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0.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4" r:id="rId1"/>
    <p:sldMasterId id="2147483760" r:id="rId2"/>
    <p:sldMasterId id="2147483766" r:id="rId3"/>
    <p:sldMasterId id="2147483773" r:id="rId4"/>
    <p:sldMasterId id="2147483779" r:id="rId5"/>
    <p:sldMasterId id="2147483782" r:id="rId6"/>
    <p:sldMasterId id="2147483790" r:id="rId7"/>
    <p:sldMasterId id="2147483798" r:id="rId8"/>
    <p:sldMasterId id="2147483873" r:id="rId9"/>
    <p:sldMasterId id="2147483887" r:id="rId10"/>
    <p:sldMasterId id="2147483899" r:id="rId11"/>
  </p:sldMasterIdLst>
  <p:notesMasterIdLst>
    <p:notesMasterId r:id="rId125"/>
  </p:notesMasterIdLst>
  <p:sldIdLst>
    <p:sldId id="256" r:id="rId12"/>
    <p:sldId id="635" r:id="rId13"/>
    <p:sldId id="636" r:id="rId14"/>
    <p:sldId id="353" r:id="rId15"/>
    <p:sldId id="667" r:id="rId16"/>
    <p:sldId id="668" r:id="rId17"/>
    <p:sldId id="669" r:id="rId18"/>
    <p:sldId id="260" r:id="rId19"/>
    <p:sldId id="670" r:id="rId20"/>
    <p:sldId id="266" r:id="rId21"/>
    <p:sldId id="269" r:id="rId22"/>
    <p:sldId id="271" r:id="rId23"/>
    <p:sldId id="672" r:id="rId24"/>
    <p:sldId id="673" r:id="rId25"/>
    <p:sldId id="263" r:id="rId26"/>
    <p:sldId id="674" r:id="rId27"/>
    <p:sldId id="675" r:id="rId28"/>
    <p:sldId id="676" r:id="rId29"/>
    <p:sldId id="284" r:id="rId30"/>
    <p:sldId id="677" r:id="rId31"/>
    <p:sldId id="273" r:id="rId32"/>
    <p:sldId id="678" r:id="rId33"/>
    <p:sldId id="679" r:id="rId34"/>
    <p:sldId id="287" r:id="rId35"/>
    <p:sldId id="270" r:id="rId36"/>
    <p:sldId id="257" r:id="rId37"/>
    <p:sldId id="682" r:id="rId38"/>
    <p:sldId id="272" r:id="rId39"/>
    <p:sldId id="680" r:id="rId40"/>
    <p:sldId id="681" r:id="rId41"/>
    <p:sldId id="683" r:id="rId42"/>
    <p:sldId id="684" r:id="rId43"/>
    <p:sldId id="688" r:id="rId44"/>
    <p:sldId id="332" r:id="rId45"/>
    <p:sldId id="290" r:id="rId46"/>
    <p:sldId id="288" r:id="rId47"/>
    <p:sldId id="331" r:id="rId48"/>
    <p:sldId id="685" r:id="rId49"/>
    <p:sldId id="627" r:id="rId50"/>
    <p:sldId id="414" r:id="rId51"/>
    <p:sldId id="628" r:id="rId52"/>
    <p:sldId id="310" r:id="rId53"/>
    <p:sldId id="404" r:id="rId54"/>
    <p:sldId id="630" r:id="rId55"/>
    <p:sldId id="324" r:id="rId56"/>
    <p:sldId id="326" r:id="rId57"/>
    <p:sldId id="319" r:id="rId58"/>
    <p:sldId id="686" r:id="rId59"/>
    <p:sldId id="325" r:id="rId60"/>
    <p:sldId id="327" r:id="rId61"/>
    <p:sldId id="579" r:id="rId62"/>
    <p:sldId id="328" r:id="rId63"/>
    <p:sldId id="329" r:id="rId64"/>
    <p:sldId id="584" r:id="rId65"/>
    <p:sldId id="311" r:id="rId66"/>
    <p:sldId id="283" r:id="rId67"/>
    <p:sldId id="312" r:id="rId68"/>
    <p:sldId id="313" r:id="rId69"/>
    <p:sldId id="314" r:id="rId70"/>
    <p:sldId id="317" r:id="rId71"/>
    <p:sldId id="687" r:id="rId72"/>
    <p:sldId id="689" r:id="rId73"/>
    <p:sldId id="289" r:id="rId74"/>
    <p:sldId id="376" r:id="rId75"/>
    <p:sldId id="258" r:id="rId76"/>
    <p:sldId id="378" r:id="rId77"/>
    <p:sldId id="577" r:id="rId78"/>
    <p:sldId id="380" r:id="rId79"/>
    <p:sldId id="375" r:id="rId80"/>
    <p:sldId id="518" r:id="rId81"/>
    <p:sldId id="519" r:id="rId82"/>
    <p:sldId id="520" r:id="rId83"/>
    <p:sldId id="382" r:id="rId84"/>
    <p:sldId id="384" r:id="rId85"/>
    <p:sldId id="383" r:id="rId86"/>
    <p:sldId id="400" r:id="rId87"/>
    <p:sldId id="401" r:id="rId88"/>
    <p:sldId id="395" r:id="rId89"/>
    <p:sldId id="387" r:id="rId90"/>
    <p:sldId id="388" r:id="rId91"/>
    <p:sldId id="389" r:id="rId92"/>
    <p:sldId id="393" r:id="rId93"/>
    <p:sldId id="394" r:id="rId94"/>
    <p:sldId id="396" r:id="rId95"/>
    <p:sldId id="690" r:id="rId96"/>
    <p:sldId id="691" r:id="rId97"/>
    <p:sldId id="696" r:id="rId98"/>
    <p:sldId id="697" r:id="rId99"/>
    <p:sldId id="692" r:id="rId100"/>
    <p:sldId id="693" r:id="rId101"/>
    <p:sldId id="694" r:id="rId102"/>
    <p:sldId id="259" r:id="rId103"/>
    <p:sldId id="309" r:id="rId104"/>
    <p:sldId id="261" r:id="rId105"/>
    <p:sldId id="267" r:id="rId106"/>
    <p:sldId id="529" r:id="rId107"/>
    <p:sldId id="315" r:id="rId108"/>
    <p:sldId id="532" r:id="rId109"/>
    <p:sldId id="262" r:id="rId110"/>
    <p:sldId id="264" r:id="rId111"/>
    <p:sldId id="265" r:id="rId112"/>
    <p:sldId id="307" r:id="rId113"/>
    <p:sldId id="268" r:id="rId114"/>
    <p:sldId id="274" r:id="rId115"/>
    <p:sldId id="281" r:id="rId116"/>
    <p:sldId id="276" r:id="rId117"/>
    <p:sldId id="526" r:id="rId118"/>
    <p:sldId id="698" r:id="rId119"/>
    <p:sldId id="695" r:id="rId120"/>
    <p:sldId id="699" r:id="rId121"/>
    <p:sldId id="664" r:id="rId122"/>
    <p:sldId id="665" r:id="rId123"/>
    <p:sldId id="666" r:id="rId1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9096" autoAdjust="0"/>
  </p:normalViewPr>
  <p:slideViewPr>
    <p:cSldViewPr snapToGrid="0">
      <p:cViewPr varScale="1">
        <p:scale>
          <a:sx n="91" d="100"/>
          <a:sy n="91" d="100"/>
        </p:scale>
        <p:origin x="22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slide" Target="slides/slide112.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113" Type="http://schemas.openxmlformats.org/officeDocument/2006/relationships/slide" Target="slides/slide102.xml"/><Relationship Id="rId118" Type="http://schemas.openxmlformats.org/officeDocument/2006/relationships/slide" Target="slides/slide107.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slide" Target="slides/slide11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slide" Target="slides/slide97.xml"/><Relationship Id="rId116" Type="http://schemas.openxmlformats.org/officeDocument/2006/relationships/slide" Target="slides/slide105.xml"/><Relationship Id="rId124" Type="http://schemas.openxmlformats.org/officeDocument/2006/relationships/slide" Target="slides/slide113.xml"/><Relationship Id="rId129"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slide" Target="slides/slide10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14" Type="http://schemas.openxmlformats.org/officeDocument/2006/relationships/slide" Target="slides/slide103.xml"/><Relationship Id="rId119" Type="http://schemas.openxmlformats.org/officeDocument/2006/relationships/slide" Target="slides/slide108.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slide" Target="slides/slide11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slide" Target="slides/slide109.xml"/><Relationship Id="rId125"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C4C50-5993-4C5A-AA1B-F76FC518386F}" type="datetimeFigureOut">
              <a:rPr lang="en-GB" smtClean="0"/>
              <a:t>19/06/2021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A71A-6D43-44A1-BDBE-C45272E4DDFF}" type="slidenum">
              <a:rPr lang="en-GB" smtClean="0"/>
              <a:t>‹#›</a:t>
            </a:fld>
            <a:endParaRPr lang="en-GB"/>
          </a:p>
        </p:txBody>
      </p:sp>
    </p:spTree>
    <p:extLst>
      <p:ext uri="{BB962C8B-B14F-4D97-AF65-F5344CB8AC3E}">
        <p14:creationId xmlns:p14="http://schemas.microsoft.com/office/powerpoint/2010/main" val="248715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7A987290-43C3-4265-8F32-418A308FBA22}" type="slidenum">
              <a:rPr lang="en-US" altLang="en-US"/>
              <a:pPr/>
              <a:t>2</a:t>
            </a:fld>
            <a:endParaRPr lang="en-US" altLang="en-US"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t>After vasectomy, the male sexual and reproductive physiology remains unaffected, aside from the desired change in fertility.</a:t>
            </a:r>
          </a:p>
          <a:p>
            <a:pPr marL="171450" indent="-171450">
              <a:buFontTx/>
              <a:buChar char="•"/>
              <a:defRPr/>
            </a:pPr>
            <a:r>
              <a:rPr lang="en-US" altLang="en-US" dirty="0"/>
              <a:t>The nerves involved in erection are not disrupted</a:t>
            </a:r>
            <a:r>
              <a:rPr lang="en-US" altLang="en-US" baseline="0" dirty="0"/>
              <a:t> during vasectomy</a:t>
            </a:r>
            <a:r>
              <a:rPr lang="en-US" altLang="en-US" dirty="0"/>
              <a:t>. Seminal fluid, which forms the largest part of ejaculatory fluid, continues to be produced. As a result, the client will not notice any reduction in the amount of ejaculatory fluid.</a:t>
            </a:r>
          </a:p>
          <a:p>
            <a:pPr marL="171450" indent="-171450">
              <a:buFontTx/>
              <a:buChar char="•"/>
              <a:defRPr/>
            </a:pPr>
            <a:r>
              <a:rPr lang="en-US" altLang="en-US" dirty="0"/>
              <a:t>Sperm production continues, even though the sperm’s passage through the reproductive system has been blocked. These sperm are absorbed into the tissue and tubes of the epididymis. Sometimes sperm blockage causes pressure to build up in the epididymis and its tubes, causing these structures to distend and, in time, rupture. Such</a:t>
            </a:r>
            <a:r>
              <a:rPr lang="en-US" altLang="en-US" baseline="0" dirty="0"/>
              <a:t> r</a:t>
            </a:r>
            <a:r>
              <a:rPr lang="en-US" altLang="en-US" dirty="0"/>
              <a:t>uptures are usually asymptomatic and not problematic. The sperm granulomas that can form at the site of the rupture do not usually require treatment. These may be felt as small nodules in the scrotum.</a:t>
            </a:r>
          </a:p>
          <a:p>
            <a:pPr marL="171450" indent="-171450">
              <a:buFontTx/>
              <a:buChar char="•"/>
              <a:defRPr/>
            </a:pPr>
            <a:r>
              <a:rPr lang="en-US" altLang="en-US" dirty="0"/>
              <a:t>Sexual drive, which is a physiological process, also is not affected by vasectomy.  </a:t>
            </a:r>
          </a:p>
          <a:p>
            <a:pPr marL="171450" indent="-171450">
              <a:buFontTx/>
              <a:buChar char="•"/>
              <a:defRPr/>
            </a:pPr>
            <a:r>
              <a:rPr lang="en-US" altLang="en-US" dirty="0"/>
              <a:t>Vasectomy </a:t>
            </a:r>
            <a:r>
              <a:rPr lang="en-US" dirty="0"/>
              <a:t>causes a breakdown in the blood-testes barrier, which leads to increased levels of sperm antigen and </a:t>
            </a:r>
            <a:r>
              <a:rPr lang="en-US" dirty="0" err="1"/>
              <a:t>antisperm</a:t>
            </a:r>
            <a:r>
              <a:rPr lang="en-US" dirty="0"/>
              <a:t> antibodies in the serum of most men who have had a vasectomy.  Factors influencing the development of </a:t>
            </a:r>
            <a:r>
              <a:rPr lang="en-US" dirty="0" err="1"/>
              <a:t>antisperm</a:t>
            </a:r>
            <a:r>
              <a:rPr lang="en-US" dirty="0"/>
              <a:t> antibodies in vasectomized men are unknown.  Studies have shown no association of these antibodies with problems in humans.</a:t>
            </a:r>
          </a:p>
          <a:p>
            <a:pPr marL="171450" indent="-171450">
              <a:buFontTx/>
              <a:buChar char="•"/>
              <a:defRPr/>
            </a:pPr>
            <a:r>
              <a:rPr lang="en-US" altLang="en-US" dirty="0"/>
              <a:t>Over the years, some concerns have been raised</a:t>
            </a:r>
            <a:r>
              <a:rPr lang="en-US" altLang="en-US" baseline="0" dirty="0"/>
              <a:t> </a:t>
            </a:r>
            <a:r>
              <a:rPr lang="en-US" altLang="en-US" dirty="0"/>
              <a:t>about possible negative health consequences of vasectomy. However, large, well-designed studies have consistently shown no adverse effects of vasectomy on the risks of heart disease, testicular or prostate cancer, immune system disorders, and a host of other conditions. Men requesting the procedure can thus be reassured that no substantial long-term health risks are associated with the procedure.</a:t>
            </a:r>
          </a:p>
          <a:p>
            <a:pPr>
              <a:defRPr/>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F7DB9B-E91C-4D55-9708-1BEE635AA0A0}" type="slidenum">
              <a:rPr lang="en-US" altLang="en-US" sz="1000" smtClean="0">
                <a:latin typeface="Arial" panose="020B0604020202020204" pitchFamily="34" charset="0"/>
              </a:rPr>
              <a:pPr>
                <a:spcBef>
                  <a:spcPct val="0"/>
                </a:spcBef>
              </a:pPr>
              <a:t>12</a:t>
            </a:fld>
            <a:endParaRPr lang="en-US" altLang="en-US" sz="10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Vasectomy</a:t>
            </a:r>
            <a:r>
              <a:rPr lang="en-US" baseline="0" dirty="0"/>
              <a:t> is a safe procedure; with proper counseling and informed consent, any man can have a vasectomy safely. </a:t>
            </a:r>
          </a:p>
          <a:p>
            <a:pPr marL="171450" indent="-171450">
              <a:buFont typeface="Arial" panose="020B0604020202020204" pitchFamily="34" charset="0"/>
              <a:buChar char="•"/>
            </a:pPr>
            <a:r>
              <a:rPr lang="en-US" baseline="0" dirty="0"/>
              <a:t>This includes men who have no children or few children, those who are not married, young men, men who do not have permission from their wife or spousal consent, those at risk of STIs, or those who are infected with HIV, regardless of whether they are receiving antiretroviral drugs.</a:t>
            </a:r>
          </a:p>
          <a:p>
            <a:pPr marL="171450" indent="-171450">
              <a:buFont typeface="Arial" panose="020B0604020202020204" pitchFamily="34" charset="0"/>
              <a:buChar char="•"/>
            </a:pPr>
            <a:r>
              <a:rPr lang="en-US" baseline="0" dirty="0"/>
              <a:t>No medical condition would be an absolute contraindication for vasectomy. </a:t>
            </a:r>
          </a:p>
          <a:p>
            <a:pPr marL="171450" indent="-171450">
              <a:buFont typeface="Arial" panose="020B0604020202020204" pitchFamily="34" charset="0"/>
              <a:buChar char="•"/>
            </a:pPr>
            <a:r>
              <a:rPr lang="en-US" b="0" baseline="0" dirty="0"/>
              <a:t>There are however some conditions or circumstances when certain precautions need to be addressed or when the provider needs to delay a procedure to allow time for further evaluation of the condition or treatment of the client.  </a:t>
            </a:r>
          </a:p>
          <a:p>
            <a:pPr marL="171450" indent="-171450">
              <a:buFont typeface="Arial" panose="020B0604020202020204" pitchFamily="34" charset="0"/>
              <a:buChar char="•"/>
            </a:pPr>
            <a:r>
              <a:rPr lang="en-US" b="0" baseline="0" dirty="0"/>
              <a:t>In a few instances, the client’s health condition may necessitate that the procedure be performed by a highly skilled surgeon and in other clinical settings with additional equipment and supplies (to support provision of general anesthesia or other kinds of support that the client may need because of his condition).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all instances, careful counseling is important to ensure that the man will not regret his decision to have the vasectomy </a:t>
            </a:r>
            <a:endParaRPr lang="en-US" b="0" dirty="0"/>
          </a:p>
          <a:p>
            <a:endParaRPr lang="en-US" b="0" dirty="0"/>
          </a:p>
          <a:p>
            <a:r>
              <a:rPr lang="en-US" b="0" dirty="0"/>
              <a:t>The</a:t>
            </a:r>
            <a:r>
              <a:rPr lang="en-US" b="0" baseline="0" dirty="0"/>
              <a:t> four categories listed earlier are meant to assist the provider in determining when and where the client can have the vasectomy procedure performed safely, depending on the outcomes of an evaluation of his health condition.  </a:t>
            </a:r>
          </a:p>
          <a:p>
            <a:endParaRPr lang="en-US" b="0" baseline="0" dirty="0"/>
          </a:p>
          <a:p>
            <a:r>
              <a:rPr lang="en-US" b="0" baseline="0" dirty="0"/>
              <a:t>The rationale for assigning different conditions to specific categories is based on evidence where theoretical and proven risks are compared to advantages and benefits to the client if sterilization is performed as the contraceptive method of choice. The procedure should, however, be performed in the right setting, to ensure infection prevention and the availability of all necessary equipment and supplies, as recommended by national and institutional service provision guidelines.</a:t>
            </a:r>
          </a:p>
          <a:p>
            <a:endParaRPr lang="en-US" b="0" baseline="0" dirty="0"/>
          </a:p>
          <a:p>
            <a:r>
              <a:rPr lang="en-US" b="0" dirty="0"/>
              <a:t>For </a:t>
            </a:r>
            <a:r>
              <a:rPr lang="en-US" b="1" dirty="0"/>
              <a:t>Category</a:t>
            </a:r>
            <a:r>
              <a:rPr lang="en-US" b="1" baseline="0" dirty="0"/>
              <a:t> A (Accept), </a:t>
            </a:r>
            <a:r>
              <a:rPr lang="en-US" b="0" baseline="0" dirty="0"/>
              <a:t>the advantages and benefits of vasectomy outweigh the theoretical and proven risks associated with the vasectomy procedure on the client with the particular condition. There is therefore no reason to restrict the client’s eligibility for vasectomy.  The method can thus be provided to all clients who have been counseled and who have opted for vasectomy. </a:t>
            </a:r>
          </a:p>
          <a:p>
            <a:endParaRPr lang="en-US" b="0" baseline="0" dirty="0"/>
          </a:p>
          <a:p>
            <a:r>
              <a:rPr lang="en-US" b="0" baseline="0" dirty="0"/>
              <a:t>In </a:t>
            </a:r>
            <a:r>
              <a:rPr lang="en-US" b="1" baseline="0" dirty="0"/>
              <a:t>Category C (Caution), </a:t>
            </a:r>
            <a:r>
              <a:rPr lang="en-US" b="0" baseline="0" dirty="0"/>
              <a:t>the conditions classified here have elevated theoretical or proven risks although the advantages and benefits of the vasectomy still outweigh such risks. Certain precautionary measures or extra preparations and precautions are recommended to minimize any such risk. Client with such conditions can have the procedure performed in routine settings, but with extra precautions and preparations.</a:t>
            </a:r>
          </a:p>
          <a:p>
            <a:endParaRPr lang="en-US" b="0" baseline="0" dirty="0"/>
          </a:p>
          <a:p>
            <a:r>
              <a:rPr lang="en-US" b="0" baseline="0" dirty="0"/>
              <a:t>In </a:t>
            </a:r>
            <a:r>
              <a:rPr lang="en-US" b="1" baseline="0" dirty="0"/>
              <a:t>Category D (Delay), </a:t>
            </a:r>
            <a:r>
              <a:rPr lang="en-US" b="0" baseline="0" dirty="0"/>
              <a:t>the conditions may elevate theoretical or proven risks to the client if the vasectomy procedure is performed. It is therefore recommended that the procedure be delayed to allow for time for the condition to be further evaluated and corrected. At this point, the client can then have the procedure since the advantages and benefits of vasectomy far outweigh the risks after the condition is resolved.</a:t>
            </a:r>
          </a:p>
          <a:p>
            <a:endParaRPr lang="en-US" b="0" baseline="0" dirty="0"/>
          </a:p>
          <a:p>
            <a:r>
              <a:rPr lang="en-US" b="0" baseline="0" dirty="0"/>
              <a:t>As for </a:t>
            </a:r>
            <a:r>
              <a:rPr lang="en-US" b="1" baseline="0" dirty="0"/>
              <a:t>Category S (Special), </a:t>
            </a:r>
            <a:r>
              <a:rPr lang="en-US" b="0" baseline="0" dirty="0"/>
              <a:t>the few conditions that fall in this category pose an increased theoretical or proven risk if the vasectomy procedure is performed in routine settings. The risks of complications are minimized if the procedure is performed by an experienced surgeon and staff in clinical settings with the required equipment for anesthesia and other back-up support.  </a:t>
            </a:r>
          </a:p>
          <a:p>
            <a:endParaRPr lang="en-US" b="0" baseline="0" dirty="0"/>
          </a:p>
          <a:p>
            <a:r>
              <a:rPr lang="en-US" b="0" baseline="0" dirty="0"/>
              <a:t>It is important to note that under most circumstances, the female sterilization procedure carries higher risks than vasectomy, which is a simpler procedure. </a:t>
            </a:r>
          </a:p>
        </p:txBody>
      </p:sp>
      <p:sp>
        <p:nvSpPr>
          <p:cNvPr id="4" name="Slide Number Placeholder 3"/>
          <p:cNvSpPr>
            <a:spLocks noGrp="1"/>
          </p:cNvSpPr>
          <p:nvPr>
            <p:ph type="sldNum" sz="quarter" idx="10"/>
          </p:nvPr>
        </p:nvSpPr>
        <p:spPr/>
        <p:txBody>
          <a:bodyPr/>
          <a:lstStyle/>
          <a:p>
            <a:fld id="{87038B14-33E6-4C75-965F-D349E041FA2F}" type="slidenum">
              <a:rPr lang="en-US" smtClean="0"/>
              <a:t>13</a:t>
            </a:fld>
            <a:endParaRPr lang="en-US"/>
          </a:p>
        </p:txBody>
      </p:sp>
    </p:spTree>
    <p:extLst>
      <p:ext uri="{BB962C8B-B14F-4D97-AF65-F5344CB8AC3E}">
        <p14:creationId xmlns:p14="http://schemas.microsoft.com/office/powerpoint/2010/main" val="191449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Category A</a:t>
            </a:r>
            <a:r>
              <a:rPr lang="en-US" baseline="0" dirty="0"/>
              <a:t> includes conditions such as sickle cell disease, other chronic ailments (such as mild hypertension), and clients at risk of HIV or other STIs.</a:t>
            </a:r>
          </a:p>
          <a:p>
            <a:endParaRPr lang="en-US" baseline="0" dirty="0"/>
          </a:p>
          <a:p>
            <a:r>
              <a:rPr lang="en-US" b="1" baseline="0" dirty="0"/>
              <a:t>Category C </a:t>
            </a:r>
            <a:r>
              <a:rPr lang="en-US" baseline="0" dirty="0"/>
              <a:t>includes young men who are unmarried or who have no or few living children, clients with mental disorders (including those with depressive disorders); all of these clients require careful counseling so they understand the permanence of vasectomy. Other conditions in this category include clients with a varicocele or hydrocele (unilateral or bilateral) and clients with diabetes. </a:t>
            </a:r>
          </a:p>
          <a:p>
            <a:endParaRPr lang="en-US" b="0" baseline="0" dirty="0"/>
          </a:p>
          <a:p>
            <a:pPr marL="171450" indent="-171450">
              <a:buFont typeface="Arial" panose="020B0604020202020204" pitchFamily="34" charset="0"/>
              <a:buChar char="•"/>
            </a:pPr>
            <a:r>
              <a:rPr lang="en-US" i="1" baseline="0" dirty="0"/>
              <a:t>A </a:t>
            </a:r>
            <a:r>
              <a:rPr lang="en-US" sz="1200" i="1" kern="1200" dirty="0">
                <a:solidFill>
                  <a:schemeClr val="tx1"/>
                </a:solidFill>
                <a:effectLst/>
                <a:latin typeface="+mn-lt"/>
                <a:ea typeface="+mn-ea"/>
                <a:cs typeface="+mn-cs"/>
              </a:rPr>
              <a:t>varicocele is an abnormal engorgement of the veins/ blood vessels from the spermatic cord and structures within the scrotum. </a:t>
            </a:r>
          </a:p>
          <a:p>
            <a:pPr marL="171450" indent="-171450">
              <a:buFont typeface="Arial" panose="020B0604020202020204" pitchFamily="34" charset="0"/>
              <a:buChar char="•"/>
            </a:pPr>
            <a:r>
              <a:rPr lang="en-US" sz="1400" i="1" kern="1200" dirty="0">
                <a:solidFill>
                  <a:schemeClr val="tx1"/>
                </a:solidFill>
                <a:effectLst/>
                <a:latin typeface="+mn-lt"/>
                <a:ea typeface="+mn-ea"/>
                <a:cs typeface="+mn-cs"/>
              </a:rPr>
              <a:t>A</a:t>
            </a:r>
            <a:r>
              <a:rPr lang="en-US" sz="14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hydrocele is an abnormal accumulation of fluid in a sac within the scrotum.</a:t>
            </a:r>
            <a:endParaRPr lang="en-US" sz="1400" i="1" kern="1200" dirty="0">
              <a:solidFill>
                <a:schemeClr val="tx1"/>
              </a:solidFill>
              <a:effectLst/>
              <a:latin typeface="+mn-lt"/>
              <a:ea typeface="+mn-ea"/>
              <a:cs typeface="+mn-cs"/>
            </a:endParaRPr>
          </a:p>
          <a:p>
            <a:endParaRPr lang="en-US" baseline="0" dirty="0"/>
          </a:p>
          <a:p>
            <a:r>
              <a:rPr lang="en-US" b="1" baseline="0" dirty="0"/>
              <a:t>Category D </a:t>
            </a:r>
            <a:r>
              <a:rPr lang="en-US" b="0" baseline="0" dirty="0"/>
              <a:t>c</a:t>
            </a:r>
            <a:r>
              <a:rPr lang="en-US" b="0" dirty="0"/>
              <a:t>onditions include</a:t>
            </a:r>
            <a:r>
              <a:rPr lang="en-US" b="0" baseline="0" dirty="0"/>
              <a:t> any systemic infections, including diarrhea, local infections of the penis and scrotum such as balanitis (an inflammation commonly caused by infections of parts of the penis), scrotal skin infections or ulcers, and STIs, all of which are likely to increase the risks of wound infection and therefore compromise postoperative recovery. Other conditions or chronic infections that may need delays include elephantiasis and intra scrotal mass(</a:t>
            </a:r>
            <a:r>
              <a:rPr lang="en-US" b="0" baseline="0" dirty="0" err="1"/>
              <a:t>es</a:t>
            </a:r>
            <a:r>
              <a:rPr lang="en-US" b="0" baseline="0" dirty="0"/>
              <a:t>) that may require further evaluation. </a:t>
            </a:r>
          </a:p>
          <a:p>
            <a:endParaRPr lang="en-US" b="0" baseline="0" dirty="0"/>
          </a:p>
          <a:p>
            <a:r>
              <a:rPr lang="en-US" b="1" baseline="0" dirty="0"/>
              <a:t>Category S </a:t>
            </a:r>
            <a:r>
              <a:rPr lang="en-US" b="0" baseline="0" dirty="0"/>
              <a:t>includes conditions such as coagulation disorders, which may necessitate special preparation of the client before surgery to ensure that the procedure does not put him at risk. Inguinal hernia is another condition that may also be managed by skilled surgeons when they perform a vasectomy, since the vas is also accessible through the inguinal incision. However, unless the hernia is bilateral, the other vas will still need to be accessed and ligated. In cryptorchidism or undescended testis, again the skills of an experienced surgeon may be required to access the vas and where appropriate manage the undescended testis.  </a:t>
            </a:r>
            <a:endParaRPr lang="en-US" b="0" dirty="0"/>
          </a:p>
        </p:txBody>
      </p:sp>
      <p:sp>
        <p:nvSpPr>
          <p:cNvPr id="4" name="Slide Number Placeholder 3"/>
          <p:cNvSpPr>
            <a:spLocks noGrp="1"/>
          </p:cNvSpPr>
          <p:nvPr>
            <p:ph type="sldNum" sz="quarter" idx="10"/>
          </p:nvPr>
        </p:nvSpPr>
        <p:spPr/>
        <p:txBody>
          <a:bodyPr/>
          <a:lstStyle/>
          <a:p>
            <a:fld id="{87038B14-33E6-4C75-965F-D349E041FA2F}" type="slidenum">
              <a:rPr lang="en-US" smtClean="0"/>
              <a:t>14</a:t>
            </a:fld>
            <a:endParaRPr lang="en-US"/>
          </a:p>
        </p:txBody>
      </p:sp>
    </p:spTree>
    <p:extLst>
      <p:ext uri="{BB962C8B-B14F-4D97-AF65-F5344CB8AC3E}">
        <p14:creationId xmlns:p14="http://schemas.microsoft.com/office/powerpoint/2010/main" val="384599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the WHO’s </a:t>
            </a:r>
            <a:r>
              <a:rPr lang="en-US" i="1" dirty="0"/>
              <a:t>Medical Eligibility Criteria</a:t>
            </a:r>
            <a:r>
              <a:rPr lang="en-US" i="1" baseline="0" dirty="0"/>
              <a:t> for Contraceptive Use</a:t>
            </a:r>
            <a:r>
              <a:rPr lang="en-US" baseline="0" dirty="0"/>
              <a:t>, clients who are asymptomatic or who have a mild form of HIV clinical disease, according to WHO’s classification of HIV/AIDS disease (whether they are receiving antiretroviral drugs or not) can have the vasectomy procedure in routine settings. WHO’s classification of mild forms of AIDS (also known as clinical stage 2) includes patients confirmed with HIV infection who have symptoms such as weight loss of more than 10%, recurrent infections of the respiratory system, recurrent oral lesions, fungal infections of the nails, herpes zoster infections, and skin lesions. Patients should however be counseled that vasectomy does not protect them against HIV or other STIs and that they should continue consistent use of the male or female condom to prevent infections.</a:t>
            </a:r>
          </a:p>
          <a:p>
            <a:endParaRPr lang="en-US" baseline="0" dirty="0"/>
          </a:p>
          <a:p>
            <a:r>
              <a:rPr lang="en-US" baseline="0" dirty="0"/>
              <a:t>Patients with advanced or severe forms of  HIV clinical disease who are receiving antiretroviral drugs can also safely have a vasectomy, but special arrangements should be in place for this category of clients.   </a:t>
            </a:r>
          </a:p>
          <a:p>
            <a:endParaRPr lang="en-US" baseline="0" dirty="0"/>
          </a:p>
          <a:p>
            <a:r>
              <a:rPr lang="en-US" baseline="0" dirty="0"/>
              <a:t>It should be emphasized that clients with HIV clinical disease, as with all other seronegative male clients, should not be coerced or pressured to accept vasectomy. </a:t>
            </a:r>
          </a:p>
          <a:p>
            <a:endParaRPr lang="en-US" baseline="0" dirty="0"/>
          </a:p>
        </p:txBody>
      </p:sp>
      <p:sp>
        <p:nvSpPr>
          <p:cNvPr id="4" name="Slide Number Placeholder 3"/>
          <p:cNvSpPr>
            <a:spLocks noGrp="1"/>
          </p:cNvSpPr>
          <p:nvPr>
            <p:ph type="sldNum" sz="quarter" idx="10"/>
          </p:nvPr>
        </p:nvSpPr>
        <p:spPr/>
        <p:txBody>
          <a:bodyPr/>
          <a:lstStyle/>
          <a:p>
            <a:fld id="{87038B14-33E6-4C75-965F-D349E041FA2F}" type="slidenum">
              <a:rPr lang="en-US" smtClean="0"/>
              <a:t>15</a:t>
            </a:fld>
            <a:endParaRPr lang="en-US"/>
          </a:p>
        </p:txBody>
      </p:sp>
    </p:spTree>
    <p:extLst>
      <p:ext uri="{BB962C8B-B14F-4D97-AF65-F5344CB8AC3E}">
        <p14:creationId xmlns:p14="http://schemas.microsoft.com/office/powerpoint/2010/main" val="3877783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vasectomy procedure can be performed at any time if : </a:t>
            </a:r>
          </a:p>
          <a:p>
            <a:pPr marL="171450" indent="-171450">
              <a:buFont typeface="Arial" panose="020B0604020202020204" pitchFamily="34" charset="0"/>
              <a:buChar char="•"/>
            </a:pPr>
            <a:r>
              <a:rPr lang="en-US" b="0" baseline="0" dirty="0"/>
              <a:t>The client has made the request and is prepared for the procedure</a:t>
            </a:r>
          </a:p>
          <a:p>
            <a:pPr marL="171450" indent="-171450">
              <a:buFont typeface="Arial" panose="020B0604020202020204" pitchFamily="34" charset="0"/>
              <a:buChar char="•"/>
            </a:pPr>
            <a:r>
              <a:rPr lang="en-US" b="0" baseline="0" dirty="0"/>
              <a:t>There is no medical condition(s) that would require referral, delay or special precautions, </a:t>
            </a:r>
          </a:p>
          <a:p>
            <a:pPr marL="171450" indent="-171450">
              <a:buFont typeface="Arial" panose="020B0604020202020204" pitchFamily="34" charset="0"/>
              <a:buChar char="•"/>
            </a:pPr>
            <a:r>
              <a:rPr lang="en-US" b="0" baseline="0" dirty="0"/>
              <a:t>There is evidence that the client has made an informed and voluntary decision including a written informed consent</a:t>
            </a:r>
          </a:p>
          <a:p>
            <a:pPr marL="171450" indent="-171450">
              <a:buFont typeface="Arial" panose="020B0604020202020204" pitchFamily="34" charset="0"/>
              <a:buChar char="•"/>
            </a:pPr>
            <a:r>
              <a:rPr lang="en-US" b="0" baseline="0" dirty="0"/>
              <a:t>The skilled provider is ready to provide quality vasectomy services. </a:t>
            </a:r>
          </a:p>
          <a:p>
            <a:endParaRPr lang="en-US" b="0" baseline="0" dirty="0"/>
          </a:p>
          <a:p>
            <a:r>
              <a:rPr lang="en-US" b="0" baseline="0" dirty="0"/>
              <a:t>Clients may need to wait if:</a:t>
            </a:r>
          </a:p>
          <a:p>
            <a:r>
              <a:rPr lang="en-US" b="0" baseline="0" dirty="0"/>
              <a:t>They have problems with the genitals such as infections, swellings, injuries, lumps or ulcers in the penis or scrotum.</a:t>
            </a:r>
          </a:p>
          <a:p>
            <a:r>
              <a:rPr lang="en-US" b="0" baseline="0" dirty="0"/>
              <a:t>The have systemic infections such as diarrhea</a:t>
            </a:r>
          </a:p>
          <a:p>
            <a:endParaRPr lang="en-US" b="0" baseline="0" dirty="0"/>
          </a:p>
          <a:p>
            <a:r>
              <a:rPr lang="en-US" b="0" baseline="0" dirty="0"/>
              <a:t>Clients with serious conditions such as coagulative disorders, inguinal hernia, unilateral undescended testis, large </a:t>
            </a:r>
            <a:r>
              <a:rPr lang="en-US" b="0" baseline="0" dirty="0" err="1"/>
              <a:t>varicocele</a:t>
            </a:r>
            <a:r>
              <a:rPr lang="en-US" b="0" baseline="0" dirty="0"/>
              <a:t> or hydrocele, should be referred for further evaluation and management by experienced surgeons in facilities with equipment and supplies for general anesthesia and other support</a:t>
            </a:r>
            <a:endParaRPr lang="en-US" b="0" dirty="0"/>
          </a:p>
          <a:p>
            <a:endParaRPr lang="en-US" b="0" baseline="0" dirty="0"/>
          </a:p>
        </p:txBody>
      </p:sp>
      <p:sp>
        <p:nvSpPr>
          <p:cNvPr id="4" name="Slide Number Placeholder 3"/>
          <p:cNvSpPr>
            <a:spLocks noGrp="1"/>
          </p:cNvSpPr>
          <p:nvPr>
            <p:ph type="sldNum" sz="quarter" idx="10"/>
          </p:nvPr>
        </p:nvSpPr>
        <p:spPr/>
        <p:txBody>
          <a:bodyPr/>
          <a:lstStyle/>
          <a:p>
            <a:fld id="{A5B5C14F-739B-43FA-BD8F-BF9C8835482B}" type="slidenum">
              <a:rPr lang="en-US" smtClean="0"/>
              <a:t>16</a:t>
            </a:fld>
            <a:endParaRPr lang="en-US" dirty="0"/>
          </a:p>
        </p:txBody>
      </p:sp>
    </p:spTree>
    <p:extLst>
      <p:ext uri="{BB962C8B-B14F-4D97-AF65-F5344CB8AC3E}">
        <p14:creationId xmlns:p14="http://schemas.microsoft.com/office/powerpoint/2010/main" val="203203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A5B5C14F-739B-43FA-BD8F-BF9C8835482B}" type="slidenum">
              <a:rPr lang="en-US" smtClean="0"/>
              <a:t>17</a:t>
            </a:fld>
            <a:endParaRPr lang="en-US"/>
          </a:p>
        </p:txBody>
      </p:sp>
    </p:spTree>
    <p:extLst>
      <p:ext uri="{BB962C8B-B14F-4D97-AF65-F5344CB8AC3E}">
        <p14:creationId xmlns:p14="http://schemas.microsoft.com/office/powerpoint/2010/main" val="2780725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A5B5C14F-739B-43FA-BD8F-BF9C8835482B}" type="slidenum">
              <a:rPr lang="en-US" smtClean="0"/>
              <a:t>18</a:t>
            </a:fld>
            <a:endParaRPr lang="en-US"/>
          </a:p>
        </p:txBody>
      </p:sp>
    </p:spTree>
    <p:extLst>
      <p:ext uri="{BB962C8B-B14F-4D97-AF65-F5344CB8AC3E}">
        <p14:creationId xmlns:p14="http://schemas.microsoft.com/office/powerpoint/2010/main" val="672541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43417-4B9B-4064-A010-F60865FBC930}" type="slidenum">
              <a:rPr lang="en-US" smtClean="0"/>
              <a:t>19</a:t>
            </a:fld>
            <a:endParaRPr lang="en-US" dirty="0"/>
          </a:p>
        </p:txBody>
      </p:sp>
    </p:spTree>
    <p:extLst>
      <p:ext uri="{BB962C8B-B14F-4D97-AF65-F5344CB8AC3E}">
        <p14:creationId xmlns:p14="http://schemas.microsoft.com/office/powerpoint/2010/main" val="136661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7084" y="4204508"/>
            <a:ext cx="6854613" cy="4183380"/>
          </a:xfrm>
        </p:spPr>
        <p:txBody>
          <a:bodyPr/>
          <a:lstStyle/>
          <a:p>
            <a:pPr defTabSz="931774">
              <a:defRPr/>
            </a:pPr>
            <a:r>
              <a:rPr lang="en-US" baseline="0" dirty="0"/>
              <a:t>Female sterilization is a</a:t>
            </a:r>
            <a:r>
              <a:rPr lang="en-US" dirty="0"/>
              <a:t> family planning method that provides permanent contraception to women and couples who </a:t>
            </a:r>
            <a:r>
              <a:rPr lang="en-US" sz="1200" dirty="0"/>
              <a:t>want to limit births or do</a:t>
            </a:r>
            <a:r>
              <a:rPr lang="en-US" dirty="0"/>
              <a:t> not want any more children.</a:t>
            </a:r>
          </a:p>
          <a:p>
            <a:pPr defTabSz="931774">
              <a:defRPr/>
            </a:pPr>
            <a:endParaRPr lang="en-US" dirty="0"/>
          </a:p>
          <a:p>
            <a:pPr defTabSz="931774">
              <a:defRPr/>
            </a:pPr>
            <a:r>
              <a:rPr lang="en-US" dirty="0"/>
              <a:t>It requires surgery;</a:t>
            </a:r>
            <a:r>
              <a:rPr lang="en-US" baseline="0" dirty="0"/>
              <a:t> t</a:t>
            </a:r>
            <a:r>
              <a:rPr lang="en-US" dirty="0"/>
              <a:t>he two surgical approaches that are most commonly used are:</a:t>
            </a:r>
          </a:p>
          <a:p>
            <a:pPr marL="232943" indent="-232943" defTabSz="931774">
              <a:buFont typeface="+mj-lt"/>
              <a:buAutoNum type="arabicPeriod"/>
              <a:defRPr/>
            </a:pPr>
            <a:r>
              <a:rPr lang="en-US" dirty="0"/>
              <a:t>Minilaparotomy:</a:t>
            </a:r>
            <a:r>
              <a:rPr lang="en-US" baseline="0" dirty="0"/>
              <a:t> This </a:t>
            </a:r>
            <a:r>
              <a:rPr lang="en-US" dirty="0"/>
              <a:t>procedure involves making a small incision in the abdomen. The fallopian tubes are then brought to the incision and are cut or blocked.</a:t>
            </a:r>
          </a:p>
          <a:p>
            <a:pPr marL="232943" indent="-232943" defTabSz="931774">
              <a:buFont typeface="+mj-lt"/>
              <a:buAutoNum type="arabicPeriod"/>
              <a:defRPr/>
            </a:pPr>
            <a:r>
              <a:rPr lang="en-US" dirty="0"/>
              <a:t>Laparoscopy: This procedure requires insertion of a special instrument called</a:t>
            </a:r>
            <a:r>
              <a:rPr lang="en-US" baseline="0" dirty="0"/>
              <a:t> a</a:t>
            </a:r>
            <a:r>
              <a:rPr lang="en-US" dirty="0"/>
              <a:t> “laparoscope” (a long, thin tube with a lens and a source of light) into the abdomen through a small incision. The laparoscope enables the surgeon to visualize and block or cut the fallopian tubes in the abdomen.</a:t>
            </a:r>
          </a:p>
          <a:p>
            <a:pPr defTabSz="931774">
              <a:defRPr/>
            </a:pPr>
            <a:endParaRPr lang="en-US" dirty="0"/>
          </a:p>
          <a:p>
            <a:pPr marL="232943" indent="-232943" defTabSz="931774">
              <a:buFont typeface="+mj-lt"/>
              <a:buAutoNum type="arabicPeriod"/>
              <a:defRPr/>
            </a:pPr>
            <a:endParaRPr lang="en-US" dirty="0"/>
          </a:p>
          <a:p>
            <a:pPr defTabSz="931774">
              <a:defRPr/>
            </a:pPr>
            <a:r>
              <a:rPr lang="en-US" dirty="0"/>
              <a:t>Female sterilization is also sometimes referred to as </a:t>
            </a:r>
            <a:r>
              <a:rPr lang="en-US" b="1" dirty="0"/>
              <a:t>tubal sterilization, tubal ligation, surgical contraception, tubectomy, bi-tubal occlusion, </a:t>
            </a:r>
            <a:r>
              <a:rPr lang="en-US" b="1" dirty="0" err="1"/>
              <a:t>minilap</a:t>
            </a:r>
            <a:r>
              <a:rPr lang="en-US" b="1" dirty="0"/>
              <a:t>,</a:t>
            </a:r>
            <a:r>
              <a:rPr lang="en-US" dirty="0"/>
              <a:t> or simply </a:t>
            </a:r>
            <a:r>
              <a:rPr lang="en-US" b="1" dirty="0"/>
              <a:t>the operation. </a:t>
            </a:r>
            <a:r>
              <a:rPr lang="en-US" dirty="0"/>
              <a:t>The term </a:t>
            </a:r>
            <a:r>
              <a:rPr lang="en-US" b="1" i="1" dirty="0"/>
              <a:t>tubal occlusion </a:t>
            </a:r>
            <a:r>
              <a:rPr lang="en-US" dirty="0"/>
              <a:t>is currently the preferred terminology.</a:t>
            </a:r>
          </a:p>
          <a:p>
            <a:pPr defTabSz="931774">
              <a:defRPr/>
            </a:pPr>
            <a:endParaRPr lang="en-US" b="1" dirty="0"/>
          </a:p>
        </p:txBody>
      </p:sp>
      <p:sp>
        <p:nvSpPr>
          <p:cNvPr id="4" name="Slide Number Placeholder 3"/>
          <p:cNvSpPr>
            <a:spLocks noGrp="1"/>
          </p:cNvSpPr>
          <p:nvPr>
            <p:ph type="sldNum" sz="quarter" idx="10"/>
          </p:nvPr>
        </p:nvSpPr>
        <p:spPr/>
        <p:txBody>
          <a:bodyPr/>
          <a:lstStyle/>
          <a:p>
            <a:fld id="{FD543417-4B9B-4064-A010-F60865FBC930}" type="slidenum">
              <a:rPr lang="en-US" smtClean="0"/>
              <a:t>20</a:t>
            </a:fld>
            <a:endParaRPr lang="en-US"/>
          </a:p>
        </p:txBody>
      </p:sp>
    </p:spTree>
    <p:extLst>
      <p:ext uri="{BB962C8B-B14F-4D97-AF65-F5344CB8AC3E}">
        <p14:creationId xmlns:p14="http://schemas.microsoft.com/office/powerpoint/2010/main" val="1056563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183063"/>
            <a:ext cx="6856378" cy="4183380"/>
          </a:xfrm>
        </p:spPr>
        <p:txBody>
          <a:bodyPr/>
          <a:lstStyle/>
          <a:p>
            <a:pPr lvl="0"/>
            <a:r>
              <a:rPr lang="en-US" sz="1200" kern="1200" dirty="0">
                <a:solidFill>
                  <a:schemeClr val="tx1"/>
                </a:solidFill>
                <a:effectLst/>
                <a:latin typeface="+mn-lt"/>
                <a:ea typeface="+mn-ea"/>
                <a:cs typeface="+mn-cs"/>
              </a:rPr>
              <a:t>The slide shows the number of women who would get pregnant if 1,000 women used each particular method for one year. So, if 1,000 fertile women were having sex but not using any protection from pregnancy, it is estimated that 850 of them would become pregnant by the end of one year.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 contrast, if the same 1,000 women were using female sterilization, </a:t>
            </a:r>
            <a:r>
              <a:rPr lang="en-US" sz="1200" b="1" kern="1200" dirty="0">
                <a:solidFill>
                  <a:schemeClr val="tx1"/>
                </a:solidFill>
                <a:effectLst/>
                <a:latin typeface="+mn-lt"/>
                <a:ea typeface="+mn-ea"/>
                <a:cs typeface="+mn-cs"/>
              </a:rPr>
              <a:t>five</a:t>
            </a:r>
            <a:r>
              <a:rPr lang="en-US" sz="1200" kern="1200" dirty="0">
                <a:solidFill>
                  <a:schemeClr val="tx1"/>
                </a:solidFill>
                <a:effectLst/>
                <a:latin typeface="+mn-lt"/>
                <a:ea typeface="+mn-ea"/>
                <a:cs typeface="+mn-cs"/>
              </a:rPr>
              <a:t> would become pregnant by the end of one year. This means that 995 women of every 1,000 women relying on this method would not become pregnant by the end of the first year.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There is a small risk of pregnancy after the first year of use until the woman reaches menopause. Over 10 years of use, for example, about 18–19 pregnancies per 1,000 women have been reported for female sterilization.</a:t>
            </a:r>
          </a:p>
          <a:p>
            <a:endParaRPr lang="en-US" baseline="0" dirty="0"/>
          </a:p>
          <a:p>
            <a:r>
              <a:rPr lang="en-US" baseline="0" dirty="0"/>
              <a:t>The effectiveness of female sterilization also varies slightly with the tubal occlusion method or technique. One of the most effective methods of tubal occlusion is the modified Pomeroy method or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good counseling, it is important to inform clients about how effective each method is and the small chance of method failure with each.</a:t>
            </a:r>
          </a:p>
          <a:p>
            <a:endParaRPr lang="en-US" b="1" baseline="0"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D543417-4B9B-4064-A010-F60865FBC930}" type="slidenum">
              <a:rPr lang="en-US" smtClean="0"/>
              <a:t>21</a:t>
            </a:fld>
            <a:endParaRPr lang="en-US" dirty="0"/>
          </a:p>
        </p:txBody>
      </p:sp>
    </p:spTree>
    <p:extLst>
      <p:ext uri="{BB962C8B-B14F-4D97-AF65-F5344CB8AC3E}">
        <p14:creationId xmlns:p14="http://schemas.microsoft.com/office/powerpoint/2010/main" val="329745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742950" indent="-285750">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257C82-8220-4FD3-BCDD-671A23CEC856}" type="slidenum">
              <a:rPr kumimoji="0" lang="en-US" alt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sz="1200" b="0" i="0" kern="1200" dirty="0">
                <a:solidFill>
                  <a:schemeClr val="tx1"/>
                </a:solidFill>
                <a:effectLst/>
                <a:latin typeface="+mn-lt"/>
                <a:ea typeface="+mn-ea"/>
                <a:cs typeface="+mn-cs"/>
              </a:rPr>
              <a:t>Methods of contraception have different mechanisms of action and effectiveness in preventing unintended pregnancy. Effectiveness of methods is measured by the number of pregnancies per 100 women using the method per year. </a:t>
            </a:r>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female sterilization, contraception is achieved by blocking the fallopian tubes, thus preventing the sperm from reaching and fertilizing the ova.</a:t>
            </a:r>
          </a:p>
        </p:txBody>
      </p:sp>
      <p:sp>
        <p:nvSpPr>
          <p:cNvPr id="4" name="Slide Number Placeholder 3"/>
          <p:cNvSpPr>
            <a:spLocks noGrp="1"/>
          </p:cNvSpPr>
          <p:nvPr>
            <p:ph type="sldNum" sz="quarter" idx="10"/>
          </p:nvPr>
        </p:nvSpPr>
        <p:spPr/>
        <p:txBody>
          <a:bodyPr/>
          <a:lstStyle/>
          <a:p>
            <a:fld id="{FD543417-4B9B-4064-A010-F60865FBC930}" type="slidenum">
              <a:rPr lang="en-US" smtClean="0"/>
              <a:t>22</a:t>
            </a:fld>
            <a:endParaRPr lang="en-US"/>
          </a:p>
        </p:txBody>
      </p:sp>
    </p:spTree>
    <p:extLst>
      <p:ext uri="{BB962C8B-B14F-4D97-AF65-F5344CB8AC3E}">
        <p14:creationId xmlns:p14="http://schemas.microsoft.com/office/powerpoint/2010/main" val="290765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addition to the benefit of preventing unwanted pregnancy and therefore preventing the risks associated with pregnancy, female sterilization use has some significant </a:t>
            </a:r>
            <a:r>
              <a:rPr lang="en-US" sz="1200" kern="1200" dirty="0" err="1">
                <a:solidFill>
                  <a:schemeClr val="tx1"/>
                </a:solidFill>
                <a:effectLst/>
                <a:latin typeface="+mn-lt"/>
                <a:ea typeface="+mn-ea"/>
                <a:cs typeface="+mn-cs"/>
              </a:rPr>
              <a:t>noncontraceptive</a:t>
            </a:r>
            <a:r>
              <a:rPr lang="en-US" sz="1200" kern="1200" dirty="0">
                <a:solidFill>
                  <a:schemeClr val="tx1"/>
                </a:solidFill>
                <a:effectLst/>
                <a:latin typeface="+mn-lt"/>
                <a:ea typeface="+mn-ea"/>
                <a:cs typeface="+mn-cs"/>
              </a:rPr>
              <a:t> health benefits. Female sterilization is known to reduce the risk of ectopic pregnancy, because of its effectiveness in preventing pregnancy overall. </a:t>
            </a:r>
          </a:p>
          <a:p>
            <a:pPr lvl="0"/>
            <a:r>
              <a:rPr lang="en-US" sz="1200" kern="1200" dirty="0">
                <a:solidFill>
                  <a:schemeClr val="tx1"/>
                </a:solidFill>
                <a:effectLst/>
                <a:latin typeface="+mn-lt"/>
                <a:ea typeface="+mn-ea"/>
                <a:cs typeface="+mn-cs"/>
              </a:rPr>
              <a:t>In the United States, for example, the ectopic pregnancy rate among female sterilization users is only six per 10,000, compared with 65 per 10,000 among women using no contraception.</a:t>
            </a:r>
          </a:p>
          <a:p>
            <a:pPr lvl="0"/>
            <a:r>
              <a:rPr lang="en-US" sz="1200" kern="1200" dirty="0">
                <a:solidFill>
                  <a:schemeClr val="tx1"/>
                </a:solidFill>
                <a:effectLst/>
                <a:latin typeface="+mn-lt"/>
                <a:ea typeface="+mn-ea"/>
                <a:cs typeface="+mn-cs"/>
              </a:rPr>
              <a:t>However, on the rare occasion when female sterilization fails and the woman becomes pregnant, one-third of those pregnancies will be ectopic.</a:t>
            </a:r>
          </a:p>
          <a:p>
            <a:r>
              <a:rPr lang="en-US" sz="1200" kern="1200" dirty="0">
                <a:solidFill>
                  <a:schemeClr val="tx1"/>
                </a:solidFill>
                <a:effectLst/>
                <a:latin typeface="+mn-lt"/>
                <a:ea typeface="+mn-ea"/>
                <a:cs typeface="+mn-cs"/>
              </a:rPr>
              <a:t>Female sterilization has also been shown to help protect against ovarian cancer. </a:t>
            </a:r>
            <a:endParaRPr lang="en-US" b="0" baseline="0" dirty="0"/>
          </a:p>
        </p:txBody>
      </p:sp>
      <p:sp>
        <p:nvSpPr>
          <p:cNvPr id="4" name="Slide Number Placeholder 3"/>
          <p:cNvSpPr>
            <a:spLocks noGrp="1"/>
          </p:cNvSpPr>
          <p:nvPr>
            <p:ph type="sldNum" sz="quarter" idx="10"/>
          </p:nvPr>
        </p:nvSpPr>
        <p:spPr/>
        <p:txBody>
          <a:bodyPr/>
          <a:lstStyle/>
          <a:p>
            <a:fld id="{FD543417-4B9B-4064-A010-F60865FBC930}" type="slidenum">
              <a:rPr lang="en-US" smtClean="0"/>
              <a:t>23</a:t>
            </a:fld>
            <a:endParaRPr lang="en-US"/>
          </a:p>
        </p:txBody>
      </p:sp>
    </p:spTree>
    <p:extLst>
      <p:ext uri="{BB962C8B-B14F-4D97-AF65-F5344CB8AC3E}">
        <p14:creationId xmlns:p14="http://schemas.microsoft.com/office/powerpoint/2010/main" val="2504913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15790"/>
            <a:ext cx="6477000" cy="4183380"/>
          </a:xfrm>
        </p:spPr>
        <p:txBody>
          <a:bodyPr/>
          <a:lstStyle/>
          <a:p>
            <a:r>
              <a:rPr lang="en-US" b="1" dirty="0"/>
              <a:t> </a:t>
            </a:r>
            <a:r>
              <a:rPr lang="en-US" b="0" dirty="0"/>
              <a:t>Female sterilization procedures may also be categorized according to the timing of the procedure in in relation to</a:t>
            </a:r>
            <a:r>
              <a:rPr lang="en-US" b="0" baseline="0" dirty="0"/>
              <a:t> a recent pregnancy. The three main timings of the procedure are interval, postpartum, and </a:t>
            </a:r>
            <a:r>
              <a:rPr lang="en-US" b="0" baseline="0" dirty="0" err="1"/>
              <a:t>postabortion</a:t>
            </a:r>
            <a:r>
              <a:rPr lang="en-US" b="0" baseline="0" dirty="0"/>
              <a:t>.   </a:t>
            </a:r>
          </a:p>
          <a:p>
            <a:pPr lvl="0"/>
            <a:r>
              <a:rPr lang="en-US" b="0" baseline="0" dirty="0"/>
              <a:t>An </a:t>
            </a:r>
            <a:r>
              <a:rPr lang="en-US" b="1" baseline="0" dirty="0"/>
              <a:t>interval</a:t>
            </a:r>
            <a:r>
              <a:rPr lang="en-US" b="0" baseline="0" dirty="0"/>
              <a:t> sterilization is when the procedure </a:t>
            </a:r>
            <a:r>
              <a:rPr lang="en-US" dirty="0"/>
              <a:t>is performed at any time unrelated to a pregnancy or six weeks or more after the last delivery or abortion, when the uterus is normal in size and located in the pelvis. </a:t>
            </a:r>
          </a:p>
          <a:p>
            <a:pPr lvl="0"/>
            <a:r>
              <a:rPr lang="en-US" b="1" dirty="0"/>
              <a:t>Postpartum</a:t>
            </a:r>
            <a:r>
              <a:rPr lang="en-US" dirty="0"/>
              <a:t> sterilization is when the procedure is performed within the first week after a vaginal delivery or while a cesarean section is being performed.</a:t>
            </a:r>
          </a:p>
          <a:p>
            <a:pPr lvl="0"/>
            <a:r>
              <a:rPr lang="en-US" b="1" dirty="0" err="1"/>
              <a:t>Postabortion</a:t>
            </a:r>
            <a:r>
              <a:rPr lang="en-US" dirty="0"/>
              <a:t> sterilization may also be performed within the first week following a </a:t>
            </a:r>
            <a:r>
              <a:rPr lang="en-US" dirty="0" err="1"/>
              <a:t>nonseptic</a:t>
            </a:r>
            <a:r>
              <a:rPr lang="en-US" dirty="0"/>
              <a:t> spontaneous or induced abortion.</a:t>
            </a:r>
          </a:p>
          <a:p>
            <a:pPr lvl="0"/>
            <a:endParaRPr lang="en-US" dirty="0"/>
          </a:p>
          <a:p>
            <a:pPr marL="174708" indent="-174708">
              <a:buFont typeface="Arial" panose="020B0604020202020204" pitchFamily="34" charset="0"/>
              <a:buChar char="•"/>
            </a:pPr>
            <a:r>
              <a:rPr lang="en-US" dirty="0"/>
              <a:t>Female sterilization may also be performed through surgical and nonsurgical approaches.  </a:t>
            </a:r>
          </a:p>
          <a:p>
            <a:pPr marL="174708" indent="-174708">
              <a:buFont typeface="Arial" panose="020B0604020202020204" pitchFamily="34" charset="0"/>
              <a:buChar char="•"/>
            </a:pPr>
            <a:r>
              <a:rPr lang="en-US" dirty="0"/>
              <a:t>The most commonly used methods are the </a:t>
            </a:r>
            <a:r>
              <a:rPr lang="en-US" b="1" dirty="0"/>
              <a:t>surgical methods</a:t>
            </a:r>
            <a:r>
              <a:rPr lang="en-US" dirty="0"/>
              <a:t>.  </a:t>
            </a:r>
          </a:p>
          <a:p>
            <a:pPr marL="174708" indent="-174708">
              <a:buFont typeface="Arial" panose="020B0604020202020204" pitchFamily="34" charset="0"/>
              <a:buChar char="•"/>
            </a:pPr>
            <a:r>
              <a:rPr lang="en-US" dirty="0"/>
              <a:t>There are two main surgical approaches, through laparotomy and with the use of a laparoscope.  </a:t>
            </a:r>
          </a:p>
          <a:p>
            <a:pPr marL="174708" indent="-174708">
              <a:buFont typeface="Arial" panose="020B0604020202020204" pitchFamily="34" charset="0"/>
              <a:buChar char="•"/>
            </a:pPr>
            <a:r>
              <a:rPr lang="en-US" dirty="0"/>
              <a:t>Laparotomy may be </a:t>
            </a:r>
            <a:r>
              <a:rPr lang="en-US" dirty="0">
                <a:solidFill>
                  <a:srgbClr val="FF0000"/>
                </a:solidFill>
              </a:rPr>
              <a:t>performed</a:t>
            </a:r>
            <a:r>
              <a:rPr lang="en-US" dirty="0"/>
              <a:t> as a </a:t>
            </a:r>
            <a:r>
              <a:rPr lang="en-US" dirty="0" err="1"/>
              <a:t>minilaparotomy</a:t>
            </a:r>
            <a:r>
              <a:rPr lang="en-US" dirty="0"/>
              <a:t>—that is, through a vey small incision—or following a cesarean section</a:t>
            </a:r>
            <a:r>
              <a:rPr lang="en-US" sz="1200" kern="1200" dirty="0">
                <a:solidFill>
                  <a:schemeClr val="tx1"/>
                </a:solidFill>
                <a:effectLst/>
                <a:latin typeface="+mn-lt"/>
                <a:ea typeface="+mn-ea"/>
                <a:cs typeface="+mn-cs"/>
              </a:rPr>
              <a:t>, after delivery of the baby and placenta and closure of the uterine incision, but before closure of the abdominal incision</a:t>
            </a:r>
            <a:r>
              <a:rPr lang="en-US" baseline="0" dirty="0"/>
              <a:t>.</a:t>
            </a:r>
            <a:r>
              <a:rPr lang="en-US" dirty="0"/>
              <a:t> </a:t>
            </a:r>
          </a:p>
          <a:p>
            <a:pPr marL="174708" indent="-174708" defTabSz="931774">
              <a:buFont typeface="Arial" panose="020B0604020202020204" pitchFamily="34" charset="0"/>
              <a:buChar char="•"/>
              <a:defRPr/>
            </a:pPr>
            <a:r>
              <a:rPr lang="en-US" dirty="0"/>
              <a:t>Minilaparotomy is the preferred approach for female sterilization in low-resource settings. </a:t>
            </a:r>
          </a:p>
          <a:p>
            <a:pPr marL="174708" indent="-174708">
              <a:buFont typeface="Arial" panose="020B0604020202020204" pitchFamily="34" charset="0"/>
              <a:buChar char="•"/>
            </a:pPr>
            <a:r>
              <a:rPr lang="en-US" dirty="0"/>
              <a:t>The laparoscopic technique involves the use of a laparoscope to visualize and occlude the fallopian tubes. This approach is safer and can be performed in less time than minilaparotomy; however, it can only be performed by highly skilled providers using sophisticated equipment.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only nonsurgical method of female</a:t>
            </a:r>
            <a:r>
              <a:rPr lang="en-US" baseline="0" dirty="0"/>
              <a:t> sterilization </a:t>
            </a:r>
            <a:r>
              <a:rPr lang="en-US" dirty="0"/>
              <a:t>is a trans-cervical approach using a special instrument, the </a:t>
            </a:r>
            <a:r>
              <a:rPr lang="en-US" dirty="0" err="1"/>
              <a:t>hysteroscope</a:t>
            </a:r>
            <a:r>
              <a:rPr lang="en-US" dirty="0"/>
              <a:t>. </a:t>
            </a: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hysteroscope</a:t>
            </a:r>
            <a:r>
              <a:rPr lang="en-US" sz="1200" kern="1200" dirty="0">
                <a:solidFill>
                  <a:schemeClr val="tx1"/>
                </a:solidFill>
                <a:effectLst/>
                <a:latin typeface="+mn-lt"/>
                <a:ea typeface="+mn-ea"/>
                <a:cs typeface="+mn-cs"/>
              </a:rPr>
              <a:t> is introduced through the cervix and an occlusive device (called </a:t>
            </a:r>
            <a:r>
              <a:rPr lang="en-US" sz="1200" kern="1200" dirty="0" err="1">
                <a:solidFill>
                  <a:schemeClr val="tx1"/>
                </a:solidFill>
                <a:effectLst/>
                <a:latin typeface="+mn-lt"/>
                <a:ea typeface="+mn-ea"/>
                <a:cs typeface="+mn-cs"/>
              </a:rPr>
              <a:t>Essure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which is approved by the U.S. Food and Drug Administration</a:t>
            </a:r>
            <a:r>
              <a:rPr lang="en-US" sz="1200" kern="1200" dirty="0">
                <a:solidFill>
                  <a:schemeClr val="tx1"/>
                </a:solidFill>
                <a:effectLst/>
                <a:latin typeface="+mn-lt"/>
                <a:ea typeface="+mn-ea"/>
                <a:cs typeface="+mn-cs"/>
              </a:rPr>
              <a:t>) is introduced into each fallopian tube. The tubes then become occluded over a period of a few months (up to three months); during this waiting period, the client needs to use other effective reversible contraceptive methods to avoid pregnancy.</a:t>
            </a:r>
          </a:p>
          <a:p>
            <a:pPr marL="174708" indent="-174708">
              <a:buFont typeface="Arial" panose="020B0604020202020204" pitchFamily="34" charset="0"/>
              <a:buChar char="•"/>
            </a:pPr>
            <a:r>
              <a:rPr lang="en-US" dirty="0"/>
              <a:t> This approach is costly, requires a high level of skill, and is still under evaluation. </a:t>
            </a:r>
          </a:p>
        </p:txBody>
      </p:sp>
      <p:sp>
        <p:nvSpPr>
          <p:cNvPr id="4" name="Slide Number Placeholder 3"/>
          <p:cNvSpPr>
            <a:spLocks noGrp="1"/>
          </p:cNvSpPr>
          <p:nvPr>
            <p:ph type="sldNum" sz="quarter" idx="10"/>
          </p:nvPr>
        </p:nvSpPr>
        <p:spPr/>
        <p:txBody>
          <a:bodyPr/>
          <a:lstStyle/>
          <a:p>
            <a:fld id="{FD543417-4B9B-4064-A010-F60865FBC930}" type="slidenum">
              <a:rPr lang="en-US" smtClean="0"/>
              <a:t>24</a:t>
            </a:fld>
            <a:endParaRPr lang="en-US"/>
          </a:p>
        </p:txBody>
      </p:sp>
    </p:spTree>
    <p:extLst>
      <p:ext uri="{BB962C8B-B14F-4D97-AF65-F5344CB8AC3E}">
        <p14:creationId xmlns:p14="http://schemas.microsoft.com/office/powerpoint/2010/main" val="4095950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543417-4B9B-4064-A010-F60865FBC930}" type="slidenum">
              <a:rPr lang="en-US" smtClean="0"/>
              <a:t>25</a:t>
            </a:fld>
            <a:endParaRPr lang="en-US" dirty="0"/>
          </a:p>
        </p:txBody>
      </p:sp>
    </p:spTree>
    <p:extLst>
      <p:ext uri="{BB962C8B-B14F-4D97-AF65-F5344CB8AC3E}">
        <p14:creationId xmlns:p14="http://schemas.microsoft.com/office/powerpoint/2010/main" val="3283231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The client may need to wait if she:</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Gave birth 1–6 weeks ago</a:t>
            </a:r>
            <a:r>
              <a:rPr lang="en-US" sz="1200" kern="1200" dirty="0">
                <a:solidFill>
                  <a:schemeClr val="tx1"/>
                </a:solidFill>
                <a:effectLst/>
                <a:latin typeface="+mn-lt"/>
                <a:ea typeface="+mn-ea"/>
                <a:cs typeface="+mn-cs"/>
              </a:rPr>
              <a:t>—The sterilization procedure can be done at any time except between seven days to six weeks after delivery</a:t>
            </a:r>
            <a:r>
              <a:rPr lang="en-US" b="0" i="0" baseline="0" dirty="0"/>
              <a:t>.</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May be pregnant</a:t>
            </a:r>
            <a:r>
              <a:rPr lang="en-US" sz="1200" kern="1200" dirty="0">
                <a:solidFill>
                  <a:schemeClr val="tx1"/>
                </a:solidFill>
                <a:effectLst/>
                <a:latin typeface="+mn-lt"/>
                <a:ea typeface="+mn-ea"/>
                <a:cs typeface="+mn-cs"/>
              </a:rPr>
              <a:t>—The sterilization procedure can only be done at any time that the provider can be reasonably sure the client is not pregnant.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Has an infection or other problem(s) in the genitals</a:t>
            </a:r>
            <a:r>
              <a:rPr lang="en-US" sz="1200" kern="1200" dirty="0">
                <a:solidFill>
                  <a:schemeClr val="tx1"/>
                </a:solidFill>
                <a:effectLst/>
                <a:latin typeface="+mn-lt"/>
                <a:ea typeface="+mn-ea"/>
                <a:cs typeface="+mn-cs"/>
              </a:rPr>
              <a:t>—The sterilization procedure should be delayed until the condition or conditions are fully treated</a:t>
            </a:r>
            <a:r>
              <a:rPr lang="en-US" b="0" i="0" baseline="0" dirty="0"/>
              <a:t>. </a:t>
            </a:r>
          </a:p>
          <a:p>
            <a:pPr marL="171450" indent="-171450">
              <a:buFont typeface="Arial" panose="020B0604020202020204" pitchFamily="34" charset="0"/>
              <a:buChar char="•"/>
            </a:pPr>
            <a:r>
              <a:rPr lang="en-US" sz="1200" i="1" kern="1200" dirty="0">
                <a:solidFill>
                  <a:schemeClr val="tx1"/>
                </a:solidFill>
                <a:effectLst/>
                <a:latin typeface="+mn-lt"/>
                <a:ea typeface="+mn-ea"/>
                <a:cs typeface="+mn-cs"/>
              </a:rPr>
              <a:t>Has some other serious health conditions</a:t>
            </a:r>
            <a:r>
              <a:rPr lang="en-US" sz="1200" kern="1200" dirty="0">
                <a:solidFill>
                  <a:schemeClr val="tx1"/>
                </a:solidFill>
                <a:effectLst/>
                <a:latin typeface="+mn-lt"/>
                <a:ea typeface="+mn-ea"/>
                <a:cs typeface="+mn-cs"/>
              </a:rPr>
              <a:t>—A serious health problem may require a delay in performing </a:t>
            </a:r>
            <a:r>
              <a:rPr lang="en-US" sz="1200" kern="1200" dirty="0" err="1">
                <a:solidFill>
                  <a:schemeClr val="tx1"/>
                </a:solidFill>
                <a:effectLst/>
                <a:latin typeface="+mn-lt"/>
                <a:ea typeface="+mn-ea"/>
                <a:cs typeface="+mn-cs"/>
              </a:rPr>
              <a:t>steruilization</a:t>
            </a:r>
            <a:r>
              <a:rPr lang="en-US" sz="1200" kern="1200" dirty="0">
                <a:solidFill>
                  <a:schemeClr val="tx1"/>
                </a:solidFill>
                <a:effectLst/>
                <a:latin typeface="+mn-lt"/>
                <a:ea typeface="+mn-ea"/>
                <a:cs typeface="+mn-cs"/>
              </a:rPr>
              <a:t>, to allow time for more evaluation of the condition, for further management of the condition, or for specialized care.</a:t>
            </a:r>
            <a:endParaRPr lang="en-US" b="1" i="0" dirty="0"/>
          </a:p>
          <a:p>
            <a:pPr marL="0" indent="0">
              <a:buFont typeface="Arial" panose="020B0604020202020204" pitchFamily="34" charse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26</a:t>
            </a:fld>
            <a:endParaRPr lang="en-US"/>
          </a:p>
        </p:txBody>
      </p:sp>
    </p:spTree>
    <p:extLst>
      <p:ext uri="{BB962C8B-B14F-4D97-AF65-F5344CB8AC3E}">
        <p14:creationId xmlns:p14="http://schemas.microsoft.com/office/powerpoint/2010/main" val="504051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Categories that are recommended for use to determine client eligibility for male and female sterilization are different from those used for nearly all other contraceptive methods (except the natural methods). </a:t>
            </a:r>
            <a:endParaRPr lang="en-US" b="1" dirty="0"/>
          </a:p>
        </p:txBody>
      </p:sp>
      <p:sp>
        <p:nvSpPr>
          <p:cNvPr id="4" name="Slide Number Placeholder 3"/>
          <p:cNvSpPr>
            <a:spLocks noGrp="1"/>
          </p:cNvSpPr>
          <p:nvPr>
            <p:ph type="sldNum" sz="quarter" idx="10"/>
          </p:nvPr>
        </p:nvSpPr>
        <p:spPr/>
        <p:txBody>
          <a:bodyPr/>
          <a:lstStyle/>
          <a:p>
            <a:fld id="{F16675A7-214F-4993-9C0A-2540D3A1174B}" type="slidenum">
              <a:rPr lang="en-US" smtClean="0"/>
              <a:t>27</a:t>
            </a:fld>
            <a:endParaRPr lang="en-US"/>
          </a:p>
        </p:txBody>
      </p:sp>
    </p:spTree>
    <p:extLst>
      <p:ext uri="{BB962C8B-B14F-4D97-AF65-F5344CB8AC3E}">
        <p14:creationId xmlns:p14="http://schemas.microsoft.com/office/powerpoint/2010/main" val="3230343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Postpartum and postabortion clients can also use sterilization; however, these are stressful situations, and clients need to make a well-considered decision. Such clients are prone to regret later if the decision is rushed</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chemeClr val="tx1"/>
                </a:solidFill>
                <a:effectLst/>
                <a:latin typeface="+mn-lt"/>
                <a:ea typeface="+mn-ea"/>
                <a:cs typeface="+mn-cs"/>
              </a:rPr>
              <a:t>Postpartum clients can have the procedure between delivery and the seventh day following delivery</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chemeClr val="tx1"/>
                </a:solidFill>
                <a:effectLst/>
                <a:latin typeface="+mn-lt"/>
                <a:ea typeface="+mn-ea"/>
                <a:cs typeface="+mn-cs"/>
              </a:rPr>
              <a:t>After the first seven days following childbirth, it is advisable to delay and perform the procedure after 42 days. The client may be advised to choose a back-up method to use as they wait for the sterilization procedure</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chemeClr val="tx1"/>
                </a:solidFill>
                <a:effectLst/>
                <a:latin typeface="+mn-lt"/>
                <a:ea typeface="+mn-ea"/>
                <a:cs typeface="+mn-cs"/>
              </a:rPr>
              <a:t>After 42 days postpartum, the client should be managed as an interval client—that is, the procedure should be planned for whenever the client feels she can have it, preferably in the proliferative phase of the menstrual cycle</a:t>
            </a:r>
            <a:r>
              <a:rPr lang="en-US" sz="1200" kern="1200" dirty="0">
                <a:solidFill>
                  <a:srgbClr val="FF0000"/>
                </a:solidFill>
                <a:effectLst/>
                <a:latin typeface="+mn-lt"/>
                <a:ea typeface="+mn-ea"/>
                <a:cs typeface="+mn-cs"/>
              </a:rPr>
              <a:t>.</a:t>
            </a:r>
          </a:p>
          <a:p>
            <a:pPr lvl="0"/>
            <a:endParaRPr lang="en-US" sz="1200" kern="1200" dirty="0">
              <a:solidFill>
                <a:srgbClr val="FF0000"/>
              </a:solidFill>
              <a:effectLst/>
              <a:latin typeface="+mn-lt"/>
              <a:ea typeface="+mn-ea"/>
              <a:cs typeface="+mn-cs"/>
            </a:endParaRPr>
          </a:p>
          <a:p>
            <a:pPr lvl="0"/>
            <a:r>
              <a:rPr lang="en-US" sz="1200" kern="1200" dirty="0">
                <a:solidFill>
                  <a:srgbClr val="FF0000"/>
                </a:solidFill>
                <a:effectLst/>
                <a:latin typeface="+mn-lt"/>
                <a:ea typeface="+mn-ea"/>
                <a:cs typeface="+mn-cs"/>
              </a:rPr>
              <a:t>A postabortion client or a client who has had a miscarriage can also have the procedure within the first week after the abortion.</a:t>
            </a:r>
          </a:p>
          <a:p>
            <a:pPr lvl="0"/>
            <a:endParaRPr lang="en-US" sz="1200" kern="1200" dirty="0">
              <a:solidFill>
                <a:srgbClr val="FF0000"/>
              </a:solidFill>
              <a:effectLst/>
              <a:latin typeface="+mn-lt"/>
              <a:ea typeface="+mn-ea"/>
              <a:cs typeface="+mn-cs"/>
            </a:endParaRPr>
          </a:p>
          <a:p>
            <a:r>
              <a:rPr lang="en-US" sz="1200" kern="1200" dirty="0">
                <a:solidFill>
                  <a:srgbClr val="FF0000"/>
                </a:solidFill>
                <a:effectLst/>
                <a:latin typeface="+mn-lt"/>
                <a:ea typeface="+mn-ea"/>
                <a:cs typeface="+mn-cs"/>
              </a:rPr>
              <a:t>The procedure should be delayed if the client has other severe medical conditions, such as sepsis, anemia, genial trauma, etc.</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28</a:t>
            </a:fld>
            <a:endParaRPr lang="en-US"/>
          </a:p>
        </p:txBody>
      </p:sp>
    </p:spTree>
    <p:extLst>
      <p:ext uri="{BB962C8B-B14F-4D97-AF65-F5344CB8AC3E}">
        <p14:creationId xmlns:p14="http://schemas.microsoft.com/office/powerpoint/2010/main" val="1092598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Interval clients can use sterilization at any time they choose, as long as the trained provider can be reasonably certain that the client is not pregnant.</a:t>
            </a:r>
            <a:endParaRPr lang="en-US" sz="1200" b="0" kern="1200" baseline="0" dirty="0">
              <a:solidFill>
                <a:schemeClr val="tx1"/>
              </a:solidFill>
              <a:effectLst/>
              <a:latin typeface="+mn-lt"/>
              <a:ea typeface="+mn-ea"/>
              <a:cs typeface="+mn-cs"/>
            </a:endParaRPr>
          </a:p>
          <a:p>
            <a:endParaRPr lang="en-US" b="0" baseline="0" dirty="0"/>
          </a:p>
          <a:p>
            <a:r>
              <a:rPr lang="en-US" sz="1200" kern="1200" dirty="0">
                <a:solidFill>
                  <a:schemeClr val="tx1"/>
                </a:solidFill>
                <a:effectLst/>
                <a:latin typeface="+mn-lt"/>
                <a:ea typeface="+mn-ea"/>
                <a:cs typeface="+mn-cs"/>
              </a:rPr>
              <a:t>The procedure should be performed in the first half of the menstrual cycle (the proliferative phase) if a client who is sexually active has not been using a highly effective method of contraception. If the procedure is performed after ovulation, there is a chance that the client may have conceived just before the procedure.</a:t>
            </a:r>
            <a:endParaRPr lang="en-US" sz="1200" kern="1200" baseline="0" dirty="0">
              <a:solidFill>
                <a:srgbClr val="FF0000"/>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health care provider should make especially sure that young clients, have been counseled about the permanence of the procedure and the availability of other highly effective long-acting methods. Providers must ensure that such clients make informed and thoughtful choices. According to WHO’s MEC, young age is one of the strongest predictors of regret following sterilization.  </a:t>
            </a:r>
            <a:endParaRPr lang="en-US" b="0" baseline="0" dirty="0"/>
          </a:p>
        </p:txBody>
      </p:sp>
      <p:sp>
        <p:nvSpPr>
          <p:cNvPr id="4" name="Slide Number Placeholder 3"/>
          <p:cNvSpPr>
            <a:spLocks noGrp="1"/>
          </p:cNvSpPr>
          <p:nvPr>
            <p:ph type="sldNum" sz="quarter" idx="10"/>
          </p:nvPr>
        </p:nvSpPr>
        <p:spPr/>
        <p:txBody>
          <a:bodyPr/>
          <a:lstStyle/>
          <a:p>
            <a:fld id="{F16675A7-214F-4993-9C0A-2540D3A1174B}" type="slidenum">
              <a:rPr lang="en-US" smtClean="0"/>
              <a:t>29</a:t>
            </a:fld>
            <a:endParaRPr lang="en-US"/>
          </a:p>
        </p:txBody>
      </p:sp>
    </p:spTree>
    <p:extLst>
      <p:ext uri="{BB962C8B-B14F-4D97-AF65-F5344CB8AC3E}">
        <p14:creationId xmlns:p14="http://schemas.microsoft.com/office/powerpoint/2010/main" val="107711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Clients at risk of HIV infection and those infected and asymptomatic or taking antiretroviral drugs can safely use female sterilization.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Special arrangements are needed to perform female sterilization on a woman </a:t>
            </a:r>
            <a:r>
              <a:rPr lang="en-US" sz="1200" kern="1200" dirty="0">
                <a:solidFill>
                  <a:srgbClr val="FF0000"/>
                </a:solidFill>
                <a:effectLst/>
                <a:latin typeface="+mn-lt"/>
                <a:ea typeface="+mn-ea"/>
                <a:cs typeface="+mn-cs"/>
              </a:rPr>
              <a:t>with severe or advanced HIV clinical disease.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While female sterilization offers highly effective protection from pregnancy, it does not guard against transmission of HIV and other STIs. </a:t>
            </a:r>
          </a:p>
          <a:p>
            <a:pPr marL="171450" lvl="0" indent="-171450">
              <a:buFont typeface="Arial" panose="020B0604020202020204" pitchFamily="34" charset="0"/>
              <a:buChar char="•"/>
            </a:pPr>
            <a:r>
              <a:rPr lang="en-US" sz="1200" kern="1200" dirty="0">
                <a:solidFill>
                  <a:srgbClr val="FF0000"/>
                </a:solidFill>
                <a:effectLst/>
                <a:latin typeface="+mn-lt"/>
                <a:ea typeface="+mn-ea"/>
                <a:cs typeface="+mn-cs"/>
              </a:rPr>
              <a:t>Clients should be counseled and urged to use condoms in addition to female sterilization.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Consistent and correct use will prevent transmission of HIV and other STIs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No woman or couple should be coerced or pressured into adopting female sterilization, including women living with HIV.</a:t>
            </a:r>
            <a:endParaRPr lang="en-US" b="1" baseline="0" dirty="0"/>
          </a:p>
        </p:txBody>
      </p:sp>
      <p:sp>
        <p:nvSpPr>
          <p:cNvPr id="4" name="Slide Number Placeholder 3"/>
          <p:cNvSpPr>
            <a:spLocks noGrp="1"/>
          </p:cNvSpPr>
          <p:nvPr>
            <p:ph type="sldNum" sz="quarter" idx="10"/>
          </p:nvPr>
        </p:nvSpPr>
        <p:spPr/>
        <p:txBody>
          <a:bodyPr/>
          <a:lstStyle/>
          <a:p>
            <a:fld id="{F16675A7-214F-4993-9C0A-2540D3A1174B}" type="slidenum">
              <a:rPr lang="en-US" smtClean="0"/>
              <a:t>30</a:t>
            </a:fld>
            <a:endParaRPr lang="en-US"/>
          </a:p>
        </p:txBody>
      </p:sp>
    </p:spTree>
    <p:extLst>
      <p:ext uri="{BB962C8B-B14F-4D97-AF65-F5344CB8AC3E}">
        <p14:creationId xmlns:p14="http://schemas.microsoft.com/office/powerpoint/2010/main" val="275974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31</a:t>
            </a:fld>
            <a:endParaRPr lang="en-US"/>
          </a:p>
        </p:txBody>
      </p:sp>
    </p:spTree>
    <p:extLst>
      <p:ext uri="{BB962C8B-B14F-4D97-AF65-F5344CB8AC3E}">
        <p14:creationId xmlns:p14="http://schemas.microsoft.com/office/powerpoint/2010/main" val="67670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0A5273AB-5D81-4722-A985-FE65E5977C7C}" type="slidenum">
              <a:rPr lang="en-US" smtClean="0"/>
              <a:t>5</a:t>
            </a:fld>
            <a:endParaRPr lang="en-US"/>
          </a:p>
        </p:txBody>
      </p:sp>
    </p:spTree>
    <p:extLst>
      <p:ext uri="{BB962C8B-B14F-4D97-AF65-F5344CB8AC3E}">
        <p14:creationId xmlns:p14="http://schemas.microsoft.com/office/powerpoint/2010/main" val="3925267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6675A7-214F-4993-9C0A-2540D3A1174B}" type="slidenum">
              <a:rPr lang="en-US" smtClean="0"/>
              <a:t>32</a:t>
            </a:fld>
            <a:endParaRPr lang="en-US"/>
          </a:p>
        </p:txBody>
      </p:sp>
    </p:spTree>
    <p:extLst>
      <p:ext uri="{BB962C8B-B14F-4D97-AF65-F5344CB8AC3E}">
        <p14:creationId xmlns:p14="http://schemas.microsoft.com/office/powerpoint/2010/main" val="33904677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34</a:t>
            </a:fld>
            <a:endParaRPr lang="en-GB"/>
          </a:p>
        </p:txBody>
      </p:sp>
    </p:spTree>
    <p:extLst>
      <p:ext uri="{BB962C8B-B14F-4D97-AF65-F5344CB8AC3E}">
        <p14:creationId xmlns:p14="http://schemas.microsoft.com/office/powerpoint/2010/main" val="1279210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35</a:t>
            </a:fld>
            <a:endParaRPr lang="fr-CH" altLang="zh-TW" dirty="0"/>
          </a:p>
        </p:txBody>
      </p:sp>
    </p:spTree>
    <p:extLst>
      <p:ext uri="{BB962C8B-B14F-4D97-AF65-F5344CB8AC3E}">
        <p14:creationId xmlns:p14="http://schemas.microsoft.com/office/powerpoint/2010/main" val="8510801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3E6607-198B-482A-88DB-D7ADDACC3A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FAFC07A-B9E2-4861-92DE-94CDAEEF5B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4580" name="Slide Number Placeholder 3">
            <a:extLst>
              <a:ext uri="{FF2B5EF4-FFF2-40B4-BE49-F238E27FC236}">
                <a16:creationId xmlns:a16="http://schemas.microsoft.com/office/drawing/2014/main" id="{6A7F2115-D307-49D4-853D-912EAB8C0D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55566B-F1AD-4B43-9615-77C1BDAE6660}" type="slidenum">
              <a:rPr lang="fr-CH" altLang="zh-TW" smtClean="0"/>
              <a:pPr/>
              <a:t>36</a:t>
            </a:fld>
            <a:endParaRPr lang="fr-CH" altLang="zh-TW"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E3E6607-198B-482A-88DB-D7ADDACC3A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FAFC07A-B9E2-4861-92DE-94CDAEEF5B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4580" name="Slide Number Placeholder 3">
            <a:extLst>
              <a:ext uri="{FF2B5EF4-FFF2-40B4-BE49-F238E27FC236}">
                <a16:creationId xmlns:a16="http://schemas.microsoft.com/office/drawing/2014/main" id="{6A7F2115-D307-49D4-853D-912EAB8C0D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55566B-F1AD-4B43-9615-77C1BDAE6660}" type="slidenum">
              <a:rPr lang="fr-CH" altLang="zh-TW" smtClean="0"/>
              <a:pPr/>
              <a:t>37</a:t>
            </a:fld>
            <a:endParaRPr lang="fr-CH" altLang="zh-TW" dirty="0"/>
          </a:p>
        </p:txBody>
      </p:sp>
    </p:spTree>
    <p:extLst>
      <p:ext uri="{BB962C8B-B14F-4D97-AF65-F5344CB8AC3E}">
        <p14:creationId xmlns:p14="http://schemas.microsoft.com/office/powerpoint/2010/main" val="515645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ECPs provide An important back-up in cases of unprotected intercourse, rape or contraceptive accidents such as forgotten pills or condoms. </a:t>
            </a:r>
          </a:p>
          <a:p>
            <a:endParaRPr lang="en-US" altLang="en-US" dirty="0">
              <a:latin typeface="Times New Roman" panose="02020603050405020304" pitchFamily="18" charset="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Training Resource Package for Family Planning: https://www.fptraining.org/</a:t>
            </a:r>
            <a:endParaRPr lang="en-GB" sz="1200" dirty="0"/>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US" altLang="en-US" dirty="0">
              <a:latin typeface="Times New Roman" panose="02020603050405020304" pitchFamily="18" charset="0"/>
              <a:ea typeface="ＭＳ Ｐゴシック" panose="020B0600070205080204" pitchFamily="34" charset="-128"/>
            </a:endParaRPr>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38</a:t>
            </a:fld>
            <a:endParaRPr lang="fr-CH" altLang="zh-TW" dirty="0"/>
          </a:p>
        </p:txBody>
      </p:sp>
    </p:spTree>
    <p:extLst>
      <p:ext uri="{BB962C8B-B14F-4D97-AF65-F5344CB8AC3E}">
        <p14:creationId xmlns:p14="http://schemas.microsoft.com/office/powerpoint/2010/main" val="204659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E9BD955-5C8B-4E18-B935-31C4D5FCF969}"/>
              </a:ext>
            </a:extLst>
          </p:cNvPr>
          <p:cNvSpPr>
            <a:spLocks noGrp="1" noRot="1" noChangeAspect="1" noChangeArrowheads="1" noTextEdit="1"/>
          </p:cNvSpPr>
          <p:nvPr>
            <p:ph type="sldImg"/>
          </p:nvPr>
        </p:nvSpPr>
        <p:spPr>
          <a:xfrm>
            <a:off x="773113" y="701675"/>
            <a:ext cx="4068762" cy="3051175"/>
          </a:xfrm>
          <a:ln/>
        </p:spPr>
      </p:sp>
      <p:sp>
        <p:nvSpPr>
          <p:cNvPr id="28675" name="Rectangle 3">
            <a:extLst>
              <a:ext uri="{FF2B5EF4-FFF2-40B4-BE49-F238E27FC236}">
                <a16:creationId xmlns:a16="http://schemas.microsoft.com/office/drawing/2014/main" id="{A7567353-74E3-462B-A212-5BB13824234D}"/>
              </a:ext>
            </a:extLst>
          </p:cNvPr>
          <p:cNvSpPr>
            <a:spLocks noGrp="1" noChangeArrowheads="1"/>
          </p:cNvSpPr>
          <p:nvPr>
            <p:ph type="body" idx="1"/>
          </p:nvPr>
        </p:nvSpPr>
        <p:spPr>
          <a:xfrm>
            <a:off x="647700" y="3914775"/>
            <a:ext cx="5659438" cy="4911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spcBef>
                <a:spcPct val="65000"/>
              </a:spcBef>
            </a:pPr>
            <a:r>
              <a:rPr lang="en-US" altLang="en-US" sz="1000" i="1" dirty="0">
                <a:latin typeface="Times New Roman" panose="02020603050405020304" pitchFamily="18" charset="0"/>
                <a:ea typeface="ＭＳ Ｐゴシック" panose="020B0600070205080204" pitchFamily="34" charset="-128"/>
              </a:rPr>
              <a:t>Illustration credit: Salim Khalaf/FHI</a:t>
            </a:r>
          </a:p>
          <a:p>
            <a:endParaRPr lang="en-US" altLang="en-US" dirty="0">
              <a:latin typeface="Times New Roman" panose="02020603050405020304" pitchFamily="18" charset="0"/>
              <a:ea typeface="ＭＳ Ｐゴシック" panose="020B0600070205080204" pitchFamily="34" charset="-128"/>
            </a:endParaRPr>
          </a:p>
          <a:p>
            <a:r>
              <a:rPr lang="en-US" altLang="en-US" dirty="0">
                <a:latin typeface="Times New Roman" panose="02020603050405020304" pitchFamily="18" charset="0"/>
                <a:ea typeface="ＭＳ Ｐゴシック" panose="020B0600070205080204" pitchFamily="34" charset="-128"/>
              </a:rPr>
              <a:t>Research studies have shown that LNG ECPs prevent or delay ovulation. If they are taken before ovulation, LNG ECPs inhibit the pre-ovulatory luteinizing hormone (LH) surge, which impedes follicular development and/or the release of the egg itself.</a:t>
            </a:r>
          </a:p>
          <a:p>
            <a:r>
              <a:rPr lang="en-US" altLang="en-US" dirty="0">
                <a:latin typeface="Times New Roman" panose="02020603050405020304" pitchFamily="18" charset="0"/>
                <a:ea typeface="ＭＳ Ｐゴシック" panose="020B0600070205080204" pitchFamily="34" charset="-128"/>
              </a:rPr>
              <a:t>ECPs </a:t>
            </a:r>
            <a:r>
              <a:rPr lang="en-US" altLang="en-US" u="sng" dirty="0">
                <a:latin typeface="Times New Roman" panose="02020603050405020304" pitchFamily="18" charset="0"/>
                <a:ea typeface="ＭＳ Ｐゴシック" panose="020B0600070205080204" pitchFamily="34" charset="-128"/>
              </a:rPr>
              <a:t>do not </a:t>
            </a:r>
            <a:r>
              <a:rPr lang="en-US" altLang="en-US" dirty="0">
                <a:latin typeface="Times New Roman" panose="02020603050405020304" pitchFamily="18" charset="0"/>
                <a:ea typeface="ＭＳ Ｐゴシック" panose="020B0600070205080204" pitchFamily="34" charset="-128"/>
              </a:rPr>
              <a:t>inhibit implantation of a fertilized egg</a:t>
            </a:r>
          </a:p>
          <a:p>
            <a:r>
              <a:rPr lang="en-US" altLang="en-US" dirty="0">
                <a:latin typeface="Times New Roman" panose="02020603050405020304" pitchFamily="18" charset="0"/>
                <a:ea typeface="ＭＳ Ｐゴシック" panose="020B0600070205080204" pitchFamily="34" charset="-128"/>
              </a:rPr>
              <a:t>ECPs </a:t>
            </a:r>
            <a:r>
              <a:rPr lang="en-US" altLang="en-US" u="sng" dirty="0">
                <a:latin typeface="Times New Roman" panose="02020603050405020304" pitchFamily="18" charset="0"/>
                <a:ea typeface="ＭＳ Ｐゴシック" panose="020B0600070205080204" pitchFamily="34" charset="-128"/>
              </a:rPr>
              <a:t>do not </a:t>
            </a:r>
            <a:r>
              <a:rPr lang="en-US" altLang="en-US" dirty="0">
                <a:latin typeface="Times New Roman" panose="02020603050405020304" pitchFamily="18" charset="0"/>
                <a:ea typeface="ＭＳ Ｐゴシック" panose="020B0600070205080204" pitchFamily="34" charset="-128"/>
              </a:rPr>
              <a:t>cause an abortion of an existing pregnancy. If ECPs are taken after a pregnancy is established, they will not work.</a:t>
            </a:r>
          </a:p>
          <a:p>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a:p>
            <a:pPr eaLnBrk="1" hangingPunct="1"/>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2BF1CD-94B5-47F0-885F-F2D01D2F8631}"/>
              </a:ext>
            </a:extLst>
          </p:cNvPr>
          <p:cNvSpPr>
            <a:spLocks noGrp="1" noRot="1" noChangeAspect="1" noTextEdit="1"/>
          </p:cNvSpPr>
          <p:nvPr>
            <p:ph type="sldImg"/>
          </p:nvPr>
        </p:nvSpPr>
        <p:spPr>
          <a:xfrm>
            <a:off x="636588" y="701675"/>
            <a:ext cx="4067175" cy="3051175"/>
          </a:xfrm>
          <a:ln/>
        </p:spPr>
      </p:sp>
      <p:sp>
        <p:nvSpPr>
          <p:cNvPr id="30723" name="Notes Placeholder 2">
            <a:extLst>
              <a:ext uri="{FF2B5EF4-FFF2-40B4-BE49-F238E27FC236}">
                <a16:creationId xmlns:a16="http://schemas.microsoft.com/office/drawing/2014/main" id="{4FC43EA3-F259-4BD2-A956-29D39A5832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Effectiveness for an individual woman depends on where she is in her menstrual cycle. An important factor is when ECPs are given within a woman’s menstrual cycle and whether or not fertilization has occurred. This slide shows that LNG ECPs work before fertilization has occurred, but not after. This also helps us understand why LNG ECPs do not cause an abortion. They do not work once fertilization has occurred. </a:t>
            </a:r>
          </a:p>
        </p:txBody>
      </p:sp>
      <p:sp>
        <p:nvSpPr>
          <p:cNvPr id="30724" name="Slide Number Placeholder 3">
            <a:extLst>
              <a:ext uri="{FF2B5EF4-FFF2-40B4-BE49-F238E27FC236}">
                <a16:creationId xmlns:a16="http://schemas.microsoft.com/office/drawing/2014/main" id="{9CE7EC7A-7655-4EF9-AAA4-15EF1AED7FC0}"/>
              </a:ext>
            </a:extLst>
          </p:cNvPr>
          <p:cNvSpPr>
            <a:spLocks noGrp="1"/>
          </p:cNvSpPr>
          <p:nvPr>
            <p:ph type="sldNum" sz="quarter" idx="4294967295"/>
          </p:nvPr>
        </p:nvSpPr>
        <p:spPr bwMode="auto">
          <a:xfrm>
            <a:off x="4008438" y="8893175"/>
            <a:ext cx="3067050" cy="468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lstStyle>
            <a:lvl1pPr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7713" indent="-287338" eaLnBrk="0" hangingPunct="0">
              <a:spcBef>
                <a:spcPct val="30000"/>
              </a:spcBef>
              <a:buChar char="•"/>
              <a:defRPr sz="1200">
                <a:solidFill>
                  <a:schemeClr val="tx1"/>
                </a:solidFill>
                <a:latin typeface="Times New Roman" panose="02020603050405020304" pitchFamily="18" charset="0"/>
                <a:ea typeface="ＭＳ Ｐゴシック" panose="020B0600070205080204" pitchFamily="34" charset="-128"/>
              </a:defRPr>
            </a:lvl2pPr>
            <a:lvl3pPr marL="1150938" indent="-23018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12900" indent="-23018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73275" indent="-230188" eaLnBrk="0" hangingPunct="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304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876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448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02075" indent="-230188"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4514C80-44B7-40C0-9DA9-4E790998C5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31761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5D74A2E9-2B07-4B8C-88FA-FCDAB38DFCBC}"/>
              </a:ext>
            </a:extLst>
          </p:cNvPr>
          <p:cNvSpPr>
            <a:spLocks noGrp="1" noRot="1" noChangeAspect="1" noTextEdit="1"/>
          </p:cNvSpPr>
          <p:nvPr>
            <p:ph type="sldImg"/>
          </p:nvPr>
        </p:nvSpPr>
        <p:spPr>
          <a:xfrm>
            <a:off x="696913" y="719138"/>
            <a:ext cx="4067175" cy="3051175"/>
          </a:xfrm>
          <a:ln/>
        </p:spPr>
      </p:sp>
      <p:sp>
        <p:nvSpPr>
          <p:cNvPr id="28675" name="Notes Placeholder 2">
            <a:extLst>
              <a:ext uri="{FF2B5EF4-FFF2-40B4-BE49-F238E27FC236}">
                <a16:creationId xmlns:a16="http://schemas.microsoft.com/office/drawing/2014/main" id="{22D55904-7E24-41E5-ACA4-383EDA0D63C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ts val="0"/>
              </a:spcBef>
              <a:spcAft>
                <a:spcPts val="0"/>
              </a:spcAft>
              <a:buFont typeface="Symbol"/>
              <a:buChar char=""/>
              <a:defRPr/>
            </a:pPr>
            <a:r>
              <a:rPr lang="en-US" dirty="0">
                <a:latin typeface="Times New Roman"/>
                <a:ea typeface="Calibri"/>
              </a:rPr>
              <a:t>The effectiveness of ECPs depends on the type of ECP used and when they are taken. It takes about 6 days after ovulation for a fertilized egg to begin to implant. Pregnancy is established after implantation has been achieved. Therefore, intervention within 72 hours or up to 5 days cannot result in abortion. Treatment should begin as soon as possible after unprotected sex because the efficacy declines with time. LNG ECPs appear to be effective for at least 4 days after sex and potentially up to 5 days (although the label for LNG ECPs says that it is effective for up to 72 hours, or 3 days, it was written before evidence showed that it might work for longer). </a:t>
            </a:r>
          </a:p>
          <a:p>
            <a:pPr marL="342900" indent="-342900">
              <a:spcBef>
                <a:spcPts val="0"/>
              </a:spcBef>
              <a:spcAft>
                <a:spcPts val="0"/>
              </a:spcAft>
              <a:buFont typeface="Symbol"/>
              <a:buChar char=""/>
              <a:defRPr/>
            </a:pPr>
            <a:r>
              <a:rPr lang="en-US" dirty="0">
                <a:latin typeface="Times New Roman"/>
                <a:ea typeface="Calibri"/>
              </a:rPr>
              <a:t>Some, but not all studies have found that LNG ECPs may be more effective the sooner they are taken after sex.</a:t>
            </a:r>
          </a:p>
          <a:p>
            <a:pPr marL="342900" indent="-342900">
              <a:spcBef>
                <a:spcPts val="0"/>
              </a:spcBef>
              <a:spcAft>
                <a:spcPts val="0"/>
              </a:spcAft>
              <a:buFont typeface="Symbol"/>
              <a:buChar char=""/>
              <a:defRPr/>
            </a:pPr>
            <a:r>
              <a:rPr lang="en-US" dirty="0">
                <a:latin typeface="Times New Roman"/>
                <a:ea typeface="Calibri"/>
              </a:rPr>
              <a:t>No specific data are available about interactions of ECPs with other drugs. However, it is reasonable to assume that drug interactions with LNG ECPs may be similar to those with regular contraceptive pills. Efficacy could be affected by rifampicin, griseofulvin, Saint John’s wort, certain anticonvulsant drugs and certain antiretroviral drugs such as ritonavir. </a:t>
            </a:r>
            <a:endParaRPr lang="en-US" alt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458310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According to the World Health Organization (WHO) there are no contraindications for ECPs because the amount of hormone is too small to have a clinically significant impact and the duration of use is very short. In addition, these ECPs do not contain estrogen, which is associated with some contraindications, particularly over long-term use. The WHO states that ECPs have no clinically significant impact on conditions such as cardiovascular disease, angina, acute focal migraine, or severe liver disease.</a:t>
            </a:r>
          </a:p>
          <a:p>
            <a:r>
              <a:rPr lang="en-US" altLang="en-US" dirty="0">
                <a:latin typeface="Times New Roman" panose="02020603050405020304" pitchFamily="18" charset="0"/>
                <a:ea typeface="ＭＳ Ｐゴシック" panose="020B0600070205080204" pitchFamily="34" charset="-128"/>
              </a:rPr>
              <a:t>There are no health conditions that would prevent from giving ECPs. No pregnancy test or physical examination is needed before giving ECPs.</a:t>
            </a:r>
            <a:r>
              <a:rPr lang="en-US" altLang="en-US" i="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ECPs should not be taken if a woman is pregnant because they will not work.</a:t>
            </a:r>
          </a:p>
          <a:p>
            <a:r>
              <a:rPr lang="en-US" altLang="en-US" dirty="0">
                <a:latin typeface="Times New Roman" panose="02020603050405020304" pitchFamily="18" charset="0"/>
                <a:ea typeface="ＭＳ Ｐゴシック" panose="020B0600070205080204" pitchFamily="34" charset="-128"/>
              </a:rPr>
              <a:t>The use of certain drugs such as rifampicin, griseofulvin, Saint John’s Wort, certain anticonvulsant drugs and certain antiretroviral drugs (ritonavir) may affect the effectiveness of ECPs.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Training Resource Package for Family Planning: https://www.fptraining.org/</a:t>
            </a:r>
            <a:endParaRPr lang="en-GB" sz="1200" dirty="0"/>
          </a:p>
          <a:p>
            <a:endParaRPr lang="en-US" altLang="en-US" dirty="0">
              <a:latin typeface="Times New Roman" panose="02020603050405020304" pitchFamily="18" charset="0"/>
              <a:ea typeface="ＭＳ Ｐゴシック" panose="020B0600070205080204" pitchFamily="34" charset="-128"/>
            </a:endParaRPr>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42</a:t>
            </a:fld>
            <a:endParaRPr lang="fr-CH" altLang="zh-TW" dirty="0"/>
          </a:p>
        </p:txBody>
      </p:sp>
    </p:spTree>
    <p:extLst>
      <p:ext uri="{BB962C8B-B14F-4D97-AF65-F5344CB8AC3E}">
        <p14:creationId xmlns:p14="http://schemas.microsoft.com/office/powerpoint/2010/main" val="32016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Vasectomy is a permanent method of contraception for men who do not want to have any more children. The method involves a safe, simple, and short surgical procedure performed on the scrotum. Through a puncture on the scrotum, the provider locates each of the tubes that carry the sperm—also called the vas deferens—and divides and blocks it by tying it closed. The blockage may also be achieved by applying heat or an electric current, also known as cautery.</a:t>
            </a:r>
          </a:p>
          <a:p>
            <a:endParaRPr lang="en-US" b="0" i="0" baseline="0" dirty="0"/>
          </a:p>
          <a:p>
            <a:r>
              <a:rPr lang="en-US" b="0" i="0" baseline="0" dirty="0"/>
              <a:t>Because the procedure is permanent, it cannot be reversed. </a:t>
            </a:r>
          </a:p>
          <a:p>
            <a:endParaRPr lang="en-US" b="0" i="0" baseline="0" dirty="0"/>
          </a:p>
          <a:p>
            <a:r>
              <a:rPr lang="en-US" b="0" i="0" baseline="0" dirty="0"/>
              <a:t>The procedure requires a trained provider and should be done in the right settings within a health facility or clinic or other settings with the necessary equipment and supplies, to ensure quality of care.  </a:t>
            </a:r>
          </a:p>
          <a:p>
            <a:endParaRPr lang="en-US" b="0" i="0" baseline="0" dirty="0"/>
          </a:p>
          <a:p>
            <a:r>
              <a:rPr lang="en-US" b="0" i="0" baseline="0" dirty="0"/>
              <a:t>Two types of approaches have been described, the conventional surgical approach to vasectomy and no-scalpel vasectomy (NSV). </a:t>
            </a:r>
            <a:r>
              <a:rPr lang="en-US" sz="1200" kern="1200" dirty="0">
                <a:solidFill>
                  <a:schemeClr val="tx1"/>
                </a:solidFill>
                <a:effectLst/>
                <a:latin typeface="+mn-lt"/>
                <a:ea typeface="+mn-ea"/>
                <a:cs typeface="+mn-cs"/>
              </a:rPr>
              <a:t>Both approaches are quick, effective, and safe, </a:t>
            </a:r>
            <a:r>
              <a:rPr lang="en-US" b="0" i="0" baseline="0" dirty="0"/>
              <a:t>Conventional vasectomy requires a use of scalpel to access the vas; the incision is therefore wider when compared to the no-scalpel vasectomy approach, in which the surgeon uses two special instruments to access the vas. There is also less hemorrhaging and other related complications with NSV than with conventional vasectomy. Conventional vasectomy is no longer the recommended technique for vasectomy.</a:t>
            </a:r>
          </a:p>
        </p:txBody>
      </p:sp>
      <p:sp>
        <p:nvSpPr>
          <p:cNvPr id="4" name="Slide Number Placeholder 3"/>
          <p:cNvSpPr>
            <a:spLocks noGrp="1"/>
          </p:cNvSpPr>
          <p:nvPr>
            <p:ph type="sldNum" sz="quarter" idx="10"/>
          </p:nvPr>
        </p:nvSpPr>
        <p:spPr/>
        <p:txBody>
          <a:bodyPr/>
          <a:lstStyle/>
          <a:p>
            <a:fld id="{0A5273AB-5D81-4722-A985-FE65E5977C7C}" type="slidenum">
              <a:rPr lang="en-US" smtClean="0"/>
              <a:t>6</a:t>
            </a:fld>
            <a:endParaRPr lang="en-US"/>
          </a:p>
        </p:txBody>
      </p:sp>
    </p:spTree>
    <p:extLst>
      <p:ext uri="{BB962C8B-B14F-4D97-AF65-F5344CB8AC3E}">
        <p14:creationId xmlns:p14="http://schemas.microsoft.com/office/powerpoint/2010/main" val="1398497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9CC1137-76E3-4606-8DF0-2C630C7316A6}"/>
              </a:ext>
            </a:extLst>
          </p:cNvPr>
          <p:cNvSpPr>
            <a:spLocks noGrp="1" noRot="1" noChangeAspect="1" noTextEdit="1"/>
          </p:cNvSpPr>
          <p:nvPr>
            <p:ph type="sldImg"/>
          </p:nvPr>
        </p:nvSpPr>
        <p:spPr>
          <a:ln/>
        </p:spPr>
      </p:sp>
      <p:sp>
        <p:nvSpPr>
          <p:cNvPr id="18435" name="Notes Placeholder 2">
            <a:extLst>
              <a:ext uri="{FF2B5EF4-FFF2-40B4-BE49-F238E27FC236}">
                <a16:creationId xmlns:a16="http://schemas.microsoft.com/office/drawing/2014/main" id="{58C93C5C-6FCE-4204-9809-DDC8BF3C95E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7BEEFBD-EABF-4F40-B058-22B02F326BED}"/>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C145E022-9455-4D6E-92F5-EBFA294BDC7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ECPs are extraordinarily safe. No deaths or serious complications have ever been linked to any ECP regimen. ECPs do not appear to be harmful if accidentally taken once a woman is already pregnant.</a:t>
            </a:r>
          </a:p>
          <a:p>
            <a:r>
              <a:rPr lang="en-US" altLang="en-US" dirty="0">
                <a:latin typeface="Times New Roman" panose="02020603050405020304" pitchFamily="18" charset="0"/>
                <a:ea typeface="ＭＳ Ｐゴシック" panose="020B0600070205080204" pitchFamily="34" charset="-128"/>
              </a:rPr>
              <a:t>While estrogens contained in many contraceptive pills are associated with some (very low) of stroke and venous thromboembolism, especially in women over 35 who smoke, no such risks are associated with LNG ECPs because they do not contain estrogen. Research shows </a:t>
            </a:r>
            <a:r>
              <a:rPr lang="en-US" altLang="en-US" u="sng" dirty="0">
                <a:latin typeface="Times New Roman" panose="02020603050405020304" pitchFamily="18" charset="0"/>
                <a:ea typeface="ＭＳ Ｐゴシック" panose="020B0600070205080204" pitchFamily="34" charset="-128"/>
              </a:rPr>
              <a:t>no </a:t>
            </a:r>
            <a:r>
              <a:rPr lang="en-US" altLang="en-US" dirty="0">
                <a:latin typeface="Times New Roman" panose="02020603050405020304" pitchFamily="18" charset="0"/>
                <a:ea typeface="ＭＳ Ｐゴシック" panose="020B0600070205080204" pitchFamily="34" charset="-128"/>
              </a:rPr>
              <a:t>association with increased risk of cancer. LNGs do not increase the risk of ectopic pregnancy. The use of ECPs have no effect on future fertility. LNG ECPs do not harm a developing fetus if they are mistakenly taken early in pregnancy and do not interrupt an established pregnancy. No risk of serious harm for moderate repeat use of ECPs appears to exist, and repeated use of ECPs is safer than pregnancy. The safety of ECPs does not change with age; therefore, they carry no added risks for those younger than 17 years.</a:t>
            </a:r>
          </a:p>
        </p:txBody>
      </p:sp>
    </p:spTree>
    <p:extLst>
      <p:ext uri="{BB962C8B-B14F-4D97-AF65-F5344CB8AC3E}">
        <p14:creationId xmlns:p14="http://schemas.microsoft.com/office/powerpoint/2010/main" val="19341835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45</a:t>
            </a:fld>
            <a:endParaRPr lang="fr-CH" altLang="zh-TW" dirty="0"/>
          </a:p>
        </p:txBody>
      </p:sp>
    </p:spTree>
    <p:extLst>
      <p:ext uri="{BB962C8B-B14F-4D97-AF65-F5344CB8AC3E}">
        <p14:creationId xmlns:p14="http://schemas.microsoft.com/office/powerpoint/2010/main" val="1845310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Mifepristone, 10-25 mg in a single dose can also be used but is not widely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dirty="0"/>
              <a:t>Source: Training Resource Package for Family Planning: https://www.fptraining.org/</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46</a:t>
            </a:fld>
            <a:endParaRPr lang="fr-CH" altLang="zh-TW" dirty="0"/>
          </a:p>
        </p:txBody>
      </p:sp>
    </p:spTree>
    <p:extLst>
      <p:ext uri="{BB962C8B-B14F-4D97-AF65-F5344CB8AC3E}">
        <p14:creationId xmlns:p14="http://schemas.microsoft.com/office/powerpoint/2010/main" val="15808041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47</a:t>
            </a:fld>
            <a:endParaRPr lang="fr-CH" altLang="zh-TW" dirty="0"/>
          </a:p>
        </p:txBody>
      </p:sp>
    </p:spTree>
    <p:extLst>
      <p:ext uri="{BB962C8B-B14F-4D97-AF65-F5344CB8AC3E}">
        <p14:creationId xmlns:p14="http://schemas.microsoft.com/office/powerpoint/2010/main" val="56241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LNG ECPs are well tolerated and leave the body within a few days. Some women experience mild and short-term side effects. Although side effects may be medically minor, they may be troublesome to some women. </a:t>
            </a:r>
          </a:p>
          <a:p>
            <a:r>
              <a:rPr lang="en-US" altLang="en-US" dirty="0">
                <a:latin typeface="Times New Roman" panose="02020603050405020304" pitchFamily="18" charset="0"/>
                <a:ea typeface="ＭＳ Ｐゴシック" panose="020B0600070205080204" pitchFamily="34" charset="-128"/>
              </a:rPr>
              <a:t>Altered vaginal bleeding patterns- Most women have their next menstrual period within 7 days of the usual time they would normally expect it following the use of ECPs. Menstruation has been reported to occur an average of 1 day earlier than expected following the LNG regimen.</a:t>
            </a:r>
          </a:p>
          <a:p>
            <a:r>
              <a:rPr lang="en-US" altLang="en-US" dirty="0">
                <a:latin typeface="Times New Roman" panose="02020603050405020304" pitchFamily="18" charset="0"/>
                <a:ea typeface="ＭＳ Ｐゴシック" panose="020B0600070205080204" pitchFamily="34" charset="-128"/>
              </a:rPr>
              <a:t>Nausea and vomiting- Nausea, rarely accompanied by vomiting, occurs in less than 20% of women. These symptoms are uncommon enough that prophylactic administration of an antiemetic drug is not needed. If vomiting occurs within 2 hours after taking an ECP dose, some experts recommend a repeat ECP dose can be given vaginally. The other side effects (headache, abdominal pain, breast tenderness, dizziness, fatigue) usually do not occur for more than a few days after treatment and generally resolve within 24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Source: </a:t>
            </a:r>
            <a:r>
              <a:rPr lang="en-GB" sz="1200" u="sng" dirty="0"/>
              <a:t>Training Resource Package for Family Planning: https://www.fptraining.org/</a:t>
            </a:r>
            <a:endParaRPr lang="en-GB" sz="1200" dirty="0"/>
          </a:p>
          <a:p>
            <a:endParaRPr lang="en-US" altLang="en-US" dirty="0">
              <a:latin typeface="Times New Roman" panose="02020603050405020304" pitchFamily="18" charset="0"/>
              <a:ea typeface="ＭＳ Ｐゴシック" panose="020B0600070205080204" pitchFamily="34" charset="-128"/>
            </a:endParaRPr>
          </a:p>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48</a:t>
            </a:fld>
            <a:endParaRPr lang="fr-CH" altLang="zh-TW" dirty="0"/>
          </a:p>
        </p:txBody>
      </p:sp>
    </p:spTree>
    <p:extLst>
      <p:ext uri="{BB962C8B-B14F-4D97-AF65-F5344CB8AC3E}">
        <p14:creationId xmlns:p14="http://schemas.microsoft.com/office/powerpoint/2010/main" val="3421247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49</a:t>
            </a:fld>
            <a:endParaRPr lang="fr-CH" altLang="zh-TW" dirty="0"/>
          </a:p>
        </p:txBody>
      </p:sp>
    </p:spTree>
    <p:extLst>
      <p:ext uri="{BB962C8B-B14F-4D97-AF65-F5344CB8AC3E}">
        <p14:creationId xmlns:p14="http://schemas.microsoft.com/office/powerpoint/2010/main" val="37497830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50</a:t>
            </a:fld>
            <a:endParaRPr lang="fr-CH" altLang="zh-TW" dirty="0"/>
          </a:p>
        </p:txBody>
      </p:sp>
    </p:spTree>
    <p:extLst>
      <p:ext uri="{BB962C8B-B14F-4D97-AF65-F5344CB8AC3E}">
        <p14:creationId xmlns:p14="http://schemas.microsoft.com/office/powerpoint/2010/main" val="810731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2D93B35-2ADB-4744-BF07-C4C1FB8602ED}"/>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78FCD9E3-C2E4-4D90-B7C1-F340E61195F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0"/>
              </a:spcBef>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52</a:t>
            </a:fld>
            <a:endParaRPr lang="fr-CH" altLang="zh-TW" dirty="0"/>
          </a:p>
        </p:txBody>
      </p:sp>
    </p:spTree>
    <p:extLst>
      <p:ext uri="{BB962C8B-B14F-4D97-AF65-F5344CB8AC3E}">
        <p14:creationId xmlns:p14="http://schemas.microsoft.com/office/powerpoint/2010/main" val="32667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slide shows the number of women who would get pregnant if 1,000 women used a method for one year. So, if 1,000 fertile women who were having sex, but not using any protection from pregnancy, 850 of them would become pregnant.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Note that vasectomy is not fully effective for three months after the procedure.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Where men cannot have semen analysis three months after the procedure to see if the semen still contains sperms, women’s pregnancy rates are about 2</a:t>
            </a:r>
            <a:r>
              <a:rPr lang="en-US" sz="1200" kern="1200" baseline="0" dirty="0">
                <a:solidFill>
                  <a:schemeClr val="tx1"/>
                </a:solidFill>
                <a:effectLst/>
                <a:latin typeface="+mn-lt"/>
                <a:ea typeface="+mn-ea"/>
                <a:cs typeface="+mn-cs"/>
              </a:rPr>
              <a:t>–</a:t>
            </a:r>
            <a:r>
              <a:rPr lang="en-US" sz="1200" kern="1200" dirty="0">
                <a:solidFill>
                  <a:schemeClr val="tx1"/>
                </a:solidFill>
                <a:effectLst/>
                <a:latin typeface="+mn-lt"/>
                <a:ea typeface="+mn-ea"/>
                <a:cs typeface="+mn-cs"/>
              </a:rPr>
              <a:t>3 per 1,000 women over the first year after their partners have had a vasectomy. Where men are able to have their semen examined after vasectomy, less than 1 pregnancy per 1,000 women occurs over the first year after vasectomy (approximately 2 per 1,000).</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this slide, if the same 1,000 women were using male sterilization, </a:t>
            </a:r>
            <a:r>
              <a:rPr lang="en-US" sz="1200" b="1" kern="12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would become pregnant.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part of good counseling, it is important to inform clients about how effective each method is.</a:t>
            </a:r>
          </a:p>
          <a:p>
            <a:endParaRPr lang="en-US" sz="1200" b="1" i="1"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817472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53</a:t>
            </a:fld>
            <a:endParaRPr lang="fr-CH" altLang="zh-TW" dirty="0"/>
          </a:p>
        </p:txBody>
      </p:sp>
    </p:spTree>
    <p:extLst>
      <p:ext uri="{BB962C8B-B14F-4D97-AF65-F5344CB8AC3E}">
        <p14:creationId xmlns:p14="http://schemas.microsoft.com/office/powerpoint/2010/main" val="41369863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5376B8F-EFCF-438E-92BF-6262C3A3CC1E}"/>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F42E4E11-6F64-4182-BD17-E5FCB09F40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rPr>
              <a:t>Following ECP use, clients will need continuing protection against pregnancy and may need protection against STIs  and possibly sexual abuse.</a:t>
            </a:r>
            <a:endParaRPr lang="en-US" altLang="en-US" i="1" dirty="0">
              <a:latin typeface="Times New Roman" panose="02020603050405020304" pitchFamily="18" charset="0"/>
              <a:ea typeface="ＭＳ Ｐゴシック" panose="020B0600070205080204" pitchFamily="34" charset="-128"/>
            </a:endParaRPr>
          </a:p>
          <a:p>
            <a:r>
              <a:rPr lang="en-US" altLang="en-US" i="1" dirty="0">
                <a:latin typeface="Times New Roman" panose="02020603050405020304" pitchFamily="18" charset="0"/>
                <a:ea typeface="ＭＳ Ｐゴシック" panose="020B0600070205080204" pitchFamily="34" charset="-128"/>
              </a:rPr>
              <a:t>• </a:t>
            </a:r>
            <a:r>
              <a:rPr lang="en-US" altLang="en-US" dirty="0">
                <a:latin typeface="Times New Roman" panose="02020603050405020304" pitchFamily="18" charset="0"/>
                <a:ea typeface="ＭＳ Ｐゴシック" panose="020B0600070205080204" pitchFamily="34" charset="-128"/>
              </a:rPr>
              <a:t>If the client reports no menses within 4 weeks of ECP use, she may be pregnant. It is normal for a woman’s menses to begin a few days earlier or later than usual after taking</a:t>
            </a:r>
          </a:p>
          <a:p>
            <a:r>
              <a:rPr lang="en-US" altLang="en-US" dirty="0">
                <a:latin typeface="Times New Roman" panose="02020603050405020304" pitchFamily="18" charset="0"/>
                <a:ea typeface="ＭＳ Ｐゴシック" panose="020B0600070205080204" pitchFamily="34" charset="-128"/>
              </a:rPr>
              <a:t>ECPs. If a woman does not have a period within 4 weeks, discuss her next options. </a:t>
            </a:r>
          </a:p>
          <a:p>
            <a:r>
              <a:rPr lang="en-US" altLang="en-US" dirty="0">
                <a:latin typeface="Times New Roman" panose="02020603050405020304" pitchFamily="18" charset="0"/>
                <a:ea typeface="ＭＳ Ｐゴシック" panose="020B0600070205080204" pitchFamily="34" charset="-128"/>
              </a:rPr>
              <a:t>• A client should be encouraged to return if he/she has concerns or problems.</a:t>
            </a:r>
          </a:p>
          <a:p>
            <a:r>
              <a:rPr lang="en-US" altLang="en-US" dirty="0">
                <a:latin typeface="Times New Roman" panose="02020603050405020304" pitchFamily="18" charset="0"/>
                <a:ea typeface="ＭＳ Ｐゴシック" panose="020B0600070205080204" pitchFamily="34" charset="-128"/>
              </a:rPr>
              <a:t>• Assessing STI risk and referring the client for diagnosis and/or treatment is a critical part of EC services. If at risk for STIs, discuss dual protection from pregnancy and from STIs/HIV/AIDS</a:t>
            </a:r>
          </a:p>
          <a:p>
            <a:r>
              <a:rPr lang="en-US" altLang="en-US" dirty="0">
                <a:latin typeface="Times New Roman" panose="02020603050405020304" pitchFamily="18" charset="0"/>
                <a:ea typeface="ＭＳ Ｐゴシック" panose="020B0600070205080204" pitchFamily="34" charset="-128"/>
              </a:rPr>
              <a:t>• Women who have been forced to have sex or have been sexually assaulted and/or raped may seek advice or services. Seeking health services may be a stressful experience after the trauma of a sexual assault. Be supportive and sensitive to the emotional turmoil that women in this situation may be experiencing. Women who have been sexually assaulted are also in need of diagnosis and possible treatment for STIs and should be offered referral for a comprehensive evaluation and possible prophylactic STI treatment.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55</a:t>
            </a:fld>
            <a:endParaRPr lang="fr-CH" altLang="zh-TW" dirty="0"/>
          </a:p>
        </p:txBody>
      </p:sp>
    </p:spTree>
    <p:extLst>
      <p:ext uri="{BB962C8B-B14F-4D97-AF65-F5344CB8AC3E}">
        <p14:creationId xmlns:p14="http://schemas.microsoft.com/office/powerpoint/2010/main" val="39102945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C4B0FBDA-C48B-47DB-A2D0-254B677858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1F8AE7D7-06BA-41FB-9B5F-FC12B832D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11268" name="Slide Number Placeholder 3">
            <a:extLst>
              <a:ext uri="{FF2B5EF4-FFF2-40B4-BE49-F238E27FC236}">
                <a16:creationId xmlns:a16="http://schemas.microsoft.com/office/drawing/2014/main" id="{F784DB86-A493-43BE-93AF-59E0C330C1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C2D463-1CBB-4C94-9C19-3B34EDBEFAF6}" type="slidenum">
              <a:rPr lang="fr-CH" altLang="zh-TW" smtClean="0"/>
              <a:pPr/>
              <a:t>56</a:t>
            </a:fld>
            <a:endParaRPr lang="fr-CH" altLang="zh-TW" dirty="0"/>
          </a:p>
        </p:txBody>
      </p:sp>
    </p:spTree>
    <p:extLst>
      <p:ext uri="{BB962C8B-B14F-4D97-AF65-F5344CB8AC3E}">
        <p14:creationId xmlns:p14="http://schemas.microsoft.com/office/powerpoint/2010/main" val="11270582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57</a:t>
            </a:fld>
            <a:endParaRPr lang="fr-CH" altLang="zh-TW" dirty="0"/>
          </a:p>
        </p:txBody>
      </p:sp>
    </p:spTree>
    <p:extLst>
      <p:ext uri="{BB962C8B-B14F-4D97-AF65-F5344CB8AC3E}">
        <p14:creationId xmlns:p14="http://schemas.microsoft.com/office/powerpoint/2010/main" val="27145465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58</a:t>
            </a:fld>
            <a:endParaRPr lang="fr-CH" altLang="zh-TW" dirty="0"/>
          </a:p>
        </p:txBody>
      </p:sp>
    </p:spTree>
    <p:extLst>
      <p:ext uri="{BB962C8B-B14F-4D97-AF65-F5344CB8AC3E}">
        <p14:creationId xmlns:p14="http://schemas.microsoft.com/office/powerpoint/2010/main" val="25090440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59</a:t>
            </a:fld>
            <a:endParaRPr lang="fr-CH" altLang="zh-TW" dirty="0"/>
          </a:p>
        </p:txBody>
      </p:sp>
    </p:spTree>
    <p:extLst>
      <p:ext uri="{BB962C8B-B14F-4D97-AF65-F5344CB8AC3E}">
        <p14:creationId xmlns:p14="http://schemas.microsoft.com/office/powerpoint/2010/main" val="1899053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60</a:t>
            </a:fld>
            <a:endParaRPr lang="fr-CH" altLang="zh-TW" dirty="0"/>
          </a:p>
        </p:txBody>
      </p:sp>
    </p:spTree>
    <p:extLst>
      <p:ext uri="{BB962C8B-B14F-4D97-AF65-F5344CB8AC3E}">
        <p14:creationId xmlns:p14="http://schemas.microsoft.com/office/powerpoint/2010/main" val="36323313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61</a:t>
            </a:fld>
            <a:endParaRPr lang="fr-CH" altLang="zh-TW" dirty="0"/>
          </a:p>
        </p:txBody>
      </p:sp>
    </p:spTree>
    <p:extLst>
      <p:ext uri="{BB962C8B-B14F-4D97-AF65-F5344CB8AC3E}">
        <p14:creationId xmlns:p14="http://schemas.microsoft.com/office/powerpoint/2010/main" val="133574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9F4D1FB-C970-4C6C-A769-A29A29E35B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E024E784-9C94-4F23-B92F-6A70867B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20484" name="Slide Number Placeholder 3">
            <a:extLst>
              <a:ext uri="{FF2B5EF4-FFF2-40B4-BE49-F238E27FC236}">
                <a16:creationId xmlns:a16="http://schemas.microsoft.com/office/drawing/2014/main" id="{6AD474DC-EDF5-4158-8C10-A327DDA504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F6C6A4A-7CB7-4F1F-AABB-879EADE23382}" type="slidenum">
              <a:rPr lang="fr-CH" altLang="zh-TW" smtClean="0"/>
              <a:pPr/>
              <a:t>62</a:t>
            </a:fld>
            <a:endParaRPr lang="fr-CH" altLang="zh-TW" dirty="0"/>
          </a:p>
        </p:txBody>
      </p:sp>
    </p:spTree>
    <p:extLst>
      <p:ext uri="{BB962C8B-B14F-4D97-AF65-F5344CB8AC3E}">
        <p14:creationId xmlns:p14="http://schemas.microsoft.com/office/powerpoint/2010/main" val="61596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The method works by closing off each vas deferens, thus blocking the flow of sperm into the semen. The semen continues to be ejaculated, but it cannot cause pregnancy because it contains no sperm.</a:t>
            </a:r>
          </a:p>
          <a:p>
            <a:endParaRPr lang="en-US" b="0" baseline="0" dirty="0"/>
          </a:p>
          <a:p>
            <a:r>
              <a:rPr lang="en-US" b="0" baseline="0" dirty="0"/>
              <a:t>The onset of the contraceptive effect is not immediate, however. It takes up to three months for the sperm that are within the vas deferens above the blocked section to be ejaculated.</a:t>
            </a:r>
          </a:p>
          <a:p>
            <a:endParaRPr lang="en-US" b="0" baseline="0" dirty="0"/>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0A5273AB-5D81-4722-A985-FE65E5977C7C}" type="slidenum">
              <a:rPr lang="en-US" smtClean="0"/>
              <a:t>8</a:t>
            </a:fld>
            <a:endParaRPr lang="en-US"/>
          </a:p>
        </p:txBody>
      </p:sp>
    </p:spTree>
    <p:extLst>
      <p:ext uri="{BB962C8B-B14F-4D97-AF65-F5344CB8AC3E}">
        <p14:creationId xmlns:p14="http://schemas.microsoft.com/office/powerpoint/2010/main" val="8778243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7BC2F7D-410D-430F-817F-AC4B82FFCCFB}"/>
              </a:ext>
            </a:extLst>
          </p:cNvPr>
          <p:cNvSpPr>
            <a:spLocks noGrp="1" noRot="1" noChangeAspect="1" noChangeArrowheads="1" noTextEdit="1"/>
          </p:cNvSpPr>
          <p:nvPr>
            <p:ph type="sldImg"/>
          </p:nvPr>
        </p:nvSpPr>
        <p:spPr>
          <a:xfrm>
            <a:off x="647700" y="554038"/>
            <a:ext cx="4051300" cy="3038475"/>
          </a:xfrm>
          <a:ln/>
        </p:spPr>
      </p:sp>
      <p:sp>
        <p:nvSpPr>
          <p:cNvPr id="13315" name="Rectangle 3">
            <a:extLst>
              <a:ext uri="{FF2B5EF4-FFF2-40B4-BE49-F238E27FC236}">
                <a16:creationId xmlns:a16="http://schemas.microsoft.com/office/drawing/2014/main" id="{D816BD32-4076-45E7-BC80-6AE14A34E15B}"/>
              </a:ext>
            </a:extLst>
          </p:cNvPr>
          <p:cNvSpPr>
            <a:spLocks noGrp="1" noChangeArrowheads="1"/>
          </p:cNvSpPr>
          <p:nvPr>
            <p:ph type="body" idx="1"/>
          </p:nvPr>
        </p:nvSpPr>
        <p:spPr>
          <a:xfrm>
            <a:off x="609600" y="3629025"/>
            <a:ext cx="5553075" cy="197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228600"/>
            <a:r>
              <a:rPr lang="en-US" altLang="en-US" sz="1000" dirty="0">
                <a:solidFill>
                  <a:srgbClr val="000000"/>
                </a:solidFill>
              </a:rPr>
              <a:t>The Lactational Amenorrhea Method (LAM) is a highly effective, </a:t>
            </a:r>
            <a:r>
              <a:rPr lang="en-US" altLang="en-US" sz="1000" u="sng" dirty="0">
                <a:solidFill>
                  <a:srgbClr val="000000"/>
                </a:solidFill>
              </a:rPr>
              <a:t>temporary</a:t>
            </a:r>
            <a:r>
              <a:rPr lang="en-US" altLang="en-US" sz="1000" dirty="0">
                <a:solidFill>
                  <a:srgbClr val="000000"/>
                </a:solidFill>
              </a:rPr>
              <a:t> family planning method for breastfeeding women. LAM provides natural protection against pregnancy for up to six months after birth while the woman continues breastfeeding. It encourages the timely transition to other modern methods of contraception. </a:t>
            </a:r>
          </a:p>
          <a:p>
            <a:pPr defTabSz="228600" eaLnBrk="1" hangingPunct="1">
              <a:lnSpc>
                <a:spcPct val="95000"/>
              </a:lnSpc>
            </a:pPr>
            <a:endParaRPr lang="en-US" altLang="en-US" sz="1000" i="1"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F53EA75-0AFF-40F4-BA44-57CEB2885BC7}"/>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0F80E792-050B-4FA7-9E0E-B58E3C9836F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LAM is not just “breastfeeding.” It is a family planning method based on the hormonal suppression of ovulation caused by breastfeeding.</a:t>
            </a:r>
          </a:p>
          <a:p>
            <a:r>
              <a:rPr lang="en-US" altLang="en-US" dirty="0"/>
              <a:t>LAM is one more method that is available to expand the local method mix and meet more contraceptive needs.</a:t>
            </a:r>
          </a:p>
          <a:p>
            <a:endParaRPr lang="en-US" altLang="en-US" dirty="0">
              <a:ea typeface="ＭＳ Ｐゴシック" panose="020B0600070205080204"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D53B73A-5773-4E9B-9588-9A3CA149DCB0}"/>
              </a:ext>
            </a:extLst>
          </p:cNvPr>
          <p:cNvSpPr>
            <a:spLocks noGrp="1" noRot="1" noChangeAspect="1" noChangeArrowheads="1" noTextEdit="1"/>
          </p:cNvSpPr>
          <p:nvPr>
            <p:ph type="sldImg"/>
          </p:nvPr>
        </p:nvSpPr>
        <p:spPr>
          <a:ln/>
        </p:spPr>
      </p:sp>
      <p:sp>
        <p:nvSpPr>
          <p:cNvPr id="21507" name="Rectangle 8">
            <a:extLst>
              <a:ext uri="{FF2B5EF4-FFF2-40B4-BE49-F238E27FC236}">
                <a16:creationId xmlns:a16="http://schemas.microsoft.com/office/drawing/2014/main" id="{84F30FBB-206C-4E4E-B7B7-8206839F8A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LAM prevents pregnancy by interfering with the release of hormones that allow ovulation. Suckling stimulates production of a hormone that tells the brain not to release the hormone necessary for ovulation. Regular and frequent nipple stimulation is necessary to ensure a continuous stimulation of the brain/hypothalamus.</a:t>
            </a:r>
          </a:p>
          <a:p>
            <a:r>
              <a:rPr lang="en-US" altLang="en-US" b="1" dirty="0"/>
              <a:t>Frequent and intense breastfeeding prevents ovulation</a:t>
            </a:r>
            <a:r>
              <a:rPr lang="en-US" altLang="en-US" dirty="0"/>
              <a:t> through the following sequence of events: </a:t>
            </a:r>
          </a:p>
          <a:p>
            <a:r>
              <a:rPr lang="en-US" altLang="en-US" dirty="0"/>
              <a:t>The baby’s sucking stimulates the nipple. The baby squeezes and rubs the nipple with his/her gums and palate; this causes a pressure or “mechanical stimulation” of the nipple.</a:t>
            </a:r>
          </a:p>
          <a:p>
            <a:r>
              <a:rPr lang="en-US" altLang="en-US" dirty="0"/>
              <a:t>This stimulation of the nipple sends a neural signal to the mother’s brain—specifically her pituitary, which produces and secretes hormones related to many bodily processes, including ovulation.</a:t>
            </a:r>
          </a:p>
          <a:p>
            <a:r>
              <a:rPr lang="en-US" altLang="en-US" dirty="0"/>
              <a:t>This signal to the mother’s brain disrupts the production of hormones that would normally stimulate the ovary. </a:t>
            </a:r>
          </a:p>
          <a:p>
            <a:pPr marL="628650" lvl="1" indent="-171450">
              <a:buFont typeface="Arial" panose="020B0604020202020204" pitchFamily="34" charset="0"/>
              <a:buChar char="•"/>
            </a:pPr>
            <a:r>
              <a:rPr lang="en-US" altLang="en-US" dirty="0"/>
              <a:t>In response to the suckling stimuli, there is an increased production of prolactin, which inhibits the secretion of GnRH (gonadotropin-releasing hormone) by the hypothalamus. Prolactin controls the rate of milk production but it is not considered to play a major role in suppressing ovarian function.</a:t>
            </a:r>
          </a:p>
          <a:p>
            <a:pPr marL="628650" lvl="1" indent="-171450">
              <a:buFont typeface="Arial" panose="020B0604020202020204" pitchFamily="34" charset="0"/>
              <a:buChar char="•"/>
            </a:pPr>
            <a:r>
              <a:rPr lang="en-US" altLang="en-US" dirty="0"/>
              <a:t>Disruptions in the release of GnRH, in turn, disrupt the pituitary’s production and release of hormones directly responsible for ovulation: follicle-stimulating hormone (FSH) and luteinizing hormone. </a:t>
            </a:r>
          </a:p>
          <a:p>
            <a:r>
              <a:rPr lang="en-US" altLang="en-US" dirty="0"/>
              <a:t>Thus, ovulation is prevented. Disruption in release of FSH impedes the normal maturation of the egg by the ovary; disruptions in the release of LH impede the release of a mature egg by the ovary.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7BB65AA-AA6A-4899-807A-8875E4A8C771}"/>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80F0ED9-81A7-4942-B83F-75A62A49FC4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three LAM criteria are:</a:t>
            </a:r>
          </a:p>
          <a:p>
            <a:r>
              <a:rPr lang="en-US" altLang="en-US" dirty="0"/>
              <a:t>The woman’s menstrual bleeding has not returned; AND</a:t>
            </a:r>
          </a:p>
          <a:p>
            <a:r>
              <a:rPr lang="en-US" altLang="en-US" dirty="0"/>
              <a:t>The baby is fully or nearly fully breastfeeding and is fed often day and night; AND</a:t>
            </a:r>
          </a:p>
          <a:p>
            <a:r>
              <a:rPr lang="en-US" altLang="en-US" dirty="0"/>
              <a:t>The baby is less than six months old.</a:t>
            </a:r>
          </a:p>
          <a:p>
            <a:r>
              <a:rPr lang="en-US" altLang="en-US" b="1" dirty="0"/>
              <a:t>LAM will not be effective if any one of the three criteria is not met.</a:t>
            </a:r>
            <a:r>
              <a:rPr lang="en-US" altLang="en-US" dirty="0"/>
              <a:t> LAM is not just “breastfeeding.” While any breastfeeding may decrease fertility, LAM cannot be used as an effective method of contraception unless the other two criteria are also met.</a:t>
            </a:r>
            <a:endParaRPr lang="en-US" altLang="en-US" dirty="0">
              <a:ea typeface="ＭＳ Ｐゴシック" panose="020B0600070205080204"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67</a:t>
            </a:fld>
            <a:endParaRPr lang="en-GB"/>
          </a:p>
        </p:txBody>
      </p:sp>
    </p:spTree>
    <p:extLst>
      <p:ext uri="{BB962C8B-B14F-4D97-AF65-F5344CB8AC3E}">
        <p14:creationId xmlns:p14="http://schemas.microsoft.com/office/powerpoint/2010/main" val="14013248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8C77D2D7-8B65-4713-8799-A0DEE232F12F}"/>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89025">
              <a:spcBef>
                <a:spcPct val="30000"/>
              </a:spcBef>
              <a:defRPr sz="1200">
                <a:solidFill>
                  <a:schemeClr val="tx1"/>
                </a:solidFill>
                <a:latin typeface="Times New Roman" panose="02020603050405020304" pitchFamily="18" charset="0"/>
              </a:defRPr>
            </a:lvl1pPr>
            <a:lvl2pPr marL="742950" indent="-285750" defTabSz="1089025">
              <a:spcBef>
                <a:spcPct val="30000"/>
              </a:spcBef>
              <a:buChar char="•"/>
              <a:defRPr sz="1200">
                <a:solidFill>
                  <a:schemeClr val="tx1"/>
                </a:solidFill>
                <a:latin typeface="Times New Roman" panose="02020603050405020304" pitchFamily="18" charset="0"/>
              </a:defRPr>
            </a:lvl2pPr>
            <a:lvl3pPr marL="1143000" indent="-228600" defTabSz="1089025">
              <a:spcBef>
                <a:spcPct val="30000"/>
              </a:spcBef>
              <a:defRPr sz="1200">
                <a:solidFill>
                  <a:schemeClr val="tx1"/>
                </a:solidFill>
                <a:latin typeface="Times New Roman" panose="02020603050405020304" pitchFamily="18" charset="0"/>
              </a:defRPr>
            </a:lvl3pPr>
            <a:lvl4pPr marL="1600200" indent="-228600" defTabSz="1089025">
              <a:spcBef>
                <a:spcPct val="30000"/>
              </a:spcBef>
              <a:defRPr sz="1200">
                <a:solidFill>
                  <a:schemeClr val="tx1"/>
                </a:solidFill>
                <a:latin typeface="Times New Roman" panose="02020603050405020304" pitchFamily="18" charset="0"/>
              </a:defRPr>
            </a:lvl4pPr>
            <a:lvl5pPr marL="2057400" indent="-228600" defTabSz="1089025">
              <a:spcBef>
                <a:spcPct val="30000"/>
              </a:spcBef>
              <a:defRPr sz="1200">
                <a:solidFill>
                  <a:schemeClr val="tx1"/>
                </a:solidFill>
                <a:latin typeface="Times New Roman" panose="02020603050405020304" pitchFamily="18" charset="0"/>
              </a:defRPr>
            </a:lvl5pPr>
            <a:lvl6pPr marL="2514600" indent="-228600" defTabSz="10890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10890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10890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108902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1089025" rtl="0" eaLnBrk="1" fontAlgn="base" latinLnBrk="0" hangingPunct="1">
              <a:lnSpc>
                <a:spcPct val="85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Family Planning Training Resource Package</a:t>
            </a:r>
          </a:p>
        </p:txBody>
      </p:sp>
      <p:sp>
        <p:nvSpPr>
          <p:cNvPr id="29699" name="Rectangle 7">
            <a:extLst>
              <a:ext uri="{FF2B5EF4-FFF2-40B4-BE49-F238E27FC236}">
                <a16:creationId xmlns:a16="http://schemas.microsoft.com/office/drawing/2014/main" id="{8118932F-551F-44B1-953D-587CB0135ED9}"/>
              </a:ext>
            </a:extLst>
          </p:cNvPr>
          <p:cNvSpPr>
            <a:spLocks noGrp="1" noChangeArrowheads="1"/>
          </p:cNvSpPr>
          <p:nvPr>
            <p:ph type="sldNum" sz="quarter" idx="4294967295"/>
          </p:nvPr>
        </p:nvSpPr>
        <p:spPr bwMode="auto">
          <a:xfrm>
            <a:off x="3884613" y="8829675"/>
            <a:ext cx="2971800"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Times New Roman" panose="02020603050405020304" pitchFamily="18" charset="0"/>
              </a:defRPr>
            </a:lvl1pPr>
            <a:lvl2pPr marL="742950" indent="-285750" defTabSz="922338">
              <a:spcBef>
                <a:spcPct val="30000"/>
              </a:spcBef>
              <a:buChar char="•"/>
              <a:defRPr sz="1200">
                <a:solidFill>
                  <a:schemeClr val="tx1"/>
                </a:solidFill>
                <a:latin typeface="Times New Roman" panose="02020603050405020304" pitchFamily="18" charset="0"/>
              </a:defRPr>
            </a:lvl2pPr>
            <a:lvl3pPr marL="1143000" indent="-228600" defTabSz="922338">
              <a:spcBef>
                <a:spcPct val="30000"/>
              </a:spcBef>
              <a:defRPr sz="1200">
                <a:solidFill>
                  <a:schemeClr val="tx1"/>
                </a:solidFill>
                <a:latin typeface="Times New Roman" panose="02020603050405020304" pitchFamily="18" charset="0"/>
              </a:defRPr>
            </a:lvl3pPr>
            <a:lvl4pPr marL="1600200" indent="-228600" defTabSz="922338">
              <a:spcBef>
                <a:spcPct val="30000"/>
              </a:spcBef>
              <a:defRPr sz="1200">
                <a:solidFill>
                  <a:schemeClr val="tx1"/>
                </a:solidFill>
                <a:latin typeface="Times New Roman" panose="02020603050405020304" pitchFamily="18" charset="0"/>
              </a:defRPr>
            </a:lvl4pPr>
            <a:lvl5pPr marL="2057400" indent="-228600" defTabSz="922338">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l" defTabSz="922338" rtl="0" eaLnBrk="1" fontAlgn="base" latinLnBrk="0" hangingPunct="1">
              <a:lnSpc>
                <a:spcPct val="85000"/>
              </a:lnSpc>
              <a:spcBef>
                <a:spcPct val="0"/>
              </a:spcBef>
              <a:spcAft>
                <a:spcPct val="0"/>
              </a:spcAft>
              <a:buClrTx/>
              <a:buSzTx/>
              <a:buFontTx/>
              <a:buNone/>
              <a:tabLst/>
              <a:defRPr/>
            </a:pPr>
            <a:fld id="{26799A46-3801-4100-830B-0AF490723D91}" type="slidenum">
              <a:rPr kumimoji="0" lang="en-US" altLang="en-US"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922338" rtl="0" eaLnBrk="1" fontAlgn="base" latinLnBrk="0" hangingPunct="1">
                <a:lnSpc>
                  <a:spcPct val="85000"/>
                </a:lnSpc>
                <a:spcBef>
                  <a:spcPct val="0"/>
                </a:spcBef>
                <a:spcAft>
                  <a:spcPct val="0"/>
                </a:spcAft>
                <a:buClrTx/>
                <a:buSzTx/>
                <a:buFontTx/>
                <a:buNone/>
                <a:tabLst/>
                <a:defRPr/>
              </a:pPr>
              <a:t>68</a:t>
            </a:fld>
            <a:endPar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9700" name="Rectangle 2">
            <a:extLst>
              <a:ext uri="{FF2B5EF4-FFF2-40B4-BE49-F238E27FC236}">
                <a16:creationId xmlns:a16="http://schemas.microsoft.com/office/drawing/2014/main" id="{E687CCC4-B560-4C41-9D74-69D9FFBBA814}"/>
              </a:ext>
            </a:extLst>
          </p:cNvPr>
          <p:cNvSpPr>
            <a:spLocks noGrp="1" noRot="1" noChangeAspect="1" noChangeArrowheads="1" noTextEdit="1"/>
          </p:cNvSpPr>
          <p:nvPr>
            <p:ph type="sldImg"/>
          </p:nvPr>
        </p:nvSpPr>
        <p:spPr>
          <a:xfrm>
            <a:off x="701675" y="685800"/>
            <a:ext cx="4038600" cy="3028950"/>
          </a:xfrm>
          <a:ln/>
        </p:spPr>
      </p:sp>
      <p:sp>
        <p:nvSpPr>
          <p:cNvPr id="29701" name="Rectangle 3">
            <a:extLst>
              <a:ext uri="{FF2B5EF4-FFF2-40B4-BE49-F238E27FC236}">
                <a16:creationId xmlns:a16="http://schemas.microsoft.com/office/drawing/2014/main" id="{4A14388E-2299-4625-BAED-D207E936F741}"/>
              </a:ext>
            </a:extLst>
          </p:cNvPr>
          <p:cNvSpPr>
            <a:spLocks noGrp="1" noChangeArrowheads="1"/>
          </p:cNvSpPr>
          <p:nvPr>
            <p:ph type="body" idx="1"/>
          </p:nvPr>
        </p:nvSpPr>
        <p:spPr>
          <a:xfrm>
            <a:off x="627063" y="3810000"/>
            <a:ext cx="5484812"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LAM is very effective when used correctly. This chart compares the pregnancy rates for LAM with the rates for other contraceptive methods. The red rectangles show pregnancy rates for correct and consistent use, reflecting how often a contraceptive fails when it is used both correctly and consistently. The blue rectangles show pregnancy rates for typical use, reflecting how often a contraceptive fails in real-life situations, when it may not always be used correctly and consistently. </a:t>
            </a:r>
          </a:p>
          <a:p>
            <a:pPr eaLnBrk="1" hangingPunct="1"/>
            <a:r>
              <a:rPr lang="en-US" altLang="en-US" dirty="0"/>
              <a:t>In the case of LAM, there is little difference between pregnancy rates for correct and consistent use and typical use. </a:t>
            </a:r>
            <a:endParaRPr lang="en-US" altLang="en-US" dirty="0">
              <a:cs typeface="Times New Roman" panose="02020603050405020304"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A9717359-A214-4643-803F-B42F4ED36DB4}"/>
              </a:ext>
            </a:extLst>
          </p:cNvPr>
          <p:cNvSpPr txBox="1">
            <a:spLocks noGrp="1" noChangeArrowheads="1"/>
          </p:cNvSpPr>
          <p:nvPr/>
        </p:nvSpPr>
        <p:spPr bwMode="auto">
          <a:xfrm>
            <a:off x="3194050" y="88058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4" tIns="46151" rIns="92304" bIns="46151" anchor="b"/>
          <a:lstStyle>
            <a:lvl1pPr defTabSz="922338">
              <a:spcBef>
                <a:spcPct val="30000"/>
              </a:spcBef>
              <a:defRPr sz="1200">
                <a:solidFill>
                  <a:schemeClr val="tx1"/>
                </a:solidFill>
                <a:latin typeface="Times New Roman" panose="02020603050405020304" pitchFamily="18" charset="0"/>
              </a:defRPr>
            </a:lvl1pPr>
            <a:lvl2pPr marL="742950" indent="-285750" defTabSz="922338">
              <a:spcBef>
                <a:spcPct val="30000"/>
              </a:spcBef>
              <a:buChar char="•"/>
              <a:defRPr sz="1200">
                <a:solidFill>
                  <a:schemeClr val="tx1"/>
                </a:solidFill>
                <a:latin typeface="Times New Roman" panose="02020603050405020304" pitchFamily="18" charset="0"/>
              </a:defRPr>
            </a:lvl2pPr>
            <a:lvl3pPr marL="1143000" indent="-228600" defTabSz="922338">
              <a:spcBef>
                <a:spcPct val="30000"/>
              </a:spcBef>
              <a:defRPr sz="1200">
                <a:solidFill>
                  <a:schemeClr val="tx1"/>
                </a:solidFill>
                <a:latin typeface="Times New Roman" panose="02020603050405020304" pitchFamily="18" charset="0"/>
              </a:defRPr>
            </a:lvl3pPr>
            <a:lvl4pPr marL="1600200" indent="-228600" defTabSz="922338">
              <a:spcBef>
                <a:spcPct val="30000"/>
              </a:spcBef>
              <a:defRPr sz="1200">
                <a:solidFill>
                  <a:schemeClr val="tx1"/>
                </a:solidFill>
                <a:latin typeface="Times New Roman" panose="02020603050405020304" pitchFamily="18" charset="0"/>
              </a:defRPr>
            </a:lvl4pPr>
            <a:lvl5pPr marL="2057400" indent="-228600" defTabSz="922338">
              <a:spcBef>
                <a:spcPct val="30000"/>
              </a:spcBef>
              <a:defRPr sz="1200">
                <a:solidFill>
                  <a:schemeClr val="tx1"/>
                </a:solidFill>
                <a:latin typeface="Times New Roman" panose="02020603050405020304" pitchFamily="18" charset="0"/>
              </a:defRPr>
            </a:lvl5pPr>
            <a:lvl6pPr marL="2514600" indent="-228600" defTabSz="92233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233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233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233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22338" rtl="0" eaLnBrk="1" fontAlgn="base" latinLnBrk="0" hangingPunct="1">
              <a:lnSpc>
                <a:spcPct val="85000"/>
              </a:lnSpc>
              <a:spcBef>
                <a:spcPct val="0"/>
              </a:spcBef>
              <a:spcAft>
                <a:spcPct val="0"/>
              </a:spcAft>
              <a:buClrTx/>
              <a:buSzTx/>
              <a:buFontTx/>
              <a:buNone/>
              <a:tabLst/>
              <a:defRPr/>
            </a:pPr>
            <a:fld id="{53643BCC-53C0-42C9-99CC-B064A7C0383B}" type="slidenum">
              <a:rPr kumimoji="0" lang="en-US" altLang="en-US" sz="1200" b="0" i="1" u="none" strike="noStrike" kern="1200" cap="none" spc="0" normalizeH="0" baseline="0" noProof="0" smtClean="0">
                <a:ln>
                  <a:noFill/>
                </a:ln>
                <a:solidFill>
                  <a:srgbClr val="808080"/>
                </a:solidFill>
                <a:effectLst/>
                <a:uLnTx/>
                <a:uFillTx/>
                <a:latin typeface="Times New Roman" panose="02020603050405020304" pitchFamily="18" charset="0"/>
                <a:ea typeface="+mn-ea"/>
                <a:cs typeface="Arial" panose="020B0604020202020204" pitchFamily="34" charset="0"/>
              </a:rPr>
              <a:pPr marL="0" marR="0" lvl="0" indent="0" algn="r" defTabSz="922338" rtl="0" eaLnBrk="1" fontAlgn="base" latinLnBrk="0" hangingPunct="1">
                <a:lnSpc>
                  <a:spcPct val="85000"/>
                </a:lnSpc>
                <a:spcBef>
                  <a:spcPct val="0"/>
                </a:spcBef>
                <a:spcAft>
                  <a:spcPct val="0"/>
                </a:spcAft>
                <a:buClrTx/>
                <a:buSzTx/>
                <a:buFontTx/>
                <a:buNone/>
                <a:tabLst/>
                <a:defRPr/>
              </a:pPr>
              <a:t>69</a:t>
            </a:fld>
            <a:endParaRPr kumimoji="0" lang="en-US" altLang="en-US" sz="1200" b="0" i="1" u="none" strike="noStrike" kern="1200" cap="none" spc="0" normalizeH="0" baseline="0" noProof="0">
              <a:ln>
                <a:noFill/>
              </a:ln>
              <a:solidFill>
                <a:srgbClr val="808080"/>
              </a:solidFill>
              <a:effectLst/>
              <a:uLnTx/>
              <a:uFillTx/>
              <a:latin typeface="Times New Roman" panose="02020603050405020304" pitchFamily="18" charset="0"/>
              <a:ea typeface="+mn-ea"/>
              <a:cs typeface="Arial" panose="020B0604020202020204" pitchFamily="34" charset="0"/>
            </a:endParaRPr>
          </a:p>
        </p:txBody>
      </p:sp>
      <p:sp>
        <p:nvSpPr>
          <p:cNvPr id="31747" name="Rectangle 2">
            <a:extLst>
              <a:ext uri="{FF2B5EF4-FFF2-40B4-BE49-F238E27FC236}">
                <a16:creationId xmlns:a16="http://schemas.microsoft.com/office/drawing/2014/main" id="{A526973F-34D0-474B-AA86-81FCA352BB9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5466C97D-9202-4662-9F74-9E00F8157441}"/>
              </a:ext>
            </a:extLst>
          </p:cNvPr>
          <p:cNvSpPr>
            <a:spLocks noGrp="1" noChangeArrowheads="1"/>
          </p:cNvSpPr>
          <p:nvPr>
            <p:ph type="body" idx="1"/>
          </p:nvPr>
        </p:nvSpPr>
        <p:spPr>
          <a:xfrm>
            <a:off x="644525" y="3741738"/>
            <a:ext cx="5394325" cy="5307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a:ea typeface="ＭＳ Ｐゴシック" panose="020B0600070205080204" pitchFamily="34" charset="-128"/>
              <a:cs typeface="Times New Roman" panose="02020603050405020304"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25F82F3-EEB7-486D-8DB8-3B5B36B25540}"/>
              </a:ext>
            </a:extLst>
          </p:cNvPr>
          <p:cNvSpPr>
            <a:spLocks noGrp="1" noRot="1" noChangeAspect="1" noChangeArrowheads="1" noTextEdit="1"/>
          </p:cNvSpPr>
          <p:nvPr>
            <p:ph type="sldImg"/>
          </p:nvPr>
        </p:nvSpPr>
        <p:spPr>
          <a:xfrm>
            <a:off x="703263" y="611188"/>
            <a:ext cx="3937000" cy="2952750"/>
          </a:xfrm>
          <a:ln/>
        </p:spPr>
      </p:sp>
      <p:sp>
        <p:nvSpPr>
          <p:cNvPr id="15363" name="Rectangle 3">
            <a:extLst>
              <a:ext uri="{FF2B5EF4-FFF2-40B4-BE49-F238E27FC236}">
                <a16:creationId xmlns:a16="http://schemas.microsoft.com/office/drawing/2014/main" id="{B0057E81-97B7-4FD9-BD10-7AF9DDA79974}"/>
              </a:ext>
            </a:extLst>
          </p:cNvPr>
          <p:cNvSpPr>
            <a:spLocks noGrp="1" noChangeArrowheads="1"/>
          </p:cNvSpPr>
          <p:nvPr>
            <p:ph type="body" idx="1"/>
          </p:nvPr>
        </p:nvSpPr>
        <p:spPr>
          <a:xfrm>
            <a:off x="581025" y="3625850"/>
            <a:ext cx="5616575" cy="527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i="1"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558D0AF-CA8E-4737-A3B8-1C951047AA6E}"/>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AF62E3A6-60C1-4118-9E24-B7AC603B1573}"/>
              </a:ext>
            </a:extLst>
          </p:cNvPr>
          <p:cNvSpPr>
            <a:spLocks noGrp="1" noChangeArrowheads="1"/>
          </p:cNvSpPr>
          <p:nvPr>
            <p:ph type="body" idx="1"/>
          </p:nvPr>
        </p:nvSpPr>
        <p:spPr>
          <a:xfrm>
            <a:off x="625475" y="3741738"/>
            <a:ext cx="5541963" cy="541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1. The woman’s menstrual bleeding has not returned (“amenorrhea”).</a:t>
            </a:r>
            <a:endParaRPr lang="en-US" altLang="en-US" dirty="0"/>
          </a:p>
          <a:p>
            <a:r>
              <a:rPr lang="en-US" altLang="en-US" b="1" i="1" dirty="0"/>
              <a:t>Bleeding</a:t>
            </a:r>
            <a:r>
              <a:rPr lang="en-US" altLang="en-US" dirty="0"/>
              <a:t> </a:t>
            </a:r>
            <a:r>
              <a:rPr lang="en-US" altLang="en-US" b="1" i="1" dirty="0"/>
              <a:t>within two months</a:t>
            </a:r>
            <a:r>
              <a:rPr lang="en-US" altLang="en-US" dirty="0"/>
              <a:t> postpartum is </a:t>
            </a:r>
            <a:r>
              <a:rPr lang="en-US" altLang="en-US" b="1" u="sng" dirty="0"/>
              <a:t>not</a:t>
            </a:r>
            <a:r>
              <a:rPr lang="en-US" altLang="en-US" dirty="0"/>
              <a:t> considered menstruation. It is considered </a:t>
            </a:r>
            <a:r>
              <a:rPr lang="en-US" altLang="en-US" dirty="0" err="1"/>
              <a:t>lochial</a:t>
            </a:r>
            <a:r>
              <a:rPr lang="en-US" altLang="en-US" dirty="0"/>
              <a:t> discharge and would not disqualify a woman from using LAM. </a:t>
            </a:r>
          </a:p>
          <a:p>
            <a:r>
              <a:rPr lang="en-US" altLang="en-US" dirty="0"/>
              <a:t>However, </a:t>
            </a:r>
            <a:r>
              <a:rPr lang="en-US" altLang="en-US" b="1" i="1" dirty="0"/>
              <a:t>any bleeding after two months postpartum</a:t>
            </a:r>
            <a:r>
              <a:rPr lang="en-US" altLang="en-US" dirty="0"/>
              <a:t> should be considered the return of menses and thus the client should start using another modern method immediately. </a:t>
            </a:r>
          </a:p>
          <a:p>
            <a:r>
              <a:rPr lang="en-US" altLang="en-US" dirty="0"/>
              <a:t>If any bleeding (after two months) is considered menstrual bleeding: it can increase the effectiveness of LAM because this reduces or eliminates the probability that a true but scanty menstruation will be ignored.</a:t>
            </a:r>
          </a:p>
          <a:p>
            <a:r>
              <a:rPr lang="en-US" altLang="en-US" dirty="0"/>
              <a:t>Some women experience a bleeding episode before ovulation returns (pre-ovulatory bleeding). This is a sign that the endometrium was hormonally stimulated by the ovary without ovulation occurring. However, the woman has no way of knowing whether or not ovulation took place, so such a bleeding episode must be considered a sign of the return of fertility. </a:t>
            </a:r>
          </a:p>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06D2A83-C798-4C3F-8B1B-9664A436A89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174D45D2-A430-4FD7-9B5B-CAC7D9AD9BEC}"/>
              </a:ext>
            </a:extLst>
          </p:cNvPr>
          <p:cNvSpPr>
            <a:spLocks noGrp="1" noChangeArrowheads="1"/>
          </p:cNvSpPr>
          <p:nvPr>
            <p:ph type="body" idx="1"/>
          </p:nvPr>
        </p:nvSpPr>
        <p:spPr>
          <a:xfrm>
            <a:off x="625475" y="3741738"/>
            <a:ext cx="5541963" cy="5413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She fully/or nearly fully breastfeeds her baby.</a:t>
            </a:r>
            <a:endParaRPr lang="en-US" altLang="en-US" dirty="0"/>
          </a:p>
          <a:p>
            <a:r>
              <a:rPr lang="en-US" altLang="en-US" dirty="0"/>
              <a:t>Fully breastfeeding or exclusive breastfeeding means the infant receives no other liquid or food in addition to breast milk. It means no milk substitutes, pap, herbal tea—all are considered food/liquids. </a:t>
            </a:r>
          </a:p>
          <a:p>
            <a:r>
              <a:rPr lang="en-US" altLang="en-US" dirty="0"/>
              <a:t>Nearly fully breastfeeding means that the infant receives some liquid or food in addition to breast milk, but the majority of feedings (more than three fourths of all feeds) are breast milk. Breastfeeding should be “on demand” (not scheduled). (Babies who are fully or exclusively breastfed tend to breastfeed more frequently than every four hours.) </a:t>
            </a:r>
          </a:p>
          <a:p>
            <a:r>
              <a:rPr lang="en-US" altLang="en-US" dirty="0"/>
              <a:t>The baby should go no longer than four hours during the day and six hours during the night between feeds.</a:t>
            </a:r>
          </a:p>
          <a:p>
            <a:r>
              <a:rPr lang="en-US" altLang="en-US" dirty="0"/>
              <a:t>Mechanical or hand pumping does NOT appropriately stimulate the nipples.</a:t>
            </a:r>
          </a:p>
          <a:p>
            <a:r>
              <a:rPr lang="en-US" altLang="en-US" dirty="0"/>
              <a:t>Breastfeeding should begin as soon as possible after birth (preferably within the first hour); it can even begin before the placenta is expelled. Breastfeeding includes feeding of colostrum. Colostrum is important to the newborn for immunity and to help “clean” its intestines.</a:t>
            </a:r>
          </a:p>
          <a:p>
            <a:r>
              <a:rPr lang="en-US" altLang="en-US" b="1" i="1" dirty="0"/>
              <a:t>It is important that the woman continues to fully or nearly fully breastfeed so that she doesn’t ovulate and her menses does not return.</a:t>
            </a:r>
          </a:p>
          <a:p>
            <a:endParaRPr lang="en-US" altLang="en-US" b="1" i="1" dirty="0"/>
          </a:p>
          <a:p>
            <a:r>
              <a:rPr lang="en-US" altLang="en-US" b="1" dirty="0"/>
              <a:t>The baby is less than six months old.</a:t>
            </a:r>
            <a:endParaRPr lang="en-US" altLang="en-US" dirty="0"/>
          </a:p>
          <a:p>
            <a:r>
              <a:rPr lang="en-US" altLang="en-US" dirty="0"/>
              <a:t>Up until six months of age, breast milk is the best and only nutrition needed by the baby. This is supported by evidence and recommended by WHO.  When the baby turns six months old, s/he should begin receiving supplemental foods, so suckling will decrease and the mother’s fertility will return.</a:t>
            </a:r>
          </a:p>
          <a:p>
            <a:endParaRPr lang="en-US" altLang="en-US" dirty="0"/>
          </a:p>
          <a:p>
            <a:pPr eaLnBrk="1" hangingPunct="1">
              <a:buFontTx/>
              <a:buChar char="•"/>
            </a:pPr>
            <a:endParaRPr lang="en-US" altLang="en-US" dirty="0"/>
          </a:p>
          <a:p>
            <a:pPr eaLnBrk="1" hangingPunct="1">
              <a:lnSpc>
                <a:spcPct val="95000"/>
              </a:lnSpc>
            </a:pP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i="1" baseline="0" dirty="0"/>
              <a:t>Other characteristics are </a:t>
            </a:r>
          </a:p>
          <a:p>
            <a:pPr lvl="0"/>
            <a:r>
              <a:rPr lang="en-US" sz="1200" kern="1200" dirty="0">
                <a:solidFill>
                  <a:schemeClr val="tx1"/>
                </a:solidFill>
                <a:effectLst/>
                <a:latin typeface="+mn-lt"/>
                <a:ea typeface="+mn-ea"/>
                <a:cs typeface="+mn-cs"/>
              </a:rPr>
              <a:t>Male sterilization is one of the most effective FP methods. The method carries a small risk of failure. This risk of failure remains the same beyond the first year after vasectomy.</a:t>
            </a:r>
          </a:p>
          <a:p>
            <a:pPr lvl="0"/>
            <a:r>
              <a:rPr lang="en-US" sz="1200" kern="1200" dirty="0">
                <a:solidFill>
                  <a:schemeClr val="tx1"/>
                </a:solidFill>
                <a:effectLst/>
                <a:latin typeface="+mn-lt"/>
                <a:ea typeface="+mn-ea"/>
                <a:cs typeface="+mn-cs"/>
              </a:rPr>
              <a:t>The method is also not effective in the first three months after the procedure. Men should use the condom or have their spouse use another effective FP method to avoid pregnancy during this period.</a:t>
            </a:r>
          </a:p>
          <a:p>
            <a:pPr lvl="0"/>
            <a:r>
              <a:rPr lang="en-US" sz="1200" kern="1200" dirty="0">
                <a:solidFill>
                  <a:schemeClr val="tx1"/>
                </a:solidFill>
                <a:effectLst/>
                <a:latin typeface="+mn-lt"/>
                <a:ea typeface="+mn-ea"/>
                <a:cs typeface="+mn-cs"/>
              </a:rPr>
              <a:t>Some of the reasons for failure include not following instructions to use another method in the first three months, a mistake made by the provider, or the cut ends of the vas growing back together.</a:t>
            </a:r>
          </a:p>
          <a:p>
            <a:pPr lvl="0"/>
            <a:r>
              <a:rPr lang="en-US" sz="1200" kern="1200" dirty="0">
                <a:solidFill>
                  <a:schemeClr val="tx1"/>
                </a:solidFill>
                <a:effectLst/>
                <a:latin typeface="+mn-lt"/>
                <a:ea typeface="+mn-ea"/>
                <a:cs typeface="+mn-cs"/>
              </a:rPr>
              <a:t>Male sterilization is safe and convenient, and it has fewer side effects and complications than many of the methods used by women.</a:t>
            </a:r>
          </a:p>
          <a:p>
            <a:pPr lvl="0"/>
            <a:r>
              <a:rPr lang="en-US" sz="1200" kern="1200" dirty="0">
                <a:solidFill>
                  <a:schemeClr val="tx1"/>
                </a:solidFill>
                <a:effectLst/>
                <a:latin typeface="+mn-lt"/>
                <a:ea typeface="+mn-ea"/>
                <a:cs typeface="+mn-cs"/>
              </a:rPr>
              <a:t>This method does not offer any protection against STIs or HIV.</a:t>
            </a:r>
          </a:p>
          <a:p>
            <a:pPr marL="0" indent="0">
              <a:buFont typeface="+mj-lt"/>
              <a:buNone/>
            </a:pPr>
            <a:endParaRPr lang="en-US" b="0" baseline="0" dirty="0"/>
          </a:p>
          <a:p>
            <a:pPr marL="0" indent="0">
              <a:buFont typeface="+mj-lt"/>
              <a:buNone/>
            </a:pPr>
            <a:endParaRPr lang="en-US" b="1" dirty="0"/>
          </a:p>
        </p:txBody>
      </p:sp>
      <p:sp>
        <p:nvSpPr>
          <p:cNvPr id="4" name="Slide Number Placeholder 3"/>
          <p:cNvSpPr>
            <a:spLocks noGrp="1"/>
          </p:cNvSpPr>
          <p:nvPr>
            <p:ph type="sldNum" sz="quarter" idx="10"/>
          </p:nvPr>
        </p:nvSpPr>
        <p:spPr/>
        <p:txBody>
          <a:bodyPr/>
          <a:lstStyle/>
          <a:p>
            <a:fld id="{0A5273AB-5D81-4722-A985-FE65E5977C7C}" type="slidenum">
              <a:rPr lang="en-US" smtClean="0"/>
              <a:t>9</a:t>
            </a:fld>
            <a:endParaRPr lang="en-US"/>
          </a:p>
        </p:txBody>
      </p:sp>
    </p:spTree>
    <p:extLst>
      <p:ext uri="{BB962C8B-B14F-4D97-AF65-F5344CB8AC3E}">
        <p14:creationId xmlns:p14="http://schemas.microsoft.com/office/powerpoint/2010/main" val="23571302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A843747-C01E-4928-82E4-1FA325D5A75C}"/>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86BCE31F-AE36-4462-8F5D-EAE488E3778C}"/>
              </a:ext>
            </a:extLst>
          </p:cNvPr>
          <p:cNvSpPr>
            <a:spLocks noGrp="1"/>
          </p:cNvSpPr>
          <p:nvPr>
            <p:ph type="body" idx="1"/>
          </p:nvPr>
        </p:nvSpPr>
        <p:spPr>
          <a:xfrm>
            <a:off x="669925" y="3916363"/>
            <a:ext cx="5484813"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lvl="1" indent="0">
              <a:buFontTx/>
              <a:buNone/>
              <a:defRPr/>
            </a:pPr>
            <a:r>
              <a:rPr lang="en-US" dirty="0">
                <a:solidFill>
                  <a:srgbClr val="000000"/>
                </a:solidFill>
                <a:latin typeface="+mn-lt"/>
                <a:ea typeface="MS PGothic"/>
                <a:cs typeface="Times New Roman"/>
              </a:rPr>
              <a:t>For LAM, all the conditions that are presented in the MEC are considered category 1. Therefore, LAM as a contraceptive method is a safe choice for most women and can be used without restrictions by women with the LAM category 1 conditions. In certain situations, however, the provider would need to consider whether or not breastfeeding as a method of infant feeding is recommended with certain conditions or with the drugs used to treat certain conditions.</a:t>
            </a:r>
            <a:endParaRPr lang="en-US" sz="1100" dirty="0">
              <a:solidFill>
                <a:srgbClr val="000000"/>
              </a:solidFill>
              <a:latin typeface="+mn-lt"/>
              <a:ea typeface="Calibri"/>
              <a:cs typeface="Times New Roman"/>
            </a:endParaRPr>
          </a:p>
          <a:p>
            <a:pPr marL="171450" indent="-171450">
              <a:buFontTx/>
              <a:buChar char="-"/>
              <a:defRPr/>
            </a:pPr>
            <a:endParaRPr lang="en-US" altLang="en-US" i="1" dirty="0">
              <a:ea typeface="ＭＳ Ｐゴシック" pitchFamily="34" charset="-128"/>
            </a:endParaRPr>
          </a:p>
          <a:p>
            <a:pPr>
              <a:defRPr/>
            </a:pPr>
            <a:endParaRPr lang="en-US" altLang="en-US" i="1" dirty="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32C5477-FABE-428B-B76B-D953796EF71B}"/>
              </a:ext>
            </a:extLst>
          </p:cNvPr>
          <p:cNvSpPr txBox="1">
            <a:spLocks noGrp="1" noChangeArrowheads="1"/>
          </p:cNvSpPr>
          <p:nvPr/>
        </p:nvSpPr>
        <p:spPr bwMode="auto">
          <a:xfrm>
            <a:off x="3884613" y="8828088"/>
            <a:ext cx="29718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37" tIns="45219" rIns="90437" bIns="45219" anchor="b"/>
          <a:lstStyle>
            <a:lvl1pPr defTabSz="903288">
              <a:spcBef>
                <a:spcPct val="30000"/>
              </a:spcBef>
              <a:defRPr sz="1200">
                <a:solidFill>
                  <a:schemeClr val="tx1"/>
                </a:solidFill>
                <a:latin typeface="Times New Roman" panose="02020603050405020304" pitchFamily="18" charset="0"/>
              </a:defRPr>
            </a:lvl1pPr>
            <a:lvl2pPr marL="742950" indent="-285750" defTabSz="903288">
              <a:spcBef>
                <a:spcPct val="30000"/>
              </a:spcBef>
              <a:buChar char="•"/>
              <a:defRPr sz="1200">
                <a:solidFill>
                  <a:schemeClr val="tx1"/>
                </a:solidFill>
                <a:latin typeface="Times New Roman" panose="02020603050405020304" pitchFamily="18" charset="0"/>
              </a:defRPr>
            </a:lvl2pPr>
            <a:lvl3pPr marL="1143000" indent="-228600" defTabSz="903288">
              <a:spcBef>
                <a:spcPct val="30000"/>
              </a:spcBef>
              <a:defRPr sz="1200">
                <a:solidFill>
                  <a:schemeClr val="tx1"/>
                </a:solidFill>
                <a:latin typeface="Times New Roman" panose="02020603050405020304" pitchFamily="18" charset="0"/>
              </a:defRPr>
            </a:lvl3pPr>
            <a:lvl4pPr marL="1600200" indent="-228600" defTabSz="903288">
              <a:spcBef>
                <a:spcPct val="30000"/>
              </a:spcBef>
              <a:defRPr sz="1200">
                <a:solidFill>
                  <a:schemeClr val="tx1"/>
                </a:solidFill>
                <a:latin typeface="Times New Roman" panose="02020603050405020304" pitchFamily="18" charset="0"/>
              </a:defRPr>
            </a:lvl4pPr>
            <a:lvl5pPr marL="2057400" indent="-228600" defTabSz="903288">
              <a:spcBef>
                <a:spcPct val="30000"/>
              </a:spcBef>
              <a:defRPr sz="1200">
                <a:solidFill>
                  <a:schemeClr val="tx1"/>
                </a:solidFill>
                <a:latin typeface="Times New Roman" panose="02020603050405020304" pitchFamily="18" charset="0"/>
              </a:defRPr>
            </a:lvl5pPr>
            <a:lvl6pPr marL="2514600" indent="-228600" defTabSz="903288"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3288"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3288"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3288"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03288" rtl="0" eaLnBrk="1" fontAlgn="base" latinLnBrk="0" hangingPunct="1">
              <a:lnSpc>
                <a:spcPct val="85000"/>
              </a:lnSpc>
              <a:spcBef>
                <a:spcPct val="0"/>
              </a:spcBef>
              <a:spcAft>
                <a:spcPct val="0"/>
              </a:spcAft>
              <a:buClrTx/>
              <a:buSzTx/>
              <a:buFontTx/>
              <a:buNone/>
              <a:tabLst/>
              <a:defRPr/>
            </a:pPr>
            <a:fld id="{996EBFCD-46EE-4BB2-A1AA-EE94275F0858}" type="slidenum">
              <a:rPr kumimoji="0" lang="en-US" altLang="en-US" sz="1200" b="0" i="0" u="none" strike="noStrike" kern="1200" cap="none" spc="0" normalizeH="0" baseline="0" noProof="0" smtClean="0">
                <a:ln>
                  <a:noFill/>
                </a:ln>
                <a:solidFill>
                  <a:srgbClr val="808080"/>
                </a:solidFill>
                <a:effectLst/>
                <a:uLnTx/>
                <a:uFillTx/>
                <a:latin typeface="Calibri" panose="020F0502020204030204" pitchFamily="34" charset="0"/>
                <a:ea typeface="+mn-ea"/>
                <a:cs typeface="Arial" panose="020B0604020202020204" pitchFamily="34" charset="0"/>
              </a:rPr>
              <a:pPr marL="0" marR="0" lvl="0" indent="0" algn="r" defTabSz="903288" rtl="0" eaLnBrk="1" fontAlgn="base" latinLnBrk="0" hangingPunct="1">
                <a:lnSpc>
                  <a:spcPct val="85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808080"/>
              </a:solidFill>
              <a:effectLst/>
              <a:uLnTx/>
              <a:uFillTx/>
              <a:latin typeface="Calibri" panose="020F0502020204030204" pitchFamily="34" charset="0"/>
              <a:ea typeface="+mn-ea"/>
              <a:cs typeface="Arial" panose="020B0604020202020204" pitchFamily="34" charset="0"/>
            </a:endParaRPr>
          </a:p>
        </p:txBody>
      </p:sp>
      <p:sp>
        <p:nvSpPr>
          <p:cNvPr id="15363" name="Rectangle 2">
            <a:extLst>
              <a:ext uri="{FF2B5EF4-FFF2-40B4-BE49-F238E27FC236}">
                <a16:creationId xmlns:a16="http://schemas.microsoft.com/office/drawing/2014/main" id="{4DC6726D-3C5A-47AF-9529-3C77E1AA48E4}"/>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7FB26CFB-DE87-4782-876B-3FFA684DDF3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800" i="1" dirty="0"/>
              <a:t>Why is early initiation of LAM or another contraceptive critical if the couple does not want to become pregnant again right away?</a:t>
            </a:r>
            <a:r>
              <a:rPr lang="en-US" altLang="en-US" sz="800" b="1" i="1" dirty="0"/>
              <a:t> </a:t>
            </a:r>
            <a:endParaRPr lang="en-US" altLang="en-US" sz="800" dirty="0"/>
          </a:p>
          <a:p>
            <a:pPr lvl="1"/>
            <a:r>
              <a:rPr lang="en-US" altLang="en-US" sz="800" dirty="0"/>
              <a:t>Because fertility can return soon after birth.</a:t>
            </a:r>
          </a:p>
          <a:p>
            <a:pPr lvl="1"/>
            <a:r>
              <a:rPr lang="en-US" altLang="en-US" sz="800" dirty="0"/>
              <a:t>If not breastfeeding, ovulation will occur on average at 45 days; and it may occur as early as 21 days postpartum.</a:t>
            </a:r>
          </a:p>
          <a:p>
            <a:pPr lvl="1"/>
            <a:r>
              <a:rPr lang="en-US" altLang="en-US" sz="800" dirty="0"/>
              <a:t>The breastfeeding woman who is not practicing LAM is likely to ovulate before return of menses.</a:t>
            </a:r>
          </a:p>
          <a:p>
            <a:pPr lvl="1"/>
            <a:r>
              <a:rPr lang="en-US" altLang="en-US" sz="800" dirty="0"/>
              <a:t>Between 5% and 10% of women conceive within the first year postpartum.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892B2F7-F150-48C9-BCBA-8E29410E4052}"/>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7CD4631D-90F8-46B2-9743-05E17AB369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By the time any one of the three LAM criteria is no longer met, the woman/couple should be using another modern method of family planning if they do not want to become pregnant.</a:t>
            </a:r>
          </a:p>
          <a:p>
            <a:r>
              <a:rPr lang="en-US" altLang="en-US" dirty="0"/>
              <a:t>Therefore, counseling to support effective transition to another modern method must begin before the woman starts using LAM, such as when LAM counseling is initiated.</a:t>
            </a:r>
          </a:p>
          <a:p>
            <a:r>
              <a:rPr lang="en-US" altLang="en-US" dirty="0"/>
              <a:t>The woman who is using LAM needs to know that she may become pregnant even when she is breastfeeding:</a:t>
            </a:r>
          </a:p>
          <a:p>
            <a:pPr lvl="1"/>
            <a:r>
              <a:rPr lang="en-US" altLang="en-US" dirty="0"/>
              <a:t>If she has had any vaginal bleeding after two months postpartum,</a:t>
            </a:r>
          </a:p>
          <a:p>
            <a:pPr lvl="1"/>
            <a:r>
              <a:rPr lang="en-US" altLang="en-US" dirty="0"/>
              <a:t>If she is no longer breastfeeding fully or nearly fully, or</a:t>
            </a:r>
          </a:p>
          <a:p>
            <a:pPr lvl="1"/>
            <a:r>
              <a:rPr lang="en-US" altLang="en-US" dirty="0"/>
              <a:t>If the baby is six months of age or older.</a:t>
            </a:r>
          </a:p>
          <a:p>
            <a:r>
              <a:rPr lang="en-US" altLang="en-US" dirty="0"/>
              <a:t>A woman can ovulate, and therefore become pregnant, even before her menses return. The woman who meets all three LAM criteria, however, can transition to another family planning method with confidence that she is not pregnant</a:t>
            </a:r>
          </a:p>
          <a:p>
            <a:r>
              <a:rPr lang="en-US" altLang="en-US" dirty="0"/>
              <a:t>A woman transitioning from LAM should be encouraged to continue breastfeeding her baby even after she begins using another method of contraception, as appropriate. Continued breastfeeding should be kept in mind when choosing the next method.</a:t>
            </a:r>
            <a:endParaRPr lang="en-US" altLang="en-US" dirty="0">
              <a:latin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19C6B89C-E3BA-4424-80C2-746172850AF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9F6889C9-30B0-4EF0-AEC2-3F296C5319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Source MCHIP via K4 Health 2015 https://www.k4health.org/sites/default/files/ppfp_options_facility_graph-02_0.png</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0338D86-8933-4119-A933-35B00C2288B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A9D2019-BD0E-4E19-8C50-15FB30EE19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Source MCHIP via K4 Health 2015 https://www.k4health.org/sites/default/files/ppfp_options_community_graph-01_0.png</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BE6D088B-2CF8-4B04-AF59-E974BFE4706C}"/>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D6D76802-D9CE-439A-8AC0-C08DA28DD9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pregnant or postpartum women should be informed about LAM and offered the opportunity to use it as a highly effective, temporary method of contraception. </a:t>
            </a:r>
          </a:p>
          <a:p>
            <a:r>
              <a:rPr lang="en-US" altLang="en-US" dirty="0"/>
              <a:t>Opportunities to inform women about LAM and counsel them on its use include antenatal clinics; immediate postpartum wards; well-baby, nutrition and immunization visits; postpartum clinics; family planning clinics; labor wards (during early labor or after birth); and community health visits.</a:t>
            </a:r>
          </a:p>
          <a:p>
            <a:r>
              <a:rPr lang="en-US" altLang="en-US" dirty="0"/>
              <a:t>The immediate postpartum visit is especially important to the successful implementation of LAM. This may occur at home or in a clinic, hospital or other health care setting.</a:t>
            </a:r>
          </a:p>
          <a:p>
            <a:r>
              <a:rPr lang="en-US" altLang="en-US" dirty="0"/>
              <a:t>Likewise, a later postpartum visit at the time of transition (i.e., when a woman no longer meets all three LAM criteria or wants to begin using another method) is essential to facilitate the successful transition to another modern method of contraception.</a:t>
            </a:r>
            <a:endParaRPr lang="en-US" altLang="en-US" u="sng" dirty="0">
              <a:latin typeface="Arial" panose="020B0604020202020204" pitchFamily="34"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1C65996-0EE4-4A30-9E99-1E9B895F451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3E01F1C-9E44-44AA-B740-97A8EB5F36C9}"/>
              </a:ext>
            </a:extLst>
          </p:cNvPr>
          <p:cNvSpPr>
            <a:spLocks noGrp="1" noChangeArrowheads="1"/>
          </p:cNvSpPr>
          <p:nvPr>
            <p:ph type="body" idx="1"/>
          </p:nvPr>
        </p:nvSpPr>
        <p:spPr>
          <a:xfrm>
            <a:off x="614363" y="3805238"/>
            <a:ext cx="5586412" cy="51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There are a number of benefits to breastfeeding, which is one of the three LAM criteria.</a:t>
            </a:r>
          </a:p>
          <a:p>
            <a:pPr lvl="1"/>
            <a:r>
              <a:rPr lang="en-US" altLang="en-US" dirty="0"/>
              <a:t>In early postpartum, breastfeeding stimulates uterine contractions.</a:t>
            </a:r>
          </a:p>
          <a:p>
            <a:pPr lvl="1"/>
            <a:r>
              <a:rPr lang="en-US" altLang="en-US" dirty="0"/>
              <a:t>It promotes involution (return of the uterus to its pre-pregnancy state).</a:t>
            </a:r>
          </a:p>
          <a:p>
            <a:pPr lvl="1"/>
            <a:r>
              <a:rPr lang="en-US" altLang="en-US" dirty="0"/>
              <a:t>Also, there is less anemia because there is less iron depletion due to absence of menses.</a:t>
            </a:r>
          </a:p>
          <a:p>
            <a:pPr lvl="1"/>
            <a:r>
              <a:rPr lang="en-US" altLang="en-US" dirty="0"/>
              <a:t>In addition, breastfeeding strengthens mother-baby bonding.</a:t>
            </a:r>
          </a:p>
          <a:p>
            <a:r>
              <a:rPr lang="en-US" altLang="en-US" dirty="0"/>
              <a:t>There are also many health benefits to the baby.</a:t>
            </a:r>
          </a:p>
          <a:p>
            <a:pPr lvl="1"/>
            <a:r>
              <a:rPr lang="en-US" altLang="en-US" dirty="0"/>
              <a:t>Breast milk adapts to needs of growing infant. As the infant grows and sucks more, more breast milk is produced.</a:t>
            </a:r>
          </a:p>
          <a:p>
            <a:pPr lvl="1"/>
            <a:r>
              <a:rPr lang="en-US" altLang="en-US" dirty="0"/>
              <a:t>Breast milk promotes optimal brain development and it provides passive immunity and protects from infections. Certain antibodies in breast milk provide immunity to many infections.</a:t>
            </a:r>
          </a:p>
          <a:p>
            <a:pPr lvl="1"/>
            <a:r>
              <a:rPr lang="en-US" altLang="en-US" dirty="0"/>
              <a:t>Researchers have also found that breast milk provides some protection against allergies. Bottle-fed babies are at higher risk for allergies.</a:t>
            </a:r>
          </a:p>
          <a:p>
            <a:pPr lvl="1"/>
            <a:r>
              <a:rPr lang="en-US" altLang="en-US" dirty="0"/>
              <a:t>Also, breastfeeding decreases risk of Sudden Infant Death Syndrome (SIDS).  </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DD4D336-7481-4AA6-BC10-D7AD4B21AD10}"/>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56C043D1-369B-466C-B9D7-E3060F41E2E6}"/>
              </a:ext>
            </a:extLst>
          </p:cNvPr>
          <p:cNvSpPr>
            <a:spLocks noGrp="1" noChangeArrowheads="1"/>
          </p:cNvSpPr>
          <p:nvPr>
            <p:ph type="body" idx="1"/>
          </p:nvPr>
        </p:nvSpPr>
        <p:spPr>
          <a:xfrm>
            <a:off x="614363" y="3805238"/>
            <a:ext cx="5586412" cy="512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50AD4024-E2D7-4947-AE72-8A935B2067DC}"/>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4E630CFF-0816-439C-984F-776F3BE614B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4A30113-B621-4D03-9505-A756959D0EC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228E3670-7FFF-481E-AC91-375F4548CC57}"/>
              </a:ext>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HIV-positive women may use LAM. All women should be encouraged to breastfeed.</a:t>
            </a:r>
          </a:p>
          <a:p>
            <a:pPr>
              <a:defRPr/>
            </a:pPr>
            <a:r>
              <a:rPr lang="en-US" altLang="en-US" b="1" i="1" dirty="0"/>
              <a:t>Replacement feeding should not be encouraged, it is rarely: </a:t>
            </a:r>
          </a:p>
          <a:p>
            <a:pPr marL="171450" indent="-171450">
              <a:buFont typeface="Arial" panose="020B0604020202020204" pitchFamily="34" charset="0"/>
              <a:buChar char="•"/>
              <a:defRPr/>
            </a:pPr>
            <a:r>
              <a:rPr lang="en-US" altLang="en-US" dirty="0"/>
              <a:t>(A) acceptable (i.e., in some cultures bottle feeding is not accepted); </a:t>
            </a:r>
          </a:p>
          <a:p>
            <a:pPr lvl="1">
              <a:defRPr/>
            </a:pPr>
            <a:r>
              <a:rPr lang="en-US" altLang="en-US" dirty="0"/>
              <a:t>(F) feasible (i.e., is not appropriate because the woman does not have the resources to prepare and give replacement feeding);</a:t>
            </a:r>
          </a:p>
          <a:p>
            <a:pPr lvl="1">
              <a:defRPr/>
            </a:pPr>
            <a:r>
              <a:rPr lang="en-US" altLang="en-US" dirty="0"/>
              <a:t>(A) affordable (i.e., some families cannot afford to pay the high price of formula/replacement feeding); </a:t>
            </a:r>
          </a:p>
          <a:p>
            <a:pPr lvl="1">
              <a:defRPr/>
            </a:pPr>
            <a:r>
              <a:rPr lang="en-US" altLang="en-US" dirty="0"/>
              <a:t>(S) sustainable (i.e., some people who can afford and prepare formula now may not be able to a month from now); and </a:t>
            </a:r>
          </a:p>
          <a:p>
            <a:pPr lvl="1">
              <a:defRPr/>
            </a:pPr>
            <a:r>
              <a:rPr lang="en-US" altLang="en-US" dirty="0"/>
              <a:t>(S) safe (i.e., contaminated water or unclean feeding equipment may be the only thing available in some settings)</a:t>
            </a:r>
          </a:p>
          <a:p>
            <a:pPr>
              <a:defRPr/>
            </a:pPr>
            <a:r>
              <a:rPr lang="en-US" altLang="en-US" b="1" i="1" dirty="0"/>
              <a:t>should be encouraged to fully or nearly fully breastfeed their infants for six months. You may have heard this referred to as “AFASS” in PMTCT programs.</a:t>
            </a:r>
            <a:endParaRPr lang="en-US" altLang="en-US" dirty="0"/>
          </a:p>
          <a:p>
            <a:pPr>
              <a:defRPr/>
            </a:pPr>
            <a:r>
              <a:rPr lang="en-US" altLang="en-US" dirty="0"/>
              <a:t>After six months, breastfeeding should continue in addition to supplementary feeds </a:t>
            </a:r>
            <a:r>
              <a:rPr lang="en-US" altLang="en-US" b="1" dirty="0"/>
              <a:t>until AFASS criteria are met</a:t>
            </a:r>
            <a:r>
              <a:rPr lang="en-US" altLang="en-US" dirty="0"/>
              <a:t>. The HIV-positive infant should also continue to breastfeed until AFASS criteria are met.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a:t>
            </a:r>
          </a:p>
          <a:p>
            <a:endParaRPr lang="en-US" dirty="0"/>
          </a:p>
          <a:p>
            <a:r>
              <a:rPr lang="en-US" b="1" dirty="0"/>
              <a:t>Explain: </a:t>
            </a:r>
          </a:p>
          <a:p>
            <a:pPr marL="228600" indent="-228600">
              <a:buFont typeface="+mj-lt"/>
              <a:buAutoNum type="arabicPeriod"/>
            </a:pPr>
            <a:r>
              <a:rPr lang="en-US" b="0" dirty="0"/>
              <a:t>Some of the non-health benefits</a:t>
            </a:r>
            <a:r>
              <a:rPr lang="en-US" b="0" baseline="0" dirty="0"/>
              <a:t> of male sterilization are that it is cost-effective, as it is a one-off event to have the procedure, and there is no need to go back to the clinic for resupply.</a:t>
            </a:r>
          </a:p>
          <a:p>
            <a:pPr marL="228600" indent="-228600">
              <a:buFont typeface="+mj-lt"/>
              <a:buAutoNum type="arabicPeriod"/>
            </a:pPr>
            <a:r>
              <a:rPr lang="en-US" b="0" baseline="0" dirty="0"/>
              <a:t>The method does not interfere with sex.</a:t>
            </a:r>
          </a:p>
          <a:p>
            <a:pPr marL="228600" indent="-228600">
              <a:buFont typeface="+mj-lt"/>
              <a:buAutoNum type="arabicPeriod"/>
            </a:pPr>
            <a:r>
              <a:rPr lang="en-US" b="0" baseline="0" dirty="0"/>
              <a:t>The method may enhance enjoyment and frequency of sex in some couples.</a:t>
            </a:r>
          </a:p>
          <a:p>
            <a:pPr marL="228600" indent="-228600">
              <a:buFont typeface="+mj-lt"/>
              <a:buAutoNum type="arabicPeriod"/>
            </a:pPr>
            <a:r>
              <a:rPr lang="en-US" b="0" baseline="0" dirty="0"/>
              <a:t>This method allows the man to play a significant role in FP.</a:t>
            </a:r>
          </a:p>
          <a:p>
            <a:pPr marL="228600" indent="-228600">
              <a:buFont typeface="+mj-lt"/>
              <a:buAutoNum type="arabicPeriod"/>
            </a:pPr>
            <a:r>
              <a:rPr lang="en-US" b="0" baseline="0" dirty="0"/>
              <a:t>The method is very safe but carries a small risk of failure</a:t>
            </a:r>
          </a:p>
          <a:p>
            <a:pPr marL="228600" indent="-228600">
              <a:buFont typeface="+mj-lt"/>
              <a:buAutoNum type="arabicPeriod"/>
            </a:pPr>
            <a:r>
              <a:rPr lang="en-US" b="0" baseline="0" dirty="0"/>
              <a:t>As a surgical procedure that is done under some form of anesthesia to manage pain, vasectomy carries a small risk associated with pain management drugs and the surgical procedure.</a:t>
            </a:r>
            <a:endParaRPr lang="en-US" b="0" dirty="0"/>
          </a:p>
        </p:txBody>
      </p:sp>
      <p:sp>
        <p:nvSpPr>
          <p:cNvPr id="4" name="Slide Number Placeholder 3"/>
          <p:cNvSpPr>
            <a:spLocks noGrp="1"/>
          </p:cNvSpPr>
          <p:nvPr>
            <p:ph type="sldNum" sz="quarter" idx="10"/>
          </p:nvPr>
        </p:nvSpPr>
        <p:spPr/>
        <p:txBody>
          <a:bodyPr/>
          <a:lstStyle/>
          <a:p>
            <a:fld id="{0A5273AB-5D81-4722-A985-FE65E5977C7C}" type="slidenum">
              <a:rPr lang="en-US" smtClean="0"/>
              <a:t>10</a:t>
            </a:fld>
            <a:endParaRPr lang="en-US"/>
          </a:p>
        </p:txBody>
      </p:sp>
    </p:spTree>
    <p:extLst>
      <p:ext uri="{BB962C8B-B14F-4D97-AF65-F5344CB8AC3E}">
        <p14:creationId xmlns:p14="http://schemas.microsoft.com/office/powerpoint/2010/main" val="12453127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42876DB-0B4C-4592-A2AF-BBF7B5E9F97A}"/>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927E5FC9-7927-446A-BD24-61A50A7A8EF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*Note: the last two bullets are pretty much true for ALL mothers, although they are particularly relevant for HIV+ mothers.  The woman who is HIV-positive should be on ARV therapy if clinically eligible. ARVs taken by the mother greatly reduce the likelihood of transmission of the virus through breast milk.</a:t>
            </a:r>
          </a:p>
          <a:p>
            <a:r>
              <a:rPr lang="en-US" altLang="en-US" dirty="0"/>
              <a:t>The woman who is HIV positive should continue to use condoms consistently as LAM does not protect against sexually transmitted infections.</a:t>
            </a:r>
          </a:p>
          <a:p>
            <a:r>
              <a:rPr lang="en-US" altLang="en-US" dirty="0"/>
              <a:t>HIV is more likely to be transmitted to the baby if the nipples are cracked or bleeding.</a:t>
            </a:r>
          </a:p>
          <a:p>
            <a:r>
              <a:rPr lang="en-US" altLang="en-US" dirty="0"/>
              <a:t>HIV is more likely to be transmitted through lesions in the baby’s mouth than through a healthy oral mucosa.</a:t>
            </a:r>
          </a:p>
          <a:p>
            <a:r>
              <a:rPr lang="en-US" altLang="en-US" b="1" i="1" dirty="0"/>
              <a:t>Breast problems in the mother or problems in the mouth of the baby may encourage transmission of the virus from mother to baby.</a:t>
            </a:r>
            <a:endParaRPr lang="en-US" altLang="en-US" u="sng"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DD97832-EF9F-4FCF-9054-C5DEAC4AA180}"/>
              </a:ext>
            </a:extLst>
          </p:cNvPr>
          <p:cNvSpPr>
            <a:spLocks noGrp="1" noRot="1" noChangeAspect="1" noChangeArrowheads="1" noTextEdit="1"/>
          </p:cNvSpPr>
          <p:nvPr>
            <p:ph type="sldImg"/>
          </p:nvPr>
        </p:nvSpPr>
        <p:spPr>
          <a:xfrm>
            <a:off x="701675" y="696913"/>
            <a:ext cx="4038600" cy="3028950"/>
          </a:xfrm>
          <a:ln/>
        </p:spPr>
      </p:sp>
      <p:sp>
        <p:nvSpPr>
          <p:cNvPr id="45059" name="Rectangle 3">
            <a:extLst>
              <a:ext uri="{FF2B5EF4-FFF2-40B4-BE49-F238E27FC236}">
                <a16:creationId xmlns:a16="http://schemas.microsoft.com/office/drawing/2014/main" id="{8579B288-306D-4EA7-8B65-E42358FDD45E}"/>
              </a:ext>
            </a:extLst>
          </p:cNvPr>
          <p:cNvSpPr>
            <a:spLocks noGrp="1" noChangeArrowheads="1"/>
          </p:cNvSpPr>
          <p:nvPr>
            <p:ph type="body" idx="1"/>
          </p:nvPr>
        </p:nvSpPr>
        <p:spPr>
          <a:xfrm>
            <a:off x="668338" y="3921125"/>
            <a:ext cx="52959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5000"/>
              </a:lnSpc>
            </a:pPr>
            <a:endParaRPr lang="en-US"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Women who are living with HIV or are on antiretroviral (ARV) therapy can safely use fertility awareness methods. They should be urged to use condoms along with fertility awareness methods. Used consistently and correctly, condoms help prevent transmission of HIV and other STIs.</a:t>
            </a:r>
            <a:endParaRPr lang="en-GB" dirty="0"/>
          </a:p>
        </p:txBody>
      </p:sp>
      <p:sp>
        <p:nvSpPr>
          <p:cNvPr id="4" name="Slide Number Placeholder 3"/>
          <p:cNvSpPr>
            <a:spLocks noGrp="1"/>
          </p:cNvSpPr>
          <p:nvPr>
            <p:ph type="sldNum" sz="quarter" idx="5"/>
          </p:nvPr>
        </p:nvSpPr>
        <p:spPr/>
        <p:txBody>
          <a:bodyPr/>
          <a:lstStyle/>
          <a:p>
            <a:fld id="{936DA71A-6D43-44A1-BDBE-C45272E4DDFF}" type="slidenum">
              <a:rPr lang="en-GB" smtClean="0"/>
              <a:t>90</a:t>
            </a:fld>
            <a:endParaRPr lang="en-GB"/>
          </a:p>
        </p:txBody>
      </p:sp>
    </p:spTree>
    <p:extLst>
      <p:ext uri="{BB962C8B-B14F-4D97-AF65-F5344CB8AC3E}">
        <p14:creationId xmlns:p14="http://schemas.microsoft.com/office/powerpoint/2010/main" val="14185177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7B94155-D02B-4521-B752-FE857682C5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E0DEE237-6683-4BA2-AF83-3AFE37617B5F}"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8195" name="Rectangle 2">
            <a:extLst>
              <a:ext uri="{FF2B5EF4-FFF2-40B4-BE49-F238E27FC236}">
                <a16:creationId xmlns:a16="http://schemas.microsoft.com/office/drawing/2014/main" id="{BAC093F5-03EF-453E-8CDD-9C39BCA45D6F}"/>
              </a:ext>
            </a:extLst>
          </p:cNvPr>
          <p:cNvSpPr>
            <a:spLocks noGrp="1" noRot="1" noChangeAspect="1" noChangeArrowheads="1" noTextEdit="1"/>
          </p:cNvSpPr>
          <p:nvPr>
            <p:ph type="sldImg"/>
          </p:nvPr>
        </p:nvSpPr>
        <p:spPr bwMode="auto">
          <a:xfrm>
            <a:off x="773113" y="700088"/>
            <a:ext cx="4070350" cy="3052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a:extLst>
              <a:ext uri="{FF2B5EF4-FFF2-40B4-BE49-F238E27FC236}">
                <a16:creationId xmlns:a16="http://schemas.microsoft.com/office/drawing/2014/main" id="{6C411D31-E9FB-408A-9772-971258ECCDF2}"/>
              </a:ext>
            </a:extLst>
          </p:cNvPr>
          <p:cNvSpPr>
            <a:spLocks noGrp="1" noChangeArrowheads="1"/>
          </p:cNvSpPr>
          <p:nvPr>
            <p:ph type="body" idx="1"/>
          </p:nvPr>
        </p:nvSpPr>
        <p:spPr bwMode="auto">
          <a:xfrm>
            <a:off x="693738" y="3913188"/>
            <a:ext cx="5345112" cy="409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5000"/>
              </a:lnSpc>
              <a:spcBef>
                <a:spcPct val="0"/>
              </a:spcBef>
            </a:pPr>
            <a:endParaRPr lang="en-US" altLang="en-US" sz="1000" dirty="0"/>
          </a:p>
        </p:txBody>
      </p:sp>
      <p:sp>
        <p:nvSpPr>
          <p:cNvPr id="8197" name="Footer Placeholder 3">
            <a:extLst>
              <a:ext uri="{FF2B5EF4-FFF2-40B4-BE49-F238E27FC236}">
                <a16:creationId xmlns:a16="http://schemas.microsoft.com/office/drawing/2014/main" id="{86402A95-5ECE-4BDF-901B-9D4191C6207A}"/>
              </a:ext>
            </a:extLst>
          </p:cNvPr>
          <p:cNvSpPr txBox="1">
            <a:spLocks/>
          </p:cNvSpPr>
          <p:nvPr/>
        </p:nvSpPr>
        <p:spPr bwMode="auto">
          <a:xfrm>
            <a:off x="827088" y="8751888"/>
            <a:ext cx="52308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03" tIns="47050" rIns="94103" bIns="47050" anchor="b"/>
          <a:lstStyle>
            <a:lvl1pPr defTabSz="1089025">
              <a:defRPr>
                <a:solidFill>
                  <a:schemeClr val="tx1"/>
                </a:solidFill>
                <a:latin typeface="Arial" panose="020B0604020202020204" pitchFamily="34" charset="0"/>
                <a:cs typeface="Arial" panose="020B0604020202020204" pitchFamily="34" charset="0"/>
              </a:defRPr>
            </a:lvl1pPr>
            <a:lvl2pPr marL="742950" indent="-285750" defTabSz="1089025">
              <a:defRPr>
                <a:solidFill>
                  <a:schemeClr val="tx1"/>
                </a:solidFill>
                <a:latin typeface="Arial" panose="020B0604020202020204" pitchFamily="34" charset="0"/>
                <a:cs typeface="Arial" panose="020B0604020202020204" pitchFamily="34" charset="0"/>
              </a:defRPr>
            </a:lvl2pPr>
            <a:lvl3pPr marL="1143000" indent="-228600" defTabSz="1089025">
              <a:defRPr>
                <a:solidFill>
                  <a:schemeClr val="tx1"/>
                </a:solidFill>
                <a:latin typeface="Arial" panose="020B0604020202020204" pitchFamily="34" charset="0"/>
                <a:cs typeface="Arial" panose="020B0604020202020204" pitchFamily="34" charset="0"/>
              </a:defRPr>
            </a:lvl3pPr>
            <a:lvl4pPr marL="1600200" indent="-228600" defTabSz="1089025">
              <a:defRPr>
                <a:solidFill>
                  <a:schemeClr val="tx1"/>
                </a:solidFill>
                <a:latin typeface="Arial" panose="020B0604020202020204" pitchFamily="34" charset="0"/>
                <a:cs typeface="Arial" panose="020B0604020202020204" pitchFamily="34" charset="0"/>
              </a:defRPr>
            </a:lvl4pPr>
            <a:lvl5pPr marL="2057400" indent="-228600" defTabSz="1089025">
              <a:defRPr>
                <a:solidFill>
                  <a:schemeClr val="tx1"/>
                </a:solidFill>
                <a:latin typeface="Arial" panose="020B0604020202020204" pitchFamily="34" charset="0"/>
                <a:cs typeface="Arial" panose="020B0604020202020204" pitchFamily="34" charset="0"/>
              </a:defRPr>
            </a:lvl5pPr>
            <a:lvl6pPr marL="25146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890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1089025" rtl="0" eaLnBrk="1" fontAlgn="base" latinLnBrk="0" hangingPunct="1">
              <a:lnSpc>
                <a:spcPct val="100000"/>
              </a:lnSpc>
              <a:spcBef>
                <a:spcPct val="0"/>
              </a:spcBef>
              <a:spcAft>
                <a:spcPct val="0"/>
              </a:spcAft>
              <a:buClrTx/>
              <a:buSzTx/>
              <a:buFontTx/>
              <a:buNone/>
              <a:tabLst/>
              <a:defRPr/>
            </a:pPr>
            <a:endPar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1089025" rtl="0" eaLnBrk="1" fontAlgn="base" latinLnBrk="0" hangingPunct="1">
              <a:lnSpc>
                <a:spcPct val="100000"/>
              </a:lnSpc>
              <a:spcBef>
                <a:spcPct val="0"/>
              </a:spcBef>
              <a:spcAft>
                <a:spcPct val="0"/>
              </a:spcAft>
              <a:buClrTx/>
              <a:buSzTx/>
              <a:buFontTx/>
              <a:buNone/>
              <a:tabLst/>
              <a:defRPr/>
            </a:pPr>
            <a:endPar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1089025" rtl="0" eaLnBrk="1" fontAlgn="base" latinLnBrk="0" hangingPunct="1">
              <a:lnSpc>
                <a:spcPct val="100000"/>
              </a:lnSpc>
              <a:spcBef>
                <a:spcPct val="0"/>
              </a:spcBef>
              <a:spcAft>
                <a:spcPct val="0"/>
              </a:spcAft>
              <a:buClrTx/>
              <a:buSzTx/>
              <a:buFontTx/>
              <a:buNone/>
              <a:tabLst/>
              <a:defRPr/>
            </a:pPr>
            <a:r>
              <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Family Planning Training Resource Package  - Standard Days Method</a:t>
            </a:r>
          </a:p>
          <a:p>
            <a:pPr marL="0" marR="0" lvl="0" indent="0" algn="l" defTabSz="1089025" rtl="0" eaLnBrk="1" fontAlgn="base" latinLnBrk="0" hangingPunct="1">
              <a:lnSpc>
                <a:spcPct val="100000"/>
              </a:lnSpc>
              <a:spcBef>
                <a:spcPct val="0"/>
              </a:spcBef>
              <a:spcAft>
                <a:spcPct val="0"/>
              </a:spcAft>
              <a:buClrTx/>
              <a:buSzTx/>
              <a:buFontTx/>
              <a:buNone/>
              <a:tabLst/>
              <a:defRPr/>
            </a:pPr>
            <a:endParaRPr kumimoji="0" lang="en-US" altLang="en-US" sz="900" b="0"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0C94780-8786-480A-9B76-BB07924F90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AE7168B8-AD73-4A72-B68E-CE650AB136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dirty="0">
                <a:latin typeface="Arial Narrow" panose="020B0606020202030204" pitchFamily="34" charset="0"/>
              </a:rPr>
              <a:t>The Standard Days Method® (SDM) is a fertility awareness method of contraception. “Fertility Awareness” means that a woman knows how to tell when the fertile time of her menstrual cycle begins and ends. </a:t>
            </a:r>
          </a:p>
          <a:p>
            <a:pPr marL="171450" indent="-171450" eaLnBrk="1" hangingPunct="1">
              <a:spcBef>
                <a:spcPct val="0"/>
              </a:spcBef>
              <a:buFontTx/>
              <a:buChar char="•"/>
            </a:pPr>
            <a:r>
              <a:rPr lang="en-US" altLang="en-US" dirty="0">
                <a:latin typeface="Arial Narrow" panose="020B0606020202030204" pitchFamily="34" charset="0"/>
              </a:rPr>
              <a:t>Couples using SDM identify the woman’s fertile time using </a:t>
            </a:r>
            <a:r>
              <a:rPr lang="en-US" altLang="en-US" dirty="0" err="1">
                <a:latin typeface="Arial Narrow" panose="020B0606020202030204" pitchFamily="34" charset="0"/>
              </a:rPr>
              <a:t>CycleBeads</a:t>
            </a:r>
            <a:r>
              <a:rPr lang="en-US" altLang="en-US" dirty="0">
                <a:latin typeface="Arial Narrow" panose="020B0606020202030204" pitchFamily="34" charset="0"/>
              </a:rPr>
              <a:t>® or a paper-based version of SDM.</a:t>
            </a:r>
          </a:p>
          <a:p>
            <a:pPr marL="171450" indent="-171450" eaLnBrk="1" hangingPunct="1">
              <a:spcBef>
                <a:spcPct val="0"/>
              </a:spcBef>
              <a:buFontTx/>
              <a:buChar char="•"/>
            </a:pPr>
            <a:r>
              <a:rPr lang="en-US" altLang="en-US" dirty="0"/>
              <a:t>The SDM identifies days 8 through 19 as the fertile days of the cycle for most women—those who have menstrual cycles between 26 and 32 days long. To prevent pregnancy couples use barrier methods or abstain from intercourse during those fertile days. Women using SDM can consider </a:t>
            </a:r>
            <a:r>
              <a:rPr lang="en-US" altLang="en-US" dirty="0" err="1"/>
              <a:t>cyclebeads</a:t>
            </a:r>
            <a:r>
              <a:rPr lang="en-US" altLang="en-US" dirty="0"/>
              <a:t>® to keep track of their fertility.</a:t>
            </a:r>
            <a:endParaRPr lang="en-US" altLang="en-US" dirty="0">
              <a:latin typeface="Arial Narrow" panose="020B0606020202030204" pitchFamily="34" charset="0"/>
            </a:endParaRPr>
          </a:p>
          <a:p>
            <a:pPr marL="171450" indent="-171450" eaLnBrk="1" hangingPunct="1">
              <a:spcBef>
                <a:spcPct val="0"/>
              </a:spcBef>
              <a:buFontTx/>
              <a:buChar char="•"/>
            </a:pPr>
            <a:endParaRPr lang="en-US" altLang="en-US" dirty="0">
              <a:latin typeface="Arial Narrow" panose="020B0606020202030204" pitchFamily="34" charset="0"/>
            </a:endParaRPr>
          </a:p>
          <a:p>
            <a:pPr>
              <a:defRPr/>
            </a:pPr>
            <a:r>
              <a:rPr lang="en-US" dirty="0"/>
              <a:t>Link to multiple versions of the instructions for SDM in several languages.</a:t>
            </a:r>
          </a:p>
          <a:p>
            <a:pPr marL="0" indent="0">
              <a:buFontTx/>
              <a:buNone/>
              <a:defRPr/>
            </a:pPr>
            <a:r>
              <a:rPr lang="en-US" dirty="0"/>
              <a:t> http://irh.org/?s=cyclebeads+instructions&amp;search_type=resource&amp;country=</a:t>
            </a:r>
          </a:p>
          <a:p>
            <a:pPr marL="171450" indent="-171450" eaLnBrk="1" hangingPunct="1">
              <a:spcBef>
                <a:spcPct val="0"/>
              </a:spcBef>
              <a:buFontTx/>
              <a:buChar char="•"/>
            </a:pPr>
            <a:endParaRPr lang="en-US" altLang="en-US" dirty="0">
              <a:latin typeface="Arial Narrow" panose="020B0606020202030204" pitchFamily="34" charset="0"/>
            </a:endParaRPr>
          </a:p>
        </p:txBody>
      </p:sp>
      <p:sp>
        <p:nvSpPr>
          <p:cNvPr id="14340" name="Slide Number Placeholder 3">
            <a:extLst>
              <a:ext uri="{FF2B5EF4-FFF2-40B4-BE49-F238E27FC236}">
                <a16:creationId xmlns:a16="http://schemas.microsoft.com/office/drawing/2014/main" id="{971614AF-DC1A-4A8B-BDC2-53956F6350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FE901E-F5BE-4F01-A927-59BD2732A3A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F71850F-2DAA-44CC-B23B-659C20BCBDA3}"/>
              </a:ext>
            </a:extLst>
          </p:cNvPr>
          <p:cNvSpPr>
            <a:spLocks noGrp="1" noRot="1" noChangeAspect="1" noChangeArrowheads="1" noTextEdit="1"/>
          </p:cNvSpPr>
          <p:nvPr>
            <p:ph type="sldImg"/>
          </p:nvPr>
        </p:nvSpPr>
        <p:spPr bwMode="auto">
          <a:xfrm>
            <a:off x="1195388" y="700088"/>
            <a:ext cx="4687887"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39BB2C93-7E5D-4089-8E2F-B96441AC9089}"/>
              </a:ext>
            </a:extLst>
          </p:cNvPr>
          <p:cNvSpPr>
            <a:spLocks noGrp="1" noChangeArrowheads="1"/>
          </p:cNvSpPr>
          <p:nvPr>
            <p:ph type="body" idx="1"/>
          </p:nvPr>
        </p:nvSpPr>
        <p:spPr bwMode="auto">
          <a:xfrm>
            <a:off x="542925" y="4259263"/>
            <a:ext cx="5964238" cy="483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dirty="0">
                <a:latin typeface="Arial Narrow" panose="020B0606020202030204" pitchFamily="34" charset="0"/>
              </a:rPr>
              <a:t>SDM identifies days 8 – 19 of the menstrual cycle as the fertile days, when there is a significant probability of pregnancy.  On all the other days of the cycle,  pregnancy is unlikely. The method works best for women who have cycles between 26 and 32 days long.</a:t>
            </a:r>
          </a:p>
          <a:p>
            <a:pPr eaLnBrk="1" hangingPunct="1">
              <a:spcBef>
                <a:spcPct val="0"/>
              </a:spcBef>
            </a:pPr>
            <a:endParaRPr lang="en-US" altLang="en-US" dirty="0">
              <a:latin typeface="Arial Narrow" panose="020B0606020202030204" pitchFamily="34" charset="0"/>
            </a:endParaRPr>
          </a:p>
          <a:p>
            <a:pPr eaLnBrk="1" hangingPunct="1">
              <a:spcBef>
                <a:spcPct val="0"/>
              </a:spcBef>
            </a:pPr>
            <a:r>
              <a:rPr lang="en-US" altLang="en-US" dirty="0">
                <a:latin typeface="Arial Narrow" panose="020B0606020202030204" pitchFamily="34" charset="0"/>
              </a:rPr>
              <a:t>Therefore, to use the SDM to prevent pregnancy, couples avoid unprotected sex from day 8 through day 19 of each cycle.  On all the other cycle days, they can have unprotected sex.</a:t>
            </a:r>
          </a:p>
          <a:p>
            <a:pPr eaLnBrk="1" hangingPunct="1">
              <a:spcBef>
                <a:spcPct val="0"/>
              </a:spcBef>
            </a:pPr>
            <a:r>
              <a:rPr lang="en-US" altLang="en-US" dirty="0">
                <a:latin typeface="Arial Narrow" panose="020B0606020202030204" pitchFamily="34" charset="0"/>
              </a:rPr>
              <a:t>To plan pregnancy, the Standard Days Method can help a couple identify the days to have sex. While this is not sufficient for all couples, it can be an important first step.</a:t>
            </a:r>
          </a:p>
          <a:p>
            <a:pPr eaLnBrk="1" hangingPunct="1">
              <a:spcBef>
                <a:spcPct val="0"/>
              </a:spcBef>
            </a:pPr>
            <a:r>
              <a:rPr lang="en-US" altLang="en-US" dirty="0">
                <a:latin typeface="Arial Narrow" panose="020B0606020202030204" pitchFamily="34" charset="0"/>
                <a:cs typeface="Arial" panose="020B0604020202020204" pitchFamily="34" charset="0"/>
              </a:rPr>
              <a:t>The method is based on a formula that accounts for natural variations in the length of the menstrual cycle and the occurrence of ovulation within the cycle (26 to 32 days). A set of color-coded set beads, called </a:t>
            </a:r>
            <a:r>
              <a:rPr lang="en-US" altLang="en-US" dirty="0" err="1">
                <a:latin typeface="Arial Narrow" panose="020B0606020202030204" pitchFamily="34" charset="0"/>
                <a:cs typeface="Arial" panose="020B0604020202020204" pitchFamily="34" charset="0"/>
              </a:rPr>
              <a:t>CycleBeads</a:t>
            </a:r>
            <a:r>
              <a:rPr lang="en-US" altLang="en-US" dirty="0">
                <a:latin typeface="Arial Narrow" panose="020B0606020202030204" pitchFamily="34" charset="0"/>
                <a:cs typeface="Arial" panose="020B0604020202020204" pitchFamily="34" charset="0"/>
              </a:rPr>
              <a:t>®, help users track their menstrual cycle and the days they are likely to become pregnant. A paper version of the SDM can also be used in place of the beads.</a:t>
            </a:r>
            <a:br>
              <a:rPr lang="en-US" altLang="en-US" sz="1100" dirty="0">
                <a:latin typeface="Arial Narrow" panose="020B0606020202030204" pitchFamily="34" charset="0"/>
                <a:cs typeface="Arial" panose="020B0604020202020204" pitchFamily="34" charset="0"/>
              </a:rPr>
            </a:br>
            <a:br>
              <a:rPr lang="en-US" altLang="en-US" sz="1100" dirty="0">
                <a:latin typeface="Arial Narrow" panose="020B0606020202030204" pitchFamily="34" charset="0"/>
                <a:cs typeface="Arial" panose="020B0604020202020204" pitchFamily="34" charset="0"/>
              </a:rPr>
            </a:br>
            <a:endParaRPr lang="en-US" altLang="en-US" sz="1100" dirty="0">
              <a:latin typeface="Arial Narrow" panose="020B0606020202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30ED694-AE0C-456E-B923-F6F6CFF92B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CC084767-C8F4-4B7E-A7C0-BEDE1B91A711}"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2531" name="Rectangle 2">
            <a:extLst>
              <a:ext uri="{FF2B5EF4-FFF2-40B4-BE49-F238E27FC236}">
                <a16:creationId xmlns:a16="http://schemas.microsoft.com/office/drawing/2014/main" id="{D10BBFF8-5BBE-4AFB-AC33-A383F9070555}"/>
              </a:ext>
            </a:extLst>
          </p:cNvPr>
          <p:cNvSpPr>
            <a:spLocks noGrp="1" noRot="1" noChangeAspect="1" noChangeArrowheads="1" noTextEdit="1"/>
          </p:cNvSpPr>
          <p:nvPr>
            <p:ph type="sldImg"/>
          </p:nvPr>
        </p:nvSpPr>
        <p:spPr bwMode="auto">
          <a:xfrm>
            <a:off x="1176338" y="700088"/>
            <a:ext cx="4686300" cy="35147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0ECA413D-4150-49AA-A8C8-9E6663A93847}"/>
              </a:ext>
            </a:extLst>
          </p:cNvPr>
          <p:cNvSpPr>
            <a:spLocks noGrp="1" noChangeArrowheads="1"/>
          </p:cNvSpPr>
          <p:nvPr>
            <p:ph type="body" idx="1"/>
          </p:nvPr>
        </p:nvSpPr>
        <p:spPr bwMode="auto">
          <a:xfrm>
            <a:off x="708025" y="4333875"/>
            <a:ext cx="5661025" cy="4211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Narrow" panose="020B0606020202030204" pitchFamily="34" charset="0"/>
              </a:rPr>
              <a:t>The table shows that when a couple uses SDM perfectly 5 out of 100 will get pregnant within the first year. Another way to say it is that SDM is 95% effective when used perfectly. With typical use, 12 out of 100 will get pregnant (88% effective). With SDM the risk of pregnancy is greatest when couples have sex on the fertile days without using condoms. </a:t>
            </a:r>
          </a:p>
          <a:p>
            <a:pPr eaLnBrk="1" hangingPunct="1">
              <a:spcBef>
                <a:spcPct val="0"/>
              </a:spcBef>
            </a:pPr>
            <a:endParaRPr lang="en-US" altLang="en-US" sz="1000" dirty="0">
              <a:cs typeface="Times New Roman" panose="02020603050405020304" pitchFamily="18" charset="0"/>
            </a:endParaRPr>
          </a:p>
          <a:p>
            <a:pPr eaLnBrk="1" hangingPunct="1">
              <a:spcBef>
                <a:spcPct val="0"/>
              </a:spcBef>
            </a:pPr>
            <a:endParaRPr lang="en-US"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F1E49A6-798B-40E3-9ECF-7C640D4C65B3}"/>
              </a:ext>
            </a:extLst>
          </p:cNvPr>
          <p:cNvSpPr>
            <a:spLocks noGrp="1" noRot="1" noChangeAspect="1" noChangeArrowheads="1" noTextEdit="1"/>
          </p:cNvSpPr>
          <p:nvPr>
            <p:ph type="sldImg"/>
          </p:nvPr>
        </p:nvSpPr>
        <p:spPr bwMode="auto">
          <a:xfrm>
            <a:off x="762000" y="685800"/>
            <a:ext cx="4038600" cy="3028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a:extLst>
              <a:ext uri="{FF2B5EF4-FFF2-40B4-BE49-F238E27FC236}">
                <a16:creationId xmlns:a16="http://schemas.microsoft.com/office/drawing/2014/main" id="{AE27ABCF-E15E-49D2-AD66-8AB4BB14D2CC}"/>
              </a:ext>
            </a:extLst>
          </p:cNvPr>
          <p:cNvSpPr>
            <a:spLocks noGrp="1" noChangeArrowheads="1"/>
          </p:cNvSpPr>
          <p:nvPr>
            <p:ph type="body" idx="1"/>
          </p:nvPr>
        </p:nvSpPr>
        <p:spPr bwMode="auto">
          <a:xfrm>
            <a:off x="641350" y="3810000"/>
            <a:ext cx="5607050" cy="4648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058" tIns="47028" rIns="94058" bIns="47028" numCol="1" anchor="t" anchorCtr="0" compatLnSpc="1">
            <a:prstTxWarp prst="textNoShape">
              <a:avLst/>
            </a:prstTxWarp>
          </a:bodyPr>
          <a:lstStyle/>
          <a:p>
            <a:pPr marL="0" marR="0" lvl="0" indent="0" algn="l" defTabSz="914400" rtl="0" eaLnBrk="1" fontAlgn="auto" latinLnBrk="0" hangingPunct="1">
              <a:lnSpc>
                <a:spcPct val="105000"/>
              </a:lnSpc>
              <a:spcBef>
                <a:spcPts val="0"/>
              </a:spcBef>
              <a:spcAft>
                <a:spcPts val="0"/>
              </a:spcAft>
              <a:buClrTx/>
              <a:buSzTx/>
              <a:buFontTx/>
              <a:buNone/>
              <a:tabLst/>
              <a:defRPr/>
            </a:pPr>
            <a:r>
              <a:rPr lang="en-US" dirty="0"/>
              <a:t>Source: </a:t>
            </a:r>
            <a:r>
              <a:rPr lang="en-GB" sz="1200" u="sng" dirty="0"/>
              <a:t>Training Resource Package for Family Planning: https://www.fptraining.org/</a:t>
            </a:r>
            <a:endParaRPr lang="en-US" dirty="0"/>
          </a:p>
          <a:p>
            <a:pPr>
              <a:lnSpc>
                <a:spcPct val="105000"/>
              </a:lnSpc>
              <a:defRPr/>
            </a:pPr>
            <a:r>
              <a:rPr lang="en-US" dirty="0"/>
              <a:t>An international multi-center study was conducted. The Standard Days Method was provided to clients of public and private sector family planning programs.</a:t>
            </a:r>
          </a:p>
          <a:p>
            <a:pPr>
              <a:buFont typeface="Wingdings" pitchFamily="2" charset="2"/>
              <a:buChar char="§"/>
              <a:defRPr/>
            </a:pPr>
            <a:r>
              <a:rPr lang="en-US" dirty="0"/>
              <a:t> Health personnel were trained to offer the Standard Days Method to their clients.</a:t>
            </a:r>
          </a:p>
          <a:p>
            <a:pPr>
              <a:buFont typeface="Wingdings" pitchFamily="2" charset="2"/>
              <a:buChar char="§"/>
              <a:defRPr/>
            </a:pPr>
            <a:r>
              <a:rPr lang="en-US" dirty="0"/>
              <a:t> Clients who were interested in using the method were screened according to specific criteria.</a:t>
            </a:r>
          </a:p>
          <a:p>
            <a:pPr>
              <a:buFont typeface="Wingdings" pitchFamily="2" charset="2"/>
              <a:buChar char="§"/>
              <a:defRPr/>
            </a:pPr>
            <a:r>
              <a:rPr lang="en-US" dirty="0"/>
              <a:t>They were taught how to use the method.</a:t>
            </a:r>
          </a:p>
          <a:p>
            <a:pPr>
              <a:lnSpc>
                <a:spcPct val="125000"/>
              </a:lnSpc>
              <a:buFont typeface="Wingdings" pitchFamily="2" charset="2"/>
              <a:buChar char="§"/>
              <a:defRPr/>
            </a:pPr>
            <a:r>
              <a:rPr lang="en-US" dirty="0"/>
              <a:t>They were followed every month for a little over one year, to collect data about their menstrual regularity, their use of the method, their satisfaction with the method, whether they had gotten pregnant, etc.</a:t>
            </a:r>
          </a:p>
          <a:p>
            <a:pPr>
              <a:lnSpc>
                <a:spcPct val="125000"/>
              </a:lnSpc>
              <a:defRPr/>
            </a:pPr>
            <a:r>
              <a:rPr lang="en-US" dirty="0"/>
              <a:t>Results of the efficacy trial were published in Contraception.</a:t>
            </a:r>
          </a:p>
          <a:p>
            <a:pPr marL="226863" indent="-226863">
              <a:defRPr/>
            </a:pPr>
            <a:endParaRPr lang="en-US" dirty="0">
              <a:cs typeface="Arial" charset="0"/>
            </a:endParaRPr>
          </a:p>
          <a:p>
            <a:pPr marL="226863" indent="-226863">
              <a:defRPr/>
            </a:pPr>
            <a:r>
              <a:rPr lang="en-US" dirty="0">
                <a:cs typeface="Arial" charset="0"/>
              </a:rPr>
              <a:t>References:</a:t>
            </a:r>
          </a:p>
          <a:p>
            <a:pPr marL="226863" indent="-226863">
              <a:defRPr/>
            </a:pPr>
            <a:r>
              <a:rPr lang="en-US" dirty="0"/>
              <a:t>Arevalo M, Jennings V, Sinai I. Efficacy of a new method of family planning: the Standard Days Method. </a:t>
            </a:r>
            <a:r>
              <a:rPr lang="en-US" i="1" dirty="0"/>
              <a:t>Contraception</a:t>
            </a:r>
            <a:r>
              <a:rPr lang="en-US" dirty="0"/>
              <a:t>. 2002;65:333-338. </a:t>
            </a:r>
            <a:endParaRPr lang="en-US" dirty="0">
              <a:cs typeface="Arial" charset="0"/>
            </a:endParaRPr>
          </a:p>
          <a:p>
            <a:pPr>
              <a:defRPr/>
            </a:pPr>
            <a:endParaRPr lang="en-US" dirty="0"/>
          </a:p>
        </p:txBody>
      </p:sp>
      <p:sp>
        <p:nvSpPr>
          <p:cNvPr id="15364" name="Footer Placeholder 5">
            <a:extLst>
              <a:ext uri="{FF2B5EF4-FFF2-40B4-BE49-F238E27FC236}">
                <a16:creationId xmlns:a16="http://schemas.microsoft.com/office/drawing/2014/main" id="{F0ACFBC4-E6A8-4FDE-A70B-827B1F980D26}"/>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Training Resource Package</a:t>
            </a:r>
            <a:b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b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Contraceptive Implants Module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itchFamily="34" charset="0"/>
              </a:rPr>
              <a:t>Optional Advanced Slide Set</a:t>
            </a:r>
          </a:p>
        </p:txBody>
      </p:sp>
      <p:sp>
        <p:nvSpPr>
          <p:cNvPr id="15365" name="Slide Number Placeholder 6">
            <a:extLst>
              <a:ext uri="{FF2B5EF4-FFF2-40B4-BE49-F238E27FC236}">
                <a16:creationId xmlns:a16="http://schemas.microsoft.com/office/drawing/2014/main" id="{8BF738D3-7B05-43A9-A8B5-2873E999B2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E56059-F6AA-4AD5-B363-83CFCD1E5081}"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07187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86D841F-347F-4F4C-AF28-A2823D410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D73B567B-EAD7-486F-AF18-62C647E68778}"/>
              </a:ext>
            </a:extLst>
          </p:cNvPr>
          <p:cNvSpPr>
            <a:spLocks noGrp="1" noChangeArrowheads="1"/>
          </p:cNvSpPr>
          <p:nvPr>
            <p:ph type="body" idx="1"/>
          </p:nvPr>
        </p:nvSpPr>
        <p:spPr bwMode="auto">
          <a:xfrm>
            <a:off x="314325" y="4448175"/>
            <a:ext cx="6630988" cy="474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dirty="0">
                <a:latin typeface="Arial Narrow" panose="020B0606020202030204" pitchFamily="34" charset="0"/>
              </a:rPr>
              <a:t>Women are fertile between day 8 and day 19 of their menstrual cycle SDM helps couples identify days 8 to19 of the cycle as fertile days. Couples can identify these days by using </a:t>
            </a:r>
            <a:r>
              <a:rPr lang="en-US" altLang="en-US" dirty="0" err="1">
                <a:latin typeface="Arial Narrow" panose="020B0606020202030204" pitchFamily="34" charset="0"/>
              </a:rPr>
              <a:t>CycleBeads</a:t>
            </a:r>
            <a:r>
              <a:rPr lang="en-US" altLang="en-US" dirty="0">
                <a:latin typeface="Arial Narrow" panose="020B0606020202030204" pitchFamily="34" charset="0"/>
              </a:rPr>
              <a:t>® which are a color-coded string of beads that represent the days of the cycle and help the woman track her cycle days, know which days she is fertile, and monitor her cycle lengths. Couples can use a paper-based version of the </a:t>
            </a:r>
            <a:r>
              <a:rPr lang="en-US" altLang="en-US" dirty="0" err="1">
                <a:latin typeface="Arial Narrow" panose="020B0606020202030204" pitchFamily="34" charset="0"/>
              </a:rPr>
              <a:t>CycleBeads</a:t>
            </a:r>
            <a:r>
              <a:rPr lang="en-US" altLang="en-US" dirty="0">
                <a:latin typeface="Arial Narrow" panose="020B0606020202030204" pitchFamily="34" charset="0"/>
              </a:rPr>
              <a:t>®  if </a:t>
            </a:r>
            <a:r>
              <a:rPr lang="en-US" altLang="en-US" dirty="0" err="1">
                <a:latin typeface="Arial Narrow" panose="020B0606020202030204" pitchFamily="34" charset="0"/>
              </a:rPr>
              <a:t>CycleBeads</a:t>
            </a:r>
            <a:r>
              <a:rPr lang="en-US" altLang="en-US" dirty="0">
                <a:latin typeface="Arial Narrow" panose="020B0606020202030204" pitchFamily="34" charset="0"/>
              </a:rPr>
              <a:t>® not available. </a:t>
            </a:r>
          </a:p>
          <a:p>
            <a:pPr eaLnBrk="1" hangingPunct="1">
              <a:lnSpc>
                <a:spcPct val="150000"/>
              </a:lnSpc>
              <a:spcBef>
                <a:spcPct val="0"/>
              </a:spcBef>
            </a:pPr>
            <a:r>
              <a:rPr lang="en-US" altLang="en-US" dirty="0">
                <a:latin typeface="Arial Narrow" panose="020B0606020202030204" pitchFamily="34" charset="0"/>
              </a:rPr>
              <a:t>• SDM is appropriate for women with menstrual cycles between 26 and 32 days long (women who have their periods about once a month fit within this range)</a:t>
            </a:r>
          </a:p>
          <a:p>
            <a:pPr eaLnBrk="1" hangingPunct="1">
              <a:lnSpc>
                <a:spcPct val="150000"/>
              </a:lnSpc>
              <a:spcBef>
                <a:spcPct val="0"/>
              </a:spcBef>
            </a:pPr>
            <a:r>
              <a:rPr lang="en-US" altLang="en-US" dirty="0">
                <a:latin typeface="Arial Narrow" panose="020B0606020202030204" pitchFamily="34" charset="0"/>
              </a:rPr>
              <a:t>• SDM helps a couple avoid unplanned pregnancy by knowing which days they should not have unprotected sex</a:t>
            </a:r>
          </a:p>
          <a:p>
            <a:pPr eaLnBrk="1" hangingPunct="1">
              <a:lnSpc>
                <a:spcPct val="150000"/>
              </a:lnSpc>
              <a:spcBef>
                <a:spcPct val="0"/>
              </a:spcBef>
            </a:pPr>
            <a:r>
              <a:rPr lang="en-US" altLang="en-US" dirty="0">
                <a:latin typeface="Arial Narrow" panose="020B0606020202030204" pitchFamily="34" charset="0"/>
              </a:rPr>
              <a:t>•SDM helps a couple plan a pregnancy by knowing which days they should have sex</a:t>
            </a:r>
          </a:p>
          <a:p>
            <a:pPr eaLnBrk="1" hangingPunct="1">
              <a:lnSpc>
                <a:spcPct val="150000"/>
              </a:lnSpc>
              <a:spcBef>
                <a:spcPct val="0"/>
              </a:spcBef>
            </a:pPr>
            <a:endParaRPr lang="en-US" altLang="en-US" dirty="0">
              <a:latin typeface="Arial Narrow" panose="020B0606020202030204" pitchFamily="34" charset="0"/>
            </a:endParaRPr>
          </a:p>
          <a:p>
            <a:pPr eaLnBrk="1" hangingPunct="1">
              <a:lnSpc>
                <a:spcPct val="150000"/>
              </a:lnSpc>
              <a:spcBef>
                <a:spcPct val="0"/>
              </a:spcBef>
            </a:pPr>
            <a:endParaRPr lang="en-US" altLang="en-US" dirty="0">
              <a:latin typeface="Arial Narrow" panose="020B0606020202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5F97EE3-46A5-4BB7-AB13-7FB7B6474F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06D5BBF6-CB17-43D0-A969-6D8A848159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r>
              <a:rPr lang="en-US" altLang="en-US" sz="800" dirty="0"/>
              <a:t>With regards to the probability of pregnancy from intercourse on days relative to ovulation, ultrasound and hormonal studies have found that these are 6 days during the menstrual cycle when it is possible for a woman to become pregnant.</a:t>
            </a:r>
          </a:p>
          <a:p>
            <a:pPr eaLnBrk="1" hangingPunct="1">
              <a:lnSpc>
                <a:spcPct val="80000"/>
              </a:lnSpc>
            </a:pPr>
            <a:endParaRPr lang="en-US" altLang="en-US" sz="800" dirty="0"/>
          </a:p>
          <a:p>
            <a:pPr eaLnBrk="1" hangingPunct="1">
              <a:lnSpc>
                <a:spcPct val="85000"/>
              </a:lnSpc>
              <a:spcBef>
                <a:spcPct val="25000"/>
              </a:spcBef>
            </a:pPr>
            <a:r>
              <a:rPr lang="en-US" altLang="en-US" sz="800" dirty="0"/>
              <a:t>Data on the probability of pregnancy on different days around ovulation indicates that:</a:t>
            </a:r>
          </a:p>
          <a:p>
            <a:pPr lvl="1" eaLnBrk="1" hangingPunct="1">
              <a:lnSpc>
                <a:spcPct val="85000"/>
              </a:lnSpc>
              <a:spcBef>
                <a:spcPct val="5000"/>
              </a:spcBef>
              <a:buFontTx/>
              <a:buChar char="•"/>
            </a:pPr>
            <a:r>
              <a:rPr lang="en-US" altLang="en-US" sz="800" dirty="0"/>
              <a:t>There is approximately a 4% probability of pregnancy from intercourse 5 days before ovulation.</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This increases to 15%, 4 days before ovulation.</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The highest probability of pregnancy – between 25 and 28% -- is on the 2 days before ovulation.</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On the day of ovulation, there is an 8-10% probability.</a:t>
            </a:r>
          </a:p>
          <a:p>
            <a:pPr lvl="1" eaLnBrk="1" hangingPunct="1">
              <a:lnSpc>
                <a:spcPct val="85000"/>
              </a:lnSpc>
              <a:spcBef>
                <a:spcPct val="5000"/>
              </a:spcBef>
              <a:buFontTx/>
              <a:buChar char="•"/>
            </a:pPr>
            <a:endParaRPr lang="en-US" altLang="en-US" sz="800" dirty="0"/>
          </a:p>
          <a:p>
            <a:pPr lvl="1" eaLnBrk="1" hangingPunct="1">
              <a:lnSpc>
                <a:spcPct val="85000"/>
              </a:lnSpc>
              <a:spcBef>
                <a:spcPct val="5000"/>
              </a:spcBef>
              <a:buFontTx/>
              <a:buChar char="•"/>
            </a:pPr>
            <a:r>
              <a:rPr lang="en-US" altLang="en-US" sz="800" dirty="0"/>
              <a:t>Fertility then decreases – with a 0% probability of pregnancy by the day after ovulation.</a:t>
            </a:r>
          </a:p>
          <a:p>
            <a:pPr lvl="1"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These probabilities are due to the limited viable life span of the sperm after ejaculation (not more than 5 days) and to the very limited viable life span of the egg following ovulation (less than 24 hours).</a:t>
            </a:r>
          </a:p>
          <a:p>
            <a:pPr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Together these result in an actual fertile window of no more than 6 days during the woman’s cycle.  On all the other days, the woman cannot become pregnant.</a:t>
            </a:r>
          </a:p>
          <a:p>
            <a:pPr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Putting this in practical terms, if a woman has sex on Saturday and ovulates the following Wednesday, she has a 10 – 12% chance of getting pregnant that cycle.  But if she has sex on Saturday and doesn’t ovulate until the following Friday, she has a basically zero % chance of pregnancy.</a:t>
            </a:r>
          </a:p>
          <a:p>
            <a:pPr eaLnBrk="1" hangingPunct="1">
              <a:lnSpc>
                <a:spcPct val="85000"/>
              </a:lnSpc>
              <a:spcBef>
                <a:spcPct val="25000"/>
              </a:spcBef>
            </a:pPr>
            <a:endParaRPr lang="en-US" altLang="en-US" sz="800" dirty="0"/>
          </a:p>
          <a:p>
            <a:pPr eaLnBrk="1" hangingPunct="1">
              <a:lnSpc>
                <a:spcPct val="85000"/>
              </a:lnSpc>
              <a:spcBef>
                <a:spcPct val="25000"/>
              </a:spcBef>
            </a:pPr>
            <a:r>
              <a:rPr lang="en-US" altLang="en-US" sz="800" dirty="0"/>
              <a:t>But how do we know the moment ovulation occurs, and thus know the exact fertile window?</a:t>
            </a:r>
          </a:p>
          <a:p>
            <a:pPr eaLnBrk="1" hangingPunct="1">
              <a:lnSpc>
                <a:spcPct val="80000"/>
              </a:lnSpc>
            </a:pPr>
            <a:endParaRPr lang="en-US" altLang="en-US" sz="700" dirty="0"/>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Again, consider probabilities. Data on when during the cycle ovulation occurs indicates that in the great majority of cycles, ovulation occurs very close to the middle of the cycle.</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In approximately 30% of cycles, ovulation occurs at the mid point (for example, on or very close to day 14 in a 28 day cycle, or day 15 in a 30 day cycle).</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In approximately 60% of cycles, ovulation occurs within 1 day before or after mid cycle.</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And in approximately 78% of cycles, ovulation occurs within 2 days before or after the midpoint.</a:t>
            </a:r>
          </a:p>
          <a:p>
            <a:pPr eaLnBrk="1" hangingPunct="1">
              <a:lnSpc>
                <a:spcPct val="150000"/>
              </a:lnSpc>
              <a:buFont typeface="Wingdings" panose="05000000000000000000" pitchFamily="2" charset="2"/>
              <a:buChar char="§"/>
            </a:pPr>
            <a:r>
              <a:rPr lang="en-US" altLang="en-US" sz="800" dirty="0">
                <a:cs typeface="Times New Roman" panose="02020603050405020304" pitchFamily="18" charset="0"/>
              </a:rPr>
              <a:t>By 4 days before or after midpoint, 95% of ovulations have occurred.</a:t>
            </a:r>
            <a:endParaRPr lang="en-US" altLang="en-US" sz="800" dirty="0"/>
          </a:p>
          <a:p>
            <a:endParaRPr lang="en-US" altLang="en-US" dirty="0"/>
          </a:p>
        </p:txBody>
      </p:sp>
      <p:sp>
        <p:nvSpPr>
          <p:cNvPr id="20484" name="Slide Number Placeholder 3">
            <a:extLst>
              <a:ext uri="{FF2B5EF4-FFF2-40B4-BE49-F238E27FC236}">
                <a16:creationId xmlns:a16="http://schemas.microsoft.com/office/drawing/2014/main" id="{0273B568-9B9C-4AC6-9600-F9AF00529F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353D6C-4C14-4900-9EEC-3D33BD5E3B0C}"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467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baseline="0" dirty="0"/>
              <a:t>Male sterilization per se does not have side effects, but the pain management drugs and the surgical procedure may cause the following:</a:t>
            </a:r>
          </a:p>
          <a:p>
            <a:pPr marL="628650" lvl="1" indent="-171450">
              <a:buFont typeface="Arial" panose="020B0604020202020204" pitchFamily="34" charset="0"/>
              <a:buChar char="•"/>
            </a:pPr>
            <a:r>
              <a:rPr lang="en-US" b="0" dirty="0"/>
              <a:t>Headaches</a:t>
            </a:r>
            <a:r>
              <a:rPr lang="en-US" b="0" baseline="0" dirty="0"/>
              <a:t> and mild dizziness</a:t>
            </a:r>
          </a:p>
          <a:p>
            <a:pPr marL="628650" lvl="1" indent="-171450">
              <a:buFont typeface="Arial" panose="020B0604020202020204" pitchFamily="34" charset="0"/>
              <a:buChar char="•"/>
            </a:pPr>
            <a:r>
              <a:rPr lang="en-US" b="0" baseline="0" dirty="0"/>
              <a:t>Nausea</a:t>
            </a:r>
          </a:p>
          <a:p>
            <a:pPr marL="628650" lvl="1" indent="-171450">
              <a:buFont typeface="Arial" panose="020B0604020202020204" pitchFamily="34" charset="0"/>
              <a:buChar char="•"/>
            </a:pPr>
            <a:r>
              <a:rPr lang="en-US" b="0" baseline="0" dirty="0"/>
              <a:t>Fever</a:t>
            </a:r>
          </a:p>
          <a:p>
            <a:pPr marL="628650" lvl="1" indent="-171450">
              <a:buFont typeface="Arial" panose="020B0604020202020204" pitchFamily="34" charset="0"/>
              <a:buChar char="•"/>
            </a:pPr>
            <a:r>
              <a:rPr lang="en-US" b="0" baseline="0" dirty="0"/>
              <a:t>Pain</a:t>
            </a:r>
          </a:p>
          <a:p>
            <a:pPr marL="171450" indent="-171450">
              <a:buFont typeface="Arial" panose="020B0604020202020204" pitchFamily="34" charset="0"/>
              <a:buChar char="•"/>
            </a:pPr>
            <a:endParaRPr lang="en-US" b="0" baseline="0" dirty="0"/>
          </a:p>
          <a:p>
            <a:pPr marL="228600" indent="-228600">
              <a:buFont typeface="+mj-lt"/>
              <a:buAutoNum type="arabicPeriod" startAt="2"/>
            </a:pPr>
            <a:r>
              <a:rPr lang="en-US" b="0" baseline="0" dirty="0"/>
              <a:t>Complication are uncommon or very rare and include</a:t>
            </a:r>
          </a:p>
          <a:p>
            <a:pPr marL="228600" indent="-228600">
              <a:buFont typeface="Arial" panose="020B0604020202020204" pitchFamily="34" charset="0"/>
              <a:buChar char="•"/>
            </a:pPr>
            <a:r>
              <a:rPr lang="en-US" b="0" baseline="0" dirty="0"/>
              <a:t>Injury to other structures of the spermatic cord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Hemorrhage and formation of a hematoma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a:t>Wound infection, which may lead to formation of a localized abscess </a:t>
            </a:r>
          </a:p>
          <a:p>
            <a:pPr marL="228600" indent="-228600">
              <a:buFont typeface="Arial" panose="020B0604020202020204" pitchFamily="34" charset="0"/>
              <a:buChar char="•"/>
            </a:pPr>
            <a:r>
              <a:rPr lang="en-US" b="0" baseline="0" dirty="0"/>
              <a:t>In the long term, development of sperm granulomas</a:t>
            </a:r>
          </a:p>
          <a:p>
            <a:pPr marL="228600" indent="-228600">
              <a:buFont typeface="Arial" panose="020B0604020202020204" pitchFamily="34" charset="0"/>
              <a:buChar char="•"/>
            </a:pPr>
            <a:r>
              <a:rPr lang="en-US" b="0" baseline="0" dirty="0"/>
              <a:t>Development of </a:t>
            </a:r>
            <a:r>
              <a:rPr lang="en-US" b="0" baseline="0" dirty="0" err="1"/>
              <a:t>antisperm</a:t>
            </a:r>
            <a:r>
              <a:rPr lang="en-US" b="0" baseline="0" dirty="0"/>
              <a:t> antibodies </a:t>
            </a:r>
          </a:p>
          <a:p>
            <a:pPr marL="228600" indent="-228600">
              <a:buFont typeface="Arial" panose="020B0604020202020204" pitchFamily="34" charset="0"/>
              <a:buChar char="•"/>
            </a:pPr>
            <a:r>
              <a:rPr lang="en-US" b="0" baseline="0" dirty="0"/>
              <a:t>Regrets if the client’s decision was not a well-considered one </a:t>
            </a:r>
          </a:p>
          <a:p>
            <a:pPr marL="228600" indent="-228600">
              <a:buFont typeface="Arial" panose="020B0604020202020204" pitchFamily="34" charset="0"/>
              <a:buChar char="•"/>
            </a:pPr>
            <a:r>
              <a:rPr lang="en-US" b="0" baseline="0" dirty="0"/>
              <a:t>The method carries a small risk of failure.</a:t>
            </a:r>
          </a:p>
          <a:p>
            <a:pPr marL="228600" indent="-228600">
              <a:buFont typeface="+mj-lt"/>
              <a:buAutoNum type="arabicPeriod" startAt="2"/>
            </a:pPr>
            <a:endParaRPr lang="en-US" b="0" baseline="0" dirty="0"/>
          </a:p>
        </p:txBody>
      </p:sp>
      <p:sp>
        <p:nvSpPr>
          <p:cNvPr id="4" name="Slide Number Placeholder 3"/>
          <p:cNvSpPr>
            <a:spLocks noGrp="1"/>
          </p:cNvSpPr>
          <p:nvPr>
            <p:ph type="sldNum" sz="quarter" idx="10"/>
          </p:nvPr>
        </p:nvSpPr>
        <p:spPr/>
        <p:txBody>
          <a:bodyPr/>
          <a:lstStyle/>
          <a:p>
            <a:fld id="{0A5273AB-5D81-4722-A985-FE65E5977C7C}" type="slidenum">
              <a:rPr lang="en-US" smtClean="0"/>
              <a:t>11</a:t>
            </a:fld>
            <a:endParaRPr lang="en-US"/>
          </a:p>
        </p:txBody>
      </p:sp>
    </p:spTree>
    <p:extLst>
      <p:ext uri="{BB962C8B-B14F-4D97-AF65-F5344CB8AC3E}">
        <p14:creationId xmlns:p14="http://schemas.microsoft.com/office/powerpoint/2010/main" val="16026314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122E951-23DA-4B9C-88E2-9E54320DEB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BECADD29-279B-44DF-91A6-557C7C9EE2EB}"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id="{541346FB-ACF7-480A-BCF3-E78BFFA9C02C}"/>
              </a:ext>
            </a:extLst>
          </p:cNvPr>
          <p:cNvSpPr>
            <a:spLocks noGrp="1" noRot="1" noChangeAspect="1" noChangeArrowheads="1" noTextEdit="1"/>
          </p:cNvSpPr>
          <p:nvPr>
            <p:ph type="sldImg"/>
          </p:nvPr>
        </p:nvSpPr>
        <p:spPr bwMode="auto">
          <a:xfrm>
            <a:off x="1193800" y="700088"/>
            <a:ext cx="4687888"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4D670857-1924-46F4-9C30-318DCA0A9883}"/>
              </a:ext>
            </a:extLst>
          </p:cNvPr>
          <p:cNvSpPr>
            <a:spLocks noGrp="1" noChangeArrowheads="1"/>
          </p:cNvSpPr>
          <p:nvPr>
            <p:ph type="body" idx="1"/>
          </p:nvPr>
        </p:nvSpPr>
        <p:spPr bwMode="auto">
          <a:xfrm>
            <a:off x="700088" y="4676775"/>
            <a:ext cx="5191125" cy="311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5000"/>
              </a:lnSpc>
              <a:spcBef>
                <a:spcPct val="25000"/>
              </a:spcBef>
            </a:pPr>
            <a:r>
              <a:rPr lang="en-US" altLang="en-US" b="1" dirty="0">
                <a:latin typeface="Arial Narrow" panose="020B0606020202030204" pitchFamily="34" charset="0"/>
              </a:rPr>
              <a:t>How cycle days 8 through 19  were selected as the fertile window for the Standard Days Method:</a:t>
            </a:r>
          </a:p>
          <a:p>
            <a:pPr eaLnBrk="1" hangingPunct="1">
              <a:lnSpc>
                <a:spcPct val="85000"/>
              </a:lnSpc>
              <a:spcBef>
                <a:spcPct val="25000"/>
              </a:spcBef>
            </a:pPr>
            <a:r>
              <a:rPr lang="en-US" altLang="en-US" dirty="0">
                <a:latin typeface="Arial Narrow" panose="020B0606020202030204" pitchFamily="34" charset="0"/>
              </a:rPr>
              <a:t>Researchers applied various formulae to over 7500 cycles in an existing data set from the World Health Organization, and looked at the probability of pregnancy on different days around ovulation (from up to 5 days before ovulation…until 24 hours after ovulation taking into consideration the viability (sperm life) of sperm and egg during this time, and they also looked at the  probability of ovulation on different days of the cycle (usually occurring close to the middle of the cycle, give or take a day or two.)</a:t>
            </a:r>
          </a:p>
          <a:p>
            <a:pPr eaLnBrk="1" hangingPunct="1">
              <a:lnSpc>
                <a:spcPct val="85000"/>
              </a:lnSpc>
              <a:spcBef>
                <a:spcPct val="25000"/>
              </a:spcBef>
            </a:pPr>
            <a:r>
              <a:rPr lang="en-US" altLang="en-US" dirty="0">
                <a:latin typeface="Arial Narrow" panose="020B0606020202030204" pitchFamily="34" charset="0"/>
              </a:rPr>
              <a:t>As a result they determined that for cycles between 26 to 32 days, a fertile window of cycle days 8 through 19 (shown here in green in the lower graph) provided maximum coverage for efficacy while minimizing the number of days for avoiding unprotected intercourse. </a:t>
            </a:r>
          </a:p>
          <a:p>
            <a:pPr eaLnBrk="1" hangingPunct="1">
              <a:lnSpc>
                <a:spcPct val="85000"/>
              </a:lnSpc>
              <a:spcBef>
                <a:spcPct val="25000"/>
              </a:spcBef>
            </a:pPr>
            <a:endParaRPr lang="en-US" altLang="en-US" dirty="0">
              <a:latin typeface="Arial Narrow" panose="020B0606020202030204" pitchFamily="34"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2AA044E-9598-4A8A-965B-0593DBAEA0AE}"/>
              </a:ext>
            </a:extLst>
          </p:cNvPr>
          <p:cNvSpPr>
            <a:spLocks noGrp="1" noRot="1" noChangeAspect="1" noChangeArrowheads="1" noTextEdit="1"/>
          </p:cNvSpPr>
          <p:nvPr>
            <p:ph type="sldImg"/>
          </p:nvPr>
        </p:nvSpPr>
        <p:spPr bwMode="auto">
          <a:xfrm>
            <a:off x="1195388" y="700088"/>
            <a:ext cx="4687887" cy="35163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D04263E5-5CCC-45B4-831D-AC88B818CA83}"/>
              </a:ext>
            </a:extLst>
          </p:cNvPr>
          <p:cNvSpPr>
            <a:spLocks noGrp="1" noChangeArrowheads="1"/>
          </p:cNvSpPr>
          <p:nvPr>
            <p:ph type="body" idx="1"/>
          </p:nvPr>
        </p:nvSpPr>
        <p:spPr>
          <a:xfrm>
            <a:off x="660400" y="4445000"/>
            <a:ext cx="5662613" cy="4124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80000"/>
              </a:lnSpc>
              <a:spcBef>
                <a:spcPts val="0"/>
              </a:spcBef>
              <a:spcAft>
                <a:spcPts val="0"/>
              </a:spcAft>
              <a:defRPr/>
            </a:pPr>
            <a:r>
              <a:rPr lang="en-US" sz="1200" b="1" dirty="0">
                <a:latin typeface="Arial Narrow" pitchFamily="34" charset="0"/>
                <a:cs typeface="Arial" pitchFamily="34" charset="0"/>
              </a:rPr>
              <a:t>What are </a:t>
            </a:r>
            <a:r>
              <a:rPr lang="en-US" sz="1200" b="1" dirty="0" err="1">
                <a:latin typeface="Arial Narrow" pitchFamily="34" charset="0"/>
                <a:cs typeface="Arial" pitchFamily="34" charset="0"/>
              </a:rPr>
              <a:t>CycleBeads</a:t>
            </a:r>
            <a:r>
              <a:rPr lang="en-US" sz="1200" b="1" dirty="0">
                <a:latin typeface="Arial Narrow" pitchFamily="34" charset="0"/>
                <a:cs typeface="Arial" pitchFamily="34" charset="0"/>
              </a:rPr>
              <a:t>? </a:t>
            </a:r>
          </a:p>
          <a:p>
            <a:pPr marL="176131" indent="-176131" eaLnBrk="1" fontAlgn="auto" hangingPunct="1">
              <a:spcBef>
                <a:spcPts val="0"/>
              </a:spcBef>
              <a:spcAft>
                <a:spcPts val="0"/>
              </a:spcAft>
              <a:buFont typeface="Arial" panose="020B0604020202020204" pitchFamily="34" charset="0"/>
              <a:buChar char="•"/>
              <a:defRPr/>
            </a:pPr>
            <a:r>
              <a:rPr lang="en-US" sz="1200" dirty="0" err="1">
                <a:latin typeface="Arial Narrow" pitchFamily="34" charset="0"/>
                <a:cs typeface="Arial" pitchFamily="34" charset="0"/>
              </a:rPr>
              <a:t>CycleBeads</a:t>
            </a:r>
            <a:r>
              <a:rPr lang="en-US" sz="1200" dirty="0">
                <a:latin typeface="Arial Narrow" pitchFamily="34" charset="0"/>
                <a:cs typeface="Arial" pitchFamily="34" charset="0"/>
              </a:rPr>
              <a:t> represent the menstrual cycle</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There are 32 beads, each representing a day of the cycle</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red bead represents the first day of menstruation – which also is the first day of the cycle</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brown beads represent when pregnancy is very unlikely</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white beads represent fertile days when a woman can get pregnant</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A moveable rubber ring is used to mark each day</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 The cylinder, with an arrow, indicates the direction in which the ring should be moved</a:t>
            </a:r>
          </a:p>
          <a:p>
            <a:pPr marL="176131" indent="-176131" eaLnBrk="1" fontAlgn="auto" hangingPunct="1">
              <a:spcBef>
                <a:spcPts val="0"/>
              </a:spcBef>
              <a:spcAft>
                <a:spcPts val="0"/>
              </a:spcAft>
              <a:buFont typeface="Arial" panose="020B0604020202020204" pitchFamily="34" charset="0"/>
              <a:buChar char="•"/>
              <a:defRPr/>
            </a:pPr>
            <a:r>
              <a:rPr lang="en-US" sz="1200" dirty="0">
                <a:latin typeface="Arial Narrow" pitchFamily="34" charset="0"/>
                <a:cs typeface="Arial" pitchFamily="34" charset="0"/>
              </a:rPr>
              <a:t>The darker brown bead helps you know if your period came on time.</a:t>
            </a:r>
          </a:p>
          <a:p>
            <a:pPr eaLnBrk="1" fontAlgn="auto" hangingPunct="1">
              <a:spcBef>
                <a:spcPts val="0"/>
              </a:spcBef>
              <a:spcAft>
                <a:spcPts val="0"/>
              </a:spcAft>
              <a:buFont typeface="Wingdings" pitchFamily="2" charset="2"/>
              <a:buNone/>
              <a:defRPr/>
            </a:pPr>
            <a:r>
              <a:rPr lang="en-US" altLang="en-US" dirty="0">
                <a:latin typeface="Arial Narrow" pitchFamily="34" charset="0"/>
              </a:rPr>
              <a:t> </a:t>
            </a:r>
          </a:p>
          <a:p>
            <a:pPr eaLnBrk="1" fontAlgn="auto" hangingPunct="1">
              <a:spcBef>
                <a:spcPts val="0"/>
              </a:spcBef>
              <a:spcAft>
                <a:spcPts val="0"/>
              </a:spcAft>
              <a:buFont typeface="Wingdings" pitchFamily="2" charset="2"/>
              <a:buNone/>
              <a:defRPr/>
            </a:pPr>
            <a:r>
              <a:rPr lang="en-US" altLang="en-US" dirty="0">
                <a:latin typeface="Arial Narrow" pitchFamily="34" charset="0"/>
              </a:rPr>
              <a:t>Many people also find that </a:t>
            </a:r>
            <a:r>
              <a:rPr lang="en-US" altLang="en-US" dirty="0" err="1">
                <a:latin typeface="Arial Narrow" pitchFamily="34" charset="0"/>
              </a:rPr>
              <a:t>CycleBeads</a:t>
            </a:r>
            <a:r>
              <a:rPr lang="en-US" altLang="en-US" dirty="0">
                <a:latin typeface="Arial Narrow" pitchFamily="34" charset="0"/>
              </a:rPr>
              <a:t> are an important factor in gaining the man’s support to use the method. It is very visual – he can literally </a:t>
            </a:r>
            <a:r>
              <a:rPr lang="en-US" altLang="en-US" u="sng" dirty="0">
                <a:latin typeface="Arial Narrow" pitchFamily="34" charset="0"/>
              </a:rPr>
              <a:t>see</a:t>
            </a:r>
            <a:r>
              <a:rPr lang="en-US" altLang="en-US" dirty="0">
                <a:latin typeface="Arial Narrow" pitchFamily="34" charset="0"/>
              </a:rPr>
              <a:t> when the woman is on a fertile day. It also has served to facilitate communication of the couple regarding how to handle the fertile phase, whether using condoms or abstinence.</a:t>
            </a:r>
          </a:p>
          <a:p>
            <a:pPr eaLnBrk="1" fontAlgn="auto" hangingPunct="1">
              <a:spcBef>
                <a:spcPts val="0"/>
              </a:spcBef>
              <a:spcAft>
                <a:spcPts val="0"/>
              </a:spcAft>
              <a:buFont typeface="Wingdings" pitchFamily="2" charset="2"/>
              <a:buChar char="§"/>
              <a:defRPr/>
            </a:pPr>
            <a:endParaRPr lang="en-US"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E81A47AF-0E89-441A-A55A-AFAB12FB61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a:solidFill>
                  <a:schemeClr val="tx1"/>
                </a:solidFill>
                <a:latin typeface="Arial" panose="020B0604020202020204" pitchFamily="34" charset="0"/>
                <a:cs typeface="Arial" panose="020B0604020202020204" pitchFamily="34" charset="0"/>
              </a:defRPr>
            </a:lvl1pPr>
            <a:lvl2pPr marL="757238" indent="-290513" defTabSz="938213">
              <a:defRPr>
                <a:solidFill>
                  <a:schemeClr val="tx1"/>
                </a:solidFill>
                <a:latin typeface="Arial" panose="020B0604020202020204" pitchFamily="34" charset="0"/>
                <a:cs typeface="Arial" panose="020B0604020202020204" pitchFamily="34" charset="0"/>
              </a:defRPr>
            </a:lvl2pPr>
            <a:lvl3pPr marL="1165225" indent="-231775" defTabSz="938213">
              <a:defRPr>
                <a:solidFill>
                  <a:schemeClr val="tx1"/>
                </a:solidFill>
                <a:latin typeface="Arial" panose="020B0604020202020204" pitchFamily="34" charset="0"/>
                <a:cs typeface="Arial" panose="020B0604020202020204" pitchFamily="34" charset="0"/>
              </a:defRPr>
            </a:lvl3pPr>
            <a:lvl4pPr marL="1630363" indent="-231775" defTabSz="938213">
              <a:defRPr>
                <a:solidFill>
                  <a:schemeClr val="tx1"/>
                </a:solidFill>
                <a:latin typeface="Arial" panose="020B0604020202020204" pitchFamily="34" charset="0"/>
                <a:cs typeface="Arial" panose="020B0604020202020204" pitchFamily="34" charset="0"/>
              </a:defRPr>
            </a:lvl4pPr>
            <a:lvl5pPr marL="2097088" indent="-231775" defTabSz="938213">
              <a:defRPr>
                <a:solidFill>
                  <a:schemeClr val="tx1"/>
                </a:solidFill>
                <a:latin typeface="Arial" panose="020B0604020202020204" pitchFamily="34" charset="0"/>
                <a:cs typeface="Arial" panose="020B0604020202020204" pitchFamily="34" charset="0"/>
              </a:defRPr>
            </a:lvl5pPr>
            <a:lvl6pPr marL="25542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82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8213" rtl="0" eaLnBrk="1" fontAlgn="base" latinLnBrk="0" hangingPunct="1">
              <a:lnSpc>
                <a:spcPct val="100000"/>
              </a:lnSpc>
              <a:spcBef>
                <a:spcPct val="0"/>
              </a:spcBef>
              <a:spcAft>
                <a:spcPct val="0"/>
              </a:spcAft>
              <a:buClrTx/>
              <a:buSzTx/>
              <a:buFontTx/>
              <a:buNone/>
              <a:tabLst/>
              <a:defRPr/>
            </a:pPr>
            <a:fld id="{8D5D8B3A-8AE3-4B8C-A487-7E661E696132}"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0723" name="Rectangle 2">
            <a:extLst>
              <a:ext uri="{FF2B5EF4-FFF2-40B4-BE49-F238E27FC236}">
                <a16:creationId xmlns:a16="http://schemas.microsoft.com/office/drawing/2014/main" id="{1A2693FA-9B85-4BF5-B279-A80C2CD11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4B1E27F0-16BB-4708-BB6F-71EA61C79719}"/>
              </a:ext>
            </a:extLst>
          </p:cNvPr>
          <p:cNvSpPr>
            <a:spLocks noGrp="1" noChangeArrowheads="1"/>
          </p:cNvSpPr>
          <p:nvPr>
            <p:ph type="body" idx="1"/>
          </p:nvPr>
        </p:nvSpPr>
        <p:spPr>
          <a:ln/>
        </p:spPr>
        <p:txBody>
          <a:bodyPr/>
          <a:lstStyle/>
          <a:p>
            <a:pPr eaLnBrk="1" fontAlgn="auto" hangingPunct="1">
              <a:lnSpc>
                <a:spcPct val="115000"/>
              </a:lnSpc>
              <a:spcBef>
                <a:spcPts val="0"/>
              </a:spcBef>
              <a:spcAft>
                <a:spcPts val="0"/>
              </a:spcAft>
              <a:buFont typeface="Wingdings" pitchFamily="2" charset="2"/>
              <a:buNone/>
              <a:defRPr/>
            </a:pPr>
            <a:r>
              <a:rPr lang="en-US" sz="1000" b="1" dirty="0">
                <a:latin typeface="Arial Narrow" pitchFamily="34" charset="0"/>
                <a:cs typeface="Arial" pitchFamily="34" charset="0"/>
              </a:rPr>
              <a:t>How to use CycleBeads</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sz="1000" dirty="0">
                <a:latin typeface="Arial Narrow" pitchFamily="34" charset="0"/>
                <a:cs typeface="Arial" pitchFamily="34" charset="0"/>
              </a:rPr>
              <a:t>To use CycleBeads you put this ring </a:t>
            </a:r>
            <a:r>
              <a:rPr lang="en-US" sz="1000" i="1" dirty="0">
                <a:latin typeface="Arial Narrow" pitchFamily="34" charset="0"/>
                <a:cs typeface="Arial" pitchFamily="34" charset="0"/>
              </a:rPr>
              <a:t>(indicate ring)</a:t>
            </a:r>
            <a:r>
              <a:rPr lang="en-US" sz="1000" dirty="0">
                <a:latin typeface="Arial Narrow" pitchFamily="34" charset="0"/>
                <a:cs typeface="Arial" pitchFamily="34" charset="0"/>
              </a:rPr>
              <a:t> on the red bead the day you get your period.  </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sz="1000" dirty="0">
                <a:latin typeface="Arial Narrow" pitchFamily="34" charset="0"/>
                <a:cs typeface="Arial" pitchFamily="34" charset="0"/>
              </a:rPr>
              <a:t>Then each day after that you move the ring forward, one bead per day, in the direction of the arrow. Move the ring even on days when you’re having your menstrual bleeding (or monthly bleeding). </a:t>
            </a:r>
          </a:p>
          <a:p>
            <a:pPr marL="171450" indent="-171450" eaLnBrk="1" fontAlgn="auto" hangingPunct="1">
              <a:lnSpc>
                <a:spcPct val="115000"/>
              </a:lnSpc>
              <a:spcBef>
                <a:spcPts val="0"/>
              </a:spcBef>
              <a:spcAft>
                <a:spcPts val="0"/>
              </a:spcAft>
              <a:buFont typeface="Arial" panose="020B0604020202020204" pitchFamily="34" charset="0"/>
              <a:buChar char="•"/>
              <a:defRPr/>
            </a:pPr>
            <a:r>
              <a:rPr lang="en-US" sz="1000" dirty="0">
                <a:latin typeface="Arial Narrow" pitchFamily="34" charset="0"/>
                <a:cs typeface="Arial" pitchFamily="34" charset="0"/>
              </a:rPr>
              <a:t>When the ring is on the red bead or a brown bead, you are on a day when it is very unlikely to get pregnant if you have unprotected sex.. When the ring is on a white bead, you are on a day when pregnancy is very likely. To prevent pregnancy use condoms or do not have sex on these white-bead days. Most women will get their periods somewhere in this area </a:t>
            </a:r>
            <a:r>
              <a:rPr lang="en-US" sz="1000" i="1" dirty="0">
                <a:latin typeface="Arial Narrow" pitchFamily="34" charset="0"/>
                <a:cs typeface="Arial" pitchFamily="34" charset="0"/>
              </a:rPr>
              <a:t>(indicate days between dark brown bead and last bead) </a:t>
            </a:r>
            <a:r>
              <a:rPr lang="en-US" sz="1000" dirty="0">
                <a:latin typeface="Arial Narrow" pitchFamily="34" charset="0"/>
                <a:cs typeface="Arial" pitchFamily="34" charset="0"/>
              </a:rPr>
              <a:t>and when they do they move the ring forward to the red bead and start the process over. Because this method works best for women with cycles between 26 and 32 days long, there is a darker bead to let you know if you have a shorter cycle </a:t>
            </a:r>
            <a:r>
              <a:rPr lang="en-US" sz="1000" i="1" dirty="0">
                <a:latin typeface="Arial Narrow" pitchFamily="34" charset="0"/>
                <a:cs typeface="Arial" pitchFamily="34" charset="0"/>
              </a:rPr>
              <a:t>(indicate darker bead).  </a:t>
            </a:r>
            <a:r>
              <a:rPr lang="en-US" sz="1000" dirty="0">
                <a:latin typeface="Arial Narrow" pitchFamily="34" charset="0"/>
                <a:cs typeface="Arial" pitchFamily="34" charset="0"/>
              </a:rPr>
              <a:t>If you get your period before reaching this dark brown bead, your cycle is shorter than 26 days and this may not be as effective for you. There are also 32 beads here so if you don’t get your period by the day after the ring is put on the last bead, your cycles may be longer than 32 days and again, this method may not be as effective for you. The medical recommendation is that if you have a cycle outside this range more than once in a given year that you use a different family planning method. To help you know if you have moved the ring daily, always mark the first day of your period on a calendar. That way, if you ever forget if you have moved the ring, you can check your calendar to see when your period came. Starting with the first bead, count how many days have passed since your period started and place the ring on the bead for today.</a:t>
            </a:r>
            <a:endParaRPr lang="en-US" sz="900" dirty="0">
              <a:latin typeface="Arial" pitchFamily="34" charset="0"/>
              <a:cs typeface="Arial" pitchFamily="34" charset="0"/>
            </a:endParaRPr>
          </a:p>
          <a:p>
            <a:pPr eaLnBrk="1" fontAlgn="auto" hangingPunct="1">
              <a:lnSpc>
                <a:spcPct val="80000"/>
              </a:lnSpc>
              <a:spcBef>
                <a:spcPts val="0"/>
              </a:spcBef>
              <a:spcAft>
                <a:spcPts val="0"/>
              </a:spcAft>
              <a:defRPr/>
            </a:pPr>
            <a:endParaRPr lang="en-US" sz="1000"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2992BB8-18BA-44AA-A55C-B240A77B29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2F25092-4FF2-4F32-BD60-59DF0AF27A82}"/>
              </a:ext>
            </a:extLst>
          </p:cNvPr>
          <p:cNvSpPr>
            <a:spLocks noGrp="1"/>
          </p:cNvSpPr>
          <p:nvPr>
            <p:ph type="body" idx="1"/>
          </p:nvPr>
        </p:nvSpPr>
        <p:spPr>
          <a:xfrm>
            <a:off x="708025" y="4300538"/>
            <a:ext cx="5661025" cy="4953000"/>
          </a:xfrm>
        </p:spPr>
        <p:txBody>
          <a:bodyPr/>
          <a:lstStyle/>
          <a:p>
            <a:r>
              <a:rPr lang="en-US" sz="1200" kern="1200" dirty="0">
                <a:solidFill>
                  <a:schemeClr val="tx1"/>
                </a:solidFill>
                <a:effectLst/>
                <a:latin typeface="+mn-lt"/>
                <a:ea typeface="+mn-ea"/>
                <a:cs typeface="+mn-cs"/>
              </a:rPr>
              <a:t>The paper version of SDM can be used when </a:t>
            </a:r>
            <a:r>
              <a:rPr lang="en-US" sz="1200" kern="1200" dirty="0" err="1">
                <a:solidFill>
                  <a:schemeClr val="tx1"/>
                </a:solidFill>
                <a:effectLst/>
                <a:latin typeface="+mn-lt"/>
                <a:ea typeface="+mn-ea"/>
                <a:cs typeface="+mn-cs"/>
              </a:rPr>
              <a:t>CycleBeads</a:t>
            </a:r>
            <a:r>
              <a:rPr lang="en-US" sz="1200" kern="1200" dirty="0">
                <a:solidFill>
                  <a:schemeClr val="tx1"/>
                </a:solidFill>
                <a:effectLst/>
                <a:latin typeface="+mn-lt"/>
                <a:ea typeface="+mn-ea"/>
                <a:cs typeface="+mn-cs"/>
              </a:rPr>
              <a:t>® are not available. It is used in a similar way and the drawing looks like the </a:t>
            </a:r>
            <a:r>
              <a:rPr lang="en-US" sz="1200" kern="1200" dirty="0" err="1">
                <a:solidFill>
                  <a:schemeClr val="tx1"/>
                </a:solidFill>
                <a:effectLst/>
                <a:latin typeface="+mn-lt"/>
                <a:ea typeface="+mn-ea"/>
                <a:cs typeface="+mn-cs"/>
              </a:rPr>
              <a:t>CycleBeads</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beads on the paper represent the menstrual cycle: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There are 32 beads on the paper, each representing a day of the cycle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red “bead symbol” on the circle of beads represents the first day of the menstrual cycle.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white “bead symbols” show the days when a woman might get pregnant and should abstain from sex or use a condom.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brown “bead symbols” show the days when pregnancy is unlikely and the couple can have sex.</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woman should put a red dot or circle on the first day of her period and record the date.</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morning she should put an “x” on the next symbol, following the arrow.</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her period starts again, she should start over on a new page.</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How to use the paper-based version of SDM</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 use SDM the woman should mark the red bead symbol the day she gets her period.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Then each day after that she marks one new bead symbol, in the direction of the arrow. She should mark the symbol even on days when she is having her menstrual bleeding.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she marks a red or brown bead symbol, she is on a day when it is very unlikely to get pregnant if she has unprotected sex. </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When she marks a white bead symbol, she is on a day when pregnancy is very likely. To prevent pregnancy, she should use condoms or should not have sex on these white-bead symbol days. Most women will get their periods somewhere in this area and when they do they mark red bead symbol and start the process over. Because this method works best for women with cycles between 26 and 32 days long, there is a square bead symbol to let the woman know if she has a shorter cycle</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she gets her period before reaching this square bead symbol, her cycle is shorter than 26 days and this may not be as effective for her. There are also 32 bead symbols here so if she does not get her period by the day after she marks the last bead symbol, her cycles may be longer than 32 days and again, this method may not be as effective for her. The medical recommendation is that women with a cycle outside this range more than once in a given year should use a different family planning method. To help her know if she has moved the ring daily, she should always put the date on the first day of her period on. That way, if she ever forgets if she has moved the ring, she can check her calendar to see when her period came.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pPr eaLnBrk="1" fontAlgn="auto" hangingPunct="1">
              <a:spcBef>
                <a:spcPts val="0"/>
              </a:spcBef>
              <a:spcAft>
                <a:spcPts val="0"/>
              </a:spcAft>
              <a:defRPr/>
            </a:pPr>
            <a:endParaRPr lang="en-US" sz="1000" dirty="0">
              <a:latin typeface="Arial Narrow" panose="020B0606020202030204" pitchFamily="34" charset="0"/>
            </a:endParaRPr>
          </a:p>
        </p:txBody>
      </p:sp>
      <p:sp>
        <p:nvSpPr>
          <p:cNvPr id="32772" name="Slide Number Placeholder 3">
            <a:extLst>
              <a:ext uri="{FF2B5EF4-FFF2-40B4-BE49-F238E27FC236}">
                <a16:creationId xmlns:a16="http://schemas.microsoft.com/office/drawing/2014/main" id="{8B9408E9-E78A-453F-8EDB-51138D116C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9685CC-6C5D-41E9-B777-59320711FE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1DDD660-4AAE-49DB-BFBE-E56060E7E8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Arial" panose="020B0604020202020204" pitchFamily="34" charset="0"/>
                <a:cs typeface="Arial" panose="020B0604020202020204" pitchFamily="34" charset="0"/>
              </a:defRPr>
            </a:lvl1pPr>
            <a:lvl2pPr marL="757238" indent="-290513" defTabSz="939800">
              <a:defRPr>
                <a:solidFill>
                  <a:schemeClr val="tx1"/>
                </a:solidFill>
                <a:latin typeface="Arial" panose="020B0604020202020204" pitchFamily="34" charset="0"/>
                <a:cs typeface="Arial" panose="020B0604020202020204" pitchFamily="34" charset="0"/>
              </a:defRPr>
            </a:lvl2pPr>
            <a:lvl3pPr marL="1165225" indent="-231775" defTabSz="939800">
              <a:defRPr>
                <a:solidFill>
                  <a:schemeClr val="tx1"/>
                </a:solidFill>
                <a:latin typeface="Arial" panose="020B0604020202020204" pitchFamily="34" charset="0"/>
                <a:cs typeface="Arial" panose="020B0604020202020204" pitchFamily="34" charset="0"/>
              </a:defRPr>
            </a:lvl3pPr>
            <a:lvl4pPr marL="1630363" indent="-231775" defTabSz="939800">
              <a:defRPr>
                <a:solidFill>
                  <a:schemeClr val="tx1"/>
                </a:solidFill>
                <a:latin typeface="Arial" panose="020B0604020202020204" pitchFamily="34" charset="0"/>
                <a:cs typeface="Arial" panose="020B0604020202020204" pitchFamily="34" charset="0"/>
              </a:defRPr>
            </a:lvl4pPr>
            <a:lvl5pPr marL="2097088" indent="-231775" defTabSz="939800">
              <a:defRPr>
                <a:solidFill>
                  <a:schemeClr val="tx1"/>
                </a:solidFill>
                <a:latin typeface="Arial" panose="020B0604020202020204" pitchFamily="34" charset="0"/>
                <a:cs typeface="Arial" panose="020B0604020202020204" pitchFamily="34" charset="0"/>
              </a:defRPr>
            </a:lvl5pPr>
            <a:lvl6pPr marL="25542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114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86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5888" indent="-231775" defTabSz="939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9800" rtl="0" eaLnBrk="1" fontAlgn="base" latinLnBrk="0" hangingPunct="1">
              <a:lnSpc>
                <a:spcPct val="100000"/>
              </a:lnSpc>
              <a:spcBef>
                <a:spcPct val="0"/>
              </a:spcBef>
              <a:spcAft>
                <a:spcPct val="0"/>
              </a:spcAft>
              <a:buClrTx/>
              <a:buSzTx/>
              <a:buFontTx/>
              <a:buNone/>
              <a:tabLst/>
              <a:defRPr/>
            </a:pPr>
            <a:fld id="{E2B9E7D6-478E-47D7-9DC9-8919ADF56F5A}"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39800" rtl="0" eaLnBrk="1" fontAlgn="base" latinLnBrk="0" hangingPunct="1">
                <a:lnSpc>
                  <a:spcPct val="100000"/>
                </a:lnSpc>
                <a:spcBef>
                  <a:spcPct val="0"/>
                </a:spcBef>
                <a:spcAft>
                  <a:spcPct val="0"/>
                </a:spcAft>
                <a:buClrTx/>
                <a:buSzTx/>
                <a:buFontTx/>
                <a:buNone/>
                <a:tabLst/>
                <a:defRPr/>
              </a:pPr>
              <a:t>103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
        <p:nvSpPr>
          <p:cNvPr id="34819" name="Rectangle 2">
            <a:extLst>
              <a:ext uri="{FF2B5EF4-FFF2-40B4-BE49-F238E27FC236}">
                <a16:creationId xmlns:a16="http://schemas.microsoft.com/office/drawing/2014/main" id="{7105C71A-3320-48E0-BB09-98438B4262B3}"/>
              </a:ext>
            </a:extLst>
          </p:cNvPr>
          <p:cNvSpPr>
            <a:spLocks noGrp="1" noRot="1" noChangeAspect="1" noChangeArrowheads="1" noTextEdit="1"/>
          </p:cNvSpPr>
          <p:nvPr>
            <p:ph type="sldImg"/>
          </p:nvPr>
        </p:nvSpPr>
        <p:spPr bwMode="auto">
          <a:xfrm>
            <a:off x="774700" y="709613"/>
            <a:ext cx="3978275" cy="2984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a:extLst>
              <a:ext uri="{FF2B5EF4-FFF2-40B4-BE49-F238E27FC236}">
                <a16:creationId xmlns:a16="http://schemas.microsoft.com/office/drawing/2014/main" id="{484CB452-995A-4EF4-9054-FACF0E79DFB2}"/>
              </a:ext>
            </a:extLst>
          </p:cNvPr>
          <p:cNvSpPr>
            <a:spLocks noGrp="1" noChangeArrowheads="1"/>
          </p:cNvSpPr>
          <p:nvPr>
            <p:ph type="body" idx="1"/>
          </p:nvPr>
        </p:nvSpPr>
        <p:spPr bwMode="auto">
          <a:xfrm>
            <a:off x="650875" y="3694113"/>
            <a:ext cx="5599113" cy="544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5000"/>
              </a:lnSpc>
              <a:spcBef>
                <a:spcPct val="65000"/>
              </a:spcBef>
            </a:pPr>
            <a:endParaRPr lang="en-US" altLang="en-US" dirty="0">
              <a:latin typeface="Arial Narrow" panose="020B0606020202030204" pitchFamily="34"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25EAB84-8528-4CBF-B826-56403F62B5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80EA00FF-CD30-42A6-AA95-E6DC77A637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Narrow" panose="020B0606020202030204" pitchFamily="34" charset="0"/>
              </a:rPr>
              <a:t>All women can use SDM. No medical conditions prevent the use of SDM but some conditions can make it harder to use SDM effectively. See next slide.</a:t>
            </a:r>
          </a:p>
        </p:txBody>
      </p:sp>
      <p:sp>
        <p:nvSpPr>
          <p:cNvPr id="10244" name="Slide Number Placeholder 3">
            <a:extLst>
              <a:ext uri="{FF2B5EF4-FFF2-40B4-BE49-F238E27FC236}">
                <a16:creationId xmlns:a16="http://schemas.microsoft.com/office/drawing/2014/main" id="{73A648E2-EC48-4504-AE5C-50D4E1723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F6A2257-89E8-4282-B594-0AE92AE7446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4661231-D0AA-4EC6-B241-F1CFFFD976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1C06263B-B42C-41FC-B0F5-B98D92448EE3}"/>
              </a:ext>
            </a:extLst>
          </p:cNvPr>
          <p:cNvSpPr>
            <a:spLocks noGrp="1" noChangeArrowheads="1"/>
          </p:cNvSpPr>
          <p:nvPr>
            <p:ph type="body" idx="1"/>
          </p:nvPr>
        </p:nvSpPr>
        <p:spPr>
          <a:xfrm>
            <a:off x="261938" y="4343400"/>
            <a:ext cx="6102350" cy="4116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2" tIns="46271" rIns="92542" bIns="46271"/>
          <a:lstStyle/>
          <a:p>
            <a:pPr eaLnBrk="1" fontAlgn="auto" hangingPunct="1">
              <a:spcBef>
                <a:spcPts val="0"/>
              </a:spcBef>
              <a:spcAft>
                <a:spcPts val="0"/>
              </a:spcAft>
              <a:defRPr/>
            </a:pPr>
            <a:r>
              <a:rPr lang="en-US" dirty="0">
                <a:latin typeface="Arial Narrow" panose="020B0606020202030204" pitchFamily="34" charset="0"/>
              </a:rPr>
              <a:t>In the following situations use caution with SDM: </a:t>
            </a:r>
          </a:p>
          <a:p>
            <a:pPr marL="171450"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Menstrual cycles have just started or have become less frequent or stopped due to older age: Menstrual cycle irregularities are common in young women in the first several years after their first monthly bleeding and in older women who are approaching menopause. Identifying the fertile time may be difficult. </a:t>
            </a:r>
          </a:p>
          <a:p>
            <a:pPr marL="171450"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In the following situations delay starting calendar-based methods: </a:t>
            </a:r>
          </a:p>
          <a:p>
            <a:pPr marL="628650" lvl="1"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Recently gave birth or is breastfeeding: Delay until she has had at least 3 menstrual cycles and her cycles are regular again. For several months after regular cycles have returned, use with caution. </a:t>
            </a:r>
          </a:p>
          <a:p>
            <a:pPr marL="628650" lvl="1"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Recently had an abortion or miscarriage: Delay until the start of her next monthly bleeding.</a:t>
            </a:r>
          </a:p>
          <a:p>
            <a:pPr marL="171450"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In the following situations delay or use caution with SDM: </a:t>
            </a:r>
          </a:p>
          <a:p>
            <a:pPr marL="628650" lvl="1" indent="-171450" eaLnBrk="1" fontAlgn="auto" hangingPunct="1">
              <a:spcBef>
                <a:spcPts val="0"/>
              </a:spcBef>
              <a:spcAft>
                <a:spcPts val="0"/>
              </a:spcAft>
              <a:buFont typeface="Arial" panose="020B0604020202020204" pitchFamily="34" charset="0"/>
              <a:buChar char="•"/>
              <a:defRPr/>
            </a:pPr>
            <a:r>
              <a:rPr lang="en-US" dirty="0">
                <a:latin typeface="Arial Narrow" panose="020B0606020202030204" pitchFamily="34" charset="0"/>
              </a:rPr>
              <a:t>Taking any mood-altering drugs such as anti-anxiety therapies (except benzodiazepines), antidepressants (selective serotonin reuptake inhibitors [SSRIs], tricyclic, or tetracyclic), long-term use of certain antibiotics, or long-term use of any nonsteroidal  </a:t>
            </a:r>
            <a:r>
              <a:rPr lang="en-US" dirty="0" err="1">
                <a:latin typeface="Arial Narrow" panose="020B0606020202030204" pitchFamily="34" charset="0"/>
              </a:rPr>
              <a:t>antiinflammatory</a:t>
            </a:r>
            <a:r>
              <a:rPr lang="en-US" dirty="0">
                <a:latin typeface="Arial Narrow" panose="020B0606020202030204" pitchFamily="34" charset="0"/>
              </a:rPr>
              <a:t> drug (such as aspirin, ibuprofen, or paracetamol). These drugs may delay ovulation.</a:t>
            </a:r>
          </a:p>
          <a:p>
            <a:pPr marL="0" lvl="0" indent="0" eaLnBrk="1" fontAlgn="auto" hangingPunct="1">
              <a:spcBef>
                <a:spcPts val="0"/>
              </a:spcBef>
              <a:spcAft>
                <a:spcPts val="0"/>
              </a:spcAft>
              <a:buFont typeface="Arial" panose="020B0604020202020204" pitchFamily="34" charset="0"/>
              <a:buNone/>
              <a:defRPr/>
            </a:pPr>
            <a:r>
              <a:rPr lang="en-US" dirty="0">
                <a:latin typeface="Arial Narrow" panose="020B0606020202030204" pitchFamily="34" charset="0"/>
              </a:rPr>
              <a:t>Women who are infected with HIV, have AIDS, or are on antiretroviral (ARV) therapy can safely use SDM Urge these women to use condoms while practicing SDM. Used consistently and correctly, condoms help prevent transmission of HIV and other STIs. Condoms also provide extra contraceptive protection for women on ARV therapy.</a:t>
            </a:r>
          </a:p>
          <a:p>
            <a:pPr eaLnBrk="1" fontAlgn="auto" hangingPunct="1">
              <a:lnSpc>
                <a:spcPct val="150000"/>
              </a:lnSpc>
              <a:spcBef>
                <a:spcPts val="0"/>
              </a:spcBef>
              <a:spcAft>
                <a:spcPts val="0"/>
              </a:spcAft>
              <a:defRPr/>
            </a:pPr>
            <a:endParaRPr lang="en-US" altLang="en-US" dirty="0">
              <a:latin typeface="Arial Narrow" panose="020B0606020202030204" pitchFamily="34" charset="0"/>
              <a:cs typeface="Arial" pitchFamily="34"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CEC1E80-7AF2-4ABC-A940-BE5FE450E3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8065EB5D-0B6A-4EDC-8EF1-512EB8DF6C87}"/>
              </a:ext>
            </a:extLst>
          </p:cNvPr>
          <p:cNvSpPr>
            <a:spLocks noGrp="1" noChangeArrowheads="1"/>
          </p:cNvSpPr>
          <p:nvPr>
            <p:ph type="body" idx="1"/>
          </p:nvPr>
        </p:nvSpPr>
        <p:spPr>
          <a:xfrm>
            <a:off x="215900" y="4200525"/>
            <a:ext cx="6426200" cy="4943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en-US" altLang="en-US" dirty="0">
                <a:latin typeface="Arial Narrow" panose="020B0606020202030204" pitchFamily="34" charset="0"/>
              </a:rPr>
              <a:t>The World Health Organization, in its publication “Medical Eligibility for Contraceptive Use”, states that the SDM, like other fertility awareness-based methods, poses no adverse risk to women who choose to use it. </a:t>
            </a:r>
            <a:r>
              <a:rPr lang="en-GB" dirty="0">
                <a:latin typeface="Arial Narrow" panose="020B0606020202030204" pitchFamily="34" charset="0"/>
              </a:rPr>
              <a:t>In general, this method can be provided without concern for health effects to people who choose It. There are no medical conditions that become worse because of SDM</a:t>
            </a:r>
            <a:r>
              <a:rPr lang="en-US" altLang="en-US" dirty="0">
                <a:latin typeface="Arial Narrow" panose="020B0606020202030204" pitchFamily="34" charset="0"/>
              </a:rPr>
              <a:t>. But the SDM is intended for women who meet certain criteria:</a:t>
            </a:r>
            <a:br>
              <a:rPr lang="en-US" altLang="en-US" dirty="0">
                <a:latin typeface="Arial Narrow" panose="020B0606020202030204" pitchFamily="34" charset="0"/>
              </a:rPr>
            </a:br>
            <a:endParaRPr lang="en-US" altLang="en-US" dirty="0">
              <a:latin typeface="Arial Narrow" panose="020B0606020202030204" pitchFamily="34" charset="0"/>
            </a:endParaRPr>
          </a:p>
          <a:p>
            <a:pPr marL="171450" indent="-171450" eaLnBrk="1" fontAlgn="auto" hangingPunct="1">
              <a:spcBef>
                <a:spcPts val="0"/>
              </a:spcBef>
              <a:spcAft>
                <a:spcPts val="0"/>
              </a:spcAft>
              <a:buFont typeface="Arial" panose="020B0604020202020204" pitchFamily="34" charset="0"/>
              <a:buChar char="•"/>
              <a:defRPr/>
            </a:pPr>
            <a:r>
              <a:rPr lang="en-US" altLang="en-US" dirty="0">
                <a:latin typeface="Arial Narrow" panose="020B0606020202030204" pitchFamily="34" charset="0"/>
              </a:rPr>
              <a:t>The majority of her cycles should be between 26 and 32 days. Women who get their periods about once a month fall within this range.</a:t>
            </a:r>
          </a:p>
          <a:p>
            <a:pPr marL="171450" indent="-171450" eaLnBrk="1" fontAlgn="auto" hangingPunct="1">
              <a:spcBef>
                <a:spcPts val="0"/>
              </a:spcBef>
              <a:spcAft>
                <a:spcPts val="0"/>
              </a:spcAft>
              <a:buFont typeface="Arial" panose="020B0604020202020204" pitchFamily="34" charset="0"/>
              <a:buChar char="•"/>
              <a:defRPr/>
            </a:pPr>
            <a:r>
              <a:rPr lang="en-US" altLang="en-US" dirty="0">
                <a:latin typeface="Arial Narrow" panose="020B0606020202030204" pitchFamily="34" charset="0"/>
              </a:rPr>
              <a:t>She and her partner should be able to avoid unprotected sex, i.e. use condoms or not have sex, on days 8 to 19 of her cycle. The collaboration of the man is  extremely important for the successful use of the method. He needs to understand and accept that on days 8-19 of each cycle, they will need to use a condom or not have intercourse.  If the man (or the woman) cannot avoid unprotected intercourse during the fertile days, they should be encouraged to use another method.</a:t>
            </a:r>
          </a:p>
          <a:p>
            <a:pPr marL="171450" indent="-171450" eaLnBrk="1" fontAlgn="auto" hangingPunct="1">
              <a:spcBef>
                <a:spcPts val="0"/>
              </a:spcBef>
              <a:spcAft>
                <a:spcPts val="0"/>
              </a:spcAft>
              <a:buFont typeface="Arial" panose="020B0604020202020204" pitchFamily="34" charset="0"/>
              <a:buChar char="•"/>
              <a:defRPr/>
            </a:pPr>
            <a:r>
              <a:rPr lang="en-US" altLang="en-US" dirty="0">
                <a:latin typeface="Arial Narrow" panose="020B0606020202030204" pitchFamily="34" charset="0"/>
              </a:rPr>
              <a:t>If either member of the couple is exposed to the risk of sexually transmitted infections, the Standard Days Method, as well as most other methods of family planning, will not protect against these infections. Condoms are the only method that provides protection from these infections.</a:t>
            </a:r>
          </a:p>
          <a:p>
            <a:pPr eaLnBrk="1" fontAlgn="auto" hangingPunct="1">
              <a:lnSpc>
                <a:spcPct val="150000"/>
              </a:lnSpc>
              <a:spcBef>
                <a:spcPts val="0"/>
              </a:spcBef>
              <a:spcAft>
                <a:spcPts val="0"/>
              </a:spcAft>
              <a:defRPr/>
            </a:pPr>
            <a:endParaRPr lang="en-US"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14FC70D2-AA53-4C46-90C1-FB462A84EAA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217D1663-E12F-420D-BAFA-9875EABD0B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Narrow" panose="020B0606020202030204" pitchFamily="34" charset="0"/>
              </a:rPr>
              <a:t>Women who know when their last period started can use the SDM right away. They simply count on the calendar to see which day of their cycle they are on and put the ring on the corresponding bead.</a:t>
            </a:r>
            <a:br>
              <a:rPr lang="en-US" altLang="en-US" dirty="0">
                <a:latin typeface="Arial Narrow" panose="020B0606020202030204" pitchFamily="34" charset="0"/>
              </a:rPr>
            </a:br>
            <a:r>
              <a:rPr lang="en-US" altLang="en-US" dirty="0">
                <a:latin typeface="Arial Narrow" panose="020B0606020202030204" pitchFamily="34" charset="0"/>
              </a:rPr>
              <a:t>Women who do not remember that date can begin the SDM when their next period starts. While she waits for her period to start, she should use condoms or another back-up method.</a:t>
            </a:r>
          </a:p>
        </p:txBody>
      </p:sp>
      <p:sp>
        <p:nvSpPr>
          <p:cNvPr id="22532" name="Slide Number Placeholder 3">
            <a:extLst>
              <a:ext uri="{FF2B5EF4-FFF2-40B4-BE49-F238E27FC236}">
                <a16:creationId xmlns:a16="http://schemas.microsoft.com/office/drawing/2014/main" id="{BBBC047F-7744-4FAB-9989-447F618980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32F45F-CEE6-4C18-8470-485D647CDF5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20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172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47594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372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257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673453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156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24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932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746937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1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2180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431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923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9691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029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243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631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33133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r>
              <a:rPr lang="en-US" noProof="0"/>
              <a:t>Click icon to add table</a:t>
            </a:r>
          </a:p>
        </p:txBody>
      </p:sp>
    </p:spTree>
    <p:extLst>
      <p:ext uri="{BB962C8B-B14F-4D97-AF65-F5344CB8AC3E}">
        <p14:creationId xmlns:p14="http://schemas.microsoft.com/office/powerpoint/2010/main" val="1409343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363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83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603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708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982545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617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876474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3118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211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38403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4211388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687247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55498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116720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150986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4104226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370814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563014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104652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5364483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22959063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3149365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03B3E5-BAE0-4051-A0B1-29381921E4F1}" type="slidenum">
              <a:rPr lang="en-GB" smtClean="0"/>
              <a:t>‹#›</a:t>
            </a:fld>
            <a:endParaRPr lang="en-GB"/>
          </a:p>
        </p:txBody>
      </p:sp>
    </p:spTree>
    <p:extLst>
      <p:ext uri="{BB962C8B-B14F-4D97-AF65-F5344CB8AC3E}">
        <p14:creationId xmlns:p14="http://schemas.microsoft.com/office/powerpoint/2010/main" val="33565556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274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26895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5516254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54338" name="Rectangle 66"/>
          <p:cNvSpPr>
            <a:spLocks noGrp="1" noChangeArrowheads="1"/>
          </p:cNvSpPr>
          <p:nvPr>
            <p:ph type="ctrTitle" sz="quarter"/>
          </p:nvPr>
        </p:nvSpPr>
        <p:spPr>
          <a:xfrm>
            <a:off x="1173163" y="1525588"/>
            <a:ext cx="7359650" cy="1736725"/>
          </a:xfrm>
          <a:effectLst>
            <a:outerShdw dist="35921" dir="2700000" algn="ctr" rotWithShape="0">
              <a:srgbClr val="000066"/>
            </a:outerShdw>
          </a:effectLst>
        </p:spPr>
        <p:txBody>
          <a:bodyPr anchorCtr="1"/>
          <a:lstStyle>
            <a:lvl1pPr>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0089295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r>
              <a:rPr lang="en-US" noProof="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0173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2E0B-50E1-4FD0-940E-A775D6146F5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889A2D5-E9EA-4608-B1B3-AFEDBE43A9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3B73A-8D3D-4B68-A3A2-364E8658E84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E173F4C-11F1-48DF-9FBD-17587FAE6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97392-2DC0-4476-ADEC-9632E0BE461C}"/>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4822593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E6F5-11E0-4F7F-852E-26A4878C13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FA5D7-1FB3-4394-9518-EEFAEF3C6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D4249-2889-44B7-882E-68CBB5B2F5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DD4BECA-39B1-487D-BE26-6D41B3B06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7C1A4-178E-4D58-AFE8-C498A0E7CBD3}"/>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103694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86A3-42BB-41C9-9CE1-AB6383ED94D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8FA66E-2F93-4A47-93D7-28082E73B9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98562-96DA-4A47-8A6F-C4C0A07406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6599D57-19C7-4D1C-B020-3B9EA738B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849E9-A5D1-4899-B501-77BC5C15701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3654047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9C14-34EC-419C-97B7-FE05E106D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61CFC2-998A-4EDF-B6EE-0EBB06E2467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800A50-35A0-48EA-83FF-02D95072B9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1827BC-F9A2-4712-8DBC-73B21B9D4D8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0AF9FC-EDD0-4CA0-AF1B-88343B371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C742C-074B-4435-986E-B7FE946C5724}"/>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0030379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CDD1-1816-41AD-AB52-755E7EF3CB9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E55853-9656-4647-85CE-5445284221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C7921-3FB4-437D-9918-3EFBC23D81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2CC34-98B0-4076-9918-3BA2A9A6B4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EADE7-7738-4345-9D00-52ED86228E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66CA1-FC8B-42C0-8363-A14554EA1C8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DCEC0FCE-B087-438A-B9FD-BB8B32FF67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14A84E-45FD-4F95-A65E-C58593811776}"/>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327494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6056-FE5F-413E-A934-5D608E95BD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F52AD-DE42-442F-A9E4-DD69F1DFE6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C8B95B3-2BB7-4C28-9D2F-C4E196749D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30D7D-8B03-401C-9B2A-65FCAE87C8EF}"/>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1146101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2754F-6876-468B-BD0B-8491E0649F5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2C89DFB-E3EC-4B0C-B675-577ACCD0D1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E1711-2E63-4C3A-A334-A8648BB880D8}"/>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43536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8693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A190-C5C3-4FD3-86B0-DD1213A865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C7AA26-E683-4FD6-B859-B85846168D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24E86A-8E0D-453F-A0FD-1636007D4E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6837B-DAAD-4BE1-86CA-8B5C545A1BB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67C4BF2-C0BB-4CAB-9854-30313E98B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710D8-ACD5-437E-9F65-B7FDB645C0B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5006025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65F4-B2D3-47A7-90B5-AB4CB28E7E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A3763-BD94-4801-B657-65F32C7C40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E282EEF-2648-4A29-86E6-20C2B96D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590F78-34CA-4DEB-91AF-DE8913900D7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67173F-902E-4A30-8EEC-9B829A7F8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8B65-8BF3-49C2-B13E-0EEE2FB68BEB}"/>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1516175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B3-8A84-478F-82A8-EE6D3FF65E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9D75A-305B-41FB-A6B2-DF249FF4C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77943-30C0-407E-BC37-4FED5431A2B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91CD7-4C0E-4BB5-9E43-21686901A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0C2F8-3FB6-469F-A179-57BB5FB00C9A}"/>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473871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F132-40F6-45C7-A0F3-19BD7EB57E2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BBE079-F955-4260-8E55-9D97056E9C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80813-A459-4E29-B4F7-43ABF5F5621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2C9B042-AF35-43AF-ADA9-4C8E903E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C0EE3-1F6E-451A-8608-CED4899DE665}"/>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412611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32E0B-50E1-4FD0-940E-A775D6146F5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889A2D5-E9EA-4608-B1B3-AFEDBE43A9F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D13B73A-8D3D-4B68-A3A2-364E8658E84C}"/>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4E173F4C-11F1-48DF-9FBD-17587FAE67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97392-2DC0-4476-ADEC-9632E0BE461C}"/>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093153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E6F5-11E0-4F7F-852E-26A4878C13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FA5D7-1FB3-4394-9518-EEFAEF3C6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D4249-2889-44B7-882E-68CBB5B2F51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DD4BECA-39B1-487D-BE26-6D41B3B06F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7C1A4-178E-4D58-AFE8-C498A0E7CBD3}"/>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76365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86A3-42BB-41C9-9CE1-AB6383ED94D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58FA66E-2F93-4A47-93D7-28082E73B9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898562-96DA-4A47-8A6F-C4C0A074068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6599D57-19C7-4D1C-B020-3B9EA738BD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849E9-A5D1-4899-B501-77BC5C15701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788080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19C14-34EC-419C-97B7-FE05E106D0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61CFC2-998A-4EDF-B6EE-0EBB06E2467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0800A50-35A0-48EA-83FF-02D95072B96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61827BC-F9A2-4712-8DBC-73B21B9D4D8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E0AF9FC-EDD0-4CA0-AF1B-88343B3717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C742C-074B-4435-986E-B7FE946C5724}"/>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605650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CDD1-1816-41AD-AB52-755E7EF3CB91}"/>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E55853-9656-4647-85CE-5445284221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9CC7921-3FB4-437D-9918-3EFBC23D81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2CC34-98B0-4076-9918-3BA2A9A6B4C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EADE7-7738-4345-9D00-52ED86228E1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966CA1-FC8B-42C0-8363-A14554EA1C84}"/>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DCEC0FCE-B087-438A-B9FD-BB8B32FF67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14A84E-45FD-4F95-A65E-C58593811776}"/>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4568326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6056-FE5F-413E-A934-5D608E95BD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5F52AD-DE42-442F-A9E4-DD69F1DFE6CC}"/>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5C8B95B3-2BB7-4C28-9D2F-C4E196749D4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DC30D7D-8B03-401C-9B2A-65FCAE87C8EF}"/>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87994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80264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2754F-6876-468B-BD0B-8491E0649F5A}"/>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22C89DFB-E3EC-4B0C-B675-577ACCD0D10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52E1711-2E63-4C3A-A334-A8648BB880D8}"/>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8415120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BA190-C5C3-4FD3-86B0-DD1213A8657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C7AA26-E683-4FD6-B859-B85846168D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24E86A-8E0D-453F-A0FD-1636007D4E9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F6837B-DAAD-4BE1-86CA-8B5C545A1BB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67C4BF2-C0BB-4CAB-9854-30313E98B7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9710D8-ACD5-437E-9F65-B7FDB645C0B7}"/>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22423985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65F4-B2D3-47A7-90B5-AB4CB28E7E9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2A3763-BD94-4801-B657-65F32C7C40F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E282EEF-2648-4A29-86E6-20C2B96D38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590F78-34CA-4DEB-91AF-DE8913900D74}"/>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C67173F-902E-4A30-8EEC-9B829A7F8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8B65-8BF3-49C2-B13E-0EEE2FB68BEB}"/>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35855702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716B3-8A84-478F-82A8-EE6D3FF65E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69D75A-305B-41FB-A6B2-DF249FF4CA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177943-30C0-407E-BC37-4FED5431A2B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B191CD7-4C0E-4BB5-9E43-21686901AA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70C2F8-3FB6-469F-A179-57BB5FB00C9A}"/>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1101167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F132-40F6-45C7-A0F3-19BD7EB57E2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BBE079-F955-4260-8E55-9D97056E9CC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480813-A459-4E29-B4F7-43ABF5F5621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02C9B042-AF35-43AF-ADA9-4C8E903E39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5C0EE3-1F6E-451A-8608-CED4899DE665}"/>
              </a:ext>
            </a:extLst>
          </p:cNvPr>
          <p:cNvSpPr>
            <a:spLocks noGrp="1"/>
          </p:cNvSpPr>
          <p:nvPr>
            <p:ph type="sldNum" sz="quarter" idx="12"/>
          </p:nvPr>
        </p:nvSpPr>
        <p:spPr/>
        <p:txBody>
          <a:bodyPr/>
          <a:lstStyle/>
          <a:p>
            <a:fld id="{F078B8B3-EF1F-4BA0-BC3F-C8358C4676F6}" type="slidenum">
              <a:rPr lang="en-GB" smtClean="0"/>
              <a:t>‹#›</a:t>
            </a:fld>
            <a:endParaRPr lang="en-GB"/>
          </a:p>
        </p:txBody>
      </p:sp>
    </p:spTree>
    <p:extLst>
      <p:ext uri="{BB962C8B-B14F-4D97-AF65-F5344CB8AC3E}">
        <p14:creationId xmlns:p14="http://schemas.microsoft.com/office/powerpoint/2010/main" val="58278987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705079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Tree>
    <p:extLst>
      <p:ext uri="{BB962C8B-B14F-4D97-AF65-F5344CB8AC3E}">
        <p14:creationId xmlns:p14="http://schemas.microsoft.com/office/powerpoint/2010/main" val="5318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50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484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6B9FBB3-4F8F-4E9E-A9A5-DFB74B8EC629}"/>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537611C-9DDE-447D-ABCE-1D49335BFCB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77AC0337-5447-4F67-9F89-78075612CC41}"/>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04FD58A9-78CC-4DC5-8A4E-6BA859783AB0}"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94944B9E-5A4B-4F68-840C-75C4BB81D662}"/>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E8A5B6F0-2D66-4EDD-BFC2-E69DD18529B1}"/>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C927DE6A-9B69-4F61-BED1-9644978FA5E1}"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77295641"/>
      </p:ext>
    </p:extLst>
  </p:cSld>
  <p:clrMap bg1="dk2" tx1="lt1" bg2="dk1" tx2="lt2" accent1="accent1" accent2="accent2" accent3="accent3" accent4="accent4" accent5="accent5" accent6="accent6" hlink="hlink" folHlink="folHlink"/>
  <p:sldLayoutIdLst>
    <p:sldLayoutId id="2147483755" r:id="rId1"/>
    <p:sldLayoutId id="2147483756" r:id="rId2"/>
    <p:sldLayoutId id="2147483757" r:id="rId3"/>
    <p:sldLayoutId id="2147483759"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03D6C-5025-4464-A21C-C10469064E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8CEBA-1CC1-432B-8477-275B244511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1639F-A11B-4502-AC9C-5BF0EDAB8B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02DD4596-4FD5-4767-A427-52ECB09AC4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A30338-43A7-4723-B487-8D7152CDB6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78B8B3-EF1F-4BA0-BC3F-C8358C4676F6}" type="slidenum">
              <a:rPr lang="en-GB" smtClean="0"/>
              <a:t>‹#›</a:t>
            </a:fld>
            <a:endParaRPr lang="en-GB"/>
          </a:p>
        </p:txBody>
      </p:sp>
    </p:spTree>
    <p:extLst>
      <p:ext uri="{BB962C8B-B14F-4D97-AF65-F5344CB8AC3E}">
        <p14:creationId xmlns:p14="http://schemas.microsoft.com/office/powerpoint/2010/main" val="178372477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C03D6C-5025-4464-A21C-C10469064E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78CEBA-1CC1-432B-8477-275B2445112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51639F-A11B-4502-AC9C-5BF0EDAB8B5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02DD4596-4FD5-4767-A427-52ECB09AC43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A30338-43A7-4723-B487-8D7152CDB6B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078B8B3-EF1F-4BA0-BC3F-C8358C4676F6}" type="slidenum">
              <a:rPr lang="en-GB" smtClean="0"/>
              <a:t>‹#›</a:t>
            </a:fld>
            <a:endParaRPr lang="en-GB"/>
          </a:p>
        </p:txBody>
      </p:sp>
    </p:spTree>
    <p:extLst>
      <p:ext uri="{BB962C8B-B14F-4D97-AF65-F5344CB8AC3E}">
        <p14:creationId xmlns:p14="http://schemas.microsoft.com/office/powerpoint/2010/main" val="35405265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529"/>
          </a:srgbClr>
        </a:solidFill>
        <a:effectLst/>
      </p:bgPr>
    </p:bg>
    <p:spTree>
      <p:nvGrpSpPr>
        <p:cNvPr id="1" name=""/>
        <p:cNvGrpSpPr/>
        <p:nvPr/>
      </p:nvGrpSpPr>
      <p:grpSpPr>
        <a:xfrm>
          <a:off x="0" y="0"/>
          <a:ext cx="0" cy="0"/>
          <a:chOff x="0" y="0"/>
          <a:chExt cx="0" cy="0"/>
        </a:xfrm>
      </p:grpSpPr>
      <p:sp>
        <p:nvSpPr>
          <p:cNvPr id="3074" name="Text Placeholder 2">
            <a:extLst>
              <a:ext uri="{FF2B5EF4-FFF2-40B4-BE49-F238E27FC236}">
                <a16:creationId xmlns:a16="http://schemas.microsoft.com/office/drawing/2014/main" id="{788C60C8-3C11-49EA-A17D-CFE94ABBFB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AutoShape 50">
            <a:extLst>
              <a:ext uri="{FF2B5EF4-FFF2-40B4-BE49-F238E27FC236}">
                <a16:creationId xmlns:a16="http://schemas.microsoft.com/office/drawing/2014/main" id="{4B69504B-B999-4F56-8E10-1997A9B7CE86}"/>
              </a:ext>
            </a:extLst>
          </p:cNvPr>
          <p:cNvSpPr>
            <a:spLocks noChangeArrowheads="1"/>
          </p:cNvSpPr>
          <p:nvPr/>
        </p:nvSpPr>
        <p:spPr bwMode="auto">
          <a:xfrm>
            <a:off x="-1588" y="0"/>
            <a:ext cx="9144001" cy="1154113"/>
          </a:xfrm>
          <a:prstGeom prst="rect">
            <a:avLst/>
          </a:prstGeom>
          <a:solidFill>
            <a:srgbClr val="FFCCFF"/>
          </a:solidFill>
          <a:ln>
            <a:solidFill>
              <a:srgbClr val="000000"/>
            </a:solidFill>
            <a:headEnd/>
            <a:tailEnd/>
          </a:ln>
        </p:spPr>
        <p:style>
          <a:lnRef idx="2">
            <a:schemeClr val="dk1"/>
          </a:lnRef>
          <a:fillRef idx="1">
            <a:schemeClr val="lt1"/>
          </a:fillRef>
          <a:effectRef idx="0">
            <a:schemeClr val="dk1"/>
          </a:effectRef>
          <a:fontRef idx="minor">
            <a:schemeClr val="dk1"/>
          </a:fontRef>
        </p:style>
        <p:txBody>
          <a:bodyPr lIns="54000" tIns="10800" rIns="54000" bIns="10800" anchor="ctr" anchorCtr="1"/>
          <a:lstStyle/>
          <a:p>
            <a:pPr eaLnBrk="1" hangingPunct="1">
              <a:defRPr/>
            </a:pPr>
            <a:endParaRPr lang="en-GB" sz="3600" b="1" dirty="0">
              <a:solidFill>
                <a:srgbClr val="000000"/>
              </a:solidFill>
              <a:latin typeface="Arial" pitchFamily="34" charset="0"/>
              <a:cs typeface="Arial" pitchFamily="34" charset="0"/>
            </a:endParaRPr>
          </a:p>
        </p:txBody>
      </p:sp>
      <p:sp>
        <p:nvSpPr>
          <p:cNvPr id="12" name="TextBox 6">
            <a:extLst>
              <a:ext uri="{FF2B5EF4-FFF2-40B4-BE49-F238E27FC236}">
                <a16:creationId xmlns:a16="http://schemas.microsoft.com/office/drawing/2014/main" id="{759770F5-3CFC-47DD-9569-0DD7E8730DC7}"/>
              </a:ext>
            </a:extLst>
          </p:cNvPr>
          <p:cNvSpPr txBox="1">
            <a:spLocks noChangeArrowheads="1"/>
          </p:cNvSpPr>
          <p:nvPr/>
        </p:nvSpPr>
        <p:spPr bwMode="auto">
          <a:xfrm>
            <a:off x="6400800" y="6557963"/>
            <a:ext cx="2560638" cy="338137"/>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1600" b="1">
                <a:solidFill>
                  <a:srgbClr val="000000"/>
                </a:solidFill>
                <a:ea typeface="ＭＳ Ｐゴシック" panose="020B0600070205080204" pitchFamily="34" charset="-128"/>
              </a:rPr>
              <a:t> Session I, Slide </a:t>
            </a:r>
            <a:fld id="{B72E6FE4-657F-48A0-8BF0-2017EC5B1203}" type="slidenum">
              <a:rPr lang="en-US" altLang="en-US" sz="1600" b="1">
                <a:solidFill>
                  <a:srgbClr val="000000"/>
                </a:solidFill>
                <a:ea typeface="ＭＳ Ｐゴシック" panose="020B0600070205080204" pitchFamily="34" charset="-128"/>
              </a:rPr>
              <a:pPr algn="r" eaLnBrk="1" hangingPunct="1"/>
              <a:t>‹#›</a:t>
            </a:fld>
            <a:endParaRPr lang="en-US" altLang="en-US" sz="1600" b="1">
              <a:solidFill>
                <a:srgbClr val="000000"/>
              </a:solidFill>
              <a:ea typeface="ＭＳ Ｐゴシック" panose="020B0600070205080204" pitchFamily="34" charset="-128"/>
            </a:endParaRPr>
          </a:p>
        </p:txBody>
      </p:sp>
      <p:sp>
        <p:nvSpPr>
          <p:cNvPr id="13" name="Title 1">
            <a:extLst>
              <a:ext uri="{FF2B5EF4-FFF2-40B4-BE49-F238E27FC236}">
                <a16:creationId xmlns:a16="http://schemas.microsoft.com/office/drawing/2014/main" id="{F1924B4B-5BB1-4F0F-8897-6C40B52D3529}"/>
              </a:ext>
            </a:extLst>
          </p:cNvPr>
          <p:cNvSpPr txBox="1">
            <a:spLocks/>
          </p:cNvSpPr>
          <p:nvPr/>
        </p:nvSpPr>
        <p:spPr>
          <a:xfrm>
            <a:off x="457200" y="36513"/>
            <a:ext cx="8229600" cy="1143000"/>
          </a:xfrm>
          <a:prstGeom prst="rect">
            <a:avLst/>
          </a:prstGeom>
        </p:spPr>
        <p:txBody>
          <a:bodyPr anchor="ctr"/>
          <a:lstStyle>
            <a:lvl1pPr algn="ctr" defTabSz="914400" rtl="0" eaLnBrk="1" latinLnBrk="0" hangingPunct="1">
              <a:spcBef>
                <a:spcPct val="0"/>
              </a:spcBef>
              <a:buNone/>
              <a:defRPr sz="3600" kern="1200">
                <a:solidFill>
                  <a:schemeClr val="tx1"/>
                </a:solidFill>
                <a:latin typeface="Arial" pitchFamily="34" charset="0"/>
                <a:ea typeface="+mj-ea"/>
                <a:cs typeface="Arial" pitchFamily="34" charset="0"/>
              </a:defRPr>
            </a:lvl1pPr>
          </a:lstStyle>
          <a:p>
            <a:pPr>
              <a:defRPr/>
            </a:pPr>
            <a:endParaRPr lang="en-US" dirty="0">
              <a:solidFill>
                <a:prstClr val="black"/>
              </a:solidFill>
            </a:endParaRPr>
          </a:p>
        </p:txBody>
      </p:sp>
    </p:spTree>
    <p:extLst>
      <p:ext uri="{BB962C8B-B14F-4D97-AF65-F5344CB8AC3E}">
        <p14:creationId xmlns:p14="http://schemas.microsoft.com/office/powerpoint/2010/main" val="365094029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D0D1AC6-609B-4E0A-8120-CBC37AA0CB5A}"/>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805241A9-6D83-41FF-885E-EE7DC2160C8D}"/>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202B28BB-FC38-4E81-A6E0-C5F7720CA5C3}"/>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0D049840-E402-4E47-81BA-1C0514C62337}"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75AC12FE-7E48-4AA6-A325-3F2A4B705CE5}"/>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Tree>
    <p:extLst>
      <p:ext uri="{BB962C8B-B14F-4D97-AF65-F5344CB8AC3E}">
        <p14:creationId xmlns:p14="http://schemas.microsoft.com/office/powerpoint/2010/main" val="2652389220"/>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016ACBF-D7B2-4D68-AFC8-32AE01A7CC01}"/>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7FB8DB6-E38C-4CC6-8197-694647FDB9E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13BAB293-1276-45E0-9720-A9AFEBC18D2F}"/>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 Slide </a:t>
            </a:r>
            <a:fld id="{B7D8D16D-D4DD-420A-B286-C93B23AF3915}"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6249646A-02BA-4672-95F4-C2E78AA04F3E}"/>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lvl1pPr eaLnBrk="0" hangingPunct="0">
              <a:defRPr sz="1000">
                <a:solidFill>
                  <a:schemeClr val="bg2"/>
                </a:solidFill>
                <a:latin typeface="Arial" pitchFamily="34" charset="0"/>
                <a:cs typeface="Arial" pitchFamily="34" charset="0"/>
              </a:defRPr>
            </a:lvl1pPr>
            <a:lvl2pPr marL="742950" indent="-285750" eaLnBrk="0" hangingPunct="0">
              <a:defRPr sz="1000">
                <a:solidFill>
                  <a:schemeClr val="bg2"/>
                </a:solidFill>
                <a:latin typeface="Arial" pitchFamily="34" charset="0"/>
                <a:cs typeface="Arial" pitchFamily="34" charset="0"/>
              </a:defRPr>
            </a:lvl2pPr>
            <a:lvl3pPr marL="1143000" indent="-228600" eaLnBrk="0" hangingPunct="0">
              <a:defRPr sz="1000">
                <a:solidFill>
                  <a:schemeClr val="bg2"/>
                </a:solidFill>
                <a:latin typeface="Arial" pitchFamily="34" charset="0"/>
                <a:cs typeface="Arial" pitchFamily="34" charset="0"/>
              </a:defRPr>
            </a:lvl3pPr>
            <a:lvl4pPr marL="1600200" indent="-228600" eaLnBrk="0" hangingPunct="0">
              <a:defRPr sz="1000">
                <a:solidFill>
                  <a:schemeClr val="bg2"/>
                </a:solidFill>
                <a:latin typeface="Arial" pitchFamily="34" charset="0"/>
                <a:cs typeface="Arial" pitchFamily="34" charset="0"/>
              </a:defRPr>
            </a:lvl4pPr>
            <a:lvl5pPr marL="2057400" indent="-228600" eaLnBrk="0" hangingPunct="0">
              <a:defRPr sz="1000">
                <a:solidFill>
                  <a:schemeClr val="bg2"/>
                </a:solidFill>
                <a:latin typeface="Arial" pitchFamily="34" charset="0"/>
                <a:cs typeface="Arial" pitchFamily="34" charset="0"/>
              </a:defRPr>
            </a:lvl5pPr>
            <a:lvl6pPr marL="25146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6pPr>
            <a:lvl7pPr marL="29718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7pPr>
            <a:lvl8pPr marL="34290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8pPr>
            <a:lvl9pPr marL="3886200" indent="-228600" eaLnBrk="0" fontAlgn="base" hangingPunct="0">
              <a:lnSpc>
                <a:spcPct val="85000"/>
              </a:lnSpc>
              <a:spcBef>
                <a:spcPct val="0"/>
              </a:spcBef>
              <a:spcAft>
                <a:spcPct val="0"/>
              </a:spcAft>
              <a:defRPr sz="1000">
                <a:solidFill>
                  <a:schemeClr val="bg2"/>
                </a:solidFill>
                <a:latin typeface="Arial" pitchFamily="34" charset="0"/>
                <a:cs typeface="Arial" pitchFamily="34" charset="0"/>
              </a:defRPr>
            </a:lvl9pPr>
          </a:lstStyle>
          <a:p>
            <a:pPr algn="ctr" eaLnBrk="1" hangingPunct="1">
              <a:lnSpc>
                <a:spcPct val="85000"/>
              </a:lnSpc>
              <a:defRPr/>
            </a:pPr>
            <a:endParaRPr lang="en-US" altLang="en-US" sz="1800">
              <a:solidFill>
                <a:srgbClr val="003366"/>
              </a:solidFill>
            </a:endParaRPr>
          </a:p>
        </p:txBody>
      </p:sp>
    </p:spTree>
    <p:extLst>
      <p:ext uri="{BB962C8B-B14F-4D97-AF65-F5344CB8AC3E}">
        <p14:creationId xmlns:p14="http://schemas.microsoft.com/office/powerpoint/2010/main" val="3698820550"/>
      </p:ext>
    </p:extLst>
  </p:cSld>
  <p:clrMap bg1="dk2" tx1="lt1" bg2="dk1" tx2="lt2" accent1="accent1" accent2="accent2" accent3="accent3" accent4="accent4" accent5="accent5" accent6="accent6" hlink="hlink" folHlink="folHlink"/>
  <p:sldLayoutIdLst>
    <p:sldLayoutId id="2147483774" r:id="rId1"/>
    <p:sldLayoutId id="2147483776" r:id="rId2"/>
    <p:sldLayoutId id="2147483777" r:id="rId3"/>
    <p:sldLayoutId id="2147483778"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2E94627-C39B-41AF-99CC-8C1728DB45E4}"/>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192EBF3-4AA3-4F3F-984A-C0CC925B295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2FCA5A50-AA77-4D09-9926-BFF65205F438}"/>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 Slide </a:t>
            </a:r>
            <a:fld id="{B6FA52BC-1E6F-4D27-AB2E-0CB97A937251}"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E4ADA2D7-E675-4266-9DE4-ADC48C251901}"/>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0AA1EFFF-BB72-4BA5-B928-D4027825A135}"/>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6BD4D6BD-EEEE-4A42-B05F-3D8C4E5F399D}"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864163892"/>
      </p:ext>
    </p:extLst>
  </p:cSld>
  <p:clrMap bg1="dk2" tx1="lt1" bg2="dk1" tx2="lt2" accent1="accent1" accent2="accent2" accent3="accent3" accent4="accent4" accent5="accent5" accent6="accent6" hlink="hlink" folHlink="folHlink"/>
  <p:sldLayoutIdLst>
    <p:sldLayoutId id="2147483780" r:id="rId1"/>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4694D39-F0FF-485E-97D6-27F7F1067DEF}"/>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9A18810D-7C11-4B47-8085-085E7C29C6C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76169E6B-7289-460E-8639-67C8EAD17E73}"/>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 Slide </a:t>
            </a:r>
            <a:fld id="{80CD8396-AF18-449A-8259-9BC9A0B1B631}"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940C393A-D7BB-4954-A303-F2AC2EBC7C58}"/>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909B3182-259F-4110-9A23-B29F573829CC}"/>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6B107AFF-88CB-45D2-A3DE-EE3545844618}"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714813166"/>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E208FD5-34D7-41AE-82CB-90AD5848F1DB}"/>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A3870DC7-C66F-4705-9349-57F3C72010E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D381589B-1991-44CC-B39F-CA2A7CA89185}"/>
              </a:ext>
            </a:extLst>
          </p:cNvPr>
          <p:cNvSpPr txBox="1">
            <a:spLocks noChangeArrowheads="1"/>
          </p:cNvSpPr>
          <p:nvPr/>
        </p:nvSpPr>
        <p:spPr bwMode="auto">
          <a:xfrm>
            <a:off x="6142038" y="6384925"/>
            <a:ext cx="2819400"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 Session III, Slide </a:t>
            </a:r>
            <a:fld id="{7B868BC5-5D57-4DFC-9B20-48F8BCCF0083}"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40BCF1CC-EBB6-41EC-BB4F-9C44AD52DC48}"/>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0C506C78-A403-46AE-B931-944F76BECD9A}"/>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34005420-26DE-4B9E-A9E6-819D1A24D2A8}"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228374458"/>
      </p:ext>
    </p:extLst>
  </p:cSld>
  <p:clrMap bg1="dk2" tx1="lt1" bg2="dk1" tx2="lt2" accent1="accent1" accent2="accent2" accent3="accent3" accent4="accent4" accent5="accent5" accent6="accent6" hlink="hlink" folHlink="folHlink"/>
  <p:sldLayoutIdLst>
    <p:sldLayoutId id="2147483791" r:id="rId1"/>
    <p:sldLayoutId id="2147483793" r:id="rId2"/>
    <p:sldLayoutId id="2147483794" r:id="rId3"/>
    <p:sldLayoutId id="2147483795" r:id="rId4"/>
    <p:sldLayoutId id="2147483796" r:id="rId5"/>
    <p:sldLayoutId id="2147483797" r:id="rId6"/>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CCECFF">
            <a:alpha val="23921"/>
          </a:srgb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F76CC5B-6F24-4BE4-8EBD-F93D6D45679E}"/>
              </a:ext>
            </a:extLst>
          </p:cNvPr>
          <p:cNvSpPr>
            <a:spLocks noGrp="1" noChangeArrowheads="1"/>
          </p:cNvSpPr>
          <p:nvPr>
            <p:ph type="title"/>
          </p:nvPr>
        </p:nvSpPr>
        <p:spPr bwMode="auto">
          <a:xfrm>
            <a:off x="457200" y="252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D4CA179-D171-410E-A4E9-5494C8E54528}"/>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Box 6">
            <a:extLst>
              <a:ext uri="{FF2B5EF4-FFF2-40B4-BE49-F238E27FC236}">
                <a16:creationId xmlns:a16="http://schemas.microsoft.com/office/drawing/2014/main" id="{5131B0A5-E1B8-469A-B707-36A55BCDFDB2}"/>
              </a:ext>
            </a:extLst>
          </p:cNvPr>
          <p:cNvSpPr txBox="1">
            <a:spLocks noChangeArrowheads="1"/>
          </p:cNvSpPr>
          <p:nvPr/>
        </p:nvSpPr>
        <p:spPr bwMode="auto">
          <a:xfrm>
            <a:off x="6816725" y="6384925"/>
            <a:ext cx="2144713" cy="3016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r>
              <a:rPr lang="en-US" altLang="en-US" sz="1600" b="1">
                <a:solidFill>
                  <a:srgbClr val="000000"/>
                </a:solidFill>
              </a:rPr>
              <a:t>Session III, Slide </a:t>
            </a:r>
            <a:fld id="{39633BE2-A45C-4502-B68E-4D22B50AE156}" type="slidenum">
              <a:rPr lang="en-US" altLang="en-US" sz="1600" b="1">
                <a:solidFill>
                  <a:srgbClr val="000000"/>
                </a:solidFill>
              </a:rPr>
              <a:pPr algn="r" eaLnBrk="1" hangingPunct="1">
                <a:lnSpc>
                  <a:spcPct val="85000"/>
                </a:lnSpc>
              </a:pPr>
              <a:t>‹#›</a:t>
            </a:fld>
            <a:endParaRPr lang="en-US" altLang="en-US" sz="1600" b="1">
              <a:solidFill>
                <a:srgbClr val="000000"/>
              </a:solidFill>
            </a:endParaRPr>
          </a:p>
        </p:txBody>
      </p:sp>
      <p:sp>
        <p:nvSpPr>
          <p:cNvPr id="6" name="Rectangle 4">
            <a:extLst>
              <a:ext uri="{FF2B5EF4-FFF2-40B4-BE49-F238E27FC236}">
                <a16:creationId xmlns:a16="http://schemas.microsoft.com/office/drawing/2014/main" id="{D0561CB7-D30D-4950-9454-E275AF822224}"/>
              </a:ext>
            </a:extLst>
          </p:cNvPr>
          <p:cNvSpPr>
            <a:spLocks noChangeArrowheads="1"/>
          </p:cNvSpPr>
          <p:nvPr/>
        </p:nvSpPr>
        <p:spPr bwMode="auto">
          <a:xfrm>
            <a:off x="471488" y="1228725"/>
            <a:ext cx="8229600" cy="152400"/>
          </a:xfrm>
          <a:prstGeom prst="rect">
            <a:avLst/>
          </a:prstGeom>
          <a:solidFill>
            <a:srgbClr val="008080"/>
          </a:solidFill>
          <a:ln w="9525">
            <a:solidFill>
              <a:schemeClr val="accent6">
                <a:lumMod val="50000"/>
              </a:schemeClr>
            </a:solidFill>
            <a:miter lim="800000"/>
            <a:headEnd/>
            <a:tailEnd/>
          </a:ln>
          <a:effectLst/>
        </p:spPr>
        <p:txBody>
          <a:bodyPr wrap="none" anchor="ctr"/>
          <a:lstStyle/>
          <a:p>
            <a:pPr algn="ctr" eaLnBrk="1" hangingPunct="1">
              <a:lnSpc>
                <a:spcPct val="85000"/>
              </a:lnSpc>
              <a:defRPr/>
            </a:pPr>
            <a:endParaRPr lang="en-US">
              <a:solidFill>
                <a:srgbClr val="003366"/>
              </a:solidFill>
              <a:latin typeface="+mn-lt"/>
              <a:cs typeface="+mn-cs"/>
            </a:endParaRPr>
          </a:p>
        </p:txBody>
      </p:sp>
      <p:sp>
        <p:nvSpPr>
          <p:cNvPr id="8" name="TextBox 2">
            <a:extLst>
              <a:ext uri="{FF2B5EF4-FFF2-40B4-BE49-F238E27FC236}">
                <a16:creationId xmlns:a16="http://schemas.microsoft.com/office/drawing/2014/main" id="{E8A7ECD2-98D9-4D01-ADAD-109BBB7157C3}"/>
              </a:ext>
            </a:extLst>
          </p:cNvPr>
          <p:cNvSpPr txBox="1">
            <a:spLocks noChangeArrowheads="1"/>
          </p:cNvSpPr>
          <p:nvPr/>
        </p:nvSpPr>
        <p:spPr bwMode="auto">
          <a:xfrm>
            <a:off x="7726363" y="6384925"/>
            <a:ext cx="1235075" cy="300038"/>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lnSpc>
                <a:spcPct val="85000"/>
              </a:lnSpc>
            </a:pPr>
            <a:fld id="{EBA93861-79E8-46B8-8DB3-623F95FB8F13}" type="slidenum">
              <a:rPr lang="en-US" altLang="en-US" sz="1600">
                <a:solidFill>
                  <a:srgbClr val="000000"/>
                </a:solidFill>
                <a:ea typeface="ＭＳ Ｐゴシック" panose="020B0600070205080204" pitchFamily="34" charset="-128"/>
              </a:rPr>
              <a:pPr algn="r" eaLnBrk="1" hangingPunct="1">
                <a:lnSpc>
                  <a:spcPct val="85000"/>
                </a:lnSpc>
              </a:pPr>
              <a:t>‹#›</a:t>
            </a:fld>
            <a:endParaRPr lang="en-US" altLang="en-US" sz="16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90829998"/>
      </p:ext>
    </p:extLst>
  </p:cSld>
  <p:clrMap bg1="dk2" tx1="lt1" bg2="dk1" tx2="lt2" accent1="accent1" accent2="accent2" accent3="accent3" accent4="accent4" accent5="accent5" accent6="accent6" hlink="hlink" folHlink="folHlink"/>
  <p:sldLayoutIdLst>
    <p:sldLayoutId id="2147483799" r:id="rId1"/>
    <p:sldLayoutId id="2147483802" r:id="rId2"/>
    <p:sldLayoutId id="2147483803" r:id="rId3"/>
    <p:sldLayoutId id="2147483804" r:id="rId4"/>
  </p:sldLayoutIdLst>
  <p:hf hdr="0" ftr="0" dt="0"/>
  <p:txStyles>
    <p:titleStyle>
      <a:lvl1pPr algn="l" rtl="0" eaLnBrk="0" fontAlgn="base" hangingPunct="0">
        <a:lnSpc>
          <a:spcPct val="85000"/>
        </a:lnSpc>
        <a:spcBef>
          <a:spcPct val="0"/>
        </a:spcBef>
        <a:spcAft>
          <a:spcPct val="0"/>
        </a:spcAft>
        <a:defRPr sz="3800" b="1">
          <a:solidFill>
            <a:srgbClr val="000000"/>
          </a:solidFill>
          <a:latin typeface="+mj-lt"/>
          <a:ea typeface="+mj-ea"/>
          <a:cs typeface="+mj-cs"/>
        </a:defRPr>
      </a:lvl1pPr>
      <a:lvl2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2pPr>
      <a:lvl3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3pPr>
      <a:lvl4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4pPr>
      <a:lvl5pPr algn="l" rtl="0" eaLnBrk="0" fontAlgn="base" hangingPunct="0">
        <a:lnSpc>
          <a:spcPct val="85000"/>
        </a:lnSpc>
        <a:spcBef>
          <a:spcPct val="0"/>
        </a:spcBef>
        <a:spcAft>
          <a:spcPct val="0"/>
        </a:spcAft>
        <a:defRPr sz="3800" b="1">
          <a:solidFill>
            <a:srgbClr val="000000"/>
          </a:solidFill>
          <a:latin typeface="Arial" charset="0"/>
          <a:ea typeface="Arial" charset="0"/>
          <a:cs typeface="Arial" charset="0"/>
        </a:defRPr>
      </a:lvl5pPr>
      <a:lvl6pPr marL="4572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6pPr>
      <a:lvl7pPr marL="9144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7pPr>
      <a:lvl8pPr marL="13716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8pPr>
      <a:lvl9pPr marL="1828800" algn="l" rtl="0" eaLnBrk="1" fontAlgn="base" hangingPunct="1">
        <a:lnSpc>
          <a:spcPct val="85000"/>
        </a:lnSpc>
        <a:spcBef>
          <a:spcPct val="0"/>
        </a:spcBef>
        <a:spcAft>
          <a:spcPct val="0"/>
        </a:spcAft>
        <a:defRPr sz="3800" b="1">
          <a:solidFill>
            <a:schemeClr val="bg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ea typeface="+mn-ea"/>
          <a:cs typeface="+mn-cs"/>
        </a:defRPr>
      </a:lvl2pPr>
      <a:lvl3pPr marL="1143000" indent="-228600" algn="l" rtl="0" eaLnBrk="0" fontAlgn="base" hangingPunct="0">
        <a:spcBef>
          <a:spcPct val="20000"/>
        </a:spcBef>
        <a:spcAft>
          <a:spcPct val="0"/>
        </a:spcAft>
        <a:buChar char="•"/>
        <a:defRPr sz="2400">
          <a:solidFill>
            <a:srgbClr val="000000"/>
          </a:solidFill>
          <a:latin typeface="+mn-lt"/>
          <a:ea typeface="+mn-ea"/>
          <a:cs typeface="+mn-cs"/>
        </a:defRPr>
      </a:lvl3pPr>
      <a:lvl4pPr marL="1600200" indent="-228600" algn="l" rtl="0" eaLnBrk="0" fontAlgn="base" hangingPunct="0">
        <a:spcBef>
          <a:spcPct val="20000"/>
        </a:spcBef>
        <a:spcAft>
          <a:spcPct val="0"/>
        </a:spcAft>
        <a:buChar char="–"/>
        <a:defRPr sz="2000">
          <a:solidFill>
            <a:srgbClr val="000000"/>
          </a:solidFill>
          <a:latin typeface="+mn-lt"/>
          <a:ea typeface="+mn-ea"/>
          <a:cs typeface="+mn-cs"/>
        </a:defRPr>
      </a:lvl4pPr>
      <a:lvl5pPr marL="2057400" indent="-228600" algn="l" rtl="0" eaLnBrk="0" fontAlgn="base" hangingPunct="0">
        <a:spcBef>
          <a:spcPct val="20000"/>
        </a:spcBef>
        <a:spcAft>
          <a:spcPct val="0"/>
        </a:spcAft>
        <a:buChar char="»"/>
        <a:defRPr sz="2000">
          <a:solidFill>
            <a:srgbClr val="000000"/>
          </a:solidFill>
          <a:latin typeface="+mn-lt"/>
          <a:ea typeface="+mn-ea"/>
          <a:cs typeface="+mn-cs"/>
        </a:defRPr>
      </a:lvl5pPr>
      <a:lvl6pPr marL="2514600" indent="-228600" algn="l" rtl="0" eaLnBrk="1" fontAlgn="base" hangingPunct="1">
        <a:spcBef>
          <a:spcPct val="20000"/>
        </a:spcBef>
        <a:spcAft>
          <a:spcPct val="0"/>
        </a:spcAft>
        <a:buChar char="»"/>
        <a:defRPr sz="2000">
          <a:solidFill>
            <a:schemeClr val="bg2"/>
          </a:solidFill>
          <a:latin typeface="+mn-lt"/>
          <a:ea typeface="+mn-ea"/>
          <a:cs typeface="+mn-cs"/>
        </a:defRPr>
      </a:lvl6pPr>
      <a:lvl7pPr marL="2971800" indent="-228600" algn="l" rtl="0" eaLnBrk="1" fontAlgn="base" hangingPunct="1">
        <a:spcBef>
          <a:spcPct val="20000"/>
        </a:spcBef>
        <a:spcAft>
          <a:spcPct val="0"/>
        </a:spcAft>
        <a:buChar char="»"/>
        <a:defRPr sz="2000">
          <a:solidFill>
            <a:schemeClr val="bg2"/>
          </a:solidFill>
          <a:latin typeface="+mn-lt"/>
          <a:ea typeface="+mn-ea"/>
          <a:cs typeface="+mn-cs"/>
        </a:defRPr>
      </a:lvl7pPr>
      <a:lvl8pPr marL="3429000" indent="-228600" algn="l" rtl="0" eaLnBrk="1" fontAlgn="base" hangingPunct="1">
        <a:spcBef>
          <a:spcPct val="20000"/>
        </a:spcBef>
        <a:spcAft>
          <a:spcPct val="0"/>
        </a:spcAft>
        <a:buChar char="»"/>
        <a:defRPr sz="2000">
          <a:solidFill>
            <a:schemeClr val="bg2"/>
          </a:solidFill>
          <a:latin typeface="+mn-lt"/>
          <a:ea typeface="+mn-ea"/>
          <a:cs typeface="+mn-cs"/>
        </a:defRPr>
      </a:lvl8pPr>
      <a:lvl9pPr marL="3886200" indent="-228600" algn="l" rtl="0" eaLnBrk="1" fontAlgn="base" hangingPunct="1">
        <a:spcBef>
          <a:spcPct val="20000"/>
        </a:spcBef>
        <a:spcAft>
          <a:spcPct val="0"/>
        </a:spcAft>
        <a:buChar char="»"/>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12456671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913" r:id="rId14"/>
    <p:sldLayoutId id="2147483914"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1.xml"/><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3.xml"/><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9.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9.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0.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58.xml"/></Relationships>
</file>

<file path=ppt/slides/_rels/slide112.xml.rels><?xml version="1.0" encoding="UTF-8" standalone="yes"?>
<Relationships xmlns="http://schemas.openxmlformats.org/package/2006/relationships"><Relationship Id="rId3" Type="http://schemas.openxmlformats.org/officeDocument/2006/relationships/hyperlink" Target="https://www.fphandbook.org/" TargetMode="External"/><Relationship Id="rId2" Type="http://schemas.openxmlformats.org/officeDocument/2006/relationships/hyperlink" Target="https://www.fptraining.org/" TargetMode="External"/><Relationship Id="rId1" Type="http://schemas.openxmlformats.org/officeDocument/2006/relationships/slideLayout" Target="../slideLayouts/slideLayout54.xml"/><Relationship Id="rId4" Type="http://schemas.openxmlformats.org/officeDocument/2006/relationships/hyperlink" Target="http://www.who.int/en/news-room/fact-sheets/detail/emergency-contraception" TargetMode="External"/></Relationships>
</file>

<file path=ppt/slides/_rels/slide1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png"/><Relationship Id="rId7" Type="http://schemas.openxmlformats.org/officeDocument/2006/relationships/hyperlink" Target="http://apps.who.int/iris/bitstream/handle/10665/272758/9789241513579-eng.pdf?ua=1" TargetMode="External"/><Relationship Id="rId2" Type="http://schemas.openxmlformats.org/officeDocument/2006/relationships/hyperlink" Target="http://www.who.int/reproductivehealth/publications/family_planning/MEC-5/en/" TargetMode="External"/><Relationship Id="rId1" Type="http://schemas.openxmlformats.org/officeDocument/2006/relationships/slideLayout" Target="../slideLayouts/slideLayout54.xml"/><Relationship Id="rId6" Type="http://schemas.openxmlformats.org/officeDocument/2006/relationships/hyperlink" Target="https://www.who.int/reproductivehealth/publications/family_planning/en/" TargetMode="External"/><Relationship Id="rId5" Type="http://schemas.openxmlformats.org/officeDocument/2006/relationships/image" Target="../media/image29.png"/><Relationship Id="rId4" Type="http://schemas.openxmlformats.org/officeDocument/2006/relationships/hyperlink" Target="http://www.who.int/reproductivehealth/publications/family_planning/SPR-3/en/"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9.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9.xml"/><Relationship Id="rId5" Type="http://schemas.openxmlformats.org/officeDocument/2006/relationships/hyperlink" Target="http://www.who.int/en/news-room/fact-sheets/detail/emergency-contraception" TargetMode="External"/><Relationship Id="rId4" Type="http://schemas.openxmlformats.org/officeDocument/2006/relationships/hyperlink" Target="https://apps.who.int/iris/bitstream/handle/10665/260156/9780999203705-eng.pdf?sequence=1"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39.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hyperlink" Target="https://apps.who.int/iris/bitstream/handle/10665/260156/9780999203705-eng.pdf?sequence=1"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39.xml"/><Relationship Id="rId1" Type="http://schemas.openxmlformats.org/officeDocument/2006/relationships/slideLayout" Target="../slideLayouts/slideLayout39.xml"/><Relationship Id="rId4" Type="http://schemas.openxmlformats.org/officeDocument/2006/relationships/hyperlink" Target="http://www.who.int/en/news-room/fact-sheets/detail/emergency-contraceptio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3.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5.xml"/><Relationship Id="rId1" Type="http://schemas.openxmlformats.org/officeDocument/2006/relationships/slideLayout" Target="../slideLayouts/slideLayout39.xml"/><Relationship Id="rId4" Type="http://schemas.openxmlformats.org/officeDocument/2006/relationships/hyperlink" Target="http://www.who.int/en/news-room/fact-sheets/detail/emergency-contraception"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49.xml"/><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0.xml"/><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1.xml"/><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52.xml"/><Relationship Id="rId1" Type="http://schemas.openxmlformats.org/officeDocument/2006/relationships/slideLayout" Target="../slideLayouts/slideLayout39.xml"/><Relationship Id="rId4" Type="http://schemas.openxmlformats.org/officeDocument/2006/relationships/hyperlink" Target="http://www.who.int/en/news-room/fact-sheets/detail/emergency-contraception"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3.xml"/><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4.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5.xml"/><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6.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7.xml"/><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8.xml"/><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3" Type="http://schemas.openxmlformats.org/officeDocument/2006/relationships/hyperlink" Target="http://www.who.int/en/news-room/fact-sheets/detail/emergency-contraception" TargetMode="External"/><Relationship Id="rId2" Type="http://schemas.openxmlformats.org/officeDocument/2006/relationships/notesSlide" Target="../notesSlides/notesSlide59.xml"/><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54.xml"/></Relationships>
</file>

<file path=ppt/slides/_rels/slide6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2.xml"/><Relationship Id="rId1" Type="http://schemas.openxmlformats.org/officeDocument/2006/relationships/slideLayout" Target="../slideLayouts/slideLayout43.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5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70.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7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6.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4.xml"/><Relationship Id="rId6" Type="http://schemas.openxmlformats.org/officeDocument/2006/relationships/image" Target="../media/image19.emf"/><Relationship Id="rId5" Type="http://schemas.openxmlformats.org/officeDocument/2006/relationships/oleObject" Target="../embeddings/oleObject1.bin"/><Relationship Id="rId4" Type="http://schemas.openxmlformats.org/officeDocument/2006/relationships/image" Target="../media/image18.png"/></Relationships>
</file>

<file path=ppt/slides/_rels/slide86.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65.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65.xml"/><Relationship Id="rId4" Type="http://schemas.openxmlformats.org/officeDocument/2006/relationships/hyperlink" Target="https://apps.who.int/iris/bitstream/handle/10665/260156/9780999203705-eng.pdf?sequence=1"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5.xml"/><Relationship Id="rId4" Type="http://schemas.openxmlformats.org/officeDocument/2006/relationships/hyperlink" Target="https://apps.who.int/iris/bitstream/handle/10665/260156/9780999203705-eng.pdf?sequence=1"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0.xml.rels><?xml version="1.0" encoding="UTF-8" standalone="yes"?>
<Relationships xmlns="http://schemas.openxmlformats.org/package/2006/relationships"><Relationship Id="rId3" Type="http://schemas.openxmlformats.org/officeDocument/2006/relationships/hyperlink" Target="https://apps.who.int/iris/bitstream/handle/10665/260156/9780999203705-eng.pdf?sequence=1" TargetMode="External"/><Relationship Id="rId2" Type="http://schemas.openxmlformats.org/officeDocument/2006/relationships/notesSlide" Target="../notesSlides/notesSlide82.xml"/><Relationship Id="rId1" Type="http://schemas.openxmlformats.org/officeDocument/2006/relationships/slideLayout" Target="../slideLayouts/slideLayout65.xml"/></Relationships>
</file>

<file path=ppt/slides/_rels/slide91.xml.rels><?xml version="1.0" encoding="UTF-8" standalone="yes"?>
<Relationships xmlns="http://schemas.openxmlformats.org/package/2006/relationships"><Relationship Id="rId2" Type="http://schemas.openxmlformats.org/officeDocument/2006/relationships/hyperlink" Target="https://apps.who.int/iris/bitstream/handle/10665/260156/9780999203705-eng.pdf?sequence=1" TargetMode="External"/><Relationship Id="rId1" Type="http://schemas.openxmlformats.org/officeDocument/2006/relationships/slideLayout" Target="../slideLayouts/slideLayout65.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3.xml"/><Relationship Id="rId1" Type="http://schemas.openxmlformats.org/officeDocument/2006/relationships/slideLayout" Target="../slideLayouts/slideLayout44.xml"/><Relationship Id="rId4" Type="http://schemas.openxmlformats.org/officeDocument/2006/relationships/image" Target="../media/image19.emf"/></Relationships>
</file>

<file path=ppt/slides/_rels/slide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4.xml"/><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89.xml"/><Relationship Id="rId1" Type="http://schemas.openxmlformats.org/officeDocument/2006/relationships/slideLayout" Target="../slideLayouts/slideLayout50.xml"/><Relationship Id="rId6" Type="http://schemas.openxmlformats.org/officeDocument/2006/relationships/image" Target="../media/image24.emf"/><Relationship Id="rId5" Type="http://schemas.openxmlformats.org/officeDocument/2006/relationships/oleObject" Target="../embeddings/oleObject3.bin"/><Relationship Id="rId4" Type="http://schemas.openxmlformats.org/officeDocument/2006/relationships/image" Target="../media/image23.emf"/></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55BA5-5EF0-48FC-9228-EAFEC6413183}"/>
              </a:ext>
            </a:extLst>
          </p:cNvPr>
          <p:cNvSpPr>
            <a:spLocks noGrp="1"/>
          </p:cNvSpPr>
          <p:nvPr>
            <p:ph type="ctrTitle"/>
          </p:nvPr>
        </p:nvSpPr>
        <p:spPr>
          <a:xfrm>
            <a:off x="685800" y="1600199"/>
            <a:ext cx="7772400" cy="4114801"/>
          </a:xfrm>
          <a:solidFill>
            <a:schemeClr val="bg1">
              <a:lumMod val="95000"/>
            </a:schemeClr>
          </a:solidFill>
        </p:spPr>
        <p:txBody>
          <a:bodyPr>
            <a:normAutofit fontScale="90000"/>
          </a:bodyPr>
          <a:lstStyle/>
          <a:p>
            <a:pPr algn="l"/>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br>
              <a:rPr lang="en-GB" b="1" dirty="0"/>
            </a:br>
            <a:r>
              <a:rPr lang="en-GB" b="1" dirty="0"/>
              <a:t>Contraceptive methods -  Part 4</a:t>
            </a:r>
            <a:br>
              <a:rPr lang="en-GB" b="1" dirty="0"/>
            </a:br>
            <a:br>
              <a:rPr lang="en-GB" b="1" dirty="0"/>
            </a:br>
            <a:br>
              <a:rPr lang="en-GB" b="1" dirty="0"/>
            </a:br>
            <a:endParaRPr lang="en-GB" b="1" dirty="0"/>
          </a:p>
        </p:txBody>
      </p:sp>
      <p:sp>
        <p:nvSpPr>
          <p:cNvPr id="3" name="Subtitle 2">
            <a:extLst>
              <a:ext uri="{FF2B5EF4-FFF2-40B4-BE49-F238E27FC236}">
                <a16:creationId xmlns:a16="http://schemas.microsoft.com/office/drawing/2014/main" id="{17B98EBB-9FE5-4CD7-B96E-2A73F9203FA4}"/>
              </a:ext>
            </a:extLst>
          </p:cNvPr>
          <p:cNvSpPr>
            <a:spLocks noGrp="1"/>
          </p:cNvSpPr>
          <p:nvPr>
            <p:ph type="subTitle" idx="1"/>
          </p:nvPr>
        </p:nvSpPr>
        <p:spPr>
          <a:xfrm>
            <a:off x="685799" y="4071274"/>
            <a:ext cx="7772399" cy="1114341"/>
          </a:xfrm>
          <a:solidFill>
            <a:schemeClr val="bg1">
              <a:lumMod val="85000"/>
            </a:schemeClr>
          </a:solidFill>
        </p:spPr>
        <p:txBody>
          <a:bodyPr>
            <a:normAutofit/>
          </a:bodyPr>
          <a:lstStyle/>
          <a:p>
            <a:pPr algn="l"/>
            <a:r>
              <a:rPr lang="en-GB" sz="2000" b="1" dirty="0"/>
              <a:t>Raqibat Idris, MBBS, DO, MPH</a:t>
            </a:r>
          </a:p>
          <a:p>
            <a:pPr algn="l"/>
            <a:r>
              <a:rPr lang="en-GB" sz="2000" dirty="0"/>
              <a:t>Geneva Foundation for Medical Education and Research</a:t>
            </a:r>
          </a:p>
        </p:txBody>
      </p:sp>
      <p:sp>
        <p:nvSpPr>
          <p:cNvPr id="5" name="Text Placeholder 6">
            <a:extLst>
              <a:ext uri="{FF2B5EF4-FFF2-40B4-BE49-F238E27FC236}">
                <a16:creationId xmlns:a16="http://schemas.microsoft.com/office/drawing/2014/main" id="{E5C578F4-AEC9-43A5-863E-952265E01DB9}"/>
              </a:ext>
            </a:extLst>
          </p:cNvPr>
          <p:cNvSpPr txBox="1">
            <a:spLocks/>
          </p:cNvSpPr>
          <p:nvPr/>
        </p:nvSpPr>
        <p:spPr>
          <a:xfrm>
            <a:off x="0" y="372980"/>
            <a:ext cx="3970421" cy="397041"/>
          </a:xfrm>
          <a:prstGeom prst="rect">
            <a:avLst/>
          </a:prstGeom>
          <a:solidFill>
            <a:sysClr val="windowText" lastClr="000000">
              <a:lumMod val="95000"/>
              <a:lumOff val="5000"/>
            </a:sysClr>
          </a:solidFill>
        </p:spPr>
        <p:txBody>
          <a:bodyPr vert="horz" lIns="91440" tIns="45720" rIns="91440" bIns="45720" rtlCol="0">
            <a:noAutofit/>
          </a:bodyPr>
          <a:lstStyle>
            <a:lvl1pPr marL="0" indent="0" algn="ctr" defTabSz="914400" rtl="0" eaLnBrk="1" latinLnBrk="0" hangingPunct="1">
              <a:spcBef>
                <a:spcPct val="20000"/>
              </a:spcBef>
              <a:buClr>
                <a:schemeClr val="tx1"/>
              </a:buClr>
              <a:buSzPct val="60000"/>
              <a:buFont typeface="Wingdings" pitchFamily="2" charset="2"/>
              <a:buNone/>
              <a:defRPr sz="1200" b="1" kern="1200" baseline="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l">
              <a:buClr>
                <a:prstClr val="black"/>
              </a:buClr>
            </a:pPr>
            <a:r>
              <a:rPr lang="en-GB" dirty="0">
                <a:solidFill>
                  <a:prstClr val="white"/>
                </a:solidFill>
                <a:latin typeface="Calibri"/>
              </a:rPr>
              <a:t>"Family Planning”: An Online Evidence-based Course 2021</a:t>
            </a:r>
            <a:endParaRPr kumimoji="0" lang="en-GB"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F24D344D-8FF3-4DB0-9E19-1EA5E12CC451}"/>
              </a:ext>
            </a:extLst>
          </p:cNvPr>
          <p:cNvPicPr>
            <a:picLocks noChangeAspect="1"/>
          </p:cNvPicPr>
          <p:nvPr/>
        </p:nvPicPr>
        <p:blipFill>
          <a:blip r:embed="rId2"/>
          <a:stretch>
            <a:fillRect/>
          </a:stretch>
        </p:blipFill>
        <p:spPr>
          <a:xfrm>
            <a:off x="7067117" y="4176006"/>
            <a:ext cx="1133475" cy="904875"/>
          </a:xfrm>
          <a:prstGeom prst="rect">
            <a:avLst/>
          </a:prstGeom>
        </p:spPr>
      </p:pic>
    </p:spTree>
    <p:extLst>
      <p:ext uri="{BB962C8B-B14F-4D97-AF65-F5344CB8AC3E}">
        <p14:creationId xmlns:p14="http://schemas.microsoft.com/office/powerpoint/2010/main" val="238840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615" y="152400"/>
            <a:ext cx="8356042" cy="1143000"/>
          </a:xfrm>
        </p:spPr>
        <p:txBody>
          <a:bodyPr>
            <a:normAutofit fontScale="90000"/>
          </a:bodyPr>
          <a:lstStyle/>
          <a:p>
            <a:r>
              <a:rPr lang="en-US" b="1" dirty="0">
                <a:solidFill>
                  <a:schemeClr val="accent4"/>
                </a:solidFill>
                <a:latin typeface="Calibri" panose="020F0502020204030204" pitchFamily="34" charset="0"/>
                <a:cs typeface="Calibri" panose="020F0502020204030204" pitchFamily="34" charset="0"/>
              </a:rPr>
              <a:t>Health benefits, non-health benefits and risks of vasectomy</a:t>
            </a:r>
          </a:p>
        </p:txBody>
      </p:sp>
      <p:sp>
        <p:nvSpPr>
          <p:cNvPr id="3" name="Content Placeholder 2"/>
          <p:cNvSpPr>
            <a:spLocks noGrp="1"/>
          </p:cNvSpPr>
          <p:nvPr>
            <p:ph idx="1"/>
          </p:nvPr>
        </p:nvSpPr>
        <p:spPr>
          <a:xfrm>
            <a:off x="457199" y="1600200"/>
            <a:ext cx="8490857" cy="4876800"/>
          </a:xfrm>
        </p:spPr>
        <p:txBody>
          <a:bodyPr/>
          <a:lstStyle/>
          <a:p>
            <a:r>
              <a:rPr lang="en-US" sz="2800" dirty="0"/>
              <a:t>Is a cost-effective, one-off event, with no need for resupply</a:t>
            </a:r>
          </a:p>
          <a:p>
            <a:r>
              <a:rPr lang="en-US" sz="2800" dirty="0"/>
              <a:t>Does not interfere with sex</a:t>
            </a:r>
          </a:p>
          <a:p>
            <a:r>
              <a:rPr lang="en-US" sz="2800" dirty="0"/>
              <a:t>May enhance enjoyment and frequency of sex</a:t>
            </a:r>
          </a:p>
          <a:p>
            <a:r>
              <a:rPr lang="en-US" sz="2800" dirty="0"/>
              <a:t>Allows man to play significant role in FP</a:t>
            </a:r>
          </a:p>
          <a:p>
            <a:r>
              <a:rPr lang="en-US" sz="2800" dirty="0"/>
              <a:t>Is a safe procedure</a:t>
            </a:r>
          </a:p>
          <a:p>
            <a:r>
              <a:rPr lang="en-US" sz="2800" dirty="0"/>
              <a:t>Carries a small risk of failure</a:t>
            </a:r>
          </a:p>
          <a:p>
            <a:r>
              <a:rPr lang="en-US" sz="2800" dirty="0"/>
              <a:t>Carries risk associated with pain management drugs and surgical procedure</a:t>
            </a:r>
          </a:p>
        </p:txBody>
      </p:sp>
      <p:sp>
        <p:nvSpPr>
          <p:cNvPr id="4" name="Footer Placeholder 1">
            <a:extLst>
              <a:ext uri="{FF2B5EF4-FFF2-40B4-BE49-F238E27FC236}">
                <a16:creationId xmlns:a16="http://schemas.microsoft.com/office/drawing/2014/main" id="{062A6DB5-D5E4-4C7B-96CC-0AB0563AA1C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77399674-0278-4801-B138-2CFB4F0EC218}"/>
              </a:ext>
            </a:extLst>
          </p:cNvPr>
          <p:cNvSpPr>
            <a:spLocks noGrp="1"/>
          </p:cNvSpPr>
          <p:nvPr>
            <p:ph type="sldNum" sz="quarter" idx="12"/>
          </p:nvPr>
        </p:nvSpPr>
        <p:spPr/>
        <p:txBody>
          <a:bodyPr/>
          <a:lstStyle/>
          <a:p>
            <a:fld id="{8503B3E5-BAE0-4051-A0B1-29381921E4F1}" type="slidenum">
              <a:rPr lang="en-GB" smtClean="0"/>
              <a:t>10</a:t>
            </a:fld>
            <a:endParaRPr lang="en-GB"/>
          </a:p>
        </p:txBody>
      </p:sp>
    </p:spTree>
    <p:extLst>
      <p:ext uri="{BB962C8B-B14F-4D97-AF65-F5344CB8AC3E}">
        <p14:creationId xmlns:p14="http://schemas.microsoft.com/office/powerpoint/2010/main" val="1578678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52B50AB-2333-4B9A-BCFF-FBA13314524B}"/>
              </a:ext>
            </a:extLst>
          </p:cNvPr>
          <p:cNvSpPr>
            <a:spLocks noGrp="1" noChangeArrowheads="1"/>
          </p:cNvSpPr>
          <p:nvPr>
            <p:ph type="title"/>
          </p:nvPr>
        </p:nvSpPr>
        <p:spPr>
          <a:xfrm>
            <a:off x="536575" y="197425"/>
            <a:ext cx="7772400" cy="990600"/>
          </a:xfrm>
        </p:spPr>
        <p:txBody>
          <a:bodyPr>
            <a:normAutofit/>
          </a:bodyPr>
          <a:lstStyle/>
          <a:p>
            <a:pPr eaLnBrk="1" hangingPunct="1"/>
            <a:r>
              <a:rPr lang="en-US" altLang="en-US" b="1" dirty="0" err="1">
                <a:solidFill>
                  <a:schemeClr val="accent4"/>
                </a:solidFill>
                <a:latin typeface="Calibri" panose="020F0502020204030204" pitchFamily="34" charset="0"/>
                <a:cs typeface="Calibri" panose="020F0502020204030204" pitchFamily="34" charset="0"/>
              </a:rPr>
              <a:t>CycleBeads</a:t>
            </a:r>
            <a:endParaRPr lang="en-US" altLang="en-US" b="1" dirty="0">
              <a:solidFill>
                <a:schemeClr val="accent4"/>
              </a:solidFill>
              <a:latin typeface="Calibri" panose="020F0502020204030204" pitchFamily="34" charset="0"/>
              <a:cs typeface="Calibri" panose="020F0502020204030204" pitchFamily="34" charset="0"/>
            </a:endParaRPr>
          </a:p>
        </p:txBody>
      </p:sp>
      <p:sp>
        <p:nvSpPr>
          <p:cNvPr id="27651" name="Rectangle 3">
            <a:extLst>
              <a:ext uri="{FF2B5EF4-FFF2-40B4-BE49-F238E27FC236}">
                <a16:creationId xmlns:a16="http://schemas.microsoft.com/office/drawing/2014/main" id="{F37BB9F4-70DF-446D-8B4A-0BB9BF465896}"/>
              </a:ext>
            </a:extLst>
          </p:cNvPr>
          <p:cNvSpPr>
            <a:spLocks noGrp="1" noChangeArrowheads="1"/>
          </p:cNvSpPr>
          <p:nvPr>
            <p:ph idx="1"/>
          </p:nvPr>
        </p:nvSpPr>
        <p:spPr>
          <a:xfrm>
            <a:off x="285750" y="1714500"/>
            <a:ext cx="8477250" cy="3867150"/>
          </a:xfrm>
        </p:spPr>
        <p:txBody>
          <a:bodyPr/>
          <a:lstStyle/>
          <a:p>
            <a:pPr eaLnBrk="1" hangingPunct="1">
              <a:lnSpc>
                <a:spcPct val="90000"/>
              </a:lnSpc>
              <a:buFont typeface="Wingdings" panose="05000000000000000000" pitchFamily="2" charset="2"/>
              <a:buNone/>
            </a:pPr>
            <a:r>
              <a:rPr lang="en-US" altLang="en-US" dirty="0"/>
              <a:t>   The Standard Days Method (SDM) is used with </a:t>
            </a:r>
            <a:r>
              <a:rPr lang="en-US" altLang="en-US" dirty="0" err="1"/>
              <a:t>CycleBeads</a:t>
            </a:r>
            <a:r>
              <a:rPr lang="en-US" altLang="en-US" sz="2000" dirty="0"/>
              <a:t>®</a:t>
            </a:r>
            <a:r>
              <a:rPr lang="en-US" altLang="en-US" dirty="0"/>
              <a:t>, a color-coded string of beads to help a woman:</a:t>
            </a:r>
            <a:br>
              <a:rPr lang="en-US" altLang="en-US" dirty="0"/>
            </a:br>
            <a:endParaRPr lang="en-US" altLang="en-US" dirty="0"/>
          </a:p>
          <a:p>
            <a:pPr lvl="1" eaLnBrk="1" hangingPunct="1">
              <a:lnSpc>
                <a:spcPct val="90000"/>
              </a:lnSpc>
              <a:buClr>
                <a:schemeClr val="bg2"/>
              </a:buClr>
              <a:buFont typeface="Wingdings" panose="05000000000000000000" pitchFamily="2" charset="2"/>
              <a:buChar char="§"/>
            </a:pPr>
            <a:r>
              <a:rPr lang="en-US" altLang="en-US" b="1" dirty="0"/>
              <a:t>Track her cycle days</a:t>
            </a:r>
          </a:p>
          <a:p>
            <a:pPr lvl="1" eaLnBrk="1" hangingPunct="1">
              <a:lnSpc>
                <a:spcPct val="90000"/>
              </a:lnSpc>
              <a:buClr>
                <a:schemeClr val="bg2"/>
              </a:buClr>
              <a:buFont typeface="Wingdings" panose="05000000000000000000" pitchFamily="2" charset="2"/>
              <a:buChar char="§"/>
            </a:pPr>
            <a:r>
              <a:rPr lang="en-US" altLang="en-US" b="1" dirty="0"/>
              <a:t>Know when she is fertile</a:t>
            </a:r>
          </a:p>
          <a:p>
            <a:pPr lvl="1" eaLnBrk="1" hangingPunct="1">
              <a:lnSpc>
                <a:spcPct val="90000"/>
              </a:lnSpc>
              <a:buClr>
                <a:schemeClr val="bg2"/>
              </a:buClr>
              <a:buFont typeface="Wingdings" panose="05000000000000000000" pitchFamily="2" charset="2"/>
              <a:buChar char="§"/>
            </a:pPr>
            <a:r>
              <a:rPr lang="en-US" altLang="en-US" b="1" dirty="0"/>
              <a:t>Monitor her cycle length</a:t>
            </a:r>
          </a:p>
        </p:txBody>
      </p:sp>
      <p:pic>
        <p:nvPicPr>
          <p:cNvPr id="27652" name="Picture 4" descr="hands110">
            <a:extLst>
              <a:ext uri="{FF2B5EF4-FFF2-40B4-BE49-F238E27FC236}">
                <a16:creationId xmlns:a16="http://schemas.microsoft.com/office/drawing/2014/main" id="{DE6B7DC6-123D-4B6C-BE47-3A20EB9344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2751138"/>
            <a:ext cx="21304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a:extLst>
              <a:ext uri="{FF2B5EF4-FFF2-40B4-BE49-F238E27FC236}">
                <a16:creationId xmlns:a16="http://schemas.microsoft.com/office/drawing/2014/main" id="{5E8F5411-D1CE-4296-894C-6267A0918BE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1B0DEDB1-E8EA-4DDF-B8E4-2D799B5355AA}"/>
              </a:ext>
            </a:extLst>
          </p:cNvPr>
          <p:cNvSpPr>
            <a:spLocks noGrp="1"/>
          </p:cNvSpPr>
          <p:nvPr>
            <p:ph type="sldNum" sz="quarter" idx="12"/>
          </p:nvPr>
        </p:nvSpPr>
        <p:spPr/>
        <p:txBody>
          <a:bodyPr/>
          <a:lstStyle/>
          <a:p>
            <a:fld id="{8503B3E5-BAE0-4051-A0B1-29381921E4F1}" type="slidenum">
              <a:rPr lang="en-GB" smtClean="0"/>
              <a:t>100</a:t>
            </a:fld>
            <a:endParaRPr lang="en-GB"/>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65">
            <a:extLst>
              <a:ext uri="{FF2B5EF4-FFF2-40B4-BE49-F238E27FC236}">
                <a16:creationId xmlns:a16="http://schemas.microsoft.com/office/drawing/2014/main" id="{5F1447AF-F4D4-4A62-8D4F-7207471959F1}"/>
              </a:ext>
            </a:extLst>
          </p:cNvPr>
          <p:cNvGrpSpPr>
            <a:grpSpLocks/>
          </p:cNvGrpSpPr>
          <p:nvPr/>
        </p:nvGrpSpPr>
        <p:grpSpPr bwMode="auto">
          <a:xfrm>
            <a:off x="273050" y="1139825"/>
            <a:ext cx="8659813" cy="5586413"/>
            <a:chOff x="377688" y="944562"/>
            <a:chExt cx="8468139" cy="5303837"/>
          </a:xfrm>
        </p:grpSpPr>
        <p:sp>
          <p:nvSpPr>
            <p:cNvPr id="29756" name="AutoShape 2">
              <a:extLst>
                <a:ext uri="{FF2B5EF4-FFF2-40B4-BE49-F238E27FC236}">
                  <a16:creationId xmlns:a16="http://schemas.microsoft.com/office/drawing/2014/main" id="{31782246-47C3-4D0C-9E45-665ADD55B13A}"/>
                </a:ext>
              </a:extLst>
            </p:cNvPr>
            <p:cNvSpPr>
              <a:spLocks noChangeArrowheads="1"/>
            </p:cNvSpPr>
            <p:nvPr/>
          </p:nvSpPr>
          <p:spPr bwMode="auto">
            <a:xfrm>
              <a:off x="377688" y="944562"/>
              <a:ext cx="8468139" cy="5303837"/>
            </a:xfrm>
            <a:prstGeom prst="roundRect">
              <a:avLst>
                <a:gd name="adj" fmla="val 9468"/>
              </a:avLst>
            </a:prstGeom>
            <a:solidFill>
              <a:srgbClr val="5795E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7" name="Oval 3">
              <a:extLst>
                <a:ext uri="{FF2B5EF4-FFF2-40B4-BE49-F238E27FC236}">
                  <a16:creationId xmlns:a16="http://schemas.microsoft.com/office/drawing/2014/main" id="{33E2BA09-760F-453F-AF88-D7C75B713A52}"/>
                </a:ext>
              </a:extLst>
            </p:cNvPr>
            <p:cNvSpPr>
              <a:spLocks noChangeArrowheads="1"/>
            </p:cNvSpPr>
            <p:nvPr/>
          </p:nvSpPr>
          <p:spPr bwMode="auto">
            <a:xfrm>
              <a:off x="3640138" y="1525588"/>
              <a:ext cx="484187" cy="484187"/>
            </a:xfrm>
            <a:prstGeom prst="ellipse">
              <a:avLst/>
            </a:pr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9699" name="Oval 7">
            <a:extLst>
              <a:ext uri="{FF2B5EF4-FFF2-40B4-BE49-F238E27FC236}">
                <a16:creationId xmlns:a16="http://schemas.microsoft.com/office/drawing/2014/main" id="{B39ADEE9-72BF-44BB-B0B7-89F5C0A1B189}"/>
              </a:ext>
            </a:extLst>
          </p:cNvPr>
          <p:cNvSpPr>
            <a:spLocks noChangeArrowheads="1"/>
          </p:cNvSpPr>
          <p:nvPr/>
        </p:nvSpPr>
        <p:spPr bwMode="auto">
          <a:xfrm>
            <a:off x="2278063" y="2979738"/>
            <a:ext cx="484187" cy="484187"/>
          </a:xfrm>
          <a:prstGeom prst="ellipse">
            <a:avLst/>
          </a:pr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0" name="Arc 8">
            <a:extLst>
              <a:ext uri="{FF2B5EF4-FFF2-40B4-BE49-F238E27FC236}">
                <a16:creationId xmlns:a16="http://schemas.microsoft.com/office/drawing/2014/main" id="{1E6652B0-0C24-450E-A0C2-8E5E0E277034}"/>
              </a:ext>
            </a:extLst>
          </p:cNvPr>
          <p:cNvSpPr>
            <a:spLocks/>
          </p:cNvSpPr>
          <p:nvPr/>
        </p:nvSpPr>
        <p:spPr bwMode="auto">
          <a:xfrm flipH="1">
            <a:off x="4622800" y="1524000"/>
            <a:ext cx="80963" cy="304800"/>
          </a:xfrm>
          <a:custGeom>
            <a:avLst/>
            <a:gdLst>
              <a:gd name="T0" fmla="*/ 2147483646 w 21600"/>
              <a:gd name="T1" fmla="*/ 0 h 41750"/>
              <a:gd name="T2" fmla="*/ 2147483646 w 21600"/>
              <a:gd name="T3" fmla="*/ 2147483646 h 41750"/>
              <a:gd name="T4" fmla="*/ 0 w 21600"/>
              <a:gd name="T5" fmla="*/ 2147483646 h 41750"/>
              <a:gd name="T6" fmla="*/ 0 60000 65536"/>
              <a:gd name="T7" fmla="*/ 0 60000 65536"/>
              <a:gd name="T8" fmla="*/ 0 60000 65536"/>
              <a:gd name="T9" fmla="*/ 0 w 21600"/>
              <a:gd name="T10" fmla="*/ 0 h 41750"/>
              <a:gd name="T11" fmla="*/ 21600 w 21600"/>
              <a:gd name="T12" fmla="*/ 41750 h 41750"/>
            </a:gdLst>
            <a:ahLst/>
            <a:cxnLst>
              <a:cxn ang="T6">
                <a:pos x="T0" y="T1"/>
              </a:cxn>
              <a:cxn ang="T7">
                <a:pos x="T2" y="T3"/>
              </a:cxn>
              <a:cxn ang="T8">
                <a:pos x="T4" y="T5"/>
              </a:cxn>
            </a:cxnLst>
            <a:rect l="T9" t="T10" r="T11" b="T12"/>
            <a:pathLst>
              <a:path w="21600" h="41750" fill="none" extrusionOk="0">
                <a:moveTo>
                  <a:pt x="2408" y="-1"/>
                </a:moveTo>
                <a:cubicBezTo>
                  <a:pt x="13337" y="1225"/>
                  <a:pt x="21600" y="10467"/>
                  <a:pt x="21600" y="21465"/>
                </a:cubicBezTo>
                <a:cubicBezTo>
                  <a:pt x="21600" y="30532"/>
                  <a:pt x="15937" y="38634"/>
                  <a:pt x="7421" y="41749"/>
                </a:cubicBezTo>
              </a:path>
              <a:path w="21600" h="41750" stroke="0" extrusionOk="0">
                <a:moveTo>
                  <a:pt x="2408" y="-1"/>
                </a:moveTo>
                <a:cubicBezTo>
                  <a:pt x="13337" y="1225"/>
                  <a:pt x="21600" y="10467"/>
                  <a:pt x="21600" y="21465"/>
                </a:cubicBezTo>
                <a:cubicBezTo>
                  <a:pt x="21600" y="30532"/>
                  <a:pt x="15937" y="38634"/>
                  <a:pt x="7421" y="41749"/>
                </a:cubicBezTo>
                <a:lnTo>
                  <a:pt x="0" y="21465"/>
                </a:lnTo>
                <a:lnTo>
                  <a:pt x="2408" y="-1"/>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1" name="Freeform 36">
            <a:extLst>
              <a:ext uri="{FF2B5EF4-FFF2-40B4-BE49-F238E27FC236}">
                <a16:creationId xmlns:a16="http://schemas.microsoft.com/office/drawing/2014/main" id="{D014755E-60E1-4B03-8364-3C0639B32CE2}"/>
              </a:ext>
            </a:extLst>
          </p:cNvPr>
          <p:cNvSpPr>
            <a:spLocks/>
          </p:cNvSpPr>
          <p:nvPr/>
        </p:nvSpPr>
        <p:spPr bwMode="auto">
          <a:xfrm>
            <a:off x="6011863" y="2162175"/>
            <a:ext cx="323850" cy="322263"/>
          </a:xfrm>
          <a:custGeom>
            <a:avLst/>
            <a:gdLst>
              <a:gd name="T0" fmla="*/ 2147483646 w 1343"/>
              <a:gd name="T1" fmla="*/ 2147483646 h 1340"/>
              <a:gd name="T2" fmla="*/ 2147483646 w 1343"/>
              <a:gd name="T3" fmla="*/ 2147483646 h 1340"/>
              <a:gd name="T4" fmla="*/ 2147483646 w 1343"/>
              <a:gd name="T5" fmla="*/ 2147483646 h 1340"/>
              <a:gd name="T6" fmla="*/ 2147483646 w 1343"/>
              <a:gd name="T7" fmla="*/ 2147483646 h 1340"/>
              <a:gd name="T8" fmla="*/ 2147483646 w 1343"/>
              <a:gd name="T9" fmla="*/ 2147483646 h 1340"/>
              <a:gd name="T10" fmla="*/ 2147483646 w 1343"/>
              <a:gd name="T11" fmla="*/ 2147483646 h 1340"/>
              <a:gd name="T12" fmla="*/ 2147483646 w 1343"/>
              <a:gd name="T13" fmla="*/ 2147483646 h 1340"/>
              <a:gd name="T14" fmla="*/ 2147483646 w 1343"/>
              <a:gd name="T15" fmla="*/ 2147483646 h 1340"/>
              <a:gd name="T16" fmla="*/ 2147483646 w 1343"/>
              <a:gd name="T17" fmla="*/ 2147483646 h 1340"/>
              <a:gd name="T18" fmla="*/ 2147483646 w 1343"/>
              <a:gd name="T19" fmla="*/ 2147483646 h 1340"/>
              <a:gd name="T20" fmla="*/ 2147483646 w 1343"/>
              <a:gd name="T21" fmla="*/ 2147483646 h 1340"/>
              <a:gd name="T22" fmla="*/ 2147483646 w 1343"/>
              <a:gd name="T23" fmla="*/ 2147483646 h 1340"/>
              <a:gd name="T24" fmla="*/ 2147483646 w 1343"/>
              <a:gd name="T25" fmla="*/ 2147483646 h 1340"/>
              <a:gd name="T26" fmla="*/ 2147483646 w 1343"/>
              <a:gd name="T27" fmla="*/ 2147483646 h 1340"/>
              <a:gd name="T28" fmla="*/ 2147483646 w 1343"/>
              <a:gd name="T29" fmla="*/ 2147483646 h 1340"/>
              <a:gd name="T30" fmla="*/ 2147483646 w 1343"/>
              <a:gd name="T31" fmla="*/ 2147483646 h 1340"/>
              <a:gd name="T32" fmla="*/ 2147483646 w 1343"/>
              <a:gd name="T33" fmla="*/ 2147483646 h 1340"/>
              <a:gd name="T34" fmla="*/ 2147483646 w 1343"/>
              <a:gd name="T35" fmla="*/ 2147483646 h 1340"/>
              <a:gd name="T36" fmla="*/ 2147483646 w 1343"/>
              <a:gd name="T37" fmla="*/ 2147483646 h 1340"/>
              <a:gd name="T38" fmla="*/ 2147483646 w 1343"/>
              <a:gd name="T39" fmla="*/ 2147483646 h 1340"/>
              <a:gd name="T40" fmla="*/ 2147483646 w 1343"/>
              <a:gd name="T41" fmla="*/ 2147483646 h 1340"/>
              <a:gd name="T42" fmla="*/ 2147483646 w 1343"/>
              <a:gd name="T43" fmla="*/ 2147483646 h 1340"/>
              <a:gd name="T44" fmla="*/ 2147483646 w 1343"/>
              <a:gd name="T45" fmla="*/ 2147483646 h 1340"/>
              <a:gd name="T46" fmla="*/ 2147483646 w 1343"/>
              <a:gd name="T47" fmla="*/ 2147483646 h 1340"/>
              <a:gd name="T48" fmla="*/ 2147483646 w 1343"/>
              <a:gd name="T49" fmla="*/ 2147483646 h 1340"/>
              <a:gd name="T50" fmla="*/ 2147483646 w 1343"/>
              <a:gd name="T51" fmla="*/ 2147483646 h 1340"/>
              <a:gd name="T52" fmla="*/ 2147483646 w 1343"/>
              <a:gd name="T53" fmla="*/ 2147483646 h 1340"/>
              <a:gd name="T54" fmla="*/ 2147483646 w 1343"/>
              <a:gd name="T55" fmla="*/ 2147483646 h 1340"/>
              <a:gd name="T56" fmla="*/ 2147483646 w 1343"/>
              <a:gd name="T57" fmla="*/ 2147483646 h 1340"/>
              <a:gd name="T58" fmla="*/ 2147483646 w 1343"/>
              <a:gd name="T59" fmla="*/ 2147483646 h 1340"/>
              <a:gd name="T60" fmla="*/ 2147483646 w 1343"/>
              <a:gd name="T61" fmla="*/ 2147483646 h 1340"/>
              <a:gd name="T62" fmla="*/ 2147483646 w 1343"/>
              <a:gd name="T63" fmla="*/ 2147483646 h 1340"/>
              <a:gd name="T64" fmla="*/ 2147483646 w 1343"/>
              <a:gd name="T65" fmla="*/ 2147483646 h 1340"/>
              <a:gd name="T66" fmla="*/ 2147483646 w 1343"/>
              <a:gd name="T67" fmla="*/ 2147483646 h 1340"/>
              <a:gd name="T68" fmla="*/ 2147483646 w 1343"/>
              <a:gd name="T69" fmla="*/ 2147483646 h 1340"/>
              <a:gd name="T70" fmla="*/ 2147483646 w 1343"/>
              <a:gd name="T71" fmla="*/ 2147483646 h 1340"/>
              <a:gd name="T72" fmla="*/ 2147483646 w 1343"/>
              <a:gd name="T73" fmla="*/ 2147483646 h 1340"/>
              <a:gd name="T74" fmla="*/ 2147483646 w 1343"/>
              <a:gd name="T75" fmla="*/ 2147483646 h 1340"/>
              <a:gd name="T76" fmla="*/ 0 w 1343"/>
              <a:gd name="T77" fmla="*/ 2147483646 h 1340"/>
              <a:gd name="T78" fmla="*/ 2147483646 w 1343"/>
              <a:gd name="T79" fmla="*/ 2147483646 h 1340"/>
              <a:gd name="T80" fmla="*/ 2147483646 w 1343"/>
              <a:gd name="T81" fmla="*/ 2147483646 h 1340"/>
              <a:gd name="T82" fmla="*/ 2147483646 w 1343"/>
              <a:gd name="T83" fmla="*/ 2147483646 h 1340"/>
              <a:gd name="T84" fmla="*/ 2147483646 w 1343"/>
              <a:gd name="T85" fmla="*/ 2147483646 h 1340"/>
              <a:gd name="T86" fmla="*/ 2147483646 w 1343"/>
              <a:gd name="T87" fmla="*/ 2147483646 h 1340"/>
              <a:gd name="T88" fmla="*/ 2147483646 w 1343"/>
              <a:gd name="T89" fmla="*/ 2147483646 h 1340"/>
              <a:gd name="T90" fmla="*/ 2147483646 w 1343"/>
              <a:gd name="T91" fmla="*/ 2147483646 h 1340"/>
              <a:gd name="T92" fmla="*/ 2147483646 w 1343"/>
              <a:gd name="T93" fmla="*/ 2147483646 h 1340"/>
              <a:gd name="T94" fmla="*/ 2147483646 w 1343"/>
              <a:gd name="T95" fmla="*/ 2147483646 h 1340"/>
              <a:gd name="T96" fmla="*/ 2147483646 w 1343"/>
              <a:gd name="T97" fmla="*/ 2147483646 h 1340"/>
              <a:gd name="T98" fmla="*/ 2147483646 w 1343"/>
              <a:gd name="T99" fmla="*/ 0 h 13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43"/>
              <a:gd name="T151" fmla="*/ 0 h 1340"/>
              <a:gd name="T152" fmla="*/ 1343 w 1343"/>
              <a:gd name="T153" fmla="*/ 1340 h 13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43" h="1340">
                <a:moveTo>
                  <a:pt x="209" y="1"/>
                </a:moveTo>
                <a:lnTo>
                  <a:pt x="236" y="5"/>
                </a:lnTo>
                <a:lnTo>
                  <a:pt x="263" y="8"/>
                </a:lnTo>
                <a:lnTo>
                  <a:pt x="289" y="13"/>
                </a:lnTo>
                <a:lnTo>
                  <a:pt x="316" y="18"/>
                </a:lnTo>
                <a:lnTo>
                  <a:pt x="342" y="24"/>
                </a:lnTo>
                <a:lnTo>
                  <a:pt x="368" y="31"/>
                </a:lnTo>
                <a:lnTo>
                  <a:pt x="394" y="38"/>
                </a:lnTo>
                <a:lnTo>
                  <a:pt x="419" y="45"/>
                </a:lnTo>
                <a:lnTo>
                  <a:pt x="444" y="54"/>
                </a:lnTo>
                <a:lnTo>
                  <a:pt x="470" y="63"/>
                </a:lnTo>
                <a:lnTo>
                  <a:pt x="495" y="73"/>
                </a:lnTo>
                <a:lnTo>
                  <a:pt x="520" y="83"/>
                </a:lnTo>
                <a:lnTo>
                  <a:pt x="569" y="105"/>
                </a:lnTo>
                <a:lnTo>
                  <a:pt x="617" y="129"/>
                </a:lnTo>
                <a:lnTo>
                  <a:pt x="665" y="155"/>
                </a:lnTo>
                <a:lnTo>
                  <a:pt x="712" y="182"/>
                </a:lnTo>
                <a:lnTo>
                  <a:pt x="757" y="210"/>
                </a:lnTo>
                <a:lnTo>
                  <a:pt x="801" y="241"/>
                </a:lnTo>
                <a:lnTo>
                  <a:pt x="845" y="271"/>
                </a:lnTo>
                <a:lnTo>
                  <a:pt x="887" y="303"/>
                </a:lnTo>
                <a:lnTo>
                  <a:pt x="927" y="335"/>
                </a:lnTo>
                <a:lnTo>
                  <a:pt x="967" y="368"/>
                </a:lnTo>
                <a:lnTo>
                  <a:pt x="1042" y="434"/>
                </a:lnTo>
                <a:lnTo>
                  <a:pt x="1107" y="500"/>
                </a:lnTo>
                <a:lnTo>
                  <a:pt x="1163" y="566"/>
                </a:lnTo>
                <a:lnTo>
                  <a:pt x="1211" y="631"/>
                </a:lnTo>
                <a:lnTo>
                  <a:pt x="1252" y="696"/>
                </a:lnTo>
                <a:lnTo>
                  <a:pt x="1285" y="758"/>
                </a:lnTo>
                <a:lnTo>
                  <a:pt x="1309" y="818"/>
                </a:lnTo>
                <a:lnTo>
                  <a:pt x="1328" y="877"/>
                </a:lnTo>
                <a:lnTo>
                  <a:pt x="1339" y="935"/>
                </a:lnTo>
                <a:lnTo>
                  <a:pt x="1343" y="989"/>
                </a:lnTo>
                <a:lnTo>
                  <a:pt x="1342" y="1040"/>
                </a:lnTo>
                <a:lnTo>
                  <a:pt x="1335" y="1088"/>
                </a:lnTo>
                <a:lnTo>
                  <a:pt x="1322" y="1134"/>
                </a:lnTo>
                <a:lnTo>
                  <a:pt x="1303" y="1175"/>
                </a:lnTo>
                <a:lnTo>
                  <a:pt x="1280" y="1213"/>
                </a:lnTo>
                <a:lnTo>
                  <a:pt x="1252" y="1246"/>
                </a:lnTo>
                <a:lnTo>
                  <a:pt x="1219" y="1274"/>
                </a:lnTo>
                <a:lnTo>
                  <a:pt x="1181" y="1298"/>
                </a:lnTo>
                <a:lnTo>
                  <a:pt x="1140" y="1317"/>
                </a:lnTo>
                <a:lnTo>
                  <a:pt x="1095" y="1331"/>
                </a:lnTo>
                <a:lnTo>
                  <a:pt x="1046" y="1338"/>
                </a:lnTo>
                <a:lnTo>
                  <a:pt x="995" y="1340"/>
                </a:lnTo>
                <a:lnTo>
                  <a:pt x="940" y="1336"/>
                </a:lnTo>
                <a:lnTo>
                  <a:pt x="884" y="1325"/>
                </a:lnTo>
                <a:lnTo>
                  <a:pt x="825" y="1306"/>
                </a:lnTo>
                <a:lnTo>
                  <a:pt x="764" y="1281"/>
                </a:lnTo>
                <a:lnTo>
                  <a:pt x="700" y="1250"/>
                </a:lnTo>
                <a:lnTo>
                  <a:pt x="636" y="1209"/>
                </a:lnTo>
                <a:lnTo>
                  <a:pt x="572" y="1161"/>
                </a:lnTo>
                <a:lnTo>
                  <a:pt x="506" y="1105"/>
                </a:lnTo>
                <a:lnTo>
                  <a:pt x="438" y="1040"/>
                </a:lnTo>
                <a:lnTo>
                  <a:pt x="371" y="967"/>
                </a:lnTo>
                <a:lnTo>
                  <a:pt x="338" y="927"/>
                </a:lnTo>
                <a:lnTo>
                  <a:pt x="306" y="887"/>
                </a:lnTo>
                <a:lnTo>
                  <a:pt x="275" y="844"/>
                </a:lnTo>
                <a:lnTo>
                  <a:pt x="243" y="802"/>
                </a:lnTo>
                <a:lnTo>
                  <a:pt x="213" y="757"/>
                </a:lnTo>
                <a:lnTo>
                  <a:pt x="185" y="712"/>
                </a:lnTo>
                <a:lnTo>
                  <a:pt x="157" y="665"/>
                </a:lnTo>
                <a:lnTo>
                  <a:pt x="131" y="618"/>
                </a:lnTo>
                <a:lnTo>
                  <a:pt x="107" y="569"/>
                </a:lnTo>
                <a:lnTo>
                  <a:pt x="85" y="520"/>
                </a:lnTo>
                <a:lnTo>
                  <a:pt x="74" y="495"/>
                </a:lnTo>
                <a:lnTo>
                  <a:pt x="65" y="470"/>
                </a:lnTo>
                <a:lnTo>
                  <a:pt x="55" y="446"/>
                </a:lnTo>
                <a:lnTo>
                  <a:pt x="47" y="420"/>
                </a:lnTo>
                <a:lnTo>
                  <a:pt x="39" y="394"/>
                </a:lnTo>
                <a:lnTo>
                  <a:pt x="32" y="368"/>
                </a:lnTo>
                <a:lnTo>
                  <a:pt x="25" y="342"/>
                </a:lnTo>
                <a:lnTo>
                  <a:pt x="19" y="316"/>
                </a:lnTo>
                <a:lnTo>
                  <a:pt x="13" y="290"/>
                </a:lnTo>
                <a:lnTo>
                  <a:pt x="8" y="263"/>
                </a:lnTo>
                <a:lnTo>
                  <a:pt x="5" y="237"/>
                </a:lnTo>
                <a:lnTo>
                  <a:pt x="2" y="210"/>
                </a:lnTo>
                <a:lnTo>
                  <a:pt x="0" y="180"/>
                </a:lnTo>
                <a:lnTo>
                  <a:pt x="0" y="155"/>
                </a:lnTo>
                <a:lnTo>
                  <a:pt x="1" y="130"/>
                </a:lnTo>
                <a:lnTo>
                  <a:pt x="5" y="107"/>
                </a:lnTo>
                <a:lnTo>
                  <a:pt x="8" y="98"/>
                </a:lnTo>
                <a:lnTo>
                  <a:pt x="11" y="87"/>
                </a:lnTo>
                <a:lnTo>
                  <a:pt x="14" y="78"/>
                </a:lnTo>
                <a:lnTo>
                  <a:pt x="19" y="70"/>
                </a:lnTo>
                <a:lnTo>
                  <a:pt x="22" y="61"/>
                </a:lnTo>
                <a:lnTo>
                  <a:pt x="28" y="54"/>
                </a:lnTo>
                <a:lnTo>
                  <a:pt x="33" y="47"/>
                </a:lnTo>
                <a:lnTo>
                  <a:pt x="40" y="40"/>
                </a:lnTo>
                <a:lnTo>
                  <a:pt x="46" y="34"/>
                </a:lnTo>
                <a:lnTo>
                  <a:pt x="53" y="28"/>
                </a:lnTo>
                <a:lnTo>
                  <a:pt x="61" y="24"/>
                </a:lnTo>
                <a:lnTo>
                  <a:pt x="69" y="19"/>
                </a:lnTo>
                <a:lnTo>
                  <a:pt x="78" y="14"/>
                </a:lnTo>
                <a:lnTo>
                  <a:pt x="87" y="11"/>
                </a:lnTo>
                <a:lnTo>
                  <a:pt x="97" y="8"/>
                </a:lnTo>
                <a:lnTo>
                  <a:pt x="107" y="5"/>
                </a:lnTo>
                <a:lnTo>
                  <a:pt x="130" y="1"/>
                </a:lnTo>
                <a:lnTo>
                  <a:pt x="153" y="0"/>
                </a:lnTo>
                <a:lnTo>
                  <a:pt x="180" y="0"/>
                </a:lnTo>
                <a:lnTo>
                  <a:pt x="209" y="1"/>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2" name="AutoShape 42">
            <a:extLst>
              <a:ext uri="{FF2B5EF4-FFF2-40B4-BE49-F238E27FC236}">
                <a16:creationId xmlns:a16="http://schemas.microsoft.com/office/drawing/2014/main" id="{0BB2C27E-0FDD-4A12-9A37-EA1D0D65154C}"/>
              </a:ext>
            </a:extLst>
          </p:cNvPr>
          <p:cNvSpPr>
            <a:spLocks noChangeArrowheads="1"/>
          </p:cNvSpPr>
          <p:nvPr/>
        </p:nvSpPr>
        <p:spPr bwMode="auto">
          <a:xfrm rot="-524669">
            <a:off x="4071938" y="1601788"/>
            <a:ext cx="420687" cy="144462"/>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3" name="Freeform 49">
            <a:extLst>
              <a:ext uri="{FF2B5EF4-FFF2-40B4-BE49-F238E27FC236}">
                <a16:creationId xmlns:a16="http://schemas.microsoft.com/office/drawing/2014/main" id="{44BE9330-157B-4ABD-8685-1DB288D1FA6C}"/>
              </a:ext>
            </a:extLst>
          </p:cNvPr>
          <p:cNvSpPr>
            <a:spLocks/>
          </p:cNvSpPr>
          <p:nvPr/>
        </p:nvSpPr>
        <p:spPr bwMode="auto">
          <a:xfrm>
            <a:off x="4718050" y="1196975"/>
            <a:ext cx="430213" cy="212725"/>
          </a:xfrm>
          <a:custGeom>
            <a:avLst/>
            <a:gdLst>
              <a:gd name="T0" fmla="*/ 0 w 454"/>
              <a:gd name="T1" fmla="*/ 2147483646 h 113"/>
              <a:gd name="T2" fmla="*/ 2147483646 w 454"/>
              <a:gd name="T3" fmla="*/ 0 h 113"/>
              <a:gd name="T4" fmla="*/ 2147483646 w 454"/>
              <a:gd name="T5" fmla="*/ 0 h 113"/>
              <a:gd name="T6" fmla="*/ 0 60000 65536"/>
              <a:gd name="T7" fmla="*/ 0 60000 65536"/>
              <a:gd name="T8" fmla="*/ 0 60000 65536"/>
              <a:gd name="T9" fmla="*/ 0 w 454"/>
              <a:gd name="T10" fmla="*/ 0 h 113"/>
              <a:gd name="T11" fmla="*/ 454 w 454"/>
              <a:gd name="T12" fmla="*/ 113 h 113"/>
            </a:gdLst>
            <a:ahLst/>
            <a:cxnLst>
              <a:cxn ang="T6">
                <a:pos x="T0" y="T1"/>
              </a:cxn>
              <a:cxn ang="T7">
                <a:pos x="T2" y="T3"/>
              </a:cxn>
              <a:cxn ang="T8">
                <a:pos x="T4" y="T5"/>
              </a:cxn>
            </a:cxnLst>
            <a:rect l="T9" t="T10" r="T11" b="T12"/>
            <a:pathLst>
              <a:path w="454" h="113">
                <a:moveTo>
                  <a:pt x="0" y="113"/>
                </a:moveTo>
                <a:lnTo>
                  <a:pt x="65" y="0"/>
                </a:lnTo>
                <a:lnTo>
                  <a:pt x="454" y="0"/>
                </a:ln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4" name="Freeform 58">
            <a:extLst>
              <a:ext uri="{FF2B5EF4-FFF2-40B4-BE49-F238E27FC236}">
                <a16:creationId xmlns:a16="http://schemas.microsoft.com/office/drawing/2014/main" id="{F2F27127-4E05-42D2-901F-43F6ADF9C663}"/>
              </a:ext>
            </a:extLst>
          </p:cNvPr>
          <p:cNvSpPr>
            <a:spLocks/>
          </p:cNvSpPr>
          <p:nvPr/>
        </p:nvSpPr>
        <p:spPr bwMode="auto">
          <a:xfrm>
            <a:off x="3059113" y="1268413"/>
            <a:ext cx="698500" cy="284162"/>
          </a:xfrm>
          <a:custGeom>
            <a:avLst/>
            <a:gdLst>
              <a:gd name="T0" fmla="*/ 0 w 417"/>
              <a:gd name="T1" fmla="*/ 0 h 179"/>
              <a:gd name="T2" fmla="*/ 2147483646 w 417"/>
              <a:gd name="T3" fmla="*/ 0 h 179"/>
              <a:gd name="T4" fmla="*/ 2147483646 w 417"/>
              <a:gd name="T5" fmla="*/ 2147483646 h 179"/>
              <a:gd name="T6" fmla="*/ 0 60000 65536"/>
              <a:gd name="T7" fmla="*/ 0 60000 65536"/>
              <a:gd name="T8" fmla="*/ 0 60000 65536"/>
              <a:gd name="T9" fmla="*/ 0 w 417"/>
              <a:gd name="T10" fmla="*/ 0 h 179"/>
              <a:gd name="T11" fmla="*/ 417 w 417"/>
              <a:gd name="T12" fmla="*/ 179 h 179"/>
            </a:gdLst>
            <a:ahLst/>
            <a:cxnLst>
              <a:cxn ang="T6">
                <a:pos x="T0" y="T1"/>
              </a:cxn>
              <a:cxn ang="T7">
                <a:pos x="T2" y="T3"/>
              </a:cxn>
              <a:cxn ang="T8">
                <a:pos x="T4" y="T5"/>
              </a:cxn>
            </a:cxnLst>
            <a:rect l="T9" t="T10" r="T11" b="T12"/>
            <a:pathLst>
              <a:path w="417" h="179">
                <a:moveTo>
                  <a:pt x="0" y="0"/>
                </a:moveTo>
                <a:lnTo>
                  <a:pt x="327" y="0"/>
                </a:lnTo>
                <a:lnTo>
                  <a:pt x="417" y="179"/>
                </a:ln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5" name="Freeform 60">
            <a:extLst>
              <a:ext uri="{FF2B5EF4-FFF2-40B4-BE49-F238E27FC236}">
                <a16:creationId xmlns:a16="http://schemas.microsoft.com/office/drawing/2014/main" id="{2DE5A1BD-1977-459A-B181-90796DCBDC9E}"/>
              </a:ext>
            </a:extLst>
          </p:cNvPr>
          <p:cNvSpPr>
            <a:spLocks/>
          </p:cNvSpPr>
          <p:nvPr/>
        </p:nvSpPr>
        <p:spPr bwMode="auto">
          <a:xfrm>
            <a:off x="1979613" y="2835275"/>
            <a:ext cx="360362" cy="217488"/>
          </a:xfrm>
          <a:custGeom>
            <a:avLst/>
            <a:gdLst>
              <a:gd name="T0" fmla="*/ 0 w 250"/>
              <a:gd name="T1" fmla="*/ 0 h 159"/>
              <a:gd name="T2" fmla="*/ 2147483646 w 250"/>
              <a:gd name="T3" fmla="*/ 0 h 159"/>
              <a:gd name="T4" fmla="*/ 2147483646 w 250"/>
              <a:gd name="T5" fmla="*/ 2147483646 h 159"/>
              <a:gd name="T6" fmla="*/ 0 60000 65536"/>
              <a:gd name="T7" fmla="*/ 0 60000 65536"/>
              <a:gd name="T8" fmla="*/ 0 60000 65536"/>
              <a:gd name="T9" fmla="*/ 0 w 250"/>
              <a:gd name="T10" fmla="*/ 0 h 159"/>
              <a:gd name="T11" fmla="*/ 250 w 250"/>
              <a:gd name="T12" fmla="*/ 159 h 159"/>
            </a:gdLst>
            <a:ahLst/>
            <a:cxnLst>
              <a:cxn ang="T6">
                <a:pos x="T0" y="T1"/>
              </a:cxn>
              <a:cxn ang="T7">
                <a:pos x="T2" y="T3"/>
              </a:cxn>
              <a:cxn ang="T8">
                <a:pos x="T4" y="T5"/>
              </a:cxn>
            </a:cxnLst>
            <a:rect l="T9" t="T10" r="T11" b="T12"/>
            <a:pathLst>
              <a:path w="250" h="159">
                <a:moveTo>
                  <a:pt x="0" y="0"/>
                </a:moveTo>
                <a:lnTo>
                  <a:pt x="159" y="0"/>
                </a:lnTo>
                <a:lnTo>
                  <a:pt x="250" y="159"/>
                </a:lnTo>
              </a:path>
            </a:pathLst>
          </a:cu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6" name="Oval 6">
            <a:extLst>
              <a:ext uri="{FF2B5EF4-FFF2-40B4-BE49-F238E27FC236}">
                <a16:creationId xmlns:a16="http://schemas.microsoft.com/office/drawing/2014/main" id="{EC61C2F8-1A60-4240-BAC1-3C172B319CC2}"/>
              </a:ext>
            </a:extLst>
          </p:cNvPr>
          <p:cNvSpPr>
            <a:spLocks noChangeArrowheads="1"/>
          </p:cNvSpPr>
          <p:nvPr/>
        </p:nvSpPr>
        <p:spPr bwMode="auto">
          <a:xfrm>
            <a:off x="4473575" y="1454150"/>
            <a:ext cx="484188" cy="484188"/>
          </a:xfrm>
          <a:prstGeom prst="ellipse">
            <a:avLst/>
          </a:prstGeom>
          <a:noFill/>
          <a:ln w="9525">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7" name="Arc 44">
            <a:extLst>
              <a:ext uri="{FF2B5EF4-FFF2-40B4-BE49-F238E27FC236}">
                <a16:creationId xmlns:a16="http://schemas.microsoft.com/office/drawing/2014/main" id="{04066484-11E1-4A7A-968E-77E08410BA11}"/>
              </a:ext>
            </a:extLst>
          </p:cNvPr>
          <p:cNvSpPr>
            <a:spLocks/>
          </p:cNvSpPr>
          <p:nvPr/>
        </p:nvSpPr>
        <p:spPr bwMode="auto">
          <a:xfrm rot="-185164">
            <a:off x="4391025" y="1927225"/>
            <a:ext cx="1385888" cy="1760538"/>
          </a:xfrm>
          <a:custGeom>
            <a:avLst/>
            <a:gdLst>
              <a:gd name="T0" fmla="*/ 2147483646 w 15315"/>
              <a:gd name="T1" fmla="*/ 0 h 20759"/>
              <a:gd name="T2" fmla="*/ 2147483646 w 15315"/>
              <a:gd name="T3" fmla="*/ 2147483646 h 20759"/>
              <a:gd name="T4" fmla="*/ 0 w 15315"/>
              <a:gd name="T5" fmla="*/ 2147483646 h 20759"/>
              <a:gd name="T6" fmla="*/ 0 60000 65536"/>
              <a:gd name="T7" fmla="*/ 0 60000 65536"/>
              <a:gd name="T8" fmla="*/ 0 60000 65536"/>
              <a:gd name="T9" fmla="*/ 0 w 15315"/>
              <a:gd name="T10" fmla="*/ 0 h 20759"/>
              <a:gd name="T11" fmla="*/ 15315 w 15315"/>
              <a:gd name="T12" fmla="*/ 20759 h 20759"/>
            </a:gdLst>
            <a:ahLst/>
            <a:cxnLst>
              <a:cxn ang="T6">
                <a:pos x="T0" y="T1"/>
              </a:cxn>
              <a:cxn ang="T7">
                <a:pos x="T2" y="T3"/>
              </a:cxn>
              <a:cxn ang="T8">
                <a:pos x="T4" y="T5"/>
              </a:cxn>
            </a:cxnLst>
            <a:rect l="T9" t="T10" r="T11" b="T12"/>
            <a:pathLst>
              <a:path w="15315" h="20759" fill="none" extrusionOk="0">
                <a:moveTo>
                  <a:pt x="5968" y="-1"/>
                </a:moveTo>
                <a:cubicBezTo>
                  <a:pt x="9503" y="1016"/>
                  <a:pt x="12720" y="2918"/>
                  <a:pt x="15314" y="5527"/>
                </a:cubicBezTo>
              </a:path>
              <a:path w="15315" h="20759" stroke="0" extrusionOk="0">
                <a:moveTo>
                  <a:pt x="5968" y="-1"/>
                </a:moveTo>
                <a:cubicBezTo>
                  <a:pt x="9503" y="1016"/>
                  <a:pt x="12720" y="2918"/>
                  <a:pt x="15314" y="5527"/>
                </a:cubicBezTo>
                <a:lnTo>
                  <a:pt x="0" y="20759"/>
                </a:lnTo>
                <a:lnTo>
                  <a:pt x="5968" y="-1"/>
                </a:lnTo>
                <a:close/>
              </a:path>
            </a:pathLst>
          </a:custGeom>
          <a:noFill/>
          <a:ln w="38100">
            <a:solidFill>
              <a:schemeClr val="tx1"/>
            </a:solidFill>
            <a:round/>
            <a:headEnd/>
            <a:tailEnd type="stealth" w="lg" len="lg"/>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8" name="Freeform 11">
            <a:extLst>
              <a:ext uri="{FF2B5EF4-FFF2-40B4-BE49-F238E27FC236}">
                <a16:creationId xmlns:a16="http://schemas.microsoft.com/office/drawing/2014/main" id="{32A2DDEB-D4DC-44A1-A5DB-92F2E09161BE}"/>
              </a:ext>
            </a:extLst>
          </p:cNvPr>
          <p:cNvSpPr>
            <a:spLocks/>
          </p:cNvSpPr>
          <p:nvPr/>
        </p:nvSpPr>
        <p:spPr bwMode="auto">
          <a:xfrm>
            <a:off x="3013075" y="2065338"/>
            <a:ext cx="330200" cy="315912"/>
          </a:xfrm>
          <a:custGeom>
            <a:avLst/>
            <a:gdLst>
              <a:gd name="T0" fmla="*/ 2147483646 w 1375"/>
              <a:gd name="T1" fmla="*/ 2147483646 h 1309"/>
              <a:gd name="T2" fmla="*/ 2147483646 w 1375"/>
              <a:gd name="T3" fmla="*/ 2147483646 h 1309"/>
              <a:gd name="T4" fmla="*/ 2147483646 w 1375"/>
              <a:gd name="T5" fmla="*/ 2147483646 h 1309"/>
              <a:gd name="T6" fmla="*/ 2147483646 w 1375"/>
              <a:gd name="T7" fmla="*/ 2147483646 h 1309"/>
              <a:gd name="T8" fmla="*/ 2147483646 w 1375"/>
              <a:gd name="T9" fmla="*/ 2147483646 h 1309"/>
              <a:gd name="T10" fmla="*/ 2147483646 w 1375"/>
              <a:gd name="T11" fmla="*/ 2147483646 h 1309"/>
              <a:gd name="T12" fmla="*/ 2147483646 w 1375"/>
              <a:gd name="T13" fmla="*/ 2147483646 h 1309"/>
              <a:gd name="T14" fmla="*/ 2147483646 w 1375"/>
              <a:gd name="T15" fmla="*/ 2147483646 h 1309"/>
              <a:gd name="T16" fmla="*/ 2147483646 w 1375"/>
              <a:gd name="T17" fmla="*/ 2147483646 h 1309"/>
              <a:gd name="T18" fmla="*/ 2147483646 w 1375"/>
              <a:gd name="T19" fmla="*/ 2147483646 h 1309"/>
              <a:gd name="T20" fmla="*/ 2147483646 w 1375"/>
              <a:gd name="T21" fmla="*/ 2147483646 h 1309"/>
              <a:gd name="T22" fmla="*/ 2147483646 w 1375"/>
              <a:gd name="T23" fmla="*/ 2147483646 h 1309"/>
              <a:gd name="T24" fmla="*/ 2147483646 w 1375"/>
              <a:gd name="T25" fmla="*/ 2147483646 h 1309"/>
              <a:gd name="T26" fmla="*/ 2147483646 w 1375"/>
              <a:gd name="T27" fmla="*/ 2147483646 h 1309"/>
              <a:gd name="T28" fmla="*/ 2147483646 w 1375"/>
              <a:gd name="T29" fmla="*/ 2147483646 h 1309"/>
              <a:gd name="T30" fmla="*/ 2147483646 w 1375"/>
              <a:gd name="T31" fmla="*/ 2147483646 h 1309"/>
              <a:gd name="T32" fmla="*/ 2147483646 w 1375"/>
              <a:gd name="T33" fmla="*/ 2147483646 h 1309"/>
              <a:gd name="T34" fmla="*/ 2147483646 w 1375"/>
              <a:gd name="T35" fmla="*/ 2147483646 h 1309"/>
              <a:gd name="T36" fmla="*/ 2147483646 w 1375"/>
              <a:gd name="T37" fmla="*/ 2147483646 h 1309"/>
              <a:gd name="T38" fmla="*/ 2147483646 w 1375"/>
              <a:gd name="T39" fmla="*/ 2147483646 h 1309"/>
              <a:gd name="T40" fmla="*/ 2147483646 w 1375"/>
              <a:gd name="T41" fmla="*/ 2147483646 h 1309"/>
              <a:gd name="T42" fmla="*/ 2147483646 w 1375"/>
              <a:gd name="T43" fmla="*/ 2147483646 h 1309"/>
              <a:gd name="T44" fmla="*/ 2147483646 w 1375"/>
              <a:gd name="T45" fmla="*/ 2147483646 h 1309"/>
              <a:gd name="T46" fmla="*/ 2147483646 w 1375"/>
              <a:gd name="T47" fmla="*/ 2147483646 h 1309"/>
              <a:gd name="T48" fmla="*/ 2147483646 w 1375"/>
              <a:gd name="T49" fmla="*/ 2147483646 h 1309"/>
              <a:gd name="T50" fmla="*/ 2147483646 w 1375"/>
              <a:gd name="T51" fmla="*/ 2147483646 h 1309"/>
              <a:gd name="T52" fmla="*/ 2147483646 w 1375"/>
              <a:gd name="T53" fmla="*/ 2147483646 h 1309"/>
              <a:gd name="T54" fmla="*/ 2147483646 w 1375"/>
              <a:gd name="T55" fmla="*/ 2147483646 h 1309"/>
              <a:gd name="T56" fmla="*/ 2147483646 w 1375"/>
              <a:gd name="T57" fmla="*/ 2147483646 h 1309"/>
              <a:gd name="T58" fmla="*/ 2147483646 w 1375"/>
              <a:gd name="T59" fmla="*/ 2147483646 h 1309"/>
              <a:gd name="T60" fmla="*/ 2147483646 w 1375"/>
              <a:gd name="T61" fmla="*/ 2147483646 h 1309"/>
              <a:gd name="T62" fmla="*/ 2147483646 w 1375"/>
              <a:gd name="T63" fmla="*/ 2147483646 h 1309"/>
              <a:gd name="T64" fmla="*/ 2147483646 w 1375"/>
              <a:gd name="T65" fmla="*/ 2147483646 h 1309"/>
              <a:gd name="T66" fmla="*/ 2147483646 w 1375"/>
              <a:gd name="T67" fmla="*/ 2147483646 h 1309"/>
              <a:gd name="T68" fmla="*/ 2147483646 w 1375"/>
              <a:gd name="T69" fmla="*/ 2147483646 h 1309"/>
              <a:gd name="T70" fmla="*/ 2147483646 w 1375"/>
              <a:gd name="T71" fmla="*/ 2147483646 h 1309"/>
              <a:gd name="T72" fmla="*/ 2147483646 w 1375"/>
              <a:gd name="T73" fmla="*/ 2147483646 h 1309"/>
              <a:gd name="T74" fmla="*/ 2147483646 w 1375"/>
              <a:gd name="T75" fmla="*/ 2147483646 h 1309"/>
              <a:gd name="T76" fmla="*/ 2147483646 w 1375"/>
              <a:gd name="T77" fmla="*/ 2147483646 h 1309"/>
              <a:gd name="T78" fmla="*/ 2147483646 w 1375"/>
              <a:gd name="T79" fmla="*/ 2147483646 h 1309"/>
              <a:gd name="T80" fmla="*/ 2147483646 w 1375"/>
              <a:gd name="T81" fmla="*/ 2147483646 h 1309"/>
              <a:gd name="T82" fmla="*/ 2147483646 w 1375"/>
              <a:gd name="T83" fmla="*/ 2147483646 h 1309"/>
              <a:gd name="T84" fmla="*/ 2147483646 w 1375"/>
              <a:gd name="T85" fmla="*/ 2147483646 h 1309"/>
              <a:gd name="T86" fmla="*/ 2147483646 w 1375"/>
              <a:gd name="T87" fmla="*/ 2147483646 h 1309"/>
              <a:gd name="T88" fmla="*/ 2147483646 w 1375"/>
              <a:gd name="T89" fmla="*/ 2147483646 h 1309"/>
              <a:gd name="T90" fmla="*/ 2147483646 w 1375"/>
              <a:gd name="T91" fmla="*/ 2147483646 h 1309"/>
              <a:gd name="T92" fmla="*/ 2147483646 w 1375"/>
              <a:gd name="T93" fmla="*/ 2147483646 h 1309"/>
              <a:gd name="T94" fmla="*/ 2147483646 w 1375"/>
              <a:gd name="T95" fmla="*/ 2147483646 h 1309"/>
              <a:gd name="T96" fmla="*/ 2147483646 w 1375"/>
              <a:gd name="T97" fmla="*/ 2147483646 h 1309"/>
              <a:gd name="T98" fmla="*/ 2147483646 w 1375"/>
              <a:gd name="T99" fmla="*/ 2147483646 h 13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5"/>
              <a:gd name="T151" fmla="*/ 0 h 1309"/>
              <a:gd name="T152" fmla="*/ 1375 w 1375"/>
              <a:gd name="T153" fmla="*/ 1309 h 13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5" h="1309">
                <a:moveTo>
                  <a:pt x="4" y="1092"/>
                </a:moveTo>
                <a:lnTo>
                  <a:pt x="8" y="1066"/>
                </a:lnTo>
                <a:lnTo>
                  <a:pt x="12" y="1039"/>
                </a:lnTo>
                <a:lnTo>
                  <a:pt x="18" y="1013"/>
                </a:lnTo>
                <a:lnTo>
                  <a:pt x="24" y="987"/>
                </a:lnTo>
                <a:lnTo>
                  <a:pt x="31" y="961"/>
                </a:lnTo>
                <a:lnTo>
                  <a:pt x="40" y="935"/>
                </a:lnTo>
                <a:lnTo>
                  <a:pt x="48" y="910"/>
                </a:lnTo>
                <a:lnTo>
                  <a:pt x="57" y="884"/>
                </a:lnTo>
                <a:lnTo>
                  <a:pt x="67" y="859"/>
                </a:lnTo>
                <a:lnTo>
                  <a:pt x="76" y="835"/>
                </a:lnTo>
                <a:lnTo>
                  <a:pt x="87" y="810"/>
                </a:lnTo>
                <a:lnTo>
                  <a:pt x="99" y="785"/>
                </a:lnTo>
                <a:lnTo>
                  <a:pt x="122" y="737"/>
                </a:lnTo>
                <a:lnTo>
                  <a:pt x="148" y="690"/>
                </a:lnTo>
                <a:lnTo>
                  <a:pt x="176" y="643"/>
                </a:lnTo>
                <a:lnTo>
                  <a:pt x="205" y="598"/>
                </a:lnTo>
                <a:lnTo>
                  <a:pt x="235" y="553"/>
                </a:lnTo>
                <a:lnTo>
                  <a:pt x="267" y="511"/>
                </a:lnTo>
                <a:lnTo>
                  <a:pt x="300" y="468"/>
                </a:lnTo>
                <a:lnTo>
                  <a:pt x="333" y="428"/>
                </a:lnTo>
                <a:lnTo>
                  <a:pt x="367" y="388"/>
                </a:lnTo>
                <a:lnTo>
                  <a:pt x="401" y="350"/>
                </a:lnTo>
                <a:lnTo>
                  <a:pt x="471" y="278"/>
                </a:lnTo>
                <a:lnTo>
                  <a:pt x="540" y="217"/>
                </a:lnTo>
                <a:lnTo>
                  <a:pt x="608" y="163"/>
                </a:lnTo>
                <a:lnTo>
                  <a:pt x="675" y="117"/>
                </a:lnTo>
                <a:lnTo>
                  <a:pt x="741" y="79"/>
                </a:lnTo>
                <a:lnTo>
                  <a:pt x="804" y="50"/>
                </a:lnTo>
                <a:lnTo>
                  <a:pt x="867" y="26"/>
                </a:lnTo>
                <a:lnTo>
                  <a:pt x="926" y="11"/>
                </a:lnTo>
                <a:lnTo>
                  <a:pt x="984" y="2"/>
                </a:lnTo>
                <a:lnTo>
                  <a:pt x="1038" y="0"/>
                </a:lnTo>
                <a:lnTo>
                  <a:pt x="1090" y="4"/>
                </a:lnTo>
                <a:lnTo>
                  <a:pt x="1137" y="13"/>
                </a:lnTo>
                <a:lnTo>
                  <a:pt x="1182" y="27"/>
                </a:lnTo>
                <a:lnTo>
                  <a:pt x="1223" y="48"/>
                </a:lnTo>
                <a:lnTo>
                  <a:pt x="1258" y="73"/>
                </a:lnTo>
                <a:lnTo>
                  <a:pt x="1291" y="103"/>
                </a:lnTo>
                <a:lnTo>
                  <a:pt x="1318" y="137"/>
                </a:lnTo>
                <a:lnTo>
                  <a:pt x="1341" y="176"/>
                </a:lnTo>
                <a:lnTo>
                  <a:pt x="1357" y="218"/>
                </a:lnTo>
                <a:lnTo>
                  <a:pt x="1369" y="263"/>
                </a:lnTo>
                <a:lnTo>
                  <a:pt x="1375" y="311"/>
                </a:lnTo>
                <a:lnTo>
                  <a:pt x="1374" y="363"/>
                </a:lnTo>
                <a:lnTo>
                  <a:pt x="1368" y="417"/>
                </a:lnTo>
                <a:lnTo>
                  <a:pt x="1354" y="474"/>
                </a:lnTo>
                <a:lnTo>
                  <a:pt x="1334" y="532"/>
                </a:lnTo>
                <a:lnTo>
                  <a:pt x="1306" y="592"/>
                </a:lnTo>
                <a:lnTo>
                  <a:pt x="1271" y="653"/>
                </a:lnTo>
                <a:lnTo>
                  <a:pt x="1229" y="716"/>
                </a:lnTo>
                <a:lnTo>
                  <a:pt x="1178" y="779"/>
                </a:lnTo>
                <a:lnTo>
                  <a:pt x="1119" y="843"/>
                </a:lnTo>
                <a:lnTo>
                  <a:pt x="1051" y="907"/>
                </a:lnTo>
                <a:lnTo>
                  <a:pt x="974" y="970"/>
                </a:lnTo>
                <a:lnTo>
                  <a:pt x="934" y="1002"/>
                </a:lnTo>
                <a:lnTo>
                  <a:pt x="892" y="1033"/>
                </a:lnTo>
                <a:lnTo>
                  <a:pt x="849" y="1062"/>
                </a:lnTo>
                <a:lnTo>
                  <a:pt x="804" y="1092"/>
                </a:lnTo>
                <a:lnTo>
                  <a:pt x="758" y="1120"/>
                </a:lnTo>
                <a:lnTo>
                  <a:pt x="713" y="1147"/>
                </a:lnTo>
                <a:lnTo>
                  <a:pt x="665" y="1172"/>
                </a:lnTo>
                <a:lnTo>
                  <a:pt x="617" y="1195"/>
                </a:lnTo>
                <a:lnTo>
                  <a:pt x="568" y="1218"/>
                </a:lnTo>
                <a:lnTo>
                  <a:pt x="517" y="1238"/>
                </a:lnTo>
                <a:lnTo>
                  <a:pt x="492" y="1247"/>
                </a:lnTo>
                <a:lnTo>
                  <a:pt x="466" y="1257"/>
                </a:lnTo>
                <a:lnTo>
                  <a:pt x="440" y="1265"/>
                </a:lnTo>
                <a:lnTo>
                  <a:pt x="416" y="1272"/>
                </a:lnTo>
                <a:lnTo>
                  <a:pt x="388" y="1279"/>
                </a:lnTo>
                <a:lnTo>
                  <a:pt x="363" y="1285"/>
                </a:lnTo>
                <a:lnTo>
                  <a:pt x="337" y="1291"/>
                </a:lnTo>
                <a:lnTo>
                  <a:pt x="311" y="1296"/>
                </a:lnTo>
                <a:lnTo>
                  <a:pt x="284" y="1300"/>
                </a:lnTo>
                <a:lnTo>
                  <a:pt x="258" y="1304"/>
                </a:lnTo>
                <a:lnTo>
                  <a:pt x="231" y="1306"/>
                </a:lnTo>
                <a:lnTo>
                  <a:pt x="203" y="1309"/>
                </a:lnTo>
                <a:lnTo>
                  <a:pt x="175" y="1309"/>
                </a:lnTo>
                <a:lnTo>
                  <a:pt x="148" y="1307"/>
                </a:lnTo>
                <a:lnTo>
                  <a:pt x="123" y="1305"/>
                </a:lnTo>
                <a:lnTo>
                  <a:pt x="102" y="1300"/>
                </a:lnTo>
                <a:lnTo>
                  <a:pt x="91" y="1298"/>
                </a:lnTo>
                <a:lnTo>
                  <a:pt x="82" y="1294"/>
                </a:lnTo>
                <a:lnTo>
                  <a:pt x="73" y="1290"/>
                </a:lnTo>
                <a:lnTo>
                  <a:pt x="64" y="1286"/>
                </a:lnTo>
                <a:lnTo>
                  <a:pt x="56" y="1281"/>
                </a:lnTo>
                <a:lnTo>
                  <a:pt x="49" y="1276"/>
                </a:lnTo>
                <a:lnTo>
                  <a:pt x="42" y="1270"/>
                </a:lnTo>
                <a:lnTo>
                  <a:pt x="36" y="1264"/>
                </a:lnTo>
                <a:lnTo>
                  <a:pt x="30" y="1257"/>
                </a:lnTo>
                <a:lnTo>
                  <a:pt x="24" y="1250"/>
                </a:lnTo>
                <a:lnTo>
                  <a:pt x="20" y="1241"/>
                </a:lnTo>
                <a:lnTo>
                  <a:pt x="15" y="1233"/>
                </a:lnTo>
                <a:lnTo>
                  <a:pt x="11" y="1224"/>
                </a:lnTo>
                <a:lnTo>
                  <a:pt x="9" y="1214"/>
                </a:lnTo>
                <a:lnTo>
                  <a:pt x="5" y="1205"/>
                </a:lnTo>
                <a:lnTo>
                  <a:pt x="3" y="1194"/>
                </a:lnTo>
                <a:lnTo>
                  <a:pt x="1" y="1172"/>
                </a:lnTo>
                <a:lnTo>
                  <a:pt x="0" y="1147"/>
                </a:lnTo>
                <a:lnTo>
                  <a:pt x="1" y="1121"/>
                </a:lnTo>
                <a:lnTo>
                  <a:pt x="4" y="1092"/>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09" name="Freeform 39">
            <a:extLst>
              <a:ext uri="{FF2B5EF4-FFF2-40B4-BE49-F238E27FC236}">
                <a16:creationId xmlns:a16="http://schemas.microsoft.com/office/drawing/2014/main" id="{4EF18E99-F070-4301-8357-63AB766C5981}"/>
              </a:ext>
            </a:extLst>
          </p:cNvPr>
          <p:cNvSpPr>
            <a:spLocks/>
          </p:cNvSpPr>
          <p:nvPr/>
        </p:nvSpPr>
        <p:spPr bwMode="auto">
          <a:xfrm>
            <a:off x="4905375" y="1646238"/>
            <a:ext cx="404813" cy="215900"/>
          </a:xfrm>
          <a:custGeom>
            <a:avLst/>
            <a:gdLst>
              <a:gd name="T0" fmla="*/ 2147483646 w 1683"/>
              <a:gd name="T1" fmla="*/ 2147483646 h 902"/>
              <a:gd name="T2" fmla="*/ 2147483646 w 1683"/>
              <a:gd name="T3" fmla="*/ 2147483646 h 902"/>
              <a:gd name="T4" fmla="*/ 2147483646 w 1683"/>
              <a:gd name="T5" fmla="*/ 2147483646 h 902"/>
              <a:gd name="T6" fmla="*/ 2147483646 w 1683"/>
              <a:gd name="T7" fmla="*/ 2147483646 h 902"/>
              <a:gd name="T8" fmla="*/ 2147483646 w 1683"/>
              <a:gd name="T9" fmla="*/ 2147483646 h 902"/>
              <a:gd name="T10" fmla="*/ 2147483646 w 1683"/>
              <a:gd name="T11" fmla="*/ 2147483646 h 902"/>
              <a:gd name="T12" fmla="*/ 2147483646 w 1683"/>
              <a:gd name="T13" fmla="*/ 2147483646 h 902"/>
              <a:gd name="T14" fmla="*/ 2147483646 w 1683"/>
              <a:gd name="T15" fmla="*/ 2147483646 h 902"/>
              <a:gd name="T16" fmla="*/ 2147483646 w 1683"/>
              <a:gd name="T17" fmla="*/ 0 h 902"/>
              <a:gd name="T18" fmla="*/ 2147483646 w 1683"/>
              <a:gd name="T19" fmla="*/ 2147483646 h 902"/>
              <a:gd name="T20" fmla="*/ 2147483646 w 1683"/>
              <a:gd name="T21" fmla="*/ 2147483646 h 902"/>
              <a:gd name="T22" fmla="*/ 2147483646 w 1683"/>
              <a:gd name="T23" fmla="*/ 2147483646 h 902"/>
              <a:gd name="T24" fmla="*/ 2147483646 w 1683"/>
              <a:gd name="T25" fmla="*/ 2147483646 h 902"/>
              <a:gd name="T26" fmla="*/ 2147483646 w 1683"/>
              <a:gd name="T27" fmla="*/ 2147483646 h 902"/>
              <a:gd name="T28" fmla="*/ 2147483646 w 1683"/>
              <a:gd name="T29" fmla="*/ 2147483646 h 902"/>
              <a:gd name="T30" fmla="*/ 2147483646 w 1683"/>
              <a:gd name="T31" fmla="*/ 2147483646 h 902"/>
              <a:gd name="T32" fmla="*/ 2147483646 w 1683"/>
              <a:gd name="T33" fmla="*/ 2147483646 h 902"/>
              <a:gd name="T34" fmla="*/ 2147483646 w 1683"/>
              <a:gd name="T35" fmla="*/ 2147483646 h 902"/>
              <a:gd name="T36" fmla="*/ 2147483646 w 1683"/>
              <a:gd name="T37" fmla="*/ 2147483646 h 902"/>
              <a:gd name="T38" fmla="*/ 2147483646 w 1683"/>
              <a:gd name="T39" fmla="*/ 2147483646 h 902"/>
              <a:gd name="T40" fmla="*/ 2147483646 w 1683"/>
              <a:gd name="T41" fmla="*/ 2147483646 h 902"/>
              <a:gd name="T42" fmla="*/ 2147483646 w 1683"/>
              <a:gd name="T43" fmla="*/ 2147483646 h 902"/>
              <a:gd name="T44" fmla="*/ 2147483646 w 1683"/>
              <a:gd name="T45" fmla="*/ 2147483646 h 902"/>
              <a:gd name="T46" fmla="*/ 2147483646 w 1683"/>
              <a:gd name="T47" fmla="*/ 2147483646 h 902"/>
              <a:gd name="T48" fmla="*/ 2147483646 w 1683"/>
              <a:gd name="T49" fmla="*/ 2147483646 h 902"/>
              <a:gd name="T50" fmla="*/ 2147483646 w 1683"/>
              <a:gd name="T51" fmla="*/ 2147483646 h 902"/>
              <a:gd name="T52" fmla="*/ 2147483646 w 1683"/>
              <a:gd name="T53" fmla="*/ 2147483646 h 902"/>
              <a:gd name="T54" fmla="*/ 2147483646 w 1683"/>
              <a:gd name="T55" fmla="*/ 2147483646 h 902"/>
              <a:gd name="T56" fmla="*/ 2147483646 w 1683"/>
              <a:gd name="T57" fmla="*/ 2147483646 h 902"/>
              <a:gd name="T58" fmla="*/ 2147483646 w 1683"/>
              <a:gd name="T59" fmla="*/ 2147483646 h 902"/>
              <a:gd name="T60" fmla="*/ 2147483646 w 1683"/>
              <a:gd name="T61" fmla="*/ 2147483646 h 902"/>
              <a:gd name="T62" fmla="*/ 2147483646 w 1683"/>
              <a:gd name="T63" fmla="*/ 2147483646 h 902"/>
              <a:gd name="T64" fmla="*/ 2147483646 w 1683"/>
              <a:gd name="T65" fmla="*/ 2147483646 h 902"/>
              <a:gd name="T66" fmla="*/ 2147483646 w 1683"/>
              <a:gd name="T67" fmla="*/ 2147483646 h 902"/>
              <a:gd name="T68" fmla="*/ 2147483646 w 1683"/>
              <a:gd name="T69" fmla="*/ 2147483646 h 902"/>
              <a:gd name="T70" fmla="*/ 2147483646 w 1683"/>
              <a:gd name="T71" fmla="*/ 2147483646 h 902"/>
              <a:gd name="T72" fmla="*/ 2147483646 w 1683"/>
              <a:gd name="T73" fmla="*/ 2147483646 h 902"/>
              <a:gd name="T74" fmla="*/ 2147483646 w 1683"/>
              <a:gd name="T75" fmla="*/ 2147483646 h 902"/>
              <a:gd name="T76" fmla="*/ 2147483646 w 1683"/>
              <a:gd name="T77" fmla="*/ 2147483646 h 902"/>
              <a:gd name="T78" fmla="*/ 2147483646 w 1683"/>
              <a:gd name="T79" fmla="*/ 2147483646 h 902"/>
              <a:gd name="T80" fmla="*/ 2147483646 w 1683"/>
              <a:gd name="T81" fmla="*/ 2147483646 h 902"/>
              <a:gd name="T82" fmla="*/ 2147483646 w 1683"/>
              <a:gd name="T83" fmla="*/ 2147483646 h 902"/>
              <a:gd name="T84" fmla="*/ 0 w 1683"/>
              <a:gd name="T85" fmla="*/ 2147483646 h 902"/>
              <a:gd name="T86" fmla="*/ 2147483646 w 1683"/>
              <a:gd name="T87" fmla="*/ 2147483646 h 902"/>
              <a:gd name="T88" fmla="*/ 2147483646 w 1683"/>
              <a:gd name="T89" fmla="*/ 2147483646 h 902"/>
              <a:gd name="T90" fmla="*/ 2147483646 w 1683"/>
              <a:gd name="T91" fmla="*/ 2147483646 h 902"/>
              <a:gd name="T92" fmla="*/ 2147483646 w 1683"/>
              <a:gd name="T93" fmla="*/ 2147483646 h 902"/>
              <a:gd name="T94" fmla="*/ 2147483646 w 1683"/>
              <a:gd name="T95" fmla="*/ 2147483646 h 902"/>
              <a:gd name="T96" fmla="*/ 2147483646 w 1683"/>
              <a:gd name="T97" fmla="*/ 2147483646 h 902"/>
              <a:gd name="T98" fmla="*/ 2147483646 w 1683"/>
              <a:gd name="T99" fmla="*/ 2147483646 h 9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83"/>
              <a:gd name="T151" fmla="*/ 0 h 902"/>
              <a:gd name="T152" fmla="*/ 1683 w 1683"/>
              <a:gd name="T153" fmla="*/ 902 h 9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83" h="902">
                <a:moveTo>
                  <a:pt x="122" y="126"/>
                </a:moveTo>
                <a:lnTo>
                  <a:pt x="147" y="115"/>
                </a:lnTo>
                <a:lnTo>
                  <a:pt x="171" y="103"/>
                </a:lnTo>
                <a:lnTo>
                  <a:pt x="195" y="92"/>
                </a:lnTo>
                <a:lnTo>
                  <a:pt x="220" y="82"/>
                </a:lnTo>
                <a:lnTo>
                  <a:pt x="246" y="72"/>
                </a:lnTo>
                <a:lnTo>
                  <a:pt x="271" y="64"/>
                </a:lnTo>
                <a:lnTo>
                  <a:pt x="297" y="56"/>
                </a:lnTo>
                <a:lnTo>
                  <a:pt x="323" y="47"/>
                </a:lnTo>
                <a:lnTo>
                  <a:pt x="349" y="42"/>
                </a:lnTo>
                <a:lnTo>
                  <a:pt x="374" y="34"/>
                </a:lnTo>
                <a:lnTo>
                  <a:pt x="400" y="29"/>
                </a:lnTo>
                <a:lnTo>
                  <a:pt x="428" y="24"/>
                </a:lnTo>
                <a:lnTo>
                  <a:pt x="481" y="16"/>
                </a:lnTo>
                <a:lnTo>
                  <a:pt x="535" y="9"/>
                </a:lnTo>
                <a:lnTo>
                  <a:pt x="588" y="4"/>
                </a:lnTo>
                <a:lnTo>
                  <a:pt x="642" y="1"/>
                </a:lnTo>
                <a:lnTo>
                  <a:pt x="695" y="0"/>
                </a:lnTo>
                <a:lnTo>
                  <a:pt x="749" y="0"/>
                </a:lnTo>
                <a:lnTo>
                  <a:pt x="802" y="3"/>
                </a:lnTo>
                <a:lnTo>
                  <a:pt x="854" y="6"/>
                </a:lnTo>
                <a:lnTo>
                  <a:pt x="906" y="11"/>
                </a:lnTo>
                <a:lnTo>
                  <a:pt x="958" y="17"/>
                </a:lnTo>
                <a:lnTo>
                  <a:pt x="1056" y="31"/>
                </a:lnTo>
                <a:lnTo>
                  <a:pt x="1146" y="51"/>
                </a:lnTo>
                <a:lnTo>
                  <a:pt x="1230" y="75"/>
                </a:lnTo>
                <a:lnTo>
                  <a:pt x="1307" y="103"/>
                </a:lnTo>
                <a:lnTo>
                  <a:pt x="1375" y="133"/>
                </a:lnTo>
                <a:lnTo>
                  <a:pt x="1436" y="169"/>
                </a:lnTo>
                <a:lnTo>
                  <a:pt x="1492" y="205"/>
                </a:lnTo>
                <a:lnTo>
                  <a:pt x="1539" y="245"/>
                </a:lnTo>
                <a:lnTo>
                  <a:pt x="1579" y="287"/>
                </a:lnTo>
                <a:lnTo>
                  <a:pt x="1613" y="329"/>
                </a:lnTo>
                <a:lnTo>
                  <a:pt x="1640" y="373"/>
                </a:lnTo>
                <a:lnTo>
                  <a:pt x="1660" y="418"/>
                </a:lnTo>
                <a:lnTo>
                  <a:pt x="1674" y="462"/>
                </a:lnTo>
                <a:lnTo>
                  <a:pt x="1681" y="507"/>
                </a:lnTo>
                <a:lnTo>
                  <a:pt x="1683" y="552"/>
                </a:lnTo>
                <a:lnTo>
                  <a:pt x="1677" y="594"/>
                </a:lnTo>
                <a:lnTo>
                  <a:pt x="1665" y="637"/>
                </a:lnTo>
                <a:lnTo>
                  <a:pt x="1646" y="677"/>
                </a:lnTo>
                <a:lnTo>
                  <a:pt x="1623" y="716"/>
                </a:lnTo>
                <a:lnTo>
                  <a:pt x="1592" y="751"/>
                </a:lnTo>
                <a:lnTo>
                  <a:pt x="1555" y="784"/>
                </a:lnTo>
                <a:lnTo>
                  <a:pt x="1514" y="815"/>
                </a:lnTo>
                <a:lnTo>
                  <a:pt x="1466" y="841"/>
                </a:lnTo>
                <a:lnTo>
                  <a:pt x="1413" y="862"/>
                </a:lnTo>
                <a:lnTo>
                  <a:pt x="1353" y="880"/>
                </a:lnTo>
                <a:lnTo>
                  <a:pt x="1288" y="893"/>
                </a:lnTo>
                <a:lnTo>
                  <a:pt x="1218" y="900"/>
                </a:lnTo>
                <a:lnTo>
                  <a:pt x="1143" y="902"/>
                </a:lnTo>
                <a:lnTo>
                  <a:pt x="1062" y="897"/>
                </a:lnTo>
                <a:lnTo>
                  <a:pt x="976" y="887"/>
                </a:lnTo>
                <a:lnTo>
                  <a:pt x="884" y="869"/>
                </a:lnTo>
                <a:lnTo>
                  <a:pt x="788" y="844"/>
                </a:lnTo>
                <a:lnTo>
                  <a:pt x="739" y="829"/>
                </a:lnTo>
                <a:lnTo>
                  <a:pt x="689" y="812"/>
                </a:lnTo>
                <a:lnTo>
                  <a:pt x="640" y="795"/>
                </a:lnTo>
                <a:lnTo>
                  <a:pt x="590" y="776"/>
                </a:lnTo>
                <a:lnTo>
                  <a:pt x="541" y="756"/>
                </a:lnTo>
                <a:lnTo>
                  <a:pt x="492" y="733"/>
                </a:lnTo>
                <a:lnTo>
                  <a:pt x="443" y="710"/>
                </a:lnTo>
                <a:lnTo>
                  <a:pt x="396" y="684"/>
                </a:lnTo>
                <a:lnTo>
                  <a:pt x="349" y="657"/>
                </a:lnTo>
                <a:lnTo>
                  <a:pt x="304" y="629"/>
                </a:lnTo>
                <a:lnTo>
                  <a:pt x="281" y="613"/>
                </a:lnTo>
                <a:lnTo>
                  <a:pt x="259" y="598"/>
                </a:lnTo>
                <a:lnTo>
                  <a:pt x="238" y="581"/>
                </a:lnTo>
                <a:lnTo>
                  <a:pt x="217" y="565"/>
                </a:lnTo>
                <a:lnTo>
                  <a:pt x="195" y="548"/>
                </a:lnTo>
                <a:lnTo>
                  <a:pt x="175" y="531"/>
                </a:lnTo>
                <a:lnTo>
                  <a:pt x="155" y="512"/>
                </a:lnTo>
                <a:lnTo>
                  <a:pt x="136" y="494"/>
                </a:lnTo>
                <a:lnTo>
                  <a:pt x="118" y="474"/>
                </a:lnTo>
                <a:lnTo>
                  <a:pt x="99" y="455"/>
                </a:lnTo>
                <a:lnTo>
                  <a:pt x="81" y="435"/>
                </a:lnTo>
                <a:lnTo>
                  <a:pt x="63" y="414"/>
                </a:lnTo>
                <a:lnTo>
                  <a:pt x="47" y="392"/>
                </a:lnTo>
                <a:lnTo>
                  <a:pt x="32" y="369"/>
                </a:lnTo>
                <a:lnTo>
                  <a:pt x="20" y="348"/>
                </a:lnTo>
                <a:lnTo>
                  <a:pt x="10" y="327"/>
                </a:lnTo>
                <a:lnTo>
                  <a:pt x="7" y="317"/>
                </a:lnTo>
                <a:lnTo>
                  <a:pt x="4" y="307"/>
                </a:lnTo>
                <a:lnTo>
                  <a:pt x="2" y="297"/>
                </a:lnTo>
                <a:lnTo>
                  <a:pt x="1" y="288"/>
                </a:lnTo>
                <a:lnTo>
                  <a:pt x="0" y="278"/>
                </a:lnTo>
                <a:lnTo>
                  <a:pt x="0" y="269"/>
                </a:lnTo>
                <a:lnTo>
                  <a:pt x="1" y="261"/>
                </a:lnTo>
                <a:lnTo>
                  <a:pt x="2" y="251"/>
                </a:lnTo>
                <a:lnTo>
                  <a:pt x="4" y="243"/>
                </a:lnTo>
                <a:lnTo>
                  <a:pt x="7" y="235"/>
                </a:lnTo>
                <a:lnTo>
                  <a:pt x="10" y="225"/>
                </a:lnTo>
                <a:lnTo>
                  <a:pt x="15" y="217"/>
                </a:lnTo>
                <a:lnTo>
                  <a:pt x="20" y="209"/>
                </a:lnTo>
                <a:lnTo>
                  <a:pt x="26" y="202"/>
                </a:lnTo>
                <a:lnTo>
                  <a:pt x="33" y="194"/>
                </a:lnTo>
                <a:lnTo>
                  <a:pt x="40" y="185"/>
                </a:lnTo>
                <a:lnTo>
                  <a:pt x="56" y="170"/>
                </a:lnTo>
                <a:lnTo>
                  <a:pt x="75" y="155"/>
                </a:lnTo>
                <a:lnTo>
                  <a:pt x="98" y="141"/>
                </a:lnTo>
                <a:lnTo>
                  <a:pt x="122" y="126"/>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710" name="Group 62">
            <a:extLst>
              <a:ext uri="{FF2B5EF4-FFF2-40B4-BE49-F238E27FC236}">
                <a16:creationId xmlns:a16="http://schemas.microsoft.com/office/drawing/2014/main" id="{81562AB5-6D03-4995-A032-5ECB0083C016}"/>
              </a:ext>
            </a:extLst>
          </p:cNvPr>
          <p:cNvGrpSpPr>
            <a:grpSpLocks/>
          </p:cNvGrpSpPr>
          <p:nvPr/>
        </p:nvGrpSpPr>
        <p:grpSpPr bwMode="auto">
          <a:xfrm>
            <a:off x="2335213" y="1587500"/>
            <a:ext cx="4541837" cy="4545013"/>
            <a:chOff x="2335213" y="1547813"/>
            <a:chExt cx="4541837" cy="4545012"/>
          </a:xfrm>
        </p:grpSpPr>
        <p:sp>
          <p:nvSpPr>
            <p:cNvPr id="29724" name="Freeform 38">
              <a:extLst>
                <a:ext uri="{FF2B5EF4-FFF2-40B4-BE49-F238E27FC236}">
                  <a16:creationId xmlns:a16="http://schemas.microsoft.com/office/drawing/2014/main" id="{E4790165-3747-45C6-8895-C41632C7AF6F}"/>
                </a:ext>
              </a:extLst>
            </p:cNvPr>
            <p:cNvSpPr>
              <a:spLocks/>
            </p:cNvSpPr>
            <p:nvPr/>
          </p:nvSpPr>
          <p:spPr bwMode="auto">
            <a:xfrm>
              <a:off x="5305425" y="1727200"/>
              <a:ext cx="387350" cy="246063"/>
            </a:xfrm>
            <a:custGeom>
              <a:avLst/>
              <a:gdLst>
                <a:gd name="T0" fmla="*/ 2147483646 w 1608"/>
                <a:gd name="T1" fmla="*/ 2147483646 h 1021"/>
                <a:gd name="T2" fmla="*/ 2147483646 w 1608"/>
                <a:gd name="T3" fmla="*/ 2147483646 h 1021"/>
                <a:gd name="T4" fmla="*/ 2147483646 w 1608"/>
                <a:gd name="T5" fmla="*/ 2147483646 h 1021"/>
                <a:gd name="T6" fmla="*/ 2147483646 w 1608"/>
                <a:gd name="T7" fmla="*/ 2147483646 h 1021"/>
                <a:gd name="T8" fmla="*/ 2147483646 w 1608"/>
                <a:gd name="T9" fmla="*/ 2147483646 h 1021"/>
                <a:gd name="T10" fmla="*/ 2147483646 w 1608"/>
                <a:gd name="T11" fmla="*/ 0 h 1021"/>
                <a:gd name="T12" fmla="*/ 2147483646 w 1608"/>
                <a:gd name="T13" fmla="*/ 2147483646 h 1021"/>
                <a:gd name="T14" fmla="*/ 2147483646 w 1608"/>
                <a:gd name="T15" fmla="*/ 2147483646 h 1021"/>
                <a:gd name="T16" fmla="*/ 2147483646 w 1608"/>
                <a:gd name="T17" fmla="*/ 2147483646 h 1021"/>
                <a:gd name="T18" fmla="*/ 2147483646 w 1608"/>
                <a:gd name="T19" fmla="*/ 2147483646 h 1021"/>
                <a:gd name="T20" fmla="*/ 2147483646 w 1608"/>
                <a:gd name="T21" fmla="*/ 2147483646 h 1021"/>
                <a:gd name="T22" fmla="*/ 2147483646 w 1608"/>
                <a:gd name="T23" fmla="*/ 2147483646 h 1021"/>
                <a:gd name="T24" fmla="*/ 2147483646 w 1608"/>
                <a:gd name="T25" fmla="*/ 2147483646 h 1021"/>
                <a:gd name="T26" fmla="*/ 2147483646 w 1608"/>
                <a:gd name="T27" fmla="*/ 2147483646 h 1021"/>
                <a:gd name="T28" fmla="*/ 2147483646 w 1608"/>
                <a:gd name="T29" fmla="*/ 2147483646 h 1021"/>
                <a:gd name="T30" fmla="*/ 2147483646 w 1608"/>
                <a:gd name="T31" fmla="*/ 2147483646 h 1021"/>
                <a:gd name="T32" fmla="*/ 2147483646 w 1608"/>
                <a:gd name="T33" fmla="*/ 2147483646 h 1021"/>
                <a:gd name="T34" fmla="*/ 2147483646 w 1608"/>
                <a:gd name="T35" fmla="*/ 2147483646 h 1021"/>
                <a:gd name="T36" fmla="*/ 2147483646 w 1608"/>
                <a:gd name="T37" fmla="*/ 2147483646 h 1021"/>
                <a:gd name="T38" fmla="*/ 2147483646 w 1608"/>
                <a:gd name="T39" fmla="*/ 2147483646 h 1021"/>
                <a:gd name="T40" fmla="*/ 2147483646 w 1608"/>
                <a:gd name="T41" fmla="*/ 2147483646 h 1021"/>
                <a:gd name="T42" fmla="*/ 2147483646 w 1608"/>
                <a:gd name="T43" fmla="*/ 2147483646 h 1021"/>
                <a:gd name="T44" fmla="*/ 2147483646 w 1608"/>
                <a:gd name="T45" fmla="*/ 2147483646 h 1021"/>
                <a:gd name="T46" fmla="*/ 2147483646 w 1608"/>
                <a:gd name="T47" fmla="*/ 2147483646 h 1021"/>
                <a:gd name="T48" fmla="*/ 2147483646 w 1608"/>
                <a:gd name="T49" fmla="*/ 2147483646 h 1021"/>
                <a:gd name="T50" fmla="*/ 2147483646 w 1608"/>
                <a:gd name="T51" fmla="*/ 2147483646 h 1021"/>
                <a:gd name="T52" fmla="*/ 2147483646 w 1608"/>
                <a:gd name="T53" fmla="*/ 2147483646 h 1021"/>
                <a:gd name="T54" fmla="*/ 2147483646 w 1608"/>
                <a:gd name="T55" fmla="*/ 2147483646 h 1021"/>
                <a:gd name="T56" fmla="*/ 2147483646 w 1608"/>
                <a:gd name="T57" fmla="*/ 2147483646 h 1021"/>
                <a:gd name="T58" fmla="*/ 2147483646 w 1608"/>
                <a:gd name="T59" fmla="*/ 2147483646 h 1021"/>
                <a:gd name="T60" fmla="*/ 2147483646 w 1608"/>
                <a:gd name="T61" fmla="*/ 2147483646 h 1021"/>
                <a:gd name="T62" fmla="*/ 2147483646 w 1608"/>
                <a:gd name="T63" fmla="*/ 2147483646 h 1021"/>
                <a:gd name="T64" fmla="*/ 2147483646 w 1608"/>
                <a:gd name="T65" fmla="*/ 2147483646 h 1021"/>
                <a:gd name="T66" fmla="*/ 2147483646 w 1608"/>
                <a:gd name="T67" fmla="*/ 2147483646 h 1021"/>
                <a:gd name="T68" fmla="*/ 2147483646 w 1608"/>
                <a:gd name="T69" fmla="*/ 2147483646 h 1021"/>
                <a:gd name="T70" fmla="*/ 2147483646 w 1608"/>
                <a:gd name="T71" fmla="*/ 2147483646 h 1021"/>
                <a:gd name="T72" fmla="*/ 2147483646 w 1608"/>
                <a:gd name="T73" fmla="*/ 2147483646 h 1021"/>
                <a:gd name="T74" fmla="*/ 2147483646 w 1608"/>
                <a:gd name="T75" fmla="*/ 2147483646 h 1021"/>
                <a:gd name="T76" fmla="*/ 2147483646 w 1608"/>
                <a:gd name="T77" fmla="*/ 2147483646 h 1021"/>
                <a:gd name="T78" fmla="*/ 2147483646 w 1608"/>
                <a:gd name="T79" fmla="*/ 2147483646 h 1021"/>
                <a:gd name="T80" fmla="*/ 2147483646 w 1608"/>
                <a:gd name="T81" fmla="*/ 2147483646 h 1021"/>
                <a:gd name="T82" fmla="*/ 0 w 1608"/>
                <a:gd name="T83" fmla="*/ 2147483646 h 1021"/>
                <a:gd name="T84" fmla="*/ 2147483646 w 1608"/>
                <a:gd name="T85" fmla="*/ 2147483646 h 1021"/>
                <a:gd name="T86" fmla="*/ 2147483646 w 1608"/>
                <a:gd name="T87" fmla="*/ 2147483646 h 1021"/>
                <a:gd name="T88" fmla="*/ 2147483646 w 1608"/>
                <a:gd name="T89" fmla="*/ 2147483646 h 1021"/>
                <a:gd name="T90" fmla="*/ 2147483646 w 1608"/>
                <a:gd name="T91" fmla="*/ 2147483646 h 1021"/>
                <a:gd name="T92" fmla="*/ 2147483646 w 1608"/>
                <a:gd name="T93" fmla="*/ 2147483646 h 1021"/>
                <a:gd name="T94" fmla="*/ 2147483646 w 1608"/>
                <a:gd name="T95" fmla="*/ 2147483646 h 1021"/>
                <a:gd name="T96" fmla="*/ 2147483646 w 1608"/>
                <a:gd name="T97" fmla="*/ 2147483646 h 1021"/>
                <a:gd name="T98" fmla="*/ 2147483646 w 1608"/>
                <a:gd name="T99" fmla="*/ 2147483646 h 10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8"/>
                <a:gd name="T151" fmla="*/ 0 h 1021"/>
                <a:gd name="T152" fmla="*/ 1608 w 1608"/>
                <a:gd name="T153" fmla="*/ 1021 h 10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8" h="1021">
                  <a:moveTo>
                    <a:pt x="152" y="41"/>
                  </a:moveTo>
                  <a:lnTo>
                    <a:pt x="178" y="34"/>
                  </a:lnTo>
                  <a:lnTo>
                    <a:pt x="204" y="27"/>
                  </a:lnTo>
                  <a:lnTo>
                    <a:pt x="231" y="21"/>
                  </a:lnTo>
                  <a:lnTo>
                    <a:pt x="257" y="17"/>
                  </a:lnTo>
                  <a:lnTo>
                    <a:pt x="283" y="12"/>
                  </a:lnTo>
                  <a:lnTo>
                    <a:pt x="310" y="8"/>
                  </a:lnTo>
                  <a:lnTo>
                    <a:pt x="337" y="6"/>
                  </a:lnTo>
                  <a:lnTo>
                    <a:pt x="363" y="4"/>
                  </a:lnTo>
                  <a:lnTo>
                    <a:pt x="390" y="1"/>
                  </a:lnTo>
                  <a:lnTo>
                    <a:pt x="417" y="0"/>
                  </a:lnTo>
                  <a:lnTo>
                    <a:pt x="445" y="0"/>
                  </a:lnTo>
                  <a:lnTo>
                    <a:pt x="472" y="0"/>
                  </a:lnTo>
                  <a:lnTo>
                    <a:pt x="525" y="3"/>
                  </a:lnTo>
                  <a:lnTo>
                    <a:pt x="579" y="6"/>
                  </a:lnTo>
                  <a:lnTo>
                    <a:pt x="633" y="12"/>
                  </a:lnTo>
                  <a:lnTo>
                    <a:pt x="686" y="20"/>
                  </a:lnTo>
                  <a:lnTo>
                    <a:pt x="739" y="30"/>
                  </a:lnTo>
                  <a:lnTo>
                    <a:pt x="791" y="40"/>
                  </a:lnTo>
                  <a:lnTo>
                    <a:pt x="843" y="53"/>
                  </a:lnTo>
                  <a:lnTo>
                    <a:pt x="894" y="66"/>
                  </a:lnTo>
                  <a:lnTo>
                    <a:pt x="943" y="81"/>
                  </a:lnTo>
                  <a:lnTo>
                    <a:pt x="993" y="97"/>
                  </a:lnTo>
                  <a:lnTo>
                    <a:pt x="1086" y="131"/>
                  </a:lnTo>
                  <a:lnTo>
                    <a:pt x="1172" y="168"/>
                  </a:lnTo>
                  <a:lnTo>
                    <a:pt x="1248" y="208"/>
                  </a:lnTo>
                  <a:lnTo>
                    <a:pt x="1318" y="250"/>
                  </a:lnTo>
                  <a:lnTo>
                    <a:pt x="1379" y="295"/>
                  </a:lnTo>
                  <a:lnTo>
                    <a:pt x="1432" y="341"/>
                  </a:lnTo>
                  <a:lnTo>
                    <a:pt x="1479" y="387"/>
                  </a:lnTo>
                  <a:lnTo>
                    <a:pt x="1518" y="435"/>
                  </a:lnTo>
                  <a:lnTo>
                    <a:pt x="1549" y="483"/>
                  </a:lnTo>
                  <a:lnTo>
                    <a:pt x="1574" y="532"/>
                  </a:lnTo>
                  <a:lnTo>
                    <a:pt x="1592" y="580"/>
                  </a:lnTo>
                  <a:lnTo>
                    <a:pt x="1603" y="628"/>
                  </a:lnTo>
                  <a:lnTo>
                    <a:pt x="1608" y="676"/>
                  </a:lnTo>
                  <a:lnTo>
                    <a:pt x="1607" y="720"/>
                  </a:lnTo>
                  <a:lnTo>
                    <a:pt x="1598" y="764"/>
                  </a:lnTo>
                  <a:lnTo>
                    <a:pt x="1584" y="805"/>
                  </a:lnTo>
                  <a:lnTo>
                    <a:pt x="1564" y="844"/>
                  </a:lnTo>
                  <a:lnTo>
                    <a:pt x="1538" y="881"/>
                  </a:lnTo>
                  <a:lnTo>
                    <a:pt x="1508" y="914"/>
                  </a:lnTo>
                  <a:lnTo>
                    <a:pt x="1470" y="943"/>
                  </a:lnTo>
                  <a:lnTo>
                    <a:pt x="1429" y="968"/>
                  </a:lnTo>
                  <a:lnTo>
                    <a:pt x="1381" y="989"/>
                  </a:lnTo>
                  <a:lnTo>
                    <a:pt x="1330" y="1004"/>
                  </a:lnTo>
                  <a:lnTo>
                    <a:pt x="1272" y="1016"/>
                  </a:lnTo>
                  <a:lnTo>
                    <a:pt x="1211" y="1021"/>
                  </a:lnTo>
                  <a:lnTo>
                    <a:pt x="1145" y="1021"/>
                  </a:lnTo>
                  <a:lnTo>
                    <a:pt x="1075" y="1015"/>
                  </a:lnTo>
                  <a:lnTo>
                    <a:pt x="1000" y="1001"/>
                  </a:lnTo>
                  <a:lnTo>
                    <a:pt x="922" y="981"/>
                  </a:lnTo>
                  <a:lnTo>
                    <a:pt x="839" y="954"/>
                  </a:lnTo>
                  <a:lnTo>
                    <a:pt x="753" y="918"/>
                  </a:lnTo>
                  <a:lnTo>
                    <a:pt x="664" y="875"/>
                  </a:lnTo>
                  <a:lnTo>
                    <a:pt x="619" y="851"/>
                  </a:lnTo>
                  <a:lnTo>
                    <a:pt x="573" y="825"/>
                  </a:lnTo>
                  <a:lnTo>
                    <a:pt x="528" y="798"/>
                  </a:lnTo>
                  <a:lnTo>
                    <a:pt x="483" y="770"/>
                  </a:lnTo>
                  <a:lnTo>
                    <a:pt x="439" y="740"/>
                  </a:lnTo>
                  <a:lnTo>
                    <a:pt x="395" y="709"/>
                  </a:lnTo>
                  <a:lnTo>
                    <a:pt x="353" y="676"/>
                  </a:lnTo>
                  <a:lnTo>
                    <a:pt x="310" y="641"/>
                  </a:lnTo>
                  <a:lnTo>
                    <a:pt x="270" y="606"/>
                  </a:lnTo>
                  <a:lnTo>
                    <a:pt x="231" y="568"/>
                  </a:lnTo>
                  <a:lnTo>
                    <a:pt x="212" y="549"/>
                  </a:lnTo>
                  <a:lnTo>
                    <a:pt x="193" y="529"/>
                  </a:lnTo>
                  <a:lnTo>
                    <a:pt x="176" y="509"/>
                  </a:lnTo>
                  <a:lnTo>
                    <a:pt x="158" y="489"/>
                  </a:lnTo>
                  <a:lnTo>
                    <a:pt x="142" y="468"/>
                  </a:lnTo>
                  <a:lnTo>
                    <a:pt x="125" y="447"/>
                  </a:lnTo>
                  <a:lnTo>
                    <a:pt x="109" y="426"/>
                  </a:lnTo>
                  <a:lnTo>
                    <a:pt x="93" y="403"/>
                  </a:lnTo>
                  <a:lnTo>
                    <a:pt x="79" y="381"/>
                  </a:lnTo>
                  <a:lnTo>
                    <a:pt x="65" y="358"/>
                  </a:lnTo>
                  <a:lnTo>
                    <a:pt x="51" y="335"/>
                  </a:lnTo>
                  <a:lnTo>
                    <a:pt x="38" y="311"/>
                  </a:lnTo>
                  <a:lnTo>
                    <a:pt x="25" y="285"/>
                  </a:lnTo>
                  <a:lnTo>
                    <a:pt x="16" y="261"/>
                  </a:lnTo>
                  <a:lnTo>
                    <a:pt x="8" y="238"/>
                  </a:lnTo>
                  <a:lnTo>
                    <a:pt x="3" y="216"/>
                  </a:lnTo>
                  <a:lnTo>
                    <a:pt x="1" y="205"/>
                  </a:lnTo>
                  <a:lnTo>
                    <a:pt x="0" y="195"/>
                  </a:lnTo>
                  <a:lnTo>
                    <a:pt x="0" y="185"/>
                  </a:lnTo>
                  <a:lnTo>
                    <a:pt x="1" y="176"/>
                  </a:lnTo>
                  <a:lnTo>
                    <a:pt x="3" y="166"/>
                  </a:lnTo>
                  <a:lnTo>
                    <a:pt x="4" y="157"/>
                  </a:lnTo>
                  <a:lnTo>
                    <a:pt x="6" y="149"/>
                  </a:lnTo>
                  <a:lnTo>
                    <a:pt x="10" y="140"/>
                  </a:lnTo>
                  <a:lnTo>
                    <a:pt x="13" y="132"/>
                  </a:lnTo>
                  <a:lnTo>
                    <a:pt x="18" y="124"/>
                  </a:lnTo>
                  <a:lnTo>
                    <a:pt x="23" y="117"/>
                  </a:lnTo>
                  <a:lnTo>
                    <a:pt x="29" y="110"/>
                  </a:lnTo>
                  <a:lnTo>
                    <a:pt x="36" y="103"/>
                  </a:lnTo>
                  <a:lnTo>
                    <a:pt x="43" y="96"/>
                  </a:lnTo>
                  <a:lnTo>
                    <a:pt x="51" y="89"/>
                  </a:lnTo>
                  <a:lnTo>
                    <a:pt x="59" y="83"/>
                  </a:lnTo>
                  <a:lnTo>
                    <a:pt x="78" y="71"/>
                  </a:lnTo>
                  <a:lnTo>
                    <a:pt x="100" y="60"/>
                  </a:lnTo>
                  <a:lnTo>
                    <a:pt x="125" y="50"/>
                  </a:lnTo>
                  <a:lnTo>
                    <a:pt x="152" y="41"/>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725" name="Group 61">
              <a:extLst>
                <a:ext uri="{FF2B5EF4-FFF2-40B4-BE49-F238E27FC236}">
                  <a16:creationId xmlns:a16="http://schemas.microsoft.com/office/drawing/2014/main" id="{7BF6573F-DB06-4104-ADE8-30F7278FA9F0}"/>
                </a:ext>
              </a:extLst>
            </p:cNvPr>
            <p:cNvGrpSpPr>
              <a:grpSpLocks/>
            </p:cNvGrpSpPr>
            <p:nvPr/>
          </p:nvGrpSpPr>
          <p:grpSpPr bwMode="auto">
            <a:xfrm>
              <a:off x="2335213" y="1547813"/>
              <a:ext cx="4541837" cy="4545012"/>
              <a:chOff x="2335213" y="1547813"/>
              <a:chExt cx="4541837" cy="4545012"/>
            </a:xfrm>
          </p:grpSpPr>
          <p:sp>
            <p:nvSpPr>
              <p:cNvPr id="29726" name="Freeform 10">
                <a:extLst>
                  <a:ext uri="{FF2B5EF4-FFF2-40B4-BE49-F238E27FC236}">
                    <a16:creationId xmlns:a16="http://schemas.microsoft.com/office/drawing/2014/main" id="{F9CE3007-62B9-49B8-8FAE-9BCA8BF3CF96}"/>
                  </a:ext>
                </a:extLst>
              </p:cNvPr>
              <p:cNvSpPr>
                <a:spLocks/>
              </p:cNvSpPr>
              <p:nvPr/>
            </p:nvSpPr>
            <p:spPr bwMode="auto">
              <a:xfrm>
                <a:off x="3327400" y="1801813"/>
                <a:ext cx="365125" cy="274637"/>
              </a:xfrm>
              <a:custGeom>
                <a:avLst/>
                <a:gdLst>
                  <a:gd name="T0" fmla="*/ 2147483646 w 1518"/>
                  <a:gd name="T1" fmla="*/ 2147483646 h 1144"/>
                  <a:gd name="T2" fmla="*/ 2147483646 w 1518"/>
                  <a:gd name="T3" fmla="*/ 2147483646 h 1144"/>
                  <a:gd name="T4" fmla="*/ 2147483646 w 1518"/>
                  <a:gd name="T5" fmla="*/ 2147483646 h 1144"/>
                  <a:gd name="T6" fmla="*/ 2147483646 w 1518"/>
                  <a:gd name="T7" fmla="*/ 2147483646 h 1144"/>
                  <a:gd name="T8" fmla="*/ 2147483646 w 1518"/>
                  <a:gd name="T9" fmla="*/ 2147483646 h 1144"/>
                  <a:gd name="T10" fmla="*/ 2147483646 w 1518"/>
                  <a:gd name="T11" fmla="*/ 2147483646 h 1144"/>
                  <a:gd name="T12" fmla="*/ 2147483646 w 1518"/>
                  <a:gd name="T13" fmla="*/ 2147483646 h 1144"/>
                  <a:gd name="T14" fmla="*/ 2147483646 w 1518"/>
                  <a:gd name="T15" fmla="*/ 2147483646 h 1144"/>
                  <a:gd name="T16" fmla="*/ 2147483646 w 1518"/>
                  <a:gd name="T17" fmla="*/ 2147483646 h 1144"/>
                  <a:gd name="T18" fmla="*/ 2147483646 w 1518"/>
                  <a:gd name="T19" fmla="*/ 2147483646 h 1144"/>
                  <a:gd name="T20" fmla="*/ 2147483646 w 1518"/>
                  <a:gd name="T21" fmla="*/ 2147483646 h 1144"/>
                  <a:gd name="T22" fmla="*/ 2147483646 w 1518"/>
                  <a:gd name="T23" fmla="*/ 2147483646 h 1144"/>
                  <a:gd name="T24" fmla="*/ 2147483646 w 1518"/>
                  <a:gd name="T25" fmla="*/ 2147483646 h 1144"/>
                  <a:gd name="T26" fmla="*/ 2147483646 w 1518"/>
                  <a:gd name="T27" fmla="*/ 2147483646 h 1144"/>
                  <a:gd name="T28" fmla="*/ 2147483646 w 1518"/>
                  <a:gd name="T29" fmla="*/ 2147483646 h 1144"/>
                  <a:gd name="T30" fmla="*/ 2147483646 w 1518"/>
                  <a:gd name="T31" fmla="*/ 2147483646 h 1144"/>
                  <a:gd name="T32" fmla="*/ 2147483646 w 1518"/>
                  <a:gd name="T33" fmla="*/ 2147483646 h 1144"/>
                  <a:gd name="T34" fmla="*/ 2147483646 w 1518"/>
                  <a:gd name="T35" fmla="*/ 2147483646 h 1144"/>
                  <a:gd name="T36" fmla="*/ 2147483646 w 1518"/>
                  <a:gd name="T37" fmla="*/ 2147483646 h 1144"/>
                  <a:gd name="T38" fmla="*/ 2147483646 w 1518"/>
                  <a:gd name="T39" fmla="*/ 2147483646 h 1144"/>
                  <a:gd name="T40" fmla="*/ 2147483646 w 1518"/>
                  <a:gd name="T41" fmla="*/ 2147483646 h 1144"/>
                  <a:gd name="T42" fmla="*/ 2147483646 w 1518"/>
                  <a:gd name="T43" fmla="*/ 2147483646 h 1144"/>
                  <a:gd name="T44" fmla="*/ 2147483646 w 1518"/>
                  <a:gd name="T45" fmla="*/ 2147483646 h 1144"/>
                  <a:gd name="T46" fmla="*/ 2147483646 w 1518"/>
                  <a:gd name="T47" fmla="*/ 2147483646 h 1144"/>
                  <a:gd name="T48" fmla="*/ 2147483646 w 1518"/>
                  <a:gd name="T49" fmla="*/ 2147483646 h 1144"/>
                  <a:gd name="T50" fmla="*/ 2147483646 w 1518"/>
                  <a:gd name="T51" fmla="*/ 2147483646 h 1144"/>
                  <a:gd name="T52" fmla="*/ 2147483646 w 1518"/>
                  <a:gd name="T53" fmla="*/ 2147483646 h 1144"/>
                  <a:gd name="T54" fmla="*/ 2147483646 w 1518"/>
                  <a:gd name="T55" fmla="*/ 2147483646 h 1144"/>
                  <a:gd name="T56" fmla="*/ 2147483646 w 1518"/>
                  <a:gd name="T57" fmla="*/ 2147483646 h 1144"/>
                  <a:gd name="T58" fmla="*/ 2147483646 w 1518"/>
                  <a:gd name="T59" fmla="*/ 2147483646 h 1144"/>
                  <a:gd name="T60" fmla="*/ 2147483646 w 1518"/>
                  <a:gd name="T61" fmla="*/ 2147483646 h 1144"/>
                  <a:gd name="T62" fmla="*/ 2147483646 w 1518"/>
                  <a:gd name="T63" fmla="*/ 2147483646 h 1144"/>
                  <a:gd name="T64" fmla="*/ 2147483646 w 1518"/>
                  <a:gd name="T65" fmla="*/ 2147483646 h 1144"/>
                  <a:gd name="T66" fmla="*/ 2147483646 w 1518"/>
                  <a:gd name="T67" fmla="*/ 2147483646 h 1144"/>
                  <a:gd name="T68" fmla="*/ 2147483646 w 1518"/>
                  <a:gd name="T69" fmla="*/ 2147483646 h 1144"/>
                  <a:gd name="T70" fmla="*/ 2147483646 w 1518"/>
                  <a:gd name="T71" fmla="*/ 2147483646 h 1144"/>
                  <a:gd name="T72" fmla="*/ 2147483646 w 1518"/>
                  <a:gd name="T73" fmla="*/ 2147483646 h 1144"/>
                  <a:gd name="T74" fmla="*/ 2147483646 w 1518"/>
                  <a:gd name="T75" fmla="*/ 2147483646 h 1144"/>
                  <a:gd name="T76" fmla="*/ 2147483646 w 1518"/>
                  <a:gd name="T77" fmla="*/ 2147483646 h 1144"/>
                  <a:gd name="T78" fmla="*/ 2147483646 w 1518"/>
                  <a:gd name="T79" fmla="*/ 2147483646 h 1144"/>
                  <a:gd name="T80" fmla="*/ 2147483646 w 1518"/>
                  <a:gd name="T81" fmla="*/ 2147483646 h 1144"/>
                  <a:gd name="T82" fmla="*/ 2147483646 w 1518"/>
                  <a:gd name="T83" fmla="*/ 2147483646 h 1144"/>
                  <a:gd name="T84" fmla="*/ 2147483646 w 1518"/>
                  <a:gd name="T85" fmla="*/ 2147483646 h 1144"/>
                  <a:gd name="T86" fmla="*/ 2147483646 w 1518"/>
                  <a:gd name="T87" fmla="*/ 2147483646 h 1144"/>
                  <a:gd name="T88" fmla="*/ 2147483646 w 1518"/>
                  <a:gd name="T89" fmla="*/ 2147483646 h 1144"/>
                  <a:gd name="T90" fmla="*/ 2147483646 w 1518"/>
                  <a:gd name="T91" fmla="*/ 2147483646 h 1144"/>
                  <a:gd name="T92" fmla="*/ 2147483646 w 1518"/>
                  <a:gd name="T93" fmla="*/ 2147483646 h 1144"/>
                  <a:gd name="T94" fmla="*/ 0 w 1518"/>
                  <a:gd name="T95" fmla="*/ 2147483646 h 1144"/>
                  <a:gd name="T96" fmla="*/ 2147483646 w 1518"/>
                  <a:gd name="T97" fmla="*/ 2147483646 h 1144"/>
                  <a:gd name="T98" fmla="*/ 2147483646 w 1518"/>
                  <a:gd name="T99" fmla="*/ 2147483646 h 1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18"/>
                  <a:gd name="T151" fmla="*/ 0 h 1144"/>
                  <a:gd name="T152" fmla="*/ 1518 w 1518"/>
                  <a:gd name="T153" fmla="*/ 1144 h 1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18" h="1144">
                    <a:moveTo>
                      <a:pt x="20" y="886"/>
                    </a:moveTo>
                    <a:lnTo>
                      <a:pt x="29" y="860"/>
                    </a:lnTo>
                    <a:lnTo>
                      <a:pt x="39" y="836"/>
                    </a:lnTo>
                    <a:lnTo>
                      <a:pt x="49" y="811"/>
                    </a:lnTo>
                    <a:lnTo>
                      <a:pt x="60" y="786"/>
                    </a:lnTo>
                    <a:lnTo>
                      <a:pt x="72" y="763"/>
                    </a:lnTo>
                    <a:lnTo>
                      <a:pt x="85" y="739"/>
                    </a:lnTo>
                    <a:lnTo>
                      <a:pt x="98" y="715"/>
                    </a:lnTo>
                    <a:lnTo>
                      <a:pt x="112" y="692"/>
                    </a:lnTo>
                    <a:lnTo>
                      <a:pt x="126" y="669"/>
                    </a:lnTo>
                    <a:lnTo>
                      <a:pt x="140" y="647"/>
                    </a:lnTo>
                    <a:lnTo>
                      <a:pt x="156" y="625"/>
                    </a:lnTo>
                    <a:lnTo>
                      <a:pt x="171" y="602"/>
                    </a:lnTo>
                    <a:lnTo>
                      <a:pt x="204" y="560"/>
                    </a:lnTo>
                    <a:lnTo>
                      <a:pt x="238" y="519"/>
                    </a:lnTo>
                    <a:lnTo>
                      <a:pt x="275" y="477"/>
                    </a:lnTo>
                    <a:lnTo>
                      <a:pt x="311" y="438"/>
                    </a:lnTo>
                    <a:lnTo>
                      <a:pt x="350" y="401"/>
                    </a:lnTo>
                    <a:lnTo>
                      <a:pt x="389" y="365"/>
                    </a:lnTo>
                    <a:lnTo>
                      <a:pt x="429" y="330"/>
                    </a:lnTo>
                    <a:lnTo>
                      <a:pt x="469" y="296"/>
                    </a:lnTo>
                    <a:lnTo>
                      <a:pt x="510" y="264"/>
                    </a:lnTo>
                    <a:lnTo>
                      <a:pt x="551" y="233"/>
                    </a:lnTo>
                    <a:lnTo>
                      <a:pt x="633" y="177"/>
                    </a:lnTo>
                    <a:lnTo>
                      <a:pt x="713" y="128"/>
                    </a:lnTo>
                    <a:lnTo>
                      <a:pt x="790" y="88"/>
                    </a:lnTo>
                    <a:lnTo>
                      <a:pt x="864" y="56"/>
                    </a:lnTo>
                    <a:lnTo>
                      <a:pt x="936" y="32"/>
                    </a:lnTo>
                    <a:lnTo>
                      <a:pt x="1004" y="14"/>
                    </a:lnTo>
                    <a:lnTo>
                      <a:pt x="1069" y="3"/>
                    </a:lnTo>
                    <a:lnTo>
                      <a:pt x="1131" y="0"/>
                    </a:lnTo>
                    <a:lnTo>
                      <a:pt x="1189" y="2"/>
                    </a:lnTo>
                    <a:lnTo>
                      <a:pt x="1243" y="11"/>
                    </a:lnTo>
                    <a:lnTo>
                      <a:pt x="1293" y="23"/>
                    </a:lnTo>
                    <a:lnTo>
                      <a:pt x="1338" y="41"/>
                    </a:lnTo>
                    <a:lnTo>
                      <a:pt x="1379" y="65"/>
                    </a:lnTo>
                    <a:lnTo>
                      <a:pt x="1414" y="93"/>
                    </a:lnTo>
                    <a:lnTo>
                      <a:pt x="1446" y="125"/>
                    </a:lnTo>
                    <a:lnTo>
                      <a:pt x="1471" y="160"/>
                    </a:lnTo>
                    <a:lnTo>
                      <a:pt x="1492" y="198"/>
                    </a:lnTo>
                    <a:lnTo>
                      <a:pt x="1506" y="240"/>
                    </a:lnTo>
                    <a:lnTo>
                      <a:pt x="1514" y="285"/>
                    </a:lnTo>
                    <a:lnTo>
                      <a:pt x="1518" y="331"/>
                    </a:lnTo>
                    <a:lnTo>
                      <a:pt x="1514" y="381"/>
                    </a:lnTo>
                    <a:lnTo>
                      <a:pt x="1504" y="431"/>
                    </a:lnTo>
                    <a:lnTo>
                      <a:pt x="1487" y="483"/>
                    </a:lnTo>
                    <a:lnTo>
                      <a:pt x="1462" y="535"/>
                    </a:lnTo>
                    <a:lnTo>
                      <a:pt x="1432" y="589"/>
                    </a:lnTo>
                    <a:lnTo>
                      <a:pt x="1393" y="642"/>
                    </a:lnTo>
                    <a:lnTo>
                      <a:pt x="1347" y="697"/>
                    </a:lnTo>
                    <a:lnTo>
                      <a:pt x="1294" y="750"/>
                    </a:lnTo>
                    <a:lnTo>
                      <a:pt x="1231" y="801"/>
                    </a:lnTo>
                    <a:lnTo>
                      <a:pt x="1162" y="853"/>
                    </a:lnTo>
                    <a:lnTo>
                      <a:pt x="1083" y="903"/>
                    </a:lnTo>
                    <a:lnTo>
                      <a:pt x="996" y="951"/>
                    </a:lnTo>
                    <a:lnTo>
                      <a:pt x="950" y="974"/>
                    </a:lnTo>
                    <a:lnTo>
                      <a:pt x="903" y="996"/>
                    </a:lnTo>
                    <a:lnTo>
                      <a:pt x="856" y="1017"/>
                    </a:lnTo>
                    <a:lnTo>
                      <a:pt x="806" y="1037"/>
                    </a:lnTo>
                    <a:lnTo>
                      <a:pt x="757" y="1057"/>
                    </a:lnTo>
                    <a:lnTo>
                      <a:pt x="705" y="1074"/>
                    </a:lnTo>
                    <a:lnTo>
                      <a:pt x="654" y="1090"/>
                    </a:lnTo>
                    <a:lnTo>
                      <a:pt x="602" y="1104"/>
                    </a:lnTo>
                    <a:lnTo>
                      <a:pt x="549" y="1117"/>
                    </a:lnTo>
                    <a:lnTo>
                      <a:pt x="496" y="1127"/>
                    </a:lnTo>
                    <a:lnTo>
                      <a:pt x="470" y="1132"/>
                    </a:lnTo>
                    <a:lnTo>
                      <a:pt x="443" y="1135"/>
                    </a:lnTo>
                    <a:lnTo>
                      <a:pt x="416" y="1139"/>
                    </a:lnTo>
                    <a:lnTo>
                      <a:pt x="389" y="1141"/>
                    </a:lnTo>
                    <a:lnTo>
                      <a:pt x="363" y="1142"/>
                    </a:lnTo>
                    <a:lnTo>
                      <a:pt x="336" y="1144"/>
                    </a:lnTo>
                    <a:lnTo>
                      <a:pt x="309" y="1144"/>
                    </a:lnTo>
                    <a:lnTo>
                      <a:pt x="282" y="1144"/>
                    </a:lnTo>
                    <a:lnTo>
                      <a:pt x="256" y="1143"/>
                    </a:lnTo>
                    <a:lnTo>
                      <a:pt x="229" y="1142"/>
                    </a:lnTo>
                    <a:lnTo>
                      <a:pt x="201" y="1140"/>
                    </a:lnTo>
                    <a:lnTo>
                      <a:pt x="176" y="1136"/>
                    </a:lnTo>
                    <a:lnTo>
                      <a:pt x="146" y="1132"/>
                    </a:lnTo>
                    <a:lnTo>
                      <a:pt x="120" y="1126"/>
                    </a:lnTo>
                    <a:lnTo>
                      <a:pt x="98" y="1119"/>
                    </a:lnTo>
                    <a:lnTo>
                      <a:pt x="77" y="1109"/>
                    </a:lnTo>
                    <a:lnTo>
                      <a:pt x="67" y="1104"/>
                    </a:lnTo>
                    <a:lnTo>
                      <a:pt x="58" y="1100"/>
                    </a:lnTo>
                    <a:lnTo>
                      <a:pt x="49" y="1094"/>
                    </a:lnTo>
                    <a:lnTo>
                      <a:pt x="42" y="1088"/>
                    </a:lnTo>
                    <a:lnTo>
                      <a:pt x="35" y="1081"/>
                    </a:lnTo>
                    <a:lnTo>
                      <a:pt x="29" y="1075"/>
                    </a:lnTo>
                    <a:lnTo>
                      <a:pt x="24" y="1068"/>
                    </a:lnTo>
                    <a:lnTo>
                      <a:pt x="19" y="1060"/>
                    </a:lnTo>
                    <a:lnTo>
                      <a:pt x="14" y="1053"/>
                    </a:lnTo>
                    <a:lnTo>
                      <a:pt x="11" y="1044"/>
                    </a:lnTo>
                    <a:lnTo>
                      <a:pt x="7" y="1036"/>
                    </a:lnTo>
                    <a:lnTo>
                      <a:pt x="5" y="1027"/>
                    </a:lnTo>
                    <a:lnTo>
                      <a:pt x="2" y="1017"/>
                    </a:lnTo>
                    <a:lnTo>
                      <a:pt x="1" y="1008"/>
                    </a:lnTo>
                    <a:lnTo>
                      <a:pt x="0" y="997"/>
                    </a:lnTo>
                    <a:lnTo>
                      <a:pt x="0" y="987"/>
                    </a:lnTo>
                    <a:lnTo>
                      <a:pt x="2" y="964"/>
                    </a:lnTo>
                    <a:lnTo>
                      <a:pt x="6" y="939"/>
                    </a:lnTo>
                    <a:lnTo>
                      <a:pt x="12" y="913"/>
                    </a:lnTo>
                    <a:lnTo>
                      <a:pt x="20" y="886"/>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27" name="Freeform 12">
                <a:extLst>
                  <a:ext uri="{FF2B5EF4-FFF2-40B4-BE49-F238E27FC236}">
                    <a16:creationId xmlns:a16="http://schemas.microsoft.com/office/drawing/2014/main" id="{6CDD6D13-43EA-4712-9F3C-DB261FDE9852}"/>
                  </a:ext>
                </a:extLst>
              </p:cNvPr>
              <p:cNvSpPr>
                <a:spLocks/>
              </p:cNvSpPr>
              <p:nvPr/>
            </p:nvSpPr>
            <p:spPr bwMode="auto">
              <a:xfrm>
                <a:off x="2751138" y="2309813"/>
                <a:ext cx="293687" cy="350837"/>
              </a:xfrm>
              <a:custGeom>
                <a:avLst/>
                <a:gdLst>
                  <a:gd name="T0" fmla="*/ 0 w 1213"/>
                  <a:gd name="T1" fmla="*/ 2147483646 h 1461"/>
                  <a:gd name="T2" fmla="*/ 0 w 1213"/>
                  <a:gd name="T3" fmla="*/ 2147483646 h 1461"/>
                  <a:gd name="T4" fmla="*/ 2147483646 w 1213"/>
                  <a:gd name="T5" fmla="*/ 2147483646 h 1461"/>
                  <a:gd name="T6" fmla="*/ 2147483646 w 1213"/>
                  <a:gd name="T7" fmla="*/ 2147483646 h 1461"/>
                  <a:gd name="T8" fmla="*/ 2147483646 w 1213"/>
                  <a:gd name="T9" fmla="*/ 2147483646 h 1461"/>
                  <a:gd name="T10" fmla="*/ 2147483646 w 1213"/>
                  <a:gd name="T11" fmla="*/ 2147483646 h 1461"/>
                  <a:gd name="T12" fmla="*/ 2147483646 w 1213"/>
                  <a:gd name="T13" fmla="*/ 2147483646 h 1461"/>
                  <a:gd name="T14" fmla="*/ 2147483646 w 1213"/>
                  <a:gd name="T15" fmla="*/ 2147483646 h 1461"/>
                  <a:gd name="T16" fmla="*/ 2147483646 w 1213"/>
                  <a:gd name="T17" fmla="*/ 2147483646 h 1461"/>
                  <a:gd name="T18" fmla="*/ 2147483646 w 1213"/>
                  <a:gd name="T19" fmla="*/ 2147483646 h 1461"/>
                  <a:gd name="T20" fmla="*/ 2147483646 w 1213"/>
                  <a:gd name="T21" fmla="*/ 2147483646 h 1461"/>
                  <a:gd name="T22" fmla="*/ 2147483646 w 1213"/>
                  <a:gd name="T23" fmla="*/ 2147483646 h 1461"/>
                  <a:gd name="T24" fmla="*/ 2147483646 w 1213"/>
                  <a:gd name="T25" fmla="*/ 2147483646 h 1461"/>
                  <a:gd name="T26" fmla="*/ 2147483646 w 1213"/>
                  <a:gd name="T27" fmla="*/ 2147483646 h 1461"/>
                  <a:gd name="T28" fmla="*/ 2147483646 w 1213"/>
                  <a:gd name="T29" fmla="*/ 2147483646 h 1461"/>
                  <a:gd name="T30" fmla="*/ 2147483646 w 1213"/>
                  <a:gd name="T31" fmla="*/ 2147483646 h 1461"/>
                  <a:gd name="T32" fmla="*/ 2147483646 w 1213"/>
                  <a:gd name="T33" fmla="*/ 0 h 1461"/>
                  <a:gd name="T34" fmla="*/ 2147483646 w 1213"/>
                  <a:gd name="T35" fmla="*/ 2147483646 h 1461"/>
                  <a:gd name="T36" fmla="*/ 2147483646 w 1213"/>
                  <a:gd name="T37" fmla="*/ 2147483646 h 1461"/>
                  <a:gd name="T38" fmla="*/ 2147483646 w 1213"/>
                  <a:gd name="T39" fmla="*/ 2147483646 h 1461"/>
                  <a:gd name="T40" fmla="*/ 2147483646 w 1213"/>
                  <a:gd name="T41" fmla="*/ 2147483646 h 1461"/>
                  <a:gd name="T42" fmla="*/ 2147483646 w 1213"/>
                  <a:gd name="T43" fmla="*/ 2147483646 h 1461"/>
                  <a:gd name="T44" fmla="*/ 2147483646 w 1213"/>
                  <a:gd name="T45" fmla="*/ 2147483646 h 1461"/>
                  <a:gd name="T46" fmla="*/ 2147483646 w 1213"/>
                  <a:gd name="T47" fmla="*/ 2147483646 h 1461"/>
                  <a:gd name="T48" fmla="*/ 2147483646 w 1213"/>
                  <a:gd name="T49" fmla="*/ 2147483646 h 1461"/>
                  <a:gd name="T50" fmla="*/ 2147483646 w 1213"/>
                  <a:gd name="T51" fmla="*/ 2147483646 h 1461"/>
                  <a:gd name="T52" fmla="*/ 2147483646 w 1213"/>
                  <a:gd name="T53" fmla="*/ 2147483646 h 1461"/>
                  <a:gd name="T54" fmla="*/ 2147483646 w 1213"/>
                  <a:gd name="T55" fmla="*/ 2147483646 h 1461"/>
                  <a:gd name="T56" fmla="*/ 2147483646 w 1213"/>
                  <a:gd name="T57" fmla="*/ 2147483646 h 1461"/>
                  <a:gd name="T58" fmla="*/ 2147483646 w 1213"/>
                  <a:gd name="T59" fmla="*/ 2147483646 h 1461"/>
                  <a:gd name="T60" fmla="*/ 2147483646 w 1213"/>
                  <a:gd name="T61" fmla="*/ 2147483646 h 1461"/>
                  <a:gd name="T62" fmla="*/ 2147483646 w 1213"/>
                  <a:gd name="T63" fmla="*/ 2147483646 h 1461"/>
                  <a:gd name="T64" fmla="*/ 2147483646 w 1213"/>
                  <a:gd name="T65" fmla="*/ 2147483646 h 1461"/>
                  <a:gd name="T66" fmla="*/ 2147483646 w 1213"/>
                  <a:gd name="T67" fmla="*/ 2147483646 h 1461"/>
                  <a:gd name="T68" fmla="*/ 2147483646 w 1213"/>
                  <a:gd name="T69" fmla="*/ 2147483646 h 1461"/>
                  <a:gd name="T70" fmla="*/ 2147483646 w 1213"/>
                  <a:gd name="T71" fmla="*/ 2147483646 h 1461"/>
                  <a:gd name="T72" fmla="*/ 2147483646 w 1213"/>
                  <a:gd name="T73" fmla="*/ 2147483646 h 1461"/>
                  <a:gd name="T74" fmla="*/ 2147483646 w 1213"/>
                  <a:gd name="T75" fmla="*/ 2147483646 h 1461"/>
                  <a:gd name="T76" fmla="*/ 2147483646 w 1213"/>
                  <a:gd name="T77" fmla="*/ 2147483646 h 1461"/>
                  <a:gd name="T78" fmla="*/ 2147483646 w 1213"/>
                  <a:gd name="T79" fmla="*/ 2147483646 h 1461"/>
                  <a:gd name="T80" fmla="*/ 2147483646 w 1213"/>
                  <a:gd name="T81" fmla="*/ 2147483646 h 1461"/>
                  <a:gd name="T82" fmla="*/ 2147483646 w 1213"/>
                  <a:gd name="T83" fmla="*/ 2147483646 h 1461"/>
                  <a:gd name="T84" fmla="*/ 2147483646 w 1213"/>
                  <a:gd name="T85" fmla="*/ 2147483646 h 1461"/>
                  <a:gd name="T86" fmla="*/ 2147483646 w 1213"/>
                  <a:gd name="T87" fmla="*/ 2147483646 h 1461"/>
                  <a:gd name="T88" fmla="*/ 2147483646 w 1213"/>
                  <a:gd name="T89" fmla="*/ 2147483646 h 1461"/>
                  <a:gd name="T90" fmla="*/ 2147483646 w 1213"/>
                  <a:gd name="T91" fmla="*/ 2147483646 h 1461"/>
                  <a:gd name="T92" fmla="*/ 2147483646 w 1213"/>
                  <a:gd name="T93" fmla="*/ 2147483646 h 1461"/>
                  <a:gd name="T94" fmla="*/ 2147483646 w 1213"/>
                  <a:gd name="T95" fmla="*/ 2147483646 h 1461"/>
                  <a:gd name="T96" fmla="*/ 2147483646 w 1213"/>
                  <a:gd name="T97" fmla="*/ 2147483646 h 1461"/>
                  <a:gd name="T98" fmla="*/ 2147483646 w 1213"/>
                  <a:gd name="T99" fmla="*/ 2147483646 h 14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3"/>
                  <a:gd name="T151" fmla="*/ 0 h 1461"/>
                  <a:gd name="T152" fmla="*/ 1213 w 1213"/>
                  <a:gd name="T153" fmla="*/ 1461 h 146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3" h="1461">
                    <a:moveTo>
                      <a:pt x="1" y="1274"/>
                    </a:moveTo>
                    <a:lnTo>
                      <a:pt x="0" y="1247"/>
                    </a:lnTo>
                    <a:lnTo>
                      <a:pt x="0" y="1220"/>
                    </a:lnTo>
                    <a:lnTo>
                      <a:pt x="0" y="1193"/>
                    </a:lnTo>
                    <a:lnTo>
                      <a:pt x="1" y="1167"/>
                    </a:lnTo>
                    <a:lnTo>
                      <a:pt x="4" y="1140"/>
                    </a:lnTo>
                    <a:lnTo>
                      <a:pt x="6" y="1113"/>
                    </a:lnTo>
                    <a:lnTo>
                      <a:pt x="9" y="1087"/>
                    </a:lnTo>
                    <a:lnTo>
                      <a:pt x="13" y="1060"/>
                    </a:lnTo>
                    <a:lnTo>
                      <a:pt x="18" y="1034"/>
                    </a:lnTo>
                    <a:lnTo>
                      <a:pt x="24" y="1007"/>
                    </a:lnTo>
                    <a:lnTo>
                      <a:pt x="29" y="981"/>
                    </a:lnTo>
                    <a:lnTo>
                      <a:pt x="35" y="955"/>
                    </a:lnTo>
                    <a:lnTo>
                      <a:pt x="50" y="903"/>
                    </a:lnTo>
                    <a:lnTo>
                      <a:pt x="66" y="851"/>
                    </a:lnTo>
                    <a:lnTo>
                      <a:pt x="85" y="801"/>
                    </a:lnTo>
                    <a:lnTo>
                      <a:pt x="105" y="751"/>
                    </a:lnTo>
                    <a:lnTo>
                      <a:pt x="126" y="702"/>
                    </a:lnTo>
                    <a:lnTo>
                      <a:pt x="150" y="653"/>
                    </a:lnTo>
                    <a:lnTo>
                      <a:pt x="173" y="606"/>
                    </a:lnTo>
                    <a:lnTo>
                      <a:pt x="199" y="559"/>
                    </a:lnTo>
                    <a:lnTo>
                      <a:pt x="224" y="514"/>
                    </a:lnTo>
                    <a:lnTo>
                      <a:pt x="251" y="471"/>
                    </a:lnTo>
                    <a:lnTo>
                      <a:pt x="306" y="387"/>
                    </a:lnTo>
                    <a:lnTo>
                      <a:pt x="362" y="313"/>
                    </a:lnTo>
                    <a:lnTo>
                      <a:pt x="418" y="248"/>
                    </a:lnTo>
                    <a:lnTo>
                      <a:pt x="476" y="190"/>
                    </a:lnTo>
                    <a:lnTo>
                      <a:pt x="533" y="141"/>
                    </a:lnTo>
                    <a:lnTo>
                      <a:pt x="590" y="99"/>
                    </a:lnTo>
                    <a:lnTo>
                      <a:pt x="647" y="65"/>
                    </a:lnTo>
                    <a:lnTo>
                      <a:pt x="702" y="38"/>
                    </a:lnTo>
                    <a:lnTo>
                      <a:pt x="757" y="19"/>
                    </a:lnTo>
                    <a:lnTo>
                      <a:pt x="810" y="6"/>
                    </a:lnTo>
                    <a:lnTo>
                      <a:pt x="860" y="0"/>
                    </a:lnTo>
                    <a:lnTo>
                      <a:pt x="910" y="0"/>
                    </a:lnTo>
                    <a:lnTo>
                      <a:pt x="957" y="6"/>
                    </a:lnTo>
                    <a:lnTo>
                      <a:pt x="1001" y="19"/>
                    </a:lnTo>
                    <a:lnTo>
                      <a:pt x="1041" y="37"/>
                    </a:lnTo>
                    <a:lnTo>
                      <a:pt x="1077" y="60"/>
                    </a:lnTo>
                    <a:lnTo>
                      <a:pt x="1111" y="89"/>
                    </a:lnTo>
                    <a:lnTo>
                      <a:pt x="1140" y="122"/>
                    </a:lnTo>
                    <a:lnTo>
                      <a:pt x="1164" y="159"/>
                    </a:lnTo>
                    <a:lnTo>
                      <a:pt x="1184" y="203"/>
                    </a:lnTo>
                    <a:lnTo>
                      <a:pt x="1200" y="249"/>
                    </a:lnTo>
                    <a:lnTo>
                      <a:pt x="1209" y="300"/>
                    </a:lnTo>
                    <a:lnTo>
                      <a:pt x="1213" y="354"/>
                    </a:lnTo>
                    <a:lnTo>
                      <a:pt x="1209" y="412"/>
                    </a:lnTo>
                    <a:lnTo>
                      <a:pt x="1201" y="473"/>
                    </a:lnTo>
                    <a:lnTo>
                      <a:pt x="1186" y="538"/>
                    </a:lnTo>
                    <a:lnTo>
                      <a:pt x="1162" y="604"/>
                    </a:lnTo>
                    <a:lnTo>
                      <a:pt x="1133" y="673"/>
                    </a:lnTo>
                    <a:lnTo>
                      <a:pt x="1094" y="745"/>
                    </a:lnTo>
                    <a:lnTo>
                      <a:pt x="1049" y="818"/>
                    </a:lnTo>
                    <a:lnTo>
                      <a:pt x="993" y="894"/>
                    </a:lnTo>
                    <a:lnTo>
                      <a:pt x="931" y="972"/>
                    </a:lnTo>
                    <a:lnTo>
                      <a:pt x="897" y="1009"/>
                    </a:lnTo>
                    <a:lnTo>
                      <a:pt x="862" y="1048"/>
                    </a:lnTo>
                    <a:lnTo>
                      <a:pt x="825" y="1086"/>
                    </a:lnTo>
                    <a:lnTo>
                      <a:pt x="787" y="1122"/>
                    </a:lnTo>
                    <a:lnTo>
                      <a:pt x="747" y="1159"/>
                    </a:lnTo>
                    <a:lnTo>
                      <a:pt x="707" y="1194"/>
                    </a:lnTo>
                    <a:lnTo>
                      <a:pt x="665" y="1227"/>
                    </a:lnTo>
                    <a:lnTo>
                      <a:pt x="622" y="1260"/>
                    </a:lnTo>
                    <a:lnTo>
                      <a:pt x="577" y="1291"/>
                    </a:lnTo>
                    <a:lnTo>
                      <a:pt x="533" y="1320"/>
                    </a:lnTo>
                    <a:lnTo>
                      <a:pt x="509" y="1335"/>
                    </a:lnTo>
                    <a:lnTo>
                      <a:pt x="486" y="1348"/>
                    </a:lnTo>
                    <a:lnTo>
                      <a:pt x="462" y="1361"/>
                    </a:lnTo>
                    <a:lnTo>
                      <a:pt x="438" y="1373"/>
                    </a:lnTo>
                    <a:lnTo>
                      <a:pt x="414" y="1385"/>
                    </a:lnTo>
                    <a:lnTo>
                      <a:pt x="390" y="1396"/>
                    </a:lnTo>
                    <a:lnTo>
                      <a:pt x="365" y="1406"/>
                    </a:lnTo>
                    <a:lnTo>
                      <a:pt x="341" y="1416"/>
                    </a:lnTo>
                    <a:lnTo>
                      <a:pt x="315" y="1425"/>
                    </a:lnTo>
                    <a:lnTo>
                      <a:pt x="289" y="1434"/>
                    </a:lnTo>
                    <a:lnTo>
                      <a:pt x="264" y="1442"/>
                    </a:lnTo>
                    <a:lnTo>
                      <a:pt x="238" y="1449"/>
                    </a:lnTo>
                    <a:lnTo>
                      <a:pt x="210" y="1455"/>
                    </a:lnTo>
                    <a:lnTo>
                      <a:pt x="183" y="1458"/>
                    </a:lnTo>
                    <a:lnTo>
                      <a:pt x="159" y="1461"/>
                    </a:lnTo>
                    <a:lnTo>
                      <a:pt x="136" y="1461"/>
                    </a:lnTo>
                    <a:lnTo>
                      <a:pt x="126" y="1460"/>
                    </a:lnTo>
                    <a:lnTo>
                      <a:pt x="116" y="1458"/>
                    </a:lnTo>
                    <a:lnTo>
                      <a:pt x="106" y="1456"/>
                    </a:lnTo>
                    <a:lnTo>
                      <a:pt x="97" y="1452"/>
                    </a:lnTo>
                    <a:lnTo>
                      <a:pt x="87" y="1450"/>
                    </a:lnTo>
                    <a:lnTo>
                      <a:pt x="79" y="1445"/>
                    </a:lnTo>
                    <a:lnTo>
                      <a:pt x="72" y="1442"/>
                    </a:lnTo>
                    <a:lnTo>
                      <a:pt x="64" y="1436"/>
                    </a:lnTo>
                    <a:lnTo>
                      <a:pt x="57" y="1431"/>
                    </a:lnTo>
                    <a:lnTo>
                      <a:pt x="51" y="1424"/>
                    </a:lnTo>
                    <a:lnTo>
                      <a:pt x="45" y="1418"/>
                    </a:lnTo>
                    <a:lnTo>
                      <a:pt x="39" y="1410"/>
                    </a:lnTo>
                    <a:lnTo>
                      <a:pt x="33" y="1402"/>
                    </a:lnTo>
                    <a:lnTo>
                      <a:pt x="28" y="1394"/>
                    </a:lnTo>
                    <a:lnTo>
                      <a:pt x="24" y="1384"/>
                    </a:lnTo>
                    <a:lnTo>
                      <a:pt x="20" y="1375"/>
                    </a:lnTo>
                    <a:lnTo>
                      <a:pt x="13" y="1353"/>
                    </a:lnTo>
                    <a:lnTo>
                      <a:pt x="7" y="1330"/>
                    </a:lnTo>
                    <a:lnTo>
                      <a:pt x="4" y="1303"/>
                    </a:lnTo>
                    <a:lnTo>
                      <a:pt x="1" y="127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28" name="Freeform 14">
                <a:extLst>
                  <a:ext uri="{FF2B5EF4-FFF2-40B4-BE49-F238E27FC236}">
                    <a16:creationId xmlns:a16="http://schemas.microsoft.com/office/drawing/2014/main" id="{52B93690-642D-4823-A519-A6D656953C2F}"/>
                  </a:ext>
                </a:extLst>
              </p:cNvPr>
              <p:cNvSpPr>
                <a:spLocks/>
              </p:cNvSpPr>
              <p:nvPr/>
            </p:nvSpPr>
            <p:spPr bwMode="auto">
              <a:xfrm>
                <a:off x="2414588" y="3019425"/>
                <a:ext cx="220662" cy="401638"/>
              </a:xfrm>
              <a:custGeom>
                <a:avLst/>
                <a:gdLst>
                  <a:gd name="T0" fmla="*/ 2147483646 w 923"/>
                  <a:gd name="T1" fmla="*/ 2147483646 h 1669"/>
                  <a:gd name="T2" fmla="*/ 2147483646 w 923"/>
                  <a:gd name="T3" fmla="*/ 2147483646 h 1669"/>
                  <a:gd name="T4" fmla="*/ 2147483646 w 923"/>
                  <a:gd name="T5" fmla="*/ 2147483646 h 1669"/>
                  <a:gd name="T6" fmla="*/ 2147483646 w 923"/>
                  <a:gd name="T7" fmla="*/ 2147483646 h 1669"/>
                  <a:gd name="T8" fmla="*/ 2147483646 w 923"/>
                  <a:gd name="T9" fmla="*/ 2147483646 h 1669"/>
                  <a:gd name="T10" fmla="*/ 2147483646 w 923"/>
                  <a:gd name="T11" fmla="*/ 2147483646 h 1669"/>
                  <a:gd name="T12" fmla="*/ 2147483646 w 923"/>
                  <a:gd name="T13" fmla="*/ 2147483646 h 1669"/>
                  <a:gd name="T14" fmla="*/ 0 w 923"/>
                  <a:gd name="T15" fmla="*/ 2147483646 h 1669"/>
                  <a:gd name="T16" fmla="*/ 2147483646 w 923"/>
                  <a:gd name="T17" fmla="*/ 2147483646 h 1669"/>
                  <a:gd name="T18" fmla="*/ 2147483646 w 923"/>
                  <a:gd name="T19" fmla="*/ 2147483646 h 1669"/>
                  <a:gd name="T20" fmla="*/ 2147483646 w 923"/>
                  <a:gd name="T21" fmla="*/ 2147483646 h 1669"/>
                  <a:gd name="T22" fmla="*/ 2147483646 w 923"/>
                  <a:gd name="T23" fmla="*/ 2147483646 h 1669"/>
                  <a:gd name="T24" fmla="*/ 2147483646 w 923"/>
                  <a:gd name="T25" fmla="*/ 2147483646 h 1669"/>
                  <a:gd name="T26" fmla="*/ 2147483646 w 923"/>
                  <a:gd name="T27" fmla="*/ 2147483646 h 1669"/>
                  <a:gd name="T28" fmla="*/ 2147483646 w 923"/>
                  <a:gd name="T29" fmla="*/ 2147483646 h 1669"/>
                  <a:gd name="T30" fmla="*/ 2147483646 w 923"/>
                  <a:gd name="T31" fmla="*/ 2147483646 h 1669"/>
                  <a:gd name="T32" fmla="*/ 2147483646 w 923"/>
                  <a:gd name="T33" fmla="*/ 2147483646 h 1669"/>
                  <a:gd name="T34" fmla="*/ 2147483646 w 923"/>
                  <a:gd name="T35" fmla="*/ 2147483646 h 1669"/>
                  <a:gd name="T36" fmla="*/ 2147483646 w 923"/>
                  <a:gd name="T37" fmla="*/ 2147483646 h 1669"/>
                  <a:gd name="T38" fmla="*/ 2147483646 w 923"/>
                  <a:gd name="T39" fmla="*/ 2147483646 h 1669"/>
                  <a:gd name="T40" fmla="*/ 2147483646 w 923"/>
                  <a:gd name="T41" fmla="*/ 2147483646 h 1669"/>
                  <a:gd name="T42" fmla="*/ 2147483646 w 923"/>
                  <a:gd name="T43" fmla="*/ 2147483646 h 1669"/>
                  <a:gd name="T44" fmla="*/ 2147483646 w 923"/>
                  <a:gd name="T45" fmla="*/ 2147483646 h 1669"/>
                  <a:gd name="T46" fmla="*/ 2147483646 w 923"/>
                  <a:gd name="T47" fmla="*/ 2147483646 h 1669"/>
                  <a:gd name="T48" fmla="*/ 2147483646 w 923"/>
                  <a:gd name="T49" fmla="*/ 2147483646 h 1669"/>
                  <a:gd name="T50" fmla="*/ 2147483646 w 923"/>
                  <a:gd name="T51" fmla="*/ 2147483646 h 1669"/>
                  <a:gd name="T52" fmla="*/ 2147483646 w 923"/>
                  <a:gd name="T53" fmla="*/ 2147483646 h 1669"/>
                  <a:gd name="T54" fmla="*/ 2147483646 w 923"/>
                  <a:gd name="T55" fmla="*/ 2147483646 h 1669"/>
                  <a:gd name="T56" fmla="*/ 2147483646 w 923"/>
                  <a:gd name="T57" fmla="*/ 2147483646 h 1669"/>
                  <a:gd name="T58" fmla="*/ 2147483646 w 923"/>
                  <a:gd name="T59" fmla="*/ 2147483646 h 1669"/>
                  <a:gd name="T60" fmla="*/ 2147483646 w 923"/>
                  <a:gd name="T61" fmla="*/ 2147483646 h 1669"/>
                  <a:gd name="T62" fmla="*/ 2147483646 w 923"/>
                  <a:gd name="T63" fmla="*/ 2147483646 h 1669"/>
                  <a:gd name="T64" fmla="*/ 2147483646 w 923"/>
                  <a:gd name="T65" fmla="*/ 2147483646 h 1669"/>
                  <a:gd name="T66" fmla="*/ 2147483646 w 923"/>
                  <a:gd name="T67" fmla="*/ 2147483646 h 1669"/>
                  <a:gd name="T68" fmla="*/ 2147483646 w 923"/>
                  <a:gd name="T69" fmla="*/ 2147483646 h 1669"/>
                  <a:gd name="T70" fmla="*/ 2147483646 w 923"/>
                  <a:gd name="T71" fmla="*/ 2147483646 h 1669"/>
                  <a:gd name="T72" fmla="*/ 2147483646 w 923"/>
                  <a:gd name="T73" fmla="*/ 2147483646 h 1669"/>
                  <a:gd name="T74" fmla="*/ 2147483646 w 923"/>
                  <a:gd name="T75" fmla="*/ 2147483646 h 1669"/>
                  <a:gd name="T76" fmla="*/ 2147483646 w 923"/>
                  <a:gd name="T77" fmla="*/ 2147483646 h 1669"/>
                  <a:gd name="T78" fmla="*/ 2147483646 w 923"/>
                  <a:gd name="T79" fmla="*/ 2147483646 h 1669"/>
                  <a:gd name="T80" fmla="*/ 2147483646 w 923"/>
                  <a:gd name="T81" fmla="*/ 2147483646 h 1669"/>
                  <a:gd name="T82" fmla="*/ 2147483646 w 923"/>
                  <a:gd name="T83" fmla="*/ 2147483646 h 1669"/>
                  <a:gd name="T84" fmla="*/ 2147483646 w 923"/>
                  <a:gd name="T85" fmla="*/ 2147483646 h 1669"/>
                  <a:gd name="T86" fmla="*/ 2147483646 w 923"/>
                  <a:gd name="T87" fmla="*/ 2147483646 h 1669"/>
                  <a:gd name="T88" fmla="*/ 2147483646 w 923"/>
                  <a:gd name="T89" fmla="*/ 2147483646 h 1669"/>
                  <a:gd name="T90" fmla="*/ 2147483646 w 923"/>
                  <a:gd name="T91" fmla="*/ 2147483646 h 1669"/>
                  <a:gd name="T92" fmla="*/ 2147483646 w 923"/>
                  <a:gd name="T93" fmla="*/ 2147483646 h 1669"/>
                  <a:gd name="T94" fmla="*/ 2147483646 w 923"/>
                  <a:gd name="T95" fmla="*/ 2147483646 h 1669"/>
                  <a:gd name="T96" fmla="*/ 2147483646 w 923"/>
                  <a:gd name="T97" fmla="*/ 2147483646 h 1669"/>
                  <a:gd name="T98" fmla="*/ 2147483646 w 923"/>
                  <a:gd name="T99" fmla="*/ 2147483646 h 16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23"/>
                  <a:gd name="T151" fmla="*/ 0 h 1669"/>
                  <a:gd name="T152" fmla="*/ 923 w 923"/>
                  <a:gd name="T153" fmla="*/ 1669 h 16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23" h="1669">
                    <a:moveTo>
                      <a:pt x="103" y="1539"/>
                    </a:moveTo>
                    <a:lnTo>
                      <a:pt x="91" y="1516"/>
                    </a:lnTo>
                    <a:lnTo>
                      <a:pt x="80" y="1491"/>
                    </a:lnTo>
                    <a:lnTo>
                      <a:pt x="71" y="1465"/>
                    </a:lnTo>
                    <a:lnTo>
                      <a:pt x="62" y="1440"/>
                    </a:lnTo>
                    <a:lnTo>
                      <a:pt x="53" y="1414"/>
                    </a:lnTo>
                    <a:lnTo>
                      <a:pt x="46" y="1390"/>
                    </a:lnTo>
                    <a:lnTo>
                      <a:pt x="39" y="1364"/>
                    </a:lnTo>
                    <a:lnTo>
                      <a:pt x="32" y="1337"/>
                    </a:lnTo>
                    <a:lnTo>
                      <a:pt x="27" y="1311"/>
                    </a:lnTo>
                    <a:lnTo>
                      <a:pt x="21" y="1285"/>
                    </a:lnTo>
                    <a:lnTo>
                      <a:pt x="17" y="1258"/>
                    </a:lnTo>
                    <a:lnTo>
                      <a:pt x="13" y="1231"/>
                    </a:lnTo>
                    <a:lnTo>
                      <a:pt x="7" y="1177"/>
                    </a:lnTo>
                    <a:lnTo>
                      <a:pt x="3" y="1123"/>
                    </a:lnTo>
                    <a:lnTo>
                      <a:pt x="0" y="1070"/>
                    </a:lnTo>
                    <a:lnTo>
                      <a:pt x="0" y="1016"/>
                    </a:lnTo>
                    <a:lnTo>
                      <a:pt x="1" y="962"/>
                    </a:lnTo>
                    <a:lnTo>
                      <a:pt x="5" y="909"/>
                    </a:lnTo>
                    <a:lnTo>
                      <a:pt x="9" y="856"/>
                    </a:lnTo>
                    <a:lnTo>
                      <a:pt x="14" y="804"/>
                    </a:lnTo>
                    <a:lnTo>
                      <a:pt x="21" y="752"/>
                    </a:lnTo>
                    <a:lnTo>
                      <a:pt x="30" y="701"/>
                    </a:lnTo>
                    <a:lnTo>
                      <a:pt x="49" y="603"/>
                    </a:lnTo>
                    <a:lnTo>
                      <a:pt x="72" y="514"/>
                    </a:lnTo>
                    <a:lnTo>
                      <a:pt x="100" y="431"/>
                    </a:lnTo>
                    <a:lnTo>
                      <a:pt x="131" y="357"/>
                    </a:lnTo>
                    <a:lnTo>
                      <a:pt x="165" y="289"/>
                    </a:lnTo>
                    <a:lnTo>
                      <a:pt x="203" y="229"/>
                    </a:lnTo>
                    <a:lnTo>
                      <a:pt x="242" y="177"/>
                    </a:lnTo>
                    <a:lnTo>
                      <a:pt x="283" y="131"/>
                    </a:lnTo>
                    <a:lnTo>
                      <a:pt x="327" y="92"/>
                    </a:lnTo>
                    <a:lnTo>
                      <a:pt x="370" y="60"/>
                    </a:lnTo>
                    <a:lnTo>
                      <a:pt x="415" y="35"/>
                    </a:lnTo>
                    <a:lnTo>
                      <a:pt x="461" y="16"/>
                    </a:lnTo>
                    <a:lnTo>
                      <a:pt x="507" y="5"/>
                    </a:lnTo>
                    <a:lnTo>
                      <a:pt x="552" y="0"/>
                    </a:lnTo>
                    <a:lnTo>
                      <a:pt x="595" y="1"/>
                    </a:lnTo>
                    <a:lnTo>
                      <a:pt x="639" y="8"/>
                    </a:lnTo>
                    <a:lnTo>
                      <a:pt x="680" y="22"/>
                    </a:lnTo>
                    <a:lnTo>
                      <a:pt x="720" y="42"/>
                    </a:lnTo>
                    <a:lnTo>
                      <a:pt x="757" y="68"/>
                    </a:lnTo>
                    <a:lnTo>
                      <a:pt x="792" y="100"/>
                    </a:lnTo>
                    <a:lnTo>
                      <a:pt x="823" y="138"/>
                    </a:lnTo>
                    <a:lnTo>
                      <a:pt x="851" y="180"/>
                    </a:lnTo>
                    <a:lnTo>
                      <a:pt x="875" y="230"/>
                    </a:lnTo>
                    <a:lnTo>
                      <a:pt x="895" y="284"/>
                    </a:lnTo>
                    <a:lnTo>
                      <a:pt x="909" y="344"/>
                    </a:lnTo>
                    <a:lnTo>
                      <a:pt x="919" y="409"/>
                    </a:lnTo>
                    <a:lnTo>
                      <a:pt x="923" y="480"/>
                    </a:lnTo>
                    <a:lnTo>
                      <a:pt x="922" y="555"/>
                    </a:lnTo>
                    <a:lnTo>
                      <a:pt x="914" y="636"/>
                    </a:lnTo>
                    <a:lnTo>
                      <a:pt x="899" y="721"/>
                    </a:lnTo>
                    <a:lnTo>
                      <a:pt x="877" y="812"/>
                    </a:lnTo>
                    <a:lnTo>
                      <a:pt x="849" y="908"/>
                    </a:lnTo>
                    <a:lnTo>
                      <a:pt x="831" y="956"/>
                    </a:lnTo>
                    <a:lnTo>
                      <a:pt x="813" y="1004"/>
                    </a:lnTo>
                    <a:lnTo>
                      <a:pt x="793" y="1054"/>
                    </a:lnTo>
                    <a:lnTo>
                      <a:pt x="772" y="1102"/>
                    </a:lnTo>
                    <a:lnTo>
                      <a:pt x="750" y="1150"/>
                    </a:lnTo>
                    <a:lnTo>
                      <a:pt x="725" y="1199"/>
                    </a:lnTo>
                    <a:lnTo>
                      <a:pt x="699" y="1246"/>
                    </a:lnTo>
                    <a:lnTo>
                      <a:pt x="672" y="1292"/>
                    </a:lnTo>
                    <a:lnTo>
                      <a:pt x="643" y="1338"/>
                    </a:lnTo>
                    <a:lnTo>
                      <a:pt x="612" y="1381"/>
                    </a:lnTo>
                    <a:lnTo>
                      <a:pt x="595" y="1404"/>
                    </a:lnTo>
                    <a:lnTo>
                      <a:pt x="579" y="1425"/>
                    </a:lnTo>
                    <a:lnTo>
                      <a:pt x="562" y="1445"/>
                    </a:lnTo>
                    <a:lnTo>
                      <a:pt x="545" y="1466"/>
                    </a:lnTo>
                    <a:lnTo>
                      <a:pt x="527" y="1486"/>
                    </a:lnTo>
                    <a:lnTo>
                      <a:pt x="508" y="1505"/>
                    </a:lnTo>
                    <a:lnTo>
                      <a:pt x="489" y="1524"/>
                    </a:lnTo>
                    <a:lnTo>
                      <a:pt x="469" y="1543"/>
                    </a:lnTo>
                    <a:lnTo>
                      <a:pt x="449" y="1561"/>
                    </a:lnTo>
                    <a:lnTo>
                      <a:pt x="429" y="1578"/>
                    </a:lnTo>
                    <a:lnTo>
                      <a:pt x="408" y="1595"/>
                    </a:lnTo>
                    <a:lnTo>
                      <a:pt x="387" y="1611"/>
                    </a:lnTo>
                    <a:lnTo>
                      <a:pt x="363" y="1628"/>
                    </a:lnTo>
                    <a:lnTo>
                      <a:pt x="341" y="1642"/>
                    </a:lnTo>
                    <a:lnTo>
                      <a:pt x="318" y="1653"/>
                    </a:lnTo>
                    <a:lnTo>
                      <a:pt x="297" y="1661"/>
                    </a:lnTo>
                    <a:lnTo>
                      <a:pt x="288" y="1664"/>
                    </a:lnTo>
                    <a:lnTo>
                      <a:pt x="277" y="1667"/>
                    </a:lnTo>
                    <a:lnTo>
                      <a:pt x="268" y="1668"/>
                    </a:lnTo>
                    <a:lnTo>
                      <a:pt x="258" y="1669"/>
                    </a:lnTo>
                    <a:lnTo>
                      <a:pt x="249" y="1669"/>
                    </a:lnTo>
                    <a:lnTo>
                      <a:pt x="239" y="1669"/>
                    </a:lnTo>
                    <a:lnTo>
                      <a:pt x="231" y="1668"/>
                    </a:lnTo>
                    <a:lnTo>
                      <a:pt x="222" y="1665"/>
                    </a:lnTo>
                    <a:lnTo>
                      <a:pt x="214" y="1663"/>
                    </a:lnTo>
                    <a:lnTo>
                      <a:pt x="205" y="1660"/>
                    </a:lnTo>
                    <a:lnTo>
                      <a:pt x="197" y="1656"/>
                    </a:lnTo>
                    <a:lnTo>
                      <a:pt x="189" y="1651"/>
                    </a:lnTo>
                    <a:lnTo>
                      <a:pt x="181" y="1647"/>
                    </a:lnTo>
                    <a:lnTo>
                      <a:pt x="172" y="1640"/>
                    </a:lnTo>
                    <a:lnTo>
                      <a:pt x="165" y="1634"/>
                    </a:lnTo>
                    <a:lnTo>
                      <a:pt x="157" y="1625"/>
                    </a:lnTo>
                    <a:lnTo>
                      <a:pt x="143" y="1609"/>
                    </a:lnTo>
                    <a:lnTo>
                      <a:pt x="129" y="1589"/>
                    </a:lnTo>
                    <a:lnTo>
                      <a:pt x="116" y="1565"/>
                    </a:lnTo>
                    <a:lnTo>
                      <a:pt x="103" y="1539"/>
                    </a:lnTo>
                    <a:close/>
                  </a:path>
                </a:pathLst>
              </a:custGeom>
              <a:gradFill rotWithShape="1">
                <a:gsLst>
                  <a:gs pos="0">
                    <a:srgbClr val="5B2D00"/>
                  </a:gs>
                  <a:gs pos="100000">
                    <a:srgbClr val="A85400"/>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29" name="Freeform 15">
                <a:extLst>
                  <a:ext uri="{FF2B5EF4-FFF2-40B4-BE49-F238E27FC236}">
                    <a16:creationId xmlns:a16="http://schemas.microsoft.com/office/drawing/2014/main" id="{762A0190-210F-4D67-AD7A-B111A13D1966}"/>
                  </a:ext>
                </a:extLst>
              </p:cNvPr>
              <p:cNvSpPr>
                <a:spLocks/>
              </p:cNvSpPr>
              <p:nvPr/>
            </p:nvSpPr>
            <p:spPr bwMode="auto">
              <a:xfrm>
                <a:off x="2339975" y="3421063"/>
                <a:ext cx="209550" cy="409575"/>
              </a:xfrm>
              <a:custGeom>
                <a:avLst/>
                <a:gdLst>
                  <a:gd name="T0" fmla="*/ 2147483646 w 865"/>
                  <a:gd name="T1" fmla="*/ 2147483646 h 1703"/>
                  <a:gd name="T2" fmla="*/ 2147483646 w 865"/>
                  <a:gd name="T3" fmla="*/ 2147483646 h 1703"/>
                  <a:gd name="T4" fmla="*/ 2147483646 w 865"/>
                  <a:gd name="T5" fmla="*/ 2147483646 h 1703"/>
                  <a:gd name="T6" fmla="*/ 2147483646 w 865"/>
                  <a:gd name="T7" fmla="*/ 2147483646 h 1703"/>
                  <a:gd name="T8" fmla="*/ 2147483646 w 865"/>
                  <a:gd name="T9" fmla="*/ 2147483646 h 1703"/>
                  <a:gd name="T10" fmla="*/ 2147483646 w 865"/>
                  <a:gd name="T11" fmla="*/ 2147483646 h 1703"/>
                  <a:gd name="T12" fmla="*/ 2147483646 w 865"/>
                  <a:gd name="T13" fmla="*/ 2147483646 h 1703"/>
                  <a:gd name="T14" fmla="*/ 2147483646 w 865"/>
                  <a:gd name="T15" fmla="*/ 2147483646 h 1703"/>
                  <a:gd name="T16" fmla="*/ 2147483646 w 865"/>
                  <a:gd name="T17" fmla="*/ 2147483646 h 1703"/>
                  <a:gd name="T18" fmla="*/ 2147483646 w 865"/>
                  <a:gd name="T19" fmla="*/ 2147483646 h 1703"/>
                  <a:gd name="T20" fmla="*/ 0 w 865"/>
                  <a:gd name="T21" fmla="*/ 2147483646 h 1703"/>
                  <a:gd name="T22" fmla="*/ 2147483646 w 865"/>
                  <a:gd name="T23" fmla="*/ 2147483646 h 1703"/>
                  <a:gd name="T24" fmla="*/ 2147483646 w 865"/>
                  <a:gd name="T25" fmla="*/ 2147483646 h 1703"/>
                  <a:gd name="T26" fmla="*/ 2147483646 w 865"/>
                  <a:gd name="T27" fmla="*/ 2147483646 h 1703"/>
                  <a:gd name="T28" fmla="*/ 2147483646 w 865"/>
                  <a:gd name="T29" fmla="*/ 2147483646 h 1703"/>
                  <a:gd name="T30" fmla="*/ 2147483646 w 865"/>
                  <a:gd name="T31" fmla="*/ 2147483646 h 1703"/>
                  <a:gd name="T32" fmla="*/ 2147483646 w 865"/>
                  <a:gd name="T33" fmla="*/ 2147483646 h 1703"/>
                  <a:gd name="T34" fmla="*/ 2147483646 w 865"/>
                  <a:gd name="T35" fmla="*/ 2147483646 h 1703"/>
                  <a:gd name="T36" fmla="*/ 2147483646 w 865"/>
                  <a:gd name="T37" fmla="*/ 0 h 1703"/>
                  <a:gd name="T38" fmla="*/ 2147483646 w 865"/>
                  <a:gd name="T39" fmla="*/ 2147483646 h 1703"/>
                  <a:gd name="T40" fmla="*/ 2147483646 w 865"/>
                  <a:gd name="T41" fmla="*/ 2147483646 h 1703"/>
                  <a:gd name="T42" fmla="*/ 2147483646 w 865"/>
                  <a:gd name="T43" fmla="*/ 2147483646 h 1703"/>
                  <a:gd name="T44" fmla="*/ 2147483646 w 865"/>
                  <a:gd name="T45" fmla="*/ 2147483646 h 1703"/>
                  <a:gd name="T46" fmla="*/ 2147483646 w 865"/>
                  <a:gd name="T47" fmla="*/ 2147483646 h 1703"/>
                  <a:gd name="T48" fmla="*/ 2147483646 w 865"/>
                  <a:gd name="T49" fmla="*/ 2147483646 h 1703"/>
                  <a:gd name="T50" fmla="*/ 2147483646 w 865"/>
                  <a:gd name="T51" fmla="*/ 2147483646 h 1703"/>
                  <a:gd name="T52" fmla="*/ 2147483646 w 865"/>
                  <a:gd name="T53" fmla="*/ 2147483646 h 1703"/>
                  <a:gd name="T54" fmla="*/ 2147483646 w 865"/>
                  <a:gd name="T55" fmla="*/ 2147483646 h 1703"/>
                  <a:gd name="T56" fmla="*/ 2147483646 w 865"/>
                  <a:gd name="T57" fmla="*/ 2147483646 h 1703"/>
                  <a:gd name="T58" fmla="*/ 2147483646 w 865"/>
                  <a:gd name="T59" fmla="*/ 2147483646 h 1703"/>
                  <a:gd name="T60" fmla="*/ 2147483646 w 865"/>
                  <a:gd name="T61" fmla="*/ 2147483646 h 1703"/>
                  <a:gd name="T62" fmla="*/ 2147483646 w 865"/>
                  <a:gd name="T63" fmla="*/ 2147483646 h 1703"/>
                  <a:gd name="T64" fmla="*/ 2147483646 w 865"/>
                  <a:gd name="T65" fmla="*/ 2147483646 h 1703"/>
                  <a:gd name="T66" fmla="*/ 2147483646 w 865"/>
                  <a:gd name="T67" fmla="*/ 2147483646 h 1703"/>
                  <a:gd name="T68" fmla="*/ 2147483646 w 865"/>
                  <a:gd name="T69" fmla="*/ 2147483646 h 1703"/>
                  <a:gd name="T70" fmla="*/ 2147483646 w 865"/>
                  <a:gd name="T71" fmla="*/ 2147483646 h 1703"/>
                  <a:gd name="T72" fmla="*/ 2147483646 w 865"/>
                  <a:gd name="T73" fmla="*/ 2147483646 h 1703"/>
                  <a:gd name="T74" fmla="*/ 2147483646 w 865"/>
                  <a:gd name="T75" fmla="*/ 2147483646 h 1703"/>
                  <a:gd name="T76" fmla="*/ 2147483646 w 865"/>
                  <a:gd name="T77" fmla="*/ 2147483646 h 1703"/>
                  <a:gd name="T78" fmla="*/ 2147483646 w 865"/>
                  <a:gd name="T79" fmla="*/ 2147483646 h 1703"/>
                  <a:gd name="T80" fmla="*/ 2147483646 w 865"/>
                  <a:gd name="T81" fmla="*/ 2147483646 h 1703"/>
                  <a:gd name="T82" fmla="*/ 2147483646 w 865"/>
                  <a:gd name="T83" fmla="*/ 2147483646 h 1703"/>
                  <a:gd name="T84" fmla="*/ 2147483646 w 865"/>
                  <a:gd name="T85" fmla="*/ 2147483646 h 1703"/>
                  <a:gd name="T86" fmla="*/ 2147483646 w 865"/>
                  <a:gd name="T87" fmla="*/ 2147483646 h 1703"/>
                  <a:gd name="T88" fmla="*/ 2147483646 w 865"/>
                  <a:gd name="T89" fmla="*/ 2147483646 h 1703"/>
                  <a:gd name="T90" fmla="*/ 2147483646 w 865"/>
                  <a:gd name="T91" fmla="*/ 2147483646 h 1703"/>
                  <a:gd name="T92" fmla="*/ 2147483646 w 865"/>
                  <a:gd name="T93" fmla="*/ 2147483646 h 1703"/>
                  <a:gd name="T94" fmla="*/ 2147483646 w 865"/>
                  <a:gd name="T95" fmla="*/ 2147483646 h 1703"/>
                  <a:gd name="T96" fmla="*/ 2147483646 w 865"/>
                  <a:gd name="T97" fmla="*/ 2147483646 h 1703"/>
                  <a:gd name="T98" fmla="*/ 2147483646 w 865"/>
                  <a:gd name="T99" fmla="*/ 2147483646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5"/>
                  <a:gd name="T151" fmla="*/ 0 h 1703"/>
                  <a:gd name="T152" fmla="*/ 865 w 865"/>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5" h="1703">
                    <a:moveTo>
                      <a:pt x="198" y="1596"/>
                    </a:moveTo>
                    <a:lnTo>
                      <a:pt x="183" y="1573"/>
                    </a:lnTo>
                    <a:lnTo>
                      <a:pt x="168" y="1550"/>
                    </a:lnTo>
                    <a:lnTo>
                      <a:pt x="155" y="1526"/>
                    </a:lnTo>
                    <a:lnTo>
                      <a:pt x="142" y="1503"/>
                    </a:lnTo>
                    <a:lnTo>
                      <a:pt x="131" y="1479"/>
                    </a:lnTo>
                    <a:lnTo>
                      <a:pt x="119" y="1454"/>
                    </a:lnTo>
                    <a:lnTo>
                      <a:pt x="108" y="1431"/>
                    </a:lnTo>
                    <a:lnTo>
                      <a:pt x="99" y="1405"/>
                    </a:lnTo>
                    <a:lnTo>
                      <a:pt x="88" y="1380"/>
                    </a:lnTo>
                    <a:lnTo>
                      <a:pt x="80" y="1355"/>
                    </a:lnTo>
                    <a:lnTo>
                      <a:pt x="72" y="1329"/>
                    </a:lnTo>
                    <a:lnTo>
                      <a:pt x="63" y="1303"/>
                    </a:lnTo>
                    <a:lnTo>
                      <a:pt x="49" y="1252"/>
                    </a:lnTo>
                    <a:lnTo>
                      <a:pt x="36" y="1198"/>
                    </a:lnTo>
                    <a:lnTo>
                      <a:pt x="27" y="1145"/>
                    </a:lnTo>
                    <a:lnTo>
                      <a:pt x="19" y="1092"/>
                    </a:lnTo>
                    <a:lnTo>
                      <a:pt x="12" y="1039"/>
                    </a:lnTo>
                    <a:lnTo>
                      <a:pt x="7" y="986"/>
                    </a:lnTo>
                    <a:lnTo>
                      <a:pt x="2" y="933"/>
                    </a:lnTo>
                    <a:lnTo>
                      <a:pt x="1" y="880"/>
                    </a:lnTo>
                    <a:lnTo>
                      <a:pt x="0" y="828"/>
                    </a:lnTo>
                    <a:lnTo>
                      <a:pt x="0" y="778"/>
                    </a:lnTo>
                    <a:lnTo>
                      <a:pt x="5" y="677"/>
                    </a:lnTo>
                    <a:lnTo>
                      <a:pt x="14" y="586"/>
                    </a:lnTo>
                    <a:lnTo>
                      <a:pt x="29" y="499"/>
                    </a:lnTo>
                    <a:lnTo>
                      <a:pt x="49" y="422"/>
                    </a:lnTo>
                    <a:lnTo>
                      <a:pt x="73" y="350"/>
                    </a:lnTo>
                    <a:lnTo>
                      <a:pt x="100" y="285"/>
                    </a:lnTo>
                    <a:lnTo>
                      <a:pt x="132" y="226"/>
                    </a:lnTo>
                    <a:lnTo>
                      <a:pt x="166" y="174"/>
                    </a:lnTo>
                    <a:lnTo>
                      <a:pt x="203" y="131"/>
                    </a:lnTo>
                    <a:lnTo>
                      <a:pt x="241" y="92"/>
                    </a:lnTo>
                    <a:lnTo>
                      <a:pt x="282" y="60"/>
                    </a:lnTo>
                    <a:lnTo>
                      <a:pt x="324" y="35"/>
                    </a:lnTo>
                    <a:lnTo>
                      <a:pt x="368" y="17"/>
                    </a:lnTo>
                    <a:lnTo>
                      <a:pt x="411" y="6"/>
                    </a:lnTo>
                    <a:lnTo>
                      <a:pt x="455" y="0"/>
                    </a:lnTo>
                    <a:lnTo>
                      <a:pt x="498" y="1"/>
                    </a:lnTo>
                    <a:lnTo>
                      <a:pt x="542" y="8"/>
                    </a:lnTo>
                    <a:lnTo>
                      <a:pt x="584" y="22"/>
                    </a:lnTo>
                    <a:lnTo>
                      <a:pt x="624" y="42"/>
                    </a:lnTo>
                    <a:lnTo>
                      <a:pt x="663" y="68"/>
                    </a:lnTo>
                    <a:lnTo>
                      <a:pt x="700" y="101"/>
                    </a:lnTo>
                    <a:lnTo>
                      <a:pt x="734" y="139"/>
                    </a:lnTo>
                    <a:lnTo>
                      <a:pt x="765" y="185"/>
                    </a:lnTo>
                    <a:lnTo>
                      <a:pt x="793" y="235"/>
                    </a:lnTo>
                    <a:lnTo>
                      <a:pt x="817" y="292"/>
                    </a:lnTo>
                    <a:lnTo>
                      <a:pt x="835" y="356"/>
                    </a:lnTo>
                    <a:lnTo>
                      <a:pt x="851" y="424"/>
                    </a:lnTo>
                    <a:lnTo>
                      <a:pt x="860" y="499"/>
                    </a:lnTo>
                    <a:lnTo>
                      <a:pt x="865" y="581"/>
                    </a:lnTo>
                    <a:lnTo>
                      <a:pt x="863" y="667"/>
                    </a:lnTo>
                    <a:lnTo>
                      <a:pt x="855" y="760"/>
                    </a:lnTo>
                    <a:lnTo>
                      <a:pt x="840" y="858"/>
                    </a:lnTo>
                    <a:lnTo>
                      <a:pt x="831" y="908"/>
                    </a:lnTo>
                    <a:lnTo>
                      <a:pt x="820" y="959"/>
                    </a:lnTo>
                    <a:lnTo>
                      <a:pt x="808" y="1011"/>
                    </a:lnTo>
                    <a:lnTo>
                      <a:pt x="794" y="1062"/>
                    </a:lnTo>
                    <a:lnTo>
                      <a:pt x="779" y="1114"/>
                    </a:lnTo>
                    <a:lnTo>
                      <a:pt x="762" y="1164"/>
                    </a:lnTo>
                    <a:lnTo>
                      <a:pt x="743" y="1215"/>
                    </a:lnTo>
                    <a:lnTo>
                      <a:pt x="723" y="1264"/>
                    </a:lnTo>
                    <a:lnTo>
                      <a:pt x="701" y="1314"/>
                    </a:lnTo>
                    <a:lnTo>
                      <a:pt x="677" y="1362"/>
                    </a:lnTo>
                    <a:lnTo>
                      <a:pt x="665" y="1387"/>
                    </a:lnTo>
                    <a:lnTo>
                      <a:pt x="652" y="1409"/>
                    </a:lnTo>
                    <a:lnTo>
                      <a:pt x="637" y="1433"/>
                    </a:lnTo>
                    <a:lnTo>
                      <a:pt x="623" y="1455"/>
                    </a:lnTo>
                    <a:lnTo>
                      <a:pt x="609" y="1479"/>
                    </a:lnTo>
                    <a:lnTo>
                      <a:pt x="594" y="1500"/>
                    </a:lnTo>
                    <a:lnTo>
                      <a:pt x="577" y="1523"/>
                    </a:lnTo>
                    <a:lnTo>
                      <a:pt x="562" y="1544"/>
                    </a:lnTo>
                    <a:lnTo>
                      <a:pt x="544" y="1564"/>
                    </a:lnTo>
                    <a:lnTo>
                      <a:pt x="527" y="1585"/>
                    </a:lnTo>
                    <a:lnTo>
                      <a:pt x="509" y="1604"/>
                    </a:lnTo>
                    <a:lnTo>
                      <a:pt x="490" y="1624"/>
                    </a:lnTo>
                    <a:lnTo>
                      <a:pt x="469" y="1644"/>
                    </a:lnTo>
                    <a:lnTo>
                      <a:pt x="449" y="1661"/>
                    </a:lnTo>
                    <a:lnTo>
                      <a:pt x="429" y="1675"/>
                    </a:lnTo>
                    <a:lnTo>
                      <a:pt x="409" y="1686"/>
                    </a:lnTo>
                    <a:lnTo>
                      <a:pt x="399" y="1690"/>
                    </a:lnTo>
                    <a:lnTo>
                      <a:pt x="390" y="1695"/>
                    </a:lnTo>
                    <a:lnTo>
                      <a:pt x="381" y="1697"/>
                    </a:lnTo>
                    <a:lnTo>
                      <a:pt x="371" y="1699"/>
                    </a:lnTo>
                    <a:lnTo>
                      <a:pt x="362" y="1702"/>
                    </a:lnTo>
                    <a:lnTo>
                      <a:pt x="353" y="1703"/>
                    </a:lnTo>
                    <a:lnTo>
                      <a:pt x="344" y="1703"/>
                    </a:lnTo>
                    <a:lnTo>
                      <a:pt x="335" y="1702"/>
                    </a:lnTo>
                    <a:lnTo>
                      <a:pt x="326" y="1701"/>
                    </a:lnTo>
                    <a:lnTo>
                      <a:pt x="317" y="1699"/>
                    </a:lnTo>
                    <a:lnTo>
                      <a:pt x="309" y="1696"/>
                    </a:lnTo>
                    <a:lnTo>
                      <a:pt x="299" y="1692"/>
                    </a:lnTo>
                    <a:lnTo>
                      <a:pt x="291" y="1689"/>
                    </a:lnTo>
                    <a:lnTo>
                      <a:pt x="283" y="1684"/>
                    </a:lnTo>
                    <a:lnTo>
                      <a:pt x="273" y="1678"/>
                    </a:lnTo>
                    <a:lnTo>
                      <a:pt x="265" y="1672"/>
                    </a:lnTo>
                    <a:lnTo>
                      <a:pt x="249" y="1657"/>
                    </a:lnTo>
                    <a:lnTo>
                      <a:pt x="231" y="1639"/>
                    </a:lnTo>
                    <a:lnTo>
                      <a:pt x="214" y="1619"/>
                    </a:lnTo>
                    <a:lnTo>
                      <a:pt x="198" y="1596"/>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0" name="Freeform 16">
                <a:extLst>
                  <a:ext uri="{FF2B5EF4-FFF2-40B4-BE49-F238E27FC236}">
                    <a16:creationId xmlns:a16="http://schemas.microsoft.com/office/drawing/2014/main" id="{404B4943-5603-44DB-A26D-FA3027C9D7F9}"/>
                  </a:ext>
                </a:extLst>
              </p:cNvPr>
              <p:cNvSpPr>
                <a:spLocks/>
              </p:cNvSpPr>
              <p:nvPr/>
            </p:nvSpPr>
            <p:spPr bwMode="auto">
              <a:xfrm>
                <a:off x="2335213" y="3833813"/>
                <a:ext cx="207962" cy="409575"/>
              </a:xfrm>
              <a:custGeom>
                <a:avLst/>
                <a:gdLst>
                  <a:gd name="T0" fmla="*/ 2147483646 w 867"/>
                  <a:gd name="T1" fmla="*/ 2147483646 h 1701"/>
                  <a:gd name="T2" fmla="*/ 2147483646 w 867"/>
                  <a:gd name="T3" fmla="*/ 2147483646 h 1701"/>
                  <a:gd name="T4" fmla="*/ 2147483646 w 867"/>
                  <a:gd name="T5" fmla="*/ 2147483646 h 1701"/>
                  <a:gd name="T6" fmla="*/ 2147483646 w 867"/>
                  <a:gd name="T7" fmla="*/ 2147483646 h 1701"/>
                  <a:gd name="T8" fmla="*/ 2147483646 w 867"/>
                  <a:gd name="T9" fmla="*/ 2147483646 h 1701"/>
                  <a:gd name="T10" fmla="*/ 2147483646 w 867"/>
                  <a:gd name="T11" fmla="*/ 2147483646 h 1701"/>
                  <a:gd name="T12" fmla="*/ 2147483646 w 867"/>
                  <a:gd name="T13" fmla="*/ 2147483646 h 1701"/>
                  <a:gd name="T14" fmla="*/ 2147483646 w 867"/>
                  <a:gd name="T15" fmla="*/ 2147483646 h 1701"/>
                  <a:gd name="T16" fmla="*/ 2147483646 w 867"/>
                  <a:gd name="T17" fmla="*/ 2147483646 h 1701"/>
                  <a:gd name="T18" fmla="*/ 2147483646 w 867"/>
                  <a:gd name="T19" fmla="*/ 2147483646 h 1701"/>
                  <a:gd name="T20" fmla="*/ 2147483646 w 867"/>
                  <a:gd name="T21" fmla="*/ 2147483646 h 1701"/>
                  <a:gd name="T22" fmla="*/ 2147483646 w 867"/>
                  <a:gd name="T23" fmla="*/ 2147483646 h 1701"/>
                  <a:gd name="T24" fmla="*/ 0 w 867"/>
                  <a:gd name="T25" fmla="*/ 2147483646 h 1701"/>
                  <a:gd name="T26" fmla="*/ 2147483646 w 867"/>
                  <a:gd name="T27" fmla="*/ 2147483646 h 1701"/>
                  <a:gd name="T28" fmla="*/ 2147483646 w 867"/>
                  <a:gd name="T29" fmla="*/ 2147483646 h 1701"/>
                  <a:gd name="T30" fmla="*/ 2147483646 w 867"/>
                  <a:gd name="T31" fmla="*/ 2147483646 h 1701"/>
                  <a:gd name="T32" fmla="*/ 2147483646 w 867"/>
                  <a:gd name="T33" fmla="*/ 2147483646 h 1701"/>
                  <a:gd name="T34" fmla="*/ 2147483646 w 867"/>
                  <a:gd name="T35" fmla="*/ 2147483646 h 1701"/>
                  <a:gd name="T36" fmla="*/ 2147483646 w 867"/>
                  <a:gd name="T37" fmla="*/ 2147483646 h 1701"/>
                  <a:gd name="T38" fmla="*/ 2147483646 w 867"/>
                  <a:gd name="T39" fmla="*/ 0 h 1701"/>
                  <a:gd name="T40" fmla="*/ 2147483646 w 867"/>
                  <a:gd name="T41" fmla="*/ 2147483646 h 1701"/>
                  <a:gd name="T42" fmla="*/ 2147483646 w 867"/>
                  <a:gd name="T43" fmla="*/ 2147483646 h 1701"/>
                  <a:gd name="T44" fmla="*/ 2147483646 w 867"/>
                  <a:gd name="T45" fmla="*/ 2147483646 h 1701"/>
                  <a:gd name="T46" fmla="*/ 2147483646 w 867"/>
                  <a:gd name="T47" fmla="*/ 2147483646 h 1701"/>
                  <a:gd name="T48" fmla="*/ 2147483646 w 867"/>
                  <a:gd name="T49" fmla="*/ 2147483646 h 1701"/>
                  <a:gd name="T50" fmla="*/ 2147483646 w 867"/>
                  <a:gd name="T51" fmla="*/ 2147483646 h 1701"/>
                  <a:gd name="T52" fmla="*/ 2147483646 w 867"/>
                  <a:gd name="T53" fmla="*/ 2147483646 h 1701"/>
                  <a:gd name="T54" fmla="*/ 2147483646 w 867"/>
                  <a:gd name="T55" fmla="*/ 2147483646 h 1701"/>
                  <a:gd name="T56" fmla="*/ 2147483646 w 867"/>
                  <a:gd name="T57" fmla="*/ 2147483646 h 1701"/>
                  <a:gd name="T58" fmla="*/ 2147483646 w 867"/>
                  <a:gd name="T59" fmla="*/ 2147483646 h 1701"/>
                  <a:gd name="T60" fmla="*/ 2147483646 w 867"/>
                  <a:gd name="T61" fmla="*/ 2147483646 h 1701"/>
                  <a:gd name="T62" fmla="*/ 2147483646 w 867"/>
                  <a:gd name="T63" fmla="*/ 2147483646 h 1701"/>
                  <a:gd name="T64" fmla="*/ 2147483646 w 867"/>
                  <a:gd name="T65" fmla="*/ 2147483646 h 1701"/>
                  <a:gd name="T66" fmla="*/ 2147483646 w 867"/>
                  <a:gd name="T67" fmla="*/ 2147483646 h 1701"/>
                  <a:gd name="T68" fmla="*/ 2147483646 w 867"/>
                  <a:gd name="T69" fmla="*/ 2147483646 h 1701"/>
                  <a:gd name="T70" fmla="*/ 2147483646 w 867"/>
                  <a:gd name="T71" fmla="*/ 2147483646 h 1701"/>
                  <a:gd name="T72" fmla="*/ 2147483646 w 867"/>
                  <a:gd name="T73" fmla="*/ 2147483646 h 1701"/>
                  <a:gd name="T74" fmla="*/ 2147483646 w 867"/>
                  <a:gd name="T75" fmla="*/ 2147483646 h 1701"/>
                  <a:gd name="T76" fmla="*/ 2147483646 w 867"/>
                  <a:gd name="T77" fmla="*/ 2147483646 h 1701"/>
                  <a:gd name="T78" fmla="*/ 2147483646 w 867"/>
                  <a:gd name="T79" fmla="*/ 2147483646 h 1701"/>
                  <a:gd name="T80" fmla="*/ 2147483646 w 867"/>
                  <a:gd name="T81" fmla="*/ 2147483646 h 1701"/>
                  <a:gd name="T82" fmla="*/ 2147483646 w 867"/>
                  <a:gd name="T83" fmla="*/ 2147483646 h 1701"/>
                  <a:gd name="T84" fmla="*/ 2147483646 w 867"/>
                  <a:gd name="T85" fmla="*/ 2147483646 h 1701"/>
                  <a:gd name="T86" fmla="*/ 2147483646 w 867"/>
                  <a:gd name="T87" fmla="*/ 2147483646 h 1701"/>
                  <a:gd name="T88" fmla="*/ 2147483646 w 867"/>
                  <a:gd name="T89" fmla="*/ 2147483646 h 1701"/>
                  <a:gd name="T90" fmla="*/ 2147483646 w 867"/>
                  <a:gd name="T91" fmla="*/ 2147483646 h 1701"/>
                  <a:gd name="T92" fmla="*/ 2147483646 w 867"/>
                  <a:gd name="T93" fmla="*/ 2147483646 h 1701"/>
                  <a:gd name="T94" fmla="*/ 2147483646 w 867"/>
                  <a:gd name="T95" fmla="*/ 2147483646 h 1701"/>
                  <a:gd name="T96" fmla="*/ 2147483646 w 867"/>
                  <a:gd name="T97" fmla="*/ 2147483646 h 1701"/>
                  <a:gd name="T98" fmla="*/ 2147483646 w 867"/>
                  <a:gd name="T99" fmla="*/ 2147483646 h 17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67"/>
                  <a:gd name="T151" fmla="*/ 0 h 1701"/>
                  <a:gd name="T152" fmla="*/ 867 w 867"/>
                  <a:gd name="T153" fmla="*/ 1701 h 17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67" h="1701">
                    <a:moveTo>
                      <a:pt x="385" y="1624"/>
                    </a:moveTo>
                    <a:lnTo>
                      <a:pt x="367" y="1605"/>
                    </a:lnTo>
                    <a:lnTo>
                      <a:pt x="349" y="1586"/>
                    </a:lnTo>
                    <a:lnTo>
                      <a:pt x="331" y="1566"/>
                    </a:lnTo>
                    <a:lnTo>
                      <a:pt x="313" y="1545"/>
                    </a:lnTo>
                    <a:lnTo>
                      <a:pt x="297" y="1523"/>
                    </a:lnTo>
                    <a:lnTo>
                      <a:pt x="280" y="1502"/>
                    </a:lnTo>
                    <a:lnTo>
                      <a:pt x="265" y="1480"/>
                    </a:lnTo>
                    <a:lnTo>
                      <a:pt x="250" y="1457"/>
                    </a:lnTo>
                    <a:lnTo>
                      <a:pt x="236" y="1435"/>
                    </a:lnTo>
                    <a:lnTo>
                      <a:pt x="222" y="1413"/>
                    </a:lnTo>
                    <a:lnTo>
                      <a:pt x="209" y="1389"/>
                    </a:lnTo>
                    <a:lnTo>
                      <a:pt x="196" y="1365"/>
                    </a:lnTo>
                    <a:lnTo>
                      <a:pt x="171" y="1317"/>
                    </a:lnTo>
                    <a:lnTo>
                      <a:pt x="148" y="1268"/>
                    </a:lnTo>
                    <a:lnTo>
                      <a:pt x="127" y="1218"/>
                    </a:lnTo>
                    <a:lnTo>
                      <a:pt x="108" y="1167"/>
                    </a:lnTo>
                    <a:lnTo>
                      <a:pt x="92" y="1117"/>
                    </a:lnTo>
                    <a:lnTo>
                      <a:pt x="75" y="1066"/>
                    </a:lnTo>
                    <a:lnTo>
                      <a:pt x="61" y="1014"/>
                    </a:lnTo>
                    <a:lnTo>
                      <a:pt x="48" y="963"/>
                    </a:lnTo>
                    <a:lnTo>
                      <a:pt x="38" y="913"/>
                    </a:lnTo>
                    <a:lnTo>
                      <a:pt x="27" y="862"/>
                    </a:lnTo>
                    <a:lnTo>
                      <a:pt x="12" y="764"/>
                    </a:lnTo>
                    <a:lnTo>
                      <a:pt x="2" y="671"/>
                    </a:lnTo>
                    <a:lnTo>
                      <a:pt x="0" y="585"/>
                    </a:lnTo>
                    <a:lnTo>
                      <a:pt x="4" y="504"/>
                    </a:lnTo>
                    <a:lnTo>
                      <a:pt x="12" y="428"/>
                    </a:lnTo>
                    <a:lnTo>
                      <a:pt x="26" y="360"/>
                    </a:lnTo>
                    <a:lnTo>
                      <a:pt x="45" y="296"/>
                    </a:lnTo>
                    <a:lnTo>
                      <a:pt x="68" y="239"/>
                    </a:lnTo>
                    <a:lnTo>
                      <a:pt x="95" y="188"/>
                    </a:lnTo>
                    <a:lnTo>
                      <a:pt x="125" y="143"/>
                    </a:lnTo>
                    <a:lnTo>
                      <a:pt x="159" y="103"/>
                    </a:lnTo>
                    <a:lnTo>
                      <a:pt x="196" y="70"/>
                    </a:lnTo>
                    <a:lnTo>
                      <a:pt x="233" y="44"/>
                    </a:lnTo>
                    <a:lnTo>
                      <a:pt x="275" y="23"/>
                    </a:lnTo>
                    <a:lnTo>
                      <a:pt x="316" y="9"/>
                    </a:lnTo>
                    <a:lnTo>
                      <a:pt x="359" y="2"/>
                    </a:lnTo>
                    <a:lnTo>
                      <a:pt x="403" y="0"/>
                    </a:lnTo>
                    <a:lnTo>
                      <a:pt x="447" y="5"/>
                    </a:lnTo>
                    <a:lnTo>
                      <a:pt x="491" y="16"/>
                    </a:lnTo>
                    <a:lnTo>
                      <a:pt x="534" y="35"/>
                    </a:lnTo>
                    <a:lnTo>
                      <a:pt x="576" y="58"/>
                    </a:lnTo>
                    <a:lnTo>
                      <a:pt x="618" y="90"/>
                    </a:lnTo>
                    <a:lnTo>
                      <a:pt x="658" y="128"/>
                    </a:lnTo>
                    <a:lnTo>
                      <a:pt x="694" y="171"/>
                    </a:lnTo>
                    <a:lnTo>
                      <a:pt x="729" y="223"/>
                    </a:lnTo>
                    <a:lnTo>
                      <a:pt x="761" y="281"/>
                    </a:lnTo>
                    <a:lnTo>
                      <a:pt x="790" y="346"/>
                    </a:lnTo>
                    <a:lnTo>
                      <a:pt x="814" y="417"/>
                    </a:lnTo>
                    <a:lnTo>
                      <a:pt x="834" y="495"/>
                    </a:lnTo>
                    <a:lnTo>
                      <a:pt x="850" y="580"/>
                    </a:lnTo>
                    <a:lnTo>
                      <a:pt x="861" y="672"/>
                    </a:lnTo>
                    <a:lnTo>
                      <a:pt x="867" y="772"/>
                    </a:lnTo>
                    <a:lnTo>
                      <a:pt x="867" y="823"/>
                    </a:lnTo>
                    <a:lnTo>
                      <a:pt x="867" y="875"/>
                    </a:lnTo>
                    <a:lnTo>
                      <a:pt x="865" y="928"/>
                    </a:lnTo>
                    <a:lnTo>
                      <a:pt x="863" y="981"/>
                    </a:lnTo>
                    <a:lnTo>
                      <a:pt x="858" y="1034"/>
                    </a:lnTo>
                    <a:lnTo>
                      <a:pt x="852" y="1088"/>
                    </a:lnTo>
                    <a:lnTo>
                      <a:pt x="844" y="1141"/>
                    </a:lnTo>
                    <a:lnTo>
                      <a:pt x="834" y="1194"/>
                    </a:lnTo>
                    <a:lnTo>
                      <a:pt x="823" y="1248"/>
                    </a:lnTo>
                    <a:lnTo>
                      <a:pt x="810" y="1299"/>
                    </a:lnTo>
                    <a:lnTo>
                      <a:pt x="801" y="1325"/>
                    </a:lnTo>
                    <a:lnTo>
                      <a:pt x="793" y="1351"/>
                    </a:lnTo>
                    <a:lnTo>
                      <a:pt x="785" y="1376"/>
                    </a:lnTo>
                    <a:lnTo>
                      <a:pt x="775" y="1402"/>
                    </a:lnTo>
                    <a:lnTo>
                      <a:pt x="765" y="1427"/>
                    </a:lnTo>
                    <a:lnTo>
                      <a:pt x="754" y="1451"/>
                    </a:lnTo>
                    <a:lnTo>
                      <a:pt x="744" y="1475"/>
                    </a:lnTo>
                    <a:lnTo>
                      <a:pt x="732" y="1500"/>
                    </a:lnTo>
                    <a:lnTo>
                      <a:pt x="719" y="1523"/>
                    </a:lnTo>
                    <a:lnTo>
                      <a:pt x="706" y="1547"/>
                    </a:lnTo>
                    <a:lnTo>
                      <a:pt x="693" y="1570"/>
                    </a:lnTo>
                    <a:lnTo>
                      <a:pt x="678" y="1593"/>
                    </a:lnTo>
                    <a:lnTo>
                      <a:pt x="661" y="1616"/>
                    </a:lnTo>
                    <a:lnTo>
                      <a:pt x="645" y="1638"/>
                    </a:lnTo>
                    <a:lnTo>
                      <a:pt x="628" y="1655"/>
                    </a:lnTo>
                    <a:lnTo>
                      <a:pt x="612" y="1670"/>
                    </a:lnTo>
                    <a:lnTo>
                      <a:pt x="602" y="1677"/>
                    </a:lnTo>
                    <a:lnTo>
                      <a:pt x="594" y="1682"/>
                    </a:lnTo>
                    <a:lnTo>
                      <a:pt x="586" y="1687"/>
                    </a:lnTo>
                    <a:lnTo>
                      <a:pt x="577" y="1691"/>
                    </a:lnTo>
                    <a:lnTo>
                      <a:pt x="568" y="1694"/>
                    </a:lnTo>
                    <a:lnTo>
                      <a:pt x="560" y="1698"/>
                    </a:lnTo>
                    <a:lnTo>
                      <a:pt x="550" y="1699"/>
                    </a:lnTo>
                    <a:lnTo>
                      <a:pt x="542" y="1701"/>
                    </a:lnTo>
                    <a:lnTo>
                      <a:pt x="533" y="1701"/>
                    </a:lnTo>
                    <a:lnTo>
                      <a:pt x="524" y="1701"/>
                    </a:lnTo>
                    <a:lnTo>
                      <a:pt x="515" y="1700"/>
                    </a:lnTo>
                    <a:lnTo>
                      <a:pt x="506" y="1699"/>
                    </a:lnTo>
                    <a:lnTo>
                      <a:pt x="496" y="1697"/>
                    </a:lnTo>
                    <a:lnTo>
                      <a:pt x="487" y="1693"/>
                    </a:lnTo>
                    <a:lnTo>
                      <a:pt x="477" y="1690"/>
                    </a:lnTo>
                    <a:lnTo>
                      <a:pt x="468" y="1686"/>
                    </a:lnTo>
                    <a:lnTo>
                      <a:pt x="448" y="1674"/>
                    </a:lnTo>
                    <a:lnTo>
                      <a:pt x="428" y="1660"/>
                    </a:lnTo>
                    <a:lnTo>
                      <a:pt x="408" y="1644"/>
                    </a:lnTo>
                    <a:lnTo>
                      <a:pt x="385" y="162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1" name="Freeform 17">
                <a:extLst>
                  <a:ext uri="{FF2B5EF4-FFF2-40B4-BE49-F238E27FC236}">
                    <a16:creationId xmlns:a16="http://schemas.microsoft.com/office/drawing/2014/main" id="{8B079676-F043-4997-9904-DC04C5C8AAF6}"/>
                  </a:ext>
                </a:extLst>
              </p:cNvPr>
              <p:cNvSpPr>
                <a:spLocks/>
              </p:cNvSpPr>
              <p:nvPr/>
            </p:nvSpPr>
            <p:spPr bwMode="auto">
              <a:xfrm>
                <a:off x="2400300" y="4243388"/>
                <a:ext cx="231775" cy="396875"/>
              </a:xfrm>
              <a:custGeom>
                <a:avLst/>
                <a:gdLst>
                  <a:gd name="T0" fmla="*/ 2147483646 w 960"/>
                  <a:gd name="T1" fmla="*/ 2147483646 h 1648"/>
                  <a:gd name="T2" fmla="*/ 2147483646 w 960"/>
                  <a:gd name="T3" fmla="*/ 2147483646 h 1648"/>
                  <a:gd name="T4" fmla="*/ 2147483646 w 960"/>
                  <a:gd name="T5" fmla="*/ 2147483646 h 1648"/>
                  <a:gd name="T6" fmla="*/ 2147483646 w 960"/>
                  <a:gd name="T7" fmla="*/ 2147483646 h 1648"/>
                  <a:gd name="T8" fmla="*/ 2147483646 w 960"/>
                  <a:gd name="T9" fmla="*/ 2147483646 h 1648"/>
                  <a:gd name="T10" fmla="*/ 2147483646 w 960"/>
                  <a:gd name="T11" fmla="*/ 2147483646 h 1648"/>
                  <a:gd name="T12" fmla="*/ 2147483646 w 960"/>
                  <a:gd name="T13" fmla="*/ 2147483646 h 1648"/>
                  <a:gd name="T14" fmla="*/ 2147483646 w 960"/>
                  <a:gd name="T15" fmla="*/ 2147483646 h 1648"/>
                  <a:gd name="T16" fmla="*/ 2147483646 w 960"/>
                  <a:gd name="T17" fmla="*/ 2147483646 h 1648"/>
                  <a:gd name="T18" fmla="*/ 2147483646 w 960"/>
                  <a:gd name="T19" fmla="*/ 2147483646 h 1648"/>
                  <a:gd name="T20" fmla="*/ 2147483646 w 960"/>
                  <a:gd name="T21" fmla="*/ 2147483646 h 1648"/>
                  <a:gd name="T22" fmla="*/ 2147483646 w 960"/>
                  <a:gd name="T23" fmla="*/ 2147483646 h 1648"/>
                  <a:gd name="T24" fmla="*/ 2147483646 w 960"/>
                  <a:gd name="T25" fmla="*/ 2147483646 h 1648"/>
                  <a:gd name="T26" fmla="*/ 0 w 960"/>
                  <a:gd name="T27" fmla="*/ 2147483646 h 1648"/>
                  <a:gd name="T28" fmla="*/ 2147483646 w 960"/>
                  <a:gd name="T29" fmla="*/ 2147483646 h 1648"/>
                  <a:gd name="T30" fmla="*/ 2147483646 w 960"/>
                  <a:gd name="T31" fmla="*/ 2147483646 h 1648"/>
                  <a:gd name="T32" fmla="*/ 2147483646 w 960"/>
                  <a:gd name="T33" fmla="*/ 2147483646 h 1648"/>
                  <a:gd name="T34" fmla="*/ 2147483646 w 960"/>
                  <a:gd name="T35" fmla="*/ 2147483646 h 1648"/>
                  <a:gd name="T36" fmla="*/ 2147483646 w 960"/>
                  <a:gd name="T37" fmla="*/ 2147483646 h 1648"/>
                  <a:gd name="T38" fmla="*/ 2147483646 w 960"/>
                  <a:gd name="T39" fmla="*/ 2147483646 h 1648"/>
                  <a:gd name="T40" fmla="*/ 2147483646 w 960"/>
                  <a:gd name="T41" fmla="*/ 2147483646 h 1648"/>
                  <a:gd name="T42" fmla="*/ 2147483646 w 960"/>
                  <a:gd name="T43" fmla="*/ 2147483646 h 1648"/>
                  <a:gd name="T44" fmla="*/ 2147483646 w 960"/>
                  <a:gd name="T45" fmla="*/ 2147483646 h 1648"/>
                  <a:gd name="T46" fmla="*/ 2147483646 w 960"/>
                  <a:gd name="T47" fmla="*/ 2147483646 h 1648"/>
                  <a:gd name="T48" fmla="*/ 2147483646 w 960"/>
                  <a:gd name="T49" fmla="*/ 2147483646 h 1648"/>
                  <a:gd name="T50" fmla="*/ 2147483646 w 960"/>
                  <a:gd name="T51" fmla="*/ 2147483646 h 1648"/>
                  <a:gd name="T52" fmla="*/ 2147483646 w 960"/>
                  <a:gd name="T53" fmla="*/ 2147483646 h 1648"/>
                  <a:gd name="T54" fmla="*/ 2147483646 w 960"/>
                  <a:gd name="T55" fmla="*/ 2147483646 h 1648"/>
                  <a:gd name="T56" fmla="*/ 2147483646 w 960"/>
                  <a:gd name="T57" fmla="*/ 2147483646 h 1648"/>
                  <a:gd name="T58" fmla="*/ 2147483646 w 960"/>
                  <a:gd name="T59" fmla="*/ 2147483646 h 1648"/>
                  <a:gd name="T60" fmla="*/ 2147483646 w 960"/>
                  <a:gd name="T61" fmla="*/ 2147483646 h 1648"/>
                  <a:gd name="T62" fmla="*/ 2147483646 w 960"/>
                  <a:gd name="T63" fmla="*/ 2147483646 h 1648"/>
                  <a:gd name="T64" fmla="*/ 2147483646 w 960"/>
                  <a:gd name="T65" fmla="*/ 2147483646 h 1648"/>
                  <a:gd name="T66" fmla="*/ 2147483646 w 960"/>
                  <a:gd name="T67" fmla="*/ 2147483646 h 1648"/>
                  <a:gd name="T68" fmla="*/ 2147483646 w 960"/>
                  <a:gd name="T69" fmla="*/ 2147483646 h 1648"/>
                  <a:gd name="T70" fmla="*/ 2147483646 w 960"/>
                  <a:gd name="T71" fmla="*/ 2147483646 h 1648"/>
                  <a:gd name="T72" fmla="*/ 2147483646 w 960"/>
                  <a:gd name="T73" fmla="*/ 2147483646 h 1648"/>
                  <a:gd name="T74" fmla="*/ 2147483646 w 960"/>
                  <a:gd name="T75" fmla="*/ 2147483646 h 1648"/>
                  <a:gd name="T76" fmla="*/ 2147483646 w 960"/>
                  <a:gd name="T77" fmla="*/ 2147483646 h 1648"/>
                  <a:gd name="T78" fmla="*/ 2147483646 w 960"/>
                  <a:gd name="T79" fmla="*/ 2147483646 h 1648"/>
                  <a:gd name="T80" fmla="*/ 2147483646 w 960"/>
                  <a:gd name="T81" fmla="*/ 2147483646 h 1648"/>
                  <a:gd name="T82" fmla="*/ 2147483646 w 960"/>
                  <a:gd name="T83" fmla="*/ 2147483646 h 1648"/>
                  <a:gd name="T84" fmla="*/ 2147483646 w 960"/>
                  <a:gd name="T85" fmla="*/ 2147483646 h 1648"/>
                  <a:gd name="T86" fmla="*/ 2147483646 w 960"/>
                  <a:gd name="T87" fmla="*/ 2147483646 h 1648"/>
                  <a:gd name="T88" fmla="*/ 2147483646 w 960"/>
                  <a:gd name="T89" fmla="*/ 2147483646 h 1648"/>
                  <a:gd name="T90" fmla="*/ 2147483646 w 960"/>
                  <a:gd name="T91" fmla="*/ 2147483646 h 1648"/>
                  <a:gd name="T92" fmla="*/ 2147483646 w 960"/>
                  <a:gd name="T93" fmla="*/ 2147483646 h 1648"/>
                  <a:gd name="T94" fmla="*/ 2147483646 w 960"/>
                  <a:gd name="T95" fmla="*/ 2147483646 h 1648"/>
                  <a:gd name="T96" fmla="*/ 2147483646 w 960"/>
                  <a:gd name="T97" fmla="*/ 2147483646 h 1648"/>
                  <a:gd name="T98" fmla="*/ 2147483646 w 960"/>
                  <a:gd name="T99" fmla="*/ 2147483646 h 16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0"/>
                  <a:gd name="T151" fmla="*/ 0 h 1648"/>
                  <a:gd name="T152" fmla="*/ 960 w 960"/>
                  <a:gd name="T153" fmla="*/ 1648 h 16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0" h="1648">
                    <a:moveTo>
                      <a:pt x="606" y="1599"/>
                    </a:moveTo>
                    <a:lnTo>
                      <a:pt x="584" y="1584"/>
                    </a:lnTo>
                    <a:lnTo>
                      <a:pt x="561" y="1569"/>
                    </a:lnTo>
                    <a:lnTo>
                      <a:pt x="540" y="1553"/>
                    </a:lnTo>
                    <a:lnTo>
                      <a:pt x="519" y="1536"/>
                    </a:lnTo>
                    <a:lnTo>
                      <a:pt x="499" y="1518"/>
                    </a:lnTo>
                    <a:lnTo>
                      <a:pt x="479" y="1501"/>
                    </a:lnTo>
                    <a:lnTo>
                      <a:pt x="459" y="1482"/>
                    </a:lnTo>
                    <a:lnTo>
                      <a:pt x="440" y="1463"/>
                    </a:lnTo>
                    <a:lnTo>
                      <a:pt x="421" y="1444"/>
                    </a:lnTo>
                    <a:lnTo>
                      <a:pt x="402" y="1424"/>
                    </a:lnTo>
                    <a:lnTo>
                      <a:pt x="384" y="1404"/>
                    </a:lnTo>
                    <a:lnTo>
                      <a:pt x="368" y="1384"/>
                    </a:lnTo>
                    <a:lnTo>
                      <a:pt x="334" y="1342"/>
                    </a:lnTo>
                    <a:lnTo>
                      <a:pt x="302" y="1298"/>
                    </a:lnTo>
                    <a:lnTo>
                      <a:pt x="271" y="1253"/>
                    </a:lnTo>
                    <a:lnTo>
                      <a:pt x="243" y="1207"/>
                    </a:lnTo>
                    <a:lnTo>
                      <a:pt x="216" y="1161"/>
                    </a:lnTo>
                    <a:lnTo>
                      <a:pt x="190" y="1114"/>
                    </a:lnTo>
                    <a:lnTo>
                      <a:pt x="166" y="1067"/>
                    </a:lnTo>
                    <a:lnTo>
                      <a:pt x="143" y="1020"/>
                    </a:lnTo>
                    <a:lnTo>
                      <a:pt x="122" y="971"/>
                    </a:lnTo>
                    <a:lnTo>
                      <a:pt x="102" y="924"/>
                    </a:lnTo>
                    <a:lnTo>
                      <a:pt x="67" y="831"/>
                    </a:lnTo>
                    <a:lnTo>
                      <a:pt x="40" y="743"/>
                    </a:lnTo>
                    <a:lnTo>
                      <a:pt x="20" y="658"/>
                    </a:lnTo>
                    <a:lnTo>
                      <a:pt x="7" y="578"/>
                    </a:lnTo>
                    <a:lnTo>
                      <a:pt x="0" y="502"/>
                    </a:lnTo>
                    <a:lnTo>
                      <a:pt x="0" y="432"/>
                    </a:lnTo>
                    <a:lnTo>
                      <a:pt x="6" y="367"/>
                    </a:lnTo>
                    <a:lnTo>
                      <a:pt x="18" y="305"/>
                    </a:lnTo>
                    <a:lnTo>
                      <a:pt x="33" y="250"/>
                    </a:lnTo>
                    <a:lnTo>
                      <a:pt x="54" y="199"/>
                    </a:lnTo>
                    <a:lnTo>
                      <a:pt x="79" y="155"/>
                    </a:lnTo>
                    <a:lnTo>
                      <a:pt x="109" y="114"/>
                    </a:lnTo>
                    <a:lnTo>
                      <a:pt x="140" y="81"/>
                    </a:lnTo>
                    <a:lnTo>
                      <a:pt x="176" y="53"/>
                    </a:lnTo>
                    <a:lnTo>
                      <a:pt x="215" y="31"/>
                    </a:lnTo>
                    <a:lnTo>
                      <a:pt x="255" y="14"/>
                    </a:lnTo>
                    <a:lnTo>
                      <a:pt x="298" y="4"/>
                    </a:lnTo>
                    <a:lnTo>
                      <a:pt x="342" y="0"/>
                    </a:lnTo>
                    <a:lnTo>
                      <a:pt x="387" y="3"/>
                    </a:lnTo>
                    <a:lnTo>
                      <a:pt x="434" y="12"/>
                    </a:lnTo>
                    <a:lnTo>
                      <a:pt x="480" y="27"/>
                    </a:lnTo>
                    <a:lnTo>
                      <a:pt x="526" y="50"/>
                    </a:lnTo>
                    <a:lnTo>
                      <a:pt x="573" y="78"/>
                    </a:lnTo>
                    <a:lnTo>
                      <a:pt x="618" y="114"/>
                    </a:lnTo>
                    <a:lnTo>
                      <a:pt x="661" y="157"/>
                    </a:lnTo>
                    <a:lnTo>
                      <a:pt x="705" y="208"/>
                    </a:lnTo>
                    <a:lnTo>
                      <a:pt x="745" y="265"/>
                    </a:lnTo>
                    <a:lnTo>
                      <a:pt x="784" y="330"/>
                    </a:lnTo>
                    <a:lnTo>
                      <a:pt x="819" y="403"/>
                    </a:lnTo>
                    <a:lnTo>
                      <a:pt x="852" y="483"/>
                    </a:lnTo>
                    <a:lnTo>
                      <a:pt x="882" y="572"/>
                    </a:lnTo>
                    <a:lnTo>
                      <a:pt x="906" y="669"/>
                    </a:lnTo>
                    <a:lnTo>
                      <a:pt x="917" y="718"/>
                    </a:lnTo>
                    <a:lnTo>
                      <a:pt x="928" y="770"/>
                    </a:lnTo>
                    <a:lnTo>
                      <a:pt x="937" y="822"/>
                    </a:lnTo>
                    <a:lnTo>
                      <a:pt x="944" y="874"/>
                    </a:lnTo>
                    <a:lnTo>
                      <a:pt x="950" y="927"/>
                    </a:lnTo>
                    <a:lnTo>
                      <a:pt x="955" y="981"/>
                    </a:lnTo>
                    <a:lnTo>
                      <a:pt x="958" y="1034"/>
                    </a:lnTo>
                    <a:lnTo>
                      <a:pt x="960" y="1088"/>
                    </a:lnTo>
                    <a:lnTo>
                      <a:pt x="958" y="1142"/>
                    </a:lnTo>
                    <a:lnTo>
                      <a:pt x="955" y="1197"/>
                    </a:lnTo>
                    <a:lnTo>
                      <a:pt x="952" y="1224"/>
                    </a:lnTo>
                    <a:lnTo>
                      <a:pt x="950" y="1250"/>
                    </a:lnTo>
                    <a:lnTo>
                      <a:pt x="947" y="1277"/>
                    </a:lnTo>
                    <a:lnTo>
                      <a:pt x="943" y="1303"/>
                    </a:lnTo>
                    <a:lnTo>
                      <a:pt x="938" y="1330"/>
                    </a:lnTo>
                    <a:lnTo>
                      <a:pt x="932" y="1356"/>
                    </a:lnTo>
                    <a:lnTo>
                      <a:pt x="927" y="1382"/>
                    </a:lnTo>
                    <a:lnTo>
                      <a:pt x="919" y="1408"/>
                    </a:lnTo>
                    <a:lnTo>
                      <a:pt x="912" y="1434"/>
                    </a:lnTo>
                    <a:lnTo>
                      <a:pt x="904" y="1459"/>
                    </a:lnTo>
                    <a:lnTo>
                      <a:pt x="895" y="1485"/>
                    </a:lnTo>
                    <a:lnTo>
                      <a:pt x="885" y="1510"/>
                    </a:lnTo>
                    <a:lnTo>
                      <a:pt x="873" y="1536"/>
                    </a:lnTo>
                    <a:lnTo>
                      <a:pt x="862" y="1560"/>
                    </a:lnTo>
                    <a:lnTo>
                      <a:pt x="849" y="1581"/>
                    </a:lnTo>
                    <a:lnTo>
                      <a:pt x="836" y="1599"/>
                    </a:lnTo>
                    <a:lnTo>
                      <a:pt x="829" y="1607"/>
                    </a:lnTo>
                    <a:lnTo>
                      <a:pt x="822" y="1614"/>
                    </a:lnTo>
                    <a:lnTo>
                      <a:pt x="813" y="1621"/>
                    </a:lnTo>
                    <a:lnTo>
                      <a:pt x="806" y="1627"/>
                    </a:lnTo>
                    <a:lnTo>
                      <a:pt x="798" y="1632"/>
                    </a:lnTo>
                    <a:lnTo>
                      <a:pt x="791" y="1636"/>
                    </a:lnTo>
                    <a:lnTo>
                      <a:pt x="783" y="1640"/>
                    </a:lnTo>
                    <a:lnTo>
                      <a:pt x="773" y="1643"/>
                    </a:lnTo>
                    <a:lnTo>
                      <a:pt x="765" y="1646"/>
                    </a:lnTo>
                    <a:lnTo>
                      <a:pt x="757" y="1647"/>
                    </a:lnTo>
                    <a:lnTo>
                      <a:pt x="747" y="1648"/>
                    </a:lnTo>
                    <a:lnTo>
                      <a:pt x="738" y="1648"/>
                    </a:lnTo>
                    <a:lnTo>
                      <a:pt x="729" y="1648"/>
                    </a:lnTo>
                    <a:lnTo>
                      <a:pt x="718" y="1647"/>
                    </a:lnTo>
                    <a:lnTo>
                      <a:pt x="709" y="1646"/>
                    </a:lnTo>
                    <a:lnTo>
                      <a:pt x="698" y="1643"/>
                    </a:lnTo>
                    <a:lnTo>
                      <a:pt x="677" y="1636"/>
                    </a:lnTo>
                    <a:lnTo>
                      <a:pt x="654" y="1627"/>
                    </a:lnTo>
                    <a:lnTo>
                      <a:pt x="631" y="1614"/>
                    </a:lnTo>
                    <a:lnTo>
                      <a:pt x="606" y="1599"/>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2" name="Freeform 18">
                <a:extLst>
                  <a:ext uri="{FF2B5EF4-FFF2-40B4-BE49-F238E27FC236}">
                    <a16:creationId xmlns:a16="http://schemas.microsoft.com/office/drawing/2014/main" id="{26DB23BD-7DC8-405E-AE91-B8EC93307901}"/>
                  </a:ext>
                </a:extLst>
              </p:cNvPr>
              <p:cNvSpPr>
                <a:spLocks/>
              </p:cNvSpPr>
              <p:nvPr/>
            </p:nvSpPr>
            <p:spPr bwMode="auto">
              <a:xfrm>
                <a:off x="2540000" y="4635500"/>
                <a:ext cx="265113" cy="373063"/>
              </a:xfrm>
              <a:custGeom>
                <a:avLst/>
                <a:gdLst>
                  <a:gd name="T0" fmla="*/ 2147483646 w 1103"/>
                  <a:gd name="T1" fmla="*/ 2147483646 h 1549"/>
                  <a:gd name="T2" fmla="*/ 2147483646 w 1103"/>
                  <a:gd name="T3" fmla="*/ 2147483646 h 1549"/>
                  <a:gd name="T4" fmla="*/ 2147483646 w 1103"/>
                  <a:gd name="T5" fmla="*/ 2147483646 h 1549"/>
                  <a:gd name="T6" fmla="*/ 2147483646 w 1103"/>
                  <a:gd name="T7" fmla="*/ 2147483646 h 1549"/>
                  <a:gd name="T8" fmla="*/ 2147483646 w 1103"/>
                  <a:gd name="T9" fmla="*/ 2147483646 h 1549"/>
                  <a:gd name="T10" fmla="*/ 2147483646 w 1103"/>
                  <a:gd name="T11" fmla="*/ 2147483646 h 1549"/>
                  <a:gd name="T12" fmla="*/ 2147483646 w 1103"/>
                  <a:gd name="T13" fmla="*/ 2147483646 h 1549"/>
                  <a:gd name="T14" fmla="*/ 2147483646 w 1103"/>
                  <a:gd name="T15" fmla="*/ 2147483646 h 1549"/>
                  <a:gd name="T16" fmla="*/ 2147483646 w 1103"/>
                  <a:gd name="T17" fmla="*/ 2147483646 h 1549"/>
                  <a:gd name="T18" fmla="*/ 2147483646 w 1103"/>
                  <a:gd name="T19" fmla="*/ 2147483646 h 1549"/>
                  <a:gd name="T20" fmla="*/ 2147483646 w 1103"/>
                  <a:gd name="T21" fmla="*/ 2147483646 h 1549"/>
                  <a:gd name="T22" fmla="*/ 2147483646 w 1103"/>
                  <a:gd name="T23" fmla="*/ 2147483646 h 1549"/>
                  <a:gd name="T24" fmla="*/ 2147483646 w 1103"/>
                  <a:gd name="T25" fmla="*/ 2147483646 h 1549"/>
                  <a:gd name="T26" fmla="*/ 2147483646 w 1103"/>
                  <a:gd name="T27" fmla="*/ 2147483646 h 1549"/>
                  <a:gd name="T28" fmla="*/ 2147483646 w 1103"/>
                  <a:gd name="T29" fmla="*/ 2147483646 h 1549"/>
                  <a:gd name="T30" fmla="*/ 2147483646 w 1103"/>
                  <a:gd name="T31" fmla="*/ 2147483646 h 1549"/>
                  <a:gd name="T32" fmla="*/ 2147483646 w 1103"/>
                  <a:gd name="T33" fmla="*/ 2147483646 h 1549"/>
                  <a:gd name="T34" fmla="*/ 2147483646 w 1103"/>
                  <a:gd name="T35" fmla="*/ 2147483646 h 1549"/>
                  <a:gd name="T36" fmla="*/ 2147483646 w 1103"/>
                  <a:gd name="T37" fmla="*/ 2147483646 h 1549"/>
                  <a:gd name="T38" fmla="*/ 2147483646 w 1103"/>
                  <a:gd name="T39" fmla="*/ 2147483646 h 1549"/>
                  <a:gd name="T40" fmla="*/ 2147483646 w 1103"/>
                  <a:gd name="T41" fmla="*/ 2147483646 h 1549"/>
                  <a:gd name="T42" fmla="*/ 2147483646 w 1103"/>
                  <a:gd name="T43" fmla="*/ 2147483646 h 1549"/>
                  <a:gd name="T44" fmla="*/ 2147483646 w 1103"/>
                  <a:gd name="T45" fmla="*/ 2147483646 h 1549"/>
                  <a:gd name="T46" fmla="*/ 2147483646 w 1103"/>
                  <a:gd name="T47" fmla="*/ 2147483646 h 1549"/>
                  <a:gd name="T48" fmla="*/ 2147483646 w 1103"/>
                  <a:gd name="T49" fmla="*/ 2147483646 h 1549"/>
                  <a:gd name="T50" fmla="*/ 2147483646 w 1103"/>
                  <a:gd name="T51" fmla="*/ 2147483646 h 1549"/>
                  <a:gd name="T52" fmla="*/ 2147483646 w 1103"/>
                  <a:gd name="T53" fmla="*/ 2147483646 h 1549"/>
                  <a:gd name="T54" fmla="*/ 2147483646 w 1103"/>
                  <a:gd name="T55" fmla="*/ 2147483646 h 1549"/>
                  <a:gd name="T56" fmla="*/ 2147483646 w 1103"/>
                  <a:gd name="T57" fmla="*/ 2147483646 h 1549"/>
                  <a:gd name="T58" fmla="*/ 2147483646 w 1103"/>
                  <a:gd name="T59" fmla="*/ 2147483646 h 1549"/>
                  <a:gd name="T60" fmla="*/ 2147483646 w 1103"/>
                  <a:gd name="T61" fmla="*/ 2147483646 h 1549"/>
                  <a:gd name="T62" fmla="*/ 2147483646 w 1103"/>
                  <a:gd name="T63" fmla="*/ 2147483646 h 1549"/>
                  <a:gd name="T64" fmla="*/ 2147483646 w 1103"/>
                  <a:gd name="T65" fmla="*/ 2147483646 h 1549"/>
                  <a:gd name="T66" fmla="*/ 2147483646 w 1103"/>
                  <a:gd name="T67" fmla="*/ 2147483646 h 1549"/>
                  <a:gd name="T68" fmla="*/ 2147483646 w 1103"/>
                  <a:gd name="T69" fmla="*/ 2147483646 h 1549"/>
                  <a:gd name="T70" fmla="*/ 2147483646 w 1103"/>
                  <a:gd name="T71" fmla="*/ 2147483646 h 1549"/>
                  <a:gd name="T72" fmla="*/ 2147483646 w 1103"/>
                  <a:gd name="T73" fmla="*/ 2147483646 h 1549"/>
                  <a:gd name="T74" fmla="*/ 2147483646 w 1103"/>
                  <a:gd name="T75" fmla="*/ 2147483646 h 1549"/>
                  <a:gd name="T76" fmla="*/ 2147483646 w 1103"/>
                  <a:gd name="T77" fmla="*/ 2147483646 h 1549"/>
                  <a:gd name="T78" fmla="*/ 2147483646 w 1103"/>
                  <a:gd name="T79" fmla="*/ 2147483646 h 1549"/>
                  <a:gd name="T80" fmla="*/ 2147483646 w 1103"/>
                  <a:gd name="T81" fmla="*/ 2147483646 h 1549"/>
                  <a:gd name="T82" fmla="*/ 2147483646 w 1103"/>
                  <a:gd name="T83" fmla="*/ 2147483646 h 1549"/>
                  <a:gd name="T84" fmla="*/ 2147483646 w 1103"/>
                  <a:gd name="T85" fmla="*/ 2147483646 h 1549"/>
                  <a:gd name="T86" fmla="*/ 2147483646 w 1103"/>
                  <a:gd name="T87" fmla="*/ 2147483646 h 1549"/>
                  <a:gd name="T88" fmla="*/ 2147483646 w 1103"/>
                  <a:gd name="T89" fmla="*/ 2147483646 h 1549"/>
                  <a:gd name="T90" fmla="*/ 2147483646 w 1103"/>
                  <a:gd name="T91" fmla="*/ 2147483646 h 1549"/>
                  <a:gd name="T92" fmla="*/ 2147483646 w 1103"/>
                  <a:gd name="T93" fmla="*/ 2147483646 h 1549"/>
                  <a:gd name="T94" fmla="*/ 2147483646 w 1103"/>
                  <a:gd name="T95" fmla="*/ 2147483646 h 1549"/>
                  <a:gd name="T96" fmla="*/ 2147483646 w 1103"/>
                  <a:gd name="T97" fmla="*/ 2147483646 h 1549"/>
                  <a:gd name="T98" fmla="*/ 2147483646 w 1103"/>
                  <a:gd name="T99" fmla="*/ 2147483646 h 1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03"/>
                  <a:gd name="T151" fmla="*/ 0 h 1549"/>
                  <a:gd name="T152" fmla="*/ 1103 w 1103"/>
                  <a:gd name="T153" fmla="*/ 1549 h 15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03" h="1549">
                    <a:moveTo>
                      <a:pt x="830" y="1524"/>
                    </a:moveTo>
                    <a:lnTo>
                      <a:pt x="805" y="1513"/>
                    </a:lnTo>
                    <a:lnTo>
                      <a:pt x="780" y="1503"/>
                    </a:lnTo>
                    <a:lnTo>
                      <a:pt x="757" y="1491"/>
                    </a:lnTo>
                    <a:lnTo>
                      <a:pt x="732" y="1478"/>
                    </a:lnTo>
                    <a:lnTo>
                      <a:pt x="708" y="1465"/>
                    </a:lnTo>
                    <a:lnTo>
                      <a:pt x="686" y="1452"/>
                    </a:lnTo>
                    <a:lnTo>
                      <a:pt x="662" y="1438"/>
                    </a:lnTo>
                    <a:lnTo>
                      <a:pt x="640" y="1422"/>
                    </a:lnTo>
                    <a:lnTo>
                      <a:pt x="619" y="1407"/>
                    </a:lnTo>
                    <a:lnTo>
                      <a:pt x="596" y="1392"/>
                    </a:lnTo>
                    <a:lnTo>
                      <a:pt x="575" y="1375"/>
                    </a:lnTo>
                    <a:lnTo>
                      <a:pt x="554" y="1359"/>
                    </a:lnTo>
                    <a:lnTo>
                      <a:pt x="513" y="1323"/>
                    </a:lnTo>
                    <a:lnTo>
                      <a:pt x="473" y="1287"/>
                    </a:lnTo>
                    <a:lnTo>
                      <a:pt x="435" y="1249"/>
                    </a:lnTo>
                    <a:lnTo>
                      <a:pt x="397" y="1210"/>
                    </a:lnTo>
                    <a:lnTo>
                      <a:pt x="362" y="1170"/>
                    </a:lnTo>
                    <a:lnTo>
                      <a:pt x="328" y="1129"/>
                    </a:lnTo>
                    <a:lnTo>
                      <a:pt x="295" y="1088"/>
                    </a:lnTo>
                    <a:lnTo>
                      <a:pt x="263" y="1045"/>
                    </a:lnTo>
                    <a:lnTo>
                      <a:pt x="233" y="1003"/>
                    </a:lnTo>
                    <a:lnTo>
                      <a:pt x="204" y="960"/>
                    </a:lnTo>
                    <a:lnTo>
                      <a:pt x="152" y="875"/>
                    </a:lnTo>
                    <a:lnTo>
                      <a:pt x="107" y="794"/>
                    </a:lnTo>
                    <a:lnTo>
                      <a:pt x="72" y="715"/>
                    </a:lnTo>
                    <a:lnTo>
                      <a:pt x="44" y="639"/>
                    </a:lnTo>
                    <a:lnTo>
                      <a:pt x="22" y="567"/>
                    </a:lnTo>
                    <a:lnTo>
                      <a:pt x="8" y="497"/>
                    </a:lnTo>
                    <a:lnTo>
                      <a:pt x="1" y="431"/>
                    </a:lnTo>
                    <a:lnTo>
                      <a:pt x="0" y="370"/>
                    </a:lnTo>
                    <a:lnTo>
                      <a:pt x="6" y="312"/>
                    </a:lnTo>
                    <a:lnTo>
                      <a:pt x="16" y="259"/>
                    </a:lnTo>
                    <a:lnTo>
                      <a:pt x="32" y="209"/>
                    </a:lnTo>
                    <a:lnTo>
                      <a:pt x="53" y="165"/>
                    </a:lnTo>
                    <a:lnTo>
                      <a:pt x="78" y="126"/>
                    </a:lnTo>
                    <a:lnTo>
                      <a:pt x="107" y="90"/>
                    </a:lnTo>
                    <a:lnTo>
                      <a:pt x="140" y="62"/>
                    </a:lnTo>
                    <a:lnTo>
                      <a:pt x="177" y="37"/>
                    </a:lnTo>
                    <a:lnTo>
                      <a:pt x="217" y="20"/>
                    </a:lnTo>
                    <a:lnTo>
                      <a:pt x="259" y="7"/>
                    </a:lnTo>
                    <a:lnTo>
                      <a:pt x="304" y="1"/>
                    </a:lnTo>
                    <a:lnTo>
                      <a:pt x="351" y="0"/>
                    </a:lnTo>
                    <a:lnTo>
                      <a:pt x="399" y="7"/>
                    </a:lnTo>
                    <a:lnTo>
                      <a:pt x="449" y="19"/>
                    </a:lnTo>
                    <a:lnTo>
                      <a:pt x="501" y="39"/>
                    </a:lnTo>
                    <a:lnTo>
                      <a:pt x="552" y="64"/>
                    </a:lnTo>
                    <a:lnTo>
                      <a:pt x="603" y="99"/>
                    </a:lnTo>
                    <a:lnTo>
                      <a:pt x="655" y="140"/>
                    </a:lnTo>
                    <a:lnTo>
                      <a:pt x="707" y="188"/>
                    </a:lnTo>
                    <a:lnTo>
                      <a:pt x="757" y="245"/>
                    </a:lnTo>
                    <a:lnTo>
                      <a:pt x="806" y="310"/>
                    </a:lnTo>
                    <a:lnTo>
                      <a:pt x="854" y="382"/>
                    </a:lnTo>
                    <a:lnTo>
                      <a:pt x="899" y="463"/>
                    </a:lnTo>
                    <a:lnTo>
                      <a:pt x="943" y="552"/>
                    </a:lnTo>
                    <a:lnTo>
                      <a:pt x="964" y="598"/>
                    </a:lnTo>
                    <a:lnTo>
                      <a:pt x="984" y="647"/>
                    </a:lnTo>
                    <a:lnTo>
                      <a:pt x="1003" y="696"/>
                    </a:lnTo>
                    <a:lnTo>
                      <a:pt x="1021" y="746"/>
                    </a:lnTo>
                    <a:lnTo>
                      <a:pt x="1037" y="798"/>
                    </a:lnTo>
                    <a:lnTo>
                      <a:pt x="1051" y="848"/>
                    </a:lnTo>
                    <a:lnTo>
                      <a:pt x="1065" y="901"/>
                    </a:lnTo>
                    <a:lnTo>
                      <a:pt x="1077" y="953"/>
                    </a:lnTo>
                    <a:lnTo>
                      <a:pt x="1087" y="1006"/>
                    </a:lnTo>
                    <a:lnTo>
                      <a:pt x="1094" y="1061"/>
                    </a:lnTo>
                    <a:lnTo>
                      <a:pt x="1097" y="1088"/>
                    </a:lnTo>
                    <a:lnTo>
                      <a:pt x="1100" y="1114"/>
                    </a:lnTo>
                    <a:lnTo>
                      <a:pt x="1101" y="1141"/>
                    </a:lnTo>
                    <a:lnTo>
                      <a:pt x="1102" y="1168"/>
                    </a:lnTo>
                    <a:lnTo>
                      <a:pt x="1103" y="1195"/>
                    </a:lnTo>
                    <a:lnTo>
                      <a:pt x="1103" y="1221"/>
                    </a:lnTo>
                    <a:lnTo>
                      <a:pt x="1102" y="1248"/>
                    </a:lnTo>
                    <a:lnTo>
                      <a:pt x="1101" y="1275"/>
                    </a:lnTo>
                    <a:lnTo>
                      <a:pt x="1098" y="1302"/>
                    </a:lnTo>
                    <a:lnTo>
                      <a:pt x="1095" y="1328"/>
                    </a:lnTo>
                    <a:lnTo>
                      <a:pt x="1091" y="1355"/>
                    </a:lnTo>
                    <a:lnTo>
                      <a:pt x="1087" y="1381"/>
                    </a:lnTo>
                    <a:lnTo>
                      <a:pt x="1081" y="1409"/>
                    </a:lnTo>
                    <a:lnTo>
                      <a:pt x="1074" y="1435"/>
                    </a:lnTo>
                    <a:lnTo>
                      <a:pt x="1065" y="1459"/>
                    </a:lnTo>
                    <a:lnTo>
                      <a:pt x="1055" y="1479"/>
                    </a:lnTo>
                    <a:lnTo>
                      <a:pt x="1050" y="1488"/>
                    </a:lnTo>
                    <a:lnTo>
                      <a:pt x="1044" y="1497"/>
                    </a:lnTo>
                    <a:lnTo>
                      <a:pt x="1038" y="1505"/>
                    </a:lnTo>
                    <a:lnTo>
                      <a:pt x="1032" y="1512"/>
                    </a:lnTo>
                    <a:lnTo>
                      <a:pt x="1025" y="1518"/>
                    </a:lnTo>
                    <a:lnTo>
                      <a:pt x="1018" y="1524"/>
                    </a:lnTo>
                    <a:lnTo>
                      <a:pt x="1011" y="1530"/>
                    </a:lnTo>
                    <a:lnTo>
                      <a:pt x="1003" y="1534"/>
                    </a:lnTo>
                    <a:lnTo>
                      <a:pt x="995" y="1538"/>
                    </a:lnTo>
                    <a:lnTo>
                      <a:pt x="986" y="1541"/>
                    </a:lnTo>
                    <a:lnTo>
                      <a:pt x="978" y="1544"/>
                    </a:lnTo>
                    <a:lnTo>
                      <a:pt x="969" y="1546"/>
                    </a:lnTo>
                    <a:lnTo>
                      <a:pt x="959" y="1547"/>
                    </a:lnTo>
                    <a:lnTo>
                      <a:pt x="950" y="1549"/>
                    </a:lnTo>
                    <a:lnTo>
                      <a:pt x="939" y="1549"/>
                    </a:lnTo>
                    <a:lnTo>
                      <a:pt x="929" y="1549"/>
                    </a:lnTo>
                    <a:lnTo>
                      <a:pt x="906" y="1546"/>
                    </a:lnTo>
                    <a:lnTo>
                      <a:pt x="883" y="1541"/>
                    </a:lnTo>
                    <a:lnTo>
                      <a:pt x="857" y="1533"/>
                    </a:lnTo>
                    <a:lnTo>
                      <a:pt x="830" y="152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3" name="Freeform 19">
                <a:extLst>
                  <a:ext uri="{FF2B5EF4-FFF2-40B4-BE49-F238E27FC236}">
                    <a16:creationId xmlns:a16="http://schemas.microsoft.com/office/drawing/2014/main" id="{3367427B-4702-4099-8EA9-9DB3660BB6BD}"/>
                  </a:ext>
                </a:extLst>
              </p:cNvPr>
              <p:cNvSpPr>
                <a:spLocks/>
              </p:cNvSpPr>
              <p:nvPr/>
            </p:nvSpPr>
            <p:spPr bwMode="auto">
              <a:xfrm>
                <a:off x="2746375" y="4992688"/>
                <a:ext cx="304800" cy="342900"/>
              </a:xfrm>
              <a:custGeom>
                <a:avLst/>
                <a:gdLst>
                  <a:gd name="T0" fmla="*/ 2147483646 w 1266"/>
                  <a:gd name="T1" fmla="*/ 2147483646 h 1416"/>
                  <a:gd name="T2" fmla="*/ 2147483646 w 1266"/>
                  <a:gd name="T3" fmla="*/ 2147483646 h 1416"/>
                  <a:gd name="T4" fmla="*/ 2147483646 w 1266"/>
                  <a:gd name="T5" fmla="*/ 2147483646 h 1416"/>
                  <a:gd name="T6" fmla="*/ 2147483646 w 1266"/>
                  <a:gd name="T7" fmla="*/ 2147483646 h 1416"/>
                  <a:gd name="T8" fmla="*/ 2147483646 w 1266"/>
                  <a:gd name="T9" fmla="*/ 2147483646 h 1416"/>
                  <a:gd name="T10" fmla="*/ 2147483646 w 1266"/>
                  <a:gd name="T11" fmla="*/ 2147483646 h 1416"/>
                  <a:gd name="T12" fmla="*/ 2147483646 w 1266"/>
                  <a:gd name="T13" fmla="*/ 2147483646 h 1416"/>
                  <a:gd name="T14" fmla="*/ 2147483646 w 1266"/>
                  <a:gd name="T15" fmla="*/ 2147483646 h 1416"/>
                  <a:gd name="T16" fmla="*/ 2147483646 w 1266"/>
                  <a:gd name="T17" fmla="*/ 2147483646 h 1416"/>
                  <a:gd name="T18" fmla="*/ 2147483646 w 1266"/>
                  <a:gd name="T19" fmla="*/ 2147483646 h 1416"/>
                  <a:gd name="T20" fmla="*/ 2147483646 w 1266"/>
                  <a:gd name="T21" fmla="*/ 2147483646 h 1416"/>
                  <a:gd name="T22" fmla="*/ 2147483646 w 1266"/>
                  <a:gd name="T23" fmla="*/ 2147483646 h 1416"/>
                  <a:gd name="T24" fmla="*/ 2147483646 w 1266"/>
                  <a:gd name="T25" fmla="*/ 2147483646 h 1416"/>
                  <a:gd name="T26" fmla="*/ 2147483646 w 1266"/>
                  <a:gd name="T27" fmla="*/ 2147483646 h 1416"/>
                  <a:gd name="T28" fmla="*/ 2147483646 w 1266"/>
                  <a:gd name="T29" fmla="*/ 2147483646 h 1416"/>
                  <a:gd name="T30" fmla="*/ 0 w 1266"/>
                  <a:gd name="T31" fmla="*/ 2147483646 h 1416"/>
                  <a:gd name="T32" fmla="*/ 2147483646 w 1266"/>
                  <a:gd name="T33" fmla="*/ 2147483646 h 1416"/>
                  <a:gd name="T34" fmla="*/ 2147483646 w 1266"/>
                  <a:gd name="T35" fmla="*/ 2147483646 h 1416"/>
                  <a:gd name="T36" fmla="*/ 2147483646 w 1266"/>
                  <a:gd name="T37" fmla="*/ 2147483646 h 1416"/>
                  <a:gd name="T38" fmla="*/ 2147483646 w 1266"/>
                  <a:gd name="T39" fmla="*/ 2147483646 h 1416"/>
                  <a:gd name="T40" fmla="*/ 2147483646 w 1266"/>
                  <a:gd name="T41" fmla="*/ 2147483646 h 1416"/>
                  <a:gd name="T42" fmla="*/ 2147483646 w 1266"/>
                  <a:gd name="T43" fmla="*/ 0 h 1416"/>
                  <a:gd name="T44" fmla="*/ 2147483646 w 1266"/>
                  <a:gd name="T45" fmla="*/ 2147483646 h 1416"/>
                  <a:gd name="T46" fmla="*/ 2147483646 w 1266"/>
                  <a:gd name="T47" fmla="*/ 2147483646 h 1416"/>
                  <a:gd name="T48" fmla="*/ 2147483646 w 1266"/>
                  <a:gd name="T49" fmla="*/ 2147483646 h 1416"/>
                  <a:gd name="T50" fmla="*/ 2147483646 w 1266"/>
                  <a:gd name="T51" fmla="*/ 2147483646 h 1416"/>
                  <a:gd name="T52" fmla="*/ 2147483646 w 1266"/>
                  <a:gd name="T53" fmla="*/ 2147483646 h 1416"/>
                  <a:gd name="T54" fmla="*/ 2147483646 w 1266"/>
                  <a:gd name="T55" fmla="*/ 2147483646 h 1416"/>
                  <a:gd name="T56" fmla="*/ 2147483646 w 1266"/>
                  <a:gd name="T57" fmla="*/ 2147483646 h 1416"/>
                  <a:gd name="T58" fmla="*/ 2147483646 w 1266"/>
                  <a:gd name="T59" fmla="*/ 2147483646 h 1416"/>
                  <a:gd name="T60" fmla="*/ 2147483646 w 1266"/>
                  <a:gd name="T61" fmla="*/ 2147483646 h 1416"/>
                  <a:gd name="T62" fmla="*/ 2147483646 w 1266"/>
                  <a:gd name="T63" fmla="*/ 2147483646 h 1416"/>
                  <a:gd name="T64" fmla="*/ 2147483646 w 1266"/>
                  <a:gd name="T65" fmla="*/ 2147483646 h 1416"/>
                  <a:gd name="T66" fmla="*/ 2147483646 w 1266"/>
                  <a:gd name="T67" fmla="*/ 2147483646 h 1416"/>
                  <a:gd name="T68" fmla="*/ 2147483646 w 1266"/>
                  <a:gd name="T69" fmla="*/ 2147483646 h 1416"/>
                  <a:gd name="T70" fmla="*/ 2147483646 w 1266"/>
                  <a:gd name="T71" fmla="*/ 2147483646 h 1416"/>
                  <a:gd name="T72" fmla="*/ 2147483646 w 1266"/>
                  <a:gd name="T73" fmla="*/ 2147483646 h 1416"/>
                  <a:gd name="T74" fmla="*/ 2147483646 w 1266"/>
                  <a:gd name="T75" fmla="*/ 2147483646 h 1416"/>
                  <a:gd name="T76" fmla="*/ 2147483646 w 1266"/>
                  <a:gd name="T77" fmla="*/ 2147483646 h 1416"/>
                  <a:gd name="T78" fmla="*/ 2147483646 w 1266"/>
                  <a:gd name="T79" fmla="*/ 2147483646 h 1416"/>
                  <a:gd name="T80" fmla="*/ 2147483646 w 1266"/>
                  <a:gd name="T81" fmla="*/ 2147483646 h 1416"/>
                  <a:gd name="T82" fmla="*/ 2147483646 w 1266"/>
                  <a:gd name="T83" fmla="*/ 2147483646 h 1416"/>
                  <a:gd name="T84" fmla="*/ 2147483646 w 1266"/>
                  <a:gd name="T85" fmla="*/ 2147483646 h 1416"/>
                  <a:gd name="T86" fmla="*/ 2147483646 w 1266"/>
                  <a:gd name="T87" fmla="*/ 2147483646 h 1416"/>
                  <a:gd name="T88" fmla="*/ 2147483646 w 1266"/>
                  <a:gd name="T89" fmla="*/ 2147483646 h 1416"/>
                  <a:gd name="T90" fmla="*/ 2147483646 w 1266"/>
                  <a:gd name="T91" fmla="*/ 2147483646 h 1416"/>
                  <a:gd name="T92" fmla="*/ 2147483646 w 1266"/>
                  <a:gd name="T93" fmla="*/ 2147483646 h 1416"/>
                  <a:gd name="T94" fmla="*/ 2147483646 w 1266"/>
                  <a:gd name="T95" fmla="*/ 2147483646 h 1416"/>
                  <a:gd name="T96" fmla="*/ 2147483646 w 1266"/>
                  <a:gd name="T97" fmla="*/ 2147483646 h 1416"/>
                  <a:gd name="T98" fmla="*/ 2147483646 w 1266"/>
                  <a:gd name="T99" fmla="*/ 2147483646 h 141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66"/>
                  <a:gd name="T151" fmla="*/ 0 h 1416"/>
                  <a:gd name="T152" fmla="*/ 1266 w 1266"/>
                  <a:gd name="T153" fmla="*/ 1416 h 141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66" h="1416">
                    <a:moveTo>
                      <a:pt x="1041" y="1408"/>
                    </a:moveTo>
                    <a:lnTo>
                      <a:pt x="1015" y="1403"/>
                    </a:lnTo>
                    <a:lnTo>
                      <a:pt x="988" y="1397"/>
                    </a:lnTo>
                    <a:lnTo>
                      <a:pt x="962" y="1390"/>
                    </a:lnTo>
                    <a:lnTo>
                      <a:pt x="936" y="1383"/>
                    </a:lnTo>
                    <a:lnTo>
                      <a:pt x="911" y="1375"/>
                    </a:lnTo>
                    <a:lnTo>
                      <a:pt x="886" y="1365"/>
                    </a:lnTo>
                    <a:lnTo>
                      <a:pt x="861" y="1356"/>
                    </a:lnTo>
                    <a:lnTo>
                      <a:pt x="836" y="1345"/>
                    </a:lnTo>
                    <a:lnTo>
                      <a:pt x="811" y="1335"/>
                    </a:lnTo>
                    <a:lnTo>
                      <a:pt x="787" y="1323"/>
                    </a:lnTo>
                    <a:lnTo>
                      <a:pt x="763" y="1311"/>
                    </a:lnTo>
                    <a:lnTo>
                      <a:pt x="739" y="1299"/>
                    </a:lnTo>
                    <a:lnTo>
                      <a:pt x="692" y="1272"/>
                    </a:lnTo>
                    <a:lnTo>
                      <a:pt x="646" y="1244"/>
                    </a:lnTo>
                    <a:lnTo>
                      <a:pt x="600" y="1215"/>
                    </a:lnTo>
                    <a:lnTo>
                      <a:pt x="557" y="1183"/>
                    </a:lnTo>
                    <a:lnTo>
                      <a:pt x="514" y="1151"/>
                    </a:lnTo>
                    <a:lnTo>
                      <a:pt x="473" y="1117"/>
                    </a:lnTo>
                    <a:lnTo>
                      <a:pt x="433" y="1083"/>
                    </a:lnTo>
                    <a:lnTo>
                      <a:pt x="394" y="1047"/>
                    </a:lnTo>
                    <a:lnTo>
                      <a:pt x="356" y="1011"/>
                    </a:lnTo>
                    <a:lnTo>
                      <a:pt x="320" y="975"/>
                    </a:lnTo>
                    <a:lnTo>
                      <a:pt x="251" y="902"/>
                    </a:lnTo>
                    <a:lnTo>
                      <a:pt x="193" y="830"/>
                    </a:lnTo>
                    <a:lnTo>
                      <a:pt x="143" y="760"/>
                    </a:lnTo>
                    <a:lnTo>
                      <a:pt x="101" y="690"/>
                    </a:lnTo>
                    <a:lnTo>
                      <a:pt x="66" y="623"/>
                    </a:lnTo>
                    <a:lnTo>
                      <a:pt x="39" y="557"/>
                    </a:lnTo>
                    <a:lnTo>
                      <a:pt x="19" y="494"/>
                    </a:lnTo>
                    <a:lnTo>
                      <a:pt x="6" y="434"/>
                    </a:lnTo>
                    <a:lnTo>
                      <a:pt x="0" y="376"/>
                    </a:lnTo>
                    <a:lnTo>
                      <a:pt x="0" y="322"/>
                    </a:lnTo>
                    <a:lnTo>
                      <a:pt x="8" y="270"/>
                    </a:lnTo>
                    <a:lnTo>
                      <a:pt x="19" y="223"/>
                    </a:lnTo>
                    <a:lnTo>
                      <a:pt x="36" y="180"/>
                    </a:lnTo>
                    <a:lnTo>
                      <a:pt x="58" y="140"/>
                    </a:lnTo>
                    <a:lnTo>
                      <a:pt x="85" y="105"/>
                    </a:lnTo>
                    <a:lnTo>
                      <a:pt x="117" y="75"/>
                    </a:lnTo>
                    <a:lnTo>
                      <a:pt x="152" y="49"/>
                    </a:lnTo>
                    <a:lnTo>
                      <a:pt x="191" y="29"/>
                    </a:lnTo>
                    <a:lnTo>
                      <a:pt x="235" y="13"/>
                    </a:lnTo>
                    <a:lnTo>
                      <a:pt x="281" y="4"/>
                    </a:lnTo>
                    <a:lnTo>
                      <a:pt x="329" y="0"/>
                    </a:lnTo>
                    <a:lnTo>
                      <a:pt x="381" y="4"/>
                    </a:lnTo>
                    <a:lnTo>
                      <a:pt x="434" y="13"/>
                    </a:lnTo>
                    <a:lnTo>
                      <a:pt x="490" y="30"/>
                    </a:lnTo>
                    <a:lnTo>
                      <a:pt x="547" y="52"/>
                    </a:lnTo>
                    <a:lnTo>
                      <a:pt x="606" y="83"/>
                    </a:lnTo>
                    <a:lnTo>
                      <a:pt x="665" y="121"/>
                    </a:lnTo>
                    <a:lnTo>
                      <a:pt x="725" y="167"/>
                    </a:lnTo>
                    <a:lnTo>
                      <a:pt x="787" y="221"/>
                    </a:lnTo>
                    <a:lnTo>
                      <a:pt x="847" y="283"/>
                    </a:lnTo>
                    <a:lnTo>
                      <a:pt x="908" y="353"/>
                    </a:lnTo>
                    <a:lnTo>
                      <a:pt x="967" y="433"/>
                    </a:lnTo>
                    <a:lnTo>
                      <a:pt x="996" y="475"/>
                    </a:lnTo>
                    <a:lnTo>
                      <a:pt x="1025" y="519"/>
                    </a:lnTo>
                    <a:lnTo>
                      <a:pt x="1053" y="563"/>
                    </a:lnTo>
                    <a:lnTo>
                      <a:pt x="1080" y="609"/>
                    </a:lnTo>
                    <a:lnTo>
                      <a:pt x="1106" y="656"/>
                    </a:lnTo>
                    <a:lnTo>
                      <a:pt x="1131" y="704"/>
                    </a:lnTo>
                    <a:lnTo>
                      <a:pt x="1153" y="752"/>
                    </a:lnTo>
                    <a:lnTo>
                      <a:pt x="1174" y="802"/>
                    </a:lnTo>
                    <a:lnTo>
                      <a:pt x="1194" y="853"/>
                    </a:lnTo>
                    <a:lnTo>
                      <a:pt x="1212" y="903"/>
                    </a:lnTo>
                    <a:lnTo>
                      <a:pt x="1220" y="929"/>
                    </a:lnTo>
                    <a:lnTo>
                      <a:pt x="1227" y="955"/>
                    </a:lnTo>
                    <a:lnTo>
                      <a:pt x="1234" y="981"/>
                    </a:lnTo>
                    <a:lnTo>
                      <a:pt x="1240" y="1007"/>
                    </a:lnTo>
                    <a:lnTo>
                      <a:pt x="1246" y="1033"/>
                    </a:lnTo>
                    <a:lnTo>
                      <a:pt x="1251" y="1060"/>
                    </a:lnTo>
                    <a:lnTo>
                      <a:pt x="1256" y="1086"/>
                    </a:lnTo>
                    <a:lnTo>
                      <a:pt x="1259" y="1113"/>
                    </a:lnTo>
                    <a:lnTo>
                      <a:pt x="1263" y="1139"/>
                    </a:lnTo>
                    <a:lnTo>
                      <a:pt x="1264" y="1166"/>
                    </a:lnTo>
                    <a:lnTo>
                      <a:pt x="1266" y="1193"/>
                    </a:lnTo>
                    <a:lnTo>
                      <a:pt x="1266" y="1220"/>
                    </a:lnTo>
                    <a:lnTo>
                      <a:pt x="1266" y="1249"/>
                    </a:lnTo>
                    <a:lnTo>
                      <a:pt x="1264" y="1276"/>
                    </a:lnTo>
                    <a:lnTo>
                      <a:pt x="1259" y="1299"/>
                    </a:lnTo>
                    <a:lnTo>
                      <a:pt x="1253" y="1322"/>
                    </a:lnTo>
                    <a:lnTo>
                      <a:pt x="1251" y="1331"/>
                    </a:lnTo>
                    <a:lnTo>
                      <a:pt x="1246" y="1341"/>
                    </a:lnTo>
                    <a:lnTo>
                      <a:pt x="1241" y="1350"/>
                    </a:lnTo>
                    <a:lnTo>
                      <a:pt x="1237" y="1358"/>
                    </a:lnTo>
                    <a:lnTo>
                      <a:pt x="1232" y="1365"/>
                    </a:lnTo>
                    <a:lnTo>
                      <a:pt x="1226" y="1372"/>
                    </a:lnTo>
                    <a:lnTo>
                      <a:pt x="1220" y="1380"/>
                    </a:lnTo>
                    <a:lnTo>
                      <a:pt x="1213" y="1385"/>
                    </a:lnTo>
                    <a:lnTo>
                      <a:pt x="1206" y="1391"/>
                    </a:lnTo>
                    <a:lnTo>
                      <a:pt x="1199" y="1396"/>
                    </a:lnTo>
                    <a:lnTo>
                      <a:pt x="1191" y="1401"/>
                    </a:lnTo>
                    <a:lnTo>
                      <a:pt x="1182" y="1404"/>
                    </a:lnTo>
                    <a:lnTo>
                      <a:pt x="1173" y="1408"/>
                    </a:lnTo>
                    <a:lnTo>
                      <a:pt x="1164" y="1410"/>
                    </a:lnTo>
                    <a:lnTo>
                      <a:pt x="1153" y="1413"/>
                    </a:lnTo>
                    <a:lnTo>
                      <a:pt x="1142" y="1414"/>
                    </a:lnTo>
                    <a:lnTo>
                      <a:pt x="1120" y="1416"/>
                    </a:lnTo>
                    <a:lnTo>
                      <a:pt x="1096" y="1415"/>
                    </a:lnTo>
                    <a:lnTo>
                      <a:pt x="1069" y="1413"/>
                    </a:lnTo>
                    <a:lnTo>
                      <a:pt x="1041" y="1408"/>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4" name="Freeform 20">
                <a:extLst>
                  <a:ext uri="{FF2B5EF4-FFF2-40B4-BE49-F238E27FC236}">
                    <a16:creationId xmlns:a16="http://schemas.microsoft.com/office/drawing/2014/main" id="{E50F13DE-2CBF-49F0-AFCE-3A2824DB9B0D}"/>
                  </a:ext>
                </a:extLst>
              </p:cNvPr>
              <p:cNvSpPr>
                <a:spLocks/>
              </p:cNvSpPr>
              <p:nvPr/>
            </p:nvSpPr>
            <p:spPr bwMode="auto">
              <a:xfrm>
                <a:off x="3016250" y="5307013"/>
                <a:ext cx="342900" cy="303212"/>
              </a:xfrm>
              <a:custGeom>
                <a:avLst/>
                <a:gdLst>
                  <a:gd name="T0" fmla="*/ 2147483646 w 1424"/>
                  <a:gd name="T1" fmla="*/ 2147483646 h 1255"/>
                  <a:gd name="T2" fmla="*/ 2147483646 w 1424"/>
                  <a:gd name="T3" fmla="*/ 2147483646 h 1255"/>
                  <a:gd name="T4" fmla="*/ 2147483646 w 1424"/>
                  <a:gd name="T5" fmla="*/ 2147483646 h 1255"/>
                  <a:gd name="T6" fmla="*/ 2147483646 w 1424"/>
                  <a:gd name="T7" fmla="*/ 2147483646 h 1255"/>
                  <a:gd name="T8" fmla="*/ 2147483646 w 1424"/>
                  <a:gd name="T9" fmla="*/ 2147483646 h 1255"/>
                  <a:gd name="T10" fmla="*/ 2147483646 w 1424"/>
                  <a:gd name="T11" fmla="*/ 2147483646 h 1255"/>
                  <a:gd name="T12" fmla="*/ 2147483646 w 1424"/>
                  <a:gd name="T13" fmla="*/ 2147483646 h 1255"/>
                  <a:gd name="T14" fmla="*/ 2147483646 w 1424"/>
                  <a:gd name="T15" fmla="*/ 2147483646 h 1255"/>
                  <a:gd name="T16" fmla="*/ 2147483646 w 1424"/>
                  <a:gd name="T17" fmla="*/ 2147483646 h 1255"/>
                  <a:gd name="T18" fmla="*/ 2147483646 w 1424"/>
                  <a:gd name="T19" fmla="*/ 2147483646 h 1255"/>
                  <a:gd name="T20" fmla="*/ 2147483646 w 1424"/>
                  <a:gd name="T21" fmla="*/ 2147483646 h 1255"/>
                  <a:gd name="T22" fmla="*/ 2147483646 w 1424"/>
                  <a:gd name="T23" fmla="*/ 2147483646 h 1255"/>
                  <a:gd name="T24" fmla="*/ 2147483646 w 1424"/>
                  <a:gd name="T25" fmla="*/ 2147483646 h 1255"/>
                  <a:gd name="T26" fmla="*/ 2147483646 w 1424"/>
                  <a:gd name="T27" fmla="*/ 2147483646 h 1255"/>
                  <a:gd name="T28" fmla="*/ 2147483646 w 1424"/>
                  <a:gd name="T29" fmla="*/ 2147483646 h 1255"/>
                  <a:gd name="T30" fmla="*/ 2147483646 w 1424"/>
                  <a:gd name="T31" fmla="*/ 2147483646 h 1255"/>
                  <a:gd name="T32" fmla="*/ 0 w 1424"/>
                  <a:gd name="T33" fmla="*/ 2147483646 h 1255"/>
                  <a:gd name="T34" fmla="*/ 2147483646 w 1424"/>
                  <a:gd name="T35" fmla="*/ 2147483646 h 1255"/>
                  <a:gd name="T36" fmla="*/ 2147483646 w 1424"/>
                  <a:gd name="T37" fmla="*/ 2147483646 h 1255"/>
                  <a:gd name="T38" fmla="*/ 2147483646 w 1424"/>
                  <a:gd name="T39" fmla="*/ 2147483646 h 1255"/>
                  <a:gd name="T40" fmla="*/ 2147483646 w 1424"/>
                  <a:gd name="T41" fmla="*/ 2147483646 h 1255"/>
                  <a:gd name="T42" fmla="*/ 2147483646 w 1424"/>
                  <a:gd name="T43" fmla="*/ 2147483646 h 1255"/>
                  <a:gd name="T44" fmla="*/ 2147483646 w 1424"/>
                  <a:gd name="T45" fmla="*/ 0 h 1255"/>
                  <a:gd name="T46" fmla="*/ 2147483646 w 1424"/>
                  <a:gd name="T47" fmla="*/ 2147483646 h 1255"/>
                  <a:gd name="T48" fmla="*/ 2147483646 w 1424"/>
                  <a:gd name="T49" fmla="*/ 2147483646 h 1255"/>
                  <a:gd name="T50" fmla="*/ 2147483646 w 1424"/>
                  <a:gd name="T51" fmla="*/ 2147483646 h 1255"/>
                  <a:gd name="T52" fmla="*/ 2147483646 w 1424"/>
                  <a:gd name="T53" fmla="*/ 2147483646 h 1255"/>
                  <a:gd name="T54" fmla="*/ 2147483646 w 1424"/>
                  <a:gd name="T55" fmla="*/ 2147483646 h 1255"/>
                  <a:gd name="T56" fmla="*/ 2147483646 w 1424"/>
                  <a:gd name="T57" fmla="*/ 2147483646 h 1255"/>
                  <a:gd name="T58" fmla="*/ 2147483646 w 1424"/>
                  <a:gd name="T59" fmla="*/ 2147483646 h 1255"/>
                  <a:gd name="T60" fmla="*/ 2147483646 w 1424"/>
                  <a:gd name="T61" fmla="*/ 2147483646 h 1255"/>
                  <a:gd name="T62" fmla="*/ 2147483646 w 1424"/>
                  <a:gd name="T63" fmla="*/ 2147483646 h 1255"/>
                  <a:gd name="T64" fmla="*/ 2147483646 w 1424"/>
                  <a:gd name="T65" fmla="*/ 2147483646 h 1255"/>
                  <a:gd name="T66" fmla="*/ 2147483646 w 1424"/>
                  <a:gd name="T67" fmla="*/ 2147483646 h 1255"/>
                  <a:gd name="T68" fmla="*/ 2147483646 w 1424"/>
                  <a:gd name="T69" fmla="*/ 2147483646 h 1255"/>
                  <a:gd name="T70" fmla="*/ 2147483646 w 1424"/>
                  <a:gd name="T71" fmla="*/ 2147483646 h 1255"/>
                  <a:gd name="T72" fmla="*/ 2147483646 w 1424"/>
                  <a:gd name="T73" fmla="*/ 2147483646 h 1255"/>
                  <a:gd name="T74" fmla="*/ 2147483646 w 1424"/>
                  <a:gd name="T75" fmla="*/ 2147483646 h 1255"/>
                  <a:gd name="T76" fmla="*/ 2147483646 w 1424"/>
                  <a:gd name="T77" fmla="*/ 2147483646 h 1255"/>
                  <a:gd name="T78" fmla="*/ 2147483646 w 1424"/>
                  <a:gd name="T79" fmla="*/ 2147483646 h 1255"/>
                  <a:gd name="T80" fmla="*/ 2147483646 w 1424"/>
                  <a:gd name="T81" fmla="*/ 2147483646 h 1255"/>
                  <a:gd name="T82" fmla="*/ 2147483646 w 1424"/>
                  <a:gd name="T83" fmla="*/ 2147483646 h 1255"/>
                  <a:gd name="T84" fmla="*/ 2147483646 w 1424"/>
                  <a:gd name="T85" fmla="*/ 2147483646 h 1255"/>
                  <a:gd name="T86" fmla="*/ 2147483646 w 1424"/>
                  <a:gd name="T87" fmla="*/ 2147483646 h 1255"/>
                  <a:gd name="T88" fmla="*/ 2147483646 w 1424"/>
                  <a:gd name="T89" fmla="*/ 2147483646 h 1255"/>
                  <a:gd name="T90" fmla="*/ 2147483646 w 1424"/>
                  <a:gd name="T91" fmla="*/ 2147483646 h 1255"/>
                  <a:gd name="T92" fmla="*/ 2147483646 w 1424"/>
                  <a:gd name="T93" fmla="*/ 2147483646 h 1255"/>
                  <a:gd name="T94" fmla="*/ 2147483646 w 1424"/>
                  <a:gd name="T95" fmla="*/ 2147483646 h 1255"/>
                  <a:gd name="T96" fmla="*/ 2147483646 w 1424"/>
                  <a:gd name="T97" fmla="*/ 2147483646 h 1255"/>
                  <a:gd name="T98" fmla="*/ 2147483646 w 1424"/>
                  <a:gd name="T99" fmla="*/ 2147483646 h 12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24"/>
                  <a:gd name="T151" fmla="*/ 0 h 1255"/>
                  <a:gd name="T152" fmla="*/ 1424 w 1424"/>
                  <a:gd name="T153" fmla="*/ 1255 h 12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24" h="1255">
                    <a:moveTo>
                      <a:pt x="1230" y="1255"/>
                    </a:moveTo>
                    <a:lnTo>
                      <a:pt x="1203" y="1255"/>
                    </a:lnTo>
                    <a:lnTo>
                      <a:pt x="1176" y="1254"/>
                    </a:lnTo>
                    <a:lnTo>
                      <a:pt x="1149" y="1253"/>
                    </a:lnTo>
                    <a:lnTo>
                      <a:pt x="1123" y="1249"/>
                    </a:lnTo>
                    <a:lnTo>
                      <a:pt x="1096" y="1247"/>
                    </a:lnTo>
                    <a:lnTo>
                      <a:pt x="1070" y="1242"/>
                    </a:lnTo>
                    <a:lnTo>
                      <a:pt x="1043" y="1237"/>
                    </a:lnTo>
                    <a:lnTo>
                      <a:pt x="1017" y="1233"/>
                    </a:lnTo>
                    <a:lnTo>
                      <a:pt x="991" y="1227"/>
                    </a:lnTo>
                    <a:lnTo>
                      <a:pt x="964" y="1220"/>
                    </a:lnTo>
                    <a:lnTo>
                      <a:pt x="938" y="1213"/>
                    </a:lnTo>
                    <a:lnTo>
                      <a:pt x="913" y="1205"/>
                    </a:lnTo>
                    <a:lnTo>
                      <a:pt x="862" y="1188"/>
                    </a:lnTo>
                    <a:lnTo>
                      <a:pt x="811" y="1169"/>
                    </a:lnTo>
                    <a:lnTo>
                      <a:pt x="761" y="1148"/>
                    </a:lnTo>
                    <a:lnTo>
                      <a:pt x="712" y="1125"/>
                    </a:lnTo>
                    <a:lnTo>
                      <a:pt x="665" y="1102"/>
                    </a:lnTo>
                    <a:lnTo>
                      <a:pt x="618" y="1076"/>
                    </a:lnTo>
                    <a:lnTo>
                      <a:pt x="572" y="1050"/>
                    </a:lnTo>
                    <a:lnTo>
                      <a:pt x="526" y="1023"/>
                    </a:lnTo>
                    <a:lnTo>
                      <a:pt x="482" y="994"/>
                    </a:lnTo>
                    <a:lnTo>
                      <a:pt x="440" y="966"/>
                    </a:lnTo>
                    <a:lnTo>
                      <a:pt x="359" y="907"/>
                    </a:lnTo>
                    <a:lnTo>
                      <a:pt x="288" y="847"/>
                    </a:lnTo>
                    <a:lnTo>
                      <a:pt x="225" y="787"/>
                    </a:lnTo>
                    <a:lnTo>
                      <a:pt x="171" y="728"/>
                    </a:lnTo>
                    <a:lnTo>
                      <a:pt x="124" y="668"/>
                    </a:lnTo>
                    <a:lnTo>
                      <a:pt x="86" y="609"/>
                    </a:lnTo>
                    <a:lnTo>
                      <a:pt x="54" y="550"/>
                    </a:lnTo>
                    <a:lnTo>
                      <a:pt x="31" y="493"/>
                    </a:lnTo>
                    <a:lnTo>
                      <a:pt x="14" y="438"/>
                    </a:lnTo>
                    <a:lnTo>
                      <a:pt x="4" y="385"/>
                    </a:lnTo>
                    <a:lnTo>
                      <a:pt x="0" y="333"/>
                    </a:lnTo>
                    <a:lnTo>
                      <a:pt x="2" y="285"/>
                    </a:lnTo>
                    <a:lnTo>
                      <a:pt x="12" y="238"/>
                    </a:lnTo>
                    <a:lnTo>
                      <a:pt x="26" y="195"/>
                    </a:lnTo>
                    <a:lnTo>
                      <a:pt x="46" y="155"/>
                    </a:lnTo>
                    <a:lnTo>
                      <a:pt x="71" y="120"/>
                    </a:lnTo>
                    <a:lnTo>
                      <a:pt x="101" y="88"/>
                    </a:lnTo>
                    <a:lnTo>
                      <a:pt x="136" y="61"/>
                    </a:lnTo>
                    <a:lnTo>
                      <a:pt x="174" y="37"/>
                    </a:lnTo>
                    <a:lnTo>
                      <a:pt x="218" y="20"/>
                    </a:lnTo>
                    <a:lnTo>
                      <a:pt x="265" y="8"/>
                    </a:lnTo>
                    <a:lnTo>
                      <a:pt x="317" y="1"/>
                    </a:lnTo>
                    <a:lnTo>
                      <a:pt x="371" y="0"/>
                    </a:lnTo>
                    <a:lnTo>
                      <a:pt x="429" y="5"/>
                    </a:lnTo>
                    <a:lnTo>
                      <a:pt x="489" y="17"/>
                    </a:lnTo>
                    <a:lnTo>
                      <a:pt x="553" y="36"/>
                    </a:lnTo>
                    <a:lnTo>
                      <a:pt x="619" y="62"/>
                    </a:lnTo>
                    <a:lnTo>
                      <a:pt x="686" y="96"/>
                    </a:lnTo>
                    <a:lnTo>
                      <a:pt x="755" y="137"/>
                    </a:lnTo>
                    <a:lnTo>
                      <a:pt x="827" y="187"/>
                    </a:lnTo>
                    <a:lnTo>
                      <a:pt x="899" y="245"/>
                    </a:lnTo>
                    <a:lnTo>
                      <a:pt x="973" y="311"/>
                    </a:lnTo>
                    <a:lnTo>
                      <a:pt x="1010" y="347"/>
                    </a:lnTo>
                    <a:lnTo>
                      <a:pt x="1047" y="385"/>
                    </a:lnTo>
                    <a:lnTo>
                      <a:pt x="1082" y="423"/>
                    </a:lnTo>
                    <a:lnTo>
                      <a:pt x="1117" y="463"/>
                    </a:lnTo>
                    <a:lnTo>
                      <a:pt x="1151" y="504"/>
                    </a:lnTo>
                    <a:lnTo>
                      <a:pt x="1184" y="547"/>
                    </a:lnTo>
                    <a:lnTo>
                      <a:pt x="1216" y="590"/>
                    </a:lnTo>
                    <a:lnTo>
                      <a:pt x="1247" y="634"/>
                    </a:lnTo>
                    <a:lnTo>
                      <a:pt x="1276" y="680"/>
                    </a:lnTo>
                    <a:lnTo>
                      <a:pt x="1302" y="727"/>
                    </a:lnTo>
                    <a:lnTo>
                      <a:pt x="1315" y="750"/>
                    </a:lnTo>
                    <a:lnTo>
                      <a:pt x="1328" y="774"/>
                    </a:lnTo>
                    <a:lnTo>
                      <a:pt x="1340" y="799"/>
                    </a:lnTo>
                    <a:lnTo>
                      <a:pt x="1351" y="824"/>
                    </a:lnTo>
                    <a:lnTo>
                      <a:pt x="1361" y="848"/>
                    </a:lnTo>
                    <a:lnTo>
                      <a:pt x="1371" y="873"/>
                    </a:lnTo>
                    <a:lnTo>
                      <a:pt x="1380" y="898"/>
                    </a:lnTo>
                    <a:lnTo>
                      <a:pt x="1388" y="924"/>
                    </a:lnTo>
                    <a:lnTo>
                      <a:pt x="1397" y="950"/>
                    </a:lnTo>
                    <a:lnTo>
                      <a:pt x="1404" y="976"/>
                    </a:lnTo>
                    <a:lnTo>
                      <a:pt x="1411" y="1002"/>
                    </a:lnTo>
                    <a:lnTo>
                      <a:pt x="1415" y="1027"/>
                    </a:lnTo>
                    <a:lnTo>
                      <a:pt x="1421" y="1056"/>
                    </a:lnTo>
                    <a:lnTo>
                      <a:pt x="1424" y="1083"/>
                    </a:lnTo>
                    <a:lnTo>
                      <a:pt x="1424" y="1108"/>
                    </a:lnTo>
                    <a:lnTo>
                      <a:pt x="1422" y="1130"/>
                    </a:lnTo>
                    <a:lnTo>
                      <a:pt x="1421" y="1141"/>
                    </a:lnTo>
                    <a:lnTo>
                      <a:pt x="1419" y="1150"/>
                    </a:lnTo>
                    <a:lnTo>
                      <a:pt x="1417" y="1159"/>
                    </a:lnTo>
                    <a:lnTo>
                      <a:pt x="1413" y="1169"/>
                    </a:lnTo>
                    <a:lnTo>
                      <a:pt x="1410" y="1177"/>
                    </a:lnTo>
                    <a:lnTo>
                      <a:pt x="1405" y="1185"/>
                    </a:lnTo>
                    <a:lnTo>
                      <a:pt x="1400" y="1192"/>
                    </a:lnTo>
                    <a:lnTo>
                      <a:pt x="1395" y="1201"/>
                    </a:lnTo>
                    <a:lnTo>
                      <a:pt x="1389" y="1207"/>
                    </a:lnTo>
                    <a:lnTo>
                      <a:pt x="1382" y="1214"/>
                    </a:lnTo>
                    <a:lnTo>
                      <a:pt x="1375" y="1220"/>
                    </a:lnTo>
                    <a:lnTo>
                      <a:pt x="1368" y="1224"/>
                    </a:lnTo>
                    <a:lnTo>
                      <a:pt x="1360" y="1229"/>
                    </a:lnTo>
                    <a:lnTo>
                      <a:pt x="1351" y="1234"/>
                    </a:lnTo>
                    <a:lnTo>
                      <a:pt x="1341" y="1238"/>
                    </a:lnTo>
                    <a:lnTo>
                      <a:pt x="1332" y="1242"/>
                    </a:lnTo>
                    <a:lnTo>
                      <a:pt x="1309" y="1248"/>
                    </a:lnTo>
                    <a:lnTo>
                      <a:pt x="1286" y="1251"/>
                    </a:lnTo>
                    <a:lnTo>
                      <a:pt x="1259" y="1254"/>
                    </a:lnTo>
                    <a:lnTo>
                      <a:pt x="1230" y="1255"/>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5" name="Freeform 21">
                <a:extLst>
                  <a:ext uri="{FF2B5EF4-FFF2-40B4-BE49-F238E27FC236}">
                    <a16:creationId xmlns:a16="http://schemas.microsoft.com/office/drawing/2014/main" id="{5DF6638C-9D17-4FAB-BFC5-03CC000E8701}"/>
                  </a:ext>
                </a:extLst>
              </p:cNvPr>
              <p:cNvSpPr>
                <a:spLocks/>
              </p:cNvSpPr>
              <p:nvPr/>
            </p:nvSpPr>
            <p:spPr bwMode="auto">
              <a:xfrm>
                <a:off x="3340100" y="5562600"/>
                <a:ext cx="374650" cy="263525"/>
              </a:xfrm>
              <a:custGeom>
                <a:avLst/>
                <a:gdLst>
                  <a:gd name="T0" fmla="*/ 2147483646 w 1555"/>
                  <a:gd name="T1" fmla="*/ 2147483646 h 1092"/>
                  <a:gd name="T2" fmla="*/ 2147483646 w 1555"/>
                  <a:gd name="T3" fmla="*/ 2147483646 h 1092"/>
                  <a:gd name="T4" fmla="*/ 2147483646 w 1555"/>
                  <a:gd name="T5" fmla="*/ 2147483646 h 1092"/>
                  <a:gd name="T6" fmla="*/ 2147483646 w 1555"/>
                  <a:gd name="T7" fmla="*/ 2147483646 h 1092"/>
                  <a:gd name="T8" fmla="*/ 2147483646 w 1555"/>
                  <a:gd name="T9" fmla="*/ 2147483646 h 1092"/>
                  <a:gd name="T10" fmla="*/ 2147483646 w 1555"/>
                  <a:gd name="T11" fmla="*/ 2147483646 h 1092"/>
                  <a:gd name="T12" fmla="*/ 2147483646 w 1555"/>
                  <a:gd name="T13" fmla="*/ 2147483646 h 1092"/>
                  <a:gd name="T14" fmla="*/ 2147483646 w 1555"/>
                  <a:gd name="T15" fmla="*/ 2147483646 h 1092"/>
                  <a:gd name="T16" fmla="*/ 2147483646 w 1555"/>
                  <a:gd name="T17" fmla="*/ 2147483646 h 1092"/>
                  <a:gd name="T18" fmla="*/ 2147483646 w 1555"/>
                  <a:gd name="T19" fmla="*/ 2147483646 h 1092"/>
                  <a:gd name="T20" fmla="*/ 2147483646 w 1555"/>
                  <a:gd name="T21" fmla="*/ 2147483646 h 1092"/>
                  <a:gd name="T22" fmla="*/ 2147483646 w 1555"/>
                  <a:gd name="T23" fmla="*/ 2147483646 h 1092"/>
                  <a:gd name="T24" fmla="*/ 2147483646 w 1555"/>
                  <a:gd name="T25" fmla="*/ 2147483646 h 1092"/>
                  <a:gd name="T26" fmla="*/ 2147483646 w 1555"/>
                  <a:gd name="T27" fmla="*/ 2147483646 h 1092"/>
                  <a:gd name="T28" fmla="*/ 2147483646 w 1555"/>
                  <a:gd name="T29" fmla="*/ 2147483646 h 1092"/>
                  <a:gd name="T30" fmla="*/ 2147483646 w 1555"/>
                  <a:gd name="T31" fmla="*/ 2147483646 h 1092"/>
                  <a:gd name="T32" fmla="*/ 2147483646 w 1555"/>
                  <a:gd name="T33" fmla="*/ 2147483646 h 1092"/>
                  <a:gd name="T34" fmla="*/ 0 w 1555"/>
                  <a:gd name="T35" fmla="*/ 2147483646 h 1092"/>
                  <a:gd name="T36" fmla="*/ 2147483646 w 1555"/>
                  <a:gd name="T37" fmla="*/ 2147483646 h 1092"/>
                  <a:gd name="T38" fmla="*/ 2147483646 w 1555"/>
                  <a:gd name="T39" fmla="*/ 2147483646 h 1092"/>
                  <a:gd name="T40" fmla="*/ 2147483646 w 1555"/>
                  <a:gd name="T41" fmla="*/ 2147483646 h 1092"/>
                  <a:gd name="T42" fmla="*/ 2147483646 w 1555"/>
                  <a:gd name="T43" fmla="*/ 2147483646 h 1092"/>
                  <a:gd name="T44" fmla="*/ 2147483646 w 1555"/>
                  <a:gd name="T45" fmla="*/ 2147483646 h 1092"/>
                  <a:gd name="T46" fmla="*/ 2147483646 w 1555"/>
                  <a:gd name="T47" fmla="*/ 0 h 1092"/>
                  <a:gd name="T48" fmla="*/ 2147483646 w 1555"/>
                  <a:gd name="T49" fmla="*/ 2147483646 h 1092"/>
                  <a:gd name="T50" fmla="*/ 2147483646 w 1555"/>
                  <a:gd name="T51" fmla="*/ 2147483646 h 1092"/>
                  <a:gd name="T52" fmla="*/ 2147483646 w 1555"/>
                  <a:gd name="T53" fmla="*/ 2147483646 h 1092"/>
                  <a:gd name="T54" fmla="*/ 2147483646 w 1555"/>
                  <a:gd name="T55" fmla="*/ 2147483646 h 1092"/>
                  <a:gd name="T56" fmla="*/ 2147483646 w 1555"/>
                  <a:gd name="T57" fmla="*/ 2147483646 h 1092"/>
                  <a:gd name="T58" fmla="*/ 2147483646 w 1555"/>
                  <a:gd name="T59" fmla="*/ 2147483646 h 1092"/>
                  <a:gd name="T60" fmla="*/ 2147483646 w 1555"/>
                  <a:gd name="T61" fmla="*/ 2147483646 h 1092"/>
                  <a:gd name="T62" fmla="*/ 2147483646 w 1555"/>
                  <a:gd name="T63" fmla="*/ 2147483646 h 1092"/>
                  <a:gd name="T64" fmla="*/ 2147483646 w 1555"/>
                  <a:gd name="T65" fmla="*/ 2147483646 h 1092"/>
                  <a:gd name="T66" fmla="*/ 2147483646 w 1555"/>
                  <a:gd name="T67" fmla="*/ 2147483646 h 1092"/>
                  <a:gd name="T68" fmla="*/ 2147483646 w 1555"/>
                  <a:gd name="T69" fmla="*/ 2147483646 h 1092"/>
                  <a:gd name="T70" fmla="*/ 2147483646 w 1555"/>
                  <a:gd name="T71" fmla="*/ 2147483646 h 1092"/>
                  <a:gd name="T72" fmla="*/ 2147483646 w 1555"/>
                  <a:gd name="T73" fmla="*/ 2147483646 h 1092"/>
                  <a:gd name="T74" fmla="*/ 2147483646 w 1555"/>
                  <a:gd name="T75" fmla="*/ 2147483646 h 1092"/>
                  <a:gd name="T76" fmla="*/ 2147483646 w 1555"/>
                  <a:gd name="T77" fmla="*/ 2147483646 h 1092"/>
                  <a:gd name="T78" fmla="*/ 2147483646 w 1555"/>
                  <a:gd name="T79" fmla="*/ 2147483646 h 1092"/>
                  <a:gd name="T80" fmla="*/ 2147483646 w 1555"/>
                  <a:gd name="T81" fmla="*/ 2147483646 h 1092"/>
                  <a:gd name="T82" fmla="*/ 2147483646 w 1555"/>
                  <a:gd name="T83" fmla="*/ 2147483646 h 1092"/>
                  <a:gd name="T84" fmla="*/ 2147483646 w 1555"/>
                  <a:gd name="T85" fmla="*/ 2147483646 h 1092"/>
                  <a:gd name="T86" fmla="*/ 2147483646 w 1555"/>
                  <a:gd name="T87" fmla="*/ 2147483646 h 1092"/>
                  <a:gd name="T88" fmla="*/ 2147483646 w 1555"/>
                  <a:gd name="T89" fmla="*/ 2147483646 h 1092"/>
                  <a:gd name="T90" fmla="*/ 2147483646 w 1555"/>
                  <a:gd name="T91" fmla="*/ 2147483646 h 1092"/>
                  <a:gd name="T92" fmla="*/ 2147483646 w 1555"/>
                  <a:gd name="T93" fmla="*/ 2147483646 h 1092"/>
                  <a:gd name="T94" fmla="*/ 2147483646 w 1555"/>
                  <a:gd name="T95" fmla="*/ 2147483646 h 1092"/>
                  <a:gd name="T96" fmla="*/ 2147483646 w 1555"/>
                  <a:gd name="T97" fmla="*/ 2147483646 h 1092"/>
                  <a:gd name="T98" fmla="*/ 2147483646 w 1555"/>
                  <a:gd name="T99" fmla="*/ 2147483646 h 10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55"/>
                  <a:gd name="T151" fmla="*/ 0 h 1092"/>
                  <a:gd name="T152" fmla="*/ 1555 w 1555"/>
                  <a:gd name="T153" fmla="*/ 1092 h 10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55" h="1092">
                    <a:moveTo>
                      <a:pt x="1390" y="1075"/>
                    </a:moveTo>
                    <a:lnTo>
                      <a:pt x="1363" y="1079"/>
                    </a:lnTo>
                    <a:lnTo>
                      <a:pt x="1337" y="1083"/>
                    </a:lnTo>
                    <a:lnTo>
                      <a:pt x="1310" y="1086"/>
                    </a:lnTo>
                    <a:lnTo>
                      <a:pt x="1284" y="1089"/>
                    </a:lnTo>
                    <a:lnTo>
                      <a:pt x="1257" y="1091"/>
                    </a:lnTo>
                    <a:lnTo>
                      <a:pt x="1229" y="1092"/>
                    </a:lnTo>
                    <a:lnTo>
                      <a:pt x="1202" y="1092"/>
                    </a:lnTo>
                    <a:lnTo>
                      <a:pt x="1176" y="1092"/>
                    </a:lnTo>
                    <a:lnTo>
                      <a:pt x="1149" y="1092"/>
                    </a:lnTo>
                    <a:lnTo>
                      <a:pt x="1122" y="1090"/>
                    </a:lnTo>
                    <a:lnTo>
                      <a:pt x="1095" y="1088"/>
                    </a:lnTo>
                    <a:lnTo>
                      <a:pt x="1068" y="1085"/>
                    </a:lnTo>
                    <a:lnTo>
                      <a:pt x="1015" y="1078"/>
                    </a:lnTo>
                    <a:lnTo>
                      <a:pt x="962" y="1070"/>
                    </a:lnTo>
                    <a:lnTo>
                      <a:pt x="909" y="1058"/>
                    </a:lnTo>
                    <a:lnTo>
                      <a:pt x="857" y="1045"/>
                    </a:lnTo>
                    <a:lnTo>
                      <a:pt x="805" y="1031"/>
                    </a:lnTo>
                    <a:lnTo>
                      <a:pt x="753" y="1016"/>
                    </a:lnTo>
                    <a:lnTo>
                      <a:pt x="704" y="998"/>
                    </a:lnTo>
                    <a:lnTo>
                      <a:pt x="654" y="980"/>
                    </a:lnTo>
                    <a:lnTo>
                      <a:pt x="606" y="960"/>
                    </a:lnTo>
                    <a:lnTo>
                      <a:pt x="559" y="940"/>
                    </a:lnTo>
                    <a:lnTo>
                      <a:pt x="468" y="898"/>
                    </a:lnTo>
                    <a:lnTo>
                      <a:pt x="387" y="853"/>
                    </a:lnTo>
                    <a:lnTo>
                      <a:pt x="314" y="806"/>
                    </a:lnTo>
                    <a:lnTo>
                      <a:pt x="249" y="758"/>
                    </a:lnTo>
                    <a:lnTo>
                      <a:pt x="192" y="708"/>
                    </a:lnTo>
                    <a:lnTo>
                      <a:pt x="143" y="657"/>
                    </a:lnTo>
                    <a:lnTo>
                      <a:pt x="102" y="607"/>
                    </a:lnTo>
                    <a:lnTo>
                      <a:pt x="68" y="555"/>
                    </a:lnTo>
                    <a:lnTo>
                      <a:pt x="40" y="504"/>
                    </a:lnTo>
                    <a:lnTo>
                      <a:pt x="20" y="453"/>
                    </a:lnTo>
                    <a:lnTo>
                      <a:pt x="6" y="403"/>
                    </a:lnTo>
                    <a:lnTo>
                      <a:pt x="0" y="354"/>
                    </a:lnTo>
                    <a:lnTo>
                      <a:pt x="0" y="307"/>
                    </a:lnTo>
                    <a:lnTo>
                      <a:pt x="6" y="262"/>
                    </a:lnTo>
                    <a:lnTo>
                      <a:pt x="18" y="220"/>
                    </a:lnTo>
                    <a:lnTo>
                      <a:pt x="36" y="180"/>
                    </a:lnTo>
                    <a:lnTo>
                      <a:pt x="59" y="143"/>
                    </a:lnTo>
                    <a:lnTo>
                      <a:pt x="88" y="109"/>
                    </a:lnTo>
                    <a:lnTo>
                      <a:pt x="122" y="80"/>
                    </a:lnTo>
                    <a:lnTo>
                      <a:pt x="162" y="54"/>
                    </a:lnTo>
                    <a:lnTo>
                      <a:pt x="205" y="33"/>
                    </a:lnTo>
                    <a:lnTo>
                      <a:pt x="255" y="16"/>
                    </a:lnTo>
                    <a:lnTo>
                      <a:pt x="308" y="6"/>
                    </a:lnTo>
                    <a:lnTo>
                      <a:pt x="366" y="0"/>
                    </a:lnTo>
                    <a:lnTo>
                      <a:pt x="427" y="0"/>
                    </a:lnTo>
                    <a:lnTo>
                      <a:pt x="493" y="7"/>
                    </a:lnTo>
                    <a:lnTo>
                      <a:pt x="562" y="20"/>
                    </a:lnTo>
                    <a:lnTo>
                      <a:pt x="636" y="40"/>
                    </a:lnTo>
                    <a:lnTo>
                      <a:pt x="711" y="67"/>
                    </a:lnTo>
                    <a:lnTo>
                      <a:pt x="791" y="102"/>
                    </a:lnTo>
                    <a:lnTo>
                      <a:pt x="874" y="145"/>
                    </a:lnTo>
                    <a:lnTo>
                      <a:pt x="958" y="196"/>
                    </a:lnTo>
                    <a:lnTo>
                      <a:pt x="1001" y="225"/>
                    </a:lnTo>
                    <a:lnTo>
                      <a:pt x="1043" y="254"/>
                    </a:lnTo>
                    <a:lnTo>
                      <a:pt x="1086" y="286"/>
                    </a:lnTo>
                    <a:lnTo>
                      <a:pt x="1128" y="318"/>
                    </a:lnTo>
                    <a:lnTo>
                      <a:pt x="1169" y="352"/>
                    </a:lnTo>
                    <a:lnTo>
                      <a:pt x="1211" y="387"/>
                    </a:lnTo>
                    <a:lnTo>
                      <a:pt x="1250" y="424"/>
                    </a:lnTo>
                    <a:lnTo>
                      <a:pt x="1288" y="462"/>
                    </a:lnTo>
                    <a:lnTo>
                      <a:pt x="1325" y="501"/>
                    </a:lnTo>
                    <a:lnTo>
                      <a:pt x="1360" y="542"/>
                    </a:lnTo>
                    <a:lnTo>
                      <a:pt x="1378" y="563"/>
                    </a:lnTo>
                    <a:lnTo>
                      <a:pt x="1394" y="584"/>
                    </a:lnTo>
                    <a:lnTo>
                      <a:pt x="1410" y="606"/>
                    </a:lnTo>
                    <a:lnTo>
                      <a:pt x="1425" y="628"/>
                    </a:lnTo>
                    <a:lnTo>
                      <a:pt x="1440" y="650"/>
                    </a:lnTo>
                    <a:lnTo>
                      <a:pt x="1455" y="673"/>
                    </a:lnTo>
                    <a:lnTo>
                      <a:pt x="1469" y="695"/>
                    </a:lnTo>
                    <a:lnTo>
                      <a:pt x="1482" y="719"/>
                    </a:lnTo>
                    <a:lnTo>
                      <a:pt x="1495" y="742"/>
                    </a:lnTo>
                    <a:lnTo>
                      <a:pt x="1506" y="767"/>
                    </a:lnTo>
                    <a:lnTo>
                      <a:pt x="1518" y="791"/>
                    </a:lnTo>
                    <a:lnTo>
                      <a:pt x="1529" y="815"/>
                    </a:lnTo>
                    <a:lnTo>
                      <a:pt x="1538" y="842"/>
                    </a:lnTo>
                    <a:lnTo>
                      <a:pt x="1547" y="868"/>
                    </a:lnTo>
                    <a:lnTo>
                      <a:pt x="1552" y="892"/>
                    </a:lnTo>
                    <a:lnTo>
                      <a:pt x="1555" y="914"/>
                    </a:lnTo>
                    <a:lnTo>
                      <a:pt x="1555" y="925"/>
                    </a:lnTo>
                    <a:lnTo>
                      <a:pt x="1555" y="936"/>
                    </a:lnTo>
                    <a:lnTo>
                      <a:pt x="1555" y="945"/>
                    </a:lnTo>
                    <a:lnTo>
                      <a:pt x="1552" y="954"/>
                    </a:lnTo>
                    <a:lnTo>
                      <a:pt x="1551" y="964"/>
                    </a:lnTo>
                    <a:lnTo>
                      <a:pt x="1548" y="972"/>
                    </a:lnTo>
                    <a:lnTo>
                      <a:pt x="1545" y="982"/>
                    </a:lnTo>
                    <a:lnTo>
                      <a:pt x="1541" y="989"/>
                    </a:lnTo>
                    <a:lnTo>
                      <a:pt x="1536" y="997"/>
                    </a:lnTo>
                    <a:lnTo>
                      <a:pt x="1531" y="1004"/>
                    </a:lnTo>
                    <a:lnTo>
                      <a:pt x="1525" y="1011"/>
                    </a:lnTo>
                    <a:lnTo>
                      <a:pt x="1519" y="1018"/>
                    </a:lnTo>
                    <a:lnTo>
                      <a:pt x="1511" y="1024"/>
                    </a:lnTo>
                    <a:lnTo>
                      <a:pt x="1504" y="1031"/>
                    </a:lnTo>
                    <a:lnTo>
                      <a:pt x="1496" y="1037"/>
                    </a:lnTo>
                    <a:lnTo>
                      <a:pt x="1486" y="1042"/>
                    </a:lnTo>
                    <a:lnTo>
                      <a:pt x="1466" y="1052"/>
                    </a:lnTo>
                    <a:lnTo>
                      <a:pt x="1443" y="1061"/>
                    </a:lnTo>
                    <a:lnTo>
                      <a:pt x="1418" y="1068"/>
                    </a:lnTo>
                    <a:lnTo>
                      <a:pt x="1390" y="1075"/>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6" name="Freeform 22">
                <a:extLst>
                  <a:ext uri="{FF2B5EF4-FFF2-40B4-BE49-F238E27FC236}">
                    <a16:creationId xmlns:a16="http://schemas.microsoft.com/office/drawing/2014/main" id="{257006D0-DA02-4B6F-B00E-79C78328CB97}"/>
                  </a:ext>
                </a:extLst>
              </p:cNvPr>
              <p:cNvSpPr>
                <a:spLocks/>
              </p:cNvSpPr>
              <p:nvPr/>
            </p:nvSpPr>
            <p:spPr bwMode="auto">
              <a:xfrm>
                <a:off x="3705225" y="5751513"/>
                <a:ext cx="396875" cy="230187"/>
              </a:xfrm>
              <a:custGeom>
                <a:avLst/>
                <a:gdLst>
                  <a:gd name="T0" fmla="*/ 2147483646 w 1651"/>
                  <a:gd name="T1" fmla="*/ 2147483646 h 952"/>
                  <a:gd name="T2" fmla="*/ 2147483646 w 1651"/>
                  <a:gd name="T3" fmla="*/ 2147483646 h 952"/>
                  <a:gd name="T4" fmla="*/ 2147483646 w 1651"/>
                  <a:gd name="T5" fmla="*/ 2147483646 h 952"/>
                  <a:gd name="T6" fmla="*/ 2147483646 w 1651"/>
                  <a:gd name="T7" fmla="*/ 2147483646 h 952"/>
                  <a:gd name="T8" fmla="*/ 2147483646 w 1651"/>
                  <a:gd name="T9" fmla="*/ 2147483646 h 952"/>
                  <a:gd name="T10" fmla="*/ 2147483646 w 1651"/>
                  <a:gd name="T11" fmla="*/ 2147483646 h 952"/>
                  <a:gd name="T12" fmla="*/ 2147483646 w 1651"/>
                  <a:gd name="T13" fmla="*/ 2147483646 h 952"/>
                  <a:gd name="T14" fmla="*/ 2147483646 w 1651"/>
                  <a:gd name="T15" fmla="*/ 2147483646 h 952"/>
                  <a:gd name="T16" fmla="*/ 2147483646 w 1651"/>
                  <a:gd name="T17" fmla="*/ 2147483646 h 952"/>
                  <a:gd name="T18" fmla="*/ 2147483646 w 1651"/>
                  <a:gd name="T19" fmla="*/ 2147483646 h 952"/>
                  <a:gd name="T20" fmla="*/ 2147483646 w 1651"/>
                  <a:gd name="T21" fmla="*/ 2147483646 h 952"/>
                  <a:gd name="T22" fmla="*/ 2147483646 w 1651"/>
                  <a:gd name="T23" fmla="*/ 2147483646 h 952"/>
                  <a:gd name="T24" fmla="*/ 2147483646 w 1651"/>
                  <a:gd name="T25" fmla="*/ 2147483646 h 952"/>
                  <a:gd name="T26" fmla="*/ 2147483646 w 1651"/>
                  <a:gd name="T27" fmla="*/ 2147483646 h 952"/>
                  <a:gd name="T28" fmla="*/ 2147483646 w 1651"/>
                  <a:gd name="T29" fmla="*/ 2147483646 h 952"/>
                  <a:gd name="T30" fmla="*/ 2147483646 w 1651"/>
                  <a:gd name="T31" fmla="*/ 2147483646 h 952"/>
                  <a:gd name="T32" fmla="*/ 2147483646 w 1651"/>
                  <a:gd name="T33" fmla="*/ 2147483646 h 952"/>
                  <a:gd name="T34" fmla="*/ 2147483646 w 1651"/>
                  <a:gd name="T35" fmla="*/ 2147483646 h 952"/>
                  <a:gd name="T36" fmla="*/ 2147483646 w 1651"/>
                  <a:gd name="T37" fmla="*/ 2147483646 h 952"/>
                  <a:gd name="T38" fmla="*/ 2147483646 w 1651"/>
                  <a:gd name="T39" fmla="*/ 2147483646 h 952"/>
                  <a:gd name="T40" fmla="*/ 2147483646 w 1651"/>
                  <a:gd name="T41" fmla="*/ 2147483646 h 952"/>
                  <a:gd name="T42" fmla="*/ 2147483646 w 1651"/>
                  <a:gd name="T43" fmla="*/ 2147483646 h 952"/>
                  <a:gd name="T44" fmla="*/ 2147483646 w 1651"/>
                  <a:gd name="T45" fmla="*/ 2147483646 h 952"/>
                  <a:gd name="T46" fmla="*/ 2147483646 w 1651"/>
                  <a:gd name="T47" fmla="*/ 2147483646 h 952"/>
                  <a:gd name="T48" fmla="*/ 2147483646 w 1651"/>
                  <a:gd name="T49" fmla="*/ 0 h 952"/>
                  <a:gd name="T50" fmla="*/ 2147483646 w 1651"/>
                  <a:gd name="T51" fmla="*/ 2147483646 h 952"/>
                  <a:gd name="T52" fmla="*/ 2147483646 w 1651"/>
                  <a:gd name="T53" fmla="*/ 2147483646 h 952"/>
                  <a:gd name="T54" fmla="*/ 2147483646 w 1651"/>
                  <a:gd name="T55" fmla="*/ 2147483646 h 952"/>
                  <a:gd name="T56" fmla="*/ 2147483646 w 1651"/>
                  <a:gd name="T57" fmla="*/ 2147483646 h 952"/>
                  <a:gd name="T58" fmla="*/ 2147483646 w 1651"/>
                  <a:gd name="T59" fmla="*/ 2147483646 h 952"/>
                  <a:gd name="T60" fmla="*/ 2147483646 w 1651"/>
                  <a:gd name="T61" fmla="*/ 2147483646 h 952"/>
                  <a:gd name="T62" fmla="*/ 2147483646 w 1651"/>
                  <a:gd name="T63" fmla="*/ 2147483646 h 952"/>
                  <a:gd name="T64" fmla="*/ 2147483646 w 1651"/>
                  <a:gd name="T65" fmla="*/ 2147483646 h 952"/>
                  <a:gd name="T66" fmla="*/ 2147483646 w 1651"/>
                  <a:gd name="T67" fmla="*/ 2147483646 h 952"/>
                  <a:gd name="T68" fmla="*/ 2147483646 w 1651"/>
                  <a:gd name="T69" fmla="*/ 2147483646 h 952"/>
                  <a:gd name="T70" fmla="*/ 2147483646 w 1651"/>
                  <a:gd name="T71" fmla="*/ 2147483646 h 952"/>
                  <a:gd name="T72" fmla="*/ 2147483646 w 1651"/>
                  <a:gd name="T73" fmla="*/ 2147483646 h 952"/>
                  <a:gd name="T74" fmla="*/ 2147483646 w 1651"/>
                  <a:gd name="T75" fmla="*/ 2147483646 h 952"/>
                  <a:gd name="T76" fmla="*/ 2147483646 w 1651"/>
                  <a:gd name="T77" fmla="*/ 2147483646 h 952"/>
                  <a:gd name="T78" fmla="*/ 2147483646 w 1651"/>
                  <a:gd name="T79" fmla="*/ 2147483646 h 952"/>
                  <a:gd name="T80" fmla="*/ 2147483646 w 1651"/>
                  <a:gd name="T81" fmla="*/ 2147483646 h 952"/>
                  <a:gd name="T82" fmla="*/ 2147483646 w 1651"/>
                  <a:gd name="T83" fmla="*/ 2147483646 h 952"/>
                  <a:gd name="T84" fmla="*/ 2147483646 w 1651"/>
                  <a:gd name="T85" fmla="*/ 2147483646 h 952"/>
                  <a:gd name="T86" fmla="*/ 2147483646 w 1651"/>
                  <a:gd name="T87" fmla="*/ 2147483646 h 952"/>
                  <a:gd name="T88" fmla="*/ 2147483646 w 1651"/>
                  <a:gd name="T89" fmla="*/ 2147483646 h 952"/>
                  <a:gd name="T90" fmla="*/ 2147483646 w 1651"/>
                  <a:gd name="T91" fmla="*/ 2147483646 h 952"/>
                  <a:gd name="T92" fmla="*/ 2147483646 w 1651"/>
                  <a:gd name="T93" fmla="*/ 2147483646 h 952"/>
                  <a:gd name="T94" fmla="*/ 2147483646 w 1651"/>
                  <a:gd name="T95" fmla="*/ 2147483646 h 952"/>
                  <a:gd name="T96" fmla="*/ 2147483646 w 1651"/>
                  <a:gd name="T97" fmla="*/ 2147483646 h 952"/>
                  <a:gd name="T98" fmla="*/ 2147483646 w 1651"/>
                  <a:gd name="T99" fmla="*/ 2147483646 h 9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952"/>
                  <a:gd name="T152" fmla="*/ 1651 w 1651"/>
                  <a:gd name="T153" fmla="*/ 952 h 9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952">
                    <a:moveTo>
                      <a:pt x="1514" y="874"/>
                    </a:moveTo>
                    <a:lnTo>
                      <a:pt x="1490" y="885"/>
                    </a:lnTo>
                    <a:lnTo>
                      <a:pt x="1464" y="893"/>
                    </a:lnTo>
                    <a:lnTo>
                      <a:pt x="1439" y="902"/>
                    </a:lnTo>
                    <a:lnTo>
                      <a:pt x="1413" y="910"/>
                    </a:lnTo>
                    <a:lnTo>
                      <a:pt x="1387" y="917"/>
                    </a:lnTo>
                    <a:lnTo>
                      <a:pt x="1361" y="923"/>
                    </a:lnTo>
                    <a:lnTo>
                      <a:pt x="1335" y="929"/>
                    </a:lnTo>
                    <a:lnTo>
                      <a:pt x="1308" y="933"/>
                    </a:lnTo>
                    <a:lnTo>
                      <a:pt x="1282" y="938"/>
                    </a:lnTo>
                    <a:lnTo>
                      <a:pt x="1255" y="942"/>
                    </a:lnTo>
                    <a:lnTo>
                      <a:pt x="1228" y="945"/>
                    </a:lnTo>
                    <a:lnTo>
                      <a:pt x="1202" y="948"/>
                    </a:lnTo>
                    <a:lnTo>
                      <a:pt x="1148" y="951"/>
                    </a:lnTo>
                    <a:lnTo>
                      <a:pt x="1094" y="952"/>
                    </a:lnTo>
                    <a:lnTo>
                      <a:pt x="1039" y="952"/>
                    </a:lnTo>
                    <a:lnTo>
                      <a:pt x="986" y="950"/>
                    </a:lnTo>
                    <a:lnTo>
                      <a:pt x="932" y="945"/>
                    </a:lnTo>
                    <a:lnTo>
                      <a:pt x="879" y="940"/>
                    </a:lnTo>
                    <a:lnTo>
                      <a:pt x="826" y="933"/>
                    </a:lnTo>
                    <a:lnTo>
                      <a:pt x="774" y="924"/>
                    </a:lnTo>
                    <a:lnTo>
                      <a:pt x="724" y="914"/>
                    </a:lnTo>
                    <a:lnTo>
                      <a:pt x="673" y="904"/>
                    </a:lnTo>
                    <a:lnTo>
                      <a:pt x="576" y="880"/>
                    </a:lnTo>
                    <a:lnTo>
                      <a:pt x="488" y="852"/>
                    </a:lnTo>
                    <a:lnTo>
                      <a:pt x="408" y="820"/>
                    </a:lnTo>
                    <a:lnTo>
                      <a:pt x="335" y="785"/>
                    </a:lnTo>
                    <a:lnTo>
                      <a:pt x="269" y="747"/>
                    </a:lnTo>
                    <a:lnTo>
                      <a:pt x="211" y="707"/>
                    </a:lnTo>
                    <a:lnTo>
                      <a:pt x="160" y="665"/>
                    </a:lnTo>
                    <a:lnTo>
                      <a:pt x="117" y="621"/>
                    </a:lnTo>
                    <a:lnTo>
                      <a:pt x="80" y="576"/>
                    </a:lnTo>
                    <a:lnTo>
                      <a:pt x="51" y="530"/>
                    </a:lnTo>
                    <a:lnTo>
                      <a:pt x="28" y="484"/>
                    </a:lnTo>
                    <a:lnTo>
                      <a:pt x="12" y="438"/>
                    </a:lnTo>
                    <a:lnTo>
                      <a:pt x="2" y="392"/>
                    </a:lnTo>
                    <a:lnTo>
                      <a:pt x="0" y="346"/>
                    </a:lnTo>
                    <a:lnTo>
                      <a:pt x="4" y="303"/>
                    </a:lnTo>
                    <a:lnTo>
                      <a:pt x="13" y="260"/>
                    </a:lnTo>
                    <a:lnTo>
                      <a:pt x="28" y="219"/>
                    </a:lnTo>
                    <a:lnTo>
                      <a:pt x="51" y="180"/>
                    </a:lnTo>
                    <a:lnTo>
                      <a:pt x="78" y="145"/>
                    </a:lnTo>
                    <a:lnTo>
                      <a:pt x="112" y="112"/>
                    </a:lnTo>
                    <a:lnTo>
                      <a:pt x="151" y="82"/>
                    </a:lnTo>
                    <a:lnTo>
                      <a:pt x="196" y="56"/>
                    </a:lnTo>
                    <a:lnTo>
                      <a:pt x="246" y="35"/>
                    </a:lnTo>
                    <a:lnTo>
                      <a:pt x="302" y="19"/>
                    </a:lnTo>
                    <a:lnTo>
                      <a:pt x="362" y="7"/>
                    </a:lnTo>
                    <a:lnTo>
                      <a:pt x="428" y="1"/>
                    </a:lnTo>
                    <a:lnTo>
                      <a:pt x="499" y="0"/>
                    </a:lnTo>
                    <a:lnTo>
                      <a:pt x="574" y="6"/>
                    </a:lnTo>
                    <a:lnTo>
                      <a:pt x="654" y="17"/>
                    </a:lnTo>
                    <a:lnTo>
                      <a:pt x="739" y="36"/>
                    </a:lnTo>
                    <a:lnTo>
                      <a:pt x="827" y="63"/>
                    </a:lnTo>
                    <a:lnTo>
                      <a:pt x="922" y="96"/>
                    </a:lnTo>
                    <a:lnTo>
                      <a:pt x="969" y="116"/>
                    </a:lnTo>
                    <a:lnTo>
                      <a:pt x="1016" y="138"/>
                    </a:lnTo>
                    <a:lnTo>
                      <a:pt x="1064" y="159"/>
                    </a:lnTo>
                    <a:lnTo>
                      <a:pt x="1111" y="184"/>
                    </a:lnTo>
                    <a:lnTo>
                      <a:pt x="1159" y="208"/>
                    </a:lnTo>
                    <a:lnTo>
                      <a:pt x="1206" y="236"/>
                    </a:lnTo>
                    <a:lnTo>
                      <a:pt x="1252" y="263"/>
                    </a:lnTo>
                    <a:lnTo>
                      <a:pt x="1296" y="293"/>
                    </a:lnTo>
                    <a:lnTo>
                      <a:pt x="1340" y="324"/>
                    </a:lnTo>
                    <a:lnTo>
                      <a:pt x="1382" y="358"/>
                    </a:lnTo>
                    <a:lnTo>
                      <a:pt x="1404" y="375"/>
                    </a:lnTo>
                    <a:lnTo>
                      <a:pt x="1424" y="392"/>
                    </a:lnTo>
                    <a:lnTo>
                      <a:pt x="1444" y="410"/>
                    </a:lnTo>
                    <a:lnTo>
                      <a:pt x="1464" y="429"/>
                    </a:lnTo>
                    <a:lnTo>
                      <a:pt x="1483" y="448"/>
                    </a:lnTo>
                    <a:lnTo>
                      <a:pt x="1501" y="468"/>
                    </a:lnTo>
                    <a:lnTo>
                      <a:pt x="1519" y="488"/>
                    </a:lnTo>
                    <a:lnTo>
                      <a:pt x="1537" y="508"/>
                    </a:lnTo>
                    <a:lnTo>
                      <a:pt x="1553" y="529"/>
                    </a:lnTo>
                    <a:lnTo>
                      <a:pt x="1570" y="550"/>
                    </a:lnTo>
                    <a:lnTo>
                      <a:pt x="1585" y="571"/>
                    </a:lnTo>
                    <a:lnTo>
                      <a:pt x="1600" y="594"/>
                    </a:lnTo>
                    <a:lnTo>
                      <a:pt x="1616" y="619"/>
                    </a:lnTo>
                    <a:lnTo>
                      <a:pt x="1629" y="642"/>
                    </a:lnTo>
                    <a:lnTo>
                      <a:pt x="1638" y="665"/>
                    </a:lnTo>
                    <a:lnTo>
                      <a:pt x="1645" y="686"/>
                    </a:lnTo>
                    <a:lnTo>
                      <a:pt x="1648" y="696"/>
                    </a:lnTo>
                    <a:lnTo>
                      <a:pt x="1650" y="706"/>
                    </a:lnTo>
                    <a:lnTo>
                      <a:pt x="1651" y="715"/>
                    </a:lnTo>
                    <a:lnTo>
                      <a:pt x="1651" y="726"/>
                    </a:lnTo>
                    <a:lnTo>
                      <a:pt x="1651" y="734"/>
                    </a:lnTo>
                    <a:lnTo>
                      <a:pt x="1650" y="744"/>
                    </a:lnTo>
                    <a:lnTo>
                      <a:pt x="1649" y="753"/>
                    </a:lnTo>
                    <a:lnTo>
                      <a:pt x="1646" y="761"/>
                    </a:lnTo>
                    <a:lnTo>
                      <a:pt x="1644" y="770"/>
                    </a:lnTo>
                    <a:lnTo>
                      <a:pt x="1641" y="778"/>
                    </a:lnTo>
                    <a:lnTo>
                      <a:pt x="1636" y="786"/>
                    </a:lnTo>
                    <a:lnTo>
                      <a:pt x="1630" y="794"/>
                    </a:lnTo>
                    <a:lnTo>
                      <a:pt x="1625" y="801"/>
                    </a:lnTo>
                    <a:lnTo>
                      <a:pt x="1618" y="810"/>
                    </a:lnTo>
                    <a:lnTo>
                      <a:pt x="1611" y="817"/>
                    </a:lnTo>
                    <a:lnTo>
                      <a:pt x="1603" y="824"/>
                    </a:lnTo>
                    <a:lnTo>
                      <a:pt x="1585" y="838"/>
                    </a:lnTo>
                    <a:lnTo>
                      <a:pt x="1565" y="851"/>
                    </a:lnTo>
                    <a:lnTo>
                      <a:pt x="1542" y="863"/>
                    </a:lnTo>
                    <a:lnTo>
                      <a:pt x="1514" y="874"/>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7" name="Freeform 23">
                <a:extLst>
                  <a:ext uri="{FF2B5EF4-FFF2-40B4-BE49-F238E27FC236}">
                    <a16:creationId xmlns:a16="http://schemas.microsoft.com/office/drawing/2014/main" id="{F32CD5BD-3301-40F6-8E39-161671B7AD20}"/>
                  </a:ext>
                </a:extLst>
              </p:cNvPr>
              <p:cNvSpPr>
                <a:spLocks/>
              </p:cNvSpPr>
              <p:nvPr/>
            </p:nvSpPr>
            <p:spPr bwMode="auto">
              <a:xfrm>
                <a:off x="4100513" y="5861050"/>
                <a:ext cx="411162" cy="207963"/>
              </a:xfrm>
              <a:custGeom>
                <a:avLst/>
                <a:gdLst>
                  <a:gd name="T0" fmla="*/ 2147483646 w 1703"/>
                  <a:gd name="T1" fmla="*/ 2147483646 h 866"/>
                  <a:gd name="T2" fmla="*/ 2147483646 w 1703"/>
                  <a:gd name="T3" fmla="*/ 2147483646 h 866"/>
                  <a:gd name="T4" fmla="*/ 2147483646 w 1703"/>
                  <a:gd name="T5" fmla="*/ 2147483646 h 866"/>
                  <a:gd name="T6" fmla="*/ 2147483646 w 1703"/>
                  <a:gd name="T7" fmla="*/ 2147483646 h 866"/>
                  <a:gd name="T8" fmla="*/ 2147483646 w 1703"/>
                  <a:gd name="T9" fmla="*/ 2147483646 h 866"/>
                  <a:gd name="T10" fmla="*/ 2147483646 w 1703"/>
                  <a:gd name="T11" fmla="*/ 2147483646 h 866"/>
                  <a:gd name="T12" fmla="*/ 2147483646 w 1703"/>
                  <a:gd name="T13" fmla="*/ 2147483646 h 866"/>
                  <a:gd name="T14" fmla="*/ 2147483646 w 1703"/>
                  <a:gd name="T15" fmla="*/ 2147483646 h 866"/>
                  <a:gd name="T16" fmla="*/ 2147483646 w 1703"/>
                  <a:gd name="T17" fmla="*/ 2147483646 h 866"/>
                  <a:gd name="T18" fmla="*/ 2147483646 w 1703"/>
                  <a:gd name="T19" fmla="*/ 2147483646 h 866"/>
                  <a:gd name="T20" fmla="*/ 2147483646 w 1703"/>
                  <a:gd name="T21" fmla="*/ 2147483646 h 866"/>
                  <a:gd name="T22" fmla="*/ 2147483646 w 1703"/>
                  <a:gd name="T23" fmla="*/ 2147483646 h 866"/>
                  <a:gd name="T24" fmla="*/ 2147483646 w 1703"/>
                  <a:gd name="T25" fmla="*/ 2147483646 h 866"/>
                  <a:gd name="T26" fmla="*/ 2147483646 w 1703"/>
                  <a:gd name="T27" fmla="*/ 2147483646 h 866"/>
                  <a:gd name="T28" fmla="*/ 2147483646 w 1703"/>
                  <a:gd name="T29" fmla="*/ 2147483646 h 866"/>
                  <a:gd name="T30" fmla="*/ 2147483646 w 1703"/>
                  <a:gd name="T31" fmla="*/ 2147483646 h 866"/>
                  <a:gd name="T32" fmla="*/ 2147483646 w 1703"/>
                  <a:gd name="T33" fmla="*/ 2147483646 h 866"/>
                  <a:gd name="T34" fmla="*/ 2147483646 w 1703"/>
                  <a:gd name="T35" fmla="*/ 2147483646 h 866"/>
                  <a:gd name="T36" fmla="*/ 0 w 1703"/>
                  <a:gd name="T37" fmla="*/ 2147483646 h 866"/>
                  <a:gd name="T38" fmla="*/ 2147483646 w 1703"/>
                  <a:gd name="T39" fmla="*/ 2147483646 h 866"/>
                  <a:gd name="T40" fmla="*/ 2147483646 w 1703"/>
                  <a:gd name="T41" fmla="*/ 2147483646 h 866"/>
                  <a:gd name="T42" fmla="*/ 2147483646 w 1703"/>
                  <a:gd name="T43" fmla="*/ 2147483646 h 866"/>
                  <a:gd name="T44" fmla="*/ 2147483646 w 1703"/>
                  <a:gd name="T45" fmla="*/ 2147483646 h 866"/>
                  <a:gd name="T46" fmla="*/ 2147483646 w 1703"/>
                  <a:gd name="T47" fmla="*/ 2147483646 h 866"/>
                  <a:gd name="T48" fmla="*/ 2147483646 w 1703"/>
                  <a:gd name="T49" fmla="*/ 2147483646 h 866"/>
                  <a:gd name="T50" fmla="*/ 2147483646 w 1703"/>
                  <a:gd name="T51" fmla="*/ 0 h 866"/>
                  <a:gd name="T52" fmla="*/ 2147483646 w 1703"/>
                  <a:gd name="T53" fmla="*/ 2147483646 h 866"/>
                  <a:gd name="T54" fmla="*/ 2147483646 w 1703"/>
                  <a:gd name="T55" fmla="*/ 2147483646 h 866"/>
                  <a:gd name="T56" fmla="*/ 2147483646 w 1703"/>
                  <a:gd name="T57" fmla="*/ 2147483646 h 866"/>
                  <a:gd name="T58" fmla="*/ 2147483646 w 1703"/>
                  <a:gd name="T59" fmla="*/ 2147483646 h 866"/>
                  <a:gd name="T60" fmla="*/ 2147483646 w 1703"/>
                  <a:gd name="T61" fmla="*/ 2147483646 h 866"/>
                  <a:gd name="T62" fmla="*/ 2147483646 w 1703"/>
                  <a:gd name="T63" fmla="*/ 2147483646 h 866"/>
                  <a:gd name="T64" fmla="*/ 2147483646 w 1703"/>
                  <a:gd name="T65" fmla="*/ 2147483646 h 866"/>
                  <a:gd name="T66" fmla="*/ 2147483646 w 1703"/>
                  <a:gd name="T67" fmla="*/ 2147483646 h 866"/>
                  <a:gd name="T68" fmla="*/ 2147483646 w 1703"/>
                  <a:gd name="T69" fmla="*/ 2147483646 h 866"/>
                  <a:gd name="T70" fmla="*/ 2147483646 w 1703"/>
                  <a:gd name="T71" fmla="*/ 2147483646 h 866"/>
                  <a:gd name="T72" fmla="*/ 2147483646 w 1703"/>
                  <a:gd name="T73" fmla="*/ 2147483646 h 866"/>
                  <a:gd name="T74" fmla="*/ 2147483646 w 1703"/>
                  <a:gd name="T75" fmla="*/ 2147483646 h 866"/>
                  <a:gd name="T76" fmla="*/ 2147483646 w 1703"/>
                  <a:gd name="T77" fmla="*/ 2147483646 h 866"/>
                  <a:gd name="T78" fmla="*/ 2147483646 w 1703"/>
                  <a:gd name="T79" fmla="*/ 2147483646 h 866"/>
                  <a:gd name="T80" fmla="*/ 2147483646 w 1703"/>
                  <a:gd name="T81" fmla="*/ 2147483646 h 866"/>
                  <a:gd name="T82" fmla="*/ 2147483646 w 1703"/>
                  <a:gd name="T83" fmla="*/ 2147483646 h 866"/>
                  <a:gd name="T84" fmla="*/ 2147483646 w 1703"/>
                  <a:gd name="T85" fmla="*/ 2147483646 h 866"/>
                  <a:gd name="T86" fmla="*/ 2147483646 w 1703"/>
                  <a:gd name="T87" fmla="*/ 2147483646 h 866"/>
                  <a:gd name="T88" fmla="*/ 2147483646 w 1703"/>
                  <a:gd name="T89" fmla="*/ 2147483646 h 866"/>
                  <a:gd name="T90" fmla="*/ 2147483646 w 1703"/>
                  <a:gd name="T91" fmla="*/ 2147483646 h 866"/>
                  <a:gd name="T92" fmla="*/ 2147483646 w 1703"/>
                  <a:gd name="T93" fmla="*/ 2147483646 h 866"/>
                  <a:gd name="T94" fmla="*/ 2147483646 w 1703"/>
                  <a:gd name="T95" fmla="*/ 2147483646 h 866"/>
                  <a:gd name="T96" fmla="*/ 2147483646 w 1703"/>
                  <a:gd name="T97" fmla="*/ 2147483646 h 866"/>
                  <a:gd name="T98" fmla="*/ 2147483646 w 1703"/>
                  <a:gd name="T99" fmla="*/ 2147483646 h 8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3"/>
                  <a:gd name="T151" fmla="*/ 0 h 866"/>
                  <a:gd name="T152" fmla="*/ 1703 w 1703"/>
                  <a:gd name="T153" fmla="*/ 866 h 8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3" h="866">
                    <a:moveTo>
                      <a:pt x="1595" y="669"/>
                    </a:moveTo>
                    <a:lnTo>
                      <a:pt x="1573" y="683"/>
                    </a:lnTo>
                    <a:lnTo>
                      <a:pt x="1549" y="697"/>
                    </a:lnTo>
                    <a:lnTo>
                      <a:pt x="1527" y="711"/>
                    </a:lnTo>
                    <a:lnTo>
                      <a:pt x="1502" y="723"/>
                    </a:lnTo>
                    <a:lnTo>
                      <a:pt x="1479" y="736"/>
                    </a:lnTo>
                    <a:lnTo>
                      <a:pt x="1454" y="746"/>
                    </a:lnTo>
                    <a:lnTo>
                      <a:pt x="1430" y="757"/>
                    </a:lnTo>
                    <a:lnTo>
                      <a:pt x="1404" y="768"/>
                    </a:lnTo>
                    <a:lnTo>
                      <a:pt x="1380" y="777"/>
                    </a:lnTo>
                    <a:lnTo>
                      <a:pt x="1355" y="787"/>
                    </a:lnTo>
                    <a:lnTo>
                      <a:pt x="1329" y="795"/>
                    </a:lnTo>
                    <a:lnTo>
                      <a:pt x="1303" y="803"/>
                    </a:lnTo>
                    <a:lnTo>
                      <a:pt x="1251" y="817"/>
                    </a:lnTo>
                    <a:lnTo>
                      <a:pt x="1198" y="829"/>
                    </a:lnTo>
                    <a:lnTo>
                      <a:pt x="1145" y="838"/>
                    </a:lnTo>
                    <a:lnTo>
                      <a:pt x="1092" y="848"/>
                    </a:lnTo>
                    <a:lnTo>
                      <a:pt x="1039" y="854"/>
                    </a:lnTo>
                    <a:lnTo>
                      <a:pt x="986" y="858"/>
                    </a:lnTo>
                    <a:lnTo>
                      <a:pt x="933" y="862"/>
                    </a:lnTo>
                    <a:lnTo>
                      <a:pt x="880" y="864"/>
                    </a:lnTo>
                    <a:lnTo>
                      <a:pt x="828" y="866"/>
                    </a:lnTo>
                    <a:lnTo>
                      <a:pt x="776" y="866"/>
                    </a:lnTo>
                    <a:lnTo>
                      <a:pt x="677" y="861"/>
                    </a:lnTo>
                    <a:lnTo>
                      <a:pt x="585" y="850"/>
                    </a:lnTo>
                    <a:lnTo>
                      <a:pt x="499" y="835"/>
                    </a:lnTo>
                    <a:lnTo>
                      <a:pt x="420" y="816"/>
                    </a:lnTo>
                    <a:lnTo>
                      <a:pt x="350" y="791"/>
                    </a:lnTo>
                    <a:lnTo>
                      <a:pt x="284" y="764"/>
                    </a:lnTo>
                    <a:lnTo>
                      <a:pt x="226" y="732"/>
                    </a:lnTo>
                    <a:lnTo>
                      <a:pt x="175" y="698"/>
                    </a:lnTo>
                    <a:lnTo>
                      <a:pt x="131" y="662"/>
                    </a:lnTo>
                    <a:lnTo>
                      <a:pt x="92" y="623"/>
                    </a:lnTo>
                    <a:lnTo>
                      <a:pt x="61" y="581"/>
                    </a:lnTo>
                    <a:lnTo>
                      <a:pt x="36" y="539"/>
                    </a:lnTo>
                    <a:lnTo>
                      <a:pt x="17" y="497"/>
                    </a:lnTo>
                    <a:lnTo>
                      <a:pt x="6" y="453"/>
                    </a:lnTo>
                    <a:lnTo>
                      <a:pt x="0" y="408"/>
                    </a:lnTo>
                    <a:lnTo>
                      <a:pt x="1" y="365"/>
                    </a:lnTo>
                    <a:lnTo>
                      <a:pt x="9" y="321"/>
                    </a:lnTo>
                    <a:lnTo>
                      <a:pt x="22" y="280"/>
                    </a:lnTo>
                    <a:lnTo>
                      <a:pt x="42" y="238"/>
                    </a:lnTo>
                    <a:lnTo>
                      <a:pt x="69" y="200"/>
                    </a:lnTo>
                    <a:lnTo>
                      <a:pt x="101" y="163"/>
                    </a:lnTo>
                    <a:lnTo>
                      <a:pt x="140" y="129"/>
                    </a:lnTo>
                    <a:lnTo>
                      <a:pt x="185" y="98"/>
                    </a:lnTo>
                    <a:lnTo>
                      <a:pt x="237" y="71"/>
                    </a:lnTo>
                    <a:lnTo>
                      <a:pt x="293" y="47"/>
                    </a:lnTo>
                    <a:lnTo>
                      <a:pt x="357" y="29"/>
                    </a:lnTo>
                    <a:lnTo>
                      <a:pt x="425" y="13"/>
                    </a:lnTo>
                    <a:lnTo>
                      <a:pt x="501" y="4"/>
                    </a:lnTo>
                    <a:lnTo>
                      <a:pt x="582" y="0"/>
                    </a:lnTo>
                    <a:lnTo>
                      <a:pt x="668" y="1"/>
                    </a:lnTo>
                    <a:lnTo>
                      <a:pt x="761" y="10"/>
                    </a:lnTo>
                    <a:lnTo>
                      <a:pt x="859" y="24"/>
                    </a:lnTo>
                    <a:lnTo>
                      <a:pt x="909" y="35"/>
                    </a:lnTo>
                    <a:lnTo>
                      <a:pt x="960" y="45"/>
                    </a:lnTo>
                    <a:lnTo>
                      <a:pt x="1012" y="57"/>
                    </a:lnTo>
                    <a:lnTo>
                      <a:pt x="1063" y="71"/>
                    </a:lnTo>
                    <a:lnTo>
                      <a:pt x="1115" y="86"/>
                    </a:lnTo>
                    <a:lnTo>
                      <a:pt x="1165" y="103"/>
                    </a:lnTo>
                    <a:lnTo>
                      <a:pt x="1216" y="122"/>
                    </a:lnTo>
                    <a:lnTo>
                      <a:pt x="1265" y="142"/>
                    </a:lnTo>
                    <a:lnTo>
                      <a:pt x="1315" y="164"/>
                    </a:lnTo>
                    <a:lnTo>
                      <a:pt x="1363" y="188"/>
                    </a:lnTo>
                    <a:lnTo>
                      <a:pt x="1387" y="201"/>
                    </a:lnTo>
                    <a:lnTo>
                      <a:pt x="1410" y="214"/>
                    </a:lnTo>
                    <a:lnTo>
                      <a:pt x="1434" y="228"/>
                    </a:lnTo>
                    <a:lnTo>
                      <a:pt x="1456" y="242"/>
                    </a:lnTo>
                    <a:lnTo>
                      <a:pt x="1479" y="257"/>
                    </a:lnTo>
                    <a:lnTo>
                      <a:pt x="1501" y="273"/>
                    </a:lnTo>
                    <a:lnTo>
                      <a:pt x="1522" y="288"/>
                    </a:lnTo>
                    <a:lnTo>
                      <a:pt x="1544" y="304"/>
                    </a:lnTo>
                    <a:lnTo>
                      <a:pt x="1565" y="322"/>
                    </a:lnTo>
                    <a:lnTo>
                      <a:pt x="1585" y="340"/>
                    </a:lnTo>
                    <a:lnTo>
                      <a:pt x="1605" y="357"/>
                    </a:lnTo>
                    <a:lnTo>
                      <a:pt x="1624" y="376"/>
                    </a:lnTo>
                    <a:lnTo>
                      <a:pt x="1644" y="398"/>
                    </a:lnTo>
                    <a:lnTo>
                      <a:pt x="1661" y="418"/>
                    </a:lnTo>
                    <a:lnTo>
                      <a:pt x="1674" y="438"/>
                    </a:lnTo>
                    <a:lnTo>
                      <a:pt x="1686" y="458"/>
                    </a:lnTo>
                    <a:lnTo>
                      <a:pt x="1691" y="467"/>
                    </a:lnTo>
                    <a:lnTo>
                      <a:pt x="1694" y="477"/>
                    </a:lnTo>
                    <a:lnTo>
                      <a:pt x="1698" y="486"/>
                    </a:lnTo>
                    <a:lnTo>
                      <a:pt x="1700" y="495"/>
                    </a:lnTo>
                    <a:lnTo>
                      <a:pt x="1701" y="505"/>
                    </a:lnTo>
                    <a:lnTo>
                      <a:pt x="1703" y="513"/>
                    </a:lnTo>
                    <a:lnTo>
                      <a:pt x="1703" y="523"/>
                    </a:lnTo>
                    <a:lnTo>
                      <a:pt x="1703" y="532"/>
                    </a:lnTo>
                    <a:lnTo>
                      <a:pt x="1701" y="540"/>
                    </a:lnTo>
                    <a:lnTo>
                      <a:pt x="1699" y="550"/>
                    </a:lnTo>
                    <a:lnTo>
                      <a:pt x="1697" y="558"/>
                    </a:lnTo>
                    <a:lnTo>
                      <a:pt x="1693" y="567"/>
                    </a:lnTo>
                    <a:lnTo>
                      <a:pt x="1688" y="576"/>
                    </a:lnTo>
                    <a:lnTo>
                      <a:pt x="1684" y="584"/>
                    </a:lnTo>
                    <a:lnTo>
                      <a:pt x="1678" y="593"/>
                    </a:lnTo>
                    <a:lnTo>
                      <a:pt x="1672" y="601"/>
                    </a:lnTo>
                    <a:lnTo>
                      <a:pt x="1657" y="618"/>
                    </a:lnTo>
                    <a:lnTo>
                      <a:pt x="1639" y="634"/>
                    </a:lnTo>
                    <a:lnTo>
                      <a:pt x="1619" y="652"/>
                    </a:lnTo>
                    <a:lnTo>
                      <a:pt x="1595" y="669"/>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8" name="Freeform 24">
                <a:extLst>
                  <a:ext uri="{FF2B5EF4-FFF2-40B4-BE49-F238E27FC236}">
                    <a16:creationId xmlns:a16="http://schemas.microsoft.com/office/drawing/2014/main" id="{012853DC-07FA-4A86-9D49-937EE0E39903}"/>
                  </a:ext>
                </a:extLst>
              </p:cNvPr>
              <p:cNvSpPr>
                <a:spLocks/>
              </p:cNvSpPr>
              <p:nvPr/>
            </p:nvSpPr>
            <p:spPr bwMode="auto">
              <a:xfrm>
                <a:off x="4511675" y="5886450"/>
                <a:ext cx="411163" cy="206375"/>
              </a:xfrm>
              <a:custGeom>
                <a:avLst/>
                <a:gdLst>
                  <a:gd name="T0" fmla="*/ 2147483646 w 1708"/>
                  <a:gd name="T1" fmla="*/ 2147483646 h 858"/>
                  <a:gd name="T2" fmla="*/ 2147483646 w 1708"/>
                  <a:gd name="T3" fmla="*/ 2147483646 h 858"/>
                  <a:gd name="T4" fmla="*/ 2147483646 w 1708"/>
                  <a:gd name="T5" fmla="*/ 2147483646 h 858"/>
                  <a:gd name="T6" fmla="*/ 2147483646 w 1708"/>
                  <a:gd name="T7" fmla="*/ 2147483646 h 858"/>
                  <a:gd name="T8" fmla="*/ 2147483646 w 1708"/>
                  <a:gd name="T9" fmla="*/ 2147483646 h 858"/>
                  <a:gd name="T10" fmla="*/ 2147483646 w 1708"/>
                  <a:gd name="T11" fmla="*/ 2147483646 h 858"/>
                  <a:gd name="T12" fmla="*/ 2147483646 w 1708"/>
                  <a:gd name="T13" fmla="*/ 2147483646 h 858"/>
                  <a:gd name="T14" fmla="*/ 2147483646 w 1708"/>
                  <a:gd name="T15" fmla="*/ 2147483646 h 858"/>
                  <a:gd name="T16" fmla="*/ 2147483646 w 1708"/>
                  <a:gd name="T17" fmla="*/ 2147483646 h 858"/>
                  <a:gd name="T18" fmla="*/ 2147483646 w 1708"/>
                  <a:gd name="T19" fmla="*/ 2147483646 h 858"/>
                  <a:gd name="T20" fmla="*/ 2147483646 w 1708"/>
                  <a:gd name="T21" fmla="*/ 2147483646 h 858"/>
                  <a:gd name="T22" fmla="*/ 2147483646 w 1708"/>
                  <a:gd name="T23" fmla="*/ 2147483646 h 858"/>
                  <a:gd name="T24" fmla="*/ 2147483646 w 1708"/>
                  <a:gd name="T25" fmla="*/ 2147483646 h 858"/>
                  <a:gd name="T26" fmla="*/ 2147483646 w 1708"/>
                  <a:gd name="T27" fmla="*/ 2147483646 h 858"/>
                  <a:gd name="T28" fmla="*/ 2147483646 w 1708"/>
                  <a:gd name="T29" fmla="*/ 2147483646 h 858"/>
                  <a:gd name="T30" fmla="*/ 2147483646 w 1708"/>
                  <a:gd name="T31" fmla="*/ 2147483646 h 858"/>
                  <a:gd name="T32" fmla="*/ 2147483646 w 1708"/>
                  <a:gd name="T33" fmla="*/ 2147483646 h 858"/>
                  <a:gd name="T34" fmla="*/ 2147483646 w 1708"/>
                  <a:gd name="T35" fmla="*/ 2147483646 h 858"/>
                  <a:gd name="T36" fmla="*/ 2147483646 w 1708"/>
                  <a:gd name="T37" fmla="*/ 2147483646 h 858"/>
                  <a:gd name="T38" fmla="*/ 2147483646 w 1708"/>
                  <a:gd name="T39" fmla="*/ 2147483646 h 858"/>
                  <a:gd name="T40" fmla="*/ 2147483646 w 1708"/>
                  <a:gd name="T41" fmla="*/ 2147483646 h 858"/>
                  <a:gd name="T42" fmla="*/ 2147483646 w 1708"/>
                  <a:gd name="T43" fmla="*/ 2147483646 h 858"/>
                  <a:gd name="T44" fmla="*/ 2147483646 w 1708"/>
                  <a:gd name="T45" fmla="*/ 2147483646 h 858"/>
                  <a:gd name="T46" fmla="*/ 2147483646 w 1708"/>
                  <a:gd name="T47" fmla="*/ 2147483646 h 858"/>
                  <a:gd name="T48" fmla="*/ 2147483646 w 1708"/>
                  <a:gd name="T49" fmla="*/ 2147483646 h 858"/>
                  <a:gd name="T50" fmla="*/ 2147483646 w 1708"/>
                  <a:gd name="T51" fmla="*/ 2147483646 h 858"/>
                  <a:gd name="T52" fmla="*/ 2147483646 w 1708"/>
                  <a:gd name="T53" fmla="*/ 0 h 858"/>
                  <a:gd name="T54" fmla="*/ 2147483646 w 1708"/>
                  <a:gd name="T55" fmla="*/ 2147483646 h 858"/>
                  <a:gd name="T56" fmla="*/ 2147483646 w 1708"/>
                  <a:gd name="T57" fmla="*/ 2147483646 h 858"/>
                  <a:gd name="T58" fmla="*/ 2147483646 w 1708"/>
                  <a:gd name="T59" fmla="*/ 2147483646 h 858"/>
                  <a:gd name="T60" fmla="*/ 2147483646 w 1708"/>
                  <a:gd name="T61" fmla="*/ 2147483646 h 858"/>
                  <a:gd name="T62" fmla="*/ 2147483646 w 1708"/>
                  <a:gd name="T63" fmla="*/ 2147483646 h 858"/>
                  <a:gd name="T64" fmla="*/ 2147483646 w 1708"/>
                  <a:gd name="T65" fmla="*/ 2147483646 h 858"/>
                  <a:gd name="T66" fmla="*/ 2147483646 w 1708"/>
                  <a:gd name="T67" fmla="*/ 2147483646 h 858"/>
                  <a:gd name="T68" fmla="*/ 2147483646 w 1708"/>
                  <a:gd name="T69" fmla="*/ 2147483646 h 858"/>
                  <a:gd name="T70" fmla="*/ 2147483646 w 1708"/>
                  <a:gd name="T71" fmla="*/ 2147483646 h 858"/>
                  <a:gd name="T72" fmla="*/ 2147483646 w 1708"/>
                  <a:gd name="T73" fmla="*/ 2147483646 h 858"/>
                  <a:gd name="T74" fmla="*/ 2147483646 w 1708"/>
                  <a:gd name="T75" fmla="*/ 2147483646 h 858"/>
                  <a:gd name="T76" fmla="*/ 2147483646 w 1708"/>
                  <a:gd name="T77" fmla="*/ 2147483646 h 858"/>
                  <a:gd name="T78" fmla="*/ 2147483646 w 1708"/>
                  <a:gd name="T79" fmla="*/ 2147483646 h 858"/>
                  <a:gd name="T80" fmla="*/ 2147483646 w 1708"/>
                  <a:gd name="T81" fmla="*/ 2147483646 h 858"/>
                  <a:gd name="T82" fmla="*/ 2147483646 w 1708"/>
                  <a:gd name="T83" fmla="*/ 2147483646 h 858"/>
                  <a:gd name="T84" fmla="*/ 2147483646 w 1708"/>
                  <a:gd name="T85" fmla="*/ 2147483646 h 858"/>
                  <a:gd name="T86" fmla="*/ 2147483646 w 1708"/>
                  <a:gd name="T87" fmla="*/ 2147483646 h 858"/>
                  <a:gd name="T88" fmla="*/ 2147483646 w 1708"/>
                  <a:gd name="T89" fmla="*/ 2147483646 h 858"/>
                  <a:gd name="T90" fmla="*/ 2147483646 w 1708"/>
                  <a:gd name="T91" fmla="*/ 2147483646 h 858"/>
                  <a:gd name="T92" fmla="*/ 2147483646 w 1708"/>
                  <a:gd name="T93" fmla="*/ 2147483646 h 858"/>
                  <a:gd name="T94" fmla="*/ 2147483646 w 1708"/>
                  <a:gd name="T95" fmla="*/ 2147483646 h 858"/>
                  <a:gd name="T96" fmla="*/ 2147483646 w 1708"/>
                  <a:gd name="T97" fmla="*/ 2147483646 h 858"/>
                  <a:gd name="T98" fmla="*/ 2147483646 w 1708"/>
                  <a:gd name="T99" fmla="*/ 2147483646 h 8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8"/>
                  <a:gd name="T151" fmla="*/ 0 h 858"/>
                  <a:gd name="T152" fmla="*/ 1708 w 1708"/>
                  <a:gd name="T153" fmla="*/ 858 h 8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8" h="858">
                    <a:moveTo>
                      <a:pt x="1622" y="526"/>
                    </a:moveTo>
                    <a:lnTo>
                      <a:pt x="1602" y="543"/>
                    </a:lnTo>
                    <a:lnTo>
                      <a:pt x="1582" y="561"/>
                    </a:lnTo>
                    <a:lnTo>
                      <a:pt x="1561" y="577"/>
                    </a:lnTo>
                    <a:lnTo>
                      <a:pt x="1539" y="593"/>
                    </a:lnTo>
                    <a:lnTo>
                      <a:pt x="1517" y="609"/>
                    </a:lnTo>
                    <a:lnTo>
                      <a:pt x="1495" y="623"/>
                    </a:lnTo>
                    <a:lnTo>
                      <a:pt x="1472" y="638"/>
                    </a:lnTo>
                    <a:lnTo>
                      <a:pt x="1450" y="652"/>
                    </a:lnTo>
                    <a:lnTo>
                      <a:pt x="1426" y="665"/>
                    </a:lnTo>
                    <a:lnTo>
                      <a:pt x="1403" y="678"/>
                    </a:lnTo>
                    <a:lnTo>
                      <a:pt x="1378" y="691"/>
                    </a:lnTo>
                    <a:lnTo>
                      <a:pt x="1354" y="701"/>
                    </a:lnTo>
                    <a:lnTo>
                      <a:pt x="1305" y="724"/>
                    </a:lnTo>
                    <a:lnTo>
                      <a:pt x="1254" y="744"/>
                    </a:lnTo>
                    <a:lnTo>
                      <a:pt x="1204" y="761"/>
                    </a:lnTo>
                    <a:lnTo>
                      <a:pt x="1152" y="778"/>
                    </a:lnTo>
                    <a:lnTo>
                      <a:pt x="1101" y="793"/>
                    </a:lnTo>
                    <a:lnTo>
                      <a:pt x="1049" y="806"/>
                    </a:lnTo>
                    <a:lnTo>
                      <a:pt x="997" y="817"/>
                    </a:lnTo>
                    <a:lnTo>
                      <a:pt x="945" y="827"/>
                    </a:lnTo>
                    <a:lnTo>
                      <a:pt x="894" y="836"/>
                    </a:lnTo>
                    <a:lnTo>
                      <a:pt x="843" y="844"/>
                    </a:lnTo>
                    <a:lnTo>
                      <a:pt x="744" y="854"/>
                    </a:lnTo>
                    <a:lnTo>
                      <a:pt x="651" y="858"/>
                    </a:lnTo>
                    <a:lnTo>
                      <a:pt x="565" y="856"/>
                    </a:lnTo>
                    <a:lnTo>
                      <a:pt x="484" y="849"/>
                    </a:lnTo>
                    <a:lnTo>
                      <a:pt x="409" y="836"/>
                    </a:lnTo>
                    <a:lnTo>
                      <a:pt x="341" y="818"/>
                    </a:lnTo>
                    <a:lnTo>
                      <a:pt x="278" y="796"/>
                    </a:lnTo>
                    <a:lnTo>
                      <a:pt x="223" y="770"/>
                    </a:lnTo>
                    <a:lnTo>
                      <a:pt x="174" y="740"/>
                    </a:lnTo>
                    <a:lnTo>
                      <a:pt x="130" y="707"/>
                    </a:lnTo>
                    <a:lnTo>
                      <a:pt x="92" y="672"/>
                    </a:lnTo>
                    <a:lnTo>
                      <a:pt x="62" y="634"/>
                    </a:lnTo>
                    <a:lnTo>
                      <a:pt x="37" y="594"/>
                    </a:lnTo>
                    <a:lnTo>
                      <a:pt x="18" y="553"/>
                    </a:lnTo>
                    <a:lnTo>
                      <a:pt x="6" y="510"/>
                    </a:lnTo>
                    <a:lnTo>
                      <a:pt x="0" y="467"/>
                    </a:lnTo>
                    <a:lnTo>
                      <a:pt x="2" y="423"/>
                    </a:lnTo>
                    <a:lnTo>
                      <a:pt x="9" y="379"/>
                    </a:lnTo>
                    <a:lnTo>
                      <a:pt x="23" y="336"/>
                    </a:lnTo>
                    <a:lnTo>
                      <a:pt x="43" y="293"/>
                    </a:lnTo>
                    <a:lnTo>
                      <a:pt x="70" y="252"/>
                    </a:lnTo>
                    <a:lnTo>
                      <a:pt x="103" y="213"/>
                    </a:lnTo>
                    <a:lnTo>
                      <a:pt x="142" y="176"/>
                    </a:lnTo>
                    <a:lnTo>
                      <a:pt x="189" y="140"/>
                    </a:lnTo>
                    <a:lnTo>
                      <a:pt x="242" y="108"/>
                    </a:lnTo>
                    <a:lnTo>
                      <a:pt x="301" y="80"/>
                    </a:lnTo>
                    <a:lnTo>
                      <a:pt x="367" y="55"/>
                    </a:lnTo>
                    <a:lnTo>
                      <a:pt x="440" y="34"/>
                    </a:lnTo>
                    <a:lnTo>
                      <a:pt x="519" y="18"/>
                    </a:lnTo>
                    <a:lnTo>
                      <a:pt x="605" y="7"/>
                    </a:lnTo>
                    <a:lnTo>
                      <a:pt x="698" y="0"/>
                    </a:lnTo>
                    <a:lnTo>
                      <a:pt x="797" y="0"/>
                    </a:lnTo>
                    <a:lnTo>
                      <a:pt x="849" y="2"/>
                    </a:lnTo>
                    <a:lnTo>
                      <a:pt x="901" y="5"/>
                    </a:lnTo>
                    <a:lnTo>
                      <a:pt x="953" y="9"/>
                    </a:lnTo>
                    <a:lnTo>
                      <a:pt x="1006" y="15"/>
                    </a:lnTo>
                    <a:lnTo>
                      <a:pt x="1059" y="22"/>
                    </a:lnTo>
                    <a:lnTo>
                      <a:pt x="1112" y="32"/>
                    </a:lnTo>
                    <a:lnTo>
                      <a:pt x="1165" y="42"/>
                    </a:lnTo>
                    <a:lnTo>
                      <a:pt x="1217" y="55"/>
                    </a:lnTo>
                    <a:lnTo>
                      <a:pt x="1270" y="69"/>
                    </a:lnTo>
                    <a:lnTo>
                      <a:pt x="1320" y="86"/>
                    </a:lnTo>
                    <a:lnTo>
                      <a:pt x="1346" y="94"/>
                    </a:lnTo>
                    <a:lnTo>
                      <a:pt x="1371" y="104"/>
                    </a:lnTo>
                    <a:lnTo>
                      <a:pt x="1396" y="114"/>
                    </a:lnTo>
                    <a:lnTo>
                      <a:pt x="1420" y="125"/>
                    </a:lnTo>
                    <a:lnTo>
                      <a:pt x="1445" y="135"/>
                    </a:lnTo>
                    <a:lnTo>
                      <a:pt x="1469" y="147"/>
                    </a:lnTo>
                    <a:lnTo>
                      <a:pt x="1493" y="160"/>
                    </a:lnTo>
                    <a:lnTo>
                      <a:pt x="1517" y="173"/>
                    </a:lnTo>
                    <a:lnTo>
                      <a:pt x="1539" y="187"/>
                    </a:lnTo>
                    <a:lnTo>
                      <a:pt x="1562" y="201"/>
                    </a:lnTo>
                    <a:lnTo>
                      <a:pt x="1584" y="216"/>
                    </a:lnTo>
                    <a:lnTo>
                      <a:pt x="1607" y="232"/>
                    </a:lnTo>
                    <a:lnTo>
                      <a:pt x="1629" y="250"/>
                    </a:lnTo>
                    <a:lnTo>
                      <a:pt x="1649" y="267"/>
                    </a:lnTo>
                    <a:lnTo>
                      <a:pt x="1667" y="285"/>
                    </a:lnTo>
                    <a:lnTo>
                      <a:pt x="1680" y="303"/>
                    </a:lnTo>
                    <a:lnTo>
                      <a:pt x="1686" y="311"/>
                    </a:lnTo>
                    <a:lnTo>
                      <a:pt x="1691" y="320"/>
                    </a:lnTo>
                    <a:lnTo>
                      <a:pt x="1696" y="329"/>
                    </a:lnTo>
                    <a:lnTo>
                      <a:pt x="1700" y="338"/>
                    </a:lnTo>
                    <a:lnTo>
                      <a:pt x="1702" y="346"/>
                    </a:lnTo>
                    <a:lnTo>
                      <a:pt x="1704" y="356"/>
                    </a:lnTo>
                    <a:lnTo>
                      <a:pt x="1707" y="364"/>
                    </a:lnTo>
                    <a:lnTo>
                      <a:pt x="1707" y="374"/>
                    </a:lnTo>
                    <a:lnTo>
                      <a:pt x="1708" y="383"/>
                    </a:lnTo>
                    <a:lnTo>
                      <a:pt x="1707" y="391"/>
                    </a:lnTo>
                    <a:lnTo>
                      <a:pt x="1706" y="401"/>
                    </a:lnTo>
                    <a:lnTo>
                      <a:pt x="1703" y="410"/>
                    </a:lnTo>
                    <a:lnTo>
                      <a:pt x="1701" y="418"/>
                    </a:lnTo>
                    <a:lnTo>
                      <a:pt x="1697" y="428"/>
                    </a:lnTo>
                    <a:lnTo>
                      <a:pt x="1693" y="437"/>
                    </a:lnTo>
                    <a:lnTo>
                      <a:pt x="1688" y="447"/>
                    </a:lnTo>
                    <a:lnTo>
                      <a:pt x="1676" y="465"/>
                    </a:lnTo>
                    <a:lnTo>
                      <a:pt x="1661" y="486"/>
                    </a:lnTo>
                    <a:lnTo>
                      <a:pt x="1643" y="506"/>
                    </a:lnTo>
                    <a:lnTo>
                      <a:pt x="1622" y="526"/>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39" name="Freeform 25">
                <a:extLst>
                  <a:ext uri="{FF2B5EF4-FFF2-40B4-BE49-F238E27FC236}">
                    <a16:creationId xmlns:a16="http://schemas.microsoft.com/office/drawing/2014/main" id="{D7AB40F9-60F6-4F96-97F7-9BB38BADB0C8}"/>
                  </a:ext>
                </a:extLst>
              </p:cNvPr>
              <p:cNvSpPr>
                <a:spLocks/>
              </p:cNvSpPr>
              <p:nvPr/>
            </p:nvSpPr>
            <p:spPr bwMode="auto">
              <a:xfrm>
                <a:off x="4924425" y="5821363"/>
                <a:ext cx="401638" cy="223837"/>
              </a:xfrm>
              <a:custGeom>
                <a:avLst/>
                <a:gdLst>
                  <a:gd name="T0" fmla="*/ 2147483646 w 1667"/>
                  <a:gd name="T1" fmla="*/ 2147483646 h 929"/>
                  <a:gd name="T2" fmla="*/ 2147483646 w 1667"/>
                  <a:gd name="T3" fmla="*/ 2147483646 h 929"/>
                  <a:gd name="T4" fmla="*/ 2147483646 w 1667"/>
                  <a:gd name="T5" fmla="*/ 2147483646 h 929"/>
                  <a:gd name="T6" fmla="*/ 2147483646 w 1667"/>
                  <a:gd name="T7" fmla="*/ 2147483646 h 929"/>
                  <a:gd name="T8" fmla="*/ 2147483646 w 1667"/>
                  <a:gd name="T9" fmla="*/ 2147483646 h 929"/>
                  <a:gd name="T10" fmla="*/ 2147483646 w 1667"/>
                  <a:gd name="T11" fmla="*/ 2147483646 h 929"/>
                  <a:gd name="T12" fmla="*/ 2147483646 w 1667"/>
                  <a:gd name="T13" fmla="*/ 2147483646 h 929"/>
                  <a:gd name="T14" fmla="*/ 2147483646 w 1667"/>
                  <a:gd name="T15" fmla="*/ 2147483646 h 929"/>
                  <a:gd name="T16" fmla="*/ 2147483646 w 1667"/>
                  <a:gd name="T17" fmla="*/ 2147483646 h 929"/>
                  <a:gd name="T18" fmla="*/ 2147483646 w 1667"/>
                  <a:gd name="T19" fmla="*/ 2147483646 h 929"/>
                  <a:gd name="T20" fmla="*/ 2147483646 w 1667"/>
                  <a:gd name="T21" fmla="*/ 2147483646 h 929"/>
                  <a:gd name="T22" fmla="*/ 2147483646 w 1667"/>
                  <a:gd name="T23" fmla="*/ 2147483646 h 929"/>
                  <a:gd name="T24" fmla="*/ 2147483646 w 1667"/>
                  <a:gd name="T25" fmla="*/ 2147483646 h 929"/>
                  <a:gd name="T26" fmla="*/ 2147483646 w 1667"/>
                  <a:gd name="T27" fmla="*/ 2147483646 h 929"/>
                  <a:gd name="T28" fmla="*/ 2147483646 w 1667"/>
                  <a:gd name="T29" fmla="*/ 2147483646 h 929"/>
                  <a:gd name="T30" fmla="*/ 2147483646 w 1667"/>
                  <a:gd name="T31" fmla="*/ 2147483646 h 929"/>
                  <a:gd name="T32" fmla="*/ 2147483646 w 1667"/>
                  <a:gd name="T33" fmla="*/ 2147483646 h 929"/>
                  <a:gd name="T34" fmla="*/ 2147483646 w 1667"/>
                  <a:gd name="T35" fmla="*/ 2147483646 h 929"/>
                  <a:gd name="T36" fmla="*/ 2147483646 w 1667"/>
                  <a:gd name="T37" fmla="*/ 2147483646 h 929"/>
                  <a:gd name="T38" fmla="*/ 2147483646 w 1667"/>
                  <a:gd name="T39" fmla="*/ 2147483646 h 929"/>
                  <a:gd name="T40" fmla="*/ 2147483646 w 1667"/>
                  <a:gd name="T41" fmla="*/ 2147483646 h 929"/>
                  <a:gd name="T42" fmla="*/ 2147483646 w 1667"/>
                  <a:gd name="T43" fmla="*/ 2147483646 h 929"/>
                  <a:gd name="T44" fmla="*/ 2147483646 w 1667"/>
                  <a:gd name="T45" fmla="*/ 2147483646 h 929"/>
                  <a:gd name="T46" fmla="*/ 2147483646 w 1667"/>
                  <a:gd name="T47" fmla="*/ 2147483646 h 929"/>
                  <a:gd name="T48" fmla="*/ 2147483646 w 1667"/>
                  <a:gd name="T49" fmla="*/ 2147483646 h 929"/>
                  <a:gd name="T50" fmla="*/ 2147483646 w 1667"/>
                  <a:gd name="T51" fmla="*/ 2147483646 h 929"/>
                  <a:gd name="T52" fmla="*/ 2147483646 w 1667"/>
                  <a:gd name="T53" fmla="*/ 2147483646 h 929"/>
                  <a:gd name="T54" fmla="*/ 2147483646 w 1667"/>
                  <a:gd name="T55" fmla="*/ 2147483646 h 929"/>
                  <a:gd name="T56" fmla="*/ 2147483646 w 1667"/>
                  <a:gd name="T57" fmla="*/ 2147483646 h 929"/>
                  <a:gd name="T58" fmla="*/ 2147483646 w 1667"/>
                  <a:gd name="T59" fmla="*/ 2147483646 h 929"/>
                  <a:gd name="T60" fmla="*/ 2147483646 w 1667"/>
                  <a:gd name="T61" fmla="*/ 0 h 929"/>
                  <a:gd name="T62" fmla="*/ 2147483646 w 1667"/>
                  <a:gd name="T63" fmla="*/ 2147483646 h 929"/>
                  <a:gd name="T64" fmla="*/ 2147483646 w 1667"/>
                  <a:gd name="T65" fmla="*/ 2147483646 h 929"/>
                  <a:gd name="T66" fmla="*/ 2147483646 w 1667"/>
                  <a:gd name="T67" fmla="*/ 2147483646 h 929"/>
                  <a:gd name="T68" fmla="*/ 2147483646 w 1667"/>
                  <a:gd name="T69" fmla="*/ 2147483646 h 929"/>
                  <a:gd name="T70" fmla="*/ 2147483646 w 1667"/>
                  <a:gd name="T71" fmla="*/ 2147483646 h 929"/>
                  <a:gd name="T72" fmla="*/ 2147483646 w 1667"/>
                  <a:gd name="T73" fmla="*/ 2147483646 h 929"/>
                  <a:gd name="T74" fmla="*/ 2147483646 w 1667"/>
                  <a:gd name="T75" fmla="*/ 2147483646 h 929"/>
                  <a:gd name="T76" fmla="*/ 2147483646 w 1667"/>
                  <a:gd name="T77" fmla="*/ 2147483646 h 929"/>
                  <a:gd name="T78" fmla="*/ 2147483646 w 1667"/>
                  <a:gd name="T79" fmla="*/ 2147483646 h 929"/>
                  <a:gd name="T80" fmla="*/ 2147483646 w 1667"/>
                  <a:gd name="T81" fmla="*/ 2147483646 h 929"/>
                  <a:gd name="T82" fmla="*/ 2147483646 w 1667"/>
                  <a:gd name="T83" fmla="*/ 2147483646 h 929"/>
                  <a:gd name="T84" fmla="*/ 2147483646 w 1667"/>
                  <a:gd name="T85" fmla="*/ 2147483646 h 929"/>
                  <a:gd name="T86" fmla="*/ 2147483646 w 1667"/>
                  <a:gd name="T87" fmla="*/ 2147483646 h 929"/>
                  <a:gd name="T88" fmla="*/ 2147483646 w 1667"/>
                  <a:gd name="T89" fmla="*/ 2147483646 h 929"/>
                  <a:gd name="T90" fmla="*/ 2147483646 w 1667"/>
                  <a:gd name="T91" fmla="*/ 2147483646 h 929"/>
                  <a:gd name="T92" fmla="*/ 2147483646 w 1667"/>
                  <a:gd name="T93" fmla="*/ 2147483646 h 929"/>
                  <a:gd name="T94" fmla="*/ 2147483646 w 1667"/>
                  <a:gd name="T95" fmla="*/ 2147483646 h 929"/>
                  <a:gd name="T96" fmla="*/ 2147483646 w 1667"/>
                  <a:gd name="T97" fmla="*/ 2147483646 h 929"/>
                  <a:gd name="T98" fmla="*/ 2147483646 w 1667"/>
                  <a:gd name="T99" fmla="*/ 2147483646 h 92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67"/>
                  <a:gd name="T151" fmla="*/ 0 h 929"/>
                  <a:gd name="T152" fmla="*/ 1667 w 1667"/>
                  <a:gd name="T153" fmla="*/ 929 h 92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67" h="929">
                    <a:moveTo>
                      <a:pt x="1610" y="382"/>
                    </a:moveTo>
                    <a:lnTo>
                      <a:pt x="1594" y="404"/>
                    </a:lnTo>
                    <a:lnTo>
                      <a:pt x="1577" y="425"/>
                    </a:lnTo>
                    <a:lnTo>
                      <a:pt x="1559" y="445"/>
                    </a:lnTo>
                    <a:lnTo>
                      <a:pt x="1542" y="465"/>
                    </a:lnTo>
                    <a:lnTo>
                      <a:pt x="1524" y="485"/>
                    </a:lnTo>
                    <a:lnTo>
                      <a:pt x="1505" y="504"/>
                    </a:lnTo>
                    <a:lnTo>
                      <a:pt x="1485" y="523"/>
                    </a:lnTo>
                    <a:lnTo>
                      <a:pt x="1465" y="540"/>
                    </a:lnTo>
                    <a:lnTo>
                      <a:pt x="1445" y="558"/>
                    </a:lnTo>
                    <a:lnTo>
                      <a:pt x="1425" y="576"/>
                    </a:lnTo>
                    <a:lnTo>
                      <a:pt x="1404" y="592"/>
                    </a:lnTo>
                    <a:lnTo>
                      <a:pt x="1383" y="609"/>
                    </a:lnTo>
                    <a:lnTo>
                      <a:pt x="1338" y="641"/>
                    </a:lnTo>
                    <a:lnTo>
                      <a:pt x="1293" y="670"/>
                    </a:lnTo>
                    <a:lnTo>
                      <a:pt x="1247" y="697"/>
                    </a:lnTo>
                    <a:lnTo>
                      <a:pt x="1200" y="724"/>
                    </a:lnTo>
                    <a:lnTo>
                      <a:pt x="1152" y="749"/>
                    </a:lnTo>
                    <a:lnTo>
                      <a:pt x="1105" y="771"/>
                    </a:lnTo>
                    <a:lnTo>
                      <a:pt x="1055" y="794"/>
                    </a:lnTo>
                    <a:lnTo>
                      <a:pt x="1007" y="814"/>
                    </a:lnTo>
                    <a:lnTo>
                      <a:pt x="958" y="833"/>
                    </a:lnTo>
                    <a:lnTo>
                      <a:pt x="910" y="850"/>
                    </a:lnTo>
                    <a:lnTo>
                      <a:pt x="816" y="880"/>
                    </a:lnTo>
                    <a:lnTo>
                      <a:pt x="725" y="903"/>
                    </a:lnTo>
                    <a:lnTo>
                      <a:pt x="640" y="919"/>
                    </a:lnTo>
                    <a:lnTo>
                      <a:pt x="559" y="927"/>
                    </a:lnTo>
                    <a:lnTo>
                      <a:pt x="484" y="929"/>
                    </a:lnTo>
                    <a:lnTo>
                      <a:pt x="413" y="926"/>
                    </a:lnTo>
                    <a:lnTo>
                      <a:pt x="348" y="916"/>
                    </a:lnTo>
                    <a:lnTo>
                      <a:pt x="288" y="902"/>
                    </a:lnTo>
                    <a:lnTo>
                      <a:pt x="234" y="883"/>
                    </a:lnTo>
                    <a:lnTo>
                      <a:pt x="184" y="860"/>
                    </a:lnTo>
                    <a:lnTo>
                      <a:pt x="141" y="833"/>
                    </a:lnTo>
                    <a:lnTo>
                      <a:pt x="103" y="802"/>
                    </a:lnTo>
                    <a:lnTo>
                      <a:pt x="70" y="768"/>
                    </a:lnTo>
                    <a:lnTo>
                      <a:pt x="44" y="731"/>
                    </a:lnTo>
                    <a:lnTo>
                      <a:pt x="24" y="691"/>
                    </a:lnTo>
                    <a:lnTo>
                      <a:pt x="10" y="650"/>
                    </a:lnTo>
                    <a:lnTo>
                      <a:pt x="2" y="606"/>
                    </a:lnTo>
                    <a:lnTo>
                      <a:pt x="0" y="563"/>
                    </a:lnTo>
                    <a:lnTo>
                      <a:pt x="5" y="518"/>
                    </a:lnTo>
                    <a:lnTo>
                      <a:pt x="16" y="472"/>
                    </a:lnTo>
                    <a:lnTo>
                      <a:pt x="33" y="426"/>
                    </a:lnTo>
                    <a:lnTo>
                      <a:pt x="58" y="381"/>
                    </a:lnTo>
                    <a:lnTo>
                      <a:pt x="90" y="336"/>
                    </a:lnTo>
                    <a:lnTo>
                      <a:pt x="128" y="293"/>
                    </a:lnTo>
                    <a:lnTo>
                      <a:pt x="174" y="252"/>
                    </a:lnTo>
                    <a:lnTo>
                      <a:pt x="225" y="211"/>
                    </a:lnTo>
                    <a:lnTo>
                      <a:pt x="286" y="174"/>
                    </a:lnTo>
                    <a:lnTo>
                      <a:pt x="353" y="138"/>
                    </a:lnTo>
                    <a:lnTo>
                      <a:pt x="427" y="107"/>
                    </a:lnTo>
                    <a:lnTo>
                      <a:pt x="509" y="78"/>
                    </a:lnTo>
                    <a:lnTo>
                      <a:pt x="599" y="54"/>
                    </a:lnTo>
                    <a:lnTo>
                      <a:pt x="696" y="33"/>
                    </a:lnTo>
                    <a:lnTo>
                      <a:pt x="746" y="25"/>
                    </a:lnTo>
                    <a:lnTo>
                      <a:pt x="798" y="17"/>
                    </a:lnTo>
                    <a:lnTo>
                      <a:pt x="850" y="11"/>
                    </a:lnTo>
                    <a:lnTo>
                      <a:pt x="903" y="6"/>
                    </a:lnTo>
                    <a:lnTo>
                      <a:pt x="956" y="3"/>
                    </a:lnTo>
                    <a:lnTo>
                      <a:pt x="1010" y="0"/>
                    </a:lnTo>
                    <a:lnTo>
                      <a:pt x="1065" y="0"/>
                    </a:lnTo>
                    <a:lnTo>
                      <a:pt x="1118" y="3"/>
                    </a:lnTo>
                    <a:lnTo>
                      <a:pt x="1172" y="6"/>
                    </a:lnTo>
                    <a:lnTo>
                      <a:pt x="1226" y="12"/>
                    </a:lnTo>
                    <a:lnTo>
                      <a:pt x="1252" y="16"/>
                    </a:lnTo>
                    <a:lnTo>
                      <a:pt x="1279" y="19"/>
                    </a:lnTo>
                    <a:lnTo>
                      <a:pt x="1305" y="24"/>
                    </a:lnTo>
                    <a:lnTo>
                      <a:pt x="1332" y="30"/>
                    </a:lnTo>
                    <a:lnTo>
                      <a:pt x="1358" y="36"/>
                    </a:lnTo>
                    <a:lnTo>
                      <a:pt x="1384" y="43"/>
                    </a:lnTo>
                    <a:lnTo>
                      <a:pt x="1410" y="50"/>
                    </a:lnTo>
                    <a:lnTo>
                      <a:pt x="1436" y="58"/>
                    </a:lnTo>
                    <a:lnTo>
                      <a:pt x="1460" y="68"/>
                    </a:lnTo>
                    <a:lnTo>
                      <a:pt x="1486" y="77"/>
                    </a:lnTo>
                    <a:lnTo>
                      <a:pt x="1511" y="87"/>
                    </a:lnTo>
                    <a:lnTo>
                      <a:pt x="1535" y="97"/>
                    </a:lnTo>
                    <a:lnTo>
                      <a:pt x="1561" y="110"/>
                    </a:lnTo>
                    <a:lnTo>
                      <a:pt x="1584" y="124"/>
                    </a:lnTo>
                    <a:lnTo>
                      <a:pt x="1604" y="137"/>
                    </a:lnTo>
                    <a:lnTo>
                      <a:pt x="1622" y="153"/>
                    </a:lnTo>
                    <a:lnTo>
                      <a:pt x="1629" y="160"/>
                    </a:lnTo>
                    <a:lnTo>
                      <a:pt x="1636" y="167"/>
                    </a:lnTo>
                    <a:lnTo>
                      <a:pt x="1642" y="175"/>
                    </a:lnTo>
                    <a:lnTo>
                      <a:pt x="1648" y="183"/>
                    </a:lnTo>
                    <a:lnTo>
                      <a:pt x="1653" y="191"/>
                    </a:lnTo>
                    <a:lnTo>
                      <a:pt x="1656" y="200"/>
                    </a:lnTo>
                    <a:lnTo>
                      <a:pt x="1660" y="208"/>
                    </a:lnTo>
                    <a:lnTo>
                      <a:pt x="1662" y="216"/>
                    </a:lnTo>
                    <a:lnTo>
                      <a:pt x="1664" y="224"/>
                    </a:lnTo>
                    <a:lnTo>
                      <a:pt x="1666" y="234"/>
                    </a:lnTo>
                    <a:lnTo>
                      <a:pt x="1667" y="243"/>
                    </a:lnTo>
                    <a:lnTo>
                      <a:pt x="1666" y="253"/>
                    </a:lnTo>
                    <a:lnTo>
                      <a:pt x="1666" y="262"/>
                    </a:lnTo>
                    <a:lnTo>
                      <a:pt x="1663" y="272"/>
                    </a:lnTo>
                    <a:lnTo>
                      <a:pt x="1661" y="282"/>
                    </a:lnTo>
                    <a:lnTo>
                      <a:pt x="1658" y="292"/>
                    </a:lnTo>
                    <a:lnTo>
                      <a:pt x="1650" y="313"/>
                    </a:lnTo>
                    <a:lnTo>
                      <a:pt x="1640" y="335"/>
                    </a:lnTo>
                    <a:lnTo>
                      <a:pt x="1627" y="358"/>
                    </a:lnTo>
                    <a:lnTo>
                      <a:pt x="1610" y="382"/>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0" name="Freeform 26">
                <a:extLst>
                  <a:ext uri="{FF2B5EF4-FFF2-40B4-BE49-F238E27FC236}">
                    <a16:creationId xmlns:a16="http://schemas.microsoft.com/office/drawing/2014/main" id="{BD85FDFD-94C2-440D-A460-79E25017B86D}"/>
                  </a:ext>
                </a:extLst>
              </p:cNvPr>
              <p:cNvSpPr>
                <a:spLocks/>
              </p:cNvSpPr>
              <p:nvPr/>
            </p:nvSpPr>
            <p:spPr bwMode="auto">
              <a:xfrm>
                <a:off x="5321300" y="5668963"/>
                <a:ext cx="379413" cy="257175"/>
              </a:xfrm>
              <a:custGeom>
                <a:avLst/>
                <a:gdLst>
                  <a:gd name="T0" fmla="*/ 2147483646 w 1578"/>
                  <a:gd name="T1" fmla="*/ 2147483646 h 1063"/>
                  <a:gd name="T2" fmla="*/ 2147483646 w 1578"/>
                  <a:gd name="T3" fmla="*/ 2147483646 h 1063"/>
                  <a:gd name="T4" fmla="*/ 2147483646 w 1578"/>
                  <a:gd name="T5" fmla="*/ 2147483646 h 1063"/>
                  <a:gd name="T6" fmla="*/ 2147483646 w 1578"/>
                  <a:gd name="T7" fmla="*/ 2147483646 h 1063"/>
                  <a:gd name="T8" fmla="*/ 2147483646 w 1578"/>
                  <a:gd name="T9" fmla="*/ 2147483646 h 1063"/>
                  <a:gd name="T10" fmla="*/ 2147483646 w 1578"/>
                  <a:gd name="T11" fmla="*/ 2147483646 h 1063"/>
                  <a:gd name="T12" fmla="*/ 2147483646 w 1578"/>
                  <a:gd name="T13" fmla="*/ 2147483646 h 1063"/>
                  <a:gd name="T14" fmla="*/ 2147483646 w 1578"/>
                  <a:gd name="T15" fmla="*/ 2147483646 h 1063"/>
                  <a:gd name="T16" fmla="*/ 2147483646 w 1578"/>
                  <a:gd name="T17" fmla="*/ 2147483646 h 1063"/>
                  <a:gd name="T18" fmla="*/ 2147483646 w 1578"/>
                  <a:gd name="T19" fmla="*/ 2147483646 h 1063"/>
                  <a:gd name="T20" fmla="*/ 2147483646 w 1578"/>
                  <a:gd name="T21" fmla="*/ 2147483646 h 1063"/>
                  <a:gd name="T22" fmla="*/ 2147483646 w 1578"/>
                  <a:gd name="T23" fmla="*/ 2147483646 h 1063"/>
                  <a:gd name="T24" fmla="*/ 2147483646 w 1578"/>
                  <a:gd name="T25" fmla="*/ 2147483646 h 1063"/>
                  <a:gd name="T26" fmla="*/ 2147483646 w 1578"/>
                  <a:gd name="T27" fmla="*/ 2147483646 h 1063"/>
                  <a:gd name="T28" fmla="*/ 2147483646 w 1578"/>
                  <a:gd name="T29" fmla="*/ 2147483646 h 1063"/>
                  <a:gd name="T30" fmla="*/ 2147483646 w 1578"/>
                  <a:gd name="T31" fmla="*/ 2147483646 h 1063"/>
                  <a:gd name="T32" fmla="*/ 2147483646 w 1578"/>
                  <a:gd name="T33" fmla="*/ 2147483646 h 1063"/>
                  <a:gd name="T34" fmla="*/ 2147483646 w 1578"/>
                  <a:gd name="T35" fmla="*/ 2147483646 h 1063"/>
                  <a:gd name="T36" fmla="*/ 2147483646 w 1578"/>
                  <a:gd name="T37" fmla="*/ 2147483646 h 1063"/>
                  <a:gd name="T38" fmla="*/ 2147483646 w 1578"/>
                  <a:gd name="T39" fmla="*/ 2147483646 h 1063"/>
                  <a:gd name="T40" fmla="*/ 0 w 1578"/>
                  <a:gd name="T41" fmla="*/ 2147483646 h 1063"/>
                  <a:gd name="T42" fmla="*/ 2147483646 w 1578"/>
                  <a:gd name="T43" fmla="*/ 2147483646 h 1063"/>
                  <a:gd name="T44" fmla="*/ 2147483646 w 1578"/>
                  <a:gd name="T45" fmla="*/ 2147483646 h 1063"/>
                  <a:gd name="T46" fmla="*/ 2147483646 w 1578"/>
                  <a:gd name="T47" fmla="*/ 2147483646 h 1063"/>
                  <a:gd name="T48" fmla="*/ 2147483646 w 1578"/>
                  <a:gd name="T49" fmla="*/ 2147483646 h 1063"/>
                  <a:gd name="T50" fmla="*/ 2147483646 w 1578"/>
                  <a:gd name="T51" fmla="*/ 2147483646 h 1063"/>
                  <a:gd name="T52" fmla="*/ 2147483646 w 1578"/>
                  <a:gd name="T53" fmla="*/ 2147483646 h 1063"/>
                  <a:gd name="T54" fmla="*/ 2147483646 w 1578"/>
                  <a:gd name="T55" fmla="*/ 2147483646 h 1063"/>
                  <a:gd name="T56" fmla="*/ 2147483646 w 1578"/>
                  <a:gd name="T57" fmla="*/ 2147483646 h 1063"/>
                  <a:gd name="T58" fmla="*/ 2147483646 w 1578"/>
                  <a:gd name="T59" fmla="*/ 2147483646 h 1063"/>
                  <a:gd name="T60" fmla="*/ 2147483646 w 1578"/>
                  <a:gd name="T61" fmla="*/ 2147483646 h 1063"/>
                  <a:gd name="T62" fmla="*/ 2147483646 w 1578"/>
                  <a:gd name="T63" fmla="*/ 2147483646 h 1063"/>
                  <a:gd name="T64" fmla="*/ 2147483646 w 1578"/>
                  <a:gd name="T65" fmla="*/ 2147483646 h 1063"/>
                  <a:gd name="T66" fmla="*/ 2147483646 w 1578"/>
                  <a:gd name="T67" fmla="*/ 0 h 1063"/>
                  <a:gd name="T68" fmla="*/ 2147483646 w 1578"/>
                  <a:gd name="T69" fmla="*/ 2147483646 h 1063"/>
                  <a:gd name="T70" fmla="*/ 2147483646 w 1578"/>
                  <a:gd name="T71" fmla="*/ 2147483646 h 1063"/>
                  <a:gd name="T72" fmla="*/ 2147483646 w 1578"/>
                  <a:gd name="T73" fmla="*/ 2147483646 h 1063"/>
                  <a:gd name="T74" fmla="*/ 2147483646 w 1578"/>
                  <a:gd name="T75" fmla="*/ 2147483646 h 1063"/>
                  <a:gd name="T76" fmla="*/ 2147483646 w 1578"/>
                  <a:gd name="T77" fmla="*/ 2147483646 h 1063"/>
                  <a:gd name="T78" fmla="*/ 2147483646 w 1578"/>
                  <a:gd name="T79" fmla="*/ 2147483646 h 1063"/>
                  <a:gd name="T80" fmla="*/ 2147483646 w 1578"/>
                  <a:gd name="T81" fmla="*/ 2147483646 h 1063"/>
                  <a:gd name="T82" fmla="*/ 2147483646 w 1578"/>
                  <a:gd name="T83" fmla="*/ 2147483646 h 1063"/>
                  <a:gd name="T84" fmla="*/ 2147483646 w 1578"/>
                  <a:gd name="T85" fmla="*/ 2147483646 h 1063"/>
                  <a:gd name="T86" fmla="*/ 2147483646 w 1578"/>
                  <a:gd name="T87" fmla="*/ 2147483646 h 1063"/>
                  <a:gd name="T88" fmla="*/ 2147483646 w 1578"/>
                  <a:gd name="T89" fmla="*/ 2147483646 h 1063"/>
                  <a:gd name="T90" fmla="*/ 2147483646 w 1578"/>
                  <a:gd name="T91" fmla="*/ 2147483646 h 1063"/>
                  <a:gd name="T92" fmla="*/ 2147483646 w 1578"/>
                  <a:gd name="T93" fmla="*/ 2147483646 h 1063"/>
                  <a:gd name="T94" fmla="*/ 2147483646 w 1578"/>
                  <a:gd name="T95" fmla="*/ 2147483646 h 1063"/>
                  <a:gd name="T96" fmla="*/ 2147483646 w 1578"/>
                  <a:gd name="T97" fmla="*/ 2147483646 h 1063"/>
                  <a:gd name="T98" fmla="*/ 2147483646 w 1578"/>
                  <a:gd name="T99" fmla="*/ 2147483646 h 10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78"/>
                  <a:gd name="T151" fmla="*/ 0 h 1063"/>
                  <a:gd name="T152" fmla="*/ 1578 w 1578"/>
                  <a:gd name="T153" fmla="*/ 1063 h 10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78" h="1063">
                    <a:moveTo>
                      <a:pt x="1548" y="291"/>
                    </a:moveTo>
                    <a:lnTo>
                      <a:pt x="1536" y="315"/>
                    </a:lnTo>
                    <a:lnTo>
                      <a:pt x="1524" y="338"/>
                    </a:lnTo>
                    <a:lnTo>
                      <a:pt x="1511" y="362"/>
                    </a:lnTo>
                    <a:lnTo>
                      <a:pt x="1497" y="385"/>
                    </a:lnTo>
                    <a:lnTo>
                      <a:pt x="1483" y="408"/>
                    </a:lnTo>
                    <a:lnTo>
                      <a:pt x="1469" y="431"/>
                    </a:lnTo>
                    <a:lnTo>
                      <a:pt x="1453" y="452"/>
                    </a:lnTo>
                    <a:lnTo>
                      <a:pt x="1437" y="475"/>
                    </a:lnTo>
                    <a:lnTo>
                      <a:pt x="1420" y="496"/>
                    </a:lnTo>
                    <a:lnTo>
                      <a:pt x="1404" y="517"/>
                    </a:lnTo>
                    <a:lnTo>
                      <a:pt x="1386" y="537"/>
                    </a:lnTo>
                    <a:lnTo>
                      <a:pt x="1368" y="557"/>
                    </a:lnTo>
                    <a:lnTo>
                      <a:pt x="1332" y="597"/>
                    </a:lnTo>
                    <a:lnTo>
                      <a:pt x="1293" y="635"/>
                    </a:lnTo>
                    <a:lnTo>
                      <a:pt x="1254" y="672"/>
                    </a:lnTo>
                    <a:lnTo>
                      <a:pt x="1213" y="706"/>
                    </a:lnTo>
                    <a:lnTo>
                      <a:pt x="1170" y="740"/>
                    </a:lnTo>
                    <a:lnTo>
                      <a:pt x="1128" y="772"/>
                    </a:lnTo>
                    <a:lnTo>
                      <a:pt x="1084" y="803"/>
                    </a:lnTo>
                    <a:lnTo>
                      <a:pt x="1041" y="832"/>
                    </a:lnTo>
                    <a:lnTo>
                      <a:pt x="997" y="860"/>
                    </a:lnTo>
                    <a:lnTo>
                      <a:pt x="954" y="887"/>
                    </a:lnTo>
                    <a:lnTo>
                      <a:pt x="866" y="935"/>
                    </a:lnTo>
                    <a:lnTo>
                      <a:pt x="783" y="975"/>
                    </a:lnTo>
                    <a:lnTo>
                      <a:pt x="701" y="1006"/>
                    </a:lnTo>
                    <a:lnTo>
                      <a:pt x="625" y="1031"/>
                    </a:lnTo>
                    <a:lnTo>
                      <a:pt x="551" y="1049"/>
                    </a:lnTo>
                    <a:lnTo>
                      <a:pt x="481" y="1060"/>
                    </a:lnTo>
                    <a:lnTo>
                      <a:pt x="415" y="1063"/>
                    </a:lnTo>
                    <a:lnTo>
                      <a:pt x="354" y="1061"/>
                    </a:lnTo>
                    <a:lnTo>
                      <a:pt x="296" y="1052"/>
                    </a:lnTo>
                    <a:lnTo>
                      <a:pt x="243" y="1039"/>
                    </a:lnTo>
                    <a:lnTo>
                      <a:pt x="195" y="1022"/>
                    </a:lnTo>
                    <a:lnTo>
                      <a:pt x="152" y="998"/>
                    </a:lnTo>
                    <a:lnTo>
                      <a:pt x="113" y="971"/>
                    </a:lnTo>
                    <a:lnTo>
                      <a:pt x="80" y="940"/>
                    </a:lnTo>
                    <a:lnTo>
                      <a:pt x="53" y="905"/>
                    </a:lnTo>
                    <a:lnTo>
                      <a:pt x="31" y="867"/>
                    </a:lnTo>
                    <a:lnTo>
                      <a:pt x="14" y="827"/>
                    </a:lnTo>
                    <a:lnTo>
                      <a:pt x="4" y="784"/>
                    </a:lnTo>
                    <a:lnTo>
                      <a:pt x="0" y="739"/>
                    </a:lnTo>
                    <a:lnTo>
                      <a:pt x="3" y="692"/>
                    </a:lnTo>
                    <a:lnTo>
                      <a:pt x="11" y="643"/>
                    </a:lnTo>
                    <a:lnTo>
                      <a:pt x="26" y="594"/>
                    </a:lnTo>
                    <a:lnTo>
                      <a:pt x="47" y="544"/>
                    </a:lnTo>
                    <a:lnTo>
                      <a:pt x="77" y="495"/>
                    </a:lnTo>
                    <a:lnTo>
                      <a:pt x="113" y="444"/>
                    </a:lnTo>
                    <a:lnTo>
                      <a:pt x="157" y="395"/>
                    </a:lnTo>
                    <a:lnTo>
                      <a:pt x="208" y="346"/>
                    </a:lnTo>
                    <a:lnTo>
                      <a:pt x="267" y="298"/>
                    </a:lnTo>
                    <a:lnTo>
                      <a:pt x="334" y="253"/>
                    </a:lnTo>
                    <a:lnTo>
                      <a:pt x="408" y="208"/>
                    </a:lnTo>
                    <a:lnTo>
                      <a:pt x="492" y="167"/>
                    </a:lnTo>
                    <a:lnTo>
                      <a:pt x="582" y="128"/>
                    </a:lnTo>
                    <a:lnTo>
                      <a:pt x="631" y="109"/>
                    </a:lnTo>
                    <a:lnTo>
                      <a:pt x="680" y="93"/>
                    </a:lnTo>
                    <a:lnTo>
                      <a:pt x="730" y="76"/>
                    </a:lnTo>
                    <a:lnTo>
                      <a:pt x="780" y="61"/>
                    </a:lnTo>
                    <a:lnTo>
                      <a:pt x="832" y="47"/>
                    </a:lnTo>
                    <a:lnTo>
                      <a:pt x="885" y="34"/>
                    </a:lnTo>
                    <a:lnTo>
                      <a:pt x="937" y="23"/>
                    </a:lnTo>
                    <a:lnTo>
                      <a:pt x="991" y="15"/>
                    </a:lnTo>
                    <a:lnTo>
                      <a:pt x="1044" y="8"/>
                    </a:lnTo>
                    <a:lnTo>
                      <a:pt x="1099" y="3"/>
                    </a:lnTo>
                    <a:lnTo>
                      <a:pt x="1124" y="1"/>
                    </a:lnTo>
                    <a:lnTo>
                      <a:pt x="1152" y="0"/>
                    </a:lnTo>
                    <a:lnTo>
                      <a:pt x="1179" y="0"/>
                    </a:lnTo>
                    <a:lnTo>
                      <a:pt x="1206" y="0"/>
                    </a:lnTo>
                    <a:lnTo>
                      <a:pt x="1233" y="1"/>
                    </a:lnTo>
                    <a:lnTo>
                      <a:pt x="1259" y="2"/>
                    </a:lnTo>
                    <a:lnTo>
                      <a:pt x="1286" y="5"/>
                    </a:lnTo>
                    <a:lnTo>
                      <a:pt x="1313" y="7"/>
                    </a:lnTo>
                    <a:lnTo>
                      <a:pt x="1339" y="12"/>
                    </a:lnTo>
                    <a:lnTo>
                      <a:pt x="1366" y="15"/>
                    </a:lnTo>
                    <a:lnTo>
                      <a:pt x="1392" y="21"/>
                    </a:lnTo>
                    <a:lnTo>
                      <a:pt x="1418" y="27"/>
                    </a:lnTo>
                    <a:lnTo>
                      <a:pt x="1446" y="34"/>
                    </a:lnTo>
                    <a:lnTo>
                      <a:pt x="1472" y="42"/>
                    </a:lnTo>
                    <a:lnTo>
                      <a:pt x="1495" y="52"/>
                    </a:lnTo>
                    <a:lnTo>
                      <a:pt x="1513" y="62"/>
                    </a:lnTo>
                    <a:lnTo>
                      <a:pt x="1523" y="68"/>
                    </a:lnTo>
                    <a:lnTo>
                      <a:pt x="1531" y="75"/>
                    </a:lnTo>
                    <a:lnTo>
                      <a:pt x="1538" y="81"/>
                    </a:lnTo>
                    <a:lnTo>
                      <a:pt x="1545" y="88"/>
                    </a:lnTo>
                    <a:lnTo>
                      <a:pt x="1551" y="95"/>
                    </a:lnTo>
                    <a:lnTo>
                      <a:pt x="1557" y="102"/>
                    </a:lnTo>
                    <a:lnTo>
                      <a:pt x="1562" y="109"/>
                    </a:lnTo>
                    <a:lnTo>
                      <a:pt x="1566" y="118"/>
                    </a:lnTo>
                    <a:lnTo>
                      <a:pt x="1570" y="126"/>
                    </a:lnTo>
                    <a:lnTo>
                      <a:pt x="1574" y="134"/>
                    </a:lnTo>
                    <a:lnTo>
                      <a:pt x="1576" y="144"/>
                    </a:lnTo>
                    <a:lnTo>
                      <a:pt x="1577" y="152"/>
                    </a:lnTo>
                    <a:lnTo>
                      <a:pt x="1578" y="163"/>
                    </a:lnTo>
                    <a:lnTo>
                      <a:pt x="1578" y="172"/>
                    </a:lnTo>
                    <a:lnTo>
                      <a:pt x="1578" y="183"/>
                    </a:lnTo>
                    <a:lnTo>
                      <a:pt x="1577" y="193"/>
                    </a:lnTo>
                    <a:lnTo>
                      <a:pt x="1574" y="214"/>
                    </a:lnTo>
                    <a:lnTo>
                      <a:pt x="1568" y="239"/>
                    </a:lnTo>
                    <a:lnTo>
                      <a:pt x="1558" y="264"/>
                    </a:lnTo>
                    <a:lnTo>
                      <a:pt x="1548" y="291"/>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1" name="Freeform 27">
                <a:extLst>
                  <a:ext uri="{FF2B5EF4-FFF2-40B4-BE49-F238E27FC236}">
                    <a16:creationId xmlns:a16="http://schemas.microsoft.com/office/drawing/2014/main" id="{FC891309-5BC2-4A4C-8400-E8B437EEABE9}"/>
                  </a:ext>
                </a:extLst>
              </p:cNvPr>
              <p:cNvSpPr>
                <a:spLocks/>
              </p:cNvSpPr>
              <p:nvPr/>
            </p:nvSpPr>
            <p:spPr bwMode="auto">
              <a:xfrm>
                <a:off x="5691188" y="5440363"/>
                <a:ext cx="349250" cy="295275"/>
              </a:xfrm>
              <a:custGeom>
                <a:avLst/>
                <a:gdLst>
                  <a:gd name="T0" fmla="*/ 2147483646 w 1452"/>
                  <a:gd name="T1" fmla="*/ 2147483646 h 1223"/>
                  <a:gd name="T2" fmla="*/ 2147483646 w 1452"/>
                  <a:gd name="T3" fmla="*/ 2147483646 h 1223"/>
                  <a:gd name="T4" fmla="*/ 2147483646 w 1452"/>
                  <a:gd name="T5" fmla="*/ 2147483646 h 1223"/>
                  <a:gd name="T6" fmla="*/ 2147483646 w 1452"/>
                  <a:gd name="T7" fmla="*/ 2147483646 h 1223"/>
                  <a:gd name="T8" fmla="*/ 2147483646 w 1452"/>
                  <a:gd name="T9" fmla="*/ 2147483646 h 1223"/>
                  <a:gd name="T10" fmla="*/ 2147483646 w 1452"/>
                  <a:gd name="T11" fmla="*/ 2147483646 h 1223"/>
                  <a:gd name="T12" fmla="*/ 2147483646 w 1452"/>
                  <a:gd name="T13" fmla="*/ 2147483646 h 1223"/>
                  <a:gd name="T14" fmla="*/ 2147483646 w 1452"/>
                  <a:gd name="T15" fmla="*/ 2147483646 h 1223"/>
                  <a:gd name="T16" fmla="*/ 2147483646 w 1452"/>
                  <a:gd name="T17" fmla="*/ 2147483646 h 1223"/>
                  <a:gd name="T18" fmla="*/ 2147483646 w 1452"/>
                  <a:gd name="T19" fmla="*/ 2147483646 h 1223"/>
                  <a:gd name="T20" fmla="*/ 2147483646 w 1452"/>
                  <a:gd name="T21" fmla="*/ 2147483646 h 1223"/>
                  <a:gd name="T22" fmla="*/ 2147483646 w 1452"/>
                  <a:gd name="T23" fmla="*/ 2147483646 h 1223"/>
                  <a:gd name="T24" fmla="*/ 2147483646 w 1452"/>
                  <a:gd name="T25" fmla="*/ 2147483646 h 1223"/>
                  <a:gd name="T26" fmla="*/ 2147483646 w 1452"/>
                  <a:gd name="T27" fmla="*/ 2147483646 h 1223"/>
                  <a:gd name="T28" fmla="*/ 2147483646 w 1452"/>
                  <a:gd name="T29" fmla="*/ 2147483646 h 1223"/>
                  <a:gd name="T30" fmla="*/ 2147483646 w 1452"/>
                  <a:gd name="T31" fmla="*/ 2147483646 h 1223"/>
                  <a:gd name="T32" fmla="*/ 2147483646 w 1452"/>
                  <a:gd name="T33" fmla="*/ 2147483646 h 1223"/>
                  <a:gd name="T34" fmla="*/ 2147483646 w 1452"/>
                  <a:gd name="T35" fmla="*/ 2147483646 h 1223"/>
                  <a:gd name="T36" fmla="*/ 2147483646 w 1452"/>
                  <a:gd name="T37" fmla="*/ 2147483646 h 1223"/>
                  <a:gd name="T38" fmla="*/ 2147483646 w 1452"/>
                  <a:gd name="T39" fmla="*/ 2147483646 h 1223"/>
                  <a:gd name="T40" fmla="*/ 2147483646 w 1452"/>
                  <a:gd name="T41" fmla="*/ 2147483646 h 1223"/>
                  <a:gd name="T42" fmla="*/ 0 w 1452"/>
                  <a:gd name="T43" fmla="*/ 2147483646 h 1223"/>
                  <a:gd name="T44" fmla="*/ 2147483646 w 1452"/>
                  <a:gd name="T45" fmla="*/ 2147483646 h 1223"/>
                  <a:gd name="T46" fmla="*/ 2147483646 w 1452"/>
                  <a:gd name="T47" fmla="*/ 2147483646 h 1223"/>
                  <a:gd name="T48" fmla="*/ 2147483646 w 1452"/>
                  <a:gd name="T49" fmla="*/ 2147483646 h 1223"/>
                  <a:gd name="T50" fmla="*/ 2147483646 w 1452"/>
                  <a:gd name="T51" fmla="*/ 2147483646 h 1223"/>
                  <a:gd name="T52" fmla="*/ 2147483646 w 1452"/>
                  <a:gd name="T53" fmla="*/ 2147483646 h 1223"/>
                  <a:gd name="T54" fmla="*/ 2147483646 w 1452"/>
                  <a:gd name="T55" fmla="*/ 2147483646 h 1223"/>
                  <a:gd name="T56" fmla="*/ 2147483646 w 1452"/>
                  <a:gd name="T57" fmla="*/ 2147483646 h 1223"/>
                  <a:gd name="T58" fmla="*/ 2147483646 w 1452"/>
                  <a:gd name="T59" fmla="*/ 2147483646 h 1223"/>
                  <a:gd name="T60" fmla="*/ 2147483646 w 1452"/>
                  <a:gd name="T61" fmla="*/ 2147483646 h 1223"/>
                  <a:gd name="T62" fmla="*/ 2147483646 w 1452"/>
                  <a:gd name="T63" fmla="*/ 2147483646 h 1223"/>
                  <a:gd name="T64" fmla="*/ 2147483646 w 1452"/>
                  <a:gd name="T65" fmla="*/ 2147483646 h 1223"/>
                  <a:gd name="T66" fmla="*/ 2147483646 w 1452"/>
                  <a:gd name="T67" fmla="*/ 2147483646 h 1223"/>
                  <a:gd name="T68" fmla="*/ 2147483646 w 1452"/>
                  <a:gd name="T69" fmla="*/ 2147483646 h 1223"/>
                  <a:gd name="T70" fmla="*/ 2147483646 w 1452"/>
                  <a:gd name="T71" fmla="*/ 2147483646 h 1223"/>
                  <a:gd name="T72" fmla="*/ 2147483646 w 1452"/>
                  <a:gd name="T73" fmla="*/ 2147483646 h 1223"/>
                  <a:gd name="T74" fmla="*/ 2147483646 w 1452"/>
                  <a:gd name="T75" fmla="*/ 0 h 1223"/>
                  <a:gd name="T76" fmla="*/ 2147483646 w 1452"/>
                  <a:gd name="T77" fmla="*/ 2147483646 h 1223"/>
                  <a:gd name="T78" fmla="*/ 2147483646 w 1452"/>
                  <a:gd name="T79" fmla="*/ 2147483646 h 1223"/>
                  <a:gd name="T80" fmla="*/ 2147483646 w 1452"/>
                  <a:gd name="T81" fmla="*/ 2147483646 h 1223"/>
                  <a:gd name="T82" fmla="*/ 2147483646 w 1452"/>
                  <a:gd name="T83" fmla="*/ 2147483646 h 1223"/>
                  <a:gd name="T84" fmla="*/ 2147483646 w 1452"/>
                  <a:gd name="T85" fmla="*/ 2147483646 h 1223"/>
                  <a:gd name="T86" fmla="*/ 2147483646 w 1452"/>
                  <a:gd name="T87" fmla="*/ 2147483646 h 1223"/>
                  <a:gd name="T88" fmla="*/ 2147483646 w 1452"/>
                  <a:gd name="T89" fmla="*/ 2147483646 h 1223"/>
                  <a:gd name="T90" fmla="*/ 2147483646 w 1452"/>
                  <a:gd name="T91" fmla="*/ 2147483646 h 1223"/>
                  <a:gd name="T92" fmla="*/ 2147483646 w 1452"/>
                  <a:gd name="T93" fmla="*/ 2147483646 h 1223"/>
                  <a:gd name="T94" fmla="*/ 2147483646 w 1452"/>
                  <a:gd name="T95" fmla="*/ 2147483646 h 1223"/>
                  <a:gd name="T96" fmla="*/ 2147483646 w 1452"/>
                  <a:gd name="T97" fmla="*/ 2147483646 h 1223"/>
                  <a:gd name="T98" fmla="*/ 2147483646 w 1452"/>
                  <a:gd name="T99" fmla="*/ 2147483646 h 12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52"/>
                  <a:gd name="T151" fmla="*/ 0 h 1223"/>
                  <a:gd name="T152" fmla="*/ 1452 w 1452"/>
                  <a:gd name="T153" fmla="*/ 1223 h 12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52" h="1223">
                    <a:moveTo>
                      <a:pt x="1440" y="234"/>
                    </a:moveTo>
                    <a:lnTo>
                      <a:pt x="1433" y="261"/>
                    </a:lnTo>
                    <a:lnTo>
                      <a:pt x="1426" y="287"/>
                    </a:lnTo>
                    <a:lnTo>
                      <a:pt x="1418" y="312"/>
                    </a:lnTo>
                    <a:lnTo>
                      <a:pt x="1409" y="338"/>
                    </a:lnTo>
                    <a:lnTo>
                      <a:pt x="1400" y="363"/>
                    </a:lnTo>
                    <a:lnTo>
                      <a:pt x="1389" y="388"/>
                    </a:lnTo>
                    <a:lnTo>
                      <a:pt x="1379" y="412"/>
                    </a:lnTo>
                    <a:lnTo>
                      <a:pt x="1367" y="437"/>
                    </a:lnTo>
                    <a:lnTo>
                      <a:pt x="1355" y="461"/>
                    </a:lnTo>
                    <a:lnTo>
                      <a:pt x="1342" y="484"/>
                    </a:lnTo>
                    <a:lnTo>
                      <a:pt x="1329" y="508"/>
                    </a:lnTo>
                    <a:lnTo>
                      <a:pt x="1316" y="531"/>
                    </a:lnTo>
                    <a:lnTo>
                      <a:pt x="1287" y="577"/>
                    </a:lnTo>
                    <a:lnTo>
                      <a:pt x="1257" y="622"/>
                    </a:lnTo>
                    <a:lnTo>
                      <a:pt x="1224" y="665"/>
                    </a:lnTo>
                    <a:lnTo>
                      <a:pt x="1191" y="707"/>
                    </a:lnTo>
                    <a:lnTo>
                      <a:pt x="1157" y="748"/>
                    </a:lnTo>
                    <a:lnTo>
                      <a:pt x="1121" y="788"/>
                    </a:lnTo>
                    <a:lnTo>
                      <a:pt x="1084" y="826"/>
                    </a:lnTo>
                    <a:lnTo>
                      <a:pt x="1048" y="864"/>
                    </a:lnTo>
                    <a:lnTo>
                      <a:pt x="1010" y="899"/>
                    </a:lnTo>
                    <a:lnTo>
                      <a:pt x="971" y="935"/>
                    </a:lnTo>
                    <a:lnTo>
                      <a:pt x="896" y="998"/>
                    </a:lnTo>
                    <a:lnTo>
                      <a:pt x="820" y="1054"/>
                    </a:lnTo>
                    <a:lnTo>
                      <a:pt x="747" y="1101"/>
                    </a:lnTo>
                    <a:lnTo>
                      <a:pt x="676" y="1140"/>
                    </a:lnTo>
                    <a:lnTo>
                      <a:pt x="607" y="1170"/>
                    </a:lnTo>
                    <a:lnTo>
                      <a:pt x="541" y="1194"/>
                    </a:lnTo>
                    <a:lnTo>
                      <a:pt x="477" y="1210"/>
                    </a:lnTo>
                    <a:lnTo>
                      <a:pt x="416" y="1220"/>
                    </a:lnTo>
                    <a:lnTo>
                      <a:pt x="358" y="1223"/>
                    </a:lnTo>
                    <a:lnTo>
                      <a:pt x="304" y="1220"/>
                    </a:lnTo>
                    <a:lnTo>
                      <a:pt x="253" y="1212"/>
                    </a:lnTo>
                    <a:lnTo>
                      <a:pt x="206" y="1197"/>
                    </a:lnTo>
                    <a:lnTo>
                      <a:pt x="164" y="1179"/>
                    </a:lnTo>
                    <a:lnTo>
                      <a:pt x="125" y="1154"/>
                    </a:lnTo>
                    <a:lnTo>
                      <a:pt x="91" y="1125"/>
                    </a:lnTo>
                    <a:lnTo>
                      <a:pt x="62" y="1092"/>
                    </a:lnTo>
                    <a:lnTo>
                      <a:pt x="39" y="1056"/>
                    </a:lnTo>
                    <a:lnTo>
                      <a:pt x="20" y="1015"/>
                    </a:lnTo>
                    <a:lnTo>
                      <a:pt x="7" y="971"/>
                    </a:lnTo>
                    <a:lnTo>
                      <a:pt x="0" y="925"/>
                    </a:lnTo>
                    <a:lnTo>
                      <a:pt x="0" y="877"/>
                    </a:lnTo>
                    <a:lnTo>
                      <a:pt x="5" y="825"/>
                    </a:lnTo>
                    <a:lnTo>
                      <a:pt x="18" y="772"/>
                    </a:lnTo>
                    <a:lnTo>
                      <a:pt x="36" y="716"/>
                    </a:lnTo>
                    <a:lnTo>
                      <a:pt x="62" y="661"/>
                    </a:lnTo>
                    <a:lnTo>
                      <a:pt x="95" y="604"/>
                    </a:lnTo>
                    <a:lnTo>
                      <a:pt x="137" y="547"/>
                    </a:lnTo>
                    <a:lnTo>
                      <a:pt x="185" y="489"/>
                    </a:lnTo>
                    <a:lnTo>
                      <a:pt x="241" y="431"/>
                    </a:lnTo>
                    <a:lnTo>
                      <a:pt x="306" y="373"/>
                    </a:lnTo>
                    <a:lnTo>
                      <a:pt x="381" y="317"/>
                    </a:lnTo>
                    <a:lnTo>
                      <a:pt x="462" y="260"/>
                    </a:lnTo>
                    <a:lnTo>
                      <a:pt x="505" y="233"/>
                    </a:lnTo>
                    <a:lnTo>
                      <a:pt x="550" y="207"/>
                    </a:lnTo>
                    <a:lnTo>
                      <a:pt x="596" y="181"/>
                    </a:lnTo>
                    <a:lnTo>
                      <a:pt x="643" y="157"/>
                    </a:lnTo>
                    <a:lnTo>
                      <a:pt x="692" y="133"/>
                    </a:lnTo>
                    <a:lnTo>
                      <a:pt x="741" y="111"/>
                    </a:lnTo>
                    <a:lnTo>
                      <a:pt x="791" y="91"/>
                    </a:lnTo>
                    <a:lnTo>
                      <a:pt x="841" y="72"/>
                    </a:lnTo>
                    <a:lnTo>
                      <a:pt x="892" y="54"/>
                    </a:lnTo>
                    <a:lnTo>
                      <a:pt x="944" y="39"/>
                    </a:lnTo>
                    <a:lnTo>
                      <a:pt x="970" y="33"/>
                    </a:lnTo>
                    <a:lnTo>
                      <a:pt x="996" y="26"/>
                    </a:lnTo>
                    <a:lnTo>
                      <a:pt x="1023" y="21"/>
                    </a:lnTo>
                    <a:lnTo>
                      <a:pt x="1049" y="15"/>
                    </a:lnTo>
                    <a:lnTo>
                      <a:pt x="1076" y="12"/>
                    </a:lnTo>
                    <a:lnTo>
                      <a:pt x="1102" y="8"/>
                    </a:lnTo>
                    <a:lnTo>
                      <a:pt x="1129" y="4"/>
                    </a:lnTo>
                    <a:lnTo>
                      <a:pt x="1156" y="2"/>
                    </a:lnTo>
                    <a:lnTo>
                      <a:pt x="1182" y="1"/>
                    </a:lnTo>
                    <a:lnTo>
                      <a:pt x="1209" y="0"/>
                    </a:lnTo>
                    <a:lnTo>
                      <a:pt x="1236" y="0"/>
                    </a:lnTo>
                    <a:lnTo>
                      <a:pt x="1263" y="1"/>
                    </a:lnTo>
                    <a:lnTo>
                      <a:pt x="1292" y="2"/>
                    </a:lnTo>
                    <a:lnTo>
                      <a:pt x="1319" y="6"/>
                    </a:lnTo>
                    <a:lnTo>
                      <a:pt x="1342" y="12"/>
                    </a:lnTo>
                    <a:lnTo>
                      <a:pt x="1363" y="17"/>
                    </a:lnTo>
                    <a:lnTo>
                      <a:pt x="1374" y="22"/>
                    </a:lnTo>
                    <a:lnTo>
                      <a:pt x="1382" y="27"/>
                    </a:lnTo>
                    <a:lnTo>
                      <a:pt x="1392" y="32"/>
                    </a:lnTo>
                    <a:lnTo>
                      <a:pt x="1400" y="36"/>
                    </a:lnTo>
                    <a:lnTo>
                      <a:pt x="1407" y="42"/>
                    </a:lnTo>
                    <a:lnTo>
                      <a:pt x="1414" y="48"/>
                    </a:lnTo>
                    <a:lnTo>
                      <a:pt x="1420" y="55"/>
                    </a:lnTo>
                    <a:lnTo>
                      <a:pt x="1426" y="61"/>
                    </a:lnTo>
                    <a:lnTo>
                      <a:pt x="1431" y="69"/>
                    </a:lnTo>
                    <a:lnTo>
                      <a:pt x="1435" y="76"/>
                    </a:lnTo>
                    <a:lnTo>
                      <a:pt x="1439" y="85"/>
                    </a:lnTo>
                    <a:lnTo>
                      <a:pt x="1442" y="94"/>
                    </a:lnTo>
                    <a:lnTo>
                      <a:pt x="1446" y="103"/>
                    </a:lnTo>
                    <a:lnTo>
                      <a:pt x="1448" y="113"/>
                    </a:lnTo>
                    <a:lnTo>
                      <a:pt x="1449" y="122"/>
                    </a:lnTo>
                    <a:lnTo>
                      <a:pt x="1451" y="133"/>
                    </a:lnTo>
                    <a:lnTo>
                      <a:pt x="1452" y="155"/>
                    </a:lnTo>
                    <a:lnTo>
                      <a:pt x="1449" y="180"/>
                    </a:lnTo>
                    <a:lnTo>
                      <a:pt x="1446" y="206"/>
                    </a:lnTo>
                    <a:lnTo>
                      <a:pt x="1440" y="234"/>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2" name="Freeform 28">
                <a:extLst>
                  <a:ext uri="{FF2B5EF4-FFF2-40B4-BE49-F238E27FC236}">
                    <a16:creationId xmlns:a16="http://schemas.microsoft.com/office/drawing/2014/main" id="{E4FE6105-9A74-4729-B68B-D8D719DFA481}"/>
                  </a:ext>
                </a:extLst>
              </p:cNvPr>
              <p:cNvSpPr>
                <a:spLocks/>
              </p:cNvSpPr>
              <p:nvPr/>
            </p:nvSpPr>
            <p:spPr bwMode="auto">
              <a:xfrm>
                <a:off x="6015038" y="5146675"/>
                <a:ext cx="314325" cy="333375"/>
              </a:xfrm>
              <a:custGeom>
                <a:avLst/>
                <a:gdLst>
                  <a:gd name="T0" fmla="*/ 2147483646 w 1298"/>
                  <a:gd name="T1" fmla="*/ 2147483646 h 1386"/>
                  <a:gd name="T2" fmla="*/ 2147483646 w 1298"/>
                  <a:gd name="T3" fmla="*/ 2147483646 h 1386"/>
                  <a:gd name="T4" fmla="*/ 2147483646 w 1298"/>
                  <a:gd name="T5" fmla="*/ 2147483646 h 1386"/>
                  <a:gd name="T6" fmla="*/ 2147483646 w 1298"/>
                  <a:gd name="T7" fmla="*/ 2147483646 h 1386"/>
                  <a:gd name="T8" fmla="*/ 2147483646 w 1298"/>
                  <a:gd name="T9" fmla="*/ 2147483646 h 1386"/>
                  <a:gd name="T10" fmla="*/ 2147483646 w 1298"/>
                  <a:gd name="T11" fmla="*/ 2147483646 h 1386"/>
                  <a:gd name="T12" fmla="*/ 2147483646 w 1298"/>
                  <a:gd name="T13" fmla="*/ 2147483646 h 1386"/>
                  <a:gd name="T14" fmla="*/ 2147483646 w 1298"/>
                  <a:gd name="T15" fmla="*/ 2147483646 h 1386"/>
                  <a:gd name="T16" fmla="*/ 2147483646 w 1298"/>
                  <a:gd name="T17" fmla="*/ 2147483646 h 1386"/>
                  <a:gd name="T18" fmla="*/ 2147483646 w 1298"/>
                  <a:gd name="T19" fmla="*/ 2147483646 h 1386"/>
                  <a:gd name="T20" fmla="*/ 2147483646 w 1298"/>
                  <a:gd name="T21" fmla="*/ 2147483646 h 1386"/>
                  <a:gd name="T22" fmla="*/ 2147483646 w 1298"/>
                  <a:gd name="T23" fmla="*/ 2147483646 h 1386"/>
                  <a:gd name="T24" fmla="*/ 2147483646 w 1298"/>
                  <a:gd name="T25" fmla="*/ 2147483646 h 1386"/>
                  <a:gd name="T26" fmla="*/ 2147483646 w 1298"/>
                  <a:gd name="T27" fmla="*/ 2147483646 h 1386"/>
                  <a:gd name="T28" fmla="*/ 2147483646 w 1298"/>
                  <a:gd name="T29" fmla="*/ 2147483646 h 1386"/>
                  <a:gd name="T30" fmla="*/ 2147483646 w 1298"/>
                  <a:gd name="T31" fmla="*/ 2147483646 h 1386"/>
                  <a:gd name="T32" fmla="*/ 2147483646 w 1298"/>
                  <a:gd name="T33" fmla="*/ 2147483646 h 1386"/>
                  <a:gd name="T34" fmla="*/ 2147483646 w 1298"/>
                  <a:gd name="T35" fmla="*/ 2147483646 h 1386"/>
                  <a:gd name="T36" fmla="*/ 2147483646 w 1298"/>
                  <a:gd name="T37" fmla="*/ 2147483646 h 1386"/>
                  <a:gd name="T38" fmla="*/ 2147483646 w 1298"/>
                  <a:gd name="T39" fmla="*/ 2147483646 h 1386"/>
                  <a:gd name="T40" fmla="*/ 2147483646 w 1298"/>
                  <a:gd name="T41" fmla="*/ 2147483646 h 1386"/>
                  <a:gd name="T42" fmla="*/ 2147483646 w 1298"/>
                  <a:gd name="T43" fmla="*/ 2147483646 h 1386"/>
                  <a:gd name="T44" fmla="*/ 2147483646 w 1298"/>
                  <a:gd name="T45" fmla="*/ 2147483646 h 1386"/>
                  <a:gd name="T46" fmla="*/ 2147483646 w 1298"/>
                  <a:gd name="T47" fmla="*/ 2147483646 h 1386"/>
                  <a:gd name="T48" fmla="*/ 2147483646 w 1298"/>
                  <a:gd name="T49" fmla="*/ 2147483646 h 1386"/>
                  <a:gd name="T50" fmla="*/ 2147483646 w 1298"/>
                  <a:gd name="T51" fmla="*/ 2147483646 h 1386"/>
                  <a:gd name="T52" fmla="*/ 2147483646 w 1298"/>
                  <a:gd name="T53" fmla="*/ 2147483646 h 1386"/>
                  <a:gd name="T54" fmla="*/ 2147483646 w 1298"/>
                  <a:gd name="T55" fmla="*/ 2147483646 h 1386"/>
                  <a:gd name="T56" fmla="*/ 2147483646 w 1298"/>
                  <a:gd name="T57" fmla="*/ 2147483646 h 1386"/>
                  <a:gd name="T58" fmla="*/ 2147483646 w 1298"/>
                  <a:gd name="T59" fmla="*/ 2147483646 h 1386"/>
                  <a:gd name="T60" fmla="*/ 2147483646 w 1298"/>
                  <a:gd name="T61" fmla="*/ 2147483646 h 1386"/>
                  <a:gd name="T62" fmla="*/ 2147483646 w 1298"/>
                  <a:gd name="T63" fmla="*/ 2147483646 h 1386"/>
                  <a:gd name="T64" fmla="*/ 2147483646 w 1298"/>
                  <a:gd name="T65" fmla="*/ 2147483646 h 1386"/>
                  <a:gd name="T66" fmla="*/ 2147483646 w 1298"/>
                  <a:gd name="T67" fmla="*/ 2147483646 h 1386"/>
                  <a:gd name="T68" fmla="*/ 2147483646 w 1298"/>
                  <a:gd name="T69" fmla="*/ 2147483646 h 1386"/>
                  <a:gd name="T70" fmla="*/ 2147483646 w 1298"/>
                  <a:gd name="T71" fmla="*/ 2147483646 h 1386"/>
                  <a:gd name="T72" fmla="*/ 2147483646 w 1298"/>
                  <a:gd name="T73" fmla="*/ 2147483646 h 1386"/>
                  <a:gd name="T74" fmla="*/ 2147483646 w 1298"/>
                  <a:gd name="T75" fmla="*/ 2147483646 h 1386"/>
                  <a:gd name="T76" fmla="*/ 2147483646 w 1298"/>
                  <a:gd name="T77" fmla="*/ 2147483646 h 1386"/>
                  <a:gd name="T78" fmla="*/ 2147483646 w 1298"/>
                  <a:gd name="T79" fmla="*/ 2147483646 h 1386"/>
                  <a:gd name="T80" fmla="*/ 2147483646 w 1298"/>
                  <a:gd name="T81" fmla="*/ 2147483646 h 1386"/>
                  <a:gd name="T82" fmla="*/ 2147483646 w 1298"/>
                  <a:gd name="T83" fmla="*/ 2147483646 h 1386"/>
                  <a:gd name="T84" fmla="*/ 2147483646 w 1298"/>
                  <a:gd name="T85" fmla="*/ 2147483646 h 1386"/>
                  <a:gd name="T86" fmla="*/ 2147483646 w 1298"/>
                  <a:gd name="T87" fmla="*/ 2147483646 h 1386"/>
                  <a:gd name="T88" fmla="*/ 2147483646 w 1298"/>
                  <a:gd name="T89" fmla="*/ 2147483646 h 1386"/>
                  <a:gd name="T90" fmla="*/ 2147483646 w 1298"/>
                  <a:gd name="T91" fmla="*/ 2147483646 h 1386"/>
                  <a:gd name="T92" fmla="*/ 2147483646 w 1298"/>
                  <a:gd name="T93" fmla="*/ 2147483646 h 1386"/>
                  <a:gd name="T94" fmla="*/ 2147483646 w 1298"/>
                  <a:gd name="T95" fmla="*/ 2147483646 h 1386"/>
                  <a:gd name="T96" fmla="*/ 2147483646 w 1298"/>
                  <a:gd name="T97" fmla="*/ 2147483646 h 1386"/>
                  <a:gd name="T98" fmla="*/ 2147483646 w 1298"/>
                  <a:gd name="T99" fmla="*/ 2147483646 h 13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98"/>
                  <a:gd name="T151" fmla="*/ 0 h 1386"/>
                  <a:gd name="T152" fmla="*/ 1298 w 1298"/>
                  <a:gd name="T153" fmla="*/ 1386 h 13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98" h="1386">
                    <a:moveTo>
                      <a:pt x="1297" y="203"/>
                    </a:moveTo>
                    <a:lnTo>
                      <a:pt x="1296" y="228"/>
                    </a:lnTo>
                    <a:lnTo>
                      <a:pt x="1294" y="256"/>
                    </a:lnTo>
                    <a:lnTo>
                      <a:pt x="1290" y="283"/>
                    </a:lnTo>
                    <a:lnTo>
                      <a:pt x="1287" y="309"/>
                    </a:lnTo>
                    <a:lnTo>
                      <a:pt x="1282" y="336"/>
                    </a:lnTo>
                    <a:lnTo>
                      <a:pt x="1277" y="362"/>
                    </a:lnTo>
                    <a:lnTo>
                      <a:pt x="1271" y="388"/>
                    </a:lnTo>
                    <a:lnTo>
                      <a:pt x="1264" y="414"/>
                    </a:lnTo>
                    <a:lnTo>
                      <a:pt x="1257" y="439"/>
                    </a:lnTo>
                    <a:lnTo>
                      <a:pt x="1249" y="465"/>
                    </a:lnTo>
                    <a:lnTo>
                      <a:pt x="1241" y="491"/>
                    </a:lnTo>
                    <a:lnTo>
                      <a:pt x="1231" y="516"/>
                    </a:lnTo>
                    <a:lnTo>
                      <a:pt x="1212" y="567"/>
                    </a:lnTo>
                    <a:lnTo>
                      <a:pt x="1191" y="616"/>
                    </a:lnTo>
                    <a:lnTo>
                      <a:pt x="1168" y="665"/>
                    </a:lnTo>
                    <a:lnTo>
                      <a:pt x="1143" y="713"/>
                    </a:lnTo>
                    <a:lnTo>
                      <a:pt x="1116" y="760"/>
                    </a:lnTo>
                    <a:lnTo>
                      <a:pt x="1089" y="806"/>
                    </a:lnTo>
                    <a:lnTo>
                      <a:pt x="1060" y="851"/>
                    </a:lnTo>
                    <a:lnTo>
                      <a:pt x="1031" y="894"/>
                    </a:lnTo>
                    <a:lnTo>
                      <a:pt x="1000" y="936"/>
                    </a:lnTo>
                    <a:lnTo>
                      <a:pt x="970" y="977"/>
                    </a:lnTo>
                    <a:lnTo>
                      <a:pt x="907" y="1055"/>
                    </a:lnTo>
                    <a:lnTo>
                      <a:pt x="843" y="1123"/>
                    </a:lnTo>
                    <a:lnTo>
                      <a:pt x="781" y="1183"/>
                    </a:lnTo>
                    <a:lnTo>
                      <a:pt x="719" y="1234"/>
                    </a:lnTo>
                    <a:lnTo>
                      <a:pt x="656" y="1278"/>
                    </a:lnTo>
                    <a:lnTo>
                      <a:pt x="596" y="1314"/>
                    </a:lnTo>
                    <a:lnTo>
                      <a:pt x="536" y="1342"/>
                    </a:lnTo>
                    <a:lnTo>
                      <a:pt x="478" y="1362"/>
                    </a:lnTo>
                    <a:lnTo>
                      <a:pt x="422" y="1377"/>
                    </a:lnTo>
                    <a:lnTo>
                      <a:pt x="367" y="1385"/>
                    </a:lnTo>
                    <a:lnTo>
                      <a:pt x="317" y="1386"/>
                    </a:lnTo>
                    <a:lnTo>
                      <a:pt x="267" y="1380"/>
                    </a:lnTo>
                    <a:lnTo>
                      <a:pt x="222" y="1369"/>
                    </a:lnTo>
                    <a:lnTo>
                      <a:pt x="180" y="1353"/>
                    </a:lnTo>
                    <a:lnTo>
                      <a:pt x="141" y="1331"/>
                    </a:lnTo>
                    <a:lnTo>
                      <a:pt x="107" y="1305"/>
                    </a:lnTo>
                    <a:lnTo>
                      <a:pt x="76" y="1273"/>
                    </a:lnTo>
                    <a:lnTo>
                      <a:pt x="50" y="1236"/>
                    </a:lnTo>
                    <a:lnTo>
                      <a:pt x="30" y="1196"/>
                    </a:lnTo>
                    <a:lnTo>
                      <a:pt x="14" y="1153"/>
                    </a:lnTo>
                    <a:lnTo>
                      <a:pt x="4" y="1104"/>
                    </a:lnTo>
                    <a:lnTo>
                      <a:pt x="0" y="1052"/>
                    </a:lnTo>
                    <a:lnTo>
                      <a:pt x="2" y="998"/>
                    </a:lnTo>
                    <a:lnTo>
                      <a:pt x="10" y="940"/>
                    </a:lnTo>
                    <a:lnTo>
                      <a:pt x="24" y="881"/>
                    </a:lnTo>
                    <a:lnTo>
                      <a:pt x="47" y="819"/>
                    </a:lnTo>
                    <a:lnTo>
                      <a:pt x="76" y="754"/>
                    </a:lnTo>
                    <a:lnTo>
                      <a:pt x="113" y="688"/>
                    </a:lnTo>
                    <a:lnTo>
                      <a:pt x="158" y="621"/>
                    </a:lnTo>
                    <a:lnTo>
                      <a:pt x="211" y="553"/>
                    </a:lnTo>
                    <a:lnTo>
                      <a:pt x="272" y="482"/>
                    </a:lnTo>
                    <a:lnTo>
                      <a:pt x="343" y="412"/>
                    </a:lnTo>
                    <a:lnTo>
                      <a:pt x="380" y="377"/>
                    </a:lnTo>
                    <a:lnTo>
                      <a:pt x="419" y="343"/>
                    </a:lnTo>
                    <a:lnTo>
                      <a:pt x="459" y="309"/>
                    </a:lnTo>
                    <a:lnTo>
                      <a:pt x="500" y="276"/>
                    </a:lnTo>
                    <a:lnTo>
                      <a:pt x="543" y="244"/>
                    </a:lnTo>
                    <a:lnTo>
                      <a:pt x="588" y="212"/>
                    </a:lnTo>
                    <a:lnTo>
                      <a:pt x="632" y="182"/>
                    </a:lnTo>
                    <a:lnTo>
                      <a:pt x="678" y="154"/>
                    </a:lnTo>
                    <a:lnTo>
                      <a:pt x="726" y="128"/>
                    </a:lnTo>
                    <a:lnTo>
                      <a:pt x="774" y="103"/>
                    </a:lnTo>
                    <a:lnTo>
                      <a:pt x="797" y="92"/>
                    </a:lnTo>
                    <a:lnTo>
                      <a:pt x="822" y="81"/>
                    </a:lnTo>
                    <a:lnTo>
                      <a:pt x="847" y="70"/>
                    </a:lnTo>
                    <a:lnTo>
                      <a:pt x="872" y="60"/>
                    </a:lnTo>
                    <a:lnTo>
                      <a:pt x="898" y="52"/>
                    </a:lnTo>
                    <a:lnTo>
                      <a:pt x="922" y="42"/>
                    </a:lnTo>
                    <a:lnTo>
                      <a:pt x="948" y="35"/>
                    </a:lnTo>
                    <a:lnTo>
                      <a:pt x="974" y="27"/>
                    </a:lnTo>
                    <a:lnTo>
                      <a:pt x="1000" y="21"/>
                    </a:lnTo>
                    <a:lnTo>
                      <a:pt x="1026" y="15"/>
                    </a:lnTo>
                    <a:lnTo>
                      <a:pt x="1053" y="9"/>
                    </a:lnTo>
                    <a:lnTo>
                      <a:pt x="1079" y="6"/>
                    </a:lnTo>
                    <a:lnTo>
                      <a:pt x="1109" y="2"/>
                    </a:lnTo>
                    <a:lnTo>
                      <a:pt x="1135" y="0"/>
                    </a:lnTo>
                    <a:lnTo>
                      <a:pt x="1159" y="1"/>
                    </a:lnTo>
                    <a:lnTo>
                      <a:pt x="1182" y="3"/>
                    </a:lnTo>
                    <a:lnTo>
                      <a:pt x="1192" y="6"/>
                    </a:lnTo>
                    <a:lnTo>
                      <a:pt x="1202" y="8"/>
                    </a:lnTo>
                    <a:lnTo>
                      <a:pt x="1211" y="12"/>
                    </a:lnTo>
                    <a:lnTo>
                      <a:pt x="1221" y="15"/>
                    </a:lnTo>
                    <a:lnTo>
                      <a:pt x="1229" y="19"/>
                    </a:lnTo>
                    <a:lnTo>
                      <a:pt x="1236" y="23"/>
                    </a:lnTo>
                    <a:lnTo>
                      <a:pt x="1244" y="29"/>
                    </a:lnTo>
                    <a:lnTo>
                      <a:pt x="1251" y="34"/>
                    </a:lnTo>
                    <a:lnTo>
                      <a:pt x="1257" y="41"/>
                    </a:lnTo>
                    <a:lnTo>
                      <a:pt x="1263" y="48"/>
                    </a:lnTo>
                    <a:lnTo>
                      <a:pt x="1269" y="55"/>
                    </a:lnTo>
                    <a:lnTo>
                      <a:pt x="1274" y="63"/>
                    </a:lnTo>
                    <a:lnTo>
                      <a:pt x="1278" y="72"/>
                    </a:lnTo>
                    <a:lnTo>
                      <a:pt x="1282" y="80"/>
                    </a:lnTo>
                    <a:lnTo>
                      <a:pt x="1285" y="91"/>
                    </a:lnTo>
                    <a:lnTo>
                      <a:pt x="1289" y="100"/>
                    </a:lnTo>
                    <a:lnTo>
                      <a:pt x="1294" y="122"/>
                    </a:lnTo>
                    <a:lnTo>
                      <a:pt x="1297" y="146"/>
                    </a:lnTo>
                    <a:lnTo>
                      <a:pt x="1298" y="173"/>
                    </a:lnTo>
                    <a:lnTo>
                      <a:pt x="1297" y="203"/>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3" name="Freeform 29">
                <a:extLst>
                  <a:ext uri="{FF2B5EF4-FFF2-40B4-BE49-F238E27FC236}">
                    <a16:creationId xmlns:a16="http://schemas.microsoft.com/office/drawing/2014/main" id="{B2389A8A-9CAB-4ED0-85FD-4A7666A04832}"/>
                  </a:ext>
                </a:extLst>
              </p:cNvPr>
              <p:cNvSpPr>
                <a:spLocks/>
              </p:cNvSpPr>
              <p:nvPr/>
            </p:nvSpPr>
            <p:spPr bwMode="auto">
              <a:xfrm>
                <a:off x="6286500" y="4802188"/>
                <a:ext cx="273050" cy="368300"/>
              </a:xfrm>
              <a:custGeom>
                <a:avLst/>
                <a:gdLst>
                  <a:gd name="T0" fmla="*/ 2147483646 w 1135"/>
                  <a:gd name="T1" fmla="*/ 2147483646 h 1524"/>
                  <a:gd name="T2" fmla="*/ 2147483646 w 1135"/>
                  <a:gd name="T3" fmla="*/ 2147483646 h 1524"/>
                  <a:gd name="T4" fmla="*/ 2147483646 w 1135"/>
                  <a:gd name="T5" fmla="*/ 2147483646 h 1524"/>
                  <a:gd name="T6" fmla="*/ 2147483646 w 1135"/>
                  <a:gd name="T7" fmla="*/ 2147483646 h 1524"/>
                  <a:gd name="T8" fmla="*/ 2147483646 w 1135"/>
                  <a:gd name="T9" fmla="*/ 2147483646 h 1524"/>
                  <a:gd name="T10" fmla="*/ 2147483646 w 1135"/>
                  <a:gd name="T11" fmla="*/ 2147483646 h 1524"/>
                  <a:gd name="T12" fmla="*/ 2147483646 w 1135"/>
                  <a:gd name="T13" fmla="*/ 2147483646 h 1524"/>
                  <a:gd name="T14" fmla="*/ 2147483646 w 1135"/>
                  <a:gd name="T15" fmla="*/ 2147483646 h 1524"/>
                  <a:gd name="T16" fmla="*/ 2147483646 w 1135"/>
                  <a:gd name="T17" fmla="*/ 2147483646 h 1524"/>
                  <a:gd name="T18" fmla="*/ 2147483646 w 1135"/>
                  <a:gd name="T19" fmla="*/ 2147483646 h 1524"/>
                  <a:gd name="T20" fmla="*/ 2147483646 w 1135"/>
                  <a:gd name="T21" fmla="*/ 2147483646 h 1524"/>
                  <a:gd name="T22" fmla="*/ 2147483646 w 1135"/>
                  <a:gd name="T23" fmla="*/ 2147483646 h 1524"/>
                  <a:gd name="T24" fmla="*/ 2147483646 w 1135"/>
                  <a:gd name="T25" fmla="*/ 2147483646 h 1524"/>
                  <a:gd name="T26" fmla="*/ 2147483646 w 1135"/>
                  <a:gd name="T27" fmla="*/ 2147483646 h 1524"/>
                  <a:gd name="T28" fmla="*/ 2147483646 w 1135"/>
                  <a:gd name="T29" fmla="*/ 2147483646 h 1524"/>
                  <a:gd name="T30" fmla="*/ 2147483646 w 1135"/>
                  <a:gd name="T31" fmla="*/ 2147483646 h 1524"/>
                  <a:gd name="T32" fmla="*/ 2147483646 w 1135"/>
                  <a:gd name="T33" fmla="*/ 2147483646 h 1524"/>
                  <a:gd name="T34" fmla="*/ 2147483646 w 1135"/>
                  <a:gd name="T35" fmla="*/ 2147483646 h 1524"/>
                  <a:gd name="T36" fmla="*/ 2147483646 w 1135"/>
                  <a:gd name="T37" fmla="*/ 2147483646 h 1524"/>
                  <a:gd name="T38" fmla="*/ 2147483646 w 1135"/>
                  <a:gd name="T39" fmla="*/ 2147483646 h 1524"/>
                  <a:gd name="T40" fmla="*/ 2147483646 w 1135"/>
                  <a:gd name="T41" fmla="*/ 2147483646 h 1524"/>
                  <a:gd name="T42" fmla="*/ 2147483646 w 1135"/>
                  <a:gd name="T43" fmla="*/ 2147483646 h 1524"/>
                  <a:gd name="T44" fmla="*/ 2147483646 w 1135"/>
                  <a:gd name="T45" fmla="*/ 2147483646 h 1524"/>
                  <a:gd name="T46" fmla="*/ 2147483646 w 1135"/>
                  <a:gd name="T47" fmla="*/ 2147483646 h 1524"/>
                  <a:gd name="T48" fmla="*/ 2147483646 w 1135"/>
                  <a:gd name="T49" fmla="*/ 2147483646 h 1524"/>
                  <a:gd name="T50" fmla="*/ 2147483646 w 1135"/>
                  <a:gd name="T51" fmla="*/ 2147483646 h 1524"/>
                  <a:gd name="T52" fmla="*/ 2147483646 w 1135"/>
                  <a:gd name="T53" fmla="*/ 2147483646 h 1524"/>
                  <a:gd name="T54" fmla="*/ 2147483646 w 1135"/>
                  <a:gd name="T55" fmla="*/ 2147483646 h 1524"/>
                  <a:gd name="T56" fmla="*/ 2147483646 w 1135"/>
                  <a:gd name="T57" fmla="*/ 2147483646 h 1524"/>
                  <a:gd name="T58" fmla="*/ 2147483646 w 1135"/>
                  <a:gd name="T59" fmla="*/ 2147483646 h 1524"/>
                  <a:gd name="T60" fmla="*/ 2147483646 w 1135"/>
                  <a:gd name="T61" fmla="*/ 2147483646 h 1524"/>
                  <a:gd name="T62" fmla="*/ 2147483646 w 1135"/>
                  <a:gd name="T63" fmla="*/ 2147483646 h 1524"/>
                  <a:gd name="T64" fmla="*/ 2147483646 w 1135"/>
                  <a:gd name="T65" fmla="*/ 2147483646 h 1524"/>
                  <a:gd name="T66" fmla="*/ 2147483646 w 1135"/>
                  <a:gd name="T67" fmla="*/ 2147483646 h 1524"/>
                  <a:gd name="T68" fmla="*/ 2147483646 w 1135"/>
                  <a:gd name="T69" fmla="*/ 2147483646 h 1524"/>
                  <a:gd name="T70" fmla="*/ 2147483646 w 1135"/>
                  <a:gd name="T71" fmla="*/ 2147483646 h 1524"/>
                  <a:gd name="T72" fmla="*/ 2147483646 w 1135"/>
                  <a:gd name="T73" fmla="*/ 2147483646 h 1524"/>
                  <a:gd name="T74" fmla="*/ 2147483646 w 1135"/>
                  <a:gd name="T75" fmla="*/ 2147483646 h 1524"/>
                  <a:gd name="T76" fmla="*/ 2147483646 w 1135"/>
                  <a:gd name="T77" fmla="*/ 2147483646 h 1524"/>
                  <a:gd name="T78" fmla="*/ 2147483646 w 1135"/>
                  <a:gd name="T79" fmla="*/ 2147483646 h 1524"/>
                  <a:gd name="T80" fmla="*/ 2147483646 w 1135"/>
                  <a:gd name="T81" fmla="*/ 0 h 1524"/>
                  <a:gd name="T82" fmla="*/ 2147483646 w 1135"/>
                  <a:gd name="T83" fmla="*/ 2147483646 h 1524"/>
                  <a:gd name="T84" fmla="*/ 2147483646 w 1135"/>
                  <a:gd name="T85" fmla="*/ 2147483646 h 1524"/>
                  <a:gd name="T86" fmla="*/ 2147483646 w 1135"/>
                  <a:gd name="T87" fmla="*/ 2147483646 h 1524"/>
                  <a:gd name="T88" fmla="*/ 2147483646 w 1135"/>
                  <a:gd name="T89" fmla="*/ 2147483646 h 1524"/>
                  <a:gd name="T90" fmla="*/ 2147483646 w 1135"/>
                  <a:gd name="T91" fmla="*/ 2147483646 h 1524"/>
                  <a:gd name="T92" fmla="*/ 2147483646 w 1135"/>
                  <a:gd name="T93" fmla="*/ 2147483646 h 1524"/>
                  <a:gd name="T94" fmla="*/ 2147483646 w 1135"/>
                  <a:gd name="T95" fmla="*/ 2147483646 h 1524"/>
                  <a:gd name="T96" fmla="*/ 2147483646 w 1135"/>
                  <a:gd name="T97" fmla="*/ 2147483646 h 1524"/>
                  <a:gd name="T98" fmla="*/ 2147483646 w 1135"/>
                  <a:gd name="T99" fmla="*/ 2147483646 h 15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35"/>
                  <a:gd name="T151" fmla="*/ 0 h 1524"/>
                  <a:gd name="T152" fmla="*/ 1135 w 1135"/>
                  <a:gd name="T153" fmla="*/ 1524 h 15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35" h="1524">
                    <a:moveTo>
                      <a:pt x="1125" y="172"/>
                    </a:moveTo>
                    <a:lnTo>
                      <a:pt x="1128" y="200"/>
                    </a:lnTo>
                    <a:lnTo>
                      <a:pt x="1130" y="227"/>
                    </a:lnTo>
                    <a:lnTo>
                      <a:pt x="1133" y="253"/>
                    </a:lnTo>
                    <a:lnTo>
                      <a:pt x="1134" y="280"/>
                    </a:lnTo>
                    <a:lnTo>
                      <a:pt x="1135" y="307"/>
                    </a:lnTo>
                    <a:lnTo>
                      <a:pt x="1134" y="334"/>
                    </a:lnTo>
                    <a:lnTo>
                      <a:pt x="1134" y="360"/>
                    </a:lnTo>
                    <a:lnTo>
                      <a:pt x="1132" y="387"/>
                    </a:lnTo>
                    <a:lnTo>
                      <a:pt x="1129" y="414"/>
                    </a:lnTo>
                    <a:lnTo>
                      <a:pt x="1127" y="441"/>
                    </a:lnTo>
                    <a:lnTo>
                      <a:pt x="1123" y="467"/>
                    </a:lnTo>
                    <a:lnTo>
                      <a:pt x="1120" y="494"/>
                    </a:lnTo>
                    <a:lnTo>
                      <a:pt x="1110" y="547"/>
                    </a:lnTo>
                    <a:lnTo>
                      <a:pt x="1099" y="600"/>
                    </a:lnTo>
                    <a:lnTo>
                      <a:pt x="1084" y="652"/>
                    </a:lnTo>
                    <a:lnTo>
                      <a:pt x="1069" y="704"/>
                    </a:lnTo>
                    <a:lnTo>
                      <a:pt x="1053" y="755"/>
                    </a:lnTo>
                    <a:lnTo>
                      <a:pt x="1034" y="805"/>
                    </a:lnTo>
                    <a:lnTo>
                      <a:pt x="1014" y="855"/>
                    </a:lnTo>
                    <a:lnTo>
                      <a:pt x="994" y="903"/>
                    </a:lnTo>
                    <a:lnTo>
                      <a:pt x="971" y="950"/>
                    </a:lnTo>
                    <a:lnTo>
                      <a:pt x="949" y="996"/>
                    </a:lnTo>
                    <a:lnTo>
                      <a:pt x="903" y="1084"/>
                    </a:lnTo>
                    <a:lnTo>
                      <a:pt x="853" y="1163"/>
                    </a:lnTo>
                    <a:lnTo>
                      <a:pt x="803" y="1233"/>
                    </a:lnTo>
                    <a:lnTo>
                      <a:pt x="751" y="1296"/>
                    </a:lnTo>
                    <a:lnTo>
                      <a:pt x="699" y="1350"/>
                    </a:lnTo>
                    <a:lnTo>
                      <a:pt x="646" y="1397"/>
                    </a:lnTo>
                    <a:lnTo>
                      <a:pt x="593" y="1436"/>
                    </a:lnTo>
                    <a:lnTo>
                      <a:pt x="540" y="1468"/>
                    </a:lnTo>
                    <a:lnTo>
                      <a:pt x="487" y="1493"/>
                    </a:lnTo>
                    <a:lnTo>
                      <a:pt x="435" y="1510"/>
                    </a:lnTo>
                    <a:lnTo>
                      <a:pt x="386" y="1521"/>
                    </a:lnTo>
                    <a:lnTo>
                      <a:pt x="336" y="1524"/>
                    </a:lnTo>
                    <a:lnTo>
                      <a:pt x="290" y="1523"/>
                    </a:lnTo>
                    <a:lnTo>
                      <a:pt x="245" y="1515"/>
                    </a:lnTo>
                    <a:lnTo>
                      <a:pt x="203" y="1501"/>
                    </a:lnTo>
                    <a:lnTo>
                      <a:pt x="164" y="1481"/>
                    </a:lnTo>
                    <a:lnTo>
                      <a:pt x="129" y="1456"/>
                    </a:lnTo>
                    <a:lnTo>
                      <a:pt x="96" y="1425"/>
                    </a:lnTo>
                    <a:lnTo>
                      <a:pt x="69" y="1389"/>
                    </a:lnTo>
                    <a:lnTo>
                      <a:pt x="45" y="1349"/>
                    </a:lnTo>
                    <a:lnTo>
                      <a:pt x="25" y="1304"/>
                    </a:lnTo>
                    <a:lnTo>
                      <a:pt x="12" y="1254"/>
                    </a:lnTo>
                    <a:lnTo>
                      <a:pt x="3" y="1200"/>
                    </a:lnTo>
                    <a:lnTo>
                      <a:pt x="0" y="1143"/>
                    </a:lnTo>
                    <a:lnTo>
                      <a:pt x="4" y="1081"/>
                    </a:lnTo>
                    <a:lnTo>
                      <a:pt x="13" y="1015"/>
                    </a:lnTo>
                    <a:lnTo>
                      <a:pt x="30" y="947"/>
                    </a:lnTo>
                    <a:lnTo>
                      <a:pt x="53" y="875"/>
                    </a:lnTo>
                    <a:lnTo>
                      <a:pt x="85" y="799"/>
                    </a:lnTo>
                    <a:lnTo>
                      <a:pt x="124" y="723"/>
                    </a:lnTo>
                    <a:lnTo>
                      <a:pt x="171" y="643"/>
                    </a:lnTo>
                    <a:lnTo>
                      <a:pt x="227" y="560"/>
                    </a:lnTo>
                    <a:lnTo>
                      <a:pt x="257" y="519"/>
                    </a:lnTo>
                    <a:lnTo>
                      <a:pt x="289" y="478"/>
                    </a:lnTo>
                    <a:lnTo>
                      <a:pt x="322" y="436"/>
                    </a:lnTo>
                    <a:lnTo>
                      <a:pt x="356" y="396"/>
                    </a:lnTo>
                    <a:lnTo>
                      <a:pt x="392" y="356"/>
                    </a:lnTo>
                    <a:lnTo>
                      <a:pt x="429" y="317"/>
                    </a:lnTo>
                    <a:lnTo>
                      <a:pt x="468" y="280"/>
                    </a:lnTo>
                    <a:lnTo>
                      <a:pt x="507" y="243"/>
                    </a:lnTo>
                    <a:lnTo>
                      <a:pt x="548" y="209"/>
                    </a:lnTo>
                    <a:lnTo>
                      <a:pt x="591" y="175"/>
                    </a:lnTo>
                    <a:lnTo>
                      <a:pt x="613" y="159"/>
                    </a:lnTo>
                    <a:lnTo>
                      <a:pt x="635" y="144"/>
                    </a:lnTo>
                    <a:lnTo>
                      <a:pt x="658" y="129"/>
                    </a:lnTo>
                    <a:lnTo>
                      <a:pt x="680" y="115"/>
                    </a:lnTo>
                    <a:lnTo>
                      <a:pt x="703" y="100"/>
                    </a:lnTo>
                    <a:lnTo>
                      <a:pt x="726" y="88"/>
                    </a:lnTo>
                    <a:lnTo>
                      <a:pt x="750" y="75"/>
                    </a:lnTo>
                    <a:lnTo>
                      <a:pt x="775" y="63"/>
                    </a:lnTo>
                    <a:lnTo>
                      <a:pt x="798" y="51"/>
                    </a:lnTo>
                    <a:lnTo>
                      <a:pt x="823" y="40"/>
                    </a:lnTo>
                    <a:lnTo>
                      <a:pt x="848" y="30"/>
                    </a:lnTo>
                    <a:lnTo>
                      <a:pt x="874" y="20"/>
                    </a:lnTo>
                    <a:lnTo>
                      <a:pt x="901" y="12"/>
                    </a:lnTo>
                    <a:lnTo>
                      <a:pt x="927" y="5"/>
                    </a:lnTo>
                    <a:lnTo>
                      <a:pt x="950" y="1"/>
                    </a:lnTo>
                    <a:lnTo>
                      <a:pt x="973" y="0"/>
                    </a:lnTo>
                    <a:lnTo>
                      <a:pt x="983" y="0"/>
                    </a:lnTo>
                    <a:lnTo>
                      <a:pt x="994" y="0"/>
                    </a:lnTo>
                    <a:lnTo>
                      <a:pt x="1003" y="1"/>
                    </a:lnTo>
                    <a:lnTo>
                      <a:pt x="1013" y="4"/>
                    </a:lnTo>
                    <a:lnTo>
                      <a:pt x="1022" y="6"/>
                    </a:lnTo>
                    <a:lnTo>
                      <a:pt x="1030" y="10"/>
                    </a:lnTo>
                    <a:lnTo>
                      <a:pt x="1039" y="13"/>
                    </a:lnTo>
                    <a:lnTo>
                      <a:pt x="1047" y="17"/>
                    </a:lnTo>
                    <a:lnTo>
                      <a:pt x="1054" y="23"/>
                    </a:lnTo>
                    <a:lnTo>
                      <a:pt x="1061" y="27"/>
                    </a:lnTo>
                    <a:lnTo>
                      <a:pt x="1068" y="34"/>
                    </a:lnTo>
                    <a:lnTo>
                      <a:pt x="1075" y="40"/>
                    </a:lnTo>
                    <a:lnTo>
                      <a:pt x="1081" y="49"/>
                    </a:lnTo>
                    <a:lnTo>
                      <a:pt x="1087" y="57"/>
                    </a:lnTo>
                    <a:lnTo>
                      <a:pt x="1092" y="65"/>
                    </a:lnTo>
                    <a:lnTo>
                      <a:pt x="1096" y="75"/>
                    </a:lnTo>
                    <a:lnTo>
                      <a:pt x="1106" y="95"/>
                    </a:lnTo>
                    <a:lnTo>
                      <a:pt x="1113" y="118"/>
                    </a:lnTo>
                    <a:lnTo>
                      <a:pt x="1120" y="144"/>
                    </a:lnTo>
                    <a:lnTo>
                      <a:pt x="1125" y="172"/>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4" name="Freeform 30">
                <a:extLst>
                  <a:ext uri="{FF2B5EF4-FFF2-40B4-BE49-F238E27FC236}">
                    <a16:creationId xmlns:a16="http://schemas.microsoft.com/office/drawing/2014/main" id="{093A6C02-B254-4097-987C-60BB14EE0C88}"/>
                  </a:ext>
                </a:extLst>
              </p:cNvPr>
              <p:cNvSpPr>
                <a:spLocks/>
              </p:cNvSpPr>
              <p:nvPr/>
            </p:nvSpPr>
            <p:spPr bwMode="auto">
              <a:xfrm>
                <a:off x="6492875" y="4421188"/>
                <a:ext cx="238125" cy="393700"/>
              </a:xfrm>
              <a:custGeom>
                <a:avLst/>
                <a:gdLst>
                  <a:gd name="T0" fmla="*/ 2147483646 w 985"/>
                  <a:gd name="T1" fmla="*/ 2147483646 h 1631"/>
                  <a:gd name="T2" fmla="*/ 2147483646 w 985"/>
                  <a:gd name="T3" fmla="*/ 2147483646 h 1631"/>
                  <a:gd name="T4" fmla="*/ 2147483646 w 985"/>
                  <a:gd name="T5" fmla="*/ 2147483646 h 1631"/>
                  <a:gd name="T6" fmla="*/ 2147483646 w 985"/>
                  <a:gd name="T7" fmla="*/ 2147483646 h 1631"/>
                  <a:gd name="T8" fmla="*/ 2147483646 w 985"/>
                  <a:gd name="T9" fmla="*/ 2147483646 h 1631"/>
                  <a:gd name="T10" fmla="*/ 2147483646 w 985"/>
                  <a:gd name="T11" fmla="*/ 2147483646 h 1631"/>
                  <a:gd name="T12" fmla="*/ 2147483646 w 985"/>
                  <a:gd name="T13" fmla="*/ 2147483646 h 1631"/>
                  <a:gd name="T14" fmla="*/ 2147483646 w 985"/>
                  <a:gd name="T15" fmla="*/ 2147483646 h 1631"/>
                  <a:gd name="T16" fmla="*/ 2147483646 w 985"/>
                  <a:gd name="T17" fmla="*/ 2147483646 h 1631"/>
                  <a:gd name="T18" fmla="*/ 2147483646 w 985"/>
                  <a:gd name="T19" fmla="*/ 2147483646 h 1631"/>
                  <a:gd name="T20" fmla="*/ 2147483646 w 985"/>
                  <a:gd name="T21" fmla="*/ 2147483646 h 1631"/>
                  <a:gd name="T22" fmla="*/ 2147483646 w 985"/>
                  <a:gd name="T23" fmla="*/ 2147483646 h 1631"/>
                  <a:gd name="T24" fmla="*/ 2147483646 w 985"/>
                  <a:gd name="T25" fmla="*/ 2147483646 h 1631"/>
                  <a:gd name="T26" fmla="*/ 2147483646 w 985"/>
                  <a:gd name="T27" fmla="*/ 2147483646 h 1631"/>
                  <a:gd name="T28" fmla="*/ 2147483646 w 985"/>
                  <a:gd name="T29" fmla="*/ 2147483646 h 1631"/>
                  <a:gd name="T30" fmla="*/ 2147483646 w 985"/>
                  <a:gd name="T31" fmla="*/ 2147483646 h 1631"/>
                  <a:gd name="T32" fmla="*/ 2147483646 w 985"/>
                  <a:gd name="T33" fmla="*/ 2147483646 h 1631"/>
                  <a:gd name="T34" fmla="*/ 2147483646 w 985"/>
                  <a:gd name="T35" fmla="*/ 2147483646 h 1631"/>
                  <a:gd name="T36" fmla="*/ 2147483646 w 985"/>
                  <a:gd name="T37" fmla="*/ 2147483646 h 1631"/>
                  <a:gd name="T38" fmla="*/ 2147483646 w 985"/>
                  <a:gd name="T39" fmla="*/ 2147483646 h 1631"/>
                  <a:gd name="T40" fmla="*/ 2147483646 w 985"/>
                  <a:gd name="T41" fmla="*/ 2147483646 h 1631"/>
                  <a:gd name="T42" fmla="*/ 2147483646 w 985"/>
                  <a:gd name="T43" fmla="*/ 2147483646 h 1631"/>
                  <a:gd name="T44" fmla="*/ 2147483646 w 985"/>
                  <a:gd name="T45" fmla="*/ 2147483646 h 1631"/>
                  <a:gd name="T46" fmla="*/ 2147483646 w 985"/>
                  <a:gd name="T47" fmla="*/ 2147483646 h 1631"/>
                  <a:gd name="T48" fmla="*/ 2147483646 w 985"/>
                  <a:gd name="T49" fmla="*/ 2147483646 h 1631"/>
                  <a:gd name="T50" fmla="*/ 2147483646 w 985"/>
                  <a:gd name="T51" fmla="*/ 2147483646 h 1631"/>
                  <a:gd name="T52" fmla="*/ 2147483646 w 985"/>
                  <a:gd name="T53" fmla="*/ 2147483646 h 1631"/>
                  <a:gd name="T54" fmla="*/ 2147483646 w 985"/>
                  <a:gd name="T55" fmla="*/ 2147483646 h 1631"/>
                  <a:gd name="T56" fmla="*/ 2147483646 w 985"/>
                  <a:gd name="T57" fmla="*/ 2147483646 h 1631"/>
                  <a:gd name="T58" fmla="*/ 2147483646 w 985"/>
                  <a:gd name="T59" fmla="*/ 2147483646 h 1631"/>
                  <a:gd name="T60" fmla="*/ 2147483646 w 985"/>
                  <a:gd name="T61" fmla="*/ 2147483646 h 1631"/>
                  <a:gd name="T62" fmla="*/ 2147483646 w 985"/>
                  <a:gd name="T63" fmla="*/ 2147483646 h 1631"/>
                  <a:gd name="T64" fmla="*/ 2147483646 w 985"/>
                  <a:gd name="T65" fmla="*/ 2147483646 h 1631"/>
                  <a:gd name="T66" fmla="*/ 2147483646 w 985"/>
                  <a:gd name="T67" fmla="*/ 2147483646 h 1631"/>
                  <a:gd name="T68" fmla="*/ 2147483646 w 985"/>
                  <a:gd name="T69" fmla="*/ 2147483646 h 1631"/>
                  <a:gd name="T70" fmla="*/ 2147483646 w 985"/>
                  <a:gd name="T71" fmla="*/ 2147483646 h 1631"/>
                  <a:gd name="T72" fmla="*/ 2147483646 w 985"/>
                  <a:gd name="T73" fmla="*/ 2147483646 h 1631"/>
                  <a:gd name="T74" fmla="*/ 2147483646 w 985"/>
                  <a:gd name="T75" fmla="*/ 2147483646 h 1631"/>
                  <a:gd name="T76" fmla="*/ 2147483646 w 985"/>
                  <a:gd name="T77" fmla="*/ 2147483646 h 1631"/>
                  <a:gd name="T78" fmla="*/ 2147483646 w 985"/>
                  <a:gd name="T79" fmla="*/ 2147483646 h 1631"/>
                  <a:gd name="T80" fmla="*/ 2147483646 w 985"/>
                  <a:gd name="T81" fmla="*/ 2147483646 h 1631"/>
                  <a:gd name="T82" fmla="*/ 2147483646 w 985"/>
                  <a:gd name="T83" fmla="*/ 0 h 1631"/>
                  <a:gd name="T84" fmla="*/ 2147483646 w 985"/>
                  <a:gd name="T85" fmla="*/ 2147483646 h 1631"/>
                  <a:gd name="T86" fmla="*/ 2147483646 w 985"/>
                  <a:gd name="T87" fmla="*/ 2147483646 h 1631"/>
                  <a:gd name="T88" fmla="*/ 2147483646 w 985"/>
                  <a:gd name="T89" fmla="*/ 2147483646 h 1631"/>
                  <a:gd name="T90" fmla="*/ 2147483646 w 985"/>
                  <a:gd name="T91" fmla="*/ 2147483646 h 1631"/>
                  <a:gd name="T92" fmla="*/ 2147483646 w 985"/>
                  <a:gd name="T93" fmla="*/ 2147483646 h 1631"/>
                  <a:gd name="T94" fmla="*/ 2147483646 w 985"/>
                  <a:gd name="T95" fmla="*/ 2147483646 h 1631"/>
                  <a:gd name="T96" fmla="*/ 2147483646 w 985"/>
                  <a:gd name="T97" fmla="*/ 2147483646 h 1631"/>
                  <a:gd name="T98" fmla="*/ 2147483646 w 985"/>
                  <a:gd name="T99" fmla="*/ 2147483646 h 16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5"/>
                  <a:gd name="T151" fmla="*/ 0 h 1631"/>
                  <a:gd name="T152" fmla="*/ 985 w 985"/>
                  <a:gd name="T153" fmla="*/ 1631 h 16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5" h="1631">
                    <a:moveTo>
                      <a:pt x="927" y="145"/>
                    </a:moveTo>
                    <a:lnTo>
                      <a:pt x="937" y="170"/>
                    </a:lnTo>
                    <a:lnTo>
                      <a:pt x="944" y="196"/>
                    </a:lnTo>
                    <a:lnTo>
                      <a:pt x="951" y="222"/>
                    </a:lnTo>
                    <a:lnTo>
                      <a:pt x="958" y="248"/>
                    </a:lnTo>
                    <a:lnTo>
                      <a:pt x="964" y="275"/>
                    </a:lnTo>
                    <a:lnTo>
                      <a:pt x="969" y="301"/>
                    </a:lnTo>
                    <a:lnTo>
                      <a:pt x="973" y="328"/>
                    </a:lnTo>
                    <a:lnTo>
                      <a:pt x="977" y="354"/>
                    </a:lnTo>
                    <a:lnTo>
                      <a:pt x="979" y="381"/>
                    </a:lnTo>
                    <a:lnTo>
                      <a:pt x="982" y="408"/>
                    </a:lnTo>
                    <a:lnTo>
                      <a:pt x="984" y="434"/>
                    </a:lnTo>
                    <a:lnTo>
                      <a:pt x="985" y="461"/>
                    </a:lnTo>
                    <a:lnTo>
                      <a:pt x="985" y="515"/>
                    </a:lnTo>
                    <a:lnTo>
                      <a:pt x="984" y="569"/>
                    </a:lnTo>
                    <a:lnTo>
                      <a:pt x="980" y="622"/>
                    </a:lnTo>
                    <a:lnTo>
                      <a:pt x="976" y="677"/>
                    </a:lnTo>
                    <a:lnTo>
                      <a:pt x="969" y="730"/>
                    </a:lnTo>
                    <a:lnTo>
                      <a:pt x="960" y="783"/>
                    </a:lnTo>
                    <a:lnTo>
                      <a:pt x="951" y="835"/>
                    </a:lnTo>
                    <a:lnTo>
                      <a:pt x="940" y="886"/>
                    </a:lnTo>
                    <a:lnTo>
                      <a:pt x="927" y="937"/>
                    </a:lnTo>
                    <a:lnTo>
                      <a:pt x="914" y="987"/>
                    </a:lnTo>
                    <a:lnTo>
                      <a:pt x="885" y="1082"/>
                    </a:lnTo>
                    <a:lnTo>
                      <a:pt x="853" y="1169"/>
                    </a:lnTo>
                    <a:lnTo>
                      <a:pt x="817" y="1248"/>
                    </a:lnTo>
                    <a:lnTo>
                      <a:pt x="778" y="1319"/>
                    </a:lnTo>
                    <a:lnTo>
                      <a:pt x="738" y="1383"/>
                    </a:lnTo>
                    <a:lnTo>
                      <a:pt x="694" y="1438"/>
                    </a:lnTo>
                    <a:lnTo>
                      <a:pt x="649" y="1488"/>
                    </a:lnTo>
                    <a:lnTo>
                      <a:pt x="603" y="1529"/>
                    </a:lnTo>
                    <a:lnTo>
                      <a:pt x="557" y="1563"/>
                    </a:lnTo>
                    <a:lnTo>
                      <a:pt x="509" y="1590"/>
                    </a:lnTo>
                    <a:lnTo>
                      <a:pt x="462" y="1610"/>
                    </a:lnTo>
                    <a:lnTo>
                      <a:pt x="415" y="1623"/>
                    </a:lnTo>
                    <a:lnTo>
                      <a:pt x="369" y="1630"/>
                    </a:lnTo>
                    <a:lnTo>
                      <a:pt x="323" y="1631"/>
                    </a:lnTo>
                    <a:lnTo>
                      <a:pt x="279" y="1626"/>
                    </a:lnTo>
                    <a:lnTo>
                      <a:pt x="237" y="1614"/>
                    </a:lnTo>
                    <a:lnTo>
                      <a:pt x="198" y="1596"/>
                    </a:lnTo>
                    <a:lnTo>
                      <a:pt x="160" y="1571"/>
                    </a:lnTo>
                    <a:lnTo>
                      <a:pt x="126" y="1542"/>
                    </a:lnTo>
                    <a:lnTo>
                      <a:pt x="94" y="1506"/>
                    </a:lnTo>
                    <a:lnTo>
                      <a:pt x="67" y="1466"/>
                    </a:lnTo>
                    <a:lnTo>
                      <a:pt x="43" y="1420"/>
                    </a:lnTo>
                    <a:lnTo>
                      <a:pt x="26" y="1370"/>
                    </a:lnTo>
                    <a:lnTo>
                      <a:pt x="12" y="1313"/>
                    </a:lnTo>
                    <a:lnTo>
                      <a:pt x="2" y="1252"/>
                    </a:lnTo>
                    <a:lnTo>
                      <a:pt x="0" y="1186"/>
                    </a:lnTo>
                    <a:lnTo>
                      <a:pt x="2" y="1115"/>
                    </a:lnTo>
                    <a:lnTo>
                      <a:pt x="12" y="1041"/>
                    </a:lnTo>
                    <a:lnTo>
                      <a:pt x="28" y="961"/>
                    </a:lnTo>
                    <a:lnTo>
                      <a:pt x="52" y="877"/>
                    </a:lnTo>
                    <a:lnTo>
                      <a:pt x="82" y="790"/>
                    </a:lnTo>
                    <a:lnTo>
                      <a:pt x="121" y="698"/>
                    </a:lnTo>
                    <a:lnTo>
                      <a:pt x="142" y="652"/>
                    </a:lnTo>
                    <a:lnTo>
                      <a:pt x="166" y="605"/>
                    </a:lnTo>
                    <a:lnTo>
                      <a:pt x="191" y="559"/>
                    </a:lnTo>
                    <a:lnTo>
                      <a:pt x="217" y="512"/>
                    </a:lnTo>
                    <a:lnTo>
                      <a:pt x="245" y="467"/>
                    </a:lnTo>
                    <a:lnTo>
                      <a:pt x="273" y="421"/>
                    </a:lnTo>
                    <a:lnTo>
                      <a:pt x="304" y="376"/>
                    </a:lnTo>
                    <a:lnTo>
                      <a:pt x="336" y="334"/>
                    </a:lnTo>
                    <a:lnTo>
                      <a:pt x="370" y="291"/>
                    </a:lnTo>
                    <a:lnTo>
                      <a:pt x="405" y="250"/>
                    </a:lnTo>
                    <a:lnTo>
                      <a:pt x="423" y="230"/>
                    </a:lnTo>
                    <a:lnTo>
                      <a:pt x="442" y="211"/>
                    </a:lnTo>
                    <a:lnTo>
                      <a:pt x="461" y="192"/>
                    </a:lnTo>
                    <a:lnTo>
                      <a:pt x="481" y="173"/>
                    </a:lnTo>
                    <a:lnTo>
                      <a:pt x="501" y="156"/>
                    </a:lnTo>
                    <a:lnTo>
                      <a:pt x="521" y="138"/>
                    </a:lnTo>
                    <a:lnTo>
                      <a:pt x="542" y="120"/>
                    </a:lnTo>
                    <a:lnTo>
                      <a:pt x="563" y="104"/>
                    </a:lnTo>
                    <a:lnTo>
                      <a:pt x="584" y="88"/>
                    </a:lnTo>
                    <a:lnTo>
                      <a:pt x="607" y="73"/>
                    </a:lnTo>
                    <a:lnTo>
                      <a:pt x="629" y="59"/>
                    </a:lnTo>
                    <a:lnTo>
                      <a:pt x="652" y="45"/>
                    </a:lnTo>
                    <a:lnTo>
                      <a:pt x="677" y="31"/>
                    </a:lnTo>
                    <a:lnTo>
                      <a:pt x="701" y="19"/>
                    </a:lnTo>
                    <a:lnTo>
                      <a:pt x="725" y="11"/>
                    </a:lnTo>
                    <a:lnTo>
                      <a:pt x="746" y="5"/>
                    </a:lnTo>
                    <a:lnTo>
                      <a:pt x="756" y="2"/>
                    </a:lnTo>
                    <a:lnTo>
                      <a:pt x="766" y="1"/>
                    </a:lnTo>
                    <a:lnTo>
                      <a:pt x="776" y="0"/>
                    </a:lnTo>
                    <a:lnTo>
                      <a:pt x="786" y="0"/>
                    </a:lnTo>
                    <a:lnTo>
                      <a:pt x="795" y="1"/>
                    </a:lnTo>
                    <a:lnTo>
                      <a:pt x="805" y="2"/>
                    </a:lnTo>
                    <a:lnTo>
                      <a:pt x="813" y="5"/>
                    </a:lnTo>
                    <a:lnTo>
                      <a:pt x="821" y="7"/>
                    </a:lnTo>
                    <a:lnTo>
                      <a:pt x="830" y="11"/>
                    </a:lnTo>
                    <a:lnTo>
                      <a:pt x="838" y="14"/>
                    </a:lnTo>
                    <a:lnTo>
                      <a:pt x="846" y="20"/>
                    </a:lnTo>
                    <a:lnTo>
                      <a:pt x="853" y="25"/>
                    </a:lnTo>
                    <a:lnTo>
                      <a:pt x="861" y="31"/>
                    </a:lnTo>
                    <a:lnTo>
                      <a:pt x="868" y="38"/>
                    </a:lnTo>
                    <a:lnTo>
                      <a:pt x="874" y="46"/>
                    </a:lnTo>
                    <a:lnTo>
                      <a:pt x="881" y="54"/>
                    </a:lnTo>
                    <a:lnTo>
                      <a:pt x="894" y="72"/>
                    </a:lnTo>
                    <a:lnTo>
                      <a:pt x="906" y="93"/>
                    </a:lnTo>
                    <a:lnTo>
                      <a:pt x="918" y="118"/>
                    </a:lnTo>
                    <a:lnTo>
                      <a:pt x="927" y="145"/>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5" name="Freeform 31">
                <a:extLst>
                  <a:ext uri="{FF2B5EF4-FFF2-40B4-BE49-F238E27FC236}">
                    <a16:creationId xmlns:a16="http://schemas.microsoft.com/office/drawing/2014/main" id="{1EB5DC03-E03D-48B5-B042-22A106FF50A2}"/>
                  </a:ext>
                </a:extLst>
              </p:cNvPr>
              <p:cNvSpPr>
                <a:spLocks/>
              </p:cNvSpPr>
              <p:nvPr/>
            </p:nvSpPr>
            <p:spPr bwMode="auto">
              <a:xfrm>
                <a:off x="6624638" y="4016375"/>
                <a:ext cx="211137" cy="409575"/>
              </a:xfrm>
              <a:custGeom>
                <a:avLst/>
                <a:gdLst>
                  <a:gd name="T0" fmla="*/ 2147483646 w 879"/>
                  <a:gd name="T1" fmla="*/ 2147483646 h 1693"/>
                  <a:gd name="T2" fmla="*/ 2147483646 w 879"/>
                  <a:gd name="T3" fmla="*/ 2147483646 h 1693"/>
                  <a:gd name="T4" fmla="*/ 2147483646 w 879"/>
                  <a:gd name="T5" fmla="*/ 2147483646 h 1693"/>
                  <a:gd name="T6" fmla="*/ 2147483646 w 879"/>
                  <a:gd name="T7" fmla="*/ 2147483646 h 1693"/>
                  <a:gd name="T8" fmla="*/ 2147483646 w 879"/>
                  <a:gd name="T9" fmla="*/ 2147483646 h 1693"/>
                  <a:gd name="T10" fmla="*/ 2147483646 w 879"/>
                  <a:gd name="T11" fmla="*/ 2147483646 h 1693"/>
                  <a:gd name="T12" fmla="*/ 2147483646 w 879"/>
                  <a:gd name="T13" fmla="*/ 2147483646 h 1693"/>
                  <a:gd name="T14" fmla="*/ 2147483646 w 879"/>
                  <a:gd name="T15" fmla="*/ 2147483646 h 1693"/>
                  <a:gd name="T16" fmla="*/ 2147483646 w 879"/>
                  <a:gd name="T17" fmla="*/ 2147483646 h 1693"/>
                  <a:gd name="T18" fmla="*/ 2147483646 w 879"/>
                  <a:gd name="T19" fmla="*/ 2147483646 h 1693"/>
                  <a:gd name="T20" fmla="*/ 2147483646 w 879"/>
                  <a:gd name="T21" fmla="*/ 2147483646 h 1693"/>
                  <a:gd name="T22" fmla="*/ 2147483646 w 879"/>
                  <a:gd name="T23" fmla="*/ 2147483646 h 1693"/>
                  <a:gd name="T24" fmla="*/ 2147483646 w 879"/>
                  <a:gd name="T25" fmla="*/ 2147483646 h 1693"/>
                  <a:gd name="T26" fmla="*/ 2147483646 w 879"/>
                  <a:gd name="T27" fmla="*/ 2147483646 h 1693"/>
                  <a:gd name="T28" fmla="*/ 2147483646 w 879"/>
                  <a:gd name="T29" fmla="*/ 2147483646 h 1693"/>
                  <a:gd name="T30" fmla="*/ 2147483646 w 879"/>
                  <a:gd name="T31" fmla="*/ 2147483646 h 1693"/>
                  <a:gd name="T32" fmla="*/ 2147483646 w 879"/>
                  <a:gd name="T33" fmla="*/ 2147483646 h 1693"/>
                  <a:gd name="T34" fmla="*/ 2147483646 w 879"/>
                  <a:gd name="T35" fmla="*/ 2147483646 h 1693"/>
                  <a:gd name="T36" fmla="*/ 2147483646 w 879"/>
                  <a:gd name="T37" fmla="*/ 2147483646 h 1693"/>
                  <a:gd name="T38" fmla="*/ 2147483646 w 879"/>
                  <a:gd name="T39" fmla="*/ 2147483646 h 1693"/>
                  <a:gd name="T40" fmla="*/ 2147483646 w 879"/>
                  <a:gd name="T41" fmla="*/ 2147483646 h 1693"/>
                  <a:gd name="T42" fmla="*/ 2147483646 w 879"/>
                  <a:gd name="T43" fmla="*/ 2147483646 h 1693"/>
                  <a:gd name="T44" fmla="*/ 2147483646 w 879"/>
                  <a:gd name="T45" fmla="*/ 2147483646 h 1693"/>
                  <a:gd name="T46" fmla="*/ 2147483646 w 879"/>
                  <a:gd name="T47" fmla="*/ 2147483646 h 1693"/>
                  <a:gd name="T48" fmla="*/ 2147483646 w 879"/>
                  <a:gd name="T49" fmla="*/ 2147483646 h 1693"/>
                  <a:gd name="T50" fmla="*/ 0 w 879"/>
                  <a:gd name="T51" fmla="*/ 2147483646 h 1693"/>
                  <a:gd name="T52" fmla="*/ 2147483646 w 879"/>
                  <a:gd name="T53" fmla="*/ 2147483646 h 1693"/>
                  <a:gd name="T54" fmla="*/ 2147483646 w 879"/>
                  <a:gd name="T55" fmla="*/ 2147483646 h 1693"/>
                  <a:gd name="T56" fmla="*/ 2147483646 w 879"/>
                  <a:gd name="T57" fmla="*/ 2147483646 h 1693"/>
                  <a:gd name="T58" fmla="*/ 2147483646 w 879"/>
                  <a:gd name="T59" fmla="*/ 2147483646 h 1693"/>
                  <a:gd name="T60" fmla="*/ 2147483646 w 879"/>
                  <a:gd name="T61" fmla="*/ 2147483646 h 1693"/>
                  <a:gd name="T62" fmla="*/ 2147483646 w 879"/>
                  <a:gd name="T63" fmla="*/ 2147483646 h 1693"/>
                  <a:gd name="T64" fmla="*/ 2147483646 w 879"/>
                  <a:gd name="T65" fmla="*/ 2147483646 h 1693"/>
                  <a:gd name="T66" fmla="*/ 2147483646 w 879"/>
                  <a:gd name="T67" fmla="*/ 2147483646 h 1693"/>
                  <a:gd name="T68" fmla="*/ 2147483646 w 879"/>
                  <a:gd name="T69" fmla="*/ 2147483646 h 1693"/>
                  <a:gd name="T70" fmla="*/ 2147483646 w 879"/>
                  <a:gd name="T71" fmla="*/ 2147483646 h 1693"/>
                  <a:gd name="T72" fmla="*/ 2147483646 w 879"/>
                  <a:gd name="T73" fmla="*/ 2147483646 h 1693"/>
                  <a:gd name="T74" fmla="*/ 2147483646 w 879"/>
                  <a:gd name="T75" fmla="*/ 2147483646 h 1693"/>
                  <a:gd name="T76" fmla="*/ 2147483646 w 879"/>
                  <a:gd name="T77" fmla="*/ 2147483646 h 1693"/>
                  <a:gd name="T78" fmla="*/ 2147483646 w 879"/>
                  <a:gd name="T79" fmla="*/ 2147483646 h 1693"/>
                  <a:gd name="T80" fmla="*/ 2147483646 w 879"/>
                  <a:gd name="T81" fmla="*/ 2147483646 h 1693"/>
                  <a:gd name="T82" fmla="*/ 2147483646 w 879"/>
                  <a:gd name="T83" fmla="*/ 2147483646 h 1693"/>
                  <a:gd name="T84" fmla="*/ 2147483646 w 879"/>
                  <a:gd name="T85" fmla="*/ 0 h 1693"/>
                  <a:gd name="T86" fmla="*/ 2147483646 w 879"/>
                  <a:gd name="T87" fmla="*/ 0 h 1693"/>
                  <a:gd name="T88" fmla="*/ 2147483646 w 879"/>
                  <a:gd name="T89" fmla="*/ 2147483646 h 1693"/>
                  <a:gd name="T90" fmla="*/ 2147483646 w 879"/>
                  <a:gd name="T91" fmla="*/ 2147483646 h 1693"/>
                  <a:gd name="T92" fmla="*/ 2147483646 w 879"/>
                  <a:gd name="T93" fmla="*/ 2147483646 h 1693"/>
                  <a:gd name="T94" fmla="*/ 2147483646 w 879"/>
                  <a:gd name="T95" fmla="*/ 2147483646 h 1693"/>
                  <a:gd name="T96" fmla="*/ 2147483646 w 879"/>
                  <a:gd name="T97" fmla="*/ 2147483646 h 1693"/>
                  <a:gd name="T98" fmla="*/ 2147483646 w 879"/>
                  <a:gd name="T99" fmla="*/ 2147483646 h 169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9"/>
                  <a:gd name="T151" fmla="*/ 0 h 1693"/>
                  <a:gd name="T152" fmla="*/ 879 w 879"/>
                  <a:gd name="T153" fmla="*/ 1693 h 169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9" h="1693">
                    <a:moveTo>
                      <a:pt x="722" y="114"/>
                    </a:moveTo>
                    <a:lnTo>
                      <a:pt x="735" y="137"/>
                    </a:lnTo>
                    <a:lnTo>
                      <a:pt x="747" y="161"/>
                    </a:lnTo>
                    <a:lnTo>
                      <a:pt x="759" y="185"/>
                    </a:lnTo>
                    <a:lnTo>
                      <a:pt x="771" y="209"/>
                    </a:lnTo>
                    <a:lnTo>
                      <a:pt x="782" y="234"/>
                    </a:lnTo>
                    <a:lnTo>
                      <a:pt x="791" y="259"/>
                    </a:lnTo>
                    <a:lnTo>
                      <a:pt x="801" y="284"/>
                    </a:lnTo>
                    <a:lnTo>
                      <a:pt x="810" y="310"/>
                    </a:lnTo>
                    <a:lnTo>
                      <a:pt x="818" y="335"/>
                    </a:lnTo>
                    <a:lnTo>
                      <a:pt x="825" y="361"/>
                    </a:lnTo>
                    <a:lnTo>
                      <a:pt x="832" y="387"/>
                    </a:lnTo>
                    <a:lnTo>
                      <a:pt x="839" y="413"/>
                    </a:lnTo>
                    <a:lnTo>
                      <a:pt x="851" y="466"/>
                    </a:lnTo>
                    <a:lnTo>
                      <a:pt x="861" y="519"/>
                    </a:lnTo>
                    <a:lnTo>
                      <a:pt x="868" y="572"/>
                    </a:lnTo>
                    <a:lnTo>
                      <a:pt x="874" y="627"/>
                    </a:lnTo>
                    <a:lnTo>
                      <a:pt x="877" y="680"/>
                    </a:lnTo>
                    <a:lnTo>
                      <a:pt x="879" y="733"/>
                    </a:lnTo>
                    <a:lnTo>
                      <a:pt x="879" y="786"/>
                    </a:lnTo>
                    <a:lnTo>
                      <a:pt x="879" y="839"/>
                    </a:lnTo>
                    <a:lnTo>
                      <a:pt x="877" y="891"/>
                    </a:lnTo>
                    <a:lnTo>
                      <a:pt x="875" y="943"/>
                    </a:lnTo>
                    <a:lnTo>
                      <a:pt x="864" y="1042"/>
                    </a:lnTo>
                    <a:lnTo>
                      <a:pt x="850" y="1132"/>
                    </a:lnTo>
                    <a:lnTo>
                      <a:pt x="830" y="1217"/>
                    </a:lnTo>
                    <a:lnTo>
                      <a:pt x="806" y="1295"/>
                    </a:lnTo>
                    <a:lnTo>
                      <a:pt x="778" y="1366"/>
                    </a:lnTo>
                    <a:lnTo>
                      <a:pt x="747" y="1428"/>
                    </a:lnTo>
                    <a:lnTo>
                      <a:pt x="713" y="1485"/>
                    </a:lnTo>
                    <a:lnTo>
                      <a:pt x="677" y="1534"/>
                    </a:lnTo>
                    <a:lnTo>
                      <a:pt x="637" y="1578"/>
                    </a:lnTo>
                    <a:lnTo>
                      <a:pt x="597" y="1613"/>
                    </a:lnTo>
                    <a:lnTo>
                      <a:pt x="554" y="1643"/>
                    </a:lnTo>
                    <a:lnTo>
                      <a:pt x="511" y="1665"/>
                    </a:lnTo>
                    <a:lnTo>
                      <a:pt x="466" y="1682"/>
                    </a:lnTo>
                    <a:lnTo>
                      <a:pt x="422" y="1691"/>
                    </a:lnTo>
                    <a:lnTo>
                      <a:pt x="377" y="1693"/>
                    </a:lnTo>
                    <a:lnTo>
                      <a:pt x="334" y="1691"/>
                    </a:lnTo>
                    <a:lnTo>
                      <a:pt x="291" y="1680"/>
                    </a:lnTo>
                    <a:lnTo>
                      <a:pt x="250" y="1665"/>
                    </a:lnTo>
                    <a:lnTo>
                      <a:pt x="210" y="1643"/>
                    </a:lnTo>
                    <a:lnTo>
                      <a:pt x="174" y="1614"/>
                    </a:lnTo>
                    <a:lnTo>
                      <a:pt x="138" y="1580"/>
                    </a:lnTo>
                    <a:lnTo>
                      <a:pt x="106" y="1539"/>
                    </a:lnTo>
                    <a:lnTo>
                      <a:pt x="78" y="1493"/>
                    </a:lnTo>
                    <a:lnTo>
                      <a:pt x="53" y="1440"/>
                    </a:lnTo>
                    <a:lnTo>
                      <a:pt x="33" y="1382"/>
                    </a:lnTo>
                    <a:lnTo>
                      <a:pt x="17" y="1319"/>
                    </a:lnTo>
                    <a:lnTo>
                      <a:pt x="6" y="1249"/>
                    </a:lnTo>
                    <a:lnTo>
                      <a:pt x="0" y="1174"/>
                    </a:lnTo>
                    <a:lnTo>
                      <a:pt x="0" y="1092"/>
                    </a:lnTo>
                    <a:lnTo>
                      <a:pt x="6" y="1005"/>
                    </a:lnTo>
                    <a:lnTo>
                      <a:pt x="19" y="913"/>
                    </a:lnTo>
                    <a:lnTo>
                      <a:pt x="39" y="815"/>
                    </a:lnTo>
                    <a:lnTo>
                      <a:pt x="52" y="766"/>
                    </a:lnTo>
                    <a:lnTo>
                      <a:pt x="65" y="716"/>
                    </a:lnTo>
                    <a:lnTo>
                      <a:pt x="80" y="666"/>
                    </a:lnTo>
                    <a:lnTo>
                      <a:pt x="97" y="615"/>
                    </a:lnTo>
                    <a:lnTo>
                      <a:pt x="115" y="564"/>
                    </a:lnTo>
                    <a:lnTo>
                      <a:pt x="133" y="515"/>
                    </a:lnTo>
                    <a:lnTo>
                      <a:pt x="155" y="465"/>
                    </a:lnTo>
                    <a:lnTo>
                      <a:pt x="178" y="416"/>
                    </a:lnTo>
                    <a:lnTo>
                      <a:pt x="203" y="367"/>
                    </a:lnTo>
                    <a:lnTo>
                      <a:pt x="229" y="321"/>
                    </a:lnTo>
                    <a:lnTo>
                      <a:pt x="243" y="298"/>
                    </a:lnTo>
                    <a:lnTo>
                      <a:pt x="257" y="275"/>
                    </a:lnTo>
                    <a:lnTo>
                      <a:pt x="273" y="253"/>
                    </a:lnTo>
                    <a:lnTo>
                      <a:pt x="288" y="231"/>
                    </a:lnTo>
                    <a:lnTo>
                      <a:pt x="304" y="209"/>
                    </a:lnTo>
                    <a:lnTo>
                      <a:pt x="321" y="188"/>
                    </a:lnTo>
                    <a:lnTo>
                      <a:pt x="337" y="167"/>
                    </a:lnTo>
                    <a:lnTo>
                      <a:pt x="355" y="147"/>
                    </a:lnTo>
                    <a:lnTo>
                      <a:pt x="373" y="127"/>
                    </a:lnTo>
                    <a:lnTo>
                      <a:pt x="392" y="108"/>
                    </a:lnTo>
                    <a:lnTo>
                      <a:pt x="410" y="89"/>
                    </a:lnTo>
                    <a:lnTo>
                      <a:pt x="430" y="70"/>
                    </a:lnTo>
                    <a:lnTo>
                      <a:pt x="453" y="51"/>
                    </a:lnTo>
                    <a:lnTo>
                      <a:pt x="474" y="36"/>
                    </a:lnTo>
                    <a:lnTo>
                      <a:pt x="495" y="23"/>
                    </a:lnTo>
                    <a:lnTo>
                      <a:pt x="515" y="12"/>
                    </a:lnTo>
                    <a:lnTo>
                      <a:pt x="525" y="9"/>
                    </a:lnTo>
                    <a:lnTo>
                      <a:pt x="534" y="5"/>
                    </a:lnTo>
                    <a:lnTo>
                      <a:pt x="544" y="3"/>
                    </a:lnTo>
                    <a:lnTo>
                      <a:pt x="553" y="1"/>
                    </a:lnTo>
                    <a:lnTo>
                      <a:pt x="562" y="0"/>
                    </a:lnTo>
                    <a:lnTo>
                      <a:pt x="572" y="0"/>
                    </a:lnTo>
                    <a:lnTo>
                      <a:pt x="581" y="0"/>
                    </a:lnTo>
                    <a:lnTo>
                      <a:pt x="590" y="1"/>
                    </a:lnTo>
                    <a:lnTo>
                      <a:pt x="599" y="2"/>
                    </a:lnTo>
                    <a:lnTo>
                      <a:pt x="607" y="4"/>
                    </a:lnTo>
                    <a:lnTo>
                      <a:pt x="615" y="8"/>
                    </a:lnTo>
                    <a:lnTo>
                      <a:pt x="625" y="11"/>
                    </a:lnTo>
                    <a:lnTo>
                      <a:pt x="633" y="16"/>
                    </a:lnTo>
                    <a:lnTo>
                      <a:pt x="641" y="22"/>
                    </a:lnTo>
                    <a:lnTo>
                      <a:pt x="650" y="28"/>
                    </a:lnTo>
                    <a:lnTo>
                      <a:pt x="658" y="34"/>
                    </a:lnTo>
                    <a:lnTo>
                      <a:pt x="674" y="50"/>
                    </a:lnTo>
                    <a:lnTo>
                      <a:pt x="690" y="68"/>
                    </a:lnTo>
                    <a:lnTo>
                      <a:pt x="705" y="90"/>
                    </a:lnTo>
                    <a:lnTo>
                      <a:pt x="722" y="114"/>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6" name="Freeform 32">
                <a:extLst>
                  <a:ext uri="{FF2B5EF4-FFF2-40B4-BE49-F238E27FC236}">
                    <a16:creationId xmlns:a16="http://schemas.microsoft.com/office/drawing/2014/main" id="{A2634E29-70C3-4BEA-998F-7166E12D6715}"/>
                  </a:ext>
                </a:extLst>
              </p:cNvPr>
              <p:cNvSpPr>
                <a:spLocks/>
              </p:cNvSpPr>
              <p:nvPr/>
            </p:nvSpPr>
            <p:spPr bwMode="auto">
              <a:xfrm>
                <a:off x="6672263" y="3603625"/>
                <a:ext cx="204787" cy="411163"/>
              </a:xfrm>
              <a:custGeom>
                <a:avLst/>
                <a:gdLst>
                  <a:gd name="T0" fmla="*/ 2147483646 w 854"/>
                  <a:gd name="T1" fmla="*/ 2147483646 h 1709"/>
                  <a:gd name="T2" fmla="*/ 2147483646 w 854"/>
                  <a:gd name="T3" fmla="*/ 2147483646 h 1709"/>
                  <a:gd name="T4" fmla="*/ 2147483646 w 854"/>
                  <a:gd name="T5" fmla="*/ 2147483646 h 1709"/>
                  <a:gd name="T6" fmla="*/ 2147483646 w 854"/>
                  <a:gd name="T7" fmla="*/ 2147483646 h 1709"/>
                  <a:gd name="T8" fmla="*/ 2147483646 w 854"/>
                  <a:gd name="T9" fmla="*/ 2147483646 h 1709"/>
                  <a:gd name="T10" fmla="*/ 2147483646 w 854"/>
                  <a:gd name="T11" fmla="*/ 2147483646 h 1709"/>
                  <a:gd name="T12" fmla="*/ 2147483646 w 854"/>
                  <a:gd name="T13" fmla="*/ 2147483646 h 1709"/>
                  <a:gd name="T14" fmla="*/ 2147483646 w 854"/>
                  <a:gd name="T15" fmla="*/ 2147483646 h 1709"/>
                  <a:gd name="T16" fmla="*/ 2147483646 w 854"/>
                  <a:gd name="T17" fmla="*/ 2147483646 h 1709"/>
                  <a:gd name="T18" fmla="*/ 2147483646 w 854"/>
                  <a:gd name="T19" fmla="*/ 2147483646 h 1709"/>
                  <a:gd name="T20" fmla="*/ 2147483646 w 854"/>
                  <a:gd name="T21" fmla="*/ 2147483646 h 1709"/>
                  <a:gd name="T22" fmla="*/ 2147483646 w 854"/>
                  <a:gd name="T23" fmla="*/ 2147483646 h 1709"/>
                  <a:gd name="T24" fmla="*/ 2147483646 w 854"/>
                  <a:gd name="T25" fmla="*/ 2147483646 h 1709"/>
                  <a:gd name="T26" fmla="*/ 2147483646 w 854"/>
                  <a:gd name="T27" fmla="*/ 2147483646 h 1709"/>
                  <a:gd name="T28" fmla="*/ 2147483646 w 854"/>
                  <a:gd name="T29" fmla="*/ 2147483646 h 1709"/>
                  <a:gd name="T30" fmla="*/ 2147483646 w 854"/>
                  <a:gd name="T31" fmla="*/ 2147483646 h 1709"/>
                  <a:gd name="T32" fmla="*/ 2147483646 w 854"/>
                  <a:gd name="T33" fmla="*/ 2147483646 h 1709"/>
                  <a:gd name="T34" fmla="*/ 2147483646 w 854"/>
                  <a:gd name="T35" fmla="*/ 2147483646 h 1709"/>
                  <a:gd name="T36" fmla="*/ 2147483646 w 854"/>
                  <a:gd name="T37" fmla="*/ 2147483646 h 1709"/>
                  <a:gd name="T38" fmla="*/ 2147483646 w 854"/>
                  <a:gd name="T39" fmla="*/ 2147483646 h 1709"/>
                  <a:gd name="T40" fmla="*/ 2147483646 w 854"/>
                  <a:gd name="T41" fmla="*/ 2147483646 h 1709"/>
                  <a:gd name="T42" fmla="*/ 2147483646 w 854"/>
                  <a:gd name="T43" fmla="*/ 2147483646 h 1709"/>
                  <a:gd name="T44" fmla="*/ 2147483646 w 854"/>
                  <a:gd name="T45" fmla="*/ 2147483646 h 1709"/>
                  <a:gd name="T46" fmla="*/ 2147483646 w 854"/>
                  <a:gd name="T47" fmla="*/ 2147483646 h 1709"/>
                  <a:gd name="T48" fmla="*/ 2147483646 w 854"/>
                  <a:gd name="T49" fmla="*/ 2147483646 h 1709"/>
                  <a:gd name="T50" fmla="*/ 2147483646 w 854"/>
                  <a:gd name="T51" fmla="*/ 2147483646 h 1709"/>
                  <a:gd name="T52" fmla="*/ 0 w 854"/>
                  <a:gd name="T53" fmla="*/ 2147483646 h 1709"/>
                  <a:gd name="T54" fmla="*/ 2147483646 w 854"/>
                  <a:gd name="T55" fmla="*/ 2147483646 h 1709"/>
                  <a:gd name="T56" fmla="*/ 2147483646 w 854"/>
                  <a:gd name="T57" fmla="*/ 2147483646 h 1709"/>
                  <a:gd name="T58" fmla="*/ 2147483646 w 854"/>
                  <a:gd name="T59" fmla="*/ 2147483646 h 1709"/>
                  <a:gd name="T60" fmla="*/ 2147483646 w 854"/>
                  <a:gd name="T61" fmla="*/ 2147483646 h 1709"/>
                  <a:gd name="T62" fmla="*/ 2147483646 w 854"/>
                  <a:gd name="T63" fmla="*/ 2147483646 h 1709"/>
                  <a:gd name="T64" fmla="*/ 2147483646 w 854"/>
                  <a:gd name="T65" fmla="*/ 2147483646 h 1709"/>
                  <a:gd name="T66" fmla="*/ 2147483646 w 854"/>
                  <a:gd name="T67" fmla="*/ 2147483646 h 1709"/>
                  <a:gd name="T68" fmla="*/ 2147483646 w 854"/>
                  <a:gd name="T69" fmla="*/ 2147483646 h 1709"/>
                  <a:gd name="T70" fmla="*/ 2147483646 w 854"/>
                  <a:gd name="T71" fmla="*/ 2147483646 h 1709"/>
                  <a:gd name="T72" fmla="*/ 2147483646 w 854"/>
                  <a:gd name="T73" fmla="*/ 2147483646 h 1709"/>
                  <a:gd name="T74" fmla="*/ 2147483646 w 854"/>
                  <a:gd name="T75" fmla="*/ 2147483646 h 1709"/>
                  <a:gd name="T76" fmla="*/ 2147483646 w 854"/>
                  <a:gd name="T77" fmla="*/ 2147483646 h 1709"/>
                  <a:gd name="T78" fmla="*/ 2147483646 w 854"/>
                  <a:gd name="T79" fmla="*/ 2147483646 h 1709"/>
                  <a:gd name="T80" fmla="*/ 2147483646 w 854"/>
                  <a:gd name="T81" fmla="*/ 2147483646 h 1709"/>
                  <a:gd name="T82" fmla="*/ 2147483646 w 854"/>
                  <a:gd name="T83" fmla="*/ 2147483646 h 1709"/>
                  <a:gd name="T84" fmla="*/ 2147483646 w 854"/>
                  <a:gd name="T85" fmla="*/ 2147483646 h 1709"/>
                  <a:gd name="T86" fmla="*/ 2147483646 w 854"/>
                  <a:gd name="T87" fmla="*/ 0 h 1709"/>
                  <a:gd name="T88" fmla="*/ 2147483646 w 854"/>
                  <a:gd name="T89" fmla="*/ 0 h 1709"/>
                  <a:gd name="T90" fmla="*/ 2147483646 w 854"/>
                  <a:gd name="T91" fmla="*/ 2147483646 h 1709"/>
                  <a:gd name="T92" fmla="*/ 2147483646 w 854"/>
                  <a:gd name="T93" fmla="*/ 2147483646 h 1709"/>
                  <a:gd name="T94" fmla="*/ 2147483646 w 854"/>
                  <a:gd name="T95" fmla="*/ 2147483646 h 1709"/>
                  <a:gd name="T96" fmla="*/ 2147483646 w 854"/>
                  <a:gd name="T97" fmla="*/ 2147483646 h 1709"/>
                  <a:gd name="T98" fmla="*/ 2147483646 w 854"/>
                  <a:gd name="T99" fmla="*/ 2147483646 h 17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4"/>
                  <a:gd name="T151" fmla="*/ 0 h 1709"/>
                  <a:gd name="T152" fmla="*/ 854 w 854"/>
                  <a:gd name="T153" fmla="*/ 1709 h 17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4" h="1709">
                    <a:moveTo>
                      <a:pt x="572" y="93"/>
                    </a:moveTo>
                    <a:lnTo>
                      <a:pt x="589" y="113"/>
                    </a:lnTo>
                    <a:lnTo>
                      <a:pt x="605" y="135"/>
                    </a:lnTo>
                    <a:lnTo>
                      <a:pt x="621" y="157"/>
                    </a:lnTo>
                    <a:lnTo>
                      <a:pt x="636" y="179"/>
                    </a:lnTo>
                    <a:lnTo>
                      <a:pt x="650" y="201"/>
                    </a:lnTo>
                    <a:lnTo>
                      <a:pt x="663" y="225"/>
                    </a:lnTo>
                    <a:lnTo>
                      <a:pt x="677" y="249"/>
                    </a:lnTo>
                    <a:lnTo>
                      <a:pt x="689" y="272"/>
                    </a:lnTo>
                    <a:lnTo>
                      <a:pt x="701" y="296"/>
                    </a:lnTo>
                    <a:lnTo>
                      <a:pt x="713" y="320"/>
                    </a:lnTo>
                    <a:lnTo>
                      <a:pt x="723" y="345"/>
                    </a:lnTo>
                    <a:lnTo>
                      <a:pt x="734" y="370"/>
                    </a:lnTo>
                    <a:lnTo>
                      <a:pt x="754" y="421"/>
                    </a:lnTo>
                    <a:lnTo>
                      <a:pt x="770" y="471"/>
                    </a:lnTo>
                    <a:lnTo>
                      <a:pt x="786" y="523"/>
                    </a:lnTo>
                    <a:lnTo>
                      <a:pt x="800" y="575"/>
                    </a:lnTo>
                    <a:lnTo>
                      <a:pt x="812" y="628"/>
                    </a:lnTo>
                    <a:lnTo>
                      <a:pt x="822" y="680"/>
                    </a:lnTo>
                    <a:lnTo>
                      <a:pt x="830" y="733"/>
                    </a:lnTo>
                    <a:lnTo>
                      <a:pt x="838" y="785"/>
                    </a:lnTo>
                    <a:lnTo>
                      <a:pt x="843" y="837"/>
                    </a:lnTo>
                    <a:lnTo>
                      <a:pt x="849" y="887"/>
                    </a:lnTo>
                    <a:lnTo>
                      <a:pt x="854" y="986"/>
                    </a:lnTo>
                    <a:lnTo>
                      <a:pt x="853" y="1080"/>
                    </a:lnTo>
                    <a:lnTo>
                      <a:pt x="847" y="1167"/>
                    </a:lnTo>
                    <a:lnTo>
                      <a:pt x="835" y="1247"/>
                    </a:lnTo>
                    <a:lnTo>
                      <a:pt x="817" y="1320"/>
                    </a:lnTo>
                    <a:lnTo>
                      <a:pt x="797" y="1388"/>
                    </a:lnTo>
                    <a:lnTo>
                      <a:pt x="772" y="1448"/>
                    </a:lnTo>
                    <a:lnTo>
                      <a:pt x="743" y="1504"/>
                    </a:lnTo>
                    <a:lnTo>
                      <a:pt x="710" y="1551"/>
                    </a:lnTo>
                    <a:lnTo>
                      <a:pt x="675" y="1593"/>
                    </a:lnTo>
                    <a:lnTo>
                      <a:pt x="638" y="1629"/>
                    </a:lnTo>
                    <a:lnTo>
                      <a:pt x="598" y="1657"/>
                    </a:lnTo>
                    <a:lnTo>
                      <a:pt x="557" y="1680"/>
                    </a:lnTo>
                    <a:lnTo>
                      <a:pt x="515" y="1696"/>
                    </a:lnTo>
                    <a:lnTo>
                      <a:pt x="472" y="1705"/>
                    </a:lnTo>
                    <a:lnTo>
                      <a:pt x="427" y="1709"/>
                    </a:lnTo>
                    <a:lnTo>
                      <a:pt x="384" y="1705"/>
                    </a:lnTo>
                    <a:lnTo>
                      <a:pt x="341" y="1696"/>
                    </a:lnTo>
                    <a:lnTo>
                      <a:pt x="299" y="1681"/>
                    </a:lnTo>
                    <a:lnTo>
                      <a:pt x="258" y="1658"/>
                    </a:lnTo>
                    <a:lnTo>
                      <a:pt x="218" y="1629"/>
                    </a:lnTo>
                    <a:lnTo>
                      <a:pt x="180" y="1595"/>
                    </a:lnTo>
                    <a:lnTo>
                      <a:pt x="145" y="1552"/>
                    </a:lnTo>
                    <a:lnTo>
                      <a:pt x="113" y="1504"/>
                    </a:lnTo>
                    <a:lnTo>
                      <a:pt x="83" y="1450"/>
                    </a:lnTo>
                    <a:lnTo>
                      <a:pt x="57" y="1390"/>
                    </a:lnTo>
                    <a:lnTo>
                      <a:pt x="36" y="1322"/>
                    </a:lnTo>
                    <a:lnTo>
                      <a:pt x="20" y="1248"/>
                    </a:lnTo>
                    <a:lnTo>
                      <a:pt x="8" y="1168"/>
                    </a:lnTo>
                    <a:lnTo>
                      <a:pt x="1" y="1082"/>
                    </a:lnTo>
                    <a:lnTo>
                      <a:pt x="0" y="989"/>
                    </a:lnTo>
                    <a:lnTo>
                      <a:pt x="4" y="889"/>
                    </a:lnTo>
                    <a:lnTo>
                      <a:pt x="9" y="838"/>
                    </a:lnTo>
                    <a:lnTo>
                      <a:pt x="15" y="786"/>
                    </a:lnTo>
                    <a:lnTo>
                      <a:pt x="22" y="734"/>
                    </a:lnTo>
                    <a:lnTo>
                      <a:pt x="30" y="681"/>
                    </a:lnTo>
                    <a:lnTo>
                      <a:pt x="41" y="629"/>
                    </a:lnTo>
                    <a:lnTo>
                      <a:pt x="53" y="576"/>
                    </a:lnTo>
                    <a:lnTo>
                      <a:pt x="66" y="524"/>
                    </a:lnTo>
                    <a:lnTo>
                      <a:pt x="81" y="472"/>
                    </a:lnTo>
                    <a:lnTo>
                      <a:pt x="97" y="422"/>
                    </a:lnTo>
                    <a:lnTo>
                      <a:pt x="117" y="371"/>
                    </a:lnTo>
                    <a:lnTo>
                      <a:pt x="127" y="346"/>
                    </a:lnTo>
                    <a:lnTo>
                      <a:pt x="139" y="322"/>
                    </a:lnTo>
                    <a:lnTo>
                      <a:pt x="149" y="297"/>
                    </a:lnTo>
                    <a:lnTo>
                      <a:pt x="161" y="273"/>
                    </a:lnTo>
                    <a:lnTo>
                      <a:pt x="174" y="250"/>
                    </a:lnTo>
                    <a:lnTo>
                      <a:pt x="187" y="226"/>
                    </a:lnTo>
                    <a:lnTo>
                      <a:pt x="201" y="203"/>
                    </a:lnTo>
                    <a:lnTo>
                      <a:pt x="215" y="180"/>
                    </a:lnTo>
                    <a:lnTo>
                      <a:pt x="229" y="158"/>
                    </a:lnTo>
                    <a:lnTo>
                      <a:pt x="246" y="135"/>
                    </a:lnTo>
                    <a:lnTo>
                      <a:pt x="261" y="114"/>
                    </a:lnTo>
                    <a:lnTo>
                      <a:pt x="278" y="93"/>
                    </a:lnTo>
                    <a:lnTo>
                      <a:pt x="298" y="72"/>
                    </a:lnTo>
                    <a:lnTo>
                      <a:pt x="315" y="52"/>
                    </a:lnTo>
                    <a:lnTo>
                      <a:pt x="334" y="36"/>
                    </a:lnTo>
                    <a:lnTo>
                      <a:pt x="353" y="23"/>
                    </a:lnTo>
                    <a:lnTo>
                      <a:pt x="361" y="17"/>
                    </a:lnTo>
                    <a:lnTo>
                      <a:pt x="371" y="13"/>
                    </a:lnTo>
                    <a:lnTo>
                      <a:pt x="380" y="9"/>
                    </a:lnTo>
                    <a:lnTo>
                      <a:pt x="388" y="6"/>
                    </a:lnTo>
                    <a:lnTo>
                      <a:pt x="398" y="3"/>
                    </a:lnTo>
                    <a:lnTo>
                      <a:pt x="407" y="1"/>
                    </a:lnTo>
                    <a:lnTo>
                      <a:pt x="416" y="0"/>
                    </a:lnTo>
                    <a:lnTo>
                      <a:pt x="425" y="0"/>
                    </a:lnTo>
                    <a:lnTo>
                      <a:pt x="434" y="0"/>
                    </a:lnTo>
                    <a:lnTo>
                      <a:pt x="443" y="1"/>
                    </a:lnTo>
                    <a:lnTo>
                      <a:pt x="452" y="3"/>
                    </a:lnTo>
                    <a:lnTo>
                      <a:pt x="460" y="6"/>
                    </a:lnTo>
                    <a:lnTo>
                      <a:pt x="470" y="9"/>
                    </a:lnTo>
                    <a:lnTo>
                      <a:pt x="479" y="13"/>
                    </a:lnTo>
                    <a:lnTo>
                      <a:pt x="487" y="17"/>
                    </a:lnTo>
                    <a:lnTo>
                      <a:pt x="497" y="23"/>
                    </a:lnTo>
                    <a:lnTo>
                      <a:pt x="516" y="36"/>
                    </a:lnTo>
                    <a:lnTo>
                      <a:pt x="535" y="52"/>
                    </a:lnTo>
                    <a:lnTo>
                      <a:pt x="553" y="71"/>
                    </a:lnTo>
                    <a:lnTo>
                      <a:pt x="572" y="93"/>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7" name="Freeform 33">
                <a:extLst>
                  <a:ext uri="{FF2B5EF4-FFF2-40B4-BE49-F238E27FC236}">
                    <a16:creationId xmlns:a16="http://schemas.microsoft.com/office/drawing/2014/main" id="{F8FD9198-F1E3-42AD-9A21-AE4F6AD552F0}"/>
                  </a:ext>
                </a:extLst>
              </p:cNvPr>
              <p:cNvSpPr>
                <a:spLocks/>
              </p:cNvSpPr>
              <p:nvPr/>
            </p:nvSpPr>
            <p:spPr bwMode="auto">
              <a:xfrm>
                <a:off x="6629400" y="3197225"/>
                <a:ext cx="219075" cy="404813"/>
              </a:xfrm>
              <a:custGeom>
                <a:avLst/>
                <a:gdLst>
                  <a:gd name="T0" fmla="*/ 2147483646 w 903"/>
                  <a:gd name="T1" fmla="*/ 2147483646 h 1681"/>
                  <a:gd name="T2" fmla="*/ 2147483646 w 903"/>
                  <a:gd name="T3" fmla="*/ 2147483646 h 1681"/>
                  <a:gd name="T4" fmla="*/ 2147483646 w 903"/>
                  <a:gd name="T5" fmla="*/ 2147483646 h 1681"/>
                  <a:gd name="T6" fmla="*/ 2147483646 w 903"/>
                  <a:gd name="T7" fmla="*/ 2147483646 h 1681"/>
                  <a:gd name="T8" fmla="*/ 2147483646 w 903"/>
                  <a:gd name="T9" fmla="*/ 2147483646 h 1681"/>
                  <a:gd name="T10" fmla="*/ 2147483646 w 903"/>
                  <a:gd name="T11" fmla="*/ 2147483646 h 1681"/>
                  <a:gd name="T12" fmla="*/ 2147483646 w 903"/>
                  <a:gd name="T13" fmla="*/ 2147483646 h 1681"/>
                  <a:gd name="T14" fmla="*/ 2147483646 w 903"/>
                  <a:gd name="T15" fmla="*/ 2147483646 h 1681"/>
                  <a:gd name="T16" fmla="*/ 2147483646 w 903"/>
                  <a:gd name="T17" fmla="*/ 2147483646 h 1681"/>
                  <a:gd name="T18" fmla="*/ 2147483646 w 903"/>
                  <a:gd name="T19" fmla="*/ 2147483646 h 1681"/>
                  <a:gd name="T20" fmla="*/ 2147483646 w 903"/>
                  <a:gd name="T21" fmla="*/ 2147483646 h 1681"/>
                  <a:gd name="T22" fmla="*/ 2147483646 w 903"/>
                  <a:gd name="T23" fmla="*/ 2147483646 h 1681"/>
                  <a:gd name="T24" fmla="*/ 2147483646 w 903"/>
                  <a:gd name="T25" fmla="*/ 2147483646 h 1681"/>
                  <a:gd name="T26" fmla="*/ 2147483646 w 903"/>
                  <a:gd name="T27" fmla="*/ 2147483646 h 1681"/>
                  <a:gd name="T28" fmla="*/ 2147483646 w 903"/>
                  <a:gd name="T29" fmla="*/ 2147483646 h 1681"/>
                  <a:gd name="T30" fmla="*/ 2147483646 w 903"/>
                  <a:gd name="T31" fmla="*/ 2147483646 h 1681"/>
                  <a:gd name="T32" fmla="*/ 2147483646 w 903"/>
                  <a:gd name="T33" fmla="*/ 2147483646 h 1681"/>
                  <a:gd name="T34" fmla="*/ 2147483646 w 903"/>
                  <a:gd name="T35" fmla="*/ 2147483646 h 1681"/>
                  <a:gd name="T36" fmla="*/ 2147483646 w 903"/>
                  <a:gd name="T37" fmla="*/ 2147483646 h 1681"/>
                  <a:gd name="T38" fmla="*/ 2147483646 w 903"/>
                  <a:gd name="T39" fmla="*/ 2147483646 h 1681"/>
                  <a:gd name="T40" fmla="*/ 2147483646 w 903"/>
                  <a:gd name="T41" fmla="*/ 2147483646 h 1681"/>
                  <a:gd name="T42" fmla="*/ 2147483646 w 903"/>
                  <a:gd name="T43" fmla="*/ 2147483646 h 1681"/>
                  <a:gd name="T44" fmla="*/ 2147483646 w 903"/>
                  <a:gd name="T45" fmla="*/ 2147483646 h 1681"/>
                  <a:gd name="T46" fmla="*/ 2147483646 w 903"/>
                  <a:gd name="T47" fmla="*/ 2147483646 h 1681"/>
                  <a:gd name="T48" fmla="*/ 2147483646 w 903"/>
                  <a:gd name="T49" fmla="*/ 2147483646 h 1681"/>
                  <a:gd name="T50" fmla="*/ 2147483646 w 903"/>
                  <a:gd name="T51" fmla="*/ 2147483646 h 1681"/>
                  <a:gd name="T52" fmla="*/ 2147483646 w 903"/>
                  <a:gd name="T53" fmla="*/ 2147483646 h 1681"/>
                  <a:gd name="T54" fmla="*/ 2147483646 w 903"/>
                  <a:gd name="T55" fmla="*/ 2147483646 h 1681"/>
                  <a:gd name="T56" fmla="*/ 2147483646 w 903"/>
                  <a:gd name="T57" fmla="*/ 2147483646 h 1681"/>
                  <a:gd name="T58" fmla="*/ 0 w 903"/>
                  <a:gd name="T59" fmla="*/ 2147483646 h 1681"/>
                  <a:gd name="T60" fmla="*/ 2147483646 w 903"/>
                  <a:gd name="T61" fmla="*/ 2147483646 h 1681"/>
                  <a:gd name="T62" fmla="*/ 2147483646 w 903"/>
                  <a:gd name="T63" fmla="*/ 2147483646 h 1681"/>
                  <a:gd name="T64" fmla="*/ 2147483646 w 903"/>
                  <a:gd name="T65" fmla="*/ 2147483646 h 1681"/>
                  <a:gd name="T66" fmla="*/ 2147483646 w 903"/>
                  <a:gd name="T67" fmla="*/ 2147483646 h 1681"/>
                  <a:gd name="T68" fmla="*/ 2147483646 w 903"/>
                  <a:gd name="T69" fmla="*/ 2147483646 h 1681"/>
                  <a:gd name="T70" fmla="*/ 2147483646 w 903"/>
                  <a:gd name="T71" fmla="*/ 2147483646 h 1681"/>
                  <a:gd name="T72" fmla="*/ 2147483646 w 903"/>
                  <a:gd name="T73" fmla="*/ 2147483646 h 1681"/>
                  <a:gd name="T74" fmla="*/ 2147483646 w 903"/>
                  <a:gd name="T75" fmla="*/ 2147483646 h 1681"/>
                  <a:gd name="T76" fmla="*/ 2147483646 w 903"/>
                  <a:gd name="T77" fmla="*/ 2147483646 h 1681"/>
                  <a:gd name="T78" fmla="*/ 2147483646 w 903"/>
                  <a:gd name="T79" fmla="*/ 2147483646 h 1681"/>
                  <a:gd name="T80" fmla="*/ 2147483646 w 903"/>
                  <a:gd name="T81" fmla="*/ 2147483646 h 1681"/>
                  <a:gd name="T82" fmla="*/ 2147483646 w 903"/>
                  <a:gd name="T83" fmla="*/ 2147483646 h 1681"/>
                  <a:gd name="T84" fmla="*/ 2147483646 w 903"/>
                  <a:gd name="T85" fmla="*/ 2147483646 h 1681"/>
                  <a:gd name="T86" fmla="*/ 2147483646 w 903"/>
                  <a:gd name="T87" fmla="*/ 2147483646 h 1681"/>
                  <a:gd name="T88" fmla="*/ 2147483646 w 903"/>
                  <a:gd name="T89" fmla="*/ 0 h 1681"/>
                  <a:gd name="T90" fmla="*/ 2147483646 w 903"/>
                  <a:gd name="T91" fmla="*/ 0 h 1681"/>
                  <a:gd name="T92" fmla="*/ 2147483646 w 903"/>
                  <a:gd name="T93" fmla="*/ 2147483646 h 1681"/>
                  <a:gd name="T94" fmla="*/ 2147483646 w 903"/>
                  <a:gd name="T95" fmla="*/ 2147483646 h 1681"/>
                  <a:gd name="T96" fmla="*/ 2147483646 w 903"/>
                  <a:gd name="T97" fmla="*/ 2147483646 h 1681"/>
                  <a:gd name="T98" fmla="*/ 2147483646 w 903"/>
                  <a:gd name="T99" fmla="*/ 2147483646 h 1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3"/>
                  <a:gd name="T151" fmla="*/ 0 h 1681"/>
                  <a:gd name="T152" fmla="*/ 903 w 903"/>
                  <a:gd name="T153" fmla="*/ 1681 h 1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3" h="1681">
                    <a:moveTo>
                      <a:pt x="413" y="62"/>
                    </a:moveTo>
                    <a:lnTo>
                      <a:pt x="434" y="80"/>
                    </a:lnTo>
                    <a:lnTo>
                      <a:pt x="454" y="98"/>
                    </a:lnTo>
                    <a:lnTo>
                      <a:pt x="474" y="117"/>
                    </a:lnTo>
                    <a:lnTo>
                      <a:pt x="493" y="136"/>
                    </a:lnTo>
                    <a:lnTo>
                      <a:pt x="512" y="154"/>
                    </a:lnTo>
                    <a:lnTo>
                      <a:pt x="529" y="174"/>
                    </a:lnTo>
                    <a:lnTo>
                      <a:pt x="547" y="194"/>
                    </a:lnTo>
                    <a:lnTo>
                      <a:pt x="565" y="216"/>
                    </a:lnTo>
                    <a:lnTo>
                      <a:pt x="581" y="237"/>
                    </a:lnTo>
                    <a:lnTo>
                      <a:pt x="596" y="258"/>
                    </a:lnTo>
                    <a:lnTo>
                      <a:pt x="613" y="281"/>
                    </a:lnTo>
                    <a:lnTo>
                      <a:pt x="628" y="302"/>
                    </a:lnTo>
                    <a:lnTo>
                      <a:pt x="656" y="348"/>
                    </a:lnTo>
                    <a:lnTo>
                      <a:pt x="684" y="395"/>
                    </a:lnTo>
                    <a:lnTo>
                      <a:pt x="710" y="442"/>
                    </a:lnTo>
                    <a:lnTo>
                      <a:pt x="733" y="490"/>
                    </a:lnTo>
                    <a:lnTo>
                      <a:pt x="755" y="539"/>
                    </a:lnTo>
                    <a:lnTo>
                      <a:pt x="776" y="588"/>
                    </a:lnTo>
                    <a:lnTo>
                      <a:pt x="796" y="638"/>
                    </a:lnTo>
                    <a:lnTo>
                      <a:pt x="813" y="687"/>
                    </a:lnTo>
                    <a:lnTo>
                      <a:pt x="830" y="737"/>
                    </a:lnTo>
                    <a:lnTo>
                      <a:pt x="844" y="786"/>
                    </a:lnTo>
                    <a:lnTo>
                      <a:pt x="870" y="883"/>
                    </a:lnTo>
                    <a:lnTo>
                      <a:pt x="887" y="974"/>
                    </a:lnTo>
                    <a:lnTo>
                      <a:pt x="898" y="1060"/>
                    </a:lnTo>
                    <a:lnTo>
                      <a:pt x="903" y="1141"/>
                    </a:lnTo>
                    <a:lnTo>
                      <a:pt x="902" y="1216"/>
                    </a:lnTo>
                    <a:lnTo>
                      <a:pt x="895" y="1286"/>
                    </a:lnTo>
                    <a:lnTo>
                      <a:pt x="882" y="1351"/>
                    </a:lnTo>
                    <a:lnTo>
                      <a:pt x="864" y="1411"/>
                    </a:lnTo>
                    <a:lnTo>
                      <a:pt x="843" y="1464"/>
                    </a:lnTo>
                    <a:lnTo>
                      <a:pt x="817" y="1512"/>
                    </a:lnTo>
                    <a:lnTo>
                      <a:pt x="787" y="1555"/>
                    </a:lnTo>
                    <a:lnTo>
                      <a:pt x="754" y="1590"/>
                    </a:lnTo>
                    <a:lnTo>
                      <a:pt x="718" y="1621"/>
                    </a:lnTo>
                    <a:lnTo>
                      <a:pt x="680" y="1646"/>
                    </a:lnTo>
                    <a:lnTo>
                      <a:pt x="640" y="1663"/>
                    </a:lnTo>
                    <a:lnTo>
                      <a:pt x="598" y="1675"/>
                    </a:lnTo>
                    <a:lnTo>
                      <a:pt x="554" y="1681"/>
                    </a:lnTo>
                    <a:lnTo>
                      <a:pt x="509" y="1681"/>
                    </a:lnTo>
                    <a:lnTo>
                      <a:pt x="464" y="1674"/>
                    </a:lnTo>
                    <a:lnTo>
                      <a:pt x="420" y="1660"/>
                    </a:lnTo>
                    <a:lnTo>
                      <a:pt x="375" y="1640"/>
                    </a:lnTo>
                    <a:lnTo>
                      <a:pt x="331" y="1613"/>
                    </a:lnTo>
                    <a:lnTo>
                      <a:pt x="289" y="1580"/>
                    </a:lnTo>
                    <a:lnTo>
                      <a:pt x="248" y="1538"/>
                    </a:lnTo>
                    <a:lnTo>
                      <a:pt x="207" y="1491"/>
                    </a:lnTo>
                    <a:lnTo>
                      <a:pt x="171" y="1437"/>
                    </a:lnTo>
                    <a:lnTo>
                      <a:pt x="136" y="1376"/>
                    </a:lnTo>
                    <a:lnTo>
                      <a:pt x="105" y="1306"/>
                    </a:lnTo>
                    <a:lnTo>
                      <a:pt x="77" y="1231"/>
                    </a:lnTo>
                    <a:lnTo>
                      <a:pt x="52" y="1147"/>
                    </a:lnTo>
                    <a:lnTo>
                      <a:pt x="33" y="1056"/>
                    </a:lnTo>
                    <a:lnTo>
                      <a:pt x="18" y="957"/>
                    </a:lnTo>
                    <a:lnTo>
                      <a:pt x="12" y="906"/>
                    </a:lnTo>
                    <a:lnTo>
                      <a:pt x="7" y="855"/>
                    </a:lnTo>
                    <a:lnTo>
                      <a:pt x="4" y="803"/>
                    </a:lnTo>
                    <a:lnTo>
                      <a:pt x="1" y="750"/>
                    </a:lnTo>
                    <a:lnTo>
                      <a:pt x="0" y="695"/>
                    </a:lnTo>
                    <a:lnTo>
                      <a:pt x="1" y="642"/>
                    </a:lnTo>
                    <a:lnTo>
                      <a:pt x="4" y="588"/>
                    </a:lnTo>
                    <a:lnTo>
                      <a:pt x="8" y="534"/>
                    </a:lnTo>
                    <a:lnTo>
                      <a:pt x="15" y="481"/>
                    </a:lnTo>
                    <a:lnTo>
                      <a:pt x="24" y="428"/>
                    </a:lnTo>
                    <a:lnTo>
                      <a:pt x="28" y="401"/>
                    </a:lnTo>
                    <a:lnTo>
                      <a:pt x="34" y="375"/>
                    </a:lnTo>
                    <a:lnTo>
                      <a:pt x="40" y="349"/>
                    </a:lnTo>
                    <a:lnTo>
                      <a:pt x="47" y="323"/>
                    </a:lnTo>
                    <a:lnTo>
                      <a:pt x="54" y="297"/>
                    </a:lnTo>
                    <a:lnTo>
                      <a:pt x="63" y="271"/>
                    </a:lnTo>
                    <a:lnTo>
                      <a:pt x="72" y="245"/>
                    </a:lnTo>
                    <a:lnTo>
                      <a:pt x="81" y="220"/>
                    </a:lnTo>
                    <a:lnTo>
                      <a:pt x="91" y="196"/>
                    </a:lnTo>
                    <a:lnTo>
                      <a:pt x="101" y="171"/>
                    </a:lnTo>
                    <a:lnTo>
                      <a:pt x="113" y="146"/>
                    </a:lnTo>
                    <a:lnTo>
                      <a:pt x="125" y="123"/>
                    </a:lnTo>
                    <a:lnTo>
                      <a:pt x="139" y="98"/>
                    </a:lnTo>
                    <a:lnTo>
                      <a:pt x="154" y="75"/>
                    </a:lnTo>
                    <a:lnTo>
                      <a:pt x="169" y="55"/>
                    </a:lnTo>
                    <a:lnTo>
                      <a:pt x="184" y="39"/>
                    </a:lnTo>
                    <a:lnTo>
                      <a:pt x="192" y="32"/>
                    </a:lnTo>
                    <a:lnTo>
                      <a:pt x="200" y="26"/>
                    </a:lnTo>
                    <a:lnTo>
                      <a:pt x="207" y="20"/>
                    </a:lnTo>
                    <a:lnTo>
                      <a:pt x="216" y="15"/>
                    </a:lnTo>
                    <a:lnTo>
                      <a:pt x="224" y="11"/>
                    </a:lnTo>
                    <a:lnTo>
                      <a:pt x="233" y="7"/>
                    </a:lnTo>
                    <a:lnTo>
                      <a:pt x="242" y="4"/>
                    </a:lnTo>
                    <a:lnTo>
                      <a:pt x="250" y="2"/>
                    </a:lnTo>
                    <a:lnTo>
                      <a:pt x="259" y="0"/>
                    </a:lnTo>
                    <a:lnTo>
                      <a:pt x="269" y="0"/>
                    </a:lnTo>
                    <a:lnTo>
                      <a:pt x="277" y="0"/>
                    </a:lnTo>
                    <a:lnTo>
                      <a:pt x="286" y="0"/>
                    </a:lnTo>
                    <a:lnTo>
                      <a:pt x="296" y="1"/>
                    </a:lnTo>
                    <a:lnTo>
                      <a:pt x="305" y="4"/>
                    </a:lnTo>
                    <a:lnTo>
                      <a:pt x="316" y="6"/>
                    </a:lnTo>
                    <a:lnTo>
                      <a:pt x="325" y="9"/>
                    </a:lnTo>
                    <a:lnTo>
                      <a:pt x="347" y="19"/>
                    </a:lnTo>
                    <a:lnTo>
                      <a:pt x="368" y="31"/>
                    </a:lnTo>
                    <a:lnTo>
                      <a:pt x="390" y="46"/>
                    </a:lnTo>
                    <a:lnTo>
                      <a:pt x="413" y="62"/>
                    </a:lnTo>
                    <a:close/>
                  </a:path>
                </a:pathLst>
              </a:custGeom>
              <a:gradFill rotWithShape="1">
                <a:gsLst>
                  <a:gs pos="0">
                    <a:srgbClr val="767676"/>
                  </a:gs>
                  <a:gs pos="100000">
                    <a:srgbClr val="FFFFFF"/>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8" name="Freeform 34">
                <a:extLst>
                  <a:ext uri="{FF2B5EF4-FFF2-40B4-BE49-F238E27FC236}">
                    <a16:creationId xmlns:a16="http://schemas.microsoft.com/office/drawing/2014/main" id="{CAFD9194-4148-4F51-BCAE-74DF0CB93BAB}"/>
                  </a:ext>
                </a:extLst>
              </p:cNvPr>
              <p:cNvSpPr>
                <a:spLocks/>
              </p:cNvSpPr>
              <p:nvPr/>
            </p:nvSpPr>
            <p:spPr bwMode="auto">
              <a:xfrm>
                <a:off x="6500813" y="2813050"/>
                <a:ext cx="246062" cy="387350"/>
              </a:xfrm>
              <a:custGeom>
                <a:avLst/>
                <a:gdLst>
                  <a:gd name="T0" fmla="*/ 2147483646 w 1024"/>
                  <a:gd name="T1" fmla="*/ 2147483646 h 1607"/>
                  <a:gd name="T2" fmla="*/ 2147483646 w 1024"/>
                  <a:gd name="T3" fmla="*/ 2147483646 h 1607"/>
                  <a:gd name="T4" fmla="*/ 2147483646 w 1024"/>
                  <a:gd name="T5" fmla="*/ 2147483646 h 1607"/>
                  <a:gd name="T6" fmla="*/ 2147483646 w 1024"/>
                  <a:gd name="T7" fmla="*/ 2147483646 h 1607"/>
                  <a:gd name="T8" fmla="*/ 2147483646 w 1024"/>
                  <a:gd name="T9" fmla="*/ 2147483646 h 1607"/>
                  <a:gd name="T10" fmla="*/ 2147483646 w 1024"/>
                  <a:gd name="T11" fmla="*/ 2147483646 h 1607"/>
                  <a:gd name="T12" fmla="*/ 2147483646 w 1024"/>
                  <a:gd name="T13" fmla="*/ 2147483646 h 1607"/>
                  <a:gd name="T14" fmla="*/ 2147483646 w 1024"/>
                  <a:gd name="T15" fmla="*/ 2147483646 h 1607"/>
                  <a:gd name="T16" fmla="*/ 2147483646 w 1024"/>
                  <a:gd name="T17" fmla="*/ 2147483646 h 1607"/>
                  <a:gd name="T18" fmla="*/ 2147483646 w 1024"/>
                  <a:gd name="T19" fmla="*/ 2147483646 h 1607"/>
                  <a:gd name="T20" fmla="*/ 2147483646 w 1024"/>
                  <a:gd name="T21" fmla="*/ 2147483646 h 1607"/>
                  <a:gd name="T22" fmla="*/ 2147483646 w 1024"/>
                  <a:gd name="T23" fmla="*/ 2147483646 h 1607"/>
                  <a:gd name="T24" fmla="*/ 2147483646 w 1024"/>
                  <a:gd name="T25" fmla="*/ 2147483646 h 1607"/>
                  <a:gd name="T26" fmla="*/ 2147483646 w 1024"/>
                  <a:gd name="T27" fmla="*/ 2147483646 h 1607"/>
                  <a:gd name="T28" fmla="*/ 2147483646 w 1024"/>
                  <a:gd name="T29" fmla="*/ 2147483646 h 1607"/>
                  <a:gd name="T30" fmla="*/ 2147483646 w 1024"/>
                  <a:gd name="T31" fmla="*/ 2147483646 h 1607"/>
                  <a:gd name="T32" fmla="*/ 2147483646 w 1024"/>
                  <a:gd name="T33" fmla="*/ 2147483646 h 1607"/>
                  <a:gd name="T34" fmla="*/ 2147483646 w 1024"/>
                  <a:gd name="T35" fmla="*/ 2147483646 h 1607"/>
                  <a:gd name="T36" fmla="*/ 2147483646 w 1024"/>
                  <a:gd name="T37" fmla="*/ 2147483646 h 1607"/>
                  <a:gd name="T38" fmla="*/ 2147483646 w 1024"/>
                  <a:gd name="T39" fmla="*/ 2147483646 h 1607"/>
                  <a:gd name="T40" fmla="*/ 2147483646 w 1024"/>
                  <a:gd name="T41" fmla="*/ 2147483646 h 1607"/>
                  <a:gd name="T42" fmla="*/ 2147483646 w 1024"/>
                  <a:gd name="T43" fmla="*/ 2147483646 h 1607"/>
                  <a:gd name="T44" fmla="*/ 2147483646 w 1024"/>
                  <a:gd name="T45" fmla="*/ 2147483646 h 1607"/>
                  <a:gd name="T46" fmla="*/ 2147483646 w 1024"/>
                  <a:gd name="T47" fmla="*/ 2147483646 h 1607"/>
                  <a:gd name="T48" fmla="*/ 2147483646 w 1024"/>
                  <a:gd name="T49" fmla="*/ 2147483646 h 1607"/>
                  <a:gd name="T50" fmla="*/ 2147483646 w 1024"/>
                  <a:gd name="T51" fmla="*/ 2147483646 h 1607"/>
                  <a:gd name="T52" fmla="*/ 2147483646 w 1024"/>
                  <a:gd name="T53" fmla="*/ 2147483646 h 1607"/>
                  <a:gd name="T54" fmla="*/ 2147483646 w 1024"/>
                  <a:gd name="T55" fmla="*/ 2147483646 h 1607"/>
                  <a:gd name="T56" fmla="*/ 2147483646 w 1024"/>
                  <a:gd name="T57" fmla="*/ 2147483646 h 1607"/>
                  <a:gd name="T58" fmla="*/ 2147483646 w 1024"/>
                  <a:gd name="T59" fmla="*/ 2147483646 h 1607"/>
                  <a:gd name="T60" fmla="*/ 2147483646 w 1024"/>
                  <a:gd name="T61" fmla="*/ 2147483646 h 1607"/>
                  <a:gd name="T62" fmla="*/ 2147483646 w 1024"/>
                  <a:gd name="T63" fmla="*/ 2147483646 h 1607"/>
                  <a:gd name="T64" fmla="*/ 0 w 1024"/>
                  <a:gd name="T65" fmla="*/ 2147483646 h 1607"/>
                  <a:gd name="T66" fmla="*/ 2147483646 w 1024"/>
                  <a:gd name="T67" fmla="*/ 2147483646 h 1607"/>
                  <a:gd name="T68" fmla="*/ 2147483646 w 1024"/>
                  <a:gd name="T69" fmla="*/ 2147483646 h 1607"/>
                  <a:gd name="T70" fmla="*/ 2147483646 w 1024"/>
                  <a:gd name="T71" fmla="*/ 2147483646 h 1607"/>
                  <a:gd name="T72" fmla="*/ 2147483646 w 1024"/>
                  <a:gd name="T73" fmla="*/ 2147483646 h 1607"/>
                  <a:gd name="T74" fmla="*/ 2147483646 w 1024"/>
                  <a:gd name="T75" fmla="*/ 2147483646 h 1607"/>
                  <a:gd name="T76" fmla="*/ 2147483646 w 1024"/>
                  <a:gd name="T77" fmla="*/ 2147483646 h 1607"/>
                  <a:gd name="T78" fmla="*/ 2147483646 w 1024"/>
                  <a:gd name="T79" fmla="*/ 2147483646 h 1607"/>
                  <a:gd name="T80" fmla="*/ 2147483646 w 1024"/>
                  <a:gd name="T81" fmla="*/ 2147483646 h 1607"/>
                  <a:gd name="T82" fmla="*/ 2147483646 w 1024"/>
                  <a:gd name="T83" fmla="*/ 2147483646 h 1607"/>
                  <a:gd name="T84" fmla="*/ 2147483646 w 1024"/>
                  <a:gd name="T85" fmla="*/ 2147483646 h 1607"/>
                  <a:gd name="T86" fmla="*/ 2147483646 w 1024"/>
                  <a:gd name="T87" fmla="*/ 2147483646 h 1607"/>
                  <a:gd name="T88" fmla="*/ 2147483646 w 1024"/>
                  <a:gd name="T89" fmla="*/ 2147483646 h 1607"/>
                  <a:gd name="T90" fmla="*/ 2147483646 w 1024"/>
                  <a:gd name="T91" fmla="*/ 2147483646 h 1607"/>
                  <a:gd name="T92" fmla="*/ 2147483646 w 1024"/>
                  <a:gd name="T93" fmla="*/ 0 h 1607"/>
                  <a:gd name="T94" fmla="*/ 2147483646 w 1024"/>
                  <a:gd name="T95" fmla="*/ 2147483646 h 1607"/>
                  <a:gd name="T96" fmla="*/ 2147483646 w 1024"/>
                  <a:gd name="T97" fmla="*/ 2147483646 h 1607"/>
                  <a:gd name="T98" fmla="*/ 2147483646 w 1024"/>
                  <a:gd name="T99" fmla="*/ 2147483646 h 16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24"/>
                  <a:gd name="T151" fmla="*/ 0 h 1607"/>
                  <a:gd name="T152" fmla="*/ 1024 w 1024"/>
                  <a:gd name="T153" fmla="*/ 1607 h 16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24" h="1607">
                    <a:moveTo>
                      <a:pt x="310" y="38"/>
                    </a:moveTo>
                    <a:lnTo>
                      <a:pt x="334" y="51"/>
                    </a:lnTo>
                    <a:lnTo>
                      <a:pt x="357" y="64"/>
                    </a:lnTo>
                    <a:lnTo>
                      <a:pt x="380" y="78"/>
                    </a:lnTo>
                    <a:lnTo>
                      <a:pt x="403" y="92"/>
                    </a:lnTo>
                    <a:lnTo>
                      <a:pt x="424" y="107"/>
                    </a:lnTo>
                    <a:lnTo>
                      <a:pt x="447" y="124"/>
                    </a:lnTo>
                    <a:lnTo>
                      <a:pt x="468" y="140"/>
                    </a:lnTo>
                    <a:lnTo>
                      <a:pt x="488" y="157"/>
                    </a:lnTo>
                    <a:lnTo>
                      <a:pt x="509" y="174"/>
                    </a:lnTo>
                    <a:lnTo>
                      <a:pt x="529" y="192"/>
                    </a:lnTo>
                    <a:lnTo>
                      <a:pt x="548" y="211"/>
                    </a:lnTo>
                    <a:lnTo>
                      <a:pt x="568" y="230"/>
                    </a:lnTo>
                    <a:lnTo>
                      <a:pt x="606" y="269"/>
                    </a:lnTo>
                    <a:lnTo>
                      <a:pt x="641" y="309"/>
                    </a:lnTo>
                    <a:lnTo>
                      <a:pt x="675" y="350"/>
                    </a:lnTo>
                    <a:lnTo>
                      <a:pt x="708" y="392"/>
                    </a:lnTo>
                    <a:lnTo>
                      <a:pt x="740" y="436"/>
                    </a:lnTo>
                    <a:lnTo>
                      <a:pt x="770" y="481"/>
                    </a:lnTo>
                    <a:lnTo>
                      <a:pt x="798" y="526"/>
                    </a:lnTo>
                    <a:lnTo>
                      <a:pt x="825" y="570"/>
                    </a:lnTo>
                    <a:lnTo>
                      <a:pt x="851" y="616"/>
                    </a:lnTo>
                    <a:lnTo>
                      <a:pt x="876" y="661"/>
                    </a:lnTo>
                    <a:lnTo>
                      <a:pt x="919" y="751"/>
                    </a:lnTo>
                    <a:lnTo>
                      <a:pt x="955" y="837"/>
                    </a:lnTo>
                    <a:lnTo>
                      <a:pt x="983" y="918"/>
                    </a:lnTo>
                    <a:lnTo>
                      <a:pt x="1003" y="997"/>
                    </a:lnTo>
                    <a:lnTo>
                      <a:pt x="1017" y="1071"/>
                    </a:lnTo>
                    <a:lnTo>
                      <a:pt x="1023" y="1142"/>
                    </a:lnTo>
                    <a:lnTo>
                      <a:pt x="1024" y="1208"/>
                    </a:lnTo>
                    <a:lnTo>
                      <a:pt x="1018" y="1269"/>
                    </a:lnTo>
                    <a:lnTo>
                      <a:pt x="1008" y="1326"/>
                    </a:lnTo>
                    <a:lnTo>
                      <a:pt x="992" y="1378"/>
                    </a:lnTo>
                    <a:lnTo>
                      <a:pt x="971" y="1425"/>
                    </a:lnTo>
                    <a:lnTo>
                      <a:pt x="946" y="1468"/>
                    </a:lnTo>
                    <a:lnTo>
                      <a:pt x="917" y="1504"/>
                    </a:lnTo>
                    <a:lnTo>
                      <a:pt x="884" y="1536"/>
                    </a:lnTo>
                    <a:lnTo>
                      <a:pt x="849" y="1562"/>
                    </a:lnTo>
                    <a:lnTo>
                      <a:pt x="810" y="1582"/>
                    </a:lnTo>
                    <a:lnTo>
                      <a:pt x="769" y="1596"/>
                    </a:lnTo>
                    <a:lnTo>
                      <a:pt x="725" y="1604"/>
                    </a:lnTo>
                    <a:lnTo>
                      <a:pt x="679" y="1607"/>
                    </a:lnTo>
                    <a:lnTo>
                      <a:pt x="633" y="1602"/>
                    </a:lnTo>
                    <a:lnTo>
                      <a:pt x="585" y="1590"/>
                    </a:lnTo>
                    <a:lnTo>
                      <a:pt x="536" y="1572"/>
                    </a:lnTo>
                    <a:lnTo>
                      <a:pt x="488" y="1549"/>
                    </a:lnTo>
                    <a:lnTo>
                      <a:pt x="440" y="1517"/>
                    </a:lnTo>
                    <a:lnTo>
                      <a:pt x="391" y="1478"/>
                    </a:lnTo>
                    <a:lnTo>
                      <a:pt x="344" y="1432"/>
                    </a:lnTo>
                    <a:lnTo>
                      <a:pt x="298" y="1378"/>
                    </a:lnTo>
                    <a:lnTo>
                      <a:pt x="254" y="1317"/>
                    </a:lnTo>
                    <a:lnTo>
                      <a:pt x="211" y="1248"/>
                    </a:lnTo>
                    <a:lnTo>
                      <a:pt x="171" y="1172"/>
                    </a:lnTo>
                    <a:lnTo>
                      <a:pt x="133" y="1086"/>
                    </a:lnTo>
                    <a:lnTo>
                      <a:pt x="99" y="992"/>
                    </a:lnTo>
                    <a:lnTo>
                      <a:pt x="84" y="944"/>
                    </a:lnTo>
                    <a:lnTo>
                      <a:pt x="68" y="893"/>
                    </a:lnTo>
                    <a:lnTo>
                      <a:pt x="54" y="843"/>
                    </a:lnTo>
                    <a:lnTo>
                      <a:pt x="43" y="792"/>
                    </a:lnTo>
                    <a:lnTo>
                      <a:pt x="31" y="739"/>
                    </a:lnTo>
                    <a:lnTo>
                      <a:pt x="21" y="686"/>
                    </a:lnTo>
                    <a:lnTo>
                      <a:pt x="13" y="633"/>
                    </a:lnTo>
                    <a:lnTo>
                      <a:pt x="7" y="580"/>
                    </a:lnTo>
                    <a:lnTo>
                      <a:pt x="2" y="526"/>
                    </a:lnTo>
                    <a:lnTo>
                      <a:pt x="0" y="471"/>
                    </a:lnTo>
                    <a:lnTo>
                      <a:pt x="0" y="444"/>
                    </a:lnTo>
                    <a:lnTo>
                      <a:pt x="0" y="418"/>
                    </a:lnTo>
                    <a:lnTo>
                      <a:pt x="1" y="391"/>
                    </a:lnTo>
                    <a:lnTo>
                      <a:pt x="2" y="364"/>
                    </a:lnTo>
                    <a:lnTo>
                      <a:pt x="5" y="337"/>
                    </a:lnTo>
                    <a:lnTo>
                      <a:pt x="8" y="311"/>
                    </a:lnTo>
                    <a:lnTo>
                      <a:pt x="12" y="284"/>
                    </a:lnTo>
                    <a:lnTo>
                      <a:pt x="15" y="257"/>
                    </a:lnTo>
                    <a:lnTo>
                      <a:pt x="21" y="231"/>
                    </a:lnTo>
                    <a:lnTo>
                      <a:pt x="26" y="205"/>
                    </a:lnTo>
                    <a:lnTo>
                      <a:pt x="33" y="179"/>
                    </a:lnTo>
                    <a:lnTo>
                      <a:pt x="40" y="153"/>
                    </a:lnTo>
                    <a:lnTo>
                      <a:pt x="48" y="125"/>
                    </a:lnTo>
                    <a:lnTo>
                      <a:pt x="59" y="100"/>
                    </a:lnTo>
                    <a:lnTo>
                      <a:pt x="70" y="79"/>
                    </a:lnTo>
                    <a:lnTo>
                      <a:pt x="81" y="59"/>
                    </a:lnTo>
                    <a:lnTo>
                      <a:pt x="87" y="51"/>
                    </a:lnTo>
                    <a:lnTo>
                      <a:pt x="94" y="42"/>
                    </a:lnTo>
                    <a:lnTo>
                      <a:pt x="100" y="35"/>
                    </a:lnTo>
                    <a:lnTo>
                      <a:pt x="107" y="29"/>
                    </a:lnTo>
                    <a:lnTo>
                      <a:pt x="116" y="24"/>
                    </a:lnTo>
                    <a:lnTo>
                      <a:pt x="123" y="18"/>
                    </a:lnTo>
                    <a:lnTo>
                      <a:pt x="131" y="13"/>
                    </a:lnTo>
                    <a:lnTo>
                      <a:pt x="139" y="9"/>
                    </a:lnTo>
                    <a:lnTo>
                      <a:pt x="147" y="6"/>
                    </a:lnTo>
                    <a:lnTo>
                      <a:pt x="156" y="4"/>
                    </a:lnTo>
                    <a:lnTo>
                      <a:pt x="165" y="2"/>
                    </a:lnTo>
                    <a:lnTo>
                      <a:pt x="175" y="1"/>
                    </a:lnTo>
                    <a:lnTo>
                      <a:pt x="184" y="0"/>
                    </a:lnTo>
                    <a:lnTo>
                      <a:pt x="193" y="0"/>
                    </a:lnTo>
                    <a:lnTo>
                      <a:pt x="204" y="1"/>
                    </a:lnTo>
                    <a:lnTo>
                      <a:pt x="215" y="2"/>
                    </a:lnTo>
                    <a:lnTo>
                      <a:pt x="236" y="7"/>
                    </a:lnTo>
                    <a:lnTo>
                      <a:pt x="259" y="15"/>
                    </a:lnTo>
                    <a:lnTo>
                      <a:pt x="284" y="25"/>
                    </a:lnTo>
                    <a:lnTo>
                      <a:pt x="310" y="38"/>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49" name="Freeform 35">
                <a:extLst>
                  <a:ext uri="{FF2B5EF4-FFF2-40B4-BE49-F238E27FC236}">
                    <a16:creationId xmlns:a16="http://schemas.microsoft.com/office/drawing/2014/main" id="{9F737475-0998-43DF-B8D2-56F5BB73607B}"/>
                  </a:ext>
                </a:extLst>
              </p:cNvPr>
              <p:cNvSpPr>
                <a:spLocks/>
              </p:cNvSpPr>
              <p:nvPr/>
            </p:nvSpPr>
            <p:spPr bwMode="auto">
              <a:xfrm>
                <a:off x="6291263" y="2463800"/>
                <a:ext cx="284162" cy="358775"/>
              </a:xfrm>
              <a:custGeom>
                <a:avLst/>
                <a:gdLst>
                  <a:gd name="T0" fmla="*/ 2147483646 w 1180"/>
                  <a:gd name="T1" fmla="*/ 2147483646 h 1489"/>
                  <a:gd name="T2" fmla="*/ 2147483646 w 1180"/>
                  <a:gd name="T3" fmla="*/ 2147483646 h 1489"/>
                  <a:gd name="T4" fmla="*/ 2147483646 w 1180"/>
                  <a:gd name="T5" fmla="*/ 2147483646 h 1489"/>
                  <a:gd name="T6" fmla="*/ 2147483646 w 1180"/>
                  <a:gd name="T7" fmla="*/ 2147483646 h 1489"/>
                  <a:gd name="T8" fmla="*/ 2147483646 w 1180"/>
                  <a:gd name="T9" fmla="*/ 2147483646 h 1489"/>
                  <a:gd name="T10" fmla="*/ 2147483646 w 1180"/>
                  <a:gd name="T11" fmla="*/ 2147483646 h 1489"/>
                  <a:gd name="T12" fmla="*/ 2147483646 w 1180"/>
                  <a:gd name="T13" fmla="*/ 2147483646 h 1489"/>
                  <a:gd name="T14" fmla="*/ 2147483646 w 1180"/>
                  <a:gd name="T15" fmla="*/ 2147483646 h 1489"/>
                  <a:gd name="T16" fmla="*/ 2147483646 w 1180"/>
                  <a:gd name="T17" fmla="*/ 2147483646 h 1489"/>
                  <a:gd name="T18" fmla="*/ 2147483646 w 1180"/>
                  <a:gd name="T19" fmla="*/ 2147483646 h 1489"/>
                  <a:gd name="T20" fmla="*/ 2147483646 w 1180"/>
                  <a:gd name="T21" fmla="*/ 2147483646 h 1489"/>
                  <a:gd name="T22" fmla="*/ 2147483646 w 1180"/>
                  <a:gd name="T23" fmla="*/ 2147483646 h 1489"/>
                  <a:gd name="T24" fmla="*/ 2147483646 w 1180"/>
                  <a:gd name="T25" fmla="*/ 2147483646 h 1489"/>
                  <a:gd name="T26" fmla="*/ 2147483646 w 1180"/>
                  <a:gd name="T27" fmla="*/ 2147483646 h 1489"/>
                  <a:gd name="T28" fmla="*/ 2147483646 w 1180"/>
                  <a:gd name="T29" fmla="*/ 2147483646 h 1489"/>
                  <a:gd name="T30" fmla="*/ 2147483646 w 1180"/>
                  <a:gd name="T31" fmla="*/ 2147483646 h 1489"/>
                  <a:gd name="T32" fmla="*/ 2147483646 w 1180"/>
                  <a:gd name="T33" fmla="*/ 2147483646 h 1489"/>
                  <a:gd name="T34" fmla="*/ 2147483646 w 1180"/>
                  <a:gd name="T35" fmla="*/ 2147483646 h 1489"/>
                  <a:gd name="T36" fmla="*/ 2147483646 w 1180"/>
                  <a:gd name="T37" fmla="*/ 2147483646 h 1489"/>
                  <a:gd name="T38" fmla="*/ 2147483646 w 1180"/>
                  <a:gd name="T39" fmla="*/ 2147483646 h 1489"/>
                  <a:gd name="T40" fmla="*/ 2147483646 w 1180"/>
                  <a:gd name="T41" fmla="*/ 2147483646 h 1489"/>
                  <a:gd name="T42" fmla="*/ 2147483646 w 1180"/>
                  <a:gd name="T43" fmla="*/ 2147483646 h 1489"/>
                  <a:gd name="T44" fmla="*/ 2147483646 w 1180"/>
                  <a:gd name="T45" fmla="*/ 2147483646 h 1489"/>
                  <a:gd name="T46" fmla="*/ 2147483646 w 1180"/>
                  <a:gd name="T47" fmla="*/ 2147483646 h 1489"/>
                  <a:gd name="T48" fmla="*/ 2147483646 w 1180"/>
                  <a:gd name="T49" fmla="*/ 2147483646 h 1489"/>
                  <a:gd name="T50" fmla="*/ 2147483646 w 1180"/>
                  <a:gd name="T51" fmla="*/ 2147483646 h 1489"/>
                  <a:gd name="T52" fmla="*/ 2147483646 w 1180"/>
                  <a:gd name="T53" fmla="*/ 2147483646 h 1489"/>
                  <a:gd name="T54" fmla="*/ 2147483646 w 1180"/>
                  <a:gd name="T55" fmla="*/ 2147483646 h 1489"/>
                  <a:gd name="T56" fmla="*/ 2147483646 w 1180"/>
                  <a:gd name="T57" fmla="*/ 2147483646 h 1489"/>
                  <a:gd name="T58" fmla="*/ 2147483646 w 1180"/>
                  <a:gd name="T59" fmla="*/ 2147483646 h 1489"/>
                  <a:gd name="T60" fmla="*/ 2147483646 w 1180"/>
                  <a:gd name="T61" fmla="*/ 2147483646 h 1489"/>
                  <a:gd name="T62" fmla="*/ 2147483646 w 1180"/>
                  <a:gd name="T63" fmla="*/ 2147483646 h 1489"/>
                  <a:gd name="T64" fmla="*/ 2147483646 w 1180"/>
                  <a:gd name="T65" fmla="*/ 2147483646 h 1489"/>
                  <a:gd name="T66" fmla="*/ 2147483646 w 1180"/>
                  <a:gd name="T67" fmla="*/ 2147483646 h 1489"/>
                  <a:gd name="T68" fmla="*/ 2147483646 w 1180"/>
                  <a:gd name="T69" fmla="*/ 2147483646 h 1489"/>
                  <a:gd name="T70" fmla="*/ 2147483646 w 1180"/>
                  <a:gd name="T71" fmla="*/ 2147483646 h 1489"/>
                  <a:gd name="T72" fmla="*/ 0 w 1180"/>
                  <a:gd name="T73" fmla="*/ 2147483646 h 1489"/>
                  <a:gd name="T74" fmla="*/ 2147483646 w 1180"/>
                  <a:gd name="T75" fmla="*/ 2147483646 h 1489"/>
                  <a:gd name="T76" fmla="*/ 2147483646 w 1180"/>
                  <a:gd name="T77" fmla="*/ 2147483646 h 1489"/>
                  <a:gd name="T78" fmla="*/ 2147483646 w 1180"/>
                  <a:gd name="T79" fmla="*/ 2147483646 h 1489"/>
                  <a:gd name="T80" fmla="*/ 2147483646 w 1180"/>
                  <a:gd name="T81" fmla="*/ 2147483646 h 1489"/>
                  <a:gd name="T82" fmla="*/ 2147483646 w 1180"/>
                  <a:gd name="T83" fmla="*/ 2147483646 h 1489"/>
                  <a:gd name="T84" fmla="*/ 2147483646 w 1180"/>
                  <a:gd name="T85" fmla="*/ 2147483646 h 1489"/>
                  <a:gd name="T86" fmla="*/ 2147483646 w 1180"/>
                  <a:gd name="T87" fmla="*/ 2147483646 h 1489"/>
                  <a:gd name="T88" fmla="*/ 2147483646 w 1180"/>
                  <a:gd name="T89" fmla="*/ 2147483646 h 1489"/>
                  <a:gd name="T90" fmla="*/ 2147483646 w 1180"/>
                  <a:gd name="T91" fmla="*/ 2147483646 h 1489"/>
                  <a:gd name="T92" fmla="*/ 2147483646 w 1180"/>
                  <a:gd name="T93" fmla="*/ 2147483646 h 1489"/>
                  <a:gd name="T94" fmla="*/ 2147483646 w 1180"/>
                  <a:gd name="T95" fmla="*/ 2147483646 h 1489"/>
                  <a:gd name="T96" fmla="*/ 2147483646 w 1180"/>
                  <a:gd name="T97" fmla="*/ 2147483646 h 1489"/>
                  <a:gd name="T98" fmla="*/ 2147483646 w 1180"/>
                  <a:gd name="T99" fmla="*/ 2147483646 h 1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0"/>
                  <a:gd name="T151" fmla="*/ 0 h 1489"/>
                  <a:gd name="T152" fmla="*/ 1180 w 1180"/>
                  <a:gd name="T153" fmla="*/ 1489 h 1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0" h="1489">
                    <a:moveTo>
                      <a:pt x="246" y="17"/>
                    </a:moveTo>
                    <a:lnTo>
                      <a:pt x="272" y="24"/>
                    </a:lnTo>
                    <a:lnTo>
                      <a:pt x="297" y="33"/>
                    </a:lnTo>
                    <a:lnTo>
                      <a:pt x="323" y="43"/>
                    </a:lnTo>
                    <a:lnTo>
                      <a:pt x="348" y="52"/>
                    </a:lnTo>
                    <a:lnTo>
                      <a:pt x="372" y="63"/>
                    </a:lnTo>
                    <a:lnTo>
                      <a:pt x="396" y="75"/>
                    </a:lnTo>
                    <a:lnTo>
                      <a:pt x="421" y="86"/>
                    </a:lnTo>
                    <a:lnTo>
                      <a:pt x="444" y="99"/>
                    </a:lnTo>
                    <a:lnTo>
                      <a:pt x="468" y="112"/>
                    </a:lnTo>
                    <a:lnTo>
                      <a:pt x="490" y="126"/>
                    </a:lnTo>
                    <a:lnTo>
                      <a:pt x="514" y="141"/>
                    </a:lnTo>
                    <a:lnTo>
                      <a:pt x="536" y="155"/>
                    </a:lnTo>
                    <a:lnTo>
                      <a:pt x="580" y="185"/>
                    </a:lnTo>
                    <a:lnTo>
                      <a:pt x="623" y="218"/>
                    </a:lnTo>
                    <a:lnTo>
                      <a:pt x="665" y="253"/>
                    </a:lnTo>
                    <a:lnTo>
                      <a:pt x="706" y="288"/>
                    </a:lnTo>
                    <a:lnTo>
                      <a:pt x="745" y="324"/>
                    </a:lnTo>
                    <a:lnTo>
                      <a:pt x="783" y="362"/>
                    </a:lnTo>
                    <a:lnTo>
                      <a:pt x="819" y="401"/>
                    </a:lnTo>
                    <a:lnTo>
                      <a:pt x="854" y="440"/>
                    </a:lnTo>
                    <a:lnTo>
                      <a:pt x="889" y="480"/>
                    </a:lnTo>
                    <a:lnTo>
                      <a:pt x="922" y="519"/>
                    </a:lnTo>
                    <a:lnTo>
                      <a:pt x="982" y="598"/>
                    </a:lnTo>
                    <a:lnTo>
                      <a:pt x="1032" y="676"/>
                    </a:lnTo>
                    <a:lnTo>
                      <a:pt x="1076" y="751"/>
                    </a:lnTo>
                    <a:lnTo>
                      <a:pt x="1111" y="824"/>
                    </a:lnTo>
                    <a:lnTo>
                      <a:pt x="1138" y="895"/>
                    </a:lnTo>
                    <a:lnTo>
                      <a:pt x="1159" y="962"/>
                    </a:lnTo>
                    <a:lnTo>
                      <a:pt x="1173" y="1027"/>
                    </a:lnTo>
                    <a:lnTo>
                      <a:pt x="1179" y="1088"/>
                    </a:lnTo>
                    <a:lnTo>
                      <a:pt x="1180" y="1146"/>
                    </a:lnTo>
                    <a:lnTo>
                      <a:pt x="1174" y="1200"/>
                    </a:lnTo>
                    <a:lnTo>
                      <a:pt x="1162" y="1251"/>
                    </a:lnTo>
                    <a:lnTo>
                      <a:pt x="1146" y="1297"/>
                    </a:lnTo>
                    <a:lnTo>
                      <a:pt x="1124" y="1339"/>
                    </a:lnTo>
                    <a:lnTo>
                      <a:pt x="1098" y="1376"/>
                    </a:lnTo>
                    <a:lnTo>
                      <a:pt x="1068" y="1408"/>
                    </a:lnTo>
                    <a:lnTo>
                      <a:pt x="1034" y="1435"/>
                    </a:lnTo>
                    <a:lnTo>
                      <a:pt x="996" y="1457"/>
                    </a:lnTo>
                    <a:lnTo>
                      <a:pt x="955" y="1474"/>
                    </a:lnTo>
                    <a:lnTo>
                      <a:pt x="911" y="1484"/>
                    </a:lnTo>
                    <a:lnTo>
                      <a:pt x="864" y="1489"/>
                    </a:lnTo>
                    <a:lnTo>
                      <a:pt x="816" y="1488"/>
                    </a:lnTo>
                    <a:lnTo>
                      <a:pt x="764" y="1480"/>
                    </a:lnTo>
                    <a:lnTo>
                      <a:pt x="712" y="1464"/>
                    </a:lnTo>
                    <a:lnTo>
                      <a:pt x="658" y="1443"/>
                    </a:lnTo>
                    <a:lnTo>
                      <a:pt x="603" y="1415"/>
                    </a:lnTo>
                    <a:lnTo>
                      <a:pt x="548" y="1378"/>
                    </a:lnTo>
                    <a:lnTo>
                      <a:pt x="493" y="1335"/>
                    </a:lnTo>
                    <a:lnTo>
                      <a:pt x="437" y="1283"/>
                    </a:lnTo>
                    <a:lnTo>
                      <a:pt x="382" y="1224"/>
                    </a:lnTo>
                    <a:lnTo>
                      <a:pt x="328" y="1155"/>
                    </a:lnTo>
                    <a:lnTo>
                      <a:pt x="275" y="1079"/>
                    </a:lnTo>
                    <a:lnTo>
                      <a:pt x="223" y="994"/>
                    </a:lnTo>
                    <a:lnTo>
                      <a:pt x="198" y="949"/>
                    </a:lnTo>
                    <a:lnTo>
                      <a:pt x="174" y="903"/>
                    </a:lnTo>
                    <a:lnTo>
                      <a:pt x="151" y="856"/>
                    </a:lnTo>
                    <a:lnTo>
                      <a:pt x="129" y="808"/>
                    </a:lnTo>
                    <a:lnTo>
                      <a:pt x="107" y="758"/>
                    </a:lnTo>
                    <a:lnTo>
                      <a:pt x="87" y="709"/>
                    </a:lnTo>
                    <a:lnTo>
                      <a:pt x="70" y="658"/>
                    </a:lnTo>
                    <a:lnTo>
                      <a:pt x="53" y="606"/>
                    </a:lnTo>
                    <a:lnTo>
                      <a:pt x="39" y="554"/>
                    </a:lnTo>
                    <a:lnTo>
                      <a:pt x="26" y="502"/>
                    </a:lnTo>
                    <a:lnTo>
                      <a:pt x="20" y="475"/>
                    </a:lnTo>
                    <a:lnTo>
                      <a:pt x="15" y="449"/>
                    </a:lnTo>
                    <a:lnTo>
                      <a:pt x="12" y="422"/>
                    </a:lnTo>
                    <a:lnTo>
                      <a:pt x="8" y="396"/>
                    </a:lnTo>
                    <a:lnTo>
                      <a:pt x="5" y="369"/>
                    </a:lnTo>
                    <a:lnTo>
                      <a:pt x="2" y="342"/>
                    </a:lnTo>
                    <a:lnTo>
                      <a:pt x="1" y="316"/>
                    </a:lnTo>
                    <a:lnTo>
                      <a:pt x="0" y="289"/>
                    </a:lnTo>
                    <a:lnTo>
                      <a:pt x="0" y="262"/>
                    </a:lnTo>
                    <a:lnTo>
                      <a:pt x="0" y="235"/>
                    </a:lnTo>
                    <a:lnTo>
                      <a:pt x="1" y="209"/>
                    </a:lnTo>
                    <a:lnTo>
                      <a:pt x="4" y="182"/>
                    </a:lnTo>
                    <a:lnTo>
                      <a:pt x="7" y="152"/>
                    </a:lnTo>
                    <a:lnTo>
                      <a:pt x="12" y="126"/>
                    </a:lnTo>
                    <a:lnTo>
                      <a:pt x="18" y="103"/>
                    </a:lnTo>
                    <a:lnTo>
                      <a:pt x="26" y="82"/>
                    </a:lnTo>
                    <a:lnTo>
                      <a:pt x="31" y="72"/>
                    </a:lnTo>
                    <a:lnTo>
                      <a:pt x="35" y="63"/>
                    </a:lnTo>
                    <a:lnTo>
                      <a:pt x="40" y="55"/>
                    </a:lnTo>
                    <a:lnTo>
                      <a:pt x="46" y="47"/>
                    </a:lnTo>
                    <a:lnTo>
                      <a:pt x="52" y="40"/>
                    </a:lnTo>
                    <a:lnTo>
                      <a:pt x="59" y="33"/>
                    </a:lnTo>
                    <a:lnTo>
                      <a:pt x="65" y="27"/>
                    </a:lnTo>
                    <a:lnTo>
                      <a:pt x="73" y="22"/>
                    </a:lnTo>
                    <a:lnTo>
                      <a:pt x="80" y="17"/>
                    </a:lnTo>
                    <a:lnTo>
                      <a:pt x="88" y="13"/>
                    </a:lnTo>
                    <a:lnTo>
                      <a:pt x="97" y="10"/>
                    </a:lnTo>
                    <a:lnTo>
                      <a:pt x="106" y="6"/>
                    </a:lnTo>
                    <a:lnTo>
                      <a:pt x="114" y="4"/>
                    </a:lnTo>
                    <a:lnTo>
                      <a:pt x="125" y="3"/>
                    </a:lnTo>
                    <a:lnTo>
                      <a:pt x="134" y="1"/>
                    </a:lnTo>
                    <a:lnTo>
                      <a:pt x="145" y="0"/>
                    </a:lnTo>
                    <a:lnTo>
                      <a:pt x="167" y="1"/>
                    </a:lnTo>
                    <a:lnTo>
                      <a:pt x="192" y="4"/>
                    </a:lnTo>
                    <a:lnTo>
                      <a:pt x="218" y="9"/>
                    </a:lnTo>
                    <a:lnTo>
                      <a:pt x="246" y="17"/>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0" name="Freeform 37">
                <a:extLst>
                  <a:ext uri="{FF2B5EF4-FFF2-40B4-BE49-F238E27FC236}">
                    <a16:creationId xmlns:a16="http://schemas.microsoft.com/office/drawing/2014/main" id="{D8592C53-C305-42C0-93D1-6536E3C14DCC}"/>
                  </a:ext>
                </a:extLst>
              </p:cNvPr>
              <p:cNvSpPr>
                <a:spLocks/>
              </p:cNvSpPr>
              <p:nvPr/>
            </p:nvSpPr>
            <p:spPr bwMode="auto">
              <a:xfrm>
                <a:off x="5680075" y="1914525"/>
                <a:ext cx="358775" cy="282575"/>
              </a:xfrm>
              <a:custGeom>
                <a:avLst/>
                <a:gdLst>
                  <a:gd name="T0" fmla="*/ 2147483646 w 1491"/>
                  <a:gd name="T1" fmla="*/ 2147483646 h 1176"/>
                  <a:gd name="T2" fmla="*/ 2147483646 w 1491"/>
                  <a:gd name="T3" fmla="*/ 0 h 1176"/>
                  <a:gd name="T4" fmla="*/ 2147483646 w 1491"/>
                  <a:gd name="T5" fmla="*/ 2147483646 h 1176"/>
                  <a:gd name="T6" fmla="*/ 2147483646 w 1491"/>
                  <a:gd name="T7" fmla="*/ 2147483646 h 1176"/>
                  <a:gd name="T8" fmla="*/ 2147483646 w 1491"/>
                  <a:gd name="T9" fmla="*/ 2147483646 h 1176"/>
                  <a:gd name="T10" fmla="*/ 2147483646 w 1491"/>
                  <a:gd name="T11" fmla="*/ 2147483646 h 1176"/>
                  <a:gd name="T12" fmla="*/ 2147483646 w 1491"/>
                  <a:gd name="T13" fmla="*/ 2147483646 h 1176"/>
                  <a:gd name="T14" fmla="*/ 2147483646 w 1491"/>
                  <a:gd name="T15" fmla="*/ 2147483646 h 1176"/>
                  <a:gd name="T16" fmla="*/ 2147483646 w 1491"/>
                  <a:gd name="T17" fmla="*/ 2147483646 h 1176"/>
                  <a:gd name="T18" fmla="*/ 2147483646 w 1491"/>
                  <a:gd name="T19" fmla="*/ 2147483646 h 1176"/>
                  <a:gd name="T20" fmla="*/ 2147483646 w 1491"/>
                  <a:gd name="T21" fmla="*/ 2147483646 h 1176"/>
                  <a:gd name="T22" fmla="*/ 2147483646 w 1491"/>
                  <a:gd name="T23" fmla="*/ 2147483646 h 1176"/>
                  <a:gd name="T24" fmla="*/ 2147483646 w 1491"/>
                  <a:gd name="T25" fmla="*/ 2147483646 h 1176"/>
                  <a:gd name="T26" fmla="*/ 2147483646 w 1491"/>
                  <a:gd name="T27" fmla="*/ 2147483646 h 1176"/>
                  <a:gd name="T28" fmla="*/ 2147483646 w 1491"/>
                  <a:gd name="T29" fmla="*/ 2147483646 h 1176"/>
                  <a:gd name="T30" fmla="*/ 2147483646 w 1491"/>
                  <a:gd name="T31" fmla="*/ 2147483646 h 1176"/>
                  <a:gd name="T32" fmla="*/ 2147483646 w 1491"/>
                  <a:gd name="T33" fmla="*/ 2147483646 h 1176"/>
                  <a:gd name="T34" fmla="*/ 2147483646 w 1491"/>
                  <a:gd name="T35" fmla="*/ 2147483646 h 1176"/>
                  <a:gd name="T36" fmla="*/ 2147483646 w 1491"/>
                  <a:gd name="T37" fmla="*/ 2147483646 h 1176"/>
                  <a:gd name="T38" fmla="*/ 2147483646 w 1491"/>
                  <a:gd name="T39" fmla="*/ 2147483646 h 1176"/>
                  <a:gd name="T40" fmla="*/ 2147483646 w 1491"/>
                  <a:gd name="T41" fmla="*/ 2147483646 h 1176"/>
                  <a:gd name="T42" fmla="*/ 2147483646 w 1491"/>
                  <a:gd name="T43" fmla="*/ 2147483646 h 1176"/>
                  <a:gd name="T44" fmla="*/ 2147483646 w 1491"/>
                  <a:gd name="T45" fmla="*/ 2147483646 h 1176"/>
                  <a:gd name="T46" fmla="*/ 2147483646 w 1491"/>
                  <a:gd name="T47" fmla="*/ 2147483646 h 1176"/>
                  <a:gd name="T48" fmla="*/ 2147483646 w 1491"/>
                  <a:gd name="T49" fmla="*/ 2147483646 h 1176"/>
                  <a:gd name="T50" fmla="*/ 2147483646 w 1491"/>
                  <a:gd name="T51" fmla="*/ 2147483646 h 1176"/>
                  <a:gd name="T52" fmla="*/ 2147483646 w 1491"/>
                  <a:gd name="T53" fmla="*/ 2147483646 h 1176"/>
                  <a:gd name="T54" fmla="*/ 2147483646 w 1491"/>
                  <a:gd name="T55" fmla="*/ 2147483646 h 1176"/>
                  <a:gd name="T56" fmla="*/ 2147483646 w 1491"/>
                  <a:gd name="T57" fmla="*/ 2147483646 h 1176"/>
                  <a:gd name="T58" fmla="*/ 2147483646 w 1491"/>
                  <a:gd name="T59" fmla="*/ 2147483646 h 1176"/>
                  <a:gd name="T60" fmla="*/ 2147483646 w 1491"/>
                  <a:gd name="T61" fmla="*/ 2147483646 h 1176"/>
                  <a:gd name="T62" fmla="*/ 2147483646 w 1491"/>
                  <a:gd name="T63" fmla="*/ 2147483646 h 1176"/>
                  <a:gd name="T64" fmla="*/ 2147483646 w 1491"/>
                  <a:gd name="T65" fmla="*/ 2147483646 h 1176"/>
                  <a:gd name="T66" fmla="*/ 2147483646 w 1491"/>
                  <a:gd name="T67" fmla="*/ 2147483646 h 1176"/>
                  <a:gd name="T68" fmla="*/ 2147483646 w 1491"/>
                  <a:gd name="T69" fmla="*/ 2147483646 h 1176"/>
                  <a:gd name="T70" fmla="*/ 2147483646 w 1491"/>
                  <a:gd name="T71" fmla="*/ 2147483646 h 1176"/>
                  <a:gd name="T72" fmla="*/ 2147483646 w 1491"/>
                  <a:gd name="T73" fmla="*/ 2147483646 h 1176"/>
                  <a:gd name="T74" fmla="*/ 2147483646 w 1491"/>
                  <a:gd name="T75" fmla="*/ 2147483646 h 1176"/>
                  <a:gd name="T76" fmla="*/ 2147483646 w 1491"/>
                  <a:gd name="T77" fmla="*/ 2147483646 h 1176"/>
                  <a:gd name="T78" fmla="*/ 0 w 1491"/>
                  <a:gd name="T79" fmla="*/ 2147483646 h 1176"/>
                  <a:gd name="T80" fmla="*/ 0 w 1491"/>
                  <a:gd name="T81" fmla="*/ 2147483646 h 1176"/>
                  <a:gd name="T82" fmla="*/ 2147483646 w 1491"/>
                  <a:gd name="T83" fmla="*/ 2147483646 h 1176"/>
                  <a:gd name="T84" fmla="*/ 2147483646 w 1491"/>
                  <a:gd name="T85" fmla="*/ 2147483646 h 1176"/>
                  <a:gd name="T86" fmla="*/ 2147483646 w 1491"/>
                  <a:gd name="T87" fmla="*/ 2147483646 h 1176"/>
                  <a:gd name="T88" fmla="*/ 2147483646 w 1491"/>
                  <a:gd name="T89" fmla="*/ 2147483646 h 1176"/>
                  <a:gd name="T90" fmla="*/ 2147483646 w 1491"/>
                  <a:gd name="T91" fmla="*/ 2147483646 h 1176"/>
                  <a:gd name="T92" fmla="*/ 2147483646 w 1491"/>
                  <a:gd name="T93" fmla="*/ 2147483646 h 1176"/>
                  <a:gd name="T94" fmla="*/ 2147483646 w 1491"/>
                  <a:gd name="T95" fmla="*/ 2147483646 h 1176"/>
                  <a:gd name="T96" fmla="*/ 2147483646 w 1491"/>
                  <a:gd name="T97" fmla="*/ 2147483646 h 1176"/>
                  <a:gd name="T98" fmla="*/ 2147483646 w 1491"/>
                  <a:gd name="T99" fmla="*/ 2147483646 h 11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91"/>
                  <a:gd name="T151" fmla="*/ 0 h 1176"/>
                  <a:gd name="T152" fmla="*/ 1491 w 1491"/>
                  <a:gd name="T153" fmla="*/ 1176 h 11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91" h="1176">
                    <a:moveTo>
                      <a:pt x="180" y="4"/>
                    </a:moveTo>
                    <a:lnTo>
                      <a:pt x="206" y="2"/>
                    </a:lnTo>
                    <a:lnTo>
                      <a:pt x="233" y="1"/>
                    </a:lnTo>
                    <a:lnTo>
                      <a:pt x="260" y="0"/>
                    </a:lnTo>
                    <a:lnTo>
                      <a:pt x="287" y="0"/>
                    </a:lnTo>
                    <a:lnTo>
                      <a:pt x="313" y="1"/>
                    </a:lnTo>
                    <a:lnTo>
                      <a:pt x="341" y="2"/>
                    </a:lnTo>
                    <a:lnTo>
                      <a:pt x="368" y="4"/>
                    </a:lnTo>
                    <a:lnTo>
                      <a:pt x="395" y="7"/>
                    </a:lnTo>
                    <a:lnTo>
                      <a:pt x="421" y="10"/>
                    </a:lnTo>
                    <a:lnTo>
                      <a:pt x="448" y="15"/>
                    </a:lnTo>
                    <a:lnTo>
                      <a:pt x="474" y="20"/>
                    </a:lnTo>
                    <a:lnTo>
                      <a:pt x="501" y="24"/>
                    </a:lnTo>
                    <a:lnTo>
                      <a:pt x="553" y="37"/>
                    </a:lnTo>
                    <a:lnTo>
                      <a:pt x="605" y="51"/>
                    </a:lnTo>
                    <a:lnTo>
                      <a:pt x="656" y="68"/>
                    </a:lnTo>
                    <a:lnTo>
                      <a:pt x="707" y="86"/>
                    </a:lnTo>
                    <a:lnTo>
                      <a:pt x="758" y="106"/>
                    </a:lnTo>
                    <a:lnTo>
                      <a:pt x="806" y="126"/>
                    </a:lnTo>
                    <a:lnTo>
                      <a:pt x="854" y="148"/>
                    </a:lnTo>
                    <a:lnTo>
                      <a:pt x="903" y="172"/>
                    </a:lnTo>
                    <a:lnTo>
                      <a:pt x="949" y="195"/>
                    </a:lnTo>
                    <a:lnTo>
                      <a:pt x="993" y="220"/>
                    </a:lnTo>
                    <a:lnTo>
                      <a:pt x="1078" y="271"/>
                    </a:lnTo>
                    <a:lnTo>
                      <a:pt x="1155" y="324"/>
                    </a:lnTo>
                    <a:lnTo>
                      <a:pt x="1223" y="378"/>
                    </a:lnTo>
                    <a:lnTo>
                      <a:pt x="1283" y="432"/>
                    </a:lnTo>
                    <a:lnTo>
                      <a:pt x="1335" y="488"/>
                    </a:lnTo>
                    <a:lnTo>
                      <a:pt x="1379" y="543"/>
                    </a:lnTo>
                    <a:lnTo>
                      <a:pt x="1415" y="598"/>
                    </a:lnTo>
                    <a:lnTo>
                      <a:pt x="1444" y="653"/>
                    </a:lnTo>
                    <a:lnTo>
                      <a:pt x="1466" y="706"/>
                    </a:lnTo>
                    <a:lnTo>
                      <a:pt x="1481" y="759"/>
                    </a:lnTo>
                    <a:lnTo>
                      <a:pt x="1490" y="809"/>
                    </a:lnTo>
                    <a:lnTo>
                      <a:pt x="1491" y="859"/>
                    </a:lnTo>
                    <a:lnTo>
                      <a:pt x="1486" y="905"/>
                    </a:lnTo>
                    <a:lnTo>
                      <a:pt x="1477" y="950"/>
                    </a:lnTo>
                    <a:lnTo>
                      <a:pt x="1460" y="991"/>
                    </a:lnTo>
                    <a:lnTo>
                      <a:pt x="1438" y="1029"/>
                    </a:lnTo>
                    <a:lnTo>
                      <a:pt x="1411" y="1063"/>
                    </a:lnTo>
                    <a:lnTo>
                      <a:pt x="1379" y="1093"/>
                    </a:lnTo>
                    <a:lnTo>
                      <a:pt x="1342" y="1119"/>
                    </a:lnTo>
                    <a:lnTo>
                      <a:pt x="1300" y="1142"/>
                    </a:lnTo>
                    <a:lnTo>
                      <a:pt x="1254" y="1158"/>
                    </a:lnTo>
                    <a:lnTo>
                      <a:pt x="1204" y="1170"/>
                    </a:lnTo>
                    <a:lnTo>
                      <a:pt x="1150" y="1176"/>
                    </a:lnTo>
                    <a:lnTo>
                      <a:pt x="1092" y="1175"/>
                    </a:lnTo>
                    <a:lnTo>
                      <a:pt x="1031" y="1169"/>
                    </a:lnTo>
                    <a:lnTo>
                      <a:pt x="966" y="1156"/>
                    </a:lnTo>
                    <a:lnTo>
                      <a:pt x="898" y="1136"/>
                    </a:lnTo>
                    <a:lnTo>
                      <a:pt x="827" y="1109"/>
                    </a:lnTo>
                    <a:lnTo>
                      <a:pt x="754" y="1075"/>
                    </a:lnTo>
                    <a:lnTo>
                      <a:pt x="679" y="1031"/>
                    </a:lnTo>
                    <a:lnTo>
                      <a:pt x="601" y="980"/>
                    </a:lnTo>
                    <a:lnTo>
                      <a:pt x="522" y="920"/>
                    </a:lnTo>
                    <a:lnTo>
                      <a:pt x="482" y="888"/>
                    </a:lnTo>
                    <a:lnTo>
                      <a:pt x="442" y="854"/>
                    </a:lnTo>
                    <a:lnTo>
                      <a:pt x="403" y="819"/>
                    </a:lnTo>
                    <a:lnTo>
                      <a:pt x="364" y="782"/>
                    </a:lnTo>
                    <a:lnTo>
                      <a:pt x="326" y="745"/>
                    </a:lnTo>
                    <a:lnTo>
                      <a:pt x="290" y="706"/>
                    </a:lnTo>
                    <a:lnTo>
                      <a:pt x="254" y="666"/>
                    </a:lnTo>
                    <a:lnTo>
                      <a:pt x="220" y="624"/>
                    </a:lnTo>
                    <a:lnTo>
                      <a:pt x="187" y="581"/>
                    </a:lnTo>
                    <a:lnTo>
                      <a:pt x="155" y="537"/>
                    </a:lnTo>
                    <a:lnTo>
                      <a:pt x="141" y="515"/>
                    </a:lnTo>
                    <a:lnTo>
                      <a:pt x="126" y="491"/>
                    </a:lnTo>
                    <a:lnTo>
                      <a:pt x="113" y="469"/>
                    </a:lnTo>
                    <a:lnTo>
                      <a:pt x="99" y="445"/>
                    </a:lnTo>
                    <a:lnTo>
                      <a:pt x="87" y="422"/>
                    </a:lnTo>
                    <a:lnTo>
                      <a:pt x="74" y="397"/>
                    </a:lnTo>
                    <a:lnTo>
                      <a:pt x="64" y="373"/>
                    </a:lnTo>
                    <a:lnTo>
                      <a:pt x="52" y="348"/>
                    </a:lnTo>
                    <a:lnTo>
                      <a:pt x="42" y="324"/>
                    </a:lnTo>
                    <a:lnTo>
                      <a:pt x="33" y="299"/>
                    </a:lnTo>
                    <a:lnTo>
                      <a:pt x="24" y="273"/>
                    </a:lnTo>
                    <a:lnTo>
                      <a:pt x="15" y="247"/>
                    </a:lnTo>
                    <a:lnTo>
                      <a:pt x="8" y="220"/>
                    </a:lnTo>
                    <a:lnTo>
                      <a:pt x="3" y="194"/>
                    </a:lnTo>
                    <a:lnTo>
                      <a:pt x="0" y="169"/>
                    </a:lnTo>
                    <a:lnTo>
                      <a:pt x="0" y="147"/>
                    </a:lnTo>
                    <a:lnTo>
                      <a:pt x="0" y="136"/>
                    </a:lnTo>
                    <a:lnTo>
                      <a:pt x="1" y="126"/>
                    </a:lnTo>
                    <a:lnTo>
                      <a:pt x="3" y="116"/>
                    </a:lnTo>
                    <a:lnTo>
                      <a:pt x="6" y="107"/>
                    </a:lnTo>
                    <a:lnTo>
                      <a:pt x="8" y="97"/>
                    </a:lnTo>
                    <a:lnTo>
                      <a:pt x="12" y="89"/>
                    </a:lnTo>
                    <a:lnTo>
                      <a:pt x="16" y="81"/>
                    </a:lnTo>
                    <a:lnTo>
                      <a:pt x="21" y="74"/>
                    </a:lnTo>
                    <a:lnTo>
                      <a:pt x="26" y="67"/>
                    </a:lnTo>
                    <a:lnTo>
                      <a:pt x="32" y="60"/>
                    </a:lnTo>
                    <a:lnTo>
                      <a:pt x="39" y="54"/>
                    </a:lnTo>
                    <a:lnTo>
                      <a:pt x="46" y="47"/>
                    </a:lnTo>
                    <a:lnTo>
                      <a:pt x="53" y="42"/>
                    </a:lnTo>
                    <a:lnTo>
                      <a:pt x="61" y="36"/>
                    </a:lnTo>
                    <a:lnTo>
                      <a:pt x="71" y="31"/>
                    </a:lnTo>
                    <a:lnTo>
                      <a:pt x="80" y="27"/>
                    </a:lnTo>
                    <a:lnTo>
                      <a:pt x="101" y="18"/>
                    </a:lnTo>
                    <a:lnTo>
                      <a:pt x="125" y="13"/>
                    </a:lnTo>
                    <a:lnTo>
                      <a:pt x="151" y="8"/>
                    </a:lnTo>
                    <a:lnTo>
                      <a:pt x="180" y="4"/>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1" name="Line 43">
                <a:extLst>
                  <a:ext uri="{FF2B5EF4-FFF2-40B4-BE49-F238E27FC236}">
                    <a16:creationId xmlns:a16="http://schemas.microsoft.com/office/drawing/2014/main" id="{97984C52-84E3-411B-BC0A-973869987FFC}"/>
                  </a:ext>
                </a:extLst>
              </p:cNvPr>
              <p:cNvSpPr>
                <a:spLocks noChangeShapeType="1"/>
              </p:cNvSpPr>
              <p:nvPr/>
            </p:nvSpPr>
            <p:spPr bwMode="auto">
              <a:xfrm rot="21429333" flipV="1">
                <a:off x="4129881" y="1626396"/>
                <a:ext cx="323850" cy="36512"/>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nvGrpSpPr>
              <p:cNvPr id="29752" name="Group 60">
                <a:extLst>
                  <a:ext uri="{FF2B5EF4-FFF2-40B4-BE49-F238E27FC236}">
                    <a16:creationId xmlns:a16="http://schemas.microsoft.com/office/drawing/2014/main" id="{0DB4A0FF-20D2-4233-89F9-CA247AC02584}"/>
                  </a:ext>
                </a:extLst>
              </p:cNvPr>
              <p:cNvGrpSpPr>
                <a:grpSpLocks/>
              </p:cNvGrpSpPr>
              <p:nvPr/>
            </p:nvGrpSpPr>
            <p:grpSpPr bwMode="auto">
              <a:xfrm>
                <a:off x="2549525" y="1547813"/>
                <a:ext cx="2355850" cy="1477962"/>
                <a:chOff x="2549525" y="1547813"/>
                <a:chExt cx="2355850" cy="1477962"/>
              </a:xfrm>
            </p:grpSpPr>
            <p:sp>
              <p:nvSpPr>
                <p:cNvPr id="29753" name="Freeform 9">
                  <a:extLst>
                    <a:ext uri="{FF2B5EF4-FFF2-40B4-BE49-F238E27FC236}">
                      <a16:creationId xmlns:a16="http://schemas.microsoft.com/office/drawing/2014/main" id="{E7C247E5-702E-469B-BC3F-2EDFAFEA6A79}"/>
                    </a:ext>
                  </a:extLst>
                </p:cNvPr>
                <p:cNvSpPr>
                  <a:spLocks/>
                </p:cNvSpPr>
                <p:nvPr/>
              </p:nvSpPr>
              <p:spPr bwMode="auto">
                <a:xfrm>
                  <a:off x="3684588" y="1644650"/>
                  <a:ext cx="390525" cy="238125"/>
                </a:xfrm>
                <a:custGeom>
                  <a:avLst/>
                  <a:gdLst>
                    <a:gd name="T0" fmla="*/ 2147483646 w 1625"/>
                    <a:gd name="T1" fmla="*/ 2147483646 h 994"/>
                    <a:gd name="T2" fmla="*/ 2147483646 w 1625"/>
                    <a:gd name="T3" fmla="*/ 2147483646 h 994"/>
                    <a:gd name="T4" fmla="*/ 2147483646 w 1625"/>
                    <a:gd name="T5" fmla="*/ 2147483646 h 994"/>
                    <a:gd name="T6" fmla="*/ 2147483646 w 1625"/>
                    <a:gd name="T7" fmla="*/ 2147483646 h 994"/>
                    <a:gd name="T8" fmla="*/ 2147483646 w 1625"/>
                    <a:gd name="T9" fmla="*/ 2147483646 h 994"/>
                    <a:gd name="T10" fmla="*/ 2147483646 w 1625"/>
                    <a:gd name="T11" fmla="*/ 2147483646 h 994"/>
                    <a:gd name="T12" fmla="*/ 2147483646 w 1625"/>
                    <a:gd name="T13" fmla="*/ 2147483646 h 994"/>
                    <a:gd name="T14" fmla="*/ 2147483646 w 1625"/>
                    <a:gd name="T15" fmla="*/ 2147483646 h 994"/>
                    <a:gd name="T16" fmla="*/ 2147483646 w 1625"/>
                    <a:gd name="T17" fmla="*/ 2147483646 h 994"/>
                    <a:gd name="T18" fmla="*/ 2147483646 w 1625"/>
                    <a:gd name="T19" fmla="*/ 2147483646 h 994"/>
                    <a:gd name="T20" fmla="*/ 2147483646 w 1625"/>
                    <a:gd name="T21" fmla="*/ 2147483646 h 994"/>
                    <a:gd name="T22" fmla="*/ 2147483646 w 1625"/>
                    <a:gd name="T23" fmla="*/ 2147483646 h 994"/>
                    <a:gd name="T24" fmla="*/ 2147483646 w 1625"/>
                    <a:gd name="T25" fmla="*/ 2147483646 h 994"/>
                    <a:gd name="T26" fmla="*/ 2147483646 w 1625"/>
                    <a:gd name="T27" fmla="*/ 2147483646 h 994"/>
                    <a:gd name="T28" fmla="*/ 2147483646 w 1625"/>
                    <a:gd name="T29" fmla="*/ 2147483646 h 994"/>
                    <a:gd name="T30" fmla="*/ 2147483646 w 1625"/>
                    <a:gd name="T31" fmla="*/ 2147483646 h 994"/>
                    <a:gd name="T32" fmla="*/ 2147483646 w 1625"/>
                    <a:gd name="T33" fmla="*/ 2147483646 h 994"/>
                    <a:gd name="T34" fmla="*/ 2147483646 w 1625"/>
                    <a:gd name="T35" fmla="*/ 2147483646 h 994"/>
                    <a:gd name="T36" fmla="*/ 2147483646 w 1625"/>
                    <a:gd name="T37" fmla="*/ 2147483646 h 994"/>
                    <a:gd name="T38" fmla="*/ 2147483646 w 1625"/>
                    <a:gd name="T39" fmla="*/ 2147483646 h 994"/>
                    <a:gd name="T40" fmla="*/ 2147483646 w 1625"/>
                    <a:gd name="T41" fmla="*/ 2147483646 h 994"/>
                    <a:gd name="T42" fmla="*/ 2147483646 w 1625"/>
                    <a:gd name="T43" fmla="*/ 2147483646 h 994"/>
                    <a:gd name="T44" fmla="*/ 2147483646 w 1625"/>
                    <a:gd name="T45" fmla="*/ 2147483646 h 994"/>
                    <a:gd name="T46" fmla="*/ 2147483646 w 1625"/>
                    <a:gd name="T47" fmla="*/ 2147483646 h 994"/>
                    <a:gd name="T48" fmla="*/ 2147483646 w 1625"/>
                    <a:gd name="T49" fmla="*/ 2147483646 h 994"/>
                    <a:gd name="T50" fmla="*/ 2147483646 w 1625"/>
                    <a:gd name="T51" fmla="*/ 2147483646 h 994"/>
                    <a:gd name="T52" fmla="*/ 2147483646 w 1625"/>
                    <a:gd name="T53" fmla="*/ 2147483646 h 994"/>
                    <a:gd name="T54" fmla="*/ 2147483646 w 1625"/>
                    <a:gd name="T55" fmla="*/ 2147483646 h 994"/>
                    <a:gd name="T56" fmla="*/ 2147483646 w 1625"/>
                    <a:gd name="T57" fmla="*/ 2147483646 h 994"/>
                    <a:gd name="T58" fmla="*/ 2147483646 w 1625"/>
                    <a:gd name="T59" fmla="*/ 2147483646 h 994"/>
                    <a:gd name="T60" fmla="*/ 2147483646 w 1625"/>
                    <a:gd name="T61" fmla="*/ 2147483646 h 994"/>
                    <a:gd name="T62" fmla="*/ 2147483646 w 1625"/>
                    <a:gd name="T63" fmla="*/ 2147483646 h 994"/>
                    <a:gd name="T64" fmla="*/ 2147483646 w 1625"/>
                    <a:gd name="T65" fmla="*/ 2147483646 h 994"/>
                    <a:gd name="T66" fmla="*/ 2147483646 w 1625"/>
                    <a:gd name="T67" fmla="*/ 2147483646 h 994"/>
                    <a:gd name="T68" fmla="*/ 2147483646 w 1625"/>
                    <a:gd name="T69" fmla="*/ 2147483646 h 994"/>
                    <a:gd name="T70" fmla="*/ 2147483646 w 1625"/>
                    <a:gd name="T71" fmla="*/ 2147483646 h 994"/>
                    <a:gd name="T72" fmla="*/ 2147483646 w 1625"/>
                    <a:gd name="T73" fmla="*/ 2147483646 h 994"/>
                    <a:gd name="T74" fmla="*/ 2147483646 w 1625"/>
                    <a:gd name="T75" fmla="*/ 2147483646 h 994"/>
                    <a:gd name="T76" fmla="*/ 2147483646 w 1625"/>
                    <a:gd name="T77" fmla="*/ 2147483646 h 994"/>
                    <a:gd name="T78" fmla="*/ 2147483646 w 1625"/>
                    <a:gd name="T79" fmla="*/ 2147483646 h 994"/>
                    <a:gd name="T80" fmla="*/ 2147483646 w 1625"/>
                    <a:gd name="T81" fmla="*/ 2147483646 h 994"/>
                    <a:gd name="T82" fmla="*/ 2147483646 w 1625"/>
                    <a:gd name="T83" fmla="*/ 2147483646 h 994"/>
                    <a:gd name="T84" fmla="*/ 2147483646 w 1625"/>
                    <a:gd name="T85" fmla="*/ 2147483646 h 994"/>
                    <a:gd name="T86" fmla="*/ 2147483646 w 1625"/>
                    <a:gd name="T87" fmla="*/ 2147483646 h 994"/>
                    <a:gd name="T88" fmla="*/ 2147483646 w 1625"/>
                    <a:gd name="T89" fmla="*/ 2147483646 h 994"/>
                    <a:gd name="T90" fmla="*/ 2147483646 w 1625"/>
                    <a:gd name="T91" fmla="*/ 2147483646 h 994"/>
                    <a:gd name="T92" fmla="*/ 0 w 1625"/>
                    <a:gd name="T93" fmla="*/ 2147483646 h 994"/>
                    <a:gd name="T94" fmla="*/ 2147483646 w 1625"/>
                    <a:gd name="T95" fmla="*/ 2147483646 h 994"/>
                    <a:gd name="T96" fmla="*/ 2147483646 w 1625"/>
                    <a:gd name="T97" fmla="*/ 2147483646 h 994"/>
                    <a:gd name="T98" fmla="*/ 2147483646 w 1625"/>
                    <a:gd name="T99" fmla="*/ 2147483646 h 9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25"/>
                    <a:gd name="T151" fmla="*/ 0 h 994"/>
                    <a:gd name="T152" fmla="*/ 1625 w 1625"/>
                    <a:gd name="T153" fmla="*/ 994 h 9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25" h="994">
                      <a:moveTo>
                        <a:pt x="43" y="665"/>
                      </a:moveTo>
                      <a:lnTo>
                        <a:pt x="57" y="642"/>
                      </a:lnTo>
                      <a:lnTo>
                        <a:pt x="71" y="619"/>
                      </a:lnTo>
                      <a:lnTo>
                        <a:pt x="86" y="597"/>
                      </a:lnTo>
                      <a:lnTo>
                        <a:pt x="102" y="576"/>
                      </a:lnTo>
                      <a:lnTo>
                        <a:pt x="118" y="554"/>
                      </a:lnTo>
                      <a:lnTo>
                        <a:pt x="135" y="533"/>
                      </a:lnTo>
                      <a:lnTo>
                        <a:pt x="152" y="513"/>
                      </a:lnTo>
                      <a:lnTo>
                        <a:pt x="170" y="492"/>
                      </a:lnTo>
                      <a:lnTo>
                        <a:pt x="188" y="473"/>
                      </a:lnTo>
                      <a:lnTo>
                        <a:pt x="206" y="453"/>
                      </a:lnTo>
                      <a:lnTo>
                        <a:pt x="226" y="434"/>
                      </a:lnTo>
                      <a:lnTo>
                        <a:pt x="245" y="417"/>
                      </a:lnTo>
                      <a:lnTo>
                        <a:pt x="287" y="381"/>
                      </a:lnTo>
                      <a:lnTo>
                        <a:pt x="328" y="347"/>
                      </a:lnTo>
                      <a:lnTo>
                        <a:pt x="371" y="314"/>
                      </a:lnTo>
                      <a:lnTo>
                        <a:pt x="415" y="283"/>
                      </a:lnTo>
                      <a:lnTo>
                        <a:pt x="460" y="254"/>
                      </a:lnTo>
                      <a:lnTo>
                        <a:pt x="506" y="226"/>
                      </a:lnTo>
                      <a:lnTo>
                        <a:pt x="552" y="198"/>
                      </a:lnTo>
                      <a:lnTo>
                        <a:pt x="598" y="174"/>
                      </a:lnTo>
                      <a:lnTo>
                        <a:pt x="644" y="150"/>
                      </a:lnTo>
                      <a:lnTo>
                        <a:pt x="691" y="128"/>
                      </a:lnTo>
                      <a:lnTo>
                        <a:pt x="782" y="88"/>
                      </a:lnTo>
                      <a:lnTo>
                        <a:pt x="869" y="56"/>
                      </a:lnTo>
                      <a:lnTo>
                        <a:pt x="952" y="32"/>
                      </a:lnTo>
                      <a:lnTo>
                        <a:pt x="1031" y="15"/>
                      </a:lnTo>
                      <a:lnTo>
                        <a:pt x="1107" y="5"/>
                      </a:lnTo>
                      <a:lnTo>
                        <a:pt x="1178" y="0"/>
                      </a:lnTo>
                      <a:lnTo>
                        <a:pt x="1242" y="3"/>
                      </a:lnTo>
                      <a:lnTo>
                        <a:pt x="1304" y="11"/>
                      </a:lnTo>
                      <a:lnTo>
                        <a:pt x="1360" y="24"/>
                      </a:lnTo>
                      <a:lnTo>
                        <a:pt x="1412" y="43"/>
                      </a:lnTo>
                      <a:lnTo>
                        <a:pt x="1458" y="65"/>
                      </a:lnTo>
                      <a:lnTo>
                        <a:pt x="1499" y="92"/>
                      </a:lnTo>
                      <a:lnTo>
                        <a:pt x="1535" y="123"/>
                      </a:lnTo>
                      <a:lnTo>
                        <a:pt x="1564" y="157"/>
                      </a:lnTo>
                      <a:lnTo>
                        <a:pt x="1589" y="194"/>
                      </a:lnTo>
                      <a:lnTo>
                        <a:pt x="1606" y="234"/>
                      </a:lnTo>
                      <a:lnTo>
                        <a:pt x="1619" y="276"/>
                      </a:lnTo>
                      <a:lnTo>
                        <a:pt x="1625" y="320"/>
                      </a:lnTo>
                      <a:lnTo>
                        <a:pt x="1625" y="366"/>
                      </a:lnTo>
                      <a:lnTo>
                        <a:pt x="1619" y="412"/>
                      </a:lnTo>
                      <a:lnTo>
                        <a:pt x="1606" y="459"/>
                      </a:lnTo>
                      <a:lnTo>
                        <a:pt x="1586" y="506"/>
                      </a:lnTo>
                      <a:lnTo>
                        <a:pt x="1559" y="554"/>
                      </a:lnTo>
                      <a:lnTo>
                        <a:pt x="1526" y="602"/>
                      </a:lnTo>
                      <a:lnTo>
                        <a:pt x="1485" y="648"/>
                      </a:lnTo>
                      <a:lnTo>
                        <a:pt x="1437" y="692"/>
                      </a:lnTo>
                      <a:lnTo>
                        <a:pt x="1381" y="736"/>
                      </a:lnTo>
                      <a:lnTo>
                        <a:pt x="1319" y="778"/>
                      </a:lnTo>
                      <a:lnTo>
                        <a:pt x="1247" y="817"/>
                      </a:lnTo>
                      <a:lnTo>
                        <a:pt x="1169" y="854"/>
                      </a:lnTo>
                      <a:lnTo>
                        <a:pt x="1082" y="888"/>
                      </a:lnTo>
                      <a:lnTo>
                        <a:pt x="988" y="919"/>
                      </a:lnTo>
                      <a:lnTo>
                        <a:pt x="938" y="932"/>
                      </a:lnTo>
                      <a:lnTo>
                        <a:pt x="888" y="945"/>
                      </a:lnTo>
                      <a:lnTo>
                        <a:pt x="836" y="956"/>
                      </a:lnTo>
                      <a:lnTo>
                        <a:pt x="784" y="966"/>
                      </a:lnTo>
                      <a:lnTo>
                        <a:pt x="731" y="975"/>
                      </a:lnTo>
                      <a:lnTo>
                        <a:pt x="678" y="982"/>
                      </a:lnTo>
                      <a:lnTo>
                        <a:pt x="625" y="988"/>
                      </a:lnTo>
                      <a:lnTo>
                        <a:pt x="571" y="992"/>
                      </a:lnTo>
                      <a:lnTo>
                        <a:pt x="516" y="994"/>
                      </a:lnTo>
                      <a:lnTo>
                        <a:pt x="463" y="994"/>
                      </a:lnTo>
                      <a:lnTo>
                        <a:pt x="436" y="993"/>
                      </a:lnTo>
                      <a:lnTo>
                        <a:pt x="409" y="992"/>
                      </a:lnTo>
                      <a:lnTo>
                        <a:pt x="382" y="989"/>
                      </a:lnTo>
                      <a:lnTo>
                        <a:pt x="355" y="987"/>
                      </a:lnTo>
                      <a:lnTo>
                        <a:pt x="329" y="983"/>
                      </a:lnTo>
                      <a:lnTo>
                        <a:pt x="302" y="979"/>
                      </a:lnTo>
                      <a:lnTo>
                        <a:pt x="276" y="974"/>
                      </a:lnTo>
                      <a:lnTo>
                        <a:pt x="250" y="969"/>
                      </a:lnTo>
                      <a:lnTo>
                        <a:pt x="223" y="963"/>
                      </a:lnTo>
                      <a:lnTo>
                        <a:pt x="197" y="956"/>
                      </a:lnTo>
                      <a:lnTo>
                        <a:pt x="171" y="948"/>
                      </a:lnTo>
                      <a:lnTo>
                        <a:pt x="146" y="940"/>
                      </a:lnTo>
                      <a:lnTo>
                        <a:pt x="119" y="930"/>
                      </a:lnTo>
                      <a:lnTo>
                        <a:pt x="94" y="920"/>
                      </a:lnTo>
                      <a:lnTo>
                        <a:pt x="73" y="908"/>
                      </a:lnTo>
                      <a:lnTo>
                        <a:pt x="54" y="895"/>
                      </a:lnTo>
                      <a:lnTo>
                        <a:pt x="46" y="888"/>
                      </a:lnTo>
                      <a:lnTo>
                        <a:pt x="39" y="882"/>
                      </a:lnTo>
                      <a:lnTo>
                        <a:pt x="32" y="875"/>
                      </a:lnTo>
                      <a:lnTo>
                        <a:pt x="25" y="867"/>
                      </a:lnTo>
                      <a:lnTo>
                        <a:pt x="20" y="860"/>
                      </a:lnTo>
                      <a:lnTo>
                        <a:pt x="16" y="851"/>
                      </a:lnTo>
                      <a:lnTo>
                        <a:pt x="11" y="844"/>
                      </a:lnTo>
                      <a:lnTo>
                        <a:pt x="7" y="836"/>
                      </a:lnTo>
                      <a:lnTo>
                        <a:pt x="5" y="827"/>
                      </a:lnTo>
                      <a:lnTo>
                        <a:pt x="3" y="818"/>
                      </a:lnTo>
                      <a:lnTo>
                        <a:pt x="1" y="809"/>
                      </a:lnTo>
                      <a:lnTo>
                        <a:pt x="0" y="800"/>
                      </a:lnTo>
                      <a:lnTo>
                        <a:pt x="0" y="790"/>
                      </a:lnTo>
                      <a:lnTo>
                        <a:pt x="0" y="781"/>
                      </a:lnTo>
                      <a:lnTo>
                        <a:pt x="1" y="770"/>
                      </a:lnTo>
                      <a:lnTo>
                        <a:pt x="4" y="760"/>
                      </a:lnTo>
                      <a:lnTo>
                        <a:pt x="10" y="738"/>
                      </a:lnTo>
                      <a:lnTo>
                        <a:pt x="18" y="715"/>
                      </a:lnTo>
                      <a:lnTo>
                        <a:pt x="28" y="691"/>
                      </a:lnTo>
                      <a:lnTo>
                        <a:pt x="43" y="665"/>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4" name="Freeform 13">
                  <a:extLst>
                    <a:ext uri="{FF2B5EF4-FFF2-40B4-BE49-F238E27FC236}">
                      <a16:creationId xmlns:a16="http://schemas.microsoft.com/office/drawing/2014/main" id="{7EFCC709-0E9F-406D-ABD5-C16A5D41C230}"/>
                    </a:ext>
                  </a:extLst>
                </p:cNvPr>
                <p:cNvSpPr>
                  <a:spLocks/>
                </p:cNvSpPr>
                <p:nvPr/>
              </p:nvSpPr>
              <p:spPr bwMode="auto">
                <a:xfrm>
                  <a:off x="2549525" y="2644775"/>
                  <a:ext cx="255588" cy="381000"/>
                </a:xfrm>
                <a:custGeom>
                  <a:avLst/>
                  <a:gdLst>
                    <a:gd name="T0" fmla="*/ 2147483646 w 1055"/>
                    <a:gd name="T1" fmla="*/ 2147483646 h 1585"/>
                    <a:gd name="T2" fmla="*/ 2147483646 w 1055"/>
                    <a:gd name="T3" fmla="*/ 2147483646 h 1585"/>
                    <a:gd name="T4" fmla="*/ 2147483646 w 1055"/>
                    <a:gd name="T5" fmla="*/ 2147483646 h 1585"/>
                    <a:gd name="T6" fmla="*/ 2147483646 w 1055"/>
                    <a:gd name="T7" fmla="*/ 2147483646 h 1585"/>
                    <a:gd name="T8" fmla="*/ 0 w 1055"/>
                    <a:gd name="T9" fmla="*/ 2147483646 h 1585"/>
                    <a:gd name="T10" fmla="*/ 2147483646 w 1055"/>
                    <a:gd name="T11" fmla="*/ 2147483646 h 1585"/>
                    <a:gd name="T12" fmla="*/ 2147483646 w 1055"/>
                    <a:gd name="T13" fmla="*/ 2147483646 h 1585"/>
                    <a:gd name="T14" fmla="*/ 2147483646 w 1055"/>
                    <a:gd name="T15" fmla="*/ 2147483646 h 1585"/>
                    <a:gd name="T16" fmla="*/ 2147483646 w 1055"/>
                    <a:gd name="T17" fmla="*/ 2147483646 h 1585"/>
                    <a:gd name="T18" fmla="*/ 2147483646 w 1055"/>
                    <a:gd name="T19" fmla="*/ 2147483646 h 1585"/>
                    <a:gd name="T20" fmla="*/ 2147483646 w 1055"/>
                    <a:gd name="T21" fmla="*/ 2147483646 h 1585"/>
                    <a:gd name="T22" fmla="*/ 2147483646 w 1055"/>
                    <a:gd name="T23" fmla="*/ 2147483646 h 1585"/>
                    <a:gd name="T24" fmla="*/ 2147483646 w 1055"/>
                    <a:gd name="T25" fmla="*/ 2147483646 h 1585"/>
                    <a:gd name="T26" fmla="*/ 2147483646 w 1055"/>
                    <a:gd name="T27" fmla="*/ 2147483646 h 1585"/>
                    <a:gd name="T28" fmla="*/ 2147483646 w 1055"/>
                    <a:gd name="T29" fmla="*/ 2147483646 h 1585"/>
                    <a:gd name="T30" fmla="*/ 2147483646 w 1055"/>
                    <a:gd name="T31" fmla="*/ 2147483646 h 1585"/>
                    <a:gd name="T32" fmla="*/ 2147483646 w 1055"/>
                    <a:gd name="T33" fmla="*/ 2147483646 h 1585"/>
                    <a:gd name="T34" fmla="*/ 2147483646 w 1055"/>
                    <a:gd name="T35" fmla="*/ 0 h 1585"/>
                    <a:gd name="T36" fmla="*/ 2147483646 w 1055"/>
                    <a:gd name="T37" fmla="*/ 2147483646 h 1585"/>
                    <a:gd name="T38" fmla="*/ 2147483646 w 1055"/>
                    <a:gd name="T39" fmla="*/ 2147483646 h 1585"/>
                    <a:gd name="T40" fmla="*/ 2147483646 w 1055"/>
                    <a:gd name="T41" fmla="*/ 2147483646 h 1585"/>
                    <a:gd name="T42" fmla="*/ 2147483646 w 1055"/>
                    <a:gd name="T43" fmla="*/ 2147483646 h 1585"/>
                    <a:gd name="T44" fmla="*/ 2147483646 w 1055"/>
                    <a:gd name="T45" fmla="*/ 2147483646 h 1585"/>
                    <a:gd name="T46" fmla="*/ 2147483646 w 1055"/>
                    <a:gd name="T47" fmla="*/ 2147483646 h 1585"/>
                    <a:gd name="T48" fmla="*/ 2147483646 w 1055"/>
                    <a:gd name="T49" fmla="*/ 2147483646 h 1585"/>
                    <a:gd name="T50" fmla="*/ 2147483646 w 1055"/>
                    <a:gd name="T51" fmla="*/ 2147483646 h 1585"/>
                    <a:gd name="T52" fmla="*/ 2147483646 w 1055"/>
                    <a:gd name="T53" fmla="*/ 2147483646 h 1585"/>
                    <a:gd name="T54" fmla="*/ 2147483646 w 1055"/>
                    <a:gd name="T55" fmla="*/ 2147483646 h 1585"/>
                    <a:gd name="T56" fmla="*/ 2147483646 w 1055"/>
                    <a:gd name="T57" fmla="*/ 2147483646 h 1585"/>
                    <a:gd name="T58" fmla="*/ 2147483646 w 1055"/>
                    <a:gd name="T59" fmla="*/ 2147483646 h 1585"/>
                    <a:gd name="T60" fmla="*/ 2147483646 w 1055"/>
                    <a:gd name="T61" fmla="*/ 2147483646 h 1585"/>
                    <a:gd name="T62" fmla="*/ 2147483646 w 1055"/>
                    <a:gd name="T63" fmla="*/ 2147483646 h 1585"/>
                    <a:gd name="T64" fmla="*/ 2147483646 w 1055"/>
                    <a:gd name="T65" fmla="*/ 2147483646 h 1585"/>
                    <a:gd name="T66" fmla="*/ 2147483646 w 1055"/>
                    <a:gd name="T67" fmla="*/ 2147483646 h 1585"/>
                    <a:gd name="T68" fmla="*/ 2147483646 w 1055"/>
                    <a:gd name="T69" fmla="*/ 2147483646 h 1585"/>
                    <a:gd name="T70" fmla="*/ 2147483646 w 1055"/>
                    <a:gd name="T71" fmla="*/ 2147483646 h 1585"/>
                    <a:gd name="T72" fmla="*/ 2147483646 w 1055"/>
                    <a:gd name="T73" fmla="*/ 2147483646 h 1585"/>
                    <a:gd name="T74" fmla="*/ 2147483646 w 1055"/>
                    <a:gd name="T75" fmla="*/ 2147483646 h 1585"/>
                    <a:gd name="T76" fmla="*/ 2147483646 w 1055"/>
                    <a:gd name="T77" fmla="*/ 2147483646 h 1585"/>
                    <a:gd name="T78" fmla="*/ 2147483646 w 1055"/>
                    <a:gd name="T79" fmla="*/ 2147483646 h 1585"/>
                    <a:gd name="T80" fmla="*/ 2147483646 w 1055"/>
                    <a:gd name="T81" fmla="*/ 2147483646 h 1585"/>
                    <a:gd name="T82" fmla="*/ 2147483646 w 1055"/>
                    <a:gd name="T83" fmla="*/ 2147483646 h 1585"/>
                    <a:gd name="T84" fmla="*/ 2147483646 w 1055"/>
                    <a:gd name="T85" fmla="*/ 2147483646 h 1585"/>
                    <a:gd name="T86" fmla="*/ 2147483646 w 1055"/>
                    <a:gd name="T87" fmla="*/ 2147483646 h 1585"/>
                    <a:gd name="T88" fmla="*/ 2147483646 w 1055"/>
                    <a:gd name="T89" fmla="*/ 2147483646 h 1585"/>
                    <a:gd name="T90" fmla="*/ 2147483646 w 1055"/>
                    <a:gd name="T91" fmla="*/ 2147483646 h 1585"/>
                    <a:gd name="T92" fmla="*/ 2147483646 w 1055"/>
                    <a:gd name="T93" fmla="*/ 2147483646 h 1585"/>
                    <a:gd name="T94" fmla="*/ 2147483646 w 1055"/>
                    <a:gd name="T95" fmla="*/ 2147483646 h 1585"/>
                    <a:gd name="T96" fmla="*/ 2147483646 w 1055"/>
                    <a:gd name="T97" fmla="*/ 2147483646 h 1585"/>
                    <a:gd name="T98" fmla="*/ 2147483646 w 1055"/>
                    <a:gd name="T99" fmla="*/ 2147483646 h 15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5"/>
                    <a:gd name="T151" fmla="*/ 0 h 1585"/>
                    <a:gd name="T152" fmla="*/ 1055 w 1055"/>
                    <a:gd name="T153" fmla="*/ 1585 h 15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5" h="1585">
                      <a:moveTo>
                        <a:pt x="30" y="1427"/>
                      </a:moveTo>
                      <a:lnTo>
                        <a:pt x="24" y="1400"/>
                      </a:lnTo>
                      <a:lnTo>
                        <a:pt x="18" y="1374"/>
                      </a:lnTo>
                      <a:lnTo>
                        <a:pt x="13" y="1348"/>
                      </a:lnTo>
                      <a:lnTo>
                        <a:pt x="10" y="1321"/>
                      </a:lnTo>
                      <a:lnTo>
                        <a:pt x="6" y="1295"/>
                      </a:lnTo>
                      <a:lnTo>
                        <a:pt x="4" y="1268"/>
                      </a:lnTo>
                      <a:lnTo>
                        <a:pt x="3" y="1241"/>
                      </a:lnTo>
                      <a:lnTo>
                        <a:pt x="2" y="1214"/>
                      </a:lnTo>
                      <a:lnTo>
                        <a:pt x="0" y="1188"/>
                      </a:lnTo>
                      <a:lnTo>
                        <a:pt x="2" y="1161"/>
                      </a:lnTo>
                      <a:lnTo>
                        <a:pt x="2" y="1134"/>
                      </a:lnTo>
                      <a:lnTo>
                        <a:pt x="3" y="1107"/>
                      </a:lnTo>
                      <a:lnTo>
                        <a:pt x="8" y="1053"/>
                      </a:lnTo>
                      <a:lnTo>
                        <a:pt x="13" y="1000"/>
                      </a:lnTo>
                      <a:lnTo>
                        <a:pt x="22" y="947"/>
                      </a:lnTo>
                      <a:lnTo>
                        <a:pt x="32" y="893"/>
                      </a:lnTo>
                      <a:lnTo>
                        <a:pt x="44" y="840"/>
                      </a:lnTo>
                      <a:lnTo>
                        <a:pt x="57" y="789"/>
                      </a:lnTo>
                      <a:lnTo>
                        <a:pt x="72" y="738"/>
                      </a:lnTo>
                      <a:lnTo>
                        <a:pt x="88" y="687"/>
                      </a:lnTo>
                      <a:lnTo>
                        <a:pt x="104" y="639"/>
                      </a:lnTo>
                      <a:lnTo>
                        <a:pt x="122" y="591"/>
                      </a:lnTo>
                      <a:lnTo>
                        <a:pt x="161" y="499"/>
                      </a:lnTo>
                      <a:lnTo>
                        <a:pt x="201" y="415"/>
                      </a:lnTo>
                      <a:lnTo>
                        <a:pt x="244" y="339"/>
                      </a:lnTo>
                      <a:lnTo>
                        <a:pt x="289" y="272"/>
                      </a:lnTo>
                      <a:lnTo>
                        <a:pt x="336" y="212"/>
                      </a:lnTo>
                      <a:lnTo>
                        <a:pt x="385" y="161"/>
                      </a:lnTo>
                      <a:lnTo>
                        <a:pt x="433" y="117"/>
                      </a:lnTo>
                      <a:lnTo>
                        <a:pt x="482" y="80"/>
                      </a:lnTo>
                      <a:lnTo>
                        <a:pt x="533" y="51"/>
                      </a:lnTo>
                      <a:lnTo>
                        <a:pt x="583" y="28"/>
                      </a:lnTo>
                      <a:lnTo>
                        <a:pt x="631" y="12"/>
                      </a:lnTo>
                      <a:lnTo>
                        <a:pt x="679" y="2"/>
                      </a:lnTo>
                      <a:lnTo>
                        <a:pt x="726" y="0"/>
                      </a:lnTo>
                      <a:lnTo>
                        <a:pt x="771" y="4"/>
                      </a:lnTo>
                      <a:lnTo>
                        <a:pt x="815" y="14"/>
                      </a:lnTo>
                      <a:lnTo>
                        <a:pt x="855" y="29"/>
                      </a:lnTo>
                      <a:lnTo>
                        <a:pt x="894" y="51"/>
                      </a:lnTo>
                      <a:lnTo>
                        <a:pt x="928" y="79"/>
                      </a:lnTo>
                      <a:lnTo>
                        <a:pt x="960" y="111"/>
                      </a:lnTo>
                      <a:lnTo>
                        <a:pt x="988" y="148"/>
                      </a:lnTo>
                      <a:lnTo>
                        <a:pt x="1010" y="192"/>
                      </a:lnTo>
                      <a:lnTo>
                        <a:pt x="1029" y="240"/>
                      </a:lnTo>
                      <a:lnTo>
                        <a:pt x="1043" y="292"/>
                      </a:lnTo>
                      <a:lnTo>
                        <a:pt x="1052" y="350"/>
                      </a:lnTo>
                      <a:lnTo>
                        <a:pt x="1055" y="411"/>
                      </a:lnTo>
                      <a:lnTo>
                        <a:pt x="1052" y="477"/>
                      </a:lnTo>
                      <a:lnTo>
                        <a:pt x="1042" y="548"/>
                      </a:lnTo>
                      <a:lnTo>
                        <a:pt x="1026" y="621"/>
                      </a:lnTo>
                      <a:lnTo>
                        <a:pt x="1002" y="699"/>
                      </a:lnTo>
                      <a:lnTo>
                        <a:pt x="972" y="780"/>
                      </a:lnTo>
                      <a:lnTo>
                        <a:pt x="933" y="864"/>
                      </a:lnTo>
                      <a:lnTo>
                        <a:pt x="886" y="952"/>
                      </a:lnTo>
                      <a:lnTo>
                        <a:pt x="860" y="996"/>
                      </a:lnTo>
                      <a:lnTo>
                        <a:pt x="831" y="1041"/>
                      </a:lnTo>
                      <a:lnTo>
                        <a:pt x="803" y="1084"/>
                      </a:lnTo>
                      <a:lnTo>
                        <a:pt x="772" y="1128"/>
                      </a:lnTo>
                      <a:lnTo>
                        <a:pt x="741" y="1172"/>
                      </a:lnTo>
                      <a:lnTo>
                        <a:pt x="708" y="1213"/>
                      </a:lnTo>
                      <a:lnTo>
                        <a:pt x="673" y="1255"/>
                      </a:lnTo>
                      <a:lnTo>
                        <a:pt x="637" y="1295"/>
                      </a:lnTo>
                      <a:lnTo>
                        <a:pt x="599" y="1334"/>
                      </a:lnTo>
                      <a:lnTo>
                        <a:pt x="560" y="1371"/>
                      </a:lnTo>
                      <a:lnTo>
                        <a:pt x="540" y="1390"/>
                      </a:lnTo>
                      <a:lnTo>
                        <a:pt x="520" y="1407"/>
                      </a:lnTo>
                      <a:lnTo>
                        <a:pt x="499" y="1424"/>
                      </a:lnTo>
                      <a:lnTo>
                        <a:pt x="479" y="1440"/>
                      </a:lnTo>
                      <a:lnTo>
                        <a:pt x="457" y="1457"/>
                      </a:lnTo>
                      <a:lnTo>
                        <a:pt x="435" y="1472"/>
                      </a:lnTo>
                      <a:lnTo>
                        <a:pt x="413" y="1488"/>
                      </a:lnTo>
                      <a:lnTo>
                        <a:pt x="391" y="1502"/>
                      </a:lnTo>
                      <a:lnTo>
                        <a:pt x="367" y="1516"/>
                      </a:lnTo>
                      <a:lnTo>
                        <a:pt x="343" y="1529"/>
                      </a:lnTo>
                      <a:lnTo>
                        <a:pt x="320" y="1542"/>
                      </a:lnTo>
                      <a:lnTo>
                        <a:pt x="295" y="1552"/>
                      </a:lnTo>
                      <a:lnTo>
                        <a:pt x="269" y="1564"/>
                      </a:lnTo>
                      <a:lnTo>
                        <a:pt x="244" y="1574"/>
                      </a:lnTo>
                      <a:lnTo>
                        <a:pt x="221" y="1580"/>
                      </a:lnTo>
                      <a:lnTo>
                        <a:pt x="198" y="1584"/>
                      </a:lnTo>
                      <a:lnTo>
                        <a:pt x="188" y="1585"/>
                      </a:lnTo>
                      <a:lnTo>
                        <a:pt x="177" y="1585"/>
                      </a:lnTo>
                      <a:lnTo>
                        <a:pt x="168" y="1585"/>
                      </a:lnTo>
                      <a:lnTo>
                        <a:pt x="158" y="1584"/>
                      </a:lnTo>
                      <a:lnTo>
                        <a:pt x="149" y="1583"/>
                      </a:lnTo>
                      <a:lnTo>
                        <a:pt x="140" y="1581"/>
                      </a:lnTo>
                      <a:lnTo>
                        <a:pt x="131" y="1577"/>
                      </a:lnTo>
                      <a:lnTo>
                        <a:pt x="123" y="1574"/>
                      </a:lnTo>
                      <a:lnTo>
                        <a:pt x="115" y="1570"/>
                      </a:lnTo>
                      <a:lnTo>
                        <a:pt x="108" y="1565"/>
                      </a:lnTo>
                      <a:lnTo>
                        <a:pt x="101" y="1559"/>
                      </a:lnTo>
                      <a:lnTo>
                        <a:pt x="94" y="1554"/>
                      </a:lnTo>
                      <a:lnTo>
                        <a:pt x="87" y="1546"/>
                      </a:lnTo>
                      <a:lnTo>
                        <a:pt x="79" y="1539"/>
                      </a:lnTo>
                      <a:lnTo>
                        <a:pt x="74" y="1531"/>
                      </a:lnTo>
                      <a:lnTo>
                        <a:pt x="68" y="1522"/>
                      </a:lnTo>
                      <a:lnTo>
                        <a:pt x="57" y="1503"/>
                      </a:lnTo>
                      <a:lnTo>
                        <a:pt x="46" y="1480"/>
                      </a:lnTo>
                      <a:lnTo>
                        <a:pt x="38" y="1455"/>
                      </a:lnTo>
                      <a:lnTo>
                        <a:pt x="30" y="1427"/>
                      </a:lnTo>
                      <a:close/>
                    </a:path>
                  </a:pathLst>
                </a:custGeom>
                <a:gradFill rotWithShape="1">
                  <a:gsLst>
                    <a:gs pos="0">
                      <a:srgbClr val="794A04"/>
                    </a:gs>
                    <a:gs pos="100000">
                      <a:srgbClr val="FF9B09"/>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9755" name="Freeform 40">
                  <a:extLst>
                    <a:ext uri="{FF2B5EF4-FFF2-40B4-BE49-F238E27FC236}">
                      <a16:creationId xmlns:a16="http://schemas.microsoft.com/office/drawing/2014/main" id="{3C3F2043-335F-410A-9612-B57717D9D9CE}"/>
                    </a:ext>
                  </a:extLst>
                </p:cNvPr>
                <p:cNvSpPr>
                  <a:spLocks/>
                </p:cNvSpPr>
                <p:nvPr/>
              </p:nvSpPr>
              <p:spPr bwMode="auto">
                <a:xfrm>
                  <a:off x="4494213" y="1547813"/>
                  <a:ext cx="411162" cy="206375"/>
                </a:xfrm>
                <a:custGeom>
                  <a:avLst/>
                  <a:gdLst>
                    <a:gd name="T0" fmla="*/ 2147483646 w 1707"/>
                    <a:gd name="T1" fmla="*/ 2147483646 h 857"/>
                    <a:gd name="T2" fmla="*/ 2147483646 w 1707"/>
                    <a:gd name="T3" fmla="*/ 2147483646 h 857"/>
                    <a:gd name="T4" fmla="*/ 2147483646 w 1707"/>
                    <a:gd name="T5" fmla="*/ 2147483646 h 857"/>
                    <a:gd name="T6" fmla="*/ 2147483646 w 1707"/>
                    <a:gd name="T7" fmla="*/ 2147483646 h 857"/>
                    <a:gd name="T8" fmla="*/ 2147483646 w 1707"/>
                    <a:gd name="T9" fmla="*/ 2147483646 h 857"/>
                    <a:gd name="T10" fmla="*/ 2147483646 w 1707"/>
                    <a:gd name="T11" fmla="*/ 2147483646 h 857"/>
                    <a:gd name="T12" fmla="*/ 2147483646 w 1707"/>
                    <a:gd name="T13" fmla="*/ 2147483646 h 857"/>
                    <a:gd name="T14" fmla="*/ 2147483646 w 1707"/>
                    <a:gd name="T15" fmla="*/ 2147483646 h 857"/>
                    <a:gd name="T16" fmla="*/ 2147483646 w 1707"/>
                    <a:gd name="T17" fmla="*/ 2147483646 h 857"/>
                    <a:gd name="T18" fmla="*/ 2147483646 w 1707"/>
                    <a:gd name="T19" fmla="*/ 2147483646 h 857"/>
                    <a:gd name="T20" fmla="*/ 2147483646 w 1707"/>
                    <a:gd name="T21" fmla="*/ 2147483646 h 857"/>
                    <a:gd name="T22" fmla="*/ 2147483646 w 1707"/>
                    <a:gd name="T23" fmla="*/ 0 h 857"/>
                    <a:gd name="T24" fmla="*/ 2147483646 w 1707"/>
                    <a:gd name="T25" fmla="*/ 2147483646 h 857"/>
                    <a:gd name="T26" fmla="*/ 2147483646 w 1707"/>
                    <a:gd name="T27" fmla="*/ 2147483646 h 857"/>
                    <a:gd name="T28" fmla="*/ 2147483646 w 1707"/>
                    <a:gd name="T29" fmla="*/ 2147483646 h 857"/>
                    <a:gd name="T30" fmla="*/ 2147483646 w 1707"/>
                    <a:gd name="T31" fmla="*/ 2147483646 h 857"/>
                    <a:gd name="T32" fmla="*/ 2147483646 w 1707"/>
                    <a:gd name="T33" fmla="*/ 2147483646 h 857"/>
                    <a:gd name="T34" fmla="*/ 2147483646 w 1707"/>
                    <a:gd name="T35" fmla="*/ 2147483646 h 857"/>
                    <a:gd name="T36" fmla="*/ 2147483646 w 1707"/>
                    <a:gd name="T37" fmla="*/ 2147483646 h 857"/>
                    <a:gd name="T38" fmla="*/ 2147483646 w 1707"/>
                    <a:gd name="T39" fmla="*/ 2147483646 h 857"/>
                    <a:gd name="T40" fmla="*/ 2147483646 w 1707"/>
                    <a:gd name="T41" fmla="*/ 2147483646 h 857"/>
                    <a:gd name="T42" fmla="*/ 2147483646 w 1707"/>
                    <a:gd name="T43" fmla="*/ 2147483646 h 857"/>
                    <a:gd name="T44" fmla="*/ 2147483646 w 1707"/>
                    <a:gd name="T45" fmla="*/ 2147483646 h 857"/>
                    <a:gd name="T46" fmla="*/ 2147483646 w 1707"/>
                    <a:gd name="T47" fmla="*/ 2147483646 h 857"/>
                    <a:gd name="T48" fmla="*/ 2147483646 w 1707"/>
                    <a:gd name="T49" fmla="*/ 2147483646 h 857"/>
                    <a:gd name="T50" fmla="*/ 2147483646 w 1707"/>
                    <a:gd name="T51" fmla="*/ 2147483646 h 857"/>
                    <a:gd name="T52" fmla="*/ 2147483646 w 1707"/>
                    <a:gd name="T53" fmla="*/ 2147483646 h 857"/>
                    <a:gd name="T54" fmla="*/ 2147483646 w 1707"/>
                    <a:gd name="T55" fmla="*/ 2147483646 h 857"/>
                    <a:gd name="T56" fmla="*/ 2147483646 w 1707"/>
                    <a:gd name="T57" fmla="*/ 2147483646 h 857"/>
                    <a:gd name="T58" fmla="*/ 2147483646 w 1707"/>
                    <a:gd name="T59" fmla="*/ 2147483646 h 857"/>
                    <a:gd name="T60" fmla="*/ 2147483646 w 1707"/>
                    <a:gd name="T61" fmla="*/ 2147483646 h 857"/>
                    <a:gd name="T62" fmla="*/ 2147483646 w 1707"/>
                    <a:gd name="T63" fmla="*/ 2147483646 h 857"/>
                    <a:gd name="T64" fmla="*/ 2147483646 w 1707"/>
                    <a:gd name="T65" fmla="*/ 2147483646 h 857"/>
                    <a:gd name="T66" fmla="*/ 2147483646 w 1707"/>
                    <a:gd name="T67" fmla="*/ 2147483646 h 857"/>
                    <a:gd name="T68" fmla="*/ 2147483646 w 1707"/>
                    <a:gd name="T69" fmla="*/ 2147483646 h 857"/>
                    <a:gd name="T70" fmla="*/ 2147483646 w 1707"/>
                    <a:gd name="T71" fmla="*/ 2147483646 h 857"/>
                    <a:gd name="T72" fmla="*/ 2147483646 w 1707"/>
                    <a:gd name="T73" fmla="*/ 2147483646 h 857"/>
                    <a:gd name="T74" fmla="*/ 2147483646 w 1707"/>
                    <a:gd name="T75" fmla="*/ 2147483646 h 857"/>
                    <a:gd name="T76" fmla="*/ 2147483646 w 1707"/>
                    <a:gd name="T77" fmla="*/ 2147483646 h 857"/>
                    <a:gd name="T78" fmla="*/ 2147483646 w 1707"/>
                    <a:gd name="T79" fmla="*/ 2147483646 h 857"/>
                    <a:gd name="T80" fmla="*/ 2147483646 w 1707"/>
                    <a:gd name="T81" fmla="*/ 2147483646 h 857"/>
                    <a:gd name="T82" fmla="*/ 2147483646 w 1707"/>
                    <a:gd name="T83" fmla="*/ 2147483646 h 857"/>
                    <a:gd name="T84" fmla="*/ 2147483646 w 1707"/>
                    <a:gd name="T85" fmla="*/ 2147483646 h 857"/>
                    <a:gd name="T86" fmla="*/ 0 w 1707"/>
                    <a:gd name="T87" fmla="*/ 2147483646 h 857"/>
                    <a:gd name="T88" fmla="*/ 2147483646 w 1707"/>
                    <a:gd name="T89" fmla="*/ 2147483646 h 857"/>
                    <a:gd name="T90" fmla="*/ 2147483646 w 1707"/>
                    <a:gd name="T91" fmla="*/ 2147483646 h 857"/>
                    <a:gd name="T92" fmla="*/ 2147483646 w 1707"/>
                    <a:gd name="T93" fmla="*/ 2147483646 h 857"/>
                    <a:gd name="T94" fmla="*/ 2147483646 w 1707"/>
                    <a:gd name="T95" fmla="*/ 2147483646 h 857"/>
                    <a:gd name="T96" fmla="*/ 2147483646 w 1707"/>
                    <a:gd name="T97" fmla="*/ 2147483646 h 857"/>
                    <a:gd name="T98" fmla="*/ 2147483646 w 1707"/>
                    <a:gd name="T99" fmla="*/ 2147483646 h 85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7"/>
                    <a:gd name="T151" fmla="*/ 0 h 857"/>
                    <a:gd name="T152" fmla="*/ 1707 w 1707"/>
                    <a:gd name="T153" fmla="*/ 857 h 85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7" h="857">
                      <a:moveTo>
                        <a:pt x="100" y="235"/>
                      </a:moveTo>
                      <a:lnTo>
                        <a:pt x="123" y="219"/>
                      </a:lnTo>
                      <a:lnTo>
                        <a:pt x="145" y="204"/>
                      </a:lnTo>
                      <a:lnTo>
                        <a:pt x="167" y="190"/>
                      </a:lnTo>
                      <a:lnTo>
                        <a:pt x="190" y="176"/>
                      </a:lnTo>
                      <a:lnTo>
                        <a:pt x="213" y="163"/>
                      </a:lnTo>
                      <a:lnTo>
                        <a:pt x="237" y="150"/>
                      </a:lnTo>
                      <a:lnTo>
                        <a:pt x="262" y="138"/>
                      </a:lnTo>
                      <a:lnTo>
                        <a:pt x="285" y="127"/>
                      </a:lnTo>
                      <a:lnTo>
                        <a:pt x="310" y="117"/>
                      </a:lnTo>
                      <a:lnTo>
                        <a:pt x="336" y="106"/>
                      </a:lnTo>
                      <a:lnTo>
                        <a:pt x="361" y="97"/>
                      </a:lnTo>
                      <a:lnTo>
                        <a:pt x="385" y="87"/>
                      </a:lnTo>
                      <a:lnTo>
                        <a:pt x="437" y="71"/>
                      </a:lnTo>
                      <a:lnTo>
                        <a:pt x="489" y="57"/>
                      </a:lnTo>
                      <a:lnTo>
                        <a:pt x="542" y="44"/>
                      </a:lnTo>
                      <a:lnTo>
                        <a:pt x="594" y="33"/>
                      </a:lnTo>
                      <a:lnTo>
                        <a:pt x="647" y="24"/>
                      </a:lnTo>
                      <a:lnTo>
                        <a:pt x="700" y="17"/>
                      </a:lnTo>
                      <a:lnTo>
                        <a:pt x="753" y="9"/>
                      </a:lnTo>
                      <a:lnTo>
                        <a:pt x="806" y="6"/>
                      </a:lnTo>
                      <a:lnTo>
                        <a:pt x="858" y="2"/>
                      </a:lnTo>
                      <a:lnTo>
                        <a:pt x="909" y="0"/>
                      </a:lnTo>
                      <a:lnTo>
                        <a:pt x="1009" y="0"/>
                      </a:lnTo>
                      <a:lnTo>
                        <a:pt x="1101" y="6"/>
                      </a:lnTo>
                      <a:lnTo>
                        <a:pt x="1187" y="17"/>
                      </a:lnTo>
                      <a:lnTo>
                        <a:pt x="1267" y="33"/>
                      </a:lnTo>
                      <a:lnTo>
                        <a:pt x="1339" y="53"/>
                      </a:lnTo>
                      <a:lnTo>
                        <a:pt x="1406" y="78"/>
                      </a:lnTo>
                      <a:lnTo>
                        <a:pt x="1465" y="106"/>
                      </a:lnTo>
                      <a:lnTo>
                        <a:pt x="1518" y="138"/>
                      </a:lnTo>
                      <a:lnTo>
                        <a:pt x="1564" y="173"/>
                      </a:lnTo>
                      <a:lnTo>
                        <a:pt x="1604" y="210"/>
                      </a:lnTo>
                      <a:lnTo>
                        <a:pt x="1637" y="250"/>
                      </a:lnTo>
                      <a:lnTo>
                        <a:pt x="1664" y="291"/>
                      </a:lnTo>
                      <a:lnTo>
                        <a:pt x="1684" y="332"/>
                      </a:lnTo>
                      <a:lnTo>
                        <a:pt x="1698" y="376"/>
                      </a:lnTo>
                      <a:lnTo>
                        <a:pt x="1705" y="420"/>
                      </a:lnTo>
                      <a:lnTo>
                        <a:pt x="1707" y="463"/>
                      </a:lnTo>
                      <a:lnTo>
                        <a:pt x="1702" y="507"/>
                      </a:lnTo>
                      <a:lnTo>
                        <a:pt x="1690" y="549"/>
                      </a:lnTo>
                      <a:lnTo>
                        <a:pt x="1671" y="592"/>
                      </a:lnTo>
                      <a:lnTo>
                        <a:pt x="1648" y="632"/>
                      </a:lnTo>
                      <a:lnTo>
                        <a:pt x="1616" y="670"/>
                      </a:lnTo>
                      <a:lnTo>
                        <a:pt x="1579" y="705"/>
                      </a:lnTo>
                      <a:lnTo>
                        <a:pt x="1536" y="738"/>
                      </a:lnTo>
                      <a:lnTo>
                        <a:pt x="1486" y="767"/>
                      </a:lnTo>
                      <a:lnTo>
                        <a:pt x="1430" y="794"/>
                      </a:lnTo>
                      <a:lnTo>
                        <a:pt x="1368" y="817"/>
                      </a:lnTo>
                      <a:lnTo>
                        <a:pt x="1300" y="835"/>
                      </a:lnTo>
                      <a:lnTo>
                        <a:pt x="1226" y="848"/>
                      </a:lnTo>
                      <a:lnTo>
                        <a:pt x="1144" y="855"/>
                      </a:lnTo>
                      <a:lnTo>
                        <a:pt x="1058" y="857"/>
                      </a:lnTo>
                      <a:lnTo>
                        <a:pt x="965" y="853"/>
                      </a:lnTo>
                      <a:lnTo>
                        <a:pt x="866" y="844"/>
                      </a:lnTo>
                      <a:lnTo>
                        <a:pt x="816" y="836"/>
                      </a:lnTo>
                      <a:lnTo>
                        <a:pt x="764" y="827"/>
                      </a:lnTo>
                      <a:lnTo>
                        <a:pt x="712" y="818"/>
                      </a:lnTo>
                      <a:lnTo>
                        <a:pt x="660" y="806"/>
                      </a:lnTo>
                      <a:lnTo>
                        <a:pt x="608" y="793"/>
                      </a:lnTo>
                      <a:lnTo>
                        <a:pt x="556" y="779"/>
                      </a:lnTo>
                      <a:lnTo>
                        <a:pt x="506" y="763"/>
                      </a:lnTo>
                      <a:lnTo>
                        <a:pt x="454" y="745"/>
                      </a:lnTo>
                      <a:lnTo>
                        <a:pt x="404" y="725"/>
                      </a:lnTo>
                      <a:lnTo>
                        <a:pt x="355" y="704"/>
                      </a:lnTo>
                      <a:lnTo>
                        <a:pt x="330" y="692"/>
                      </a:lnTo>
                      <a:lnTo>
                        <a:pt x="306" y="680"/>
                      </a:lnTo>
                      <a:lnTo>
                        <a:pt x="283" y="667"/>
                      </a:lnTo>
                      <a:lnTo>
                        <a:pt x="259" y="654"/>
                      </a:lnTo>
                      <a:lnTo>
                        <a:pt x="236" y="640"/>
                      </a:lnTo>
                      <a:lnTo>
                        <a:pt x="213" y="626"/>
                      </a:lnTo>
                      <a:lnTo>
                        <a:pt x="191" y="612"/>
                      </a:lnTo>
                      <a:lnTo>
                        <a:pt x="169" y="595"/>
                      </a:lnTo>
                      <a:lnTo>
                        <a:pt x="147" y="580"/>
                      </a:lnTo>
                      <a:lnTo>
                        <a:pt x="126" y="563"/>
                      </a:lnTo>
                      <a:lnTo>
                        <a:pt x="106" y="546"/>
                      </a:lnTo>
                      <a:lnTo>
                        <a:pt x="86" y="528"/>
                      </a:lnTo>
                      <a:lnTo>
                        <a:pt x="65" y="508"/>
                      </a:lnTo>
                      <a:lnTo>
                        <a:pt x="47" y="488"/>
                      </a:lnTo>
                      <a:lnTo>
                        <a:pt x="32" y="469"/>
                      </a:lnTo>
                      <a:lnTo>
                        <a:pt x="20" y="450"/>
                      </a:lnTo>
                      <a:lnTo>
                        <a:pt x="14" y="441"/>
                      </a:lnTo>
                      <a:lnTo>
                        <a:pt x="11" y="431"/>
                      </a:lnTo>
                      <a:lnTo>
                        <a:pt x="7" y="422"/>
                      </a:lnTo>
                      <a:lnTo>
                        <a:pt x="4" y="413"/>
                      </a:lnTo>
                      <a:lnTo>
                        <a:pt x="2" y="404"/>
                      </a:lnTo>
                      <a:lnTo>
                        <a:pt x="0" y="395"/>
                      </a:lnTo>
                      <a:lnTo>
                        <a:pt x="0" y="385"/>
                      </a:lnTo>
                      <a:lnTo>
                        <a:pt x="0" y="377"/>
                      </a:lnTo>
                      <a:lnTo>
                        <a:pt x="1" y="368"/>
                      </a:lnTo>
                      <a:lnTo>
                        <a:pt x="2" y="358"/>
                      </a:lnTo>
                      <a:lnTo>
                        <a:pt x="5" y="350"/>
                      </a:lnTo>
                      <a:lnTo>
                        <a:pt x="7" y="341"/>
                      </a:lnTo>
                      <a:lnTo>
                        <a:pt x="12" y="332"/>
                      </a:lnTo>
                      <a:lnTo>
                        <a:pt x="15" y="323"/>
                      </a:lnTo>
                      <a:lnTo>
                        <a:pt x="21" y="315"/>
                      </a:lnTo>
                      <a:lnTo>
                        <a:pt x="27" y="305"/>
                      </a:lnTo>
                      <a:lnTo>
                        <a:pt x="41" y="288"/>
                      </a:lnTo>
                      <a:lnTo>
                        <a:pt x="58" y="270"/>
                      </a:lnTo>
                      <a:lnTo>
                        <a:pt x="78" y="252"/>
                      </a:lnTo>
                      <a:lnTo>
                        <a:pt x="100" y="235"/>
                      </a:lnTo>
                      <a:close/>
                    </a:path>
                  </a:pathLst>
                </a:custGeom>
                <a:gradFill rotWithShape="1">
                  <a:gsLst>
                    <a:gs pos="0">
                      <a:srgbClr val="761800"/>
                    </a:gs>
                    <a:gs pos="100000">
                      <a:srgbClr val="FF3300"/>
                    </a:gs>
                  </a:gsLst>
                  <a:lin ang="18900000" scaled="1"/>
                </a:gradFill>
                <a:ln w="9525">
                  <a:solidFill>
                    <a:schemeClr val="bg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grpSp>
      <p:sp>
        <p:nvSpPr>
          <p:cNvPr id="29711" name="Arc 41">
            <a:extLst>
              <a:ext uri="{FF2B5EF4-FFF2-40B4-BE49-F238E27FC236}">
                <a16:creationId xmlns:a16="http://schemas.microsoft.com/office/drawing/2014/main" id="{10EAF1D0-9DF4-4ECF-BAB5-06602CF1C106}"/>
              </a:ext>
            </a:extLst>
          </p:cNvPr>
          <p:cNvSpPr>
            <a:spLocks/>
          </p:cNvSpPr>
          <p:nvPr/>
        </p:nvSpPr>
        <p:spPr bwMode="auto">
          <a:xfrm rot="302860">
            <a:off x="4660900" y="1520825"/>
            <a:ext cx="117475" cy="307975"/>
          </a:xfrm>
          <a:custGeom>
            <a:avLst/>
            <a:gdLst>
              <a:gd name="T0" fmla="*/ 2147483646 w 32026"/>
              <a:gd name="T1" fmla="*/ 2147483646 h 43200"/>
              <a:gd name="T2" fmla="*/ 0 w 32026"/>
              <a:gd name="T3" fmla="*/ 2147483646 h 43200"/>
              <a:gd name="T4" fmla="*/ 2147483646 w 32026"/>
              <a:gd name="T5" fmla="*/ 2147483646 h 43200"/>
              <a:gd name="T6" fmla="*/ 0 60000 65536"/>
              <a:gd name="T7" fmla="*/ 0 60000 65536"/>
              <a:gd name="T8" fmla="*/ 0 60000 65536"/>
              <a:gd name="T9" fmla="*/ 0 w 32026"/>
              <a:gd name="T10" fmla="*/ 0 h 43200"/>
              <a:gd name="T11" fmla="*/ 32026 w 32026"/>
              <a:gd name="T12" fmla="*/ 43200 h 43200"/>
            </a:gdLst>
            <a:ahLst/>
            <a:cxnLst>
              <a:cxn ang="T6">
                <a:pos x="T0" y="T1"/>
              </a:cxn>
              <a:cxn ang="T7">
                <a:pos x="T2" y="T3"/>
              </a:cxn>
              <a:cxn ang="T8">
                <a:pos x="T4" y="T5"/>
              </a:cxn>
            </a:cxnLst>
            <a:rect l="T9" t="T10" r="T11" b="T12"/>
            <a:pathLst>
              <a:path w="32026" h="43200" fill="none" extrusionOk="0">
                <a:moveTo>
                  <a:pt x="3007" y="1313"/>
                </a:moveTo>
                <a:cubicBezTo>
                  <a:pt x="5384" y="444"/>
                  <a:pt x="7895" y="-1"/>
                  <a:pt x="10426" y="0"/>
                </a:cubicBezTo>
                <a:cubicBezTo>
                  <a:pt x="22355" y="0"/>
                  <a:pt x="32026" y="9670"/>
                  <a:pt x="32026" y="21600"/>
                </a:cubicBezTo>
                <a:cubicBezTo>
                  <a:pt x="32026" y="33529"/>
                  <a:pt x="22355" y="43200"/>
                  <a:pt x="10426" y="43200"/>
                </a:cubicBezTo>
                <a:cubicBezTo>
                  <a:pt x="6779" y="43200"/>
                  <a:pt x="3193" y="42277"/>
                  <a:pt x="-1" y="40517"/>
                </a:cubicBezTo>
              </a:path>
              <a:path w="32026" h="43200" stroke="0" extrusionOk="0">
                <a:moveTo>
                  <a:pt x="3007" y="1313"/>
                </a:moveTo>
                <a:cubicBezTo>
                  <a:pt x="5384" y="444"/>
                  <a:pt x="7895" y="-1"/>
                  <a:pt x="10426" y="0"/>
                </a:cubicBezTo>
                <a:cubicBezTo>
                  <a:pt x="22355" y="0"/>
                  <a:pt x="32026" y="9670"/>
                  <a:pt x="32026" y="21600"/>
                </a:cubicBezTo>
                <a:cubicBezTo>
                  <a:pt x="32026" y="33529"/>
                  <a:pt x="22355" y="43200"/>
                  <a:pt x="10426" y="43200"/>
                </a:cubicBezTo>
                <a:cubicBezTo>
                  <a:pt x="6779" y="43200"/>
                  <a:pt x="3193" y="42277"/>
                  <a:pt x="-1" y="40517"/>
                </a:cubicBezTo>
                <a:lnTo>
                  <a:pt x="10426" y="21600"/>
                </a:lnTo>
                <a:lnTo>
                  <a:pt x="3007" y="1313"/>
                </a:lnTo>
                <a:close/>
              </a:path>
            </a:pathLst>
          </a:cu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51" name="Text Box 45">
            <a:extLst>
              <a:ext uri="{FF2B5EF4-FFF2-40B4-BE49-F238E27FC236}">
                <a16:creationId xmlns:a16="http://schemas.microsoft.com/office/drawing/2014/main" id="{5F5A948F-6A71-4187-A44B-5F473E2BC537}"/>
              </a:ext>
            </a:extLst>
          </p:cNvPr>
          <p:cNvSpPr txBox="1">
            <a:spLocks noChangeArrowheads="1"/>
          </p:cNvSpPr>
          <p:nvPr/>
        </p:nvSpPr>
        <p:spPr bwMode="auto">
          <a:xfrm>
            <a:off x="6489700" y="4814888"/>
            <a:ext cx="2255838" cy="1192212"/>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On WHITE bead days you can get pregnant.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Avoid unprotected intercourse to prevent a pregnancy.</a:t>
            </a:r>
          </a:p>
        </p:txBody>
      </p:sp>
      <p:sp>
        <p:nvSpPr>
          <p:cNvPr id="52" name="Text Box 47">
            <a:extLst>
              <a:ext uri="{FF2B5EF4-FFF2-40B4-BE49-F238E27FC236}">
                <a16:creationId xmlns:a16="http://schemas.microsoft.com/office/drawing/2014/main" id="{1806A676-D805-4693-8BFB-0ED4B19F9860}"/>
              </a:ext>
            </a:extLst>
          </p:cNvPr>
          <p:cNvSpPr txBox="1">
            <a:spLocks noChangeArrowheads="1"/>
          </p:cNvSpPr>
          <p:nvPr/>
        </p:nvSpPr>
        <p:spPr bwMode="auto">
          <a:xfrm>
            <a:off x="4816475" y="1082675"/>
            <a:ext cx="3275013" cy="722313"/>
          </a:xfrm>
          <a:prstGeom prst="rect">
            <a:avLst/>
          </a:prstGeom>
          <a:noFill/>
          <a:ln w="9525">
            <a:noFill/>
            <a:miter lim="800000"/>
            <a:headEnd/>
            <a:tailEnd/>
          </a:ln>
          <a:effectLst/>
        </p:spPr>
        <p:txBody>
          <a:bodyPr>
            <a:spAutoFit/>
          </a:bodyPr>
          <a:lstStyle/>
          <a:p>
            <a:pPr marL="0" marR="0" lvl="0" indent="0" algn="r" defTabSz="914400" rtl="0" eaLnBrk="1" fontAlgn="auto" latinLnBrk="0" hangingPunct="1">
              <a:lnSpc>
                <a:spcPct val="105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   </a:t>
            </a: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On the day you start your </a:t>
            </a:r>
            <a:b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b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        period, move the  </a:t>
            </a:r>
            <a:b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b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          ring to the RED bead.</a:t>
            </a:r>
          </a:p>
        </p:txBody>
      </p:sp>
      <p:sp>
        <p:nvSpPr>
          <p:cNvPr id="53" name="Text Box 50">
            <a:extLst>
              <a:ext uri="{FF2B5EF4-FFF2-40B4-BE49-F238E27FC236}">
                <a16:creationId xmlns:a16="http://schemas.microsoft.com/office/drawing/2014/main" id="{DE3DE38E-5E4F-4C21-9FA6-2203C3846531}"/>
              </a:ext>
            </a:extLst>
          </p:cNvPr>
          <p:cNvSpPr txBox="1">
            <a:spLocks noChangeArrowheads="1"/>
          </p:cNvSpPr>
          <p:nvPr/>
        </p:nvSpPr>
        <p:spPr bwMode="auto">
          <a:xfrm>
            <a:off x="6970713" y="2417763"/>
            <a:ext cx="1668462" cy="229235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Every morning move the ring to the next bead.</a:t>
            </a:r>
          </a:p>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Move the ring even on days when you’re having your monthly bleeding</a:t>
            </a:r>
          </a:p>
        </p:txBody>
      </p:sp>
      <p:sp>
        <p:nvSpPr>
          <p:cNvPr id="54" name="Text Box 53">
            <a:extLst>
              <a:ext uri="{FF2B5EF4-FFF2-40B4-BE49-F238E27FC236}">
                <a16:creationId xmlns:a16="http://schemas.microsoft.com/office/drawing/2014/main" id="{B93B63DA-DB83-40A0-8836-608DCB614B58}"/>
              </a:ext>
            </a:extLst>
          </p:cNvPr>
          <p:cNvSpPr txBox="1">
            <a:spLocks noChangeArrowheads="1"/>
          </p:cNvSpPr>
          <p:nvPr/>
        </p:nvSpPr>
        <p:spPr bwMode="auto">
          <a:xfrm>
            <a:off x="6121400" y="1866900"/>
            <a:ext cx="2051050" cy="508000"/>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1" u="none" strike="noStrike" kern="1200" cap="none" spc="0" normalizeH="0" baseline="0" noProof="0" dirty="0">
                <a:ln>
                  <a:noFill/>
                </a:ln>
                <a:solidFill>
                  <a:srgbClr val="FFCCCC"/>
                </a:solidFill>
                <a:effectLst>
                  <a:outerShdw blurRad="38100" dist="38100" dir="2700000" algn="tl">
                    <a:srgbClr val="000000"/>
                  </a:outerShdw>
                </a:effectLst>
                <a:uLnTx/>
                <a:uFillTx/>
                <a:latin typeface="Verdana" pitchFamily="34" charset="0"/>
                <a:cs typeface="Arial"/>
              </a:rPr>
              <a:t>Also, mark this date  </a:t>
            </a:r>
            <a:br>
              <a:rPr kumimoji="0" lang="en-US" sz="1300" b="1" i="1" u="none" strike="noStrike" kern="1200" cap="none" spc="0" normalizeH="0" baseline="0" noProof="0" dirty="0">
                <a:ln>
                  <a:noFill/>
                </a:ln>
                <a:solidFill>
                  <a:srgbClr val="FFCCCC"/>
                </a:solidFill>
                <a:effectLst>
                  <a:outerShdw blurRad="38100" dist="38100" dir="2700000" algn="tl">
                    <a:srgbClr val="000000"/>
                  </a:outerShdw>
                </a:effectLst>
                <a:uLnTx/>
                <a:uFillTx/>
                <a:latin typeface="Verdana" pitchFamily="34" charset="0"/>
                <a:cs typeface="Arial"/>
              </a:rPr>
            </a:br>
            <a:r>
              <a:rPr kumimoji="0" lang="en-US" sz="1300" b="1" i="1" u="none" strike="noStrike" kern="1200" cap="none" spc="0" normalizeH="0" baseline="0" noProof="0" dirty="0">
                <a:ln>
                  <a:noFill/>
                </a:ln>
                <a:solidFill>
                  <a:srgbClr val="FFCCCC"/>
                </a:solidFill>
                <a:effectLst>
                  <a:outerShdw blurRad="38100" dist="38100" dir="2700000" algn="tl">
                    <a:srgbClr val="000000"/>
                  </a:outerShdw>
                </a:effectLst>
                <a:uLnTx/>
                <a:uFillTx/>
                <a:latin typeface="Verdana" pitchFamily="34" charset="0"/>
                <a:cs typeface="Arial"/>
              </a:rPr>
              <a:t>   on your calendar</a:t>
            </a:r>
          </a:p>
        </p:txBody>
      </p:sp>
      <p:sp>
        <p:nvSpPr>
          <p:cNvPr id="55" name="Text Box 54">
            <a:extLst>
              <a:ext uri="{FF2B5EF4-FFF2-40B4-BE49-F238E27FC236}">
                <a16:creationId xmlns:a16="http://schemas.microsoft.com/office/drawing/2014/main" id="{7CEC86C7-C4CF-4324-995C-930C6D5BACF4}"/>
              </a:ext>
            </a:extLst>
          </p:cNvPr>
          <p:cNvSpPr txBox="1">
            <a:spLocks noChangeArrowheads="1"/>
          </p:cNvSpPr>
          <p:nvPr/>
        </p:nvSpPr>
        <p:spPr bwMode="auto">
          <a:xfrm>
            <a:off x="3019425" y="2676525"/>
            <a:ext cx="2447925" cy="133508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Keep moving the ring one bead every day. When you start your next period, move the ring directly to the red bead and begin again.</a:t>
            </a:r>
          </a:p>
        </p:txBody>
      </p:sp>
      <p:sp>
        <p:nvSpPr>
          <p:cNvPr id="56" name="Text Box 55">
            <a:extLst>
              <a:ext uri="{FF2B5EF4-FFF2-40B4-BE49-F238E27FC236}">
                <a16:creationId xmlns:a16="http://schemas.microsoft.com/office/drawing/2014/main" id="{AE8068E7-5A74-45A3-AF14-84277387B223}"/>
              </a:ext>
            </a:extLst>
          </p:cNvPr>
          <p:cNvSpPr txBox="1">
            <a:spLocks noChangeArrowheads="1"/>
          </p:cNvSpPr>
          <p:nvPr/>
        </p:nvSpPr>
        <p:spPr bwMode="auto">
          <a:xfrm>
            <a:off x="719138" y="4945063"/>
            <a:ext cx="2232025" cy="12350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1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On BROWN bead </a:t>
            </a:r>
            <a:b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b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days  you can have intercourse with very low probability of pregnancy.</a:t>
            </a:r>
          </a:p>
        </p:txBody>
      </p:sp>
      <p:sp>
        <p:nvSpPr>
          <p:cNvPr id="57" name="Text Box 57">
            <a:extLst>
              <a:ext uri="{FF2B5EF4-FFF2-40B4-BE49-F238E27FC236}">
                <a16:creationId xmlns:a16="http://schemas.microsoft.com/office/drawing/2014/main" id="{4CF4B524-9C4D-4C5E-82B8-F7C8790E86D6}"/>
              </a:ext>
            </a:extLst>
          </p:cNvPr>
          <p:cNvSpPr txBox="1">
            <a:spLocks noChangeArrowheads="1"/>
          </p:cNvSpPr>
          <p:nvPr/>
        </p:nvSpPr>
        <p:spPr bwMode="auto">
          <a:xfrm>
            <a:off x="719138" y="1128713"/>
            <a:ext cx="2592387" cy="113188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If you have not started your period by the day after you put the ring on the last brown bread, contact your provider.</a:t>
            </a:r>
          </a:p>
        </p:txBody>
      </p:sp>
      <p:sp>
        <p:nvSpPr>
          <p:cNvPr id="58" name="Text Box 59">
            <a:extLst>
              <a:ext uri="{FF2B5EF4-FFF2-40B4-BE49-F238E27FC236}">
                <a16:creationId xmlns:a16="http://schemas.microsoft.com/office/drawing/2014/main" id="{1D93F67D-4D29-4234-B356-06AFE34E5170}"/>
              </a:ext>
            </a:extLst>
          </p:cNvPr>
          <p:cNvSpPr txBox="1">
            <a:spLocks noChangeArrowheads="1"/>
          </p:cNvSpPr>
          <p:nvPr/>
        </p:nvSpPr>
        <p:spPr bwMode="auto">
          <a:xfrm>
            <a:off x="719138" y="2720975"/>
            <a:ext cx="1476375" cy="17557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5000"/>
              </a:lnSpc>
              <a:spcBef>
                <a:spcPct val="50000"/>
              </a:spcBef>
              <a:spcAft>
                <a:spcPts val="0"/>
              </a:spcAft>
              <a:buClrTx/>
              <a:buSzTx/>
              <a:buFontTx/>
              <a:buNone/>
              <a:tabLst/>
              <a:defRPr/>
            </a:pPr>
            <a:r>
              <a:rPr kumimoji="0" lang="en-US" sz="13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cs typeface="Arial"/>
              </a:rPr>
              <a:t>If you start your period before you put the ring on the darker brown bead, contact your provider.</a:t>
            </a:r>
          </a:p>
        </p:txBody>
      </p:sp>
      <p:sp>
        <p:nvSpPr>
          <p:cNvPr id="59" name="Oval 51">
            <a:extLst>
              <a:ext uri="{FF2B5EF4-FFF2-40B4-BE49-F238E27FC236}">
                <a16:creationId xmlns:a16="http://schemas.microsoft.com/office/drawing/2014/main" id="{847B564B-6856-4406-BE65-2A9F61F67B97}"/>
              </a:ext>
            </a:extLst>
          </p:cNvPr>
          <p:cNvSpPr>
            <a:spLocks noChangeArrowheads="1"/>
          </p:cNvSpPr>
          <p:nvPr/>
        </p:nvSpPr>
        <p:spPr bwMode="auto">
          <a:xfrm>
            <a:off x="5072063" y="1074738"/>
            <a:ext cx="320675" cy="323850"/>
          </a:xfrm>
          <a:prstGeom prst="ellipse">
            <a:avLst/>
          </a:prstGeom>
          <a:solidFill>
            <a:schemeClr val="bg2"/>
          </a:solidFill>
          <a:ln w="9525">
            <a:solidFill>
              <a:srgbClr val="0099FF"/>
            </a:solidFill>
            <a:round/>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Verdana" panose="020B0604030504040204" pitchFamily="34" charset="0"/>
                <a:cs typeface="Arial" panose="020B0604020202020204" pitchFamily="34" charset="0"/>
              </a:rPr>
              <a:t>1</a:t>
            </a:r>
          </a:p>
        </p:txBody>
      </p:sp>
      <p:sp>
        <p:nvSpPr>
          <p:cNvPr id="60" name="Oval 52">
            <a:extLst>
              <a:ext uri="{FF2B5EF4-FFF2-40B4-BE49-F238E27FC236}">
                <a16:creationId xmlns:a16="http://schemas.microsoft.com/office/drawing/2014/main" id="{6E72E834-23E1-4248-8A4E-2A6F36807CA4}"/>
              </a:ext>
            </a:extLst>
          </p:cNvPr>
          <p:cNvSpPr>
            <a:spLocks noChangeArrowheads="1"/>
          </p:cNvSpPr>
          <p:nvPr/>
        </p:nvSpPr>
        <p:spPr bwMode="auto">
          <a:xfrm>
            <a:off x="6627813" y="2590800"/>
            <a:ext cx="320675" cy="323850"/>
          </a:xfrm>
          <a:prstGeom prst="ellipse">
            <a:avLst/>
          </a:prstGeom>
          <a:solidFill>
            <a:schemeClr val="bg2"/>
          </a:solidFill>
          <a:ln w="9525">
            <a:solidFill>
              <a:srgbClr val="0099FF"/>
            </a:solidFill>
            <a:round/>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00"/>
                </a:solidFill>
                <a:effectLst/>
                <a:uLnTx/>
                <a:uFillTx/>
                <a:latin typeface="Verdana" panose="020B0604030504040204" pitchFamily="34" charset="0"/>
                <a:cs typeface="Arial" panose="020B0604020202020204" pitchFamily="34" charset="0"/>
              </a:rPr>
              <a:t>2</a:t>
            </a:r>
          </a:p>
        </p:txBody>
      </p:sp>
      <p:sp>
        <p:nvSpPr>
          <p:cNvPr id="61" name="TextBox 60">
            <a:extLst>
              <a:ext uri="{FF2B5EF4-FFF2-40B4-BE49-F238E27FC236}">
                <a16:creationId xmlns:a16="http://schemas.microsoft.com/office/drawing/2014/main" id="{51AB6D8D-156D-4B20-9025-E8BE81432C78}"/>
              </a:ext>
            </a:extLst>
          </p:cNvPr>
          <p:cNvSpPr txBox="1"/>
          <p:nvPr/>
        </p:nvSpPr>
        <p:spPr>
          <a:xfrm>
            <a:off x="750888" y="711200"/>
            <a:ext cx="4949825" cy="27699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99">
                    <a:lumMod val="60000"/>
                    <a:lumOff val="40000"/>
                  </a:srgbClr>
                </a:solidFill>
                <a:cs typeface="Arial"/>
              </a:rPr>
              <a:t>What the video: </a:t>
            </a:r>
            <a:r>
              <a:rPr kumimoji="0" lang="en-US" sz="1200" b="0" i="0" u="none" strike="noStrike" kern="1200" cap="none" spc="0" normalizeH="0" baseline="0" noProof="0" dirty="0">
                <a:ln>
                  <a:noFill/>
                </a:ln>
                <a:solidFill>
                  <a:srgbClr val="000099">
                    <a:lumMod val="60000"/>
                    <a:lumOff val="40000"/>
                  </a:srgbClr>
                </a:solidFill>
                <a:effectLst/>
                <a:uLnTx/>
                <a:uFillTx/>
                <a:cs typeface="Arial"/>
              </a:rPr>
              <a:t>http://www.youtube.com/watch?v=YDOB2fSoJNI</a:t>
            </a:r>
          </a:p>
        </p:txBody>
      </p:sp>
      <p:sp>
        <p:nvSpPr>
          <p:cNvPr id="16411" name="Rectangle 3">
            <a:extLst>
              <a:ext uri="{FF2B5EF4-FFF2-40B4-BE49-F238E27FC236}">
                <a16:creationId xmlns:a16="http://schemas.microsoft.com/office/drawing/2014/main" id="{0EA00FE5-E0A0-4F3D-BF4C-ED479AFB4896}"/>
              </a:ext>
            </a:extLst>
          </p:cNvPr>
          <p:cNvSpPr>
            <a:spLocks noChangeArrowheads="1"/>
          </p:cNvSpPr>
          <p:nvPr/>
        </p:nvSpPr>
        <p:spPr bwMode="auto">
          <a:xfrm>
            <a:off x="585788" y="109607"/>
            <a:ext cx="66659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How </a:t>
            </a:r>
            <a:r>
              <a:rPr kumimoji="0" lang="es-ES_tradnl" altLang="en-US" sz="4000" b="1" i="0" u="none" strike="noStrike" kern="1200" cap="none" spc="0" normalizeH="0" baseline="0" noProof="0" dirty="0" err="1">
                <a:ln>
                  <a:noFill/>
                </a:ln>
                <a:solidFill>
                  <a:schemeClr val="accent4"/>
                </a:solidFill>
                <a:effectLst/>
                <a:uLnTx/>
                <a:uFillTx/>
                <a:latin typeface="Calibri" panose="020F0502020204030204" pitchFamily="34" charset="0"/>
                <a:cs typeface="Calibri" panose="020F0502020204030204" pitchFamily="34" charset="0"/>
              </a:rPr>
              <a:t>CycleBeads</a:t>
            </a:r>
            <a:r>
              <a:rPr kumimoji="0" lang="es-ES_tradnl"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 </a:t>
            </a:r>
            <a:r>
              <a:rPr kumimoji="0" lang="es-ES_tradnl" altLang="en-US" sz="4000" b="1" i="0" u="none" strike="noStrike" kern="1200" cap="none" spc="0" normalizeH="0" baseline="0" noProof="0" dirty="0" err="1">
                <a:ln>
                  <a:noFill/>
                </a:ln>
                <a:solidFill>
                  <a:schemeClr val="accent4"/>
                </a:solidFill>
                <a:effectLst/>
                <a:uLnTx/>
                <a:uFillTx/>
                <a:latin typeface="Calibri" panose="020F0502020204030204" pitchFamily="34" charset="0"/>
                <a:cs typeface="Calibri" panose="020F0502020204030204" pitchFamily="34" charset="0"/>
              </a:rPr>
              <a:t>work</a:t>
            </a:r>
            <a:r>
              <a:rPr kumimoji="0" lang="es-ES_tradnl"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 </a:t>
            </a:r>
            <a:endParaRPr kumimoji="0" lang="en-US" altLang="en-US" sz="40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endParaRPr>
          </a:p>
        </p:txBody>
      </p:sp>
      <p:sp>
        <p:nvSpPr>
          <p:cNvPr id="63" name="Footer Placeholder 1">
            <a:extLst>
              <a:ext uri="{FF2B5EF4-FFF2-40B4-BE49-F238E27FC236}">
                <a16:creationId xmlns:a16="http://schemas.microsoft.com/office/drawing/2014/main" id="{889000E6-1C51-4D1C-BFBE-CAA2A81157F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47503F00-BA68-4B7D-B508-2B293A371AED}"/>
              </a:ext>
            </a:extLst>
          </p:cNvPr>
          <p:cNvSpPr>
            <a:spLocks noGrp="1"/>
          </p:cNvSpPr>
          <p:nvPr>
            <p:ph type="sldNum" sz="quarter" idx="12"/>
          </p:nvPr>
        </p:nvSpPr>
        <p:spPr/>
        <p:txBody>
          <a:bodyPr/>
          <a:lstStyle/>
          <a:p>
            <a:fld id="{8503B3E5-BAE0-4051-A0B1-29381921E4F1}" type="slidenum">
              <a:rPr lang="en-GB" smtClean="0"/>
              <a:t>101</a:t>
            </a:fld>
            <a:endParaRPr lang="en-GB"/>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6BEFE99-CCA3-4AE6-842A-D4CE144E4127}"/>
              </a:ext>
            </a:extLst>
          </p:cNvPr>
          <p:cNvSpPr>
            <a:spLocks noGrp="1" noChangeArrowheads="1"/>
          </p:cNvSpPr>
          <p:nvPr>
            <p:ph type="title"/>
          </p:nvPr>
        </p:nvSpPr>
        <p:spPr>
          <a:xfrm>
            <a:off x="457200" y="0"/>
            <a:ext cx="8229600" cy="838200"/>
          </a:xfrm>
        </p:spPr>
        <p:txBody>
          <a:bodyPr>
            <a:normAutofit/>
          </a:bodyPr>
          <a:lstStyle/>
          <a:p>
            <a:r>
              <a:rPr lang="en-US" altLang="en-US" sz="4000" b="1" dirty="0">
                <a:solidFill>
                  <a:schemeClr val="accent4"/>
                </a:solidFill>
                <a:latin typeface="Calibri" panose="020F0502020204030204" pitchFamily="34" charset="0"/>
                <a:cs typeface="Calibri" panose="020F0502020204030204" pitchFamily="34" charset="0"/>
              </a:rPr>
              <a:t>The paper version of SDM</a:t>
            </a:r>
          </a:p>
        </p:txBody>
      </p:sp>
      <p:pic>
        <p:nvPicPr>
          <p:cNvPr id="31747" name="Picture 2">
            <a:extLst>
              <a:ext uri="{FF2B5EF4-FFF2-40B4-BE49-F238E27FC236}">
                <a16:creationId xmlns:a16="http://schemas.microsoft.com/office/drawing/2014/main" id="{BAB9E566-9B8B-48B8-A908-0E0EFC5491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665163"/>
            <a:ext cx="5334000" cy="58118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1">
            <a:extLst>
              <a:ext uri="{FF2B5EF4-FFF2-40B4-BE49-F238E27FC236}">
                <a16:creationId xmlns:a16="http://schemas.microsoft.com/office/drawing/2014/main" id="{316B0B41-6F3A-4BA0-A6B6-061CEAA27BD0}"/>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52A17F92-0907-42DB-A401-D488398CC6DB}"/>
              </a:ext>
            </a:extLst>
          </p:cNvPr>
          <p:cNvSpPr>
            <a:spLocks noGrp="1"/>
          </p:cNvSpPr>
          <p:nvPr>
            <p:ph type="sldNum" sz="quarter" idx="12"/>
          </p:nvPr>
        </p:nvSpPr>
        <p:spPr/>
        <p:txBody>
          <a:bodyPr/>
          <a:lstStyle/>
          <a:p>
            <a:fld id="{8503B3E5-BAE0-4051-A0B1-29381921E4F1}" type="slidenum">
              <a:rPr lang="en-GB" smtClean="0"/>
              <a:t>102</a:t>
            </a:fld>
            <a:endParaRPr lang="en-GB"/>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E87BD20-0927-44B5-BE8A-72090AA94BE6}"/>
              </a:ext>
            </a:extLst>
          </p:cNvPr>
          <p:cNvSpPr>
            <a:spLocks noGrp="1" noChangeArrowheads="1"/>
          </p:cNvSpPr>
          <p:nvPr>
            <p:ph type="title"/>
          </p:nvPr>
        </p:nvSpPr>
        <p:spPr>
          <a:xfrm>
            <a:off x="533400" y="148357"/>
            <a:ext cx="8229600" cy="1108075"/>
          </a:xfrm>
        </p:spPr>
        <p:txBody>
          <a:bodyPr>
            <a:normAutofit/>
          </a:bodyPr>
          <a:lstStyle/>
          <a:p>
            <a:pPr eaLnBrk="1" hangingPunct="1">
              <a:lnSpc>
                <a:spcPct val="95000"/>
              </a:lnSpc>
            </a:pPr>
            <a:r>
              <a:rPr lang="en-US" altLang="en-US" sz="3600" b="1" dirty="0">
                <a:solidFill>
                  <a:schemeClr val="accent4"/>
                </a:solidFill>
                <a:latin typeface="Calibri" panose="020F0502020204030204" pitchFamily="34" charset="0"/>
                <a:cs typeface="Calibri" panose="020F0502020204030204" pitchFamily="34" charset="0"/>
              </a:rPr>
              <a:t>Why some women like SDM</a:t>
            </a:r>
          </a:p>
        </p:txBody>
      </p:sp>
      <p:sp>
        <p:nvSpPr>
          <p:cNvPr id="33795" name="Rectangle 3">
            <a:extLst>
              <a:ext uri="{FF2B5EF4-FFF2-40B4-BE49-F238E27FC236}">
                <a16:creationId xmlns:a16="http://schemas.microsoft.com/office/drawing/2014/main" id="{192AFDCE-A853-49CB-A543-B1D2884A0104}"/>
              </a:ext>
            </a:extLst>
          </p:cNvPr>
          <p:cNvSpPr>
            <a:spLocks noGrp="1" noChangeArrowheads="1"/>
          </p:cNvSpPr>
          <p:nvPr>
            <p:ph idx="1"/>
          </p:nvPr>
        </p:nvSpPr>
        <p:spPr>
          <a:xfrm>
            <a:off x="533399" y="1523999"/>
            <a:ext cx="8430491" cy="4772787"/>
          </a:xfrm>
        </p:spPr>
        <p:txBody>
          <a:bodyPr/>
          <a:lstStyle/>
          <a:p>
            <a:pPr marL="0" indent="-90488" eaLnBrk="1" hangingPunct="1">
              <a:spcBef>
                <a:spcPct val="0"/>
              </a:spcBef>
            </a:pPr>
            <a:r>
              <a:rPr lang="en-US" altLang="en-US" sz="2800" dirty="0">
                <a:ea typeface="ＭＳ Ｐゴシック" panose="020B0600070205080204" pitchFamily="34" charset="-128"/>
              </a:rPr>
              <a:t>Has no side effects </a:t>
            </a:r>
          </a:p>
          <a:p>
            <a:pPr marL="0" indent="-90488" eaLnBrk="1" hangingPunct="1">
              <a:spcBef>
                <a:spcPct val="0"/>
              </a:spcBef>
            </a:pPr>
            <a:r>
              <a:rPr lang="en-US" altLang="en-US" sz="2800" dirty="0">
                <a:ea typeface="ＭＳ Ｐゴシック" panose="020B0600070205080204" pitchFamily="34" charset="-128"/>
              </a:rPr>
              <a:t>Does not require procedures and usually do not    require supplies </a:t>
            </a:r>
          </a:p>
          <a:p>
            <a:pPr marL="0" indent="-90488" eaLnBrk="1" hangingPunct="1">
              <a:spcBef>
                <a:spcPct val="0"/>
              </a:spcBef>
            </a:pPr>
            <a:r>
              <a:rPr lang="en-US" altLang="en-US" sz="2800" dirty="0">
                <a:ea typeface="ＭＳ Ｐゴシック" panose="020B0600070205080204" pitchFamily="34" charset="-128"/>
              </a:rPr>
              <a:t>Helps women learn about their bodies and fertility </a:t>
            </a:r>
          </a:p>
          <a:p>
            <a:pPr marL="0" indent="-90488" eaLnBrk="1" hangingPunct="1">
              <a:spcBef>
                <a:spcPct val="0"/>
              </a:spcBef>
            </a:pPr>
            <a:r>
              <a:rPr lang="en-US" altLang="en-US" sz="2800" dirty="0">
                <a:ea typeface="ＭＳ Ｐゴシック" panose="020B0600070205080204" pitchFamily="34" charset="-128"/>
              </a:rPr>
              <a:t>Allows some couples to adhere to their religious or cultural norms about contraception </a:t>
            </a:r>
          </a:p>
          <a:p>
            <a:pPr marL="0" indent="-90488" eaLnBrk="1" hangingPunct="1">
              <a:spcBef>
                <a:spcPct val="0"/>
              </a:spcBef>
            </a:pPr>
            <a:r>
              <a:rPr lang="en-US" altLang="en-US" sz="2800" dirty="0">
                <a:ea typeface="ＭＳ Ｐゴシック" panose="020B0600070205080204" pitchFamily="34" charset="-128"/>
              </a:rPr>
              <a:t>Can be used to identify fertile days by both women who want to become pregnant and women who want to avoid pregnancy</a:t>
            </a:r>
          </a:p>
        </p:txBody>
      </p:sp>
      <p:sp>
        <p:nvSpPr>
          <p:cNvPr id="3" name="Slide Number Placeholder 2">
            <a:extLst>
              <a:ext uri="{FF2B5EF4-FFF2-40B4-BE49-F238E27FC236}">
                <a16:creationId xmlns:a16="http://schemas.microsoft.com/office/drawing/2014/main" id="{55D0722A-EEEC-4C6F-A48D-E92147390A51}"/>
              </a:ext>
            </a:extLst>
          </p:cNvPr>
          <p:cNvSpPr>
            <a:spLocks noGrp="1"/>
          </p:cNvSpPr>
          <p:nvPr>
            <p:ph type="sldNum" sz="quarter" idx="12"/>
          </p:nvPr>
        </p:nvSpPr>
        <p:spPr/>
        <p:txBody>
          <a:bodyPr/>
          <a:lstStyle/>
          <a:p>
            <a:fld id="{8503B3E5-BAE0-4051-A0B1-29381921E4F1}" type="slidenum">
              <a:rPr lang="en-GB" smtClean="0"/>
              <a:t>103</a:t>
            </a:fld>
            <a:endParaRPr lang="en-GB"/>
          </a:p>
        </p:txBody>
      </p:sp>
      <p:sp>
        <p:nvSpPr>
          <p:cNvPr id="6" name="Footer Placeholder 1">
            <a:extLst>
              <a:ext uri="{FF2B5EF4-FFF2-40B4-BE49-F238E27FC236}">
                <a16:creationId xmlns:a16="http://schemas.microsoft.com/office/drawing/2014/main" id="{76F365B7-92CB-4DA9-B384-8EBFEF41621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01696B-3A94-43F1-BB78-DB0802554C11}"/>
              </a:ext>
            </a:extLst>
          </p:cNvPr>
          <p:cNvSpPr txBox="1">
            <a:spLocks noGrp="1" noChangeArrowheads="1"/>
          </p:cNvSpPr>
          <p:nvPr>
            <p:ph type="title"/>
          </p:nvPr>
        </p:nvSpPr>
        <p:spPr>
          <a:xfrm>
            <a:off x="457200" y="76200"/>
            <a:ext cx="8229600" cy="1319213"/>
          </a:xfrm>
          <a:ln>
            <a:miter lim="800000"/>
            <a:headEnd/>
            <a:tailEnd/>
          </a:ln>
        </p:spPr>
        <p:txBody>
          <a:bodyPr/>
          <a:lstStyle/>
          <a:p>
            <a:pPr>
              <a:lnSpc>
                <a:spcPct val="95000"/>
              </a:lnSpc>
              <a:defRPr/>
            </a:pPr>
            <a:r>
              <a:rPr lang="en-US" sz="3600" b="1" dirty="0">
                <a:solidFill>
                  <a:schemeClr val="accent4"/>
                </a:solidFill>
                <a:latin typeface="Calibri" panose="020F0502020204030204" pitchFamily="34" charset="0"/>
                <a:cs typeface="Calibri" panose="020F0502020204030204" pitchFamily="34" charset="0"/>
              </a:rPr>
              <a:t>Conditions relating to Fertility Awareness Methods</a:t>
            </a:r>
          </a:p>
        </p:txBody>
      </p:sp>
      <p:grpSp>
        <p:nvGrpSpPr>
          <p:cNvPr id="9219" name="Group 2">
            <a:extLst>
              <a:ext uri="{FF2B5EF4-FFF2-40B4-BE49-F238E27FC236}">
                <a16:creationId xmlns:a16="http://schemas.microsoft.com/office/drawing/2014/main" id="{DC573DDF-A325-4020-93EE-2D4C1AFBCCD4}"/>
              </a:ext>
            </a:extLst>
          </p:cNvPr>
          <p:cNvGrpSpPr>
            <a:grpSpLocks/>
          </p:cNvGrpSpPr>
          <p:nvPr/>
        </p:nvGrpSpPr>
        <p:grpSpPr bwMode="auto">
          <a:xfrm>
            <a:off x="450850" y="1399309"/>
            <a:ext cx="7870825" cy="4821238"/>
            <a:chOff x="457200" y="1983803"/>
            <a:chExt cx="7870208" cy="2904149"/>
          </a:xfrm>
        </p:grpSpPr>
        <p:sp>
          <p:nvSpPr>
            <p:cNvPr id="9222" name="Rectangle 3">
              <a:extLst>
                <a:ext uri="{FF2B5EF4-FFF2-40B4-BE49-F238E27FC236}">
                  <a16:creationId xmlns:a16="http://schemas.microsoft.com/office/drawing/2014/main" id="{C5782591-7E7D-46EC-A3B5-282A3A1C11DE}"/>
                </a:ext>
              </a:extLst>
            </p:cNvPr>
            <p:cNvSpPr>
              <a:spLocks noChangeArrowheads="1"/>
            </p:cNvSpPr>
            <p:nvPr/>
          </p:nvSpPr>
          <p:spPr bwMode="auto">
            <a:xfrm>
              <a:off x="2541588" y="3220465"/>
              <a:ext cx="5764212" cy="762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Age: post menarche or perimenopause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Taking drugs that affect cycle regularity*</a:t>
              </a:r>
            </a:p>
          </p:txBody>
        </p:sp>
        <p:sp>
          <p:nvSpPr>
            <p:cNvPr id="9223" name="Rectangle 4">
              <a:extLst>
                <a:ext uri="{FF2B5EF4-FFF2-40B4-BE49-F238E27FC236}">
                  <a16:creationId xmlns:a16="http://schemas.microsoft.com/office/drawing/2014/main" id="{5771500A-82E9-4136-9EE1-0B6A9D317F6C}"/>
                </a:ext>
              </a:extLst>
            </p:cNvPr>
            <p:cNvSpPr>
              <a:spLocks noChangeArrowheads="1"/>
            </p:cNvSpPr>
            <p:nvPr/>
          </p:nvSpPr>
          <p:spPr bwMode="auto">
            <a:xfrm>
              <a:off x="457200" y="3234113"/>
              <a:ext cx="2084388" cy="8611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C= Caution</a:t>
              </a:r>
            </a:p>
          </p:txBody>
        </p:sp>
        <p:sp>
          <p:nvSpPr>
            <p:cNvPr id="9224" name="Rectangle 5">
              <a:extLst>
                <a:ext uri="{FF2B5EF4-FFF2-40B4-BE49-F238E27FC236}">
                  <a16:creationId xmlns:a16="http://schemas.microsoft.com/office/drawing/2014/main" id="{B8A2DDD7-75C9-4474-898C-275241AD57C9}"/>
                </a:ext>
              </a:extLst>
            </p:cNvPr>
            <p:cNvSpPr>
              <a:spLocks noChangeArrowheads="1"/>
            </p:cNvSpPr>
            <p:nvPr/>
          </p:nvSpPr>
          <p:spPr bwMode="auto">
            <a:xfrm>
              <a:off x="2541588" y="2460172"/>
              <a:ext cx="5764212" cy="760294"/>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Vaginal discharge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Diseases that elevate body temperature</a:t>
              </a:r>
            </a:p>
          </p:txBody>
        </p:sp>
        <p:sp>
          <p:nvSpPr>
            <p:cNvPr id="9225" name="Rectangle 6">
              <a:extLst>
                <a:ext uri="{FF2B5EF4-FFF2-40B4-BE49-F238E27FC236}">
                  <a16:creationId xmlns:a16="http://schemas.microsoft.com/office/drawing/2014/main" id="{4076202E-32B1-4088-A970-3073F997711C}"/>
                </a:ext>
              </a:extLst>
            </p:cNvPr>
            <p:cNvSpPr>
              <a:spLocks noChangeArrowheads="1"/>
            </p:cNvSpPr>
            <p:nvPr/>
          </p:nvSpPr>
          <p:spPr bwMode="auto">
            <a:xfrm>
              <a:off x="457200" y="2448940"/>
              <a:ext cx="2084388" cy="771525"/>
            </a:xfrm>
            <a:prstGeom prst="rect">
              <a:avLst/>
            </a:prstGeom>
            <a:solidFill>
              <a:srgbClr val="32B4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panose="020B0604020202020204" pitchFamily="34" charset="0"/>
                </a:rPr>
                <a:t>A= Accept</a:t>
              </a:r>
            </a:p>
          </p:txBody>
        </p:sp>
        <p:sp>
          <p:nvSpPr>
            <p:cNvPr id="9226" name="Rectangle 7">
              <a:extLst>
                <a:ext uri="{FF2B5EF4-FFF2-40B4-BE49-F238E27FC236}">
                  <a16:creationId xmlns:a16="http://schemas.microsoft.com/office/drawing/2014/main" id="{A16CC830-3494-458A-B849-D3D13AFDB2D9}"/>
                </a:ext>
              </a:extLst>
            </p:cNvPr>
            <p:cNvSpPr>
              <a:spLocks noChangeArrowheads="1"/>
            </p:cNvSpPr>
            <p:nvPr/>
          </p:nvSpPr>
          <p:spPr bwMode="auto">
            <a:xfrm>
              <a:off x="2541588" y="1983803"/>
              <a:ext cx="5764212" cy="465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nchor="ctr" anchorCtr="1"/>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Conditions</a:t>
              </a:r>
            </a:p>
          </p:txBody>
        </p:sp>
        <p:sp>
          <p:nvSpPr>
            <p:cNvPr id="9227" name="Rectangle 8">
              <a:extLst>
                <a:ext uri="{FF2B5EF4-FFF2-40B4-BE49-F238E27FC236}">
                  <a16:creationId xmlns:a16="http://schemas.microsoft.com/office/drawing/2014/main" id="{FD4743D3-E601-4AC6-95D3-DB21965174A3}"/>
                </a:ext>
              </a:extLst>
            </p:cNvPr>
            <p:cNvSpPr>
              <a:spLocks noChangeArrowheads="1"/>
            </p:cNvSpPr>
            <p:nvPr/>
          </p:nvSpPr>
          <p:spPr bwMode="auto">
            <a:xfrm>
              <a:off x="457200" y="1983803"/>
              <a:ext cx="2084388" cy="46513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nchor="ctr" anchorCtr="1"/>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ea typeface="ＭＳ Ｐゴシック" panose="020B0600070205080204" pitchFamily="34" charset="-128"/>
                  <a:cs typeface="Arial" panose="020B0604020202020204" pitchFamily="34" charset="0"/>
                </a:rPr>
                <a:t>WHO Category</a:t>
              </a:r>
            </a:p>
          </p:txBody>
        </p:sp>
        <p:sp>
          <p:nvSpPr>
            <p:cNvPr id="9228" name="Rectangle 5">
              <a:extLst>
                <a:ext uri="{FF2B5EF4-FFF2-40B4-BE49-F238E27FC236}">
                  <a16:creationId xmlns:a16="http://schemas.microsoft.com/office/drawing/2014/main" id="{8A4813A6-0BC6-46B6-B134-5A65EE18BD03}"/>
                </a:ext>
              </a:extLst>
            </p:cNvPr>
            <p:cNvSpPr>
              <a:spLocks noChangeArrowheads="1"/>
            </p:cNvSpPr>
            <p:nvPr/>
          </p:nvSpPr>
          <p:spPr bwMode="auto">
            <a:xfrm>
              <a:off x="2525096" y="3911631"/>
              <a:ext cx="5802312" cy="97632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Breastfeeding&lt; 6 weeks postpartum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Breastfeeding &gt; 6 weeks postpartum</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Postpartum not breastfeeding</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rPr>
                <a:t>Postabortion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mn-lt"/>
                <a:cs typeface="Arial" panose="020B0604020202020204" pitchFamily="34" charset="0"/>
              </a:endParaRPr>
            </a:p>
          </p:txBody>
        </p:sp>
        <p:sp>
          <p:nvSpPr>
            <p:cNvPr id="9229" name="Rectangle 6">
              <a:extLst>
                <a:ext uri="{FF2B5EF4-FFF2-40B4-BE49-F238E27FC236}">
                  <a16:creationId xmlns:a16="http://schemas.microsoft.com/office/drawing/2014/main" id="{A683E9FE-F47A-4735-B239-E9F73D092A9E}"/>
                </a:ext>
              </a:extLst>
            </p:cNvPr>
            <p:cNvSpPr>
              <a:spLocks noChangeArrowheads="1"/>
            </p:cNvSpPr>
            <p:nvPr/>
          </p:nvSpPr>
          <p:spPr bwMode="auto">
            <a:xfrm>
              <a:off x="457200" y="3982465"/>
              <a:ext cx="2084388" cy="905487"/>
            </a:xfrm>
            <a:prstGeom prst="rect">
              <a:avLst/>
            </a:prstGeom>
            <a:solidFill>
              <a:srgbClr val="FCA7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7160" tIns="137160" rIns="137160" bIns="13716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95000"/>
                </a:lnSpc>
                <a:spcBef>
                  <a:spcPct val="20000"/>
                </a:spcBef>
                <a:spcAft>
                  <a:spcPct val="0"/>
                </a:spcAft>
                <a:buClrTx/>
                <a:buSzTx/>
                <a:buFontTx/>
                <a:buNone/>
                <a:tabLst/>
                <a:defRPr/>
              </a:pPr>
              <a:r>
                <a:rPr kumimoji="0" lang="en-US" altLang="en-US" sz="1800" b="1" i="0" u="none" strike="noStrike" kern="1200" cap="none" spc="0" normalizeH="0" baseline="0" noProof="0">
                  <a:ln>
                    <a:noFill/>
                  </a:ln>
                  <a:solidFill>
                    <a:srgbClr val="000000"/>
                  </a:solidFill>
                  <a:effectLst/>
                  <a:uLnTx/>
                  <a:uFillTx/>
                  <a:latin typeface="+mn-lt"/>
                  <a:cs typeface="Arial" panose="020B0604020202020204" pitchFamily="34" charset="0"/>
                </a:rPr>
                <a:t>D=Delay</a:t>
              </a:r>
            </a:p>
          </p:txBody>
        </p:sp>
      </p:grpSp>
      <p:sp>
        <p:nvSpPr>
          <p:cNvPr id="9220" name="TextBox 29">
            <a:extLst>
              <a:ext uri="{FF2B5EF4-FFF2-40B4-BE49-F238E27FC236}">
                <a16:creationId xmlns:a16="http://schemas.microsoft.com/office/drawing/2014/main" id="{9AEAF246-DF40-4707-BB69-31C0DDF40521}"/>
              </a:ext>
            </a:extLst>
          </p:cNvPr>
          <p:cNvSpPr txBox="1">
            <a:spLocks noChangeArrowheads="1"/>
          </p:cNvSpPr>
          <p:nvPr/>
        </p:nvSpPr>
        <p:spPr bwMode="auto">
          <a:xfrm>
            <a:off x="152400" y="6192838"/>
            <a:ext cx="8001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3366"/>
                </a:solidFill>
                <a:effectLst/>
                <a:uLnTx/>
                <a:uFillTx/>
                <a:latin typeface="+mn-lt"/>
                <a:cs typeface="Arial" panose="020B0604020202020204" pitchFamily="34" charset="0"/>
              </a:rPr>
              <a:t>*</a:t>
            </a:r>
            <a:r>
              <a:rPr kumimoji="0" lang="en-US" altLang="en-US" sz="1400" b="0" i="0" u="none" strike="noStrike" kern="1200" cap="none" spc="0" normalizeH="0" baseline="0" noProof="0" dirty="0">
                <a:ln>
                  <a:noFill/>
                </a:ln>
                <a:solidFill>
                  <a:srgbClr val="003366"/>
                </a:solidFill>
                <a:effectLst/>
                <a:uLnTx/>
                <a:uFillTx/>
                <a:latin typeface="+mn-lt"/>
                <a:cs typeface="Arial" panose="020B0604020202020204" pitchFamily="34" charset="0"/>
              </a:rPr>
              <a:t>Delay until drug’s effect has been determined, then use caution</a:t>
            </a:r>
            <a:endParaRPr kumimoji="0" lang="en-US" altLang="en-US" sz="1800" b="0" i="0" u="none" strike="noStrike" kern="1200" cap="none" spc="0" normalizeH="0" baseline="0" noProof="0" dirty="0">
              <a:ln>
                <a:noFill/>
              </a:ln>
              <a:solidFill>
                <a:srgbClr val="003366"/>
              </a:solidFill>
              <a:effectLst/>
              <a:uLnTx/>
              <a:uFillTx/>
              <a:latin typeface="+mn-lt"/>
              <a:cs typeface="Arial" panose="020B0604020202020204" pitchFamily="34" charset="0"/>
            </a:endParaRPr>
          </a:p>
        </p:txBody>
      </p:sp>
      <p:sp>
        <p:nvSpPr>
          <p:cNvPr id="14" name="Footer Placeholder 1">
            <a:extLst>
              <a:ext uri="{FF2B5EF4-FFF2-40B4-BE49-F238E27FC236}">
                <a16:creationId xmlns:a16="http://schemas.microsoft.com/office/drawing/2014/main" id="{D3C2EE36-E01A-473C-86FC-8BC8D1A86BF0}"/>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Slide Number Placeholder 3">
            <a:extLst>
              <a:ext uri="{FF2B5EF4-FFF2-40B4-BE49-F238E27FC236}">
                <a16:creationId xmlns:a16="http://schemas.microsoft.com/office/drawing/2014/main" id="{17E57D08-EB99-4077-A1B3-3067150B0265}"/>
              </a:ext>
            </a:extLst>
          </p:cNvPr>
          <p:cNvSpPr>
            <a:spLocks noGrp="1"/>
          </p:cNvSpPr>
          <p:nvPr>
            <p:ph type="sldNum" sz="quarter" idx="12"/>
          </p:nvPr>
        </p:nvSpPr>
        <p:spPr/>
        <p:txBody>
          <a:bodyPr/>
          <a:lstStyle/>
          <a:p>
            <a:fld id="{8503B3E5-BAE0-4051-A0B1-29381921E4F1}" type="slidenum">
              <a:rPr lang="en-GB" smtClean="0"/>
              <a:t>104</a:t>
            </a:fld>
            <a:endParaRPr lang="en-GB"/>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500A5ED-9737-404A-8FC7-54E698D17CF5}"/>
              </a:ext>
            </a:extLst>
          </p:cNvPr>
          <p:cNvSpPr>
            <a:spLocks noGrp="1" noChangeArrowheads="1"/>
          </p:cNvSpPr>
          <p:nvPr>
            <p:ph type="title"/>
          </p:nvPr>
        </p:nvSpPr>
        <p:spPr>
          <a:xfrm>
            <a:off x="449263" y="330200"/>
            <a:ext cx="7810500" cy="776288"/>
          </a:xfrm>
        </p:spPr>
        <p:txBody>
          <a:bodyPr>
            <a:normAutofit fontScale="90000"/>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Who should delay or use caution in beginning SDM</a:t>
            </a:r>
          </a:p>
        </p:txBody>
      </p:sp>
      <p:graphicFrame>
        <p:nvGraphicFramePr>
          <p:cNvPr id="1213475" name="Group 35">
            <a:extLst>
              <a:ext uri="{FF2B5EF4-FFF2-40B4-BE49-F238E27FC236}">
                <a16:creationId xmlns:a16="http://schemas.microsoft.com/office/drawing/2014/main" id="{F59FD42C-34EE-4B7D-9D90-7AE267066122}"/>
              </a:ext>
            </a:extLst>
          </p:cNvPr>
          <p:cNvGraphicFramePr>
            <a:graphicFrameLocks noGrp="1"/>
          </p:cNvGraphicFramePr>
          <p:nvPr>
            <p:ph type="tbl" idx="1"/>
            <p:extLst>
              <p:ext uri="{D42A27DB-BD31-4B8C-83A1-F6EECF244321}">
                <p14:modId xmlns:p14="http://schemas.microsoft.com/office/powerpoint/2010/main" val="3554955046"/>
              </p:ext>
            </p:extLst>
          </p:nvPr>
        </p:nvGraphicFramePr>
        <p:xfrm>
          <a:off x="266700" y="2568860"/>
          <a:ext cx="8426450" cy="4163613"/>
        </p:xfrm>
        <a:graphic>
          <a:graphicData uri="http://schemas.openxmlformats.org/drawingml/2006/table">
            <a:tbl>
              <a:tblPr/>
              <a:tblGrid>
                <a:gridCol w="4133850">
                  <a:extLst>
                    <a:ext uri="{9D8B030D-6E8A-4147-A177-3AD203B41FA5}">
                      <a16:colId xmlns:a16="http://schemas.microsoft.com/office/drawing/2014/main" val="20000"/>
                    </a:ext>
                  </a:extLst>
                </a:gridCol>
                <a:gridCol w="4292600">
                  <a:extLst>
                    <a:ext uri="{9D8B030D-6E8A-4147-A177-3AD203B41FA5}">
                      <a16:colId xmlns:a16="http://schemas.microsoft.com/office/drawing/2014/main" val="20001"/>
                    </a:ext>
                  </a:extLst>
                </a:gridCol>
              </a:tblGrid>
              <a:tr h="12984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latin typeface="+mn-lt"/>
                        </a:rPr>
                        <a:t>Postpartum/breastfeeding</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CC0099"/>
                          </a:solidFill>
                          <a:effectLst/>
                          <a:latin typeface="+mn-lt"/>
                        </a:rPr>
                        <a:t>Wait for 4 consecutive periods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2"/>
                          </a:solidFill>
                          <a:effectLst/>
                          <a:latin typeface="+mn-lt"/>
                        </a:rPr>
                        <a:t>Start after 2 most recent  periods are about a month apart</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0"/>
                  </a:ext>
                </a:extLst>
              </a:tr>
              <a:tr h="10017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2060"/>
                          </a:solidFill>
                          <a:effectLst/>
                          <a:latin typeface="+mn-lt"/>
                        </a:rPr>
                        <a:t>3-month Injection, pill, patch, implant, IUD</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CC0099"/>
                          </a:solidFill>
                          <a:effectLst/>
                          <a:latin typeface="+mn-lt"/>
                        </a:rPr>
                        <a:t>Wait 90 days after last injection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2"/>
                          </a:solidFill>
                          <a:effectLst/>
                          <a:latin typeface="+mn-lt"/>
                        </a:rPr>
                        <a:t>Start after 3 most recent periods are about a month apart</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6812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2060"/>
                          </a:solidFill>
                          <a:effectLst/>
                          <a:latin typeface="+mn-lt"/>
                        </a:rPr>
                        <a:t>Emergency Contraceptive Pills, </a:t>
                      </a:r>
                      <a:r>
                        <a:rPr kumimoji="0" lang="en-US" sz="2000" b="0" i="0" u="none" strike="noStrike" cap="none" normalizeH="0" baseline="0" dirty="0">
                          <a:ln>
                            <a:noFill/>
                          </a:ln>
                          <a:solidFill>
                            <a:srgbClr val="002060"/>
                          </a:solidFill>
                          <a:effectLst/>
                          <a:latin typeface="+mn-lt"/>
                        </a:rPr>
                        <a:t>miscarriage or abortion</a:t>
                      </a: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CC0099"/>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CC0099"/>
                          </a:solidFill>
                          <a:effectLst/>
                          <a:latin typeface="+mn-lt"/>
                        </a:rPr>
                        <a:t>If cycles before pregnancy were 26 to 32 days long</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2"/>
                          </a:solidFill>
                          <a:effectLst/>
                          <a:latin typeface="+mn-lt"/>
                        </a:rPr>
                        <a:t>Start on first day of next period</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mn-lt"/>
                      </a:endParaRPr>
                    </a:p>
                  </a:txBody>
                  <a:tcPr marT="45721" marB="45721" anchor="ctr" anchorCtr="1" horzOverflow="overflow">
                    <a:lnL w="76200" cap="flat" cmpd="sng" algn="ctr">
                      <a:solidFill>
                        <a:schemeClr val="bg1"/>
                      </a:solidFill>
                      <a:prstDash val="solid"/>
                      <a:miter lim="800000"/>
                      <a:headEnd type="none" w="med" len="med"/>
                      <a:tailEnd type="none" w="med" len="med"/>
                    </a:lnL>
                    <a:lnR w="76200" cap="flat" cmpd="sng" algn="ctr">
                      <a:solidFill>
                        <a:schemeClr val="bg1"/>
                      </a:solidFill>
                      <a:prstDash val="solid"/>
                      <a:miter lim="800000"/>
                      <a:headEnd type="none" w="med" len="med"/>
                      <a:tailEnd type="none" w="med" len="med"/>
                    </a:lnR>
                    <a:lnT w="76200" cap="flat" cmpd="sng" algn="ctr">
                      <a:solidFill>
                        <a:schemeClr val="bg1"/>
                      </a:solidFill>
                      <a:prstDash val="solid"/>
                      <a:miter lim="800000"/>
                      <a:headEnd type="none" w="med" len="med"/>
                      <a:tailEnd type="none" w="med" len="med"/>
                    </a:lnT>
                    <a:lnB w="76200" cap="flat" cmpd="sng" algn="ctr">
                      <a:solidFill>
                        <a:schemeClr val="bg1"/>
                      </a:solidFill>
                      <a:prstDash val="solid"/>
                      <a:miter lim="800000"/>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bl>
          </a:graphicData>
        </a:graphic>
      </p:graphicFrame>
      <p:sp>
        <p:nvSpPr>
          <p:cNvPr id="11281" name="Text Box 17">
            <a:extLst>
              <a:ext uri="{FF2B5EF4-FFF2-40B4-BE49-F238E27FC236}">
                <a16:creationId xmlns:a16="http://schemas.microsoft.com/office/drawing/2014/main" id="{4981B3BF-AAB1-435F-806C-981E3FEACFE5}"/>
              </a:ext>
            </a:extLst>
          </p:cNvPr>
          <p:cNvSpPr txBox="1">
            <a:spLocks noChangeArrowheads="1"/>
          </p:cNvSpPr>
          <p:nvPr/>
        </p:nvSpPr>
        <p:spPr bwMode="auto">
          <a:xfrm>
            <a:off x="2024063" y="6045200"/>
            <a:ext cx="24304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17519F"/>
              </a:solidFill>
              <a:effectLst/>
              <a:uLnTx/>
              <a:uFillTx/>
              <a:latin typeface="Verdana" panose="020B0604030504040204" pitchFamily="34" charset="0"/>
              <a:cs typeface="Arial" panose="020B0604020202020204" pitchFamily="34" charset="0"/>
            </a:endParaRPr>
          </a:p>
        </p:txBody>
      </p:sp>
      <p:sp>
        <p:nvSpPr>
          <p:cNvPr id="11282" name="TextBox 4">
            <a:extLst>
              <a:ext uri="{FF2B5EF4-FFF2-40B4-BE49-F238E27FC236}">
                <a16:creationId xmlns:a16="http://schemas.microsoft.com/office/drawing/2014/main" id="{757CBAE4-0C45-4C25-8B76-36002EB95055}"/>
              </a:ext>
            </a:extLst>
          </p:cNvPr>
          <p:cNvSpPr txBox="1">
            <a:spLocks noChangeArrowheads="1"/>
          </p:cNvSpPr>
          <p:nvPr/>
        </p:nvSpPr>
        <p:spPr bwMode="auto">
          <a:xfrm>
            <a:off x="419100" y="1339850"/>
            <a:ext cx="78676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0" i="0" u="none" strike="noStrike" kern="1200" cap="none" spc="0" normalizeH="0" baseline="0" noProof="0" dirty="0">
                <a:ln>
                  <a:noFill/>
                </a:ln>
                <a:solidFill>
                  <a:srgbClr val="C00000"/>
                </a:solidFill>
                <a:effectLst/>
                <a:uLnTx/>
                <a:uFillTx/>
                <a:latin typeface="+mn-lt"/>
                <a:cs typeface="Arial" panose="020B0604020202020204" pitchFamily="34" charset="0"/>
              </a:rPr>
              <a:t>Circumstances that can affect cycle length and regularity are recent pregnancy or recent use of a hormonal method of contraception</a:t>
            </a:r>
          </a:p>
        </p:txBody>
      </p:sp>
      <p:sp>
        <p:nvSpPr>
          <p:cNvPr id="6" name="Footer Placeholder 1">
            <a:extLst>
              <a:ext uri="{FF2B5EF4-FFF2-40B4-BE49-F238E27FC236}">
                <a16:creationId xmlns:a16="http://schemas.microsoft.com/office/drawing/2014/main" id="{69C3E20E-187F-476B-89A4-40BF23B6F2A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5A4F287-82FA-4A80-8B87-ED9C307CE0BB}"/>
              </a:ext>
            </a:extLst>
          </p:cNvPr>
          <p:cNvSpPr>
            <a:spLocks noGrp="1" noChangeArrowheads="1"/>
          </p:cNvSpPr>
          <p:nvPr>
            <p:ph type="title"/>
          </p:nvPr>
        </p:nvSpPr>
        <p:spPr>
          <a:xfrm>
            <a:off x="457200" y="164520"/>
            <a:ext cx="8001000" cy="819150"/>
          </a:xfrm>
        </p:spPr>
        <p:txBody>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When is SDM most successful?</a:t>
            </a:r>
          </a:p>
        </p:txBody>
      </p:sp>
      <p:sp>
        <p:nvSpPr>
          <p:cNvPr id="684035" name="Rectangle 3">
            <a:extLst>
              <a:ext uri="{FF2B5EF4-FFF2-40B4-BE49-F238E27FC236}">
                <a16:creationId xmlns:a16="http://schemas.microsoft.com/office/drawing/2014/main" id="{38B612A0-81EC-4727-A123-60038AE330FA}"/>
              </a:ext>
            </a:extLst>
          </p:cNvPr>
          <p:cNvSpPr>
            <a:spLocks noGrp="1" noChangeArrowheads="1"/>
          </p:cNvSpPr>
          <p:nvPr>
            <p:ph idx="1"/>
          </p:nvPr>
        </p:nvSpPr>
        <p:spPr>
          <a:xfrm>
            <a:off x="561975" y="1352550"/>
            <a:ext cx="8172450" cy="2838450"/>
          </a:xfrm>
        </p:spPr>
        <p:txBody>
          <a:bodyPr/>
          <a:lstStyle/>
          <a:p>
            <a:pPr marL="0" indent="0" eaLnBrk="1" hangingPunct="1">
              <a:buFontTx/>
              <a:buNone/>
              <a:defRPr/>
            </a:pPr>
            <a:r>
              <a:rPr lang="en-US" altLang="en-US" sz="2800" dirty="0">
                <a:cs typeface="Times New Roman" pitchFamily="18" charset="0"/>
              </a:rPr>
              <a:t>SDM is most successful at preventing pregnancy when:</a:t>
            </a:r>
          </a:p>
          <a:p>
            <a:pPr eaLnBrk="1" hangingPunct="1">
              <a:defRPr/>
            </a:pPr>
            <a:r>
              <a:rPr lang="en-US" altLang="en-US" sz="2800" dirty="0">
                <a:cs typeface="Times New Roman" pitchFamily="18" charset="0"/>
              </a:rPr>
              <a:t>Women have regular menstrual cycles (26 to 32 days long</a:t>
            </a:r>
            <a:r>
              <a:rPr lang="en-US" altLang="en-US" sz="2800" dirty="0"/>
              <a:t>) </a:t>
            </a:r>
          </a:p>
          <a:p>
            <a:pPr eaLnBrk="1" hangingPunct="1">
              <a:defRPr/>
            </a:pPr>
            <a:r>
              <a:rPr lang="en-US" altLang="en-US" sz="2800" dirty="0">
                <a:cs typeface="Times New Roman" pitchFamily="18" charset="0"/>
              </a:rPr>
              <a:t>Couples are motivated to avoid intercourse or use condoms during fertile days</a:t>
            </a:r>
          </a:p>
          <a:p>
            <a:pPr marL="0" indent="0" eaLnBrk="1" hangingPunct="1">
              <a:buFontTx/>
              <a:buNone/>
              <a:defRPr/>
            </a:pPr>
            <a:endParaRPr lang="en-US" altLang="en-US" dirty="0"/>
          </a:p>
        </p:txBody>
      </p:sp>
      <p:sp>
        <p:nvSpPr>
          <p:cNvPr id="13316" name="TextBox 1">
            <a:extLst>
              <a:ext uri="{FF2B5EF4-FFF2-40B4-BE49-F238E27FC236}">
                <a16:creationId xmlns:a16="http://schemas.microsoft.com/office/drawing/2014/main" id="{7EBF93F6-F6A9-4E77-B6B8-6EAEF2044AEB}"/>
              </a:ext>
            </a:extLst>
          </p:cNvPr>
          <p:cNvSpPr txBox="1">
            <a:spLocks noChangeArrowheads="1"/>
          </p:cNvSpPr>
          <p:nvPr/>
        </p:nvSpPr>
        <p:spPr bwMode="auto">
          <a:xfrm>
            <a:off x="3727450" y="4495800"/>
            <a:ext cx="52641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1" u="none" strike="noStrike" kern="1200" cap="none" spc="0" normalizeH="0" baseline="0" noProof="0" dirty="0">
                <a:ln>
                  <a:noFill/>
                </a:ln>
                <a:solidFill>
                  <a:srgbClr val="B80000"/>
                </a:solidFill>
                <a:effectLst/>
                <a:uLnTx/>
                <a:uFillTx/>
                <a:latin typeface="+mn-lt"/>
                <a:cs typeface="Arial" panose="020B0604020202020204" pitchFamily="34" charset="0"/>
              </a:rPr>
              <a:t>**SDM does not protect against STIs or HIV/AIDS. Use condoms (for men and women) every time you have sex, to help protect yourself from these diseases.</a:t>
            </a:r>
          </a:p>
        </p:txBody>
      </p:sp>
      <p:sp>
        <p:nvSpPr>
          <p:cNvPr id="3" name="Slide Number Placeholder 2">
            <a:extLst>
              <a:ext uri="{FF2B5EF4-FFF2-40B4-BE49-F238E27FC236}">
                <a16:creationId xmlns:a16="http://schemas.microsoft.com/office/drawing/2014/main" id="{5A12A257-D3AF-4906-9F6A-161A97CBDACC}"/>
              </a:ext>
            </a:extLst>
          </p:cNvPr>
          <p:cNvSpPr>
            <a:spLocks noGrp="1"/>
          </p:cNvSpPr>
          <p:nvPr>
            <p:ph type="sldNum" sz="quarter" idx="12"/>
          </p:nvPr>
        </p:nvSpPr>
        <p:spPr/>
        <p:txBody>
          <a:bodyPr/>
          <a:lstStyle/>
          <a:p>
            <a:fld id="{8503B3E5-BAE0-4051-A0B1-29381921E4F1}" type="slidenum">
              <a:rPr lang="en-GB" smtClean="0"/>
              <a:t>106</a:t>
            </a:fld>
            <a:endParaRPr lang="en-GB"/>
          </a:p>
        </p:txBody>
      </p:sp>
      <p:sp>
        <p:nvSpPr>
          <p:cNvPr id="7" name="Footer Placeholder 1">
            <a:extLst>
              <a:ext uri="{FF2B5EF4-FFF2-40B4-BE49-F238E27FC236}">
                <a16:creationId xmlns:a16="http://schemas.microsoft.com/office/drawing/2014/main" id="{71BDFC35-EB9C-4FDE-A55A-25E19D051F9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21B2835-A426-4A90-9587-16C8ECAC5CB7}"/>
              </a:ext>
            </a:extLst>
          </p:cNvPr>
          <p:cNvSpPr>
            <a:spLocks noGrp="1" noChangeArrowheads="1"/>
          </p:cNvSpPr>
          <p:nvPr>
            <p:ph type="title"/>
          </p:nvPr>
        </p:nvSpPr>
        <p:spPr>
          <a:xfrm>
            <a:off x="444500" y="229750"/>
            <a:ext cx="8229600" cy="1143000"/>
          </a:xfrm>
        </p:spPr>
        <p:txBody>
          <a:bodyPr/>
          <a:lstStyle/>
          <a:p>
            <a:r>
              <a:rPr lang="en-US" altLang="en-US" b="1" dirty="0">
                <a:solidFill>
                  <a:schemeClr val="accent4"/>
                </a:solidFill>
                <a:latin typeface="Calibri" panose="020F0502020204030204" pitchFamily="34" charset="0"/>
                <a:cs typeface="Calibri" panose="020F0502020204030204" pitchFamily="34" charset="0"/>
              </a:rPr>
              <a:t>When to start SDM</a:t>
            </a:r>
          </a:p>
        </p:txBody>
      </p:sp>
      <p:graphicFrame>
        <p:nvGraphicFramePr>
          <p:cNvPr id="7" name="Content Placeholder 6">
            <a:extLst>
              <a:ext uri="{FF2B5EF4-FFF2-40B4-BE49-F238E27FC236}">
                <a16:creationId xmlns:a16="http://schemas.microsoft.com/office/drawing/2014/main" id="{63FC41A5-42C1-43E1-AE88-66885998F29E}"/>
              </a:ext>
            </a:extLst>
          </p:cNvPr>
          <p:cNvGraphicFramePr>
            <a:graphicFrameLocks noGrp="1"/>
          </p:cNvGraphicFramePr>
          <p:nvPr>
            <p:ph sz="half" idx="2"/>
            <p:extLst>
              <p:ext uri="{D42A27DB-BD31-4B8C-83A1-F6EECF244321}">
                <p14:modId xmlns:p14="http://schemas.microsoft.com/office/powerpoint/2010/main" val="2472773181"/>
              </p:ext>
            </p:extLst>
          </p:nvPr>
        </p:nvGraphicFramePr>
        <p:xfrm>
          <a:off x="444500" y="1511300"/>
          <a:ext cx="8305800" cy="4969269"/>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259273597"/>
                    </a:ext>
                  </a:extLst>
                </a:gridCol>
                <a:gridCol w="5486400">
                  <a:extLst>
                    <a:ext uri="{9D8B030D-6E8A-4147-A177-3AD203B41FA5}">
                      <a16:colId xmlns:a16="http://schemas.microsoft.com/office/drawing/2014/main" val="484813669"/>
                    </a:ext>
                  </a:extLst>
                </a:gridCol>
              </a:tblGrid>
              <a:tr h="365709">
                <a:tc>
                  <a:txBody>
                    <a:bodyPr/>
                    <a:lstStyle/>
                    <a:p>
                      <a:r>
                        <a:rPr lang="en-US" sz="1400" dirty="0"/>
                        <a:t>User:</a:t>
                      </a:r>
                    </a:p>
                  </a:txBody>
                  <a:tcPr marT="45714" marB="45714"/>
                </a:tc>
                <a:tc>
                  <a:txBody>
                    <a:bodyPr/>
                    <a:lstStyle/>
                    <a:p>
                      <a:r>
                        <a:rPr lang="en-US" sz="1400" dirty="0"/>
                        <a:t>Start:</a:t>
                      </a:r>
                    </a:p>
                  </a:txBody>
                  <a:tcPr marT="45714" marB="45714"/>
                </a:tc>
                <a:extLst>
                  <a:ext uri="{0D108BD9-81ED-4DB2-BD59-A6C34878D82A}">
                    <a16:rowId xmlns:a16="http://schemas.microsoft.com/office/drawing/2014/main" val="1555365826"/>
                  </a:ext>
                </a:extLst>
              </a:tr>
              <a:tr h="732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User knows the first day of her last period.</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Start today</a:t>
                      </a:r>
                    </a:p>
                    <a:p>
                      <a:endParaRPr lang="en-US" sz="1400" dirty="0"/>
                    </a:p>
                  </a:txBody>
                  <a:tcPr marT="45714" marB="45714"/>
                </a:tc>
                <a:extLst>
                  <a:ext uri="{0D108BD9-81ED-4DB2-BD59-A6C34878D82A}">
                    <a16:rowId xmlns:a16="http://schemas.microsoft.com/office/drawing/2014/main" val="396130145"/>
                  </a:ext>
                </a:extLst>
              </a:tr>
              <a:tr h="7314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User does not remember the first day of her last period</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Start the first day of the next period</a:t>
                      </a:r>
                    </a:p>
                    <a:p>
                      <a:endParaRPr lang="en-US" sz="1400" dirty="0"/>
                    </a:p>
                  </a:txBody>
                  <a:tcPr marT="45714" marB="45714"/>
                </a:tc>
                <a:extLst>
                  <a:ext uri="{0D108BD9-81ED-4DB2-BD59-A6C34878D82A}">
                    <a16:rowId xmlns:a16="http://schemas.microsoft.com/office/drawing/2014/main" val="2512458272"/>
                  </a:ext>
                </a:extLst>
              </a:tr>
              <a:tr h="731417">
                <a:tc>
                  <a:txBody>
                    <a:bodyPr/>
                    <a:lstStyle/>
                    <a:p>
                      <a:pPr marL="0" indent="0">
                        <a:buFontTx/>
                        <a:buNone/>
                      </a:pPr>
                      <a:r>
                        <a:rPr lang="en-US" altLang="en-US" sz="1400" dirty="0"/>
                        <a:t>Postpartum or breastfeeding.</a:t>
                      </a:r>
                    </a:p>
                    <a:p>
                      <a:pPr marL="0" indent="0">
                        <a:buFontTx/>
                        <a:buNone/>
                      </a:pPr>
                      <a:endParaRPr lang="en-US" altLang="en-US" sz="1400" dirty="0"/>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Wait until you have had 4 periods since baby was born. Start after  last two periods have been about a month apart </a:t>
                      </a:r>
                    </a:p>
                  </a:txBody>
                  <a:tcPr marT="45714" marB="45714"/>
                </a:tc>
                <a:extLst>
                  <a:ext uri="{0D108BD9-81ED-4DB2-BD59-A6C34878D82A}">
                    <a16:rowId xmlns:a16="http://schemas.microsoft.com/office/drawing/2014/main" val="1147655523"/>
                  </a:ext>
                </a:extLst>
              </a:tr>
              <a:tr h="7320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3-month injection user.</a:t>
                      </a:r>
                    </a:p>
                    <a:p>
                      <a:endParaRPr lang="en-US" sz="1400" dirty="0"/>
                    </a:p>
                  </a:txBody>
                  <a:tcPr marT="45714" marB="45714"/>
                </a:tc>
                <a:tc>
                  <a:txBody>
                    <a:bodyPr/>
                    <a:lstStyle/>
                    <a:p>
                      <a:pPr marL="0" indent="0">
                        <a:buFontTx/>
                        <a:buNone/>
                      </a:pPr>
                      <a:r>
                        <a:rPr lang="en-US" altLang="en-US" sz="1400" dirty="0"/>
                        <a:t>Wait until 90-day protection ends, and last three periods have been</a:t>
                      </a:r>
                    </a:p>
                    <a:p>
                      <a:pPr marL="0" indent="0">
                        <a:buFontTx/>
                        <a:buNone/>
                      </a:pPr>
                      <a:r>
                        <a:rPr lang="en-US" altLang="en-US" sz="1400" dirty="0"/>
                        <a:t>about a month apart</a:t>
                      </a:r>
                    </a:p>
                    <a:p>
                      <a:endParaRPr lang="en-US" sz="1400" dirty="0"/>
                    </a:p>
                  </a:txBody>
                  <a:tcPr marT="45714" marB="45714"/>
                </a:tc>
                <a:extLst>
                  <a:ext uri="{0D108BD9-81ED-4DB2-BD59-A6C34878D82A}">
                    <a16:rowId xmlns:a16="http://schemas.microsoft.com/office/drawing/2014/main" val="3132152793"/>
                  </a:ext>
                </a:extLst>
              </a:tr>
              <a:tr h="7314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Hormonal method user (the pill, 1-month injection, or implant)</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After discontinuing method, start SDM if her last three periods have been about a month apart </a:t>
                      </a:r>
                    </a:p>
                    <a:p>
                      <a:endParaRPr lang="en-US" sz="1400" dirty="0"/>
                    </a:p>
                  </a:txBody>
                  <a:tcPr marT="45714" marB="45714"/>
                </a:tc>
                <a:extLst>
                  <a:ext uri="{0D108BD9-81ED-4DB2-BD59-A6C34878D82A}">
                    <a16:rowId xmlns:a16="http://schemas.microsoft.com/office/drawing/2014/main" val="2752472611"/>
                  </a:ext>
                </a:extLst>
              </a:tr>
              <a:tr h="9447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Had a miscarriage or abortion in the past month OR used emergency contraception.</a:t>
                      </a:r>
                    </a:p>
                    <a:p>
                      <a:endParaRPr lang="en-US" sz="1400" dirty="0"/>
                    </a:p>
                  </a:txBody>
                  <a:tcPr marT="45714" marB="4571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400" dirty="0"/>
                        <a:t>Start on the first day of her next period</a:t>
                      </a:r>
                    </a:p>
                    <a:p>
                      <a:endParaRPr lang="en-US" sz="1400" dirty="0"/>
                    </a:p>
                  </a:txBody>
                  <a:tcPr marT="45714" marB="45714"/>
                </a:tc>
                <a:extLst>
                  <a:ext uri="{0D108BD9-81ED-4DB2-BD59-A6C34878D82A}">
                    <a16:rowId xmlns:a16="http://schemas.microsoft.com/office/drawing/2014/main" val="1629523287"/>
                  </a:ext>
                </a:extLst>
              </a:tr>
            </a:tbl>
          </a:graphicData>
        </a:graphic>
      </p:graphicFrame>
      <p:sp>
        <p:nvSpPr>
          <p:cNvPr id="4" name="Footer Placeholder 1">
            <a:extLst>
              <a:ext uri="{FF2B5EF4-FFF2-40B4-BE49-F238E27FC236}">
                <a16:creationId xmlns:a16="http://schemas.microsoft.com/office/drawing/2014/main" id="{D58DDC3C-0425-4094-A279-074F59D99C4F}"/>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B097A-4868-44AA-8735-898AE0043445}"/>
              </a:ext>
            </a:extLst>
          </p:cNvPr>
          <p:cNvSpPr>
            <a:spLocks noGrp="1"/>
          </p:cNvSpPr>
          <p:nvPr>
            <p:ph type="ctrTitle"/>
          </p:nvPr>
        </p:nvSpPr>
        <p:spPr>
          <a:xfrm>
            <a:off x="838200" y="2036763"/>
            <a:ext cx="7772400" cy="2387600"/>
          </a:xfrm>
        </p:spPr>
        <p:txBody>
          <a:bodyPr>
            <a:normAutofit/>
          </a:bodyPr>
          <a:lstStyle/>
          <a:p>
            <a:r>
              <a:rPr lang="en-GB" sz="8000" b="1" dirty="0">
                <a:solidFill>
                  <a:schemeClr val="accent4"/>
                </a:solidFill>
                <a:latin typeface="Calibri" panose="020F0502020204030204" pitchFamily="34" charset="0"/>
                <a:cs typeface="Calibri" panose="020F0502020204030204" pitchFamily="34" charset="0"/>
              </a:rPr>
              <a:t>Withdrawal</a:t>
            </a:r>
            <a:br>
              <a:rPr lang="en-GB" sz="8000" b="1" dirty="0">
                <a:solidFill>
                  <a:schemeClr val="accent4"/>
                </a:solidFill>
                <a:latin typeface="Calibri" panose="020F0502020204030204" pitchFamily="34" charset="0"/>
                <a:cs typeface="Calibri" panose="020F0502020204030204" pitchFamily="34" charset="0"/>
              </a:rPr>
            </a:br>
            <a:endParaRPr lang="en-GB" sz="80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88798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EE10-4278-4629-8AF9-5CFC27BCB51C}"/>
              </a:ext>
            </a:extLst>
          </p:cNvPr>
          <p:cNvSpPr>
            <a:spLocks noGrp="1"/>
          </p:cNvSpPr>
          <p:nvPr>
            <p:ph type="title"/>
          </p:nvPr>
        </p:nvSpPr>
        <p:spPr>
          <a:xfrm>
            <a:off x="628650" y="115738"/>
            <a:ext cx="7886700" cy="1325563"/>
          </a:xfrm>
        </p:spPr>
        <p:txBody>
          <a:bodyPr/>
          <a:lstStyle/>
          <a:p>
            <a:r>
              <a:rPr lang="en-GB" b="1" dirty="0">
                <a:solidFill>
                  <a:schemeClr val="accent4"/>
                </a:solidFill>
                <a:latin typeface="Calibri" panose="020F0502020204030204" pitchFamily="34" charset="0"/>
                <a:cs typeface="Calibri" panose="020F0502020204030204" pitchFamily="34" charset="0"/>
              </a:rPr>
              <a:t>What is withdrawal?</a:t>
            </a:r>
          </a:p>
        </p:txBody>
      </p:sp>
      <p:sp>
        <p:nvSpPr>
          <p:cNvPr id="3" name="Content Placeholder 2">
            <a:extLst>
              <a:ext uri="{FF2B5EF4-FFF2-40B4-BE49-F238E27FC236}">
                <a16:creationId xmlns:a16="http://schemas.microsoft.com/office/drawing/2014/main" id="{D0325991-4C20-4EDC-B14F-3276E9FCE9A0}"/>
              </a:ext>
            </a:extLst>
          </p:cNvPr>
          <p:cNvSpPr>
            <a:spLocks noGrp="1"/>
          </p:cNvSpPr>
          <p:nvPr>
            <p:ph idx="1"/>
          </p:nvPr>
        </p:nvSpPr>
        <p:spPr>
          <a:xfrm>
            <a:off x="480578" y="1551710"/>
            <a:ext cx="8414039" cy="4941164"/>
          </a:xfrm>
        </p:spPr>
        <p:txBody>
          <a:bodyPr>
            <a:normAutofit fontScale="92500" lnSpcReduction="10000"/>
          </a:bodyPr>
          <a:lstStyle/>
          <a:p>
            <a:r>
              <a:rPr lang="en-GB" dirty="0"/>
              <a:t>Just before ejaculation, the man withdraws his penis from his partner’s vagina and ejaculates outside the vagina, keeping his semen away from her external genitalia.</a:t>
            </a:r>
          </a:p>
          <a:p>
            <a:r>
              <a:rPr lang="en-GB" dirty="0"/>
              <a:t>Also known as coitus interruptus and “pulling out.”</a:t>
            </a:r>
          </a:p>
          <a:p>
            <a:r>
              <a:rPr lang="en-GB" dirty="0"/>
              <a:t>Works by keeping sperm out of the woman’s body.</a:t>
            </a:r>
          </a:p>
          <a:p>
            <a:r>
              <a:rPr lang="en-GB" dirty="0"/>
              <a:t>No side effects, health benefits and health risks.</a:t>
            </a:r>
          </a:p>
          <a:p>
            <a:r>
              <a:rPr lang="en-GB" dirty="0"/>
              <a:t>Can be used at any time and by all men. </a:t>
            </a:r>
          </a:p>
          <a:p>
            <a:r>
              <a:rPr lang="en-GB" dirty="0"/>
              <a:t>May be especially appropriate for couples who:</a:t>
            </a:r>
          </a:p>
          <a:p>
            <a:pPr marL="457200" lvl="1" indent="0">
              <a:buNone/>
            </a:pPr>
            <a:r>
              <a:rPr lang="en-GB" dirty="0"/>
              <a:t>– have no other method available at the time</a:t>
            </a:r>
          </a:p>
          <a:p>
            <a:pPr marL="457200" lvl="1" indent="0">
              <a:buNone/>
            </a:pPr>
            <a:r>
              <a:rPr lang="en-GB" dirty="0"/>
              <a:t>– are waiting to start another method</a:t>
            </a:r>
          </a:p>
          <a:p>
            <a:pPr marL="457200" lvl="1" indent="0">
              <a:buNone/>
            </a:pPr>
            <a:r>
              <a:rPr lang="en-GB" dirty="0"/>
              <a:t>– have sex infrequently</a:t>
            </a:r>
          </a:p>
          <a:p>
            <a:pPr marL="457200" lvl="1" indent="0">
              <a:buNone/>
            </a:pPr>
            <a:r>
              <a:rPr lang="en-GB" dirty="0"/>
              <a:t>– have objections to using other methods</a:t>
            </a:r>
          </a:p>
        </p:txBody>
      </p:sp>
      <p:sp>
        <p:nvSpPr>
          <p:cNvPr id="4" name="Slide Number Placeholder 3">
            <a:extLst>
              <a:ext uri="{FF2B5EF4-FFF2-40B4-BE49-F238E27FC236}">
                <a16:creationId xmlns:a16="http://schemas.microsoft.com/office/drawing/2014/main" id="{3C944473-2A2B-48C0-89CD-76866A4B459A}"/>
              </a:ext>
            </a:extLst>
          </p:cNvPr>
          <p:cNvSpPr>
            <a:spLocks noGrp="1"/>
          </p:cNvSpPr>
          <p:nvPr>
            <p:ph type="sldNum" sz="quarter" idx="12"/>
          </p:nvPr>
        </p:nvSpPr>
        <p:spPr/>
        <p:txBody>
          <a:bodyPr/>
          <a:lstStyle/>
          <a:p>
            <a:fld id="{8503B3E5-BAE0-4051-A0B1-29381921E4F1}" type="slidenum">
              <a:rPr lang="en-GB" smtClean="0"/>
              <a:t>109</a:t>
            </a:fld>
            <a:endParaRPr lang="en-GB"/>
          </a:p>
        </p:txBody>
      </p:sp>
      <p:sp>
        <p:nvSpPr>
          <p:cNvPr id="7" name="Footer Placeholder 2">
            <a:extLst>
              <a:ext uri="{FF2B5EF4-FFF2-40B4-BE49-F238E27FC236}">
                <a16:creationId xmlns:a16="http://schemas.microsoft.com/office/drawing/2014/main" id="{7FE4512B-7F25-452D-BC08-43FC6187EA5D}"/>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29638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a:solidFill>
                  <a:schemeClr val="accent4"/>
                </a:solidFill>
                <a:latin typeface="Calibri" panose="020F0502020204030204" pitchFamily="34" charset="0"/>
                <a:cs typeface="Calibri" panose="020F0502020204030204" pitchFamily="34" charset="0"/>
              </a:rPr>
              <a:t>Possible side effects and complications of vasectomy</a:t>
            </a:r>
          </a:p>
        </p:txBody>
      </p:sp>
      <p:sp>
        <p:nvSpPr>
          <p:cNvPr id="3" name="Content Placeholder 2"/>
          <p:cNvSpPr>
            <a:spLocks noGrp="1"/>
          </p:cNvSpPr>
          <p:nvPr>
            <p:ph idx="1"/>
          </p:nvPr>
        </p:nvSpPr>
        <p:spPr>
          <a:xfrm>
            <a:off x="457200" y="1600200"/>
            <a:ext cx="4267200" cy="4525963"/>
          </a:xfrm>
          <a:ln>
            <a:solidFill>
              <a:schemeClr val="accent1"/>
            </a:solidFill>
          </a:ln>
        </p:spPr>
        <p:txBody>
          <a:bodyPr/>
          <a:lstStyle/>
          <a:p>
            <a:r>
              <a:rPr lang="en-US" sz="2400" dirty="0"/>
              <a:t>Headaches and mild dizziness</a:t>
            </a:r>
          </a:p>
          <a:p>
            <a:r>
              <a:rPr lang="en-US" sz="2400" dirty="0"/>
              <a:t>Nausea</a:t>
            </a:r>
          </a:p>
          <a:p>
            <a:r>
              <a:rPr lang="en-US" sz="2400" dirty="0"/>
              <a:t>Fever</a:t>
            </a:r>
          </a:p>
          <a:p>
            <a:r>
              <a:rPr lang="en-US" sz="2400" dirty="0"/>
              <a:t>Pain</a:t>
            </a:r>
          </a:p>
          <a:p>
            <a:r>
              <a:rPr lang="en-US" sz="2400" dirty="0"/>
              <a:t>Injury to other structures </a:t>
            </a:r>
          </a:p>
          <a:p>
            <a:r>
              <a:rPr lang="en-US" sz="2400" dirty="0"/>
              <a:t>Hemorrhage</a:t>
            </a:r>
          </a:p>
          <a:p>
            <a:r>
              <a:rPr lang="en-US" sz="2400" dirty="0"/>
              <a:t>Hematoma</a:t>
            </a:r>
          </a:p>
        </p:txBody>
      </p:sp>
      <p:sp>
        <p:nvSpPr>
          <p:cNvPr id="4" name="Content Placeholder 2"/>
          <p:cNvSpPr txBox="1">
            <a:spLocks/>
          </p:cNvSpPr>
          <p:nvPr/>
        </p:nvSpPr>
        <p:spPr bwMode="auto">
          <a:xfrm>
            <a:off x="4724400" y="1600199"/>
            <a:ext cx="4267200" cy="4525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a:lstStyle>
          <a:p>
            <a:r>
              <a:rPr lang="en-US" sz="2400" kern="0" dirty="0"/>
              <a:t>Surgical site/wound infection</a:t>
            </a:r>
          </a:p>
          <a:p>
            <a:r>
              <a:rPr lang="en-US" sz="2400" kern="0" dirty="0"/>
              <a:t>Abscess formation</a:t>
            </a:r>
          </a:p>
          <a:p>
            <a:r>
              <a:rPr lang="en-US" sz="2400" kern="0" dirty="0"/>
              <a:t>Sperm granuloma</a:t>
            </a:r>
          </a:p>
          <a:p>
            <a:r>
              <a:rPr lang="en-US" sz="2400" kern="0"/>
              <a:t>Anti-sperm </a:t>
            </a:r>
            <a:r>
              <a:rPr lang="en-US" sz="2400" kern="0" dirty="0"/>
              <a:t>antibodies</a:t>
            </a:r>
          </a:p>
          <a:p>
            <a:r>
              <a:rPr lang="en-US" sz="2400" kern="0" dirty="0"/>
              <a:t>Regret</a:t>
            </a:r>
          </a:p>
          <a:p>
            <a:r>
              <a:rPr lang="en-US" sz="2400" kern="0" dirty="0"/>
              <a:t>Failure</a:t>
            </a:r>
          </a:p>
        </p:txBody>
      </p:sp>
      <p:sp>
        <p:nvSpPr>
          <p:cNvPr id="5" name="Footer Placeholder 1">
            <a:extLst>
              <a:ext uri="{FF2B5EF4-FFF2-40B4-BE49-F238E27FC236}">
                <a16:creationId xmlns:a16="http://schemas.microsoft.com/office/drawing/2014/main" id="{AA203908-76DB-426A-87F7-2409223A605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5167638A-E49D-4425-803F-A10EEA453C62}"/>
              </a:ext>
            </a:extLst>
          </p:cNvPr>
          <p:cNvSpPr>
            <a:spLocks noGrp="1"/>
          </p:cNvSpPr>
          <p:nvPr>
            <p:ph type="sldNum" sz="quarter" idx="12"/>
          </p:nvPr>
        </p:nvSpPr>
        <p:spPr/>
        <p:txBody>
          <a:bodyPr/>
          <a:lstStyle/>
          <a:p>
            <a:fld id="{8503B3E5-BAE0-4051-A0B1-29381921E4F1}" type="slidenum">
              <a:rPr lang="en-GB" smtClean="0"/>
              <a:t>11</a:t>
            </a:fld>
            <a:endParaRPr lang="en-GB"/>
          </a:p>
        </p:txBody>
      </p:sp>
    </p:spTree>
    <p:extLst>
      <p:ext uri="{BB962C8B-B14F-4D97-AF65-F5344CB8AC3E}">
        <p14:creationId xmlns:p14="http://schemas.microsoft.com/office/powerpoint/2010/main" val="16455617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EE10-4278-4629-8AF9-5CFC27BCB51C}"/>
              </a:ext>
            </a:extLst>
          </p:cNvPr>
          <p:cNvSpPr>
            <a:spLocks noGrp="1"/>
          </p:cNvSpPr>
          <p:nvPr>
            <p:ph type="title"/>
          </p:nvPr>
        </p:nvSpPr>
        <p:spPr>
          <a:xfrm>
            <a:off x="623455" y="104707"/>
            <a:ext cx="7886700" cy="1325563"/>
          </a:xfrm>
        </p:spPr>
        <p:txBody>
          <a:bodyPr/>
          <a:lstStyle/>
          <a:p>
            <a:r>
              <a:rPr lang="en-GB" b="1" dirty="0">
                <a:solidFill>
                  <a:schemeClr val="accent4"/>
                </a:solidFill>
                <a:latin typeface="Calibri" panose="020F0502020204030204" pitchFamily="34" charset="0"/>
                <a:cs typeface="Calibri" panose="020F0502020204030204" pitchFamily="34" charset="0"/>
              </a:rPr>
              <a:t>Effectiveness of withdrawal</a:t>
            </a:r>
          </a:p>
        </p:txBody>
      </p:sp>
      <p:sp>
        <p:nvSpPr>
          <p:cNvPr id="3" name="Content Placeholder 2">
            <a:extLst>
              <a:ext uri="{FF2B5EF4-FFF2-40B4-BE49-F238E27FC236}">
                <a16:creationId xmlns:a16="http://schemas.microsoft.com/office/drawing/2014/main" id="{D0325991-4C20-4EDC-B14F-3276E9FCE9A0}"/>
              </a:ext>
            </a:extLst>
          </p:cNvPr>
          <p:cNvSpPr>
            <a:spLocks noGrp="1"/>
          </p:cNvSpPr>
          <p:nvPr>
            <p:ph idx="1"/>
          </p:nvPr>
        </p:nvSpPr>
        <p:spPr>
          <a:xfrm>
            <a:off x="623455" y="1621850"/>
            <a:ext cx="8063345" cy="4609827"/>
          </a:xfrm>
        </p:spPr>
        <p:txBody>
          <a:bodyPr>
            <a:normAutofit fontScale="92500" lnSpcReduction="10000"/>
          </a:bodyPr>
          <a:lstStyle/>
          <a:p>
            <a:r>
              <a:rPr lang="en-GB" dirty="0"/>
              <a:t>Depends on the user. </a:t>
            </a:r>
          </a:p>
          <a:p>
            <a:r>
              <a:rPr lang="en-GB" dirty="0"/>
              <a:t>One of the least effective methods, as commonly used.</a:t>
            </a:r>
          </a:p>
          <a:p>
            <a:r>
              <a:rPr lang="en-GB" dirty="0">
                <a:solidFill>
                  <a:srgbClr val="C00000"/>
                </a:solidFill>
              </a:rPr>
              <a:t>As commonly used</a:t>
            </a:r>
            <a:r>
              <a:rPr lang="en-GB" dirty="0"/>
              <a:t>, </a:t>
            </a:r>
            <a:r>
              <a:rPr lang="en-GB" b="1" dirty="0"/>
              <a:t>about 20 pregnancies per 100 women</a:t>
            </a:r>
            <a:r>
              <a:rPr lang="en-GB" dirty="0"/>
              <a:t> whose partners use withdrawal over the first year. This means that 80 of every 100 women whose partners use withdrawal will not become pregnant.</a:t>
            </a:r>
          </a:p>
          <a:p>
            <a:r>
              <a:rPr lang="en-GB" dirty="0">
                <a:solidFill>
                  <a:srgbClr val="C00000"/>
                </a:solidFill>
              </a:rPr>
              <a:t>When used correctly </a:t>
            </a:r>
            <a:r>
              <a:rPr lang="en-GB" dirty="0"/>
              <a:t>with every act of sex, </a:t>
            </a:r>
            <a:r>
              <a:rPr lang="en-GB" b="1" dirty="0"/>
              <a:t>about 4 pregnancies per 100 women </a:t>
            </a:r>
            <a:r>
              <a:rPr lang="en-GB" dirty="0"/>
              <a:t>whose partners use withdrawal over the first year.</a:t>
            </a:r>
          </a:p>
          <a:p>
            <a:r>
              <a:rPr lang="en-GB" dirty="0"/>
              <a:t>No delay in return of fertility.</a:t>
            </a:r>
          </a:p>
          <a:p>
            <a:r>
              <a:rPr lang="en-GB" dirty="0"/>
              <a:t>No protection against sexually </a:t>
            </a:r>
            <a:br>
              <a:rPr lang="en-GB" dirty="0"/>
            </a:br>
            <a:r>
              <a:rPr lang="en-GB" dirty="0"/>
              <a:t>transmitted infections.</a:t>
            </a:r>
          </a:p>
        </p:txBody>
      </p:sp>
      <p:sp>
        <p:nvSpPr>
          <p:cNvPr id="4" name="Slide Number Placeholder 3">
            <a:extLst>
              <a:ext uri="{FF2B5EF4-FFF2-40B4-BE49-F238E27FC236}">
                <a16:creationId xmlns:a16="http://schemas.microsoft.com/office/drawing/2014/main" id="{3C944473-2A2B-48C0-89CD-76866A4B459A}"/>
              </a:ext>
            </a:extLst>
          </p:cNvPr>
          <p:cNvSpPr>
            <a:spLocks noGrp="1"/>
          </p:cNvSpPr>
          <p:nvPr>
            <p:ph type="sldNum" sz="quarter" idx="12"/>
          </p:nvPr>
        </p:nvSpPr>
        <p:spPr/>
        <p:txBody>
          <a:bodyPr/>
          <a:lstStyle/>
          <a:p>
            <a:fld id="{8503B3E5-BAE0-4051-A0B1-29381921E4F1}" type="slidenum">
              <a:rPr lang="en-GB" smtClean="0"/>
              <a:t>110</a:t>
            </a:fld>
            <a:endParaRPr lang="en-GB"/>
          </a:p>
        </p:txBody>
      </p:sp>
      <p:sp>
        <p:nvSpPr>
          <p:cNvPr id="7" name="Rectangle 6">
            <a:extLst>
              <a:ext uri="{FF2B5EF4-FFF2-40B4-BE49-F238E27FC236}">
                <a16:creationId xmlns:a16="http://schemas.microsoft.com/office/drawing/2014/main" id="{91C4F324-EAE8-405A-A1C2-C3D72DD61D86}"/>
              </a:ext>
            </a:extLst>
          </p:cNvPr>
          <p:cNvSpPr/>
          <p:nvPr/>
        </p:nvSpPr>
        <p:spPr>
          <a:xfrm>
            <a:off x="5306291" y="4897710"/>
            <a:ext cx="3546764" cy="1200329"/>
          </a:xfrm>
          <a:prstGeom prst="rect">
            <a:avLst/>
          </a:prstGeom>
        </p:spPr>
        <p:txBody>
          <a:bodyPr wrap="square">
            <a:spAutoFit/>
          </a:bodyPr>
          <a:lstStyle/>
          <a:p>
            <a:r>
              <a:rPr lang="en-GB" b="1" i="1" dirty="0">
                <a:solidFill>
                  <a:srgbClr val="C00000"/>
                </a:solidFill>
              </a:rPr>
              <a:t>Effectiveness depends on the willingness and ability of the couple to use withdrawal with every act of intercourse.</a:t>
            </a:r>
          </a:p>
        </p:txBody>
      </p:sp>
      <p:sp>
        <p:nvSpPr>
          <p:cNvPr id="8" name="Footer Placeholder 2">
            <a:extLst>
              <a:ext uri="{FF2B5EF4-FFF2-40B4-BE49-F238E27FC236}">
                <a16:creationId xmlns:a16="http://schemas.microsoft.com/office/drawing/2014/main" id="{5E67EC80-A55A-48C2-A0CC-95F542ADA87F}"/>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20682610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931DF0-2FFF-4BFD-B464-C71E06706EC1}"/>
              </a:ext>
            </a:extLst>
          </p:cNvPr>
          <p:cNvSpPr>
            <a:spLocks noGrp="1"/>
          </p:cNvSpPr>
          <p:nvPr>
            <p:ph type="sldNum" sz="quarter" idx="12"/>
          </p:nvPr>
        </p:nvSpPr>
        <p:spPr/>
        <p:txBody>
          <a:bodyPr/>
          <a:lstStyle/>
          <a:p>
            <a:fld id="{8503B3E5-BAE0-4051-A0B1-29381921E4F1}" type="slidenum">
              <a:rPr lang="en-GB" smtClean="0"/>
              <a:t>111</a:t>
            </a:fld>
            <a:endParaRPr lang="en-GB"/>
          </a:p>
        </p:txBody>
      </p:sp>
      <p:sp>
        <p:nvSpPr>
          <p:cNvPr id="5" name="Footer Placeholder 2">
            <a:extLst>
              <a:ext uri="{FF2B5EF4-FFF2-40B4-BE49-F238E27FC236}">
                <a16:creationId xmlns:a16="http://schemas.microsoft.com/office/drawing/2014/main" id="{A4A4539C-A4A1-4DA7-8DB3-E461480BC87C}"/>
              </a:ext>
            </a:extLst>
          </p:cNvPr>
          <p:cNvSpPr txBox="1">
            <a:spLocks/>
          </p:cNvSpPr>
          <p:nvPr/>
        </p:nvSpPr>
        <p:spPr>
          <a:xfrm>
            <a:off x="2053732" y="6553516"/>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pic>
        <p:nvPicPr>
          <p:cNvPr id="6" name="Picture 5">
            <a:extLst>
              <a:ext uri="{FF2B5EF4-FFF2-40B4-BE49-F238E27FC236}">
                <a16:creationId xmlns:a16="http://schemas.microsoft.com/office/drawing/2014/main" id="{F22A2868-6F9A-485A-9BAF-5DA953838D17}"/>
              </a:ext>
            </a:extLst>
          </p:cNvPr>
          <p:cNvPicPr>
            <a:picLocks/>
          </p:cNvPicPr>
          <p:nvPr/>
        </p:nvPicPr>
        <p:blipFill>
          <a:blip r:embed="rId3"/>
          <a:stretch>
            <a:fillRect/>
          </a:stretch>
        </p:blipFill>
        <p:spPr>
          <a:xfrm>
            <a:off x="244719" y="50800"/>
            <a:ext cx="8568000" cy="6552000"/>
          </a:xfrm>
          <a:prstGeom prst="rect">
            <a:avLst/>
          </a:prstGeom>
        </p:spPr>
      </p:pic>
    </p:spTree>
    <p:extLst>
      <p:ext uri="{BB962C8B-B14F-4D97-AF65-F5344CB8AC3E}">
        <p14:creationId xmlns:p14="http://schemas.microsoft.com/office/powerpoint/2010/main" val="24873236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1028699" y="294538"/>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Acknowledgement</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397042" y="1408386"/>
            <a:ext cx="8349916" cy="4703536"/>
          </a:xfrm>
        </p:spPr>
        <p:txBody>
          <a:bodyPr anchor="ctr">
            <a:noAutofit/>
          </a:bodyPr>
          <a:lstStyle/>
          <a:p>
            <a:pPr marL="0" indent="0">
              <a:buNone/>
            </a:pPr>
            <a:endParaRPr lang="en-GB" sz="2000" dirty="0"/>
          </a:p>
          <a:p>
            <a:pPr marL="0" indent="0">
              <a:buNone/>
            </a:pPr>
            <a:endParaRPr lang="en-GB" sz="2000" dirty="0"/>
          </a:p>
          <a:p>
            <a:pPr marL="0" indent="0">
              <a:buNone/>
            </a:pPr>
            <a:r>
              <a:rPr lang="en-GB" sz="2000" dirty="0"/>
              <a:t>This training presentation was adapted from the following resources:</a:t>
            </a:r>
          </a:p>
          <a:p>
            <a:pPr marL="0" indent="0">
              <a:buNone/>
            </a:pPr>
            <a:endParaRPr lang="en-GB" sz="2000" dirty="0"/>
          </a:p>
          <a:p>
            <a:r>
              <a:rPr lang="en-GB" sz="2000" dirty="0"/>
              <a:t>Training Resource Package for Family Planning</a:t>
            </a:r>
            <a:br>
              <a:rPr lang="en-GB" sz="2000" dirty="0"/>
            </a:br>
            <a:r>
              <a:rPr lang="en-GB" sz="2000" dirty="0">
                <a:hlinkClick r:id="rId2"/>
              </a:rPr>
              <a:t>https://www.fptraining.org/</a:t>
            </a:r>
            <a:r>
              <a:rPr lang="en-GB" sz="2000" dirty="0"/>
              <a:t> </a:t>
            </a:r>
          </a:p>
          <a:p>
            <a:r>
              <a:rPr lang="en-GB" sz="2000" dirty="0"/>
              <a:t>World Health Organization Department of Reproductive Health and Research (WHO/RHR) and Johns Hopkins Bloomberg School of Public Health/</a:t>
            </a:r>
            <a:r>
              <a:rPr lang="en-GB" sz="2000" dirty="0" err="1"/>
              <a:t>Center</a:t>
            </a:r>
            <a:r>
              <a:rPr lang="en-GB" sz="2000" dirty="0"/>
              <a:t> for Communication Programs (CCP), Knowledge for Health Project. Family Planning: A Global Handbook for Providers (2018 update). Baltimore and Geneva: CCP and WHO; 2018. Available from: </a:t>
            </a:r>
            <a:r>
              <a:rPr lang="en-GB" sz="2000" dirty="0">
                <a:hlinkClick r:id="rId3"/>
              </a:rPr>
              <a:t>https://www.fphandbook.org/</a:t>
            </a:r>
            <a:endParaRPr lang="en-GB" sz="2000" dirty="0"/>
          </a:p>
          <a:p>
            <a:r>
              <a:rPr lang="en-GB" sz="2000" dirty="0"/>
              <a:t>World Health Organization. Emergency contraception: Key facts [Internet]. WHO; 2018 Feb 02 [cited 2018 Oct 27]. Available from: </a:t>
            </a:r>
            <a:r>
              <a:rPr lang="en-GB" sz="2000" dirty="0">
                <a:hlinkClick r:id="rId4"/>
              </a:rPr>
              <a:t>http://www.who.int/en/news-room/fact-sheets/detail/emergency-contraception</a:t>
            </a:r>
            <a:r>
              <a:rPr lang="en-GB" sz="2000" dirty="0"/>
              <a:t>   </a:t>
            </a:r>
          </a:p>
          <a:p>
            <a:endParaRPr lang="en-GB" sz="2000" dirty="0"/>
          </a:p>
          <a:p>
            <a:endParaRPr lang="en-GB" sz="20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112</a:t>
            </a:fld>
            <a:endParaRPr lang="en-GB"/>
          </a:p>
        </p:txBody>
      </p:sp>
    </p:spTree>
    <p:extLst>
      <p:ext uri="{BB962C8B-B14F-4D97-AF65-F5344CB8AC3E}">
        <p14:creationId xmlns:p14="http://schemas.microsoft.com/office/powerpoint/2010/main" val="11246572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0836-6FC2-4A55-96BB-4E404EE66598}"/>
              </a:ext>
            </a:extLst>
          </p:cNvPr>
          <p:cNvSpPr>
            <a:spLocks noGrp="1"/>
          </p:cNvSpPr>
          <p:nvPr>
            <p:ph type="title"/>
          </p:nvPr>
        </p:nvSpPr>
        <p:spPr>
          <a:xfrm>
            <a:off x="786962" y="136887"/>
            <a:ext cx="7421963" cy="1033669"/>
          </a:xfrm>
        </p:spPr>
        <p:txBody>
          <a:bodyPr>
            <a:normAutofit/>
          </a:bodyPr>
          <a:lstStyle/>
          <a:p>
            <a:r>
              <a:rPr lang="en-GB" sz="4800" b="1" dirty="0">
                <a:solidFill>
                  <a:schemeClr val="accent1"/>
                </a:solidFill>
                <a:latin typeface="Calibri" panose="020F0502020204030204" pitchFamily="34" charset="0"/>
                <a:cs typeface="Calibri" panose="020F0502020204030204" pitchFamily="34" charset="0"/>
              </a:rPr>
              <a:t>Additional resources</a:t>
            </a:r>
          </a:p>
        </p:txBody>
      </p:sp>
      <p:sp>
        <p:nvSpPr>
          <p:cNvPr id="3" name="Content Placeholder 2">
            <a:extLst>
              <a:ext uri="{FF2B5EF4-FFF2-40B4-BE49-F238E27FC236}">
                <a16:creationId xmlns:a16="http://schemas.microsoft.com/office/drawing/2014/main" id="{40A3D193-DEFC-4D94-B8B8-B92E6EBB53FE}"/>
              </a:ext>
            </a:extLst>
          </p:cNvPr>
          <p:cNvSpPr>
            <a:spLocks noGrp="1"/>
          </p:cNvSpPr>
          <p:nvPr>
            <p:ph idx="1"/>
          </p:nvPr>
        </p:nvSpPr>
        <p:spPr>
          <a:xfrm>
            <a:off x="207374" y="1700600"/>
            <a:ext cx="2913538" cy="1207507"/>
          </a:xfrm>
        </p:spPr>
        <p:txBody>
          <a:bodyPr anchor="ctr">
            <a:noAutofit/>
          </a:bodyPr>
          <a:lstStyle/>
          <a:p>
            <a:r>
              <a:rPr lang="en-GB" sz="1400" dirty="0"/>
              <a:t>WHO Medical Eligibility Criteria (MEC) for Contraceptive Use, Fifth edition. WHO, 2015. Available from: </a:t>
            </a:r>
            <a:r>
              <a:rPr lang="en-GB" sz="1400" dirty="0">
                <a:hlinkClick r:id="rId2"/>
              </a:rPr>
              <a:t>http://www.who.int/reproductivehealth/publications/family_planning/MEC-5/en/</a:t>
            </a:r>
            <a:r>
              <a:rPr lang="en-GB" sz="1400" dirty="0"/>
              <a:t> </a:t>
            </a:r>
          </a:p>
          <a:p>
            <a:pPr marL="0" indent="0">
              <a:buNone/>
            </a:pPr>
            <a:endParaRPr lang="en-GB" sz="1400" dirty="0"/>
          </a:p>
          <a:p>
            <a:pPr marL="0" indent="0">
              <a:buNone/>
            </a:pPr>
            <a:endParaRPr lang="en-GB" sz="1400" dirty="0"/>
          </a:p>
        </p:txBody>
      </p:sp>
      <p:sp>
        <p:nvSpPr>
          <p:cNvPr id="4" name="Slide Number Placeholder 3">
            <a:extLst>
              <a:ext uri="{FF2B5EF4-FFF2-40B4-BE49-F238E27FC236}">
                <a16:creationId xmlns:a16="http://schemas.microsoft.com/office/drawing/2014/main" id="{C49C22DC-5097-40C9-A54B-A7F57CC8CE79}"/>
              </a:ext>
            </a:extLst>
          </p:cNvPr>
          <p:cNvSpPr>
            <a:spLocks noGrp="1"/>
          </p:cNvSpPr>
          <p:nvPr>
            <p:ph type="sldNum" sz="quarter" idx="12"/>
          </p:nvPr>
        </p:nvSpPr>
        <p:spPr/>
        <p:txBody>
          <a:bodyPr/>
          <a:lstStyle/>
          <a:p>
            <a:fld id="{B61DE153-13B5-409C-895D-431A13430C20}" type="slidenum">
              <a:rPr lang="en-GB" smtClean="0"/>
              <a:t>113</a:t>
            </a:fld>
            <a:endParaRPr lang="en-GB"/>
          </a:p>
        </p:txBody>
      </p:sp>
      <p:pic>
        <p:nvPicPr>
          <p:cNvPr id="5" name="Picture 4">
            <a:extLst>
              <a:ext uri="{FF2B5EF4-FFF2-40B4-BE49-F238E27FC236}">
                <a16:creationId xmlns:a16="http://schemas.microsoft.com/office/drawing/2014/main" id="{D675641C-35C2-40BE-A8D0-41CFF8C65DCB}"/>
              </a:ext>
            </a:extLst>
          </p:cNvPr>
          <p:cNvPicPr>
            <a:picLocks noChangeAspect="1"/>
          </p:cNvPicPr>
          <p:nvPr/>
        </p:nvPicPr>
        <p:blipFill>
          <a:blip r:embed="rId3"/>
          <a:stretch>
            <a:fillRect/>
          </a:stretch>
        </p:blipFill>
        <p:spPr>
          <a:xfrm>
            <a:off x="333495" y="2800420"/>
            <a:ext cx="2232000" cy="3008615"/>
          </a:xfrm>
          <a:prstGeom prst="rect">
            <a:avLst/>
          </a:prstGeom>
        </p:spPr>
      </p:pic>
      <p:sp>
        <p:nvSpPr>
          <p:cNvPr id="7" name="Rectangle 6">
            <a:extLst>
              <a:ext uri="{FF2B5EF4-FFF2-40B4-BE49-F238E27FC236}">
                <a16:creationId xmlns:a16="http://schemas.microsoft.com/office/drawing/2014/main" id="{5EA24D81-1282-456C-A8B8-70D6F9D546B0}"/>
              </a:ext>
            </a:extLst>
          </p:cNvPr>
          <p:cNvSpPr/>
          <p:nvPr/>
        </p:nvSpPr>
        <p:spPr>
          <a:xfrm>
            <a:off x="3140990" y="1150191"/>
            <a:ext cx="2975092" cy="1815882"/>
          </a:xfrm>
          <a:prstGeom prst="rect">
            <a:avLst/>
          </a:prstGeom>
        </p:spPr>
        <p:txBody>
          <a:bodyPr wrap="square">
            <a:spAutoFit/>
          </a:bodyPr>
          <a:lstStyle/>
          <a:p>
            <a:pPr marL="285750" indent="-285750">
              <a:buFont typeface="Arial" panose="020B0604020202020204" pitchFamily="34" charset="0"/>
              <a:buChar char="•"/>
            </a:pPr>
            <a:r>
              <a:rPr lang="en-GB" sz="1400" dirty="0"/>
              <a:t>WHO Selected Practice Recommendations for Contraceptive Use (3rd edition 2016). WHO, 2016. Available from: </a:t>
            </a:r>
            <a:r>
              <a:rPr lang="en-GB" sz="1400" dirty="0">
                <a:hlinkClick r:id="rId4"/>
              </a:rPr>
              <a:t>http://www.who.int/reproductivehealth/publications/family_planning/SPR-3/en/</a:t>
            </a:r>
            <a:r>
              <a:rPr lang="en-GB" sz="1400" dirty="0"/>
              <a:t> </a:t>
            </a:r>
          </a:p>
          <a:p>
            <a:endParaRPr lang="en-GB" sz="1400" dirty="0"/>
          </a:p>
        </p:txBody>
      </p:sp>
      <p:pic>
        <p:nvPicPr>
          <p:cNvPr id="8" name="Picture 7">
            <a:extLst>
              <a:ext uri="{FF2B5EF4-FFF2-40B4-BE49-F238E27FC236}">
                <a16:creationId xmlns:a16="http://schemas.microsoft.com/office/drawing/2014/main" id="{7E4DF639-C240-4F08-BD82-62F9CFBE2C26}"/>
              </a:ext>
            </a:extLst>
          </p:cNvPr>
          <p:cNvPicPr>
            <a:picLocks noChangeAspect="1"/>
          </p:cNvPicPr>
          <p:nvPr/>
        </p:nvPicPr>
        <p:blipFill>
          <a:blip r:embed="rId5"/>
          <a:stretch>
            <a:fillRect/>
          </a:stretch>
        </p:blipFill>
        <p:spPr>
          <a:xfrm>
            <a:off x="3531476" y="2816616"/>
            <a:ext cx="2196000" cy="3089289"/>
          </a:xfrm>
          <a:prstGeom prst="rect">
            <a:avLst/>
          </a:prstGeom>
        </p:spPr>
      </p:pic>
      <p:sp>
        <p:nvSpPr>
          <p:cNvPr id="10" name="Rectangle 9">
            <a:extLst>
              <a:ext uri="{FF2B5EF4-FFF2-40B4-BE49-F238E27FC236}">
                <a16:creationId xmlns:a16="http://schemas.microsoft.com/office/drawing/2014/main" id="{84E037EB-AACF-4D7A-8AE4-399169602737}"/>
              </a:ext>
            </a:extLst>
          </p:cNvPr>
          <p:cNvSpPr/>
          <p:nvPr/>
        </p:nvSpPr>
        <p:spPr>
          <a:xfrm>
            <a:off x="494266" y="6050233"/>
            <a:ext cx="7537608" cy="646331"/>
          </a:xfrm>
          <a:prstGeom prst="rect">
            <a:avLst/>
          </a:prstGeom>
        </p:spPr>
        <p:txBody>
          <a:bodyPr wrap="square">
            <a:spAutoFit/>
          </a:bodyPr>
          <a:lstStyle/>
          <a:p>
            <a:pPr marL="285750" indent="-285750">
              <a:buFont typeface="Arial" panose="020B0604020202020204" pitchFamily="34" charset="0"/>
              <a:buChar char="•"/>
            </a:pPr>
            <a:r>
              <a:rPr lang="en-GB" dirty="0"/>
              <a:t>For all the latest publications on family planning visit: </a:t>
            </a:r>
            <a:r>
              <a:rPr lang="en-GB" dirty="0">
                <a:hlinkClick r:id="rId6"/>
              </a:rPr>
              <a:t>https://www.who.int/reproductivehealth/publications/family_planning/en/</a:t>
            </a:r>
            <a:r>
              <a:rPr lang="en-GB" dirty="0"/>
              <a:t> </a:t>
            </a:r>
          </a:p>
        </p:txBody>
      </p:sp>
      <p:sp>
        <p:nvSpPr>
          <p:cNvPr id="12" name="Rectangle 11">
            <a:extLst>
              <a:ext uri="{FF2B5EF4-FFF2-40B4-BE49-F238E27FC236}">
                <a16:creationId xmlns:a16="http://schemas.microsoft.com/office/drawing/2014/main" id="{9A329C70-284C-45F1-B7D4-0161941CD8FA}"/>
              </a:ext>
            </a:extLst>
          </p:cNvPr>
          <p:cNvSpPr/>
          <p:nvPr/>
        </p:nvSpPr>
        <p:spPr>
          <a:xfrm>
            <a:off x="6085208" y="1062338"/>
            <a:ext cx="2975093" cy="2031325"/>
          </a:xfrm>
          <a:prstGeom prst="rect">
            <a:avLst/>
          </a:prstGeom>
        </p:spPr>
        <p:txBody>
          <a:bodyPr wrap="square">
            <a:spAutoFit/>
          </a:bodyPr>
          <a:lstStyle/>
          <a:p>
            <a:pPr marL="285750" indent="-285750">
              <a:buFont typeface="Arial" panose="020B0604020202020204" pitchFamily="34" charset="0"/>
              <a:buChar char="•"/>
            </a:pPr>
            <a:r>
              <a:rPr lang="en-GB" sz="1400" dirty="0"/>
              <a:t>Implementation Guide for the Medical Eligibility Criteria and Selected Practice Recommendations for Contraceptive Use Guidelines. WHO, 2018. Available from: </a:t>
            </a:r>
            <a:r>
              <a:rPr lang="en-GB" sz="1400" dirty="0">
                <a:hlinkClick r:id="rId7"/>
              </a:rPr>
              <a:t>http://apps.who.int/iris/bitstream/handle/10665/272758/9789241513579-eng.pdf?ua=1</a:t>
            </a:r>
            <a:r>
              <a:rPr lang="en-GB" sz="1400" dirty="0"/>
              <a:t> </a:t>
            </a:r>
          </a:p>
        </p:txBody>
      </p:sp>
      <p:pic>
        <p:nvPicPr>
          <p:cNvPr id="13" name="Picture 12">
            <a:extLst>
              <a:ext uri="{FF2B5EF4-FFF2-40B4-BE49-F238E27FC236}">
                <a16:creationId xmlns:a16="http://schemas.microsoft.com/office/drawing/2014/main" id="{AF365A06-F4E1-45E1-BFE7-1B971FB7BB15}"/>
              </a:ext>
            </a:extLst>
          </p:cNvPr>
          <p:cNvPicPr>
            <a:picLocks noChangeAspect="1"/>
          </p:cNvPicPr>
          <p:nvPr/>
        </p:nvPicPr>
        <p:blipFill>
          <a:blip r:embed="rId8"/>
          <a:stretch>
            <a:fillRect/>
          </a:stretch>
        </p:blipFill>
        <p:spPr>
          <a:xfrm>
            <a:off x="6319350" y="2860686"/>
            <a:ext cx="2196000" cy="3108279"/>
          </a:xfrm>
          <a:prstGeom prst="rect">
            <a:avLst/>
          </a:prstGeom>
        </p:spPr>
      </p:pic>
    </p:spTree>
    <p:extLst>
      <p:ext uri="{BB962C8B-B14F-4D97-AF65-F5344CB8AC3E}">
        <p14:creationId xmlns:p14="http://schemas.microsoft.com/office/powerpoint/2010/main" val="622337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28600"/>
            <a:ext cx="8229600" cy="838200"/>
          </a:xfrm>
        </p:spPr>
        <p:txBody>
          <a:bodyPr>
            <a:normAutofit fontScale="90000"/>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Physiological changes after vasectomy</a:t>
            </a:r>
          </a:p>
        </p:txBody>
      </p:sp>
      <p:sp>
        <p:nvSpPr>
          <p:cNvPr id="33795" name="Content Placeholder 2"/>
          <p:cNvSpPr>
            <a:spLocks noGrp="1"/>
          </p:cNvSpPr>
          <p:nvPr>
            <p:ph idx="1"/>
          </p:nvPr>
        </p:nvSpPr>
        <p:spPr>
          <a:xfrm>
            <a:off x="457200" y="1447800"/>
            <a:ext cx="8436429" cy="4906963"/>
          </a:xfrm>
        </p:spPr>
        <p:txBody>
          <a:bodyPr/>
          <a:lstStyle/>
          <a:p>
            <a:pPr eaLnBrk="1" hangingPunct="1">
              <a:spcBef>
                <a:spcPts val="0"/>
              </a:spcBef>
              <a:spcAft>
                <a:spcPts val="0"/>
              </a:spcAft>
            </a:pPr>
            <a:r>
              <a:rPr lang="en-US" altLang="en-US" sz="2400" dirty="0">
                <a:ea typeface="ＭＳ Ｐゴシック" panose="020B0600070205080204" pitchFamily="34" charset="-128"/>
              </a:rPr>
              <a:t>Sexual and reproductive physiology remains unaffected except for desired change in fertility.</a:t>
            </a:r>
          </a:p>
          <a:p>
            <a:pPr lvl="1" eaLnBrk="1" hangingPunct="1">
              <a:spcBef>
                <a:spcPts val="0"/>
              </a:spcBef>
              <a:spcAft>
                <a:spcPts val="600"/>
              </a:spcAft>
            </a:pPr>
            <a:r>
              <a:rPr lang="en-US" altLang="en-US" sz="2400" dirty="0">
                <a:ea typeface="ＭＳ Ｐゴシック" panose="020B0600070205080204" pitchFamily="34" charset="-128"/>
              </a:rPr>
              <a:t>Erection is not affected.</a:t>
            </a:r>
          </a:p>
          <a:p>
            <a:pPr lvl="1" eaLnBrk="1" hangingPunct="1">
              <a:spcBef>
                <a:spcPts val="0"/>
              </a:spcBef>
              <a:spcAft>
                <a:spcPts val="600"/>
              </a:spcAft>
            </a:pPr>
            <a:r>
              <a:rPr lang="en-US" altLang="en-US" sz="2400" dirty="0">
                <a:ea typeface="ＭＳ Ｐゴシック" panose="020B0600070205080204" pitchFamily="34" charset="-128"/>
              </a:rPr>
              <a:t>Ejaculation is not affected.</a:t>
            </a:r>
          </a:p>
          <a:p>
            <a:pPr lvl="1" eaLnBrk="1" hangingPunct="1">
              <a:spcBef>
                <a:spcPts val="0"/>
              </a:spcBef>
              <a:spcAft>
                <a:spcPts val="600"/>
              </a:spcAft>
            </a:pPr>
            <a:r>
              <a:rPr lang="en-US" altLang="en-US" sz="2400" dirty="0">
                <a:ea typeface="ＭＳ Ｐゴシック" panose="020B0600070205080204" pitchFamily="34" charset="-128"/>
              </a:rPr>
              <a:t>Sexual drive is not affected.</a:t>
            </a:r>
          </a:p>
          <a:p>
            <a:pPr lvl="1" eaLnBrk="1" hangingPunct="1">
              <a:spcBef>
                <a:spcPts val="0"/>
              </a:spcBef>
              <a:spcAft>
                <a:spcPts val="600"/>
              </a:spcAft>
            </a:pPr>
            <a:r>
              <a:rPr lang="en-US" altLang="en-US" sz="2400" dirty="0">
                <a:ea typeface="ＭＳ Ｐゴシック" panose="020B0600070205080204" pitchFamily="34" charset="-128"/>
              </a:rPr>
              <a:t>Sperm production is not affected.</a:t>
            </a:r>
          </a:p>
          <a:p>
            <a:pPr lvl="1" eaLnBrk="1" hangingPunct="1">
              <a:spcBef>
                <a:spcPts val="0"/>
              </a:spcBef>
              <a:spcAft>
                <a:spcPts val="600"/>
              </a:spcAft>
            </a:pPr>
            <a:r>
              <a:rPr lang="en-US" altLang="en-US" sz="2400" dirty="0">
                <a:ea typeface="ＭＳ Ｐゴシック" panose="020B0600070205080204" pitchFamily="34" charset="-128"/>
              </a:rPr>
              <a:t>Sperm count in the ejaculate semen is drastically reduced by three months afterward.</a:t>
            </a:r>
          </a:p>
          <a:p>
            <a:pPr lvl="1" eaLnBrk="1" hangingPunct="1">
              <a:spcBef>
                <a:spcPts val="0"/>
              </a:spcBef>
              <a:spcAft>
                <a:spcPts val="600"/>
              </a:spcAft>
            </a:pPr>
            <a:r>
              <a:rPr lang="en-US" altLang="en-US" sz="2400" dirty="0">
                <a:ea typeface="ＭＳ Ｐゴシック" panose="020B0600070205080204" pitchFamily="34" charset="-128"/>
              </a:rPr>
              <a:t>Serum </a:t>
            </a:r>
            <a:r>
              <a:rPr lang="en-US" altLang="en-US" sz="2400" dirty="0" err="1">
                <a:ea typeface="ＭＳ Ｐゴシック" panose="020B0600070205080204" pitchFamily="34" charset="-128"/>
              </a:rPr>
              <a:t>antisperm</a:t>
            </a:r>
            <a:r>
              <a:rPr lang="en-US" altLang="en-US" sz="2400" dirty="0">
                <a:ea typeface="ＭＳ Ｐゴシック" panose="020B0600070205080204" pitchFamily="34" charset="-128"/>
              </a:rPr>
              <a:t> antibodies rises.</a:t>
            </a:r>
          </a:p>
          <a:p>
            <a:pPr lvl="1" eaLnBrk="1" hangingPunct="1">
              <a:spcBef>
                <a:spcPts val="0"/>
              </a:spcBef>
              <a:spcAft>
                <a:spcPts val="600"/>
              </a:spcAft>
            </a:pPr>
            <a:r>
              <a:rPr lang="en-US" altLang="en-US" sz="2400" dirty="0">
                <a:ea typeface="ＭＳ Ｐゴシック" panose="020B0600070205080204" pitchFamily="34" charset="-128"/>
              </a:rPr>
              <a:t>There are no long-term negative health effects.</a:t>
            </a:r>
          </a:p>
          <a:p>
            <a:pPr lvl="1" eaLnBrk="1" hangingPunct="1">
              <a:spcBef>
                <a:spcPts val="1200"/>
              </a:spcBef>
              <a:spcAft>
                <a:spcPts val="1200"/>
              </a:spcAft>
            </a:pPr>
            <a:endParaRPr lang="en-US" altLang="en-US" sz="2400" dirty="0">
              <a:ea typeface="ＭＳ Ｐゴシック" panose="020B0600070205080204" pitchFamily="34" charset="-128"/>
            </a:endParaRPr>
          </a:p>
          <a:p>
            <a:pPr eaLnBrk="1" hangingPunct="1">
              <a:spcBef>
                <a:spcPts val="1200"/>
              </a:spcBef>
              <a:spcAft>
                <a:spcPts val="1200"/>
              </a:spcAft>
            </a:pPr>
            <a:endParaRPr lang="en-US" altLang="en-US" sz="2400" dirty="0">
              <a:ea typeface="ＭＳ Ｐゴシック" panose="020B0600070205080204" pitchFamily="34" charset="-128"/>
            </a:endParaRPr>
          </a:p>
        </p:txBody>
      </p:sp>
      <p:sp>
        <p:nvSpPr>
          <p:cNvPr id="4" name="Footer Placeholder 1">
            <a:extLst>
              <a:ext uri="{FF2B5EF4-FFF2-40B4-BE49-F238E27FC236}">
                <a16:creationId xmlns:a16="http://schemas.microsoft.com/office/drawing/2014/main" id="{2D885525-504D-440B-9B52-5EFAB98BA98C}"/>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E3A772BA-2F20-41B0-BDD4-A35B5C65FCEB}"/>
              </a:ext>
            </a:extLst>
          </p:cNvPr>
          <p:cNvSpPr>
            <a:spLocks noGrp="1"/>
          </p:cNvSpPr>
          <p:nvPr>
            <p:ph type="sldNum" sz="quarter" idx="12"/>
          </p:nvPr>
        </p:nvSpPr>
        <p:spPr/>
        <p:txBody>
          <a:bodyPr/>
          <a:lstStyle/>
          <a:p>
            <a:fld id="{8503B3E5-BAE0-4051-A0B1-29381921E4F1}" type="slidenum">
              <a:rPr lang="en-GB" smtClean="0"/>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96888"/>
            <a:ext cx="8458200" cy="250373"/>
          </a:xfrm>
        </p:spPr>
        <p:txBody>
          <a:bodyPr>
            <a:normAutofit fontScale="90000"/>
          </a:bodyPr>
          <a:lstStyle/>
          <a:p>
            <a:r>
              <a:rPr lang="en-US" sz="2000" b="1" dirty="0">
                <a:latin typeface="+mn-lt"/>
              </a:rPr>
              <a:t>MEC categories for male sterilization (vasectomy)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16484719"/>
              </p:ext>
            </p:extLst>
          </p:nvPr>
        </p:nvGraphicFramePr>
        <p:xfrm>
          <a:off x="457200" y="2579917"/>
          <a:ext cx="8490857" cy="4114800"/>
        </p:xfrm>
        <a:graphic>
          <a:graphicData uri="http://schemas.openxmlformats.org/drawingml/2006/table">
            <a:tbl>
              <a:tblPr firstRow="1" bandRow="1">
                <a:tableStyleId>{6E25E649-3F16-4E02-A733-19D2CDBF48F0}</a:tableStyleId>
              </a:tblPr>
              <a:tblGrid>
                <a:gridCol w="1307284">
                  <a:extLst>
                    <a:ext uri="{9D8B030D-6E8A-4147-A177-3AD203B41FA5}">
                      <a16:colId xmlns:a16="http://schemas.microsoft.com/office/drawing/2014/main" val="20000"/>
                    </a:ext>
                  </a:extLst>
                </a:gridCol>
                <a:gridCol w="3921853">
                  <a:extLst>
                    <a:ext uri="{9D8B030D-6E8A-4147-A177-3AD203B41FA5}">
                      <a16:colId xmlns:a16="http://schemas.microsoft.com/office/drawing/2014/main" val="20001"/>
                    </a:ext>
                  </a:extLst>
                </a:gridCol>
                <a:gridCol w="3261720">
                  <a:extLst>
                    <a:ext uri="{9D8B030D-6E8A-4147-A177-3AD203B41FA5}">
                      <a16:colId xmlns:a16="http://schemas.microsoft.com/office/drawing/2014/main" val="20002"/>
                    </a:ext>
                  </a:extLst>
                </a:gridCol>
              </a:tblGrid>
              <a:tr h="370840">
                <a:tc>
                  <a:txBody>
                    <a:bodyPr/>
                    <a:lstStyle/>
                    <a:p>
                      <a:r>
                        <a:rPr lang="en-US" sz="1600" dirty="0"/>
                        <a:t>Category</a:t>
                      </a:r>
                    </a:p>
                  </a:txBody>
                  <a:tcPr/>
                </a:tc>
                <a:tc>
                  <a:txBody>
                    <a:bodyPr/>
                    <a:lstStyle/>
                    <a:p>
                      <a:r>
                        <a:rPr lang="en-US" sz="1600" dirty="0"/>
                        <a:t>Description</a:t>
                      </a:r>
                    </a:p>
                  </a:txBody>
                  <a:tcPr/>
                </a:tc>
                <a:tc>
                  <a:txBody>
                    <a:bodyPr/>
                    <a:lstStyle/>
                    <a:p>
                      <a:r>
                        <a:rPr lang="en-US" sz="1600" dirty="0"/>
                        <a:t>When</a:t>
                      </a:r>
                      <a:r>
                        <a:rPr lang="en-US" sz="1600" baseline="0" dirty="0"/>
                        <a:t> Clinical Judgement is Available</a:t>
                      </a:r>
                      <a:endParaRPr lang="en-US" sz="1600" dirty="0"/>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A=Accept</a:t>
                      </a:r>
                      <a:endParaRPr lang="en-US" sz="1600" dirty="0">
                        <a:solidFill>
                          <a:srgbClr val="FF0000"/>
                        </a:solidFill>
                      </a:endParaRPr>
                    </a:p>
                  </a:txBody>
                  <a:tcPr/>
                </a:tc>
                <a:tc>
                  <a:txBody>
                    <a:bodyPr/>
                    <a:lstStyle/>
                    <a:p>
                      <a:r>
                        <a:rPr lang="en-US" sz="1600" dirty="0"/>
                        <a:t>There</a:t>
                      </a:r>
                      <a:r>
                        <a:rPr lang="en-US" sz="1600" baseline="0" dirty="0"/>
                        <a:t> is n</a:t>
                      </a:r>
                      <a:r>
                        <a:rPr lang="en-US" sz="1600" dirty="0"/>
                        <a:t>o medical reason to deny the client</a:t>
                      </a:r>
                      <a:r>
                        <a:rPr lang="en-US" sz="1600" baseline="0" dirty="0"/>
                        <a:t> a vasectomy.</a:t>
                      </a:r>
                      <a:endParaRPr lang="en-US" sz="1600" dirty="0"/>
                    </a:p>
                  </a:txBody>
                  <a:tcPr/>
                </a:tc>
                <a:tc>
                  <a:txBody>
                    <a:bodyPr/>
                    <a:lstStyle/>
                    <a:p>
                      <a:r>
                        <a:rPr lang="en-US" sz="1600" dirty="0"/>
                        <a:t>Use</a:t>
                      </a:r>
                      <a:r>
                        <a:rPr lang="en-US" sz="1600" baseline="0" dirty="0"/>
                        <a:t> the method.</a:t>
                      </a:r>
                      <a:endParaRPr lang="en-US" sz="16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C=Caution</a:t>
                      </a:r>
                      <a:endParaRPr lang="en-US" sz="1600" dirty="0">
                        <a:solidFill>
                          <a:srgbClr val="FF0000"/>
                        </a:solidFill>
                      </a:endParaRPr>
                    </a:p>
                  </a:txBody>
                  <a:tcPr/>
                </a:tc>
                <a:tc>
                  <a:txBody>
                    <a:bodyPr/>
                    <a:lstStyle/>
                    <a:p>
                      <a:r>
                        <a:rPr lang="en-US" sz="1600" dirty="0"/>
                        <a:t>The</a:t>
                      </a:r>
                      <a:r>
                        <a:rPr lang="en-US" sz="1600" baseline="0" dirty="0"/>
                        <a:t> p</a:t>
                      </a:r>
                      <a:r>
                        <a:rPr lang="en-US" sz="1600" dirty="0"/>
                        <a:t>rocedure</a:t>
                      </a:r>
                      <a:r>
                        <a:rPr lang="en-US" sz="1600" baseline="0" dirty="0"/>
                        <a:t> can normally be conducted in routine settings, but with extra preparations and precautions.</a:t>
                      </a:r>
                      <a:endParaRPr lang="en-US" sz="1600" dirty="0"/>
                    </a:p>
                  </a:txBody>
                  <a:tcPr/>
                </a:tc>
                <a:tc>
                  <a:txBody>
                    <a:bodyPr/>
                    <a:lstStyle/>
                    <a:p>
                      <a:r>
                        <a:rPr lang="en-US" sz="1600" dirty="0"/>
                        <a:t>May have some risks, but advantages</a:t>
                      </a:r>
                      <a:r>
                        <a:rPr lang="en-US" sz="1600" baseline="0" dirty="0"/>
                        <a:t> outweigh any risks.</a:t>
                      </a:r>
                      <a:endParaRPr lang="en-US" sz="1600"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D=Delay</a:t>
                      </a:r>
                      <a:endParaRPr lang="en-US" sz="1600" dirty="0">
                        <a:solidFill>
                          <a:srgbClr val="FF0000"/>
                        </a:solidFill>
                      </a:endParaRPr>
                    </a:p>
                  </a:txBody>
                  <a:tcPr/>
                </a:tc>
                <a:tc>
                  <a:txBody>
                    <a:bodyPr/>
                    <a:lstStyle/>
                    <a:p>
                      <a:r>
                        <a:rPr lang="en-US" sz="1600" dirty="0"/>
                        <a:t>Delay the procedure until</a:t>
                      </a:r>
                      <a:r>
                        <a:rPr lang="en-US" sz="1600" baseline="0" dirty="0"/>
                        <a:t> the condition is evaluated or corrected.</a:t>
                      </a:r>
                      <a:endParaRPr lang="en-US" sz="1600" dirty="0"/>
                    </a:p>
                  </a:txBody>
                  <a:tcPr/>
                </a:tc>
                <a:tc>
                  <a:txBody>
                    <a:bodyPr/>
                    <a:lstStyle/>
                    <a:p>
                      <a:r>
                        <a:rPr lang="en-US" sz="1600" dirty="0"/>
                        <a:t>The theoretical</a:t>
                      </a:r>
                      <a:r>
                        <a:rPr lang="en-US" sz="1600" baseline="0" dirty="0"/>
                        <a:t> or proven risks may outweigh benefits of the procedure</a:t>
                      </a:r>
                      <a:r>
                        <a:rPr lang="en-US" sz="1600" dirty="0"/>
                        <a:t> if</a:t>
                      </a:r>
                      <a:r>
                        <a:rPr lang="en-US" sz="1600" baseline="0" dirty="0"/>
                        <a:t> the condition is not corrected.</a:t>
                      </a:r>
                      <a:endParaRPr lang="en-US" sz="1600" dirty="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S=Special</a:t>
                      </a:r>
                      <a:endParaRPr lang="en-US" sz="1600" dirty="0">
                        <a:solidFill>
                          <a:srgbClr val="FF0000"/>
                        </a:solidFill>
                      </a:endParaRPr>
                    </a:p>
                  </a:txBody>
                  <a:tcPr/>
                </a:tc>
                <a:tc>
                  <a:txBody>
                    <a:bodyPr/>
                    <a:lstStyle/>
                    <a:p>
                      <a:r>
                        <a:rPr lang="en-US" sz="1600" dirty="0"/>
                        <a:t>The procedure should be undertaken</a:t>
                      </a:r>
                      <a:r>
                        <a:rPr lang="en-US" sz="1600" baseline="0" dirty="0"/>
                        <a:t> in settings with an experienced surgeon, staff, and equipment for anesthesia and other back-up support.</a:t>
                      </a:r>
                      <a:endParaRPr lang="en-US" sz="1600" dirty="0"/>
                    </a:p>
                  </a:txBody>
                  <a:tcPr/>
                </a:tc>
                <a:tc>
                  <a:txBody>
                    <a:bodyPr/>
                    <a:lstStyle/>
                    <a:p>
                      <a:r>
                        <a:rPr lang="en-US" sz="1600" dirty="0"/>
                        <a:t>Theoretical</a:t>
                      </a:r>
                      <a:r>
                        <a:rPr lang="en-US" sz="1600" baseline="0" dirty="0"/>
                        <a:t> or proven risks may outweigh the benefits of the procedure if it is not performed in settings that have the capacity to manage complicated cases.</a:t>
                      </a:r>
                      <a:endParaRPr lang="en-US" sz="1600" dirty="0"/>
                    </a:p>
                  </a:txBody>
                  <a:tcPr/>
                </a:tc>
                <a:extLst>
                  <a:ext uri="{0D108BD9-81ED-4DB2-BD59-A6C34878D82A}">
                    <a16:rowId xmlns:a16="http://schemas.microsoft.com/office/drawing/2014/main" val="10004"/>
                  </a:ext>
                </a:extLst>
              </a:tr>
            </a:tbl>
          </a:graphicData>
        </a:graphic>
      </p:graphicFrame>
      <p:sp>
        <p:nvSpPr>
          <p:cNvPr id="5" name="Content Placeholder 2">
            <a:extLst>
              <a:ext uri="{FF2B5EF4-FFF2-40B4-BE49-F238E27FC236}">
                <a16:creationId xmlns:a16="http://schemas.microsoft.com/office/drawing/2014/main" id="{47012212-B6BD-4D99-9582-99032137267E}"/>
              </a:ext>
            </a:extLst>
          </p:cNvPr>
          <p:cNvSpPr txBox="1">
            <a:spLocks/>
          </p:cNvSpPr>
          <p:nvPr/>
        </p:nvSpPr>
        <p:spPr>
          <a:xfrm>
            <a:off x="457200" y="718456"/>
            <a:ext cx="8458200" cy="14695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Most men can have a vasectomy.</a:t>
            </a:r>
          </a:p>
          <a:p>
            <a:r>
              <a:rPr lang="en-US" sz="2900" dirty="0"/>
              <a:t>But they may need to wait if:</a:t>
            </a:r>
          </a:p>
          <a:p>
            <a:pPr lvl="1"/>
            <a:r>
              <a:rPr lang="en-US" sz="2200" dirty="0"/>
              <a:t>They have problems with their genitals, such as infections, swellings or lumps, or injuries in the penis or scrotum.</a:t>
            </a:r>
          </a:p>
          <a:p>
            <a:pPr lvl="1"/>
            <a:r>
              <a:rPr lang="en-US" sz="2200" dirty="0"/>
              <a:t>They have other serious health conditions or infections (e.g., diarrhea).</a:t>
            </a:r>
          </a:p>
        </p:txBody>
      </p:sp>
      <p:sp>
        <p:nvSpPr>
          <p:cNvPr id="6" name="Title 1">
            <a:extLst>
              <a:ext uri="{FF2B5EF4-FFF2-40B4-BE49-F238E27FC236}">
                <a16:creationId xmlns:a16="http://schemas.microsoft.com/office/drawing/2014/main" id="{F649344C-781E-40AA-883E-ABCCBF76B385}"/>
              </a:ext>
            </a:extLst>
          </p:cNvPr>
          <p:cNvSpPr txBox="1">
            <a:spLocks/>
          </p:cNvSpPr>
          <p:nvPr/>
        </p:nvSpPr>
        <p:spPr>
          <a:xfrm>
            <a:off x="457200" y="29706"/>
            <a:ext cx="7886700" cy="6016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chemeClr val="accent4"/>
              </a:solidFill>
              <a:latin typeface="Calibri" panose="020F0502020204030204" pitchFamily="34" charset="0"/>
              <a:cs typeface="Calibri" panose="020F0502020204030204" pitchFamily="34" charset="0"/>
            </a:endParaRPr>
          </a:p>
          <a:p>
            <a:r>
              <a:rPr lang="en-US" sz="3600" b="1" dirty="0">
                <a:solidFill>
                  <a:schemeClr val="accent4"/>
                </a:solidFill>
                <a:latin typeface="Calibri" panose="020F0502020204030204" pitchFamily="34" charset="0"/>
                <a:cs typeface="Calibri" panose="020F0502020204030204" pitchFamily="34" charset="0"/>
              </a:rPr>
              <a:t>Who can have vasectomy? </a:t>
            </a:r>
          </a:p>
          <a:p>
            <a:endParaRPr lang="en-US" sz="3600" b="1" dirty="0">
              <a:solidFill>
                <a:schemeClr val="accent4"/>
              </a:solidFill>
              <a:latin typeface="Calibri" panose="020F0502020204030204" pitchFamily="34" charset="0"/>
              <a:cs typeface="Calibri" panose="020F0502020204030204" pitchFamily="34" charset="0"/>
            </a:endParaRPr>
          </a:p>
        </p:txBody>
      </p:sp>
      <p:sp>
        <p:nvSpPr>
          <p:cNvPr id="7" name="Footer Placeholder 1">
            <a:extLst>
              <a:ext uri="{FF2B5EF4-FFF2-40B4-BE49-F238E27FC236}">
                <a16:creationId xmlns:a16="http://schemas.microsoft.com/office/drawing/2014/main" id="{BAD6898C-D187-4DC8-953A-3AE496F9ADC3}"/>
              </a:ext>
            </a:extLst>
          </p:cNvPr>
          <p:cNvSpPr txBox="1">
            <a:spLocks/>
          </p:cNvSpPr>
          <p:nvPr/>
        </p:nvSpPr>
        <p:spPr>
          <a:xfrm>
            <a:off x="1180063" y="6577589"/>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8" name="Slide Number Placeholder 7">
            <a:extLst>
              <a:ext uri="{FF2B5EF4-FFF2-40B4-BE49-F238E27FC236}">
                <a16:creationId xmlns:a16="http://schemas.microsoft.com/office/drawing/2014/main" id="{7C5730A0-AE42-4E66-BAC0-C7FF9E76E0C8}"/>
              </a:ext>
            </a:extLst>
          </p:cNvPr>
          <p:cNvSpPr>
            <a:spLocks noGrp="1"/>
          </p:cNvSpPr>
          <p:nvPr>
            <p:ph type="sldNum" sz="quarter" idx="12"/>
          </p:nvPr>
        </p:nvSpPr>
        <p:spPr/>
        <p:txBody>
          <a:bodyPr/>
          <a:lstStyle/>
          <a:p>
            <a:fld id="{8503B3E5-BAE0-4051-A0B1-29381921E4F1}" type="slidenum">
              <a:rPr lang="en-GB" smtClean="0"/>
              <a:t>13</a:t>
            </a:fld>
            <a:endParaRPr lang="en-GB"/>
          </a:p>
        </p:txBody>
      </p:sp>
    </p:spTree>
    <p:extLst>
      <p:ext uri="{BB962C8B-B14F-4D97-AF65-F5344CB8AC3E}">
        <p14:creationId xmlns:p14="http://schemas.microsoft.com/office/powerpoint/2010/main" val="2259202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7514"/>
            <a:ext cx="7886700" cy="886731"/>
          </a:xfrm>
        </p:spPr>
        <p:txBody>
          <a:bodyPr/>
          <a:lstStyle/>
          <a:p>
            <a:r>
              <a:rPr lang="en-US" b="1" dirty="0">
                <a:solidFill>
                  <a:schemeClr val="accent4"/>
                </a:solidFill>
                <a:latin typeface="Calibri" panose="020F0502020204030204" pitchFamily="34" charset="0"/>
                <a:cs typeface="Calibri" panose="020F0502020204030204" pitchFamily="34" charset="0"/>
              </a:rPr>
              <a:t>Eligibility criteria for vasectomy</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82335895"/>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370840">
                <a:tc>
                  <a:txBody>
                    <a:bodyPr/>
                    <a:lstStyle/>
                    <a:p>
                      <a:r>
                        <a:rPr lang="en-US" sz="2200" dirty="0"/>
                        <a:t>WHO Category</a:t>
                      </a:r>
                    </a:p>
                  </a:txBody>
                  <a:tcPr/>
                </a:tc>
                <a:tc>
                  <a:txBody>
                    <a:bodyPr/>
                    <a:lstStyle/>
                    <a:p>
                      <a:r>
                        <a:rPr lang="en-US" sz="2200" dirty="0"/>
                        <a:t>Conditions (Selected Examples)</a:t>
                      </a:r>
                    </a:p>
                  </a:txBody>
                  <a:tcPr/>
                </a:tc>
                <a:extLst>
                  <a:ext uri="{0D108BD9-81ED-4DB2-BD59-A6C34878D82A}">
                    <a16:rowId xmlns:a16="http://schemas.microsoft.com/office/drawing/2014/main" val="10000"/>
                  </a:ext>
                </a:extLst>
              </a:tr>
              <a:tr h="370840">
                <a:tc>
                  <a:txBody>
                    <a:bodyPr/>
                    <a:lstStyle/>
                    <a:p>
                      <a:r>
                        <a:rPr lang="en-US" sz="2200" dirty="0"/>
                        <a:t>A=Accept</a:t>
                      </a:r>
                    </a:p>
                  </a:txBody>
                  <a:tcPr/>
                </a:tc>
                <a:tc>
                  <a:txBody>
                    <a:bodyPr/>
                    <a:lstStyle/>
                    <a:p>
                      <a:r>
                        <a:rPr lang="en-US" sz="2200" dirty="0"/>
                        <a:t>Sickle</a:t>
                      </a:r>
                      <a:r>
                        <a:rPr lang="en-US" sz="2200" baseline="0" dirty="0"/>
                        <a:t> cell disease, mild hypertension, clients at risk of HIV or STIs</a:t>
                      </a:r>
                      <a:endParaRPr lang="en-US" sz="2200" dirty="0"/>
                    </a:p>
                  </a:txBody>
                  <a:tcPr/>
                </a:tc>
                <a:extLst>
                  <a:ext uri="{0D108BD9-81ED-4DB2-BD59-A6C34878D82A}">
                    <a16:rowId xmlns:a16="http://schemas.microsoft.com/office/drawing/2014/main" val="10001"/>
                  </a:ext>
                </a:extLst>
              </a:tr>
              <a:tr h="370840">
                <a:tc>
                  <a:txBody>
                    <a:bodyPr/>
                    <a:lstStyle/>
                    <a:p>
                      <a:r>
                        <a:rPr lang="en-US" sz="2200" dirty="0"/>
                        <a:t>C=Caution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dirty="0"/>
                        <a:t>Young men, varicocele,</a:t>
                      </a:r>
                      <a:r>
                        <a:rPr lang="en-US" sz="2200" baseline="0" dirty="0"/>
                        <a:t> hydrocele, previous surgery, depressive mental disorders, diabetes</a:t>
                      </a:r>
                      <a:endParaRPr lang="en-US" sz="2200" dirty="0"/>
                    </a:p>
                  </a:txBody>
                  <a:tcPr/>
                </a:tc>
                <a:extLst>
                  <a:ext uri="{0D108BD9-81ED-4DB2-BD59-A6C34878D82A}">
                    <a16:rowId xmlns:a16="http://schemas.microsoft.com/office/drawing/2014/main" val="10002"/>
                  </a:ext>
                </a:extLst>
              </a:tr>
              <a:tr h="370840">
                <a:tc>
                  <a:txBody>
                    <a:bodyPr/>
                    <a:lstStyle/>
                    <a:p>
                      <a:r>
                        <a:rPr lang="en-US" sz="2200" dirty="0"/>
                        <a:t>D=Delay</a:t>
                      </a:r>
                    </a:p>
                  </a:txBody>
                  <a:tcPr/>
                </a:tc>
                <a:tc>
                  <a:txBody>
                    <a:bodyPr/>
                    <a:lstStyle/>
                    <a:p>
                      <a:r>
                        <a:rPr lang="en-US" sz="2200" dirty="0"/>
                        <a:t>Systemic infections such as diarrhea</a:t>
                      </a:r>
                      <a:r>
                        <a:rPr lang="en-US" sz="2200" baseline="0" dirty="0"/>
                        <a:t>, local infection of the penis or scrotum (balanitis), scrotal skin infection or ulcers, STIs, elephantiasis, </a:t>
                      </a:r>
                      <a:r>
                        <a:rPr lang="en-US" sz="2200" baseline="0" dirty="0" err="1"/>
                        <a:t>intrascrotal</a:t>
                      </a:r>
                      <a:r>
                        <a:rPr lang="en-US" sz="2200" baseline="0" dirty="0"/>
                        <a:t> mass </a:t>
                      </a:r>
                      <a:endParaRPr lang="en-US" sz="2200" dirty="0"/>
                    </a:p>
                  </a:txBody>
                  <a:tcPr/>
                </a:tc>
                <a:extLst>
                  <a:ext uri="{0D108BD9-81ED-4DB2-BD59-A6C34878D82A}">
                    <a16:rowId xmlns:a16="http://schemas.microsoft.com/office/drawing/2014/main" val="10003"/>
                  </a:ext>
                </a:extLst>
              </a:tr>
              <a:tr h="370840">
                <a:tc>
                  <a:txBody>
                    <a:bodyPr/>
                    <a:lstStyle/>
                    <a:p>
                      <a:r>
                        <a:rPr lang="en-US" sz="2200" dirty="0"/>
                        <a:t>S=Special</a:t>
                      </a:r>
                    </a:p>
                  </a:txBody>
                  <a:tcPr/>
                </a:tc>
                <a:tc>
                  <a:txBody>
                    <a:bodyPr/>
                    <a:lstStyle/>
                    <a:p>
                      <a:r>
                        <a:rPr lang="en-US" sz="2200" baseline="0" dirty="0"/>
                        <a:t>Undescended testis or cryptorchidism, inguinal hernia, coagulation disorders </a:t>
                      </a:r>
                      <a:endParaRPr lang="en-US" sz="2200" dirty="0"/>
                    </a:p>
                  </a:txBody>
                  <a:tcPr/>
                </a:tc>
                <a:extLst>
                  <a:ext uri="{0D108BD9-81ED-4DB2-BD59-A6C34878D82A}">
                    <a16:rowId xmlns:a16="http://schemas.microsoft.com/office/drawing/2014/main" val="10004"/>
                  </a:ext>
                </a:extLst>
              </a:tr>
            </a:tbl>
          </a:graphicData>
        </a:graphic>
      </p:graphicFrame>
      <p:sp>
        <p:nvSpPr>
          <p:cNvPr id="7" name="Footer Placeholder 1">
            <a:extLst>
              <a:ext uri="{FF2B5EF4-FFF2-40B4-BE49-F238E27FC236}">
                <a16:creationId xmlns:a16="http://schemas.microsoft.com/office/drawing/2014/main" id="{954997E1-717B-4AB1-8AA7-B8420C4E665E}"/>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Slide Number Placeholder 3">
            <a:extLst>
              <a:ext uri="{FF2B5EF4-FFF2-40B4-BE49-F238E27FC236}">
                <a16:creationId xmlns:a16="http://schemas.microsoft.com/office/drawing/2014/main" id="{211EDA57-5EBE-4C34-9EB8-7AE039F15B0C}"/>
              </a:ext>
            </a:extLst>
          </p:cNvPr>
          <p:cNvSpPr>
            <a:spLocks noGrp="1"/>
          </p:cNvSpPr>
          <p:nvPr>
            <p:ph type="sldNum" sz="quarter" idx="12"/>
          </p:nvPr>
        </p:nvSpPr>
        <p:spPr/>
        <p:txBody>
          <a:bodyPr/>
          <a:lstStyle/>
          <a:p>
            <a:fld id="{8503B3E5-BAE0-4051-A0B1-29381921E4F1}" type="slidenum">
              <a:rPr lang="en-GB" smtClean="0"/>
              <a:t>14</a:t>
            </a:fld>
            <a:endParaRPr lang="en-GB"/>
          </a:p>
        </p:txBody>
      </p:sp>
    </p:spTree>
    <p:extLst>
      <p:ext uri="{BB962C8B-B14F-4D97-AF65-F5344CB8AC3E}">
        <p14:creationId xmlns:p14="http://schemas.microsoft.com/office/powerpoint/2010/main" val="30320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886700" cy="777874"/>
          </a:xfrm>
        </p:spPr>
        <p:txBody>
          <a:bodyPr/>
          <a:lstStyle/>
          <a:p>
            <a:r>
              <a:rPr lang="en-US" b="1" dirty="0">
                <a:solidFill>
                  <a:schemeClr val="accent4"/>
                </a:solidFill>
                <a:latin typeface="Calibri" panose="020F0502020204030204" pitchFamily="34" charset="0"/>
                <a:cs typeface="Calibri" panose="020F0502020204030204" pitchFamily="34" charset="0"/>
              </a:rPr>
              <a:t>Vasectomy use by men with HIV</a:t>
            </a:r>
          </a:p>
        </p:txBody>
      </p:sp>
      <p:sp>
        <p:nvSpPr>
          <p:cNvPr id="3" name="Content Placeholder 2"/>
          <p:cNvSpPr>
            <a:spLocks noGrp="1"/>
          </p:cNvSpPr>
          <p:nvPr>
            <p:ph idx="1"/>
          </p:nvPr>
        </p:nvSpPr>
        <p:spPr>
          <a:xfrm>
            <a:off x="457200" y="1447800"/>
            <a:ext cx="8229600" cy="5105400"/>
          </a:xfrm>
        </p:spPr>
        <p:txBody>
          <a:bodyPr/>
          <a:lstStyle/>
          <a:p>
            <a:r>
              <a:rPr lang="en-US" sz="2400" dirty="0"/>
              <a:t>Men with asymptomatic or mild HIV clinical disease or severe, advanced HIV disease on antiretroviral drugs can </a:t>
            </a:r>
            <a:r>
              <a:rPr lang="en-US" sz="2400" b="1" dirty="0"/>
              <a:t>SAFELY</a:t>
            </a:r>
            <a:r>
              <a:rPr lang="en-US" sz="2400" dirty="0"/>
              <a:t> have vasectomy. (Special arrangements are needed for advanced clinical disease.)</a:t>
            </a:r>
          </a:p>
          <a:p>
            <a:r>
              <a:rPr lang="en-US" sz="2400" dirty="0"/>
              <a:t>Patients need to be aware that vasectomy does not protect against HIV infections or STIs.</a:t>
            </a:r>
          </a:p>
          <a:p>
            <a:r>
              <a:rPr lang="en-US" sz="2400" dirty="0"/>
              <a:t>Promote consistent condom use to prevent transmission of infections.</a:t>
            </a:r>
          </a:p>
          <a:p>
            <a:r>
              <a:rPr lang="en-US" sz="2400" dirty="0"/>
              <a:t>No one should be coerced or pressured to accept vasectomy, whether or not they are seropositive.</a:t>
            </a:r>
          </a:p>
        </p:txBody>
      </p:sp>
      <p:sp>
        <p:nvSpPr>
          <p:cNvPr id="4" name="Footer Placeholder 1">
            <a:extLst>
              <a:ext uri="{FF2B5EF4-FFF2-40B4-BE49-F238E27FC236}">
                <a16:creationId xmlns:a16="http://schemas.microsoft.com/office/drawing/2014/main" id="{0E1586DF-1A42-49E9-89D7-5130918D381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2DD3344A-C019-4E3E-AE0F-8D9200D5356C}"/>
              </a:ext>
            </a:extLst>
          </p:cNvPr>
          <p:cNvSpPr>
            <a:spLocks noGrp="1"/>
          </p:cNvSpPr>
          <p:nvPr>
            <p:ph type="sldNum" sz="quarter" idx="12"/>
          </p:nvPr>
        </p:nvSpPr>
        <p:spPr/>
        <p:txBody>
          <a:bodyPr/>
          <a:lstStyle/>
          <a:p>
            <a:fld id="{8503B3E5-BAE0-4051-A0B1-29381921E4F1}" type="slidenum">
              <a:rPr lang="en-GB" smtClean="0"/>
              <a:t>15</a:t>
            </a:fld>
            <a:endParaRPr lang="en-GB"/>
          </a:p>
        </p:txBody>
      </p:sp>
    </p:spTree>
    <p:extLst>
      <p:ext uri="{BB962C8B-B14F-4D97-AF65-F5344CB8AC3E}">
        <p14:creationId xmlns:p14="http://schemas.microsoft.com/office/powerpoint/2010/main" val="3803833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749"/>
            <a:ext cx="8458200" cy="879701"/>
          </a:xfrm>
        </p:spPr>
        <p:txBody>
          <a:bodyPr/>
          <a:lstStyle/>
          <a:p>
            <a:r>
              <a:rPr lang="en-US" b="1" dirty="0">
                <a:solidFill>
                  <a:schemeClr val="accent4"/>
                </a:solidFill>
                <a:latin typeface="Calibri" panose="020F0502020204030204" pitchFamily="34" charset="0"/>
                <a:cs typeface="Calibri" panose="020F0502020204030204" pitchFamily="34" charset="0"/>
              </a:rPr>
              <a:t>Timing of the vasectomy procedure</a:t>
            </a:r>
          </a:p>
        </p:txBody>
      </p:sp>
      <p:sp>
        <p:nvSpPr>
          <p:cNvPr id="3" name="Content Placeholder 2"/>
          <p:cNvSpPr>
            <a:spLocks noGrp="1"/>
          </p:cNvSpPr>
          <p:nvPr>
            <p:ph idx="1"/>
          </p:nvPr>
        </p:nvSpPr>
        <p:spPr>
          <a:xfrm>
            <a:off x="457200" y="1524000"/>
            <a:ext cx="8458200" cy="4724400"/>
          </a:xfrm>
        </p:spPr>
        <p:txBody>
          <a:bodyPr/>
          <a:lstStyle/>
          <a:p>
            <a:pPr marL="0" indent="0">
              <a:buNone/>
            </a:pPr>
            <a:r>
              <a:rPr lang="en-US" sz="2800" dirty="0"/>
              <a:t>When can a client have a vasectomy?</a:t>
            </a:r>
          </a:p>
          <a:p>
            <a:r>
              <a:rPr lang="en-US" sz="2400" dirty="0"/>
              <a:t>The procedure can be performed at </a:t>
            </a:r>
            <a:r>
              <a:rPr lang="en-US" sz="2400" b="1" i="1" dirty="0"/>
              <a:t>any time if:</a:t>
            </a:r>
          </a:p>
          <a:p>
            <a:pPr lvl="1"/>
            <a:r>
              <a:rPr lang="en-US" sz="2000" dirty="0">
                <a:solidFill>
                  <a:srgbClr val="C00000"/>
                </a:solidFill>
              </a:rPr>
              <a:t>The client has made the request and is prepared.</a:t>
            </a:r>
          </a:p>
          <a:p>
            <a:pPr lvl="1"/>
            <a:r>
              <a:rPr lang="en-US" sz="2000" dirty="0">
                <a:solidFill>
                  <a:srgbClr val="C00000"/>
                </a:solidFill>
              </a:rPr>
              <a:t>No medical conditions warrant delay of the vasectomy.</a:t>
            </a:r>
          </a:p>
          <a:p>
            <a:pPr lvl="1"/>
            <a:r>
              <a:rPr lang="en-US" sz="2000" dirty="0">
                <a:solidFill>
                  <a:srgbClr val="C00000"/>
                </a:solidFill>
              </a:rPr>
              <a:t>The client has made an informed and voluntary decision (provided written informed consent).</a:t>
            </a:r>
          </a:p>
          <a:p>
            <a:pPr lvl="1"/>
            <a:r>
              <a:rPr lang="en-US" sz="2000" dirty="0">
                <a:solidFill>
                  <a:srgbClr val="C00000"/>
                </a:solidFill>
              </a:rPr>
              <a:t>The provider is prepared and ready, with the right equipment and supplies to perform the procedure.</a:t>
            </a:r>
          </a:p>
          <a:p>
            <a:r>
              <a:rPr lang="en-US" sz="2400" dirty="0"/>
              <a:t>If any of the above conditions are not met, there can be a delay. </a:t>
            </a:r>
          </a:p>
          <a:p>
            <a:r>
              <a:rPr lang="en-US" sz="2400" dirty="0"/>
              <a:t>The client may need to be referred if he has a condition that needs special attention.</a:t>
            </a:r>
          </a:p>
          <a:p>
            <a:endParaRPr lang="en-US" sz="2800" dirty="0"/>
          </a:p>
        </p:txBody>
      </p:sp>
      <p:sp>
        <p:nvSpPr>
          <p:cNvPr id="4" name="Footer Placeholder 1">
            <a:extLst>
              <a:ext uri="{FF2B5EF4-FFF2-40B4-BE49-F238E27FC236}">
                <a16:creationId xmlns:a16="http://schemas.microsoft.com/office/drawing/2014/main" id="{9290A305-47E4-4451-95D4-C52D6B27B7A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B6972A3B-E0E1-4A26-8C85-34488B3E0015}"/>
              </a:ext>
            </a:extLst>
          </p:cNvPr>
          <p:cNvSpPr>
            <a:spLocks noGrp="1"/>
          </p:cNvSpPr>
          <p:nvPr>
            <p:ph type="sldNum" sz="quarter" idx="12"/>
          </p:nvPr>
        </p:nvSpPr>
        <p:spPr/>
        <p:txBody>
          <a:bodyPr/>
          <a:lstStyle/>
          <a:p>
            <a:fld id="{8503B3E5-BAE0-4051-A0B1-29381921E4F1}" type="slidenum">
              <a:rPr lang="en-GB" smtClean="0"/>
              <a:t>16</a:t>
            </a:fld>
            <a:endParaRPr lang="en-GB"/>
          </a:p>
        </p:txBody>
      </p:sp>
    </p:spTree>
    <p:extLst>
      <p:ext uri="{BB962C8B-B14F-4D97-AF65-F5344CB8AC3E}">
        <p14:creationId xmlns:p14="http://schemas.microsoft.com/office/powerpoint/2010/main" val="48378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
            <a:ext cx="8599714" cy="1143000"/>
          </a:xfrm>
        </p:spPr>
        <p:txBody>
          <a:bodyPr/>
          <a:lstStyle/>
          <a:p>
            <a:r>
              <a:rPr lang="en-US" sz="3200" b="1" dirty="0">
                <a:solidFill>
                  <a:schemeClr val="accent4"/>
                </a:solidFill>
                <a:latin typeface="Calibri" panose="020F0502020204030204" pitchFamily="34" charset="0"/>
                <a:cs typeface="Calibri" panose="020F0502020204030204" pitchFamily="34" charset="0"/>
              </a:rPr>
              <a:t>Correcting rumors and misunderstandings about vasectomy </a:t>
            </a:r>
          </a:p>
        </p:txBody>
      </p:sp>
      <p:sp>
        <p:nvSpPr>
          <p:cNvPr id="3" name="Content Placeholder 2"/>
          <p:cNvSpPr>
            <a:spLocks noGrp="1"/>
          </p:cNvSpPr>
          <p:nvPr>
            <p:ph idx="1"/>
          </p:nvPr>
        </p:nvSpPr>
        <p:spPr>
          <a:xfrm>
            <a:off x="457200" y="1447800"/>
            <a:ext cx="8382000" cy="4754563"/>
          </a:xfrm>
        </p:spPr>
        <p:txBody>
          <a:bodyPr/>
          <a:lstStyle/>
          <a:p>
            <a:pPr marL="457200" lvl="0" indent="-457200">
              <a:buFont typeface="+mj-lt"/>
              <a:buAutoNum type="arabicPeriod"/>
            </a:pPr>
            <a:r>
              <a:rPr lang="en-US" sz="2100" dirty="0"/>
              <a:t>In rare instances, vasectomy may cause testicular cancer. </a:t>
            </a:r>
            <a:r>
              <a:rPr lang="en-US" sz="2100" b="1" dirty="0">
                <a:solidFill>
                  <a:srgbClr val="FF0000"/>
                </a:solidFill>
              </a:rPr>
              <a:t>(False)</a:t>
            </a:r>
          </a:p>
          <a:p>
            <a:pPr marL="457200" lvl="0" indent="-457200">
              <a:buFont typeface="+mj-lt"/>
              <a:buAutoNum type="arabicPeriod"/>
            </a:pPr>
            <a:r>
              <a:rPr lang="en-US" sz="2100" dirty="0"/>
              <a:t>The volume of ejaculate from vasectomized men is always significantly lower than that of </a:t>
            </a:r>
            <a:r>
              <a:rPr lang="en-US" sz="2100" dirty="0" err="1"/>
              <a:t>nonvasectomized</a:t>
            </a:r>
            <a:r>
              <a:rPr lang="en-US" sz="2100" dirty="0"/>
              <a:t> men. </a:t>
            </a:r>
            <a:r>
              <a:rPr lang="en-US" sz="2100" b="1" dirty="0">
                <a:solidFill>
                  <a:srgbClr val="FF0000"/>
                </a:solidFill>
              </a:rPr>
              <a:t>(False)</a:t>
            </a:r>
          </a:p>
          <a:p>
            <a:pPr marL="457200" lvl="0" indent="-457200">
              <a:buFont typeface="+mj-lt"/>
              <a:buAutoNum type="arabicPeriod"/>
            </a:pPr>
            <a:r>
              <a:rPr lang="en-US" sz="2100" dirty="0"/>
              <a:t>Vasectomy causes vascular problems for men, especially those who have chronic  hypertension. </a:t>
            </a:r>
            <a:r>
              <a:rPr lang="en-US" sz="2100" b="1" dirty="0">
                <a:solidFill>
                  <a:srgbClr val="FF0000"/>
                </a:solidFill>
              </a:rPr>
              <a:t>(False)</a:t>
            </a:r>
          </a:p>
          <a:p>
            <a:pPr marL="457200" lvl="0" indent="-457200">
              <a:buFont typeface="+mj-lt"/>
              <a:buAutoNum type="arabicPeriod"/>
            </a:pPr>
            <a:r>
              <a:rPr lang="en-US" sz="2100" dirty="0"/>
              <a:t>Vasectomy is not castration. </a:t>
            </a:r>
            <a:r>
              <a:rPr lang="en-US" sz="2100" b="1" dirty="0">
                <a:solidFill>
                  <a:srgbClr val="FF0000"/>
                </a:solidFill>
              </a:rPr>
              <a:t>(True)</a:t>
            </a:r>
          </a:p>
          <a:p>
            <a:pPr marL="457200" lvl="0" indent="-457200">
              <a:buFont typeface="+mj-lt"/>
              <a:buAutoNum type="arabicPeriod"/>
            </a:pPr>
            <a:r>
              <a:rPr lang="en-US" sz="2100" dirty="0"/>
              <a:t>Vasectomy does not interfere with manhood or sexuality in any way. </a:t>
            </a:r>
            <a:r>
              <a:rPr lang="en-US" sz="2100" b="1" dirty="0">
                <a:solidFill>
                  <a:srgbClr val="FF0000"/>
                </a:solidFill>
              </a:rPr>
              <a:t>(True)</a:t>
            </a:r>
          </a:p>
          <a:p>
            <a:pPr marL="457200" lvl="0" indent="-457200">
              <a:buFont typeface="+mj-lt"/>
              <a:buAutoNum type="arabicPeriod"/>
            </a:pPr>
            <a:r>
              <a:rPr lang="en-US" sz="2100" dirty="0"/>
              <a:t>It is easier to perform female sterilization on a female client than to perform a vasectomy on a man. </a:t>
            </a:r>
            <a:r>
              <a:rPr lang="en-US" sz="2100" b="1" dirty="0">
                <a:solidFill>
                  <a:srgbClr val="FF0000"/>
                </a:solidFill>
              </a:rPr>
              <a:t>(False)</a:t>
            </a:r>
          </a:p>
          <a:p>
            <a:pPr marL="457200" lvl="0" indent="-457200">
              <a:buFont typeface="+mj-lt"/>
              <a:buAutoNum type="arabicPeriod"/>
            </a:pPr>
            <a:r>
              <a:rPr lang="en-US" sz="2100" dirty="0"/>
              <a:t>Vasectomy makes men obese and weak. </a:t>
            </a:r>
            <a:r>
              <a:rPr lang="en-US" sz="2100" b="1" dirty="0">
                <a:solidFill>
                  <a:srgbClr val="FF0000"/>
                </a:solidFill>
              </a:rPr>
              <a:t>(False)</a:t>
            </a:r>
          </a:p>
          <a:p>
            <a:pPr marL="0" indent="0">
              <a:spcBef>
                <a:spcPts val="1200"/>
              </a:spcBef>
              <a:spcAft>
                <a:spcPts val="600"/>
              </a:spcAft>
              <a:buNone/>
            </a:pPr>
            <a:endParaRPr lang="en-US" sz="2400" b="1" dirty="0"/>
          </a:p>
        </p:txBody>
      </p:sp>
      <p:sp>
        <p:nvSpPr>
          <p:cNvPr id="4" name="Footer Placeholder 1">
            <a:extLst>
              <a:ext uri="{FF2B5EF4-FFF2-40B4-BE49-F238E27FC236}">
                <a16:creationId xmlns:a16="http://schemas.microsoft.com/office/drawing/2014/main" id="{390F1B10-5805-499D-9476-8104D097029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D11EE6AF-DA69-4E25-8466-EC70C3426D26}"/>
              </a:ext>
            </a:extLst>
          </p:cNvPr>
          <p:cNvSpPr>
            <a:spLocks noGrp="1"/>
          </p:cNvSpPr>
          <p:nvPr>
            <p:ph type="sldNum" sz="quarter" idx="12"/>
          </p:nvPr>
        </p:nvSpPr>
        <p:spPr/>
        <p:txBody>
          <a:bodyPr/>
          <a:lstStyle/>
          <a:p>
            <a:fld id="{8503B3E5-BAE0-4051-A0B1-29381921E4F1}" type="slidenum">
              <a:rPr lang="en-GB" smtClean="0"/>
              <a:t>17</a:t>
            </a:fld>
            <a:endParaRPr lang="en-GB"/>
          </a:p>
        </p:txBody>
      </p:sp>
    </p:spTree>
    <p:extLst>
      <p:ext uri="{BB962C8B-B14F-4D97-AF65-F5344CB8AC3E}">
        <p14:creationId xmlns:p14="http://schemas.microsoft.com/office/powerpoint/2010/main" val="1172532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143" y="346868"/>
            <a:ext cx="8599714" cy="617537"/>
          </a:xfrm>
        </p:spPr>
        <p:txBody>
          <a:bodyPr>
            <a:noAutofit/>
          </a:bodyPr>
          <a:lstStyle/>
          <a:p>
            <a:r>
              <a:rPr lang="en-US" sz="4000" b="1" dirty="0">
                <a:solidFill>
                  <a:schemeClr val="accent4"/>
                </a:solidFill>
                <a:latin typeface="Calibri" panose="020F0502020204030204" pitchFamily="34" charset="0"/>
                <a:cs typeface="Calibri" panose="020F0502020204030204" pitchFamily="34" charset="0"/>
              </a:rPr>
              <a:t>Vasectomy: Summary</a:t>
            </a:r>
          </a:p>
        </p:txBody>
      </p:sp>
      <p:sp>
        <p:nvSpPr>
          <p:cNvPr id="3" name="Content Placeholder 2"/>
          <p:cNvSpPr>
            <a:spLocks noGrp="1"/>
          </p:cNvSpPr>
          <p:nvPr>
            <p:ph idx="1"/>
          </p:nvPr>
        </p:nvSpPr>
        <p:spPr>
          <a:xfrm>
            <a:off x="457200" y="1447800"/>
            <a:ext cx="8382000" cy="4754563"/>
          </a:xfrm>
        </p:spPr>
        <p:txBody>
          <a:bodyPr>
            <a:normAutofit lnSpcReduction="10000"/>
          </a:bodyPr>
          <a:lstStyle/>
          <a:p>
            <a:pPr>
              <a:spcBef>
                <a:spcPts val="1200"/>
              </a:spcBef>
              <a:spcAft>
                <a:spcPts val="600"/>
              </a:spcAft>
            </a:pPr>
            <a:r>
              <a:rPr lang="en-GB" sz="2400" dirty="0"/>
              <a:t>With proper </a:t>
            </a:r>
            <a:r>
              <a:rPr lang="en-GB" sz="2400" dirty="0" err="1"/>
              <a:t>counseling</a:t>
            </a:r>
            <a:r>
              <a:rPr lang="en-GB" sz="2400" dirty="0"/>
              <a:t> and informed consent, any man can have a vasectomy safely</a:t>
            </a:r>
          </a:p>
          <a:p>
            <a:pPr>
              <a:spcBef>
                <a:spcPts val="1200"/>
              </a:spcBef>
              <a:spcAft>
                <a:spcPts val="600"/>
              </a:spcAft>
            </a:pPr>
            <a:r>
              <a:rPr lang="en-GB" sz="2400" dirty="0"/>
              <a:t>Involves a safe, simple surgical procedure</a:t>
            </a:r>
          </a:p>
          <a:p>
            <a:pPr>
              <a:spcBef>
                <a:spcPts val="1200"/>
              </a:spcBef>
              <a:spcAft>
                <a:spcPts val="600"/>
              </a:spcAft>
            </a:pPr>
            <a:r>
              <a:rPr lang="en-GB" sz="2400" dirty="0"/>
              <a:t>Is permanent and convenient</a:t>
            </a:r>
          </a:p>
          <a:p>
            <a:pPr>
              <a:spcBef>
                <a:spcPts val="1200"/>
              </a:spcBef>
              <a:spcAft>
                <a:spcPts val="600"/>
              </a:spcAft>
            </a:pPr>
            <a:r>
              <a:rPr lang="en-GB" sz="2400" dirty="0"/>
              <a:t>3-month delay in taking effect</a:t>
            </a:r>
          </a:p>
          <a:p>
            <a:pPr>
              <a:spcBef>
                <a:spcPts val="1200"/>
              </a:spcBef>
              <a:spcAft>
                <a:spcPts val="600"/>
              </a:spcAft>
            </a:pPr>
            <a:r>
              <a:rPr lang="en-GB" sz="2400" dirty="0"/>
              <a:t>The man takes responsibility for contraception; takes burden off the woman</a:t>
            </a:r>
          </a:p>
          <a:p>
            <a:pPr>
              <a:spcBef>
                <a:spcPts val="1200"/>
              </a:spcBef>
              <a:spcAft>
                <a:spcPts val="600"/>
              </a:spcAft>
            </a:pPr>
            <a:r>
              <a:rPr lang="en-GB" sz="2400" dirty="0"/>
              <a:t>Does not affect male sexual performance</a:t>
            </a:r>
          </a:p>
          <a:p>
            <a:pPr>
              <a:spcBef>
                <a:spcPts val="1200"/>
              </a:spcBef>
              <a:spcAft>
                <a:spcPts val="600"/>
              </a:spcAft>
            </a:pPr>
            <a:r>
              <a:rPr lang="en-GB" sz="2400" dirty="0"/>
              <a:t>Does not prevent transmission of sexually transmitted infections, including HIV</a:t>
            </a:r>
            <a:endParaRPr lang="en-US" sz="2400" dirty="0"/>
          </a:p>
        </p:txBody>
      </p:sp>
      <p:sp>
        <p:nvSpPr>
          <p:cNvPr id="4" name="Footer Placeholder 2">
            <a:extLst>
              <a:ext uri="{FF2B5EF4-FFF2-40B4-BE49-F238E27FC236}">
                <a16:creationId xmlns:a16="http://schemas.microsoft.com/office/drawing/2014/main" id="{4A4335D5-7932-473B-B303-6D8D4B4F8730}"/>
              </a:ext>
            </a:extLst>
          </p:cNvPr>
          <p:cNvSpPr txBox="1">
            <a:spLocks/>
          </p:cNvSpPr>
          <p:nvPr/>
        </p:nvSpPr>
        <p:spPr>
          <a:xfrm>
            <a:off x="1986455" y="66112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569C2317-FF5B-461B-BF29-80E3CF0667F7}"/>
              </a:ext>
            </a:extLst>
          </p:cNvPr>
          <p:cNvSpPr>
            <a:spLocks noGrp="1"/>
          </p:cNvSpPr>
          <p:nvPr>
            <p:ph type="sldNum" sz="quarter" idx="12"/>
          </p:nvPr>
        </p:nvSpPr>
        <p:spPr/>
        <p:txBody>
          <a:bodyPr/>
          <a:lstStyle/>
          <a:p>
            <a:fld id="{8503B3E5-BAE0-4051-A0B1-29381921E4F1}" type="slidenum">
              <a:rPr lang="en-GB" smtClean="0"/>
              <a:t>18</a:t>
            </a:fld>
            <a:endParaRPr lang="en-GB"/>
          </a:p>
        </p:txBody>
      </p:sp>
    </p:spTree>
    <p:extLst>
      <p:ext uri="{BB962C8B-B14F-4D97-AF65-F5344CB8AC3E}">
        <p14:creationId xmlns:p14="http://schemas.microsoft.com/office/powerpoint/2010/main" val="166520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676400"/>
          </a:xfrm>
        </p:spPr>
        <p:txBody>
          <a:bodyPr>
            <a:normAutofit fontScale="90000"/>
          </a:bodyPr>
          <a:lstStyle/>
          <a:p>
            <a:r>
              <a:rPr lang="en-US" b="1" dirty="0">
                <a:solidFill>
                  <a:schemeClr val="accent4"/>
                </a:solidFill>
                <a:latin typeface="Calibri" panose="020F0502020204030204" pitchFamily="34" charset="0"/>
                <a:cs typeface="Calibri" panose="020F0502020204030204" pitchFamily="34" charset="0"/>
              </a:rPr>
              <a:t>Tubal Ligation </a:t>
            </a:r>
            <a:br>
              <a:rPr lang="en-US" b="1" dirty="0">
                <a:solidFill>
                  <a:schemeClr val="accent4"/>
                </a:solidFill>
                <a:latin typeface="Calibri" panose="020F0502020204030204" pitchFamily="34" charset="0"/>
                <a:cs typeface="Calibri" panose="020F0502020204030204" pitchFamily="34" charset="0"/>
              </a:rPr>
            </a:br>
            <a:r>
              <a:rPr lang="en-US" b="1" dirty="0">
                <a:solidFill>
                  <a:schemeClr val="accent4"/>
                </a:solidFill>
                <a:latin typeface="Calibri" panose="020F0502020204030204" pitchFamily="34" charset="0"/>
                <a:cs typeface="Calibri" panose="020F0502020204030204" pitchFamily="34" charset="0"/>
              </a:rPr>
              <a:t>(Female Sterilization) </a:t>
            </a:r>
          </a:p>
        </p:txBody>
      </p:sp>
    </p:spTree>
    <p:extLst>
      <p:ext uri="{BB962C8B-B14F-4D97-AF65-F5344CB8AC3E}">
        <p14:creationId xmlns:p14="http://schemas.microsoft.com/office/powerpoint/2010/main" val="348701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28650" y="288926"/>
            <a:ext cx="7886700" cy="1325563"/>
          </a:xfrm>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Outline and objectives</a:t>
            </a:r>
            <a:endParaRPr lang="en-US" sz="4800" b="1" dirty="0">
              <a:solidFill>
                <a:schemeClr val="accent4"/>
              </a:solidFill>
              <a:latin typeface="Calibri" panose="020F0502020204030204" pitchFamily="34" charset="0"/>
              <a:cs typeface="Calibri" panose="020F0502020204030204" pitchFamily="34" charset="0"/>
            </a:endParaRPr>
          </a:p>
        </p:txBody>
      </p:sp>
      <p:sp>
        <p:nvSpPr>
          <p:cNvPr id="6148" name="Rectangle 3"/>
          <p:cNvSpPr>
            <a:spLocks noGrp="1" noChangeArrowheads="1"/>
          </p:cNvSpPr>
          <p:nvPr>
            <p:ph idx="1"/>
          </p:nvPr>
        </p:nvSpPr>
        <p:spPr/>
        <p:txBody>
          <a:bodyPr>
            <a:normAutofit/>
          </a:bodyPr>
          <a:lstStyle/>
          <a:p>
            <a:r>
              <a:rPr lang="en-GB" altLang="en-US" sz="3200" dirty="0"/>
              <a:t>Description of the method</a:t>
            </a:r>
          </a:p>
          <a:p>
            <a:r>
              <a:rPr lang="en-GB" altLang="en-US" sz="3200" dirty="0"/>
              <a:t>Mechanism of action</a:t>
            </a:r>
          </a:p>
          <a:p>
            <a:r>
              <a:rPr lang="en-GB" altLang="en-US" sz="3200" dirty="0"/>
              <a:t>Effectiveness</a:t>
            </a:r>
          </a:p>
          <a:p>
            <a:r>
              <a:rPr lang="en-GB" altLang="en-US" sz="3200" dirty="0"/>
              <a:t>Eligibility criteria</a:t>
            </a:r>
          </a:p>
          <a:p>
            <a:r>
              <a:rPr lang="en-GB" altLang="en-US" sz="3200" dirty="0"/>
              <a:t>Benefits and side effects</a:t>
            </a:r>
          </a:p>
          <a:p>
            <a:r>
              <a:rPr lang="en-GB" altLang="en-US" sz="3200" dirty="0"/>
              <a:t>Interventions for associated effects</a:t>
            </a:r>
          </a:p>
          <a:p>
            <a:endParaRPr lang="en-US" altLang="en-US" sz="3200" dirty="0"/>
          </a:p>
        </p:txBody>
      </p:sp>
      <p:sp>
        <p:nvSpPr>
          <p:cNvPr id="2" name="Slide Number Placeholder 1">
            <a:extLst>
              <a:ext uri="{FF2B5EF4-FFF2-40B4-BE49-F238E27FC236}">
                <a16:creationId xmlns:a16="http://schemas.microsoft.com/office/drawing/2014/main" id="{C6C6196B-E760-4554-A511-B494584640C2}"/>
              </a:ext>
            </a:extLst>
          </p:cNvPr>
          <p:cNvSpPr>
            <a:spLocks noGrp="1"/>
          </p:cNvSpPr>
          <p:nvPr>
            <p:ph type="sldNum" sz="quarter" idx="12"/>
          </p:nvPr>
        </p:nvSpPr>
        <p:spPr/>
        <p:txBody>
          <a:bodyPr/>
          <a:lstStyle/>
          <a:p>
            <a:fld id="{8503B3E5-BAE0-4051-A0B1-29381921E4F1}" type="slidenum">
              <a:rPr lang="en-GB" smtClean="0"/>
              <a:t>2</a:t>
            </a:fld>
            <a:endParaRPr lang="en-GB"/>
          </a:p>
        </p:txBody>
      </p:sp>
    </p:spTree>
    <p:custDataLst>
      <p:tags r:id="rId1"/>
    </p:custDataLst>
    <p:extLst>
      <p:ext uri="{BB962C8B-B14F-4D97-AF65-F5344CB8AC3E}">
        <p14:creationId xmlns:p14="http://schemas.microsoft.com/office/powerpoint/2010/main" val="3628898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8926"/>
            <a:ext cx="7886700" cy="1325563"/>
          </a:xfrm>
        </p:spPr>
        <p:txBody>
          <a:bodyPr>
            <a:normAutofit/>
          </a:bodyPr>
          <a:lstStyle/>
          <a:p>
            <a:r>
              <a:rPr lang="en-US" sz="4000" b="1" dirty="0">
                <a:solidFill>
                  <a:schemeClr val="accent4"/>
                </a:solidFill>
                <a:latin typeface="Calibri" panose="020F0502020204030204" pitchFamily="34" charset="0"/>
                <a:cs typeface="Calibri" panose="020F0502020204030204" pitchFamily="34" charset="0"/>
              </a:rPr>
              <a:t>What is female sterilization? </a:t>
            </a:r>
            <a:br>
              <a:rPr lang="en-US" sz="4000" b="1" dirty="0">
                <a:solidFill>
                  <a:schemeClr val="accent4"/>
                </a:solidFill>
                <a:latin typeface="Calibri" panose="020F0502020204030204" pitchFamily="34" charset="0"/>
                <a:cs typeface="Calibri" panose="020F0502020204030204" pitchFamily="34" charset="0"/>
              </a:rPr>
            </a:br>
            <a:endParaRPr lang="en-US" sz="4000" b="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8650" y="1534886"/>
            <a:ext cx="8167007" cy="4642077"/>
          </a:xfrm>
        </p:spPr>
        <p:txBody>
          <a:bodyPr/>
          <a:lstStyle/>
          <a:p>
            <a:r>
              <a:rPr lang="en-US" sz="2400" dirty="0"/>
              <a:t>Female sterilization is a family planning method that provides permanent contraception to women and couples who want to limit births or do not want any more children.</a:t>
            </a:r>
          </a:p>
          <a:p>
            <a:endParaRPr lang="en-US" sz="2400" dirty="0"/>
          </a:p>
          <a:p>
            <a:r>
              <a:rPr lang="en-US" sz="2400" dirty="0"/>
              <a:t>The two surgical approaches most often used are minilaparotomy and laparoscopy.</a:t>
            </a:r>
          </a:p>
          <a:p>
            <a:endParaRPr lang="en-US" sz="2400" dirty="0"/>
          </a:p>
          <a:p>
            <a:r>
              <a:rPr lang="en-US" sz="2400" dirty="0"/>
              <a:t>Female sterilization is also referred to as </a:t>
            </a:r>
            <a:r>
              <a:rPr lang="en-US" sz="2400" b="1" i="1" dirty="0">
                <a:solidFill>
                  <a:srgbClr val="000404"/>
                </a:solidFill>
              </a:rPr>
              <a:t>“tubal occlusion,” “tubal sterilization,” “tubal ligation,” “surgical contraception,” “voluntary surgical contraception,” “</a:t>
            </a:r>
            <a:r>
              <a:rPr lang="en-US" sz="2400" b="1" i="1" dirty="0" err="1">
                <a:solidFill>
                  <a:srgbClr val="000404"/>
                </a:solidFill>
              </a:rPr>
              <a:t>tubectomy</a:t>
            </a:r>
            <a:r>
              <a:rPr lang="en-US" sz="2400" b="1" i="1" dirty="0">
                <a:solidFill>
                  <a:srgbClr val="000404"/>
                </a:solidFill>
              </a:rPr>
              <a:t>,” “bi-tubal occlusion,” “</a:t>
            </a:r>
            <a:r>
              <a:rPr lang="en-US" sz="2400" b="1" i="1" dirty="0" err="1">
                <a:solidFill>
                  <a:srgbClr val="000404"/>
                </a:solidFill>
              </a:rPr>
              <a:t>minilap</a:t>
            </a:r>
            <a:r>
              <a:rPr lang="en-US" sz="2400" b="1" i="1" dirty="0">
                <a:solidFill>
                  <a:srgbClr val="000404"/>
                </a:solidFill>
              </a:rPr>
              <a:t>,”</a:t>
            </a:r>
            <a:r>
              <a:rPr lang="en-US" sz="2400" i="1" dirty="0"/>
              <a:t> </a:t>
            </a:r>
            <a:r>
              <a:rPr lang="en-US" sz="2400" dirty="0"/>
              <a:t>or simply </a:t>
            </a:r>
            <a:r>
              <a:rPr lang="en-US" sz="2400" b="1" i="1" dirty="0">
                <a:solidFill>
                  <a:srgbClr val="000404"/>
                </a:solidFill>
              </a:rPr>
              <a:t>“the operation.”</a:t>
            </a:r>
          </a:p>
        </p:txBody>
      </p:sp>
      <p:sp>
        <p:nvSpPr>
          <p:cNvPr id="4" name="Footer Placeholder 1">
            <a:extLst>
              <a:ext uri="{FF2B5EF4-FFF2-40B4-BE49-F238E27FC236}">
                <a16:creationId xmlns:a16="http://schemas.microsoft.com/office/drawing/2014/main" id="{17510D5C-DB74-4499-B256-A22E3751802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A4A0D1E8-5CFC-4E17-9966-4B03F9B2337C}"/>
              </a:ext>
            </a:extLst>
          </p:cNvPr>
          <p:cNvSpPr>
            <a:spLocks noGrp="1"/>
          </p:cNvSpPr>
          <p:nvPr>
            <p:ph type="sldNum" sz="quarter" idx="12"/>
          </p:nvPr>
        </p:nvSpPr>
        <p:spPr/>
        <p:txBody>
          <a:bodyPr/>
          <a:lstStyle/>
          <a:p>
            <a:fld id="{8503B3E5-BAE0-4051-A0B1-29381921E4F1}" type="slidenum">
              <a:rPr lang="en-GB" smtClean="0"/>
              <a:t>20</a:t>
            </a:fld>
            <a:endParaRPr lang="en-GB"/>
          </a:p>
        </p:txBody>
      </p:sp>
    </p:spTree>
    <p:extLst>
      <p:ext uri="{BB962C8B-B14F-4D97-AF65-F5344CB8AC3E}">
        <p14:creationId xmlns:p14="http://schemas.microsoft.com/office/powerpoint/2010/main" val="1380270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sz="3600" b="1" dirty="0">
                <a:solidFill>
                  <a:schemeClr val="accent4"/>
                </a:solidFill>
                <a:latin typeface="Calibri" panose="020F0502020204030204" pitchFamily="34" charset="0"/>
                <a:cs typeface="Calibri" panose="020F0502020204030204" pitchFamily="34" charset="0"/>
              </a:rPr>
              <a:t>Relative effectiveness of female sterilization to other family planning methods</a:t>
            </a:r>
          </a:p>
        </p:txBody>
      </p:sp>
      <p:graphicFrame>
        <p:nvGraphicFramePr>
          <p:cNvPr id="4" name="Group 44"/>
          <p:cNvGraphicFramePr>
            <a:graphicFrameLocks noGrp="1"/>
          </p:cNvGraphicFramePr>
          <p:nvPr>
            <p:ph idx="1"/>
            <p:extLst>
              <p:ext uri="{D42A27DB-BD31-4B8C-83A1-F6EECF244321}">
                <p14:modId xmlns:p14="http://schemas.microsoft.com/office/powerpoint/2010/main" val="2819431937"/>
              </p:ext>
            </p:extLst>
          </p:nvPr>
        </p:nvGraphicFramePr>
        <p:xfrm>
          <a:off x="1219200" y="1600200"/>
          <a:ext cx="6934200" cy="4937808"/>
        </p:xfrm>
        <a:graphic>
          <a:graphicData uri="http://schemas.openxmlformats.org/drawingml/2006/table">
            <a:tbl>
              <a:tblPr/>
              <a:tblGrid>
                <a:gridCol w="2819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579401">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Method</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  No.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chemeClr val="tx1"/>
                          </a:solidFill>
                          <a:effectLst/>
                          <a:latin typeface="+mn-lt"/>
                          <a:ea typeface="ヒラギノ角ゴ Pro W3"/>
                          <a:cs typeface="ヒラギノ角ゴ Pro W3"/>
                        </a:rPr>
                        <a:t>1,000 women in 1st year of typical use</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No method use</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663700" marR="0" lvl="0" indent="-16637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850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Withdrawal</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220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Female condom</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210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Male condom</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180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Pill</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90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Injectable</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60</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IUD  </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8 / 2  (Cu-T/LNG-IUS)      </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1" i="0" u="none" strike="noStrike" cap="none" normalizeH="0" baseline="0" dirty="0">
                          <a:ln>
                            <a:noFill/>
                          </a:ln>
                          <a:solidFill>
                            <a:srgbClr val="000404"/>
                          </a:solidFill>
                          <a:effectLst/>
                          <a:latin typeface="+mn-lt"/>
                          <a:ea typeface="ヒラギノ角ゴ Pro W3"/>
                          <a:cs typeface="ヒラギノ角ゴ Pro W3"/>
                        </a:rPr>
                        <a:t>Female sterilization</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48F"/>
                    </a:solid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00404"/>
                          </a:solidFill>
                          <a:effectLst/>
                          <a:latin typeface="+mn-lt"/>
                          <a:ea typeface="ヒラギノ角ゴ Pro W3"/>
                          <a:cs typeface="ヒラギノ角ゴ Pro W3"/>
                        </a:rPr>
                        <a:t>		</a:t>
                      </a:r>
                      <a:r>
                        <a:rPr kumimoji="0" lang="en-US" sz="1800" b="1" i="0" u="none" strike="noStrike" cap="none" normalizeH="0" baseline="0" dirty="0">
                          <a:ln>
                            <a:noFill/>
                          </a:ln>
                          <a:solidFill>
                            <a:srgbClr val="000404"/>
                          </a:solidFill>
                          <a:effectLst/>
                          <a:latin typeface="+mn-lt"/>
                          <a:ea typeface="ヒラギノ角ゴ Pro W3"/>
                          <a:cs typeface="ヒラギノ角ゴ Pro W3"/>
                        </a:rPr>
                        <a:t>    5</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48F"/>
                    </a:solidFill>
                  </a:tcPr>
                </a:tc>
                <a:extLst>
                  <a:ext uri="{0D108BD9-81ED-4DB2-BD59-A6C34878D82A}">
                    <a16:rowId xmlns:a16="http://schemas.microsoft.com/office/drawing/2014/main" val="10008"/>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Vasectomy</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1.5</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5764">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Implant</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r>
                        <a:rPr kumimoji="0" lang="en-US" sz="1800" b="0" i="0" u="none" strike="noStrike" cap="none" normalizeH="0" baseline="0" dirty="0">
                          <a:ln>
                            <a:noFill/>
                          </a:ln>
                          <a:solidFill>
                            <a:srgbClr val="040404"/>
                          </a:solidFill>
                          <a:effectLst/>
                          <a:latin typeface="+mn-lt"/>
                          <a:ea typeface="ヒラギノ角ゴ Pro W3"/>
                          <a:cs typeface="ヒラギノ角ゴ Pro W3"/>
                        </a:rPr>
                        <a:t>		    0.5</a:t>
                      </a: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65764">
                <a:tc gridSpan="2">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defRPr/>
                      </a:pPr>
                      <a:r>
                        <a:rPr kumimoji="0" lang="en-US" sz="1800" b="1" i="1" u="none" strike="noStrike" cap="none" normalizeH="0" baseline="0" dirty="0">
                          <a:ln>
                            <a:noFill/>
                          </a:ln>
                          <a:solidFill>
                            <a:schemeClr val="bg2"/>
                          </a:solidFill>
                          <a:effectLst/>
                          <a:latin typeface="+mn-lt"/>
                          <a:ea typeface="ヒラギノ角ゴ Pro W3"/>
                          <a:cs typeface="ヒラギノ角ゴ Pro W3"/>
                        </a:rPr>
                        <a:t>Source</a:t>
                      </a:r>
                      <a:r>
                        <a:rPr kumimoji="0" lang="en-US" sz="1800" b="1" i="1" u="none" strike="noStrike" cap="none" normalizeH="0" baseline="0" dirty="0">
                          <a:ln>
                            <a:noFill/>
                          </a:ln>
                          <a:solidFill>
                            <a:schemeClr val="bg2"/>
                          </a:solidFill>
                          <a:effectLst/>
                          <a:latin typeface="+mn-lt"/>
                          <a:ea typeface="ヒラギノ角ゴ Pro W3"/>
                          <a:cs typeface="Arial" panose="020B0604020202020204" pitchFamily="34" charset="0"/>
                        </a:rPr>
                        <a:t>:  </a:t>
                      </a:r>
                      <a:r>
                        <a:rPr kumimoji="0" lang="en-US" sz="1800" b="0" i="0" u="none" strike="noStrike" cap="none" normalizeH="0" baseline="0" dirty="0" err="1">
                          <a:ln>
                            <a:noFill/>
                          </a:ln>
                          <a:solidFill>
                            <a:schemeClr val="bg2"/>
                          </a:solidFill>
                          <a:effectLst/>
                          <a:latin typeface="+mn-lt"/>
                          <a:ea typeface="ヒラギノ角ゴ Pro W3"/>
                          <a:cs typeface="Arial" panose="020B0604020202020204" pitchFamily="34" charset="0"/>
                        </a:rPr>
                        <a:t>Trussell</a:t>
                      </a:r>
                      <a:r>
                        <a:rPr kumimoji="0" lang="en-US" sz="1800" b="0" i="0" u="none" strike="noStrike" cap="none" normalizeH="0" baseline="0" dirty="0">
                          <a:ln>
                            <a:noFill/>
                          </a:ln>
                          <a:solidFill>
                            <a:schemeClr val="bg2"/>
                          </a:solidFill>
                          <a:effectLst/>
                          <a:latin typeface="+mn-lt"/>
                          <a:ea typeface="ヒラギノ角ゴ Pro W3"/>
                          <a:cs typeface="Arial" panose="020B0604020202020204" pitchFamily="34" charset="0"/>
                        </a:rPr>
                        <a:t>, J. 2011. Contraceptive failure in the United States. </a:t>
                      </a:r>
                      <a:r>
                        <a:rPr kumimoji="0" lang="en-US" sz="1800" b="0" i="1" u="none" strike="noStrike" cap="none" normalizeH="0" baseline="0" dirty="0">
                          <a:ln>
                            <a:noFill/>
                          </a:ln>
                          <a:solidFill>
                            <a:schemeClr val="bg2"/>
                          </a:solidFill>
                          <a:effectLst/>
                          <a:latin typeface="+mn-lt"/>
                          <a:ea typeface="ヒラギノ角ゴ Pro W3"/>
                          <a:cs typeface="Arial" panose="020B0604020202020204" pitchFamily="34" charset="0"/>
                        </a:rPr>
                        <a:t>Contraception</a:t>
                      </a:r>
                      <a:r>
                        <a:rPr kumimoji="0" lang="en-US" sz="1800" b="0" i="0" u="none" strike="noStrike" cap="none" normalizeH="0" baseline="0" dirty="0">
                          <a:ln>
                            <a:noFill/>
                          </a:ln>
                          <a:solidFill>
                            <a:schemeClr val="bg2"/>
                          </a:solidFill>
                          <a:effectLst/>
                          <a:latin typeface="+mn-lt"/>
                          <a:ea typeface="ヒラギノ角ゴ Pro W3"/>
                          <a:cs typeface="Arial" panose="020B0604020202020204" pitchFamily="34" charset="0"/>
                        </a:rPr>
                        <a:t> </a:t>
                      </a:r>
                      <a:r>
                        <a:rPr lang="en-US" sz="1800" b="0" i="0" spc="-10" dirty="0">
                          <a:solidFill>
                            <a:schemeClr val="bg2"/>
                          </a:solidFill>
                          <a:latin typeface="+mn-lt"/>
                          <a:ea typeface="Calibri"/>
                          <a:cs typeface="Arial" panose="020B0604020202020204" pitchFamily="34" charset="0"/>
                        </a:rPr>
                        <a:t>83:397–404.</a:t>
                      </a:r>
                      <a:endParaRPr kumimoji="0" lang="en-US" sz="1800" b="0" i="0" u="none" strike="noStrike" cap="none" normalizeH="0" baseline="0" dirty="0">
                        <a:ln>
                          <a:noFill/>
                        </a:ln>
                        <a:solidFill>
                          <a:schemeClr val="bg2"/>
                        </a:solidFill>
                        <a:effectLst/>
                        <a:latin typeface="+mn-lt"/>
                        <a:ea typeface="ヒラギノ角ゴ Pro W3"/>
                        <a:cs typeface="Arial" panose="020B0604020202020204" pitchFamily="34" charset="0"/>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342900" marR="0" lvl="0" indent="-342900" algn="l" defTabSz="914400" rtl="0" eaLnBrk="1" fontAlgn="b" latinLnBrk="0" hangingPunct="1">
                        <a:lnSpc>
                          <a:spcPct val="100000"/>
                        </a:lnSpc>
                        <a:spcBef>
                          <a:spcPct val="0"/>
                        </a:spcBef>
                        <a:spcAft>
                          <a:spcPct val="0"/>
                        </a:spcAft>
                        <a:buClr>
                          <a:schemeClr val="accent1"/>
                        </a:buClr>
                        <a:buSzTx/>
                        <a:buFont typeface="Zapf Dingbats"/>
                        <a:buNone/>
                        <a:tabLst>
                          <a:tab pos="1663700" algn="l"/>
                        </a:tabLst>
                      </a:pPr>
                      <a:endParaRPr kumimoji="0" lang="en-US" sz="1800" b="0" i="0" u="none" strike="noStrike" cap="none" normalizeH="0" baseline="0" dirty="0">
                        <a:ln>
                          <a:noFill/>
                        </a:ln>
                        <a:solidFill>
                          <a:srgbClr val="FF9933"/>
                        </a:solidFill>
                        <a:effectLst/>
                        <a:latin typeface="Arial" charset="0"/>
                        <a:ea typeface="ヒラギノ角ゴ Pro W3"/>
                        <a:cs typeface="ヒラギノ角ゴ Pro W3"/>
                      </a:endParaRPr>
                    </a:p>
                  </a:txBody>
                  <a:tcPr marT="45722" marB="4572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Footer Placeholder 1">
            <a:extLst>
              <a:ext uri="{FF2B5EF4-FFF2-40B4-BE49-F238E27FC236}">
                <a16:creationId xmlns:a16="http://schemas.microsoft.com/office/drawing/2014/main" id="{8CB0C113-69C8-445F-8DA4-4C66EB60715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6B15933C-99E0-4202-895E-017311712917}"/>
              </a:ext>
            </a:extLst>
          </p:cNvPr>
          <p:cNvSpPr>
            <a:spLocks noGrp="1"/>
          </p:cNvSpPr>
          <p:nvPr>
            <p:ph type="sldNum" sz="quarter" idx="12"/>
          </p:nvPr>
        </p:nvSpPr>
        <p:spPr/>
        <p:txBody>
          <a:bodyPr/>
          <a:lstStyle/>
          <a:p>
            <a:fld id="{8503B3E5-BAE0-4051-A0B1-29381921E4F1}" type="slidenum">
              <a:rPr lang="en-GB" smtClean="0"/>
              <a:t>21</a:t>
            </a:fld>
            <a:endParaRPr lang="en-GB"/>
          </a:p>
        </p:txBody>
      </p:sp>
    </p:spTree>
    <p:extLst>
      <p:ext uri="{BB962C8B-B14F-4D97-AF65-F5344CB8AC3E}">
        <p14:creationId xmlns:p14="http://schemas.microsoft.com/office/powerpoint/2010/main" val="3897687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solidFill>
                <a:latin typeface="Calibri" panose="020F0502020204030204" pitchFamily="34" charset="0"/>
                <a:cs typeface="Calibri" panose="020F0502020204030204" pitchFamily="34" charset="0"/>
              </a:rPr>
              <a:t>How does female sterilization work? </a:t>
            </a:r>
          </a:p>
        </p:txBody>
      </p:sp>
      <p:sp>
        <p:nvSpPr>
          <p:cNvPr id="4" name="Text Placeholder 3"/>
          <p:cNvSpPr>
            <a:spLocks noGrp="1"/>
          </p:cNvSpPr>
          <p:nvPr>
            <p:ph type="body" sz="half" idx="2"/>
          </p:nvPr>
        </p:nvSpPr>
        <p:spPr>
          <a:xfrm>
            <a:off x="457200" y="1676400"/>
            <a:ext cx="4038600" cy="4525963"/>
          </a:xfrm>
        </p:spPr>
        <p:txBody>
          <a:bodyPr/>
          <a:lstStyle/>
          <a:p>
            <a:r>
              <a:rPr lang="en-US" sz="2400" dirty="0"/>
              <a:t>A segment of the fallopian tube is removed, and then the tube is tied or blocked.</a:t>
            </a:r>
          </a:p>
          <a:p>
            <a:r>
              <a:rPr lang="en-US" sz="2400" dirty="0"/>
              <a:t>Sperm are blocked from fertilizing the ovum</a:t>
            </a:r>
          </a:p>
        </p:txBody>
      </p:sp>
      <p:pic>
        <p:nvPicPr>
          <p:cNvPr id="1026" name="Picture 2"/>
          <p:cNvPicPr>
            <a:picLocks noGrp="1" noChangeAspect="1" noChangeArrowheads="1"/>
          </p:cNvPicPr>
          <p:nvPr>
            <p:ph type="clipArt" sz="half" idx="1"/>
          </p:nvPr>
        </p:nvPicPr>
        <p:blipFill>
          <a:blip r:embed="rId3">
            <a:extLst>
              <a:ext uri="{28A0092B-C50C-407E-A947-70E740481C1C}">
                <a14:useLocalDpi xmlns:a14="http://schemas.microsoft.com/office/drawing/2010/main"/>
              </a:ext>
            </a:extLst>
          </a:blip>
          <a:srcRect/>
          <a:stretch>
            <a:fillRect/>
          </a:stretch>
        </p:blipFill>
        <p:spPr bwMode="auto">
          <a:xfrm>
            <a:off x="4376052" y="2159977"/>
            <a:ext cx="4572000" cy="3279576"/>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452252" y="4591164"/>
            <a:ext cx="1524000" cy="307777"/>
          </a:xfrm>
          <a:prstGeom prst="rect">
            <a:avLst/>
          </a:prstGeom>
          <a:noFill/>
        </p:spPr>
        <p:txBody>
          <a:bodyPr wrap="square" rtlCol="0">
            <a:spAutoFit/>
          </a:bodyPr>
          <a:lstStyle/>
          <a:p>
            <a:r>
              <a:rPr lang="en-US" sz="1400" dirty="0">
                <a:solidFill>
                  <a:schemeClr val="accent4">
                    <a:lumMod val="10000"/>
                  </a:schemeClr>
                </a:solidFill>
              </a:rPr>
              <a:t>Fallopian  tube</a:t>
            </a:r>
          </a:p>
        </p:txBody>
      </p:sp>
      <p:cxnSp>
        <p:nvCxnSpPr>
          <p:cNvPr id="7" name="Straight Arrow Connector 6"/>
          <p:cNvCxnSpPr/>
          <p:nvPr/>
        </p:nvCxnSpPr>
        <p:spPr bwMode="auto">
          <a:xfrm flipH="1" flipV="1">
            <a:off x="4739467" y="3852610"/>
            <a:ext cx="304800" cy="78116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8" name="TextBox 7"/>
          <p:cNvSpPr txBox="1"/>
          <p:nvPr/>
        </p:nvSpPr>
        <p:spPr>
          <a:xfrm>
            <a:off x="5214252" y="3975610"/>
            <a:ext cx="914400" cy="307777"/>
          </a:xfrm>
          <a:prstGeom prst="rect">
            <a:avLst/>
          </a:prstGeom>
          <a:noFill/>
        </p:spPr>
        <p:txBody>
          <a:bodyPr wrap="square" rtlCol="0">
            <a:spAutoFit/>
          </a:bodyPr>
          <a:lstStyle/>
          <a:p>
            <a:r>
              <a:rPr lang="en-US" sz="1400" dirty="0">
                <a:solidFill>
                  <a:schemeClr val="accent4">
                    <a:lumMod val="10000"/>
                  </a:schemeClr>
                </a:solidFill>
              </a:rPr>
              <a:t>ovary</a:t>
            </a:r>
          </a:p>
        </p:txBody>
      </p:sp>
      <p:sp>
        <p:nvSpPr>
          <p:cNvPr id="10" name="TextBox 9"/>
          <p:cNvSpPr txBox="1"/>
          <p:nvPr/>
        </p:nvSpPr>
        <p:spPr>
          <a:xfrm>
            <a:off x="7347852" y="4283387"/>
            <a:ext cx="1524000" cy="307777"/>
          </a:xfrm>
          <a:prstGeom prst="rect">
            <a:avLst/>
          </a:prstGeom>
          <a:noFill/>
        </p:spPr>
        <p:txBody>
          <a:bodyPr wrap="square" rtlCol="0">
            <a:spAutoFit/>
          </a:bodyPr>
          <a:lstStyle/>
          <a:p>
            <a:r>
              <a:rPr lang="en-US" sz="1400" dirty="0">
                <a:solidFill>
                  <a:schemeClr val="accent4">
                    <a:lumMod val="10000"/>
                  </a:schemeClr>
                </a:solidFill>
              </a:rPr>
              <a:t>Fallopian  tube</a:t>
            </a:r>
          </a:p>
        </p:txBody>
      </p:sp>
      <p:sp>
        <p:nvSpPr>
          <p:cNvPr id="9" name="TextBox 8"/>
          <p:cNvSpPr txBox="1"/>
          <p:nvPr/>
        </p:nvSpPr>
        <p:spPr>
          <a:xfrm>
            <a:off x="7271652" y="5029200"/>
            <a:ext cx="1600200" cy="307777"/>
          </a:xfrm>
          <a:prstGeom prst="rect">
            <a:avLst/>
          </a:prstGeom>
          <a:noFill/>
        </p:spPr>
        <p:txBody>
          <a:bodyPr wrap="square" rtlCol="0">
            <a:spAutoFit/>
          </a:bodyPr>
          <a:lstStyle/>
          <a:p>
            <a:r>
              <a:rPr lang="en-US" sz="1400" dirty="0">
                <a:solidFill>
                  <a:schemeClr val="accent4">
                    <a:lumMod val="10000"/>
                  </a:schemeClr>
                </a:solidFill>
              </a:rPr>
              <a:t>Uterus</a:t>
            </a:r>
          </a:p>
        </p:txBody>
      </p:sp>
      <p:cxnSp>
        <p:nvCxnSpPr>
          <p:cNvPr id="12" name="Straight Arrow Connector 11"/>
          <p:cNvCxnSpPr/>
          <p:nvPr/>
        </p:nvCxnSpPr>
        <p:spPr bwMode="auto">
          <a:xfrm flipH="1" flipV="1">
            <a:off x="5369583" y="3619500"/>
            <a:ext cx="76200" cy="381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5" name="Straight Arrow Connector 14"/>
          <p:cNvCxnSpPr/>
          <p:nvPr/>
        </p:nvCxnSpPr>
        <p:spPr bwMode="auto">
          <a:xfrm flipH="1" flipV="1">
            <a:off x="6966852" y="4000545"/>
            <a:ext cx="609600" cy="105358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cxnSp>
        <p:nvCxnSpPr>
          <p:cNvPr id="18" name="Straight Arrow Connector 17"/>
          <p:cNvCxnSpPr>
            <a:stCxn id="10" idx="0"/>
          </p:cNvCxnSpPr>
          <p:nvPr/>
        </p:nvCxnSpPr>
        <p:spPr bwMode="auto">
          <a:xfrm flipV="1">
            <a:off x="8109852" y="3799765"/>
            <a:ext cx="228600" cy="48362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sp>
        <p:nvSpPr>
          <p:cNvPr id="3" name="TextBox 2"/>
          <p:cNvSpPr txBox="1"/>
          <p:nvPr/>
        </p:nvSpPr>
        <p:spPr>
          <a:xfrm>
            <a:off x="465083" y="6007784"/>
            <a:ext cx="3550919" cy="646331"/>
          </a:xfrm>
          <a:prstGeom prst="rect">
            <a:avLst/>
          </a:prstGeom>
          <a:noFill/>
        </p:spPr>
        <p:txBody>
          <a:bodyPr wrap="square" rtlCol="0">
            <a:spAutoFit/>
          </a:bodyPr>
          <a:lstStyle/>
          <a:p>
            <a:r>
              <a:rPr lang="en-US" sz="900" b="1" i="1" dirty="0">
                <a:solidFill>
                  <a:schemeClr val="accent4">
                    <a:lumMod val="10000"/>
                  </a:schemeClr>
                </a:solidFill>
              </a:rPr>
              <a:t>Source: </a:t>
            </a:r>
            <a:r>
              <a:rPr lang="en-US" sz="900" i="1" dirty="0">
                <a:solidFill>
                  <a:schemeClr val="accent4">
                    <a:lumMod val="10000"/>
                  </a:schemeClr>
                </a:solidFill>
              </a:rPr>
              <a:t>Adapted from: Roy Jacobstein and John Pile, Global Technical Brief -Female Sterilization: The Most Popular</a:t>
            </a:r>
          </a:p>
          <a:p>
            <a:r>
              <a:rPr lang="en-US" sz="900" i="1" dirty="0">
                <a:solidFill>
                  <a:schemeClr val="accent4">
                    <a:lumMod val="10000"/>
                  </a:schemeClr>
                </a:solidFill>
              </a:rPr>
              <a:t>Method of Modern Contraception, </a:t>
            </a:r>
            <a:r>
              <a:rPr lang="en-US" sz="900" i="1" dirty="0" err="1">
                <a:solidFill>
                  <a:schemeClr val="accent4">
                    <a:lumMod val="10000"/>
                  </a:schemeClr>
                </a:solidFill>
              </a:rPr>
              <a:t>Engenderhealth</a:t>
            </a:r>
            <a:r>
              <a:rPr lang="en-US" sz="900" i="1" dirty="0">
                <a:solidFill>
                  <a:schemeClr val="accent4">
                    <a:lumMod val="10000"/>
                  </a:schemeClr>
                </a:solidFill>
              </a:rPr>
              <a:t> and JHUCCP  2004</a:t>
            </a:r>
          </a:p>
        </p:txBody>
      </p:sp>
      <p:sp>
        <p:nvSpPr>
          <p:cNvPr id="14" name="Footer Placeholder 1">
            <a:extLst>
              <a:ext uri="{FF2B5EF4-FFF2-40B4-BE49-F238E27FC236}">
                <a16:creationId xmlns:a16="http://schemas.microsoft.com/office/drawing/2014/main" id="{DA889A3D-35E7-4A94-8BDE-ACC2D826C91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4022489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solidFill>
                <a:latin typeface="Calibri" panose="020F0502020204030204" pitchFamily="34" charset="0"/>
                <a:cs typeface="Calibri" panose="020F0502020204030204" pitchFamily="34" charset="0"/>
              </a:rPr>
              <a:t>Female sterilization: Health benefits</a:t>
            </a:r>
            <a:br>
              <a:rPr lang="en-US" sz="4000" b="1" dirty="0">
                <a:solidFill>
                  <a:schemeClr val="accent4"/>
                </a:solidFill>
                <a:latin typeface="Calibri" panose="020F0502020204030204" pitchFamily="34" charset="0"/>
                <a:cs typeface="Calibri" panose="020F0502020204030204" pitchFamily="34" charset="0"/>
              </a:rPr>
            </a:br>
            <a:endParaRPr lang="en-US" sz="4000" b="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28649" y="1825625"/>
            <a:ext cx="8156121" cy="4351338"/>
          </a:xfrm>
        </p:spPr>
        <p:txBody>
          <a:bodyPr>
            <a:normAutofit/>
          </a:bodyPr>
          <a:lstStyle/>
          <a:p>
            <a:r>
              <a:rPr lang="en-US" sz="3200" dirty="0"/>
              <a:t>Protects against risks of pregnancy and childbirth</a:t>
            </a:r>
          </a:p>
          <a:p>
            <a:r>
              <a:rPr lang="en-US" sz="3200" dirty="0"/>
              <a:t>Lower risks of ectopic pregnancy</a:t>
            </a:r>
          </a:p>
          <a:p>
            <a:r>
              <a:rPr lang="en-US" sz="3200" dirty="0"/>
              <a:t>May lower risks of developing ovarian cancers</a:t>
            </a:r>
          </a:p>
        </p:txBody>
      </p:sp>
      <p:sp>
        <p:nvSpPr>
          <p:cNvPr id="4" name="Footer Placeholder 1">
            <a:extLst>
              <a:ext uri="{FF2B5EF4-FFF2-40B4-BE49-F238E27FC236}">
                <a16:creationId xmlns:a16="http://schemas.microsoft.com/office/drawing/2014/main" id="{E02D8C60-6DD5-43FB-9E10-94AA252C75A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CAD77626-178B-4C3A-9397-475612C5A8D9}"/>
              </a:ext>
            </a:extLst>
          </p:cNvPr>
          <p:cNvSpPr>
            <a:spLocks noGrp="1"/>
          </p:cNvSpPr>
          <p:nvPr>
            <p:ph type="sldNum" sz="quarter" idx="12"/>
          </p:nvPr>
        </p:nvSpPr>
        <p:spPr/>
        <p:txBody>
          <a:bodyPr/>
          <a:lstStyle/>
          <a:p>
            <a:fld id="{8503B3E5-BAE0-4051-A0B1-29381921E4F1}" type="slidenum">
              <a:rPr lang="en-GB" smtClean="0"/>
              <a:t>23</a:t>
            </a:fld>
            <a:endParaRPr lang="en-GB"/>
          </a:p>
        </p:txBody>
      </p:sp>
    </p:spTree>
    <p:extLst>
      <p:ext uri="{BB962C8B-B14F-4D97-AF65-F5344CB8AC3E}">
        <p14:creationId xmlns:p14="http://schemas.microsoft.com/office/powerpoint/2010/main" val="2448966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16686" cy="1143000"/>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Timing of procedure and surgical approaches</a:t>
            </a:r>
          </a:p>
        </p:txBody>
      </p:sp>
      <p:graphicFrame>
        <p:nvGraphicFramePr>
          <p:cNvPr id="4" name="Table 3"/>
          <p:cNvGraphicFramePr>
            <a:graphicFrameLocks noGrp="1"/>
          </p:cNvGraphicFramePr>
          <p:nvPr>
            <p:extLst>
              <p:ext uri="{D42A27DB-BD31-4B8C-83A1-F6EECF244321}">
                <p14:modId xmlns:p14="http://schemas.microsoft.com/office/powerpoint/2010/main" val="3639803001"/>
              </p:ext>
            </p:extLst>
          </p:nvPr>
        </p:nvGraphicFramePr>
        <p:xfrm>
          <a:off x="4038600" y="1429603"/>
          <a:ext cx="4648200" cy="4807676"/>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754951788"/>
                    </a:ext>
                  </a:extLst>
                </a:gridCol>
                <a:gridCol w="2133600">
                  <a:extLst>
                    <a:ext uri="{9D8B030D-6E8A-4147-A177-3AD203B41FA5}">
                      <a16:colId xmlns:a16="http://schemas.microsoft.com/office/drawing/2014/main" val="1967236513"/>
                    </a:ext>
                  </a:extLst>
                </a:gridCol>
              </a:tblGrid>
              <a:tr h="790863">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t>Approaches</a:t>
                      </a:r>
                    </a:p>
                    <a:p>
                      <a:pPr algn="ctr"/>
                      <a:endParaRPr lang="en-US" sz="2400" dirty="0"/>
                    </a:p>
                  </a:txBody>
                  <a:tcPr/>
                </a:tc>
                <a:tc hMerge="1">
                  <a:txBody>
                    <a:bodyPr/>
                    <a:lstStyle/>
                    <a:p>
                      <a:endParaRPr lang="en-US" dirty="0"/>
                    </a:p>
                  </a:txBody>
                  <a:tcPr/>
                </a:tc>
                <a:extLst>
                  <a:ext uri="{0D108BD9-81ED-4DB2-BD59-A6C34878D82A}">
                    <a16:rowId xmlns:a16="http://schemas.microsoft.com/office/drawing/2014/main" val="2200205101"/>
                  </a:ext>
                </a:extLst>
              </a:tr>
              <a:tr h="7662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C00000"/>
                          </a:solidFill>
                        </a:rPr>
                        <a:t>Surgical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solidFill>
                            <a:srgbClr val="C00000"/>
                          </a:solidFill>
                        </a:rPr>
                        <a:t>Nonsurgical</a:t>
                      </a:r>
                    </a:p>
                  </a:txBody>
                  <a:tcPr/>
                </a:tc>
                <a:extLst>
                  <a:ext uri="{0D108BD9-81ED-4DB2-BD59-A6C34878D82A}">
                    <a16:rowId xmlns:a16="http://schemas.microsoft.com/office/drawing/2014/main" val="1040511309"/>
                  </a:ext>
                </a:extLst>
              </a:tr>
              <a:tr h="2196841">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dirty="0"/>
                        <a:t>Laparotomy</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Minilaparotomy procedure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After delivery of baby</a:t>
                      </a:r>
                      <a:r>
                        <a:rPr lang="en-US" sz="2000" baseline="0" dirty="0"/>
                        <a:t> and Placenta</a:t>
                      </a:r>
                      <a:r>
                        <a:rPr lang="en-US" sz="2000" dirty="0"/>
                        <a:t> during C/S</a:t>
                      </a:r>
                    </a:p>
                  </a:txBody>
                  <a:tcPr/>
                </a:tc>
                <a:tc>
                  <a:txBody>
                    <a:bodyPr/>
                    <a:lstStyle/>
                    <a:p>
                      <a:pPr marL="0" lvl="1" indent="0"/>
                      <a:r>
                        <a:rPr lang="en-US" sz="2400" b="1" dirty="0" err="1"/>
                        <a:t>Transcervica</a:t>
                      </a:r>
                      <a:r>
                        <a:rPr lang="en-US" sz="2400" dirty="0" err="1"/>
                        <a:t>l</a:t>
                      </a:r>
                      <a:endParaRPr lang="en-US" sz="2400" dirty="0"/>
                    </a:p>
                  </a:txBody>
                  <a:tcPr/>
                </a:tc>
                <a:extLst>
                  <a:ext uri="{0D108BD9-81ED-4DB2-BD59-A6C34878D82A}">
                    <a16:rowId xmlns:a16="http://schemas.microsoft.com/office/drawing/2014/main" val="4174482106"/>
                  </a:ext>
                </a:extLst>
              </a:tr>
              <a:tr h="10216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Laparoscopic procedure</a:t>
                      </a:r>
                      <a:endParaRPr lang="en-US" b="1" dirty="0"/>
                    </a:p>
                  </a:txBody>
                  <a:tcPr/>
                </a:tc>
                <a:tc>
                  <a:txBody>
                    <a:bodyPr/>
                    <a:lstStyle/>
                    <a:p>
                      <a:endParaRPr lang="en-US" dirty="0"/>
                    </a:p>
                  </a:txBody>
                  <a:tcPr/>
                </a:tc>
                <a:extLst>
                  <a:ext uri="{0D108BD9-81ED-4DB2-BD59-A6C34878D82A}">
                    <a16:rowId xmlns:a16="http://schemas.microsoft.com/office/drawing/2014/main" val="132678573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690282017"/>
              </p:ext>
            </p:extLst>
          </p:nvPr>
        </p:nvGraphicFramePr>
        <p:xfrm>
          <a:off x="457200" y="1429603"/>
          <a:ext cx="3228285" cy="4824000"/>
        </p:xfrm>
        <a:graphic>
          <a:graphicData uri="http://schemas.openxmlformats.org/drawingml/2006/table">
            <a:tbl>
              <a:tblPr firstRow="1" bandRow="1">
                <a:tableStyleId>{5C22544A-7EE6-4342-B048-85BDC9FD1C3A}</a:tableStyleId>
              </a:tblPr>
              <a:tblGrid>
                <a:gridCol w="3228285">
                  <a:extLst>
                    <a:ext uri="{9D8B030D-6E8A-4147-A177-3AD203B41FA5}">
                      <a16:colId xmlns:a16="http://schemas.microsoft.com/office/drawing/2014/main" val="2089705723"/>
                    </a:ext>
                  </a:extLst>
                </a:gridCol>
              </a:tblGrid>
              <a:tr h="9420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dirty="0"/>
                        <a:t>Timing</a:t>
                      </a:r>
                      <a:r>
                        <a:rPr lang="en-US" sz="2400" b="1" baseline="0" dirty="0"/>
                        <a:t> of the procedure</a:t>
                      </a:r>
                      <a:endParaRPr lang="en-US" sz="2400" b="1" dirty="0"/>
                    </a:p>
                  </a:txBody>
                  <a:tcPr/>
                </a:tc>
                <a:extLst>
                  <a:ext uri="{0D108BD9-81ED-4DB2-BD59-A6C34878D82A}">
                    <a16:rowId xmlns:a16="http://schemas.microsoft.com/office/drawing/2014/main" val="922080234"/>
                  </a:ext>
                </a:extLst>
              </a:tr>
              <a:tr h="1293982">
                <a:tc>
                  <a:txBody>
                    <a:bodyPr/>
                    <a:lstStyle/>
                    <a:p>
                      <a:r>
                        <a:rPr lang="en-US" sz="2400" b="1" dirty="0">
                          <a:solidFill>
                            <a:srgbClr val="C00000"/>
                          </a:solidFill>
                        </a:rPr>
                        <a:t>Interval</a:t>
                      </a:r>
                      <a:r>
                        <a:rPr lang="en-US" sz="2400" dirty="0"/>
                        <a:t> </a:t>
                      </a:r>
                    </a:p>
                    <a:p>
                      <a:pPr marL="0" indent="0">
                        <a:buFont typeface="Arial" panose="020B0604020202020204" pitchFamily="34" charset="0"/>
                        <a:buNone/>
                      </a:pPr>
                      <a:r>
                        <a:rPr lang="en-GB" sz="1400" b="1" dirty="0"/>
                        <a:t>Procedure is performed at any time unrelated to a pregnancy or six weeks or more after the last delivery or abortion.</a:t>
                      </a:r>
                      <a:endParaRPr lang="en-US" sz="1400" b="1" dirty="0"/>
                    </a:p>
                  </a:txBody>
                  <a:tcPr/>
                </a:tc>
                <a:extLst>
                  <a:ext uri="{0D108BD9-81ED-4DB2-BD59-A6C34878D82A}">
                    <a16:rowId xmlns:a16="http://schemas.microsoft.com/office/drawing/2014/main" val="2611306952"/>
                  </a:ext>
                </a:extLst>
              </a:tr>
              <a:tr h="1293982">
                <a:tc>
                  <a:txBody>
                    <a:bodyPr/>
                    <a:lstStyle/>
                    <a:p>
                      <a:r>
                        <a:rPr lang="en-US" sz="2400" b="1" dirty="0">
                          <a:solidFill>
                            <a:srgbClr val="C00000"/>
                          </a:solidFill>
                        </a:rPr>
                        <a:t>Postabortion</a:t>
                      </a:r>
                    </a:p>
                    <a:p>
                      <a:r>
                        <a:rPr lang="en-GB" sz="1400" b="1" dirty="0"/>
                        <a:t>Procedure is performed within the first week following a </a:t>
                      </a:r>
                      <a:r>
                        <a:rPr lang="en-GB" sz="1400" b="1" dirty="0" err="1"/>
                        <a:t>nonseptic</a:t>
                      </a:r>
                      <a:r>
                        <a:rPr lang="en-GB" sz="1400" b="1" dirty="0"/>
                        <a:t> spontaneous or induced abortion.</a:t>
                      </a:r>
                      <a:endParaRPr lang="en-US" sz="1400" b="1" dirty="0"/>
                    </a:p>
                  </a:txBody>
                  <a:tcPr/>
                </a:tc>
                <a:extLst>
                  <a:ext uri="{0D108BD9-81ED-4DB2-BD59-A6C34878D82A}">
                    <a16:rowId xmlns:a16="http://schemas.microsoft.com/office/drawing/2014/main" val="548885716"/>
                  </a:ext>
                </a:extLst>
              </a:tr>
              <a:tr h="1293982">
                <a:tc>
                  <a:txBody>
                    <a:bodyPr/>
                    <a:lstStyle/>
                    <a:p>
                      <a:r>
                        <a:rPr lang="en-US" sz="2400" b="1" dirty="0">
                          <a:solidFill>
                            <a:srgbClr val="C00000"/>
                          </a:solidFill>
                        </a:rPr>
                        <a:t>Postpartum</a:t>
                      </a:r>
                    </a:p>
                    <a:p>
                      <a:r>
                        <a:rPr lang="en-GB" sz="1400" b="1" dirty="0"/>
                        <a:t>Procedure is performed within the first week after a vaginal delivery or while a </a:t>
                      </a:r>
                      <a:r>
                        <a:rPr lang="en-GB" sz="1400" b="1" dirty="0" err="1"/>
                        <a:t>cesarean</a:t>
                      </a:r>
                      <a:r>
                        <a:rPr lang="en-GB" sz="1400" b="1" dirty="0"/>
                        <a:t> section is being performed.</a:t>
                      </a:r>
                      <a:endParaRPr lang="en-US" sz="1400" b="1" dirty="0"/>
                    </a:p>
                  </a:txBody>
                  <a:tcPr/>
                </a:tc>
                <a:extLst>
                  <a:ext uri="{0D108BD9-81ED-4DB2-BD59-A6C34878D82A}">
                    <a16:rowId xmlns:a16="http://schemas.microsoft.com/office/drawing/2014/main" val="2380641596"/>
                  </a:ext>
                </a:extLst>
              </a:tr>
            </a:tbl>
          </a:graphicData>
        </a:graphic>
      </p:graphicFrame>
      <p:sp>
        <p:nvSpPr>
          <p:cNvPr id="5" name="Footer Placeholder 1">
            <a:extLst>
              <a:ext uri="{FF2B5EF4-FFF2-40B4-BE49-F238E27FC236}">
                <a16:creationId xmlns:a16="http://schemas.microsoft.com/office/drawing/2014/main" id="{DE9F708C-5DF3-4132-9B02-6B028926B78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9FECC606-0042-4CDB-B8CE-3AB64C0E0BF0}"/>
              </a:ext>
            </a:extLst>
          </p:cNvPr>
          <p:cNvSpPr>
            <a:spLocks noGrp="1"/>
          </p:cNvSpPr>
          <p:nvPr>
            <p:ph type="sldNum" sz="quarter" idx="12"/>
          </p:nvPr>
        </p:nvSpPr>
        <p:spPr/>
        <p:txBody>
          <a:bodyPr/>
          <a:lstStyle/>
          <a:p>
            <a:fld id="{8503B3E5-BAE0-4051-A0B1-29381921E4F1}" type="slidenum">
              <a:rPr lang="en-GB" smtClean="0"/>
              <a:t>24</a:t>
            </a:fld>
            <a:endParaRPr lang="en-GB"/>
          </a:p>
        </p:txBody>
      </p:sp>
    </p:spTree>
    <p:extLst>
      <p:ext uri="{BB962C8B-B14F-4D97-AF65-F5344CB8AC3E}">
        <p14:creationId xmlns:p14="http://schemas.microsoft.com/office/powerpoint/2010/main" val="3354666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1210"/>
            <a:ext cx="78867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Side effects and complications</a:t>
            </a:r>
          </a:p>
        </p:txBody>
      </p:sp>
      <p:sp>
        <p:nvSpPr>
          <p:cNvPr id="3" name="Content Placeholder 2"/>
          <p:cNvSpPr>
            <a:spLocks noGrp="1"/>
          </p:cNvSpPr>
          <p:nvPr>
            <p:ph idx="1"/>
          </p:nvPr>
        </p:nvSpPr>
        <p:spPr>
          <a:xfrm>
            <a:off x="457200" y="1447800"/>
            <a:ext cx="8229600" cy="4678363"/>
          </a:xfrm>
        </p:spPr>
        <p:txBody>
          <a:bodyPr>
            <a:normAutofit lnSpcReduction="10000"/>
          </a:bodyPr>
          <a:lstStyle/>
          <a:p>
            <a:pPr eaLnBrk="1" hangingPunct="1"/>
            <a:r>
              <a:rPr lang="en-US" altLang="en-US" sz="2200" dirty="0"/>
              <a:t>Complications </a:t>
            </a:r>
            <a:r>
              <a:rPr lang="en-US" sz="2200" dirty="0"/>
              <a:t>of female sterilization </a:t>
            </a:r>
            <a:r>
              <a:rPr lang="en-US" altLang="en-US" sz="2200" dirty="0"/>
              <a:t>are rare.</a:t>
            </a:r>
          </a:p>
          <a:p>
            <a:pPr eaLnBrk="1" hangingPunct="1"/>
            <a:r>
              <a:rPr lang="en-US" altLang="en-US" sz="2200" dirty="0"/>
              <a:t>Immediate side effects of minilaparotomy are transient and include nausea, vomiting, and minor abdominal discomfort.</a:t>
            </a:r>
          </a:p>
          <a:p>
            <a:pPr eaLnBrk="1" hangingPunct="1"/>
            <a:r>
              <a:rPr lang="en-US" altLang="en-US" sz="2200" dirty="0"/>
              <a:t>Complications may be:</a:t>
            </a:r>
          </a:p>
          <a:p>
            <a:pPr lvl="1" eaLnBrk="1" hangingPunct="1"/>
            <a:r>
              <a:rPr lang="en-US" altLang="en-US" sz="2200" b="1" dirty="0">
                <a:solidFill>
                  <a:srgbClr val="040404"/>
                </a:solidFill>
              </a:rPr>
              <a:t>Surgical</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Injuries to other viscera</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Bleeding or hemorrhage/ </a:t>
            </a:r>
            <a:br>
              <a:rPr lang="en-US" altLang="en-US" sz="2200" dirty="0">
                <a:solidFill>
                  <a:srgbClr val="040404"/>
                </a:solidFill>
              </a:rPr>
            </a:br>
            <a:r>
              <a:rPr lang="en-US" altLang="en-US" sz="2200" dirty="0">
                <a:solidFill>
                  <a:srgbClr val="040404"/>
                </a:solidFill>
              </a:rPr>
              <a:t>hematoma formation</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Infection</a:t>
            </a:r>
          </a:p>
          <a:p>
            <a:pPr lvl="2" indent="-403225" eaLnBrk="1" hangingPunct="1">
              <a:spcBef>
                <a:spcPts val="0"/>
              </a:spcBef>
              <a:buClr>
                <a:srgbClr val="000404"/>
              </a:buClr>
              <a:buFont typeface="Courier New" pitchFamily="49" charset="0"/>
              <a:buChar char="o"/>
            </a:pPr>
            <a:r>
              <a:rPr lang="en-US" altLang="en-US" sz="2200" dirty="0">
                <a:solidFill>
                  <a:srgbClr val="040404"/>
                </a:solidFill>
              </a:rPr>
              <a:t>Small risk of failure leading to </a:t>
            </a:r>
            <a:br>
              <a:rPr lang="en-US" altLang="en-US" sz="2200" dirty="0">
                <a:solidFill>
                  <a:srgbClr val="040404"/>
                </a:solidFill>
              </a:rPr>
            </a:br>
            <a:r>
              <a:rPr lang="en-US" altLang="en-US" sz="2200" dirty="0">
                <a:solidFill>
                  <a:srgbClr val="040404"/>
                </a:solidFill>
              </a:rPr>
              <a:t>pregnancy (ectopic or intrauterine)</a:t>
            </a:r>
          </a:p>
          <a:p>
            <a:pPr lvl="1" eaLnBrk="1" hangingPunct="1"/>
            <a:r>
              <a:rPr lang="en-US" altLang="en-US" sz="2200" b="1" dirty="0">
                <a:solidFill>
                  <a:srgbClr val="040404"/>
                </a:solidFill>
              </a:rPr>
              <a:t>Anesthesia-related</a:t>
            </a:r>
          </a:p>
          <a:p>
            <a:pPr lvl="2" indent="-403225" eaLnBrk="1" hangingPunct="1">
              <a:spcBef>
                <a:spcPts val="0"/>
              </a:spcBef>
              <a:buFont typeface="Courier New" panose="02070309020205020404" pitchFamily="49" charset="0"/>
              <a:buChar char="o"/>
            </a:pPr>
            <a:r>
              <a:rPr lang="en-US" altLang="en-US" sz="2200" dirty="0">
                <a:solidFill>
                  <a:srgbClr val="040404"/>
                </a:solidFill>
              </a:rPr>
              <a:t>   Respiratory depression</a:t>
            </a:r>
          </a:p>
          <a:p>
            <a:pPr lvl="2" indent="-403225" eaLnBrk="1" hangingPunct="1">
              <a:spcBef>
                <a:spcPts val="0"/>
              </a:spcBef>
              <a:buFont typeface="Courier New" panose="02070309020205020404" pitchFamily="49" charset="0"/>
              <a:buChar char="o"/>
            </a:pPr>
            <a:r>
              <a:rPr lang="en-US" altLang="en-US" sz="2200" dirty="0">
                <a:solidFill>
                  <a:srgbClr val="040404"/>
                </a:solidFill>
              </a:rPr>
              <a:t>   Drug overdose</a:t>
            </a:r>
          </a:p>
          <a:p>
            <a:endParaRPr lang="en-US" dirty="0"/>
          </a:p>
        </p:txBody>
      </p:sp>
      <p:sp>
        <p:nvSpPr>
          <p:cNvPr id="6" name="Rectangle 5">
            <a:extLst>
              <a:ext uri="{FF2B5EF4-FFF2-40B4-BE49-F238E27FC236}">
                <a16:creationId xmlns:a16="http://schemas.microsoft.com/office/drawing/2014/main" id="{97331E24-A5D1-49AA-9D2D-BF603A2D15E4}"/>
              </a:ext>
            </a:extLst>
          </p:cNvPr>
          <p:cNvSpPr/>
          <p:nvPr/>
        </p:nvSpPr>
        <p:spPr>
          <a:xfrm>
            <a:off x="5173435" y="2771211"/>
            <a:ext cx="3872593" cy="1107996"/>
          </a:xfrm>
          <a:prstGeom prst="rect">
            <a:avLst/>
          </a:prstGeom>
        </p:spPr>
        <p:txBody>
          <a:bodyPr wrap="square">
            <a:spAutoFit/>
          </a:bodyPr>
          <a:lstStyle/>
          <a:p>
            <a:pPr marL="342900" indent="-342900">
              <a:buFont typeface="Arial" panose="020B0604020202020204" pitchFamily="34" charset="0"/>
              <a:buChar char="•"/>
            </a:pPr>
            <a:r>
              <a:rPr lang="en-US" sz="2200" b="1" dirty="0"/>
              <a:t>Long-term effects are rare</a:t>
            </a:r>
            <a:r>
              <a:rPr lang="en-US" sz="2200" dirty="0"/>
              <a:t>:  </a:t>
            </a:r>
          </a:p>
          <a:p>
            <a:pPr marL="800100" lvl="1" indent="-342900">
              <a:buFont typeface="Courier New" panose="02070309020205020404" pitchFamily="49" charset="0"/>
              <a:buChar char="o"/>
            </a:pPr>
            <a:r>
              <a:rPr lang="en-US" sz="2200" dirty="0"/>
              <a:t>Risk of ectopic pregnancy </a:t>
            </a:r>
          </a:p>
          <a:p>
            <a:pPr marL="800100" lvl="1" indent="-342900">
              <a:buFont typeface="Courier New" panose="02070309020205020404" pitchFamily="49" charset="0"/>
              <a:buChar char="o"/>
            </a:pPr>
            <a:r>
              <a:rPr lang="en-US" sz="2200" dirty="0"/>
              <a:t>Potential for regret</a:t>
            </a:r>
          </a:p>
        </p:txBody>
      </p:sp>
      <p:sp>
        <p:nvSpPr>
          <p:cNvPr id="7" name="Footer Placeholder 1">
            <a:extLst>
              <a:ext uri="{FF2B5EF4-FFF2-40B4-BE49-F238E27FC236}">
                <a16:creationId xmlns:a16="http://schemas.microsoft.com/office/drawing/2014/main" id="{349C7605-EFF7-4186-A9E1-A2EC03759F8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9" name="Slide Number Placeholder 8">
            <a:extLst>
              <a:ext uri="{FF2B5EF4-FFF2-40B4-BE49-F238E27FC236}">
                <a16:creationId xmlns:a16="http://schemas.microsoft.com/office/drawing/2014/main" id="{61FCE69E-FB09-455E-BDAC-1FBB5F523163}"/>
              </a:ext>
            </a:extLst>
          </p:cNvPr>
          <p:cNvSpPr>
            <a:spLocks noGrp="1"/>
          </p:cNvSpPr>
          <p:nvPr>
            <p:ph type="sldNum" sz="quarter" idx="12"/>
          </p:nvPr>
        </p:nvSpPr>
        <p:spPr/>
        <p:txBody>
          <a:bodyPr/>
          <a:lstStyle/>
          <a:p>
            <a:fld id="{8503B3E5-BAE0-4051-A0B1-29381921E4F1}" type="slidenum">
              <a:rPr lang="en-GB" smtClean="0"/>
              <a:t>25</a:t>
            </a:fld>
            <a:endParaRPr lang="en-GB"/>
          </a:p>
        </p:txBody>
      </p:sp>
    </p:spTree>
    <p:extLst>
      <p:ext uri="{BB962C8B-B14F-4D97-AF65-F5344CB8AC3E}">
        <p14:creationId xmlns:p14="http://schemas.microsoft.com/office/powerpoint/2010/main" val="2225948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01841"/>
            <a:ext cx="7886700" cy="1325563"/>
          </a:xfrm>
        </p:spPr>
        <p:txBody>
          <a:bodyPr>
            <a:normAutofit/>
          </a:bodyPr>
          <a:lstStyle/>
          <a:p>
            <a:r>
              <a:rPr lang="en-GB" sz="4000" b="1" dirty="0">
                <a:solidFill>
                  <a:schemeClr val="accent4"/>
                </a:solidFill>
                <a:latin typeface="Calibri" panose="020F0502020204030204" pitchFamily="34" charset="0"/>
                <a:cs typeface="Calibri" panose="020F0502020204030204" pitchFamily="34" charset="0"/>
              </a:rPr>
              <a:t>Who can have female sterilization?</a:t>
            </a:r>
            <a:endParaRPr lang="en-US" sz="4000" b="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7085" y="2036083"/>
            <a:ext cx="5431971" cy="4351338"/>
          </a:xfrm>
        </p:spPr>
        <p:txBody>
          <a:bodyPr>
            <a:normAutofit fontScale="92500" lnSpcReduction="10000"/>
          </a:bodyPr>
          <a:lstStyle/>
          <a:p>
            <a:r>
              <a:rPr lang="en-US" sz="2600" dirty="0"/>
              <a:t>With proper counseling and informed consent, any woman can safely have a female sterilization procedure, including women who:</a:t>
            </a:r>
          </a:p>
          <a:p>
            <a:pPr lvl="1">
              <a:buFont typeface="Arial" panose="020B0604020202020204" pitchFamily="34" charset="0"/>
              <a:buChar char="•"/>
            </a:pPr>
            <a:r>
              <a:rPr lang="en-US" sz="2400" dirty="0"/>
              <a:t>Are not married</a:t>
            </a:r>
          </a:p>
          <a:p>
            <a:pPr lvl="1">
              <a:buFont typeface="Arial" panose="020B0604020202020204" pitchFamily="34" charset="0"/>
              <a:buChar char="•"/>
            </a:pPr>
            <a:r>
              <a:rPr lang="en-US" sz="2400" dirty="0"/>
              <a:t>Have no children or few children</a:t>
            </a:r>
          </a:p>
          <a:p>
            <a:pPr lvl="1">
              <a:buFont typeface="Arial" panose="020B0604020202020204" pitchFamily="34" charset="0"/>
              <a:buChar char="•"/>
            </a:pPr>
            <a:r>
              <a:rPr lang="en-US" sz="2400" dirty="0"/>
              <a:t>Do not have spousal permission</a:t>
            </a:r>
          </a:p>
          <a:p>
            <a:pPr lvl="1">
              <a:buFont typeface="Arial" panose="020B0604020202020204" pitchFamily="34" charset="0"/>
              <a:buChar char="•"/>
            </a:pPr>
            <a:r>
              <a:rPr lang="en-US" sz="2400" dirty="0"/>
              <a:t>Are young</a:t>
            </a:r>
          </a:p>
          <a:p>
            <a:pPr lvl="1">
              <a:buFont typeface="Arial" panose="020B0604020202020204" pitchFamily="34" charset="0"/>
              <a:buChar char="•"/>
            </a:pPr>
            <a:r>
              <a:rPr lang="en-US" sz="2400" dirty="0"/>
              <a:t>Just gave birth (within the last seven days)</a:t>
            </a:r>
          </a:p>
          <a:p>
            <a:pPr lvl="1">
              <a:buFont typeface="Arial" panose="020B0604020202020204" pitchFamily="34" charset="0"/>
              <a:buChar char="•"/>
            </a:pPr>
            <a:r>
              <a:rPr lang="en-US" sz="2400" dirty="0"/>
              <a:t>Are breastfeeding</a:t>
            </a:r>
          </a:p>
          <a:p>
            <a:pPr lvl="1">
              <a:buFont typeface="Arial" panose="020B0604020202020204" pitchFamily="34" charset="0"/>
              <a:buChar char="•"/>
            </a:pPr>
            <a:r>
              <a:rPr lang="en-US" sz="2400" dirty="0"/>
              <a:t>Are infected with HIV, whether or not they are receiving antiretroviral therapy</a:t>
            </a:r>
          </a:p>
        </p:txBody>
      </p:sp>
      <p:sp>
        <p:nvSpPr>
          <p:cNvPr id="5" name="Rectangle 4">
            <a:extLst>
              <a:ext uri="{FF2B5EF4-FFF2-40B4-BE49-F238E27FC236}">
                <a16:creationId xmlns:a16="http://schemas.microsoft.com/office/drawing/2014/main" id="{C3CEFEBA-B9F5-4226-BED6-EB4ACD8AD806}"/>
              </a:ext>
            </a:extLst>
          </p:cNvPr>
          <p:cNvSpPr/>
          <p:nvPr/>
        </p:nvSpPr>
        <p:spPr>
          <a:xfrm>
            <a:off x="5464625" y="2036083"/>
            <a:ext cx="3592287" cy="3631763"/>
          </a:xfrm>
          <a:prstGeom prst="rect">
            <a:avLst/>
          </a:prstGeom>
        </p:spPr>
        <p:txBody>
          <a:bodyPr wrap="square">
            <a:spAutoFit/>
          </a:bodyPr>
          <a:lstStyle/>
          <a:p>
            <a:pPr>
              <a:lnSpc>
                <a:spcPct val="95000"/>
              </a:lnSpc>
              <a:spcBef>
                <a:spcPct val="20000"/>
              </a:spcBef>
            </a:pPr>
            <a:r>
              <a:rPr lang="en-US" altLang="en-US" sz="2400" b="1" dirty="0">
                <a:solidFill>
                  <a:srgbClr val="C00000"/>
                </a:solidFill>
              </a:rPr>
              <a:t>But they may need to wait if they:</a:t>
            </a:r>
          </a:p>
          <a:p>
            <a:pPr marL="285750" indent="-285750">
              <a:lnSpc>
                <a:spcPct val="95000"/>
              </a:lnSpc>
              <a:spcBef>
                <a:spcPct val="20000"/>
              </a:spcBef>
              <a:buFont typeface="Arial" panose="020B0604020202020204" pitchFamily="34" charset="0"/>
              <a:buChar char="•"/>
            </a:pPr>
            <a:r>
              <a:rPr lang="en-US" altLang="en-US" sz="2200" dirty="0"/>
              <a:t>Gave birth 1–6  weeks ago</a:t>
            </a:r>
          </a:p>
          <a:p>
            <a:pPr marL="285750" indent="-285750">
              <a:lnSpc>
                <a:spcPct val="95000"/>
              </a:lnSpc>
              <a:spcBef>
                <a:spcPct val="20000"/>
              </a:spcBef>
              <a:buFont typeface="Arial" panose="020B0604020202020204" pitchFamily="34" charset="0"/>
              <a:buChar char="•"/>
            </a:pPr>
            <a:r>
              <a:rPr lang="en-US" altLang="en-US" sz="2200" dirty="0"/>
              <a:t> May be  pregnant</a:t>
            </a:r>
            <a:endParaRPr lang="en-GB" altLang="en-US" sz="2200" dirty="0"/>
          </a:p>
          <a:p>
            <a:pPr marL="285750" indent="-285750">
              <a:lnSpc>
                <a:spcPct val="95000"/>
              </a:lnSpc>
              <a:spcBef>
                <a:spcPct val="20000"/>
              </a:spcBef>
              <a:buFont typeface="Arial" panose="020B0604020202020204" pitchFamily="34" charset="0"/>
              <a:buChar char="•"/>
            </a:pPr>
            <a:r>
              <a:rPr lang="en-US" altLang="en-US" sz="2200" dirty="0"/>
              <a:t> Have an infection or other problem</a:t>
            </a:r>
            <a:endParaRPr lang="en-GB" altLang="en-US" sz="2200" dirty="0"/>
          </a:p>
          <a:p>
            <a:pPr marL="285750" indent="-285750">
              <a:lnSpc>
                <a:spcPct val="95000"/>
              </a:lnSpc>
              <a:spcBef>
                <a:spcPct val="20000"/>
              </a:spcBef>
              <a:buFont typeface="Arial" panose="020B0604020202020204" pitchFamily="34" charset="0"/>
              <a:buChar char="•"/>
            </a:pPr>
            <a:r>
              <a:rPr lang="en-GB" altLang="en-US" sz="2200" dirty="0"/>
              <a:t> Have some other serious health condition</a:t>
            </a:r>
          </a:p>
          <a:p>
            <a:pPr>
              <a:lnSpc>
                <a:spcPct val="95000"/>
              </a:lnSpc>
              <a:spcBef>
                <a:spcPct val="20000"/>
              </a:spcBef>
            </a:pPr>
            <a:endParaRPr lang="en-US" altLang="en-US" b="1" dirty="0">
              <a:solidFill>
                <a:srgbClr val="002060"/>
              </a:solidFill>
            </a:endParaRPr>
          </a:p>
          <a:p>
            <a:pPr>
              <a:lnSpc>
                <a:spcPct val="95000"/>
              </a:lnSpc>
              <a:spcBef>
                <a:spcPct val="20000"/>
              </a:spcBef>
            </a:pPr>
            <a:endParaRPr lang="en-US" altLang="en-US" b="1" dirty="0">
              <a:solidFill>
                <a:srgbClr val="FF3300"/>
              </a:solidFill>
            </a:endParaRPr>
          </a:p>
        </p:txBody>
      </p:sp>
      <p:sp>
        <p:nvSpPr>
          <p:cNvPr id="7" name="Rectangle 6">
            <a:extLst>
              <a:ext uri="{FF2B5EF4-FFF2-40B4-BE49-F238E27FC236}">
                <a16:creationId xmlns:a16="http://schemas.microsoft.com/office/drawing/2014/main" id="{092824CE-9687-413D-B933-29FDFA822C35}"/>
              </a:ext>
            </a:extLst>
          </p:cNvPr>
          <p:cNvSpPr/>
          <p:nvPr/>
        </p:nvSpPr>
        <p:spPr>
          <a:xfrm>
            <a:off x="504907" y="1296863"/>
            <a:ext cx="6864721" cy="480131"/>
          </a:xfrm>
          <a:prstGeom prst="rect">
            <a:avLst/>
          </a:prstGeom>
        </p:spPr>
        <p:txBody>
          <a:bodyPr wrap="square">
            <a:spAutoFit/>
          </a:bodyPr>
          <a:lstStyle/>
          <a:p>
            <a:pPr lvl="0" defTabSz="914400">
              <a:lnSpc>
                <a:spcPct val="90000"/>
              </a:lnSpc>
              <a:spcBef>
                <a:spcPts val="1000"/>
              </a:spcBef>
            </a:pPr>
            <a:r>
              <a:rPr lang="en-GB" sz="2800" b="1" dirty="0">
                <a:solidFill>
                  <a:prstClr val="black"/>
                </a:solidFill>
              </a:rPr>
              <a:t>Female sterilization is safe for all women.</a:t>
            </a:r>
            <a:endParaRPr lang="en-US" sz="2800" b="1" dirty="0">
              <a:solidFill>
                <a:prstClr val="black"/>
              </a:solidFill>
            </a:endParaRPr>
          </a:p>
        </p:txBody>
      </p:sp>
      <p:sp>
        <p:nvSpPr>
          <p:cNvPr id="9" name="Footer Placeholder 1">
            <a:extLst>
              <a:ext uri="{FF2B5EF4-FFF2-40B4-BE49-F238E27FC236}">
                <a16:creationId xmlns:a16="http://schemas.microsoft.com/office/drawing/2014/main" id="{D30D723C-3467-4282-9713-F58A7795545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11" name="Slide Number Placeholder 10">
            <a:extLst>
              <a:ext uri="{FF2B5EF4-FFF2-40B4-BE49-F238E27FC236}">
                <a16:creationId xmlns:a16="http://schemas.microsoft.com/office/drawing/2014/main" id="{4BA95F56-2895-4834-A2DE-0ACE53E204CA}"/>
              </a:ext>
            </a:extLst>
          </p:cNvPr>
          <p:cNvSpPr>
            <a:spLocks noGrp="1"/>
          </p:cNvSpPr>
          <p:nvPr>
            <p:ph type="sldNum" sz="quarter" idx="12"/>
          </p:nvPr>
        </p:nvSpPr>
        <p:spPr/>
        <p:txBody>
          <a:bodyPr/>
          <a:lstStyle/>
          <a:p>
            <a:fld id="{8503B3E5-BAE0-4051-A0B1-29381921E4F1}" type="slidenum">
              <a:rPr lang="en-GB" smtClean="0"/>
              <a:t>26</a:t>
            </a:fld>
            <a:endParaRPr lang="en-GB"/>
          </a:p>
        </p:txBody>
      </p:sp>
    </p:spTree>
    <p:extLst>
      <p:ext uri="{BB962C8B-B14F-4D97-AF65-F5344CB8AC3E}">
        <p14:creationId xmlns:p14="http://schemas.microsoft.com/office/powerpoint/2010/main" val="1009121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5641"/>
            <a:ext cx="78867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Medical eligibility criteria</a:t>
            </a:r>
            <a:endParaRPr lang="en-US" sz="3600" b="1" i="1" dirty="0">
              <a:solidFill>
                <a:schemeClr val="accent4"/>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371596"/>
            <a:ext cx="8175171" cy="5050971"/>
          </a:xfrm>
        </p:spPr>
        <p:txBody>
          <a:bodyPr/>
          <a:lstStyle/>
          <a:p>
            <a:pPr marL="0" indent="0">
              <a:buNone/>
              <a:tabLst>
                <a:tab pos="1828800" algn="l"/>
              </a:tabLst>
            </a:pPr>
            <a:r>
              <a:rPr lang="en-US" altLang="en-US" sz="2000" b="1" dirty="0"/>
              <a:t>Categories</a:t>
            </a:r>
          </a:p>
          <a:p>
            <a:pPr marL="0" indent="0">
              <a:buNone/>
              <a:tabLst>
                <a:tab pos="1828800" algn="l"/>
              </a:tabLst>
            </a:pPr>
            <a:r>
              <a:rPr lang="en-US" altLang="en-US" sz="2000" b="1" dirty="0"/>
              <a:t>A</a:t>
            </a:r>
            <a:r>
              <a:rPr lang="en-US" altLang="en-US" sz="2000" dirty="0"/>
              <a:t>—</a:t>
            </a:r>
            <a:r>
              <a:rPr lang="en-US" altLang="en-US" sz="2000" b="1" dirty="0">
                <a:solidFill>
                  <a:srgbClr val="C00000"/>
                </a:solidFill>
              </a:rPr>
              <a:t>Accept</a:t>
            </a:r>
            <a:r>
              <a:rPr lang="en-US" altLang="en-US" sz="2000" dirty="0"/>
              <a:t> 	There is no medical reason to deny sterilization to a 	</a:t>
            </a:r>
            <a:br>
              <a:rPr lang="en-US" altLang="en-US" sz="2000" dirty="0"/>
            </a:br>
            <a:r>
              <a:rPr lang="en-US" altLang="en-US" sz="2000" dirty="0"/>
              <a:t>	person with this condition.</a:t>
            </a:r>
          </a:p>
          <a:p>
            <a:pPr marL="0" indent="0">
              <a:buNone/>
              <a:tabLst>
                <a:tab pos="1828800" algn="l"/>
              </a:tabLst>
            </a:pPr>
            <a:r>
              <a:rPr lang="en-US" altLang="en-US" sz="2000" b="1" dirty="0"/>
              <a:t>C</a:t>
            </a:r>
            <a:r>
              <a:rPr lang="en-US" altLang="en-US" sz="2000" dirty="0"/>
              <a:t>—</a:t>
            </a:r>
            <a:r>
              <a:rPr lang="en-US" altLang="en-US" sz="2000" b="1" dirty="0">
                <a:solidFill>
                  <a:srgbClr val="C00000"/>
                </a:solidFill>
              </a:rPr>
              <a:t>Caution</a:t>
            </a:r>
            <a:r>
              <a:rPr lang="en-US" altLang="en-US" sz="2000" dirty="0"/>
              <a:t> 	The procedure is normally conducted in a routine 	</a:t>
            </a:r>
            <a:br>
              <a:rPr lang="en-US" altLang="en-US" sz="2000" dirty="0"/>
            </a:br>
            <a:r>
              <a:rPr lang="en-US" altLang="en-US" sz="2000" dirty="0"/>
              <a:t>	setting, but with extra preparation and precautions.</a:t>
            </a:r>
          </a:p>
          <a:p>
            <a:pPr marL="0" indent="0">
              <a:buNone/>
              <a:tabLst>
                <a:tab pos="1828800" algn="l"/>
              </a:tabLst>
            </a:pPr>
            <a:r>
              <a:rPr lang="en-US" altLang="en-US" sz="2000" b="1" dirty="0"/>
              <a:t>D</a:t>
            </a:r>
            <a:r>
              <a:rPr lang="en-US" altLang="en-US" sz="2000" dirty="0"/>
              <a:t>—</a:t>
            </a:r>
            <a:r>
              <a:rPr lang="en-US" altLang="en-US" sz="2000" b="1" dirty="0">
                <a:solidFill>
                  <a:srgbClr val="C00000"/>
                </a:solidFill>
              </a:rPr>
              <a:t>Delay</a:t>
            </a:r>
            <a:r>
              <a:rPr lang="en-US" altLang="en-US" sz="2000" dirty="0"/>
              <a:t> 	</a:t>
            </a:r>
            <a:r>
              <a:rPr lang="en-US" sz="2000" kern="1200" dirty="0">
                <a:solidFill>
                  <a:schemeClr val="accent4">
                    <a:lumMod val="10000"/>
                  </a:schemeClr>
                </a:solidFill>
              </a:rPr>
              <a:t>Postpone the female sterilization</a:t>
            </a:r>
            <a:r>
              <a:rPr lang="en-US" sz="2000" b="1" kern="1200" dirty="0">
                <a:solidFill>
                  <a:schemeClr val="accent4">
                    <a:lumMod val="10000"/>
                  </a:schemeClr>
                </a:solidFill>
              </a:rPr>
              <a:t> </a:t>
            </a:r>
            <a:r>
              <a:rPr lang="en-US" sz="2000" kern="1200" dirty="0">
                <a:solidFill>
                  <a:schemeClr val="accent4">
                    <a:lumMod val="10000"/>
                  </a:schemeClr>
                </a:solidFill>
              </a:rPr>
              <a:t>procedure. These 	conditions must be treated and resolved before female</a:t>
            </a:r>
            <a:br>
              <a:rPr lang="en-US" sz="2000" kern="1200" dirty="0">
                <a:solidFill>
                  <a:schemeClr val="accent4">
                    <a:lumMod val="10000"/>
                  </a:schemeClr>
                </a:solidFill>
              </a:rPr>
            </a:br>
            <a:r>
              <a:rPr lang="en-US" sz="2000" kern="1200" dirty="0">
                <a:solidFill>
                  <a:schemeClr val="accent4">
                    <a:lumMod val="10000"/>
                  </a:schemeClr>
                </a:solidFill>
              </a:rPr>
              <a:t> </a:t>
            </a:r>
            <a:r>
              <a:rPr lang="en-US" altLang="en-US" sz="2000" dirty="0"/>
              <a:t>	</a:t>
            </a:r>
            <a:r>
              <a:rPr lang="en-US" sz="2000" kern="1200" dirty="0">
                <a:solidFill>
                  <a:schemeClr val="accent4">
                    <a:lumMod val="10000"/>
                  </a:schemeClr>
                </a:solidFill>
              </a:rPr>
              <a:t>sterilization can be performed</a:t>
            </a:r>
            <a:r>
              <a:rPr lang="en-US" altLang="en-US" sz="2000" dirty="0">
                <a:solidFill>
                  <a:schemeClr val="accent4">
                    <a:lumMod val="10000"/>
                  </a:schemeClr>
                </a:solidFill>
              </a:rPr>
              <a:t>.</a:t>
            </a:r>
          </a:p>
          <a:p>
            <a:pPr marL="0" indent="0">
              <a:buNone/>
              <a:tabLst>
                <a:tab pos="1828800" algn="l"/>
              </a:tabLst>
            </a:pPr>
            <a:r>
              <a:rPr lang="en-US" altLang="en-US" sz="2000" b="1" dirty="0"/>
              <a:t>S</a:t>
            </a:r>
            <a:r>
              <a:rPr lang="en-US" altLang="en-US" sz="2000" dirty="0"/>
              <a:t>—</a:t>
            </a:r>
            <a:r>
              <a:rPr lang="en-US" altLang="en-US" sz="2000" b="1" dirty="0">
                <a:solidFill>
                  <a:srgbClr val="C00000"/>
                </a:solidFill>
              </a:rPr>
              <a:t>Special</a:t>
            </a:r>
            <a:r>
              <a:rPr lang="en-US" altLang="en-US" sz="2000" dirty="0"/>
              <a:t> 	The procedure should be undertaken in a setting 	</a:t>
            </a:r>
            <a:br>
              <a:rPr lang="en-US" altLang="en-US" sz="2000" dirty="0"/>
            </a:br>
            <a:r>
              <a:rPr lang="en-US" altLang="en-US" sz="2000" dirty="0"/>
              <a:t>	with an experienced surgeon and staff, equipment 	</a:t>
            </a:r>
            <a:br>
              <a:rPr lang="en-US" altLang="en-US" sz="2000" dirty="0"/>
            </a:br>
            <a:r>
              <a:rPr lang="en-US" altLang="en-US" sz="2000" dirty="0"/>
              <a:t>	needed to provide general anesthesia, and other back-	up medical support. For these conditions, the capacity 	to decide on the most appropriate procedure and 	anesthesia regimen is also needed. Give the client 	another method to use until the procedure can be 	performed.</a:t>
            </a:r>
          </a:p>
          <a:p>
            <a:endParaRPr lang="en-US" dirty="0"/>
          </a:p>
        </p:txBody>
      </p:sp>
      <p:sp>
        <p:nvSpPr>
          <p:cNvPr id="4" name="Footer Placeholder 1">
            <a:extLst>
              <a:ext uri="{FF2B5EF4-FFF2-40B4-BE49-F238E27FC236}">
                <a16:creationId xmlns:a16="http://schemas.microsoft.com/office/drawing/2014/main" id="{8422F61D-19B7-4BDC-9ADF-907590D036F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76E86540-6FBE-484D-A52E-44349FC80624}"/>
              </a:ext>
            </a:extLst>
          </p:cNvPr>
          <p:cNvSpPr>
            <a:spLocks noGrp="1"/>
          </p:cNvSpPr>
          <p:nvPr>
            <p:ph type="sldNum" sz="quarter" idx="12"/>
          </p:nvPr>
        </p:nvSpPr>
        <p:spPr/>
        <p:txBody>
          <a:bodyPr/>
          <a:lstStyle/>
          <a:p>
            <a:fld id="{8503B3E5-BAE0-4051-A0B1-29381921E4F1}" type="slidenum">
              <a:rPr lang="en-GB" smtClean="0"/>
              <a:t>27</a:t>
            </a:fld>
            <a:endParaRPr lang="en-GB"/>
          </a:p>
        </p:txBody>
      </p:sp>
    </p:spTree>
    <p:extLst>
      <p:ext uri="{BB962C8B-B14F-4D97-AF65-F5344CB8AC3E}">
        <p14:creationId xmlns:p14="http://schemas.microsoft.com/office/powerpoint/2010/main" val="175799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
            <a:ext cx="8229600" cy="1143000"/>
          </a:xfrm>
        </p:spPr>
        <p:txBody>
          <a:bodyPr/>
          <a:lstStyle/>
          <a:p>
            <a:r>
              <a:rPr lang="en-US" sz="3200" b="1" dirty="0">
                <a:solidFill>
                  <a:schemeClr val="accent4"/>
                </a:solidFill>
                <a:latin typeface="Calibri" panose="020F0502020204030204" pitchFamily="34" charset="0"/>
                <a:cs typeface="Calibri" panose="020F0502020204030204" pitchFamily="34" charset="0"/>
              </a:rPr>
              <a:t>Female sterilization use by postpartum and postabortion clients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96462085"/>
              </p:ext>
            </p:extLst>
          </p:nvPr>
        </p:nvGraphicFramePr>
        <p:xfrm>
          <a:off x="457200" y="1295399"/>
          <a:ext cx="8229600" cy="46329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1122428276"/>
                    </a:ext>
                  </a:extLst>
                </a:gridCol>
                <a:gridCol w="1905000">
                  <a:extLst>
                    <a:ext uri="{9D8B030D-6E8A-4147-A177-3AD203B41FA5}">
                      <a16:colId xmlns:a16="http://schemas.microsoft.com/office/drawing/2014/main" val="2767943460"/>
                    </a:ext>
                  </a:extLst>
                </a:gridCol>
                <a:gridCol w="2514600">
                  <a:extLst>
                    <a:ext uri="{9D8B030D-6E8A-4147-A177-3AD203B41FA5}">
                      <a16:colId xmlns:a16="http://schemas.microsoft.com/office/drawing/2014/main" val="3568234679"/>
                    </a:ext>
                  </a:extLst>
                </a:gridCol>
              </a:tblGrid>
              <a:tr h="762001">
                <a:tc>
                  <a:txBody>
                    <a:bodyPr/>
                    <a:lstStyle/>
                    <a:p>
                      <a:r>
                        <a:rPr lang="en-US" sz="1600" b="1" dirty="0"/>
                        <a:t>Condition</a:t>
                      </a:r>
                    </a:p>
                  </a:txBody>
                  <a:tcPr/>
                </a:tc>
                <a:tc>
                  <a:txBody>
                    <a:bodyPr/>
                    <a:lstStyle/>
                    <a:p>
                      <a:r>
                        <a:rPr lang="en-US" sz="1600" b="1" dirty="0"/>
                        <a:t>Category</a:t>
                      </a:r>
                    </a:p>
                    <a:p>
                      <a:r>
                        <a:rPr lang="en-US" sz="1600" b="1" dirty="0"/>
                        <a:t>A=Accept; D=</a:t>
                      </a:r>
                      <a:r>
                        <a:rPr lang="en-US" sz="1600" b="1" baseline="0" dirty="0"/>
                        <a:t>Delay;</a:t>
                      </a:r>
                    </a:p>
                    <a:p>
                      <a:r>
                        <a:rPr lang="en-US" sz="1600" b="1" dirty="0"/>
                        <a:t>C=Caution;</a:t>
                      </a:r>
                      <a:r>
                        <a:rPr lang="en-US" sz="1600" b="1" baseline="0" dirty="0"/>
                        <a:t> </a:t>
                      </a:r>
                      <a:r>
                        <a:rPr lang="en-US" sz="1600" b="1" dirty="0"/>
                        <a:t>S=Special</a:t>
                      </a:r>
                      <a:r>
                        <a:rPr lang="en-US" sz="1600" b="1" baseline="0" dirty="0"/>
                        <a:t> </a:t>
                      </a:r>
                      <a:endParaRPr lang="en-US" sz="1600" b="1" dirty="0"/>
                    </a:p>
                  </a:txBody>
                  <a:tcPr/>
                </a:tc>
                <a:tc>
                  <a:txBody>
                    <a:bodyPr/>
                    <a:lstStyle/>
                    <a:p>
                      <a:r>
                        <a:rPr lang="en-US" sz="1600" b="1" dirty="0"/>
                        <a:t>Clarification/</a:t>
                      </a:r>
                      <a:br>
                        <a:rPr lang="en-US" sz="1600" b="1" dirty="0"/>
                      </a:br>
                      <a:r>
                        <a:rPr lang="en-US" sz="1600" b="1" dirty="0"/>
                        <a:t>Evidence</a:t>
                      </a:r>
                    </a:p>
                  </a:txBody>
                  <a:tcPr/>
                </a:tc>
                <a:extLst>
                  <a:ext uri="{0D108BD9-81ED-4DB2-BD59-A6C34878D82A}">
                    <a16:rowId xmlns:a16="http://schemas.microsoft.com/office/drawing/2014/main" val="1970121861"/>
                  </a:ext>
                </a:extLst>
              </a:tr>
              <a:tr h="228600">
                <a:tc>
                  <a:txBody>
                    <a:bodyPr/>
                    <a:lstStyle/>
                    <a:p>
                      <a:r>
                        <a:rPr lang="en-US" sz="1600" dirty="0"/>
                        <a:t>Postpartum</a:t>
                      </a:r>
                      <a:r>
                        <a:rPr lang="en-US" sz="1600" baseline="0" dirty="0"/>
                        <a:t> 1-7 days</a:t>
                      </a:r>
                      <a:endParaRPr lang="en-US" sz="1600" dirty="0"/>
                    </a:p>
                  </a:txBody>
                  <a:tcPr/>
                </a:tc>
                <a:tc>
                  <a:txBody>
                    <a:bodyPr/>
                    <a:lstStyle/>
                    <a:p>
                      <a:r>
                        <a:rPr lang="en-US" sz="1600" dirty="0"/>
                        <a:t>A</a:t>
                      </a:r>
                    </a:p>
                  </a:txBody>
                  <a:tcPr/>
                </a:tc>
                <a:tc>
                  <a:txBody>
                    <a:bodyPr/>
                    <a:lstStyle/>
                    <a:p>
                      <a:endParaRPr lang="en-US" sz="1600" dirty="0"/>
                    </a:p>
                  </a:txBody>
                  <a:tcPr/>
                </a:tc>
                <a:extLst>
                  <a:ext uri="{0D108BD9-81ED-4DB2-BD59-A6C34878D82A}">
                    <a16:rowId xmlns:a16="http://schemas.microsoft.com/office/drawing/2014/main" val="3022861"/>
                  </a:ext>
                </a:extLst>
              </a:tr>
              <a:tr h="121920">
                <a:tc>
                  <a:txBody>
                    <a:bodyPr/>
                    <a:lstStyle/>
                    <a:p>
                      <a:r>
                        <a:rPr lang="en-US" sz="1600" dirty="0"/>
                        <a:t>Postpartum 7–42 days</a:t>
                      </a:r>
                    </a:p>
                  </a:txBody>
                  <a:tcPr/>
                </a:tc>
                <a:tc>
                  <a:txBody>
                    <a:bodyPr/>
                    <a:lstStyle/>
                    <a:p>
                      <a:r>
                        <a:rPr lang="en-US" sz="1600" dirty="0"/>
                        <a:t>D</a:t>
                      </a:r>
                    </a:p>
                  </a:txBody>
                  <a:tcPr/>
                </a:tc>
                <a:tc>
                  <a:txBody>
                    <a:bodyPr/>
                    <a:lstStyle/>
                    <a:p>
                      <a:endParaRPr lang="en-US" sz="1600" dirty="0"/>
                    </a:p>
                  </a:txBody>
                  <a:tcPr/>
                </a:tc>
                <a:extLst>
                  <a:ext uri="{0D108BD9-81ED-4DB2-BD59-A6C34878D82A}">
                    <a16:rowId xmlns:a16="http://schemas.microsoft.com/office/drawing/2014/main" val="2809676346"/>
                  </a:ext>
                </a:extLst>
              </a:tr>
              <a:tr h="167640">
                <a:tc>
                  <a:txBody>
                    <a:bodyPr/>
                    <a:lstStyle/>
                    <a:p>
                      <a:r>
                        <a:rPr lang="en-US" sz="1600" dirty="0"/>
                        <a:t>Postpartum</a:t>
                      </a:r>
                      <a:r>
                        <a:rPr lang="en-US" sz="1600" baseline="0" dirty="0"/>
                        <a:t> &gt;42 days</a:t>
                      </a:r>
                      <a:endParaRPr lang="en-US" sz="1600" dirty="0"/>
                    </a:p>
                  </a:txBody>
                  <a:tcPr/>
                </a:tc>
                <a:tc>
                  <a:txBody>
                    <a:bodyPr/>
                    <a:lstStyle/>
                    <a:p>
                      <a:r>
                        <a:rPr lang="en-US" sz="1600" dirty="0"/>
                        <a:t>A</a:t>
                      </a:r>
                    </a:p>
                  </a:txBody>
                  <a:tcPr/>
                </a:tc>
                <a:tc>
                  <a:txBody>
                    <a:bodyPr/>
                    <a:lstStyle/>
                    <a:p>
                      <a:r>
                        <a:rPr lang="en-US" sz="1600" dirty="0"/>
                        <a:t>Manage</a:t>
                      </a:r>
                      <a:r>
                        <a:rPr lang="en-US" sz="1600" baseline="0" dirty="0"/>
                        <a:t> as interval client</a:t>
                      </a:r>
                      <a:endParaRPr lang="en-US" sz="1600" dirty="0"/>
                    </a:p>
                  </a:txBody>
                  <a:tcPr/>
                </a:tc>
                <a:extLst>
                  <a:ext uri="{0D108BD9-81ED-4DB2-BD59-A6C34878D82A}">
                    <a16:rowId xmlns:a16="http://schemas.microsoft.com/office/drawing/2014/main" val="3704953339"/>
                  </a:ext>
                </a:extLst>
              </a:tr>
              <a:tr h="746760">
                <a:tc>
                  <a:txBody>
                    <a:bodyPr/>
                    <a:lstStyle/>
                    <a:p>
                      <a:r>
                        <a:rPr lang="en-US" sz="1600" dirty="0"/>
                        <a:t>Postpartum with other medical condition (e.g., severe anemia,</a:t>
                      </a:r>
                      <a:r>
                        <a:rPr lang="en-US" sz="1600" baseline="0" dirty="0"/>
                        <a:t> sepsis, severe hypertension)</a:t>
                      </a:r>
                      <a:endParaRPr lang="en-US" sz="1600" dirty="0"/>
                    </a:p>
                  </a:txBody>
                  <a:tcPr/>
                </a:tc>
                <a:tc>
                  <a:txBody>
                    <a:bodyPr/>
                    <a:lstStyle/>
                    <a:p>
                      <a:endParaRPr lang="en-US" sz="1600" dirty="0"/>
                    </a:p>
                    <a:p>
                      <a:r>
                        <a:rPr lang="en-US" sz="1600" dirty="0"/>
                        <a:t>D</a:t>
                      </a:r>
                    </a:p>
                  </a:txBody>
                  <a:tcPr/>
                </a:tc>
                <a:tc>
                  <a:txBody>
                    <a:bodyPr/>
                    <a:lstStyle/>
                    <a:p>
                      <a:endParaRPr lang="en-US" sz="1600" dirty="0"/>
                    </a:p>
                  </a:txBody>
                  <a:tcPr/>
                </a:tc>
                <a:extLst>
                  <a:ext uri="{0D108BD9-81ED-4DB2-BD59-A6C34878D82A}">
                    <a16:rowId xmlns:a16="http://schemas.microsoft.com/office/drawing/2014/main" val="2111256805"/>
                  </a:ext>
                </a:extLst>
              </a:tr>
              <a:tr h="152400">
                <a:tc>
                  <a:txBody>
                    <a:bodyPr/>
                    <a:lstStyle/>
                    <a:p>
                      <a:r>
                        <a:rPr lang="en-US" sz="1600" dirty="0" err="1"/>
                        <a:t>Postabortion</a:t>
                      </a:r>
                      <a:r>
                        <a:rPr lang="en-US" sz="1600" baseline="0" dirty="0"/>
                        <a:t> (uncomplicated) 1–7 days</a:t>
                      </a:r>
                      <a:endParaRPr lang="en-US" sz="1600" dirty="0"/>
                    </a:p>
                  </a:txBody>
                  <a:tcPr/>
                </a:tc>
                <a:tc>
                  <a:txBody>
                    <a:bodyPr/>
                    <a:lstStyle/>
                    <a:p>
                      <a:r>
                        <a:rPr lang="en-US" sz="1600" dirty="0"/>
                        <a:t>A</a:t>
                      </a:r>
                    </a:p>
                  </a:txBody>
                  <a:tcPr/>
                </a:tc>
                <a:tc>
                  <a:txBody>
                    <a:bodyPr/>
                    <a:lstStyle/>
                    <a:p>
                      <a:endParaRPr lang="en-US" sz="1600" dirty="0"/>
                    </a:p>
                  </a:txBody>
                  <a:tcPr/>
                </a:tc>
                <a:extLst>
                  <a:ext uri="{0D108BD9-81ED-4DB2-BD59-A6C34878D82A}">
                    <a16:rowId xmlns:a16="http://schemas.microsoft.com/office/drawing/2014/main" val="4068845510"/>
                  </a:ext>
                </a:extLst>
              </a:tr>
              <a:tr h="350520">
                <a:tc>
                  <a:txBody>
                    <a:bodyPr/>
                    <a:lstStyle/>
                    <a:p>
                      <a:r>
                        <a:rPr lang="en-US" sz="1600" dirty="0" err="1"/>
                        <a:t>Postabortion</a:t>
                      </a:r>
                      <a:r>
                        <a:rPr lang="en-US" sz="1600" baseline="0" dirty="0"/>
                        <a:t> (complicated, with severe anemia, sepsis, genital trauma)</a:t>
                      </a:r>
                      <a:endParaRPr lang="en-US" sz="1600" dirty="0"/>
                    </a:p>
                  </a:txBody>
                  <a:tcPr/>
                </a:tc>
                <a:tc>
                  <a:txBody>
                    <a:bodyPr/>
                    <a:lstStyle/>
                    <a:p>
                      <a:endParaRPr lang="en-US" sz="1600" dirty="0"/>
                    </a:p>
                    <a:p>
                      <a:r>
                        <a:rPr lang="en-US" sz="1600" dirty="0"/>
                        <a:t>D</a:t>
                      </a:r>
                    </a:p>
                  </a:txBody>
                  <a:tcPr/>
                </a:tc>
                <a:tc>
                  <a:txBody>
                    <a:bodyPr/>
                    <a:lstStyle/>
                    <a:p>
                      <a:r>
                        <a:rPr lang="en-US" sz="1600" dirty="0"/>
                        <a:t>Increased risk of complications</a:t>
                      </a:r>
                    </a:p>
                  </a:txBody>
                  <a:tcPr/>
                </a:tc>
                <a:extLst>
                  <a:ext uri="{0D108BD9-81ED-4DB2-BD59-A6C34878D82A}">
                    <a16:rowId xmlns:a16="http://schemas.microsoft.com/office/drawing/2014/main" val="3453068397"/>
                  </a:ext>
                </a:extLst>
              </a:tr>
              <a:tr h="815075">
                <a:tc>
                  <a:txBody>
                    <a:bodyPr/>
                    <a:lstStyle/>
                    <a:p>
                      <a:r>
                        <a:rPr lang="en-US" sz="1600" dirty="0" err="1"/>
                        <a:t>Postabortion</a:t>
                      </a:r>
                      <a:r>
                        <a:rPr lang="en-US" sz="1600" baseline="0" dirty="0"/>
                        <a:t> (complicated, with uterine perforation)</a:t>
                      </a:r>
                      <a:endParaRPr lang="en-US" sz="1600" dirty="0"/>
                    </a:p>
                  </a:txBody>
                  <a:tcPr/>
                </a:tc>
                <a:tc>
                  <a:txBody>
                    <a:bodyPr/>
                    <a:lstStyle/>
                    <a:p>
                      <a:endParaRPr lang="en-US" sz="1600" dirty="0"/>
                    </a:p>
                    <a:p>
                      <a:r>
                        <a:rPr lang="en-US" sz="1600" dirty="0"/>
                        <a:t>S</a:t>
                      </a:r>
                    </a:p>
                  </a:txBody>
                  <a:tcPr/>
                </a:tc>
                <a:tc>
                  <a:txBody>
                    <a:bodyPr/>
                    <a:lstStyle/>
                    <a:p>
                      <a:r>
                        <a:rPr lang="en-US" sz="1600" dirty="0"/>
                        <a:t>May include perforation</a:t>
                      </a:r>
                      <a:r>
                        <a:rPr lang="en-US" sz="1600" baseline="0" dirty="0"/>
                        <a:t> of other viscera and increased risk of complications</a:t>
                      </a:r>
                      <a:endParaRPr lang="en-US" sz="1600" dirty="0"/>
                    </a:p>
                  </a:txBody>
                  <a:tcPr/>
                </a:tc>
                <a:extLst>
                  <a:ext uri="{0D108BD9-81ED-4DB2-BD59-A6C34878D82A}">
                    <a16:rowId xmlns:a16="http://schemas.microsoft.com/office/drawing/2014/main" val="4204854269"/>
                  </a:ext>
                </a:extLst>
              </a:tr>
            </a:tbl>
          </a:graphicData>
        </a:graphic>
      </p:graphicFrame>
      <p:sp>
        <p:nvSpPr>
          <p:cNvPr id="4" name="Footer Placeholder 1">
            <a:extLst>
              <a:ext uri="{FF2B5EF4-FFF2-40B4-BE49-F238E27FC236}">
                <a16:creationId xmlns:a16="http://schemas.microsoft.com/office/drawing/2014/main" id="{AD5C724B-61D6-4F27-BA6E-D8997C41031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9792160B-268E-40E2-A6D4-DE492C1F683A}"/>
              </a:ext>
            </a:extLst>
          </p:cNvPr>
          <p:cNvSpPr>
            <a:spLocks noGrp="1"/>
          </p:cNvSpPr>
          <p:nvPr>
            <p:ph type="sldNum" sz="quarter" idx="12"/>
          </p:nvPr>
        </p:nvSpPr>
        <p:spPr/>
        <p:txBody>
          <a:bodyPr/>
          <a:lstStyle/>
          <a:p>
            <a:fld id="{8503B3E5-BAE0-4051-A0B1-29381921E4F1}" type="slidenum">
              <a:rPr lang="en-GB" smtClean="0"/>
              <a:t>28</a:t>
            </a:fld>
            <a:endParaRPr lang="en-GB"/>
          </a:p>
        </p:txBody>
      </p:sp>
    </p:spTree>
    <p:extLst>
      <p:ext uri="{BB962C8B-B14F-4D97-AF65-F5344CB8AC3E}">
        <p14:creationId xmlns:p14="http://schemas.microsoft.com/office/powerpoint/2010/main" val="169498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425543" cy="1143000"/>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Use by interval clients</a:t>
            </a:r>
          </a:p>
        </p:txBody>
      </p:sp>
      <p:sp>
        <p:nvSpPr>
          <p:cNvPr id="3" name="Content Placeholder 2"/>
          <p:cNvSpPr>
            <a:spLocks noGrp="1"/>
          </p:cNvSpPr>
          <p:nvPr>
            <p:ph idx="1"/>
          </p:nvPr>
        </p:nvSpPr>
        <p:spPr/>
        <p:txBody>
          <a:bodyPr/>
          <a:lstStyle/>
          <a:p>
            <a:r>
              <a:rPr lang="en-US" sz="2800" b="1" dirty="0"/>
              <a:t>Sterilization can be performed</a:t>
            </a:r>
            <a:r>
              <a:rPr lang="en-US" sz="2800" dirty="0"/>
              <a:t>:  </a:t>
            </a:r>
          </a:p>
          <a:p>
            <a:pPr lvl="1"/>
            <a:r>
              <a:rPr lang="en-US" sz="2400" dirty="0"/>
              <a:t>At any time, if the provider is certain that the client is not pregnant and that no other medical condition is present.</a:t>
            </a:r>
          </a:p>
          <a:p>
            <a:pPr lvl="1"/>
            <a:r>
              <a:rPr lang="en-US" sz="2400" dirty="0"/>
              <a:t>Preferably in the first half, or proliferative phase, of the menstrual cycle.</a:t>
            </a:r>
          </a:p>
          <a:p>
            <a:pPr marL="0" lvl="1" indent="0">
              <a:buNone/>
            </a:pPr>
            <a:endParaRPr lang="en-US" sz="2400" dirty="0"/>
          </a:p>
          <a:p>
            <a:pPr marL="342900" lvl="1" indent="-342900">
              <a:buFont typeface="Arial" panose="020B0604020202020204" pitchFamily="34" charset="0"/>
              <a:buChar char="•"/>
            </a:pPr>
            <a:r>
              <a:rPr lang="en-US" dirty="0"/>
              <a:t>However, providers should exercise caution if the client is young, to avoid regret in the future.</a:t>
            </a:r>
          </a:p>
        </p:txBody>
      </p:sp>
      <p:sp>
        <p:nvSpPr>
          <p:cNvPr id="4" name="Footer Placeholder 1">
            <a:extLst>
              <a:ext uri="{FF2B5EF4-FFF2-40B4-BE49-F238E27FC236}">
                <a16:creationId xmlns:a16="http://schemas.microsoft.com/office/drawing/2014/main" id="{E8F9EE0B-20B6-4A30-8525-93A7C5DAAFD3}"/>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567FA8B5-0343-4CAE-A35C-D4EC7C756443}"/>
              </a:ext>
            </a:extLst>
          </p:cNvPr>
          <p:cNvSpPr>
            <a:spLocks noGrp="1"/>
          </p:cNvSpPr>
          <p:nvPr>
            <p:ph type="sldNum" sz="quarter" idx="12"/>
          </p:nvPr>
        </p:nvSpPr>
        <p:spPr/>
        <p:txBody>
          <a:bodyPr/>
          <a:lstStyle/>
          <a:p>
            <a:fld id="{8503B3E5-BAE0-4051-A0B1-29381921E4F1}" type="slidenum">
              <a:rPr lang="en-GB" smtClean="0"/>
              <a:t>29</a:t>
            </a:fld>
            <a:endParaRPr lang="en-GB"/>
          </a:p>
        </p:txBody>
      </p:sp>
    </p:spTree>
    <p:extLst>
      <p:ext uri="{BB962C8B-B14F-4D97-AF65-F5344CB8AC3E}">
        <p14:creationId xmlns:p14="http://schemas.microsoft.com/office/powerpoint/2010/main" val="16552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A6E7-A7D2-4369-BAD4-21B05DF0DBD9}"/>
              </a:ext>
            </a:extLst>
          </p:cNvPr>
          <p:cNvSpPr>
            <a:spLocks noGrp="1"/>
          </p:cNvSpPr>
          <p:nvPr>
            <p:ph type="title"/>
          </p:nvPr>
        </p:nvSpPr>
        <p:spPr>
          <a:xfrm>
            <a:off x="602673" y="142946"/>
            <a:ext cx="7886700" cy="1325563"/>
          </a:xfrm>
        </p:spPr>
        <p:txBody>
          <a:bodyPr>
            <a:normAutofit/>
          </a:bodyPr>
          <a:lstStyle/>
          <a:p>
            <a:r>
              <a:rPr lang="en-GB" sz="4800" b="1" dirty="0">
                <a:solidFill>
                  <a:schemeClr val="accent4"/>
                </a:solidFill>
                <a:latin typeface="Calibri" panose="020F0502020204030204" pitchFamily="34" charset="0"/>
                <a:cs typeface="Calibri" panose="020F0502020204030204" pitchFamily="34" charset="0"/>
              </a:rPr>
              <a:t>Methods</a:t>
            </a:r>
          </a:p>
        </p:txBody>
      </p:sp>
      <p:sp>
        <p:nvSpPr>
          <p:cNvPr id="3" name="Content Placeholder 2">
            <a:extLst>
              <a:ext uri="{FF2B5EF4-FFF2-40B4-BE49-F238E27FC236}">
                <a16:creationId xmlns:a16="http://schemas.microsoft.com/office/drawing/2014/main" id="{ACC30351-42D3-403F-BE82-37772BCADE4F}"/>
              </a:ext>
            </a:extLst>
          </p:cNvPr>
          <p:cNvSpPr>
            <a:spLocks noGrp="1"/>
          </p:cNvSpPr>
          <p:nvPr>
            <p:ph idx="1"/>
          </p:nvPr>
        </p:nvSpPr>
        <p:spPr>
          <a:xfrm>
            <a:off x="602673" y="1454727"/>
            <a:ext cx="8072005" cy="4597545"/>
          </a:xfrm>
        </p:spPr>
        <p:txBody>
          <a:bodyPr>
            <a:noAutofit/>
          </a:bodyPr>
          <a:lstStyle/>
          <a:p>
            <a:pPr marL="0" indent="0" fontAlgn="ctr">
              <a:lnSpc>
                <a:spcPct val="107000"/>
              </a:lnSpc>
              <a:spcBef>
                <a:spcPts val="0"/>
              </a:spcBef>
              <a:spcAft>
                <a:spcPts val="800"/>
              </a:spcAft>
              <a:buNone/>
            </a:pPr>
            <a:r>
              <a:rPr lang="en-GB" sz="2400" dirty="0">
                <a:solidFill>
                  <a:srgbClr val="000000"/>
                </a:solidFill>
              </a:rPr>
              <a:t>1. Permanent methods </a:t>
            </a:r>
          </a:p>
          <a:p>
            <a:pPr lvl="2" indent="-514350" fontAlgn="ctr">
              <a:lnSpc>
                <a:spcPct val="107000"/>
              </a:lnSpc>
              <a:spcBef>
                <a:spcPts val="0"/>
              </a:spcBef>
              <a:spcAft>
                <a:spcPts val="800"/>
              </a:spcAft>
            </a:pPr>
            <a:r>
              <a:rPr lang="en-GB" dirty="0">
                <a:solidFill>
                  <a:srgbClr val="000000"/>
                </a:solidFill>
              </a:rPr>
              <a:t>Male sterilization (Vasectomy)</a:t>
            </a:r>
            <a:endParaRPr lang="en-GB" dirty="0"/>
          </a:p>
          <a:p>
            <a:pPr lvl="2" indent="-514350" fontAlgn="ctr">
              <a:lnSpc>
                <a:spcPct val="107000"/>
              </a:lnSpc>
              <a:spcBef>
                <a:spcPts val="0"/>
              </a:spcBef>
              <a:spcAft>
                <a:spcPts val="800"/>
              </a:spcAft>
            </a:pPr>
            <a:r>
              <a:rPr lang="en-GB" dirty="0">
                <a:solidFill>
                  <a:srgbClr val="000000"/>
                </a:solidFill>
              </a:rPr>
              <a:t>Female sterilization (tubal ligation)</a:t>
            </a:r>
          </a:p>
          <a:p>
            <a:pPr marL="171450" lvl="1" indent="0" fontAlgn="ctr">
              <a:lnSpc>
                <a:spcPct val="107000"/>
              </a:lnSpc>
              <a:spcBef>
                <a:spcPts val="0"/>
              </a:spcBef>
              <a:spcAft>
                <a:spcPts val="800"/>
              </a:spcAft>
              <a:buNone/>
            </a:pPr>
            <a:r>
              <a:rPr lang="en-GB" dirty="0">
                <a:solidFill>
                  <a:srgbClr val="000000"/>
                </a:solidFill>
              </a:rPr>
              <a:t>2. </a:t>
            </a:r>
            <a:r>
              <a:rPr lang="en-GB" dirty="0"/>
              <a:t>Emergency contraception (EC) or postcoital contraception</a:t>
            </a:r>
          </a:p>
          <a:p>
            <a:pPr marL="971550" lvl="2" indent="-342900" fontAlgn="ctr">
              <a:lnSpc>
                <a:spcPct val="107000"/>
              </a:lnSpc>
              <a:spcBef>
                <a:spcPts val="0"/>
              </a:spcBef>
              <a:spcAft>
                <a:spcPts val="800"/>
              </a:spcAft>
            </a:pPr>
            <a:r>
              <a:rPr lang="en-GB" dirty="0"/>
              <a:t>Emergency contraceptive pills (ECPs)</a:t>
            </a:r>
          </a:p>
          <a:p>
            <a:pPr marL="971550" lvl="2" indent="-342900" fontAlgn="ctr">
              <a:lnSpc>
                <a:spcPct val="107000"/>
              </a:lnSpc>
              <a:spcBef>
                <a:spcPts val="0"/>
              </a:spcBef>
              <a:spcAft>
                <a:spcPts val="800"/>
              </a:spcAft>
            </a:pPr>
            <a:r>
              <a:rPr lang="en-GB" dirty="0"/>
              <a:t>Copper-bearing IUDs (Cu-IUD) for EC</a:t>
            </a:r>
          </a:p>
          <a:p>
            <a:pPr marL="171450" lvl="1" indent="0" fontAlgn="ctr">
              <a:lnSpc>
                <a:spcPct val="107000"/>
              </a:lnSpc>
              <a:spcBef>
                <a:spcPts val="0"/>
              </a:spcBef>
              <a:spcAft>
                <a:spcPts val="800"/>
              </a:spcAft>
              <a:buNone/>
            </a:pPr>
            <a:r>
              <a:rPr lang="en-GB" dirty="0"/>
              <a:t>3. Lactational amenorrhea method</a:t>
            </a:r>
          </a:p>
          <a:p>
            <a:pPr marL="171450" lvl="1" indent="0" fontAlgn="ctr">
              <a:lnSpc>
                <a:spcPct val="107000"/>
              </a:lnSpc>
              <a:spcBef>
                <a:spcPts val="0"/>
              </a:spcBef>
              <a:spcAft>
                <a:spcPts val="800"/>
              </a:spcAft>
              <a:buNone/>
            </a:pPr>
            <a:r>
              <a:rPr lang="en-GB" dirty="0"/>
              <a:t>4. Fertility awareness methods </a:t>
            </a:r>
          </a:p>
          <a:p>
            <a:pPr marL="971550" lvl="2" indent="-342900" fontAlgn="ctr">
              <a:lnSpc>
                <a:spcPct val="107000"/>
              </a:lnSpc>
              <a:spcBef>
                <a:spcPts val="0"/>
              </a:spcBef>
              <a:spcAft>
                <a:spcPts val="800"/>
              </a:spcAft>
            </a:pPr>
            <a:r>
              <a:rPr lang="en-GB" dirty="0"/>
              <a:t>Standard Days Method (SDM)</a:t>
            </a:r>
          </a:p>
          <a:p>
            <a:pPr marL="971550" lvl="2" indent="-342900" fontAlgn="ctr">
              <a:lnSpc>
                <a:spcPct val="107000"/>
              </a:lnSpc>
              <a:spcBef>
                <a:spcPts val="0"/>
              </a:spcBef>
              <a:spcAft>
                <a:spcPts val="800"/>
              </a:spcAft>
            </a:pPr>
            <a:r>
              <a:rPr lang="en-GB" dirty="0"/>
              <a:t>Others</a:t>
            </a:r>
          </a:p>
          <a:p>
            <a:pPr marL="57150" indent="-342900" fontAlgn="ctr">
              <a:lnSpc>
                <a:spcPct val="107000"/>
              </a:lnSpc>
              <a:spcBef>
                <a:spcPts val="0"/>
              </a:spcBef>
              <a:spcAft>
                <a:spcPts val="800"/>
              </a:spcAft>
            </a:pPr>
            <a:r>
              <a:rPr lang="en-GB" sz="2400" dirty="0"/>
              <a:t>5. Withdrawal</a:t>
            </a:r>
          </a:p>
          <a:p>
            <a:pPr marL="171450" lvl="1" indent="0" fontAlgn="ctr">
              <a:lnSpc>
                <a:spcPct val="107000"/>
              </a:lnSpc>
              <a:spcBef>
                <a:spcPts val="0"/>
              </a:spcBef>
              <a:spcAft>
                <a:spcPts val="800"/>
              </a:spcAft>
              <a:buNone/>
            </a:pPr>
            <a:endParaRPr lang="en-GB" dirty="0"/>
          </a:p>
          <a:p>
            <a:pPr marL="171450" lvl="1" indent="0" fontAlgn="ctr">
              <a:lnSpc>
                <a:spcPct val="107000"/>
              </a:lnSpc>
              <a:spcBef>
                <a:spcPts val="0"/>
              </a:spcBef>
              <a:spcAft>
                <a:spcPts val="800"/>
              </a:spcAft>
              <a:buNone/>
            </a:pPr>
            <a:endParaRPr lang="en-GB" dirty="0"/>
          </a:p>
          <a:p>
            <a:pPr marL="571500" indent="-742950" fontAlgn="ctr">
              <a:lnSpc>
                <a:spcPct val="107000"/>
              </a:lnSpc>
              <a:spcBef>
                <a:spcPts val="0"/>
              </a:spcBef>
              <a:spcAft>
                <a:spcPts val="800"/>
              </a:spcAft>
              <a:buFont typeface="+mj-lt"/>
              <a:buAutoNum type="arabicPeriod"/>
            </a:pPr>
            <a:endParaRPr lang="en-GB" sz="2400" dirty="0"/>
          </a:p>
          <a:p>
            <a:pPr marL="285750" indent="-457200" fontAlgn="ctr">
              <a:lnSpc>
                <a:spcPct val="107000"/>
              </a:lnSpc>
              <a:spcBef>
                <a:spcPts val="0"/>
              </a:spcBef>
              <a:spcAft>
                <a:spcPts val="800"/>
              </a:spcAft>
              <a:buFont typeface="+mj-lt"/>
              <a:buAutoNum type="arabicPeriod"/>
            </a:pPr>
            <a:endParaRPr lang="en-GB" sz="2400" dirty="0"/>
          </a:p>
          <a:p>
            <a:pPr marL="457200" indent="-457200">
              <a:buFont typeface="+mj-lt"/>
              <a:buAutoNum type="arabicPeriod"/>
            </a:pPr>
            <a:endParaRPr lang="en-GB" sz="2400" dirty="0"/>
          </a:p>
        </p:txBody>
      </p:sp>
      <p:sp>
        <p:nvSpPr>
          <p:cNvPr id="4" name="Slide Number Placeholder 3">
            <a:extLst>
              <a:ext uri="{FF2B5EF4-FFF2-40B4-BE49-F238E27FC236}">
                <a16:creationId xmlns:a16="http://schemas.microsoft.com/office/drawing/2014/main" id="{601CDBD6-7B32-48E8-821A-DFEC9C6B561B}"/>
              </a:ext>
            </a:extLst>
          </p:cNvPr>
          <p:cNvSpPr>
            <a:spLocks noGrp="1"/>
          </p:cNvSpPr>
          <p:nvPr>
            <p:ph type="sldNum" sz="quarter" idx="12"/>
          </p:nvPr>
        </p:nvSpPr>
        <p:spPr/>
        <p:txBody>
          <a:bodyPr/>
          <a:lstStyle/>
          <a:p>
            <a:fld id="{8503B3E5-BAE0-4051-A0B1-29381921E4F1}" type="slidenum">
              <a:rPr lang="en-GB" smtClean="0"/>
              <a:t>3</a:t>
            </a:fld>
            <a:endParaRPr lang="en-GB"/>
          </a:p>
        </p:txBody>
      </p:sp>
    </p:spTree>
    <p:extLst>
      <p:ext uri="{BB962C8B-B14F-4D97-AF65-F5344CB8AC3E}">
        <p14:creationId xmlns:p14="http://schemas.microsoft.com/office/powerpoint/2010/main" val="143275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16686" cy="1143000"/>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use by clients with HIV</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1764015"/>
              </p:ext>
            </p:extLst>
          </p:nvPr>
        </p:nvGraphicFramePr>
        <p:xfrm>
          <a:off x="457200" y="1524000"/>
          <a:ext cx="8229600" cy="4620207"/>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1817716">
                  <a:extLst>
                    <a:ext uri="{9D8B030D-6E8A-4147-A177-3AD203B41FA5}">
                      <a16:colId xmlns:a16="http://schemas.microsoft.com/office/drawing/2014/main" val="20001"/>
                    </a:ext>
                  </a:extLst>
                </a:gridCol>
                <a:gridCol w="3516284">
                  <a:extLst>
                    <a:ext uri="{9D8B030D-6E8A-4147-A177-3AD203B41FA5}">
                      <a16:colId xmlns:a16="http://schemas.microsoft.com/office/drawing/2014/main" val="20002"/>
                    </a:ext>
                  </a:extLst>
                </a:gridCol>
              </a:tblGrid>
              <a:tr h="385204">
                <a:tc gridSpan="3">
                  <a:txBody>
                    <a:bodyPr/>
                    <a:lstStyle/>
                    <a:p>
                      <a:r>
                        <a:rPr lang="en-US" sz="1800" dirty="0"/>
                        <a:t>Sterilization does</a:t>
                      </a:r>
                      <a:r>
                        <a:rPr lang="en-US" sz="1800" baseline="0" dirty="0"/>
                        <a:t> not protect against STIs</a:t>
                      </a:r>
                      <a:endParaRPr lang="en-US" sz="18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81596">
                <a:tc>
                  <a:txBody>
                    <a:bodyPr/>
                    <a:lstStyle/>
                    <a:p>
                      <a:r>
                        <a:rPr lang="en-US" sz="1800" b="1" dirty="0"/>
                        <a:t>Condition</a:t>
                      </a:r>
                    </a:p>
                  </a:txBody>
                  <a:tcPr/>
                </a:tc>
                <a:tc>
                  <a:txBody>
                    <a:bodyPr/>
                    <a:lstStyle/>
                    <a:p>
                      <a:r>
                        <a:rPr lang="en-US" sz="1800" b="1" dirty="0"/>
                        <a:t>Category</a:t>
                      </a:r>
                    </a:p>
                    <a:p>
                      <a:r>
                        <a:rPr lang="en-US" sz="1800" b="1" dirty="0"/>
                        <a:t>A=Accept; D=</a:t>
                      </a:r>
                      <a:r>
                        <a:rPr lang="en-US" sz="1800" b="1" baseline="0" dirty="0"/>
                        <a:t>Delay;</a:t>
                      </a:r>
                    </a:p>
                    <a:p>
                      <a:r>
                        <a:rPr lang="en-US" sz="1800" b="1" dirty="0"/>
                        <a:t>C=Caution;</a:t>
                      </a:r>
                      <a:r>
                        <a:rPr lang="en-US" sz="1800" b="1" baseline="0" dirty="0"/>
                        <a:t> </a:t>
                      </a:r>
                      <a:r>
                        <a:rPr lang="en-US" sz="1800" b="1" dirty="0"/>
                        <a:t>S=Special</a:t>
                      </a:r>
                      <a:r>
                        <a:rPr lang="en-US" sz="1800" b="1" baseline="0" dirty="0"/>
                        <a:t> </a:t>
                      </a:r>
                      <a:endParaRPr lang="en-US" sz="1800" b="1" dirty="0"/>
                    </a:p>
                  </a:txBody>
                  <a:tcPr/>
                </a:tc>
                <a:tc>
                  <a:txBody>
                    <a:bodyPr/>
                    <a:lstStyle/>
                    <a:p>
                      <a:r>
                        <a:rPr lang="en-US" sz="1800" b="1" dirty="0"/>
                        <a:t>Clarification/Evidence</a:t>
                      </a:r>
                    </a:p>
                  </a:txBody>
                  <a:tcPr/>
                </a:tc>
                <a:extLst>
                  <a:ext uri="{0D108BD9-81ED-4DB2-BD59-A6C34878D82A}">
                    <a16:rowId xmlns:a16="http://schemas.microsoft.com/office/drawing/2014/main" val="10001"/>
                  </a:ext>
                </a:extLst>
              </a:tr>
              <a:tr h="309719">
                <a:tc>
                  <a:txBody>
                    <a:bodyPr/>
                    <a:lstStyle/>
                    <a:p>
                      <a:r>
                        <a:rPr lang="en-US" sz="1800" dirty="0"/>
                        <a:t>High risk of HIV</a:t>
                      </a:r>
                    </a:p>
                  </a:txBody>
                  <a:tcPr/>
                </a:tc>
                <a:tc>
                  <a:txBody>
                    <a:bodyPr/>
                    <a:lstStyle/>
                    <a:p>
                      <a:pPr algn="ctr"/>
                      <a:r>
                        <a:rPr lang="en-US" sz="1800" dirty="0"/>
                        <a:t>A</a:t>
                      </a:r>
                    </a:p>
                  </a:txBody>
                  <a:tcPr/>
                </a:tc>
                <a:tc>
                  <a:txBody>
                    <a:bodyPr/>
                    <a:lstStyle/>
                    <a:p>
                      <a:r>
                        <a:rPr lang="en-US" sz="1800" dirty="0"/>
                        <a:t>No routine screening needed.</a:t>
                      </a:r>
                    </a:p>
                  </a:txBody>
                  <a:tcPr/>
                </a:tc>
                <a:extLst>
                  <a:ext uri="{0D108BD9-81ED-4DB2-BD59-A6C34878D82A}">
                    <a16:rowId xmlns:a16="http://schemas.microsoft.com/office/drawing/2014/main" val="10002"/>
                  </a:ext>
                </a:extLst>
              </a:tr>
              <a:tr h="1361404">
                <a:tc>
                  <a:txBody>
                    <a:bodyPr/>
                    <a:lstStyle/>
                    <a:p>
                      <a:r>
                        <a:rPr lang="en-US" sz="1800" dirty="0"/>
                        <a:t>HIV infected (asymptomatic or mild HIV</a:t>
                      </a:r>
                      <a:r>
                        <a:rPr lang="en-US" sz="1800" baseline="0" dirty="0"/>
                        <a:t> clinical disease—WHO stages 1 or 2)</a:t>
                      </a:r>
                      <a:endParaRPr lang="en-US" sz="1800" dirty="0"/>
                    </a:p>
                  </a:txBody>
                  <a:tcPr/>
                </a:tc>
                <a:tc>
                  <a:txBody>
                    <a:bodyPr/>
                    <a:lstStyle/>
                    <a:p>
                      <a:pPr algn="ctr"/>
                      <a:r>
                        <a:rPr lang="en-US" sz="1800" dirty="0"/>
                        <a:t>A</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t>No routine screening needed.</a:t>
                      </a:r>
                    </a:p>
                    <a:p>
                      <a:endParaRPr lang="en-US" sz="1800" dirty="0"/>
                    </a:p>
                  </a:txBody>
                  <a:tcPr/>
                </a:tc>
                <a:extLst>
                  <a:ext uri="{0D108BD9-81ED-4DB2-BD59-A6C34878D82A}">
                    <a16:rowId xmlns:a16="http://schemas.microsoft.com/office/drawing/2014/main" val="10003"/>
                  </a:ext>
                </a:extLst>
              </a:tr>
              <a:tr h="1044799">
                <a:tc>
                  <a:txBody>
                    <a:bodyPr/>
                    <a:lstStyle/>
                    <a:p>
                      <a:r>
                        <a:rPr lang="en-US" sz="1800" dirty="0"/>
                        <a:t>Severe or advanced HIV clinical disease (WHO stages 3 or</a:t>
                      </a:r>
                      <a:r>
                        <a:rPr lang="en-US" sz="1800" baseline="0" dirty="0"/>
                        <a:t> </a:t>
                      </a:r>
                      <a:r>
                        <a:rPr lang="en-US" sz="1800" dirty="0"/>
                        <a:t>4)</a:t>
                      </a:r>
                    </a:p>
                  </a:txBody>
                  <a:tcPr/>
                </a:tc>
                <a:tc>
                  <a:txBody>
                    <a:bodyPr/>
                    <a:lstStyle/>
                    <a:p>
                      <a:pPr algn="ctr"/>
                      <a:r>
                        <a:rPr lang="en-US" sz="1800" dirty="0"/>
                        <a:t>S</a:t>
                      </a:r>
                    </a:p>
                  </a:txBody>
                  <a:tcPr/>
                </a:tc>
                <a:tc>
                  <a:txBody>
                    <a:bodyPr/>
                    <a:lstStyle/>
                    <a:p>
                      <a:r>
                        <a:rPr lang="en-US" sz="1800" dirty="0"/>
                        <a:t>Condition may require delay of procedure to manage AIDS-related</a:t>
                      </a:r>
                      <a:r>
                        <a:rPr lang="en-US" sz="1800" baseline="0" dirty="0"/>
                        <a:t> illness.</a:t>
                      </a:r>
                      <a:endParaRPr lang="en-US" sz="1800" dirty="0"/>
                    </a:p>
                  </a:txBody>
                  <a:tcPr/>
                </a:tc>
                <a:extLst>
                  <a:ext uri="{0D108BD9-81ED-4DB2-BD59-A6C34878D82A}">
                    <a16:rowId xmlns:a16="http://schemas.microsoft.com/office/drawing/2014/main" val="10004"/>
                  </a:ext>
                </a:extLst>
              </a:tr>
            </a:tbl>
          </a:graphicData>
        </a:graphic>
      </p:graphicFrame>
      <p:sp>
        <p:nvSpPr>
          <p:cNvPr id="5" name="Footer Placeholder 1">
            <a:extLst>
              <a:ext uri="{FF2B5EF4-FFF2-40B4-BE49-F238E27FC236}">
                <a16:creationId xmlns:a16="http://schemas.microsoft.com/office/drawing/2014/main" id="{18AEA3CB-87BB-4FBB-9AD4-5C79A1B4BEB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CC4DFB11-9BF5-49EE-AAB8-72A32D49355C}"/>
              </a:ext>
            </a:extLst>
          </p:cNvPr>
          <p:cNvSpPr>
            <a:spLocks noGrp="1"/>
          </p:cNvSpPr>
          <p:nvPr>
            <p:ph type="sldNum" sz="quarter" idx="12"/>
          </p:nvPr>
        </p:nvSpPr>
        <p:spPr/>
        <p:txBody>
          <a:bodyPr/>
          <a:lstStyle/>
          <a:p>
            <a:fld id="{8503B3E5-BAE0-4051-A0B1-29381921E4F1}" type="slidenum">
              <a:rPr lang="en-GB" smtClean="0"/>
              <a:t>30</a:t>
            </a:fld>
            <a:endParaRPr lang="en-GB"/>
          </a:p>
        </p:txBody>
      </p:sp>
    </p:spTree>
    <p:extLst>
      <p:ext uri="{BB962C8B-B14F-4D97-AF65-F5344CB8AC3E}">
        <p14:creationId xmlns:p14="http://schemas.microsoft.com/office/powerpoint/2010/main" val="4011728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4" y="87087"/>
            <a:ext cx="82296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Correcting myths and misunderstandings</a:t>
            </a:r>
          </a:p>
        </p:txBody>
      </p:sp>
      <p:sp>
        <p:nvSpPr>
          <p:cNvPr id="3" name="Content Placeholder 2"/>
          <p:cNvSpPr>
            <a:spLocks noGrp="1"/>
          </p:cNvSpPr>
          <p:nvPr>
            <p:ph idx="1"/>
          </p:nvPr>
        </p:nvSpPr>
        <p:spPr>
          <a:xfrm>
            <a:off x="457200" y="1447800"/>
            <a:ext cx="8229600" cy="5029200"/>
          </a:xfrm>
        </p:spPr>
        <p:txBody>
          <a:bodyPr/>
          <a:lstStyle/>
          <a:p>
            <a:pPr marL="0" indent="0">
              <a:buNone/>
            </a:pPr>
            <a:r>
              <a:rPr lang="en-US" sz="2400" b="1" dirty="0"/>
              <a:t>Female sterilization does not:</a:t>
            </a:r>
          </a:p>
          <a:p>
            <a:r>
              <a:rPr lang="en-US" sz="2400" dirty="0"/>
              <a:t>Make a woman weak</a:t>
            </a:r>
          </a:p>
          <a:p>
            <a:r>
              <a:rPr lang="en-US" sz="2400" dirty="0"/>
              <a:t>Cause lasting pain in the back, uterus, or abdomen</a:t>
            </a:r>
          </a:p>
          <a:p>
            <a:r>
              <a:rPr lang="en-US" sz="2400" dirty="0"/>
              <a:t>Remove a woman’s uterus or </a:t>
            </a:r>
            <a:r>
              <a:rPr lang="en-US" sz="2400" dirty="0">
                <a:solidFill>
                  <a:schemeClr val="accent4">
                    <a:lumMod val="10000"/>
                  </a:schemeClr>
                </a:solidFill>
              </a:rPr>
              <a:t>lead to </a:t>
            </a:r>
            <a:r>
              <a:rPr lang="en-US" sz="2400" dirty="0"/>
              <a:t>a need to have it removed, or turn the womb inside out</a:t>
            </a:r>
          </a:p>
          <a:p>
            <a:r>
              <a:rPr lang="en-US" sz="2400" dirty="0"/>
              <a:t>Cause a hormonal imbalance</a:t>
            </a:r>
          </a:p>
          <a:p>
            <a:r>
              <a:rPr lang="en-US" sz="2400" dirty="0">
                <a:solidFill>
                  <a:schemeClr val="accent4">
                    <a:lumMod val="10000"/>
                  </a:schemeClr>
                </a:solidFill>
              </a:rPr>
              <a:t>Cause heavier bleeding</a:t>
            </a:r>
          </a:p>
          <a:p>
            <a:r>
              <a:rPr lang="en-US" sz="2400" dirty="0">
                <a:solidFill>
                  <a:schemeClr val="accent4">
                    <a:lumMod val="10000"/>
                  </a:schemeClr>
                </a:solidFill>
              </a:rPr>
              <a:t>Produce changes </a:t>
            </a:r>
            <a:r>
              <a:rPr lang="en-US" sz="2400" dirty="0"/>
              <a:t>in weight, appetite, or appearance</a:t>
            </a:r>
          </a:p>
          <a:p>
            <a:r>
              <a:rPr lang="en-US" sz="2400" dirty="0"/>
              <a:t>Change sexual behavior or sex drive</a:t>
            </a:r>
          </a:p>
          <a:p>
            <a:endParaRPr lang="en-US" dirty="0"/>
          </a:p>
        </p:txBody>
      </p:sp>
      <p:sp>
        <p:nvSpPr>
          <p:cNvPr id="4" name="Footer Placeholder 1">
            <a:extLst>
              <a:ext uri="{FF2B5EF4-FFF2-40B4-BE49-F238E27FC236}">
                <a16:creationId xmlns:a16="http://schemas.microsoft.com/office/drawing/2014/main" id="{A69714FB-607E-4C76-9ADE-E078F74265AD}"/>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C8A0F261-8DA4-4E9A-B05C-9281520C9FA8}"/>
              </a:ext>
            </a:extLst>
          </p:cNvPr>
          <p:cNvSpPr>
            <a:spLocks noGrp="1"/>
          </p:cNvSpPr>
          <p:nvPr>
            <p:ph type="sldNum" sz="quarter" idx="12"/>
          </p:nvPr>
        </p:nvSpPr>
        <p:spPr/>
        <p:txBody>
          <a:bodyPr/>
          <a:lstStyle/>
          <a:p>
            <a:fld id="{8503B3E5-BAE0-4051-A0B1-29381921E4F1}" type="slidenum">
              <a:rPr lang="en-GB" smtClean="0"/>
              <a:t>31</a:t>
            </a:fld>
            <a:endParaRPr lang="en-GB"/>
          </a:p>
        </p:txBody>
      </p:sp>
    </p:spTree>
    <p:extLst>
      <p:ext uri="{BB962C8B-B14F-4D97-AF65-F5344CB8AC3E}">
        <p14:creationId xmlns:p14="http://schemas.microsoft.com/office/powerpoint/2010/main" val="3631729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4" y="87087"/>
            <a:ext cx="8229600" cy="1325563"/>
          </a:xfrm>
        </p:spPr>
        <p:txBody>
          <a:bodyPr>
            <a:normAutofit/>
          </a:bodyPr>
          <a:lstStyle/>
          <a:p>
            <a:r>
              <a:rPr lang="en-US" sz="3600" b="1" dirty="0">
                <a:solidFill>
                  <a:schemeClr val="accent4"/>
                </a:solidFill>
                <a:latin typeface="Calibri" panose="020F0502020204030204" pitchFamily="34" charset="0"/>
                <a:cs typeface="Calibri" panose="020F0502020204030204" pitchFamily="34" charset="0"/>
              </a:rPr>
              <a:t>Female sterilization: Summary</a:t>
            </a:r>
          </a:p>
        </p:txBody>
      </p:sp>
      <p:sp>
        <p:nvSpPr>
          <p:cNvPr id="3" name="Content Placeholder 2"/>
          <p:cNvSpPr>
            <a:spLocks noGrp="1"/>
          </p:cNvSpPr>
          <p:nvPr>
            <p:ph idx="1"/>
          </p:nvPr>
        </p:nvSpPr>
        <p:spPr>
          <a:xfrm>
            <a:off x="457200" y="1447800"/>
            <a:ext cx="8229600" cy="5029200"/>
          </a:xfrm>
        </p:spPr>
        <p:txBody>
          <a:bodyPr/>
          <a:lstStyle/>
          <a:p>
            <a:r>
              <a:rPr lang="en-US" dirty="0"/>
              <a:t>Permanent method</a:t>
            </a:r>
          </a:p>
          <a:p>
            <a:r>
              <a:rPr lang="en-GB" dirty="0"/>
              <a:t>Involves a physical examination and surgery. </a:t>
            </a:r>
          </a:p>
          <a:p>
            <a:r>
              <a:rPr lang="en-GB" dirty="0"/>
              <a:t>The procedure is done by a specifically trained provider</a:t>
            </a:r>
          </a:p>
          <a:p>
            <a:r>
              <a:rPr lang="en-US" dirty="0"/>
              <a:t>No long-term side effects</a:t>
            </a:r>
          </a:p>
          <a:p>
            <a:r>
              <a:rPr lang="en-GB" dirty="0"/>
              <a:t>Does not prevent transmission of sexually transmitted infections, including HIV</a:t>
            </a:r>
            <a:endParaRPr lang="en-US" dirty="0"/>
          </a:p>
          <a:p>
            <a:endParaRPr lang="en-US" dirty="0"/>
          </a:p>
        </p:txBody>
      </p:sp>
      <p:sp>
        <p:nvSpPr>
          <p:cNvPr id="4" name="Footer Placeholder 2">
            <a:extLst>
              <a:ext uri="{FF2B5EF4-FFF2-40B4-BE49-F238E27FC236}">
                <a16:creationId xmlns:a16="http://schemas.microsoft.com/office/drawing/2014/main" id="{4F6D2D42-5379-45CD-9743-1C289A8705D6}"/>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4D8DD23E-90D8-490C-A0FF-79755C631906}"/>
              </a:ext>
            </a:extLst>
          </p:cNvPr>
          <p:cNvSpPr>
            <a:spLocks noGrp="1"/>
          </p:cNvSpPr>
          <p:nvPr>
            <p:ph type="sldNum" sz="quarter" idx="12"/>
          </p:nvPr>
        </p:nvSpPr>
        <p:spPr/>
        <p:txBody>
          <a:bodyPr/>
          <a:lstStyle/>
          <a:p>
            <a:fld id="{8503B3E5-BAE0-4051-A0B1-29381921E4F1}" type="slidenum">
              <a:rPr lang="en-GB" smtClean="0"/>
              <a:t>32</a:t>
            </a:fld>
            <a:endParaRPr lang="en-GB"/>
          </a:p>
        </p:txBody>
      </p:sp>
    </p:spTree>
    <p:extLst>
      <p:ext uri="{BB962C8B-B14F-4D97-AF65-F5344CB8AC3E}">
        <p14:creationId xmlns:p14="http://schemas.microsoft.com/office/powerpoint/2010/main" val="655989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52F-84F6-4C63-8070-2004B0F11205}"/>
              </a:ext>
            </a:extLst>
          </p:cNvPr>
          <p:cNvSpPr>
            <a:spLocks noGrp="1"/>
          </p:cNvSpPr>
          <p:nvPr>
            <p:ph type="ctrTitle"/>
          </p:nvPr>
        </p:nvSpPr>
        <p:spPr/>
        <p:txBody>
          <a:bodyPr/>
          <a:lstStyle/>
          <a:p>
            <a:r>
              <a:rPr lang="en-GB" altLang="zh-TW" b="1" dirty="0">
                <a:solidFill>
                  <a:schemeClr val="accent4"/>
                </a:solidFill>
                <a:latin typeface="Calibri" panose="020F0502020204030204" pitchFamily="34" charset="0"/>
                <a:cs typeface="Calibri" panose="020F0502020204030204" pitchFamily="34" charset="0"/>
              </a:rPr>
              <a:t>Emergency contraception</a:t>
            </a:r>
            <a:endParaRPr lang="en-GB" dirty="0"/>
          </a:p>
        </p:txBody>
      </p:sp>
      <p:pic>
        <p:nvPicPr>
          <p:cNvPr id="5" name="Picture 4">
            <a:extLst>
              <a:ext uri="{FF2B5EF4-FFF2-40B4-BE49-F238E27FC236}">
                <a16:creationId xmlns:a16="http://schemas.microsoft.com/office/drawing/2014/main" id="{16972F06-38C9-4EC3-A17B-157AADA93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021" y="4109602"/>
            <a:ext cx="283632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4">
            <a:extLst>
              <a:ext uri="{FF2B5EF4-FFF2-40B4-BE49-F238E27FC236}">
                <a16:creationId xmlns:a16="http://schemas.microsoft.com/office/drawing/2014/main" id="{6476EF71-4DD9-4E75-84FA-159ECB81024E}"/>
              </a:ext>
            </a:extLst>
          </p:cNvPr>
          <p:cNvGrpSpPr>
            <a:grpSpLocks/>
          </p:cNvGrpSpPr>
          <p:nvPr/>
        </p:nvGrpSpPr>
        <p:grpSpPr bwMode="auto">
          <a:xfrm>
            <a:off x="5789892" y="3807619"/>
            <a:ext cx="1970087" cy="2251075"/>
            <a:chOff x="3579812" y="4752068"/>
            <a:chExt cx="1970088" cy="2251075"/>
          </a:xfrm>
        </p:grpSpPr>
        <p:pic>
          <p:nvPicPr>
            <p:cNvPr id="7" name="Picture 3" descr="IUD_TCu-380">
              <a:extLst>
                <a:ext uri="{FF2B5EF4-FFF2-40B4-BE49-F238E27FC236}">
                  <a16:creationId xmlns:a16="http://schemas.microsoft.com/office/drawing/2014/main" id="{083C8F3B-5392-4151-B2E0-F67AD811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2" y="4752068"/>
              <a:ext cx="1970088" cy="225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2FF3BA79-555B-4BED-8BEB-B4BC5153C7AB}"/>
                </a:ext>
              </a:extLst>
            </p:cNvPr>
            <p:cNvSpPr txBox="1">
              <a:spLocks noChangeArrowheads="1"/>
            </p:cNvSpPr>
            <p:nvPr/>
          </p:nvSpPr>
          <p:spPr bwMode="auto">
            <a:xfrm>
              <a:off x="3720306" y="6256338"/>
              <a:ext cx="16891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Copper T 380A</a:t>
              </a:r>
            </a:p>
          </p:txBody>
        </p:sp>
      </p:grpSp>
    </p:spTree>
    <p:extLst>
      <p:ext uri="{BB962C8B-B14F-4D97-AF65-F5344CB8AC3E}">
        <p14:creationId xmlns:p14="http://schemas.microsoft.com/office/powerpoint/2010/main" val="4146518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a:extLst>
              <a:ext uri="{FF2B5EF4-FFF2-40B4-BE49-F238E27FC236}">
                <a16:creationId xmlns:a16="http://schemas.microsoft.com/office/drawing/2014/main" id="{2532C582-BC7C-486F-88D5-2167D3DC0B75}"/>
              </a:ext>
            </a:extLst>
          </p:cNvPr>
          <p:cNvSpPr>
            <a:spLocks noGrp="1"/>
          </p:cNvSpPr>
          <p:nvPr>
            <p:ph type="title"/>
          </p:nvPr>
        </p:nvSpPr>
        <p:spPr>
          <a:xfrm>
            <a:off x="323528" y="188640"/>
            <a:ext cx="8229600" cy="1143000"/>
          </a:xfrm>
        </p:spPr>
        <p:txBody>
          <a:bodyPr>
            <a:normAutofit/>
          </a:bodyPr>
          <a:lstStyle/>
          <a:p>
            <a:pPr algn="l" eaLnBrk="1" hangingPunct="1"/>
            <a:r>
              <a:rPr lang="en-GB" altLang="zh-TW" b="1" dirty="0">
                <a:solidFill>
                  <a:schemeClr val="accent4"/>
                </a:solidFill>
                <a:latin typeface="Calibri" panose="020F0502020204030204" pitchFamily="34" charset="0"/>
                <a:cs typeface="Calibri" panose="020F0502020204030204" pitchFamily="34" charset="0"/>
              </a:rPr>
              <a:t>What is emergency contraception?</a:t>
            </a:r>
            <a:r>
              <a:rPr lang="fr-CH" altLang="zh-TW" b="1" dirty="0">
                <a:solidFill>
                  <a:schemeClr val="accent4"/>
                </a:solidFill>
                <a:latin typeface="Calibri" panose="020F0502020204030204" pitchFamily="34" charset="0"/>
                <a:cs typeface="Calibri" panose="020F0502020204030204" pitchFamily="34" charset="0"/>
              </a:rPr>
              <a:t> </a:t>
            </a:r>
          </a:p>
        </p:txBody>
      </p:sp>
      <p:sp>
        <p:nvSpPr>
          <p:cNvPr id="9219" name="Sous-titre 2">
            <a:extLst>
              <a:ext uri="{FF2B5EF4-FFF2-40B4-BE49-F238E27FC236}">
                <a16:creationId xmlns:a16="http://schemas.microsoft.com/office/drawing/2014/main" id="{C6585288-3FDF-4895-8F77-FD388675A20A}"/>
              </a:ext>
            </a:extLst>
          </p:cNvPr>
          <p:cNvSpPr>
            <a:spLocks noGrp="1"/>
          </p:cNvSpPr>
          <p:nvPr>
            <p:ph idx="1"/>
          </p:nvPr>
        </p:nvSpPr>
        <p:spPr>
          <a:xfrm>
            <a:off x="395288" y="1423318"/>
            <a:ext cx="8424862" cy="4525962"/>
          </a:xfrm>
        </p:spPr>
        <p:txBody>
          <a:bodyPr>
            <a:normAutofit/>
          </a:bodyPr>
          <a:lstStyle/>
          <a:p>
            <a:r>
              <a:rPr lang="en-GB" altLang="zh-TW" dirty="0">
                <a:cs typeface="Arial" panose="020B0604020202020204" pitchFamily="34" charset="0"/>
              </a:rPr>
              <a:t>Contraceptive methods that are used to prevent pregnancy after sexual intercourse. </a:t>
            </a:r>
          </a:p>
          <a:p>
            <a:pPr marL="0" indent="0" eaLnBrk="1" hangingPunct="1">
              <a:lnSpc>
                <a:spcPct val="90000"/>
              </a:lnSpc>
              <a:buNone/>
            </a:pPr>
            <a:endParaRPr lang="en-GB" altLang="zh-TW" dirty="0">
              <a:cs typeface="Arial" panose="020B0604020202020204" pitchFamily="34" charset="0"/>
            </a:endParaRPr>
          </a:p>
          <a:p>
            <a:r>
              <a:rPr lang="en-GB" altLang="zh-TW" dirty="0">
                <a:cs typeface="Arial" panose="020B0604020202020204" pitchFamily="34" charset="0"/>
              </a:rPr>
              <a:t>Recommended for use within 5 days but their effectiveness increases when used as early as possible after the act of intercourse.</a:t>
            </a:r>
          </a:p>
          <a:p>
            <a:pPr marL="0" indent="0" eaLnBrk="1" hangingPunct="1">
              <a:lnSpc>
                <a:spcPct val="90000"/>
              </a:lnSpc>
              <a:buNone/>
            </a:pPr>
            <a:endParaRPr lang="en-US" altLang="zh-TW" dirty="0">
              <a:cs typeface="Arial" panose="020B0604020202020204" pitchFamily="34" charset="0"/>
            </a:endParaRPr>
          </a:p>
          <a:p>
            <a:r>
              <a:rPr lang="en-GB" altLang="zh-TW" dirty="0">
                <a:cs typeface="Arial" panose="020B0604020202020204" pitchFamily="34" charset="0"/>
              </a:rPr>
              <a:t>Can prevent up to over 95% of pregnancies when taken within 5 days after intercourse.</a:t>
            </a:r>
          </a:p>
          <a:p>
            <a:pPr marL="0" indent="0" eaLnBrk="1" hangingPunct="1">
              <a:lnSpc>
                <a:spcPct val="90000"/>
              </a:lnSpc>
              <a:buNone/>
            </a:pPr>
            <a:endParaRPr lang="en-US" altLang="zh-TW" dirty="0">
              <a:cs typeface="Arial" panose="020B0604020202020204" pitchFamily="34" charset="0"/>
            </a:endParaRPr>
          </a:p>
          <a:p>
            <a:pPr marL="0" indent="0" eaLnBrk="1" hangingPunct="1">
              <a:lnSpc>
                <a:spcPct val="90000"/>
              </a:lnSpc>
              <a:buNone/>
            </a:pPr>
            <a:endParaRPr lang="fr-CH" altLang="zh-TW" dirty="0">
              <a:cs typeface="Arial" panose="020B0604020202020204" pitchFamily="34" charset="0"/>
            </a:endParaRPr>
          </a:p>
        </p:txBody>
      </p:sp>
      <p:sp>
        <p:nvSpPr>
          <p:cNvPr id="3" name="Slide Number Placeholder 2">
            <a:extLst>
              <a:ext uri="{FF2B5EF4-FFF2-40B4-BE49-F238E27FC236}">
                <a16:creationId xmlns:a16="http://schemas.microsoft.com/office/drawing/2014/main" id="{3D988AEB-28BF-4349-9448-FD5503D71C39}"/>
              </a:ext>
            </a:extLst>
          </p:cNvPr>
          <p:cNvSpPr>
            <a:spLocks noGrp="1"/>
          </p:cNvSpPr>
          <p:nvPr>
            <p:ph type="sldNum" sz="quarter" idx="12"/>
          </p:nvPr>
        </p:nvSpPr>
        <p:spPr/>
        <p:txBody>
          <a:bodyPr/>
          <a:lstStyle/>
          <a:p>
            <a:fld id="{8503B3E5-BAE0-4051-A0B1-29381921E4F1}" type="slidenum">
              <a:rPr lang="en-GB" smtClean="0"/>
              <a:t>34</a:t>
            </a:fld>
            <a:endParaRPr lang="en-GB"/>
          </a:p>
        </p:txBody>
      </p:sp>
      <p:sp>
        <p:nvSpPr>
          <p:cNvPr id="7" name="Footer Placeholder 1">
            <a:extLst>
              <a:ext uri="{FF2B5EF4-FFF2-40B4-BE49-F238E27FC236}">
                <a16:creationId xmlns:a16="http://schemas.microsoft.com/office/drawing/2014/main" id="{6CB4FAA7-0DE6-4360-9588-5F6D337081CA}"/>
              </a:ext>
            </a:extLst>
          </p:cNvPr>
          <p:cNvSpPr>
            <a:spLocks noGrp="1" noChangeArrowheads="1"/>
          </p:cNvSpPr>
          <p:nvPr>
            <p:ph type="ftr" sz="quarter" idx="11"/>
          </p:nvPr>
        </p:nvSpPr>
        <p:spPr bwMode="auto">
          <a:xfrm>
            <a:off x="468313" y="6356350"/>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916457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23528" y="332656"/>
            <a:ext cx="8229600" cy="576064"/>
          </a:xfrm>
        </p:spPr>
        <p:txBody>
          <a:bodyPr>
            <a:noAutofit/>
          </a:bodyPr>
          <a:lstStyle/>
          <a:p>
            <a:pPr algn="l" eaLnBrk="1" hangingPunct="1"/>
            <a:r>
              <a:rPr lang="en-GB" altLang="zh-TW" sz="4000" b="1" dirty="0">
                <a:solidFill>
                  <a:schemeClr val="accent4"/>
                </a:solidFill>
                <a:latin typeface="Calibri" panose="020F0502020204030204" pitchFamily="34" charset="0"/>
                <a:cs typeface="Calibri" panose="020F0502020204030204" pitchFamily="34" charset="0"/>
              </a:rPr>
              <a:t>Methods of emergency contraception</a:t>
            </a:r>
            <a:endParaRPr lang="en-GB" altLang="zh-TW" sz="4000" b="1" i="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124744"/>
            <a:ext cx="7725544" cy="4525963"/>
          </a:xfrm>
        </p:spPr>
        <p:txBody>
          <a:bodyPr>
            <a:noAutofit/>
          </a:bodyPr>
          <a:lstStyle/>
          <a:p>
            <a:pPr eaLnBrk="1" hangingPunct="1">
              <a:lnSpc>
                <a:spcPct val="90000"/>
              </a:lnSpc>
            </a:pPr>
            <a:endParaRPr lang="en-GB" altLang="zh-TW" sz="2400" dirty="0">
              <a:cs typeface="Arial" panose="020B0604020202020204" pitchFamily="34" charset="0"/>
            </a:endParaRPr>
          </a:p>
          <a:p>
            <a:pPr eaLnBrk="1" hangingPunct="1">
              <a:lnSpc>
                <a:spcPct val="90000"/>
              </a:lnSpc>
            </a:pPr>
            <a:r>
              <a:rPr lang="en-GB" altLang="zh-TW" sz="2400" dirty="0">
                <a:cs typeface="Arial" panose="020B0604020202020204" pitchFamily="34" charset="0"/>
              </a:rPr>
              <a:t>Emergency contraceptive pills (ECPs)</a:t>
            </a:r>
          </a:p>
          <a:p>
            <a:pPr lvl="1" eaLnBrk="1" hangingPunct="1">
              <a:lnSpc>
                <a:spcPct val="90000"/>
              </a:lnSpc>
            </a:pPr>
            <a:r>
              <a:rPr lang="en-GB" altLang="zh-TW" dirty="0">
                <a:cs typeface="Arial" panose="020B0604020202020204" pitchFamily="34" charset="0"/>
              </a:rPr>
              <a:t>Dedicated ECP Products</a:t>
            </a:r>
          </a:p>
          <a:p>
            <a:pPr lvl="2" eaLnBrk="1" hangingPunct="1">
              <a:lnSpc>
                <a:spcPct val="90000"/>
              </a:lnSpc>
            </a:pPr>
            <a:r>
              <a:rPr lang="en-GB" altLang="zh-TW" sz="2400" dirty="0">
                <a:cs typeface="Arial" panose="020B0604020202020204" pitchFamily="34" charset="0"/>
              </a:rPr>
              <a:t>ECPs containing ulipristal acetate (UPA)</a:t>
            </a:r>
          </a:p>
          <a:p>
            <a:pPr lvl="2" eaLnBrk="1" hangingPunct="1">
              <a:lnSpc>
                <a:spcPct val="90000"/>
              </a:lnSpc>
            </a:pPr>
            <a:r>
              <a:rPr lang="en-GB" altLang="zh-TW" sz="2400" dirty="0">
                <a:cs typeface="Arial" panose="020B0604020202020204" pitchFamily="34" charset="0"/>
              </a:rPr>
              <a:t>ECPs containing levonorgestrel (LNG)</a:t>
            </a:r>
          </a:p>
          <a:p>
            <a:pPr lvl="1" eaLnBrk="1" hangingPunct="1">
              <a:lnSpc>
                <a:spcPct val="90000"/>
              </a:lnSpc>
            </a:pPr>
            <a:r>
              <a:rPr lang="en-GB" altLang="zh-TW" dirty="0">
                <a:cs typeface="Arial" panose="020B0604020202020204" pitchFamily="34" charset="0"/>
              </a:rPr>
              <a:t>Progestin-only pills with levonorgestrel or norgestrel</a:t>
            </a:r>
          </a:p>
          <a:p>
            <a:pPr lvl="1" eaLnBrk="1" hangingPunct="1">
              <a:lnSpc>
                <a:spcPct val="90000"/>
              </a:lnSpc>
            </a:pPr>
            <a:r>
              <a:rPr lang="en-GB" altLang="zh-TW" dirty="0">
                <a:cs typeface="Arial" panose="020B0604020202020204" pitchFamily="34" charset="0"/>
              </a:rPr>
              <a:t>Combined oral contraceptive pills (COCs) with estrogen and a progestin- levonorgestrel, norgestrel, or norethindrone (also called norethisterone)</a:t>
            </a:r>
          </a:p>
          <a:p>
            <a:pPr marL="457200" lvl="1" indent="0" eaLnBrk="1" hangingPunct="1">
              <a:lnSpc>
                <a:spcPct val="90000"/>
              </a:lnSpc>
              <a:buNone/>
            </a:pPr>
            <a:endParaRPr lang="en-GB" altLang="zh-TW" dirty="0">
              <a:cs typeface="Arial" panose="020B0604020202020204" pitchFamily="34" charset="0"/>
            </a:endParaRPr>
          </a:p>
          <a:p>
            <a:pPr eaLnBrk="1" hangingPunct="1">
              <a:lnSpc>
                <a:spcPct val="90000"/>
              </a:lnSpc>
            </a:pPr>
            <a:r>
              <a:rPr lang="en-GB" altLang="zh-TW" sz="2400" dirty="0">
                <a:cs typeface="Arial" panose="020B0604020202020204" pitchFamily="34" charset="0"/>
              </a:rPr>
              <a:t>Copper-bearing intrauterine devices</a:t>
            </a:r>
          </a:p>
          <a:p>
            <a:pPr marL="0" indent="0" eaLnBrk="1" hangingPunct="1">
              <a:lnSpc>
                <a:spcPct val="90000"/>
              </a:lnSpc>
              <a:buNone/>
            </a:pPr>
            <a:r>
              <a:rPr lang="en-US" altLang="zh-TW" sz="2400" dirty="0">
                <a:cs typeface="Arial" panose="020B0604020202020204" pitchFamily="34" charset="0"/>
              </a:rPr>
              <a:t> </a:t>
            </a:r>
            <a:endParaRPr lang="en-GB" altLang="zh-TW" sz="2400" dirty="0">
              <a:cs typeface="Arial" panose="020B0604020202020204" pitchFamily="34" charset="0"/>
            </a:endParaRPr>
          </a:p>
        </p:txBody>
      </p:sp>
      <p:sp>
        <p:nvSpPr>
          <p:cNvPr id="5" name="Footer Placeholder 2">
            <a:extLst>
              <a:ext uri="{FF2B5EF4-FFF2-40B4-BE49-F238E27FC236}">
                <a16:creationId xmlns:a16="http://schemas.microsoft.com/office/drawing/2014/main" id="{256A5C0E-3716-40FA-A4DB-180F5759B529}"/>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E9CAE870-050E-4FDC-BA83-414C583C917C}"/>
              </a:ext>
            </a:extLst>
          </p:cNvPr>
          <p:cNvSpPr>
            <a:spLocks noGrp="1"/>
          </p:cNvSpPr>
          <p:nvPr>
            <p:ph type="sldNum" sz="quarter" idx="12"/>
          </p:nvPr>
        </p:nvSpPr>
        <p:spPr/>
        <p:txBody>
          <a:bodyPr/>
          <a:lstStyle/>
          <a:p>
            <a:fld id="{8503B3E5-BAE0-4051-A0B1-29381921E4F1}" type="slidenum">
              <a:rPr lang="en-GB" smtClean="0"/>
              <a:t>35</a:t>
            </a:fld>
            <a:endParaRPr lang="en-GB"/>
          </a:p>
        </p:txBody>
      </p:sp>
    </p:spTree>
    <p:extLst>
      <p:ext uri="{BB962C8B-B14F-4D97-AF65-F5344CB8AC3E}">
        <p14:creationId xmlns:p14="http://schemas.microsoft.com/office/powerpoint/2010/main" val="24615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a:extLst>
              <a:ext uri="{FF2B5EF4-FFF2-40B4-BE49-F238E27FC236}">
                <a16:creationId xmlns:a16="http://schemas.microsoft.com/office/drawing/2014/main" id="{52F67BC9-8E93-487A-8824-8FEA5BF64C9B}"/>
              </a:ext>
            </a:extLst>
          </p:cNvPr>
          <p:cNvSpPr>
            <a:spLocks noGrp="1"/>
          </p:cNvSpPr>
          <p:nvPr>
            <p:ph type="title"/>
          </p:nvPr>
        </p:nvSpPr>
        <p:spPr>
          <a:xfrm>
            <a:off x="179511" y="404664"/>
            <a:ext cx="8713663" cy="576064"/>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Indications for emergency contraception - </a:t>
            </a:r>
            <a:r>
              <a:rPr lang="en-GB" altLang="zh-TW" sz="3600" b="1" i="1" dirty="0">
                <a:solidFill>
                  <a:schemeClr val="accent4"/>
                </a:solidFill>
                <a:latin typeface="Calibri" panose="020F0502020204030204" pitchFamily="34" charset="0"/>
                <a:cs typeface="Calibri" panose="020F0502020204030204" pitchFamily="34" charset="0"/>
              </a:rPr>
              <a:t>1</a:t>
            </a:r>
          </a:p>
        </p:txBody>
      </p:sp>
      <p:sp>
        <p:nvSpPr>
          <p:cNvPr id="23555" name="Sous-titre 2">
            <a:extLst>
              <a:ext uri="{FF2B5EF4-FFF2-40B4-BE49-F238E27FC236}">
                <a16:creationId xmlns:a16="http://schemas.microsoft.com/office/drawing/2014/main" id="{09EABECD-D0FF-4925-8819-AA284A90C3AD}"/>
              </a:ext>
            </a:extLst>
          </p:cNvPr>
          <p:cNvSpPr>
            <a:spLocks noGrp="1"/>
          </p:cNvSpPr>
          <p:nvPr>
            <p:ph idx="1"/>
          </p:nvPr>
        </p:nvSpPr>
        <p:spPr>
          <a:xfrm>
            <a:off x="374848" y="1423318"/>
            <a:ext cx="8229600" cy="3877890"/>
          </a:xfrm>
        </p:spPr>
        <p:txBody>
          <a:bodyPr>
            <a:normAutofit/>
          </a:bodyPr>
          <a:lstStyle/>
          <a:p>
            <a:pPr marL="0" indent="0" eaLnBrk="1" hangingPunct="1">
              <a:lnSpc>
                <a:spcPct val="90000"/>
              </a:lnSpc>
              <a:buNone/>
            </a:pPr>
            <a:r>
              <a:rPr lang="en-GB" altLang="zh-TW" dirty="0">
                <a:cs typeface="Arial" panose="020B0604020202020204" pitchFamily="34" charset="0"/>
              </a:rPr>
              <a:t>Emergency contraception can be used in the following situations following sexual intercourse: </a:t>
            </a:r>
          </a:p>
          <a:p>
            <a:pPr eaLnBrk="1" hangingPunct="1">
              <a:lnSpc>
                <a:spcPct val="90000"/>
              </a:lnSpc>
            </a:pPr>
            <a:r>
              <a:rPr lang="en-GB" altLang="zh-TW" dirty="0">
                <a:cs typeface="Arial" panose="020B0604020202020204" pitchFamily="34" charset="0"/>
              </a:rPr>
              <a:t>When no contraceptive has been used.</a:t>
            </a:r>
          </a:p>
          <a:p>
            <a:pPr eaLnBrk="1" hangingPunct="1">
              <a:lnSpc>
                <a:spcPct val="90000"/>
              </a:lnSpc>
            </a:pPr>
            <a:r>
              <a:rPr lang="en-GB" altLang="zh-TW" dirty="0">
                <a:cs typeface="Arial" panose="020B0604020202020204" pitchFamily="34" charset="0"/>
              </a:rPr>
              <a:t>Sexual assault when the woman was not protected by an effective contraceptive method.</a:t>
            </a:r>
          </a:p>
          <a:p>
            <a:pPr eaLnBrk="1" hangingPunct="1">
              <a:lnSpc>
                <a:spcPct val="90000"/>
              </a:lnSpc>
            </a:pPr>
            <a:r>
              <a:rPr lang="en-GB" altLang="zh-TW" dirty="0">
                <a:cs typeface="Arial" panose="020B0604020202020204" pitchFamily="34" charset="0"/>
              </a:rPr>
              <a:t>When there is concern of possible contraceptive failure, from improper or incorrect use.</a:t>
            </a:r>
          </a:p>
          <a:p>
            <a:pPr eaLnBrk="1" hangingPunct="1">
              <a:lnSpc>
                <a:spcPct val="90000"/>
              </a:lnSpc>
            </a:pPr>
            <a:endParaRPr lang="en-US" altLang="zh-TW" dirty="0">
              <a:cs typeface="Arial" panose="020B0604020202020204" pitchFamily="34" charset="0"/>
            </a:endParaRPr>
          </a:p>
        </p:txBody>
      </p:sp>
      <p:sp>
        <p:nvSpPr>
          <p:cNvPr id="3" name="Rectangle 2">
            <a:extLst>
              <a:ext uri="{FF2B5EF4-FFF2-40B4-BE49-F238E27FC236}">
                <a16:creationId xmlns:a16="http://schemas.microsoft.com/office/drawing/2014/main" id="{2719CB9A-3D21-4C84-8C8F-35D424AF864C}"/>
              </a:ext>
            </a:extLst>
          </p:cNvPr>
          <p:cNvSpPr/>
          <p:nvPr/>
        </p:nvSpPr>
        <p:spPr>
          <a:xfrm>
            <a:off x="864887" y="4903655"/>
            <a:ext cx="7226168" cy="840230"/>
          </a:xfrm>
          <a:prstGeom prst="rect">
            <a:avLst/>
          </a:prstGeom>
        </p:spPr>
        <p:txBody>
          <a:bodyPr wrap="square">
            <a:spAutoFit/>
          </a:bodyPr>
          <a:lstStyle/>
          <a:p>
            <a:pPr>
              <a:lnSpc>
                <a:spcPct val="90000"/>
              </a:lnSpc>
            </a:pPr>
            <a:r>
              <a:rPr lang="en-US" altLang="zh-TW" i="1" dirty="0">
                <a:solidFill>
                  <a:srgbClr val="C00000"/>
                </a:solidFill>
                <a:cs typeface="Arial" panose="020B0604020202020204" pitchFamily="34" charset="0"/>
              </a:rPr>
              <a:t>A woman may be given advance supplies of ECPs to ensure their availability when needed and they can be used </a:t>
            </a:r>
            <a:r>
              <a:rPr lang="en-GB" altLang="zh-TW" i="1" dirty="0">
                <a:solidFill>
                  <a:srgbClr val="C00000"/>
                </a:solidFill>
                <a:cs typeface="Arial" panose="020B0604020202020204" pitchFamily="34" charset="0"/>
              </a:rPr>
              <a:t>as soon as possible after unprotected intercourse. </a:t>
            </a:r>
          </a:p>
        </p:txBody>
      </p:sp>
      <p:sp>
        <p:nvSpPr>
          <p:cNvPr id="5" name="Slide Number Placeholder 4">
            <a:extLst>
              <a:ext uri="{FF2B5EF4-FFF2-40B4-BE49-F238E27FC236}">
                <a16:creationId xmlns:a16="http://schemas.microsoft.com/office/drawing/2014/main" id="{A64627D2-C2D2-4EBD-8636-CC3BCDF0B7CB}"/>
              </a:ext>
            </a:extLst>
          </p:cNvPr>
          <p:cNvSpPr>
            <a:spLocks noGrp="1"/>
          </p:cNvSpPr>
          <p:nvPr>
            <p:ph type="sldNum" sz="quarter" idx="12"/>
          </p:nvPr>
        </p:nvSpPr>
        <p:spPr/>
        <p:txBody>
          <a:bodyPr/>
          <a:lstStyle/>
          <a:p>
            <a:fld id="{8503B3E5-BAE0-4051-A0B1-29381921E4F1}" type="slidenum">
              <a:rPr lang="en-GB" smtClean="0"/>
              <a:t>36</a:t>
            </a:fld>
            <a:endParaRPr lang="en-GB"/>
          </a:p>
        </p:txBody>
      </p:sp>
      <p:sp>
        <p:nvSpPr>
          <p:cNvPr id="10" name="Footer Placeholder 1">
            <a:extLst>
              <a:ext uri="{FF2B5EF4-FFF2-40B4-BE49-F238E27FC236}">
                <a16:creationId xmlns:a16="http://schemas.microsoft.com/office/drawing/2014/main" id="{A8E5963C-03A2-4B24-897F-10CA370935F3}"/>
              </a:ext>
            </a:extLst>
          </p:cNvPr>
          <p:cNvSpPr>
            <a:spLocks noGrp="1" noChangeArrowheads="1"/>
          </p:cNvSpPr>
          <p:nvPr>
            <p:ph type="ftr" sz="quarter" idx="11"/>
          </p:nvPr>
        </p:nvSpPr>
        <p:spPr bwMode="auto">
          <a:xfrm>
            <a:off x="468312" y="6356351"/>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1CC24BBC-D214-45E1-AC31-08CCFE37B440}"/>
              </a:ext>
            </a:extLst>
          </p:cNvPr>
          <p:cNvSpPr/>
          <p:nvPr/>
        </p:nvSpPr>
        <p:spPr>
          <a:xfrm>
            <a:off x="251520" y="1451608"/>
            <a:ext cx="8640960" cy="5112568"/>
          </a:xfrm>
          <a:prstGeom prst="round1Rec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1085850" lvl="1" indent="-285750">
              <a:buClr>
                <a:srgbClr val="C00000"/>
              </a:buClr>
              <a:buFont typeface="Arial" panose="020B0604020202020204" pitchFamily="34" charset="0"/>
              <a:buChar char="•"/>
            </a:pPr>
            <a:r>
              <a:rPr lang="en-GB" sz="1700" dirty="0">
                <a:cs typeface="Arial" panose="020B0604020202020204" pitchFamily="34" charset="0"/>
              </a:rPr>
              <a:t>Condom breakage, slippage, or incorrect use</a:t>
            </a:r>
          </a:p>
          <a:p>
            <a:pPr marL="1085850" lvl="1" indent="-285750">
              <a:buClr>
                <a:srgbClr val="C00000"/>
              </a:buClr>
              <a:buFont typeface="Arial" panose="020B0604020202020204" pitchFamily="34" charset="0"/>
              <a:buChar char="•"/>
            </a:pPr>
            <a:r>
              <a:rPr lang="en-GB" sz="1700" dirty="0">
                <a:cs typeface="Arial" panose="020B0604020202020204" pitchFamily="34" charset="0"/>
              </a:rPr>
              <a:t>3 or more consecutively missed combined oral contraceptive pills</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3 hours late from the usual time of intake of the progestogen-only pill (minipill), or more than 27 hours after the previous pill</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12 hours late from the usual time of intake of the desogestrel-containing pill (0.75 mg) or more than 36 hours after the previous pill</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2 weeks late for the norethisterone enanthate (NET-EN) progestogen-only injection</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4 weeks late for the depot-medroxyprogesterone acetate (DMPA) progestogen-only injection</a:t>
            </a:r>
          </a:p>
          <a:p>
            <a:pPr marL="1085850" lvl="1" indent="-285750">
              <a:buClr>
                <a:srgbClr val="C00000"/>
              </a:buClr>
              <a:buFont typeface="Arial" panose="020B0604020202020204" pitchFamily="34" charset="0"/>
              <a:buChar char="•"/>
            </a:pPr>
            <a:r>
              <a:rPr lang="en-GB" sz="1700" dirty="0">
                <a:cs typeface="Arial" panose="020B0604020202020204" pitchFamily="34" charset="0"/>
              </a:rPr>
              <a:t>More than 7 days late for the combined injectable contraceptive (CIC)</a:t>
            </a:r>
          </a:p>
          <a:p>
            <a:pPr marL="1085850" lvl="1" indent="-285750">
              <a:buClr>
                <a:srgbClr val="C00000"/>
              </a:buClr>
              <a:buFont typeface="Arial" panose="020B0604020202020204" pitchFamily="34" charset="0"/>
              <a:buChar char="•"/>
            </a:pPr>
            <a:r>
              <a:rPr lang="en-GB" sz="1700" dirty="0">
                <a:cs typeface="Arial" panose="020B0604020202020204" pitchFamily="34" charset="0"/>
              </a:rPr>
              <a:t>Dislodgment, breakage, tearing, or early removal of a diaphragm or cervical cap</a:t>
            </a:r>
          </a:p>
          <a:p>
            <a:pPr marL="1085850" lvl="1" indent="-285750">
              <a:buClr>
                <a:srgbClr val="C00000"/>
              </a:buClr>
              <a:buFont typeface="Arial" panose="020B0604020202020204" pitchFamily="34" charset="0"/>
              <a:buChar char="•"/>
            </a:pPr>
            <a:r>
              <a:rPr lang="en-GB" sz="1700" dirty="0">
                <a:cs typeface="Arial" panose="020B0604020202020204" pitchFamily="34" charset="0"/>
              </a:rPr>
              <a:t>Failed withdrawal (e.g. ejaculation in the vagina or on external genitalia)</a:t>
            </a:r>
          </a:p>
          <a:p>
            <a:pPr marL="1085850" lvl="1" indent="-285750">
              <a:buClr>
                <a:srgbClr val="C00000"/>
              </a:buClr>
              <a:buFont typeface="Arial" panose="020B0604020202020204" pitchFamily="34" charset="0"/>
              <a:buChar char="•"/>
            </a:pPr>
            <a:r>
              <a:rPr lang="en-GB" sz="1700" dirty="0">
                <a:cs typeface="Arial" panose="020B0604020202020204" pitchFamily="34" charset="0"/>
              </a:rPr>
              <a:t>Failure of a spermicide tablet or film to melt before intercourse</a:t>
            </a:r>
          </a:p>
          <a:p>
            <a:pPr marL="1085850" lvl="1" indent="-285750">
              <a:buClr>
                <a:srgbClr val="C00000"/>
              </a:buClr>
              <a:buFont typeface="Arial" panose="020B0604020202020204" pitchFamily="34" charset="0"/>
              <a:buChar char="•"/>
            </a:pPr>
            <a:r>
              <a:rPr lang="en-GB" sz="1700" dirty="0">
                <a:cs typeface="Arial" panose="020B0604020202020204" pitchFamily="34" charset="0"/>
              </a:rPr>
              <a:t>Miscalculation of the abstinence period, or failure to abstain or use a barrier method on the fertile days of the cycle when using fertility awareness based methods</a:t>
            </a:r>
          </a:p>
          <a:p>
            <a:pPr marL="1085850" lvl="1" indent="-285750">
              <a:buClr>
                <a:srgbClr val="C00000"/>
              </a:buClr>
              <a:buFont typeface="Arial" panose="020B0604020202020204" pitchFamily="34" charset="0"/>
              <a:buChar char="•"/>
            </a:pPr>
            <a:r>
              <a:rPr lang="en-GB" sz="1700" dirty="0">
                <a:cs typeface="Arial" panose="020B0604020202020204" pitchFamily="34" charset="0"/>
              </a:rPr>
              <a:t>Expulsion of an intrauterine contraceptive device (IUD) or hormonal contraceptive implant</a:t>
            </a:r>
          </a:p>
        </p:txBody>
      </p:sp>
      <p:sp>
        <p:nvSpPr>
          <p:cNvPr id="6" name="Rectangle 5">
            <a:extLst>
              <a:ext uri="{FF2B5EF4-FFF2-40B4-BE49-F238E27FC236}">
                <a16:creationId xmlns:a16="http://schemas.microsoft.com/office/drawing/2014/main" id="{FAFF2839-3F53-4E6C-AE00-45F1C0DA8CB3}"/>
              </a:ext>
            </a:extLst>
          </p:cNvPr>
          <p:cNvSpPr/>
          <p:nvPr/>
        </p:nvSpPr>
        <p:spPr>
          <a:xfrm>
            <a:off x="467544" y="1091567"/>
            <a:ext cx="5832648" cy="353943"/>
          </a:xfrm>
          <a:prstGeom prst="rect">
            <a:avLst/>
          </a:prstGeom>
        </p:spPr>
        <p:txBody>
          <a:bodyPr wrap="square">
            <a:spAutoFit/>
          </a:bodyPr>
          <a:lstStyle/>
          <a:p>
            <a:pPr lvl="0"/>
            <a:r>
              <a:rPr lang="en-GB" sz="1700" b="1" dirty="0">
                <a:solidFill>
                  <a:srgbClr val="C00000"/>
                </a:solidFill>
                <a:ea typeface="+mn-ea"/>
                <a:cs typeface="Arial" panose="020B0604020202020204" pitchFamily="34" charset="0"/>
              </a:rPr>
              <a:t>Improper or incorrect use of contraceptives include:</a:t>
            </a:r>
          </a:p>
        </p:txBody>
      </p:sp>
      <p:sp>
        <p:nvSpPr>
          <p:cNvPr id="8" name="Titre 1">
            <a:extLst>
              <a:ext uri="{FF2B5EF4-FFF2-40B4-BE49-F238E27FC236}">
                <a16:creationId xmlns:a16="http://schemas.microsoft.com/office/drawing/2014/main" id="{5BD3AFC4-A596-4F04-B150-B790B84818EC}"/>
              </a:ext>
            </a:extLst>
          </p:cNvPr>
          <p:cNvSpPr>
            <a:spLocks noGrp="1"/>
          </p:cNvSpPr>
          <p:nvPr>
            <p:ph type="title"/>
          </p:nvPr>
        </p:nvSpPr>
        <p:spPr>
          <a:xfrm>
            <a:off x="179511" y="390810"/>
            <a:ext cx="8713663" cy="576064"/>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Indications for emergency contraception - </a:t>
            </a:r>
            <a:r>
              <a:rPr lang="en-GB" altLang="zh-TW" sz="3600" b="1" i="1" dirty="0">
                <a:solidFill>
                  <a:schemeClr val="accent4"/>
                </a:solidFill>
                <a:latin typeface="Calibri" panose="020F0502020204030204" pitchFamily="34" charset="0"/>
                <a:cs typeface="Calibri" panose="020F0502020204030204" pitchFamily="34" charset="0"/>
              </a:rPr>
              <a:t>2</a:t>
            </a:r>
          </a:p>
        </p:txBody>
      </p:sp>
      <p:sp>
        <p:nvSpPr>
          <p:cNvPr id="7" name="Slide Number Placeholder 6">
            <a:extLst>
              <a:ext uri="{FF2B5EF4-FFF2-40B4-BE49-F238E27FC236}">
                <a16:creationId xmlns:a16="http://schemas.microsoft.com/office/drawing/2014/main" id="{DB73A42B-03E0-432E-9C5B-EAB0C6B3CC38}"/>
              </a:ext>
            </a:extLst>
          </p:cNvPr>
          <p:cNvSpPr>
            <a:spLocks noGrp="1"/>
          </p:cNvSpPr>
          <p:nvPr>
            <p:ph type="sldNum" sz="quarter" idx="12"/>
          </p:nvPr>
        </p:nvSpPr>
        <p:spPr/>
        <p:txBody>
          <a:bodyPr/>
          <a:lstStyle/>
          <a:p>
            <a:fld id="{8503B3E5-BAE0-4051-A0B1-29381921E4F1}" type="slidenum">
              <a:rPr lang="en-GB" smtClean="0"/>
              <a:t>37</a:t>
            </a:fld>
            <a:endParaRPr lang="en-GB"/>
          </a:p>
        </p:txBody>
      </p:sp>
      <p:sp>
        <p:nvSpPr>
          <p:cNvPr id="12" name="Footer Placeholder 1">
            <a:extLst>
              <a:ext uri="{FF2B5EF4-FFF2-40B4-BE49-F238E27FC236}">
                <a16:creationId xmlns:a16="http://schemas.microsoft.com/office/drawing/2014/main" id="{606456D1-A4C4-4FE9-96C6-62A82FA461A6}"/>
              </a:ext>
            </a:extLst>
          </p:cNvPr>
          <p:cNvSpPr>
            <a:spLocks noGrp="1" noChangeArrowheads="1"/>
          </p:cNvSpPr>
          <p:nvPr>
            <p:ph type="ftr" sz="quarter" idx="11"/>
          </p:nvPr>
        </p:nvSpPr>
        <p:spPr bwMode="auto">
          <a:xfrm>
            <a:off x="468313" y="6508752"/>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312666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74848" y="318802"/>
            <a:ext cx="8229600" cy="576064"/>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Emergency contraceptive pills (ECPs) </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518864" y="1124744"/>
            <a:ext cx="7960118" cy="4525963"/>
          </a:xfrm>
        </p:spPr>
        <p:txBody>
          <a:bodyPr>
            <a:noAutofit/>
          </a:bodyPr>
          <a:lstStyle/>
          <a:p>
            <a:pPr eaLnBrk="1" hangingPunct="1">
              <a:lnSpc>
                <a:spcPct val="90000"/>
              </a:lnSpc>
            </a:pPr>
            <a:r>
              <a:rPr lang="en-US" altLang="zh-TW" sz="2400" dirty="0">
                <a:cs typeface="Arial" panose="020B0604020202020204" pitchFamily="34" charset="0"/>
              </a:rPr>
              <a:t>Also called </a:t>
            </a:r>
            <a:r>
              <a:rPr lang="en-GB" altLang="zh-TW" sz="2400" dirty="0">
                <a:cs typeface="Arial" panose="020B0604020202020204" pitchFamily="34" charset="0"/>
              </a:rPr>
              <a:t>“morning after” pills or postcoital contraceptives.</a:t>
            </a:r>
          </a:p>
          <a:p>
            <a:pPr marL="0" indent="0" eaLnBrk="1" hangingPunct="1">
              <a:lnSpc>
                <a:spcPct val="90000"/>
              </a:lnSpc>
              <a:buNone/>
            </a:pPr>
            <a:endParaRPr lang="en-US" altLang="zh-TW" sz="2400" b="1" dirty="0">
              <a:cs typeface="Arial" panose="020B0604020202020204" pitchFamily="34" charset="0"/>
            </a:endParaRPr>
          </a:p>
          <a:p>
            <a:pPr marL="0" indent="0" eaLnBrk="1" hangingPunct="1">
              <a:lnSpc>
                <a:spcPct val="90000"/>
              </a:lnSpc>
              <a:buNone/>
            </a:pPr>
            <a:r>
              <a:rPr lang="en-US" altLang="zh-TW" sz="2400" b="1" dirty="0">
                <a:cs typeface="Arial" panose="020B0604020202020204" pitchFamily="34" charset="0"/>
              </a:rPr>
              <a:t>Types of ECPs</a:t>
            </a:r>
            <a:endParaRPr lang="en-GB" altLang="zh-TW" sz="2400" dirty="0">
              <a:cs typeface="Arial" panose="020B0604020202020204" pitchFamily="34" charset="0"/>
            </a:endParaRPr>
          </a:p>
          <a:p>
            <a:pPr eaLnBrk="1" hangingPunct="1">
              <a:lnSpc>
                <a:spcPct val="90000"/>
              </a:lnSpc>
            </a:pPr>
            <a:r>
              <a:rPr lang="en-GB" altLang="zh-TW" sz="2400" dirty="0">
                <a:cs typeface="Arial" panose="020B0604020202020204" pitchFamily="34" charset="0"/>
              </a:rPr>
              <a:t>Dedicated ECP Products</a:t>
            </a:r>
          </a:p>
          <a:p>
            <a:pPr lvl="1" eaLnBrk="1" hangingPunct="1">
              <a:lnSpc>
                <a:spcPct val="90000"/>
              </a:lnSpc>
            </a:pPr>
            <a:r>
              <a:rPr lang="en-GB" altLang="zh-TW" dirty="0">
                <a:cs typeface="Arial" panose="020B0604020202020204" pitchFamily="34" charset="0"/>
              </a:rPr>
              <a:t>ECPs containing ulipristal acetate (UPA)</a:t>
            </a:r>
          </a:p>
          <a:p>
            <a:pPr lvl="1" eaLnBrk="1" hangingPunct="1">
              <a:lnSpc>
                <a:spcPct val="90000"/>
              </a:lnSpc>
            </a:pPr>
            <a:r>
              <a:rPr lang="en-GB" altLang="zh-TW" dirty="0">
                <a:cs typeface="Arial" panose="020B0604020202020204" pitchFamily="34" charset="0"/>
              </a:rPr>
              <a:t>ECPs containing levonorgestrel (LNG)</a:t>
            </a:r>
          </a:p>
          <a:p>
            <a:pPr eaLnBrk="1" hangingPunct="1">
              <a:lnSpc>
                <a:spcPct val="90000"/>
              </a:lnSpc>
            </a:pPr>
            <a:r>
              <a:rPr lang="en-GB" altLang="zh-TW" sz="2400" dirty="0">
                <a:cs typeface="Arial" panose="020B0604020202020204" pitchFamily="34" charset="0"/>
              </a:rPr>
              <a:t>Progestin-only pills with levonorgestrel or norgestrel</a:t>
            </a:r>
          </a:p>
          <a:p>
            <a:pPr eaLnBrk="1" hangingPunct="1">
              <a:lnSpc>
                <a:spcPct val="90000"/>
              </a:lnSpc>
            </a:pPr>
            <a:r>
              <a:rPr lang="en-GB" altLang="zh-TW" sz="2400" dirty="0">
                <a:cs typeface="Arial" panose="020B0604020202020204" pitchFamily="34" charset="0"/>
              </a:rPr>
              <a:t>Combined oral contraceptive pills (COCs) with estrogen and a progestin- levonorgestrel, norgestrel, or norethindrone (norethisterone). They are taken as a split dose. This regimen is known as the </a:t>
            </a:r>
            <a:r>
              <a:rPr lang="en-GB" altLang="zh-TW" sz="2400" b="1" dirty="0">
                <a:cs typeface="Arial" panose="020B0604020202020204" pitchFamily="34" charset="0"/>
              </a:rPr>
              <a:t>Yuzpe method. </a:t>
            </a:r>
          </a:p>
          <a:p>
            <a:pPr marL="0" indent="0" eaLnBrk="1" hangingPunct="1">
              <a:lnSpc>
                <a:spcPct val="90000"/>
              </a:lnSpc>
              <a:buNone/>
            </a:pPr>
            <a:endParaRPr lang="en-US" altLang="zh-TW" sz="2400" dirty="0">
              <a:cs typeface="Arial" panose="020B0604020202020204" pitchFamily="34" charset="0"/>
            </a:endParaRPr>
          </a:p>
          <a:p>
            <a:pPr eaLnBrk="1" hangingPunct="1">
              <a:lnSpc>
                <a:spcPct val="90000"/>
              </a:lnSpc>
            </a:pPr>
            <a:endParaRPr lang="en-US" altLang="zh-TW" sz="2400" dirty="0">
              <a:cs typeface="Arial" panose="020B0604020202020204" pitchFamily="34" charset="0"/>
            </a:endParaRPr>
          </a:p>
          <a:p>
            <a:pPr eaLnBrk="1" hangingPunct="1">
              <a:lnSpc>
                <a:spcPct val="90000"/>
              </a:lnSpc>
            </a:pPr>
            <a:endParaRPr lang="en-US" altLang="zh-TW" sz="2400" dirty="0">
              <a:cs typeface="Arial" panose="020B0604020202020204" pitchFamily="34" charset="0"/>
            </a:endParaRPr>
          </a:p>
          <a:p>
            <a:pPr eaLnBrk="1" hangingPunct="1">
              <a:lnSpc>
                <a:spcPct val="90000"/>
              </a:lnSpc>
            </a:pPr>
            <a:endParaRPr lang="en-US" altLang="zh-TW" sz="2400" dirty="0">
              <a:cs typeface="Arial" panose="020B0604020202020204" pitchFamily="34" charset="0"/>
            </a:endParaRPr>
          </a:p>
          <a:p>
            <a:pPr marL="0" indent="0" eaLnBrk="1" hangingPunct="1">
              <a:lnSpc>
                <a:spcPct val="90000"/>
              </a:lnSpc>
              <a:buNone/>
            </a:pPr>
            <a:endParaRPr lang="en-US" altLang="zh-TW" sz="2400" dirty="0">
              <a:cs typeface="Arial" panose="020B0604020202020204" pitchFamily="34" charset="0"/>
            </a:endParaRPr>
          </a:p>
          <a:p>
            <a:pPr marL="0" indent="0" eaLnBrk="1" hangingPunct="1">
              <a:lnSpc>
                <a:spcPct val="90000"/>
              </a:lnSpc>
              <a:buNone/>
            </a:pPr>
            <a:endParaRPr lang="en-US" altLang="zh-TW" sz="2400" dirty="0">
              <a:cs typeface="Arial" panose="020B0604020202020204" pitchFamily="34" charset="0"/>
            </a:endParaRPr>
          </a:p>
        </p:txBody>
      </p:sp>
      <p:pic>
        <p:nvPicPr>
          <p:cNvPr id="7" name="Picture 4">
            <a:extLst>
              <a:ext uri="{FF2B5EF4-FFF2-40B4-BE49-F238E27FC236}">
                <a16:creationId xmlns:a16="http://schemas.microsoft.com/office/drawing/2014/main" id="{94D1D3FB-0592-4CB3-987F-8926374755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821" y="2419347"/>
            <a:ext cx="283632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2">
            <a:extLst>
              <a:ext uri="{FF2B5EF4-FFF2-40B4-BE49-F238E27FC236}">
                <a16:creationId xmlns:a16="http://schemas.microsoft.com/office/drawing/2014/main" id="{6C5BC44E-10D7-41AA-8521-B32616B794BC}"/>
              </a:ext>
            </a:extLst>
          </p:cNvPr>
          <p:cNvSpPr txBox="1">
            <a:spLocks/>
          </p:cNvSpPr>
          <p:nvPr/>
        </p:nvSpPr>
        <p:spPr>
          <a:xfrm>
            <a:off x="1986455" y="619137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
        <p:nvSpPr>
          <p:cNvPr id="4" name="Slide Number Placeholder 3">
            <a:extLst>
              <a:ext uri="{FF2B5EF4-FFF2-40B4-BE49-F238E27FC236}">
                <a16:creationId xmlns:a16="http://schemas.microsoft.com/office/drawing/2014/main" id="{B41862C5-3226-4CC3-A285-29655852C840}"/>
              </a:ext>
            </a:extLst>
          </p:cNvPr>
          <p:cNvSpPr>
            <a:spLocks noGrp="1"/>
          </p:cNvSpPr>
          <p:nvPr>
            <p:ph type="sldNum" sz="quarter" idx="12"/>
          </p:nvPr>
        </p:nvSpPr>
        <p:spPr/>
        <p:txBody>
          <a:bodyPr/>
          <a:lstStyle/>
          <a:p>
            <a:fld id="{8503B3E5-BAE0-4051-A0B1-29381921E4F1}" type="slidenum">
              <a:rPr lang="en-GB" smtClean="0"/>
              <a:t>38</a:t>
            </a:fld>
            <a:endParaRPr lang="en-GB"/>
          </a:p>
        </p:txBody>
      </p:sp>
      <p:sp>
        <p:nvSpPr>
          <p:cNvPr id="13" name="Footer Placeholder 1">
            <a:extLst>
              <a:ext uri="{FF2B5EF4-FFF2-40B4-BE49-F238E27FC236}">
                <a16:creationId xmlns:a16="http://schemas.microsoft.com/office/drawing/2014/main" id="{2A1E6A63-AE4F-40CE-AB45-555E94767284}"/>
              </a:ext>
            </a:extLst>
          </p:cNvPr>
          <p:cNvSpPr>
            <a:spLocks noGrp="1" noChangeArrowheads="1"/>
          </p:cNvSpPr>
          <p:nvPr>
            <p:ph type="ftr" sz="quarter" idx="11"/>
          </p:nvPr>
        </p:nvSpPr>
        <p:spPr bwMode="auto">
          <a:xfrm>
            <a:off x="468313" y="6356350"/>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31685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omanInjectableMEC">
            <a:extLst>
              <a:ext uri="{FF2B5EF4-FFF2-40B4-BE49-F238E27FC236}">
                <a16:creationId xmlns:a16="http://schemas.microsoft.com/office/drawing/2014/main" id="{9BB5B16C-87EC-4C1A-9B57-43C3F46EA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1524000"/>
            <a:ext cx="2154238" cy="428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67912C69-FD4D-4F33-BF9E-A388BDD5C8AF}"/>
              </a:ext>
            </a:extLst>
          </p:cNvPr>
          <p:cNvSpPr>
            <a:spLocks noGrp="1" noChangeArrowheads="1"/>
          </p:cNvSpPr>
          <p:nvPr>
            <p:ph type="title"/>
          </p:nvPr>
        </p:nvSpPr>
        <p:spPr>
          <a:xfrm>
            <a:off x="457200" y="298810"/>
            <a:ext cx="8229600" cy="857250"/>
          </a:xfrm>
        </p:spPr>
        <p:txBody>
          <a:bodyPr/>
          <a:lstStyle/>
          <a:p>
            <a:pPr eaLnBrk="1" hangingPunct="1"/>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ECPs: Mechanism of action</a:t>
            </a:r>
          </a:p>
        </p:txBody>
      </p:sp>
      <p:sp>
        <p:nvSpPr>
          <p:cNvPr id="12292" name="Text Box 5">
            <a:extLst>
              <a:ext uri="{FF2B5EF4-FFF2-40B4-BE49-F238E27FC236}">
                <a16:creationId xmlns:a16="http://schemas.microsoft.com/office/drawing/2014/main" id="{84B6B5ED-69BB-4E4C-8A86-BC4AAB54A8D4}"/>
              </a:ext>
            </a:extLst>
          </p:cNvPr>
          <p:cNvSpPr txBox="1">
            <a:spLocks noChangeArrowheads="1"/>
          </p:cNvSpPr>
          <p:nvPr/>
        </p:nvSpPr>
        <p:spPr bwMode="auto">
          <a:xfrm>
            <a:off x="1180063" y="1797568"/>
            <a:ext cx="375443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ECPs interfere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with the process </a:t>
            </a:r>
          </a:p>
          <a:p>
            <a:pPr lvl="0" defTabSz="914400" eaLnBrk="1" fontAlgn="base" hangingPunct="1">
              <a:spcBef>
                <a:spcPct val="0"/>
              </a:spcBef>
              <a:spcAft>
                <a:spcPct val="0"/>
              </a:spcAft>
              <a:buNone/>
              <a:defRPr/>
            </a:pP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of ovulation (</a:t>
            </a:r>
            <a:r>
              <a:rPr lang="en-GB" altLang="en-US" sz="2800" dirty="0">
                <a:solidFill>
                  <a:srgbClr val="003366"/>
                </a:solidFill>
                <a:latin typeface="+mn-lt"/>
                <a:ea typeface="ＭＳ Ｐゴシック" panose="020B0600070205080204" pitchFamily="34" charset="-128"/>
              </a:rPr>
              <a:t>prevent or delay the release of eggs from the ovaries </a:t>
            </a:r>
            <a:r>
              <a:rPr kumimoji="0" lang="en-US" altLang="en-US" sz="2800" b="0" i="0" u="none" strike="noStrike" kern="1200" cap="none" spc="0" normalizeH="0" baseline="0" noProof="0" dirty="0">
                <a:ln>
                  <a:noFill/>
                </a:ln>
                <a:solidFill>
                  <a:srgbClr val="003366"/>
                </a:solidFill>
                <a:effectLst/>
                <a:uLnTx/>
                <a:uFillTx/>
                <a:latin typeface="+mn-lt"/>
                <a:ea typeface="ＭＳ Ｐゴシック" panose="020B0600070205080204" pitchFamily="34" charset="-128"/>
              </a:rPr>
              <a:t>)</a:t>
            </a:r>
          </a:p>
        </p:txBody>
      </p:sp>
      <p:sp>
        <p:nvSpPr>
          <p:cNvPr id="12293" name="Line 7">
            <a:extLst>
              <a:ext uri="{FF2B5EF4-FFF2-40B4-BE49-F238E27FC236}">
                <a16:creationId xmlns:a16="http://schemas.microsoft.com/office/drawing/2014/main" id="{2236CA9A-0FC7-44B6-A8AB-7AA5620BA6DE}"/>
              </a:ext>
            </a:extLst>
          </p:cNvPr>
          <p:cNvSpPr>
            <a:spLocks noChangeShapeType="1"/>
          </p:cNvSpPr>
          <p:nvPr/>
        </p:nvSpPr>
        <p:spPr bwMode="auto">
          <a:xfrm>
            <a:off x="4111625" y="2678113"/>
            <a:ext cx="2060575" cy="190817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294" name="Line 8">
            <a:extLst>
              <a:ext uri="{FF2B5EF4-FFF2-40B4-BE49-F238E27FC236}">
                <a16:creationId xmlns:a16="http://schemas.microsoft.com/office/drawing/2014/main" id="{9D298C3C-1511-481C-8A5F-2AF8F6278315}"/>
              </a:ext>
            </a:extLst>
          </p:cNvPr>
          <p:cNvSpPr>
            <a:spLocks noChangeShapeType="1"/>
          </p:cNvSpPr>
          <p:nvPr/>
        </p:nvSpPr>
        <p:spPr bwMode="auto">
          <a:xfrm flipV="1">
            <a:off x="4114800" y="1995488"/>
            <a:ext cx="2286000" cy="68580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 name="Rectangle 1">
            <a:extLst>
              <a:ext uri="{FF2B5EF4-FFF2-40B4-BE49-F238E27FC236}">
                <a16:creationId xmlns:a16="http://schemas.microsoft.com/office/drawing/2014/main" id="{0E986D16-9A6B-4BE6-9F07-7D7A20FD8CBB}"/>
              </a:ext>
            </a:extLst>
          </p:cNvPr>
          <p:cNvSpPr/>
          <p:nvPr/>
        </p:nvSpPr>
        <p:spPr>
          <a:xfrm>
            <a:off x="379413" y="4194210"/>
            <a:ext cx="4992687" cy="2172903"/>
          </a:xfrm>
          <a:prstGeom prst="rect">
            <a:avLst/>
          </a:prstGeom>
        </p:spPr>
        <p:txBody>
          <a:bodyPr>
            <a:sp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ECPs </a:t>
            </a:r>
            <a:r>
              <a:rPr kumimoji="0" lang="en-US" altLang="en-US" sz="2600" b="1" i="0" u="sng" strike="noStrike" kern="0" cap="none" spc="0" normalizeH="0" baseline="0" noProof="0" dirty="0">
                <a:ln>
                  <a:noFill/>
                </a:ln>
                <a:solidFill>
                  <a:srgbClr val="C00000"/>
                </a:solidFill>
                <a:effectLst/>
                <a:uLnTx/>
                <a:uFillTx/>
                <a:ea typeface="ＭＳ Ｐゴシック" panose="020B0600070205080204" pitchFamily="34" charset="-128"/>
                <a:cs typeface="Arial"/>
              </a:rPr>
              <a:t>do not </a:t>
            </a: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inhibit implantation of a fertilized egg.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ECPs </a:t>
            </a:r>
            <a:r>
              <a:rPr kumimoji="0" lang="en-US" altLang="en-US" sz="2600" b="1" i="0" u="sng" strike="noStrike" kern="0" cap="none" spc="0" normalizeH="0" baseline="0" noProof="0" dirty="0">
                <a:ln>
                  <a:noFill/>
                </a:ln>
                <a:solidFill>
                  <a:srgbClr val="C00000"/>
                </a:solidFill>
                <a:effectLst/>
                <a:uLnTx/>
                <a:uFillTx/>
                <a:ea typeface="ＭＳ Ｐゴシック" panose="020B0600070205080204" pitchFamily="34" charset="-128"/>
                <a:cs typeface="Arial"/>
              </a:rPr>
              <a:t>do not </a:t>
            </a:r>
            <a:r>
              <a:rPr kumimoji="0" lang="en-US" altLang="en-US" sz="2600" b="1" i="0" u="none" strike="noStrike" kern="0" cap="none" spc="0" normalizeH="0" baseline="0" noProof="0" dirty="0">
                <a:ln>
                  <a:noFill/>
                </a:ln>
                <a:solidFill>
                  <a:srgbClr val="C00000"/>
                </a:solidFill>
                <a:effectLst/>
                <a:uLnTx/>
                <a:uFillTx/>
                <a:ea typeface="ＭＳ Ｐゴシック" panose="020B0600070205080204" pitchFamily="34" charset="-128"/>
                <a:cs typeface="Arial"/>
              </a:rPr>
              <a:t>cause abortion of an existing pregnancy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600" b="0" i="0" u="sng" strike="noStrike" kern="1200" cap="none" spc="0" normalizeH="0" baseline="0" noProof="0" dirty="0">
                <a:ln>
                  <a:noFill/>
                </a:ln>
                <a:solidFill>
                  <a:srgbClr val="FFFFFF"/>
                </a:solidFill>
                <a:effectLst/>
                <a:uLnTx/>
                <a:uFillTx/>
                <a:ea typeface="ＭＳ Ｐゴシック" panose="020B0600070205080204" pitchFamily="34" charset="-128"/>
                <a:cs typeface="Arial"/>
              </a:rPr>
              <a:t>do not</a:t>
            </a:r>
            <a:endParaRPr kumimoji="0" lang="en-US" altLang="en-US" sz="2600" b="0" i="0" u="none" strike="noStrike" kern="1200" cap="none" spc="0" normalizeH="0" baseline="0" noProof="0" dirty="0">
              <a:ln>
                <a:noFill/>
              </a:ln>
              <a:solidFill>
                <a:srgbClr val="FFFFFF"/>
              </a:solidFill>
              <a:effectLst/>
              <a:uLnTx/>
              <a:uFillTx/>
              <a:ea typeface="ＭＳ Ｐゴシック" panose="020B0600070205080204" pitchFamily="34" charset="-128"/>
              <a:cs typeface="Arial"/>
            </a:endParaRPr>
          </a:p>
        </p:txBody>
      </p:sp>
      <p:sp>
        <p:nvSpPr>
          <p:cNvPr id="8" name="Footer Placeholder 1">
            <a:extLst>
              <a:ext uri="{FF2B5EF4-FFF2-40B4-BE49-F238E27FC236}">
                <a16:creationId xmlns:a16="http://schemas.microsoft.com/office/drawing/2014/main" id="{D6F28512-5F64-4626-A97A-E2DDBC22E13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FA8E4F8F-CC17-4F3A-82C2-210CB9584754}"/>
              </a:ext>
            </a:extLst>
          </p:cNvPr>
          <p:cNvSpPr>
            <a:spLocks noGrp="1"/>
          </p:cNvSpPr>
          <p:nvPr>
            <p:ph type="sldNum" sz="quarter" idx="12"/>
          </p:nvPr>
        </p:nvSpPr>
        <p:spPr/>
        <p:txBody>
          <a:bodyPr/>
          <a:lstStyle/>
          <a:p>
            <a:fld id="{8503B3E5-BAE0-4051-A0B1-29381921E4F1}" type="slidenum">
              <a:rPr lang="en-GB" smtClean="0"/>
              <a:t>39</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0" y="0"/>
            <a:ext cx="9144000" cy="685800"/>
          </a:xfrm>
          <a:prstGeom prst="rect">
            <a:avLst/>
          </a:prstGeom>
          <a:solidFill>
            <a:srgbClr val="009D9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H" alt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28" name="Text Box 7"/>
          <p:cNvSpPr txBox="1">
            <a:spLocks noChangeArrowheads="1"/>
          </p:cNvSpPr>
          <p:nvPr/>
        </p:nvSpPr>
        <p:spPr bwMode="auto">
          <a:xfrm>
            <a:off x="76200" y="136525"/>
            <a:ext cx="906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rPr>
              <a:t>Comparing Effectiveness of Family Planning Methods </a:t>
            </a:r>
            <a:endParaRPr kumimoji="0" lang="en-US" altLang="en-US" sz="700" b="1" i="0" u="none" strike="noStrike" kern="1200" cap="none" spc="0" normalizeH="0" baseline="0" noProof="0" dirty="0">
              <a:ln>
                <a:noFill/>
              </a:ln>
              <a:solidFill>
                <a:prstClr val="white"/>
              </a:solidFill>
              <a:effectLst/>
              <a:uLnTx/>
              <a:uFillTx/>
              <a:latin typeface="Arial" panose="020B0604020202020204" pitchFamily="34" charset="0"/>
              <a:ea typeface="Arial Unicode MS" pitchFamily="34" charset="-128"/>
              <a:cs typeface="Arial" panose="020B0604020202020204" pitchFamily="34" charset="0"/>
            </a:endParaRPr>
          </a:p>
        </p:txBody>
      </p:sp>
      <p:sp>
        <p:nvSpPr>
          <p:cNvPr id="5129" name="Line 8"/>
          <p:cNvSpPr>
            <a:spLocks noChangeShapeType="1"/>
          </p:cNvSpPr>
          <p:nvPr/>
        </p:nvSpPr>
        <p:spPr bwMode="auto">
          <a:xfrm>
            <a:off x="5791200" y="1524000"/>
            <a:ext cx="3124200"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130" name="Picture 9"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557338"/>
            <a:ext cx="814388"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31" name="Text Box 10"/>
          <p:cNvSpPr txBox="1">
            <a:spLocks noChangeArrowheads="1"/>
          </p:cNvSpPr>
          <p:nvPr/>
        </p:nvSpPr>
        <p:spPr bwMode="auto">
          <a:xfrm>
            <a:off x="5715000" y="806450"/>
            <a:ext cx="33528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How to make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method more effective</a:t>
            </a:r>
          </a:p>
        </p:txBody>
      </p:sp>
      <p:sp>
        <p:nvSpPr>
          <p:cNvPr id="5132" name="Text Box 11"/>
          <p:cNvSpPr txBox="1">
            <a:spLocks noChangeArrowheads="1"/>
          </p:cNvSpPr>
          <p:nvPr/>
        </p:nvSpPr>
        <p:spPr bwMode="auto">
          <a:xfrm>
            <a:off x="5715000" y="1543387"/>
            <a:ext cx="33528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Implants, IUD, female sterilization: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After procedure, little or nothing to do or remember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Vasectomy:</a:t>
            </a: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another method for first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months</a:t>
            </a:r>
          </a:p>
        </p:txBody>
      </p:sp>
      <p:sp>
        <p:nvSpPr>
          <p:cNvPr id="5133" name="Text Box 12"/>
          <p:cNvSpPr txBox="1">
            <a:spLocks noChangeArrowheads="1"/>
          </p:cNvSpPr>
          <p:nvPr/>
        </p:nvSpPr>
        <p:spPr bwMode="auto">
          <a:xfrm>
            <a:off x="5715000" y="2559050"/>
            <a:ext cx="3352800" cy="1192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Injectables: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Get repeat injections on time</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Lactational Amenorrhea Method (for 6 months):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Breastfeed often, day and night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Pills:</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 pill each day</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Patch, ring:</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in place, change on time</a:t>
            </a:r>
          </a:p>
        </p:txBody>
      </p:sp>
      <p:sp>
        <p:nvSpPr>
          <p:cNvPr id="5134" name="Text Box 13"/>
          <p:cNvSpPr txBox="1">
            <a:spLocks noChangeArrowheads="1"/>
          </p:cNvSpPr>
          <p:nvPr/>
        </p:nvSpPr>
        <p:spPr bwMode="auto">
          <a:xfrm>
            <a:off x="5715000" y="3957455"/>
            <a:ext cx="3279775" cy="93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Male condoms, diaphragm:</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Fertility awareness methods:</a:t>
            </a: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Abstain or use condoms on fertile days. Standard Days Method and Two-Day Method may be easier to use.</a:t>
            </a:r>
          </a:p>
        </p:txBody>
      </p:sp>
      <p:sp>
        <p:nvSpPr>
          <p:cNvPr id="5135" name="Text Box 14"/>
          <p:cNvSpPr txBox="1">
            <a:spLocks noChangeArrowheads="1"/>
          </p:cNvSpPr>
          <p:nvPr/>
        </p:nvSpPr>
        <p:spPr bwMode="auto">
          <a:xfrm>
            <a:off x="0" y="765175"/>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More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Less than 1 pregnancy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6" name="Text Box 15"/>
          <p:cNvSpPr txBox="1">
            <a:spLocks noChangeArrowheads="1"/>
          </p:cNvSpPr>
          <p:nvPr/>
        </p:nvSpPr>
        <p:spPr bwMode="auto">
          <a:xfrm>
            <a:off x="0" y="5516563"/>
            <a:ext cx="19050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srgbClr val="009D92"/>
                </a:solidFill>
                <a:effectLst/>
                <a:uLnTx/>
                <a:uFillTx/>
                <a:latin typeface="Arial MT Black" pitchFamily="2" charset="0"/>
                <a:ea typeface="+mn-ea"/>
                <a:cs typeface="Arial" charset="0"/>
              </a:rPr>
              <a:t>Less effective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About 30 pregnancies per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1" i="0" u="none" strike="noStrike" kern="1200" cap="none" spc="0" normalizeH="0" baseline="0" noProof="0" dirty="0">
                <a:ln>
                  <a:noFill/>
                </a:ln>
                <a:solidFill>
                  <a:prstClr val="black"/>
                </a:solidFill>
                <a:effectLst/>
                <a:uLnTx/>
                <a:uFillTx/>
                <a:latin typeface="Arial" charset="0"/>
                <a:ea typeface="+mn-ea"/>
                <a:cs typeface="Arial" charset="0"/>
              </a:rPr>
              <a:t>100 women in one year</a:t>
            </a:r>
          </a:p>
        </p:txBody>
      </p:sp>
      <p:sp>
        <p:nvSpPr>
          <p:cNvPr id="5137" name="Line 16"/>
          <p:cNvSpPr>
            <a:spLocks noChangeShapeType="1"/>
          </p:cNvSpPr>
          <p:nvPr/>
        </p:nvSpPr>
        <p:spPr bwMode="auto">
          <a:xfrm>
            <a:off x="1295400" y="25146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8" name="Line 17"/>
          <p:cNvSpPr>
            <a:spLocks noChangeShapeType="1"/>
          </p:cNvSpPr>
          <p:nvPr/>
        </p:nvSpPr>
        <p:spPr bwMode="auto">
          <a:xfrm>
            <a:off x="1295400" y="3886200"/>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139" name="Text Box 18"/>
          <p:cNvSpPr txBox="1">
            <a:spLocks noChangeArrowheads="1"/>
          </p:cNvSpPr>
          <p:nvPr/>
        </p:nvSpPr>
        <p:spPr bwMode="auto">
          <a:xfrm>
            <a:off x="5715000" y="5234608"/>
            <a:ext cx="3352800" cy="4462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rgbClr val="292929"/>
                </a:solidFill>
                <a:latin typeface="Arial" charset="0"/>
                <a:cs typeface="Arial" charset="0"/>
              </a:defRPr>
            </a:lvl1pPr>
            <a:lvl2pPr>
              <a:defRPr sz="2800">
                <a:solidFill>
                  <a:srgbClr val="292929"/>
                </a:solidFill>
                <a:latin typeface="Arial" charset="0"/>
                <a:cs typeface="Arial" charset="0"/>
              </a:defRPr>
            </a:lvl2pPr>
            <a:lvl3pPr>
              <a:defRPr sz="2400">
                <a:solidFill>
                  <a:srgbClr val="292929"/>
                </a:solidFill>
                <a:latin typeface="Arial" charset="0"/>
                <a:cs typeface="Arial" charset="0"/>
              </a:defRPr>
            </a:lvl3pPr>
            <a:lvl4pPr>
              <a:defRPr sz="2000">
                <a:solidFill>
                  <a:srgbClr val="292929"/>
                </a:solidFill>
                <a:latin typeface="Arial" charset="0"/>
                <a:cs typeface="Arial" charset="0"/>
              </a:defRPr>
            </a:lvl4pPr>
            <a:lvl5pPr>
              <a:defRPr sz="2000">
                <a:solidFill>
                  <a:srgbClr val="292929"/>
                </a:solidFill>
                <a:latin typeface="Arial" charset="0"/>
                <a:cs typeface="Arial" charset="0"/>
              </a:defRPr>
            </a:lvl5pPr>
            <a:lvl6pPr eaLnBrk="0" hangingPunct="0">
              <a:defRPr sz="2000">
                <a:solidFill>
                  <a:srgbClr val="292929"/>
                </a:solidFill>
                <a:latin typeface="Arial" charset="0"/>
                <a:cs typeface="Arial" charset="0"/>
              </a:defRPr>
            </a:lvl6pPr>
            <a:lvl7pPr eaLnBrk="0" hangingPunct="0">
              <a:defRPr sz="2000">
                <a:solidFill>
                  <a:srgbClr val="292929"/>
                </a:solidFill>
                <a:latin typeface="Arial" charset="0"/>
                <a:cs typeface="Arial" charset="0"/>
              </a:defRPr>
            </a:lvl7pPr>
            <a:lvl8pPr eaLnBrk="0" hangingPunct="0">
              <a:defRPr sz="2000">
                <a:solidFill>
                  <a:srgbClr val="292929"/>
                </a:solidFill>
                <a:latin typeface="Arial" charset="0"/>
                <a:cs typeface="Arial" charset="0"/>
              </a:defRPr>
            </a:lvl8pPr>
            <a:lvl9pPr eaLnBrk="0" hangingPunct="0">
              <a:defRPr sz="2000">
                <a:solidFill>
                  <a:srgbClr val="292929"/>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9D92"/>
                </a:solidFill>
                <a:effectLst/>
                <a:uLnTx/>
                <a:uFillTx/>
                <a:latin typeface="Arial" panose="020B0604020202020204" pitchFamily="34" charset="0"/>
                <a:ea typeface="+mn-ea"/>
                <a:cs typeface="Arial" panose="020B0604020202020204" pitchFamily="34" charset="0"/>
              </a:rPr>
              <a:t>Female condoms, withdrawal, spermicides: </a:t>
            </a:r>
            <a:r>
              <a:rPr kumimoji="0" lang="en-US"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correctly every time you have sex</a:t>
            </a:r>
          </a:p>
        </p:txBody>
      </p:sp>
      <p:sp>
        <p:nvSpPr>
          <p:cNvPr id="5140" name="Line 19"/>
          <p:cNvSpPr>
            <a:spLocks noChangeShapeType="1"/>
          </p:cNvSpPr>
          <p:nvPr/>
        </p:nvSpPr>
        <p:spPr bwMode="auto">
          <a:xfrm>
            <a:off x="1258888" y="5084763"/>
            <a:ext cx="7724775" cy="0"/>
          </a:xfrm>
          <a:prstGeom prst="line">
            <a:avLst/>
          </a:prstGeom>
          <a:noFill/>
          <a:ln w="25400">
            <a:solidFill>
              <a:srgbClr val="9FD894"/>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7A6304C-DE62-42A5-8FE1-7E3994E4773D}"/>
              </a:ext>
            </a:extLst>
          </p:cNvPr>
          <p:cNvPicPr>
            <a:picLocks noChangeAspect="1"/>
          </p:cNvPicPr>
          <p:nvPr/>
        </p:nvPicPr>
        <p:blipFill>
          <a:blip r:embed="rId5"/>
          <a:stretch>
            <a:fillRect/>
          </a:stretch>
        </p:blipFill>
        <p:spPr>
          <a:xfrm>
            <a:off x="1319212" y="1307097"/>
            <a:ext cx="4200525" cy="1209675"/>
          </a:xfrm>
          <a:prstGeom prst="rect">
            <a:avLst/>
          </a:prstGeom>
        </p:spPr>
      </p:pic>
      <p:pic>
        <p:nvPicPr>
          <p:cNvPr id="3" name="Picture 2">
            <a:extLst>
              <a:ext uri="{FF2B5EF4-FFF2-40B4-BE49-F238E27FC236}">
                <a16:creationId xmlns:a16="http://schemas.microsoft.com/office/drawing/2014/main" id="{DCB2468A-D20D-4152-BD14-AECD5D2D528D}"/>
              </a:ext>
            </a:extLst>
          </p:cNvPr>
          <p:cNvPicPr>
            <a:picLocks noChangeAspect="1"/>
          </p:cNvPicPr>
          <p:nvPr/>
        </p:nvPicPr>
        <p:blipFill>
          <a:blip r:embed="rId6"/>
          <a:stretch>
            <a:fillRect/>
          </a:stretch>
        </p:blipFill>
        <p:spPr>
          <a:xfrm>
            <a:off x="1138238" y="2546361"/>
            <a:ext cx="4572000" cy="1311282"/>
          </a:xfrm>
          <a:prstGeom prst="rect">
            <a:avLst/>
          </a:prstGeom>
        </p:spPr>
      </p:pic>
      <p:pic>
        <p:nvPicPr>
          <p:cNvPr id="4" name="Picture 3">
            <a:extLst>
              <a:ext uri="{FF2B5EF4-FFF2-40B4-BE49-F238E27FC236}">
                <a16:creationId xmlns:a16="http://schemas.microsoft.com/office/drawing/2014/main" id="{C877AE0A-F9A9-4004-A984-28EB94D307A0}"/>
              </a:ext>
            </a:extLst>
          </p:cNvPr>
          <p:cNvPicPr>
            <a:picLocks noChangeAspect="1"/>
          </p:cNvPicPr>
          <p:nvPr/>
        </p:nvPicPr>
        <p:blipFill>
          <a:blip r:embed="rId7"/>
          <a:stretch>
            <a:fillRect/>
          </a:stretch>
        </p:blipFill>
        <p:spPr>
          <a:xfrm>
            <a:off x="1064419" y="3886200"/>
            <a:ext cx="4572000" cy="1228162"/>
          </a:xfrm>
          <a:prstGeom prst="rect">
            <a:avLst/>
          </a:prstGeom>
        </p:spPr>
      </p:pic>
      <p:pic>
        <p:nvPicPr>
          <p:cNvPr id="5" name="Picture 4">
            <a:extLst>
              <a:ext uri="{FF2B5EF4-FFF2-40B4-BE49-F238E27FC236}">
                <a16:creationId xmlns:a16="http://schemas.microsoft.com/office/drawing/2014/main" id="{E5CDC4EB-833C-4CAF-B584-CABC6B4AA659}"/>
              </a:ext>
            </a:extLst>
          </p:cNvPr>
          <p:cNvPicPr>
            <a:picLocks noChangeAspect="1"/>
          </p:cNvPicPr>
          <p:nvPr/>
        </p:nvPicPr>
        <p:blipFill>
          <a:blip r:embed="rId8"/>
          <a:stretch>
            <a:fillRect/>
          </a:stretch>
        </p:blipFill>
        <p:spPr>
          <a:xfrm>
            <a:off x="1716762" y="5029229"/>
            <a:ext cx="3924000" cy="1103101"/>
          </a:xfrm>
          <a:prstGeom prst="rect">
            <a:avLst/>
          </a:prstGeom>
        </p:spPr>
      </p:pic>
      <p:sp>
        <p:nvSpPr>
          <p:cNvPr id="21" name="Footer Placeholder 2">
            <a:extLst>
              <a:ext uri="{FF2B5EF4-FFF2-40B4-BE49-F238E27FC236}">
                <a16:creationId xmlns:a16="http://schemas.microsoft.com/office/drawing/2014/main" id="{F2A16D99-63FA-43A8-ADB5-ADDE5CD7507C}"/>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9"/>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04A63F70-9040-44DD-AB6A-F8E93A98BD43}"/>
              </a:ext>
            </a:extLst>
          </p:cNvPr>
          <p:cNvSpPr>
            <a:spLocks noGrp="1"/>
          </p:cNvSpPr>
          <p:nvPr>
            <p:ph type="sldNum" sz="quarter" idx="12"/>
          </p:nvPr>
        </p:nvSpPr>
        <p:spPr/>
        <p:txBody>
          <a:bodyPr/>
          <a:lstStyle/>
          <a:p>
            <a:fld id="{8503B3E5-BAE0-4051-A0B1-29381921E4F1}" type="slidenum">
              <a:rPr lang="en-GB" smtClean="0"/>
              <a:t>4</a:t>
            </a:fld>
            <a:endParaRPr lang="en-GB"/>
          </a:p>
        </p:txBody>
      </p:sp>
    </p:spTree>
    <p:custDataLst>
      <p:tags r:id="rId1"/>
    </p:custDataLst>
    <p:extLst>
      <p:ext uri="{BB962C8B-B14F-4D97-AF65-F5344CB8AC3E}">
        <p14:creationId xmlns:p14="http://schemas.microsoft.com/office/powerpoint/2010/main" val="3424584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FC44F267-0D2B-404E-B42B-6E65BFC2BA35}"/>
              </a:ext>
            </a:extLst>
          </p:cNvPr>
          <p:cNvCxnSpPr/>
          <p:nvPr/>
        </p:nvCxnSpPr>
        <p:spPr>
          <a:xfrm>
            <a:off x="533400" y="4857750"/>
            <a:ext cx="8001000" cy="0"/>
          </a:xfrm>
          <a:prstGeom prst="straightConnector1">
            <a:avLst/>
          </a:prstGeom>
          <a:ln w="38100">
            <a:solidFill>
              <a:srgbClr val="1346AD"/>
            </a:solidFill>
            <a:tailEnd type="arrow"/>
          </a:ln>
        </p:spPr>
        <p:style>
          <a:lnRef idx="1">
            <a:schemeClr val="accent1"/>
          </a:lnRef>
          <a:fillRef idx="0">
            <a:schemeClr val="accent1"/>
          </a:fillRef>
          <a:effectRef idx="0">
            <a:schemeClr val="accent1"/>
          </a:effectRef>
          <a:fontRef idx="minor">
            <a:schemeClr val="tx1"/>
          </a:fontRef>
        </p:style>
      </p:cxnSp>
      <p:grpSp>
        <p:nvGrpSpPr>
          <p:cNvPr id="14339" name="Group 15">
            <a:extLst>
              <a:ext uri="{FF2B5EF4-FFF2-40B4-BE49-F238E27FC236}">
                <a16:creationId xmlns:a16="http://schemas.microsoft.com/office/drawing/2014/main" id="{F28F8574-0CB4-40AB-89AE-294CB5AE528D}"/>
              </a:ext>
            </a:extLst>
          </p:cNvPr>
          <p:cNvGrpSpPr>
            <a:grpSpLocks/>
          </p:cNvGrpSpPr>
          <p:nvPr/>
        </p:nvGrpSpPr>
        <p:grpSpPr bwMode="auto">
          <a:xfrm>
            <a:off x="236538" y="777558"/>
            <a:ext cx="8678862" cy="4692650"/>
            <a:chOff x="228600" y="2633"/>
            <a:chExt cx="8678139" cy="4693966"/>
          </a:xfrm>
        </p:grpSpPr>
        <p:sp>
          <p:nvSpPr>
            <p:cNvPr id="14346" name="TextBox 17">
              <a:extLst>
                <a:ext uri="{FF2B5EF4-FFF2-40B4-BE49-F238E27FC236}">
                  <a16:creationId xmlns:a16="http://schemas.microsoft.com/office/drawing/2014/main" id="{666C58AC-FE20-4E6B-B6A0-5576381855AA}"/>
                </a:ext>
              </a:extLst>
            </p:cNvPr>
            <p:cNvSpPr txBox="1">
              <a:spLocks noChangeArrowheads="1"/>
            </p:cNvSpPr>
            <p:nvPr/>
          </p:nvSpPr>
          <p:spPr bwMode="auto">
            <a:xfrm>
              <a:off x="497032" y="4050268"/>
              <a:ext cx="7689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Day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1</a:t>
              </a:r>
            </a:p>
          </p:txBody>
        </p:sp>
        <p:grpSp>
          <p:nvGrpSpPr>
            <p:cNvPr id="14347" name="Group 14">
              <a:extLst>
                <a:ext uri="{FF2B5EF4-FFF2-40B4-BE49-F238E27FC236}">
                  <a16:creationId xmlns:a16="http://schemas.microsoft.com/office/drawing/2014/main" id="{32DCCDE8-B0B8-489C-B369-F7F83EFB9EB2}"/>
                </a:ext>
              </a:extLst>
            </p:cNvPr>
            <p:cNvGrpSpPr>
              <a:grpSpLocks/>
            </p:cNvGrpSpPr>
            <p:nvPr/>
          </p:nvGrpSpPr>
          <p:grpSpPr bwMode="auto">
            <a:xfrm>
              <a:off x="228600" y="2633"/>
              <a:ext cx="8678139" cy="4047635"/>
              <a:chOff x="228600" y="2633"/>
              <a:chExt cx="8678139" cy="4047635"/>
            </a:xfrm>
          </p:grpSpPr>
          <p:cxnSp>
            <p:nvCxnSpPr>
              <p:cNvPr id="8" name="Straight Arrow Connector 7">
                <a:extLst>
                  <a:ext uri="{FF2B5EF4-FFF2-40B4-BE49-F238E27FC236}">
                    <a16:creationId xmlns:a16="http://schemas.microsoft.com/office/drawing/2014/main" id="{179A1026-B5F4-45C2-9D6A-73AF154C6680}"/>
                  </a:ext>
                </a:extLst>
              </p:cNvPr>
              <p:cNvCxnSpPr/>
              <p:nvPr/>
            </p:nvCxnSpPr>
            <p:spPr>
              <a:xfrm>
                <a:off x="2066772" y="2819648"/>
                <a:ext cx="0" cy="122589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14349" name="Group 13">
                <a:extLst>
                  <a:ext uri="{FF2B5EF4-FFF2-40B4-BE49-F238E27FC236}">
                    <a16:creationId xmlns:a16="http://schemas.microsoft.com/office/drawing/2014/main" id="{3EFF66F6-57B5-4367-AFAD-1A665F808F00}"/>
                  </a:ext>
                </a:extLst>
              </p:cNvPr>
              <p:cNvGrpSpPr>
                <a:grpSpLocks/>
              </p:cNvGrpSpPr>
              <p:nvPr/>
            </p:nvGrpSpPr>
            <p:grpSpPr bwMode="auto">
              <a:xfrm>
                <a:off x="228600" y="2941222"/>
                <a:ext cx="1325707" cy="1109046"/>
                <a:chOff x="228600" y="2941222"/>
                <a:chExt cx="1325707" cy="1109046"/>
              </a:xfrm>
            </p:grpSpPr>
            <p:cxnSp>
              <p:nvCxnSpPr>
                <p:cNvPr id="7" name="Straight Arrow Connector 6">
                  <a:extLst>
                    <a:ext uri="{FF2B5EF4-FFF2-40B4-BE49-F238E27FC236}">
                      <a16:creationId xmlns:a16="http://schemas.microsoft.com/office/drawing/2014/main" id="{8DFAE2EB-540C-42CF-A8FD-43D23C02AB8A}"/>
                    </a:ext>
                  </a:extLst>
                </p:cNvPr>
                <p:cNvCxnSpPr/>
                <p:nvPr/>
              </p:nvCxnSpPr>
              <p:spPr>
                <a:xfrm flipH="1">
                  <a:off x="881008" y="3588213"/>
                  <a:ext cx="11112" cy="46209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60" name="TextBox 10">
                  <a:extLst>
                    <a:ext uri="{FF2B5EF4-FFF2-40B4-BE49-F238E27FC236}">
                      <a16:creationId xmlns:a16="http://schemas.microsoft.com/office/drawing/2014/main" id="{D3AC6037-5B16-45C9-9BA8-2783AD09C161}"/>
                    </a:ext>
                  </a:extLst>
                </p:cNvPr>
                <p:cNvSpPr txBox="1">
                  <a:spLocks noChangeArrowheads="1"/>
                </p:cNvSpPr>
                <p:nvPr/>
              </p:nvSpPr>
              <p:spPr bwMode="auto">
                <a:xfrm>
                  <a:off x="228600" y="2941222"/>
                  <a:ext cx="1325707"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First Day of Cycle</a:t>
                  </a:r>
                </a:p>
              </p:txBody>
            </p:sp>
          </p:grpSp>
          <p:sp>
            <p:nvSpPr>
              <p:cNvPr id="14350" name="TextBox 11">
                <a:extLst>
                  <a:ext uri="{FF2B5EF4-FFF2-40B4-BE49-F238E27FC236}">
                    <a16:creationId xmlns:a16="http://schemas.microsoft.com/office/drawing/2014/main" id="{C2323D50-478D-474E-B4BD-3D337D3279B0}"/>
                  </a:ext>
                </a:extLst>
              </p:cNvPr>
              <p:cNvSpPr txBox="1">
                <a:spLocks noChangeArrowheads="1"/>
              </p:cNvSpPr>
              <p:nvPr/>
            </p:nvSpPr>
            <p:spPr bwMode="auto">
              <a:xfrm>
                <a:off x="981940" y="2173069"/>
                <a:ext cx="1600200"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Last Day of Menstruation</a:t>
                </a:r>
              </a:p>
            </p:txBody>
          </p:sp>
          <p:cxnSp>
            <p:nvCxnSpPr>
              <p:cNvPr id="20" name="Straight Arrow Connector 19">
                <a:extLst>
                  <a:ext uri="{FF2B5EF4-FFF2-40B4-BE49-F238E27FC236}">
                    <a16:creationId xmlns:a16="http://schemas.microsoft.com/office/drawing/2014/main" id="{4A44DA13-8DFA-41BD-BFFB-FBDAD64F71FA}"/>
                  </a:ext>
                </a:extLst>
              </p:cNvPr>
              <p:cNvCxnSpPr/>
              <p:nvPr/>
            </p:nvCxnSpPr>
            <p:spPr>
              <a:xfrm>
                <a:off x="3398573" y="3142000"/>
                <a:ext cx="15874" cy="89083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2" name="TextBox 21">
                <a:extLst>
                  <a:ext uri="{FF2B5EF4-FFF2-40B4-BE49-F238E27FC236}">
                    <a16:creationId xmlns:a16="http://schemas.microsoft.com/office/drawing/2014/main" id="{D521A4B3-03D5-42AF-AF62-1C603B2C0A58}"/>
                  </a:ext>
                </a:extLst>
              </p:cNvPr>
              <p:cNvSpPr txBox="1">
                <a:spLocks noChangeArrowheads="1"/>
              </p:cNvSpPr>
              <p:nvPr/>
            </p:nvSpPr>
            <p:spPr bwMode="auto">
              <a:xfrm>
                <a:off x="2811873" y="2467496"/>
                <a:ext cx="1188765"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Ovulation Starts</a:t>
                </a:r>
              </a:p>
            </p:txBody>
          </p:sp>
          <p:cxnSp>
            <p:nvCxnSpPr>
              <p:cNvPr id="23" name="Straight Arrow Connector 22">
                <a:extLst>
                  <a:ext uri="{FF2B5EF4-FFF2-40B4-BE49-F238E27FC236}">
                    <a16:creationId xmlns:a16="http://schemas.microsoft.com/office/drawing/2014/main" id="{F2742113-C5EF-4CB1-8EDA-1CE3CC5936B8}"/>
                  </a:ext>
                </a:extLst>
              </p:cNvPr>
              <p:cNvCxnSpPr/>
              <p:nvPr/>
            </p:nvCxnSpPr>
            <p:spPr>
              <a:xfrm>
                <a:off x="4801806" y="464725"/>
                <a:ext cx="0" cy="3568114"/>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4" name="TextBox 24">
                <a:extLst>
                  <a:ext uri="{FF2B5EF4-FFF2-40B4-BE49-F238E27FC236}">
                    <a16:creationId xmlns:a16="http://schemas.microsoft.com/office/drawing/2014/main" id="{2873481B-6D55-44CE-9FD3-739F4F9FCCC7}"/>
                  </a:ext>
                </a:extLst>
              </p:cNvPr>
              <p:cNvSpPr txBox="1">
                <a:spLocks noChangeArrowheads="1"/>
              </p:cNvSpPr>
              <p:nvPr/>
            </p:nvSpPr>
            <p:spPr bwMode="auto">
              <a:xfrm>
                <a:off x="3914107" y="2633"/>
                <a:ext cx="1776447" cy="461665"/>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Calibri" panose="020F0502020204030204" pitchFamily="34" charset="0"/>
                    <a:ea typeface="ＭＳ Ｐゴシック" panose="020B0600070205080204" pitchFamily="34" charset="-128"/>
                    <a:cs typeface="Arial" panose="020B0604020202020204" pitchFamily="34" charset="0"/>
                  </a:rPr>
                  <a:t>Fertilization</a:t>
                </a:r>
              </a:p>
            </p:txBody>
          </p:sp>
          <p:cxnSp>
            <p:nvCxnSpPr>
              <p:cNvPr id="32" name="Straight Arrow Connector 31">
                <a:extLst>
                  <a:ext uri="{FF2B5EF4-FFF2-40B4-BE49-F238E27FC236}">
                    <a16:creationId xmlns:a16="http://schemas.microsoft.com/office/drawing/2014/main" id="{DC5A0D83-DF81-4EF1-B557-4A8AFE51EC3C}"/>
                  </a:ext>
                </a:extLst>
              </p:cNvPr>
              <p:cNvCxnSpPr/>
              <p:nvPr/>
            </p:nvCxnSpPr>
            <p:spPr>
              <a:xfrm flipH="1">
                <a:off x="6189165" y="2868874"/>
                <a:ext cx="6349" cy="118143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6" name="TextBox 33">
                <a:extLst>
                  <a:ext uri="{FF2B5EF4-FFF2-40B4-BE49-F238E27FC236}">
                    <a16:creationId xmlns:a16="http://schemas.microsoft.com/office/drawing/2014/main" id="{621A4F1C-78FC-4227-9CA7-B36BABAD6047}"/>
                  </a:ext>
                </a:extLst>
              </p:cNvPr>
              <p:cNvSpPr txBox="1">
                <a:spLocks noChangeArrowheads="1"/>
              </p:cNvSpPr>
              <p:nvPr/>
            </p:nvSpPr>
            <p:spPr bwMode="auto">
              <a:xfrm>
                <a:off x="5618196" y="2484732"/>
                <a:ext cx="1441739" cy="369332"/>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Implantation</a:t>
                </a:r>
              </a:p>
            </p:txBody>
          </p:sp>
          <p:cxnSp>
            <p:nvCxnSpPr>
              <p:cNvPr id="37" name="Straight Arrow Connector 36">
                <a:extLst>
                  <a:ext uri="{FF2B5EF4-FFF2-40B4-BE49-F238E27FC236}">
                    <a16:creationId xmlns:a16="http://schemas.microsoft.com/office/drawing/2014/main" id="{B16EC815-B373-4321-9067-BF5D4F3DDBE5}"/>
                  </a:ext>
                </a:extLst>
              </p:cNvPr>
              <p:cNvCxnSpPr/>
              <p:nvPr/>
            </p:nvCxnSpPr>
            <p:spPr>
              <a:xfrm>
                <a:off x="7809868" y="3465941"/>
                <a:ext cx="0" cy="584364"/>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358" name="TextBox 37">
                <a:extLst>
                  <a:ext uri="{FF2B5EF4-FFF2-40B4-BE49-F238E27FC236}">
                    <a16:creationId xmlns:a16="http://schemas.microsoft.com/office/drawing/2014/main" id="{BC5B8AE4-CD56-4A48-81ED-92351F121F2A}"/>
                  </a:ext>
                </a:extLst>
              </p:cNvPr>
              <p:cNvSpPr txBox="1">
                <a:spLocks noChangeArrowheads="1"/>
              </p:cNvSpPr>
              <p:nvPr/>
            </p:nvSpPr>
            <p:spPr bwMode="auto">
              <a:xfrm>
                <a:off x="7230340" y="2819400"/>
                <a:ext cx="1676399" cy="646331"/>
              </a:xfrm>
              <a:prstGeom prst="rect">
                <a:avLst/>
              </a:prstGeom>
              <a:noFill/>
              <a:ln w="381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Positive Pregnancy Test</a:t>
                </a:r>
              </a:p>
            </p:txBody>
          </p:sp>
        </p:grpSp>
      </p:grpSp>
      <p:grpSp>
        <p:nvGrpSpPr>
          <p:cNvPr id="13" name="Group 12">
            <a:extLst>
              <a:ext uri="{FF2B5EF4-FFF2-40B4-BE49-F238E27FC236}">
                <a16:creationId xmlns:a16="http://schemas.microsoft.com/office/drawing/2014/main" id="{6C767E4F-7BFE-4BCC-9104-35672BAA79FE}"/>
              </a:ext>
            </a:extLst>
          </p:cNvPr>
          <p:cNvGrpSpPr>
            <a:grpSpLocks/>
          </p:cNvGrpSpPr>
          <p:nvPr/>
        </p:nvGrpSpPr>
        <p:grpSpPr bwMode="auto">
          <a:xfrm>
            <a:off x="2228850" y="1447800"/>
            <a:ext cx="5848350" cy="1108075"/>
            <a:chOff x="2234047" y="1676400"/>
            <a:chExt cx="5897250" cy="1107996"/>
          </a:xfrm>
        </p:grpSpPr>
        <p:sp>
          <p:nvSpPr>
            <p:cNvPr id="14344" name="TextBox 2">
              <a:extLst>
                <a:ext uri="{FF2B5EF4-FFF2-40B4-BE49-F238E27FC236}">
                  <a16:creationId xmlns:a16="http://schemas.microsoft.com/office/drawing/2014/main" id="{9CEE88E2-8A75-40B3-8EFF-0612BAD15DDE}"/>
                </a:ext>
              </a:extLst>
            </p:cNvPr>
            <p:cNvSpPr txBox="1">
              <a:spLocks noChangeArrowheads="1"/>
            </p:cNvSpPr>
            <p:nvPr/>
          </p:nvSpPr>
          <p:spPr bwMode="auto">
            <a:xfrm>
              <a:off x="2234047" y="1999752"/>
              <a:ext cx="24970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EC pills work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2200" b="1" i="0" u="sng"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before</a:t>
              </a:r>
              <a:r>
                <a:rPr kumimoji="0" lang="en-US" altLang="en-US" sz="2200" b="1" i="0"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fertilization</a:t>
              </a:r>
            </a:p>
          </p:txBody>
        </p:sp>
        <p:sp>
          <p:nvSpPr>
            <p:cNvPr id="14345" name="TextBox 50">
              <a:extLst>
                <a:ext uri="{FF2B5EF4-FFF2-40B4-BE49-F238E27FC236}">
                  <a16:creationId xmlns:a16="http://schemas.microsoft.com/office/drawing/2014/main" id="{4175270E-BF6E-4ECA-AEC7-E92AA5F13698}"/>
                </a:ext>
              </a:extLst>
            </p:cNvPr>
            <p:cNvSpPr txBox="1">
              <a:spLocks noChangeArrowheads="1"/>
            </p:cNvSpPr>
            <p:nvPr/>
          </p:nvSpPr>
          <p:spPr bwMode="auto">
            <a:xfrm>
              <a:off x="4981220" y="1676400"/>
              <a:ext cx="315007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EC pills have </a:t>
              </a:r>
              <a:r>
                <a:rPr kumimoji="0" lang="en-US" altLang="en-US" sz="2200" b="1" i="0" u="sng"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no effect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after fertilization, </a:t>
              </a:r>
              <a:endParaRPr kumimoji="0" lang="en-US" altLang="en-US" sz="2200" b="1" i="0" u="sng"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FF0000"/>
                  </a:solidFill>
                  <a:effectLst/>
                  <a:uLnTx/>
                  <a:uFillTx/>
                  <a:latin typeface="Calibri" panose="020F0502020204030204" pitchFamily="34" charset="0"/>
                  <a:ea typeface="ＭＳ Ｐゴシック" panose="020B0600070205080204" pitchFamily="34" charset="-128"/>
                  <a:cs typeface="Arial" panose="020B0604020202020204" pitchFamily="34" charset="0"/>
                </a:rPr>
                <a:t>do not cause abortion</a:t>
              </a:r>
            </a:p>
          </p:txBody>
        </p:sp>
      </p:grpSp>
      <p:sp>
        <p:nvSpPr>
          <p:cNvPr id="33" name="Left Brace 32">
            <a:extLst>
              <a:ext uri="{FF2B5EF4-FFF2-40B4-BE49-F238E27FC236}">
                <a16:creationId xmlns:a16="http://schemas.microsoft.com/office/drawing/2014/main" id="{28B486C6-8DD3-43E5-A0D2-D8BC90B81A02}"/>
              </a:ext>
            </a:extLst>
          </p:cNvPr>
          <p:cNvSpPr/>
          <p:nvPr/>
        </p:nvSpPr>
        <p:spPr>
          <a:xfrm rot="5400000" flipV="1">
            <a:off x="3247231" y="1410494"/>
            <a:ext cx="350838" cy="2609850"/>
          </a:xfrm>
          <a:prstGeom prst="leftBrace">
            <a:avLst>
              <a:gd name="adj1" fmla="val 34913"/>
              <a:gd name="adj2" fmla="val 51399"/>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Arial"/>
            </a:endParaRPr>
          </a:p>
        </p:txBody>
      </p:sp>
      <p:sp>
        <p:nvSpPr>
          <p:cNvPr id="49" name="Left Brace 48">
            <a:extLst>
              <a:ext uri="{FF2B5EF4-FFF2-40B4-BE49-F238E27FC236}">
                <a16:creationId xmlns:a16="http://schemas.microsoft.com/office/drawing/2014/main" id="{A1F05D5F-CA63-4E96-AED1-C31FAF33020A}"/>
              </a:ext>
            </a:extLst>
          </p:cNvPr>
          <p:cNvSpPr/>
          <p:nvPr/>
        </p:nvSpPr>
        <p:spPr>
          <a:xfrm rot="5400000" flipV="1">
            <a:off x="6455568" y="1008857"/>
            <a:ext cx="334963" cy="3429000"/>
          </a:xfrm>
          <a:prstGeom prst="leftBrace">
            <a:avLst>
              <a:gd name="adj1" fmla="val 34913"/>
              <a:gd name="adj2" fmla="val 5139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Arial"/>
            </a:endParaRPr>
          </a:p>
        </p:txBody>
      </p:sp>
      <p:sp>
        <p:nvSpPr>
          <p:cNvPr id="25" name="Rectangle 3">
            <a:extLst>
              <a:ext uri="{FF2B5EF4-FFF2-40B4-BE49-F238E27FC236}">
                <a16:creationId xmlns:a16="http://schemas.microsoft.com/office/drawing/2014/main" id="{1076CA8E-5262-4E32-AA48-CA53EF8C9D64}"/>
              </a:ext>
            </a:extLst>
          </p:cNvPr>
          <p:cNvSpPr txBox="1">
            <a:spLocks noChangeArrowheads="1"/>
          </p:cNvSpPr>
          <p:nvPr/>
        </p:nvSpPr>
        <p:spPr>
          <a:xfrm>
            <a:off x="457200" y="118110"/>
            <a:ext cx="8229600" cy="85725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ECPs: Mechanism of action</a:t>
            </a:r>
          </a:p>
        </p:txBody>
      </p:sp>
      <p:sp>
        <p:nvSpPr>
          <p:cNvPr id="26" name="Footer Placeholder 1">
            <a:extLst>
              <a:ext uri="{FF2B5EF4-FFF2-40B4-BE49-F238E27FC236}">
                <a16:creationId xmlns:a16="http://schemas.microsoft.com/office/drawing/2014/main" id="{174090A6-82EE-411E-BB19-ADBC82B942D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2535568E-F803-4B77-849A-A1BBEF4EEA8C}"/>
              </a:ext>
            </a:extLst>
          </p:cNvPr>
          <p:cNvSpPr>
            <a:spLocks noGrp="1"/>
          </p:cNvSpPr>
          <p:nvPr>
            <p:ph type="sldNum" sz="quarter" idx="12"/>
          </p:nvPr>
        </p:nvSpPr>
        <p:spPr/>
        <p:txBody>
          <a:bodyPr/>
          <a:lstStyle/>
          <a:p>
            <a:fld id="{8503B3E5-BAE0-4051-A0B1-29381921E4F1}" type="slidenum">
              <a:rPr lang="en-GB" smtClean="0"/>
              <a:t>40</a:t>
            </a:fld>
            <a:endParaRPr lang="en-GB"/>
          </a:p>
        </p:txBody>
      </p:sp>
    </p:spTree>
    <p:extLst>
      <p:ext uri="{BB962C8B-B14F-4D97-AF65-F5344CB8AC3E}">
        <p14:creationId xmlns:p14="http://schemas.microsoft.com/office/powerpoint/2010/main" val="386383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E3EB6359-E5E5-497D-9491-467DA074D1E8}"/>
              </a:ext>
            </a:extLst>
          </p:cNvPr>
          <p:cNvSpPr>
            <a:spLocks noGrp="1"/>
          </p:cNvSpPr>
          <p:nvPr>
            <p:ph type="title"/>
          </p:nvPr>
        </p:nvSpPr>
        <p:spPr>
          <a:xfrm>
            <a:off x="628650" y="136526"/>
            <a:ext cx="7886700" cy="984702"/>
          </a:xfrm>
        </p:spPr>
        <p:txBody>
          <a:bodyPr>
            <a:normAutofit fontScale="90000"/>
          </a:bodyPr>
          <a:lstStyle/>
          <a:p>
            <a:br>
              <a:rPr lang="en-US" altLang="en-US" b="1" dirty="0">
                <a:solidFill>
                  <a:schemeClr val="accent4"/>
                </a:solidFill>
                <a:latin typeface="Calibri" panose="020F0502020204030204" pitchFamily="34" charset="0"/>
                <a:cs typeface="Calibri" panose="020F0502020204030204" pitchFamily="34" charset="0"/>
              </a:rPr>
            </a:br>
            <a:r>
              <a:rPr lang="en-US" altLang="en-US" b="1" dirty="0">
                <a:solidFill>
                  <a:schemeClr val="accent4"/>
                </a:solidFill>
                <a:latin typeface="Calibri" panose="020F0502020204030204" pitchFamily="34" charset="0"/>
                <a:cs typeface="Calibri" panose="020F0502020204030204" pitchFamily="34" charset="0"/>
              </a:rPr>
              <a:t>Effectiveness of ECPs</a:t>
            </a:r>
            <a:br>
              <a:rPr lang="en-US" altLang="en-US" b="1" dirty="0">
                <a:solidFill>
                  <a:schemeClr val="accent4"/>
                </a:solidFill>
                <a:latin typeface="Calibri" panose="020F0502020204030204" pitchFamily="34" charset="0"/>
                <a:cs typeface="Calibri" panose="020F0502020204030204" pitchFamily="34" charset="0"/>
              </a:rPr>
            </a:br>
            <a:endParaRPr lang="en-US" altLang="en-US" b="1" dirty="0">
              <a:solidFill>
                <a:schemeClr val="accent4"/>
              </a:solidFill>
              <a:latin typeface="Calibri" panose="020F0502020204030204" pitchFamily="34" charset="0"/>
              <a:cs typeface="Calibri" panose="020F0502020204030204" pitchFamily="34" charset="0"/>
            </a:endParaRPr>
          </a:p>
        </p:txBody>
      </p:sp>
      <p:sp>
        <p:nvSpPr>
          <p:cNvPr id="13315" name="Content Placeholder 2">
            <a:extLst>
              <a:ext uri="{FF2B5EF4-FFF2-40B4-BE49-F238E27FC236}">
                <a16:creationId xmlns:a16="http://schemas.microsoft.com/office/drawing/2014/main" id="{29A06CBF-397A-477A-B859-603B601C6F77}"/>
              </a:ext>
            </a:extLst>
          </p:cNvPr>
          <p:cNvSpPr>
            <a:spLocks noGrp="1"/>
          </p:cNvSpPr>
          <p:nvPr>
            <p:ph idx="1"/>
          </p:nvPr>
        </p:nvSpPr>
        <p:spPr>
          <a:xfrm>
            <a:off x="457200" y="1401763"/>
            <a:ext cx="8229600" cy="4724400"/>
          </a:xfrm>
        </p:spPr>
        <p:txBody>
          <a:bodyPr/>
          <a:lstStyle/>
          <a:p>
            <a:r>
              <a:rPr lang="en-US" altLang="en-US" sz="1900" dirty="0"/>
              <a:t>If 100 women each had sex once during the 2</a:t>
            </a:r>
            <a:r>
              <a:rPr lang="en-US" altLang="en-US" sz="1900" baseline="30000" dirty="0"/>
              <a:t>nd</a:t>
            </a:r>
            <a:r>
              <a:rPr lang="en-US" altLang="en-US" sz="1900" dirty="0"/>
              <a:t> or 3</a:t>
            </a:r>
            <a:r>
              <a:rPr lang="en-US" altLang="en-US" sz="1900" baseline="30000" dirty="0"/>
              <a:t>rd</a:t>
            </a:r>
            <a:r>
              <a:rPr lang="en-US" altLang="en-US" sz="1900" dirty="0"/>
              <a:t> week of the menstrual cycle without using contraception, 8 would likely become pregnant. </a:t>
            </a:r>
          </a:p>
          <a:p>
            <a:r>
              <a:rPr lang="en-US" altLang="en-US" sz="1900" dirty="0"/>
              <a:t>If all 100 women used </a:t>
            </a:r>
            <a:r>
              <a:rPr lang="en-US" altLang="en-US" sz="1900" dirty="0" err="1"/>
              <a:t>uliprital</a:t>
            </a:r>
            <a:r>
              <a:rPr lang="en-US" altLang="en-US" sz="1900" dirty="0"/>
              <a:t> acetate ECPs, less than one would likely become pregnant.</a:t>
            </a:r>
          </a:p>
          <a:p>
            <a:r>
              <a:rPr lang="en-US" altLang="en-US" sz="1900" dirty="0"/>
              <a:t>If all 100 women used progestin (LNG)-only ECPs, one would likely become pregnant. </a:t>
            </a:r>
          </a:p>
          <a:p>
            <a:r>
              <a:rPr lang="en-US" altLang="en-US" sz="1900" dirty="0"/>
              <a:t>Effectiveness  depends on where a woman is in her menstrual cycle, when she had unprotected sex and when she used ECPs. </a:t>
            </a:r>
          </a:p>
          <a:p>
            <a:r>
              <a:rPr lang="en-US" altLang="en-US" sz="1900" dirty="0"/>
              <a:t>Some types of ECP such as ulipristal acetate (UPA) or mifepristone are more effective than LNG-only ECPs and some (regular contraceptives- the </a:t>
            </a:r>
            <a:r>
              <a:rPr lang="en-US" altLang="en-US" sz="1900" dirty="0" err="1"/>
              <a:t>Yuzpe</a:t>
            </a:r>
            <a:r>
              <a:rPr lang="en-US" altLang="en-US" sz="1900" dirty="0"/>
              <a:t> regimen) less effective.</a:t>
            </a:r>
          </a:p>
          <a:p>
            <a:r>
              <a:rPr lang="en-US" altLang="en-US" sz="1900" dirty="0"/>
              <a:t>Effectiveness may be affected by use of certain medications.</a:t>
            </a:r>
          </a:p>
          <a:p>
            <a:r>
              <a:rPr lang="en-US" altLang="en-US" sz="1900" dirty="0"/>
              <a:t>Evidence suggests that ECPs may be less effective in women with higher weight and/or BMI. UPA seems to be more effective in these women than LNG.</a:t>
            </a:r>
          </a:p>
        </p:txBody>
      </p:sp>
      <p:sp>
        <p:nvSpPr>
          <p:cNvPr id="4" name="Footer Placeholder 1">
            <a:extLst>
              <a:ext uri="{FF2B5EF4-FFF2-40B4-BE49-F238E27FC236}">
                <a16:creationId xmlns:a16="http://schemas.microsoft.com/office/drawing/2014/main" id="{16E52001-5AC8-4F9F-9FA5-5F5DF6E526C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A7DFCDD6-C43C-4559-B4CB-F0AEA64A19D7}"/>
              </a:ext>
            </a:extLst>
          </p:cNvPr>
          <p:cNvSpPr>
            <a:spLocks noGrp="1"/>
          </p:cNvSpPr>
          <p:nvPr>
            <p:ph type="sldNum" sz="quarter" idx="12"/>
          </p:nvPr>
        </p:nvSpPr>
        <p:spPr/>
        <p:txBody>
          <a:bodyPr/>
          <a:lstStyle/>
          <a:p>
            <a:fld id="{8503B3E5-BAE0-4051-A0B1-29381921E4F1}" type="slidenum">
              <a:rPr lang="en-GB" smtClean="0"/>
              <a:t>41</a:t>
            </a:fld>
            <a:endParaRPr lang="en-GB"/>
          </a:p>
        </p:txBody>
      </p:sp>
    </p:spTree>
    <p:extLst>
      <p:ext uri="{BB962C8B-B14F-4D97-AF65-F5344CB8AC3E}">
        <p14:creationId xmlns:p14="http://schemas.microsoft.com/office/powerpoint/2010/main" val="3698934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112812" y="332656"/>
            <a:ext cx="8229600" cy="576064"/>
          </a:xfrm>
        </p:spPr>
        <p:txBody>
          <a:bodyPr>
            <a:noAutofit/>
          </a:bodyPr>
          <a:lstStyle/>
          <a:p>
            <a:pPr algn="l" eaLnBrk="1" hangingPunct="1"/>
            <a:r>
              <a:rPr lang="en-US" altLang="zh-TW" sz="3200" b="1" dirty="0">
                <a:solidFill>
                  <a:schemeClr val="accent4"/>
                </a:solidFill>
                <a:latin typeface="+mn-lt"/>
                <a:cs typeface="Arial" panose="020B0604020202020204" pitchFamily="34" charset="0"/>
              </a:rPr>
              <a:t>Medical eligibility criteria (MEC) for </a:t>
            </a:r>
            <a:r>
              <a:rPr lang="en-GB" altLang="zh-TW" sz="3200" b="1" dirty="0">
                <a:solidFill>
                  <a:schemeClr val="accent4"/>
                </a:solidFill>
                <a:latin typeface="+mn-lt"/>
                <a:cs typeface="Arial" panose="020B0604020202020204" pitchFamily="34" charset="0"/>
              </a:rPr>
              <a:t>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351309"/>
            <a:ext cx="8136904" cy="4525963"/>
          </a:xfrm>
        </p:spPr>
        <p:txBody>
          <a:bodyPr>
            <a:normAutofit/>
          </a:bodyPr>
          <a:lstStyle/>
          <a:p>
            <a:r>
              <a:rPr lang="en-US" altLang="zh-TW" dirty="0">
                <a:cs typeface="Arial" panose="020B0604020202020204" pitchFamily="34" charset="0"/>
              </a:rPr>
              <a:t>No medical precautions or contraindications; all women are medically eligible to use ECPs including </a:t>
            </a:r>
            <a:r>
              <a:rPr lang="en-GB" altLang="zh-TW" dirty="0">
                <a:cs typeface="Arial" panose="020B0604020202020204" pitchFamily="34" charset="0"/>
              </a:rPr>
              <a:t>women who cannot use hormonal contraceptives as regular methods because they are used for a short term. </a:t>
            </a:r>
          </a:p>
          <a:p>
            <a:endParaRPr lang="en-GB" altLang="zh-TW" dirty="0">
              <a:cs typeface="Arial" panose="020B0604020202020204" pitchFamily="34" charset="0"/>
            </a:endParaRPr>
          </a:p>
          <a:p>
            <a:r>
              <a:rPr lang="en-US" altLang="zh-TW" dirty="0">
                <a:cs typeface="Arial" panose="020B0604020202020204" pitchFamily="34" charset="0"/>
              </a:rPr>
              <a:t>When taken frequently and repeatedly, ECPs may be harmful for women who have MEC category 2, 3 or 4 conditions for combined hormonal contraception or Progestin-only contraceptives.</a:t>
            </a:r>
          </a:p>
          <a:p>
            <a:pPr eaLnBrk="1" hangingPunct="1">
              <a:lnSpc>
                <a:spcPct val="90000"/>
              </a:lnSpc>
            </a:pPr>
            <a:endParaRPr lang="en-US" altLang="zh-TW" dirty="0">
              <a:cs typeface="Arial" panose="020B0604020202020204" pitchFamily="34" charset="0"/>
            </a:endParaRPr>
          </a:p>
          <a:p>
            <a:pPr eaLnBrk="1" hangingPunct="1">
              <a:lnSpc>
                <a:spcPct val="90000"/>
              </a:lnSpc>
            </a:pPr>
            <a:endParaRPr lang="en-GB" altLang="zh-TW" dirty="0">
              <a:cs typeface="Arial" panose="020B0604020202020204" pitchFamily="34" charset="0"/>
            </a:endParaRPr>
          </a:p>
        </p:txBody>
      </p:sp>
      <p:sp>
        <p:nvSpPr>
          <p:cNvPr id="10" name="Footer Placeholder 2">
            <a:extLst>
              <a:ext uri="{FF2B5EF4-FFF2-40B4-BE49-F238E27FC236}">
                <a16:creationId xmlns:a16="http://schemas.microsoft.com/office/drawing/2014/main" id="{7E03735E-E7DA-4B74-A84D-5C22507818D7}"/>
              </a:ext>
            </a:extLst>
          </p:cNvPr>
          <p:cNvSpPr txBox="1">
            <a:spLocks/>
          </p:cNvSpPr>
          <p:nvPr/>
        </p:nvSpPr>
        <p:spPr>
          <a:xfrm>
            <a:off x="1986455" y="619137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7" name="Slide Number Placeholder 6">
            <a:extLst>
              <a:ext uri="{FF2B5EF4-FFF2-40B4-BE49-F238E27FC236}">
                <a16:creationId xmlns:a16="http://schemas.microsoft.com/office/drawing/2014/main" id="{A786FEDA-0EC2-4B0E-A0AE-A12A29D1EABE}"/>
              </a:ext>
            </a:extLst>
          </p:cNvPr>
          <p:cNvSpPr>
            <a:spLocks noGrp="1"/>
          </p:cNvSpPr>
          <p:nvPr>
            <p:ph type="sldNum" sz="quarter" idx="12"/>
          </p:nvPr>
        </p:nvSpPr>
        <p:spPr/>
        <p:txBody>
          <a:bodyPr/>
          <a:lstStyle/>
          <a:p>
            <a:fld id="{8503B3E5-BAE0-4051-A0B1-29381921E4F1}" type="slidenum">
              <a:rPr lang="en-GB" smtClean="0"/>
              <a:t>42</a:t>
            </a:fld>
            <a:endParaRPr lang="en-GB"/>
          </a:p>
        </p:txBody>
      </p:sp>
      <p:sp>
        <p:nvSpPr>
          <p:cNvPr id="13" name="Footer Placeholder 1">
            <a:extLst>
              <a:ext uri="{FF2B5EF4-FFF2-40B4-BE49-F238E27FC236}">
                <a16:creationId xmlns:a16="http://schemas.microsoft.com/office/drawing/2014/main" id="{7CB43744-06B9-4FFF-8826-1AFF810F9738}"/>
              </a:ext>
            </a:extLst>
          </p:cNvPr>
          <p:cNvSpPr>
            <a:spLocks noGrp="1" noChangeArrowheads="1"/>
          </p:cNvSpPr>
          <p:nvPr>
            <p:ph type="ftr" sz="quarter" idx="11"/>
          </p:nvPr>
        </p:nvSpPr>
        <p:spPr bwMode="auto">
          <a:xfrm>
            <a:off x="468313" y="6356350"/>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266388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C598A8C5-BE81-43B6-8FFB-F13DBE51C3F6}"/>
              </a:ext>
            </a:extLst>
          </p:cNvPr>
          <p:cNvSpPr>
            <a:spLocks noGrp="1"/>
          </p:cNvSpPr>
          <p:nvPr>
            <p:ph type="title"/>
          </p:nvPr>
        </p:nvSpPr>
        <p:spPr>
          <a:xfrm>
            <a:off x="428625" y="78581"/>
            <a:ext cx="7886700" cy="1325563"/>
          </a:xfrm>
        </p:spPr>
        <p:txBody>
          <a:bodyPr/>
          <a:lstStyle/>
          <a:p>
            <a:r>
              <a:rPr lang="en-US" altLang="en-US" b="1" dirty="0">
                <a:solidFill>
                  <a:schemeClr val="accent4"/>
                </a:solidFill>
                <a:latin typeface="Calibri" panose="020F0502020204030204" pitchFamily="34" charset="0"/>
                <a:cs typeface="Calibri" panose="020F0502020204030204" pitchFamily="34" charset="0"/>
              </a:rPr>
              <a:t>ECP screening flow chart</a:t>
            </a:r>
          </a:p>
        </p:txBody>
      </p:sp>
      <p:sp>
        <p:nvSpPr>
          <p:cNvPr id="6147" name="Content Placeholder 2">
            <a:extLst>
              <a:ext uri="{FF2B5EF4-FFF2-40B4-BE49-F238E27FC236}">
                <a16:creationId xmlns:a16="http://schemas.microsoft.com/office/drawing/2014/main" id="{0ED4A592-14AF-44B9-8546-F405A9839BF8}"/>
              </a:ext>
            </a:extLst>
          </p:cNvPr>
          <p:cNvSpPr>
            <a:spLocks noGrp="1"/>
          </p:cNvSpPr>
          <p:nvPr>
            <p:ph idx="1"/>
          </p:nvPr>
        </p:nvSpPr>
        <p:spPr>
          <a:xfrm>
            <a:off x="428625" y="1493838"/>
            <a:ext cx="3579813" cy="649287"/>
          </a:xfrm>
          <a:solidFill>
            <a:schemeClr val="bg1">
              <a:lumMod val="95000"/>
            </a:schemeClr>
          </a:solidFill>
          <a:ln w="25400">
            <a:solidFill>
              <a:srgbClr val="000000"/>
            </a:solidFill>
            <a:miter lim="800000"/>
            <a:headEnd/>
            <a:tailEnd/>
          </a:ln>
        </p:spPr>
        <p:txBody>
          <a:bodyPr/>
          <a:lstStyle/>
          <a:p>
            <a:pPr marL="0" indent="0" algn="ctr">
              <a:buFontTx/>
              <a:buNone/>
              <a:defRPr/>
            </a:pPr>
            <a:r>
              <a:rPr lang="en-US" altLang="en-US" sz="1800" b="1" dirty="0"/>
              <a:t>1.</a:t>
            </a:r>
            <a:r>
              <a:rPr lang="en-US" altLang="en-US" sz="1800" dirty="0"/>
              <a:t> Did you have unprotected sex in the last 120 hours (5 days)?</a:t>
            </a:r>
          </a:p>
        </p:txBody>
      </p:sp>
      <p:sp>
        <p:nvSpPr>
          <p:cNvPr id="11268" name="Content Placeholder 2">
            <a:extLst>
              <a:ext uri="{FF2B5EF4-FFF2-40B4-BE49-F238E27FC236}">
                <a16:creationId xmlns:a16="http://schemas.microsoft.com/office/drawing/2014/main" id="{AF3D88F6-67C4-499C-ABF7-10668B32DBBA}"/>
              </a:ext>
            </a:extLst>
          </p:cNvPr>
          <p:cNvSpPr txBox="1">
            <a:spLocks/>
          </p:cNvSpPr>
          <p:nvPr/>
        </p:nvSpPr>
        <p:spPr bwMode="auto">
          <a:xfrm>
            <a:off x="3702050" y="2378075"/>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sp>
        <p:nvSpPr>
          <p:cNvPr id="6149" name="Content Placeholder 2">
            <a:extLst>
              <a:ext uri="{FF2B5EF4-FFF2-40B4-BE49-F238E27FC236}">
                <a16:creationId xmlns:a16="http://schemas.microsoft.com/office/drawing/2014/main" id="{80018D01-7EA7-469E-A351-3E944DA5BEA0}"/>
              </a:ext>
            </a:extLst>
          </p:cNvPr>
          <p:cNvSpPr txBox="1">
            <a:spLocks/>
          </p:cNvSpPr>
          <p:nvPr/>
        </p:nvSpPr>
        <p:spPr bwMode="auto">
          <a:xfrm>
            <a:off x="739775" y="2784475"/>
            <a:ext cx="2382838" cy="396875"/>
          </a:xfrm>
          <a:prstGeom prst="rect">
            <a:avLst/>
          </a:prstGeom>
          <a:solidFill>
            <a:schemeClr val="bg1">
              <a:lumMod val="95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2.</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Are you pregnant?</a:t>
            </a:r>
          </a:p>
        </p:txBody>
      </p:sp>
      <p:sp>
        <p:nvSpPr>
          <p:cNvPr id="6150" name="Content Placeholder 2">
            <a:extLst>
              <a:ext uri="{FF2B5EF4-FFF2-40B4-BE49-F238E27FC236}">
                <a16:creationId xmlns:a16="http://schemas.microsoft.com/office/drawing/2014/main" id="{9BB4F240-6B38-491A-8268-C63D66DAD840}"/>
              </a:ext>
            </a:extLst>
          </p:cNvPr>
          <p:cNvSpPr txBox="1">
            <a:spLocks/>
          </p:cNvSpPr>
          <p:nvPr/>
        </p:nvSpPr>
        <p:spPr bwMode="auto">
          <a:xfrm>
            <a:off x="588963" y="5600700"/>
            <a:ext cx="2587625" cy="690563"/>
          </a:xfrm>
          <a:prstGeom prst="rect">
            <a:avLst/>
          </a:prstGeom>
          <a:solidFill>
            <a:schemeClr val="bg1">
              <a:lumMod val="95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4.</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Do you want to prevent pregnancy?</a:t>
            </a:r>
          </a:p>
        </p:txBody>
      </p:sp>
      <p:sp>
        <p:nvSpPr>
          <p:cNvPr id="6151" name="Content Placeholder 2">
            <a:extLst>
              <a:ext uri="{FF2B5EF4-FFF2-40B4-BE49-F238E27FC236}">
                <a16:creationId xmlns:a16="http://schemas.microsoft.com/office/drawing/2014/main" id="{CC8CBDE7-33AA-40D0-ADA5-5F89DDC08A93}"/>
              </a:ext>
            </a:extLst>
          </p:cNvPr>
          <p:cNvSpPr txBox="1">
            <a:spLocks/>
          </p:cNvSpPr>
          <p:nvPr/>
        </p:nvSpPr>
        <p:spPr bwMode="auto">
          <a:xfrm>
            <a:off x="5791200" y="4227513"/>
            <a:ext cx="2943225" cy="2139950"/>
          </a:xfrm>
          <a:prstGeom prst="rect">
            <a:avLst/>
          </a:prstGeom>
          <a:solidFill>
            <a:schemeClr val="tx2">
              <a:lumMod val="20000"/>
              <a:lumOff val="80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Recommend ECPs. </a:t>
            </a:r>
            <a:r>
              <a:rPr kumimoji="0" lang="en-US" altLang="en-US" sz="1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If your next period does not come within 7 days of when you would normally expect it, see a health care provider to determine pregnancy status.</a:t>
            </a:r>
          </a:p>
        </p:txBody>
      </p:sp>
      <p:sp>
        <p:nvSpPr>
          <p:cNvPr id="6152" name="Content Placeholder 2">
            <a:extLst>
              <a:ext uri="{FF2B5EF4-FFF2-40B4-BE49-F238E27FC236}">
                <a16:creationId xmlns:a16="http://schemas.microsoft.com/office/drawing/2014/main" id="{C7016E9F-8E0B-4A2A-A616-CF2C8965EE1F}"/>
              </a:ext>
            </a:extLst>
          </p:cNvPr>
          <p:cNvSpPr txBox="1">
            <a:spLocks/>
          </p:cNvSpPr>
          <p:nvPr/>
        </p:nvSpPr>
        <p:spPr bwMode="auto">
          <a:xfrm>
            <a:off x="5791200" y="1612900"/>
            <a:ext cx="2943225" cy="1558925"/>
          </a:xfrm>
          <a:prstGeom prst="rect">
            <a:avLst/>
          </a:prstGeom>
          <a:solidFill>
            <a:schemeClr val="tx2">
              <a:lumMod val="20000"/>
              <a:lumOff val="80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ECPs are not right for you. </a:t>
            </a:r>
            <a:r>
              <a:rPr kumimoji="0" lang="en-US" altLang="en-US" sz="1800" b="0" i="0" u="none" strike="noStrike" kern="1200" cap="none" spc="0" normalizeH="0" baseline="0" noProof="0" dirty="0">
                <a:ln>
                  <a:noFill/>
                </a:ln>
                <a:solidFill>
                  <a:srgbClr val="000000"/>
                </a:solidFill>
                <a:effectLst/>
                <a:uLnTx/>
                <a:uFillTx/>
                <a:latin typeface="+mn-lt"/>
                <a:ea typeface="ＭＳ Ｐゴシック" panose="020B0600070205080204" pitchFamily="34" charset="-128"/>
                <a:cs typeface="Arial" charset="0"/>
              </a:rPr>
              <a:t>If your last menses was over 4 weeks ago, see a health care provider to determine next steps.</a:t>
            </a:r>
          </a:p>
        </p:txBody>
      </p:sp>
      <p:sp>
        <p:nvSpPr>
          <p:cNvPr id="11273" name="Content Placeholder 2">
            <a:extLst>
              <a:ext uri="{FF2B5EF4-FFF2-40B4-BE49-F238E27FC236}">
                <a16:creationId xmlns:a16="http://schemas.microsoft.com/office/drawing/2014/main" id="{F64D6F50-0F2A-48D0-A682-EDDA125761B4}"/>
              </a:ext>
            </a:extLst>
          </p:cNvPr>
          <p:cNvSpPr txBox="1">
            <a:spLocks/>
          </p:cNvSpPr>
          <p:nvPr/>
        </p:nvSpPr>
        <p:spPr bwMode="auto">
          <a:xfrm>
            <a:off x="4479925" y="2043764"/>
            <a:ext cx="671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11274" name="Content Placeholder 2">
            <a:extLst>
              <a:ext uri="{FF2B5EF4-FFF2-40B4-BE49-F238E27FC236}">
                <a16:creationId xmlns:a16="http://schemas.microsoft.com/office/drawing/2014/main" id="{B17F8FAC-AA55-46D4-8512-3AE9CECBF06F}"/>
              </a:ext>
            </a:extLst>
          </p:cNvPr>
          <p:cNvSpPr txBox="1">
            <a:spLocks/>
          </p:cNvSpPr>
          <p:nvPr/>
        </p:nvSpPr>
        <p:spPr bwMode="auto">
          <a:xfrm>
            <a:off x="4240213" y="5963302"/>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sp>
        <p:nvSpPr>
          <p:cNvPr id="6155" name="Content Placeholder 2">
            <a:extLst>
              <a:ext uri="{FF2B5EF4-FFF2-40B4-BE49-F238E27FC236}">
                <a16:creationId xmlns:a16="http://schemas.microsoft.com/office/drawing/2014/main" id="{C6028CF1-BFC2-4A14-AFF6-D1EBDF7D386F}"/>
              </a:ext>
            </a:extLst>
          </p:cNvPr>
          <p:cNvSpPr txBox="1">
            <a:spLocks/>
          </p:cNvSpPr>
          <p:nvPr/>
        </p:nvSpPr>
        <p:spPr bwMode="auto">
          <a:xfrm>
            <a:off x="1436688" y="3575702"/>
            <a:ext cx="1562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B000">
                    <a:lumMod val="75000"/>
                  </a:srgbClr>
                </a:solidFill>
                <a:effectLst/>
                <a:uLnTx/>
                <a:uFillTx/>
                <a:latin typeface="+mn-lt"/>
                <a:ea typeface="ＭＳ Ｐゴシック" panose="020B0600070205080204" pitchFamily="34" charset="-128"/>
                <a:cs typeface="Arial" charset="0"/>
              </a:rPr>
              <a:t>Don’t know</a:t>
            </a:r>
          </a:p>
        </p:txBody>
      </p:sp>
      <p:sp>
        <p:nvSpPr>
          <p:cNvPr id="11276" name="Content Placeholder 2">
            <a:extLst>
              <a:ext uri="{FF2B5EF4-FFF2-40B4-BE49-F238E27FC236}">
                <a16:creationId xmlns:a16="http://schemas.microsoft.com/office/drawing/2014/main" id="{D9BB5BA1-3FD1-4F29-8E7E-B0CE8F400E28}"/>
              </a:ext>
            </a:extLst>
          </p:cNvPr>
          <p:cNvSpPr txBox="1">
            <a:spLocks/>
          </p:cNvSpPr>
          <p:nvPr/>
        </p:nvSpPr>
        <p:spPr bwMode="auto">
          <a:xfrm>
            <a:off x="588963" y="4326589"/>
            <a:ext cx="5191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11277" name="Content Placeholder 2">
            <a:extLst>
              <a:ext uri="{FF2B5EF4-FFF2-40B4-BE49-F238E27FC236}">
                <a16:creationId xmlns:a16="http://schemas.microsoft.com/office/drawing/2014/main" id="{47B8DF70-7669-47C7-8CA6-C4DA83EA9868}"/>
              </a:ext>
            </a:extLst>
          </p:cNvPr>
          <p:cNvSpPr txBox="1">
            <a:spLocks/>
          </p:cNvSpPr>
          <p:nvPr/>
        </p:nvSpPr>
        <p:spPr bwMode="auto">
          <a:xfrm>
            <a:off x="1547813" y="2488264"/>
            <a:ext cx="66992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cxnSp>
        <p:nvCxnSpPr>
          <p:cNvPr id="11278" name="Straight Arrow Connector 16">
            <a:extLst>
              <a:ext uri="{FF2B5EF4-FFF2-40B4-BE49-F238E27FC236}">
                <a16:creationId xmlns:a16="http://schemas.microsoft.com/office/drawing/2014/main" id="{252701B5-CC1B-4002-9C12-B5DB1E9FF71B}"/>
              </a:ext>
            </a:extLst>
          </p:cNvPr>
          <p:cNvCxnSpPr>
            <a:cxnSpLocks noChangeShapeType="1"/>
          </p:cNvCxnSpPr>
          <p:nvPr/>
        </p:nvCxnSpPr>
        <p:spPr bwMode="auto">
          <a:xfrm>
            <a:off x="4008438" y="1839913"/>
            <a:ext cx="1782762" cy="0"/>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6160" name="Straight Arrow Connector 19">
            <a:extLst>
              <a:ext uri="{FF2B5EF4-FFF2-40B4-BE49-F238E27FC236}">
                <a16:creationId xmlns:a16="http://schemas.microsoft.com/office/drawing/2014/main" id="{77BD53FE-6CD8-4AC3-A9D5-21E860FC4D5E}"/>
              </a:ext>
            </a:extLst>
          </p:cNvPr>
          <p:cNvCxnSpPr>
            <a:cxnSpLocks noChangeShapeType="1"/>
          </p:cNvCxnSpPr>
          <p:nvPr/>
        </p:nvCxnSpPr>
        <p:spPr bwMode="auto">
          <a:xfrm>
            <a:off x="2039938" y="2162175"/>
            <a:ext cx="0" cy="620713"/>
          </a:xfrm>
          <a:prstGeom prst="straightConnector1">
            <a:avLst/>
          </a:prstGeom>
          <a:noFill/>
          <a:ln w="25400" algn="ctr">
            <a:solidFill>
              <a:schemeClr val="bg1">
                <a:lumMod val="60000"/>
                <a:lumOff val="40000"/>
              </a:schemeClr>
            </a:solidFill>
            <a:round/>
            <a:headEnd/>
            <a:tailEnd type="arrow" w="med" len="med"/>
          </a:ln>
          <a:extLst>
            <a:ext uri="{909E8E84-426E-40DD-AFC4-6F175D3DCCD1}">
              <a14:hiddenFill xmlns:a14="http://schemas.microsoft.com/office/drawing/2010/main">
                <a:noFill/>
              </a14:hiddenFill>
            </a:ext>
          </a:extLst>
        </p:spPr>
      </p:cxnSp>
      <p:cxnSp>
        <p:nvCxnSpPr>
          <p:cNvPr id="6161" name="Straight Arrow Connector 22">
            <a:extLst>
              <a:ext uri="{FF2B5EF4-FFF2-40B4-BE49-F238E27FC236}">
                <a16:creationId xmlns:a16="http://schemas.microsoft.com/office/drawing/2014/main" id="{752CA134-B37B-4FF6-8F9F-86BF37DE0E55}"/>
              </a:ext>
            </a:extLst>
          </p:cNvPr>
          <p:cNvCxnSpPr>
            <a:cxnSpLocks noChangeShapeType="1"/>
          </p:cNvCxnSpPr>
          <p:nvPr/>
        </p:nvCxnSpPr>
        <p:spPr bwMode="auto">
          <a:xfrm flipV="1">
            <a:off x="3122613" y="2383489"/>
            <a:ext cx="2668587" cy="820738"/>
          </a:xfrm>
          <a:prstGeom prst="straightConnector1">
            <a:avLst/>
          </a:prstGeom>
          <a:noFill/>
          <a:ln w="25400" algn="ctr">
            <a:solidFill>
              <a:schemeClr val="bg1">
                <a:lumMod val="60000"/>
                <a:lumOff val="40000"/>
              </a:schemeClr>
            </a:solidFill>
            <a:round/>
            <a:headEnd/>
            <a:tailEnd type="arrow" w="med" len="med"/>
          </a:ln>
          <a:extLst>
            <a:ext uri="{909E8E84-426E-40DD-AFC4-6F175D3DCCD1}">
              <a14:hiddenFill xmlns:a14="http://schemas.microsoft.com/office/drawing/2010/main">
                <a:noFill/>
              </a14:hiddenFill>
            </a:ext>
          </a:extLst>
        </p:spPr>
      </p:cxnSp>
      <p:cxnSp>
        <p:nvCxnSpPr>
          <p:cNvPr id="11281" name="Straight Arrow Connector 24">
            <a:extLst>
              <a:ext uri="{FF2B5EF4-FFF2-40B4-BE49-F238E27FC236}">
                <a16:creationId xmlns:a16="http://schemas.microsoft.com/office/drawing/2014/main" id="{10443D98-25C2-4B56-A622-F6042C158A93}"/>
              </a:ext>
            </a:extLst>
          </p:cNvPr>
          <p:cNvCxnSpPr>
            <a:cxnSpLocks noChangeShapeType="1"/>
          </p:cNvCxnSpPr>
          <p:nvPr/>
        </p:nvCxnSpPr>
        <p:spPr bwMode="auto">
          <a:xfrm>
            <a:off x="2701925" y="3181350"/>
            <a:ext cx="0" cy="754063"/>
          </a:xfrm>
          <a:prstGeom prst="straightConnector1">
            <a:avLst/>
          </a:prstGeom>
          <a:noFill/>
          <a:ln w="25400" algn="ctr">
            <a:solidFill>
              <a:srgbClr val="07A92E"/>
            </a:solidFill>
            <a:round/>
            <a:headEnd/>
            <a:tailEnd type="arrow" w="med" len="med"/>
          </a:ln>
          <a:extLst>
            <a:ext uri="{909E8E84-426E-40DD-AFC4-6F175D3DCCD1}">
              <a14:hiddenFill xmlns:a14="http://schemas.microsoft.com/office/drawing/2010/main">
                <a:noFill/>
              </a14:hiddenFill>
            </a:ext>
          </a:extLst>
        </p:spPr>
      </p:cxnSp>
      <p:cxnSp>
        <p:nvCxnSpPr>
          <p:cNvPr id="11282" name="Straight Arrow Connector 25">
            <a:extLst>
              <a:ext uri="{FF2B5EF4-FFF2-40B4-BE49-F238E27FC236}">
                <a16:creationId xmlns:a16="http://schemas.microsoft.com/office/drawing/2014/main" id="{0E14FAF2-2069-4E2A-B24B-3859CE5F0440}"/>
              </a:ext>
            </a:extLst>
          </p:cNvPr>
          <p:cNvCxnSpPr>
            <a:cxnSpLocks noChangeShapeType="1"/>
          </p:cNvCxnSpPr>
          <p:nvPr/>
        </p:nvCxnSpPr>
        <p:spPr bwMode="auto">
          <a:xfrm flipH="1">
            <a:off x="990600" y="3181350"/>
            <a:ext cx="9525" cy="2411413"/>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6164" name="Straight Arrow Connector 26">
            <a:extLst>
              <a:ext uri="{FF2B5EF4-FFF2-40B4-BE49-F238E27FC236}">
                <a16:creationId xmlns:a16="http://schemas.microsoft.com/office/drawing/2014/main" id="{C5BCB418-50A3-4E84-814F-CDE3B079F4C6}"/>
              </a:ext>
            </a:extLst>
          </p:cNvPr>
          <p:cNvCxnSpPr>
            <a:cxnSpLocks noChangeShapeType="1"/>
          </p:cNvCxnSpPr>
          <p:nvPr/>
        </p:nvCxnSpPr>
        <p:spPr bwMode="auto">
          <a:xfrm>
            <a:off x="3176588" y="6280802"/>
            <a:ext cx="2614612" cy="4762"/>
          </a:xfrm>
          <a:prstGeom prst="straightConnector1">
            <a:avLst/>
          </a:prstGeom>
          <a:noFill/>
          <a:ln w="25400" algn="ctr">
            <a:solidFill>
              <a:schemeClr val="bg1">
                <a:lumMod val="60000"/>
                <a:lumOff val="40000"/>
              </a:schemeClr>
            </a:solidFill>
            <a:round/>
            <a:headEnd/>
            <a:tailEnd type="arrow" w="med" len="med"/>
          </a:ln>
          <a:extLst>
            <a:ext uri="{909E8E84-426E-40DD-AFC4-6F175D3DCCD1}">
              <a14:hiddenFill xmlns:a14="http://schemas.microsoft.com/office/drawing/2010/main">
                <a:noFill/>
              </a14:hiddenFill>
            </a:ext>
          </a:extLst>
        </p:spPr>
      </p:cxnSp>
      <p:cxnSp>
        <p:nvCxnSpPr>
          <p:cNvPr id="11284" name="Straight Arrow Connector 27">
            <a:extLst>
              <a:ext uri="{FF2B5EF4-FFF2-40B4-BE49-F238E27FC236}">
                <a16:creationId xmlns:a16="http://schemas.microsoft.com/office/drawing/2014/main" id="{0BC4DAF2-D357-456B-B97D-16C8CA3E7D09}"/>
              </a:ext>
            </a:extLst>
          </p:cNvPr>
          <p:cNvCxnSpPr>
            <a:cxnSpLocks noChangeShapeType="1"/>
          </p:cNvCxnSpPr>
          <p:nvPr/>
        </p:nvCxnSpPr>
        <p:spPr bwMode="auto">
          <a:xfrm flipV="1">
            <a:off x="3176588" y="2674938"/>
            <a:ext cx="2614612" cy="3271837"/>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1285" name="Content Placeholder 2">
            <a:extLst>
              <a:ext uri="{FF2B5EF4-FFF2-40B4-BE49-F238E27FC236}">
                <a16:creationId xmlns:a16="http://schemas.microsoft.com/office/drawing/2014/main" id="{EA225EFD-B2D0-48A9-930E-525E07C04DC4}"/>
              </a:ext>
            </a:extLst>
          </p:cNvPr>
          <p:cNvSpPr txBox="1">
            <a:spLocks/>
          </p:cNvSpPr>
          <p:nvPr/>
        </p:nvSpPr>
        <p:spPr bwMode="auto">
          <a:xfrm>
            <a:off x="4575175" y="4404377"/>
            <a:ext cx="66992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6168" name="Content Placeholder 2">
            <a:extLst>
              <a:ext uri="{FF2B5EF4-FFF2-40B4-BE49-F238E27FC236}">
                <a16:creationId xmlns:a16="http://schemas.microsoft.com/office/drawing/2014/main" id="{CC126D69-47E6-45AC-9887-49BFF5FAA98B}"/>
              </a:ext>
            </a:extLst>
          </p:cNvPr>
          <p:cNvSpPr txBox="1">
            <a:spLocks/>
          </p:cNvSpPr>
          <p:nvPr/>
        </p:nvSpPr>
        <p:spPr bwMode="auto">
          <a:xfrm>
            <a:off x="1517650" y="3963988"/>
            <a:ext cx="2184400" cy="933450"/>
          </a:xfrm>
          <a:prstGeom prst="rect">
            <a:avLst/>
          </a:prstGeom>
          <a:solidFill>
            <a:schemeClr val="bg1">
              <a:lumMod val="95000"/>
            </a:schemeClr>
          </a:solidFill>
          <a:ln w="25400">
            <a:solidFill>
              <a:srgbClr val="000000"/>
            </a:solidFill>
            <a:miter lim="800000"/>
            <a:headEnd/>
            <a:tailEnd/>
          </a:ln>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3. </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Was</a:t>
            </a:r>
            <a:r>
              <a:rPr kumimoji="0" lang="en-US" altLang="en-US"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 </a:t>
            </a:r>
            <a:r>
              <a:rPr kumimoji="0" lang="en-US" altLang="en-US" sz="18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your last menses was over 4 weeks ago?</a:t>
            </a:r>
          </a:p>
        </p:txBody>
      </p:sp>
      <p:cxnSp>
        <p:nvCxnSpPr>
          <p:cNvPr id="6169" name="Straight Arrow Connector 22">
            <a:extLst>
              <a:ext uri="{FF2B5EF4-FFF2-40B4-BE49-F238E27FC236}">
                <a16:creationId xmlns:a16="http://schemas.microsoft.com/office/drawing/2014/main" id="{17EF0353-D2B3-4464-8B8D-0EEFB8B31309}"/>
              </a:ext>
            </a:extLst>
          </p:cNvPr>
          <p:cNvCxnSpPr>
            <a:cxnSpLocks noChangeShapeType="1"/>
            <a:stCxn id="6168" idx="3"/>
            <a:endCxn id="6152" idx="1"/>
          </p:cNvCxnSpPr>
          <p:nvPr/>
        </p:nvCxnSpPr>
        <p:spPr bwMode="auto">
          <a:xfrm flipV="1">
            <a:off x="3702050" y="2392363"/>
            <a:ext cx="2089150" cy="2038350"/>
          </a:xfrm>
          <a:prstGeom prst="straightConnector1">
            <a:avLst/>
          </a:prstGeom>
          <a:noFill/>
          <a:ln w="25400" algn="ctr">
            <a:solidFill>
              <a:schemeClr val="bg1">
                <a:lumMod val="60000"/>
                <a:lumOff val="40000"/>
              </a:schemeClr>
            </a:solidFill>
            <a:round/>
            <a:headEnd/>
            <a:tailEnd type="arrow" w="med" len="med"/>
          </a:ln>
          <a:extLst>
            <a:ext uri="{909E8E84-426E-40DD-AFC4-6F175D3DCCD1}">
              <a14:hiddenFill xmlns:a14="http://schemas.microsoft.com/office/drawing/2010/main">
                <a:noFill/>
              </a14:hiddenFill>
            </a:ext>
          </a:extLst>
        </p:spPr>
      </p:cxnSp>
      <p:sp>
        <p:nvSpPr>
          <p:cNvPr id="11288" name="Content Placeholder 2">
            <a:extLst>
              <a:ext uri="{FF2B5EF4-FFF2-40B4-BE49-F238E27FC236}">
                <a16:creationId xmlns:a16="http://schemas.microsoft.com/office/drawing/2014/main" id="{3A70F3C7-19D0-4F5E-A15C-1C996DA7280D}"/>
              </a:ext>
            </a:extLst>
          </p:cNvPr>
          <p:cNvSpPr txBox="1">
            <a:spLocks/>
          </p:cNvSpPr>
          <p:nvPr/>
        </p:nvSpPr>
        <p:spPr bwMode="auto">
          <a:xfrm>
            <a:off x="4008438" y="3632852"/>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000099"/>
                </a:solidFill>
                <a:effectLst/>
                <a:uLnTx/>
                <a:uFillTx/>
                <a:latin typeface="+mn-lt"/>
                <a:ea typeface="ＭＳ Ｐゴシック" panose="020B0600070205080204" pitchFamily="34" charset="-128"/>
                <a:cs typeface="Arial" panose="020B0604020202020204" pitchFamily="34" charset="0"/>
              </a:rPr>
              <a:t>Yes</a:t>
            </a:r>
          </a:p>
        </p:txBody>
      </p:sp>
      <p:cxnSp>
        <p:nvCxnSpPr>
          <p:cNvPr id="11289" name="Straight Arrow Connector 24">
            <a:extLst>
              <a:ext uri="{FF2B5EF4-FFF2-40B4-BE49-F238E27FC236}">
                <a16:creationId xmlns:a16="http://schemas.microsoft.com/office/drawing/2014/main" id="{0BA53990-2897-4987-A049-A5F417EB2486}"/>
              </a:ext>
            </a:extLst>
          </p:cNvPr>
          <p:cNvCxnSpPr>
            <a:cxnSpLocks noChangeShapeType="1"/>
          </p:cNvCxnSpPr>
          <p:nvPr/>
        </p:nvCxnSpPr>
        <p:spPr bwMode="auto">
          <a:xfrm>
            <a:off x="2927350" y="4897438"/>
            <a:ext cx="7938" cy="703262"/>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11290" name="Straight Arrow Connector 24">
            <a:extLst>
              <a:ext uri="{FF2B5EF4-FFF2-40B4-BE49-F238E27FC236}">
                <a16:creationId xmlns:a16="http://schemas.microsoft.com/office/drawing/2014/main" id="{BEAC19DB-D961-4F24-B7F4-19C42229D2EB}"/>
              </a:ext>
            </a:extLst>
          </p:cNvPr>
          <p:cNvCxnSpPr>
            <a:cxnSpLocks noChangeShapeType="1"/>
          </p:cNvCxnSpPr>
          <p:nvPr/>
        </p:nvCxnSpPr>
        <p:spPr bwMode="auto">
          <a:xfrm>
            <a:off x="2436813" y="4897438"/>
            <a:ext cx="6350" cy="695325"/>
          </a:xfrm>
          <a:prstGeom prst="straightConnector1">
            <a:avLst/>
          </a:prstGeom>
          <a:noFill/>
          <a:ln w="25400" algn="ctr">
            <a:solidFill>
              <a:srgbClr val="07A92E"/>
            </a:solidFill>
            <a:round/>
            <a:headEnd/>
            <a:tailEnd type="arrow" w="med" len="med"/>
          </a:ln>
          <a:extLst>
            <a:ext uri="{909E8E84-426E-40DD-AFC4-6F175D3DCCD1}">
              <a14:hiddenFill xmlns:a14="http://schemas.microsoft.com/office/drawing/2010/main">
                <a:noFill/>
              </a14:hiddenFill>
            </a:ext>
          </a:extLst>
        </p:spPr>
      </p:cxnSp>
      <p:sp>
        <p:nvSpPr>
          <p:cNvPr id="6173" name="Content Placeholder 2">
            <a:extLst>
              <a:ext uri="{FF2B5EF4-FFF2-40B4-BE49-F238E27FC236}">
                <a16:creationId xmlns:a16="http://schemas.microsoft.com/office/drawing/2014/main" id="{E8D4BA86-E306-40F5-9545-B3961EA50BEE}"/>
              </a:ext>
            </a:extLst>
          </p:cNvPr>
          <p:cNvSpPr txBox="1">
            <a:spLocks/>
          </p:cNvSpPr>
          <p:nvPr/>
        </p:nvSpPr>
        <p:spPr bwMode="auto">
          <a:xfrm>
            <a:off x="1184275" y="5263214"/>
            <a:ext cx="14938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dirty="0">
                <a:ln>
                  <a:noFill/>
                </a:ln>
                <a:solidFill>
                  <a:srgbClr val="00B000">
                    <a:lumMod val="75000"/>
                  </a:srgbClr>
                </a:solidFill>
                <a:effectLst/>
                <a:uLnTx/>
                <a:uFillTx/>
                <a:latin typeface="+mn-lt"/>
                <a:ea typeface="ＭＳ Ｐゴシック" panose="020B0600070205080204" pitchFamily="34" charset="-128"/>
                <a:cs typeface="Arial" charset="0"/>
              </a:rPr>
              <a:t>Don’t know</a:t>
            </a:r>
          </a:p>
        </p:txBody>
      </p:sp>
      <p:sp>
        <p:nvSpPr>
          <p:cNvPr id="11292" name="Content Placeholder 2">
            <a:extLst>
              <a:ext uri="{FF2B5EF4-FFF2-40B4-BE49-F238E27FC236}">
                <a16:creationId xmlns:a16="http://schemas.microsoft.com/office/drawing/2014/main" id="{D419B54C-8BDC-46EC-A336-0119ABB996F6}"/>
              </a:ext>
            </a:extLst>
          </p:cNvPr>
          <p:cNvSpPr txBox="1">
            <a:spLocks/>
          </p:cNvSpPr>
          <p:nvPr/>
        </p:nvSpPr>
        <p:spPr bwMode="auto">
          <a:xfrm>
            <a:off x="2927350" y="5263214"/>
            <a:ext cx="6699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mn-lt"/>
                <a:ea typeface="ＭＳ Ｐゴシック" panose="020B0600070205080204" pitchFamily="34" charset="-128"/>
                <a:cs typeface="Arial" panose="020B0604020202020204" pitchFamily="34" charset="0"/>
              </a:rPr>
              <a:t>No</a:t>
            </a:r>
          </a:p>
        </p:txBody>
      </p:sp>
      <p:sp>
        <p:nvSpPr>
          <p:cNvPr id="29" name="Footer Placeholder 1">
            <a:extLst>
              <a:ext uri="{FF2B5EF4-FFF2-40B4-BE49-F238E27FC236}">
                <a16:creationId xmlns:a16="http://schemas.microsoft.com/office/drawing/2014/main" id="{80117503-580B-48DC-AC93-D023156BE5D8}"/>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Slide Number Placeholder 4">
            <a:extLst>
              <a:ext uri="{FF2B5EF4-FFF2-40B4-BE49-F238E27FC236}">
                <a16:creationId xmlns:a16="http://schemas.microsoft.com/office/drawing/2014/main" id="{A2227F12-8CFB-46F2-911A-49423EF89A87}"/>
              </a:ext>
            </a:extLst>
          </p:cNvPr>
          <p:cNvSpPr>
            <a:spLocks noGrp="1"/>
          </p:cNvSpPr>
          <p:nvPr>
            <p:ph type="sldNum" sz="quarter" idx="12"/>
          </p:nvPr>
        </p:nvSpPr>
        <p:spPr/>
        <p:txBody>
          <a:bodyPr/>
          <a:lstStyle/>
          <a:p>
            <a:fld id="{8503B3E5-BAE0-4051-A0B1-29381921E4F1}" type="slidenum">
              <a:rPr lang="en-GB" smtClean="0"/>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5C3565A-331D-46EB-974E-EFE284FFFA16}"/>
              </a:ext>
            </a:extLst>
          </p:cNvPr>
          <p:cNvSpPr>
            <a:spLocks noGrp="1"/>
          </p:cNvSpPr>
          <p:nvPr>
            <p:ph type="title"/>
          </p:nvPr>
        </p:nvSpPr>
        <p:spPr>
          <a:xfrm>
            <a:off x="628650" y="125640"/>
            <a:ext cx="7886700" cy="929247"/>
          </a:xfrm>
        </p:spPr>
        <p:txBody>
          <a:bodyPr>
            <a:noAutofit/>
          </a:bodyPr>
          <a:lstStyle/>
          <a:p>
            <a:br>
              <a:rPr lang="en-US" altLang="en-US" sz="4800" b="1" dirty="0">
                <a:solidFill>
                  <a:schemeClr val="accent4"/>
                </a:solidFill>
                <a:latin typeface="Calibri" panose="020F0502020204030204" pitchFamily="34" charset="0"/>
                <a:cs typeface="Calibri" panose="020F0502020204030204" pitchFamily="34" charset="0"/>
              </a:rPr>
            </a:br>
            <a:r>
              <a:rPr lang="en-US" altLang="en-US" sz="4800" b="1" dirty="0">
                <a:solidFill>
                  <a:schemeClr val="accent4"/>
                </a:solidFill>
                <a:latin typeface="Calibri" panose="020F0502020204030204" pitchFamily="34" charset="0"/>
                <a:cs typeface="Calibri" panose="020F0502020204030204" pitchFamily="34" charset="0"/>
              </a:rPr>
              <a:t>Safety of ECPs</a:t>
            </a:r>
            <a:br>
              <a:rPr lang="en-US" altLang="en-US" sz="4800" b="1" dirty="0">
                <a:solidFill>
                  <a:schemeClr val="accent4"/>
                </a:solidFill>
                <a:latin typeface="Calibri" panose="020F0502020204030204" pitchFamily="34" charset="0"/>
                <a:cs typeface="Calibri" panose="020F0502020204030204" pitchFamily="34" charset="0"/>
              </a:rPr>
            </a:br>
            <a:endParaRPr lang="en-US" altLang="en-US" sz="4800" b="1" dirty="0">
              <a:solidFill>
                <a:schemeClr val="accent4"/>
              </a:solidFill>
              <a:latin typeface="Calibri" panose="020F0502020204030204" pitchFamily="34" charset="0"/>
              <a:cs typeface="Calibri" panose="020F0502020204030204" pitchFamily="34" charset="0"/>
            </a:endParaRPr>
          </a:p>
        </p:txBody>
      </p:sp>
      <p:sp>
        <p:nvSpPr>
          <p:cNvPr id="15363" name="Content Placeholder 2">
            <a:extLst>
              <a:ext uri="{FF2B5EF4-FFF2-40B4-BE49-F238E27FC236}">
                <a16:creationId xmlns:a16="http://schemas.microsoft.com/office/drawing/2014/main" id="{CA2E35DE-59E1-44AF-8AB7-04C455A4163C}"/>
              </a:ext>
            </a:extLst>
          </p:cNvPr>
          <p:cNvSpPr>
            <a:spLocks noGrp="1"/>
          </p:cNvSpPr>
          <p:nvPr>
            <p:ph idx="1"/>
          </p:nvPr>
        </p:nvSpPr>
        <p:spPr>
          <a:xfrm>
            <a:off x="628650" y="1618797"/>
            <a:ext cx="8079921" cy="4351338"/>
          </a:xfrm>
        </p:spPr>
        <p:txBody>
          <a:bodyPr>
            <a:normAutofit/>
          </a:bodyPr>
          <a:lstStyle/>
          <a:p>
            <a:pPr>
              <a:defRPr/>
            </a:pPr>
            <a:r>
              <a:rPr lang="en-US" altLang="en-US" sz="3000" dirty="0"/>
              <a:t>ECPs have no known serious complications. </a:t>
            </a:r>
          </a:p>
          <a:p>
            <a:pPr>
              <a:defRPr/>
            </a:pPr>
            <a:r>
              <a:rPr lang="en-US" altLang="en-US" sz="3000" dirty="0"/>
              <a:t>ECPs do not cause abortion.</a:t>
            </a:r>
          </a:p>
          <a:p>
            <a:pPr>
              <a:defRPr/>
            </a:pPr>
            <a:r>
              <a:rPr lang="en-US" altLang="en-US" sz="3000" dirty="0"/>
              <a:t>They are safe for use by all women including adolescents. </a:t>
            </a:r>
          </a:p>
          <a:p>
            <a:pPr>
              <a:defRPr/>
            </a:pPr>
            <a:r>
              <a:rPr lang="en-US" altLang="en-US" sz="3000" dirty="0"/>
              <a:t>ECPs are not harmful if taken by a woman who is already pregnant.</a:t>
            </a:r>
          </a:p>
          <a:p>
            <a:pPr>
              <a:defRPr/>
            </a:pPr>
            <a:r>
              <a:rPr lang="en-US" altLang="en-US" sz="3000" dirty="0"/>
              <a:t>ECPs have been widely used in various formulations for over 30 years.</a:t>
            </a:r>
          </a:p>
        </p:txBody>
      </p:sp>
      <p:sp>
        <p:nvSpPr>
          <p:cNvPr id="5" name="Footer Placeholder 1">
            <a:extLst>
              <a:ext uri="{FF2B5EF4-FFF2-40B4-BE49-F238E27FC236}">
                <a16:creationId xmlns:a16="http://schemas.microsoft.com/office/drawing/2014/main" id="{D844286F-21D0-4FEF-BC5E-3C04FB6E5BFF}"/>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4AE36C79-6685-4390-B67E-655949D8BB5C}"/>
              </a:ext>
            </a:extLst>
          </p:cNvPr>
          <p:cNvSpPr>
            <a:spLocks noGrp="1"/>
          </p:cNvSpPr>
          <p:nvPr>
            <p:ph type="sldNum" sz="quarter" idx="12"/>
          </p:nvPr>
        </p:nvSpPr>
        <p:spPr/>
        <p:txBody>
          <a:bodyPr/>
          <a:lstStyle/>
          <a:p>
            <a:fld id="{8503B3E5-BAE0-4051-A0B1-29381921E4F1}" type="slidenum">
              <a:rPr lang="en-GB" smtClean="0"/>
              <a:t>44</a:t>
            </a:fld>
            <a:endParaRPr lang="en-GB"/>
          </a:p>
        </p:txBody>
      </p:sp>
    </p:spTree>
    <p:extLst>
      <p:ext uri="{BB962C8B-B14F-4D97-AF65-F5344CB8AC3E}">
        <p14:creationId xmlns:p14="http://schemas.microsoft.com/office/powerpoint/2010/main" val="738847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30832" y="230021"/>
            <a:ext cx="8229600" cy="432048"/>
          </a:xfrm>
        </p:spPr>
        <p:txBody>
          <a:bodyPr>
            <a:noAutofit/>
          </a:bodyPr>
          <a:lstStyle/>
          <a:p>
            <a:pPr algn="l" eaLnBrk="1" hangingPunct="1"/>
            <a:r>
              <a:rPr lang="en-US" altLang="zh-TW" b="1" dirty="0">
                <a:solidFill>
                  <a:schemeClr val="accent4"/>
                </a:solidFill>
                <a:latin typeface="Calibri" panose="020F0502020204030204" pitchFamily="34" charset="0"/>
                <a:cs typeface="Calibri" panose="020F0502020204030204" pitchFamily="34" charset="0"/>
              </a:rPr>
              <a:t>Advantages of </a:t>
            </a:r>
            <a:r>
              <a:rPr lang="en-GB" altLang="zh-TW" b="1" dirty="0">
                <a:solidFill>
                  <a:schemeClr val="accent4"/>
                </a:solidFill>
                <a:latin typeface="Calibri" panose="020F0502020204030204" pitchFamily="34" charset="0"/>
                <a:cs typeface="Calibri" panose="020F0502020204030204" pitchFamily="34" charset="0"/>
              </a:rPr>
              <a:t>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7" y="1219201"/>
            <a:ext cx="8424861" cy="4658072"/>
          </a:xfrm>
        </p:spPr>
        <p:txBody>
          <a:bodyPr>
            <a:noAutofit/>
          </a:bodyPr>
          <a:lstStyle/>
          <a:p>
            <a:pPr eaLnBrk="1" hangingPunct="1">
              <a:lnSpc>
                <a:spcPct val="90000"/>
              </a:lnSpc>
            </a:pPr>
            <a:r>
              <a:rPr lang="en-US" altLang="zh-TW" sz="2200" dirty="0">
                <a:cs typeface="Arial" panose="020B0604020202020204" pitchFamily="34" charset="0"/>
              </a:rPr>
              <a:t>ECPs can be taken when needed. The woman does not need to visit a health care provider prior to taking ECPs.</a:t>
            </a:r>
          </a:p>
          <a:p>
            <a:pPr eaLnBrk="1" hangingPunct="1">
              <a:lnSpc>
                <a:spcPct val="90000"/>
              </a:lnSpc>
            </a:pPr>
            <a:r>
              <a:rPr lang="en-US" altLang="zh-TW" sz="2200" dirty="0">
                <a:cs typeface="Arial" panose="020B0604020202020204" pitchFamily="34" charset="0"/>
              </a:rPr>
              <a:t>There is no need to do tests and examinations or procedures before taking ECPs. However, if the woman misses her last menses, she should have a pregnancy test before taking </a:t>
            </a:r>
            <a:r>
              <a:rPr lang="en-GB" altLang="zh-TW" sz="2200" dirty="0">
                <a:cs typeface="Arial" panose="020B0604020202020204" pitchFamily="34" charset="0"/>
              </a:rPr>
              <a:t>ECPs with UPA. </a:t>
            </a:r>
          </a:p>
          <a:p>
            <a:pPr eaLnBrk="1" hangingPunct="1">
              <a:lnSpc>
                <a:spcPct val="90000"/>
              </a:lnSpc>
            </a:pPr>
            <a:r>
              <a:rPr lang="en-GB" altLang="zh-TW" sz="2200" dirty="0">
                <a:cs typeface="Arial" panose="020B0604020202020204" pitchFamily="34" charset="0"/>
              </a:rPr>
              <a:t>Women have a second chance to prevent unwanted pregnancies. </a:t>
            </a:r>
          </a:p>
          <a:p>
            <a:pPr eaLnBrk="1" hangingPunct="1">
              <a:lnSpc>
                <a:spcPct val="90000"/>
              </a:lnSpc>
            </a:pPr>
            <a:r>
              <a:rPr lang="en-US" altLang="zh-TW" sz="2200" dirty="0">
                <a:cs typeface="Arial" panose="020B0604020202020204" pitchFamily="34" charset="0"/>
              </a:rPr>
              <a:t>Pregnancies can be avoided in cases of unconsented sex or where the woman was not allowed to use contraception.</a:t>
            </a:r>
          </a:p>
          <a:p>
            <a:pPr eaLnBrk="1" hangingPunct="1">
              <a:lnSpc>
                <a:spcPct val="90000"/>
              </a:lnSpc>
            </a:pPr>
            <a:r>
              <a:rPr lang="en-US" altLang="zh-TW" sz="2200" dirty="0">
                <a:cs typeface="Arial" panose="020B0604020202020204" pitchFamily="34" charset="0"/>
              </a:rPr>
              <a:t>Use is controlled by the woman. </a:t>
            </a:r>
          </a:p>
          <a:p>
            <a:pPr eaLnBrk="1" hangingPunct="1">
              <a:lnSpc>
                <a:spcPct val="90000"/>
              </a:lnSpc>
            </a:pPr>
            <a:r>
              <a:rPr lang="en-US" altLang="zh-TW" sz="2200" dirty="0">
                <a:cs typeface="Arial" panose="020B0604020202020204" pitchFamily="34" charset="0"/>
              </a:rPr>
              <a:t>The need for abortion due to nonuse or failure of contraception is less.</a:t>
            </a:r>
          </a:p>
          <a:p>
            <a:pPr eaLnBrk="1" hangingPunct="1">
              <a:lnSpc>
                <a:spcPct val="90000"/>
              </a:lnSpc>
            </a:pPr>
            <a:r>
              <a:rPr lang="en-US" altLang="zh-TW" sz="2200" dirty="0">
                <a:cs typeface="Arial" panose="020B0604020202020204" pitchFamily="34" charset="0"/>
              </a:rPr>
              <a:t>The woman can keep supplies of ECPs ready for use if the need arises.  </a:t>
            </a:r>
          </a:p>
          <a:p>
            <a:r>
              <a:rPr lang="en-GB" altLang="zh-TW" sz="2200" dirty="0">
                <a:cs typeface="Arial" panose="020B0604020202020204" pitchFamily="34" charset="0"/>
              </a:rPr>
              <a:t>Provide an opportunity for women to start using an ongoing family planning method.</a:t>
            </a:r>
          </a:p>
          <a:p>
            <a:pPr marL="0" indent="0" eaLnBrk="1" hangingPunct="1">
              <a:lnSpc>
                <a:spcPct val="90000"/>
              </a:lnSpc>
              <a:buNone/>
            </a:pPr>
            <a:endParaRPr lang="en-GB" altLang="zh-TW" sz="2200" dirty="0">
              <a:cs typeface="Arial" panose="020B0604020202020204" pitchFamily="34" charset="0"/>
            </a:endParaRPr>
          </a:p>
          <a:p>
            <a:pPr eaLnBrk="1" hangingPunct="1">
              <a:lnSpc>
                <a:spcPct val="90000"/>
              </a:lnSpc>
            </a:pPr>
            <a:endParaRPr lang="en-GB" altLang="zh-TW" sz="2200" dirty="0">
              <a:cs typeface="Arial" panose="020B0604020202020204" pitchFamily="34" charset="0"/>
            </a:endParaRPr>
          </a:p>
          <a:p>
            <a:pPr marL="0" indent="0" eaLnBrk="1" hangingPunct="1">
              <a:lnSpc>
                <a:spcPct val="90000"/>
              </a:lnSpc>
              <a:buNone/>
            </a:pPr>
            <a:endParaRPr lang="en-GB" altLang="zh-TW" sz="2200" dirty="0">
              <a:cs typeface="Arial" panose="020B0604020202020204" pitchFamily="34" charset="0"/>
            </a:endParaRPr>
          </a:p>
        </p:txBody>
      </p:sp>
      <p:sp>
        <p:nvSpPr>
          <p:cNvPr id="7" name="Footer Placeholder 2">
            <a:extLst>
              <a:ext uri="{FF2B5EF4-FFF2-40B4-BE49-F238E27FC236}">
                <a16:creationId xmlns:a16="http://schemas.microsoft.com/office/drawing/2014/main" id="{065B2DDF-FD7A-4337-9DA9-15BFFDFB7BE9}"/>
              </a:ext>
            </a:extLst>
          </p:cNvPr>
          <p:cNvSpPr txBox="1">
            <a:spLocks/>
          </p:cNvSpPr>
          <p:nvPr/>
        </p:nvSpPr>
        <p:spPr>
          <a:xfrm>
            <a:off x="1986455" y="642690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EF9AE866-1795-4952-8DCA-1D7A0A3D98B8}"/>
              </a:ext>
            </a:extLst>
          </p:cNvPr>
          <p:cNvSpPr>
            <a:spLocks noGrp="1"/>
          </p:cNvSpPr>
          <p:nvPr>
            <p:ph type="sldNum" sz="quarter" idx="12"/>
          </p:nvPr>
        </p:nvSpPr>
        <p:spPr/>
        <p:txBody>
          <a:bodyPr/>
          <a:lstStyle/>
          <a:p>
            <a:fld id="{8503B3E5-BAE0-4051-A0B1-29381921E4F1}" type="slidenum">
              <a:rPr lang="en-GB" smtClean="0"/>
              <a:t>45</a:t>
            </a:fld>
            <a:endParaRPr lang="en-GB"/>
          </a:p>
        </p:txBody>
      </p:sp>
    </p:spTree>
    <p:extLst>
      <p:ext uri="{BB962C8B-B14F-4D97-AF65-F5344CB8AC3E}">
        <p14:creationId xmlns:p14="http://schemas.microsoft.com/office/powerpoint/2010/main" val="1596821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89642" y="359764"/>
            <a:ext cx="8229600" cy="620964"/>
          </a:xfrm>
        </p:spPr>
        <p:txBody>
          <a:bodyPr>
            <a:noAutofit/>
          </a:bodyPr>
          <a:lstStyle/>
          <a:p>
            <a:pPr algn="l" eaLnBrk="1" hangingPunct="1"/>
            <a:r>
              <a:rPr lang="en-GB" altLang="zh-TW" sz="4000" b="1" dirty="0">
                <a:solidFill>
                  <a:schemeClr val="accent4"/>
                </a:solidFill>
                <a:latin typeface="+mn-lt"/>
                <a:cs typeface="Arial" panose="020B0604020202020204" pitchFamily="34" charset="0"/>
              </a:rPr>
              <a:t>ECP regimens</a:t>
            </a:r>
          </a:p>
        </p:txBody>
      </p:sp>
      <p:graphicFrame>
        <p:nvGraphicFramePr>
          <p:cNvPr id="4" name="Table 3">
            <a:extLst>
              <a:ext uri="{FF2B5EF4-FFF2-40B4-BE49-F238E27FC236}">
                <a16:creationId xmlns:a16="http://schemas.microsoft.com/office/drawing/2014/main" id="{EEB38A4A-B9D1-40FB-8D8B-975632FCAB43}"/>
              </a:ext>
            </a:extLst>
          </p:cNvPr>
          <p:cNvGraphicFramePr>
            <a:graphicFrameLocks noGrp="1"/>
          </p:cNvGraphicFramePr>
          <p:nvPr>
            <p:extLst>
              <p:ext uri="{D42A27DB-BD31-4B8C-83A1-F6EECF244321}">
                <p14:modId xmlns:p14="http://schemas.microsoft.com/office/powerpoint/2010/main" val="1987605321"/>
              </p:ext>
            </p:extLst>
          </p:nvPr>
        </p:nvGraphicFramePr>
        <p:xfrm>
          <a:off x="35496" y="980728"/>
          <a:ext cx="9073008" cy="5400040"/>
        </p:xfrm>
        <a:graphic>
          <a:graphicData uri="http://schemas.openxmlformats.org/drawingml/2006/table">
            <a:tbl>
              <a:tblPr firstRow="1" bandRow="1">
                <a:tableStyleId>{5940675A-B579-460E-94D1-54222C63F5DA}</a:tableStyleId>
              </a:tblPr>
              <a:tblGrid>
                <a:gridCol w="3460861">
                  <a:extLst>
                    <a:ext uri="{9D8B030D-6E8A-4147-A177-3AD203B41FA5}">
                      <a16:colId xmlns:a16="http://schemas.microsoft.com/office/drawing/2014/main" val="1769901699"/>
                    </a:ext>
                  </a:extLst>
                </a:gridCol>
                <a:gridCol w="3543272">
                  <a:extLst>
                    <a:ext uri="{9D8B030D-6E8A-4147-A177-3AD203B41FA5}">
                      <a16:colId xmlns:a16="http://schemas.microsoft.com/office/drawing/2014/main" val="4094347189"/>
                    </a:ext>
                  </a:extLst>
                </a:gridCol>
                <a:gridCol w="924271">
                  <a:extLst>
                    <a:ext uri="{9D8B030D-6E8A-4147-A177-3AD203B41FA5}">
                      <a16:colId xmlns:a16="http://schemas.microsoft.com/office/drawing/2014/main" val="3064251039"/>
                    </a:ext>
                  </a:extLst>
                </a:gridCol>
                <a:gridCol w="1144604">
                  <a:extLst>
                    <a:ext uri="{9D8B030D-6E8A-4147-A177-3AD203B41FA5}">
                      <a16:colId xmlns:a16="http://schemas.microsoft.com/office/drawing/2014/main" val="2772408640"/>
                    </a:ext>
                  </a:extLst>
                </a:gridCol>
              </a:tblGrid>
              <a:tr h="320040">
                <a:tc rowSpan="2">
                  <a:txBody>
                    <a:bodyPr/>
                    <a:lstStyle/>
                    <a:p>
                      <a:r>
                        <a:rPr lang="en-GB" sz="1200" b="1" dirty="0">
                          <a:latin typeface="+mn-lt"/>
                          <a:cs typeface="Arial" panose="020B0604020202020204" pitchFamily="34" charset="0"/>
                        </a:rPr>
                        <a:t>Pill Type and Hormone</a:t>
                      </a:r>
                    </a:p>
                  </a:txBody>
                  <a:tcPr>
                    <a:solidFill>
                      <a:schemeClr val="bg1">
                        <a:lumMod val="95000"/>
                      </a:schemeClr>
                    </a:solidFill>
                  </a:tcPr>
                </a:tc>
                <a:tc rowSpan="2">
                  <a:txBody>
                    <a:bodyPr/>
                    <a:lstStyle/>
                    <a:p>
                      <a:r>
                        <a:rPr lang="en-GB" sz="1200" b="1" dirty="0">
                          <a:latin typeface="+mn-lt"/>
                          <a:cs typeface="Arial" panose="020B0604020202020204" pitchFamily="34" charset="0"/>
                        </a:rPr>
                        <a:t>Formulation</a:t>
                      </a:r>
                    </a:p>
                  </a:txBody>
                  <a:tcPr>
                    <a:solidFill>
                      <a:schemeClr val="bg1">
                        <a:lumMod val="95000"/>
                      </a:schemeClr>
                    </a:solidFill>
                  </a:tcPr>
                </a:tc>
                <a:tc gridSpan="2">
                  <a:txBody>
                    <a:bodyPr/>
                    <a:lstStyle/>
                    <a:p>
                      <a:r>
                        <a:rPr lang="en-GB" sz="1200" b="1" dirty="0">
                          <a:latin typeface="+mn-lt"/>
                          <a:cs typeface="Arial" panose="020B0604020202020204" pitchFamily="34" charset="0"/>
                        </a:rPr>
                        <a:t>Pills to Take</a:t>
                      </a:r>
                    </a:p>
                  </a:txBody>
                  <a:tcPr>
                    <a:solidFill>
                      <a:schemeClr val="bg1">
                        <a:lumMod val="95000"/>
                      </a:schemeClr>
                    </a:solidFill>
                  </a:tcPr>
                </a:tc>
                <a:tc hMerge="1">
                  <a:txBody>
                    <a:bodyPr/>
                    <a:lstStyle/>
                    <a:p>
                      <a:endParaRPr lang="en-GB" dirty="0"/>
                    </a:p>
                  </a:txBody>
                  <a:tcPr/>
                </a:tc>
                <a:extLst>
                  <a:ext uri="{0D108BD9-81ED-4DB2-BD59-A6C34878D82A}">
                    <a16:rowId xmlns:a16="http://schemas.microsoft.com/office/drawing/2014/main" val="1873908477"/>
                  </a:ext>
                </a:extLst>
              </a:tr>
              <a:tr h="0">
                <a:tc vMerge="1">
                  <a:txBody>
                    <a:bodyPr/>
                    <a:lstStyle/>
                    <a:p>
                      <a:endParaRPr lang="en-GB"/>
                    </a:p>
                  </a:txBody>
                  <a:tcPr/>
                </a:tc>
                <a:tc vMerge="1">
                  <a:txBody>
                    <a:bodyPr/>
                    <a:lstStyle/>
                    <a:p>
                      <a:endParaRPr lang="en-GB"/>
                    </a:p>
                  </a:txBody>
                  <a:tcPr/>
                </a:tc>
                <a:tc>
                  <a:txBody>
                    <a:bodyPr/>
                    <a:lstStyle/>
                    <a:p>
                      <a:r>
                        <a:rPr lang="en-GB" sz="1200" b="1" kern="1200" dirty="0">
                          <a:latin typeface="+mn-lt"/>
                          <a:cs typeface="Arial" panose="020B0604020202020204" pitchFamily="34" charset="0"/>
                        </a:rPr>
                        <a:t>At First</a:t>
                      </a:r>
                      <a:endParaRPr lang="en-GB" sz="1200" b="1" kern="1200" dirty="0">
                        <a:solidFill>
                          <a:schemeClr val="lt1"/>
                        </a:solidFill>
                        <a:latin typeface="+mn-lt"/>
                        <a:ea typeface="+mn-ea"/>
                        <a:cs typeface="Arial" panose="020B0604020202020204" pitchFamily="34" charset="0"/>
                      </a:endParaRPr>
                    </a:p>
                  </a:txBody>
                  <a:tcPr>
                    <a:solidFill>
                      <a:schemeClr val="bg1">
                        <a:lumMod val="95000"/>
                      </a:schemeClr>
                    </a:solidFill>
                  </a:tcPr>
                </a:tc>
                <a:tc>
                  <a:txBody>
                    <a:bodyPr/>
                    <a:lstStyle/>
                    <a:p>
                      <a:r>
                        <a:rPr lang="en-GB" sz="1200" b="1" kern="1200" dirty="0">
                          <a:latin typeface="+mn-lt"/>
                          <a:cs typeface="Arial" panose="020B0604020202020204" pitchFamily="34" charset="0"/>
                        </a:rPr>
                        <a:t>12 Hours Later</a:t>
                      </a:r>
                      <a:endParaRPr lang="en-GB" sz="1200" b="1" kern="1200" dirty="0">
                        <a:solidFill>
                          <a:schemeClr val="lt1"/>
                        </a:solidFill>
                        <a:latin typeface="+mn-lt"/>
                        <a:ea typeface="+mn-ea"/>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1763836311"/>
                  </a:ext>
                </a:extLst>
              </a:tr>
              <a:tr h="230872">
                <a:tc gridSpan="4">
                  <a:txBody>
                    <a:bodyPr/>
                    <a:lstStyle/>
                    <a:p>
                      <a:r>
                        <a:rPr lang="en-GB" sz="1200" b="1" dirty="0">
                          <a:latin typeface="+mn-lt"/>
                          <a:cs typeface="Arial" panose="020B0604020202020204" pitchFamily="34" charset="0"/>
                        </a:rPr>
                        <a:t>Dedicated ECP Products</a:t>
                      </a:r>
                    </a:p>
                  </a:txBody>
                  <a:tcPr>
                    <a:solidFill>
                      <a:schemeClr val="bg1">
                        <a:lumMod val="8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1052697926"/>
                  </a:ext>
                </a:extLst>
              </a:tr>
              <a:tr h="123613">
                <a:tc rowSpan="2">
                  <a:txBody>
                    <a:bodyPr/>
                    <a:lstStyle/>
                    <a:p>
                      <a:r>
                        <a:rPr lang="en-GB" sz="1200" b="1" dirty="0">
                          <a:solidFill>
                            <a:schemeClr val="tx2"/>
                          </a:solidFill>
                          <a:latin typeface="+mn-lt"/>
                          <a:cs typeface="Arial" panose="020B0604020202020204" pitchFamily="34" charset="0"/>
                        </a:rPr>
                        <a:t>Progestin-only</a:t>
                      </a:r>
                    </a:p>
                  </a:txBody>
                  <a:tcPr/>
                </a:tc>
                <a:tc>
                  <a:txBody>
                    <a:bodyPr/>
                    <a:lstStyle/>
                    <a:p>
                      <a:r>
                        <a:rPr lang="en-GB" sz="1200" dirty="0">
                          <a:latin typeface="+mn-lt"/>
                          <a:cs typeface="Arial" panose="020B0604020202020204" pitchFamily="34" charset="0"/>
                        </a:rPr>
                        <a:t>1.5 mg LNG (levonorgestrel)</a:t>
                      </a:r>
                    </a:p>
                  </a:txBody>
                  <a:tcPr/>
                </a:tc>
                <a:tc>
                  <a:txBody>
                    <a:bodyPr/>
                    <a:lstStyle/>
                    <a:p>
                      <a:r>
                        <a:rPr lang="en-US" sz="1200" dirty="0">
                          <a:latin typeface="+mn-lt"/>
                          <a:cs typeface="Arial" panose="020B0604020202020204" pitchFamily="34" charset="0"/>
                        </a:rPr>
                        <a:t>1</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480822050"/>
                  </a:ext>
                </a:extLst>
              </a:tr>
              <a:tr h="242147">
                <a:tc vMerge="1">
                  <a:txBody>
                    <a:bodyPr/>
                    <a:lstStyle/>
                    <a:p>
                      <a:endParaRPr lang="en-GB"/>
                    </a:p>
                  </a:txBody>
                  <a:tcPr/>
                </a:tc>
                <a:tc>
                  <a:txBody>
                    <a:bodyPr/>
                    <a:lstStyle/>
                    <a:p>
                      <a:r>
                        <a:rPr lang="en-GB" sz="1200" dirty="0">
                          <a:latin typeface="+mn-lt"/>
                          <a:cs typeface="Arial" panose="020B0604020202020204" pitchFamily="34" charset="0"/>
                        </a:rPr>
                        <a:t>0.75 mg LNG</a:t>
                      </a: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1464401874"/>
                  </a:ext>
                </a:extLst>
              </a:tr>
              <a:tr h="370840">
                <a:tc>
                  <a:txBody>
                    <a:bodyPr/>
                    <a:lstStyle/>
                    <a:p>
                      <a:r>
                        <a:rPr lang="en-GB" sz="1200" b="1" dirty="0">
                          <a:solidFill>
                            <a:schemeClr val="tx2"/>
                          </a:solidFill>
                          <a:latin typeface="+mn-lt"/>
                          <a:cs typeface="Arial" panose="020B0604020202020204" pitchFamily="34" charset="0"/>
                        </a:rPr>
                        <a:t>Ulipristal acetate</a:t>
                      </a:r>
                    </a:p>
                  </a:txBody>
                  <a:tcPr/>
                </a:tc>
                <a:tc>
                  <a:txBody>
                    <a:bodyPr/>
                    <a:lstStyle/>
                    <a:p>
                      <a:r>
                        <a:rPr lang="en-GB" sz="1200" dirty="0">
                          <a:latin typeface="+mn-lt"/>
                          <a:cs typeface="Arial" panose="020B0604020202020204" pitchFamily="34" charset="0"/>
                        </a:rPr>
                        <a:t>30 mg ulipristal acetate</a:t>
                      </a:r>
                    </a:p>
                  </a:txBody>
                  <a:tcPr/>
                </a:tc>
                <a:tc>
                  <a:txBody>
                    <a:bodyPr/>
                    <a:lstStyle/>
                    <a:p>
                      <a:r>
                        <a:rPr lang="en-US" sz="1200" dirty="0">
                          <a:latin typeface="+mn-lt"/>
                          <a:cs typeface="Arial" panose="020B0604020202020204" pitchFamily="34" charset="0"/>
                        </a:rPr>
                        <a:t>1</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3096550071"/>
                  </a:ext>
                </a:extLst>
              </a:tr>
              <a:tr h="261208">
                <a:tc gridSpan="4">
                  <a:txBody>
                    <a:bodyPr/>
                    <a:lstStyle/>
                    <a:p>
                      <a:r>
                        <a:rPr lang="en-GB" sz="1200" b="1" dirty="0">
                          <a:latin typeface="+mn-lt"/>
                          <a:cs typeface="Arial" panose="020B0604020202020204" pitchFamily="34" charset="0"/>
                        </a:rPr>
                        <a:t>Oral Contraceptive Pills Used for Emergency Contraception</a:t>
                      </a:r>
                    </a:p>
                  </a:txBody>
                  <a:tcPr>
                    <a:solidFill>
                      <a:schemeClr val="bg1">
                        <a:lumMod val="85000"/>
                      </a:schemeClr>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3995988564"/>
                  </a:ext>
                </a:extLst>
              </a:tr>
              <a:tr h="370840">
                <a:tc>
                  <a:txBody>
                    <a:bodyPr/>
                    <a:lstStyle/>
                    <a:p>
                      <a:r>
                        <a:rPr lang="en-GB" sz="1200" b="1" dirty="0">
                          <a:solidFill>
                            <a:schemeClr val="tx2"/>
                          </a:solidFill>
                          <a:latin typeface="+mn-lt"/>
                          <a:cs typeface="Arial" panose="020B0604020202020204" pitchFamily="34" charset="0"/>
                        </a:rPr>
                        <a:t>Combined (estrogen-progestin) oral contraceptives </a:t>
                      </a:r>
                    </a:p>
                  </a:txBody>
                  <a:tcPr/>
                </a:tc>
                <a:tc>
                  <a:txBody>
                    <a:bodyPr/>
                    <a:lstStyle/>
                    <a:p>
                      <a:r>
                        <a:rPr lang="en-GB" sz="1200" dirty="0">
                          <a:latin typeface="+mn-lt"/>
                          <a:cs typeface="Arial" panose="020B0604020202020204" pitchFamily="34" charset="0"/>
                        </a:rPr>
                        <a:t>0.02 mg EE (ethinyl estradiol) + 0.1 mg LNG</a:t>
                      </a:r>
                    </a:p>
                  </a:txBody>
                  <a:tcPr/>
                </a:tc>
                <a:tc>
                  <a:txBody>
                    <a:bodyPr/>
                    <a:lstStyle/>
                    <a:p>
                      <a:r>
                        <a:rPr lang="en-US" sz="1200" dirty="0">
                          <a:latin typeface="+mn-lt"/>
                          <a:cs typeface="Arial" panose="020B0604020202020204" pitchFamily="34" charset="0"/>
                        </a:rPr>
                        <a:t>5</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5</a:t>
                      </a:r>
                      <a:endParaRPr lang="en-GB" sz="1200" dirty="0">
                        <a:latin typeface="+mn-lt"/>
                        <a:cs typeface="Arial" panose="020B0604020202020204" pitchFamily="34" charset="0"/>
                      </a:endParaRPr>
                    </a:p>
                  </a:txBody>
                  <a:tcPr/>
                </a:tc>
                <a:extLst>
                  <a:ext uri="{0D108BD9-81ED-4DB2-BD59-A6C34878D82A}">
                    <a16:rowId xmlns:a16="http://schemas.microsoft.com/office/drawing/2014/main" val="4043412212"/>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 mg EE + 0.15 mg LNG</a:t>
                      </a: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extLst>
                  <a:ext uri="{0D108BD9-81ED-4DB2-BD59-A6C34878D82A}">
                    <a16:rowId xmlns:a16="http://schemas.microsoft.com/office/drawing/2014/main" val="2221179610"/>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 mg EE + 0.125 mg LNG</a:t>
                      </a: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extLst>
                  <a:ext uri="{0D108BD9-81ED-4DB2-BD59-A6C34878D82A}">
                    <a16:rowId xmlns:a16="http://schemas.microsoft.com/office/drawing/2014/main" val="3170903575"/>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0.05 mg EE + 0.25 mg LNG</a:t>
                      </a: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extLst>
                  <a:ext uri="{0D108BD9-81ED-4DB2-BD59-A6C34878D82A}">
                    <a16:rowId xmlns:a16="http://schemas.microsoft.com/office/drawing/2014/main" val="1106935793"/>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 mg EE + 0.3 mg norgestrel</a:t>
                      </a: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4</a:t>
                      </a:r>
                      <a:endParaRPr lang="en-GB" sz="1200" dirty="0">
                        <a:latin typeface="+mn-lt"/>
                        <a:cs typeface="Arial" panose="020B0604020202020204" pitchFamily="34" charset="0"/>
                      </a:endParaRPr>
                    </a:p>
                  </a:txBody>
                  <a:tcPr/>
                </a:tc>
                <a:extLst>
                  <a:ext uri="{0D108BD9-81ED-4DB2-BD59-A6C34878D82A}">
                    <a16:rowId xmlns:a16="http://schemas.microsoft.com/office/drawing/2014/main" val="1032161570"/>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0.05 mg EE + 0.5 mg norgestrel</a:t>
                      </a: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2</a:t>
                      </a:r>
                      <a:endParaRPr lang="en-GB" sz="1200" dirty="0">
                        <a:latin typeface="+mn-lt"/>
                        <a:cs typeface="Arial" panose="020B0604020202020204" pitchFamily="34" charset="0"/>
                      </a:endParaRPr>
                    </a:p>
                  </a:txBody>
                  <a:tcPr/>
                </a:tc>
                <a:extLst>
                  <a:ext uri="{0D108BD9-81ED-4DB2-BD59-A6C34878D82A}">
                    <a16:rowId xmlns:a16="http://schemas.microsoft.com/office/drawing/2014/main" val="2867711321"/>
                  </a:ext>
                </a:extLst>
              </a:tr>
              <a:tr h="370840">
                <a:tc>
                  <a:txBody>
                    <a:bodyPr/>
                    <a:lstStyle/>
                    <a:p>
                      <a:r>
                        <a:rPr lang="en-GB" sz="1200" b="1" dirty="0">
                          <a:solidFill>
                            <a:schemeClr val="tx2"/>
                          </a:solidFill>
                          <a:latin typeface="+mn-lt"/>
                          <a:cs typeface="Arial" panose="020B0604020202020204" pitchFamily="34" charset="0"/>
                        </a:rPr>
                        <a:t>Progestin-only pills</a:t>
                      </a:r>
                    </a:p>
                  </a:txBody>
                  <a:tcPr/>
                </a:tc>
                <a:tc>
                  <a:txBody>
                    <a:bodyPr/>
                    <a:lstStyle/>
                    <a:p>
                      <a:r>
                        <a:rPr lang="en-GB" sz="1200" dirty="0">
                          <a:latin typeface="+mn-lt"/>
                          <a:cs typeface="Arial" panose="020B0604020202020204" pitchFamily="34" charset="0"/>
                        </a:rPr>
                        <a:t>0.03 mg LNG</a:t>
                      </a:r>
                    </a:p>
                  </a:txBody>
                  <a:tcPr/>
                </a:tc>
                <a:tc>
                  <a:txBody>
                    <a:bodyPr/>
                    <a:lstStyle/>
                    <a:p>
                      <a:r>
                        <a:rPr lang="en-US" sz="1200" dirty="0">
                          <a:latin typeface="+mn-lt"/>
                          <a:cs typeface="Arial" panose="020B0604020202020204" pitchFamily="34" charset="0"/>
                        </a:rPr>
                        <a:t>50</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605425101"/>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0.0375 mg LNG</a:t>
                      </a:r>
                    </a:p>
                  </a:txBody>
                  <a:tcPr/>
                </a:tc>
                <a:tc>
                  <a:txBody>
                    <a:bodyPr/>
                    <a:lstStyle/>
                    <a:p>
                      <a:r>
                        <a:rPr lang="en-US" sz="1200" dirty="0">
                          <a:latin typeface="+mn-lt"/>
                          <a:cs typeface="Arial" panose="020B0604020202020204" pitchFamily="34" charset="0"/>
                        </a:rPr>
                        <a:t>40</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1326069000"/>
                  </a:ext>
                </a:extLst>
              </a:tr>
              <a:tr h="370840">
                <a:tc>
                  <a:txBody>
                    <a:bodyPr/>
                    <a:lstStyle/>
                    <a:p>
                      <a:endParaRPr lang="en-GB" sz="1200" dirty="0">
                        <a:latin typeface="+mn-lt"/>
                        <a:cs typeface="Arial" panose="020B0604020202020204" pitchFamily="34" charset="0"/>
                      </a:endParaRPr>
                    </a:p>
                  </a:txBody>
                  <a:tcPr/>
                </a:tc>
                <a:tc>
                  <a:txBody>
                    <a:bodyPr/>
                    <a:lstStyle/>
                    <a:p>
                      <a:r>
                        <a:rPr lang="en-GB" sz="1200" dirty="0">
                          <a:latin typeface="+mn-lt"/>
                          <a:cs typeface="Arial" panose="020B0604020202020204" pitchFamily="34" charset="0"/>
                        </a:rPr>
                        <a:t>0.075 mg norgestrel</a:t>
                      </a:r>
                    </a:p>
                  </a:txBody>
                  <a:tcPr/>
                </a:tc>
                <a:tc>
                  <a:txBody>
                    <a:bodyPr/>
                    <a:lstStyle/>
                    <a:p>
                      <a:r>
                        <a:rPr lang="en-US" sz="1200" dirty="0">
                          <a:latin typeface="+mn-lt"/>
                          <a:cs typeface="Arial" panose="020B0604020202020204" pitchFamily="34" charset="0"/>
                        </a:rPr>
                        <a:t>40</a:t>
                      </a:r>
                      <a:endParaRPr lang="en-GB" sz="1200" dirty="0">
                        <a:latin typeface="+mn-lt"/>
                        <a:cs typeface="Arial" panose="020B0604020202020204" pitchFamily="34" charset="0"/>
                      </a:endParaRPr>
                    </a:p>
                  </a:txBody>
                  <a:tcPr/>
                </a:tc>
                <a:tc>
                  <a:txBody>
                    <a:bodyPr/>
                    <a:lstStyle/>
                    <a:p>
                      <a:r>
                        <a:rPr lang="en-US" sz="1200" dirty="0">
                          <a:latin typeface="+mn-lt"/>
                          <a:cs typeface="Arial" panose="020B0604020202020204" pitchFamily="34" charset="0"/>
                        </a:rPr>
                        <a:t>0</a:t>
                      </a:r>
                      <a:endParaRPr lang="en-GB" sz="1200" dirty="0">
                        <a:latin typeface="+mn-lt"/>
                        <a:cs typeface="Arial" panose="020B0604020202020204" pitchFamily="34" charset="0"/>
                      </a:endParaRPr>
                    </a:p>
                  </a:txBody>
                  <a:tcPr/>
                </a:tc>
                <a:extLst>
                  <a:ext uri="{0D108BD9-81ED-4DB2-BD59-A6C34878D82A}">
                    <a16:rowId xmlns:a16="http://schemas.microsoft.com/office/drawing/2014/main" val="2077885031"/>
                  </a:ext>
                </a:extLst>
              </a:tr>
            </a:tbl>
          </a:graphicData>
        </a:graphic>
      </p:graphicFrame>
      <p:sp>
        <p:nvSpPr>
          <p:cNvPr id="7" name="Footer Placeholder 2">
            <a:extLst>
              <a:ext uri="{FF2B5EF4-FFF2-40B4-BE49-F238E27FC236}">
                <a16:creationId xmlns:a16="http://schemas.microsoft.com/office/drawing/2014/main" id="{A7965D35-3B74-40AA-A648-02C7659DCEC1}"/>
              </a:ext>
            </a:extLst>
          </p:cNvPr>
          <p:cNvSpPr txBox="1">
            <a:spLocks/>
          </p:cNvSpPr>
          <p:nvPr/>
        </p:nvSpPr>
        <p:spPr>
          <a:xfrm>
            <a:off x="1986455" y="656215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E4CAFF51-4330-40E4-9069-3011E8C08C3C}"/>
              </a:ext>
            </a:extLst>
          </p:cNvPr>
          <p:cNvSpPr>
            <a:spLocks noGrp="1"/>
          </p:cNvSpPr>
          <p:nvPr>
            <p:ph type="sldNum" sz="quarter" idx="12"/>
          </p:nvPr>
        </p:nvSpPr>
        <p:spPr/>
        <p:txBody>
          <a:bodyPr/>
          <a:lstStyle/>
          <a:p>
            <a:fld id="{8503B3E5-BAE0-4051-A0B1-29381921E4F1}" type="slidenum">
              <a:rPr lang="en-GB" smtClean="0"/>
              <a:t>46</a:t>
            </a:fld>
            <a:endParaRPr lang="en-GB"/>
          </a:p>
        </p:txBody>
      </p:sp>
    </p:spTree>
    <p:extLst>
      <p:ext uri="{BB962C8B-B14F-4D97-AF65-F5344CB8AC3E}">
        <p14:creationId xmlns:p14="http://schemas.microsoft.com/office/powerpoint/2010/main" val="1190043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95536" y="332656"/>
            <a:ext cx="7863746" cy="792088"/>
          </a:xfrm>
        </p:spPr>
        <p:txBody>
          <a:bodyPr>
            <a:noAutofit/>
          </a:bodyPr>
          <a:lstStyle/>
          <a:p>
            <a:pPr algn="l" eaLnBrk="1" hangingPunct="1"/>
            <a:r>
              <a:rPr lang="en-GB" altLang="zh-TW" sz="3600" b="1" dirty="0">
                <a:solidFill>
                  <a:schemeClr val="accent4"/>
                </a:solidFill>
                <a:latin typeface="Calibri" panose="020F0502020204030204" pitchFamily="34" charset="0"/>
                <a:cs typeface="Calibri" panose="020F0502020204030204" pitchFamily="34" charset="0"/>
              </a:rPr>
              <a:t>Timing of 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518864" y="1124744"/>
            <a:ext cx="8229600" cy="4525963"/>
          </a:xfrm>
        </p:spPr>
        <p:txBody>
          <a:bodyPr>
            <a:noAutofit/>
          </a:bodyPr>
          <a:lstStyle/>
          <a:p>
            <a:r>
              <a:rPr lang="en-US" altLang="zh-TW" dirty="0">
                <a:cs typeface="Arial" panose="020B0604020202020204" pitchFamily="34" charset="0"/>
              </a:rPr>
              <a:t>Anytime up to 5 days (120 hours) after an unprotected sex. </a:t>
            </a:r>
          </a:p>
          <a:p>
            <a:pPr eaLnBrk="1" hangingPunct="1">
              <a:lnSpc>
                <a:spcPct val="90000"/>
              </a:lnSpc>
            </a:pPr>
            <a:r>
              <a:rPr lang="en-US" altLang="zh-TW" dirty="0">
                <a:cs typeface="Arial" panose="020B0604020202020204" pitchFamily="34" charset="0"/>
              </a:rPr>
              <a:t>ECPs protect from pregnancy from sexual intercourse that took place in the preceding 5 days. </a:t>
            </a:r>
          </a:p>
          <a:p>
            <a:pPr eaLnBrk="1" hangingPunct="1">
              <a:lnSpc>
                <a:spcPct val="90000"/>
              </a:lnSpc>
            </a:pPr>
            <a:r>
              <a:rPr lang="en-US" altLang="zh-TW" dirty="0">
                <a:cs typeface="Arial" panose="020B0604020202020204" pitchFamily="34" charset="0"/>
              </a:rPr>
              <a:t>To better prevent pregnancy, ECPs should be taken as soon as possible after unprotected sex. </a:t>
            </a:r>
          </a:p>
          <a:p>
            <a:r>
              <a:rPr lang="en-US" altLang="zh-TW" dirty="0">
                <a:cs typeface="Arial" panose="020B0604020202020204" pitchFamily="34" charset="0"/>
              </a:rPr>
              <a:t>There is no delay in return of fertility.</a:t>
            </a:r>
          </a:p>
          <a:p>
            <a:r>
              <a:rPr lang="en-US" altLang="zh-TW" dirty="0">
                <a:cs typeface="Arial" panose="020B0604020202020204" pitchFamily="34" charset="0"/>
              </a:rPr>
              <a:t>They do not prevent pregnancy if the sexual intercourse happens more than 24 hours after taking ECPs.</a:t>
            </a:r>
          </a:p>
          <a:p>
            <a:endParaRPr lang="en-US" altLang="zh-TW" dirty="0">
              <a:cs typeface="Arial" panose="020B0604020202020204" pitchFamily="34" charset="0"/>
            </a:endParaRPr>
          </a:p>
          <a:p>
            <a:pPr marL="0" indent="0" eaLnBrk="1" hangingPunct="1">
              <a:lnSpc>
                <a:spcPct val="90000"/>
              </a:lnSpc>
              <a:buNone/>
            </a:pPr>
            <a:endParaRPr lang="en-GB" altLang="zh-TW" dirty="0">
              <a:cs typeface="Arial" panose="020B0604020202020204" pitchFamily="34" charset="0"/>
            </a:endParaRPr>
          </a:p>
          <a:p>
            <a:pPr marL="0" indent="0" eaLnBrk="1" hangingPunct="1">
              <a:lnSpc>
                <a:spcPct val="90000"/>
              </a:lnSpc>
              <a:buNone/>
            </a:pPr>
            <a:endParaRPr lang="en-GB" altLang="zh-TW" dirty="0">
              <a:cs typeface="Arial" panose="020B0604020202020204" pitchFamily="34" charset="0"/>
            </a:endParaRPr>
          </a:p>
        </p:txBody>
      </p:sp>
      <p:sp>
        <p:nvSpPr>
          <p:cNvPr id="5" name="Footer Placeholder 2">
            <a:extLst>
              <a:ext uri="{FF2B5EF4-FFF2-40B4-BE49-F238E27FC236}">
                <a16:creationId xmlns:a16="http://schemas.microsoft.com/office/drawing/2014/main" id="{A9DDE258-DF11-4DD0-AC88-51A37106E4DD}"/>
              </a:ext>
            </a:extLst>
          </p:cNvPr>
          <p:cNvSpPr txBox="1">
            <a:spLocks/>
          </p:cNvSpPr>
          <p:nvPr/>
        </p:nvSpPr>
        <p:spPr>
          <a:xfrm>
            <a:off x="1986455" y="6562157"/>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B09B2A02-79D9-4BC6-8DBE-D1D34FF840B2}"/>
              </a:ext>
            </a:extLst>
          </p:cNvPr>
          <p:cNvSpPr>
            <a:spLocks noGrp="1"/>
          </p:cNvSpPr>
          <p:nvPr>
            <p:ph type="sldNum" sz="quarter" idx="12"/>
          </p:nvPr>
        </p:nvSpPr>
        <p:spPr/>
        <p:txBody>
          <a:bodyPr/>
          <a:lstStyle/>
          <a:p>
            <a:fld id="{8503B3E5-BAE0-4051-A0B1-29381921E4F1}" type="slidenum">
              <a:rPr lang="en-GB" smtClean="0"/>
              <a:t>47</a:t>
            </a:fld>
            <a:endParaRPr lang="en-GB"/>
          </a:p>
        </p:txBody>
      </p:sp>
    </p:spTree>
    <p:extLst>
      <p:ext uri="{BB962C8B-B14F-4D97-AF65-F5344CB8AC3E}">
        <p14:creationId xmlns:p14="http://schemas.microsoft.com/office/powerpoint/2010/main" val="3194087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51520" y="279969"/>
            <a:ext cx="8229600" cy="576064"/>
          </a:xfrm>
        </p:spPr>
        <p:txBody>
          <a:bodyPr>
            <a:noAutofit/>
          </a:bodyPr>
          <a:lstStyle/>
          <a:p>
            <a:pPr algn="l" eaLnBrk="1" hangingPunct="1"/>
            <a:r>
              <a:rPr lang="en-US" altLang="zh-TW" sz="4000" b="1" dirty="0">
                <a:solidFill>
                  <a:schemeClr val="accent4"/>
                </a:solidFill>
                <a:latin typeface="Calibri" panose="020F0502020204030204" pitchFamily="34" charset="0"/>
                <a:cs typeface="Calibri" panose="020F0502020204030204" pitchFamily="34" charset="0"/>
              </a:rPr>
              <a:t>Side effects of </a:t>
            </a:r>
            <a:r>
              <a:rPr lang="en-GB" altLang="zh-TW" sz="4000" b="1" dirty="0">
                <a:solidFill>
                  <a:schemeClr val="accent4"/>
                </a:solidFill>
                <a:latin typeface="Calibri" panose="020F0502020204030204" pitchFamily="34" charset="0"/>
                <a:cs typeface="Calibri" panose="020F0502020204030204" pitchFamily="34" charset="0"/>
              </a:rPr>
              <a:t>ECPs</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207294"/>
            <a:ext cx="8136904" cy="1619034"/>
          </a:xfrm>
        </p:spPr>
        <p:txBody>
          <a:bodyPr>
            <a:noAutofit/>
          </a:bodyPr>
          <a:lstStyle/>
          <a:p>
            <a:pPr marL="0" indent="0">
              <a:buNone/>
            </a:pPr>
            <a:r>
              <a:rPr lang="en-GB" altLang="zh-TW" sz="2400" dirty="0">
                <a:cs typeface="Arial" panose="020B0604020202020204" pitchFamily="34" charset="0"/>
              </a:rPr>
              <a:t>Side effects of ECPs are uncommon, mild, and in general will resolve without further medications. ECPs with progestin-only or with UPA are much less likely to cause nausea and vomiting compared with ECPs containing </a:t>
            </a:r>
            <a:r>
              <a:rPr lang="en-GB" altLang="zh-TW" sz="2400" dirty="0" err="1">
                <a:cs typeface="Arial" panose="020B0604020202020204" pitchFamily="34" charset="0"/>
              </a:rPr>
              <a:t>estrogen</a:t>
            </a:r>
            <a:r>
              <a:rPr lang="en-GB" altLang="zh-TW" sz="2400" dirty="0">
                <a:cs typeface="Arial" panose="020B0604020202020204" pitchFamily="34" charset="0"/>
              </a:rPr>
              <a:t> and progestin (COCs). </a:t>
            </a:r>
          </a:p>
          <a:p>
            <a:pPr marL="0" indent="0" eaLnBrk="1" hangingPunct="1">
              <a:lnSpc>
                <a:spcPct val="90000"/>
              </a:lnSpc>
              <a:buNone/>
            </a:pPr>
            <a:endParaRPr lang="en-GB" altLang="zh-TW" sz="2400" dirty="0">
              <a:cs typeface="Arial" panose="020B0604020202020204" pitchFamily="34" charset="0"/>
            </a:endParaRPr>
          </a:p>
        </p:txBody>
      </p:sp>
      <p:sp>
        <p:nvSpPr>
          <p:cNvPr id="2" name="Rectangle 1">
            <a:extLst>
              <a:ext uri="{FF2B5EF4-FFF2-40B4-BE49-F238E27FC236}">
                <a16:creationId xmlns:a16="http://schemas.microsoft.com/office/drawing/2014/main" id="{DAE9263F-B9E7-471C-8828-DDD067887849}"/>
              </a:ext>
            </a:extLst>
          </p:cNvPr>
          <p:cNvSpPr/>
          <p:nvPr/>
        </p:nvSpPr>
        <p:spPr>
          <a:xfrm>
            <a:off x="3909119" y="3161492"/>
            <a:ext cx="4984055" cy="2003625"/>
          </a:xfrm>
          <a:prstGeom prst="rect">
            <a:avLst/>
          </a:prstGeom>
        </p:spPr>
        <p:txBody>
          <a:bodyPr wrap="square">
            <a:spAutoFit/>
          </a:bodyPr>
          <a:lstStyle/>
          <a:p>
            <a:pPr>
              <a:lnSpc>
                <a:spcPct val="90000"/>
              </a:lnSpc>
            </a:pPr>
            <a:r>
              <a:rPr lang="en-US" altLang="zh-TW" sz="2400" b="1" dirty="0">
                <a:cs typeface="Arial" panose="020B0604020202020204" pitchFamily="34" charset="0"/>
              </a:rPr>
              <a:t>Other</a:t>
            </a:r>
            <a:r>
              <a:rPr lang="en-GB" altLang="zh-TW" sz="2400" b="1" dirty="0">
                <a:cs typeface="Arial" panose="020B0604020202020204" pitchFamily="34" charset="0"/>
              </a:rPr>
              <a:t> side effects are</a:t>
            </a:r>
            <a:r>
              <a:rPr lang="en-GB" altLang="zh-TW" sz="2400" dirty="0">
                <a:cs typeface="Arial" panose="020B0604020202020204" pitchFamily="34" charset="0"/>
              </a:rPr>
              <a:t>: </a:t>
            </a:r>
          </a:p>
          <a:p>
            <a:pPr marL="342900" indent="-342900">
              <a:lnSpc>
                <a:spcPct val="90000"/>
              </a:lnSpc>
              <a:buFont typeface="Arial" panose="020B0604020202020204" pitchFamily="34" charset="0"/>
              <a:buChar char="•"/>
            </a:pPr>
            <a:r>
              <a:rPr lang="en-GB" altLang="zh-TW" sz="2400" dirty="0">
                <a:cs typeface="Arial" panose="020B0604020202020204" pitchFamily="34" charset="0"/>
              </a:rPr>
              <a:t>Changes in bleeding patterns: </a:t>
            </a:r>
          </a:p>
          <a:p>
            <a:pPr marL="800100" lvl="1" indent="-342900">
              <a:lnSpc>
                <a:spcPct val="90000"/>
              </a:lnSpc>
              <a:buFont typeface="Arial" panose="020B0604020202020204" pitchFamily="34" charset="0"/>
              <a:buChar char="•"/>
            </a:pPr>
            <a:r>
              <a:rPr lang="en-GB" altLang="zh-TW" sz="2200" dirty="0">
                <a:cs typeface="Arial" panose="020B0604020202020204" pitchFamily="34" charset="0"/>
              </a:rPr>
              <a:t>slight irregular vaginal bleeding for 1 to 2 days after taking ECPs</a:t>
            </a:r>
          </a:p>
          <a:p>
            <a:pPr marL="800100" lvl="1" indent="-342900">
              <a:lnSpc>
                <a:spcPct val="90000"/>
              </a:lnSpc>
              <a:buFont typeface="Arial" panose="020B0604020202020204" pitchFamily="34" charset="0"/>
              <a:buChar char="•"/>
            </a:pPr>
            <a:r>
              <a:rPr lang="en-US" altLang="zh-TW" sz="2200" dirty="0">
                <a:cs typeface="Arial" panose="020B0604020202020204" pitchFamily="34" charset="0"/>
              </a:rPr>
              <a:t>early or delayed monthly</a:t>
            </a:r>
            <a:r>
              <a:rPr lang="en-GB" altLang="zh-TW" sz="2200" dirty="0">
                <a:cs typeface="Arial" panose="020B0604020202020204" pitchFamily="34" charset="0"/>
              </a:rPr>
              <a:t> bleeding </a:t>
            </a:r>
          </a:p>
          <a:p>
            <a:pPr>
              <a:lnSpc>
                <a:spcPct val="90000"/>
              </a:lnSpc>
            </a:pPr>
            <a:endParaRPr lang="en-GB" altLang="zh-TW" sz="2400" dirty="0">
              <a:cs typeface="Arial" panose="020B0604020202020204" pitchFamily="34" charset="0"/>
            </a:endParaRPr>
          </a:p>
        </p:txBody>
      </p:sp>
      <p:sp>
        <p:nvSpPr>
          <p:cNvPr id="4" name="Rectangle 3">
            <a:extLst>
              <a:ext uri="{FF2B5EF4-FFF2-40B4-BE49-F238E27FC236}">
                <a16:creationId xmlns:a16="http://schemas.microsoft.com/office/drawing/2014/main" id="{73C6D375-3A15-4976-B50D-EFC6816AA837}"/>
              </a:ext>
            </a:extLst>
          </p:cNvPr>
          <p:cNvSpPr/>
          <p:nvPr/>
        </p:nvSpPr>
        <p:spPr>
          <a:xfrm>
            <a:off x="323528" y="2826328"/>
            <a:ext cx="3832836" cy="3127010"/>
          </a:xfrm>
          <a:prstGeom prst="rect">
            <a:avLst/>
          </a:prstGeom>
        </p:spPr>
        <p:txBody>
          <a:bodyPr wrap="square">
            <a:spAutoFit/>
          </a:bodyPr>
          <a:lstStyle/>
          <a:p>
            <a:pPr>
              <a:lnSpc>
                <a:spcPct val="90000"/>
              </a:lnSpc>
            </a:pPr>
            <a:r>
              <a:rPr lang="en-US" altLang="zh-TW" sz="2400" b="1" dirty="0">
                <a:cs typeface="Arial" panose="020B0604020202020204" pitchFamily="34" charset="0"/>
              </a:rPr>
              <a:t>I</a:t>
            </a:r>
            <a:r>
              <a:rPr lang="en-GB" altLang="zh-TW" sz="2400" b="1" dirty="0">
                <a:cs typeface="Arial" panose="020B0604020202020204" pitchFamily="34" charset="0"/>
              </a:rPr>
              <a:t>n the first several days </a:t>
            </a:r>
            <a:br>
              <a:rPr lang="en-GB" altLang="zh-TW" sz="2400" b="1" dirty="0">
                <a:cs typeface="Arial" panose="020B0604020202020204" pitchFamily="34" charset="0"/>
              </a:rPr>
            </a:br>
            <a:r>
              <a:rPr lang="en-GB" altLang="zh-TW" sz="2400" b="1" dirty="0">
                <a:cs typeface="Arial" panose="020B0604020202020204" pitchFamily="34" charset="0"/>
              </a:rPr>
              <a:t>there may be:</a:t>
            </a:r>
          </a:p>
          <a:p>
            <a:pPr marL="342900" indent="-342900">
              <a:buFont typeface="Arial" panose="020B0604020202020204" pitchFamily="34" charset="0"/>
              <a:buChar char="•"/>
            </a:pPr>
            <a:r>
              <a:rPr lang="en-GB" altLang="zh-TW" sz="2200" dirty="0">
                <a:cs typeface="Arial" panose="020B0604020202020204" pitchFamily="34" charset="0"/>
              </a:rPr>
              <a:t>Nausea</a:t>
            </a:r>
          </a:p>
          <a:p>
            <a:pPr marL="342900" indent="-342900">
              <a:buFont typeface="Arial" panose="020B0604020202020204" pitchFamily="34" charset="0"/>
              <a:buChar char="•"/>
            </a:pPr>
            <a:r>
              <a:rPr lang="en-GB" altLang="zh-TW" sz="2200" dirty="0">
                <a:cs typeface="Arial" panose="020B0604020202020204" pitchFamily="34" charset="0"/>
              </a:rPr>
              <a:t>Abdominal pain</a:t>
            </a:r>
          </a:p>
          <a:p>
            <a:pPr marL="342900" indent="-342900">
              <a:buFont typeface="Arial" panose="020B0604020202020204" pitchFamily="34" charset="0"/>
              <a:buChar char="•"/>
            </a:pPr>
            <a:r>
              <a:rPr lang="en-GB" altLang="zh-TW" sz="2200" dirty="0">
                <a:cs typeface="Arial" panose="020B0604020202020204" pitchFamily="34" charset="0"/>
              </a:rPr>
              <a:t>Fatigue</a:t>
            </a:r>
          </a:p>
          <a:p>
            <a:pPr marL="342900" indent="-342900">
              <a:buFont typeface="Arial" panose="020B0604020202020204" pitchFamily="34" charset="0"/>
              <a:buChar char="•"/>
            </a:pPr>
            <a:r>
              <a:rPr lang="en-GB" altLang="zh-TW" sz="2200" dirty="0">
                <a:cs typeface="Arial" panose="020B0604020202020204" pitchFamily="34" charset="0"/>
              </a:rPr>
              <a:t>Headaches</a:t>
            </a:r>
          </a:p>
          <a:p>
            <a:pPr marL="342900" indent="-342900">
              <a:buFont typeface="Arial" panose="020B0604020202020204" pitchFamily="34" charset="0"/>
              <a:buChar char="•"/>
            </a:pPr>
            <a:r>
              <a:rPr lang="en-GB" altLang="zh-TW" sz="2200" dirty="0">
                <a:cs typeface="Arial" panose="020B0604020202020204" pitchFamily="34" charset="0"/>
              </a:rPr>
              <a:t>Breast tenderness</a:t>
            </a:r>
          </a:p>
          <a:p>
            <a:pPr marL="342900" indent="-342900">
              <a:buFont typeface="Arial" panose="020B0604020202020204" pitchFamily="34" charset="0"/>
              <a:buChar char="•"/>
            </a:pPr>
            <a:r>
              <a:rPr lang="en-GB" altLang="zh-TW" sz="2200" dirty="0">
                <a:cs typeface="Arial" panose="020B0604020202020204" pitchFamily="34" charset="0"/>
              </a:rPr>
              <a:t>Dizziness</a:t>
            </a:r>
          </a:p>
          <a:p>
            <a:pPr marL="342900" indent="-342900">
              <a:buFont typeface="Arial" panose="020B0604020202020204" pitchFamily="34" charset="0"/>
              <a:buChar char="•"/>
            </a:pPr>
            <a:r>
              <a:rPr lang="en-GB" altLang="zh-TW" sz="2200" dirty="0">
                <a:cs typeface="Arial" panose="020B0604020202020204" pitchFamily="34" charset="0"/>
              </a:rPr>
              <a:t>Vomiting</a:t>
            </a:r>
          </a:p>
        </p:txBody>
      </p:sp>
      <p:sp>
        <p:nvSpPr>
          <p:cNvPr id="10" name="Footer Placeholder 2">
            <a:extLst>
              <a:ext uri="{FF2B5EF4-FFF2-40B4-BE49-F238E27FC236}">
                <a16:creationId xmlns:a16="http://schemas.microsoft.com/office/drawing/2014/main" id="{AAC4C1F1-9CA2-4239-A80E-4BA8C838FB92}"/>
              </a:ext>
            </a:extLst>
          </p:cNvPr>
          <p:cNvSpPr txBox="1">
            <a:spLocks/>
          </p:cNvSpPr>
          <p:nvPr/>
        </p:nvSpPr>
        <p:spPr>
          <a:xfrm>
            <a:off x="1986455" y="619137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7" name="Slide Number Placeholder 6">
            <a:extLst>
              <a:ext uri="{FF2B5EF4-FFF2-40B4-BE49-F238E27FC236}">
                <a16:creationId xmlns:a16="http://schemas.microsoft.com/office/drawing/2014/main" id="{67DC3FF1-75B5-4493-B864-EFAD5F0237B0}"/>
              </a:ext>
            </a:extLst>
          </p:cNvPr>
          <p:cNvSpPr>
            <a:spLocks noGrp="1"/>
          </p:cNvSpPr>
          <p:nvPr>
            <p:ph type="sldNum" sz="quarter" idx="12"/>
          </p:nvPr>
        </p:nvSpPr>
        <p:spPr/>
        <p:txBody>
          <a:bodyPr/>
          <a:lstStyle/>
          <a:p>
            <a:fld id="{8503B3E5-BAE0-4051-A0B1-29381921E4F1}" type="slidenum">
              <a:rPr lang="en-GB" smtClean="0"/>
              <a:t>48</a:t>
            </a:fld>
            <a:endParaRPr lang="en-GB"/>
          </a:p>
        </p:txBody>
      </p:sp>
      <p:sp>
        <p:nvSpPr>
          <p:cNvPr id="13" name="Footer Placeholder 1">
            <a:extLst>
              <a:ext uri="{FF2B5EF4-FFF2-40B4-BE49-F238E27FC236}">
                <a16:creationId xmlns:a16="http://schemas.microsoft.com/office/drawing/2014/main" id="{F4F6CF87-62AC-4DE9-A305-459949FAEDC7}"/>
              </a:ext>
            </a:extLst>
          </p:cNvPr>
          <p:cNvSpPr>
            <a:spLocks noGrp="1" noChangeArrowheads="1"/>
          </p:cNvSpPr>
          <p:nvPr>
            <p:ph type="ftr" sz="quarter" idx="11"/>
          </p:nvPr>
        </p:nvSpPr>
        <p:spPr bwMode="auto">
          <a:xfrm>
            <a:off x="468313" y="6356350"/>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9543868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179512" y="324270"/>
            <a:ext cx="8229600" cy="576064"/>
          </a:xfrm>
        </p:spPr>
        <p:txBody>
          <a:bodyPr>
            <a:noAutofit/>
          </a:bodyPr>
          <a:lstStyle/>
          <a:p>
            <a:pPr algn="l" eaLnBrk="1" hangingPunct="1"/>
            <a:r>
              <a:rPr lang="en-US" altLang="zh-TW" sz="4000" b="1" dirty="0">
                <a:solidFill>
                  <a:schemeClr val="accent4"/>
                </a:solidFill>
                <a:latin typeface="Calibri" panose="020F0502020204030204" pitchFamily="34" charset="0"/>
                <a:cs typeface="Calibri" panose="020F0502020204030204" pitchFamily="34" charset="0"/>
              </a:rPr>
              <a:t>Managing side effects of </a:t>
            </a:r>
            <a:r>
              <a:rPr lang="en-GB" altLang="zh-TW" sz="4000" b="1" dirty="0">
                <a:solidFill>
                  <a:schemeClr val="accent4"/>
                </a:solidFill>
                <a:latin typeface="Calibri" panose="020F0502020204030204" pitchFamily="34" charset="0"/>
                <a:cs typeface="Calibri" panose="020F0502020204030204" pitchFamily="34" charset="0"/>
              </a:rPr>
              <a:t>ECPs - </a:t>
            </a:r>
            <a:r>
              <a:rPr lang="en-GB" altLang="zh-TW" sz="4000" b="1" i="1" dirty="0">
                <a:solidFill>
                  <a:schemeClr val="accent4"/>
                </a:solidFill>
                <a:latin typeface="Calibri" panose="020F0502020204030204" pitchFamily="34" charset="0"/>
                <a:cs typeface="Calibri" panose="020F0502020204030204" pitchFamily="34" charset="0"/>
              </a:rPr>
              <a:t>1</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7" y="1124744"/>
            <a:ext cx="8569647" cy="4525963"/>
          </a:xfrm>
        </p:spPr>
        <p:txBody>
          <a:bodyPr>
            <a:noAutofit/>
          </a:bodyPr>
          <a:lstStyle/>
          <a:p>
            <a:pPr marL="0" indent="0" eaLnBrk="1" hangingPunct="1">
              <a:lnSpc>
                <a:spcPct val="90000"/>
              </a:lnSpc>
              <a:buNone/>
            </a:pPr>
            <a:r>
              <a:rPr lang="en-GB" altLang="zh-TW" sz="1800" b="1" dirty="0">
                <a:cs typeface="Arial" panose="020B0604020202020204" pitchFamily="34" charset="0"/>
              </a:rPr>
              <a:t>Nausea</a:t>
            </a:r>
          </a:p>
          <a:p>
            <a:pPr eaLnBrk="1" hangingPunct="1">
              <a:lnSpc>
                <a:spcPct val="90000"/>
              </a:lnSpc>
            </a:pPr>
            <a:r>
              <a:rPr lang="en-US" altLang="zh-TW" sz="1800" dirty="0">
                <a:cs typeface="Arial" panose="020B0604020202020204" pitchFamily="34" charset="0"/>
              </a:rPr>
              <a:t>R</a:t>
            </a:r>
            <a:r>
              <a:rPr lang="en-GB" altLang="zh-TW" sz="1800" dirty="0">
                <a:cs typeface="Arial" panose="020B0604020202020204" pitchFamily="34" charset="0"/>
              </a:rPr>
              <a:t>outine use of anti-nausea medications is not recommended.</a:t>
            </a:r>
          </a:p>
          <a:p>
            <a:pPr eaLnBrk="1" hangingPunct="1">
              <a:lnSpc>
                <a:spcPct val="90000"/>
              </a:lnSpc>
            </a:pPr>
            <a:r>
              <a:rPr lang="en-US" altLang="zh-TW" sz="1800" dirty="0">
                <a:cs typeface="Arial" panose="020B0604020202020204" pitchFamily="34" charset="0"/>
              </a:rPr>
              <a:t>For</a:t>
            </a:r>
            <a:r>
              <a:rPr lang="en-GB" altLang="zh-TW" sz="1800" dirty="0">
                <a:cs typeface="Arial" panose="020B0604020202020204" pitchFamily="34" charset="0"/>
              </a:rPr>
              <a:t> nausea occurring with previous ECP use or with the first dose of a 2 dose regimen, anti-nausea medication like 25-50 mg meclizine hydrochloride (Agyrax, Anitvert, Bonine, Postafene) can be taken 30 minutes to one hour before using ECPs.</a:t>
            </a:r>
          </a:p>
          <a:p>
            <a:pPr eaLnBrk="1" hangingPunct="1">
              <a:lnSpc>
                <a:spcPct val="90000"/>
              </a:lnSpc>
            </a:pPr>
            <a:endParaRPr lang="en-GB" altLang="zh-TW" sz="1800" dirty="0">
              <a:cs typeface="Arial" panose="020B0604020202020204" pitchFamily="34" charset="0"/>
            </a:endParaRPr>
          </a:p>
          <a:p>
            <a:pPr marL="0" indent="0" eaLnBrk="1" hangingPunct="1">
              <a:lnSpc>
                <a:spcPct val="90000"/>
              </a:lnSpc>
              <a:buNone/>
            </a:pPr>
            <a:r>
              <a:rPr lang="en-US" altLang="zh-TW" sz="1800" b="1" dirty="0">
                <a:cs typeface="Arial" panose="020B0604020202020204" pitchFamily="34" charset="0"/>
              </a:rPr>
              <a:t>Vomiting</a:t>
            </a:r>
            <a:endParaRPr lang="en-GB" altLang="zh-TW" sz="1800" b="1" dirty="0">
              <a:cs typeface="Arial" panose="020B0604020202020204" pitchFamily="34" charset="0"/>
            </a:endParaRP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occurs within 2 hours of taking progestin-only or combined ECPs, the dose should be repeated. </a:t>
            </a: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occurs within 3 hours of taking ulipristal acetate ECPs, the dose should be repeated. Anti-nausea medication can be used with this repeat dose as described above.</a:t>
            </a: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continues, repeat dose of progestin-only or combined ECPs can be used by placing the pills high in the vagina. </a:t>
            </a:r>
          </a:p>
          <a:p>
            <a:pPr eaLnBrk="1" hangingPunct="1">
              <a:lnSpc>
                <a:spcPct val="90000"/>
              </a:lnSpc>
            </a:pPr>
            <a:r>
              <a:rPr lang="en-US" altLang="zh-TW" sz="1800" dirty="0">
                <a:cs typeface="Arial" panose="020B0604020202020204" pitchFamily="34" charset="0"/>
              </a:rPr>
              <a:t>I</a:t>
            </a:r>
            <a:r>
              <a:rPr lang="en-GB" altLang="zh-TW" sz="1800" dirty="0">
                <a:cs typeface="Arial" panose="020B0604020202020204" pitchFamily="34" charset="0"/>
              </a:rPr>
              <a:t>f vomiting occurs more than 2 hours after taking progestin-only or combined ECPs, or more than 3 hours after taking UPA-ECPs, there is no need to repeat the dose. </a:t>
            </a:r>
          </a:p>
          <a:p>
            <a:pPr eaLnBrk="1" hangingPunct="1">
              <a:lnSpc>
                <a:spcPct val="90000"/>
              </a:lnSpc>
            </a:pPr>
            <a:endParaRPr lang="en-GB" altLang="zh-TW" sz="1800" dirty="0">
              <a:cs typeface="Arial" panose="020B0604020202020204" pitchFamily="34" charset="0"/>
            </a:endParaRPr>
          </a:p>
          <a:p>
            <a:pPr marL="0" indent="0" eaLnBrk="1" hangingPunct="1">
              <a:lnSpc>
                <a:spcPct val="90000"/>
              </a:lnSpc>
              <a:buNone/>
            </a:pPr>
            <a:endParaRPr lang="en-GB" altLang="zh-TW" sz="1800" dirty="0">
              <a:cs typeface="Arial" panose="020B0604020202020204" pitchFamily="34" charset="0"/>
            </a:endParaRPr>
          </a:p>
        </p:txBody>
      </p:sp>
      <p:sp>
        <p:nvSpPr>
          <p:cNvPr id="6" name="Footer Placeholder 2">
            <a:extLst>
              <a:ext uri="{FF2B5EF4-FFF2-40B4-BE49-F238E27FC236}">
                <a16:creationId xmlns:a16="http://schemas.microsoft.com/office/drawing/2014/main" id="{9D3DFBDA-8EF7-49C9-A03F-303FE72A80EE}"/>
              </a:ext>
            </a:extLst>
          </p:cNvPr>
          <p:cNvSpPr txBox="1">
            <a:spLocks/>
          </p:cNvSpPr>
          <p:nvPr/>
        </p:nvSpPr>
        <p:spPr>
          <a:xfrm>
            <a:off x="1986455" y="6496179"/>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998F99F1-C200-44B1-BFB1-D902D8AB787A}"/>
              </a:ext>
            </a:extLst>
          </p:cNvPr>
          <p:cNvSpPr>
            <a:spLocks noGrp="1"/>
          </p:cNvSpPr>
          <p:nvPr>
            <p:ph type="sldNum" sz="quarter" idx="12"/>
          </p:nvPr>
        </p:nvSpPr>
        <p:spPr/>
        <p:txBody>
          <a:bodyPr/>
          <a:lstStyle/>
          <a:p>
            <a:fld id="{8503B3E5-BAE0-4051-A0B1-29381921E4F1}" type="slidenum">
              <a:rPr lang="en-GB" smtClean="0"/>
              <a:t>49</a:t>
            </a:fld>
            <a:endParaRPr lang="en-GB"/>
          </a:p>
        </p:txBody>
      </p:sp>
    </p:spTree>
    <p:extLst>
      <p:ext uri="{BB962C8B-B14F-4D97-AF65-F5344CB8AC3E}">
        <p14:creationId xmlns:p14="http://schemas.microsoft.com/office/powerpoint/2010/main" val="949316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676400"/>
            <a:ext cx="8055429" cy="1470025"/>
          </a:xfrm>
        </p:spPr>
        <p:txBody>
          <a:bodyPr>
            <a:normAutofit fontScale="90000"/>
          </a:bodyPr>
          <a:lstStyle/>
          <a:p>
            <a:pPr algn="ctr">
              <a:lnSpc>
                <a:spcPct val="150000"/>
              </a:lnSpc>
            </a:pPr>
            <a:br>
              <a:rPr lang="en-US" b="1" dirty="0">
                <a:solidFill>
                  <a:schemeClr val="accent4"/>
                </a:solidFill>
                <a:latin typeface="Calibri" panose="020F0502020204030204" pitchFamily="34" charset="0"/>
                <a:cs typeface="Calibri" panose="020F0502020204030204" pitchFamily="34" charset="0"/>
              </a:rPr>
            </a:br>
            <a:br>
              <a:rPr lang="en-US" b="1" dirty="0">
                <a:solidFill>
                  <a:schemeClr val="accent4"/>
                </a:solidFill>
                <a:latin typeface="Calibri" panose="020F0502020204030204" pitchFamily="34" charset="0"/>
                <a:cs typeface="Calibri" panose="020F0502020204030204" pitchFamily="34" charset="0"/>
              </a:rPr>
            </a:br>
            <a:br>
              <a:rPr lang="en-US" b="1" dirty="0">
                <a:solidFill>
                  <a:schemeClr val="accent4"/>
                </a:solidFill>
                <a:latin typeface="Calibri" panose="020F0502020204030204" pitchFamily="34" charset="0"/>
                <a:cs typeface="Calibri" panose="020F0502020204030204" pitchFamily="34" charset="0"/>
              </a:rPr>
            </a:br>
            <a:r>
              <a:rPr lang="en-US" b="1" dirty="0">
                <a:solidFill>
                  <a:schemeClr val="accent4"/>
                </a:solidFill>
                <a:latin typeface="Calibri" panose="020F0502020204030204" pitchFamily="34" charset="0"/>
                <a:cs typeface="Calibri" panose="020F0502020204030204" pitchFamily="34" charset="0"/>
              </a:rPr>
              <a:t>Vasectomy </a:t>
            </a:r>
            <a:br>
              <a:rPr lang="en-US" b="1" dirty="0">
                <a:solidFill>
                  <a:schemeClr val="accent4"/>
                </a:solidFill>
                <a:latin typeface="Calibri" panose="020F0502020204030204" pitchFamily="34" charset="0"/>
                <a:cs typeface="Calibri" panose="020F0502020204030204" pitchFamily="34" charset="0"/>
              </a:rPr>
            </a:br>
            <a:r>
              <a:rPr lang="en-US" b="1" dirty="0">
                <a:solidFill>
                  <a:schemeClr val="accent4"/>
                </a:solidFill>
                <a:latin typeface="Calibri" panose="020F0502020204030204" pitchFamily="34" charset="0"/>
                <a:cs typeface="Calibri" panose="020F0502020204030204" pitchFamily="34" charset="0"/>
              </a:rPr>
              <a:t>(Male Sterilization) </a:t>
            </a:r>
            <a:endParaRPr lang="en-US" sz="2800" b="1" dirty="0">
              <a:solidFill>
                <a:schemeClr val="accent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6815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207293"/>
            <a:ext cx="8294000" cy="4525963"/>
          </a:xfrm>
        </p:spPr>
        <p:txBody>
          <a:bodyPr>
            <a:normAutofit/>
          </a:bodyPr>
          <a:lstStyle/>
          <a:p>
            <a:pPr marL="0" indent="0" eaLnBrk="1" hangingPunct="1">
              <a:lnSpc>
                <a:spcPct val="90000"/>
              </a:lnSpc>
              <a:buNone/>
            </a:pPr>
            <a:r>
              <a:rPr lang="en-US" altLang="zh-TW" sz="2400" b="1" dirty="0">
                <a:cs typeface="Arial" panose="020B0604020202020204" pitchFamily="34" charset="0"/>
              </a:rPr>
              <a:t>Irregular vaginal bleeding</a:t>
            </a:r>
          </a:p>
          <a:p>
            <a:pPr eaLnBrk="1" hangingPunct="1">
              <a:lnSpc>
                <a:spcPct val="90000"/>
              </a:lnSpc>
            </a:pPr>
            <a:r>
              <a:rPr lang="en-US" altLang="zh-TW" sz="2400" dirty="0">
                <a:cs typeface="Arial" panose="020B0604020202020204" pitchFamily="34" charset="0"/>
              </a:rPr>
              <a:t>Reassure that it is not a sign of illness or pregnancy.</a:t>
            </a:r>
          </a:p>
          <a:p>
            <a:pPr eaLnBrk="1" hangingPunct="1">
              <a:lnSpc>
                <a:spcPct val="90000"/>
              </a:lnSpc>
            </a:pPr>
            <a:r>
              <a:rPr lang="en-US" altLang="zh-TW" sz="2400" dirty="0">
                <a:cs typeface="Arial" panose="020B0604020202020204" pitchFamily="34" charset="0"/>
              </a:rPr>
              <a:t>It usually resolves without treatment.</a:t>
            </a:r>
          </a:p>
          <a:p>
            <a:pPr eaLnBrk="1" hangingPunct="1">
              <a:lnSpc>
                <a:spcPct val="90000"/>
              </a:lnSpc>
            </a:pPr>
            <a:endParaRPr lang="en-US" altLang="zh-TW" sz="2400" dirty="0">
              <a:cs typeface="Arial" panose="020B0604020202020204" pitchFamily="34" charset="0"/>
            </a:endParaRPr>
          </a:p>
          <a:p>
            <a:pPr marL="0" indent="0" eaLnBrk="1" hangingPunct="1">
              <a:lnSpc>
                <a:spcPct val="90000"/>
              </a:lnSpc>
              <a:buNone/>
            </a:pPr>
            <a:r>
              <a:rPr lang="en-US" altLang="zh-TW" sz="2400" b="1" dirty="0">
                <a:cs typeface="Arial" panose="020B0604020202020204" pitchFamily="34" charset="0"/>
              </a:rPr>
              <a:t>Early or delayed monthly</a:t>
            </a:r>
            <a:r>
              <a:rPr lang="en-GB" altLang="zh-TW" sz="2400" b="1" dirty="0">
                <a:cs typeface="Arial" panose="020B0604020202020204" pitchFamily="34" charset="0"/>
              </a:rPr>
              <a:t> bleeding </a:t>
            </a:r>
            <a:endParaRPr lang="en-US" altLang="zh-TW" sz="2400" b="1" dirty="0">
              <a:cs typeface="Arial" panose="020B0604020202020204" pitchFamily="34" charset="0"/>
            </a:endParaRPr>
          </a:p>
          <a:p>
            <a:pPr eaLnBrk="1" hangingPunct="1">
              <a:lnSpc>
                <a:spcPct val="90000"/>
              </a:lnSpc>
            </a:pPr>
            <a:r>
              <a:rPr lang="en-US" altLang="zh-TW" sz="2400" dirty="0">
                <a:cs typeface="Arial" panose="020B0604020202020204" pitchFamily="34" charset="0"/>
              </a:rPr>
              <a:t>Reassure that it is not a sign of illness or pregnancy.</a:t>
            </a:r>
          </a:p>
          <a:p>
            <a:pPr eaLnBrk="1" hangingPunct="1">
              <a:lnSpc>
                <a:spcPct val="90000"/>
              </a:lnSpc>
            </a:pPr>
            <a:r>
              <a:rPr lang="en-US" altLang="zh-TW" sz="2400" dirty="0">
                <a:cs typeface="Arial" panose="020B0604020202020204" pitchFamily="34" charset="0"/>
              </a:rPr>
              <a:t>Assess for pregnancy if the monthly bleeding is late by more than 7 days after the use of ECPs.</a:t>
            </a:r>
          </a:p>
          <a:p>
            <a:pPr eaLnBrk="1" hangingPunct="1">
              <a:lnSpc>
                <a:spcPct val="90000"/>
              </a:lnSpc>
            </a:pPr>
            <a:r>
              <a:rPr lang="en-US" altLang="zh-TW" sz="2400" dirty="0">
                <a:cs typeface="Arial" panose="020B0604020202020204" pitchFamily="34" charset="0"/>
              </a:rPr>
              <a:t>Reassure that there are no known risks to the fetus if ECPs do not prevent pregnancy. </a:t>
            </a:r>
          </a:p>
          <a:p>
            <a:pPr marL="0" indent="0" eaLnBrk="1" hangingPunct="1">
              <a:lnSpc>
                <a:spcPct val="90000"/>
              </a:lnSpc>
              <a:buNone/>
            </a:pPr>
            <a:endParaRPr lang="en-GB" altLang="zh-TW" sz="2400" dirty="0">
              <a:cs typeface="Arial" panose="020B0604020202020204" pitchFamily="34" charset="0"/>
            </a:endParaRPr>
          </a:p>
          <a:p>
            <a:pPr eaLnBrk="1" hangingPunct="1">
              <a:lnSpc>
                <a:spcPct val="90000"/>
              </a:lnSpc>
            </a:pPr>
            <a:endParaRPr lang="en-GB" altLang="zh-TW" sz="2400" dirty="0">
              <a:cs typeface="Arial" panose="020B0604020202020204" pitchFamily="34" charset="0"/>
            </a:endParaRPr>
          </a:p>
          <a:p>
            <a:pPr marL="0" indent="0" eaLnBrk="1" hangingPunct="1">
              <a:lnSpc>
                <a:spcPct val="90000"/>
              </a:lnSpc>
              <a:buNone/>
            </a:pPr>
            <a:endParaRPr lang="en-GB" altLang="zh-TW" sz="2400" dirty="0">
              <a:cs typeface="Arial" panose="020B0604020202020204" pitchFamily="34" charset="0"/>
            </a:endParaRPr>
          </a:p>
        </p:txBody>
      </p:sp>
      <p:sp>
        <p:nvSpPr>
          <p:cNvPr id="7" name="Titre 1">
            <a:extLst>
              <a:ext uri="{FF2B5EF4-FFF2-40B4-BE49-F238E27FC236}">
                <a16:creationId xmlns:a16="http://schemas.microsoft.com/office/drawing/2014/main" id="{88600BC1-4DC7-416F-85ED-2ADF8A98E4A0}"/>
              </a:ext>
            </a:extLst>
          </p:cNvPr>
          <p:cNvSpPr>
            <a:spLocks noGrp="1"/>
          </p:cNvSpPr>
          <p:nvPr>
            <p:ph type="title"/>
          </p:nvPr>
        </p:nvSpPr>
        <p:spPr>
          <a:xfrm>
            <a:off x="628650" y="152400"/>
            <a:ext cx="7886700" cy="1054893"/>
          </a:xfrm>
        </p:spPr>
        <p:txBody>
          <a:bodyPr>
            <a:noAutofit/>
          </a:bodyPr>
          <a:lstStyle/>
          <a:p>
            <a:pPr algn="l" eaLnBrk="1" hangingPunct="1"/>
            <a:r>
              <a:rPr lang="en-US" altLang="zh-TW" sz="4000" b="1" dirty="0">
                <a:solidFill>
                  <a:schemeClr val="accent4"/>
                </a:solidFill>
                <a:latin typeface="Calibri" panose="020F0502020204030204" pitchFamily="34" charset="0"/>
                <a:cs typeface="Calibri" panose="020F0502020204030204" pitchFamily="34" charset="0"/>
              </a:rPr>
              <a:t>Managing side effects of </a:t>
            </a:r>
            <a:r>
              <a:rPr lang="en-GB" altLang="zh-TW" sz="4000" b="1" dirty="0">
                <a:solidFill>
                  <a:schemeClr val="accent4"/>
                </a:solidFill>
                <a:latin typeface="Calibri" panose="020F0502020204030204" pitchFamily="34" charset="0"/>
                <a:cs typeface="Calibri" panose="020F0502020204030204" pitchFamily="34" charset="0"/>
              </a:rPr>
              <a:t>ECPs – </a:t>
            </a:r>
            <a:r>
              <a:rPr lang="en-GB" altLang="zh-TW" sz="4000" b="1" i="1" dirty="0">
                <a:solidFill>
                  <a:schemeClr val="accent4"/>
                </a:solidFill>
                <a:latin typeface="Calibri" panose="020F0502020204030204" pitchFamily="34" charset="0"/>
                <a:cs typeface="Calibri" panose="020F0502020204030204" pitchFamily="34" charset="0"/>
              </a:rPr>
              <a:t>2</a:t>
            </a:r>
            <a:br>
              <a:rPr lang="en-GB" altLang="zh-TW" sz="4000" b="1" i="1" dirty="0">
                <a:solidFill>
                  <a:schemeClr val="accent4"/>
                </a:solidFill>
                <a:latin typeface="Calibri" panose="020F0502020204030204" pitchFamily="34" charset="0"/>
                <a:cs typeface="Calibri" panose="020F0502020204030204" pitchFamily="34" charset="0"/>
              </a:rPr>
            </a:br>
            <a:endParaRPr lang="en-GB" altLang="zh-TW" sz="4000" b="1" i="1" dirty="0">
              <a:solidFill>
                <a:schemeClr val="accent4"/>
              </a:solidFill>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907BF313-EF26-420A-9FE6-2709640FBC59}"/>
              </a:ext>
            </a:extLst>
          </p:cNvPr>
          <p:cNvSpPr txBox="1">
            <a:spLocks/>
          </p:cNvSpPr>
          <p:nvPr/>
        </p:nvSpPr>
        <p:spPr>
          <a:xfrm>
            <a:off x="1986455" y="6510461"/>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5" name="Slide Number Placeholder 4">
            <a:extLst>
              <a:ext uri="{FF2B5EF4-FFF2-40B4-BE49-F238E27FC236}">
                <a16:creationId xmlns:a16="http://schemas.microsoft.com/office/drawing/2014/main" id="{3FBC1DB0-4B69-49C5-9330-F3A5D84DB8F4}"/>
              </a:ext>
            </a:extLst>
          </p:cNvPr>
          <p:cNvSpPr>
            <a:spLocks noGrp="1"/>
          </p:cNvSpPr>
          <p:nvPr>
            <p:ph type="sldNum" sz="quarter" idx="12"/>
          </p:nvPr>
        </p:nvSpPr>
        <p:spPr/>
        <p:txBody>
          <a:bodyPr/>
          <a:lstStyle/>
          <a:p>
            <a:fld id="{8503B3E5-BAE0-4051-A0B1-29381921E4F1}" type="slidenum">
              <a:rPr lang="en-GB" smtClean="0"/>
              <a:t>50</a:t>
            </a:fld>
            <a:endParaRPr lang="en-GB"/>
          </a:p>
        </p:txBody>
      </p:sp>
    </p:spTree>
    <p:extLst>
      <p:ext uri="{BB962C8B-B14F-4D97-AF65-F5344CB8AC3E}">
        <p14:creationId xmlns:p14="http://schemas.microsoft.com/office/powerpoint/2010/main" val="4019055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293DE2A-879A-4C4B-8A58-9C9BC8F39F68}"/>
              </a:ext>
            </a:extLst>
          </p:cNvPr>
          <p:cNvSpPr>
            <a:spLocks noGrp="1"/>
          </p:cNvSpPr>
          <p:nvPr>
            <p:ph type="title"/>
          </p:nvPr>
        </p:nvSpPr>
        <p:spPr>
          <a:xfrm>
            <a:off x="457200" y="193675"/>
            <a:ext cx="8229600" cy="1201738"/>
          </a:xfrm>
        </p:spPr>
        <p:txBody>
          <a:bodyPr>
            <a:noAutofit/>
          </a:bodyPr>
          <a:lstStyle/>
          <a:p>
            <a:b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Addressing common concerns, rumors and misconceptions about ECPs</a:t>
            </a:r>
            <a:b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br>
              <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36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8195" name="Content Placeholder 2">
            <a:extLst>
              <a:ext uri="{FF2B5EF4-FFF2-40B4-BE49-F238E27FC236}">
                <a16:creationId xmlns:a16="http://schemas.microsoft.com/office/drawing/2014/main" id="{FC734D03-0A8F-4A52-9F99-296D4B49D262}"/>
              </a:ext>
            </a:extLst>
          </p:cNvPr>
          <p:cNvSpPr>
            <a:spLocks noGrp="1"/>
          </p:cNvSpPr>
          <p:nvPr>
            <p:ph idx="1"/>
          </p:nvPr>
        </p:nvSpPr>
        <p:spPr>
          <a:xfrm>
            <a:off x="628650" y="1395413"/>
            <a:ext cx="8229600" cy="4781550"/>
          </a:xfrm>
        </p:spPr>
        <p:txBody>
          <a:bodyPr/>
          <a:lstStyle/>
          <a:p>
            <a:pPr>
              <a:defRPr/>
            </a:pPr>
            <a:endParaRPr lang="en-US" altLang="en-US" dirty="0">
              <a:ea typeface="ＭＳ Ｐゴシック" pitchFamily="34" charset="-128"/>
            </a:endParaRPr>
          </a:p>
          <a:p>
            <a:pPr>
              <a:defRPr/>
            </a:pPr>
            <a:r>
              <a:rPr lang="en-US" altLang="en-US" dirty="0">
                <a:ea typeface="ＭＳ Ｐゴシック" pitchFamily="34" charset="-128"/>
              </a:rPr>
              <a:t>The availability of ECPs does not increase risky sexual behavior</a:t>
            </a:r>
          </a:p>
          <a:p>
            <a:pPr>
              <a:defRPr/>
            </a:pPr>
            <a:r>
              <a:rPr lang="en-US" altLang="en-US" dirty="0">
                <a:ea typeface="ＭＳ Ｐゴシック" pitchFamily="34" charset="-128"/>
              </a:rPr>
              <a:t>ECPs do not prevent implantation</a:t>
            </a:r>
          </a:p>
          <a:p>
            <a:pPr>
              <a:defRPr/>
            </a:pPr>
            <a:r>
              <a:rPr lang="en-US" altLang="en-US" dirty="0">
                <a:ea typeface="ＭＳ Ｐゴシック" pitchFamily="34" charset="-128"/>
              </a:rPr>
              <a:t>ECPs do not cause abortions</a:t>
            </a:r>
          </a:p>
          <a:p>
            <a:pPr>
              <a:defRPr/>
            </a:pPr>
            <a:r>
              <a:rPr lang="en-US" altLang="en-US" dirty="0">
                <a:ea typeface="ＭＳ Ｐゴシック" pitchFamily="34" charset="-128"/>
              </a:rPr>
              <a:t>ECPs do not cause deformed babies</a:t>
            </a:r>
          </a:p>
          <a:p>
            <a:pPr>
              <a:defRPr/>
            </a:pPr>
            <a:r>
              <a:rPr lang="en-US" altLang="en-US" dirty="0">
                <a:ea typeface="ＭＳ Ｐゴシック" pitchFamily="34" charset="-128"/>
              </a:rPr>
              <a:t>ECPs are not dangerous</a:t>
            </a:r>
          </a:p>
          <a:p>
            <a:pPr>
              <a:defRPr/>
            </a:pPr>
            <a:endParaRPr lang="en-US" altLang="en-US" dirty="0">
              <a:ea typeface="ＭＳ Ｐゴシック" pitchFamily="34" charset="-128"/>
            </a:endParaRPr>
          </a:p>
        </p:txBody>
      </p:sp>
      <p:sp>
        <p:nvSpPr>
          <p:cNvPr id="4" name="Footer Placeholder 1">
            <a:extLst>
              <a:ext uri="{FF2B5EF4-FFF2-40B4-BE49-F238E27FC236}">
                <a16:creationId xmlns:a16="http://schemas.microsoft.com/office/drawing/2014/main" id="{5FFC8A47-BED5-46CB-85E8-24728721E1A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8B48C093-597E-4C6B-BB7E-B43C4DCF2188}"/>
              </a:ext>
            </a:extLst>
          </p:cNvPr>
          <p:cNvSpPr>
            <a:spLocks noGrp="1"/>
          </p:cNvSpPr>
          <p:nvPr>
            <p:ph type="sldNum" sz="quarter" idx="12"/>
          </p:nvPr>
        </p:nvSpPr>
        <p:spPr/>
        <p:txBody>
          <a:bodyPr/>
          <a:lstStyle/>
          <a:p>
            <a:fld id="{8503B3E5-BAE0-4051-A0B1-29381921E4F1}" type="slidenum">
              <a:rPr lang="en-GB" smtClean="0"/>
              <a:t>51</a:t>
            </a:fld>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25D8BEF-EFA4-40A0-8C8A-988D22C752D6}"/>
              </a:ext>
            </a:extLst>
          </p:cNvPr>
          <p:cNvGraphicFramePr>
            <a:graphicFrameLocks noGrp="1"/>
          </p:cNvGraphicFramePr>
          <p:nvPr>
            <p:extLst>
              <p:ext uri="{D42A27DB-BD31-4B8C-83A1-F6EECF244321}">
                <p14:modId xmlns:p14="http://schemas.microsoft.com/office/powerpoint/2010/main" val="3230657896"/>
              </p:ext>
            </p:extLst>
          </p:nvPr>
        </p:nvGraphicFramePr>
        <p:xfrm>
          <a:off x="35496" y="1017328"/>
          <a:ext cx="8999999" cy="5454740"/>
        </p:xfrm>
        <a:graphic>
          <a:graphicData uri="http://schemas.openxmlformats.org/drawingml/2006/table">
            <a:tbl>
              <a:tblPr firstRow="1" firstCol="1" bandRow="1">
                <a:tableStyleId>{616DA210-FB5B-4158-B5E0-FEB733F419BA}</a:tableStyleId>
              </a:tblPr>
              <a:tblGrid>
                <a:gridCol w="1440160">
                  <a:extLst>
                    <a:ext uri="{9D8B030D-6E8A-4147-A177-3AD203B41FA5}">
                      <a16:colId xmlns:a16="http://schemas.microsoft.com/office/drawing/2014/main" val="2858792388"/>
                    </a:ext>
                  </a:extLst>
                </a:gridCol>
                <a:gridCol w="3703267">
                  <a:extLst>
                    <a:ext uri="{9D8B030D-6E8A-4147-A177-3AD203B41FA5}">
                      <a16:colId xmlns:a16="http://schemas.microsoft.com/office/drawing/2014/main" val="3250637008"/>
                    </a:ext>
                  </a:extLst>
                </a:gridCol>
                <a:gridCol w="3856572">
                  <a:extLst>
                    <a:ext uri="{9D8B030D-6E8A-4147-A177-3AD203B41FA5}">
                      <a16:colId xmlns:a16="http://schemas.microsoft.com/office/drawing/2014/main" val="427462816"/>
                    </a:ext>
                  </a:extLst>
                </a:gridCol>
              </a:tblGrid>
              <a:tr h="224435">
                <a:tc rowSpan="2">
                  <a:txBody>
                    <a:bodyPr/>
                    <a:lstStyle/>
                    <a:p>
                      <a:pPr>
                        <a:lnSpc>
                          <a:spcPct val="107000"/>
                        </a:lnSpc>
                        <a:spcAft>
                          <a:spcPts val="0"/>
                        </a:spcAft>
                      </a:pPr>
                      <a:r>
                        <a:rPr lang="en-GB" sz="1400" dirty="0">
                          <a:effectLst/>
                          <a:latin typeface="+mn-lt"/>
                          <a:cs typeface="Arial" panose="020B0604020202020204" pitchFamily="34" charset="0"/>
                        </a:rPr>
                        <a:t>Method</a:t>
                      </a:r>
                      <a:endParaRPr lang="en-GB" sz="1400"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gridSpan="2">
                  <a:txBody>
                    <a:bodyPr/>
                    <a:lstStyle/>
                    <a:p>
                      <a:pPr>
                        <a:lnSpc>
                          <a:spcPct val="107000"/>
                        </a:lnSpc>
                        <a:spcAft>
                          <a:spcPts val="0"/>
                        </a:spcAft>
                      </a:pPr>
                      <a:r>
                        <a:rPr lang="en-GB" sz="1400" dirty="0">
                          <a:effectLst/>
                          <a:latin typeface="+mn-lt"/>
                          <a:cs typeface="Arial" panose="020B0604020202020204" pitchFamily="34" charset="0"/>
                        </a:rPr>
                        <a:t>When to start or restart</a:t>
                      </a:r>
                      <a:endParaRPr lang="en-GB" sz="1400"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hMerge="1">
                  <a:txBody>
                    <a:bodyPr/>
                    <a:lstStyle/>
                    <a:p>
                      <a:endParaRPr lang="en-GB"/>
                    </a:p>
                  </a:txBody>
                  <a:tcPr/>
                </a:tc>
                <a:extLst>
                  <a:ext uri="{0D108BD9-81ED-4DB2-BD59-A6C34878D82A}">
                    <a16:rowId xmlns:a16="http://schemas.microsoft.com/office/drawing/2014/main" val="2636055237"/>
                  </a:ext>
                </a:extLst>
              </a:tr>
              <a:tr h="143692">
                <a:tc vMerge="1">
                  <a:txBody>
                    <a:bodyPr/>
                    <a:lstStyle/>
                    <a:p>
                      <a:endParaRPr lang="en-GB"/>
                    </a:p>
                  </a:txBody>
                  <a:tcPr/>
                </a:tc>
                <a:tc>
                  <a:txBody>
                    <a:bodyPr/>
                    <a:lstStyle/>
                    <a:p>
                      <a:pPr>
                        <a:lnSpc>
                          <a:spcPct val="107000"/>
                        </a:lnSpc>
                        <a:spcAft>
                          <a:spcPts val="0"/>
                        </a:spcAft>
                      </a:pPr>
                      <a:r>
                        <a:rPr lang="en-GB" sz="1400" b="1" dirty="0">
                          <a:effectLst/>
                          <a:latin typeface="+mn-lt"/>
                          <a:cs typeface="Arial" panose="020B0604020202020204" pitchFamily="34" charset="0"/>
                        </a:rPr>
                        <a:t>Following progestin-only or combined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tc>
                  <a:txBody>
                    <a:bodyPr/>
                    <a:lstStyle/>
                    <a:p>
                      <a:pPr>
                        <a:lnSpc>
                          <a:spcPct val="107000"/>
                        </a:lnSpc>
                        <a:spcAft>
                          <a:spcPts val="0"/>
                        </a:spcAft>
                      </a:pPr>
                      <a:r>
                        <a:rPr lang="en-GB" sz="1400" b="1" dirty="0">
                          <a:effectLst/>
                          <a:latin typeface="+mn-lt"/>
                          <a:cs typeface="Arial" panose="020B0604020202020204" pitchFamily="34" charset="0"/>
                        </a:rPr>
                        <a:t>Following ulipristal (UPA)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extLst>
                  <a:ext uri="{0D108BD9-81ED-4DB2-BD59-A6C34878D82A}">
                    <a16:rowId xmlns:a16="http://schemas.microsoft.com/office/drawing/2014/main" val="1217679492"/>
                  </a:ext>
                </a:extLst>
              </a:tr>
              <a:tr h="4951130">
                <a:tc>
                  <a:txBody>
                    <a:bodyPr/>
                    <a:lstStyle/>
                    <a:p>
                      <a:pPr>
                        <a:lnSpc>
                          <a:spcPct val="107000"/>
                        </a:lnSpc>
                        <a:spcAft>
                          <a:spcPts val="0"/>
                        </a:spcAft>
                      </a:pPr>
                      <a:r>
                        <a:rPr lang="en-GB" sz="1400" dirty="0">
                          <a:effectLst/>
                          <a:latin typeface="+mn-lt"/>
                          <a:cs typeface="Arial" panose="020B0604020202020204" pitchFamily="34" charset="0"/>
                        </a:rPr>
                        <a:t>Hormonal methods (combined oral </a:t>
                      </a:r>
                    </a:p>
                    <a:p>
                      <a:pPr>
                        <a:lnSpc>
                          <a:spcPct val="107000"/>
                        </a:lnSpc>
                        <a:spcAft>
                          <a:spcPts val="0"/>
                        </a:spcAft>
                      </a:pPr>
                      <a:r>
                        <a:rPr lang="en-GB" sz="1400" dirty="0">
                          <a:effectLst/>
                          <a:latin typeface="+mn-lt"/>
                          <a:cs typeface="Arial" panose="020B0604020202020204" pitchFamily="34" charset="0"/>
                        </a:rPr>
                        <a:t>contraceptives, progestin-only pills, progestin-only injectables, monthly injectables, implants, combined patch,</a:t>
                      </a:r>
                    </a:p>
                    <a:p>
                      <a:pPr>
                        <a:lnSpc>
                          <a:spcPct val="107000"/>
                        </a:lnSpc>
                        <a:spcAft>
                          <a:spcPts val="0"/>
                        </a:spcAft>
                      </a:pPr>
                      <a:r>
                        <a:rPr lang="en-GB" sz="1400" dirty="0">
                          <a:effectLst/>
                          <a:latin typeface="+mn-lt"/>
                          <a:cs typeface="Arial" panose="020B0604020202020204" pitchFamily="34" charset="0"/>
                        </a:rPr>
                        <a:t>combined vaginal ring)</a:t>
                      </a:r>
                      <a:endParaRPr lang="en-GB" sz="1400"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Can start or restart immediately. There is no need to wait for next monthly bleeding.</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she is a continuing user of oral contraceptive pills, she should resume use as before. It is not necessary to start a new pack.</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Patch users should start with a new patch.</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Ring users should follow the procedure for late replacement or removal of vaginal ring.</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All women should abstain from sex or use a backup method (abstinence, male and female condoms, spermicides, and withdrawal) for the first 7 days of using the regular method.</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does not start immediately but returns for a method later, she can start any method at any time after pregnancy has been ruled out.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Start or restart any method containing progestin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There is no need to wait for the next monthly bleeding.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Earlier start for methods containing progestin is not recommended because both LNG and UPA interact. The presence of both drugs in the body may reduce their effectiveness.</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wishes to use oral contraceptive pill, vaginal ring, or patch, give her a supply with instructions to start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after using UPA-ECPs.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she has chosen to use injectables or implants, give a follow-up appointment for the method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of use of UPA-ECPs or as soon as possible after.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All women should use a backup method from the time they take UPA-ECPs until 7 days of starting a hormonal method (2 days for progestin-only pills).</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returns later than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to start a method, she may start any method at any time after ruling our pregnancy. </a:t>
                      </a:r>
                      <a:endParaRPr lang="en-GB" sz="1400" dirty="0">
                        <a:effectLst/>
                        <a:latin typeface="+mn-lt"/>
                        <a:ea typeface="Calibri" panose="020F0502020204030204" pitchFamily="34" charset="0"/>
                        <a:cs typeface="Arial" panose="020B0604020202020204" pitchFamily="34" charset="0"/>
                      </a:endParaRPr>
                    </a:p>
                  </a:txBody>
                  <a:tcPr marL="35569" marR="35569" marT="0" marB="0"/>
                </a:tc>
                <a:extLst>
                  <a:ext uri="{0D108BD9-81ED-4DB2-BD59-A6C34878D82A}">
                    <a16:rowId xmlns:a16="http://schemas.microsoft.com/office/drawing/2014/main" val="3793400853"/>
                  </a:ext>
                </a:extLst>
              </a:tr>
            </a:tbl>
          </a:graphicData>
        </a:graphic>
      </p:graphicFrame>
      <p:sp>
        <p:nvSpPr>
          <p:cNvPr id="7" name="Titre 1">
            <a:extLst>
              <a:ext uri="{FF2B5EF4-FFF2-40B4-BE49-F238E27FC236}">
                <a16:creationId xmlns:a16="http://schemas.microsoft.com/office/drawing/2014/main" id="{0FEA2BD3-53C9-426B-AF09-813F0C2263A3}"/>
              </a:ext>
            </a:extLst>
          </p:cNvPr>
          <p:cNvSpPr>
            <a:spLocks noGrp="1"/>
          </p:cNvSpPr>
          <p:nvPr>
            <p:ph type="title"/>
          </p:nvPr>
        </p:nvSpPr>
        <p:spPr>
          <a:xfrm>
            <a:off x="35496" y="332656"/>
            <a:ext cx="8152540" cy="576064"/>
          </a:xfrm>
        </p:spPr>
        <p:txBody>
          <a:bodyPr>
            <a:noAutofit/>
          </a:bodyPr>
          <a:lstStyle/>
          <a:p>
            <a:pPr algn="l" eaLnBrk="1" hangingPunct="1"/>
            <a:br>
              <a:rPr lang="en-GB" altLang="zh-TW" sz="2800" b="1" dirty="0">
                <a:solidFill>
                  <a:schemeClr val="accent4"/>
                </a:solidFill>
                <a:latin typeface="Calibri" panose="020F0502020204030204" pitchFamily="34" charset="0"/>
                <a:cs typeface="Calibri" panose="020F0502020204030204" pitchFamily="34" charset="0"/>
              </a:rPr>
            </a:br>
            <a:r>
              <a:rPr lang="en-GB" altLang="zh-TW" sz="2800" b="1" dirty="0">
                <a:solidFill>
                  <a:schemeClr val="accent4"/>
                </a:solidFill>
                <a:latin typeface="Calibri" panose="020F0502020204030204" pitchFamily="34" charset="0"/>
                <a:cs typeface="Calibri" panose="020F0502020204030204" pitchFamily="34" charset="0"/>
              </a:rPr>
              <a:t>Transition from </a:t>
            </a:r>
            <a:r>
              <a:rPr lang="en-US" altLang="zh-TW" sz="2800" b="1" dirty="0">
                <a:solidFill>
                  <a:schemeClr val="accent4"/>
                </a:solidFill>
                <a:latin typeface="Calibri" panose="020F0502020204030204" pitchFamily="34" charset="0"/>
                <a:cs typeface="Calibri" panose="020F0502020204030204" pitchFamily="34" charset="0"/>
              </a:rPr>
              <a:t>ECPs </a:t>
            </a:r>
            <a:r>
              <a:rPr lang="en-GB" altLang="zh-TW" sz="2800" b="1" dirty="0">
                <a:solidFill>
                  <a:schemeClr val="accent4"/>
                </a:solidFill>
                <a:latin typeface="Calibri" panose="020F0502020204030204" pitchFamily="34" charset="0"/>
                <a:cs typeface="Calibri" panose="020F0502020204030204" pitchFamily="34" charset="0"/>
              </a:rPr>
              <a:t>to regular contraception - </a:t>
            </a:r>
            <a:r>
              <a:rPr lang="en-GB" altLang="zh-TW" sz="2800" b="1" i="1" dirty="0">
                <a:solidFill>
                  <a:schemeClr val="accent4"/>
                </a:solidFill>
                <a:latin typeface="Calibri" panose="020F0502020204030204" pitchFamily="34" charset="0"/>
                <a:cs typeface="Calibri" panose="020F0502020204030204" pitchFamily="34" charset="0"/>
              </a:rPr>
              <a:t>1</a:t>
            </a:r>
            <a:br>
              <a:rPr lang="en-US" altLang="zh-TW" sz="2800" b="1" dirty="0">
                <a:solidFill>
                  <a:schemeClr val="accent4"/>
                </a:solidFill>
                <a:latin typeface="Calibri" panose="020F0502020204030204" pitchFamily="34" charset="0"/>
                <a:cs typeface="Calibri" panose="020F0502020204030204" pitchFamily="34" charset="0"/>
              </a:rPr>
            </a:br>
            <a:endParaRPr lang="en-GB" altLang="zh-TW" sz="2800" b="1" dirty="0">
              <a:solidFill>
                <a:schemeClr val="accent4"/>
              </a:solidFill>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54704006-1F31-4EB2-BEBB-CA41789CEE92}"/>
              </a:ext>
            </a:extLst>
          </p:cNvPr>
          <p:cNvSpPr txBox="1">
            <a:spLocks/>
          </p:cNvSpPr>
          <p:nvPr/>
        </p:nvSpPr>
        <p:spPr>
          <a:xfrm>
            <a:off x="1986455" y="657930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6" name="Slide Number Placeholder 5">
            <a:extLst>
              <a:ext uri="{FF2B5EF4-FFF2-40B4-BE49-F238E27FC236}">
                <a16:creationId xmlns:a16="http://schemas.microsoft.com/office/drawing/2014/main" id="{608F15E1-0140-4FFE-8DE7-FB88BC591F1A}"/>
              </a:ext>
            </a:extLst>
          </p:cNvPr>
          <p:cNvSpPr>
            <a:spLocks noGrp="1"/>
          </p:cNvSpPr>
          <p:nvPr>
            <p:ph type="sldNum" sz="quarter" idx="12"/>
          </p:nvPr>
        </p:nvSpPr>
        <p:spPr/>
        <p:txBody>
          <a:bodyPr/>
          <a:lstStyle/>
          <a:p>
            <a:fld id="{8503B3E5-BAE0-4051-A0B1-29381921E4F1}" type="slidenum">
              <a:rPr lang="en-GB" smtClean="0"/>
              <a:t>52</a:t>
            </a:fld>
            <a:endParaRPr lang="en-GB"/>
          </a:p>
        </p:txBody>
      </p:sp>
    </p:spTree>
    <p:extLst>
      <p:ext uri="{BB962C8B-B14F-4D97-AF65-F5344CB8AC3E}">
        <p14:creationId xmlns:p14="http://schemas.microsoft.com/office/powerpoint/2010/main" val="161865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5496" y="332656"/>
            <a:ext cx="8152540" cy="576064"/>
          </a:xfrm>
        </p:spPr>
        <p:txBody>
          <a:bodyPr>
            <a:noAutofit/>
          </a:bodyPr>
          <a:lstStyle/>
          <a:p>
            <a:pPr algn="l" eaLnBrk="1" hangingPunct="1"/>
            <a:br>
              <a:rPr lang="en-GB" altLang="zh-TW" sz="2800" b="1" dirty="0">
                <a:solidFill>
                  <a:schemeClr val="accent4"/>
                </a:solidFill>
                <a:latin typeface="Calibri" panose="020F0502020204030204" pitchFamily="34" charset="0"/>
                <a:cs typeface="Calibri" panose="020F0502020204030204" pitchFamily="34" charset="0"/>
              </a:rPr>
            </a:br>
            <a:r>
              <a:rPr lang="en-GB" altLang="zh-TW" sz="2800" b="1" dirty="0">
                <a:solidFill>
                  <a:schemeClr val="accent4"/>
                </a:solidFill>
                <a:latin typeface="Calibri" panose="020F0502020204030204" pitchFamily="34" charset="0"/>
                <a:cs typeface="Calibri" panose="020F0502020204030204" pitchFamily="34" charset="0"/>
              </a:rPr>
              <a:t>Transition from </a:t>
            </a:r>
            <a:r>
              <a:rPr lang="en-US" altLang="zh-TW" sz="2800" b="1" dirty="0">
                <a:solidFill>
                  <a:schemeClr val="accent4"/>
                </a:solidFill>
                <a:latin typeface="Calibri" panose="020F0502020204030204" pitchFamily="34" charset="0"/>
                <a:cs typeface="Calibri" panose="020F0502020204030204" pitchFamily="34" charset="0"/>
              </a:rPr>
              <a:t>ECPs </a:t>
            </a:r>
            <a:r>
              <a:rPr lang="en-GB" altLang="zh-TW" sz="2800" b="1" dirty="0">
                <a:solidFill>
                  <a:schemeClr val="accent4"/>
                </a:solidFill>
                <a:latin typeface="Calibri" panose="020F0502020204030204" pitchFamily="34" charset="0"/>
                <a:cs typeface="Calibri" panose="020F0502020204030204" pitchFamily="34" charset="0"/>
              </a:rPr>
              <a:t>to regular contraception - </a:t>
            </a:r>
            <a:r>
              <a:rPr lang="en-GB" altLang="zh-TW" sz="2800" b="1" i="1" dirty="0">
                <a:solidFill>
                  <a:schemeClr val="accent4"/>
                </a:solidFill>
                <a:latin typeface="Calibri" panose="020F0502020204030204" pitchFamily="34" charset="0"/>
                <a:cs typeface="Calibri" panose="020F0502020204030204" pitchFamily="34" charset="0"/>
              </a:rPr>
              <a:t>2</a:t>
            </a:r>
            <a:br>
              <a:rPr lang="en-US" altLang="zh-TW" sz="2800" b="1" dirty="0">
                <a:solidFill>
                  <a:schemeClr val="accent4"/>
                </a:solidFill>
                <a:latin typeface="Calibri" panose="020F0502020204030204" pitchFamily="34" charset="0"/>
                <a:cs typeface="Calibri" panose="020F0502020204030204" pitchFamily="34" charset="0"/>
              </a:rPr>
            </a:br>
            <a:endParaRPr lang="en-GB" altLang="zh-TW" sz="2800" b="1" dirty="0">
              <a:solidFill>
                <a:schemeClr val="accent4"/>
              </a:solidFill>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A25D8BEF-EFA4-40A0-8C8A-988D22C752D6}"/>
              </a:ext>
            </a:extLst>
          </p:cNvPr>
          <p:cNvGraphicFramePr>
            <a:graphicFrameLocks noGrp="1"/>
          </p:cNvGraphicFramePr>
          <p:nvPr>
            <p:extLst>
              <p:ext uri="{D42A27DB-BD31-4B8C-83A1-F6EECF244321}">
                <p14:modId xmlns:p14="http://schemas.microsoft.com/office/powerpoint/2010/main" val="4062266261"/>
              </p:ext>
            </p:extLst>
          </p:nvPr>
        </p:nvGraphicFramePr>
        <p:xfrm>
          <a:off x="77061" y="980262"/>
          <a:ext cx="9000000" cy="5636388"/>
        </p:xfrm>
        <a:graphic>
          <a:graphicData uri="http://schemas.openxmlformats.org/drawingml/2006/table">
            <a:tbl>
              <a:tblPr firstRow="1" firstCol="1" bandRow="1">
                <a:tableStyleId>{5940675A-B579-460E-94D1-54222C63F5DA}</a:tableStyleId>
              </a:tblPr>
              <a:tblGrid>
                <a:gridCol w="2350800">
                  <a:extLst>
                    <a:ext uri="{9D8B030D-6E8A-4147-A177-3AD203B41FA5}">
                      <a16:colId xmlns:a16="http://schemas.microsoft.com/office/drawing/2014/main" val="2858792388"/>
                    </a:ext>
                  </a:extLst>
                </a:gridCol>
                <a:gridCol w="2277803">
                  <a:extLst>
                    <a:ext uri="{9D8B030D-6E8A-4147-A177-3AD203B41FA5}">
                      <a16:colId xmlns:a16="http://schemas.microsoft.com/office/drawing/2014/main" val="3250637008"/>
                    </a:ext>
                  </a:extLst>
                </a:gridCol>
                <a:gridCol w="4371397">
                  <a:extLst>
                    <a:ext uri="{9D8B030D-6E8A-4147-A177-3AD203B41FA5}">
                      <a16:colId xmlns:a16="http://schemas.microsoft.com/office/drawing/2014/main" val="427462816"/>
                    </a:ext>
                  </a:extLst>
                </a:gridCol>
              </a:tblGrid>
              <a:tr h="92891">
                <a:tc rowSpan="2">
                  <a:txBody>
                    <a:bodyPr/>
                    <a:lstStyle/>
                    <a:p>
                      <a:pPr>
                        <a:lnSpc>
                          <a:spcPct val="107000"/>
                        </a:lnSpc>
                        <a:spcAft>
                          <a:spcPts val="0"/>
                        </a:spcAft>
                      </a:pPr>
                      <a:r>
                        <a:rPr lang="en-GB" sz="1400" b="1" dirty="0">
                          <a:effectLst/>
                          <a:latin typeface="+mn-lt"/>
                          <a:cs typeface="Arial" panose="020B0604020202020204" pitchFamily="34" charset="0"/>
                        </a:rPr>
                        <a:t>Method</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gridSpan="2">
                  <a:txBody>
                    <a:bodyPr/>
                    <a:lstStyle/>
                    <a:p>
                      <a:pPr>
                        <a:lnSpc>
                          <a:spcPct val="107000"/>
                        </a:lnSpc>
                        <a:spcAft>
                          <a:spcPts val="0"/>
                        </a:spcAft>
                      </a:pPr>
                      <a:r>
                        <a:rPr lang="en-GB" sz="1400" b="1" dirty="0">
                          <a:effectLst/>
                          <a:latin typeface="+mn-lt"/>
                          <a:cs typeface="Arial" panose="020B0604020202020204" pitchFamily="34" charset="0"/>
                        </a:rPr>
                        <a:t>When to start or restart</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bg1">
                        <a:lumMod val="95000"/>
                      </a:schemeClr>
                    </a:solidFill>
                  </a:tcPr>
                </a:tc>
                <a:tc hMerge="1">
                  <a:txBody>
                    <a:bodyPr/>
                    <a:lstStyle/>
                    <a:p>
                      <a:endParaRPr lang="en-GB"/>
                    </a:p>
                  </a:txBody>
                  <a:tcPr/>
                </a:tc>
                <a:extLst>
                  <a:ext uri="{0D108BD9-81ED-4DB2-BD59-A6C34878D82A}">
                    <a16:rowId xmlns:a16="http://schemas.microsoft.com/office/drawing/2014/main" val="2636055237"/>
                  </a:ext>
                </a:extLst>
              </a:tr>
              <a:tr h="92891">
                <a:tc vMerge="1">
                  <a:txBody>
                    <a:bodyPr/>
                    <a:lstStyle/>
                    <a:p>
                      <a:endParaRPr lang="en-GB"/>
                    </a:p>
                  </a:txBody>
                  <a:tcPr/>
                </a:tc>
                <a:tc>
                  <a:txBody>
                    <a:bodyPr/>
                    <a:lstStyle/>
                    <a:p>
                      <a:pPr>
                        <a:lnSpc>
                          <a:spcPct val="107000"/>
                        </a:lnSpc>
                        <a:spcAft>
                          <a:spcPts val="0"/>
                        </a:spcAft>
                      </a:pPr>
                      <a:r>
                        <a:rPr lang="en-GB" sz="1400" b="1" dirty="0">
                          <a:effectLst/>
                          <a:latin typeface="+mn-lt"/>
                          <a:cs typeface="Arial" panose="020B0604020202020204" pitchFamily="34" charset="0"/>
                        </a:rPr>
                        <a:t>Following progestin-only or combined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tc>
                  <a:txBody>
                    <a:bodyPr/>
                    <a:lstStyle/>
                    <a:p>
                      <a:pPr>
                        <a:lnSpc>
                          <a:spcPct val="107000"/>
                        </a:lnSpc>
                        <a:spcAft>
                          <a:spcPts val="0"/>
                        </a:spcAft>
                      </a:pPr>
                      <a:r>
                        <a:rPr lang="en-GB" sz="1400" b="1" dirty="0">
                          <a:effectLst/>
                          <a:latin typeface="+mn-lt"/>
                          <a:cs typeface="Arial" panose="020B0604020202020204" pitchFamily="34" charset="0"/>
                        </a:rPr>
                        <a:t>Following ulipristal (UPA) ECPs</a:t>
                      </a:r>
                      <a:endParaRPr lang="en-GB" sz="1400" b="1" dirty="0">
                        <a:effectLst/>
                        <a:latin typeface="+mn-lt"/>
                        <a:ea typeface="Calibri" panose="020F0502020204030204" pitchFamily="34" charset="0"/>
                        <a:cs typeface="Arial" panose="020B0604020202020204" pitchFamily="34" charset="0"/>
                      </a:endParaRPr>
                    </a:p>
                  </a:txBody>
                  <a:tcPr marL="35569" marR="35569" marT="0" marB="0">
                    <a:solidFill>
                      <a:schemeClr val="accent3">
                        <a:lumMod val="40000"/>
                        <a:lumOff val="60000"/>
                      </a:schemeClr>
                    </a:solidFill>
                  </a:tcPr>
                </a:tc>
                <a:extLst>
                  <a:ext uri="{0D108BD9-81ED-4DB2-BD59-A6C34878D82A}">
                    <a16:rowId xmlns:a16="http://schemas.microsoft.com/office/drawing/2014/main" val="1217679492"/>
                  </a:ext>
                </a:extLst>
              </a:tr>
              <a:tr h="1395265">
                <a:tc>
                  <a:txBody>
                    <a:bodyPr/>
                    <a:lstStyle/>
                    <a:p>
                      <a:pPr>
                        <a:lnSpc>
                          <a:spcPct val="107000"/>
                        </a:lnSpc>
                        <a:spcAft>
                          <a:spcPts val="0"/>
                        </a:spcAft>
                      </a:pPr>
                      <a:r>
                        <a:rPr lang="en-GB" sz="1400" b="1" dirty="0">
                          <a:effectLst/>
                          <a:latin typeface="+mn-lt"/>
                          <a:cs typeface="Arial" panose="020B0604020202020204" pitchFamily="34" charset="0"/>
                        </a:rPr>
                        <a:t>Levonorgestrel</a:t>
                      </a:r>
                    </a:p>
                    <a:p>
                      <a:pPr>
                        <a:lnSpc>
                          <a:spcPct val="107000"/>
                        </a:lnSpc>
                        <a:spcAft>
                          <a:spcPts val="0"/>
                        </a:spcAft>
                      </a:pPr>
                      <a:r>
                        <a:rPr lang="en-GB" sz="1400" b="1" dirty="0">
                          <a:effectLst/>
                          <a:latin typeface="+mn-lt"/>
                          <a:cs typeface="Arial" panose="020B0604020202020204" pitchFamily="34" charset="0"/>
                        </a:rPr>
                        <a:t>intrauterine device (LNG-IUD)</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LNG-IUD can be inserted at any time if it is confirmed that the woman is not pregnant.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Use backup methods for the first 7 days after LNG-IUD insertion.</a:t>
                      </a:r>
                      <a:endParaRPr lang="en-GB" sz="1400" dirty="0">
                        <a:effectLst/>
                        <a:latin typeface="+mn-lt"/>
                        <a:ea typeface="Calibri" panose="020F0502020204030204" pitchFamily="34" charset="0"/>
                        <a:cs typeface="Arial" panose="020B0604020202020204" pitchFamily="34" charset="0"/>
                      </a:endParaRPr>
                    </a:p>
                  </a:txBody>
                  <a:tcPr marL="35569" marR="35569" marT="0" marB="0"/>
                </a:tc>
                <a:tc>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LNG-IUD can be inserted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after ruling out pregnancy.</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Give an appointment to have it inserted on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after taking UPA-ECPs or the earliest possible time thereafter.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Use backup methods from the time of using UPA-ECPs until 7 days after the insertion of LNG-IUD.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returns after the 6</a:t>
                      </a:r>
                      <a:r>
                        <a:rPr lang="en-GB" sz="1400" baseline="30000" dirty="0">
                          <a:effectLst/>
                          <a:latin typeface="+mn-lt"/>
                          <a:cs typeface="Arial" panose="020B0604020202020204" pitchFamily="34" charset="0"/>
                        </a:rPr>
                        <a:t>th</a:t>
                      </a:r>
                      <a:r>
                        <a:rPr lang="en-GB" sz="1400" dirty="0">
                          <a:effectLst/>
                          <a:latin typeface="+mn-lt"/>
                          <a:cs typeface="Arial" panose="020B0604020202020204" pitchFamily="34" charset="0"/>
                        </a:rPr>
                        <a:t> day, LNG-IUD can be inserted at any time if it can be ascertained that she is not pregnant. </a:t>
                      </a:r>
                      <a:endParaRPr lang="en-GB" sz="1400" dirty="0">
                        <a:effectLst/>
                        <a:latin typeface="+mn-lt"/>
                        <a:ea typeface="Calibri" panose="020F0502020204030204" pitchFamily="34" charset="0"/>
                        <a:cs typeface="Arial" panose="020B0604020202020204" pitchFamily="34" charset="0"/>
                      </a:endParaRPr>
                    </a:p>
                  </a:txBody>
                  <a:tcPr marL="35569" marR="35569" marT="0" marB="0"/>
                </a:tc>
                <a:extLst>
                  <a:ext uri="{0D108BD9-81ED-4DB2-BD59-A6C34878D82A}">
                    <a16:rowId xmlns:a16="http://schemas.microsoft.com/office/drawing/2014/main" val="1831622360"/>
                  </a:ext>
                </a:extLst>
              </a:tr>
              <a:tr h="345923">
                <a:tc>
                  <a:txBody>
                    <a:bodyPr/>
                    <a:lstStyle/>
                    <a:p>
                      <a:pPr>
                        <a:lnSpc>
                          <a:spcPct val="107000"/>
                        </a:lnSpc>
                        <a:spcAft>
                          <a:spcPts val="0"/>
                        </a:spcAft>
                      </a:pPr>
                      <a:r>
                        <a:rPr lang="en-GB" sz="1400" b="1" dirty="0">
                          <a:effectLst/>
                          <a:latin typeface="+mn-lt"/>
                          <a:cs typeface="Arial" panose="020B0604020202020204" pitchFamily="34" charset="0"/>
                        </a:rPr>
                        <a:t>Copper-bearing</a:t>
                      </a:r>
                    </a:p>
                    <a:p>
                      <a:pPr>
                        <a:lnSpc>
                          <a:spcPct val="107000"/>
                        </a:lnSpc>
                        <a:spcAft>
                          <a:spcPts val="0"/>
                        </a:spcAft>
                      </a:pPr>
                      <a:r>
                        <a:rPr lang="en-GB" sz="1400" b="1" dirty="0">
                          <a:effectLst/>
                          <a:latin typeface="+mn-lt"/>
                          <a:cs typeface="Arial" panose="020B0604020202020204" pitchFamily="34" charset="0"/>
                        </a:rPr>
                        <a:t>intrauterine device</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Can be inserted on the same day after taking ECPs. No need for a backup method.</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If the woman returns at a later date, she can have it inserted at any time if it can be established that she is not pregnant.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366210627"/>
                  </a:ext>
                </a:extLst>
              </a:tr>
              <a:tr h="399894">
                <a:tc>
                  <a:txBody>
                    <a:bodyPr/>
                    <a:lstStyle/>
                    <a:p>
                      <a:pPr>
                        <a:lnSpc>
                          <a:spcPct val="107000"/>
                        </a:lnSpc>
                        <a:spcAft>
                          <a:spcPts val="0"/>
                        </a:spcAft>
                      </a:pPr>
                      <a:r>
                        <a:rPr lang="en-GB" sz="1400" b="1" dirty="0">
                          <a:effectLst/>
                          <a:latin typeface="+mn-lt"/>
                          <a:cs typeface="Arial" panose="020B0604020202020204" pitchFamily="34" charset="0"/>
                        </a:rPr>
                        <a:t>Female sterilization</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The sterilization procedure can be done within 7 days after the start of her next monthly bleeding or any other time after ruling out pregnancy. </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Supply backup method for her to use until the procedure can be done.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3665908946"/>
                  </a:ext>
                </a:extLst>
              </a:tr>
              <a:tr h="287248">
                <a:tc>
                  <a:txBody>
                    <a:bodyPr/>
                    <a:lstStyle/>
                    <a:p>
                      <a:pPr>
                        <a:lnSpc>
                          <a:spcPct val="107000"/>
                        </a:lnSpc>
                        <a:spcAft>
                          <a:spcPts val="0"/>
                        </a:spcAft>
                      </a:pPr>
                      <a:r>
                        <a:rPr lang="en-GB" sz="1400" b="1" dirty="0">
                          <a:effectLst/>
                          <a:latin typeface="+mn-lt"/>
                          <a:cs typeface="Arial" panose="020B0604020202020204" pitchFamily="34" charset="0"/>
                        </a:rPr>
                        <a:t>Male and female condoms,</a:t>
                      </a:r>
                    </a:p>
                    <a:p>
                      <a:pPr>
                        <a:lnSpc>
                          <a:spcPct val="107000"/>
                        </a:lnSpc>
                        <a:spcAft>
                          <a:spcPts val="0"/>
                        </a:spcAft>
                      </a:pPr>
                      <a:r>
                        <a:rPr lang="en-GB" sz="1400" b="1" dirty="0">
                          <a:effectLst/>
                          <a:latin typeface="+mn-lt"/>
                          <a:cs typeface="Arial" panose="020B0604020202020204" pitchFamily="34" charset="0"/>
                        </a:rPr>
                        <a:t>spermicides, diaphragms,</a:t>
                      </a:r>
                    </a:p>
                    <a:p>
                      <a:pPr>
                        <a:lnSpc>
                          <a:spcPct val="107000"/>
                        </a:lnSpc>
                        <a:spcAft>
                          <a:spcPts val="0"/>
                        </a:spcAft>
                      </a:pPr>
                      <a:r>
                        <a:rPr lang="en-GB" sz="1400" b="1" dirty="0">
                          <a:effectLst/>
                          <a:latin typeface="+mn-lt"/>
                          <a:cs typeface="Arial" panose="020B0604020202020204" pitchFamily="34" charset="0"/>
                        </a:rPr>
                        <a:t>cervical caps, withdrawal</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GB" sz="1400" dirty="0">
                          <a:effectLst/>
                          <a:latin typeface="+mn-lt"/>
                          <a:cs typeface="Arial" panose="020B0604020202020204" pitchFamily="34" charset="0"/>
                        </a:rPr>
                        <a:t>Immediately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4158248542"/>
                  </a:ext>
                </a:extLst>
              </a:tr>
              <a:tr h="287248">
                <a:tc>
                  <a:txBody>
                    <a:bodyPr/>
                    <a:lstStyle/>
                    <a:p>
                      <a:pPr>
                        <a:lnSpc>
                          <a:spcPct val="107000"/>
                        </a:lnSpc>
                        <a:spcAft>
                          <a:spcPts val="0"/>
                        </a:spcAft>
                      </a:pPr>
                      <a:r>
                        <a:rPr lang="en-GB" sz="1400" b="1" dirty="0">
                          <a:effectLst/>
                          <a:latin typeface="+mn-lt"/>
                          <a:cs typeface="Arial" panose="020B0604020202020204" pitchFamily="34" charset="0"/>
                        </a:rPr>
                        <a:t>Fertility awareness methods</a:t>
                      </a:r>
                      <a:endParaRPr lang="en-GB" sz="1400" b="1" dirty="0">
                        <a:effectLst/>
                        <a:latin typeface="+mn-lt"/>
                        <a:ea typeface="Calibri" panose="020F0502020204030204" pitchFamily="34" charset="0"/>
                        <a:cs typeface="Arial" panose="020B0604020202020204" pitchFamily="34" charset="0"/>
                      </a:endParaRPr>
                    </a:p>
                  </a:txBody>
                  <a:tcPr marL="35569" marR="35569" marT="0" marB="0"/>
                </a:tc>
                <a:tc gridSpan="2">
                  <a:txBody>
                    <a:bodyPr/>
                    <a:lstStyle/>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Standard Days Method: With the start of her next monthly bleeding.</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Symptoms-based methods: Once normal secretions have returned.</a:t>
                      </a:r>
                    </a:p>
                    <a:p>
                      <a:pPr marL="342900" lvl="0" indent="-342900">
                        <a:lnSpc>
                          <a:spcPct val="107000"/>
                        </a:lnSpc>
                        <a:spcAft>
                          <a:spcPts val="0"/>
                        </a:spcAft>
                        <a:buFont typeface="Symbol" panose="05050102010706020507" pitchFamily="18" charset="2"/>
                        <a:buChar char=""/>
                      </a:pPr>
                      <a:r>
                        <a:rPr lang="en-GB" sz="1400" dirty="0">
                          <a:effectLst/>
                          <a:latin typeface="+mn-lt"/>
                          <a:cs typeface="Arial" panose="020B0604020202020204" pitchFamily="34" charset="0"/>
                        </a:rPr>
                        <a:t>Supply backup method to use until she can start the method of her choice. </a:t>
                      </a:r>
                      <a:endParaRPr lang="en-GB" sz="1400" dirty="0">
                        <a:effectLst/>
                        <a:latin typeface="+mn-lt"/>
                        <a:ea typeface="Calibri" panose="020F0502020204030204" pitchFamily="34" charset="0"/>
                        <a:cs typeface="Arial" panose="020B0604020202020204" pitchFamily="34" charset="0"/>
                      </a:endParaRPr>
                    </a:p>
                  </a:txBody>
                  <a:tcPr marL="35569" marR="35569" marT="0" marB="0"/>
                </a:tc>
                <a:tc hMerge="1">
                  <a:txBody>
                    <a:bodyPr/>
                    <a:lstStyle/>
                    <a:p>
                      <a:endParaRPr lang="en-GB"/>
                    </a:p>
                  </a:txBody>
                  <a:tcPr/>
                </a:tc>
                <a:extLst>
                  <a:ext uri="{0D108BD9-81ED-4DB2-BD59-A6C34878D82A}">
                    <a16:rowId xmlns:a16="http://schemas.microsoft.com/office/drawing/2014/main" val="4292748562"/>
                  </a:ext>
                </a:extLst>
              </a:tr>
            </a:tbl>
          </a:graphicData>
        </a:graphic>
      </p:graphicFrame>
      <p:sp>
        <p:nvSpPr>
          <p:cNvPr id="7" name="Footer Placeholder 2">
            <a:extLst>
              <a:ext uri="{FF2B5EF4-FFF2-40B4-BE49-F238E27FC236}">
                <a16:creationId xmlns:a16="http://schemas.microsoft.com/office/drawing/2014/main" id="{F819DC6F-7DDD-4FE3-9676-A55333BB404B}"/>
              </a:ext>
            </a:extLst>
          </p:cNvPr>
          <p:cNvSpPr txBox="1">
            <a:spLocks/>
          </p:cNvSpPr>
          <p:nvPr/>
        </p:nvSpPr>
        <p:spPr>
          <a:xfrm>
            <a:off x="1986455" y="667628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32CC695F-DFE5-4A32-8193-BEEB83E96C66}"/>
              </a:ext>
            </a:extLst>
          </p:cNvPr>
          <p:cNvSpPr>
            <a:spLocks noGrp="1"/>
          </p:cNvSpPr>
          <p:nvPr>
            <p:ph type="sldNum" sz="quarter" idx="12"/>
          </p:nvPr>
        </p:nvSpPr>
        <p:spPr/>
        <p:txBody>
          <a:bodyPr/>
          <a:lstStyle/>
          <a:p>
            <a:fld id="{8503B3E5-BAE0-4051-A0B1-29381921E4F1}" type="slidenum">
              <a:rPr lang="en-GB" smtClean="0"/>
              <a:t>53</a:t>
            </a:fld>
            <a:endParaRPr lang="en-GB"/>
          </a:p>
        </p:txBody>
      </p:sp>
    </p:spTree>
    <p:extLst>
      <p:ext uri="{BB962C8B-B14F-4D97-AF65-F5344CB8AC3E}">
        <p14:creationId xmlns:p14="http://schemas.microsoft.com/office/powerpoint/2010/main" val="2921754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0F356EA2-F5E1-43AD-93D5-4B14669826C4}"/>
              </a:ext>
            </a:extLst>
          </p:cNvPr>
          <p:cNvSpPr>
            <a:spLocks noGrp="1"/>
          </p:cNvSpPr>
          <p:nvPr>
            <p:ph type="title"/>
          </p:nvPr>
        </p:nvSpPr>
        <p:spPr>
          <a:xfrm>
            <a:off x="434975" y="0"/>
            <a:ext cx="8229600" cy="1143000"/>
          </a:xfrm>
        </p:spPr>
        <p:txBody>
          <a:bodyPr>
            <a:normAutofit fontScale="90000"/>
          </a:bodyPr>
          <a:lstStyle/>
          <a:p>
            <a:br>
              <a:rPr lang="en-US" altLang="en-US" sz="24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r>
              <a:rPr lang="en-US" altLang="en-US"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t>ECPs follow up and referral for clients</a:t>
            </a:r>
            <a:br>
              <a:rPr lang="en-US" altLang="en-US" sz="24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rPr>
            </a:br>
            <a:endParaRPr lang="en-US" altLang="en-US" sz="2400" b="1" dirty="0">
              <a:solidFill>
                <a:schemeClr val="accent4"/>
              </a:solidFill>
              <a:latin typeface="Calibri" panose="020F0502020204030204" pitchFamily="34" charset="0"/>
              <a:ea typeface="ＭＳ Ｐゴシック" panose="020B0600070205080204" pitchFamily="34" charset="-128"/>
              <a:cs typeface="Calibri" panose="020F0502020204030204" pitchFamily="34" charset="0"/>
            </a:endParaRPr>
          </a:p>
        </p:txBody>
      </p:sp>
      <p:sp>
        <p:nvSpPr>
          <p:cNvPr id="16387" name="Content Placeholder 2">
            <a:extLst>
              <a:ext uri="{FF2B5EF4-FFF2-40B4-BE49-F238E27FC236}">
                <a16:creationId xmlns:a16="http://schemas.microsoft.com/office/drawing/2014/main" id="{31629223-9022-4572-A22F-9D511277DACD}"/>
              </a:ext>
            </a:extLst>
          </p:cNvPr>
          <p:cNvSpPr>
            <a:spLocks noGrp="1"/>
          </p:cNvSpPr>
          <p:nvPr>
            <p:ph idx="1"/>
          </p:nvPr>
        </p:nvSpPr>
        <p:spPr>
          <a:xfrm>
            <a:off x="479425" y="986176"/>
            <a:ext cx="7886700" cy="4351338"/>
          </a:xfrm>
        </p:spPr>
        <p:txBody>
          <a:bodyPr>
            <a:noAutofit/>
          </a:bodyPr>
          <a:lstStyle/>
          <a:p>
            <a:r>
              <a:rPr lang="en-US" altLang="en-US" sz="2200" dirty="0">
                <a:ea typeface="ＭＳ Ｐゴシック" panose="020B0600070205080204" pitchFamily="34" charset="-128"/>
              </a:rPr>
              <a:t>If the client reports no menses within 4 weeks of ECP use, she may be pregnant. </a:t>
            </a:r>
          </a:p>
          <a:p>
            <a:r>
              <a:rPr lang="en-GB" altLang="en-US" sz="2200" dirty="0">
                <a:ea typeface="ＭＳ Ｐゴシック" panose="020B0600070205080204" pitchFamily="34" charset="-128"/>
                <a:sym typeface="Wingdings" panose="05000000000000000000" pitchFamily="2" charset="2"/>
              </a:rPr>
              <a:t>Invite client to tell her story, including the number of sex partners. If her story suggests STI exposure, refer for treatment. Discuss use of condoms if appropriate.</a:t>
            </a:r>
          </a:p>
          <a:p>
            <a:r>
              <a:rPr lang="en-GB" altLang="en-US" sz="2200" dirty="0">
                <a:ea typeface="ＭＳ Ｐゴシック" panose="020B0600070205080204" pitchFamily="34" charset="-128"/>
              </a:rPr>
              <a:t>If at risk for STIs, discuss dual protection from pregnancy AND from STIs/HIV/AIDS</a:t>
            </a:r>
          </a:p>
          <a:p>
            <a:r>
              <a:rPr lang="en-GB" altLang="en-US" sz="2200" dirty="0">
                <a:ea typeface="ＭＳ Ｐゴシック" panose="020B0600070205080204" pitchFamily="34" charset="-128"/>
              </a:rPr>
              <a:t>If story suggests coercion or violence, provide more help if possible. </a:t>
            </a:r>
          </a:p>
          <a:p>
            <a:r>
              <a:rPr lang="en-US" altLang="en-US" sz="2200" b="1" dirty="0">
                <a:ea typeface="ＭＳ Ｐゴシック" panose="020B0600070205080204" pitchFamily="34" charset="-128"/>
              </a:rPr>
              <a:t>Can start another method right away</a:t>
            </a:r>
            <a:r>
              <a:rPr lang="en-US" altLang="en-US" sz="2200" dirty="0">
                <a:ea typeface="ＭＳ Ｐゴシック" panose="020B0600070205080204" pitchFamily="34" charset="-128"/>
              </a:rPr>
              <a:t>.</a:t>
            </a:r>
            <a:r>
              <a:rPr lang="en-GB" altLang="en-US" sz="2200" dirty="0">
                <a:ea typeface="ＭＳ Ｐゴシック" panose="020B0600070205080204" pitchFamily="34" charset="-128"/>
              </a:rPr>
              <a:t> If client chooses no regular method now, offer ECPs and male or female condoms with instructions for use. </a:t>
            </a:r>
          </a:p>
          <a:p>
            <a:r>
              <a:rPr lang="en-US" altLang="en-US" sz="2200" dirty="0">
                <a:ea typeface="ＭＳ Ｐゴシック" panose="020B0600070205080204" pitchFamily="34" charset="-128"/>
              </a:rPr>
              <a:t>Contraceptive use should never be made a condition for ECP use.</a:t>
            </a:r>
            <a:r>
              <a:rPr lang="en-GB" altLang="en-US" sz="2200" dirty="0">
                <a:ea typeface="ＭＳ Ｐゴシック" panose="020B0600070205080204" pitchFamily="34" charset="-128"/>
              </a:rPr>
              <a:t> </a:t>
            </a:r>
          </a:p>
          <a:p>
            <a:pPr>
              <a:spcAft>
                <a:spcPct val="20000"/>
              </a:spcAft>
              <a:buClr>
                <a:srgbClr val="FF3300"/>
              </a:buClr>
            </a:pPr>
            <a:endParaRPr lang="en-GB" altLang="en-US" sz="2200" dirty="0">
              <a:ea typeface="ＭＳ Ｐゴシック" panose="020B0600070205080204" pitchFamily="34" charset="-128"/>
              <a:sym typeface="Wingdings" panose="05000000000000000000" pitchFamily="2" charset="2"/>
            </a:endParaRPr>
          </a:p>
          <a:p>
            <a:pPr>
              <a:spcAft>
                <a:spcPct val="20000"/>
              </a:spcAft>
              <a:buClr>
                <a:srgbClr val="FF3300"/>
              </a:buClr>
            </a:pPr>
            <a:endParaRPr lang="en-GB" altLang="en-US" sz="2200" dirty="0">
              <a:ea typeface="ＭＳ Ｐゴシック" panose="020B0600070205080204" pitchFamily="34" charset="-128"/>
              <a:sym typeface="Wingdings" panose="05000000000000000000" pitchFamily="2" charset="2"/>
            </a:endParaRPr>
          </a:p>
          <a:p>
            <a:endParaRPr lang="en-US" altLang="en-US" sz="2200" dirty="0">
              <a:ea typeface="ＭＳ Ｐゴシック" panose="020B0600070205080204" pitchFamily="34" charset="-128"/>
            </a:endParaRPr>
          </a:p>
        </p:txBody>
      </p:sp>
      <p:sp>
        <p:nvSpPr>
          <p:cNvPr id="4" name="Rectangle 3">
            <a:extLst>
              <a:ext uri="{FF2B5EF4-FFF2-40B4-BE49-F238E27FC236}">
                <a16:creationId xmlns:a16="http://schemas.microsoft.com/office/drawing/2014/main" id="{84056F5B-8202-44B6-B745-477F569B768D}"/>
              </a:ext>
            </a:extLst>
          </p:cNvPr>
          <p:cNvSpPr/>
          <p:nvPr/>
        </p:nvSpPr>
        <p:spPr>
          <a:xfrm>
            <a:off x="789815" y="5619943"/>
            <a:ext cx="7813759" cy="830997"/>
          </a:xfrm>
          <a:prstGeom prst="rect">
            <a:avLst/>
          </a:prstGeom>
        </p:spPr>
        <p:txBody>
          <a:bodyPr wrap="square">
            <a:spAutoFit/>
          </a:bodyPr>
          <a:lstStyle/>
          <a:p>
            <a:r>
              <a:rPr lang="en-GB" sz="1600" i="1" dirty="0">
                <a:solidFill>
                  <a:srgbClr val="C00000"/>
                </a:solidFill>
              </a:rPr>
              <a:t>Women who use ECPs as a main method of contraception or for any other reason should be counselled on the appropriateness, effectiveness and the correct usage of more regular contraceptive methods.</a:t>
            </a:r>
          </a:p>
        </p:txBody>
      </p:sp>
      <p:sp>
        <p:nvSpPr>
          <p:cNvPr id="5" name="Footer Placeholder 1">
            <a:extLst>
              <a:ext uri="{FF2B5EF4-FFF2-40B4-BE49-F238E27FC236}">
                <a16:creationId xmlns:a16="http://schemas.microsoft.com/office/drawing/2014/main" id="{A6261973-6797-494E-89AB-53AC19CA7BD1}"/>
              </a:ext>
            </a:extLst>
          </p:cNvPr>
          <p:cNvSpPr txBox="1">
            <a:spLocks/>
          </p:cNvSpPr>
          <p:nvPr/>
        </p:nvSpPr>
        <p:spPr>
          <a:xfrm>
            <a:off x="1180063" y="646477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5C3CB13F-F531-4573-A185-32DA794BAD22}"/>
              </a:ext>
            </a:extLst>
          </p:cNvPr>
          <p:cNvSpPr>
            <a:spLocks noGrp="1"/>
          </p:cNvSpPr>
          <p:nvPr>
            <p:ph type="sldNum" sz="quarter" idx="12"/>
          </p:nvPr>
        </p:nvSpPr>
        <p:spPr/>
        <p:txBody>
          <a:bodyPr/>
          <a:lstStyle/>
          <a:p>
            <a:fld id="{8503B3E5-BAE0-4051-A0B1-29381921E4F1}" type="slidenum">
              <a:rPr lang="en-GB" smtClean="0"/>
              <a:t>54</a:t>
            </a:fld>
            <a:endParaRPr lang="en-GB" dirty="0"/>
          </a:p>
        </p:txBody>
      </p:sp>
      <p:sp>
        <p:nvSpPr>
          <p:cNvPr id="9" name="Footer Placeholder 1">
            <a:extLst>
              <a:ext uri="{FF2B5EF4-FFF2-40B4-BE49-F238E27FC236}">
                <a16:creationId xmlns:a16="http://schemas.microsoft.com/office/drawing/2014/main" id="{5AA9778C-03FF-407D-AA49-91A4D6BE8EB9}"/>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323528" y="291092"/>
            <a:ext cx="8430750" cy="576064"/>
          </a:xfrm>
        </p:spPr>
        <p:txBody>
          <a:bodyPr>
            <a:noAutofit/>
          </a:bodyPr>
          <a:lstStyle/>
          <a:p>
            <a:r>
              <a:rPr lang="en-US" altLang="zh-TW" sz="3200" b="1" dirty="0">
                <a:solidFill>
                  <a:schemeClr val="accent4"/>
                </a:solidFill>
                <a:latin typeface="Calibri" panose="020F0502020204030204" pitchFamily="34" charset="0"/>
                <a:cs typeface="Calibri" panose="020F0502020204030204" pitchFamily="34" charset="0"/>
              </a:rPr>
              <a:t>Copper-bearing intrauterine devices (IUDs) emergency contraception</a:t>
            </a:r>
            <a:endParaRPr lang="en-GB" altLang="zh-TW" sz="32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279301"/>
            <a:ext cx="8136904" cy="4525963"/>
          </a:xfrm>
        </p:spPr>
        <p:txBody>
          <a:bodyPr>
            <a:noAutofit/>
          </a:bodyPr>
          <a:lstStyle/>
          <a:p>
            <a:pPr eaLnBrk="1" hangingPunct="1">
              <a:lnSpc>
                <a:spcPct val="90000"/>
              </a:lnSpc>
            </a:pPr>
            <a:r>
              <a:rPr lang="en-GB" altLang="zh-TW" sz="2600" dirty="0">
                <a:cs typeface="Arial" panose="020B0604020202020204" pitchFamily="34" charset="0"/>
              </a:rPr>
              <a:t>Particularly beneficial to women who want to use a highly effective, long-acting and reversible contraceptive method.</a:t>
            </a:r>
          </a:p>
          <a:p>
            <a:pPr marL="0" indent="0" eaLnBrk="1" hangingPunct="1">
              <a:lnSpc>
                <a:spcPct val="90000"/>
              </a:lnSpc>
              <a:buNone/>
            </a:pPr>
            <a:r>
              <a:rPr lang="en-GB" altLang="zh-TW" sz="2600" dirty="0">
                <a:cs typeface="Arial" panose="020B0604020202020204" pitchFamily="34" charset="0"/>
              </a:rPr>
              <a:t> </a:t>
            </a:r>
          </a:p>
          <a:p>
            <a:pPr marL="0" indent="0" eaLnBrk="1" hangingPunct="1">
              <a:lnSpc>
                <a:spcPct val="90000"/>
              </a:lnSpc>
              <a:buNone/>
            </a:pPr>
            <a:r>
              <a:rPr lang="en-US" altLang="zh-TW" sz="2600" b="1" dirty="0">
                <a:cs typeface="Arial" panose="020B0604020202020204" pitchFamily="34" charset="0"/>
              </a:rPr>
              <a:t>Timing:</a:t>
            </a:r>
          </a:p>
          <a:p>
            <a:pPr lvl="0" eaLnBrk="1" hangingPunct="1">
              <a:lnSpc>
                <a:spcPct val="90000"/>
              </a:lnSpc>
            </a:pPr>
            <a:r>
              <a:rPr lang="en-GB" altLang="zh-TW" sz="2600" dirty="0">
                <a:cs typeface="Arial" panose="020B0604020202020204" pitchFamily="34" charset="0"/>
              </a:rPr>
              <a:t> </a:t>
            </a:r>
            <a:r>
              <a:rPr lang="en-GB" altLang="zh-TW" sz="2600" dirty="0">
                <a:solidFill>
                  <a:prstClr val="black"/>
                </a:solidFill>
                <a:cs typeface="Arial" panose="020B0604020202020204" pitchFamily="34" charset="0"/>
              </a:rPr>
              <a:t>As an emergency contraceptive method, copper-bearing IUD should be inserted within 5 days of unprotected intercourse. </a:t>
            </a:r>
          </a:p>
          <a:p>
            <a:pPr lvl="0" eaLnBrk="1" hangingPunct="1">
              <a:lnSpc>
                <a:spcPct val="90000"/>
              </a:lnSpc>
            </a:pPr>
            <a:r>
              <a:rPr lang="en-US" altLang="zh-TW" sz="2600" dirty="0">
                <a:solidFill>
                  <a:prstClr val="black"/>
                </a:solidFill>
                <a:cs typeface="Arial" panose="020B0604020202020204" pitchFamily="34" charset="0"/>
              </a:rPr>
              <a:t>I</a:t>
            </a:r>
            <a:r>
              <a:rPr lang="en-GB" altLang="zh-TW" sz="2600" dirty="0">
                <a:solidFill>
                  <a:prstClr val="black"/>
                </a:solidFill>
                <a:cs typeface="Arial" panose="020B0604020202020204" pitchFamily="34" charset="0"/>
              </a:rPr>
              <a:t>f the time of ovulation can be estimated, the IUD can be inserted up to 5 days after ovulation. This may be more than 5 days after unprotected sex.</a:t>
            </a:r>
          </a:p>
        </p:txBody>
      </p:sp>
      <p:sp>
        <p:nvSpPr>
          <p:cNvPr id="6" name="Footer Placeholder 2">
            <a:extLst>
              <a:ext uri="{FF2B5EF4-FFF2-40B4-BE49-F238E27FC236}">
                <a16:creationId xmlns:a16="http://schemas.microsoft.com/office/drawing/2014/main" id="{211C7D6C-90F2-4E72-9941-E468B5D5A20D}"/>
              </a:ext>
            </a:extLst>
          </p:cNvPr>
          <p:cNvSpPr txBox="1">
            <a:spLocks/>
          </p:cNvSpPr>
          <p:nvPr/>
        </p:nvSpPr>
        <p:spPr>
          <a:xfrm>
            <a:off x="1986455" y="630221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
        <p:nvSpPr>
          <p:cNvPr id="3" name="Slide Number Placeholder 2">
            <a:extLst>
              <a:ext uri="{FF2B5EF4-FFF2-40B4-BE49-F238E27FC236}">
                <a16:creationId xmlns:a16="http://schemas.microsoft.com/office/drawing/2014/main" id="{6714D0AE-9366-400F-AE94-BEDE0F17CFEC}"/>
              </a:ext>
            </a:extLst>
          </p:cNvPr>
          <p:cNvSpPr>
            <a:spLocks noGrp="1"/>
          </p:cNvSpPr>
          <p:nvPr>
            <p:ph type="sldNum" sz="quarter" idx="12"/>
          </p:nvPr>
        </p:nvSpPr>
        <p:spPr/>
        <p:txBody>
          <a:bodyPr/>
          <a:lstStyle/>
          <a:p>
            <a:fld id="{8503B3E5-BAE0-4051-A0B1-29381921E4F1}" type="slidenum">
              <a:rPr lang="en-GB" smtClean="0"/>
              <a:t>55</a:t>
            </a:fld>
            <a:endParaRPr lang="en-GB"/>
          </a:p>
        </p:txBody>
      </p:sp>
      <p:sp>
        <p:nvSpPr>
          <p:cNvPr id="9" name="Footer Placeholder 1">
            <a:extLst>
              <a:ext uri="{FF2B5EF4-FFF2-40B4-BE49-F238E27FC236}">
                <a16:creationId xmlns:a16="http://schemas.microsoft.com/office/drawing/2014/main" id="{6BD9402F-45B2-47FA-82B6-E46F207C3042}"/>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3424490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a:extLst>
              <a:ext uri="{FF2B5EF4-FFF2-40B4-BE49-F238E27FC236}">
                <a16:creationId xmlns:a16="http://schemas.microsoft.com/office/drawing/2014/main" id="{49460D2F-4CA6-46B0-90ED-1E7222FCAC64}"/>
              </a:ext>
            </a:extLst>
          </p:cNvPr>
          <p:cNvSpPr>
            <a:spLocks noGrp="1"/>
          </p:cNvSpPr>
          <p:nvPr>
            <p:ph type="title"/>
          </p:nvPr>
        </p:nvSpPr>
        <p:spPr>
          <a:xfrm>
            <a:off x="395287" y="255587"/>
            <a:ext cx="8643781" cy="653133"/>
          </a:xfrm>
        </p:spPr>
        <p:txBody>
          <a:bodyPr>
            <a:noAutofit/>
          </a:bodyPr>
          <a:lstStyle/>
          <a:p>
            <a:r>
              <a:rPr lang="en-GB" altLang="zh-TW" sz="3200" b="1" dirty="0">
                <a:solidFill>
                  <a:schemeClr val="accent4"/>
                </a:solidFill>
                <a:latin typeface="Calibri" panose="020F0502020204030204" pitchFamily="34" charset="0"/>
                <a:cs typeface="Calibri" panose="020F0502020204030204" pitchFamily="34" charset="0"/>
              </a:rPr>
              <a:t>Copper-bearing intrauterine devices (IUDs) </a:t>
            </a:r>
            <a:r>
              <a:rPr lang="en-US" altLang="zh-TW" sz="3200" b="1" dirty="0">
                <a:solidFill>
                  <a:schemeClr val="accent4"/>
                </a:solidFill>
                <a:latin typeface="Calibri" panose="020F0502020204030204" pitchFamily="34" charset="0"/>
                <a:cs typeface="Calibri" panose="020F0502020204030204" pitchFamily="34" charset="0"/>
              </a:rPr>
              <a:t>emergency contraception</a:t>
            </a:r>
            <a:r>
              <a:rPr lang="en-GB" altLang="zh-TW" sz="3200" b="1" dirty="0">
                <a:solidFill>
                  <a:schemeClr val="accent4"/>
                </a:solidFill>
                <a:latin typeface="Calibri" panose="020F0502020204030204" pitchFamily="34" charset="0"/>
                <a:cs typeface="Calibri" panose="020F0502020204030204" pitchFamily="34" charset="0"/>
              </a:rPr>
              <a:t>: Mechanism of action</a:t>
            </a:r>
            <a:endParaRPr lang="en-GB" altLang="zh-TW" sz="3200" b="1" i="1" dirty="0">
              <a:solidFill>
                <a:schemeClr val="accent4"/>
              </a:solidFill>
              <a:latin typeface="Calibri" panose="020F0502020204030204" pitchFamily="34" charset="0"/>
              <a:cs typeface="Calibri" panose="020F0502020204030204" pitchFamily="34" charset="0"/>
            </a:endParaRPr>
          </a:p>
        </p:txBody>
      </p:sp>
      <p:sp>
        <p:nvSpPr>
          <p:cNvPr id="10243" name="Sous-titre 2">
            <a:extLst>
              <a:ext uri="{FF2B5EF4-FFF2-40B4-BE49-F238E27FC236}">
                <a16:creationId xmlns:a16="http://schemas.microsoft.com/office/drawing/2014/main" id="{6C8176C0-1028-490D-B9D8-FC18E48D8054}"/>
              </a:ext>
            </a:extLst>
          </p:cNvPr>
          <p:cNvSpPr>
            <a:spLocks noGrp="1"/>
          </p:cNvSpPr>
          <p:nvPr>
            <p:ph idx="1"/>
          </p:nvPr>
        </p:nvSpPr>
        <p:spPr>
          <a:xfrm>
            <a:off x="395288" y="1412776"/>
            <a:ext cx="8229600" cy="4309938"/>
          </a:xfrm>
        </p:spPr>
        <p:txBody>
          <a:bodyPr>
            <a:normAutofit/>
          </a:bodyPr>
          <a:lstStyle/>
          <a:p>
            <a:pPr marL="0" indent="0" eaLnBrk="1" hangingPunct="1">
              <a:lnSpc>
                <a:spcPct val="90000"/>
              </a:lnSpc>
              <a:buNone/>
              <a:defRPr/>
            </a:pPr>
            <a:endParaRPr lang="en-GB" altLang="zh-TW" dirty="0">
              <a:cs typeface="Arial" panose="020B0604020202020204" pitchFamily="34" charset="0"/>
            </a:endParaRPr>
          </a:p>
          <a:p>
            <a:pPr marL="0" indent="0" eaLnBrk="1" hangingPunct="1">
              <a:lnSpc>
                <a:spcPct val="90000"/>
              </a:lnSpc>
              <a:buNone/>
              <a:defRPr/>
            </a:pPr>
            <a:r>
              <a:rPr lang="en-GB" altLang="zh-TW" b="1" dirty="0">
                <a:cs typeface="Arial" panose="020B0604020202020204" pitchFamily="34" charset="0"/>
              </a:rPr>
              <a:t>Copper-bearing intrauterine devices (IUDs) </a:t>
            </a:r>
          </a:p>
          <a:p>
            <a:pPr>
              <a:defRPr/>
            </a:pPr>
            <a:r>
              <a:rPr lang="en-GB" altLang="zh-TW" dirty="0">
                <a:cs typeface="Arial" panose="020B0604020202020204" pitchFamily="34" charset="0"/>
              </a:rPr>
              <a:t>Cause a chemical change in sperm and egg before they meet to prevent fertilization and thus, pregnancy. </a:t>
            </a:r>
          </a:p>
          <a:p>
            <a:pPr eaLnBrk="1" hangingPunct="1">
              <a:lnSpc>
                <a:spcPct val="90000"/>
              </a:lnSpc>
              <a:defRPr/>
            </a:pPr>
            <a:endParaRPr lang="en-US" altLang="zh-TW" dirty="0">
              <a:cs typeface="Arial" panose="020B0604020202020204" pitchFamily="34" charset="0"/>
            </a:endParaRPr>
          </a:p>
          <a:p>
            <a:pPr eaLnBrk="1" hangingPunct="1">
              <a:lnSpc>
                <a:spcPct val="90000"/>
              </a:lnSpc>
              <a:defRPr/>
            </a:pPr>
            <a:endParaRPr lang="en-GB" altLang="zh-TW" dirty="0">
              <a:cs typeface="Arial" panose="020B0604020202020204" pitchFamily="34" charset="0"/>
            </a:endParaRPr>
          </a:p>
          <a:p>
            <a:pPr marL="0" indent="0" eaLnBrk="1" hangingPunct="1">
              <a:lnSpc>
                <a:spcPct val="90000"/>
              </a:lnSpc>
              <a:buFont typeface="Arial" panose="020B0604020202020204" pitchFamily="34" charset="0"/>
              <a:buNone/>
              <a:defRPr/>
            </a:pPr>
            <a:endParaRPr lang="en-GB" altLang="zh-TW" dirty="0">
              <a:cs typeface="Arial" panose="020B0604020202020204" pitchFamily="34" charset="0"/>
            </a:endParaRPr>
          </a:p>
        </p:txBody>
      </p:sp>
      <p:sp>
        <p:nvSpPr>
          <p:cNvPr id="3" name="Rectangle 2">
            <a:extLst>
              <a:ext uri="{FF2B5EF4-FFF2-40B4-BE49-F238E27FC236}">
                <a16:creationId xmlns:a16="http://schemas.microsoft.com/office/drawing/2014/main" id="{6ABF8B3D-D861-4937-A705-BB11E46E4642}"/>
              </a:ext>
            </a:extLst>
          </p:cNvPr>
          <p:cNvSpPr/>
          <p:nvPr/>
        </p:nvSpPr>
        <p:spPr>
          <a:xfrm>
            <a:off x="773418" y="4633185"/>
            <a:ext cx="7597164" cy="1089529"/>
          </a:xfrm>
          <a:prstGeom prst="rect">
            <a:avLst/>
          </a:prstGeom>
        </p:spPr>
        <p:txBody>
          <a:bodyPr wrap="square">
            <a:spAutoFit/>
          </a:bodyPr>
          <a:lstStyle/>
          <a:p>
            <a:pPr>
              <a:lnSpc>
                <a:spcPct val="90000"/>
              </a:lnSpc>
              <a:defRPr/>
            </a:pPr>
            <a:r>
              <a:rPr lang="en-GB" altLang="zh-TW" sz="2400" b="1" i="1" dirty="0">
                <a:solidFill>
                  <a:srgbClr val="C00000"/>
                </a:solidFill>
                <a:cs typeface="Arial" panose="020B0604020202020204" pitchFamily="34" charset="0"/>
              </a:rPr>
              <a:t>Emergency contraception DOES NOT interrupt an established pregnancy and DOES NOT harm a developing embryo.</a:t>
            </a:r>
          </a:p>
        </p:txBody>
      </p:sp>
      <p:sp>
        <p:nvSpPr>
          <p:cNvPr id="4" name="Slide Number Placeholder 3">
            <a:extLst>
              <a:ext uri="{FF2B5EF4-FFF2-40B4-BE49-F238E27FC236}">
                <a16:creationId xmlns:a16="http://schemas.microsoft.com/office/drawing/2014/main" id="{A0EA6669-54BF-419F-BD05-5F74E5EDE229}"/>
              </a:ext>
            </a:extLst>
          </p:cNvPr>
          <p:cNvSpPr>
            <a:spLocks noGrp="1"/>
          </p:cNvSpPr>
          <p:nvPr>
            <p:ph type="sldNum" sz="quarter" idx="12"/>
          </p:nvPr>
        </p:nvSpPr>
        <p:spPr/>
        <p:txBody>
          <a:bodyPr/>
          <a:lstStyle/>
          <a:p>
            <a:fld id="{8503B3E5-BAE0-4051-A0B1-29381921E4F1}" type="slidenum">
              <a:rPr lang="en-GB" smtClean="0"/>
              <a:t>56</a:t>
            </a:fld>
            <a:endParaRPr lang="en-GB"/>
          </a:p>
        </p:txBody>
      </p:sp>
      <p:sp>
        <p:nvSpPr>
          <p:cNvPr id="10" name="Footer Placeholder 1">
            <a:extLst>
              <a:ext uri="{FF2B5EF4-FFF2-40B4-BE49-F238E27FC236}">
                <a16:creationId xmlns:a16="http://schemas.microsoft.com/office/drawing/2014/main" id="{EAF658B5-8369-477F-BB90-67A70EBEF121}"/>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423509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30832" y="359763"/>
            <a:ext cx="8913168" cy="525949"/>
          </a:xfrm>
        </p:spPr>
        <p:txBody>
          <a:bodyPr>
            <a:noAutofit/>
          </a:bodyPr>
          <a:lstStyle/>
          <a:p>
            <a:r>
              <a:rPr lang="en-US" altLang="zh-TW" sz="3600" b="1" dirty="0">
                <a:solidFill>
                  <a:schemeClr val="accent4"/>
                </a:solidFill>
                <a:latin typeface="Calibri" panose="020F0502020204030204" pitchFamily="34" charset="0"/>
                <a:cs typeface="Calibri" panose="020F0502020204030204" pitchFamily="34" charset="0"/>
              </a:rPr>
              <a:t>Effectiveness of copper-bearing IUDs emergency contraception</a:t>
            </a:r>
            <a:endParaRPr lang="en-GB" altLang="zh-TW" sz="36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23317"/>
            <a:ext cx="8136904" cy="4525963"/>
          </a:xfrm>
        </p:spPr>
        <p:txBody>
          <a:bodyPr>
            <a:normAutofit/>
          </a:bodyPr>
          <a:lstStyle/>
          <a:p>
            <a:pPr marL="0" indent="0" eaLnBrk="1" hangingPunct="1">
              <a:lnSpc>
                <a:spcPct val="90000"/>
              </a:lnSpc>
              <a:buNone/>
            </a:pPr>
            <a:r>
              <a:rPr lang="en-GB" altLang="zh-TW" sz="3200" dirty="0">
                <a:cs typeface="Arial" panose="020B0604020202020204" pitchFamily="34" charset="0"/>
              </a:rPr>
              <a:t>Copper-bearing IUDs are the most effective form of emergency contraception available.  </a:t>
            </a:r>
          </a:p>
          <a:p>
            <a:pPr eaLnBrk="1" hangingPunct="1">
              <a:lnSpc>
                <a:spcPct val="90000"/>
              </a:lnSpc>
            </a:pPr>
            <a:endParaRPr lang="en-GB" altLang="zh-TW" sz="3200" dirty="0">
              <a:cs typeface="Arial" panose="020B0604020202020204" pitchFamily="34" charset="0"/>
            </a:endParaRPr>
          </a:p>
          <a:p>
            <a:pPr marL="0" indent="0" eaLnBrk="1" hangingPunct="1">
              <a:lnSpc>
                <a:spcPct val="90000"/>
              </a:lnSpc>
              <a:buNone/>
            </a:pPr>
            <a:r>
              <a:rPr lang="en-US" altLang="zh-TW" sz="3200" dirty="0">
                <a:cs typeface="Arial" panose="020B0604020202020204" pitchFamily="34" charset="0"/>
              </a:rPr>
              <a:t>The effectiveness of </a:t>
            </a:r>
            <a:r>
              <a:rPr lang="en-GB" altLang="zh-TW" sz="3200" dirty="0">
                <a:cs typeface="Arial" panose="020B0604020202020204" pitchFamily="34" charset="0"/>
              </a:rPr>
              <a:t>copper-bearing IUDs </a:t>
            </a:r>
            <a:r>
              <a:rPr lang="en-US" altLang="zh-TW" sz="3200" dirty="0">
                <a:cs typeface="Arial" panose="020B0604020202020204" pitchFamily="34" charset="0"/>
              </a:rPr>
              <a:t>in preventing pregnancy is &gt; 99% when inserted within 5 days of unprotected intercourse.  </a:t>
            </a:r>
          </a:p>
          <a:p>
            <a:pPr marL="0" indent="0" eaLnBrk="1" hangingPunct="1">
              <a:lnSpc>
                <a:spcPct val="90000"/>
              </a:lnSpc>
              <a:buNone/>
            </a:pPr>
            <a:endParaRPr lang="en-GB" altLang="zh-TW" sz="3200" dirty="0">
              <a:cs typeface="Arial" panose="020B0604020202020204" pitchFamily="34" charset="0"/>
            </a:endParaRPr>
          </a:p>
        </p:txBody>
      </p:sp>
      <p:sp>
        <p:nvSpPr>
          <p:cNvPr id="3" name="Slide Number Placeholder 2">
            <a:extLst>
              <a:ext uri="{FF2B5EF4-FFF2-40B4-BE49-F238E27FC236}">
                <a16:creationId xmlns:a16="http://schemas.microsoft.com/office/drawing/2014/main" id="{C77A28F1-D008-476C-98F1-C2D8A19F80E0}"/>
              </a:ext>
            </a:extLst>
          </p:cNvPr>
          <p:cNvSpPr>
            <a:spLocks noGrp="1"/>
          </p:cNvSpPr>
          <p:nvPr>
            <p:ph type="sldNum" sz="quarter" idx="12"/>
          </p:nvPr>
        </p:nvSpPr>
        <p:spPr/>
        <p:txBody>
          <a:bodyPr/>
          <a:lstStyle/>
          <a:p>
            <a:fld id="{8503B3E5-BAE0-4051-A0B1-29381921E4F1}" type="slidenum">
              <a:rPr lang="en-GB" smtClean="0"/>
              <a:t>57</a:t>
            </a:fld>
            <a:endParaRPr lang="en-GB"/>
          </a:p>
        </p:txBody>
      </p:sp>
      <p:sp>
        <p:nvSpPr>
          <p:cNvPr id="9" name="Footer Placeholder 1">
            <a:extLst>
              <a:ext uri="{FF2B5EF4-FFF2-40B4-BE49-F238E27FC236}">
                <a16:creationId xmlns:a16="http://schemas.microsoft.com/office/drawing/2014/main" id="{D3A1A38D-3DBF-4D48-AC07-157A558DC6F0}"/>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851022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86816" y="194872"/>
            <a:ext cx="8682430" cy="1118368"/>
          </a:xfrm>
        </p:spPr>
        <p:txBody>
          <a:bodyPr>
            <a:noAutofit/>
          </a:bodyPr>
          <a:lstStyle/>
          <a:p>
            <a:r>
              <a:rPr lang="en-US" altLang="zh-TW" sz="3600" b="1" dirty="0">
                <a:solidFill>
                  <a:schemeClr val="accent4"/>
                </a:solidFill>
                <a:latin typeface="Calibri" panose="020F0502020204030204" pitchFamily="34" charset="0"/>
                <a:cs typeface="Calibri" panose="020F0502020204030204" pitchFamily="34" charset="0"/>
              </a:rPr>
              <a:t>Safety of copper-bearing IUDs emergency contraception</a:t>
            </a:r>
            <a:endParaRPr lang="en-GB" altLang="zh-TW" sz="36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576288"/>
            <a:ext cx="8136904" cy="4525963"/>
          </a:xfrm>
        </p:spPr>
        <p:txBody>
          <a:bodyPr>
            <a:normAutofit/>
          </a:bodyPr>
          <a:lstStyle/>
          <a:p>
            <a:pPr marL="0" indent="0" eaLnBrk="1" hangingPunct="1">
              <a:lnSpc>
                <a:spcPct val="90000"/>
              </a:lnSpc>
              <a:buNone/>
            </a:pPr>
            <a:r>
              <a:rPr lang="en-GB" altLang="zh-TW" sz="3200" dirty="0">
                <a:cs typeface="Arial" panose="020B0604020202020204" pitchFamily="34" charset="0"/>
              </a:rPr>
              <a:t>Copper-bearing IUD is a safe method of emergency contraception.  </a:t>
            </a:r>
          </a:p>
          <a:p>
            <a:pPr marL="0" indent="0" eaLnBrk="1" hangingPunct="1">
              <a:lnSpc>
                <a:spcPct val="90000"/>
              </a:lnSpc>
              <a:buNone/>
            </a:pPr>
            <a:endParaRPr lang="en-US" altLang="zh-TW" sz="3200" dirty="0">
              <a:cs typeface="Arial" panose="020B0604020202020204" pitchFamily="34" charset="0"/>
            </a:endParaRPr>
          </a:p>
          <a:p>
            <a:pPr marL="0" indent="0" eaLnBrk="1" hangingPunct="1">
              <a:lnSpc>
                <a:spcPct val="90000"/>
              </a:lnSpc>
              <a:buNone/>
            </a:pPr>
            <a:r>
              <a:rPr lang="en-US" altLang="zh-TW" sz="3200" dirty="0">
                <a:cs typeface="Arial" panose="020B0604020202020204" pitchFamily="34" charset="0"/>
              </a:rPr>
              <a:t>The occurrence of </a:t>
            </a:r>
            <a:r>
              <a:rPr lang="en-GB" altLang="zh-TW" sz="3200" dirty="0">
                <a:cs typeface="Arial" panose="020B0604020202020204" pitchFamily="34" charset="0"/>
              </a:rPr>
              <a:t>Pelvic Inflammatory Disease (PID) may be &lt; 2 cases per 1000 users. </a:t>
            </a:r>
          </a:p>
          <a:p>
            <a:pPr eaLnBrk="1" hangingPunct="1">
              <a:lnSpc>
                <a:spcPct val="90000"/>
              </a:lnSpc>
            </a:pPr>
            <a:endParaRPr lang="en-GB" altLang="zh-TW" sz="3200" dirty="0">
              <a:cs typeface="Arial" panose="020B0604020202020204" pitchFamily="34" charset="0"/>
            </a:endParaRPr>
          </a:p>
          <a:p>
            <a:pPr marL="0" indent="0" eaLnBrk="1" hangingPunct="1">
              <a:lnSpc>
                <a:spcPct val="90000"/>
              </a:lnSpc>
              <a:buNone/>
            </a:pPr>
            <a:r>
              <a:rPr lang="en-GB" altLang="zh-TW" sz="3200" dirty="0">
                <a:cs typeface="Arial" panose="020B0604020202020204" pitchFamily="34" charset="0"/>
              </a:rPr>
              <a:t>Risks of expulsion or perforation are low. </a:t>
            </a:r>
          </a:p>
        </p:txBody>
      </p:sp>
      <p:sp>
        <p:nvSpPr>
          <p:cNvPr id="3" name="Slide Number Placeholder 2">
            <a:extLst>
              <a:ext uri="{FF2B5EF4-FFF2-40B4-BE49-F238E27FC236}">
                <a16:creationId xmlns:a16="http://schemas.microsoft.com/office/drawing/2014/main" id="{F20AAD2C-D555-4C6E-9BDD-271838F49F72}"/>
              </a:ext>
            </a:extLst>
          </p:cNvPr>
          <p:cNvSpPr>
            <a:spLocks noGrp="1"/>
          </p:cNvSpPr>
          <p:nvPr>
            <p:ph type="sldNum" sz="quarter" idx="12"/>
          </p:nvPr>
        </p:nvSpPr>
        <p:spPr/>
        <p:txBody>
          <a:bodyPr/>
          <a:lstStyle/>
          <a:p>
            <a:fld id="{8503B3E5-BAE0-4051-A0B1-29381921E4F1}" type="slidenum">
              <a:rPr lang="en-GB" smtClean="0"/>
              <a:t>58</a:t>
            </a:fld>
            <a:endParaRPr lang="en-GB"/>
          </a:p>
        </p:txBody>
      </p:sp>
      <p:sp>
        <p:nvSpPr>
          <p:cNvPr id="9" name="Footer Placeholder 1">
            <a:extLst>
              <a:ext uri="{FF2B5EF4-FFF2-40B4-BE49-F238E27FC236}">
                <a16:creationId xmlns:a16="http://schemas.microsoft.com/office/drawing/2014/main" id="{37CF5A05-0880-4088-9C06-4D9FB8A99109}"/>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462945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35530" y="332656"/>
            <a:ext cx="8229600" cy="576064"/>
          </a:xfrm>
        </p:spPr>
        <p:txBody>
          <a:bodyPr>
            <a:noAutofit/>
          </a:bodyPr>
          <a:lstStyle/>
          <a:p>
            <a:r>
              <a:rPr lang="en-US" altLang="zh-TW" sz="3200" b="1" dirty="0">
                <a:solidFill>
                  <a:schemeClr val="accent4"/>
                </a:solidFill>
                <a:latin typeface="Calibri" panose="020F0502020204030204" pitchFamily="34" charset="0"/>
                <a:cs typeface="Calibri" panose="020F0502020204030204" pitchFamily="34" charset="0"/>
              </a:rPr>
              <a:t>Emergency contraception: Medical eligibility criteria for copper-bearing IUDs - </a:t>
            </a:r>
            <a:r>
              <a:rPr lang="en-US" altLang="zh-TW" sz="3200" b="1" i="1" dirty="0">
                <a:solidFill>
                  <a:schemeClr val="accent4"/>
                </a:solidFill>
                <a:latin typeface="Calibri" panose="020F0502020204030204" pitchFamily="34" charset="0"/>
                <a:cs typeface="Calibri" panose="020F0502020204030204" pitchFamily="34" charset="0"/>
              </a:rPr>
              <a:t>1</a:t>
            </a:r>
            <a:endParaRPr lang="en-GB" altLang="zh-TW" sz="3200" b="1" i="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97501" y="1348576"/>
            <a:ext cx="8424862" cy="4525963"/>
          </a:xfrm>
        </p:spPr>
        <p:txBody>
          <a:bodyPr>
            <a:noAutofit/>
          </a:bodyPr>
          <a:lstStyle/>
          <a:p>
            <a:pPr marL="0" indent="0" eaLnBrk="1" hangingPunct="1">
              <a:lnSpc>
                <a:spcPct val="90000"/>
              </a:lnSpc>
              <a:buNone/>
            </a:pPr>
            <a:r>
              <a:rPr lang="en-GB" altLang="zh-TW" sz="2600" dirty="0">
                <a:cs typeface="Arial" panose="020B0604020202020204" pitchFamily="34" charset="0"/>
              </a:rPr>
              <a:t>Eligibility criteria for the general use of a copper IUD apply to its use as an emergency contraceptive method.  </a:t>
            </a:r>
          </a:p>
          <a:p>
            <a:pPr eaLnBrk="1" hangingPunct="1">
              <a:lnSpc>
                <a:spcPct val="90000"/>
              </a:lnSpc>
            </a:pPr>
            <a:endParaRPr lang="en-US" altLang="zh-TW" sz="2600" dirty="0">
              <a:cs typeface="Arial" panose="020B0604020202020204" pitchFamily="34" charset="0"/>
            </a:endParaRPr>
          </a:p>
          <a:p>
            <a:pPr marL="0" indent="0" eaLnBrk="1" hangingPunct="1">
              <a:lnSpc>
                <a:spcPct val="90000"/>
              </a:lnSpc>
              <a:buNone/>
            </a:pPr>
            <a:r>
              <a:rPr lang="en-GB" altLang="zh-TW" sz="2600" dirty="0">
                <a:cs typeface="Arial" panose="020B0604020202020204" pitchFamily="34" charset="0"/>
              </a:rPr>
              <a:t>IUD insertion may further increase the risk of PID among women at increased risk of </a:t>
            </a:r>
            <a:r>
              <a:rPr lang="en-US" altLang="zh-TW" sz="2600" dirty="0">
                <a:cs typeface="Arial" panose="020B0604020202020204" pitchFamily="34" charset="0"/>
              </a:rPr>
              <a:t>sexually transmitted infections (STIs)</a:t>
            </a:r>
            <a:r>
              <a:rPr lang="en-GB" altLang="zh-TW" sz="2600" dirty="0">
                <a:cs typeface="Arial" panose="020B0604020202020204" pitchFamily="34" charset="0"/>
              </a:rPr>
              <a:t>, though this risk may be low. The risk of STIs varies depending on the behaviour of the individual and prevalence of STI in the local setting. In general, women at increased risk of STI can use IUD.</a:t>
            </a:r>
          </a:p>
          <a:p>
            <a:pPr eaLnBrk="1" hangingPunct="1">
              <a:lnSpc>
                <a:spcPct val="90000"/>
              </a:lnSpc>
            </a:pPr>
            <a:endParaRPr lang="en-GB" altLang="zh-TW" sz="2600" dirty="0">
              <a:cs typeface="Arial" panose="020B0604020202020204" pitchFamily="34" charset="0"/>
            </a:endParaRPr>
          </a:p>
          <a:p>
            <a:pPr marL="0" indent="0" eaLnBrk="1" hangingPunct="1">
              <a:lnSpc>
                <a:spcPct val="90000"/>
              </a:lnSpc>
              <a:buNone/>
            </a:pPr>
            <a:r>
              <a:rPr lang="en-GB" altLang="zh-TW" sz="2600" dirty="0">
                <a:cs typeface="Arial" panose="020B0604020202020204" pitchFamily="34" charset="0"/>
              </a:rPr>
              <a:t>Situations when a copper IUD should not be used as emergency contraception are listed in the next slide.  </a:t>
            </a:r>
          </a:p>
        </p:txBody>
      </p:sp>
      <p:sp>
        <p:nvSpPr>
          <p:cNvPr id="3" name="Slide Number Placeholder 2">
            <a:extLst>
              <a:ext uri="{FF2B5EF4-FFF2-40B4-BE49-F238E27FC236}">
                <a16:creationId xmlns:a16="http://schemas.microsoft.com/office/drawing/2014/main" id="{2B67AE4F-7F07-4EAA-9B2F-D8D7C353B165}"/>
              </a:ext>
            </a:extLst>
          </p:cNvPr>
          <p:cNvSpPr>
            <a:spLocks noGrp="1"/>
          </p:cNvSpPr>
          <p:nvPr>
            <p:ph type="sldNum" sz="quarter" idx="12"/>
          </p:nvPr>
        </p:nvSpPr>
        <p:spPr/>
        <p:txBody>
          <a:bodyPr/>
          <a:lstStyle/>
          <a:p>
            <a:fld id="{8503B3E5-BAE0-4051-A0B1-29381921E4F1}" type="slidenum">
              <a:rPr lang="en-GB" smtClean="0"/>
              <a:t>59</a:t>
            </a:fld>
            <a:endParaRPr lang="en-GB"/>
          </a:p>
        </p:txBody>
      </p:sp>
      <p:sp>
        <p:nvSpPr>
          <p:cNvPr id="9" name="Footer Placeholder 1">
            <a:extLst>
              <a:ext uri="{FF2B5EF4-FFF2-40B4-BE49-F238E27FC236}">
                <a16:creationId xmlns:a16="http://schemas.microsoft.com/office/drawing/2014/main" id="{5A500AFA-B342-4711-AECD-A657D088AB1D}"/>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2435932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270"/>
            <a:ext cx="7886700" cy="941160"/>
          </a:xfrm>
        </p:spPr>
        <p:txBody>
          <a:bodyPr/>
          <a:lstStyle/>
          <a:p>
            <a:r>
              <a:rPr lang="en-US" b="1" dirty="0">
                <a:solidFill>
                  <a:schemeClr val="accent4"/>
                </a:solidFill>
                <a:latin typeface="Calibri" panose="020F0502020204030204" pitchFamily="34" charset="0"/>
                <a:cs typeface="Calibri" panose="020F0502020204030204" pitchFamily="34" charset="0"/>
              </a:rPr>
              <a:t>What Is Vasectomy?</a:t>
            </a:r>
          </a:p>
        </p:txBody>
      </p:sp>
      <p:sp>
        <p:nvSpPr>
          <p:cNvPr id="3" name="Content Placeholder 2"/>
          <p:cNvSpPr>
            <a:spLocks noGrp="1"/>
          </p:cNvSpPr>
          <p:nvPr>
            <p:ph idx="1"/>
          </p:nvPr>
        </p:nvSpPr>
        <p:spPr>
          <a:xfrm>
            <a:off x="348342" y="1436913"/>
            <a:ext cx="8403772" cy="5055961"/>
          </a:xfrm>
        </p:spPr>
        <p:txBody>
          <a:bodyPr/>
          <a:lstStyle/>
          <a:p>
            <a:r>
              <a:rPr lang="en-US" sz="2800" dirty="0"/>
              <a:t>A permanent method of contraception for men who do not want any more children</a:t>
            </a:r>
          </a:p>
          <a:p>
            <a:r>
              <a:rPr lang="en-US" sz="2800" dirty="0"/>
              <a:t>A safe, simple, and short surgical procedure</a:t>
            </a:r>
          </a:p>
          <a:p>
            <a:r>
              <a:rPr lang="en-US" sz="2800" dirty="0"/>
              <a:t>Also referred to as </a:t>
            </a:r>
            <a:r>
              <a:rPr lang="en-US" sz="2800" dirty="0">
                <a:solidFill>
                  <a:srgbClr val="C00000"/>
                </a:solidFill>
              </a:rPr>
              <a:t>male sterilization </a:t>
            </a:r>
            <a:r>
              <a:rPr lang="en-US" sz="2800" dirty="0"/>
              <a:t>or </a:t>
            </a:r>
            <a:r>
              <a:rPr lang="en-US" sz="2800" dirty="0">
                <a:solidFill>
                  <a:srgbClr val="C00000"/>
                </a:solidFill>
              </a:rPr>
              <a:t>male surgical contraception</a:t>
            </a:r>
          </a:p>
          <a:p>
            <a:r>
              <a:rPr lang="en-US" sz="2800" dirty="0"/>
              <a:t>Procedure requires a trained health care provider</a:t>
            </a:r>
          </a:p>
          <a:p>
            <a:r>
              <a:rPr lang="en-US" sz="2800" dirty="0"/>
              <a:t>Two techniques for performing vasectomy</a:t>
            </a:r>
          </a:p>
          <a:p>
            <a:pPr lvl="1"/>
            <a:r>
              <a:rPr lang="en-US" sz="2400" b="1" dirty="0"/>
              <a:t>Conventional or incisional vasectomy </a:t>
            </a:r>
          </a:p>
          <a:p>
            <a:pPr lvl="1"/>
            <a:r>
              <a:rPr lang="en-US" sz="2400" b="1" dirty="0"/>
              <a:t>No-scalpel vasectomy (NSV)</a:t>
            </a:r>
          </a:p>
        </p:txBody>
      </p:sp>
      <p:sp>
        <p:nvSpPr>
          <p:cNvPr id="4" name="Footer Placeholder 1">
            <a:extLst>
              <a:ext uri="{FF2B5EF4-FFF2-40B4-BE49-F238E27FC236}">
                <a16:creationId xmlns:a16="http://schemas.microsoft.com/office/drawing/2014/main" id="{1DD48B97-5B03-4A75-A42B-4CC64F679A0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6" name="Slide Number Placeholder 5">
            <a:extLst>
              <a:ext uri="{FF2B5EF4-FFF2-40B4-BE49-F238E27FC236}">
                <a16:creationId xmlns:a16="http://schemas.microsoft.com/office/drawing/2014/main" id="{7F12156D-4CB9-4ECB-8F58-18191608B0EE}"/>
              </a:ext>
            </a:extLst>
          </p:cNvPr>
          <p:cNvSpPr>
            <a:spLocks noGrp="1"/>
          </p:cNvSpPr>
          <p:nvPr>
            <p:ph type="sldNum" sz="quarter" idx="12"/>
          </p:nvPr>
        </p:nvSpPr>
        <p:spPr/>
        <p:txBody>
          <a:bodyPr/>
          <a:lstStyle/>
          <a:p>
            <a:fld id="{8503B3E5-BAE0-4051-A0B1-29381921E4F1}" type="slidenum">
              <a:rPr lang="en-GB" smtClean="0"/>
              <a:t>6</a:t>
            </a:fld>
            <a:endParaRPr lang="en-GB"/>
          </a:p>
        </p:txBody>
      </p:sp>
    </p:spTree>
    <p:extLst>
      <p:ext uri="{BB962C8B-B14F-4D97-AF65-F5344CB8AC3E}">
        <p14:creationId xmlns:p14="http://schemas.microsoft.com/office/powerpoint/2010/main" val="2507738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98242"/>
            <a:ext cx="8136904" cy="4525963"/>
          </a:xfrm>
        </p:spPr>
        <p:txBody>
          <a:bodyPr>
            <a:noAutofit/>
          </a:bodyPr>
          <a:lstStyle/>
          <a:p>
            <a:pPr marL="0" indent="0" eaLnBrk="1" hangingPunct="1">
              <a:lnSpc>
                <a:spcPct val="90000"/>
              </a:lnSpc>
              <a:buNone/>
            </a:pPr>
            <a:r>
              <a:rPr lang="en-GB" altLang="zh-TW" sz="2400" b="1" dirty="0">
                <a:cs typeface="Arial" panose="020B0604020202020204" pitchFamily="34" charset="0"/>
              </a:rPr>
              <a:t>Copper IUDs should not be used as emergency contraception in the following situations</a:t>
            </a:r>
            <a:r>
              <a:rPr lang="en-GB" altLang="zh-TW" sz="2400" dirty="0">
                <a:cs typeface="Arial" panose="020B0604020202020204" pitchFamily="34" charset="0"/>
              </a:rPr>
              <a:t>: </a:t>
            </a:r>
          </a:p>
          <a:p>
            <a:pPr eaLnBrk="1" hangingPunct="1">
              <a:lnSpc>
                <a:spcPct val="90000"/>
              </a:lnSpc>
            </a:pPr>
            <a:r>
              <a:rPr lang="en-US" altLang="zh-TW" sz="2400" dirty="0">
                <a:cs typeface="Arial" panose="020B0604020202020204" pitchFamily="34" charset="0"/>
              </a:rPr>
              <a:t>In women with MEC category 3 or 4 conditions for copper IUD. This includes women with ongoing PID, puerperal sepsis, unexplained vaginal bleeding, cervical cancer, or severe thrombocytopenia.</a:t>
            </a:r>
          </a:p>
          <a:p>
            <a:pPr eaLnBrk="1" hangingPunct="1">
              <a:lnSpc>
                <a:spcPct val="90000"/>
              </a:lnSpc>
            </a:pPr>
            <a:r>
              <a:rPr lang="en-US" altLang="zh-TW" sz="2400" dirty="0">
                <a:cs typeface="Arial" panose="020B0604020202020204" pitchFamily="34" charset="0"/>
              </a:rPr>
              <a:t>In women who are victims of sexual assault due to a high risk of STIs like chlamydia and gonorrhea. </a:t>
            </a:r>
          </a:p>
          <a:p>
            <a:pPr eaLnBrk="1" hangingPunct="1">
              <a:lnSpc>
                <a:spcPct val="90000"/>
              </a:lnSpc>
            </a:pPr>
            <a:r>
              <a:rPr lang="en-US" altLang="zh-TW" sz="2400" dirty="0">
                <a:cs typeface="Arial" panose="020B0604020202020204" pitchFamily="34" charset="0"/>
              </a:rPr>
              <a:t>In women who are already pregnant. </a:t>
            </a:r>
          </a:p>
          <a:p>
            <a:pPr eaLnBrk="1" hangingPunct="1">
              <a:lnSpc>
                <a:spcPct val="90000"/>
              </a:lnSpc>
            </a:pPr>
            <a:r>
              <a:rPr lang="en-GB" altLang="zh-TW" sz="2400" dirty="0">
                <a:cs typeface="Arial" panose="020B0604020202020204" pitchFamily="34" charset="0"/>
              </a:rPr>
              <a:t>In women with very high risks of STIs. Appropriate testing and treatment should be done first before inserting IUD in this category of women. </a:t>
            </a:r>
          </a:p>
        </p:txBody>
      </p:sp>
      <p:sp>
        <p:nvSpPr>
          <p:cNvPr id="7" name="Titre 1">
            <a:extLst>
              <a:ext uri="{FF2B5EF4-FFF2-40B4-BE49-F238E27FC236}">
                <a16:creationId xmlns:a16="http://schemas.microsoft.com/office/drawing/2014/main" id="{FEB6AD61-384C-49EC-A69C-4DCAFA88A09B}"/>
              </a:ext>
            </a:extLst>
          </p:cNvPr>
          <p:cNvSpPr>
            <a:spLocks noGrp="1"/>
          </p:cNvSpPr>
          <p:nvPr>
            <p:ph type="title"/>
          </p:nvPr>
        </p:nvSpPr>
        <p:spPr>
          <a:xfrm>
            <a:off x="235530" y="332656"/>
            <a:ext cx="8229600" cy="576064"/>
          </a:xfrm>
        </p:spPr>
        <p:txBody>
          <a:bodyPr>
            <a:noAutofit/>
          </a:bodyPr>
          <a:lstStyle/>
          <a:p>
            <a:r>
              <a:rPr lang="en-US" altLang="zh-TW" sz="3200" b="1" dirty="0">
                <a:solidFill>
                  <a:schemeClr val="accent4"/>
                </a:solidFill>
                <a:latin typeface="Calibri" panose="020F0502020204030204" pitchFamily="34" charset="0"/>
                <a:cs typeface="Calibri" panose="020F0502020204030204" pitchFamily="34" charset="0"/>
              </a:rPr>
              <a:t>Emergency contraception: Medical eligibility criteria for copper-bearing IUDs - </a:t>
            </a:r>
            <a:r>
              <a:rPr lang="en-US" altLang="zh-TW" sz="3200" b="1" i="1" dirty="0">
                <a:solidFill>
                  <a:schemeClr val="accent4"/>
                </a:solidFill>
                <a:latin typeface="Calibri" panose="020F0502020204030204" pitchFamily="34" charset="0"/>
                <a:cs typeface="Calibri" panose="020F0502020204030204" pitchFamily="34" charset="0"/>
              </a:rPr>
              <a:t>2</a:t>
            </a:r>
            <a:endParaRPr lang="en-GB" altLang="zh-TW" sz="3200" b="1" i="1" dirty="0">
              <a:solidFill>
                <a:schemeClr val="accent4"/>
              </a:solidFill>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2D1F3531-4A3D-46AA-8A92-4E57BD9E5FE2}"/>
              </a:ext>
            </a:extLst>
          </p:cNvPr>
          <p:cNvSpPr>
            <a:spLocks noGrp="1"/>
          </p:cNvSpPr>
          <p:nvPr>
            <p:ph type="sldNum" sz="quarter" idx="12"/>
          </p:nvPr>
        </p:nvSpPr>
        <p:spPr/>
        <p:txBody>
          <a:bodyPr/>
          <a:lstStyle/>
          <a:p>
            <a:fld id="{8503B3E5-BAE0-4051-A0B1-29381921E4F1}" type="slidenum">
              <a:rPr lang="en-GB" smtClean="0"/>
              <a:t>60</a:t>
            </a:fld>
            <a:endParaRPr lang="en-GB"/>
          </a:p>
        </p:txBody>
      </p:sp>
      <p:sp>
        <p:nvSpPr>
          <p:cNvPr id="9" name="Footer Placeholder 1">
            <a:extLst>
              <a:ext uri="{FF2B5EF4-FFF2-40B4-BE49-F238E27FC236}">
                <a16:creationId xmlns:a16="http://schemas.microsoft.com/office/drawing/2014/main" id="{FD1D01A6-8919-4D9B-A066-A9FF39DE66B1}"/>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0210435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29682" y="332656"/>
            <a:ext cx="8574672" cy="735532"/>
          </a:xfrm>
        </p:spPr>
        <p:txBody>
          <a:bodyPr>
            <a:noAutofit/>
          </a:bodyPr>
          <a:lstStyle/>
          <a:p>
            <a:br>
              <a:rPr lang="en-GB" altLang="zh-TW" sz="3200" b="1" dirty="0">
                <a:solidFill>
                  <a:schemeClr val="accent4"/>
                </a:solidFill>
                <a:latin typeface="Calibri" panose="020F0502020204030204" pitchFamily="34" charset="0"/>
                <a:cs typeface="Calibri" panose="020F0502020204030204" pitchFamily="34" charset="0"/>
              </a:rPr>
            </a:br>
            <a:r>
              <a:rPr lang="en-GB" altLang="zh-TW" sz="3200" b="1" dirty="0">
                <a:solidFill>
                  <a:schemeClr val="accent4"/>
                </a:solidFill>
                <a:latin typeface="Calibri" panose="020F0502020204030204" pitchFamily="34" charset="0"/>
                <a:cs typeface="Calibri" panose="020F0502020204030204" pitchFamily="34" charset="0"/>
              </a:rPr>
              <a:t>Transition from </a:t>
            </a:r>
            <a:r>
              <a:rPr lang="en-US" altLang="zh-TW" sz="3200" b="1" dirty="0">
                <a:solidFill>
                  <a:schemeClr val="accent4"/>
                </a:solidFill>
                <a:latin typeface="Calibri" panose="020F0502020204030204" pitchFamily="34" charset="0"/>
                <a:cs typeface="Calibri" panose="020F0502020204030204" pitchFamily="34" charset="0"/>
              </a:rPr>
              <a:t>copper-bearing IUDs</a:t>
            </a:r>
            <a:r>
              <a:rPr lang="en-GB" altLang="zh-TW" sz="3200" b="1" dirty="0">
                <a:solidFill>
                  <a:schemeClr val="accent4"/>
                </a:solidFill>
                <a:latin typeface="Calibri" panose="020F0502020204030204" pitchFamily="34" charset="0"/>
                <a:cs typeface="Calibri" panose="020F0502020204030204" pitchFamily="34" charset="0"/>
              </a:rPr>
              <a:t> </a:t>
            </a:r>
            <a:r>
              <a:rPr lang="en-US" altLang="zh-TW" sz="3200" b="1" dirty="0">
                <a:solidFill>
                  <a:schemeClr val="accent4"/>
                </a:solidFill>
                <a:latin typeface="Calibri" panose="020F0502020204030204" pitchFamily="34" charset="0"/>
                <a:cs typeface="Calibri" panose="020F0502020204030204" pitchFamily="34" charset="0"/>
              </a:rPr>
              <a:t>emergency contraception </a:t>
            </a:r>
            <a:r>
              <a:rPr lang="en-GB" altLang="zh-TW" sz="3200" b="1" dirty="0">
                <a:solidFill>
                  <a:schemeClr val="accent4"/>
                </a:solidFill>
                <a:latin typeface="Calibri" panose="020F0502020204030204" pitchFamily="34" charset="0"/>
                <a:cs typeface="Calibri" panose="020F0502020204030204" pitchFamily="34" charset="0"/>
              </a:rPr>
              <a:t>to regular contraception</a:t>
            </a:r>
            <a:br>
              <a:rPr lang="en-US" altLang="zh-TW" sz="3200" b="1" dirty="0">
                <a:solidFill>
                  <a:schemeClr val="accent4"/>
                </a:solidFill>
                <a:latin typeface="Calibri" panose="020F0502020204030204" pitchFamily="34" charset="0"/>
                <a:cs typeface="Calibri" panose="020F0502020204030204" pitchFamily="34" charset="0"/>
              </a:rPr>
            </a:br>
            <a:endParaRPr lang="en-GB" altLang="zh-TW" sz="3200" b="1" dirty="0">
              <a:solidFill>
                <a:schemeClr val="accent4"/>
              </a:solidFill>
              <a:latin typeface="Calibri" panose="020F0502020204030204" pitchFamily="34" charset="0"/>
              <a:cs typeface="Calibri" panose="020F0502020204030204" pitchFamily="34" charset="0"/>
            </a:endParaRP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95325"/>
            <a:ext cx="8136904" cy="4525963"/>
          </a:xfrm>
        </p:spPr>
        <p:txBody>
          <a:bodyPr>
            <a:normAutofit/>
          </a:bodyPr>
          <a:lstStyle/>
          <a:p>
            <a:pPr marL="0" indent="0" eaLnBrk="1" hangingPunct="1">
              <a:lnSpc>
                <a:spcPct val="90000"/>
              </a:lnSpc>
              <a:buNone/>
            </a:pPr>
            <a:r>
              <a:rPr lang="en-GB" altLang="zh-TW" dirty="0">
                <a:cs typeface="Arial" panose="020B0604020202020204" pitchFamily="34" charset="0"/>
              </a:rPr>
              <a:t>There is no need for additional contraceptive protection if a copper IUD is used for emergency contraception.</a:t>
            </a:r>
          </a:p>
          <a:p>
            <a:pPr marL="0" indent="0" eaLnBrk="1" hangingPunct="1">
              <a:lnSpc>
                <a:spcPct val="90000"/>
              </a:lnSpc>
              <a:buNone/>
            </a:pPr>
            <a:endParaRPr lang="en-US" altLang="zh-TW" dirty="0">
              <a:cs typeface="Arial" panose="020B0604020202020204" pitchFamily="34" charset="0"/>
            </a:endParaRPr>
          </a:p>
          <a:p>
            <a:pPr marL="0" indent="0" eaLnBrk="1" hangingPunct="1">
              <a:lnSpc>
                <a:spcPct val="90000"/>
              </a:lnSpc>
              <a:buNone/>
            </a:pPr>
            <a:r>
              <a:rPr lang="en-GB" altLang="zh-TW" dirty="0">
                <a:cs typeface="Arial" panose="020B0604020202020204" pitchFamily="34" charset="0"/>
              </a:rPr>
              <a:t>Copper-bearing IUD can be continued as an ongoing method of contraception or the woman may change to another contraceptive method of her choice. </a:t>
            </a:r>
          </a:p>
          <a:p>
            <a:pPr eaLnBrk="1" hangingPunct="1">
              <a:lnSpc>
                <a:spcPct val="90000"/>
              </a:lnSpc>
            </a:pPr>
            <a:endParaRPr lang="en-US" altLang="zh-TW" dirty="0">
              <a:cs typeface="Arial" panose="020B0604020202020204" pitchFamily="34" charset="0"/>
            </a:endParaRPr>
          </a:p>
          <a:p>
            <a:pPr eaLnBrk="1" hangingPunct="1">
              <a:lnSpc>
                <a:spcPct val="90000"/>
              </a:lnSpc>
            </a:pPr>
            <a:endParaRPr lang="en-GB" altLang="zh-TW" dirty="0">
              <a:cs typeface="Arial" panose="020B0604020202020204" pitchFamily="34" charset="0"/>
            </a:endParaRPr>
          </a:p>
        </p:txBody>
      </p:sp>
      <p:sp>
        <p:nvSpPr>
          <p:cNvPr id="3" name="Slide Number Placeholder 2">
            <a:extLst>
              <a:ext uri="{FF2B5EF4-FFF2-40B4-BE49-F238E27FC236}">
                <a16:creationId xmlns:a16="http://schemas.microsoft.com/office/drawing/2014/main" id="{F03646EB-99BA-4B00-8C3E-5B57265B5D34}"/>
              </a:ext>
            </a:extLst>
          </p:cNvPr>
          <p:cNvSpPr>
            <a:spLocks noGrp="1"/>
          </p:cNvSpPr>
          <p:nvPr>
            <p:ph type="sldNum" sz="quarter" idx="12"/>
          </p:nvPr>
        </p:nvSpPr>
        <p:spPr/>
        <p:txBody>
          <a:bodyPr/>
          <a:lstStyle/>
          <a:p>
            <a:fld id="{8503B3E5-BAE0-4051-A0B1-29381921E4F1}" type="slidenum">
              <a:rPr lang="en-GB" smtClean="0"/>
              <a:t>61</a:t>
            </a:fld>
            <a:endParaRPr lang="en-GB"/>
          </a:p>
        </p:txBody>
      </p:sp>
      <p:sp>
        <p:nvSpPr>
          <p:cNvPr id="9" name="Footer Placeholder 1">
            <a:extLst>
              <a:ext uri="{FF2B5EF4-FFF2-40B4-BE49-F238E27FC236}">
                <a16:creationId xmlns:a16="http://schemas.microsoft.com/office/drawing/2014/main" id="{E2846FC9-2C41-4CF8-9FA8-1FA5D61C7365}"/>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3679734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a:extLst>
              <a:ext uri="{FF2B5EF4-FFF2-40B4-BE49-F238E27FC236}">
                <a16:creationId xmlns:a16="http://schemas.microsoft.com/office/drawing/2014/main" id="{3C0B95AC-4EC2-4698-9C5B-D531BF13276A}"/>
              </a:ext>
            </a:extLst>
          </p:cNvPr>
          <p:cNvSpPr>
            <a:spLocks noGrp="1"/>
          </p:cNvSpPr>
          <p:nvPr>
            <p:ph type="title"/>
          </p:nvPr>
        </p:nvSpPr>
        <p:spPr>
          <a:xfrm>
            <a:off x="43537" y="138690"/>
            <a:ext cx="8574672" cy="735532"/>
          </a:xfrm>
        </p:spPr>
        <p:txBody>
          <a:bodyPr>
            <a:noAutofit/>
          </a:bodyPr>
          <a:lstStyle/>
          <a:p>
            <a:r>
              <a:rPr lang="en-GB" altLang="zh-TW" sz="4000" b="1" dirty="0">
                <a:solidFill>
                  <a:schemeClr val="accent4"/>
                </a:solidFill>
                <a:latin typeface="Calibri" panose="020F0502020204030204" pitchFamily="34" charset="0"/>
                <a:cs typeface="Calibri" panose="020F0502020204030204" pitchFamily="34" charset="0"/>
              </a:rPr>
              <a:t>Emergency contraception: Summary</a:t>
            </a:r>
          </a:p>
        </p:txBody>
      </p:sp>
      <p:sp>
        <p:nvSpPr>
          <p:cNvPr id="19459" name="Sous-titre 2">
            <a:extLst>
              <a:ext uri="{FF2B5EF4-FFF2-40B4-BE49-F238E27FC236}">
                <a16:creationId xmlns:a16="http://schemas.microsoft.com/office/drawing/2014/main" id="{B4D01386-1DBD-4C0A-B1B8-015A05C36831}"/>
              </a:ext>
            </a:extLst>
          </p:cNvPr>
          <p:cNvSpPr>
            <a:spLocks noGrp="1"/>
          </p:cNvSpPr>
          <p:nvPr>
            <p:ph idx="1"/>
          </p:nvPr>
        </p:nvSpPr>
        <p:spPr>
          <a:xfrm>
            <a:off x="323528" y="1495325"/>
            <a:ext cx="8136904" cy="4525963"/>
          </a:xfrm>
        </p:spPr>
        <p:txBody>
          <a:bodyPr>
            <a:normAutofit fontScale="92500" lnSpcReduction="10000"/>
          </a:bodyPr>
          <a:lstStyle/>
          <a:p>
            <a:r>
              <a:rPr lang="en-US" dirty="0"/>
              <a:t>The only currently available contraceptive method that </a:t>
            </a:r>
            <a:r>
              <a:rPr lang="en-US" b="1" dirty="0"/>
              <a:t>prevents </a:t>
            </a:r>
            <a:r>
              <a:rPr lang="en-US" dirty="0"/>
              <a:t>pregnancy </a:t>
            </a:r>
            <a:r>
              <a:rPr lang="en-US" b="1" dirty="0"/>
              <a:t>after </a:t>
            </a:r>
            <a:r>
              <a:rPr lang="en-US" dirty="0"/>
              <a:t>sexual intercourse and </a:t>
            </a:r>
            <a:r>
              <a:rPr lang="en-US" b="1" dirty="0"/>
              <a:t>before </a:t>
            </a:r>
            <a:r>
              <a:rPr lang="en-US" dirty="0"/>
              <a:t>implantation.</a:t>
            </a:r>
          </a:p>
          <a:p>
            <a:r>
              <a:rPr lang="en-US" altLang="en-US" dirty="0"/>
              <a:t>Can be used by </a:t>
            </a:r>
            <a:r>
              <a:rPr lang="en-GB" altLang="en-US" dirty="0"/>
              <a:t>any woman or girl of reproductive age</a:t>
            </a:r>
          </a:p>
          <a:p>
            <a:r>
              <a:rPr lang="en-US" altLang="en-US" dirty="0"/>
              <a:t>No absolute medical contraindications- </a:t>
            </a:r>
            <a:r>
              <a:rPr lang="en-GB" altLang="en-US" sz="1500" i="1" dirty="0"/>
              <a:t>eligibility criteria for general use of a copper IUD apply when they are used for emergency contraception</a:t>
            </a:r>
            <a:endParaRPr lang="en-US" altLang="en-US" sz="1500" i="1" dirty="0"/>
          </a:p>
          <a:p>
            <a:pPr>
              <a:defRPr/>
            </a:pPr>
            <a:r>
              <a:rPr lang="en-US" altLang="en-US" dirty="0"/>
              <a:t>The sooner they are used, the more effective they appear to be.</a:t>
            </a:r>
          </a:p>
          <a:p>
            <a:pPr>
              <a:defRPr/>
            </a:pPr>
            <a:r>
              <a:rPr lang="en-US" altLang="en-US" dirty="0"/>
              <a:t>Do not affect an existing pregnancy if used when a woman is already pregnant.</a:t>
            </a:r>
          </a:p>
          <a:p>
            <a:pPr>
              <a:defRPr/>
            </a:pPr>
            <a:r>
              <a:rPr lang="en-US" altLang="en-US" dirty="0"/>
              <a:t>Provide an opportunity for women to start using an ongoing family planning method.</a:t>
            </a:r>
          </a:p>
          <a:p>
            <a:endParaRPr lang="en-GB" altLang="zh-TW" dirty="0">
              <a:cs typeface="Arial" panose="020B0604020202020204" pitchFamily="34" charset="0"/>
            </a:endParaRPr>
          </a:p>
        </p:txBody>
      </p:sp>
      <p:sp>
        <p:nvSpPr>
          <p:cNvPr id="3" name="Slide Number Placeholder 2">
            <a:extLst>
              <a:ext uri="{FF2B5EF4-FFF2-40B4-BE49-F238E27FC236}">
                <a16:creationId xmlns:a16="http://schemas.microsoft.com/office/drawing/2014/main" id="{69DDC7D3-2321-4216-AADD-F559A843B9E6}"/>
              </a:ext>
            </a:extLst>
          </p:cNvPr>
          <p:cNvSpPr>
            <a:spLocks noGrp="1"/>
          </p:cNvSpPr>
          <p:nvPr>
            <p:ph type="sldNum" sz="quarter" idx="12"/>
          </p:nvPr>
        </p:nvSpPr>
        <p:spPr/>
        <p:txBody>
          <a:bodyPr/>
          <a:lstStyle/>
          <a:p>
            <a:fld id="{8503B3E5-BAE0-4051-A0B1-29381921E4F1}" type="slidenum">
              <a:rPr lang="en-GB" smtClean="0"/>
              <a:t>62</a:t>
            </a:fld>
            <a:endParaRPr lang="en-GB"/>
          </a:p>
        </p:txBody>
      </p:sp>
      <p:sp>
        <p:nvSpPr>
          <p:cNvPr id="7" name="Footer Placeholder 1">
            <a:extLst>
              <a:ext uri="{FF2B5EF4-FFF2-40B4-BE49-F238E27FC236}">
                <a16:creationId xmlns:a16="http://schemas.microsoft.com/office/drawing/2014/main" id="{AA0BDDE9-9714-47B8-A80B-40A14EBCDEDF}"/>
              </a:ext>
            </a:extLst>
          </p:cNvPr>
          <p:cNvSpPr>
            <a:spLocks noGrp="1" noChangeArrowheads="1"/>
          </p:cNvSpPr>
          <p:nvPr>
            <p:ph type="ftr" sz="quarter" idx="11"/>
          </p:nvPr>
        </p:nvSpPr>
        <p:spPr bwMode="auto">
          <a:xfrm>
            <a:off x="479425" y="6538913"/>
            <a:ext cx="84248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07000"/>
              </a:lnSpc>
              <a:spcAft>
                <a:spcPts val="800"/>
              </a:spcAft>
              <a:buNone/>
            </a:pPr>
            <a:r>
              <a:rPr lang="en-GB" sz="1200" u="sng" dirty="0">
                <a:solidFill>
                  <a:srgbClr val="0563C1"/>
                </a:solidFill>
                <a:latin typeface="+mn-l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World Health Organization. Emergency contraception: Key facts. WHO; 2018 Feb 02</a:t>
            </a:r>
            <a:endParaRPr lang="fr-CH" altLang="zh-TW" sz="1200" dirty="0">
              <a:solidFill>
                <a:srgbClr val="898989"/>
              </a:solidFill>
              <a:latin typeface="+mn-lt"/>
              <a:ea typeface="PMingLiU" panose="02020500000000000000" pitchFamily="18" charset="-120"/>
            </a:endParaRPr>
          </a:p>
        </p:txBody>
      </p:sp>
    </p:spTree>
    <p:extLst>
      <p:ext uri="{BB962C8B-B14F-4D97-AF65-F5344CB8AC3E}">
        <p14:creationId xmlns:p14="http://schemas.microsoft.com/office/powerpoint/2010/main" val="1374620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F97C094-F74C-48BD-AED1-883FF439EAB3}"/>
              </a:ext>
            </a:extLst>
          </p:cNvPr>
          <p:cNvSpPr txBox="1">
            <a:spLocks noChangeArrowheads="1"/>
          </p:cNvSpPr>
          <p:nvPr/>
        </p:nvSpPr>
        <p:spPr bwMode="auto">
          <a:xfrm>
            <a:off x="983675" y="1016218"/>
            <a:ext cx="7202184"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125000"/>
              </a:spcBef>
              <a:spcAft>
                <a:spcPct val="70000"/>
              </a:spcAft>
              <a:buClrTx/>
              <a:buSzTx/>
              <a:buFontTx/>
              <a:buNone/>
              <a:tabLst/>
              <a:defRPr/>
            </a:pPr>
            <a:br>
              <a:rPr kumimoji="0" lang="en-US" altLang="en-US" sz="5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br>
            <a:r>
              <a:rPr kumimoji="0" lang="en-US" altLang="en-US" sz="5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Lactational Amenorrhea Method (LAM)</a:t>
            </a:r>
          </a:p>
        </p:txBody>
      </p:sp>
      <p:grpSp>
        <p:nvGrpSpPr>
          <p:cNvPr id="5" name="Group 38">
            <a:extLst>
              <a:ext uri="{FF2B5EF4-FFF2-40B4-BE49-F238E27FC236}">
                <a16:creationId xmlns:a16="http://schemas.microsoft.com/office/drawing/2014/main" id="{BC496ECB-3B15-4E93-A931-B59855A3518C}"/>
              </a:ext>
            </a:extLst>
          </p:cNvPr>
          <p:cNvGrpSpPr>
            <a:grpSpLocks noChangeAspect="1"/>
          </p:cNvGrpSpPr>
          <p:nvPr/>
        </p:nvGrpSpPr>
        <p:grpSpPr bwMode="auto">
          <a:xfrm>
            <a:off x="3118625" y="4193885"/>
            <a:ext cx="2341877" cy="1728000"/>
            <a:chOff x="132" y="76"/>
            <a:chExt cx="720" cy="452"/>
          </a:xfrm>
        </p:grpSpPr>
        <p:sp>
          <p:nvSpPr>
            <p:cNvPr id="7" name="AutoShape 25">
              <a:extLst>
                <a:ext uri="{FF2B5EF4-FFF2-40B4-BE49-F238E27FC236}">
                  <a16:creationId xmlns:a16="http://schemas.microsoft.com/office/drawing/2014/main" id="{547C2C1F-D5FE-4A5B-87ED-47CEFFD4C0E7}"/>
                </a:ext>
              </a:extLst>
            </p:cNvPr>
            <p:cNvSpPr>
              <a:spLocks noChangeArrowheads="1"/>
            </p:cNvSpPr>
            <p:nvPr/>
          </p:nvSpPr>
          <p:spPr bwMode="auto">
            <a:xfrm>
              <a:off x="132" y="76"/>
              <a:ext cx="720" cy="452"/>
            </a:xfrm>
            <a:prstGeom prst="roundRect">
              <a:avLst>
                <a:gd name="adj" fmla="val 16667"/>
              </a:avLst>
            </a:prstGeom>
            <a:solidFill>
              <a:schemeClr val="bg1">
                <a:alpha val="50195"/>
              </a:schemeClr>
            </a:solidFill>
            <a:ln w="9525">
              <a:solidFill>
                <a:schemeClr val="tx1"/>
              </a:solidFill>
              <a:round/>
              <a:headEnd/>
              <a:tailEnd/>
            </a:ln>
          </p:spPr>
          <p:txBody>
            <a:bodyPr lIns="54000" tIns="10800" rIns="54000" bIns="108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altLang="en-US" sz="16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endParaRPr>
            </a:p>
          </p:txBody>
        </p:sp>
        <p:sp>
          <p:nvSpPr>
            <p:cNvPr id="8" name="Text Box 26">
              <a:extLst>
                <a:ext uri="{FF2B5EF4-FFF2-40B4-BE49-F238E27FC236}">
                  <a16:creationId xmlns:a16="http://schemas.microsoft.com/office/drawing/2014/main" id="{73310D6B-73E0-4D9C-A029-1CC74D078FBC}"/>
                </a:ext>
              </a:extLst>
            </p:cNvPr>
            <p:cNvSpPr txBox="1">
              <a:spLocks noChangeArrowheads="1"/>
            </p:cNvSpPr>
            <p:nvPr/>
          </p:nvSpPr>
          <p:spPr bwMode="auto">
            <a:xfrm>
              <a:off x="180" y="76"/>
              <a:ext cx="3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LAM</a:t>
              </a:r>
              <a:endPar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36" descr="LAM-6mos">
              <a:extLst>
                <a:ext uri="{FF2B5EF4-FFF2-40B4-BE49-F238E27FC236}">
                  <a16:creationId xmlns:a16="http://schemas.microsoft.com/office/drawing/2014/main" id="{96B2B736-CDB6-43F8-BF48-7A07887A4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 y="108"/>
              <a:ext cx="27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lide Number Placeholder 2">
            <a:extLst>
              <a:ext uri="{FF2B5EF4-FFF2-40B4-BE49-F238E27FC236}">
                <a16:creationId xmlns:a16="http://schemas.microsoft.com/office/drawing/2014/main" id="{4DA682D9-6A01-475E-89A4-1869C9B59EBE}"/>
              </a:ext>
            </a:extLst>
          </p:cNvPr>
          <p:cNvSpPr>
            <a:spLocks noGrp="1"/>
          </p:cNvSpPr>
          <p:nvPr>
            <p:ph type="sldNum" sz="quarter" idx="12"/>
          </p:nvPr>
        </p:nvSpPr>
        <p:spPr/>
        <p:txBody>
          <a:bodyPr/>
          <a:lstStyle/>
          <a:p>
            <a:fld id="{8503B3E5-BAE0-4051-A0B1-29381921E4F1}" type="slidenum">
              <a:rPr lang="en-GB" smtClean="0"/>
              <a:t>63</a:t>
            </a:fld>
            <a:endParaRPr lang="en-GB"/>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Rectangle 3">
            <a:extLst>
              <a:ext uri="{FF2B5EF4-FFF2-40B4-BE49-F238E27FC236}">
                <a16:creationId xmlns:a16="http://schemas.microsoft.com/office/drawing/2014/main" id="{B7FA9384-F6B8-430B-9ED4-A3E8F0BB37AC}"/>
              </a:ext>
            </a:extLst>
          </p:cNvPr>
          <p:cNvSpPr>
            <a:spLocks noChangeArrowheads="1"/>
          </p:cNvSpPr>
          <p:nvPr/>
        </p:nvSpPr>
        <p:spPr bwMode="auto">
          <a:xfrm>
            <a:off x="0" y="18430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8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itchFamily="34" charset="-128"/>
                <a:cs typeface="Calibri" panose="020F0502020204030204" pitchFamily="34" charset="0"/>
              </a:rPr>
              <a:t>What is LAM?</a:t>
            </a:r>
          </a:p>
        </p:txBody>
      </p:sp>
      <p:sp>
        <p:nvSpPr>
          <p:cNvPr id="3" name="Content Placeholder 2">
            <a:extLst>
              <a:ext uri="{FF2B5EF4-FFF2-40B4-BE49-F238E27FC236}">
                <a16:creationId xmlns:a16="http://schemas.microsoft.com/office/drawing/2014/main" id="{E7336FC7-7392-427C-AA77-72EDE05E0F09}"/>
              </a:ext>
            </a:extLst>
          </p:cNvPr>
          <p:cNvSpPr>
            <a:spLocks noGrp="1"/>
          </p:cNvSpPr>
          <p:nvPr>
            <p:ph idx="1"/>
          </p:nvPr>
        </p:nvSpPr>
        <p:spPr>
          <a:xfrm>
            <a:off x="628650" y="1440873"/>
            <a:ext cx="7886700" cy="4946072"/>
          </a:xfrm>
        </p:spPr>
        <p:txBody>
          <a:bodyPr>
            <a:normAutofit/>
          </a:bodyPr>
          <a:lstStyle/>
          <a:p>
            <a:pPr marL="0" indent="0">
              <a:buNone/>
            </a:pPr>
            <a:r>
              <a:rPr lang="en-US" altLang="en-US" sz="2400" b="1" dirty="0"/>
              <a:t>LAM is:</a:t>
            </a:r>
          </a:p>
          <a:p>
            <a:r>
              <a:rPr lang="en-US" altLang="en-US" sz="2400" dirty="0"/>
              <a:t>A family planning method based on </a:t>
            </a:r>
            <a:r>
              <a:rPr lang="en-US" altLang="en-US" sz="2400" b="1" dirty="0"/>
              <a:t>breastfeeding</a:t>
            </a:r>
            <a:r>
              <a:rPr lang="en-US" altLang="en-US" sz="2400" dirty="0"/>
              <a:t>. Provides contraception for the mother and best feeding for the baby.</a:t>
            </a:r>
          </a:p>
          <a:p>
            <a:endParaRPr lang="en-US" altLang="en-US" sz="2400" dirty="0"/>
          </a:p>
          <a:p>
            <a:r>
              <a:rPr lang="en-US" altLang="en-US" sz="2400" b="1" dirty="0"/>
              <a:t>Can be effective for up to 6 months after childbirth, </a:t>
            </a:r>
            <a:r>
              <a:rPr lang="en-US" altLang="en-US" sz="2400" dirty="0"/>
              <a:t>as long as </a:t>
            </a:r>
            <a:r>
              <a:rPr lang="en-US" altLang="en-US" sz="2400" dirty="0">
                <a:solidFill>
                  <a:srgbClr val="C00000"/>
                </a:solidFill>
              </a:rPr>
              <a:t>monthly bleeding has not returned </a:t>
            </a:r>
            <a:r>
              <a:rPr lang="en-US" altLang="en-US" sz="2400" dirty="0"/>
              <a:t>and </a:t>
            </a:r>
            <a:r>
              <a:rPr lang="en-US" altLang="en-US" sz="2400" dirty="0">
                <a:solidFill>
                  <a:srgbClr val="C00000"/>
                </a:solidFill>
              </a:rPr>
              <a:t>the woman is fully or nearly fully breastfeeding</a:t>
            </a:r>
            <a:r>
              <a:rPr lang="en-US" altLang="en-US" sz="2400" dirty="0"/>
              <a:t>.</a:t>
            </a:r>
          </a:p>
          <a:p>
            <a:endParaRPr lang="en-US" altLang="en-US" sz="2400" dirty="0"/>
          </a:p>
          <a:p>
            <a:r>
              <a:rPr lang="en-US" altLang="en-US" sz="2400" b="1" dirty="0"/>
              <a:t>A “gateway” to other modern methods of contraception.</a:t>
            </a:r>
            <a:r>
              <a:rPr lang="en-US" altLang="en-US" sz="2400" dirty="0"/>
              <a:t> </a:t>
            </a:r>
          </a:p>
          <a:p>
            <a:endParaRPr lang="en-US" altLang="en-US" sz="2400" dirty="0"/>
          </a:p>
          <a:p>
            <a:r>
              <a:rPr lang="en-US" altLang="en-US" sz="2400" b="1" dirty="0"/>
              <a:t>Requires breastfeeding often, day and night</a:t>
            </a:r>
            <a:r>
              <a:rPr lang="en-US" altLang="en-US" sz="2400" dirty="0"/>
              <a:t>. Almost all of the baby’s feedings should be breast milk.</a:t>
            </a:r>
          </a:p>
          <a:p>
            <a:endParaRPr lang="en-GB" sz="2400" dirty="0"/>
          </a:p>
        </p:txBody>
      </p:sp>
      <p:sp>
        <p:nvSpPr>
          <p:cNvPr id="9" name="Footer Placeholder 1">
            <a:extLst>
              <a:ext uri="{FF2B5EF4-FFF2-40B4-BE49-F238E27FC236}">
                <a16:creationId xmlns:a16="http://schemas.microsoft.com/office/drawing/2014/main" id="{336CF7B7-6239-48A9-AC55-143F0DEC897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grpSp>
        <p:nvGrpSpPr>
          <p:cNvPr id="10" name="Group 38">
            <a:extLst>
              <a:ext uri="{FF2B5EF4-FFF2-40B4-BE49-F238E27FC236}">
                <a16:creationId xmlns:a16="http://schemas.microsoft.com/office/drawing/2014/main" id="{C847C16E-7405-4BAD-A5AC-FCEFF4E12163}"/>
              </a:ext>
            </a:extLst>
          </p:cNvPr>
          <p:cNvGrpSpPr>
            <a:grpSpLocks noChangeAspect="1"/>
          </p:cNvGrpSpPr>
          <p:nvPr/>
        </p:nvGrpSpPr>
        <p:grpSpPr bwMode="auto">
          <a:xfrm>
            <a:off x="6802123" y="152406"/>
            <a:ext cx="2196000" cy="1620363"/>
            <a:chOff x="132" y="76"/>
            <a:chExt cx="720" cy="452"/>
          </a:xfrm>
        </p:grpSpPr>
        <p:sp>
          <p:nvSpPr>
            <p:cNvPr id="11" name="AutoShape 25">
              <a:extLst>
                <a:ext uri="{FF2B5EF4-FFF2-40B4-BE49-F238E27FC236}">
                  <a16:creationId xmlns:a16="http://schemas.microsoft.com/office/drawing/2014/main" id="{41F1F128-0414-4345-A86B-3504F1EA957E}"/>
                </a:ext>
              </a:extLst>
            </p:cNvPr>
            <p:cNvSpPr>
              <a:spLocks noChangeArrowheads="1"/>
            </p:cNvSpPr>
            <p:nvPr/>
          </p:nvSpPr>
          <p:spPr bwMode="auto">
            <a:xfrm>
              <a:off x="132" y="76"/>
              <a:ext cx="720" cy="452"/>
            </a:xfrm>
            <a:prstGeom prst="roundRect">
              <a:avLst>
                <a:gd name="adj" fmla="val 16667"/>
              </a:avLst>
            </a:prstGeom>
            <a:solidFill>
              <a:schemeClr val="bg1">
                <a:alpha val="50195"/>
              </a:schemeClr>
            </a:solidFill>
            <a:ln w="9525">
              <a:solidFill>
                <a:schemeClr val="tx1"/>
              </a:solidFill>
              <a:round/>
              <a:headEnd/>
              <a:tailEnd/>
            </a:ln>
          </p:spPr>
          <p:txBody>
            <a:bodyPr lIns="54000" tIns="10800" rIns="54000" bIns="10800" anchor="ctr" anchorCtr="1"/>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altLang="en-US" sz="1600" b="1" i="0" u="none" strike="noStrike" kern="1200" cap="none" spc="0" normalizeH="0" baseline="0" noProof="0">
                <a:ln>
                  <a:noFill/>
                </a:ln>
                <a:solidFill>
                  <a:srgbClr val="EEECE1"/>
                </a:solidFill>
                <a:effectLst/>
                <a:uLnTx/>
                <a:uFillTx/>
                <a:latin typeface="Arial" panose="020B0604020202020204" pitchFamily="34" charset="0"/>
                <a:ea typeface="+mn-ea"/>
                <a:cs typeface="Arial" panose="020B0604020202020204" pitchFamily="34" charset="0"/>
              </a:endParaRPr>
            </a:p>
          </p:txBody>
        </p:sp>
        <p:sp>
          <p:nvSpPr>
            <p:cNvPr id="12" name="Text Box 26">
              <a:extLst>
                <a:ext uri="{FF2B5EF4-FFF2-40B4-BE49-F238E27FC236}">
                  <a16:creationId xmlns:a16="http://schemas.microsoft.com/office/drawing/2014/main" id="{B6B2BA4B-7022-4962-8EF7-74CC7D5039CC}"/>
                </a:ext>
              </a:extLst>
            </p:cNvPr>
            <p:cNvSpPr txBox="1">
              <a:spLocks noChangeArrowheads="1"/>
            </p:cNvSpPr>
            <p:nvPr/>
          </p:nvSpPr>
          <p:spPr bwMode="auto">
            <a:xfrm>
              <a:off x="180" y="76"/>
              <a:ext cx="3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GB" alt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LAM</a:t>
              </a:r>
              <a:endParaRPr kumimoji="0" lang="en-GB" altLang="en-US" sz="14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36" descr="LAM-6mos">
              <a:extLst>
                <a:ext uri="{FF2B5EF4-FFF2-40B4-BE49-F238E27FC236}">
                  <a16:creationId xmlns:a16="http://schemas.microsoft.com/office/drawing/2014/main" id="{722D92BA-9071-44FA-B1A9-5A19902E3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 y="108"/>
              <a:ext cx="27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a:extLst>
              <a:ext uri="{FF2B5EF4-FFF2-40B4-BE49-F238E27FC236}">
                <a16:creationId xmlns:a16="http://schemas.microsoft.com/office/drawing/2014/main" id="{281DB2C2-9021-49A7-A1CE-BF83A9887868}"/>
              </a:ext>
            </a:extLst>
          </p:cNvPr>
          <p:cNvSpPr>
            <a:spLocks noGrp="1"/>
          </p:cNvSpPr>
          <p:nvPr>
            <p:ph type="sldNum" sz="quarter" idx="12"/>
          </p:nvPr>
        </p:nvSpPr>
        <p:spPr/>
        <p:txBody>
          <a:bodyPr/>
          <a:lstStyle/>
          <a:p>
            <a:fld id="{F078B8B3-EF1F-4BA0-BC3F-C8358C4676F6}" type="slidenum">
              <a:rPr lang="en-GB" smtClean="0"/>
              <a:t>64</a:t>
            </a:fld>
            <a:endParaRPr lang="en-GB"/>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1">
            <a:extLst>
              <a:ext uri="{FF2B5EF4-FFF2-40B4-BE49-F238E27FC236}">
                <a16:creationId xmlns:a16="http://schemas.microsoft.com/office/drawing/2014/main" id="{A2978ECD-9778-4321-BAE0-E95B7E0FCC06}"/>
              </a:ext>
            </a:extLst>
          </p:cNvPr>
          <p:cNvSpPr>
            <a:spLocks noGrp="1" noChangeArrowheads="1"/>
          </p:cNvSpPr>
          <p:nvPr>
            <p:ph type="title"/>
          </p:nvPr>
        </p:nvSpPr>
        <p:spPr>
          <a:xfrm>
            <a:off x="457200" y="325438"/>
            <a:ext cx="8229600" cy="1143000"/>
          </a:xfrm>
        </p:spPr>
        <p:txBody>
          <a:bodyPr/>
          <a:lstStyle/>
          <a:p>
            <a:pPr eaLnBrk="1" hangingPunct="1"/>
            <a:r>
              <a:rPr lang="en-US" altLang="en-US" sz="4000" b="1" dirty="0">
                <a:solidFill>
                  <a:schemeClr val="accent4"/>
                </a:solidFill>
                <a:latin typeface="Calibri" panose="020F0502020204030204" pitchFamily="34" charset="0"/>
                <a:cs typeface="Calibri" panose="020F0502020204030204" pitchFamily="34" charset="0"/>
              </a:rPr>
              <a:t>LAM: Mechanism of action</a:t>
            </a:r>
          </a:p>
        </p:txBody>
      </p:sp>
      <p:pic>
        <p:nvPicPr>
          <p:cNvPr id="20483" name="Picture 9">
            <a:extLst>
              <a:ext uri="{FF2B5EF4-FFF2-40B4-BE49-F238E27FC236}">
                <a16:creationId xmlns:a16="http://schemas.microsoft.com/office/drawing/2014/main" id="{0DBF073A-4333-43D1-A0A4-EB8C5BCE3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372"/>
          <a:stretch>
            <a:fillRect/>
          </a:stretch>
        </p:blipFill>
        <p:spPr bwMode="auto">
          <a:xfrm>
            <a:off x="4540250" y="1600200"/>
            <a:ext cx="431641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5">
            <a:extLst>
              <a:ext uri="{FF2B5EF4-FFF2-40B4-BE49-F238E27FC236}">
                <a16:creationId xmlns:a16="http://schemas.microsoft.com/office/drawing/2014/main" id="{56C4FEC0-3D5F-47D4-BA03-25E679872705}"/>
              </a:ext>
            </a:extLst>
          </p:cNvPr>
          <p:cNvSpPr txBox="1">
            <a:spLocks noChangeArrowheads="1"/>
          </p:cNvSpPr>
          <p:nvPr/>
        </p:nvSpPr>
        <p:spPr bwMode="auto">
          <a:xfrm>
            <a:off x="280988" y="1600200"/>
            <a:ext cx="4268787"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Baby’s suckling stimulates the nipple</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Nipple stimulation triggers signals to mother’s brain </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Signals disrupt hormone production</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Disruption of hormones suppresses ovulation</a:t>
            </a:r>
          </a:p>
          <a:p>
            <a:pPr marL="342900" marR="0" lvl="0" indent="-342900" algn="l" defTabSz="914400" rtl="0" eaLnBrk="0" fontAlgn="base" latinLnBrk="0" hangingPunct="0">
              <a:lnSpc>
                <a:spcPct val="100000"/>
              </a:lnSpc>
              <a:spcBef>
                <a:spcPts val="1800"/>
              </a:spcBef>
              <a:spcAft>
                <a:spcPct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No egg, no pregnancy</a:t>
            </a:r>
          </a:p>
        </p:txBody>
      </p:sp>
      <p:sp>
        <p:nvSpPr>
          <p:cNvPr id="10" name="Footer Placeholder 1">
            <a:extLst>
              <a:ext uri="{FF2B5EF4-FFF2-40B4-BE49-F238E27FC236}">
                <a16:creationId xmlns:a16="http://schemas.microsoft.com/office/drawing/2014/main" id="{52E5AEA9-ADC4-4618-A590-C4C3D54E2934}"/>
              </a:ext>
            </a:extLst>
          </p:cNvPr>
          <p:cNvSpPr txBox="1">
            <a:spLocks/>
          </p:cNvSpPr>
          <p:nvPr/>
        </p:nvSpPr>
        <p:spPr>
          <a:xfrm>
            <a:off x="1180063" y="6547900"/>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211B7D22-BB17-48DE-A06F-1031FBE35660}"/>
              </a:ext>
            </a:extLst>
          </p:cNvPr>
          <p:cNvSpPr>
            <a:spLocks noGrp="1"/>
          </p:cNvSpPr>
          <p:nvPr>
            <p:ph type="sldNum" sz="quarter" idx="12"/>
          </p:nvPr>
        </p:nvSpPr>
        <p:spPr/>
        <p:txBody>
          <a:bodyPr/>
          <a:lstStyle/>
          <a:p>
            <a:fld id="{8503B3E5-BAE0-4051-A0B1-29381921E4F1}" type="slidenum">
              <a:rPr lang="en-GB" smtClean="0"/>
              <a:t>65</a:t>
            </a:fld>
            <a:endParaRPr lang="en-GB"/>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a:extLst>
              <a:ext uri="{FF2B5EF4-FFF2-40B4-BE49-F238E27FC236}">
                <a16:creationId xmlns:a16="http://schemas.microsoft.com/office/drawing/2014/main" id="{543A4755-E52C-4B80-9617-0E564B3C15CE}"/>
              </a:ext>
            </a:extLst>
          </p:cNvPr>
          <p:cNvGrpSpPr>
            <a:grpSpLocks/>
          </p:cNvGrpSpPr>
          <p:nvPr/>
        </p:nvGrpSpPr>
        <p:grpSpPr bwMode="auto">
          <a:xfrm>
            <a:off x="391886" y="196852"/>
            <a:ext cx="8378041" cy="5605004"/>
            <a:chOff x="0" y="120650"/>
            <a:chExt cx="9497375" cy="5605247"/>
          </a:xfrm>
        </p:grpSpPr>
        <p:sp>
          <p:nvSpPr>
            <p:cNvPr id="22531" name="Rectangle 3">
              <a:extLst>
                <a:ext uri="{FF2B5EF4-FFF2-40B4-BE49-F238E27FC236}">
                  <a16:creationId xmlns:a16="http://schemas.microsoft.com/office/drawing/2014/main" id="{FB09169C-E2DE-43B3-911F-79BDD970AFA0}"/>
                </a:ext>
              </a:extLst>
            </p:cNvPr>
            <p:cNvSpPr>
              <a:spLocks noChangeArrowheads="1"/>
            </p:cNvSpPr>
            <p:nvPr/>
          </p:nvSpPr>
          <p:spPr bwMode="auto">
            <a:xfrm>
              <a:off x="0" y="253602"/>
              <a:ext cx="9144000" cy="76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schemeClr val="accent1"/>
                  </a:solidFill>
                  <a:effectLst/>
                  <a:uLnTx/>
                  <a:uFillTx/>
                  <a:latin typeface="Calibri" panose="020F0502020204030204" pitchFamily="34" charset="0"/>
                  <a:ea typeface="ＭＳ Ｐゴシック" panose="020B0600070205080204" pitchFamily="34" charset="-128"/>
                  <a:cs typeface="Calibri" panose="020F0502020204030204" pitchFamily="34" charset="0"/>
                </a:rPr>
                <a:t>Three LAM criteria</a:t>
              </a:r>
            </a:p>
          </p:txBody>
        </p:sp>
        <p:grpSp>
          <p:nvGrpSpPr>
            <p:cNvPr id="22532" name="Group 38">
              <a:extLst>
                <a:ext uri="{FF2B5EF4-FFF2-40B4-BE49-F238E27FC236}">
                  <a16:creationId xmlns:a16="http://schemas.microsoft.com/office/drawing/2014/main" id="{BBC3E5D1-8448-40C3-A712-CC05AB74C3DF}"/>
                </a:ext>
              </a:extLst>
            </p:cNvPr>
            <p:cNvGrpSpPr>
              <a:grpSpLocks/>
            </p:cNvGrpSpPr>
            <p:nvPr/>
          </p:nvGrpSpPr>
          <p:grpSpPr bwMode="auto">
            <a:xfrm>
              <a:off x="307086" y="120650"/>
              <a:ext cx="1176528" cy="896193"/>
              <a:chOff x="180" y="76"/>
              <a:chExt cx="579" cy="443"/>
            </a:xfrm>
          </p:grpSpPr>
          <p:sp>
            <p:nvSpPr>
              <p:cNvPr id="22542" name="Text Box 26">
                <a:extLst>
                  <a:ext uri="{FF2B5EF4-FFF2-40B4-BE49-F238E27FC236}">
                    <a16:creationId xmlns:a16="http://schemas.microsoft.com/office/drawing/2014/main" id="{BC912927-F865-4388-9717-9111478056C2}"/>
                  </a:ext>
                </a:extLst>
              </p:cNvPr>
              <p:cNvSpPr txBox="1">
                <a:spLocks noChangeArrowheads="1"/>
              </p:cNvSpPr>
              <p:nvPr/>
            </p:nvSpPr>
            <p:spPr bwMode="auto">
              <a:xfrm>
                <a:off x="180" y="76"/>
                <a:ext cx="35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0000"/>
                  </a:lnSpc>
                  <a:spcBef>
                    <a:spcPct val="50000"/>
                  </a:spcBef>
                  <a:spcAft>
                    <a:spcPct val="0"/>
                  </a:spcAft>
                  <a:buClrTx/>
                  <a:buSzTx/>
                  <a:buFontTx/>
                  <a:buNone/>
                  <a:tabLst/>
                  <a:defRPr/>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LAM</a:t>
                </a:r>
                <a:endParaRPr kumimoji="0" lang="en-GB" altLang="en-US" sz="14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543" name="Picture 36" descr="LAM-6mos">
                <a:extLst>
                  <a:ext uri="{FF2B5EF4-FFF2-40B4-BE49-F238E27FC236}">
                    <a16:creationId xmlns:a16="http://schemas.microsoft.com/office/drawing/2014/main" id="{D264AC10-39D3-4B37-A1F8-A6B244DCD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 y="108"/>
                <a:ext cx="27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2" name="Rectangle 1028">
              <a:extLst>
                <a:ext uri="{FF2B5EF4-FFF2-40B4-BE49-F238E27FC236}">
                  <a16:creationId xmlns:a16="http://schemas.microsoft.com/office/drawing/2014/main" id="{D08A449D-AE7F-4201-A03A-F638154047A8}"/>
                </a:ext>
              </a:extLst>
            </p:cNvPr>
            <p:cNvSpPr>
              <a:spLocks noChangeArrowheads="1"/>
            </p:cNvSpPr>
            <p:nvPr/>
          </p:nvSpPr>
          <p:spPr bwMode="auto">
            <a:xfrm>
              <a:off x="1" y="2207859"/>
              <a:ext cx="9497374" cy="35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346075" indent="-346075" eaLnBrk="0" hangingPunct="0">
                <a:spcBef>
                  <a:spcPct val="20000"/>
                </a:spcBef>
                <a:buFont typeface="Arial" pitchFamily="34" charset="0"/>
                <a:buChar char="•"/>
                <a:defRPr sz="32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8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4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marL="346075" marR="0" lvl="0" indent="-346075" algn="l" defTabSz="914400" rtl="0" eaLnBrk="1" fontAlgn="base" latinLnBrk="0" hangingPunct="1">
                <a:lnSpc>
                  <a:spcPct val="90000"/>
                </a:lnSpc>
                <a:spcBef>
                  <a:spcPct val="15000"/>
                </a:spcBef>
                <a:spcAft>
                  <a:spcPct val="20000"/>
                </a:spcAft>
                <a:buClr>
                  <a:srgbClr val="FF0000"/>
                </a:buClr>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mn-lt"/>
                  <a:ea typeface="+mn-ea"/>
                  <a:cs typeface="Arial" pitchFamily="34" charset="0"/>
                </a:rPr>
                <a:t>If breastfeeding now, can use LAM if:</a:t>
              </a:r>
            </a:p>
            <a:p>
              <a:pPr marL="346075" marR="0" lvl="0" indent="-346075" algn="l" defTabSz="914400" rtl="0" eaLnBrk="1" fontAlgn="base" latinLnBrk="0" hangingPunct="1">
                <a:lnSpc>
                  <a:spcPct val="90000"/>
                </a:lnSpc>
                <a:spcBef>
                  <a:spcPct val="15000"/>
                </a:spcBef>
                <a:spcAft>
                  <a:spcPct val="20000"/>
                </a:spcAft>
                <a:buClr>
                  <a:srgbClr val="FF0000"/>
                </a:buClr>
                <a:buSzTx/>
                <a:buFont typeface="Monotype Sorts"/>
                <a:buNone/>
                <a:tabLst/>
                <a:defRPr/>
              </a:pPr>
              <a:r>
                <a:rPr kumimoji="0" lang="en-US" altLang="en-US" sz="2800" b="1" i="0" u="none" strike="noStrike" kern="1200" cap="none" spc="0" normalizeH="0" baseline="0" noProof="0" dirty="0">
                  <a:ln>
                    <a:noFill/>
                  </a:ln>
                  <a:solidFill>
                    <a:srgbClr val="FF3300"/>
                  </a:solidFill>
                  <a:effectLst/>
                  <a:uLnTx/>
                  <a:uFillTx/>
                  <a:latin typeface="+mn-lt"/>
                  <a:ea typeface="+mn-ea"/>
                  <a:cs typeface="Arial" pitchFamily="34" charset="0"/>
                  <a:sym typeface="Wingdings" pitchFamily="2" charset="2"/>
                </a:rPr>
                <a:t> </a:t>
              </a:r>
              <a:r>
                <a:rPr kumimoji="0" lang="en-US" altLang="en-US" sz="2800" b="1" i="0" u="none" strike="noStrike" kern="1200" cap="none" spc="0" normalizeH="0" baseline="0" noProof="0" dirty="0">
                  <a:ln>
                    <a:noFill/>
                  </a:ln>
                  <a:solidFill>
                    <a:prstClr val="black"/>
                  </a:solidFill>
                  <a:effectLst/>
                  <a:uLnTx/>
                  <a:uFillTx/>
                  <a:latin typeface="+mn-lt"/>
                  <a:ea typeface="+mn-ea"/>
                  <a:cs typeface="Arial" pitchFamily="34" charset="0"/>
                </a:rPr>
                <a:t>Baby is less than 6 months old</a:t>
              </a:r>
            </a:p>
            <a:p>
              <a:pPr marL="346075" marR="0" lvl="0" indent="-346075" algn="l" defTabSz="914400" rtl="0" eaLnBrk="1" fontAlgn="base" latinLnBrk="0" hangingPunct="1">
                <a:lnSpc>
                  <a:spcPct val="90000"/>
                </a:lnSpc>
                <a:spcBef>
                  <a:spcPct val="15000"/>
                </a:spcBef>
                <a:spcAft>
                  <a:spcPct val="10000"/>
                </a:spcAft>
                <a:buClrTx/>
                <a:buSzTx/>
                <a:buFontTx/>
                <a:buNone/>
                <a:tabLst/>
                <a:defRPr/>
              </a:pPr>
              <a:r>
                <a:rPr kumimoji="0" lang="en-US" altLang="en-US" sz="2800" b="1" i="0" u="none" strike="noStrike" kern="1200" cap="none" spc="0" normalizeH="0" baseline="0" noProof="0" dirty="0">
                  <a:ln>
                    <a:noFill/>
                  </a:ln>
                  <a:solidFill>
                    <a:srgbClr val="C00000"/>
                  </a:solidFill>
                  <a:effectLst/>
                  <a:uLnTx/>
                  <a:uFillTx/>
                  <a:latin typeface="+mn-lt"/>
                  <a:ea typeface="+mn-ea"/>
                  <a:cs typeface="Arial" pitchFamily="34" charset="0"/>
                </a:rPr>
                <a:t>AND</a:t>
              </a:r>
              <a:endParaRPr kumimoji="0" lang="en-US" altLang="en-US" sz="2800" b="1" i="0" u="sng" strike="noStrike" kern="1200" cap="none" spc="0" normalizeH="0" baseline="0" noProof="0" dirty="0">
                <a:ln>
                  <a:noFill/>
                </a:ln>
                <a:solidFill>
                  <a:srgbClr val="C00000"/>
                </a:solidFill>
                <a:effectLst/>
                <a:uLnTx/>
                <a:uFillTx/>
                <a:latin typeface="+mn-lt"/>
                <a:ea typeface="+mn-ea"/>
                <a:cs typeface="Arial" pitchFamily="34" charset="0"/>
              </a:endParaRPr>
            </a:p>
            <a:p>
              <a:pPr marL="346075" marR="0" lvl="0" indent="-346075" algn="l" defTabSz="914400" rtl="0" eaLnBrk="1" fontAlgn="base" latinLnBrk="0" hangingPunct="1">
                <a:lnSpc>
                  <a:spcPct val="90000"/>
                </a:lnSpc>
                <a:spcBef>
                  <a:spcPct val="15000"/>
                </a:spcBef>
                <a:spcAft>
                  <a:spcPct val="20000"/>
                </a:spcAft>
                <a:buClr>
                  <a:srgbClr val="FF0000"/>
                </a:buClr>
                <a:buSzTx/>
                <a:buFont typeface="Wingdings" pitchFamily="2" charset="2"/>
                <a:buChar char=""/>
                <a:tabLst/>
                <a:defRPr/>
              </a:pPr>
              <a:r>
                <a:rPr kumimoji="0" lang="en-US" altLang="en-US" sz="2800" b="1" i="0" u="none" strike="noStrike" kern="1200" cap="none" spc="0" normalizeH="0" baseline="0" noProof="0" dirty="0">
                  <a:ln>
                    <a:noFill/>
                  </a:ln>
                  <a:solidFill>
                    <a:prstClr val="black"/>
                  </a:solidFill>
                  <a:effectLst/>
                  <a:uLnTx/>
                  <a:uFillTx/>
                  <a:latin typeface="+mn-lt"/>
                  <a:ea typeface="+mn-ea"/>
                  <a:cs typeface="Arial" pitchFamily="34" charset="0"/>
                </a:rPr>
                <a:t>The baby is fully or nearly fully breastfeeding and is fed often day and night </a:t>
              </a:r>
            </a:p>
            <a:p>
              <a:pPr marL="0" marR="0" lvl="0" indent="0" algn="l" defTabSz="914400" rtl="0" eaLnBrk="1" fontAlgn="base" latinLnBrk="0" hangingPunct="1">
                <a:lnSpc>
                  <a:spcPct val="90000"/>
                </a:lnSpc>
                <a:spcBef>
                  <a:spcPct val="15000"/>
                </a:spcBef>
                <a:spcAft>
                  <a:spcPct val="20000"/>
                </a:spcAft>
                <a:buClr>
                  <a:srgbClr val="FF0000"/>
                </a:buClr>
                <a:buSzTx/>
                <a:buFont typeface="Arial" pitchFamily="34" charset="0"/>
                <a:buNone/>
                <a:tabLst/>
                <a:defRPr/>
              </a:pPr>
              <a:r>
                <a:rPr kumimoji="0" lang="en-US" altLang="en-US" sz="2800" b="1" i="0" u="none" strike="noStrike" kern="1200" cap="none" spc="0" normalizeH="0" baseline="0" noProof="0" dirty="0">
                  <a:ln>
                    <a:noFill/>
                  </a:ln>
                  <a:solidFill>
                    <a:srgbClr val="C00000"/>
                  </a:solidFill>
                  <a:effectLst/>
                  <a:uLnTx/>
                  <a:uFillTx/>
                  <a:latin typeface="+mn-lt"/>
                  <a:ea typeface="+mn-ea"/>
                  <a:cs typeface="Arial" pitchFamily="34" charset="0"/>
                </a:rPr>
                <a:t>AND</a:t>
              </a:r>
            </a:p>
            <a:p>
              <a:pPr marL="346075" marR="0" lvl="0" indent="-346075" algn="l" defTabSz="914400" rtl="0" eaLnBrk="1" fontAlgn="base" latinLnBrk="0" hangingPunct="1">
                <a:lnSpc>
                  <a:spcPct val="90000"/>
                </a:lnSpc>
                <a:spcBef>
                  <a:spcPct val="15000"/>
                </a:spcBef>
                <a:spcAft>
                  <a:spcPct val="20000"/>
                </a:spcAft>
                <a:buClr>
                  <a:srgbClr val="FF0000"/>
                </a:buClr>
                <a:buSzTx/>
                <a:buFont typeface="Wingdings" pitchFamily="2" charset="2"/>
                <a:buChar char=""/>
                <a:tabLst/>
                <a:defRPr/>
              </a:pPr>
              <a:r>
                <a:rPr kumimoji="0" lang="en-US" altLang="en-US" sz="2800" b="1" i="0" u="none" strike="noStrike" kern="1200" cap="none" spc="0" normalizeH="0" baseline="0" noProof="0" dirty="0">
                  <a:ln>
                    <a:noFill/>
                  </a:ln>
                  <a:solidFill>
                    <a:prstClr val="black"/>
                  </a:solidFill>
                  <a:effectLst/>
                  <a:uLnTx/>
                  <a:uFillTx/>
                  <a:latin typeface="+mn-lt"/>
                  <a:ea typeface="+mn-ea"/>
                  <a:cs typeface="Arial" pitchFamily="34" charset="0"/>
                </a:rPr>
                <a:t>Menstrual periods have not come back</a:t>
              </a:r>
              <a:endParaRPr kumimoji="0" lang="en-GB" altLang="en-US" sz="2800" b="1" i="0" u="none" strike="noStrike" kern="1200" cap="none" spc="0" normalizeH="0" baseline="0" noProof="0" dirty="0">
                <a:ln>
                  <a:noFill/>
                </a:ln>
                <a:solidFill>
                  <a:prstClr val="black"/>
                </a:solidFill>
                <a:effectLst/>
                <a:uLnTx/>
                <a:uFillTx/>
                <a:latin typeface="+mn-lt"/>
                <a:ea typeface="+mn-ea"/>
                <a:cs typeface="Arial" pitchFamily="34" charset="0"/>
              </a:endParaRPr>
            </a:p>
          </p:txBody>
        </p:sp>
      </p:grpSp>
      <p:sp>
        <p:nvSpPr>
          <p:cNvPr id="10" name="Footer Placeholder 1">
            <a:extLst>
              <a:ext uri="{FF2B5EF4-FFF2-40B4-BE49-F238E27FC236}">
                <a16:creationId xmlns:a16="http://schemas.microsoft.com/office/drawing/2014/main" id="{1285FA37-0F9F-496B-A8D6-A7FD4856B1B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FF3552D0-A7BF-482D-A3AD-A873F96B76DD}"/>
              </a:ext>
            </a:extLst>
          </p:cNvPr>
          <p:cNvSpPr>
            <a:spLocks noGrp="1"/>
          </p:cNvSpPr>
          <p:nvPr>
            <p:ph type="sldNum" sz="quarter" idx="12"/>
          </p:nvPr>
        </p:nvSpPr>
        <p:spPr/>
        <p:txBody>
          <a:bodyPr/>
          <a:lstStyle/>
          <a:p>
            <a:fld id="{F078B8B3-EF1F-4BA0-BC3F-C8358C4676F6}" type="slidenum">
              <a:rPr lang="en-GB" smtClean="0"/>
              <a:t>66</a:t>
            </a:fld>
            <a:endParaRPr lang="en-GB"/>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3331-E9E8-49FE-91C3-64DC626319E4}"/>
              </a:ext>
            </a:extLst>
          </p:cNvPr>
          <p:cNvSpPr>
            <a:spLocks noGrp="1"/>
          </p:cNvSpPr>
          <p:nvPr>
            <p:ph type="title"/>
          </p:nvPr>
        </p:nvSpPr>
        <p:spPr>
          <a:xfrm>
            <a:off x="628650" y="92982"/>
            <a:ext cx="7886700" cy="1325563"/>
          </a:xfrm>
        </p:spPr>
        <p:txBody>
          <a:bodyPr>
            <a:noAutofit/>
          </a:bodyPr>
          <a:lstStyle/>
          <a:p>
            <a:pPr lvl="0" defTabSz="914400" fontAlgn="base">
              <a:lnSpc>
                <a:spcPct val="100000"/>
              </a:lnSpc>
              <a:spcAft>
                <a:spcPct val="0"/>
              </a:spcAft>
              <a:defRPr/>
            </a:pPr>
            <a:r>
              <a:rPr lang="en-GB"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t>How to use LAM</a:t>
            </a:r>
            <a:br>
              <a:rPr lang="en-GB" altLang="en-US" sz="4400" b="1" dirty="0">
                <a:solidFill>
                  <a:schemeClr val="accent1"/>
                </a:solidFill>
                <a:latin typeface="Calibri" panose="020F0502020204030204" pitchFamily="34" charset="0"/>
                <a:ea typeface="ＭＳ Ｐゴシック" panose="020B0600070205080204" pitchFamily="34" charset="-128"/>
                <a:cs typeface="Calibri" panose="020F0502020204030204" pitchFamily="34" charset="0"/>
              </a:rPr>
            </a:br>
            <a:endParaRPr lang="en-GB" sz="4400" dirty="0">
              <a:solidFill>
                <a:schemeClr val="accent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F17D276-18F4-4457-A274-442B94561356}"/>
              </a:ext>
            </a:extLst>
          </p:cNvPr>
          <p:cNvSpPr>
            <a:spLocks noGrp="1"/>
          </p:cNvSpPr>
          <p:nvPr>
            <p:ph type="sldNum" sz="quarter" idx="12"/>
          </p:nvPr>
        </p:nvSpPr>
        <p:spPr/>
        <p:txBody>
          <a:bodyPr/>
          <a:lstStyle/>
          <a:p>
            <a:fld id="{F078B8B3-EF1F-4BA0-BC3F-C8358C4676F6}" type="slidenum">
              <a:rPr lang="en-GB" smtClean="0"/>
              <a:t>67</a:t>
            </a:fld>
            <a:endParaRPr lang="en-GB"/>
          </a:p>
        </p:txBody>
      </p:sp>
      <p:sp>
        <p:nvSpPr>
          <p:cNvPr id="7" name="Rectangle 11">
            <a:extLst>
              <a:ext uri="{FF2B5EF4-FFF2-40B4-BE49-F238E27FC236}">
                <a16:creationId xmlns:a16="http://schemas.microsoft.com/office/drawing/2014/main" id="{95D5A691-D08F-47B1-BBE0-0EB56423A29C}"/>
              </a:ext>
            </a:extLst>
          </p:cNvPr>
          <p:cNvSpPr>
            <a:spLocks noChangeArrowheads="1"/>
          </p:cNvSpPr>
          <p:nvPr/>
        </p:nvSpPr>
        <p:spPr bwMode="auto">
          <a:xfrm>
            <a:off x="628650" y="1505405"/>
            <a:ext cx="8113568" cy="336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231775" indent="-231775">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9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Can start LAM as soon as baby is born.</a:t>
            </a:r>
          </a:p>
          <a:p>
            <a:pPr marL="231775" marR="0" lvl="0" indent="-231775" algn="l" defTabSz="914400" rtl="0" eaLnBrk="1" fontAlgn="base" latinLnBrk="0" hangingPunct="1">
              <a:lnSpc>
                <a:spcPct val="9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Breastfeed often day and night. </a:t>
            </a:r>
            <a:r>
              <a:rPr kumimoji="0" lang="en-US" alt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Daytime feeding no more than 4 hours apart.</a:t>
            </a: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kumimoji="0" lang="en-US" altLang="en-US" sz="2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Night-time feeding no more than 6 hours apart</a:t>
            </a: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p>
          <a:p>
            <a:pPr marL="231775" marR="0" lvl="0" indent="-231775" algn="l" defTabSz="914400" rtl="0" eaLnBrk="1" fontAlgn="base" latinLnBrk="0" hangingPunct="1">
              <a:lnSpc>
                <a:spcPct val="9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Start another method at the right time, BEFORE the LAM criteria no longer apply.</a:t>
            </a:r>
          </a:p>
          <a:p>
            <a:pPr marL="231775" marR="0" lvl="0" indent="-231775" algn="l" defTabSz="914400" rtl="0" eaLnBrk="1" fontAlgn="base" latinLnBrk="0" hangingPunct="1">
              <a:lnSpc>
                <a:spcPct val="90000"/>
              </a:lnSpc>
              <a:spcBef>
                <a:spcPct val="60000"/>
              </a:spcBef>
              <a:spcAft>
                <a:spcPct val="0"/>
              </a:spcAft>
              <a:buSzTx/>
              <a:buFontTx/>
              <a:buChar char="•"/>
              <a:tabLst/>
              <a:defRPr/>
            </a:pPr>
            <a:endPar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
        <p:nvSpPr>
          <p:cNvPr id="8" name="Rectangle 4">
            <a:extLst>
              <a:ext uri="{FF2B5EF4-FFF2-40B4-BE49-F238E27FC236}">
                <a16:creationId xmlns:a16="http://schemas.microsoft.com/office/drawing/2014/main" id="{11AEE4F9-F57B-4814-909C-130176262ADA}"/>
              </a:ext>
            </a:extLst>
          </p:cNvPr>
          <p:cNvSpPr>
            <a:spLocks noChangeArrowheads="1"/>
          </p:cNvSpPr>
          <p:nvPr/>
        </p:nvSpPr>
        <p:spPr bwMode="auto">
          <a:xfrm>
            <a:off x="568342" y="4377194"/>
            <a:ext cx="8173876" cy="165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marL="231775" indent="-231775">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100000"/>
              </a:lnSpc>
              <a:spcBef>
                <a:spcPct val="60000"/>
              </a:spcBef>
              <a:spcAft>
                <a:spcPct val="0"/>
              </a:spcAft>
              <a:buSzTx/>
              <a:buFontTx/>
              <a:buChar char="•"/>
              <a:tabLst/>
              <a:defRPr/>
            </a:pPr>
            <a:r>
              <a:rPr kumimoji="0" lang="en-US" altLang="en-US" sz="240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Start giving baby other foods when he/she is 6 months old but continue to breastfeed. </a:t>
            </a:r>
          </a:p>
        </p:txBody>
      </p:sp>
      <p:sp>
        <p:nvSpPr>
          <p:cNvPr id="6" name="Footer Placeholder 1">
            <a:extLst>
              <a:ext uri="{FF2B5EF4-FFF2-40B4-BE49-F238E27FC236}">
                <a16:creationId xmlns:a16="http://schemas.microsoft.com/office/drawing/2014/main" id="{F90F8218-27B2-431B-A6EA-CBCB4105FA92}"/>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6529619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8">
            <a:extLst>
              <a:ext uri="{FF2B5EF4-FFF2-40B4-BE49-F238E27FC236}">
                <a16:creationId xmlns:a16="http://schemas.microsoft.com/office/drawing/2014/main" id="{A1253352-CAD9-4E42-8835-4E280BFF2CA5}"/>
              </a:ext>
            </a:extLst>
          </p:cNvPr>
          <p:cNvSpPr>
            <a:spLocks noChangeShapeType="1"/>
          </p:cNvSpPr>
          <p:nvPr/>
        </p:nvSpPr>
        <p:spPr bwMode="auto">
          <a:xfrm>
            <a:off x="3352800" y="4570413"/>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5" name="Line 2">
            <a:extLst>
              <a:ext uri="{FF2B5EF4-FFF2-40B4-BE49-F238E27FC236}">
                <a16:creationId xmlns:a16="http://schemas.microsoft.com/office/drawing/2014/main" id="{8F2AA569-30C7-4532-8ED7-D21DA47C44C2}"/>
              </a:ext>
            </a:extLst>
          </p:cNvPr>
          <p:cNvSpPr>
            <a:spLocks noChangeShapeType="1"/>
          </p:cNvSpPr>
          <p:nvPr/>
        </p:nvSpPr>
        <p:spPr bwMode="auto">
          <a:xfrm>
            <a:off x="3333750" y="1822450"/>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6" name="Line 3">
            <a:extLst>
              <a:ext uri="{FF2B5EF4-FFF2-40B4-BE49-F238E27FC236}">
                <a16:creationId xmlns:a16="http://schemas.microsoft.com/office/drawing/2014/main" id="{F75CC724-4C03-4F23-99EA-CCA5D329417D}"/>
              </a:ext>
            </a:extLst>
          </p:cNvPr>
          <p:cNvSpPr>
            <a:spLocks noChangeShapeType="1"/>
          </p:cNvSpPr>
          <p:nvPr/>
        </p:nvSpPr>
        <p:spPr bwMode="auto">
          <a:xfrm>
            <a:off x="3333750" y="2232025"/>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7" name="Line 4">
            <a:extLst>
              <a:ext uri="{FF2B5EF4-FFF2-40B4-BE49-F238E27FC236}">
                <a16:creationId xmlns:a16="http://schemas.microsoft.com/office/drawing/2014/main" id="{09035DD5-C754-4BBA-9F04-1A263535EE8D}"/>
              </a:ext>
            </a:extLst>
          </p:cNvPr>
          <p:cNvSpPr>
            <a:spLocks noChangeShapeType="1"/>
          </p:cNvSpPr>
          <p:nvPr/>
        </p:nvSpPr>
        <p:spPr bwMode="auto">
          <a:xfrm>
            <a:off x="3333750" y="2643188"/>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8" name="Line 5">
            <a:extLst>
              <a:ext uri="{FF2B5EF4-FFF2-40B4-BE49-F238E27FC236}">
                <a16:creationId xmlns:a16="http://schemas.microsoft.com/office/drawing/2014/main" id="{D9E67BD8-3C33-4C8B-8BC0-187C4988AC08}"/>
              </a:ext>
            </a:extLst>
          </p:cNvPr>
          <p:cNvSpPr>
            <a:spLocks noChangeShapeType="1"/>
          </p:cNvSpPr>
          <p:nvPr/>
        </p:nvSpPr>
        <p:spPr bwMode="auto">
          <a:xfrm>
            <a:off x="3333750" y="3052763"/>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79" name="Line 6">
            <a:extLst>
              <a:ext uri="{FF2B5EF4-FFF2-40B4-BE49-F238E27FC236}">
                <a16:creationId xmlns:a16="http://schemas.microsoft.com/office/drawing/2014/main" id="{7CCCE1E1-B75D-4DFA-9BD3-73A8F947AE90}"/>
              </a:ext>
            </a:extLst>
          </p:cNvPr>
          <p:cNvSpPr>
            <a:spLocks noChangeShapeType="1"/>
          </p:cNvSpPr>
          <p:nvPr/>
        </p:nvSpPr>
        <p:spPr bwMode="auto">
          <a:xfrm>
            <a:off x="3333750" y="3463925"/>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0" name="Line 7">
            <a:extLst>
              <a:ext uri="{FF2B5EF4-FFF2-40B4-BE49-F238E27FC236}">
                <a16:creationId xmlns:a16="http://schemas.microsoft.com/office/drawing/2014/main" id="{9A34CEB2-585D-43D6-9B0A-3714CE20944C}"/>
              </a:ext>
            </a:extLst>
          </p:cNvPr>
          <p:cNvSpPr>
            <a:spLocks noChangeShapeType="1"/>
          </p:cNvSpPr>
          <p:nvPr/>
        </p:nvSpPr>
        <p:spPr bwMode="auto">
          <a:xfrm>
            <a:off x="3333750" y="3873500"/>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1" name="Line 8">
            <a:extLst>
              <a:ext uri="{FF2B5EF4-FFF2-40B4-BE49-F238E27FC236}">
                <a16:creationId xmlns:a16="http://schemas.microsoft.com/office/drawing/2014/main" id="{54539F32-187D-45F7-8254-FAC386059E0D}"/>
              </a:ext>
            </a:extLst>
          </p:cNvPr>
          <p:cNvSpPr>
            <a:spLocks noChangeShapeType="1"/>
          </p:cNvSpPr>
          <p:nvPr/>
        </p:nvSpPr>
        <p:spPr bwMode="auto">
          <a:xfrm>
            <a:off x="3333750" y="4221163"/>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2" name="Line 9">
            <a:extLst>
              <a:ext uri="{FF2B5EF4-FFF2-40B4-BE49-F238E27FC236}">
                <a16:creationId xmlns:a16="http://schemas.microsoft.com/office/drawing/2014/main" id="{7595EACC-0BAD-4D80-84D3-EF07DCCCF192}"/>
              </a:ext>
            </a:extLst>
          </p:cNvPr>
          <p:cNvSpPr>
            <a:spLocks noChangeShapeType="1"/>
          </p:cNvSpPr>
          <p:nvPr/>
        </p:nvSpPr>
        <p:spPr bwMode="auto">
          <a:xfrm>
            <a:off x="3333750" y="4975225"/>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3" name="Line 10">
            <a:extLst>
              <a:ext uri="{FF2B5EF4-FFF2-40B4-BE49-F238E27FC236}">
                <a16:creationId xmlns:a16="http://schemas.microsoft.com/office/drawing/2014/main" id="{9E4233BF-4858-4603-96D3-9732618CA5C0}"/>
              </a:ext>
            </a:extLst>
          </p:cNvPr>
          <p:cNvSpPr>
            <a:spLocks noChangeShapeType="1"/>
          </p:cNvSpPr>
          <p:nvPr/>
        </p:nvSpPr>
        <p:spPr bwMode="auto">
          <a:xfrm>
            <a:off x="3333750" y="5322888"/>
            <a:ext cx="4876800" cy="0"/>
          </a:xfrm>
          <a:prstGeom prst="line">
            <a:avLst/>
          </a:prstGeom>
          <a:noFill/>
          <a:ln w="6350">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4" name="Text Box 11">
            <a:extLst>
              <a:ext uri="{FF2B5EF4-FFF2-40B4-BE49-F238E27FC236}">
                <a16:creationId xmlns:a16="http://schemas.microsoft.com/office/drawing/2014/main" id="{8020F729-6A1B-4B16-87DB-A4F20A077B2D}"/>
              </a:ext>
            </a:extLst>
          </p:cNvPr>
          <p:cNvSpPr txBox="1">
            <a:spLocks noChangeArrowheads="1"/>
          </p:cNvSpPr>
          <p:nvPr/>
        </p:nvSpPr>
        <p:spPr bwMode="auto">
          <a:xfrm>
            <a:off x="481012" y="337343"/>
            <a:ext cx="8181975"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LAM effectiveness</a:t>
            </a:r>
          </a:p>
        </p:txBody>
      </p:sp>
      <p:sp>
        <p:nvSpPr>
          <p:cNvPr id="28685" name="Rectangle 12">
            <a:extLst>
              <a:ext uri="{FF2B5EF4-FFF2-40B4-BE49-F238E27FC236}">
                <a16:creationId xmlns:a16="http://schemas.microsoft.com/office/drawing/2014/main" id="{C39EB2F5-006A-4E74-A541-D87CFE1C4CD3}"/>
              </a:ext>
            </a:extLst>
          </p:cNvPr>
          <p:cNvSpPr>
            <a:spLocks noChangeArrowheads="1"/>
          </p:cNvSpPr>
          <p:nvPr/>
        </p:nvSpPr>
        <p:spPr bwMode="auto">
          <a:xfrm>
            <a:off x="619125" y="6280150"/>
            <a:ext cx="53467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300" b="0" i="1"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rPr>
              <a:t>Source: CCP and WHO, 2018.</a:t>
            </a:r>
          </a:p>
        </p:txBody>
      </p:sp>
      <p:sp>
        <p:nvSpPr>
          <p:cNvPr id="28686" name="Rectangle 13">
            <a:extLst>
              <a:ext uri="{FF2B5EF4-FFF2-40B4-BE49-F238E27FC236}">
                <a16:creationId xmlns:a16="http://schemas.microsoft.com/office/drawing/2014/main" id="{EDA580B4-037F-41FB-9937-553774AB30E2}"/>
              </a:ext>
            </a:extLst>
          </p:cNvPr>
          <p:cNvSpPr>
            <a:spLocks noChangeArrowheads="1"/>
          </p:cNvSpPr>
          <p:nvPr/>
        </p:nvSpPr>
        <p:spPr bwMode="auto">
          <a:xfrm>
            <a:off x="3351213" y="3729038"/>
            <a:ext cx="74612" cy="268287"/>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7" name="Rectangle 14">
            <a:extLst>
              <a:ext uri="{FF2B5EF4-FFF2-40B4-BE49-F238E27FC236}">
                <a16:creationId xmlns:a16="http://schemas.microsoft.com/office/drawing/2014/main" id="{FFC730BC-51A1-42D2-9F8A-83A7AB041A6C}"/>
              </a:ext>
            </a:extLst>
          </p:cNvPr>
          <p:cNvSpPr>
            <a:spLocks noChangeArrowheads="1"/>
          </p:cNvSpPr>
          <p:nvPr/>
        </p:nvSpPr>
        <p:spPr bwMode="auto">
          <a:xfrm>
            <a:off x="1031875" y="3330575"/>
            <a:ext cx="2124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Oral contraceptives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688" name="Line 15">
            <a:extLst>
              <a:ext uri="{FF2B5EF4-FFF2-40B4-BE49-F238E27FC236}">
                <a16:creationId xmlns:a16="http://schemas.microsoft.com/office/drawing/2014/main" id="{7AF10B87-FAB7-47F3-9EF1-BC8570AB94BA}"/>
              </a:ext>
            </a:extLst>
          </p:cNvPr>
          <p:cNvSpPr>
            <a:spLocks noChangeShapeType="1"/>
          </p:cNvSpPr>
          <p:nvPr/>
        </p:nvSpPr>
        <p:spPr bwMode="auto">
          <a:xfrm flipV="1">
            <a:off x="3321050" y="1706563"/>
            <a:ext cx="12700" cy="3827462"/>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89" name="Rectangle 16">
            <a:extLst>
              <a:ext uri="{FF2B5EF4-FFF2-40B4-BE49-F238E27FC236}">
                <a16:creationId xmlns:a16="http://schemas.microsoft.com/office/drawing/2014/main" id="{2EC310B0-39F8-40AB-9178-913629A549A0}"/>
              </a:ext>
            </a:extLst>
          </p:cNvPr>
          <p:cNvSpPr>
            <a:spLocks noChangeArrowheads="1"/>
          </p:cNvSpPr>
          <p:nvPr/>
        </p:nvSpPr>
        <p:spPr bwMode="auto">
          <a:xfrm>
            <a:off x="3328988" y="5926138"/>
            <a:ext cx="502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Percentage of women pregnant in first year of use, but note LAM only used for 6 months</a:t>
            </a:r>
            <a:endPar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690" name="Rectangle 17">
            <a:extLst>
              <a:ext uri="{FF2B5EF4-FFF2-40B4-BE49-F238E27FC236}">
                <a16:creationId xmlns:a16="http://schemas.microsoft.com/office/drawing/2014/main" id="{E164BEFD-D0E7-4ECF-BDA4-130EA679ABCB}"/>
              </a:ext>
            </a:extLst>
          </p:cNvPr>
          <p:cNvSpPr>
            <a:spLocks noChangeArrowheads="1"/>
          </p:cNvSpPr>
          <p:nvPr/>
        </p:nvSpPr>
        <p:spPr bwMode="auto">
          <a:xfrm>
            <a:off x="8023225" y="1668463"/>
            <a:ext cx="87313" cy="268287"/>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1" name="Rectangle 18">
            <a:extLst>
              <a:ext uri="{FF2B5EF4-FFF2-40B4-BE49-F238E27FC236}">
                <a16:creationId xmlns:a16="http://schemas.microsoft.com/office/drawing/2014/main" id="{161F7F40-CCB8-4065-8B57-4358D43C4E89}"/>
              </a:ext>
            </a:extLst>
          </p:cNvPr>
          <p:cNvSpPr>
            <a:spLocks noChangeArrowheads="1"/>
          </p:cNvSpPr>
          <p:nvPr/>
        </p:nvSpPr>
        <p:spPr bwMode="auto">
          <a:xfrm>
            <a:off x="6719888" y="2093913"/>
            <a:ext cx="87312" cy="265112"/>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2" name="Rectangle 19">
            <a:extLst>
              <a:ext uri="{FF2B5EF4-FFF2-40B4-BE49-F238E27FC236}">
                <a16:creationId xmlns:a16="http://schemas.microsoft.com/office/drawing/2014/main" id="{5AB91915-AC11-406F-973A-D4375F225EC2}"/>
              </a:ext>
            </a:extLst>
          </p:cNvPr>
          <p:cNvSpPr>
            <a:spLocks noChangeArrowheads="1"/>
          </p:cNvSpPr>
          <p:nvPr/>
        </p:nvSpPr>
        <p:spPr bwMode="auto">
          <a:xfrm>
            <a:off x="5257800" y="2520950"/>
            <a:ext cx="90488"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3" name="Rectangle 20">
            <a:extLst>
              <a:ext uri="{FF2B5EF4-FFF2-40B4-BE49-F238E27FC236}">
                <a16:creationId xmlns:a16="http://schemas.microsoft.com/office/drawing/2014/main" id="{1EEDEB90-75C9-4AFA-903D-524BF12827D0}"/>
              </a:ext>
            </a:extLst>
          </p:cNvPr>
          <p:cNvSpPr>
            <a:spLocks noChangeArrowheads="1"/>
          </p:cNvSpPr>
          <p:nvPr/>
        </p:nvSpPr>
        <p:spPr bwMode="auto">
          <a:xfrm>
            <a:off x="5741988" y="2930525"/>
            <a:ext cx="87312" cy="263525"/>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4" name="Rectangle 21">
            <a:extLst>
              <a:ext uri="{FF2B5EF4-FFF2-40B4-BE49-F238E27FC236}">
                <a16:creationId xmlns:a16="http://schemas.microsoft.com/office/drawing/2014/main" id="{9E446AF7-3992-45E1-A9A3-7E5546447BEE}"/>
              </a:ext>
            </a:extLst>
          </p:cNvPr>
          <p:cNvSpPr>
            <a:spLocks noChangeArrowheads="1"/>
          </p:cNvSpPr>
          <p:nvPr/>
        </p:nvSpPr>
        <p:spPr bwMode="auto">
          <a:xfrm>
            <a:off x="4622800" y="3321050"/>
            <a:ext cx="88900"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5" name="Rectangle 22">
            <a:extLst>
              <a:ext uri="{FF2B5EF4-FFF2-40B4-BE49-F238E27FC236}">
                <a16:creationId xmlns:a16="http://schemas.microsoft.com/office/drawing/2014/main" id="{C24C3E2A-E77E-4041-833E-171032932593}"/>
              </a:ext>
            </a:extLst>
          </p:cNvPr>
          <p:cNvSpPr>
            <a:spLocks noChangeArrowheads="1"/>
          </p:cNvSpPr>
          <p:nvPr/>
        </p:nvSpPr>
        <p:spPr bwMode="auto">
          <a:xfrm>
            <a:off x="3340100" y="5194300"/>
            <a:ext cx="63500" cy="268288"/>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6" name="Rectangle 23">
            <a:extLst>
              <a:ext uri="{FF2B5EF4-FFF2-40B4-BE49-F238E27FC236}">
                <a16:creationId xmlns:a16="http://schemas.microsoft.com/office/drawing/2014/main" id="{4BEC69D7-E11F-49C4-9E50-3B0036DF44EB}"/>
              </a:ext>
            </a:extLst>
          </p:cNvPr>
          <p:cNvSpPr>
            <a:spLocks noChangeArrowheads="1"/>
          </p:cNvSpPr>
          <p:nvPr/>
        </p:nvSpPr>
        <p:spPr bwMode="auto">
          <a:xfrm>
            <a:off x="3367088" y="4827588"/>
            <a:ext cx="58737" cy="266700"/>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7" name="Rectangle 24">
            <a:extLst>
              <a:ext uri="{FF2B5EF4-FFF2-40B4-BE49-F238E27FC236}">
                <a16:creationId xmlns:a16="http://schemas.microsoft.com/office/drawing/2014/main" id="{3297EF46-54D7-45DC-8113-95374B769D93}"/>
              </a:ext>
            </a:extLst>
          </p:cNvPr>
          <p:cNvSpPr>
            <a:spLocks noChangeArrowheads="1"/>
          </p:cNvSpPr>
          <p:nvPr/>
        </p:nvSpPr>
        <p:spPr bwMode="auto">
          <a:xfrm>
            <a:off x="5029200" y="4198938"/>
            <a:ext cx="3009900" cy="973137"/>
          </a:xfrm>
          <a:prstGeom prst="rect">
            <a:avLst/>
          </a:prstGeom>
          <a:solidFill>
            <a:srgbClr val="FFDA8F"/>
          </a:solidFill>
          <a:ln w="9525">
            <a:solidFill>
              <a:schemeClr val="bg2"/>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698" name="Rectangle 25">
            <a:extLst>
              <a:ext uri="{FF2B5EF4-FFF2-40B4-BE49-F238E27FC236}">
                <a16:creationId xmlns:a16="http://schemas.microsoft.com/office/drawing/2014/main" id="{C19C6C83-4B01-4D9A-9006-54D82F67FC0D}"/>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5A777A"/>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699" name="Rectangle 26">
            <a:extLst>
              <a:ext uri="{FF2B5EF4-FFF2-40B4-BE49-F238E27FC236}">
                <a16:creationId xmlns:a16="http://schemas.microsoft.com/office/drawing/2014/main" id="{31203FB3-646C-42A3-AC59-11D3C115C5F8}"/>
              </a:ext>
            </a:extLst>
          </p:cNvPr>
          <p:cNvSpPr>
            <a:spLocks noChangeArrowheads="1"/>
          </p:cNvSpPr>
          <p:nvPr/>
        </p:nvSpPr>
        <p:spPr bwMode="auto">
          <a:xfrm>
            <a:off x="5526088" y="4783138"/>
            <a:ext cx="2236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typical use</a:t>
            </a:r>
          </a:p>
        </p:txBody>
      </p:sp>
      <p:sp>
        <p:nvSpPr>
          <p:cNvPr id="28700" name="Rectangle 27">
            <a:extLst>
              <a:ext uri="{FF2B5EF4-FFF2-40B4-BE49-F238E27FC236}">
                <a16:creationId xmlns:a16="http://schemas.microsoft.com/office/drawing/2014/main" id="{273C4CCB-8A25-4C54-B0F0-D70B5A893CE1}"/>
              </a:ext>
            </a:extLst>
          </p:cNvPr>
          <p:cNvSpPr>
            <a:spLocks noChangeArrowheads="1"/>
          </p:cNvSpPr>
          <p:nvPr/>
        </p:nvSpPr>
        <p:spPr bwMode="auto">
          <a:xfrm>
            <a:off x="5694363" y="52562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01" name="Rectangle 28">
            <a:extLst>
              <a:ext uri="{FF2B5EF4-FFF2-40B4-BE49-F238E27FC236}">
                <a16:creationId xmlns:a16="http://schemas.microsoft.com/office/drawing/2014/main" id="{DB30F129-12BA-4F2F-8138-A8CDA2260815}"/>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702" name="Rectangle 29">
            <a:extLst>
              <a:ext uri="{FF2B5EF4-FFF2-40B4-BE49-F238E27FC236}">
                <a16:creationId xmlns:a16="http://schemas.microsoft.com/office/drawing/2014/main" id="{15D8BC44-BE1E-4E16-82B9-880017DF64A6}"/>
              </a:ext>
            </a:extLst>
          </p:cNvPr>
          <p:cNvSpPr>
            <a:spLocks noChangeArrowheads="1"/>
          </p:cNvSpPr>
          <p:nvPr/>
        </p:nvSpPr>
        <p:spPr bwMode="auto">
          <a:xfrm>
            <a:off x="5518150" y="4340225"/>
            <a:ext cx="24907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perfect use </a:t>
            </a:r>
          </a:p>
        </p:txBody>
      </p:sp>
      <p:sp>
        <p:nvSpPr>
          <p:cNvPr id="28703" name="Rectangle 30">
            <a:extLst>
              <a:ext uri="{FF2B5EF4-FFF2-40B4-BE49-F238E27FC236}">
                <a16:creationId xmlns:a16="http://schemas.microsoft.com/office/drawing/2014/main" id="{7F0EB6C0-9450-433A-93E3-31B7D04FA8ED}"/>
              </a:ext>
            </a:extLst>
          </p:cNvPr>
          <p:cNvSpPr>
            <a:spLocks noChangeArrowheads="1"/>
          </p:cNvSpPr>
          <p:nvPr/>
        </p:nvSpPr>
        <p:spPr bwMode="auto">
          <a:xfrm>
            <a:off x="5668963" y="50149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704" name="Rectangle 31">
            <a:extLst>
              <a:ext uri="{FF2B5EF4-FFF2-40B4-BE49-F238E27FC236}">
                <a16:creationId xmlns:a16="http://schemas.microsoft.com/office/drawing/2014/main" id="{EFB5E4C8-D60E-48D3-835B-E96A35C4E516}"/>
              </a:ext>
            </a:extLst>
          </p:cNvPr>
          <p:cNvSpPr>
            <a:spLocks noChangeArrowheads="1"/>
          </p:cNvSpPr>
          <p:nvPr/>
        </p:nvSpPr>
        <p:spPr bwMode="auto">
          <a:xfrm>
            <a:off x="5668963" y="52324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3366"/>
              </a:solidFill>
              <a:effectLst/>
              <a:uLnTx/>
              <a:uFillTx/>
              <a:latin typeface="Times New Roman" panose="02020603050405020304" pitchFamily="18" charset="0"/>
              <a:cs typeface="Arial" panose="020B0604020202020204" pitchFamily="34" charset="0"/>
            </a:endParaRPr>
          </a:p>
        </p:txBody>
      </p:sp>
      <p:sp>
        <p:nvSpPr>
          <p:cNvPr id="28705" name="Rectangle 32">
            <a:extLst>
              <a:ext uri="{FF2B5EF4-FFF2-40B4-BE49-F238E27FC236}">
                <a16:creationId xmlns:a16="http://schemas.microsoft.com/office/drawing/2014/main" id="{79CC9DAA-9808-4C4F-A92A-7ACAF8CAC94B}"/>
              </a:ext>
            </a:extLst>
          </p:cNvPr>
          <p:cNvSpPr>
            <a:spLocks noChangeArrowheads="1"/>
          </p:cNvSpPr>
          <p:nvPr/>
        </p:nvSpPr>
        <p:spPr bwMode="auto">
          <a:xfrm>
            <a:off x="5241925" y="4343400"/>
            <a:ext cx="88900" cy="228600"/>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6" name="Rectangle 33">
            <a:extLst>
              <a:ext uri="{FF2B5EF4-FFF2-40B4-BE49-F238E27FC236}">
                <a16:creationId xmlns:a16="http://schemas.microsoft.com/office/drawing/2014/main" id="{0930DDB3-1F64-499B-94EB-0A48D78FF5D8}"/>
              </a:ext>
            </a:extLst>
          </p:cNvPr>
          <p:cNvSpPr>
            <a:spLocks noChangeArrowheads="1"/>
          </p:cNvSpPr>
          <p:nvPr/>
        </p:nvSpPr>
        <p:spPr bwMode="auto">
          <a:xfrm>
            <a:off x="6257925" y="1687513"/>
            <a:ext cx="88900" cy="268287"/>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7" name="Rectangle 34">
            <a:extLst>
              <a:ext uri="{FF2B5EF4-FFF2-40B4-BE49-F238E27FC236}">
                <a16:creationId xmlns:a16="http://schemas.microsoft.com/office/drawing/2014/main" id="{5379AB20-BD59-4598-A660-9AB05C2DFF3A}"/>
              </a:ext>
            </a:extLst>
          </p:cNvPr>
          <p:cNvSpPr>
            <a:spLocks noChangeArrowheads="1"/>
          </p:cNvSpPr>
          <p:nvPr/>
        </p:nvSpPr>
        <p:spPr bwMode="auto">
          <a:xfrm>
            <a:off x="4102100" y="2112963"/>
            <a:ext cx="85725" cy="265112"/>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8" name="Rectangle 35">
            <a:extLst>
              <a:ext uri="{FF2B5EF4-FFF2-40B4-BE49-F238E27FC236}">
                <a16:creationId xmlns:a16="http://schemas.microsoft.com/office/drawing/2014/main" id="{A49C05FB-FB1B-4FD9-AA37-49659E63102F}"/>
              </a:ext>
            </a:extLst>
          </p:cNvPr>
          <p:cNvSpPr>
            <a:spLocks noChangeArrowheads="1"/>
          </p:cNvSpPr>
          <p:nvPr/>
        </p:nvSpPr>
        <p:spPr bwMode="auto">
          <a:xfrm>
            <a:off x="4097338" y="2501900"/>
            <a:ext cx="88900" cy="268288"/>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09" name="Rectangle 36">
            <a:extLst>
              <a:ext uri="{FF2B5EF4-FFF2-40B4-BE49-F238E27FC236}">
                <a16:creationId xmlns:a16="http://schemas.microsoft.com/office/drawing/2014/main" id="{35F5F657-5C70-4AC3-A7D3-B952D747D904}"/>
              </a:ext>
            </a:extLst>
          </p:cNvPr>
          <p:cNvSpPr>
            <a:spLocks noChangeArrowheads="1"/>
          </p:cNvSpPr>
          <p:nvPr/>
        </p:nvSpPr>
        <p:spPr bwMode="auto">
          <a:xfrm>
            <a:off x="3619500" y="2911475"/>
            <a:ext cx="90488" cy="263525"/>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0" name="Rectangle 37">
            <a:extLst>
              <a:ext uri="{FF2B5EF4-FFF2-40B4-BE49-F238E27FC236}">
                <a16:creationId xmlns:a16="http://schemas.microsoft.com/office/drawing/2014/main" id="{823EB14F-8E6D-4FF1-A866-3916CBC7F991}"/>
              </a:ext>
            </a:extLst>
          </p:cNvPr>
          <p:cNvSpPr>
            <a:spLocks noChangeArrowheads="1"/>
          </p:cNvSpPr>
          <p:nvPr/>
        </p:nvSpPr>
        <p:spPr bwMode="auto">
          <a:xfrm>
            <a:off x="3403600" y="3321050"/>
            <a:ext cx="88900" cy="268288"/>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1" name="Rectangle 38">
            <a:extLst>
              <a:ext uri="{FF2B5EF4-FFF2-40B4-BE49-F238E27FC236}">
                <a16:creationId xmlns:a16="http://schemas.microsoft.com/office/drawing/2014/main" id="{76B69345-898A-4CB1-8430-E45D8DC1BE19}"/>
              </a:ext>
            </a:extLst>
          </p:cNvPr>
          <p:cNvSpPr>
            <a:spLocks noChangeArrowheads="1"/>
          </p:cNvSpPr>
          <p:nvPr/>
        </p:nvSpPr>
        <p:spPr bwMode="auto">
          <a:xfrm>
            <a:off x="3340100" y="5151438"/>
            <a:ext cx="63500" cy="127000"/>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2" name="Rectangle 39">
            <a:extLst>
              <a:ext uri="{FF2B5EF4-FFF2-40B4-BE49-F238E27FC236}">
                <a16:creationId xmlns:a16="http://schemas.microsoft.com/office/drawing/2014/main" id="{273D6934-91E3-450B-AC11-28C7D6FDE3F0}"/>
              </a:ext>
            </a:extLst>
          </p:cNvPr>
          <p:cNvSpPr>
            <a:spLocks noChangeArrowheads="1"/>
          </p:cNvSpPr>
          <p:nvPr/>
        </p:nvSpPr>
        <p:spPr bwMode="auto">
          <a:xfrm>
            <a:off x="3367088" y="4827588"/>
            <a:ext cx="58737" cy="127000"/>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13" name="Rectangle 40">
            <a:extLst>
              <a:ext uri="{FF2B5EF4-FFF2-40B4-BE49-F238E27FC236}">
                <a16:creationId xmlns:a16="http://schemas.microsoft.com/office/drawing/2014/main" id="{1E4F2E5C-8D52-40CC-BFD3-3BF85B8993E3}"/>
              </a:ext>
            </a:extLst>
          </p:cNvPr>
          <p:cNvSpPr>
            <a:spLocks noChangeArrowheads="1"/>
          </p:cNvSpPr>
          <p:nvPr/>
        </p:nvSpPr>
        <p:spPr bwMode="auto">
          <a:xfrm>
            <a:off x="1571625" y="2120900"/>
            <a:ext cx="16462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4" name="Rectangle 41">
            <a:extLst>
              <a:ext uri="{FF2B5EF4-FFF2-40B4-BE49-F238E27FC236}">
                <a16:creationId xmlns:a16="http://schemas.microsoft.com/office/drawing/2014/main" id="{F8C42613-7F0C-47CB-8192-46CCFD358CC8}"/>
              </a:ext>
            </a:extLst>
          </p:cNvPr>
          <p:cNvSpPr>
            <a:spLocks noChangeArrowheads="1"/>
          </p:cNvSpPr>
          <p:nvPr/>
        </p:nvSpPr>
        <p:spPr bwMode="auto">
          <a:xfrm>
            <a:off x="1212850" y="4843463"/>
            <a:ext cx="20081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sterilization</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5" name="Rectangle 42">
            <a:extLst>
              <a:ext uri="{FF2B5EF4-FFF2-40B4-BE49-F238E27FC236}">
                <a16:creationId xmlns:a16="http://schemas.microsoft.com/office/drawing/2014/main" id="{8945D97C-25D7-4A3C-A5E3-6971D601578C}"/>
              </a:ext>
            </a:extLst>
          </p:cNvPr>
          <p:cNvSpPr>
            <a:spLocks noChangeArrowheads="1"/>
          </p:cNvSpPr>
          <p:nvPr/>
        </p:nvSpPr>
        <p:spPr bwMode="auto">
          <a:xfrm>
            <a:off x="1165225" y="5197475"/>
            <a:ext cx="202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Implants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6" name="Rectangle 43">
            <a:extLst>
              <a:ext uri="{FF2B5EF4-FFF2-40B4-BE49-F238E27FC236}">
                <a16:creationId xmlns:a16="http://schemas.microsoft.com/office/drawing/2014/main" id="{6785836B-53B5-443D-A57F-94D5722909B9}"/>
              </a:ext>
            </a:extLst>
          </p:cNvPr>
          <p:cNvSpPr>
            <a:spLocks noChangeArrowheads="1"/>
          </p:cNvSpPr>
          <p:nvPr/>
        </p:nvSpPr>
        <p:spPr bwMode="auto">
          <a:xfrm>
            <a:off x="2544763" y="3759200"/>
            <a:ext cx="635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DMPA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7" name="Rectangle 44">
            <a:extLst>
              <a:ext uri="{FF2B5EF4-FFF2-40B4-BE49-F238E27FC236}">
                <a16:creationId xmlns:a16="http://schemas.microsoft.com/office/drawing/2014/main" id="{2ABE5E3A-B47D-436A-B74E-D124BB53806F}"/>
              </a:ext>
            </a:extLst>
          </p:cNvPr>
          <p:cNvSpPr>
            <a:spLocks noChangeArrowheads="1"/>
          </p:cNvSpPr>
          <p:nvPr/>
        </p:nvSpPr>
        <p:spPr bwMode="auto">
          <a:xfrm>
            <a:off x="1949450" y="1711325"/>
            <a:ext cx="1287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Spermicides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8" name="Rectangle 45">
            <a:extLst>
              <a:ext uri="{FF2B5EF4-FFF2-40B4-BE49-F238E27FC236}">
                <a16:creationId xmlns:a16="http://schemas.microsoft.com/office/drawing/2014/main" id="{2116D784-9110-4B92-B02F-FFC8046EA9C4}"/>
              </a:ext>
            </a:extLst>
          </p:cNvPr>
          <p:cNvSpPr>
            <a:spLocks noChangeArrowheads="1"/>
          </p:cNvSpPr>
          <p:nvPr/>
        </p:nvSpPr>
        <p:spPr bwMode="auto">
          <a:xfrm>
            <a:off x="276225" y="2530475"/>
            <a:ext cx="29511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Standard Days Method</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19" name="Rectangle 46">
            <a:extLst>
              <a:ext uri="{FF2B5EF4-FFF2-40B4-BE49-F238E27FC236}">
                <a16:creationId xmlns:a16="http://schemas.microsoft.com/office/drawing/2014/main" id="{C64F8D3A-6FF2-4FB6-B6A1-ADB164BE9D64}"/>
              </a:ext>
            </a:extLst>
          </p:cNvPr>
          <p:cNvSpPr>
            <a:spLocks noChangeArrowheads="1"/>
          </p:cNvSpPr>
          <p:nvPr/>
        </p:nvSpPr>
        <p:spPr bwMode="auto">
          <a:xfrm>
            <a:off x="1825625" y="2924175"/>
            <a:ext cx="13811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20" name="Rectangle 47">
            <a:extLst>
              <a:ext uri="{FF2B5EF4-FFF2-40B4-BE49-F238E27FC236}">
                <a16:creationId xmlns:a16="http://schemas.microsoft.com/office/drawing/2014/main" id="{4A21090A-71FE-4075-AA6C-2FBA0EC6171A}"/>
              </a:ext>
            </a:extLst>
          </p:cNvPr>
          <p:cNvSpPr>
            <a:spLocks noChangeArrowheads="1"/>
          </p:cNvSpPr>
          <p:nvPr/>
        </p:nvSpPr>
        <p:spPr bwMode="auto">
          <a:xfrm>
            <a:off x="2708275" y="4141788"/>
            <a:ext cx="4714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LAM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21" name="Rectangle 48">
            <a:extLst>
              <a:ext uri="{FF2B5EF4-FFF2-40B4-BE49-F238E27FC236}">
                <a16:creationId xmlns:a16="http://schemas.microsoft.com/office/drawing/2014/main" id="{6ED467F8-A360-47DC-B7DE-6C7D71230132}"/>
              </a:ext>
            </a:extLst>
          </p:cNvPr>
          <p:cNvSpPr>
            <a:spLocks noChangeArrowheads="1"/>
          </p:cNvSpPr>
          <p:nvPr/>
        </p:nvSpPr>
        <p:spPr bwMode="auto">
          <a:xfrm>
            <a:off x="7599363" y="53149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2" name="Rectangle 49">
            <a:extLst>
              <a:ext uri="{FF2B5EF4-FFF2-40B4-BE49-F238E27FC236}">
                <a16:creationId xmlns:a16="http://schemas.microsoft.com/office/drawing/2014/main" id="{A8164E3E-EB2F-4215-BC45-4DCADFB93C3E}"/>
              </a:ext>
            </a:extLst>
          </p:cNvPr>
          <p:cNvSpPr>
            <a:spLocks noChangeArrowheads="1"/>
          </p:cNvSpPr>
          <p:nvPr/>
        </p:nvSpPr>
        <p:spPr bwMode="auto">
          <a:xfrm>
            <a:off x="7573963" y="52895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3" name="Rectangle 50">
            <a:extLst>
              <a:ext uri="{FF2B5EF4-FFF2-40B4-BE49-F238E27FC236}">
                <a16:creationId xmlns:a16="http://schemas.microsoft.com/office/drawing/2014/main" id="{E876D4C6-94AE-4EAB-81E6-3B4D204BB721}"/>
              </a:ext>
            </a:extLst>
          </p:cNvPr>
          <p:cNvSpPr>
            <a:spLocks noChangeArrowheads="1"/>
          </p:cNvSpPr>
          <p:nvPr/>
        </p:nvSpPr>
        <p:spPr bwMode="auto">
          <a:xfrm>
            <a:off x="3378200" y="4146550"/>
            <a:ext cx="76200" cy="265113"/>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24" name="Rectangle 51">
            <a:extLst>
              <a:ext uri="{FF2B5EF4-FFF2-40B4-BE49-F238E27FC236}">
                <a16:creationId xmlns:a16="http://schemas.microsoft.com/office/drawing/2014/main" id="{8FD69E81-92E0-4348-8FDA-912ED0AB0B35}"/>
              </a:ext>
            </a:extLst>
          </p:cNvPr>
          <p:cNvSpPr>
            <a:spLocks noChangeArrowheads="1"/>
          </p:cNvSpPr>
          <p:nvPr/>
        </p:nvSpPr>
        <p:spPr bwMode="auto">
          <a:xfrm>
            <a:off x="3375025" y="4114800"/>
            <a:ext cx="39688" cy="265113"/>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25" name="Rectangle 52">
            <a:extLst>
              <a:ext uri="{FF2B5EF4-FFF2-40B4-BE49-F238E27FC236}">
                <a16:creationId xmlns:a16="http://schemas.microsoft.com/office/drawing/2014/main" id="{67A75D69-CE19-4286-8AE4-F21D5CCDA602}"/>
              </a:ext>
            </a:extLst>
          </p:cNvPr>
          <p:cNvSpPr>
            <a:spLocks noChangeArrowheads="1"/>
          </p:cNvSpPr>
          <p:nvPr/>
        </p:nvSpPr>
        <p:spPr bwMode="auto">
          <a:xfrm>
            <a:off x="3295650" y="559911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6" name="Rectangle 53">
            <a:extLst>
              <a:ext uri="{FF2B5EF4-FFF2-40B4-BE49-F238E27FC236}">
                <a16:creationId xmlns:a16="http://schemas.microsoft.com/office/drawing/2014/main" id="{8851A499-CAEC-45CB-98CE-06208FD8D07A}"/>
              </a:ext>
            </a:extLst>
          </p:cNvPr>
          <p:cNvSpPr>
            <a:spLocks noChangeArrowheads="1"/>
          </p:cNvSpPr>
          <p:nvPr/>
        </p:nvSpPr>
        <p:spPr bwMode="auto">
          <a:xfrm>
            <a:off x="4856163" y="55991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7" name="Rectangle 54">
            <a:extLst>
              <a:ext uri="{FF2B5EF4-FFF2-40B4-BE49-F238E27FC236}">
                <a16:creationId xmlns:a16="http://schemas.microsoft.com/office/drawing/2014/main" id="{87732FB8-0D3C-4145-B244-668B5DA7D7EE}"/>
              </a:ext>
            </a:extLst>
          </p:cNvPr>
          <p:cNvSpPr>
            <a:spLocks noChangeArrowheads="1"/>
          </p:cNvSpPr>
          <p:nvPr/>
        </p:nvSpPr>
        <p:spPr bwMode="auto">
          <a:xfrm>
            <a:off x="5694363" y="561816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8" name="Rectangle 55">
            <a:extLst>
              <a:ext uri="{FF2B5EF4-FFF2-40B4-BE49-F238E27FC236}">
                <a16:creationId xmlns:a16="http://schemas.microsoft.com/office/drawing/2014/main" id="{1363C368-5975-40AA-A0F9-CE75FEF62561}"/>
              </a:ext>
            </a:extLst>
          </p:cNvPr>
          <p:cNvSpPr>
            <a:spLocks noChangeArrowheads="1"/>
          </p:cNvSpPr>
          <p:nvPr/>
        </p:nvSpPr>
        <p:spPr bwMode="auto">
          <a:xfrm>
            <a:off x="6507163" y="55991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29" name="Rectangle 56">
            <a:extLst>
              <a:ext uri="{FF2B5EF4-FFF2-40B4-BE49-F238E27FC236}">
                <a16:creationId xmlns:a16="http://schemas.microsoft.com/office/drawing/2014/main" id="{A63C21C8-BED9-4340-8A42-8CC86DA305F2}"/>
              </a:ext>
            </a:extLst>
          </p:cNvPr>
          <p:cNvSpPr>
            <a:spLocks noChangeArrowheads="1"/>
          </p:cNvSpPr>
          <p:nvPr/>
        </p:nvSpPr>
        <p:spPr bwMode="auto">
          <a:xfrm>
            <a:off x="7297738" y="55991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30" name="Rectangle 57">
            <a:extLst>
              <a:ext uri="{FF2B5EF4-FFF2-40B4-BE49-F238E27FC236}">
                <a16:creationId xmlns:a16="http://schemas.microsoft.com/office/drawing/2014/main" id="{A138F3DE-2F13-4AFF-99DE-44DAA0F595C5}"/>
              </a:ext>
            </a:extLst>
          </p:cNvPr>
          <p:cNvSpPr>
            <a:spLocks noChangeArrowheads="1"/>
          </p:cNvSpPr>
          <p:nvPr/>
        </p:nvSpPr>
        <p:spPr bwMode="auto">
          <a:xfrm>
            <a:off x="5241925" y="4806950"/>
            <a:ext cx="88900" cy="228600"/>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1" name="Line 58">
            <a:extLst>
              <a:ext uri="{FF2B5EF4-FFF2-40B4-BE49-F238E27FC236}">
                <a16:creationId xmlns:a16="http://schemas.microsoft.com/office/drawing/2014/main" id="{A5CFA2EE-F2D1-49E8-9237-DCE1098697A2}"/>
              </a:ext>
            </a:extLst>
          </p:cNvPr>
          <p:cNvSpPr>
            <a:spLocks noChangeShapeType="1"/>
          </p:cNvSpPr>
          <p:nvPr/>
        </p:nvSpPr>
        <p:spPr bwMode="auto">
          <a:xfrm>
            <a:off x="3321050" y="5543550"/>
            <a:ext cx="4862513" cy="15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2" name="Line 59">
            <a:extLst>
              <a:ext uri="{FF2B5EF4-FFF2-40B4-BE49-F238E27FC236}">
                <a16:creationId xmlns:a16="http://schemas.microsoft.com/office/drawing/2014/main" id="{276C8934-FA6C-4CC8-93B5-199444E0379C}"/>
              </a:ext>
            </a:extLst>
          </p:cNvPr>
          <p:cNvSpPr>
            <a:spLocks noChangeShapeType="1"/>
          </p:cNvSpPr>
          <p:nvPr/>
        </p:nvSpPr>
        <p:spPr bwMode="auto">
          <a:xfrm>
            <a:off x="3332163" y="533717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3" name="Line 60">
            <a:extLst>
              <a:ext uri="{FF2B5EF4-FFF2-40B4-BE49-F238E27FC236}">
                <a16:creationId xmlns:a16="http://schemas.microsoft.com/office/drawing/2014/main" id="{2FA79481-87A2-4B6E-8951-8D45D56729F2}"/>
              </a:ext>
            </a:extLst>
          </p:cNvPr>
          <p:cNvSpPr>
            <a:spLocks noChangeShapeType="1"/>
          </p:cNvSpPr>
          <p:nvPr/>
        </p:nvSpPr>
        <p:spPr bwMode="auto">
          <a:xfrm>
            <a:off x="4157663" y="55340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4" name="Line 61">
            <a:extLst>
              <a:ext uri="{FF2B5EF4-FFF2-40B4-BE49-F238E27FC236}">
                <a16:creationId xmlns:a16="http://schemas.microsoft.com/office/drawing/2014/main" id="{1F4F1DDB-10D8-4D90-9EE2-A295FE5566BE}"/>
              </a:ext>
            </a:extLst>
          </p:cNvPr>
          <p:cNvSpPr>
            <a:spLocks noChangeShapeType="1"/>
          </p:cNvSpPr>
          <p:nvPr/>
        </p:nvSpPr>
        <p:spPr bwMode="auto">
          <a:xfrm>
            <a:off x="4983163" y="55340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5" name="Line 62">
            <a:extLst>
              <a:ext uri="{FF2B5EF4-FFF2-40B4-BE49-F238E27FC236}">
                <a16:creationId xmlns:a16="http://schemas.microsoft.com/office/drawing/2014/main" id="{C2DFEC1D-03A4-479E-9E19-41854711E0DB}"/>
              </a:ext>
            </a:extLst>
          </p:cNvPr>
          <p:cNvSpPr>
            <a:spLocks noChangeShapeType="1"/>
          </p:cNvSpPr>
          <p:nvPr/>
        </p:nvSpPr>
        <p:spPr bwMode="auto">
          <a:xfrm>
            <a:off x="5797550" y="5548313"/>
            <a:ext cx="1588"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6" name="Line 63">
            <a:extLst>
              <a:ext uri="{FF2B5EF4-FFF2-40B4-BE49-F238E27FC236}">
                <a16:creationId xmlns:a16="http://schemas.microsoft.com/office/drawing/2014/main" id="{5FAC01C1-CB80-4666-A46F-4E66C72B6D95}"/>
              </a:ext>
            </a:extLst>
          </p:cNvPr>
          <p:cNvSpPr>
            <a:spLocks noChangeShapeType="1"/>
          </p:cNvSpPr>
          <p:nvPr/>
        </p:nvSpPr>
        <p:spPr bwMode="auto">
          <a:xfrm>
            <a:off x="6608763" y="5541963"/>
            <a:ext cx="1587"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7" name="Line 64">
            <a:extLst>
              <a:ext uri="{FF2B5EF4-FFF2-40B4-BE49-F238E27FC236}">
                <a16:creationId xmlns:a16="http://schemas.microsoft.com/office/drawing/2014/main" id="{6D6BB798-2FD3-4455-BB2C-775C680F5A61}"/>
              </a:ext>
            </a:extLst>
          </p:cNvPr>
          <p:cNvSpPr>
            <a:spLocks noChangeShapeType="1"/>
          </p:cNvSpPr>
          <p:nvPr/>
        </p:nvSpPr>
        <p:spPr bwMode="auto">
          <a:xfrm>
            <a:off x="7400925" y="5534025"/>
            <a:ext cx="1588" cy="777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38" name="Rectangle 65">
            <a:extLst>
              <a:ext uri="{FF2B5EF4-FFF2-40B4-BE49-F238E27FC236}">
                <a16:creationId xmlns:a16="http://schemas.microsoft.com/office/drawing/2014/main" id="{7F8EDCDC-9710-4F44-BD30-3FD09AA056B8}"/>
              </a:ext>
            </a:extLst>
          </p:cNvPr>
          <p:cNvSpPr>
            <a:spLocks noChangeArrowheads="1"/>
          </p:cNvSpPr>
          <p:nvPr/>
        </p:nvSpPr>
        <p:spPr bwMode="auto">
          <a:xfrm>
            <a:off x="4086225" y="5618163"/>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39" name="Rectangle 66">
            <a:extLst>
              <a:ext uri="{FF2B5EF4-FFF2-40B4-BE49-F238E27FC236}">
                <a16:creationId xmlns:a16="http://schemas.microsoft.com/office/drawing/2014/main" id="{BE731AE2-D978-48A7-B200-73EDF9E5506B}"/>
              </a:ext>
            </a:extLst>
          </p:cNvPr>
          <p:cNvSpPr>
            <a:spLocks noChangeArrowheads="1"/>
          </p:cNvSpPr>
          <p:nvPr/>
        </p:nvSpPr>
        <p:spPr bwMode="auto">
          <a:xfrm>
            <a:off x="8064500" y="5600700"/>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30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8740" name="Line 67">
            <a:extLst>
              <a:ext uri="{FF2B5EF4-FFF2-40B4-BE49-F238E27FC236}">
                <a16:creationId xmlns:a16="http://schemas.microsoft.com/office/drawing/2014/main" id="{C59F5951-5DC2-4246-B062-922E473E289D}"/>
              </a:ext>
            </a:extLst>
          </p:cNvPr>
          <p:cNvSpPr>
            <a:spLocks noChangeShapeType="1"/>
          </p:cNvSpPr>
          <p:nvPr/>
        </p:nvSpPr>
        <p:spPr bwMode="auto">
          <a:xfrm>
            <a:off x="8170863" y="5529263"/>
            <a:ext cx="1587"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41" name="Rectangle 68">
            <a:extLst>
              <a:ext uri="{FF2B5EF4-FFF2-40B4-BE49-F238E27FC236}">
                <a16:creationId xmlns:a16="http://schemas.microsoft.com/office/drawing/2014/main" id="{F048482A-BD24-4E5A-9B41-0A12C3747513}"/>
              </a:ext>
            </a:extLst>
          </p:cNvPr>
          <p:cNvSpPr>
            <a:spLocks noChangeArrowheads="1"/>
          </p:cNvSpPr>
          <p:nvPr/>
        </p:nvSpPr>
        <p:spPr bwMode="auto">
          <a:xfrm>
            <a:off x="3684588" y="3729038"/>
            <a:ext cx="88900" cy="268287"/>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42" name="Rectangle 47">
            <a:extLst>
              <a:ext uri="{FF2B5EF4-FFF2-40B4-BE49-F238E27FC236}">
                <a16:creationId xmlns:a16="http://schemas.microsoft.com/office/drawing/2014/main" id="{F1FA9C56-AD64-46E1-94DF-BC2B240A4807}"/>
              </a:ext>
            </a:extLst>
          </p:cNvPr>
          <p:cNvSpPr>
            <a:spLocks noChangeArrowheads="1"/>
          </p:cNvSpPr>
          <p:nvPr/>
        </p:nvSpPr>
        <p:spPr bwMode="auto">
          <a:xfrm>
            <a:off x="1624013" y="4470400"/>
            <a:ext cx="1582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IUD (TCu-380A)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8743" name="Rectangle 50">
            <a:extLst>
              <a:ext uri="{FF2B5EF4-FFF2-40B4-BE49-F238E27FC236}">
                <a16:creationId xmlns:a16="http://schemas.microsoft.com/office/drawing/2014/main" id="{DE2CAFF1-24E7-4822-8038-B64023C027B0}"/>
              </a:ext>
            </a:extLst>
          </p:cNvPr>
          <p:cNvSpPr>
            <a:spLocks noChangeArrowheads="1"/>
          </p:cNvSpPr>
          <p:nvPr/>
        </p:nvSpPr>
        <p:spPr bwMode="auto">
          <a:xfrm>
            <a:off x="3373438" y="4446588"/>
            <a:ext cx="76200" cy="265112"/>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8744" name="Rectangle 51">
            <a:extLst>
              <a:ext uri="{FF2B5EF4-FFF2-40B4-BE49-F238E27FC236}">
                <a16:creationId xmlns:a16="http://schemas.microsoft.com/office/drawing/2014/main" id="{8BB298B6-4C8B-4063-8DE8-F6CC8E72F23B}"/>
              </a:ext>
            </a:extLst>
          </p:cNvPr>
          <p:cNvSpPr>
            <a:spLocks noChangeArrowheads="1"/>
          </p:cNvSpPr>
          <p:nvPr/>
        </p:nvSpPr>
        <p:spPr bwMode="auto">
          <a:xfrm>
            <a:off x="3375025" y="4445000"/>
            <a:ext cx="39688" cy="265113"/>
          </a:xfrm>
          <a:prstGeom prst="rect">
            <a:avLst/>
          </a:prstGeom>
          <a:solidFill>
            <a:srgbClr val="FF4343"/>
          </a:solidFill>
          <a:ln w="12700">
            <a:solidFill>
              <a:srgbClr val="FF4343"/>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endParaRPr kumimoji="0" lang="fr-FR" altLang="en-US"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74" name="Footer Placeholder 1">
            <a:extLst>
              <a:ext uri="{FF2B5EF4-FFF2-40B4-BE49-F238E27FC236}">
                <a16:creationId xmlns:a16="http://schemas.microsoft.com/office/drawing/2014/main" id="{A612CF55-FBA4-4525-B60B-335EC3A9FF0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297A29B8-D92A-46B1-81F1-A7E42902CF4B}"/>
              </a:ext>
            </a:extLst>
          </p:cNvPr>
          <p:cNvSpPr>
            <a:spLocks noGrp="1"/>
          </p:cNvSpPr>
          <p:nvPr>
            <p:ph type="sldNum" sz="quarter" idx="12"/>
          </p:nvPr>
        </p:nvSpPr>
        <p:spPr/>
        <p:txBody>
          <a:bodyPr/>
          <a:lstStyle/>
          <a:p>
            <a:fld id="{8503B3E5-BAE0-4051-A0B1-29381921E4F1}" type="slidenum">
              <a:rPr lang="en-GB" smtClean="0"/>
              <a:t>68</a:t>
            </a:fld>
            <a:endParaRPr lang="en-GB"/>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35ED94F-87CE-40D8-9B85-D8375EC55E6B}"/>
              </a:ext>
            </a:extLst>
          </p:cNvPr>
          <p:cNvSpPr>
            <a:spLocks noGrp="1" noChangeArrowheads="1"/>
          </p:cNvSpPr>
          <p:nvPr>
            <p:ph type="title" idx="4294967295"/>
          </p:nvPr>
        </p:nvSpPr>
        <p:spPr>
          <a:xfrm>
            <a:off x="484907" y="258616"/>
            <a:ext cx="8229600" cy="838200"/>
          </a:xfrm>
        </p:spPr>
        <p:txBody>
          <a:bodyPr>
            <a:normAutofit/>
          </a:bodyPr>
          <a:lstStyle/>
          <a:p>
            <a:pPr eaLnBrk="1" hangingPunct="1"/>
            <a:r>
              <a:rPr lang="en-US" altLang="en-US" b="1" dirty="0">
                <a:solidFill>
                  <a:schemeClr val="accent4"/>
                </a:solidFill>
                <a:latin typeface="Calibri" panose="020F0502020204030204" pitchFamily="34" charset="0"/>
                <a:cs typeface="Calibri" panose="020F0502020204030204" pitchFamily="34" charset="0"/>
              </a:rPr>
              <a:t>LAM: Characteristics</a:t>
            </a:r>
          </a:p>
        </p:txBody>
      </p:sp>
      <p:sp>
        <p:nvSpPr>
          <p:cNvPr id="4118" name="Rectangle 22">
            <a:extLst>
              <a:ext uri="{FF2B5EF4-FFF2-40B4-BE49-F238E27FC236}">
                <a16:creationId xmlns:a16="http://schemas.microsoft.com/office/drawing/2014/main" id="{34843150-FF77-4FAD-A089-900422427475}"/>
              </a:ext>
            </a:extLst>
          </p:cNvPr>
          <p:cNvSpPr>
            <a:spLocks noChangeArrowheads="1"/>
          </p:cNvSpPr>
          <p:nvPr/>
        </p:nvSpPr>
        <p:spPr bwMode="auto">
          <a:xfrm>
            <a:off x="523875" y="3482975"/>
            <a:ext cx="3779838"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17" name="Rectangle 21">
            <a:extLst>
              <a:ext uri="{FF2B5EF4-FFF2-40B4-BE49-F238E27FC236}">
                <a16:creationId xmlns:a16="http://schemas.microsoft.com/office/drawing/2014/main" id="{98B3EC75-904C-4452-8A66-BEE02E684D8D}"/>
              </a:ext>
            </a:extLst>
          </p:cNvPr>
          <p:cNvSpPr>
            <a:spLocks noChangeArrowheads="1"/>
          </p:cNvSpPr>
          <p:nvPr/>
        </p:nvSpPr>
        <p:spPr bwMode="auto">
          <a:xfrm>
            <a:off x="473075" y="4503738"/>
            <a:ext cx="429736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4112" name="Rectangle 16">
            <a:extLst>
              <a:ext uri="{FF2B5EF4-FFF2-40B4-BE49-F238E27FC236}">
                <a16:creationId xmlns:a16="http://schemas.microsoft.com/office/drawing/2014/main" id="{9BE1D086-9C0D-4297-9EBC-E88E4D679249}"/>
              </a:ext>
            </a:extLst>
          </p:cNvPr>
          <p:cNvSpPr>
            <a:spLocks noChangeArrowheads="1"/>
          </p:cNvSpPr>
          <p:nvPr/>
        </p:nvSpPr>
        <p:spPr bwMode="auto">
          <a:xfrm>
            <a:off x="391752" y="1434378"/>
            <a:ext cx="400684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20000"/>
              </a:spcBef>
              <a:spcAft>
                <a:spcPts val="60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mn-lt"/>
                <a:cs typeface="Arial" panose="020B0604020202020204" pitchFamily="34" charset="0"/>
              </a:rPr>
              <a:t>Advantages</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Safe, natural and no side effects</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Requires no supplies or procedures</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Health benefits for mother and baby</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Can be used immediately after childbirth</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A temporary method</a:t>
            </a:r>
          </a:p>
          <a:p>
            <a:pPr marL="0" marR="0" lvl="0" indent="0" algn="l" defTabSz="914400" rtl="0" eaLnBrk="1" fontAlgn="base" latinLnBrk="0" hangingPunct="1">
              <a:lnSpc>
                <a:spcPct val="95000"/>
              </a:lnSpc>
              <a:spcBef>
                <a:spcPct val="20000"/>
              </a:spcBef>
              <a:spcAft>
                <a:spcPts val="60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Facilitates modern contraceptive use by previous non-users</a:t>
            </a:r>
          </a:p>
          <a:p>
            <a:pPr marL="0" marR="0" lvl="0" indent="0" algn="l" defTabSz="914400" rtl="0" eaLnBrk="1" fontAlgn="base" latinLnBrk="0" hangingPunct="1">
              <a:lnSpc>
                <a:spcPct val="95000"/>
              </a:lnSpc>
              <a:spcBef>
                <a:spcPct val="20000"/>
              </a:spcBef>
              <a:spcAft>
                <a:spcPts val="600"/>
              </a:spcAft>
              <a:buClrTx/>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30726" name="Line 24">
            <a:extLst>
              <a:ext uri="{FF2B5EF4-FFF2-40B4-BE49-F238E27FC236}">
                <a16:creationId xmlns:a16="http://schemas.microsoft.com/office/drawing/2014/main" id="{A4F811C7-3FE7-44FF-A094-E373208A08FE}"/>
              </a:ext>
            </a:extLst>
          </p:cNvPr>
          <p:cNvSpPr>
            <a:spLocks noChangeShapeType="1"/>
          </p:cNvSpPr>
          <p:nvPr/>
        </p:nvSpPr>
        <p:spPr bwMode="auto">
          <a:xfrm>
            <a:off x="533400" y="14668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27" name="Line 29">
            <a:extLst>
              <a:ext uri="{FF2B5EF4-FFF2-40B4-BE49-F238E27FC236}">
                <a16:creationId xmlns:a16="http://schemas.microsoft.com/office/drawing/2014/main" id="{B9919968-4C42-47CB-8A5C-CA5343BF4EEA}"/>
              </a:ext>
            </a:extLst>
          </p:cNvPr>
          <p:cNvSpPr>
            <a:spLocks noChangeShapeType="1"/>
          </p:cNvSpPr>
          <p:nvPr/>
        </p:nvSpPr>
        <p:spPr bwMode="auto">
          <a:xfrm>
            <a:off x="533400" y="5568950"/>
            <a:ext cx="37798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28" name="Line 30">
            <a:extLst>
              <a:ext uri="{FF2B5EF4-FFF2-40B4-BE49-F238E27FC236}">
                <a16:creationId xmlns:a16="http://schemas.microsoft.com/office/drawing/2014/main" id="{66F69D31-DEDA-48A2-8108-D50204671F30}"/>
              </a:ext>
            </a:extLst>
          </p:cNvPr>
          <p:cNvSpPr>
            <a:spLocks noChangeShapeType="1"/>
          </p:cNvSpPr>
          <p:nvPr/>
        </p:nvSpPr>
        <p:spPr bwMode="auto">
          <a:xfrm>
            <a:off x="5334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29" name="Line 32">
            <a:extLst>
              <a:ext uri="{FF2B5EF4-FFF2-40B4-BE49-F238E27FC236}">
                <a16:creationId xmlns:a16="http://schemas.microsoft.com/office/drawing/2014/main" id="{D5A15C1E-F962-492A-8397-317D5A2850EA}"/>
              </a:ext>
            </a:extLst>
          </p:cNvPr>
          <p:cNvSpPr>
            <a:spLocks noChangeShapeType="1"/>
          </p:cNvSpPr>
          <p:nvPr/>
        </p:nvSpPr>
        <p:spPr bwMode="auto">
          <a:xfrm>
            <a:off x="8610600" y="1466850"/>
            <a:ext cx="0" cy="669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0" name="Line 94">
            <a:extLst>
              <a:ext uri="{FF2B5EF4-FFF2-40B4-BE49-F238E27FC236}">
                <a16:creationId xmlns:a16="http://schemas.microsoft.com/office/drawing/2014/main" id="{32288015-3139-47B6-A729-6995A36365F1}"/>
              </a:ext>
            </a:extLst>
          </p:cNvPr>
          <p:cNvSpPr>
            <a:spLocks noChangeShapeType="1"/>
          </p:cNvSpPr>
          <p:nvPr/>
        </p:nvSpPr>
        <p:spPr bwMode="auto">
          <a:xfrm>
            <a:off x="4313238" y="14668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1" name="Line 95">
            <a:extLst>
              <a:ext uri="{FF2B5EF4-FFF2-40B4-BE49-F238E27FC236}">
                <a16:creationId xmlns:a16="http://schemas.microsoft.com/office/drawing/2014/main" id="{993A52D6-EFA9-4C85-9CDD-476C2D60632A}"/>
              </a:ext>
            </a:extLst>
          </p:cNvPr>
          <p:cNvSpPr>
            <a:spLocks noChangeShapeType="1"/>
          </p:cNvSpPr>
          <p:nvPr/>
        </p:nvSpPr>
        <p:spPr bwMode="auto">
          <a:xfrm>
            <a:off x="489857" y="2198913"/>
            <a:ext cx="43543" cy="131104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003366"/>
              </a:solidFill>
              <a:effectLst/>
              <a:uLnTx/>
              <a:uFillTx/>
              <a:latin typeface="Arial" panose="020B0604020202020204" pitchFamily="34" charset="0"/>
              <a:cs typeface="Arial" panose="020B0604020202020204" pitchFamily="34" charset="0"/>
            </a:endParaRPr>
          </a:p>
        </p:txBody>
      </p:sp>
      <p:sp>
        <p:nvSpPr>
          <p:cNvPr id="30732" name="Line 98">
            <a:extLst>
              <a:ext uri="{FF2B5EF4-FFF2-40B4-BE49-F238E27FC236}">
                <a16:creationId xmlns:a16="http://schemas.microsoft.com/office/drawing/2014/main" id="{B9FE473E-986C-4FDC-B35C-DF080880FA71}"/>
              </a:ext>
            </a:extLst>
          </p:cNvPr>
          <p:cNvSpPr>
            <a:spLocks noChangeShapeType="1"/>
          </p:cNvSpPr>
          <p:nvPr/>
        </p:nvSpPr>
        <p:spPr bwMode="auto">
          <a:xfrm>
            <a:off x="5334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3" name="Line 101">
            <a:extLst>
              <a:ext uri="{FF2B5EF4-FFF2-40B4-BE49-F238E27FC236}">
                <a16:creationId xmlns:a16="http://schemas.microsoft.com/office/drawing/2014/main" id="{9639CF30-2D26-4F41-A50A-96B0C95C1428}"/>
              </a:ext>
            </a:extLst>
          </p:cNvPr>
          <p:cNvSpPr>
            <a:spLocks noChangeShapeType="1"/>
          </p:cNvSpPr>
          <p:nvPr/>
        </p:nvSpPr>
        <p:spPr bwMode="auto">
          <a:xfrm>
            <a:off x="447675" y="3128168"/>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4" name="Line 104">
            <a:extLst>
              <a:ext uri="{FF2B5EF4-FFF2-40B4-BE49-F238E27FC236}">
                <a16:creationId xmlns:a16="http://schemas.microsoft.com/office/drawing/2014/main" id="{23246CFA-FF62-45D9-AF22-07E071B2BF98}"/>
              </a:ext>
            </a:extLst>
          </p:cNvPr>
          <p:cNvSpPr>
            <a:spLocks noChangeShapeType="1"/>
          </p:cNvSpPr>
          <p:nvPr/>
        </p:nvSpPr>
        <p:spPr bwMode="auto">
          <a:xfrm>
            <a:off x="5334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5" name="Line 107">
            <a:extLst>
              <a:ext uri="{FF2B5EF4-FFF2-40B4-BE49-F238E27FC236}">
                <a16:creationId xmlns:a16="http://schemas.microsoft.com/office/drawing/2014/main" id="{CC974961-4800-4AAE-96DF-23CFD6629F17}"/>
              </a:ext>
            </a:extLst>
          </p:cNvPr>
          <p:cNvSpPr>
            <a:spLocks noChangeShapeType="1"/>
          </p:cNvSpPr>
          <p:nvPr/>
        </p:nvSpPr>
        <p:spPr bwMode="auto">
          <a:xfrm>
            <a:off x="4313238" y="5568950"/>
            <a:ext cx="42973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6" name="Line 121">
            <a:extLst>
              <a:ext uri="{FF2B5EF4-FFF2-40B4-BE49-F238E27FC236}">
                <a16:creationId xmlns:a16="http://schemas.microsoft.com/office/drawing/2014/main" id="{09DD80F1-E672-4C3F-9F52-B29403963143}"/>
              </a:ext>
            </a:extLst>
          </p:cNvPr>
          <p:cNvSpPr>
            <a:spLocks noChangeShapeType="1"/>
          </p:cNvSpPr>
          <p:nvPr/>
        </p:nvSpPr>
        <p:spPr bwMode="auto">
          <a:xfrm>
            <a:off x="8610600" y="2136775"/>
            <a:ext cx="0" cy="13731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7" name="Line 122">
            <a:extLst>
              <a:ext uri="{FF2B5EF4-FFF2-40B4-BE49-F238E27FC236}">
                <a16:creationId xmlns:a16="http://schemas.microsoft.com/office/drawing/2014/main" id="{C2F56EDE-B7C5-4D2A-91AB-8BEE298545A4}"/>
              </a:ext>
            </a:extLst>
          </p:cNvPr>
          <p:cNvSpPr>
            <a:spLocks noChangeShapeType="1"/>
          </p:cNvSpPr>
          <p:nvPr/>
        </p:nvSpPr>
        <p:spPr bwMode="auto">
          <a:xfrm>
            <a:off x="8610600" y="2992438"/>
            <a:ext cx="0" cy="6238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8" name="Line 123">
            <a:extLst>
              <a:ext uri="{FF2B5EF4-FFF2-40B4-BE49-F238E27FC236}">
                <a16:creationId xmlns:a16="http://schemas.microsoft.com/office/drawing/2014/main" id="{2D413FC4-BC74-4512-9DC6-8953039C7378}"/>
              </a:ext>
            </a:extLst>
          </p:cNvPr>
          <p:cNvSpPr>
            <a:spLocks noChangeShapeType="1"/>
          </p:cNvSpPr>
          <p:nvPr/>
        </p:nvSpPr>
        <p:spPr bwMode="auto">
          <a:xfrm>
            <a:off x="8610600" y="3616325"/>
            <a:ext cx="0" cy="9763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30739" name="Line 124">
            <a:extLst>
              <a:ext uri="{FF2B5EF4-FFF2-40B4-BE49-F238E27FC236}">
                <a16:creationId xmlns:a16="http://schemas.microsoft.com/office/drawing/2014/main" id="{9997BB22-54BC-4D90-BEC0-55188FD82F56}"/>
              </a:ext>
            </a:extLst>
          </p:cNvPr>
          <p:cNvSpPr>
            <a:spLocks noChangeShapeType="1"/>
          </p:cNvSpPr>
          <p:nvPr/>
        </p:nvSpPr>
        <p:spPr bwMode="auto">
          <a:xfrm>
            <a:off x="8610600" y="4592638"/>
            <a:ext cx="0" cy="9763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000" b="0" i="0"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6" name="Rectangle 19">
            <a:extLst>
              <a:ext uri="{FF2B5EF4-FFF2-40B4-BE49-F238E27FC236}">
                <a16:creationId xmlns:a16="http://schemas.microsoft.com/office/drawing/2014/main" id="{78E7B588-9CF8-498A-86DC-F3D536DAEF6B}"/>
              </a:ext>
            </a:extLst>
          </p:cNvPr>
          <p:cNvSpPr>
            <a:spLocks noChangeArrowheads="1"/>
          </p:cNvSpPr>
          <p:nvPr/>
        </p:nvSpPr>
        <p:spPr bwMode="auto">
          <a:xfrm>
            <a:off x="4544579" y="1642268"/>
            <a:ext cx="4297363"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eaLnBrk="0" hangingPunct="0">
              <a:spcBef>
                <a:spcPct val="20000"/>
              </a:spcBef>
              <a:buChar char="•"/>
              <a:defRPr sz="3200">
                <a:solidFill>
                  <a:srgbClr val="000000"/>
                </a:solidFill>
                <a:latin typeface="Arial" pitchFamily="34" charset="0"/>
                <a:cs typeface="Arial" pitchFamily="34" charset="0"/>
              </a:defRPr>
            </a:lvl1pPr>
            <a:lvl2pPr marL="742950" indent="-285750" eaLnBrk="0" hangingPunct="0">
              <a:spcBef>
                <a:spcPct val="20000"/>
              </a:spcBef>
              <a:buChar char="–"/>
              <a:defRPr sz="2800">
                <a:solidFill>
                  <a:srgbClr val="000000"/>
                </a:solidFill>
                <a:latin typeface="Arial" pitchFamily="34" charset="0"/>
                <a:cs typeface="Arial" pitchFamily="34" charset="0"/>
              </a:defRPr>
            </a:lvl2pPr>
            <a:lvl3pPr marL="1143000" indent="-228600" eaLnBrk="0" hangingPunct="0">
              <a:spcBef>
                <a:spcPct val="20000"/>
              </a:spcBef>
              <a:buChar char="•"/>
              <a:defRPr sz="2400">
                <a:solidFill>
                  <a:srgbClr val="000000"/>
                </a:solidFill>
                <a:latin typeface="Arial" pitchFamily="34" charset="0"/>
                <a:cs typeface="Arial" pitchFamily="34" charset="0"/>
              </a:defRPr>
            </a:lvl3pPr>
            <a:lvl4pPr marL="1600200" indent="-228600" eaLnBrk="0" hangingPunct="0">
              <a:spcBef>
                <a:spcPct val="20000"/>
              </a:spcBef>
              <a:buChar char="–"/>
              <a:defRPr sz="2000">
                <a:solidFill>
                  <a:srgbClr val="000000"/>
                </a:solidFill>
                <a:latin typeface="Arial" pitchFamily="34" charset="0"/>
                <a:cs typeface="Arial" pitchFamily="34" charset="0"/>
              </a:defRPr>
            </a:lvl4pPr>
            <a:lvl5pPr marL="2057400" indent="-228600" eaLnBrk="0" hangingPunct="0">
              <a:spcBef>
                <a:spcPct val="20000"/>
              </a:spcBef>
              <a:buChar char="»"/>
              <a:defRPr sz="2000">
                <a:solidFill>
                  <a:srgbClr val="000000"/>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rgbClr val="000000"/>
                </a:solidFill>
                <a:latin typeface="Arial" pitchFamily="34" charset="0"/>
                <a:cs typeface="Arial" pitchFamily="34" charset="0"/>
              </a:defRPr>
            </a:lvl9pPr>
          </a:lstStyle>
          <a:p>
            <a:pPr marL="225425" marR="0" lvl="0" indent="-225425" algn="l" defTabSz="914400" rtl="0" eaLnBrk="1" fontAlgn="base" latinLnBrk="0" hangingPunct="1">
              <a:lnSpc>
                <a:spcPct val="95000"/>
              </a:lnSpc>
              <a:spcBef>
                <a:spcPts val="120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Is provided and controlled by the woman</a:t>
            </a:r>
          </a:p>
          <a:p>
            <a:pPr marL="225425" marR="0" lvl="0" indent="-225425" algn="l" defTabSz="914400" rtl="0" eaLnBrk="1" fontAlgn="base" latinLnBrk="0" hangingPunct="1">
              <a:lnSpc>
                <a:spcPct val="95000"/>
              </a:lnSpc>
              <a:spcBef>
                <a:spcPts val="1200"/>
              </a:spcBef>
              <a:spcAft>
                <a:spcPct val="0"/>
              </a:spcAft>
              <a:buClrTx/>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Supports and builds on global infant-feeding recommendation to exclusively breastfeed for six months</a:t>
            </a:r>
          </a:p>
          <a:p>
            <a:pPr marL="0" marR="0" lvl="0" indent="0" algn="l" defTabSz="914400" rtl="0" eaLnBrk="1" fontAlgn="base" latinLnBrk="0" hangingPunct="1">
              <a:lnSpc>
                <a:spcPct val="95000"/>
              </a:lnSpc>
              <a:spcBef>
                <a:spcPts val="120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mn-lt"/>
                <a:cs typeface="Arial" pitchFamily="34" charset="0"/>
              </a:rPr>
              <a:t>Limitations</a:t>
            </a:r>
          </a:p>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No STI/HIV protection</a:t>
            </a:r>
          </a:p>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Is only a temporary method</a:t>
            </a:r>
          </a:p>
          <a:p>
            <a:pPr marL="225425" marR="0" lvl="0" indent="-225425" algn="l" defTabSz="914400" rtl="0" eaLnBrk="1" fontAlgn="base" latinLnBrk="0" hangingPunct="1">
              <a:lnSpc>
                <a:spcPct val="95000"/>
              </a:lnSpc>
              <a:spcBef>
                <a:spcPct val="20000"/>
              </a:spcBef>
              <a:spcAft>
                <a:spcPct val="0"/>
              </a:spcAft>
              <a:buClr>
                <a:srgbClr val="FF0000"/>
              </a:buClr>
              <a:buSzTx/>
              <a:buFontTx/>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itchFamily="34" charset="0"/>
              </a:rPr>
              <a:t>Not a good method for women who have to be away from their babies for long periods of time</a:t>
            </a:r>
          </a:p>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mn-lt"/>
              <a:cs typeface="Arial" pitchFamily="34" charset="0"/>
            </a:endParaRPr>
          </a:p>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200" b="0" i="0" u="none" strike="noStrike" kern="1200" cap="none" spc="0" normalizeH="0" baseline="0" noProof="0" dirty="0">
              <a:ln>
                <a:noFill/>
              </a:ln>
              <a:solidFill>
                <a:srgbClr val="000000"/>
              </a:solidFill>
              <a:effectLst/>
              <a:uLnTx/>
              <a:uFillTx/>
              <a:latin typeface="+mn-lt"/>
              <a:cs typeface="Arial" pitchFamily="34" charset="0"/>
            </a:endParaRPr>
          </a:p>
        </p:txBody>
      </p:sp>
      <p:sp>
        <p:nvSpPr>
          <p:cNvPr id="28" name="Rectangle 19">
            <a:extLst>
              <a:ext uri="{FF2B5EF4-FFF2-40B4-BE49-F238E27FC236}">
                <a16:creationId xmlns:a16="http://schemas.microsoft.com/office/drawing/2014/main" id="{38274EC8-2632-4962-ACA7-5A55C614A173}"/>
              </a:ext>
            </a:extLst>
          </p:cNvPr>
          <p:cNvSpPr>
            <a:spLocks noChangeArrowheads="1"/>
          </p:cNvSpPr>
          <p:nvPr/>
        </p:nvSpPr>
        <p:spPr bwMode="auto">
          <a:xfrm>
            <a:off x="447675" y="5200650"/>
            <a:ext cx="41560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marL="225425" indent="-225425">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95000"/>
              </a:lnSpc>
              <a:spcBef>
                <a:spcPct val="20000"/>
              </a:spcBef>
              <a:spcAft>
                <a:spcPct val="0"/>
              </a:spcAft>
              <a:buClrTx/>
              <a:buSzTx/>
              <a:buFontTx/>
              <a:buChar char="•"/>
              <a:tabLst/>
              <a:defRPr/>
            </a:pPr>
            <a:endParaRPr kumimoji="0" lang="en-US" alt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4" name="Footer Placeholder 1">
            <a:extLst>
              <a:ext uri="{FF2B5EF4-FFF2-40B4-BE49-F238E27FC236}">
                <a16:creationId xmlns:a16="http://schemas.microsoft.com/office/drawing/2014/main" id="{1C537356-2A88-4986-BD02-F126A4864D6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8BF8A905-B421-4FCA-A1A6-E2FCBA550413}"/>
              </a:ext>
            </a:extLst>
          </p:cNvPr>
          <p:cNvSpPr>
            <a:spLocks noGrp="1"/>
          </p:cNvSpPr>
          <p:nvPr>
            <p:ph type="sldNum" sz="quarter" idx="12"/>
          </p:nvPr>
        </p:nvSpPr>
        <p:spPr/>
        <p:txBody>
          <a:bodyPr/>
          <a:lstStyle/>
          <a:p>
            <a:fld id="{8503B3E5-BAE0-4051-A0B1-29381921E4F1}" type="slidenum">
              <a:rPr lang="en-GB" smtClean="0"/>
              <a:t>69</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06375"/>
            <a:ext cx="8382000" cy="1143000"/>
          </a:xfrm>
        </p:spPr>
        <p:txBody>
          <a:bodyPr/>
          <a:lstStyle/>
          <a:p>
            <a:pPr eaLnBrk="1" hangingPunct="1"/>
            <a:r>
              <a:rPr lang="en-US" altLang="en-US" sz="3600" b="1" dirty="0">
                <a:solidFill>
                  <a:schemeClr val="accent4"/>
                </a:solidFill>
                <a:latin typeface="Calibri" panose="020F0502020204030204" pitchFamily="34" charset="0"/>
                <a:ea typeface="ＭＳ Ｐゴシック" pitchFamily="34" charset="-128"/>
                <a:cs typeface="Calibri" panose="020F0502020204030204" pitchFamily="34" charset="0"/>
              </a:rPr>
              <a:t>Relative effectiveness of vasectomy to other FP methods </a:t>
            </a:r>
          </a:p>
        </p:txBody>
      </p:sp>
      <p:graphicFrame>
        <p:nvGraphicFramePr>
          <p:cNvPr id="5" name="Group 50"/>
          <p:cNvGraphicFramePr>
            <a:graphicFrameLocks/>
          </p:cNvGraphicFramePr>
          <p:nvPr>
            <p:extLst>
              <p:ext uri="{D42A27DB-BD31-4B8C-83A1-F6EECF244321}">
                <p14:modId xmlns:p14="http://schemas.microsoft.com/office/powerpoint/2010/main" val="2281175317"/>
              </p:ext>
            </p:extLst>
          </p:nvPr>
        </p:nvGraphicFramePr>
        <p:xfrm>
          <a:off x="457200" y="1447800"/>
          <a:ext cx="8229600" cy="5379712"/>
        </p:xfrm>
        <a:graphic>
          <a:graphicData uri="http://schemas.openxmlformats.org/drawingml/2006/table">
            <a:tbl>
              <a:tblPr/>
              <a:tblGrid>
                <a:gridCol w="3617407">
                  <a:extLst>
                    <a:ext uri="{9D8B030D-6E8A-4147-A177-3AD203B41FA5}">
                      <a16:colId xmlns:a16="http://schemas.microsoft.com/office/drawing/2014/main" val="20000"/>
                    </a:ext>
                  </a:extLst>
                </a:gridCol>
                <a:gridCol w="4612193">
                  <a:extLst>
                    <a:ext uri="{9D8B030D-6E8A-4147-A177-3AD203B41FA5}">
                      <a16:colId xmlns:a16="http://schemas.microsoft.com/office/drawing/2014/main" val="20001"/>
                    </a:ext>
                  </a:extLst>
                </a:gridCol>
              </a:tblGrid>
              <a:tr h="582564">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Method</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  No. of unintended pregnancies among</a:t>
                      </a:r>
                    </a:p>
                    <a:p>
                      <a:pPr marL="342900" marR="0" lvl="0" indent="-34290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chemeClr val="tx1"/>
                          </a:solidFill>
                          <a:effectLst/>
                          <a:latin typeface="+mn-lt"/>
                          <a:ea typeface="ヒラギノ角ゴ Pro W3"/>
                          <a:cs typeface="ヒラギノ角ゴ Pro W3"/>
                        </a:rPr>
                        <a:t>1,000 women in 1st year of typical use</a:t>
                      </a: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No method</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850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Withdrawal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220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ヒラギノ角ゴ Pro W3"/>
                        </a:rPr>
                        <a:t>Female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210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Male condom</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180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Pill</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Patch</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90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Injectable</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60</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IUD  (</a:t>
                      </a:r>
                      <a:r>
                        <a:rPr kumimoji="0" lang="en-US" sz="1600" b="0" i="0" u="none" strike="noStrike" kern="1200" cap="none" normalizeH="0" baseline="0" dirty="0">
                          <a:ln>
                            <a:noFill/>
                          </a:ln>
                          <a:solidFill>
                            <a:srgbClr val="000000"/>
                          </a:solidFill>
                          <a:effectLst/>
                          <a:latin typeface="+mn-lt"/>
                          <a:ea typeface="ヒラギノ角ゴ Pro W3"/>
                          <a:cs typeface="Arial" pitchFamily="34" charset="0"/>
                        </a:rPr>
                        <a:t>Copper T 380A/LNG-IUS)</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8/2       </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Female sterilization</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79579619"/>
                  </a:ext>
                </a:extLst>
              </a:tr>
              <a:tr h="368269">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cap="none" normalizeH="0" baseline="0" dirty="0">
                          <a:ln>
                            <a:noFill/>
                          </a:ln>
                          <a:solidFill>
                            <a:srgbClr val="000000"/>
                          </a:solidFill>
                          <a:effectLst/>
                          <a:latin typeface="+mn-lt"/>
                          <a:ea typeface="ヒラギノ角ゴ Pro W3"/>
                          <a:cs typeface="Arial" pitchFamily="34" charset="0"/>
                        </a:rPr>
                        <a:t>Vasectomy</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1" i="0" u="none" strike="noStrike" kern="1200" cap="none" normalizeH="0" baseline="0" dirty="0">
                          <a:ln>
                            <a:noFill/>
                          </a:ln>
                          <a:solidFill>
                            <a:srgbClr val="000000"/>
                          </a:solidFill>
                          <a:effectLst/>
                          <a:latin typeface="+mn-lt"/>
                          <a:ea typeface="ヒラギノ角ゴ Pro W3"/>
                          <a:cs typeface="ヒラギノ角ゴ Pro W3"/>
                        </a:rPr>
                        <a:t>1.5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188105982"/>
                  </a:ext>
                </a:extLst>
              </a:tr>
              <a:tr h="382946">
                <a:tc>
                  <a:txBody>
                    <a:bodyPr/>
                    <a:lstStyle/>
                    <a:p>
                      <a:pPr marL="457200" marR="0" lvl="0" indent="-342900" algn="l"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cap="none" normalizeH="0" baseline="0" dirty="0">
                          <a:ln>
                            <a:noFill/>
                          </a:ln>
                          <a:solidFill>
                            <a:srgbClr val="000000"/>
                          </a:solidFill>
                          <a:effectLst/>
                          <a:latin typeface="+mn-lt"/>
                          <a:ea typeface="ヒラギノ角ゴ Pro W3"/>
                          <a:cs typeface="Arial" pitchFamily="34" charset="0"/>
                        </a:rPr>
                        <a:t>Implant</a:t>
                      </a:r>
                    </a:p>
                  </a:txBody>
                  <a:tcPr marT="45716" marB="45716" anchor="b"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Tx/>
                        <a:buFont typeface="Zapf Dingbats"/>
                        <a:buNone/>
                        <a:tabLst/>
                      </a:pPr>
                      <a:r>
                        <a:rPr kumimoji="0" lang="en-US" sz="1600" b="0" i="0" u="none" strike="noStrike" kern="1200" cap="none" normalizeH="0" baseline="0" dirty="0">
                          <a:ln>
                            <a:noFill/>
                          </a:ln>
                          <a:solidFill>
                            <a:srgbClr val="000000"/>
                          </a:solidFill>
                          <a:effectLst/>
                          <a:latin typeface="+mn-lt"/>
                          <a:ea typeface="ヒラギノ角ゴ Pro W3"/>
                          <a:cs typeface="ヒラギノ角ゴ Pro W3"/>
                        </a:rPr>
                        <a:t>0.5</a:t>
                      </a:r>
                    </a:p>
                  </a:txBody>
                  <a:tcPr marT="45716" marB="45716" anchor="ctr" horzOverflow="overflow">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640120">
                <a:tc gridSpan="2">
                  <a:txBody>
                    <a:bodyPr/>
                    <a:lstStyle/>
                    <a:p>
                      <a:pPr marL="0" marR="0" lvl="0" indent="0" algn="l" defTabSz="457200" rtl="0" eaLnBrk="1" fontAlgn="base" latinLnBrk="0" hangingPunct="1">
                        <a:lnSpc>
                          <a:spcPct val="100000"/>
                        </a:lnSpc>
                        <a:spcBef>
                          <a:spcPts val="0"/>
                        </a:spcBef>
                        <a:spcAft>
                          <a:spcPct val="0"/>
                        </a:spcAft>
                        <a:buClrTx/>
                        <a:buSzTx/>
                        <a:buFontTx/>
                        <a:buNone/>
                        <a:tabLst>
                          <a:tab pos="635000" algn="l"/>
                        </a:tabLst>
                      </a:pPr>
                      <a:r>
                        <a:rPr kumimoji="0" lang="en-US" sz="1600" b="1" i="0" u="none" strike="noStrike" cap="none" normalizeH="0" baseline="0" dirty="0">
                          <a:ln>
                            <a:noFill/>
                          </a:ln>
                          <a:solidFill>
                            <a:srgbClr val="000000"/>
                          </a:solidFill>
                          <a:effectLst/>
                          <a:latin typeface="+mn-lt"/>
                          <a:ea typeface="ＭＳ Ｐゴシック" pitchFamily="34" charset="-128"/>
                        </a:rPr>
                        <a:t>Source:</a:t>
                      </a:r>
                      <a:r>
                        <a:rPr kumimoji="0" lang="en-US" sz="1600" b="0" i="0" u="none" strike="noStrike" cap="none" normalizeH="0" baseline="0" dirty="0">
                          <a:ln>
                            <a:noFill/>
                          </a:ln>
                          <a:solidFill>
                            <a:srgbClr val="000000"/>
                          </a:solidFill>
                          <a:effectLst/>
                          <a:latin typeface="+mn-lt"/>
                          <a:ea typeface="ＭＳ Ｐゴシック" pitchFamily="34" charset="-128"/>
                        </a:rPr>
                        <a:t> </a:t>
                      </a:r>
                      <a:r>
                        <a:rPr kumimoji="0" lang="en-US" sz="1600" b="0" i="0" u="none" strike="noStrike" cap="none" normalizeH="0" baseline="0" dirty="0" err="1">
                          <a:ln>
                            <a:noFill/>
                          </a:ln>
                          <a:solidFill>
                            <a:srgbClr val="000000"/>
                          </a:solidFill>
                          <a:effectLst/>
                          <a:latin typeface="+mn-lt"/>
                          <a:ea typeface="ＭＳ Ｐゴシック" pitchFamily="34" charset="-128"/>
                        </a:rPr>
                        <a:t>Trussell</a:t>
                      </a:r>
                      <a:r>
                        <a:rPr kumimoji="0" lang="en-US" sz="1600" b="0" i="0" u="none" strike="noStrike" cap="none" normalizeH="0" baseline="0" dirty="0">
                          <a:ln>
                            <a:noFill/>
                          </a:ln>
                          <a:solidFill>
                            <a:srgbClr val="000000"/>
                          </a:solidFill>
                          <a:effectLst/>
                          <a:latin typeface="+mn-lt"/>
                          <a:ea typeface="ＭＳ Ｐゴシック" pitchFamily="34" charset="-128"/>
                        </a:rPr>
                        <a:t>, J. 2011. Contraceptive failure in the United States. </a:t>
                      </a:r>
                      <a:r>
                        <a:rPr kumimoji="0" lang="en-US" sz="1600" b="0" i="1" u="none" strike="noStrike" cap="none" normalizeH="0" baseline="0" dirty="0">
                          <a:ln>
                            <a:noFill/>
                          </a:ln>
                          <a:solidFill>
                            <a:srgbClr val="000000"/>
                          </a:solidFill>
                          <a:effectLst/>
                          <a:latin typeface="+mn-lt"/>
                          <a:ea typeface="ＭＳ Ｐゴシック" pitchFamily="34" charset="-128"/>
                        </a:rPr>
                        <a:t>Contraception</a:t>
                      </a:r>
                      <a:r>
                        <a:rPr kumimoji="0" lang="en-US" sz="1600" b="0" i="0" u="none" strike="noStrike" cap="none" normalizeH="0" baseline="0" dirty="0">
                          <a:ln>
                            <a:noFill/>
                          </a:ln>
                          <a:solidFill>
                            <a:srgbClr val="000000"/>
                          </a:solidFill>
                          <a:effectLst/>
                          <a:latin typeface="+mn-lt"/>
                          <a:ea typeface="ＭＳ Ｐゴシック" pitchFamily="34" charset="-128"/>
                        </a:rPr>
                        <a:t> 83(5):397–404.</a:t>
                      </a:r>
                    </a:p>
                    <a:p>
                      <a:pPr marL="0" marR="0" lvl="0" indent="0" algn="l" defTabSz="457200" rtl="0" eaLnBrk="1" fontAlgn="base" latinLnBrk="0" hangingPunct="1">
                        <a:lnSpc>
                          <a:spcPct val="100000"/>
                        </a:lnSpc>
                        <a:spcBef>
                          <a:spcPts val="1200"/>
                        </a:spcBef>
                        <a:spcAft>
                          <a:spcPct val="0"/>
                        </a:spcAft>
                        <a:buClrTx/>
                        <a:buSzTx/>
                        <a:buFontTx/>
                        <a:buNone/>
                        <a:tabLst>
                          <a:tab pos="635000" algn="l"/>
                        </a:tabLst>
                      </a:pPr>
                      <a:endParaRPr kumimoji="0" lang="en-US" sz="1600" b="0" i="0" u="none" strike="noStrike" cap="none" normalizeH="0" baseline="0" dirty="0">
                        <a:ln>
                          <a:noFill/>
                        </a:ln>
                        <a:solidFill>
                          <a:srgbClr val="000000"/>
                        </a:solidFill>
                        <a:effectLst/>
                        <a:latin typeface="+mn-lt"/>
                        <a:ea typeface="ＭＳ Ｐゴシック" pitchFamily="34" charset="-128"/>
                      </a:endParaRPr>
                    </a:p>
                  </a:txBody>
                  <a:tcPr marT="45716" marB="45716"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12"/>
                  </a:ext>
                </a:extLst>
              </a:tr>
            </a:tbl>
          </a:graphicData>
        </a:graphic>
      </p:graphicFrame>
      <p:sp>
        <p:nvSpPr>
          <p:cNvPr id="4" name="Footer Placeholder 1">
            <a:extLst>
              <a:ext uri="{FF2B5EF4-FFF2-40B4-BE49-F238E27FC236}">
                <a16:creationId xmlns:a16="http://schemas.microsoft.com/office/drawing/2014/main" id="{55BEA8F6-C7CA-42D6-9835-B255F06EB54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0188966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417467-9A04-4FCA-A67A-95C4B8F4A8B1}"/>
              </a:ext>
            </a:extLst>
          </p:cNvPr>
          <p:cNvSpPr>
            <a:spLocks noGrp="1" noChangeArrowheads="1"/>
          </p:cNvSpPr>
          <p:nvPr>
            <p:ph type="title"/>
          </p:nvPr>
        </p:nvSpPr>
        <p:spPr>
          <a:xfrm>
            <a:off x="457200" y="76960"/>
            <a:ext cx="7886700" cy="1325563"/>
          </a:xfrm>
        </p:spPr>
        <p:txBody>
          <a:bodyPr>
            <a:noAutofit/>
          </a:bodyPr>
          <a:lstStyle/>
          <a:p>
            <a:pPr eaLnBrk="1" hangingPunct="1"/>
            <a:br>
              <a:rPr lang="en-US" altLang="en-US" sz="4400" b="1" dirty="0">
                <a:solidFill>
                  <a:schemeClr val="accent1"/>
                </a:solidFill>
                <a:latin typeface="Calibri" panose="020F0502020204030204" pitchFamily="34" charset="0"/>
                <a:cs typeface="Calibri" panose="020F0502020204030204" pitchFamily="34" charset="0"/>
              </a:rPr>
            </a:br>
            <a:r>
              <a:rPr lang="en-US" altLang="en-US" sz="4400" b="1" dirty="0">
                <a:solidFill>
                  <a:schemeClr val="accent1"/>
                </a:solidFill>
                <a:latin typeface="Calibri" panose="020F0502020204030204" pitchFamily="34" charset="0"/>
                <a:cs typeface="Calibri" panose="020F0502020204030204" pitchFamily="34" charset="0"/>
              </a:rPr>
              <a:t>LAM eligibility criteria</a:t>
            </a:r>
            <a:br>
              <a:rPr lang="en-US" altLang="en-US" sz="4400" b="1" dirty="0">
                <a:solidFill>
                  <a:schemeClr val="accent1"/>
                </a:solidFill>
                <a:latin typeface="Calibri" panose="020F0502020204030204" pitchFamily="34" charset="0"/>
                <a:cs typeface="Calibri" panose="020F0502020204030204" pitchFamily="34" charset="0"/>
              </a:rPr>
            </a:br>
            <a:endParaRPr lang="en-US" altLang="en-US" sz="4400" b="1" dirty="0">
              <a:solidFill>
                <a:schemeClr val="accent1"/>
              </a:solidFill>
              <a:latin typeface="Calibri" panose="020F0502020204030204" pitchFamily="34" charset="0"/>
              <a:cs typeface="Calibri" panose="020F0502020204030204" pitchFamily="34" charset="0"/>
            </a:endParaRPr>
          </a:p>
        </p:txBody>
      </p:sp>
      <p:sp>
        <p:nvSpPr>
          <p:cNvPr id="14339" name="TextBox 1">
            <a:extLst>
              <a:ext uri="{FF2B5EF4-FFF2-40B4-BE49-F238E27FC236}">
                <a16:creationId xmlns:a16="http://schemas.microsoft.com/office/drawing/2014/main" id="{13C78479-8CCB-4716-B29A-E02E64069499}"/>
              </a:ext>
            </a:extLst>
          </p:cNvPr>
          <p:cNvSpPr txBox="1">
            <a:spLocks noChangeArrowheads="1"/>
          </p:cNvSpPr>
          <p:nvPr/>
        </p:nvSpPr>
        <p:spPr bwMode="auto">
          <a:xfrm>
            <a:off x="457200" y="1679575"/>
            <a:ext cx="8124825" cy="401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85000"/>
              </a:lnSpc>
              <a:spcBef>
                <a:spcPct val="0"/>
              </a:spcBef>
              <a:spcAft>
                <a:spcPts val="1200"/>
              </a:spcAft>
              <a:buClrTx/>
              <a:buSzTx/>
              <a:buFontTx/>
              <a:buAutoNum type="arabicPeriod"/>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The woman’s menstrual bleeding has not returned; </a:t>
            </a:r>
            <a:b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br>
            <a:r>
              <a:rPr kumimoji="0" lang="en-US" altLang="en-US" sz="3200" b="1" i="0" u="none" strike="noStrike" kern="1200" cap="none" spc="0" normalizeH="0" baseline="0" noProof="0" dirty="0">
                <a:ln>
                  <a:noFill/>
                </a:ln>
                <a:solidFill>
                  <a:srgbClr val="000000"/>
                </a:solidFill>
                <a:effectLst/>
                <a:uLnTx/>
                <a:uFillTx/>
                <a:latin typeface="+mn-lt"/>
                <a:cs typeface="Arial" panose="020B0604020202020204" pitchFamily="34" charset="0"/>
              </a:rPr>
              <a:t>AND</a:t>
            </a:r>
          </a:p>
          <a:p>
            <a:pPr marL="457200" marR="0" lvl="0" indent="-457200" algn="l" defTabSz="914400" rtl="0" eaLnBrk="1" fontAlgn="base" latinLnBrk="0" hangingPunct="1">
              <a:lnSpc>
                <a:spcPct val="100000"/>
              </a:lnSpc>
              <a:spcBef>
                <a:spcPts val="1200"/>
              </a:spcBef>
              <a:spcAft>
                <a:spcPts val="1200"/>
              </a:spcAft>
              <a:buClrTx/>
              <a:buSzTx/>
              <a:buFontTx/>
              <a:buAutoNum type="arabicPeriod"/>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She fully or nearly fully breastfeeds her baby; </a:t>
            </a:r>
            <a:r>
              <a:rPr kumimoji="0" lang="en-US" altLang="en-US" sz="3200" b="1" i="0" u="none" strike="noStrike" kern="1200" cap="none" spc="0" normalizeH="0" baseline="0" noProof="0" dirty="0">
                <a:ln>
                  <a:noFill/>
                </a:ln>
                <a:solidFill>
                  <a:srgbClr val="000000"/>
                </a:solidFill>
                <a:effectLst/>
                <a:uLnTx/>
                <a:uFillTx/>
                <a:latin typeface="+mn-lt"/>
                <a:cs typeface="Arial" panose="020B0604020202020204" pitchFamily="34" charset="0"/>
              </a:rPr>
              <a:t>AND</a:t>
            </a:r>
          </a:p>
          <a:p>
            <a:pPr marL="457200" marR="0" lvl="0" indent="-457200" algn="l" defTabSz="914400" rtl="0" eaLnBrk="1" fontAlgn="base" latinLnBrk="0" hangingPunct="1">
              <a:lnSpc>
                <a:spcPct val="100000"/>
              </a:lnSpc>
              <a:spcBef>
                <a:spcPts val="1200"/>
              </a:spcBef>
              <a:spcAft>
                <a:spcPts val="1200"/>
              </a:spcAft>
              <a:buClrTx/>
              <a:buSzTx/>
              <a:buFontTx/>
              <a:buAutoNum type="arabicPeriod"/>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The baby is less than six months old.</a:t>
            </a:r>
          </a:p>
          <a:p>
            <a:pPr marL="457200" marR="0" lvl="0" indent="-457200" algn="ctr" defTabSz="914400" rtl="0" eaLnBrk="1" fontAlgn="base" latinLnBrk="0" hangingPunct="1">
              <a:lnSpc>
                <a:spcPct val="85000"/>
              </a:lnSpc>
              <a:spcBef>
                <a:spcPct val="0"/>
              </a:spcBef>
              <a:spcAft>
                <a:spcPts val="1200"/>
              </a:spcAft>
              <a:buClrTx/>
              <a:buSzTx/>
              <a:buFontTx/>
              <a:buAutoNum type="arabicPeriod"/>
              <a:tabLst/>
              <a:defRPr/>
            </a:pPr>
            <a:endPar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5" name="Footer Placeholder 1">
            <a:extLst>
              <a:ext uri="{FF2B5EF4-FFF2-40B4-BE49-F238E27FC236}">
                <a16:creationId xmlns:a16="http://schemas.microsoft.com/office/drawing/2014/main" id="{5EBE5FAB-D1A0-462B-8ACA-93706F4CC813}"/>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BDFE739B-4412-442E-B4B5-C9B0BAB24D55}"/>
              </a:ext>
            </a:extLst>
          </p:cNvPr>
          <p:cNvSpPr>
            <a:spLocks noGrp="1"/>
          </p:cNvSpPr>
          <p:nvPr>
            <p:ph type="sldNum" sz="quarter" idx="12"/>
          </p:nvPr>
        </p:nvSpPr>
        <p:spPr/>
        <p:txBody>
          <a:bodyPr/>
          <a:lstStyle/>
          <a:p>
            <a:fld id="{F078B8B3-EF1F-4BA0-BC3F-C8358C4676F6}" type="slidenum">
              <a:rPr lang="en-GB" smtClean="0"/>
              <a:t>70</a:t>
            </a:fld>
            <a:endParaRPr lang="en-GB"/>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788A24E-9547-4330-BB34-76C7C5674789}"/>
              </a:ext>
            </a:extLst>
          </p:cNvPr>
          <p:cNvSpPr>
            <a:spLocks noGrp="1" noChangeArrowheads="1"/>
          </p:cNvSpPr>
          <p:nvPr>
            <p:ph type="title"/>
          </p:nvPr>
        </p:nvSpPr>
        <p:spPr>
          <a:xfrm>
            <a:off x="457200" y="316198"/>
            <a:ext cx="8229600" cy="868362"/>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Importance of LAM Criteria -</a:t>
            </a:r>
            <a:r>
              <a:rPr lang="en-US" altLang="en-US" sz="4400" b="1" i="1" dirty="0">
                <a:solidFill>
                  <a:schemeClr val="accent1"/>
                </a:solidFill>
                <a:latin typeface="Calibri" panose="020F0502020204030204" pitchFamily="34" charset="0"/>
                <a:cs typeface="Calibri" panose="020F0502020204030204" pitchFamily="34" charset="0"/>
              </a:rPr>
              <a:t>1</a:t>
            </a:r>
            <a:endParaRPr lang="en-US" altLang="en-US" sz="4400" b="1" dirty="0">
              <a:solidFill>
                <a:schemeClr val="accent1"/>
              </a:solidFill>
              <a:latin typeface="Calibri" panose="020F0502020204030204" pitchFamily="34" charset="0"/>
              <a:cs typeface="Calibri" panose="020F0502020204030204" pitchFamily="34" charset="0"/>
            </a:endParaRPr>
          </a:p>
        </p:txBody>
      </p:sp>
      <p:sp>
        <p:nvSpPr>
          <p:cNvPr id="16387" name="TextBox 1">
            <a:extLst>
              <a:ext uri="{FF2B5EF4-FFF2-40B4-BE49-F238E27FC236}">
                <a16:creationId xmlns:a16="http://schemas.microsoft.com/office/drawing/2014/main" id="{8271F0A4-7D70-4037-8B6B-FEAB9178B0AF}"/>
              </a:ext>
            </a:extLst>
          </p:cNvPr>
          <p:cNvSpPr txBox="1">
            <a:spLocks noChangeArrowheads="1"/>
          </p:cNvSpPr>
          <p:nvPr/>
        </p:nvSpPr>
        <p:spPr bwMode="auto">
          <a:xfrm>
            <a:off x="457200" y="1641475"/>
            <a:ext cx="82296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85000"/>
              </a:lnSpc>
              <a:spcBef>
                <a:spcPct val="0"/>
              </a:spcBef>
              <a:spcAft>
                <a:spcPts val="1200"/>
              </a:spcAft>
              <a:buClrTx/>
              <a:buSzTx/>
              <a:buFontTx/>
              <a:buAutoNum type="arabicPeriod"/>
              <a:tabLst/>
              <a:defRPr/>
            </a:pPr>
            <a:r>
              <a:rPr kumimoji="0" lang="en-US" altLang="en-US" sz="3600" b="1" i="0" u="none" strike="noStrike" kern="1200" cap="none" spc="0" normalizeH="0" baseline="0" noProof="0" dirty="0">
                <a:ln>
                  <a:noFill/>
                </a:ln>
                <a:solidFill>
                  <a:srgbClr val="000000"/>
                </a:solidFill>
                <a:effectLst/>
                <a:uLnTx/>
                <a:uFillTx/>
                <a:latin typeface="+mn-lt"/>
                <a:cs typeface="Arial" panose="020B0604020202020204" pitchFamily="34" charset="0"/>
              </a:rPr>
              <a:t>The woman’s menstrual bleeding has not returned (“amenorrhea”)</a:t>
            </a:r>
          </a:p>
        </p:txBody>
      </p:sp>
      <p:sp>
        <p:nvSpPr>
          <p:cNvPr id="16388" name="TextBox 2">
            <a:extLst>
              <a:ext uri="{FF2B5EF4-FFF2-40B4-BE49-F238E27FC236}">
                <a16:creationId xmlns:a16="http://schemas.microsoft.com/office/drawing/2014/main" id="{1F4F5F23-AD2B-4578-A208-8A38984EFCB2}"/>
              </a:ext>
            </a:extLst>
          </p:cNvPr>
          <p:cNvSpPr txBox="1">
            <a:spLocks noChangeArrowheads="1"/>
          </p:cNvSpPr>
          <p:nvPr/>
        </p:nvSpPr>
        <p:spPr bwMode="auto">
          <a:xfrm>
            <a:off x="984250" y="2869302"/>
            <a:ext cx="745648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chemeClr val="tx1"/>
                </a:solidFill>
                <a:effectLst/>
                <a:uLnTx/>
                <a:uFillTx/>
                <a:latin typeface="+mn-lt"/>
                <a:cs typeface="Arial" panose="020B0604020202020204" pitchFamily="34" charset="0"/>
              </a:rPr>
              <a:t>Menstrual bleeding signals return of fertility—the woman can become pregnant again.</a:t>
            </a:r>
            <a:endParaRPr kumimoji="0" lang="en-US" altLang="en-US" sz="2400" b="0" i="1" u="none" strike="noStrike" kern="1200" cap="none" spc="0" normalizeH="0" baseline="0" noProof="0" dirty="0">
              <a:ln>
                <a:noFill/>
              </a:ln>
              <a:solidFill>
                <a:schemeClr val="tx1"/>
              </a:solidFill>
              <a:effectLst/>
              <a:uLnTx/>
              <a:uFillTx/>
              <a:latin typeface="+mn-lt"/>
              <a:cs typeface="Arial" panose="020B0604020202020204" pitchFamily="34" charset="0"/>
            </a:endParaRPr>
          </a:p>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chemeClr val="tx1"/>
              </a:solidFill>
              <a:effectLst/>
              <a:uLnTx/>
              <a:uFillTx/>
              <a:latin typeface="+mn-lt"/>
              <a:cs typeface="Arial" panose="020B0604020202020204" pitchFamily="34" charset="0"/>
            </a:endParaRPr>
          </a:p>
        </p:txBody>
      </p:sp>
      <p:sp>
        <p:nvSpPr>
          <p:cNvPr id="16389" name="TextBox 4">
            <a:extLst>
              <a:ext uri="{FF2B5EF4-FFF2-40B4-BE49-F238E27FC236}">
                <a16:creationId xmlns:a16="http://schemas.microsoft.com/office/drawing/2014/main" id="{139B2ACC-0A8E-4A1A-851E-98B973784571}"/>
              </a:ext>
            </a:extLst>
          </p:cNvPr>
          <p:cNvSpPr txBox="1">
            <a:spLocks noChangeArrowheads="1"/>
          </p:cNvSpPr>
          <p:nvPr/>
        </p:nvSpPr>
        <p:spPr bwMode="auto">
          <a:xfrm>
            <a:off x="984250" y="4370388"/>
            <a:ext cx="4830763" cy="11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ct val="0"/>
              </a:spcAft>
              <a:buClrTx/>
              <a:buSzTx/>
              <a:buFont typeface="Wingdings" panose="05000000000000000000" pitchFamily="2" charset="2"/>
              <a:buNone/>
              <a:tabLst/>
              <a:defRPr/>
            </a:pPr>
            <a: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t>Remember: bleeding before </a:t>
            </a:r>
            <a:b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br>
            <a: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t>two months postpartum is </a:t>
            </a:r>
            <a:b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br>
            <a:r>
              <a:rPr kumimoji="0" lang="en-US" altLang="en-US" sz="2600" b="1" i="1" u="none" strike="noStrike" kern="1200" cap="none" spc="0" normalizeH="0" baseline="0" noProof="0" dirty="0">
                <a:ln>
                  <a:noFill/>
                </a:ln>
                <a:solidFill>
                  <a:srgbClr val="C00000"/>
                </a:solidFill>
                <a:effectLst/>
                <a:uLnTx/>
                <a:uFillTx/>
                <a:latin typeface="+mn-lt"/>
                <a:cs typeface="Arial" panose="020B0604020202020204" pitchFamily="34" charset="0"/>
              </a:rPr>
              <a:t>NOT considered menstruation.</a:t>
            </a:r>
          </a:p>
        </p:txBody>
      </p:sp>
      <p:sp>
        <p:nvSpPr>
          <p:cNvPr id="6" name="Footer Placeholder 1">
            <a:extLst>
              <a:ext uri="{FF2B5EF4-FFF2-40B4-BE49-F238E27FC236}">
                <a16:creationId xmlns:a16="http://schemas.microsoft.com/office/drawing/2014/main" id="{CCD4BD31-85C1-4591-B8A9-58C911026B2E}"/>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3FB688E-7205-4A73-B3DE-24FA07307E58}"/>
              </a:ext>
            </a:extLst>
          </p:cNvPr>
          <p:cNvSpPr>
            <a:spLocks noGrp="1" noChangeArrowheads="1"/>
          </p:cNvSpPr>
          <p:nvPr>
            <p:ph type="title"/>
          </p:nvPr>
        </p:nvSpPr>
        <p:spPr>
          <a:xfrm>
            <a:off x="457200" y="427038"/>
            <a:ext cx="8229600" cy="868362"/>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Importance of LAM Criteria - </a:t>
            </a:r>
            <a:r>
              <a:rPr lang="en-US" altLang="en-US" sz="4400" b="1" i="1" dirty="0">
                <a:solidFill>
                  <a:schemeClr val="accent1"/>
                </a:solidFill>
                <a:latin typeface="Calibri" panose="020F0502020204030204" pitchFamily="34" charset="0"/>
                <a:cs typeface="Calibri" panose="020F0502020204030204" pitchFamily="34" charset="0"/>
              </a:rPr>
              <a:t>2, 3</a:t>
            </a:r>
          </a:p>
        </p:txBody>
      </p:sp>
      <p:sp>
        <p:nvSpPr>
          <p:cNvPr id="18435" name="TextBox 1">
            <a:extLst>
              <a:ext uri="{FF2B5EF4-FFF2-40B4-BE49-F238E27FC236}">
                <a16:creationId xmlns:a16="http://schemas.microsoft.com/office/drawing/2014/main" id="{B7A4B6E1-488C-4CB4-BE8E-16E2BC9A82C8}"/>
              </a:ext>
            </a:extLst>
          </p:cNvPr>
          <p:cNvSpPr txBox="1">
            <a:spLocks noChangeArrowheads="1"/>
          </p:cNvSpPr>
          <p:nvPr/>
        </p:nvSpPr>
        <p:spPr bwMode="auto">
          <a:xfrm>
            <a:off x="250375" y="1493044"/>
            <a:ext cx="4441371" cy="8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457200" marR="0" lvl="0" indent="-457200" algn="l" defTabSz="914400" rtl="0" eaLnBrk="1" fontAlgn="base" latinLnBrk="0" hangingPunct="1">
              <a:lnSpc>
                <a:spcPct val="85000"/>
              </a:lnSpc>
              <a:spcBef>
                <a:spcPct val="0"/>
              </a:spcBef>
              <a:spcAft>
                <a:spcPts val="120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mn-lt"/>
                <a:cs typeface="Arial" panose="020B0604020202020204" pitchFamily="34" charset="0"/>
              </a:rPr>
              <a:t>2. She fully or nearly fully breastfeeds her baby </a:t>
            </a:r>
          </a:p>
        </p:txBody>
      </p:sp>
      <p:sp>
        <p:nvSpPr>
          <p:cNvPr id="13316" name="TextBox 2">
            <a:extLst>
              <a:ext uri="{FF2B5EF4-FFF2-40B4-BE49-F238E27FC236}">
                <a16:creationId xmlns:a16="http://schemas.microsoft.com/office/drawing/2014/main" id="{CBD1A716-7728-49A3-BAF3-ED346895CD33}"/>
              </a:ext>
            </a:extLst>
          </p:cNvPr>
          <p:cNvSpPr txBox="1">
            <a:spLocks noChangeArrowheads="1"/>
          </p:cNvSpPr>
          <p:nvPr/>
        </p:nvSpPr>
        <p:spPr bwMode="auto">
          <a:xfrm>
            <a:off x="257175" y="2641600"/>
            <a:ext cx="4716607" cy="3440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If baby receives food or liquids other than breast milk:</a:t>
            </a:r>
          </a:p>
          <a:p>
            <a:pPr marL="457200" marR="0" lvl="0" indent="-457200" algn="l" defTabSz="914400" rtl="0" eaLnBrk="1" fontAlgn="base"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The baby becomes full and will not want the breast as often</a:t>
            </a:r>
          </a:p>
          <a:p>
            <a:pPr marL="457200" marR="0" lvl="0" indent="-457200" algn="l" defTabSz="914400" rtl="0" eaLnBrk="1" fontAlgn="base"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Infrequent suckling will cause the mother to produce less and her fertility to return</a:t>
            </a:r>
          </a:p>
          <a:p>
            <a:pPr marL="457200" marR="0" lvl="0" indent="-457200" algn="l" defTabSz="914400" rtl="0" eaLnBrk="1" fontAlgn="base" latinLnBrk="0" hangingPunct="1">
              <a:lnSpc>
                <a:spcPct val="100000"/>
              </a:lnSpc>
              <a:spcBef>
                <a:spcPts val="0"/>
              </a:spcBef>
              <a:spcAft>
                <a:spcPts val="0"/>
              </a:spcAft>
              <a:buClrTx/>
              <a:buSzTx/>
              <a:buFontTx/>
              <a:buChar char="•"/>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She can become pregnant again.</a:t>
            </a:r>
          </a:p>
          <a:p>
            <a:pPr marL="0" marR="0" lvl="0" indent="0" algn="l" defTabSz="914400" rtl="0" eaLnBrk="1" fontAlgn="base" latinLnBrk="0" hangingPunct="1">
              <a:lnSpc>
                <a:spcPct val="85000"/>
              </a:lnSpc>
              <a:spcBef>
                <a:spcPct val="0"/>
              </a:spcBef>
              <a:spcAft>
                <a:spcPts val="60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6" name="TextBox 1">
            <a:extLst>
              <a:ext uri="{FF2B5EF4-FFF2-40B4-BE49-F238E27FC236}">
                <a16:creationId xmlns:a16="http://schemas.microsoft.com/office/drawing/2014/main" id="{BE23A1F6-F59B-4DC5-A3BF-34C72CE53845}"/>
              </a:ext>
            </a:extLst>
          </p:cNvPr>
          <p:cNvSpPr txBox="1">
            <a:spLocks noChangeArrowheads="1"/>
          </p:cNvSpPr>
          <p:nvPr/>
        </p:nvSpPr>
        <p:spPr bwMode="auto">
          <a:xfrm>
            <a:off x="4691746" y="1487740"/>
            <a:ext cx="4441371" cy="82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85000"/>
              </a:lnSpc>
              <a:spcBef>
                <a:spcPct val="0"/>
              </a:spcBef>
              <a:spcAft>
                <a:spcPts val="120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mn-lt"/>
                <a:cs typeface="Arial" panose="020B0604020202020204" pitchFamily="34" charset="0"/>
              </a:rPr>
              <a:t>3. The baby is less than six months old. </a:t>
            </a:r>
          </a:p>
        </p:txBody>
      </p:sp>
      <p:sp>
        <p:nvSpPr>
          <p:cNvPr id="7" name="TextBox 2">
            <a:extLst>
              <a:ext uri="{FF2B5EF4-FFF2-40B4-BE49-F238E27FC236}">
                <a16:creationId xmlns:a16="http://schemas.microsoft.com/office/drawing/2014/main" id="{623FB3E5-BC58-445E-A9A5-EBD1D19DC35F}"/>
              </a:ext>
            </a:extLst>
          </p:cNvPr>
          <p:cNvSpPr txBox="1">
            <a:spLocks noChangeArrowheads="1"/>
          </p:cNvSpPr>
          <p:nvPr/>
        </p:nvSpPr>
        <p:spPr bwMode="auto">
          <a:xfrm>
            <a:off x="5238297" y="2720545"/>
            <a:ext cx="38973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t>Six months is a biologically appropriate cut-off point to start supplemental foods.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8" name="TextBox 5">
            <a:extLst>
              <a:ext uri="{FF2B5EF4-FFF2-40B4-BE49-F238E27FC236}">
                <a16:creationId xmlns:a16="http://schemas.microsoft.com/office/drawing/2014/main" id="{0C51AE93-AF6A-4902-9142-0F14455739AB}"/>
              </a:ext>
            </a:extLst>
          </p:cNvPr>
          <p:cNvSpPr txBox="1">
            <a:spLocks noChangeArrowheads="1"/>
          </p:cNvSpPr>
          <p:nvPr/>
        </p:nvSpPr>
        <p:spPr bwMode="auto">
          <a:xfrm>
            <a:off x="5355772" y="4604002"/>
            <a:ext cx="323305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400" b="1" i="1" dirty="0">
                <a:solidFill>
                  <a:srgbClr val="C00000"/>
                </a:solidFill>
                <a:latin typeface="+mn-lt"/>
              </a:rPr>
              <a:t>B</a:t>
            </a:r>
            <a:r>
              <a:rPr kumimoji="0" lang="en-US" altLang="en-US" sz="2400" b="1" i="1" u="none" strike="noStrike" kern="1200" cap="none" spc="0" normalizeH="0" baseline="0" noProof="0" dirty="0" err="1">
                <a:ln>
                  <a:noFill/>
                </a:ln>
                <a:solidFill>
                  <a:srgbClr val="C00000"/>
                </a:solidFill>
                <a:effectLst/>
                <a:uLnTx/>
                <a:uFillTx/>
                <a:latin typeface="+mn-lt"/>
                <a:cs typeface="Arial" panose="020B0604020202020204" pitchFamily="34" charset="0"/>
              </a:rPr>
              <a:t>reastfeeding</a:t>
            </a:r>
            <a:r>
              <a:rPr kumimoji="0" lang="en-US" altLang="en-US" sz="2400" b="1" i="1" u="none" strike="noStrike" kern="1200" cap="none" spc="0" normalizeH="0" baseline="0" noProof="0" dirty="0">
                <a:ln>
                  <a:noFill/>
                </a:ln>
                <a:solidFill>
                  <a:srgbClr val="C00000"/>
                </a:solidFill>
                <a:effectLst/>
                <a:uLnTx/>
                <a:uFillTx/>
                <a:latin typeface="+mn-lt"/>
                <a:cs typeface="Arial" panose="020B0604020202020204" pitchFamily="34" charset="0"/>
              </a:rPr>
              <a:t> should continue beyond LAM and until baby is two years old.</a:t>
            </a:r>
            <a:endParaRPr kumimoji="0" lang="en-US" altLang="en-US" sz="2400" b="0" i="0" u="none" strike="noStrike" kern="1200" cap="none" spc="0" normalizeH="0" baseline="0" noProof="0" dirty="0">
              <a:ln>
                <a:noFill/>
              </a:ln>
              <a:solidFill>
                <a:srgbClr val="C00000"/>
              </a:solidFill>
              <a:effectLst/>
              <a:uLnTx/>
              <a:uFillTx/>
              <a:latin typeface="+mn-lt"/>
              <a:cs typeface="Arial" panose="020B0604020202020204" pitchFamily="34" charset="0"/>
            </a:endParaRPr>
          </a:p>
        </p:txBody>
      </p:sp>
      <p:sp>
        <p:nvSpPr>
          <p:cNvPr id="9" name="Footer Placeholder 1">
            <a:extLst>
              <a:ext uri="{FF2B5EF4-FFF2-40B4-BE49-F238E27FC236}">
                <a16:creationId xmlns:a16="http://schemas.microsoft.com/office/drawing/2014/main" id="{3BE38535-04AE-4CAD-8512-71B2CAFAA149}"/>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12489F7-5573-4ECB-8B54-7F3D4B5982C3}"/>
              </a:ext>
            </a:extLst>
          </p:cNvPr>
          <p:cNvSpPr txBox="1">
            <a:spLocks noChangeArrowheads="1"/>
          </p:cNvSpPr>
          <p:nvPr/>
        </p:nvSpPr>
        <p:spPr bwMode="auto">
          <a:xfrm>
            <a:off x="457200" y="288925"/>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95000"/>
              </a:lnSpc>
              <a:spcBef>
                <a:spcPct val="0"/>
              </a:spcBef>
              <a:spcAft>
                <a:spcPct val="0"/>
              </a:spcAft>
              <a:buClrTx/>
              <a:buSzTx/>
              <a:buFontTx/>
              <a:buNone/>
              <a:tabLst/>
              <a:defRPr/>
            </a:pPr>
            <a:r>
              <a:rPr kumimoji="0" lang="en-US" altLang="en-US" sz="40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Who Can Start LAM</a:t>
            </a:r>
          </a:p>
          <a:p>
            <a:pPr lvl="0" defTabSz="914400" fontAlgn="base">
              <a:lnSpc>
                <a:spcPct val="95000"/>
              </a:lnSpc>
              <a:spcBef>
                <a:spcPct val="0"/>
              </a:spcBef>
              <a:spcAft>
                <a:spcPct val="0"/>
              </a:spcAft>
              <a:buNone/>
              <a:defRPr/>
            </a:pPr>
            <a:r>
              <a:rPr lang="en-US" altLang="en-US" sz="2400" b="1" dirty="0">
                <a:solidFill>
                  <a:schemeClr val="accent1"/>
                </a:solidFill>
                <a:latin typeface="Calibri" panose="020F0502020204030204" pitchFamily="34" charset="0"/>
                <a:cs typeface="Calibri" panose="020F0502020204030204" pitchFamily="34" charset="0"/>
              </a:rPr>
              <a:t>Category 1:</a:t>
            </a:r>
            <a:endParaRPr kumimoji="0" lang="en-US" altLang="en-US" sz="24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0E70D393-F5F3-478A-AE98-5B177A635264}"/>
              </a:ext>
            </a:extLst>
          </p:cNvPr>
          <p:cNvGraphicFramePr>
            <a:graphicFrameLocks noGrp="1"/>
          </p:cNvGraphicFramePr>
          <p:nvPr>
            <p:extLst>
              <p:ext uri="{D42A27DB-BD31-4B8C-83A1-F6EECF244321}">
                <p14:modId xmlns:p14="http://schemas.microsoft.com/office/powerpoint/2010/main" val="30652170"/>
              </p:ext>
            </p:extLst>
          </p:nvPr>
        </p:nvGraphicFramePr>
        <p:xfrm>
          <a:off x="457200" y="1981200"/>
          <a:ext cx="8229600" cy="2655888"/>
        </p:xfrm>
        <a:graphic>
          <a:graphicData uri="http://schemas.openxmlformats.org/drawingml/2006/table">
            <a:tbl>
              <a:tblPr firstRow="1" bandRow="1"/>
              <a:tblGrid>
                <a:gridCol w="2450764">
                  <a:extLst>
                    <a:ext uri="{9D8B030D-6E8A-4147-A177-3AD203B41FA5}">
                      <a16:colId xmlns:a16="http://schemas.microsoft.com/office/drawing/2014/main" val="20000"/>
                    </a:ext>
                  </a:extLst>
                </a:gridCol>
                <a:gridCol w="5778836">
                  <a:extLst>
                    <a:ext uri="{9D8B030D-6E8A-4147-A177-3AD203B41FA5}">
                      <a16:colId xmlns:a16="http://schemas.microsoft.com/office/drawing/2014/main" val="20001"/>
                    </a:ext>
                  </a:extLst>
                </a:gridCol>
              </a:tblGrid>
              <a:tr h="548625">
                <a:tc>
                  <a:txBody>
                    <a:bodyPr/>
                    <a:lstStyle>
                      <a:lvl1pPr marL="0" algn="l" defTabSz="457200" rtl="0" eaLnBrk="1" latinLnBrk="0" hangingPunct="1">
                        <a:defRPr sz="1800" b="1" kern="1200">
                          <a:solidFill>
                            <a:schemeClr val="tx1"/>
                          </a:solidFill>
                          <a:latin typeface="Arial"/>
                          <a:ea typeface="Arial"/>
                          <a:cs typeface="Arial"/>
                        </a:defRPr>
                      </a:lvl1pPr>
                      <a:lvl2pPr marL="457200" algn="l" defTabSz="457200" rtl="0" eaLnBrk="1" latinLnBrk="0" hangingPunct="1">
                        <a:defRPr sz="1800" b="1" kern="1200">
                          <a:solidFill>
                            <a:schemeClr val="tx1"/>
                          </a:solidFill>
                          <a:latin typeface="Arial"/>
                          <a:ea typeface="Arial"/>
                          <a:cs typeface="Arial"/>
                        </a:defRPr>
                      </a:lvl2pPr>
                      <a:lvl3pPr marL="914400" algn="l" defTabSz="457200" rtl="0" eaLnBrk="1" latinLnBrk="0" hangingPunct="1">
                        <a:defRPr sz="1800" b="1" kern="1200">
                          <a:solidFill>
                            <a:schemeClr val="tx1"/>
                          </a:solidFill>
                          <a:latin typeface="Arial"/>
                          <a:ea typeface="Arial"/>
                          <a:cs typeface="Arial"/>
                        </a:defRPr>
                      </a:lvl3pPr>
                      <a:lvl4pPr marL="1371600" algn="l" defTabSz="457200" rtl="0" eaLnBrk="1" latinLnBrk="0" hangingPunct="1">
                        <a:defRPr sz="1800" b="1" kern="1200">
                          <a:solidFill>
                            <a:schemeClr val="tx1"/>
                          </a:solidFill>
                          <a:latin typeface="Arial"/>
                          <a:ea typeface="Arial"/>
                          <a:cs typeface="Arial"/>
                        </a:defRPr>
                      </a:lvl4pPr>
                      <a:lvl5pPr marL="1828800" algn="l" defTabSz="457200" rtl="0" eaLnBrk="1" latinLnBrk="0" hangingPunct="1">
                        <a:defRPr sz="1800" b="1" kern="1200">
                          <a:solidFill>
                            <a:schemeClr val="tx1"/>
                          </a:solidFill>
                          <a:latin typeface="Arial"/>
                          <a:ea typeface="Arial"/>
                          <a:cs typeface="Arial"/>
                        </a:defRPr>
                      </a:lvl5pPr>
                      <a:lvl6pPr marL="2286000" algn="l" defTabSz="457200" rtl="0" eaLnBrk="1" latinLnBrk="0" hangingPunct="1">
                        <a:defRPr sz="1800" b="1" kern="1200">
                          <a:solidFill>
                            <a:schemeClr val="tx1"/>
                          </a:solidFill>
                          <a:latin typeface="Arial"/>
                          <a:ea typeface="Arial"/>
                          <a:cs typeface="Arial"/>
                        </a:defRPr>
                      </a:lvl6pPr>
                      <a:lvl7pPr marL="2743200" algn="l" defTabSz="457200" rtl="0" eaLnBrk="1" latinLnBrk="0" hangingPunct="1">
                        <a:defRPr sz="1800" b="1" kern="1200">
                          <a:solidFill>
                            <a:schemeClr val="tx1"/>
                          </a:solidFill>
                          <a:latin typeface="Arial"/>
                          <a:ea typeface="Arial"/>
                          <a:cs typeface="Arial"/>
                        </a:defRPr>
                      </a:lvl7pPr>
                      <a:lvl8pPr marL="3200400" algn="l" defTabSz="457200" rtl="0" eaLnBrk="1" latinLnBrk="0" hangingPunct="1">
                        <a:defRPr sz="1800" b="1" kern="1200">
                          <a:solidFill>
                            <a:schemeClr val="tx1"/>
                          </a:solidFill>
                          <a:latin typeface="Arial"/>
                          <a:ea typeface="Arial"/>
                          <a:cs typeface="Arial"/>
                        </a:defRPr>
                      </a:lvl8pPr>
                      <a:lvl9pPr marL="3657600" algn="l" defTabSz="457200" rtl="0" eaLnBrk="1" latinLnBrk="0" hangingPunct="1">
                        <a:defRPr sz="1800" b="1" kern="1200">
                          <a:solidFill>
                            <a:schemeClr val="tx1"/>
                          </a:solidFill>
                          <a:latin typeface="Arial"/>
                          <a:ea typeface="Arial"/>
                          <a:cs typeface="Arial"/>
                        </a:defRPr>
                      </a:lvl9pPr>
                    </a:lstStyle>
                    <a:p>
                      <a:pPr algn="ctr"/>
                      <a:r>
                        <a:rPr lang="en-US" sz="2400" dirty="0">
                          <a:solidFill>
                            <a:srgbClr val="000000"/>
                          </a:solidFill>
                          <a:latin typeface="+mn-lt"/>
                        </a:rPr>
                        <a:t>WHO</a:t>
                      </a:r>
                      <a:r>
                        <a:rPr lang="en-US" sz="2400" baseline="0" dirty="0">
                          <a:solidFill>
                            <a:srgbClr val="000000"/>
                          </a:solidFill>
                          <a:latin typeface="+mn-lt"/>
                        </a:rPr>
                        <a:t> Category</a:t>
                      </a:r>
                      <a:endParaRPr lang="en-US" sz="2400" dirty="0">
                        <a:solidFill>
                          <a:srgbClr val="000000"/>
                        </a:solidFill>
                        <a:latin typeface="+mn-lt"/>
                      </a:endParaRP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lvl1pPr marL="0" algn="l" defTabSz="457200" rtl="0" eaLnBrk="1" latinLnBrk="0" hangingPunct="1">
                        <a:defRPr sz="1800" b="1" kern="1200">
                          <a:solidFill>
                            <a:schemeClr val="tx1"/>
                          </a:solidFill>
                          <a:latin typeface="Arial"/>
                          <a:ea typeface="Arial"/>
                          <a:cs typeface="Arial"/>
                        </a:defRPr>
                      </a:lvl1pPr>
                      <a:lvl2pPr marL="457200" algn="l" defTabSz="457200" rtl="0" eaLnBrk="1" latinLnBrk="0" hangingPunct="1">
                        <a:defRPr sz="1800" b="1" kern="1200">
                          <a:solidFill>
                            <a:schemeClr val="tx1"/>
                          </a:solidFill>
                          <a:latin typeface="Arial"/>
                          <a:ea typeface="Arial"/>
                          <a:cs typeface="Arial"/>
                        </a:defRPr>
                      </a:lvl2pPr>
                      <a:lvl3pPr marL="914400" algn="l" defTabSz="457200" rtl="0" eaLnBrk="1" latinLnBrk="0" hangingPunct="1">
                        <a:defRPr sz="1800" b="1" kern="1200">
                          <a:solidFill>
                            <a:schemeClr val="tx1"/>
                          </a:solidFill>
                          <a:latin typeface="Arial"/>
                          <a:ea typeface="Arial"/>
                          <a:cs typeface="Arial"/>
                        </a:defRPr>
                      </a:lvl3pPr>
                      <a:lvl4pPr marL="1371600" algn="l" defTabSz="457200" rtl="0" eaLnBrk="1" latinLnBrk="0" hangingPunct="1">
                        <a:defRPr sz="1800" b="1" kern="1200">
                          <a:solidFill>
                            <a:schemeClr val="tx1"/>
                          </a:solidFill>
                          <a:latin typeface="Arial"/>
                          <a:ea typeface="Arial"/>
                          <a:cs typeface="Arial"/>
                        </a:defRPr>
                      </a:lvl4pPr>
                      <a:lvl5pPr marL="1828800" algn="l" defTabSz="457200" rtl="0" eaLnBrk="1" latinLnBrk="0" hangingPunct="1">
                        <a:defRPr sz="1800" b="1" kern="1200">
                          <a:solidFill>
                            <a:schemeClr val="tx1"/>
                          </a:solidFill>
                          <a:latin typeface="Arial"/>
                          <a:ea typeface="Arial"/>
                          <a:cs typeface="Arial"/>
                        </a:defRPr>
                      </a:lvl5pPr>
                      <a:lvl6pPr marL="2286000" algn="l" defTabSz="457200" rtl="0" eaLnBrk="1" latinLnBrk="0" hangingPunct="1">
                        <a:defRPr sz="1800" b="1" kern="1200">
                          <a:solidFill>
                            <a:schemeClr val="tx1"/>
                          </a:solidFill>
                          <a:latin typeface="Arial"/>
                          <a:ea typeface="Arial"/>
                          <a:cs typeface="Arial"/>
                        </a:defRPr>
                      </a:lvl6pPr>
                      <a:lvl7pPr marL="2743200" algn="l" defTabSz="457200" rtl="0" eaLnBrk="1" latinLnBrk="0" hangingPunct="1">
                        <a:defRPr sz="1800" b="1" kern="1200">
                          <a:solidFill>
                            <a:schemeClr val="tx1"/>
                          </a:solidFill>
                          <a:latin typeface="Arial"/>
                          <a:ea typeface="Arial"/>
                          <a:cs typeface="Arial"/>
                        </a:defRPr>
                      </a:lvl7pPr>
                      <a:lvl8pPr marL="3200400" algn="l" defTabSz="457200" rtl="0" eaLnBrk="1" latinLnBrk="0" hangingPunct="1">
                        <a:defRPr sz="1800" b="1" kern="1200">
                          <a:solidFill>
                            <a:schemeClr val="tx1"/>
                          </a:solidFill>
                          <a:latin typeface="Arial"/>
                          <a:ea typeface="Arial"/>
                          <a:cs typeface="Arial"/>
                        </a:defRPr>
                      </a:lvl8pPr>
                      <a:lvl9pPr marL="3657600" algn="l" defTabSz="457200" rtl="0" eaLnBrk="1" latinLnBrk="0" hangingPunct="1">
                        <a:defRPr sz="1800" b="1" kern="1200">
                          <a:solidFill>
                            <a:schemeClr val="tx1"/>
                          </a:solidFill>
                          <a:latin typeface="Arial"/>
                          <a:ea typeface="Arial"/>
                          <a:cs typeface="Arial"/>
                        </a:defRPr>
                      </a:lvl9pPr>
                    </a:lstStyle>
                    <a:p>
                      <a:pPr algn="ctr"/>
                      <a:r>
                        <a:rPr lang="en-US" sz="2400" dirty="0">
                          <a:solidFill>
                            <a:srgbClr val="000000"/>
                          </a:solidFill>
                          <a:latin typeface="+mn-lt"/>
                        </a:rPr>
                        <a:t>Conditions</a:t>
                      </a: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EAEAEA"/>
                    </a:solidFill>
                  </a:tcPr>
                </a:tc>
                <a:extLst>
                  <a:ext uri="{0D108BD9-81ED-4DB2-BD59-A6C34878D82A}">
                    <a16:rowId xmlns:a16="http://schemas.microsoft.com/office/drawing/2014/main" val="10000"/>
                  </a:ext>
                </a:extLst>
              </a:tr>
              <a:tr h="2107263">
                <a:tc>
                  <a:txBody>
                    <a:bodyPr/>
                    <a:lstStyle>
                      <a:lvl1pPr marL="0" algn="l" defTabSz="457200" rtl="0" eaLnBrk="1" latinLnBrk="0" hangingPunct="1">
                        <a:defRPr sz="1800" kern="1200">
                          <a:solidFill>
                            <a:schemeClr val="tx1"/>
                          </a:solidFill>
                          <a:latin typeface="Arial"/>
                          <a:ea typeface="Arial"/>
                          <a:cs typeface="Arial"/>
                        </a:defRPr>
                      </a:lvl1pPr>
                      <a:lvl2pPr marL="457200" algn="l" defTabSz="457200" rtl="0" eaLnBrk="1" latinLnBrk="0" hangingPunct="1">
                        <a:defRPr sz="1800" kern="1200">
                          <a:solidFill>
                            <a:schemeClr val="tx1"/>
                          </a:solidFill>
                          <a:latin typeface="Arial"/>
                          <a:ea typeface="Arial"/>
                          <a:cs typeface="Arial"/>
                        </a:defRPr>
                      </a:lvl2pPr>
                      <a:lvl3pPr marL="914400" algn="l" defTabSz="457200" rtl="0" eaLnBrk="1" latinLnBrk="0" hangingPunct="1">
                        <a:defRPr sz="1800" kern="1200">
                          <a:solidFill>
                            <a:schemeClr val="tx1"/>
                          </a:solidFill>
                          <a:latin typeface="Arial"/>
                          <a:ea typeface="Arial"/>
                          <a:cs typeface="Arial"/>
                        </a:defRPr>
                      </a:lvl3pPr>
                      <a:lvl4pPr marL="1371600" algn="l" defTabSz="457200" rtl="0" eaLnBrk="1" latinLnBrk="0" hangingPunct="1">
                        <a:defRPr sz="1800" kern="1200">
                          <a:solidFill>
                            <a:schemeClr val="tx1"/>
                          </a:solidFill>
                          <a:latin typeface="Arial"/>
                          <a:ea typeface="Arial"/>
                          <a:cs typeface="Arial"/>
                        </a:defRPr>
                      </a:lvl4pPr>
                      <a:lvl5pPr marL="1828800" algn="l" defTabSz="457200" rtl="0" eaLnBrk="1" latinLnBrk="0" hangingPunct="1">
                        <a:defRPr sz="1800" kern="1200">
                          <a:solidFill>
                            <a:schemeClr val="tx1"/>
                          </a:solidFill>
                          <a:latin typeface="Arial"/>
                          <a:ea typeface="Arial"/>
                          <a:cs typeface="Arial"/>
                        </a:defRPr>
                      </a:lvl5pPr>
                      <a:lvl6pPr marL="2286000" algn="l" defTabSz="457200" rtl="0" eaLnBrk="1" latinLnBrk="0" hangingPunct="1">
                        <a:defRPr sz="1800" kern="1200">
                          <a:solidFill>
                            <a:schemeClr val="tx1"/>
                          </a:solidFill>
                          <a:latin typeface="Arial"/>
                          <a:ea typeface="Arial"/>
                          <a:cs typeface="Arial"/>
                        </a:defRPr>
                      </a:lvl6pPr>
                      <a:lvl7pPr marL="2743200" algn="l" defTabSz="457200" rtl="0" eaLnBrk="1" latinLnBrk="0" hangingPunct="1">
                        <a:defRPr sz="1800" kern="1200">
                          <a:solidFill>
                            <a:schemeClr val="tx1"/>
                          </a:solidFill>
                          <a:latin typeface="Arial"/>
                          <a:ea typeface="Arial"/>
                          <a:cs typeface="Arial"/>
                        </a:defRPr>
                      </a:lvl7pPr>
                      <a:lvl8pPr marL="3200400" algn="l" defTabSz="457200" rtl="0" eaLnBrk="1" latinLnBrk="0" hangingPunct="1">
                        <a:defRPr sz="1800" kern="1200">
                          <a:solidFill>
                            <a:schemeClr val="tx1"/>
                          </a:solidFill>
                          <a:latin typeface="Arial"/>
                          <a:ea typeface="Arial"/>
                          <a:cs typeface="Arial"/>
                        </a:defRPr>
                      </a:lvl8pPr>
                      <a:lvl9pPr marL="3657600" algn="l" defTabSz="457200" rtl="0" eaLnBrk="1" latinLnBrk="0" hangingPunct="1">
                        <a:defRPr sz="1800" kern="1200">
                          <a:solidFill>
                            <a:schemeClr val="tx1"/>
                          </a:solidFill>
                          <a:latin typeface="Arial"/>
                          <a:ea typeface="Arial"/>
                          <a:cs typeface="Arial"/>
                        </a:defRPr>
                      </a:lvl9pPr>
                    </a:lstStyle>
                    <a:p>
                      <a:pPr algn="ctr"/>
                      <a:r>
                        <a:rPr lang="en-US" sz="2400" b="1" dirty="0">
                          <a:solidFill>
                            <a:srgbClr val="000000"/>
                          </a:solidFill>
                          <a:latin typeface="+mn-lt"/>
                        </a:rPr>
                        <a:t>Category 1</a:t>
                      </a: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solidFill>
                      <a:srgbClr val="32B450"/>
                    </a:solidFill>
                  </a:tcPr>
                </a:tc>
                <a:tc>
                  <a:txBody>
                    <a:bodyPr/>
                    <a:lstStyle>
                      <a:lvl1pPr marL="0" algn="l" defTabSz="457200" rtl="0" eaLnBrk="1" latinLnBrk="0" hangingPunct="1">
                        <a:defRPr sz="1800" kern="1200">
                          <a:solidFill>
                            <a:schemeClr val="tx1"/>
                          </a:solidFill>
                          <a:latin typeface="Arial"/>
                          <a:ea typeface="Arial"/>
                          <a:cs typeface="Arial"/>
                        </a:defRPr>
                      </a:lvl1pPr>
                      <a:lvl2pPr marL="457200" algn="l" defTabSz="457200" rtl="0" eaLnBrk="1" latinLnBrk="0" hangingPunct="1">
                        <a:defRPr sz="1800" kern="1200">
                          <a:solidFill>
                            <a:schemeClr val="tx1"/>
                          </a:solidFill>
                          <a:latin typeface="Arial"/>
                          <a:ea typeface="Arial"/>
                          <a:cs typeface="Arial"/>
                        </a:defRPr>
                      </a:lvl2pPr>
                      <a:lvl3pPr marL="914400" algn="l" defTabSz="457200" rtl="0" eaLnBrk="1" latinLnBrk="0" hangingPunct="1">
                        <a:defRPr sz="1800" kern="1200">
                          <a:solidFill>
                            <a:schemeClr val="tx1"/>
                          </a:solidFill>
                          <a:latin typeface="Arial"/>
                          <a:ea typeface="Arial"/>
                          <a:cs typeface="Arial"/>
                        </a:defRPr>
                      </a:lvl3pPr>
                      <a:lvl4pPr marL="1371600" algn="l" defTabSz="457200" rtl="0" eaLnBrk="1" latinLnBrk="0" hangingPunct="1">
                        <a:defRPr sz="1800" kern="1200">
                          <a:solidFill>
                            <a:schemeClr val="tx1"/>
                          </a:solidFill>
                          <a:latin typeface="Arial"/>
                          <a:ea typeface="Arial"/>
                          <a:cs typeface="Arial"/>
                        </a:defRPr>
                      </a:lvl4pPr>
                      <a:lvl5pPr marL="1828800" algn="l" defTabSz="457200" rtl="0" eaLnBrk="1" latinLnBrk="0" hangingPunct="1">
                        <a:defRPr sz="1800" kern="1200">
                          <a:solidFill>
                            <a:schemeClr val="tx1"/>
                          </a:solidFill>
                          <a:latin typeface="Arial"/>
                          <a:ea typeface="Arial"/>
                          <a:cs typeface="Arial"/>
                        </a:defRPr>
                      </a:lvl5pPr>
                      <a:lvl6pPr marL="2286000" algn="l" defTabSz="457200" rtl="0" eaLnBrk="1" latinLnBrk="0" hangingPunct="1">
                        <a:defRPr sz="1800" kern="1200">
                          <a:solidFill>
                            <a:schemeClr val="tx1"/>
                          </a:solidFill>
                          <a:latin typeface="Arial"/>
                          <a:ea typeface="Arial"/>
                          <a:cs typeface="Arial"/>
                        </a:defRPr>
                      </a:lvl6pPr>
                      <a:lvl7pPr marL="2743200" algn="l" defTabSz="457200" rtl="0" eaLnBrk="1" latinLnBrk="0" hangingPunct="1">
                        <a:defRPr sz="1800" kern="1200">
                          <a:solidFill>
                            <a:schemeClr val="tx1"/>
                          </a:solidFill>
                          <a:latin typeface="Arial"/>
                          <a:ea typeface="Arial"/>
                          <a:cs typeface="Arial"/>
                        </a:defRPr>
                      </a:lvl7pPr>
                      <a:lvl8pPr marL="3200400" algn="l" defTabSz="457200" rtl="0" eaLnBrk="1" latinLnBrk="0" hangingPunct="1">
                        <a:defRPr sz="1800" kern="1200">
                          <a:solidFill>
                            <a:schemeClr val="tx1"/>
                          </a:solidFill>
                          <a:latin typeface="Arial"/>
                          <a:ea typeface="Arial"/>
                          <a:cs typeface="Arial"/>
                        </a:defRPr>
                      </a:lvl8pPr>
                      <a:lvl9pPr marL="3657600" algn="l" defTabSz="457200" rtl="0" eaLnBrk="1" latinLnBrk="0" hangingPunct="1">
                        <a:defRPr sz="1800" kern="1200">
                          <a:solidFill>
                            <a:schemeClr val="tx1"/>
                          </a:solidFill>
                          <a:latin typeface="Arial"/>
                          <a:ea typeface="Arial"/>
                          <a:cs typeface="Arial"/>
                        </a:defRPr>
                      </a:lvl9pPr>
                    </a:lstStyle>
                    <a:p>
                      <a:pPr>
                        <a:spcBef>
                          <a:spcPct val="20000"/>
                        </a:spcBef>
                      </a:pPr>
                      <a:r>
                        <a:rPr lang="en-US" sz="2400" dirty="0">
                          <a:solidFill>
                            <a:srgbClr val="000000"/>
                          </a:solidFill>
                          <a:latin typeface="+mn-lt"/>
                          <a:ea typeface="ＭＳ Ｐゴシック" pitchFamily="34" charset="-128"/>
                        </a:rPr>
                        <a:t>All conditions listed in MEC fall into category 1 for LAM</a:t>
                      </a:r>
                    </a:p>
                  </a:txBody>
                  <a:tcPr marL="95535" marR="95535" marT="47768" marB="47768" anchor="ctr">
                    <a:lnL w="12700" cap="flat" cmpd="sng" algn="ctr">
                      <a:solidFill>
                        <a:srgbClr val="008080"/>
                      </a:solidFill>
                      <a:prstDash val="solid"/>
                      <a:round/>
                      <a:headEnd type="none" w="med" len="med"/>
                      <a:tailEnd type="none" w="med" len="med"/>
                    </a:lnL>
                    <a:lnR w="12700" cap="flat" cmpd="sng" algn="ctr">
                      <a:solidFill>
                        <a:srgbClr val="008080"/>
                      </a:solidFill>
                      <a:prstDash val="solid"/>
                      <a:round/>
                      <a:headEnd type="none" w="med" len="med"/>
                      <a:tailEnd type="none" w="med" len="med"/>
                    </a:lnR>
                    <a:lnT w="12700" cap="flat" cmpd="sng" algn="ctr">
                      <a:solidFill>
                        <a:srgbClr val="008080"/>
                      </a:solidFill>
                      <a:prstDash val="solid"/>
                      <a:round/>
                      <a:headEnd type="none" w="med" len="med"/>
                      <a:tailEnd type="none" w="med" len="med"/>
                    </a:lnT>
                    <a:lnB w="12700" cap="flat" cmpd="sng" algn="ctr">
                      <a:solidFill>
                        <a:srgbClr val="00808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8686" name="Text Box 19">
            <a:extLst>
              <a:ext uri="{FF2B5EF4-FFF2-40B4-BE49-F238E27FC236}">
                <a16:creationId xmlns:a16="http://schemas.microsoft.com/office/drawing/2014/main" id="{572CA82D-23DD-498B-BC9B-54C66F9308F6}"/>
              </a:ext>
            </a:extLst>
          </p:cNvPr>
          <p:cNvSpPr txBox="1">
            <a:spLocks noChangeArrowheads="1"/>
          </p:cNvSpPr>
          <p:nvPr/>
        </p:nvSpPr>
        <p:spPr bwMode="auto">
          <a:xfrm>
            <a:off x="457200" y="1422400"/>
            <a:ext cx="8229600"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2800" b="1" i="1" u="none" strike="noStrike" kern="1200" cap="none" spc="0" normalizeH="0" baseline="0" noProof="0" dirty="0">
                <a:ln>
                  <a:noFill/>
                </a:ln>
                <a:solidFill>
                  <a:srgbClr val="C00000"/>
                </a:solidFill>
                <a:effectLst/>
                <a:uLnTx/>
                <a:uFillTx/>
                <a:latin typeface="+mn-lt"/>
                <a:cs typeface="Arial" panose="020B0604020202020204" pitchFamily="34" charset="0"/>
              </a:rPr>
              <a:t>LAM is safe for all women.</a:t>
            </a:r>
          </a:p>
        </p:txBody>
      </p:sp>
      <p:sp>
        <p:nvSpPr>
          <p:cNvPr id="6" name="Footer Placeholder 1">
            <a:extLst>
              <a:ext uri="{FF2B5EF4-FFF2-40B4-BE49-F238E27FC236}">
                <a16:creationId xmlns:a16="http://schemas.microsoft.com/office/drawing/2014/main" id="{EBCC4A61-00CF-4232-A257-A2ECD7D56C3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41A5E87-7DFA-44FA-B917-3E77602E5CEB}"/>
              </a:ext>
            </a:extLst>
          </p:cNvPr>
          <p:cNvSpPr>
            <a:spLocks noGrp="1" noChangeArrowheads="1"/>
          </p:cNvSpPr>
          <p:nvPr>
            <p:ph type="title" idx="4294967295"/>
          </p:nvPr>
        </p:nvSpPr>
        <p:spPr>
          <a:xfrm>
            <a:off x="499050" y="149225"/>
            <a:ext cx="8575675" cy="1143000"/>
          </a:xfrm>
        </p:spPr>
        <p:txBody>
          <a:bodyPr>
            <a:noAutofit/>
          </a:bodyPr>
          <a:lstStyle/>
          <a:p>
            <a:r>
              <a:rPr lang="en-US" altLang="en-US" sz="4000" b="1" dirty="0">
                <a:solidFill>
                  <a:schemeClr val="accent1"/>
                </a:solidFill>
                <a:latin typeface="Calibri" panose="020F0502020204030204" pitchFamily="34" charset="0"/>
                <a:cs typeface="Calibri" panose="020F0502020204030204" pitchFamily="34" charset="0"/>
              </a:rPr>
              <a:t>LAM: Return of fertility and risk of pregnancy</a:t>
            </a:r>
          </a:p>
        </p:txBody>
      </p:sp>
      <p:sp>
        <p:nvSpPr>
          <p:cNvPr id="15364" name="Rectangle 3">
            <a:extLst>
              <a:ext uri="{FF2B5EF4-FFF2-40B4-BE49-F238E27FC236}">
                <a16:creationId xmlns:a16="http://schemas.microsoft.com/office/drawing/2014/main" id="{1660F41D-45B6-4D1C-A41A-701D89D9B8B5}"/>
              </a:ext>
            </a:extLst>
          </p:cNvPr>
          <p:cNvSpPr>
            <a:spLocks noGrp="1" noChangeArrowheads="1"/>
          </p:cNvSpPr>
          <p:nvPr>
            <p:ph type="body" idx="4294967295"/>
          </p:nvPr>
        </p:nvSpPr>
        <p:spPr>
          <a:xfrm>
            <a:off x="342900" y="1706563"/>
            <a:ext cx="8267700" cy="3886200"/>
          </a:xfrm>
        </p:spPr>
        <p:txBody>
          <a:bodyPr/>
          <a:lstStyle/>
          <a:p>
            <a:pPr marL="571500" lvl="1" indent="-569913">
              <a:spcBef>
                <a:spcPts val="1800"/>
              </a:spcBef>
              <a:buFont typeface="Arial" pitchFamily="34" charset="0"/>
              <a:buChar char="•"/>
              <a:defRPr/>
            </a:pPr>
            <a:r>
              <a:rPr lang="en-US" sz="3000" dirty="0"/>
              <a:t>In women not breastfeeding, ovulation will occur at 45 days postpartum on average; may occur as early as 21 days.</a:t>
            </a:r>
          </a:p>
          <a:p>
            <a:pPr marL="571500" lvl="1" indent="-569913">
              <a:spcBef>
                <a:spcPts val="1800"/>
              </a:spcBef>
              <a:buFont typeface="Arial" pitchFamily="34" charset="0"/>
              <a:buChar char="•"/>
              <a:defRPr/>
            </a:pPr>
            <a:r>
              <a:rPr lang="en-US" sz="3000" dirty="0"/>
              <a:t>Breastfeeding women not practicing LAM are likely to ovulate before return of menses.</a:t>
            </a:r>
          </a:p>
          <a:p>
            <a:pPr marL="571500" lvl="1" indent="-569913">
              <a:spcBef>
                <a:spcPts val="1800"/>
              </a:spcBef>
              <a:buFont typeface="Arial" pitchFamily="34" charset="0"/>
              <a:buChar char="•"/>
              <a:defRPr/>
            </a:pPr>
            <a:r>
              <a:rPr lang="en-US" sz="3000" dirty="0"/>
              <a:t>Between 5% and 10% of women conceive within the first year postpartum.</a:t>
            </a:r>
          </a:p>
        </p:txBody>
      </p:sp>
      <p:sp>
        <p:nvSpPr>
          <p:cNvPr id="6" name="Footer Placeholder 1">
            <a:extLst>
              <a:ext uri="{FF2B5EF4-FFF2-40B4-BE49-F238E27FC236}">
                <a16:creationId xmlns:a16="http://schemas.microsoft.com/office/drawing/2014/main" id="{928F41B4-16E0-4D0A-BAEA-8563DF0AD73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4" name="Slide Number Placeholder 3">
            <a:extLst>
              <a:ext uri="{FF2B5EF4-FFF2-40B4-BE49-F238E27FC236}">
                <a16:creationId xmlns:a16="http://schemas.microsoft.com/office/drawing/2014/main" id="{CDA4003B-11B3-4493-8569-9005F39EBB8C}"/>
              </a:ext>
            </a:extLst>
          </p:cNvPr>
          <p:cNvSpPr>
            <a:spLocks noGrp="1"/>
          </p:cNvSpPr>
          <p:nvPr>
            <p:ph type="sldNum" sz="quarter" idx="12"/>
          </p:nvPr>
        </p:nvSpPr>
        <p:spPr/>
        <p:txBody>
          <a:bodyPr/>
          <a:lstStyle/>
          <a:p>
            <a:fld id="{F078B8B3-EF1F-4BA0-BC3F-C8358C4676F6}" type="slidenum">
              <a:rPr lang="en-GB" smtClean="0"/>
              <a:t>74</a:t>
            </a:fld>
            <a:endParaRPr lang="en-GB"/>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A959460E-16C9-4B56-848C-B215046171C4}"/>
              </a:ext>
            </a:extLst>
          </p:cNvPr>
          <p:cNvSpPr>
            <a:spLocks noGrp="1" noChangeArrowheads="1"/>
          </p:cNvSpPr>
          <p:nvPr>
            <p:ph type="title"/>
          </p:nvPr>
        </p:nvSpPr>
        <p:spPr>
          <a:xfrm>
            <a:off x="527050" y="222250"/>
            <a:ext cx="7543800" cy="1143000"/>
          </a:xfrm>
        </p:spPr>
        <p:txBody>
          <a:bodyPr/>
          <a:lstStyle/>
          <a:p>
            <a:pPr eaLnBrk="1" hangingPunct="1"/>
            <a:r>
              <a:rPr lang="en-US" altLang="en-US" sz="3600" b="1" dirty="0">
                <a:solidFill>
                  <a:schemeClr val="accent1"/>
                </a:solidFill>
                <a:latin typeface="Calibri" panose="020F0502020204030204" pitchFamily="34" charset="0"/>
                <a:cs typeface="Calibri" panose="020F0502020204030204" pitchFamily="34" charset="0"/>
              </a:rPr>
              <a:t>Transition to another method: An essential component of LAM</a:t>
            </a:r>
          </a:p>
        </p:txBody>
      </p:sp>
      <p:sp>
        <p:nvSpPr>
          <p:cNvPr id="33796" name="Rectangle 3">
            <a:extLst>
              <a:ext uri="{FF2B5EF4-FFF2-40B4-BE49-F238E27FC236}">
                <a16:creationId xmlns:a16="http://schemas.microsoft.com/office/drawing/2014/main" id="{723ED2A9-2945-4803-92E9-ADA0F27FC6F1}"/>
              </a:ext>
            </a:extLst>
          </p:cNvPr>
          <p:cNvSpPr>
            <a:spLocks noGrp="1" noChangeArrowheads="1"/>
          </p:cNvSpPr>
          <p:nvPr>
            <p:ph idx="1"/>
          </p:nvPr>
        </p:nvSpPr>
        <p:spPr>
          <a:xfrm>
            <a:off x="560388" y="1600200"/>
            <a:ext cx="8278812" cy="4800600"/>
          </a:xfrm>
        </p:spPr>
        <p:txBody>
          <a:bodyPr>
            <a:normAutofit/>
          </a:bodyPr>
          <a:lstStyle/>
          <a:p>
            <a:pPr marL="590550" lvl="1" indent="-585788" eaLnBrk="1" hangingPunct="1">
              <a:spcBef>
                <a:spcPts val="1800"/>
              </a:spcBef>
              <a:buFont typeface="Arial" pitchFamily="34" charset="0"/>
              <a:buChar char="•"/>
              <a:defRPr/>
            </a:pPr>
            <a:r>
              <a:rPr lang="en-US" sz="2400" dirty="0"/>
              <a:t>LAM can be a bridge to other modern methods of contraception.</a:t>
            </a:r>
          </a:p>
          <a:p>
            <a:pPr marL="590550" lvl="1" indent="-585788" eaLnBrk="1" hangingPunct="1">
              <a:spcBef>
                <a:spcPts val="1800"/>
              </a:spcBef>
              <a:buFont typeface="Arial" pitchFamily="34" charset="0"/>
              <a:buChar char="•"/>
              <a:defRPr/>
            </a:pPr>
            <a:r>
              <a:rPr lang="en-US" sz="2400" dirty="0"/>
              <a:t>LAM provides the couple </a:t>
            </a:r>
            <a:r>
              <a:rPr lang="en-US" sz="2400" b="1" dirty="0"/>
              <a:t>time</a:t>
            </a:r>
            <a:r>
              <a:rPr lang="en-US" sz="2400" dirty="0"/>
              <a:t> to decide on another modern method to use after LAM.</a:t>
            </a:r>
          </a:p>
          <a:p>
            <a:pPr marL="1587" lvl="1" indent="0">
              <a:spcBef>
                <a:spcPts val="1200"/>
              </a:spcBef>
              <a:buFontTx/>
              <a:buNone/>
              <a:defRPr/>
            </a:pPr>
            <a:endParaRPr lang="en-US" sz="2400" b="1" dirty="0"/>
          </a:p>
          <a:p>
            <a:pPr marL="1587" lvl="1" indent="0">
              <a:spcBef>
                <a:spcPts val="1200"/>
              </a:spcBef>
              <a:buFontTx/>
              <a:buNone/>
              <a:defRPr/>
            </a:pPr>
            <a:r>
              <a:rPr lang="en-US" sz="2400" b="1" dirty="0"/>
              <a:t>When LAM counseling is initiated, the provider should discuss transition from LAM to another contraceptive method with the client:</a:t>
            </a:r>
            <a:r>
              <a:rPr lang="en-US" sz="2400" dirty="0"/>
              <a:t> </a:t>
            </a:r>
          </a:p>
          <a:p>
            <a:pPr marL="404813" lvl="2" indent="-404813">
              <a:spcBef>
                <a:spcPts val="600"/>
              </a:spcBef>
              <a:defRPr/>
            </a:pPr>
            <a:r>
              <a:rPr lang="en-US" sz="2400" dirty="0"/>
              <a:t>Another method should be started as soon as </a:t>
            </a:r>
            <a:r>
              <a:rPr lang="en-US" sz="2400" b="1" u="sng" dirty="0"/>
              <a:t>any one</a:t>
            </a:r>
            <a:r>
              <a:rPr lang="en-US" sz="2400" dirty="0"/>
              <a:t> of three LAM criteria is not met.</a:t>
            </a:r>
          </a:p>
          <a:p>
            <a:pPr marL="404813" lvl="2" indent="-404813">
              <a:spcBef>
                <a:spcPts val="1200"/>
              </a:spcBef>
              <a:defRPr/>
            </a:pPr>
            <a:r>
              <a:rPr lang="en-US" sz="2400" dirty="0"/>
              <a:t>Transition method should be selected </a:t>
            </a:r>
            <a:r>
              <a:rPr lang="en-US" sz="2400" b="1" u="sng" dirty="0"/>
              <a:t>before</a:t>
            </a:r>
            <a:r>
              <a:rPr lang="en-US" sz="2400" dirty="0"/>
              <a:t> this occurs.</a:t>
            </a:r>
          </a:p>
          <a:p>
            <a:pPr marL="344487" lvl="2" indent="0">
              <a:spcBef>
                <a:spcPts val="1200"/>
              </a:spcBef>
              <a:buFontTx/>
              <a:buNone/>
              <a:defRPr/>
            </a:pPr>
            <a:endParaRPr lang="en-US" sz="2400" dirty="0"/>
          </a:p>
          <a:p>
            <a:pPr lvl="1">
              <a:spcBef>
                <a:spcPts val="1200"/>
              </a:spcBef>
              <a:buNone/>
              <a:defRPr/>
            </a:pPr>
            <a:endParaRPr lang="en-US" sz="2400" dirty="0"/>
          </a:p>
          <a:p>
            <a:pPr marL="590550" lvl="1" indent="-585788" eaLnBrk="1" hangingPunct="1">
              <a:spcBef>
                <a:spcPts val="1800"/>
              </a:spcBef>
              <a:buFont typeface="Arial" pitchFamily="34" charset="0"/>
              <a:buChar char="•"/>
              <a:defRPr/>
            </a:pPr>
            <a:endParaRPr lang="en-US" sz="2400" dirty="0"/>
          </a:p>
        </p:txBody>
      </p:sp>
      <p:sp>
        <p:nvSpPr>
          <p:cNvPr id="18434" name="Slide Number Placeholder 5">
            <a:extLst>
              <a:ext uri="{FF2B5EF4-FFF2-40B4-BE49-F238E27FC236}">
                <a16:creationId xmlns:a16="http://schemas.microsoft.com/office/drawing/2014/main" id="{6A6168F5-C695-43BA-B633-379D9C3895DA}"/>
              </a:ext>
            </a:extLst>
          </p:cNvPr>
          <p:cNvSpPr>
            <a:spLocks noGrp="1"/>
          </p:cNvSpPr>
          <p:nvPr>
            <p:ph type="sldNum" sz="quarter" idx="12"/>
          </p:nvPr>
        </p:nvSpPr>
        <p:spPr bwMode="auto">
          <a:xfrm>
            <a:off x="65532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fld id="{10BE395F-34AA-4249-A8F3-4B77D8185D2B}" type="slidenum">
              <a:rPr kumimoji="0" lang="en-US" altLang="en-US" sz="1000" b="0" i="0" u="none" strike="noStrike" kern="1200" cap="none" spc="0" normalizeH="0" baseline="0" noProof="0" smtClean="0">
                <a:ln>
                  <a:noFill/>
                </a:ln>
                <a:solidFill>
                  <a:srgbClr val="003366"/>
                </a:solidFill>
                <a:effectLst/>
                <a:uLnTx/>
                <a:uFillTx/>
                <a:latin typeface="Helvetica LT Std" pitchFamily="34" charset="0"/>
                <a:ea typeface="ＭＳ Ｐゴシック" panose="020B0600070205080204" pitchFamily="34" charset="-128"/>
                <a:cs typeface="Arial" panose="020B0604020202020204" pitchFamily="34" charset="0"/>
              </a:rPr>
              <a:pPr marL="0" marR="0" lvl="0" indent="0" algn="ctr" defTabSz="914400" rtl="0" eaLnBrk="1" fontAlgn="base" latinLnBrk="0" hangingPunct="1">
                <a:lnSpc>
                  <a:spcPct val="85000"/>
                </a:lnSpc>
                <a:spcBef>
                  <a:spcPct val="0"/>
                </a:spcBef>
                <a:spcAft>
                  <a:spcPct val="0"/>
                </a:spcAft>
                <a:buClrTx/>
                <a:buSzTx/>
                <a:buFontTx/>
                <a:buNone/>
                <a:tabLst/>
                <a:defRPr/>
              </a:pPr>
              <a:t>75</a:t>
            </a:fld>
            <a:endParaRPr kumimoji="0" lang="en-US" altLang="en-US" sz="1000" b="0" i="0" u="none" strike="noStrike" kern="1200" cap="none" spc="0" normalizeH="0" baseline="0" noProof="0">
              <a:ln>
                <a:noFill/>
              </a:ln>
              <a:solidFill>
                <a:srgbClr val="003366"/>
              </a:solidFill>
              <a:effectLst/>
              <a:uLnTx/>
              <a:uFillTx/>
              <a:latin typeface="Helvetica LT Std"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27BA72E8-4863-403A-9DDB-F76E4ABBFBD1}"/>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1ED6FF74-5C91-4C0E-988D-88627C1DAF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09"/>
            <a:ext cx="821055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6CF3637C-057C-4AFC-9FEE-F509C6E1452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91AD5439-4028-49D4-A886-3D07D9341500}"/>
              </a:ext>
            </a:extLst>
          </p:cNvPr>
          <p:cNvSpPr>
            <a:spLocks noGrp="1"/>
          </p:cNvSpPr>
          <p:nvPr>
            <p:ph type="sldNum" sz="quarter" idx="12"/>
          </p:nvPr>
        </p:nvSpPr>
        <p:spPr/>
        <p:txBody>
          <a:bodyPr/>
          <a:lstStyle/>
          <a:p>
            <a:fld id="{F078B8B3-EF1F-4BA0-BC3F-C8358C4676F6}" type="slidenum">
              <a:rPr lang="en-GB" smtClean="0"/>
              <a:t>76</a:t>
            </a:fld>
            <a:endParaRPr lang="en-GB"/>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6E030616-7BB1-4867-BB00-29763D43E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
            <a:extLst>
              <a:ext uri="{FF2B5EF4-FFF2-40B4-BE49-F238E27FC236}">
                <a16:creationId xmlns:a16="http://schemas.microsoft.com/office/drawing/2014/main" id="{7DBB3F70-29A1-4A3E-9DE3-36155411983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D8867600-0DED-4DBF-AD49-57C9211EFDD3}"/>
              </a:ext>
            </a:extLst>
          </p:cNvPr>
          <p:cNvSpPr>
            <a:spLocks noGrp="1"/>
          </p:cNvSpPr>
          <p:nvPr>
            <p:ph type="sldNum" sz="quarter" idx="12"/>
          </p:nvPr>
        </p:nvSpPr>
        <p:spPr/>
        <p:txBody>
          <a:bodyPr/>
          <a:lstStyle/>
          <a:p>
            <a:fld id="{F078B8B3-EF1F-4BA0-BC3F-C8358C4676F6}" type="slidenum">
              <a:rPr lang="en-GB" smtClean="0"/>
              <a:t>77</a:t>
            </a:fld>
            <a:endParaRPr lang="en-GB"/>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F29AB66-880C-4CBA-9493-4D1A78D9F48D}"/>
              </a:ext>
            </a:extLst>
          </p:cNvPr>
          <p:cNvSpPr>
            <a:spLocks noGrp="1" noChangeArrowheads="1"/>
          </p:cNvSpPr>
          <p:nvPr>
            <p:ph type="title"/>
          </p:nvPr>
        </p:nvSpPr>
        <p:spPr>
          <a:xfrm>
            <a:off x="381000" y="166688"/>
            <a:ext cx="8686800" cy="1143000"/>
          </a:xfrm>
        </p:spPr>
        <p:txBody>
          <a:bodyPr>
            <a:normAutofit fontScale="90000"/>
          </a:bodyPr>
          <a:lstStyle/>
          <a:p>
            <a:pPr eaLnBrk="1" hangingPunct="1"/>
            <a:r>
              <a:rPr lang="en-US" altLang="en-US" sz="4000" b="1" dirty="0">
                <a:solidFill>
                  <a:schemeClr val="accent1"/>
                </a:solidFill>
                <a:latin typeface="Calibri" panose="020F0502020204030204" pitchFamily="34" charset="0"/>
                <a:cs typeface="Calibri" panose="020F0502020204030204" pitchFamily="34" charset="0"/>
              </a:rPr>
              <a:t>Opportunities to provide LAM counseling</a:t>
            </a:r>
          </a:p>
        </p:txBody>
      </p:sp>
      <p:sp>
        <p:nvSpPr>
          <p:cNvPr id="26627" name="Rectangle 3">
            <a:extLst>
              <a:ext uri="{FF2B5EF4-FFF2-40B4-BE49-F238E27FC236}">
                <a16:creationId xmlns:a16="http://schemas.microsoft.com/office/drawing/2014/main" id="{6235A881-FABA-43D1-A396-A46F73F88CD4}"/>
              </a:ext>
            </a:extLst>
          </p:cNvPr>
          <p:cNvSpPr>
            <a:spLocks noGrp="1" noChangeArrowheads="1"/>
          </p:cNvSpPr>
          <p:nvPr>
            <p:ph type="body" idx="4294967295"/>
          </p:nvPr>
        </p:nvSpPr>
        <p:spPr>
          <a:xfrm>
            <a:off x="457199" y="1447800"/>
            <a:ext cx="8465128" cy="4572000"/>
          </a:xfrm>
        </p:spPr>
        <p:txBody>
          <a:bodyPr>
            <a:normAutofit/>
          </a:bodyPr>
          <a:lstStyle/>
          <a:p>
            <a:pPr marL="190500" indent="-588963">
              <a:spcBef>
                <a:spcPts val="1200"/>
              </a:spcBef>
            </a:pPr>
            <a:r>
              <a:rPr lang="en-US" altLang="en-US" sz="3000" dirty="0"/>
              <a:t>Antenatal clinic</a:t>
            </a:r>
          </a:p>
          <a:p>
            <a:pPr marL="590550" lvl="1" indent="-588963">
              <a:spcBef>
                <a:spcPts val="1200"/>
              </a:spcBef>
              <a:buFont typeface="Arial" panose="020B0604020202020204" pitchFamily="34" charset="0"/>
              <a:buChar char="•"/>
            </a:pPr>
            <a:r>
              <a:rPr lang="en-US" altLang="en-US" sz="3000" dirty="0"/>
              <a:t>Child health (well-baby) clinic</a:t>
            </a:r>
          </a:p>
          <a:p>
            <a:pPr marL="590550" lvl="1" indent="-588963">
              <a:spcBef>
                <a:spcPts val="1200"/>
              </a:spcBef>
              <a:buFont typeface="Arial" panose="020B0604020202020204" pitchFamily="34" charset="0"/>
              <a:buChar char="•"/>
            </a:pPr>
            <a:r>
              <a:rPr lang="en-US" altLang="en-US" sz="3000" dirty="0"/>
              <a:t>Postpartum ward</a:t>
            </a:r>
          </a:p>
          <a:p>
            <a:pPr marL="590550" lvl="1" indent="-588963">
              <a:spcBef>
                <a:spcPts val="1200"/>
              </a:spcBef>
              <a:buFont typeface="Arial" panose="020B0604020202020204" pitchFamily="34" charset="0"/>
              <a:buChar char="•"/>
            </a:pPr>
            <a:r>
              <a:rPr lang="en-US" altLang="en-US" sz="3000" dirty="0"/>
              <a:t>Postpartum clinic</a:t>
            </a:r>
          </a:p>
          <a:p>
            <a:pPr marL="590550" lvl="1" indent="-588963">
              <a:spcBef>
                <a:spcPts val="1200"/>
              </a:spcBef>
              <a:buFont typeface="Arial" panose="020B0604020202020204" pitchFamily="34" charset="0"/>
              <a:buChar char="•"/>
            </a:pPr>
            <a:r>
              <a:rPr lang="en-US" altLang="en-US" sz="3000" dirty="0"/>
              <a:t>Family planning clinic</a:t>
            </a:r>
          </a:p>
          <a:p>
            <a:pPr marL="590550" lvl="1" indent="-588963">
              <a:spcBef>
                <a:spcPts val="1200"/>
              </a:spcBef>
              <a:buFont typeface="Arial" panose="020B0604020202020204" pitchFamily="34" charset="0"/>
              <a:buChar char="•"/>
            </a:pPr>
            <a:r>
              <a:rPr lang="en-US" altLang="en-US" sz="3000" dirty="0"/>
              <a:t>Labor ward (during early labor or following birth)</a:t>
            </a:r>
          </a:p>
          <a:p>
            <a:pPr marL="590550" lvl="1" indent="-588963">
              <a:spcBef>
                <a:spcPts val="1200"/>
              </a:spcBef>
              <a:buFont typeface="Arial" panose="020B0604020202020204" pitchFamily="34" charset="0"/>
              <a:buChar char="•"/>
            </a:pPr>
            <a:r>
              <a:rPr lang="en-US" altLang="en-US" sz="3000" dirty="0"/>
              <a:t>Community health visits</a:t>
            </a:r>
          </a:p>
        </p:txBody>
      </p:sp>
      <p:sp>
        <p:nvSpPr>
          <p:cNvPr id="5" name="Footer Placeholder 1">
            <a:extLst>
              <a:ext uri="{FF2B5EF4-FFF2-40B4-BE49-F238E27FC236}">
                <a16:creationId xmlns:a16="http://schemas.microsoft.com/office/drawing/2014/main" id="{7815B64D-AEB7-4288-AE5F-6AF29997AC33}"/>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9837BD56-C257-42BE-9E39-430874DEA613}"/>
              </a:ext>
            </a:extLst>
          </p:cNvPr>
          <p:cNvSpPr>
            <a:spLocks noGrp="1"/>
          </p:cNvSpPr>
          <p:nvPr>
            <p:ph type="sldNum" sz="quarter" idx="12"/>
          </p:nvPr>
        </p:nvSpPr>
        <p:spPr/>
        <p:txBody>
          <a:bodyPr/>
          <a:lstStyle/>
          <a:p>
            <a:fld id="{F078B8B3-EF1F-4BA0-BC3F-C8358C4676F6}" type="slidenum">
              <a:rPr lang="en-GB" smtClean="0"/>
              <a:t>78</a:t>
            </a:fld>
            <a:endParaRPr lang="en-GB"/>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0292F97-745B-4C72-BFFD-EF664CF50279}"/>
              </a:ext>
            </a:extLst>
          </p:cNvPr>
          <p:cNvSpPr>
            <a:spLocks noGrp="1" noChangeArrowheads="1"/>
          </p:cNvSpPr>
          <p:nvPr>
            <p:ph type="title"/>
          </p:nvPr>
        </p:nvSpPr>
        <p:spPr>
          <a:xfrm>
            <a:off x="457200" y="152400"/>
            <a:ext cx="8229600" cy="1200150"/>
          </a:xfrm>
        </p:spPr>
        <p:txBody>
          <a:bodyPr/>
          <a:lstStyle/>
          <a:p>
            <a:pPr eaLnBrk="1" hangingPunct="1"/>
            <a:r>
              <a:rPr lang="en-US" altLang="en-US" sz="4000" b="1" dirty="0">
                <a:solidFill>
                  <a:schemeClr val="accent1"/>
                </a:solidFill>
                <a:latin typeface="Calibri" panose="020F0502020204030204" pitchFamily="34" charset="0"/>
                <a:cs typeface="Calibri" panose="020F0502020204030204" pitchFamily="34" charset="0"/>
              </a:rPr>
              <a:t>Health benefits breastfeeding</a:t>
            </a:r>
          </a:p>
        </p:txBody>
      </p:sp>
      <p:sp>
        <p:nvSpPr>
          <p:cNvPr id="7" name="Rectangle 3">
            <a:extLst>
              <a:ext uri="{FF2B5EF4-FFF2-40B4-BE49-F238E27FC236}">
                <a16:creationId xmlns:a16="http://schemas.microsoft.com/office/drawing/2014/main" id="{FF7976B8-1A55-4751-B9AB-12CC71BBE23A}"/>
              </a:ext>
            </a:extLst>
          </p:cNvPr>
          <p:cNvSpPr>
            <a:spLocks noGrp="1" noChangeArrowheads="1"/>
          </p:cNvSpPr>
          <p:nvPr>
            <p:ph sz="half" idx="1"/>
          </p:nvPr>
        </p:nvSpPr>
        <p:spPr>
          <a:xfrm>
            <a:off x="361945" y="1414463"/>
            <a:ext cx="4425090" cy="5329237"/>
          </a:xfrm>
        </p:spPr>
        <p:txBody>
          <a:bodyPr>
            <a:normAutofit/>
          </a:bodyPr>
          <a:lstStyle/>
          <a:p>
            <a:pPr marL="0" indent="0" eaLnBrk="1" hangingPunct="1">
              <a:lnSpc>
                <a:spcPct val="95000"/>
              </a:lnSpc>
              <a:spcBef>
                <a:spcPct val="60000"/>
              </a:spcBef>
              <a:buFontTx/>
              <a:buNone/>
              <a:defRPr/>
            </a:pPr>
            <a:r>
              <a:rPr lang="en-US" sz="2400" b="1" u="sng" dirty="0"/>
              <a:t>Mother</a:t>
            </a:r>
          </a:p>
          <a:p>
            <a:pPr marL="342900" lvl="1" indent="-341313">
              <a:defRPr/>
            </a:pPr>
            <a:r>
              <a:rPr lang="en-US" sz="2400" dirty="0"/>
              <a:t>Stimulates </a:t>
            </a:r>
            <a:r>
              <a:rPr lang="en-US" sz="2400" b="1" dirty="0"/>
              <a:t>uterine contractions</a:t>
            </a:r>
            <a:r>
              <a:rPr lang="en-US" sz="2400" dirty="0"/>
              <a:t> in early postpartum period </a:t>
            </a:r>
          </a:p>
          <a:p>
            <a:pPr marL="342900" lvl="1" indent="-341313">
              <a:defRPr/>
            </a:pPr>
            <a:r>
              <a:rPr lang="en-US" sz="2400" dirty="0"/>
              <a:t>Promotes </a:t>
            </a:r>
            <a:r>
              <a:rPr lang="en-US" sz="2400" b="1" dirty="0"/>
              <a:t>involution </a:t>
            </a:r>
            <a:r>
              <a:rPr lang="en-US" sz="2400" dirty="0"/>
              <a:t>(return of uterus to pre-pregnancy state)</a:t>
            </a:r>
          </a:p>
          <a:p>
            <a:pPr marL="342900" lvl="1" indent="-341313">
              <a:defRPr/>
            </a:pPr>
            <a:r>
              <a:rPr lang="en-US" sz="2400" dirty="0"/>
              <a:t>Leads to </a:t>
            </a:r>
            <a:r>
              <a:rPr lang="en-US" sz="2400" b="1" dirty="0"/>
              <a:t>less anemia</a:t>
            </a:r>
            <a:r>
              <a:rPr lang="en-US" sz="2400" dirty="0"/>
              <a:t> because of less iron depletion (due to amenorrhea)</a:t>
            </a:r>
          </a:p>
          <a:p>
            <a:pPr marL="342900" lvl="1" indent="-341313">
              <a:defRPr/>
            </a:pPr>
            <a:r>
              <a:rPr lang="en-US" sz="2400" dirty="0"/>
              <a:t>Strengthens mother–baby </a:t>
            </a:r>
            <a:r>
              <a:rPr lang="en-US" sz="2400" b="1" dirty="0"/>
              <a:t>bonding</a:t>
            </a:r>
          </a:p>
          <a:p>
            <a:pPr eaLnBrk="1" hangingPunct="1">
              <a:lnSpc>
                <a:spcPct val="95000"/>
              </a:lnSpc>
              <a:spcBef>
                <a:spcPct val="60000"/>
              </a:spcBef>
              <a:defRPr/>
            </a:pPr>
            <a:endParaRPr lang="en-US" sz="2400" dirty="0"/>
          </a:p>
        </p:txBody>
      </p:sp>
      <p:sp>
        <p:nvSpPr>
          <p:cNvPr id="6149" name="Rectangle 5">
            <a:extLst>
              <a:ext uri="{FF2B5EF4-FFF2-40B4-BE49-F238E27FC236}">
                <a16:creationId xmlns:a16="http://schemas.microsoft.com/office/drawing/2014/main" id="{D5ED630B-1A62-4ED1-93FC-E040BF20C9AE}"/>
              </a:ext>
            </a:extLst>
          </p:cNvPr>
          <p:cNvSpPr>
            <a:spLocks noGrp="1" noChangeArrowheads="1"/>
          </p:cNvSpPr>
          <p:nvPr>
            <p:ph sz="half" idx="2"/>
          </p:nvPr>
        </p:nvSpPr>
        <p:spPr>
          <a:xfrm>
            <a:off x="4939440" y="1409700"/>
            <a:ext cx="4038600" cy="5334000"/>
          </a:xfrm>
        </p:spPr>
        <p:txBody>
          <a:bodyPr>
            <a:normAutofit/>
          </a:bodyPr>
          <a:lstStyle/>
          <a:p>
            <a:pPr eaLnBrk="1" hangingPunct="1">
              <a:buFontTx/>
              <a:buNone/>
              <a:defRPr/>
            </a:pPr>
            <a:r>
              <a:rPr lang="en-US" sz="2400" b="1" u="sng" dirty="0"/>
              <a:t>Baby</a:t>
            </a:r>
          </a:p>
          <a:p>
            <a:pPr marL="344487" lvl="1" indent="-342900">
              <a:defRPr/>
            </a:pPr>
            <a:r>
              <a:rPr lang="en-US" sz="2400" dirty="0"/>
              <a:t>Adapts to needs of growing infant</a:t>
            </a:r>
          </a:p>
          <a:p>
            <a:pPr marL="342900" lvl="1" indent="-341313">
              <a:defRPr/>
            </a:pPr>
            <a:r>
              <a:rPr lang="en-US" sz="2400" dirty="0"/>
              <a:t>Promotes optimal brain development</a:t>
            </a:r>
          </a:p>
          <a:p>
            <a:pPr marL="342900" lvl="1" indent="-341313">
              <a:defRPr/>
            </a:pPr>
            <a:r>
              <a:rPr lang="en-US" sz="2400" dirty="0"/>
              <a:t>Provides passive immunity and protects from infections</a:t>
            </a:r>
          </a:p>
          <a:p>
            <a:pPr marL="342900" lvl="1" indent="-341313">
              <a:defRPr/>
            </a:pPr>
            <a:r>
              <a:rPr lang="en-US" sz="2400" dirty="0"/>
              <a:t>Provides some protection against allergies</a:t>
            </a:r>
          </a:p>
          <a:p>
            <a:pPr eaLnBrk="1" hangingPunct="1">
              <a:buFontTx/>
              <a:buNone/>
              <a:defRPr/>
            </a:pPr>
            <a:endParaRPr lang="en-US" sz="2400" u="sng" dirty="0"/>
          </a:p>
        </p:txBody>
      </p:sp>
      <p:sp>
        <p:nvSpPr>
          <p:cNvPr id="6" name="Footer Placeholder 1">
            <a:extLst>
              <a:ext uri="{FF2B5EF4-FFF2-40B4-BE49-F238E27FC236}">
                <a16:creationId xmlns:a16="http://schemas.microsoft.com/office/drawing/2014/main" id="{C6AA9D7E-9093-4B11-BB4F-24105651847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6A327B9A-2BE3-48D2-8BF0-5C4AF3EE9A85}"/>
              </a:ext>
            </a:extLst>
          </p:cNvPr>
          <p:cNvSpPr>
            <a:spLocks noGrp="1"/>
          </p:cNvSpPr>
          <p:nvPr>
            <p:ph type="sldNum" sz="quarter" idx="12"/>
          </p:nvPr>
        </p:nvSpPr>
        <p:spPr/>
        <p:txBody>
          <a:bodyPr/>
          <a:lstStyle/>
          <a:p>
            <a:fld id="{F078B8B3-EF1F-4BA0-BC3F-C8358C4676F6}" type="slidenum">
              <a:rPr lang="en-GB" smtClean="0"/>
              <a:t>79</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1042987"/>
          </a:xfrm>
        </p:spPr>
        <p:txBody>
          <a:bodyPr>
            <a:normAutofit/>
          </a:bodyPr>
          <a:lstStyle/>
          <a:p>
            <a:r>
              <a:rPr lang="en-US" b="1" dirty="0">
                <a:solidFill>
                  <a:schemeClr val="accent4"/>
                </a:solidFill>
                <a:latin typeface="Calibri" panose="020F0502020204030204" pitchFamily="34" charset="0"/>
                <a:cs typeface="Calibri" panose="020F0502020204030204" pitchFamily="34" charset="0"/>
              </a:rPr>
              <a:t>Vasectomy: Method of action</a:t>
            </a:r>
          </a:p>
        </p:txBody>
      </p:sp>
      <p:sp>
        <p:nvSpPr>
          <p:cNvPr id="4" name="TextBox 3"/>
          <p:cNvSpPr txBox="1"/>
          <p:nvPr/>
        </p:nvSpPr>
        <p:spPr>
          <a:xfrm>
            <a:off x="914400" y="6315546"/>
            <a:ext cx="4038600" cy="230832"/>
          </a:xfrm>
          <a:prstGeom prst="rect">
            <a:avLst/>
          </a:prstGeom>
          <a:noFill/>
        </p:spPr>
        <p:txBody>
          <a:bodyPr wrap="square" rtlCol="0">
            <a:spAutoFit/>
          </a:bodyPr>
          <a:lstStyle/>
          <a:p>
            <a:r>
              <a:rPr lang="en-US" sz="900" dirty="0">
                <a:solidFill>
                  <a:srgbClr val="000000"/>
                </a:solidFill>
              </a:rPr>
              <a:t> </a:t>
            </a:r>
            <a:r>
              <a:rPr lang="en-US" sz="900" dirty="0" err="1">
                <a:solidFill>
                  <a:srgbClr val="000000"/>
                </a:solidFill>
              </a:rPr>
              <a:t>Engrenderhealth</a:t>
            </a:r>
            <a:r>
              <a:rPr lang="en-US" sz="900" dirty="0">
                <a:solidFill>
                  <a:srgbClr val="000000"/>
                </a:solidFill>
              </a:rPr>
              <a:t> NSV Training Curriculum 2007 </a:t>
            </a:r>
          </a:p>
        </p:txBody>
      </p:sp>
      <p:pic>
        <p:nvPicPr>
          <p:cNvPr id="5" name="Content Placeholder 4"/>
          <p:cNvPicPr>
            <a:picLocks noGrp="1" noChangeAspect="1"/>
          </p:cNvPicPr>
          <p:nvPr>
            <p:ph idx="1"/>
          </p:nvPr>
        </p:nvPicPr>
        <p:blipFill>
          <a:blip r:embed="rId3"/>
          <a:stretch>
            <a:fillRect/>
          </a:stretch>
        </p:blipFill>
        <p:spPr>
          <a:xfrm>
            <a:off x="1123950" y="1662906"/>
            <a:ext cx="6896100" cy="4400550"/>
          </a:xfrm>
          <a:prstGeom prst="rect">
            <a:avLst/>
          </a:prstGeom>
        </p:spPr>
      </p:pic>
      <p:sp>
        <p:nvSpPr>
          <p:cNvPr id="6" name="Footer Placeholder 1">
            <a:extLst>
              <a:ext uri="{FF2B5EF4-FFF2-40B4-BE49-F238E27FC236}">
                <a16:creationId xmlns:a16="http://schemas.microsoft.com/office/drawing/2014/main" id="{D98B77C6-9BC4-4294-9903-5342A26742E7}"/>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7" name="Slide Number Placeholder 6">
            <a:extLst>
              <a:ext uri="{FF2B5EF4-FFF2-40B4-BE49-F238E27FC236}">
                <a16:creationId xmlns:a16="http://schemas.microsoft.com/office/drawing/2014/main" id="{F1A7286E-0B98-4B8F-AB83-50669E02DA38}"/>
              </a:ext>
            </a:extLst>
          </p:cNvPr>
          <p:cNvSpPr>
            <a:spLocks noGrp="1"/>
          </p:cNvSpPr>
          <p:nvPr>
            <p:ph type="sldNum" sz="quarter" idx="12"/>
          </p:nvPr>
        </p:nvSpPr>
        <p:spPr/>
        <p:txBody>
          <a:bodyPr/>
          <a:lstStyle/>
          <a:p>
            <a:fld id="{8503B3E5-BAE0-4051-A0B1-29381921E4F1}" type="slidenum">
              <a:rPr lang="en-GB" smtClean="0"/>
              <a:t>8</a:t>
            </a:fld>
            <a:endParaRPr lang="en-GB"/>
          </a:p>
        </p:txBody>
      </p:sp>
    </p:spTree>
    <p:extLst>
      <p:ext uri="{BB962C8B-B14F-4D97-AF65-F5344CB8AC3E}">
        <p14:creationId xmlns:p14="http://schemas.microsoft.com/office/powerpoint/2010/main" val="28269701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9CBC11A-26EC-43A9-805C-9DC04789C7C3}"/>
              </a:ext>
            </a:extLst>
          </p:cNvPr>
          <p:cNvSpPr>
            <a:spLocks noGrp="1" noChangeArrowheads="1"/>
          </p:cNvSpPr>
          <p:nvPr>
            <p:ph type="title"/>
          </p:nvPr>
        </p:nvSpPr>
        <p:spPr>
          <a:xfrm>
            <a:off x="457200" y="232925"/>
            <a:ext cx="8229600" cy="762000"/>
          </a:xfrm>
        </p:spPr>
        <p:txBody>
          <a:bodyPr/>
          <a:lstStyle/>
          <a:p>
            <a:pPr eaLnBrk="1" hangingPunct="1"/>
            <a:r>
              <a:rPr lang="en-US" altLang="en-US" sz="4000" b="1" dirty="0">
                <a:solidFill>
                  <a:schemeClr val="accent1"/>
                </a:solidFill>
                <a:latin typeface="Calibri" panose="020F0502020204030204" pitchFamily="34" charset="0"/>
                <a:cs typeface="Calibri" panose="020F0502020204030204" pitchFamily="34" charset="0"/>
              </a:rPr>
              <a:t>Limitations of LAM</a:t>
            </a:r>
          </a:p>
        </p:txBody>
      </p:sp>
      <p:sp>
        <p:nvSpPr>
          <p:cNvPr id="7" name="Rectangle 3">
            <a:extLst>
              <a:ext uri="{FF2B5EF4-FFF2-40B4-BE49-F238E27FC236}">
                <a16:creationId xmlns:a16="http://schemas.microsoft.com/office/drawing/2014/main" id="{121F3036-85EF-4B73-A10D-683CF29A2485}"/>
              </a:ext>
            </a:extLst>
          </p:cNvPr>
          <p:cNvSpPr>
            <a:spLocks noGrp="1" noChangeArrowheads="1"/>
          </p:cNvSpPr>
          <p:nvPr>
            <p:ph sz="half" idx="1"/>
          </p:nvPr>
        </p:nvSpPr>
        <p:spPr>
          <a:xfrm>
            <a:off x="401779" y="1528763"/>
            <a:ext cx="8326582" cy="4414837"/>
          </a:xfrm>
        </p:spPr>
        <p:txBody>
          <a:bodyPr/>
          <a:lstStyle/>
          <a:p>
            <a:pPr marL="342900" lvl="1" indent="-341313">
              <a:spcBef>
                <a:spcPts val="1800"/>
              </a:spcBef>
              <a:buFont typeface="Arial" panose="020B0604020202020204" pitchFamily="34" charset="0"/>
              <a:buChar char="•"/>
            </a:pPr>
            <a:r>
              <a:rPr lang="en-US" altLang="en-US" sz="3200" dirty="0"/>
              <a:t>Offers only temporary contraceptive protection (up to six months).</a:t>
            </a:r>
          </a:p>
          <a:p>
            <a:pPr marL="342900" lvl="1" indent="-341313">
              <a:spcBef>
                <a:spcPts val="1800"/>
              </a:spcBef>
              <a:buFont typeface="Arial" panose="020B0604020202020204" pitchFamily="34" charset="0"/>
              <a:buChar char="•"/>
            </a:pPr>
            <a:r>
              <a:rPr lang="en-US" altLang="en-US" sz="3200" dirty="0"/>
              <a:t>Is not usually appropriate if mother will be separated from baby for periods of time.</a:t>
            </a:r>
          </a:p>
          <a:p>
            <a:pPr marL="342900" lvl="1" indent="-341313">
              <a:spcBef>
                <a:spcPts val="1800"/>
              </a:spcBef>
              <a:buFont typeface="Arial" panose="020B0604020202020204" pitchFamily="34" charset="0"/>
              <a:buChar char="•"/>
            </a:pPr>
            <a:r>
              <a:rPr lang="en-US" altLang="en-US" sz="3200" dirty="0"/>
              <a:t>HIV-positive mothers may worry about HIV transmission through breastfeeding.</a:t>
            </a:r>
          </a:p>
          <a:p>
            <a:pPr eaLnBrk="1" hangingPunct="1">
              <a:lnSpc>
                <a:spcPct val="95000"/>
              </a:lnSpc>
              <a:spcBef>
                <a:spcPts val="1800"/>
              </a:spcBef>
            </a:pPr>
            <a:endParaRPr lang="en-US" altLang="en-US" dirty="0"/>
          </a:p>
        </p:txBody>
      </p:sp>
      <p:sp>
        <p:nvSpPr>
          <p:cNvPr id="5" name="Footer Placeholder 1">
            <a:extLst>
              <a:ext uri="{FF2B5EF4-FFF2-40B4-BE49-F238E27FC236}">
                <a16:creationId xmlns:a16="http://schemas.microsoft.com/office/drawing/2014/main" id="{F4ED7AA1-7609-4E27-BBBB-FE2B8552AFC5}"/>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CB57FFF5-627B-45F8-A3DF-BB1A9C092EF0}"/>
              </a:ext>
            </a:extLst>
          </p:cNvPr>
          <p:cNvSpPr>
            <a:spLocks noGrp="1"/>
          </p:cNvSpPr>
          <p:nvPr>
            <p:ph type="sldNum" sz="quarter" idx="12"/>
          </p:nvPr>
        </p:nvSpPr>
        <p:spPr/>
        <p:txBody>
          <a:bodyPr/>
          <a:lstStyle/>
          <a:p>
            <a:fld id="{F078B8B3-EF1F-4BA0-BC3F-C8358C4676F6}" type="slidenum">
              <a:rPr lang="en-GB" smtClean="0"/>
              <a:t>80</a:t>
            </a:fld>
            <a:endParaRPr lang="en-GB"/>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a:extLst>
              <a:ext uri="{FF2B5EF4-FFF2-40B4-BE49-F238E27FC236}">
                <a16:creationId xmlns:a16="http://schemas.microsoft.com/office/drawing/2014/main" id="{A06101AC-F43B-497A-8591-9CC4FC04B018}"/>
              </a:ext>
            </a:extLst>
          </p:cNvPr>
          <p:cNvSpPr>
            <a:spLocks noGrp="1" noChangeArrowheads="1"/>
          </p:cNvSpPr>
          <p:nvPr>
            <p:ph idx="4294967295"/>
          </p:nvPr>
        </p:nvSpPr>
        <p:spPr>
          <a:xfrm>
            <a:off x="678871" y="1447800"/>
            <a:ext cx="8229600" cy="4525963"/>
          </a:xfrm>
        </p:spPr>
        <p:txBody>
          <a:bodyPr>
            <a:normAutofit fontScale="92500" lnSpcReduction="10000"/>
          </a:bodyPr>
          <a:lstStyle/>
          <a:p>
            <a:pPr marL="176213" indent="-176213">
              <a:buFontTx/>
              <a:buNone/>
            </a:pPr>
            <a:r>
              <a:rPr lang="en-US" altLang="en-US" sz="2400" dirty="0"/>
              <a:t>There are many misconceptions about LAM that need to be addressed, including:</a:t>
            </a:r>
          </a:p>
          <a:p>
            <a:pPr lvl="1" indent="-342900">
              <a:spcBef>
                <a:spcPts val="1200"/>
              </a:spcBef>
            </a:pPr>
            <a:r>
              <a:rPr lang="en-US" altLang="en-US" sz="2400" dirty="0"/>
              <a:t>LAM is not effective </a:t>
            </a:r>
            <a:r>
              <a:rPr lang="en-US" altLang="en-US" sz="2400" dirty="0">
                <a:solidFill>
                  <a:srgbClr val="FF0000"/>
                </a:solidFill>
              </a:rPr>
              <a:t>– FALSE </a:t>
            </a:r>
            <a:r>
              <a:rPr lang="en-GB" altLang="en-US" sz="1700" i="1" dirty="0">
                <a:solidFill>
                  <a:srgbClr val="FF0000"/>
                </a:solidFill>
              </a:rPr>
              <a:t>It ss highly effective when a woman meets all 3 LAM criteria</a:t>
            </a:r>
            <a:endParaRPr lang="en-US" altLang="en-US" sz="1700" i="1" dirty="0">
              <a:solidFill>
                <a:srgbClr val="FF0000"/>
              </a:solidFill>
            </a:endParaRPr>
          </a:p>
          <a:p>
            <a:pPr lvl="1" indent="-342900">
              <a:spcBef>
                <a:spcPts val="1200"/>
              </a:spcBef>
            </a:pPr>
            <a:r>
              <a:rPr lang="en-US" altLang="en-US" sz="2400" dirty="0"/>
              <a:t>Women who work away from home cannot use LAM </a:t>
            </a:r>
            <a:r>
              <a:rPr lang="en-US" altLang="en-US" sz="2400" dirty="0">
                <a:solidFill>
                  <a:srgbClr val="FF0000"/>
                </a:solidFill>
              </a:rPr>
              <a:t>- FALSE</a:t>
            </a:r>
            <a:endParaRPr lang="en-US" altLang="en-US" sz="2400" dirty="0"/>
          </a:p>
          <a:p>
            <a:pPr lvl="1" indent="-342900">
              <a:spcBef>
                <a:spcPts val="1200"/>
              </a:spcBef>
            </a:pPr>
            <a:r>
              <a:rPr lang="en-US" altLang="en-US" sz="2400" dirty="0"/>
              <a:t>Women with HIV cannot use LAM </a:t>
            </a:r>
            <a:r>
              <a:rPr lang="en-US" altLang="en-US" sz="2400" dirty="0">
                <a:solidFill>
                  <a:srgbClr val="FF0000"/>
                </a:solidFill>
              </a:rPr>
              <a:t>- FALSE</a:t>
            </a:r>
            <a:endParaRPr lang="en-US" altLang="en-US" sz="2400" dirty="0"/>
          </a:p>
          <a:p>
            <a:pPr lvl="1" indent="-342900">
              <a:spcBef>
                <a:spcPts val="1200"/>
              </a:spcBef>
            </a:pPr>
            <a:r>
              <a:rPr lang="en-US" altLang="en-US" sz="2400" dirty="0"/>
              <a:t>Concerns that if used for 6 months the woman will run out of milk </a:t>
            </a:r>
            <a:r>
              <a:rPr lang="en-US" altLang="en-US" sz="2400" dirty="0">
                <a:solidFill>
                  <a:srgbClr val="FF0000"/>
                </a:solidFill>
              </a:rPr>
              <a:t>- FALSE</a:t>
            </a:r>
            <a:endParaRPr lang="en-US" altLang="en-US" sz="2400" dirty="0"/>
          </a:p>
          <a:p>
            <a:pPr lvl="1" indent="-342900">
              <a:spcBef>
                <a:spcPts val="1200"/>
              </a:spcBef>
            </a:pPr>
            <a:r>
              <a:rPr lang="en-US" altLang="en-US" sz="2400" dirty="0"/>
              <a:t>Fat/thin women cannot use LAM </a:t>
            </a:r>
            <a:r>
              <a:rPr lang="en-US" altLang="en-US" sz="2400" dirty="0">
                <a:solidFill>
                  <a:srgbClr val="FF0000"/>
                </a:solidFill>
              </a:rPr>
              <a:t>- FALSE</a:t>
            </a:r>
            <a:endParaRPr lang="en-US" altLang="en-US" sz="2400" dirty="0"/>
          </a:p>
          <a:p>
            <a:pPr lvl="1" indent="-342900">
              <a:spcBef>
                <a:spcPts val="1200"/>
              </a:spcBef>
            </a:pPr>
            <a:r>
              <a:rPr lang="en-US" altLang="en-US" sz="2400" dirty="0"/>
              <a:t>Special foods are needed by women </a:t>
            </a:r>
            <a:r>
              <a:rPr lang="en-US" altLang="en-US" sz="2400" dirty="0">
                <a:solidFill>
                  <a:srgbClr val="FF0000"/>
                </a:solidFill>
              </a:rPr>
              <a:t>- FALSE</a:t>
            </a:r>
            <a:endParaRPr lang="en-US" altLang="en-US" sz="2400" dirty="0"/>
          </a:p>
          <a:p>
            <a:pPr lvl="1" indent="-342900">
              <a:spcBef>
                <a:spcPts val="1200"/>
              </a:spcBef>
            </a:pPr>
            <a:r>
              <a:rPr lang="en-US" altLang="en-US" sz="2400" dirty="0"/>
              <a:t>Babies need more than just breastmilk in their first six months </a:t>
            </a:r>
            <a:r>
              <a:rPr lang="en-US" altLang="en-US" sz="2400" dirty="0">
                <a:solidFill>
                  <a:srgbClr val="FF0000"/>
                </a:solidFill>
              </a:rPr>
              <a:t>- FALSE</a:t>
            </a:r>
            <a:endParaRPr lang="en-US" altLang="en-US" sz="2400" dirty="0"/>
          </a:p>
          <a:p>
            <a:pPr marL="176213" indent="-176213"/>
            <a:endParaRPr lang="fr-FR" altLang="en-US" dirty="0"/>
          </a:p>
        </p:txBody>
      </p:sp>
      <p:sp>
        <p:nvSpPr>
          <p:cNvPr id="32771" name="Rectangle 3">
            <a:extLst>
              <a:ext uri="{FF2B5EF4-FFF2-40B4-BE49-F238E27FC236}">
                <a16:creationId xmlns:a16="http://schemas.microsoft.com/office/drawing/2014/main" id="{A092C5F3-3F7A-4C8E-B5C1-EDB651D8FEC9}"/>
              </a:ext>
            </a:extLst>
          </p:cNvPr>
          <p:cNvSpPr>
            <a:spLocks noChangeArrowheads="1"/>
          </p:cNvSpPr>
          <p:nvPr/>
        </p:nvSpPr>
        <p:spPr bwMode="auto">
          <a:xfrm>
            <a:off x="476250" y="255588"/>
            <a:ext cx="82105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LAM: correcting rumors and misunderstandings</a:t>
            </a:r>
          </a:p>
        </p:txBody>
      </p:sp>
      <p:sp>
        <p:nvSpPr>
          <p:cNvPr id="3" name="Slide Number Placeholder 2">
            <a:extLst>
              <a:ext uri="{FF2B5EF4-FFF2-40B4-BE49-F238E27FC236}">
                <a16:creationId xmlns:a16="http://schemas.microsoft.com/office/drawing/2014/main" id="{811D3938-D2B7-4650-8D80-1212F30C9E15}"/>
              </a:ext>
            </a:extLst>
          </p:cNvPr>
          <p:cNvSpPr>
            <a:spLocks noGrp="1"/>
          </p:cNvSpPr>
          <p:nvPr>
            <p:ph type="sldNum" sz="quarter" idx="12"/>
          </p:nvPr>
        </p:nvSpPr>
        <p:spPr/>
        <p:txBody>
          <a:bodyPr/>
          <a:lstStyle/>
          <a:p>
            <a:fld id="{F078B8B3-EF1F-4BA0-BC3F-C8358C4676F6}" type="slidenum">
              <a:rPr lang="en-GB" smtClean="0"/>
              <a:t>81</a:t>
            </a:fld>
            <a:endParaRPr lang="en-GB"/>
          </a:p>
        </p:txBody>
      </p:sp>
      <p:sp>
        <p:nvSpPr>
          <p:cNvPr id="6" name="Footer Placeholder 1">
            <a:extLst>
              <a:ext uri="{FF2B5EF4-FFF2-40B4-BE49-F238E27FC236}">
                <a16:creationId xmlns:a16="http://schemas.microsoft.com/office/drawing/2014/main" id="{6F9D3609-D86D-4D44-9EBA-8ADBE420195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D6218B9-ED92-43FE-9F7B-61EA18536D45}"/>
              </a:ext>
            </a:extLst>
          </p:cNvPr>
          <p:cNvSpPr>
            <a:spLocks noGrp="1" noChangeArrowheads="1"/>
          </p:cNvSpPr>
          <p:nvPr>
            <p:ph type="title"/>
          </p:nvPr>
        </p:nvSpPr>
        <p:spPr>
          <a:xfrm>
            <a:off x="457200" y="385763"/>
            <a:ext cx="8229600" cy="1143000"/>
          </a:xfrm>
        </p:spPr>
        <p:txBody>
          <a:bodyPr>
            <a:normAutofit/>
          </a:bodyPr>
          <a:lstStyle/>
          <a:p>
            <a:r>
              <a:rPr lang="en-US" altLang="en-US" sz="4400" b="1" dirty="0">
                <a:solidFill>
                  <a:schemeClr val="accent1"/>
                </a:solidFill>
                <a:latin typeface="Calibri" panose="020F0502020204030204" pitchFamily="34" charset="0"/>
                <a:cs typeface="Calibri" panose="020F0502020204030204" pitchFamily="34" charset="0"/>
              </a:rPr>
              <a:t>LAM and HIV - </a:t>
            </a:r>
            <a:r>
              <a:rPr lang="en-US" altLang="en-US" sz="4400" b="1" i="1" dirty="0">
                <a:solidFill>
                  <a:schemeClr val="accent1"/>
                </a:solidFill>
                <a:latin typeface="Calibri" panose="020F0502020204030204" pitchFamily="34" charset="0"/>
                <a:cs typeface="Calibri" panose="020F0502020204030204" pitchFamily="34" charset="0"/>
              </a:rPr>
              <a:t>1</a:t>
            </a:r>
          </a:p>
        </p:txBody>
      </p:sp>
      <p:sp>
        <p:nvSpPr>
          <p:cNvPr id="38915" name="Content Placeholder 2">
            <a:extLst>
              <a:ext uri="{FF2B5EF4-FFF2-40B4-BE49-F238E27FC236}">
                <a16:creationId xmlns:a16="http://schemas.microsoft.com/office/drawing/2014/main" id="{8324BF6E-88A2-412F-8808-1D57A6E81487}"/>
              </a:ext>
            </a:extLst>
          </p:cNvPr>
          <p:cNvSpPr txBox="1">
            <a:spLocks/>
          </p:cNvSpPr>
          <p:nvPr/>
        </p:nvSpPr>
        <p:spPr bwMode="auto">
          <a:xfrm>
            <a:off x="396874" y="1455738"/>
            <a:ext cx="8483889"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Every woman should be supported in her infant-feeding decision and in her contraceptive choice. </a:t>
            </a: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Breastfeeding will not make HIV worse.</a:t>
            </a:r>
            <a:endPar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Early and exclusive breastfeeding is the best way to promote the child’s survival, including for women with HIV.</a:t>
            </a: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Giving ART to an HIV-infected mother or an HIV-exposed infant significantly reduces the risk of HIV transmission through breastfeeding </a:t>
            </a:r>
          </a:p>
          <a:p>
            <a:pPr marL="342900" marR="0" lvl="0" indent="-342900" algn="l" defTabSz="914400" rtl="0" eaLnBrk="0" fontAlgn="base" latinLnBrk="0" hangingPunct="0">
              <a:lnSpc>
                <a:spcPct val="100000"/>
              </a:lnSpc>
              <a:spcBef>
                <a:spcPts val="600"/>
              </a:spcBef>
              <a:spcAft>
                <a:spcPct val="0"/>
              </a:spcAft>
              <a:buClrTx/>
              <a:buSzTx/>
              <a:buFont typeface="Courier New" panose="02070309020205020404" pitchFamily="49" charset="0"/>
              <a:buChar char="­"/>
              <a:tabLst/>
              <a:defRPr/>
            </a:pPr>
            <a:r>
              <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Mothers living with HIV and their infants should receive appropriate ART and exclusively breastfeed their infants for the first 6 months of life, then introduce appropriate complementary foods and </a:t>
            </a:r>
            <a:r>
              <a:rPr kumimoji="0" lang="en-US"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rPr>
              <a:t>continue breastfeeding for at least 12 months and up to 24 months or more while being fully supported to keep taking ART.</a:t>
            </a:r>
            <a:endParaRPr kumimoji="0" lang="en-GB" altLang="en-US" sz="22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342900" marR="0" lvl="0" indent="-342900" algn="l" defTabSz="914400" rtl="0" eaLnBrk="0" fontAlgn="base" latinLnBrk="0" hangingPunct="0">
              <a:lnSpc>
                <a:spcPct val="85000"/>
              </a:lnSpc>
              <a:spcBef>
                <a:spcPct val="0"/>
              </a:spcBef>
              <a:spcAft>
                <a:spcPct val="0"/>
              </a:spcAft>
              <a:buClrTx/>
              <a:buSzTx/>
              <a:buFontTx/>
              <a:buNone/>
              <a:tabLst/>
              <a:defRPr/>
            </a:pPr>
            <a:br>
              <a:rPr kumimoji="0" lang="en-GB"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br>
            <a:br>
              <a:rPr kumimoji="0" lang="en-GB"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rPr>
            </a:b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a:p>
            <a:pPr marL="342900" marR="0" lvl="0" indent="-342900" algn="l" defTabSz="914400" rtl="0" eaLnBrk="0" fontAlgn="base" latinLnBrk="0" hangingPunct="0">
              <a:lnSpc>
                <a:spcPct val="85000"/>
              </a:lnSpc>
              <a:spcBef>
                <a:spcPct val="20000"/>
              </a:spcBef>
              <a:spcAft>
                <a:spcPct val="0"/>
              </a:spcAft>
              <a:buClrTx/>
              <a:buSzTx/>
              <a:buFont typeface="Courier New" panose="02070309020205020404" pitchFamily="49" charset="0"/>
              <a:buChar char="­"/>
              <a:tabLst/>
              <a:defRPr/>
            </a:pPr>
            <a:endParaRPr kumimoji="0" lang="en-US" altLang="en-US" sz="2400" b="0" i="0" u="none" strike="noStrike" kern="1200" cap="none" spc="0" normalizeH="0" baseline="0" noProof="0" dirty="0">
              <a:ln>
                <a:noFill/>
              </a:ln>
              <a:solidFill>
                <a:srgbClr val="000000"/>
              </a:solidFill>
              <a:effectLst/>
              <a:uLnTx/>
              <a:uFillTx/>
              <a:latin typeface="+mn-lt"/>
              <a:cs typeface="Arial" panose="020B0604020202020204" pitchFamily="34" charset="0"/>
            </a:endParaRPr>
          </a:p>
        </p:txBody>
      </p:sp>
      <p:sp>
        <p:nvSpPr>
          <p:cNvPr id="3" name="Slide Number Placeholder 2">
            <a:extLst>
              <a:ext uri="{FF2B5EF4-FFF2-40B4-BE49-F238E27FC236}">
                <a16:creationId xmlns:a16="http://schemas.microsoft.com/office/drawing/2014/main" id="{497E0209-4E58-4017-9540-11B003F001CA}"/>
              </a:ext>
            </a:extLst>
          </p:cNvPr>
          <p:cNvSpPr>
            <a:spLocks noGrp="1"/>
          </p:cNvSpPr>
          <p:nvPr>
            <p:ph type="sldNum" sz="quarter" idx="12"/>
          </p:nvPr>
        </p:nvSpPr>
        <p:spPr/>
        <p:txBody>
          <a:bodyPr/>
          <a:lstStyle/>
          <a:p>
            <a:fld id="{F078B8B3-EF1F-4BA0-BC3F-C8358C4676F6}" type="slidenum">
              <a:rPr lang="en-GB" smtClean="0"/>
              <a:t>82</a:t>
            </a:fld>
            <a:endParaRPr lang="en-GB"/>
          </a:p>
        </p:txBody>
      </p:sp>
      <p:sp>
        <p:nvSpPr>
          <p:cNvPr id="6" name="Footer Placeholder 1">
            <a:extLst>
              <a:ext uri="{FF2B5EF4-FFF2-40B4-BE49-F238E27FC236}">
                <a16:creationId xmlns:a16="http://schemas.microsoft.com/office/drawing/2014/main" id="{8CD5EFA1-81A2-423A-B7E0-704B1C1A209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E9368BA-8BDA-4AD1-BE64-13427CAEA409}"/>
              </a:ext>
            </a:extLst>
          </p:cNvPr>
          <p:cNvSpPr>
            <a:spLocks noGrp="1" noChangeArrowheads="1"/>
          </p:cNvSpPr>
          <p:nvPr>
            <p:ph type="title"/>
          </p:nvPr>
        </p:nvSpPr>
        <p:spPr>
          <a:xfrm>
            <a:off x="628650" y="171159"/>
            <a:ext cx="7886700" cy="1325563"/>
          </a:xfrm>
        </p:spPr>
        <p:txBody>
          <a:bodyPr>
            <a:normAutofit/>
          </a:bodyPr>
          <a:lstStyle/>
          <a:p>
            <a:r>
              <a:rPr lang="en-US" altLang="en-US" sz="4400" b="1" dirty="0">
                <a:solidFill>
                  <a:schemeClr val="accent1"/>
                </a:solidFill>
                <a:latin typeface="Calibri" panose="020F0502020204030204" pitchFamily="34" charset="0"/>
                <a:cs typeface="Calibri" panose="020F0502020204030204" pitchFamily="34" charset="0"/>
              </a:rPr>
              <a:t>LAM and HIV - </a:t>
            </a:r>
            <a:r>
              <a:rPr lang="en-US" altLang="en-US" sz="4400" b="1" i="1" dirty="0">
                <a:solidFill>
                  <a:schemeClr val="accent1"/>
                </a:solidFill>
                <a:latin typeface="Calibri" panose="020F0502020204030204" pitchFamily="34" charset="0"/>
                <a:cs typeface="Calibri" panose="020F0502020204030204" pitchFamily="34" charset="0"/>
              </a:rPr>
              <a:t>2</a:t>
            </a:r>
          </a:p>
        </p:txBody>
      </p:sp>
      <p:sp>
        <p:nvSpPr>
          <p:cNvPr id="3" name="Content Placeholder 2">
            <a:extLst>
              <a:ext uri="{FF2B5EF4-FFF2-40B4-BE49-F238E27FC236}">
                <a16:creationId xmlns:a16="http://schemas.microsoft.com/office/drawing/2014/main" id="{652790FE-FC51-48EC-9FDC-EF3C8A1C64FE}"/>
              </a:ext>
            </a:extLst>
          </p:cNvPr>
          <p:cNvSpPr>
            <a:spLocks noGrp="1"/>
          </p:cNvSpPr>
          <p:nvPr>
            <p:ph idx="1"/>
          </p:nvPr>
        </p:nvSpPr>
        <p:spPr>
          <a:xfrm>
            <a:off x="628650" y="3428999"/>
            <a:ext cx="8002732" cy="2747963"/>
          </a:xfrm>
        </p:spPr>
        <p:txBody>
          <a:bodyPr>
            <a:noAutofit/>
          </a:bodyPr>
          <a:lstStyle/>
          <a:p>
            <a:pPr marL="1587" lvl="1" indent="0">
              <a:buFontTx/>
              <a:buNone/>
              <a:defRPr/>
            </a:pPr>
            <a:r>
              <a:rPr lang="en-US" sz="2100" dirty="0"/>
              <a:t>A mother with HIV who chooses to breastfeed or use LAM should:</a:t>
            </a:r>
          </a:p>
          <a:p>
            <a:pPr marL="342900" lvl="1" indent="-341313">
              <a:spcBef>
                <a:spcPts val="1200"/>
              </a:spcBef>
              <a:defRPr/>
            </a:pPr>
            <a:r>
              <a:rPr lang="en-US" sz="2100" dirty="0"/>
              <a:t>Receive care and treatment for herself to minimize the risk of transmission to the infant and keep herself healthy.</a:t>
            </a:r>
          </a:p>
          <a:p>
            <a:pPr marL="342900" lvl="1" indent="-341313">
              <a:spcBef>
                <a:spcPts val="1200"/>
              </a:spcBef>
              <a:defRPr/>
            </a:pPr>
            <a:r>
              <a:rPr lang="en-US" sz="2100" dirty="0"/>
              <a:t>Use condoms consistently.</a:t>
            </a:r>
          </a:p>
          <a:p>
            <a:pPr marL="342900" lvl="1" indent="-341313">
              <a:spcBef>
                <a:spcPts val="1200"/>
              </a:spcBef>
              <a:defRPr/>
            </a:pPr>
            <a:r>
              <a:rPr lang="en-US" sz="2100" dirty="0"/>
              <a:t>If she experiences cracked nipples or other breast problems, instruct her to feed from unaffected breast (and express and discard milk from affected breast).</a:t>
            </a:r>
          </a:p>
          <a:p>
            <a:pPr marL="342900" lvl="1" indent="-341313">
              <a:spcBef>
                <a:spcPts val="1200"/>
              </a:spcBef>
              <a:defRPr/>
            </a:pPr>
            <a:r>
              <a:rPr lang="en-US" sz="2100" dirty="0"/>
              <a:t>Seek immediate care for baby with thrush or other lesions in mouth.</a:t>
            </a:r>
          </a:p>
          <a:p>
            <a:pPr marL="1587" lvl="1" indent="0">
              <a:buFontTx/>
              <a:buNone/>
              <a:defRPr/>
            </a:pPr>
            <a:endParaRPr lang="en-US" sz="2100" b="1" dirty="0"/>
          </a:p>
          <a:p>
            <a:pPr marL="342900" lvl="1" indent="-341313">
              <a:defRPr/>
            </a:pPr>
            <a:endParaRPr lang="en-US" sz="2100" b="1" dirty="0"/>
          </a:p>
          <a:p>
            <a:pPr marL="0" indent="0">
              <a:buFontTx/>
              <a:buNone/>
              <a:defRPr/>
            </a:pPr>
            <a:endParaRPr lang="en-US" dirty="0"/>
          </a:p>
        </p:txBody>
      </p:sp>
      <p:sp>
        <p:nvSpPr>
          <p:cNvPr id="4" name="Rectangle 3">
            <a:extLst>
              <a:ext uri="{FF2B5EF4-FFF2-40B4-BE49-F238E27FC236}">
                <a16:creationId xmlns:a16="http://schemas.microsoft.com/office/drawing/2014/main" id="{D5162E3D-9B28-4DF0-926B-3C018E8C7E57}"/>
              </a:ext>
            </a:extLst>
          </p:cNvPr>
          <p:cNvSpPr/>
          <p:nvPr/>
        </p:nvSpPr>
        <p:spPr>
          <a:xfrm>
            <a:off x="628650" y="1444568"/>
            <a:ext cx="8286750" cy="1803058"/>
          </a:xfrm>
          <a:prstGeom prst="rect">
            <a:avLst/>
          </a:prstGeom>
        </p:spPr>
        <p:txBody>
          <a:bodyPr wrap="square">
            <a:spAutoFit/>
          </a:bodyPr>
          <a:lstStyle/>
          <a:p>
            <a:pPr marL="171450" lvl="0" indent="-171450" defTabSz="685800">
              <a:lnSpc>
                <a:spcPct val="90000"/>
              </a:lnSpc>
              <a:spcBef>
                <a:spcPts val="1200"/>
              </a:spcBef>
              <a:buFont typeface="Courier New" panose="02070309020205020404" pitchFamily="49" charset="0"/>
              <a:buChar char="­"/>
            </a:pPr>
            <a:r>
              <a:rPr lang="en-GB" altLang="en-US" sz="2100" dirty="0">
                <a:solidFill>
                  <a:prstClr val="black"/>
                </a:solidFill>
              </a:rPr>
              <a:t>Breastfeeding should then only stop once a nutritionally adequate and safe diet without breast milk can be provided.</a:t>
            </a:r>
          </a:p>
          <a:p>
            <a:pPr marL="171450" lvl="0" indent="-171450" defTabSz="685800">
              <a:lnSpc>
                <a:spcPct val="90000"/>
              </a:lnSpc>
              <a:spcBef>
                <a:spcPts val="1200"/>
              </a:spcBef>
              <a:buFont typeface="Courier New" panose="02070309020205020404" pitchFamily="49" charset="0"/>
              <a:buChar char="­"/>
            </a:pPr>
            <a:r>
              <a:rPr lang="en-GB" altLang="en-US" sz="2100" dirty="0">
                <a:solidFill>
                  <a:prstClr val="black"/>
                </a:solidFill>
              </a:rPr>
              <a:t>When HIV-infected mothers decide to stop breastfeeding (at any time) they should do so gradually within one month.</a:t>
            </a:r>
            <a:endParaRPr lang="en-US" altLang="en-US" sz="2100" dirty="0">
              <a:solidFill>
                <a:prstClr val="black"/>
              </a:solidFill>
            </a:endParaRPr>
          </a:p>
          <a:p>
            <a:pPr marL="171450" lvl="0" indent="-171450" defTabSz="685800">
              <a:lnSpc>
                <a:spcPct val="90000"/>
              </a:lnSpc>
              <a:spcBef>
                <a:spcPts val="750"/>
              </a:spcBef>
              <a:buFont typeface="Arial" panose="020B0604020202020204" pitchFamily="34" charset="0"/>
              <a:buChar char="•"/>
            </a:pPr>
            <a:endParaRPr lang="en-US" altLang="en-US" sz="2100" dirty="0">
              <a:solidFill>
                <a:prstClr val="black"/>
              </a:solidFill>
            </a:endParaRPr>
          </a:p>
        </p:txBody>
      </p:sp>
      <p:sp>
        <p:nvSpPr>
          <p:cNvPr id="6" name="Footer Placeholder 1">
            <a:extLst>
              <a:ext uri="{FF2B5EF4-FFF2-40B4-BE49-F238E27FC236}">
                <a16:creationId xmlns:a16="http://schemas.microsoft.com/office/drawing/2014/main" id="{7CD2FC8C-1D32-4CD5-BEA2-9300220BD6C6}"/>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5" name="Slide Number Placeholder 4">
            <a:extLst>
              <a:ext uri="{FF2B5EF4-FFF2-40B4-BE49-F238E27FC236}">
                <a16:creationId xmlns:a16="http://schemas.microsoft.com/office/drawing/2014/main" id="{FFAB3A44-4420-483D-91BC-5C80856FA9E6}"/>
              </a:ext>
            </a:extLst>
          </p:cNvPr>
          <p:cNvSpPr>
            <a:spLocks noGrp="1"/>
          </p:cNvSpPr>
          <p:nvPr>
            <p:ph type="sldNum" sz="quarter" idx="12"/>
          </p:nvPr>
        </p:nvSpPr>
        <p:spPr/>
        <p:txBody>
          <a:bodyPr/>
          <a:lstStyle/>
          <a:p>
            <a:fld id="{F078B8B3-EF1F-4BA0-BC3F-C8358C4676F6}" type="slidenum">
              <a:rPr lang="en-GB" smtClean="0"/>
              <a:t>83</a:t>
            </a:fld>
            <a:endParaRPr lang="en-GB"/>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4D9B997-5A5A-4DF2-A8BD-4575846A93FD}"/>
              </a:ext>
            </a:extLst>
          </p:cNvPr>
          <p:cNvSpPr>
            <a:spLocks noGrp="1" noChangeArrowheads="1"/>
          </p:cNvSpPr>
          <p:nvPr>
            <p:ph type="title"/>
          </p:nvPr>
        </p:nvSpPr>
        <p:spPr>
          <a:xfrm>
            <a:off x="457200" y="297870"/>
            <a:ext cx="8229600" cy="709613"/>
          </a:xfrm>
        </p:spPr>
        <p:txBody>
          <a:bodyPr>
            <a:normAutofit/>
          </a:bodyPr>
          <a:lstStyle/>
          <a:p>
            <a:pPr eaLnBrk="1" hangingPunct="1"/>
            <a:r>
              <a:rPr lang="en-US" altLang="en-US" sz="4400" b="1" dirty="0">
                <a:solidFill>
                  <a:schemeClr val="accent1"/>
                </a:solidFill>
                <a:latin typeface="Calibri" panose="020F0502020204030204" pitchFamily="34" charset="0"/>
                <a:cs typeface="Calibri" panose="020F0502020204030204" pitchFamily="34" charset="0"/>
              </a:rPr>
              <a:t>LAM: Summary</a:t>
            </a:r>
          </a:p>
        </p:txBody>
      </p:sp>
      <p:sp>
        <p:nvSpPr>
          <p:cNvPr id="44035" name="Rectangle 3">
            <a:extLst>
              <a:ext uri="{FF2B5EF4-FFF2-40B4-BE49-F238E27FC236}">
                <a16:creationId xmlns:a16="http://schemas.microsoft.com/office/drawing/2014/main" id="{ED8BAA39-19F1-4031-821B-18C5BF4D6F52}"/>
              </a:ext>
            </a:extLst>
          </p:cNvPr>
          <p:cNvSpPr>
            <a:spLocks noGrp="1" noChangeArrowheads="1"/>
          </p:cNvSpPr>
          <p:nvPr>
            <p:ph type="body" sz="half" idx="1"/>
          </p:nvPr>
        </p:nvSpPr>
        <p:spPr>
          <a:xfrm>
            <a:off x="457199" y="1504950"/>
            <a:ext cx="8354291" cy="4648200"/>
          </a:xfrm>
        </p:spPr>
        <p:txBody>
          <a:bodyPr/>
          <a:lstStyle/>
          <a:p>
            <a:pPr eaLnBrk="1" hangingPunct="1">
              <a:spcBef>
                <a:spcPts val="1200"/>
              </a:spcBef>
            </a:pPr>
            <a:r>
              <a:rPr lang="en-US" altLang="en-US" sz="2800" dirty="0"/>
              <a:t>Over 98% effective as long as all three criteria are met:</a:t>
            </a:r>
          </a:p>
          <a:p>
            <a:pPr lvl="1" eaLnBrk="1" hangingPunct="1">
              <a:spcBef>
                <a:spcPts val="600"/>
              </a:spcBef>
            </a:pPr>
            <a:r>
              <a:rPr lang="en-US" altLang="en-US" dirty="0">
                <a:solidFill>
                  <a:srgbClr val="C00000"/>
                </a:solidFill>
              </a:rPr>
              <a:t>No menses</a:t>
            </a:r>
          </a:p>
          <a:p>
            <a:pPr lvl="1" eaLnBrk="1" hangingPunct="1">
              <a:spcBef>
                <a:spcPts val="600"/>
              </a:spcBef>
            </a:pPr>
            <a:r>
              <a:rPr lang="en-US" altLang="en-US" dirty="0">
                <a:solidFill>
                  <a:srgbClr val="C00000"/>
                </a:solidFill>
              </a:rPr>
              <a:t>Breastfeeding only</a:t>
            </a:r>
          </a:p>
          <a:p>
            <a:pPr lvl="1" eaLnBrk="1" hangingPunct="1">
              <a:spcBef>
                <a:spcPts val="600"/>
              </a:spcBef>
            </a:pPr>
            <a:r>
              <a:rPr lang="en-US" altLang="en-US" dirty="0">
                <a:solidFill>
                  <a:srgbClr val="C00000"/>
                </a:solidFill>
              </a:rPr>
              <a:t>Baby less than 6 months</a:t>
            </a:r>
          </a:p>
          <a:p>
            <a:pPr>
              <a:spcBef>
                <a:spcPts val="1200"/>
              </a:spcBef>
            </a:pPr>
            <a:r>
              <a:rPr lang="en-US" altLang="en-US" sz="2800" dirty="0"/>
              <a:t>Can be a bridge to other modern methods of family planning</a:t>
            </a:r>
          </a:p>
          <a:p>
            <a:pPr>
              <a:spcBef>
                <a:spcPts val="1200"/>
              </a:spcBef>
            </a:pPr>
            <a:r>
              <a:rPr lang="en-US" altLang="en-US" sz="2800" dirty="0"/>
              <a:t>Provides important health benefits to the mother and child</a:t>
            </a:r>
          </a:p>
          <a:p>
            <a:pPr>
              <a:spcBef>
                <a:spcPts val="1200"/>
              </a:spcBef>
            </a:pPr>
            <a:r>
              <a:rPr lang="en-US" altLang="en-US" sz="2800" dirty="0"/>
              <a:t>Natural and no side effects</a:t>
            </a:r>
          </a:p>
          <a:p>
            <a:pPr>
              <a:spcBef>
                <a:spcPts val="1200"/>
              </a:spcBef>
            </a:pPr>
            <a:endParaRPr lang="en-US" altLang="en-US" sz="2800" dirty="0"/>
          </a:p>
        </p:txBody>
      </p:sp>
      <p:sp>
        <p:nvSpPr>
          <p:cNvPr id="4" name="Footer Placeholder 1">
            <a:extLst>
              <a:ext uri="{FF2B5EF4-FFF2-40B4-BE49-F238E27FC236}">
                <a16:creationId xmlns:a16="http://schemas.microsoft.com/office/drawing/2014/main" id="{3B509016-2BE3-4402-B8F1-4616B27E22ED}"/>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2625-EC5D-4817-845C-DD10E7E76466}"/>
              </a:ext>
            </a:extLst>
          </p:cNvPr>
          <p:cNvSpPr>
            <a:spLocks noGrp="1"/>
          </p:cNvSpPr>
          <p:nvPr>
            <p:ph type="ctrTitle"/>
          </p:nvPr>
        </p:nvSpPr>
        <p:spPr/>
        <p:txBody>
          <a:bodyPr>
            <a:normAutofit/>
          </a:bodyPr>
          <a:lstStyle/>
          <a:p>
            <a:r>
              <a:rPr lang="en-GB" sz="6000" b="1" dirty="0">
                <a:solidFill>
                  <a:schemeClr val="accent1"/>
                </a:solidFill>
                <a:latin typeface="Calibri" panose="020F0502020204030204" pitchFamily="34" charset="0"/>
                <a:cs typeface="Calibri" panose="020F0502020204030204" pitchFamily="34" charset="0"/>
              </a:rPr>
              <a:t>Fertility awareness</a:t>
            </a:r>
            <a:br>
              <a:rPr lang="en-GB" sz="6000" b="1" dirty="0">
                <a:solidFill>
                  <a:schemeClr val="accent1"/>
                </a:solidFill>
                <a:latin typeface="Calibri" panose="020F0502020204030204" pitchFamily="34" charset="0"/>
                <a:cs typeface="Calibri" panose="020F0502020204030204" pitchFamily="34" charset="0"/>
              </a:rPr>
            </a:br>
            <a:r>
              <a:rPr lang="en-GB" sz="6000" b="1" dirty="0">
                <a:solidFill>
                  <a:schemeClr val="accent1"/>
                </a:solidFill>
                <a:latin typeface="Calibri" panose="020F0502020204030204" pitchFamily="34" charset="0"/>
                <a:cs typeface="Calibri" panose="020F0502020204030204" pitchFamily="34" charset="0"/>
              </a:rPr>
              <a:t>methods</a:t>
            </a:r>
          </a:p>
        </p:txBody>
      </p:sp>
      <p:pic>
        <p:nvPicPr>
          <p:cNvPr id="5" name="Picture 4">
            <a:extLst>
              <a:ext uri="{FF2B5EF4-FFF2-40B4-BE49-F238E27FC236}">
                <a16:creationId xmlns:a16="http://schemas.microsoft.com/office/drawing/2014/main" id="{0E8AB871-6F50-46B7-8C6E-91817D0F5C82}"/>
              </a:ext>
            </a:extLst>
          </p:cNvPr>
          <p:cNvPicPr>
            <a:picLocks noChangeAspect="1"/>
          </p:cNvPicPr>
          <p:nvPr/>
        </p:nvPicPr>
        <p:blipFill>
          <a:blip r:embed="rId2"/>
          <a:stretch>
            <a:fillRect/>
          </a:stretch>
        </p:blipFill>
        <p:spPr>
          <a:xfrm>
            <a:off x="450982" y="3650673"/>
            <a:ext cx="3456000" cy="1917580"/>
          </a:xfrm>
          <a:prstGeom prst="rect">
            <a:avLst/>
          </a:prstGeom>
        </p:spPr>
      </p:pic>
      <p:pic>
        <p:nvPicPr>
          <p:cNvPr id="6" name="Picture 5">
            <a:extLst>
              <a:ext uri="{FF2B5EF4-FFF2-40B4-BE49-F238E27FC236}">
                <a16:creationId xmlns:a16="http://schemas.microsoft.com/office/drawing/2014/main" id="{6B786E77-632A-4E91-8FCD-46878704A095}"/>
              </a:ext>
            </a:extLst>
          </p:cNvPr>
          <p:cNvPicPr>
            <a:picLocks noChangeAspect="1"/>
          </p:cNvPicPr>
          <p:nvPr/>
        </p:nvPicPr>
        <p:blipFill>
          <a:blip r:embed="rId3"/>
          <a:stretch>
            <a:fillRect/>
          </a:stretch>
        </p:blipFill>
        <p:spPr>
          <a:xfrm>
            <a:off x="6901861" y="3429000"/>
            <a:ext cx="1440000" cy="1539500"/>
          </a:xfrm>
          <a:prstGeom prst="rect">
            <a:avLst/>
          </a:prstGeom>
        </p:spPr>
      </p:pic>
      <p:pic>
        <p:nvPicPr>
          <p:cNvPr id="7" name="Picture 6">
            <a:extLst>
              <a:ext uri="{FF2B5EF4-FFF2-40B4-BE49-F238E27FC236}">
                <a16:creationId xmlns:a16="http://schemas.microsoft.com/office/drawing/2014/main" id="{E0090A20-2DD5-443E-AC36-1DBF8E14861E}"/>
              </a:ext>
            </a:extLst>
          </p:cNvPr>
          <p:cNvPicPr>
            <a:picLocks noChangeAspect="1"/>
          </p:cNvPicPr>
          <p:nvPr/>
        </p:nvPicPr>
        <p:blipFill>
          <a:blip r:embed="rId4"/>
          <a:stretch>
            <a:fillRect/>
          </a:stretch>
        </p:blipFill>
        <p:spPr>
          <a:xfrm>
            <a:off x="5894400" y="5108204"/>
            <a:ext cx="2988000" cy="920097"/>
          </a:xfrm>
          <a:prstGeom prst="rect">
            <a:avLst/>
          </a:prstGeom>
        </p:spPr>
      </p:pic>
      <p:graphicFrame>
        <p:nvGraphicFramePr>
          <p:cNvPr id="8" name="Object 2">
            <a:extLst>
              <a:ext uri="{FF2B5EF4-FFF2-40B4-BE49-F238E27FC236}">
                <a16:creationId xmlns:a16="http://schemas.microsoft.com/office/drawing/2014/main" id="{18657A3B-F2CD-4E71-BF5F-8EDF583BD3EA}"/>
              </a:ext>
            </a:extLst>
          </p:cNvPr>
          <p:cNvGraphicFramePr>
            <a:graphicFrameLocks noChangeAspect="1"/>
          </p:cNvGraphicFramePr>
          <p:nvPr>
            <p:extLst>
              <p:ext uri="{D42A27DB-BD31-4B8C-83A1-F6EECF244321}">
                <p14:modId xmlns:p14="http://schemas.microsoft.com/office/powerpoint/2010/main" val="3902237338"/>
              </p:ext>
            </p:extLst>
          </p:nvPr>
        </p:nvGraphicFramePr>
        <p:xfrm>
          <a:off x="3906982" y="3818096"/>
          <a:ext cx="2088000" cy="1582733"/>
        </p:xfrm>
        <a:graphic>
          <a:graphicData uri="http://schemas.openxmlformats.org/presentationml/2006/ole">
            <mc:AlternateContent xmlns:mc="http://schemas.openxmlformats.org/markup-compatibility/2006">
              <mc:Choice xmlns:v="urn:schemas-microsoft-com:vml" Requires="v">
                <p:oleObj name="CorelDRAW" r:id="rId5" imgW="4228560" imgH="2824920" progId="CorelDRAW.Graphic.10">
                  <p:embed/>
                </p:oleObj>
              </mc:Choice>
              <mc:Fallback>
                <p:oleObj name="CorelDRAW" r:id="rId5" imgW="4228560" imgH="2824920" progId="CorelDRAW.Graphic.10">
                  <p:embed/>
                  <p:pic>
                    <p:nvPicPr>
                      <p:cNvPr id="7171" name="Object 2">
                        <a:extLst>
                          <a:ext uri="{FF2B5EF4-FFF2-40B4-BE49-F238E27FC236}">
                            <a16:creationId xmlns:a16="http://schemas.microsoft.com/office/drawing/2014/main" id="{24A99800-E17E-4B8A-8E19-D952819D3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6982" y="3818096"/>
                        <a:ext cx="2088000" cy="158273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047388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What are fertility awareness methods?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a:bodyPr>
          <a:lstStyle/>
          <a:p>
            <a:r>
              <a:rPr lang="en-GB" sz="2400" dirty="0"/>
              <a:t>“Fertility awareness” means that a woman knows how to tell when the fertile time of her menstrual cycle starts and ends. (The fertile time is when she can become pregnant.)</a:t>
            </a:r>
          </a:p>
          <a:p>
            <a:r>
              <a:rPr lang="en-GB" sz="2400" dirty="0"/>
              <a:t>Sometimes called periodic abstinence or natural family planning.</a:t>
            </a:r>
          </a:p>
          <a:p>
            <a:r>
              <a:rPr lang="en-GB" sz="2400" dirty="0"/>
              <a:t>A woman can use several ways, alone or in combination, to tell when her fertile time begins and ends.</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86</a:t>
            </a:fld>
            <a:endParaRPr lang="en-GB"/>
          </a:p>
        </p:txBody>
      </p:sp>
      <p:sp>
        <p:nvSpPr>
          <p:cNvPr id="6" name="Rectangle 5">
            <a:extLst>
              <a:ext uri="{FF2B5EF4-FFF2-40B4-BE49-F238E27FC236}">
                <a16:creationId xmlns:a16="http://schemas.microsoft.com/office/drawing/2014/main" id="{79CEC768-D881-4252-849B-178B78A54AF1}"/>
              </a:ext>
            </a:extLst>
          </p:cNvPr>
          <p:cNvSpPr/>
          <p:nvPr/>
        </p:nvSpPr>
        <p:spPr>
          <a:xfrm>
            <a:off x="628650" y="4523444"/>
            <a:ext cx="4572000" cy="859723"/>
          </a:xfrm>
          <a:prstGeom prst="rect">
            <a:avLst/>
          </a:prstGeom>
        </p:spPr>
        <p:txBody>
          <a:bodyPr>
            <a:spAutoFit/>
          </a:bodyPr>
          <a:lstStyle/>
          <a:p>
            <a:pPr lvl="0" defTabSz="685800">
              <a:lnSpc>
                <a:spcPct val="90000"/>
              </a:lnSpc>
              <a:spcBef>
                <a:spcPts val="750"/>
              </a:spcBef>
            </a:pPr>
            <a:r>
              <a:rPr lang="en-GB" sz="2400" b="1" dirty="0">
                <a:solidFill>
                  <a:prstClr val="black"/>
                </a:solidFill>
              </a:rPr>
              <a:t>Calendar-based methods </a:t>
            </a:r>
          </a:p>
          <a:p>
            <a:pPr marL="342900" lvl="0" indent="-342900" defTabSz="685800">
              <a:lnSpc>
                <a:spcPct val="90000"/>
              </a:lnSpc>
              <a:spcBef>
                <a:spcPts val="750"/>
              </a:spcBef>
              <a:buFont typeface="Arial" panose="020B0604020202020204" pitchFamily="34" charset="0"/>
              <a:buChar char="•"/>
            </a:pPr>
            <a:r>
              <a:rPr lang="en-GB" sz="2400" dirty="0">
                <a:solidFill>
                  <a:prstClr val="black"/>
                </a:solidFill>
              </a:rPr>
              <a:t>Standard Days Method</a:t>
            </a:r>
          </a:p>
        </p:txBody>
      </p:sp>
      <p:sp>
        <p:nvSpPr>
          <p:cNvPr id="8" name="Rectangle 7">
            <a:extLst>
              <a:ext uri="{FF2B5EF4-FFF2-40B4-BE49-F238E27FC236}">
                <a16:creationId xmlns:a16="http://schemas.microsoft.com/office/drawing/2014/main" id="{773D37A3-305A-4BC2-A60F-A81B4944633E}"/>
              </a:ext>
            </a:extLst>
          </p:cNvPr>
          <p:cNvSpPr/>
          <p:nvPr/>
        </p:nvSpPr>
        <p:spPr>
          <a:xfrm>
            <a:off x="4931380" y="4488808"/>
            <a:ext cx="3668505" cy="1569660"/>
          </a:xfrm>
          <a:prstGeom prst="rect">
            <a:avLst/>
          </a:prstGeom>
        </p:spPr>
        <p:txBody>
          <a:bodyPr wrap="none">
            <a:spAutoFit/>
          </a:bodyPr>
          <a:lstStyle/>
          <a:p>
            <a:r>
              <a:rPr lang="en-GB" sz="2400" b="1" dirty="0">
                <a:solidFill>
                  <a:prstClr val="black"/>
                </a:solidFill>
              </a:rPr>
              <a:t>Symptoms-based methods:</a:t>
            </a:r>
          </a:p>
          <a:p>
            <a:r>
              <a:rPr lang="en-GB" sz="2400" dirty="0" err="1">
                <a:solidFill>
                  <a:prstClr val="black"/>
                </a:solidFill>
              </a:rPr>
              <a:t>TwoDay</a:t>
            </a:r>
            <a:r>
              <a:rPr lang="en-GB" sz="2400" dirty="0">
                <a:solidFill>
                  <a:prstClr val="black"/>
                </a:solidFill>
              </a:rPr>
              <a:t> Method</a:t>
            </a:r>
          </a:p>
          <a:p>
            <a:r>
              <a:rPr lang="en-GB" sz="2400" dirty="0">
                <a:solidFill>
                  <a:prstClr val="black"/>
                </a:solidFill>
              </a:rPr>
              <a:t>Ovulation method </a:t>
            </a:r>
          </a:p>
          <a:p>
            <a:r>
              <a:rPr lang="en-GB" sz="2400" dirty="0" err="1">
                <a:solidFill>
                  <a:prstClr val="black"/>
                </a:solidFill>
              </a:rPr>
              <a:t>Symptothermal</a:t>
            </a:r>
            <a:r>
              <a:rPr lang="en-GB" sz="2400" dirty="0">
                <a:solidFill>
                  <a:prstClr val="black"/>
                </a:solidFill>
              </a:rPr>
              <a:t> method</a:t>
            </a:r>
            <a:endParaRPr lang="en-GB" dirty="0"/>
          </a:p>
        </p:txBody>
      </p:sp>
      <p:sp>
        <p:nvSpPr>
          <p:cNvPr id="9" name="Footer Placeholder 2">
            <a:extLst>
              <a:ext uri="{FF2B5EF4-FFF2-40B4-BE49-F238E27FC236}">
                <a16:creationId xmlns:a16="http://schemas.microsoft.com/office/drawing/2014/main" id="{45F7DD61-AA80-4CA1-8797-982B3270B611}"/>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6097659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a:xfrm>
            <a:off x="337705" y="74182"/>
            <a:ext cx="8376804" cy="978763"/>
          </a:xfrm>
        </p:spPr>
        <p:txBody>
          <a:bodyPr>
            <a:normAutofit fontScale="90000"/>
          </a:bodyPr>
          <a:lstStyle/>
          <a:p>
            <a:r>
              <a:rPr lang="en-GB" sz="3600" b="1" dirty="0">
                <a:solidFill>
                  <a:schemeClr val="accent1"/>
                </a:solidFill>
                <a:latin typeface="Calibri" panose="020F0502020204030204" pitchFamily="34" charset="0"/>
                <a:cs typeface="Calibri" panose="020F0502020204030204" pitchFamily="34" charset="0"/>
              </a:rPr>
              <a:t>How do fertility awareness methods work? - </a:t>
            </a:r>
            <a:r>
              <a:rPr lang="en-GB" sz="3600" b="1" i="1" dirty="0">
                <a:solidFill>
                  <a:schemeClr val="accent1"/>
                </a:solidFill>
                <a:latin typeface="Calibri" panose="020F0502020204030204" pitchFamily="34" charset="0"/>
                <a:cs typeface="Calibri" panose="020F0502020204030204" pitchFamily="34" charset="0"/>
              </a:rPr>
              <a:t>1</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a:xfrm>
            <a:off x="6457950" y="6384060"/>
            <a:ext cx="2057400" cy="365125"/>
          </a:xfrm>
        </p:spPr>
        <p:txBody>
          <a:bodyPr/>
          <a:lstStyle/>
          <a:p>
            <a:fld id="{F078B8B3-EF1F-4BA0-BC3F-C8358C4676F6}" type="slidenum">
              <a:rPr lang="en-GB" smtClean="0"/>
              <a:t>87</a:t>
            </a:fld>
            <a:endParaRPr lang="en-GB"/>
          </a:p>
        </p:txBody>
      </p:sp>
      <p:sp>
        <p:nvSpPr>
          <p:cNvPr id="6" name="Rectangle 5">
            <a:extLst>
              <a:ext uri="{FF2B5EF4-FFF2-40B4-BE49-F238E27FC236}">
                <a16:creationId xmlns:a16="http://schemas.microsoft.com/office/drawing/2014/main" id="{79CEC768-D881-4252-849B-178B78A54AF1}"/>
              </a:ext>
            </a:extLst>
          </p:cNvPr>
          <p:cNvSpPr/>
          <p:nvPr/>
        </p:nvSpPr>
        <p:spPr>
          <a:xfrm>
            <a:off x="429491" y="1052945"/>
            <a:ext cx="5264727" cy="5646674"/>
          </a:xfrm>
          <a:prstGeom prst="rect">
            <a:avLst/>
          </a:prstGeom>
        </p:spPr>
        <p:txBody>
          <a:bodyPr wrap="square">
            <a:spAutoFit/>
          </a:bodyPr>
          <a:lstStyle/>
          <a:p>
            <a:pPr lvl="0" defTabSz="685800">
              <a:lnSpc>
                <a:spcPct val="90000"/>
              </a:lnSpc>
              <a:spcBef>
                <a:spcPts val="750"/>
              </a:spcBef>
            </a:pPr>
            <a:r>
              <a:rPr lang="en-GB" sz="2800" b="1" dirty="0">
                <a:solidFill>
                  <a:prstClr val="black"/>
                </a:solidFill>
              </a:rPr>
              <a:t>Calendar-based methods:</a:t>
            </a:r>
          </a:p>
          <a:p>
            <a:pPr marL="342900" lvl="0" indent="-342900" defTabSz="685800">
              <a:lnSpc>
                <a:spcPct val="90000"/>
              </a:lnSpc>
              <a:spcBef>
                <a:spcPts val="750"/>
              </a:spcBef>
              <a:buFont typeface="Arial" panose="020B0604020202020204" pitchFamily="34" charset="0"/>
              <a:buChar char="•"/>
            </a:pPr>
            <a:r>
              <a:rPr lang="en-GB" sz="2800" dirty="0">
                <a:solidFill>
                  <a:prstClr val="black"/>
                </a:solidFill>
              </a:rPr>
              <a:t>Involve keeping track of days of the menstrual cycle to identify the start and end of the fertile time. </a:t>
            </a:r>
          </a:p>
          <a:p>
            <a:pPr lvl="0" defTabSz="685800">
              <a:lnSpc>
                <a:spcPct val="90000"/>
              </a:lnSpc>
              <a:spcBef>
                <a:spcPts val="750"/>
              </a:spcBef>
            </a:pPr>
            <a:r>
              <a:rPr lang="en-GB" sz="2800" b="1" dirty="0">
                <a:solidFill>
                  <a:prstClr val="black"/>
                </a:solidFill>
              </a:rPr>
              <a:t>Example</a:t>
            </a:r>
            <a:r>
              <a:rPr lang="en-GB" sz="2800" dirty="0">
                <a:solidFill>
                  <a:prstClr val="black"/>
                </a:solidFill>
              </a:rPr>
              <a:t>: </a:t>
            </a:r>
          </a:p>
          <a:p>
            <a:pPr lvl="0" defTabSz="685800">
              <a:lnSpc>
                <a:spcPct val="90000"/>
              </a:lnSpc>
              <a:spcBef>
                <a:spcPts val="750"/>
              </a:spcBef>
            </a:pPr>
            <a:r>
              <a:rPr lang="en-GB" sz="2800" dirty="0">
                <a:solidFill>
                  <a:prstClr val="black"/>
                </a:solidFill>
              </a:rPr>
              <a:t>Standard Days Method avoids unprotected vaginal sex on days 8 through 19 of the menstrual cycle, and calendar rhythm method. This will be discussed in further details. </a:t>
            </a:r>
          </a:p>
          <a:p>
            <a:pPr lvl="0" defTabSz="685800">
              <a:lnSpc>
                <a:spcPct val="90000"/>
              </a:lnSpc>
              <a:spcBef>
                <a:spcPts val="750"/>
              </a:spcBef>
            </a:pPr>
            <a:endParaRPr lang="en-GB" sz="2800" dirty="0">
              <a:solidFill>
                <a:prstClr val="black"/>
              </a:solidFill>
            </a:endParaRPr>
          </a:p>
          <a:p>
            <a:pPr lvl="0" defTabSz="685800">
              <a:lnSpc>
                <a:spcPct val="90000"/>
              </a:lnSpc>
              <a:spcBef>
                <a:spcPts val="750"/>
              </a:spcBef>
            </a:pPr>
            <a:endParaRPr lang="en-GB" sz="2800" dirty="0">
              <a:solidFill>
                <a:prstClr val="black"/>
              </a:solidFill>
            </a:endParaRPr>
          </a:p>
        </p:txBody>
      </p:sp>
      <p:pic>
        <p:nvPicPr>
          <p:cNvPr id="5" name="Picture 4">
            <a:extLst>
              <a:ext uri="{FF2B5EF4-FFF2-40B4-BE49-F238E27FC236}">
                <a16:creationId xmlns:a16="http://schemas.microsoft.com/office/drawing/2014/main" id="{60B2D0C8-69BC-460C-B485-421BB8BF22F1}"/>
              </a:ext>
            </a:extLst>
          </p:cNvPr>
          <p:cNvPicPr>
            <a:picLocks noChangeAspect="1"/>
          </p:cNvPicPr>
          <p:nvPr/>
        </p:nvPicPr>
        <p:blipFill>
          <a:blip r:embed="rId2"/>
          <a:stretch>
            <a:fillRect/>
          </a:stretch>
        </p:blipFill>
        <p:spPr>
          <a:xfrm>
            <a:off x="5815448" y="3332459"/>
            <a:ext cx="3204000" cy="2228694"/>
          </a:xfrm>
          <a:prstGeom prst="rect">
            <a:avLst/>
          </a:prstGeom>
        </p:spPr>
      </p:pic>
      <p:sp>
        <p:nvSpPr>
          <p:cNvPr id="9" name="Rectangle 8">
            <a:extLst>
              <a:ext uri="{FF2B5EF4-FFF2-40B4-BE49-F238E27FC236}">
                <a16:creationId xmlns:a16="http://schemas.microsoft.com/office/drawing/2014/main" id="{A5BFB8C3-6CCB-4E09-9354-C42C42999ABF}"/>
              </a:ext>
            </a:extLst>
          </p:cNvPr>
          <p:cNvSpPr/>
          <p:nvPr/>
        </p:nvSpPr>
        <p:spPr>
          <a:xfrm>
            <a:off x="6558162" y="5692539"/>
            <a:ext cx="1472647" cy="307777"/>
          </a:xfrm>
          <a:prstGeom prst="rect">
            <a:avLst/>
          </a:prstGeom>
        </p:spPr>
        <p:txBody>
          <a:bodyPr wrap="none">
            <a:spAutoFit/>
          </a:bodyPr>
          <a:lstStyle/>
          <a:p>
            <a:r>
              <a:rPr lang="en-GB" sz="1400" b="1" dirty="0">
                <a:solidFill>
                  <a:srgbClr val="00B050"/>
                </a:solidFill>
              </a:rPr>
              <a:t>Use memory aids</a:t>
            </a:r>
          </a:p>
        </p:txBody>
      </p:sp>
      <p:pic>
        <p:nvPicPr>
          <p:cNvPr id="10" name="Picture 9">
            <a:extLst>
              <a:ext uri="{FF2B5EF4-FFF2-40B4-BE49-F238E27FC236}">
                <a16:creationId xmlns:a16="http://schemas.microsoft.com/office/drawing/2014/main" id="{83EDC906-782A-4C3B-A0F3-4E788DD91CA4}"/>
              </a:ext>
            </a:extLst>
          </p:cNvPr>
          <p:cNvPicPr>
            <a:picLocks noChangeAspect="1"/>
          </p:cNvPicPr>
          <p:nvPr/>
        </p:nvPicPr>
        <p:blipFill>
          <a:blip r:embed="rId3"/>
          <a:stretch>
            <a:fillRect/>
          </a:stretch>
        </p:blipFill>
        <p:spPr>
          <a:xfrm>
            <a:off x="5566486" y="1177276"/>
            <a:ext cx="3456000" cy="1917580"/>
          </a:xfrm>
          <a:prstGeom prst="rect">
            <a:avLst/>
          </a:prstGeom>
        </p:spPr>
      </p:pic>
      <p:sp>
        <p:nvSpPr>
          <p:cNvPr id="11" name="Footer Placeholder 2">
            <a:extLst>
              <a:ext uri="{FF2B5EF4-FFF2-40B4-BE49-F238E27FC236}">
                <a16:creationId xmlns:a16="http://schemas.microsoft.com/office/drawing/2014/main" id="{690E2005-1F3A-41C8-A7E1-EA2891BD4993}"/>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8088565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a:xfrm>
            <a:off x="337705" y="74182"/>
            <a:ext cx="8376804" cy="978763"/>
          </a:xfrm>
        </p:spPr>
        <p:txBody>
          <a:bodyPr>
            <a:normAutofit fontScale="90000"/>
          </a:bodyPr>
          <a:lstStyle/>
          <a:p>
            <a:r>
              <a:rPr lang="en-GB" sz="3600" b="1" dirty="0">
                <a:solidFill>
                  <a:schemeClr val="accent1"/>
                </a:solidFill>
                <a:latin typeface="Calibri" panose="020F0502020204030204" pitchFamily="34" charset="0"/>
                <a:cs typeface="Calibri" panose="020F0502020204030204" pitchFamily="34" charset="0"/>
              </a:rPr>
              <a:t>How do fertility awareness methods work? - </a:t>
            </a:r>
            <a:r>
              <a:rPr lang="en-GB" sz="3600" b="1" i="1" dirty="0">
                <a:solidFill>
                  <a:schemeClr val="accent1"/>
                </a:solidFill>
                <a:latin typeface="Calibri" panose="020F0502020204030204" pitchFamily="34" charset="0"/>
                <a:cs typeface="Calibri" panose="020F0502020204030204" pitchFamily="34" charset="0"/>
              </a:rPr>
              <a:t>2</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88</a:t>
            </a:fld>
            <a:endParaRPr lang="en-GB"/>
          </a:p>
        </p:txBody>
      </p:sp>
      <p:sp>
        <p:nvSpPr>
          <p:cNvPr id="8" name="Rectangle 7">
            <a:extLst>
              <a:ext uri="{FF2B5EF4-FFF2-40B4-BE49-F238E27FC236}">
                <a16:creationId xmlns:a16="http://schemas.microsoft.com/office/drawing/2014/main" id="{773D37A3-305A-4BC2-A60F-A81B4944633E}"/>
              </a:ext>
            </a:extLst>
          </p:cNvPr>
          <p:cNvSpPr/>
          <p:nvPr/>
        </p:nvSpPr>
        <p:spPr>
          <a:xfrm>
            <a:off x="337705" y="887123"/>
            <a:ext cx="6120245" cy="5847755"/>
          </a:xfrm>
          <a:prstGeom prst="rect">
            <a:avLst/>
          </a:prstGeom>
        </p:spPr>
        <p:txBody>
          <a:bodyPr wrap="square">
            <a:spAutoFit/>
          </a:bodyPr>
          <a:lstStyle/>
          <a:p>
            <a:r>
              <a:rPr lang="en-GB" sz="2200" b="1" dirty="0">
                <a:solidFill>
                  <a:prstClr val="black"/>
                </a:solidFill>
              </a:rPr>
              <a:t>Symptoms-based methods:</a:t>
            </a:r>
          </a:p>
          <a:p>
            <a:pPr marL="285750" indent="-285750">
              <a:buFont typeface="Arial" panose="020B0604020202020204" pitchFamily="34" charset="0"/>
              <a:buChar char="•"/>
            </a:pPr>
            <a:r>
              <a:rPr lang="en-GB" sz="2200" dirty="0">
                <a:solidFill>
                  <a:prstClr val="black"/>
                </a:solidFill>
              </a:rPr>
              <a:t>Depend on observing signs of fertility.</a:t>
            </a:r>
          </a:p>
          <a:p>
            <a:r>
              <a:rPr lang="en-GB" sz="2200" dirty="0">
                <a:solidFill>
                  <a:prstClr val="black"/>
                </a:solidFill>
              </a:rPr>
              <a:t>– </a:t>
            </a:r>
            <a:r>
              <a:rPr lang="en-GB" sz="2200" b="1" dirty="0">
                <a:solidFill>
                  <a:srgbClr val="C00000"/>
                </a:solidFill>
              </a:rPr>
              <a:t>Cervical secretions: </a:t>
            </a:r>
          </a:p>
          <a:p>
            <a:r>
              <a:rPr lang="en-GB" sz="2200" dirty="0">
                <a:solidFill>
                  <a:prstClr val="black"/>
                </a:solidFill>
              </a:rPr>
              <a:t>When a woman sees or feels cervical secretions, she may be fertile. She may feel just a little vaginal wetness.</a:t>
            </a:r>
          </a:p>
          <a:p>
            <a:r>
              <a:rPr lang="en-GB" sz="2200" dirty="0">
                <a:solidFill>
                  <a:prstClr val="black"/>
                </a:solidFill>
              </a:rPr>
              <a:t>– </a:t>
            </a:r>
            <a:r>
              <a:rPr lang="en-GB" sz="2200" b="1" dirty="0">
                <a:solidFill>
                  <a:srgbClr val="C00000"/>
                </a:solidFill>
              </a:rPr>
              <a:t>Basal body temperature (BBT): </a:t>
            </a:r>
          </a:p>
          <a:p>
            <a:r>
              <a:rPr lang="en-GB" sz="2200" dirty="0">
                <a:solidFill>
                  <a:prstClr val="black"/>
                </a:solidFill>
              </a:rPr>
              <a:t>A woman’s resting body temperature goes up slightly after the release of an egg (ovulation). She is not likely to become pregnant from 3 days after this temperature rise through the start of her next monthly bleeding. Her temperature stays higher until the beginning of her next monthly bleeding.</a:t>
            </a:r>
          </a:p>
          <a:p>
            <a:endParaRPr lang="en-GB" sz="2200" dirty="0">
              <a:solidFill>
                <a:prstClr val="black"/>
              </a:solidFill>
            </a:endParaRPr>
          </a:p>
          <a:p>
            <a:r>
              <a:rPr lang="en-GB" sz="2200" b="1" dirty="0">
                <a:solidFill>
                  <a:prstClr val="black"/>
                </a:solidFill>
              </a:rPr>
              <a:t>Examples: </a:t>
            </a:r>
            <a:r>
              <a:rPr lang="en-GB" sz="2200" dirty="0" err="1">
                <a:solidFill>
                  <a:prstClr val="black"/>
                </a:solidFill>
              </a:rPr>
              <a:t>TwoDay</a:t>
            </a:r>
            <a:r>
              <a:rPr lang="en-GB" sz="2200" dirty="0">
                <a:solidFill>
                  <a:prstClr val="black"/>
                </a:solidFill>
              </a:rPr>
              <a:t> Method, BBT method, ovulation method (also known as Billings method or cervical mucus method), and </a:t>
            </a:r>
            <a:r>
              <a:rPr lang="en-GB" sz="2200" dirty="0" err="1">
                <a:solidFill>
                  <a:prstClr val="black"/>
                </a:solidFill>
              </a:rPr>
              <a:t>symptothermal</a:t>
            </a:r>
            <a:r>
              <a:rPr lang="en-GB" sz="2200" dirty="0">
                <a:solidFill>
                  <a:prstClr val="black"/>
                </a:solidFill>
              </a:rPr>
              <a:t> method.</a:t>
            </a:r>
          </a:p>
        </p:txBody>
      </p:sp>
      <p:pic>
        <p:nvPicPr>
          <p:cNvPr id="3" name="Picture 2">
            <a:extLst>
              <a:ext uri="{FF2B5EF4-FFF2-40B4-BE49-F238E27FC236}">
                <a16:creationId xmlns:a16="http://schemas.microsoft.com/office/drawing/2014/main" id="{2DF4834B-77E8-4BD3-A28D-74ECBEE7F5CB}"/>
              </a:ext>
            </a:extLst>
          </p:cNvPr>
          <p:cNvPicPr>
            <a:picLocks noChangeAspect="1"/>
          </p:cNvPicPr>
          <p:nvPr/>
        </p:nvPicPr>
        <p:blipFill>
          <a:blip r:embed="rId2"/>
          <a:stretch>
            <a:fillRect/>
          </a:stretch>
        </p:blipFill>
        <p:spPr>
          <a:xfrm>
            <a:off x="7274509" y="1143706"/>
            <a:ext cx="1440000" cy="1539500"/>
          </a:xfrm>
          <a:prstGeom prst="rect">
            <a:avLst/>
          </a:prstGeom>
        </p:spPr>
      </p:pic>
      <p:pic>
        <p:nvPicPr>
          <p:cNvPr id="5" name="Picture 4">
            <a:extLst>
              <a:ext uri="{FF2B5EF4-FFF2-40B4-BE49-F238E27FC236}">
                <a16:creationId xmlns:a16="http://schemas.microsoft.com/office/drawing/2014/main" id="{40B0892B-BE3B-49DA-829A-1C256662344D}"/>
              </a:ext>
            </a:extLst>
          </p:cNvPr>
          <p:cNvPicPr>
            <a:picLocks noChangeAspect="1"/>
          </p:cNvPicPr>
          <p:nvPr/>
        </p:nvPicPr>
        <p:blipFill>
          <a:blip r:embed="rId3"/>
          <a:stretch>
            <a:fillRect/>
          </a:stretch>
        </p:blipFill>
        <p:spPr>
          <a:xfrm>
            <a:off x="6092230" y="2773967"/>
            <a:ext cx="2988000" cy="920097"/>
          </a:xfrm>
          <a:prstGeom prst="rect">
            <a:avLst/>
          </a:prstGeom>
        </p:spPr>
      </p:pic>
      <p:sp>
        <p:nvSpPr>
          <p:cNvPr id="9" name="Rectangle 8">
            <a:extLst>
              <a:ext uri="{FF2B5EF4-FFF2-40B4-BE49-F238E27FC236}">
                <a16:creationId xmlns:a16="http://schemas.microsoft.com/office/drawing/2014/main" id="{8D132781-7939-41B8-9FD3-55BF31806000}"/>
              </a:ext>
            </a:extLst>
          </p:cNvPr>
          <p:cNvSpPr/>
          <p:nvPr/>
        </p:nvSpPr>
        <p:spPr>
          <a:xfrm>
            <a:off x="7121236" y="3693856"/>
            <a:ext cx="1593273" cy="430887"/>
          </a:xfrm>
          <a:prstGeom prst="rect">
            <a:avLst/>
          </a:prstGeom>
        </p:spPr>
        <p:txBody>
          <a:bodyPr wrap="square">
            <a:spAutoFit/>
          </a:bodyPr>
          <a:lstStyle/>
          <a:p>
            <a:r>
              <a:rPr lang="en-GB" sz="1100" b="1" dirty="0">
                <a:solidFill>
                  <a:srgbClr val="00B050"/>
                </a:solidFill>
              </a:rPr>
              <a:t>Take body</a:t>
            </a:r>
          </a:p>
          <a:p>
            <a:r>
              <a:rPr lang="en-GB" sz="1100" b="1" dirty="0">
                <a:solidFill>
                  <a:srgbClr val="00B050"/>
                </a:solidFill>
              </a:rPr>
              <a:t>temperature daily</a:t>
            </a:r>
            <a:endParaRPr lang="en-GB" sz="1100" dirty="0">
              <a:solidFill>
                <a:srgbClr val="00B050"/>
              </a:solidFill>
            </a:endParaRPr>
          </a:p>
        </p:txBody>
      </p:sp>
      <p:sp>
        <p:nvSpPr>
          <p:cNvPr id="10" name="Footer Placeholder 2">
            <a:extLst>
              <a:ext uri="{FF2B5EF4-FFF2-40B4-BE49-F238E27FC236}">
                <a16:creationId xmlns:a16="http://schemas.microsoft.com/office/drawing/2014/main" id="{AA777499-8E23-4D64-A55B-4C371E4BAD09}"/>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4"/>
              </a:rPr>
              <a:t>Family Planning: A Global Handbook for Providers (3rd Edition, 2018)</a:t>
            </a:r>
            <a:endParaRPr lang="en-GB" sz="1200" dirty="0"/>
          </a:p>
        </p:txBody>
      </p:sp>
    </p:spTree>
    <p:extLst>
      <p:ext uri="{BB962C8B-B14F-4D97-AF65-F5344CB8AC3E}">
        <p14:creationId xmlns:p14="http://schemas.microsoft.com/office/powerpoint/2010/main" val="20960848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Fertility awareness methods: Types and effectiveness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a:bodyPr>
          <a:lstStyle/>
          <a:p>
            <a:endParaRPr lang="en-GB" sz="2400" dirty="0"/>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89</a:t>
            </a:fld>
            <a:endParaRPr lang="en-GB"/>
          </a:p>
        </p:txBody>
      </p:sp>
      <p:pic>
        <p:nvPicPr>
          <p:cNvPr id="5" name="Picture 4">
            <a:extLst>
              <a:ext uri="{FF2B5EF4-FFF2-40B4-BE49-F238E27FC236}">
                <a16:creationId xmlns:a16="http://schemas.microsoft.com/office/drawing/2014/main" id="{982F220B-BAE7-4816-9C9E-860EF068A93A}"/>
              </a:ext>
            </a:extLst>
          </p:cNvPr>
          <p:cNvPicPr>
            <a:picLocks noChangeAspect="1"/>
          </p:cNvPicPr>
          <p:nvPr/>
        </p:nvPicPr>
        <p:blipFill rotWithShape="1">
          <a:blip r:embed="rId2"/>
          <a:srcRect t="2500" r="1818" b="2548"/>
          <a:stretch/>
        </p:blipFill>
        <p:spPr>
          <a:xfrm>
            <a:off x="69275" y="1620984"/>
            <a:ext cx="8977745" cy="4941165"/>
          </a:xfrm>
          <a:prstGeom prst="rect">
            <a:avLst/>
          </a:prstGeom>
        </p:spPr>
      </p:pic>
      <p:sp>
        <p:nvSpPr>
          <p:cNvPr id="6" name="Footer Placeholder 2">
            <a:extLst>
              <a:ext uri="{FF2B5EF4-FFF2-40B4-BE49-F238E27FC236}">
                <a16:creationId xmlns:a16="http://schemas.microsoft.com/office/drawing/2014/main" id="{AB942EC0-5A67-45CA-A94D-20C16E1898D8}"/>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231190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143000"/>
          </a:xfrm>
        </p:spPr>
        <p:txBody>
          <a:bodyPr>
            <a:normAutofit/>
          </a:bodyPr>
          <a:lstStyle/>
          <a:p>
            <a:r>
              <a:rPr lang="en-US" b="1" dirty="0">
                <a:solidFill>
                  <a:schemeClr val="accent4"/>
                </a:solidFill>
                <a:latin typeface="Calibri" panose="020F0502020204030204" pitchFamily="34" charset="0"/>
                <a:cs typeface="Calibri" panose="020F0502020204030204" pitchFamily="34" charset="0"/>
              </a:rPr>
              <a:t>Characteristics of vasectomy</a:t>
            </a:r>
          </a:p>
        </p:txBody>
      </p:sp>
      <p:sp>
        <p:nvSpPr>
          <p:cNvPr id="5" name="Text Placeholder 3"/>
          <p:cNvSpPr txBox="1">
            <a:spLocks/>
          </p:cNvSpPr>
          <p:nvPr/>
        </p:nvSpPr>
        <p:spPr bwMode="auto">
          <a:xfrm>
            <a:off x="381000" y="1579179"/>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a:lstStyle>
          <a:p>
            <a:endParaRPr lang="en-US" kern="0" dirty="0"/>
          </a:p>
        </p:txBody>
      </p:sp>
      <p:sp>
        <p:nvSpPr>
          <p:cNvPr id="6" name="Text Placeholder 3"/>
          <p:cNvSpPr txBox="1">
            <a:spLocks/>
          </p:cNvSpPr>
          <p:nvPr/>
        </p:nvSpPr>
        <p:spPr bwMode="auto">
          <a:xfrm>
            <a:off x="381000" y="1295400"/>
            <a:ext cx="830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30000"/>
              </a:spcBef>
              <a:spcAft>
                <a:spcPct val="0"/>
              </a:spcAft>
              <a:buChar char="•"/>
              <a:defRPr sz="3200">
                <a:solidFill>
                  <a:srgbClr val="000000"/>
                </a:solidFill>
                <a:latin typeface="+mn-lt"/>
                <a:ea typeface="ＭＳ Ｐゴシック" charset="-128"/>
                <a:cs typeface="+mn-cs"/>
              </a:defRPr>
            </a:lvl1pPr>
            <a:lvl2pPr marL="742950" indent="-285750" algn="l" rtl="0" eaLnBrk="1" fontAlgn="base" hangingPunct="1">
              <a:lnSpc>
                <a:spcPct val="95000"/>
              </a:lnSpc>
              <a:spcBef>
                <a:spcPct val="30000"/>
              </a:spcBef>
              <a:spcAft>
                <a:spcPct val="0"/>
              </a:spcAft>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30000"/>
              </a:spcBef>
              <a:spcAft>
                <a:spcPct val="0"/>
              </a:spcAft>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30000"/>
              </a:spcBef>
              <a:spcAft>
                <a:spcPct val="0"/>
              </a:spcAft>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6pPr>
            <a:lvl7pPr marL="29718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7pPr>
            <a:lvl8pPr marL="34290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8pPr>
            <a:lvl9pPr marL="3886200" indent="-228600" algn="l" rtl="0" eaLnBrk="1" fontAlgn="base" hangingPunct="1">
              <a:lnSpc>
                <a:spcPct val="95000"/>
              </a:lnSpc>
              <a:spcBef>
                <a:spcPct val="30000"/>
              </a:spcBef>
              <a:spcAft>
                <a:spcPct val="0"/>
              </a:spcAft>
              <a:buChar char="»"/>
              <a:defRPr sz="2000">
                <a:solidFill>
                  <a:schemeClr val="bg2"/>
                </a:solidFill>
                <a:latin typeface="+mn-lt"/>
                <a:ea typeface="ＭＳ Ｐゴシック" charset="-128"/>
              </a:defRPr>
            </a:lvl9pPr>
          </a:lstStyle>
          <a:p>
            <a:r>
              <a:rPr lang="en-US" sz="2400" dirty="0"/>
              <a:t>The method must be offered by a provider and involves a simple surgical procedure.</a:t>
            </a:r>
            <a:endParaRPr lang="en-US" sz="2400" kern="0" dirty="0"/>
          </a:p>
          <a:p>
            <a:r>
              <a:rPr lang="en-US" sz="2400" kern="0" dirty="0"/>
              <a:t>The procedure is much simpler than female sterilization.</a:t>
            </a:r>
          </a:p>
          <a:p>
            <a:r>
              <a:rPr lang="en-US" sz="2400" kern="0" dirty="0"/>
              <a:t>No user action is required.</a:t>
            </a:r>
          </a:p>
          <a:p>
            <a:r>
              <a:rPr lang="en-US" sz="2400" dirty="0"/>
              <a:t>The procedure can be performed at any time the man makes an informed and voluntary decision.</a:t>
            </a:r>
          </a:p>
          <a:p>
            <a:r>
              <a:rPr lang="en-US" sz="2400" dirty="0"/>
              <a:t>After the procedure, there may be discomfort or some pain during recovery.</a:t>
            </a:r>
          </a:p>
          <a:p>
            <a:r>
              <a:rPr lang="en-US" sz="2400" dirty="0"/>
              <a:t>It may require semen analysis to measure effectiveness.</a:t>
            </a:r>
          </a:p>
          <a:p>
            <a:r>
              <a:rPr lang="en-US" sz="2400" dirty="0"/>
              <a:t>It is not reversible. (Where such reversal services are offered, it is expensive, and success is not always guaranteed.)</a:t>
            </a:r>
          </a:p>
          <a:p>
            <a:pPr marL="0" indent="0">
              <a:buNone/>
            </a:pPr>
            <a:endParaRPr lang="en-US" sz="2400" b="1" i="1" dirty="0"/>
          </a:p>
        </p:txBody>
      </p:sp>
      <p:sp>
        <p:nvSpPr>
          <p:cNvPr id="7" name="Footer Placeholder 1">
            <a:extLst>
              <a:ext uri="{FF2B5EF4-FFF2-40B4-BE49-F238E27FC236}">
                <a16:creationId xmlns:a16="http://schemas.microsoft.com/office/drawing/2014/main" id="{5071F13D-DCA7-47DE-A6FD-59D50F24820B}"/>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31138190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Advantages of fertility awareness methods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fontScale="92500"/>
          </a:bodyPr>
          <a:lstStyle/>
          <a:p>
            <a:r>
              <a:rPr lang="en-GB" sz="2400" dirty="0"/>
              <a:t>No side effects</a:t>
            </a:r>
          </a:p>
          <a:p>
            <a:r>
              <a:rPr lang="en-GB" sz="2400" dirty="0"/>
              <a:t>No known health risks</a:t>
            </a:r>
          </a:p>
          <a:p>
            <a:r>
              <a:rPr lang="en-GB" sz="2400" dirty="0"/>
              <a:t>Do not require procedures and usually do not require supplies</a:t>
            </a:r>
          </a:p>
          <a:p>
            <a:r>
              <a:rPr lang="en-GB" sz="2400" dirty="0"/>
              <a:t>Help protect against risks of pregnancy</a:t>
            </a:r>
          </a:p>
          <a:p>
            <a:r>
              <a:rPr lang="en-GB" sz="2400" dirty="0"/>
              <a:t>Help women learn about their bodies and fertility</a:t>
            </a:r>
          </a:p>
          <a:p>
            <a:r>
              <a:rPr lang="en-GB" sz="2400" dirty="0"/>
              <a:t>Allow some couples to adhere to their religious or cultural norms about contraception</a:t>
            </a:r>
          </a:p>
          <a:p>
            <a:r>
              <a:rPr lang="en-GB" sz="2400" dirty="0"/>
              <a:t>Can be used to identify fertile days by both women who want to become pregnant and women who want to avoid pregnancy</a:t>
            </a:r>
          </a:p>
          <a:p>
            <a:r>
              <a:rPr lang="en-GB" sz="2400" dirty="0"/>
              <a:t>Can be safely used by women who are living with HIV or are on antiretroviral (ARV) therapy</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90</a:t>
            </a:fld>
            <a:endParaRPr lang="en-GB"/>
          </a:p>
        </p:txBody>
      </p:sp>
      <p:sp>
        <p:nvSpPr>
          <p:cNvPr id="6" name="Footer Placeholder 2">
            <a:extLst>
              <a:ext uri="{FF2B5EF4-FFF2-40B4-BE49-F238E27FC236}">
                <a16:creationId xmlns:a16="http://schemas.microsoft.com/office/drawing/2014/main" id="{9DA3EA57-A425-4AA5-8C54-AC837B2AC31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3"/>
              </a:rPr>
              <a:t>Family Planning: A Global Handbook for Providers (3rd Edition, 2018)</a:t>
            </a:r>
            <a:endParaRPr lang="en-GB" sz="1200" dirty="0"/>
          </a:p>
        </p:txBody>
      </p:sp>
    </p:spTree>
    <p:extLst>
      <p:ext uri="{BB962C8B-B14F-4D97-AF65-F5344CB8AC3E}">
        <p14:creationId xmlns:p14="http://schemas.microsoft.com/office/powerpoint/2010/main" val="17927915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9B5E7-3D3A-4DDB-888D-C8244C6C6A06}"/>
              </a:ext>
            </a:extLst>
          </p:cNvPr>
          <p:cNvSpPr>
            <a:spLocks noGrp="1"/>
          </p:cNvSpPr>
          <p:nvPr>
            <p:ph type="title"/>
          </p:nvPr>
        </p:nvSpPr>
        <p:spPr/>
        <p:txBody>
          <a:bodyPr>
            <a:normAutofit/>
          </a:bodyPr>
          <a:lstStyle/>
          <a:p>
            <a:r>
              <a:rPr lang="en-GB" sz="4000" b="1" dirty="0">
                <a:solidFill>
                  <a:schemeClr val="accent1"/>
                </a:solidFill>
                <a:latin typeface="Calibri" panose="020F0502020204030204" pitchFamily="34" charset="0"/>
                <a:cs typeface="Calibri" panose="020F0502020204030204" pitchFamily="34" charset="0"/>
              </a:rPr>
              <a:t>Fertility awareness methods: Correcting misunderstandings</a:t>
            </a:r>
          </a:p>
        </p:txBody>
      </p:sp>
      <p:sp>
        <p:nvSpPr>
          <p:cNvPr id="3" name="Content Placeholder 2">
            <a:extLst>
              <a:ext uri="{FF2B5EF4-FFF2-40B4-BE49-F238E27FC236}">
                <a16:creationId xmlns:a16="http://schemas.microsoft.com/office/drawing/2014/main" id="{582E9164-5C02-4C17-B95A-78A57A69DCF9}"/>
              </a:ext>
            </a:extLst>
          </p:cNvPr>
          <p:cNvSpPr>
            <a:spLocks noGrp="1"/>
          </p:cNvSpPr>
          <p:nvPr>
            <p:ph idx="1"/>
          </p:nvPr>
        </p:nvSpPr>
        <p:spPr>
          <a:xfrm>
            <a:off x="628650" y="1847851"/>
            <a:ext cx="7886700" cy="4351338"/>
          </a:xfrm>
        </p:spPr>
        <p:txBody>
          <a:bodyPr>
            <a:normAutofit/>
          </a:bodyPr>
          <a:lstStyle/>
          <a:p>
            <a:pPr marL="0" indent="0">
              <a:buNone/>
            </a:pPr>
            <a:r>
              <a:rPr lang="en-GB" sz="2400" b="1" dirty="0"/>
              <a:t>Fertility awareness methods:</a:t>
            </a:r>
          </a:p>
          <a:p>
            <a:r>
              <a:rPr lang="en-GB" sz="2400" dirty="0"/>
              <a:t>Can be effective if used consistently and correctly.</a:t>
            </a:r>
          </a:p>
          <a:p>
            <a:r>
              <a:rPr lang="en-GB" sz="2400" dirty="0"/>
              <a:t>Do not require literacy or advanced education.</a:t>
            </a:r>
          </a:p>
          <a:p>
            <a:r>
              <a:rPr lang="en-GB" sz="2400" dirty="0"/>
              <a:t>Do not harm men who abstain from sex.</a:t>
            </a:r>
          </a:p>
          <a:p>
            <a:r>
              <a:rPr lang="en-GB" sz="2400" dirty="0"/>
              <a:t>Do not work when a couple is mistaken about when the fertile time occurs, such as thinking it occurs during monthly bleeding.</a:t>
            </a:r>
          </a:p>
        </p:txBody>
      </p:sp>
      <p:sp>
        <p:nvSpPr>
          <p:cNvPr id="4" name="Slide Number Placeholder 3">
            <a:extLst>
              <a:ext uri="{FF2B5EF4-FFF2-40B4-BE49-F238E27FC236}">
                <a16:creationId xmlns:a16="http://schemas.microsoft.com/office/drawing/2014/main" id="{382B38F2-090C-4C65-B5CD-7ED06201AE1F}"/>
              </a:ext>
            </a:extLst>
          </p:cNvPr>
          <p:cNvSpPr>
            <a:spLocks noGrp="1"/>
          </p:cNvSpPr>
          <p:nvPr>
            <p:ph type="sldNum" sz="quarter" idx="12"/>
          </p:nvPr>
        </p:nvSpPr>
        <p:spPr/>
        <p:txBody>
          <a:bodyPr/>
          <a:lstStyle/>
          <a:p>
            <a:fld id="{F078B8B3-EF1F-4BA0-BC3F-C8358C4676F6}" type="slidenum">
              <a:rPr lang="en-GB" smtClean="0"/>
              <a:t>91</a:t>
            </a:fld>
            <a:endParaRPr lang="en-GB"/>
          </a:p>
        </p:txBody>
      </p:sp>
      <p:sp>
        <p:nvSpPr>
          <p:cNvPr id="5" name="Footer Placeholder 2">
            <a:extLst>
              <a:ext uri="{FF2B5EF4-FFF2-40B4-BE49-F238E27FC236}">
                <a16:creationId xmlns:a16="http://schemas.microsoft.com/office/drawing/2014/main" id="{4C81A5C3-FB86-4D12-BBFC-8C4A57F57DB5}"/>
              </a:ext>
            </a:extLst>
          </p:cNvPr>
          <p:cNvSpPr txBox="1">
            <a:spLocks/>
          </p:cNvSpPr>
          <p:nvPr/>
        </p:nvSpPr>
        <p:spPr>
          <a:xfrm>
            <a:off x="2053732" y="6608934"/>
            <a:ext cx="5171090" cy="220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hlinkClick r:id="rId2"/>
              </a:rPr>
              <a:t>Family Planning: A Global Handbook for Providers (3rd Edition, 2018)</a:t>
            </a:r>
            <a:endParaRPr lang="en-GB" sz="1200" dirty="0"/>
          </a:p>
        </p:txBody>
      </p:sp>
    </p:spTree>
    <p:extLst>
      <p:ext uri="{BB962C8B-B14F-4D97-AF65-F5344CB8AC3E}">
        <p14:creationId xmlns:p14="http://schemas.microsoft.com/office/powerpoint/2010/main" val="7289788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29AAE5F-E41B-49F1-8D4C-BCFE0AC90DA6}"/>
              </a:ext>
            </a:extLst>
          </p:cNvPr>
          <p:cNvSpPr>
            <a:spLocks noGrp="1" noChangeArrowheads="1"/>
          </p:cNvSpPr>
          <p:nvPr>
            <p:ph type="ctrTitle" idx="4294967295"/>
          </p:nvPr>
        </p:nvSpPr>
        <p:spPr>
          <a:xfrm>
            <a:off x="623454" y="1479550"/>
            <a:ext cx="8001000" cy="2406650"/>
          </a:xfrm>
        </p:spPr>
        <p:txBody>
          <a:bodyPr>
            <a:normAutofit/>
          </a:bodyPr>
          <a:lstStyle/>
          <a:p>
            <a:pPr algn="ctr" eaLnBrk="1" hangingPunct="1">
              <a:lnSpc>
                <a:spcPct val="100000"/>
              </a:lnSpc>
            </a:pPr>
            <a:r>
              <a:rPr lang="en-US" altLang="en-US" sz="4800" b="1" dirty="0">
                <a:solidFill>
                  <a:schemeClr val="accent4"/>
                </a:solidFill>
                <a:latin typeface="Calibri" panose="020F0502020204030204" pitchFamily="34" charset="0"/>
                <a:cs typeface="Calibri" panose="020F0502020204030204" pitchFamily="34" charset="0"/>
              </a:rPr>
              <a:t>Standard Days Method (SDM)</a:t>
            </a:r>
            <a:br>
              <a:rPr lang="en-US" altLang="en-US" sz="4800" b="1" dirty="0">
                <a:solidFill>
                  <a:schemeClr val="accent4"/>
                </a:solidFill>
                <a:latin typeface="Calibri" panose="020F0502020204030204" pitchFamily="34" charset="0"/>
                <a:cs typeface="Calibri" panose="020F0502020204030204" pitchFamily="34" charset="0"/>
              </a:rPr>
            </a:br>
            <a:endParaRPr lang="en-US" altLang="en-US" sz="4800" b="1" dirty="0">
              <a:solidFill>
                <a:schemeClr val="accent4"/>
              </a:solidFill>
              <a:latin typeface="Calibri" panose="020F0502020204030204" pitchFamily="34" charset="0"/>
              <a:cs typeface="Calibri" panose="020F0502020204030204" pitchFamily="34" charset="0"/>
            </a:endParaRPr>
          </a:p>
        </p:txBody>
      </p:sp>
      <p:graphicFrame>
        <p:nvGraphicFramePr>
          <p:cNvPr id="7171" name="Object 2">
            <a:extLst>
              <a:ext uri="{FF2B5EF4-FFF2-40B4-BE49-F238E27FC236}">
                <a16:creationId xmlns:a16="http://schemas.microsoft.com/office/drawing/2014/main" id="{24A99800-E17E-4B8A-8E19-D952819D359F}"/>
              </a:ext>
            </a:extLst>
          </p:cNvPr>
          <p:cNvGraphicFramePr>
            <a:graphicFrameLocks noChangeAspect="1"/>
          </p:cNvGraphicFramePr>
          <p:nvPr/>
        </p:nvGraphicFramePr>
        <p:xfrm>
          <a:off x="2438400" y="3886200"/>
          <a:ext cx="3417888" cy="2590800"/>
        </p:xfrm>
        <a:graphic>
          <a:graphicData uri="http://schemas.openxmlformats.org/presentationml/2006/ole">
            <mc:AlternateContent xmlns:mc="http://schemas.openxmlformats.org/markup-compatibility/2006">
              <mc:Choice xmlns:v="urn:schemas-microsoft-com:vml" Requires="v">
                <p:oleObj name="CorelDRAW" r:id="rId3" imgW="4228560" imgH="2824920" progId="CorelDRAW.Graphic.10">
                  <p:embed/>
                </p:oleObj>
              </mc:Choice>
              <mc:Fallback>
                <p:oleObj name="CorelDRAW" r:id="rId3" imgW="4228560" imgH="2824920" progId="CorelDRAW.Graphic.10">
                  <p:embed/>
                  <p:pic>
                    <p:nvPicPr>
                      <p:cNvPr id="7171" name="Object 2">
                        <a:extLst>
                          <a:ext uri="{FF2B5EF4-FFF2-40B4-BE49-F238E27FC236}">
                            <a16:creationId xmlns:a16="http://schemas.microsoft.com/office/drawing/2014/main" id="{24A99800-E17E-4B8A-8E19-D952819D35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86200"/>
                        <a:ext cx="3417888" cy="2590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719DBB1F-28BC-4A4F-A2D6-3C8BC51359D9}"/>
              </a:ext>
            </a:extLst>
          </p:cNvPr>
          <p:cNvSpPr>
            <a:spLocks noGrp="1"/>
          </p:cNvSpPr>
          <p:nvPr>
            <p:ph type="sldNum" sz="quarter" idx="12"/>
          </p:nvPr>
        </p:nvSpPr>
        <p:spPr/>
        <p:txBody>
          <a:bodyPr/>
          <a:lstStyle/>
          <a:p>
            <a:fld id="{8503B3E5-BAE0-4051-A0B1-29381921E4F1}" type="slidenum">
              <a:rPr lang="en-GB" smtClean="0"/>
              <a:t>92</a:t>
            </a:fld>
            <a:endParaRPr lang="en-GB"/>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90108E9-BD71-4C35-9EC3-81C813A843C3}"/>
              </a:ext>
            </a:extLst>
          </p:cNvPr>
          <p:cNvSpPr>
            <a:spLocks noGrp="1" noChangeArrowheads="1"/>
          </p:cNvSpPr>
          <p:nvPr>
            <p:ph type="title"/>
          </p:nvPr>
        </p:nvSpPr>
        <p:spPr>
          <a:xfrm>
            <a:off x="628650" y="60329"/>
            <a:ext cx="7886700" cy="1325563"/>
          </a:xfrm>
        </p:spPr>
        <p:txBody>
          <a:bodyPr>
            <a:normAutofit/>
          </a:bodyPr>
          <a:lstStyle/>
          <a:p>
            <a:r>
              <a:rPr lang="en-US" altLang="en-US" sz="4000" b="1">
                <a:solidFill>
                  <a:schemeClr val="accent4"/>
                </a:solidFill>
                <a:latin typeface="Calibri" panose="020F0502020204030204" pitchFamily="34" charset="0"/>
                <a:cs typeface="Calibri" panose="020F0502020204030204" pitchFamily="34" charset="0"/>
              </a:rPr>
              <a:t>What is the Standard Days Method</a:t>
            </a:r>
          </a:p>
        </p:txBody>
      </p:sp>
      <p:sp>
        <p:nvSpPr>
          <p:cNvPr id="13315" name="Content Placeholder 2">
            <a:extLst>
              <a:ext uri="{FF2B5EF4-FFF2-40B4-BE49-F238E27FC236}">
                <a16:creationId xmlns:a16="http://schemas.microsoft.com/office/drawing/2014/main" id="{AA06923E-E6A7-4741-800B-A96C8CEF2AFD}"/>
              </a:ext>
            </a:extLst>
          </p:cNvPr>
          <p:cNvSpPr>
            <a:spLocks noGrp="1" noChangeArrowheads="1"/>
          </p:cNvSpPr>
          <p:nvPr>
            <p:ph idx="1"/>
          </p:nvPr>
        </p:nvSpPr>
        <p:spPr>
          <a:xfrm>
            <a:off x="628650" y="1579858"/>
            <a:ext cx="7886700" cy="4818781"/>
          </a:xfrm>
        </p:spPr>
        <p:txBody>
          <a:bodyPr/>
          <a:lstStyle/>
          <a:p>
            <a:r>
              <a:rPr lang="en-US" altLang="en-US" sz="2800" dirty="0">
                <a:latin typeface="Calibri" panose="020F0502020204030204" pitchFamily="34" charset="0"/>
                <a:cs typeface="Calibri" panose="020F0502020204030204" pitchFamily="34" charset="0"/>
              </a:rPr>
              <a:t>The Standard Days Method® (SDM) is a simple fertility awareness-based method of family planning based on a woman's menstrual cycle.</a:t>
            </a:r>
          </a:p>
          <a:p>
            <a:endParaRPr lang="en-US" altLang="en-US" sz="2800" dirty="0">
              <a:latin typeface="Calibri" panose="020F0502020204030204" pitchFamily="34" charset="0"/>
              <a:cs typeface="Calibri" panose="020F0502020204030204" pitchFamily="34" charset="0"/>
            </a:endParaRPr>
          </a:p>
          <a:p>
            <a:r>
              <a:rPr lang="en-GB" altLang="en-US" sz="2800" dirty="0">
                <a:latin typeface="Calibri" panose="020F0502020204030204" pitchFamily="34" charset="0"/>
                <a:cs typeface="Calibri" panose="020F0502020204030204" pitchFamily="34" charset="0"/>
              </a:rPr>
              <a:t>Fertility Awareness is the knowledge of the days in a woman’s menstrual cycle when she is likely to become pregnant (fertile days) by observing fertility signs such as cervical secretions and basal body temperature or monitoring cycle days.  </a:t>
            </a:r>
            <a:br>
              <a:rPr lang="en-GB" altLang="en-US" sz="2800" dirty="0">
                <a:latin typeface="Calibri" panose="020F0502020204030204" pitchFamily="34" charset="0"/>
                <a:cs typeface="Calibri" panose="020F0502020204030204" pitchFamily="34" charset="0"/>
              </a:rPr>
            </a:br>
            <a:endParaRPr lang="en-US" altLang="en-US" sz="2800" dirty="0">
              <a:latin typeface="Calibri" panose="020F0502020204030204" pitchFamily="34" charset="0"/>
              <a:cs typeface="Calibri" panose="020F0502020204030204" pitchFamily="34" charset="0"/>
            </a:endParaRPr>
          </a:p>
        </p:txBody>
      </p:sp>
      <p:pic>
        <p:nvPicPr>
          <p:cNvPr id="13316" name="Picture 2">
            <a:extLst>
              <a:ext uri="{FF2B5EF4-FFF2-40B4-BE49-F238E27FC236}">
                <a16:creationId xmlns:a16="http://schemas.microsoft.com/office/drawing/2014/main" id="{F9921C5A-A060-455E-A586-946336CCB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225145"/>
            <a:ext cx="1531938" cy="1020763"/>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a:extLst>
              <a:ext uri="{FF2B5EF4-FFF2-40B4-BE49-F238E27FC236}">
                <a16:creationId xmlns:a16="http://schemas.microsoft.com/office/drawing/2014/main" id="{EAC53C49-E30F-4B8E-9060-FBE2DCEF1BD5}"/>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4366C674-99EE-4B09-8A36-DF1BD0A0F135}"/>
              </a:ext>
            </a:extLst>
          </p:cNvPr>
          <p:cNvSpPr>
            <a:spLocks noGrp="1"/>
          </p:cNvSpPr>
          <p:nvPr>
            <p:ph type="sldNum" sz="quarter" idx="12"/>
          </p:nvPr>
        </p:nvSpPr>
        <p:spPr/>
        <p:txBody>
          <a:bodyPr/>
          <a:lstStyle/>
          <a:p>
            <a:fld id="{8503B3E5-BAE0-4051-A0B1-29381921E4F1}" type="slidenum">
              <a:rPr lang="en-GB" smtClean="0"/>
              <a:t>93</a:t>
            </a:fld>
            <a:endParaRPr lang="en-GB"/>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E4816EF-153B-4FEF-BB58-A0731F470052}"/>
              </a:ext>
            </a:extLst>
          </p:cNvPr>
          <p:cNvSpPr>
            <a:spLocks noGrp="1" noChangeArrowheads="1"/>
          </p:cNvSpPr>
          <p:nvPr>
            <p:ph type="title"/>
          </p:nvPr>
        </p:nvSpPr>
        <p:spPr>
          <a:xfrm>
            <a:off x="114300" y="74613"/>
            <a:ext cx="8839200" cy="990600"/>
          </a:xfrm>
        </p:spPr>
        <p:txBody>
          <a:bodyPr/>
          <a:lstStyle/>
          <a:p>
            <a:pPr eaLnBrk="1" hangingPunct="1"/>
            <a:r>
              <a:rPr lang="en-US" altLang="en-US" sz="3600" b="1" dirty="0">
                <a:solidFill>
                  <a:schemeClr val="accent4"/>
                </a:solidFill>
                <a:latin typeface="Calibri" panose="020F0502020204030204" pitchFamily="34" charset="0"/>
                <a:cs typeface="Calibri" panose="020F0502020204030204" pitchFamily="34" charset="0"/>
              </a:rPr>
              <a:t>Standard Days Method characteristics</a:t>
            </a:r>
          </a:p>
        </p:txBody>
      </p:sp>
      <p:sp>
        <p:nvSpPr>
          <p:cNvPr id="12291" name="Rectangle 3">
            <a:extLst>
              <a:ext uri="{FF2B5EF4-FFF2-40B4-BE49-F238E27FC236}">
                <a16:creationId xmlns:a16="http://schemas.microsoft.com/office/drawing/2014/main" id="{E1105F97-BEFC-43C8-9AEE-F1CE4F93A995}"/>
              </a:ext>
            </a:extLst>
          </p:cNvPr>
          <p:cNvSpPr>
            <a:spLocks noGrp="1" noChangeArrowheads="1"/>
          </p:cNvSpPr>
          <p:nvPr>
            <p:ph idx="1"/>
          </p:nvPr>
        </p:nvSpPr>
        <p:spPr>
          <a:xfrm>
            <a:off x="447675" y="1475509"/>
            <a:ext cx="8172450" cy="4953000"/>
          </a:xfrm>
        </p:spPr>
        <p:txBody>
          <a:bodyPr/>
          <a:lstStyle/>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Identifies days 8 to19 of the menstrual cycle as fertile days</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Is appropriate for women with menstrual cycles between 26 and 32 days long (women who have their periods about once a month fit within this range. If a woman has a cycle outside this range more than once in a given year she should use a different family planning method.)</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Helps a couple avoid unplanned pregnancy by knowing which days they should not have unprotected sex</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Helps a couple plan a pregnancy by knowing which days they should have sex</a:t>
            </a:r>
          </a:p>
          <a:p>
            <a:pPr eaLnBrk="1" hangingPunct="1">
              <a:lnSpc>
                <a:spcPct val="90000"/>
              </a:lnSpc>
              <a:spcAft>
                <a:spcPct val="10000"/>
              </a:spcAft>
              <a:buFont typeface="Arial" panose="020B0604020202020204" pitchFamily="34" charset="0"/>
              <a:buChar char="•"/>
              <a:defRPr/>
            </a:pPr>
            <a:r>
              <a:rPr lang="en-US" altLang="en-US" sz="2500" dirty="0">
                <a:solidFill>
                  <a:schemeClr val="accent4">
                    <a:lumMod val="10000"/>
                  </a:schemeClr>
                </a:solidFill>
              </a:rPr>
              <a:t>Does not protect against STIs/HIV</a:t>
            </a:r>
          </a:p>
        </p:txBody>
      </p:sp>
      <p:sp>
        <p:nvSpPr>
          <p:cNvPr id="5" name="Footer Placeholder 1">
            <a:extLst>
              <a:ext uri="{FF2B5EF4-FFF2-40B4-BE49-F238E27FC236}">
                <a16:creationId xmlns:a16="http://schemas.microsoft.com/office/drawing/2014/main" id="{A7A09AD0-4A03-428A-AD82-97F7B02A9AA1}"/>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6699A1AA-449B-4DA2-BD6A-87C39D3146F6}"/>
              </a:ext>
            </a:extLst>
          </p:cNvPr>
          <p:cNvSpPr>
            <a:spLocks noGrp="1"/>
          </p:cNvSpPr>
          <p:nvPr>
            <p:ph type="sldNum" sz="quarter" idx="12"/>
          </p:nvPr>
        </p:nvSpPr>
        <p:spPr/>
        <p:txBody>
          <a:bodyPr/>
          <a:lstStyle/>
          <a:p>
            <a:fld id="{8503B3E5-BAE0-4051-A0B1-29381921E4F1}" type="slidenum">
              <a:rPr lang="en-GB" smtClean="0"/>
              <a:t>94</a:t>
            </a:fld>
            <a:endParaRPr lang="en-GB"/>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C80CCB1-46D5-499E-9F9E-ECE7C8005B25}"/>
              </a:ext>
            </a:extLst>
          </p:cNvPr>
          <p:cNvSpPr txBox="1">
            <a:spLocks noChangeArrowheads="1"/>
          </p:cNvSpPr>
          <p:nvPr/>
        </p:nvSpPr>
        <p:spPr bwMode="auto">
          <a:xfrm>
            <a:off x="417513" y="558800"/>
            <a:ext cx="8181975"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0" fontAlgn="auto" latinLnBrk="0" hangingPunct="0">
              <a:lnSpc>
                <a:spcPct val="90000"/>
              </a:lnSpc>
              <a:spcBef>
                <a:spcPts val="0"/>
              </a:spcBef>
              <a:spcAft>
                <a:spcPts val="0"/>
              </a:spcAft>
              <a:buClrTx/>
              <a:buSzTx/>
              <a:buFontTx/>
              <a:buNone/>
              <a:tabLst/>
              <a:defRPr/>
            </a:pPr>
            <a:r>
              <a:rPr lang="en-US" altLang="en-US" sz="3400" b="1" dirty="0">
                <a:solidFill>
                  <a:schemeClr val="accent4"/>
                </a:solidFill>
                <a:latin typeface="Calibri" panose="020F0502020204030204" pitchFamily="34" charset="0"/>
                <a:cs typeface="Calibri" panose="020F0502020204030204" pitchFamily="34" charset="0"/>
              </a:rPr>
              <a:t>SDM: </a:t>
            </a:r>
            <a:r>
              <a:rPr kumimoji="0" lang="en-US" altLang="en-US" sz="3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Perfect and typical use effectiveness</a:t>
            </a:r>
          </a:p>
        </p:txBody>
      </p:sp>
      <p:sp>
        <p:nvSpPr>
          <p:cNvPr id="21507" name="Rectangle 3">
            <a:extLst>
              <a:ext uri="{FF2B5EF4-FFF2-40B4-BE49-F238E27FC236}">
                <a16:creationId xmlns:a16="http://schemas.microsoft.com/office/drawing/2014/main" id="{0EEDC91B-5842-4F4E-97F9-55F181633AD3}"/>
              </a:ext>
            </a:extLst>
          </p:cNvPr>
          <p:cNvSpPr>
            <a:spLocks noChangeArrowheads="1"/>
          </p:cNvSpPr>
          <p:nvPr/>
        </p:nvSpPr>
        <p:spPr bwMode="auto">
          <a:xfrm>
            <a:off x="619125" y="6280150"/>
            <a:ext cx="534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300" b="0" i="1"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rPr>
              <a:t>Source: CCP and WHO, 2007; updated 2008.</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300" b="0" i="1" u="none" strike="noStrike" kern="1200" cap="none" spc="0" normalizeH="0" baseline="0" noProof="0">
              <a:ln>
                <a:noFill/>
              </a:ln>
              <a:solidFill>
                <a:srgbClr val="003366"/>
              </a:solidFill>
              <a:effectLst/>
              <a:uLnTx/>
              <a:uFillTx/>
              <a:latin typeface="Arial" panose="020B0604020202020204" pitchFamily="34" charset="0"/>
              <a:cs typeface="Arial" panose="020B0604020202020204" pitchFamily="34" charset="0"/>
            </a:endParaRPr>
          </a:p>
        </p:txBody>
      </p:sp>
      <p:sp>
        <p:nvSpPr>
          <p:cNvPr id="21508" name="Rectangle 4">
            <a:extLst>
              <a:ext uri="{FF2B5EF4-FFF2-40B4-BE49-F238E27FC236}">
                <a16:creationId xmlns:a16="http://schemas.microsoft.com/office/drawing/2014/main" id="{63B62ACA-B2BF-492D-9985-A2841D5C447E}"/>
              </a:ext>
            </a:extLst>
          </p:cNvPr>
          <p:cNvSpPr>
            <a:spLocks noChangeArrowheads="1"/>
          </p:cNvSpPr>
          <p:nvPr/>
        </p:nvSpPr>
        <p:spPr bwMode="auto">
          <a:xfrm>
            <a:off x="3351213" y="3721100"/>
            <a:ext cx="74612" cy="268288"/>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09" name="Rectangle 5">
            <a:extLst>
              <a:ext uri="{FF2B5EF4-FFF2-40B4-BE49-F238E27FC236}">
                <a16:creationId xmlns:a16="http://schemas.microsoft.com/office/drawing/2014/main" id="{30095271-BC53-496A-BD6C-30D20C33C9A4}"/>
              </a:ext>
            </a:extLst>
          </p:cNvPr>
          <p:cNvSpPr>
            <a:spLocks noChangeArrowheads="1"/>
          </p:cNvSpPr>
          <p:nvPr/>
        </p:nvSpPr>
        <p:spPr bwMode="auto">
          <a:xfrm>
            <a:off x="1031875" y="3349625"/>
            <a:ext cx="212407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Oral contraceptives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10" name="Line 6">
            <a:extLst>
              <a:ext uri="{FF2B5EF4-FFF2-40B4-BE49-F238E27FC236}">
                <a16:creationId xmlns:a16="http://schemas.microsoft.com/office/drawing/2014/main" id="{DFF89728-BF25-4CD2-834B-8FA39CB867E4}"/>
              </a:ext>
            </a:extLst>
          </p:cNvPr>
          <p:cNvSpPr>
            <a:spLocks noChangeShapeType="1"/>
          </p:cNvSpPr>
          <p:nvPr/>
        </p:nvSpPr>
        <p:spPr bwMode="auto">
          <a:xfrm flipV="1">
            <a:off x="3332163" y="1706563"/>
            <a:ext cx="1587" cy="360680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1" name="Line 7">
            <a:extLst>
              <a:ext uri="{FF2B5EF4-FFF2-40B4-BE49-F238E27FC236}">
                <a16:creationId xmlns:a16="http://schemas.microsoft.com/office/drawing/2014/main" id="{F435DFD1-0852-42AA-92ED-11E71589F2FB}"/>
              </a:ext>
            </a:extLst>
          </p:cNvPr>
          <p:cNvSpPr>
            <a:spLocks noChangeShapeType="1"/>
          </p:cNvSpPr>
          <p:nvPr/>
        </p:nvSpPr>
        <p:spPr bwMode="auto">
          <a:xfrm>
            <a:off x="3573463" y="3455988"/>
            <a:ext cx="952500"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2" name="Line 8">
            <a:extLst>
              <a:ext uri="{FF2B5EF4-FFF2-40B4-BE49-F238E27FC236}">
                <a16:creationId xmlns:a16="http://schemas.microsoft.com/office/drawing/2014/main" id="{DFC7EF9E-699E-4BEB-BCC5-0FB716708E57}"/>
              </a:ext>
            </a:extLst>
          </p:cNvPr>
          <p:cNvSpPr>
            <a:spLocks noChangeShapeType="1"/>
          </p:cNvSpPr>
          <p:nvPr/>
        </p:nvSpPr>
        <p:spPr bwMode="auto">
          <a:xfrm>
            <a:off x="4276725" y="2636838"/>
            <a:ext cx="904875"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3" name="Line 9">
            <a:extLst>
              <a:ext uri="{FF2B5EF4-FFF2-40B4-BE49-F238E27FC236}">
                <a16:creationId xmlns:a16="http://schemas.microsoft.com/office/drawing/2014/main" id="{146821EC-B571-4674-B7E7-79D7FCBA7584}"/>
              </a:ext>
            </a:extLst>
          </p:cNvPr>
          <p:cNvSpPr>
            <a:spLocks noChangeShapeType="1"/>
          </p:cNvSpPr>
          <p:nvPr/>
        </p:nvSpPr>
        <p:spPr bwMode="auto">
          <a:xfrm>
            <a:off x="4264025" y="2239963"/>
            <a:ext cx="2376488"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4" name="Line 10">
            <a:extLst>
              <a:ext uri="{FF2B5EF4-FFF2-40B4-BE49-F238E27FC236}">
                <a16:creationId xmlns:a16="http://schemas.microsoft.com/office/drawing/2014/main" id="{5BBCEC4A-3D97-4AD5-A3C7-08255E0F78EB}"/>
              </a:ext>
            </a:extLst>
          </p:cNvPr>
          <p:cNvSpPr>
            <a:spLocks noChangeShapeType="1"/>
          </p:cNvSpPr>
          <p:nvPr/>
        </p:nvSpPr>
        <p:spPr bwMode="auto">
          <a:xfrm>
            <a:off x="6408738" y="1822450"/>
            <a:ext cx="1531937"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5" name="Rectangle 11">
            <a:extLst>
              <a:ext uri="{FF2B5EF4-FFF2-40B4-BE49-F238E27FC236}">
                <a16:creationId xmlns:a16="http://schemas.microsoft.com/office/drawing/2014/main" id="{22B8DA59-F9D7-4876-93AF-14DEB1D0EDC6}"/>
              </a:ext>
            </a:extLst>
          </p:cNvPr>
          <p:cNvSpPr>
            <a:spLocks noChangeArrowheads="1"/>
          </p:cNvSpPr>
          <p:nvPr/>
        </p:nvSpPr>
        <p:spPr bwMode="auto">
          <a:xfrm>
            <a:off x="3328988" y="5708650"/>
            <a:ext cx="502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Percentage of women pregnant in first year of use</a:t>
            </a:r>
            <a:endParaRPr kumimoji="0" lang="en-US" altLang="en-US" sz="1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16" name="Rectangle 12">
            <a:extLst>
              <a:ext uri="{FF2B5EF4-FFF2-40B4-BE49-F238E27FC236}">
                <a16:creationId xmlns:a16="http://schemas.microsoft.com/office/drawing/2014/main" id="{9F25A0E3-B7DC-4907-AD15-B0BBB180D89C}"/>
              </a:ext>
            </a:extLst>
          </p:cNvPr>
          <p:cNvSpPr>
            <a:spLocks noChangeArrowheads="1"/>
          </p:cNvSpPr>
          <p:nvPr/>
        </p:nvSpPr>
        <p:spPr bwMode="auto">
          <a:xfrm>
            <a:off x="8023225" y="1668463"/>
            <a:ext cx="87313" cy="268287"/>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7" name="Rectangle 13">
            <a:extLst>
              <a:ext uri="{FF2B5EF4-FFF2-40B4-BE49-F238E27FC236}">
                <a16:creationId xmlns:a16="http://schemas.microsoft.com/office/drawing/2014/main" id="{628FA7A9-41CC-4DCE-A8F9-991DAC1FA4FF}"/>
              </a:ext>
            </a:extLst>
          </p:cNvPr>
          <p:cNvSpPr>
            <a:spLocks noChangeArrowheads="1"/>
          </p:cNvSpPr>
          <p:nvPr/>
        </p:nvSpPr>
        <p:spPr bwMode="auto">
          <a:xfrm>
            <a:off x="6719888" y="2093913"/>
            <a:ext cx="87312" cy="265112"/>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8" name="Rectangle 14">
            <a:extLst>
              <a:ext uri="{FF2B5EF4-FFF2-40B4-BE49-F238E27FC236}">
                <a16:creationId xmlns:a16="http://schemas.microsoft.com/office/drawing/2014/main" id="{1A18E371-3C46-492B-9AC6-299F0D51BE7C}"/>
              </a:ext>
            </a:extLst>
          </p:cNvPr>
          <p:cNvSpPr>
            <a:spLocks noChangeArrowheads="1"/>
          </p:cNvSpPr>
          <p:nvPr/>
        </p:nvSpPr>
        <p:spPr bwMode="auto">
          <a:xfrm>
            <a:off x="5257800" y="2520950"/>
            <a:ext cx="90488"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19" name="Rectangle 15">
            <a:extLst>
              <a:ext uri="{FF2B5EF4-FFF2-40B4-BE49-F238E27FC236}">
                <a16:creationId xmlns:a16="http://schemas.microsoft.com/office/drawing/2014/main" id="{04A6FCE9-8451-41AF-8205-D08E265AB999}"/>
              </a:ext>
            </a:extLst>
          </p:cNvPr>
          <p:cNvSpPr>
            <a:spLocks noChangeArrowheads="1"/>
          </p:cNvSpPr>
          <p:nvPr/>
        </p:nvSpPr>
        <p:spPr bwMode="auto">
          <a:xfrm>
            <a:off x="5741988" y="2901950"/>
            <a:ext cx="87312" cy="263525"/>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0" name="Rectangle 16">
            <a:extLst>
              <a:ext uri="{FF2B5EF4-FFF2-40B4-BE49-F238E27FC236}">
                <a16:creationId xmlns:a16="http://schemas.microsoft.com/office/drawing/2014/main" id="{2B0EC297-6ED7-4FA8-86B9-FF84736A2CA3}"/>
              </a:ext>
            </a:extLst>
          </p:cNvPr>
          <p:cNvSpPr>
            <a:spLocks noChangeArrowheads="1"/>
          </p:cNvSpPr>
          <p:nvPr/>
        </p:nvSpPr>
        <p:spPr bwMode="auto">
          <a:xfrm>
            <a:off x="4622800" y="3321050"/>
            <a:ext cx="88900"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1" name="Rectangle 17">
            <a:extLst>
              <a:ext uri="{FF2B5EF4-FFF2-40B4-BE49-F238E27FC236}">
                <a16:creationId xmlns:a16="http://schemas.microsoft.com/office/drawing/2014/main" id="{768A72E3-DB59-4DCE-B517-B267704A068E}"/>
              </a:ext>
            </a:extLst>
          </p:cNvPr>
          <p:cNvSpPr>
            <a:spLocks noChangeArrowheads="1"/>
          </p:cNvSpPr>
          <p:nvPr/>
        </p:nvSpPr>
        <p:spPr bwMode="auto">
          <a:xfrm>
            <a:off x="3340100" y="4976813"/>
            <a:ext cx="63500" cy="268287"/>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2" name="Rectangle 18">
            <a:extLst>
              <a:ext uri="{FF2B5EF4-FFF2-40B4-BE49-F238E27FC236}">
                <a16:creationId xmlns:a16="http://schemas.microsoft.com/office/drawing/2014/main" id="{09B2A0C3-349E-4C26-A71D-BEC000082C1F}"/>
              </a:ext>
            </a:extLst>
          </p:cNvPr>
          <p:cNvSpPr>
            <a:spLocks noChangeArrowheads="1"/>
          </p:cNvSpPr>
          <p:nvPr/>
        </p:nvSpPr>
        <p:spPr bwMode="auto">
          <a:xfrm>
            <a:off x="3367088" y="4546600"/>
            <a:ext cx="58737" cy="266700"/>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3" name="Rectangle 19">
            <a:extLst>
              <a:ext uri="{FF2B5EF4-FFF2-40B4-BE49-F238E27FC236}">
                <a16:creationId xmlns:a16="http://schemas.microsoft.com/office/drawing/2014/main" id="{9C46E539-4EE0-44E8-AA1E-0400DFE10E63}"/>
              </a:ext>
            </a:extLst>
          </p:cNvPr>
          <p:cNvSpPr>
            <a:spLocks noChangeArrowheads="1"/>
          </p:cNvSpPr>
          <p:nvPr/>
        </p:nvSpPr>
        <p:spPr bwMode="auto">
          <a:xfrm>
            <a:off x="5154613" y="4094163"/>
            <a:ext cx="3009900" cy="1108075"/>
          </a:xfrm>
          <a:prstGeom prst="rect">
            <a:avLst/>
          </a:prstGeom>
          <a:solidFill>
            <a:srgbClr val="FCEAA6"/>
          </a:solidFill>
          <a:ln w="9525">
            <a:solidFill>
              <a:schemeClr val="bg2"/>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24" name="Rectangle 20">
            <a:extLst>
              <a:ext uri="{FF2B5EF4-FFF2-40B4-BE49-F238E27FC236}">
                <a16:creationId xmlns:a16="http://schemas.microsoft.com/office/drawing/2014/main" id="{3F85B3DE-E3FE-4A9C-AB30-A3F7CC3EEF40}"/>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5A777A"/>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25" name="Rectangle 21">
            <a:extLst>
              <a:ext uri="{FF2B5EF4-FFF2-40B4-BE49-F238E27FC236}">
                <a16:creationId xmlns:a16="http://schemas.microsoft.com/office/drawing/2014/main" id="{0AB2E612-0237-4EA7-8C2C-06DE06790627}"/>
              </a:ext>
            </a:extLst>
          </p:cNvPr>
          <p:cNvSpPr>
            <a:spLocks noChangeArrowheads="1"/>
          </p:cNvSpPr>
          <p:nvPr/>
        </p:nvSpPr>
        <p:spPr bwMode="auto">
          <a:xfrm>
            <a:off x="5651500" y="4821238"/>
            <a:ext cx="2236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typical use</a:t>
            </a:r>
          </a:p>
        </p:txBody>
      </p:sp>
      <p:sp>
        <p:nvSpPr>
          <p:cNvPr id="21526" name="Rectangle 22">
            <a:extLst>
              <a:ext uri="{FF2B5EF4-FFF2-40B4-BE49-F238E27FC236}">
                <a16:creationId xmlns:a16="http://schemas.microsoft.com/office/drawing/2014/main" id="{13D0ACE9-8E4B-4020-824F-6E7A222F337D}"/>
              </a:ext>
            </a:extLst>
          </p:cNvPr>
          <p:cNvSpPr>
            <a:spLocks noChangeArrowheads="1"/>
          </p:cNvSpPr>
          <p:nvPr/>
        </p:nvSpPr>
        <p:spPr bwMode="auto">
          <a:xfrm>
            <a:off x="5694363" y="52562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27" name="Rectangle 23">
            <a:extLst>
              <a:ext uri="{FF2B5EF4-FFF2-40B4-BE49-F238E27FC236}">
                <a16:creationId xmlns:a16="http://schemas.microsoft.com/office/drawing/2014/main" id="{06FAB098-9674-4863-96FA-A5CE4E1634B8}"/>
              </a:ext>
            </a:extLst>
          </p:cNvPr>
          <p:cNvSpPr>
            <a:spLocks noChangeArrowheads="1"/>
          </p:cNvSpPr>
          <p:nvPr/>
        </p:nvSpPr>
        <p:spPr bwMode="auto">
          <a:xfrm>
            <a:off x="5397500" y="4600575"/>
            <a:ext cx="12700" cy="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4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 </a:t>
            </a:r>
            <a:endParaRPr kumimoji="0" lang="en-US"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28" name="Rectangle 24">
            <a:extLst>
              <a:ext uri="{FF2B5EF4-FFF2-40B4-BE49-F238E27FC236}">
                <a16:creationId xmlns:a16="http://schemas.microsoft.com/office/drawing/2014/main" id="{14A788B6-D5E8-4105-8B13-09716FAE0DCE}"/>
              </a:ext>
            </a:extLst>
          </p:cNvPr>
          <p:cNvSpPr>
            <a:spLocks noChangeArrowheads="1"/>
          </p:cNvSpPr>
          <p:nvPr/>
        </p:nvSpPr>
        <p:spPr bwMode="auto">
          <a:xfrm>
            <a:off x="5643563" y="4249738"/>
            <a:ext cx="24907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Rate during perfect use </a:t>
            </a:r>
          </a:p>
        </p:txBody>
      </p:sp>
      <p:sp>
        <p:nvSpPr>
          <p:cNvPr id="21529" name="Rectangle 25">
            <a:extLst>
              <a:ext uri="{FF2B5EF4-FFF2-40B4-BE49-F238E27FC236}">
                <a16:creationId xmlns:a16="http://schemas.microsoft.com/office/drawing/2014/main" id="{5D5CEE4A-78B8-431A-927E-1B4A5F2D062D}"/>
              </a:ext>
            </a:extLst>
          </p:cNvPr>
          <p:cNvSpPr>
            <a:spLocks noChangeArrowheads="1"/>
          </p:cNvSpPr>
          <p:nvPr/>
        </p:nvSpPr>
        <p:spPr bwMode="auto">
          <a:xfrm>
            <a:off x="5668963" y="5014913"/>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30" name="Rectangle 26">
            <a:extLst>
              <a:ext uri="{FF2B5EF4-FFF2-40B4-BE49-F238E27FC236}">
                <a16:creationId xmlns:a16="http://schemas.microsoft.com/office/drawing/2014/main" id="{2CAF80B1-EDF0-4F73-A4F9-0FE87811D4AB}"/>
              </a:ext>
            </a:extLst>
          </p:cNvPr>
          <p:cNvSpPr>
            <a:spLocks noChangeArrowheads="1"/>
          </p:cNvSpPr>
          <p:nvPr/>
        </p:nvSpPr>
        <p:spPr bwMode="auto">
          <a:xfrm>
            <a:off x="5668963" y="523240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FFFFFF"/>
              </a:solidFill>
              <a:effectLst/>
              <a:uLnTx/>
              <a:uFillTx/>
              <a:latin typeface="Times New Roman" panose="02020603050405020304" pitchFamily="18" charset="0"/>
              <a:cs typeface="Arial" panose="020B0604020202020204" pitchFamily="34" charset="0"/>
            </a:endParaRPr>
          </a:p>
        </p:txBody>
      </p:sp>
      <p:sp>
        <p:nvSpPr>
          <p:cNvPr id="21531" name="Rectangle 27">
            <a:extLst>
              <a:ext uri="{FF2B5EF4-FFF2-40B4-BE49-F238E27FC236}">
                <a16:creationId xmlns:a16="http://schemas.microsoft.com/office/drawing/2014/main" id="{B808C973-85A7-4520-9D59-61FE1E4A4898}"/>
              </a:ext>
            </a:extLst>
          </p:cNvPr>
          <p:cNvSpPr>
            <a:spLocks noChangeArrowheads="1"/>
          </p:cNvSpPr>
          <p:nvPr/>
        </p:nvSpPr>
        <p:spPr bwMode="auto">
          <a:xfrm>
            <a:off x="5367338" y="4271963"/>
            <a:ext cx="88900" cy="228600"/>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2" name="Rectangle 28">
            <a:extLst>
              <a:ext uri="{FF2B5EF4-FFF2-40B4-BE49-F238E27FC236}">
                <a16:creationId xmlns:a16="http://schemas.microsoft.com/office/drawing/2014/main" id="{EF75C3DA-0010-47E3-8FFF-5A6D29755898}"/>
              </a:ext>
            </a:extLst>
          </p:cNvPr>
          <p:cNvSpPr>
            <a:spLocks noChangeArrowheads="1"/>
          </p:cNvSpPr>
          <p:nvPr/>
        </p:nvSpPr>
        <p:spPr bwMode="auto">
          <a:xfrm>
            <a:off x="6257925" y="1687513"/>
            <a:ext cx="88900" cy="268287"/>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3" name="Rectangle 29">
            <a:extLst>
              <a:ext uri="{FF2B5EF4-FFF2-40B4-BE49-F238E27FC236}">
                <a16:creationId xmlns:a16="http://schemas.microsoft.com/office/drawing/2014/main" id="{CB7D60CA-32F2-49AB-8A8E-1C09D0D8EF75}"/>
              </a:ext>
            </a:extLst>
          </p:cNvPr>
          <p:cNvSpPr>
            <a:spLocks noChangeArrowheads="1"/>
          </p:cNvSpPr>
          <p:nvPr/>
        </p:nvSpPr>
        <p:spPr bwMode="auto">
          <a:xfrm>
            <a:off x="4102100" y="2112963"/>
            <a:ext cx="85725" cy="265112"/>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4" name="Rectangle 30">
            <a:extLst>
              <a:ext uri="{FF2B5EF4-FFF2-40B4-BE49-F238E27FC236}">
                <a16:creationId xmlns:a16="http://schemas.microsoft.com/office/drawing/2014/main" id="{7EDB8046-DEA6-4781-95E6-3A6F7F532263}"/>
              </a:ext>
            </a:extLst>
          </p:cNvPr>
          <p:cNvSpPr>
            <a:spLocks noChangeArrowheads="1"/>
          </p:cNvSpPr>
          <p:nvPr/>
        </p:nvSpPr>
        <p:spPr bwMode="auto">
          <a:xfrm>
            <a:off x="4097338" y="2501900"/>
            <a:ext cx="88900" cy="268288"/>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5" name="Rectangle 31">
            <a:extLst>
              <a:ext uri="{FF2B5EF4-FFF2-40B4-BE49-F238E27FC236}">
                <a16:creationId xmlns:a16="http://schemas.microsoft.com/office/drawing/2014/main" id="{503578BB-7ABF-4976-AD18-05EF4E78FE73}"/>
              </a:ext>
            </a:extLst>
          </p:cNvPr>
          <p:cNvSpPr>
            <a:spLocks noChangeArrowheads="1"/>
          </p:cNvSpPr>
          <p:nvPr/>
        </p:nvSpPr>
        <p:spPr bwMode="auto">
          <a:xfrm>
            <a:off x="3619500" y="2882900"/>
            <a:ext cx="90488" cy="263525"/>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6" name="Rectangle 32">
            <a:extLst>
              <a:ext uri="{FF2B5EF4-FFF2-40B4-BE49-F238E27FC236}">
                <a16:creationId xmlns:a16="http://schemas.microsoft.com/office/drawing/2014/main" id="{A5200053-7DF3-4EF1-BE5C-3BFD8526EA72}"/>
              </a:ext>
            </a:extLst>
          </p:cNvPr>
          <p:cNvSpPr>
            <a:spLocks noChangeArrowheads="1"/>
          </p:cNvSpPr>
          <p:nvPr/>
        </p:nvSpPr>
        <p:spPr bwMode="auto">
          <a:xfrm>
            <a:off x="3403600" y="3321050"/>
            <a:ext cx="88900" cy="268288"/>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7" name="Rectangle 33">
            <a:extLst>
              <a:ext uri="{FF2B5EF4-FFF2-40B4-BE49-F238E27FC236}">
                <a16:creationId xmlns:a16="http://schemas.microsoft.com/office/drawing/2014/main" id="{5410B467-4062-439F-BA9A-CD4237D7BE9A}"/>
              </a:ext>
            </a:extLst>
          </p:cNvPr>
          <p:cNvSpPr>
            <a:spLocks noChangeArrowheads="1"/>
          </p:cNvSpPr>
          <p:nvPr/>
        </p:nvSpPr>
        <p:spPr bwMode="auto">
          <a:xfrm>
            <a:off x="3340100" y="4976813"/>
            <a:ext cx="63500" cy="127000"/>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8" name="Rectangle 34">
            <a:extLst>
              <a:ext uri="{FF2B5EF4-FFF2-40B4-BE49-F238E27FC236}">
                <a16:creationId xmlns:a16="http://schemas.microsoft.com/office/drawing/2014/main" id="{7340158B-904F-42E8-B856-95A711F651C0}"/>
              </a:ext>
            </a:extLst>
          </p:cNvPr>
          <p:cNvSpPr>
            <a:spLocks noChangeArrowheads="1"/>
          </p:cNvSpPr>
          <p:nvPr/>
        </p:nvSpPr>
        <p:spPr bwMode="auto">
          <a:xfrm>
            <a:off x="3367088" y="4546600"/>
            <a:ext cx="58737" cy="127000"/>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39" name="Rectangle 35">
            <a:extLst>
              <a:ext uri="{FF2B5EF4-FFF2-40B4-BE49-F238E27FC236}">
                <a16:creationId xmlns:a16="http://schemas.microsoft.com/office/drawing/2014/main" id="{1CFC2C00-F0B6-4A82-AC90-3F5C521D27F1}"/>
              </a:ext>
            </a:extLst>
          </p:cNvPr>
          <p:cNvSpPr>
            <a:spLocks noChangeArrowheads="1"/>
          </p:cNvSpPr>
          <p:nvPr/>
        </p:nvSpPr>
        <p:spPr bwMode="auto">
          <a:xfrm>
            <a:off x="1571625" y="2120900"/>
            <a:ext cx="164623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0" name="Rectangle 36">
            <a:extLst>
              <a:ext uri="{FF2B5EF4-FFF2-40B4-BE49-F238E27FC236}">
                <a16:creationId xmlns:a16="http://schemas.microsoft.com/office/drawing/2014/main" id="{E35E6047-24BE-465F-93D0-05BBC1CC18F6}"/>
              </a:ext>
            </a:extLst>
          </p:cNvPr>
          <p:cNvSpPr>
            <a:spLocks noChangeArrowheads="1"/>
          </p:cNvSpPr>
          <p:nvPr/>
        </p:nvSpPr>
        <p:spPr bwMode="auto">
          <a:xfrm>
            <a:off x="1212850" y="4578350"/>
            <a:ext cx="20081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Female sterilization</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1" name="Rectangle 37">
            <a:extLst>
              <a:ext uri="{FF2B5EF4-FFF2-40B4-BE49-F238E27FC236}">
                <a16:creationId xmlns:a16="http://schemas.microsoft.com/office/drawing/2014/main" id="{A3F97A0B-D542-4254-8F23-98E936D202BF}"/>
              </a:ext>
            </a:extLst>
          </p:cNvPr>
          <p:cNvSpPr>
            <a:spLocks noChangeArrowheads="1"/>
          </p:cNvSpPr>
          <p:nvPr/>
        </p:nvSpPr>
        <p:spPr bwMode="auto">
          <a:xfrm>
            <a:off x="1165225" y="4987925"/>
            <a:ext cx="2020888"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Implants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2" name="Rectangle 38">
            <a:extLst>
              <a:ext uri="{FF2B5EF4-FFF2-40B4-BE49-F238E27FC236}">
                <a16:creationId xmlns:a16="http://schemas.microsoft.com/office/drawing/2014/main" id="{5CC94F90-93FF-4025-9CA2-37DAAA3398DF}"/>
              </a:ext>
            </a:extLst>
          </p:cNvPr>
          <p:cNvSpPr>
            <a:spLocks noChangeArrowheads="1"/>
          </p:cNvSpPr>
          <p:nvPr/>
        </p:nvSpPr>
        <p:spPr bwMode="auto">
          <a:xfrm>
            <a:off x="2544763" y="3759200"/>
            <a:ext cx="6350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DMPA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3" name="Rectangle 39">
            <a:extLst>
              <a:ext uri="{FF2B5EF4-FFF2-40B4-BE49-F238E27FC236}">
                <a16:creationId xmlns:a16="http://schemas.microsoft.com/office/drawing/2014/main" id="{31A8032D-9E7F-42C0-A9C8-A58685B39986}"/>
              </a:ext>
            </a:extLst>
          </p:cNvPr>
          <p:cNvSpPr>
            <a:spLocks noChangeArrowheads="1"/>
          </p:cNvSpPr>
          <p:nvPr/>
        </p:nvSpPr>
        <p:spPr bwMode="auto">
          <a:xfrm>
            <a:off x="1949450" y="1711325"/>
            <a:ext cx="12874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Spermicides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4" name="Rectangle 40">
            <a:extLst>
              <a:ext uri="{FF2B5EF4-FFF2-40B4-BE49-F238E27FC236}">
                <a16:creationId xmlns:a16="http://schemas.microsoft.com/office/drawing/2014/main" id="{298995FA-22DD-4688-B0EF-7DDB42EA4618}"/>
              </a:ext>
            </a:extLst>
          </p:cNvPr>
          <p:cNvSpPr>
            <a:spLocks noChangeArrowheads="1"/>
          </p:cNvSpPr>
          <p:nvPr/>
        </p:nvSpPr>
        <p:spPr bwMode="auto">
          <a:xfrm>
            <a:off x="276225" y="2530475"/>
            <a:ext cx="295116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Standard Days Method</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5" name="Rectangle 41">
            <a:extLst>
              <a:ext uri="{FF2B5EF4-FFF2-40B4-BE49-F238E27FC236}">
                <a16:creationId xmlns:a16="http://schemas.microsoft.com/office/drawing/2014/main" id="{94F5638C-F3FC-4662-89BE-47FB6F4D0FD4}"/>
              </a:ext>
            </a:extLst>
          </p:cNvPr>
          <p:cNvSpPr>
            <a:spLocks noChangeArrowheads="1"/>
          </p:cNvSpPr>
          <p:nvPr/>
        </p:nvSpPr>
        <p:spPr bwMode="auto">
          <a:xfrm>
            <a:off x="1825625" y="2940050"/>
            <a:ext cx="1381125"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Male condom</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6" name="Rectangle 42">
            <a:extLst>
              <a:ext uri="{FF2B5EF4-FFF2-40B4-BE49-F238E27FC236}">
                <a16:creationId xmlns:a16="http://schemas.microsoft.com/office/drawing/2014/main" id="{4FD1150F-EB43-4CAB-A0C2-81D5B4BEB01B}"/>
              </a:ext>
            </a:extLst>
          </p:cNvPr>
          <p:cNvSpPr>
            <a:spLocks noChangeArrowheads="1"/>
          </p:cNvSpPr>
          <p:nvPr/>
        </p:nvSpPr>
        <p:spPr bwMode="auto">
          <a:xfrm>
            <a:off x="1633538" y="4168775"/>
            <a:ext cx="1582737"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IUD (TCu-380A)</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1547" name="Rectangle 43">
            <a:extLst>
              <a:ext uri="{FF2B5EF4-FFF2-40B4-BE49-F238E27FC236}">
                <a16:creationId xmlns:a16="http://schemas.microsoft.com/office/drawing/2014/main" id="{8DD5D496-A736-4402-8AEB-27C1BD913C46}"/>
              </a:ext>
            </a:extLst>
          </p:cNvPr>
          <p:cNvSpPr>
            <a:spLocks noChangeArrowheads="1"/>
          </p:cNvSpPr>
          <p:nvPr/>
        </p:nvSpPr>
        <p:spPr bwMode="auto">
          <a:xfrm>
            <a:off x="7599363" y="53149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48" name="Rectangle 44">
            <a:extLst>
              <a:ext uri="{FF2B5EF4-FFF2-40B4-BE49-F238E27FC236}">
                <a16:creationId xmlns:a16="http://schemas.microsoft.com/office/drawing/2014/main" id="{B8C123D2-9412-4208-9B57-9758DCDE6A9C}"/>
              </a:ext>
            </a:extLst>
          </p:cNvPr>
          <p:cNvSpPr>
            <a:spLocks noChangeArrowheads="1"/>
          </p:cNvSpPr>
          <p:nvPr/>
        </p:nvSpPr>
        <p:spPr bwMode="auto">
          <a:xfrm>
            <a:off x="7573963" y="5289550"/>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49" name="Rectangle 45">
            <a:extLst>
              <a:ext uri="{FF2B5EF4-FFF2-40B4-BE49-F238E27FC236}">
                <a16:creationId xmlns:a16="http://schemas.microsoft.com/office/drawing/2014/main" id="{5146F796-D9D1-4BAA-B714-A12BEC51C2AD}"/>
              </a:ext>
            </a:extLst>
          </p:cNvPr>
          <p:cNvSpPr>
            <a:spLocks noChangeArrowheads="1"/>
          </p:cNvSpPr>
          <p:nvPr/>
        </p:nvSpPr>
        <p:spPr bwMode="auto">
          <a:xfrm>
            <a:off x="3384550" y="4146550"/>
            <a:ext cx="76200" cy="265113"/>
          </a:xfrm>
          <a:prstGeom prst="rect">
            <a:avLst/>
          </a:prstGeom>
          <a:solidFill>
            <a:srgbClr val="6993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0" name="Rectangle 46">
            <a:extLst>
              <a:ext uri="{FF2B5EF4-FFF2-40B4-BE49-F238E27FC236}">
                <a16:creationId xmlns:a16="http://schemas.microsoft.com/office/drawing/2014/main" id="{5417472A-176D-4EEA-8CA1-BA2431B69F48}"/>
              </a:ext>
            </a:extLst>
          </p:cNvPr>
          <p:cNvSpPr>
            <a:spLocks noChangeArrowheads="1"/>
          </p:cNvSpPr>
          <p:nvPr/>
        </p:nvSpPr>
        <p:spPr bwMode="auto">
          <a:xfrm>
            <a:off x="3375025" y="4146550"/>
            <a:ext cx="39688" cy="265113"/>
          </a:xfrm>
          <a:prstGeom prst="rect">
            <a:avLst/>
          </a:prstGeom>
          <a:solidFill>
            <a:srgbClr val="990000"/>
          </a:solidFill>
          <a:ln w="12700">
            <a:solidFill>
              <a:srgbClr val="800000"/>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1" name="Rectangle 47">
            <a:extLst>
              <a:ext uri="{FF2B5EF4-FFF2-40B4-BE49-F238E27FC236}">
                <a16:creationId xmlns:a16="http://schemas.microsoft.com/office/drawing/2014/main" id="{D180DC7D-8335-4332-89D7-E60503A15C77}"/>
              </a:ext>
            </a:extLst>
          </p:cNvPr>
          <p:cNvSpPr>
            <a:spLocks noChangeArrowheads="1"/>
          </p:cNvSpPr>
          <p:nvPr/>
        </p:nvSpPr>
        <p:spPr bwMode="auto">
          <a:xfrm>
            <a:off x="3295650" y="538162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2" name="Rectangle 48">
            <a:extLst>
              <a:ext uri="{FF2B5EF4-FFF2-40B4-BE49-F238E27FC236}">
                <a16:creationId xmlns:a16="http://schemas.microsoft.com/office/drawing/2014/main" id="{068A6A13-230D-461A-8613-4243008237CC}"/>
              </a:ext>
            </a:extLst>
          </p:cNvPr>
          <p:cNvSpPr>
            <a:spLocks noChangeArrowheads="1"/>
          </p:cNvSpPr>
          <p:nvPr/>
        </p:nvSpPr>
        <p:spPr bwMode="auto">
          <a:xfrm>
            <a:off x="4856163" y="53816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3" name="Rectangle 49">
            <a:extLst>
              <a:ext uri="{FF2B5EF4-FFF2-40B4-BE49-F238E27FC236}">
                <a16:creationId xmlns:a16="http://schemas.microsoft.com/office/drawing/2014/main" id="{D1C37FAC-804E-40D7-9B94-EA242A657C55}"/>
              </a:ext>
            </a:extLst>
          </p:cNvPr>
          <p:cNvSpPr>
            <a:spLocks noChangeArrowheads="1"/>
          </p:cNvSpPr>
          <p:nvPr/>
        </p:nvSpPr>
        <p:spPr bwMode="auto">
          <a:xfrm>
            <a:off x="5694363" y="540067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15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4" name="Rectangle 50">
            <a:extLst>
              <a:ext uri="{FF2B5EF4-FFF2-40B4-BE49-F238E27FC236}">
                <a16:creationId xmlns:a16="http://schemas.microsoft.com/office/drawing/2014/main" id="{D42BCFD1-76B1-4EB3-AC4C-5D4F7C74EB03}"/>
              </a:ext>
            </a:extLst>
          </p:cNvPr>
          <p:cNvSpPr>
            <a:spLocks noChangeArrowheads="1"/>
          </p:cNvSpPr>
          <p:nvPr/>
        </p:nvSpPr>
        <p:spPr bwMode="auto">
          <a:xfrm>
            <a:off x="6507163" y="53816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5" name="Rectangle 51">
            <a:extLst>
              <a:ext uri="{FF2B5EF4-FFF2-40B4-BE49-F238E27FC236}">
                <a16:creationId xmlns:a16="http://schemas.microsoft.com/office/drawing/2014/main" id="{9856F10C-8457-4D10-9F3A-05CCABE7580C}"/>
              </a:ext>
            </a:extLst>
          </p:cNvPr>
          <p:cNvSpPr>
            <a:spLocks noChangeArrowheads="1"/>
          </p:cNvSpPr>
          <p:nvPr/>
        </p:nvSpPr>
        <p:spPr bwMode="auto">
          <a:xfrm>
            <a:off x="7297738" y="5381625"/>
            <a:ext cx="2413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25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56" name="Rectangle 52">
            <a:extLst>
              <a:ext uri="{FF2B5EF4-FFF2-40B4-BE49-F238E27FC236}">
                <a16:creationId xmlns:a16="http://schemas.microsoft.com/office/drawing/2014/main" id="{BAA9AB3E-2F35-4FF9-B0FF-6AFDD8B1F03A}"/>
              </a:ext>
            </a:extLst>
          </p:cNvPr>
          <p:cNvSpPr>
            <a:spLocks noChangeArrowheads="1"/>
          </p:cNvSpPr>
          <p:nvPr/>
        </p:nvSpPr>
        <p:spPr bwMode="auto">
          <a:xfrm>
            <a:off x="5367338" y="4845050"/>
            <a:ext cx="88900" cy="228600"/>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7" name="Line 53">
            <a:extLst>
              <a:ext uri="{FF2B5EF4-FFF2-40B4-BE49-F238E27FC236}">
                <a16:creationId xmlns:a16="http://schemas.microsoft.com/office/drawing/2014/main" id="{DAAE251A-6D71-48BE-B913-27219352B7D9}"/>
              </a:ext>
            </a:extLst>
          </p:cNvPr>
          <p:cNvSpPr>
            <a:spLocks noChangeShapeType="1"/>
          </p:cNvSpPr>
          <p:nvPr/>
        </p:nvSpPr>
        <p:spPr bwMode="auto">
          <a:xfrm>
            <a:off x="3321050" y="5326063"/>
            <a:ext cx="4862513" cy="15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8" name="Line 54">
            <a:extLst>
              <a:ext uri="{FF2B5EF4-FFF2-40B4-BE49-F238E27FC236}">
                <a16:creationId xmlns:a16="http://schemas.microsoft.com/office/drawing/2014/main" id="{3FB846EB-9DAB-4246-B4DA-02FAC7D67730}"/>
              </a:ext>
            </a:extLst>
          </p:cNvPr>
          <p:cNvSpPr>
            <a:spLocks noChangeShapeType="1"/>
          </p:cNvSpPr>
          <p:nvPr/>
        </p:nvSpPr>
        <p:spPr bwMode="auto">
          <a:xfrm>
            <a:off x="3332163" y="533717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59" name="Line 55">
            <a:extLst>
              <a:ext uri="{FF2B5EF4-FFF2-40B4-BE49-F238E27FC236}">
                <a16:creationId xmlns:a16="http://schemas.microsoft.com/office/drawing/2014/main" id="{6B348BA3-70EC-44D4-AB25-445C467FEDB8}"/>
              </a:ext>
            </a:extLst>
          </p:cNvPr>
          <p:cNvSpPr>
            <a:spLocks noChangeShapeType="1"/>
          </p:cNvSpPr>
          <p:nvPr/>
        </p:nvSpPr>
        <p:spPr bwMode="auto">
          <a:xfrm>
            <a:off x="4157663" y="53308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0" name="Line 56">
            <a:extLst>
              <a:ext uri="{FF2B5EF4-FFF2-40B4-BE49-F238E27FC236}">
                <a16:creationId xmlns:a16="http://schemas.microsoft.com/office/drawing/2014/main" id="{5B113A7F-802B-46B6-BBF5-F9EF8B3A2BBD}"/>
              </a:ext>
            </a:extLst>
          </p:cNvPr>
          <p:cNvSpPr>
            <a:spLocks noChangeShapeType="1"/>
          </p:cNvSpPr>
          <p:nvPr/>
        </p:nvSpPr>
        <p:spPr bwMode="auto">
          <a:xfrm>
            <a:off x="4983163" y="533082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1" name="Line 57">
            <a:extLst>
              <a:ext uri="{FF2B5EF4-FFF2-40B4-BE49-F238E27FC236}">
                <a16:creationId xmlns:a16="http://schemas.microsoft.com/office/drawing/2014/main" id="{62C20F87-BE56-480F-BCE6-DB4BE5DCA91E}"/>
              </a:ext>
            </a:extLst>
          </p:cNvPr>
          <p:cNvSpPr>
            <a:spLocks noChangeShapeType="1"/>
          </p:cNvSpPr>
          <p:nvPr/>
        </p:nvSpPr>
        <p:spPr bwMode="auto">
          <a:xfrm>
            <a:off x="5797550" y="5330825"/>
            <a:ext cx="1588"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2" name="Line 58">
            <a:extLst>
              <a:ext uri="{FF2B5EF4-FFF2-40B4-BE49-F238E27FC236}">
                <a16:creationId xmlns:a16="http://schemas.microsoft.com/office/drawing/2014/main" id="{BA623E92-B451-4F18-AAD4-48842877FBE0}"/>
              </a:ext>
            </a:extLst>
          </p:cNvPr>
          <p:cNvSpPr>
            <a:spLocks noChangeShapeType="1"/>
          </p:cNvSpPr>
          <p:nvPr/>
        </p:nvSpPr>
        <p:spPr bwMode="auto">
          <a:xfrm>
            <a:off x="6608763" y="5324475"/>
            <a:ext cx="1587" cy="650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3" name="Line 59">
            <a:extLst>
              <a:ext uri="{FF2B5EF4-FFF2-40B4-BE49-F238E27FC236}">
                <a16:creationId xmlns:a16="http://schemas.microsoft.com/office/drawing/2014/main" id="{C003DCC6-D250-454B-BA00-CD7C5220B99F}"/>
              </a:ext>
            </a:extLst>
          </p:cNvPr>
          <p:cNvSpPr>
            <a:spLocks noChangeShapeType="1"/>
          </p:cNvSpPr>
          <p:nvPr/>
        </p:nvSpPr>
        <p:spPr bwMode="auto">
          <a:xfrm>
            <a:off x="7400925" y="5330825"/>
            <a:ext cx="1588" cy="77788"/>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4" name="Line 60">
            <a:extLst>
              <a:ext uri="{FF2B5EF4-FFF2-40B4-BE49-F238E27FC236}">
                <a16:creationId xmlns:a16="http://schemas.microsoft.com/office/drawing/2014/main" id="{B421FF1F-80B3-4EE6-8D49-D7417A75AE6E}"/>
              </a:ext>
            </a:extLst>
          </p:cNvPr>
          <p:cNvSpPr>
            <a:spLocks noChangeShapeType="1"/>
          </p:cNvSpPr>
          <p:nvPr/>
        </p:nvSpPr>
        <p:spPr bwMode="auto">
          <a:xfrm>
            <a:off x="3805238" y="3044825"/>
            <a:ext cx="1858962" cy="1588"/>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5" name="Rectangle 61">
            <a:extLst>
              <a:ext uri="{FF2B5EF4-FFF2-40B4-BE49-F238E27FC236}">
                <a16:creationId xmlns:a16="http://schemas.microsoft.com/office/drawing/2014/main" id="{3E5DB12B-774D-4D84-AB49-862451CF1C2E}"/>
              </a:ext>
            </a:extLst>
          </p:cNvPr>
          <p:cNvSpPr>
            <a:spLocks noChangeArrowheads="1"/>
          </p:cNvSpPr>
          <p:nvPr/>
        </p:nvSpPr>
        <p:spPr bwMode="auto">
          <a:xfrm>
            <a:off x="4086225" y="5400675"/>
            <a:ext cx="1206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66" name="Rectangle 62">
            <a:extLst>
              <a:ext uri="{FF2B5EF4-FFF2-40B4-BE49-F238E27FC236}">
                <a16:creationId xmlns:a16="http://schemas.microsoft.com/office/drawing/2014/main" id="{F2DAD608-176A-4637-B9D4-64D5A5008059}"/>
              </a:ext>
            </a:extLst>
          </p:cNvPr>
          <p:cNvSpPr>
            <a:spLocks noChangeArrowheads="1"/>
          </p:cNvSpPr>
          <p:nvPr/>
        </p:nvSpPr>
        <p:spPr bwMode="auto">
          <a:xfrm>
            <a:off x="8064500" y="5383213"/>
            <a:ext cx="2413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Helvetica" panose="020B0604020202020204" pitchFamily="34" charset="0"/>
                <a:cs typeface="Arial" panose="020B0604020202020204" pitchFamily="34" charset="0"/>
              </a:rPr>
              <a:t>30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cs typeface="Arial" panose="020B0604020202020204" pitchFamily="34" charset="0"/>
            </a:endParaRPr>
          </a:p>
        </p:txBody>
      </p:sp>
      <p:sp>
        <p:nvSpPr>
          <p:cNvPr id="21567" name="Line 63">
            <a:extLst>
              <a:ext uri="{FF2B5EF4-FFF2-40B4-BE49-F238E27FC236}">
                <a16:creationId xmlns:a16="http://schemas.microsoft.com/office/drawing/2014/main" id="{BE808286-54D1-4362-B238-2F027890C398}"/>
              </a:ext>
            </a:extLst>
          </p:cNvPr>
          <p:cNvSpPr>
            <a:spLocks noChangeShapeType="1"/>
          </p:cNvSpPr>
          <p:nvPr/>
        </p:nvSpPr>
        <p:spPr bwMode="auto">
          <a:xfrm>
            <a:off x="8170863" y="5326063"/>
            <a:ext cx="1587" cy="65087"/>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8" name="Rectangle 64">
            <a:extLst>
              <a:ext uri="{FF2B5EF4-FFF2-40B4-BE49-F238E27FC236}">
                <a16:creationId xmlns:a16="http://schemas.microsoft.com/office/drawing/2014/main" id="{1C415B84-FA1F-4A5A-BB4B-989874A184F8}"/>
              </a:ext>
            </a:extLst>
          </p:cNvPr>
          <p:cNvSpPr>
            <a:spLocks noChangeArrowheads="1"/>
          </p:cNvSpPr>
          <p:nvPr/>
        </p:nvSpPr>
        <p:spPr bwMode="auto">
          <a:xfrm>
            <a:off x="3684588" y="3721100"/>
            <a:ext cx="88900" cy="268288"/>
          </a:xfrm>
          <a:prstGeom prst="rect">
            <a:avLst/>
          </a:prstGeom>
          <a:solidFill>
            <a:srgbClr val="618EFD"/>
          </a:solidFill>
          <a:ln w="12700">
            <a:solidFill>
              <a:srgbClr val="6993FD"/>
            </a:solidFill>
            <a:miter lim="800000"/>
            <a:headEnd/>
            <a:tailEnd/>
          </a:ln>
        </p:spPr>
        <p:txBody>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1569" name="Line 65">
            <a:extLst>
              <a:ext uri="{FF2B5EF4-FFF2-40B4-BE49-F238E27FC236}">
                <a16:creationId xmlns:a16="http://schemas.microsoft.com/office/drawing/2014/main" id="{4A931302-C3E3-449B-800F-99F414AA1B7F}"/>
              </a:ext>
            </a:extLst>
          </p:cNvPr>
          <p:cNvSpPr>
            <a:spLocks noChangeShapeType="1"/>
          </p:cNvSpPr>
          <p:nvPr/>
        </p:nvSpPr>
        <p:spPr bwMode="auto">
          <a:xfrm>
            <a:off x="3468688" y="3856038"/>
            <a:ext cx="171450" cy="0"/>
          </a:xfrm>
          <a:prstGeom prst="line">
            <a:avLst/>
          </a:prstGeom>
          <a:noFill/>
          <a:ln w="23876">
            <a:solidFill>
              <a:srgbClr val="8888AE"/>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7" name="Footer Placeholder 1">
            <a:extLst>
              <a:ext uri="{FF2B5EF4-FFF2-40B4-BE49-F238E27FC236}">
                <a16:creationId xmlns:a16="http://schemas.microsoft.com/office/drawing/2014/main" id="{D9CD4C52-E339-46C0-868A-DF454C762B02}"/>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7B9515F9-FE51-4CF2-BB8B-BC555E5C1905}"/>
              </a:ext>
            </a:extLst>
          </p:cNvPr>
          <p:cNvSpPr>
            <a:spLocks noGrp="1"/>
          </p:cNvSpPr>
          <p:nvPr>
            <p:ph type="sldNum" sz="quarter" idx="12"/>
          </p:nvPr>
        </p:nvSpPr>
        <p:spPr/>
        <p:txBody>
          <a:bodyPr/>
          <a:lstStyle/>
          <a:p>
            <a:fld id="{8503B3E5-BAE0-4051-A0B1-29381921E4F1}" type="slidenum">
              <a:rPr lang="en-GB" smtClean="0"/>
              <a:t>95</a:t>
            </a:fld>
            <a:endParaRPr lang="en-GB"/>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a:extLst>
              <a:ext uri="{FF2B5EF4-FFF2-40B4-BE49-F238E27FC236}">
                <a16:creationId xmlns:a16="http://schemas.microsoft.com/office/drawing/2014/main" id="{0BEA980A-0A4E-4129-A107-9FAF18B7407F}"/>
              </a:ext>
            </a:extLst>
          </p:cNvPr>
          <p:cNvSpPr txBox="1">
            <a:spLocks noChangeArrowheads="1"/>
          </p:cNvSpPr>
          <p:nvPr/>
        </p:nvSpPr>
        <p:spPr bwMode="auto">
          <a:xfrm>
            <a:off x="455613" y="159325"/>
            <a:ext cx="8181975"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Efficacy study of SDM</a:t>
            </a:r>
          </a:p>
        </p:txBody>
      </p:sp>
      <p:sp>
        <p:nvSpPr>
          <p:cNvPr id="74" name="Content Placeholder 2">
            <a:extLst>
              <a:ext uri="{FF2B5EF4-FFF2-40B4-BE49-F238E27FC236}">
                <a16:creationId xmlns:a16="http://schemas.microsoft.com/office/drawing/2014/main" id="{5359AE50-6E0D-4ADC-B104-32505A9F2A30}"/>
              </a:ext>
            </a:extLst>
          </p:cNvPr>
          <p:cNvSpPr txBox="1">
            <a:spLocks/>
          </p:cNvSpPr>
          <p:nvPr/>
        </p:nvSpPr>
        <p:spPr>
          <a:xfrm>
            <a:off x="457200" y="1627909"/>
            <a:ext cx="8229600" cy="4525963"/>
          </a:xfrm>
          <a:prstGeom prst="rect">
            <a:avLst/>
          </a:prstGeom>
        </p:spPr>
        <p:txBody>
          <a:bodyPr/>
          <a:lstStyle>
            <a:lvl1pPr marL="280988" indent="-280988">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Multi-site prospective study</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Services provided in existing programs</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Clients were followed monthly for 13 cycles</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Couples used the method correctly in 97% of cycles</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478 women in the study, 43 got pregnant</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With correct use, the failure rate is 4.8</a:t>
            </a: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rPr>
              <a:t>With typical use the failure rate is 12.0</a:t>
            </a:r>
          </a:p>
          <a:p>
            <a:pPr marL="280988" marR="0" lvl="0" indent="-280988" algn="l" defTabSz="914400" rtl="0" eaLnBrk="0" fontAlgn="base" latinLnBrk="0" hangingPunct="0">
              <a:lnSpc>
                <a:spcPct val="100000"/>
              </a:lnSpc>
              <a:spcBef>
                <a:spcPct val="20000"/>
              </a:spcBef>
              <a:spcAft>
                <a:spcPct val="0"/>
              </a:spcAft>
              <a:buClrTx/>
              <a:buSzTx/>
              <a:buFontTx/>
              <a:buChar char="•"/>
              <a:tabLst/>
              <a:defRPr/>
            </a:pPr>
            <a:endParaRPr kumimoji="0" lang="en-US" altLang="en-US" sz="2800" b="0" i="0" u="none" strike="noStrike" kern="1200" cap="none" spc="0" normalizeH="0" baseline="0" noProof="0">
              <a:ln>
                <a:noFill/>
              </a:ln>
              <a:solidFill>
                <a:srgbClr val="000000"/>
              </a:solidFill>
              <a:effectLst/>
              <a:uLnTx/>
              <a:uFillTx/>
              <a:latin typeface="+mn-lt"/>
              <a:cs typeface="Arial" panose="020B0604020202020204" pitchFamily="34" charset="0"/>
            </a:endParaRPr>
          </a:p>
        </p:txBody>
      </p:sp>
      <p:sp>
        <p:nvSpPr>
          <p:cNvPr id="5" name="Footer Placeholder 1">
            <a:extLst>
              <a:ext uri="{FF2B5EF4-FFF2-40B4-BE49-F238E27FC236}">
                <a16:creationId xmlns:a16="http://schemas.microsoft.com/office/drawing/2014/main" id="{5089216F-5B9E-4272-A9EC-C5359DFD4511}"/>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D3371FF2-2952-4E23-A492-088E7BDEEC66}"/>
              </a:ext>
            </a:extLst>
          </p:cNvPr>
          <p:cNvSpPr>
            <a:spLocks noGrp="1"/>
          </p:cNvSpPr>
          <p:nvPr>
            <p:ph type="sldNum" sz="quarter" idx="12"/>
          </p:nvPr>
        </p:nvSpPr>
        <p:spPr/>
        <p:txBody>
          <a:bodyPr/>
          <a:lstStyle/>
          <a:p>
            <a:fld id="{8503B3E5-BAE0-4051-A0B1-29381921E4F1}" type="slidenum">
              <a:rPr lang="en-GB" smtClean="0"/>
              <a:t>96</a:t>
            </a:fld>
            <a:endParaRPr lang="en-GB"/>
          </a:p>
        </p:txBody>
      </p:sp>
    </p:spTree>
    <p:extLst>
      <p:ext uri="{BB962C8B-B14F-4D97-AF65-F5344CB8AC3E}">
        <p14:creationId xmlns:p14="http://schemas.microsoft.com/office/powerpoint/2010/main" val="7910321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B93DD7D-7C14-4110-8C6B-D25D5EE6A9D1}"/>
              </a:ext>
            </a:extLst>
          </p:cNvPr>
          <p:cNvSpPr>
            <a:spLocks noGrp="1" noChangeArrowheads="1"/>
          </p:cNvSpPr>
          <p:nvPr>
            <p:ph type="title"/>
          </p:nvPr>
        </p:nvSpPr>
        <p:spPr>
          <a:xfrm>
            <a:off x="685800" y="192804"/>
            <a:ext cx="7772400" cy="819150"/>
          </a:xfrm>
        </p:spPr>
        <p:txBody>
          <a:bodyPr>
            <a:normAutofit/>
          </a:bodyPr>
          <a:lstStyle/>
          <a:p>
            <a:pPr eaLnBrk="1" hangingPunct="1"/>
            <a:r>
              <a:rPr lang="en-US" altLang="en-US" sz="4000" b="1" dirty="0">
                <a:solidFill>
                  <a:schemeClr val="accent4"/>
                </a:solidFill>
                <a:latin typeface="Calibri" panose="020F0502020204030204" pitchFamily="34" charset="0"/>
                <a:cs typeface="Calibri" panose="020F0502020204030204" pitchFamily="34" charset="0"/>
              </a:rPr>
              <a:t>How does SDM prevent pregnancy?</a:t>
            </a:r>
          </a:p>
        </p:txBody>
      </p:sp>
      <p:sp>
        <p:nvSpPr>
          <p:cNvPr id="684035" name="Rectangle 3">
            <a:extLst>
              <a:ext uri="{FF2B5EF4-FFF2-40B4-BE49-F238E27FC236}">
                <a16:creationId xmlns:a16="http://schemas.microsoft.com/office/drawing/2014/main" id="{D8193B6F-B59E-43D2-8A8A-37A6BAAA8544}"/>
              </a:ext>
            </a:extLst>
          </p:cNvPr>
          <p:cNvSpPr>
            <a:spLocks noGrp="1" noChangeArrowheads="1"/>
          </p:cNvSpPr>
          <p:nvPr>
            <p:ph idx="1"/>
          </p:nvPr>
        </p:nvSpPr>
        <p:spPr>
          <a:xfrm>
            <a:off x="561975" y="1352550"/>
            <a:ext cx="8172450" cy="4625975"/>
          </a:xfrm>
        </p:spPr>
        <p:txBody>
          <a:bodyPr/>
          <a:lstStyle/>
          <a:p>
            <a:pPr>
              <a:defRPr/>
            </a:pPr>
            <a:r>
              <a:rPr lang="en-US" altLang="en-US" dirty="0">
                <a:solidFill>
                  <a:schemeClr val="accent4">
                    <a:lumMod val="10000"/>
                  </a:schemeClr>
                </a:solidFill>
                <a:cs typeface="Times New Roman" pitchFamily="18" charset="0"/>
              </a:rPr>
              <a:t>Women are fertile between day 8 and day 19 of their menstrual cycle. </a:t>
            </a:r>
          </a:p>
          <a:p>
            <a:pPr>
              <a:defRPr/>
            </a:pPr>
            <a:endParaRPr lang="en-US" altLang="en-US" dirty="0">
              <a:solidFill>
                <a:schemeClr val="accent4">
                  <a:lumMod val="10000"/>
                </a:schemeClr>
              </a:solidFill>
              <a:cs typeface="Times New Roman" pitchFamily="18" charset="0"/>
            </a:endParaRPr>
          </a:p>
          <a:p>
            <a:pPr>
              <a:defRPr/>
            </a:pPr>
            <a:r>
              <a:rPr lang="en-US" altLang="en-US" dirty="0">
                <a:solidFill>
                  <a:schemeClr val="accent4">
                    <a:lumMod val="10000"/>
                  </a:schemeClr>
                </a:solidFill>
                <a:cs typeface="Times New Roman" pitchFamily="18" charset="0"/>
              </a:rPr>
              <a:t>SDM helps couples identify days 8 to19 of the cycle as fertile days </a:t>
            </a:r>
            <a:r>
              <a:rPr lang="en-US" dirty="0">
                <a:solidFill>
                  <a:schemeClr val="accent4">
                    <a:lumMod val="10000"/>
                  </a:schemeClr>
                </a:solidFill>
                <a:cs typeface="Times New Roman" pitchFamily="18" charset="0"/>
              </a:rPr>
              <a:t>by using </a:t>
            </a:r>
            <a:r>
              <a:rPr lang="en-US" dirty="0" err="1">
                <a:solidFill>
                  <a:schemeClr val="accent4">
                    <a:lumMod val="10000"/>
                  </a:schemeClr>
                </a:solidFill>
                <a:cs typeface="Times New Roman" pitchFamily="18" charset="0"/>
              </a:rPr>
              <a:t>CycleBeads</a:t>
            </a:r>
            <a:r>
              <a:rPr lang="en-US" dirty="0">
                <a:solidFill>
                  <a:schemeClr val="accent4">
                    <a:lumMod val="10000"/>
                  </a:schemeClr>
                </a:solidFill>
                <a:cs typeface="Times New Roman" pitchFamily="18" charset="0"/>
              </a:rPr>
              <a:t>® or a paper-based version of </a:t>
            </a:r>
            <a:r>
              <a:rPr lang="en-US" dirty="0" err="1">
                <a:solidFill>
                  <a:schemeClr val="accent4">
                    <a:lumMod val="10000"/>
                  </a:schemeClr>
                </a:solidFill>
                <a:cs typeface="Times New Roman" pitchFamily="18" charset="0"/>
              </a:rPr>
              <a:t>CycleBeads</a:t>
            </a:r>
            <a:r>
              <a:rPr lang="en-US" dirty="0">
                <a:solidFill>
                  <a:schemeClr val="accent4">
                    <a:lumMod val="10000"/>
                  </a:schemeClr>
                </a:solidFill>
                <a:cs typeface="Times New Roman" pitchFamily="18" charset="0"/>
              </a:rPr>
              <a:t>® </a:t>
            </a:r>
            <a:r>
              <a:rPr lang="en-US" altLang="en-US" dirty="0">
                <a:solidFill>
                  <a:schemeClr val="accent4">
                    <a:lumMod val="10000"/>
                  </a:schemeClr>
                </a:solidFill>
                <a:cs typeface="Times New Roman" pitchFamily="18" charset="0"/>
              </a:rPr>
              <a:t>. </a:t>
            </a:r>
          </a:p>
          <a:p>
            <a:pPr>
              <a:defRPr/>
            </a:pPr>
            <a:endParaRPr lang="en-US" altLang="en-US" dirty="0">
              <a:solidFill>
                <a:schemeClr val="accent4">
                  <a:lumMod val="10000"/>
                </a:schemeClr>
              </a:solidFill>
              <a:cs typeface="Times New Roman" pitchFamily="18" charset="0"/>
            </a:endParaRPr>
          </a:p>
          <a:p>
            <a:pPr>
              <a:defRPr/>
            </a:pPr>
            <a:r>
              <a:rPr lang="en-US" altLang="en-US" dirty="0">
                <a:solidFill>
                  <a:schemeClr val="accent4">
                    <a:lumMod val="10000"/>
                  </a:schemeClr>
                </a:solidFill>
                <a:cs typeface="Times New Roman" pitchFamily="18" charset="0"/>
              </a:rPr>
              <a:t>Couples avoid unprotected </a:t>
            </a:r>
            <a:r>
              <a:rPr lang="en-GB" altLang="en-US" dirty="0">
                <a:solidFill>
                  <a:schemeClr val="accent4">
                    <a:lumMod val="10000"/>
                  </a:schemeClr>
                </a:solidFill>
                <a:cs typeface="Times New Roman" pitchFamily="18" charset="0"/>
              </a:rPr>
              <a:t>sex, either by abstaining from sex or using a condom.</a:t>
            </a:r>
          </a:p>
          <a:p>
            <a:pPr>
              <a:defRPr/>
            </a:pPr>
            <a:endParaRPr lang="en-US" altLang="en-US" dirty="0">
              <a:solidFill>
                <a:schemeClr val="accent4">
                  <a:lumMod val="10000"/>
                </a:schemeClr>
              </a:solidFill>
              <a:cs typeface="Times New Roman" pitchFamily="18" charset="0"/>
            </a:endParaRPr>
          </a:p>
          <a:p>
            <a:pPr eaLnBrk="1" hangingPunct="1">
              <a:buFont typeface="Wingdings" pitchFamily="2" charset="2"/>
              <a:buChar char="§"/>
              <a:defRPr/>
            </a:pPr>
            <a:endParaRPr lang="en-US" altLang="en-US" dirty="0">
              <a:solidFill>
                <a:srgbClr val="17519F"/>
              </a:solidFill>
            </a:endParaRPr>
          </a:p>
        </p:txBody>
      </p:sp>
      <p:sp>
        <p:nvSpPr>
          <p:cNvPr id="5" name="Footer Placeholder 1">
            <a:extLst>
              <a:ext uri="{FF2B5EF4-FFF2-40B4-BE49-F238E27FC236}">
                <a16:creationId xmlns:a16="http://schemas.microsoft.com/office/drawing/2014/main" id="{1AFEA2B7-57DB-4D67-858E-BF4DE230EEDA}"/>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
        <p:nvSpPr>
          <p:cNvPr id="3" name="Slide Number Placeholder 2">
            <a:extLst>
              <a:ext uri="{FF2B5EF4-FFF2-40B4-BE49-F238E27FC236}">
                <a16:creationId xmlns:a16="http://schemas.microsoft.com/office/drawing/2014/main" id="{32A52895-DF81-4587-8015-0E58745F7EC6}"/>
              </a:ext>
            </a:extLst>
          </p:cNvPr>
          <p:cNvSpPr>
            <a:spLocks noGrp="1"/>
          </p:cNvSpPr>
          <p:nvPr>
            <p:ph type="sldNum" sz="quarter" idx="12"/>
          </p:nvPr>
        </p:nvSpPr>
        <p:spPr/>
        <p:txBody>
          <a:bodyPr/>
          <a:lstStyle/>
          <a:p>
            <a:fld id="{8503B3E5-BAE0-4051-A0B1-29381921E4F1}" type="slidenum">
              <a:rPr lang="en-GB" smtClean="0"/>
              <a:t>97</a:t>
            </a:fld>
            <a:endParaRPr lang="en-GB"/>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26D1A2D-51B0-4058-A117-9891E45A090C}"/>
              </a:ext>
            </a:extLst>
          </p:cNvPr>
          <p:cNvSpPr>
            <a:spLocks noGrp="1" noChangeArrowheads="1"/>
          </p:cNvSpPr>
          <p:nvPr>
            <p:ph type="title"/>
          </p:nvPr>
        </p:nvSpPr>
        <p:spPr>
          <a:xfrm>
            <a:off x="457200" y="69275"/>
            <a:ext cx="8229600" cy="1143000"/>
          </a:xfrm>
        </p:spPr>
        <p:txBody>
          <a:bodyPr>
            <a:normAutofit/>
          </a:bodyPr>
          <a:lstStyle/>
          <a:p>
            <a:r>
              <a:rPr lang="en-US" altLang="en-US" sz="3600" b="1" dirty="0">
                <a:solidFill>
                  <a:schemeClr val="accent4"/>
                </a:solidFill>
                <a:latin typeface="Calibri" panose="020F0502020204030204" pitchFamily="34" charset="0"/>
                <a:cs typeface="Calibri" panose="020F0502020204030204" pitchFamily="34" charset="0"/>
              </a:rPr>
              <a:t>Standard Days Method is based on:</a:t>
            </a:r>
          </a:p>
        </p:txBody>
      </p:sp>
      <p:graphicFrame>
        <p:nvGraphicFramePr>
          <p:cNvPr id="11267" name="Object 7">
            <a:extLst>
              <a:ext uri="{FF2B5EF4-FFF2-40B4-BE49-F238E27FC236}">
                <a16:creationId xmlns:a16="http://schemas.microsoft.com/office/drawing/2014/main" id="{5FDB1C23-6265-4215-B663-235896F4017C}"/>
              </a:ext>
            </a:extLst>
          </p:cNvPr>
          <p:cNvGraphicFramePr>
            <a:graphicFrameLocks noChangeAspect="1"/>
          </p:cNvGraphicFramePr>
          <p:nvPr/>
        </p:nvGraphicFramePr>
        <p:xfrm>
          <a:off x="6019800" y="2667000"/>
          <a:ext cx="2819400" cy="1492250"/>
        </p:xfrm>
        <a:graphic>
          <a:graphicData uri="http://schemas.openxmlformats.org/presentationml/2006/ole">
            <mc:AlternateContent xmlns:mc="http://schemas.openxmlformats.org/markup-compatibility/2006">
              <mc:Choice xmlns:v="urn:schemas-microsoft-com:vml" Requires="v">
                <p:oleObj name="Chart" r:id="rId3" imgW="7772400" imgH="4114800" progId="MSGraph.Chart.8">
                  <p:embed/>
                </p:oleObj>
              </mc:Choice>
              <mc:Fallback>
                <p:oleObj name="Chart" r:id="rId3" imgW="7772400" imgH="4114800" progId="MSGraph.Chart.8">
                  <p:embed/>
                  <p:pic>
                    <p:nvPicPr>
                      <p:cNvPr id="11267" name="Object 7">
                        <a:extLst>
                          <a:ext uri="{FF2B5EF4-FFF2-40B4-BE49-F238E27FC236}">
                            <a16:creationId xmlns:a16="http://schemas.microsoft.com/office/drawing/2014/main" id="{5FDB1C23-6265-4215-B663-235896F40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667000"/>
                        <a:ext cx="2819400" cy="1492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3">
            <a:extLst>
              <a:ext uri="{FF2B5EF4-FFF2-40B4-BE49-F238E27FC236}">
                <a16:creationId xmlns:a16="http://schemas.microsoft.com/office/drawing/2014/main" id="{430299A6-9200-47CC-AB28-7918C10FD811}"/>
              </a:ext>
            </a:extLst>
          </p:cNvPr>
          <p:cNvSpPr>
            <a:spLocks noChangeArrowheads="1"/>
          </p:cNvSpPr>
          <p:nvPr/>
        </p:nvSpPr>
        <p:spPr bwMode="auto">
          <a:xfrm>
            <a:off x="609600" y="4953000"/>
            <a:ext cx="5105400" cy="76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mn-lt"/>
                <a:cs typeface="Arial" panose="020B0604020202020204" pitchFamily="34" charset="0"/>
              </a:rPr>
              <a:t>Menstrual Cycle mid-point ± 3 days </a:t>
            </a:r>
          </a:p>
        </p:txBody>
      </p:sp>
      <p:sp>
        <p:nvSpPr>
          <p:cNvPr id="11269" name="Rectangle 4">
            <a:extLst>
              <a:ext uri="{FF2B5EF4-FFF2-40B4-BE49-F238E27FC236}">
                <a16:creationId xmlns:a16="http://schemas.microsoft.com/office/drawing/2014/main" id="{CD14FF98-5D9C-4799-B76A-8A1FFDE31D1D}"/>
              </a:ext>
            </a:extLst>
          </p:cNvPr>
          <p:cNvSpPr>
            <a:spLocks noChangeArrowheads="1"/>
          </p:cNvSpPr>
          <p:nvPr/>
        </p:nvSpPr>
        <p:spPr bwMode="auto">
          <a:xfrm>
            <a:off x="685800" y="3048000"/>
            <a:ext cx="5105400" cy="762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mn-lt"/>
                <a:cs typeface="Arial" panose="020B0604020202020204" pitchFamily="34" charset="0"/>
              </a:rPr>
              <a:t>Viable sperm – up to 5 days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mn-lt"/>
                <a:cs typeface="Arial" panose="020B0604020202020204" pitchFamily="34" charset="0"/>
              </a:rPr>
              <a:t>Viable egg – up to 24 hours</a:t>
            </a:r>
          </a:p>
        </p:txBody>
      </p:sp>
      <p:sp>
        <p:nvSpPr>
          <p:cNvPr id="11270" name="Text Box 5">
            <a:extLst>
              <a:ext uri="{FF2B5EF4-FFF2-40B4-BE49-F238E27FC236}">
                <a16:creationId xmlns:a16="http://schemas.microsoft.com/office/drawing/2014/main" id="{61BAC534-23D9-4111-B3AA-4C2DAA5CB0F1}"/>
              </a:ext>
            </a:extLst>
          </p:cNvPr>
          <p:cNvSpPr txBox="1">
            <a:spLocks noChangeArrowheads="1"/>
          </p:cNvSpPr>
          <p:nvPr/>
        </p:nvSpPr>
        <p:spPr bwMode="auto">
          <a:xfrm>
            <a:off x="533400" y="1828800"/>
            <a:ext cx="769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The probability of pregnancy relative to ovulation.</a:t>
            </a:r>
          </a:p>
        </p:txBody>
      </p:sp>
      <p:sp>
        <p:nvSpPr>
          <p:cNvPr id="11271" name="Text Box 6">
            <a:extLst>
              <a:ext uri="{FF2B5EF4-FFF2-40B4-BE49-F238E27FC236}">
                <a16:creationId xmlns:a16="http://schemas.microsoft.com/office/drawing/2014/main" id="{AFEC1ACE-F419-432C-B1DE-05ACE190FE2D}"/>
              </a:ext>
            </a:extLst>
          </p:cNvPr>
          <p:cNvSpPr txBox="1">
            <a:spLocks noChangeArrowheads="1"/>
          </p:cNvSpPr>
          <p:nvPr/>
        </p:nvSpPr>
        <p:spPr bwMode="auto">
          <a:xfrm>
            <a:off x="609600" y="43434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mn-lt"/>
                <a:cs typeface="Arial" panose="020B0604020202020204" pitchFamily="34" charset="0"/>
              </a:rPr>
              <a:t>Timing of ovulation.</a:t>
            </a:r>
          </a:p>
        </p:txBody>
      </p:sp>
      <p:sp>
        <p:nvSpPr>
          <p:cNvPr id="11272" name="Line 8">
            <a:extLst>
              <a:ext uri="{FF2B5EF4-FFF2-40B4-BE49-F238E27FC236}">
                <a16:creationId xmlns:a16="http://schemas.microsoft.com/office/drawing/2014/main" id="{B0C565F4-6B26-4E48-84FE-CC7B89FA2FA0}"/>
              </a:ext>
            </a:extLst>
          </p:cNvPr>
          <p:cNvSpPr>
            <a:spLocks noChangeShapeType="1"/>
          </p:cNvSpPr>
          <p:nvPr/>
        </p:nvSpPr>
        <p:spPr bwMode="auto">
          <a:xfrm flipH="1" flipV="1">
            <a:off x="8229600" y="3048000"/>
            <a:ext cx="0" cy="866775"/>
          </a:xfrm>
          <a:prstGeom prst="line">
            <a:avLst/>
          </a:prstGeom>
          <a:noFill/>
          <a:ln w="9525">
            <a:solidFill>
              <a:srgbClr val="0066FF"/>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aphicFrame>
        <p:nvGraphicFramePr>
          <p:cNvPr id="11273" name="Object 184">
            <a:extLst>
              <a:ext uri="{FF2B5EF4-FFF2-40B4-BE49-F238E27FC236}">
                <a16:creationId xmlns:a16="http://schemas.microsoft.com/office/drawing/2014/main" id="{C3D94E69-839D-4F39-8A37-AB48DAA7D07B}"/>
              </a:ext>
            </a:extLst>
          </p:cNvPr>
          <p:cNvGraphicFramePr>
            <a:graphicFrameLocks noChangeAspect="1"/>
          </p:cNvGraphicFramePr>
          <p:nvPr/>
        </p:nvGraphicFramePr>
        <p:xfrm>
          <a:off x="5943600" y="4267200"/>
          <a:ext cx="2895600" cy="1931988"/>
        </p:xfrm>
        <a:graphic>
          <a:graphicData uri="http://schemas.openxmlformats.org/presentationml/2006/ole">
            <mc:AlternateContent xmlns:mc="http://schemas.openxmlformats.org/markup-compatibility/2006">
              <mc:Choice xmlns:v="urn:schemas-microsoft-com:vml" Requires="v">
                <p:oleObj name="Chart" r:id="rId5" imgW="9144000" imgH="6100664" progId="MSGraph.Chart.8">
                  <p:embed followColorScheme="full"/>
                </p:oleObj>
              </mc:Choice>
              <mc:Fallback>
                <p:oleObj name="Chart" r:id="rId5" imgW="9144000" imgH="6100664" progId="MSGraph.Chart.8">
                  <p:embed followColorScheme="full"/>
                  <p:pic>
                    <p:nvPicPr>
                      <p:cNvPr id="11273" name="Object 184">
                        <a:extLst>
                          <a:ext uri="{FF2B5EF4-FFF2-40B4-BE49-F238E27FC236}">
                            <a16:creationId xmlns:a16="http://schemas.microsoft.com/office/drawing/2014/main" id="{C3D94E69-839D-4F39-8A37-AB48DAA7D07B}"/>
                          </a:ext>
                        </a:extLst>
                      </p:cNvPr>
                      <p:cNvPicPr>
                        <a:picLocks noChangeAspect="1" noChangeArrowheads="1"/>
                      </p:cNvPicPr>
                      <p:nvPr/>
                    </p:nvPicPr>
                    <p:blipFill>
                      <a:blip r:embed="rId6"/>
                      <a:srcRect/>
                      <a:stretch>
                        <a:fillRect/>
                      </a:stretch>
                    </p:blipFill>
                    <p:spPr bwMode="auto">
                      <a:xfrm>
                        <a:off x="5943600" y="4267200"/>
                        <a:ext cx="2895600" cy="1931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Footer Placeholder 1">
            <a:extLst>
              <a:ext uri="{FF2B5EF4-FFF2-40B4-BE49-F238E27FC236}">
                <a16:creationId xmlns:a16="http://schemas.microsoft.com/office/drawing/2014/main" id="{8FDBFB21-A5DB-4358-8424-22E8DC42DD44}"/>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extLst>
      <p:ext uri="{BB962C8B-B14F-4D97-AF65-F5344CB8AC3E}">
        <p14:creationId xmlns:p14="http://schemas.microsoft.com/office/powerpoint/2010/main" val="27347001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9">
            <a:extLst>
              <a:ext uri="{FF2B5EF4-FFF2-40B4-BE49-F238E27FC236}">
                <a16:creationId xmlns:a16="http://schemas.microsoft.com/office/drawing/2014/main" id="{E5B5B194-74C9-4CB7-BD6D-D808517359E0}"/>
              </a:ext>
            </a:extLst>
          </p:cNvPr>
          <p:cNvGrpSpPr>
            <a:grpSpLocks/>
          </p:cNvGrpSpPr>
          <p:nvPr/>
        </p:nvGrpSpPr>
        <p:grpSpPr bwMode="auto">
          <a:xfrm>
            <a:off x="1779588" y="5153025"/>
            <a:ext cx="1123950" cy="1095375"/>
            <a:chOff x="1121" y="2213"/>
            <a:chExt cx="708" cy="690"/>
          </a:xfrm>
        </p:grpSpPr>
        <p:sp>
          <p:nvSpPr>
            <p:cNvPr id="25663" name="Line 30">
              <a:extLst>
                <a:ext uri="{FF2B5EF4-FFF2-40B4-BE49-F238E27FC236}">
                  <a16:creationId xmlns:a16="http://schemas.microsoft.com/office/drawing/2014/main" id="{894FAC21-3FD2-497D-8D08-01C7023A9AD7}"/>
                </a:ext>
              </a:extLst>
            </p:cNvPr>
            <p:cNvSpPr>
              <a:spLocks noChangeShapeType="1"/>
            </p:cNvSpPr>
            <p:nvPr/>
          </p:nvSpPr>
          <p:spPr bwMode="auto">
            <a:xfrm flipH="1" flipV="1">
              <a:off x="1473" y="2213"/>
              <a:ext cx="0" cy="344"/>
            </a:xfrm>
            <a:prstGeom prst="line">
              <a:avLst/>
            </a:prstGeom>
            <a:noFill/>
            <a:ln w="57150">
              <a:solidFill>
                <a:srgbClr val="1E5A9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64" name="Text Box 31">
              <a:extLst>
                <a:ext uri="{FF2B5EF4-FFF2-40B4-BE49-F238E27FC236}">
                  <a16:creationId xmlns:a16="http://schemas.microsoft.com/office/drawing/2014/main" id="{EF321F65-163A-4837-BB22-DF4E361EF2F0}"/>
                </a:ext>
              </a:extLst>
            </p:cNvPr>
            <p:cNvSpPr txBox="1">
              <a:spLocks noChangeArrowheads="1"/>
            </p:cNvSpPr>
            <p:nvPr/>
          </p:nvSpPr>
          <p:spPr bwMode="auto">
            <a:xfrm>
              <a:off x="1121" y="2570"/>
              <a:ext cx="708" cy="333"/>
            </a:xfrm>
            <a:prstGeom prst="rect">
              <a:avLst/>
            </a:prstGeom>
            <a:noFill/>
            <a:ln w="9525">
              <a:solidFill>
                <a:srgbClr val="1E5A9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Day 8</a:t>
              </a:r>
            </a:p>
          </p:txBody>
        </p:sp>
      </p:grpSp>
      <p:grpSp>
        <p:nvGrpSpPr>
          <p:cNvPr id="25603" name="Group 32">
            <a:extLst>
              <a:ext uri="{FF2B5EF4-FFF2-40B4-BE49-F238E27FC236}">
                <a16:creationId xmlns:a16="http://schemas.microsoft.com/office/drawing/2014/main" id="{C69A5519-93EB-463E-B745-980B41B9B3CF}"/>
              </a:ext>
            </a:extLst>
          </p:cNvPr>
          <p:cNvGrpSpPr>
            <a:grpSpLocks/>
          </p:cNvGrpSpPr>
          <p:nvPr/>
        </p:nvGrpSpPr>
        <p:grpSpPr bwMode="auto">
          <a:xfrm>
            <a:off x="4389438" y="5149850"/>
            <a:ext cx="1322387" cy="1095375"/>
            <a:chOff x="2765" y="2211"/>
            <a:chExt cx="833" cy="690"/>
          </a:xfrm>
        </p:grpSpPr>
        <p:sp>
          <p:nvSpPr>
            <p:cNvPr id="25661" name="Line 33">
              <a:extLst>
                <a:ext uri="{FF2B5EF4-FFF2-40B4-BE49-F238E27FC236}">
                  <a16:creationId xmlns:a16="http://schemas.microsoft.com/office/drawing/2014/main" id="{74E6A9ED-0A67-4027-A3A7-31DFB3EBDBDC}"/>
                </a:ext>
              </a:extLst>
            </p:cNvPr>
            <p:cNvSpPr>
              <a:spLocks noChangeShapeType="1"/>
            </p:cNvSpPr>
            <p:nvPr/>
          </p:nvSpPr>
          <p:spPr bwMode="auto">
            <a:xfrm flipH="1" flipV="1">
              <a:off x="3179" y="2211"/>
              <a:ext cx="0" cy="344"/>
            </a:xfrm>
            <a:prstGeom prst="line">
              <a:avLst/>
            </a:prstGeom>
            <a:noFill/>
            <a:ln w="57150">
              <a:solidFill>
                <a:srgbClr val="1E5A9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62" name="Text Box 34">
              <a:extLst>
                <a:ext uri="{FF2B5EF4-FFF2-40B4-BE49-F238E27FC236}">
                  <a16:creationId xmlns:a16="http://schemas.microsoft.com/office/drawing/2014/main" id="{5DE6A050-B92F-48ED-9AA5-18948DD08A9C}"/>
                </a:ext>
              </a:extLst>
            </p:cNvPr>
            <p:cNvSpPr txBox="1">
              <a:spLocks noChangeArrowheads="1"/>
            </p:cNvSpPr>
            <p:nvPr/>
          </p:nvSpPr>
          <p:spPr bwMode="auto">
            <a:xfrm>
              <a:off x="2765" y="2568"/>
              <a:ext cx="833" cy="3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Day 19</a:t>
              </a:r>
            </a:p>
          </p:txBody>
        </p:sp>
      </p:grpSp>
      <p:sp>
        <p:nvSpPr>
          <p:cNvPr id="13316" name="Rectangle 41">
            <a:extLst>
              <a:ext uri="{FF2B5EF4-FFF2-40B4-BE49-F238E27FC236}">
                <a16:creationId xmlns:a16="http://schemas.microsoft.com/office/drawing/2014/main" id="{195BE6BD-11F8-4236-BA24-F7C1E923E7BA}"/>
              </a:ext>
            </a:extLst>
          </p:cNvPr>
          <p:cNvSpPr>
            <a:spLocks noChangeArrowheads="1"/>
          </p:cNvSpPr>
          <p:nvPr/>
        </p:nvSpPr>
        <p:spPr bwMode="auto">
          <a:xfrm>
            <a:off x="519113" y="15875"/>
            <a:ext cx="7699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chemeClr val="accent4"/>
                </a:solidFill>
                <a:effectLst/>
                <a:uLnTx/>
                <a:uFillTx/>
                <a:latin typeface="Calibri" panose="020F0502020204030204" pitchFamily="34" charset="0"/>
                <a:cs typeface="Calibri" panose="020F0502020204030204" pitchFamily="34" charset="0"/>
              </a:rPr>
              <a:t>Determining the fertile window</a:t>
            </a:r>
          </a:p>
        </p:txBody>
      </p:sp>
      <p:sp>
        <p:nvSpPr>
          <p:cNvPr id="25605" name="Rectangle 27">
            <a:extLst>
              <a:ext uri="{FF2B5EF4-FFF2-40B4-BE49-F238E27FC236}">
                <a16:creationId xmlns:a16="http://schemas.microsoft.com/office/drawing/2014/main" id="{BF4BF715-08FC-43EF-BE1F-BE9129E31F9E}"/>
              </a:ext>
            </a:extLst>
          </p:cNvPr>
          <p:cNvSpPr>
            <a:spLocks noChangeArrowheads="1"/>
          </p:cNvSpPr>
          <p:nvPr/>
        </p:nvSpPr>
        <p:spPr bwMode="auto">
          <a:xfrm>
            <a:off x="8367713" y="4791075"/>
            <a:ext cx="198437" cy="276225"/>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6" name="Rectangle 9">
            <a:extLst>
              <a:ext uri="{FF2B5EF4-FFF2-40B4-BE49-F238E27FC236}">
                <a16:creationId xmlns:a16="http://schemas.microsoft.com/office/drawing/2014/main" id="{A65E3B4A-CDC4-4F61-9F8F-CBE144458F36}"/>
              </a:ext>
            </a:extLst>
          </p:cNvPr>
          <p:cNvSpPr>
            <a:spLocks noChangeArrowheads="1"/>
          </p:cNvSpPr>
          <p:nvPr/>
        </p:nvSpPr>
        <p:spPr bwMode="auto">
          <a:xfrm>
            <a:off x="2244725" y="4773613"/>
            <a:ext cx="198438"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7" name="Rectangle 14">
            <a:extLst>
              <a:ext uri="{FF2B5EF4-FFF2-40B4-BE49-F238E27FC236}">
                <a16:creationId xmlns:a16="http://schemas.microsoft.com/office/drawing/2014/main" id="{16BDADB6-C7BA-46F6-8EDB-91944CAFF70D}"/>
              </a:ext>
            </a:extLst>
          </p:cNvPr>
          <p:cNvSpPr>
            <a:spLocks noChangeArrowheads="1"/>
          </p:cNvSpPr>
          <p:nvPr/>
        </p:nvSpPr>
        <p:spPr bwMode="auto">
          <a:xfrm>
            <a:off x="4957763"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8" name="Rectangle 2">
            <a:extLst>
              <a:ext uri="{FF2B5EF4-FFF2-40B4-BE49-F238E27FC236}">
                <a16:creationId xmlns:a16="http://schemas.microsoft.com/office/drawing/2014/main" id="{8745FD06-27BC-49D3-B569-FCAB79CAC903}"/>
              </a:ext>
            </a:extLst>
          </p:cNvPr>
          <p:cNvSpPr>
            <a:spLocks noChangeArrowheads="1"/>
          </p:cNvSpPr>
          <p:nvPr/>
        </p:nvSpPr>
        <p:spPr bwMode="auto">
          <a:xfrm>
            <a:off x="519113" y="4789488"/>
            <a:ext cx="200025" cy="2762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09" name="Rectangle 3">
            <a:extLst>
              <a:ext uri="{FF2B5EF4-FFF2-40B4-BE49-F238E27FC236}">
                <a16:creationId xmlns:a16="http://schemas.microsoft.com/office/drawing/2014/main" id="{E67AC78C-DB14-45F7-A178-FBDB7C69B84A}"/>
              </a:ext>
            </a:extLst>
          </p:cNvPr>
          <p:cNvSpPr>
            <a:spLocks noChangeArrowheads="1"/>
          </p:cNvSpPr>
          <p:nvPr/>
        </p:nvSpPr>
        <p:spPr bwMode="auto">
          <a:xfrm>
            <a:off x="766763" y="4789488"/>
            <a:ext cx="196850" cy="276225"/>
          </a:xfrm>
          <a:prstGeom prst="rect">
            <a:avLst/>
          </a:prstGeom>
          <a:solidFill>
            <a:srgbClr val="F04A3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0" name="Rectangle 4">
            <a:extLst>
              <a:ext uri="{FF2B5EF4-FFF2-40B4-BE49-F238E27FC236}">
                <a16:creationId xmlns:a16="http://schemas.microsoft.com/office/drawing/2014/main" id="{0BC9B0CC-32A9-4B97-AF21-3EB349EDC4BE}"/>
              </a:ext>
            </a:extLst>
          </p:cNvPr>
          <p:cNvSpPr>
            <a:spLocks noChangeArrowheads="1"/>
          </p:cNvSpPr>
          <p:nvPr/>
        </p:nvSpPr>
        <p:spPr bwMode="auto">
          <a:xfrm>
            <a:off x="1011238" y="4789488"/>
            <a:ext cx="200025" cy="276225"/>
          </a:xfrm>
          <a:prstGeom prst="rect">
            <a:avLst/>
          </a:prstGeom>
          <a:solidFill>
            <a:srgbClr val="D37655"/>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1" name="Rectangle 5">
            <a:extLst>
              <a:ext uri="{FF2B5EF4-FFF2-40B4-BE49-F238E27FC236}">
                <a16:creationId xmlns:a16="http://schemas.microsoft.com/office/drawing/2014/main" id="{E5818358-9F60-44DC-A7BA-2CDBECE92A40}"/>
              </a:ext>
            </a:extLst>
          </p:cNvPr>
          <p:cNvSpPr>
            <a:spLocks noChangeArrowheads="1"/>
          </p:cNvSpPr>
          <p:nvPr/>
        </p:nvSpPr>
        <p:spPr bwMode="auto">
          <a:xfrm>
            <a:off x="1258888" y="478948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2" name="Rectangle 6">
            <a:extLst>
              <a:ext uri="{FF2B5EF4-FFF2-40B4-BE49-F238E27FC236}">
                <a16:creationId xmlns:a16="http://schemas.microsoft.com/office/drawing/2014/main" id="{7BD34307-AFC6-48E9-AA00-E2108FB1A103}"/>
              </a:ext>
            </a:extLst>
          </p:cNvPr>
          <p:cNvSpPr>
            <a:spLocks noChangeArrowheads="1"/>
          </p:cNvSpPr>
          <p:nvPr/>
        </p:nvSpPr>
        <p:spPr bwMode="auto">
          <a:xfrm>
            <a:off x="1506538" y="478948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3" name="Rectangle 7">
            <a:extLst>
              <a:ext uri="{FF2B5EF4-FFF2-40B4-BE49-F238E27FC236}">
                <a16:creationId xmlns:a16="http://schemas.microsoft.com/office/drawing/2014/main" id="{849F13C8-5F22-4CC5-A846-B759F7687AA2}"/>
              </a:ext>
            </a:extLst>
          </p:cNvPr>
          <p:cNvSpPr>
            <a:spLocks noChangeArrowheads="1"/>
          </p:cNvSpPr>
          <p:nvPr/>
        </p:nvSpPr>
        <p:spPr bwMode="auto">
          <a:xfrm>
            <a:off x="1751013" y="478948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4" name="Rectangle 8">
            <a:extLst>
              <a:ext uri="{FF2B5EF4-FFF2-40B4-BE49-F238E27FC236}">
                <a16:creationId xmlns:a16="http://schemas.microsoft.com/office/drawing/2014/main" id="{D3D3A0C1-67D3-4ECF-B17D-B1DE4D920286}"/>
              </a:ext>
            </a:extLst>
          </p:cNvPr>
          <p:cNvSpPr>
            <a:spLocks noChangeArrowheads="1"/>
          </p:cNvSpPr>
          <p:nvPr/>
        </p:nvSpPr>
        <p:spPr bwMode="auto">
          <a:xfrm>
            <a:off x="1998663" y="478948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5" name="Rectangle 10">
            <a:extLst>
              <a:ext uri="{FF2B5EF4-FFF2-40B4-BE49-F238E27FC236}">
                <a16:creationId xmlns:a16="http://schemas.microsoft.com/office/drawing/2014/main" id="{494EAF03-D8B1-47A8-BED4-9ADF13710FE8}"/>
              </a:ext>
            </a:extLst>
          </p:cNvPr>
          <p:cNvSpPr>
            <a:spLocks noChangeArrowheads="1"/>
          </p:cNvSpPr>
          <p:nvPr/>
        </p:nvSpPr>
        <p:spPr bwMode="auto">
          <a:xfrm>
            <a:off x="3970338"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6" name="Rectangle 11">
            <a:extLst>
              <a:ext uri="{FF2B5EF4-FFF2-40B4-BE49-F238E27FC236}">
                <a16:creationId xmlns:a16="http://schemas.microsoft.com/office/drawing/2014/main" id="{41A72BEF-50AC-4783-B954-47DF331857DE}"/>
              </a:ext>
            </a:extLst>
          </p:cNvPr>
          <p:cNvSpPr>
            <a:spLocks noChangeArrowheads="1"/>
          </p:cNvSpPr>
          <p:nvPr/>
        </p:nvSpPr>
        <p:spPr bwMode="auto">
          <a:xfrm>
            <a:off x="4217988"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7" name="Rectangle 12">
            <a:extLst>
              <a:ext uri="{FF2B5EF4-FFF2-40B4-BE49-F238E27FC236}">
                <a16:creationId xmlns:a16="http://schemas.microsoft.com/office/drawing/2014/main" id="{2B1F7AD2-2902-4359-AF11-BD74D758F242}"/>
              </a:ext>
            </a:extLst>
          </p:cNvPr>
          <p:cNvSpPr>
            <a:spLocks noChangeArrowheads="1"/>
          </p:cNvSpPr>
          <p:nvPr/>
        </p:nvSpPr>
        <p:spPr bwMode="auto">
          <a:xfrm>
            <a:off x="4462463" y="4783138"/>
            <a:ext cx="200025"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8" name="Rectangle 13">
            <a:extLst>
              <a:ext uri="{FF2B5EF4-FFF2-40B4-BE49-F238E27FC236}">
                <a16:creationId xmlns:a16="http://schemas.microsoft.com/office/drawing/2014/main" id="{F746E1E5-AF07-4935-AC69-976829C82B9C}"/>
              </a:ext>
            </a:extLst>
          </p:cNvPr>
          <p:cNvSpPr>
            <a:spLocks noChangeArrowheads="1"/>
          </p:cNvSpPr>
          <p:nvPr/>
        </p:nvSpPr>
        <p:spPr bwMode="auto">
          <a:xfrm>
            <a:off x="4710113" y="4783138"/>
            <a:ext cx="196850" cy="276225"/>
          </a:xfrm>
          <a:prstGeom prst="rect">
            <a:avLst/>
          </a:prstGeom>
          <a:solidFill>
            <a:srgbClr val="CAFAC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19" name="Rectangle 15">
            <a:extLst>
              <a:ext uri="{FF2B5EF4-FFF2-40B4-BE49-F238E27FC236}">
                <a16:creationId xmlns:a16="http://schemas.microsoft.com/office/drawing/2014/main" id="{D6DFDCD0-5230-4FE3-B8F9-722560EC52E5}"/>
              </a:ext>
            </a:extLst>
          </p:cNvPr>
          <p:cNvSpPr>
            <a:spLocks noChangeArrowheads="1"/>
          </p:cNvSpPr>
          <p:nvPr/>
        </p:nvSpPr>
        <p:spPr bwMode="auto">
          <a:xfrm>
            <a:off x="520223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0" name="Rectangle 16">
            <a:extLst>
              <a:ext uri="{FF2B5EF4-FFF2-40B4-BE49-F238E27FC236}">
                <a16:creationId xmlns:a16="http://schemas.microsoft.com/office/drawing/2014/main" id="{97444D25-D232-4201-ADC5-1CB00A068966}"/>
              </a:ext>
            </a:extLst>
          </p:cNvPr>
          <p:cNvSpPr>
            <a:spLocks noChangeArrowheads="1"/>
          </p:cNvSpPr>
          <p:nvPr/>
        </p:nvSpPr>
        <p:spPr bwMode="auto">
          <a:xfrm>
            <a:off x="5449888"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1" name="Rectangle 17">
            <a:extLst>
              <a:ext uri="{FF2B5EF4-FFF2-40B4-BE49-F238E27FC236}">
                <a16:creationId xmlns:a16="http://schemas.microsoft.com/office/drawing/2014/main" id="{B5625AD8-FD7D-4755-ADE2-9E9923C9C825}"/>
              </a:ext>
            </a:extLst>
          </p:cNvPr>
          <p:cNvSpPr>
            <a:spLocks noChangeArrowheads="1"/>
          </p:cNvSpPr>
          <p:nvPr/>
        </p:nvSpPr>
        <p:spPr bwMode="auto">
          <a:xfrm>
            <a:off x="5694363"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2" name="Rectangle 18">
            <a:extLst>
              <a:ext uri="{FF2B5EF4-FFF2-40B4-BE49-F238E27FC236}">
                <a16:creationId xmlns:a16="http://schemas.microsoft.com/office/drawing/2014/main" id="{C484E9EE-4FD2-4C54-A59B-C93D3A6B4088}"/>
              </a:ext>
            </a:extLst>
          </p:cNvPr>
          <p:cNvSpPr>
            <a:spLocks noChangeArrowheads="1"/>
          </p:cNvSpPr>
          <p:nvPr/>
        </p:nvSpPr>
        <p:spPr bwMode="auto">
          <a:xfrm>
            <a:off x="5942013"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3" name="Rectangle 19">
            <a:extLst>
              <a:ext uri="{FF2B5EF4-FFF2-40B4-BE49-F238E27FC236}">
                <a16:creationId xmlns:a16="http://schemas.microsoft.com/office/drawing/2014/main" id="{FC52861E-906D-43F5-8726-154814D693C7}"/>
              </a:ext>
            </a:extLst>
          </p:cNvPr>
          <p:cNvSpPr>
            <a:spLocks noChangeArrowheads="1"/>
          </p:cNvSpPr>
          <p:nvPr/>
        </p:nvSpPr>
        <p:spPr bwMode="auto">
          <a:xfrm>
            <a:off x="6189663"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4" name="Rectangle 20">
            <a:extLst>
              <a:ext uri="{FF2B5EF4-FFF2-40B4-BE49-F238E27FC236}">
                <a16:creationId xmlns:a16="http://schemas.microsoft.com/office/drawing/2014/main" id="{AC023E18-BFAA-46B9-BB15-16FA4037F72A}"/>
              </a:ext>
            </a:extLst>
          </p:cNvPr>
          <p:cNvSpPr>
            <a:spLocks noChangeArrowheads="1"/>
          </p:cNvSpPr>
          <p:nvPr/>
        </p:nvSpPr>
        <p:spPr bwMode="auto">
          <a:xfrm>
            <a:off x="643413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5" name="Rectangle 21">
            <a:extLst>
              <a:ext uri="{FF2B5EF4-FFF2-40B4-BE49-F238E27FC236}">
                <a16:creationId xmlns:a16="http://schemas.microsoft.com/office/drawing/2014/main" id="{AB7EF950-56C6-4CF4-AFC1-4A96AB6F6690}"/>
              </a:ext>
            </a:extLst>
          </p:cNvPr>
          <p:cNvSpPr>
            <a:spLocks noChangeArrowheads="1"/>
          </p:cNvSpPr>
          <p:nvPr/>
        </p:nvSpPr>
        <p:spPr bwMode="auto">
          <a:xfrm>
            <a:off x="668178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6" name="Rectangle 22">
            <a:extLst>
              <a:ext uri="{FF2B5EF4-FFF2-40B4-BE49-F238E27FC236}">
                <a16:creationId xmlns:a16="http://schemas.microsoft.com/office/drawing/2014/main" id="{E9B196F5-A60F-40C6-BF87-834CDCD71974}"/>
              </a:ext>
            </a:extLst>
          </p:cNvPr>
          <p:cNvSpPr>
            <a:spLocks noChangeArrowheads="1"/>
          </p:cNvSpPr>
          <p:nvPr/>
        </p:nvSpPr>
        <p:spPr bwMode="auto">
          <a:xfrm>
            <a:off x="6929438"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7" name="Rectangle 23">
            <a:extLst>
              <a:ext uri="{FF2B5EF4-FFF2-40B4-BE49-F238E27FC236}">
                <a16:creationId xmlns:a16="http://schemas.microsoft.com/office/drawing/2014/main" id="{E941EE7D-C431-4603-952A-7D1C433ACBDF}"/>
              </a:ext>
            </a:extLst>
          </p:cNvPr>
          <p:cNvSpPr>
            <a:spLocks noChangeArrowheads="1"/>
          </p:cNvSpPr>
          <p:nvPr/>
        </p:nvSpPr>
        <p:spPr bwMode="auto">
          <a:xfrm>
            <a:off x="7173913"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8" name="Rectangle 24">
            <a:extLst>
              <a:ext uri="{FF2B5EF4-FFF2-40B4-BE49-F238E27FC236}">
                <a16:creationId xmlns:a16="http://schemas.microsoft.com/office/drawing/2014/main" id="{5150B466-72C4-41B5-9CA2-F540BAC866AC}"/>
              </a:ext>
            </a:extLst>
          </p:cNvPr>
          <p:cNvSpPr>
            <a:spLocks noChangeArrowheads="1"/>
          </p:cNvSpPr>
          <p:nvPr/>
        </p:nvSpPr>
        <p:spPr bwMode="auto">
          <a:xfrm>
            <a:off x="7669213" y="4783138"/>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29" name="Rectangle 25">
            <a:extLst>
              <a:ext uri="{FF2B5EF4-FFF2-40B4-BE49-F238E27FC236}">
                <a16:creationId xmlns:a16="http://schemas.microsoft.com/office/drawing/2014/main" id="{B15EFE84-B1AF-485A-8BCB-A3AA4F357843}"/>
              </a:ext>
            </a:extLst>
          </p:cNvPr>
          <p:cNvSpPr>
            <a:spLocks noChangeArrowheads="1"/>
          </p:cNvSpPr>
          <p:nvPr/>
        </p:nvSpPr>
        <p:spPr bwMode="auto">
          <a:xfrm>
            <a:off x="7913688" y="4783138"/>
            <a:ext cx="200025"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0" name="Rectangle 26">
            <a:extLst>
              <a:ext uri="{FF2B5EF4-FFF2-40B4-BE49-F238E27FC236}">
                <a16:creationId xmlns:a16="http://schemas.microsoft.com/office/drawing/2014/main" id="{7030F8FC-8D46-4488-8415-00BF1F4FCD88}"/>
              </a:ext>
            </a:extLst>
          </p:cNvPr>
          <p:cNvSpPr>
            <a:spLocks noChangeArrowheads="1"/>
          </p:cNvSpPr>
          <p:nvPr/>
        </p:nvSpPr>
        <p:spPr bwMode="auto">
          <a:xfrm>
            <a:off x="8161338" y="4784725"/>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1" name="Rectangle 28">
            <a:extLst>
              <a:ext uri="{FF2B5EF4-FFF2-40B4-BE49-F238E27FC236}">
                <a16:creationId xmlns:a16="http://schemas.microsoft.com/office/drawing/2014/main" id="{0221C27A-19A4-4655-8602-C85C9FA839A1}"/>
              </a:ext>
            </a:extLst>
          </p:cNvPr>
          <p:cNvSpPr>
            <a:spLocks noChangeArrowheads="1"/>
          </p:cNvSpPr>
          <p:nvPr/>
        </p:nvSpPr>
        <p:spPr bwMode="auto">
          <a:xfrm>
            <a:off x="7421563" y="4784725"/>
            <a:ext cx="196850" cy="276225"/>
          </a:xfrm>
          <a:prstGeom prst="rect">
            <a:avLst/>
          </a:prstGeom>
          <a:solidFill>
            <a:srgbClr val="C083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2" name="Rectangle 35">
            <a:extLst>
              <a:ext uri="{FF2B5EF4-FFF2-40B4-BE49-F238E27FC236}">
                <a16:creationId xmlns:a16="http://schemas.microsoft.com/office/drawing/2014/main" id="{4E37DE5E-E923-4B60-ADC8-33696FFFD3EE}"/>
              </a:ext>
            </a:extLst>
          </p:cNvPr>
          <p:cNvSpPr>
            <a:spLocks noChangeArrowheads="1"/>
          </p:cNvSpPr>
          <p:nvPr/>
        </p:nvSpPr>
        <p:spPr bwMode="auto">
          <a:xfrm>
            <a:off x="2732088" y="4770438"/>
            <a:ext cx="200025" cy="287337"/>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3" name="Rectangle 36">
            <a:extLst>
              <a:ext uri="{FF2B5EF4-FFF2-40B4-BE49-F238E27FC236}">
                <a16:creationId xmlns:a16="http://schemas.microsoft.com/office/drawing/2014/main" id="{E8D34E4E-D48F-4EA8-BAAD-FFC81FE7AF1B}"/>
              </a:ext>
            </a:extLst>
          </p:cNvPr>
          <p:cNvSpPr>
            <a:spLocks noChangeArrowheads="1"/>
          </p:cNvSpPr>
          <p:nvPr/>
        </p:nvSpPr>
        <p:spPr bwMode="auto">
          <a:xfrm>
            <a:off x="2982913"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4" name="Rectangle 37">
            <a:extLst>
              <a:ext uri="{FF2B5EF4-FFF2-40B4-BE49-F238E27FC236}">
                <a16:creationId xmlns:a16="http://schemas.microsoft.com/office/drawing/2014/main" id="{D27861A8-8CC3-492F-A42F-85D291692352}"/>
              </a:ext>
            </a:extLst>
          </p:cNvPr>
          <p:cNvSpPr>
            <a:spLocks noChangeArrowheads="1"/>
          </p:cNvSpPr>
          <p:nvPr/>
        </p:nvSpPr>
        <p:spPr bwMode="auto">
          <a:xfrm>
            <a:off x="3230563"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5" name="Rectangle 38">
            <a:extLst>
              <a:ext uri="{FF2B5EF4-FFF2-40B4-BE49-F238E27FC236}">
                <a16:creationId xmlns:a16="http://schemas.microsoft.com/office/drawing/2014/main" id="{C7C15D74-E582-4DF6-8FEA-F2FE3AC8A518}"/>
              </a:ext>
            </a:extLst>
          </p:cNvPr>
          <p:cNvSpPr>
            <a:spLocks noChangeArrowheads="1"/>
          </p:cNvSpPr>
          <p:nvPr/>
        </p:nvSpPr>
        <p:spPr bwMode="auto">
          <a:xfrm>
            <a:off x="3475038"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6" name="Rectangle 39">
            <a:extLst>
              <a:ext uri="{FF2B5EF4-FFF2-40B4-BE49-F238E27FC236}">
                <a16:creationId xmlns:a16="http://schemas.microsoft.com/office/drawing/2014/main" id="{15E0E655-A0CB-46C7-9A2B-5C250B02BBC8}"/>
              </a:ext>
            </a:extLst>
          </p:cNvPr>
          <p:cNvSpPr>
            <a:spLocks noChangeArrowheads="1"/>
          </p:cNvSpPr>
          <p:nvPr/>
        </p:nvSpPr>
        <p:spPr bwMode="auto">
          <a:xfrm>
            <a:off x="2487613" y="4770438"/>
            <a:ext cx="200025" cy="287337"/>
          </a:xfrm>
          <a:prstGeom prst="rect">
            <a:avLst/>
          </a:prstGeom>
          <a:solidFill>
            <a:srgbClr val="CAFACA"/>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37" name="Rectangle 40">
            <a:extLst>
              <a:ext uri="{FF2B5EF4-FFF2-40B4-BE49-F238E27FC236}">
                <a16:creationId xmlns:a16="http://schemas.microsoft.com/office/drawing/2014/main" id="{76EC4655-90DB-4A35-9DBC-8D29ED03A4EF}"/>
              </a:ext>
            </a:extLst>
          </p:cNvPr>
          <p:cNvSpPr>
            <a:spLocks noChangeArrowheads="1"/>
          </p:cNvSpPr>
          <p:nvPr/>
        </p:nvSpPr>
        <p:spPr bwMode="auto">
          <a:xfrm>
            <a:off x="3722688" y="4765675"/>
            <a:ext cx="200025" cy="287338"/>
          </a:xfrm>
          <a:prstGeom prst="rect">
            <a:avLst/>
          </a:prstGeom>
          <a:solidFill>
            <a:srgbClr val="CAFACA"/>
          </a:solidFill>
          <a:ln>
            <a:noFill/>
          </a:ln>
          <a:extLst>
            <a:ext uri="{91240B29-F687-4F45-9708-019B960494DF}">
              <a14:hiddenLine xmlns:a14="http://schemas.microsoft.com/office/drawing/2010/main" w="6350" algn="ctr">
                <a:solidFill>
                  <a:srgbClr val="000000"/>
                </a:solidFill>
                <a:miter lim="800000"/>
                <a:headEnd/>
                <a:tailEnd/>
              </a14:hiddenLine>
            </a:ext>
          </a:extLst>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8471" name="Line 43">
            <a:extLst>
              <a:ext uri="{FF2B5EF4-FFF2-40B4-BE49-F238E27FC236}">
                <a16:creationId xmlns:a16="http://schemas.microsoft.com/office/drawing/2014/main" id="{DC440311-B1DE-4E8A-9649-D2CA6755B308}"/>
              </a:ext>
            </a:extLst>
          </p:cNvPr>
          <p:cNvSpPr>
            <a:spLocks noChangeShapeType="1"/>
          </p:cNvSpPr>
          <p:nvPr/>
        </p:nvSpPr>
        <p:spPr bwMode="auto">
          <a:xfrm flipH="1">
            <a:off x="2338388" y="4395788"/>
            <a:ext cx="0" cy="711200"/>
          </a:xfrm>
          <a:prstGeom prst="line">
            <a:avLst/>
          </a:prstGeom>
          <a:noFill/>
          <a:ln w="28575">
            <a:solidFill>
              <a:schemeClr val="bg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grpSp>
        <p:nvGrpSpPr>
          <p:cNvPr id="4" name="Group 44">
            <a:extLst>
              <a:ext uri="{FF2B5EF4-FFF2-40B4-BE49-F238E27FC236}">
                <a16:creationId xmlns:a16="http://schemas.microsoft.com/office/drawing/2014/main" id="{90680B34-5A56-4C1B-AFD1-5F282CF44F7F}"/>
              </a:ext>
            </a:extLst>
          </p:cNvPr>
          <p:cNvGrpSpPr>
            <a:grpSpLocks/>
          </p:cNvGrpSpPr>
          <p:nvPr/>
        </p:nvGrpSpPr>
        <p:grpSpPr bwMode="auto">
          <a:xfrm>
            <a:off x="3051175" y="3730625"/>
            <a:ext cx="1184275" cy="942975"/>
            <a:chOff x="2471" y="2433"/>
            <a:chExt cx="746" cy="594"/>
          </a:xfrm>
        </p:grpSpPr>
        <p:sp>
          <p:nvSpPr>
            <p:cNvPr id="25659" name="Line 45">
              <a:extLst>
                <a:ext uri="{FF2B5EF4-FFF2-40B4-BE49-F238E27FC236}">
                  <a16:creationId xmlns:a16="http://schemas.microsoft.com/office/drawing/2014/main" id="{EB46E0B8-9028-4307-9CBE-421B02CF4E52}"/>
                </a:ext>
              </a:extLst>
            </p:cNvPr>
            <p:cNvSpPr>
              <a:spLocks noChangeShapeType="1"/>
            </p:cNvSpPr>
            <p:nvPr/>
          </p:nvSpPr>
          <p:spPr bwMode="auto">
            <a:xfrm flipV="1">
              <a:off x="2471" y="2433"/>
              <a:ext cx="621" cy="594"/>
            </a:xfrm>
            <a:prstGeom prst="line">
              <a:avLst/>
            </a:prstGeom>
            <a:noFill/>
            <a:ln w="9525">
              <a:solidFill>
                <a:srgbClr val="1E5A9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60" name="Line 46">
              <a:extLst>
                <a:ext uri="{FF2B5EF4-FFF2-40B4-BE49-F238E27FC236}">
                  <a16:creationId xmlns:a16="http://schemas.microsoft.com/office/drawing/2014/main" id="{FED032BC-B88D-446B-994E-455D4357162F}"/>
                </a:ext>
              </a:extLst>
            </p:cNvPr>
            <p:cNvSpPr>
              <a:spLocks noChangeShapeType="1"/>
            </p:cNvSpPr>
            <p:nvPr/>
          </p:nvSpPr>
          <p:spPr bwMode="auto">
            <a:xfrm>
              <a:off x="3092" y="2433"/>
              <a:ext cx="125" cy="594"/>
            </a:xfrm>
            <a:prstGeom prst="line">
              <a:avLst/>
            </a:prstGeom>
            <a:noFill/>
            <a:ln w="9525">
              <a:solidFill>
                <a:srgbClr val="1E5A9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8470" name="Line 42">
            <a:extLst>
              <a:ext uri="{FF2B5EF4-FFF2-40B4-BE49-F238E27FC236}">
                <a16:creationId xmlns:a16="http://schemas.microsoft.com/office/drawing/2014/main" id="{B1F0D4E3-5812-4654-A5BD-A643B095FDC9}"/>
              </a:ext>
            </a:extLst>
          </p:cNvPr>
          <p:cNvSpPr>
            <a:spLocks noChangeShapeType="1"/>
          </p:cNvSpPr>
          <p:nvPr/>
        </p:nvSpPr>
        <p:spPr bwMode="auto">
          <a:xfrm>
            <a:off x="5046663" y="4395788"/>
            <a:ext cx="0" cy="590550"/>
          </a:xfrm>
          <a:prstGeom prst="line">
            <a:avLst/>
          </a:prstGeom>
          <a:noFill/>
          <a:ln w="28575">
            <a:solidFill>
              <a:schemeClr val="bg2">
                <a:lumMod val="75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cs typeface="Arial"/>
            </a:endParaRPr>
          </a:p>
        </p:txBody>
      </p:sp>
      <p:grpSp>
        <p:nvGrpSpPr>
          <p:cNvPr id="25641" name="Group 22">
            <a:extLst>
              <a:ext uri="{FF2B5EF4-FFF2-40B4-BE49-F238E27FC236}">
                <a16:creationId xmlns:a16="http://schemas.microsoft.com/office/drawing/2014/main" id="{6717574D-472A-431D-9223-9AE8DC216F16}"/>
              </a:ext>
            </a:extLst>
          </p:cNvPr>
          <p:cNvGrpSpPr>
            <a:grpSpLocks/>
          </p:cNvGrpSpPr>
          <p:nvPr/>
        </p:nvGrpSpPr>
        <p:grpSpPr bwMode="auto">
          <a:xfrm>
            <a:off x="1741488" y="1695450"/>
            <a:ext cx="6291262" cy="1971675"/>
            <a:chOff x="1712913" y="3092450"/>
            <a:chExt cx="6291266" cy="1971678"/>
          </a:xfrm>
        </p:grpSpPr>
        <p:grpSp>
          <p:nvGrpSpPr>
            <p:cNvPr id="25644" name="Group 2">
              <a:extLst>
                <a:ext uri="{FF2B5EF4-FFF2-40B4-BE49-F238E27FC236}">
                  <a16:creationId xmlns:a16="http://schemas.microsoft.com/office/drawing/2014/main" id="{21BB3B4B-0F1D-4678-BE80-E84BCB6AFAAB}"/>
                </a:ext>
              </a:extLst>
            </p:cNvPr>
            <p:cNvGrpSpPr>
              <a:grpSpLocks/>
            </p:cNvGrpSpPr>
            <p:nvPr/>
          </p:nvGrpSpPr>
          <p:grpSpPr bwMode="auto">
            <a:xfrm>
              <a:off x="1712913" y="3092450"/>
              <a:ext cx="5400675" cy="1298575"/>
              <a:chOff x="1134" y="1732"/>
              <a:chExt cx="3402" cy="818"/>
            </a:xfrm>
          </p:grpSpPr>
          <p:sp>
            <p:nvSpPr>
              <p:cNvPr id="25651" name="Rectangle 3">
                <a:extLst>
                  <a:ext uri="{FF2B5EF4-FFF2-40B4-BE49-F238E27FC236}">
                    <a16:creationId xmlns:a16="http://schemas.microsoft.com/office/drawing/2014/main" id="{2AA40672-4D7C-404A-916F-4E96646F43B6}"/>
                  </a:ext>
                </a:extLst>
              </p:cNvPr>
              <p:cNvSpPr>
                <a:spLocks noChangeArrowheads="1"/>
              </p:cNvSpPr>
              <p:nvPr/>
            </p:nvSpPr>
            <p:spPr bwMode="auto">
              <a:xfrm>
                <a:off x="1710" y="1863"/>
                <a:ext cx="545" cy="545"/>
              </a:xfrm>
              <a:prstGeom prst="rect">
                <a:avLst/>
              </a:prstGeom>
              <a:solidFill>
                <a:srgbClr val="6EF074"/>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2" name="Rectangle 4">
                <a:extLst>
                  <a:ext uri="{FF2B5EF4-FFF2-40B4-BE49-F238E27FC236}">
                    <a16:creationId xmlns:a16="http://schemas.microsoft.com/office/drawing/2014/main" id="{5C7C8A4D-A948-433A-8B5F-9AAF7BF7767E}"/>
                  </a:ext>
                </a:extLst>
              </p:cNvPr>
              <p:cNvSpPr>
                <a:spLocks noChangeArrowheads="1"/>
              </p:cNvSpPr>
              <p:nvPr/>
            </p:nvSpPr>
            <p:spPr bwMode="auto">
              <a:xfrm>
                <a:off x="2280" y="1863"/>
                <a:ext cx="545" cy="545"/>
              </a:xfrm>
              <a:prstGeom prst="rect">
                <a:avLst/>
              </a:prstGeom>
              <a:solidFill>
                <a:srgbClr val="54C654"/>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3" name="Rectangle 5">
                <a:extLst>
                  <a:ext uri="{FF2B5EF4-FFF2-40B4-BE49-F238E27FC236}">
                    <a16:creationId xmlns:a16="http://schemas.microsoft.com/office/drawing/2014/main" id="{C8710FCE-E301-4BE0-A2DF-7CC3EC4FD7BB}"/>
                  </a:ext>
                </a:extLst>
              </p:cNvPr>
              <p:cNvSpPr>
                <a:spLocks noChangeArrowheads="1"/>
              </p:cNvSpPr>
              <p:nvPr/>
            </p:nvSpPr>
            <p:spPr bwMode="auto">
              <a:xfrm>
                <a:off x="2850" y="1863"/>
                <a:ext cx="545" cy="545"/>
              </a:xfrm>
              <a:prstGeom prst="rect">
                <a:avLst/>
              </a:prstGeom>
              <a:solidFill>
                <a:srgbClr val="028A2F"/>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4" name="Rectangle 6">
                <a:extLst>
                  <a:ext uri="{FF2B5EF4-FFF2-40B4-BE49-F238E27FC236}">
                    <a16:creationId xmlns:a16="http://schemas.microsoft.com/office/drawing/2014/main" id="{E6A472B0-2555-4A47-8530-CCDB342BAFE3}"/>
                  </a:ext>
                </a:extLst>
              </p:cNvPr>
              <p:cNvSpPr>
                <a:spLocks noChangeArrowheads="1"/>
              </p:cNvSpPr>
              <p:nvPr/>
            </p:nvSpPr>
            <p:spPr bwMode="auto">
              <a:xfrm>
                <a:off x="3420" y="1863"/>
                <a:ext cx="545" cy="545"/>
              </a:xfrm>
              <a:prstGeom prst="rect">
                <a:avLst/>
              </a:prstGeom>
              <a:solidFill>
                <a:srgbClr val="028A2F"/>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5" name="Rectangle 7">
                <a:extLst>
                  <a:ext uri="{FF2B5EF4-FFF2-40B4-BE49-F238E27FC236}">
                    <a16:creationId xmlns:a16="http://schemas.microsoft.com/office/drawing/2014/main" id="{3FED741E-2BEA-471B-8960-4CCA9CC4AA0C}"/>
                  </a:ext>
                </a:extLst>
              </p:cNvPr>
              <p:cNvSpPr>
                <a:spLocks noChangeArrowheads="1"/>
              </p:cNvSpPr>
              <p:nvPr/>
            </p:nvSpPr>
            <p:spPr bwMode="auto">
              <a:xfrm>
                <a:off x="1134" y="1863"/>
                <a:ext cx="545" cy="545"/>
              </a:xfrm>
              <a:prstGeom prst="rect">
                <a:avLst/>
              </a:prstGeom>
              <a:solidFill>
                <a:srgbClr val="CAFACA"/>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6" name="Rectangle 8">
                <a:extLst>
                  <a:ext uri="{FF2B5EF4-FFF2-40B4-BE49-F238E27FC236}">
                    <a16:creationId xmlns:a16="http://schemas.microsoft.com/office/drawing/2014/main" id="{38F81B6C-7237-4E26-AABE-AA205833DF1D}"/>
                  </a:ext>
                </a:extLst>
              </p:cNvPr>
              <p:cNvSpPr>
                <a:spLocks noChangeArrowheads="1"/>
              </p:cNvSpPr>
              <p:nvPr/>
            </p:nvSpPr>
            <p:spPr bwMode="auto">
              <a:xfrm>
                <a:off x="3991" y="1863"/>
                <a:ext cx="545" cy="545"/>
              </a:xfrm>
              <a:prstGeom prst="rect">
                <a:avLst/>
              </a:prstGeom>
              <a:solidFill>
                <a:srgbClr val="CAFACA"/>
              </a:solidFill>
              <a:ln w="12700">
                <a:solidFill>
                  <a:schemeClr val="bg2"/>
                </a:solidFill>
                <a:miter lim="800000"/>
                <a:headEnd/>
                <a:tailEnd/>
              </a:ln>
            </p:spPr>
            <p:txBody>
              <a:bodyPr wrap="none" anchor="ct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7" name="Freeform 9">
                <a:extLst>
                  <a:ext uri="{FF2B5EF4-FFF2-40B4-BE49-F238E27FC236}">
                    <a16:creationId xmlns:a16="http://schemas.microsoft.com/office/drawing/2014/main" id="{37C087FE-9367-4B2A-98D3-B57EE3B1BF09}"/>
                  </a:ext>
                </a:extLst>
              </p:cNvPr>
              <p:cNvSpPr>
                <a:spLocks/>
              </p:cNvSpPr>
              <p:nvPr/>
            </p:nvSpPr>
            <p:spPr bwMode="auto">
              <a:xfrm>
                <a:off x="3992" y="1860"/>
                <a:ext cx="537" cy="546"/>
              </a:xfrm>
              <a:custGeom>
                <a:avLst/>
                <a:gdLst>
                  <a:gd name="T0" fmla="*/ 0 w 537"/>
                  <a:gd name="T1" fmla="*/ 0 h 546"/>
                  <a:gd name="T2" fmla="*/ 537 w 537"/>
                  <a:gd name="T3" fmla="*/ 546 h 546"/>
                  <a:gd name="T4" fmla="*/ 3 w 537"/>
                  <a:gd name="T5" fmla="*/ 546 h 546"/>
                  <a:gd name="T6" fmla="*/ 0 w 537"/>
                  <a:gd name="T7" fmla="*/ 0 h 546"/>
                  <a:gd name="T8" fmla="*/ 0 60000 65536"/>
                  <a:gd name="T9" fmla="*/ 0 60000 65536"/>
                  <a:gd name="T10" fmla="*/ 0 60000 65536"/>
                  <a:gd name="T11" fmla="*/ 0 60000 65536"/>
                  <a:gd name="T12" fmla="*/ 0 w 537"/>
                  <a:gd name="T13" fmla="*/ 0 h 546"/>
                  <a:gd name="T14" fmla="*/ 537 w 537"/>
                  <a:gd name="T15" fmla="*/ 546 h 546"/>
                </a:gdLst>
                <a:ahLst/>
                <a:cxnLst>
                  <a:cxn ang="T8">
                    <a:pos x="T0" y="T1"/>
                  </a:cxn>
                  <a:cxn ang="T9">
                    <a:pos x="T2" y="T3"/>
                  </a:cxn>
                  <a:cxn ang="T10">
                    <a:pos x="T4" y="T5"/>
                  </a:cxn>
                  <a:cxn ang="T11">
                    <a:pos x="T6" y="T7"/>
                  </a:cxn>
                </a:cxnLst>
                <a:rect l="T12" t="T13" r="T14" b="T15"/>
                <a:pathLst>
                  <a:path w="537" h="546">
                    <a:moveTo>
                      <a:pt x="0" y="0"/>
                    </a:moveTo>
                    <a:lnTo>
                      <a:pt x="537" y="546"/>
                    </a:lnTo>
                    <a:lnTo>
                      <a:pt x="3" y="546"/>
                    </a:lnTo>
                    <a:lnTo>
                      <a:pt x="0" y="0"/>
                    </a:lnTo>
                    <a:close/>
                  </a:path>
                </a:pathLst>
              </a:custGeom>
              <a:solidFill>
                <a:srgbClr val="028A2F"/>
              </a:solidFill>
              <a:ln w="12700" cap="flat" cmpd="sng">
                <a:solidFill>
                  <a:schemeClr val="bg2"/>
                </a:solidFill>
                <a:prstDash val="solid"/>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8" name="Line 10">
                <a:extLst>
                  <a:ext uri="{FF2B5EF4-FFF2-40B4-BE49-F238E27FC236}">
                    <a16:creationId xmlns:a16="http://schemas.microsoft.com/office/drawing/2014/main" id="{8DD4FFE1-0071-42B4-91DA-EB57E770A4E6}"/>
                  </a:ext>
                </a:extLst>
              </p:cNvPr>
              <p:cNvSpPr>
                <a:spLocks noChangeShapeType="1"/>
              </p:cNvSpPr>
              <p:nvPr/>
            </p:nvSpPr>
            <p:spPr bwMode="auto">
              <a:xfrm>
                <a:off x="3979" y="1732"/>
                <a:ext cx="0" cy="81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25645" name="Group 14">
              <a:extLst>
                <a:ext uri="{FF2B5EF4-FFF2-40B4-BE49-F238E27FC236}">
                  <a16:creationId xmlns:a16="http://schemas.microsoft.com/office/drawing/2014/main" id="{6F129F76-18D4-43DD-8CEA-67BBB94A60B5}"/>
                </a:ext>
              </a:extLst>
            </p:cNvPr>
            <p:cNvGrpSpPr>
              <a:grpSpLocks/>
            </p:cNvGrpSpPr>
            <p:nvPr/>
          </p:nvGrpSpPr>
          <p:grpSpPr bwMode="auto">
            <a:xfrm>
              <a:off x="1719263" y="4221169"/>
              <a:ext cx="4448175" cy="685801"/>
              <a:chOff x="1083" y="2443"/>
              <a:chExt cx="2802" cy="432"/>
            </a:xfrm>
          </p:grpSpPr>
          <p:sp>
            <p:nvSpPr>
              <p:cNvPr id="25649" name="Freeform 15">
                <a:extLst>
                  <a:ext uri="{FF2B5EF4-FFF2-40B4-BE49-F238E27FC236}">
                    <a16:creationId xmlns:a16="http://schemas.microsoft.com/office/drawing/2014/main" id="{F6EDD2D6-62F5-4AA5-9286-ED4489D500E6}"/>
                  </a:ext>
                </a:extLst>
              </p:cNvPr>
              <p:cNvSpPr>
                <a:spLocks/>
              </p:cNvSpPr>
              <p:nvPr/>
            </p:nvSpPr>
            <p:spPr bwMode="auto">
              <a:xfrm>
                <a:off x="1083" y="2443"/>
                <a:ext cx="2802" cy="198"/>
              </a:xfrm>
              <a:custGeom>
                <a:avLst/>
                <a:gdLst>
                  <a:gd name="T0" fmla="*/ 0 w 2802"/>
                  <a:gd name="T1" fmla="*/ 0 h 198"/>
                  <a:gd name="T2" fmla="*/ 21 w 2802"/>
                  <a:gd name="T3" fmla="*/ 90 h 198"/>
                  <a:gd name="T4" fmla="*/ 1395 w 2802"/>
                  <a:gd name="T5" fmla="*/ 87 h 198"/>
                  <a:gd name="T6" fmla="*/ 1442 w 2802"/>
                  <a:gd name="T7" fmla="*/ 198 h 198"/>
                  <a:gd name="T8" fmla="*/ 1491 w 2802"/>
                  <a:gd name="T9" fmla="*/ 87 h 198"/>
                  <a:gd name="T10" fmla="*/ 2772 w 2802"/>
                  <a:gd name="T11" fmla="*/ 90 h 198"/>
                  <a:gd name="T12" fmla="*/ 2802 w 2802"/>
                  <a:gd name="T13" fmla="*/ 15 h 198"/>
                  <a:gd name="T14" fmla="*/ 0 60000 65536"/>
                  <a:gd name="T15" fmla="*/ 0 60000 65536"/>
                  <a:gd name="T16" fmla="*/ 0 60000 65536"/>
                  <a:gd name="T17" fmla="*/ 0 60000 65536"/>
                  <a:gd name="T18" fmla="*/ 0 60000 65536"/>
                  <a:gd name="T19" fmla="*/ 0 60000 65536"/>
                  <a:gd name="T20" fmla="*/ 0 60000 65536"/>
                  <a:gd name="T21" fmla="*/ 0 w 2802"/>
                  <a:gd name="T22" fmla="*/ 0 h 198"/>
                  <a:gd name="T23" fmla="*/ 2802 w 2802"/>
                  <a:gd name="T24" fmla="*/ 198 h 1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2" h="198">
                    <a:moveTo>
                      <a:pt x="0" y="0"/>
                    </a:moveTo>
                    <a:lnTo>
                      <a:pt x="21" y="90"/>
                    </a:lnTo>
                    <a:lnTo>
                      <a:pt x="1395" y="87"/>
                    </a:lnTo>
                    <a:lnTo>
                      <a:pt x="1442" y="198"/>
                    </a:lnTo>
                    <a:lnTo>
                      <a:pt x="1491" y="87"/>
                    </a:lnTo>
                    <a:lnTo>
                      <a:pt x="2772" y="90"/>
                    </a:lnTo>
                    <a:lnTo>
                      <a:pt x="2802" y="15"/>
                    </a:ln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5650" name="Text Box 16">
                <a:extLst>
                  <a:ext uri="{FF2B5EF4-FFF2-40B4-BE49-F238E27FC236}">
                    <a16:creationId xmlns:a16="http://schemas.microsoft.com/office/drawing/2014/main" id="{3CE63434-B90B-42DD-B3B1-37C3494D2BE8}"/>
                  </a:ext>
                </a:extLst>
              </p:cNvPr>
              <p:cNvSpPr txBox="1">
                <a:spLocks noChangeArrowheads="1"/>
              </p:cNvSpPr>
              <p:nvPr/>
            </p:nvSpPr>
            <p:spPr bwMode="auto">
              <a:xfrm>
                <a:off x="1655" y="2642"/>
                <a:ext cx="141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5 days (sperm life)</a:t>
                </a:r>
              </a:p>
            </p:txBody>
          </p:sp>
        </p:grpSp>
        <p:grpSp>
          <p:nvGrpSpPr>
            <p:cNvPr id="25646" name="Group 17">
              <a:extLst>
                <a:ext uri="{FF2B5EF4-FFF2-40B4-BE49-F238E27FC236}">
                  <a16:creationId xmlns:a16="http://schemas.microsoft.com/office/drawing/2014/main" id="{B15CD8D5-C712-475D-8863-DE0611B7C8D2}"/>
                </a:ext>
              </a:extLst>
            </p:cNvPr>
            <p:cNvGrpSpPr>
              <a:grpSpLocks/>
            </p:cNvGrpSpPr>
            <p:nvPr/>
          </p:nvGrpSpPr>
          <p:grpSpPr bwMode="auto">
            <a:xfrm>
              <a:off x="6303966" y="4240215"/>
              <a:ext cx="1700213" cy="823913"/>
              <a:chOff x="3971" y="2455"/>
              <a:chExt cx="1071" cy="519"/>
            </a:xfrm>
          </p:grpSpPr>
          <p:sp>
            <p:nvSpPr>
              <p:cNvPr id="25647" name="Text Box 18">
                <a:extLst>
                  <a:ext uri="{FF2B5EF4-FFF2-40B4-BE49-F238E27FC236}">
                    <a16:creationId xmlns:a16="http://schemas.microsoft.com/office/drawing/2014/main" id="{47F7E122-7680-4962-B43A-C74B0603D987}"/>
                  </a:ext>
                </a:extLst>
              </p:cNvPr>
              <p:cNvSpPr txBox="1">
                <a:spLocks noChangeArrowheads="1"/>
              </p:cNvSpPr>
              <p:nvPr/>
            </p:nvSpPr>
            <p:spPr bwMode="auto">
              <a:xfrm>
                <a:off x="4049" y="2606"/>
                <a:ext cx="99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12 to 24 hours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(ovum life)</a:t>
                </a:r>
              </a:p>
            </p:txBody>
          </p:sp>
          <p:sp>
            <p:nvSpPr>
              <p:cNvPr id="25648" name="Freeform 19">
                <a:extLst>
                  <a:ext uri="{FF2B5EF4-FFF2-40B4-BE49-F238E27FC236}">
                    <a16:creationId xmlns:a16="http://schemas.microsoft.com/office/drawing/2014/main" id="{B6AE1232-3CDB-4314-9F32-C267FC73927E}"/>
                  </a:ext>
                </a:extLst>
              </p:cNvPr>
              <p:cNvSpPr>
                <a:spLocks/>
              </p:cNvSpPr>
              <p:nvPr/>
            </p:nvSpPr>
            <p:spPr bwMode="auto">
              <a:xfrm>
                <a:off x="3971" y="2455"/>
                <a:ext cx="510" cy="132"/>
              </a:xfrm>
              <a:custGeom>
                <a:avLst/>
                <a:gdLst>
                  <a:gd name="T0" fmla="*/ 0 w 2808"/>
                  <a:gd name="T1" fmla="*/ 0 h 246"/>
                  <a:gd name="T2" fmla="*/ 0 w 2808"/>
                  <a:gd name="T3" fmla="*/ 1 h 246"/>
                  <a:gd name="T4" fmla="*/ 0 w 2808"/>
                  <a:gd name="T5" fmla="*/ 1 h 246"/>
                  <a:gd name="T6" fmla="*/ 0 w 2808"/>
                  <a:gd name="T7" fmla="*/ 1 h 246"/>
                  <a:gd name="T8" fmla="*/ 0 w 2808"/>
                  <a:gd name="T9" fmla="*/ 1 h 246"/>
                  <a:gd name="T10" fmla="*/ 0 w 2808"/>
                  <a:gd name="T11" fmla="*/ 1 h 246"/>
                  <a:gd name="T12" fmla="*/ 0 w 2808"/>
                  <a:gd name="T13" fmla="*/ 1 h 246"/>
                  <a:gd name="T14" fmla="*/ 0 60000 65536"/>
                  <a:gd name="T15" fmla="*/ 0 60000 65536"/>
                  <a:gd name="T16" fmla="*/ 0 60000 65536"/>
                  <a:gd name="T17" fmla="*/ 0 60000 65536"/>
                  <a:gd name="T18" fmla="*/ 0 60000 65536"/>
                  <a:gd name="T19" fmla="*/ 0 60000 65536"/>
                  <a:gd name="T20" fmla="*/ 0 60000 65536"/>
                  <a:gd name="T21" fmla="*/ 0 w 2808"/>
                  <a:gd name="T22" fmla="*/ 0 h 246"/>
                  <a:gd name="T23" fmla="*/ 2808 w 2808"/>
                  <a:gd name="T24" fmla="*/ 246 h 2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08" h="246">
                    <a:moveTo>
                      <a:pt x="0" y="0"/>
                    </a:moveTo>
                    <a:lnTo>
                      <a:pt x="102" y="138"/>
                    </a:lnTo>
                    <a:lnTo>
                      <a:pt x="1338" y="138"/>
                    </a:lnTo>
                    <a:lnTo>
                      <a:pt x="1446" y="246"/>
                    </a:lnTo>
                    <a:lnTo>
                      <a:pt x="1536" y="138"/>
                    </a:lnTo>
                    <a:lnTo>
                      <a:pt x="2718" y="138"/>
                    </a:lnTo>
                    <a:lnTo>
                      <a:pt x="2808" y="18"/>
                    </a:lnTo>
                  </a:path>
                </a:pathLst>
              </a:custGeom>
              <a:noFill/>
              <a:ln w="19050" cmpd="sng">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grpSp>
      </p:grpSp>
      <p:sp>
        <p:nvSpPr>
          <p:cNvPr id="25642" name="Text Box 12">
            <a:extLst>
              <a:ext uri="{FF2B5EF4-FFF2-40B4-BE49-F238E27FC236}">
                <a16:creationId xmlns:a16="http://schemas.microsoft.com/office/drawing/2014/main" id="{C20E8CAD-CD31-4239-A100-642520FF3F78}"/>
              </a:ext>
            </a:extLst>
          </p:cNvPr>
          <p:cNvSpPr txBox="1">
            <a:spLocks noChangeArrowheads="1"/>
          </p:cNvSpPr>
          <p:nvPr/>
        </p:nvSpPr>
        <p:spPr bwMode="auto">
          <a:xfrm>
            <a:off x="5646738" y="1389063"/>
            <a:ext cx="1484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0000"/>
                </a:solidFill>
                <a:latin typeface="Arial" panose="020B0604020202020204" pitchFamily="34" charset="0"/>
                <a:cs typeface="Arial" panose="020B0604020202020204" pitchFamily="34" charset="0"/>
              </a:defRPr>
            </a:lvl1pPr>
            <a:lvl2pPr marL="742950" indent="-285750">
              <a:spcBef>
                <a:spcPct val="20000"/>
              </a:spcBef>
              <a:buChar char="–"/>
              <a:defRPr sz="2800">
                <a:solidFill>
                  <a:srgbClr val="000000"/>
                </a:solidFill>
                <a:latin typeface="Arial" panose="020B0604020202020204" pitchFamily="34" charset="0"/>
                <a:cs typeface="Arial" panose="020B0604020202020204" pitchFamily="34" charset="0"/>
              </a:defRPr>
            </a:lvl2pPr>
            <a:lvl3pPr marL="1143000" indent="-228600">
              <a:spcBef>
                <a:spcPct val="20000"/>
              </a:spcBef>
              <a:buChar char="•"/>
              <a:defRPr sz="2400">
                <a:solidFill>
                  <a:srgbClr val="000000"/>
                </a:solidFill>
                <a:latin typeface="Arial" panose="020B0604020202020204" pitchFamily="34" charset="0"/>
                <a:cs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cs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99"/>
                </a:solidFill>
                <a:effectLst/>
                <a:uLnTx/>
                <a:uFillTx/>
                <a:latin typeface="Arial" panose="020B0604020202020204" pitchFamily="34" charset="0"/>
                <a:cs typeface="Arial" panose="020B0604020202020204" pitchFamily="34" charset="0"/>
              </a:rPr>
              <a:t>Ovulation</a:t>
            </a:r>
          </a:p>
        </p:txBody>
      </p:sp>
      <p:sp>
        <p:nvSpPr>
          <p:cNvPr id="25643" name="Line 13">
            <a:extLst>
              <a:ext uri="{FF2B5EF4-FFF2-40B4-BE49-F238E27FC236}">
                <a16:creationId xmlns:a16="http://schemas.microsoft.com/office/drawing/2014/main" id="{22896E72-6038-40DB-BBF3-9B060E829EC5}"/>
              </a:ext>
            </a:extLst>
          </p:cNvPr>
          <p:cNvSpPr>
            <a:spLocks noChangeShapeType="1"/>
          </p:cNvSpPr>
          <p:nvPr/>
        </p:nvSpPr>
        <p:spPr bwMode="auto">
          <a:xfrm>
            <a:off x="6288088" y="1695450"/>
            <a:ext cx="0" cy="349250"/>
          </a:xfrm>
          <a:prstGeom prst="line">
            <a:avLst/>
          </a:prstGeom>
          <a:noFill/>
          <a:ln w="412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5" name="Footer Placeholder 1">
            <a:extLst>
              <a:ext uri="{FF2B5EF4-FFF2-40B4-BE49-F238E27FC236}">
                <a16:creationId xmlns:a16="http://schemas.microsoft.com/office/drawing/2014/main" id="{791D1354-A249-4023-9E6D-02671ED6685F}"/>
              </a:ext>
            </a:extLst>
          </p:cNvPr>
          <p:cNvSpPr txBox="1">
            <a:spLocks/>
          </p:cNvSpPr>
          <p:nvPr/>
        </p:nvSpPr>
        <p:spPr>
          <a:xfrm>
            <a:off x="1180063" y="6534045"/>
            <a:ext cx="6346275" cy="2469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200" u="sng" dirty="0"/>
              <a:t>Adapted from Training Resource Package for Family Planning: https://www.fptraining.org/</a:t>
            </a:r>
            <a:endParaRPr lang="en-GB" sz="12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5,-861695348,F:\brenda\GFMERContraceptives_Part1_no notes.ppc"/>
</p:tagLst>
</file>

<file path=ppt/tags/tag2.xml><?xml version="1.0" encoding="utf-8"?>
<p:tagLst xmlns:a="http://schemas.openxmlformats.org/drawingml/2006/main" xmlns:r="http://schemas.openxmlformats.org/officeDocument/2006/relationships" xmlns:p="http://schemas.openxmlformats.org/presentationml/2006/main">
  <p:tag name="PPSNARRATION" val="4,-861695348,F:\brenda\GFMERContraceptives_Part1_no notes.ppc"/>
</p:tagLst>
</file>

<file path=ppt/theme/theme1.xml><?xml version="1.0" encoding="utf-8"?>
<a:theme xmlns:a="http://schemas.openxmlformats.org/drawingml/2006/main" name="3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Theme1">
  <a:themeElements>
    <a:clrScheme name="">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7BB6FD"/>
      </a:hlink>
      <a:folHlink>
        <a:srgbClr val="FFE701"/>
      </a:folHlink>
    </a:clrScheme>
    <a:fontScheme name="2_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080808"/>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5F5F5F"/>
        </a:lt1>
        <a:dk2>
          <a:srgbClr val="FFFFFF"/>
        </a:dk2>
        <a:lt2>
          <a:srgbClr val="080808"/>
        </a:lt2>
        <a:accent1>
          <a:srgbClr val="BBE0E3"/>
        </a:accent1>
        <a:accent2>
          <a:srgbClr val="333399"/>
        </a:accent2>
        <a:accent3>
          <a:srgbClr val="B6B6B6"/>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16">
        <a:dk1>
          <a:srgbClr val="003366"/>
        </a:dk1>
        <a:lt1>
          <a:srgbClr val="FFFFFF"/>
        </a:lt1>
        <a:dk2>
          <a:srgbClr val="000099"/>
        </a:dk2>
        <a:lt2>
          <a:srgbClr val="FFFF00"/>
        </a:lt2>
        <a:accent1>
          <a:srgbClr val="3366CC"/>
        </a:accent1>
        <a:accent2>
          <a:srgbClr val="00B000"/>
        </a:accent2>
        <a:accent3>
          <a:srgbClr val="AAAACA"/>
        </a:accent3>
        <a:accent4>
          <a:srgbClr val="DADADA"/>
        </a:accent4>
        <a:accent5>
          <a:srgbClr val="ADB8E2"/>
        </a:accent5>
        <a:accent6>
          <a:srgbClr val="009F00"/>
        </a:accent6>
        <a:hlink>
          <a:srgbClr val="59A3FD"/>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TotalTime>
  <Words>21148</Words>
  <Application>Microsoft Office PowerPoint</Application>
  <PresentationFormat>On-screen Show (4:3)</PresentationFormat>
  <Paragraphs>1687</Paragraphs>
  <Slides>113</Slides>
  <Notes>98</Notes>
  <HiddenSlides>0</HiddenSlides>
  <MMClips>0</MMClips>
  <ScaleCrop>false</ScaleCrop>
  <HeadingPairs>
    <vt:vector size="8" baseType="variant">
      <vt:variant>
        <vt:lpstr>Fonts Used</vt:lpstr>
      </vt:variant>
      <vt:variant>
        <vt:i4>14</vt:i4>
      </vt:variant>
      <vt:variant>
        <vt:lpstr>Theme</vt:lpstr>
      </vt:variant>
      <vt:variant>
        <vt:i4>11</vt:i4>
      </vt:variant>
      <vt:variant>
        <vt:lpstr>Embedded OLE Servers</vt:lpstr>
      </vt:variant>
      <vt:variant>
        <vt:i4>2</vt:i4>
      </vt:variant>
      <vt:variant>
        <vt:lpstr>Slide Titles</vt:lpstr>
      </vt:variant>
      <vt:variant>
        <vt:i4>113</vt:i4>
      </vt:variant>
    </vt:vector>
  </HeadingPairs>
  <TitlesOfParts>
    <vt:vector size="140" baseType="lpstr">
      <vt:lpstr>Arial</vt:lpstr>
      <vt:lpstr>Arial MT Black</vt:lpstr>
      <vt:lpstr>Arial Narrow</vt:lpstr>
      <vt:lpstr>Calibri</vt:lpstr>
      <vt:lpstr>Calibri Light</vt:lpstr>
      <vt:lpstr>Courier New</vt:lpstr>
      <vt:lpstr>Helvetica</vt:lpstr>
      <vt:lpstr>Helvetica LT Std</vt:lpstr>
      <vt:lpstr>Monotype Sorts</vt:lpstr>
      <vt:lpstr>Symbol</vt:lpstr>
      <vt:lpstr>Times New Roman</vt:lpstr>
      <vt:lpstr>Verdana</vt:lpstr>
      <vt:lpstr>Wingdings</vt:lpstr>
      <vt:lpstr>Zapf Dingbats</vt:lpstr>
      <vt:lpstr>3_Theme1</vt:lpstr>
      <vt:lpstr>1_Custom Design</vt:lpstr>
      <vt:lpstr>4_Theme1</vt:lpstr>
      <vt:lpstr>5_Theme1</vt:lpstr>
      <vt:lpstr>6_Theme1</vt:lpstr>
      <vt:lpstr>7_Theme1</vt:lpstr>
      <vt:lpstr>8_Theme1</vt:lpstr>
      <vt:lpstr>9_Theme1</vt:lpstr>
      <vt:lpstr>Office Theme</vt:lpstr>
      <vt:lpstr>1_Office Theme</vt:lpstr>
      <vt:lpstr>2_Office Theme</vt:lpstr>
      <vt:lpstr>CorelDRAW</vt:lpstr>
      <vt:lpstr>Chart</vt:lpstr>
      <vt:lpstr>               Contraceptive methods -  Part 4   </vt:lpstr>
      <vt:lpstr>Outline and objectives</vt:lpstr>
      <vt:lpstr>Methods</vt:lpstr>
      <vt:lpstr>PowerPoint Presentation</vt:lpstr>
      <vt:lpstr>   Vasectomy  (Male Sterilization) </vt:lpstr>
      <vt:lpstr>What Is Vasectomy?</vt:lpstr>
      <vt:lpstr>Relative effectiveness of vasectomy to other FP methods </vt:lpstr>
      <vt:lpstr>Vasectomy: Method of action</vt:lpstr>
      <vt:lpstr>Characteristics of vasectomy</vt:lpstr>
      <vt:lpstr>Health benefits, non-health benefits and risks of vasectomy</vt:lpstr>
      <vt:lpstr>Possible side effects and complications of vasectomy</vt:lpstr>
      <vt:lpstr>Physiological changes after vasectomy</vt:lpstr>
      <vt:lpstr>MEC categories for male sterilization (vasectomy)</vt:lpstr>
      <vt:lpstr>Eligibility criteria for vasectomy</vt:lpstr>
      <vt:lpstr>Vasectomy use by men with HIV</vt:lpstr>
      <vt:lpstr>Timing of the vasectomy procedure</vt:lpstr>
      <vt:lpstr>Correcting rumors and misunderstandings about vasectomy </vt:lpstr>
      <vt:lpstr>Vasectomy: Summary</vt:lpstr>
      <vt:lpstr>Tubal Ligation  (Female Sterilization) </vt:lpstr>
      <vt:lpstr>What is female sterilization?  </vt:lpstr>
      <vt:lpstr>Relative effectiveness of female sterilization to other family planning methods</vt:lpstr>
      <vt:lpstr>How does female sterilization work? </vt:lpstr>
      <vt:lpstr>Female sterilization: Health benefits </vt:lpstr>
      <vt:lpstr>Female sterilization: Timing of procedure and surgical approaches</vt:lpstr>
      <vt:lpstr>Female sterilization: Side effects and complications</vt:lpstr>
      <vt:lpstr>Who can have female sterilization?</vt:lpstr>
      <vt:lpstr>Female sterilization: Medical eligibility criteria</vt:lpstr>
      <vt:lpstr>Female sterilization use by postpartum and postabortion clients</vt:lpstr>
      <vt:lpstr>Female sterilization: Use by interval clients</vt:lpstr>
      <vt:lpstr>Female sterilization use by clients with HIV</vt:lpstr>
      <vt:lpstr>Female sterilization: Correcting myths and misunderstandings</vt:lpstr>
      <vt:lpstr>Female sterilization: Summary</vt:lpstr>
      <vt:lpstr>Emergency contraception</vt:lpstr>
      <vt:lpstr>What is emergency contraception? </vt:lpstr>
      <vt:lpstr>Methods of emergency contraception</vt:lpstr>
      <vt:lpstr>Indications for emergency contraception - 1</vt:lpstr>
      <vt:lpstr>Indications for emergency contraception - 2</vt:lpstr>
      <vt:lpstr>Emergency contraceptive pills (ECPs) </vt:lpstr>
      <vt:lpstr>ECPs: Mechanism of action</vt:lpstr>
      <vt:lpstr>PowerPoint Presentation</vt:lpstr>
      <vt:lpstr> Effectiveness of ECPs </vt:lpstr>
      <vt:lpstr>Medical eligibility criteria (MEC) for ECPs</vt:lpstr>
      <vt:lpstr>ECP screening flow chart</vt:lpstr>
      <vt:lpstr> Safety of ECPs </vt:lpstr>
      <vt:lpstr>Advantages of ECPs</vt:lpstr>
      <vt:lpstr>ECP regimens</vt:lpstr>
      <vt:lpstr>Timing of ECPs</vt:lpstr>
      <vt:lpstr>Side effects of ECPs</vt:lpstr>
      <vt:lpstr>Managing side effects of ECPs - 1</vt:lpstr>
      <vt:lpstr>Managing side effects of ECPs – 2 </vt:lpstr>
      <vt:lpstr> Addressing common concerns, rumors and misconceptions about ECPs  </vt:lpstr>
      <vt:lpstr> Transition from ECPs to regular contraception - 1 </vt:lpstr>
      <vt:lpstr> Transition from ECPs to regular contraception - 2 </vt:lpstr>
      <vt:lpstr> ECPs follow up and referral for clients </vt:lpstr>
      <vt:lpstr>Copper-bearing intrauterine devices (IUDs) emergency contraception</vt:lpstr>
      <vt:lpstr>Copper-bearing intrauterine devices (IUDs) emergency contraception: Mechanism of action</vt:lpstr>
      <vt:lpstr>Effectiveness of copper-bearing IUDs emergency contraception</vt:lpstr>
      <vt:lpstr>Safety of copper-bearing IUDs emergency contraception</vt:lpstr>
      <vt:lpstr>Emergency contraception: Medical eligibility criteria for copper-bearing IUDs - 1</vt:lpstr>
      <vt:lpstr>Emergency contraception: Medical eligibility criteria for copper-bearing IUDs - 2</vt:lpstr>
      <vt:lpstr> Transition from copper-bearing IUDs emergency contraception to regular contraception </vt:lpstr>
      <vt:lpstr>Emergency contraception: Summary</vt:lpstr>
      <vt:lpstr>PowerPoint Presentation</vt:lpstr>
      <vt:lpstr>PowerPoint Presentation</vt:lpstr>
      <vt:lpstr>LAM: Mechanism of action</vt:lpstr>
      <vt:lpstr>PowerPoint Presentation</vt:lpstr>
      <vt:lpstr>How to use LAM </vt:lpstr>
      <vt:lpstr>PowerPoint Presentation</vt:lpstr>
      <vt:lpstr>LAM: Characteristics</vt:lpstr>
      <vt:lpstr> LAM eligibility criteria </vt:lpstr>
      <vt:lpstr>Importance of LAM Criteria -1</vt:lpstr>
      <vt:lpstr>Importance of LAM Criteria - 2, 3</vt:lpstr>
      <vt:lpstr>PowerPoint Presentation</vt:lpstr>
      <vt:lpstr>LAM: Return of fertility and risk of pregnancy</vt:lpstr>
      <vt:lpstr>Transition to another method: An essential component of LAM</vt:lpstr>
      <vt:lpstr>PowerPoint Presentation</vt:lpstr>
      <vt:lpstr>PowerPoint Presentation</vt:lpstr>
      <vt:lpstr>Opportunities to provide LAM counseling</vt:lpstr>
      <vt:lpstr>Health benefits breastfeeding</vt:lpstr>
      <vt:lpstr>Limitations of LAM</vt:lpstr>
      <vt:lpstr>PowerPoint Presentation</vt:lpstr>
      <vt:lpstr>LAM and HIV - 1</vt:lpstr>
      <vt:lpstr>LAM and HIV - 2</vt:lpstr>
      <vt:lpstr>LAM: Summary</vt:lpstr>
      <vt:lpstr>Fertility awareness methods</vt:lpstr>
      <vt:lpstr>What are fertility awareness methods?</vt:lpstr>
      <vt:lpstr>How do fertility awareness methods work? - 1</vt:lpstr>
      <vt:lpstr>How do fertility awareness methods work? - 2</vt:lpstr>
      <vt:lpstr>Fertility awareness methods: Types and effectiveness</vt:lpstr>
      <vt:lpstr>Advantages of fertility awareness methods</vt:lpstr>
      <vt:lpstr>Fertility awareness methods: Correcting misunderstandings</vt:lpstr>
      <vt:lpstr>Standard Days Method (SDM) </vt:lpstr>
      <vt:lpstr>What is the Standard Days Method</vt:lpstr>
      <vt:lpstr>Standard Days Method characteristics</vt:lpstr>
      <vt:lpstr>PowerPoint Presentation</vt:lpstr>
      <vt:lpstr>PowerPoint Presentation</vt:lpstr>
      <vt:lpstr>How does SDM prevent pregnancy?</vt:lpstr>
      <vt:lpstr>Standard Days Method is based on:</vt:lpstr>
      <vt:lpstr>PowerPoint Presentation</vt:lpstr>
      <vt:lpstr>CycleBeads</vt:lpstr>
      <vt:lpstr>PowerPoint Presentation</vt:lpstr>
      <vt:lpstr>The paper version of SDM</vt:lpstr>
      <vt:lpstr>Why some women like SDM</vt:lpstr>
      <vt:lpstr>Conditions relating to Fertility Awareness Methods</vt:lpstr>
      <vt:lpstr>Who should delay or use caution in beginning SDM</vt:lpstr>
      <vt:lpstr>When is SDM most successful?</vt:lpstr>
      <vt:lpstr>When to start SDM</vt:lpstr>
      <vt:lpstr>Withdrawal </vt:lpstr>
      <vt:lpstr>What is withdrawal?</vt:lpstr>
      <vt:lpstr>Effectiveness of withdrawal</vt:lpstr>
      <vt:lpstr>PowerPoint Presentation</vt:lpstr>
      <vt:lpstr>Acknowledgement</vt:lpstr>
      <vt:lpstr>Additional resources</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methods -  Part 4 - Raqibat Idris</dc:title>
  <dc:creator>Raqibat Idris</dc:creator>
  <cp:lastModifiedBy>Aldo Campana</cp:lastModifiedBy>
  <cp:revision>183</cp:revision>
  <dcterms:created xsi:type="dcterms:W3CDTF">2021-06-04T15:42:28Z</dcterms:created>
  <dcterms:modified xsi:type="dcterms:W3CDTF">2021-06-19T06:12:51Z</dcterms:modified>
</cp:coreProperties>
</file>