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0"/>
  </p:notesMasterIdLst>
  <p:sldIdLst>
    <p:sldId id="311" r:id="rId3"/>
    <p:sldId id="312" r:id="rId4"/>
    <p:sldId id="354" r:id="rId5"/>
    <p:sldId id="339" r:id="rId6"/>
    <p:sldId id="355" r:id="rId7"/>
    <p:sldId id="346" r:id="rId8"/>
    <p:sldId id="347" r:id="rId9"/>
    <p:sldId id="341" r:id="rId10"/>
    <p:sldId id="342" r:id="rId11"/>
    <p:sldId id="313" r:id="rId12"/>
    <p:sldId id="352" r:id="rId13"/>
    <p:sldId id="353" r:id="rId14"/>
    <p:sldId id="350" r:id="rId15"/>
    <p:sldId id="348" r:id="rId16"/>
    <p:sldId id="345" r:id="rId17"/>
    <p:sldId id="351" r:id="rId18"/>
    <p:sldId id="338" r:id="rId1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95A5FC-4D35-4C3F-8CC8-A35667FB82AE}">
          <p14:sldIdLst>
            <p14:sldId id="311"/>
            <p14:sldId id="312"/>
            <p14:sldId id="354"/>
            <p14:sldId id="339"/>
            <p14:sldId id="355"/>
            <p14:sldId id="346"/>
            <p14:sldId id="347"/>
            <p14:sldId id="341"/>
            <p14:sldId id="342"/>
            <p14:sldId id="313"/>
            <p14:sldId id="352"/>
            <p14:sldId id="353"/>
            <p14:sldId id="350"/>
            <p14:sldId id="348"/>
            <p14:sldId id="345"/>
            <p14:sldId id="351"/>
            <p14:sldId id="3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40" autoAdjust="0"/>
    <p:restoredTop sz="79918" autoAdjust="0"/>
  </p:normalViewPr>
  <p:slideViewPr>
    <p:cSldViewPr>
      <p:cViewPr varScale="1">
        <p:scale>
          <a:sx n="105" d="100"/>
          <a:sy n="105" d="100"/>
        </p:scale>
        <p:origin x="210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97F76D5D-1347-44BE-9468-18706034E012}" type="datetimeFigureOut">
              <a:rPr lang="en-GB" smtClean="0"/>
              <a:pPr/>
              <a:t>25/06/2021</a:t>
            </a:fld>
            <a:endParaRPr lang="en-GB"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098F2579-E084-4BE5-B155-114E7DEDDB7D}" type="slidenum">
              <a:rPr lang="en-GB" smtClean="0"/>
              <a:pPr/>
              <a:t>‹#›</a:t>
            </a:fld>
            <a:endParaRPr lang="en-GB" dirty="0"/>
          </a:p>
        </p:txBody>
      </p:sp>
    </p:spTree>
    <p:extLst>
      <p:ext uri="{BB962C8B-B14F-4D97-AF65-F5344CB8AC3E}">
        <p14:creationId xmlns:p14="http://schemas.microsoft.com/office/powerpoint/2010/main" val="9767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03648" y="5243505"/>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olevs\Desktop\HRP-EN-C-H-[Converted].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229200"/>
            <a:ext cx="3168352" cy="53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20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0367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1580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en-US" dirty="0"/>
              <a:t>Filename</a:t>
            </a:r>
            <a:endParaRPr lang="en-GB" dirty="0"/>
          </a:p>
        </p:txBody>
      </p:sp>
    </p:spTree>
    <p:extLst>
      <p:ext uri="{BB962C8B-B14F-4D97-AF65-F5344CB8AC3E}">
        <p14:creationId xmlns:p14="http://schemas.microsoft.com/office/powerpoint/2010/main" val="911181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03648" y="5243505"/>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olevs\Desktop\HRP-EN-C-H-[Converted].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229200"/>
            <a:ext cx="3168352" cy="53337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66FA8B5-6381-442A-ABDF-5C17ADA7F67A}"/>
              </a:ext>
            </a:extLst>
          </p:cNvPr>
          <p:cNvSpPr txBox="1"/>
          <p:nvPr userDrawn="1"/>
        </p:nvSpPr>
        <p:spPr>
          <a:xfrm>
            <a:off x="1441536" y="4367971"/>
            <a:ext cx="1834320" cy="285165"/>
          </a:xfrm>
          <a:prstGeom prst="rect">
            <a:avLst/>
          </a:prstGeom>
        </p:spPr>
        <p:txBody>
          <a:bodyPr vert="horz" lIns="91440" tIns="45720" rIns="91440" bIns="45720" rtlCol="0">
            <a:noAutofit/>
          </a:bodyPr>
          <a:lstStyle>
            <a:lvl1pPr lvl="0" indent="0">
              <a:spcBef>
                <a:spcPct val="20000"/>
              </a:spcBef>
              <a:buClr>
                <a:schemeClr val="tx1"/>
              </a:buClr>
              <a:buSzPct val="60000"/>
              <a:buFont typeface="Wingdings" pitchFamily="2" charset="2"/>
              <a:buNone/>
              <a:defRPr sz="1600"/>
            </a:lvl1pPr>
            <a:lvl2pPr marL="742950" indent="-285750">
              <a:spcBef>
                <a:spcPct val="20000"/>
              </a:spcBef>
              <a:buFont typeface="Arial" pitchFamily="34" charset="0"/>
              <a:buChar char="–"/>
              <a:defRPr sz="2400"/>
            </a:lvl2pPr>
            <a:lvl3pPr marL="1143000" indent="-228600">
              <a:spcBef>
                <a:spcPct val="20000"/>
              </a:spcBef>
              <a:buFont typeface="Arial" pitchFamily="34" charset="0"/>
              <a:buChar char="•"/>
              <a:defRPr sz="20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buClr>
                <a:prstClr val="black"/>
              </a:buClr>
            </a:pPr>
            <a:r>
              <a:rPr lang="en-GB" sz="1300" dirty="0">
                <a:solidFill>
                  <a:srgbClr val="4F81BD"/>
                </a:solidFill>
              </a:rPr>
              <a:t>Twitter @HRPresearch</a:t>
            </a:r>
          </a:p>
        </p:txBody>
      </p:sp>
    </p:spTree>
    <p:extLst>
      <p:ext uri="{BB962C8B-B14F-4D97-AF65-F5344CB8AC3E}">
        <p14:creationId xmlns:p14="http://schemas.microsoft.com/office/powerpoint/2010/main" val="691910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174106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686262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2349455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005576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468309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28742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481844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8796901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2191697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0626695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4725442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25/06/2021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42753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73457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48789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3" name="Footer Placeholder 3"/>
          <p:cNvSpPr>
            <a:spLocks noGrp="1"/>
          </p:cNvSpPr>
          <p:nvPr>
            <p:ph type="ftr" sz="quarter" idx="10"/>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28660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Tree>
    <p:extLst>
      <p:ext uri="{BB962C8B-B14F-4D97-AF65-F5344CB8AC3E}">
        <p14:creationId xmlns:p14="http://schemas.microsoft.com/office/powerpoint/2010/main" val="185084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8"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737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370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23024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5010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3"/>
          </p:nvPr>
        </p:nvSpPr>
        <p:spPr>
          <a:xfrm>
            <a:off x="464980" y="656245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
        <p:nvSpPr>
          <p:cNvPr id="5" name="Slide Number Placeholder 6"/>
          <p:cNvSpPr txBox="1">
            <a:spLocks noChangeArrowheads="1"/>
          </p:cNvSpPr>
          <p:nvPr/>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Tree>
    <p:extLst>
      <p:ext uri="{BB962C8B-B14F-4D97-AF65-F5344CB8AC3E}">
        <p14:creationId xmlns:p14="http://schemas.microsoft.com/office/powerpoint/2010/main" val="244298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 id="2147483675" r:id="rId13"/>
  </p:sldLayoutIdLst>
  <p:hf sldNum="0" hdr="0" dt="0"/>
  <p:txStyles>
    <p:titleStyle>
      <a:lvl1pPr algn="l" defTabSz="914400" rtl="0" eaLnBrk="1" latinLnBrk="0" hangingPunct="1">
        <a:spcBef>
          <a:spcPct val="0"/>
        </a:spcBef>
        <a:buNone/>
        <a:defRPr sz="3600" b="1" kern="1200">
          <a:solidFill>
            <a:srgbClr val="A50021"/>
          </a:solidFill>
          <a:latin typeface="+mj-lt"/>
          <a:ea typeface="+mj-ea"/>
          <a:cs typeface="+mj-cs"/>
        </a:defRPr>
      </a:lvl1pPr>
    </p:titleStyle>
    <p:body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49A09-6B8A-40B2-838B-8AD67F6C31A9}" type="datetimeFigureOut">
              <a:rPr lang="en-GB" smtClean="0"/>
              <a:t>25/06/2021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3FD0D-CAF0-4EC6-AF3A-B40B02B0FAD5}" type="slidenum">
              <a:rPr lang="en-GB" smtClean="0"/>
              <a:t>‹#›</a:t>
            </a:fld>
            <a:endParaRPr lang="en-GB" dirty="0"/>
          </a:p>
        </p:txBody>
      </p:sp>
    </p:spTree>
    <p:extLst>
      <p:ext uri="{BB962C8B-B14F-4D97-AF65-F5344CB8AC3E}">
        <p14:creationId xmlns:p14="http://schemas.microsoft.com/office/powerpoint/2010/main" val="67086871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noProof="0" dirty="0"/>
              <a:t>Selected practice recommendations for contraceptive use (SPR)</a:t>
            </a:r>
          </a:p>
        </p:txBody>
      </p:sp>
      <p:sp>
        <p:nvSpPr>
          <p:cNvPr id="5" name="Title 1"/>
          <p:cNvSpPr txBox="1">
            <a:spLocks/>
          </p:cNvSpPr>
          <p:nvPr/>
        </p:nvSpPr>
        <p:spPr>
          <a:xfrm>
            <a:off x="1331639" y="3212976"/>
            <a:ext cx="5933771" cy="173544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b="1" kern="1200">
                <a:solidFill>
                  <a:schemeClr val="tx1"/>
                </a:solidFill>
                <a:latin typeface="+mj-lt"/>
                <a:ea typeface="+mj-ea"/>
                <a:cs typeface="+mj-cs"/>
              </a:defRPr>
            </a:lvl1pPr>
          </a:lstStyle>
          <a:p>
            <a:endParaRPr lang="fr-FR" dirty="0"/>
          </a:p>
        </p:txBody>
      </p:sp>
      <p:sp>
        <p:nvSpPr>
          <p:cNvPr id="4" name="Subtitle 4">
            <a:extLst>
              <a:ext uri="{FF2B5EF4-FFF2-40B4-BE49-F238E27FC236}">
                <a16:creationId xmlns:a16="http://schemas.microsoft.com/office/drawing/2014/main" id="{323428DD-8CFE-401D-925E-9FABE3D66FE1}"/>
              </a:ext>
            </a:extLst>
          </p:cNvPr>
          <p:cNvSpPr>
            <a:spLocks noGrp="1"/>
          </p:cNvSpPr>
          <p:nvPr>
            <p:ph type="subTitle" idx="1"/>
          </p:nvPr>
        </p:nvSpPr>
        <p:spPr>
          <a:xfrm>
            <a:off x="1403648" y="3789040"/>
            <a:ext cx="5933771" cy="648071"/>
          </a:xfrm>
        </p:spPr>
        <p:txBody>
          <a:bodyPr>
            <a:normAutofit lnSpcReduction="10000"/>
          </a:bodyPr>
          <a:lstStyle/>
          <a:p>
            <a:r>
              <a:rPr lang="en-GB" noProof="0" dirty="0"/>
              <a:t>Petrus Steyn</a:t>
            </a:r>
          </a:p>
          <a:p>
            <a:r>
              <a:rPr lang="en-GB" noProof="0" dirty="0"/>
              <a:t>Scientist, WHO/ SRH/ CFC</a:t>
            </a:r>
          </a:p>
        </p:txBody>
      </p:sp>
    </p:spTree>
    <p:extLst>
      <p:ext uri="{BB962C8B-B14F-4D97-AF65-F5344CB8AC3E}">
        <p14:creationId xmlns:p14="http://schemas.microsoft.com/office/powerpoint/2010/main" val="4205846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Ruling out pregnancy </a:t>
            </a:r>
          </a:p>
        </p:txBody>
      </p:sp>
      <p:sp>
        <p:nvSpPr>
          <p:cNvPr id="3" name="Content Placeholder 2"/>
          <p:cNvSpPr>
            <a:spLocks noGrp="1"/>
          </p:cNvSpPr>
          <p:nvPr>
            <p:ph idx="1"/>
          </p:nvPr>
        </p:nvSpPr>
        <p:spPr/>
        <p:txBody>
          <a:bodyPr>
            <a:normAutofit fontScale="92500" lnSpcReduction="20000"/>
          </a:bodyPr>
          <a:lstStyle/>
          <a:p>
            <a:pPr marL="0" indent="0">
              <a:buNone/>
            </a:pPr>
            <a:r>
              <a:rPr lang="en-GB" noProof="0" dirty="0"/>
              <a:t>The provider can be reasonably certain that a woman is not pregnant if she has no symptoms or signs of pregnancy and meets the following criteria:</a:t>
            </a:r>
            <a:br>
              <a:rPr lang="en-GB" noProof="0" dirty="0"/>
            </a:br>
            <a:endParaRPr lang="en-GB" noProof="0" dirty="0"/>
          </a:p>
          <a:p>
            <a:pPr marL="0" indent="0">
              <a:buNone/>
            </a:pPr>
            <a:r>
              <a:rPr lang="en-GB" noProof="0" dirty="0"/>
              <a:t>♦ has not had intercourse since last normal menses</a:t>
            </a:r>
          </a:p>
          <a:p>
            <a:pPr marL="0" indent="0">
              <a:buNone/>
            </a:pPr>
            <a:r>
              <a:rPr lang="en-GB" noProof="0" dirty="0"/>
              <a:t>♦ has been correctly and consistently using a reliable method of contraception</a:t>
            </a:r>
          </a:p>
          <a:p>
            <a:pPr marL="0" indent="0">
              <a:buNone/>
            </a:pPr>
            <a:r>
              <a:rPr lang="en-GB" noProof="0" dirty="0"/>
              <a:t>♦ is within the first 7 days after normal menses</a:t>
            </a:r>
          </a:p>
          <a:p>
            <a:pPr marL="0" indent="0">
              <a:buNone/>
            </a:pPr>
            <a:r>
              <a:rPr lang="en-GB" noProof="0" dirty="0"/>
              <a:t>♦ is within 4 weeks postpartum for non-lactating women</a:t>
            </a:r>
          </a:p>
          <a:p>
            <a:pPr marL="0" indent="0">
              <a:buNone/>
            </a:pPr>
            <a:r>
              <a:rPr lang="en-GB" noProof="0" dirty="0"/>
              <a:t>♦ is within the first 7 days postabortion or miscarriage</a:t>
            </a:r>
          </a:p>
          <a:p>
            <a:pPr marL="0" indent="0">
              <a:buNone/>
            </a:pPr>
            <a:r>
              <a:rPr lang="en-GB" noProof="0" dirty="0"/>
              <a:t>♦ is fully or nearly fully breastfeeding, amenorrhoeic, and less than 6 months postpartum.</a:t>
            </a:r>
          </a:p>
        </p:txBody>
      </p:sp>
    </p:spTree>
    <p:extLst>
      <p:ext uri="{BB962C8B-B14F-4D97-AF65-F5344CB8AC3E}">
        <p14:creationId xmlns:p14="http://schemas.microsoft.com/office/powerpoint/2010/main" val="272531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Updated guidance</a:t>
            </a:r>
          </a:p>
        </p:txBody>
      </p:sp>
      <p:sp>
        <p:nvSpPr>
          <p:cNvPr id="3" name="Content Placeholder 2"/>
          <p:cNvSpPr>
            <a:spLocks noGrp="1"/>
          </p:cNvSpPr>
          <p:nvPr>
            <p:ph idx="1"/>
          </p:nvPr>
        </p:nvSpPr>
        <p:spPr/>
        <p:txBody>
          <a:bodyPr/>
          <a:lstStyle/>
          <a:p>
            <a:r>
              <a:rPr lang="en-GB" noProof="0" dirty="0"/>
              <a:t>In 2014, WHO’s guideline development group convened to revise the 2</a:t>
            </a:r>
            <a:r>
              <a:rPr lang="en-GB" baseline="30000" noProof="0" dirty="0"/>
              <a:t>nd</a:t>
            </a:r>
            <a:r>
              <a:rPr lang="en-GB" noProof="0" dirty="0"/>
              <a:t> edition of the SPR (and the 2008 Update)</a:t>
            </a:r>
            <a:br>
              <a:rPr lang="en-GB" noProof="0" dirty="0"/>
            </a:br>
            <a:endParaRPr lang="en-GB" noProof="0" dirty="0"/>
          </a:p>
          <a:p>
            <a:r>
              <a:rPr lang="en-GB" noProof="0" dirty="0"/>
              <a:t>Key highlights of the revision</a:t>
            </a:r>
          </a:p>
          <a:p>
            <a:pPr lvl="1"/>
            <a:r>
              <a:rPr lang="en-GB" noProof="0" dirty="0"/>
              <a:t>Five contraceptive methods added</a:t>
            </a:r>
          </a:p>
          <a:p>
            <a:pPr lvl="1"/>
            <a:r>
              <a:rPr lang="en-GB" noProof="0" dirty="0"/>
              <a:t>New recommendations for the initiation of regular contraceptive methods, following the use of ECPs</a:t>
            </a:r>
          </a:p>
          <a:p>
            <a:endParaRPr lang="en-GB" noProof="0" dirty="0"/>
          </a:p>
        </p:txBody>
      </p:sp>
    </p:spTree>
    <p:extLst>
      <p:ext uri="{BB962C8B-B14F-4D97-AF65-F5344CB8AC3E}">
        <p14:creationId xmlns:p14="http://schemas.microsoft.com/office/powerpoint/2010/main" val="208112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Contraceptive methods in the 3</a:t>
            </a:r>
            <a:r>
              <a:rPr lang="en-GB" baseline="30000" noProof="0" dirty="0"/>
              <a:t>rd</a:t>
            </a:r>
            <a:r>
              <a:rPr lang="en-GB" noProof="0" dirty="0"/>
              <a:t> edition</a:t>
            </a:r>
          </a:p>
        </p:txBody>
      </p:sp>
      <p:sp>
        <p:nvSpPr>
          <p:cNvPr id="3" name="Content Placeholder 2"/>
          <p:cNvSpPr>
            <a:spLocks noGrp="1"/>
          </p:cNvSpPr>
          <p:nvPr>
            <p:ph idx="1"/>
          </p:nvPr>
        </p:nvSpPr>
        <p:spPr/>
        <p:txBody>
          <a:bodyPr>
            <a:normAutofit fontScale="55000" lnSpcReduction="20000"/>
          </a:bodyPr>
          <a:lstStyle/>
          <a:p>
            <a:r>
              <a:rPr lang="en-GB" sz="3200" noProof="0" dirty="0"/>
              <a:t>Combined oral contraceptives (COC)</a:t>
            </a:r>
          </a:p>
          <a:p>
            <a:r>
              <a:rPr lang="en-GB" sz="3200" noProof="0" dirty="0"/>
              <a:t>Combined injectable contraceptives (CIC)</a:t>
            </a:r>
          </a:p>
          <a:p>
            <a:r>
              <a:rPr lang="en-GB" sz="3200" dirty="0"/>
              <a:t>Progestogen-only pill </a:t>
            </a:r>
            <a:r>
              <a:rPr lang="en-GB" sz="3200" noProof="0" dirty="0"/>
              <a:t>(POP)</a:t>
            </a:r>
          </a:p>
          <a:p>
            <a:r>
              <a:rPr lang="en-GB" sz="3200" noProof="0" dirty="0">
                <a:solidFill>
                  <a:srgbClr val="C00000"/>
                </a:solidFill>
              </a:rPr>
              <a:t>Patch</a:t>
            </a:r>
          </a:p>
          <a:p>
            <a:r>
              <a:rPr lang="en-GB" sz="3200" noProof="0" dirty="0">
                <a:solidFill>
                  <a:srgbClr val="C00000"/>
                </a:solidFill>
              </a:rPr>
              <a:t>Combined vaginal ring</a:t>
            </a:r>
          </a:p>
          <a:p>
            <a:r>
              <a:rPr lang="en-GB" sz="3200" noProof="0" dirty="0"/>
              <a:t>Progestogen-only injectables – DMPA &amp; NET-EN</a:t>
            </a:r>
          </a:p>
          <a:p>
            <a:r>
              <a:rPr lang="en-GB" sz="3200" noProof="0" dirty="0">
                <a:solidFill>
                  <a:srgbClr val="C00000"/>
                </a:solidFill>
              </a:rPr>
              <a:t>Subcutaneously administered DMPA (DMPA-SC)</a:t>
            </a:r>
          </a:p>
          <a:p>
            <a:r>
              <a:rPr lang="en-GB" sz="3200" noProof="0" dirty="0"/>
              <a:t>Implants (Norplant, Jadelle, Implanon)</a:t>
            </a:r>
          </a:p>
          <a:p>
            <a:r>
              <a:rPr lang="en-GB" sz="3200" noProof="0" dirty="0">
                <a:solidFill>
                  <a:srgbClr val="C00000"/>
                </a:solidFill>
              </a:rPr>
              <a:t>Sino-Implant (II) </a:t>
            </a:r>
          </a:p>
          <a:p>
            <a:r>
              <a:rPr lang="en-GB" sz="3200" noProof="0" dirty="0"/>
              <a:t>Copper-bearing IUD</a:t>
            </a:r>
          </a:p>
          <a:p>
            <a:r>
              <a:rPr lang="en-GB" sz="3200" noProof="0" dirty="0"/>
              <a:t>LNG-releasing IUD</a:t>
            </a:r>
          </a:p>
          <a:p>
            <a:r>
              <a:rPr lang="en-GB" sz="3200" noProof="0" dirty="0"/>
              <a:t>Emergency contraceptive pills (COC and LNG based)</a:t>
            </a:r>
          </a:p>
          <a:p>
            <a:r>
              <a:rPr lang="en-GB" sz="3200" noProof="0" dirty="0">
                <a:solidFill>
                  <a:srgbClr val="C00000"/>
                </a:solidFill>
              </a:rPr>
              <a:t>Ulipristal acetate (an ECP) </a:t>
            </a:r>
          </a:p>
          <a:p>
            <a:r>
              <a:rPr lang="en-GB" sz="3200" noProof="0" dirty="0"/>
              <a:t>Standard Days Method</a:t>
            </a:r>
          </a:p>
          <a:p>
            <a:r>
              <a:rPr lang="en-GB" sz="3200" noProof="0" dirty="0"/>
              <a:t>Vasectomy</a:t>
            </a:r>
          </a:p>
          <a:p>
            <a:endParaRPr lang="en-GB" noProof="0" dirty="0"/>
          </a:p>
        </p:txBody>
      </p:sp>
    </p:spTree>
    <p:extLst>
      <p:ext uri="{BB962C8B-B14F-4D97-AF65-F5344CB8AC3E}">
        <p14:creationId xmlns:p14="http://schemas.microsoft.com/office/powerpoint/2010/main" val="127710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New recommendations for 3</a:t>
            </a:r>
            <a:r>
              <a:rPr lang="en-GB" baseline="30000" noProof="0" dirty="0"/>
              <a:t>rd</a:t>
            </a:r>
            <a:r>
              <a:rPr lang="en-GB" noProof="0" dirty="0"/>
              <a:t> edition</a:t>
            </a:r>
          </a:p>
        </p:txBody>
      </p:sp>
      <p:sp>
        <p:nvSpPr>
          <p:cNvPr id="3" name="Content Placeholder 2"/>
          <p:cNvSpPr>
            <a:spLocks noGrp="1"/>
          </p:cNvSpPr>
          <p:nvPr>
            <p:ph idx="1"/>
          </p:nvPr>
        </p:nvSpPr>
        <p:spPr/>
        <p:txBody>
          <a:bodyPr>
            <a:normAutofit fontScale="85000" lnSpcReduction="20000"/>
          </a:bodyPr>
          <a:lstStyle/>
          <a:p>
            <a:r>
              <a:rPr lang="en-GB" noProof="0" dirty="0"/>
              <a:t>The patch</a:t>
            </a:r>
          </a:p>
          <a:p>
            <a:pPr lvl="1"/>
            <a:r>
              <a:rPr lang="en-GB" noProof="0" dirty="0"/>
              <a:t>same recommendations as COCs</a:t>
            </a:r>
          </a:p>
          <a:p>
            <a:pPr lvl="1"/>
            <a:r>
              <a:rPr lang="en-GB" b="1" noProof="0" dirty="0"/>
              <a:t>exception</a:t>
            </a:r>
            <a:r>
              <a:rPr lang="en-GB" noProof="0" dirty="0"/>
              <a:t>: Instructions for missed or delayed patch-taking</a:t>
            </a:r>
          </a:p>
          <a:p>
            <a:r>
              <a:rPr lang="en-GB" noProof="0" dirty="0"/>
              <a:t>The combined vaginal ring</a:t>
            </a:r>
          </a:p>
          <a:p>
            <a:pPr lvl="1"/>
            <a:r>
              <a:rPr lang="en-GB" noProof="0" dirty="0"/>
              <a:t>same recommendations as COCs</a:t>
            </a:r>
          </a:p>
          <a:p>
            <a:pPr lvl="1"/>
            <a:r>
              <a:rPr lang="en-GB" b="1" noProof="0" dirty="0"/>
              <a:t>exception</a:t>
            </a:r>
            <a:r>
              <a:rPr lang="en-GB" noProof="0" dirty="0"/>
              <a:t>: Instructions for missed or delayed ring use</a:t>
            </a:r>
          </a:p>
          <a:p>
            <a:r>
              <a:rPr lang="en-GB" noProof="0" dirty="0"/>
              <a:t>DMPA-SC</a:t>
            </a:r>
          </a:p>
          <a:p>
            <a:pPr lvl="1"/>
            <a:r>
              <a:rPr lang="en-GB" noProof="0" dirty="0"/>
              <a:t>same recommendations as DMPA</a:t>
            </a:r>
          </a:p>
          <a:p>
            <a:r>
              <a:rPr lang="en-GB" noProof="0" dirty="0"/>
              <a:t>Sino-Implant (II) </a:t>
            </a:r>
          </a:p>
          <a:p>
            <a:pPr lvl="1"/>
            <a:r>
              <a:rPr lang="en-GB" noProof="0" dirty="0"/>
              <a:t>same recommendations as other implants</a:t>
            </a:r>
          </a:p>
          <a:p>
            <a:r>
              <a:rPr lang="en-GB" noProof="0" dirty="0"/>
              <a:t>ulipristal acetate (an ECP)</a:t>
            </a:r>
          </a:p>
          <a:p>
            <a:pPr lvl="1"/>
            <a:r>
              <a:rPr lang="en-GB" noProof="0" dirty="0"/>
              <a:t>same recommendations as other ECPs</a:t>
            </a:r>
          </a:p>
          <a:p>
            <a:pPr lvl="1"/>
            <a:r>
              <a:rPr lang="en-GB" b="1" noProof="0" dirty="0"/>
              <a:t>exception</a:t>
            </a:r>
            <a:r>
              <a:rPr lang="en-GB" noProof="0" dirty="0"/>
              <a:t>: Instructions for initiating regular contraception after UPA use</a:t>
            </a:r>
          </a:p>
          <a:p>
            <a:endParaRPr lang="en-GB" noProof="0" dirty="0"/>
          </a:p>
        </p:txBody>
      </p:sp>
    </p:spTree>
    <p:extLst>
      <p:ext uri="{BB962C8B-B14F-4D97-AF65-F5344CB8AC3E}">
        <p14:creationId xmlns:p14="http://schemas.microsoft.com/office/powerpoint/2010/main" val="2216664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ea typeface="ＭＳ Ｐゴシック" pitchFamily="34" charset="-128"/>
              </a:rPr>
              <a:t>Initiating regular contraception after ECP use</a:t>
            </a:r>
            <a:endParaRPr lang="en-GB" noProof="0" dirty="0"/>
          </a:p>
        </p:txBody>
      </p:sp>
      <p:sp>
        <p:nvSpPr>
          <p:cNvPr id="3" name="Content Placeholder 2"/>
          <p:cNvSpPr>
            <a:spLocks noGrp="1"/>
          </p:cNvSpPr>
          <p:nvPr>
            <p:ph idx="1"/>
          </p:nvPr>
        </p:nvSpPr>
        <p:spPr/>
        <p:txBody>
          <a:bodyPr>
            <a:normAutofit lnSpcReduction="10000"/>
          </a:bodyPr>
          <a:lstStyle/>
          <a:p>
            <a:r>
              <a:rPr lang="en-GB" noProof="0" dirty="0"/>
              <a:t>After use of the copper-bearing IUD</a:t>
            </a:r>
          </a:p>
          <a:p>
            <a:pPr lvl="1"/>
            <a:r>
              <a:rPr lang="en-GB" noProof="0" dirty="0"/>
              <a:t>no other contraceptive protection is needed.</a:t>
            </a:r>
          </a:p>
          <a:p>
            <a:r>
              <a:rPr lang="en-GB" noProof="0" dirty="0"/>
              <a:t>After ECPs containing LNG or combined estrogen-progestogen pills</a:t>
            </a:r>
          </a:p>
          <a:p>
            <a:pPr lvl="1"/>
            <a:r>
              <a:rPr lang="en-GB" noProof="0" dirty="0"/>
              <a:t>A woman may resume a method immediately</a:t>
            </a:r>
          </a:p>
          <a:p>
            <a:pPr lvl="2"/>
            <a:r>
              <a:rPr lang="en-GB" noProof="0" dirty="0"/>
              <a:t>If she does not start immediately, she can start COCs, CICs, POI, POP, patch, ring, implants at any time if is </a:t>
            </a:r>
            <a:r>
              <a:rPr lang="en-GB" b="1" i="1" noProof="0" dirty="0"/>
              <a:t>reasonably</a:t>
            </a:r>
            <a:r>
              <a:rPr lang="en-GB" noProof="0" dirty="0"/>
              <a:t> certain she is not pregnant.</a:t>
            </a:r>
          </a:p>
          <a:p>
            <a:pPr lvl="2"/>
            <a:r>
              <a:rPr lang="en-GB" noProof="0" dirty="0"/>
              <a:t>If she does not start immediately, she can have an IUD (either LNG or copper) inserted, if reasonably certain she is not pregnant. If she is amenorrhoeic, she can have the IUD (either LNG or copper) inserted if it can be </a:t>
            </a:r>
            <a:r>
              <a:rPr lang="en-GB" b="1" i="1" noProof="0" dirty="0"/>
              <a:t>determined</a:t>
            </a:r>
            <a:r>
              <a:rPr lang="en-GB" noProof="0" dirty="0"/>
              <a:t> that she is not pregnant. </a:t>
            </a:r>
          </a:p>
          <a:p>
            <a:pPr lvl="2"/>
            <a:endParaRPr lang="en-GB" noProof="0" dirty="0"/>
          </a:p>
        </p:txBody>
      </p:sp>
    </p:spTree>
    <p:extLst>
      <p:ext uri="{BB962C8B-B14F-4D97-AF65-F5344CB8AC3E}">
        <p14:creationId xmlns:p14="http://schemas.microsoft.com/office/powerpoint/2010/main" val="2912931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ea typeface="ＭＳ Ｐゴシック" pitchFamily="34" charset="-128"/>
              </a:rPr>
              <a:t>Initiating regular contraception after ECP use</a:t>
            </a:r>
            <a:endParaRPr lang="en-GB" noProof="0" dirty="0"/>
          </a:p>
        </p:txBody>
      </p:sp>
      <p:sp>
        <p:nvSpPr>
          <p:cNvPr id="3" name="Content Placeholder 2"/>
          <p:cNvSpPr>
            <a:spLocks noGrp="1"/>
          </p:cNvSpPr>
          <p:nvPr>
            <p:ph idx="1"/>
          </p:nvPr>
        </p:nvSpPr>
        <p:spPr/>
        <p:txBody>
          <a:bodyPr>
            <a:normAutofit fontScale="92500" lnSpcReduction="10000"/>
          </a:bodyPr>
          <a:lstStyle/>
          <a:p>
            <a:r>
              <a:rPr lang="en-GB" noProof="0" dirty="0"/>
              <a:t>Need for additional contraception for LNG &amp; COC ECP</a:t>
            </a:r>
          </a:p>
          <a:p>
            <a:pPr lvl="1"/>
            <a:r>
              <a:rPr lang="en-GB" noProof="0" dirty="0"/>
              <a:t>The woman is advised to abstain from sexual intercourse or use barrier contraception for 2 days for POPs and 7 days, as well as early pregnancy testing if warranted (e.g., no withdrawal bleed occurs within 3 weeks) </a:t>
            </a:r>
          </a:p>
          <a:p>
            <a:r>
              <a:rPr lang="en-GB" noProof="0" dirty="0"/>
              <a:t>UPA</a:t>
            </a:r>
          </a:p>
          <a:p>
            <a:pPr lvl="1"/>
            <a:r>
              <a:rPr lang="en-GB" noProof="0" dirty="0"/>
              <a:t>She can start CHC or progestogen-containing methods on the</a:t>
            </a:r>
            <a:r>
              <a:rPr lang="en-GB" b="1" noProof="0" dirty="0">
                <a:solidFill>
                  <a:srgbClr val="C00000"/>
                </a:solidFill>
              </a:rPr>
              <a:t> 6th day after taking UPA</a:t>
            </a:r>
          </a:p>
          <a:p>
            <a:pPr lvl="1"/>
            <a:r>
              <a:rPr lang="en-GB" noProof="0" dirty="0"/>
              <a:t>An IUD can be inserted immediately, or she returns at a later date, it can be inserted if it is determined she is not pregnant</a:t>
            </a:r>
          </a:p>
          <a:p>
            <a:pPr lvl="1"/>
            <a:r>
              <a:rPr lang="en-GB" noProof="0" dirty="0"/>
              <a:t>Need for additional contraception: continue to abstain from sexual intercourse or use barrier contraception for 2 days for POPs and 7 days for other hormonal methods.</a:t>
            </a:r>
          </a:p>
          <a:p>
            <a:pPr lvl="1"/>
            <a:endParaRPr lang="en-GB" noProof="0" dirty="0"/>
          </a:p>
          <a:p>
            <a:pPr lvl="1"/>
            <a:endParaRPr lang="en-GB" noProof="0" dirty="0"/>
          </a:p>
          <a:p>
            <a:pPr lvl="1"/>
            <a:endParaRPr lang="en-GB" noProof="0" dirty="0"/>
          </a:p>
        </p:txBody>
      </p:sp>
    </p:spTree>
    <p:extLst>
      <p:ext uri="{BB962C8B-B14F-4D97-AF65-F5344CB8AC3E}">
        <p14:creationId xmlns:p14="http://schemas.microsoft.com/office/powerpoint/2010/main" val="139123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Other new features</a:t>
            </a:r>
          </a:p>
        </p:txBody>
      </p:sp>
      <p:sp>
        <p:nvSpPr>
          <p:cNvPr id="3" name="Content Placeholder 2"/>
          <p:cNvSpPr>
            <a:spLocks noGrp="1"/>
          </p:cNvSpPr>
          <p:nvPr>
            <p:ph idx="1"/>
          </p:nvPr>
        </p:nvSpPr>
        <p:spPr/>
        <p:txBody>
          <a:bodyPr>
            <a:normAutofit/>
          </a:bodyPr>
          <a:lstStyle/>
          <a:p>
            <a:r>
              <a:rPr lang="en-GB" noProof="0" dirty="0"/>
              <a:t>User-friendly presentation of information</a:t>
            </a:r>
          </a:p>
          <a:p>
            <a:pPr lvl="1"/>
            <a:r>
              <a:rPr lang="en-GB" noProof="0" dirty="0"/>
              <a:t>By contraceptive method, not by question</a:t>
            </a:r>
          </a:p>
          <a:p>
            <a:pPr lvl="1"/>
            <a:r>
              <a:rPr lang="en-GB" noProof="0" dirty="0"/>
              <a:t>Most effective methods presented first</a:t>
            </a:r>
          </a:p>
          <a:p>
            <a:pPr lvl="1"/>
            <a:r>
              <a:rPr lang="en-GB" noProof="0" dirty="0"/>
              <a:t>Topics listed sequentially according clinical relevance</a:t>
            </a:r>
          </a:p>
          <a:p>
            <a:pPr lvl="2"/>
            <a:r>
              <a:rPr lang="en-GB" noProof="0" dirty="0"/>
              <a:t>method initiation, exams/tests, management of problems, follow-up</a:t>
            </a:r>
            <a:br>
              <a:rPr lang="en-GB" noProof="0" dirty="0"/>
            </a:br>
            <a:endParaRPr lang="en-GB" noProof="0" dirty="0"/>
          </a:p>
          <a:p>
            <a:r>
              <a:rPr lang="en-GB" noProof="0" dirty="0"/>
              <a:t> We will make an effort to produce French and Spanish versions as soon as possible </a:t>
            </a:r>
          </a:p>
          <a:p>
            <a:pPr lvl="1"/>
            <a:endParaRPr lang="en-GB" noProof="0" dirty="0"/>
          </a:p>
        </p:txBody>
      </p:sp>
    </p:spTree>
    <p:extLst>
      <p:ext uri="{BB962C8B-B14F-4D97-AF65-F5344CB8AC3E}">
        <p14:creationId xmlns:p14="http://schemas.microsoft.com/office/powerpoint/2010/main" val="4000510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noProof="0" dirty="0"/>
              <a:t>Thank you – stay in contact with us !</a:t>
            </a:r>
          </a:p>
        </p:txBody>
      </p:sp>
      <p:sp>
        <p:nvSpPr>
          <p:cNvPr id="2" name="Rectangle 1"/>
          <p:cNvSpPr/>
          <p:nvPr/>
        </p:nvSpPr>
        <p:spPr>
          <a:xfrm>
            <a:off x="1331640" y="2921168"/>
            <a:ext cx="6624736" cy="461665"/>
          </a:xfrm>
          <a:prstGeom prst="rect">
            <a:avLst/>
          </a:prstGeom>
        </p:spPr>
        <p:txBody>
          <a:bodyPr wrap="square">
            <a:spAutoFit/>
          </a:bodyPr>
          <a:lstStyle/>
          <a:p>
            <a:r>
              <a:rPr lang="en-GB" sz="2400" b="1" dirty="0"/>
              <a:t>http://www.who.int/topics/family_planning/</a:t>
            </a:r>
          </a:p>
        </p:txBody>
      </p:sp>
    </p:spTree>
    <p:extLst>
      <p:ext uri="{BB962C8B-B14F-4D97-AF65-F5344CB8AC3E}">
        <p14:creationId xmlns:p14="http://schemas.microsoft.com/office/powerpoint/2010/main" val="357335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Background</a:t>
            </a:r>
          </a:p>
        </p:txBody>
      </p:sp>
      <p:sp>
        <p:nvSpPr>
          <p:cNvPr id="3" name="Content Placeholder 2"/>
          <p:cNvSpPr>
            <a:spLocks noGrp="1"/>
          </p:cNvSpPr>
          <p:nvPr>
            <p:ph idx="1"/>
          </p:nvPr>
        </p:nvSpPr>
        <p:spPr/>
        <p:txBody>
          <a:bodyPr>
            <a:normAutofit fontScale="92500" lnSpcReduction="20000"/>
          </a:bodyPr>
          <a:lstStyle/>
          <a:p>
            <a:r>
              <a:rPr lang="en-GB" sz="2400" noProof="0" dirty="0"/>
              <a:t>Quality contraceptive services depend upon numerous practices, including :</a:t>
            </a:r>
            <a:br>
              <a:rPr lang="en-GB" sz="2400" noProof="0" dirty="0"/>
            </a:br>
            <a:endParaRPr lang="en-GB" sz="2400" noProof="0" dirty="0"/>
          </a:p>
          <a:p>
            <a:pPr lvl="1"/>
            <a:r>
              <a:rPr lang="en-GB" noProof="0" dirty="0"/>
              <a:t>maximizing the effectiveness of contraceptive methods</a:t>
            </a:r>
            <a:br>
              <a:rPr lang="en-GB" noProof="0" dirty="0"/>
            </a:br>
            <a:endParaRPr lang="en-GB" noProof="0" dirty="0"/>
          </a:p>
          <a:p>
            <a:pPr lvl="1"/>
            <a:r>
              <a:rPr lang="en-GB" noProof="0" dirty="0"/>
              <a:t>managing side effects</a:t>
            </a:r>
            <a:br>
              <a:rPr lang="en-GB" noProof="0" dirty="0"/>
            </a:br>
            <a:endParaRPr lang="en-GB" noProof="0" dirty="0"/>
          </a:p>
          <a:p>
            <a:pPr lvl="1"/>
            <a:r>
              <a:rPr lang="en-GB" noProof="0" dirty="0"/>
              <a:t>addressing problems associated with incorrect method use</a:t>
            </a:r>
            <a:br>
              <a:rPr lang="en-GB" noProof="0" dirty="0"/>
            </a:br>
            <a:endParaRPr lang="en-GB" noProof="0" dirty="0"/>
          </a:p>
          <a:p>
            <a:pPr lvl="1"/>
            <a:r>
              <a:rPr lang="en-GB" noProof="0" dirty="0"/>
              <a:t>providing appropriate follow-up </a:t>
            </a:r>
            <a:br>
              <a:rPr lang="en-GB" noProof="0" dirty="0"/>
            </a:br>
            <a:endParaRPr lang="en-GB" noProof="0" dirty="0"/>
          </a:p>
          <a:p>
            <a:pPr lvl="1"/>
            <a:r>
              <a:rPr lang="en-GB" noProof="0" dirty="0"/>
              <a:t>determining when exams and tests should be done</a:t>
            </a:r>
          </a:p>
          <a:p>
            <a:pPr marL="457200" lvl="1" indent="0">
              <a:buNone/>
            </a:pPr>
            <a:br>
              <a:rPr lang="en-GB" noProof="0" dirty="0"/>
            </a:br>
            <a:endParaRPr lang="en-GB" noProof="0" dirty="0"/>
          </a:p>
          <a:p>
            <a:endParaRPr lang="en-GB" sz="2000" noProof="0" dirty="0"/>
          </a:p>
          <a:p>
            <a:endParaRPr lang="en-GB" sz="2000" noProof="0" dirty="0"/>
          </a:p>
          <a:p>
            <a:endParaRPr lang="en-GB" sz="1600" noProof="0" dirty="0"/>
          </a:p>
          <a:p>
            <a:endParaRPr lang="en-GB" sz="1600" noProof="0" dirty="0"/>
          </a:p>
        </p:txBody>
      </p:sp>
    </p:spTree>
    <p:extLst>
      <p:ext uri="{BB962C8B-B14F-4D97-AF65-F5344CB8AC3E}">
        <p14:creationId xmlns:p14="http://schemas.microsoft.com/office/powerpoint/2010/main" val="93550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t>Selected practice recommendations for contraceptive use (SPR)</a:t>
            </a:r>
          </a:p>
        </p:txBody>
      </p:sp>
      <p:sp>
        <p:nvSpPr>
          <p:cNvPr id="4" name="Content Placeholder 3"/>
          <p:cNvSpPr>
            <a:spLocks noGrp="1"/>
          </p:cNvSpPr>
          <p:nvPr>
            <p:ph sz="half" idx="2"/>
          </p:nvPr>
        </p:nvSpPr>
        <p:spPr/>
        <p:txBody>
          <a:bodyPr/>
          <a:lstStyle/>
          <a:p>
            <a:pPr>
              <a:spcBef>
                <a:spcPct val="65000"/>
              </a:spcBef>
            </a:pPr>
            <a:r>
              <a:rPr lang="en-GB" noProof="0" dirty="0"/>
              <a:t>Initiation/continuation of methods </a:t>
            </a:r>
          </a:p>
          <a:p>
            <a:pPr>
              <a:spcBef>
                <a:spcPct val="65000"/>
              </a:spcBef>
            </a:pPr>
            <a:r>
              <a:rPr lang="en-GB" noProof="0" dirty="0"/>
              <a:t>Incorrect use of methods</a:t>
            </a:r>
          </a:p>
          <a:p>
            <a:pPr>
              <a:spcBef>
                <a:spcPct val="65000"/>
              </a:spcBef>
            </a:pPr>
            <a:r>
              <a:rPr lang="en-GB" noProof="0" dirty="0"/>
              <a:t>Problems during use                                            </a:t>
            </a:r>
          </a:p>
          <a:p>
            <a:pPr>
              <a:spcBef>
                <a:spcPct val="65000"/>
              </a:spcBef>
            </a:pPr>
            <a:r>
              <a:rPr lang="en-GB" noProof="0" dirty="0"/>
              <a:t>Programmatic issues</a:t>
            </a:r>
          </a:p>
        </p:txBody>
      </p:sp>
      <p:sp>
        <p:nvSpPr>
          <p:cNvPr id="5" name="Footer Placeholder 4"/>
          <p:cNvSpPr>
            <a:spLocks noGrp="1"/>
          </p:cNvSpPr>
          <p:nvPr>
            <p:ph type="ftr" sz="quarter" idx="3"/>
          </p:nvPr>
        </p:nvSpPr>
        <p:spPr/>
        <p:txBody>
          <a:bodyPr/>
          <a:lstStyle/>
          <a:p>
            <a:r>
              <a:rPr lang="en-US" dirty="0"/>
              <a:t>Filename</a:t>
            </a:r>
            <a:endParaRPr lang="en-GB"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26119" y="1936678"/>
            <a:ext cx="2700762" cy="3853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221088"/>
            <a:ext cx="1670050" cy="217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6665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noProof="0" dirty="0"/>
              <a:t>Contraceptive methods, SPR 2</a:t>
            </a:r>
            <a:r>
              <a:rPr lang="en-GB" baseline="30000" noProof="0" dirty="0"/>
              <a:t>nd</a:t>
            </a:r>
            <a:r>
              <a:rPr lang="en-GB" noProof="0" dirty="0"/>
              <a:t> edition</a:t>
            </a:r>
          </a:p>
        </p:txBody>
      </p:sp>
      <p:sp>
        <p:nvSpPr>
          <p:cNvPr id="7" name="Content Placeholder 6"/>
          <p:cNvSpPr>
            <a:spLocks noGrp="1"/>
          </p:cNvSpPr>
          <p:nvPr>
            <p:ph idx="1"/>
          </p:nvPr>
        </p:nvSpPr>
        <p:spPr/>
        <p:txBody>
          <a:bodyPr>
            <a:normAutofit fontScale="92500" lnSpcReduction="20000"/>
          </a:bodyPr>
          <a:lstStyle/>
          <a:p>
            <a:r>
              <a:rPr lang="en-GB" noProof="0" dirty="0"/>
              <a:t>Combined oral contraceptive pills (COCs)</a:t>
            </a:r>
          </a:p>
          <a:p>
            <a:r>
              <a:rPr lang="en-GB" noProof="0" dirty="0"/>
              <a:t>Combined injectable contraceptive (CIC)</a:t>
            </a:r>
          </a:p>
          <a:p>
            <a:r>
              <a:rPr lang="en-GB" noProof="0" dirty="0"/>
              <a:t>Progestogen-only pills (POPs)</a:t>
            </a:r>
          </a:p>
          <a:p>
            <a:r>
              <a:rPr lang="en-GB" noProof="0" dirty="0"/>
              <a:t>Progestogen-only injectables (POIs)– DMPA and NET-EN</a:t>
            </a:r>
          </a:p>
          <a:p>
            <a:r>
              <a:rPr lang="en-GB" noProof="0" dirty="0"/>
              <a:t>Implants (Norplant, Jadelle, Implanon)</a:t>
            </a:r>
          </a:p>
          <a:p>
            <a:r>
              <a:rPr lang="en-GB" noProof="0" dirty="0"/>
              <a:t>Levonorgestrel-releasing IUD</a:t>
            </a:r>
          </a:p>
          <a:p>
            <a:r>
              <a:rPr lang="en-GB" noProof="0" dirty="0"/>
              <a:t>Copper-bearing IUD</a:t>
            </a:r>
          </a:p>
          <a:p>
            <a:r>
              <a:rPr lang="en-GB" noProof="0" dirty="0"/>
              <a:t>Emergency contraceptive pills (ECPs)</a:t>
            </a:r>
          </a:p>
          <a:p>
            <a:r>
              <a:rPr lang="en-GB" noProof="0" dirty="0"/>
              <a:t>Standard Days Method</a:t>
            </a:r>
          </a:p>
          <a:p>
            <a:r>
              <a:rPr lang="en-GB" noProof="0" dirty="0"/>
              <a:t>Vasectomy</a:t>
            </a:r>
          </a:p>
          <a:p>
            <a:pPr marL="0" indent="0">
              <a:buNone/>
            </a:pPr>
            <a:r>
              <a:rPr lang="en-GB" noProof="0" dirty="0"/>
              <a:t> </a:t>
            </a:r>
          </a:p>
        </p:txBody>
      </p:sp>
    </p:spTree>
    <p:extLst>
      <p:ext uri="{BB962C8B-B14F-4D97-AF65-F5344CB8AC3E}">
        <p14:creationId xmlns:p14="http://schemas.microsoft.com/office/powerpoint/2010/main" val="2779425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Method-specific recommendations </a:t>
            </a:r>
          </a:p>
        </p:txBody>
      </p:sp>
      <p:sp>
        <p:nvSpPr>
          <p:cNvPr id="3" name="Content Placeholder 2"/>
          <p:cNvSpPr>
            <a:spLocks noGrp="1"/>
          </p:cNvSpPr>
          <p:nvPr>
            <p:ph idx="1"/>
          </p:nvPr>
        </p:nvSpPr>
        <p:spPr/>
        <p:txBody>
          <a:bodyPr>
            <a:normAutofit fontScale="92500" lnSpcReduction="20000"/>
          </a:bodyPr>
          <a:lstStyle/>
          <a:p>
            <a:r>
              <a:rPr lang="en-GB" noProof="0" dirty="0"/>
              <a:t>COCs, ECPs, POPs</a:t>
            </a:r>
          </a:p>
          <a:p>
            <a:pPr lvl="1"/>
            <a:r>
              <a:rPr lang="en-GB" noProof="0" dirty="0"/>
              <a:t>initiation/continuation, incorrect use, problems during use, bleeding irregularities, programmatic issues (exams &amp; tests, number of pill packs, follow-up)</a:t>
            </a:r>
          </a:p>
          <a:p>
            <a:r>
              <a:rPr lang="en-GB" noProof="0" dirty="0"/>
              <a:t>Injectables</a:t>
            </a:r>
          </a:p>
          <a:p>
            <a:pPr lvl="1"/>
            <a:r>
              <a:rPr lang="en-GB" noProof="0" dirty="0"/>
              <a:t>initiation/continuation, bleeding irregularities, programmatic issues (exams &amp; tests, follow-up)</a:t>
            </a:r>
          </a:p>
          <a:p>
            <a:r>
              <a:rPr lang="en-GB" noProof="0" dirty="0"/>
              <a:t>Implants</a:t>
            </a:r>
          </a:p>
          <a:p>
            <a:pPr lvl="1"/>
            <a:r>
              <a:rPr lang="en-GB" noProof="0" dirty="0"/>
              <a:t>initiation/continuation, bleeding irregularities, programmatic issues (exams &amp; tests, follow-up)</a:t>
            </a:r>
          </a:p>
          <a:p>
            <a:r>
              <a:rPr lang="en-GB" noProof="0" dirty="0"/>
              <a:t> IUDs</a:t>
            </a:r>
          </a:p>
          <a:p>
            <a:pPr lvl="1"/>
            <a:r>
              <a:rPr lang="en-GB" noProof="0" dirty="0"/>
              <a:t>initiation/continuation, bleeding irregularities, PID, pregnancy diagnosis during use, programmatic issues (exams &amp; tests, follow-up)</a:t>
            </a:r>
          </a:p>
        </p:txBody>
      </p:sp>
    </p:spTree>
    <p:extLst>
      <p:ext uri="{BB962C8B-B14F-4D97-AF65-F5344CB8AC3E}">
        <p14:creationId xmlns:p14="http://schemas.microsoft.com/office/powerpoint/2010/main" val="347701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Initiation and continuation: example</a:t>
            </a:r>
          </a:p>
        </p:txBody>
      </p:sp>
      <p:sp>
        <p:nvSpPr>
          <p:cNvPr id="3" name="Content Placeholder 2"/>
          <p:cNvSpPr>
            <a:spLocks noGrp="1"/>
          </p:cNvSpPr>
          <p:nvPr>
            <p:ph idx="1"/>
          </p:nvPr>
        </p:nvSpPr>
        <p:spPr/>
        <p:txBody>
          <a:bodyPr>
            <a:normAutofit/>
          </a:bodyPr>
          <a:lstStyle/>
          <a:p>
            <a:r>
              <a:rPr lang="en-GB" noProof="0" dirty="0"/>
              <a:t>Instructions are offered for the following situations: </a:t>
            </a:r>
          </a:p>
          <a:p>
            <a:pPr lvl="1"/>
            <a:r>
              <a:rPr lang="en-GB" noProof="0" dirty="0"/>
              <a:t>regular menstrual cycles</a:t>
            </a:r>
          </a:p>
          <a:p>
            <a:pPr lvl="1"/>
            <a:r>
              <a:rPr lang="en-GB" noProof="0" dirty="0"/>
              <a:t>amenorrhea </a:t>
            </a:r>
          </a:p>
          <a:p>
            <a:pPr lvl="1"/>
            <a:r>
              <a:rPr lang="en-GB" noProof="0" dirty="0"/>
              <a:t>postpartum (breastfeeding or not breastfeeding)</a:t>
            </a:r>
          </a:p>
          <a:p>
            <a:pPr lvl="2"/>
            <a:r>
              <a:rPr lang="en-GB" noProof="0" dirty="0"/>
              <a:t>recommendations are linked with the MEC</a:t>
            </a:r>
          </a:p>
          <a:p>
            <a:pPr lvl="1"/>
            <a:r>
              <a:rPr lang="en-GB" noProof="0" dirty="0"/>
              <a:t>post abortion</a:t>
            </a:r>
          </a:p>
          <a:p>
            <a:pPr lvl="1"/>
            <a:r>
              <a:rPr lang="en-GB" noProof="0" dirty="0"/>
              <a:t>switching from another hormonal method</a:t>
            </a:r>
          </a:p>
          <a:p>
            <a:pPr lvl="1"/>
            <a:r>
              <a:rPr lang="en-GB" noProof="0" dirty="0"/>
              <a:t>switching from a non-hormonal method</a:t>
            </a:r>
          </a:p>
          <a:p>
            <a:pPr lvl="1"/>
            <a:r>
              <a:rPr lang="en-GB" noProof="0" dirty="0"/>
              <a:t>switch from a IUD</a:t>
            </a:r>
          </a:p>
          <a:p>
            <a:pPr lvl="2"/>
            <a:endParaRPr lang="en-GB" noProof="0" dirty="0"/>
          </a:p>
          <a:p>
            <a:pPr lvl="1"/>
            <a:endParaRPr lang="en-GB" noProof="0" dirty="0"/>
          </a:p>
        </p:txBody>
      </p:sp>
    </p:spTree>
    <p:extLst>
      <p:ext uri="{BB962C8B-B14F-4D97-AF65-F5344CB8AC3E}">
        <p14:creationId xmlns:p14="http://schemas.microsoft.com/office/powerpoint/2010/main" val="128010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Incorrect use</a:t>
            </a:r>
          </a:p>
        </p:txBody>
      </p:sp>
      <p:sp>
        <p:nvSpPr>
          <p:cNvPr id="3" name="Content Placeholder 2"/>
          <p:cNvSpPr>
            <a:spLocks noGrp="1"/>
          </p:cNvSpPr>
          <p:nvPr>
            <p:ph idx="1"/>
          </p:nvPr>
        </p:nvSpPr>
        <p:spPr/>
        <p:txBody>
          <a:bodyPr>
            <a:normAutofit fontScale="92500" lnSpcReduction="20000"/>
          </a:bodyPr>
          <a:lstStyle/>
          <a:p>
            <a:r>
              <a:rPr lang="en-GB" noProof="0" dirty="0"/>
              <a:t>If a woman has forgotten to take her COC or POP</a:t>
            </a:r>
          </a:p>
          <a:p>
            <a:r>
              <a:rPr lang="en-GB" noProof="0" dirty="0"/>
              <a:t>Instructions for women who have forgotten to take:</a:t>
            </a:r>
          </a:p>
          <a:p>
            <a:pPr lvl="1"/>
            <a:r>
              <a:rPr lang="en-GB" noProof="0" dirty="0"/>
              <a:t>1 or 2 active pills</a:t>
            </a:r>
          </a:p>
          <a:p>
            <a:pPr lvl="1"/>
            <a:r>
              <a:rPr lang="en-GB" noProof="0" dirty="0"/>
              <a:t>3 or more active pills</a:t>
            </a:r>
          </a:p>
          <a:p>
            <a:pPr lvl="1"/>
            <a:endParaRPr lang="en-GB" noProof="0" dirty="0"/>
          </a:p>
          <a:p>
            <a:r>
              <a:rPr lang="en-GB" noProof="0" dirty="0"/>
              <a:t>Instructions for when a woman has started to take her pills:</a:t>
            </a:r>
          </a:p>
          <a:p>
            <a:pPr lvl="1"/>
            <a:r>
              <a:rPr lang="en-GB" noProof="0" dirty="0"/>
              <a:t>1-2 days late</a:t>
            </a:r>
          </a:p>
          <a:p>
            <a:pPr lvl="1"/>
            <a:r>
              <a:rPr lang="en-GB" noProof="0" dirty="0"/>
              <a:t>3 days or more</a:t>
            </a:r>
            <a:br>
              <a:rPr lang="en-GB" noProof="0" dirty="0"/>
            </a:br>
            <a:endParaRPr lang="en-GB" noProof="0" dirty="0"/>
          </a:p>
          <a:p>
            <a:r>
              <a:rPr lang="en-GB" noProof="0" dirty="0"/>
              <a:t>Instructions available if she has forgotten using:</a:t>
            </a:r>
          </a:p>
          <a:p>
            <a:pPr lvl="1"/>
            <a:r>
              <a:rPr lang="en-GB" noProof="0" dirty="0"/>
              <a:t>pills containing 20 µg EE</a:t>
            </a:r>
          </a:p>
          <a:p>
            <a:pPr lvl="1"/>
            <a:r>
              <a:rPr lang="en-GB" noProof="0" dirty="0"/>
              <a:t>pills containing 30 – 35 µg EE</a:t>
            </a:r>
          </a:p>
          <a:p>
            <a:pPr lvl="1"/>
            <a:endParaRPr lang="en-GB" noProof="0" dirty="0"/>
          </a:p>
          <a:p>
            <a:pPr lvl="1"/>
            <a:endParaRPr lang="en-GB" noProof="0" dirty="0"/>
          </a:p>
          <a:p>
            <a:pPr lvl="1"/>
            <a:endParaRPr lang="en-GB" noProof="0" dirty="0"/>
          </a:p>
        </p:txBody>
      </p:sp>
    </p:spTree>
    <p:extLst>
      <p:ext uri="{BB962C8B-B14F-4D97-AF65-F5344CB8AC3E}">
        <p14:creationId xmlns:p14="http://schemas.microsoft.com/office/powerpoint/2010/main" val="3393168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GB" noProof="0" dirty="0"/>
              <a:t>Classification for differentiating applicability of various exams and tests</a:t>
            </a:r>
          </a:p>
        </p:txBody>
      </p:sp>
      <p:sp>
        <p:nvSpPr>
          <p:cNvPr id="10" name="Content Placeholder 9"/>
          <p:cNvSpPr>
            <a:spLocks noGrp="1"/>
          </p:cNvSpPr>
          <p:nvPr>
            <p:ph idx="1"/>
          </p:nvPr>
        </p:nvSpPr>
        <p:spPr/>
        <p:txBody>
          <a:bodyPr/>
          <a:lstStyle/>
          <a:p>
            <a:r>
              <a:rPr lang="en-GB" b="1" noProof="0" dirty="0"/>
              <a:t>Class A</a:t>
            </a:r>
            <a:r>
              <a:rPr lang="en-GB" noProof="0" dirty="0"/>
              <a:t>: essential and mandatory</a:t>
            </a:r>
            <a:br>
              <a:rPr lang="en-GB" noProof="0" dirty="0"/>
            </a:br>
            <a:endParaRPr lang="en-GB" noProof="0" dirty="0"/>
          </a:p>
          <a:p>
            <a:r>
              <a:rPr lang="en-GB" b="1" noProof="0" dirty="0"/>
              <a:t>Class B</a:t>
            </a:r>
            <a:r>
              <a:rPr lang="en-GB" noProof="0" dirty="0"/>
              <a:t>: contributes substantially to safe and effective use, risk of not performing exam or text should be balanced against the benefits of making the method available</a:t>
            </a:r>
          </a:p>
          <a:p>
            <a:endParaRPr lang="en-GB" noProof="0" dirty="0"/>
          </a:p>
          <a:p>
            <a:r>
              <a:rPr lang="en-GB" b="1" noProof="0" dirty="0"/>
              <a:t>Class C</a:t>
            </a:r>
            <a:r>
              <a:rPr lang="en-GB" noProof="0" dirty="0"/>
              <a:t>: does not contribute to safe and effective use </a:t>
            </a:r>
          </a:p>
        </p:txBody>
      </p:sp>
    </p:spTree>
    <p:extLst>
      <p:ext uri="{BB962C8B-B14F-4D97-AF65-F5344CB8AC3E}">
        <p14:creationId xmlns:p14="http://schemas.microsoft.com/office/powerpoint/2010/main" val="47636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Exams and tests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9746219"/>
              </p:ext>
            </p:extLst>
          </p:nvPr>
        </p:nvGraphicFramePr>
        <p:xfrm>
          <a:off x="467544" y="1196752"/>
          <a:ext cx="7992888" cy="365720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03894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116124">
                  <a:extLst>
                    <a:ext uri="{9D8B030D-6E8A-4147-A177-3AD203B41FA5}">
                      <a16:colId xmlns:a16="http://schemas.microsoft.com/office/drawing/2014/main" val="20005"/>
                    </a:ext>
                  </a:extLst>
                </a:gridCol>
                <a:gridCol w="1116124">
                  <a:extLst>
                    <a:ext uri="{9D8B030D-6E8A-4147-A177-3AD203B41FA5}">
                      <a16:colId xmlns:a16="http://schemas.microsoft.com/office/drawing/2014/main" val="20006"/>
                    </a:ext>
                  </a:extLst>
                </a:gridCol>
              </a:tblGrid>
              <a:tr h="370840">
                <a:tc>
                  <a:txBody>
                    <a:bodyPr/>
                    <a:lstStyle/>
                    <a:p>
                      <a:r>
                        <a:rPr lang="en-GB" dirty="0"/>
                        <a:t>Situation </a:t>
                      </a:r>
                    </a:p>
                  </a:txBody>
                  <a:tcPr/>
                </a:tc>
                <a:tc>
                  <a:txBody>
                    <a:bodyPr/>
                    <a:lstStyle/>
                    <a:p>
                      <a:r>
                        <a:rPr lang="en-GB" dirty="0"/>
                        <a:t>COC</a:t>
                      </a:r>
                    </a:p>
                  </a:txBody>
                  <a:tcPr/>
                </a:tc>
                <a:tc>
                  <a:txBody>
                    <a:bodyPr/>
                    <a:lstStyle/>
                    <a:p>
                      <a:r>
                        <a:rPr lang="en-GB" dirty="0"/>
                        <a:t>CIC</a:t>
                      </a:r>
                    </a:p>
                  </a:txBody>
                  <a:tcPr/>
                </a:tc>
                <a:tc>
                  <a:txBody>
                    <a:bodyPr/>
                    <a:lstStyle/>
                    <a:p>
                      <a:r>
                        <a:rPr lang="en-GB" dirty="0"/>
                        <a:t>POP</a:t>
                      </a:r>
                    </a:p>
                  </a:txBody>
                  <a:tcPr/>
                </a:tc>
                <a:tc>
                  <a:txBody>
                    <a:bodyPr/>
                    <a:lstStyle/>
                    <a:p>
                      <a:r>
                        <a:rPr lang="en-GB" dirty="0"/>
                        <a:t>POI</a:t>
                      </a:r>
                    </a:p>
                  </a:txBody>
                  <a:tcPr/>
                </a:tc>
                <a:tc>
                  <a:txBody>
                    <a:bodyPr/>
                    <a:lstStyle/>
                    <a:p>
                      <a:r>
                        <a:rPr lang="en-GB" dirty="0"/>
                        <a:t>Implants</a:t>
                      </a:r>
                    </a:p>
                  </a:txBody>
                  <a:tcPr/>
                </a:tc>
                <a:tc>
                  <a:txBody>
                    <a:bodyPr/>
                    <a:lstStyle/>
                    <a:p>
                      <a:r>
                        <a:rPr lang="en-GB" dirty="0"/>
                        <a:t>IUD</a:t>
                      </a:r>
                    </a:p>
                  </a:txBody>
                  <a:tcPr/>
                </a:tc>
                <a:extLst>
                  <a:ext uri="{0D108BD9-81ED-4DB2-BD59-A6C34878D82A}">
                    <a16:rowId xmlns:a16="http://schemas.microsoft.com/office/drawing/2014/main" val="10000"/>
                  </a:ext>
                </a:extLst>
              </a:tr>
              <a:tr h="421248">
                <a:tc>
                  <a:txBody>
                    <a:bodyPr/>
                    <a:lstStyle/>
                    <a:p>
                      <a:r>
                        <a:rPr lang="en-GB" dirty="0"/>
                        <a:t>Breast exam</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1"/>
                  </a:ext>
                </a:extLst>
              </a:tr>
              <a:tr h="370840">
                <a:tc>
                  <a:txBody>
                    <a:bodyPr/>
                    <a:lstStyle/>
                    <a:p>
                      <a:r>
                        <a:rPr lang="en-GB" dirty="0"/>
                        <a:t>Pelvic/genital</a:t>
                      </a:r>
                      <a:r>
                        <a:rPr lang="en-GB" baseline="0" dirty="0"/>
                        <a:t> exam</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a</a:t>
                      </a:r>
                    </a:p>
                  </a:txBody>
                  <a:tcPr/>
                </a:tc>
                <a:extLst>
                  <a:ext uri="{0D108BD9-81ED-4DB2-BD59-A6C34878D82A}">
                    <a16:rowId xmlns:a16="http://schemas.microsoft.com/office/drawing/2014/main" val="10002"/>
                  </a:ext>
                </a:extLst>
              </a:tr>
              <a:tr h="370840">
                <a:tc>
                  <a:txBody>
                    <a:bodyPr/>
                    <a:lstStyle/>
                    <a:p>
                      <a:r>
                        <a:rPr lang="en-GB" dirty="0"/>
                        <a:t>Cervical cancer screen</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3"/>
                  </a:ext>
                </a:extLst>
              </a:tr>
              <a:tr h="370840">
                <a:tc>
                  <a:txBody>
                    <a:bodyPr/>
                    <a:lstStyle/>
                    <a:p>
                      <a:r>
                        <a:rPr lang="en-GB" dirty="0"/>
                        <a:t>Routine lab tests</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4"/>
                  </a:ext>
                </a:extLst>
              </a:tr>
              <a:tr h="370840">
                <a:tc>
                  <a:txBody>
                    <a:bodyPr/>
                    <a:lstStyle/>
                    <a:p>
                      <a:r>
                        <a:rPr lang="en-GB" dirty="0"/>
                        <a:t>Haemoglobin</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b</a:t>
                      </a:r>
                    </a:p>
                  </a:txBody>
                  <a:tcPr/>
                </a:tc>
                <a:extLst>
                  <a:ext uri="{0D108BD9-81ED-4DB2-BD59-A6C34878D82A}">
                    <a16:rowId xmlns:a16="http://schemas.microsoft.com/office/drawing/2014/main" val="10005"/>
                  </a:ext>
                </a:extLst>
              </a:tr>
              <a:tr h="370840">
                <a:tc>
                  <a:txBody>
                    <a:bodyPr/>
                    <a:lstStyle/>
                    <a:p>
                      <a:r>
                        <a:rPr lang="en-GB" dirty="0"/>
                        <a:t>STI</a:t>
                      </a:r>
                      <a:r>
                        <a:rPr lang="en-GB" baseline="0" dirty="0"/>
                        <a:t> risk assessment</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a</a:t>
                      </a:r>
                    </a:p>
                  </a:txBody>
                  <a:tcPr/>
                </a:tc>
                <a:extLst>
                  <a:ext uri="{0D108BD9-81ED-4DB2-BD59-A6C34878D82A}">
                    <a16:rowId xmlns:a16="http://schemas.microsoft.com/office/drawing/2014/main" val="10006"/>
                  </a:ext>
                </a:extLst>
              </a:tr>
              <a:tr h="370840">
                <a:tc>
                  <a:txBody>
                    <a:bodyPr/>
                    <a:lstStyle/>
                    <a:p>
                      <a:r>
                        <a:rPr lang="en-GB" dirty="0"/>
                        <a:t>HIV/STI</a:t>
                      </a:r>
                      <a:r>
                        <a:rPr lang="en-GB" baseline="0" dirty="0"/>
                        <a:t> screening</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b</a:t>
                      </a:r>
                    </a:p>
                  </a:txBody>
                  <a:tcPr/>
                </a:tc>
                <a:extLst>
                  <a:ext uri="{0D108BD9-81ED-4DB2-BD59-A6C34878D82A}">
                    <a16:rowId xmlns:a16="http://schemas.microsoft.com/office/drawing/2014/main" val="10007"/>
                  </a:ext>
                </a:extLst>
              </a:tr>
              <a:tr h="370840">
                <a:tc>
                  <a:txBody>
                    <a:bodyPr/>
                    <a:lstStyle/>
                    <a:p>
                      <a:r>
                        <a:rPr lang="en-GB" dirty="0"/>
                        <a:t>Blood</a:t>
                      </a:r>
                      <a:r>
                        <a:rPr lang="en-GB" baseline="0" dirty="0"/>
                        <a:t> pressure</a:t>
                      </a:r>
                      <a:endParaRPr lang="en-GB" dirty="0"/>
                    </a:p>
                  </a:txBody>
                  <a:tcPr/>
                </a:tc>
                <a:tc>
                  <a:txBody>
                    <a:bodyPr/>
                    <a:lstStyle/>
                    <a:p>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t>
                      </a:r>
                    </a:p>
                  </a:txBody>
                  <a:tcPr/>
                </a:tc>
                <a:extLst>
                  <a:ext uri="{0D108BD9-81ED-4DB2-BD59-A6C34878D82A}">
                    <a16:rowId xmlns:a16="http://schemas.microsoft.com/office/drawing/2014/main" val="10008"/>
                  </a:ext>
                </a:extLst>
              </a:tr>
            </a:tbl>
          </a:graphicData>
        </a:graphic>
      </p:graphicFrame>
      <p:sp>
        <p:nvSpPr>
          <p:cNvPr id="8" name="TextBox 7"/>
          <p:cNvSpPr txBox="1"/>
          <p:nvPr/>
        </p:nvSpPr>
        <p:spPr>
          <a:xfrm>
            <a:off x="683568" y="5829680"/>
            <a:ext cx="6264696" cy="646331"/>
          </a:xfrm>
          <a:prstGeom prst="rect">
            <a:avLst/>
          </a:prstGeom>
          <a:noFill/>
        </p:spPr>
        <p:txBody>
          <a:bodyPr wrap="square" rtlCol="0">
            <a:spAutoFit/>
          </a:bodyPr>
          <a:lstStyle/>
          <a:p>
            <a:r>
              <a:rPr lang="en-GB" dirty="0"/>
              <a:t>† It is desirable to have blood pressure measured prior to the use of these methods</a:t>
            </a:r>
          </a:p>
        </p:txBody>
      </p:sp>
    </p:spTree>
    <p:extLst>
      <p:ext uri="{BB962C8B-B14F-4D97-AF65-F5344CB8AC3E}">
        <p14:creationId xmlns:p14="http://schemas.microsoft.com/office/powerpoint/2010/main" val="1655321331"/>
      </p:ext>
    </p:extLst>
  </p:cSld>
  <p:clrMapOvr>
    <a:masterClrMapping/>
  </p:clrMapOvr>
</p:sld>
</file>

<file path=ppt/theme/theme1.xml><?xml version="1.0" encoding="utf-8"?>
<a:theme xmlns:a="http://schemas.openxmlformats.org/drawingml/2006/main" name="RHR presentation TEMPLATE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RHR presentation TEMPLATE 2013.potx</Template>
  <TotalTime>10</TotalTime>
  <Words>1127</Words>
  <Application>Microsoft Office PowerPoint</Application>
  <PresentationFormat>On-screen Show (4:3)</PresentationFormat>
  <Paragraphs>200</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Trebuchet MS</vt:lpstr>
      <vt:lpstr>Wingdings</vt:lpstr>
      <vt:lpstr>RHR presentation TEMPLATE 2013</vt:lpstr>
      <vt:lpstr>Custom Design</vt:lpstr>
      <vt:lpstr>Selected practice recommendations for contraceptive use (SPR)</vt:lpstr>
      <vt:lpstr>Background</vt:lpstr>
      <vt:lpstr>Selected practice recommendations for contraceptive use (SPR)</vt:lpstr>
      <vt:lpstr>Contraceptive methods, SPR 2nd edition</vt:lpstr>
      <vt:lpstr>Method-specific recommendations </vt:lpstr>
      <vt:lpstr>Initiation and continuation: example</vt:lpstr>
      <vt:lpstr>Incorrect use</vt:lpstr>
      <vt:lpstr>Classification for differentiating applicability of various exams and tests</vt:lpstr>
      <vt:lpstr>Exams and tests</vt:lpstr>
      <vt:lpstr>Ruling out pregnancy </vt:lpstr>
      <vt:lpstr>Updated guidance</vt:lpstr>
      <vt:lpstr>Contraceptive methods in the 3rd edition</vt:lpstr>
      <vt:lpstr>New recommendations for 3rd edition</vt:lpstr>
      <vt:lpstr>Initiating regular contraception after ECP use</vt:lpstr>
      <vt:lpstr>Initiating regular contraception after ECP use</vt:lpstr>
      <vt:lpstr>Other new features</vt:lpstr>
      <vt:lpstr>Thank you – stay in contact with us !</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practice recommendations for contraceptive use (SPR) - Petrus Steyn</dc:title>
  <dc:creator>Petrus Steyn</dc:creator>
  <cp:lastModifiedBy>Aldo Campana</cp:lastModifiedBy>
  <cp:revision>58</cp:revision>
  <cp:lastPrinted>2016-06-09T10:57:13Z</cp:lastPrinted>
  <dcterms:created xsi:type="dcterms:W3CDTF">2013-05-09T14:40:37Z</dcterms:created>
  <dcterms:modified xsi:type="dcterms:W3CDTF">2021-06-25T09:07:49Z</dcterms:modified>
</cp:coreProperties>
</file>