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9" r:id="rId2"/>
    <p:sldId id="270" r:id="rId3"/>
    <p:sldId id="271" r:id="rId4"/>
    <p:sldId id="302" r:id="rId5"/>
    <p:sldId id="279" r:id="rId6"/>
    <p:sldId id="282" r:id="rId7"/>
    <p:sldId id="283" r:id="rId8"/>
    <p:sldId id="303" r:id="rId9"/>
    <p:sldId id="314" r:id="rId10"/>
    <p:sldId id="315" r:id="rId11"/>
    <p:sldId id="317" r:id="rId12"/>
    <p:sldId id="304" r:id="rId13"/>
    <p:sldId id="288" r:id="rId14"/>
    <p:sldId id="294" r:id="rId15"/>
    <p:sldId id="296" r:id="rId16"/>
    <p:sldId id="295" r:id="rId17"/>
    <p:sldId id="298" r:id="rId18"/>
    <p:sldId id="309" r:id="rId19"/>
    <p:sldId id="310" r:id="rId20"/>
    <p:sldId id="313" r:id="rId21"/>
    <p:sldId id="300" r:id="rId22"/>
    <p:sldId id="305" r:id="rId23"/>
    <p:sldId id="30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E95A5FC-4D35-4C3F-8CC8-A35667FB82AE}">
          <p14:sldIdLst>
            <p14:sldId id="259"/>
            <p14:sldId id="270"/>
            <p14:sldId id="271"/>
            <p14:sldId id="302"/>
            <p14:sldId id="279"/>
            <p14:sldId id="282"/>
            <p14:sldId id="283"/>
            <p14:sldId id="303"/>
            <p14:sldId id="314"/>
            <p14:sldId id="315"/>
            <p14:sldId id="317"/>
            <p14:sldId id="304"/>
            <p14:sldId id="288"/>
            <p14:sldId id="294"/>
            <p14:sldId id="296"/>
            <p14:sldId id="295"/>
            <p14:sldId id="298"/>
            <p14:sldId id="309"/>
            <p14:sldId id="310"/>
            <p14:sldId id="313"/>
            <p14:sldId id="300"/>
            <p14:sldId id="305"/>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C5"/>
    <a:srgbClr val="3366CC"/>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2365" autoAdjust="0"/>
  </p:normalViewPr>
  <p:slideViewPr>
    <p:cSldViewPr>
      <p:cViewPr varScale="1">
        <p:scale>
          <a:sx n="108" d="100"/>
          <a:sy n="108" d="100"/>
        </p:scale>
        <p:origin x="170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A1753A-7C87-4153-BB25-06D675E6F65F}" type="doc">
      <dgm:prSet loTypeId="urn:microsoft.com/office/officeart/2005/8/layout/orgChart1" loCatId="hierarchy" qsTypeId="urn:microsoft.com/office/officeart/2005/8/quickstyle/simple4" qsCatId="simple" csTypeId="urn:microsoft.com/office/officeart/2005/8/colors/accent1_2" csCatId="accent1" phldr="1"/>
      <dgm:spPr/>
    </dgm:pt>
    <dgm:pt modelId="{615E1B92-97A1-4968-9D61-90730213F94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0" i="0" u="none" strike="noStrike" cap="none" normalizeH="0" baseline="0" dirty="0">
              <a:ln/>
              <a:effectLst/>
              <a:latin typeface="Arial" pitchFamily="34" charset="0"/>
              <a:cs typeface="Arial" pitchFamily="34" charset="0"/>
            </a:rPr>
            <a:t>1197 articles</a:t>
          </a:r>
          <a:endParaRPr kumimoji="0" lang="en-US" altLang="en-US" b="0" i="0" u="none" strike="noStrike" cap="none" normalizeH="0" baseline="0" dirty="0">
            <a:ln/>
            <a:effectLst/>
            <a:latin typeface="Arial" pitchFamily="34" charset="0"/>
            <a:cs typeface="Arial" pitchFamily="34" charset="0"/>
          </a:endParaRPr>
        </a:p>
      </dgm:t>
    </dgm:pt>
    <dgm:pt modelId="{6788FC73-EAB3-481B-BD3D-59177036D3E5}" type="parTrans" cxnId="{215D613B-666C-4818-98AE-8A3116C008D2}">
      <dgm:prSet/>
      <dgm:spPr/>
      <dgm:t>
        <a:bodyPr/>
        <a:lstStyle/>
        <a:p>
          <a:endParaRPr lang="en-US"/>
        </a:p>
      </dgm:t>
    </dgm:pt>
    <dgm:pt modelId="{4BF32D6F-6678-4113-9ABB-7E1DE74CEC8C}" type="sibTrans" cxnId="{215D613B-666C-4818-98AE-8A3116C008D2}">
      <dgm:prSet/>
      <dgm:spPr/>
      <dgm:t>
        <a:bodyPr/>
        <a:lstStyle/>
        <a:p>
          <a:endParaRPr lang="en-US"/>
        </a:p>
      </dgm:t>
    </dgm:pt>
    <dgm:pt modelId="{5B3D93AB-3F53-4FC2-B6FE-515825514AF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0" i="0" u="none" strike="noStrike" cap="none" normalizeH="0" baseline="0" dirty="0">
              <a:ln/>
              <a:effectLst/>
              <a:latin typeface="Arial" pitchFamily="34" charset="0"/>
              <a:cs typeface="Arial" pitchFamily="34" charset="0"/>
            </a:rPr>
            <a:t>4 LNG studies</a:t>
          </a:r>
          <a:endParaRPr kumimoji="0" lang="en-US" altLang="en-US" b="0" i="0" u="none" strike="noStrike" cap="none" normalizeH="0" baseline="0" dirty="0">
            <a:ln/>
            <a:effectLst/>
            <a:latin typeface="Arial" pitchFamily="34" charset="0"/>
            <a:cs typeface="Arial" pitchFamily="34" charset="0"/>
          </a:endParaRPr>
        </a:p>
      </dgm:t>
    </dgm:pt>
    <dgm:pt modelId="{EB6CE78A-E47B-4FB7-B5C9-7AF0CDE36959}" type="parTrans" cxnId="{71BFE326-ED38-4D87-A35A-E7AB3CA3FFAD}">
      <dgm:prSet/>
      <dgm:spPr/>
      <dgm:t>
        <a:bodyPr/>
        <a:lstStyle/>
        <a:p>
          <a:endParaRPr lang="en-US"/>
        </a:p>
      </dgm:t>
    </dgm:pt>
    <dgm:pt modelId="{65225AB1-F148-4516-ABE0-B264DC6BDDEF}" type="sibTrans" cxnId="{71BFE326-ED38-4D87-A35A-E7AB3CA3FFAD}">
      <dgm:prSet/>
      <dgm:spPr/>
      <dgm:t>
        <a:bodyPr/>
        <a:lstStyle/>
        <a:p>
          <a:endParaRPr lang="en-US"/>
        </a:p>
      </dgm:t>
    </dgm:pt>
    <dgm:pt modelId="{B9BA1703-016E-4253-AC27-64658B76F22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0" i="0" u="none" strike="noStrike" cap="none" normalizeH="0" baseline="0" dirty="0">
              <a:ln/>
              <a:effectLst/>
              <a:latin typeface="Arial" pitchFamily="34" charset="0"/>
              <a:cs typeface="Arial" pitchFamily="34" charset="0"/>
            </a:rPr>
            <a:t>2 studies:  Breastfeeding women</a:t>
          </a:r>
        </a:p>
      </dgm:t>
    </dgm:pt>
    <dgm:pt modelId="{876712BD-7735-4235-B998-3FFB6C5DA117}" type="parTrans" cxnId="{AC9FF9B2-582C-447E-A5B3-FB35E6154924}">
      <dgm:prSet/>
      <dgm:spPr/>
      <dgm:t>
        <a:bodyPr/>
        <a:lstStyle/>
        <a:p>
          <a:endParaRPr lang="en-US"/>
        </a:p>
      </dgm:t>
    </dgm:pt>
    <dgm:pt modelId="{2A605F37-3577-4926-A971-A869B98139CC}" type="sibTrans" cxnId="{AC9FF9B2-582C-447E-A5B3-FB35E6154924}">
      <dgm:prSet/>
      <dgm:spPr/>
      <dgm:t>
        <a:bodyPr/>
        <a:lstStyle/>
        <a:p>
          <a:endParaRPr lang="en-US"/>
        </a:p>
      </dgm:t>
    </dgm:pt>
    <dgm:pt modelId="{BF564F8E-B718-4813-8C0B-BEC7B558C12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b="0" i="0" u="none" strike="noStrike" cap="none" normalizeH="0" baseline="0" dirty="0">
              <a:ln/>
              <a:effectLst/>
              <a:latin typeface="Arial" pitchFamily="34" charset="0"/>
              <a:cs typeface="Arial" pitchFamily="34" charset="0"/>
            </a:rPr>
            <a:t>2 studies: Pregnant women</a:t>
          </a:r>
          <a:endParaRPr kumimoji="0" lang="en-US" altLang="en-US" b="0" i="0" u="none" strike="noStrike" cap="none" normalizeH="0" baseline="0" dirty="0">
            <a:ln/>
            <a:effectLst/>
            <a:latin typeface="Arial" pitchFamily="34" charset="0"/>
            <a:cs typeface="Arial" pitchFamily="34" charset="0"/>
          </a:endParaRPr>
        </a:p>
      </dgm:t>
    </dgm:pt>
    <dgm:pt modelId="{0959E625-DA1A-4300-B833-A254FB3A1638}" type="parTrans" cxnId="{616F0DA1-8D30-4E53-A9C5-63C85117DEBE}">
      <dgm:prSet/>
      <dgm:spPr/>
      <dgm:t>
        <a:bodyPr/>
        <a:lstStyle/>
        <a:p>
          <a:endParaRPr lang="en-US"/>
        </a:p>
      </dgm:t>
    </dgm:pt>
    <dgm:pt modelId="{24FDCDDC-EA28-4003-BA15-C8EEDC60F7E0}" type="sibTrans" cxnId="{616F0DA1-8D30-4E53-A9C5-63C85117DEBE}">
      <dgm:prSet/>
      <dgm:spPr/>
      <dgm:t>
        <a:bodyPr/>
        <a:lstStyle/>
        <a:p>
          <a:endParaRPr lang="en-US"/>
        </a:p>
      </dgm:t>
    </dgm:pt>
    <dgm:pt modelId="{7948688B-4B67-40DD-BEF9-4C0DD3C4D1AC}">
      <dgm:prSet/>
      <dgm:spPr/>
      <dgm:t>
        <a:bodyPr/>
        <a:lstStyle/>
        <a:p>
          <a:r>
            <a:rPr lang="en-US" dirty="0">
              <a:effectLst>
                <a:outerShdw blurRad="38100" dist="38100" dir="2700000" algn="tl">
                  <a:srgbClr val="000000">
                    <a:alpha val="43137"/>
                  </a:srgbClr>
                </a:outerShdw>
              </a:effectLst>
            </a:rPr>
            <a:t>11 Studies: UPA, LNG or Yuzpe</a:t>
          </a:r>
        </a:p>
      </dgm:t>
    </dgm:pt>
    <dgm:pt modelId="{9337F714-E5E9-4B05-A32A-F77AE88B52F2}" type="parTrans" cxnId="{B0AC021C-E7DC-48F1-9356-53830A4167F1}">
      <dgm:prSet/>
      <dgm:spPr/>
      <dgm:t>
        <a:bodyPr/>
        <a:lstStyle/>
        <a:p>
          <a:endParaRPr lang="en-US"/>
        </a:p>
      </dgm:t>
    </dgm:pt>
    <dgm:pt modelId="{FA282AF6-890F-412A-90A2-2B49072DBDA3}" type="sibTrans" cxnId="{B0AC021C-E7DC-48F1-9356-53830A4167F1}">
      <dgm:prSet/>
      <dgm:spPr/>
      <dgm:t>
        <a:bodyPr/>
        <a:lstStyle/>
        <a:p>
          <a:endParaRPr lang="en-US"/>
        </a:p>
      </dgm:t>
    </dgm:pt>
    <dgm:pt modelId="{0A9469F7-1E82-49E9-B2D9-E635B266715E}">
      <dgm:prSet/>
      <dgm:spPr/>
      <dgm:t>
        <a:bodyPr/>
        <a:lstStyle/>
        <a:p>
          <a:r>
            <a:rPr lang="en-US" dirty="0"/>
            <a:t>7 studies:  Healthy women and pregnancy outcomes</a:t>
          </a:r>
        </a:p>
      </dgm:t>
    </dgm:pt>
    <dgm:pt modelId="{B2CDE1B9-7967-443E-9163-F13146641EF2}" type="parTrans" cxnId="{B0F4C03D-B09C-4785-94FC-0694FFBEEC01}">
      <dgm:prSet/>
      <dgm:spPr/>
      <dgm:t>
        <a:bodyPr/>
        <a:lstStyle/>
        <a:p>
          <a:endParaRPr lang="en-US"/>
        </a:p>
      </dgm:t>
    </dgm:pt>
    <dgm:pt modelId="{FAE40C37-99FE-4A41-A5FC-0FBC3E487742}" type="sibTrans" cxnId="{B0F4C03D-B09C-4785-94FC-0694FFBEEC01}">
      <dgm:prSet/>
      <dgm:spPr/>
      <dgm:t>
        <a:bodyPr/>
        <a:lstStyle/>
        <a:p>
          <a:endParaRPr lang="en-US"/>
        </a:p>
      </dgm:t>
    </dgm:pt>
    <dgm:pt modelId="{50C533BC-FA0A-4BFD-8C6D-5A13D6822E27}">
      <dgm:prSet/>
      <dgm:spPr/>
      <dgm:t>
        <a:bodyPr/>
        <a:lstStyle/>
        <a:p>
          <a:r>
            <a:rPr lang="en-US" dirty="0"/>
            <a:t>5 studies: Healthy women and adverse events</a:t>
          </a:r>
        </a:p>
      </dgm:t>
    </dgm:pt>
    <dgm:pt modelId="{71427AD7-6D02-49DF-AD05-6B45D64C37AF}" type="parTrans" cxnId="{44EB924F-AFE2-47A3-A436-FC7A086A6060}">
      <dgm:prSet/>
      <dgm:spPr/>
      <dgm:t>
        <a:bodyPr/>
        <a:lstStyle/>
        <a:p>
          <a:endParaRPr lang="en-US"/>
        </a:p>
      </dgm:t>
    </dgm:pt>
    <dgm:pt modelId="{4FBB2780-B831-444B-986C-822CDD5CF246}" type="sibTrans" cxnId="{44EB924F-AFE2-47A3-A436-FC7A086A6060}">
      <dgm:prSet/>
      <dgm:spPr/>
      <dgm:t>
        <a:bodyPr/>
        <a:lstStyle/>
        <a:p>
          <a:endParaRPr lang="en-US"/>
        </a:p>
      </dgm:t>
    </dgm:pt>
    <dgm:pt modelId="{A4978F5F-B5D2-4617-8859-A186B566DADE}">
      <dgm:prSet/>
      <dgm:spPr/>
      <dgm:t>
        <a:bodyPr/>
        <a:lstStyle/>
        <a:p>
          <a:r>
            <a:rPr lang="en-US" dirty="0"/>
            <a:t>1 LNG PK study: Breastfeeding women</a:t>
          </a:r>
        </a:p>
      </dgm:t>
    </dgm:pt>
    <dgm:pt modelId="{452A1CFE-F686-46EE-B401-4CB550A80DA9}" type="parTrans" cxnId="{87CA7C40-3611-41DB-92DA-0F656F91FDCA}">
      <dgm:prSet/>
      <dgm:spPr/>
      <dgm:t>
        <a:bodyPr/>
        <a:lstStyle/>
        <a:p>
          <a:endParaRPr lang="en-US"/>
        </a:p>
      </dgm:t>
    </dgm:pt>
    <dgm:pt modelId="{65030921-387C-40EE-87FA-294E90B682A8}" type="sibTrans" cxnId="{87CA7C40-3611-41DB-92DA-0F656F91FDCA}">
      <dgm:prSet/>
      <dgm:spPr/>
      <dgm:t>
        <a:bodyPr/>
        <a:lstStyle/>
        <a:p>
          <a:endParaRPr lang="en-US"/>
        </a:p>
      </dgm:t>
    </dgm:pt>
    <dgm:pt modelId="{15A75975-661A-4A53-8C1D-39C917C18AC0}" type="pres">
      <dgm:prSet presAssocID="{F2A1753A-7C87-4153-BB25-06D675E6F65F}" presName="hierChild1" presStyleCnt="0">
        <dgm:presLayoutVars>
          <dgm:orgChart val="1"/>
          <dgm:chPref val="1"/>
          <dgm:dir/>
          <dgm:animOne val="branch"/>
          <dgm:animLvl val="lvl"/>
          <dgm:resizeHandles/>
        </dgm:presLayoutVars>
      </dgm:prSet>
      <dgm:spPr/>
    </dgm:pt>
    <dgm:pt modelId="{D53DB6EC-CF54-4FC9-8571-7D3413911113}" type="pres">
      <dgm:prSet presAssocID="{615E1B92-97A1-4968-9D61-90730213F949}" presName="hierRoot1" presStyleCnt="0">
        <dgm:presLayoutVars>
          <dgm:hierBranch/>
        </dgm:presLayoutVars>
      </dgm:prSet>
      <dgm:spPr/>
    </dgm:pt>
    <dgm:pt modelId="{2532884F-EEB0-487B-8187-906C894C0F63}" type="pres">
      <dgm:prSet presAssocID="{615E1B92-97A1-4968-9D61-90730213F949}" presName="rootComposite1" presStyleCnt="0"/>
      <dgm:spPr/>
    </dgm:pt>
    <dgm:pt modelId="{857C0DB0-265A-47E5-AEF9-9020D6B2842C}" type="pres">
      <dgm:prSet presAssocID="{615E1B92-97A1-4968-9D61-90730213F949}" presName="rootText1" presStyleLbl="node0" presStyleIdx="0" presStyleCnt="1">
        <dgm:presLayoutVars>
          <dgm:chPref val="3"/>
        </dgm:presLayoutVars>
      </dgm:prSet>
      <dgm:spPr/>
    </dgm:pt>
    <dgm:pt modelId="{92C00858-7189-4DCF-AB28-84B2941F77EC}" type="pres">
      <dgm:prSet presAssocID="{615E1B92-97A1-4968-9D61-90730213F949}" presName="rootConnector1" presStyleLbl="node1" presStyleIdx="0" presStyleCnt="0"/>
      <dgm:spPr/>
    </dgm:pt>
    <dgm:pt modelId="{8DE8EFAB-B309-497F-88BD-F5CBE266F42B}" type="pres">
      <dgm:prSet presAssocID="{615E1B92-97A1-4968-9D61-90730213F949}" presName="hierChild2" presStyleCnt="0"/>
      <dgm:spPr/>
    </dgm:pt>
    <dgm:pt modelId="{6B0355EC-943B-45F2-A650-220CDB5506DD}" type="pres">
      <dgm:prSet presAssocID="{EB6CE78A-E47B-4FB7-B5C9-7AF0CDE36959}" presName="Name35" presStyleLbl="parChTrans1D2" presStyleIdx="0" presStyleCnt="2"/>
      <dgm:spPr/>
    </dgm:pt>
    <dgm:pt modelId="{63E613D7-C751-4C0B-814E-FD23C6DDC703}" type="pres">
      <dgm:prSet presAssocID="{5B3D93AB-3F53-4FC2-B6FE-515825514AF3}" presName="hierRoot2" presStyleCnt="0">
        <dgm:presLayoutVars>
          <dgm:hierBranch/>
        </dgm:presLayoutVars>
      </dgm:prSet>
      <dgm:spPr/>
    </dgm:pt>
    <dgm:pt modelId="{3CC64B0A-2CE3-4083-A13F-DC4C12C136D3}" type="pres">
      <dgm:prSet presAssocID="{5B3D93AB-3F53-4FC2-B6FE-515825514AF3}" presName="rootComposite" presStyleCnt="0"/>
      <dgm:spPr/>
    </dgm:pt>
    <dgm:pt modelId="{B91FAE7A-5644-4F92-AA51-15C2D2B0521D}" type="pres">
      <dgm:prSet presAssocID="{5B3D93AB-3F53-4FC2-B6FE-515825514AF3}" presName="rootText" presStyleLbl="node2" presStyleIdx="0" presStyleCnt="2">
        <dgm:presLayoutVars>
          <dgm:chPref val="3"/>
        </dgm:presLayoutVars>
      </dgm:prSet>
      <dgm:spPr/>
    </dgm:pt>
    <dgm:pt modelId="{C44D0F4D-48EF-4D04-8AAF-E25700246D9C}" type="pres">
      <dgm:prSet presAssocID="{5B3D93AB-3F53-4FC2-B6FE-515825514AF3}" presName="rootConnector" presStyleLbl="node2" presStyleIdx="0" presStyleCnt="2"/>
      <dgm:spPr/>
    </dgm:pt>
    <dgm:pt modelId="{D9B31E74-F9B0-4E7C-8235-4DF965E9888F}" type="pres">
      <dgm:prSet presAssocID="{5B3D93AB-3F53-4FC2-B6FE-515825514AF3}" presName="hierChild4" presStyleCnt="0"/>
      <dgm:spPr/>
    </dgm:pt>
    <dgm:pt modelId="{22A80238-2AEF-4F03-BA6F-5D901DA27BAE}" type="pres">
      <dgm:prSet presAssocID="{876712BD-7735-4235-B998-3FFB6C5DA117}" presName="Name35" presStyleLbl="parChTrans1D3" presStyleIdx="0" presStyleCnt="5"/>
      <dgm:spPr/>
    </dgm:pt>
    <dgm:pt modelId="{C0655E61-48D1-4DAA-AFE7-B573F0091676}" type="pres">
      <dgm:prSet presAssocID="{B9BA1703-016E-4253-AC27-64658B76F22D}" presName="hierRoot2" presStyleCnt="0">
        <dgm:presLayoutVars>
          <dgm:hierBranch val="r"/>
        </dgm:presLayoutVars>
      </dgm:prSet>
      <dgm:spPr/>
    </dgm:pt>
    <dgm:pt modelId="{7991FFA8-54FD-4734-BAEA-70F678FA7A82}" type="pres">
      <dgm:prSet presAssocID="{B9BA1703-016E-4253-AC27-64658B76F22D}" presName="rootComposite" presStyleCnt="0"/>
      <dgm:spPr/>
    </dgm:pt>
    <dgm:pt modelId="{D2167269-FDA5-45DC-A7A9-44D446C560A3}" type="pres">
      <dgm:prSet presAssocID="{B9BA1703-016E-4253-AC27-64658B76F22D}" presName="rootText" presStyleLbl="node3" presStyleIdx="0" presStyleCnt="5">
        <dgm:presLayoutVars>
          <dgm:chPref val="3"/>
        </dgm:presLayoutVars>
      </dgm:prSet>
      <dgm:spPr/>
    </dgm:pt>
    <dgm:pt modelId="{ABBEEBCE-AD7A-48C4-80DA-B8423CDC67D1}" type="pres">
      <dgm:prSet presAssocID="{B9BA1703-016E-4253-AC27-64658B76F22D}" presName="rootConnector" presStyleLbl="node3" presStyleIdx="0" presStyleCnt="5"/>
      <dgm:spPr/>
    </dgm:pt>
    <dgm:pt modelId="{2BDDD80F-6F8B-46EF-9E02-92708C4F1C72}" type="pres">
      <dgm:prSet presAssocID="{B9BA1703-016E-4253-AC27-64658B76F22D}" presName="hierChild4" presStyleCnt="0"/>
      <dgm:spPr/>
    </dgm:pt>
    <dgm:pt modelId="{A0594E92-DFFB-41E6-8914-8CD420B4E1DC}" type="pres">
      <dgm:prSet presAssocID="{B9BA1703-016E-4253-AC27-64658B76F22D}" presName="hierChild5" presStyleCnt="0"/>
      <dgm:spPr/>
    </dgm:pt>
    <dgm:pt modelId="{9DCC808A-1FB1-47F9-AD35-8BE0B6BD5636}" type="pres">
      <dgm:prSet presAssocID="{0959E625-DA1A-4300-B833-A254FB3A1638}" presName="Name35" presStyleLbl="parChTrans1D3" presStyleIdx="1" presStyleCnt="5"/>
      <dgm:spPr/>
    </dgm:pt>
    <dgm:pt modelId="{BABEF595-20D2-48FF-A475-96379281B969}" type="pres">
      <dgm:prSet presAssocID="{BF564F8E-B718-4813-8C0B-BEC7B558C122}" presName="hierRoot2" presStyleCnt="0">
        <dgm:presLayoutVars>
          <dgm:hierBranch val="r"/>
        </dgm:presLayoutVars>
      </dgm:prSet>
      <dgm:spPr/>
    </dgm:pt>
    <dgm:pt modelId="{62A49DA2-8761-4603-898A-522C1B446162}" type="pres">
      <dgm:prSet presAssocID="{BF564F8E-B718-4813-8C0B-BEC7B558C122}" presName="rootComposite" presStyleCnt="0"/>
      <dgm:spPr/>
    </dgm:pt>
    <dgm:pt modelId="{528652CF-D3E7-4E82-8971-304F56FDAE14}" type="pres">
      <dgm:prSet presAssocID="{BF564F8E-B718-4813-8C0B-BEC7B558C122}" presName="rootText" presStyleLbl="node3" presStyleIdx="1" presStyleCnt="5" custLinFactNeighborX="1377">
        <dgm:presLayoutVars>
          <dgm:chPref val="3"/>
        </dgm:presLayoutVars>
      </dgm:prSet>
      <dgm:spPr/>
    </dgm:pt>
    <dgm:pt modelId="{7CCEE09E-4FE9-4253-845A-95723C53119A}" type="pres">
      <dgm:prSet presAssocID="{BF564F8E-B718-4813-8C0B-BEC7B558C122}" presName="rootConnector" presStyleLbl="node3" presStyleIdx="1" presStyleCnt="5"/>
      <dgm:spPr/>
    </dgm:pt>
    <dgm:pt modelId="{C04E77AD-3C6F-4548-BCAC-ED76F5D728D6}" type="pres">
      <dgm:prSet presAssocID="{BF564F8E-B718-4813-8C0B-BEC7B558C122}" presName="hierChild4" presStyleCnt="0"/>
      <dgm:spPr/>
    </dgm:pt>
    <dgm:pt modelId="{777CCFEC-4269-4735-A132-BB2DE6F2D3B7}" type="pres">
      <dgm:prSet presAssocID="{BF564F8E-B718-4813-8C0B-BEC7B558C122}" presName="hierChild5" presStyleCnt="0"/>
      <dgm:spPr/>
    </dgm:pt>
    <dgm:pt modelId="{CF2B5B45-3539-4F88-B10A-F7D3497A8B4C}" type="pres">
      <dgm:prSet presAssocID="{5B3D93AB-3F53-4FC2-B6FE-515825514AF3}" presName="hierChild5" presStyleCnt="0"/>
      <dgm:spPr/>
    </dgm:pt>
    <dgm:pt modelId="{3FC3324B-CB34-4248-9909-0A8D7FB0D78F}" type="pres">
      <dgm:prSet presAssocID="{9337F714-E5E9-4B05-A32A-F77AE88B52F2}" presName="Name35" presStyleLbl="parChTrans1D2" presStyleIdx="1" presStyleCnt="2"/>
      <dgm:spPr/>
    </dgm:pt>
    <dgm:pt modelId="{DBABE68A-3FBB-4C3E-AF6F-9144133BB1C5}" type="pres">
      <dgm:prSet presAssocID="{7948688B-4B67-40DD-BEF9-4C0DD3C4D1AC}" presName="hierRoot2" presStyleCnt="0">
        <dgm:presLayoutVars>
          <dgm:hierBranch val="init"/>
        </dgm:presLayoutVars>
      </dgm:prSet>
      <dgm:spPr/>
    </dgm:pt>
    <dgm:pt modelId="{C32D2D2C-822D-4C29-BA24-0A71A55370C7}" type="pres">
      <dgm:prSet presAssocID="{7948688B-4B67-40DD-BEF9-4C0DD3C4D1AC}" presName="rootComposite" presStyleCnt="0"/>
      <dgm:spPr/>
    </dgm:pt>
    <dgm:pt modelId="{980B1A73-4802-491F-A156-4A5E02CB5D69}" type="pres">
      <dgm:prSet presAssocID="{7948688B-4B67-40DD-BEF9-4C0DD3C4D1AC}" presName="rootText" presStyleLbl="node2" presStyleIdx="1" presStyleCnt="2" custLinFactNeighborX="-1564" custLinFactNeighborY="-3128">
        <dgm:presLayoutVars>
          <dgm:chPref val="3"/>
        </dgm:presLayoutVars>
      </dgm:prSet>
      <dgm:spPr/>
    </dgm:pt>
    <dgm:pt modelId="{562D0F8C-A601-40B1-9AB4-FDC6E991308F}" type="pres">
      <dgm:prSet presAssocID="{7948688B-4B67-40DD-BEF9-4C0DD3C4D1AC}" presName="rootConnector" presStyleLbl="node2" presStyleIdx="1" presStyleCnt="2"/>
      <dgm:spPr/>
    </dgm:pt>
    <dgm:pt modelId="{9799A81E-1697-4D1E-8C9E-723C89D3622C}" type="pres">
      <dgm:prSet presAssocID="{7948688B-4B67-40DD-BEF9-4C0DD3C4D1AC}" presName="hierChild4" presStyleCnt="0"/>
      <dgm:spPr/>
    </dgm:pt>
    <dgm:pt modelId="{02EC118C-E17B-4415-8EEE-B6D266AEDA57}" type="pres">
      <dgm:prSet presAssocID="{B2CDE1B9-7967-443E-9163-F13146641EF2}" presName="Name37" presStyleLbl="parChTrans1D3" presStyleIdx="2" presStyleCnt="5"/>
      <dgm:spPr/>
    </dgm:pt>
    <dgm:pt modelId="{2E4DAE5C-A6EA-4DC1-9087-D8A5374CEA95}" type="pres">
      <dgm:prSet presAssocID="{0A9469F7-1E82-49E9-B2D9-E635B266715E}" presName="hierRoot2" presStyleCnt="0">
        <dgm:presLayoutVars>
          <dgm:hierBranch val="init"/>
        </dgm:presLayoutVars>
      </dgm:prSet>
      <dgm:spPr/>
    </dgm:pt>
    <dgm:pt modelId="{F82DDC05-DA51-438F-9525-3A6FCE4DA15B}" type="pres">
      <dgm:prSet presAssocID="{0A9469F7-1E82-49E9-B2D9-E635B266715E}" presName="rootComposite" presStyleCnt="0"/>
      <dgm:spPr/>
    </dgm:pt>
    <dgm:pt modelId="{39EC84F0-B255-4849-A83E-6D26F783028D}" type="pres">
      <dgm:prSet presAssocID="{0A9469F7-1E82-49E9-B2D9-E635B266715E}" presName="rootText" presStyleLbl="node3" presStyleIdx="2" presStyleCnt="5">
        <dgm:presLayoutVars>
          <dgm:chPref val="3"/>
        </dgm:presLayoutVars>
      </dgm:prSet>
      <dgm:spPr/>
    </dgm:pt>
    <dgm:pt modelId="{F381DBCB-443F-4E74-9CD9-930545E5F71C}" type="pres">
      <dgm:prSet presAssocID="{0A9469F7-1E82-49E9-B2D9-E635B266715E}" presName="rootConnector" presStyleLbl="node3" presStyleIdx="2" presStyleCnt="5"/>
      <dgm:spPr/>
    </dgm:pt>
    <dgm:pt modelId="{E9E298BF-287F-44D3-891E-816EC21BB822}" type="pres">
      <dgm:prSet presAssocID="{0A9469F7-1E82-49E9-B2D9-E635B266715E}" presName="hierChild4" presStyleCnt="0"/>
      <dgm:spPr/>
    </dgm:pt>
    <dgm:pt modelId="{D833527D-CFFE-4CCB-B495-B182C3081106}" type="pres">
      <dgm:prSet presAssocID="{0A9469F7-1E82-49E9-B2D9-E635B266715E}" presName="hierChild5" presStyleCnt="0"/>
      <dgm:spPr/>
    </dgm:pt>
    <dgm:pt modelId="{E7851580-F4B1-45F4-9F33-5BE8BC1F30ED}" type="pres">
      <dgm:prSet presAssocID="{452A1CFE-F686-46EE-B401-4CB550A80DA9}" presName="Name37" presStyleLbl="parChTrans1D3" presStyleIdx="3" presStyleCnt="5"/>
      <dgm:spPr/>
    </dgm:pt>
    <dgm:pt modelId="{B4E11B6C-502F-4A3D-9F26-29A8BF34644D}" type="pres">
      <dgm:prSet presAssocID="{A4978F5F-B5D2-4617-8859-A186B566DADE}" presName="hierRoot2" presStyleCnt="0">
        <dgm:presLayoutVars>
          <dgm:hierBranch val="init"/>
        </dgm:presLayoutVars>
      </dgm:prSet>
      <dgm:spPr/>
    </dgm:pt>
    <dgm:pt modelId="{081A58D5-21CC-4C69-B67D-8D27179B50A0}" type="pres">
      <dgm:prSet presAssocID="{A4978F5F-B5D2-4617-8859-A186B566DADE}" presName="rootComposite" presStyleCnt="0"/>
      <dgm:spPr/>
    </dgm:pt>
    <dgm:pt modelId="{9FC8FC98-65FE-4F44-86D8-0B8A8778ADB3}" type="pres">
      <dgm:prSet presAssocID="{A4978F5F-B5D2-4617-8859-A186B566DADE}" presName="rootText" presStyleLbl="node3" presStyleIdx="3" presStyleCnt="5">
        <dgm:presLayoutVars>
          <dgm:chPref val="3"/>
        </dgm:presLayoutVars>
      </dgm:prSet>
      <dgm:spPr/>
    </dgm:pt>
    <dgm:pt modelId="{D6CF48C7-ECD4-478F-9DE3-F53FDD58F40F}" type="pres">
      <dgm:prSet presAssocID="{A4978F5F-B5D2-4617-8859-A186B566DADE}" presName="rootConnector" presStyleLbl="node3" presStyleIdx="3" presStyleCnt="5"/>
      <dgm:spPr/>
    </dgm:pt>
    <dgm:pt modelId="{86FF9AB0-0831-4D0A-973E-F5E44031F5A7}" type="pres">
      <dgm:prSet presAssocID="{A4978F5F-B5D2-4617-8859-A186B566DADE}" presName="hierChild4" presStyleCnt="0"/>
      <dgm:spPr/>
    </dgm:pt>
    <dgm:pt modelId="{7FC53F0B-6C95-445C-B590-D8A89B1486CF}" type="pres">
      <dgm:prSet presAssocID="{A4978F5F-B5D2-4617-8859-A186B566DADE}" presName="hierChild5" presStyleCnt="0"/>
      <dgm:spPr/>
    </dgm:pt>
    <dgm:pt modelId="{69000ADA-FBD9-4910-9B7E-B70652E01DB0}" type="pres">
      <dgm:prSet presAssocID="{71427AD7-6D02-49DF-AD05-6B45D64C37AF}" presName="Name37" presStyleLbl="parChTrans1D3" presStyleIdx="4" presStyleCnt="5"/>
      <dgm:spPr/>
    </dgm:pt>
    <dgm:pt modelId="{1DE8E44C-0256-4F57-9E97-5B85CA5EA112}" type="pres">
      <dgm:prSet presAssocID="{50C533BC-FA0A-4BFD-8C6D-5A13D6822E27}" presName="hierRoot2" presStyleCnt="0">
        <dgm:presLayoutVars>
          <dgm:hierBranch val="init"/>
        </dgm:presLayoutVars>
      </dgm:prSet>
      <dgm:spPr/>
    </dgm:pt>
    <dgm:pt modelId="{E2D73C41-4C60-4766-A823-503B6AFE4E60}" type="pres">
      <dgm:prSet presAssocID="{50C533BC-FA0A-4BFD-8C6D-5A13D6822E27}" presName="rootComposite" presStyleCnt="0"/>
      <dgm:spPr/>
    </dgm:pt>
    <dgm:pt modelId="{30412182-1DA6-4043-B37E-B55BDB58541F}" type="pres">
      <dgm:prSet presAssocID="{50C533BC-FA0A-4BFD-8C6D-5A13D6822E27}" presName="rootText" presStyleLbl="node3" presStyleIdx="4" presStyleCnt="5">
        <dgm:presLayoutVars>
          <dgm:chPref val="3"/>
        </dgm:presLayoutVars>
      </dgm:prSet>
      <dgm:spPr/>
    </dgm:pt>
    <dgm:pt modelId="{9754637F-8C96-4B3F-BA2E-7946FF97A8B8}" type="pres">
      <dgm:prSet presAssocID="{50C533BC-FA0A-4BFD-8C6D-5A13D6822E27}" presName="rootConnector" presStyleLbl="node3" presStyleIdx="4" presStyleCnt="5"/>
      <dgm:spPr/>
    </dgm:pt>
    <dgm:pt modelId="{72EF504E-B32C-44B8-92C4-EF9251072406}" type="pres">
      <dgm:prSet presAssocID="{50C533BC-FA0A-4BFD-8C6D-5A13D6822E27}" presName="hierChild4" presStyleCnt="0"/>
      <dgm:spPr/>
    </dgm:pt>
    <dgm:pt modelId="{18DD97F5-4B92-4AC7-9F76-762EF16B84F5}" type="pres">
      <dgm:prSet presAssocID="{50C533BC-FA0A-4BFD-8C6D-5A13D6822E27}" presName="hierChild5" presStyleCnt="0"/>
      <dgm:spPr/>
    </dgm:pt>
    <dgm:pt modelId="{0EF9988A-B4A7-49EE-8FD2-03BA58DAF378}" type="pres">
      <dgm:prSet presAssocID="{7948688B-4B67-40DD-BEF9-4C0DD3C4D1AC}" presName="hierChild5" presStyleCnt="0"/>
      <dgm:spPr/>
    </dgm:pt>
    <dgm:pt modelId="{EAEE8B14-F890-4CEA-BEB9-BE2EBD636FFC}" type="pres">
      <dgm:prSet presAssocID="{615E1B92-97A1-4968-9D61-90730213F949}" presName="hierChild3" presStyleCnt="0"/>
      <dgm:spPr/>
    </dgm:pt>
  </dgm:ptLst>
  <dgm:cxnLst>
    <dgm:cxn modelId="{0790B709-380E-4B73-84C1-5955A0E4E22A}" type="presOf" srcId="{0A9469F7-1E82-49E9-B2D9-E635B266715E}" destId="{F381DBCB-443F-4E74-9CD9-930545E5F71C}" srcOrd="1" destOrd="0" presId="urn:microsoft.com/office/officeart/2005/8/layout/orgChart1"/>
    <dgm:cxn modelId="{EB69CB14-976E-41F5-A5C6-0E17848CF5F5}" type="presOf" srcId="{B9BA1703-016E-4253-AC27-64658B76F22D}" destId="{ABBEEBCE-AD7A-48C4-80DA-B8423CDC67D1}" srcOrd="1" destOrd="0" presId="urn:microsoft.com/office/officeart/2005/8/layout/orgChart1"/>
    <dgm:cxn modelId="{B0AC021C-E7DC-48F1-9356-53830A4167F1}" srcId="{615E1B92-97A1-4968-9D61-90730213F949}" destId="{7948688B-4B67-40DD-BEF9-4C0DD3C4D1AC}" srcOrd="1" destOrd="0" parTransId="{9337F714-E5E9-4B05-A32A-F77AE88B52F2}" sibTransId="{FA282AF6-890F-412A-90A2-2B49072DBDA3}"/>
    <dgm:cxn modelId="{71BFE326-ED38-4D87-A35A-E7AB3CA3FFAD}" srcId="{615E1B92-97A1-4968-9D61-90730213F949}" destId="{5B3D93AB-3F53-4FC2-B6FE-515825514AF3}" srcOrd="0" destOrd="0" parTransId="{EB6CE78A-E47B-4FB7-B5C9-7AF0CDE36959}" sibTransId="{65225AB1-F148-4516-ABE0-B264DC6BDDEF}"/>
    <dgm:cxn modelId="{C5074D2B-A5AD-4CC6-8E01-54A2485733E7}" type="presOf" srcId="{0A9469F7-1E82-49E9-B2D9-E635B266715E}" destId="{39EC84F0-B255-4849-A83E-6D26F783028D}" srcOrd="0" destOrd="0" presId="urn:microsoft.com/office/officeart/2005/8/layout/orgChart1"/>
    <dgm:cxn modelId="{215D613B-666C-4818-98AE-8A3116C008D2}" srcId="{F2A1753A-7C87-4153-BB25-06D675E6F65F}" destId="{615E1B92-97A1-4968-9D61-90730213F949}" srcOrd="0" destOrd="0" parTransId="{6788FC73-EAB3-481B-BD3D-59177036D3E5}" sibTransId="{4BF32D6F-6678-4113-9ABB-7E1DE74CEC8C}"/>
    <dgm:cxn modelId="{B0F4C03D-B09C-4785-94FC-0694FFBEEC01}" srcId="{7948688B-4B67-40DD-BEF9-4C0DD3C4D1AC}" destId="{0A9469F7-1E82-49E9-B2D9-E635B266715E}" srcOrd="0" destOrd="0" parTransId="{B2CDE1B9-7967-443E-9163-F13146641EF2}" sibTransId="{FAE40C37-99FE-4A41-A5FC-0FBC3E487742}"/>
    <dgm:cxn modelId="{87CA7C40-3611-41DB-92DA-0F656F91FDCA}" srcId="{7948688B-4B67-40DD-BEF9-4C0DD3C4D1AC}" destId="{A4978F5F-B5D2-4617-8859-A186B566DADE}" srcOrd="1" destOrd="0" parTransId="{452A1CFE-F686-46EE-B401-4CB550A80DA9}" sibTransId="{65030921-387C-40EE-87FA-294E90B682A8}"/>
    <dgm:cxn modelId="{B6341241-6A88-4BFB-9F0B-9C4B7A681DA9}" type="presOf" srcId="{EB6CE78A-E47B-4FB7-B5C9-7AF0CDE36959}" destId="{6B0355EC-943B-45F2-A650-220CDB5506DD}" srcOrd="0" destOrd="0" presId="urn:microsoft.com/office/officeart/2005/8/layout/orgChart1"/>
    <dgm:cxn modelId="{98642741-758B-40D6-98FC-A7F9B173EB6E}" type="presOf" srcId="{5B3D93AB-3F53-4FC2-B6FE-515825514AF3}" destId="{B91FAE7A-5644-4F92-AA51-15C2D2B0521D}" srcOrd="0" destOrd="0" presId="urn:microsoft.com/office/officeart/2005/8/layout/orgChart1"/>
    <dgm:cxn modelId="{A064DF66-E7C3-4CDF-BEE8-6D44DDC8CD3A}" type="presOf" srcId="{BF564F8E-B718-4813-8C0B-BEC7B558C122}" destId="{7CCEE09E-4FE9-4253-845A-95723C53119A}" srcOrd="1" destOrd="0" presId="urn:microsoft.com/office/officeart/2005/8/layout/orgChart1"/>
    <dgm:cxn modelId="{D29E4749-D968-45CC-BE66-B7ABA6D3CB2F}" type="presOf" srcId="{9337F714-E5E9-4B05-A32A-F77AE88B52F2}" destId="{3FC3324B-CB34-4248-9909-0A8D7FB0D78F}" srcOrd="0" destOrd="0" presId="urn:microsoft.com/office/officeart/2005/8/layout/orgChart1"/>
    <dgm:cxn modelId="{8E73B96D-6223-4618-8008-1B2136BB6508}" type="presOf" srcId="{A4978F5F-B5D2-4617-8859-A186B566DADE}" destId="{9FC8FC98-65FE-4F44-86D8-0B8A8778ADB3}" srcOrd="0" destOrd="0" presId="urn:microsoft.com/office/officeart/2005/8/layout/orgChart1"/>
    <dgm:cxn modelId="{44EB924F-AFE2-47A3-A436-FC7A086A6060}" srcId="{7948688B-4B67-40DD-BEF9-4C0DD3C4D1AC}" destId="{50C533BC-FA0A-4BFD-8C6D-5A13D6822E27}" srcOrd="2" destOrd="0" parTransId="{71427AD7-6D02-49DF-AD05-6B45D64C37AF}" sibTransId="{4FBB2780-B831-444B-986C-822CDD5CF246}"/>
    <dgm:cxn modelId="{E7EAF973-58EF-4AD2-BCF5-82053832B0A8}" type="presOf" srcId="{71427AD7-6D02-49DF-AD05-6B45D64C37AF}" destId="{69000ADA-FBD9-4910-9B7E-B70652E01DB0}" srcOrd="0" destOrd="0" presId="urn:microsoft.com/office/officeart/2005/8/layout/orgChart1"/>
    <dgm:cxn modelId="{562C6074-8ACA-462C-BE44-B141BED69FDC}" type="presOf" srcId="{615E1B92-97A1-4968-9D61-90730213F949}" destId="{857C0DB0-265A-47E5-AEF9-9020D6B2842C}" srcOrd="0" destOrd="0" presId="urn:microsoft.com/office/officeart/2005/8/layout/orgChart1"/>
    <dgm:cxn modelId="{B42BD65A-0A7E-4E47-8A7F-90B008E00776}" type="presOf" srcId="{B2CDE1B9-7967-443E-9163-F13146641EF2}" destId="{02EC118C-E17B-4415-8EEE-B6D266AEDA57}" srcOrd="0" destOrd="0" presId="urn:microsoft.com/office/officeart/2005/8/layout/orgChart1"/>
    <dgm:cxn modelId="{616F0DA1-8D30-4E53-A9C5-63C85117DEBE}" srcId="{5B3D93AB-3F53-4FC2-B6FE-515825514AF3}" destId="{BF564F8E-B718-4813-8C0B-BEC7B558C122}" srcOrd="1" destOrd="0" parTransId="{0959E625-DA1A-4300-B833-A254FB3A1638}" sibTransId="{24FDCDDC-EA28-4003-BA15-C8EEDC60F7E0}"/>
    <dgm:cxn modelId="{2A568EA1-218E-4AF1-93C4-01CA3A558FF0}" type="presOf" srcId="{7948688B-4B67-40DD-BEF9-4C0DD3C4D1AC}" destId="{980B1A73-4802-491F-A156-4A5E02CB5D69}" srcOrd="0" destOrd="0" presId="urn:microsoft.com/office/officeart/2005/8/layout/orgChart1"/>
    <dgm:cxn modelId="{38CB39A2-8200-482F-9F9D-95BDBA0E62A7}" type="presOf" srcId="{F2A1753A-7C87-4153-BB25-06D675E6F65F}" destId="{15A75975-661A-4A53-8C1D-39C917C18AC0}" srcOrd="0" destOrd="0" presId="urn:microsoft.com/office/officeart/2005/8/layout/orgChart1"/>
    <dgm:cxn modelId="{8EC4AAA5-F7CA-4279-8180-27F89CF7AD63}" type="presOf" srcId="{50C533BC-FA0A-4BFD-8C6D-5A13D6822E27}" destId="{9754637F-8C96-4B3F-BA2E-7946FF97A8B8}" srcOrd="1" destOrd="0" presId="urn:microsoft.com/office/officeart/2005/8/layout/orgChart1"/>
    <dgm:cxn modelId="{65AF66A6-7CE3-42DE-A294-1B7E77A7346F}" type="presOf" srcId="{BF564F8E-B718-4813-8C0B-BEC7B558C122}" destId="{528652CF-D3E7-4E82-8971-304F56FDAE14}" srcOrd="0" destOrd="0" presId="urn:microsoft.com/office/officeart/2005/8/layout/orgChart1"/>
    <dgm:cxn modelId="{18CC13AD-DAF5-4A0F-9C21-3C157707F9DC}" type="presOf" srcId="{0959E625-DA1A-4300-B833-A254FB3A1638}" destId="{9DCC808A-1FB1-47F9-AD35-8BE0B6BD5636}" srcOrd="0" destOrd="0" presId="urn:microsoft.com/office/officeart/2005/8/layout/orgChart1"/>
    <dgm:cxn modelId="{F7549CAD-9735-449F-97CD-90E2A78EE99D}" type="presOf" srcId="{5B3D93AB-3F53-4FC2-B6FE-515825514AF3}" destId="{C44D0F4D-48EF-4D04-8AAF-E25700246D9C}" srcOrd="1" destOrd="0" presId="urn:microsoft.com/office/officeart/2005/8/layout/orgChart1"/>
    <dgm:cxn modelId="{AC9FF9B2-582C-447E-A5B3-FB35E6154924}" srcId="{5B3D93AB-3F53-4FC2-B6FE-515825514AF3}" destId="{B9BA1703-016E-4253-AC27-64658B76F22D}" srcOrd="0" destOrd="0" parTransId="{876712BD-7735-4235-B998-3FFB6C5DA117}" sibTransId="{2A605F37-3577-4926-A971-A869B98139CC}"/>
    <dgm:cxn modelId="{B16179B3-6B5A-4E0F-B292-50D1E7E28266}" type="presOf" srcId="{876712BD-7735-4235-B998-3FFB6C5DA117}" destId="{22A80238-2AEF-4F03-BA6F-5D901DA27BAE}" srcOrd="0" destOrd="0" presId="urn:microsoft.com/office/officeart/2005/8/layout/orgChart1"/>
    <dgm:cxn modelId="{E73CA6C0-B262-4E21-B18A-BBA36C315B11}" type="presOf" srcId="{B9BA1703-016E-4253-AC27-64658B76F22D}" destId="{D2167269-FDA5-45DC-A7A9-44D446C560A3}" srcOrd="0" destOrd="0" presId="urn:microsoft.com/office/officeart/2005/8/layout/orgChart1"/>
    <dgm:cxn modelId="{3BE3A1EC-3282-4C2D-A6E9-A343FD3A3375}" type="presOf" srcId="{452A1CFE-F686-46EE-B401-4CB550A80DA9}" destId="{E7851580-F4B1-45F4-9F33-5BE8BC1F30ED}" srcOrd="0" destOrd="0" presId="urn:microsoft.com/office/officeart/2005/8/layout/orgChart1"/>
    <dgm:cxn modelId="{62C9E3F4-DA74-4FCE-BF4C-64A4D6896204}" type="presOf" srcId="{50C533BC-FA0A-4BFD-8C6D-5A13D6822E27}" destId="{30412182-1DA6-4043-B37E-B55BDB58541F}" srcOrd="0" destOrd="0" presId="urn:microsoft.com/office/officeart/2005/8/layout/orgChart1"/>
    <dgm:cxn modelId="{2877A7F6-7868-4459-BE91-23A676B7F82F}" type="presOf" srcId="{7948688B-4B67-40DD-BEF9-4C0DD3C4D1AC}" destId="{562D0F8C-A601-40B1-9AB4-FDC6E991308F}" srcOrd="1" destOrd="0" presId="urn:microsoft.com/office/officeart/2005/8/layout/orgChart1"/>
    <dgm:cxn modelId="{3CCF1EF7-1F7E-4B63-8345-B411BC92247D}" type="presOf" srcId="{A4978F5F-B5D2-4617-8859-A186B566DADE}" destId="{D6CF48C7-ECD4-478F-9DE3-F53FDD58F40F}" srcOrd="1" destOrd="0" presId="urn:microsoft.com/office/officeart/2005/8/layout/orgChart1"/>
    <dgm:cxn modelId="{314DEDF7-A72E-46EF-908B-F3E9EF3184B0}" type="presOf" srcId="{615E1B92-97A1-4968-9D61-90730213F949}" destId="{92C00858-7189-4DCF-AB28-84B2941F77EC}" srcOrd="1" destOrd="0" presId="urn:microsoft.com/office/officeart/2005/8/layout/orgChart1"/>
    <dgm:cxn modelId="{5E048CF0-9182-48F2-9258-DAB90265FEB8}" type="presParOf" srcId="{15A75975-661A-4A53-8C1D-39C917C18AC0}" destId="{D53DB6EC-CF54-4FC9-8571-7D3413911113}" srcOrd="0" destOrd="0" presId="urn:microsoft.com/office/officeart/2005/8/layout/orgChart1"/>
    <dgm:cxn modelId="{ED609493-047A-4EFC-BD13-16F88128CD9C}" type="presParOf" srcId="{D53DB6EC-CF54-4FC9-8571-7D3413911113}" destId="{2532884F-EEB0-487B-8187-906C894C0F63}" srcOrd="0" destOrd="0" presId="urn:microsoft.com/office/officeart/2005/8/layout/orgChart1"/>
    <dgm:cxn modelId="{AC7FFDE3-1B3D-499C-8F07-5B69342075BC}" type="presParOf" srcId="{2532884F-EEB0-487B-8187-906C894C0F63}" destId="{857C0DB0-265A-47E5-AEF9-9020D6B2842C}" srcOrd="0" destOrd="0" presId="urn:microsoft.com/office/officeart/2005/8/layout/orgChart1"/>
    <dgm:cxn modelId="{1655D118-D579-4DBF-9FF7-65C477810615}" type="presParOf" srcId="{2532884F-EEB0-487B-8187-906C894C0F63}" destId="{92C00858-7189-4DCF-AB28-84B2941F77EC}" srcOrd="1" destOrd="0" presId="urn:microsoft.com/office/officeart/2005/8/layout/orgChart1"/>
    <dgm:cxn modelId="{3E7BEB14-F5E1-471A-A6F2-704DD62B06AE}" type="presParOf" srcId="{D53DB6EC-CF54-4FC9-8571-7D3413911113}" destId="{8DE8EFAB-B309-497F-88BD-F5CBE266F42B}" srcOrd="1" destOrd="0" presId="urn:microsoft.com/office/officeart/2005/8/layout/orgChart1"/>
    <dgm:cxn modelId="{8547CF9D-CEB3-4A29-88E0-AFB3E7B30446}" type="presParOf" srcId="{8DE8EFAB-B309-497F-88BD-F5CBE266F42B}" destId="{6B0355EC-943B-45F2-A650-220CDB5506DD}" srcOrd="0" destOrd="0" presId="urn:microsoft.com/office/officeart/2005/8/layout/orgChart1"/>
    <dgm:cxn modelId="{4F6D120D-7547-434E-A3B0-F3E0FC1D3B96}" type="presParOf" srcId="{8DE8EFAB-B309-497F-88BD-F5CBE266F42B}" destId="{63E613D7-C751-4C0B-814E-FD23C6DDC703}" srcOrd="1" destOrd="0" presId="urn:microsoft.com/office/officeart/2005/8/layout/orgChart1"/>
    <dgm:cxn modelId="{058B48DA-FC89-4D7E-9080-2FDE0DB7E55B}" type="presParOf" srcId="{63E613D7-C751-4C0B-814E-FD23C6DDC703}" destId="{3CC64B0A-2CE3-4083-A13F-DC4C12C136D3}" srcOrd="0" destOrd="0" presId="urn:microsoft.com/office/officeart/2005/8/layout/orgChart1"/>
    <dgm:cxn modelId="{4D531921-C149-407E-BE6C-D53F2F4784A3}" type="presParOf" srcId="{3CC64B0A-2CE3-4083-A13F-DC4C12C136D3}" destId="{B91FAE7A-5644-4F92-AA51-15C2D2B0521D}" srcOrd="0" destOrd="0" presId="urn:microsoft.com/office/officeart/2005/8/layout/orgChart1"/>
    <dgm:cxn modelId="{5CB709DE-68F4-4C2D-91C8-E1CE5AE1B848}" type="presParOf" srcId="{3CC64B0A-2CE3-4083-A13F-DC4C12C136D3}" destId="{C44D0F4D-48EF-4D04-8AAF-E25700246D9C}" srcOrd="1" destOrd="0" presId="urn:microsoft.com/office/officeart/2005/8/layout/orgChart1"/>
    <dgm:cxn modelId="{90FBB9B2-DCEC-4C7B-B820-2278BC0F8BC6}" type="presParOf" srcId="{63E613D7-C751-4C0B-814E-FD23C6DDC703}" destId="{D9B31E74-F9B0-4E7C-8235-4DF965E9888F}" srcOrd="1" destOrd="0" presId="urn:microsoft.com/office/officeart/2005/8/layout/orgChart1"/>
    <dgm:cxn modelId="{0764B18C-2A98-48B1-BB20-5B23FCF9E77D}" type="presParOf" srcId="{D9B31E74-F9B0-4E7C-8235-4DF965E9888F}" destId="{22A80238-2AEF-4F03-BA6F-5D901DA27BAE}" srcOrd="0" destOrd="0" presId="urn:microsoft.com/office/officeart/2005/8/layout/orgChart1"/>
    <dgm:cxn modelId="{7126F624-72B7-46FB-832D-D6AAA517956E}" type="presParOf" srcId="{D9B31E74-F9B0-4E7C-8235-4DF965E9888F}" destId="{C0655E61-48D1-4DAA-AFE7-B573F0091676}" srcOrd="1" destOrd="0" presId="urn:microsoft.com/office/officeart/2005/8/layout/orgChart1"/>
    <dgm:cxn modelId="{0C6ABD6B-0332-449B-AFD5-08014E56CD12}" type="presParOf" srcId="{C0655E61-48D1-4DAA-AFE7-B573F0091676}" destId="{7991FFA8-54FD-4734-BAEA-70F678FA7A82}" srcOrd="0" destOrd="0" presId="urn:microsoft.com/office/officeart/2005/8/layout/orgChart1"/>
    <dgm:cxn modelId="{DF05CF70-754D-4ABA-9BC5-57E72E042BDF}" type="presParOf" srcId="{7991FFA8-54FD-4734-BAEA-70F678FA7A82}" destId="{D2167269-FDA5-45DC-A7A9-44D446C560A3}" srcOrd="0" destOrd="0" presId="urn:microsoft.com/office/officeart/2005/8/layout/orgChart1"/>
    <dgm:cxn modelId="{76A967FB-0BCE-4B42-B969-C642F007D13A}" type="presParOf" srcId="{7991FFA8-54FD-4734-BAEA-70F678FA7A82}" destId="{ABBEEBCE-AD7A-48C4-80DA-B8423CDC67D1}" srcOrd="1" destOrd="0" presId="urn:microsoft.com/office/officeart/2005/8/layout/orgChart1"/>
    <dgm:cxn modelId="{3EB1E85D-BB7C-479E-9064-E37CE70EEFBB}" type="presParOf" srcId="{C0655E61-48D1-4DAA-AFE7-B573F0091676}" destId="{2BDDD80F-6F8B-46EF-9E02-92708C4F1C72}" srcOrd="1" destOrd="0" presId="urn:microsoft.com/office/officeart/2005/8/layout/orgChart1"/>
    <dgm:cxn modelId="{A4CD39C6-31E2-4F11-BFE5-ABF3CCD31859}" type="presParOf" srcId="{C0655E61-48D1-4DAA-AFE7-B573F0091676}" destId="{A0594E92-DFFB-41E6-8914-8CD420B4E1DC}" srcOrd="2" destOrd="0" presId="urn:microsoft.com/office/officeart/2005/8/layout/orgChart1"/>
    <dgm:cxn modelId="{E2DCAD52-DC0C-46E4-9D69-CFD2E729FFE3}" type="presParOf" srcId="{D9B31E74-F9B0-4E7C-8235-4DF965E9888F}" destId="{9DCC808A-1FB1-47F9-AD35-8BE0B6BD5636}" srcOrd="2" destOrd="0" presId="urn:microsoft.com/office/officeart/2005/8/layout/orgChart1"/>
    <dgm:cxn modelId="{0E867F10-27A9-4EF1-99A2-64836C807D63}" type="presParOf" srcId="{D9B31E74-F9B0-4E7C-8235-4DF965E9888F}" destId="{BABEF595-20D2-48FF-A475-96379281B969}" srcOrd="3" destOrd="0" presId="urn:microsoft.com/office/officeart/2005/8/layout/orgChart1"/>
    <dgm:cxn modelId="{19E7D277-F914-49DA-9F59-34B9FC9C6B26}" type="presParOf" srcId="{BABEF595-20D2-48FF-A475-96379281B969}" destId="{62A49DA2-8761-4603-898A-522C1B446162}" srcOrd="0" destOrd="0" presId="urn:microsoft.com/office/officeart/2005/8/layout/orgChart1"/>
    <dgm:cxn modelId="{8970CF17-7377-4647-BD26-5B51122AA5E6}" type="presParOf" srcId="{62A49DA2-8761-4603-898A-522C1B446162}" destId="{528652CF-D3E7-4E82-8971-304F56FDAE14}" srcOrd="0" destOrd="0" presId="urn:microsoft.com/office/officeart/2005/8/layout/orgChart1"/>
    <dgm:cxn modelId="{44C15970-FE02-4B6D-A80C-59B123D46929}" type="presParOf" srcId="{62A49DA2-8761-4603-898A-522C1B446162}" destId="{7CCEE09E-4FE9-4253-845A-95723C53119A}" srcOrd="1" destOrd="0" presId="urn:microsoft.com/office/officeart/2005/8/layout/orgChart1"/>
    <dgm:cxn modelId="{93C45428-5B8E-4BE8-8641-4C2F5DD6F950}" type="presParOf" srcId="{BABEF595-20D2-48FF-A475-96379281B969}" destId="{C04E77AD-3C6F-4548-BCAC-ED76F5D728D6}" srcOrd="1" destOrd="0" presId="urn:microsoft.com/office/officeart/2005/8/layout/orgChart1"/>
    <dgm:cxn modelId="{5E10A64D-0430-47F0-9E0C-685A68A54CC3}" type="presParOf" srcId="{BABEF595-20D2-48FF-A475-96379281B969}" destId="{777CCFEC-4269-4735-A132-BB2DE6F2D3B7}" srcOrd="2" destOrd="0" presId="urn:microsoft.com/office/officeart/2005/8/layout/orgChart1"/>
    <dgm:cxn modelId="{1BD0C1EC-91E6-4B55-AE67-538A01C382F3}" type="presParOf" srcId="{63E613D7-C751-4C0B-814E-FD23C6DDC703}" destId="{CF2B5B45-3539-4F88-B10A-F7D3497A8B4C}" srcOrd="2" destOrd="0" presId="urn:microsoft.com/office/officeart/2005/8/layout/orgChart1"/>
    <dgm:cxn modelId="{C3BB1BA8-8AE7-4F95-878E-A25FF87FF1BE}" type="presParOf" srcId="{8DE8EFAB-B309-497F-88BD-F5CBE266F42B}" destId="{3FC3324B-CB34-4248-9909-0A8D7FB0D78F}" srcOrd="2" destOrd="0" presId="urn:microsoft.com/office/officeart/2005/8/layout/orgChart1"/>
    <dgm:cxn modelId="{8B2F007C-B09D-4817-AC83-8E328F9D0002}" type="presParOf" srcId="{8DE8EFAB-B309-497F-88BD-F5CBE266F42B}" destId="{DBABE68A-3FBB-4C3E-AF6F-9144133BB1C5}" srcOrd="3" destOrd="0" presId="urn:microsoft.com/office/officeart/2005/8/layout/orgChart1"/>
    <dgm:cxn modelId="{C461F4BD-04A1-4171-899A-8C9D2546C736}" type="presParOf" srcId="{DBABE68A-3FBB-4C3E-AF6F-9144133BB1C5}" destId="{C32D2D2C-822D-4C29-BA24-0A71A55370C7}" srcOrd="0" destOrd="0" presId="urn:microsoft.com/office/officeart/2005/8/layout/orgChart1"/>
    <dgm:cxn modelId="{C933C496-FC7D-4F8F-B7A2-0EAF31EA346A}" type="presParOf" srcId="{C32D2D2C-822D-4C29-BA24-0A71A55370C7}" destId="{980B1A73-4802-491F-A156-4A5E02CB5D69}" srcOrd="0" destOrd="0" presId="urn:microsoft.com/office/officeart/2005/8/layout/orgChart1"/>
    <dgm:cxn modelId="{AEF97BDB-D8C9-4F1E-9275-D076247C292D}" type="presParOf" srcId="{C32D2D2C-822D-4C29-BA24-0A71A55370C7}" destId="{562D0F8C-A601-40B1-9AB4-FDC6E991308F}" srcOrd="1" destOrd="0" presId="urn:microsoft.com/office/officeart/2005/8/layout/orgChart1"/>
    <dgm:cxn modelId="{FAFE6BAB-96EA-45B0-A424-81AC37404914}" type="presParOf" srcId="{DBABE68A-3FBB-4C3E-AF6F-9144133BB1C5}" destId="{9799A81E-1697-4D1E-8C9E-723C89D3622C}" srcOrd="1" destOrd="0" presId="urn:microsoft.com/office/officeart/2005/8/layout/orgChart1"/>
    <dgm:cxn modelId="{C8ECDCA3-53EE-4248-AD31-553F060513B8}" type="presParOf" srcId="{9799A81E-1697-4D1E-8C9E-723C89D3622C}" destId="{02EC118C-E17B-4415-8EEE-B6D266AEDA57}" srcOrd="0" destOrd="0" presId="urn:microsoft.com/office/officeart/2005/8/layout/orgChart1"/>
    <dgm:cxn modelId="{CDB51330-D930-4244-A1EB-BD310993F241}" type="presParOf" srcId="{9799A81E-1697-4D1E-8C9E-723C89D3622C}" destId="{2E4DAE5C-A6EA-4DC1-9087-D8A5374CEA95}" srcOrd="1" destOrd="0" presId="urn:microsoft.com/office/officeart/2005/8/layout/orgChart1"/>
    <dgm:cxn modelId="{F380E1DD-84C2-4BE1-A349-95DE18F876A5}" type="presParOf" srcId="{2E4DAE5C-A6EA-4DC1-9087-D8A5374CEA95}" destId="{F82DDC05-DA51-438F-9525-3A6FCE4DA15B}" srcOrd="0" destOrd="0" presId="urn:microsoft.com/office/officeart/2005/8/layout/orgChart1"/>
    <dgm:cxn modelId="{5AC62629-DE79-441B-9AF6-F6CC4E41711F}" type="presParOf" srcId="{F82DDC05-DA51-438F-9525-3A6FCE4DA15B}" destId="{39EC84F0-B255-4849-A83E-6D26F783028D}" srcOrd="0" destOrd="0" presId="urn:microsoft.com/office/officeart/2005/8/layout/orgChart1"/>
    <dgm:cxn modelId="{E4A52D0F-F931-4B51-877F-7F2302B50868}" type="presParOf" srcId="{F82DDC05-DA51-438F-9525-3A6FCE4DA15B}" destId="{F381DBCB-443F-4E74-9CD9-930545E5F71C}" srcOrd="1" destOrd="0" presId="urn:microsoft.com/office/officeart/2005/8/layout/orgChart1"/>
    <dgm:cxn modelId="{42DB010F-925B-4522-907B-63800A92C402}" type="presParOf" srcId="{2E4DAE5C-A6EA-4DC1-9087-D8A5374CEA95}" destId="{E9E298BF-287F-44D3-891E-816EC21BB822}" srcOrd="1" destOrd="0" presId="urn:microsoft.com/office/officeart/2005/8/layout/orgChart1"/>
    <dgm:cxn modelId="{6F93276C-C9BF-4EEE-855D-C089053C7895}" type="presParOf" srcId="{2E4DAE5C-A6EA-4DC1-9087-D8A5374CEA95}" destId="{D833527D-CFFE-4CCB-B495-B182C3081106}" srcOrd="2" destOrd="0" presId="urn:microsoft.com/office/officeart/2005/8/layout/orgChart1"/>
    <dgm:cxn modelId="{22AEE9FC-3953-4627-9CE2-884E8A7DB5B0}" type="presParOf" srcId="{9799A81E-1697-4D1E-8C9E-723C89D3622C}" destId="{E7851580-F4B1-45F4-9F33-5BE8BC1F30ED}" srcOrd="2" destOrd="0" presId="urn:microsoft.com/office/officeart/2005/8/layout/orgChart1"/>
    <dgm:cxn modelId="{2896C13C-DDC3-4211-88BF-555CBD8CAAB0}" type="presParOf" srcId="{9799A81E-1697-4D1E-8C9E-723C89D3622C}" destId="{B4E11B6C-502F-4A3D-9F26-29A8BF34644D}" srcOrd="3" destOrd="0" presId="urn:microsoft.com/office/officeart/2005/8/layout/orgChart1"/>
    <dgm:cxn modelId="{75A0F8EC-E68A-425E-95DD-96AC331061EB}" type="presParOf" srcId="{B4E11B6C-502F-4A3D-9F26-29A8BF34644D}" destId="{081A58D5-21CC-4C69-B67D-8D27179B50A0}" srcOrd="0" destOrd="0" presId="urn:microsoft.com/office/officeart/2005/8/layout/orgChart1"/>
    <dgm:cxn modelId="{80843968-5120-4AA8-A125-D7606AE86CBE}" type="presParOf" srcId="{081A58D5-21CC-4C69-B67D-8D27179B50A0}" destId="{9FC8FC98-65FE-4F44-86D8-0B8A8778ADB3}" srcOrd="0" destOrd="0" presId="urn:microsoft.com/office/officeart/2005/8/layout/orgChart1"/>
    <dgm:cxn modelId="{5EF083F1-C686-4F3F-8121-9F9329409738}" type="presParOf" srcId="{081A58D5-21CC-4C69-B67D-8D27179B50A0}" destId="{D6CF48C7-ECD4-478F-9DE3-F53FDD58F40F}" srcOrd="1" destOrd="0" presId="urn:microsoft.com/office/officeart/2005/8/layout/orgChart1"/>
    <dgm:cxn modelId="{299ADA32-AFEF-4C41-920F-CE502FEAA681}" type="presParOf" srcId="{B4E11B6C-502F-4A3D-9F26-29A8BF34644D}" destId="{86FF9AB0-0831-4D0A-973E-F5E44031F5A7}" srcOrd="1" destOrd="0" presId="urn:microsoft.com/office/officeart/2005/8/layout/orgChart1"/>
    <dgm:cxn modelId="{29C5B799-1597-44CB-AA57-2574C2BA9C75}" type="presParOf" srcId="{B4E11B6C-502F-4A3D-9F26-29A8BF34644D}" destId="{7FC53F0B-6C95-445C-B590-D8A89B1486CF}" srcOrd="2" destOrd="0" presId="urn:microsoft.com/office/officeart/2005/8/layout/orgChart1"/>
    <dgm:cxn modelId="{F77545CE-1F83-4F6A-9086-9F7DAA692A45}" type="presParOf" srcId="{9799A81E-1697-4D1E-8C9E-723C89D3622C}" destId="{69000ADA-FBD9-4910-9B7E-B70652E01DB0}" srcOrd="4" destOrd="0" presId="urn:microsoft.com/office/officeart/2005/8/layout/orgChart1"/>
    <dgm:cxn modelId="{DA65FF70-28B5-4D06-ABB4-34F8078A4DFE}" type="presParOf" srcId="{9799A81E-1697-4D1E-8C9E-723C89D3622C}" destId="{1DE8E44C-0256-4F57-9E97-5B85CA5EA112}" srcOrd="5" destOrd="0" presId="urn:microsoft.com/office/officeart/2005/8/layout/orgChart1"/>
    <dgm:cxn modelId="{B333B40F-379E-4554-92BA-898963975774}" type="presParOf" srcId="{1DE8E44C-0256-4F57-9E97-5B85CA5EA112}" destId="{E2D73C41-4C60-4766-A823-503B6AFE4E60}" srcOrd="0" destOrd="0" presId="urn:microsoft.com/office/officeart/2005/8/layout/orgChart1"/>
    <dgm:cxn modelId="{19737575-C95C-4895-9632-CF242208023A}" type="presParOf" srcId="{E2D73C41-4C60-4766-A823-503B6AFE4E60}" destId="{30412182-1DA6-4043-B37E-B55BDB58541F}" srcOrd="0" destOrd="0" presId="urn:microsoft.com/office/officeart/2005/8/layout/orgChart1"/>
    <dgm:cxn modelId="{07B39A33-9B51-4898-B3F3-8EF3CF8EB8C9}" type="presParOf" srcId="{E2D73C41-4C60-4766-A823-503B6AFE4E60}" destId="{9754637F-8C96-4B3F-BA2E-7946FF97A8B8}" srcOrd="1" destOrd="0" presId="urn:microsoft.com/office/officeart/2005/8/layout/orgChart1"/>
    <dgm:cxn modelId="{2FBC3CB5-0BF7-41F1-8AFC-2A98239CB902}" type="presParOf" srcId="{1DE8E44C-0256-4F57-9E97-5B85CA5EA112}" destId="{72EF504E-B32C-44B8-92C4-EF9251072406}" srcOrd="1" destOrd="0" presId="urn:microsoft.com/office/officeart/2005/8/layout/orgChart1"/>
    <dgm:cxn modelId="{F6B8BF04-DEDF-418C-AFCF-D53B604943D6}" type="presParOf" srcId="{1DE8E44C-0256-4F57-9E97-5B85CA5EA112}" destId="{18DD97F5-4B92-4AC7-9F76-762EF16B84F5}" srcOrd="2" destOrd="0" presId="urn:microsoft.com/office/officeart/2005/8/layout/orgChart1"/>
    <dgm:cxn modelId="{EAA2E4AA-B612-46F5-9220-A2CE35F83E0A}" type="presParOf" srcId="{DBABE68A-3FBB-4C3E-AF6F-9144133BB1C5}" destId="{0EF9988A-B4A7-49EE-8FD2-03BA58DAF378}" srcOrd="2" destOrd="0" presId="urn:microsoft.com/office/officeart/2005/8/layout/orgChart1"/>
    <dgm:cxn modelId="{458438C3-7ABB-41CC-AB9B-01CE3439377B}" type="presParOf" srcId="{D53DB6EC-CF54-4FC9-8571-7D3413911113}" destId="{EAEE8B14-F890-4CEA-BEB9-BE2EBD636FF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000ADA-FBD9-4910-9B7E-B70652E01DB0}">
      <dsp:nvSpPr>
        <dsp:cNvPr id="0" name=""/>
        <dsp:cNvSpPr/>
      </dsp:nvSpPr>
      <dsp:spPr>
        <a:xfrm>
          <a:off x="5067700" y="2093155"/>
          <a:ext cx="289952" cy="3318313"/>
        </a:xfrm>
        <a:custGeom>
          <a:avLst/>
          <a:gdLst/>
          <a:ahLst/>
          <a:cxnLst/>
          <a:rect l="0" t="0" r="0" b="0"/>
          <a:pathLst>
            <a:path>
              <a:moveTo>
                <a:pt x="0" y="0"/>
              </a:moveTo>
              <a:lnTo>
                <a:pt x="0" y="3318313"/>
              </a:lnTo>
              <a:lnTo>
                <a:pt x="289952" y="3318313"/>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7851580-F4B1-45F4-9F33-5BE8BC1F30ED}">
      <dsp:nvSpPr>
        <dsp:cNvPr id="0" name=""/>
        <dsp:cNvSpPr/>
      </dsp:nvSpPr>
      <dsp:spPr>
        <a:xfrm>
          <a:off x="5067700" y="2093155"/>
          <a:ext cx="289952" cy="2075460"/>
        </a:xfrm>
        <a:custGeom>
          <a:avLst/>
          <a:gdLst/>
          <a:ahLst/>
          <a:cxnLst/>
          <a:rect l="0" t="0" r="0" b="0"/>
          <a:pathLst>
            <a:path>
              <a:moveTo>
                <a:pt x="0" y="0"/>
              </a:moveTo>
              <a:lnTo>
                <a:pt x="0" y="2075460"/>
              </a:lnTo>
              <a:lnTo>
                <a:pt x="289952" y="207546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2EC118C-E17B-4415-8EEE-B6D266AEDA57}">
      <dsp:nvSpPr>
        <dsp:cNvPr id="0" name=""/>
        <dsp:cNvSpPr/>
      </dsp:nvSpPr>
      <dsp:spPr>
        <a:xfrm>
          <a:off x="5067700" y="2093155"/>
          <a:ext cx="289952" cy="832606"/>
        </a:xfrm>
        <a:custGeom>
          <a:avLst/>
          <a:gdLst/>
          <a:ahLst/>
          <a:cxnLst/>
          <a:rect l="0" t="0" r="0" b="0"/>
          <a:pathLst>
            <a:path>
              <a:moveTo>
                <a:pt x="0" y="0"/>
              </a:moveTo>
              <a:lnTo>
                <a:pt x="0" y="832606"/>
              </a:lnTo>
              <a:lnTo>
                <a:pt x="289952" y="83260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FC3324B-CB34-4248-9909-0A8D7FB0D78F}">
      <dsp:nvSpPr>
        <dsp:cNvPr id="0" name=""/>
        <dsp:cNvSpPr/>
      </dsp:nvSpPr>
      <dsp:spPr>
        <a:xfrm>
          <a:off x="4425513" y="877680"/>
          <a:ext cx="1342386" cy="340226"/>
        </a:xfrm>
        <a:custGeom>
          <a:avLst/>
          <a:gdLst/>
          <a:ahLst/>
          <a:cxnLst/>
          <a:rect l="0" t="0" r="0" b="0"/>
          <a:pathLst>
            <a:path>
              <a:moveTo>
                <a:pt x="0" y="0"/>
              </a:moveTo>
              <a:lnTo>
                <a:pt x="0" y="156424"/>
              </a:lnTo>
              <a:lnTo>
                <a:pt x="1342386" y="156424"/>
              </a:lnTo>
              <a:lnTo>
                <a:pt x="1342386" y="3402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DCC808A-1FB1-47F9-AD35-8BE0B6BD5636}">
      <dsp:nvSpPr>
        <dsp:cNvPr id="0" name=""/>
        <dsp:cNvSpPr/>
      </dsp:nvSpPr>
      <dsp:spPr>
        <a:xfrm>
          <a:off x="3055748" y="2120533"/>
          <a:ext cx="1083155" cy="367604"/>
        </a:xfrm>
        <a:custGeom>
          <a:avLst/>
          <a:gdLst/>
          <a:ahLst/>
          <a:cxnLst/>
          <a:rect l="0" t="0" r="0" b="0"/>
          <a:pathLst>
            <a:path>
              <a:moveTo>
                <a:pt x="0" y="0"/>
              </a:moveTo>
              <a:lnTo>
                <a:pt x="0" y="183802"/>
              </a:lnTo>
              <a:lnTo>
                <a:pt x="1083155" y="183802"/>
              </a:lnTo>
              <a:lnTo>
                <a:pt x="1083155" y="367604"/>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2A80238-2AEF-4F03-BA6F-5D901DA27BAE}">
      <dsp:nvSpPr>
        <dsp:cNvPr id="0" name=""/>
        <dsp:cNvSpPr/>
      </dsp:nvSpPr>
      <dsp:spPr>
        <a:xfrm>
          <a:off x="1996697" y="2120533"/>
          <a:ext cx="1059051" cy="367604"/>
        </a:xfrm>
        <a:custGeom>
          <a:avLst/>
          <a:gdLst/>
          <a:ahLst/>
          <a:cxnLst/>
          <a:rect l="0" t="0" r="0" b="0"/>
          <a:pathLst>
            <a:path>
              <a:moveTo>
                <a:pt x="1059051" y="0"/>
              </a:moveTo>
              <a:lnTo>
                <a:pt x="1059051" y="183802"/>
              </a:lnTo>
              <a:lnTo>
                <a:pt x="0" y="183802"/>
              </a:lnTo>
              <a:lnTo>
                <a:pt x="0" y="367604"/>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B0355EC-943B-45F2-A650-220CDB5506DD}">
      <dsp:nvSpPr>
        <dsp:cNvPr id="0" name=""/>
        <dsp:cNvSpPr/>
      </dsp:nvSpPr>
      <dsp:spPr>
        <a:xfrm>
          <a:off x="3055748" y="877680"/>
          <a:ext cx="1369764" cy="367604"/>
        </a:xfrm>
        <a:custGeom>
          <a:avLst/>
          <a:gdLst/>
          <a:ahLst/>
          <a:cxnLst/>
          <a:rect l="0" t="0" r="0" b="0"/>
          <a:pathLst>
            <a:path>
              <a:moveTo>
                <a:pt x="1369764" y="0"/>
              </a:moveTo>
              <a:lnTo>
                <a:pt x="1369764" y="183802"/>
              </a:lnTo>
              <a:lnTo>
                <a:pt x="0" y="183802"/>
              </a:lnTo>
              <a:lnTo>
                <a:pt x="0" y="36760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57C0DB0-265A-47E5-AEF9-9020D6B2842C}">
      <dsp:nvSpPr>
        <dsp:cNvPr id="0" name=""/>
        <dsp:cNvSpPr/>
      </dsp:nvSpPr>
      <dsp:spPr>
        <a:xfrm>
          <a:off x="3550264" y="2431"/>
          <a:ext cx="1750497" cy="87524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kern="1200" cap="none" normalizeH="0" baseline="0" dirty="0">
              <a:ln/>
              <a:effectLst/>
              <a:latin typeface="Arial" pitchFamily="34" charset="0"/>
              <a:cs typeface="Arial" pitchFamily="34" charset="0"/>
            </a:rPr>
            <a:t>1197 articles</a:t>
          </a:r>
          <a:endParaRPr kumimoji="0" lang="en-US" altLang="en-US" sz="1600" b="0" i="0" u="none" strike="noStrike" kern="1200" cap="none" normalizeH="0" baseline="0" dirty="0">
            <a:ln/>
            <a:effectLst/>
            <a:latin typeface="Arial" pitchFamily="34" charset="0"/>
            <a:cs typeface="Arial" pitchFamily="34" charset="0"/>
          </a:endParaRPr>
        </a:p>
      </dsp:txBody>
      <dsp:txXfrm>
        <a:off x="3550264" y="2431"/>
        <a:ext cx="1750497" cy="875248"/>
      </dsp:txXfrm>
    </dsp:sp>
    <dsp:sp modelId="{B91FAE7A-5644-4F92-AA51-15C2D2B0521D}">
      <dsp:nvSpPr>
        <dsp:cNvPr id="0" name=""/>
        <dsp:cNvSpPr/>
      </dsp:nvSpPr>
      <dsp:spPr>
        <a:xfrm>
          <a:off x="2180499" y="1245284"/>
          <a:ext cx="1750497" cy="87524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kern="1200" cap="none" normalizeH="0" baseline="0" dirty="0">
              <a:ln/>
              <a:effectLst/>
              <a:latin typeface="Arial" pitchFamily="34" charset="0"/>
              <a:cs typeface="Arial" pitchFamily="34" charset="0"/>
            </a:rPr>
            <a:t>4 LNG studies</a:t>
          </a:r>
          <a:endParaRPr kumimoji="0" lang="en-US" altLang="en-US" sz="1600" b="0" i="0" u="none" strike="noStrike" kern="1200" cap="none" normalizeH="0" baseline="0" dirty="0">
            <a:ln/>
            <a:effectLst/>
            <a:latin typeface="Arial" pitchFamily="34" charset="0"/>
            <a:cs typeface="Arial" pitchFamily="34" charset="0"/>
          </a:endParaRPr>
        </a:p>
      </dsp:txBody>
      <dsp:txXfrm>
        <a:off x="2180499" y="1245284"/>
        <a:ext cx="1750497" cy="875248"/>
      </dsp:txXfrm>
    </dsp:sp>
    <dsp:sp modelId="{D2167269-FDA5-45DC-A7A9-44D446C560A3}">
      <dsp:nvSpPr>
        <dsp:cNvPr id="0" name=""/>
        <dsp:cNvSpPr/>
      </dsp:nvSpPr>
      <dsp:spPr>
        <a:xfrm>
          <a:off x="1121448" y="2488138"/>
          <a:ext cx="1750497" cy="87524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kern="1200" cap="none" normalizeH="0" baseline="0" dirty="0">
              <a:ln/>
              <a:effectLst/>
              <a:latin typeface="Arial" pitchFamily="34" charset="0"/>
              <a:cs typeface="Arial" pitchFamily="34" charset="0"/>
            </a:rPr>
            <a:t>2 studies:  Breastfeeding women</a:t>
          </a:r>
        </a:p>
      </dsp:txBody>
      <dsp:txXfrm>
        <a:off x="1121448" y="2488138"/>
        <a:ext cx="1750497" cy="875248"/>
      </dsp:txXfrm>
    </dsp:sp>
    <dsp:sp modelId="{528652CF-D3E7-4E82-8971-304F56FDAE14}">
      <dsp:nvSpPr>
        <dsp:cNvPr id="0" name=""/>
        <dsp:cNvSpPr/>
      </dsp:nvSpPr>
      <dsp:spPr>
        <a:xfrm>
          <a:off x="3263655" y="2488138"/>
          <a:ext cx="1750497" cy="87524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600" b="0" i="0" u="none" strike="noStrike" kern="1200" cap="none" normalizeH="0" baseline="0" dirty="0">
              <a:ln/>
              <a:effectLst/>
              <a:latin typeface="Arial" pitchFamily="34" charset="0"/>
              <a:cs typeface="Arial" pitchFamily="34" charset="0"/>
            </a:rPr>
            <a:t>2 studies: Pregnant women</a:t>
          </a:r>
          <a:endParaRPr kumimoji="0" lang="en-US" altLang="en-US" sz="1600" b="0" i="0" u="none" strike="noStrike" kern="1200" cap="none" normalizeH="0" baseline="0" dirty="0">
            <a:ln/>
            <a:effectLst/>
            <a:latin typeface="Arial" pitchFamily="34" charset="0"/>
            <a:cs typeface="Arial" pitchFamily="34" charset="0"/>
          </a:endParaRPr>
        </a:p>
      </dsp:txBody>
      <dsp:txXfrm>
        <a:off x="3263655" y="2488138"/>
        <a:ext cx="1750497" cy="875248"/>
      </dsp:txXfrm>
    </dsp:sp>
    <dsp:sp modelId="{980B1A73-4802-491F-A156-4A5E02CB5D69}">
      <dsp:nvSpPr>
        <dsp:cNvPr id="0" name=""/>
        <dsp:cNvSpPr/>
      </dsp:nvSpPr>
      <dsp:spPr>
        <a:xfrm>
          <a:off x="4892651" y="1217906"/>
          <a:ext cx="1750497" cy="87524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effectLst>
                <a:outerShdw blurRad="38100" dist="38100" dir="2700000" algn="tl">
                  <a:srgbClr val="000000">
                    <a:alpha val="43137"/>
                  </a:srgbClr>
                </a:outerShdw>
              </a:effectLst>
            </a:rPr>
            <a:t>11 Studies: UPA, LNG or Yuzpe</a:t>
          </a:r>
        </a:p>
      </dsp:txBody>
      <dsp:txXfrm>
        <a:off x="4892651" y="1217906"/>
        <a:ext cx="1750497" cy="875248"/>
      </dsp:txXfrm>
    </dsp:sp>
    <dsp:sp modelId="{39EC84F0-B255-4849-A83E-6D26F783028D}">
      <dsp:nvSpPr>
        <dsp:cNvPr id="0" name=""/>
        <dsp:cNvSpPr/>
      </dsp:nvSpPr>
      <dsp:spPr>
        <a:xfrm>
          <a:off x="5357653" y="2488138"/>
          <a:ext cx="1750497" cy="87524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7 studies:  Healthy women and pregnancy outcomes</a:t>
          </a:r>
        </a:p>
      </dsp:txBody>
      <dsp:txXfrm>
        <a:off x="5357653" y="2488138"/>
        <a:ext cx="1750497" cy="875248"/>
      </dsp:txXfrm>
    </dsp:sp>
    <dsp:sp modelId="{9FC8FC98-65FE-4F44-86D8-0B8A8778ADB3}">
      <dsp:nvSpPr>
        <dsp:cNvPr id="0" name=""/>
        <dsp:cNvSpPr/>
      </dsp:nvSpPr>
      <dsp:spPr>
        <a:xfrm>
          <a:off x="5357653" y="3730991"/>
          <a:ext cx="1750497" cy="87524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1 LNG PK study: Breastfeeding women</a:t>
          </a:r>
        </a:p>
      </dsp:txBody>
      <dsp:txXfrm>
        <a:off x="5357653" y="3730991"/>
        <a:ext cx="1750497" cy="875248"/>
      </dsp:txXfrm>
    </dsp:sp>
    <dsp:sp modelId="{30412182-1DA6-4043-B37E-B55BDB58541F}">
      <dsp:nvSpPr>
        <dsp:cNvPr id="0" name=""/>
        <dsp:cNvSpPr/>
      </dsp:nvSpPr>
      <dsp:spPr>
        <a:xfrm>
          <a:off x="5357653" y="4973844"/>
          <a:ext cx="1750497" cy="87524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5 studies: Healthy women and adverse events</a:t>
          </a:r>
        </a:p>
      </dsp:txBody>
      <dsp:txXfrm>
        <a:off x="5357653" y="4973844"/>
        <a:ext cx="1750497" cy="87524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F76D5D-1347-44BE-9468-18706034E012}" type="datetimeFigureOut">
              <a:rPr lang="en-GB" smtClean="0"/>
              <a:t>25/06/2021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F2579-E084-4BE5-B155-114E7DEDDB7D}" type="slidenum">
              <a:rPr lang="en-GB" smtClean="0"/>
              <a:t>‹#›</a:t>
            </a:fld>
            <a:endParaRPr lang="en-GB" dirty="0"/>
          </a:p>
        </p:txBody>
      </p:sp>
    </p:spTree>
    <p:extLst>
      <p:ext uri="{BB962C8B-B14F-4D97-AF65-F5344CB8AC3E}">
        <p14:creationId xmlns:p14="http://schemas.microsoft.com/office/powerpoint/2010/main" val="976758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Original slides Monica Dragoman. Thank</a:t>
            </a:r>
            <a:r>
              <a:rPr lang="en-GB" baseline="0" dirty="0"/>
              <a:t> you very much for the opportunity to present to you a review of some select WHO evidence-based guidelines for contraceptive use. </a:t>
            </a:r>
          </a:p>
          <a:p>
            <a:endParaRPr lang="en-GB" baseline="0" dirty="0"/>
          </a:p>
          <a:p>
            <a:r>
              <a:rPr lang="en-GB" dirty="0"/>
              <a:t>As our time is</a:t>
            </a:r>
            <a:r>
              <a:rPr lang="en-GB" baseline="0" dirty="0"/>
              <a:t> short, I will provide only a brief overview of the recommendations speaking to adolescents’ eligibility for select contraceptive methods in the Medical Eligibility Criteria for Contraceptive Use. </a:t>
            </a:r>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1</a:t>
            </a:fld>
            <a:endParaRPr lang="en-GB" dirty="0"/>
          </a:p>
        </p:txBody>
      </p:sp>
    </p:spTree>
    <p:extLst>
      <p:ext uri="{BB962C8B-B14F-4D97-AF65-F5344CB8AC3E}">
        <p14:creationId xmlns:p14="http://schemas.microsoft.com/office/powerpoint/2010/main" val="4277583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In addition to considering the safety evidence specific to ulipristal acetate, the GDG decided to more holistically review the spectrum of conditions included in the MEC as well as whether or not to continue to refer to ECPs generally (lumping recommendations for COCs, LNG and UPA together) or assign category numbers for each formulation by condition. </a:t>
            </a:r>
          </a:p>
          <a:p>
            <a:endParaRPr lang="en-US" dirty="0"/>
          </a:p>
          <a:p>
            <a:r>
              <a:rPr lang="en-US" dirty="0"/>
              <a:t>As a reminder, the fourth edition MEC</a:t>
            </a:r>
            <a:r>
              <a:rPr lang="en-US" baseline="0" dirty="0"/>
              <a:t> recommendations for emergency contraceptive pills were for levonorgestrel pills and combined oral contraceptive pills. Conditions include the following: </a:t>
            </a:r>
            <a:r>
              <a:rPr lang="en-US" dirty="0"/>
              <a:t>Pregnancy, breastfeeding,</a:t>
            </a:r>
            <a:r>
              <a:rPr lang="en-US" baseline="0" dirty="0"/>
              <a:t> past ectopic, history of severe cardiovascular complications, angina, severe liver disease, repeated ECP use and rape.</a:t>
            </a:r>
          </a:p>
          <a:p>
            <a:endParaRPr lang="en-US" baseline="0" dirty="0"/>
          </a:p>
        </p:txBody>
      </p:sp>
      <p:sp>
        <p:nvSpPr>
          <p:cNvPr id="4" name="Slide Number Placeholder 3"/>
          <p:cNvSpPr>
            <a:spLocks noGrp="1"/>
          </p:cNvSpPr>
          <p:nvPr>
            <p:ph type="sldNum" sz="quarter" idx="10"/>
          </p:nvPr>
        </p:nvSpPr>
        <p:spPr/>
        <p:txBody>
          <a:bodyPr/>
          <a:lstStyle/>
          <a:p>
            <a:fld id="{93494AB2-589F-4D59-8CF2-2171203FF44A}" type="slidenum">
              <a:rPr lang="en-US" smtClean="0"/>
              <a:pPr/>
              <a:t>14</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As part of this process, a systematic review was undertaken to determine whether women </a:t>
            </a:r>
            <a:r>
              <a:rPr lang="en-GB" sz="1200" b="0" i="0" kern="1200" dirty="0">
                <a:solidFill>
                  <a:schemeClr val="tx1"/>
                </a:solidFill>
                <a:effectLst/>
                <a:latin typeface="+mn-lt"/>
                <a:ea typeface="+mn-ea"/>
                <a:cs typeface="+mn-cs"/>
              </a:rPr>
              <a:t>with certain characteristics or medical conditions</a:t>
            </a:r>
            <a:r>
              <a:rPr lang="en-GB" sz="1200" b="0" i="0" kern="1200" baseline="0" dirty="0">
                <a:solidFill>
                  <a:schemeClr val="tx1"/>
                </a:solidFill>
                <a:effectLst/>
                <a:latin typeface="+mn-lt"/>
                <a:ea typeface="+mn-ea"/>
                <a:cs typeface="+mn-cs"/>
              </a:rPr>
              <a:t> who</a:t>
            </a:r>
            <a:r>
              <a:rPr lang="en-US" baseline="0" dirty="0"/>
              <a:t> use </a:t>
            </a:r>
            <a:r>
              <a:rPr lang="en-GB" sz="1200" b="0" i="0" kern="1200" dirty="0">
                <a:solidFill>
                  <a:schemeClr val="tx1"/>
                </a:solidFill>
                <a:effectLst/>
                <a:latin typeface="+mn-lt"/>
                <a:ea typeface="+mn-ea"/>
                <a:cs typeface="+mn-cs"/>
              </a:rPr>
              <a:t>levonorgestrel (LNG), ulipristal acetate (UPA) or combined oral contraceptive (COC) regimens for emergency contraception (ECPs) are at increased risk for adverse events</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compared with non-users.</a:t>
            </a:r>
            <a:r>
              <a:rPr lang="en-GB" sz="1200" b="0" i="0" kern="1200" baseline="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kern="1200" baseline="0" dirty="0">
                <a:solidFill>
                  <a:schemeClr val="tx1"/>
                </a:solidFill>
                <a:effectLst/>
                <a:latin typeface="+mn-lt"/>
                <a:ea typeface="+mn-ea"/>
                <a:cs typeface="+mn-cs"/>
              </a:rPr>
              <a:t>Limited evidence was identified.  No studies were identified that examined COC- ECP use among women with medical conditions. Indirect evidence speaking to safety outcomes in healthy women was used for extrapolation.  For LNG ECPs,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i="0" dirty="0"/>
          </a:p>
          <a:p>
            <a:r>
              <a:rPr lang="en-US" dirty="0"/>
              <a:t>Of 1197 articles</a:t>
            </a:r>
            <a:r>
              <a:rPr lang="en-US" baseline="0" dirty="0"/>
              <a:t> identified, fifteen articles met inclusion criteria. Given the paucity of information,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Four direct studies examined LNG-ECP use among pregnant or breastfeeding women </a:t>
            </a:r>
            <a:r>
              <a:rPr lang="en-GB" sz="1200" i="1" kern="1200" dirty="0">
                <a:solidFill>
                  <a:schemeClr val="tx1"/>
                </a:solidFill>
                <a:effectLst/>
                <a:latin typeface="+mn-lt"/>
                <a:ea typeface="+mn-ea"/>
                <a:cs typeface="+mn-cs"/>
              </a:rPr>
              <a:t>(2-5)</a:t>
            </a:r>
            <a:r>
              <a:rPr lang="en-GB" sz="1200" kern="1200" dirty="0">
                <a:solidFill>
                  <a:schemeClr val="tx1"/>
                </a:solidFill>
                <a:effectLst/>
                <a:latin typeface="+mn-lt"/>
                <a:ea typeface="+mn-ea"/>
                <a:cs typeface="+mn-cs"/>
              </a:rPr>
              <a:t>. No studies were identified that examined UPA- or COC-ECP use among women with medical conditions or characteristics. One cohort study and one randomized controlled trial analysed outcomes among breastfeeding women </a:t>
            </a:r>
            <a:r>
              <a:rPr lang="en-GB" sz="1200" i="1" kern="1200" dirty="0">
                <a:solidFill>
                  <a:schemeClr val="tx1"/>
                </a:solidFill>
                <a:effectLst/>
                <a:latin typeface="+mn-lt"/>
                <a:ea typeface="+mn-ea"/>
                <a:cs typeface="+mn-cs"/>
              </a:rPr>
              <a:t>(3-4),</a:t>
            </a:r>
            <a:r>
              <a:rPr lang="en-GB" sz="1200" kern="1200" dirty="0">
                <a:solidFill>
                  <a:schemeClr val="tx1"/>
                </a:solidFill>
                <a:effectLst/>
                <a:latin typeface="+mn-lt"/>
                <a:ea typeface="+mn-ea"/>
                <a:cs typeface="+mn-cs"/>
              </a:rPr>
              <a:t> and two cohort studies analysed outcomes among breastfeeding women </a:t>
            </a:r>
            <a:r>
              <a:rPr lang="en-GB" sz="1200" i="1" kern="1200" dirty="0">
                <a:solidFill>
                  <a:schemeClr val="tx1"/>
                </a:solidFill>
                <a:effectLst/>
                <a:latin typeface="+mn-lt"/>
                <a:ea typeface="+mn-ea"/>
                <a:cs typeface="+mn-cs"/>
              </a:rPr>
              <a:t>(2, 5)</a:t>
            </a:r>
            <a:r>
              <a:rPr lang="en-GB" sz="1200" kern="1200" dirty="0">
                <a:solidFill>
                  <a:schemeClr val="tx1"/>
                </a:solidFill>
                <a:effectLst/>
                <a:latin typeface="+mn-lt"/>
                <a:ea typeface="+mn-ea"/>
                <a:cs typeface="+mn-cs"/>
              </a:rPr>
              <a:t>. Poor pregnancy outcomes appear rare among pregnant women who used ECPs at conception or early in pregnancy. Breastfeeding outcomes do not seem to differ between women exposed to LNG and those unexposed. One pharmacokinetic study demonstrates that LNG does pass to breast-milk but is found in minimal quantities </a:t>
            </a:r>
            <a:r>
              <a:rPr lang="en-GB" sz="1200" i="1" kern="1200" dirty="0">
                <a:solidFill>
                  <a:schemeClr val="tx1"/>
                </a:solidFill>
                <a:effectLst/>
                <a:latin typeface="+mn-lt"/>
                <a:ea typeface="+mn-ea"/>
                <a:cs typeface="+mn-cs"/>
              </a:rPr>
              <a:t>(6).</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small pharmacokinetic study found that concomitant efavirenz use decreased LNG levels in women taking LNG-ECP (0.75 mg) by 56% compared with LNG-ECP alone </a:t>
            </a:r>
            <a:r>
              <a:rPr lang="en-GB" sz="1200" i="1" kern="1200" dirty="0">
                <a:solidFill>
                  <a:schemeClr val="tx1"/>
                </a:solidFill>
                <a:effectLst/>
                <a:latin typeface="+mn-lt"/>
                <a:ea typeface="+mn-ea"/>
                <a:cs typeface="+mn-cs"/>
              </a:rPr>
              <a:t>(7)</a:t>
            </a:r>
            <a:r>
              <a:rPr lang="en-GB" sz="1200" kern="1200" dirty="0">
                <a:solidFill>
                  <a:schemeClr val="tx1"/>
                </a:solidFill>
                <a:effectLst/>
                <a:latin typeface="+mn-lt"/>
                <a:ea typeface="+mn-ea"/>
                <a:cs typeface="+mn-cs"/>
              </a:rPr>
              <a:t>.</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There was also limited evidence from one study suggesting that obese women with BMI ≥ 30 kg/m</a:t>
            </a:r>
            <a:r>
              <a:rPr lang="en-GB" sz="1200" kern="1200" baseline="30000" dirty="0">
                <a:solidFill>
                  <a:schemeClr val="tx1"/>
                </a:solidFill>
                <a:effectLst/>
                <a:latin typeface="+mn-lt"/>
                <a:ea typeface="+mn-ea"/>
                <a:cs typeface="+mn-cs"/>
              </a:rPr>
              <a:t>2</a:t>
            </a:r>
            <a:r>
              <a:rPr lang="en-GB" sz="1200" kern="1200" dirty="0">
                <a:solidFill>
                  <a:schemeClr val="tx1"/>
                </a:solidFill>
                <a:effectLst/>
                <a:latin typeface="+mn-lt"/>
                <a:ea typeface="+mn-ea"/>
                <a:cs typeface="+mn-cs"/>
              </a:rPr>
              <a:t> experience an increased risk of pregnancy after use of LNG compared with women with BMI &lt; 25 kg/m</a:t>
            </a:r>
            <a:r>
              <a:rPr lang="en-GB" sz="1200" kern="1200" baseline="30000" dirty="0">
                <a:solidFill>
                  <a:schemeClr val="tx1"/>
                </a:solidFill>
                <a:effectLst/>
                <a:latin typeface="+mn-lt"/>
                <a:ea typeface="+mn-ea"/>
                <a:cs typeface="+mn-cs"/>
              </a:rPr>
              <a:t>2</a:t>
            </a:r>
            <a:r>
              <a:rPr lang="en-GB" sz="1200" kern="1200" dirty="0">
                <a:solidFill>
                  <a:schemeClr val="tx1"/>
                </a:solidFill>
                <a:effectLst/>
                <a:latin typeface="+mn-lt"/>
                <a:ea typeface="+mn-ea"/>
                <a:cs typeface="+mn-cs"/>
              </a:rPr>
              <a:t> </a:t>
            </a:r>
            <a:r>
              <a:rPr lang="en-GB" sz="1200" i="1" kern="1200" dirty="0">
                <a:solidFill>
                  <a:schemeClr val="tx1"/>
                </a:solidFill>
                <a:effectLst/>
                <a:latin typeface="+mn-lt"/>
                <a:ea typeface="+mn-ea"/>
                <a:cs typeface="+mn-cs"/>
              </a:rPr>
              <a:t>(8).</a:t>
            </a:r>
            <a:r>
              <a:rPr lang="en-GB" sz="1200" kern="1200" dirty="0">
                <a:solidFill>
                  <a:schemeClr val="tx1"/>
                </a:solidFill>
                <a:effectLst/>
                <a:latin typeface="+mn-lt"/>
                <a:ea typeface="+mn-ea"/>
                <a:cs typeface="+mn-cs"/>
              </a:rPr>
              <a:t> Evidence from two studies suggests that obese women may also experience an increased risk of pregnancy after use of UPA compared with non-obese women, though this increase was not significant in one of the studies </a:t>
            </a:r>
            <a:r>
              <a:rPr lang="en-GB" sz="1200" i="1" kern="1200" dirty="0">
                <a:solidFill>
                  <a:schemeClr val="tx1"/>
                </a:solidFill>
                <a:effectLst/>
                <a:latin typeface="+mn-lt"/>
                <a:ea typeface="+mn-ea"/>
                <a:cs typeface="+mn-cs"/>
              </a:rPr>
              <a:t>(8, 9)</a:t>
            </a:r>
            <a:r>
              <a:rPr lang="en-GB" sz="1200" kern="1200" dirty="0">
                <a:solidFill>
                  <a:schemeClr val="tx1"/>
                </a:solidFill>
                <a:effectLst/>
                <a:latin typeface="+mn-lt"/>
                <a:ea typeface="+mn-ea"/>
                <a:cs typeface="+mn-cs"/>
              </a:rPr>
              <a:t>.</a:t>
            </a:r>
          </a:p>
          <a:p>
            <a:pPr lvl="0" rtl="0"/>
            <a:endParaRPr lang="en-GB" sz="1200" kern="1200" dirty="0">
              <a:solidFill>
                <a:schemeClr val="tx1"/>
              </a:solidFill>
              <a:effectLst/>
              <a:latin typeface="+mn-lt"/>
              <a:ea typeface="+mn-ea"/>
              <a:cs typeface="+mn-cs"/>
            </a:endParaRPr>
          </a:p>
          <a:p>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46A66E40-2022-4734-975B-A7EC8F2AE3B5}" type="slidenum">
              <a:rPr lang="en-GB" smtClean="0"/>
              <a:pPr>
                <a:defRPr/>
              </a:pPr>
              <a:t>15</a:t>
            </a:fld>
            <a:endParaRPr lang="en-GB" dirty="0"/>
          </a:p>
        </p:txBody>
      </p:sp>
    </p:spTree>
    <p:extLst>
      <p:ext uri="{BB962C8B-B14F-4D97-AF65-F5344CB8AC3E}">
        <p14:creationId xmlns:p14="http://schemas.microsoft.com/office/powerpoint/2010/main" val="1874533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r>
              <a:rPr lang="en-GB" sz="1200" kern="1200" dirty="0">
                <a:solidFill>
                  <a:schemeClr val="tx1"/>
                </a:solidFill>
                <a:effectLst/>
                <a:latin typeface="+mn-lt"/>
                <a:ea typeface="+mn-ea"/>
                <a:cs typeface="+mn-cs"/>
              </a:rPr>
              <a:t>Walk through changes</a:t>
            </a:r>
            <a:r>
              <a:rPr lang="en-GB" sz="1200" kern="1200" baseline="0" dirty="0">
                <a:solidFill>
                  <a:schemeClr val="tx1"/>
                </a:solidFill>
                <a:effectLst/>
                <a:latin typeface="+mn-lt"/>
                <a:ea typeface="+mn-ea"/>
                <a:cs typeface="+mn-cs"/>
              </a:rPr>
              <a:t> to recommendations!</a:t>
            </a:r>
            <a:endParaRPr lang="en-GB" sz="1200" kern="1200" dirty="0">
              <a:solidFill>
                <a:schemeClr val="tx1"/>
              </a:solidFill>
              <a:effectLst/>
              <a:latin typeface="+mn-lt"/>
              <a:ea typeface="+mn-ea"/>
              <a:cs typeface="+mn-cs"/>
            </a:endParaRPr>
          </a:p>
          <a:p>
            <a:pPr lvl="0" rtl="0"/>
            <a:endParaRPr lang="en-GB" sz="1200" kern="1200" dirty="0">
              <a:solidFill>
                <a:schemeClr val="tx1"/>
              </a:solidFill>
              <a:effectLst/>
              <a:latin typeface="+mn-lt"/>
              <a:ea typeface="+mn-ea"/>
              <a:cs typeface="+mn-cs"/>
            </a:endParaRPr>
          </a:p>
          <a:p>
            <a:pPr lvl="0" rtl="0"/>
            <a:r>
              <a:rPr lang="en-GB" sz="1200" kern="1200" dirty="0">
                <a:solidFill>
                  <a:schemeClr val="tx1"/>
                </a:solidFill>
                <a:effectLst/>
                <a:latin typeface="+mn-lt"/>
                <a:ea typeface="+mn-ea"/>
                <a:cs typeface="+mn-cs"/>
              </a:rPr>
              <a:t>After</a:t>
            </a:r>
            <a:r>
              <a:rPr lang="en-GB" sz="1200" kern="1200" baseline="0" dirty="0">
                <a:solidFill>
                  <a:schemeClr val="tx1"/>
                </a:solidFill>
                <a:effectLst/>
                <a:latin typeface="+mn-lt"/>
                <a:ea typeface="+mn-ea"/>
                <a:cs typeface="+mn-cs"/>
              </a:rPr>
              <a:t> considering the evidence, the Guideline Development Group agreed to add u</a:t>
            </a:r>
            <a:r>
              <a:rPr lang="en-GB" sz="1200" kern="1200" dirty="0">
                <a:solidFill>
                  <a:schemeClr val="tx1"/>
                </a:solidFill>
                <a:effectLst/>
                <a:latin typeface="+mn-lt"/>
                <a:ea typeface="+mn-ea"/>
                <a:cs typeface="+mn-cs"/>
              </a:rPr>
              <a:t>lipristal acetate (UPA) was added as a new method to the MEC</a:t>
            </a:r>
          </a:p>
          <a:p>
            <a:pPr lvl="0" rtl="0"/>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There is one recommendation for which</a:t>
            </a:r>
            <a:r>
              <a:rPr lang="en-GB" sz="1200" kern="1200" baseline="0" dirty="0">
                <a:solidFill>
                  <a:schemeClr val="tx1"/>
                </a:solidFill>
                <a:effectLst/>
                <a:latin typeface="+mn-lt"/>
                <a:ea typeface="+mn-ea"/>
                <a:cs typeface="+mn-cs"/>
              </a:rPr>
              <a:t> UPA is assigned a different category than COC and LNG-containing ECPs.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While</a:t>
            </a:r>
            <a:r>
              <a:rPr lang="en-GB" sz="1200" kern="1200" baseline="0" dirty="0">
                <a:solidFill>
                  <a:schemeClr val="tx1"/>
                </a:solidFill>
                <a:effectLst/>
                <a:latin typeface="+mn-lt"/>
                <a:ea typeface="+mn-ea"/>
                <a:cs typeface="+mn-cs"/>
              </a:rPr>
              <a:t> women who are breastfeeding can use COCs or LNG regimens for emergency contraception without restriction, women who are breastfeeding generally can use UPA. </a:t>
            </a:r>
            <a:r>
              <a:rPr lang="en-GB" sz="1200" kern="1200" dirty="0">
                <a:solidFill>
                  <a:schemeClr val="tx1"/>
                </a:solidFill>
                <a:effectLst/>
                <a:latin typeface="+mn-lt"/>
                <a:ea typeface="+mn-ea"/>
                <a:cs typeface="+mn-cs"/>
              </a:rPr>
              <a:t>Breastfeeding is not recommended for one week after taking UPA since it is excreted in breast-milk. Breast-milk should be expressed and discarded during that time </a:t>
            </a:r>
            <a:r>
              <a:rPr lang="en-GB" sz="1200" i="1" kern="1200" dirty="0">
                <a:solidFill>
                  <a:schemeClr val="tx1"/>
                </a:solidFill>
                <a:effectLst/>
                <a:latin typeface="+mn-lt"/>
                <a:ea typeface="+mn-ea"/>
                <a:cs typeface="+mn-cs"/>
              </a:rPr>
              <a:t>(1).</a:t>
            </a:r>
            <a:r>
              <a:rPr lang="en-GB" sz="1200" kern="1200" dirty="0">
                <a:solidFill>
                  <a:schemeClr val="tx1"/>
                </a:solidFill>
                <a:effectLst/>
                <a:latin typeface="+mn-lt"/>
                <a:ea typeface="+mn-ea"/>
                <a:cs typeface="+mn-cs"/>
              </a:rPr>
              <a:t> </a:t>
            </a:r>
          </a:p>
          <a:p>
            <a:pPr lvl="0" rtl="0"/>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 duration of use of ECPs is less than the duration of regular use of COCs or POPs and thus would be expected to have less clinical impact for women with history of severe cardiovascular complications, migraine or severe liver disease (including jaundice). There are no restrictions for the use of ECPs in cases of rape. </a:t>
            </a:r>
          </a:p>
          <a:p>
            <a:pPr lvl="0"/>
            <a:r>
              <a:rPr lang="en-GB" sz="1200" kern="1200" dirty="0">
                <a:solidFill>
                  <a:schemeClr val="tx1"/>
                </a:solidFill>
                <a:effectLst/>
                <a:latin typeface="+mn-lt"/>
                <a:ea typeface="+mn-ea"/>
                <a:cs typeface="+mn-cs"/>
              </a:rPr>
              <a:t>The Guideline Development Group (GDG) decided to remove the condition “angina pectoris” from the MEC recommendations for ECPs. This condition does not appear elsewhere in the MEC and there was no evidence suggesting safety concerns for ECP use among women with angina pectoris. </a:t>
            </a:r>
          </a:p>
          <a:p>
            <a:pPr lvl="0"/>
            <a:r>
              <a:rPr lang="en-GB" sz="1200" kern="1200" dirty="0">
                <a:solidFill>
                  <a:schemeClr val="tx1"/>
                </a:solidFill>
                <a:effectLst/>
                <a:latin typeface="+mn-lt"/>
                <a:ea typeface="+mn-ea"/>
                <a:cs typeface="+mn-cs"/>
              </a:rPr>
              <a:t>The GDG decided to change the term “history of severe cardiovascular complications” to “history of severe cardiovascular disease” to be more consistent with terminology used elsewhere in the MEC. </a:t>
            </a:r>
          </a:p>
          <a:p>
            <a:pPr lvl="0"/>
            <a:r>
              <a:rPr lang="en-GB" sz="1200" kern="1200" dirty="0">
                <a:solidFill>
                  <a:schemeClr val="tx1"/>
                </a:solidFill>
                <a:effectLst/>
                <a:latin typeface="+mn-lt"/>
                <a:ea typeface="+mn-ea"/>
                <a:cs typeface="+mn-cs"/>
              </a:rPr>
              <a:t>According to labelling information, rifampicin markedly decreases UPA levels by 90% or more, which may decrease its efficacy </a:t>
            </a:r>
            <a:r>
              <a:rPr lang="en-GB" sz="1200" i="1" kern="1200" dirty="0">
                <a:solidFill>
                  <a:schemeClr val="tx1"/>
                </a:solidFill>
                <a:effectLst/>
                <a:latin typeface="+mn-lt"/>
                <a:ea typeface="+mn-ea"/>
                <a:cs typeface="+mn-cs"/>
              </a:rPr>
              <a:t>(1)</a:t>
            </a:r>
            <a:r>
              <a:rPr lang="en-GB" sz="1200" kern="1200" dirty="0">
                <a:solidFill>
                  <a:schemeClr val="tx1"/>
                </a:solidFill>
                <a:effectLst/>
                <a:latin typeface="+mn-lt"/>
                <a:ea typeface="+mn-ea"/>
                <a:cs typeface="+mn-cs"/>
              </a:rPr>
              <a:t>. Theoretical concerns, therefore, extend to use of other CYP3A4 inducers as well as LNG and COCs, which have similar metabolic pathways to UPA. </a:t>
            </a:r>
          </a:p>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16</a:t>
            </a:fld>
            <a:endParaRPr lang="en-GB" dirty="0"/>
          </a:p>
        </p:txBody>
      </p:sp>
    </p:spTree>
    <p:extLst>
      <p:ext uri="{BB962C8B-B14F-4D97-AF65-F5344CB8AC3E}">
        <p14:creationId xmlns:p14="http://schemas.microsoft.com/office/powerpoint/2010/main" val="3706763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progesterone-releasing vaginal ring (PVR) is a contraceptive method for women who are actively breastfeeding at least four times a day. It consists of a flexible ring that releases 10 µg/day of progesterone. During use, average plasma concentrations of 20 nmol/L are achieved, which are similar to those detected in the average luteal phase in normal fertile women. The PVR is worn continuously for three-month periods (approximately 90 days) and can be initiated at six weeks after childbirth. Use of the PVR during breastfeeding requires replacing the used ring with a new ring at three-month intervals (± two weeks). The mechanism of contraceptive action of the PVR is through the inhibition of ovulation </a:t>
            </a:r>
            <a:r>
              <a:rPr lang="en-GB" sz="1200" i="1" kern="1200" dirty="0">
                <a:solidFill>
                  <a:schemeClr val="tx1"/>
                </a:solidFill>
                <a:effectLst/>
                <a:latin typeface="+mn-lt"/>
                <a:ea typeface="+mn-ea"/>
                <a:cs typeface="+mn-cs"/>
              </a:rPr>
              <a:t>(1, 2)</a:t>
            </a:r>
            <a:r>
              <a:rPr lang="en-GB" sz="1200" kern="1200" dirty="0">
                <a:solidFill>
                  <a:schemeClr val="tx1"/>
                </a:solidFill>
                <a:effectLst/>
                <a:latin typeface="+mn-lt"/>
                <a:ea typeface="+mn-ea"/>
                <a:cs typeface="+mn-cs"/>
              </a:rPr>
              <a:t>. </a:t>
            </a: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900">
              <a:defRPr sz="2400">
                <a:solidFill>
                  <a:schemeClr val="tx1"/>
                </a:solidFill>
                <a:latin typeface="Times New Roman" pitchFamily="18" charset="0"/>
              </a:defRPr>
            </a:lvl1pPr>
            <a:lvl2pPr marL="729057" indent="-280406" defTabSz="926900">
              <a:defRPr sz="2400">
                <a:solidFill>
                  <a:schemeClr val="tx1"/>
                </a:solidFill>
                <a:latin typeface="Times New Roman" pitchFamily="18" charset="0"/>
              </a:defRPr>
            </a:lvl2pPr>
            <a:lvl3pPr marL="1121626" indent="-224325" defTabSz="926900">
              <a:defRPr sz="2400">
                <a:solidFill>
                  <a:schemeClr val="tx1"/>
                </a:solidFill>
                <a:latin typeface="Times New Roman" pitchFamily="18" charset="0"/>
              </a:defRPr>
            </a:lvl3pPr>
            <a:lvl4pPr marL="1570276" indent="-224325" defTabSz="926900">
              <a:defRPr sz="2400">
                <a:solidFill>
                  <a:schemeClr val="tx1"/>
                </a:solidFill>
                <a:latin typeface="Times New Roman" pitchFamily="18" charset="0"/>
              </a:defRPr>
            </a:lvl4pPr>
            <a:lvl5pPr marL="2018927" indent="-224325" defTabSz="926900">
              <a:defRPr sz="2400">
                <a:solidFill>
                  <a:schemeClr val="tx1"/>
                </a:solidFill>
                <a:latin typeface="Times New Roman" pitchFamily="18" charset="0"/>
              </a:defRPr>
            </a:lvl5pPr>
            <a:lvl6pPr marL="2467577" indent="-224325" defTabSz="926900" eaLnBrk="0" fontAlgn="base" hangingPunct="0">
              <a:spcBef>
                <a:spcPct val="0"/>
              </a:spcBef>
              <a:spcAft>
                <a:spcPct val="0"/>
              </a:spcAft>
              <a:defRPr sz="2400">
                <a:solidFill>
                  <a:schemeClr val="tx1"/>
                </a:solidFill>
                <a:latin typeface="Times New Roman" pitchFamily="18" charset="0"/>
              </a:defRPr>
            </a:lvl6pPr>
            <a:lvl7pPr marL="2916227" indent="-224325" defTabSz="926900" eaLnBrk="0" fontAlgn="base" hangingPunct="0">
              <a:spcBef>
                <a:spcPct val="0"/>
              </a:spcBef>
              <a:spcAft>
                <a:spcPct val="0"/>
              </a:spcAft>
              <a:defRPr sz="2400">
                <a:solidFill>
                  <a:schemeClr val="tx1"/>
                </a:solidFill>
                <a:latin typeface="Times New Roman" pitchFamily="18" charset="0"/>
              </a:defRPr>
            </a:lvl7pPr>
            <a:lvl8pPr marL="3364878" indent="-224325" defTabSz="926900" eaLnBrk="0" fontAlgn="base" hangingPunct="0">
              <a:spcBef>
                <a:spcPct val="0"/>
              </a:spcBef>
              <a:spcAft>
                <a:spcPct val="0"/>
              </a:spcAft>
              <a:defRPr sz="2400">
                <a:solidFill>
                  <a:schemeClr val="tx1"/>
                </a:solidFill>
                <a:latin typeface="Times New Roman" pitchFamily="18" charset="0"/>
              </a:defRPr>
            </a:lvl8pPr>
            <a:lvl9pPr marL="3813528" indent="-224325" defTabSz="926900" eaLnBrk="0" fontAlgn="base" hangingPunct="0">
              <a:spcBef>
                <a:spcPct val="0"/>
              </a:spcBef>
              <a:spcAft>
                <a:spcPct val="0"/>
              </a:spcAft>
              <a:defRPr sz="2400">
                <a:solidFill>
                  <a:schemeClr val="tx1"/>
                </a:solidFill>
                <a:latin typeface="Times New Roman" pitchFamily="18" charset="0"/>
              </a:defRPr>
            </a:lvl9pPr>
          </a:lstStyle>
          <a:p>
            <a:fld id="{0D28DB8B-A9B4-4A66-A7F7-B464E4BFAD2E}" type="slidenum">
              <a:rPr lang="en-US" sz="1200"/>
              <a:pPr/>
              <a:t>21</a:t>
            </a:fld>
            <a:endParaRPr lang="en-US" sz="12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22</a:t>
            </a:fld>
            <a:endParaRPr lang="en-GB" dirty="0"/>
          </a:p>
        </p:txBody>
      </p:sp>
    </p:spTree>
    <p:extLst>
      <p:ext uri="{BB962C8B-B14F-4D97-AF65-F5344CB8AC3E}">
        <p14:creationId xmlns:p14="http://schemas.microsoft.com/office/powerpoint/2010/main" val="503119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23</a:t>
            </a:fld>
            <a:endParaRPr lang="en-GB" dirty="0"/>
          </a:p>
        </p:txBody>
      </p:sp>
    </p:spTree>
    <p:extLst>
      <p:ext uri="{BB962C8B-B14F-4D97-AF65-F5344CB8AC3E}">
        <p14:creationId xmlns:p14="http://schemas.microsoft.com/office/powerpoint/2010/main" val="50311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dirty="0"/>
              <a:t>Promoting Family Planning</a:t>
            </a:r>
          </a:p>
        </p:txBody>
      </p:sp>
      <p:sp>
        <p:nvSpPr>
          <p:cNvPr id="6" name="Rectangle 7"/>
          <p:cNvSpPr>
            <a:spLocks noGrp="1" noChangeArrowheads="1"/>
          </p:cNvSpPr>
          <p:nvPr>
            <p:ph type="sldNum" sz="quarter" idx="5"/>
          </p:nvPr>
        </p:nvSpPr>
        <p:spPr>
          <a:ln/>
        </p:spPr>
        <p:txBody>
          <a:bodyPr/>
          <a:lstStyle/>
          <a:p>
            <a:fld id="{B4CB8E1C-B6A5-0A42-8783-5C7A34BCFC6F}" type="slidenum">
              <a:rPr lang="en-GB"/>
              <a:pPr/>
              <a:t>2</a:t>
            </a:fld>
            <a:endParaRPr lang="en-GB" dirty="0"/>
          </a:p>
        </p:txBody>
      </p:sp>
      <p:sp>
        <p:nvSpPr>
          <p:cNvPr id="1307650" name="Rectangle 2"/>
          <p:cNvSpPr>
            <a:spLocks noGrp="1" noRot="1" noChangeAspect="1" noChangeArrowheads="1" noTextEdit="1"/>
          </p:cNvSpPr>
          <p:nvPr>
            <p:ph type="sldImg"/>
          </p:nvPr>
        </p:nvSpPr>
        <p:spPr>
          <a:xfrm>
            <a:off x="1143000" y="685800"/>
            <a:ext cx="4573588" cy="3429000"/>
          </a:xfrm>
          <a:ln/>
        </p:spPr>
      </p:sp>
      <p:sp>
        <p:nvSpPr>
          <p:cNvPr id="1307651" name="Rectangle 3"/>
          <p:cNvSpPr>
            <a:spLocks noGrp="1" noChangeArrowheads="1"/>
          </p:cNvSpPr>
          <p:nvPr>
            <p:ph type="body" idx="1"/>
          </p:nvPr>
        </p:nvSpPr>
        <p:spPr>
          <a:xfrm>
            <a:off x="686291" y="4343179"/>
            <a:ext cx="5485420" cy="4114358"/>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As a reminder,</a:t>
            </a:r>
            <a:r>
              <a:rPr lang="en-GB" sz="1200" kern="1200" baseline="0" dirty="0">
                <a:solidFill>
                  <a:schemeClr val="tx1"/>
                </a:solidFill>
                <a:effectLst/>
                <a:latin typeface="+mn-lt"/>
                <a:ea typeface="+mn-ea"/>
                <a:cs typeface="+mn-cs"/>
              </a:rPr>
              <a:t> the </a:t>
            </a:r>
            <a:r>
              <a:rPr lang="en-GB" sz="1200" kern="1200" dirty="0">
                <a:solidFill>
                  <a:schemeClr val="tx1"/>
                </a:solidFill>
                <a:effectLst/>
                <a:latin typeface="+mn-lt"/>
                <a:ea typeface="+mn-ea"/>
                <a:cs typeface="+mn-cs"/>
              </a:rPr>
              <a:t>evidence-based recommendations contained within the MEC do not indicate a “best” method that </a:t>
            </a:r>
            <a:r>
              <a:rPr lang="en-GB" sz="1200" i="1" kern="1200" dirty="0">
                <a:solidFill>
                  <a:schemeClr val="tx1"/>
                </a:solidFill>
                <a:effectLst/>
                <a:latin typeface="+mn-lt"/>
                <a:ea typeface="+mn-ea"/>
                <a:cs typeface="+mn-cs"/>
              </a:rPr>
              <a:t>should </a:t>
            </a:r>
            <a:r>
              <a:rPr lang="en-GB" sz="1200" kern="1200" dirty="0">
                <a:solidFill>
                  <a:schemeClr val="tx1"/>
                </a:solidFill>
                <a:effectLst/>
                <a:latin typeface="+mn-lt"/>
                <a:ea typeface="+mn-ea"/>
                <a:cs typeface="+mn-cs"/>
              </a:rPr>
              <a:t>be used given a particular medical context; rather, review of the recommendations allows for consideration of multiple methods that </a:t>
            </a:r>
            <a:r>
              <a:rPr lang="en-GB" sz="1200" i="1" kern="1200" dirty="0">
                <a:solidFill>
                  <a:schemeClr val="tx1"/>
                </a:solidFill>
                <a:effectLst/>
                <a:latin typeface="+mn-lt"/>
                <a:ea typeface="+mn-ea"/>
                <a:cs typeface="+mn-cs"/>
              </a:rPr>
              <a:t>could</a:t>
            </a:r>
            <a:r>
              <a:rPr lang="en-GB" sz="1200" kern="1200" dirty="0">
                <a:solidFill>
                  <a:schemeClr val="tx1"/>
                </a:solidFill>
                <a:effectLst/>
                <a:latin typeface="+mn-lt"/>
                <a:ea typeface="+mn-ea"/>
                <a:cs typeface="+mn-cs"/>
              </a:rPr>
              <a:t> be used safely by people with certain health conditions (e.g. hypertension) or characteristics (e.g. age). </a:t>
            </a:r>
            <a:endParaRPr lang="en-GB"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chemeClr val="tx1"/>
                </a:solidFill>
                <a:effectLst/>
                <a:latin typeface="+mn-lt"/>
                <a:ea typeface="+mn-ea"/>
                <a:cs typeface="+mn-cs"/>
              </a:rPr>
              <a:t>Further, the MEC does not offer recommendations about which specific product or brand (e.g. particular COC formulation) to use after selection of a particular contraceptive method.</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Ultimately, decision-making regarding contraceptive methods usually requires the need to make trade-offs among the advantages and disadvantages of different methods, and these vary according to individual circumstances, perceptions and interpretations. In addition to medical eligibility, factors to consider when choosing a particular contraceptive method include the characteristics of the potential user, the baseline risk of disease, the adverse effects profile of different products, cost, availability and patient preferences.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Evidence shows that the respect, protection and fulfilment of human rights contribute to positive health outcomes. The provision of contraceptive information and services that respect individual privacy, confidentiality and informed choice, along with a wide range of safe contraceptive methods, increase people’s satisfaction and continued use of contraception.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Methods covered by the</a:t>
            </a:r>
            <a:r>
              <a:rPr lang="en-GB" sz="1200" kern="1200" baseline="0" dirty="0">
                <a:solidFill>
                  <a:schemeClr val="tx1"/>
                </a:solidFill>
                <a:effectLst/>
                <a:latin typeface="+mn-lt"/>
                <a:ea typeface="+mn-ea"/>
                <a:cs typeface="+mn-cs"/>
              </a:rPr>
              <a:t> previous edition of the MEC</a:t>
            </a:r>
            <a:r>
              <a:rPr lang="en-GB" sz="1200" kern="1200" dirty="0">
                <a:solidFill>
                  <a:schemeClr val="tx1"/>
                </a:solidFill>
                <a:effectLst/>
                <a:latin typeface="+mn-lt"/>
                <a:ea typeface="+mn-ea"/>
                <a:cs typeface="+mn-cs"/>
              </a:rPr>
              <a:t> guidance included all hormonal contraceptives, intrauterine devices, barrier methods, fertility awareness-based methods, coitus interruptus, lactational amenorrhoea method, male and female sterilization, and emergency contraception.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u="sng" kern="1200" baseline="0" dirty="0">
                <a:solidFill>
                  <a:schemeClr val="tx1"/>
                </a:solidFill>
                <a:effectLst/>
                <a:latin typeface="+mn-lt"/>
                <a:ea typeface="+mn-ea"/>
                <a:cs typeface="+mn-cs"/>
              </a:rPr>
              <a:t>                                            </a:t>
            </a:r>
            <a:endParaRPr lang="en-GB" sz="1200" u="sng"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US" i="1"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Four methods</a:t>
            </a:r>
            <a:r>
              <a:rPr lang="en-GB" baseline="0" dirty="0"/>
              <a:t> were prioritized for inclusion in the new, fifth edition of the MEC b</a:t>
            </a:r>
            <a:r>
              <a:rPr lang="en-GB" dirty="0"/>
              <a:t>ased</a:t>
            </a:r>
            <a:r>
              <a:rPr lang="en-GB" baseline="0" dirty="0"/>
              <a:t> on their global relevance and availability: </a:t>
            </a:r>
          </a:p>
          <a:p>
            <a:r>
              <a:rPr lang="en-GB" baseline="0" dirty="0"/>
              <a:t>These methods include:</a:t>
            </a:r>
          </a:p>
          <a:p>
            <a:endParaRPr lang="en-GB" baseline="0" dirty="0"/>
          </a:p>
          <a:p>
            <a:r>
              <a:rPr lang="en-US" dirty="0"/>
              <a:t>Depot medroxyprogesterone acetate Sub-Q</a:t>
            </a:r>
          </a:p>
          <a:p>
            <a:r>
              <a:rPr lang="en-US" dirty="0"/>
              <a:t>Sino implant (II)</a:t>
            </a:r>
          </a:p>
          <a:p>
            <a:r>
              <a:rPr lang="en-US" dirty="0"/>
              <a:t>Ulipristal acetate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Progesterone vaginal ring</a:t>
            </a:r>
          </a:p>
          <a:p>
            <a:endParaRPr lang="en-US" dirty="0"/>
          </a:p>
          <a:p>
            <a:r>
              <a:rPr lang="en-US" dirty="0"/>
              <a:t>Briefly, I will review</a:t>
            </a:r>
            <a:r>
              <a:rPr lang="en-US" baseline="0" dirty="0"/>
              <a:t> these methods with you and any new recommendations resulting from their inclusion in the MEC.</a:t>
            </a:r>
            <a:endParaRPr lang="en-US" dirty="0"/>
          </a:p>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3</a:t>
            </a:fld>
            <a:endParaRPr lang="en-GB" dirty="0"/>
          </a:p>
        </p:txBody>
      </p:sp>
    </p:spTree>
    <p:extLst>
      <p:ext uri="{BB962C8B-B14F-4D97-AF65-F5344CB8AC3E}">
        <p14:creationId xmlns:p14="http://schemas.microsoft.com/office/powerpoint/2010/main" val="1105981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The progestin-only</a:t>
            </a:r>
            <a:r>
              <a:rPr lang="en-GB" baseline="0" dirty="0"/>
              <a:t> injectable contraceptive, d</a:t>
            </a:r>
            <a:r>
              <a:rPr lang="en-GB" dirty="0"/>
              <a:t>epot</a:t>
            </a:r>
            <a:r>
              <a:rPr lang="en-GB" baseline="0" dirty="0"/>
              <a:t> medroxyprogesterone (DMPA), has traditionally been formulated as a crystalline suspension delivered intramuscularly at a dose of 150 mg/mL every 3 months. </a:t>
            </a:r>
          </a:p>
          <a:p>
            <a:pPr marL="171450" indent="-171450">
              <a:buFont typeface="Arial" panose="020B0604020202020204" pitchFamily="34" charset="0"/>
              <a:buChar char="•"/>
            </a:pPr>
            <a:endParaRPr lang="en-GB" baseline="0" dirty="0"/>
          </a:p>
          <a:p>
            <a:pPr marL="171450" indent="-171450">
              <a:buFont typeface="Arial" panose="020B0604020202020204" pitchFamily="34" charset="0"/>
              <a:buChar char="•"/>
            </a:pPr>
            <a:r>
              <a:rPr lang="en-GB" baseline="0" dirty="0"/>
              <a:t>A new, lower dose formulation of depot medroxyprogesterone allows for subcutaneous delivery; this formulation was developed as a 16% weight/volume solution resulting in a final dose of 104 mg/0.65 mL that cannot be achieved solely by diluting the original DMPA suspension. </a:t>
            </a:r>
          </a:p>
          <a:p>
            <a:pPr marL="171450" indent="-171450">
              <a:buFont typeface="Arial" panose="020B0604020202020204" pitchFamily="34" charset="0"/>
              <a:buChar char="•"/>
            </a:pPr>
            <a:endParaRPr lang="en-GB" baseline="0"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aseline="0" dirty="0"/>
              <a:t>The package labelling recommends injection at the abdomen and anterior thigh, but evidence suggests that administration in the upper arm may also offer sufficient contraceptive protection and be acceptable to women.</a:t>
            </a:r>
          </a:p>
          <a:p>
            <a:pPr marL="0" indent="0">
              <a:buFont typeface="Arial" panose="020B0604020202020204" pitchFamily="34" charset="0"/>
              <a:buNone/>
            </a:pPr>
            <a:endParaRPr lang="en-GB" baseline="0" dirty="0"/>
          </a:p>
          <a:p>
            <a:pPr marL="171450" indent="-171450">
              <a:buFont typeface="Arial" panose="020B0604020202020204" pitchFamily="34" charset="0"/>
              <a:buChar char="•"/>
            </a:pPr>
            <a:r>
              <a:rPr lang="en-GB" baseline="0" dirty="0"/>
              <a:t>Absorption of medroxyprogesterone acetate is immediate following injection and achieves concentrations sufficient for contraceptive protection within 24 hours. </a:t>
            </a:r>
          </a:p>
          <a:p>
            <a:pPr marL="171450" indent="-171450">
              <a:buFont typeface="Arial" panose="020B0604020202020204" pitchFamily="34" charset="0"/>
              <a:buChar char="•"/>
            </a:pPr>
            <a:endParaRPr lang="en-GB" baseline="0" dirty="0"/>
          </a:p>
          <a:p>
            <a:pPr marL="171450" indent="-171450">
              <a:buFont typeface="Arial" panose="020B0604020202020204" pitchFamily="34" charset="0"/>
              <a:buChar char="•"/>
            </a:pPr>
            <a:r>
              <a:rPr lang="en-GB" baseline="0" dirty="0"/>
              <a:t>This method may offer some important service delivery advantages over DMPA-IM.</a:t>
            </a:r>
          </a:p>
          <a:p>
            <a:pPr marL="171450" indent="-171450">
              <a:buFont typeface="Arial" panose="020B0604020202020204" pitchFamily="34" charset="0"/>
              <a:buChar char="•"/>
            </a:pPr>
            <a:endParaRPr lang="en-GB" baseline="0" dirty="0"/>
          </a:p>
          <a:p>
            <a:pPr marL="171450" indent="-171450">
              <a:buFont typeface="Arial" panose="020B0604020202020204" pitchFamily="34" charset="0"/>
              <a:buChar char="•"/>
            </a:pPr>
            <a:r>
              <a:rPr lang="en-GB" baseline="0" dirty="0"/>
              <a:t> Studies demonstrate that self-administration of DMPA-SC is feasible and acceptable among both adolescent and adult women and is associated with similar continuation and satisfaction rates.</a:t>
            </a:r>
          </a:p>
          <a:p>
            <a:pPr marL="171450" indent="-171450">
              <a:buFont typeface="Arial" panose="020B0604020202020204" pitchFamily="34" charset="0"/>
              <a:buChar char="•"/>
            </a:pPr>
            <a:endParaRPr lang="en-GB" baseline="0" dirty="0"/>
          </a:p>
          <a:p>
            <a:pPr marL="0" indent="0">
              <a:buFont typeface="Arial" panose="020B0604020202020204" pitchFamily="34" charset="0"/>
              <a:buNone/>
            </a:pPr>
            <a:endParaRPr lang="en-GB" baseline="0"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5</a:t>
            </a:fld>
            <a:endParaRPr lang="en-GB" dirty="0"/>
          </a:p>
        </p:txBody>
      </p:sp>
    </p:spTree>
    <p:extLst>
      <p:ext uri="{BB962C8B-B14F-4D97-AF65-F5344CB8AC3E}">
        <p14:creationId xmlns:p14="http://schemas.microsoft.com/office/powerpoint/2010/main" val="3337145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171FCA7-7F47-403F-AB04-C2CC542F4703}" type="slidenum">
              <a:rPr lang="en-US"/>
              <a:pPr eaLnBrk="1" hangingPunct="1"/>
              <a:t>6</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i="0" dirty="0"/>
              <a:t>We</a:t>
            </a:r>
            <a:r>
              <a:rPr lang="en-GB" i="0" baseline="0" dirty="0"/>
              <a:t> conducted a systematic review of the published evidence on the safety of DMPA-SC for women of reproductive age according to the medical conditions and characteristics specified by WHO in the MEC. </a:t>
            </a:r>
          </a:p>
          <a:p>
            <a:pPr marL="0" marR="0" indent="0" algn="l" defTabSz="914400" rtl="0" eaLnBrk="1" fontAlgn="auto" latinLnBrk="0" hangingPunct="1">
              <a:lnSpc>
                <a:spcPct val="100000"/>
              </a:lnSpc>
              <a:spcBef>
                <a:spcPts val="0"/>
              </a:spcBef>
              <a:spcAft>
                <a:spcPts val="0"/>
              </a:spcAft>
              <a:buClrTx/>
              <a:buSzTx/>
              <a:buFontTx/>
              <a:buNone/>
              <a:tabLst/>
              <a:defRPr/>
            </a:pPr>
            <a:endParaRPr lang="en-GB" i="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GB" i="0" baseline="0" dirty="0"/>
              <a:t>Additionally, we looked for evidence comparing adverse effects among all users of IM and SC formulations, including healthy women. Because the MEC currently includes recommendations for DMPA-IM, we were interested in whether the safety profiles of the two formulations are similar enough that existing recommendations might apply to this newer formulation.</a:t>
            </a:r>
            <a:endParaRPr lang="en-GB" i="0" dirty="0"/>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randomized trial evaluating changes in bone mineral density (BMD) among adult DMPA-SC and IM users demonstrated no differences at two years of follow-up </a:t>
            </a:r>
            <a:r>
              <a:rPr lang="en-GB" sz="1200" i="1" kern="1200" dirty="0">
                <a:solidFill>
                  <a:schemeClr val="tx1"/>
                </a:solidFill>
                <a:effectLst/>
                <a:latin typeface="+mn-lt"/>
                <a:ea typeface="+mn-ea"/>
                <a:cs typeface="+mn-cs"/>
              </a:rPr>
              <a:t>(1)</a:t>
            </a:r>
            <a:r>
              <a:rPr lang="en-GB" sz="1200" kern="1200" dirty="0">
                <a:solidFill>
                  <a:schemeClr val="tx1"/>
                </a:solidFill>
                <a:effectLst/>
                <a:latin typeface="+mn-lt"/>
                <a:ea typeface="+mn-ea"/>
                <a:cs typeface="+mn-cs"/>
              </a:rPr>
              <a:t>. Limited evidence from three Phase 3 contraceptive trials reported no consistent differences in weight change or bleeding patterns according to age; adolescents aged &lt; 18 years were not included in any studies </a:t>
            </a:r>
            <a:r>
              <a:rPr lang="en-GB" sz="1200" i="1" kern="1200" dirty="0">
                <a:solidFill>
                  <a:schemeClr val="tx1"/>
                </a:solidFill>
                <a:effectLst/>
                <a:latin typeface="+mn-lt"/>
                <a:ea typeface="+mn-ea"/>
                <a:cs typeface="+mn-cs"/>
              </a:rPr>
              <a:t>(1-3)</a:t>
            </a:r>
            <a:r>
              <a:rPr lang="en-GB" sz="1200" kern="1200" dirty="0">
                <a:solidFill>
                  <a:schemeClr val="tx1"/>
                </a:solidFill>
                <a:effectLst/>
                <a:latin typeface="+mn-lt"/>
                <a:ea typeface="+mn-ea"/>
                <a:cs typeface="+mn-cs"/>
              </a:rPr>
              <a:t>. Two prospective, non-comparative studies demonstrated that women with endometriosis treated with DMPA-SC for six months experienced minimal weight gain and decreases in BMD; serious adverse events were rare and DMPA-SC improved pain symptoms associated with the condition </a:t>
            </a:r>
            <a:r>
              <a:rPr lang="en-GB" sz="1200" i="1" kern="1200" dirty="0">
                <a:solidFill>
                  <a:schemeClr val="tx1"/>
                </a:solidFill>
                <a:effectLst/>
                <a:latin typeface="+mn-lt"/>
                <a:ea typeface="+mn-ea"/>
                <a:cs typeface="+mn-cs"/>
              </a:rPr>
              <a:t>(4, 5)</a:t>
            </a:r>
            <a:r>
              <a:rPr lang="en-GB" sz="1200" kern="1200" dirty="0">
                <a:solidFill>
                  <a:schemeClr val="tx1"/>
                </a:solidFill>
                <a:effectLst/>
                <a:latin typeface="+mn-lt"/>
                <a:ea typeface="+mn-ea"/>
                <a:cs typeface="+mn-cs"/>
              </a:rPr>
              <a:t>. A randomized cross-over study reported that women living with HIV tolerated injection of DMPA-SC and that experiences of serious adverse events were rare and occurred at similar rates as in users of DMPA-IM </a:t>
            </a:r>
            <a:r>
              <a:rPr lang="en-GB" sz="1200" i="1" kern="1200" dirty="0">
                <a:solidFill>
                  <a:schemeClr val="tx1"/>
                </a:solidFill>
                <a:effectLst/>
                <a:latin typeface="+mn-lt"/>
                <a:ea typeface="+mn-ea"/>
                <a:cs typeface="+mn-cs"/>
              </a:rPr>
              <a:t>(6)</a:t>
            </a:r>
            <a:r>
              <a:rPr lang="en-GB" sz="1200" kern="1200" dirty="0">
                <a:solidFill>
                  <a:schemeClr val="tx1"/>
                </a:solidFill>
                <a:effectLst/>
                <a:latin typeface="+mn-lt"/>
                <a:ea typeface="+mn-ea"/>
                <a:cs typeface="+mn-cs"/>
              </a:rPr>
              <a:t>. Evidence from three Phase 3 contraceptive trials and four reports from a small prospective cohort study reported similar contraceptive efficacy, weight change, bleeding patterns and other adverse effects, including variations in a number of biomarkers, among obese and non-obese DMPA-SC users </a:t>
            </a:r>
            <a:r>
              <a:rPr lang="en-GB" sz="1200" i="1" kern="1200" dirty="0">
                <a:solidFill>
                  <a:schemeClr val="tx1"/>
                </a:solidFill>
                <a:effectLst/>
                <a:latin typeface="+mn-lt"/>
                <a:ea typeface="+mn-ea"/>
                <a:cs typeface="+mn-cs"/>
              </a:rPr>
              <a:t>(1, 3, 7-12)</a:t>
            </a:r>
            <a:r>
              <a:rPr lang="en-GB" sz="1200" kern="1200" dirty="0">
                <a:solidFill>
                  <a:schemeClr val="tx1"/>
                </a:solidFill>
                <a:effectLst/>
                <a:latin typeface="+mn-lt"/>
                <a:ea typeface="+mn-ea"/>
                <a:cs typeface="+mn-cs"/>
              </a:rPr>
              <a:t>.</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DMPA-IM and DMPA-SC appear to be therapeutically equivalent; the two formulations demonstrate similar pharmacokinetics, effects on serum estradiol levels and high contraceptive efficacy </a:t>
            </a:r>
            <a:r>
              <a:rPr lang="en-GB" sz="1200" i="1" kern="1200" dirty="0">
                <a:solidFill>
                  <a:schemeClr val="tx1"/>
                </a:solidFill>
                <a:effectLst/>
                <a:latin typeface="+mn-lt"/>
                <a:ea typeface="+mn-ea"/>
                <a:cs typeface="+mn-cs"/>
              </a:rPr>
              <a:t>(1)</a:t>
            </a:r>
            <a:r>
              <a:rPr lang="en-GB" sz="1200" kern="1200" dirty="0">
                <a:solidFill>
                  <a:schemeClr val="tx1"/>
                </a:solidFill>
                <a:effectLst/>
                <a:latin typeface="+mn-lt"/>
                <a:ea typeface="+mn-ea"/>
                <a:cs typeface="+mn-cs"/>
              </a:rPr>
              <a:t>. In addition, similar effects on weight change, bleeding patterns and experience of other adverse effects have been reported among healthy reproductive age users </a:t>
            </a:r>
            <a:r>
              <a:rPr lang="en-GB" sz="1200" i="1" kern="1200" dirty="0">
                <a:solidFill>
                  <a:schemeClr val="tx1"/>
                </a:solidFill>
                <a:effectLst/>
                <a:latin typeface="+mn-lt"/>
                <a:ea typeface="+mn-ea"/>
                <a:cs typeface="+mn-cs"/>
              </a:rPr>
              <a:t>(1, 3, 13)</a:t>
            </a:r>
            <a:r>
              <a:rPr lang="en-GB" sz="1200" kern="1200" dirty="0">
                <a:solidFill>
                  <a:schemeClr val="tx1"/>
                </a:solidFill>
                <a:effectLst/>
                <a:latin typeface="+mn-lt"/>
                <a:ea typeface="+mn-ea"/>
                <a:cs typeface="+mn-cs"/>
              </a:rPr>
              <a:t>.</a:t>
            </a:r>
            <a:endParaRPr lang="en-GB" dirty="0"/>
          </a:p>
          <a:p>
            <a:pPr eaLnBrk="1" hangingPunct="1"/>
            <a:endParaRPr lang="en-US" baseline="0" dirty="0"/>
          </a:p>
          <a:p>
            <a:pPr eaLnBrk="1" hangingPunct="1"/>
            <a:r>
              <a:rPr lang="en-US" baseline="0" dirty="0"/>
              <a:t>----------------------------------------------------------------------------------------------------------------------------------------------------------------------------------</a:t>
            </a:r>
          </a:p>
          <a:p>
            <a:pPr eaLnBrk="1" hangingPunct="1"/>
            <a:r>
              <a:rPr lang="en-US" baseline="0" dirty="0"/>
              <a:t>Notes: </a:t>
            </a:r>
          </a:p>
          <a:p>
            <a:pPr eaLnBrk="1" hangingPunct="1"/>
            <a:r>
              <a:rPr lang="en-US" baseline="0" dirty="0"/>
              <a:t>The bulk of the data for the review is derived from Phase 3 trials that recruited women from multiple sites around the world which support some generalizability of the findings; however, they also had high dropout rates, more than 20%, over time. We also included a number of small studies with limited exposure to DMPA reporting on a variety of surrogate markers.  It is not clear that these are appropriate endpoints to measure the true effect of DMPA-SC on clinically relevant outcomes.  </a:t>
            </a:r>
          </a:p>
          <a:p>
            <a:pPr eaLnBrk="1" hangingPunct="1"/>
            <a:endParaRPr lang="en-US" baseline="0" dirty="0"/>
          </a:p>
          <a:p>
            <a:pPr eaLnBrk="1" hangingPunct="1"/>
            <a:endParaRPr lang="en-US" baseline="0" dirty="0"/>
          </a:p>
          <a:p>
            <a:pPr eaLnBrk="1" hangingPunct="1"/>
            <a:endParaRPr lang="en-US" baseline="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Based</a:t>
            </a:r>
            <a:r>
              <a:rPr lang="en-GB" sz="1200" kern="1200" baseline="0" dirty="0">
                <a:solidFill>
                  <a:schemeClr val="tx1"/>
                </a:solidFill>
                <a:effectLst/>
                <a:latin typeface="+mn-lt"/>
                <a:ea typeface="+mn-ea"/>
                <a:cs typeface="+mn-cs"/>
              </a:rPr>
              <a:t> on a review of the evidence, t</a:t>
            </a:r>
            <a:r>
              <a:rPr lang="en-GB" sz="1200" kern="1200" dirty="0">
                <a:solidFill>
                  <a:schemeClr val="tx1"/>
                </a:solidFill>
                <a:effectLst/>
                <a:latin typeface="+mn-lt"/>
                <a:ea typeface="+mn-ea"/>
                <a:cs typeface="+mn-cs"/>
              </a:rPr>
              <a:t>he Guideline Development Group determined that no change to the existing recommendations for DMPA was warranted with inclusion of DMPA-SC as a new method.  </a:t>
            </a:r>
            <a:endParaRPr lang="en-GB" dirty="0"/>
          </a:p>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7</a:t>
            </a:fld>
            <a:endParaRPr lang="en-GB" dirty="0"/>
          </a:p>
        </p:txBody>
      </p:sp>
    </p:spTree>
    <p:extLst>
      <p:ext uri="{BB962C8B-B14F-4D97-AF65-F5344CB8AC3E}">
        <p14:creationId xmlns:p14="http://schemas.microsoft.com/office/powerpoint/2010/main" val="34908147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8</a:t>
            </a:fld>
            <a:endParaRPr lang="en-GB" dirty="0"/>
          </a:p>
        </p:txBody>
      </p:sp>
    </p:spTree>
    <p:extLst>
      <p:ext uri="{BB962C8B-B14F-4D97-AF65-F5344CB8AC3E}">
        <p14:creationId xmlns:p14="http://schemas.microsoft.com/office/powerpoint/2010/main" val="3374554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ea typeface="ＭＳ Ｐゴシック" pitchFamily="-110" charset="-128"/>
              </a:rPr>
              <a:t>2-rod LNG implant manufactured in China (also known as Femplant® or Zarin®)</a:t>
            </a:r>
          </a:p>
          <a:p>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ea typeface="ＭＳ Ｐゴシック" pitchFamily="-110" charset="-128"/>
              </a:rPr>
              <a:t>MEC currently has recommendations for Jadelle® (also a 2-rod, 150 mg LNG implant)</a:t>
            </a:r>
          </a:p>
          <a:p>
            <a:endParaRPr lang="en-GB" dirty="0"/>
          </a:p>
        </p:txBody>
      </p:sp>
      <p:sp>
        <p:nvSpPr>
          <p:cNvPr id="4" name="Slide Number Placeholder 3"/>
          <p:cNvSpPr>
            <a:spLocks noGrp="1"/>
          </p:cNvSpPr>
          <p:nvPr>
            <p:ph type="sldNum" sz="quarter" idx="10"/>
          </p:nvPr>
        </p:nvSpPr>
        <p:spPr/>
        <p:txBody>
          <a:bodyPr/>
          <a:lstStyle/>
          <a:p>
            <a:fld id="{098F2579-E084-4BE5-B155-114E7DEDDB7D}" type="slidenum">
              <a:rPr lang="en-GB" smtClean="0"/>
              <a:t>9</a:t>
            </a:fld>
            <a:endParaRPr lang="en-GB" dirty="0"/>
          </a:p>
        </p:txBody>
      </p:sp>
    </p:spTree>
    <p:extLst>
      <p:ext uri="{BB962C8B-B14F-4D97-AF65-F5344CB8AC3E}">
        <p14:creationId xmlns:p14="http://schemas.microsoft.com/office/powerpoint/2010/main" val="321112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Ulipristal</a:t>
            </a:r>
            <a:r>
              <a:rPr lang="en-US" baseline="0" dirty="0"/>
              <a:t> acetate is a selective progesterone receptor modulator</a:t>
            </a:r>
          </a:p>
          <a:p>
            <a:r>
              <a:rPr lang="en-US" dirty="0"/>
              <a:t>Available</a:t>
            </a:r>
            <a:r>
              <a:rPr lang="en-US" baseline="0" dirty="0"/>
              <a:t> since 2009 in the </a:t>
            </a:r>
            <a:r>
              <a:rPr lang="en-US" dirty="0"/>
              <a:t>European Union and since 2010 in the US, it is now</a:t>
            </a:r>
            <a:r>
              <a:rPr lang="en-US" baseline="0" dirty="0"/>
              <a:t> registered in over 72 countries</a:t>
            </a:r>
            <a:endParaRPr lang="en-US" dirty="0"/>
          </a:p>
          <a:p>
            <a:r>
              <a:rPr lang="en-US" dirty="0"/>
              <a:t>It is given as a single dose of 30mg and is effective</a:t>
            </a:r>
            <a:r>
              <a:rPr lang="en-US" baseline="0" dirty="0"/>
              <a:t> up to 120 hours in delaying ovulation, It has been shown to delay before the onset of the LH surge or after onset but before the LH peak</a:t>
            </a:r>
            <a:endParaRPr lang="en-US" dirty="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Currently registered in 72 countries:</a:t>
            </a:r>
          </a:p>
          <a:p>
            <a:endParaRPr lang="en-US" dirty="0"/>
          </a:p>
          <a:p>
            <a:pPr lvl="1"/>
            <a:r>
              <a:rPr lang="en-US" dirty="0"/>
              <a:t>15 in Africa</a:t>
            </a:r>
          </a:p>
          <a:p>
            <a:pPr lvl="1"/>
            <a:r>
              <a:rPr lang="en-US" dirty="0"/>
              <a:t>6 in Asia</a:t>
            </a:r>
          </a:p>
          <a:p>
            <a:pPr lvl="1"/>
            <a:r>
              <a:rPr lang="en-US" dirty="0"/>
              <a:t>9 CIS (Commonwealth independent states-- ex Soviet Union countries like Armenia, Belarus, Georgia, Kazakhstan, etc.)</a:t>
            </a:r>
          </a:p>
          <a:p>
            <a:pPr lvl="1"/>
            <a:r>
              <a:rPr lang="en-US" dirty="0"/>
              <a:t>4 in Latin America</a:t>
            </a:r>
          </a:p>
          <a:p>
            <a:pPr lvl="1"/>
            <a:r>
              <a:rPr lang="en-US" dirty="0"/>
              <a:t>2 in Middle East</a:t>
            </a:r>
          </a:p>
          <a:p>
            <a:endParaRPr lang="en-US" dirty="0"/>
          </a:p>
        </p:txBody>
      </p:sp>
      <p:sp>
        <p:nvSpPr>
          <p:cNvPr id="4" name="Slide Number Placeholder 3"/>
          <p:cNvSpPr>
            <a:spLocks noGrp="1"/>
          </p:cNvSpPr>
          <p:nvPr>
            <p:ph type="sldNum" sz="quarter" idx="10"/>
          </p:nvPr>
        </p:nvSpPr>
        <p:spPr/>
        <p:txBody>
          <a:bodyPr/>
          <a:lstStyle/>
          <a:p>
            <a:fld id="{098F2579-E084-4BE5-B155-114E7DEDDB7D}" type="slidenum">
              <a:rPr lang="en-GB" smtClean="0"/>
              <a:t>13</a:t>
            </a:fld>
            <a:endParaRPr lang="en-GB" dirty="0"/>
          </a:p>
        </p:txBody>
      </p:sp>
    </p:spTree>
    <p:extLst>
      <p:ext uri="{BB962C8B-B14F-4D97-AF65-F5344CB8AC3E}">
        <p14:creationId xmlns:p14="http://schemas.microsoft.com/office/powerpoint/2010/main" val="21358358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
        <p:nvSpPr>
          <p:cNvPr id="11" name="Rectangle 10"/>
          <p:cNvSpPr/>
          <p:nvPr userDrawn="1"/>
        </p:nvSpPr>
        <p:spPr bwMode="auto">
          <a:xfrm>
            <a:off x="1062896" y="3732398"/>
            <a:ext cx="6605448" cy="864098"/>
          </a:xfrm>
          <a:prstGeom prst="rect">
            <a:avLst/>
          </a:prstGeom>
          <a:solidFill>
            <a:schemeClr val="bg1">
              <a:lumMod val="8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12" name="Rectangle 11"/>
          <p:cNvSpPr/>
          <p:nvPr userDrawn="1"/>
        </p:nvSpPr>
        <p:spPr bwMode="auto">
          <a:xfrm flipV="1">
            <a:off x="1062896" y="1556790"/>
            <a:ext cx="6605448" cy="2175607"/>
          </a:xfrm>
          <a:prstGeom prst="rect">
            <a:avLst/>
          </a:prstGeom>
          <a:solidFill>
            <a:schemeClr val="bg1">
              <a:lumMod val="95000"/>
            </a:schemeClr>
          </a:solidFill>
          <a:ln>
            <a:noFill/>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Char char="•"/>
              <a:tabLst/>
            </a:pPr>
            <a:endParaRPr kumimoji="0" lang="en-GB" sz="1600" b="0" i="0" u="none" strike="noStrike" cap="none" normalizeH="0" baseline="0" dirty="0">
              <a:ln>
                <a:noFill/>
              </a:ln>
              <a:solidFill>
                <a:schemeClr val="tx1"/>
              </a:solidFill>
              <a:effectLst/>
              <a:latin typeface="Trebuchet MS" pitchFamily="34" charset="0"/>
              <a:cs typeface="Arial" charset="0"/>
            </a:endParaRPr>
          </a:p>
        </p:txBody>
      </p:sp>
      <p:sp>
        <p:nvSpPr>
          <p:cNvPr id="2" name="Title 1"/>
          <p:cNvSpPr>
            <a:spLocks noGrp="1"/>
          </p:cNvSpPr>
          <p:nvPr>
            <p:ph type="ctrTitle" hasCustomPrompt="1"/>
          </p:nvPr>
        </p:nvSpPr>
        <p:spPr>
          <a:xfrm>
            <a:off x="1446541" y="1776871"/>
            <a:ext cx="5933771" cy="1735444"/>
          </a:xfrm>
        </p:spPr>
        <p:txBody>
          <a:bodyPr>
            <a:normAutofit/>
          </a:bodyPr>
          <a:lstStyle>
            <a:lvl1pPr>
              <a:defRPr sz="3600">
                <a:solidFill>
                  <a:schemeClr val="tx1"/>
                </a:solidFill>
              </a:defRPr>
            </a:lvl1pPr>
          </a:lstStyle>
          <a:p>
            <a:r>
              <a:rPr lang="en-US" dirty="0"/>
              <a:t>Presentation title</a:t>
            </a:r>
            <a:endParaRPr lang="en-GB" dirty="0"/>
          </a:p>
        </p:txBody>
      </p:sp>
      <p:sp>
        <p:nvSpPr>
          <p:cNvPr id="3" name="Subtitle 2"/>
          <p:cNvSpPr>
            <a:spLocks noGrp="1"/>
          </p:cNvSpPr>
          <p:nvPr>
            <p:ph type="subTitle" idx="1" hasCustomPrompt="1"/>
          </p:nvPr>
        </p:nvSpPr>
        <p:spPr>
          <a:xfrm>
            <a:off x="1446541" y="3838656"/>
            <a:ext cx="5933771" cy="360039"/>
          </a:xfrm>
        </p:spPr>
        <p:txBody>
          <a:bodyPr>
            <a:normAutofit/>
          </a:bodyPr>
          <a:lstStyle>
            <a:lvl1pPr marL="0" indent="0" algn="l">
              <a:buNone/>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Name</a:t>
            </a:r>
            <a:endParaRPr lang="en-GB" dirty="0"/>
          </a:p>
        </p:txBody>
      </p:sp>
      <p:sp>
        <p:nvSpPr>
          <p:cNvPr id="23" name="Text Placeholder 22"/>
          <p:cNvSpPr>
            <a:spLocks noGrp="1"/>
          </p:cNvSpPr>
          <p:nvPr>
            <p:ph type="body" sz="quarter" idx="10" hasCustomPrompt="1"/>
          </p:nvPr>
        </p:nvSpPr>
        <p:spPr>
          <a:xfrm>
            <a:off x="1446540" y="4198770"/>
            <a:ext cx="5933771" cy="287337"/>
          </a:xfrm>
        </p:spPr>
        <p:txBody>
          <a:bodyPr>
            <a:noAutofit/>
          </a:bodyPr>
          <a:lstStyle>
            <a:lvl1pPr marL="0" indent="0">
              <a:buNone/>
              <a:defRPr sz="1600"/>
            </a:lvl1pPr>
          </a:lstStyle>
          <a:p>
            <a:pPr lvl="0"/>
            <a:r>
              <a:rPr lang="en-US" dirty="0"/>
              <a:t>Title</a:t>
            </a:r>
            <a:endParaRPr lang="en-GB" dirty="0"/>
          </a:p>
        </p:txBody>
      </p:sp>
      <p:sp>
        <p:nvSpPr>
          <p:cNvPr id="25" name="Text Placeholder 24"/>
          <p:cNvSpPr>
            <a:spLocks noGrp="1"/>
          </p:cNvSpPr>
          <p:nvPr>
            <p:ph type="body" sz="quarter" idx="11" hasCustomPrompt="1"/>
          </p:nvPr>
        </p:nvSpPr>
        <p:spPr>
          <a:xfrm>
            <a:off x="0" y="476672"/>
            <a:ext cx="1763688" cy="288925"/>
          </a:xfrm>
          <a:solidFill>
            <a:schemeClr val="tx1">
              <a:lumMod val="95000"/>
              <a:lumOff val="5000"/>
            </a:schemeClr>
          </a:solidFill>
        </p:spPr>
        <p:txBody>
          <a:bodyPr>
            <a:normAutofit/>
          </a:bodyPr>
          <a:lstStyle>
            <a:lvl1pPr marL="0" indent="0" algn="ctr">
              <a:buNone/>
              <a:defRPr sz="1200" b="1" baseline="0">
                <a:solidFill>
                  <a:schemeClr val="bg1"/>
                </a:solidFill>
                <a:latin typeface="+mj-lt"/>
              </a:defRPr>
            </a:lvl1pPr>
          </a:lstStyle>
          <a:p>
            <a:pPr lvl="0"/>
            <a:r>
              <a:rPr lang="en-US" dirty="0"/>
              <a:t>Date and place</a:t>
            </a:r>
            <a:endParaRPr lang="en-GB" dirty="0"/>
          </a:p>
        </p:txBody>
      </p:sp>
      <p:pic>
        <p:nvPicPr>
          <p:cNvPr id="1026" name="Picture 2" descr="C:\Users\kolevs\Desktop\WHO-EN-BW-H.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07704" y="5420907"/>
            <a:ext cx="1645722" cy="50476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44963" y="5198994"/>
            <a:ext cx="1954264" cy="1050416"/>
          </a:xfrm>
          <a:prstGeom prst="rect">
            <a:avLst/>
          </a:prstGeom>
        </p:spPr>
      </p:pic>
    </p:spTree>
    <p:extLst>
      <p:ext uri="{BB962C8B-B14F-4D97-AF65-F5344CB8AC3E}">
        <p14:creationId xmlns:p14="http://schemas.microsoft.com/office/powerpoint/2010/main" val="3852205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03674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315809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asic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tx1"/>
                </a:solidFill>
                <a:effectLst/>
              </a:defRPr>
            </a:lvl1pPr>
          </a:lstStyle>
          <a:p>
            <a:r>
              <a:rPr lang="en-US" dirty="0"/>
              <a:t>Headline – Myriad Pro, Bold, Shadow, 28pt</a:t>
            </a:r>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dirty="0"/>
              <a:t>First level – Myriad Pro, Bold, 24pt</a:t>
            </a:r>
          </a:p>
          <a:p>
            <a:pPr lvl="1"/>
            <a:r>
              <a:rPr lang="en-US" dirty="0"/>
              <a:t>Second level – Myriad Pro, 20pt</a:t>
            </a:r>
          </a:p>
          <a:p>
            <a:pPr lvl="2"/>
            <a:r>
              <a:rPr lang="en-US" dirty="0"/>
              <a:t>Third level – Myriad Pro, 18pt	</a:t>
            </a:r>
          </a:p>
          <a:p>
            <a:pPr lvl="3"/>
            <a:r>
              <a:rPr lang="en-US" dirty="0"/>
              <a:t>Fourth level – Myriad Pro, 18pt</a:t>
            </a:r>
          </a:p>
          <a:p>
            <a:pPr lvl="4"/>
            <a:r>
              <a:rPr lang="en-US" dirty="0"/>
              <a:t>Fifth level – Myriad Pro, 18pt</a:t>
            </a:r>
          </a:p>
        </p:txBody>
      </p:sp>
      <p:sp>
        <p:nvSpPr>
          <p:cNvPr id="7" name="Text Placeholder 8"/>
          <p:cNvSpPr>
            <a:spLocks noGrp="1"/>
          </p:cNvSpPr>
          <p:nvPr>
            <p:ph type="body" sz="quarter" idx="10" hasCustomPrompt="1"/>
          </p:nvPr>
        </p:nvSpPr>
        <p:spPr>
          <a:xfrm>
            <a:off x="457200" y="5791200"/>
            <a:ext cx="82296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a:t>*Citations and references – Myriad Pro, 11pt</a:t>
            </a:r>
          </a:p>
        </p:txBody>
      </p:sp>
    </p:spTree>
    <p:extLst>
      <p:ext uri="{BB962C8B-B14F-4D97-AF65-F5344CB8AC3E}">
        <p14:creationId xmlns:p14="http://schemas.microsoft.com/office/powerpoint/2010/main" val="112251082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2469755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1032" y="646632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348184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0"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734575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248789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3" name="Footer Placeholder 3"/>
          <p:cNvSpPr>
            <a:spLocks noGrp="1"/>
          </p:cNvSpPr>
          <p:nvPr>
            <p:ph type="ftr" sz="quarter" idx="10"/>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3286600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850844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8"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273793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33702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6"/>
          <p:cNvSpPr txBox="1">
            <a:spLocks noChangeArrowheads="1"/>
          </p:cNvSpPr>
          <p:nvPr userDrawn="1"/>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27072" y="6480289"/>
            <a:ext cx="801218" cy="246423"/>
          </a:xfrm>
          <a:prstGeom prst="rect">
            <a:avLst/>
          </a:prstGeom>
        </p:spPr>
      </p:pic>
      <p:sp>
        <p:nvSpPr>
          <p:cNvPr id="11" name="Footer Placeholder 3"/>
          <p:cNvSpPr>
            <a:spLocks noGrp="1"/>
          </p:cNvSpPr>
          <p:nvPr>
            <p:ph type="ftr" sz="quarter" idx="3"/>
          </p:nvPr>
        </p:nvSpPr>
        <p:spPr>
          <a:xfrm>
            <a:off x="452264" y="656943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77753" y="6359852"/>
            <a:ext cx="476672" cy="476672"/>
          </a:xfrm>
          <a:prstGeom prst="rect">
            <a:avLst/>
          </a:prstGeom>
        </p:spPr>
      </p:pic>
    </p:spTree>
    <p:extLst>
      <p:ext uri="{BB962C8B-B14F-4D97-AF65-F5344CB8AC3E}">
        <p14:creationId xmlns:p14="http://schemas.microsoft.com/office/powerpoint/2010/main" val="1230244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50106"/>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556792"/>
            <a:ext cx="8229600" cy="456937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Footer Placeholder 3"/>
          <p:cNvSpPr>
            <a:spLocks noGrp="1"/>
          </p:cNvSpPr>
          <p:nvPr>
            <p:ph type="ftr" sz="quarter" idx="3"/>
          </p:nvPr>
        </p:nvSpPr>
        <p:spPr>
          <a:xfrm>
            <a:off x="464980" y="6562452"/>
            <a:ext cx="2895600" cy="144016"/>
          </a:xfrm>
          <a:prstGeom prst="rect">
            <a:avLst/>
          </a:prstGeom>
        </p:spPr>
        <p:txBody>
          <a:bodyPr vert="horz" lIns="91440" tIns="45720" rIns="91440" bIns="45720" rtlCol="0" anchor="ctr"/>
          <a:lstStyle>
            <a:lvl1pPr algn="l">
              <a:defRPr sz="900">
                <a:solidFill>
                  <a:schemeClr val="bg1">
                    <a:lumMod val="75000"/>
                  </a:schemeClr>
                </a:solidFill>
              </a:defRPr>
            </a:lvl1pPr>
          </a:lstStyle>
          <a:p>
            <a:r>
              <a:rPr lang="en-US" dirty="0"/>
              <a:t>Filename</a:t>
            </a:r>
            <a:endParaRPr lang="en-GB" dirty="0"/>
          </a:p>
        </p:txBody>
      </p:sp>
      <p:sp>
        <p:nvSpPr>
          <p:cNvPr id="5" name="Slide Number Placeholder 6"/>
          <p:cNvSpPr txBox="1">
            <a:spLocks noChangeArrowheads="1"/>
          </p:cNvSpPr>
          <p:nvPr/>
        </p:nvSpPr>
        <p:spPr>
          <a:xfrm>
            <a:off x="107504" y="6526180"/>
            <a:ext cx="360362" cy="215900"/>
          </a:xfrm>
          <a:prstGeom prst="rect">
            <a:avLst/>
          </a:prstGeom>
          <a:ln/>
        </p:spPr>
        <p:txBody>
          <a:bodyPr vert="horz" lIns="91440" tIns="45720" rIns="91440" bIns="45720" rtlCol="0" anchor="ctr"/>
          <a:lstStyle>
            <a:defPPr>
              <a:defRPr lang="en-US"/>
            </a:defPPr>
            <a:lvl1pPr marL="0" algn="r" defTabSz="914400" rtl="0" eaLnBrk="1" latinLnBrk="0" hangingPunct="1">
              <a:defRPr sz="1050" b="0" kern="1200">
                <a:solidFill>
                  <a:schemeClr val="bg1">
                    <a:lumMod val="85000"/>
                  </a:schemeClr>
                </a:solidFill>
                <a:latin typeface="Calibri" pitchFamily="34" charset="0"/>
                <a:ea typeface="+mn-ea"/>
                <a:cs typeface="Calibri"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42FD93C-0291-4835-BA8C-C11EA0F97B50}" type="slidenum">
              <a:rPr lang="en-GB" smtClean="0"/>
              <a:pPr>
                <a:defRPr/>
              </a:pPr>
              <a:t>‹#›</a:t>
            </a:fld>
            <a:endParaRPr lang="en-GB" dirty="0"/>
          </a:p>
        </p:txBody>
      </p:sp>
    </p:spTree>
    <p:extLst>
      <p:ext uri="{BB962C8B-B14F-4D97-AF65-F5344CB8AC3E}">
        <p14:creationId xmlns:p14="http://schemas.microsoft.com/office/powerpoint/2010/main" val="2442983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dt="0"/>
  <p:txStyles>
    <p:titleStyle>
      <a:lvl1pPr algn="l" defTabSz="914400" rtl="0" eaLnBrk="1" latinLnBrk="0" hangingPunct="1">
        <a:spcBef>
          <a:spcPct val="0"/>
        </a:spcBef>
        <a:buNone/>
        <a:defRPr sz="3600" b="1" kern="1200">
          <a:solidFill>
            <a:srgbClr val="007DC5"/>
          </a:solidFill>
          <a:latin typeface="+mj-lt"/>
          <a:ea typeface="+mj-ea"/>
          <a:cs typeface="+mj-cs"/>
        </a:defRPr>
      </a:lvl1pPr>
    </p:titleStyle>
    <p:body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w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New methods added to the MEC, 5</a:t>
            </a:r>
            <a:r>
              <a:rPr lang="en-GB" baseline="30000" dirty="0"/>
              <a:t>th</a:t>
            </a:r>
            <a:r>
              <a:rPr lang="en-GB" dirty="0"/>
              <a:t> Edition</a:t>
            </a:r>
          </a:p>
        </p:txBody>
      </p:sp>
      <p:sp>
        <p:nvSpPr>
          <p:cNvPr id="6" name="Subtitle 5"/>
          <p:cNvSpPr>
            <a:spLocks noGrp="1"/>
          </p:cNvSpPr>
          <p:nvPr>
            <p:ph type="subTitle" idx="1"/>
          </p:nvPr>
        </p:nvSpPr>
        <p:spPr/>
        <p:txBody>
          <a:bodyPr>
            <a:normAutofit lnSpcReduction="10000"/>
          </a:bodyPr>
          <a:lstStyle/>
          <a:p>
            <a:r>
              <a:rPr lang="en-GB" dirty="0"/>
              <a:t>Petrus Steyn</a:t>
            </a:r>
          </a:p>
        </p:txBody>
      </p:sp>
      <p:sp>
        <p:nvSpPr>
          <p:cNvPr id="7" name="Text Placeholder 6"/>
          <p:cNvSpPr>
            <a:spLocks noGrp="1"/>
          </p:cNvSpPr>
          <p:nvPr>
            <p:ph type="body" sz="quarter" idx="10"/>
          </p:nvPr>
        </p:nvSpPr>
        <p:spPr/>
        <p:txBody>
          <a:bodyPr/>
          <a:lstStyle/>
          <a:p>
            <a:r>
              <a:rPr lang="en-GB" dirty="0"/>
              <a:t>WHO/ SRH/ CFC</a:t>
            </a:r>
          </a:p>
        </p:txBody>
      </p:sp>
    </p:spTree>
    <p:extLst>
      <p:ext uri="{BB962C8B-B14F-4D97-AF65-F5344CB8AC3E}">
        <p14:creationId xmlns:p14="http://schemas.microsoft.com/office/powerpoint/2010/main" val="824540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ea typeface="ＭＳ Ｐゴシック" pitchFamily="-110" charset="-128"/>
              </a:rPr>
              <a:t>SI (II) Efficacy</a:t>
            </a:r>
          </a:p>
        </p:txBody>
      </p:sp>
      <p:sp>
        <p:nvSpPr>
          <p:cNvPr id="18435" name="Content Placeholder 2"/>
          <p:cNvSpPr>
            <a:spLocks noGrp="1"/>
          </p:cNvSpPr>
          <p:nvPr>
            <p:ph idx="1"/>
          </p:nvPr>
        </p:nvSpPr>
        <p:spPr>
          <a:xfrm>
            <a:off x="457200" y="1219200"/>
            <a:ext cx="8229600" cy="4568825"/>
          </a:xfrm>
        </p:spPr>
        <p:txBody>
          <a:bodyPr/>
          <a:lstStyle/>
          <a:p>
            <a:r>
              <a:rPr lang="en-US" sz="3200" dirty="0">
                <a:ea typeface="ＭＳ Ｐゴシック" pitchFamily="-110" charset="-128"/>
              </a:rPr>
              <a:t>Systematic review of RCTs with &gt; 15000 users found:</a:t>
            </a:r>
          </a:p>
          <a:p>
            <a:pPr lvl="1"/>
            <a:r>
              <a:rPr lang="en-US" sz="2800" dirty="0"/>
              <a:t>Year 1 pregnancy rates ranged from 0-0.1%</a:t>
            </a:r>
          </a:p>
          <a:p>
            <a:pPr lvl="1"/>
            <a:r>
              <a:rPr lang="en-US" sz="2800" dirty="0"/>
              <a:t>Cumulative pregnancy rates through year 4 from 0.9-1.06%</a:t>
            </a:r>
          </a:p>
          <a:p>
            <a:r>
              <a:rPr lang="en-US" sz="3200" dirty="0">
                <a:ea typeface="ＭＳ Ｐゴシック" pitchFamily="-110" charset="-128"/>
              </a:rPr>
              <a:t>Post-marketing surveillance in Madagascar, Kenya and Pakistan indicates high efficacy and satisfaction with method</a:t>
            </a:r>
          </a:p>
          <a:p>
            <a:pPr>
              <a:buFont typeface="Wingdings" pitchFamily="-110" charset="2"/>
              <a:buNone/>
            </a:pPr>
            <a:endParaRPr lang="en-US" sz="3200" dirty="0">
              <a:ea typeface="ＭＳ Ｐゴシック" pitchFamily="-110" charset="-128"/>
            </a:endParaRPr>
          </a:p>
        </p:txBody>
      </p:sp>
      <p:sp>
        <p:nvSpPr>
          <p:cNvPr id="18436" name="Footer Placeholder 3"/>
          <p:cNvSpPr>
            <a:spLocks noGrp="1"/>
          </p:cNvSpPr>
          <p:nvPr>
            <p:ph type="ftr" sz="quarter" idx="4294967295"/>
          </p:nvPr>
        </p:nvSpPr>
        <p:spPr bwMode="auto">
          <a:xfrm>
            <a:off x="452438" y="6569075"/>
            <a:ext cx="2895600" cy="1444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110" charset="0"/>
                <a:cs typeface="Arial" charset="0"/>
              </a:defRPr>
            </a:lvl1pPr>
            <a:lvl2pPr marL="37931725" indent="-37474525" eaLnBrk="0" hangingPunct="0">
              <a:defRPr sz="2400">
                <a:solidFill>
                  <a:schemeClr val="tx1"/>
                </a:solidFill>
                <a:latin typeface="Calibri" pitchFamily="-110" charset="0"/>
                <a:cs typeface="Arial" charset="0"/>
              </a:defRPr>
            </a:lvl2pPr>
            <a:lvl3pPr eaLnBrk="0" hangingPunct="0">
              <a:defRPr sz="2400">
                <a:solidFill>
                  <a:schemeClr val="tx1"/>
                </a:solidFill>
                <a:latin typeface="Calibri" pitchFamily="-110" charset="0"/>
                <a:cs typeface="Arial" charset="0"/>
              </a:defRPr>
            </a:lvl3pPr>
            <a:lvl4pPr eaLnBrk="0" hangingPunct="0">
              <a:defRPr sz="2400">
                <a:solidFill>
                  <a:schemeClr val="tx1"/>
                </a:solidFill>
                <a:latin typeface="Calibri" pitchFamily="-110" charset="0"/>
                <a:cs typeface="Arial" charset="0"/>
              </a:defRPr>
            </a:lvl4pPr>
            <a:lvl5pPr eaLnBrk="0" hangingPunct="0">
              <a:defRPr sz="2400">
                <a:solidFill>
                  <a:schemeClr val="tx1"/>
                </a:solidFill>
                <a:latin typeface="Calibri" pitchFamily="-110" charset="0"/>
                <a:cs typeface="Arial" charset="0"/>
              </a:defRPr>
            </a:lvl5pPr>
            <a:lvl6pPr marL="457200" eaLnBrk="0" fontAlgn="base" hangingPunct="0">
              <a:spcBef>
                <a:spcPct val="0"/>
              </a:spcBef>
              <a:spcAft>
                <a:spcPct val="0"/>
              </a:spcAft>
              <a:defRPr sz="2400">
                <a:solidFill>
                  <a:schemeClr val="tx1"/>
                </a:solidFill>
                <a:latin typeface="Calibri" pitchFamily="-110" charset="0"/>
                <a:cs typeface="Arial" charset="0"/>
              </a:defRPr>
            </a:lvl6pPr>
            <a:lvl7pPr marL="914400" eaLnBrk="0" fontAlgn="base" hangingPunct="0">
              <a:spcBef>
                <a:spcPct val="0"/>
              </a:spcBef>
              <a:spcAft>
                <a:spcPct val="0"/>
              </a:spcAft>
              <a:defRPr sz="2400">
                <a:solidFill>
                  <a:schemeClr val="tx1"/>
                </a:solidFill>
                <a:latin typeface="Calibri" pitchFamily="-110" charset="0"/>
                <a:cs typeface="Arial" charset="0"/>
              </a:defRPr>
            </a:lvl7pPr>
            <a:lvl8pPr marL="1371600" eaLnBrk="0" fontAlgn="base" hangingPunct="0">
              <a:spcBef>
                <a:spcPct val="0"/>
              </a:spcBef>
              <a:spcAft>
                <a:spcPct val="0"/>
              </a:spcAft>
              <a:defRPr sz="2400">
                <a:solidFill>
                  <a:schemeClr val="tx1"/>
                </a:solidFill>
                <a:latin typeface="Calibri" pitchFamily="-110" charset="0"/>
                <a:cs typeface="Arial" charset="0"/>
              </a:defRPr>
            </a:lvl8pPr>
            <a:lvl9pPr marL="1828800" eaLnBrk="0" fontAlgn="base" hangingPunct="0">
              <a:spcBef>
                <a:spcPct val="0"/>
              </a:spcBef>
              <a:spcAft>
                <a:spcPct val="0"/>
              </a:spcAft>
              <a:defRPr sz="2400">
                <a:solidFill>
                  <a:schemeClr val="tx1"/>
                </a:solidFill>
                <a:latin typeface="Calibri" pitchFamily="-110" charset="0"/>
                <a:cs typeface="Arial" charset="0"/>
              </a:defRPr>
            </a:lvl9pPr>
          </a:lstStyle>
          <a:p>
            <a:pPr eaLnBrk="1" hangingPunct="1"/>
            <a:r>
              <a:rPr lang="en-US" sz="900" dirty="0">
                <a:solidFill>
                  <a:srgbClr val="BFBFBF"/>
                </a:solidFill>
              </a:rPr>
              <a:t>Filename</a:t>
            </a:r>
            <a:endParaRPr lang="en-GB" sz="900" dirty="0">
              <a:solidFill>
                <a:srgbClr val="BFBFBF"/>
              </a:solidFill>
            </a:endParaRPr>
          </a:p>
        </p:txBody>
      </p:sp>
      <p:sp>
        <p:nvSpPr>
          <p:cNvPr id="18437" name="TextBox 4"/>
          <p:cNvSpPr txBox="1">
            <a:spLocks noChangeArrowheads="1"/>
          </p:cNvSpPr>
          <p:nvPr/>
        </p:nvSpPr>
        <p:spPr bwMode="auto">
          <a:xfrm>
            <a:off x="609600" y="5638800"/>
            <a:ext cx="7543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110" charset="0"/>
                <a:cs typeface="Arial" charset="0"/>
              </a:defRPr>
            </a:lvl1pPr>
            <a:lvl2pPr marL="37931725" indent="-37474525" eaLnBrk="0" hangingPunct="0">
              <a:defRPr sz="2400">
                <a:solidFill>
                  <a:schemeClr val="tx1"/>
                </a:solidFill>
                <a:latin typeface="Calibri" pitchFamily="-110" charset="0"/>
                <a:cs typeface="Arial" charset="0"/>
              </a:defRPr>
            </a:lvl2pPr>
            <a:lvl3pPr eaLnBrk="0" hangingPunct="0">
              <a:defRPr sz="2400">
                <a:solidFill>
                  <a:schemeClr val="tx1"/>
                </a:solidFill>
                <a:latin typeface="Calibri" pitchFamily="-110" charset="0"/>
                <a:cs typeface="Arial" charset="0"/>
              </a:defRPr>
            </a:lvl3pPr>
            <a:lvl4pPr eaLnBrk="0" hangingPunct="0">
              <a:defRPr sz="2400">
                <a:solidFill>
                  <a:schemeClr val="tx1"/>
                </a:solidFill>
                <a:latin typeface="Calibri" pitchFamily="-110" charset="0"/>
                <a:cs typeface="Arial" charset="0"/>
              </a:defRPr>
            </a:lvl4pPr>
            <a:lvl5pPr eaLnBrk="0" hangingPunct="0">
              <a:defRPr sz="2400">
                <a:solidFill>
                  <a:schemeClr val="tx1"/>
                </a:solidFill>
                <a:latin typeface="Calibri" pitchFamily="-110" charset="0"/>
                <a:cs typeface="Arial" charset="0"/>
              </a:defRPr>
            </a:lvl5pPr>
            <a:lvl6pPr marL="457200" eaLnBrk="0" fontAlgn="base" hangingPunct="0">
              <a:spcBef>
                <a:spcPct val="0"/>
              </a:spcBef>
              <a:spcAft>
                <a:spcPct val="0"/>
              </a:spcAft>
              <a:defRPr sz="2400">
                <a:solidFill>
                  <a:schemeClr val="tx1"/>
                </a:solidFill>
                <a:latin typeface="Calibri" pitchFamily="-110" charset="0"/>
                <a:cs typeface="Arial" charset="0"/>
              </a:defRPr>
            </a:lvl6pPr>
            <a:lvl7pPr marL="914400" eaLnBrk="0" fontAlgn="base" hangingPunct="0">
              <a:spcBef>
                <a:spcPct val="0"/>
              </a:spcBef>
              <a:spcAft>
                <a:spcPct val="0"/>
              </a:spcAft>
              <a:defRPr sz="2400">
                <a:solidFill>
                  <a:schemeClr val="tx1"/>
                </a:solidFill>
                <a:latin typeface="Calibri" pitchFamily="-110" charset="0"/>
                <a:cs typeface="Arial" charset="0"/>
              </a:defRPr>
            </a:lvl7pPr>
            <a:lvl8pPr marL="1371600" eaLnBrk="0" fontAlgn="base" hangingPunct="0">
              <a:spcBef>
                <a:spcPct val="0"/>
              </a:spcBef>
              <a:spcAft>
                <a:spcPct val="0"/>
              </a:spcAft>
              <a:defRPr sz="2400">
                <a:solidFill>
                  <a:schemeClr val="tx1"/>
                </a:solidFill>
                <a:latin typeface="Calibri" pitchFamily="-110" charset="0"/>
                <a:cs typeface="Arial" charset="0"/>
              </a:defRPr>
            </a:lvl8pPr>
            <a:lvl9pPr marL="1828800" eaLnBrk="0" fontAlgn="base" hangingPunct="0">
              <a:spcBef>
                <a:spcPct val="0"/>
              </a:spcBef>
              <a:spcAft>
                <a:spcPct val="0"/>
              </a:spcAft>
              <a:defRPr sz="2400">
                <a:solidFill>
                  <a:schemeClr val="tx1"/>
                </a:solidFill>
                <a:latin typeface="Calibri" pitchFamily="-110" charset="0"/>
                <a:cs typeface="Arial" charset="0"/>
              </a:defRPr>
            </a:lvl9pPr>
          </a:lstStyle>
          <a:p>
            <a:pPr eaLnBrk="1" hangingPunct="1"/>
            <a:r>
              <a:rPr lang="en-US" sz="1600" dirty="0"/>
              <a:t>Source: Steiner MJ et al. Sino-implant (II)--a levonorgestrel-releasing two-rod implant: systematic review of the randomized controlled trials. Contraception. 2010;81(3):197-201.</a:t>
            </a:r>
          </a:p>
        </p:txBody>
      </p:sp>
    </p:spTree>
    <p:extLst>
      <p:ext uri="{BB962C8B-B14F-4D97-AF65-F5344CB8AC3E}">
        <p14:creationId xmlns:p14="http://schemas.microsoft.com/office/powerpoint/2010/main" val="31577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ea typeface="ＭＳ Ｐゴシック" pitchFamily="-110" charset="-128"/>
              </a:rPr>
              <a:t>SI (II) Efficacy</a:t>
            </a:r>
          </a:p>
        </p:txBody>
      </p:sp>
      <p:sp>
        <p:nvSpPr>
          <p:cNvPr id="18435" name="Content Placeholder 2"/>
          <p:cNvSpPr>
            <a:spLocks noGrp="1"/>
          </p:cNvSpPr>
          <p:nvPr>
            <p:ph idx="1"/>
          </p:nvPr>
        </p:nvSpPr>
        <p:spPr>
          <a:xfrm>
            <a:off x="457200" y="1219200"/>
            <a:ext cx="8229600" cy="4568825"/>
          </a:xfrm>
        </p:spPr>
        <p:txBody>
          <a:bodyPr/>
          <a:lstStyle/>
          <a:p>
            <a:r>
              <a:rPr lang="en-US" sz="3200" dirty="0">
                <a:ea typeface="ＭＳ Ｐゴシック" pitchFamily="-110" charset="-128"/>
              </a:rPr>
              <a:t>Systematic review of RCTs with &gt; 15000 users found:</a:t>
            </a:r>
          </a:p>
          <a:p>
            <a:pPr lvl="1"/>
            <a:r>
              <a:rPr lang="en-US" sz="2800" dirty="0"/>
              <a:t>Year 1 pregnancy rates ranged from 0-0.1%</a:t>
            </a:r>
          </a:p>
          <a:p>
            <a:pPr lvl="1"/>
            <a:r>
              <a:rPr lang="en-US" sz="2800" dirty="0"/>
              <a:t>Cumulative pregnancy rates through year 4 from 0.9-1.06%</a:t>
            </a:r>
          </a:p>
          <a:p>
            <a:r>
              <a:rPr lang="en-US" sz="3200" dirty="0">
                <a:ea typeface="ＭＳ Ｐゴシック" pitchFamily="-110" charset="-128"/>
              </a:rPr>
              <a:t>Post-marketing surveillance in Madagascar, Kenya and Pakistan indicates high efficacy and satisfaction with method</a:t>
            </a:r>
          </a:p>
          <a:p>
            <a:pPr>
              <a:buFont typeface="Wingdings" pitchFamily="-110" charset="2"/>
              <a:buNone/>
            </a:pPr>
            <a:endParaRPr lang="en-US" sz="3200" dirty="0">
              <a:ea typeface="ＭＳ Ｐゴシック" pitchFamily="-110" charset="-128"/>
            </a:endParaRPr>
          </a:p>
        </p:txBody>
      </p:sp>
      <p:sp>
        <p:nvSpPr>
          <p:cNvPr id="18436" name="Footer Placeholder 3"/>
          <p:cNvSpPr>
            <a:spLocks noGrp="1"/>
          </p:cNvSpPr>
          <p:nvPr>
            <p:ph type="ftr" sz="quarter" idx="4294967295"/>
          </p:nvPr>
        </p:nvSpPr>
        <p:spPr bwMode="auto">
          <a:xfrm>
            <a:off x="452438" y="6569075"/>
            <a:ext cx="2895600" cy="1444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110" charset="0"/>
                <a:cs typeface="Arial" charset="0"/>
              </a:defRPr>
            </a:lvl1pPr>
            <a:lvl2pPr marL="37931725" indent="-37474525" eaLnBrk="0" hangingPunct="0">
              <a:defRPr sz="2400">
                <a:solidFill>
                  <a:schemeClr val="tx1"/>
                </a:solidFill>
                <a:latin typeface="Calibri" pitchFamily="-110" charset="0"/>
                <a:cs typeface="Arial" charset="0"/>
              </a:defRPr>
            </a:lvl2pPr>
            <a:lvl3pPr eaLnBrk="0" hangingPunct="0">
              <a:defRPr sz="2400">
                <a:solidFill>
                  <a:schemeClr val="tx1"/>
                </a:solidFill>
                <a:latin typeface="Calibri" pitchFamily="-110" charset="0"/>
                <a:cs typeface="Arial" charset="0"/>
              </a:defRPr>
            </a:lvl3pPr>
            <a:lvl4pPr eaLnBrk="0" hangingPunct="0">
              <a:defRPr sz="2400">
                <a:solidFill>
                  <a:schemeClr val="tx1"/>
                </a:solidFill>
                <a:latin typeface="Calibri" pitchFamily="-110" charset="0"/>
                <a:cs typeface="Arial" charset="0"/>
              </a:defRPr>
            </a:lvl4pPr>
            <a:lvl5pPr eaLnBrk="0" hangingPunct="0">
              <a:defRPr sz="2400">
                <a:solidFill>
                  <a:schemeClr val="tx1"/>
                </a:solidFill>
                <a:latin typeface="Calibri" pitchFamily="-110" charset="0"/>
                <a:cs typeface="Arial" charset="0"/>
              </a:defRPr>
            </a:lvl5pPr>
            <a:lvl6pPr marL="457200" eaLnBrk="0" fontAlgn="base" hangingPunct="0">
              <a:spcBef>
                <a:spcPct val="0"/>
              </a:spcBef>
              <a:spcAft>
                <a:spcPct val="0"/>
              </a:spcAft>
              <a:defRPr sz="2400">
                <a:solidFill>
                  <a:schemeClr val="tx1"/>
                </a:solidFill>
                <a:latin typeface="Calibri" pitchFamily="-110" charset="0"/>
                <a:cs typeface="Arial" charset="0"/>
              </a:defRPr>
            </a:lvl6pPr>
            <a:lvl7pPr marL="914400" eaLnBrk="0" fontAlgn="base" hangingPunct="0">
              <a:spcBef>
                <a:spcPct val="0"/>
              </a:spcBef>
              <a:spcAft>
                <a:spcPct val="0"/>
              </a:spcAft>
              <a:defRPr sz="2400">
                <a:solidFill>
                  <a:schemeClr val="tx1"/>
                </a:solidFill>
                <a:latin typeface="Calibri" pitchFamily="-110" charset="0"/>
                <a:cs typeface="Arial" charset="0"/>
              </a:defRPr>
            </a:lvl7pPr>
            <a:lvl8pPr marL="1371600" eaLnBrk="0" fontAlgn="base" hangingPunct="0">
              <a:spcBef>
                <a:spcPct val="0"/>
              </a:spcBef>
              <a:spcAft>
                <a:spcPct val="0"/>
              </a:spcAft>
              <a:defRPr sz="2400">
                <a:solidFill>
                  <a:schemeClr val="tx1"/>
                </a:solidFill>
                <a:latin typeface="Calibri" pitchFamily="-110" charset="0"/>
                <a:cs typeface="Arial" charset="0"/>
              </a:defRPr>
            </a:lvl8pPr>
            <a:lvl9pPr marL="1828800" eaLnBrk="0" fontAlgn="base" hangingPunct="0">
              <a:spcBef>
                <a:spcPct val="0"/>
              </a:spcBef>
              <a:spcAft>
                <a:spcPct val="0"/>
              </a:spcAft>
              <a:defRPr sz="2400">
                <a:solidFill>
                  <a:schemeClr val="tx1"/>
                </a:solidFill>
                <a:latin typeface="Calibri" pitchFamily="-110" charset="0"/>
                <a:cs typeface="Arial" charset="0"/>
              </a:defRPr>
            </a:lvl9pPr>
          </a:lstStyle>
          <a:p>
            <a:pPr eaLnBrk="1" hangingPunct="1"/>
            <a:r>
              <a:rPr lang="en-US" sz="900" dirty="0">
                <a:solidFill>
                  <a:srgbClr val="BFBFBF"/>
                </a:solidFill>
              </a:rPr>
              <a:t>Filename</a:t>
            </a:r>
            <a:endParaRPr lang="en-GB" sz="900" dirty="0">
              <a:solidFill>
                <a:srgbClr val="BFBFBF"/>
              </a:solidFill>
            </a:endParaRPr>
          </a:p>
        </p:txBody>
      </p:sp>
      <p:sp>
        <p:nvSpPr>
          <p:cNvPr id="18437" name="TextBox 4"/>
          <p:cNvSpPr txBox="1">
            <a:spLocks noChangeArrowheads="1"/>
          </p:cNvSpPr>
          <p:nvPr/>
        </p:nvSpPr>
        <p:spPr bwMode="auto">
          <a:xfrm>
            <a:off x="609600" y="5638800"/>
            <a:ext cx="7543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itchFamily="-110" charset="0"/>
                <a:cs typeface="Arial" charset="0"/>
              </a:defRPr>
            </a:lvl1pPr>
            <a:lvl2pPr marL="37931725" indent="-37474525" eaLnBrk="0" hangingPunct="0">
              <a:defRPr sz="2400">
                <a:solidFill>
                  <a:schemeClr val="tx1"/>
                </a:solidFill>
                <a:latin typeface="Calibri" pitchFamily="-110" charset="0"/>
                <a:cs typeface="Arial" charset="0"/>
              </a:defRPr>
            </a:lvl2pPr>
            <a:lvl3pPr eaLnBrk="0" hangingPunct="0">
              <a:defRPr sz="2400">
                <a:solidFill>
                  <a:schemeClr val="tx1"/>
                </a:solidFill>
                <a:latin typeface="Calibri" pitchFamily="-110" charset="0"/>
                <a:cs typeface="Arial" charset="0"/>
              </a:defRPr>
            </a:lvl3pPr>
            <a:lvl4pPr eaLnBrk="0" hangingPunct="0">
              <a:defRPr sz="2400">
                <a:solidFill>
                  <a:schemeClr val="tx1"/>
                </a:solidFill>
                <a:latin typeface="Calibri" pitchFamily="-110" charset="0"/>
                <a:cs typeface="Arial" charset="0"/>
              </a:defRPr>
            </a:lvl4pPr>
            <a:lvl5pPr eaLnBrk="0" hangingPunct="0">
              <a:defRPr sz="2400">
                <a:solidFill>
                  <a:schemeClr val="tx1"/>
                </a:solidFill>
                <a:latin typeface="Calibri" pitchFamily="-110" charset="0"/>
                <a:cs typeface="Arial" charset="0"/>
              </a:defRPr>
            </a:lvl5pPr>
            <a:lvl6pPr marL="457200" eaLnBrk="0" fontAlgn="base" hangingPunct="0">
              <a:spcBef>
                <a:spcPct val="0"/>
              </a:spcBef>
              <a:spcAft>
                <a:spcPct val="0"/>
              </a:spcAft>
              <a:defRPr sz="2400">
                <a:solidFill>
                  <a:schemeClr val="tx1"/>
                </a:solidFill>
                <a:latin typeface="Calibri" pitchFamily="-110" charset="0"/>
                <a:cs typeface="Arial" charset="0"/>
              </a:defRPr>
            </a:lvl6pPr>
            <a:lvl7pPr marL="914400" eaLnBrk="0" fontAlgn="base" hangingPunct="0">
              <a:spcBef>
                <a:spcPct val="0"/>
              </a:spcBef>
              <a:spcAft>
                <a:spcPct val="0"/>
              </a:spcAft>
              <a:defRPr sz="2400">
                <a:solidFill>
                  <a:schemeClr val="tx1"/>
                </a:solidFill>
                <a:latin typeface="Calibri" pitchFamily="-110" charset="0"/>
                <a:cs typeface="Arial" charset="0"/>
              </a:defRPr>
            </a:lvl7pPr>
            <a:lvl8pPr marL="1371600" eaLnBrk="0" fontAlgn="base" hangingPunct="0">
              <a:spcBef>
                <a:spcPct val="0"/>
              </a:spcBef>
              <a:spcAft>
                <a:spcPct val="0"/>
              </a:spcAft>
              <a:defRPr sz="2400">
                <a:solidFill>
                  <a:schemeClr val="tx1"/>
                </a:solidFill>
                <a:latin typeface="Calibri" pitchFamily="-110" charset="0"/>
                <a:cs typeface="Arial" charset="0"/>
              </a:defRPr>
            </a:lvl8pPr>
            <a:lvl9pPr marL="1828800" eaLnBrk="0" fontAlgn="base" hangingPunct="0">
              <a:spcBef>
                <a:spcPct val="0"/>
              </a:spcBef>
              <a:spcAft>
                <a:spcPct val="0"/>
              </a:spcAft>
              <a:defRPr sz="2400">
                <a:solidFill>
                  <a:schemeClr val="tx1"/>
                </a:solidFill>
                <a:latin typeface="Calibri" pitchFamily="-110" charset="0"/>
                <a:cs typeface="Arial" charset="0"/>
              </a:defRPr>
            </a:lvl9pPr>
          </a:lstStyle>
          <a:p>
            <a:pPr eaLnBrk="1" hangingPunct="1"/>
            <a:r>
              <a:rPr lang="en-US" sz="1600" dirty="0"/>
              <a:t>Source: Steiner MJ et al. Sino-implant (II)--a levonorgestrel-releasing two-rod implant: systematic review of the randomized controlled trials. Contraception. 2010;81(3):197-201.</a:t>
            </a:r>
          </a:p>
        </p:txBody>
      </p:sp>
    </p:spTree>
    <p:extLst>
      <p:ext uri="{BB962C8B-B14F-4D97-AF65-F5344CB8AC3E}">
        <p14:creationId xmlns:p14="http://schemas.microsoft.com/office/powerpoint/2010/main" val="315770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Ulipristal acetate </a:t>
            </a:r>
          </a:p>
        </p:txBody>
      </p:sp>
    </p:spTree>
    <p:extLst>
      <p:ext uri="{BB962C8B-B14F-4D97-AF65-F5344CB8AC3E}">
        <p14:creationId xmlns:p14="http://schemas.microsoft.com/office/powerpoint/2010/main" val="707226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Ulipristal Acetate (UPA)</a:t>
            </a:r>
            <a:endParaRPr lang="en-GB" dirty="0"/>
          </a:p>
        </p:txBody>
      </p:sp>
      <p:sp>
        <p:nvSpPr>
          <p:cNvPr id="3" name="Content Placeholder 2"/>
          <p:cNvSpPr>
            <a:spLocks noGrp="1"/>
          </p:cNvSpPr>
          <p:nvPr>
            <p:ph idx="1"/>
          </p:nvPr>
        </p:nvSpPr>
        <p:spPr/>
        <p:txBody>
          <a:bodyPr>
            <a:normAutofit/>
          </a:bodyPr>
          <a:lstStyle/>
          <a:p>
            <a:pPr>
              <a:lnSpc>
                <a:spcPct val="150000"/>
              </a:lnSpc>
            </a:pPr>
            <a:r>
              <a:rPr lang="en-US" sz="3200" dirty="0"/>
              <a:t>Selective progesterone receptor modulator</a:t>
            </a:r>
          </a:p>
          <a:p>
            <a:pPr>
              <a:lnSpc>
                <a:spcPct val="150000"/>
              </a:lnSpc>
            </a:pPr>
            <a:r>
              <a:rPr lang="en-US" sz="3200" dirty="0"/>
              <a:t>Single dose 30mg effective up to 120 hours</a:t>
            </a:r>
          </a:p>
          <a:p>
            <a:pPr>
              <a:lnSpc>
                <a:spcPct val="150000"/>
              </a:lnSpc>
            </a:pPr>
            <a:r>
              <a:rPr lang="en-US" sz="3200" dirty="0"/>
              <a:t>Delays ovulation</a:t>
            </a:r>
          </a:p>
          <a:p>
            <a:pPr>
              <a:lnSpc>
                <a:spcPct val="150000"/>
              </a:lnSpc>
            </a:pPr>
            <a:r>
              <a:rPr lang="en-US" sz="3200" dirty="0"/>
              <a:t>Approved in EU in 2009, US in 2010</a:t>
            </a:r>
          </a:p>
          <a:p>
            <a:pPr>
              <a:lnSpc>
                <a:spcPct val="150000"/>
              </a:lnSpc>
            </a:pPr>
            <a:r>
              <a:rPr lang="en-US" sz="3200" dirty="0"/>
              <a:t>Currently registered in 72 countries</a:t>
            </a:r>
          </a:p>
        </p:txBody>
      </p:sp>
      <p:sp>
        <p:nvSpPr>
          <p:cNvPr id="4" name="Footer Placeholder 3"/>
          <p:cNvSpPr>
            <a:spLocks noGrp="1"/>
          </p:cNvSpPr>
          <p:nvPr>
            <p:ph type="ftr" sz="quarter" idx="3"/>
          </p:nvPr>
        </p:nvSpPr>
        <p:spPr/>
        <p:txBody>
          <a:bodyPr/>
          <a:lstStyle/>
          <a:p>
            <a:r>
              <a:rPr lang="en-US" dirty="0"/>
              <a:t>Filename</a:t>
            </a:r>
            <a:endParaRPr lang="en-GB" dirty="0"/>
          </a:p>
        </p:txBody>
      </p:sp>
    </p:spTree>
    <p:extLst>
      <p:ext uri="{BB962C8B-B14F-4D97-AF65-F5344CB8AC3E}">
        <p14:creationId xmlns:p14="http://schemas.microsoft.com/office/powerpoint/2010/main" val="1261496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4800" y="304800"/>
            <a:ext cx="5486400" cy="4953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 name="Title 6"/>
          <p:cNvSpPr>
            <a:spLocks noGrp="1"/>
          </p:cNvSpPr>
          <p:nvPr>
            <p:ph type="title"/>
          </p:nvPr>
        </p:nvSpPr>
        <p:spPr>
          <a:xfrm>
            <a:off x="5562600" y="990600"/>
            <a:ext cx="3581400" cy="1246495"/>
          </a:xfrm>
          <a:prstGeom prst="rect">
            <a:avLst/>
          </a:prstGeom>
        </p:spPr>
        <p:txBody>
          <a:bodyPr wrap="square">
            <a:spAutoFit/>
          </a:bodyPr>
          <a:lstStyle/>
          <a:p>
            <a:pPr algn="ctr"/>
            <a:r>
              <a:rPr lang="en-US" sz="2800" b="1" dirty="0">
                <a:solidFill>
                  <a:srgbClr val="A50021"/>
                </a:solidFill>
                <a:ea typeface="+mj-ea"/>
                <a:cs typeface="+mj-cs"/>
              </a:rPr>
              <a:t>MEC, 4</a:t>
            </a:r>
            <a:r>
              <a:rPr lang="en-US" sz="2800" b="1" baseline="30000" dirty="0">
                <a:solidFill>
                  <a:srgbClr val="A50021"/>
                </a:solidFill>
                <a:ea typeface="+mj-ea"/>
                <a:cs typeface="+mj-cs"/>
              </a:rPr>
              <a:t>th</a:t>
            </a:r>
            <a:r>
              <a:rPr lang="en-US" sz="2800" b="1" dirty="0">
                <a:solidFill>
                  <a:srgbClr val="A50021"/>
                </a:solidFill>
                <a:ea typeface="+mj-ea"/>
                <a:cs typeface="+mj-cs"/>
              </a:rPr>
              <a:t> Edition </a:t>
            </a:r>
            <a:br>
              <a:rPr lang="en-US" sz="2800" b="1" dirty="0">
                <a:solidFill>
                  <a:srgbClr val="A50021"/>
                </a:solidFill>
                <a:ea typeface="+mj-ea"/>
                <a:cs typeface="+mj-cs"/>
              </a:rPr>
            </a:br>
            <a:r>
              <a:rPr lang="en-US" sz="2800" b="1" dirty="0">
                <a:solidFill>
                  <a:srgbClr val="A50021"/>
                </a:solidFill>
                <a:ea typeface="+mj-ea"/>
                <a:cs typeface="+mj-cs"/>
              </a:rPr>
              <a:t>ECP</a:t>
            </a:r>
            <a:br>
              <a:rPr lang="en-US" sz="2800" b="1" dirty="0">
                <a:solidFill>
                  <a:srgbClr val="A50021"/>
                </a:solidFill>
                <a:ea typeface="+mj-ea"/>
                <a:cs typeface="+mj-cs"/>
              </a:rPr>
            </a:br>
            <a:r>
              <a:rPr lang="en-US" sz="2800" b="1" dirty="0">
                <a:solidFill>
                  <a:srgbClr val="A50021"/>
                </a:solidFill>
              </a:rPr>
              <a:t>Recommendations</a:t>
            </a:r>
            <a:endParaRPr lang="en-US" dirty="0">
              <a:solidFill>
                <a:srgbClr val="A50021"/>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3200400"/>
            <a:ext cx="5029200" cy="3048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03476193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122537169"/>
              </p:ext>
            </p:extLst>
          </p:nvPr>
        </p:nvGraphicFramePr>
        <p:xfrm>
          <a:off x="467544" y="529803"/>
          <a:ext cx="8229600" cy="5851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86418" name="Text Box 18"/>
          <p:cNvSpPr txBox="1">
            <a:spLocks noChangeArrowheads="1"/>
          </p:cNvSpPr>
          <p:nvPr/>
        </p:nvSpPr>
        <p:spPr bwMode="auto">
          <a:xfrm>
            <a:off x="251520" y="188640"/>
            <a:ext cx="3285659" cy="523220"/>
          </a:xfrm>
          <a:prstGeom prst="rect">
            <a:avLst/>
          </a:prstGeom>
          <a:noFill/>
          <a:ln w="25400">
            <a:noFill/>
            <a:miter lim="800000"/>
            <a:headEnd/>
            <a:tailEnd/>
          </a:ln>
          <a:effectLst/>
        </p:spPr>
        <p:txBody>
          <a:bodyPr wrap="square">
            <a:spAutoFit/>
          </a:bodyPr>
          <a:lstStyle/>
          <a:p>
            <a:pPr>
              <a:spcBef>
                <a:spcPct val="50000"/>
              </a:spcBef>
            </a:pPr>
            <a:r>
              <a:rPr lang="en-GB" sz="2800" b="1" dirty="0">
                <a:solidFill>
                  <a:srgbClr val="007DC5"/>
                </a:solidFill>
              </a:rPr>
              <a:t>Evidence Retrieval</a:t>
            </a:r>
            <a:endParaRPr lang="en-US" sz="2800" b="1" dirty="0">
              <a:solidFill>
                <a:srgbClr val="007DC5"/>
              </a:solidFill>
            </a:endParaRPr>
          </a:p>
        </p:txBody>
      </p:sp>
      <p:sp>
        <p:nvSpPr>
          <p:cNvPr id="6" name="Text Box 18"/>
          <p:cNvSpPr txBox="1">
            <a:spLocks noChangeArrowheads="1"/>
          </p:cNvSpPr>
          <p:nvPr/>
        </p:nvSpPr>
        <p:spPr bwMode="auto">
          <a:xfrm>
            <a:off x="1328688" y="878694"/>
            <a:ext cx="2235200" cy="400110"/>
          </a:xfrm>
          <a:prstGeom prst="rect">
            <a:avLst/>
          </a:prstGeom>
          <a:solidFill>
            <a:schemeClr val="accent1"/>
          </a:solidFill>
          <a:ln w="25400">
            <a:solidFill>
              <a:schemeClr val="tx2"/>
            </a:solidFill>
            <a:miter lim="800000"/>
            <a:headEnd/>
            <a:tailEnd/>
          </a:ln>
          <a:effectLst/>
        </p:spPr>
        <p:txBody>
          <a:bodyPr>
            <a:spAutoFit/>
          </a:bodyPr>
          <a:lstStyle/>
          <a:p>
            <a:pPr>
              <a:spcBef>
                <a:spcPct val="50000"/>
              </a:spcBef>
            </a:pPr>
            <a:r>
              <a:rPr lang="en-GB" dirty="0">
                <a:solidFill>
                  <a:schemeClr val="bg1"/>
                </a:solidFill>
                <a:effectLst>
                  <a:outerShdw blurRad="38100" dist="38100" dir="2700000" algn="tl">
                    <a:srgbClr val="000000"/>
                  </a:outerShdw>
                </a:effectLst>
              </a:rPr>
              <a:t>Direct Evidence</a:t>
            </a:r>
            <a:endParaRPr lang="en-US" dirty="0">
              <a:solidFill>
                <a:schemeClr val="bg1"/>
              </a:solidFill>
              <a:effectLst>
                <a:outerShdw blurRad="38100" dist="38100" dir="2700000" algn="tl">
                  <a:srgbClr val="000000"/>
                </a:outerShdw>
              </a:effectLst>
            </a:endParaRPr>
          </a:p>
        </p:txBody>
      </p:sp>
      <p:sp>
        <p:nvSpPr>
          <p:cNvPr id="7" name="Text Box 18"/>
          <p:cNvSpPr txBox="1">
            <a:spLocks noChangeArrowheads="1"/>
          </p:cNvSpPr>
          <p:nvPr/>
        </p:nvSpPr>
        <p:spPr bwMode="auto">
          <a:xfrm>
            <a:off x="6156176" y="868650"/>
            <a:ext cx="2235200" cy="400110"/>
          </a:xfrm>
          <a:prstGeom prst="rect">
            <a:avLst/>
          </a:prstGeom>
          <a:solidFill>
            <a:schemeClr val="accent1"/>
          </a:solidFill>
          <a:ln w="25400">
            <a:solidFill>
              <a:schemeClr val="tx2"/>
            </a:solidFill>
            <a:miter lim="800000"/>
            <a:headEnd/>
            <a:tailEnd/>
          </a:ln>
          <a:effectLst/>
        </p:spPr>
        <p:txBody>
          <a:bodyPr>
            <a:spAutoFit/>
          </a:bodyPr>
          <a:lstStyle/>
          <a:p>
            <a:pPr>
              <a:spcBef>
                <a:spcPct val="50000"/>
              </a:spcBef>
            </a:pPr>
            <a:r>
              <a:rPr lang="en-GB" dirty="0">
                <a:solidFill>
                  <a:schemeClr val="bg1"/>
                </a:solidFill>
                <a:effectLst>
                  <a:outerShdw blurRad="38100" dist="38100" dir="2700000" algn="tl">
                    <a:srgbClr val="000000"/>
                  </a:outerShdw>
                </a:effectLst>
              </a:rPr>
              <a:t>Indirect Evidence</a:t>
            </a:r>
            <a:endParaRPr lang="en-US" dirty="0">
              <a:solidFill>
                <a:schemeClr val="bg1"/>
              </a:solidFill>
              <a:effectLst>
                <a:outerShdw blurRad="38100" dist="38100" dir="2700000" algn="tl">
                  <a:srgbClr val="000000"/>
                </a:outerShdw>
              </a:effectLst>
            </a:endParaRPr>
          </a:p>
        </p:txBody>
      </p:sp>
      <p:sp>
        <p:nvSpPr>
          <p:cNvPr id="4" name="TextBox 3"/>
          <p:cNvSpPr txBox="1"/>
          <p:nvPr/>
        </p:nvSpPr>
        <p:spPr>
          <a:xfrm>
            <a:off x="251520" y="4380780"/>
            <a:ext cx="4536504" cy="2000548"/>
          </a:xfrm>
          <a:prstGeom prst="rect">
            <a:avLst/>
          </a:prstGeom>
          <a:solidFill>
            <a:schemeClr val="accent2">
              <a:lumMod val="20000"/>
              <a:lumOff val="80000"/>
            </a:schemeClr>
          </a:solidFill>
          <a:ln>
            <a:solidFill>
              <a:schemeClr val="accent2">
                <a:lumMod val="60000"/>
                <a:lumOff val="40000"/>
              </a:schemeClr>
            </a:solidFill>
          </a:ln>
        </p:spPr>
        <p:txBody>
          <a:bodyPr wrap="square" rtlCol="0">
            <a:spAutoFit/>
          </a:bodyPr>
          <a:lstStyle/>
          <a:p>
            <a:endParaRPr lang="en-US" sz="1600" dirty="0"/>
          </a:p>
          <a:p>
            <a:r>
              <a:rPr lang="en-US" b="1" i="1" dirty="0"/>
              <a:t>Additional information:</a:t>
            </a:r>
          </a:p>
          <a:p>
            <a:pPr marL="285750" indent="-285750">
              <a:buFont typeface="Arial" panose="020B0604020202020204" pitchFamily="34" charset="0"/>
              <a:buChar char="•"/>
            </a:pPr>
            <a:r>
              <a:rPr lang="en-US" dirty="0"/>
              <a:t>Side effect studies (31)</a:t>
            </a:r>
          </a:p>
          <a:p>
            <a:pPr marL="285750" indent="-285750">
              <a:buFont typeface="Arial" panose="020B0604020202020204" pitchFamily="34" charset="0"/>
              <a:buChar char="•"/>
            </a:pPr>
            <a:r>
              <a:rPr lang="en-US" dirty="0"/>
              <a:t>Six prospective  studies of peri-coital  LNG</a:t>
            </a:r>
          </a:p>
          <a:p>
            <a:pPr marL="285750" indent="-285750">
              <a:buFont typeface="Arial" panose="020B0604020202020204" pitchFamily="34" charset="0"/>
              <a:buChar char="•"/>
            </a:pPr>
            <a:r>
              <a:rPr lang="en-US" dirty="0"/>
              <a:t>Case reports (23)</a:t>
            </a:r>
          </a:p>
          <a:p>
            <a:pPr marL="285750" indent="-285750">
              <a:buFont typeface="Arial" panose="020B0604020202020204" pitchFamily="34" charset="0"/>
              <a:buChar char="•"/>
            </a:pPr>
            <a:r>
              <a:rPr lang="en-US" dirty="0"/>
              <a:t>LNG and UPA label </a:t>
            </a:r>
          </a:p>
          <a:p>
            <a:endParaRPr lang="en-GB" dirty="0"/>
          </a:p>
        </p:txBody>
      </p:sp>
    </p:spTree>
    <p:extLst>
      <p:ext uri="{BB962C8B-B14F-4D97-AF65-F5344CB8AC3E}">
        <p14:creationId xmlns:p14="http://schemas.microsoft.com/office/powerpoint/2010/main" val="269332532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 ECP Recommendations</a:t>
            </a:r>
          </a:p>
        </p:txBody>
      </p:sp>
      <p:graphicFrame>
        <p:nvGraphicFramePr>
          <p:cNvPr id="5" name="Content Placeholder 4"/>
          <p:cNvGraphicFramePr>
            <a:graphicFrameLocks/>
          </p:cNvGraphicFramePr>
          <p:nvPr>
            <p:extLst>
              <p:ext uri="{D42A27DB-BD31-4B8C-83A1-F6EECF244321}">
                <p14:modId xmlns:p14="http://schemas.microsoft.com/office/powerpoint/2010/main" val="128968578"/>
              </p:ext>
            </p:extLst>
          </p:nvPr>
        </p:nvGraphicFramePr>
        <p:xfrm>
          <a:off x="446856" y="1374616"/>
          <a:ext cx="8229600" cy="4358640"/>
        </p:xfrm>
        <a:graphic>
          <a:graphicData uri="http://schemas.openxmlformats.org/drawingml/2006/table">
            <a:tbl>
              <a:tblPr firstRow="1" bandRow="1">
                <a:tableStyleId>{5C22544A-7EE6-4342-B048-85BDC9FD1C3A}</a:tableStyleId>
              </a:tblPr>
              <a:tblGrid>
                <a:gridCol w="4762872">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1018456">
                  <a:extLst>
                    <a:ext uri="{9D8B030D-6E8A-4147-A177-3AD203B41FA5}">
                      <a16:colId xmlns:a16="http://schemas.microsoft.com/office/drawing/2014/main" val="20003"/>
                    </a:ext>
                  </a:extLst>
                </a:gridCol>
              </a:tblGrid>
              <a:tr h="270232">
                <a:tc>
                  <a:txBody>
                    <a:bodyPr/>
                    <a:lstStyle/>
                    <a:p>
                      <a:r>
                        <a:rPr lang="en-GB" sz="2000" dirty="0">
                          <a:effectLst>
                            <a:outerShdw blurRad="38100" dist="38100" dir="2700000" algn="tl">
                              <a:srgbClr val="000000">
                                <a:alpha val="43137"/>
                              </a:srgbClr>
                            </a:outerShdw>
                          </a:effectLst>
                        </a:rPr>
                        <a:t>Condition</a:t>
                      </a:r>
                    </a:p>
                  </a:txBody>
                  <a:tcPr/>
                </a:tc>
                <a:tc>
                  <a:txBody>
                    <a:bodyPr/>
                    <a:lstStyle/>
                    <a:p>
                      <a:pPr algn="ctr"/>
                      <a:r>
                        <a:rPr lang="en-GB" sz="2000" dirty="0">
                          <a:effectLst>
                            <a:outerShdw blurRad="38100" dist="38100" dir="2700000" algn="tl">
                              <a:srgbClr val="000000">
                                <a:alpha val="43137"/>
                              </a:srgbClr>
                            </a:outerShdw>
                          </a:effectLst>
                        </a:rPr>
                        <a:t>COC</a:t>
                      </a:r>
                    </a:p>
                  </a:txBody>
                  <a:tcPr/>
                </a:tc>
                <a:tc>
                  <a:txBody>
                    <a:bodyPr/>
                    <a:lstStyle/>
                    <a:p>
                      <a:pPr algn="ctr"/>
                      <a:r>
                        <a:rPr lang="en-GB" sz="2000" dirty="0">
                          <a:effectLst>
                            <a:outerShdw blurRad="38100" dist="38100" dir="2700000" algn="tl">
                              <a:srgbClr val="000000">
                                <a:alpha val="43137"/>
                              </a:srgbClr>
                            </a:outerShdw>
                          </a:effectLst>
                        </a:rPr>
                        <a:t>LNG</a:t>
                      </a:r>
                    </a:p>
                  </a:txBody>
                  <a:tcPr/>
                </a:tc>
                <a:tc>
                  <a:txBody>
                    <a:bodyPr/>
                    <a:lstStyle/>
                    <a:p>
                      <a:pPr algn="ctr"/>
                      <a:r>
                        <a:rPr lang="en-GB" sz="2000" dirty="0">
                          <a:effectLst>
                            <a:outerShdw blurRad="38100" dist="38100" dir="2700000" algn="tl">
                              <a:srgbClr val="000000">
                                <a:alpha val="43137"/>
                              </a:srgbClr>
                            </a:outerShdw>
                          </a:effectLst>
                        </a:rPr>
                        <a:t>UPA</a:t>
                      </a:r>
                    </a:p>
                  </a:txBody>
                  <a:tcPr/>
                </a:tc>
                <a:extLst>
                  <a:ext uri="{0D108BD9-81ED-4DB2-BD59-A6C34878D82A}">
                    <a16:rowId xmlns:a16="http://schemas.microsoft.com/office/drawing/2014/main" val="10000"/>
                  </a:ext>
                </a:extLst>
              </a:tr>
              <a:tr h="370840">
                <a:tc>
                  <a:txBody>
                    <a:bodyPr/>
                    <a:lstStyle/>
                    <a:p>
                      <a:r>
                        <a:rPr lang="en-GB" sz="2000" b="1" dirty="0"/>
                        <a:t>Pregnancy</a:t>
                      </a:r>
                    </a:p>
                  </a:txBody>
                  <a:tcPr/>
                </a:tc>
                <a:tc>
                  <a:txBody>
                    <a:bodyPr/>
                    <a:lstStyle/>
                    <a:p>
                      <a:pPr algn="ctr"/>
                      <a:r>
                        <a:rPr lang="en-GB" sz="2000" b="1" dirty="0"/>
                        <a:t>NA</a:t>
                      </a:r>
                    </a:p>
                  </a:txBody>
                  <a:tcPr/>
                </a:tc>
                <a:tc>
                  <a:txBody>
                    <a:bodyPr/>
                    <a:lstStyle/>
                    <a:p>
                      <a:pPr algn="ctr"/>
                      <a:r>
                        <a:rPr lang="en-GB" sz="2000" b="1" dirty="0"/>
                        <a:t>NA</a:t>
                      </a:r>
                    </a:p>
                  </a:txBody>
                  <a:tcPr/>
                </a:tc>
                <a:tc>
                  <a:txBody>
                    <a:bodyPr/>
                    <a:lstStyle/>
                    <a:p>
                      <a:pPr algn="ctr"/>
                      <a:r>
                        <a:rPr lang="en-GB" sz="2000" b="1" dirty="0"/>
                        <a:t>NA</a:t>
                      </a:r>
                    </a:p>
                  </a:txBody>
                  <a:tcPr/>
                </a:tc>
                <a:extLst>
                  <a:ext uri="{0D108BD9-81ED-4DB2-BD59-A6C34878D82A}">
                    <a16:rowId xmlns:a16="http://schemas.microsoft.com/office/drawing/2014/main" val="10001"/>
                  </a:ext>
                </a:extLst>
              </a:tr>
              <a:tr h="370840">
                <a:tc>
                  <a:txBody>
                    <a:bodyPr/>
                    <a:lstStyle/>
                    <a:p>
                      <a:r>
                        <a:rPr lang="en-GB" sz="2000" b="1" dirty="0"/>
                        <a:t>Breastfeeding</a:t>
                      </a:r>
                    </a:p>
                  </a:txBody>
                  <a:tcPr/>
                </a:tc>
                <a:tc>
                  <a:txBody>
                    <a:bodyPr/>
                    <a:lstStyle/>
                    <a:p>
                      <a:pPr algn="ctr"/>
                      <a:r>
                        <a:rPr lang="en-GB" sz="2000" b="1" dirty="0"/>
                        <a:t>1</a:t>
                      </a:r>
                    </a:p>
                  </a:txBody>
                  <a:tcPr/>
                </a:tc>
                <a:tc>
                  <a:txBody>
                    <a:bodyPr/>
                    <a:lstStyle/>
                    <a:p>
                      <a:pPr algn="ctr"/>
                      <a:r>
                        <a:rPr lang="en-GB" sz="2000" b="1" dirty="0"/>
                        <a:t>1</a:t>
                      </a:r>
                    </a:p>
                  </a:txBody>
                  <a:tcPr/>
                </a:tc>
                <a:tc>
                  <a:txBody>
                    <a:bodyPr/>
                    <a:lstStyle/>
                    <a:p>
                      <a:pPr algn="ctr"/>
                      <a:r>
                        <a:rPr lang="en-GB" sz="2000" b="1" dirty="0"/>
                        <a:t>2</a:t>
                      </a:r>
                    </a:p>
                  </a:txBody>
                  <a:tcPr/>
                </a:tc>
                <a:extLst>
                  <a:ext uri="{0D108BD9-81ED-4DB2-BD59-A6C34878D82A}">
                    <a16:rowId xmlns:a16="http://schemas.microsoft.com/office/drawing/2014/main" val="10002"/>
                  </a:ext>
                </a:extLst>
              </a:tr>
              <a:tr h="370840">
                <a:tc>
                  <a:txBody>
                    <a:bodyPr/>
                    <a:lstStyle/>
                    <a:p>
                      <a:r>
                        <a:rPr lang="en-GB" sz="2000" b="1" dirty="0"/>
                        <a:t>Past ectopic pregnancy</a:t>
                      </a:r>
                    </a:p>
                  </a:txBody>
                  <a:tcPr/>
                </a:tc>
                <a:tc>
                  <a:txBody>
                    <a:bodyPr/>
                    <a:lstStyle/>
                    <a:p>
                      <a:pPr algn="ctr"/>
                      <a:r>
                        <a:rPr lang="en-GB" sz="2000" b="1" dirty="0"/>
                        <a:t>1</a:t>
                      </a:r>
                    </a:p>
                  </a:txBody>
                  <a:tcPr/>
                </a:tc>
                <a:tc>
                  <a:txBody>
                    <a:bodyPr/>
                    <a:lstStyle/>
                    <a:p>
                      <a:pPr algn="ctr"/>
                      <a:r>
                        <a:rPr lang="en-GB" sz="2000" b="1" dirty="0"/>
                        <a:t>1</a:t>
                      </a:r>
                    </a:p>
                  </a:txBody>
                  <a:tcPr/>
                </a:tc>
                <a:tc>
                  <a:txBody>
                    <a:bodyPr/>
                    <a:lstStyle/>
                    <a:p>
                      <a:pPr algn="ctr"/>
                      <a:r>
                        <a:rPr lang="en-GB" sz="2000" b="1" dirty="0"/>
                        <a:t>1</a:t>
                      </a:r>
                    </a:p>
                  </a:txBody>
                  <a:tcPr/>
                </a:tc>
                <a:extLst>
                  <a:ext uri="{0D108BD9-81ED-4DB2-BD59-A6C34878D82A}">
                    <a16:rowId xmlns:a16="http://schemas.microsoft.com/office/drawing/2014/main" val="10003"/>
                  </a:ext>
                </a:extLst>
              </a:tr>
              <a:tr h="370840">
                <a:tc>
                  <a:txBody>
                    <a:bodyPr/>
                    <a:lstStyle/>
                    <a:p>
                      <a:r>
                        <a:rPr lang="en-GB" sz="2000" b="1" dirty="0">
                          <a:solidFill>
                            <a:schemeClr val="tx1"/>
                          </a:solidFill>
                        </a:rPr>
                        <a:t>Obesity </a:t>
                      </a:r>
                    </a:p>
                  </a:txBody>
                  <a:tcPr/>
                </a:tc>
                <a:tc>
                  <a:txBody>
                    <a:bodyPr/>
                    <a:lstStyle/>
                    <a:p>
                      <a:pPr algn="ctr"/>
                      <a:r>
                        <a:rPr lang="en-GB" sz="2000" b="1" dirty="0"/>
                        <a:t>1</a:t>
                      </a:r>
                    </a:p>
                  </a:txBody>
                  <a:tcPr/>
                </a:tc>
                <a:tc>
                  <a:txBody>
                    <a:bodyPr/>
                    <a:lstStyle/>
                    <a:p>
                      <a:pPr algn="ctr"/>
                      <a:r>
                        <a:rPr lang="en-GB" sz="2000" b="1" dirty="0"/>
                        <a:t>1</a:t>
                      </a:r>
                    </a:p>
                  </a:txBody>
                  <a:tcPr/>
                </a:tc>
                <a:tc>
                  <a:txBody>
                    <a:bodyPr/>
                    <a:lstStyle/>
                    <a:p>
                      <a:pPr algn="ctr"/>
                      <a:r>
                        <a:rPr lang="en-GB" sz="2000" b="1" dirty="0"/>
                        <a:t>1</a:t>
                      </a:r>
                    </a:p>
                  </a:txBody>
                  <a:tcPr/>
                </a:tc>
                <a:extLst>
                  <a:ext uri="{0D108BD9-81ED-4DB2-BD59-A6C34878D82A}">
                    <a16:rowId xmlns:a16="http://schemas.microsoft.com/office/drawing/2014/main" val="10004"/>
                  </a:ext>
                </a:extLst>
              </a:tr>
              <a:tr h="370840">
                <a:tc>
                  <a:txBody>
                    <a:bodyPr/>
                    <a:lstStyle/>
                    <a:p>
                      <a:r>
                        <a:rPr lang="en-GB" sz="2000" b="1" dirty="0"/>
                        <a:t>History</a:t>
                      </a:r>
                      <a:r>
                        <a:rPr lang="en-GB" sz="2000" b="1" baseline="0" dirty="0"/>
                        <a:t> of severe cardiovascular disease</a:t>
                      </a:r>
                      <a:endParaRPr lang="en-GB" sz="2000" b="1" dirty="0"/>
                    </a:p>
                  </a:txBody>
                  <a:tcPr/>
                </a:tc>
                <a:tc>
                  <a:txBody>
                    <a:bodyPr/>
                    <a:lstStyle/>
                    <a:p>
                      <a:pPr algn="ctr"/>
                      <a:r>
                        <a:rPr lang="en-GB" sz="2000" b="1" dirty="0"/>
                        <a:t>2</a:t>
                      </a:r>
                    </a:p>
                  </a:txBody>
                  <a:tcPr/>
                </a:tc>
                <a:tc>
                  <a:txBody>
                    <a:bodyPr/>
                    <a:lstStyle/>
                    <a:p>
                      <a:pPr algn="ctr"/>
                      <a:r>
                        <a:rPr lang="en-GB" sz="2000" b="1" dirty="0"/>
                        <a:t>2</a:t>
                      </a:r>
                    </a:p>
                  </a:txBody>
                  <a:tcPr/>
                </a:tc>
                <a:tc>
                  <a:txBody>
                    <a:bodyPr/>
                    <a:lstStyle/>
                    <a:p>
                      <a:pPr algn="ctr"/>
                      <a:r>
                        <a:rPr lang="en-GB" sz="2000" b="1" dirty="0"/>
                        <a:t>2</a:t>
                      </a:r>
                    </a:p>
                  </a:txBody>
                  <a:tcPr/>
                </a:tc>
                <a:extLst>
                  <a:ext uri="{0D108BD9-81ED-4DB2-BD59-A6C34878D82A}">
                    <a16:rowId xmlns:a16="http://schemas.microsoft.com/office/drawing/2014/main" val="10005"/>
                  </a:ext>
                </a:extLst>
              </a:tr>
              <a:tr h="370840">
                <a:tc>
                  <a:txBody>
                    <a:bodyPr/>
                    <a:lstStyle/>
                    <a:p>
                      <a:r>
                        <a:rPr lang="en-GB" sz="2000" b="1" dirty="0"/>
                        <a:t>Migraine</a:t>
                      </a:r>
                    </a:p>
                  </a:txBody>
                  <a:tcPr/>
                </a:tc>
                <a:tc>
                  <a:txBody>
                    <a:bodyPr/>
                    <a:lstStyle/>
                    <a:p>
                      <a:pPr algn="ctr"/>
                      <a:r>
                        <a:rPr lang="en-GB" sz="2000" b="1" dirty="0"/>
                        <a:t>2</a:t>
                      </a:r>
                    </a:p>
                  </a:txBody>
                  <a:tcPr/>
                </a:tc>
                <a:tc>
                  <a:txBody>
                    <a:bodyPr/>
                    <a:lstStyle/>
                    <a:p>
                      <a:pPr algn="ctr"/>
                      <a:r>
                        <a:rPr lang="en-GB" sz="2000" b="1" dirty="0"/>
                        <a:t>2</a:t>
                      </a:r>
                    </a:p>
                  </a:txBody>
                  <a:tcPr/>
                </a:tc>
                <a:tc>
                  <a:txBody>
                    <a:bodyPr/>
                    <a:lstStyle/>
                    <a:p>
                      <a:pPr algn="ctr"/>
                      <a:r>
                        <a:rPr lang="en-GB" sz="2000" b="1" dirty="0"/>
                        <a:t>2</a:t>
                      </a:r>
                    </a:p>
                  </a:txBody>
                  <a:tcPr/>
                </a:tc>
                <a:extLst>
                  <a:ext uri="{0D108BD9-81ED-4DB2-BD59-A6C34878D82A}">
                    <a16:rowId xmlns:a16="http://schemas.microsoft.com/office/drawing/2014/main" val="10006"/>
                  </a:ext>
                </a:extLst>
              </a:tr>
              <a:tr h="370840">
                <a:tc>
                  <a:txBody>
                    <a:bodyPr/>
                    <a:lstStyle/>
                    <a:p>
                      <a:r>
                        <a:rPr lang="en-GB" sz="2000" b="1" dirty="0"/>
                        <a:t>Severe liver disease (including jaundice)</a:t>
                      </a:r>
                    </a:p>
                  </a:txBody>
                  <a:tcPr/>
                </a:tc>
                <a:tc>
                  <a:txBody>
                    <a:bodyPr/>
                    <a:lstStyle/>
                    <a:p>
                      <a:pPr algn="ctr"/>
                      <a:r>
                        <a:rPr lang="en-GB" sz="2000" b="1" dirty="0"/>
                        <a:t>2</a:t>
                      </a:r>
                    </a:p>
                  </a:txBody>
                  <a:tcPr/>
                </a:tc>
                <a:tc>
                  <a:txBody>
                    <a:bodyPr/>
                    <a:lstStyle/>
                    <a:p>
                      <a:pPr algn="ctr"/>
                      <a:r>
                        <a:rPr lang="en-GB" sz="2000" b="1" dirty="0"/>
                        <a:t>2</a:t>
                      </a:r>
                    </a:p>
                  </a:txBody>
                  <a:tcPr/>
                </a:tc>
                <a:tc>
                  <a:txBody>
                    <a:bodyPr/>
                    <a:lstStyle/>
                    <a:p>
                      <a:pPr algn="ctr"/>
                      <a:r>
                        <a:rPr lang="en-GB" sz="2000" b="1" dirty="0"/>
                        <a:t>2</a:t>
                      </a:r>
                    </a:p>
                  </a:txBody>
                  <a:tcPr/>
                </a:tc>
                <a:extLst>
                  <a:ext uri="{0D108BD9-81ED-4DB2-BD59-A6C34878D82A}">
                    <a16:rowId xmlns:a16="http://schemas.microsoft.com/office/drawing/2014/main" val="10007"/>
                  </a:ext>
                </a:extLst>
              </a:tr>
              <a:tr h="370840">
                <a:tc>
                  <a:txBody>
                    <a:bodyPr/>
                    <a:lstStyle/>
                    <a:p>
                      <a:r>
                        <a:rPr lang="en-GB" sz="2000" b="1" dirty="0"/>
                        <a:t>CYP3A4</a:t>
                      </a:r>
                      <a:r>
                        <a:rPr lang="en-GB" sz="2000" b="1" baseline="0" dirty="0"/>
                        <a:t> inducers</a:t>
                      </a:r>
                      <a:endParaRPr lang="en-GB" sz="2000" b="1" dirty="0"/>
                    </a:p>
                  </a:txBody>
                  <a:tcPr/>
                </a:tc>
                <a:tc>
                  <a:txBody>
                    <a:bodyPr/>
                    <a:lstStyle/>
                    <a:p>
                      <a:pPr algn="ctr"/>
                      <a:r>
                        <a:rPr lang="en-GB" sz="2000" b="1" dirty="0"/>
                        <a:t>1</a:t>
                      </a:r>
                    </a:p>
                  </a:txBody>
                  <a:tcPr/>
                </a:tc>
                <a:tc>
                  <a:txBody>
                    <a:bodyPr/>
                    <a:lstStyle/>
                    <a:p>
                      <a:pPr algn="ctr"/>
                      <a:r>
                        <a:rPr lang="en-GB" sz="2000" b="1" dirty="0"/>
                        <a:t>1</a:t>
                      </a:r>
                    </a:p>
                  </a:txBody>
                  <a:tcPr/>
                </a:tc>
                <a:tc>
                  <a:txBody>
                    <a:bodyPr/>
                    <a:lstStyle/>
                    <a:p>
                      <a:pPr algn="ctr"/>
                      <a:r>
                        <a:rPr lang="en-GB" sz="2000" b="1" dirty="0"/>
                        <a:t>1</a:t>
                      </a:r>
                    </a:p>
                  </a:txBody>
                  <a:tcPr/>
                </a:tc>
                <a:extLst>
                  <a:ext uri="{0D108BD9-81ED-4DB2-BD59-A6C34878D82A}">
                    <a16:rowId xmlns:a16="http://schemas.microsoft.com/office/drawing/2014/main" val="10008"/>
                  </a:ext>
                </a:extLst>
              </a:tr>
              <a:tr h="370840">
                <a:tc>
                  <a:txBody>
                    <a:bodyPr/>
                    <a:lstStyle/>
                    <a:p>
                      <a:r>
                        <a:rPr lang="en-GB" sz="2000" b="1" dirty="0"/>
                        <a:t>Repeated emergency contraceptive pill use</a:t>
                      </a:r>
                    </a:p>
                  </a:txBody>
                  <a:tcPr/>
                </a:tc>
                <a:tc>
                  <a:txBody>
                    <a:bodyPr/>
                    <a:lstStyle/>
                    <a:p>
                      <a:pPr algn="ctr"/>
                      <a:r>
                        <a:rPr lang="en-GB" sz="2000" b="1" dirty="0"/>
                        <a:t>1</a:t>
                      </a:r>
                    </a:p>
                  </a:txBody>
                  <a:tcPr/>
                </a:tc>
                <a:tc>
                  <a:txBody>
                    <a:bodyPr/>
                    <a:lstStyle/>
                    <a:p>
                      <a:pPr algn="ctr"/>
                      <a:r>
                        <a:rPr lang="en-GB" sz="2000" b="1" dirty="0"/>
                        <a:t>1</a:t>
                      </a:r>
                    </a:p>
                  </a:txBody>
                  <a:tcPr/>
                </a:tc>
                <a:tc>
                  <a:txBody>
                    <a:bodyPr/>
                    <a:lstStyle/>
                    <a:p>
                      <a:pPr algn="ctr"/>
                      <a:r>
                        <a:rPr lang="en-GB" sz="2000" b="1" dirty="0"/>
                        <a:t>1</a:t>
                      </a:r>
                    </a:p>
                  </a:txBody>
                  <a:tcPr/>
                </a:tc>
                <a:extLst>
                  <a:ext uri="{0D108BD9-81ED-4DB2-BD59-A6C34878D82A}">
                    <a16:rowId xmlns:a16="http://schemas.microsoft.com/office/drawing/2014/main" val="10009"/>
                  </a:ext>
                </a:extLst>
              </a:tr>
              <a:tr h="370840">
                <a:tc>
                  <a:txBody>
                    <a:bodyPr/>
                    <a:lstStyle/>
                    <a:p>
                      <a:r>
                        <a:rPr lang="en-GB" sz="2000" b="1" dirty="0"/>
                        <a:t>Rape</a:t>
                      </a:r>
                    </a:p>
                  </a:txBody>
                  <a:tcPr/>
                </a:tc>
                <a:tc>
                  <a:txBody>
                    <a:bodyPr/>
                    <a:lstStyle/>
                    <a:p>
                      <a:pPr algn="ctr"/>
                      <a:r>
                        <a:rPr lang="en-GB" sz="2000" b="1" dirty="0"/>
                        <a:t>1</a:t>
                      </a:r>
                    </a:p>
                  </a:txBody>
                  <a:tcPr/>
                </a:tc>
                <a:tc>
                  <a:txBody>
                    <a:bodyPr/>
                    <a:lstStyle/>
                    <a:p>
                      <a:pPr algn="ctr"/>
                      <a:r>
                        <a:rPr lang="en-GB" sz="2000" b="1" dirty="0"/>
                        <a:t>1</a:t>
                      </a:r>
                    </a:p>
                  </a:txBody>
                  <a:tcPr/>
                </a:tc>
                <a:tc>
                  <a:txBody>
                    <a:bodyPr/>
                    <a:lstStyle/>
                    <a:p>
                      <a:pPr algn="ctr"/>
                      <a:r>
                        <a:rPr lang="en-GB" sz="2000" b="1" dirty="0"/>
                        <a:t>1</a:t>
                      </a:r>
                    </a:p>
                  </a:txBody>
                  <a:tcPr/>
                </a:tc>
                <a:extLst>
                  <a:ext uri="{0D108BD9-81ED-4DB2-BD59-A6C34878D82A}">
                    <a16:rowId xmlns:a16="http://schemas.microsoft.com/office/drawing/2014/main" val="10010"/>
                  </a:ext>
                </a:extLst>
              </a:tr>
            </a:tbl>
          </a:graphicData>
        </a:graphic>
      </p:graphicFrame>
      <p:sp>
        <p:nvSpPr>
          <p:cNvPr id="3" name="TextBox 2"/>
          <p:cNvSpPr txBox="1"/>
          <p:nvPr/>
        </p:nvSpPr>
        <p:spPr>
          <a:xfrm>
            <a:off x="467544" y="5877272"/>
            <a:ext cx="8352928" cy="646331"/>
          </a:xfrm>
          <a:prstGeom prst="rect">
            <a:avLst/>
          </a:prstGeom>
          <a:noFill/>
        </p:spPr>
        <p:txBody>
          <a:bodyPr wrap="square" rtlCol="0">
            <a:spAutoFit/>
          </a:bodyPr>
          <a:lstStyle/>
          <a:p>
            <a:r>
              <a:rPr lang="en-GB" dirty="0"/>
              <a:t>COC= combined oral contraceptives; LNG = levonorgestrel; UPA = ulipristal acetate;</a:t>
            </a:r>
          </a:p>
          <a:p>
            <a:r>
              <a:rPr lang="en-GB" dirty="0"/>
              <a:t> NA = not applicable</a:t>
            </a:r>
          </a:p>
        </p:txBody>
      </p:sp>
    </p:spTree>
    <p:extLst>
      <p:ext uri="{BB962C8B-B14F-4D97-AF65-F5344CB8AC3E}">
        <p14:creationId xmlns:p14="http://schemas.microsoft.com/office/powerpoint/2010/main" val="3964484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ECPs and Breastfeeding</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92277591"/>
              </p:ext>
            </p:extLst>
          </p:nvPr>
        </p:nvGraphicFramePr>
        <p:xfrm>
          <a:off x="457200" y="1557338"/>
          <a:ext cx="8229600" cy="7924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r>
                        <a:rPr lang="en-GB" sz="2000" dirty="0">
                          <a:effectLst>
                            <a:outerShdw blurRad="38100" dist="38100" dir="2700000" algn="tl">
                              <a:srgbClr val="000000">
                                <a:alpha val="43137"/>
                              </a:srgbClr>
                            </a:outerShdw>
                          </a:effectLst>
                        </a:rPr>
                        <a:t>Condition</a:t>
                      </a:r>
                    </a:p>
                  </a:txBody>
                  <a:tcPr/>
                </a:tc>
                <a:tc>
                  <a:txBody>
                    <a:bodyPr/>
                    <a:lstStyle/>
                    <a:p>
                      <a:pPr algn="ctr"/>
                      <a:r>
                        <a:rPr lang="en-GB" sz="2000" dirty="0">
                          <a:effectLst>
                            <a:outerShdw blurRad="38100" dist="38100" dir="2700000" algn="tl">
                              <a:srgbClr val="000000">
                                <a:alpha val="43137"/>
                              </a:srgbClr>
                            </a:outerShdw>
                          </a:effectLst>
                        </a:rPr>
                        <a:t>COC</a:t>
                      </a:r>
                    </a:p>
                  </a:txBody>
                  <a:tcPr/>
                </a:tc>
                <a:tc>
                  <a:txBody>
                    <a:bodyPr/>
                    <a:lstStyle/>
                    <a:p>
                      <a:pPr algn="ctr"/>
                      <a:r>
                        <a:rPr lang="en-GB" sz="2000" dirty="0">
                          <a:effectLst>
                            <a:outerShdw blurRad="38100" dist="38100" dir="2700000" algn="tl">
                              <a:srgbClr val="000000">
                                <a:alpha val="43137"/>
                              </a:srgbClr>
                            </a:outerShdw>
                          </a:effectLst>
                        </a:rPr>
                        <a:t>LNG</a:t>
                      </a:r>
                    </a:p>
                  </a:txBody>
                  <a:tcPr/>
                </a:tc>
                <a:tc>
                  <a:txBody>
                    <a:bodyPr/>
                    <a:lstStyle/>
                    <a:p>
                      <a:pPr algn="ctr"/>
                      <a:r>
                        <a:rPr lang="en-GB" sz="2000" dirty="0">
                          <a:effectLst>
                            <a:outerShdw blurRad="38100" dist="38100" dir="2700000" algn="tl">
                              <a:srgbClr val="000000">
                                <a:alpha val="43137"/>
                              </a:srgbClr>
                            </a:outerShdw>
                          </a:effectLst>
                        </a:rPr>
                        <a:t>UPA</a:t>
                      </a:r>
                    </a:p>
                  </a:txBody>
                  <a:tcPr/>
                </a:tc>
                <a:extLst>
                  <a:ext uri="{0D108BD9-81ED-4DB2-BD59-A6C34878D82A}">
                    <a16:rowId xmlns:a16="http://schemas.microsoft.com/office/drawing/2014/main" val="10000"/>
                  </a:ext>
                </a:extLst>
              </a:tr>
              <a:tr h="370840">
                <a:tc>
                  <a:txBody>
                    <a:bodyPr/>
                    <a:lstStyle/>
                    <a:p>
                      <a:r>
                        <a:rPr lang="en-GB" sz="2000" b="1" dirty="0"/>
                        <a:t>Breastfeeding</a:t>
                      </a:r>
                    </a:p>
                  </a:txBody>
                  <a:tcPr/>
                </a:tc>
                <a:tc>
                  <a:txBody>
                    <a:bodyPr/>
                    <a:lstStyle/>
                    <a:p>
                      <a:pPr algn="ctr"/>
                      <a:r>
                        <a:rPr lang="en-GB" sz="2000" b="1" dirty="0"/>
                        <a:t>1</a:t>
                      </a:r>
                    </a:p>
                  </a:txBody>
                  <a:tcPr/>
                </a:tc>
                <a:tc>
                  <a:txBody>
                    <a:bodyPr/>
                    <a:lstStyle/>
                    <a:p>
                      <a:pPr algn="ctr"/>
                      <a:r>
                        <a:rPr lang="en-GB" sz="2000" b="1" dirty="0"/>
                        <a:t>1</a:t>
                      </a:r>
                    </a:p>
                  </a:txBody>
                  <a:tcPr/>
                </a:tc>
                <a:tc>
                  <a:txBody>
                    <a:bodyPr/>
                    <a:lstStyle/>
                    <a:p>
                      <a:pPr algn="ctr"/>
                      <a:r>
                        <a:rPr lang="en-GB" sz="2000" b="1" dirty="0"/>
                        <a:t>2</a:t>
                      </a:r>
                    </a:p>
                  </a:txBody>
                  <a:tcPr/>
                </a:tc>
                <a:extLst>
                  <a:ext uri="{0D108BD9-81ED-4DB2-BD59-A6C34878D82A}">
                    <a16:rowId xmlns:a16="http://schemas.microsoft.com/office/drawing/2014/main" val="10001"/>
                  </a:ext>
                </a:extLst>
              </a:tr>
            </a:tbl>
          </a:graphicData>
        </a:graphic>
      </p:graphicFrame>
      <p:sp>
        <p:nvSpPr>
          <p:cNvPr id="7" name="TextBox 6"/>
          <p:cNvSpPr txBox="1"/>
          <p:nvPr/>
        </p:nvSpPr>
        <p:spPr>
          <a:xfrm>
            <a:off x="539552" y="2708920"/>
            <a:ext cx="7704856" cy="1200329"/>
          </a:xfrm>
          <a:prstGeom prst="rect">
            <a:avLst/>
          </a:prstGeom>
          <a:noFill/>
        </p:spPr>
        <p:txBody>
          <a:bodyPr wrap="square" rtlCol="0">
            <a:spAutoFit/>
          </a:bodyPr>
          <a:lstStyle/>
          <a:p>
            <a:r>
              <a:rPr lang="en-US" sz="2400" b="1" dirty="0"/>
              <a:t>Clarification</a:t>
            </a:r>
            <a:r>
              <a:rPr lang="en-US" sz="2400" dirty="0"/>
              <a:t>: Breastfeeding is not recommended for 1 week after taking UPA since it is excreted in breast-milk. Breast-milk should be expressed and discarded during that time.</a:t>
            </a:r>
            <a:endParaRPr lang="en-GB" sz="2400" dirty="0"/>
          </a:p>
        </p:txBody>
      </p:sp>
    </p:spTree>
    <p:extLst>
      <p:ext uri="{BB962C8B-B14F-4D97-AF65-F5344CB8AC3E}">
        <p14:creationId xmlns:p14="http://schemas.microsoft.com/office/powerpoint/2010/main" val="2963252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ECPs and Obesity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80707773"/>
              </p:ext>
            </p:extLst>
          </p:nvPr>
        </p:nvGraphicFramePr>
        <p:xfrm>
          <a:off x="457200" y="1196752"/>
          <a:ext cx="8229600" cy="7924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r>
                        <a:rPr lang="en-GB" sz="2000" dirty="0">
                          <a:effectLst>
                            <a:outerShdw blurRad="38100" dist="38100" dir="2700000" algn="tl">
                              <a:srgbClr val="000000">
                                <a:alpha val="43137"/>
                              </a:srgbClr>
                            </a:outerShdw>
                          </a:effectLst>
                        </a:rPr>
                        <a:t>Condition</a:t>
                      </a:r>
                    </a:p>
                  </a:txBody>
                  <a:tcPr/>
                </a:tc>
                <a:tc>
                  <a:txBody>
                    <a:bodyPr/>
                    <a:lstStyle/>
                    <a:p>
                      <a:pPr algn="ctr"/>
                      <a:r>
                        <a:rPr lang="en-GB" sz="2000" dirty="0">
                          <a:effectLst>
                            <a:outerShdw blurRad="38100" dist="38100" dir="2700000" algn="tl">
                              <a:srgbClr val="000000">
                                <a:alpha val="43137"/>
                              </a:srgbClr>
                            </a:outerShdw>
                          </a:effectLst>
                        </a:rPr>
                        <a:t>COC</a:t>
                      </a:r>
                    </a:p>
                  </a:txBody>
                  <a:tcPr/>
                </a:tc>
                <a:tc>
                  <a:txBody>
                    <a:bodyPr/>
                    <a:lstStyle/>
                    <a:p>
                      <a:pPr algn="ctr"/>
                      <a:r>
                        <a:rPr lang="en-GB" sz="2000" dirty="0">
                          <a:effectLst>
                            <a:outerShdw blurRad="38100" dist="38100" dir="2700000" algn="tl">
                              <a:srgbClr val="000000">
                                <a:alpha val="43137"/>
                              </a:srgbClr>
                            </a:outerShdw>
                          </a:effectLst>
                        </a:rPr>
                        <a:t>LNG</a:t>
                      </a:r>
                    </a:p>
                  </a:txBody>
                  <a:tcPr/>
                </a:tc>
                <a:tc>
                  <a:txBody>
                    <a:bodyPr/>
                    <a:lstStyle/>
                    <a:p>
                      <a:pPr algn="ctr"/>
                      <a:r>
                        <a:rPr lang="en-GB" sz="2000" dirty="0">
                          <a:effectLst>
                            <a:outerShdw blurRad="38100" dist="38100" dir="2700000" algn="tl">
                              <a:srgbClr val="000000">
                                <a:alpha val="43137"/>
                              </a:srgbClr>
                            </a:outerShdw>
                          </a:effectLst>
                        </a:rPr>
                        <a:t>UPA</a:t>
                      </a:r>
                    </a:p>
                  </a:txBody>
                  <a:tcPr/>
                </a:tc>
                <a:extLst>
                  <a:ext uri="{0D108BD9-81ED-4DB2-BD59-A6C34878D82A}">
                    <a16:rowId xmlns:a16="http://schemas.microsoft.com/office/drawing/2014/main" val="10000"/>
                  </a:ext>
                </a:extLst>
              </a:tr>
              <a:tr h="370840">
                <a:tc>
                  <a:txBody>
                    <a:bodyPr/>
                    <a:lstStyle/>
                    <a:p>
                      <a:r>
                        <a:rPr lang="en-GB" sz="2000" b="1" dirty="0"/>
                        <a:t>Obesity</a:t>
                      </a:r>
                    </a:p>
                  </a:txBody>
                  <a:tcPr/>
                </a:tc>
                <a:tc>
                  <a:txBody>
                    <a:bodyPr/>
                    <a:lstStyle/>
                    <a:p>
                      <a:pPr algn="ctr"/>
                      <a:r>
                        <a:rPr lang="en-GB" sz="2000" b="1" dirty="0"/>
                        <a:t>1</a:t>
                      </a:r>
                    </a:p>
                  </a:txBody>
                  <a:tcPr/>
                </a:tc>
                <a:tc>
                  <a:txBody>
                    <a:bodyPr/>
                    <a:lstStyle/>
                    <a:p>
                      <a:pPr algn="ctr"/>
                      <a:r>
                        <a:rPr lang="en-GB" sz="2000" b="1" dirty="0"/>
                        <a:t>1</a:t>
                      </a:r>
                    </a:p>
                  </a:txBody>
                  <a:tcPr/>
                </a:tc>
                <a:tc>
                  <a:txBody>
                    <a:bodyPr/>
                    <a:lstStyle/>
                    <a:p>
                      <a:pPr algn="ctr"/>
                      <a:r>
                        <a:rPr lang="en-GB" sz="2000" b="1" dirty="0"/>
                        <a:t>1</a:t>
                      </a:r>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467544" y="2276872"/>
            <a:ext cx="7848872" cy="4154984"/>
          </a:xfrm>
          <a:prstGeom prst="rect">
            <a:avLst/>
          </a:prstGeom>
          <a:noFill/>
        </p:spPr>
        <p:txBody>
          <a:bodyPr wrap="square" rtlCol="0">
            <a:spAutoFit/>
          </a:bodyPr>
          <a:lstStyle/>
          <a:p>
            <a:pPr fontAlgn="auto"/>
            <a:r>
              <a:rPr lang="en-GB" sz="2400" b="1" dirty="0"/>
              <a:t>Clarification: </a:t>
            </a:r>
            <a:r>
              <a:rPr lang="en-GB" sz="2400" dirty="0"/>
              <a:t>ECPs may be less effective among women with BMI ≥ 30 kg/m</a:t>
            </a:r>
            <a:r>
              <a:rPr lang="en-GB" sz="2400" baseline="30000" dirty="0"/>
              <a:t>2</a:t>
            </a:r>
            <a:r>
              <a:rPr lang="en-GB" sz="2400" dirty="0"/>
              <a:t> than among women with BMI &lt; 25 kg/m</a:t>
            </a:r>
            <a:r>
              <a:rPr lang="en-GB" sz="2400" baseline="30000" dirty="0"/>
              <a:t>2</a:t>
            </a:r>
            <a:r>
              <a:rPr lang="en-GB" sz="2400" dirty="0"/>
              <a:t>. Despite this, there are no safety concerns.</a:t>
            </a:r>
          </a:p>
          <a:p>
            <a:pPr fontAlgn="auto"/>
            <a:r>
              <a:rPr lang="en-GB" sz="2400" b="1" dirty="0"/>
              <a:t> </a:t>
            </a:r>
            <a:endParaRPr lang="en-GB" sz="2400" dirty="0"/>
          </a:p>
          <a:p>
            <a:r>
              <a:rPr lang="en-US" sz="2400" b="1" dirty="0"/>
              <a:t>Evidence: </a:t>
            </a:r>
            <a:r>
              <a:rPr lang="en-US" sz="2400" dirty="0"/>
              <a:t>There is limited evidence from one study that suggests obese women with BMI ≥ 30 kg/m</a:t>
            </a:r>
            <a:r>
              <a:rPr lang="en-US" sz="2400" baseline="30000" dirty="0"/>
              <a:t>2</a:t>
            </a:r>
            <a:r>
              <a:rPr lang="en-US" sz="2400" dirty="0"/>
              <a:t> experience an increased risk of pregnancy after use of LNG compared with women with BMI &lt; 25 kg/m</a:t>
            </a:r>
            <a:r>
              <a:rPr lang="en-US" sz="2400" baseline="30000" dirty="0"/>
              <a:t>2</a:t>
            </a:r>
            <a:r>
              <a:rPr lang="en-US" sz="2400" dirty="0"/>
              <a:t>. Two studies suggest obese women may also experience an increased risk of pregnancy after use of UPA compared with non-obese women, though this increase was not significant in one study.</a:t>
            </a:r>
            <a:endParaRPr lang="en-GB" sz="2400" dirty="0"/>
          </a:p>
        </p:txBody>
      </p:sp>
    </p:spTree>
    <p:extLst>
      <p:ext uri="{BB962C8B-B14F-4D97-AF65-F5344CB8AC3E}">
        <p14:creationId xmlns:p14="http://schemas.microsoft.com/office/powerpoint/2010/main" val="2410340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850106"/>
          </a:xfrm>
        </p:spPr>
        <p:txBody>
          <a:bodyPr>
            <a:noAutofit/>
          </a:bodyPr>
          <a:lstStyle/>
          <a:p>
            <a:r>
              <a:rPr lang="en-GB" dirty="0"/>
              <a:t>ECPs and </a:t>
            </a:r>
            <a:r>
              <a:rPr lang="en-GB" cap="all" dirty="0"/>
              <a:t>CYP3A4 INDUCERS </a:t>
            </a:r>
            <a:endParaRPr lang="en-GB" dirty="0"/>
          </a:p>
        </p:txBody>
      </p:sp>
      <p:graphicFrame>
        <p:nvGraphicFramePr>
          <p:cNvPr id="6" name="Content Placeholder 4"/>
          <p:cNvGraphicFramePr>
            <a:graphicFrameLocks/>
          </p:cNvGraphicFramePr>
          <p:nvPr>
            <p:extLst>
              <p:ext uri="{D42A27DB-BD31-4B8C-83A1-F6EECF244321}">
                <p14:modId xmlns:p14="http://schemas.microsoft.com/office/powerpoint/2010/main" val="4094933246"/>
              </p:ext>
            </p:extLst>
          </p:nvPr>
        </p:nvGraphicFramePr>
        <p:xfrm>
          <a:off x="467544" y="908720"/>
          <a:ext cx="8229600" cy="1729523"/>
        </p:xfrm>
        <a:graphic>
          <a:graphicData uri="http://schemas.openxmlformats.org/drawingml/2006/table">
            <a:tbl>
              <a:tblPr firstRow="1" bandRow="1">
                <a:tableStyleId>{5C22544A-7EE6-4342-B048-85BDC9FD1C3A}</a:tableStyleId>
              </a:tblPr>
              <a:tblGrid>
                <a:gridCol w="5770984">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874440">
                  <a:extLst>
                    <a:ext uri="{9D8B030D-6E8A-4147-A177-3AD203B41FA5}">
                      <a16:colId xmlns:a16="http://schemas.microsoft.com/office/drawing/2014/main" val="20003"/>
                    </a:ext>
                  </a:extLst>
                </a:gridCol>
              </a:tblGrid>
              <a:tr h="432381">
                <a:tc>
                  <a:txBody>
                    <a:bodyPr/>
                    <a:lstStyle/>
                    <a:p>
                      <a:r>
                        <a:rPr lang="en-GB" sz="2000" dirty="0">
                          <a:effectLst>
                            <a:outerShdw blurRad="38100" dist="38100" dir="2700000" algn="tl">
                              <a:srgbClr val="000000">
                                <a:alpha val="43137"/>
                              </a:srgbClr>
                            </a:outerShdw>
                          </a:effectLst>
                        </a:rPr>
                        <a:t>Condition</a:t>
                      </a:r>
                    </a:p>
                  </a:txBody>
                  <a:tcPr/>
                </a:tc>
                <a:tc>
                  <a:txBody>
                    <a:bodyPr/>
                    <a:lstStyle/>
                    <a:p>
                      <a:pPr algn="ctr"/>
                      <a:r>
                        <a:rPr lang="en-GB" sz="2000" dirty="0">
                          <a:effectLst>
                            <a:outerShdw blurRad="38100" dist="38100" dir="2700000" algn="tl">
                              <a:srgbClr val="000000">
                                <a:alpha val="43137"/>
                              </a:srgbClr>
                            </a:outerShdw>
                          </a:effectLst>
                        </a:rPr>
                        <a:t>COC</a:t>
                      </a:r>
                    </a:p>
                  </a:txBody>
                  <a:tcPr/>
                </a:tc>
                <a:tc>
                  <a:txBody>
                    <a:bodyPr/>
                    <a:lstStyle/>
                    <a:p>
                      <a:pPr algn="ctr"/>
                      <a:r>
                        <a:rPr lang="en-GB" sz="2000" dirty="0">
                          <a:effectLst>
                            <a:outerShdw blurRad="38100" dist="38100" dir="2700000" algn="tl">
                              <a:srgbClr val="000000">
                                <a:alpha val="43137"/>
                              </a:srgbClr>
                            </a:outerShdw>
                          </a:effectLst>
                        </a:rPr>
                        <a:t>LNG</a:t>
                      </a:r>
                    </a:p>
                  </a:txBody>
                  <a:tcPr/>
                </a:tc>
                <a:tc>
                  <a:txBody>
                    <a:bodyPr/>
                    <a:lstStyle/>
                    <a:p>
                      <a:pPr algn="ctr"/>
                      <a:r>
                        <a:rPr lang="en-GB" sz="2000" dirty="0">
                          <a:effectLst>
                            <a:outerShdw blurRad="38100" dist="38100" dir="2700000" algn="tl">
                              <a:srgbClr val="000000">
                                <a:alpha val="43137"/>
                              </a:srgbClr>
                            </a:outerShdw>
                          </a:effectLst>
                        </a:rPr>
                        <a:t>UPA</a:t>
                      </a:r>
                    </a:p>
                  </a:txBody>
                  <a:tcPr/>
                </a:tc>
                <a:extLst>
                  <a:ext uri="{0D108BD9-81ED-4DB2-BD59-A6C34878D82A}">
                    <a16:rowId xmlns:a16="http://schemas.microsoft.com/office/drawing/2014/main" val="10000"/>
                  </a:ext>
                </a:extLst>
              </a:tr>
              <a:tr h="1297142">
                <a:tc>
                  <a:txBody>
                    <a:bodyPr/>
                    <a:lstStyle/>
                    <a:p>
                      <a:r>
                        <a:rPr lang="en-GB" sz="1800" b="1" kern="1200" cap="all" dirty="0">
                          <a:solidFill>
                            <a:schemeClr val="dk1"/>
                          </a:solidFill>
                          <a:effectLst/>
                          <a:latin typeface="+mn-lt"/>
                          <a:ea typeface="+mn-ea"/>
                          <a:cs typeface="+mn-cs"/>
                        </a:rPr>
                        <a:t>CYP3A4 INDUCERS </a:t>
                      </a:r>
                    </a:p>
                    <a:p>
                      <a:r>
                        <a:rPr lang="en-US" sz="1800" b="0" kern="1200" dirty="0">
                          <a:solidFill>
                            <a:schemeClr val="dk1"/>
                          </a:solidFill>
                          <a:effectLst/>
                          <a:latin typeface="+mn-lt"/>
                          <a:ea typeface="+mn-ea"/>
                          <a:cs typeface="+mn-cs"/>
                        </a:rPr>
                        <a:t>(E.g. rifampicin, phenytoin, phenobarbital, carbamazepine, efavirenz, fosphenytoin, nevirapine, oxcarbazepine, primidone, rifabutin, st john’s wort/hypericum perforatum)</a:t>
                      </a:r>
                      <a:endParaRPr lang="en-GB" sz="2000" b="1" dirty="0"/>
                    </a:p>
                  </a:txBody>
                  <a:tcPr/>
                </a:tc>
                <a:tc>
                  <a:txBody>
                    <a:bodyPr/>
                    <a:lstStyle/>
                    <a:p>
                      <a:pPr algn="ctr"/>
                      <a:r>
                        <a:rPr lang="en-GB" sz="2000" b="1" dirty="0"/>
                        <a:t>1</a:t>
                      </a:r>
                    </a:p>
                  </a:txBody>
                  <a:tcPr/>
                </a:tc>
                <a:tc>
                  <a:txBody>
                    <a:bodyPr/>
                    <a:lstStyle/>
                    <a:p>
                      <a:pPr algn="ctr"/>
                      <a:r>
                        <a:rPr lang="en-GB" sz="2000" b="1" dirty="0"/>
                        <a:t>1</a:t>
                      </a:r>
                    </a:p>
                  </a:txBody>
                  <a:tcPr/>
                </a:tc>
                <a:tc>
                  <a:txBody>
                    <a:bodyPr/>
                    <a:lstStyle/>
                    <a:p>
                      <a:pPr algn="ctr"/>
                      <a:r>
                        <a:rPr lang="en-GB" sz="2000" b="1" dirty="0"/>
                        <a:t>1</a:t>
                      </a:r>
                    </a:p>
                  </a:txBody>
                  <a:tcPr/>
                </a:tc>
                <a:extLst>
                  <a:ext uri="{0D108BD9-81ED-4DB2-BD59-A6C34878D82A}">
                    <a16:rowId xmlns:a16="http://schemas.microsoft.com/office/drawing/2014/main" val="10001"/>
                  </a:ext>
                </a:extLst>
              </a:tr>
            </a:tbl>
          </a:graphicData>
        </a:graphic>
      </p:graphicFrame>
      <p:sp>
        <p:nvSpPr>
          <p:cNvPr id="9" name="Rectangle 8"/>
          <p:cNvSpPr/>
          <p:nvPr/>
        </p:nvSpPr>
        <p:spPr>
          <a:xfrm>
            <a:off x="467544" y="2708920"/>
            <a:ext cx="8388424" cy="4154984"/>
          </a:xfrm>
          <a:prstGeom prst="rect">
            <a:avLst/>
          </a:prstGeom>
        </p:spPr>
        <p:txBody>
          <a:bodyPr wrap="square">
            <a:spAutoFit/>
          </a:bodyPr>
          <a:lstStyle/>
          <a:p>
            <a:r>
              <a:rPr lang="en-GB" sz="2400" b="1" dirty="0"/>
              <a:t>Clarification: </a:t>
            </a:r>
            <a:r>
              <a:rPr lang="en-GB" sz="2400" dirty="0"/>
              <a:t>Strong CYP3A4 inducers may reduce the effectiveness of ECPs.</a:t>
            </a:r>
          </a:p>
          <a:p>
            <a:r>
              <a:rPr lang="en-GB" sz="2400" b="1" dirty="0"/>
              <a:t> </a:t>
            </a:r>
            <a:endParaRPr lang="en-GB" sz="2400" dirty="0"/>
          </a:p>
          <a:p>
            <a:r>
              <a:rPr lang="en-US" sz="2400" b="1" dirty="0"/>
              <a:t>Evidence: </a:t>
            </a:r>
            <a:r>
              <a:rPr lang="en-US" sz="2400" dirty="0"/>
              <a:t>According to labelling information, rifampicin markedly decreases UPA levels by 90% or more which may decrease its efficacy. Theoretical concerns therefore extend to use of other CYP3A4 inducers as well as to COC and LNG ECPs, which have similar metabolic pathways to UPA. A small pharmacokinetic study found that concomitant efavirenz use decreased LNG levels in women taking LNG ECP (0.75 mg) by 56% compared with LNG ECP alone.</a:t>
            </a:r>
            <a:endParaRPr lang="en-GB" sz="2400" dirty="0"/>
          </a:p>
        </p:txBody>
      </p:sp>
    </p:spTree>
    <p:extLst>
      <p:ext uri="{BB962C8B-B14F-4D97-AF65-F5344CB8AC3E}">
        <p14:creationId xmlns:p14="http://schemas.microsoft.com/office/powerpoint/2010/main" val="1564930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6626" name="Rectangle 2"/>
          <p:cNvSpPr>
            <a:spLocks noGrp="1" noChangeArrowheads="1"/>
          </p:cNvSpPr>
          <p:nvPr>
            <p:ph type="title"/>
          </p:nvPr>
        </p:nvSpPr>
        <p:spPr>
          <a:xfrm>
            <a:off x="107504" y="274638"/>
            <a:ext cx="8928992" cy="850106"/>
          </a:xfrm>
        </p:spPr>
        <p:txBody>
          <a:bodyPr>
            <a:normAutofit fontScale="90000"/>
          </a:bodyPr>
          <a:lstStyle/>
          <a:p>
            <a:pPr algn="ctr"/>
            <a:r>
              <a:rPr lang="en-US" dirty="0"/>
              <a:t>Methods of contraception included in </a:t>
            </a:r>
            <a:br>
              <a:rPr lang="en-US" dirty="0"/>
            </a:br>
            <a:r>
              <a:rPr lang="en-US" dirty="0"/>
              <a:t>MEC, 4</a:t>
            </a:r>
            <a:r>
              <a:rPr lang="en-US" baseline="30000" dirty="0"/>
              <a:t>th</a:t>
            </a:r>
            <a:r>
              <a:rPr lang="en-US" dirty="0"/>
              <a:t> Edition</a:t>
            </a:r>
          </a:p>
        </p:txBody>
      </p:sp>
      <p:sp>
        <p:nvSpPr>
          <p:cNvPr id="1306627" name="Rectangle 3"/>
          <p:cNvSpPr>
            <a:spLocks noGrp="1" noChangeArrowheads="1"/>
          </p:cNvSpPr>
          <p:nvPr>
            <p:ph type="body" sz="half" idx="1"/>
          </p:nvPr>
        </p:nvSpPr>
        <p:spPr>
          <a:xfrm>
            <a:off x="179388" y="1341438"/>
            <a:ext cx="4897437" cy="4525962"/>
          </a:xfrm>
        </p:spPr>
        <p:txBody>
          <a:bodyPr/>
          <a:lstStyle/>
          <a:p>
            <a:pPr marL="273050" indent="-273050">
              <a:lnSpc>
                <a:spcPct val="90000"/>
              </a:lnSpc>
              <a:spcBef>
                <a:spcPct val="50000"/>
              </a:spcBef>
            </a:pPr>
            <a:r>
              <a:rPr lang="en-US" sz="2400" b="0" dirty="0"/>
              <a:t>Combined oral contraceptives</a:t>
            </a:r>
          </a:p>
          <a:p>
            <a:pPr marL="273050" indent="-273050">
              <a:lnSpc>
                <a:spcPct val="90000"/>
              </a:lnSpc>
              <a:spcBef>
                <a:spcPct val="50000"/>
              </a:spcBef>
            </a:pPr>
            <a:r>
              <a:rPr lang="en-US" sz="2400" b="0" dirty="0"/>
              <a:t>Combined hormonal contraceptives (1 month injectables, patch, vaginal ring)</a:t>
            </a:r>
          </a:p>
          <a:p>
            <a:pPr marL="273050" indent="-273050">
              <a:lnSpc>
                <a:spcPct val="90000"/>
              </a:lnSpc>
              <a:spcBef>
                <a:spcPct val="50000"/>
              </a:spcBef>
            </a:pPr>
            <a:r>
              <a:rPr lang="en-US" sz="2400" b="0" dirty="0"/>
              <a:t>Progestogen-only contraceptives </a:t>
            </a:r>
            <a:br>
              <a:rPr lang="en-US" sz="2400" b="0" dirty="0"/>
            </a:br>
            <a:r>
              <a:rPr lang="en-US" sz="2400" b="0" dirty="0"/>
              <a:t>(pills, implants, 2-3 month injectables)</a:t>
            </a:r>
          </a:p>
          <a:p>
            <a:pPr marL="273050" indent="-273050">
              <a:lnSpc>
                <a:spcPct val="90000"/>
              </a:lnSpc>
              <a:spcBef>
                <a:spcPct val="50000"/>
              </a:spcBef>
            </a:pPr>
            <a:r>
              <a:rPr lang="en-US" sz="2400" b="0" dirty="0"/>
              <a:t>Emergency contraceptive pills</a:t>
            </a:r>
          </a:p>
          <a:p>
            <a:pPr marL="273050" indent="-273050">
              <a:lnSpc>
                <a:spcPct val="90000"/>
              </a:lnSpc>
              <a:spcBef>
                <a:spcPct val="50000"/>
              </a:spcBef>
            </a:pPr>
            <a:r>
              <a:rPr lang="en-US" sz="2400" b="0" dirty="0"/>
              <a:t>IUDs (copper bearing and levonorgestrel)</a:t>
            </a:r>
          </a:p>
        </p:txBody>
      </p:sp>
      <p:sp>
        <p:nvSpPr>
          <p:cNvPr id="1306628" name="Rectangle 4"/>
          <p:cNvSpPr>
            <a:spLocks noGrp="1" noChangeArrowheads="1"/>
          </p:cNvSpPr>
          <p:nvPr>
            <p:ph type="body" sz="half" idx="2"/>
          </p:nvPr>
        </p:nvSpPr>
        <p:spPr>
          <a:xfrm>
            <a:off x="5029200" y="1341438"/>
            <a:ext cx="4038600" cy="4525962"/>
          </a:xfrm>
        </p:spPr>
        <p:txBody>
          <a:bodyPr>
            <a:normAutofit lnSpcReduction="10000"/>
          </a:bodyPr>
          <a:lstStyle/>
          <a:p>
            <a:pPr marL="273050" indent="-273050">
              <a:lnSpc>
                <a:spcPct val="90000"/>
              </a:lnSpc>
              <a:spcBef>
                <a:spcPct val="50000"/>
              </a:spcBef>
            </a:pPr>
            <a:r>
              <a:rPr lang="en-US" sz="2400" b="0" dirty="0"/>
              <a:t>Emergency IUD</a:t>
            </a:r>
          </a:p>
          <a:p>
            <a:pPr marL="273050" indent="-273050">
              <a:lnSpc>
                <a:spcPct val="90000"/>
              </a:lnSpc>
              <a:spcBef>
                <a:spcPct val="50000"/>
              </a:spcBef>
            </a:pPr>
            <a:r>
              <a:rPr lang="en-US" sz="2400" b="0" dirty="0"/>
              <a:t>Barrier methods (condoms, spermicides </a:t>
            </a:r>
            <a:br>
              <a:rPr lang="en-US" sz="2400" b="0" dirty="0"/>
            </a:br>
            <a:r>
              <a:rPr lang="en-US" sz="2400" b="0" dirty="0"/>
              <a:t>&amp; diaphragm)</a:t>
            </a:r>
          </a:p>
          <a:p>
            <a:pPr marL="273050" indent="-273050">
              <a:lnSpc>
                <a:spcPct val="90000"/>
              </a:lnSpc>
              <a:spcBef>
                <a:spcPct val="50000"/>
              </a:spcBef>
            </a:pPr>
            <a:r>
              <a:rPr lang="en-US" sz="2400" b="0" dirty="0"/>
              <a:t>Fertility awareness-based methods</a:t>
            </a:r>
          </a:p>
          <a:p>
            <a:pPr marL="273050" indent="-273050">
              <a:lnSpc>
                <a:spcPct val="90000"/>
              </a:lnSpc>
              <a:spcBef>
                <a:spcPct val="50000"/>
              </a:spcBef>
            </a:pPr>
            <a:r>
              <a:rPr lang="en-US" sz="2400" b="0" dirty="0"/>
              <a:t>Lactational amenorrhoea (LAM)</a:t>
            </a:r>
          </a:p>
          <a:p>
            <a:pPr marL="273050" indent="-273050">
              <a:lnSpc>
                <a:spcPct val="90000"/>
              </a:lnSpc>
              <a:spcBef>
                <a:spcPct val="50000"/>
              </a:spcBef>
            </a:pPr>
            <a:r>
              <a:rPr lang="en-US" sz="2400" b="0" dirty="0"/>
              <a:t>Coitus Interruptus</a:t>
            </a:r>
          </a:p>
          <a:p>
            <a:pPr marL="273050" indent="-273050">
              <a:lnSpc>
                <a:spcPct val="90000"/>
              </a:lnSpc>
              <a:spcBef>
                <a:spcPct val="50000"/>
              </a:spcBef>
            </a:pPr>
            <a:r>
              <a:rPr lang="en-US" sz="2400" b="0" dirty="0"/>
              <a:t>Sterilization (male and female)</a:t>
            </a:r>
          </a:p>
        </p:txBody>
      </p:sp>
    </p:spTree>
    <p:extLst>
      <p:ext uri="{BB962C8B-B14F-4D97-AF65-F5344CB8AC3E}">
        <p14:creationId xmlns:p14="http://schemas.microsoft.com/office/powerpoint/2010/main" val="1339792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Progesterone-releasing vaginal ring (PVR)</a:t>
            </a:r>
          </a:p>
        </p:txBody>
      </p:sp>
      <p:sp>
        <p:nvSpPr>
          <p:cNvPr id="4" name="Footer Placeholder 3"/>
          <p:cNvSpPr>
            <a:spLocks noGrp="1"/>
          </p:cNvSpPr>
          <p:nvPr>
            <p:ph type="ftr" sz="quarter" idx="3"/>
          </p:nvPr>
        </p:nvSpPr>
        <p:spPr/>
        <p:txBody>
          <a:bodyPr/>
          <a:lstStyle/>
          <a:p>
            <a:r>
              <a:rPr lang="en-US" dirty="0"/>
              <a:t>Filename</a:t>
            </a:r>
            <a:endParaRPr lang="en-GB" dirty="0"/>
          </a:p>
        </p:txBody>
      </p:sp>
    </p:spTree>
    <p:extLst>
      <p:ext uri="{BB962C8B-B14F-4D97-AF65-F5344CB8AC3E}">
        <p14:creationId xmlns:p14="http://schemas.microsoft.com/office/powerpoint/2010/main" val="516550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76250" y="685800"/>
            <a:ext cx="8591550" cy="1066800"/>
          </a:xfrm>
        </p:spPr>
        <p:txBody>
          <a:bodyPr>
            <a:normAutofit/>
          </a:bodyPr>
          <a:lstStyle/>
          <a:p>
            <a:pPr>
              <a:defRPr/>
            </a:pPr>
            <a:r>
              <a:rPr lang="en-US" dirty="0">
                <a:cs typeface="Arial" charset="0"/>
              </a:rPr>
              <a:t>Progesterone- Releasing Vaginal Ring (PVR)</a:t>
            </a:r>
          </a:p>
        </p:txBody>
      </p:sp>
      <p:pic>
        <p:nvPicPr>
          <p:cNvPr id="4100" name="Picture 1027" descr="D:\User\RINGS\SILESIA\progering%20anill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925" y="4021138"/>
            <a:ext cx="1708150"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Box 9"/>
          <p:cNvSpPr txBox="1">
            <a:spLocks noChangeArrowheads="1"/>
          </p:cNvSpPr>
          <p:nvPr/>
        </p:nvSpPr>
        <p:spPr bwMode="auto">
          <a:xfrm>
            <a:off x="3049711" y="1990725"/>
            <a:ext cx="6346825"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Clr>
                <a:srgbClr val="C00000"/>
              </a:buClr>
              <a:buFont typeface="Arial" charset="0"/>
              <a:buChar char="•"/>
            </a:pPr>
            <a:r>
              <a:rPr lang="en-US" sz="2600" b="1" dirty="0">
                <a:latin typeface="Arial" charset="0"/>
                <a:cs typeface="Arial" charset="0"/>
              </a:rPr>
              <a:t> </a:t>
            </a:r>
            <a:r>
              <a:rPr lang="en-US" sz="2600" dirty="0">
                <a:latin typeface="+mj-lt"/>
                <a:cs typeface="Arial" charset="0"/>
              </a:rPr>
              <a:t>Matrix design </a:t>
            </a:r>
          </a:p>
          <a:p>
            <a:pPr>
              <a:buClr>
                <a:srgbClr val="C00000"/>
              </a:buClr>
              <a:buFont typeface="Arial" charset="0"/>
              <a:buChar char="•"/>
            </a:pPr>
            <a:r>
              <a:rPr lang="en-US" sz="2600" dirty="0">
                <a:latin typeface="+mj-lt"/>
                <a:cs typeface="Arial" charset="0"/>
              </a:rPr>
              <a:t> Diameter 58 mm/ Cross-section 8.4 mm</a:t>
            </a:r>
          </a:p>
          <a:p>
            <a:pPr>
              <a:buClr>
                <a:srgbClr val="C00000"/>
              </a:buClr>
              <a:buFont typeface="Arial" charset="0"/>
              <a:buChar char="•"/>
            </a:pPr>
            <a:r>
              <a:rPr lang="en-US" sz="2600" dirty="0">
                <a:latin typeface="+mj-lt"/>
                <a:cs typeface="Arial" charset="0"/>
              </a:rPr>
              <a:t> Delivers 10mg/day over 3 months</a:t>
            </a:r>
          </a:p>
          <a:p>
            <a:pPr>
              <a:buClr>
                <a:srgbClr val="C00000"/>
              </a:buClr>
              <a:buFont typeface="Arial" charset="0"/>
              <a:buChar char="•"/>
            </a:pPr>
            <a:r>
              <a:rPr lang="en-US" sz="2600" dirty="0">
                <a:latin typeface="+mj-lt"/>
                <a:cs typeface="Arial" charset="0"/>
              </a:rPr>
              <a:t> Serum levels of 10-20 nmol/L [~7ng/ml]</a:t>
            </a:r>
          </a:p>
          <a:p>
            <a:pPr>
              <a:buClr>
                <a:srgbClr val="C00000"/>
              </a:buClr>
              <a:buFont typeface="Arial" charset="0"/>
              <a:buChar char="•"/>
            </a:pPr>
            <a:r>
              <a:rPr lang="en-US" sz="2600" dirty="0">
                <a:latin typeface="+mj-lt"/>
                <a:cs typeface="Arial" charset="0"/>
              </a:rPr>
              <a:t> Specifically designed for breastfeeding</a:t>
            </a:r>
          </a:p>
          <a:p>
            <a:pPr>
              <a:buClr>
                <a:srgbClr val="C00000"/>
              </a:buClr>
              <a:buFont typeface="Arial" charset="0"/>
              <a:buChar char="•"/>
            </a:pPr>
            <a:endParaRPr lang="en-US" sz="2600" dirty="0">
              <a:latin typeface="+mj-lt"/>
              <a:cs typeface="Arial" charset="0"/>
            </a:endParaRPr>
          </a:p>
          <a:p>
            <a:pPr>
              <a:buClr>
                <a:srgbClr val="C00000"/>
              </a:buClr>
              <a:buFont typeface="Arial" charset="0"/>
              <a:buChar char="•"/>
            </a:pPr>
            <a:r>
              <a:rPr lang="en-US" sz="2600" dirty="0">
                <a:latin typeface="+mj-lt"/>
                <a:cs typeface="Arial" charset="0"/>
              </a:rPr>
              <a:t> Registered in 9 Latin American  countries - Acceptability studies underway in Africa</a:t>
            </a:r>
          </a:p>
          <a:p>
            <a:endParaRPr lang="en-US" dirty="0">
              <a:solidFill>
                <a:schemeClr val="tx2"/>
              </a:solidFill>
              <a:cs typeface="Arial" charset="0"/>
            </a:endParaRPr>
          </a:p>
        </p:txBody>
      </p:sp>
      <p:pic>
        <p:nvPicPr>
          <p:cNvPr id="4102"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58000" y="6324600"/>
            <a:ext cx="205105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8" descr="C:\Documents and Settings\bvariano\Local Settings\Temporary Internet Files\Content.Outlook\IETJ6QVN\Progering.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775" y="1881188"/>
            <a:ext cx="2362200" cy="200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8691619"/>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 Recommendations for PVR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26132339"/>
              </p:ext>
            </p:extLst>
          </p:nvPr>
        </p:nvGraphicFramePr>
        <p:xfrm>
          <a:off x="683568" y="1412776"/>
          <a:ext cx="5770984" cy="914400"/>
        </p:xfrm>
        <a:graphic>
          <a:graphicData uri="http://schemas.openxmlformats.org/drawingml/2006/table">
            <a:tbl>
              <a:tblPr firstRow="1" bandRow="1">
                <a:tableStyleId>{5C22544A-7EE6-4342-B048-85BDC9FD1C3A}</a:tableStyleId>
              </a:tblPr>
              <a:tblGrid>
                <a:gridCol w="2885492">
                  <a:extLst>
                    <a:ext uri="{9D8B030D-6E8A-4147-A177-3AD203B41FA5}">
                      <a16:colId xmlns:a16="http://schemas.microsoft.com/office/drawing/2014/main" val="20000"/>
                    </a:ext>
                  </a:extLst>
                </a:gridCol>
                <a:gridCol w="2885492">
                  <a:extLst>
                    <a:ext uri="{9D8B030D-6E8A-4147-A177-3AD203B41FA5}">
                      <a16:colId xmlns:a16="http://schemas.microsoft.com/office/drawing/2014/main" val="20001"/>
                    </a:ext>
                  </a:extLst>
                </a:gridCol>
              </a:tblGrid>
              <a:tr h="370840">
                <a:tc>
                  <a:txBody>
                    <a:bodyPr/>
                    <a:lstStyle/>
                    <a:p>
                      <a:pPr algn="ctr"/>
                      <a:r>
                        <a:rPr lang="en-GB" sz="2400" dirty="0"/>
                        <a:t>Condition</a:t>
                      </a:r>
                    </a:p>
                  </a:txBody>
                  <a:tcPr/>
                </a:tc>
                <a:tc>
                  <a:txBody>
                    <a:bodyPr/>
                    <a:lstStyle/>
                    <a:p>
                      <a:pPr algn="ctr"/>
                      <a:r>
                        <a:rPr lang="en-GB" sz="2400" dirty="0"/>
                        <a:t>Category</a:t>
                      </a:r>
                    </a:p>
                  </a:txBody>
                  <a:tcPr/>
                </a:tc>
                <a:extLst>
                  <a:ext uri="{0D108BD9-81ED-4DB2-BD59-A6C34878D82A}">
                    <a16:rowId xmlns:a16="http://schemas.microsoft.com/office/drawing/2014/main" val="10000"/>
                  </a:ext>
                </a:extLst>
              </a:tr>
              <a:tr h="370840">
                <a:tc>
                  <a:txBody>
                    <a:bodyPr/>
                    <a:lstStyle/>
                    <a:p>
                      <a:r>
                        <a:rPr lang="en-GB" sz="2400" dirty="0"/>
                        <a:t>Pregnancy</a:t>
                      </a:r>
                    </a:p>
                  </a:txBody>
                  <a:tcPr/>
                </a:tc>
                <a:tc>
                  <a:txBody>
                    <a:bodyPr/>
                    <a:lstStyle/>
                    <a:p>
                      <a:r>
                        <a:rPr lang="en-GB" sz="2400" dirty="0"/>
                        <a:t>NA</a:t>
                      </a:r>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683568" y="2852936"/>
            <a:ext cx="7992888" cy="1200329"/>
          </a:xfrm>
          <a:prstGeom prst="rect">
            <a:avLst/>
          </a:prstGeom>
          <a:noFill/>
        </p:spPr>
        <p:txBody>
          <a:bodyPr wrap="square" rtlCol="0">
            <a:spAutoFit/>
          </a:bodyPr>
          <a:lstStyle/>
          <a:p>
            <a:r>
              <a:rPr lang="en-US" sz="2400" b="1" dirty="0"/>
              <a:t>Clarification:</a:t>
            </a:r>
            <a:r>
              <a:rPr lang="en-US" sz="2400" dirty="0"/>
              <a:t> Use of PVRs is not required. There is no known harm to the woman, the course of her pregnancy, or the fetus if PVRs are accidentally used during pregnancy. </a:t>
            </a:r>
            <a:endParaRPr lang="en-GB" sz="2400" dirty="0"/>
          </a:p>
        </p:txBody>
      </p:sp>
    </p:spTree>
    <p:extLst>
      <p:ext uri="{BB962C8B-B14F-4D97-AF65-F5344CB8AC3E}">
        <p14:creationId xmlns:p14="http://schemas.microsoft.com/office/powerpoint/2010/main" val="8532921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 Recommendations for PVR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9610663"/>
              </p:ext>
            </p:extLst>
          </p:nvPr>
        </p:nvGraphicFramePr>
        <p:xfrm>
          <a:off x="751366" y="1124744"/>
          <a:ext cx="6340914" cy="914400"/>
        </p:xfrm>
        <a:graphic>
          <a:graphicData uri="http://schemas.openxmlformats.org/drawingml/2006/table">
            <a:tbl>
              <a:tblPr firstRow="1" bandRow="1">
                <a:tableStyleId>{5C22544A-7EE6-4342-B048-85BDC9FD1C3A}</a:tableStyleId>
              </a:tblPr>
              <a:tblGrid>
                <a:gridCol w="3893859">
                  <a:extLst>
                    <a:ext uri="{9D8B030D-6E8A-4147-A177-3AD203B41FA5}">
                      <a16:colId xmlns:a16="http://schemas.microsoft.com/office/drawing/2014/main" val="20000"/>
                    </a:ext>
                  </a:extLst>
                </a:gridCol>
                <a:gridCol w="2447055">
                  <a:extLst>
                    <a:ext uri="{9D8B030D-6E8A-4147-A177-3AD203B41FA5}">
                      <a16:colId xmlns:a16="http://schemas.microsoft.com/office/drawing/2014/main" val="20001"/>
                    </a:ext>
                  </a:extLst>
                </a:gridCol>
              </a:tblGrid>
              <a:tr h="370840">
                <a:tc>
                  <a:txBody>
                    <a:bodyPr/>
                    <a:lstStyle/>
                    <a:p>
                      <a:pPr algn="ctr"/>
                      <a:r>
                        <a:rPr lang="en-GB" sz="2400" dirty="0"/>
                        <a:t>Condition</a:t>
                      </a:r>
                    </a:p>
                  </a:txBody>
                  <a:tcPr/>
                </a:tc>
                <a:tc>
                  <a:txBody>
                    <a:bodyPr/>
                    <a:lstStyle/>
                    <a:p>
                      <a:pPr algn="ctr"/>
                      <a:r>
                        <a:rPr lang="en-GB" sz="2400" dirty="0"/>
                        <a:t>Category</a:t>
                      </a:r>
                    </a:p>
                  </a:txBody>
                  <a:tcPr/>
                </a:tc>
                <a:extLst>
                  <a:ext uri="{0D108BD9-81ED-4DB2-BD59-A6C34878D82A}">
                    <a16:rowId xmlns:a16="http://schemas.microsoft.com/office/drawing/2014/main" val="10000"/>
                  </a:ext>
                </a:extLst>
              </a:tr>
              <a:tr h="370840">
                <a:tc>
                  <a:txBody>
                    <a:bodyPr/>
                    <a:lstStyle/>
                    <a:p>
                      <a:r>
                        <a:rPr lang="en-GB" sz="2400" dirty="0"/>
                        <a:t>Breastfeeding </a:t>
                      </a:r>
                      <a:r>
                        <a:rPr lang="en-GB" sz="2400" u="sng" dirty="0"/>
                        <a:t>&gt;</a:t>
                      </a:r>
                      <a:r>
                        <a:rPr lang="en-GB" sz="2400" u="none" dirty="0"/>
                        <a:t> 4 weeks</a:t>
                      </a:r>
                      <a:endParaRPr lang="en-GB" sz="2400" u="sng" dirty="0"/>
                    </a:p>
                  </a:txBody>
                  <a:tcPr/>
                </a:tc>
                <a:tc>
                  <a:txBody>
                    <a:bodyPr/>
                    <a:lstStyle/>
                    <a:p>
                      <a:pPr algn="ctr"/>
                      <a:r>
                        <a:rPr lang="en-GB" sz="2400" dirty="0"/>
                        <a:t>1</a:t>
                      </a:r>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683568" y="2204864"/>
            <a:ext cx="7992888" cy="1107996"/>
          </a:xfrm>
          <a:prstGeom prst="rect">
            <a:avLst/>
          </a:prstGeom>
          <a:noFill/>
        </p:spPr>
        <p:txBody>
          <a:bodyPr wrap="square" rtlCol="0">
            <a:spAutoFit/>
          </a:bodyPr>
          <a:lstStyle/>
          <a:p>
            <a:r>
              <a:rPr lang="en-US" sz="2200" b="1" dirty="0"/>
              <a:t>Clarification:</a:t>
            </a:r>
            <a:r>
              <a:rPr lang="en-US" sz="2200" dirty="0"/>
              <a:t> The woman must be actively breastfeeding (i.e. at least 4 breastfeeding episodes per day) during PVR use to maintain efficacy.</a:t>
            </a:r>
            <a:endParaRPr lang="en-GB" sz="2200" dirty="0"/>
          </a:p>
        </p:txBody>
      </p:sp>
      <p:sp>
        <p:nvSpPr>
          <p:cNvPr id="3" name="TextBox 2"/>
          <p:cNvSpPr txBox="1"/>
          <p:nvPr/>
        </p:nvSpPr>
        <p:spPr>
          <a:xfrm>
            <a:off x="683568" y="3356992"/>
            <a:ext cx="7992888" cy="3477875"/>
          </a:xfrm>
          <a:prstGeom prst="rect">
            <a:avLst/>
          </a:prstGeom>
          <a:noFill/>
        </p:spPr>
        <p:txBody>
          <a:bodyPr wrap="square" rtlCol="0">
            <a:spAutoFit/>
          </a:bodyPr>
          <a:lstStyle/>
          <a:p>
            <a:r>
              <a:rPr lang="en-GB" sz="2200" b="1" dirty="0"/>
              <a:t>Evidence</a:t>
            </a:r>
            <a:r>
              <a:rPr lang="en-GB" sz="2200" dirty="0"/>
              <a:t>: No differences were observed between various measures of breastfeeding performance among PVR users compared with users of non-hormonal or progestogen-only (synthetic progesterone) contraceptives during 12 months of observation. No statistically significant differences in infant weight gain were observed among PVR users compared with women using a non-hormonal or progestogen-only contraceptives, and similar patterns of infant weight gain were observed in another study that compared PVR and IUD users. One study reported no significant difference in infant health.</a:t>
            </a:r>
          </a:p>
        </p:txBody>
      </p:sp>
    </p:spTree>
    <p:extLst>
      <p:ext uri="{BB962C8B-B14F-4D97-AF65-F5344CB8AC3E}">
        <p14:creationId xmlns:p14="http://schemas.microsoft.com/office/powerpoint/2010/main" val="493274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New methods added to MEC 5</a:t>
            </a:r>
            <a:r>
              <a:rPr lang="en-US" baseline="30000" dirty="0"/>
              <a:t>th</a:t>
            </a:r>
            <a:r>
              <a:rPr lang="en-US" dirty="0"/>
              <a:t> edition</a:t>
            </a:r>
          </a:p>
        </p:txBody>
      </p:sp>
      <p:sp>
        <p:nvSpPr>
          <p:cNvPr id="7" name="Content Placeholder 6"/>
          <p:cNvSpPr>
            <a:spLocks noGrp="1"/>
          </p:cNvSpPr>
          <p:nvPr>
            <p:ph idx="1"/>
          </p:nvPr>
        </p:nvSpPr>
        <p:spPr/>
        <p:txBody>
          <a:bodyPr/>
          <a:lstStyle/>
          <a:p>
            <a:r>
              <a:rPr lang="en-US" dirty="0"/>
              <a:t>Subcutaneously-administered depot medroxyprogesterone acetate(DMPA-SC)</a:t>
            </a:r>
          </a:p>
          <a:p>
            <a:pPr>
              <a:lnSpc>
                <a:spcPct val="150000"/>
              </a:lnSpc>
            </a:pPr>
            <a:r>
              <a:rPr lang="en-US" dirty="0"/>
              <a:t>Sino implant (II)</a:t>
            </a:r>
          </a:p>
          <a:p>
            <a:pPr>
              <a:lnSpc>
                <a:spcPct val="150000"/>
              </a:lnSpc>
            </a:pPr>
            <a:r>
              <a:rPr lang="en-US" dirty="0"/>
              <a:t>Ulipristal acetate (UPA)</a:t>
            </a:r>
          </a:p>
          <a:p>
            <a:pPr>
              <a:lnSpc>
                <a:spcPct val="150000"/>
              </a:lnSpc>
            </a:pPr>
            <a:r>
              <a:rPr lang="en-US" dirty="0"/>
              <a:t>Progesterone-releasing vaginal ring (PVR)</a:t>
            </a:r>
          </a:p>
        </p:txBody>
      </p:sp>
      <p:sp>
        <p:nvSpPr>
          <p:cNvPr id="5" name="Footer Placeholder 4"/>
          <p:cNvSpPr>
            <a:spLocks noGrp="1"/>
          </p:cNvSpPr>
          <p:nvPr>
            <p:ph type="ftr" sz="quarter" idx="3"/>
          </p:nvPr>
        </p:nvSpPr>
        <p:spPr/>
        <p:txBody>
          <a:bodyPr/>
          <a:lstStyle/>
          <a:p>
            <a:r>
              <a:rPr lang="en-US" dirty="0"/>
              <a:t>Filename</a:t>
            </a:r>
            <a:endParaRPr lang="en-GB" dirty="0"/>
          </a:p>
        </p:txBody>
      </p:sp>
    </p:spTree>
    <p:extLst>
      <p:ext uri="{BB962C8B-B14F-4D97-AF65-F5344CB8AC3E}">
        <p14:creationId xmlns:p14="http://schemas.microsoft.com/office/powerpoint/2010/main" val="2835846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3568" y="3140968"/>
            <a:ext cx="7772400" cy="1362075"/>
          </a:xfrm>
        </p:spPr>
        <p:txBody>
          <a:bodyPr>
            <a:normAutofit fontScale="90000"/>
          </a:bodyPr>
          <a:lstStyle/>
          <a:p>
            <a:pPr algn="ctr"/>
            <a:r>
              <a:rPr lang="en-GB" dirty="0"/>
              <a:t>Subcutaneously - administered Depot medroxyprogesterone Acetate (DMPA-SC)</a:t>
            </a:r>
          </a:p>
        </p:txBody>
      </p:sp>
    </p:spTree>
    <p:extLst>
      <p:ext uri="{BB962C8B-B14F-4D97-AF65-F5344CB8AC3E}">
        <p14:creationId xmlns:p14="http://schemas.microsoft.com/office/powerpoint/2010/main" val="4036395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DMPA-SC </a:t>
            </a:r>
          </a:p>
        </p:txBody>
      </p:sp>
      <p:sp>
        <p:nvSpPr>
          <p:cNvPr id="3" name="Content Placeholder 2"/>
          <p:cNvSpPr>
            <a:spLocks noGrp="1"/>
          </p:cNvSpPr>
          <p:nvPr>
            <p:ph idx="1"/>
          </p:nvPr>
        </p:nvSpPr>
        <p:spPr>
          <a:xfrm>
            <a:off x="395536" y="1340768"/>
            <a:ext cx="8229600" cy="4569371"/>
          </a:xfrm>
        </p:spPr>
        <p:txBody>
          <a:bodyPr/>
          <a:lstStyle/>
          <a:p>
            <a:r>
              <a:rPr lang="en-GB" dirty="0"/>
              <a:t>Depot medroxyprogesterone acetate delivered subcutaneously (DMPA SC) at dose of                          104 mg/0.65 mL</a:t>
            </a:r>
          </a:p>
          <a:p>
            <a:pPr marL="0" indent="0">
              <a:buNone/>
            </a:pPr>
            <a:r>
              <a:rPr lang="en-GB" dirty="0"/>
              <a:t> </a:t>
            </a:r>
          </a:p>
          <a:p>
            <a:r>
              <a:rPr lang="en-GB" dirty="0"/>
              <a:t>Important service delivery implications: </a:t>
            </a:r>
          </a:p>
          <a:p>
            <a:pPr marL="0" indent="0">
              <a:buNone/>
            </a:pPr>
            <a:r>
              <a:rPr lang="en-GB" dirty="0"/>
              <a:t>	- Self-administration feasible and acceptable to 	both adolescents and adults</a:t>
            </a:r>
          </a:p>
        </p:txBody>
      </p:sp>
      <p:sp>
        <p:nvSpPr>
          <p:cNvPr id="4" name="Footer Placeholder 3"/>
          <p:cNvSpPr>
            <a:spLocks noGrp="1"/>
          </p:cNvSpPr>
          <p:nvPr>
            <p:ph type="ftr" sz="quarter" idx="3"/>
          </p:nvPr>
        </p:nvSpPr>
        <p:spPr/>
        <p:txBody>
          <a:bodyPr/>
          <a:lstStyle/>
          <a:p>
            <a:r>
              <a:rPr lang="en-US" dirty="0"/>
              <a:t>Filename</a:t>
            </a:r>
            <a:endParaRPr lang="en-GB" dirty="0"/>
          </a:p>
        </p:txBody>
      </p:sp>
    </p:spTree>
    <p:extLst>
      <p:ext uri="{BB962C8B-B14F-4D97-AF65-F5344CB8AC3E}">
        <p14:creationId xmlns:p14="http://schemas.microsoft.com/office/powerpoint/2010/main" val="3670604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44624"/>
            <a:ext cx="8229600" cy="850106"/>
          </a:xfrm>
        </p:spPr>
        <p:txBody>
          <a:bodyPr>
            <a:normAutofit/>
          </a:bodyPr>
          <a:lstStyle/>
          <a:p>
            <a:pPr eaLnBrk="1" hangingPunct="1">
              <a:defRPr/>
            </a:pPr>
            <a:r>
              <a:rPr lang="en-US" b="1" dirty="0"/>
              <a:t>DMPA-SC: Summary of Evidence</a:t>
            </a:r>
          </a:p>
        </p:txBody>
      </p:sp>
      <p:sp>
        <p:nvSpPr>
          <p:cNvPr id="18436" name="Rectangle 3"/>
          <p:cNvSpPr>
            <a:spLocks noGrp="1" noChangeArrowheads="1"/>
          </p:cNvSpPr>
          <p:nvPr>
            <p:ph type="body" idx="1"/>
          </p:nvPr>
        </p:nvSpPr>
        <p:spPr>
          <a:xfrm>
            <a:off x="468313" y="908720"/>
            <a:ext cx="8229600" cy="5256584"/>
          </a:xfrm>
        </p:spPr>
        <p:txBody>
          <a:bodyPr>
            <a:noAutofit/>
          </a:bodyPr>
          <a:lstStyle/>
          <a:p>
            <a:pPr>
              <a:lnSpc>
                <a:spcPct val="90000"/>
              </a:lnSpc>
            </a:pPr>
            <a:r>
              <a:rPr lang="en-US" b="1" dirty="0"/>
              <a:t>Obesity (8 studies)</a:t>
            </a:r>
          </a:p>
          <a:p>
            <a:pPr lvl="1">
              <a:lnSpc>
                <a:spcPct val="90000"/>
              </a:lnSpc>
            </a:pPr>
            <a:r>
              <a:rPr lang="en-US" sz="2800" dirty="0"/>
              <a:t>Contraceptive efficacy, weight change and other adverse events  similar across BMI groups</a:t>
            </a:r>
          </a:p>
          <a:p>
            <a:pPr marL="514350" indent="-457200">
              <a:lnSpc>
                <a:spcPct val="90000"/>
              </a:lnSpc>
            </a:pPr>
            <a:r>
              <a:rPr lang="en-US" b="1" dirty="0"/>
              <a:t>Age (3 studies)</a:t>
            </a:r>
          </a:p>
          <a:p>
            <a:pPr lvl="1">
              <a:lnSpc>
                <a:spcPct val="90000"/>
              </a:lnSpc>
            </a:pPr>
            <a:r>
              <a:rPr lang="en-US" sz="2800" dirty="0"/>
              <a:t>Declines in BMD, no differences in weight change or bleeding patterns by age group</a:t>
            </a:r>
          </a:p>
          <a:p>
            <a:pPr marL="514350" indent="-457200">
              <a:lnSpc>
                <a:spcPct val="90000"/>
              </a:lnSpc>
            </a:pPr>
            <a:r>
              <a:rPr lang="en-US" b="1" dirty="0"/>
              <a:t>Endometriosis (2 studies)</a:t>
            </a:r>
          </a:p>
          <a:p>
            <a:pPr marL="914400" lvl="1" indent="-457200">
              <a:lnSpc>
                <a:spcPct val="90000"/>
              </a:lnSpc>
            </a:pPr>
            <a:r>
              <a:rPr lang="en-US" sz="2800" dirty="0"/>
              <a:t>Declines in BMD, few serious adverse events</a:t>
            </a:r>
          </a:p>
          <a:p>
            <a:pPr marL="514350" indent="-457200">
              <a:lnSpc>
                <a:spcPct val="90000"/>
              </a:lnSpc>
            </a:pPr>
            <a:r>
              <a:rPr lang="en-US" b="1" dirty="0"/>
              <a:t>HIV (1 study)</a:t>
            </a:r>
          </a:p>
          <a:p>
            <a:pPr lvl="1">
              <a:lnSpc>
                <a:spcPct val="90000"/>
              </a:lnSpc>
            </a:pPr>
            <a:r>
              <a:rPr lang="en-US" sz="2800" dirty="0"/>
              <a:t>No difference in serious adverse events (SC vs. IM)</a:t>
            </a:r>
          </a:p>
          <a:p>
            <a:pPr lvl="1">
              <a:lnSpc>
                <a:spcPct val="90000"/>
              </a:lnSpc>
            </a:pPr>
            <a:endParaRPr lang="en-US" dirty="0"/>
          </a:p>
          <a:p>
            <a:pPr eaLnBrk="1" hangingPunct="1">
              <a:lnSpc>
                <a:spcPct val="90000"/>
              </a:lnSpc>
            </a:pPr>
            <a:r>
              <a:rPr lang="en-US" dirty="0"/>
              <a:t>Among </a:t>
            </a:r>
            <a:r>
              <a:rPr lang="en-US" b="1" dirty="0"/>
              <a:t>healthy women (3 studies)</a:t>
            </a:r>
            <a:r>
              <a:rPr lang="en-US" dirty="0"/>
              <a:t>, evidence suggests  DMPA-SC may be similar to DMPA-IM</a:t>
            </a:r>
          </a:p>
        </p:txBody>
      </p:sp>
    </p:spTree>
    <p:extLst>
      <p:ext uri="{BB962C8B-B14F-4D97-AF65-F5344CB8AC3E}">
        <p14:creationId xmlns:p14="http://schemas.microsoft.com/office/powerpoint/2010/main" val="326651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43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DMPA-SC</a:t>
            </a:r>
          </a:p>
        </p:txBody>
      </p:sp>
      <p:sp>
        <p:nvSpPr>
          <p:cNvPr id="3" name="Content Placeholder 2"/>
          <p:cNvSpPr>
            <a:spLocks noGrp="1"/>
          </p:cNvSpPr>
          <p:nvPr>
            <p:ph idx="1"/>
          </p:nvPr>
        </p:nvSpPr>
        <p:spPr/>
        <p:txBody>
          <a:bodyPr/>
          <a:lstStyle/>
          <a:p>
            <a:r>
              <a:rPr lang="en-GB" dirty="0"/>
              <a:t>No change in existing MEC recommendations for DMPA warranted with inclusion of DMPA-SC as a new method.</a:t>
            </a:r>
          </a:p>
        </p:txBody>
      </p:sp>
      <p:sp>
        <p:nvSpPr>
          <p:cNvPr id="4" name="Footer Placeholder 3"/>
          <p:cNvSpPr>
            <a:spLocks noGrp="1"/>
          </p:cNvSpPr>
          <p:nvPr>
            <p:ph type="ftr" sz="quarter" idx="3"/>
          </p:nvPr>
        </p:nvSpPr>
        <p:spPr/>
        <p:txBody>
          <a:bodyPr/>
          <a:lstStyle/>
          <a:p>
            <a:r>
              <a:rPr lang="en-US" dirty="0"/>
              <a:t>Filename</a:t>
            </a:r>
            <a:endParaRPr lang="en-GB" dirty="0"/>
          </a:p>
        </p:txBody>
      </p:sp>
    </p:spTree>
    <p:extLst>
      <p:ext uri="{BB962C8B-B14F-4D97-AF65-F5344CB8AC3E}">
        <p14:creationId xmlns:p14="http://schemas.microsoft.com/office/powerpoint/2010/main" val="456134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Sino-implant (II)</a:t>
            </a:r>
          </a:p>
        </p:txBody>
      </p:sp>
    </p:spTree>
    <p:extLst>
      <p:ext uri="{BB962C8B-B14F-4D97-AF65-F5344CB8AC3E}">
        <p14:creationId xmlns:p14="http://schemas.microsoft.com/office/powerpoint/2010/main" val="462381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dirty="0">
                <a:ea typeface="ＭＳ Ｐゴシック" pitchFamily="-110" charset="-128"/>
              </a:rPr>
              <a:t>Background: Sino-implant (II)</a:t>
            </a:r>
          </a:p>
        </p:txBody>
      </p:sp>
      <p:sp>
        <p:nvSpPr>
          <p:cNvPr id="16387" name="Content Placeholder 2"/>
          <p:cNvSpPr>
            <a:spLocks noGrp="1"/>
          </p:cNvSpPr>
          <p:nvPr>
            <p:ph idx="1"/>
          </p:nvPr>
        </p:nvSpPr>
        <p:spPr>
          <a:xfrm>
            <a:off x="381000" y="1556792"/>
            <a:ext cx="5919192" cy="4416152"/>
          </a:xfrm>
        </p:spPr>
        <p:txBody>
          <a:bodyPr>
            <a:normAutofit/>
          </a:bodyPr>
          <a:lstStyle/>
          <a:p>
            <a:pPr eaLnBrk="1" hangingPunct="1"/>
            <a:r>
              <a:rPr lang="en-US" sz="3200" dirty="0">
                <a:ea typeface="ＭＳ Ｐゴシック" pitchFamily="-110" charset="-128"/>
              </a:rPr>
              <a:t>2-rod, 150 mg LNG implant manufactured in China</a:t>
            </a:r>
          </a:p>
          <a:p>
            <a:pPr marL="0" indent="0" eaLnBrk="1" hangingPunct="1">
              <a:buNone/>
            </a:pPr>
            <a:endParaRPr lang="en-US" sz="3200" dirty="0">
              <a:ea typeface="ＭＳ Ｐゴシック" pitchFamily="-110" charset="-128"/>
            </a:endParaRPr>
          </a:p>
          <a:p>
            <a:pPr eaLnBrk="1" hangingPunct="1"/>
            <a:r>
              <a:rPr lang="en-US" sz="3200" dirty="0">
                <a:ea typeface="ＭＳ Ｐゴシック" pitchFamily="-110" charset="-128"/>
              </a:rPr>
              <a:t>Currently used by millions of women worldwide (mostly Indonesia &amp; China)</a:t>
            </a:r>
          </a:p>
        </p:txBody>
      </p:sp>
      <p:pic>
        <p:nvPicPr>
          <p:cNvPr id="16389"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673746"/>
            <a:ext cx="2609800" cy="3051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30096745"/>
      </p:ext>
    </p:extLst>
  </p:cSld>
  <p:clrMapOvr>
    <a:masterClrMapping/>
  </p:clrMapOvr>
</p:sld>
</file>

<file path=ppt/theme/theme1.xml><?xml version="1.0" encoding="utf-8"?>
<a:theme xmlns:a="http://schemas.openxmlformats.org/drawingml/2006/main" name="new logo - Presentation TEMPLATE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logo - Presentation TEMPLATE 2014</Template>
  <TotalTime>6</TotalTime>
  <Words>3292</Words>
  <Application>Microsoft Office PowerPoint</Application>
  <PresentationFormat>On-screen Show (4:3)</PresentationFormat>
  <Paragraphs>298</Paragraphs>
  <Slides>23</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Courier New</vt:lpstr>
      <vt:lpstr>Times New Roman</vt:lpstr>
      <vt:lpstr>Trebuchet MS</vt:lpstr>
      <vt:lpstr>Wingdings</vt:lpstr>
      <vt:lpstr>new logo - Presentation TEMPLATE 2014</vt:lpstr>
      <vt:lpstr>New methods added to the MEC, 5th Edition</vt:lpstr>
      <vt:lpstr>Methods of contraception included in  MEC, 4th Edition</vt:lpstr>
      <vt:lpstr>New methods added to MEC 5th edition</vt:lpstr>
      <vt:lpstr>Subcutaneously - administered Depot medroxyprogesterone Acetate (DMPA-SC)</vt:lpstr>
      <vt:lpstr>DMPA-SC </vt:lpstr>
      <vt:lpstr>DMPA-SC: Summary of Evidence</vt:lpstr>
      <vt:lpstr>DMPA-SC</vt:lpstr>
      <vt:lpstr>Sino-implant (II)</vt:lpstr>
      <vt:lpstr>Background: Sino-implant (II)</vt:lpstr>
      <vt:lpstr>SI (II) Efficacy</vt:lpstr>
      <vt:lpstr>SI (II) Efficacy</vt:lpstr>
      <vt:lpstr>Ulipristal acetate </vt:lpstr>
      <vt:lpstr>Ulipristal Acetate (UPA)</vt:lpstr>
      <vt:lpstr>MEC, 4th Edition  ECP Recommendations</vt:lpstr>
      <vt:lpstr>PowerPoint Presentation</vt:lpstr>
      <vt:lpstr>NEW ECP Recommendations</vt:lpstr>
      <vt:lpstr>ECPs and Breastfeeding</vt:lpstr>
      <vt:lpstr>ECPs and Obesity</vt:lpstr>
      <vt:lpstr>ECPs and CYP3A4 INDUCERS </vt:lpstr>
      <vt:lpstr>Progesterone-releasing vaginal ring (PVR)</vt:lpstr>
      <vt:lpstr>Progesterone- Releasing Vaginal Ring (PVR)</vt:lpstr>
      <vt:lpstr>NEW Recommendations for PVR</vt:lpstr>
      <vt:lpstr>NEW Recommendations for PVR</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methods added to the MEC, 5th Edition - Petrus Steyn</dc:title>
  <dc:creator>Petrus Steyn</dc:creator>
  <cp:lastModifiedBy>Aldo Campana</cp:lastModifiedBy>
  <cp:revision>58</cp:revision>
  <dcterms:created xsi:type="dcterms:W3CDTF">2015-06-02T07:02:24Z</dcterms:created>
  <dcterms:modified xsi:type="dcterms:W3CDTF">2021-06-25T09:14:39Z</dcterms:modified>
</cp:coreProperties>
</file>