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38"/>
  </p:notesMasterIdLst>
  <p:sldIdLst>
    <p:sldId id="353" r:id="rId5"/>
    <p:sldId id="258" r:id="rId6"/>
    <p:sldId id="259" r:id="rId7"/>
    <p:sldId id="286" r:id="rId8"/>
    <p:sldId id="1471" r:id="rId9"/>
    <p:sldId id="1472" r:id="rId10"/>
    <p:sldId id="1453" r:id="rId11"/>
    <p:sldId id="1454" r:id="rId12"/>
    <p:sldId id="1474" r:id="rId13"/>
    <p:sldId id="1478" r:id="rId14"/>
    <p:sldId id="1479" r:id="rId15"/>
    <p:sldId id="439" r:id="rId16"/>
    <p:sldId id="1456" r:id="rId17"/>
    <p:sldId id="1457" r:id="rId18"/>
    <p:sldId id="627" r:id="rId19"/>
    <p:sldId id="1480" r:id="rId20"/>
    <p:sldId id="1481" r:id="rId21"/>
    <p:sldId id="1467" r:id="rId22"/>
    <p:sldId id="1482" r:id="rId23"/>
    <p:sldId id="1483" r:id="rId24"/>
    <p:sldId id="1484" r:id="rId25"/>
    <p:sldId id="1485" r:id="rId26"/>
    <p:sldId id="1469" r:id="rId27"/>
    <p:sldId id="1487" r:id="rId28"/>
    <p:sldId id="1470" r:id="rId29"/>
    <p:sldId id="1465" r:id="rId30"/>
    <p:sldId id="1466" r:id="rId31"/>
    <p:sldId id="1488" r:id="rId32"/>
    <p:sldId id="1489" r:id="rId33"/>
    <p:sldId id="1490" r:id="rId34"/>
    <p:sldId id="1491" r:id="rId35"/>
    <p:sldId id="1492" r:id="rId36"/>
    <p:sldId id="31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FFIELD, Mary Eluned" initials="GME"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0622" autoAdjust="0"/>
  </p:normalViewPr>
  <p:slideViewPr>
    <p:cSldViewPr>
      <p:cViewPr varScale="1">
        <p:scale>
          <a:sx n="119" d="100"/>
          <a:sy n="119" d="100"/>
        </p:scale>
        <p:origin x="137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34"/>
    </p:cViewPr>
  </p:sorterViewPr>
  <p:notesViewPr>
    <p:cSldViewPr>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76DD36-2174-4A32-9ADE-58354D7DB757}" type="datetimeFigureOut">
              <a:rPr lang="en-US" smtClean="0"/>
              <a:pPr/>
              <a:t>6/25/2021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84F60-92CE-4BFF-BD03-4722F89BD6B5}" type="slidenum">
              <a:rPr lang="en-US" smtClean="0"/>
              <a:pPr/>
              <a:t>‹#›</a:t>
            </a:fld>
            <a:endParaRPr lang="en-US" dirty="0"/>
          </a:p>
        </p:txBody>
      </p:sp>
    </p:spTree>
    <p:extLst>
      <p:ext uri="{BB962C8B-B14F-4D97-AF65-F5344CB8AC3E}">
        <p14:creationId xmlns:p14="http://schemas.microsoft.com/office/powerpoint/2010/main" val="4198708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pPr/>
              <a:t>1</a:t>
            </a:fld>
            <a:endParaRPr lang="en-GB" dirty="0"/>
          </a:p>
        </p:txBody>
      </p:sp>
    </p:spTree>
    <p:extLst>
      <p:ext uri="{BB962C8B-B14F-4D97-AF65-F5344CB8AC3E}">
        <p14:creationId xmlns:p14="http://schemas.microsoft.com/office/powerpoint/2010/main" val="1393164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61846F01-3A7E-4DC3-BD0C-FC26BBF2AB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9DCCB862-34EA-4D5E-B275-4CE4643EBC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a:p>
            <a:pPr>
              <a:spcBef>
                <a:spcPct val="0"/>
              </a:spcBef>
            </a:pPr>
            <a:endParaRPr lang="en-US" altLang="en-US" dirty="0"/>
          </a:p>
        </p:txBody>
      </p:sp>
      <p:sp>
        <p:nvSpPr>
          <p:cNvPr id="46084" name="Slide Number Placeholder 3">
            <a:extLst>
              <a:ext uri="{FF2B5EF4-FFF2-40B4-BE49-F238E27FC236}">
                <a16:creationId xmlns:a16="http://schemas.microsoft.com/office/drawing/2014/main" id="{C86F88D8-930D-40A3-A350-71DDD90910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DD54218-FBA7-4E61-A6B9-59E6637AD8D5}" type="slidenum">
              <a:rPr lang="en-US" altLang="en-US"/>
              <a:pPr fontAlgn="base">
                <a:spcBef>
                  <a:spcPct val="0"/>
                </a:spcBef>
                <a:spcAft>
                  <a:spcPct val="0"/>
                </a:spcAft>
              </a:pPr>
              <a:t>15</a:t>
            </a:fld>
            <a:endParaRPr lang="en-US" altLang="en-US" dirty="0"/>
          </a:p>
        </p:txBody>
      </p:sp>
      <p:sp>
        <p:nvSpPr>
          <p:cNvPr id="5" name="Freeform 8">
            <a:extLst>
              <a:ext uri="{FF2B5EF4-FFF2-40B4-BE49-F238E27FC236}">
                <a16:creationId xmlns:a16="http://schemas.microsoft.com/office/drawing/2014/main" id="{328A7049-F3BE-4BBE-B10B-667576548D74}"/>
              </a:ext>
            </a:extLst>
          </p:cNvPr>
          <p:cNvSpPr/>
          <p:nvPr/>
        </p:nvSpPr>
        <p:spPr>
          <a:xfrm>
            <a:off x="1193800" y="4953000"/>
            <a:ext cx="5381625" cy="557213"/>
          </a:xfrm>
          <a:custGeom>
            <a:avLst/>
            <a:gdLst>
              <a:gd name="connsiteX0" fmla="*/ 0 w 4114800"/>
              <a:gd name="connsiteY0" fmla="*/ 74384 h 743842"/>
              <a:gd name="connsiteX1" fmla="*/ 74384 w 4114800"/>
              <a:gd name="connsiteY1" fmla="*/ 0 h 743842"/>
              <a:gd name="connsiteX2" fmla="*/ 4040416 w 4114800"/>
              <a:gd name="connsiteY2" fmla="*/ 0 h 743842"/>
              <a:gd name="connsiteX3" fmla="*/ 4114800 w 4114800"/>
              <a:gd name="connsiteY3" fmla="*/ 74384 h 743842"/>
              <a:gd name="connsiteX4" fmla="*/ 4114800 w 4114800"/>
              <a:gd name="connsiteY4" fmla="*/ 669458 h 743842"/>
              <a:gd name="connsiteX5" fmla="*/ 4040416 w 4114800"/>
              <a:gd name="connsiteY5" fmla="*/ 743842 h 743842"/>
              <a:gd name="connsiteX6" fmla="*/ 74384 w 4114800"/>
              <a:gd name="connsiteY6" fmla="*/ 743842 h 743842"/>
              <a:gd name="connsiteX7" fmla="*/ 0 w 4114800"/>
              <a:gd name="connsiteY7" fmla="*/ 669458 h 743842"/>
              <a:gd name="connsiteX8" fmla="*/ 0 w 4114800"/>
              <a:gd name="connsiteY8" fmla="*/ 74384 h 74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0" h="743842">
                <a:moveTo>
                  <a:pt x="0" y="74384"/>
                </a:moveTo>
                <a:cubicBezTo>
                  <a:pt x="0" y="33303"/>
                  <a:pt x="33303" y="0"/>
                  <a:pt x="74384" y="0"/>
                </a:cubicBezTo>
                <a:lnTo>
                  <a:pt x="4040416" y="0"/>
                </a:lnTo>
                <a:cubicBezTo>
                  <a:pt x="4081497" y="0"/>
                  <a:pt x="4114800" y="33303"/>
                  <a:pt x="4114800" y="74384"/>
                </a:cubicBezTo>
                <a:lnTo>
                  <a:pt x="4114800" y="669458"/>
                </a:lnTo>
                <a:cubicBezTo>
                  <a:pt x="4114800" y="710539"/>
                  <a:pt x="4081497" y="743842"/>
                  <a:pt x="4040416" y="743842"/>
                </a:cubicBezTo>
                <a:lnTo>
                  <a:pt x="74384" y="743842"/>
                </a:lnTo>
                <a:cubicBezTo>
                  <a:pt x="33303" y="743842"/>
                  <a:pt x="0" y="710539"/>
                  <a:pt x="0" y="669458"/>
                </a:cubicBezTo>
                <a:lnTo>
                  <a:pt x="0" y="74384"/>
                </a:lnTo>
                <a:close/>
              </a:path>
            </a:pathLst>
          </a:cu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2000" tIns="42863" rIns="42863" bIns="42863" spcCol="1270" anchor="ctr"/>
          <a:lstStyle/>
          <a:p>
            <a:pPr defTabSz="500063" eaLnBrk="1" fontAlgn="auto" hangingPunct="1">
              <a:lnSpc>
                <a:spcPct val="90000"/>
              </a:lnSpc>
              <a:spcAft>
                <a:spcPct val="35000"/>
              </a:spcAft>
              <a:defRPr/>
            </a:pPr>
            <a:r>
              <a:rPr lang="en-US" altLang="en-US" dirty="0">
                <a:solidFill>
                  <a:prstClr val="white"/>
                </a:solidFill>
                <a:cs typeface="Calibri" panose="020F0502020204030204" pitchFamily="34" charset="0"/>
              </a:rPr>
              <a:t>Average age 23 (range 16-35), 63% &lt;25 years of age</a:t>
            </a:r>
            <a:endParaRPr lang="en-US" dirty="0">
              <a:solidFill>
                <a:prstClr val="white"/>
              </a:solidFill>
              <a:cs typeface="Calibri" panose="020F0502020204030204" pitchFamily="34" charset="0"/>
            </a:endParaRPr>
          </a:p>
        </p:txBody>
      </p:sp>
      <p:sp>
        <p:nvSpPr>
          <p:cNvPr id="6" name="Freeform 10">
            <a:extLst>
              <a:ext uri="{FF2B5EF4-FFF2-40B4-BE49-F238E27FC236}">
                <a16:creationId xmlns:a16="http://schemas.microsoft.com/office/drawing/2014/main" id="{966FE1A2-A93F-4053-9B1F-BD290D798042}"/>
              </a:ext>
            </a:extLst>
          </p:cNvPr>
          <p:cNvSpPr/>
          <p:nvPr/>
        </p:nvSpPr>
        <p:spPr>
          <a:xfrm>
            <a:off x="1193800" y="5637213"/>
            <a:ext cx="5373688" cy="558800"/>
          </a:xfrm>
          <a:custGeom>
            <a:avLst/>
            <a:gdLst>
              <a:gd name="connsiteX0" fmla="*/ 0 w 4114800"/>
              <a:gd name="connsiteY0" fmla="*/ 74384 h 743842"/>
              <a:gd name="connsiteX1" fmla="*/ 74384 w 4114800"/>
              <a:gd name="connsiteY1" fmla="*/ 0 h 743842"/>
              <a:gd name="connsiteX2" fmla="*/ 4040416 w 4114800"/>
              <a:gd name="connsiteY2" fmla="*/ 0 h 743842"/>
              <a:gd name="connsiteX3" fmla="*/ 4114800 w 4114800"/>
              <a:gd name="connsiteY3" fmla="*/ 74384 h 743842"/>
              <a:gd name="connsiteX4" fmla="*/ 4114800 w 4114800"/>
              <a:gd name="connsiteY4" fmla="*/ 669458 h 743842"/>
              <a:gd name="connsiteX5" fmla="*/ 4040416 w 4114800"/>
              <a:gd name="connsiteY5" fmla="*/ 743842 h 743842"/>
              <a:gd name="connsiteX6" fmla="*/ 74384 w 4114800"/>
              <a:gd name="connsiteY6" fmla="*/ 743842 h 743842"/>
              <a:gd name="connsiteX7" fmla="*/ 0 w 4114800"/>
              <a:gd name="connsiteY7" fmla="*/ 669458 h 743842"/>
              <a:gd name="connsiteX8" fmla="*/ 0 w 4114800"/>
              <a:gd name="connsiteY8" fmla="*/ 74384 h 74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0" h="743842">
                <a:moveTo>
                  <a:pt x="0" y="74384"/>
                </a:moveTo>
                <a:cubicBezTo>
                  <a:pt x="0" y="33303"/>
                  <a:pt x="33303" y="0"/>
                  <a:pt x="74384" y="0"/>
                </a:cubicBezTo>
                <a:lnTo>
                  <a:pt x="4040416" y="0"/>
                </a:lnTo>
                <a:cubicBezTo>
                  <a:pt x="4081497" y="0"/>
                  <a:pt x="4114800" y="33303"/>
                  <a:pt x="4114800" y="74384"/>
                </a:cubicBezTo>
                <a:lnTo>
                  <a:pt x="4114800" y="669458"/>
                </a:lnTo>
                <a:cubicBezTo>
                  <a:pt x="4114800" y="710539"/>
                  <a:pt x="4081497" y="743842"/>
                  <a:pt x="4040416" y="743842"/>
                </a:cubicBezTo>
                <a:lnTo>
                  <a:pt x="74384" y="743842"/>
                </a:lnTo>
                <a:cubicBezTo>
                  <a:pt x="33303" y="743842"/>
                  <a:pt x="0" y="710539"/>
                  <a:pt x="0" y="669458"/>
                </a:cubicBezTo>
                <a:lnTo>
                  <a:pt x="0" y="74384"/>
                </a:lnTo>
                <a:close/>
              </a:path>
            </a:pathLst>
          </a:cu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2000" tIns="42863" rIns="42863" bIns="42863" spcCol="1270" anchor="ctr"/>
          <a:lstStyle/>
          <a:p>
            <a:pPr defTabSz="500063" eaLnBrk="1" fontAlgn="auto" hangingPunct="1">
              <a:lnSpc>
                <a:spcPct val="90000"/>
              </a:lnSpc>
              <a:spcAft>
                <a:spcPct val="35000"/>
              </a:spcAft>
              <a:defRPr/>
            </a:pPr>
            <a:r>
              <a:rPr lang="en-US" altLang="en-US" dirty="0">
                <a:solidFill>
                  <a:prstClr val="white"/>
                </a:solidFill>
                <a:cs typeface="Calibri" panose="020F0502020204030204" pitchFamily="34" charset="0"/>
              </a:rPr>
              <a:t>Most (81%) were not married &amp; most (81%) had previously been pregnant at least once</a:t>
            </a:r>
            <a:endParaRPr lang="en-US" dirty="0">
              <a:solidFill>
                <a:prstClr val="white"/>
              </a:solidFill>
              <a:cs typeface="Calibri" panose="020F0502020204030204" pitchFamily="34" charset="0"/>
            </a:endParaRPr>
          </a:p>
        </p:txBody>
      </p:sp>
      <p:sp>
        <p:nvSpPr>
          <p:cNvPr id="7" name="Rounded Rectangle 11">
            <a:extLst>
              <a:ext uri="{FF2B5EF4-FFF2-40B4-BE49-F238E27FC236}">
                <a16:creationId xmlns:a16="http://schemas.microsoft.com/office/drawing/2014/main" id="{DFAA54D1-AE51-4EBC-9AF8-691EBC9698A2}"/>
              </a:ext>
            </a:extLst>
          </p:cNvPr>
          <p:cNvSpPr/>
          <p:nvPr/>
        </p:nvSpPr>
        <p:spPr>
          <a:xfrm>
            <a:off x="379413" y="5616575"/>
            <a:ext cx="750887" cy="579438"/>
          </a:xfrm>
          <a:prstGeom prst="roundRect">
            <a:avLst>
              <a:gd name="adj" fmla="val 10000"/>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14">
            <a:extLst>
              <a:ext uri="{FF2B5EF4-FFF2-40B4-BE49-F238E27FC236}">
                <a16:creationId xmlns:a16="http://schemas.microsoft.com/office/drawing/2014/main" id="{B6CD13BA-BD54-4119-A67C-876A47B359AB}"/>
              </a:ext>
            </a:extLst>
          </p:cNvPr>
          <p:cNvSpPr/>
          <p:nvPr/>
        </p:nvSpPr>
        <p:spPr>
          <a:xfrm>
            <a:off x="1193800" y="7005638"/>
            <a:ext cx="5373688" cy="558800"/>
          </a:xfrm>
          <a:custGeom>
            <a:avLst/>
            <a:gdLst>
              <a:gd name="connsiteX0" fmla="*/ 0 w 4114800"/>
              <a:gd name="connsiteY0" fmla="*/ 74384 h 743842"/>
              <a:gd name="connsiteX1" fmla="*/ 74384 w 4114800"/>
              <a:gd name="connsiteY1" fmla="*/ 0 h 743842"/>
              <a:gd name="connsiteX2" fmla="*/ 4040416 w 4114800"/>
              <a:gd name="connsiteY2" fmla="*/ 0 h 743842"/>
              <a:gd name="connsiteX3" fmla="*/ 4114800 w 4114800"/>
              <a:gd name="connsiteY3" fmla="*/ 74384 h 743842"/>
              <a:gd name="connsiteX4" fmla="*/ 4114800 w 4114800"/>
              <a:gd name="connsiteY4" fmla="*/ 669458 h 743842"/>
              <a:gd name="connsiteX5" fmla="*/ 4040416 w 4114800"/>
              <a:gd name="connsiteY5" fmla="*/ 743842 h 743842"/>
              <a:gd name="connsiteX6" fmla="*/ 74384 w 4114800"/>
              <a:gd name="connsiteY6" fmla="*/ 743842 h 743842"/>
              <a:gd name="connsiteX7" fmla="*/ 0 w 4114800"/>
              <a:gd name="connsiteY7" fmla="*/ 669458 h 743842"/>
              <a:gd name="connsiteX8" fmla="*/ 0 w 4114800"/>
              <a:gd name="connsiteY8" fmla="*/ 74384 h 74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0" h="743842">
                <a:moveTo>
                  <a:pt x="0" y="74384"/>
                </a:moveTo>
                <a:cubicBezTo>
                  <a:pt x="0" y="33303"/>
                  <a:pt x="33303" y="0"/>
                  <a:pt x="74384" y="0"/>
                </a:cubicBezTo>
                <a:lnTo>
                  <a:pt x="4040416" y="0"/>
                </a:lnTo>
                <a:cubicBezTo>
                  <a:pt x="4081497" y="0"/>
                  <a:pt x="4114800" y="33303"/>
                  <a:pt x="4114800" y="74384"/>
                </a:cubicBezTo>
                <a:lnTo>
                  <a:pt x="4114800" y="669458"/>
                </a:lnTo>
                <a:cubicBezTo>
                  <a:pt x="4114800" y="710539"/>
                  <a:pt x="4081497" y="743842"/>
                  <a:pt x="4040416" y="743842"/>
                </a:cubicBezTo>
                <a:lnTo>
                  <a:pt x="74384" y="743842"/>
                </a:lnTo>
                <a:cubicBezTo>
                  <a:pt x="33303" y="743842"/>
                  <a:pt x="0" y="710539"/>
                  <a:pt x="0" y="669458"/>
                </a:cubicBezTo>
                <a:lnTo>
                  <a:pt x="0" y="74384"/>
                </a:lnTo>
                <a:close/>
              </a:path>
            </a:pathLst>
          </a:cu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2000" tIns="42863" rIns="42863" bIns="42863" spcCol="1270" anchor="ctr"/>
          <a:lstStyle/>
          <a:p>
            <a:pPr defTabSz="500063" eaLnBrk="1" fontAlgn="auto" hangingPunct="1">
              <a:lnSpc>
                <a:spcPct val="90000"/>
              </a:lnSpc>
              <a:spcAft>
                <a:spcPct val="35000"/>
              </a:spcAft>
              <a:defRPr/>
            </a:pPr>
            <a:r>
              <a:rPr lang="en-US" dirty="0">
                <a:solidFill>
                  <a:prstClr val="white"/>
                </a:solidFill>
              </a:rPr>
              <a:t>STIs were common: 18% had </a:t>
            </a:r>
            <a:r>
              <a:rPr lang="en-US" i="1" dirty="0">
                <a:solidFill>
                  <a:prstClr val="white"/>
                </a:solidFill>
              </a:rPr>
              <a:t>C. trachomatis, </a:t>
            </a:r>
            <a:r>
              <a:rPr lang="en-US" dirty="0">
                <a:solidFill>
                  <a:prstClr val="white"/>
                </a:solidFill>
              </a:rPr>
              <a:t>5% </a:t>
            </a:r>
            <a:r>
              <a:rPr lang="en-US" i="1" dirty="0">
                <a:solidFill>
                  <a:prstClr val="white"/>
                </a:solidFill>
              </a:rPr>
              <a:t>N. gonorrhoeae</a:t>
            </a:r>
            <a:r>
              <a:rPr lang="en-US" dirty="0">
                <a:solidFill>
                  <a:prstClr val="white"/>
                </a:solidFill>
              </a:rPr>
              <a:t>, and 38% HSV-2</a:t>
            </a:r>
            <a:endParaRPr lang="en-US" dirty="0">
              <a:solidFill>
                <a:prstClr val="white"/>
              </a:solidFill>
              <a:cs typeface="Calibri" panose="020F0502020204030204" pitchFamily="34" charset="0"/>
            </a:endParaRPr>
          </a:p>
        </p:txBody>
      </p:sp>
      <p:sp>
        <p:nvSpPr>
          <p:cNvPr id="9" name="Rounded Rectangle 15">
            <a:extLst>
              <a:ext uri="{FF2B5EF4-FFF2-40B4-BE49-F238E27FC236}">
                <a16:creationId xmlns:a16="http://schemas.microsoft.com/office/drawing/2014/main" id="{BFD0477B-D5A2-4B62-8EFA-6AA579049246}"/>
              </a:ext>
            </a:extLst>
          </p:cNvPr>
          <p:cNvSpPr/>
          <p:nvPr/>
        </p:nvSpPr>
        <p:spPr>
          <a:xfrm>
            <a:off x="454025" y="6370638"/>
            <a:ext cx="623888" cy="571500"/>
          </a:xfrm>
          <a:prstGeom prst="roundRect">
            <a:avLst>
              <a:gd name="adj" fmla="val 10000"/>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12">
            <a:extLst>
              <a:ext uri="{FF2B5EF4-FFF2-40B4-BE49-F238E27FC236}">
                <a16:creationId xmlns:a16="http://schemas.microsoft.com/office/drawing/2014/main" id="{E8B6F656-D448-4B80-BED5-1A86D2D57003}"/>
              </a:ext>
            </a:extLst>
          </p:cNvPr>
          <p:cNvSpPr/>
          <p:nvPr/>
        </p:nvSpPr>
        <p:spPr>
          <a:xfrm>
            <a:off x="1193800" y="6321425"/>
            <a:ext cx="5373688" cy="558800"/>
          </a:xfrm>
          <a:custGeom>
            <a:avLst/>
            <a:gdLst>
              <a:gd name="connsiteX0" fmla="*/ 0 w 4114800"/>
              <a:gd name="connsiteY0" fmla="*/ 74384 h 743842"/>
              <a:gd name="connsiteX1" fmla="*/ 74384 w 4114800"/>
              <a:gd name="connsiteY1" fmla="*/ 0 h 743842"/>
              <a:gd name="connsiteX2" fmla="*/ 4040416 w 4114800"/>
              <a:gd name="connsiteY2" fmla="*/ 0 h 743842"/>
              <a:gd name="connsiteX3" fmla="*/ 4114800 w 4114800"/>
              <a:gd name="connsiteY3" fmla="*/ 74384 h 743842"/>
              <a:gd name="connsiteX4" fmla="*/ 4114800 w 4114800"/>
              <a:gd name="connsiteY4" fmla="*/ 669458 h 743842"/>
              <a:gd name="connsiteX5" fmla="*/ 4040416 w 4114800"/>
              <a:gd name="connsiteY5" fmla="*/ 743842 h 743842"/>
              <a:gd name="connsiteX6" fmla="*/ 74384 w 4114800"/>
              <a:gd name="connsiteY6" fmla="*/ 743842 h 743842"/>
              <a:gd name="connsiteX7" fmla="*/ 0 w 4114800"/>
              <a:gd name="connsiteY7" fmla="*/ 669458 h 743842"/>
              <a:gd name="connsiteX8" fmla="*/ 0 w 4114800"/>
              <a:gd name="connsiteY8" fmla="*/ 74384 h 74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0" h="743842">
                <a:moveTo>
                  <a:pt x="0" y="74384"/>
                </a:moveTo>
                <a:cubicBezTo>
                  <a:pt x="0" y="33303"/>
                  <a:pt x="33303" y="0"/>
                  <a:pt x="74384" y="0"/>
                </a:cubicBezTo>
                <a:lnTo>
                  <a:pt x="4040416" y="0"/>
                </a:lnTo>
                <a:cubicBezTo>
                  <a:pt x="4081497" y="0"/>
                  <a:pt x="4114800" y="33303"/>
                  <a:pt x="4114800" y="74384"/>
                </a:cubicBezTo>
                <a:lnTo>
                  <a:pt x="4114800" y="669458"/>
                </a:lnTo>
                <a:cubicBezTo>
                  <a:pt x="4114800" y="710539"/>
                  <a:pt x="4081497" y="743842"/>
                  <a:pt x="4040416" y="743842"/>
                </a:cubicBezTo>
                <a:lnTo>
                  <a:pt x="74384" y="743842"/>
                </a:lnTo>
                <a:cubicBezTo>
                  <a:pt x="33303" y="743842"/>
                  <a:pt x="0" y="710539"/>
                  <a:pt x="0" y="669458"/>
                </a:cubicBezTo>
                <a:lnTo>
                  <a:pt x="0" y="74384"/>
                </a:lnTo>
                <a:close/>
              </a:path>
            </a:pathLst>
          </a:cu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2000" tIns="42863" rIns="42863" bIns="42863" spcCol="1270" anchor="ctr"/>
          <a:lstStyle/>
          <a:p>
            <a:pPr defTabSz="500063" eaLnBrk="1" fontAlgn="auto" hangingPunct="1">
              <a:lnSpc>
                <a:spcPct val="90000"/>
              </a:lnSpc>
              <a:spcBef>
                <a:spcPts val="0"/>
              </a:spcBef>
              <a:spcAft>
                <a:spcPct val="35000"/>
              </a:spcAft>
              <a:defRPr/>
            </a:pPr>
            <a:r>
              <a:rPr lang="en-US" altLang="en-US" dirty="0">
                <a:solidFill>
                  <a:prstClr val="white"/>
                </a:solidFill>
                <a:cs typeface="Calibri" panose="020F0502020204030204" pitchFamily="34" charset="0"/>
              </a:rPr>
              <a:t>Half did not use a condom with their last sex act, but only 7% reported &gt;1 partner in the prior 3 months</a:t>
            </a:r>
            <a:endParaRPr lang="en-US" dirty="0">
              <a:solidFill>
                <a:prstClr val="white"/>
              </a:solidFill>
              <a:cs typeface="Calibri" panose="020F0502020204030204" pitchFamily="34" charset="0"/>
            </a:endParaRPr>
          </a:p>
        </p:txBody>
      </p:sp>
      <p:pic>
        <p:nvPicPr>
          <p:cNvPr id="46091" name="Picture 10">
            <a:extLst>
              <a:ext uri="{FF2B5EF4-FFF2-40B4-BE49-F238E27FC236}">
                <a16:creationId xmlns:a16="http://schemas.microsoft.com/office/drawing/2014/main" id="{0A0C6939-3731-4C99-8BD4-D225CCEEE5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149" t="5901" b="20866"/>
          <a:stretch>
            <a:fillRect/>
          </a:stretch>
        </p:blipFill>
        <p:spPr bwMode="auto">
          <a:xfrm>
            <a:off x="382588" y="4940300"/>
            <a:ext cx="747712"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2" name="Picture 2" descr="Image result for sexually transmitted infection">
            <a:extLst>
              <a:ext uri="{FF2B5EF4-FFF2-40B4-BE49-F238E27FC236}">
                <a16:creationId xmlns:a16="http://schemas.microsoft.com/office/drawing/2014/main" id="{895B5E28-6780-4921-A9A0-B9F1C655CD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413" y="7027863"/>
            <a:ext cx="52228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14">
            <a:extLst>
              <a:ext uri="{FF2B5EF4-FFF2-40B4-BE49-F238E27FC236}">
                <a16:creationId xmlns:a16="http://schemas.microsoft.com/office/drawing/2014/main" id="{F0D4F9EE-0943-4DF9-887E-0F3207531DBF}"/>
              </a:ext>
            </a:extLst>
          </p:cNvPr>
          <p:cNvSpPr/>
          <p:nvPr/>
        </p:nvSpPr>
        <p:spPr>
          <a:xfrm>
            <a:off x="1193800" y="7642225"/>
            <a:ext cx="5373688" cy="742950"/>
          </a:xfrm>
          <a:custGeom>
            <a:avLst/>
            <a:gdLst>
              <a:gd name="connsiteX0" fmla="*/ 0 w 4114800"/>
              <a:gd name="connsiteY0" fmla="*/ 74384 h 743842"/>
              <a:gd name="connsiteX1" fmla="*/ 74384 w 4114800"/>
              <a:gd name="connsiteY1" fmla="*/ 0 h 743842"/>
              <a:gd name="connsiteX2" fmla="*/ 4040416 w 4114800"/>
              <a:gd name="connsiteY2" fmla="*/ 0 h 743842"/>
              <a:gd name="connsiteX3" fmla="*/ 4114800 w 4114800"/>
              <a:gd name="connsiteY3" fmla="*/ 74384 h 743842"/>
              <a:gd name="connsiteX4" fmla="*/ 4114800 w 4114800"/>
              <a:gd name="connsiteY4" fmla="*/ 669458 h 743842"/>
              <a:gd name="connsiteX5" fmla="*/ 4040416 w 4114800"/>
              <a:gd name="connsiteY5" fmla="*/ 743842 h 743842"/>
              <a:gd name="connsiteX6" fmla="*/ 74384 w 4114800"/>
              <a:gd name="connsiteY6" fmla="*/ 743842 h 743842"/>
              <a:gd name="connsiteX7" fmla="*/ 0 w 4114800"/>
              <a:gd name="connsiteY7" fmla="*/ 669458 h 743842"/>
              <a:gd name="connsiteX8" fmla="*/ 0 w 4114800"/>
              <a:gd name="connsiteY8" fmla="*/ 74384 h 74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0" h="743842">
                <a:moveTo>
                  <a:pt x="0" y="74384"/>
                </a:moveTo>
                <a:cubicBezTo>
                  <a:pt x="0" y="33303"/>
                  <a:pt x="33303" y="0"/>
                  <a:pt x="74384" y="0"/>
                </a:cubicBezTo>
                <a:lnTo>
                  <a:pt x="4040416" y="0"/>
                </a:lnTo>
                <a:cubicBezTo>
                  <a:pt x="4081497" y="0"/>
                  <a:pt x="4114800" y="33303"/>
                  <a:pt x="4114800" y="74384"/>
                </a:cubicBezTo>
                <a:lnTo>
                  <a:pt x="4114800" y="669458"/>
                </a:lnTo>
                <a:cubicBezTo>
                  <a:pt x="4114800" y="710539"/>
                  <a:pt x="4081497" y="743842"/>
                  <a:pt x="4040416" y="743842"/>
                </a:cubicBezTo>
                <a:lnTo>
                  <a:pt x="74384" y="743842"/>
                </a:lnTo>
                <a:cubicBezTo>
                  <a:pt x="33303" y="743842"/>
                  <a:pt x="0" y="710539"/>
                  <a:pt x="0" y="669458"/>
                </a:cubicBezTo>
                <a:lnTo>
                  <a:pt x="0" y="74384"/>
                </a:lnTo>
                <a:close/>
              </a:path>
            </a:pathLst>
          </a:cu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2000" tIns="42863" rIns="42863" bIns="42863" spcCol="1270" anchor="ctr"/>
          <a:lstStyle/>
          <a:p>
            <a:pPr defTabSz="500063" eaLnBrk="1" fontAlgn="auto" hangingPunct="1">
              <a:lnSpc>
                <a:spcPct val="90000"/>
              </a:lnSpc>
              <a:spcAft>
                <a:spcPct val="35000"/>
              </a:spcAft>
              <a:defRPr/>
            </a:pPr>
            <a:r>
              <a:rPr lang="en-US" dirty="0">
                <a:solidFill>
                  <a:prstClr val="white"/>
                </a:solidFill>
              </a:rPr>
              <a:t>MPA levels in blood samples were tested in a subset of participants from the enrolment visit – 13% had levels suggesting potential use in the prior 6 months</a:t>
            </a:r>
            <a:endParaRPr lang="en-US" dirty="0">
              <a:solidFill>
                <a:prstClr val="white"/>
              </a:solidFill>
              <a:cs typeface="Calibri" panose="020F0502020204030204" pitchFamily="34" charset="0"/>
            </a:endParaRPr>
          </a:p>
        </p:txBody>
      </p:sp>
      <p:pic>
        <p:nvPicPr>
          <p:cNvPr id="46094" name="Content Placeholder 9">
            <a:extLst>
              <a:ext uri="{FF2B5EF4-FFF2-40B4-BE49-F238E27FC236}">
                <a16:creationId xmlns:a16="http://schemas.microsoft.com/office/drawing/2014/main" id="{5243DBFD-5512-4D5B-B75B-CCAC34C025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488" y="7713663"/>
            <a:ext cx="73342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9950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599BD001-2E07-427C-899D-41906C0CC3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F15F47C1-E707-4274-9A70-FDB0D56430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8132" name="Slide Number Placeholder 3">
            <a:extLst>
              <a:ext uri="{FF2B5EF4-FFF2-40B4-BE49-F238E27FC236}">
                <a16:creationId xmlns:a16="http://schemas.microsoft.com/office/drawing/2014/main" id="{23F19B0C-4A80-4046-AF33-A1ECAB0E64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FB8DFDF-90FC-4227-A59B-377B2A11CF86}" type="slidenum">
              <a:rPr lang="en-US" altLang="en-US"/>
              <a:pPr fontAlgn="base">
                <a:spcBef>
                  <a:spcPct val="0"/>
                </a:spcBef>
                <a:spcAft>
                  <a:spcPct val="0"/>
                </a:spcAft>
              </a:pPr>
              <a:t>16</a:t>
            </a:fld>
            <a:endParaRPr lang="en-US" altLang="en-US" dirty="0"/>
          </a:p>
        </p:txBody>
      </p:sp>
    </p:spTree>
    <p:extLst>
      <p:ext uri="{BB962C8B-B14F-4D97-AF65-F5344CB8AC3E}">
        <p14:creationId xmlns:p14="http://schemas.microsoft.com/office/powerpoint/2010/main" val="2994403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ECDEB3A5-39CB-4B6F-8F58-9A72DBF73B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1F558514-4AFE-4EBA-8B29-E3FE61A22C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62468" name="Slide Number Placeholder 3">
            <a:extLst>
              <a:ext uri="{FF2B5EF4-FFF2-40B4-BE49-F238E27FC236}">
                <a16:creationId xmlns:a16="http://schemas.microsoft.com/office/drawing/2014/main" id="{934A104B-CABC-4224-ABE5-E8A8454CE8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D021F7B-EA98-4D7A-948D-24BD9D306414}" type="slidenum">
              <a:rPr lang="en-GB" altLang="en-US"/>
              <a:pPr fontAlgn="base">
                <a:spcBef>
                  <a:spcPct val="0"/>
                </a:spcBef>
                <a:spcAft>
                  <a:spcPct val="0"/>
                </a:spcAft>
              </a:pPr>
              <a:t>30</a:t>
            </a:fld>
            <a:endParaRPr lang="en-GB" altLang="en-US" dirty="0"/>
          </a:p>
        </p:txBody>
      </p:sp>
    </p:spTree>
    <p:extLst>
      <p:ext uri="{BB962C8B-B14F-4D97-AF65-F5344CB8AC3E}">
        <p14:creationId xmlns:p14="http://schemas.microsoft.com/office/powerpoint/2010/main" val="2708537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7960D135-4B14-4FE9-8CB9-68BB3E0AB7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F9643A2E-FD06-477A-B802-5C5B6E5569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64516" name="Slide Number Placeholder 3">
            <a:extLst>
              <a:ext uri="{FF2B5EF4-FFF2-40B4-BE49-F238E27FC236}">
                <a16:creationId xmlns:a16="http://schemas.microsoft.com/office/drawing/2014/main" id="{5C55DABE-8495-4FAE-813E-0F305EFE44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19DD64E-4465-4BA2-93C3-B86E9BDB92B1}" type="slidenum">
              <a:rPr lang="en-GB" altLang="en-US"/>
              <a:pPr fontAlgn="base">
                <a:spcBef>
                  <a:spcPct val="0"/>
                </a:spcBef>
                <a:spcAft>
                  <a:spcPct val="0"/>
                </a:spcAft>
              </a:pPr>
              <a:t>31</a:t>
            </a:fld>
            <a:endParaRPr lang="en-GB" altLang="en-US" dirty="0"/>
          </a:p>
        </p:txBody>
      </p:sp>
    </p:spTree>
    <p:extLst>
      <p:ext uri="{BB962C8B-B14F-4D97-AF65-F5344CB8AC3E}">
        <p14:creationId xmlns:p14="http://schemas.microsoft.com/office/powerpoint/2010/main" val="732777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33</a:t>
            </a:fld>
            <a:endParaRPr lang="en-GB" dirty="0"/>
          </a:p>
        </p:txBody>
      </p:sp>
    </p:spTree>
    <p:extLst>
      <p:ext uri="{BB962C8B-B14F-4D97-AF65-F5344CB8AC3E}">
        <p14:creationId xmlns:p14="http://schemas.microsoft.com/office/powerpoint/2010/main" val="2135289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2</a:t>
            </a:fld>
            <a:endParaRPr lang="en-GB" dirty="0"/>
          </a:p>
        </p:txBody>
      </p:sp>
    </p:spTree>
    <p:extLst>
      <p:ext uri="{BB962C8B-B14F-4D97-AF65-F5344CB8AC3E}">
        <p14:creationId xmlns:p14="http://schemas.microsoft.com/office/powerpoint/2010/main" val="2814768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3</a:t>
            </a:fld>
            <a:endParaRPr lang="en-GB" dirty="0"/>
          </a:p>
        </p:txBody>
      </p:sp>
    </p:spTree>
    <p:extLst>
      <p:ext uri="{BB962C8B-B14F-4D97-AF65-F5344CB8AC3E}">
        <p14:creationId xmlns:p14="http://schemas.microsoft.com/office/powerpoint/2010/main" val="3088616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1A66386-575A-4ED0-B727-1224468603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6841D7D8-F750-4172-81AD-81CE5E1E3F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28676" name="Slide Number Placeholder 3">
            <a:extLst>
              <a:ext uri="{FF2B5EF4-FFF2-40B4-BE49-F238E27FC236}">
                <a16:creationId xmlns:a16="http://schemas.microsoft.com/office/drawing/2014/main" id="{273B8363-3C1B-4999-92B3-3301B24669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D44546-4A03-47DD-B3A4-DDE63C49268A}" type="slidenum">
              <a:rPr lang="en-GB" altLang="en-US"/>
              <a:pPr fontAlgn="base">
                <a:spcBef>
                  <a:spcPct val="0"/>
                </a:spcBef>
                <a:spcAft>
                  <a:spcPct val="0"/>
                </a:spcAft>
              </a:pPr>
              <a:t>6</a:t>
            </a:fld>
            <a:endParaRPr lang="en-GB" altLang="en-US" dirty="0"/>
          </a:p>
        </p:txBody>
      </p:sp>
    </p:spTree>
    <p:extLst>
      <p:ext uri="{BB962C8B-B14F-4D97-AF65-F5344CB8AC3E}">
        <p14:creationId xmlns:p14="http://schemas.microsoft.com/office/powerpoint/2010/main" val="2823116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684F60-92CE-4BFF-BD03-4722F89BD6B5}" type="slidenum">
              <a:rPr lang="en-US" smtClean="0"/>
              <a:pPr/>
              <a:t>8</a:t>
            </a:fld>
            <a:endParaRPr lang="en-US" dirty="0"/>
          </a:p>
        </p:txBody>
      </p:sp>
    </p:spTree>
    <p:extLst>
      <p:ext uri="{BB962C8B-B14F-4D97-AF65-F5344CB8AC3E}">
        <p14:creationId xmlns:p14="http://schemas.microsoft.com/office/powerpoint/2010/main" val="3194482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95E5F5E-4893-40DF-ACDB-1E2F5C2B85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B2314245-F114-4AAD-903E-F48F20F73C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5844" name="Slide Number Placeholder 3">
            <a:extLst>
              <a:ext uri="{FF2B5EF4-FFF2-40B4-BE49-F238E27FC236}">
                <a16:creationId xmlns:a16="http://schemas.microsoft.com/office/drawing/2014/main" id="{25D8ACD2-FCE8-4B73-8F79-3B872BDE8C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0DB9CC6-A385-4B72-B28C-372D6E2A517F}" type="slidenum">
              <a:rPr lang="en-GB" altLang="en-US"/>
              <a:pPr fontAlgn="base">
                <a:spcBef>
                  <a:spcPct val="0"/>
                </a:spcBef>
                <a:spcAft>
                  <a:spcPct val="0"/>
                </a:spcAft>
              </a:pPr>
              <a:t>9</a:t>
            </a:fld>
            <a:endParaRPr lang="en-GB" altLang="en-US" dirty="0"/>
          </a:p>
        </p:txBody>
      </p:sp>
    </p:spTree>
    <p:extLst>
      <p:ext uri="{BB962C8B-B14F-4D97-AF65-F5344CB8AC3E}">
        <p14:creationId xmlns:p14="http://schemas.microsoft.com/office/powerpoint/2010/main" val="727126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95E5F5E-4893-40DF-ACDB-1E2F5C2B85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B2314245-F114-4AAD-903E-F48F20F73C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5844" name="Slide Number Placeholder 3">
            <a:extLst>
              <a:ext uri="{FF2B5EF4-FFF2-40B4-BE49-F238E27FC236}">
                <a16:creationId xmlns:a16="http://schemas.microsoft.com/office/drawing/2014/main" id="{25D8ACD2-FCE8-4B73-8F79-3B872BDE8C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0DB9CC6-A385-4B72-B28C-372D6E2A517F}" type="slidenum">
              <a:rPr lang="en-GB" altLang="en-US"/>
              <a:pPr fontAlgn="base">
                <a:spcBef>
                  <a:spcPct val="0"/>
                </a:spcBef>
                <a:spcAft>
                  <a:spcPct val="0"/>
                </a:spcAft>
              </a:pPr>
              <a:t>10</a:t>
            </a:fld>
            <a:endParaRPr lang="en-GB" altLang="en-US" dirty="0"/>
          </a:p>
        </p:txBody>
      </p:sp>
    </p:spTree>
    <p:extLst>
      <p:ext uri="{BB962C8B-B14F-4D97-AF65-F5344CB8AC3E}">
        <p14:creationId xmlns:p14="http://schemas.microsoft.com/office/powerpoint/2010/main" val="1462867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95E5F5E-4893-40DF-ACDB-1E2F5C2B85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B2314245-F114-4AAD-903E-F48F20F73C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5844" name="Slide Number Placeholder 3">
            <a:extLst>
              <a:ext uri="{FF2B5EF4-FFF2-40B4-BE49-F238E27FC236}">
                <a16:creationId xmlns:a16="http://schemas.microsoft.com/office/drawing/2014/main" id="{25D8ACD2-FCE8-4B73-8F79-3B872BDE8C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0DB9CC6-A385-4B72-B28C-372D6E2A517F}" type="slidenum">
              <a:rPr lang="en-GB" altLang="en-US"/>
              <a:pPr fontAlgn="base">
                <a:spcBef>
                  <a:spcPct val="0"/>
                </a:spcBef>
                <a:spcAft>
                  <a:spcPct val="0"/>
                </a:spcAft>
              </a:pPr>
              <a:t>11</a:t>
            </a:fld>
            <a:endParaRPr lang="en-GB" altLang="en-US" dirty="0"/>
          </a:p>
        </p:txBody>
      </p:sp>
    </p:spTree>
    <p:extLst>
      <p:ext uri="{BB962C8B-B14F-4D97-AF65-F5344CB8AC3E}">
        <p14:creationId xmlns:p14="http://schemas.microsoft.com/office/powerpoint/2010/main" val="98388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dirty="0"/>
              <a:t>.</a:t>
            </a:r>
          </a:p>
          <a:p>
            <a:endParaRPr lang="en-US" dirty="0"/>
          </a:p>
        </p:txBody>
      </p:sp>
      <p:sp>
        <p:nvSpPr>
          <p:cNvPr id="4" name="Slide Number Placeholder 3"/>
          <p:cNvSpPr>
            <a:spLocks noGrp="1"/>
          </p:cNvSpPr>
          <p:nvPr>
            <p:ph type="sldNum" sz="quarter" idx="10"/>
          </p:nvPr>
        </p:nvSpPr>
        <p:spPr/>
        <p:txBody>
          <a:bodyPr/>
          <a:lstStyle/>
          <a:p>
            <a:fld id="{098F2579-E084-4BE5-B155-114E7DEDDB7D}" type="slidenum">
              <a:rPr lang="en-GB" smtClean="0"/>
              <a:t>12</a:t>
            </a:fld>
            <a:endParaRPr lang="en-GB" dirty="0"/>
          </a:p>
        </p:txBody>
      </p:sp>
    </p:spTree>
    <p:extLst>
      <p:ext uri="{BB962C8B-B14F-4D97-AF65-F5344CB8AC3E}">
        <p14:creationId xmlns:p14="http://schemas.microsoft.com/office/powerpoint/2010/main" val="2747540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
        <p:nvSpPr>
          <p:cNvPr id="11" name="Rectangle 10"/>
          <p:cNvSpPr/>
          <p:nvPr/>
        </p:nvSpPr>
        <p:spPr bwMode="auto">
          <a:xfrm>
            <a:off x="1062896" y="3556951"/>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a:ln>
                <a:noFill/>
              </a:ln>
              <a:solidFill>
                <a:schemeClr val="tx1"/>
              </a:solidFill>
              <a:effectLst/>
              <a:latin typeface="Trebuchet MS" pitchFamily="34" charset="0"/>
              <a:cs typeface="Arial" charset="0"/>
            </a:endParaRPr>
          </a:p>
        </p:txBody>
      </p:sp>
      <p:sp>
        <p:nvSpPr>
          <p:cNvPr id="12" name="Rectangle 11"/>
          <p:cNvSpPr/>
          <p:nvPr/>
        </p:nvSpPr>
        <p:spPr bwMode="auto">
          <a:xfrm flipV="1">
            <a:off x="1062896" y="1381343"/>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a:ln>
                <a:noFill/>
              </a:ln>
              <a:solidFill>
                <a:schemeClr val="tx1"/>
              </a:solidFill>
              <a:effectLst/>
              <a:latin typeface="Trebuchet MS" pitchFamily="34" charset="0"/>
              <a:cs typeface="Arial" charset="0"/>
            </a:endParaRPr>
          </a:p>
        </p:txBody>
      </p:sp>
      <p:sp>
        <p:nvSpPr>
          <p:cNvPr id="2" name="Title 1"/>
          <p:cNvSpPr>
            <a:spLocks noGrp="1"/>
          </p:cNvSpPr>
          <p:nvPr>
            <p:ph type="ctrTitle" hasCustomPrompt="1"/>
          </p:nvPr>
        </p:nvSpPr>
        <p:spPr>
          <a:xfrm>
            <a:off x="1446541" y="1601424"/>
            <a:ext cx="5933771" cy="1735444"/>
          </a:xfrm>
        </p:spPr>
        <p:txBody>
          <a:bodyPr>
            <a:normAutofit/>
          </a:bodyPr>
          <a:lstStyle>
            <a:lvl1pPr>
              <a:defRPr sz="36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446541" y="3663209"/>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endParaRPr lang="en-GB" dirty="0"/>
          </a:p>
        </p:txBody>
      </p:sp>
      <p:sp>
        <p:nvSpPr>
          <p:cNvPr id="23" name="Text Placeholder 22"/>
          <p:cNvSpPr>
            <a:spLocks noGrp="1"/>
          </p:cNvSpPr>
          <p:nvPr>
            <p:ph type="body" sz="quarter" idx="10" hasCustomPrompt="1"/>
          </p:nvPr>
        </p:nvSpPr>
        <p:spPr>
          <a:xfrm>
            <a:off x="1446540" y="4023323"/>
            <a:ext cx="5933771" cy="287337"/>
          </a:xfrm>
        </p:spPr>
        <p:txBody>
          <a:bodyPr>
            <a:noAutofit/>
          </a:bodyPr>
          <a:lstStyle>
            <a:lvl1pPr marL="0" indent="0">
              <a:buNone/>
              <a:defRPr sz="1600"/>
            </a:lvl1pPr>
          </a:lstStyle>
          <a:p>
            <a:pPr lvl="0"/>
            <a:r>
              <a:rPr lang="en-US" dirty="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a:t>Date and place</a:t>
            </a:r>
            <a:endParaRPr lang="en-GB" dirty="0"/>
          </a:p>
        </p:txBody>
      </p:sp>
      <p:pic>
        <p:nvPicPr>
          <p:cNvPr id="1026" name="Picture 2" descr="C:\Users\kolevs\Desktop\WHO-EN-BW-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5420907"/>
            <a:ext cx="1645722" cy="5047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4963" y="5198994"/>
            <a:ext cx="1954264" cy="1050416"/>
          </a:xfrm>
          <a:prstGeom prst="rect">
            <a:avLst/>
          </a:prstGeom>
        </p:spPr>
      </p:pic>
      <p:sp>
        <p:nvSpPr>
          <p:cNvPr id="13" name="Rectangle 12"/>
          <p:cNvSpPr/>
          <p:nvPr/>
        </p:nvSpPr>
        <p:spPr bwMode="auto">
          <a:xfrm flipV="1">
            <a:off x="1062896" y="4333672"/>
            <a:ext cx="6605448" cy="463480"/>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a:ln>
                <a:noFill/>
              </a:ln>
              <a:solidFill>
                <a:schemeClr val="tx1"/>
              </a:solidFill>
              <a:effectLst/>
              <a:latin typeface="Trebuchet MS" pitchFamily="34" charset="0"/>
              <a:cs typeface="Arial" charset="0"/>
            </a:endParaRPr>
          </a:p>
        </p:txBody>
      </p:sp>
      <p:sp>
        <p:nvSpPr>
          <p:cNvPr id="15" name="TextBox 14"/>
          <p:cNvSpPr txBox="1"/>
          <p:nvPr/>
        </p:nvSpPr>
        <p:spPr>
          <a:xfrm>
            <a:off x="1441536" y="4415739"/>
            <a:ext cx="1834320" cy="285165"/>
          </a:xfrm>
          <a:prstGeom prst="rect">
            <a:avLst/>
          </a:prstGeom>
        </p:spPr>
        <p:txBody>
          <a:bodyPr vert="horz" lIns="91440" tIns="45720" rIns="91440" bIns="45720" rtlCol="0">
            <a:noAutofit/>
          </a:bodyPr>
          <a:lstStyle>
            <a:lvl1pPr lvl="0" indent="0">
              <a:spcBef>
                <a:spcPct val="20000"/>
              </a:spcBef>
              <a:buClr>
                <a:schemeClr val="tx1"/>
              </a:buClr>
              <a:buSzPct val="60000"/>
              <a:buFont typeface="Wingdings" pitchFamily="2" charset="2"/>
              <a:buNone/>
              <a:defRPr sz="1600"/>
            </a:lvl1pPr>
            <a:lvl2pPr marL="742950" indent="-285750">
              <a:spcBef>
                <a:spcPct val="20000"/>
              </a:spcBef>
              <a:buFont typeface="Arial" pitchFamily="34" charset="0"/>
              <a:buChar char="–"/>
              <a:defRPr sz="2400"/>
            </a:lvl2pPr>
            <a:lvl3pPr marL="1143000" indent="-228600">
              <a:spcBef>
                <a:spcPct val="20000"/>
              </a:spcBef>
              <a:buFont typeface="Arial" pitchFamily="34" charset="0"/>
              <a:buChar char="•"/>
              <a:defRPr sz="20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GB" sz="1300" dirty="0">
                <a:solidFill>
                  <a:schemeClr val="accent1"/>
                </a:solidFill>
              </a:rPr>
              <a:t>Twitter </a:t>
            </a:r>
            <a:r>
              <a:rPr lang="en-GB" sz="1300" b="1" dirty="0">
                <a:solidFill>
                  <a:schemeClr val="accent1"/>
                </a:solidFill>
              </a:rPr>
              <a:t>@HRPresearch</a:t>
            </a:r>
          </a:p>
        </p:txBody>
      </p:sp>
    </p:spTree>
    <p:extLst>
      <p:ext uri="{BB962C8B-B14F-4D97-AF65-F5344CB8AC3E}">
        <p14:creationId xmlns:p14="http://schemas.microsoft.com/office/powerpoint/2010/main" val="385220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8" name="TextBox 7"/>
          <p:cNvSpPr txBox="1"/>
          <p:nvPr/>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103674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8" name="TextBox 7"/>
          <p:cNvSpPr txBox="1"/>
          <p:nvPr/>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1315809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fr-CH"/>
          </a:p>
        </p:txBody>
      </p:sp>
      <p:sp>
        <p:nvSpPr>
          <p:cNvPr id="3" name="ClipArt Placeholder 2"/>
          <p:cNvSpPr>
            <a:spLocks noGrp="1"/>
          </p:cNvSpPr>
          <p:nvPr>
            <p:ph type="clipArt" sz="half" idx="1"/>
          </p:nvPr>
        </p:nvSpPr>
        <p:spPr>
          <a:xfrm>
            <a:off x="457200" y="1600200"/>
            <a:ext cx="4038600" cy="4525963"/>
          </a:xfrm>
        </p:spPr>
        <p:txBody>
          <a:bodyPr/>
          <a:lstStyle/>
          <a:p>
            <a:pPr lvl="0"/>
            <a:endParaRPr lang="fr-CH"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Tree>
    <p:extLst>
      <p:ext uri="{BB962C8B-B14F-4D97-AF65-F5344CB8AC3E}">
        <p14:creationId xmlns:p14="http://schemas.microsoft.com/office/powerpoint/2010/main" val="2513875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slide title for slide with bullets</a:t>
            </a:r>
          </a:p>
        </p:txBody>
      </p:sp>
      <p:sp>
        <p:nvSpPr>
          <p:cNvPr id="3" name="Content Placeholder 1"/>
          <p:cNvSpPr>
            <a:spLocks noGrp="1"/>
          </p:cNvSpPr>
          <p:nvPr>
            <p:ph idx="1" hasCustomPrompt="1"/>
          </p:nvPr>
        </p:nvSpPr>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5" name="Source"/>
          <p:cNvSpPr>
            <a:spLocks noGrp="1"/>
          </p:cNvSpPr>
          <p:nvPr>
            <p:ph idx="11" hasCustomPrompt="1"/>
          </p:nvPr>
        </p:nvSpPr>
        <p:spPr>
          <a:xfrm>
            <a:off x="149314" y="6378786"/>
            <a:ext cx="8131087"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384141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1032" y="6466329"/>
            <a:ext cx="801218" cy="24642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8" name="TextBox 7"/>
          <p:cNvSpPr txBox="1"/>
          <p:nvPr/>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348184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8" name="TextBox 7"/>
          <p:cNvSpPr txBox="1"/>
          <p:nvPr/>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734575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9" name="TextBox 8"/>
          <p:cNvSpPr txBox="1"/>
          <p:nvPr/>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248789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11" name="TextBox 10"/>
          <p:cNvSpPr txBox="1"/>
          <p:nvPr/>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328660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7" name="TextBox 6"/>
          <p:cNvSpPr txBox="1"/>
          <p:nvPr/>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185084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6" name="TextBox 5"/>
          <p:cNvSpPr txBox="1"/>
          <p:nvPr/>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27379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9" name="TextBox 8"/>
          <p:cNvSpPr txBox="1"/>
          <p:nvPr/>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133702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9" name="TextBox 8"/>
          <p:cNvSpPr txBox="1"/>
          <p:nvPr/>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123024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Tree>
    <p:extLst>
      <p:ext uri="{BB962C8B-B14F-4D97-AF65-F5344CB8AC3E}">
        <p14:creationId xmlns:p14="http://schemas.microsoft.com/office/powerpoint/2010/main" val="244298332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5" r:id="rId12"/>
    <p:sldLayoutId id="2147483676" r:id="rId13"/>
  </p:sldLayoutIdLst>
  <p:txStyles>
    <p:titleStyle>
      <a:lvl1pPr algn="l" defTabSz="914400" rtl="0" eaLnBrk="1" latinLnBrk="0" hangingPunct="1">
        <a:spcBef>
          <a:spcPct val="0"/>
        </a:spcBef>
        <a:buNone/>
        <a:defRPr sz="3600" b="1" kern="1200">
          <a:solidFill>
            <a:srgbClr val="007DC5"/>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sz="2800" dirty="0"/>
              <a:t>Contraceptive eligibility for women at high risk of HIV: WHO guidance statement</a:t>
            </a:r>
            <a:endParaRPr lang="en-GB" sz="2800" dirty="0"/>
          </a:p>
        </p:txBody>
      </p:sp>
      <p:sp>
        <p:nvSpPr>
          <p:cNvPr id="6" name="Subtitle 5"/>
          <p:cNvSpPr>
            <a:spLocks noGrp="1"/>
          </p:cNvSpPr>
          <p:nvPr>
            <p:ph type="subTitle" idx="1"/>
          </p:nvPr>
        </p:nvSpPr>
        <p:spPr/>
        <p:txBody>
          <a:bodyPr>
            <a:normAutofit lnSpcReduction="10000"/>
          </a:bodyPr>
          <a:lstStyle/>
          <a:p>
            <a:r>
              <a:rPr lang="en-GB" dirty="0"/>
              <a:t>Petrus Steyn, WHO/ SRH/ CFC	</a:t>
            </a:r>
          </a:p>
        </p:txBody>
      </p:sp>
    </p:spTree>
    <p:extLst>
      <p:ext uri="{BB962C8B-B14F-4D97-AF65-F5344CB8AC3E}">
        <p14:creationId xmlns:p14="http://schemas.microsoft.com/office/powerpoint/2010/main" val="611558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91792DA1-0FA8-4DE0-BFB4-5A4540213CAD}"/>
              </a:ext>
            </a:extLst>
          </p:cNvPr>
          <p:cNvSpPr>
            <a:spLocks noGrp="1" noChangeArrowheads="1"/>
          </p:cNvSpPr>
          <p:nvPr>
            <p:ph type="title"/>
          </p:nvPr>
        </p:nvSpPr>
        <p:spPr>
          <a:xfrm>
            <a:off x="513951" y="198861"/>
            <a:ext cx="8229600" cy="1143000"/>
          </a:xfrm>
        </p:spPr>
        <p:txBody>
          <a:bodyPr/>
          <a:lstStyle/>
          <a:p>
            <a:r>
              <a:rPr lang="en-GB" altLang="en-US" dirty="0"/>
              <a:t>Process</a:t>
            </a:r>
          </a:p>
        </p:txBody>
      </p:sp>
      <p:pic>
        <p:nvPicPr>
          <p:cNvPr id="10" name="Online Image Placeholder 9" descr="Presentation with bar chart">
            <a:extLst>
              <a:ext uri="{FF2B5EF4-FFF2-40B4-BE49-F238E27FC236}">
                <a16:creationId xmlns:a16="http://schemas.microsoft.com/office/drawing/2014/main" id="{2E14AC9B-7CD2-4A18-9C4A-D84FAB8807FB}"/>
              </a:ext>
            </a:extLst>
          </p:cNvPr>
          <p:cNvPicPr>
            <a:picLocks noGrp="1" noChangeAspect="1"/>
          </p:cNvPicPr>
          <p:nvPr>
            <p:ph type="clipArt"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2730" y="2258144"/>
            <a:ext cx="914400" cy="914400"/>
          </a:xfrm>
        </p:spPr>
      </p:pic>
      <p:sp>
        <p:nvSpPr>
          <p:cNvPr id="4" name="Rectangle 3">
            <a:extLst>
              <a:ext uri="{FF2B5EF4-FFF2-40B4-BE49-F238E27FC236}">
                <a16:creationId xmlns:a16="http://schemas.microsoft.com/office/drawing/2014/main" id="{B2A063D9-31FF-4586-8092-7D640E6C2BF9}"/>
              </a:ext>
            </a:extLst>
          </p:cNvPr>
          <p:cNvSpPr/>
          <p:nvPr/>
        </p:nvSpPr>
        <p:spPr>
          <a:xfrm>
            <a:off x="513951" y="1422703"/>
            <a:ext cx="3409551" cy="830997"/>
          </a:xfrm>
          <a:prstGeom prst="rect">
            <a:avLst/>
          </a:prstGeom>
        </p:spPr>
        <p:txBody>
          <a:bodyPr wrap="square">
            <a:spAutoFit/>
          </a:bodyPr>
          <a:lstStyle/>
          <a:p>
            <a:pPr marL="0" indent="0" algn="ctr" fontAlgn="auto">
              <a:spcAft>
                <a:spcPts val="0"/>
              </a:spcAft>
              <a:buFont typeface="Wingdings" panose="05000000000000000000" pitchFamily="2" charset="2"/>
              <a:buNone/>
              <a:defRPr/>
            </a:pPr>
            <a:r>
              <a:rPr lang="en-GB" sz="2400" b="1" dirty="0"/>
              <a:t>Presentations providing context</a:t>
            </a:r>
          </a:p>
        </p:txBody>
      </p:sp>
      <p:sp>
        <p:nvSpPr>
          <p:cNvPr id="7" name="Rectangle 6">
            <a:extLst>
              <a:ext uri="{FF2B5EF4-FFF2-40B4-BE49-F238E27FC236}">
                <a16:creationId xmlns:a16="http://schemas.microsoft.com/office/drawing/2014/main" id="{7C9549E8-4946-4A13-9E52-B23CF835D298}"/>
              </a:ext>
            </a:extLst>
          </p:cNvPr>
          <p:cNvSpPr/>
          <p:nvPr/>
        </p:nvSpPr>
        <p:spPr>
          <a:xfrm>
            <a:off x="440980" y="4084301"/>
            <a:ext cx="3644950" cy="830997"/>
          </a:xfrm>
          <a:prstGeom prst="rect">
            <a:avLst/>
          </a:prstGeom>
        </p:spPr>
        <p:txBody>
          <a:bodyPr wrap="square">
            <a:spAutoFit/>
          </a:bodyPr>
          <a:lstStyle/>
          <a:p>
            <a:pPr algn="ctr"/>
            <a:r>
              <a:rPr lang="en-GB" sz="2400" b="1" dirty="0"/>
              <a:t>Summary of systematic reviews</a:t>
            </a:r>
            <a:endParaRPr lang="en-US" sz="2400" b="1" dirty="0"/>
          </a:p>
        </p:txBody>
      </p:sp>
      <p:pic>
        <p:nvPicPr>
          <p:cNvPr id="16" name="Graphic 15" descr="Books on shelf">
            <a:extLst>
              <a:ext uri="{FF2B5EF4-FFF2-40B4-BE49-F238E27FC236}">
                <a16:creationId xmlns:a16="http://schemas.microsoft.com/office/drawing/2014/main" id="{67CADC59-5758-4F06-A731-CF143264F0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19520" y="4800600"/>
            <a:ext cx="914400" cy="914400"/>
          </a:xfrm>
          <a:prstGeom prst="rect">
            <a:avLst/>
          </a:prstGeom>
        </p:spPr>
      </p:pic>
      <p:sp>
        <p:nvSpPr>
          <p:cNvPr id="24" name="Rectangle 23">
            <a:extLst>
              <a:ext uri="{FF2B5EF4-FFF2-40B4-BE49-F238E27FC236}">
                <a16:creationId xmlns:a16="http://schemas.microsoft.com/office/drawing/2014/main" id="{BAE30C76-A57E-4DD2-92E3-34989261B2DA}"/>
              </a:ext>
            </a:extLst>
          </p:cNvPr>
          <p:cNvSpPr/>
          <p:nvPr/>
        </p:nvSpPr>
        <p:spPr>
          <a:xfrm>
            <a:off x="4205909" y="1430221"/>
            <a:ext cx="4697469" cy="1600438"/>
          </a:xfrm>
          <a:prstGeom prst="rect">
            <a:avLst/>
          </a:prstGeom>
        </p:spPr>
        <p:txBody>
          <a:bodyPr wrap="square">
            <a:spAutoFit/>
          </a:bodyPr>
          <a:lstStyle/>
          <a:p>
            <a:pPr marL="342900" indent="-342900">
              <a:spcAft>
                <a:spcPts val="600"/>
              </a:spcAft>
              <a:buClr>
                <a:srgbClr val="0070C0"/>
              </a:buClr>
              <a:buFont typeface="Wingdings" panose="05000000000000000000" pitchFamily="2" charset="2"/>
              <a:buChar char="§"/>
            </a:pPr>
            <a:r>
              <a:rPr lang="en-GB" sz="2200" dirty="0"/>
              <a:t>Current WHO recommendations</a:t>
            </a:r>
          </a:p>
          <a:p>
            <a:pPr marL="342900" indent="-342900">
              <a:spcAft>
                <a:spcPts val="600"/>
              </a:spcAft>
              <a:buClr>
                <a:srgbClr val="0070C0"/>
              </a:buClr>
              <a:buFont typeface="Wingdings" panose="05000000000000000000" pitchFamily="2" charset="2"/>
              <a:buChar char="§"/>
            </a:pPr>
            <a:r>
              <a:rPr lang="en-GB" sz="2200" dirty="0"/>
              <a:t>Review of implementation experience</a:t>
            </a:r>
          </a:p>
          <a:p>
            <a:pPr marL="342900" indent="-342900">
              <a:buClr>
                <a:srgbClr val="0070C0"/>
              </a:buClr>
              <a:buFont typeface="Wingdings" panose="05000000000000000000" pitchFamily="2" charset="2"/>
              <a:buChar char="§"/>
            </a:pPr>
            <a:endParaRPr lang="en-GB" sz="2200" dirty="0"/>
          </a:p>
        </p:txBody>
      </p:sp>
      <p:sp>
        <p:nvSpPr>
          <p:cNvPr id="6" name="Rectangle 5">
            <a:extLst>
              <a:ext uri="{FF2B5EF4-FFF2-40B4-BE49-F238E27FC236}">
                <a16:creationId xmlns:a16="http://schemas.microsoft.com/office/drawing/2014/main" id="{0BF3124F-CB55-4069-88BF-3E6FEE310E15}"/>
              </a:ext>
            </a:extLst>
          </p:cNvPr>
          <p:cNvSpPr/>
          <p:nvPr/>
        </p:nvSpPr>
        <p:spPr>
          <a:xfrm>
            <a:off x="4123554" y="4089467"/>
            <a:ext cx="4779823" cy="1938992"/>
          </a:xfrm>
          <a:prstGeom prst="rect">
            <a:avLst/>
          </a:prstGeom>
        </p:spPr>
        <p:txBody>
          <a:bodyPr wrap="square">
            <a:spAutoFit/>
          </a:bodyPr>
          <a:lstStyle/>
          <a:p>
            <a:pPr marL="342900" indent="-342900">
              <a:spcAft>
                <a:spcPts val="600"/>
              </a:spcAft>
              <a:buClr>
                <a:srgbClr val="0070C0"/>
              </a:buClr>
              <a:buFont typeface="Wingdings" panose="05000000000000000000" pitchFamily="2" charset="2"/>
              <a:buChar char="§"/>
            </a:pPr>
            <a:r>
              <a:rPr lang="en-GB" sz="2200" dirty="0"/>
              <a:t>ECHO Study results</a:t>
            </a:r>
          </a:p>
          <a:p>
            <a:pPr marL="342900" indent="-342900">
              <a:spcAft>
                <a:spcPts val="0"/>
              </a:spcAft>
              <a:buClr>
                <a:srgbClr val="0070C0"/>
              </a:buClr>
              <a:buFont typeface="Wingdings" panose="05000000000000000000" pitchFamily="2" charset="2"/>
              <a:buChar char="§"/>
            </a:pPr>
            <a:r>
              <a:rPr lang="en-GB" sz="2200" dirty="0"/>
              <a:t>2 systematic reviews: </a:t>
            </a:r>
          </a:p>
          <a:p>
            <a:pPr marL="800100" lvl="1" indent="-342900">
              <a:spcAft>
                <a:spcPts val="0"/>
              </a:spcAft>
              <a:buClr>
                <a:srgbClr val="0070C0"/>
              </a:buClr>
              <a:buFont typeface="Wingdings" panose="05000000000000000000" pitchFamily="2" charset="2"/>
              <a:buChar char="§"/>
            </a:pPr>
            <a:r>
              <a:rPr lang="en-GB" sz="2200" dirty="0"/>
              <a:t>Hormonal methods</a:t>
            </a:r>
          </a:p>
          <a:p>
            <a:pPr marL="800100" lvl="1" indent="-342900">
              <a:spcAft>
                <a:spcPts val="600"/>
              </a:spcAft>
              <a:buClr>
                <a:srgbClr val="0070C0"/>
              </a:buClr>
              <a:buFont typeface="Wingdings" panose="05000000000000000000" pitchFamily="2" charset="2"/>
              <a:buChar char="§"/>
            </a:pPr>
            <a:r>
              <a:rPr lang="en-GB" sz="2200" dirty="0"/>
              <a:t>Copper-bearing IUDs</a:t>
            </a:r>
          </a:p>
          <a:p>
            <a:pPr marL="342900" indent="-342900">
              <a:spcAft>
                <a:spcPts val="600"/>
              </a:spcAft>
              <a:buClr>
                <a:srgbClr val="0070C0"/>
              </a:buClr>
              <a:buFont typeface="Wingdings" panose="05000000000000000000" pitchFamily="2" charset="2"/>
              <a:buChar char="§"/>
            </a:pPr>
            <a:r>
              <a:rPr lang="en-US" sz="2200" dirty="0"/>
              <a:t>Review of GRADE evidence tables</a:t>
            </a:r>
            <a:endParaRPr lang="en-GB" sz="2200" dirty="0"/>
          </a:p>
        </p:txBody>
      </p:sp>
    </p:spTree>
    <p:extLst>
      <p:ext uri="{BB962C8B-B14F-4D97-AF65-F5344CB8AC3E}">
        <p14:creationId xmlns:p14="http://schemas.microsoft.com/office/powerpoint/2010/main" val="415420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91792DA1-0FA8-4DE0-BFB4-5A4540213CAD}"/>
              </a:ext>
            </a:extLst>
          </p:cNvPr>
          <p:cNvSpPr>
            <a:spLocks noGrp="1" noChangeArrowheads="1"/>
          </p:cNvSpPr>
          <p:nvPr>
            <p:ph type="title"/>
          </p:nvPr>
        </p:nvSpPr>
        <p:spPr>
          <a:xfrm>
            <a:off x="513951" y="198861"/>
            <a:ext cx="8229600" cy="1143000"/>
          </a:xfrm>
        </p:spPr>
        <p:txBody>
          <a:bodyPr/>
          <a:lstStyle/>
          <a:p>
            <a:r>
              <a:rPr lang="en-GB" altLang="en-US" dirty="0"/>
              <a:t>Process</a:t>
            </a:r>
          </a:p>
        </p:txBody>
      </p:sp>
      <p:sp>
        <p:nvSpPr>
          <p:cNvPr id="4" name="Rectangle 3">
            <a:extLst>
              <a:ext uri="{FF2B5EF4-FFF2-40B4-BE49-F238E27FC236}">
                <a16:creationId xmlns:a16="http://schemas.microsoft.com/office/drawing/2014/main" id="{B2A063D9-31FF-4586-8092-7D640E6C2BF9}"/>
              </a:ext>
            </a:extLst>
          </p:cNvPr>
          <p:cNvSpPr/>
          <p:nvPr/>
        </p:nvSpPr>
        <p:spPr>
          <a:xfrm>
            <a:off x="513951" y="1422703"/>
            <a:ext cx="3409551" cy="830997"/>
          </a:xfrm>
          <a:prstGeom prst="rect">
            <a:avLst/>
          </a:prstGeom>
        </p:spPr>
        <p:txBody>
          <a:bodyPr wrap="square">
            <a:spAutoFit/>
          </a:bodyPr>
          <a:lstStyle/>
          <a:p>
            <a:pPr marL="0" indent="0" algn="ctr" fontAlgn="auto">
              <a:spcAft>
                <a:spcPts val="0"/>
              </a:spcAft>
              <a:buFont typeface="Wingdings" panose="05000000000000000000" pitchFamily="2" charset="2"/>
              <a:buNone/>
              <a:defRPr/>
            </a:pPr>
            <a:r>
              <a:rPr lang="en-GB" sz="2400" b="1" dirty="0"/>
              <a:t>Values &amp; preferences of contraceptive users</a:t>
            </a:r>
          </a:p>
        </p:txBody>
      </p:sp>
      <p:sp>
        <p:nvSpPr>
          <p:cNvPr id="7" name="Rectangle 6">
            <a:extLst>
              <a:ext uri="{FF2B5EF4-FFF2-40B4-BE49-F238E27FC236}">
                <a16:creationId xmlns:a16="http://schemas.microsoft.com/office/drawing/2014/main" id="{7C9549E8-4946-4A13-9E52-B23CF835D298}"/>
              </a:ext>
            </a:extLst>
          </p:cNvPr>
          <p:cNvSpPr/>
          <p:nvPr/>
        </p:nvSpPr>
        <p:spPr>
          <a:xfrm>
            <a:off x="440980" y="4084301"/>
            <a:ext cx="3644950" cy="830997"/>
          </a:xfrm>
          <a:prstGeom prst="rect">
            <a:avLst/>
          </a:prstGeom>
        </p:spPr>
        <p:txBody>
          <a:bodyPr wrap="square">
            <a:spAutoFit/>
          </a:bodyPr>
          <a:lstStyle/>
          <a:p>
            <a:pPr algn="ctr"/>
            <a:r>
              <a:rPr lang="en-GB" sz="2400" b="1" dirty="0"/>
              <a:t>Review of the biological data</a:t>
            </a:r>
            <a:endParaRPr lang="en-US" sz="2400" b="1" dirty="0"/>
          </a:p>
        </p:txBody>
      </p:sp>
      <p:sp>
        <p:nvSpPr>
          <p:cNvPr id="24" name="Rectangle 23">
            <a:extLst>
              <a:ext uri="{FF2B5EF4-FFF2-40B4-BE49-F238E27FC236}">
                <a16:creationId xmlns:a16="http://schemas.microsoft.com/office/drawing/2014/main" id="{BAE30C76-A57E-4DD2-92E3-34989261B2DA}"/>
              </a:ext>
            </a:extLst>
          </p:cNvPr>
          <p:cNvSpPr/>
          <p:nvPr/>
        </p:nvSpPr>
        <p:spPr>
          <a:xfrm>
            <a:off x="4338346" y="1435060"/>
            <a:ext cx="4779823" cy="3031599"/>
          </a:xfrm>
          <a:prstGeom prst="rect">
            <a:avLst/>
          </a:prstGeom>
        </p:spPr>
        <p:txBody>
          <a:bodyPr wrap="square">
            <a:spAutoFit/>
          </a:bodyPr>
          <a:lstStyle/>
          <a:p>
            <a:pPr marL="342900" indent="-342900">
              <a:spcAft>
                <a:spcPts val="600"/>
              </a:spcAft>
              <a:buClr>
                <a:srgbClr val="0070C0"/>
              </a:buClr>
              <a:buFont typeface="Wingdings" panose="05000000000000000000" pitchFamily="2" charset="2"/>
              <a:buChar char="§"/>
            </a:pPr>
            <a:r>
              <a:rPr lang="en-GB" sz="2200" dirty="0"/>
              <a:t>Systematic review of published studies</a:t>
            </a:r>
          </a:p>
          <a:p>
            <a:pPr marL="342900" indent="-342900">
              <a:spcAft>
                <a:spcPts val="600"/>
              </a:spcAft>
              <a:buClr>
                <a:srgbClr val="0070C0"/>
              </a:buClr>
              <a:buFont typeface="Wingdings" panose="05000000000000000000" pitchFamily="2" charset="2"/>
              <a:buChar char="§"/>
            </a:pPr>
            <a:r>
              <a:rPr lang="en-GB" sz="2200" dirty="0"/>
              <a:t>Consultative engagements with affected populations</a:t>
            </a:r>
          </a:p>
          <a:p>
            <a:pPr marL="342900" indent="-342900">
              <a:spcAft>
                <a:spcPts val="600"/>
              </a:spcAft>
              <a:buClr>
                <a:srgbClr val="0070C0"/>
              </a:buClr>
              <a:buFont typeface="Wingdings" panose="05000000000000000000" pitchFamily="2" charset="2"/>
              <a:buChar char="§"/>
            </a:pPr>
            <a:r>
              <a:rPr lang="en-GB" sz="2200" dirty="0"/>
              <a:t>Perspectives from affected populations</a:t>
            </a:r>
          </a:p>
          <a:p>
            <a:pPr marL="342900" indent="-342900">
              <a:buClr>
                <a:srgbClr val="0070C0"/>
              </a:buClr>
              <a:buFont typeface="Wingdings" panose="05000000000000000000" pitchFamily="2" charset="2"/>
              <a:buChar char="§"/>
            </a:pPr>
            <a:endParaRPr lang="en-GB" sz="2200" dirty="0"/>
          </a:p>
          <a:p>
            <a:pPr>
              <a:buClr>
                <a:srgbClr val="0070C0"/>
              </a:buClr>
            </a:pPr>
            <a:endParaRPr lang="en-US" sz="2200" dirty="0"/>
          </a:p>
        </p:txBody>
      </p:sp>
      <p:pic>
        <p:nvPicPr>
          <p:cNvPr id="9" name="Graphic 8" descr="Group of women">
            <a:extLst>
              <a:ext uri="{FF2B5EF4-FFF2-40B4-BE49-F238E27FC236}">
                <a16:creationId xmlns:a16="http://schemas.microsoft.com/office/drawing/2014/main" id="{CFBA3504-9DF3-4D55-8DAA-2DD67322F2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06255" y="2258062"/>
            <a:ext cx="914400" cy="914400"/>
          </a:xfrm>
          <a:prstGeom prst="rect">
            <a:avLst/>
          </a:prstGeom>
        </p:spPr>
      </p:pic>
      <p:pic>
        <p:nvPicPr>
          <p:cNvPr id="11" name="Graphic 10" descr="DNA">
            <a:extLst>
              <a:ext uri="{FF2B5EF4-FFF2-40B4-BE49-F238E27FC236}">
                <a16:creationId xmlns:a16="http://schemas.microsoft.com/office/drawing/2014/main" id="{F3CD1A50-6BA0-4E3F-BCCF-761D8F820C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42950">
            <a:off x="1806253" y="5092902"/>
            <a:ext cx="914400" cy="914400"/>
          </a:xfrm>
          <a:prstGeom prst="rect">
            <a:avLst/>
          </a:prstGeom>
        </p:spPr>
      </p:pic>
    </p:spTree>
    <p:extLst>
      <p:ext uri="{BB962C8B-B14F-4D97-AF65-F5344CB8AC3E}">
        <p14:creationId xmlns:p14="http://schemas.microsoft.com/office/powerpoint/2010/main" val="4158368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447F464-4D53-4E75-847E-2BFD60ADB010}"/>
              </a:ext>
            </a:extLst>
          </p:cNvPr>
          <p:cNvSpPr>
            <a:spLocks noGrp="1"/>
          </p:cNvSpPr>
          <p:nvPr>
            <p:ph type="title"/>
          </p:nvPr>
        </p:nvSpPr>
        <p:spPr/>
        <p:txBody>
          <a:bodyPr/>
          <a:lstStyle/>
          <a:p>
            <a:r>
              <a:rPr lang="en-US" altLang="en-US" dirty="0"/>
              <a:t>Guideline Development Group</a:t>
            </a:r>
          </a:p>
        </p:txBody>
      </p:sp>
      <p:sp>
        <p:nvSpPr>
          <p:cNvPr id="19459" name="Content Placeholder 2">
            <a:extLst>
              <a:ext uri="{FF2B5EF4-FFF2-40B4-BE49-F238E27FC236}">
                <a16:creationId xmlns:a16="http://schemas.microsoft.com/office/drawing/2014/main" id="{B1C137F8-744F-4E28-8EA3-86E615A16EF9}"/>
              </a:ext>
            </a:extLst>
          </p:cNvPr>
          <p:cNvSpPr>
            <a:spLocks noGrp="1"/>
          </p:cNvSpPr>
          <p:nvPr>
            <p:ph sz="half" idx="1"/>
          </p:nvPr>
        </p:nvSpPr>
        <p:spPr/>
        <p:txBody>
          <a:bodyPr>
            <a:normAutofit/>
          </a:bodyPr>
          <a:lstStyle/>
          <a:p>
            <a:r>
              <a:rPr lang="en-GB" altLang="en-US" sz="2000" dirty="0"/>
              <a:t>Reviewed GRADE profiles;</a:t>
            </a:r>
            <a:br>
              <a:rPr lang="en-GB" altLang="en-US" sz="2000" dirty="0"/>
            </a:br>
            <a:endParaRPr lang="en-GB" altLang="en-US" sz="2000" dirty="0"/>
          </a:p>
          <a:p>
            <a:r>
              <a:rPr lang="en-GB" altLang="en-US" sz="2000" dirty="0"/>
              <a:t>Used Evidence to Decision framework to formulate recommendations; </a:t>
            </a:r>
          </a:p>
          <a:p>
            <a:pPr marL="457200" lvl="1" indent="0">
              <a:buNone/>
            </a:pPr>
            <a:endParaRPr lang="en-GB" altLang="en-US" sz="1600" dirty="0"/>
          </a:p>
          <a:p>
            <a:r>
              <a:rPr lang="en-US" altLang="en-US" sz="2000" dirty="0"/>
              <a:t>Identified evidence gaps;</a:t>
            </a:r>
            <a:br>
              <a:rPr lang="en-US" altLang="en-US" sz="2000" dirty="0"/>
            </a:br>
            <a:endParaRPr lang="en-US" altLang="en-US" sz="2000" dirty="0"/>
          </a:p>
          <a:p>
            <a:r>
              <a:rPr lang="en-US" altLang="en-US" sz="2000" dirty="0"/>
              <a:t>Reviewed &amp; approved guideline for submission to WHO Guidelines Review Committee (GRC).</a:t>
            </a:r>
          </a:p>
        </p:txBody>
      </p:sp>
      <p:pic>
        <p:nvPicPr>
          <p:cNvPr id="10" name="Content Placeholder 9" descr="A group of people standing in front of a crowd&#10;&#10;Description generated with very high confidence">
            <a:extLst>
              <a:ext uri="{FF2B5EF4-FFF2-40B4-BE49-F238E27FC236}">
                <a16:creationId xmlns:a16="http://schemas.microsoft.com/office/drawing/2014/main" id="{F239E6E0-F591-46FC-BB37-C67260677B0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52760" y="1648310"/>
            <a:ext cx="3429479" cy="4429743"/>
          </a:xfrm>
        </p:spPr>
      </p:pic>
    </p:spTree>
    <p:extLst>
      <p:ext uri="{BB962C8B-B14F-4D97-AF65-F5344CB8AC3E}">
        <p14:creationId xmlns:p14="http://schemas.microsoft.com/office/powerpoint/2010/main" val="3886491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971D5-4EF9-481E-BD88-DFFC941A9877}"/>
              </a:ext>
            </a:extLst>
          </p:cNvPr>
          <p:cNvSpPr>
            <a:spLocks noGrp="1"/>
          </p:cNvSpPr>
          <p:nvPr>
            <p:ph type="title"/>
          </p:nvPr>
        </p:nvSpPr>
        <p:spPr/>
        <p:txBody>
          <a:bodyPr>
            <a:normAutofit fontScale="90000"/>
          </a:bodyPr>
          <a:lstStyle/>
          <a:p>
            <a:r>
              <a:rPr lang="en-US" dirty="0"/>
              <a:t>Combined hormonal contraceptives: </a:t>
            </a:r>
            <a:r>
              <a:rPr lang="en-US" i="1" dirty="0">
                <a:solidFill>
                  <a:schemeClr val="tx1"/>
                </a:solidFill>
              </a:rPr>
              <a:t>No change</a:t>
            </a:r>
          </a:p>
        </p:txBody>
      </p:sp>
      <p:graphicFrame>
        <p:nvGraphicFramePr>
          <p:cNvPr id="7" name="Content Placeholder 6">
            <a:extLst>
              <a:ext uri="{FF2B5EF4-FFF2-40B4-BE49-F238E27FC236}">
                <a16:creationId xmlns:a16="http://schemas.microsoft.com/office/drawing/2014/main" id="{C8379928-373A-48E8-994E-0FFE35594DC9}"/>
              </a:ext>
            </a:extLst>
          </p:cNvPr>
          <p:cNvGraphicFramePr>
            <a:graphicFrameLocks noGrp="1"/>
          </p:cNvGraphicFramePr>
          <p:nvPr>
            <p:ph idx="1"/>
            <p:extLst>
              <p:ext uri="{D42A27DB-BD31-4B8C-83A1-F6EECF244321}">
                <p14:modId xmlns:p14="http://schemas.microsoft.com/office/powerpoint/2010/main" val="1103664475"/>
              </p:ext>
            </p:extLst>
          </p:nvPr>
        </p:nvGraphicFramePr>
        <p:xfrm>
          <a:off x="457200" y="1557338"/>
          <a:ext cx="8229600" cy="302260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959635867"/>
                    </a:ext>
                  </a:extLst>
                </a:gridCol>
                <a:gridCol w="685800">
                  <a:extLst>
                    <a:ext uri="{9D8B030D-6E8A-4147-A177-3AD203B41FA5}">
                      <a16:colId xmlns:a16="http://schemas.microsoft.com/office/drawing/2014/main" val="90471599"/>
                    </a:ext>
                  </a:extLst>
                </a:gridCol>
                <a:gridCol w="533400">
                  <a:extLst>
                    <a:ext uri="{9D8B030D-6E8A-4147-A177-3AD203B41FA5}">
                      <a16:colId xmlns:a16="http://schemas.microsoft.com/office/drawing/2014/main" val="301323564"/>
                    </a:ext>
                  </a:extLst>
                </a:gridCol>
                <a:gridCol w="685800">
                  <a:extLst>
                    <a:ext uri="{9D8B030D-6E8A-4147-A177-3AD203B41FA5}">
                      <a16:colId xmlns:a16="http://schemas.microsoft.com/office/drawing/2014/main" val="828100059"/>
                    </a:ext>
                  </a:extLst>
                </a:gridCol>
                <a:gridCol w="609600">
                  <a:extLst>
                    <a:ext uri="{9D8B030D-6E8A-4147-A177-3AD203B41FA5}">
                      <a16:colId xmlns:a16="http://schemas.microsoft.com/office/drawing/2014/main" val="2613297886"/>
                    </a:ext>
                  </a:extLst>
                </a:gridCol>
                <a:gridCol w="4572000">
                  <a:extLst>
                    <a:ext uri="{9D8B030D-6E8A-4147-A177-3AD203B41FA5}">
                      <a16:colId xmlns:a16="http://schemas.microsoft.com/office/drawing/2014/main" val="4191900707"/>
                    </a:ext>
                  </a:extLst>
                </a:gridCol>
              </a:tblGrid>
              <a:tr h="370840">
                <a:tc>
                  <a:txBody>
                    <a:bodyPr/>
                    <a:lstStyle/>
                    <a:p>
                      <a:r>
                        <a:rPr lang="en-US" dirty="0"/>
                        <a:t>Condition</a:t>
                      </a:r>
                    </a:p>
                  </a:txBody>
                  <a:tcPr/>
                </a:tc>
                <a:tc>
                  <a:txBody>
                    <a:bodyPr/>
                    <a:lstStyle/>
                    <a:p>
                      <a:r>
                        <a:rPr lang="en-US" dirty="0"/>
                        <a:t>COC</a:t>
                      </a:r>
                    </a:p>
                  </a:txBody>
                  <a:tcPr/>
                </a:tc>
                <a:tc>
                  <a:txBody>
                    <a:bodyPr/>
                    <a:lstStyle/>
                    <a:p>
                      <a:r>
                        <a:rPr lang="en-US" dirty="0"/>
                        <a:t>P</a:t>
                      </a:r>
                    </a:p>
                  </a:txBody>
                  <a:tcPr/>
                </a:tc>
                <a:tc>
                  <a:txBody>
                    <a:bodyPr/>
                    <a:lstStyle/>
                    <a:p>
                      <a:r>
                        <a:rPr lang="en-US" dirty="0"/>
                        <a:t>CVR</a:t>
                      </a:r>
                    </a:p>
                  </a:txBody>
                  <a:tcPr/>
                </a:tc>
                <a:tc>
                  <a:txBody>
                    <a:bodyPr/>
                    <a:lstStyle/>
                    <a:p>
                      <a:r>
                        <a:rPr lang="en-US" dirty="0"/>
                        <a:t>CIC</a:t>
                      </a:r>
                    </a:p>
                  </a:txBody>
                  <a:tcPr/>
                </a:tc>
                <a:tc>
                  <a:txBody>
                    <a:bodyPr/>
                    <a:lstStyle/>
                    <a:p>
                      <a:r>
                        <a:rPr lang="en-US" dirty="0"/>
                        <a:t>Clarification/evidence</a:t>
                      </a:r>
                    </a:p>
                  </a:txBody>
                  <a:tcPr/>
                </a:tc>
                <a:extLst>
                  <a:ext uri="{0D108BD9-81ED-4DB2-BD59-A6C34878D82A}">
                    <a16:rowId xmlns:a16="http://schemas.microsoft.com/office/drawing/2014/main" val="1147804846"/>
                  </a:ext>
                </a:extLst>
              </a:tr>
              <a:tr h="370840">
                <a:tc gridSpan="6">
                  <a:txBody>
                    <a:bodyPr/>
                    <a:lstStyle/>
                    <a:p>
                      <a:r>
                        <a:rPr lang="en-US" dirty="0"/>
                        <a:t>COC = combined oral contraceptive     P = combined contraceptive patch</a:t>
                      </a:r>
                    </a:p>
                    <a:p>
                      <a:r>
                        <a:rPr lang="en-US" dirty="0"/>
                        <a:t>CVR = combined vaginal ring                 CIC = combined injectable contraceptive</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722367327"/>
                  </a:ext>
                </a:extLst>
              </a:tr>
              <a:tr h="370840">
                <a:tc>
                  <a:txBody>
                    <a:bodyPr/>
                    <a:lstStyle/>
                    <a:p>
                      <a:r>
                        <a:rPr lang="en-US" dirty="0"/>
                        <a:t>At high risk of HIV</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b="1" dirty="0"/>
                        <a:t>Evidence</a:t>
                      </a:r>
                      <a:r>
                        <a:rPr lang="en-US" dirty="0"/>
                        <a:t>: Low-moderate quality evidence from eleven observational studies suggested no association between COC use (it was assumed that studies which did not specify OC type, examined mostly, if not exclusively, COC use) and HIV acquisition (4, 6). No studies of P, CVR or CIC were identified. </a:t>
                      </a:r>
                    </a:p>
                  </a:txBody>
                  <a:tcPr/>
                </a:tc>
                <a:extLst>
                  <a:ext uri="{0D108BD9-81ED-4DB2-BD59-A6C34878D82A}">
                    <a16:rowId xmlns:a16="http://schemas.microsoft.com/office/drawing/2014/main" val="902963313"/>
                  </a:ext>
                </a:extLst>
              </a:tr>
            </a:tbl>
          </a:graphicData>
        </a:graphic>
      </p:graphicFrame>
      <p:sp>
        <p:nvSpPr>
          <p:cNvPr id="8" name="TextBox 7">
            <a:extLst>
              <a:ext uri="{FF2B5EF4-FFF2-40B4-BE49-F238E27FC236}">
                <a16:creationId xmlns:a16="http://schemas.microsoft.com/office/drawing/2014/main" id="{96B74EAF-A957-4BFC-9715-B2F2E01B9A39}"/>
              </a:ext>
            </a:extLst>
          </p:cNvPr>
          <p:cNvSpPr txBox="1"/>
          <p:nvPr/>
        </p:nvSpPr>
        <p:spPr>
          <a:xfrm>
            <a:off x="609600" y="5181600"/>
            <a:ext cx="7924800" cy="584775"/>
          </a:xfrm>
          <a:prstGeom prst="rect">
            <a:avLst/>
          </a:prstGeom>
          <a:noFill/>
        </p:spPr>
        <p:txBody>
          <a:bodyPr wrap="square" rtlCol="0">
            <a:spAutoFit/>
          </a:bodyPr>
          <a:lstStyle/>
          <a:p>
            <a:r>
              <a:rPr lang="en-US" sz="800" dirty="0"/>
              <a:t>4. Polis CB, Curtis KM, Hannaford PC, Phillips SJ, Chipato T, Kiarie JN, et al. An updated systematic review of epidemiological evidence on hormonal contraceptive methods and HIV acquisition in women. AIDS. 2016;30(17):2665-83.</a:t>
            </a:r>
          </a:p>
          <a:p>
            <a:r>
              <a:rPr lang="en-GB" sz="800" dirty="0"/>
              <a:t>6. Sabo MC, Richardson BA, Lavreys L, Martin HL, Jr., Jaoko W, Mandaliya K, et al. Does bacterial vaginosis modify the effect of hormonal contraception on HIV seroconversion. AIDS. 2019;33(7):1225-30.</a:t>
            </a:r>
            <a:endParaRPr lang="en-US" sz="800" dirty="0"/>
          </a:p>
        </p:txBody>
      </p:sp>
    </p:spTree>
    <p:extLst>
      <p:ext uri="{BB962C8B-B14F-4D97-AF65-F5344CB8AC3E}">
        <p14:creationId xmlns:p14="http://schemas.microsoft.com/office/powerpoint/2010/main" val="276114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155A4-AA6E-4046-8A45-81D71BBA6560}"/>
              </a:ext>
            </a:extLst>
          </p:cNvPr>
          <p:cNvSpPr>
            <a:spLocks noGrp="1"/>
          </p:cNvSpPr>
          <p:nvPr>
            <p:ph type="title"/>
          </p:nvPr>
        </p:nvSpPr>
        <p:spPr/>
        <p:txBody>
          <a:bodyPr/>
          <a:lstStyle/>
          <a:p>
            <a:r>
              <a:rPr lang="en-US" dirty="0"/>
              <a:t>Reviewed recommendations</a:t>
            </a:r>
          </a:p>
        </p:txBody>
      </p:sp>
      <p:sp>
        <p:nvSpPr>
          <p:cNvPr id="3" name="Text Placeholder 2">
            <a:extLst>
              <a:ext uri="{FF2B5EF4-FFF2-40B4-BE49-F238E27FC236}">
                <a16:creationId xmlns:a16="http://schemas.microsoft.com/office/drawing/2014/main" id="{DF3972BE-229F-46EF-881D-BD2220B0E8ED}"/>
              </a:ext>
            </a:extLst>
          </p:cNvPr>
          <p:cNvSpPr>
            <a:spLocks noGrp="1"/>
          </p:cNvSpPr>
          <p:nvPr>
            <p:ph type="body" idx="1"/>
          </p:nvPr>
        </p:nvSpPr>
        <p:spPr/>
        <p:txBody>
          <a:bodyPr/>
          <a:lstStyle/>
          <a:p>
            <a:r>
              <a:rPr lang="en-US" dirty="0"/>
              <a:t>Progestogen-only contraceptives and intrauterine devices</a:t>
            </a:r>
          </a:p>
        </p:txBody>
      </p:sp>
    </p:spTree>
    <p:extLst>
      <p:ext uri="{BB962C8B-B14F-4D97-AF65-F5344CB8AC3E}">
        <p14:creationId xmlns:p14="http://schemas.microsoft.com/office/powerpoint/2010/main" val="1348359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a:extLst>
              <a:ext uri="{FF2B5EF4-FFF2-40B4-BE49-F238E27FC236}">
                <a16:creationId xmlns:a16="http://schemas.microsoft.com/office/drawing/2014/main" id="{859D0CCB-F626-4CB1-A23B-D33F12387BA2}"/>
              </a:ext>
            </a:extLst>
          </p:cNvPr>
          <p:cNvSpPr>
            <a:spLocks noGrp="1" noChangeArrowheads="1"/>
          </p:cNvSpPr>
          <p:nvPr>
            <p:ph type="title"/>
          </p:nvPr>
        </p:nvSpPr>
        <p:spPr/>
        <p:txBody>
          <a:bodyPr/>
          <a:lstStyle/>
          <a:p>
            <a:r>
              <a:rPr lang="en-US" altLang="en-US" dirty="0">
                <a:latin typeface="Century Gothic" panose="020B0502020202020204" pitchFamily="34" charset="0"/>
                <a:cs typeface="Arial" panose="020B0604020202020204" pitchFamily="34" charset="0"/>
              </a:rPr>
              <a:t>ECHO Trial</a:t>
            </a:r>
            <a:endParaRPr lang="en-US" altLang="en-US" dirty="0">
              <a:latin typeface="Century Gothic" panose="020B0502020202020204" pitchFamily="34" charset="0"/>
            </a:endParaRPr>
          </a:p>
        </p:txBody>
      </p:sp>
      <p:pic>
        <p:nvPicPr>
          <p:cNvPr id="45059" name="Picture 14">
            <a:extLst>
              <a:ext uri="{FF2B5EF4-FFF2-40B4-BE49-F238E27FC236}">
                <a16:creationId xmlns:a16="http://schemas.microsoft.com/office/drawing/2014/main" id="{3BD19536-4A6C-45BC-B733-96BDA54D47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82" t="12772" r="23808" b="52377"/>
          <a:stretch>
            <a:fillRect/>
          </a:stretch>
        </p:blipFill>
        <p:spPr bwMode="auto">
          <a:xfrm>
            <a:off x="457200" y="1463675"/>
            <a:ext cx="374967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1">
            <a:extLst>
              <a:ext uri="{FF2B5EF4-FFF2-40B4-BE49-F238E27FC236}">
                <a16:creationId xmlns:a16="http://schemas.microsoft.com/office/drawing/2014/main" id="{0600A496-CCBF-4503-B5D9-9DF8EDB22B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377" r="25600"/>
          <a:stretch>
            <a:fillRect/>
          </a:stretch>
        </p:blipFill>
        <p:spPr bwMode="auto">
          <a:xfrm>
            <a:off x="4953000" y="282575"/>
            <a:ext cx="3581400"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a:extLst>
              <a:ext uri="{FF2B5EF4-FFF2-40B4-BE49-F238E27FC236}">
                <a16:creationId xmlns:a16="http://schemas.microsoft.com/office/drawing/2014/main" id="{B77F73EF-EAF1-4D52-A7DA-C78404BEE93A}"/>
              </a:ext>
            </a:extLst>
          </p:cNvPr>
          <p:cNvCxnSpPr/>
          <p:nvPr/>
        </p:nvCxnSpPr>
        <p:spPr>
          <a:xfrm>
            <a:off x="1989138" y="5106988"/>
            <a:ext cx="0" cy="3984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D7CE52D-A99B-462F-92C2-58323352CD28}"/>
              </a:ext>
            </a:extLst>
          </p:cNvPr>
          <p:cNvCxnSpPr/>
          <p:nvPr/>
        </p:nvCxnSpPr>
        <p:spPr>
          <a:xfrm>
            <a:off x="7267575" y="5118100"/>
            <a:ext cx="0" cy="3984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1A15B84-6575-47DE-8B6A-05279C114DEE}"/>
              </a:ext>
            </a:extLst>
          </p:cNvPr>
          <p:cNvCxnSpPr>
            <a:stCxn id="20" idx="2"/>
            <a:endCxn id="22" idx="0"/>
          </p:cNvCxnSpPr>
          <p:nvPr/>
        </p:nvCxnSpPr>
        <p:spPr>
          <a:xfrm>
            <a:off x="4660900" y="4854575"/>
            <a:ext cx="0" cy="635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025A29E-0540-4745-A7D9-53E88F4BF482}"/>
              </a:ext>
            </a:extLst>
          </p:cNvPr>
          <p:cNvSpPr txBox="1"/>
          <p:nvPr/>
        </p:nvSpPr>
        <p:spPr>
          <a:xfrm>
            <a:off x="3771900" y="4208463"/>
            <a:ext cx="1779588" cy="64611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Bef>
                <a:spcPts val="0"/>
              </a:spcBef>
              <a:spcAft>
                <a:spcPts val="0"/>
              </a:spcAft>
              <a:defRPr/>
            </a:pPr>
            <a:r>
              <a:rPr lang="en-US" b="1" dirty="0">
                <a:solidFill>
                  <a:prstClr val="black"/>
                </a:solidFill>
                <a:latin typeface="Century Gothic" panose="020B0502020202020204" pitchFamily="34" charset="0"/>
                <a:cs typeface="Arial" panose="020B0604020202020204" pitchFamily="34" charset="0"/>
              </a:rPr>
              <a:t>Randomize</a:t>
            </a:r>
            <a:br>
              <a:rPr lang="en-US" dirty="0">
                <a:solidFill>
                  <a:prstClr val="black"/>
                </a:solidFill>
                <a:latin typeface="Century Gothic" panose="020B0502020202020204" pitchFamily="34" charset="0"/>
                <a:cs typeface="Arial" panose="020B0604020202020204" pitchFamily="34" charset="0"/>
              </a:rPr>
            </a:br>
            <a:r>
              <a:rPr lang="en-US" dirty="0">
                <a:solidFill>
                  <a:prstClr val="black"/>
                </a:solidFill>
                <a:latin typeface="Century Gothic" panose="020B0502020202020204" pitchFamily="34" charset="0"/>
                <a:cs typeface="Arial" panose="020B0604020202020204" pitchFamily="34" charset="0"/>
              </a:rPr>
              <a:t> (1:1:1 ratio)</a:t>
            </a:r>
          </a:p>
        </p:txBody>
      </p:sp>
      <p:sp>
        <p:nvSpPr>
          <p:cNvPr id="21" name="TextBox 20">
            <a:extLst>
              <a:ext uri="{FF2B5EF4-FFF2-40B4-BE49-F238E27FC236}">
                <a16:creationId xmlns:a16="http://schemas.microsoft.com/office/drawing/2014/main" id="{EA1F8A1E-E0B8-45F2-B3D6-0734E9990984}"/>
              </a:ext>
            </a:extLst>
          </p:cNvPr>
          <p:cNvSpPr txBox="1"/>
          <p:nvPr/>
        </p:nvSpPr>
        <p:spPr>
          <a:xfrm>
            <a:off x="968375" y="5492750"/>
            <a:ext cx="2179638" cy="67627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eaLnBrk="1" fontAlgn="auto" hangingPunct="1">
              <a:spcBef>
                <a:spcPts val="0"/>
              </a:spcBef>
              <a:spcAft>
                <a:spcPts val="0"/>
              </a:spcAft>
              <a:defRPr/>
            </a:pPr>
            <a:r>
              <a:rPr lang="en-US" b="1" dirty="0">
                <a:solidFill>
                  <a:prstClr val="black"/>
                </a:solidFill>
                <a:latin typeface="Century Gothic" panose="020B0502020202020204" pitchFamily="34" charset="0"/>
                <a:cs typeface="Arial" panose="020B0604020202020204" pitchFamily="34" charset="0"/>
              </a:rPr>
              <a:t>DMPA</a:t>
            </a:r>
          </a:p>
          <a:p>
            <a:pPr algn="ctr" eaLnBrk="1" fontAlgn="auto" hangingPunct="1">
              <a:spcBef>
                <a:spcPts val="0"/>
              </a:spcBef>
              <a:spcAft>
                <a:spcPts val="0"/>
              </a:spcAft>
              <a:defRPr/>
            </a:pPr>
            <a:r>
              <a:rPr lang="en-GB" dirty="0">
                <a:solidFill>
                  <a:prstClr val="black"/>
                </a:solidFill>
                <a:latin typeface="Century Gothic" panose="020B0502020202020204" pitchFamily="34" charset="0"/>
                <a:cs typeface="Arial" panose="020B0604020202020204" pitchFamily="34" charset="0"/>
              </a:rPr>
              <a:t>(2,600 women</a:t>
            </a:r>
            <a:r>
              <a:rPr lang="en-GB" sz="2000" dirty="0">
                <a:solidFill>
                  <a:prstClr val="black"/>
                </a:solidFill>
                <a:latin typeface="Century Gothic" panose="020B0502020202020204" pitchFamily="34" charset="0"/>
                <a:cs typeface="Arial" panose="020B0604020202020204" pitchFamily="34" charset="0"/>
              </a:rPr>
              <a:t>)</a:t>
            </a:r>
            <a:endParaRPr lang="en-US" sz="2000" dirty="0">
              <a:solidFill>
                <a:prstClr val="black"/>
              </a:solidFill>
              <a:latin typeface="Century Gothic" panose="020B0502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A3295CD-3D08-4171-8EE4-07C637260117}"/>
              </a:ext>
            </a:extLst>
          </p:cNvPr>
          <p:cNvSpPr txBox="1"/>
          <p:nvPr/>
        </p:nvSpPr>
        <p:spPr>
          <a:xfrm>
            <a:off x="3571875" y="5489575"/>
            <a:ext cx="2179638" cy="6461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eaLnBrk="1" fontAlgn="auto" hangingPunct="1">
              <a:spcBef>
                <a:spcPts val="0"/>
              </a:spcBef>
              <a:spcAft>
                <a:spcPts val="0"/>
              </a:spcAft>
              <a:defRPr/>
            </a:pPr>
            <a:r>
              <a:rPr lang="en-US" b="1" dirty="0">
                <a:solidFill>
                  <a:prstClr val="black"/>
                </a:solidFill>
                <a:latin typeface="Century Gothic" panose="020B0502020202020204" pitchFamily="34" charset="0"/>
                <a:cs typeface="Arial" panose="020B0604020202020204" pitchFamily="34" charset="0"/>
              </a:rPr>
              <a:t>LNG implant</a:t>
            </a:r>
          </a:p>
          <a:p>
            <a:pPr algn="ctr" eaLnBrk="1" fontAlgn="auto" hangingPunct="1">
              <a:spcBef>
                <a:spcPts val="0"/>
              </a:spcBef>
              <a:spcAft>
                <a:spcPts val="0"/>
              </a:spcAft>
              <a:defRPr/>
            </a:pPr>
            <a:r>
              <a:rPr lang="en-GB" dirty="0">
                <a:solidFill>
                  <a:prstClr val="black"/>
                </a:solidFill>
                <a:latin typeface="Century Gothic" panose="020B0502020202020204" pitchFamily="34" charset="0"/>
                <a:cs typeface="Arial" panose="020B0604020202020204" pitchFamily="34" charset="0"/>
              </a:rPr>
              <a:t>(2,600 women)</a:t>
            </a:r>
            <a:endParaRPr lang="en-US" dirty="0">
              <a:solidFill>
                <a:prstClr val="black"/>
              </a:solidFill>
              <a:latin typeface="Century Gothic" panose="020B0502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CE4670A-22FD-42BA-9E03-6D5E304C0E5C}"/>
              </a:ext>
            </a:extLst>
          </p:cNvPr>
          <p:cNvSpPr txBox="1"/>
          <p:nvPr/>
        </p:nvSpPr>
        <p:spPr>
          <a:xfrm>
            <a:off x="6180138" y="5489575"/>
            <a:ext cx="2174875" cy="6461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eaLnBrk="1" fontAlgn="auto" hangingPunct="1">
              <a:spcBef>
                <a:spcPts val="0"/>
              </a:spcBef>
              <a:spcAft>
                <a:spcPts val="0"/>
              </a:spcAft>
              <a:defRPr/>
            </a:pPr>
            <a:r>
              <a:rPr lang="en-US" b="1" dirty="0">
                <a:solidFill>
                  <a:prstClr val="black"/>
                </a:solidFill>
                <a:latin typeface="Century Gothic" panose="020B0502020202020204" pitchFamily="34" charset="0"/>
                <a:cs typeface="Arial" panose="020B0604020202020204" pitchFamily="34" charset="0"/>
              </a:rPr>
              <a:t>Copper IUD</a:t>
            </a:r>
          </a:p>
          <a:p>
            <a:pPr algn="ctr" eaLnBrk="1" fontAlgn="auto" hangingPunct="1">
              <a:spcBef>
                <a:spcPts val="0"/>
              </a:spcBef>
              <a:spcAft>
                <a:spcPts val="0"/>
              </a:spcAft>
              <a:defRPr/>
            </a:pPr>
            <a:r>
              <a:rPr lang="en-GB" dirty="0">
                <a:solidFill>
                  <a:prstClr val="black"/>
                </a:solidFill>
                <a:latin typeface="Century Gothic" panose="020B0502020202020204" pitchFamily="34" charset="0"/>
                <a:cs typeface="Arial" panose="020B0604020202020204" pitchFamily="34" charset="0"/>
              </a:rPr>
              <a:t>(2,600 women)</a:t>
            </a:r>
            <a:endParaRPr lang="en-US" dirty="0">
              <a:solidFill>
                <a:prstClr val="black"/>
              </a:solidFill>
              <a:latin typeface="Century Gothic" panose="020B0502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CA21543F-E812-4F8C-AB0A-C1D8BAA6A969}"/>
              </a:ext>
            </a:extLst>
          </p:cNvPr>
          <p:cNvCxnSpPr/>
          <p:nvPr/>
        </p:nvCxnSpPr>
        <p:spPr>
          <a:xfrm>
            <a:off x="1989138" y="5106988"/>
            <a:ext cx="527843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069" name="Rectangle 10">
            <a:extLst>
              <a:ext uri="{FF2B5EF4-FFF2-40B4-BE49-F238E27FC236}">
                <a16:creationId xmlns:a16="http://schemas.microsoft.com/office/drawing/2014/main" id="{75F06F2E-248C-47BD-BFEB-42B5054EEE44}"/>
              </a:ext>
            </a:extLst>
          </p:cNvPr>
          <p:cNvSpPr>
            <a:spLocks noChangeArrowheads="1"/>
          </p:cNvSpPr>
          <p:nvPr/>
        </p:nvSpPr>
        <p:spPr bwMode="auto">
          <a:xfrm>
            <a:off x="457200" y="3220593"/>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rgbClr val="0070C0"/>
                </a:solidFill>
                <a:ea typeface="Arial Unicode MS"/>
                <a:cs typeface="Arial Unicode MS"/>
              </a:rPr>
              <a:t>7,800 women ages 16-35 wanting to prevent pregnancy and willing to be randomized</a:t>
            </a:r>
          </a:p>
        </p:txBody>
      </p:sp>
      <p:sp>
        <p:nvSpPr>
          <p:cNvPr id="12" name="Rectangle 11">
            <a:extLst>
              <a:ext uri="{FF2B5EF4-FFF2-40B4-BE49-F238E27FC236}">
                <a16:creationId xmlns:a16="http://schemas.microsoft.com/office/drawing/2014/main" id="{0730B970-0ED8-44CB-A2F9-DAF87CCD5BA2}"/>
              </a:ext>
            </a:extLst>
          </p:cNvPr>
          <p:cNvSpPr/>
          <p:nvPr/>
        </p:nvSpPr>
        <p:spPr>
          <a:xfrm>
            <a:off x="4667581" y="641478"/>
            <a:ext cx="1524000" cy="2500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8" name="Rectangle 27">
            <a:extLst>
              <a:ext uri="{FF2B5EF4-FFF2-40B4-BE49-F238E27FC236}">
                <a16:creationId xmlns:a16="http://schemas.microsoft.com/office/drawing/2014/main" id="{F23F77CA-3BFF-473C-9F74-BDCCBB793ED0}"/>
              </a:ext>
            </a:extLst>
          </p:cNvPr>
          <p:cNvSpPr/>
          <p:nvPr/>
        </p:nvSpPr>
        <p:spPr>
          <a:xfrm>
            <a:off x="8153400" y="841375"/>
            <a:ext cx="838200" cy="25003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9" name="Rectangle 28">
            <a:extLst>
              <a:ext uri="{FF2B5EF4-FFF2-40B4-BE49-F238E27FC236}">
                <a16:creationId xmlns:a16="http://schemas.microsoft.com/office/drawing/2014/main" id="{D567FABB-FB5B-4B57-A58A-D11A80161ACB}"/>
              </a:ext>
            </a:extLst>
          </p:cNvPr>
          <p:cNvSpPr/>
          <p:nvPr/>
        </p:nvSpPr>
        <p:spPr>
          <a:xfrm>
            <a:off x="5551488" y="2524125"/>
            <a:ext cx="773112" cy="415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0" name="Rectangle 29">
            <a:extLst>
              <a:ext uri="{FF2B5EF4-FFF2-40B4-BE49-F238E27FC236}">
                <a16:creationId xmlns:a16="http://schemas.microsoft.com/office/drawing/2014/main" id="{B5A9F9C1-59C2-4CF4-84C3-C9D14F4AB41A}"/>
              </a:ext>
            </a:extLst>
          </p:cNvPr>
          <p:cNvSpPr/>
          <p:nvPr/>
        </p:nvSpPr>
        <p:spPr>
          <a:xfrm>
            <a:off x="7894638" y="2314575"/>
            <a:ext cx="1066800" cy="415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1" name="Rectangle 30">
            <a:extLst>
              <a:ext uri="{FF2B5EF4-FFF2-40B4-BE49-F238E27FC236}">
                <a16:creationId xmlns:a16="http://schemas.microsoft.com/office/drawing/2014/main" id="{C07ED76D-B867-40C0-B4D6-6D4E3412F59F}"/>
              </a:ext>
            </a:extLst>
          </p:cNvPr>
          <p:cNvSpPr/>
          <p:nvPr/>
        </p:nvSpPr>
        <p:spPr>
          <a:xfrm>
            <a:off x="8229599" y="1571625"/>
            <a:ext cx="838200" cy="415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Rectangle 2">
            <a:extLst>
              <a:ext uri="{FF2B5EF4-FFF2-40B4-BE49-F238E27FC236}">
                <a16:creationId xmlns:a16="http://schemas.microsoft.com/office/drawing/2014/main" id="{03C83B18-1FCC-449F-A2A8-652B9CC6C8A9}"/>
              </a:ext>
            </a:extLst>
          </p:cNvPr>
          <p:cNvSpPr/>
          <p:nvPr/>
        </p:nvSpPr>
        <p:spPr>
          <a:xfrm>
            <a:off x="8077200" y="738634"/>
            <a:ext cx="990600" cy="461665"/>
          </a:xfrm>
          <a:prstGeom prst="rect">
            <a:avLst/>
          </a:prstGeom>
          <a:noFill/>
        </p:spPr>
        <p:txBody>
          <a:bodyPr wrap="square" lIns="91440" tIns="45720" rIns="91440" bIns="45720">
            <a:spAutoFit/>
          </a:bodyPr>
          <a:lstStyle/>
          <a:p>
            <a:pPr algn="ctr"/>
            <a:r>
              <a:rPr lang="en-US" sz="2400" b="1" dirty="0">
                <a:ln w="22225">
                  <a:solidFill>
                    <a:srgbClr val="800080"/>
                  </a:solidFill>
                  <a:prstDash val="solid"/>
                </a:ln>
                <a:solidFill>
                  <a:srgbClr val="800080"/>
                </a:solidFill>
              </a:rPr>
              <a:t>1 </a:t>
            </a:r>
            <a:r>
              <a:rPr lang="en-US" sz="2400" dirty="0">
                <a:ln w="22225">
                  <a:solidFill>
                    <a:srgbClr val="800080"/>
                  </a:solidFill>
                  <a:prstDash val="solid"/>
                </a:ln>
                <a:solidFill>
                  <a:srgbClr val="800080"/>
                </a:solidFill>
              </a:rPr>
              <a:t>site</a:t>
            </a:r>
          </a:p>
        </p:txBody>
      </p:sp>
      <p:sp>
        <p:nvSpPr>
          <p:cNvPr id="23" name="Rectangle 22">
            <a:extLst>
              <a:ext uri="{FF2B5EF4-FFF2-40B4-BE49-F238E27FC236}">
                <a16:creationId xmlns:a16="http://schemas.microsoft.com/office/drawing/2014/main" id="{EB3E7701-042E-481D-9D82-23C30536EA6B}"/>
              </a:ext>
            </a:extLst>
          </p:cNvPr>
          <p:cNvSpPr/>
          <p:nvPr/>
        </p:nvSpPr>
        <p:spPr>
          <a:xfrm>
            <a:off x="8107861" y="1416749"/>
            <a:ext cx="929776" cy="461665"/>
          </a:xfrm>
          <a:prstGeom prst="rect">
            <a:avLst/>
          </a:prstGeom>
          <a:noFill/>
        </p:spPr>
        <p:txBody>
          <a:bodyPr wrap="square" lIns="91440" tIns="45720" rIns="91440" bIns="45720">
            <a:spAutoFit/>
          </a:bodyPr>
          <a:lstStyle/>
          <a:p>
            <a:pPr algn="ctr"/>
            <a:r>
              <a:rPr lang="en-US" sz="2400" b="1" dirty="0">
                <a:ln w="22225">
                  <a:solidFill>
                    <a:srgbClr val="800080"/>
                  </a:solidFill>
                  <a:prstDash val="solid"/>
                </a:ln>
                <a:solidFill>
                  <a:srgbClr val="800080"/>
                </a:solidFill>
              </a:rPr>
              <a:t>1 </a:t>
            </a:r>
            <a:r>
              <a:rPr lang="en-US" sz="2400" dirty="0">
                <a:ln w="22225">
                  <a:solidFill>
                    <a:srgbClr val="800080"/>
                  </a:solidFill>
                  <a:prstDash val="solid"/>
                </a:ln>
                <a:solidFill>
                  <a:srgbClr val="800080"/>
                </a:solidFill>
              </a:rPr>
              <a:t>site</a:t>
            </a:r>
          </a:p>
        </p:txBody>
      </p:sp>
      <p:sp>
        <p:nvSpPr>
          <p:cNvPr id="26" name="Rectangle 25">
            <a:extLst>
              <a:ext uri="{FF2B5EF4-FFF2-40B4-BE49-F238E27FC236}">
                <a16:creationId xmlns:a16="http://schemas.microsoft.com/office/drawing/2014/main" id="{33AB09E9-7071-40BD-BC05-5CAF8496858B}"/>
              </a:ext>
            </a:extLst>
          </p:cNvPr>
          <p:cNvSpPr/>
          <p:nvPr/>
        </p:nvSpPr>
        <p:spPr>
          <a:xfrm>
            <a:off x="5410200" y="2274986"/>
            <a:ext cx="990600" cy="461665"/>
          </a:xfrm>
          <a:prstGeom prst="rect">
            <a:avLst/>
          </a:prstGeom>
          <a:noFill/>
        </p:spPr>
        <p:txBody>
          <a:bodyPr wrap="square" lIns="91440" tIns="45720" rIns="91440" bIns="45720">
            <a:spAutoFit/>
          </a:bodyPr>
          <a:lstStyle/>
          <a:p>
            <a:pPr algn="ctr"/>
            <a:r>
              <a:rPr lang="en-US" sz="2400" b="1" dirty="0">
                <a:ln w="22225">
                  <a:solidFill>
                    <a:srgbClr val="800080"/>
                  </a:solidFill>
                  <a:prstDash val="solid"/>
                </a:ln>
                <a:solidFill>
                  <a:srgbClr val="800080"/>
                </a:solidFill>
              </a:rPr>
              <a:t>9 </a:t>
            </a:r>
            <a:r>
              <a:rPr lang="en-US" sz="2400" dirty="0">
                <a:ln w="22225">
                  <a:solidFill>
                    <a:srgbClr val="800080"/>
                  </a:solidFill>
                  <a:prstDash val="solid"/>
                </a:ln>
                <a:solidFill>
                  <a:srgbClr val="800080"/>
                </a:solidFill>
              </a:rPr>
              <a:t>sites</a:t>
            </a:r>
          </a:p>
        </p:txBody>
      </p:sp>
      <p:sp>
        <p:nvSpPr>
          <p:cNvPr id="4" name="Rectangle 3">
            <a:extLst>
              <a:ext uri="{FF2B5EF4-FFF2-40B4-BE49-F238E27FC236}">
                <a16:creationId xmlns:a16="http://schemas.microsoft.com/office/drawing/2014/main" id="{9AFD86C4-28B4-4326-BEB0-A642CE0566CC}"/>
              </a:ext>
            </a:extLst>
          </p:cNvPr>
          <p:cNvSpPr/>
          <p:nvPr/>
        </p:nvSpPr>
        <p:spPr>
          <a:xfrm>
            <a:off x="7829881" y="2169922"/>
            <a:ext cx="929775" cy="461665"/>
          </a:xfrm>
          <a:prstGeom prst="rect">
            <a:avLst/>
          </a:prstGeom>
          <a:noFill/>
        </p:spPr>
        <p:txBody>
          <a:bodyPr wrap="square" lIns="91440" tIns="45720" rIns="91440" bIns="45720">
            <a:spAutoFit/>
          </a:bodyPr>
          <a:lstStyle/>
          <a:p>
            <a:pPr algn="ctr"/>
            <a:r>
              <a:rPr lang="en-US" sz="2400" b="1" cap="none" spc="0" dirty="0">
                <a:ln w="22225">
                  <a:solidFill>
                    <a:srgbClr val="FF0066"/>
                  </a:solidFill>
                  <a:prstDash val="solid"/>
                </a:ln>
                <a:solidFill>
                  <a:srgbClr val="FF0066"/>
                </a:solidFill>
                <a:effectLst/>
              </a:rPr>
              <a:t>1 </a:t>
            </a:r>
            <a:r>
              <a:rPr lang="en-US" sz="2400" cap="none" spc="0" dirty="0">
                <a:ln w="22225">
                  <a:solidFill>
                    <a:srgbClr val="FF0066"/>
                  </a:solidFill>
                  <a:prstDash val="solid"/>
                </a:ln>
                <a:solidFill>
                  <a:srgbClr val="FF0066"/>
                </a:solidFill>
                <a:effectLst/>
              </a:rPr>
              <a:t>site</a:t>
            </a:r>
          </a:p>
        </p:txBody>
      </p:sp>
    </p:spTree>
    <p:extLst>
      <p:ext uri="{BB962C8B-B14F-4D97-AF65-F5344CB8AC3E}">
        <p14:creationId xmlns:p14="http://schemas.microsoft.com/office/powerpoint/2010/main" val="405709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86D85-0AFB-4FE3-8921-7BA690E7F39F}"/>
              </a:ext>
            </a:extLst>
          </p:cNvPr>
          <p:cNvSpPr>
            <a:spLocks noGrp="1"/>
          </p:cNvSpPr>
          <p:nvPr>
            <p:ph type="title"/>
          </p:nvPr>
        </p:nvSpPr>
        <p:spPr/>
        <p:txBody>
          <a:bodyPr rtlCol="0">
            <a:normAutofit fontScale="90000"/>
          </a:bodyPr>
          <a:lstStyle/>
          <a:p>
            <a:pPr fontAlgn="auto">
              <a:spcAft>
                <a:spcPts val="0"/>
              </a:spcAft>
              <a:defRPr/>
            </a:pPr>
            <a:r>
              <a:rPr lang="en-US" dirty="0"/>
              <a:t>GRADE table for </a:t>
            </a:r>
            <a:r>
              <a:rPr lang="en-GB" dirty="0"/>
              <a:t>progestogen-only contraceptives</a:t>
            </a:r>
            <a:endParaRPr lang="en-US" dirty="0"/>
          </a:p>
        </p:txBody>
      </p:sp>
      <p:graphicFrame>
        <p:nvGraphicFramePr>
          <p:cNvPr id="4" name="Content Placeholder 3">
            <a:extLst>
              <a:ext uri="{FF2B5EF4-FFF2-40B4-BE49-F238E27FC236}">
                <a16:creationId xmlns:a16="http://schemas.microsoft.com/office/drawing/2014/main" id="{828D2C9B-551B-485F-8AC9-28E810458CF4}"/>
              </a:ext>
            </a:extLst>
          </p:cNvPr>
          <p:cNvGraphicFramePr>
            <a:graphicFrameLocks noGrp="1"/>
          </p:cNvGraphicFramePr>
          <p:nvPr>
            <p:ph idx="1"/>
          </p:nvPr>
        </p:nvGraphicFramePr>
        <p:xfrm>
          <a:off x="460375" y="1152525"/>
          <a:ext cx="8234363" cy="4553041"/>
        </p:xfrm>
        <a:graphic>
          <a:graphicData uri="http://schemas.openxmlformats.org/drawingml/2006/table">
            <a:tbl>
              <a:tblPr firstRow="1" bandRow="1">
                <a:tableStyleId>{5C22544A-7EE6-4342-B048-85BDC9FD1C3A}</a:tableStyleId>
              </a:tblPr>
              <a:tblGrid>
                <a:gridCol w="914365">
                  <a:extLst>
                    <a:ext uri="{9D8B030D-6E8A-4147-A177-3AD203B41FA5}">
                      <a16:colId xmlns:a16="http://schemas.microsoft.com/office/drawing/2014/main" val="2888388987"/>
                    </a:ext>
                  </a:extLst>
                </a:gridCol>
                <a:gridCol w="1145496">
                  <a:extLst>
                    <a:ext uri="{9D8B030D-6E8A-4147-A177-3AD203B41FA5}">
                      <a16:colId xmlns:a16="http://schemas.microsoft.com/office/drawing/2014/main" val="774090363"/>
                    </a:ext>
                  </a:extLst>
                </a:gridCol>
                <a:gridCol w="914365">
                  <a:extLst>
                    <a:ext uri="{9D8B030D-6E8A-4147-A177-3AD203B41FA5}">
                      <a16:colId xmlns:a16="http://schemas.microsoft.com/office/drawing/2014/main" val="2326188027"/>
                    </a:ext>
                  </a:extLst>
                </a:gridCol>
                <a:gridCol w="1145496">
                  <a:extLst>
                    <a:ext uri="{9D8B030D-6E8A-4147-A177-3AD203B41FA5}">
                      <a16:colId xmlns:a16="http://schemas.microsoft.com/office/drawing/2014/main" val="4176629652"/>
                    </a:ext>
                  </a:extLst>
                </a:gridCol>
                <a:gridCol w="1028660">
                  <a:extLst>
                    <a:ext uri="{9D8B030D-6E8A-4147-A177-3AD203B41FA5}">
                      <a16:colId xmlns:a16="http://schemas.microsoft.com/office/drawing/2014/main" val="2578054866"/>
                    </a:ext>
                  </a:extLst>
                </a:gridCol>
                <a:gridCol w="1028660">
                  <a:extLst>
                    <a:ext uri="{9D8B030D-6E8A-4147-A177-3AD203B41FA5}">
                      <a16:colId xmlns:a16="http://schemas.microsoft.com/office/drawing/2014/main" val="2789746191"/>
                    </a:ext>
                  </a:extLst>
                </a:gridCol>
                <a:gridCol w="756891">
                  <a:extLst>
                    <a:ext uri="{9D8B030D-6E8A-4147-A177-3AD203B41FA5}">
                      <a16:colId xmlns:a16="http://schemas.microsoft.com/office/drawing/2014/main" val="1153704751"/>
                    </a:ext>
                  </a:extLst>
                </a:gridCol>
                <a:gridCol w="1300430">
                  <a:extLst>
                    <a:ext uri="{9D8B030D-6E8A-4147-A177-3AD203B41FA5}">
                      <a16:colId xmlns:a16="http://schemas.microsoft.com/office/drawing/2014/main" val="2787548054"/>
                    </a:ext>
                  </a:extLst>
                </a:gridCol>
              </a:tblGrid>
              <a:tr h="457187">
                <a:tc>
                  <a:txBody>
                    <a:bodyPr/>
                    <a:lstStyle/>
                    <a:p>
                      <a:r>
                        <a:rPr lang="en-US" sz="1200" dirty="0"/>
                        <a:t>Outcome</a:t>
                      </a:r>
                    </a:p>
                  </a:txBody>
                  <a:tcPr marL="91436" marR="91436" marT="45719" marB="45719"/>
                </a:tc>
                <a:tc>
                  <a:txBody>
                    <a:bodyPr/>
                    <a:lstStyle/>
                    <a:p>
                      <a:r>
                        <a:rPr lang="en-US" sz="1200" dirty="0"/>
                        <a:t>Studies</a:t>
                      </a:r>
                    </a:p>
                  </a:txBody>
                  <a:tcPr marL="91436" marR="91436" marT="45719" marB="45719"/>
                </a:tc>
                <a:tc>
                  <a:txBody>
                    <a:bodyPr/>
                    <a:lstStyle/>
                    <a:p>
                      <a:r>
                        <a:rPr lang="en-US" sz="1200" dirty="0"/>
                        <a:t>Limitations</a:t>
                      </a:r>
                    </a:p>
                  </a:txBody>
                  <a:tcPr marL="91436" marR="91436" marT="45719" marB="45719"/>
                </a:tc>
                <a:tc>
                  <a:txBody>
                    <a:bodyPr/>
                    <a:lstStyle/>
                    <a:p>
                      <a:r>
                        <a:rPr lang="en-US" sz="1200" dirty="0"/>
                        <a:t>Inconsistency</a:t>
                      </a:r>
                    </a:p>
                  </a:txBody>
                  <a:tcPr marL="91436" marR="91436" marT="45719" marB="45719"/>
                </a:tc>
                <a:tc>
                  <a:txBody>
                    <a:bodyPr/>
                    <a:lstStyle/>
                    <a:p>
                      <a:r>
                        <a:rPr lang="en-US" sz="1200" dirty="0"/>
                        <a:t>Imprecision</a:t>
                      </a:r>
                    </a:p>
                  </a:txBody>
                  <a:tcPr marL="91436" marR="91436" marT="45719" marB="45719"/>
                </a:tc>
                <a:tc>
                  <a:txBody>
                    <a:bodyPr/>
                    <a:lstStyle/>
                    <a:p>
                      <a:r>
                        <a:rPr lang="en-US" sz="1200" dirty="0"/>
                        <a:t>Indirectness</a:t>
                      </a:r>
                    </a:p>
                  </a:txBody>
                  <a:tcPr marL="91436" marR="91436" marT="45719" marB="45719"/>
                </a:tc>
                <a:tc>
                  <a:txBody>
                    <a:bodyPr/>
                    <a:lstStyle/>
                    <a:p>
                      <a:r>
                        <a:rPr lang="en-US" sz="1200" dirty="0"/>
                        <a:t>Overall quality</a:t>
                      </a:r>
                    </a:p>
                  </a:txBody>
                  <a:tcPr marL="91436" marR="91436" marT="45719" marB="45719"/>
                </a:tc>
                <a:tc>
                  <a:txBody>
                    <a:bodyPr/>
                    <a:lstStyle/>
                    <a:p>
                      <a:r>
                        <a:rPr lang="en-US" sz="1200" dirty="0"/>
                        <a:t>Estimate of effect</a:t>
                      </a:r>
                      <a:endParaRPr lang="en-US" sz="1800" dirty="0"/>
                    </a:p>
                  </a:txBody>
                  <a:tcPr marL="91436" marR="91436" marT="45719" marB="45719"/>
                </a:tc>
                <a:extLst>
                  <a:ext uri="{0D108BD9-81ED-4DB2-BD59-A6C34878D82A}">
                    <a16:rowId xmlns:a16="http://schemas.microsoft.com/office/drawing/2014/main" val="3219290813"/>
                  </a:ext>
                </a:extLst>
              </a:tr>
              <a:tr h="370830">
                <a:tc gridSpan="8">
                  <a:txBody>
                    <a:bodyPr/>
                    <a:lstStyle/>
                    <a:p>
                      <a:r>
                        <a:rPr lang="en-GB" sz="1600" b="1" i="1" kern="1200" dirty="0">
                          <a:solidFill>
                            <a:schemeClr val="dk1"/>
                          </a:solidFill>
                          <a:effectLst/>
                          <a:latin typeface="+mn-lt"/>
                          <a:ea typeface="+mn-ea"/>
                          <a:cs typeface="+mn-cs"/>
                        </a:rPr>
                        <a:t>DMPA versus non-hormonal contraception</a:t>
                      </a:r>
                      <a:endParaRPr lang="en-GB" sz="1600" dirty="0"/>
                    </a:p>
                  </a:txBody>
                  <a:tcPr marL="91436" marR="91436" marT="45719" marB="45719"/>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344746994"/>
                  </a:ext>
                </a:extLst>
              </a:tr>
              <a:tr h="514463">
                <a:tc>
                  <a:txBody>
                    <a:bodyPr/>
                    <a:lstStyle/>
                    <a:p>
                      <a:r>
                        <a:rPr lang="en-US" sz="1000" dirty="0"/>
                        <a:t>HIV acquisition</a:t>
                      </a:r>
                    </a:p>
                  </a:txBody>
                  <a:tcPr marL="91436" marR="91436" marT="45719" marB="45719"/>
                </a:tc>
                <a:tc>
                  <a:txBody>
                    <a:bodyPr/>
                    <a:lstStyle/>
                    <a:p>
                      <a:r>
                        <a:rPr lang="en-GB" sz="1000" kern="1200" dirty="0">
                          <a:solidFill>
                            <a:schemeClr val="dk1"/>
                          </a:solidFill>
                          <a:effectLst/>
                          <a:latin typeface="+mn-lt"/>
                          <a:ea typeface="+mn-ea"/>
                          <a:cs typeface="+mn-cs"/>
                        </a:rPr>
                        <a:t>1 randomized trial(3) (7829)^</a:t>
                      </a:r>
                      <a:endParaRPr lang="en-US" sz="1000" dirty="0"/>
                    </a:p>
                  </a:txBody>
                  <a:tcPr marL="91436" marR="91436" marT="45719" marB="45719"/>
                </a:tc>
                <a:tc>
                  <a:txBody>
                    <a:bodyPr/>
                    <a:lstStyle/>
                    <a:p>
                      <a:pPr marL="0" marR="0">
                        <a:lnSpc>
                          <a:spcPct val="115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Few limitations</a:t>
                      </a:r>
                      <a:r>
                        <a:rPr lang="en-GB" sz="1100" dirty="0">
                          <a:solidFill>
                            <a:srgbClr val="000000"/>
                          </a:solidFill>
                          <a:effectLst/>
                          <a:latin typeface="Segoe UI" panose="020B0502040204020203" pitchFamily="34" charset="0"/>
                          <a:ea typeface="SimSun" panose="02010600030101010101" pitchFamily="2" charset="-122"/>
                        </a:rPr>
                        <a:t>†</a:t>
                      </a:r>
                      <a:endParaRPr lang="en-US" sz="1100" dirty="0">
                        <a:solidFill>
                          <a:srgbClr val="000000"/>
                        </a:solidFill>
                        <a:effectLst/>
                        <a:latin typeface="Arial" panose="020B0604020202020204" pitchFamily="34" charset="0"/>
                        <a:ea typeface="SimSun" panose="02010600030101010101" pitchFamily="2" charset="-122"/>
                      </a:endParaRPr>
                    </a:p>
                  </a:txBody>
                  <a:tcPr marL="68577" marR="68577" marT="0" marB="0"/>
                </a:tc>
                <a:tc>
                  <a:txBody>
                    <a:bodyPr/>
                    <a:lstStyle/>
                    <a:p>
                      <a:pPr marL="0" marR="0">
                        <a:lnSpc>
                          <a:spcPct val="115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serious inconsistency</a:t>
                      </a:r>
                      <a:endParaRPr lang="en-US" sz="1100" dirty="0">
                        <a:solidFill>
                          <a:srgbClr val="000000"/>
                        </a:solidFill>
                        <a:effectLst/>
                        <a:latin typeface="Arial" panose="020B0604020202020204" pitchFamily="34" charset="0"/>
                        <a:ea typeface="SimSun" panose="02010600030101010101" pitchFamily="2" charset="-122"/>
                      </a:endParaRPr>
                    </a:p>
                  </a:txBody>
                  <a:tcPr marL="68577" marR="68577" marT="0" marB="0"/>
                </a:tc>
                <a:tc>
                  <a:txBody>
                    <a:bodyPr/>
                    <a:lstStyle/>
                    <a:p>
                      <a:pPr marL="0" marR="0">
                        <a:lnSpc>
                          <a:spcPct val="115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serious imprecision</a:t>
                      </a:r>
                      <a:endParaRPr lang="en-US" sz="1100" dirty="0">
                        <a:solidFill>
                          <a:srgbClr val="000000"/>
                        </a:solidFill>
                        <a:effectLst/>
                        <a:latin typeface="Arial" panose="020B0604020202020204" pitchFamily="34" charset="0"/>
                        <a:ea typeface="SimSun" panose="02010600030101010101" pitchFamily="2" charset="-122"/>
                      </a:endParaRPr>
                    </a:p>
                  </a:txBody>
                  <a:tcPr marL="68577" marR="68577" marT="0" marB="0"/>
                </a:tc>
                <a:tc>
                  <a:txBody>
                    <a:bodyPr/>
                    <a:lstStyle/>
                    <a:p>
                      <a:pPr marL="0" marR="0">
                        <a:lnSpc>
                          <a:spcPct val="115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indirectness</a:t>
                      </a:r>
                      <a:endParaRPr lang="en-US" sz="1100" dirty="0">
                        <a:solidFill>
                          <a:srgbClr val="000000"/>
                        </a:solidFill>
                        <a:effectLst/>
                        <a:latin typeface="Arial" panose="020B0604020202020204" pitchFamily="34" charset="0"/>
                        <a:ea typeface="SimSun" panose="02010600030101010101" pitchFamily="2" charset="-122"/>
                      </a:endParaRPr>
                    </a:p>
                  </a:txBody>
                  <a:tcPr marL="68577" marR="68577" marT="0" marB="0"/>
                </a:tc>
                <a:tc>
                  <a:txBody>
                    <a:bodyPr/>
                    <a:lstStyle/>
                    <a:p>
                      <a:pPr marL="0" marR="0">
                        <a:lnSpc>
                          <a:spcPct val="115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High</a:t>
                      </a:r>
                      <a:endParaRPr lang="en-US" sz="1100" dirty="0">
                        <a:solidFill>
                          <a:srgbClr val="000000"/>
                        </a:solidFill>
                        <a:effectLst/>
                        <a:latin typeface="Arial" panose="020B0604020202020204" pitchFamily="34" charset="0"/>
                        <a:ea typeface="SimSun" panose="02010600030101010101" pitchFamily="2" charset="-122"/>
                      </a:endParaRPr>
                    </a:p>
                  </a:txBody>
                  <a:tcPr marL="68577" marR="68577" marT="0" marB="0"/>
                </a:tc>
                <a:tc>
                  <a:txBody>
                    <a:bodyPr/>
                    <a:lstStyle/>
                    <a:p>
                      <a:pPr marL="0" marR="0">
                        <a:lnSpc>
                          <a:spcPct val="115000"/>
                        </a:lnSpc>
                        <a:spcBef>
                          <a:spcPts val="0"/>
                        </a:spcBef>
                        <a:spcAft>
                          <a:spcPts val="0"/>
                        </a:spcAft>
                      </a:pPr>
                      <a:r>
                        <a:rPr lang="en-GB" sz="1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Adjusted HR 1.04 (0.82-1.33) for DMPA versus Cu-IUD</a:t>
                      </a:r>
                      <a:endParaRPr lang="en-US" sz="1100" b="1" dirty="0">
                        <a:solidFill>
                          <a:srgbClr val="FF0000"/>
                        </a:solidFill>
                        <a:effectLst/>
                        <a:latin typeface="Arial" panose="020B0604020202020204" pitchFamily="34" charset="0"/>
                        <a:ea typeface="SimSun" panose="02010600030101010101" pitchFamily="2" charset="-122"/>
                      </a:endParaRPr>
                    </a:p>
                  </a:txBody>
                  <a:tcPr marL="68577" marR="68577" marT="0" marB="0"/>
                </a:tc>
                <a:extLst>
                  <a:ext uri="{0D108BD9-81ED-4DB2-BD59-A6C34878D82A}">
                    <a16:rowId xmlns:a16="http://schemas.microsoft.com/office/drawing/2014/main" val="3641157160"/>
                  </a:ext>
                </a:extLst>
              </a:tr>
              <a:tr h="370830">
                <a:tc gridSpan="8">
                  <a:txBody>
                    <a:bodyPr/>
                    <a:lstStyle/>
                    <a:p>
                      <a:r>
                        <a:rPr lang="en-US" sz="1600" b="1" i="1" dirty="0"/>
                        <a:t>Implant versus non-hormonal contraception</a:t>
                      </a:r>
                    </a:p>
                  </a:txBody>
                  <a:tcPr marL="91436" marR="91436" marT="45719" marB="45719"/>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840431527"/>
                  </a:ext>
                </a:extLst>
              </a:tr>
              <a:tr h="7010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HIV acquisition</a:t>
                      </a:r>
                    </a:p>
                  </a:txBody>
                  <a:tcPr marL="91436" marR="91436" marT="45719" marB="45719"/>
                </a:tc>
                <a:tc>
                  <a:txBody>
                    <a:bodyPr/>
                    <a:lstStyle/>
                    <a:p>
                      <a:r>
                        <a:rPr lang="en-GB" sz="1000" kern="1200" dirty="0">
                          <a:solidFill>
                            <a:schemeClr val="dk1"/>
                          </a:solidFill>
                          <a:effectLst/>
                          <a:latin typeface="+mn-lt"/>
                          <a:ea typeface="+mn-ea"/>
                          <a:cs typeface="+mn-cs"/>
                        </a:rPr>
                        <a:t>1 randomized trial(3) (7829)^</a:t>
                      </a:r>
                      <a:endParaRPr lang="en-US" sz="1000" dirty="0"/>
                    </a:p>
                  </a:txBody>
                  <a:tcPr marL="91436" marR="91436" marT="45719" marB="45719"/>
                </a:tc>
                <a:tc>
                  <a:txBody>
                    <a:bodyPr/>
                    <a:lstStyle/>
                    <a:p>
                      <a:pPr marL="0" marR="0">
                        <a:lnSpc>
                          <a:spcPct val="115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Few limitations</a:t>
                      </a:r>
                      <a:r>
                        <a:rPr lang="en-GB" sz="1100" dirty="0">
                          <a:solidFill>
                            <a:srgbClr val="000000"/>
                          </a:solidFill>
                          <a:effectLst/>
                          <a:latin typeface="Segoe UI" panose="020B0502040204020203" pitchFamily="34" charset="0"/>
                          <a:ea typeface="SimSun" panose="02010600030101010101" pitchFamily="2" charset="-122"/>
                        </a:rPr>
                        <a:t>†</a:t>
                      </a:r>
                      <a:endParaRPr lang="en-US" sz="1100" dirty="0">
                        <a:solidFill>
                          <a:srgbClr val="000000"/>
                        </a:solidFill>
                        <a:effectLst/>
                        <a:latin typeface="Arial" panose="020B0604020202020204" pitchFamily="34" charset="0"/>
                        <a:ea typeface="SimSun" panose="02010600030101010101" pitchFamily="2" charset="-122"/>
                      </a:endParaRPr>
                    </a:p>
                  </a:txBody>
                  <a:tcPr marL="68577" marR="68577" marT="0" marB="0"/>
                </a:tc>
                <a:tc>
                  <a:txBody>
                    <a:bodyPr/>
                    <a:lstStyle/>
                    <a:p>
                      <a:pPr marL="0" marR="0">
                        <a:lnSpc>
                          <a:spcPct val="115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serious inconsistency</a:t>
                      </a:r>
                      <a:endParaRPr lang="en-US" sz="1100" dirty="0">
                        <a:solidFill>
                          <a:srgbClr val="000000"/>
                        </a:solidFill>
                        <a:effectLst/>
                        <a:latin typeface="Arial" panose="020B0604020202020204" pitchFamily="34" charset="0"/>
                        <a:ea typeface="SimSun" panose="02010600030101010101" pitchFamily="2" charset="-122"/>
                      </a:endParaRPr>
                    </a:p>
                  </a:txBody>
                  <a:tcPr marL="68577" marR="68577" marT="0" marB="0"/>
                </a:tc>
                <a:tc>
                  <a:txBody>
                    <a:bodyPr/>
                    <a:lstStyle/>
                    <a:p>
                      <a:pPr marL="0" marR="0">
                        <a:lnSpc>
                          <a:spcPct val="115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serious imprecision</a:t>
                      </a:r>
                      <a:endParaRPr lang="en-US" sz="1100" dirty="0">
                        <a:solidFill>
                          <a:srgbClr val="000000"/>
                        </a:solidFill>
                        <a:effectLst/>
                        <a:latin typeface="Arial" panose="020B0604020202020204" pitchFamily="34" charset="0"/>
                        <a:ea typeface="SimSun" panose="02010600030101010101" pitchFamily="2" charset="-122"/>
                      </a:endParaRPr>
                    </a:p>
                  </a:txBody>
                  <a:tcPr marL="68577" marR="68577" marT="0" marB="0"/>
                </a:tc>
                <a:tc>
                  <a:txBody>
                    <a:bodyPr/>
                    <a:lstStyle/>
                    <a:p>
                      <a:pPr marL="0" marR="0">
                        <a:lnSpc>
                          <a:spcPct val="115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indirectness</a:t>
                      </a:r>
                      <a:endParaRPr lang="en-US" sz="1100" dirty="0">
                        <a:solidFill>
                          <a:srgbClr val="000000"/>
                        </a:solidFill>
                        <a:effectLst/>
                        <a:latin typeface="Arial" panose="020B0604020202020204" pitchFamily="34" charset="0"/>
                        <a:ea typeface="SimSun" panose="02010600030101010101" pitchFamily="2" charset="-122"/>
                      </a:endParaRPr>
                    </a:p>
                  </a:txBody>
                  <a:tcPr marL="68577" marR="68577" marT="0" marB="0"/>
                </a:tc>
                <a:tc>
                  <a:txBody>
                    <a:bodyPr/>
                    <a:lstStyle/>
                    <a:p>
                      <a:pPr marL="0" marR="0">
                        <a:lnSpc>
                          <a:spcPct val="115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High</a:t>
                      </a:r>
                      <a:endParaRPr lang="en-US" sz="1100" dirty="0">
                        <a:solidFill>
                          <a:srgbClr val="000000"/>
                        </a:solidFill>
                        <a:effectLst/>
                        <a:latin typeface="Arial" panose="020B0604020202020204" pitchFamily="34" charset="0"/>
                        <a:ea typeface="SimSun" panose="02010600030101010101" pitchFamily="2" charset="-122"/>
                      </a:endParaRPr>
                    </a:p>
                  </a:txBody>
                  <a:tcPr marL="68577" marR="68577" marT="0" marB="0"/>
                </a:tc>
                <a:tc>
                  <a:txBody>
                    <a:bodyPr/>
                    <a:lstStyle/>
                    <a:p>
                      <a:r>
                        <a:rPr lang="en-GB" sz="1000" b="1" kern="1200" dirty="0">
                          <a:solidFill>
                            <a:srgbClr val="FF0000"/>
                          </a:solidFill>
                          <a:effectLst/>
                          <a:latin typeface="+mn-lt"/>
                          <a:ea typeface="+mn-ea"/>
                          <a:cs typeface="+mn-cs"/>
                        </a:rPr>
                        <a:t>Adjusted HR 1.18 (0.91-1.53) for Cu-IUD versus LNG-implant</a:t>
                      </a:r>
                      <a:endParaRPr lang="en-US" sz="1000" b="1" dirty="0">
                        <a:solidFill>
                          <a:srgbClr val="FF0000"/>
                        </a:solidFill>
                      </a:endParaRPr>
                    </a:p>
                  </a:txBody>
                  <a:tcPr marL="91436" marR="91436" marT="45719" marB="45719"/>
                </a:tc>
                <a:extLst>
                  <a:ext uri="{0D108BD9-81ED-4DB2-BD59-A6C34878D82A}">
                    <a16:rowId xmlns:a16="http://schemas.microsoft.com/office/drawing/2014/main" val="200069516"/>
                  </a:ext>
                </a:extLst>
              </a:tr>
              <a:tr h="370830">
                <a:tc gridSpan="8">
                  <a:txBody>
                    <a:bodyPr/>
                    <a:lstStyle/>
                    <a:p>
                      <a:r>
                        <a:rPr lang="en-US" sz="1600" b="1" i="1" dirty="0"/>
                        <a:t>NET-EN versus non-hormonal contraception or no method</a:t>
                      </a:r>
                    </a:p>
                  </a:txBody>
                  <a:tcPr marL="91436" marR="91436" marT="45719" marB="45719"/>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294759429"/>
                  </a:ext>
                </a:extLst>
              </a:tr>
              <a:tr h="17677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HIV acquisition</a:t>
                      </a:r>
                    </a:p>
                    <a:p>
                      <a:endParaRPr lang="en-US" sz="1800" dirty="0"/>
                    </a:p>
                  </a:txBody>
                  <a:tcPr marL="91436" marR="91436" marT="45719" marB="4571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mn-lt"/>
                          <a:ea typeface="+mn-ea"/>
                          <a:cs typeface="+mn-cs"/>
                        </a:rPr>
                        <a:t>6 cohorts studies(5, 33, 35, 36, 38, 39) + 1 individual patient data meta-analysis of 7 studies(40)* (29922)^</a:t>
                      </a:r>
                      <a:endParaRPr lang="en-US" sz="1000" kern="1200" dirty="0">
                        <a:solidFill>
                          <a:schemeClr val="dk1"/>
                        </a:solidFill>
                        <a:effectLst/>
                        <a:latin typeface="+mn-lt"/>
                        <a:ea typeface="+mn-ea"/>
                        <a:cs typeface="+mn-cs"/>
                      </a:endParaRPr>
                    </a:p>
                    <a:p>
                      <a:endParaRPr lang="en-US" sz="1000" dirty="0"/>
                    </a:p>
                  </a:txBody>
                  <a:tcPr marL="91436" marR="91436" marT="45719" marB="45719"/>
                </a:tc>
                <a:tc>
                  <a:txBody>
                    <a:bodyPr/>
                    <a:lstStyle/>
                    <a:p>
                      <a:r>
                        <a:rPr lang="en-GB" sz="1000" kern="1200" dirty="0">
                          <a:solidFill>
                            <a:schemeClr val="dk1"/>
                          </a:solidFill>
                          <a:effectLst/>
                          <a:latin typeface="+mn-lt"/>
                          <a:ea typeface="+mn-ea"/>
                          <a:cs typeface="+mn-cs"/>
                        </a:rPr>
                        <a:t>Some limitations**</a:t>
                      </a:r>
                      <a:endParaRPr lang="en-US" sz="1000" dirty="0"/>
                    </a:p>
                  </a:txBody>
                  <a:tcPr marL="91436" marR="91436" marT="45719" marB="45719"/>
                </a:tc>
                <a:tc>
                  <a:txBody>
                    <a:bodyPr/>
                    <a:lstStyle/>
                    <a:p>
                      <a:pPr marL="0" marR="0">
                        <a:lnSpc>
                          <a:spcPct val="115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serious inconsistency</a:t>
                      </a:r>
                      <a:endParaRPr lang="en-US" sz="1100" dirty="0">
                        <a:solidFill>
                          <a:srgbClr val="000000"/>
                        </a:solidFill>
                        <a:effectLst/>
                        <a:latin typeface="Arial" panose="020B0604020202020204" pitchFamily="34" charset="0"/>
                        <a:ea typeface="SimSun" panose="02010600030101010101" pitchFamily="2" charset="-122"/>
                      </a:endParaRPr>
                    </a:p>
                  </a:txBody>
                  <a:tcPr marL="68577" marR="68577" marT="0" marB="0"/>
                </a:tc>
                <a:tc>
                  <a:txBody>
                    <a:bodyPr/>
                    <a:lstStyle/>
                    <a:p>
                      <a:pPr marL="0" marR="0">
                        <a:lnSpc>
                          <a:spcPct val="115000"/>
                        </a:lnSpc>
                        <a:spcBef>
                          <a:spcPts val="0"/>
                        </a:spcBef>
                        <a:spcAft>
                          <a:spcPts val="0"/>
                        </a:spcAft>
                      </a:pPr>
                      <a:r>
                        <a:rPr lang="en-GB"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serious imprecision</a:t>
                      </a:r>
                      <a:endParaRPr lang="en-US" sz="1100" dirty="0">
                        <a:solidFill>
                          <a:srgbClr val="000000"/>
                        </a:solidFill>
                        <a:effectLst/>
                        <a:latin typeface="Arial" panose="020B0604020202020204" pitchFamily="34" charset="0"/>
                        <a:ea typeface="SimSun" panose="02010600030101010101" pitchFamily="2" charset="-122"/>
                      </a:endParaRPr>
                    </a:p>
                  </a:txBody>
                  <a:tcPr marL="68577" marR="68577"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indirectness</a:t>
                      </a:r>
                      <a:endParaRPr lang="en-US" sz="1100" dirty="0">
                        <a:solidFill>
                          <a:srgbClr val="000000"/>
                        </a:solidFill>
                        <a:effectLst/>
                        <a:latin typeface="Arial" panose="020B0604020202020204" pitchFamily="34" charset="0"/>
                        <a:ea typeface="SimSun" panose="02010600030101010101" pitchFamily="2" charset="-122"/>
                      </a:endParaRPr>
                    </a:p>
                    <a:p>
                      <a:endParaRPr lang="en-US" sz="1000" dirty="0"/>
                    </a:p>
                  </a:txBody>
                  <a:tcPr marL="91436" marR="91436" marT="45719" marB="45719"/>
                </a:tc>
                <a:tc>
                  <a:txBody>
                    <a:bodyPr/>
                    <a:lstStyle/>
                    <a:p>
                      <a:r>
                        <a:rPr lang="en-US" sz="1000" dirty="0"/>
                        <a:t>Low </a:t>
                      </a:r>
                    </a:p>
                  </a:txBody>
                  <a:tcPr marL="91436" marR="91436" marT="45719" marB="45719"/>
                </a:tc>
                <a:tc>
                  <a:txBody>
                    <a:bodyPr/>
                    <a:lstStyle/>
                    <a:p>
                      <a:r>
                        <a:rPr lang="en-GB" sz="1000" kern="1200" dirty="0">
                          <a:solidFill>
                            <a:schemeClr val="dk1"/>
                          </a:solidFill>
                          <a:effectLst/>
                          <a:latin typeface="+mn-lt"/>
                          <a:ea typeface="+mn-ea"/>
                          <a:cs typeface="+mn-cs"/>
                        </a:rPr>
                        <a:t>Adjusted HR range 0.87 to 1.76, 5 studies increased risk (HR range 1.20 to 1.76), none statistically significant; </a:t>
                      </a:r>
                      <a:r>
                        <a:rPr lang="en-GB" sz="1000" kern="1200" dirty="0">
                          <a:solidFill>
                            <a:srgbClr val="FF0000"/>
                          </a:solidFill>
                          <a:effectLst/>
                          <a:latin typeface="+mn-lt"/>
                          <a:ea typeface="+mn-ea"/>
                          <a:cs typeface="+mn-cs"/>
                        </a:rPr>
                        <a:t>2 studies no effect (Adjusted HR range 0.87-1.05). </a:t>
                      </a:r>
                      <a:endParaRPr lang="en-US" sz="1000" kern="1200" dirty="0">
                        <a:solidFill>
                          <a:srgbClr val="FF0000"/>
                        </a:solidFill>
                        <a:effectLst/>
                        <a:latin typeface="+mn-lt"/>
                        <a:ea typeface="+mn-ea"/>
                        <a:cs typeface="+mn-cs"/>
                      </a:endParaRPr>
                    </a:p>
                    <a:p>
                      <a:r>
                        <a:rPr lang="en-GB" sz="1000" b="1" kern="1200" dirty="0">
                          <a:solidFill>
                            <a:srgbClr val="FF0000"/>
                          </a:solidFill>
                          <a:effectLst/>
                          <a:latin typeface="+mn-lt"/>
                          <a:ea typeface="+mn-ea"/>
                          <a:cs typeface="+mn-cs"/>
                        </a:rPr>
                        <a:t>Pooled adjusted HR 1.14 (0.93-1.39)</a:t>
                      </a:r>
                      <a:r>
                        <a:rPr lang="en-GB" sz="1000" kern="1200" dirty="0">
                          <a:solidFill>
                            <a:schemeClr val="dk1"/>
                          </a:solidFill>
                          <a:effectLst/>
                          <a:latin typeface="+mn-lt"/>
                          <a:ea typeface="+mn-ea"/>
                          <a:cs typeface="+mn-cs"/>
                        </a:rPr>
                        <a:t>.</a:t>
                      </a:r>
                      <a:endParaRPr lang="en-US" sz="1000" dirty="0"/>
                    </a:p>
                  </a:txBody>
                  <a:tcPr marL="91436" marR="91436" marT="45719" marB="45719"/>
                </a:tc>
                <a:extLst>
                  <a:ext uri="{0D108BD9-81ED-4DB2-BD59-A6C34878D82A}">
                    <a16:rowId xmlns:a16="http://schemas.microsoft.com/office/drawing/2014/main" val="1737145658"/>
                  </a:ext>
                </a:extLst>
              </a:tr>
            </a:tbl>
          </a:graphicData>
        </a:graphic>
      </p:graphicFrame>
      <p:sp>
        <p:nvSpPr>
          <p:cNvPr id="47181" name="TextBox 4">
            <a:extLst>
              <a:ext uri="{FF2B5EF4-FFF2-40B4-BE49-F238E27FC236}">
                <a16:creationId xmlns:a16="http://schemas.microsoft.com/office/drawing/2014/main" id="{2C71A5FE-3C3D-4E05-9EE9-941CD744124C}"/>
              </a:ext>
            </a:extLst>
          </p:cNvPr>
          <p:cNvSpPr txBox="1">
            <a:spLocks noChangeArrowheads="1"/>
          </p:cNvSpPr>
          <p:nvPr/>
        </p:nvSpPr>
        <p:spPr bwMode="auto">
          <a:xfrm>
            <a:off x="457200" y="5867400"/>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800" dirty="0"/>
              <a:t>^Sample size is for the entire study population.  † Few limitations note in the trial, but not serious enough to downgrade the level of evidence. While the study was unblinded for participants and health care providers, data was analysed centrally by statisticians who were blinded to the group. *Restricted to studies classified as "informative with but with important limitations“.</a:t>
            </a:r>
            <a:endParaRPr lang="en-US" altLang="en-US" sz="800" dirty="0"/>
          </a:p>
          <a:p>
            <a:pPr eaLnBrk="1" hangingPunct="1"/>
            <a:r>
              <a:rPr lang="en-GB" altLang="en-US" sz="800" dirty="0"/>
              <a:t>**Some limitations or imprecision noted across the body of evidence, but not serious enough to downgrade the level of evidence.</a:t>
            </a:r>
            <a:endParaRPr lang="en-US" altLang="en-US" sz="800" dirty="0"/>
          </a:p>
        </p:txBody>
      </p:sp>
      <p:sp>
        <p:nvSpPr>
          <p:cNvPr id="6" name="Arrow: Left 5">
            <a:extLst>
              <a:ext uri="{FF2B5EF4-FFF2-40B4-BE49-F238E27FC236}">
                <a16:creationId xmlns:a16="http://schemas.microsoft.com/office/drawing/2014/main" id="{5E9080D8-F30A-4D59-83B9-0ABD48A2F5BE}"/>
              </a:ext>
            </a:extLst>
          </p:cNvPr>
          <p:cNvSpPr/>
          <p:nvPr/>
        </p:nvSpPr>
        <p:spPr>
          <a:xfrm>
            <a:off x="8534400" y="2057400"/>
            <a:ext cx="533400" cy="762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Arrow: Left 7">
            <a:extLst>
              <a:ext uri="{FF2B5EF4-FFF2-40B4-BE49-F238E27FC236}">
                <a16:creationId xmlns:a16="http://schemas.microsoft.com/office/drawing/2014/main" id="{B53B1B18-C141-4D1E-A0CC-EF929C13C329}"/>
              </a:ext>
            </a:extLst>
          </p:cNvPr>
          <p:cNvSpPr/>
          <p:nvPr/>
        </p:nvSpPr>
        <p:spPr>
          <a:xfrm>
            <a:off x="8534400" y="3038475"/>
            <a:ext cx="533400" cy="762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Arrow: Left 8">
            <a:extLst>
              <a:ext uri="{FF2B5EF4-FFF2-40B4-BE49-F238E27FC236}">
                <a16:creationId xmlns:a16="http://schemas.microsoft.com/office/drawing/2014/main" id="{2C5348BE-7351-4BAF-93DA-FE5F3448C9B5}"/>
              </a:ext>
            </a:extLst>
          </p:cNvPr>
          <p:cNvSpPr/>
          <p:nvPr/>
        </p:nvSpPr>
        <p:spPr>
          <a:xfrm>
            <a:off x="8538369" y="5486400"/>
            <a:ext cx="533400" cy="762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5626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37E1309D-467C-4415-A8AB-15D7553E7D55}"/>
              </a:ext>
            </a:extLst>
          </p:cNvPr>
          <p:cNvSpPr>
            <a:spLocks noGrp="1" noChangeArrowheads="1"/>
          </p:cNvSpPr>
          <p:nvPr>
            <p:ph type="title"/>
          </p:nvPr>
        </p:nvSpPr>
        <p:spPr/>
        <p:txBody>
          <a:bodyPr/>
          <a:lstStyle/>
          <a:p>
            <a:r>
              <a:rPr lang="en-US" altLang="en-US" dirty="0"/>
              <a:t>GRADE table for Cu-IUD</a:t>
            </a:r>
          </a:p>
        </p:txBody>
      </p:sp>
      <p:graphicFrame>
        <p:nvGraphicFramePr>
          <p:cNvPr id="4" name="Content Placeholder 3">
            <a:extLst>
              <a:ext uri="{FF2B5EF4-FFF2-40B4-BE49-F238E27FC236}">
                <a16:creationId xmlns:a16="http://schemas.microsoft.com/office/drawing/2014/main" id="{EEB984C7-0A16-4EAE-B612-76E8E2D58C68}"/>
              </a:ext>
            </a:extLst>
          </p:cNvPr>
          <p:cNvGraphicFramePr>
            <a:graphicFrameLocks noGrp="1"/>
          </p:cNvGraphicFramePr>
          <p:nvPr>
            <p:ph idx="1"/>
          </p:nvPr>
        </p:nvGraphicFramePr>
        <p:xfrm>
          <a:off x="457200" y="1557338"/>
          <a:ext cx="8232774" cy="2849563"/>
        </p:xfrm>
        <a:graphic>
          <a:graphicData uri="http://schemas.openxmlformats.org/drawingml/2006/table">
            <a:tbl>
              <a:tblPr firstRow="1" bandRow="1">
                <a:tableStyleId>{5C22544A-7EE6-4342-B048-85BDC9FD1C3A}</a:tableStyleId>
              </a:tblPr>
              <a:tblGrid>
                <a:gridCol w="914471">
                  <a:extLst>
                    <a:ext uri="{9D8B030D-6E8A-4147-A177-3AD203B41FA5}">
                      <a16:colId xmlns:a16="http://schemas.microsoft.com/office/drawing/2014/main" val="2357728862"/>
                    </a:ext>
                  </a:extLst>
                </a:gridCol>
                <a:gridCol w="1145628">
                  <a:extLst>
                    <a:ext uri="{9D8B030D-6E8A-4147-A177-3AD203B41FA5}">
                      <a16:colId xmlns:a16="http://schemas.microsoft.com/office/drawing/2014/main" val="43978081"/>
                    </a:ext>
                  </a:extLst>
                </a:gridCol>
                <a:gridCol w="911930">
                  <a:extLst>
                    <a:ext uri="{9D8B030D-6E8A-4147-A177-3AD203B41FA5}">
                      <a16:colId xmlns:a16="http://schemas.microsoft.com/office/drawing/2014/main" val="3676682426"/>
                    </a:ext>
                  </a:extLst>
                </a:gridCol>
                <a:gridCol w="1145628">
                  <a:extLst>
                    <a:ext uri="{9D8B030D-6E8A-4147-A177-3AD203B41FA5}">
                      <a16:colId xmlns:a16="http://schemas.microsoft.com/office/drawing/2014/main" val="1803130513"/>
                    </a:ext>
                  </a:extLst>
                </a:gridCol>
                <a:gridCol w="1028779">
                  <a:extLst>
                    <a:ext uri="{9D8B030D-6E8A-4147-A177-3AD203B41FA5}">
                      <a16:colId xmlns:a16="http://schemas.microsoft.com/office/drawing/2014/main" val="2836229264"/>
                    </a:ext>
                  </a:extLst>
                </a:gridCol>
                <a:gridCol w="1028779">
                  <a:extLst>
                    <a:ext uri="{9D8B030D-6E8A-4147-A177-3AD203B41FA5}">
                      <a16:colId xmlns:a16="http://schemas.microsoft.com/office/drawing/2014/main" val="2507860448"/>
                    </a:ext>
                  </a:extLst>
                </a:gridCol>
                <a:gridCol w="683313">
                  <a:extLst>
                    <a:ext uri="{9D8B030D-6E8A-4147-A177-3AD203B41FA5}">
                      <a16:colId xmlns:a16="http://schemas.microsoft.com/office/drawing/2014/main" val="334961679"/>
                    </a:ext>
                  </a:extLst>
                </a:gridCol>
                <a:gridCol w="1374246">
                  <a:extLst>
                    <a:ext uri="{9D8B030D-6E8A-4147-A177-3AD203B41FA5}">
                      <a16:colId xmlns:a16="http://schemas.microsoft.com/office/drawing/2014/main" val="743246209"/>
                    </a:ext>
                  </a:extLst>
                </a:gridCol>
              </a:tblGrid>
              <a:tr h="457200">
                <a:tc>
                  <a:txBody>
                    <a:bodyPr/>
                    <a:lstStyle/>
                    <a:p>
                      <a:r>
                        <a:rPr lang="en-US" sz="1200" dirty="0"/>
                        <a:t>Outcome</a:t>
                      </a:r>
                    </a:p>
                  </a:txBody>
                  <a:tcPr marL="91447" marR="91447"/>
                </a:tc>
                <a:tc>
                  <a:txBody>
                    <a:bodyPr/>
                    <a:lstStyle/>
                    <a:p>
                      <a:r>
                        <a:rPr lang="en-US" sz="1200" dirty="0"/>
                        <a:t>Studies</a:t>
                      </a:r>
                    </a:p>
                  </a:txBody>
                  <a:tcPr marL="91447" marR="91447"/>
                </a:tc>
                <a:tc>
                  <a:txBody>
                    <a:bodyPr/>
                    <a:lstStyle/>
                    <a:p>
                      <a:r>
                        <a:rPr lang="en-US" sz="1200" dirty="0"/>
                        <a:t>Limitations</a:t>
                      </a:r>
                    </a:p>
                  </a:txBody>
                  <a:tcPr marL="91447" marR="91447"/>
                </a:tc>
                <a:tc>
                  <a:txBody>
                    <a:bodyPr/>
                    <a:lstStyle/>
                    <a:p>
                      <a:r>
                        <a:rPr lang="en-US" sz="1200" dirty="0"/>
                        <a:t>Inconsistency</a:t>
                      </a:r>
                    </a:p>
                  </a:txBody>
                  <a:tcPr marL="91447" marR="91447"/>
                </a:tc>
                <a:tc>
                  <a:txBody>
                    <a:bodyPr/>
                    <a:lstStyle/>
                    <a:p>
                      <a:r>
                        <a:rPr lang="en-US" sz="1200" dirty="0"/>
                        <a:t>Imprecision</a:t>
                      </a:r>
                    </a:p>
                  </a:txBody>
                  <a:tcPr marL="91447" marR="91447"/>
                </a:tc>
                <a:tc>
                  <a:txBody>
                    <a:bodyPr/>
                    <a:lstStyle/>
                    <a:p>
                      <a:r>
                        <a:rPr lang="en-US" sz="1200" dirty="0"/>
                        <a:t>Indirectness</a:t>
                      </a:r>
                    </a:p>
                  </a:txBody>
                  <a:tcPr marL="91447" marR="91447"/>
                </a:tc>
                <a:tc>
                  <a:txBody>
                    <a:bodyPr/>
                    <a:lstStyle/>
                    <a:p>
                      <a:r>
                        <a:rPr lang="en-US" sz="1200" dirty="0"/>
                        <a:t>Overall quality</a:t>
                      </a:r>
                    </a:p>
                  </a:txBody>
                  <a:tcPr marL="91447" marR="91447"/>
                </a:tc>
                <a:tc>
                  <a:txBody>
                    <a:bodyPr/>
                    <a:lstStyle/>
                    <a:p>
                      <a:r>
                        <a:rPr lang="en-US" sz="1200" dirty="0"/>
                        <a:t>Estimate of effect</a:t>
                      </a:r>
                    </a:p>
                  </a:txBody>
                  <a:tcPr marL="91447" marR="91447"/>
                </a:tc>
                <a:extLst>
                  <a:ext uri="{0D108BD9-81ED-4DB2-BD59-A6C34878D82A}">
                    <a16:rowId xmlns:a16="http://schemas.microsoft.com/office/drawing/2014/main" val="3344389835"/>
                  </a:ext>
                </a:extLst>
              </a:tr>
              <a:tr h="370840">
                <a:tc gridSpan="8">
                  <a:txBody>
                    <a:bodyPr/>
                    <a:lstStyle/>
                    <a:p>
                      <a:r>
                        <a:rPr lang="en-US" sz="1600" b="1" i="1" dirty="0"/>
                        <a:t>IUD use vs. DMPA</a:t>
                      </a:r>
                    </a:p>
                  </a:txBody>
                  <a:tcPr marL="91447" marR="91447"/>
                </a:tc>
                <a:tc hMerge="1">
                  <a:txBody>
                    <a:bodyPr/>
                    <a:lstStyle/>
                    <a:p>
                      <a:endParaRPr lang="en-US"/>
                    </a:p>
                  </a:txBody>
                  <a:tcPr/>
                </a:tc>
                <a:tc hMerge="1">
                  <a:txBody>
                    <a:bodyPr/>
                    <a:lstStyle/>
                    <a:p>
                      <a:endParaRPr lang="en-US" sz="1200" dirty="0"/>
                    </a:p>
                  </a:txBody>
                  <a:tcPr/>
                </a:tc>
                <a:tc hMerge="1">
                  <a:txBody>
                    <a:bodyPr/>
                    <a:lstStyle/>
                    <a:p>
                      <a:endParaRPr lang="en-US"/>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a:p>
                  </a:txBody>
                  <a:tcPr/>
                </a:tc>
                <a:extLst>
                  <a:ext uri="{0D108BD9-81ED-4DB2-BD59-A6C34878D82A}">
                    <a16:rowId xmlns:a16="http://schemas.microsoft.com/office/drawing/2014/main" val="292637326"/>
                  </a:ext>
                </a:extLst>
              </a:tr>
              <a:tr h="827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HIV acquisition</a:t>
                      </a:r>
                    </a:p>
                    <a:p>
                      <a:endParaRPr lang="en-US" sz="1200" dirty="0"/>
                    </a:p>
                  </a:txBody>
                  <a:tcPr marL="91447" marR="91447"/>
                </a:tc>
                <a:tc>
                  <a:txBody>
                    <a:bodyPr/>
                    <a:lstStyle/>
                    <a:p>
                      <a:pPr marL="0" marR="0">
                        <a:lnSpc>
                          <a:spcPct val="115000"/>
                        </a:lnSpc>
                        <a:spcBef>
                          <a:spcPts val="0"/>
                        </a:spcBef>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randomized trial*</a:t>
                      </a:r>
                      <a:endParaRPr lang="en-US" sz="1200" dirty="0">
                        <a:solidFill>
                          <a:srgbClr val="000000"/>
                        </a:solidFill>
                        <a:effectLst/>
                        <a:latin typeface="Arial" panose="020B0604020202020204" pitchFamily="34" charset="0"/>
                        <a:ea typeface="SimSun" panose="02010600030101010101" pitchFamily="2" charset="-122"/>
                      </a:endParaRPr>
                    </a:p>
                    <a:p>
                      <a:pPr marL="0" marR="0">
                        <a:lnSpc>
                          <a:spcPct val="115000"/>
                        </a:lnSpc>
                        <a:spcBef>
                          <a:spcPts val="0"/>
                        </a:spcBef>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(7829) ^</a:t>
                      </a:r>
                      <a:endParaRPr lang="en-US" sz="1200" dirty="0">
                        <a:solidFill>
                          <a:srgbClr val="000000"/>
                        </a:solidFill>
                        <a:effectLst/>
                        <a:latin typeface="Arial" panose="020B0604020202020204" pitchFamily="34" charset="0"/>
                        <a:ea typeface="SimSun" panose="02010600030101010101" pitchFamily="2" charset="-122"/>
                      </a:endParaRPr>
                    </a:p>
                  </a:txBody>
                  <a:tcPr marL="68585" marR="68585" marT="0" marB="0"/>
                </a:tc>
                <a:tc>
                  <a:txBody>
                    <a:bodyPr/>
                    <a:lstStyle/>
                    <a:p>
                      <a:pPr marL="0" marR="0">
                        <a:lnSpc>
                          <a:spcPct val="115000"/>
                        </a:lnSpc>
                        <a:spcBef>
                          <a:spcPts val="0"/>
                        </a:spcBef>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Few limitations†</a:t>
                      </a:r>
                      <a:endParaRPr lang="en-US" sz="1200" dirty="0">
                        <a:solidFill>
                          <a:srgbClr val="000000"/>
                        </a:solidFill>
                        <a:effectLst/>
                        <a:latin typeface="Arial" panose="020B0604020202020204" pitchFamily="34" charset="0"/>
                        <a:ea typeface="SimSun" panose="02010600030101010101" pitchFamily="2" charset="-122"/>
                      </a:endParaRPr>
                    </a:p>
                  </a:txBody>
                  <a:tcPr marL="68585" marR="68585" marT="0" marB="0"/>
                </a:tc>
                <a:tc>
                  <a:txBody>
                    <a:bodyPr/>
                    <a:lstStyle/>
                    <a:p>
                      <a:pPr marL="0" marR="0">
                        <a:lnSpc>
                          <a:spcPct val="115000"/>
                        </a:lnSpc>
                        <a:spcBef>
                          <a:spcPts val="0"/>
                        </a:spcBef>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serious inconsistency</a:t>
                      </a:r>
                      <a:endParaRPr lang="en-US" sz="1200" dirty="0">
                        <a:solidFill>
                          <a:srgbClr val="000000"/>
                        </a:solidFill>
                        <a:effectLst/>
                        <a:latin typeface="Arial" panose="020B0604020202020204" pitchFamily="34" charset="0"/>
                        <a:ea typeface="SimSun" panose="02010600030101010101" pitchFamily="2" charset="-122"/>
                      </a:endParaRPr>
                    </a:p>
                  </a:txBody>
                  <a:tcPr marL="68585" marR="68585" marT="0" marB="0"/>
                </a:tc>
                <a:tc>
                  <a:txBody>
                    <a:bodyPr/>
                    <a:lstStyle/>
                    <a:p>
                      <a:pPr marL="0" marR="0">
                        <a:lnSpc>
                          <a:spcPct val="115000"/>
                        </a:lnSpc>
                        <a:spcBef>
                          <a:spcPts val="0"/>
                        </a:spcBef>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serious imprecision</a:t>
                      </a:r>
                      <a:endParaRPr lang="en-US" sz="1200" dirty="0">
                        <a:solidFill>
                          <a:srgbClr val="000000"/>
                        </a:solidFill>
                        <a:effectLst/>
                        <a:latin typeface="Arial" panose="020B0604020202020204" pitchFamily="34" charset="0"/>
                        <a:ea typeface="SimSun" panose="02010600030101010101" pitchFamily="2" charset="-122"/>
                      </a:endParaRPr>
                    </a:p>
                  </a:txBody>
                  <a:tcPr marL="68585" marR="68585" marT="0" marB="0"/>
                </a:tc>
                <a:tc>
                  <a:txBody>
                    <a:bodyPr/>
                    <a:lstStyle/>
                    <a:p>
                      <a:pPr marL="0" marR="0">
                        <a:lnSpc>
                          <a:spcPct val="115000"/>
                        </a:lnSpc>
                        <a:spcBef>
                          <a:spcPts val="0"/>
                        </a:spcBef>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indirectness</a:t>
                      </a:r>
                      <a:endParaRPr lang="en-US" sz="1200" dirty="0">
                        <a:solidFill>
                          <a:srgbClr val="000000"/>
                        </a:solidFill>
                        <a:effectLst/>
                        <a:latin typeface="Arial" panose="020B0604020202020204" pitchFamily="34" charset="0"/>
                        <a:ea typeface="SimSun" panose="02010600030101010101" pitchFamily="2" charset="-122"/>
                      </a:endParaRPr>
                    </a:p>
                  </a:txBody>
                  <a:tcPr marL="68585" marR="68585" marT="0" marB="0"/>
                </a:tc>
                <a:tc>
                  <a:txBody>
                    <a:bodyPr/>
                    <a:lstStyle/>
                    <a:p>
                      <a:pPr marL="0" marR="0">
                        <a:lnSpc>
                          <a:spcPct val="115000"/>
                        </a:lnSpc>
                        <a:spcBef>
                          <a:spcPts val="0"/>
                        </a:spcBef>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High </a:t>
                      </a:r>
                      <a:endParaRPr lang="en-US" sz="1200" dirty="0">
                        <a:solidFill>
                          <a:srgbClr val="000000"/>
                        </a:solidFill>
                        <a:effectLst/>
                        <a:latin typeface="Arial" panose="020B0604020202020204" pitchFamily="34" charset="0"/>
                        <a:ea typeface="SimSun" panose="02010600030101010101" pitchFamily="2" charset="-122"/>
                      </a:endParaRPr>
                    </a:p>
                  </a:txBody>
                  <a:tcPr marL="68585" marR="68585" marT="0" marB="0"/>
                </a:tc>
                <a:tc>
                  <a:txBody>
                    <a:bodyPr/>
                    <a:lstStyle/>
                    <a:p>
                      <a:pPr marL="0" marR="0">
                        <a:lnSpc>
                          <a:spcPct val="115000"/>
                        </a:lnSpc>
                        <a:spcBef>
                          <a:spcPts val="0"/>
                        </a:spcBef>
                        <a:spcAft>
                          <a:spcPts val="0"/>
                        </a:spcAft>
                      </a:pPr>
                      <a:r>
                        <a:rPr lang="en-GB" sz="1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Adjusted HR 1.04 (0.82-1.33) for DMPA-IM versus Cu-IUD</a:t>
                      </a:r>
                      <a:endParaRPr lang="en-US" sz="1200" b="1" dirty="0">
                        <a:solidFill>
                          <a:srgbClr val="FF0000"/>
                        </a:solidFill>
                        <a:effectLst/>
                        <a:latin typeface="Arial" panose="020B0604020202020204" pitchFamily="34" charset="0"/>
                        <a:ea typeface="SimSun" panose="02010600030101010101" pitchFamily="2" charset="-122"/>
                      </a:endParaRPr>
                    </a:p>
                  </a:txBody>
                  <a:tcPr marL="68585" marR="68585" marT="0" marB="0"/>
                </a:tc>
                <a:extLst>
                  <a:ext uri="{0D108BD9-81ED-4DB2-BD59-A6C34878D82A}">
                    <a16:rowId xmlns:a16="http://schemas.microsoft.com/office/drawing/2014/main" val="2695855415"/>
                  </a:ext>
                </a:extLst>
              </a:tr>
              <a:tr h="370840">
                <a:tc gridSpan="8">
                  <a:txBody>
                    <a:bodyPr/>
                    <a:lstStyle/>
                    <a:p>
                      <a:r>
                        <a:rPr lang="en-US" sz="1600" b="1" i="1" dirty="0"/>
                        <a:t>IUD use vs. Implant</a:t>
                      </a:r>
                    </a:p>
                  </a:txBody>
                  <a:tcPr marL="91447" marR="91447"/>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934737139"/>
                  </a:ext>
                </a:extLst>
              </a:tr>
              <a:tr h="822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HIV acquisition</a:t>
                      </a:r>
                    </a:p>
                    <a:p>
                      <a:endParaRPr lang="en-US" sz="1200" dirty="0"/>
                    </a:p>
                  </a:txBody>
                  <a:tcPr marL="91447" marR="91447"/>
                </a:tc>
                <a:tc>
                  <a:txBody>
                    <a:bodyPr/>
                    <a:lstStyle/>
                    <a:p>
                      <a:pPr marL="0" marR="0">
                        <a:lnSpc>
                          <a:spcPct val="115000"/>
                        </a:lnSpc>
                        <a:spcBef>
                          <a:spcPts val="0"/>
                        </a:spcBef>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randomized trial*</a:t>
                      </a:r>
                      <a:endParaRPr lang="en-US" sz="1200" dirty="0">
                        <a:solidFill>
                          <a:srgbClr val="000000"/>
                        </a:solidFill>
                        <a:effectLst/>
                        <a:latin typeface="Arial" panose="020B0604020202020204" pitchFamily="34" charset="0"/>
                        <a:ea typeface="SimSun" panose="02010600030101010101" pitchFamily="2" charset="-122"/>
                      </a:endParaRPr>
                    </a:p>
                    <a:p>
                      <a:pPr marL="0" marR="0">
                        <a:lnSpc>
                          <a:spcPct val="115000"/>
                        </a:lnSpc>
                        <a:spcBef>
                          <a:spcPts val="0"/>
                        </a:spcBef>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(7829) ^</a:t>
                      </a:r>
                      <a:endParaRPr lang="en-US" sz="1200" dirty="0">
                        <a:solidFill>
                          <a:srgbClr val="000000"/>
                        </a:solidFill>
                        <a:effectLst/>
                        <a:latin typeface="Arial" panose="020B0604020202020204" pitchFamily="34" charset="0"/>
                        <a:ea typeface="SimSun" panose="02010600030101010101" pitchFamily="2" charset="-122"/>
                      </a:endParaRPr>
                    </a:p>
                  </a:txBody>
                  <a:tcPr marL="68585" marR="68585" marT="0" marB="0"/>
                </a:tc>
                <a:tc>
                  <a:txBody>
                    <a:bodyPr/>
                    <a:lstStyle/>
                    <a:p>
                      <a:pPr marL="0" marR="0">
                        <a:lnSpc>
                          <a:spcPct val="115000"/>
                        </a:lnSpc>
                        <a:spcBef>
                          <a:spcPts val="0"/>
                        </a:spcBef>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Few limitations†</a:t>
                      </a:r>
                      <a:endParaRPr lang="en-US" sz="1200" dirty="0">
                        <a:solidFill>
                          <a:srgbClr val="000000"/>
                        </a:solidFill>
                        <a:effectLst/>
                        <a:latin typeface="Arial" panose="020B0604020202020204" pitchFamily="34" charset="0"/>
                        <a:ea typeface="SimSun" panose="02010600030101010101" pitchFamily="2" charset="-122"/>
                      </a:endParaRPr>
                    </a:p>
                  </a:txBody>
                  <a:tcPr marL="68585" marR="68585" marT="0" marB="0"/>
                </a:tc>
                <a:tc>
                  <a:txBody>
                    <a:bodyPr/>
                    <a:lstStyle/>
                    <a:p>
                      <a:pPr marL="0" marR="0">
                        <a:lnSpc>
                          <a:spcPct val="115000"/>
                        </a:lnSpc>
                        <a:spcBef>
                          <a:spcPts val="0"/>
                        </a:spcBef>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serious inconsistency</a:t>
                      </a:r>
                      <a:endParaRPr lang="en-US" sz="1200" dirty="0">
                        <a:solidFill>
                          <a:srgbClr val="000000"/>
                        </a:solidFill>
                        <a:effectLst/>
                        <a:latin typeface="Arial" panose="020B0604020202020204" pitchFamily="34" charset="0"/>
                        <a:ea typeface="SimSun" panose="02010600030101010101" pitchFamily="2" charset="-122"/>
                      </a:endParaRPr>
                    </a:p>
                  </a:txBody>
                  <a:tcPr marL="68585" marR="68585" marT="0" marB="0"/>
                </a:tc>
                <a:tc>
                  <a:txBody>
                    <a:bodyPr/>
                    <a:lstStyle/>
                    <a:p>
                      <a:pPr marL="0" marR="0">
                        <a:lnSpc>
                          <a:spcPct val="115000"/>
                        </a:lnSpc>
                        <a:spcBef>
                          <a:spcPts val="0"/>
                        </a:spcBef>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serious imprecision</a:t>
                      </a:r>
                      <a:endParaRPr lang="en-US" sz="1200" dirty="0">
                        <a:solidFill>
                          <a:srgbClr val="000000"/>
                        </a:solidFill>
                        <a:effectLst/>
                        <a:latin typeface="Arial" panose="020B0604020202020204" pitchFamily="34" charset="0"/>
                        <a:ea typeface="SimSun" panose="02010600030101010101" pitchFamily="2" charset="-122"/>
                      </a:endParaRPr>
                    </a:p>
                  </a:txBody>
                  <a:tcPr marL="68585" marR="68585" marT="0" marB="0"/>
                </a:tc>
                <a:tc>
                  <a:txBody>
                    <a:bodyPr/>
                    <a:lstStyle/>
                    <a:p>
                      <a:pPr marL="0" marR="0">
                        <a:lnSpc>
                          <a:spcPct val="115000"/>
                        </a:lnSpc>
                        <a:spcBef>
                          <a:spcPts val="0"/>
                        </a:spcBef>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indirectness</a:t>
                      </a:r>
                      <a:endParaRPr lang="en-US" sz="1200" dirty="0">
                        <a:solidFill>
                          <a:srgbClr val="000000"/>
                        </a:solidFill>
                        <a:effectLst/>
                        <a:latin typeface="Arial" panose="020B0604020202020204" pitchFamily="34" charset="0"/>
                        <a:ea typeface="SimSun" panose="02010600030101010101" pitchFamily="2" charset="-122"/>
                      </a:endParaRPr>
                    </a:p>
                  </a:txBody>
                  <a:tcPr marL="68585" marR="68585" marT="0" marB="0"/>
                </a:tc>
                <a:tc>
                  <a:txBody>
                    <a:bodyPr/>
                    <a:lstStyle/>
                    <a:p>
                      <a:pPr marL="0" marR="0">
                        <a:lnSpc>
                          <a:spcPct val="115000"/>
                        </a:lnSpc>
                        <a:spcBef>
                          <a:spcPts val="0"/>
                        </a:spcBef>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High </a:t>
                      </a:r>
                      <a:endParaRPr lang="en-US" sz="1200" dirty="0">
                        <a:solidFill>
                          <a:srgbClr val="000000"/>
                        </a:solidFill>
                        <a:effectLst/>
                        <a:latin typeface="Arial" panose="020B0604020202020204" pitchFamily="34" charset="0"/>
                        <a:ea typeface="SimSun" panose="02010600030101010101" pitchFamily="2" charset="-122"/>
                      </a:endParaRPr>
                    </a:p>
                  </a:txBody>
                  <a:tcPr marL="68585" marR="68585" marT="0" marB="0"/>
                </a:tc>
                <a:tc>
                  <a:txBody>
                    <a:bodyPr/>
                    <a:lstStyle/>
                    <a:p>
                      <a:r>
                        <a:rPr lang="en-GB" sz="1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Adjusted HR 1.18 (0.91-1.53) for Cu-IUD versus LNG implant</a:t>
                      </a:r>
                      <a:endParaRPr lang="en-US" sz="1200" b="1" dirty="0">
                        <a:solidFill>
                          <a:srgbClr val="FF0000"/>
                        </a:solidFill>
                      </a:endParaRPr>
                    </a:p>
                  </a:txBody>
                  <a:tcPr marL="91447" marR="91447"/>
                </a:tc>
                <a:extLst>
                  <a:ext uri="{0D108BD9-81ED-4DB2-BD59-A6C34878D82A}">
                    <a16:rowId xmlns:a16="http://schemas.microsoft.com/office/drawing/2014/main" val="2082546707"/>
                  </a:ext>
                </a:extLst>
              </a:tr>
            </a:tbl>
          </a:graphicData>
        </a:graphic>
      </p:graphicFrame>
      <p:sp>
        <p:nvSpPr>
          <p:cNvPr id="49211" name="TextBox 4">
            <a:extLst>
              <a:ext uri="{FF2B5EF4-FFF2-40B4-BE49-F238E27FC236}">
                <a16:creationId xmlns:a16="http://schemas.microsoft.com/office/drawing/2014/main" id="{DE1172EC-1447-4D5F-B1D5-AFB97F6E706F}"/>
              </a:ext>
            </a:extLst>
          </p:cNvPr>
          <p:cNvSpPr txBox="1">
            <a:spLocks noChangeArrowheads="1"/>
          </p:cNvSpPr>
          <p:nvPr/>
        </p:nvSpPr>
        <p:spPr bwMode="auto">
          <a:xfrm>
            <a:off x="495300" y="4724400"/>
            <a:ext cx="800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000" dirty="0"/>
              <a:t>^Sample size is for the entire study population.  *Restricted to studies classified as "informative with but with important limitations“. † Few limitations noted in the trial, but not serious enough to downgrade the level of evidence</a:t>
            </a:r>
            <a:endParaRPr lang="en-US" altLang="en-US" sz="1000" dirty="0"/>
          </a:p>
        </p:txBody>
      </p:sp>
      <p:sp>
        <p:nvSpPr>
          <p:cNvPr id="7" name="Arrow: Left 6">
            <a:extLst>
              <a:ext uri="{FF2B5EF4-FFF2-40B4-BE49-F238E27FC236}">
                <a16:creationId xmlns:a16="http://schemas.microsoft.com/office/drawing/2014/main" id="{DBCBCA99-2295-40E2-B82F-A6B76CB5B5F3}"/>
              </a:ext>
            </a:extLst>
          </p:cNvPr>
          <p:cNvSpPr/>
          <p:nvPr/>
        </p:nvSpPr>
        <p:spPr>
          <a:xfrm>
            <a:off x="8496300" y="2590800"/>
            <a:ext cx="533400" cy="762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Arrow: Left 7">
            <a:extLst>
              <a:ext uri="{FF2B5EF4-FFF2-40B4-BE49-F238E27FC236}">
                <a16:creationId xmlns:a16="http://schemas.microsoft.com/office/drawing/2014/main" id="{F7E8CEDF-EA03-4270-B48F-93A72CD8F615}"/>
              </a:ext>
            </a:extLst>
          </p:cNvPr>
          <p:cNvSpPr/>
          <p:nvPr/>
        </p:nvSpPr>
        <p:spPr>
          <a:xfrm>
            <a:off x="8496300" y="4021931"/>
            <a:ext cx="533400" cy="762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74684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4F20EC-204B-4E22-BFB9-6F123D29C6DB}"/>
              </a:ext>
            </a:extLst>
          </p:cNvPr>
          <p:cNvSpPr>
            <a:spLocks noGrp="1"/>
          </p:cNvSpPr>
          <p:nvPr>
            <p:ph type="title"/>
          </p:nvPr>
        </p:nvSpPr>
        <p:spPr/>
        <p:txBody>
          <a:bodyPr/>
          <a:lstStyle/>
          <a:p>
            <a:r>
              <a:rPr lang="en-US" dirty="0"/>
              <a:t>Contraceptive values and preferences</a:t>
            </a:r>
          </a:p>
        </p:txBody>
      </p:sp>
      <p:sp>
        <p:nvSpPr>
          <p:cNvPr id="5" name="Text Placeholder 4">
            <a:extLst>
              <a:ext uri="{FF2B5EF4-FFF2-40B4-BE49-F238E27FC236}">
                <a16:creationId xmlns:a16="http://schemas.microsoft.com/office/drawing/2014/main" id="{1E1BEF68-7998-4C73-822B-80B405EDEB7E}"/>
              </a:ext>
            </a:extLst>
          </p:cNvPr>
          <p:cNvSpPr>
            <a:spLocks noGrp="1"/>
          </p:cNvSpPr>
          <p:nvPr>
            <p:ph type="body" idx="1"/>
          </p:nvPr>
        </p:nvSpPr>
        <p:spPr/>
        <p:txBody>
          <a:bodyPr/>
          <a:lstStyle/>
          <a:p>
            <a:r>
              <a:rPr lang="en-US" dirty="0"/>
              <a:t>Systematic review, engagement with sex workers, community perspectives</a:t>
            </a:r>
          </a:p>
        </p:txBody>
      </p:sp>
    </p:spTree>
    <p:extLst>
      <p:ext uri="{BB962C8B-B14F-4D97-AF65-F5344CB8AC3E}">
        <p14:creationId xmlns:p14="http://schemas.microsoft.com/office/powerpoint/2010/main" val="3079429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DE7EC-14A2-47CA-97FB-69B13B03A17C}"/>
              </a:ext>
            </a:extLst>
          </p:cNvPr>
          <p:cNvSpPr>
            <a:spLocks noGrp="1"/>
          </p:cNvSpPr>
          <p:nvPr>
            <p:ph type="title"/>
          </p:nvPr>
        </p:nvSpPr>
        <p:spPr>
          <a:xfrm>
            <a:off x="457200" y="365556"/>
            <a:ext cx="8229600" cy="850900"/>
          </a:xfrm>
        </p:spPr>
        <p:txBody>
          <a:bodyPr rtlCol="0">
            <a:normAutofit/>
          </a:bodyPr>
          <a:lstStyle/>
          <a:p>
            <a:pPr fontAlgn="auto">
              <a:spcAft>
                <a:spcPts val="0"/>
              </a:spcAft>
              <a:defRPr/>
            </a:pPr>
            <a:r>
              <a:rPr lang="en-US" dirty="0"/>
              <a:t>Systematic Review </a:t>
            </a:r>
          </a:p>
        </p:txBody>
      </p:sp>
      <p:pic>
        <p:nvPicPr>
          <p:cNvPr id="51203" name="Content Placeholder 5" descr="A picture containing text&#10;&#10;Description generated with very high confidence">
            <a:extLst>
              <a:ext uri="{FF2B5EF4-FFF2-40B4-BE49-F238E27FC236}">
                <a16:creationId xmlns:a16="http://schemas.microsoft.com/office/drawing/2014/main" id="{15EEC54F-4542-482C-B692-09F76835AEB4}"/>
              </a:ext>
            </a:extLst>
          </p:cNvPr>
          <p:cNvPicPr>
            <a:picLocks noGrp="1" noChangeAspect="1" noChangeArrowheads="1"/>
          </p:cNvPicPr>
          <p:nvPr>
            <p:ph idx="11"/>
          </p:nvPr>
        </p:nvPicPr>
        <p:blipFill>
          <a:blip r:embed="rId2">
            <a:extLst>
              <a:ext uri="{28A0092B-C50C-407E-A947-70E740481C1C}">
                <a14:useLocalDpi xmlns:a14="http://schemas.microsoft.com/office/drawing/2010/main" val="0"/>
              </a:ext>
            </a:extLst>
          </a:blip>
          <a:srcRect/>
          <a:stretch>
            <a:fillRect/>
          </a:stretch>
        </p:blipFill>
        <p:spPr>
          <a:xfrm>
            <a:off x="0" y="2008188"/>
            <a:ext cx="9144000" cy="3889375"/>
          </a:xfrm>
          <a:ln/>
          <a:extLst>
            <a:ext uri="{91240B29-F687-4F45-9708-019B960494DF}">
              <a14:hiddenLine xmlns:a14="http://schemas.microsoft.com/office/drawing/2010/main" w="9525" cap="flat" algn="ctr">
                <a:solidFill>
                  <a:srgbClr val="000000"/>
                </a:solidFill>
                <a:miter lim="800000"/>
                <a:headEnd type="none" w="med" len="med"/>
                <a:tailEnd type="none" w="med" len="med"/>
              </a14:hiddenLine>
            </a:ext>
          </a:extLst>
        </p:spPr>
      </p:pic>
      <p:sp>
        <p:nvSpPr>
          <p:cNvPr id="51204" name="TextBox 6">
            <a:extLst>
              <a:ext uri="{FF2B5EF4-FFF2-40B4-BE49-F238E27FC236}">
                <a16:creationId xmlns:a16="http://schemas.microsoft.com/office/drawing/2014/main" id="{8168C1E0-5F41-4283-9547-6D554B03ACF8}"/>
              </a:ext>
            </a:extLst>
          </p:cNvPr>
          <p:cNvSpPr txBox="1">
            <a:spLocks noChangeArrowheads="1"/>
          </p:cNvSpPr>
          <p:nvPr/>
        </p:nvSpPr>
        <p:spPr bwMode="auto">
          <a:xfrm>
            <a:off x="136525" y="4246563"/>
            <a:ext cx="343376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solidFill>
                  <a:schemeClr val="bg1"/>
                </a:solidFill>
              </a:rPr>
              <a:t>AFRO: n= 84</a:t>
            </a:r>
            <a:br>
              <a:rPr lang="en-US" altLang="en-US" sz="1600" dirty="0">
                <a:solidFill>
                  <a:schemeClr val="bg1"/>
                </a:solidFill>
              </a:rPr>
            </a:br>
            <a:r>
              <a:rPr lang="en-US" altLang="en-US" sz="1600" dirty="0">
                <a:solidFill>
                  <a:schemeClr val="bg1"/>
                </a:solidFill>
              </a:rPr>
              <a:t>PAHO: n= 153 (122 US)</a:t>
            </a:r>
            <a:br>
              <a:rPr lang="en-US" altLang="en-US" sz="1600" dirty="0">
                <a:solidFill>
                  <a:schemeClr val="bg1"/>
                </a:solidFill>
              </a:rPr>
            </a:br>
            <a:r>
              <a:rPr lang="en-US" altLang="en-US" sz="1600" dirty="0">
                <a:solidFill>
                  <a:schemeClr val="bg1"/>
                </a:solidFill>
              </a:rPr>
              <a:t>SEAR: n= 18</a:t>
            </a:r>
            <a:br>
              <a:rPr lang="en-US" altLang="en-US" sz="1600" dirty="0">
                <a:solidFill>
                  <a:schemeClr val="bg1"/>
                </a:solidFill>
              </a:rPr>
            </a:br>
            <a:r>
              <a:rPr lang="en-US" altLang="en-US" sz="1600" dirty="0">
                <a:solidFill>
                  <a:schemeClr val="bg1"/>
                </a:solidFill>
              </a:rPr>
              <a:t>EURO: n= 94 (27 UK)</a:t>
            </a:r>
            <a:br>
              <a:rPr lang="en-US" altLang="en-US" sz="1600" dirty="0">
                <a:solidFill>
                  <a:schemeClr val="bg1"/>
                </a:solidFill>
              </a:rPr>
            </a:br>
            <a:r>
              <a:rPr lang="en-US" altLang="en-US" sz="1600" dirty="0">
                <a:solidFill>
                  <a:schemeClr val="bg1"/>
                </a:solidFill>
              </a:rPr>
              <a:t>EMRO: n= 13</a:t>
            </a:r>
            <a:br>
              <a:rPr lang="en-US" altLang="en-US" sz="1600" dirty="0">
                <a:solidFill>
                  <a:schemeClr val="bg1"/>
                </a:solidFill>
              </a:rPr>
            </a:br>
            <a:r>
              <a:rPr lang="en-US" altLang="en-US" sz="1600" dirty="0">
                <a:solidFill>
                  <a:schemeClr val="bg1"/>
                </a:solidFill>
              </a:rPr>
              <a:t>WRPO: n= 31 (20 Australia)</a:t>
            </a:r>
          </a:p>
          <a:p>
            <a:pPr eaLnBrk="1" hangingPunct="1"/>
            <a:endParaRPr lang="en-US" altLang="en-US" sz="1200" dirty="0">
              <a:solidFill>
                <a:schemeClr val="bg1"/>
              </a:solidFill>
            </a:endParaRPr>
          </a:p>
        </p:txBody>
      </p:sp>
      <p:pic>
        <p:nvPicPr>
          <p:cNvPr id="51205" name="Content Placeholder 5" descr="A picture containing text&#10;&#10;Description generated with very high confidence">
            <a:extLst>
              <a:ext uri="{FF2B5EF4-FFF2-40B4-BE49-F238E27FC236}">
                <a16:creationId xmlns:a16="http://schemas.microsoft.com/office/drawing/2014/main" id="{2E933091-AE4E-4A5A-9057-7CC4B7D5A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9198" t="-24930" r="4291" b="78761"/>
          <a:stretch>
            <a:fillRect/>
          </a:stretch>
        </p:blipFill>
        <p:spPr bwMode="auto">
          <a:xfrm>
            <a:off x="41275" y="514350"/>
            <a:ext cx="5905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 name="Rectangle 2">
            <a:extLst>
              <a:ext uri="{FF2B5EF4-FFF2-40B4-BE49-F238E27FC236}">
                <a16:creationId xmlns:a16="http://schemas.microsoft.com/office/drawing/2014/main" id="{6BE767B6-CA7C-4A37-9EAB-8CB676BB00CA}"/>
              </a:ext>
            </a:extLst>
          </p:cNvPr>
          <p:cNvSpPr/>
          <p:nvPr/>
        </p:nvSpPr>
        <p:spPr>
          <a:xfrm>
            <a:off x="457200" y="1425182"/>
            <a:ext cx="7543800" cy="430887"/>
          </a:xfrm>
          <a:prstGeom prst="rect">
            <a:avLst/>
          </a:prstGeom>
        </p:spPr>
        <p:txBody>
          <a:bodyPr wrap="square">
            <a:spAutoFit/>
          </a:bodyPr>
          <a:lstStyle/>
          <a:p>
            <a:pPr marL="342900" indent="-342900">
              <a:buClr>
                <a:srgbClr val="0070C0"/>
              </a:buClr>
              <a:buSzPct val="91000"/>
              <a:buFont typeface="Wingdings" panose="05000000000000000000" pitchFamily="2" charset="2"/>
              <a:buChar char="q"/>
            </a:pPr>
            <a:r>
              <a:rPr lang="en-US" sz="2200" dirty="0"/>
              <a:t>Search results: 375 studies met inclusion criteria</a:t>
            </a:r>
          </a:p>
        </p:txBody>
      </p:sp>
    </p:spTree>
    <p:extLst>
      <p:ext uri="{BB962C8B-B14F-4D97-AF65-F5344CB8AC3E}">
        <p14:creationId xmlns:p14="http://schemas.microsoft.com/office/powerpoint/2010/main" val="2860153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alibri" pitchFamily="34" charset="0"/>
              </a:rPr>
              <a:t>Medical eligibility criteria for contraceptive use (MEC)</a:t>
            </a:r>
            <a:endParaRPr lang="en-GB" dirty="0"/>
          </a:p>
        </p:txBody>
      </p:sp>
      <p:sp>
        <p:nvSpPr>
          <p:cNvPr id="3" name="Content Placeholder 2"/>
          <p:cNvSpPr>
            <a:spLocks noGrp="1"/>
          </p:cNvSpPr>
          <p:nvPr>
            <p:ph idx="1"/>
          </p:nvPr>
        </p:nvSpPr>
        <p:spPr>
          <a:xfrm>
            <a:off x="4355976" y="1556792"/>
            <a:ext cx="4680520" cy="4569371"/>
          </a:xfrm>
        </p:spPr>
        <p:txBody>
          <a:bodyPr>
            <a:normAutofit/>
          </a:bodyPr>
          <a:lstStyle/>
          <a:p>
            <a:pPr>
              <a:lnSpc>
                <a:spcPct val="90000"/>
              </a:lnSpc>
            </a:pPr>
            <a:r>
              <a:rPr lang="en-GB" sz="2000" dirty="0">
                <a:ea typeface="Arial Unicode MS" pitchFamily="34" charset="-128"/>
                <a:cs typeface="Arial Unicode MS" pitchFamily="34" charset="-128"/>
              </a:rPr>
              <a:t>Provides recommendations (&gt; 2000) on eligibility for 25 methods of contraception </a:t>
            </a:r>
          </a:p>
          <a:p>
            <a:pPr>
              <a:lnSpc>
                <a:spcPct val="90000"/>
              </a:lnSpc>
              <a:spcBef>
                <a:spcPct val="50000"/>
              </a:spcBef>
            </a:pPr>
            <a:r>
              <a:rPr lang="en-US" sz="2000" dirty="0"/>
              <a:t>Conditions include: </a:t>
            </a:r>
          </a:p>
          <a:p>
            <a:pPr lvl="1">
              <a:lnSpc>
                <a:spcPct val="90000"/>
              </a:lnSpc>
              <a:spcBef>
                <a:spcPct val="50000"/>
              </a:spcBef>
            </a:pPr>
            <a:r>
              <a:rPr lang="en-US" sz="1600" dirty="0"/>
              <a:t>A</a:t>
            </a:r>
            <a:r>
              <a:rPr lang="tr-TR" sz="1600" dirty="0"/>
              <a:t> physiological status</a:t>
            </a:r>
            <a:r>
              <a:rPr lang="en-US" sz="1600" dirty="0"/>
              <a:t> (</a:t>
            </a:r>
            <a:r>
              <a:rPr lang="tr-TR" sz="1600" dirty="0"/>
              <a:t>e.g. </a:t>
            </a:r>
            <a:r>
              <a:rPr lang="en-US" sz="1600" dirty="0"/>
              <a:t>parity, breastfeeding) </a:t>
            </a:r>
            <a:endParaRPr lang="tr-TR" sz="1600" dirty="0"/>
          </a:p>
          <a:p>
            <a:pPr lvl="1">
              <a:lnSpc>
                <a:spcPct val="90000"/>
              </a:lnSpc>
              <a:spcBef>
                <a:spcPct val="50000"/>
              </a:spcBef>
            </a:pPr>
            <a:r>
              <a:rPr lang="tr-TR" sz="1600" dirty="0"/>
              <a:t>A group with special needs (adolescents, perimenopausal women)</a:t>
            </a:r>
            <a:endParaRPr lang="en-US" sz="1600" dirty="0"/>
          </a:p>
          <a:p>
            <a:pPr lvl="1">
              <a:lnSpc>
                <a:spcPct val="90000"/>
              </a:lnSpc>
              <a:spcBef>
                <a:spcPct val="50000"/>
              </a:spcBef>
            </a:pPr>
            <a:r>
              <a:rPr lang="tr-TR" sz="1600" dirty="0"/>
              <a:t>A health problem (e.g. headache, irregular bleeding)</a:t>
            </a:r>
          </a:p>
          <a:p>
            <a:pPr lvl="1">
              <a:lnSpc>
                <a:spcPct val="90000"/>
              </a:lnSpc>
              <a:spcBef>
                <a:spcPct val="50000"/>
              </a:spcBef>
            </a:pPr>
            <a:r>
              <a:rPr lang="tr-TR" sz="1600" dirty="0"/>
              <a:t>A</a:t>
            </a:r>
            <a:r>
              <a:rPr lang="en-US" sz="1600" dirty="0"/>
              <a:t> known pre-existing medical condition </a:t>
            </a:r>
            <a:br>
              <a:rPr lang="en-US" sz="1600" dirty="0"/>
            </a:br>
            <a:r>
              <a:rPr lang="en-US" sz="1600" dirty="0"/>
              <a:t> (e.g. hypertension, STI, diabetes)</a:t>
            </a:r>
          </a:p>
          <a:p>
            <a:pPr lvl="1">
              <a:lnSpc>
                <a:spcPct val="90000"/>
              </a:lnSpc>
              <a:spcBef>
                <a:spcPct val="50000"/>
              </a:spcBef>
            </a:pPr>
            <a:r>
              <a:rPr lang="en-US" sz="2000" b="1" i="1" dirty="0"/>
              <a:t>High risk of HIV </a:t>
            </a:r>
            <a:r>
              <a:rPr lang="en-GB" sz="2000" b="1" i="1" dirty="0"/>
              <a:t>infection</a:t>
            </a:r>
            <a:endParaRPr lang="en-GB" sz="2000" dirty="0">
              <a:ea typeface="Arial Unicode MS" pitchFamily="34" charset="-128"/>
              <a:cs typeface="Arial Unicode MS" pitchFamily="34" charset="-128"/>
            </a:endParaRPr>
          </a:p>
          <a:p>
            <a:pPr>
              <a:lnSpc>
                <a:spcPct val="90000"/>
              </a:lnSpc>
            </a:pPr>
            <a:endParaRPr lang="en-GB" sz="2000" dirty="0">
              <a:ea typeface="Arial Unicode MS" pitchFamily="34" charset="-128"/>
              <a:cs typeface="Arial Unicode MS" pitchFamily="34" charset="-128"/>
            </a:endParaRPr>
          </a:p>
          <a:p>
            <a:endParaRPr lang="en-GB" dirty="0"/>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700808"/>
            <a:ext cx="2952328" cy="4308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440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03F58098-1201-46AC-B615-E1B756169987}"/>
              </a:ext>
            </a:extLst>
          </p:cNvPr>
          <p:cNvSpPr>
            <a:spLocks noGrp="1" noChangeArrowheads="1"/>
          </p:cNvSpPr>
          <p:nvPr>
            <p:ph type="title"/>
          </p:nvPr>
        </p:nvSpPr>
        <p:spPr/>
        <p:txBody>
          <a:bodyPr/>
          <a:lstStyle/>
          <a:p>
            <a:r>
              <a:rPr lang="en-US" altLang="en-US" dirty="0"/>
              <a:t>Conclusions</a:t>
            </a:r>
          </a:p>
        </p:txBody>
      </p:sp>
      <p:sp>
        <p:nvSpPr>
          <p:cNvPr id="52227" name="Content Placeholder 2">
            <a:extLst>
              <a:ext uri="{FF2B5EF4-FFF2-40B4-BE49-F238E27FC236}">
                <a16:creationId xmlns:a16="http://schemas.microsoft.com/office/drawing/2014/main" id="{5D2F8289-A246-45AC-83AA-BDC50C61B95C}"/>
              </a:ext>
            </a:extLst>
          </p:cNvPr>
          <p:cNvSpPr>
            <a:spLocks noGrp="1" noChangeArrowheads="1"/>
          </p:cNvSpPr>
          <p:nvPr>
            <p:ph idx="1"/>
          </p:nvPr>
        </p:nvSpPr>
        <p:spPr>
          <a:xfrm>
            <a:off x="457200" y="1219200"/>
            <a:ext cx="8229600" cy="5026024"/>
          </a:xfrm>
        </p:spPr>
        <p:txBody>
          <a:bodyPr/>
          <a:lstStyle/>
          <a:p>
            <a:pPr marL="514350" indent="-514350">
              <a:buClr>
                <a:srgbClr val="0070C0"/>
              </a:buClr>
              <a:buSzPct val="100000"/>
              <a:buFont typeface="+mj-lt"/>
              <a:buAutoNum type="arabicPeriod"/>
            </a:pPr>
            <a:r>
              <a:rPr lang="en-US" altLang="en-US" sz="2600" dirty="0"/>
              <a:t>Contraceptive users want: </a:t>
            </a:r>
          </a:p>
          <a:p>
            <a:pPr lvl="2">
              <a:buClr>
                <a:srgbClr val="0070C0"/>
              </a:buClr>
              <a:buSzPct val="60000"/>
              <a:buFont typeface="Wingdings" panose="05000000000000000000" pitchFamily="2" charset="2"/>
              <a:buChar char="q"/>
            </a:pPr>
            <a:r>
              <a:rPr lang="en-US" altLang="en-US" dirty="0"/>
              <a:t>A range of contraceptive methods</a:t>
            </a:r>
          </a:p>
          <a:p>
            <a:pPr lvl="2">
              <a:buClr>
                <a:srgbClr val="0070C0"/>
              </a:buClr>
              <a:buSzPct val="60000"/>
              <a:buFont typeface="Wingdings" panose="05000000000000000000" pitchFamily="2" charset="2"/>
              <a:buChar char="q"/>
            </a:pPr>
            <a:r>
              <a:rPr lang="en-US" altLang="en-US" dirty="0"/>
              <a:t>Methods that are efficacious, easy to use, few side effects</a:t>
            </a:r>
          </a:p>
          <a:p>
            <a:pPr lvl="2">
              <a:buClr>
                <a:srgbClr val="0070C0"/>
              </a:buClr>
              <a:buSzPct val="60000"/>
              <a:buFont typeface="Wingdings" panose="05000000000000000000" pitchFamily="2" charset="2"/>
              <a:buChar char="q"/>
            </a:pPr>
            <a:r>
              <a:rPr lang="en-US" altLang="en-US" dirty="0"/>
              <a:t>Control over final method choice, but consultation with providers that emphasizes their values and preferences</a:t>
            </a:r>
          </a:p>
          <a:p>
            <a:pPr lvl="2">
              <a:spcAft>
                <a:spcPts val="1200"/>
              </a:spcAft>
              <a:buClr>
                <a:srgbClr val="0070C0"/>
              </a:buClr>
              <a:buSzPct val="60000"/>
              <a:buFont typeface="Wingdings" panose="05000000000000000000" pitchFamily="2" charset="2"/>
              <a:buChar char="q"/>
            </a:pPr>
            <a:r>
              <a:rPr lang="en-US" altLang="en-US" dirty="0"/>
              <a:t>Comprehensive information about available methods and side effects</a:t>
            </a:r>
          </a:p>
          <a:p>
            <a:pPr marL="457200" indent="-457200">
              <a:spcAft>
                <a:spcPts val="1200"/>
              </a:spcAft>
              <a:buClr>
                <a:srgbClr val="0070C0"/>
              </a:buClr>
              <a:buSzPct val="100000"/>
              <a:buFont typeface="+mj-lt"/>
              <a:buAutoNum type="arabicPeriod"/>
            </a:pPr>
            <a:r>
              <a:rPr lang="en-US" altLang="en-US" sz="2600" dirty="0"/>
              <a:t>Wide variability in values and preferences within and across studies</a:t>
            </a:r>
          </a:p>
          <a:p>
            <a:pPr marL="457200" indent="-457200">
              <a:buClr>
                <a:srgbClr val="0070C0"/>
              </a:buClr>
              <a:buSzPct val="100000"/>
              <a:buFont typeface="+mj-lt"/>
              <a:buAutoNum type="arabicPeriod"/>
            </a:pPr>
            <a:r>
              <a:rPr lang="en-US" altLang="en-US" sz="2600" dirty="0"/>
              <a:t>Values and preferences shaped by context and available options</a:t>
            </a:r>
          </a:p>
          <a:p>
            <a:pPr lvl="2">
              <a:buClr>
                <a:srgbClr val="0070C0"/>
              </a:buClr>
              <a:buSzPct val="60000"/>
              <a:buFont typeface="Wingdings" panose="05000000000000000000" pitchFamily="2" charset="2"/>
              <a:buChar char="q"/>
            </a:pPr>
            <a:r>
              <a:rPr lang="en-US" altLang="en-US" dirty="0"/>
              <a:t>Counseling can change method choice, but providers may sometimes have incorrect knowledge</a:t>
            </a:r>
          </a:p>
        </p:txBody>
      </p:sp>
    </p:spTree>
    <p:extLst>
      <p:ext uri="{BB962C8B-B14F-4D97-AF65-F5344CB8AC3E}">
        <p14:creationId xmlns:p14="http://schemas.microsoft.com/office/powerpoint/2010/main" val="1490731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a:extLst>
              <a:ext uri="{FF2B5EF4-FFF2-40B4-BE49-F238E27FC236}">
                <a16:creationId xmlns:a16="http://schemas.microsoft.com/office/drawing/2014/main" id="{8C67F930-647F-456B-BC5B-C2CB35035E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58" t="2504" r="414" b="6755"/>
          <a:stretch/>
        </p:blipFill>
        <p:spPr bwMode="auto">
          <a:xfrm>
            <a:off x="152400" y="990600"/>
            <a:ext cx="3503674" cy="276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4">
            <a:extLst>
              <a:ext uri="{FF2B5EF4-FFF2-40B4-BE49-F238E27FC236}">
                <a16:creationId xmlns:a16="http://schemas.microsoft.com/office/drawing/2014/main" id="{053DBFD9-5A24-47B1-80E5-76EBFFB7A4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6" t="4435" b="4824"/>
          <a:stretch/>
        </p:blipFill>
        <p:spPr bwMode="auto">
          <a:xfrm>
            <a:off x="4419600" y="274637"/>
            <a:ext cx="4572000"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5">
            <a:extLst>
              <a:ext uri="{FF2B5EF4-FFF2-40B4-BE49-F238E27FC236}">
                <a16:creationId xmlns:a16="http://schemas.microsoft.com/office/drawing/2014/main" id="{318C2E0A-6FA1-4FB1-AE0A-3CE15425B3B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939"/>
          <a:stretch/>
        </p:blipFill>
        <p:spPr bwMode="auto">
          <a:xfrm>
            <a:off x="2209800" y="3263013"/>
            <a:ext cx="5181600" cy="328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19F7B63-B8CE-4895-B2D9-6B9BE9C9871A}"/>
              </a:ext>
            </a:extLst>
          </p:cNvPr>
          <p:cNvSpPr>
            <a:spLocks noGrp="1"/>
          </p:cNvSpPr>
          <p:nvPr>
            <p:ph type="title"/>
          </p:nvPr>
        </p:nvSpPr>
        <p:spPr/>
        <p:txBody>
          <a:bodyPr/>
          <a:lstStyle/>
          <a:p>
            <a:r>
              <a:rPr lang="en-US" dirty="0"/>
              <a:t>Sex worker survey </a:t>
            </a:r>
          </a:p>
        </p:txBody>
      </p:sp>
    </p:spTree>
    <p:extLst>
      <p:ext uri="{BB962C8B-B14F-4D97-AF65-F5344CB8AC3E}">
        <p14:creationId xmlns:p14="http://schemas.microsoft.com/office/powerpoint/2010/main" val="2076540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5C13EFF-EBFD-4EA1-90F6-F4DC12162DA8}"/>
              </a:ext>
            </a:extLst>
          </p:cNvPr>
          <p:cNvSpPr>
            <a:spLocks noGrp="1"/>
          </p:cNvSpPr>
          <p:nvPr>
            <p:ph type="title"/>
          </p:nvPr>
        </p:nvSpPr>
        <p:spPr>
          <a:xfrm>
            <a:off x="457200" y="274638"/>
            <a:ext cx="8229600" cy="850900"/>
          </a:xfrm>
        </p:spPr>
        <p:txBody>
          <a:bodyPr/>
          <a:lstStyle/>
          <a:p>
            <a:r>
              <a:rPr lang="en-US" dirty="0"/>
              <a:t>Zimbabwe Qualitative Study</a:t>
            </a:r>
          </a:p>
        </p:txBody>
      </p:sp>
      <p:sp>
        <p:nvSpPr>
          <p:cNvPr id="11" name="Content Placeholder 2">
            <a:extLst>
              <a:ext uri="{FF2B5EF4-FFF2-40B4-BE49-F238E27FC236}">
                <a16:creationId xmlns:a16="http://schemas.microsoft.com/office/drawing/2014/main" id="{FDC303E9-375C-435F-AB09-AE4CF38F6341}"/>
              </a:ext>
            </a:extLst>
          </p:cNvPr>
          <p:cNvSpPr>
            <a:spLocks noGrp="1"/>
          </p:cNvSpPr>
          <p:nvPr>
            <p:ph sz="half" idx="1"/>
          </p:nvPr>
        </p:nvSpPr>
        <p:spPr>
          <a:xfrm>
            <a:off x="457200" y="1371600"/>
            <a:ext cx="4419600" cy="4525963"/>
          </a:xfrm>
        </p:spPr>
        <p:txBody>
          <a:bodyPr>
            <a:normAutofit fontScale="92500" lnSpcReduction="10000"/>
          </a:bodyPr>
          <a:lstStyle/>
          <a:p>
            <a:r>
              <a:rPr lang="en-US" dirty="0"/>
              <a:t>Participatory focus groups</a:t>
            </a:r>
          </a:p>
          <a:p>
            <a:pPr lvl="1"/>
            <a:r>
              <a:rPr lang="en-US" dirty="0"/>
              <a:t>Role play scenarios</a:t>
            </a:r>
            <a:br>
              <a:rPr lang="en-US" dirty="0"/>
            </a:br>
            <a:endParaRPr lang="en-US" dirty="0"/>
          </a:p>
          <a:p>
            <a:pPr>
              <a:spcBef>
                <a:spcPts val="0"/>
              </a:spcBef>
              <a:buClr>
                <a:srgbClr val="0070C0"/>
              </a:buClr>
              <a:buSzPct val="80000"/>
              <a:defRPr/>
            </a:pPr>
            <a:r>
              <a:rPr lang="en-GB" dirty="0">
                <a:cs typeface="Calibri" panose="020F0502020204030204" pitchFamily="34" charset="0"/>
              </a:rPr>
              <a:t>Cost, accessibility, side effects, care at clinics influence use of contraception</a:t>
            </a:r>
          </a:p>
          <a:p>
            <a:pPr>
              <a:spcBef>
                <a:spcPts val="0"/>
              </a:spcBef>
              <a:buClr>
                <a:srgbClr val="0070C0"/>
              </a:buClr>
              <a:buSzPct val="80000"/>
              <a:defRPr/>
            </a:pPr>
            <a:endParaRPr lang="en-GB" dirty="0">
              <a:cs typeface="Calibri" panose="020F0502020204030204" pitchFamily="34" charset="0"/>
            </a:endParaRPr>
          </a:p>
          <a:p>
            <a:pPr>
              <a:spcBef>
                <a:spcPts val="0"/>
              </a:spcBef>
              <a:buClr>
                <a:srgbClr val="0070C0"/>
              </a:buClr>
              <a:buSzPct val="80000"/>
              <a:defRPr/>
            </a:pPr>
            <a:r>
              <a:rPr lang="en-GB" dirty="0">
                <a:cs typeface="Calibri" panose="020F0502020204030204" pitchFamily="34" charset="0"/>
              </a:rPr>
              <a:t>Condom-less sex is common</a:t>
            </a:r>
          </a:p>
          <a:p>
            <a:pPr>
              <a:spcBef>
                <a:spcPts val="0"/>
              </a:spcBef>
              <a:buClr>
                <a:srgbClr val="0070C0"/>
              </a:buClr>
              <a:buSzPct val="80000"/>
              <a:defRPr/>
            </a:pPr>
            <a:endParaRPr lang="en-GB" dirty="0">
              <a:cs typeface="Calibri" panose="020F0502020204030204" pitchFamily="34" charset="0"/>
            </a:endParaRPr>
          </a:p>
          <a:p>
            <a:pPr>
              <a:spcBef>
                <a:spcPts val="0"/>
              </a:spcBef>
              <a:buClr>
                <a:srgbClr val="0070C0"/>
              </a:buClr>
              <a:buSzPct val="80000"/>
              <a:defRPr/>
            </a:pPr>
            <a:r>
              <a:rPr lang="en-GB" dirty="0">
                <a:cs typeface="Calibri" panose="020F0502020204030204" pitchFamily="34" charset="0"/>
              </a:rPr>
              <a:t>Male partners/clients influence contraceptive use </a:t>
            </a:r>
          </a:p>
          <a:p>
            <a:endParaRPr lang="en-US" dirty="0"/>
          </a:p>
          <a:p>
            <a:pPr lvl="1"/>
            <a:endParaRPr lang="en-US" dirty="0"/>
          </a:p>
        </p:txBody>
      </p:sp>
      <p:pic>
        <p:nvPicPr>
          <p:cNvPr id="4" name="Picture 3">
            <a:extLst>
              <a:ext uri="{FF2B5EF4-FFF2-40B4-BE49-F238E27FC236}">
                <a16:creationId xmlns:a16="http://schemas.microsoft.com/office/drawing/2014/main" id="{ACA1B100-67D0-466A-BA3B-68A39054F5D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76800" y="1600200"/>
            <a:ext cx="4038600" cy="37614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4512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0D98C-FC97-3D42-BA5C-FEA01647A437}"/>
              </a:ext>
            </a:extLst>
          </p:cNvPr>
          <p:cNvSpPr>
            <a:spLocks noGrp="1"/>
          </p:cNvSpPr>
          <p:nvPr>
            <p:ph type="title"/>
          </p:nvPr>
        </p:nvSpPr>
        <p:spPr/>
        <p:txBody>
          <a:bodyPr/>
          <a:lstStyle/>
          <a:p>
            <a:r>
              <a:rPr lang="en-US" dirty="0"/>
              <a:t>Voices from the HC-HIV advocacy group</a:t>
            </a:r>
          </a:p>
        </p:txBody>
      </p:sp>
      <p:sp>
        <p:nvSpPr>
          <p:cNvPr id="3" name="Content Placeholder 2">
            <a:extLst>
              <a:ext uri="{FF2B5EF4-FFF2-40B4-BE49-F238E27FC236}">
                <a16:creationId xmlns:a16="http://schemas.microsoft.com/office/drawing/2014/main" id="{A682CDA5-EC81-8C43-9572-A753C74EC11E}"/>
              </a:ext>
            </a:extLst>
          </p:cNvPr>
          <p:cNvSpPr>
            <a:spLocks noGrp="1"/>
          </p:cNvSpPr>
          <p:nvPr>
            <p:ph idx="1"/>
          </p:nvPr>
        </p:nvSpPr>
        <p:spPr>
          <a:xfrm>
            <a:off x="466725" y="1524000"/>
            <a:ext cx="8229600" cy="4800600"/>
          </a:xfrm>
        </p:spPr>
        <p:txBody>
          <a:bodyPr>
            <a:normAutofit lnSpcReduction="10000"/>
          </a:bodyPr>
          <a:lstStyle/>
          <a:p>
            <a:r>
              <a:rPr lang="en-US" dirty="0"/>
              <a:t>Guidelines work for women when they reflect their concerns – which are diverse and vary. </a:t>
            </a:r>
          </a:p>
          <a:p>
            <a:pPr marL="457200" lvl="1" indent="0">
              <a:buNone/>
            </a:pPr>
            <a:r>
              <a:rPr lang="en-US" b="1" dirty="0">
                <a:solidFill>
                  <a:srgbClr val="FF0000"/>
                </a:solidFill>
              </a:rPr>
              <a:t>“For some women, any level of HIV risk is too much. ECHO does not say that there is ‘no risk’.” </a:t>
            </a:r>
            <a:br>
              <a:rPr lang="en-US" b="1" dirty="0">
                <a:solidFill>
                  <a:srgbClr val="FF0000"/>
                </a:solidFill>
              </a:rPr>
            </a:br>
            <a:endParaRPr lang="en-US" b="1" dirty="0">
              <a:solidFill>
                <a:srgbClr val="FF0000"/>
              </a:solidFill>
            </a:endParaRPr>
          </a:p>
          <a:p>
            <a:r>
              <a:rPr lang="en-US" dirty="0"/>
              <a:t>Stories from women’s lives gathered through extensive community dialogues show that </a:t>
            </a:r>
            <a:r>
              <a:rPr lang="en-US" b="1" dirty="0">
                <a:solidFill>
                  <a:srgbClr val="FF0000"/>
                </a:solidFill>
              </a:rPr>
              <a:t>true contraceptive choice is a myth for many women</a:t>
            </a:r>
          </a:p>
          <a:p>
            <a:pPr marL="0" indent="0">
              <a:buNone/>
            </a:pPr>
            <a:endParaRPr lang="en-US" dirty="0"/>
          </a:p>
          <a:p>
            <a:pPr marL="0" indent="0">
              <a:buNone/>
            </a:pPr>
            <a:r>
              <a:rPr lang="en-US" b="1" i="1" dirty="0">
                <a:solidFill>
                  <a:srgbClr val="FF0000"/>
                </a:solidFill>
              </a:rPr>
              <a:t>Any changes to the guideline should reflect in clear, straightforward terms, these two critical points. </a:t>
            </a:r>
          </a:p>
        </p:txBody>
      </p:sp>
    </p:spTree>
    <p:extLst>
      <p:ext uri="{BB962C8B-B14F-4D97-AF65-F5344CB8AC3E}">
        <p14:creationId xmlns:p14="http://schemas.microsoft.com/office/powerpoint/2010/main" val="1174880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DBFEB-6C0B-4723-B53C-AFF5E61EE248}"/>
              </a:ext>
            </a:extLst>
          </p:cNvPr>
          <p:cNvSpPr>
            <a:spLocks noGrp="1"/>
          </p:cNvSpPr>
          <p:nvPr>
            <p:ph type="title"/>
          </p:nvPr>
        </p:nvSpPr>
        <p:spPr/>
        <p:txBody>
          <a:bodyPr/>
          <a:lstStyle/>
          <a:p>
            <a:r>
              <a:rPr lang="en-US" dirty="0"/>
              <a:t>Biological Data </a:t>
            </a:r>
          </a:p>
        </p:txBody>
      </p:sp>
      <p:sp>
        <p:nvSpPr>
          <p:cNvPr id="3" name="Content Placeholder 2">
            <a:extLst>
              <a:ext uri="{FF2B5EF4-FFF2-40B4-BE49-F238E27FC236}">
                <a16:creationId xmlns:a16="http://schemas.microsoft.com/office/drawing/2014/main" id="{B62A221D-3626-47D3-824B-A2DA43095F9F}"/>
              </a:ext>
            </a:extLst>
          </p:cNvPr>
          <p:cNvSpPr>
            <a:spLocks noGrp="1"/>
          </p:cNvSpPr>
          <p:nvPr>
            <p:ph idx="1"/>
          </p:nvPr>
        </p:nvSpPr>
        <p:spPr>
          <a:xfrm>
            <a:off x="304800" y="1295400"/>
            <a:ext cx="8229600" cy="5105400"/>
          </a:xfrm>
        </p:spPr>
        <p:txBody>
          <a:bodyPr>
            <a:normAutofit/>
          </a:bodyPr>
          <a:lstStyle/>
          <a:p>
            <a:pPr>
              <a:buClr>
                <a:srgbClr val="0070C0"/>
              </a:buClr>
              <a:buSzPct val="80000"/>
            </a:pPr>
            <a:r>
              <a:rPr lang="en-US" sz="2600" dirty="0"/>
              <a:t>Multiple biologic mechanisms could theoretically modify HIV acquisition risk </a:t>
            </a:r>
          </a:p>
          <a:p>
            <a:pPr lvl="1">
              <a:spcAft>
                <a:spcPts val="600"/>
              </a:spcAft>
              <a:buClr>
                <a:srgbClr val="0070C0"/>
              </a:buClr>
              <a:buSzPct val="80000"/>
            </a:pPr>
            <a:r>
              <a:rPr lang="en-US" dirty="0"/>
              <a:t>Unclear which are clinically relevant</a:t>
            </a:r>
          </a:p>
          <a:p>
            <a:pPr lvl="1">
              <a:spcAft>
                <a:spcPts val="600"/>
              </a:spcAft>
              <a:buClr>
                <a:srgbClr val="0070C0"/>
              </a:buClr>
              <a:buSzPct val="80000"/>
            </a:pPr>
            <a:r>
              <a:rPr lang="en-US" dirty="0"/>
              <a:t>Likely to be multifactorial </a:t>
            </a:r>
            <a:br>
              <a:rPr lang="en-US" dirty="0"/>
            </a:br>
            <a:endParaRPr lang="en-US" dirty="0"/>
          </a:p>
          <a:p>
            <a:pPr>
              <a:spcAft>
                <a:spcPts val="600"/>
              </a:spcAft>
              <a:buClr>
                <a:srgbClr val="0070C0"/>
              </a:buClr>
              <a:buSzPct val="80000"/>
            </a:pPr>
            <a:r>
              <a:rPr lang="en-US" sz="2600" dirty="0"/>
              <a:t>Variable effects by hormone, concentration, mode of administration</a:t>
            </a:r>
            <a:br>
              <a:rPr lang="en-US" sz="2600" dirty="0"/>
            </a:br>
            <a:endParaRPr lang="en-US" sz="2600" dirty="0"/>
          </a:p>
          <a:p>
            <a:pPr>
              <a:spcAft>
                <a:spcPts val="600"/>
              </a:spcAft>
              <a:buClr>
                <a:srgbClr val="0070C0"/>
              </a:buClr>
              <a:buSzPct val="80000"/>
            </a:pPr>
            <a:r>
              <a:rPr lang="en-US" sz="2600" dirty="0"/>
              <a:t>Applicability of data from animal and laboratory studies for clinical outcomes in humans uncertain </a:t>
            </a:r>
          </a:p>
        </p:txBody>
      </p:sp>
    </p:spTree>
    <p:extLst>
      <p:ext uri="{BB962C8B-B14F-4D97-AF65-F5344CB8AC3E}">
        <p14:creationId xmlns:p14="http://schemas.microsoft.com/office/powerpoint/2010/main" val="206368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EADE87-6C07-4C19-B806-889780EB312C}"/>
              </a:ext>
            </a:extLst>
          </p:cNvPr>
          <p:cNvSpPr>
            <a:spLocks noGrp="1"/>
          </p:cNvSpPr>
          <p:nvPr>
            <p:ph type="title"/>
          </p:nvPr>
        </p:nvSpPr>
        <p:spPr/>
        <p:txBody>
          <a:bodyPr/>
          <a:lstStyle/>
          <a:p>
            <a:r>
              <a:rPr lang="en-US" dirty="0"/>
              <a:t>Evidence to decision making and recommendations</a:t>
            </a:r>
          </a:p>
        </p:txBody>
      </p:sp>
    </p:spTree>
    <p:extLst>
      <p:ext uri="{BB962C8B-B14F-4D97-AF65-F5344CB8AC3E}">
        <p14:creationId xmlns:p14="http://schemas.microsoft.com/office/powerpoint/2010/main" val="3039288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729CE-A64A-489F-BD87-07D763E93DE6}"/>
              </a:ext>
            </a:extLst>
          </p:cNvPr>
          <p:cNvSpPr>
            <a:spLocks noGrp="1"/>
          </p:cNvSpPr>
          <p:nvPr>
            <p:ph type="title"/>
          </p:nvPr>
        </p:nvSpPr>
        <p:spPr/>
        <p:txBody>
          <a:bodyPr>
            <a:normAutofit fontScale="90000"/>
          </a:bodyPr>
          <a:lstStyle/>
          <a:p>
            <a:r>
              <a:rPr lang="en-US" dirty="0"/>
              <a:t>Evidence to decision table: Quality of evidence and benefits vs. harms</a:t>
            </a:r>
          </a:p>
        </p:txBody>
      </p:sp>
      <p:graphicFrame>
        <p:nvGraphicFramePr>
          <p:cNvPr id="4" name="Content Placeholder 3">
            <a:extLst>
              <a:ext uri="{FF2B5EF4-FFF2-40B4-BE49-F238E27FC236}">
                <a16:creationId xmlns:a16="http://schemas.microsoft.com/office/drawing/2014/main" id="{C52273CE-3F5F-4F97-98B8-2647E5F2A27E}"/>
              </a:ext>
            </a:extLst>
          </p:cNvPr>
          <p:cNvGraphicFramePr>
            <a:graphicFrameLocks noGrp="1"/>
          </p:cNvGraphicFramePr>
          <p:nvPr>
            <p:ph idx="1"/>
            <p:extLst>
              <p:ext uri="{D42A27DB-BD31-4B8C-83A1-F6EECF244321}">
                <p14:modId xmlns:p14="http://schemas.microsoft.com/office/powerpoint/2010/main" val="2223948312"/>
              </p:ext>
            </p:extLst>
          </p:nvPr>
        </p:nvGraphicFramePr>
        <p:xfrm>
          <a:off x="457200" y="1371600"/>
          <a:ext cx="8229600" cy="469900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433922339"/>
                    </a:ext>
                  </a:extLst>
                </a:gridCol>
                <a:gridCol w="685800">
                  <a:extLst>
                    <a:ext uri="{9D8B030D-6E8A-4147-A177-3AD203B41FA5}">
                      <a16:colId xmlns:a16="http://schemas.microsoft.com/office/drawing/2014/main" val="3628409381"/>
                    </a:ext>
                  </a:extLst>
                </a:gridCol>
                <a:gridCol w="4572000">
                  <a:extLst>
                    <a:ext uri="{9D8B030D-6E8A-4147-A177-3AD203B41FA5}">
                      <a16:colId xmlns:a16="http://schemas.microsoft.com/office/drawing/2014/main" val="3121976672"/>
                    </a:ext>
                  </a:extLst>
                </a:gridCol>
                <a:gridCol w="1524000">
                  <a:extLst>
                    <a:ext uri="{9D8B030D-6E8A-4147-A177-3AD203B41FA5}">
                      <a16:colId xmlns:a16="http://schemas.microsoft.com/office/drawing/2014/main" val="2927390387"/>
                    </a:ext>
                  </a:extLst>
                </a:gridCol>
              </a:tblGrid>
              <a:tr h="370840">
                <a:tc>
                  <a:txBody>
                    <a:bodyPr/>
                    <a:lstStyle/>
                    <a:p>
                      <a:r>
                        <a:rPr lang="en-US" dirty="0"/>
                        <a:t>Factor</a:t>
                      </a:r>
                    </a:p>
                  </a:txBody>
                  <a:tcPr/>
                </a:tc>
                <a:tc gridSpan="2">
                  <a:txBody>
                    <a:bodyPr/>
                    <a:lstStyle/>
                    <a:p>
                      <a:r>
                        <a:rPr lang="en-US" dirty="0"/>
                        <a:t>Explanation/evidence</a:t>
                      </a:r>
                    </a:p>
                  </a:txBody>
                  <a:tcPr/>
                </a:tc>
                <a:tc hMerge="1">
                  <a:txBody>
                    <a:bodyPr/>
                    <a:lstStyle/>
                    <a:p>
                      <a:endParaRPr lang="en-US" dirty="0"/>
                    </a:p>
                  </a:txBody>
                  <a:tcPr/>
                </a:tc>
                <a:tc>
                  <a:txBody>
                    <a:bodyPr/>
                    <a:lstStyle/>
                    <a:p>
                      <a:r>
                        <a:rPr lang="en-US" dirty="0"/>
                        <a:t>Judgement</a:t>
                      </a:r>
                    </a:p>
                  </a:txBody>
                  <a:tcPr/>
                </a:tc>
                <a:extLst>
                  <a:ext uri="{0D108BD9-81ED-4DB2-BD59-A6C34878D82A}">
                    <a16:rowId xmlns:a16="http://schemas.microsoft.com/office/drawing/2014/main" val="3671001883"/>
                  </a:ext>
                </a:extLst>
              </a:tr>
              <a:tr h="370840">
                <a:tc rowSpan="2">
                  <a:txBody>
                    <a:bodyPr/>
                    <a:lstStyle/>
                    <a:p>
                      <a:r>
                        <a:rPr lang="en-US" dirty="0"/>
                        <a:t>Quality of evidence</a:t>
                      </a:r>
                    </a:p>
                  </a:txBody>
                  <a:tcPr/>
                </a:tc>
                <a:tc>
                  <a:txBody>
                    <a:bodyPr/>
                    <a:lstStyle/>
                    <a:p>
                      <a:r>
                        <a:rPr lang="en-US" dirty="0"/>
                        <a:t>POCs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High quality for DMPA-IM &amp; LNG implants; low quality for NET-EN; absent for DMPA-SC, LNG IUDs, and ETG implants. NET-EN, DMPA-SC evidence extrapolated from DMPA-IM evidence. LNG implant evidence extrapolated from ETG implants. </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High, low or absent depending on method</a:t>
                      </a:r>
                    </a:p>
                  </a:txBody>
                  <a:tcPr/>
                </a:tc>
                <a:extLst>
                  <a:ext uri="{0D108BD9-81ED-4DB2-BD59-A6C34878D82A}">
                    <a16:rowId xmlns:a16="http://schemas.microsoft.com/office/drawing/2014/main" val="2701304657"/>
                  </a:ext>
                </a:extLst>
              </a:tr>
              <a:tr h="370840">
                <a:tc vMerge="1">
                  <a:txBody>
                    <a:bodyPr/>
                    <a:lstStyle/>
                    <a:p>
                      <a:endParaRPr lang="en-US" dirty="0"/>
                    </a:p>
                  </a:txBody>
                  <a:tcPr/>
                </a:tc>
                <a:tc>
                  <a:txBody>
                    <a:bodyPr/>
                    <a:lstStyle/>
                    <a:p>
                      <a:r>
                        <a:rPr lang="en-US" dirty="0"/>
                        <a:t>IUDs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High quality for Cu-IUD. Evidence absent for LNG-IUDs. For LNG-IUDs, extrapolated from evidence on Cu-IUD and other LNG containing products. </a:t>
                      </a:r>
                      <a:endParaRPr lang="en-US" sz="1400" dirty="0"/>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High or absent depending on method</a:t>
                      </a:r>
                    </a:p>
                  </a:txBody>
                  <a:tcPr/>
                </a:tc>
                <a:extLst>
                  <a:ext uri="{0D108BD9-81ED-4DB2-BD59-A6C34878D82A}">
                    <a16:rowId xmlns:a16="http://schemas.microsoft.com/office/drawing/2014/main" val="2506408527"/>
                  </a:ext>
                </a:extLst>
              </a:tr>
              <a:tr h="370840">
                <a:tc rowSpan="2">
                  <a:txBody>
                    <a:bodyPr/>
                    <a:lstStyle/>
                    <a:p>
                      <a:r>
                        <a:rPr lang="en-US" dirty="0"/>
                        <a:t>Balance of benefits vs. harms</a:t>
                      </a:r>
                    </a:p>
                  </a:txBody>
                  <a:tcPr/>
                </a:tc>
                <a:tc>
                  <a:txBody>
                    <a:bodyPr/>
                    <a:lstStyle/>
                    <a:p>
                      <a:r>
                        <a:rPr lang="en-US" dirty="0"/>
                        <a:t>POCs</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Contraception is a life-saving intervention with well-recognized health, social and economic benefits. All POCs and IUDs are highly effective, reversible methods.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For DMPA-SC or ETG implants, indirect evidence from DMPA-IM &amp; LNG implants, and no biological or clinical reasons to believe differential HIV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r>
                        <a:rPr lang="en-GB" sz="1400" kern="1200" dirty="0">
                          <a:solidFill>
                            <a:schemeClr val="dk1"/>
                          </a:solidFill>
                          <a:effectLst/>
                          <a:latin typeface="+mn-lt"/>
                          <a:ea typeface="+mn-ea"/>
                          <a:cs typeface="+mn-cs"/>
                        </a:rPr>
                        <a:t>For LNG-IUDs, recommendations extrapolated from evidence on Cu-IUDs and other LNG-containing products</a:t>
                      </a:r>
                      <a:endParaRPr lang="en-US" sz="1400" dirty="0"/>
                    </a:p>
                  </a:txBody>
                  <a:tcPr/>
                </a:tc>
                <a:tc>
                  <a:txBody>
                    <a:bodyPr/>
                    <a:lstStyle/>
                    <a:p>
                      <a:r>
                        <a:rPr lang="en-US" sz="1400" dirty="0"/>
                        <a:t>Balance is in favor or benefits of POCs</a:t>
                      </a:r>
                    </a:p>
                  </a:txBody>
                  <a:tcPr/>
                </a:tc>
                <a:extLst>
                  <a:ext uri="{0D108BD9-81ED-4DB2-BD59-A6C34878D82A}">
                    <a16:rowId xmlns:a16="http://schemas.microsoft.com/office/drawing/2014/main" val="3971671664"/>
                  </a:ext>
                </a:extLst>
              </a:tr>
              <a:tr h="370840">
                <a:tc vMerge="1">
                  <a:txBody>
                    <a:bodyPr/>
                    <a:lstStyle/>
                    <a:p>
                      <a:endParaRPr lang="en-US" dirty="0"/>
                    </a:p>
                  </a:txBody>
                  <a:tcPr/>
                </a:tc>
                <a:tc>
                  <a:txBody>
                    <a:bodyPr/>
                    <a:lstStyle/>
                    <a:p>
                      <a:r>
                        <a:rPr lang="en-US" dirty="0"/>
                        <a:t>IUDs</a:t>
                      </a:r>
                    </a:p>
                  </a:txBody>
                  <a:tcPr/>
                </a:tc>
                <a:tc vMerge="1">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Balance is in favor or benefits of IUDs</a:t>
                      </a:r>
                    </a:p>
                  </a:txBody>
                  <a:tcPr/>
                </a:tc>
                <a:extLst>
                  <a:ext uri="{0D108BD9-81ED-4DB2-BD59-A6C34878D82A}">
                    <a16:rowId xmlns:a16="http://schemas.microsoft.com/office/drawing/2014/main" val="2772387192"/>
                  </a:ext>
                </a:extLst>
              </a:tr>
            </a:tbl>
          </a:graphicData>
        </a:graphic>
      </p:graphicFrame>
    </p:spTree>
    <p:extLst>
      <p:ext uri="{BB962C8B-B14F-4D97-AF65-F5344CB8AC3E}">
        <p14:creationId xmlns:p14="http://schemas.microsoft.com/office/powerpoint/2010/main" val="2161148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3459-9E48-4F05-9431-648CAF014092}"/>
              </a:ext>
            </a:extLst>
          </p:cNvPr>
          <p:cNvSpPr>
            <a:spLocks noGrp="1"/>
          </p:cNvSpPr>
          <p:nvPr>
            <p:ph type="title"/>
          </p:nvPr>
        </p:nvSpPr>
        <p:spPr/>
        <p:txBody>
          <a:bodyPr>
            <a:normAutofit fontScale="90000"/>
          </a:bodyPr>
          <a:lstStyle/>
          <a:p>
            <a:r>
              <a:rPr lang="en-US" dirty="0"/>
              <a:t>Evidence to decision table: Values &amp; preferences, equity &amp; human rights, feasibility</a:t>
            </a:r>
          </a:p>
        </p:txBody>
      </p:sp>
      <p:graphicFrame>
        <p:nvGraphicFramePr>
          <p:cNvPr id="4" name="Content Placeholder 3">
            <a:extLst>
              <a:ext uri="{FF2B5EF4-FFF2-40B4-BE49-F238E27FC236}">
                <a16:creationId xmlns:a16="http://schemas.microsoft.com/office/drawing/2014/main" id="{562562BE-5D5E-48E7-9C7F-EE70D0C5E1D0}"/>
              </a:ext>
            </a:extLst>
          </p:cNvPr>
          <p:cNvGraphicFramePr>
            <a:graphicFrameLocks noGrp="1"/>
          </p:cNvGraphicFramePr>
          <p:nvPr>
            <p:ph idx="1"/>
            <p:extLst>
              <p:ext uri="{D42A27DB-BD31-4B8C-83A1-F6EECF244321}">
                <p14:modId xmlns:p14="http://schemas.microsoft.com/office/powerpoint/2010/main" val="3641351553"/>
              </p:ext>
            </p:extLst>
          </p:nvPr>
        </p:nvGraphicFramePr>
        <p:xfrm>
          <a:off x="457200" y="1557338"/>
          <a:ext cx="8229600" cy="430276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3709595004"/>
                    </a:ext>
                  </a:extLst>
                </a:gridCol>
                <a:gridCol w="6553200">
                  <a:extLst>
                    <a:ext uri="{9D8B030D-6E8A-4147-A177-3AD203B41FA5}">
                      <a16:colId xmlns:a16="http://schemas.microsoft.com/office/drawing/2014/main" val="1224361387"/>
                    </a:ext>
                  </a:extLst>
                </a:gridCol>
              </a:tblGrid>
              <a:tr h="370840">
                <a:tc>
                  <a:txBody>
                    <a:bodyPr/>
                    <a:lstStyle/>
                    <a:p>
                      <a:r>
                        <a:rPr lang="en-US" dirty="0"/>
                        <a:t>Factor</a:t>
                      </a:r>
                    </a:p>
                  </a:txBody>
                  <a:tcPr/>
                </a:tc>
                <a:tc>
                  <a:txBody>
                    <a:bodyPr/>
                    <a:lstStyle/>
                    <a:p>
                      <a:r>
                        <a:rPr lang="en-US" dirty="0"/>
                        <a:t>Judgement</a:t>
                      </a:r>
                    </a:p>
                  </a:txBody>
                  <a:tcPr/>
                </a:tc>
                <a:extLst>
                  <a:ext uri="{0D108BD9-81ED-4DB2-BD59-A6C34878D82A}">
                    <a16:rowId xmlns:a16="http://schemas.microsoft.com/office/drawing/2014/main" val="1064601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Values &amp; preferences</a:t>
                      </a:r>
                    </a:p>
                    <a:p>
                      <a:endParaRPr lang="en-US" dirty="0"/>
                    </a:p>
                  </a:txBody>
                  <a:tcPr/>
                </a:tc>
                <a:tc>
                  <a:txBody>
                    <a:bodyPr/>
                    <a:lstStyle/>
                    <a:p>
                      <a:r>
                        <a:rPr lang="en-GB" sz="1800" kern="1200" dirty="0">
                          <a:solidFill>
                            <a:schemeClr val="dk1"/>
                          </a:solidFill>
                          <a:effectLst/>
                          <a:latin typeface="+mn-lt"/>
                          <a:ea typeface="+mn-ea"/>
                          <a:cs typeface="+mn-cs"/>
                        </a:rPr>
                        <a:t>Support for optimizing informed contraceptive choice and the availability of a wide range of contraceptive options.</a:t>
                      </a:r>
                      <a:endParaRPr lang="en-US" dirty="0"/>
                    </a:p>
                  </a:txBody>
                  <a:tcPr/>
                </a:tc>
                <a:extLst>
                  <a:ext uri="{0D108BD9-81ED-4DB2-BD59-A6C34878D82A}">
                    <a16:rowId xmlns:a16="http://schemas.microsoft.com/office/drawing/2014/main" val="975900391"/>
                  </a:ext>
                </a:extLst>
              </a:tr>
              <a:tr h="370840">
                <a:tc>
                  <a:txBody>
                    <a:bodyPr/>
                    <a:lstStyle/>
                    <a:p>
                      <a:r>
                        <a:rPr lang="en-US" dirty="0"/>
                        <a:t>Priority of the problem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Effective contraception and HIV prevention are both public health priorities.</a:t>
                      </a:r>
                      <a:endParaRPr lang="en-US" dirty="0"/>
                    </a:p>
                  </a:txBody>
                  <a:tcPr/>
                </a:tc>
                <a:extLst>
                  <a:ext uri="{0D108BD9-81ED-4DB2-BD59-A6C34878D82A}">
                    <a16:rowId xmlns:a16="http://schemas.microsoft.com/office/drawing/2014/main" val="286544946"/>
                  </a:ext>
                </a:extLst>
              </a:tr>
              <a:tr h="370840">
                <a:tc>
                  <a:txBody>
                    <a:bodyPr/>
                    <a:lstStyle/>
                    <a:p>
                      <a:r>
                        <a:rPr lang="en-US" dirty="0"/>
                        <a:t>Equity &amp; human rights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Recommendations in WHO’s human rights guidance are the paramount principles for decision-making on this topic.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800" kern="1200" dirty="0">
                          <a:solidFill>
                            <a:schemeClr val="dk1"/>
                          </a:solidFill>
                          <a:effectLst/>
                          <a:latin typeface="+mn-lt"/>
                          <a:ea typeface="+mn-ea"/>
                          <a:cs typeface="+mn-cs"/>
                        </a:rPr>
                        <a:t>Non-discrimination, availability, accessibility, acceptability, quality, informed decision-making, privacy and confidentiality, participation, and accountability.</a:t>
                      </a:r>
                      <a:endParaRPr lang="en-US" dirty="0"/>
                    </a:p>
                  </a:txBody>
                  <a:tcPr/>
                </a:tc>
                <a:extLst>
                  <a:ext uri="{0D108BD9-81ED-4DB2-BD59-A6C34878D82A}">
                    <a16:rowId xmlns:a16="http://schemas.microsoft.com/office/drawing/2014/main" val="1748260756"/>
                  </a:ext>
                </a:extLst>
              </a:tr>
              <a:tr h="370840">
                <a:tc>
                  <a:txBody>
                    <a:bodyPr/>
                    <a:lstStyle/>
                    <a:p>
                      <a:r>
                        <a:rPr lang="en-US" dirty="0"/>
                        <a:t>Feasibility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Clear guidance and a woman-centred approach are essential for successful implementation.</a:t>
                      </a:r>
                      <a:endParaRPr lang="en-US" dirty="0"/>
                    </a:p>
                  </a:txBody>
                  <a:tcPr/>
                </a:tc>
                <a:extLst>
                  <a:ext uri="{0D108BD9-81ED-4DB2-BD59-A6C34878D82A}">
                    <a16:rowId xmlns:a16="http://schemas.microsoft.com/office/drawing/2014/main" val="921629512"/>
                  </a:ext>
                </a:extLst>
              </a:tr>
            </a:tbl>
          </a:graphicData>
        </a:graphic>
      </p:graphicFrame>
    </p:spTree>
    <p:extLst>
      <p:ext uri="{BB962C8B-B14F-4D97-AF65-F5344CB8AC3E}">
        <p14:creationId xmlns:p14="http://schemas.microsoft.com/office/powerpoint/2010/main" val="1318368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9551-6BF7-40E5-B760-E34D5F5928B1}"/>
              </a:ext>
            </a:extLst>
          </p:cNvPr>
          <p:cNvSpPr>
            <a:spLocks noGrp="1"/>
          </p:cNvSpPr>
          <p:nvPr>
            <p:ph type="title"/>
          </p:nvPr>
        </p:nvSpPr>
        <p:spPr/>
        <p:txBody>
          <a:bodyPr rtlCol="0">
            <a:normAutofit fontScale="90000"/>
          </a:bodyPr>
          <a:lstStyle/>
          <a:p>
            <a:pPr fontAlgn="auto">
              <a:spcAft>
                <a:spcPts val="0"/>
              </a:spcAft>
              <a:defRPr/>
            </a:pPr>
            <a:r>
              <a:rPr lang="en-GB" dirty="0"/>
              <a:t>Recommendations for progestogen-only contraceptives</a:t>
            </a:r>
            <a:endParaRPr lang="en-US" dirty="0"/>
          </a:p>
        </p:txBody>
      </p:sp>
      <p:graphicFrame>
        <p:nvGraphicFramePr>
          <p:cNvPr id="7" name="Content Placeholder 6">
            <a:extLst>
              <a:ext uri="{FF2B5EF4-FFF2-40B4-BE49-F238E27FC236}">
                <a16:creationId xmlns:a16="http://schemas.microsoft.com/office/drawing/2014/main" id="{A512929B-E292-4DDF-954E-551FADDD53F2}"/>
              </a:ext>
            </a:extLst>
          </p:cNvPr>
          <p:cNvGraphicFramePr>
            <a:graphicFrameLocks noGrp="1"/>
          </p:cNvGraphicFramePr>
          <p:nvPr>
            <p:ph idx="1"/>
          </p:nvPr>
        </p:nvGraphicFramePr>
        <p:xfrm>
          <a:off x="457200" y="1398588"/>
          <a:ext cx="8229600" cy="4061345"/>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648099540"/>
                    </a:ext>
                  </a:extLst>
                </a:gridCol>
                <a:gridCol w="640080">
                  <a:extLst>
                    <a:ext uri="{9D8B030D-6E8A-4147-A177-3AD203B41FA5}">
                      <a16:colId xmlns:a16="http://schemas.microsoft.com/office/drawing/2014/main" val="265192874"/>
                    </a:ext>
                  </a:extLst>
                </a:gridCol>
                <a:gridCol w="1005840">
                  <a:extLst>
                    <a:ext uri="{9D8B030D-6E8A-4147-A177-3AD203B41FA5}">
                      <a16:colId xmlns:a16="http://schemas.microsoft.com/office/drawing/2014/main" val="2227960405"/>
                    </a:ext>
                  </a:extLst>
                </a:gridCol>
                <a:gridCol w="1051560">
                  <a:extLst>
                    <a:ext uri="{9D8B030D-6E8A-4147-A177-3AD203B41FA5}">
                      <a16:colId xmlns:a16="http://schemas.microsoft.com/office/drawing/2014/main" val="1491939646"/>
                    </a:ext>
                  </a:extLst>
                </a:gridCol>
                <a:gridCol w="3886200">
                  <a:extLst>
                    <a:ext uri="{9D8B030D-6E8A-4147-A177-3AD203B41FA5}">
                      <a16:colId xmlns:a16="http://schemas.microsoft.com/office/drawing/2014/main" val="365933309"/>
                    </a:ext>
                  </a:extLst>
                </a:gridCol>
              </a:tblGrid>
              <a:tr h="639980">
                <a:tc>
                  <a:txBody>
                    <a:bodyPr/>
                    <a:lstStyle/>
                    <a:p>
                      <a:r>
                        <a:rPr lang="en-US" sz="1800" dirty="0"/>
                        <a:t>Condition</a:t>
                      </a:r>
                    </a:p>
                  </a:txBody>
                  <a:tcPr marT="45713" marB="45713"/>
                </a:tc>
                <a:tc>
                  <a:txBody>
                    <a:bodyPr/>
                    <a:lstStyle/>
                    <a:p>
                      <a:r>
                        <a:rPr lang="en-US" sz="1800" dirty="0"/>
                        <a:t>POP</a:t>
                      </a:r>
                    </a:p>
                  </a:txBody>
                  <a:tcPr marT="45713" marB="45713"/>
                </a:tc>
                <a:tc>
                  <a:txBody>
                    <a:bodyPr/>
                    <a:lstStyle/>
                    <a:p>
                      <a:r>
                        <a:rPr lang="en-US" sz="1800" dirty="0">
                          <a:solidFill>
                            <a:schemeClr val="bg1"/>
                          </a:solidFill>
                        </a:rPr>
                        <a:t>DMPA/NET-EN</a:t>
                      </a:r>
                    </a:p>
                  </a:txBody>
                  <a:tcPr marT="45713" marB="45713"/>
                </a:tc>
                <a:tc>
                  <a:txBody>
                    <a:bodyPr/>
                    <a:lstStyle/>
                    <a:p>
                      <a:r>
                        <a:rPr lang="en-US" sz="1800" dirty="0"/>
                        <a:t>LNG/ETG</a:t>
                      </a:r>
                    </a:p>
                  </a:txBody>
                  <a:tcPr marT="45713" marB="45713"/>
                </a:tc>
                <a:tc>
                  <a:txBody>
                    <a:bodyPr/>
                    <a:lstStyle/>
                    <a:p>
                      <a:r>
                        <a:rPr lang="en-US" sz="1800" dirty="0"/>
                        <a:t>Clarification/evidence</a:t>
                      </a:r>
                    </a:p>
                  </a:txBody>
                  <a:tcPr marT="45713" marB="45713"/>
                </a:tc>
                <a:extLst>
                  <a:ext uri="{0D108BD9-81ED-4DB2-BD59-A6C34878D82A}">
                    <a16:rowId xmlns:a16="http://schemas.microsoft.com/office/drawing/2014/main" val="1990486486"/>
                  </a:ext>
                </a:extLst>
              </a:tr>
              <a:tr h="556173">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POP = progestogen-only pill           LNG/ETG = levonorgestrel and etonogestrel (implants)</a:t>
                      </a:r>
                    </a:p>
                    <a:p>
                      <a:r>
                        <a:rPr lang="en-US" sz="1000" dirty="0"/>
                        <a:t>DMPA = depot medroxyprogesterone acetate (injectable)</a:t>
                      </a:r>
                    </a:p>
                    <a:p>
                      <a:r>
                        <a:rPr lang="en-US" sz="1000" dirty="0"/>
                        <a:t>NET-EN = norethisterone enanthate (injectable)</a:t>
                      </a:r>
                    </a:p>
                  </a:txBody>
                  <a:tcPr marT="45713" marB="45713"/>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3908629611"/>
                  </a:ext>
                </a:extLst>
              </a:tr>
              <a:tr h="2864672">
                <a:tc>
                  <a:txBody>
                    <a:bodyPr/>
                    <a:lstStyle/>
                    <a:p>
                      <a:r>
                        <a:rPr lang="en-US" sz="1800" dirty="0"/>
                        <a:t>High risk of HIV</a:t>
                      </a:r>
                    </a:p>
                  </a:txBody>
                  <a:tcPr marT="45713" marB="45713"/>
                </a:tc>
                <a:tc>
                  <a:txBody>
                    <a:bodyPr/>
                    <a:lstStyle/>
                    <a:p>
                      <a:pPr algn="ctr"/>
                      <a:r>
                        <a:rPr lang="en-US" sz="2800" dirty="0"/>
                        <a:t>1</a:t>
                      </a:r>
                    </a:p>
                  </a:txBody>
                  <a:tcPr marT="45713" marB="45713"/>
                </a:tc>
                <a:tc>
                  <a:txBody>
                    <a:bodyPr/>
                    <a:lstStyle/>
                    <a:p>
                      <a:pPr algn="ctr"/>
                      <a:r>
                        <a:rPr lang="en-US" sz="2800" b="1" dirty="0">
                          <a:solidFill>
                            <a:schemeClr val="tx1"/>
                          </a:solidFill>
                        </a:rPr>
                        <a:t>1</a:t>
                      </a:r>
                    </a:p>
                  </a:txBody>
                  <a:tcPr marT="45713" marB="45713"/>
                </a:tc>
                <a:tc>
                  <a:txBody>
                    <a:bodyPr/>
                    <a:lstStyle/>
                    <a:p>
                      <a:pPr algn="ctr"/>
                      <a:r>
                        <a:rPr lang="en-US" sz="2800" dirty="0"/>
                        <a:t>1</a:t>
                      </a:r>
                    </a:p>
                  </a:txBody>
                  <a:tcPr marT="45713" marB="45713"/>
                </a:tc>
                <a:tc>
                  <a:txBody>
                    <a:bodyPr/>
                    <a:lstStyle/>
                    <a:p>
                      <a:r>
                        <a:rPr lang="en-US" sz="1400" dirty="0"/>
                        <a:t>EVIDENCE: High quality evidence from one RCT observed no statistically significant differences in HIV acquisition between: DMPA-IM versus Cu-IUD, DMPA-IM versus LNG implant, and Cu-IUD versus LNG implant (3). Of the low-moderate quality evidence from 14 observational studies, some studies suggested a possible increased risk of HIV with progestogen-only injectable use, which was most likely due to unmeasured confounding (4-6). Low quality evidence from 3 observational studies did not suggest an increased HIV risk for implant users (4-6). No studies of sufficient quality were identified for POPs. </a:t>
                      </a:r>
                    </a:p>
                  </a:txBody>
                  <a:tcPr marT="45713" marB="45713"/>
                </a:tc>
                <a:extLst>
                  <a:ext uri="{0D108BD9-81ED-4DB2-BD59-A6C34878D82A}">
                    <a16:rowId xmlns:a16="http://schemas.microsoft.com/office/drawing/2014/main" val="626645701"/>
                  </a:ext>
                </a:extLst>
              </a:tr>
            </a:tbl>
          </a:graphicData>
        </a:graphic>
      </p:graphicFrame>
      <p:sp>
        <p:nvSpPr>
          <p:cNvPr id="8" name="TextBox 7">
            <a:extLst>
              <a:ext uri="{FF2B5EF4-FFF2-40B4-BE49-F238E27FC236}">
                <a16:creationId xmlns:a16="http://schemas.microsoft.com/office/drawing/2014/main" id="{55525967-959F-4FDE-8FDE-A35425346501}"/>
              </a:ext>
            </a:extLst>
          </p:cNvPr>
          <p:cNvSpPr txBox="1"/>
          <p:nvPr/>
        </p:nvSpPr>
        <p:spPr>
          <a:xfrm>
            <a:off x="457200" y="5505450"/>
            <a:ext cx="8153400" cy="1077913"/>
          </a:xfrm>
          <a:prstGeom prst="rect">
            <a:avLst/>
          </a:prstGeom>
          <a:noFill/>
        </p:spPr>
        <p:txBody>
          <a:bodyPr>
            <a:spAutoFit/>
          </a:bodyPr>
          <a:lstStyle/>
          <a:p>
            <a:pPr eaLnBrk="1" fontAlgn="auto" hangingPunct="1">
              <a:spcBef>
                <a:spcPts val="0"/>
              </a:spcBef>
              <a:spcAft>
                <a:spcPts val="0"/>
              </a:spcAft>
              <a:defRPr/>
            </a:pPr>
            <a:r>
              <a:rPr lang="en-US" sz="800" i="1" dirty="0">
                <a:latin typeface="+mj-lt"/>
              </a:rPr>
              <a:t>3. Evidence for Contraceptive Options and HIV Outcomes (ECHO) Trial Consortium. HIV incidence among women using intramuscular depot medroxyprogesterone acetate, a copper intrauterine device, or a levonorgestrel implant for contraception: a randomized, multicentre, open-label trial. The Lancet. 2019;394:303-313.</a:t>
            </a:r>
          </a:p>
          <a:p>
            <a:pPr eaLnBrk="1" fontAlgn="auto" hangingPunct="1">
              <a:spcBef>
                <a:spcPts val="0"/>
              </a:spcBef>
              <a:spcAft>
                <a:spcPts val="0"/>
              </a:spcAft>
              <a:defRPr/>
            </a:pPr>
            <a:r>
              <a:rPr lang="en-US" sz="800" i="1" dirty="0">
                <a:latin typeface="+mj-lt"/>
              </a:rPr>
              <a:t>4. Polis CB, Curtis KM, Hannaford PC, Phillips SJ, Chipato T, Kiarie JN, et al. An updated systematic review of epidemiological evidence on hormonal contraceptive methods and HIV acquisition in women. AIDS. 2016;30(17):2665-83.</a:t>
            </a:r>
          </a:p>
          <a:p>
            <a:pPr eaLnBrk="1" fontAlgn="auto" hangingPunct="1">
              <a:spcBef>
                <a:spcPts val="0"/>
              </a:spcBef>
              <a:spcAft>
                <a:spcPts val="0"/>
              </a:spcAft>
              <a:defRPr/>
            </a:pPr>
            <a:r>
              <a:rPr lang="en-US" sz="800" i="1" dirty="0">
                <a:latin typeface="+mj-lt"/>
              </a:rPr>
              <a:t>5. Palanee-Phillips T, Brown ER, Szydlo D, Matovu Kiweewa F, Pather A, Harkoo I, et al. Risk of HIV-1 acquisition among South African women using a variety of contraceptive methods in a prospective study. AIDS. 2019;33(10):1619-22.</a:t>
            </a:r>
          </a:p>
          <a:p>
            <a:pPr eaLnBrk="1" fontAlgn="auto" hangingPunct="1">
              <a:spcBef>
                <a:spcPts val="0"/>
              </a:spcBef>
              <a:spcAft>
                <a:spcPts val="0"/>
              </a:spcAft>
              <a:defRPr/>
            </a:pPr>
            <a:r>
              <a:rPr lang="en-US" sz="800" i="1" dirty="0">
                <a:latin typeface="+mj-lt"/>
              </a:rPr>
              <a:t>6. Sabo MC, Richardson BA, Lavreys L, Martin HL, Jr., Jaoko W, Mandaliya K, et al. Does bacterial vaginosis modify the effect of hormonal contraception on HIV seroconversion. AIDS. 2019;33(7):1225-30.</a:t>
            </a:r>
          </a:p>
        </p:txBody>
      </p:sp>
      <p:sp>
        <p:nvSpPr>
          <p:cNvPr id="6" name="Arrow: Right 5">
            <a:extLst>
              <a:ext uri="{FF2B5EF4-FFF2-40B4-BE49-F238E27FC236}">
                <a16:creationId xmlns:a16="http://schemas.microsoft.com/office/drawing/2014/main" id="{08953122-CBB8-404B-BB6E-C51581EB5C74}"/>
              </a:ext>
            </a:extLst>
          </p:cNvPr>
          <p:cNvSpPr/>
          <p:nvPr/>
        </p:nvSpPr>
        <p:spPr>
          <a:xfrm rot="17920823">
            <a:off x="2444900" y="3353662"/>
            <a:ext cx="929147" cy="391912"/>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9" name="Rectangle 8">
            <a:extLst>
              <a:ext uri="{FF2B5EF4-FFF2-40B4-BE49-F238E27FC236}">
                <a16:creationId xmlns:a16="http://schemas.microsoft.com/office/drawing/2014/main" id="{E3DE9DFA-37F2-47C5-A1ED-252D8EFD1D15}"/>
              </a:ext>
            </a:extLst>
          </p:cNvPr>
          <p:cNvSpPr/>
          <p:nvPr/>
        </p:nvSpPr>
        <p:spPr>
          <a:xfrm>
            <a:off x="3013380" y="2613022"/>
            <a:ext cx="491819" cy="43497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376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D7AEA-8621-4B61-940A-43FAA6F80E26}"/>
              </a:ext>
            </a:extLst>
          </p:cNvPr>
          <p:cNvSpPr>
            <a:spLocks noGrp="1"/>
          </p:cNvSpPr>
          <p:nvPr>
            <p:ph type="title"/>
          </p:nvPr>
        </p:nvSpPr>
        <p:spPr/>
        <p:txBody>
          <a:bodyPr rtlCol="0">
            <a:normAutofit fontScale="90000"/>
          </a:bodyPr>
          <a:lstStyle/>
          <a:p>
            <a:pPr fontAlgn="auto">
              <a:spcAft>
                <a:spcPts val="0"/>
              </a:spcAft>
              <a:defRPr/>
            </a:pPr>
            <a:r>
              <a:rPr lang="en-US" dirty="0"/>
              <a:t>Recommendations for intrauterine devices</a:t>
            </a:r>
          </a:p>
        </p:txBody>
      </p:sp>
      <p:graphicFrame>
        <p:nvGraphicFramePr>
          <p:cNvPr id="5" name="Content Placeholder 4">
            <a:extLst>
              <a:ext uri="{FF2B5EF4-FFF2-40B4-BE49-F238E27FC236}">
                <a16:creationId xmlns:a16="http://schemas.microsoft.com/office/drawing/2014/main" id="{ACFB967D-0F45-4CD7-B83D-B61374A7DC38}"/>
              </a:ext>
            </a:extLst>
          </p:cNvPr>
          <p:cNvGraphicFramePr>
            <a:graphicFrameLocks noGrp="1"/>
          </p:cNvGraphicFramePr>
          <p:nvPr>
            <p:ph idx="1"/>
          </p:nvPr>
        </p:nvGraphicFramePr>
        <p:xfrm>
          <a:off x="457200" y="1557338"/>
          <a:ext cx="8229600" cy="375920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1222790405"/>
                    </a:ext>
                  </a:extLst>
                </a:gridCol>
                <a:gridCol w="1066800">
                  <a:extLst>
                    <a:ext uri="{9D8B030D-6E8A-4147-A177-3AD203B41FA5}">
                      <a16:colId xmlns:a16="http://schemas.microsoft.com/office/drawing/2014/main" val="3545669117"/>
                    </a:ext>
                  </a:extLst>
                </a:gridCol>
                <a:gridCol w="1066800">
                  <a:extLst>
                    <a:ext uri="{9D8B030D-6E8A-4147-A177-3AD203B41FA5}">
                      <a16:colId xmlns:a16="http://schemas.microsoft.com/office/drawing/2014/main" val="2476596293"/>
                    </a:ext>
                  </a:extLst>
                </a:gridCol>
                <a:gridCol w="4876800">
                  <a:extLst>
                    <a:ext uri="{9D8B030D-6E8A-4147-A177-3AD203B41FA5}">
                      <a16:colId xmlns:a16="http://schemas.microsoft.com/office/drawing/2014/main" val="1812532488"/>
                    </a:ext>
                  </a:extLst>
                </a:gridCol>
              </a:tblGrid>
              <a:tr h="370840">
                <a:tc>
                  <a:txBody>
                    <a:bodyPr/>
                    <a:lstStyle/>
                    <a:p>
                      <a:r>
                        <a:rPr lang="en-US" dirty="0"/>
                        <a:t>Condition</a:t>
                      </a:r>
                    </a:p>
                  </a:txBody>
                  <a:tcPr/>
                </a:tc>
                <a:tc>
                  <a:txBody>
                    <a:bodyPr/>
                    <a:lstStyle/>
                    <a:p>
                      <a:r>
                        <a:rPr lang="en-US" dirty="0"/>
                        <a:t>Cu-IUD</a:t>
                      </a:r>
                    </a:p>
                  </a:txBody>
                  <a:tcPr/>
                </a:tc>
                <a:tc>
                  <a:txBody>
                    <a:bodyPr/>
                    <a:lstStyle/>
                    <a:p>
                      <a:r>
                        <a:rPr lang="en-US" dirty="0"/>
                        <a:t>LNG-IUD</a:t>
                      </a:r>
                    </a:p>
                  </a:txBody>
                  <a:tcPr/>
                </a:tc>
                <a:tc>
                  <a:txBody>
                    <a:bodyPr/>
                    <a:lstStyle/>
                    <a:p>
                      <a:r>
                        <a:rPr lang="en-US" dirty="0"/>
                        <a:t>Clarifications/evidence</a:t>
                      </a:r>
                    </a:p>
                  </a:txBody>
                  <a:tcPr/>
                </a:tc>
                <a:extLst>
                  <a:ext uri="{0D108BD9-81ED-4DB2-BD59-A6C34878D82A}">
                    <a16:rowId xmlns:a16="http://schemas.microsoft.com/office/drawing/2014/main" val="2916859558"/>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25360869"/>
                  </a:ext>
                </a:extLst>
              </a:tr>
              <a:tr h="370840">
                <a:tc>
                  <a:txBody>
                    <a:bodyPr/>
                    <a:lstStyle/>
                    <a:p>
                      <a:r>
                        <a:rPr lang="en-US" dirty="0"/>
                        <a:t>At high risk of HIV</a:t>
                      </a:r>
                    </a:p>
                  </a:txBody>
                  <a:tcPr/>
                </a:tc>
                <a:tc>
                  <a:txBody>
                    <a:bodyPr/>
                    <a:lstStyle/>
                    <a:p>
                      <a:pPr algn="ctr"/>
                      <a:r>
                        <a:rPr lang="en-US" sz="2800" dirty="0"/>
                        <a:t>1</a:t>
                      </a:r>
                    </a:p>
                  </a:txBody>
                  <a:tcPr/>
                </a:tc>
                <a:tc>
                  <a:txBody>
                    <a:bodyPr/>
                    <a:lstStyle/>
                    <a:p>
                      <a:pPr algn="ctr"/>
                      <a:r>
                        <a:rPr lang="en-US" sz="2800" dirty="0"/>
                        <a:t>1</a:t>
                      </a:r>
                    </a:p>
                  </a:txBody>
                  <a:tcPr/>
                </a:tc>
                <a:tc>
                  <a:txBody>
                    <a:bodyPr/>
                    <a:lstStyle/>
                    <a:p>
                      <a:r>
                        <a:rPr lang="en-US" sz="1600" dirty="0"/>
                        <a:t>CLARIFICATION: Many women at high risk of HIV are also at risk of other STIs. For these women, refer to the MEC recommendation on women at increased risk of STIs and the Selected practice recommendations for contraceptive use recommendations on STI screening before IUD insertion (7).</a:t>
                      </a:r>
                    </a:p>
                    <a:p>
                      <a:endParaRPr lang="en-US" sz="1600" dirty="0"/>
                    </a:p>
                    <a:p>
                      <a:r>
                        <a:rPr lang="en-US" sz="1600" dirty="0"/>
                        <a:t>EVIDENCE: High quality evidence from one RCT, along with low quality evidence from two observational studies, suggested no increased risk of HIV acquisition with Cu-IUD use (3, 5, 8). No studies were identified for LNG-IUDs.</a:t>
                      </a:r>
                    </a:p>
                  </a:txBody>
                  <a:tcPr/>
                </a:tc>
                <a:extLst>
                  <a:ext uri="{0D108BD9-81ED-4DB2-BD59-A6C34878D82A}">
                    <a16:rowId xmlns:a16="http://schemas.microsoft.com/office/drawing/2014/main" val="3890933189"/>
                  </a:ext>
                </a:extLst>
              </a:tr>
            </a:tbl>
          </a:graphicData>
        </a:graphic>
      </p:graphicFrame>
      <p:sp>
        <p:nvSpPr>
          <p:cNvPr id="60441" name="TextBox 6">
            <a:extLst>
              <a:ext uri="{FF2B5EF4-FFF2-40B4-BE49-F238E27FC236}">
                <a16:creationId xmlns:a16="http://schemas.microsoft.com/office/drawing/2014/main" id="{C6208CE4-20B4-4D17-9550-2AC95182BB31}"/>
              </a:ext>
            </a:extLst>
          </p:cNvPr>
          <p:cNvSpPr txBox="1">
            <a:spLocks noChangeArrowheads="1"/>
          </p:cNvSpPr>
          <p:nvPr/>
        </p:nvSpPr>
        <p:spPr bwMode="auto">
          <a:xfrm>
            <a:off x="457200" y="5486400"/>
            <a:ext cx="853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 dirty="0"/>
              <a:t>3. Evidence for Contraceptive Options and HIV Outcomes (ECHO) Trial Consortium. HIV incidence among women using intramuscular depot medroxyprogesterone acetate, a copper intrauterine device, or a levonorgestrel implant for contraception: a randomized, multicentre, open-label trial. The Lancet. 2019;394:303-313.</a:t>
            </a:r>
          </a:p>
          <a:p>
            <a:pPr eaLnBrk="1" hangingPunct="1"/>
            <a:r>
              <a:rPr lang="en-US" altLang="en-US" sz="800" dirty="0"/>
              <a:t>5. Palanee-Phillips T, Brown ER, Szydlo D, Matovu Kiweewa F, Pather A, Harkoo I, et al. Risk of HIV-1 acquisition among South African women using a variety of contraceptive methods in a prospective study. AIDS. 2019;33(10):1619-22.</a:t>
            </a:r>
          </a:p>
          <a:p>
            <a:pPr eaLnBrk="1" hangingPunct="1"/>
            <a:r>
              <a:rPr lang="en-US" altLang="en-US" sz="800" dirty="0"/>
              <a:t>7. WHO. Selected Practice Recommendations for Contraceptive Use. Geneva; 2016. </a:t>
            </a:r>
          </a:p>
          <a:p>
            <a:pPr eaLnBrk="1" hangingPunct="1"/>
            <a:r>
              <a:rPr lang="en-US" altLang="en-US" sz="800" dirty="0"/>
              <a:t>8. Lavreys L, Baeten JM, Martin Jr HL, Overbaugh J, Mandaliya K, Ndinya-Achola J, et al. Hormonal contraception and risk of HIV-1 acquisition: Results of a 10-year prospective study. AIDS. 2004;18(4):695-7.</a:t>
            </a:r>
          </a:p>
        </p:txBody>
      </p:sp>
      <p:sp>
        <p:nvSpPr>
          <p:cNvPr id="9" name="Arrow: Right 8">
            <a:extLst>
              <a:ext uri="{FF2B5EF4-FFF2-40B4-BE49-F238E27FC236}">
                <a16:creationId xmlns:a16="http://schemas.microsoft.com/office/drawing/2014/main" id="{7ADBBF39-74EA-4FC5-9861-4E39ADC4443C}"/>
              </a:ext>
            </a:extLst>
          </p:cNvPr>
          <p:cNvSpPr/>
          <p:nvPr/>
        </p:nvSpPr>
        <p:spPr>
          <a:xfrm rot="17920823">
            <a:off x="1454300" y="3110013"/>
            <a:ext cx="929147" cy="391912"/>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0" name="Arrow: Right 9">
            <a:extLst>
              <a:ext uri="{FF2B5EF4-FFF2-40B4-BE49-F238E27FC236}">
                <a16:creationId xmlns:a16="http://schemas.microsoft.com/office/drawing/2014/main" id="{C173A64E-C9F7-4532-AC51-02253FC43DA7}"/>
              </a:ext>
            </a:extLst>
          </p:cNvPr>
          <p:cNvSpPr/>
          <p:nvPr/>
        </p:nvSpPr>
        <p:spPr>
          <a:xfrm rot="17920823">
            <a:off x="2534016" y="3110014"/>
            <a:ext cx="929147" cy="391912"/>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1" name="Rectangle 10">
            <a:extLst>
              <a:ext uri="{FF2B5EF4-FFF2-40B4-BE49-F238E27FC236}">
                <a16:creationId xmlns:a16="http://schemas.microsoft.com/office/drawing/2014/main" id="{4296A327-F718-411D-A6AD-77BC45BAB702}"/>
              </a:ext>
            </a:extLst>
          </p:cNvPr>
          <p:cNvSpPr/>
          <p:nvPr/>
        </p:nvSpPr>
        <p:spPr>
          <a:xfrm>
            <a:off x="1966912" y="2369374"/>
            <a:ext cx="491819" cy="43497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EBD328E-C314-4932-A747-525B18E63E84}"/>
              </a:ext>
            </a:extLst>
          </p:cNvPr>
          <p:cNvSpPr/>
          <p:nvPr/>
        </p:nvSpPr>
        <p:spPr>
          <a:xfrm>
            <a:off x="3011822" y="2369373"/>
            <a:ext cx="491819" cy="43497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057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MEC Categories</a:t>
            </a:r>
          </a:p>
        </p:txBody>
      </p:sp>
      <p:pic>
        <p:nvPicPr>
          <p:cNvPr id="5" name="Picture 1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6698" y="1467018"/>
            <a:ext cx="9144000" cy="1465262"/>
          </a:xfrm>
          <a:noFill/>
          <a:extLst>
            <a:ext uri="{91240B29-F687-4F45-9708-019B960494DF}">
              <a14:hiddenLine xmlns:a14="http://schemas.microsoft.com/office/drawing/2010/main" w="317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6"/>
          <p:cNvSpPr/>
          <p:nvPr/>
        </p:nvSpPr>
        <p:spPr>
          <a:xfrm>
            <a:off x="467544" y="2983871"/>
            <a:ext cx="7992888" cy="590931"/>
          </a:xfrm>
          <a:prstGeom prst="rect">
            <a:avLst/>
          </a:prstGeom>
        </p:spPr>
        <p:txBody>
          <a:bodyPr wrap="square">
            <a:spAutoFit/>
          </a:bodyPr>
          <a:lstStyle/>
          <a:p>
            <a:pPr lvl="1" algn="ctr">
              <a:lnSpc>
                <a:spcPct val="90000"/>
              </a:lnSpc>
            </a:pPr>
            <a:r>
              <a:rPr lang="en-GB" dirty="0">
                <a:latin typeface="Calibri" panose="020F0502020204030204" pitchFamily="34" charset="0"/>
                <a:ea typeface="Arial Unicode MS" pitchFamily="34" charset="-128"/>
                <a:cs typeface="Calibri" panose="020F0502020204030204" pitchFamily="34" charset="0"/>
              </a:rPr>
              <a:t>Where warranted, recommendations will differ if a woman is starting a method (I = initiation) or continuing a method (C = continuation)</a:t>
            </a:r>
          </a:p>
        </p:txBody>
      </p:sp>
      <p:pic>
        <p:nvPicPr>
          <p:cNvPr id="3" name="Picture 2">
            <a:extLst>
              <a:ext uri="{FF2B5EF4-FFF2-40B4-BE49-F238E27FC236}">
                <a16:creationId xmlns:a16="http://schemas.microsoft.com/office/drawing/2014/main" id="{9E8E3BA7-B9DB-4253-96F1-07267ED4BE74}"/>
              </a:ext>
            </a:extLst>
          </p:cNvPr>
          <p:cNvPicPr>
            <a:picLocks noChangeAspect="1"/>
          </p:cNvPicPr>
          <p:nvPr/>
        </p:nvPicPr>
        <p:blipFill>
          <a:blip r:embed="rId4"/>
          <a:stretch>
            <a:fillRect/>
          </a:stretch>
        </p:blipFill>
        <p:spPr>
          <a:xfrm>
            <a:off x="12826" y="3733800"/>
            <a:ext cx="9077731" cy="2792210"/>
          </a:xfrm>
          <a:prstGeom prst="rect">
            <a:avLst/>
          </a:prstGeom>
        </p:spPr>
      </p:pic>
    </p:spTree>
    <p:extLst>
      <p:ext uri="{BB962C8B-B14F-4D97-AF65-F5344CB8AC3E}">
        <p14:creationId xmlns:p14="http://schemas.microsoft.com/office/powerpoint/2010/main" val="140165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8E16-FB1A-4D7B-AB3B-07C62EABE3F7}"/>
              </a:ext>
            </a:extLst>
          </p:cNvPr>
          <p:cNvSpPr>
            <a:spLocks noGrp="1"/>
          </p:cNvSpPr>
          <p:nvPr>
            <p:ph type="title"/>
          </p:nvPr>
        </p:nvSpPr>
        <p:spPr>
          <a:xfrm>
            <a:off x="536576" y="227017"/>
            <a:ext cx="8229600" cy="850106"/>
          </a:xfrm>
        </p:spPr>
        <p:txBody>
          <a:bodyPr rtlCol="0">
            <a:normAutofit fontScale="90000"/>
          </a:bodyPr>
          <a:lstStyle/>
          <a:p>
            <a:pPr fontAlgn="auto">
              <a:spcAft>
                <a:spcPts val="0"/>
              </a:spcAft>
              <a:defRPr/>
            </a:pPr>
            <a:r>
              <a:rPr lang="en-GB" dirty="0"/>
              <a:t>Implications for policies, programmes and providers</a:t>
            </a:r>
          </a:p>
        </p:txBody>
      </p:sp>
      <p:sp>
        <p:nvSpPr>
          <p:cNvPr id="3" name="Content Placeholder 2">
            <a:extLst>
              <a:ext uri="{FF2B5EF4-FFF2-40B4-BE49-F238E27FC236}">
                <a16:creationId xmlns:a16="http://schemas.microsoft.com/office/drawing/2014/main" id="{0C211E73-848D-4A85-9590-1F3DBC985C54}"/>
              </a:ext>
            </a:extLst>
          </p:cNvPr>
          <p:cNvSpPr>
            <a:spLocks noGrp="1"/>
          </p:cNvSpPr>
          <p:nvPr>
            <p:ph idx="1"/>
          </p:nvPr>
        </p:nvSpPr>
        <p:spPr>
          <a:xfrm>
            <a:off x="522288" y="2030278"/>
            <a:ext cx="8316912" cy="4446722"/>
          </a:xfrm>
        </p:spPr>
        <p:txBody>
          <a:bodyPr rtlCol="0">
            <a:normAutofit/>
          </a:bodyPr>
          <a:lstStyle/>
          <a:p>
            <a:pPr marL="0" indent="0" fontAlgn="auto">
              <a:spcAft>
                <a:spcPts val="0"/>
              </a:spcAft>
              <a:buFont typeface="Wingdings" panose="05000000000000000000" pitchFamily="2" charset="2"/>
              <a:buNone/>
              <a:defRPr/>
            </a:pPr>
            <a:r>
              <a:rPr lang="en-GB" sz="2400" dirty="0"/>
              <a:t>	Efforts to expand access to contraceptive options must 	continue</a:t>
            </a:r>
            <a:br>
              <a:rPr lang="en-GB" sz="2400" dirty="0"/>
            </a:br>
            <a:r>
              <a:rPr lang="en-GB" sz="2400" dirty="0"/>
              <a:t>	</a:t>
            </a:r>
          </a:p>
          <a:p>
            <a:pPr marL="0" indent="0" fontAlgn="auto">
              <a:spcAft>
                <a:spcPts val="0"/>
              </a:spcAft>
              <a:buFont typeface="Wingdings" panose="05000000000000000000" pitchFamily="2" charset="2"/>
              <a:buNone/>
              <a:defRPr/>
            </a:pPr>
            <a:r>
              <a:rPr lang="en-GB" sz="2400" dirty="0"/>
              <a:t>	Renewed emphasis on HIV/STI testing services is	urgently needed</a:t>
            </a:r>
            <a:br>
              <a:rPr lang="en-GB" sz="2400" dirty="0"/>
            </a:br>
            <a:endParaRPr lang="en-GB" sz="2400" dirty="0"/>
          </a:p>
          <a:p>
            <a:pPr marL="0" indent="0" fontAlgn="auto">
              <a:spcAft>
                <a:spcPts val="0"/>
              </a:spcAft>
              <a:buFont typeface="Wingdings" panose="05000000000000000000" pitchFamily="2" charset="2"/>
              <a:buNone/>
              <a:defRPr/>
            </a:pPr>
            <a:r>
              <a:rPr lang="en-GB" sz="2400" dirty="0"/>
              <a:t>	Integration of family planning and HIV prevention 	services is essential in high prevalence areas</a:t>
            </a:r>
            <a:br>
              <a:rPr lang="en-GB" sz="2400" dirty="0"/>
            </a:br>
            <a:endParaRPr lang="en-GB" sz="2400" dirty="0"/>
          </a:p>
          <a:p>
            <a:pPr marL="457200" lvl="1" indent="0" fontAlgn="auto">
              <a:spcAft>
                <a:spcPts val="0"/>
              </a:spcAft>
              <a:buFont typeface="Arial" panose="020B0604020202020204" pitchFamily="34" charset="0"/>
              <a:buNone/>
              <a:defRPr/>
            </a:pPr>
            <a:r>
              <a:rPr lang="en-GB" dirty="0"/>
              <a:t>	Low prevalence settings can offer HIV testing and	prevention services to women who request them</a:t>
            </a:r>
          </a:p>
        </p:txBody>
      </p:sp>
      <p:pic>
        <p:nvPicPr>
          <p:cNvPr id="5" name="Graphic 4" descr="Test tubes">
            <a:extLst>
              <a:ext uri="{FF2B5EF4-FFF2-40B4-BE49-F238E27FC236}">
                <a16:creationId xmlns:a16="http://schemas.microsoft.com/office/drawing/2014/main" id="{59A9EBA0-32CF-45D8-8D80-0D52932090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276600"/>
            <a:ext cx="762000" cy="762000"/>
          </a:xfrm>
          <a:prstGeom prst="rect">
            <a:avLst/>
          </a:prstGeom>
        </p:spPr>
      </p:pic>
      <p:sp>
        <p:nvSpPr>
          <p:cNvPr id="8" name="Rounded Rectangle 15">
            <a:extLst>
              <a:ext uri="{FF2B5EF4-FFF2-40B4-BE49-F238E27FC236}">
                <a16:creationId xmlns:a16="http://schemas.microsoft.com/office/drawing/2014/main" id="{E5960F9C-0981-4F7D-B443-9FC2285164C5}"/>
              </a:ext>
            </a:extLst>
          </p:cNvPr>
          <p:cNvSpPr/>
          <p:nvPr/>
        </p:nvSpPr>
        <p:spPr>
          <a:xfrm>
            <a:off x="533400" y="4457700"/>
            <a:ext cx="623888" cy="571500"/>
          </a:xfrm>
          <a:prstGeom prst="roundRect">
            <a:avLst>
              <a:gd name="adj" fmla="val 10000"/>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6" name="Graphic 5" descr="Medical">
            <a:extLst>
              <a:ext uri="{FF2B5EF4-FFF2-40B4-BE49-F238E27FC236}">
                <a16:creationId xmlns:a16="http://schemas.microsoft.com/office/drawing/2014/main" id="{BEEC99EE-DE08-401F-AEE1-3F31FF89F1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5486400"/>
            <a:ext cx="914400" cy="914400"/>
          </a:xfrm>
          <a:prstGeom prst="rect">
            <a:avLst/>
          </a:prstGeom>
        </p:spPr>
      </p:pic>
      <p:pic>
        <p:nvPicPr>
          <p:cNvPr id="10" name="Graphic 9" descr="Cheers">
            <a:extLst>
              <a:ext uri="{FF2B5EF4-FFF2-40B4-BE49-F238E27FC236}">
                <a16:creationId xmlns:a16="http://schemas.microsoft.com/office/drawing/2014/main" id="{F3E01DB5-B882-4A02-9BA7-35A53610B8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2057400"/>
            <a:ext cx="914400" cy="914400"/>
          </a:xfrm>
          <a:prstGeom prst="rect">
            <a:avLst/>
          </a:prstGeom>
        </p:spPr>
      </p:pic>
      <p:sp>
        <p:nvSpPr>
          <p:cNvPr id="4" name="Rectangle 3">
            <a:extLst>
              <a:ext uri="{FF2B5EF4-FFF2-40B4-BE49-F238E27FC236}">
                <a16:creationId xmlns:a16="http://schemas.microsoft.com/office/drawing/2014/main" id="{4F9F6012-8216-4CCE-9F84-25CE702A3E39}"/>
              </a:ext>
            </a:extLst>
          </p:cNvPr>
          <p:cNvSpPr/>
          <p:nvPr/>
        </p:nvSpPr>
        <p:spPr>
          <a:xfrm>
            <a:off x="723900" y="1351905"/>
            <a:ext cx="7696200" cy="461665"/>
          </a:xfrm>
          <a:prstGeom prst="rect">
            <a:avLst/>
          </a:prstGeom>
          <a:ln w="28575">
            <a:solidFill>
              <a:schemeClr val="accent2"/>
            </a:solidFill>
          </a:ln>
        </p:spPr>
        <p:txBody>
          <a:bodyPr wrap="square">
            <a:spAutoFit/>
          </a:bodyPr>
          <a:lstStyle/>
          <a:p>
            <a:pPr algn="ctr"/>
            <a:r>
              <a:rPr lang="en-GB" sz="2400" b="1" dirty="0">
                <a:solidFill>
                  <a:schemeClr val="accent2"/>
                </a:solidFill>
              </a:rPr>
              <a:t>A woman’s risk should not restrict her contraceptive choice</a:t>
            </a:r>
            <a:endParaRPr lang="en-US" sz="2400" dirty="0">
              <a:solidFill>
                <a:schemeClr val="accent2"/>
              </a:solidFill>
            </a:endParaRPr>
          </a:p>
        </p:txBody>
      </p:sp>
    </p:spTree>
    <p:extLst>
      <p:ext uri="{BB962C8B-B14F-4D97-AF65-F5344CB8AC3E}">
        <p14:creationId xmlns:p14="http://schemas.microsoft.com/office/powerpoint/2010/main" val="38065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5169079A-52CE-423E-891B-C5847C5C54B2}"/>
              </a:ext>
            </a:extLst>
          </p:cNvPr>
          <p:cNvSpPr>
            <a:spLocks noGrp="1" noChangeArrowheads="1"/>
          </p:cNvSpPr>
          <p:nvPr>
            <p:ph type="title"/>
          </p:nvPr>
        </p:nvSpPr>
        <p:spPr>
          <a:xfrm>
            <a:off x="457200" y="274638"/>
            <a:ext cx="8382000" cy="1143000"/>
          </a:xfrm>
        </p:spPr>
        <p:txBody>
          <a:bodyPr>
            <a:normAutofit/>
          </a:bodyPr>
          <a:lstStyle/>
          <a:p>
            <a:r>
              <a:rPr lang="en-GB" altLang="en-US" dirty="0"/>
              <a:t>Conclusions: WHO’s updated guidance</a:t>
            </a:r>
          </a:p>
        </p:txBody>
      </p:sp>
      <p:sp>
        <p:nvSpPr>
          <p:cNvPr id="63491" name="TextBox 8">
            <a:extLst>
              <a:ext uri="{FF2B5EF4-FFF2-40B4-BE49-F238E27FC236}">
                <a16:creationId xmlns:a16="http://schemas.microsoft.com/office/drawing/2014/main" id="{757486E4-A9D2-4567-9FB0-8AF1E5B4E40D}"/>
              </a:ext>
            </a:extLst>
          </p:cNvPr>
          <p:cNvSpPr txBox="1">
            <a:spLocks noChangeArrowheads="1"/>
          </p:cNvSpPr>
          <p:nvPr/>
        </p:nvSpPr>
        <p:spPr bwMode="auto">
          <a:xfrm>
            <a:off x="3886200" y="4585264"/>
            <a:ext cx="31242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2800" b="1" u="sng" dirty="0"/>
              <a:t>bit.ly/HIV-HC-2019</a:t>
            </a:r>
            <a:r>
              <a:rPr lang="en-US" dirty="0"/>
              <a:t>	</a:t>
            </a:r>
          </a:p>
        </p:txBody>
      </p:sp>
      <p:pic>
        <p:nvPicPr>
          <p:cNvPr id="63492" name="Picture 10" descr="A screenshot of text&#10;&#10;Description generated with very high confidence">
            <a:extLst>
              <a:ext uri="{FF2B5EF4-FFF2-40B4-BE49-F238E27FC236}">
                <a16:creationId xmlns:a16="http://schemas.microsoft.com/office/drawing/2014/main" id="{55BF90F5-6296-4641-BCAF-91F3A0BC2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714" y="2743476"/>
            <a:ext cx="258360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C76638C1-0E4F-42B7-BA46-ED3CDAA68119}"/>
              </a:ext>
            </a:extLst>
          </p:cNvPr>
          <p:cNvSpPr/>
          <p:nvPr/>
        </p:nvSpPr>
        <p:spPr>
          <a:xfrm>
            <a:off x="3193208" y="2743476"/>
            <a:ext cx="5164366" cy="1631216"/>
          </a:xfrm>
          <a:prstGeom prst="rect">
            <a:avLst/>
          </a:prstGeom>
        </p:spPr>
        <p:txBody>
          <a:bodyPr wrap="square">
            <a:spAutoFit/>
          </a:bodyPr>
          <a:lstStyle/>
          <a:p>
            <a:pPr marL="800100" lvl="1" indent="-342900" eaLnBrk="1" fontAlgn="auto" hangingPunct="1">
              <a:spcAft>
                <a:spcPts val="0"/>
              </a:spcAft>
              <a:buClr>
                <a:srgbClr val="0070C0"/>
              </a:buClr>
              <a:buSzPct val="80000"/>
              <a:buFont typeface="Wingdings" panose="05000000000000000000" pitchFamily="2" charset="2"/>
              <a:buChar char="q"/>
              <a:defRPr/>
            </a:pPr>
            <a:r>
              <a:rPr lang="en-US" sz="2000" dirty="0"/>
              <a:t>Progestogen-only contraceptives (pills, injectables, implants)</a:t>
            </a:r>
          </a:p>
          <a:p>
            <a:pPr marL="800100" lvl="1" indent="-342900" eaLnBrk="1" fontAlgn="auto" hangingPunct="1">
              <a:spcAft>
                <a:spcPts val="0"/>
              </a:spcAft>
              <a:buClr>
                <a:srgbClr val="0070C0"/>
              </a:buClr>
              <a:buSzPct val="80000"/>
              <a:buFont typeface="Wingdings" panose="05000000000000000000" pitchFamily="2" charset="2"/>
              <a:buChar char="q"/>
              <a:defRPr/>
            </a:pPr>
            <a:r>
              <a:rPr lang="en-US" sz="2000" dirty="0"/>
              <a:t>IUDs </a:t>
            </a:r>
          </a:p>
          <a:p>
            <a:pPr marL="800100" lvl="1" indent="-342900" eaLnBrk="1" fontAlgn="auto" hangingPunct="1">
              <a:spcAft>
                <a:spcPts val="0"/>
              </a:spcAft>
              <a:buClr>
                <a:srgbClr val="0070C0"/>
              </a:buClr>
              <a:buSzPct val="80000"/>
              <a:buFont typeface="Wingdings" panose="05000000000000000000" pitchFamily="2" charset="2"/>
              <a:buChar char="q"/>
              <a:defRPr/>
            </a:pPr>
            <a:r>
              <a:rPr lang="en-US" sz="2000" dirty="0"/>
              <a:t>Combined hormonal contraceptives (pills, ring, patch, injectable)</a:t>
            </a:r>
          </a:p>
        </p:txBody>
      </p:sp>
      <p:sp>
        <p:nvSpPr>
          <p:cNvPr id="4" name="Rectangle 3">
            <a:extLst>
              <a:ext uri="{FF2B5EF4-FFF2-40B4-BE49-F238E27FC236}">
                <a16:creationId xmlns:a16="http://schemas.microsoft.com/office/drawing/2014/main" id="{5DD2D6D9-5225-4FF3-9323-34B8E27D1E25}"/>
              </a:ext>
            </a:extLst>
          </p:cNvPr>
          <p:cNvSpPr/>
          <p:nvPr/>
        </p:nvSpPr>
        <p:spPr>
          <a:xfrm>
            <a:off x="457200" y="1494936"/>
            <a:ext cx="8382000" cy="954107"/>
          </a:xfrm>
          <a:prstGeom prst="rect">
            <a:avLst/>
          </a:prstGeom>
        </p:spPr>
        <p:txBody>
          <a:bodyPr wrap="square">
            <a:spAutoFit/>
          </a:bodyPr>
          <a:lstStyle/>
          <a:p>
            <a:pPr eaLnBrk="1" fontAlgn="auto" hangingPunct="1">
              <a:spcAft>
                <a:spcPts val="600"/>
              </a:spcAft>
              <a:buClr>
                <a:srgbClr val="0070C0"/>
              </a:buClr>
              <a:defRPr/>
            </a:pPr>
            <a:r>
              <a:rPr lang="en-US" sz="2800" dirty="0"/>
              <a:t>For women at high risk of HIV, there are </a:t>
            </a:r>
            <a:r>
              <a:rPr lang="en-US" sz="2800" b="1" i="1" dirty="0"/>
              <a:t>no medical restrictions for any contraceptive method</a:t>
            </a:r>
          </a:p>
        </p:txBody>
      </p:sp>
    </p:spTree>
    <p:extLst>
      <p:ext uri="{BB962C8B-B14F-4D97-AF65-F5344CB8AC3E}">
        <p14:creationId xmlns:p14="http://schemas.microsoft.com/office/powerpoint/2010/main" val="218869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3492"/>
                                        </p:tgtEl>
                                        <p:attrNameLst>
                                          <p:attrName>style.visibility</p:attrName>
                                        </p:attrNameLst>
                                      </p:cBhvr>
                                      <p:to>
                                        <p:strVal val="visible"/>
                                      </p:to>
                                    </p:set>
                                    <p:animEffect transition="in" filter="fade">
                                      <p:cBhvr>
                                        <p:cTn id="10" dur="500"/>
                                        <p:tgtEl>
                                          <p:spTgt spid="6349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491"/>
                                        </p:tgtEl>
                                        <p:attrNameLst>
                                          <p:attrName>style.visibility</p:attrName>
                                        </p:attrNameLst>
                                      </p:cBhvr>
                                      <p:to>
                                        <p:strVal val="visible"/>
                                      </p:to>
                                    </p:set>
                                    <p:animEffect transition="in" filter="fade">
                                      <p:cBhvr>
                                        <p:cTn id="16" dur="500"/>
                                        <p:tgtEl>
                                          <p:spTgt spid="63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104D3E-804B-49F5-9AE6-9A8D4CBF3242}"/>
              </a:ext>
            </a:extLst>
          </p:cNvPr>
          <p:cNvSpPr/>
          <p:nvPr/>
        </p:nvSpPr>
        <p:spPr>
          <a:xfrm>
            <a:off x="5168690" y="2971800"/>
            <a:ext cx="3657600" cy="1200329"/>
          </a:xfrm>
          <a:prstGeom prst="rect">
            <a:avLst/>
          </a:prstGeom>
        </p:spPr>
        <p:txBody>
          <a:bodyPr wrap="square">
            <a:spAutoFit/>
          </a:bodyPr>
          <a:lstStyle/>
          <a:p>
            <a:r>
              <a:rPr lang="en-US" b="1" dirty="0">
                <a:latin typeface="Calibri" panose="020F0502020204030204" pitchFamily="34" charset="0"/>
                <a:ea typeface="Calibri" panose="020F0502020204030204" pitchFamily="34" charset="0"/>
              </a:rPr>
              <a:t>This update of the Medical eligibility criteria for contraceptive use app provides new recommendations for women who are at high risk of HIV.  </a:t>
            </a:r>
            <a:endParaRPr lang="en-US" dirty="0"/>
          </a:p>
        </p:txBody>
      </p:sp>
      <p:sp>
        <p:nvSpPr>
          <p:cNvPr id="4" name="Title 3">
            <a:extLst>
              <a:ext uri="{FF2B5EF4-FFF2-40B4-BE49-F238E27FC236}">
                <a16:creationId xmlns:a16="http://schemas.microsoft.com/office/drawing/2014/main" id="{4C7CD943-CAB9-461B-93F3-0FEBF15F4152}"/>
              </a:ext>
            </a:extLst>
          </p:cNvPr>
          <p:cNvSpPr>
            <a:spLocks noGrp="1"/>
          </p:cNvSpPr>
          <p:nvPr>
            <p:ph type="title"/>
          </p:nvPr>
        </p:nvSpPr>
        <p:spPr/>
        <p:txBody>
          <a:bodyPr/>
          <a:lstStyle/>
          <a:p>
            <a:r>
              <a:rPr lang="en-US" dirty="0"/>
              <a:t>MEC app</a:t>
            </a:r>
          </a:p>
        </p:txBody>
      </p:sp>
      <p:pic>
        <p:nvPicPr>
          <p:cNvPr id="6" name="Picture 5" descr="A screenshot of a cell phone&#10;&#10;Description generated with high confidence">
            <a:extLst>
              <a:ext uri="{FF2B5EF4-FFF2-40B4-BE49-F238E27FC236}">
                <a16:creationId xmlns:a16="http://schemas.microsoft.com/office/drawing/2014/main" id="{1DD3893E-02C5-4377-86EF-626C985262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079398"/>
            <a:ext cx="2273090" cy="4921997"/>
          </a:xfrm>
          <a:prstGeom prst="rect">
            <a:avLst/>
          </a:prstGeom>
          <a:ln>
            <a:noFill/>
          </a:ln>
          <a:effectLst>
            <a:outerShdw blurRad="190500" algn="tl" rotWithShape="0">
              <a:srgbClr val="000000">
                <a:alpha val="70000"/>
              </a:srgbClr>
            </a:outerShdw>
          </a:effectLst>
        </p:spPr>
      </p:pic>
      <p:pic>
        <p:nvPicPr>
          <p:cNvPr id="3" name="Picture 2">
            <a:extLst>
              <a:ext uri="{FF2B5EF4-FFF2-40B4-BE49-F238E27FC236}">
                <a16:creationId xmlns:a16="http://schemas.microsoft.com/office/drawing/2014/main" id="{316657BC-A301-4130-B0E1-CEA4C06F7BF8}"/>
              </a:ext>
            </a:extLst>
          </p:cNvPr>
          <p:cNvPicPr>
            <a:picLocks noChangeAspect="1"/>
          </p:cNvPicPr>
          <p:nvPr/>
        </p:nvPicPr>
        <p:blipFill>
          <a:blip r:embed="rId3"/>
          <a:stretch>
            <a:fillRect/>
          </a:stretch>
        </p:blipFill>
        <p:spPr>
          <a:xfrm>
            <a:off x="2328176" y="1736075"/>
            <a:ext cx="2243824" cy="4847287"/>
          </a:xfrm>
          <a:prstGeom prst="rect">
            <a:avLst/>
          </a:prstGeom>
          <a:ln>
            <a:noFill/>
          </a:ln>
          <a:effectLst>
            <a:outerShdw blurRad="190500" algn="tl" rotWithShape="0">
              <a:srgbClr val="000000">
                <a:alpha val="70000"/>
              </a:srgbClr>
            </a:outerShdw>
          </a:effectLst>
        </p:spPr>
      </p:pic>
      <p:sp>
        <p:nvSpPr>
          <p:cNvPr id="2" name="Rectangle 1">
            <a:extLst>
              <a:ext uri="{FF2B5EF4-FFF2-40B4-BE49-F238E27FC236}">
                <a16:creationId xmlns:a16="http://schemas.microsoft.com/office/drawing/2014/main" id="{84611D14-F74B-40F1-A5BB-45A73F9A573C}"/>
              </a:ext>
            </a:extLst>
          </p:cNvPr>
          <p:cNvSpPr/>
          <p:nvPr/>
        </p:nvSpPr>
        <p:spPr>
          <a:xfrm>
            <a:off x="2895600" y="589067"/>
            <a:ext cx="6108910" cy="369332"/>
          </a:xfrm>
          <a:prstGeom prst="rect">
            <a:avLst/>
          </a:prstGeom>
        </p:spPr>
        <p:txBody>
          <a:bodyPr wrap="square">
            <a:spAutoFit/>
          </a:bodyPr>
          <a:lstStyle/>
          <a:p>
            <a:r>
              <a:rPr lang="en-US" b="1" dirty="0"/>
              <a:t>https://www.who.int/reproductivehealth/mec-app/en/</a:t>
            </a:r>
          </a:p>
        </p:txBody>
      </p:sp>
    </p:spTree>
    <p:extLst>
      <p:ext uri="{BB962C8B-B14F-4D97-AF65-F5344CB8AC3E}">
        <p14:creationId xmlns:p14="http://schemas.microsoft.com/office/powerpoint/2010/main" val="4111550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420889"/>
            <a:ext cx="8229600" cy="2520280"/>
          </a:xfrm>
        </p:spPr>
        <p:txBody>
          <a:bodyPr/>
          <a:lstStyle/>
          <a:p>
            <a:pPr marL="0" indent="0" algn="ctr">
              <a:buNone/>
            </a:pPr>
            <a:r>
              <a:rPr lang="en-GB" dirty="0"/>
              <a:t>Follow us on Twitter  </a:t>
            </a:r>
            <a:r>
              <a:rPr lang="en-GB" b="1" dirty="0">
                <a:solidFill>
                  <a:srgbClr val="007DC5"/>
                </a:solidFill>
              </a:rPr>
              <a:t>@HRPresearch</a:t>
            </a:r>
          </a:p>
          <a:p>
            <a:pPr marL="0" indent="0" algn="ctr">
              <a:buNone/>
            </a:pPr>
            <a:endParaRPr lang="en-GB" dirty="0"/>
          </a:p>
          <a:p>
            <a:pPr marL="0" indent="0" algn="ctr">
              <a:buNone/>
            </a:pPr>
            <a:r>
              <a:rPr lang="en-GB" dirty="0"/>
              <a:t>Visit our website  </a:t>
            </a:r>
            <a:r>
              <a:rPr lang="en-GB" b="1" dirty="0">
                <a:solidFill>
                  <a:srgbClr val="007DC5"/>
                </a:solidFill>
              </a:rPr>
              <a:t>who.int/reproductivehealth</a:t>
            </a:r>
          </a:p>
        </p:txBody>
      </p:sp>
    </p:spTree>
    <p:extLst>
      <p:ext uri="{BB962C8B-B14F-4D97-AF65-F5344CB8AC3E}">
        <p14:creationId xmlns:p14="http://schemas.microsoft.com/office/powerpoint/2010/main" val="3562954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298" name="Rectangle 2"/>
          <p:cNvSpPr>
            <a:spLocks noGrp="1" noChangeArrowheads="1"/>
          </p:cNvSpPr>
          <p:nvPr>
            <p:ph type="title"/>
          </p:nvPr>
        </p:nvSpPr>
        <p:spPr bwMode="auto">
          <a:xfrm>
            <a:off x="685800" y="609600"/>
            <a:ext cx="77724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dirty="0"/>
              <a:t>Clarifications</a:t>
            </a:r>
          </a:p>
        </p:txBody>
      </p:sp>
      <p:sp>
        <p:nvSpPr>
          <p:cNvPr id="1079299" name="Rectangle 3"/>
          <p:cNvSpPr>
            <a:spLocks noGrp="1" noChangeArrowheads="1"/>
          </p:cNvSpPr>
          <p:nvPr>
            <p:ph type="body" idx="1"/>
          </p:nvPr>
        </p:nvSpPr>
        <p:spPr bwMode="auto">
          <a:xfrm>
            <a:off x="685800" y="1700808"/>
            <a:ext cx="7772400" cy="439519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a:lnSpc>
                <a:spcPct val="90000"/>
              </a:lnSpc>
            </a:pPr>
            <a:r>
              <a:rPr lang="en-GB" dirty="0"/>
              <a:t>In cases where the number itself does not adequately communicate the essence of the recommendation, a clarification accompanies the numerical recommendation</a:t>
            </a:r>
            <a:br>
              <a:rPr lang="en-GB" dirty="0"/>
            </a:br>
            <a:endParaRPr lang="en-GB" dirty="0"/>
          </a:p>
          <a:p>
            <a:pPr lvl="1">
              <a:lnSpc>
                <a:spcPct val="90000"/>
              </a:lnSpc>
            </a:pPr>
            <a:r>
              <a:rPr lang="en-GB" dirty="0"/>
              <a:t>Appears in the right hand column of the MEC document</a:t>
            </a:r>
          </a:p>
          <a:p>
            <a:pPr lvl="1">
              <a:lnSpc>
                <a:spcPct val="90000"/>
              </a:lnSpc>
            </a:pPr>
            <a:r>
              <a:rPr lang="en-GB" dirty="0"/>
              <a:t>Responsibility of  expert working group </a:t>
            </a:r>
            <a:endParaRPr lang="en-US" dirty="0"/>
          </a:p>
          <a:p>
            <a:pPr>
              <a:lnSpc>
                <a:spcPct val="90000"/>
              </a:lnSpc>
            </a:pPr>
            <a:endParaRPr lang="en-US" dirty="0"/>
          </a:p>
        </p:txBody>
      </p:sp>
    </p:spTree>
    <p:extLst>
      <p:ext uri="{BB962C8B-B14F-4D97-AF65-F5344CB8AC3E}">
        <p14:creationId xmlns:p14="http://schemas.microsoft.com/office/powerpoint/2010/main" val="1749723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E7F3C9-5BB1-425E-8DD0-1324A2C0544B}"/>
              </a:ext>
            </a:extLst>
          </p:cNvPr>
          <p:cNvSpPr>
            <a:spLocks noGrp="1"/>
          </p:cNvSpPr>
          <p:nvPr>
            <p:ph type="title"/>
          </p:nvPr>
        </p:nvSpPr>
        <p:spPr/>
        <p:txBody>
          <a:bodyPr/>
          <a:lstStyle/>
          <a:p>
            <a:r>
              <a:rPr lang="en-US" dirty="0"/>
              <a:t>2017 Guidance statement</a:t>
            </a:r>
          </a:p>
        </p:txBody>
      </p:sp>
      <p:sp>
        <p:nvSpPr>
          <p:cNvPr id="5" name="Text Placeholder 4">
            <a:extLst>
              <a:ext uri="{FF2B5EF4-FFF2-40B4-BE49-F238E27FC236}">
                <a16:creationId xmlns:a16="http://schemas.microsoft.com/office/drawing/2014/main" id="{85965465-13B1-414C-ACBB-C1AD229BFAB9}"/>
              </a:ext>
            </a:extLst>
          </p:cNvPr>
          <p:cNvSpPr>
            <a:spLocks noGrp="1"/>
          </p:cNvSpPr>
          <p:nvPr>
            <p:ph type="body" idx="1"/>
          </p:nvPr>
        </p:nvSpPr>
        <p:spPr/>
        <p:txBody>
          <a:bodyPr/>
          <a:lstStyle/>
          <a:p>
            <a:r>
              <a:rPr lang="en-US" dirty="0"/>
              <a:t>Hormonal contraceptive eligibility for women at high risk of HIV</a:t>
            </a:r>
          </a:p>
        </p:txBody>
      </p:sp>
      <p:pic>
        <p:nvPicPr>
          <p:cNvPr id="6" name="Picture 5">
            <a:extLst>
              <a:ext uri="{FF2B5EF4-FFF2-40B4-BE49-F238E27FC236}">
                <a16:creationId xmlns:a16="http://schemas.microsoft.com/office/drawing/2014/main" id="{482720D5-B782-4FDE-97C6-065C8C8C529A}"/>
              </a:ext>
            </a:extLst>
          </p:cNvPr>
          <p:cNvPicPr>
            <a:picLocks noChangeAspect="1"/>
          </p:cNvPicPr>
          <p:nvPr/>
        </p:nvPicPr>
        <p:blipFill>
          <a:blip r:embed="rId2"/>
          <a:stretch>
            <a:fillRect/>
          </a:stretch>
        </p:blipFill>
        <p:spPr>
          <a:xfrm>
            <a:off x="5791200" y="764817"/>
            <a:ext cx="1902117" cy="2664183"/>
          </a:xfrm>
          <a:prstGeom prst="rect">
            <a:avLst/>
          </a:prstGeom>
        </p:spPr>
      </p:pic>
    </p:spTree>
    <p:extLst>
      <p:ext uri="{BB962C8B-B14F-4D97-AF65-F5344CB8AC3E}">
        <p14:creationId xmlns:p14="http://schemas.microsoft.com/office/powerpoint/2010/main" val="1226368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74D29-8942-45DF-8584-03EFDA20B8D9}"/>
              </a:ext>
            </a:extLst>
          </p:cNvPr>
          <p:cNvSpPr>
            <a:spLocks noGrp="1"/>
          </p:cNvSpPr>
          <p:nvPr>
            <p:ph type="title"/>
          </p:nvPr>
        </p:nvSpPr>
        <p:spPr/>
        <p:txBody>
          <a:bodyPr rtlCol="0">
            <a:normAutofit fontScale="90000"/>
          </a:bodyPr>
          <a:lstStyle/>
          <a:p>
            <a:pPr fontAlgn="auto">
              <a:spcAft>
                <a:spcPts val="0"/>
              </a:spcAft>
              <a:defRPr/>
            </a:pPr>
            <a:r>
              <a:rPr lang="en-GB" dirty="0"/>
              <a:t>Recommendations for progestogen-only contraceptives</a:t>
            </a:r>
          </a:p>
        </p:txBody>
      </p:sp>
      <p:graphicFrame>
        <p:nvGraphicFramePr>
          <p:cNvPr id="6" name="Content Placeholder 5">
            <a:extLst>
              <a:ext uri="{FF2B5EF4-FFF2-40B4-BE49-F238E27FC236}">
                <a16:creationId xmlns:a16="http://schemas.microsoft.com/office/drawing/2014/main" id="{89F565FA-0A93-4EB7-BC9A-AC4FB35CF53C}"/>
              </a:ext>
            </a:extLst>
          </p:cNvPr>
          <p:cNvGraphicFramePr>
            <a:graphicFrameLocks noGrp="1"/>
          </p:cNvGraphicFramePr>
          <p:nvPr>
            <p:ph idx="1"/>
          </p:nvPr>
        </p:nvGraphicFramePr>
        <p:xfrm>
          <a:off x="269557" y="1161044"/>
          <a:ext cx="8722042" cy="5314949"/>
        </p:xfrm>
        <a:graphic>
          <a:graphicData uri="http://schemas.openxmlformats.org/drawingml/2006/table">
            <a:tbl>
              <a:tblPr firstRow="1" bandRow="1">
                <a:tableStyleId>{5C22544A-7EE6-4342-B048-85BDC9FD1C3A}</a:tableStyleId>
              </a:tblPr>
              <a:tblGrid>
                <a:gridCol w="970001">
                  <a:extLst>
                    <a:ext uri="{9D8B030D-6E8A-4147-A177-3AD203B41FA5}">
                      <a16:colId xmlns:a16="http://schemas.microsoft.com/office/drawing/2014/main" val="20000"/>
                    </a:ext>
                  </a:extLst>
                </a:gridCol>
                <a:gridCol w="609184">
                  <a:extLst>
                    <a:ext uri="{9D8B030D-6E8A-4147-A177-3AD203B41FA5}">
                      <a16:colId xmlns:a16="http://schemas.microsoft.com/office/drawing/2014/main" val="20001"/>
                    </a:ext>
                  </a:extLst>
                </a:gridCol>
                <a:gridCol w="748515">
                  <a:extLst>
                    <a:ext uri="{9D8B030D-6E8A-4147-A177-3AD203B41FA5}">
                      <a16:colId xmlns:a16="http://schemas.microsoft.com/office/drawing/2014/main" val="1077805558"/>
                    </a:ext>
                  </a:extLst>
                </a:gridCol>
                <a:gridCol w="709271">
                  <a:extLst>
                    <a:ext uri="{9D8B030D-6E8A-4147-A177-3AD203B41FA5}">
                      <a16:colId xmlns:a16="http://schemas.microsoft.com/office/drawing/2014/main" val="4185715193"/>
                    </a:ext>
                  </a:extLst>
                </a:gridCol>
                <a:gridCol w="122472">
                  <a:extLst>
                    <a:ext uri="{9D8B030D-6E8A-4147-A177-3AD203B41FA5}">
                      <a16:colId xmlns:a16="http://schemas.microsoft.com/office/drawing/2014/main" val="4160228589"/>
                    </a:ext>
                  </a:extLst>
                </a:gridCol>
                <a:gridCol w="5562599">
                  <a:extLst>
                    <a:ext uri="{9D8B030D-6E8A-4147-A177-3AD203B41FA5}">
                      <a16:colId xmlns:a16="http://schemas.microsoft.com/office/drawing/2014/main" val="2616290151"/>
                    </a:ext>
                  </a:extLst>
                </a:gridCol>
              </a:tblGrid>
              <a:tr h="489105">
                <a:tc>
                  <a:txBody>
                    <a:bodyPr/>
                    <a:lstStyle/>
                    <a:p>
                      <a:r>
                        <a:rPr lang="en-GB" sz="1200" dirty="0"/>
                        <a:t>Condition</a:t>
                      </a:r>
                    </a:p>
                  </a:txBody>
                  <a:tcPr marT="45726" marB="45726"/>
                </a:tc>
                <a:tc>
                  <a:txBody>
                    <a:bodyPr/>
                    <a:lstStyle/>
                    <a:p>
                      <a:r>
                        <a:rPr lang="en-GB" sz="1200" dirty="0"/>
                        <a:t>POP</a:t>
                      </a:r>
                    </a:p>
                  </a:txBody>
                  <a:tcPr marT="45726" marB="45726"/>
                </a:tc>
                <a:tc>
                  <a:txBody>
                    <a:bodyPr/>
                    <a:lstStyle/>
                    <a:p>
                      <a:r>
                        <a:rPr lang="en-GB" sz="1200" dirty="0"/>
                        <a:t>DMPA</a:t>
                      </a:r>
                    </a:p>
                    <a:p>
                      <a:r>
                        <a:rPr lang="en-GB" sz="1200" dirty="0"/>
                        <a:t>NET-EN</a:t>
                      </a:r>
                    </a:p>
                  </a:txBody>
                  <a:tcPr marT="45726" marB="45726"/>
                </a:tc>
                <a:tc gridSpan="2">
                  <a:txBody>
                    <a:bodyPr/>
                    <a:lstStyle/>
                    <a:p>
                      <a:r>
                        <a:rPr lang="en-GB" sz="1200" dirty="0"/>
                        <a:t>LNG/ETG</a:t>
                      </a:r>
                    </a:p>
                    <a:p>
                      <a:r>
                        <a:rPr lang="en-GB" sz="1200" dirty="0"/>
                        <a:t>implants</a:t>
                      </a:r>
                    </a:p>
                  </a:txBody>
                  <a:tcPr marT="45726" marB="45726"/>
                </a:tc>
                <a:tc hMerge="1">
                  <a:txBody>
                    <a:bodyPr/>
                    <a:lstStyle/>
                    <a:p>
                      <a:r>
                        <a:rPr lang="en-GB" sz="1200" dirty="0"/>
                        <a:t>Clarifications/evidence</a:t>
                      </a:r>
                    </a:p>
                  </a:txBody>
                  <a:tcPr marT="45726" marB="45726"/>
                </a:tc>
                <a:tc>
                  <a:txBody>
                    <a:bodyPr/>
                    <a:lstStyle/>
                    <a:p>
                      <a:r>
                        <a:rPr lang="en-GB" sz="1200" dirty="0"/>
                        <a:t>Clarifications/evidence</a:t>
                      </a:r>
                    </a:p>
                  </a:txBody>
                  <a:tcPr marT="45726" marB="45726"/>
                </a:tc>
                <a:extLst>
                  <a:ext uri="{0D108BD9-81ED-4DB2-BD59-A6C34878D82A}">
                    <a16:rowId xmlns:a16="http://schemas.microsoft.com/office/drawing/2014/main" val="10000"/>
                  </a:ext>
                </a:extLst>
              </a:tr>
              <a:tr h="423892">
                <a:tc gridSpan="6">
                  <a:txBody>
                    <a:bodyPr/>
                    <a:lstStyle/>
                    <a:p>
                      <a:r>
                        <a:rPr lang="en-GB" sz="1000" kern="1200" dirty="0">
                          <a:solidFill>
                            <a:schemeClr val="dk1"/>
                          </a:solidFill>
                          <a:effectLst/>
                          <a:latin typeface="+mn-lt"/>
                          <a:ea typeface="+mn-ea"/>
                          <a:cs typeface="+mn-cs"/>
                        </a:rPr>
                        <a:t>POP = progestogen-only pill                LNG/ETG = levonorgestrel and etonogestrel (implants)              DMPA = depot medroxyprogesterone acetate (injectable)      </a:t>
                      </a:r>
                    </a:p>
                    <a:p>
                      <a:r>
                        <a:rPr lang="en-GB" sz="1000" kern="1200" dirty="0">
                          <a:solidFill>
                            <a:schemeClr val="dk1"/>
                          </a:solidFill>
                          <a:effectLst/>
                          <a:latin typeface="+mn-lt"/>
                          <a:ea typeface="+mn-ea"/>
                          <a:cs typeface="+mn-cs"/>
                        </a:rPr>
                        <a:t>                                                                 NET-EN = norethisterone enanthate (injectable)</a:t>
                      </a:r>
                      <a:endParaRPr lang="en-GB" sz="1000" dirty="0"/>
                    </a:p>
                  </a:txBody>
                  <a:tcPr marT="45726" marB="45726"/>
                </a:tc>
                <a:tc hMerge="1">
                  <a:txBody>
                    <a:bodyPr/>
                    <a:lstStyle/>
                    <a:p>
                      <a:endParaRPr lang="en-GB"/>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GB" sz="1000" dirty="0"/>
                    </a:p>
                  </a:txBody>
                  <a:tcPr marT="45726" marB="45726"/>
                </a:tc>
                <a:extLst>
                  <a:ext uri="{0D108BD9-81ED-4DB2-BD59-A6C34878D82A}">
                    <a16:rowId xmlns:a16="http://schemas.microsoft.com/office/drawing/2014/main" val="10001"/>
                  </a:ext>
                </a:extLst>
              </a:tr>
              <a:tr h="4401952">
                <a:tc>
                  <a:txBody>
                    <a:bodyPr/>
                    <a:lstStyle/>
                    <a:p>
                      <a:r>
                        <a:rPr lang="en-GB" sz="1600" dirty="0"/>
                        <a:t>Hig</a:t>
                      </a:r>
                      <a:r>
                        <a:rPr lang="en-GB" sz="1600" baseline="0" dirty="0"/>
                        <a:t>h risk of HIV</a:t>
                      </a:r>
                      <a:endParaRPr lang="en-GB" sz="1600" dirty="0"/>
                    </a:p>
                  </a:txBody>
                  <a:tcPr marT="45726" marB="45726"/>
                </a:tc>
                <a:tc>
                  <a:txBody>
                    <a:bodyPr/>
                    <a:lstStyle/>
                    <a:p>
                      <a:pPr algn="ctr"/>
                      <a:r>
                        <a:rPr lang="en-GB" sz="1800" dirty="0"/>
                        <a:t>1</a:t>
                      </a:r>
                    </a:p>
                  </a:txBody>
                  <a:tcPr marT="45726" marB="45726"/>
                </a:tc>
                <a:tc>
                  <a:txBody>
                    <a:bodyPr/>
                    <a:lstStyle/>
                    <a:p>
                      <a:pPr algn="ctr"/>
                      <a:r>
                        <a:rPr lang="en-GB" sz="1800" b="1" dirty="0"/>
                        <a:t>2</a:t>
                      </a:r>
                      <a:endParaRPr lang="en-GB" sz="1800" dirty="0"/>
                    </a:p>
                  </a:txBody>
                  <a:tcPr marT="45726" marB="45726">
                    <a:solidFill>
                      <a:schemeClr val="accent1">
                        <a:tint val="20000"/>
                      </a:schemeClr>
                    </a:solidFill>
                  </a:tcPr>
                </a:tc>
                <a:tc>
                  <a:txBody>
                    <a:bodyPr/>
                    <a:lstStyle/>
                    <a:p>
                      <a:pPr algn="ctr"/>
                      <a:r>
                        <a:rPr lang="en-GB" sz="1800" dirty="0"/>
                        <a:t>1</a:t>
                      </a:r>
                    </a:p>
                  </a:txBody>
                  <a:tcPr marT="45726" marB="45726">
                    <a:solidFill>
                      <a:schemeClr val="accent1">
                        <a:tint val="20000"/>
                      </a:schemeClr>
                    </a:solidFill>
                  </a:tcPr>
                </a:tc>
                <a:tc gridSpan="2">
                  <a:txBody>
                    <a:bodyPr/>
                    <a:lstStyle/>
                    <a:p>
                      <a:r>
                        <a:rPr lang="en-GB" sz="1300" b="1" kern="1200" dirty="0">
                          <a:solidFill>
                            <a:schemeClr val="dk1"/>
                          </a:solidFill>
                          <a:effectLst/>
                          <a:latin typeface="+mn-lt"/>
                          <a:ea typeface="+mn-ea"/>
                          <a:cs typeface="+mn-cs"/>
                        </a:rPr>
                        <a:t>CLARIFICATION: There continues to be evidence of a possible increased risk of acquiring HIV among progestogen-only injectable users.  Uncertainty exists about whether this is due to methodological issues with the evidence or a real biological effect. In many settings, unintended pregnancies and/or pregnancy-related morbidity and mortality are common, and progestogen-only injectables are among the few types of methods widely available. Women should not be denied the use of progestogen-only injectables because of concerns about the possible increased risk. Women considering progestogen-only injectables should be advised  about this possible increased risk, about the uncertainty about whether there is a causal association, and how to minimise their risk of acquiring HIV. </a:t>
                      </a:r>
                      <a:br>
                        <a:rPr lang="en-GB" sz="1300" kern="1200" dirty="0">
                          <a:solidFill>
                            <a:schemeClr val="dk1"/>
                          </a:solidFill>
                          <a:effectLst/>
                          <a:latin typeface="+mn-lt"/>
                          <a:ea typeface="+mn-ea"/>
                          <a:cs typeface="+mn-cs"/>
                        </a:rPr>
                      </a:br>
                      <a:endParaRPr lang="en-GB" sz="1300" kern="1200" dirty="0">
                        <a:solidFill>
                          <a:schemeClr val="dk1"/>
                        </a:solidFill>
                        <a:effectLst/>
                        <a:latin typeface="+mn-lt"/>
                        <a:ea typeface="+mn-ea"/>
                        <a:cs typeface="+mn-cs"/>
                      </a:endParaRPr>
                    </a:p>
                    <a:p>
                      <a:r>
                        <a:rPr lang="en-GB" sz="1300" kern="1200" dirty="0">
                          <a:solidFill>
                            <a:schemeClr val="dk1"/>
                          </a:solidFill>
                          <a:effectLst/>
                          <a:latin typeface="+mn-lt"/>
                          <a:ea typeface="+mn-ea"/>
                          <a:cs typeface="+mn-cs"/>
                        </a:rPr>
                        <a:t>EVIDENCE: Evidence from 13 observational studies of DMPA, NET-EN, or non-specified progestogen-only injectables, which were considered to be “informative but with important limitations”,</a:t>
                      </a:r>
                      <a:r>
                        <a:rPr lang="en-GB" sz="1300" kern="1200" baseline="30000" dirty="0">
                          <a:solidFill>
                            <a:schemeClr val="dk1"/>
                          </a:solidFill>
                          <a:effectLst/>
                          <a:latin typeface="+mn-lt"/>
                          <a:ea typeface="+mn-ea"/>
                          <a:cs typeface="+mn-cs"/>
                        </a:rPr>
                        <a:t>6</a:t>
                      </a:r>
                      <a:r>
                        <a:rPr lang="en-GB" sz="1300" kern="1200" dirty="0">
                          <a:solidFill>
                            <a:schemeClr val="dk1"/>
                          </a:solidFill>
                          <a:effectLst/>
                          <a:latin typeface="+mn-lt"/>
                          <a:ea typeface="+mn-ea"/>
                          <a:cs typeface="+mn-cs"/>
                        </a:rPr>
                        <a:t> continues to show some association between use of progestogen-only injectables and risk of HIV acquisition, but it remains unclear whether this results from a causal association or methodologic limitations. Two small studies assessing levonorgestrel implants, which were considered to be “informative but with important limitations”,  did not suggest an elevated risk, although the risk estimates were imprecise.  One study reported no association between use of progestogen-only pills and HIV acquisition.</a:t>
                      </a:r>
                      <a:endParaRPr lang="en-GB" sz="1300" dirty="0"/>
                    </a:p>
                  </a:txBody>
                  <a:tcPr marT="45726" marB="45726">
                    <a:solidFill>
                      <a:schemeClr val="accent1">
                        <a:tint val="20000"/>
                      </a:schemeClr>
                    </a:solidFill>
                  </a:tcPr>
                </a:tc>
                <a:tc hMerge="1">
                  <a:txBody>
                    <a:bodyPr/>
                    <a:lstStyle/>
                    <a:p>
                      <a:endParaRPr lang="en-GB" sz="1800" dirty="0"/>
                    </a:p>
                  </a:txBody>
                  <a:tcPr marT="45726" marB="45726">
                    <a:solidFill>
                      <a:schemeClr val="accent1">
                        <a:tint val="20000"/>
                      </a:schemeClr>
                    </a:solidFill>
                  </a:tcPr>
                </a:tc>
                <a:extLst>
                  <a:ext uri="{0D108BD9-81ED-4DB2-BD59-A6C34878D82A}">
                    <a16:rowId xmlns:a16="http://schemas.microsoft.com/office/drawing/2014/main" val="10002"/>
                  </a:ext>
                </a:extLst>
              </a:tr>
            </a:tbl>
          </a:graphicData>
        </a:graphic>
      </p:graphicFrame>
      <p:sp>
        <p:nvSpPr>
          <p:cNvPr id="4" name="Arrow: Up 3">
            <a:extLst>
              <a:ext uri="{FF2B5EF4-FFF2-40B4-BE49-F238E27FC236}">
                <a16:creationId xmlns:a16="http://schemas.microsoft.com/office/drawing/2014/main" id="{4BC0C75F-A9A7-4766-975E-91FB99534F25}"/>
              </a:ext>
            </a:extLst>
          </p:cNvPr>
          <p:cNvSpPr/>
          <p:nvPr/>
        </p:nvSpPr>
        <p:spPr>
          <a:xfrm rot="1927379">
            <a:off x="1535491" y="2539415"/>
            <a:ext cx="457200" cy="981075"/>
          </a:xfrm>
          <a:prstGeom prst="up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5" name="Arrow: Right 4">
            <a:extLst>
              <a:ext uri="{FF2B5EF4-FFF2-40B4-BE49-F238E27FC236}">
                <a16:creationId xmlns:a16="http://schemas.microsoft.com/office/drawing/2014/main" id="{0B616A5F-22FD-4350-9150-8FAC4C93F558}"/>
              </a:ext>
            </a:extLst>
          </p:cNvPr>
          <p:cNvSpPr/>
          <p:nvPr/>
        </p:nvSpPr>
        <p:spPr>
          <a:xfrm>
            <a:off x="2552700" y="3068638"/>
            <a:ext cx="647700" cy="36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7" name="Arrow: Right 6">
            <a:extLst>
              <a:ext uri="{FF2B5EF4-FFF2-40B4-BE49-F238E27FC236}">
                <a16:creationId xmlns:a16="http://schemas.microsoft.com/office/drawing/2014/main" id="{B7BE961D-BA0F-4286-9418-8494E2898212}"/>
              </a:ext>
            </a:extLst>
          </p:cNvPr>
          <p:cNvSpPr/>
          <p:nvPr/>
        </p:nvSpPr>
        <p:spPr>
          <a:xfrm>
            <a:off x="2552700" y="5013325"/>
            <a:ext cx="647700"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3" name="Rectangle 2">
            <a:extLst>
              <a:ext uri="{FF2B5EF4-FFF2-40B4-BE49-F238E27FC236}">
                <a16:creationId xmlns:a16="http://schemas.microsoft.com/office/drawing/2014/main" id="{28D7E8D6-F0F4-48CE-AD27-5AF9219A5A6F}"/>
              </a:ext>
            </a:extLst>
          </p:cNvPr>
          <p:cNvSpPr/>
          <p:nvPr/>
        </p:nvSpPr>
        <p:spPr>
          <a:xfrm>
            <a:off x="2074862" y="2133600"/>
            <a:ext cx="287338" cy="32385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5920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9EAF4-3D16-424C-A5E8-F53430ED44FE}"/>
              </a:ext>
            </a:extLst>
          </p:cNvPr>
          <p:cNvSpPr>
            <a:spLocks noGrp="1"/>
          </p:cNvSpPr>
          <p:nvPr>
            <p:ph type="title"/>
          </p:nvPr>
        </p:nvSpPr>
        <p:spPr/>
        <p:txBody>
          <a:bodyPr>
            <a:normAutofit/>
          </a:bodyPr>
          <a:lstStyle/>
          <a:p>
            <a:r>
              <a:rPr lang="en-GB" dirty="0"/>
              <a:t>Recommendations for other methods</a:t>
            </a:r>
            <a:endParaRPr lang="en-US" dirty="0"/>
          </a:p>
        </p:txBody>
      </p:sp>
      <p:graphicFrame>
        <p:nvGraphicFramePr>
          <p:cNvPr id="4" name="Content Placeholder 3">
            <a:extLst>
              <a:ext uri="{FF2B5EF4-FFF2-40B4-BE49-F238E27FC236}">
                <a16:creationId xmlns:a16="http://schemas.microsoft.com/office/drawing/2014/main" id="{F38A088E-0C3A-476D-BED6-D70AE4CDBDB0}"/>
              </a:ext>
            </a:extLst>
          </p:cNvPr>
          <p:cNvGraphicFramePr>
            <a:graphicFrameLocks noGrp="1"/>
          </p:cNvGraphicFramePr>
          <p:nvPr>
            <p:ph idx="1"/>
            <p:extLst>
              <p:ext uri="{D42A27DB-BD31-4B8C-83A1-F6EECF244321}">
                <p14:modId xmlns:p14="http://schemas.microsoft.com/office/powerpoint/2010/main" val="4208020515"/>
              </p:ext>
            </p:extLst>
          </p:nvPr>
        </p:nvGraphicFramePr>
        <p:xfrm>
          <a:off x="457200" y="1557338"/>
          <a:ext cx="8229600" cy="24739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3122685747"/>
                    </a:ext>
                  </a:extLst>
                </a:gridCol>
                <a:gridCol w="1645920">
                  <a:extLst>
                    <a:ext uri="{9D8B030D-6E8A-4147-A177-3AD203B41FA5}">
                      <a16:colId xmlns:a16="http://schemas.microsoft.com/office/drawing/2014/main" val="935070513"/>
                    </a:ext>
                  </a:extLst>
                </a:gridCol>
                <a:gridCol w="1645920">
                  <a:extLst>
                    <a:ext uri="{9D8B030D-6E8A-4147-A177-3AD203B41FA5}">
                      <a16:colId xmlns:a16="http://schemas.microsoft.com/office/drawing/2014/main" val="2494806885"/>
                    </a:ext>
                  </a:extLst>
                </a:gridCol>
                <a:gridCol w="1645920">
                  <a:extLst>
                    <a:ext uri="{9D8B030D-6E8A-4147-A177-3AD203B41FA5}">
                      <a16:colId xmlns:a16="http://schemas.microsoft.com/office/drawing/2014/main" val="3821938643"/>
                    </a:ext>
                  </a:extLst>
                </a:gridCol>
                <a:gridCol w="1645920">
                  <a:extLst>
                    <a:ext uri="{9D8B030D-6E8A-4147-A177-3AD203B41FA5}">
                      <a16:colId xmlns:a16="http://schemas.microsoft.com/office/drawing/2014/main" val="1631410185"/>
                    </a:ext>
                  </a:extLst>
                </a:gridCol>
              </a:tblGrid>
              <a:tr h="370840">
                <a:tc>
                  <a:txBody>
                    <a:bodyPr/>
                    <a:lstStyle/>
                    <a:p>
                      <a:r>
                        <a:rPr lang="en-US" dirty="0"/>
                        <a:t>Condition</a:t>
                      </a:r>
                    </a:p>
                  </a:txBody>
                  <a:tcPr/>
                </a:tc>
                <a:tc>
                  <a:txBody>
                    <a:bodyPr/>
                    <a:lstStyle/>
                    <a:p>
                      <a:pPr algn="ctr"/>
                      <a:r>
                        <a:rPr lang="en-US" dirty="0"/>
                        <a:t>COC/P/R</a:t>
                      </a:r>
                    </a:p>
                  </a:txBody>
                  <a:tcPr/>
                </a:tc>
                <a:tc>
                  <a:txBody>
                    <a:bodyPr/>
                    <a:lstStyle/>
                    <a:p>
                      <a:pPr algn="ctr"/>
                      <a:r>
                        <a:rPr lang="en-US" dirty="0"/>
                        <a:t>CIC</a:t>
                      </a:r>
                    </a:p>
                  </a:txBody>
                  <a:tcPr/>
                </a:tc>
                <a:tc>
                  <a:txBody>
                    <a:bodyPr/>
                    <a:lstStyle/>
                    <a:p>
                      <a:pPr algn="ctr"/>
                      <a:r>
                        <a:rPr lang="en-US" dirty="0"/>
                        <a:t>Cu-IUD</a:t>
                      </a:r>
                    </a:p>
                  </a:txBody>
                  <a:tcPr/>
                </a:tc>
                <a:tc>
                  <a:txBody>
                    <a:bodyPr/>
                    <a:lstStyle/>
                    <a:p>
                      <a:pPr algn="ctr"/>
                      <a:r>
                        <a:rPr lang="en-US" dirty="0"/>
                        <a:t>LNG-IUD</a:t>
                      </a:r>
                    </a:p>
                  </a:txBody>
                  <a:tcPr/>
                </a:tc>
                <a:extLst>
                  <a:ext uri="{0D108BD9-81ED-4DB2-BD59-A6C34878D82A}">
                    <a16:rowId xmlns:a16="http://schemas.microsoft.com/office/drawing/2014/main" val="3453926177"/>
                  </a:ext>
                </a:extLst>
              </a:tr>
              <a:tr h="370840">
                <a:tc gridSpan="5">
                  <a:txBody>
                    <a:bodyPr/>
                    <a:lstStyle/>
                    <a:p>
                      <a:r>
                        <a:rPr lang="en-GB" dirty="0"/>
                        <a:t>COC = combined hormonal</a:t>
                      </a:r>
                      <a:r>
                        <a:rPr lang="en-GB" baseline="0" dirty="0"/>
                        <a:t> contraceptive     P = combined contraceptive patch</a:t>
                      </a:r>
                    </a:p>
                    <a:p>
                      <a:r>
                        <a:rPr lang="en-GB" baseline="0" dirty="0"/>
                        <a:t>R = combined contraceptive vaginal ring       CIC = combined injectable contraceptive</a:t>
                      </a:r>
                    </a:p>
                    <a:p>
                      <a:r>
                        <a:rPr lang="en-GB" baseline="0" dirty="0"/>
                        <a:t>Cu-IUD = copper-bearing intrauterine device (IUD)</a:t>
                      </a:r>
                    </a:p>
                    <a:p>
                      <a:r>
                        <a:rPr lang="en-GB" baseline="0" dirty="0"/>
                        <a:t>LNG-IUD = levonorgestrel-releasing IUD</a:t>
                      </a:r>
                    </a:p>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008502350"/>
                  </a:ext>
                </a:extLst>
              </a:tr>
              <a:tr h="370840">
                <a:tc>
                  <a:txBody>
                    <a:bodyPr/>
                    <a:lstStyle/>
                    <a:p>
                      <a:r>
                        <a:rPr lang="en-US" dirty="0"/>
                        <a:t>At high risk of HIV</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2</a:t>
                      </a:r>
                    </a:p>
                  </a:txBody>
                  <a:tcPr/>
                </a:tc>
                <a:extLst>
                  <a:ext uri="{0D108BD9-81ED-4DB2-BD59-A6C34878D82A}">
                    <a16:rowId xmlns:a16="http://schemas.microsoft.com/office/drawing/2014/main" val="987536760"/>
                  </a:ext>
                </a:extLst>
              </a:tr>
            </a:tbl>
          </a:graphicData>
        </a:graphic>
      </p:graphicFrame>
      <p:sp>
        <p:nvSpPr>
          <p:cNvPr id="5" name="TextBox 4">
            <a:extLst>
              <a:ext uri="{FF2B5EF4-FFF2-40B4-BE49-F238E27FC236}">
                <a16:creationId xmlns:a16="http://schemas.microsoft.com/office/drawing/2014/main" id="{ED508BDF-02FF-47F5-BFD6-D62BCD242968}"/>
              </a:ext>
            </a:extLst>
          </p:cNvPr>
          <p:cNvSpPr txBox="1"/>
          <p:nvPr/>
        </p:nvSpPr>
        <p:spPr>
          <a:xfrm>
            <a:off x="575556" y="4459365"/>
            <a:ext cx="7992888" cy="923330"/>
          </a:xfrm>
          <a:prstGeom prst="rect">
            <a:avLst/>
          </a:prstGeom>
          <a:noFill/>
        </p:spPr>
        <p:txBody>
          <a:bodyPr wrap="square" rtlCol="0">
            <a:spAutoFit/>
          </a:bodyPr>
          <a:lstStyle/>
          <a:p>
            <a:r>
              <a:rPr lang="en-US" dirty="0"/>
              <a:t>Note: The condition ‘at high risk of HIV’ has been classified as MEC category 2 because STI conditions are generally classified as MEC category 2 for Cu-IUD or LNG-IUD use. </a:t>
            </a:r>
          </a:p>
        </p:txBody>
      </p:sp>
    </p:spTree>
    <p:extLst>
      <p:ext uri="{BB962C8B-B14F-4D97-AF65-F5344CB8AC3E}">
        <p14:creationId xmlns:p14="http://schemas.microsoft.com/office/powerpoint/2010/main" val="412248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3AC4A-ED7C-4588-B5A8-572187ED3A0B}"/>
              </a:ext>
            </a:extLst>
          </p:cNvPr>
          <p:cNvSpPr>
            <a:spLocks noGrp="1"/>
          </p:cNvSpPr>
          <p:nvPr>
            <p:ph type="title"/>
          </p:nvPr>
        </p:nvSpPr>
        <p:spPr/>
        <p:txBody>
          <a:bodyPr/>
          <a:lstStyle/>
          <a:p>
            <a:r>
              <a:rPr lang="en-GB" dirty="0"/>
              <a:t>WHO standards for guideline development</a:t>
            </a:r>
            <a:endParaRPr lang="en-US" dirty="0"/>
          </a:p>
        </p:txBody>
      </p:sp>
      <p:pic>
        <p:nvPicPr>
          <p:cNvPr id="5" name="Picture 4">
            <a:extLst>
              <a:ext uri="{FF2B5EF4-FFF2-40B4-BE49-F238E27FC236}">
                <a16:creationId xmlns:a16="http://schemas.microsoft.com/office/drawing/2014/main" id="{D80FA7ED-CA0B-4416-9AC1-A5A3287F4D03}"/>
              </a:ext>
            </a:extLst>
          </p:cNvPr>
          <p:cNvPicPr>
            <a:picLocks noChangeAspect="1"/>
          </p:cNvPicPr>
          <p:nvPr/>
        </p:nvPicPr>
        <p:blipFill>
          <a:blip r:embed="rId3"/>
          <a:stretch>
            <a:fillRect/>
          </a:stretch>
        </p:blipFill>
        <p:spPr>
          <a:xfrm>
            <a:off x="5334000" y="609600"/>
            <a:ext cx="2398354" cy="3609039"/>
          </a:xfrm>
          <a:prstGeom prst="rect">
            <a:avLst/>
          </a:prstGeom>
        </p:spPr>
      </p:pic>
    </p:spTree>
    <p:extLst>
      <p:ext uri="{BB962C8B-B14F-4D97-AF65-F5344CB8AC3E}">
        <p14:creationId xmlns:p14="http://schemas.microsoft.com/office/powerpoint/2010/main" val="3262066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91792DA1-0FA8-4DE0-BFB4-5A4540213CAD}"/>
              </a:ext>
            </a:extLst>
          </p:cNvPr>
          <p:cNvSpPr>
            <a:spLocks noGrp="1" noChangeArrowheads="1"/>
          </p:cNvSpPr>
          <p:nvPr>
            <p:ph type="title"/>
          </p:nvPr>
        </p:nvSpPr>
        <p:spPr>
          <a:xfrm>
            <a:off x="513951" y="198861"/>
            <a:ext cx="8229600" cy="1143000"/>
          </a:xfrm>
        </p:spPr>
        <p:txBody>
          <a:bodyPr/>
          <a:lstStyle/>
          <a:p>
            <a:r>
              <a:rPr lang="en-GB" altLang="en-US" dirty="0"/>
              <a:t>Process</a:t>
            </a:r>
          </a:p>
        </p:txBody>
      </p:sp>
      <p:pic>
        <p:nvPicPr>
          <p:cNvPr id="10" name="Online Image Placeholder 9" descr="Presentation with bar chart">
            <a:extLst>
              <a:ext uri="{FF2B5EF4-FFF2-40B4-BE49-F238E27FC236}">
                <a16:creationId xmlns:a16="http://schemas.microsoft.com/office/drawing/2014/main" id="{2E14AC9B-7CD2-4A18-9C4A-D84FAB8807FB}"/>
              </a:ext>
            </a:extLst>
          </p:cNvPr>
          <p:cNvPicPr>
            <a:picLocks noGrp="1" noChangeAspect="1"/>
          </p:cNvPicPr>
          <p:nvPr>
            <p:ph type="clipArt"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9300" y="1436713"/>
            <a:ext cx="914400" cy="914400"/>
          </a:xfrm>
        </p:spPr>
      </p:pic>
      <p:sp>
        <p:nvSpPr>
          <p:cNvPr id="4" name="Rectangle 3">
            <a:extLst>
              <a:ext uri="{FF2B5EF4-FFF2-40B4-BE49-F238E27FC236}">
                <a16:creationId xmlns:a16="http://schemas.microsoft.com/office/drawing/2014/main" id="{B2A063D9-31FF-4586-8092-7D640E6C2BF9}"/>
              </a:ext>
            </a:extLst>
          </p:cNvPr>
          <p:cNvSpPr/>
          <p:nvPr/>
        </p:nvSpPr>
        <p:spPr>
          <a:xfrm>
            <a:off x="324249" y="2369964"/>
            <a:ext cx="4304502" cy="400110"/>
          </a:xfrm>
          <a:prstGeom prst="rect">
            <a:avLst/>
          </a:prstGeom>
        </p:spPr>
        <p:txBody>
          <a:bodyPr wrap="square">
            <a:spAutoFit/>
          </a:bodyPr>
          <a:lstStyle/>
          <a:p>
            <a:pPr marL="0" indent="0" algn="ctr" fontAlgn="auto">
              <a:spcAft>
                <a:spcPts val="0"/>
              </a:spcAft>
              <a:buFont typeface="Wingdings" panose="05000000000000000000" pitchFamily="2" charset="2"/>
              <a:buNone/>
              <a:defRPr/>
            </a:pPr>
            <a:r>
              <a:rPr lang="en-GB" sz="2000" b="1" dirty="0"/>
              <a:t>Presentations providing context</a:t>
            </a:r>
          </a:p>
        </p:txBody>
      </p:sp>
      <p:sp>
        <p:nvSpPr>
          <p:cNvPr id="5" name="Rectangle 4">
            <a:extLst>
              <a:ext uri="{FF2B5EF4-FFF2-40B4-BE49-F238E27FC236}">
                <a16:creationId xmlns:a16="http://schemas.microsoft.com/office/drawing/2014/main" id="{CD2C59E6-35E0-4586-AC62-47303ADBE088}"/>
              </a:ext>
            </a:extLst>
          </p:cNvPr>
          <p:cNvSpPr/>
          <p:nvPr/>
        </p:nvSpPr>
        <p:spPr>
          <a:xfrm>
            <a:off x="5172776" y="5068348"/>
            <a:ext cx="3256148" cy="400110"/>
          </a:xfrm>
          <a:prstGeom prst="rect">
            <a:avLst/>
          </a:prstGeom>
        </p:spPr>
        <p:txBody>
          <a:bodyPr wrap="none">
            <a:spAutoFit/>
          </a:bodyPr>
          <a:lstStyle/>
          <a:p>
            <a:r>
              <a:rPr lang="en-GB" sz="2000" b="1" dirty="0"/>
              <a:t>Review of the biological data</a:t>
            </a:r>
            <a:endParaRPr lang="en-US" sz="2000" b="1" dirty="0"/>
          </a:p>
        </p:txBody>
      </p:sp>
      <p:sp>
        <p:nvSpPr>
          <p:cNvPr id="7" name="Rectangle 6">
            <a:extLst>
              <a:ext uri="{FF2B5EF4-FFF2-40B4-BE49-F238E27FC236}">
                <a16:creationId xmlns:a16="http://schemas.microsoft.com/office/drawing/2014/main" id="{7C9549E8-4946-4A13-9E52-B23CF835D298}"/>
              </a:ext>
            </a:extLst>
          </p:cNvPr>
          <p:cNvSpPr/>
          <p:nvPr/>
        </p:nvSpPr>
        <p:spPr>
          <a:xfrm>
            <a:off x="852613" y="5043953"/>
            <a:ext cx="3660698" cy="400110"/>
          </a:xfrm>
          <a:prstGeom prst="rect">
            <a:avLst/>
          </a:prstGeom>
        </p:spPr>
        <p:txBody>
          <a:bodyPr wrap="square">
            <a:spAutoFit/>
          </a:bodyPr>
          <a:lstStyle/>
          <a:p>
            <a:pPr algn="ctr"/>
            <a:r>
              <a:rPr lang="en-GB" sz="2000" b="1" dirty="0"/>
              <a:t>Summary of systematic reviews</a:t>
            </a:r>
            <a:endParaRPr lang="en-US" sz="2000" b="1" dirty="0"/>
          </a:p>
        </p:txBody>
      </p:sp>
      <p:pic>
        <p:nvPicPr>
          <p:cNvPr id="12" name="Graphic 11" descr="Group of women">
            <a:extLst>
              <a:ext uri="{FF2B5EF4-FFF2-40B4-BE49-F238E27FC236}">
                <a16:creationId xmlns:a16="http://schemas.microsoft.com/office/drawing/2014/main" id="{E1825EF2-E60E-4A84-B6E5-FBB55DEB42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43650" y="1389542"/>
            <a:ext cx="914400" cy="914400"/>
          </a:xfrm>
          <a:prstGeom prst="rect">
            <a:avLst/>
          </a:prstGeom>
        </p:spPr>
      </p:pic>
      <p:pic>
        <p:nvPicPr>
          <p:cNvPr id="14" name="Graphic 13" descr="DNA">
            <a:extLst>
              <a:ext uri="{FF2B5EF4-FFF2-40B4-BE49-F238E27FC236}">
                <a16:creationId xmlns:a16="http://schemas.microsoft.com/office/drawing/2014/main" id="{74D665C2-8420-41C1-9CA4-2CCC162F87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42950">
            <a:off x="6263879" y="4094517"/>
            <a:ext cx="914400" cy="914400"/>
          </a:xfrm>
          <a:prstGeom prst="rect">
            <a:avLst/>
          </a:prstGeom>
        </p:spPr>
      </p:pic>
      <p:pic>
        <p:nvPicPr>
          <p:cNvPr id="16" name="Graphic 15" descr="Books on shelf">
            <a:extLst>
              <a:ext uri="{FF2B5EF4-FFF2-40B4-BE49-F238E27FC236}">
                <a16:creationId xmlns:a16="http://schemas.microsoft.com/office/drawing/2014/main" id="{67CADC59-5758-4F06-A731-CF143264F00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19300" y="4087927"/>
            <a:ext cx="914400" cy="914400"/>
          </a:xfrm>
          <a:prstGeom prst="rect">
            <a:avLst/>
          </a:prstGeom>
        </p:spPr>
      </p:pic>
      <p:sp>
        <p:nvSpPr>
          <p:cNvPr id="23" name="Rectangle 22">
            <a:extLst>
              <a:ext uri="{FF2B5EF4-FFF2-40B4-BE49-F238E27FC236}">
                <a16:creationId xmlns:a16="http://schemas.microsoft.com/office/drawing/2014/main" id="{AD4A9369-C805-4C19-AA89-EBA68EBD043B}"/>
              </a:ext>
            </a:extLst>
          </p:cNvPr>
          <p:cNvSpPr/>
          <p:nvPr/>
        </p:nvSpPr>
        <p:spPr>
          <a:xfrm>
            <a:off x="5379563" y="2379527"/>
            <a:ext cx="2926237" cy="707886"/>
          </a:xfrm>
          <a:prstGeom prst="rect">
            <a:avLst/>
          </a:prstGeom>
        </p:spPr>
        <p:txBody>
          <a:bodyPr wrap="square">
            <a:spAutoFit/>
          </a:bodyPr>
          <a:lstStyle/>
          <a:p>
            <a:pPr algn="ctr"/>
            <a:r>
              <a:rPr lang="en-GB" sz="2000" b="1" dirty="0"/>
              <a:t>Values &amp; preferences of contraceptive users</a:t>
            </a:r>
            <a:endParaRPr lang="en-US" sz="2000" b="1" dirty="0"/>
          </a:p>
        </p:txBody>
      </p:sp>
    </p:spTree>
    <p:extLst>
      <p:ext uri="{BB962C8B-B14F-4D97-AF65-F5344CB8AC3E}">
        <p14:creationId xmlns:p14="http://schemas.microsoft.com/office/powerpoint/2010/main" val="145867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3" grpId="0"/>
    </p:bldLst>
  </p:timing>
</p:sld>
</file>

<file path=ppt/theme/theme1.xml><?xml version="1.0" encoding="utf-8"?>
<a:theme xmlns:a="http://schemas.openxmlformats.org/drawingml/2006/main" name="new logo - Presentation TEMPLATE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302C3163CA97449F14E704FB0E19EF" ma:contentTypeVersion="13" ma:contentTypeDescription="Create a new document." ma:contentTypeScope="" ma:versionID="6e0ff89fdd1b8b3822d13f16910b6e0a">
  <xsd:schema xmlns:xsd="http://www.w3.org/2001/XMLSchema" xmlns:xs="http://www.w3.org/2001/XMLSchema" xmlns:p="http://schemas.microsoft.com/office/2006/metadata/properties" xmlns:ns3="ad7984fe-6d7c-4e07-8419-1cd059ab5768" xmlns:ns4="4b8c92b6-0422-4622-85fa-54dd02533c44" targetNamespace="http://schemas.microsoft.com/office/2006/metadata/properties" ma:root="true" ma:fieldsID="7f66e25a4641565c8741c3272f330d7c" ns3:_="" ns4:_="">
    <xsd:import namespace="ad7984fe-6d7c-4e07-8419-1cd059ab5768"/>
    <xsd:import namespace="4b8c92b6-0422-4622-85fa-54dd02533c4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7984fe-6d7c-4e07-8419-1cd059ab576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8c92b6-0422-4622-85fa-54dd02533c4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801074-B5DF-4C34-8C80-B4C33D3DC913}">
  <ds:schemaRefs>
    <ds:schemaRef ds:uri="http://schemas.microsoft.com/sharepoint/v3/contenttype/forms"/>
  </ds:schemaRefs>
</ds:datastoreItem>
</file>

<file path=customXml/itemProps2.xml><?xml version="1.0" encoding="utf-8"?>
<ds:datastoreItem xmlns:ds="http://schemas.openxmlformats.org/officeDocument/2006/customXml" ds:itemID="{4F5C4B8E-1458-493A-8507-0693F3E5B4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7984fe-6d7c-4e07-8419-1cd059ab5768"/>
    <ds:schemaRef ds:uri="4b8c92b6-0422-4622-85fa-54dd02533c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A89EAE-3833-4629-9B96-6004F227CCAE}">
  <ds:schemaRefs>
    <ds:schemaRef ds:uri="http://purl.org/dc/terms/"/>
    <ds:schemaRef ds:uri="ad7984fe-6d7c-4e07-8419-1cd059ab5768"/>
    <ds:schemaRef ds:uri="http://purl.org/dc/dcmitype/"/>
    <ds:schemaRef ds:uri="http://schemas.openxmlformats.org/package/2006/metadata/core-properties"/>
    <ds:schemaRef ds:uri="4b8c92b6-0422-4622-85fa-54dd02533c44"/>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Presentation%20template.potx</Template>
  <TotalTime>1</TotalTime>
  <Words>2858</Words>
  <Application>Microsoft Office PowerPoint</Application>
  <PresentationFormat>On-screen Show (4:3)</PresentationFormat>
  <Paragraphs>322</Paragraphs>
  <Slides>33</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Century Gothic</vt:lpstr>
      <vt:lpstr>Georgia</vt:lpstr>
      <vt:lpstr>Lucida Grande</vt:lpstr>
      <vt:lpstr>Segoe UI</vt:lpstr>
      <vt:lpstr>Trebuchet MS</vt:lpstr>
      <vt:lpstr>Wingdings</vt:lpstr>
      <vt:lpstr>new logo - Presentation TEMPLATE 2015</vt:lpstr>
      <vt:lpstr>Contraceptive eligibility for women at high risk of HIV: WHO guidance statement</vt:lpstr>
      <vt:lpstr>Medical eligibility criteria for contraceptive use (MEC)</vt:lpstr>
      <vt:lpstr>MEC Categories</vt:lpstr>
      <vt:lpstr>Clarifications</vt:lpstr>
      <vt:lpstr>2017 Guidance statement</vt:lpstr>
      <vt:lpstr>Recommendations for progestogen-only contraceptives</vt:lpstr>
      <vt:lpstr>Recommendations for other methods</vt:lpstr>
      <vt:lpstr>WHO standards for guideline development</vt:lpstr>
      <vt:lpstr>Process</vt:lpstr>
      <vt:lpstr>Process</vt:lpstr>
      <vt:lpstr>Process</vt:lpstr>
      <vt:lpstr>Guideline Development Group</vt:lpstr>
      <vt:lpstr>Combined hormonal contraceptives: No change</vt:lpstr>
      <vt:lpstr>Reviewed recommendations</vt:lpstr>
      <vt:lpstr>ECHO Trial</vt:lpstr>
      <vt:lpstr>GRADE table for progestogen-only contraceptives</vt:lpstr>
      <vt:lpstr>GRADE table for Cu-IUD</vt:lpstr>
      <vt:lpstr>Contraceptive values and preferences</vt:lpstr>
      <vt:lpstr>Systematic Review </vt:lpstr>
      <vt:lpstr>Conclusions</vt:lpstr>
      <vt:lpstr>Sex worker survey </vt:lpstr>
      <vt:lpstr>Zimbabwe Qualitative Study</vt:lpstr>
      <vt:lpstr>Voices from the HC-HIV advocacy group</vt:lpstr>
      <vt:lpstr>Biological Data </vt:lpstr>
      <vt:lpstr>Evidence to decision making and recommendations</vt:lpstr>
      <vt:lpstr>Evidence to decision table: Quality of evidence and benefits vs. harms</vt:lpstr>
      <vt:lpstr>Evidence to decision table: Values &amp; preferences, equity &amp; human rights, feasibility</vt:lpstr>
      <vt:lpstr>Recommendations for progestogen-only contraceptives</vt:lpstr>
      <vt:lpstr>Recommendations for intrauterine devices</vt:lpstr>
      <vt:lpstr>Implications for policies, programmes and providers</vt:lpstr>
      <vt:lpstr>Conclusions: WHO’s updated guidance</vt:lpstr>
      <vt:lpstr>MEC app</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Contraceptive eligibility for women at high risk of HIV: WHO guidance statement - Petrus Steyn</dc:title>
  <dc:creator>Petrus Steyn</dc:creator>
  <cp:lastModifiedBy>Aldo Campana</cp:lastModifiedBy>
  <cp:revision>144</cp:revision>
  <dcterms:created xsi:type="dcterms:W3CDTF">2017-03-31T21:24:00Z</dcterms:created>
  <dcterms:modified xsi:type="dcterms:W3CDTF">2021-06-25T09:23:04Z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0x01010041302C3163CA97449F14E704FB0E19EF</vt:lpwstr>
  </property>
</Properties>
</file>