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83" r:id="rId3"/>
    <p:sldId id="262" r:id="rId4"/>
    <p:sldId id="263" r:id="rId5"/>
    <p:sldId id="264" r:id="rId6"/>
    <p:sldId id="279" r:id="rId7"/>
    <p:sldId id="281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95A5FC-4D35-4C3F-8CC8-A35667FB82AE}">
          <p14:sldIdLst>
            <p14:sldId id="256"/>
            <p14:sldId id="283"/>
            <p14:sldId id="262"/>
            <p14:sldId id="263"/>
            <p14:sldId id="264"/>
            <p14:sldId id="279"/>
            <p14:sldId id="281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C5"/>
    <a:srgbClr val="3366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1437" autoAdjust="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76D5D-1347-44BE-9468-18706034E012}" type="datetimeFigureOut">
              <a:rPr lang="en-GB" smtClean="0"/>
              <a:t>25/06/2021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F2579-E084-4BE5-B155-114E7DEDDB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75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4139" indent="-28620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4829" indent="-22896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2760" indent="-22896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60692" indent="-22896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8623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6555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34486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92418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46BA30B-6350-420F-83C4-39E7CF575A07}" type="slidenum">
              <a:rPr lang="en-US" smtClean="0"/>
              <a:pPr eaLnBrk="1" hangingPunct="1"/>
              <a:t>11</a:t>
            </a:fld>
            <a:endParaRPr lang="en-US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dirty="0">
                <a:latin typeface="Arial" pitchFamily="34" charset="0"/>
                <a:cs typeface="Arial" pitchFamily="34" charset="0"/>
              </a:rPr>
              <a:t>These are examples of some of the PowerPoint pages.</a:t>
            </a:r>
          </a:p>
          <a:p>
            <a:pPr eaLnBrk="1" hangingPunct="1"/>
            <a:r>
              <a:rPr lang="en-GB" dirty="0">
                <a:latin typeface="Arial" pitchFamily="34" charset="0"/>
                <a:cs typeface="Arial" pitchFamily="34" charset="0"/>
              </a:rPr>
              <a:t>Title page</a:t>
            </a:r>
          </a:p>
          <a:p>
            <a:pPr eaLnBrk="1" hangingPunct="1"/>
            <a:r>
              <a:rPr lang="en-GB" dirty="0">
                <a:latin typeface="Arial" pitchFamily="34" charset="0"/>
                <a:cs typeface="Arial" pitchFamily="34" charset="0"/>
              </a:rPr>
              <a:t>Group activities</a:t>
            </a:r>
          </a:p>
          <a:p>
            <a:pPr eaLnBrk="1" hangingPunct="1"/>
            <a:r>
              <a:rPr lang="en-GB" dirty="0">
                <a:latin typeface="Arial" pitchFamily="34" charset="0"/>
                <a:cs typeface="Arial" pitchFamily="34" charset="0"/>
              </a:rPr>
              <a:t>Questions to consider</a:t>
            </a:r>
          </a:p>
          <a:p>
            <a:pPr eaLnBrk="1" hangingPunct="1"/>
            <a:endParaRPr lang="en-GB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dirty="0">
                <a:latin typeface="Arial" pitchFamily="34" charset="0"/>
                <a:cs typeface="Arial" pitchFamily="34" charset="0"/>
              </a:rPr>
              <a:t>(same for the next few slides, just to show the audience how it looks like).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4139" indent="-28620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4829" indent="-22896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2760" indent="-22896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60692" indent="-22896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8623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6555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34486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92418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745DC98-47D2-4DEE-BD30-13E60768BE15}" type="slidenum">
              <a:rPr lang="en-US" smtClean="0"/>
              <a:pPr eaLnBrk="1" hangingPunct="1"/>
              <a:t>15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1062896" y="3732398"/>
            <a:ext cx="6605448" cy="8640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 flipV="1">
            <a:off x="1062896" y="1556790"/>
            <a:ext cx="6605448" cy="21756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6541" y="1776871"/>
            <a:ext cx="5933771" cy="173544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6541" y="3838656"/>
            <a:ext cx="5933771" cy="360039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1446540" y="4198770"/>
            <a:ext cx="5933771" cy="28733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6672"/>
            <a:ext cx="1763688" cy="28892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 and place</a:t>
            </a:r>
            <a:endParaRPr lang="en-GB" dirty="0"/>
          </a:p>
        </p:txBody>
      </p:sp>
      <p:pic>
        <p:nvPicPr>
          <p:cNvPr id="1026" name="Picture 2" descr="C:\Users\kolevs\Desktop\WHO-EN-BW-H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20907"/>
            <a:ext cx="1645722" cy="50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963" y="5198994"/>
            <a:ext cx="1954264" cy="105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05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4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0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032" y="6466329"/>
            <a:ext cx="801218" cy="246423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4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75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9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0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4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3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2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4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8229600" cy="456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4980" y="656245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98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7DC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SzPct val="60000"/>
        <a:buFont typeface="Wingdings" pitchFamily="2" charset="2"/>
        <a:buChar char="q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fptraining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Family planning training resource package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Petrus Steyn</a:t>
            </a:r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1475656" y="4221088"/>
            <a:ext cx="5834062" cy="28733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World Health Organization, Geneva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34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9197" y="442631"/>
            <a:ext cx="4915396" cy="850900"/>
          </a:xfrm>
        </p:spPr>
        <p:txBody>
          <a:bodyPr/>
          <a:lstStyle/>
          <a:p>
            <a:r>
              <a:rPr lang="en-US" dirty="0"/>
              <a:t>Facilitators’ Guide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48713" y="6237288"/>
            <a:ext cx="360362" cy="215900"/>
          </a:xfrm>
          <a:prstGeom prst="rect">
            <a:avLst/>
          </a:prstGeom>
        </p:spPr>
        <p:txBody>
          <a:bodyPr/>
          <a:lstStyle/>
          <a:p>
            <a:fld id="{33DC741D-C317-4387-8C14-11D5FDE19F4B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06" y="620688"/>
            <a:ext cx="3901095" cy="50531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0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123" y="1293531"/>
            <a:ext cx="3816424" cy="493771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0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76872"/>
            <a:ext cx="3163563" cy="409304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93217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9" y="116632"/>
            <a:ext cx="3682380" cy="275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49921"/>
            <a:ext cx="3092599" cy="231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81" y="404664"/>
            <a:ext cx="3444572" cy="258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4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1048"/>
            <a:ext cx="3308623" cy="248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4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21088"/>
            <a:ext cx="3267221" cy="245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6633" y="3233193"/>
            <a:ext cx="2736676" cy="850900"/>
          </a:xfrm>
        </p:spPr>
        <p:txBody>
          <a:bodyPr>
            <a:normAutofit fontScale="90000"/>
          </a:bodyPr>
          <a:lstStyle/>
          <a:p>
            <a:r>
              <a:rPr lang="en-US" dirty="0"/>
              <a:t>POWERPOINTS</a:t>
            </a:r>
          </a:p>
        </p:txBody>
      </p:sp>
    </p:spTree>
    <p:extLst>
      <p:ext uri="{BB962C8B-B14F-4D97-AF65-F5344CB8AC3E}">
        <p14:creationId xmlns:p14="http://schemas.microsoft.com/office/powerpoint/2010/main" val="6766264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36096" y="267246"/>
            <a:ext cx="2232248" cy="850900"/>
          </a:xfrm>
        </p:spPr>
        <p:txBody>
          <a:bodyPr>
            <a:normAutofit fontScale="90000"/>
          </a:bodyPr>
          <a:lstStyle/>
          <a:p>
            <a:r>
              <a:rPr lang="en-US" dirty="0"/>
              <a:t>HANDOUTS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48713" y="6237288"/>
            <a:ext cx="360362" cy="215900"/>
          </a:xfrm>
          <a:prstGeom prst="rect">
            <a:avLst/>
          </a:prstGeom>
        </p:spPr>
        <p:txBody>
          <a:bodyPr/>
          <a:lstStyle/>
          <a:p>
            <a:fld id="{33DC741D-C317-4387-8C14-11D5FDE19F4B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2" y="692696"/>
            <a:ext cx="4493518" cy="311160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1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76488"/>
            <a:ext cx="4565060" cy="352839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1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35734"/>
            <a:ext cx="3563430" cy="534970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82712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9952" y="447998"/>
            <a:ext cx="4483348" cy="850900"/>
          </a:xfrm>
        </p:spPr>
        <p:txBody>
          <a:bodyPr/>
          <a:lstStyle/>
          <a:p>
            <a:r>
              <a:rPr lang="en-US" dirty="0"/>
              <a:t>EVALUATION TOOLS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48713" y="6237288"/>
            <a:ext cx="360362" cy="215900"/>
          </a:xfrm>
          <a:prstGeom prst="rect">
            <a:avLst/>
          </a:prstGeom>
        </p:spPr>
        <p:txBody>
          <a:bodyPr/>
          <a:lstStyle/>
          <a:p>
            <a:fld id="{33DC741D-C317-4387-8C14-11D5FDE19F4B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23" y="260648"/>
            <a:ext cx="3441873" cy="459258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3459912" cy="448167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6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2276"/>
            <a:ext cx="3503031" cy="45375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5896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5842" y="404664"/>
            <a:ext cx="2411982" cy="850900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48713" y="6237288"/>
            <a:ext cx="360362" cy="215900"/>
          </a:xfrm>
          <a:prstGeom prst="rect">
            <a:avLst/>
          </a:prstGeom>
        </p:spPr>
        <p:txBody>
          <a:bodyPr/>
          <a:lstStyle/>
          <a:p>
            <a:fld id="{33DC741D-C317-4387-8C14-11D5FDE19F4B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92696"/>
            <a:ext cx="4196260" cy="576009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129140"/>
      </p:ext>
    </p:extLst>
  </p:cSld>
  <p:clrMapOvr>
    <a:masterClrMapping/>
  </p:clrMapOvr>
  <p:transition spd="slow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648"/>
            <a:ext cx="8012112" cy="1210965"/>
          </a:xfrm>
        </p:spPr>
        <p:txBody>
          <a:bodyPr/>
          <a:lstStyle/>
          <a:p>
            <a:pPr>
              <a:defRPr/>
            </a:pPr>
            <a:r>
              <a:rPr lang="en-GB" dirty="0"/>
              <a:t>Modules presently available</a:t>
            </a:r>
            <a:br>
              <a:rPr lang="en-GB" dirty="0"/>
            </a:br>
            <a:endParaRPr lang="en-US" dirty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196752"/>
            <a:ext cx="8012112" cy="5040560"/>
          </a:xfrm>
        </p:spPr>
        <p:txBody>
          <a:bodyPr>
            <a:normAutofit fontScale="92500" lnSpcReduction="20000"/>
          </a:bodyPr>
          <a:lstStyle/>
          <a:p>
            <a:pPr lvl="1" eaLnBrk="1" hangingPunct="1"/>
            <a:r>
              <a:rPr lang="en-GB" sz="1800" dirty="0"/>
              <a:t>Benefits of Family Planning (VF)</a:t>
            </a:r>
          </a:p>
          <a:p>
            <a:pPr lvl="1"/>
            <a:r>
              <a:rPr lang="en-GB" sz="1800" dirty="0"/>
              <a:t>Combined Oral Contraceptives (VF)</a:t>
            </a:r>
          </a:p>
          <a:p>
            <a:pPr lvl="1"/>
            <a:r>
              <a:rPr lang="en-GB" sz="1800" dirty="0"/>
              <a:t>Condoms- Male (VF)</a:t>
            </a:r>
          </a:p>
          <a:p>
            <a:pPr lvl="1"/>
            <a:r>
              <a:rPr lang="en-GB" sz="1800" dirty="0"/>
              <a:t>Condoms- Female (VF)</a:t>
            </a:r>
          </a:p>
          <a:p>
            <a:pPr lvl="1"/>
            <a:r>
              <a:rPr lang="en-GB" sz="1800" dirty="0"/>
              <a:t>Contraceptive Implants (VF)</a:t>
            </a:r>
          </a:p>
          <a:p>
            <a:pPr lvl="1" eaLnBrk="1" hangingPunct="1"/>
            <a:r>
              <a:rPr lang="en-GB" sz="1800" dirty="0"/>
              <a:t>Emergency Contraceptive Pills  (ECP)</a:t>
            </a:r>
          </a:p>
          <a:p>
            <a:pPr lvl="1"/>
            <a:r>
              <a:rPr lang="en-GB" sz="1800" dirty="0"/>
              <a:t>Emergency Contraceptive Pills  (ECP) for Pharmacists</a:t>
            </a:r>
          </a:p>
          <a:p>
            <a:pPr lvl="1"/>
            <a:r>
              <a:rPr lang="en-GB" sz="1800" dirty="0"/>
              <a:t>Family Planning Counseling (VF)</a:t>
            </a:r>
          </a:p>
          <a:p>
            <a:pPr lvl="1"/>
            <a:r>
              <a:rPr lang="en-GB" sz="1800" dirty="0"/>
              <a:t>Intrauterine Devices (IUDs) (VF)</a:t>
            </a:r>
          </a:p>
          <a:p>
            <a:pPr lvl="1"/>
            <a:r>
              <a:rPr lang="en-GB" sz="1800" dirty="0"/>
              <a:t>Lactational Amenorrhea (VF)</a:t>
            </a:r>
          </a:p>
          <a:p>
            <a:pPr lvl="1"/>
            <a:r>
              <a:rPr lang="en-GB" sz="1800" dirty="0"/>
              <a:t>Progestin-only Injectable Contraception (Injectables) (VF)</a:t>
            </a:r>
          </a:p>
          <a:p>
            <a:pPr lvl="1" eaLnBrk="1" hangingPunct="1"/>
            <a:r>
              <a:rPr lang="en-GB" sz="1800" dirty="0"/>
              <a:t>Standard Days Method</a:t>
            </a:r>
          </a:p>
          <a:p>
            <a:pPr lvl="1"/>
            <a:r>
              <a:rPr lang="en-GB" sz="1800" dirty="0"/>
              <a:t>WHO's FP Guidance documents and Job Aids (VF)</a:t>
            </a:r>
          </a:p>
          <a:p>
            <a:pPr eaLnBrk="1" hangingPunct="1"/>
            <a:r>
              <a:rPr lang="en-GB" sz="2000" dirty="0"/>
              <a:t>Other modules still under development- Permanent Methods</a:t>
            </a:r>
          </a:p>
          <a:p>
            <a:pPr eaLnBrk="1" hangingPunct="1"/>
            <a:endParaRPr lang="en-GB" sz="2000" dirty="0"/>
          </a:p>
          <a:p>
            <a:pPr eaLnBrk="1" hangingPunct="1"/>
            <a:r>
              <a:rPr lang="en-GB" sz="2000" dirty="0"/>
              <a:t>Plans for wider dissemination and technical support</a:t>
            </a:r>
          </a:p>
          <a:p>
            <a:pPr eaLnBrk="1" hangingPunct="1"/>
            <a:r>
              <a:rPr lang="en-GB" sz="2000" dirty="0"/>
              <a:t>Plans for regular updating</a:t>
            </a:r>
          </a:p>
          <a:p>
            <a:pPr eaLnBrk="1" hangingPunct="1"/>
            <a:r>
              <a:rPr lang="en-GB" sz="2000" dirty="0"/>
              <a:t>New French versions of other modules coming soon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2306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69371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>
                <a:solidFill>
                  <a:srgbClr val="A50021"/>
                </a:solidFill>
                <a:hlinkClick r:id="rId2"/>
              </a:rPr>
              <a:t>www.fptraining.org</a:t>
            </a:r>
            <a:endParaRPr lang="en-US" sz="4800" dirty="0">
              <a:solidFill>
                <a:srgbClr val="A50021"/>
              </a:solidFill>
            </a:endParaRPr>
          </a:p>
          <a:p>
            <a:pPr marL="0" indent="0" algn="ctr">
              <a:buNone/>
            </a:pPr>
            <a:r>
              <a:rPr lang="en-US" sz="4800" dirty="0">
                <a:solidFill>
                  <a:srgbClr val="A50021"/>
                </a:solidFill>
              </a:rPr>
              <a:t>USB drive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48713" y="6237288"/>
            <a:ext cx="360362" cy="215900"/>
          </a:xfrm>
          <a:prstGeom prst="rect">
            <a:avLst/>
          </a:prstGeom>
        </p:spPr>
        <p:txBody>
          <a:bodyPr/>
          <a:lstStyle/>
          <a:p>
            <a:fld id="{1197B548-A130-4D18-9EBA-09FF9D41AEA1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1026" name="Picture 2" descr="C:\Users\festinma\Downloads\IMG_15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68960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487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1352" y="0"/>
            <a:ext cx="5832648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 more information,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Follow us on Twitter  </a:t>
            </a:r>
            <a:r>
              <a:rPr lang="en-GB" b="1" dirty="0">
                <a:solidFill>
                  <a:srgbClr val="007DC5"/>
                </a:solidFill>
              </a:rPr>
              <a:t>@HRPresearch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Website  </a:t>
            </a:r>
            <a:r>
              <a:rPr lang="en-GB" b="1" dirty="0">
                <a:solidFill>
                  <a:srgbClr val="007DC5"/>
                </a:solidFill>
              </a:rPr>
              <a:t>who.int/reproductivehealth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2451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71438"/>
            <a:ext cx="9144000" cy="836613"/>
          </a:xfrm>
          <a:noFill/>
          <a:ln/>
        </p:spPr>
        <p:txBody>
          <a:bodyPr/>
          <a:lstStyle/>
          <a:p>
            <a:r>
              <a:rPr lang="en-US" altLang="fr-FR" b="1" i="1" dirty="0">
                <a:solidFill>
                  <a:srgbClr val="000000"/>
                </a:solidFill>
              </a:rPr>
              <a:t>Keeping up with the </a:t>
            </a:r>
            <a:r>
              <a:rPr lang="en-US" altLang="fr-FR" i="1" dirty="0">
                <a:solidFill>
                  <a:srgbClr val="000000"/>
                </a:solidFill>
              </a:rPr>
              <a:t>updated materials</a:t>
            </a:r>
            <a:r>
              <a:rPr lang="en-US" altLang="fr-FR" b="1" i="1" dirty="0">
                <a:solidFill>
                  <a:srgbClr val="000000"/>
                </a:solidFill>
              </a:rPr>
              <a:t>...</a:t>
            </a:r>
          </a:p>
        </p:txBody>
      </p:sp>
      <p:pic>
        <p:nvPicPr>
          <p:cNvPr id="436228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8208963" cy="615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330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3200" dirty="0"/>
              <a:t>What, When, Where, How, Why </a:t>
            </a:r>
            <a:br>
              <a:rPr lang="en-GB" sz="3200" dirty="0"/>
            </a:br>
            <a:r>
              <a:rPr lang="en-GB" sz="3200" dirty="0"/>
              <a:t>Do We Need Standardized Training Materials?</a:t>
            </a:r>
            <a:endParaRPr lang="en-US" sz="32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5184576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GB" dirty="0"/>
              <a:t>Internet is a common source for training materials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dirty="0"/>
              <a:t>Too many and non-standardized tools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dirty="0"/>
              <a:t>Lots of materials are outdated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dirty="0"/>
              <a:t>Not sure which material is based on evidence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dirty="0"/>
              <a:t>Materials do not use adult based educational methods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GB" dirty="0"/>
              <a:t>Too many lectures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GB" dirty="0"/>
              <a:t>Minimal interactive and participatory sessions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GB" dirty="0"/>
              <a:t>Inappropriate use of role plays and discussions, etc.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dirty="0"/>
              <a:t>Not competency based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294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/>
        <p:txBody>
          <a:bodyPr anchor="t"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A Training Resource Package for Family Planning (TRP)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4294967295"/>
          </p:nvPr>
        </p:nvSpPr>
        <p:spPr>
          <a:xfrm>
            <a:off x="179512" y="1772816"/>
            <a:ext cx="5616996" cy="4419600"/>
          </a:xfrm>
        </p:spPr>
        <p:txBody>
          <a:bodyPr/>
          <a:lstStyle/>
          <a:p>
            <a:pPr eaLnBrk="1" hangingPunct="1"/>
            <a:r>
              <a:rPr lang="en-US" sz="2200" dirty="0"/>
              <a:t>A comprehensive set of materials designed to support up to date training in family planning and reproductive health. </a:t>
            </a:r>
          </a:p>
          <a:p>
            <a:pPr eaLnBrk="1" hangingPunct="1"/>
            <a:r>
              <a:rPr lang="en-US" sz="2200" dirty="0"/>
              <a:t>Used evidence based technical information from WHO publications: </a:t>
            </a:r>
            <a:r>
              <a:rPr lang="en-US" sz="2200" i="1" dirty="0"/>
              <a:t>Family Planning: A Global Handbook for Providers </a:t>
            </a:r>
            <a:r>
              <a:rPr lang="en-US" sz="2200" dirty="0"/>
              <a:t>(WHO), MEC, and SPR.</a:t>
            </a:r>
          </a:p>
          <a:p>
            <a:r>
              <a:rPr lang="en-US" sz="2200" dirty="0"/>
              <a:t>A web-based collection of the curricular components and tools needed to design, implement and evaluate training. </a:t>
            </a:r>
          </a:p>
          <a:p>
            <a:pPr eaLnBrk="1" hangingPunct="1"/>
            <a:endParaRPr lang="en-US" sz="2000" dirty="0"/>
          </a:p>
        </p:txBody>
      </p:sp>
      <p:pic>
        <p:nvPicPr>
          <p:cNvPr id="5126" name="Picture 7" descr="Front cover cmyk"/>
          <p:cNvPicPr preferRelativeResize="0">
            <a:picLocks noChangeArrowheads="1"/>
          </p:cNvPicPr>
          <p:nvPr/>
        </p:nvPicPr>
        <p:blipFill>
          <a:blip r:embed="rId2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/>
          <a:stretch>
            <a:fillRect/>
          </a:stretch>
        </p:blipFill>
        <p:spPr bwMode="auto">
          <a:xfrm>
            <a:off x="7668344" y="3717032"/>
            <a:ext cx="1372833" cy="1728365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32" descr="wheel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420" y="1628800"/>
            <a:ext cx="1348004" cy="136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12776"/>
            <a:ext cx="1446725" cy="215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17032"/>
            <a:ext cx="1728192" cy="2261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0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844" y="620688"/>
            <a:ext cx="7776864" cy="609600"/>
          </a:xfrm>
        </p:spPr>
        <p:txBody>
          <a:bodyPr anchor="t">
            <a:normAutofit fontScale="90000"/>
          </a:bodyPr>
          <a:lstStyle/>
          <a:p>
            <a:pPr eaLnBrk="1" hangingPunct="1">
              <a:defRPr/>
            </a:pPr>
            <a:r>
              <a:rPr lang="en-US" sz="3200" dirty="0"/>
              <a:t>A Training Resource Package for Family Planning</a:t>
            </a: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539552" y="1447800"/>
            <a:ext cx="822344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endParaRPr lang="en-US" sz="1800" dirty="0"/>
          </a:p>
          <a:p>
            <a:pPr>
              <a:buFont typeface="Arial" pitchFamily="34" charset="0"/>
              <a:buChar char="•"/>
            </a:pPr>
            <a:r>
              <a:rPr lang="en-US" sz="1800" dirty="0"/>
              <a:t>Can be used by facilitators and curriculum developers to implement high </a:t>
            </a:r>
            <a:r>
              <a:rPr lang="en-US" sz="1800" dirty="0">
                <a:solidFill>
                  <a:srgbClr val="A50021"/>
                </a:solidFill>
              </a:rPr>
              <a:t>quality training and education</a:t>
            </a:r>
            <a:r>
              <a:rPr lang="en-US" sz="1800" dirty="0"/>
              <a:t>.</a:t>
            </a:r>
          </a:p>
          <a:p>
            <a:pPr>
              <a:buFont typeface="Arial" pitchFamily="34" charset="0"/>
              <a:buChar char="•"/>
            </a:pPr>
            <a:endParaRPr lang="en-US" sz="1800" dirty="0"/>
          </a:p>
          <a:p>
            <a:pPr>
              <a:buFont typeface="Arial" pitchFamily="34" charset="0"/>
              <a:buChar char="•"/>
            </a:pPr>
            <a:r>
              <a:rPr lang="en-US" sz="1800" dirty="0"/>
              <a:t>The materials are appropriate for </a:t>
            </a:r>
            <a:r>
              <a:rPr lang="en-US" sz="1800" dirty="0">
                <a:solidFill>
                  <a:srgbClr val="A50021"/>
                </a:solidFill>
              </a:rPr>
              <a:t>pre-service and in service </a:t>
            </a:r>
            <a:r>
              <a:rPr lang="en-US" sz="1800" dirty="0"/>
              <a:t>training and applicable in both the public and private sectors.</a:t>
            </a:r>
          </a:p>
          <a:p>
            <a:pPr marL="0" indent="0">
              <a:buNone/>
            </a:pPr>
            <a:endParaRPr lang="en-US" sz="1800" dirty="0"/>
          </a:p>
          <a:p>
            <a:pPr>
              <a:buFont typeface="Arial" pitchFamily="34" charset="0"/>
              <a:buChar char="•"/>
            </a:pPr>
            <a:r>
              <a:rPr lang="en-US" sz="1800" dirty="0">
                <a:ea typeface="Arial Unicode MS" pitchFamily="34" charset="-128"/>
              </a:rPr>
              <a:t>Incorporates </a:t>
            </a:r>
            <a:r>
              <a:rPr lang="en-US" sz="1800" dirty="0">
                <a:solidFill>
                  <a:srgbClr val="A50021"/>
                </a:solidFill>
                <a:ea typeface="Arial Unicode MS" pitchFamily="34" charset="-128"/>
              </a:rPr>
              <a:t>up-to-date</a:t>
            </a:r>
            <a:r>
              <a:rPr lang="en-US" sz="1800" dirty="0">
                <a:ea typeface="Arial Unicode MS" pitchFamily="34" charset="-128"/>
              </a:rPr>
              <a:t> technical content and proven training methodologies.</a:t>
            </a:r>
          </a:p>
          <a:p>
            <a:pPr marL="0" indent="0">
              <a:buNone/>
            </a:pPr>
            <a:endParaRPr lang="en-US" sz="1800" dirty="0">
              <a:ea typeface="Arial Unicode MS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>
                <a:ea typeface="Arial Unicode MS" pitchFamily="34" charset="-128"/>
              </a:rPr>
              <a:t>Content can be customized to meet needs of </a:t>
            </a:r>
            <a:r>
              <a:rPr lang="en-US" sz="1800" dirty="0">
                <a:solidFill>
                  <a:srgbClr val="A50021"/>
                </a:solidFill>
                <a:ea typeface="Arial Unicode MS" pitchFamily="34" charset="-128"/>
              </a:rPr>
              <a:t>specific training audiences.</a:t>
            </a:r>
          </a:p>
          <a:p>
            <a:pPr marL="0" indent="0">
              <a:buNone/>
            </a:pPr>
            <a:endParaRPr lang="en-US" sz="1800" dirty="0">
              <a:ea typeface="Arial Unicode MS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>
                <a:ea typeface="Arial Unicode MS" pitchFamily="34" charset="-128"/>
              </a:rPr>
              <a:t>Can be used by </a:t>
            </a:r>
            <a:r>
              <a:rPr lang="en-US" sz="1800" dirty="0">
                <a:solidFill>
                  <a:srgbClr val="A50021"/>
                </a:solidFill>
                <a:ea typeface="Arial Unicode MS" pitchFamily="34" charset="-128"/>
              </a:rPr>
              <a:t>trainers with different levels</a:t>
            </a:r>
            <a:r>
              <a:rPr lang="en-US" sz="1800" dirty="0">
                <a:ea typeface="Arial Unicode MS" pitchFamily="34" charset="-128"/>
              </a:rPr>
              <a:t> of training experience – guidance is provided (facilitator’s guide).</a:t>
            </a:r>
          </a:p>
        </p:txBody>
      </p:sp>
    </p:spTree>
    <p:extLst>
      <p:ext uri="{BB962C8B-B14F-4D97-AF65-F5344CB8AC3E}">
        <p14:creationId xmlns:p14="http://schemas.microsoft.com/office/powerpoint/2010/main" val="128678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-52023" y="-747464"/>
            <a:ext cx="9145016" cy="685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t="19939" r="10241" b="12101"/>
          <a:stretch/>
        </p:blipFill>
        <p:spPr bwMode="auto">
          <a:xfrm>
            <a:off x="107504" y="0"/>
            <a:ext cx="914501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444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/>
        <p:txBody>
          <a:bodyPr anchor="t">
            <a:normAutofit fontScale="90000"/>
          </a:bodyPr>
          <a:lstStyle/>
          <a:p>
            <a:pPr algn="ctr" eaLnBrk="1" hangingPunct="1">
              <a:defRPr/>
            </a:pPr>
            <a:r>
              <a:rPr lang="en-US" dirty="0"/>
              <a:t>A Partnership in Development, Review and Dissemination 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4294967295"/>
          </p:nvPr>
        </p:nvSpPr>
        <p:spPr>
          <a:xfrm>
            <a:off x="611188" y="1628774"/>
            <a:ext cx="5616996" cy="4824561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1600" dirty="0"/>
              <a:t>Joint effort of USAID, WHO and UNFPA, in collaboration with many Cooperating Agencies and organizations, including </a:t>
            </a:r>
          </a:p>
          <a:p>
            <a:pPr lvl="1"/>
            <a:r>
              <a:rPr lang="en-US" dirty="0"/>
              <a:t>FHI 360 </a:t>
            </a:r>
          </a:p>
          <a:p>
            <a:pPr lvl="1"/>
            <a:r>
              <a:rPr lang="en-US" dirty="0"/>
              <a:t>CDC</a:t>
            </a:r>
          </a:p>
          <a:p>
            <a:pPr lvl="1"/>
            <a:r>
              <a:rPr lang="en-US" dirty="0"/>
              <a:t>IPPF</a:t>
            </a:r>
          </a:p>
          <a:p>
            <a:pPr lvl="1"/>
            <a:r>
              <a:rPr lang="en-US" dirty="0"/>
              <a:t>Engender Health</a:t>
            </a:r>
          </a:p>
          <a:p>
            <a:pPr lvl="1"/>
            <a:r>
              <a:rPr lang="en-US" dirty="0"/>
              <a:t>Institute for Reproductive Health</a:t>
            </a:r>
          </a:p>
          <a:p>
            <a:pPr lvl="1"/>
            <a:r>
              <a:rPr lang="en-US" dirty="0"/>
              <a:t>IntraHealth</a:t>
            </a:r>
          </a:p>
          <a:p>
            <a:pPr lvl="1"/>
            <a:r>
              <a:rPr lang="en-US" dirty="0"/>
              <a:t>Jhpiego</a:t>
            </a:r>
          </a:p>
          <a:p>
            <a:pPr lvl="1"/>
            <a:r>
              <a:rPr lang="en-US" dirty="0"/>
              <a:t>Johns Hopkins University</a:t>
            </a:r>
          </a:p>
          <a:p>
            <a:pPr lvl="1"/>
            <a:r>
              <a:rPr lang="en-US" dirty="0"/>
              <a:t>Management Sciences for Health</a:t>
            </a:r>
          </a:p>
          <a:p>
            <a:pPr lvl="1"/>
            <a:r>
              <a:rPr lang="en-US" dirty="0"/>
              <a:t>Pathfinder International (current secretariat)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2053" name="Picture 5" descr="G:\Manila\usaid_horizontal_rgb_1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687" y="3501008"/>
            <a:ext cx="264029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Manila\who-logo-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786" y="4653136"/>
            <a:ext cx="274047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G:\Manila\unfpa_logo_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977" y="2201743"/>
            <a:ext cx="2600096" cy="93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53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48713" y="6237288"/>
            <a:ext cx="360362" cy="215900"/>
          </a:xfrm>
          <a:prstGeom prst="rect">
            <a:avLst/>
          </a:prstGeom>
        </p:spPr>
        <p:txBody>
          <a:bodyPr/>
          <a:lstStyle/>
          <a:p>
            <a:fld id="{33DC741D-C317-4387-8C14-11D5FDE19F4B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856"/>
            <a:ext cx="8280920" cy="640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178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07904" y="332656"/>
            <a:ext cx="4915396" cy="1138957"/>
          </a:xfrm>
        </p:spPr>
        <p:txBody>
          <a:bodyPr/>
          <a:lstStyle/>
          <a:p>
            <a:r>
              <a:rPr lang="en-US" dirty="0"/>
              <a:t>Module Session Plan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48713" y="6237288"/>
            <a:ext cx="360362" cy="215900"/>
          </a:xfrm>
          <a:prstGeom prst="rect">
            <a:avLst/>
          </a:prstGeom>
        </p:spPr>
        <p:txBody>
          <a:bodyPr/>
          <a:lstStyle/>
          <a:p>
            <a:fld id="{33DC741D-C317-4387-8C14-11D5FDE19F4B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4" y="548680"/>
            <a:ext cx="3509363" cy="45457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0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895" y="1556792"/>
            <a:ext cx="3620545" cy="46897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0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39" y="2503562"/>
            <a:ext cx="3336978" cy="432244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366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w logo - Presentation TEMPLATE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logo - Presentation TEMPLATE 2014</Template>
  <TotalTime>2</TotalTime>
  <Words>489</Words>
  <Application>Microsoft Office PowerPoint</Application>
  <PresentationFormat>On-screen Show (4:3)</PresentationFormat>
  <Paragraphs>89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Wingdings</vt:lpstr>
      <vt:lpstr>new logo - Presentation TEMPLATE 2014</vt:lpstr>
      <vt:lpstr>Family planning training resource package</vt:lpstr>
      <vt:lpstr>Keeping up with the updated materials...</vt:lpstr>
      <vt:lpstr>What, When, Where, How, Why  Do We Need Standardized Training Materials?</vt:lpstr>
      <vt:lpstr>A Training Resource Package for Family Planning (TRP)</vt:lpstr>
      <vt:lpstr>A Training Resource Package for Family Planning</vt:lpstr>
      <vt:lpstr>PowerPoint Presentation</vt:lpstr>
      <vt:lpstr>A Partnership in Development, Review and Dissemination </vt:lpstr>
      <vt:lpstr>PowerPoint Presentation</vt:lpstr>
      <vt:lpstr>Module Session Plan</vt:lpstr>
      <vt:lpstr>Facilitators’ Guide</vt:lpstr>
      <vt:lpstr>POWERPOINTS</vt:lpstr>
      <vt:lpstr>HANDOUTS</vt:lpstr>
      <vt:lpstr>EVALUATION TOOLS</vt:lpstr>
      <vt:lpstr>REFERENCES</vt:lpstr>
      <vt:lpstr>Modules presently available </vt:lpstr>
      <vt:lpstr>PowerPoint Presentation</vt:lpstr>
      <vt:lpstr>PowerPoint Presentation</vt:lpstr>
    </vt:vector>
  </TitlesOfParts>
  <Company>WHO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planning training resource package - Petrus Steyn</dc:title>
  <dc:creator>Petrus Steyn</dc:creator>
  <cp:lastModifiedBy>Aldo Campana</cp:lastModifiedBy>
  <cp:revision>18</cp:revision>
  <dcterms:created xsi:type="dcterms:W3CDTF">2015-04-14T17:49:23Z</dcterms:created>
  <dcterms:modified xsi:type="dcterms:W3CDTF">2021-06-25T09:30:29Z</dcterms:modified>
</cp:coreProperties>
</file>