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1"/>
  </p:notesMasterIdLst>
  <p:sldIdLst>
    <p:sldId id="332" r:id="rId5"/>
    <p:sldId id="587" r:id="rId6"/>
    <p:sldId id="567" r:id="rId7"/>
    <p:sldId id="547" r:id="rId8"/>
    <p:sldId id="599" r:id="rId9"/>
    <p:sldId id="548" r:id="rId10"/>
    <p:sldId id="612" r:id="rId11"/>
    <p:sldId id="559" r:id="rId12"/>
    <p:sldId id="498" r:id="rId13"/>
    <p:sldId id="582" r:id="rId14"/>
    <p:sldId id="617" r:id="rId15"/>
    <p:sldId id="615" r:id="rId16"/>
    <p:sldId id="502" r:id="rId17"/>
    <p:sldId id="501" r:id="rId18"/>
    <p:sldId id="503" r:id="rId19"/>
    <p:sldId id="504" r:id="rId20"/>
    <p:sldId id="499" r:id="rId21"/>
    <p:sldId id="596" r:id="rId22"/>
    <p:sldId id="555" r:id="rId23"/>
    <p:sldId id="505" r:id="rId24"/>
    <p:sldId id="507" r:id="rId25"/>
    <p:sldId id="610" r:id="rId26"/>
    <p:sldId id="508" r:id="rId27"/>
    <p:sldId id="509" r:id="rId28"/>
    <p:sldId id="510" r:id="rId29"/>
    <p:sldId id="511" r:id="rId30"/>
    <p:sldId id="585" r:id="rId31"/>
    <p:sldId id="586" r:id="rId32"/>
    <p:sldId id="512" r:id="rId33"/>
    <p:sldId id="506" r:id="rId34"/>
    <p:sldId id="573" r:id="rId35"/>
    <p:sldId id="613" r:id="rId36"/>
    <p:sldId id="574" r:id="rId37"/>
    <p:sldId id="561" r:id="rId38"/>
    <p:sldId id="558" r:id="rId39"/>
    <p:sldId id="594" r:id="rId40"/>
    <p:sldId id="593" r:id="rId41"/>
    <p:sldId id="578" r:id="rId42"/>
    <p:sldId id="591" r:id="rId43"/>
    <p:sldId id="566" r:id="rId44"/>
    <p:sldId id="570" r:id="rId45"/>
    <p:sldId id="568" r:id="rId46"/>
    <p:sldId id="598" r:id="rId47"/>
    <p:sldId id="616" r:id="rId48"/>
    <p:sldId id="489" r:id="rId49"/>
    <p:sldId id="25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9A56AD-71B3-4079-B323-F71BFCFFDB48}">
          <p14:sldIdLst>
            <p14:sldId id="332"/>
            <p14:sldId id="587"/>
            <p14:sldId id="567"/>
            <p14:sldId id="547"/>
            <p14:sldId id="599"/>
            <p14:sldId id="548"/>
            <p14:sldId id="612"/>
            <p14:sldId id="559"/>
            <p14:sldId id="498"/>
            <p14:sldId id="582"/>
            <p14:sldId id="617"/>
            <p14:sldId id="615"/>
            <p14:sldId id="502"/>
            <p14:sldId id="501"/>
            <p14:sldId id="503"/>
            <p14:sldId id="504"/>
            <p14:sldId id="499"/>
            <p14:sldId id="596"/>
            <p14:sldId id="555"/>
            <p14:sldId id="505"/>
            <p14:sldId id="507"/>
            <p14:sldId id="610"/>
            <p14:sldId id="508"/>
            <p14:sldId id="509"/>
            <p14:sldId id="510"/>
            <p14:sldId id="511"/>
            <p14:sldId id="585"/>
            <p14:sldId id="586"/>
            <p14:sldId id="512"/>
            <p14:sldId id="506"/>
            <p14:sldId id="573"/>
            <p14:sldId id="613"/>
            <p14:sldId id="574"/>
            <p14:sldId id="561"/>
            <p14:sldId id="558"/>
            <p14:sldId id="594"/>
            <p14:sldId id="593"/>
            <p14:sldId id="578"/>
            <p14:sldId id="591"/>
            <p14:sldId id="566"/>
            <p14:sldId id="570"/>
            <p14:sldId id="568"/>
            <p14:sldId id="598"/>
            <p14:sldId id="616"/>
            <p14:sldId id="489"/>
            <p14:sldId id="2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omal preet allagh"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7DC5"/>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801" autoAdjust="0"/>
  </p:normalViewPr>
  <p:slideViewPr>
    <p:cSldViewPr>
      <p:cViewPr varScale="1">
        <p:scale>
          <a:sx n="125" d="100"/>
          <a:sy n="125" d="100"/>
        </p:scale>
        <p:origin x="1230" y="90"/>
      </p:cViewPr>
      <p:guideLst>
        <p:guide orient="horz" pos="2160"/>
        <p:guide pos="2880"/>
      </p:guideLst>
    </p:cSldViewPr>
  </p:slideViewPr>
  <p:notesTextViewPr>
    <p:cViewPr>
      <p:scale>
        <a:sx n="1" d="1"/>
        <a:sy n="1" d="1"/>
      </p:scale>
      <p:origin x="0" y="0"/>
    </p:cViewPr>
  </p:notesTextViewPr>
  <p:sorterViewPr>
    <p:cViewPr>
      <p:scale>
        <a:sx n="100" d="100"/>
        <a:sy n="100" d="100"/>
      </p:scale>
      <p:origin x="0" y="-11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76D5D-1347-44BE-9468-18706034E012}" type="datetimeFigureOut">
              <a:rPr lang="en-GB" smtClean="0"/>
              <a:t>03/07/2021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8F2579-E084-4BE5-B155-114E7DEDDB7D}" type="slidenum">
              <a:rPr lang="en-GB" smtClean="0"/>
              <a:t>‹#›</a:t>
            </a:fld>
            <a:endParaRPr lang="en-GB"/>
          </a:p>
        </p:txBody>
      </p:sp>
    </p:spTree>
    <p:extLst>
      <p:ext uri="{BB962C8B-B14F-4D97-AF65-F5344CB8AC3E}">
        <p14:creationId xmlns:p14="http://schemas.microsoft.com/office/powerpoint/2010/main" val="97675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rh.bmj.com/lookup/google-scholar?link_type=googlescholar&amp;gs_type=article&amp;q_txt=.+Adding+it+up:+investing+in+sexual+and+reproductive+health.+New+York,+NY:+Guttmacher+Institute,+202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Guttmacher Institute. Adding it up - investing in sexual and reproductive health in low- and middle-income countries. Fact sheet, 2020. Available:</a:t>
            </a:r>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3</a:t>
            </a:fld>
            <a:endParaRPr lang="en-GB" dirty="0"/>
          </a:p>
        </p:txBody>
      </p:sp>
    </p:spTree>
    <p:extLst>
      <p:ext uri="{BB962C8B-B14F-4D97-AF65-F5344CB8AC3E}">
        <p14:creationId xmlns:p14="http://schemas.microsoft.com/office/powerpoint/2010/main" val="806162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AC52E2D-E874-4EBE-8FDC-60B5EDA77A5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5F585077-8895-41A4-9DC9-8B9D5688E570}"/>
              </a:ext>
            </a:extLst>
          </p:cNvPr>
          <p:cNvSpPr>
            <a:spLocks noGrp="1"/>
          </p:cNvSpPr>
          <p:nvPr>
            <p:ph type="body" idx="1"/>
          </p:nvPr>
        </p:nvSpPr>
        <p:spPr/>
        <p:txBody>
          <a:bodyPr>
            <a:normAutofit fontScale="92500" lnSpcReduction="10000"/>
          </a:bodyPr>
          <a:lstStyle/>
          <a:p>
            <a:pPr eaLnBrk="1" hangingPunct="1">
              <a:defRPr/>
            </a:pPr>
            <a:r>
              <a:rPr lang="en-US" dirty="0">
                <a:latin typeface="Times New Roman" pitchFamily="18" charset="0"/>
                <a:ea typeface="ＭＳ Ｐゴシック" pitchFamily="34" charset="-128"/>
              </a:rPr>
              <a:t>The purpose of this exercise is for participants have fun while generating a list of questions they can use in the first stage of FP counseling.</a:t>
            </a:r>
          </a:p>
          <a:p>
            <a:pPr eaLnBrk="1" hangingPunct="1">
              <a:defRPr/>
            </a:pPr>
            <a:r>
              <a:rPr lang="en-US" dirty="0">
                <a:latin typeface="Times New Roman" pitchFamily="18" charset="0"/>
                <a:ea typeface="ＭＳ Ｐゴシック" pitchFamily="34" charset="-128"/>
              </a:rPr>
              <a:t>Show slide with the categories of information to be gathered from clients. Remind participants that, at the start of a session with a new client, they need to gather information from the client about the client’s ideal family size, partners, home life, health, sexual behavior, and HIV status.</a:t>
            </a:r>
          </a:p>
          <a:p>
            <a:pPr eaLnBrk="1" hangingPunct="1">
              <a:defRPr/>
            </a:pPr>
            <a:r>
              <a:rPr lang="en-US" dirty="0">
                <a:latin typeface="Times New Roman" pitchFamily="18" charset="0"/>
                <a:ea typeface="ＭＳ Ｐゴシック" pitchFamily="34" charset="-128"/>
              </a:rPr>
              <a:t>Ask the trainee’s to form small groups of no more than three to four trainees (Depending on the total number of participants, this may be three to five small groups.) Make sure each group has a blank piece of paper, pens or pencils and a place to write. Assign one or two categories from the flip chart to each group, so that all categories are covered and no two groups have the same category. Tell the groups to discuss and agree on what questions they would use to gather information about their assigned category. Tell them that each group will have just two minutes to discuss and write their questions and that they should create mostly open-ended questions, as appropriate. Tell them to write their assigned category or categories at the top of their blank sheet of paper, then signal the groups to begin.</a:t>
            </a:r>
          </a:p>
          <a:p>
            <a:pPr eaLnBrk="1" hangingPunct="1">
              <a:defRPr/>
            </a:pPr>
            <a:r>
              <a:rPr lang="en-US" dirty="0">
                <a:latin typeface="Times New Roman" pitchFamily="18" charset="0"/>
                <a:ea typeface="ＭＳ Ｐゴシック" pitchFamily="34" charset="-128"/>
              </a:rPr>
              <a:t>At the end of the two minutes, tell the groups to stop writing. Instruct them to fold their papers into paper airplanes, demonstrating how to do this, if necessary. Tell each group to “fly” the airplane to the group next to them. After each group receives an airplane, they should unfold it carefully and examine the questions listed on this new sheet of paper. Give them about one or two minutes to add any questions to those on the list, or to suggest new ways to ask a question that is already listed. At the end of this time, instruct them to refold the papers into an airplane and “fly” it back to the group it received it from. Ask one representative from each group to read their list of questions aloud to the rest of the participants. Give feedback on the questions; write some of the best questions as examples on flip chart paper, and ask the group to suggest ways to improve other questions. </a:t>
            </a:r>
            <a:endParaRPr lang="en-US" dirty="0">
              <a:latin typeface="Times New Roman" pitchFamily="18" charset="0"/>
              <a:ea typeface="ＭＳ Ｐゴシック" pitchFamily="34" charset="-128"/>
              <a:cs typeface="Times New Roman" pitchFamily="18" charset="0"/>
            </a:endParaRPr>
          </a:p>
          <a:p>
            <a:pPr>
              <a:defRPr/>
            </a:pPr>
            <a:endParaRPr lang="en-US" dirty="0"/>
          </a:p>
        </p:txBody>
      </p:sp>
    </p:spTree>
    <p:extLst>
      <p:ext uri="{BB962C8B-B14F-4D97-AF65-F5344CB8AC3E}">
        <p14:creationId xmlns:p14="http://schemas.microsoft.com/office/powerpoint/2010/main" val="275130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8D5FE1C4-34DD-4832-974F-AF37A5B34210}" type="slidenum">
              <a:rPr lang="en-US" altLang="zh-TW"/>
              <a:pPr/>
              <a:t>23</a:t>
            </a:fld>
            <a:endParaRPr lang="en-US" altLang="zh-TW" dirty="0"/>
          </a:p>
        </p:txBody>
      </p:sp>
      <p:sp>
        <p:nvSpPr>
          <p:cNvPr id="52227"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2228"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C0C90E75-D33A-420E-AF89-7FD4CDA10D48}" type="slidenum">
              <a:rPr lang="en-GB" altLang="zh-TW" sz="1000" i="1">
                <a:solidFill>
                  <a:srgbClr val="000000"/>
                </a:solidFill>
                <a:latin typeface="Times New Roman" pitchFamily="18" charset="0"/>
                <a:ea typeface="MS PGothic" pitchFamily="34" charset="-128"/>
              </a:rPr>
              <a:pPr algn="r"/>
              <a:t>23</a:t>
            </a:fld>
            <a:endParaRPr lang="en-GB" altLang="zh-TW" sz="1000" i="1" dirty="0">
              <a:solidFill>
                <a:srgbClr val="000000"/>
              </a:solidFill>
              <a:latin typeface="Times New Roman" pitchFamily="18" charset="0"/>
              <a:ea typeface="MS PGothic" pitchFamily="34" charset="-128"/>
            </a:endParaRPr>
          </a:p>
        </p:txBody>
      </p:sp>
      <p:sp>
        <p:nvSpPr>
          <p:cNvPr id="52229" name="Rectangle 2"/>
          <p:cNvSpPr>
            <a:spLocks noGrp="1" noRot="1" noChangeAspect="1" noChangeArrowheads="1" noTextEdit="1"/>
          </p:cNvSpPr>
          <p:nvPr>
            <p:ph type="sldImg"/>
          </p:nvPr>
        </p:nvSpPr>
        <p:spPr>
          <a:xfrm>
            <a:off x="635000" y="685800"/>
            <a:ext cx="4065588" cy="3048000"/>
          </a:xfrm>
          <a:ln/>
        </p:spPr>
      </p:sp>
      <p:sp>
        <p:nvSpPr>
          <p:cNvPr id="52230" name="Rectangle 3"/>
          <p:cNvSpPr>
            <a:spLocks noGrp="1" noChangeArrowheads="1"/>
          </p:cNvSpPr>
          <p:nvPr>
            <p:ph type="body" idx="1"/>
          </p:nvPr>
        </p:nvSpPr>
        <p:spPr>
          <a:xfrm>
            <a:off x="597673" y="3734483"/>
            <a:ext cx="5737966" cy="5184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3097C5FE-012D-4E75-AD9B-992EAB4436FD}" type="slidenum">
              <a:rPr lang="en-US" altLang="zh-TW"/>
              <a:pPr/>
              <a:t>24</a:t>
            </a:fld>
            <a:endParaRPr lang="en-US" altLang="zh-TW" dirty="0"/>
          </a:p>
        </p:txBody>
      </p:sp>
      <p:sp>
        <p:nvSpPr>
          <p:cNvPr id="53251"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3252"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180CA7A0-C173-4B6B-9C49-EDD72039C567}" type="slidenum">
              <a:rPr lang="en-GB" altLang="zh-TW" sz="1000" i="1">
                <a:solidFill>
                  <a:srgbClr val="000000"/>
                </a:solidFill>
                <a:latin typeface="Times New Roman" pitchFamily="18" charset="0"/>
                <a:ea typeface="MS PGothic" pitchFamily="34" charset="-128"/>
              </a:rPr>
              <a:pPr algn="r"/>
              <a:t>24</a:t>
            </a:fld>
            <a:endParaRPr lang="en-GB" altLang="zh-TW" sz="1000" i="1" dirty="0">
              <a:solidFill>
                <a:srgbClr val="000000"/>
              </a:solidFill>
              <a:latin typeface="Times New Roman" pitchFamily="18" charset="0"/>
              <a:ea typeface="MS PGothic" pitchFamily="34" charset="-128"/>
            </a:endParaRPr>
          </a:p>
        </p:txBody>
      </p:sp>
      <p:sp>
        <p:nvSpPr>
          <p:cNvPr id="53253" name="Rectangle 2"/>
          <p:cNvSpPr>
            <a:spLocks noGrp="1" noRot="1" noChangeAspect="1" noChangeArrowheads="1" noTextEdit="1"/>
          </p:cNvSpPr>
          <p:nvPr>
            <p:ph type="sldImg"/>
          </p:nvPr>
        </p:nvSpPr>
        <p:spPr>
          <a:xfrm>
            <a:off x="635000" y="685800"/>
            <a:ext cx="4065588" cy="3048000"/>
          </a:xfrm>
          <a:ln/>
        </p:spPr>
      </p:sp>
      <p:sp>
        <p:nvSpPr>
          <p:cNvPr id="53254" name="Rectangle 3"/>
          <p:cNvSpPr>
            <a:spLocks noGrp="1" noChangeArrowheads="1"/>
          </p:cNvSpPr>
          <p:nvPr>
            <p:ph type="body" idx="1"/>
          </p:nvPr>
        </p:nvSpPr>
        <p:spPr>
          <a:xfrm>
            <a:off x="597672" y="3734483"/>
            <a:ext cx="5813277" cy="5184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86B194F0-5C29-42B2-9322-7F72823281E7}" type="slidenum">
              <a:rPr lang="en-US" altLang="zh-TW"/>
              <a:pPr/>
              <a:t>25</a:t>
            </a:fld>
            <a:endParaRPr lang="en-US" altLang="zh-TW" dirty="0"/>
          </a:p>
        </p:txBody>
      </p:sp>
      <p:sp>
        <p:nvSpPr>
          <p:cNvPr id="54275"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4276"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C14F7EE5-6AD5-489A-AC41-FF9A745ABDC1}" type="slidenum">
              <a:rPr lang="en-GB" altLang="zh-TW" sz="1000" i="1">
                <a:latin typeface="Times New Roman" pitchFamily="18" charset="0"/>
                <a:ea typeface="MS PGothic" pitchFamily="34" charset="-128"/>
              </a:rPr>
              <a:pPr algn="r"/>
              <a:t>25</a:t>
            </a:fld>
            <a:endParaRPr lang="en-GB" altLang="zh-TW" sz="1000" i="1" dirty="0">
              <a:latin typeface="Times New Roman" pitchFamily="18" charset="0"/>
              <a:ea typeface="MS PGothic" pitchFamily="34" charset="-128"/>
            </a:endParaRPr>
          </a:p>
        </p:txBody>
      </p:sp>
      <p:sp>
        <p:nvSpPr>
          <p:cNvPr id="54277" name="Rectangle 2"/>
          <p:cNvSpPr>
            <a:spLocks noGrp="1" noRot="1" noChangeAspect="1" noChangeArrowheads="1" noTextEdit="1"/>
          </p:cNvSpPr>
          <p:nvPr>
            <p:ph type="sldImg"/>
          </p:nvPr>
        </p:nvSpPr>
        <p:spPr>
          <a:xfrm>
            <a:off x="838200" y="685800"/>
            <a:ext cx="3962400" cy="2971800"/>
          </a:xfrm>
          <a:ln/>
        </p:spPr>
      </p:sp>
      <p:sp>
        <p:nvSpPr>
          <p:cNvPr id="54278" name="Rectangle 3"/>
          <p:cNvSpPr>
            <a:spLocks noGrp="1" noChangeArrowheads="1"/>
          </p:cNvSpPr>
          <p:nvPr>
            <p:ph type="body" idx="1"/>
          </p:nvPr>
        </p:nvSpPr>
        <p:spPr>
          <a:xfrm>
            <a:off x="761110" y="3657015"/>
            <a:ext cx="5723546" cy="526189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lnSpc>
                <a:spcPct val="95000"/>
              </a:lnSpc>
              <a:spcBef>
                <a:spcPct val="65000"/>
              </a:spcBef>
            </a:pPr>
            <a:endParaRPr lang="en-US" altLang="zh-TW"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AA7C6251-41EA-42BE-A134-46C86FEA3348}" type="slidenum">
              <a:rPr lang="en-US" altLang="zh-TW"/>
              <a:pPr/>
              <a:t>26</a:t>
            </a:fld>
            <a:endParaRPr lang="en-US" altLang="zh-TW" dirty="0"/>
          </a:p>
        </p:txBody>
      </p:sp>
      <p:sp>
        <p:nvSpPr>
          <p:cNvPr id="55299"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5300"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FD674C60-A70C-49EC-B7D7-7F7DD538D7BB}" type="slidenum">
              <a:rPr lang="en-GB" altLang="zh-TW" sz="1000" i="1">
                <a:solidFill>
                  <a:srgbClr val="000000"/>
                </a:solidFill>
                <a:latin typeface="Times New Roman" pitchFamily="18" charset="0"/>
                <a:ea typeface="MS PGothic" pitchFamily="34" charset="-128"/>
              </a:rPr>
              <a:pPr algn="r"/>
              <a:t>26</a:t>
            </a:fld>
            <a:endParaRPr lang="en-GB" altLang="zh-TW" sz="1000" i="1" dirty="0">
              <a:solidFill>
                <a:srgbClr val="000000"/>
              </a:solidFill>
              <a:latin typeface="Times New Roman" pitchFamily="18" charset="0"/>
              <a:ea typeface="MS PGothic" pitchFamily="34" charset="-128"/>
            </a:endParaRPr>
          </a:p>
        </p:txBody>
      </p:sp>
      <p:sp>
        <p:nvSpPr>
          <p:cNvPr id="55301" name="Rectangle 2"/>
          <p:cNvSpPr>
            <a:spLocks noGrp="1" noRot="1" noChangeAspect="1" noChangeArrowheads="1" noTextEdit="1"/>
          </p:cNvSpPr>
          <p:nvPr>
            <p:ph type="sldImg"/>
          </p:nvPr>
        </p:nvSpPr>
        <p:spPr>
          <a:xfrm>
            <a:off x="635000" y="685800"/>
            <a:ext cx="4065588" cy="3048000"/>
          </a:xfrm>
          <a:ln/>
        </p:spPr>
      </p:sp>
      <p:sp>
        <p:nvSpPr>
          <p:cNvPr id="55302" name="Rectangle 3"/>
          <p:cNvSpPr>
            <a:spLocks noGrp="1" noChangeArrowheads="1"/>
          </p:cNvSpPr>
          <p:nvPr>
            <p:ph type="body" idx="1"/>
          </p:nvPr>
        </p:nvSpPr>
        <p:spPr>
          <a:xfrm>
            <a:off x="597672" y="3734483"/>
            <a:ext cx="5813277" cy="49607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3B33359D-9CE1-4A5D-B694-8545345A1AB7}" type="slidenum">
              <a:rPr lang="en-US" altLang="zh-TW"/>
              <a:pPr/>
              <a:t>27</a:t>
            </a:fld>
            <a:endParaRPr lang="en-US" altLang="zh-TW" dirty="0"/>
          </a:p>
        </p:txBody>
      </p:sp>
      <p:sp>
        <p:nvSpPr>
          <p:cNvPr id="45059"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5060"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AA0F1BF3-DB9A-47C4-B29C-3B84AB6E91D1}" type="slidenum">
              <a:rPr lang="en-GB" altLang="zh-TW" sz="1000" i="1">
                <a:latin typeface="Times New Roman" pitchFamily="18" charset="0"/>
                <a:ea typeface="MS PGothic" pitchFamily="34" charset="-128"/>
              </a:rPr>
              <a:pPr algn="r"/>
              <a:t>27</a:t>
            </a:fld>
            <a:endParaRPr lang="en-GB" altLang="zh-TW" sz="1000" i="1" dirty="0">
              <a:latin typeface="Times New Roman" pitchFamily="18" charset="0"/>
              <a:ea typeface="MS PGothic" pitchFamily="34" charset="-128"/>
            </a:endParaRPr>
          </a:p>
        </p:txBody>
      </p:sp>
      <p:sp>
        <p:nvSpPr>
          <p:cNvPr id="45061" name="Rectangle 2"/>
          <p:cNvSpPr>
            <a:spLocks noGrp="1" noRot="1" noChangeAspect="1" noChangeArrowheads="1" noTextEdit="1"/>
          </p:cNvSpPr>
          <p:nvPr>
            <p:ph type="sldImg"/>
          </p:nvPr>
        </p:nvSpPr>
        <p:spPr>
          <a:xfrm>
            <a:off x="725488" y="685800"/>
            <a:ext cx="3962400" cy="2971800"/>
          </a:xfrm>
          <a:ln/>
        </p:spPr>
      </p:sp>
      <p:sp>
        <p:nvSpPr>
          <p:cNvPr id="45062" name="Rectangle 3"/>
          <p:cNvSpPr>
            <a:spLocks noGrp="1" noChangeArrowheads="1"/>
          </p:cNvSpPr>
          <p:nvPr>
            <p:ph type="body" idx="1"/>
          </p:nvPr>
        </p:nvSpPr>
        <p:spPr>
          <a:xfrm>
            <a:off x="685801" y="3657016"/>
            <a:ext cx="5649838" cy="2769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marL="231775" indent="-231775" eaLnBrk="1" hangingPunct="1"/>
            <a:endParaRPr lang="en-US" altLang="zh-TW" dirty="0"/>
          </a:p>
        </p:txBody>
      </p:sp>
    </p:spTree>
    <p:extLst>
      <p:ext uri="{BB962C8B-B14F-4D97-AF65-F5344CB8AC3E}">
        <p14:creationId xmlns:p14="http://schemas.microsoft.com/office/powerpoint/2010/main" val="2779885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BCF03079-BA58-4B52-A127-927853D3E8F4}" type="slidenum">
              <a:rPr lang="en-US" altLang="zh-TW"/>
              <a:pPr/>
              <a:t>28</a:t>
            </a:fld>
            <a:endParaRPr lang="en-US" altLang="zh-TW" dirty="0"/>
          </a:p>
        </p:txBody>
      </p:sp>
      <p:sp>
        <p:nvSpPr>
          <p:cNvPr id="46083"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6084"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ADD93FD1-B1C4-4049-B3BA-0CFABF45D81B}" type="slidenum">
              <a:rPr lang="en-GB" altLang="zh-TW" sz="1000" i="1">
                <a:latin typeface="Times New Roman" pitchFamily="18" charset="0"/>
                <a:ea typeface="MS PGothic" pitchFamily="34" charset="-128"/>
              </a:rPr>
              <a:pPr algn="r"/>
              <a:t>28</a:t>
            </a:fld>
            <a:endParaRPr lang="en-GB" altLang="zh-TW" sz="1000" i="1" dirty="0">
              <a:latin typeface="Times New Roman" pitchFamily="18" charset="0"/>
              <a:ea typeface="MS PGothic" pitchFamily="34" charset="-128"/>
            </a:endParaRPr>
          </a:p>
        </p:txBody>
      </p:sp>
      <p:sp>
        <p:nvSpPr>
          <p:cNvPr id="46085" name="Rectangle 2"/>
          <p:cNvSpPr>
            <a:spLocks noGrp="1" noRot="1" noChangeAspect="1" noChangeArrowheads="1" noTextEdit="1"/>
          </p:cNvSpPr>
          <p:nvPr>
            <p:ph type="sldImg"/>
          </p:nvPr>
        </p:nvSpPr>
        <p:spPr>
          <a:xfrm>
            <a:off x="725488" y="685800"/>
            <a:ext cx="3962400" cy="2971800"/>
          </a:xfrm>
          <a:ln/>
        </p:spPr>
      </p:sp>
      <p:sp>
        <p:nvSpPr>
          <p:cNvPr id="46086" name="Rectangle 3"/>
          <p:cNvSpPr>
            <a:spLocks noGrp="1" noChangeArrowheads="1"/>
          </p:cNvSpPr>
          <p:nvPr>
            <p:ph type="body" idx="1"/>
          </p:nvPr>
        </p:nvSpPr>
        <p:spPr>
          <a:xfrm>
            <a:off x="685800" y="3657016"/>
            <a:ext cx="5486400" cy="2769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marL="231775" indent="-231775" eaLnBrk="1" hangingPunct="1"/>
            <a:endParaRPr lang="en-US" altLang="zh-TW" dirty="0"/>
          </a:p>
        </p:txBody>
      </p:sp>
    </p:spTree>
    <p:extLst>
      <p:ext uri="{BB962C8B-B14F-4D97-AF65-F5344CB8AC3E}">
        <p14:creationId xmlns:p14="http://schemas.microsoft.com/office/powerpoint/2010/main" val="2576020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4B799CC7-C891-41EF-8BB5-A48E82461825}" type="slidenum">
              <a:rPr lang="en-US" altLang="zh-TW"/>
              <a:pPr/>
              <a:t>29</a:t>
            </a:fld>
            <a:endParaRPr lang="en-US" altLang="zh-TW" dirty="0"/>
          </a:p>
        </p:txBody>
      </p:sp>
      <p:sp>
        <p:nvSpPr>
          <p:cNvPr id="56323"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6324"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3834ED25-892E-42C3-8D79-A3957B49C090}" type="slidenum">
              <a:rPr lang="en-GB" altLang="zh-TW" sz="1000" i="1">
                <a:solidFill>
                  <a:srgbClr val="000000"/>
                </a:solidFill>
                <a:latin typeface="Times New Roman" pitchFamily="18" charset="0"/>
                <a:ea typeface="MS PGothic" pitchFamily="34" charset="-128"/>
              </a:rPr>
              <a:pPr algn="r"/>
              <a:t>29</a:t>
            </a:fld>
            <a:endParaRPr lang="en-GB" altLang="zh-TW" sz="1000" i="1" dirty="0">
              <a:solidFill>
                <a:srgbClr val="000000"/>
              </a:solidFill>
              <a:latin typeface="Times New Roman" pitchFamily="18" charset="0"/>
              <a:ea typeface="MS PGothic" pitchFamily="34" charset="-128"/>
            </a:endParaRPr>
          </a:p>
        </p:txBody>
      </p:sp>
      <p:sp>
        <p:nvSpPr>
          <p:cNvPr id="56325" name="Rectangle 2"/>
          <p:cNvSpPr>
            <a:spLocks noGrp="1" noRot="1" noChangeAspect="1" noChangeArrowheads="1" noTextEdit="1"/>
          </p:cNvSpPr>
          <p:nvPr>
            <p:ph type="sldImg"/>
          </p:nvPr>
        </p:nvSpPr>
        <p:spPr>
          <a:xfrm>
            <a:off x="635000" y="685800"/>
            <a:ext cx="4065588" cy="3048000"/>
          </a:xfrm>
          <a:ln/>
        </p:spPr>
      </p:sp>
      <p:sp>
        <p:nvSpPr>
          <p:cNvPr id="56326" name="Rectangle 3"/>
          <p:cNvSpPr>
            <a:spLocks noGrp="1" noChangeArrowheads="1"/>
          </p:cNvSpPr>
          <p:nvPr>
            <p:ph type="body" idx="1"/>
          </p:nvPr>
        </p:nvSpPr>
        <p:spPr>
          <a:xfrm>
            <a:off x="597673" y="3747637"/>
            <a:ext cx="5886984" cy="53364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62CEFF0D-01D9-4D06-AB2D-903465BB6C22}" type="slidenum">
              <a:rPr lang="en-US" altLang="zh-TW"/>
              <a:pPr/>
              <a:t>30</a:t>
            </a:fld>
            <a:endParaRPr lang="en-US" altLang="zh-TW" dirty="0"/>
          </a:p>
        </p:txBody>
      </p:sp>
      <p:sp>
        <p:nvSpPr>
          <p:cNvPr id="50179"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0180"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F0ABE650-03F8-4E79-B2CA-F462F86DE504}" type="slidenum">
              <a:rPr lang="en-GB" altLang="zh-TW" sz="1000" i="1">
                <a:solidFill>
                  <a:srgbClr val="000000"/>
                </a:solidFill>
                <a:latin typeface="Times New Roman" pitchFamily="18" charset="0"/>
                <a:ea typeface="MS PGothic" pitchFamily="34" charset="-128"/>
              </a:rPr>
              <a:pPr algn="r"/>
              <a:t>30</a:t>
            </a:fld>
            <a:endParaRPr lang="en-GB" altLang="zh-TW" sz="1000" i="1" dirty="0">
              <a:solidFill>
                <a:srgbClr val="000000"/>
              </a:solidFill>
              <a:latin typeface="Times New Roman" pitchFamily="18" charset="0"/>
              <a:ea typeface="MS PGothic" pitchFamily="34" charset="-128"/>
            </a:endParaRPr>
          </a:p>
        </p:txBody>
      </p:sp>
      <p:sp>
        <p:nvSpPr>
          <p:cNvPr id="50181" name="Rectangle 2"/>
          <p:cNvSpPr>
            <a:spLocks noGrp="1" noRot="1" noChangeAspect="1" noChangeArrowheads="1" noTextEdit="1"/>
          </p:cNvSpPr>
          <p:nvPr>
            <p:ph type="sldImg"/>
          </p:nvPr>
        </p:nvSpPr>
        <p:spPr>
          <a:xfrm>
            <a:off x="635000" y="685800"/>
            <a:ext cx="4065588" cy="3048000"/>
          </a:xfrm>
          <a:ln/>
        </p:spPr>
      </p:sp>
      <p:sp>
        <p:nvSpPr>
          <p:cNvPr id="50182" name="Rectangle 3"/>
          <p:cNvSpPr>
            <a:spLocks noGrp="1" noChangeArrowheads="1"/>
          </p:cNvSpPr>
          <p:nvPr>
            <p:ph type="body" idx="1"/>
          </p:nvPr>
        </p:nvSpPr>
        <p:spPr>
          <a:xfrm>
            <a:off x="597672" y="3734483"/>
            <a:ext cx="5813277" cy="49607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extLst>
      <p:ext uri="{BB962C8B-B14F-4D97-AF65-F5344CB8AC3E}">
        <p14:creationId xmlns:p14="http://schemas.microsoft.com/office/powerpoint/2010/main" val="3908144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911B8C4-A538-4806-8833-F7069C3C718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6E197BF-2920-4492-9034-B4129BC1A5AE}"/>
              </a:ext>
            </a:extLst>
          </p:cNvPr>
          <p:cNvSpPr>
            <a:spLocks noGrp="1"/>
          </p:cNvSpPr>
          <p:nvPr>
            <p:ph type="body" idx="1"/>
          </p:nvPr>
        </p:nvSpPr>
        <p:spPr/>
        <p:txBody>
          <a:bodyPr>
            <a:normAutofit/>
          </a:bodyPr>
          <a:lstStyle/>
          <a:p>
            <a:pPr>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Sully E, </a:t>
            </a:r>
          </a:p>
          <a:p>
            <a:r>
              <a:rPr lang="en-US" sz="1200" b="0" i="0" kern="1200" dirty="0">
                <a:solidFill>
                  <a:schemeClr val="tx1"/>
                </a:solidFill>
                <a:effectLst/>
                <a:latin typeface="+mn-lt"/>
                <a:ea typeface="+mn-ea"/>
                <a:cs typeface="+mn-cs"/>
              </a:rPr>
              <a:t>Biddlecom A, </a:t>
            </a:r>
          </a:p>
          <a:p>
            <a:r>
              <a:rPr lang="en-US" sz="1200" b="0" i="0" kern="1200" dirty="0">
                <a:solidFill>
                  <a:schemeClr val="tx1"/>
                </a:solidFill>
                <a:effectLst/>
                <a:latin typeface="+mn-lt"/>
                <a:ea typeface="+mn-ea"/>
                <a:cs typeface="+mn-cs"/>
              </a:rPr>
              <a:t>Darroch J</a:t>
            </a:r>
          </a:p>
          <a:p>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Adding it up: investing in sexual and reproductive health</a:t>
            </a:r>
            <a:r>
              <a:rPr lang="en-US" sz="1200" b="0" i="0" kern="1200" dirty="0">
                <a:solidFill>
                  <a:schemeClr val="tx1"/>
                </a:solidFill>
                <a:effectLst/>
                <a:latin typeface="+mn-lt"/>
                <a:ea typeface="+mn-ea"/>
                <a:cs typeface="+mn-cs"/>
              </a:rPr>
              <a:t>. New York, NY: Guttmacher Institute, 2020.</a:t>
            </a:r>
          </a:p>
          <a:p>
            <a:r>
              <a:rPr lang="en-US" sz="1200" b="0" i="0" u="sng" kern="1200" dirty="0">
                <a:solidFill>
                  <a:schemeClr val="tx1"/>
                </a:solidFill>
                <a:effectLst/>
                <a:latin typeface="+mn-lt"/>
                <a:ea typeface="+mn-ea"/>
                <a:cs typeface="+mn-cs"/>
                <a:hlinkClick r:id="rId3"/>
              </a:rPr>
              <a:t>Google Scholar</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5</a:t>
            </a:fld>
            <a:endParaRPr lang="en-GB" dirty="0"/>
          </a:p>
        </p:txBody>
      </p:sp>
    </p:spTree>
    <p:extLst>
      <p:ext uri="{BB962C8B-B14F-4D97-AF65-F5344CB8AC3E}">
        <p14:creationId xmlns:p14="http://schemas.microsoft.com/office/powerpoint/2010/main" val="1587295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911B8C4-A538-4806-8833-F7069C3C718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6E197BF-2920-4492-9034-B4129BC1A5AE}"/>
              </a:ext>
            </a:extLst>
          </p:cNvPr>
          <p:cNvSpPr>
            <a:spLocks noGrp="1"/>
          </p:cNvSpPr>
          <p:nvPr>
            <p:ph type="body" idx="1"/>
          </p:nvPr>
        </p:nvSpPr>
        <p:spPr/>
        <p:txBody>
          <a:bodyPr>
            <a:normAutofit/>
          </a:bodyPr>
          <a:lstStyle/>
          <a:p>
            <a:pPr>
              <a:defRPr/>
            </a:pPr>
            <a:endParaRPr lang="en-US" dirty="0"/>
          </a:p>
        </p:txBody>
      </p:sp>
    </p:spTree>
    <p:extLst>
      <p:ext uri="{BB962C8B-B14F-4D97-AF65-F5344CB8AC3E}">
        <p14:creationId xmlns:p14="http://schemas.microsoft.com/office/powerpoint/2010/main" val="3225338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3EDD86A3-69AC-47A2-8B0F-6AFEF9FFA0D7}"/>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8ACD7C59-86FE-4107-8B6F-B8C3E5395B3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Young people deserve nonjudgmental and respectful care no matter how young they are. Criticism or unwelcoming attitudes will keep young people away from the care they need. Family planning counseling and services do not encourage young people to have sex. Instead, they help young people protect their health.</a:t>
            </a:r>
          </a:p>
          <a:p>
            <a:r>
              <a:rPr lang="en-US" altLang="en-US" dirty="0">
                <a:latin typeface="Times New Roman" panose="02020603050405020304" pitchFamily="18" charset="0"/>
                <a:ea typeface="ＭＳ Ｐゴシック" panose="020B0600070205080204" pitchFamily="34" charset="-128"/>
              </a:rPr>
              <a:t>To serve the needs of adolescents, you can:</a:t>
            </a:r>
          </a:p>
          <a:p>
            <a:pPr>
              <a:buFontTx/>
              <a:buChar char="•"/>
            </a:pPr>
            <a:r>
              <a:rPr lang="en-US" altLang="en-US" dirty="0">
                <a:latin typeface="Times New Roman" panose="02020603050405020304" pitchFamily="18" charset="0"/>
                <a:ea typeface="ＭＳ Ｐゴシック" panose="020B0600070205080204" pitchFamily="34" charset="-128"/>
              </a:rPr>
              <a:t> Show young people that you enjoy working with them.</a:t>
            </a:r>
          </a:p>
          <a:p>
            <a:pPr>
              <a:buFontTx/>
              <a:buChar char="•"/>
            </a:pPr>
            <a:r>
              <a:rPr lang="en-US" altLang="en-US" dirty="0">
                <a:latin typeface="Times New Roman" panose="02020603050405020304" pitchFamily="18" charset="0"/>
                <a:ea typeface="ＭＳ Ｐゴシック" panose="020B0600070205080204" pitchFamily="34" charset="-128"/>
              </a:rPr>
              <a:t> Use terms that suit young people. Avoid such terms as "family planning," which may not make sense to unmarried adolescents.</a:t>
            </a:r>
          </a:p>
          <a:p>
            <a:pPr>
              <a:buFontTx/>
              <a:buChar char="•"/>
            </a:pPr>
            <a:r>
              <a:rPr lang="en-US" altLang="en-US" dirty="0">
                <a:latin typeface="Times New Roman" panose="02020603050405020304" pitchFamily="18" charset="0"/>
                <a:ea typeface="ＭＳ Ｐゴシック" panose="020B0600070205080204" pitchFamily="34" charset="-128"/>
              </a:rPr>
              <a:t> Try to make sure that a young woman's choices are her own and are not pressured by her partner or her family. In particular, if she is being pressured to have sex, help a young woman think about what she can say and do to resist and reduce that pressure. Practice skills to negotiate condom use.</a:t>
            </a:r>
          </a:p>
          <a:p>
            <a:pPr>
              <a:buFontTx/>
              <a:buChar char="•"/>
            </a:pPr>
            <a:r>
              <a:rPr lang="en-US" altLang="en-US" dirty="0">
                <a:latin typeface="Times New Roman" panose="02020603050405020304" pitchFamily="18" charset="0"/>
                <a:ea typeface="ＭＳ Ｐゴシック" panose="020B0600070205080204" pitchFamily="34" charset="-128"/>
              </a:rPr>
              <a:t> Speak without expressing judgment (for example, say "You can" rather than "You should"). Do not criticize even if you do not approve of what the young person is saying or doing. Help young clients make decisions that are in their best interest.</a:t>
            </a:r>
          </a:p>
          <a:p>
            <a:pPr>
              <a:buFontTx/>
              <a:buChar char="•"/>
            </a:pPr>
            <a:r>
              <a:rPr lang="en-US" altLang="en-US" dirty="0">
                <a:latin typeface="Times New Roman" panose="02020603050405020304" pitchFamily="18" charset="0"/>
                <a:ea typeface="ＭＳ Ｐゴシック" panose="020B0600070205080204" pitchFamily="34" charset="-128"/>
              </a:rPr>
              <a:t> Take time to fully address questions, fears, and misinformation about sex, sexually transmitted infections (STIs), and contraceptives. Many young people want reassurance that the changes in their bodies and their feelings are normal. </a:t>
            </a:r>
          </a:p>
          <a:p>
            <a:r>
              <a:rPr lang="en-US" altLang="en-US" dirty="0">
                <a:latin typeface="Times New Roman" panose="02020603050405020304" pitchFamily="18" charset="0"/>
                <a:ea typeface="ＭＳ Ｐゴシック" panose="020B0600070205080204" pitchFamily="34" charset="-128"/>
              </a:rPr>
              <a:t>Young people can safely use any contraceptive method. Young women are often less tolerant of side effects than older women. With counseling, however, they will know what to expect and may be less likely to stop using their methods.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C6D377EF-FA45-43BD-B887-6FFE8AEFA0D5}"/>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A461DCD-D2DF-4772-9BF6-63A2916BCC97}"/>
              </a:ext>
            </a:extLst>
          </p:cNvPr>
          <p:cNvSpPr>
            <a:spLocks noGrp="1"/>
          </p:cNvSpPr>
          <p:nvPr>
            <p:ph type="body" idx="1"/>
          </p:nvPr>
        </p:nvSpPr>
        <p:spPr/>
        <p:txBody>
          <a:bodyPr>
            <a:normAutofit fontScale="92500" lnSpcReduction="20000"/>
          </a:bodyPr>
          <a:lstStyle/>
          <a:p>
            <a:pPr>
              <a:defRPr/>
            </a:pPr>
            <a:r>
              <a:rPr lang="en-US" dirty="0"/>
              <a:t>For family planning counselors, men are important for two reasons. The first reason is the influence that men have on women. Some men care about their partner's reproductive health and support them. Others stand in their way or make decisions for them. Men's attitudes can determine whether women can practice healthy behaviors. In some situations, such as needing to avoid HIV infection or getting help quickly in a medical emergency, a man's actions can determine whether a woman lives or dies.</a:t>
            </a:r>
          </a:p>
          <a:p>
            <a:pPr>
              <a:defRPr/>
            </a:pPr>
            <a:r>
              <a:rPr lang="en-US" dirty="0"/>
              <a:t>Men are also important as clients. Men use major family planning methods—male condoms and vasectomy. Men also have their own sexual and reproductive health needs and concerns—such as concerns about sexually transmitted infections (STIs)—which deserve the attention of health care providers.</a:t>
            </a:r>
          </a:p>
          <a:p>
            <a:pPr>
              <a:defRPr/>
            </a:pPr>
            <a:r>
              <a:rPr lang="en-US" b="1" dirty="0"/>
              <a:t>Meeting the needs of male clients:</a:t>
            </a:r>
            <a:endParaRPr lang="en-US" dirty="0"/>
          </a:p>
          <a:p>
            <a:pPr>
              <a:defRPr/>
            </a:pPr>
            <a:r>
              <a:rPr lang="en-US" dirty="0"/>
              <a:t>Coach men and women on how to talk with their partners about family planning and STIs.</a:t>
            </a:r>
          </a:p>
          <a:p>
            <a:pPr>
              <a:defRPr/>
            </a:pPr>
            <a:r>
              <a:rPr lang="en-US" dirty="0"/>
              <a:t>Encourage men to make decisions about sexual and reproductive health jointly with their partners.</a:t>
            </a:r>
          </a:p>
          <a:p>
            <a:pPr>
              <a:defRPr/>
            </a:pPr>
            <a:r>
              <a:rPr lang="en-US" dirty="0"/>
              <a:t>Encourage women to bring their partners to see clinical providers for joint counseling, decision-making, and care.</a:t>
            </a:r>
          </a:p>
          <a:p>
            <a:pPr>
              <a:defRPr/>
            </a:pPr>
            <a:r>
              <a:rPr lang="en-US" dirty="0"/>
              <a:t>Suggest to female clients that they tell their partners about health services for men. Give female clients informational materials to take home, if available.</a:t>
            </a:r>
          </a:p>
          <a:p>
            <a:pPr>
              <a:defRPr/>
            </a:pPr>
            <a:r>
              <a:rPr lang="en-US" dirty="0"/>
              <a:t>Correct men’s misperceptions and give them information to inform their decisions and opinions. Topics important to men include:</a:t>
            </a:r>
          </a:p>
          <a:p>
            <a:pPr>
              <a:defRPr/>
            </a:pPr>
            <a:r>
              <a:rPr lang="en-US" dirty="0"/>
              <a:t>Family planning methods for men and for women, including safety and effectiveness</a:t>
            </a:r>
          </a:p>
          <a:p>
            <a:pPr>
              <a:defRPr/>
            </a:pPr>
            <a:r>
              <a:rPr lang="en-US" dirty="0"/>
              <a:t>STIs including HIV/AIDS—how they are and are not transmitted and where to go for testing and treatment</a:t>
            </a:r>
          </a:p>
          <a:p>
            <a:pPr>
              <a:defRPr/>
            </a:pPr>
            <a:r>
              <a:rPr lang="en-US" dirty="0"/>
              <a:t>The benefits of waiting until the youngest child is two years old before a woman becomes pregnant again</a:t>
            </a:r>
          </a:p>
          <a:p>
            <a:pPr>
              <a:defRPr/>
            </a:pPr>
            <a:r>
              <a:rPr lang="en-US" dirty="0"/>
              <a:t>Male and female sexual and reproductive anatomy and function</a:t>
            </a:r>
          </a:p>
          <a:p>
            <a:pPr>
              <a:defRPr/>
            </a:pPr>
            <a:r>
              <a:rPr lang="en-US" dirty="0"/>
              <a:t>Where to learn about safe pregnancy and childbirth</a:t>
            </a:r>
          </a:p>
          <a:p>
            <a:pPr>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42</a:t>
            </a:fld>
            <a:endParaRPr lang="en-GB" dirty="0"/>
          </a:p>
        </p:txBody>
      </p:sp>
    </p:spTree>
    <p:extLst>
      <p:ext uri="{BB962C8B-B14F-4D97-AF65-F5344CB8AC3E}">
        <p14:creationId xmlns:p14="http://schemas.microsoft.com/office/powerpoint/2010/main" val="494012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45</a:t>
            </a:fld>
            <a:endParaRPr lang="en-GB" dirty="0"/>
          </a:p>
        </p:txBody>
      </p:sp>
    </p:spTree>
    <p:extLst>
      <p:ext uri="{BB962C8B-B14F-4D97-AF65-F5344CB8AC3E}">
        <p14:creationId xmlns:p14="http://schemas.microsoft.com/office/powerpoint/2010/main" val="206543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6</a:t>
            </a:fld>
            <a:endParaRPr lang="en-GB" dirty="0"/>
          </a:p>
        </p:txBody>
      </p:sp>
    </p:spTree>
    <p:extLst>
      <p:ext uri="{BB962C8B-B14F-4D97-AF65-F5344CB8AC3E}">
        <p14:creationId xmlns:p14="http://schemas.microsoft.com/office/powerpoint/2010/main" val="302432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23D043D5-D80C-4A1D-9C4A-22DFF5458953}" type="slidenum">
              <a:rPr lang="en-US" altLang="zh-TW"/>
              <a:pPr/>
              <a:t>15</a:t>
            </a:fld>
            <a:endParaRPr lang="en-US" altLang="zh-TW" dirty="0"/>
          </a:p>
        </p:txBody>
      </p:sp>
      <p:sp>
        <p:nvSpPr>
          <p:cNvPr id="47107"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7108"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4316A278-A5DC-4101-8628-10E471CBE3C1}" type="slidenum">
              <a:rPr lang="en-GB" altLang="zh-TW" sz="1000" i="1">
                <a:solidFill>
                  <a:srgbClr val="000000"/>
                </a:solidFill>
                <a:latin typeface="Times New Roman" pitchFamily="18" charset="0"/>
                <a:ea typeface="MS PGothic" pitchFamily="34" charset="-128"/>
              </a:rPr>
              <a:pPr algn="r"/>
              <a:t>15</a:t>
            </a:fld>
            <a:endParaRPr lang="en-GB" altLang="zh-TW" sz="1000" i="1" dirty="0">
              <a:solidFill>
                <a:srgbClr val="000000"/>
              </a:solidFill>
              <a:latin typeface="Times New Roman" pitchFamily="18" charset="0"/>
              <a:ea typeface="MS PGothic" pitchFamily="34" charset="-128"/>
            </a:endParaRPr>
          </a:p>
        </p:txBody>
      </p:sp>
      <p:sp>
        <p:nvSpPr>
          <p:cNvPr id="47109" name="Rectangle 2"/>
          <p:cNvSpPr>
            <a:spLocks noGrp="1" noRot="1" noChangeAspect="1" noChangeArrowheads="1" noTextEdit="1"/>
          </p:cNvSpPr>
          <p:nvPr>
            <p:ph type="sldImg"/>
          </p:nvPr>
        </p:nvSpPr>
        <p:spPr>
          <a:xfrm>
            <a:off x="635000" y="685800"/>
            <a:ext cx="4065588" cy="3048000"/>
          </a:xfrm>
          <a:ln/>
        </p:spPr>
      </p:sp>
      <p:sp>
        <p:nvSpPr>
          <p:cNvPr id="47110" name="Rectangle 3"/>
          <p:cNvSpPr>
            <a:spLocks noGrp="1" noChangeArrowheads="1"/>
          </p:cNvSpPr>
          <p:nvPr>
            <p:ph type="body" idx="1"/>
          </p:nvPr>
        </p:nvSpPr>
        <p:spPr>
          <a:xfrm>
            <a:off x="685800" y="3734482"/>
            <a:ext cx="5486400" cy="49520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231775" indent="-231775" eaLnBrk="1" hangingPunct="1"/>
            <a:endParaRPr lang="en-US" altLang="zh-TW"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7B1669E1-8EAA-4B36-BC6E-718646F8FC65}" type="slidenum">
              <a:rPr lang="en-US" altLang="zh-TW"/>
              <a:pPr/>
              <a:t>16</a:t>
            </a:fld>
            <a:endParaRPr lang="en-US" altLang="zh-TW" dirty="0"/>
          </a:p>
        </p:txBody>
      </p:sp>
      <p:sp>
        <p:nvSpPr>
          <p:cNvPr id="48131"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8132"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9670B5D2-E91A-4789-AC92-0DF5BB9B8E1D}" type="slidenum">
              <a:rPr lang="en-GB" altLang="zh-TW" sz="1000" i="1">
                <a:solidFill>
                  <a:srgbClr val="000000"/>
                </a:solidFill>
                <a:latin typeface="Times New Roman" pitchFamily="18" charset="0"/>
                <a:ea typeface="MS PGothic" pitchFamily="34" charset="-128"/>
              </a:rPr>
              <a:pPr algn="r"/>
              <a:t>16</a:t>
            </a:fld>
            <a:endParaRPr lang="en-GB" altLang="zh-TW" sz="1000" i="1" dirty="0">
              <a:solidFill>
                <a:srgbClr val="000000"/>
              </a:solidFill>
              <a:latin typeface="Times New Roman" pitchFamily="18" charset="0"/>
              <a:ea typeface="MS PGothic" pitchFamily="34" charset="-128"/>
            </a:endParaRPr>
          </a:p>
        </p:txBody>
      </p:sp>
      <p:sp>
        <p:nvSpPr>
          <p:cNvPr id="48133" name="Rectangle 2"/>
          <p:cNvSpPr>
            <a:spLocks noGrp="1" noRot="1" noChangeAspect="1" noChangeArrowheads="1" noTextEdit="1"/>
          </p:cNvSpPr>
          <p:nvPr>
            <p:ph type="sldImg"/>
          </p:nvPr>
        </p:nvSpPr>
        <p:spPr>
          <a:xfrm>
            <a:off x="635000" y="685800"/>
            <a:ext cx="4065588" cy="3048000"/>
          </a:xfrm>
          <a:ln/>
        </p:spPr>
      </p:sp>
      <p:sp>
        <p:nvSpPr>
          <p:cNvPr id="48134" name="Rectangle 3"/>
          <p:cNvSpPr>
            <a:spLocks noGrp="1" noChangeArrowheads="1"/>
          </p:cNvSpPr>
          <p:nvPr>
            <p:ph type="body" idx="1"/>
          </p:nvPr>
        </p:nvSpPr>
        <p:spPr>
          <a:xfrm>
            <a:off x="591263" y="3747637"/>
            <a:ext cx="5595359" cy="41130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17</a:t>
            </a:fld>
            <a:endParaRPr lang="en-GB" dirty="0"/>
          </a:p>
        </p:txBody>
      </p:sp>
    </p:spTree>
    <p:extLst>
      <p:ext uri="{BB962C8B-B14F-4D97-AF65-F5344CB8AC3E}">
        <p14:creationId xmlns:p14="http://schemas.microsoft.com/office/powerpoint/2010/main" val="1767458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46A2189-E44E-48C0-B2C9-4B8D83BC72F8}"/>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9748DDC7-2D3F-424D-A6A7-BE96C74C374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The success and effectiveness of the counseling session depend on your ability to establish and keep a good, warm connection with the client, so that you build trust with the client and help them to relax, which helps them to communicate openly with you. What are some things that you do when greeting a client to establish a good connection?  &lt;</a:t>
            </a:r>
            <a:r>
              <a:rPr lang="en-US" altLang="en-US" i="1" dirty="0">
                <a:latin typeface="Times New Roman" panose="02020603050405020304" pitchFamily="18" charset="0"/>
                <a:ea typeface="ＭＳ Ｐゴシック" panose="020B0600070205080204" pitchFamily="34" charset="-128"/>
              </a:rPr>
              <a:t>allow participants to respond</a:t>
            </a:r>
            <a:r>
              <a:rPr lang="en-US" altLang="en-US" dirty="0">
                <a:latin typeface="Times New Roman" panose="02020603050405020304" pitchFamily="18" charset="0"/>
                <a:ea typeface="ＭＳ Ｐゴシック" panose="020B0600070205080204" pitchFamily="34" charset="-128"/>
              </a:rPr>
              <a:t>; </a:t>
            </a:r>
            <a:r>
              <a:rPr lang="en-US" altLang="en-US" i="1" dirty="0">
                <a:latin typeface="Times New Roman" panose="02020603050405020304" pitchFamily="18" charset="0"/>
                <a:ea typeface="ＭＳ Ｐゴシック" panose="020B0600070205080204" pitchFamily="34" charset="-128"/>
              </a:rPr>
              <a:t>affirm or build upon their responses to make the following points</a:t>
            </a:r>
            <a:r>
              <a:rPr lang="en-US" altLang="en-US" dirty="0">
                <a:latin typeface="Times New Roman" panose="02020603050405020304" pitchFamily="18" charset="0"/>
                <a:ea typeface="ＭＳ Ｐゴシック" panose="020B0600070205080204" pitchFamily="34" charset="-128"/>
              </a:rPr>
              <a:t>&gt; Yes, you  greet them  using a warm tone of voice, use eye contact if appropriate, call them by name, and ensure that they are seated comfortably. </a:t>
            </a:r>
          </a:p>
          <a:p>
            <a:pPr eaLnBrk="1" hangingPunct="1"/>
            <a:r>
              <a:rPr lang="en-US" altLang="en-US" dirty="0">
                <a:latin typeface="Times New Roman" panose="02020603050405020304" pitchFamily="18" charset="0"/>
                <a:ea typeface="ＭＳ Ｐゴシック" panose="020B0600070205080204" pitchFamily="34" charset="-128"/>
              </a:rPr>
              <a:t>What are some things that you do to maintain this connection? &lt;</a:t>
            </a:r>
            <a:r>
              <a:rPr lang="en-US" altLang="en-US" i="1" dirty="0">
                <a:latin typeface="Times New Roman" panose="02020603050405020304" pitchFamily="18" charset="0"/>
                <a:ea typeface="ＭＳ Ｐゴシック" panose="020B0600070205080204" pitchFamily="34" charset="-128"/>
              </a:rPr>
              <a:t>allow participants to respond; affirm correct responses</a:t>
            </a:r>
            <a:r>
              <a:rPr lang="en-US" altLang="en-US" dirty="0">
                <a:latin typeface="Times New Roman" panose="02020603050405020304" pitchFamily="18" charset="0"/>
                <a:ea typeface="ＭＳ Ｐゴシック" panose="020B0600070205080204" pitchFamily="34" charset="-128"/>
              </a:rPr>
              <a:t>&gt;</a:t>
            </a:r>
          </a:p>
          <a:p>
            <a:pPr eaLnBrk="1" hangingPunct="1"/>
            <a:r>
              <a:rPr lang="en-US" altLang="en-US" dirty="0">
                <a:latin typeface="Times New Roman" panose="02020603050405020304" pitchFamily="18" charset="0"/>
                <a:ea typeface="ＭＳ Ｐゴシック" panose="020B0600070205080204" pitchFamily="34" charset="-128"/>
              </a:rPr>
              <a:t>All of the communication and counseling skills that you have learned up to this point will help you to establish and maintain a good connection.</a:t>
            </a:r>
          </a:p>
          <a:p>
            <a:pPr eaLnBrk="1" hangingPunct="1"/>
            <a:r>
              <a:rPr lang="en-US" altLang="en-US" dirty="0">
                <a:latin typeface="Times New Roman" panose="02020603050405020304" pitchFamily="18" charset="0"/>
                <a:ea typeface="ＭＳ Ｐゴシック" panose="020B0600070205080204" pitchFamily="34" charset="-128"/>
              </a:rPr>
              <a:t>As we begin to learn and practice each stage of the counseling process, it is good to keep in mind the importance of using these and other skills to maintain a good connection with your client throughout the counseling session.</a:t>
            </a:r>
          </a:p>
          <a:p>
            <a:pPr eaLnBrk="1" hangingPunct="1"/>
            <a:r>
              <a:rPr lang="en-US" altLang="en-US" dirty="0">
                <a:latin typeface="Times New Roman" panose="02020603050405020304" pitchFamily="18" charset="0"/>
                <a:ea typeface="ＭＳ Ｐゴシック" panose="020B0600070205080204" pitchFamily="34" charset="-128"/>
              </a:rPr>
              <a:t>We have a Competency Based Skills Checklist for Counseling that will remind you of the tasks and skills needed for establishing and maintaining a good connection that you can use on the job. &lt;</a:t>
            </a:r>
            <a:r>
              <a:rPr lang="en-US" altLang="en-US" i="1" dirty="0">
                <a:latin typeface="Times New Roman" panose="02020603050405020304" pitchFamily="18" charset="0"/>
                <a:ea typeface="ＭＳ Ｐゴシック" panose="020B0600070205080204" pitchFamily="34" charset="-128"/>
              </a:rPr>
              <a:t>display the job aid and distribute it to participants</a:t>
            </a:r>
            <a:r>
              <a:rPr lang="en-US" altLang="en-US" dirty="0">
                <a:latin typeface="Times New Roman" panose="02020603050405020304" pitchFamily="18" charset="0"/>
                <a:ea typeface="ＭＳ Ｐゴシック" panose="020B0600070205080204" pitchFamily="34" charset="-128"/>
              </a:rPr>
              <a:t>&gt; Let’s look at this now.  </a:t>
            </a:r>
          </a:p>
          <a:p>
            <a:pPr eaLnBrk="1" hangingPunct="1"/>
            <a:r>
              <a:rPr lang="en-US" altLang="en-US" sz="1000" b="1" dirty="0">
                <a:solidFill>
                  <a:srgbClr val="018520"/>
                </a:solidFill>
                <a:latin typeface="Times New Roman" panose="02020603050405020304" pitchFamily="18" charset="0"/>
                <a:ea typeface="ＭＳ Ｐゴシック" panose="020B0600070205080204" pitchFamily="34" charset="-128"/>
              </a:rPr>
              <a:t>References:</a:t>
            </a:r>
          </a:p>
          <a:p>
            <a:pPr eaLnBrk="1" hangingPunct="1">
              <a:lnSpc>
                <a:spcPct val="90000"/>
              </a:lnSpc>
              <a:spcBef>
                <a:spcPts val="300"/>
              </a:spcBef>
            </a:pPr>
            <a:r>
              <a:rPr lang="en-US" altLang="en-US" sz="1000" dirty="0">
                <a:solidFill>
                  <a:srgbClr val="018520"/>
                </a:solidFill>
                <a:latin typeface="Times New Roman" panose="02020603050405020304" pitchFamily="18" charset="0"/>
                <a:ea typeface="ＭＳ Ｐゴシック" panose="020B0600070205080204" pitchFamily="34" charset="-128"/>
              </a:rPr>
              <a:t>1. Knebel E. The use of manual job aids by health care providers: What do we know? Issue Paper Volume 1. Baltimore, MD: Quality Assurance Project, 2000. </a:t>
            </a:r>
          </a:p>
          <a:p>
            <a:pPr eaLnBrk="1" hangingPunct="1">
              <a:lnSpc>
                <a:spcPct val="90000"/>
              </a:lnSpc>
              <a:spcBef>
                <a:spcPts val="300"/>
              </a:spcBef>
            </a:pPr>
            <a:r>
              <a:rPr lang="en-US" altLang="en-US" sz="1000" dirty="0">
                <a:solidFill>
                  <a:srgbClr val="018520"/>
                </a:solidFill>
                <a:latin typeface="Times New Roman" panose="02020603050405020304" pitchFamily="18" charset="0"/>
                <a:ea typeface="ＭＳ Ｐゴシック" panose="020B0600070205080204" pitchFamily="34" charset="-128"/>
              </a:rPr>
              <a:t>2. Tumlinson K; Hubacher D; Wesson J; Lasway C. Measuring the usefulness of family planning job aids following distribution at training workshops. </a:t>
            </a:r>
            <a:r>
              <a:rPr lang="en-US" altLang="en-US" sz="1000" i="1" dirty="0">
                <a:solidFill>
                  <a:srgbClr val="018520"/>
                </a:solidFill>
                <a:latin typeface="Times New Roman" panose="02020603050405020304" pitchFamily="18" charset="0"/>
                <a:ea typeface="ＭＳ Ｐゴシック" panose="020B0600070205080204" pitchFamily="34" charset="-128"/>
              </a:rPr>
              <a:t>Journal of Biosocial Science</a:t>
            </a:r>
            <a:r>
              <a:rPr lang="en-US" altLang="en-US" sz="1000" dirty="0">
                <a:solidFill>
                  <a:srgbClr val="018520"/>
                </a:solidFill>
                <a:latin typeface="Times New Roman" panose="02020603050405020304" pitchFamily="18" charset="0"/>
                <a:ea typeface="ＭＳ Ｐゴシック" panose="020B0600070205080204" pitchFamily="34" charset="-128"/>
              </a:rPr>
              <a:t>, 2010. Sep;42(5):695-8.</a:t>
            </a:r>
          </a:p>
          <a:p>
            <a:pPr eaLnBrk="1" hangingPunct="1">
              <a:lnSpc>
                <a:spcPct val="95000"/>
              </a:lnSpc>
              <a:spcBef>
                <a:spcPts val="300"/>
              </a:spcBef>
            </a:pPr>
            <a:r>
              <a:rPr lang="en-US" altLang="en-US" sz="1000" b="1" dirty="0">
                <a:solidFill>
                  <a:srgbClr val="01AF2A"/>
                </a:solidFill>
                <a:latin typeface="Times New Roman" panose="02020603050405020304" pitchFamily="18" charset="0"/>
                <a:ea typeface="ＭＳ Ｐゴシック" panose="020B0600070205080204" pitchFamily="34" charset="-128"/>
                <a:cs typeface="Times New Roman" panose="02020603050405020304" pitchFamily="18" charset="0"/>
              </a:rPr>
              <a:t>Reference:</a:t>
            </a:r>
          </a:p>
          <a:p>
            <a:pPr eaLnBrk="1" hangingPunct="1"/>
            <a:r>
              <a:rPr lang="en-US" altLang="en-US" sz="1000" dirty="0">
                <a:solidFill>
                  <a:srgbClr val="01AF2A"/>
                </a:solidFill>
                <a:latin typeface="Times New Roman" panose="02020603050405020304" pitchFamily="18" charset="0"/>
                <a:ea typeface="ＭＳ Ｐゴシック" panose="020B0600070205080204" pitchFamily="34" charset="-128"/>
                <a:cs typeface="Times New Roman" panose="02020603050405020304" pitchFamily="18" charset="0"/>
              </a:rPr>
              <a:t>1.Johnson SL, Kim YM, Church K. Towards client-centered counseling: Development and testing of the WHO decision-making tool. Patient education and counseling, 2010. 81:355-361</a:t>
            </a:r>
            <a:r>
              <a:rPr lang="en-US" altLang="en-US" dirty="0">
                <a:solidFill>
                  <a:srgbClr val="01AF2A"/>
                </a:solidFill>
                <a:latin typeface="Times New Roman" panose="02020603050405020304" pitchFamily="18" charset="0"/>
                <a:ea typeface="ＭＳ Ｐゴシック" panose="020B0600070205080204" pitchFamily="34" charset="-128"/>
                <a:cs typeface="Times New Roman" panose="02020603050405020304" pitchFamily="18" charset="0"/>
              </a:rPr>
              <a:t>.</a:t>
            </a:r>
          </a:p>
          <a:p>
            <a:pPr eaLnBrk="1" hangingPunct="1">
              <a:lnSpc>
                <a:spcPct val="90000"/>
              </a:lnSpc>
              <a:spcBef>
                <a:spcPts val="300"/>
              </a:spcBef>
            </a:pPr>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8403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45AD4F19-89A9-4E91-B21D-3ED49650C588}" type="slidenum">
              <a:rPr lang="en-US" altLang="zh-TW"/>
              <a:pPr/>
              <a:t>20</a:t>
            </a:fld>
            <a:endParaRPr lang="en-US" altLang="zh-TW" dirty="0"/>
          </a:p>
        </p:txBody>
      </p:sp>
      <p:sp>
        <p:nvSpPr>
          <p:cNvPr id="49155"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9156"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5245545D-39A5-4094-BBE5-2CCFFC487FA0}" type="slidenum">
              <a:rPr lang="en-GB" altLang="zh-TW" sz="1000" i="1">
                <a:latin typeface="Times New Roman" pitchFamily="18" charset="0"/>
                <a:ea typeface="MS PGothic" pitchFamily="34" charset="-128"/>
              </a:rPr>
              <a:pPr algn="r"/>
              <a:t>20</a:t>
            </a:fld>
            <a:endParaRPr lang="en-GB" altLang="zh-TW" sz="1000" i="1" dirty="0">
              <a:latin typeface="Times New Roman" pitchFamily="18" charset="0"/>
              <a:ea typeface="MS PGothic" pitchFamily="34" charset="-128"/>
            </a:endParaRPr>
          </a:p>
        </p:txBody>
      </p:sp>
      <p:sp>
        <p:nvSpPr>
          <p:cNvPr id="49157" name="Rectangle 2"/>
          <p:cNvSpPr>
            <a:spLocks noGrp="1" noRot="1" noChangeAspect="1" noChangeArrowheads="1" noTextEdit="1"/>
          </p:cNvSpPr>
          <p:nvPr>
            <p:ph type="sldImg"/>
          </p:nvPr>
        </p:nvSpPr>
        <p:spPr>
          <a:xfrm>
            <a:off x="635000" y="685800"/>
            <a:ext cx="4065588" cy="3048000"/>
          </a:xfrm>
          <a:ln/>
        </p:spPr>
      </p:sp>
      <p:sp>
        <p:nvSpPr>
          <p:cNvPr id="49158" name="Rectangle 3"/>
          <p:cNvSpPr>
            <a:spLocks noGrp="1" noChangeArrowheads="1"/>
          </p:cNvSpPr>
          <p:nvPr>
            <p:ph type="body" idx="1"/>
          </p:nvPr>
        </p:nvSpPr>
        <p:spPr>
          <a:xfrm>
            <a:off x="671379" y="3734483"/>
            <a:ext cx="5723546" cy="5184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231775" indent="-231775" eaLnBrk="1" hangingPunct="1">
              <a:spcBef>
                <a:spcPts val="400"/>
              </a:spcBef>
            </a:pPr>
            <a:endParaRPr lang="en-US" altLang="zh-TW"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E0BA3DB0-D52B-485E-BFF7-4E98585F5090}" type="slidenum">
              <a:rPr lang="en-US" altLang="zh-TW"/>
              <a:pPr/>
              <a:t>21</a:t>
            </a:fld>
            <a:endParaRPr lang="en-US" altLang="zh-TW" dirty="0"/>
          </a:p>
        </p:txBody>
      </p:sp>
      <p:sp>
        <p:nvSpPr>
          <p:cNvPr id="51203"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1204"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887A64A1-735D-4F15-AE4C-7B9413750C91}" type="slidenum">
              <a:rPr lang="en-GB" altLang="zh-TW" sz="1100" i="1">
                <a:latin typeface="Times New Roman" pitchFamily="18" charset="0"/>
                <a:ea typeface="MS PGothic" pitchFamily="34" charset="-128"/>
              </a:rPr>
              <a:pPr algn="r"/>
              <a:t>21</a:t>
            </a:fld>
            <a:endParaRPr lang="en-GB" altLang="zh-TW" sz="1100" i="1" dirty="0">
              <a:latin typeface="Times New Roman" pitchFamily="18" charset="0"/>
              <a:ea typeface="MS PGothic" pitchFamily="34" charset="-128"/>
            </a:endParaRPr>
          </a:p>
        </p:txBody>
      </p:sp>
      <p:sp>
        <p:nvSpPr>
          <p:cNvPr id="51205" name="Rectangle 2"/>
          <p:cNvSpPr>
            <a:spLocks noGrp="1" noRot="1" noChangeAspect="1" noChangeArrowheads="1" noTextEdit="1"/>
          </p:cNvSpPr>
          <p:nvPr>
            <p:ph type="sldImg"/>
          </p:nvPr>
        </p:nvSpPr>
        <p:spPr>
          <a:xfrm>
            <a:off x="635000" y="685800"/>
            <a:ext cx="4065588" cy="3048000"/>
          </a:xfrm>
          <a:ln/>
        </p:spPr>
      </p:sp>
      <p:sp>
        <p:nvSpPr>
          <p:cNvPr id="51206" name="Rectangle 3"/>
          <p:cNvSpPr>
            <a:spLocks noGrp="1" noChangeArrowheads="1"/>
          </p:cNvSpPr>
          <p:nvPr>
            <p:ph type="body" idx="1"/>
          </p:nvPr>
        </p:nvSpPr>
        <p:spPr>
          <a:xfrm>
            <a:off x="597672" y="3747637"/>
            <a:ext cx="5813277" cy="509672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
        <p:nvSpPr>
          <p:cNvPr id="11" name="Rectangle 10"/>
          <p:cNvSpPr/>
          <p:nvPr userDrawn="1"/>
        </p:nvSpPr>
        <p:spPr bwMode="auto">
          <a:xfrm>
            <a:off x="1062896" y="3556951"/>
            <a:ext cx="6605448" cy="864098"/>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12" name="Rectangle 11"/>
          <p:cNvSpPr/>
          <p:nvPr userDrawn="1"/>
        </p:nvSpPr>
        <p:spPr bwMode="auto">
          <a:xfrm flipV="1">
            <a:off x="1062896" y="1381343"/>
            <a:ext cx="6605448" cy="2175607"/>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2" name="Title 1"/>
          <p:cNvSpPr>
            <a:spLocks noGrp="1"/>
          </p:cNvSpPr>
          <p:nvPr>
            <p:ph type="ctrTitle" hasCustomPrompt="1"/>
          </p:nvPr>
        </p:nvSpPr>
        <p:spPr>
          <a:xfrm>
            <a:off x="1446541" y="1601424"/>
            <a:ext cx="5933771" cy="1735444"/>
          </a:xfrm>
        </p:spPr>
        <p:txBody>
          <a:bodyPr>
            <a:normAutofit/>
          </a:bodyPr>
          <a:lstStyle>
            <a:lvl1pPr>
              <a:defRPr sz="3600">
                <a:solidFill>
                  <a:schemeClr val="tx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1446541" y="3663209"/>
            <a:ext cx="5933771" cy="360039"/>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endParaRPr lang="en-GB" dirty="0"/>
          </a:p>
        </p:txBody>
      </p:sp>
      <p:sp>
        <p:nvSpPr>
          <p:cNvPr id="23" name="Text Placeholder 22"/>
          <p:cNvSpPr>
            <a:spLocks noGrp="1"/>
          </p:cNvSpPr>
          <p:nvPr>
            <p:ph type="body" sz="quarter" idx="10" hasCustomPrompt="1"/>
          </p:nvPr>
        </p:nvSpPr>
        <p:spPr>
          <a:xfrm>
            <a:off x="1446540" y="4023323"/>
            <a:ext cx="5933771" cy="287337"/>
          </a:xfrm>
        </p:spPr>
        <p:txBody>
          <a:bodyPr>
            <a:noAutofit/>
          </a:bodyPr>
          <a:lstStyle>
            <a:lvl1pPr marL="0" indent="0">
              <a:buNone/>
              <a:defRPr sz="1600"/>
            </a:lvl1pPr>
          </a:lstStyle>
          <a:p>
            <a:pPr lvl="0"/>
            <a:r>
              <a:rPr lang="en-US" dirty="0"/>
              <a:t>Title</a:t>
            </a:r>
            <a:endParaRPr lang="en-GB" dirty="0"/>
          </a:p>
        </p:txBody>
      </p:sp>
      <p:sp>
        <p:nvSpPr>
          <p:cNvPr id="25" name="Text Placeholder 24"/>
          <p:cNvSpPr>
            <a:spLocks noGrp="1"/>
          </p:cNvSpPr>
          <p:nvPr>
            <p:ph type="body" sz="quarter" idx="11" hasCustomPrompt="1"/>
          </p:nvPr>
        </p:nvSpPr>
        <p:spPr>
          <a:xfrm>
            <a:off x="0" y="476672"/>
            <a:ext cx="1763688" cy="288925"/>
          </a:xfrm>
          <a:solidFill>
            <a:schemeClr val="tx1">
              <a:lumMod val="95000"/>
              <a:lumOff val="5000"/>
            </a:schemeClr>
          </a:solidFill>
        </p:spPr>
        <p:txBody>
          <a:bodyPr>
            <a:normAutofit/>
          </a:bodyPr>
          <a:lstStyle>
            <a:lvl1pPr marL="0" indent="0" algn="ctr">
              <a:buNone/>
              <a:defRPr sz="1200" b="1" baseline="0">
                <a:solidFill>
                  <a:schemeClr val="bg1"/>
                </a:solidFill>
                <a:latin typeface="+mj-lt"/>
              </a:defRPr>
            </a:lvl1pPr>
          </a:lstStyle>
          <a:p>
            <a:pPr lvl="0"/>
            <a:r>
              <a:rPr lang="en-US" dirty="0"/>
              <a:t>Date and place</a:t>
            </a:r>
            <a:endParaRPr lang="en-GB" dirty="0"/>
          </a:p>
        </p:txBody>
      </p:sp>
      <p:pic>
        <p:nvPicPr>
          <p:cNvPr id="1026" name="Picture 2" descr="C:\Users\kolevs\Desktop\WHO-EN-BW-H.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7704" y="5420907"/>
            <a:ext cx="1645722" cy="50476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4963" y="5198994"/>
            <a:ext cx="1954264" cy="1050416"/>
          </a:xfrm>
          <a:prstGeom prst="rect">
            <a:avLst/>
          </a:prstGeom>
        </p:spPr>
      </p:pic>
      <p:sp>
        <p:nvSpPr>
          <p:cNvPr id="13" name="Rectangle 12"/>
          <p:cNvSpPr/>
          <p:nvPr userDrawn="1"/>
        </p:nvSpPr>
        <p:spPr bwMode="auto">
          <a:xfrm flipV="1">
            <a:off x="1062896" y="4333672"/>
            <a:ext cx="6605448" cy="463480"/>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15" name="TextBox 14"/>
          <p:cNvSpPr txBox="1"/>
          <p:nvPr userDrawn="1"/>
        </p:nvSpPr>
        <p:spPr>
          <a:xfrm>
            <a:off x="1441536" y="4415739"/>
            <a:ext cx="1834320" cy="285165"/>
          </a:xfrm>
          <a:prstGeom prst="rect">
            <a:avLst/>
          </a:prstGeom>
        </p:spPr>
        <p:txBody>
          <a:bodyPr vert="horz" lIns="91440" tIns="45720" rIns="91440" bIns="45720" rtlCol="0">
            <a:noAutofit/>
          </a:bodyPr>
          <a:lstStyle>
            <a:lvl1pPr lvl="0" indent="0">
              <a:spcBef>
                <a:spcPct val="20000"/>
              </a:spcBef>
              <a:buClr>
                <a:schemeClr val="tx1"/>
              </a:buClr>
              <a:buSzPct val="60000"/>
              <a:buFont typeface="Wingdings" pitchFamily="2" charset="2"/>
              <a:buNone/>
              <a:defRPr sz="1600"/>
            </a:lvl1pPr>
            <a:lvl2pPr marL="742950" indent="-285750">
              <a:spcBef>
                <a:spcPct val="20000"/>
              </a:spcBef>
              <a:buFont typeface="Arial" pitchFamily="34" charset="0"/>
              <a:buChar char="–"/>
              <a:defRPr sz="2400"/>
            </a:lvl2pPr>
            <a:lvl3pPr marL="1143000" indent="-228600">
              <a:spcBef>
                <a:spcPct val="20000"/>
              </a:spcBef>
              <a:buFont typeface="Arial" pitchFamily="34" charset="0"/>
              <a:buChar char="•"/>
              <a:defRPr sz="20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GB" sz="1300" dirty="0">
                <a:solidFill>
                  <a:schemeClr val="accent1"/>
                </a:solidFill>
              </a:rPr>
              <a:t>Twitter </a:t>
            </a:r>
            <a:r>
              <a:rPr lang="en-GB" sz="1300" b="1" dirty="0">
                <a:solidFill>
                  <a:schemeClr val="accent1"/>
                </a:solidFill>
              </a:rPr>
              <a:t>@</a:t>
            </a:r>
            <a:r>
              <a:rPr lang="en-GB" sz="1300" b="1" dirty="0" err="1">
                <a:solidFill>
                  <a:schemeClr val="accent1"/>
                </a:solidFill>
              </a:rPr>
              <a:t>HRPresearch</a:t>
            </a:r>
            <a:endParaRPr lang="en-GB" sz="1300" b="1" dirty="0">
              <a:solidFill>
                <a:schemeClr val="accent1"/>
              </a:solidFill>
            </a:endParaRPr>
          </a:p>
        </p:txBody>
      </p:sp>
    </p:spTree>
    <p:extLst>
      <p:ext uri="{BB962C8B-B14F-4D97-AF65-F5344CB8AC3E}">
        <p14:creationId xmlns:p14="http://schemas.microsoft.com/office/powerpoint/2010/main" val="385220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03674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31580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TW"/>
              <a:t>Click to edit Master title style</a:t>
            </a:r>
            <a:endParaRPr lang="zh-TW"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Rectangle 13"/>
          <p:cNvSpPr>
            <a:spLocks noGrp="1" noChangeArrowheads="1"/>
          </p:cNvSpPr>
          <p:nvPr>
            <p:ph type="ftr" sz="quarter" idx="10"/>
          </p:nvPr>
        </p:nvSpPr>
        <p:spPr>
          <a:xfrm rot="-5400000">
            <a:off x="-556419" y="5533232"/>
            <a:ext cx="1412875" cy="230188"/>
          </a:xfrm>
          <a:prstGeom prst="rect">
            <a:avLst/>
          </a:prstGeom>
          <a:ln/>
        </p:spPr>
        <p:txBody>
          <a:bodyPr/>
          <a:lstStyle>
            <a:lvl1pPr>
              <a:defRPr/>
            </a:lvl1pPr>
          </a:lstStyle>
          <a:p>
            <a:r>
              <a:rPr lang="en-GB" altLang="zh-TW" dirty="0"/>
              <a:t>08_XXX_MM</a:t>
            </a:r>
            <a:fld id="{BA577212-4BB6-4535-A5FA-ECF1160F587E}" type="slidenum">
              <a:rPr lang="en-GB" altLang="zh-TW"/>
              <a:pPr/>
              <a:t>‹#›</a:t>
            </a:fld>
            <a:endParaRPr lang="en-GB" altLang="zh-TW" dirty="0"/>
          </a:p>
        </p:txBody>
      </p:sp>
    </p:spTree>
    <p:extLst>
      <p:ext uri="{BB962C8B-B14F-4D97-AF65-F5344CB8AC3E}">
        <p14:creationId xmlns:p14="http://schemas.microsoft.com/office/powerpoint/2010/main" val="2381501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1032" y="6466329"/>
            <a:ext cx="801218" cy="24642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34818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73457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248789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11" name="TextBox 10"/>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328660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7" name="TextBox 6"/>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85084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6" name="TextBox 5"/>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27379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33702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23024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556792"/>
            <a:ext cx="8229600" cy="456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6"/>
          <p:cNvSpPr txBox="1">
            <a:spLocks noChangeArrowheads="1"/>
          </p:cNvSpPr>
          <p:nvPr/>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Tree>
    <p:extLst>
      <p:ext uri="{BB962C8B-B14F-4D97-AF65-F5344CB8AC3E}">
        <p14:creationId xmlns:p14="http://schemas.microsoft.com/office/powerpoint/2010/main" val="2442983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spcBef>
          <a:spcPct val="0"/>
        </a:spcBef>
        <a:buNone/>
        <a:defRPr sz="3600" b="1" kern="1200">
          <a:solidFill>
            <a:srgbClr val="007DC5"/>
          </a:solidFill>
          <a:latin typeface="+mj-lt"/>
          <a:ea typeface="+mj-ea"/>
          <a:cs typeface="+mj-cs"/>
        </a:defRPr>
      </a:lvl1pPr>
    </p:titleStyle>
    <p:body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wmf"/></Relationships>
</file>

<file path=ppt/slides/_rels/slide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www.guttmacher.org/sites/default/files/factsheet/adding-it-up-investing-in-sexual-reproductive-health.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dx.doi.org/10.1136/bmjsrh-2021-201104"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fptraining.org/projects/family-planning-counselin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GB" altLang="zh-TW" dirty="0">
                <a:ea typeface="新細明體" charset="-120"/>
              </a:rPr>
              <a:t>Family planning counselling </a:t>
            </a:r>
            <a:r>
              <a:rPr lang="en-GB" altLang="zh-TW" i="1" dirty="0">
                <a:ea typeface="新細明體" charset="-120"/>
              </a:rPr>
              <a:t>An introduction</a:t>
            </a:r>
            <a:endParaRPr lang="en-GB" dirty="0"/>
          </a:p>
        </p:txBody>
      </p:sp>
      <p:sp>
        <p:nvSpPr>
          <p:cNvPr id="5" name="Subtitle 4"/>
          <p:cNvSpPr>
            <a:spLocks noGrp="1"/>
          </p:cNvSpPr>
          <p:nvPr>
            <p:ph type="subTitle" idx="1"/>
          </p:nvPr>
        </p:nvSpPr>
        <p:spPr>
          <a:xfrm>
            <a:off x="1403648" y="3573016"/>
            <a:ext cx="5933771" cy="576063"/>
          </a:xfrm>
        </p:spPr>
        <p:txBody>
          <a:bodyPr>
            <a:normAutofit fontScale="92500" lnSpcReduction="20000"/>
          </a:bodyPr>
          <a:lstStyle/>
          <a:p>
            <a:r>
              <a:rPr lang="en-GB" dirty="0"/>
              <a:t>Rita Kabra  MBBS, MPH</a:t>
            </a:r>
          </a:p>
          <a:p>
            <a:r>
              <a:rPr lang="en-GB" dirty="0"/>
              <a:t>Contraception and Fertility Care Unit</a:t>
            </a:r>
          </a:p>
        </p:txBody>
      </p:sp>
      <p:sp>
        <p:nvSpPr>
          <p:cNvPr id="6" name="Text Placeholder 5"/>
          <p:cNvSpPr>
            <a:spLocks noGrp="1"/>
          </p:cNvSpPr>
          <p:nvPr>
            <p:ph type="body" sz="quarter" idx="10"/>
          </p:nvPr>
        </p:nvSpPr>
        <p:spPr>
          <a:xfrm>
            <a:off x="1403648" y="4005064"/>
            <a:ext cx="5933771" cy="287337"/>
          </a:xfrm>
        </p:spPr>
        <p:txBody>
          <a:bodyPr/>
          <a:lstStyle/>
          <a:p>
            <a:r>
              <a:rPr lang="en-GB" dirty="0"/>
              <a:t>Department of Sexual and Reproductive Health </a:t>
            </a:r>
          </a:p>
        </p:txBody>
      </p:sp>
      <p:sp>
        <p:nvSpPr>
          <p:cNvPr id="3" name="Text Placeholder 2">
            <a:extLst>
              <a:ext uri="{FF2B5EF4-FFF2-40B4-BE49-F238E27FC236}">
                <a16:creationId xmlns:a16="http://schemas.microsoft.com/office/drawing/2014/main" id="{491D0B0F-5BFA-45C0-BC1F-D97507D3EA2B}"/>
              </a:ext>
            </a:extLst>
          </p:cNvPr>
          <p:cNvSpPr>
            <a:spLocks noGrp="1"/>
          </p:cNvSpPr>
          <p:nvPr>
            <p:ph type="body" sz="quarter" idx="11"/>
          </p:nvPr>
        </p:nvSpPr>
        <p:spPr/>
        <p:txBody>
          <a:bodyPr/>
          <a:lstStyle/>
          <a:p>
            <a:endParaRPr lang="en-US" dirty="0"/>
          </a:p>
        </p:txBody>
      </p:sp>
      <p:sp>
        <p:nvSpPr>
          <p:cNvPr id="8" name="Text Placeholder 24">
            <a:extLst>
              <a:ext uri="{FF2B5EF4-FFF2-40B4-BE49-F238E27FC236}">
                <a16:creationId xmlns:a16="http://schemas.microsoft.com/office/drawing/2014/main" id="{C611641C-7CEE-4648-AF69-AC1C95DB4CE8}"/>
              </a:ext>
            </a:extLst>
          </p:cNvPr>
          <p:cNvSpPr txBox="1">
            <a:spLocks/>
          </p:cNvSpPr>
          <p:nvPr/>
        </p:nvSpPr>
        <p:spPr>
          <a:xfrm>
            <a:off x="0" y="476672"/>
            <a:ext cx="2555776" cy="288925"/>
          </a:xfrm>
          <a:prstGeom prst="rect">
            <a:avLst/>
          </a:prstGeom>
          <a:solidFill>
            <a:schemeClr val="tx1">
              <a:lumMod val="95000"/>
              <a:lumOff val="5000"/>
            </a:schemeClr>
          </a:solidFill>
        </p:spPr>
        <p:txBody>
          <a:bodyPr vert="horz" lIns="91440" tIns="45720" rIns="91440" bIns="45720" rtlCol="0">
            <a:normAutofit fontScale="92500"/>
          </a:bodyPr>
          <a:lstStyle>
            <a:lvl1pPr marL="0" indent="0" algn="ctr" defTabSz="914400" rtl="0" eaLnBrk="1" latinLnBrk="0" hangingPunct="1">
              <a:spcBef>
                <a:spcPct val="20000"/>
              </a:spcBef>
              <a:buClr>
                <a:schemeClr val="tx1"/>
              </a:buClr>
              <a:buSzPct val="60000"/>
              <a:buFont typeface="Wingdings" pitchFamily="2" charset="2"/>
              <a:buNone/>
              <a:defRPr sz="1200" b="1" kern="1200" baseline="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Training course in family planning 2021</a:t>
            </a:r>
            <a:endParaRPr lang="en-GB" dirty="0"/>
          </a:p>
        </p:txBody>
      </p:sp>
    </p:spTree>
    <p:extLst>
      <p:ext uri="{BB962C8B-B14F-4D97-AF65-F5344CB8AC3E}">
        <p14:creationId xmlns:p14="http://schemas.microsoft.com/office/powerpoint/2010/main" val="153967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DD57-D85E-4442-A53B-8A2895DACF57}"/>
              </a:ext>
            </a:extLst>
          </p:cNvPr>
          <p:cNvSpPr>
            <a:spLocks noGrp="1"/>
          </p:cNvSpPr>
          <p:nvPr>
            <p:ph type="title"/>
          </p:nvPr>
        </p:nvSpPr>
        <p:spPr/>
        <p:txBody>
          <a:bodyPr/>
          <a:lstStyle/>
          <a:p>
            <a:r>
              <a:rPr lang="en-US" dirty="0"/>
              <a:t>Why counselling for family planning</a:t>
            </a:r>
            <a:endParaRPr lang="en-GB" dirty="0"/>
          </a:p>
        </p:txBody>
      </p:sp>
      <p:sp>
        <p:nvSpPr>
          <p:cNvPr id="3" name="Content Placeholder 2">
            <a:extLst>
              <a:ext uri="{FF2B5EF4-FFF2-40B4-BE49-F238E27FC236}">
                <a16:creationId xmlns:a16="http://schemas.microsoft.com/office/drawing/2014/main" id="{4DE65F34-D131-4310-BCFC-D79FF2AB65E1}"/>
              </a:ext>
            </a:extLst>
          </p:cNvPr>
          <p:cNvSpPr>
            <a:spLocks noGrp="1"/>
          </p:cNvSpPr>
          <p:nvPr>
            <p:ph idx="1"/>
          </p:nvPr>
        </p:nvSpPr>
        <p:spPr/>
        <p:txBody>
          <a:bodyPr>
            <a:normAutofit/>
          </a:bodyPr>
          <a:lstStyle/>
          <a:p>
            <a:pPr>
              <a:buFont typeface="Wingdings" panose="05000000000000000000" pitchFamily="2" charset="2"/>
              <a:buChar char="§"/>
            </a:pPr>
            <a:endParaRPr lang="en-US" dirty="0"/>
          </a:p>
          <a:p>
            <a:pPr marL="0" indent="0">
              <a:buNone/>
            </a:pPr>
            <a:r>
              <a:rPr lang="en-US" dirty="0"/>
              <a:t>The role of family planning counselling is to support a woman and her partner in choosing the method of FP that best suits them and to support them in solving any problems that may arise with the selected method.</a:t>
            </a:r>
          </a:p>
          <a:p>
            <a:pPr lvl="1"/>
            <a:r>
              <a:rPr lang="en-US" dirty="0"/>
              <a:t>Spacing</a:t>
            </a:r>
          </a:p>
          <a:p>
            <a:pPr lvl="1"/>
            <a:r>
              <a:rPr lang="en-US" dirty="0"/>
              <a:t>Limiting</a:t>
            </a:r>
          </a:p>
          <a:p>
            <a:pPr lvl="1"/>
            <a:r>
              <a:rPr lang="en-US" dirty="0"/>
              <a:t>Switching methods – address discontinuation rates</a:t>
            </a:r>
          </a:p>
          <a:p>
            <a:pPr marL="0" indent="0" algn="ctr">
              <a:buNone/>
            </a:pPr>
            <a:endParaRPr lang="en-US" dirty="0"/>
          </a:p>
          <a:p>
            <a:endParaRPr lang="en-GB" dirty="0"/>
          </a:p>
        </p:txBody>
      </p:sp>
    </p:spTree>
    <p:extLst>
      <p:ext uri="{BB962C8B-B14F-4D97-AF65-F5344CB8AC3E}">
        <p14:creationId xmlns:p14="http://schemas.microsoft.com/office/powerpoint/2010/main" val="3679836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99D0-F30C-4EC6-AF81-52E55E870A02}"/>
              </a:ext>
            </a:extLst>
          </p:cNvPr>
          <p:cNvSpPr>
            <a:spLocks noGrp="1"/>
          </p:cNvSpPr>
          <p:nvPr>
            <p:ph type="title"/>
          </p:nvPr>
        </p:nvSpPr>
        <p:spPr/>
        <p:txBody>
          <a:bodyPr/>
          <a:lstStyle/>
          <a:p>
            <a:r>
              <a:rPr lang="en-US" dirty="0"/>
              <a:t>Contraceptive counselling: definition </a:t>
            </a:r>
            <a:endParaRPr lang="en-GB" dirty="0"/>
          </a:p>
        </p:txBody>
      </p:sp>
      <p:sp>
        <p:nvSpPr>
          <p:cNvPr id="3" name="Content Placeholder 2">
            <a:extLst>
              <a:ext uri="{FF2B5EF4-FFF2-40B4-BE49-F238E27FC236}">
                <a16:creationId xmlns:a16="http://schemas.microsoft.com/office/drawing/2014/main" id="{14D52328-CE94-4FFD-8F05-E5C0597835CE}"/>
              </a:ext>
            </a:extLst>
          </p:cNvPr>
          <p:cNvSpPr>
            <a:spLocks noGrp="1"/>
          </p:cNvSpPr>
          <p:nvPr>
            <p:ph idx="1"/>
          </p:nvPr>
        </p:nvSpPr>
        <p:spPr>
          <a:xfrm>
            <a:off x="457200" y="1556792"/>
            <a:ext cx="8229600" cy="5148808"/>
          </a:xfrm>
        </p:spPr>
        <p:txBody>
          <a:bodyPr>
            <a:normAutofit fontScale="47500" lnSpcReduction="20000"/>
          </a:bodyPr>
          <a:lstStyle/>
          <a:p>
            <a:pPr>
              <a:spcAft>
                <a:spcPts val="1200"/>
              </a:spcAft>
              <a:buFont typeface="Wingdings" panose="05000000000000000000" pitchFamily="2" charset="2"/>
              <a:buChar char="§"/>
            </a:pPr>
            <a:r>
              <a:rPr lang="en-US" sz="5500" dirty="0"/>
              <a:t>Contraceptive counseling is defined as the exchange of information on contraceptive methods based on an assessment of the client’s needs, preferences and lifestyle to support decision-making as per the client’s intentions. </a:t>
            </a:r>
          </a:p>
          <a:p>
            <a:pPr>
              <a:spcAft>
                <a:spcPts val="1200"/>
              </a:spcAft>
              <a:buFont typeface="Wingdings" panose="05000000000000000000" pitchFamily="2" charset="2"/>
              <a:buChar char="§"/>
            </a:pPr>
            <a:r>
              <a:rPr lang="en-US" sz="5500" dirty="0"/>
              <a:t>This includes the selection, discontinuation or switching of a contraceptive method. </a:t>
            </a:r>
          </a:p>
          <a:p>
            <a:pPr>
              <a:spcAft>
                <a:spcPts val="1200"/>
              </a:spcAft>
              <a:buFont typeface="Wingdings" panose="05000000000000000000" pitchFamily="2" charset="2"/>
              <a:buChar char="§"/>
            </a:pPr>
            <a:r>
              <a:rPr lang="en-US" sz="5500" dirty="0"/>
              <a:t>The key principles are based on coercion-free and informed choice; neutral, understandable and evidence-based information; collaborative and confidential decision-making process; ensuring respectful care, dignity and choice.</a:t>
            </a:r>
          </a:p>
          <a:p>
            <a:endParaRPr lang="en-US" sz="2400" dirty="0"/>
          </a:p>
          <a:p>
            <a:endParaRPr lang="en-US" sz="2400" dirty="0"/>
          </a:p>
          <a:p>
            <a:endParaRPr lang="en-US" sz="1300" b="1" dirty="0">
              <a:solidFill>
                <a:schemeClr val="accent1"/>
              </a:solidFill>
            </a:endParaRPr>
          </a:p>
          <a:p>
            <a:r>
              <a:rPr lang="en-US" sz="1300" b="1" dirty="0">
                <a:solidFill>
                  <a:schemeClr val="accent1"/>
                </a:solidFill>
              </a:rPr>
              <a:t>Source: Ali M, Tran NT. Defining counseling in contraceptive information and services: what it entails.</a:t>
            </a:r>
            <a:r>
              <a:rPr lang="en-US" sz="1400" b="1" dirty="0">
                <a:solidFill>
                  <a:schemeClr val="accent1"/>
                </a:solidFill>
              </a:rPr>
              <a:t> services: what it entails. Accepted for publication in June 2021. BMJ Sexual and Reproductive Health </a:t>
            </a:r>
            <a:r>
              <a:rPr lang="en-US" sz="1300" b="1" dirty="0">
                <a:solidFill>
                  <a:schemeClr val="accent1"/>
                </a:solidFill>
              </a:rPr>
              <a:t> </a:t>
            </a:r>
          </a:p>
        </p:txBody>
      </p:sp>
    </p:spTree>
    <p:extLst>
      <p:ext uri="{BB962C8B-B14F-4D97-AF65-F5344CB8AC3E}">
        <p14:creationId xmlns:p14="http://schemas.microsoft.com/office/powerpoint/2010/main" val="1167228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5B45F-ED6C-42DD-B3DE-E3C7A6FE0F05}"/>
              </a:ext>
            </a:extLst>
          </p:cNvPr>
          <p:cNvSpPr/>
          <p:nvPr/>
        </p:nvSpPr>
        <p:spPr>
          <a:xfrm>
            <a:off x="647700" y="2438400"/>
            <a:ext cx="7848600" cy="1311128"/>
          </a:xfrm>
          <a:prstGeom prst="rect">
            <a:avLst/>
          </a:prstGeom>
        </p:spPr>
        <p:txBody>
          <a:bodyPr wrap="square">
            <a:spAutoFit/>
          </a:bodyPr>
          <a:lstStyle/>
          <a:p>
            <a:pPr lvl="1">
              <a:lnSpc>
                <a:spcPct val="90000"/>
              </a:lnSpc>
            </a:pPr>
            <a:r>
              <a:rPr lang="en-US" sz="4400" b="1" dirty="0">
                <a:solidFill>
                  <a:schemeClr val="accent1"/>
                </a:solidFill>
              </a:rPr>
              <a:t>Effective communication &amp; counselling skills </a:t>
            </a:r>
          </a:p>
        </p:txBody>
      </p:sp>
    </p:spTree>
    <p:extLst>
      <p:ext uri="{BB962C8B-B14F-4D97-AF65-F5344CB8AC3E}">
        <p14:creationId xmlns:p14="http://schemas.microsoft.com/office/powerpoint/2010/main" val="1312448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xfrm>
            <a:off x="457200" y="76200"/>
            <a:ext cx="8229600" cy="868362"/>
          </a:xfrm>
        </p:spPr>
        <p:txBody>
          <a:bodyPr/>
          <a:lstStyle/>
          <a:p>
            <a:pPr eaLnBrk="1" hangingPunct="1"/>
            <a:r>
              <a:rPr lang="en-GB" altLang="zh-TW" dirty="0">
                <a:ea typeface="新細明體" charset="-120"/>
              </a:rPr>
              <a:t>Elements of good counselling </a:t>
            </a:r>
            <a:endParaRPr lang="en-US" altLang="zh-TW" dirty="0">
              <a:ea typeface="新細明體" charset="-120"/>
            </a:endParaRPr>
          </a:p>
        </p:txBody>
      </p:sp>
      <p:sp>
        <p:nvSpPr>
          <p:cNvPr id="13316" name="Rectangle 4"/>
          <p:cNvSpPr>
            <a:spLocks noGrp="1" noChangeArrowheads="1"/>
          </p:cNvSpPr>
          <p:nvPr>
            <p:ph type="body" sz="half" idx="1"/>
          </p:nvPr>
        </p:nvSpPr>
        <p:spPr>
          <a:xfrm>
            <a:off x="457200" y="914400"/>
            <a:ext cx="5183187" cy="4525963"/>
          </a:xfrm>
        </p:spPr>
        <p:txBody>
          <a:bodyPr>
            <a:noAutofit/>
          </a:bodyPr>
          <a:lstStyle/>
          <a:p>
            <a:pPr eaLnBrk="1" hangingPunct="1">
              <a:lnSpc>
                <a:spcPct val="80000"/>
              </a:lnSpc>
              <a:buFont typeface="Wingdings" panose="05000000000000000000" pitchFamily="2" charset="2"/>
              <a:buChar char="§"/>
            </a:pPr>
            <a:r>
              <a:rPr lang="en-GB" altLang="zh-TW" sz="2400" dirty="0">
                <a:ea typeface="新細明體" charset="-120"/>
              </a:rPr>
              <a:t>Focus on the woman's needs and knowledge</a:t>
            </a:r>
          </a:p>
          <a:p>
            <a:pPr eaLnBrk="1" hangingPunct="1">
              <a:lnSpc>
                <a:spcPct val="80000"/>
              </a:lnSpc>
              <a:buFont typeface="Wingdings" panose="05000000000000000000" pitchFamily="2" charset="2"/>
              <a:buChar char="§"/>
            </a:pPr>
            <a:r>
              <a:rPr lang="en-GB" altLang="zh-TW" sz="2400" dirty="0">
                <a:ea typeface="新細明體" charset="-120"/>
              </a:rPr>
              <a:t>Assess the context of the problem with the woman</a:t>
            </a:r>
          </a:p>
          <a:p>
            <a:pPr eaLnBrk="1" hangingPunct="1">
              <a:lnSpc>
                <a:spcPct val="80000"/>
              </a:lnSpc>
              <a:buFont typeface="Wingdings" panose="05000000000000000000" pitchFamily="2" charset="2"/>
              <a:buChar char="§"/>
            </a:pPr>
            <a:r>
              <a:rPr lang="en-GB" altLang="zh-TW" sz="2400" dirty="0">
                <a:ea typeface="新細明體" charset="-120"/>
              </a:rPr>
              <a:t>Actively listen and learn from her</a:t>
            </a:r>
          </a:p>
          <a:p>
            <a:pPr eaLnBrk="1" hangingPunct="1">
              <a:lnSpc>
                <a:spcPct val="80000"/>
              </a:lnSpc>
              <a:buFont typeface="Wingdings" panose="05000000000000000000" pitchFamily="2" charset="2"/>
              <a:buChar char="§"/>
            </a:pPr>
            <a:r>
              <a:rPr lang="en-GB" altLang="zh-TW" sz="2400" dirty="0">
                <a:ea typeface="新細明體" charset="-120"/>
              </a:rPr>
              <a:t>Engage in interactive discussion</a:t>
            </a:r>
          </a:p>
          <a:p>
            <a:pPr eaLnBrk="1" hangingPunct="1">
              <a:lnSpc>
                <a:spcPct val="80000"/>
              </a:lnSpc>
              <a:buFont typeface="Wingdings" panose="05000000000000000000" pitchFamily="2" charset="2"/>
              <a:buChar char="§"/>
            </a:pPr>
            <a:r>
              <a:rPr lang="en-GB" altLang="zh-TW" sz="2400" dirty="0">
                <a:ea typeface="新細明體" charset="-120"/>
              </a:rPr>
              <a:t>Utilize skilled ways of asking questions</a:t>
            </a:r>
          </a:p>
          <a:p>
            <a:pPr eaLnBrk="1" hangingPunct="1">
              <a:lnSpc>
                <a:spcPct val="80000"/>
              </a:lnSpc>
              <a:buFont typeface="Wingdings" panose="05000000000000000000" pitchFamily="2" charset="2"/>
              <a:buChar char="§"/>
            </a:pPr>
            <a:r>
              <a:rPr lang="en-GB" altLang="zh-TW" sz="2400" dirty="0">
                <a:ea typeface="新細明體" charset="-120"/>
              </a:rPr>
              <a:t>Explore situations and beliefs</a:t>
            </a:r>
          </a:p>
          <a:p>
            <a:pPr eaLnBrk="1" hangingPunct="1">
              <a:lnSpc>
                <a:spcPct val="80000"/>
              </a:lnSpc>
              <a:buFont typeface="Wingdings" panose="05000000000000000000" pitchFamily="2" charset="2"/>
              <a:buChar char="§"/>
            </a:pPr>
            <a:r>
              <a:rPr lang="en-GB" altLang="zh-TW" sz="2400" dirty="0">
                <a:ea typeface="新細明體" charset="-120"/>
              </a:rPr>
              <a:t>Do not be judgmental</a:t>
            </a:r>
          </a:p>
          <a:p>
            <a:pPr eaLnBrk="1" hangingPunct="1">
              <a:lnSpc>
                <a:spcPct val="80000"/>
              </a:lnSpc>
              <a:buFont typeface="Wingdings" panose="05000000000000000000" pitchFamily="2" charset="2"/>
              <a:buChar char="§"/>
            </a:pPr>
            <a:r>
              <a:rPr lang="en-GB" altLang="zh-TW" sz="2400" dirty="0">
                <a:ea typeface="新細明體" charset="-120"/>
              </a:rPr>
              <a:t>Build trust</a:t>
            </a:r>
          </a:p>
          <a:p>
            <a:pPr eaLnBrk="1" hangingPunct="1">
              <a:lnSpc>
                <a:spcPct val="80000"/>
              </a:lnSpc>
              <a:buFont typeface="Wingdings" panose="05000000000000000000" pitchFamily="2" charset="2"/>
              <a:buChar char="§"/>
            </a:pPr>
            <a:r>
              <a:rPr lang="en-GB" altLang="zh-TW" sz="2400" dirty="0">
                <a:ea typeface="新細明體" charset="-120"/>
              </a:rPr>
              <a:t>Explore options together</a:t>
            </a:r>
          </a:p>
          <a:p>
            <a:pPr eaLnBrk="1" hangingPunct="1">
              <a:lnSpc>
                <a:spcPct val="80000"/>
              </a:lnSpc>
              <a:buFont typeface="Wingdings" panose="05000000000000000000" pitchFamily="2" charset="2"/>
              <a:buChar char="§"/>
            </a:pPr>
            <a:r>
              <a:rPr lang="en-GB" altLang="zh-TW" sz="2400" dirty="0">
                <a:ea typeface="新細明體" charset="-120"/>
              </a:rPr>
              <a:t>Facilitate problem-solving</a:t>
            </a:r>
          </a:p>
          <a:p>
            <a:pPr eaLnBrk="1" hangingPunct="1">
              <a:lnSpc>
                <a:spcPct val="80000"/>
              </a:lnSpc>
              <a:buFont typeface="Wingdings" panose="05000000000000000000" pitchFamily="2" charset="2"/>
              <a:buChar char="§"/>
            </a:pPr>
            <a:r>
              <a:rPr lang="en-GB" altLang="zh-TW" sz="2400" dirty="0">
                <a:ea typeface="新細明體" charset="-120"/>
              </a:rPr>
              <a:t>Make a plan of action together</a:t>
            </a:r>
          </a:p>
          <a:p>
            <a:pPr eaLnBrk="1" hangingPunct="1">
              <a:lnSpc>
                <a:spcPct val="80000"/>
              </a:lnSpc>
              <a:buFont typeface="Wingdings" panose="05000000000000000000" pitchFamily="2" charset="2"/>
              <a:buChar char="§"/>
            </a:pPr>
            <a:r>
              <a:rPr lang="en-GB" altLang="zh-TW" sz="2400" dirty="0">
                <a:ea typeface="新細明體" charset="-120"/>
              </a:rPr>
              <a:t>Encourage and reinforce actions</a:t>
            </a:r>
          </a:p>
          <a:p>
            <a:pPr eaLnBrk="1" hangingPunct="1">
              <a:lnSpc>
                <a:spcPct val="80000"/>
              </a:lnSpc>
              <a:buFont typeface="Wingdings" panose="05000000000000000000" pitchFamily="2" charset="2"/>
              <a:buChar char="§"/>
            </a:pPr>
            <a:r>
              <a:rPr lang="en-GB" altLang="zh-TW" sz="2400" dirty="0">
                <a:ea typeface="新細明體" charset="-120"/>
              </a:rPr>
              <a:t>Evaluate together your plan of action</a:t>
            </a:r>
            <a:endParaRPr lang="en-US" altLang="zh-TW" sz="2400" dirty="0">
              <a:ea typeface="新細明體" charset="-120"/>
            </a:endParaRPr>
          </a:p>
        </p:txBody>
      </p:sp>
      <p:sp>
        <p:nvSpPr>
          <p:cNvPr id="13317" name="Oval 6"/>
          <p:cNvSpPr>
            <a:spLocks noChangeArrowheads="1"/>
          </p:cNvSpPr>
          <p:nvPr/>
        </p:nvSpPr>
        <p:spPr bwMode="auto">
          <a:xfrm rot="-833672">
            <a:off x="6443663" y="1557338"/>
            <a:ext cx="1714500" cy="1239837"/>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13318" name="Picture 7" descr="W-NurseGiving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722553"/>
            <a:ext cx="2840805" cy="1566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Oval 8"/>
          <p:cNvSpPr>
            <a:spLocks noChangeArrowheads="1"/>
          </p:cNvSpPr>
          <p:nvPr/>
        </p:nvSpPr>
        <p:spPr bwMode="auto">
          <a:xfrm rot="-833672">
            <a:off x="6516688" y="4437063"/>
            <a:ext cx="2160587" cy="1079500"/>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13320" name="Picture 9" descr="WelcomeGreeting_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969544"/>
            <a:ext cx="1721306" cy="201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501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7" y="804862"/>
            <a:ext cx="7223125"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40070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pPr eaLnBrk="1" hangingPunct="1"/>
            <a:r>
              <a:rPr lang="en-US" altLang="zh-TW" sz="3400" dirty="0">
                <a:ea typeface="新細明體" charset="-120"/>
              </a:rPr>
              <a:t>Counselling is Not …</a:t>
            </a:r>
          </a:p>
        </p:txBody>
      </p:sp>
      <p:sp>
        <p:nvSpPr>
          <p:cNvPr id="321539" name="Rectangle 3"/>
          <p:cNvSpPr>
            <a:spLocks noGrp="1" noChangeArrowheads="1"/>
          </p:cNvSpPr>
          <p:nvPr>
            <p:ph type="body" idx="4294967295"/>
          </p:nvPr>
        </p:nvSpPr>
        <p:spPr>
          <a:xfrm>
            <a:off x="685800" y="1600200"/>
            <a:ext cx="6478588" cy="4876800"/>
          </a:xfrm>
        </p:spPr>
        <p:txBody>
          <a:bodyPr/>
          <a:lstStyle/>
          <a:p>
            <a:pPr eaLnBrk="1" hangingPunct="1">
              <a:spcBef>
                <a:spcPts val="1000"/>
              </a:spcBef>
              <a:buFont typeface="Wingdings" panose="05000000000000000000" pitchFamily="2" charset="2"/>
              <a:buChar char="§"/>
            </a:pPr>
            <a:r>
              <a:rPr lang="en-US" altLang="zh-TW" sz="2800" dirty="0">
                <a:ea typeface="新細明體" charset="-120"/>
              </a:rPr>
              <a:t>Solving a client’s problems</a:t>
            </a:r>
          </a:p>
          <a:p>
            <a:pPr eaLnBrk="1" hangingPunct="1">
              <a:spcBef>
                <a:spcPts val="1000"/>
              </a:spcBef>
              <a:buFont typeface="Wingdings" panose="05000000000000000000" pitchFamily="2" charset="2"/>
              <a:buChar char="§"/>
            </a:pPr>
            <a:r>
              <a:rPr lang="en-US" altLang="zh-TW" sz="2800" dirty="0">
                <a:ea typeface="新細明體" charset="-120"/>
              </a:rPr>
              <a:t>Telling a client what to do or making decisions for client</a:t>
            </a:r>
          </a:p>
          <a:p>
            <a:pPr eaLnBrk="1" hangingPunct="1">
              <a:spcBef>
                <a:spcPts val="1000"/>
              </a:spcBef>
              <a:buFont typeface="Wingdings" panose="05000000000000000000" pitchFamily="2" charset="2"/>
              <a:buChar char="§"/>
            </a:pPr>
            <a:r>
              <a:rPr lang="en-US" altLang="zh-TW" sz="2800" dirty="0">
                <a:ea typeface="新細明體" charset="-120"/>
              </a:rPr>
              <a:t>Judging, blaming, or lecturing a client</a:t>
            </a:r>
          </a:p>
          <a:p>
            <a:pPr eaLnBrk="1" hangingPunct="1">
              <a:spcBef>
                <a:spcPts val="1000"/>
              </a:spcBef>
              <a:buFont typeface="Wingdings" panose="05000000000000000000" pitchFamily="2" charset="2"/>
              <a:buChar char="§"/>
            </a:pPr>
            <a:r>
              <a:rPr lang="en-US" altLang="zh-TW" sz="2800" dirty="0">
                <a:ea typeface="新細明體" charset="-120"/>
              </a:rPr>
              <a:t>Interrogating a client</a:t>
            </a:r>
          </a:p>
          <a:p>
            <a:pPr eaLnBrk="1" hangingPunct="1">
              <a:spcBef>
                <a:spcPts val="1000"/>
              </a:spcBef>
              <a:buFont typeface="Wingdings" panose="05000000000000000000" pitchFamily="2" charset="2"/>
              <a:buChar char="§"/>
            </a:pPr>
            <a:r>
              <a:rPr lang="en-US" altLang="zh-TW" sz="2800" dirty="0">
                <a:ea typeface="新細明體" charset="-120"/>
              </a:rPr>
              <a:t>Imposing your beliefs</a:t>
            </a:r>
          </a:p>
          <a:p>
            <a:pPr eaLnBrk="1" hangingPunct="1">
              <a:spcBef>
                <a:spcPts val="1000"/>
              </a:spcBef>
              <a:buFont typeface="Wingdings" panose="05000000000000000000" pitchFamily="2" charset="2"/>
              <a:buChar char="§"/>
            </a:pPr>
            <a:r>
              <a:rPr lang="en-US" altLang="zh-TW" sz="2800" dirty="0">
                <a:ea typeface="新細明體" charset="-120"/>
              </a:rPr>
              <a:t>Pressuring a client to use a specific method</a:t>
            </a:r>
          </a:p>
          <a:p>
            <a:pPr eaLnBrk="1" hangingPunct="1">
              <a:spcBef>
                <a:spcPts val="1000"/>
              </a:spcBef>
              <a:buFont typeface="Wingdings" panose="05000000000000000000" pitchFamily="2" charset="2"/>
              <a:buChar char="§"/>
            </a:pPr>
            <a:r>
              <a:rPr lang="en-US" altLang="zh-TW" sz="2800" dirty="0">
                <a:ea typeface="新細明體" charset="-120"/>
              </a:rPr>
              <a:t>Lying to or misleading a client</a:t>
            </a:r>
            <a:endParaRPr lang="en-US" altLang="zh-TW" dirty="0">
              <a:ea typeface="新細明體" charset="-120"/>
            </a:endParaRPr>
          </a:p>
        </p:txBody>
      </p:sp>
      <p:pic>
        <p:nvPicPr>
          <p:cNvPr id="14341" name="Picture 4" descr="W-ProblemsTel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716338"/>
            <a:ext cx="1412875"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26683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15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15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15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15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153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1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p:txBody>
          <a:bodyPr>
            <a:normAutofit fontScale="90000"/>
          </a:bodyPr>
          <a:lstStyle/>
          <a:p>
            <a:pPr eaLnBrk="1" hangingPunct="1">
              <a:defRPr/>
            </a:pPr>
            <a:r>
              <a:rPr lang="en-US" sz="2100" dirty="0"/>
              <a:t>Counselling</a:t>
            </a:r>
            <a:br>
              <a:rPr lang="en-US" sz="2100" dirty="0"/>
            </a:br>
            <a:r>
              <a:rPr lang="en-US" sz="3400" dirty="0"/>
              <a:t>Beliefs and attitudes</a:t>
            </a:r>
          </a:p>
        </p:txBody>
      </p:sp>
      <p:sp>
        <p:nvSpPr>
          <p:cNvPr id="51203" name="Rectangle 3"/>
          <p:cNvSpPr>
            <a:spLocks noGrp="1" noChangeArrowheads="1"/>
          </p:cNvSpPr>
          <p:nvPr>
            <p:ph type="body" idx="4294967295"/>
          </p:nvPr>
        </p:nvSpPr>
        <p:spPr>
          <a:xfrm>
            <a:off x="533400" y="1524000"/>
            <a:ext cx="7278688" cy="3849688"/>
          </a:xfrm>
        </p:spPr>
        <p:txBody>
          <a:bodyPr/>
          <a:lstStyle/>
          <a:p>
            <a:pPr eaLnBrk="1" hangingPunct="1">
              <a:spcBef>
                <a:spcPct val="25000"/>
              </a:spcBef>
              <a:spcAft>
                <a:spcPts val="1000"/>
              </a:spcAft>
              <a:buFont typeface="Wingdings" panose="05000000000000000000" pitchFamily="2" charset="2"/>
              <a:buChar char="§"/>
            </a:pPr>
            <a:r>
              <a:rPr lang="en-US" altLang="zh-TW" sz="2800" dirty="0">
                <a:ea typeface="新細明體" charset="-120"/>
              </a:rPr>
              <a:t>Be aware of your beliefs and attitudes</a:t>
            </a:r>
          </a:p>
          <a:p>
            <a:pPr eaLnBrk="1" hangingPunct="1">
              <a:spcBef>
                <a:spcPct val="25000"/>
              </a:spcBef>
              <a:spcAft>
                <a:spcPts val="1000"/>
              </a:spcAft>
              <a:buFont typeface="Wingdings" panose="05000000000000000000" pitchFamily="2" charset="2"/>
              <a:buChar char="§"/>
            </a:pPr>
            <a:r>
              <a:rPr lang="en-US" altLang="zh-TW" sz="2800" dirty="0">
                <a:ea typeface="新細明體" charset="-120"/>
              </a:rPr>
              <a:t>Clients may not return if they feel judged or pushed</a:t>
            </a:r>
          </a:p>
          <a:p>
            <a:pPr eaLnBrk="1" hangingPunct="1">
              <a:spcBef>
                <a:spcPct val="25000"/>
              </a:spcBef>
              <a:spcAft>
                <a:spcPts val="1000"/>
              </a:spcAft>
              <a:buFont typeface="Wingdings" panose="05000000000000000000" pitchFamily="2" charset="2"/>
              <a:buChar char="§"/>
            </a:pPr>
            <a:r>
              <a:rPr lang="en-US" altLang="zh-TW" sz="2800" dirty="0">
                <a:ea typeface="新細明體" charset="-120"/>
              </a:rPr>
              <a:t>Remain neutral and nonjudgmental </a:t>
            </a:r>
          </a:p>
          <a:p>
            <a:pPr eaLnBrk="1" hangingPunct="1">
              <a:spcBef>
                <a:spcPct val="25000"/>
              </a:spcBef>
              <a:spcAft>
                <a:spcPts val="1000"/>
              </a:spcAft>
              <a:buFont typeface="Wingdings" panose="05000000000000000000" pitchFamily="2" charset="2"/>
              <a:buChar char="§"/>
            </a:pPr>
            <a:r>
              <a:rPr lang="en-US" altLang="zh-TW" sz="2800" dirty="0">
                <a:ea typeface="新細明體" charset="-120"/>
              </a:rPr>
              <a:t>Respect the rights of your clients</a:t>
            </a:r>
          </a:p>
          <a:p>
            <a:pPr eaLnBrk="1" hangingPunct="1">
              <a:spcBef>
                <a:spcPct val="25000"/>
              </a:spcBef>
              <a:spcAft>
                <a:spcPts val="1000"/>
              </a:spcAft>
              <a:buFont typeface="Wingdings" panose="05000000000000000000" pitchFamily="2" charset="2"/>
              <a:buChar char="§"/>
            </a:pPr>
            <a:r>
              <a:rPr lang="en-US" altLang="zh-TW" sz="2800" dirty="0">
                <a:ea typeface="新細明體" charset="-120"/>
              </a:rPr>
              <a:t>Practice helps </a:t>
            </a:r>
          </a:p>
        </p:txBody>
      </p:sp>
      <p:sp>
        <p:nvSpPr>
          <p:cNvPr id="15365" name="Oval 4"/>
          <p:cNvSpPr>
            <a:spLocks noChangeAspect="1" noChangeArrowheads="1"/>
          </p:cNvSpPr>
          <p:nvPr/>
        </p:nvSpPr>
        <p:spPr bwMode="auto">
          <a:xfrm>
            <a:off x="5580063" y="4724400"/>
            <a:ext cx="2592387" cy="1268413"/>
          </a:xfrm>
          <a:prstGeom prst="ellipse">
            <a:avLst/>
          </a:prstGeom>
          <a:solidFill>
            <a:srgbClr val="FF7C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9569" tIns="49785" rIns="99569" bIns="49785"/>
          <a:lstStyle/>
          <a:p>
            <a:pPr algn="ctr" defTabSz="995363" eaLnBrk="0" hangingPunct="0">
              <a:lnSpc>
                <a:spcPct val="80000"/>
              </a:lnSpc>
            </a:pPr>
            <a:endParaRPr lang="en-US" altLang="en-US" sz="2400" b="1" dirty="0">
              <a:solidFill>
                <a:srgbClr val="333399"/>
              </a:solidFill>
            </a:endParaRPr>
          </a:p>
          <a:p>
            <a:pPr algn="ctr" defTabSz="995363" eaLnBrk="0" hangingPunct="0">
              <a:lnSpc>
                <a:spcPct val="80000"/>
              </a:lnSpc>
            </a:pPr>
            <a:r>
              <a:rPr lang="en-US" altLang="en-US" sz="2400" b="1" dirty="0">
                <a:solidFill>
                  <a:srgbClr val="333399"/>
                </a:solidFill>
              </a:rPr>
              <a:t> </a:t>
            </a:r>
            <a:endParaRPr lang="en-US" altLang="en-US" sz="2400" dirty="0">
              <a:solidFill>
                <a:srgbClr val="333399"/>
              </a:solidFill>
            </a:endParaRPr>
          </a:p>
        </p:txBody>
      </p:sp>
      <p:pic>
        <p:nvPicPr>
          <p:cNvPr id="15366" name="Picture 5" descr="W-CounsellorCou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941888"/>
            <a:ext cx="252095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86893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dissolve">
                                      <p:cBhvr>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dissolve">
                                      <p:cBhvr>
                                        <p:cTn id="12" dur="500"/>
                                        <p:tgtEl>
                                          <p:spTgt spid="51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dissolve">
                                      <p:cBhvr>
                                        <p:cTn id="17" dur="500"/>
                                        <p:tgtEl>
                                          <p:spTgt spid="512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dissolve">
                                      <p:cBhvr>
                                        <p:cTn id="22" dur="500"/>
                                        <p:tgtEl>
                                          <p:spTgt spid="512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1203">
                                            <p:txEl>
                                              <p:pRg st="4" end="4"/>
                                            </p:txEl>
                                          </p:spTgt>
                                        </p:tgtEl>
                                        <p:attrNameLst>
                                          <p:attrName>style.visibility</p:attrName>
                                        </p:attrNameLst>
                                      </p:cBhvr>
                                      <p:to>
                                        <p:strVal val="visible"/>
                                      </p:to>
                                    </p:set>
                                    <p:animEffect transition="in" filter="dissolve">
                                      <p:cBhvr>
                                        <p:cTn id="27" dur="5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188" y="85725"/>
            <a:ext cx="6396037" cy="669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491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60648-CF8F-44C5-A69E-AFC2A73C0CC5}"/>
              </a:ext>
            </a:extLst>
          </p:cNvPr>
          <p:cNvSpPr>
            <a:spLocks noGrp="1"/>
          </p:cNvSpPr>
          <p:nvPr>
            <p:ph type="title"/>
          </p:nvPr>
        </p:nvSpPr>
        <p:spPr/>
        <p:txBody>
          <a:bodyPr>
            <a:normAutofit/>
          </a:bodyPr>
          <a:lstStyle/>
          <a:p>
            <a:r>
              <a:rPr lang="en-US" dirty="0"/>
              <a:t>Models of family planning counselling</a:t>
            </a:r>
            <a:endParaRPr lang="en-GB" dirty="0"/>
          </a:p>
        </p:txBody>
      </p:sp>
      <p:sp>
        <p:nvSpPr>
          <p:cNvPr id="3" name="Content Placeholder 2">
            <a:extLst>
              <a:ext uri="{FF2B5EF4-FFF2-40B4-BE49-F238E27FC236}">
                <a16:creationId xmlns:a16="http://schemas.microsoft.com/office/drawing/2014/main" id="{49B0FE8F-58E2-4249-8141-8B9ACD4D9CA3}"/>
              </a:ext>
            </a:extLst>
          </p:cNvPr>
          <p:cNvSpPr>
            <a:spLocks noGrp="1"/>
          </p:cNvSpPr>
          <p:nvPr>
            <p:ph sz="half" idx="1"/>
          </p:nvPr>
        </p:nvSpPr>
        <p:spPr>
          <a:xfrm>
            <a:off x="319891" y="1268760"/>
            <a:ext cx="4175909" cy="4857403"/>
          </a:xfrm>
        </p:spPr>
        <p:txBody>
          <a:bodyPr>
            <a:noAutofit/>
          </a:bodyPr>
          <a:lstStyle/>
          <a:p>
            <a:pPr marL="0" indent="0">
              <a:buNone/>
            </a:pPr>
            <a:r>
              <a:rPr lang="en-US" sz="2400" dirty="0"/>
              <a:t>There are various models of family planning counselling -</a:t>
            </a:r>
          </a:p>
          <a:p>
            <a:pPr>
              <a:buFont typeface="Wingdings" panose="05000000000000000000" pitchFamily="2" charset="2"/>
              <a:buChar char="§"/>
            </a:pPr>
            <a:r>
              <a:rPr lang="en-US" sz="2400" dirty="0">
                <a:solidFill>
                  <a:srgbClr val="FF0000"/>
                </a:solidFill>
              </a:rPr>
              <a:t>GATHER</a:t>
            </a:r>
            <a:r>
              <a:rPr lang="en-US" sz="2400" dirty="0"/>
              <a:t> model (</a:t>
            </a:r>
            <a:r>
              <a:rPr lang="en-US" sz="2400" dirty="0">
                <a:solidFill>
                  <a:srgbClr val="FF0000"/>
                </a:solidFill>
              </a:rPr>
              <a:t>G</a:t>
            </a:r>
            <a:r>
              <a:rPr lang="en-US" sz="2400" dirty="0"/>
              <a:t>reet the client, </a:t>
            </a:r>
            <a:r>
              <a:rPr lang="en-US" sz="2400" dirty="0">
                <a:solidFill>
                  <a:srgbClr val="FF0000"/>
                </a:solidFill>
              </a:rPr>
              <a:t>A</a:t>
            </a:r>
            <a:r>
              <a:rPr lang="en-US" sz="2400" dirty="0"/>
              <a:t>sk about situation and needs, </a:t>
            </a:r>
            <a:r>
              <a:rPr lang="en-US" sz="2400" dirty="0">
                <a:solidFill>
                  <a:srgbClr val="FF0000"/>
                </a:solidFill>
              </a:rPr>
              <a:t>T</a:t>
            </a:r>
            <a:r>
              <a:rPr lang="en-US" sz="2400" dirty="0"/>
              <a:t>ell about different methods and options, </a:t>
            </a:r>
            <a:r>
              <a:rPr lang="en-US" sz="2400" dirty="0">
                <a:solidFill>
                  <a:srgbClr val="FF0000"/>
                </a:solidFill>
              </a:rPr>
              <a:t>H</a:t>
            </a:r>
            <a:r>
              <a:rPr lang="en-US" sz="2400" dirty="0"/>
              <a:t>elp clients choose, </a:t>
            </a:r>
            <a:r>
              <a:rPr lang="en-US" sz="2400" dirty="0">
                <a:solidFill>
                  <a:srgbClr val="FF0000"/>
                </a:solidFill>
              </a:rPr>
              <a:t>E</a:t>
            </a:r>
            <a:r>
              <a:rPr lang="en-US" sz="2400" dirty="0"/>
              <a:t>xplain how to use a method, </a:t>
            </a:r>
            <a:r>
              <a:rPr lang="en-US" sz="2400" dirty="0">
                <a:solidFill>
                  <a:srgbClr val="FF0000"/>
                </a:solidFill>
              </a:rPr>
              <a:t>R</a:t>
            </a:r>
            <a:r>
              <a:rPr lang="en-US" sz="2400" dirty="0"/>
              <a:t>eturn). </a:t>
            </a:r>
          </a:p>
          <a:p>
            <a:pPr>
              <a:buFont typeface="Wingdings" panose="05000000000000000000" pitchFamily="2" charset="2"/>
              <a:buChar char="§"/>
            </a:pPr>
            <a:r>
              <a:rPr lang="en-US" sz="2400" dirty="0">
                <a:solidFill>
                  <a:srgbClr val="FF0000"/>
                </a:solidFill>
              </a:rPr>
              <a:t>REDI</a:t>
            </a:r>
            <a:r>
              <a:rPr lang="en-US" sz="2400" dirty="0"/>
              <a:t> model (</a:t>
            </a:r>
            <a:r>
              <a:rPr lang="en-US" sz="2400" dirty="0">
                <a:solidFill>
                  <a:srgbClr val="FF0000"/>
                </a:solidFill>
              </a:rPr>
              <a:t>R</a:t>
            </a:r>
            <a:r>
              <a:rPr lang="en-US" sz="2400" dirty="0"/>
              <a:t>apport-building, </a:t>
            </a:r>
            <a:r>
              <a:rPr lang="en-US" sz="2400" dirty="0">
                <a:solidFill>
                  <a:srgbClr val="FF0000"/>
                </a:solidFill>
              </a:rPr>
              <a:t>E</a:t>
            </a:r>
            <a:r>
              <a:rPr lang="en-US" sz="2400" dirty="0"/>
              <a:t>xploration, </a:t>
            </a:r>
            <a:r>
              <a:rPr lang="en-US" sz="2400" dirty="0">
                <a:solidFill>
                  <a:srgbClr val="FF0000"/>
                </a:solidFill>
              </a:rPr>
              <a:t>D</a:t>
            </a:r>
            <a:r>
              <a:rPr lang="en-US" sz="2400" dirty="0"/>
              <a:t>ecision-making, and </a:t>
            </a:r>
            <a:r>
              <a:rPr lang="en-US" sz="2400" dirty="0">
                <a:solidFill>
                  <a:srgbClr val="FF0000"/>
                </a:solidFill>
              </a:rPr>
              <a:t>I</a:t>
            </a:r>
            <a:r>
              <a:rPr lang="en-US" sz="2400" dirty="0"/>
              <a:t>mplementing the decision).</a:t>
            </a:r>
            <a:endParaRPr lang="en-GB" sz="2400" dirty="0"/>
          </a:p>
        </p:txBody>
      </p:sp>
      <p:pic>
        <p:nvPicPr>
          <p:cNvPr id="5" name="Picture 2">
            <a:extLst>
              <a:ext uri="{FF2B5EF4-FFF2-40B4-BE49-F238E27FC236}">
                <a16:creationId xmlns:a16="http://schemas.microsoft.com/office/drawing/2014/main" id="{3A1DCB85-4344-4FD9-94F3-DEDDE44D95E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71172" y="1844831"/>
            <a:ext cx="3400991" cy="3600427"/>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41964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3258F4C-54C6-4596-85E2-895D2D25772B}"/>
              </a:ext>
            </a:extLst>
          </p:cNvPr>
          <p:cNvSpPr>
            <a:spLocks noGrp="1" noChangeArrowheads="1"/>
          </p:cNvSpPr>
          <p:nvPr>
            <p:ph type="title"/>
          </p:nvPr>
        </p:nvSpPr>
        <p:spPr>
          <a:xfrm>
            <a:off x="381000" y="228600"/>
            <a:ext cx="8229600" cy="990600"/>
          </a:xfrm>
        </p:spPr>
        <p:txBody>
          <a:bodyPr>
            <a:normAutofit/>
          </a:bodyPr>
          <a:lstStyle/>
          <a:p>
            <a:pPr eaLnBrk="1" hangingPunct="1">
              <a:defRPr/>
            </a:pPr>
            <a:br>
              <a:rPr lang="en-US" sz="2400" dirty="0"/>
            </a:br>
            <a:r>
              <a:rPr lang="en-US" sz="3500" spc="-30" dirty="0"/>
              <a:t>Communication and counselling skills</a:t>
            </a:r>
          </a:p>
        </p:txBody>
      </p:sp>
      <p:sp>
        <p:nvSpPr>
          <p:cNvPr id="12291" name="Rectangle 3">
            <a:extLst>
              <a:ext uri="{FF2B5EF4-FFF2-40B4-BE49-F238E27FC236}">
                <a16:creationId xmlns:a16="http://schemas.microsoft.com/office/drawing/2014/main" id="{78B73B9B-DCBA-4164-9AEC-C05D39073BA5}"/>
              </a:ext>
            </a:extLst>
          </p:cNvPr>
          <p:cNvSpPr>
            <a:spLocks noGrp="1" noChangeArrowheads="1"/>
          </p:cNvSpPr>
          <p:nvPr>
            <p:ph idx="1"/>
          </p:nvPr>
        </p:nvSpPr>
        <p:spPr/>
        <p:txBody>
          <a:bodyPr/>
          <a:lstStyle/>
          <a:p>
            <a:pPr eaLnBrk="1" hangingPunct="1">
              <a:lnSpc>
                <a:spcPct val="90000"/>
              </a:lnSpc>
              <a:buFont typeface="Wingdings" panose="05000000000000000000" pitchFamily="2" charset="2"/>
              <a:buChar char="§"/>
            </a:pPr>
            <a:r>
              <a:rPr lang="en-US" altLang="en-US" sz="2800" dirty="0">
                <a:solidFill>
                  <a:srgbClr val="00040C"/>
                </a:solidFill>
                <a:ea typeface="ＭＳ Ｐゴシック" panose="020B0600070205080204" pitchFamily="34" charset="-128"/>
              </a:rPr>
              <a:t>Success of FP counselling depends on ability to establish and maintain a good connection:</a:t>
            </a:r>
          </a:p>
          <a:p>
            <a:pPr lvl="1" eaLnBrk="1" hangingPunct="1">
              <a:spcBef>
                <a:spcPts val="1200"/>
              </a:spcBef>
              <a:spcAft>
                <a:spcPts val="1000"/>
              </a:spcAft>
              <a:buFont typeface="Arial" panose="020B0604020202020204" pitchFamily="34" charset="0"/>
              <a:buChar char="•"/>
            </a:pPr>
            <a:r>
              <a:rPr lang="en-US" altLang="en-US" sz="2400" dirty="0">
                <a:solidFill>
                  <a:srgbClr val="00040C"/>
                </a:solidFill>
                <a:ea typeface="ＭＳ Ｐゴシック" panose="020B0600070205080204" pitchFamily="34" charset="-128"/>
              </a:rPr>
              <a:t>Builds trust</a:t>
            </a:r>
          </a:p>
          <a:p>
            <a:pPr lvl="1" eaLnBrk="1" hangingPunct="1">
              <a:spcBef>
                <a:spcPct val="0"/>
              </a:spcBef>
              <a:spcAft>
                <a:spcPts val="1000"/>
              </a:spcAft>
              <a:buFont typeface="Arial" panose="020B0604020202020204" pitchFamily="34" charset="0"/>
              <a:buChar char="•"/>
            </a:pPr>
            <a:r>
              <a:rPr lang="en-US" altLang="en-US" sz="2400" dirty="0">
                <a:solidFill>
                  <a:srgbClr val="00040C"/>
                </a:solidFill>
                <a:ea typeface="ＭＳ Ｐゴシック" panose="020B0600070205080204" pitchFamily="34" charset="-128"/>
              </a:rPr>
              <a:t>Helps client relax</a:t>
            </a:r>
          </a:p>
          <a:p>
            <a:pPr lvl="1" eaLnBrk="1" hangingPunct="1">
              <a:lnSpc>
                <a:spcPct val="90000"/>
              </a:lnSpc>
              <a:spcBef>
                <a:spcPct val="0"/>
              </a:spcBef>
              <a:spcAft>
                <a:spcPts val="2400"/>
              </a:spcAft>
              <a:buFont typeface="Arial" panose="020B0604020202020204" pitchFamily="34" charset="0"/>
              <a:buChar char="•"/>
            </a:pPr>
            <a:r>
              <a:rPr lang="en-US" altLang="en-US" sz="2400" dirty="0">
                <a:solidFill>
                  <a:srgbClr val="00040C"/>
                </a:solidFill>
                <a:ea typeface="ＭＳ Ｐゴシック" panose="020B0600070205080204" pitchFamily="34" charset="-128"/>
              </a:rPr>
              <a:t>Helps client communicate openly</a:t>
            </a:r>
          </a:p>
          <a:p>
            <a:pPr eaLnBrk="1" hangingPunct="1">
              <a:lnSpc>
                <a:spcPct val="90000"/>
              </a:lnSpc>
              <a:spcBef>
                <a:spcPct val="0"/>
              </a:spcBef>
              <a:spcAft>
                <a:spcPts val="2400"/>
              </a:spcAft>
              <a:buFont typeface="Wingdings" panose="05000000000000000000" pitchFamily="2" charset="2"/>
              <a:buChar char="§"/>
            </a:pPr>
            <a:r>
              <a:rPr lang="en-US" altLang="en-US" sz="2800" dirty="0">
                <a:solidFill>
                  <a:srgbClr val="00040C"/>
                </a:solidFill>
                <a:ea typeface="ＭＳ Ｐゴシック" panose="020B0600070205080204" pitchFamily="34" charset="-128"/>
              </a:rPr>
              <a:t>Good communication and counselling skills are keys for maintaining good connection throughout the counseling session.</a:t>
            </a:r>
          </a:p>
          <a:p>
            <a:pPr eaLnBrk="1" hangingPunct="1">
              <a:lnSpc>
                <a:spcPct val="90000"/>
              </a:lnSpc>
              <a:buFontTx/>
              <a:buNone/>
            </a:pPr>
            <a:endParaRPr lang="en-US" altLang="en-US" sz="2800" b="1" dirty="0">
              <a:solidFill>
                <a:srgbClr val="FB0200"/>
              </a:solidFill>
              <a:ea typeface="ＭＳ Ｐゴシック" panose="020B0600070205080204" pitchFamily="34" charset="-128"/>
            </a:endParaRPr>
          </a:p>
          <a:p>
            <a:pPr eaLnBrk="1" hangingPunct="1">
              <a:lnSpc>
                <a:spcPct val="90000"/>
              </a:lnSpc>
              <a:buFontTx/>
              <a:buNone/>
            </a:pPr>
            <a:endParaRPr lang="en-US" altLang="en-US" sz="2800" b="1" dirty="0">
              <a:solidFill>
                <a:srgbClr val="FB0200"/>
              </a:solidFill>
              <a:ea typeface="ＭＳ Ｐゴシック" panose="020B0600070205080204" pitchFamily="34" charset="-128"/>
            </a:endParaRPr>
          </a:p>
        </p:txBody>
      </p:sp>
    </p:spTree>
    <p:extLst>
      <p:ext uri="{BB962C8B-B14F-4D97-AF65-F5344CB8AC3E}">
        <p14:creationId xmlns:p14="http://schemas.microsoft.com/office/powerpoint/2010/main" val="3391707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9208BB-B9E7-499A-99E3-BB7AF9D0D90B}"/>
              </a:ext>
            </a:extLst>
          </p:cNvPr>
          <p:cNvSpPr>
            <a:spLocks noGrp="1"/>
          </p:cNvSpPr>
          <p:nvPr>
            <p:ph idx="1"/>
          </p:nvPr>
        </p:nvSpPr>
        <p:spPr>
          <a:xfrm>
            <a:off x="533400" y="685800"/>
            <a:ext cx="8382000" cy="5334000"/>
          </a:xfrm>
        </p:spPr>
        <p:txBody>
          <a:bodyPr>
            <a:normAutofit/>
          </a:bodyPr>
          <a:lstStyle/>
          <a:p>
            <a:pPr marL="0" indent="0">
              <a:lnSpc>
                <a:spcPct val="90000"/>
              </a:lnSpc>
              <a:buNone/>
            </a:pPr>
            <a:r>
              <a:rPr lang="en-US" sz="3200" b="1" dirty="0">
                <a:solidFill>
                  <a:schemeClr val="accent1"/>
                </a:solidFill>
              </a:rPr>
              <a:t>By the end of this session, you should be able to</a:t>
            </a:r>
            <a:r>
              <a:rPr lang="en-US" sz="3200" dirty="0">
                <a:solidFill>
                  <a:schemeClr val="accent1"/>
                </a:solidFill>
              </a:rPr>
              <a:t>:</a:t>
            </a:r>
          </a:p>
          <a:p>
            <a:pPr lvl="1">
              <a:lnSpc>
                <a:spcPct val="90000"/>
              </a:lnSpc>
              <a:spcAft>
                <a:spcPts val="1200"/>
              </a:spcAft>
            </a:pPr>
            <a:r>
              <a:rPr lang="en-US" sz="2600" dirty="0"/>
              <a:t>Communicate information on benefits/ importance of counselling on birth spacing / family planning method use</a:t>
            </a:r>
          </a:p>
          <a:p>
            <a:pPr lvl="1">
              <a:lnSpc>
                <a:spcPct val="90000"/>
              </a:lnSpc>
              <a:spcAft>
                <a:spcPts val="1200"/>
              </a:spcAft>
            </a:pPr>
            <a:r>
              <a:rPr lang="en-US" sz="2600" dirty="0"/>
              <a:t>Demonstrate effective communication and counselling skills </a:t>
            </a:r>
          </a:p>
          <a:p>
            <a:pPr lvl="1">
              <a:lnSpc>
                <a:spcPct val="90000"/>
              </a:lnSpc>
              <a:spcAft>
                <a:spcPts val="1200"/>
              </a:spcAft>
            </a:pPr>
            <a:r>
              <a:rPr lang="en-US" sz="2600" dirty="0"/>
              <a:t>Describe existing evidence &amp; gaps on counselling strategies</a:t>
            </a:r>
          </a:p>
          <a:p>
            <a:pPr>
              <a:lnSpc>
                <a:spcPct val="90000"/>
              </a:lnSpc>
            </a:pPr>
            <a:endParaRPr lang="en-GB" sz="2600" dirty="0"/>
          </a:p>
          <a:p>
            <a:pPr>
              <a:lnSpc>
                <a:spcPct val="90000"/>
              </a:lnSpc>
            </a:pPr>
            <a:endParaRPr lang="en-GB" sz="2600" dirty="0"/>
          </a:p>
        </p:txBody>
      </p:sp>
    </p:spTree>
    <p:extLst>
      <p:ext uri="{BB962C8B-B14F-4D97-AF65-F5344CB8AC3E}">
        <p14:creationId xmlns:p14="http://schemas.microsoft.com/office/powerpoint/2010/main" val="182198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57200" y="152400"/>
            <a:ext cx="8229600" cy="1143000"/>
          </a:xfrm>
        </p:spPr>
        <p:txBody>
          <a:bodyPr/>
          <a:lstStyle/>
          <a:p>
            <a:pPr eaLnBrk="1" hangingPunct="1">
              <a:lnSpc>
                <a:spcPct val="95000"/>
              </a:lnSpc>
              <a:defRPr/>
            </a:pPr>
            <a:r>
              <a:rPr lang="en-US" dirty="0"/>
              <a:t>Stages of FP counselling</a:t>
            </a:r>
          </a:p>
        </p:txBody>
      </p:sp>
      <p:grpSp>
        <p:nvGrpSpPr>
          <p:cNvPr id="16388" name="Group 15"/>
          <p:cNvGrpSpPr>
            <a:grpSpLocks/>
          </p:cNvGrpSpPr>
          <p:nvPr/>
        </p:nvGrpSpPr>
        <p:grpSpPr bwMode="auto">
          <a:xfrm>
            <a:off x="914400" y="1905000"/>
            <a:ext cx="1143000" cy="3908425"/>
            <a:chOff x="914400" y="2362200"/>
            <a:chExt cx="1143000" cy="3908425"/>
          </a:xfrm>
        </p:grpSpPr>
        <p:sp>
          <p:nvSpPr>
            <p:cNvPr id="16393" name="TextBox 10"/>
            <p:cNvSpPr txBox="1">
              <a:spLocks noChangeArrowheads="1"/>
            </p:cNvSpPr>
            <p:nvPr/>
          </p:nvSpPr>
          <p:spPr bwMode="auto">
            <a:xfrm>
              <a:off x="914400" y="2362200"/>
              <a:ext cx="11430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bg2"/>
                  </a:solidFill>
                  <a:ea typeface="MS PGothic" pitchFamily="34" charset="-128"/>
                </a:rPr>
                <a:t>1</a:t>
              </a:r>
            </a:p>
          </p:txBody>
        </p:sp>
        <p:sp>
          <p:nvSpPr>
            <p:cNvPr id="16394" name="TextBox 11"/>
            <p:cNvSpPr txBox="1">
              <a:spLocks noChangeArrowheads="1"/>
            </p:cNvSpPr>
            <p:nvPr/>
          </p:nvSpPr>
          <p:spPr bwMode="auto">
            <a:xfrm>
              <a:off x="914400" y="3429000"/>
              <a:ext cx="11430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bg2"/>
                  </a:solidFill>
                  <a:ea typeface="MS PGothic" pitchFamily="34" charset="-128"/>
                </a:rPr>
                <a:t>2</a:t>
              </a:r>
            </a:p>
          </p:txBody>
        </p:sp>
        <p:sp>
          <p:nvSpPr>
            <p:cNvPr id="16395" name="TextBox 12"/>
            <p:cNvSpPr txBox="1">
              <a:spLocks noChangeArrowheads="1"/>
            </p:cNvSpPr>
            <p:nvPr/>
          </p:nvSpPr>
          <p:spPr bwMode="auto">
            <a:xfrm>
              <a:off x="914400" y="4495800"/>
              <a:ext cx="11430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bg2"/>
                  </a:solidFill>
                  <a:ea typeface="MS PGothic" pitchFamily="34" charset="-128"/>
                </a:rPr>
                <a:t>3</a:t>
              </a:r>
            </a:p>
          </p:txBody>
        </p:sp>
        <p:sp>
          <p:nvSpPr>
            <p:cNvPr id="16396" name="TextBox 13"/>
            <p:cNvSpPr txBox="1">
              <a:spLocks noChangeArrowheads="1"/>
            </p:cNvSpPr>
            <p:nvPr/>
          </p:nvSpPr>
          <p:spPr bwMode="auto">
            <a:xfrm>
              <a:off x="914400" y="5562600"/>
              <a:ext cx="11430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bg2"/>
                  </a:solidFill>
                  <a:ea typeface="MS PGothic" pitchFamily="34" charset="-128"/>
                </a:rPr>
                <a:t>4</a:t>
              </a:r>
            </a:p>
          </p:txBody>
        </p:sp>
        <p:cxnSp>
          <p:nvCxnSpPr>
            <p:cNvPr id="47117" name="Straight Connector 11"/>
            <p:cNvCxnSpPr>
              <a:cxnSpLocks noChangeShapeType="1"/>
            </p:cNvCxnSpPr>
            <p:nvPr/>
          </p:nvCxnSpPr>
          <p:spPr bwMode="auto">
            <a:xfrm rot="5400000">
              <a:off x="1296194" y="3275806"/>
              <a:ext cx="457200" cy="1588"/>
            </a:xfrm>
            <a:prstGeom prst="line">
              <a:avLst/>
            </a:prstGeom>
            <a:noFill/>
            <a:ln w="69850">
              <a:solidFill>
                <a:srgbClr val="2929FF"/>
              </a:solidFill>
              <a:round/>
              <a:headEnd/>
              <a:tailEnd type="triangle" w="lg" len="med"/>
            </a:ln>
            <a:effectLst>
              <a:outerShdw blurRad="63500" dist="20000" dir="5400000" rotWithShape="0">
                <a:srgbClr val="000000">
                  <a:alpha val="37999"/>
                </a:srgbClr>
              </a:outerShdw>
            </a:effectLst>
          </p:spPr>
        </p:cxnSp>
        <p:cxnSp>
          <p:nvCxnSpPr>
            <p:cNvPr id="47118" name="Straight Connector 12"/>
            <p:cNvCxnSpPr>
              <a:cxnSpLocks noChangeShapeType="1"/>
            </p:cNvCxnSpPr>
            <p:nvPr/>
          </p:nvCxnSpPr>
          <p:spPr bwMode="auto">
            <a:xfrm rot="5400000">
              <a:off x="1296194" y="4342606"/>
              <a:ext cx="457200" cy="1588"/>
            </a:xfrm>
            <a:prstGeom prst="line">
              <a:avLst/>
            </a:prstGeom>
            <a:noFill/>
            <a:ln w="69850">
              <a:solidFill>
                <a:srgbClr val="2929FF"/>
              </a:solidFill>
              <a:round/>
              <a:headEnd/>
              <a:tailEnd type="triangle" w="lg" len="med"/>
            </a:ln>
            <a:effectLst>
              <a:outerShdw blurRad="63500" dist="20000" dir="5400000" rotWithShape="0">
                <a:srgbClr val="000000">
                  <a:alpha val="37999"/>
                </a:srgbClr>
              </a:outerShdw>
            </a:effectLst>
          </p:spPr>
        </p:cxnSp>
        <p:cxnSp>
          <p:nvCxnSpPr>
            <p:cNvPr id="47119" name="Straight Connector 13"/>
            <p:cNvCxnSpPr>
              <a:cxnSpLocks noChangeShapeType="1"/>
            </p:cNvCxnSpPr>
            <p:nvPr/>
          </p:nvCxnSpPr>
          <p:spPr bwMode="auto">
            <a:xfrm rot="5400000">
              <a:off x="1296194" y="5409406"/>
              <a:ext cx="457200" cy="1588"/>
            </a:xfrm>
            <a:prstGeom prst="line">
              <a:avLst/>
            </a:prstGeom>
            <a:noFill/>
            <a:ln w="69850">
              <a:solidFill>
                <a:srgbClr val="2929FF"/>
              </a:solidFill>
              <a:round/>
              <a:headEnd/>
              <a:tailEnd type="triangle" w="lg" len="med"/>
            </a:ln>
            <a:effectLst>
              <a:outerShdw blurRad="63500" dist="20000" dir="5400000" rotWithShape="0">
                <a:srgbClr val="000000">
                  <a:alpha val="37999"/>
                </a:srgbClr>
              </a:outerShdw>
            </a:effectLst>
          </p:spPr>
        </p:cxnSp>
      </p:grpSp>
      <p:sp>
        <p:nvSpPr>
          <p:cNvPr id="34821" name="TextBox 15"/>
          <p:cNvSpPr txBox="1">
            <a:spLocks noChangeArrowheads="1"/>
          </p:cNvSpPr>
          <p:nvPr/>
        </p:nvSpPr>
        <p:spPr bwMode="auto">
          <a:xfrm>
            <a:off x="2476500" y="1905000"/>
            <a:ext cx="621030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nSpc>
                <a:spcPct val="95000"/>
              </a:lnSpc>
            </a:pPr>
            <a:r>
              <a:rPr lang="en-US" altLang="zh-TW" sz="3000" b="1" dirty="0">
                <a:solidFill>
                  <a:schemeClr val="tx1"/>
                </a:solidFill>
                <a:latin typeface="+mn-lt"/>
                <a:ea typeface="MS PGothic" pitchFamily="34" charset="-128"/>
              </a:rPr>
              <a:t>Establish rapport and assess client’s needs and concerns</a:t>
            </a:r>
          </a:p>
        </p:txBody>
      </p:sp>
      <p:sp>
        <p:nvSpPr>
          <p:cNvPr id="34822" name="TextBox 16"/>
          <p:cNvSpPr txBox="1">
            <a:spLocks noChangeArrowheads="1"/>
          </p:cNvSpPr>
          <p:nvPr/>
        </p:nvSpPr>
        <p:spPr bwMode="auto">
          <a:xfrm>
            <a:off x="2476500" y="2971800"/>
            <a:ext cx="594360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nSpc>
                <a:spcPct val="95000"/>
              </a:lnSpc>
            </a:pPr>
            <a:r>
              <a:rPr lang="en-US" altLang="zh-TW" sz="3000" b="1" dirty="0">
                <a:solidFill>
                  <a:schemeClr val="tx1"/>
                </a:solidFill>
                <a:latin typeface="+mn-lt"/>
                <a:ea typeface="MS PGothic" pitchFamily="34" charset="-128"/>
              </a:rPr>
              <a:t>Provide information to address client’s needs and concerns</a:t>
            </a:r>
          </a:p>
        </p:txBody>
      </p:sp>
      <p:sp>
        <p:nvSpPr>
          <p:cNvPr id="34823" name="TextBox 19"/>
          <p:cNvSpPr txBox="1">
            <a:spLocks noChangeArrowheads="1"/>
          </p:cNvSpPr>
          <p:nvPr/>
        </p:nvSpPr>
        <p:spPr bwMode="auto">
          <a:xfrm>
            <a:off x="2476500" y="4038600"/>
            <a:ext cx="541020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nSpc>
                <a:spcPct val="95000"/>
              </a:lnSpc>
            </a:pPr>
            <a:r>
              <a:rPr lang="en-US" altLang="zh-TW" sz="3000" b="1" dirty="0">
                <a:solidFill>
                  <a:srgbClr val="000000"/>
                </a:solidFill>
                <a:latin typeface="+mn-lt"/>
                <a:ea typeface="MS PGothic" pitchFamily="34" charset="-128"/>
              </a:rPr>
              <a:t>Help client make an informed decision or address a problem</a:t>
            </a:r>
          </a:p>
        </p:txBody>
      </p:sp>
      <p:sp>
        <p:nvSpPr>
          <p:cNvPr id="34824" name="TextBox 20"/>
          <p:cNvSpPr txBox="1">
            <a:spLocks noChangeArrowheads="1"/>
          </p:cNvSpPr>
          <p:nvPr/>
        </p:nvSpPr>
        <p:spPr bwMode="auto">
          <a:xfrm>
            <a:off x="2476500" y="5233988"/>
            <a:ext cx="5715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r>
              <a:rPr lang="en-US" altLang="zh-TW" sz="3000" b="1" dirty="0">
                <a:solidFill>
                  <a:srgbClr val="000000"/>
                </a:solidFill>
                <a:latin typeface="+mn-lt"/>
                <a:ea typeface="MS PGothic" pitchFamily="34" charset="-128"/>
              </a:rPr>
              <a:t>Help carry out client’s decision</a:t>
            </a:r>
          </a:p>
        </p:txBody>
      </p:sp>
    </p:spTree>
    <p:custDataLst>
      <p:tags r:id="rId1"/>
    </p:custDataLst>
    <p:extLst>
      <p:ext uri="{BB962C8B-B14F-4D97-AF65-F5344CB8AC3E}">
        <p14:creationId xmlns:p14="http://schemas.microsoft.com/office/powerpoint/2010/main" val="2805760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2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2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600200" y="381000"/>
            <a:ext cx="7315200" cy="838200"/>
          </a:xfrm>
        </p:spPr>
        <p:txBody>
          <a:bodyPr>
            <a:normAutofit/>
          </a:bodyPr>
          <a:lstStyle/>
          <a:p>
            <a:pPr eaLnBrk="1" hangingPunct="1">
              <a:lnSpc>
                <a:spcPct val="95000"/>
              </a:lnSpc>
              <a:defRPr/>
            </a:pPr>
            <a:r>
              <a:rPr lang="en-US" sz="3200" dirty="0"/>
              <a:t>Assess client’s needs and concerns</a:t>
            </a:r>
          </a:p>
        </p:txBody>
      </p:sp>
      <p:sp>
        <p:nvSpPr>
          <p:cNvPr id="310275" name="Rectangle 3"/>
          <p:cNvSpPr>
            <a:spLocks noGrp="1" noChangeArrowheads="1"/>
          </p:cNvSpPr>
          <p:nvPr>
            <p:ph type="body" idx="4294967295"/>
          </p:nvPr>
        </p:nvSpPr>
        <p:spPr>
          <a:xfrm>
            <a:off x="457200" y="1524000"/>
            <a:ext cx="8305800" cy="4800600"/>
          </a:xfrm>
        </p:spPr>
        <p:txBody>
          <a:bodyPr/>
          <a:lstStyle/>
          <a:p>
            <a:pPr eaLnBrk="1" hangingPunct="1">
              <a:buFont typeface="Wingdings" panose="05000000000000000000" pitchFamily="2" charset="2"/>
              <a:buChar char="§"/>
            </a:pPr>
            <a:r>
              <a:rPr lang="en-US" altLang="zh-TW" sz="2800" dirty="0">
                <a:ea typeface="新細明體" charset="-120"/>
              </a:rPr>
              <a:t>Greet client appropriately</a:t>
            </a:r>
          </a:p>
          <a:p>
            <a:pPr eaLnBrk="1" hangingPunct="1">
              <a:spcBef>
                <a:spcPts val="1800"/>
              </a:spcBef>
              <a:buFont typeface="Wingdings" panose="05000000000000000000" pitchFamily="2" charset="2"/>
              <a:buChar char="§"/>
            </a:pPr>
            <a:r>
              <a:rPr lang="en-US" altLang="zh-TW" sz="2800" dirty="0">
                <a:ea typeface="新細明體" charset="-120"/>
              </a:rPr>
              <a:t>Ensure privacy, confidentiality, and client comfort</a:t>
            </a:r>
          </a:p>
          <a:p>
            <a:pPr eaLnBrk="1" hangingPunct="1">
              <a:spcBef>
                <a:spcPts val="1800"/>
              </a:spcBef>
              <a:buFont typeface="Wingdings" panose="05000000000000000000" pitchFamily="2" charset="2"/>
              <a:buChar char="§"/>
            </a:pPr>
            <a:r>
              <a:rPr lang="en-US" altLang="zh-TW" sz="2800" dirty="0">
                <a:ea typeface="新細明體" charset="-120"/>
              </a:rPr>
              <a:t>Ask about reason for visit</a:t>
            </a:r>
          </a:p>
          <a:p>
            <a:pPr eaLnBrk="1" hangingPunct="1">
              <a:spcBef>
                <a:spcPts val="1800"/>
              </a:spcBef>
              <a:buFont typeface="Wingdings" panose="05000000000000000000" pitchFamily="2" charset="2"/>
              <a:buChar char="§"/>
            </a:pPr>
            <a:r>
              <a:rPr lang="en-US" altLang="zh-TW" sz="2800" dirty="0">
                <a:ea typeface="新細明體" charset="-120"/>
              </a:rPr>
              <a:t>Ask about partner(s), home life, family, health, sexual behavior, HIV status</a:t>
            </a:r>
          </a:p>
          <a:p>
            <a:pPr eaLnBrk="1" hangingPunct="1">
              <a:spcBef>
                <a:spcPts val="1800"/>
              </a:spcBef>
              <a:buFont typeface="Wingdings" panose="05000000000000000000" pitchFamily="2" charset="2"/>
              <a:buChar char="§"/>
            </a:pPr>
            <a:r>
              <a:rPr lang="en-US" altLang="zh-TW" sz="2800" dirty="0">
                <a:ea typeface="新細明體" charset="-120"/>
              </a:rPr>
              <a:t>Ask about plans to have children, desire for FP</a:t>
            </a:r>
          </a:p>
          <a:p>
            <a:pPr eaLnBrk="1" hangingPunct="1">
              <a:spcBef>
                <a:spcPts val="1800"/>
              </a:spcBef>
              <a:buFont typeface="Wingdings" panose="05000000000000000000" pitchFamily="2" charset="2"/>
              <a:buChar char="§"/>
            </a:pPr>
            <a:r>
              <a:rPr lang="en-US" altLang="zh-TW" sz="2800" dirty="0">
                <a:ea typeface="新細明體" charset="-120"/>
              </a:rPr>
              <a:t>Explore STI risk and what client does to avoid STI’s</a:t>
            </a:r>
          </a:p>
        </p:txBody>
      </p:sp>
      <p:sp>
        <p:nvSpPr>
          <p:cNvPr id="18437" name="TextBox 10"/>
          <p:cNvSpPr txBox="1">
            <a:spLocks noChangeArrowheads="1"/>
          </p:cNvSpPr>
          <p:nvPr/>
        </p:nvSpPr>
        <p:spPr bwMode="auto">
          <a:xfrm>
            <a:off x="457200" y="457200"/>
            <a:ext cx="10668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tx1"/>
                </a:solidFill>
                <a:ea typeface="MS PGothic" pitchFamily="34" charset="-128"/>
              </a:rPr>
              <a:t>1</a:t>
            </a:r>
          </a:p>
        </p:txBody>
      </p:sp>
    </p:spTree>
    <p:custDataLst>
      <p:tags r:id="rId1"/>
    </p:custDataLst>
    <p:extLst>
      <p:ext uri="{BB962C8B-B14F-4D97-AF65-F5344CB8AC3E}">
        <p14:creationId xmlns:p14="http://schemas.microsoft.com/office/powerpoint/2010/main" val="3492997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02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10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24CFC37-F1E0-4E13-8815-B5281AF7AD34}"/>
              </a:ext>
            </a:extLst>
          </p:cNvPr>
          <p:cNvSpPr>
            <a:spLocks noGrp="1"/>
          </p:cNvSpPr>
          <p:nvPr>
            <p:ph type="title"/>
          </p:nvPr>
        </p:nvSpPr>
        <p:spPr/>
        <p:txBody>
          <a:bodyPr/>
          <a:lstStyle/>
          <a:p>
            <a:r>
              <a:rPr lang="en-US" altLang="en-US" dirty="0">
                <a:ea typeface="ＭＳ Ｐゴシック" panose="020B0600070205080204" pitchFamily="34" charset="-128"/>
              </a:rPr>
              <a:t>Questions about the client</a:t>
            </a:r>
          </a:p>
        </p:txBody>
      </p:sp>
      <p:sp>
        <p:nvSpPr>
          <p:cNvPr id="17411" name="Content Placeholder 2">
            <a:extLst>
              <a:ext uri="{FF2B5EF4-FFF2-40B4-BE49-F238E27FC236}">
                <a16:creationId xmlns:a16="http://schemas.microsoft.com/office/drawing/2014/main" id="{A0401F82-5DB9-4F7B-9080-1E20D112032A}"/>
              </a:ext>
            </a:extLst>
          </p:cNvPr>
          <p:cNvSpPr>
            <a:spLocks noGrp="1"/>
          </p:cNvSpPr>
          <p:nvPr>
            <p:ph idx="1"/>
          </p:nvPr>
        </p:nvSpPr>
        <p:spPr/>
        <p:txBody>
          <a:bodyPr/>
          <a:lstStyle/>
          <a:p>
            <a:pPr>
              <a:buFont typeface="Wingdings" panose="05000000000000000000" pitchFamily="2" charset="2"/>
              <a:buChar char="§"/>
            </a:pPr>
            <a:r>
              <a:rPr lang="en-US" altLang="en-US" dirty="0">
                <a:ea typeface="ＭＳ Ｐゴシック" panose="020B0600070205080204" pitchFamily="34" charset="-128"/>
              </a:rPr>
              <a:t>Ideal family size</a:t>
            </a:r>
          </a:p>
          <a:p>
            <a:pPr>
              <a:buFont typeface="Wingdings" panose="05000000000000000000" pitchFamily="2" charset="2"/>
              <a:buChar char="§"/>
            </a:pPr>
            <a:r>
              <a:rPr lang="en-US" altLang="en-US" dirty="0">
                <a:ea typeface="ＭＳ Ｐゴシック" panose="020B0600070205080204" pitchFamily="34" charset="-128"/>
              </a:rPr>
              <a:t>Home life</a:t>
            </a:r>
          </a:p>
          <a:p>
            <a:pPr>
              <a:buFont typeface="Wingdings" panose="05000000000000000000" pitchFamily="2" charset="2"/>
              <a:buChar char="§"/>
            </a:pPr>
            <a:r>
              <a:rPr lang="en-US" altLang="en-US" dirty="0">
                <a:ea typeface="ＭＳ Ｐゴシック" panose="020B0600070205080204" pitchFamily="34" charset="-128"/>
              </a:rPr>
              <a:t>Partner(s)</a:t>
            </a:r>
          </a:p>
          <a:p>
            <a:pPr>
              <a:buFont typeface="Wingdings" panose="05000000000000000000" pitchFamily="2" charset="2"/>
              <a:buChar char="§"/>
            </a:pPr>
            <a:r>
              <a:rPr lang="en-US" altLang="en-US" dirty="0">
                <a:ea typeface="ＭＳ Ｐゴシック" panose="020B0600070205080204" pitchFamily="34" charset="-128"/>
              </a:rPr>
              <a:t>Health</a:t>
            </a:r>
          </a:p>
          <a:p>
            <a:pPr>
              <a:buFont typeface="Wingdings" panose="05000000000000000000" pitchFamily="2" charset="2"/>
              <a:buChar char="§"/>
            </a:pPr>
            <a:r>
              <a:rPr lang="en-US" altLang="en-US" dirty="0">
                <a:ea typeface="ＭＳ Ｐゴシック" panose="020B0600070205080204" pitchFamily="34" charset="-128"/>
              </a:rPr>
              <a:t>Sexual behavior</a:t>
            </a:r>
          </a:p>
          <a:p>
            <a:pPr>
              <a:buFont typeface="Wingdings" panose="05000000000000000000" pitchFamily="2" charset="2"/>
              <a:buChar char="§"/>
            </a:pPr>
            <a:r>
              <a:rPr lang="en-US" altLang="en-US" dirty="0">
                <a:ea typeface="ＭＳ Ｐゴシック" panose="020B0600070205080204" pitchFamily="34" charset="-128"/>
              </a:rPr>
              <a:t>HIV status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524000"/>
            <a:ext cx="4414865" cy="3311634"/>
          </a:xfrm>
          <a:prstGeom prst="rect">
            <a:avLst/>
          </a:prstGeom>
          <a:noFill/>
          <a:ln>
            <a:noFill/>
          </a:ln>
        </p:spPr>
      </p:pic>
    </p:spTree>
    <p:extLst>
      <p:ext uri="{BB962C8B-B14F-4D97-AF65-F5344CB8AC3E}">
        <p14:creationId xmlns:p14="http://schemas.microsoft.com/office/powerpoint/2010/main" val="174310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295400" y="381000"/>
            <a:ext cx="7848600" cy="850106"/>
          </a:xfrm>
        </p:spPr>
        <p:txBody>
          <a:bodyPr>
            <a:noAutofit/>
          </a:bodyPr>
          <a:lstStyle/>
          <a:p>
            <a:pPr eaLnBrk="1" hangingPunct="1">
              <a:lnSpc>
                <a:spcPct val="95000"/>
              </a:lnSpc>
              <a:defRPr/>
            </a:pPr>
            <a:r>
              <a:rPr lang="en-US" sz="3200" dirty="0"/>
              <a:t>Provide information to address client’s needs and concerns</a:t>
            </a:r>
          </a:p>
        </p:txBody>
      </p:sp>
      <p:sp>
        <p:nvSpPr>
          <p:cNvPr id="310275" name="Rectangle 3"/>
          <p:cNvSpPr>
            <a:spLocks noGrp="1" noChangeArrowheads="1"/>
          </p:cNvSpPr>
          <p:nvPr>
            <p:ph sz="half" idx="1"/>
          </p:nvPr>
        </p:nvSpPr>
        <p:spPr>
          <a:xfrm>
            <a:off x="228600" y="1600200"/>
            <a:ext cx="4038600" cy="4800600"/>
          </a:xfrm>
        </p:spPr>
        <p:txBody>
          <a:bodyPr>
            <a:normAutofit lnSpcReduction="10000"/>
          </a:bodyPr>
          <a:lstStyle/>
          <a:p>
            <a:pPr eaLnBrk="1" hangingPunct="1">
              <a:lnSpc>
                <a:spcPct val="95000"/>
              </a:lnSpc>
              <a:spcBef>
                <a:spcPts val="1800"/>
              </a:spcBef>
              <a:spcAft>
                <a:spcPts val="1800"/>
              </a:spcAft>
              <a:buFont typeface="Wingdings" panose="05000000000000000000" pitchFamily="2" charset="2"/>
              <a:buChar char="§"/>
            </a:pPr>
            <a:r>
              <a:rPr lang="en-US" altLang="zh-TW" sz="2800" dirty="0">
                <a:ea typeface="新細明體" charset="-120"/>
              </a:rPr>
              <a:t>Inform client when needs or concerns are beyond health worker capability</a:t>
            </a:r>
          </a:p>
          <a:p>
            <a:pPr eaLnBrk="1" hangingPunct="1">
              <a:lnSpc>
                <a:spcPct val="95000"/>
              </a:lnSpc>
              <a:spcBef>
                <a:spcPts val="1800"/>
              </a:spcBef>
              <a:spcAft>
                <a:spcPts val="1800"/>
              </a:spcAft>
              <a:buFont typeface="Wingdings" panose="05000000000000000000" pitchFamily="2" charset="2"/>
              <a:buChar char="§"/>
            </a:pPr>
            <a:r>
              <a:rPr lang="en-US" altLang="zh-TW" sz="2800" dirty="0">
                <a:ea typeface="新細明體" charset="-120"/>
              </a:rPr>
              <a:t>Advise on how to prevent STIs</a:t>
            </a:r>
          </a:p>
          <a:p>
            <a:pPr eaLnBrk="1" hangingPunct="1">
              <a:lnSpc>
                <a:spcPct val="95000"/>
              </a:lnSpc>
              <a:spcBef>
                <a:spcPts val="1800"/>
              </a:spcBef>
              <a:spcAft>
                <a:spcPts val="1800"/>
              </a:spcAft>
              <a:buFont typeface="Wingdings" panose="05000000000000000000" pitchFamily="2" charset="2"/>
              <a:buChar char="§"/>
            </a:pPr>
            <a:r>
              <a:rPr lang="en-US" altLang="zh-TW" sz="2800" dirty="0">
                <a:ea typeface="新細明體" charset="-120"/>
              </a:rPr>
              <a:t>Advise on how to have a healthy pregnancy (if client wants to become pregnant) </a:t>
            </a:r>
          </a:p>
        </p:txBody>
      </p:sp>
      <p:sp>
        <p:nvSpPr>
          <p:cNvPr id="19461" name="TextBox 10"/>
          <p:cNvSpPr txBox="1">
            <a:spLocks noChangeArrowheads="1"/>
          </p:cNvSpPr>
          <p:nvPr/>
        </p:nvSpPr>
        <p:spPr bwMode="auto">
          <a:xfrm>
            <a:off x="228600" y="381000"/>
            <a:ext cx="1066800" cy="769441"/>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400" b="1" dirty="0">
                <a:solidFill>
                  <a:srgbClr val="000000"/>
                </a:solidFill>
                <a:ea typeface="MS PGothic" pitchFamily="34" charset="-128"/>
              </a:rPr>
              <a:t>2</a:t>
            </a:r>
          </a:p>
        </p:txBody>
      </p:sp>
      <p:pic>
        <p:nvPicPr>
          <p:cNvPr id="3" name="Picture 2"/>
          <p:cNvPicPr>
            <a:picLocks noChangeAspect="1"/>
          </p:cNvPicPr>
          <p:nvPr/>
        </p:nvPicPr>
        <p:blipFill rotWithShape="1">
          <a:blip r:embed="rId4"/>
          <a:srcRect l="-156" t="7018" r="1577"/>
          <a:stretch/>
        </p:blipFill>
        <p:spPr>
          <a:xfrm>
            <a:off x="4343400" y="1524000"/>
            <a:ext cx="4598321" cy="4607985"/>
          </a:xfrm>
          <a:prstGeom prst="rect">
            <a:avLst/>
          </a:prstGeom>
        </p:spPr>
      </p:pic>
    </p:spTree>
    <p:custDataLst>
      <p:tags r:id="rId1"/>
    </p:custDataLst>
    <p:extLst>
      <p:ext uri="{BB962C8B-B14F-4D97-AF65-F5344CB8AC3E}">
        <p14:creationId xmlns:p14="http://schemas.microsoft.com/office/powerpoint/2010/main" val="2630941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371600" y="381000"/>
            <a:ext cx="7772400" cy="850106"/>
          </a:xfrm>
        </p:spPr>
        <p:txBody>
          <a:bodyPr>
            <a:normAutofit fontScale="90000"/>
          </a:bodyPr>
          <a:lstStyle/>
          <a:p>
            <a:pPr>
              <a:lnSpc>
                <a:spcPct val="95000"/>
              </a:lnSpc>
              <a:defRPr/>
            </a:pPr>
            <a:r>
              <a:rPr lang="en-US" sz="4000" dirty="0"/>
              <a:t>Provide information and options </a:t>
            </a:r>
            <a:r>
              <a:rPr lang="en-US" altLang="zh-TW" sz="2000" i="1" dirty="0">
                <a:ea typeface="新細明體" charset="-120"/>
              </a:rPr>
              <a:t>(continued)</a:t>
            </a:r>
            <a:br>
              <a:rPr lang="en-US" altLang="zh-TW" sz="2000" i="1" dirty="0">
                <a:ea typeface="新細明體" charset="-120"/>
              </a:rPr>
            </a:br>
            <a:endParaRPr lang="en-US" dirty="0"/>
          </a:p>
        </p:txBody>
      </p:sp>
      <p:sp>
        <p:nvSpPr>
          <p:cNvPr id="310275" name="Rectangle 3"/>
          <p:cNvSpPr>
            <a:spLocks noGrp="1" noChangeArrowheads="1"/>
          </p:cNvSpPr>
          <p:nvPr>
            <p:ph sz="half" idx="1"/>
          </p:nvPr>
        </p:nvSpPr>
        <p:spPr>
          <a:xfrm>
            <a:off x="381000" y="1371600"/>
            <a:ext cx="4343400" cy="5410200"/>
          </a:xfrm>
        </p:spPr>
        <p:txBody>
          <a:bodyPr>
            <a:noAutofit/>
          </a:bodyPr>
          <a:lstStyle/>
          <a:p>
            <a:pPr eaLnBrk="1" hangingPunct="1">
              <a:lnSpc>
                <a:spcPct val="95000"/>
              </a:lnSpc>
              <a:spcBef>
                <a:spcPts val="2400"/>
              </a:spcBef>
              <a:spcAft>
                <a:spcPts val="600"/>
              </a:spcAft>
              <a:buFont typeface="Wingdings" panose="05000000000000000000" pitchFamily="2" charset="2"/>
              <a:buChar char="§"/>
            </a:pPr>
            <a:r>
              <a:rPr lang="en-US" altLang="zh-TW" dirty="0">
                <a:ea typeface="新細明體" charset="-120"/>
              </a:rPr>
              <a:t>Explain benefits of FP and healthy spacing </a:t>
            </a:r>
          </a:p>
          <a:p>
            <a:pPr eaLnBrk="1" hangingPunct="1">
              <a:lnSpc>
                <a:spcPct val="95000"/>
              </a:lnSpc>
              <a:spcBef>
                <a:spcPts val="1800"/>
              </a:spcBef>
              <a:spcAft>
                <a:spcPts val="600"/>
              </a:spcAft>
              <a:buFont typeface="Wingdings" panose="05000000000000000000" pitchFamily="2" charset="2"/>
              <a:buChar char="§"/>
            </a:pPr>
            <a:r>
              <a:rPr lang="en-US" altLang="zh-TW" dirty="0">
                <a:ea typeface="新細明體" charset="-120"/>
              </a:rPr>
              <a:t>If client wants FP, help client identify methods suited to her needs</a:t>
            </a:r>
          </a:p>
          <a:p>
            <a:pPr eaLnBrk="1" hangingPunct="1">
              <a:lnSpc>
                <a:spcPct val="95000"/>
              </a:lnSpc>
              <a:spcBef>
                <a:spcPts val="1800"/>
              </a:spcBef>
              <a:spcAft>
                <a:spcPts val="600"/>
              </a:spcAft>
              <a:buFont typeface="Wingdings" panose="05000000000000000000" pitchFamily="2" charset="2"/>
              <a:buChar char="§"/>
            </a:pPr>
            <a:r>
              <a:rPr lang="en-US" altLang="zh-TW" dirty="0">
                <a:ea typeface="新細明體" charset="-120"/>
              </a:rPr>
              <a:t>Give information on methods of interest</a:t>
            </a:r>
          </a:p>
          <a:p>
            <a:pPr eaLnBrk="1" hangingPunct="1">
              <a:lnSpc>
                <a:spcPct val="95000"/>
              </a:lnSpc>
              <a:spcBef>
                <a:spcPts val="1800"/>
              </a:spcBef>
              <a:spcAft>
                <a:spcPts val="600"/>
              </a:spcAft>
              <a:buFont typeface="Wingdings" panose="05000000000000000000" pitchFamily="2" charset="2"/>
              <a:buChar char="§"/>
            </a:pPr>
            <a:r>
              <a:rPr lang="en-US" altLang="zh-TW" dirty="0">
                <a:ea typeface="新細明體" charset="-120"/>
              </a:rPr>
              <a:t>Respond to other client questions or concerns</a:t>
            </a:r>
          </a:p>
        </p:txBody>
      </p:sp>
      <p:sp>
        <p:nvSpPr>
          <p:cNvPr id="20485" name="TextBox 10"/>
          <p:cNvSpPr txBox="1">
            <a:spLocks noChangeArrowheads="1"/>
          </p:cNvSpPr>
          <p:nvPr/>
        </p:nvSpPr>
        <p:spPr bwMode="auto">
          <a:xfrm>
            <a:off x="304800" y="381000"/>
            <a:ext cx="10668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rgbClr val="000000"/>
                </a:solidFill>
                <a:ea typeface="MS PGothic" pitchFamily="34" charset="-128"/>
              </a:rPr>
              <a:t>2</a:t>
            </a:r>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rcRect l="16538" r="16538"/>
          <a:stretch>
            <a:fillRect/>
          </a:stretch>
        </p:blipFill>
        <p:spPr bwMode="auto">
          <a:xfrm>
            <a:off x="4876800" y="1600200"/>
            <a:ext cx="3854817" cy="4319999"/>
          </a:xfrm>
          <a:prstGeom prst="rect">
            <a:avLst/>
          </a:prstGeom>
          <a:noFill/>
          <a:ln>
            <a:noFill/>
          </a:ln>
        </p:spPr>
      </p:pic>
    </p:spTree>
    <p:custDataLst>
      <p:tags r:id="rId1"/>
    </p:custDataLst>
    <p:extLst>
      <p:ext uri="{BB962C8B-B14F-4D97-AF65-F5344CB8AC3E}">
        <p14:creationId xmlns:p14="http://schemas.microsoft.com/office/powerpoint/2010/main" val="2369763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body" sz="half" idx="4294967295"/>
          </p:nvPr>
        </p:nvSpPr>
        <p:spPr>
          <a:xfrm>
            <a:off x="611188" y="1484313"/>
            <a:ext cx="5184775" cy="4616450"/>
          </a:xfrm>
        </p:spPr>
        <p:txBody>
          <a:bodyPr/>
          <a:lstStyle/>
          <a:p>
            <a:pPr eaLnBrk="1" hangingPunct="1">
              <a:lnSpc>
                <a:spcPct val="95000"/>
              </a:lnSpc>
              <a:spcBef>
                <a:spcPts val="1800"/>
              </a:spcBef>
              <a:buFont typeface="Wingdings" panose="05000000000000000000" pitchFamily="2" charset="2"/>
              <a:buChar char="§"/>
            </a:pPr>
            <a:r>
              <a:rPr lang="en-US" altLang="zh-TW" sz="3000" dirty="0">
                <a:ea typeface="新細明體" charset="-120"/>
              </a:rPr>
              <a:t>Effectiveness</a:t>
            </a:r>
          </a:p>
          <a:p>
            <a:pPr eaLnBrk="1" hangingPunct="1">
              <a:lnSpc>
                <a:spcPct val="95000"/>
              </a:lnSpc>
              <a:spcBef>
                <a:spcPts val="1800"/>
              </a:spcBef>
              <a:buFont typeface="Wingdings" panose="05000000000000000000" pitchFamily="2" charset="2"/>
              <a:buChar char="§"/>
            </a:pPr>
            <a:r>
              <a:rPr lang="en-US" altLang="zh-TW" sz="3000" dirty="0">
                <a:ea typeface="新細明體" charset="-120"/>
              </a:rPr>
              <a:t>How long client wants protection from pregnancy </a:t>
            </a:r>
          </a:p>
          <a:p>
            <a:pPr eaLnBrk="1" hangingPunct="1">
              <a:lnSpc>
                <a:spcPct val="95000"/>
              </a:lnSpc>
              <a:spcBef>
                <a:spcPts val="1800"/>
              </a:spcBef>
              <a:buFont typeface="Wingdings" panose="05000000000000000000" pitchFamily="2" charset="2"/>
              <a:buChar char="§"/>
            </a:pPr>
            <a:r>
              <a:rPr lang="en-US" altLang="zh-TW" sz="3000" dirty="0">
                <a:ea typeface="新細明體" charset="-120"/>
              </a:rPr>
              <a:t>Ease of use </a:t>
            </a:r>
          </a:p>
          <a:p>
            <a:pPr eaLnBrk="1" hangingPunct="1">
              <a:lnSpc>
                <a:spcPct val="95000"/>
              </a:lnSpc>
              <a:spcBef>
                <a:spcPts val="1800"/>
              </a:spcBef>
              <a:buFont typeface="Wingdings" panose="05000000000000000000" pitchFamily="2" charset="2"/>
              <a:buChar char="§"/>
            </a:pPr>
            <a:r>
              <a:rPr lang="en-US" altLang="zh-TW" sz="3000" dirty="0">
                <a:ea typeface="新細明體" charset="-120"/>
              </a:rPr>
              <a:t>Health benefits and possible side effects</a:t>
            </a:r>
          </a:p>
          <a:p>
            <a:pPr eaLnBrk="1" hangingPunct="1">
              <a:lnSpc>
                <a:spcPct val="95000"/>
              </a:lnSpc>
              <a:spcBef>
                <a:spcPts val="1800"/>
              </a:spcBef>
              <a:buFont typeface="Wingdings" panose="05000000000000000000" pitchFamily="2" charset="2"/>
              <a:buChar char="§"/>
            </a:pPr>
            <a:r>
              <a:rPr lang="en-US" altLang="zh-TW" sz="3000" dirty="0">
                <a:ea typeface="新細明體" charset="-120"/>
              </a:rPr>
              <a:t>Safety</a:t>
            </a:r>
          </a:p>
        </p:txBody>
      </p:sp>
      <p:sp>
        <p:nvSpPr>
          <p:cNvPr id="21508" name="Rectangle 5"/>
          <p:cNvSpPr>
            <a:spLocks noChangeArrowheads="1"/>
          </p:cNvSpPr>
          <p:nvPr/>
        </p:nvSpPr>
        <p:spPr bwMode="auto">
          <a:xfrm>
            <a:off x="1524000" y="152400"/>
            <a:ext cx="70866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5000"/>
              </a:lnSpc>
            </a:pPr>
            <a:endParaRPr lang="en-US" altLang="zh-TW" sz="2400" b="1" dirty="0">
              <a:solidFill>
                <a:schemeClr val="bg2"/>
              </a:solidFill>
              <a:ea typeface="MS PGothic" pitchFamily="34" charset="-128"/>
            </a:endParaRPr>
          </a:p>
        </p:txBody>
      </p:sp>
      <p:sp>
        <p:nvSpPr>
          <p:cNvPr id="21509" name="TextBox 5"/>
          <p:cNvSpPr txBox="1">
            <a:spLocks noChangeArrowheads="1"/>
          </p:cNvSpPr>
          <p:nvPr/>
        </p:nvSpPr>
        <p:spPr bwMode="auto">
          <a:xfrm>
            <a:off x="533400" y="381000"/>
            <a:ext cx="7924800" cy="61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nSpc>
                <a:spcPct val="95000"/>
              </a:lnSpc>
              <a:spcBef>
                <a:spcPct val="0"/>
              </a:spcBef>
              <a:defRPr/>
            </a:pPr>
            <a:r>
              <a:rPr lang="en-US" altLang="zh-TW" sz="3600" b="1" dirty="0">
                <a:solidFill>
                  <a:srgbClr val="007DC5"/>
                </a:solidFill>
                <a:latin typeface="+mj-lt"/>
                <a:ea typeface="+mj-ea"/>
                <a:cs typeface="+mj-cs"/>
              </a:rPr>
              <a:t>How clients choose methods</a:t>
            </a:r>
          </a:p>
        </p:txBody>
      </p:sp>
      <p:pic>
        <p:nvPicPr>
          <p:cNvPr id="21510" name="Picture 5" descr="WhatMethodChoose-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652963"/>
            <a:ext cx="1800225" cy="139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511" name="Group 6"/>
          <p:cNvGrpSpPr>
            <a:grpSpLocks/>
          </p:cNvGrpSpPr>
          <p:nvPr/>
        </p:nvGrpSpPr>
        <p:grpSpPr bwMode="auto">
          <a:xfrm>
            <a:off x="5867400" y="2133600"/>
            <a:ext cx="2952750" cy="2068513"/>
            <a:chOff x="2273" y="1220"/>
            <a:chExt cx="1680" cy="1121"/>
          </a:xfrm>
        </p:grpSpPr>
        <p:sp>
          <p:nvSpPr>
            <p:cNvPr id="21512" name="Oval 7"/>
            <p:cNvSpPr>
              <a:spLocks noChangeArrowheads="1"/>
            </p:cNvSpPr>
            <p:nvPr/>
          </p:nvSpPr>
          <p:spPr bwMode="auto">
            <a:xfrm>
              <a:off x="2512" y="1220"/>
              <a:ext cx="1441" cy="1056"/>
            </a:xfrm>
            <a:prstGeom prst="ellipse">
              <a:avLst/>
            </a:prstGeom>
            <a:solidFill>
              <a:srgbClr val="E9FFE9"/>
            </a:solidFill>
            <a:ln w="19050">
              <a:solidFill>
                <a:srgbClr val="83E3A8"/>
              </a:solidFill>
              <a:round/>
              <a:headEnd/>
              <a:tailEnd/>
            </a:ln>
          </p:spPr>
          <p:txBody>
            <a:bodyPr anchor="ctr">
              <a:spAutoFit/>
            </a:bodyPr>
            <a:lstStyle/>
            <a:p>
              <a:endParaRPr lang="zh-TW" altLang="en-US">
                <a:ea typeface="新細明體" charset="-120"/>
              </a:endParaRPr>
            </a:p>
          </p:txBody>
        </p:sp>
        <p:sp>
          <p:nvSpPr>
            <p:cNvPr id="21513" name="Oval 8"/>
            <p:cNvSpPr>
              <a:spLocks noChangeArrowheads="1"/>
            </p:cNvSpPr>
            <p:nvPr/>
          </p:nvSpPr>
          <p:spPr bwMode="auto">
            <a:xfrm>
              <a:off x="2273" y="2261"/>
              <a:ext cx="48" cy="80"/>
            </a:xfrm>
            <a:prstGeom prst="ellipse">
              <a:avLst/>
            </a:prstGeom>
            <a:solidFill>
              <a:srgbClr val="E9FFE9"/>
            </a:solidFill>
            <a:ln w="19050">
              <a:solidFill>
                <a:srgbClr val="83E3A8"/>
              </a:solidFill>
              <a:round/>
              <a:headEnd/>
              <a:tailEnd/>
            </a:ln>
          </p:spPr>
          <p:txBody>
            <a:bodyPr anchor="ctr">
              <a:spAutoFit/>
            </a:bodyPr>
            <a:lstStyle/>
            <a:p>
              <a:endParaRPr lang="zh-TW" altLang="en-US">
                <a:ea typeface="新細明體" charset="-120"/>
              </a:endParaRPr>
            </a:p>
          </p:txBody>
        </p:sp>
        <p:sp>
          <p:nvSpPr>
            <p:cNvPr id="21514" name="Oval 9"/>
            <p:cNvSpPr>
              <a:spLocks noChangeArrowheads="1"/>
            </p:cNvSpPr>
            <p:nvPr/>
          </p:nvSpPr>
          <p:spPr bwMode="auto">
            <a:xfrm>
              <a:off x="2353" y="2165"/>
              <a:ext cx="96" cy="96"/>
            </a:xfrm>
            <a:prstGeom prst="ellipse">
              <a:avLst/>
            </a:prstGeom>
            <a:solidFill>
              <a:srgbClr val="E9FFE9"/>
            </a:solidFill>
            <a:ln w="19050">
              <a:solidFill>
                <a:srgbClr val="83E3A8"/>
              </a:solidFill>
              <a:round/>
              <a:headEnd/>
              <a:tailEnd/>
            </a:ln>
          </p:spPr>
          <p:txBody>
            <a:bodyPr anchor="ctr">
              <a:spAutoFit/>
            </a:bodyPr>
            <a:lstStyle/>
            <a:p>
              <a:endParaRPr lang="zh-TW" altLang="en-US">
                <a:ea typeface="新細明體" charset="-120"/>
              </a:endParaRPr>
            </a:p>
          </p:txBody>
        </p:sp>
        <p:sp>
          <p:nvSpPr>
            <p:cNvPr id="21515" name="Oval 10"/>
            <p:cNvSpPr>
              <a:spLocks noChangeArrowheads="1"/>
            </p:cNvSpPr>
            <p:nvPr/>
          </p:nvSpPr>
          <p:spPr bwMode="auto">
            <a:xfrm>
              <a:off x="2449" y="2021"/>
              <a:ext cx="161" cy="192"/>
            </a:xfrm>
            <a:prstGeom prst="ellipse">
              <a:avLst/>
            </a:prstGeom>
            <a:solidFill>
              <a:srgbClr val="E9FFE9"/>
            </a:solidFill>
            <a:ln w="19050">
              <a:solidFill>
                <a:srgbClr val="83E3A8"/>
              </a:solidFill>
              <a:round/>
              <a:headEnd/>
              <a:tailEnd/>
            </a:ln>
          </p:spPr>
          <p:txBody>
            <a:bodyPr anchor="ctr">
              <a:spAutoFit/>
            </a:bodyPr>
            <a:lstStyle/>
            <a:p>
              <a:endParaRPr lang="zh-TW" altLang="en-US">
                <a:ea typeface="新細明體" charset="-120"/>
              </a:endParaRPr>
            </a:p>
          </p:txBody>
        </p:sp>
        <p:pic>
          <p:nvPicPr>
            <p:cNvPr id="21516" name="Picture 11" descr="28-Day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 y="1904"/>
              <a:ext cx="2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7" name="Picture 12" descr="Inject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 y="1317"/>
              <a:ext cx="415" cy="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8" name="Picture 13" descr="IU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1" y="1701"/>
              <a:ext cx="281"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9" name="Picture 14" descr="Implant-cop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2" y="1797"/>
              <a:ext cx="228" cy="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20" name="Picture 15" descr="CondomSolidP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40" y="1605"/>
              <a:ext cx="285" cy="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21" name="Picture 16" descr="Steriliz(arms)(cuts)8-8-0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91" y="1434"/>
              <a:ext cx="337" cy="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126554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56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56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56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56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56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1"/>
          <p:cNvSpPr>
            <a:spLocks noGrp="1"/>
          </p:cNvSpPr>
          <p:nvPr>
            <p:ph type="ftr" sz="quarter" idx="4294967295"/>
          </p:nvPr>
        </p:nvSpPr>
        <p:spPr>
          <a:xfrm rot="16200000">
            <a:off x="-556419" y="5533232"/>
            <a:ext cx="1412875" cy="23018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r>
              <a:rPr lang="en-GB" altLang="zh-TW" sz="600" dirty="0">
                <a:solidFill>
                  <a:schemeClr val="accent2"/>
                </a:solidFill>
              </a:rPr>
              <a:t>08_XXX_MM</a:t>
            </a:r>
            <a:fld id="{6AE44A4D-3628-4E98-8C0E-77E75E3623D8}" type="slidenum">
              <a:rPr lang="en-GB" altLang="zh-TW" sz="600">
                <a:solidFill>
                  <a:schemeClr val="accent2"/>
                </a:solidFill>
              </a:rPr>
              <a:pPr/>
              <a:t>26</a:t>
            </a:fld>
            <a:endParaRPr lang="en-GB" altLang="zh-TW" sz="600" dirty="0">
              <a:solidFill>
                <a:schemeClr val="accent2"/>
              </a:solidFill>
            </a:endParaRPr>
          </a:p>
        </p:txBody>
      </p:sp>
      <p:sp>
        <p:nvSpPr>
          <p:cNvPr id="310275" name="Rectangle 3"/>
          <p:cNvSpPr>
            <a:spLocks noGrp="1" noChangeArrowheads="1"/>
          </p:cNvSpPr>
          <p:nvPr>
            <p:ph type="body" idx="4294967295"/>
          </p:nvPr>
        </p:nvSpPr>
        <p:spPr>
          <a:xfrm>
            <a:off x="457200" y="1676400"/>
            <a:ext cx="7067550" cy="4953000"/>
          </a:xfrm>
        </p:spPr>
        <p:txBody>
          <a:bodyPr/>
          <a:lstStyle/>
          <a:p>
            <a:pPr eaLnBrk="1" hangingPunct="1">
              <a:spcBef>
                <a:spcPct val="0"/>
              </a:spcBef>
              <a:spcAft>
                <a:spcPts val="2400"/>
              </a:spcAft>
              <a:buFont typeface="Wingdings" panose="05000000000000000000" pitchFamily="2" charset="2"/>
              <a:buChar char="§"/>
            </a:pPr>
            <a:r>
              <a:rPr lang="en-US" altLang="zh-TW" sz="2800" dirty="0">
                <a:ea typeface="新細明體" charset="-120"/>
              </a:rPr>
              <a:t>Ask client if she or he has any questions about methods you discussed</a:t>
            </a:r>
          </a:p>
          <a:p>
            <a:pPr eaLnBrk="1" hangingPunct="1">
              <a:spcBef>
                <a:spcPct val="0"/>
              </a:spcBef>
              <a:spcAft>
                <a:spcPts val="2400"/>
              </a:spcAft>
              <a:buFont typeface="Wingdings" panose="05000000000000000000" pitchFamily="2" charset="2"/>
              <a:buChar char="§"/>
            </a:pPr>
            <a:r>
              <a:rPr lang="en-US" altLang="zh-TW" sz="2800" dirty="0">
                <a:ea typeface="新細明體" charset="-120"/>
              </a:rPr>
              <a:t>Ask client to choose a method</a:t>
            </a:r>
          </a:p>
          <a:p>
            <a:pPr eaLnBrk="1" hangingPunct="1">
              <a:spcBef>
                <a:spcPct val="0"/>
              </a:spcBef>
              <a:spcAft>
                <a:spcPts val="2400"/>
              </a:spcAft>
              <a:buFont typeface="Wingdings" panose="05000000000000000000" pitchFamily="2" charset="2"/>
              <a:buChar char="§"/>
            </a:pPr>
            <a:r>
              <a:rPr lang="en-US" altLang="zh-TW" sz="2800" dirty="0">
                <a:ea typeface="新細明體" charset="-120"/>
              </a:rPr>
              <a:t>Use pregnancy checklist or method screening checklist to determine if client can use method</a:t>
            </a:r>
          </a:p>
          <a:p>
            <a:pPr eaLnBrk="1" hangingPunct="1">
              <a:spcBef>
                <a:spcPct val="0"/>
              </a:spcBef>
              <a:spcAft>
                <a:spcPts val="2400"/>
              </a:spcAft>
              <a:buFont typeface="Wingdings" panose="05000000000000000000" pitchFamily="2" charset="2"/>
              <a:buChar char="§"/>
            </a:pPr>
            <a:r>
              <a:rPr lang="en-US" altLang="zh-TW" sz="2800" dirty="0">
                <a:ea typeface="新細明體" charset="-120"/>
              </a:rPr>
              <a:t>Agree on decision or plan in partnership with client</a:t>
            </a:r>
          </a:p>
        </p:txBody>
      </p:sp>
      <p:sp>
        <p:nvSpPr>
          <p:cNvPr id="22532" name="TextBox 10"/>
          <p:cNvSpPr txBox="1">
            <a:spLocks noChangeArrowheads="1"/>
          </p:cNvSpPr>
          <p:nvPr/>
        </p:nvSpPr>
        <p:spPr bwMode="auto">
          <a:xfrm>
            <a:off x="457200" y="457200"/>
            <a:ext cx="10668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tx1"/>
                </a:solidFill>
                <a:ea typeface="MS PGothic" pitchFamily="34" charset="-128"/>
              </a:rPr>
              <a:t>3</a:t>
            </a:r>
          </a:p>
        </p:txBody>
      </p:sp>
      <p:sp>
        <p:nvSpPr>
          <p:cNvPr id="22533" name="Rectangle 5"/>
          <p:cNvSpPr>
            <a:spLocks noChangeArrowheads="1"/>
          </p:cNvSpPr>
          <p:nvPr/>
        </p:nvSpPr>
        <p:spPr bwMode="auto">
          <a:xfrm>
            <a:off x="1539875" y="350838"/>
            <a:ext cx="72231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5000"/>
              </a:lnSpc>
              <a:spcBef>
                <a:spcPct val="0"/>
              </a:spcBef>
              <a:defRPr/>
            </a:pPr>
            <a:r>
              <a:rPr lang="en-US" altLang="zh-TW" sz="3600" b="1" dirty="0">
                <a:solidFill>
                  <a:srgbClr val="007DC5"/>
                </a:solidFill>
                <a:latin typeface="+mj-lt"/>
                <a:ea typeface="+mj-ea"/>
                <a:cs typeface="+mj-cs"/>
              </a:rPr>
              <a:t>Help client make informed decision</a:t>
            </a:r>
          </a:p>
        </p:txBody>
      </p:sp>
      <p:sp>
        <p:nvSpPr>
          <p:cNvPr id="22534" name="Oval 5"/>
          <p:cNvSpPr>
            <a:spLocks noChangeAspect="1" noChangeArrowheads="1"/>
          </p:cNvSpPr>
          <p:nvPr/>
        </p:nvSpPr>
        <p:spPr bwMode="auto">
          <a:xfrm>
            <a:off x="6659563" y="2200275"/>
            <a:ext cx="2160587" cy="1057275"/>
          </a:xfrm>
          <a:prstGeom prst="ellipse">
            <a:avLst/>
          </a:prstGeom>
          <a:solidFill>
            <a:srgbClr val="FF7C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9569" tIns="49785" rIns="99569" bIns="49785"/>
          <a:lstStyle/>
          <a:p>
            <a:pPr algn="ctr" defTabSz="995363" eaLnBrk="0" hangingPunct="0">
              <a:lnSpc>
                <a:spcPct val="80000"/>
              </a:lnSpc>
            </a:pPr>
            <a:endParaRPr lang="en-US" altLang="en-US" sz="2400" b="1" dirty="0">
              <a:solidFill>
                <a:srgbClr val="333399"/>
              </a:solidFill>
            </a:endParaRPr>
          </a:p>
          <a:p>
            <a:pPr algn="ctr" defTabSz="995363" eaLnBrk="0" hangingPunct="0">
              <a:lnSpc>
                <a:spcPct val="80000"/>
              </a:lnSpc>
            </a:pPr>
            <a:r>
              <a:rPr lang="en-US" altLang="en-US" sz="2400" b="1" dirty="0">
                <a:solidFill>
                  <a:srgbClr val="333399"/>
                </a:solidFill>
              </a:rPr>
              <a:t> </a:t>
            </a:r>
            <a:endParaRPr lang="en-US" altLang="en-US" sz="2400" dirty="0">
              <a:solidFill>
                <a:srgbClr val="333399"/>
              </a:solidFill>
            </a:endParaRPr>
          </a:p>
        </p:txBody>
      </p:sp>
      <p:pic>
        <p:nvPicPr>
          <p:cNvPr id="22535" name="Picture 6" descr="W-CounsellorCou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2492375"/>
            <a:ext cx="252095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3546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76200"/>
            <a:ext cx="8229600" cy="1143000"/>
          </a:xfrm>
        </p:spPr>
        <p:txBody>
          <a:bodyPr/>
          <a:lstStyle/>
          <a:p>
            <a:pPr eaLnBrk="1" hangingPunct="1">
              <a:defRPr/>
            </a:pPr>
            <a:r>
              <a:rPr lang="en-US" dirty="0"/>
              <a:t>What is informed choice?</a:t>
            </a:r>
          </a:p>
        </p:txBody>
      </p:sp>
      <p:sp>
        <p:nvSpPr>
          <p:cNvPr id="106499" name="Rectangle 3"/>
          <p:cNvSpPr>
            <a:spLocks noGrp="1" noChangeArrowheads="1"/>
          </p:cNvSpPr>
          <p:nvPr>
            <p:ph type="body" idx="4294967295"/>
          </p:nvPr>
        </p:nvSpPr>
        <p:spPr>
          <a:xfrm>
            <a:off x="468313" y="1600200"/>
            <a:ext cx="5832475" cy="4349750"/>
          </a:xfrm>
        </p:spPr>
        <p:txBody>
          <a:bodyPr/>
          <a:lstStyle/>
          <a:p>
            <a:pPr marL="0" indent="0" eaLnBrk="1" hangingPunct="1">
              <a:lnSpc>
                <a:spcPct val="90000"/>
              </a:lnSpc>
              <a:spcBef>
                <a:spcPct val="65000"/>
              </a:spcBef>
              <a:buFontTx/>
              <a:buNone/>
            </a:pPr>
            <a:r>
              <a:rPr lang="en-US" altLang="zh-TW" sz="2800" b="1" dirty="0">
                <a:ea typeface="新細明體" charset="-120"/>
              </a:rPr>
              <a:t>All family planning clients have right to informed choice:</a:t>
            </a:r>
          </a:p>
          <a:p>
            <a:pPr eaLnBrk="1" hangingPunct="1">
              <a:lnSpc>
                <a:spcPct val="90000"/>
              </a:lnSpc>
              <a:spcBef>
                <a:spcPct val="65000"/>
              </a:spcBef>
              <a:buFont typeface="Wingdings" panose="05000000000000000000" pitchFamily="2" charset="2"/>
              <a:buChar char="§"/>
            </a:pPr>
            <a:r>
              <a:rPr lang="en-US" altLang="zh-TW" sz="2800" dirty="0">
                <a:ea typeface="新細明體" charset="-120"/>
              </a:rPr>
              <a:t>Opportunity to freely choose among options</a:t>
            </a:r>
          </a:p>
          <a:p>
            <a:pPr eaLnBrk="1" hangingPunct="1">
              <a:lnSpc>
                <a:spcPct val="90000"/>
              </a:lnSpc>
              <a:spcBef>
                <a:spcPct val="65000"/>
              </a:spcBef>
              <a:buFont typeface="Wingdings" panose="05000000000000000000" pitchFamily="2" charset="2"/>
              <a:buChar char="§"/>
            </a:pPr>
            <a:r>
              <a:rPr lang="en-US" altLang="zh-TW" sz="2800" dirty="0">
                <a:ea typeface="新細明體" charset="-120"/>
              </a:rPr>
              <a:t>Complete, accurate information about all appropriate, available options</a:t>
            </a:r>
          </a:p>
        </p:txBody>
      </p:sp>
      <p:sp>
        <p:nvSpPr>
          <p:cNvPr id="7173" name="Oval 4"/>
          <p:cNvSpPr>
            <a:spLocks noChangeArrowheads="1"/>
          </p:cNvSpPr>
          <p:nvPr/>
        </p:nvSpPr>
        <p:spPr bwMode="auto">
          <a:xfrm rot="-833672">
            <a:off x="6732588" y="4292600"/>
            <a:ext cx="1552575" cy="1285875"/>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7174" name="Picture 5" descr="W-NurseSup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4365625"/>
            <a:ext cx="1379538" cy="164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Oval 7"/>
          <p:cNvSpPr>
            <a:spLocks noChangeArrowheads="1"/>
          </p:cNvSpPr>
          <p:nvPr/>
        </p:nvSpPr>
        <p:spPr bwMode="auto">
          <a:xfrm rot="-833672">
            <a:off x="6372225" y="1484313"/>
            <a:ext cx="1714500" cy="1239837"/>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7176" name="Picture 8" descr="W-NurseGivingResul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2060575"/>
            <a:ext cx="1971675" cy="108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59746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57200" y="304800"/>
            <a:ext cx="8229600" cy="914400"/>
          </a:xfrm>
        </p:spPr>
        <p:txBody>
          <a:bodyPr>
            <a:normAutofit/>
          </a:bodyPr>
          <a:lstStyle/>
          <a:p>
            <a:pPr eaLnBrk="1" hangingPunct="1">
              <a:defRPr/>
            </a:pPr>
            <a:r>
              <a:rPr lang="en-US" dirty="0"/>
              <a:t> Right to freely choose</a:t>
            </a:r>
          </a:p>
        </p:txBody>
      </p:sp>
      <p:sp>
        <p:nvSpPr>
          <p:cNvPr id="106499" name="Rectangle 3"/>
          <p:cNvSpPr>
            <a:spLocks noGrp="1" noChangeArrowheads="1"/>
          </p:cNvSpPr>
          <p:nvPr>
            <p:ph type="body" idx="4294967295"/>
          </p:nvPr>
        </p:nvSpPr>
        <p:spPr>
          <a:xfrm>
            <a:off x="457200" y="1524000"/>
            <a:ext cx="7924800" cy="5257800"/>
          </a:xfrm>
        </p:spPr>
        <p:txBody>
          <a:bodyPr/>
          <a:lstStyle/>
          <a:p>
            <a:pPr eaLnBrk="1" hangingPunct="1">
              <a:lnSpc>
                <a:spcPct val="90000"/>
              </a:lnSpc>
              <a:spcBef>
                <a:spcPct val="65000"/>
              </a:spcBef>
              <a:buFontTx/>
              <a:buNone/>
            </a:pPr>
            <a:r>
              <a:rPr lang="en-US" altLang="zh-TW" dirty="0">
                <a:ea typeface="新細明體" charset="-120"/>
              </a:rPr>
              <a:t>Whether to: </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Have children, and how many to have</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Use FP or not</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Be tested for STIs/ HIV</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Use condoms</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Have one or more sexual partners</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Talk with partner about condoms or FP </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Reveal their HIV status</a:t>
            </a:r>
          </a:p>
        </p:txBody>
      </p:sp>
      <p:sp>
        <p:nvSpPr>
          <p:cNvPr id="8197" name="Oval 4"/>
          <p:cNvSpPr>
            <a:spLocks noChangeArrowheads="1"/>
          </p:cNvSpPr>
          <p:nvPr/>
        </p:nvSpPr>
        <p:spPr bwMode="auto">
          <a:xfrm rot="-833672">
            <a:off x="6877050" y="4365625"/>
            <a:ext cx="1150938" cy="1066800"/>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8198" name="Picture 5" descr="W-HIVtes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4187825"/>
            <a:ext cx="1655763"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9" name="Oval 6"/>
          <p:cNvSpPr>
            <a:spLocks noChangeArrowheads="1"/>
          </p:cNvSpPr>
          <p:nvPr/>
        </p:nvSpPr>
        <p:spPr bwMode="auto">
          <a:xfrm rot="-833672">
            <a:off x="6516688" y="1700213"/>
            <a:ext cx="1736725" cy="1166812"/>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8200" name="Picture 7" descr="W-ParentsChild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1773238"/>
            <a:ext cx="1889125" cy="172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9121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64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64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64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64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6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600200" y="403225"/>
            <a:ext cx="7086600" cy="914400"/>
          </a:xfrm>
        </p:spPr>
        <p:txBody>
          <a:bodyPr>
            <a:normAutofit/>
          </a:bodyPr>
          <a:lstStyle/>
          <a:p>
            <a:pPr eaLnBrk="1" hangingPunct="1">
              <a:lnSpc>
                <a:spcPct val="95000"/>
              </a:lnSpc>
              <a:defRPr/>
            </a:pPr>
            <a:r>
              <a:rPr lang="en-US" dirty="0"/>
              <a:t>Help carry out client’s decision</a:t>
            </a:r>
          </a:p>
        </p:txBody>
      </p:sp>
      <p:sp>
        <p:nvSpPr>
          <p:cNvPr id="310275" name="Rectangle 3"/>
          <p:cNvSpPr>
            <a:spLocks noGrp="1" noChangeArrowheads="1"/>
          </p:cNvSpPr>
          <p:nvPr>
            <p:ph type="body" idx="4294967295"/>
          </p:nvPr>
        </p:nvSpPr>
        <p:spPr>
          <a:xfrm>
            <a:off x="436563" y="1524000"/>
            <a:ext cx="8216900" cy="5334000"/>
          </a:xfrm>
        </p:spPr>
        <p:txBody>
          <a:bodyPr>
            <a:normAutofit/>
          </a:bodyPr>
          <a:lstStyle/>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Role-play or rehearse negotiation skills</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Give FP method and condoms, if needed</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Explain/ demonstrate correct use</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Ask client to explain/ demonstrate, reinforce understanding or correct demonstration</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Remind client about side effects, reasons to return</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Arrange follow-up, resupply, or referral, as needed</a:t>
            </a:r>
          </a:p>
        </p:txBody>
      </p:sp>
      <p:sp>
        <p:nvSpPr>
          <p:cNvPr id="23557" name="TextBox 10"/>
          <p:cNvSpPr txBox="1">
            <a:spLocks noChangeArrowheads="1"/>
          </p:cNvSpPr>
          <p:nvPr/>
        </p:nvSpPr>
        <p:spPr bwMode="auto">
          <a:xfrm>
            <a:off x="457200" y="457200"/>
            <a:ext cx="10668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tx1"/>
                </a:solidFill>
                <a:ea typeface="MS PGothic" pitchFamily="34" charset="-128"/>
              </a:rPr>
              <a:t>4</a:t>
            </a:r>
          </a:p>
        </p:txBody>
      </p:sp>
      <p:sp>
        <p:nvSpPr>
          <p:cNvPr id="23558" name="Oval 5"/>
          <p:cNvSpPr>
            <a:spLocks noChangeAspect="1" noChangeArrowheads="1"/>
          </p:cNvSpPr>
          <p:nvPr/>
        </p:nvSpPr>
        <p:spPr bwMode="auto">
          <a:xfrm>
            <a:off x="5410200" y="5410200"/>
            <a:ext cx="2592388" cy="1268413"/>
          </a:xfrm>
          <a:prstGeom prst="ellipse">
            <a:avLst/>
          </a:prstGeom>
          <a:solidFill>
            <a:srgbClr val="FF7C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9569" tIns="49785" rIns="99569" bIns="49785"/>
          <a:lstStyle/>
          <a:p>
            <a:pPr algn="ctr" defTabSz="995363" eaLnBrk="0" hangingPunct="0">
              <a:lnSpc>
                <a:spcPct val="80000"/>
              </a:lnSpc>
            </a:pPr>
            <a:endParaRPr lang="en-US" altLang="en-US" sz="2400" b="1" dirty="0">
              <a:solidFill>
                <a:srgbClr val="333399"/>
              </a:solidFill>
            </a:endParaRPr>
          </a:p>
          <a:p>
            <a:pPr algn="ctr" defTabSz="995363" eaLnBrk="0" hangingPunct="0">
              <a:lnSpc>
                <a:spcPct val="80000"/>
              </a:lnSpc>
            </a:pPr>
            <a:r>
              <a:rPr lang="en-US" altLang="en-US" sz="2400" b="1" dirty="0">
                <a:solidFill>
                  <a:srgbClr val="333399"/>
                </a:solidFill>
              </a:rPr>
              <a:t> </a:t>
            </a:r>
            <a:endParaRPr lang="en-US" altLang="en-US" sz="2400" dirty="0">
              <a:solidFill>
                <a:srgbClr val="333399"/>
              </a:solidFill>
            </a:endParaRPr>
          </a:p>
        </p:txBody>
      </p:sp>
      <p:pic>
        <p:nvPicPr>
          <p:cNvPr id="23559" name="Picture 6" descr="W-CounsellorCou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410200"/>
            <a:ext cx="252095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1896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02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10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899379-5F67-46F1-8183-D87DCF49DB1F}"/>
              </a:ext>
            </a:extLst>
          </p:cNvPr>
          <p:cNvSpPr>
            <a:spLocks noGrp="1"/>
          </p:cNvSpPr>
          <p:nvPr>
            <p:ph idx="1"/>
          </p:nvPr>
        </p:nvSpPr>
        <p:spPr>
          <a:xfrm>
            <a:off x="251520" y="1124744"/>
            <a:ext cx="8587680" cy="5458618"/>
          </a:xfrm>
        </p:spPr>
        <p:txBody>
          <a:bodyPr>
            <a:normAutofit fontScale="25000" lnSpcReduction="20000"/>
          </a:bodyPr>
          <a:lstStyle/>
          <a:p>
            <a:pPr fontAlgn="base">
              <a:buFont typeface="Wingdings" panose="05000000000000000000" pitchFamily="2" charset="2"/>
              <a:buChar char="§"/>
            </a:pPr>
            <a:r>
              <a:rPr lang="en-US" sz="10400" dirty="0"/>
              <a:t>Globally, many women and couples want to postpone or avoid pregnancy.</a:t>
            </a:r>
          </a:p>
          <a:p>
            <a:pPr fontAlgn="base">
              <a:buFont typeface="Wingdings" panose="05000000000000000000" pitchFamily="2" charset="2"/>
              <a:buChar char="§"/>
            </a:pPr>
            <a:r>
              <a:rPr lang="en-US" sz="10400" dirty="0"/>
              <a:t>More women or their partners are using contraceptive methods today than ever before. </a:t>
            </a:r>
          </a:p>
          <a:p>
            <a:pPr marL="0" indent="0" algn="ctr" fontAlgn="base">
              <a:buNone/>
            </a:pPr>
            <a:r>
              <a:rPr lang="en-US" sz="10400" b="1" dirty="0">
                <a:solidFill>
                  <a:srgbClr val="C00000"/>
                </a:solidFill>
              </a:rPr>
              <a:t>YET </a:t>
            </a:r>
          </a:p>
          <a:p>
            <a:pPr fontAlgn="base">
              <a:buFont typeface="Wingdings" panose="05000000000000000000" pitchFamily="2" charset="2"/>
              <a:buChar char="§"/>
            </a:pPr>
            <a:r>
              <a:rPr lang="en-US" sz="10400" dirty="0"/>
              <a:t>An estimated 218 million women of reproductive age, mostly in low and middle-income countries, have an unmet need for modern contraceptive methods.</a:t>
            </a:r>
          </a:p>
          <a:p>
            <a:pPr fontAlgn="base">
              <a:buFont typeface="Wingdings" panose="05000000000000000000" pitchFamily="2" charset="2"/>
              <a:buChar char="§"/>
            </a:pPr>
            <a:r>
              <a:rPr lang="en-US" sz="10400" dirty="0"/>
              <a:t>Around 9% of women (1 in 10 women of reproductive age) who want to avoid or postpone pregnancy are not using any form of contraception/ have an unmet need for family planning.</a:t>
            </a:r>
          </a:p>
          <a:p>
            <a:pPr fontAlgn="base"/>
            <a:endParaRPr lang="en-US" sz="10400" dirty="0">
              <a:solidFill>
                <a:srgbClr val="C00000"/>
              </a:solidFill>
            </a:endParaRPr>
          </a:p>
          <a:p>
            <a:pPr marL="0" indent="0" algn="ctr" fontAlgn="base">
              <a:buNone/>
            </a:pPr>
            <a:r>
              <a:rPr lang="en-US" sz="10400" dirty="0">
                <a:solidFill>
                  <a:srgbClr val="C00000"/>
                </a:solidFill>
              </a:rPr>
              <a:t>Improving the quality of contraceptive counseling is one strategy to prevent unintended pregnancy. </a:t>
            </a:r>
          </a:p>
          <a:p>
            <a:pPr fontAlgn="base"/>
            <a:endParaRPr lang="en-GB" sz="10400" dirty="0"/>
          </a:p>
          <a:p>
            <a:endParaRPr lang="en-US" dirty="0"/>
          </a:p>
          <a:p>
            <a:endParaRPr lang="en-US" dirty="0"/>
          </a:p>
          <a:p>
            <a:endParaRPr lang="en-US" dirty="0"/>
          </a:p>
          <a:p>
            <a:endParaRPr lang="en-US" sz="4000" dirty="0"/>
          </a:p>
          <a:p>
            <a:r>
              <a:rPr lang="en-US" sz="4000" dirty="0"/>
              <a:t> </a:t>
            </a:r>
            <a:r>
              <a:rPr lang="en-GB" sz="4000" dirty="0">
                <a:hlinkClick r:id="rId3"/>
              </a:rPr>
              <a:t>https://www.guttmacher.org/sites/default/files/factsheet/adding-it-up-investing-in-sexual-reproductive-health.pdf</a:t>
            </a:r>
            <a:endParaRPr lang="en-GB" sz="4000" dirty="0"/>
          </a:p>
          <a:p>
            <a:endParaRPr lang="en-US" dirty="0"/>
          </a:p>
          <a:p>
            <a:endParaRPr lang="en-GB" dirty="0"/>
          </a:p>
        </p:txBody>
      </p:sp>
      <p:sp>
        <p:nvSpPr>
          <p:cNvPr id="4" name="Title 1">
            <a:extLst>
              <a:ext uri="{FF2B5EF4-FFF2-40B4-BE49-F238E27FC236}">
                <a16:creationId xmlns:a16="http://schemas.microsoft.com/office/drawing/2014/main" id="{4E7CC353-2C4E-4DBC-9DF1-63EF26D2AABE}"/>
              </a:ext>
            </a:extLst>
          </p:cNvPr>
          <p:cNvSpPr>
            <a:spLocks noGrp="1"/>
          </p:cNvSpPr>
          <p:nvPr>
            <p:ph type="title"/>
          </p:nvPr>
        </p:nvSpPr>
        <p:spPr>
          <a:xfrm>
            <a:off x="457200" y="274638"/>
            <a:ext cx="8229600" cy="850106"/>
          </a:xfrm>
        </p:spPr>
        <p:txBody>
          <a:bodyPr>
            <a:normAutofit fontScale="90000"/>
          </a:bodyPr>
          <a:lstStyle/>
          <a:p>
            <a:r>
              <a:rPr lang="en-GB" dirty="0"/>
              <a:t>Key Facts about family planning/contraception</a:t>
            </a:r>
            <a:endParaRPr lang="en-US" dirty="0"/>
          </a:p>
        </p:txBody>
      </p:sp>
    </p:spTree>
    <p:extLst>
      <p:ext uri="{BB962C8B-B14F-4D97-AF65-F5344CB8AC3E}">
        <p14:creationId xmlns:p14="http://schemas.microsoft.com/office/powerpoint/2010/main" val="114018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normAutofit/>
          </a:bodyPr>
          <a:lstStyle/>
          <a:p>
            <a:pPr eaLnBrk="1" hangingPunct="1">
              <a:defRPr/>
            </a:pPr>
            <a:r>
              <a:rPr lang="en-US" dirty="0"/>
              <a:t>Counselling tool</a:t>
            </a:r>
          </a:p>
        </p:txBody>
      </p:sp>
      <p:sp>
        <p:nvSpPr>
          <p:cNvPr id="55299" name="Rectangle 3"/>
          <p:cNvSpPr>
            <a:spLocks noGrp="1" noChangeArrowheads="1"/>
          </p:cNvSpPr>
          <p:nvPr>
            <p:ph type="body" idx="4294967295"/>
          </p:nvPr>
        </p:nvSpPr>
        <p:spPr>
          <a:xfrm>
            <a:off x="304800" y="1600200"/>
            <a:ext cx="4648200" cy="4525963"/>
          </a:xfrm>
        </p:spPr>
        <p:txBody>
          <a:bodyPr>
            <a:normAutofit lnSpcReduction="10000"/>
          </a:bodyPr>
          <a:lstStyle/>
          <a:p>
            <a:pPr eaLnBrk="1" hangingPunct="1">
              <a:lnSpc>
                <a:spcPct val="90000"/>
              </a:lnSpc>
              <a:spcBef>
                <a:spcPts val="1800"/>
              </a:spcBef>
              <a:spcAft>
                <a:spcPts val="1200"/>
              </a:spcAft>
              <a:buFont typeface="Wingdings" panose="05000000000000000000" pitchFamily="2" charset="2"/>
              <a:buChar char="§"/>
            </a:pPr>
            <a:r>
              <a:rPr lang="en-US" altLang="zh-TW" dirty="0">
                <a:ea typeface="新細明體" charset="-120"/>
              </a:rPr>
              <a:t>Decision Making Tool (DMT) for Family Planning Clients and Providers – clinic based counseling tool.</a:t>
            </a:r>
          </a:p>
          <a:p>
            <a:pPr eaLnBrk="1" hangingPunct="1">
              <a:lnSpc>
                <a:spcPct val="90000"/>
              </a:lnSpc>
              <a:spcBef>
                <a:spcPts val="1800"/>
              </a:spcBef>
              <a:spcAft>
                <a:spcPts val="1200"/>
              </a:spcAft>
              <a:buFont typeface="Wingdings" panose="05000000000000000000" pitchFamily="2" charset="2"/>
              <a:buChar char="§"/>
            </a:pPr>
            <a:r>
              <a:rPr lang="en-US" altLang="zh-TW" dirty="0">
                <a:ea typeface="新細明體" charset="-120"/>
              </a:rPr>
              <a:t>Organized into tabs for easy access to sections on specific methods and topics.</a:t>
            </a:r>
          </a:p>
          <a:p>
            <a:pPr eaLnBrk="1" hangingPunct="1">
              <a:lnSpc>
                <a:spcPct val="90000"/>
              </a:lnSpc>
              <a:spcBef>
                <a:spcPts val="1800"/>
              </a:spcBef>
              <a:spcAft>
                <a:spcPts val="1200"/>
              </a:spcAft>
              <a:buFont typeface="Wingdings" panose="05000000000000000000" pitchFamily="2" charset="2"/>
              <a:buChar char="§"/>
            </a:pPr>
            <a:r>
              <a:rPr lang="en-GB" altLang="zh-TW" dirty="0">
                <a:ea typeface="新細明體" charset="-120"/>
              </a:rPr>
              <a:t>Also with versions for HIV clinic settings and for community health workers.</a:t>
            </a:r>
            <a:endParaRPr lang="en-US" altLang="zh-TW" dirty="0">
              <a:ea typeface="新細明體" charset="-120"/>
            </a:endParaRPr>
          </a:p>
          <a:p>
            <a:pPr marL="403225" indent="-403225" eaLnBrk="1" hangingPunct="1">
              <a:lnSpc>
                <a:spcPct val="90000"/>
              </a:lnSpc>
              <a:buFontTx/>
              <a:buNone/>
            </a:pPr>
            <a:endParaRPr lang="en-US" altLang="zh-TW" sz="2400" b="1" dirty="0">
              <a:ea typeface="新細明體" charset="-120"/>
            </a:endParaRPr>
          </a:p>
        </p:txBody>
      </p:sp>
      <p:pic>
        <p:nvPicPr>
          <p:cNvPr id="5" name="Picture 5" descr="T:\Rtp.Fits\FPTRP_ProjectFolder\Core Skill Modules\Counseling_CHWs\1 Draft_LatestVersionHere\JobAids_Handouts\DecisionMakingTool_IntroPage.png"/>
          <p:cNvPicPr>
            <a:picLocks noChangeAspect="1" noChangeArrowheads="1"/>
          </p:cNvPicPr>
          <p:nvPr/>
        </p:nvPicPr>
        <p:blipFill>
          <a:blip r:embed="rId4"/>
          <a:srcRect/>
          <a:stretch>
            <a:fillRect/>
          </a:stretch>
        </p:blipFill>
        <p:spPr bwMode="auto">
          <a:xfrm rot="186696">
            <a:off x="5181159" y="2663182"/>
            <a:ext cx="3690613" cy="2556000"/>
          </a:xfrm>
          <a:prstGeom prst="rect">
            <a:avLst/>
          </a:prstGeom>
          <a:noFill/>
          <a:ln>
            <a:solidFill>
              <a:schemeClr val="accent4">
                <a:lumMod val="10000"/>
              </a:schemeClr>
            </a:solidFill>
          </a:ln>
          <a:effectLst/>
        </p:spPr>
      </p:pic>
    </p:spTree>
    <p:custDataLst>
      <p:tags r:id="rId1"/>
    </p:custDataLst>
    <p:extLst>
      <p:ext uri="{BB962C8B-B14F-4D97-AF65-F5344CB8AC3E}">
        <p14:creationId xmlns:p14="http://schemas.microsoft.com/office/powerpoint/2010/main" val="1533846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dissolve">
                                      <p:cBhvr>
                                        <p:cTn id="7" dur="5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dissolve">
                                      <p:cBhvr>
                                        <p:cTn id="12" dur="500"/>
                                        <p:tgtEl>
                                          <p:spTgt spid="55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dissolve">
                                      <p:cBhvr>
                                        <p:cTn id="17"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Counselling diverse groups</a:t>
            </a:r>
          </a:p>
        </p:txBody>
      </p:sp>
      <p:pic>
        <p:nvPicPr>
          <p:cNvPr id="4" name="Picture 3">
            <a:extLst>
              <a:ext uri="{FF2B5EF4-FFF2-40B4-BE49-F238E27FC236}">
                <a16:creationId xmlns:a16="http://schemas.microsoft.com/office/drawing/2014/main" id="{95915173-A6CF-442A-B423-C53E925D214B}"/>
              </a:ext>
            </a:extLst>
          </p:cNvPr>
          <p:cNvPicPr>
            <a:picLocks noChangeAspect="1"/>
          </p:cNvPicPr>
          <p:nvPr/>
        </p:nvPicPr>
        <p:blipFill>
          <a:blip r:embed="rId3"/>
          <a:stretch>
            <a:fillRect/>
          </a:stretch>
        </p:blipFill>
        <p:spPr>
          <a:xfrm>
            <a:off x="2590801" y="838201"/>
            <a:ext cx="4321929" cy="324144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9B62629E-816E-4793-985D-29CF81C7B243}"/>
              </a:ext>
            </a:extLst>
          </p:cNvPr>
          <p:cNvSpPr>
            <a:spLocks noGrp="1"/>
          </p:cNvSpPr>
          <p:nvPr>
            <p:ph type="title"/>
          </p:nvPr>
        </p:nvSpPr>
        <p:spPr/>
        <p:txBody>
          <a:bodyPr>
            <a:normAutofit/>
          </a:bodyPr>
          <a:lstStyle/>
          <a:p>
            <a:r>
              <a:rPr lang="en-US" altLang="en-US" dirty="0">
                <a:ea typeface="ＭＳ Ｐゴシック" panose="020B0600070205080204" pitchFamily="34" charset="-128"/>
              </a:rPr>
              <a:t>Counselling clients with different needs </a:t>
            </a:r>
          </a:p>
        </p:txBody>
      </p:sp>
      <p:sp>
        <p:nvSpPr>
          <p:cNvPr id="9219" name="Content Placeholder 2">
            <a:extLst>
              <a:ext uri="{FF2B5EF4-FFF2-40B4-BE49-F238E27FC236}">
                <a16:creationId xmlns:a16="http://schemas.microsoft.com/office/drawing/2014/main" id="{B7C9E77A-AD31-45C8-984D-55DD1FEBC69B}"/>
              </a:ext>
            </a:extLst>
          </p:cNvPr>
          <p:cNvSpPr>
            <a:spLocks noGrp="1"/>
          </p:cNvSpPr>
          <p:nvPr>
            <p:ph idx="1"/>
          </p:nvPr>
        </p:nvSpPr>
        <p:spPr>
          <a:xfrm>
            <a:off x="457200" y="1627912"/>
            <a:ext cx="8229600" cy="4569371"/>
          </a:xfrm>
        </p:spPr>
        <p:txBody>
          <a:bodyPr>
            <a:normAutofit/>
          </a:bodyPr>
          <a:lstStyle/>
          <a:p>
            <a:pPr>
              <a:buFont typeface="Wingdings" panose="05000000000000000000" pitchFamily="2" charset="2"/>
              <a:buChar char="§"/>
            </a:pPr>
            <a:r>
              <a:rPr lang="en-US" altLang="en-US" dirty="0">
                <a:ea typeface="ＭＳ Ｐゴシック" panose="020B0600070205080204" pitchFamily="34" charset="-128"/>
              </a:rPr>
              <a:t>Different client’s have different needs</a:t>
            </a:r>
          </a:p>
          <a:p>
            <a:pPr>
              <a:buFont typeface="Wingdings" panose="05000000000000000000" pitchFamily="2" charset="2"/>
              <a:buChar char="§"/>
            </a:pPr>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Women who want to delay pregnancy- adolescents vs. adults</a:t>
            </a:r>
          </a:p>
          <a:p>
            <a:pPr lvl="1"/>
            <a:r>
              <a:rPr lang="en-US" altLang="en-US" dirty="0">
                <a:ea typeface="ＭＳ Ｐゴシック" panose="020B0600070205080204" pitchFamily="34" charset="-128"/>
              </a:rPr>
              <a:t>Postabortion or postpartum women vs. interval</a:t>
            </a:r>
          </a:p>
          <a:p>
            <a:pPr lvl="1"/>
            <a:r>
              <a:rPr lang="en-US" altLang="en-US" dirty="0">
                <a:ea typeface="ＭＳ Ｐゴシック" panose="020B0600070205080204" pitchFamily="34" charset="-128"/>
              </a:rPr>
              <a:t>Male Vs. female</a:t>
            </a:r>
          </a:p>
          <a:p>
            <a:pPr lvl="1"/>
            <a:r>
              <a:rPr lang="en-US" altLang="en-US" dirty="0">
                <a:ea typeface="ＭＳ Ｐゴシック" panose="020B0600070205080204" pitchFamily="34" charset="-128"/>
              </a:rPr>
              <a:t>Special needs (physical or mental disability, HIV, Violent relationships</a:t>
            </a:r>
          </a:p>
          <a:p>
            <a:pPr marL="0" indent="0">
              <a:buNone/>
            </a:pPr>
            <a:endParaRPr lang="en-US" altLang="en-US" dirty="0">
              <a:ea typeface="ＭＳ Ｐゴシック" panose="020B0600070205080204" pitchFamily="34" charset="-128"/>
            </a:endParaRPr>
          </a:p>
          <a:p>
            <a:pPr marL="0" indent="0">
              <a:buNone/>
            </a:pPr>
            <a:endParaRPr lang="en-US" altLang="en-US"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183518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D375740-92C8-4BEA-8829-A73609D5A14E}"/>
              </a:ext>
            </a:extLst>
          </p:cNvPr>
          <p:cNvSpPr>
            <a:spLocks noGrp="1"/>
          </p:cNvSpPr>
          <p:nvPr>
            <p:ph type="title"/>
          </p:nvPr>
        </p:nvSpPr>
        <p:spPr>
          <a:xfrm>
            <a:off x="457200" y="304800"/>
            <a:ext cx="8229600" cy="850106"/>
          </a:xfrm>
        </p:spPr>
        <p:txBody>
          <a:bodyPr>
            <a:normAutofit/>
          </a:bodyPr>
          <a:lstStyle/>
          <a:p>
            <a:r>
              <a:rPr lang="en-US" altLang="en-US" dirty="0">
                <a:ea typeface="ＭＳ Ｐゴシック" panose="020B0600070205080204" pitchFamily="34" charset="-128"/>
              </a:rPr>
              <a:t>Counselling needs of adolescents</a:t>
            </a:r>
          </a:p>
        </p:txBody>
      </p:sp>
      <p:sp>
        <p:nvSpPr>
          <p:cNvPr id="10243" name="Content Placeholder 2">
            <a:extLst>
              <a:ext uri="{FF2B5EF4-FFF2-40B4-BE49-F238E27FC236}">
                <a16:creationId xmlns:a16="http://schemas.microsoft.com/office/drawing/2014/main" id="{D9F18D83-735E-4C8E-85B9-5F494F29A792}"/>
              </a:ext>
            </a:extLst>
          </p:cNvPr>
          <p:cNvSpPr>
            <a:spLocks noGrp="1"/>
          </p:cNvSpPr>
          <p:nvPr>
            <p:ph idx="1"/>
          </p:nvPr>
        </p:nvSpPr>
        <p:spPr>
          <a:xfrm>
            <a:off x="457200" y="1371600"/>
            <a:ext cx="8229600" cy="4569371"/>
          </a:xfrm>
        </p:spPr>
        <p:txBody>
          <a:bodyPr>
            <a:normAutofit lnSpcReduction="10000"/>
          </a:bodyPr>
          <a:lstStyle/>
          <a:p>
            <a:pPr>
              <a:spcAft>
                <a:spcPts val="600"/>
              </a:spcAft>
              <a:buFont typeface="Wingdings" panose="05000000000000000000" pitchFamily="2" charset="2"/>
              <a:buChar char="§"/>
            </a:pPr>
            <a:r>
              <a:rPr lang="en-US" altLang="en-US" sz="2800" dirty="0">
                <a:ea typeface="ＭＳ Ｐゴシック" panose="020B0600070205080204" pitchFamily="34" charset="-128"/>
              </a:rPr>
              <a:t>Young people deserve nonjudgmental and respectful care </a:t>
            </a:r>
          </a:p>
          <a:p>
            <a:pPr>
              <a:spcAft>
                <a:spcPts val="600"/>
              </a:spcAft>
              <a:buFont typeface="Wingdings" panose="05000000000000000000" pitchFamily="2" charset="2"/>
              <a:buChar char="§"/>
            </a:pPr>
            <a:r>
              <a:rPr lang="en-US" altLang="en-US" sz="2800" dirty="0">
                <a:ea typeface="ＭＳ Ｐゴシック" panose="020B0600070205080204" pitchFamily="34" charset="-128"/>
              </a:rPr>
              <a:t>Show them that you enjoy working with them</a:t>
            </a:r>
          </a:p>
          <a:p>
            <a:pPr>
              <a:spcAft>
                <a:spcPts val="600"/>
              </a:spcAft>
              <a:buFont typeface="Wingdings" panose="05000000000000000000" pitchFamily="2" charset="2"/>
              <a:buChar char="§"/>
            </a:pPr>
            <a:r>
              <a:rPr lang="en-US" altLang="en-US" sz="2800" dirty="0">
                <a:ea typeface="ＭＳ Ｐゴシック" panose="020B0600070205080204" pitchFamily="34" charset="-128"/>
              </a:rPr>
              <a:t>Use terms that suit young people</a:t>
            </a:r>
          </a:p>
          <a:p>
            <a:pPr>
              <a:spcAft>
                <a:spcPts val="600"/>
              </a:spcAft>
              <a:buFont typeface="Wingdings" panose="05000000000000000000" pitchFamily="2" charset="2"/>
              <a:buChar char="§"/>
            </a:pPr>
            <a:r>
              <a:rPr lang="en-US" altLang="en-US" sz="2800" dirty="0">
                <a:ea typeface="ＭＳ Ｐゴシック" panose="020B0600070205080204" pitchFamily="34" charset="-128"/>
              </a:rPr>
              <a:t>Try to make sure that a young woman's choices are her own </a:t>
            </a:r>
          </a:p>
          <a:p>
            <a:pPr>
              <a:spcAft>
                <a:spcPts val="600"/>
              </a:spcAft>
              <a:buFont typeface="Wingdings" panose="05000000000000000000" pitchFamily="2" charset="2"/>
              <a:buChar char="§"/>
            </a:pPr>
            <a:r>
              <a:rPr lang="en-US" altLang="en-US" sz="2800" dirty="0">
                <a:ea typeface="ＭＳ Ｐゴシック" panose="020B0600070205080204" pitchFamily="34" charset="-128"/>
              </a:rPr>
              <a:t>Speak without expressing judgment </a:t>
            </a:r>
          </a:p>
          <a:p>
            <a:pPr>
              <a:spcAft>
                <a:spcPts val="600"/>
              </a:spcAft>
              <a:buFont typeface="Wingdings" panose="05000000000000000000" pitchFamily="2" charset="2"/>
              <a:buChar char="§"/>
            </a:pPr>
            <a:r>
              <a:rPr lang="en-US" altLang="en-US" sz="2800" dirty="0">
                <a:ea typeface="ＭＳ Ｐゴシック" panose="020B0600070205080204" pitchFamily="34" charset="-128"/>
              </a:rPr>
              <a:t>Take time to fully address questions, fears, and misinformation </a:t>
            </a:r>
          </a:p>
          <a:p>
            <a:endParaRPr lang="en-US" altLang="en-US" sz="2400" dirty="0">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8536-1D0A-42BE-93A0-5C2EBBDA1AC6}"/>
              </a:ext>
            </a:extLst>
          </p:cNvPr>
          <p:cNvSpPr>
            <a:spLocks noGrp="1"/>
          </p:cNvSpPr>
          <p:nvPr>
            <p:ph type="title"/>
          </p:nvPr>
        </p:nvSpPr>
        <p:spPr>
          <a:xfrm>
            <a:off x="152400" y="152400"/>
            <a:ext cx="8507288" cy="685800"/>
          </a:xfrm>
        </p:spPr>
        <p:txBody>
          <a:bodyPr>
            <a:normAutofit fontScale="90000"/>
          </a:bodyPr>
          <a:lstStyle/>
          <a:p>
            <a:br>
              <a:rPr lang="en-US" dirty="0"/>
            </a:br>
            <a:r>
              <a:rPr lang="en-US" dirty="0"/>
              <a:t>Counselling needs after an abortion</a:t>
            </a:r>
            <a:br>
              <a:rPr lang="en-US" dirty="0"/>
            </a:br>
            <a:endParaRPr lang="en-GB" dirty="0"/>
          </a:p>
        </p:txBody>
      </p:sp>
      <p:sp>
        <p:nvSpPr>
          <p:cNvPr id="3" name="Content Placeholder 2">
            <a:extLst>
              <a:ext uri="{FF2B5EF4-FFF2-40B4-BE49-F238E27FC236}">
                <a16:creationId xmlns:a16="http://schemas.microsoft.com/office/drawing/2014/main" id="{D049ED19-0733-43FA-9AB8-3F2773F1F95F}"/>
              </a:ext>
            </a:extLst>
          </p:cNvPr>
          <p:cNvSpPr>
            <a:spLocks noGrp="1"/>
          </p:cNvSpPr>
          <p:nvPr>
            <p:ph idx="1"/>
          </p:nvPr>
        </p:nvSpPr>
        <p:spPr>
          <a:xfrm>
            <a:off x="0" y="838200"/>
            <a:ext cx="8915400" cy="5472608"/>
          </a:xfrm>
        </p:spPr>
        <p:txBody>
          <a:bodyPr>
            <a:noAutofit/>
          </a:bodyPr>
          <a:lstStyle/>
          <a:p>
            <a:pPr marL="457200" lvl="1" indent="0">
              <a:buNone/>
            </a:pPr>
            <a:r>
              <a:rPr lang="en-US" altLang="en-US" dirty="0">
                <a:ea typeface="ＭＳ Ｐゴシック" panose="020B0600070205080204" pitchFamily="34" charset="-128"/>
              </a:rPr>
              <a:t>Explain that fertility returns quickly and discuss FP options. </a:t>
            </a:r>
            <a:r>
              <a:rPr lang="en-US" dirty="0"/>
              <a:t>Support woman &amp; her partner in choosing a method that meets their needs:</a:t>
            </a:r>
          </a:p>
          <a:p>
            <a:pPr lvl="1">
              <a:spcAft>
                <a:spcPts val="600"/>
              </a:spcAft>
              <a:buFont typeface="Wingdings" panose="05000000000000000000" pitchFamily="2" charset="2"/>
              <a:buChar char="§"/>
            </a:pPr>
            <a:r>
              <a:rPr lang="en-US" sz="1800" dirty="0"/>
              <a:t>If  a woman has no post-abortion complications or infection, she can safely use any FP method, and can start all methods immediately post-abortion (except for the natural calendar method, when she should wait for 3 months).</a:t>
            </a:r>
          </a:p>
          <a:p>
            <a:pPr lvl="1">
              <a:spcAft>
                <a:spcPts val="600"/>
              </a:spcAft>
              <a:buFont typeface="Wingdings" panose="05000000000000000000" pitchFamily="2" charset="2"/>
              <a:buChar char="§"/>
            </a:pPr>
            <a:r>
              <a:rPr lang="en-US" sz="1800" dirty="0"/>
              <a:t>If an infection is present or suspected, advise her to avoid intercourse until the infection is ruled out or fully treated. Delay female sterilization and IUD insertion until an infection is fully treated but offer other methods to use in the meantime.</a:t>
            </a:r>
          </a:p>
          <a:p>
            <a:pPr lvl="1">
              <a:spcAft>
                <a:spcPts val="600"/>
              </a:spcAft>
              <a:buFont typeface="Wingdings" panose="05000000000000000000" pitchFamily="2" charset="2"/>
              <a:buChar char="§"/>
            </a:pPr>
            <a:r>
              <a:rPr lang="en-US" sz="1800" dirty="0"/>
              <a:t>For IUD insertion or female sterilization after a second trimester abortion, the provider may need special training because of the changed uterine size and the position of the fallopian tubes.</a:t>
            </a:r>
          </a:p>
          <a:p>
            <a:pPr lvl="1">
              <a:spcAft>
                <a:spcPts val="600"/>
              </a:spcAft>
              <a:buFont typeface="Wingdings" panose="05000000000000000000" pitchFamily="2" charset="2"/>
              <a:buChar char="§"/>
            </a:pPr>
            <a:r>
              <a:rPr lang="en-US" sz="1800" dirty="0"/>
              <a:t>If a woman thinks she could be at risk of getting STI/HIV, she should use a condom in all sexual relations.</a:t>
            </a:r>
          </a:p>
          <a:p>
            <a:pPr lvl="1">
              <a:spcAft>
                <a:spcPts val="600"/>
              </a:spcAft>
              <a:buFont typeface="Wingdings" panose="05000000000000000000" pitchFamily="2" charset="2"/>
              <a:buChar char="§"/>
            </a:pPr>
            <a:r>
              <a:rPr lang="en-US" sz="1800" dirty="0"/>
              <a:t>Explain emergency contraception &amp; offer emergency contraceptive pills to take home in case they may need them.</a:t>
            </a:r>
          </a:p>
          <a:p>
            <a:endParaRPr lang="en-GB" sz="1400" dirty="0"/>
          </a:p>
        </p:txBody>
      </p:sp>
    </p:spTree>
    <p:extLst>
      <p:ext uri="{BB962C8B-B14F-4D97-AF65-F5344CB8AC3E}">
        <p14:creationId xmlns:p14="http://schemas.microsoft.com/office/powerpoint/2010/main" val="1175889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DD57-D85E-4442-A53B-8A2895DACF57}"/>
              </a:ext>
            </a:extLst>
          </p:cNvPr>
          <p:cNvSpPr>
            <a:spLocks noGrp="1"/>
          </p:cNvSpPr>
          <p:nvPr>
            <p:ph type="title"/>
          </p:nvPr>
        </p:nvSpPr>
        <p:spPr/>
        <p:txBody>
          <a:bodyPr>
            <a:normAutofit/>
          </a:bodyPr>
          <a:lstStyle/>
          <a:p>
            <a:r>
              <a:rPr lang="en-US" dirty="0"/>
              <a:t>Counselling needs of postpartum woman </a:t>
            </a:r>
            <a:endParaRPr lang="en-GB" dirty="0"/>
          </a:p>
        </p:txBody>
      </p:sp>
      <p:sp>
        <p:nvSpPr>
          <p:cNvPr id="3" name="Content Placeholder 2">
            <a:extLst>
              <a:ext uri="{FF2B5EF4-FFF2-40B4-BE49-F238E27FC236}">
                <a16:creationId xmlns:a16="http://schemas.microsoft.com/office/drawing/2014/main" id="{4DE65F34-D131-4310-BCFC-D79FF2AB65E1}"/>
              </a:ext>
            </a:extLst>
          </p:cNvPr>
          <p:cNvSpPr>
            <a:spLocks noGrp="1"/>
          </p:cNvSpPr>
          <p:nvPr>
            <p:ph idx="1"/>
          </p:nvPr>
        </p:nvSpPr>
        <p:spPr>
          <a:xfrm>
            <a:off x="304800" y="1143000"/>
            <a:ext cx="5410200" cy="5211763"/>
          </a:xfrm>
        </p:spPr>
        <p:txBody>
          <a:bodyPr>
            <a:normAutofit/>
          </a:bodyPr>
          <a:lstStyle/>
          <a:p>
            <a:pPr>
              <a:spcAft>
                <a:spcPts val="1200"/>
              </a:spcAft>
              <a:buFont typeface="Wingdings" panose="05000000000000000000" pitchFamily="2" charset="2"/>
              <a:buChar char="§"/>
            </a:pPr>
            <a:r>
              <a:rPr lang="en-US" dirty="0"/>
              <a:t>A woman can become pregnant within several weeks after birth if she has sexual relations and if she is not breastfeeding exclusively. </a:t>
            </a:r>
          </a:p>
          <a:p>
            <a:pPr>
              <a:buFont typeface="Wingdings" panose="05000000000000000000" pitchFamily="2" charset="2"/>
              <a:buChar char="§"/>
            </a:pPr>
            <a:r>
              <a:rPr lang="en-US" dirty="0"/>
              <a:t>It is important that as a health worker you discuss the importance of family planning and birth spacing, and help couples in choosing the contraceptive method that is right for them.</a:t>
            </a:r>
          </a:p>
          <a:p>
            <a:endParaRPr lang="en-US" dirty="0"/>
          </a:p>
          <a:p>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19200"/>
            <a:ext cx="3302486" cy="5399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49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FB66-0E92-4FF8-AC24-A3A7090E7627}"/>
              </a:ext>
            </a:extLst>
          </p:cNvPr>
          <p:cNvSpPr>
            <a:spLocks noGrp="1"/>
          </p:cNvSpPr>
          <p:nvPr>
            <p:ph type="title"/>
          </p:nvPr>
        </p:nvSpPr>
        <p:spPr>
          <a:xfrm>
            <a:off x="228600" y="152400"/>
            <a:ext cx="8610600" cy="792162"/>
          </a:xfrm>
        </p:spPr>
        <p:txBody>
          <a:bodyPr>
            <a:noAutofit/>
          </a:bodyPr>
          <a:lstStyle/>
          <a:p>
            <a:r>
              <a:rPr lang="en-US" sz="3200" dirty="0"/>
              <a:t> Counselling post partum woman (1)</a:t>
            </a:r>
            <a:endParaRPr lang="en-GB" sz="3200" dirty="0"/>
          </a:p>
        </p:txBody>
      </p:sp>
      <p:sp>
        <p:nvSpPr>
          <p:cNvPr id="3" name="Content Placeholder 2">
            <a:extLst>
              <a:ext uri="{FF2B5EF4-FFF2-40B4-BE49-F238E27FC236}">
                <a16:creationId xmlns:a16="http://schemas.microsoft.com/office/drawing/2014/main" id="{96E5826E-0549-4BC2-B9FF-563F46EE1385}"/>
              </a:ext>
            </a:extLst>
          </p:cNvPr>
          <p:cNvSpPr>
            <a:spLocks noGrp="1"/>
          </p:cNvSpPr>
          <p:nvPr>
            <p:ph idx="1"/>
          </p:nvPr>
        </p:nvSpPr>
        <p:spPr>
          <a:xfrm>
            <a:off x="457200" y="944562"/>
            <a:ext cx="8229600" cy="5420072"/>
          </a:xfrm>
        </p:spPr>
        <p:txBody>
          <a:bodyPr>
            <a:normAutofit lnSpcReduction="10000"/>
          </a:bodyPr>
          <a:lstStyle/>
          <a:p>
            <a:pPr>
              <a:spcAft>
                <a:spcPts val="1200"/>
              </a:spcAft>
              <a:buFont typeface="Wingdings" panose="05000000000000000000" pitchFamily="2" charset="2"/>
              <a:buChar char="§"/>
            </a:pPr>
            <a:r>
              <a:rPr lang="en-US" sz="3000" dirty="0"/>
              <a:t>Begin discussing FP during pregnancy, particularly during the third trimester, after birth and in the immediate postpartum period. </a:t>
            </a:r>
          </a:p>
          <a:p>
            <a:pPr>
              <a:spcAft>
                <a:spcPts val="1200"/>
              </a:spcAft>
              <a:buFont typeface="Wingdings" panose="05000000000000000000" pitchFamily="2" charset="2"/>
              <a:buChar char="§"/>
            </a:pPr>
            <a:r>
              <a:rPr lang="en-US" sz="3000" dirty="0"/>
              <a:t>Several methods of FP can be started immediately after birth, but others may need to be delayed if the woman is breastfeeding.</a:t>
            </a:r>
          </a:p>
          <a:p>
            <a:pPr>
              <a:spcAft>
                <a:spcPts val="1200"/>
              </a:spcAft>
              <a:buFont typeface="Wingdings" panose="05000000000000000000" pitchFamily="2" charset="2"/>
              <a:buChar char="§"/>
            </a:pPr>
            <a:r>
              <a:rPr lang="en-US" sz="3000" dirty="0"/>
              <a:t>If the woman wants female sterilization or an Intrauterine Device (IUD) inserted immediately after childbirth, she should inform her birth attendant and plan to give birth in a health facility.</a:t>
            </a:r>
          </a:p>
          <a:p>
            <a:endParaRPr lang="en-GB" dirty="0"/>
          </a:p>
        </p:txBody>
      </p:sp>
    </p:spTree>
    <p:extLst>
      <p:ext uri="{BB962C8B-B14F-4D97-AF65-F5344CB8AC3E}">
        <p14:creationId xmlns:p14="http://schemas.microsoft.com/office/powerpoint/2010/main" val="2693886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FB66-0E92-4FF8-AC24-A3A7090E7627}"/>
              </a:ext>
            </a:extLst>
          </p:cNvPr>
          <p:cNvSpPr>
            <a:spLocks noGrp="1"/>
          </p:cNvSpPr>
          <p:nvPr>
            <p:ph type="title"/>
          </p:nvPr>
        </p:nvSpPr>
        <p:spPr>
          <a:xfrm>
            <a:off x="0" y="457200"/>
            <a:ext cx="9144000" cy="850106"/>
          </a:xfrm>
        </p:spPr>
        <p:txBody>
          <a:bodyPr>
            <a:noAutofit/>
          </a:bodyPr>
          <a:lstStyle/>
          <a:p>
            <a:r>
              <a:rPr lang="en-US" sz="3200" dirty="0"/>
              <a:t> Counselling post partum woman (2) </a:t>
            </a:r>
            <a:br>
              <a:rPr lang="en-US" sz="3200" dirty="0"/>
            </a:br>
            <a:endParaRPr lang="en-GB" sz="3200" dirty="0"/>
          </a:p>
        </p:txBody>
      </p:sp>
      <p:sp>
        <p:nvSpPr>
          <p:cNvPr id="3" name="Content Placeholder 2">
            <a:extLst>
              <a:ext uri="{FF2B5EF4-FFF2-40B4-BE49-F238E27FC236}">
                <a16:creationId xmlns:a16="http://schemas.microsoft.com/office/drawing/2014/main" id="{96E5826E-0549-4BC2-B9FF-563F46EE1385}"/>
              </a:ext>
            </a:extLst>
          </p:cNvPr>
          <p:cNvSpPr>
            <a:spLocks noGrp="1"/>
          </p:cNvSpPr>
          <p:nvPr>
            <p:ph idx="1"/>
          </p:nvPr>
        </p:nvSpPr>
        <p:spPr>
          <a:xfrm>
            <a:off x="304800" y="1066800"/>
            <a:ext cx="8534400" cy="5059363"/>
          </a:xfrm>
        </p:spPr>
        <p:txBody>
          <a:bodyPr>
            <a:noAutofit/>
          </a:bodyPr>
          <a:lstStyle/>
          <a:p>
            <a:pPr>
              <a:buFont typeface="Wingdings" panose="05000000000000000000" pitchFamily="2" charset="2"/>
              <a:buChar char="§"/>
            </a:pPr>
            <a:r>
              <a:rPr lang="en-US" sz="2600" dirty="0"/>
              <a:t>Advise women about the benefits of using breastfeeding as a FP choice, known as the Lactational Amenorrhoea Method (LAM). LAM provides protection when the following three requirements are met:</a:t>
            </a:r>
          </a:p>
          <a:p>
            <a:pPr lvl="1">
              <a:buFont typeface="Arial"/>
              <a:buChar char="•"/>
            </a:pPr>
            <a:r>
              <a:rPr lang="en-US" dirty="0"/>
              <a:t>the woman is exclusively breastfeeding a baby, day and night</a:t>
            </a:r>
          </a:p>
          <a:p>
            <a:pPr lvl="1">
              <a:buFont typeface="Arial"/>
              <a:buChar char="•"/>
            </a:pPr>
            <a:r>
              <a:rPr lang="en-US" dirty="0"/>
              <a:t>during the first six months after birth and</a:t>
            </a:r>
          </a:p>
          <a:p>
            <a:pPr lvl="1">
              <a:buFont typeface="Arial"/>
              <a:buChar char="•"/>
            </a:pPr>
            <a:r>
              <a:rPr lang="en-US" dirty="0"/>
              <a:t>her menstrual periods have not returned.</a:t>
            </a:r>
          </a:p>
          <a:p>
            <a:pPr marL="0" indent="0">
              <a:buNone/>
            </a:pPr>
            <a:endParaRPr lang="en-US" sz="2400" b="1" dirty="0"/>
          </a:p>
          <a:p>
            <a:endParaRPr lang="en-GB" sz="2400" dirty="0"/>
          </a:p>
        </p:txBody>
      </p:sp>
      <p:graphicFrame>
        <p:nvGraphicFramePr>
          <p:cNvPr id="4" name="Table 3"/>
          <p:cNvGraphicFramePr>
            <a:graphicFrameLocks noGrp="1"/>
          </p:cNvGraphicFramePr>
          <p:nvPr>
            <p:extLst>
              <p:ext uri="{D42A27DB-BD31-4B8C-83A1-F6EECF244321}">
                <p14:modId xmlns:p14="http://schemas.microsoft.com/office/powerpoint/2010/main" val="2988457906"/>
              </p:ext>
            </p:extLst>
          </p:nvPr>
        </p:nvGraphicFramePr>
        <p:xfrm>
          <a:off x="685800" y="4343400"/>
          <a:ext cx="8001000" cy="2286000"/>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20000"/>
                    </a:ext>
                  </a:extLst>
                </a:gridCol>
              </a:tblGrid>
              <a:tr h="370840">
                <a:tc>
                  <a:txBody>
                    <a:bodyPr/>
                    <a:lstStyle/>
                    <a:p>
                      <a:pPr marL="0" indent="0">
                        <a:buNone/>
                      </a:pPr>
                      <a:r>
                        <a:rPr lang="en-US" sz="1800" b="1" dirty="0"/>
                        <a:t>REMINDER</a:t>
                      </a:r>
                    </a:p>
                    <a:p>
                      <a:pPr>
                        <a:buFont typeface="Wingdings" panose="05000000000000000000" pitchFamily="2" charset="2"/>
                        <a:buChar char="§"/>
                      </a:pPr>
                      <a:r>
                        <a:rPr lang="en-US" sz="1800" dirty="0"/>
                        <a:t>Exclusive breastfeeding means that the baby is not given any other food or drink, not even water. She or he is only given breast milk. </a:t>
                      </a:r>
                    </a:p>
                    <a:p>
                      <a:pPr>
                        <a:buFont typeface="Wingdings" panose="05000000000000000000" pitchFamily="2" charset="2"/>
                        <a:buChar char="§"/>
                      </a:pPr>
                      <a:r>
                        <a:rPr lang="en-US" sz="1800" dirty="0"/>
                        <a:t>Once the baby reaches six months, or receives complementary foods or the mothers' periods have returned, she should use another family planning method. Before this time she needs to start thinking about what method she will use after LAM.</a:t>
                      </a:r>
                    </a:p>
                    <a:p>
                      <a:endParaRPr lang="en-US"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49890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FC064369-7044-4706-9D9D-54AE7D570CB4}"/>
              </a:ext>
            </a:extLst>
          </p:cNvPr>
          <p:cNvSpPr>
            <a:spLocks noGrp="1"/>
          </p:cNvSpPr>
          <p:nvPr>
            <p:ph type="title"/>
          </p:nvPr>
        </p:nvSpPr>
        <p:spPr>
          <a:xfrm>
            <a:off x="457200" y="28074"/>
            <a:ext cx="8229600" cy="850106"/>
          </a:xfrm>
        </p:spPr>
        <p:txBody>
          <a:bodyPr/>
          <a:lstStyle/>
          <a:p>
            <a:r>
              <a:rPr lang="en-US" altLang="en-US" dirty="0">
                <a:ea typeface="ＭＳ Ｐゴシック" panose="020B0600070205080204" pitchFamily="34" charset="-128"/>
              </a:rPr>
              <a:t>Counselling needs of men</a:t>
            </a:r>
          </a:p>
        </p:txBody>
      </p:sp>
      <p:sp>
        <p:nvSpPr>
          <p:cNvPr id="12291" name="Content Placeholder 2">
            <a:extLst>
              <a:ext uri="{FF2B5EF4-FFF2-40B4-BE49-F238E27FC236}">
                <a16:creationId xmlns:a16="http://schemas.microsoft.com/office/drawing/2014/main" id="{8DCACF8D-BAC8-4E74-A36E-0CBE2C17FB08}"/>
              </a:ext>
            </a:extLst>
          </p:cNvPr>
          <p:cNvSpPr>
            <a:spLocks noGrp="1"/>
          </p:cNvSpPr>
          <p:nvPr>
            <p:ph sz="half" idx="1"/>
          </p:nvPr>
        </p:nvSpPr>
        <p:spPr>
          <a:xfrm>
            <a:off x="152400" y="990600"/>
            <a:ext cx="5867400" cy="4525963"/>
          </a:xfrm>
        </p:spPr>
        <p:txBody>
          <a:bodyPr>
            <a:noAutofit/>
          </a:bodyPr>
          <a:lstStyle/>
          <a:p>
            <a:pPr>
              <a:spcAft>
                <a:spcPts val="600"/>
              </a:spcAft>
              <a:buFont typeface="Wingdings" charset="2"/>
              <a:buChar char="§"/>
            </a:pPr>
            <a:r>
              <a:rPr lang="en-US" altLang="en-US" sz="2200" dirty="0">
                <a:ea typeface="ＭＳ Ｐゴシック" panose="020B0600070205080204" pitchFamily="34" charset="-128"/>
              </a:rPr>
              <a:t>Encourage men to make decisions about sexual and reproductive health jointly with their partners.</a:t>
            </a:r>
          </a:p>
          <a:p>
            <a:pPr>
              <a:spcAft>
                <a:spcPts val="600"/>
              </a:spcAft>
              <a:buFont typeface="Wingdings" charset="2"/>
              <a:buChar char="§"/>
            </a:pPr>
            <a:r>
              <a:rPr lang="en-US" altLang="en-US" sz="2200" dirty="0">
                <a:ea typeface="ＭＳ Ｐゴシック" panose="020B0600070205080204" pitchFamily="34" charset="-128"/>
              </a:rPr>
              <a:t>Encourage women to bring their partners to see clinical providers for joint counseling, decision-making, and care.</a:t>
            </a:r>
          </a:p>
          <a:p>
            <a:pPr>
              <a:spcAft>
                <a:spcPts val="600"/>
              </a:spcAft>
              <a:buFont typeface="Wingdings" charset="2"/>
              <a:buChar char="§"/>
            </a:pPr>
            <a:r>
              <a:rPr lang="en-US" altLang="en-US" sz="2200" dirty="0">
                <a:ea typeface="ＭＳ Ｐゴシック" panose="020B0600070205080204" pitchFamily="34" charset="-128"/>
              </a:rPr>
              <a:t>Coach men and women on how to talk with their partners about family planning and STIs.</a:t>
            </a:r>
          </a:p>
          <a:p>
            <a:pPr>
              <a:spcAft>
                <a:spcPts val="600"/>
              </a:spcAft>
              <a:buFont typeface="Wingdings" charset="2"/>
              <a:buChar char="§"/>
            </a:pPr>
            <a:r>
              <a:rPr lang="en-US" altLang="en-US" sz="2200" dirty="0">
                <a:ea typeface="ＭＳ Ｐゴシック" panose="020B0600070205080204" pitchFamily="34" charset="-128"/>
              </a:rPr>
              <a:t>Suggest women clients that they tell their partners about health services for men. Give them informational materials to take home, if available.</a:t>
            </a:r>
          </a:p>
          <a:p>
            <a:pPr>
              <a:spcAft>
                <a:spcPts val="600"/>
              </a:spcAft>
              <a:buFont typeface="Wingdings" charset="2"/>
              <a:buChar char="§"/>
            </a:pPr>
            <a:r>
              <a:rPr lang="en-US" altLang="en-US" sz="2200" dirty="0">
                <a:ea typeface="ＭＳ Ｐゴシック" panose="020B0600070205080204" pitchFamily="34" charset="-128"/>
              </a:rPr>
              <a:t>Correct men’s misperceptions and give them information to inform their decisions and opinions. </a:t>
            </a:r>
          </a:p>
          <a:p>
            <a:pPr>
              <a:spcAft>
                <a:spcPts val="600"/>
              </a:spcAft>
              <a:buFont typeface="Wingdings" charset="2"/>
              <a:buChar char="§"/>
            </a:pPr>
            <a:endParaRPr lang="en-US" altLang="en-US" sz="2200" dirty="0">
              <a:ea typeface="ＭＳ Ｐゴシック" panose="020B0600070205080204" pitchFamily="34" charset="-128"/>
            </a:endParaRPr>
          </a:p>
        </p:txBody>
      </p:sp>
      <p:pic>
        <p:nvPicPr>
          <p:cNvPr id="3" name="Content Placeholder 2"/>
          <p:cNvPicPr>
            <a:picLocks noGrp="1" noChangeAspect="1"/>
          </p:cNvPicPr>
          <p:nvPr>
            <p:ph sz="half" idx="2"/>
          </p:nvPr>
        </p:nvPicPr>
        <p:blipFill rotWithShape="1">
          <a:blip r:embed="rId3"/>
          <a:srcRect t="-471" b="-22630"/>
          <a:stretch/>
        </p:blipFill>
        <p:spPr>
          <a:xfrm>
            <a:off x="5715004" y="2057404"/>
            <a:ext cx="3358067" cy="3167988"/>
          </a:xfrm>
        </p:spPr>
      </p:pic>
      <p:sp>
        <p:nvSpPr>
          <p:cNvPr id="4" name="TextBox 3"/>
          <p:cNvSpPr txBox="1"/>
          <p:nvPr/>
        </p:nvSpPr>
        <p:spPr>
          <a:xfrm>
            <a:off x="5715000" y="4648200"/>
            <a:ext cx="3429000" cy="430887"/>
          </a:xfrm>
          <a:prstGeom prst="rect">
            <a:avLst/>
          </a:prstGeom>
          <a:noFill/>
        </p:spPr>
        <p:txBody>
          <a:bodyPr wrap="square" rtlCol="0">
            <a:spAutoFit/>
          </a:bodyPr>
          <a:lstStyle/>
          <a:p>
            <a:r>
              <a:rPr lang="en-US" sz="1050" dirty="0"/>
              <a:t>Source: Essential considerations for engaging men and boys for improved FP outcomes. USAID.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2438400"/>
            <a:ext cx="7467600" cy="1362075"/>
          </a:xfrm>
        </p:spPr>
        <p:txBody>
          <a:bodyPr>
            <a:normAutofit/>
          </a:bodyPr>
          <a:lstStyle/>
          <a:p>
            <a:pPr algn="ctr"/>
            <a:r>
              <a:rPr lang="en-US" sz="4400" cap="none" dirty="0"/>
              <a:t>Evidence on counselling</a:t>
            </a:r>
          </a:p>
        </p:txBody>
      </p:sp>
    </p:spTree>
    <p:extLst>
      <p:ext uri="{BB962C8B-B14F-4D97-AF65-F5344CB8AC3E}">
        <p14:creationId xmlns:p14="http://schemas.microsoft.com/office/powerpoint/2010/main" val="3231950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850106"/>
          </a:xfrm>
        </p:spPr>
        <p:txBody>
          <a:bodyPr/>
          <a:lstStyle/>
          <a:p>
            <a:r>
              <a:rPr lang="en-GB" dirty="0"/>
              <a:t>Unmet need for contraception </a:t>
            </a:r>
            <a:endParaRPr lang="en-US" i="1" dirty="0"/>
          </a:p>
        </p:txBody>
      </p:sp>
      <p:sp>
        <p:nvSpPr>
          <p:cNvPr id="3" name="Content Placeholder 2"/>
          <p:cNvSpPr>
            <a:spLocks noGrp="1"/>
          </p:cNvSpPr>
          <p:nvPr>
            <p:ph sz="half" idx="1"/>
          </p:nvPr>
        </p:nvSpPr>
        <p:spPr>
          <a:xfrm>
            <a:off x="228600" y="1112837"/>
            <a:ext cx="4267200" cy="4525963"/>
          </a:xfrm>
        </p:spPr>
        <p:txBody>
          <a:bodyPr>
            <a:noAutofit/>
          </a:bodyPr>
          <a:lstStyle/>
          <a:p>
            <a:pPr marL="0" indent="0" fontAlgn="base">
              <a:buNone/>
            </a:pPr>
            <a:r>
              <a:rPr lang="en-US" sz="2400" b="1" dirty="0"/>
              <a:t>Definition</a:t>
            </a:r>
          </a:p>
          <a:p>
            <a:pPr fontAlgn="base">
              <a:buFont typeface="Wingdings" panose="05000000000000000000" pitchFamily="2" charset="2"/>
              <a:buChar char="§"/>
            </a:pPr>
            <a:r>
              <a:rPr lang="en-US" sz="2400" dirty="0"/>
              <a:t>Women with unmet need are those who are fecund and sexually active but are not using any method of contraception, and report not wanting any more children or wanting to delay the next child. </a:t>
            </a:r>
          </a:p>
          <a:p>
            <a:pPr fontAlgn="base">
              <a:buFont typeface="Wingdings" panose="05000000000000000000" pitchFamily="2" charset="2"/>
              <a:buChar char="§"/>
            </a:pPr>
            <a:r>
              <a:rPr lang="en-US" sz="2400" dirty="0"/>
              <a:t>The concept of unmet need points to the gap between women's reproductive intentions and their contraceptive behavior.</a:t>
            </a:r>
          </a:p>
        </p:txBody>
      </p:sp>
      <p:sp>
        <p:nvSpPr>
          <p:cNvPr id="5" name="Content Placeholder 4"/>
          <p:cNvSpPr>
            <a:spLocks noGrp="1"/>
          </p:cNvSpPr>
          <p:nvPr>
            <p:ph sz="half" idx="2"/>
          </p:nvPr>
        </p:nvSpPr>
        <p:spPr>
          <a:xfrm>
            <a:off x="4788024" y="1260375"/>
            <a:ext cx="4038600" cy="3845025"/>
          </a:xfrm>
        </p:spPr>
        <p:txBody>
          <a:bodyPr>
            <a:noAutofit/>
          </a:bodyPr>
          <a:lstStyle/>
          <a:p>
            <a:pPr marL="0" indent="0" fontAlgn="base">
              <a:buNone/>
            </a:pPr>
            <a:r>
              <a:rPr lang="en-US" sz="2400" b="1" u="sng" dirty="0"/>
              <a:t>Unmet need </a:t>
            </a:r>
            <a:r>
              <a:rPr lang="en-US" sz="2400" dirty="0"/>
              <a:t>is especially high among groups such as:</a:t>
            </a:r>
          </a:p>
          <a:p>
            <a:pPr lvl="1" fontAlgn="base"/>
            <a:r>
              <a:rPr lang="en-US" dirty="0"/>
              <a:t>Adolescents</a:t>
            </a:r>
          </a:p>
          <a:p>
            <a:pPr lvl="1" fontAlgn="base"/>
            <a:r>
              <a:rPr lang="en-US" dirty="0"/>
              <a:t>Migrants</a:t>
            </a:r>
          </a:p>
          <a:p>
            <a:pPr lvl="1" fontAlgn="base"/>
            <a:r>
              <a:rPr lang="en-US" dirty="0"/>
              <a:t>Urban slum dwellers</a:t>
            </a:r>
          </a:p>
          <a:p>
            <a:pPr lvl="1" fontAlgn="base"/>
            <a:r>
              <a:rPr lang="en-US" dirty="0"/>
              <a:t>Refugees</a:t>
            </a:r>
          </a:p>
          <a:p>
            <a:pPr lvl="1" fontAlgn="base"/>
            <a:r>
              <a:rPr lang="en-US" dirty="0"/>
              <a:t>Women in the postpartum period</a:t>
            </a:r>
          </a:p>
          <a:p>
            <a:pPr marL="0" indent="0">
              <a:buNone/>
            </a:pPr>
            <a:endParaRPr lang="en-US" dirty="0"/>
          </a:p>
        </p:txBody>
      </p:sp>
    </p:spTree>
    <p:extLst>
      <p:ext uri="{BB962C8B-B14F-4D97-AF65-F5344CB8AC3E}">
        <p14:creationId xmlns:p14="http://schemas.microsoft.com/office/powerpoint/2010/main" val="281016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5CA-82C2-4827-B66A-08836882C442}"/>
              </a:ext>
            </a:extLst>
          </p:cNvPr>
          <p:cNvSpPr>
            <a:spLocks noGrp="1"/>
          </p:cNvSpPr>
          <p:nvPr>
            <p:ph type="title"/>
          </p:nvPr>
        </p:nvSpPr>
        <p:spPr>
          <a:xfrm>
            <a:off x="457200" y="457200"/>
            <a:ext cx="8229600" cy="850106"/>
          </a:xfrm>
        </p:spPr>
        <p:txBody>
          <a:bodyPr>
            <a:noAutofit/>
          </a:bodyPr>
          <a:lstStyle/>
          <a:p>
            <a:r>
              <a:rPr lang="en-GB" sz="2800" dirty="0"/>
              <a:t>Contraceptive counselling: best practices to ensure quality communication and enable effective contraceptive use</a:t>
            </a:r>
          </a:p>
        </p:txBody>
      </p:sp>
      <p:sp>
        <p:nvSpPr>
          <p:cNvPr id="3" name="Content Placeholder 2">
            <a:extLst>
              <a:ext uri="{FF2B5EF4-FFF2-40B4-BE49-F238E27FC236}">
                <a16:creationId xmlns:a16="http://schemas.microsoft.com/office/drawing/2014/main" id="{011E8C42-1614-4082-8F59-668406F37AE3}"/>
              </a:ext>
            </a:extLst>
          </p:cNvPr>
          <p:cNvSpPr>
            <a:spLocks noGrp="1"/>
          </p:cNvSpPr>
          <p:nvPr>
            <p:ph sz="half" idx="1"/>
          </p:nvPr>
        </p:nvSpPr>
        <p:spPr/>
        <p:txBody>
          <a:bodyPr>
            <a:normAutofit/>
          </a:bodyPr>
          <a:lstStyle/>
          <a:p>
            <a:pPr marL="0" indent="0">
              <a:buNone/>
            </a:pPr>
            <a:endParaRPr lang="en-US" sz="2600" dirty="0"/>
          </a:p>
          <a:p>
            <a:pPr marL="0" indent="0">
              <a:buNone/>
            </a:pPr>
            <a:r>
              <a:rPr lang="en-US" sz="2600" dirty="0"/>
              <a:t>Effective contraceptive counselling can help individuals choose a method that meets their needs and preferences, manage any side effects, and continue using their preferred method or switch to an alternative one.</a:t>
            </a:r>
            <a:endParaRPr lang="en-GB" sz="2600" dirty="0"/>
          </a:p>
          <a:p>
            <a:endParaRPr lang="en-GB" sz="2600" dirty="0"/>
          </a:p>
          <a:p>
            <a:pPr marL="0" indent="0">
              <a:buNone/>
            </a:pPr>
            <a:endParaRPr lang="en-GB" sz="2600" dirty="0">
              <a:solidFill>
                <a:srgbClr val="007DC5"/>
              </a:solidFill>
            </a:endParaRPr>
          </a:p>
          <a:p>
            <a:pPr marL="0" indent="0">
              <a:buNone/>
            </a:pPr>
            <a:endParaRPr lang="en-GB" sz="2600" dirty="0">
              <a:solidFill>
                <a:srgbClr val="007DC5"/>
              </a:solidFill>
            </a:endParaRPr>
          </a:p>
          <a:p>
            <a:endParaRPr lang="en-GB" sz="2600" dirty="0"/>
          </a:p>
        </p:txBody>
      </p:sp>
      <p:pic>
        <p:nvPicPr>
          <p:cNvPr id="5" name="Content Placeholder 4"/>
          <p:cNvPicPr>
            <a:picLocks noGrp="1" noChangeAspect="1"/>
          </p:cNvPicPr>
          <p:nvPr>
            <p:ph sz="half" idx="2"/>
          </p:nvPr>
        </p:nvPicPr>
        <p:blipFill rotWithShape="1">
          <a:blip r:embed="rId2"/>
          <a:srcRect l="1720" t="-1300" r="11979" b="-1753"/>
          <a:stretch/>
        </p:blipFill>
        <p:spPr>
          <a:xfrm>
            <a:off x="4343400" y="1600200"/>
            <a:ext cx="4554605" cy="4140317"/>
          </a:xfrm>
        </p:spPr>
      </p:pic>
    </p:spTree>
    <p:extLst>
      <p:ext uri="{BB962C8B-B14F-4D97-AF65-F5344CB8AC3E}">
        <p14:creationId xmlns:p14="http://schemas.microsoft.com/office/powerpoint/2010/main" val="1851357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28B1-AB72-453B-B9F7-0820ADC2682B}"/>
              </a:ext>
            </a:extLst>
          </p:cNvPr>
          <p:cNvSpPr>
            <a:spLocks noGrp="1"/>
          </p:cNvSpPr>
          <p:nvPr>
            <p:ph type="title"/>
          </p:nvPr>
        </p:nvSpPr>
        <p:spPr/>
        <p:txBody>
          <a:bodyPr>
            <a:noAutofit/>
          </a:bodyPr>
          <a:lstStyle/>
          <a:p>
            <a:r>
              <a:rPr lang="en-GB" sz="2800" dirty="0"/>
              <a:t>Does family planning counselling reduce unmet need for modern contraception among postpartum women</a:t>
            </a:r>
          </a:p>
        </p:txBody>
      </p:sp>
      <p:sp>
        <p:nvSpPr>
          <p:cNvPr id="3" name="Content Placeholder 2">
            <a:extLst>
              <a:ext uri="{FF2B5EF4-FFF2-40B4-BE49-F238E27FC236}">
                <a16:creationId xmlns:a16="http://schemas.microsoft.com/office/drawing/2014/main" id="{682F6D3C-4F1F-4A95-BDCC-537B716EF2F5}"/>
              </a:ext>
            </a:extLst>
          </p:cNvPr>
          <p:cNvSpPr>
            <a:spLocks noGrp="1"/>
          </p:cNvSpPr>
          <p:nvPr>
            <p:ph sz="half" idx="1"/>
          </p:nvPr>
        </p:nvSpPr>
        <p:spPr>
          <a:xfrm>
            <a:off x="457200" y="1600200"/>
            <a:ext cx="3657600" cy="4525963"/>
          </a:xfrm>
        </p:spPr>
        <p:txBody>
          <a:bodyPr>
            <a:normAutofit/>
          </a:bodyPr>
          <a:lstStyle/>
          <a:p>
            <a:pPr marL="0" indent="0" algn="ctr">
              <a:buNone/>
            </a:pPr>
            <a:endParaRPr lang="en-US" sz="2600" dirty="0"/>
          </a:p>
          <a:p>
            <a:pPr marL="0" indent="0" algn="ctr">
              <a:buNone/>
            </a:pPr>
            <a:r>
              <a:rPr lang="en-US" sz="2600" dirty="0"/>
              <a:t>Counselling women either before or after discharge reduces unmet need for postpartum contraception but counseling in both periods is most effective.</a:t>
            </a:r>
          </a:p>
          <a:p>
            <a:endParaRPr lang="en-GB" sz="2600" dirty="0"/>
          </a:p>
          <a:p>
            <a:pPr marL="0" indent="0">
              <a:buNone/>
            </a:pPr>
            <a:endParaRPr lang="en-GB" sz="2600" dirty="0">
              <a:solidFill>
                <a:srgbClr val="007DC5"/>
              </a:solidFill>
            </a:endParaRPr>
          </a:p>
          <a:p>
            <a:pPr marL="0" indent="0">
              <a:buNone/>
            </a:pPr>
            <a:endParaRPr lang="en-GB" sz="2600" dirty="0">
              <a:solidFill>
                <a:srgbClr val="007DC5"/>
              </a:solidFill>
            </a:endParaRPr>
          </a:p>
          <a:p>
            <a:pPr marL="0" indent="0">
              <a:buNone/>
            </a:pPr>
            <a:endParaRPr lang="en-GB" sz="2600" dirty="0">
              <a:solidFill>
                <a:srgbClr val="007DC5"/>
              </a:solidFill>
            </a:endParaRPr>
          </a:p>
          <a:p>
            <a:endParaRPr lang="en-GB" sz="2600" dirty="0"/>
          </a:p>
        </p:txBody>
      </p:sp>
      <p:pic>
        <p:nvPicPr>
          <p:cNvPr id="5" name="Content Placeholder 4"/>
          <p:cNvPicPr>
            <a:picLocks noGrp="1" noChangeAspect="1"/>
          </p:cNvPicPr>
          <p:nvPr>
            <p:ph sz="half" idx="2"/>
          </p:nvPr>
        </p:nvPicPr>
        <p:blipFill rotWithShape="1">
          <a:blip r:embed="rId2"/>
          <a:srcRect t="-214" b="-652"/>
          <a:stretch/>
        </p:blipFill>
        <p:spPr>
          <a:xfrm>
            <a:off x="4114800" y="1905000"/>
            <a:ext cx="4467569" cy="3563999"/>
          </a:xfrm>
        </p:spPr>
      </p:pic>
    </p:spTree>
    <p:extLst>
      <p:ext uri="{BB962C8B-B14F-4D97-AF65-F5344CB8AC3E}">
        <p14:creationId xmlns:p14="http://schemas.microsoft.com/office/powerpoint/2010/main" val="3954493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A1FD-9905-4F05-AB99-30918BE462F6}"/>
              </a:ext>
            </a:extLst>
          </p:cNvPr>
          <p:cNvSpPr>
            <a:spLocks noGrp="1"/>
          </p:cNvSpPr>
          <p:nvPr>
            <p:ph type="title"/>
          </p:nvPr>
        </p:nvSpPr>
        <p:spPr>
          <a:xfrm>
            <a:off x="457200" y="274638"/>
            <a:ext cx="8229600" cy="1143000"/>
          </a:xfrm>
        </p:spPr>
        <p:txBody>
          <a:bodyPr anchor="ctr">
            <a:normAutofit/>
          </a:bodyPr>
          <a:lstStyle/>
          <a:p>
            <a:r>
              <a:rPr lang="en-US" dirty="0"/>
              <a:t>Effectiveness of counselling strategies</a:t>
            </a:r>
            <a:endParaRPr lang="en-GB" dirty="0"/>
          </a:p>
        </p:txBody>
      </p:sp>
      <p:sp>
        <p:nvSpPr>
          <p:cNvPr id="3" name="Content Placeholder 2">
            <a:extLst>
              <a:ext uri="{FF2B5EF4-FFF2-40B4-BE49-F238E27FC236}">
                <a16:creationId xmlns:a16="http://schemas.microsoft.com/office/drawing/2014/main" id="{852189F2-2D5D-4D98-A837-9E0A9F832141}"/>
              </a:ext>
            </a:extLst>
          </p:cNvPr>
          <p:cNvSpPr>
            <a:spLocks noGrp="1"/>
          </p:cNvSpPr>
          <p:nvPr>
            <p:ph type="body" sz="half" idx="1"/>
          </p:nvPr>
        </p:nvSpPr>
        <p:spPr>
          <a:xfrm>
            <a:off x="457200" y="1447800"/>
            <a:ext cx="4495800" cy="4678363"/>
          </a:xfrm>
        </p:spPr>
        <p:txBody>
          <a:bodyPr>
            <a:noAutofit/>
          </a:bodyPr>
          <a:lstStyle/>
          <a:p>
            <a:pPr>
              <a:lnSpc>
                <a:spcPct val="90000"/>
              </a:lnSpc>
              <a:spcAft>
                <a:spcPts val="1200"/>
              </a:spcAft>
              <a:buFont typeface="Wingdings" panose="05000000000000000000" pitchFamily="2" charset="2"/>
              <a:buChar char="§"/>
            </a:pPr>
            <a:r>
              <a:rPr lang="en-GB" sz="2200" dirty="0"/>
              <a:t>A </a:t>
            </a:r>
            <a:r>
              <a:rPr lang="en-US" sz="2200" dirty="0"/>
              <a:t>systematic review on the evidence on the comparative effectiveness of different contraceptive counselling strategies found that contraceptive counselling has the potential to improve the effective use of modern contraception and reduce unmet need.</a:t>
            </a:r>
            <a:endParaRPr lang="en-US" sz="2200" baseline="30000" dirty="0"/>
          </a:p>
          <a:p>
            <a:pPr>
              <a:lnSpc>
                <a:spcPct val="90000"/>
              </a:lnSpc>
              <a:spcAft>
                <a:spcPts val="1200"/>
              </a:spcAft>
              <a:buFont typeface="Wingdings" panose="05000000000000000000" pitchFamily="2" charset="2"/>
              <a:buChar char="§"/>
            </a:pPr>
            <a:r>
              <a:rPr lang="en-US" sz="2200" dirty="0"/>
              <a:t>High-quality evidence was lacking, and no clear consensus exists on how best to deliver contraceptive counselling to meet the contraceptive needs of women and improve client satisfaction. </a:t>
            </a:r>
            <a:endParaRPr lang="en-GB" sz="2200" dirty="0"/>
          </a:p>
          <a:p>
            <a:pPr>
              <a:lnSpc>
                <a:spcPct val="90000"/>
              </a:lnSpc>
            </a:pPr>
            <a:endParaRPr lang="en-GB" sz="2200" dirty="0"/>
          </a:p>
        </p:txBody>
      </p:sp>
      <p:pic>
        <p:nvPicPr>
          <p:cNvPr id="4" name="Picture 3">
            <a:extLst>
              <a:ext uri="{FF2B5EF4-FFF2-40B4-BE49-F238E27FC236}">
                <a16:creationId xmlns:a16="http://schemas.microsoft.com/office/drawing/2014/main" id="{C538CF2C-C5EC-4FBC-9209-F8B0971CFE67}"/>
              </a:ext>
            </a:extLst>
          </p:cNvPr>
          <p:cNvPicPr>
            <a:picLocks noChangeAspect="1"/>
          </p:cNvPicPr>
          <p:nvPr/>
        </p:nvPicPr>
        <p:blipFill rotWithShape="1">
          <a:blip r:embed="rId3"/>
          <a:srcRect l="24919" t="23175" r="26413" b="9352"/>
          <a:stretch/>
        </p:blipFill>
        <p:spPr>
          <a:xfrm>
            <a:off x="5105400" y="2286000"/>
            <a:ext cx="3831522" cy="2987995"/>
          </a:xfrm>
          <a:prstGeom prst="rect">
            <a:avLst/>
          </a:prstGeom>
          <a:noFill/>
        </p:spPr>
      </p:pic>
    </p:spTree>
    <p:extLst>
      <p:ext uri="{BB962C8B-B14F-4D97-AF65-F5344CB8AC3E}">
        <p14:creationId xmlns:p14="http://schemas.microsoft.com/office/powerpoint/2010/main" val="675419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615331-DDFC-4FDB-8230-D863BD94A19C}"/>
              </a:ext>
            </a:extLst>
          </p:cNvPr>
          <p:cNvSpPr>
            <a:spLocks noGrp="1"/>
          </p:cNvSpPr>
          <p:nvPr>
            <p:ph idx="1"/>
          </p:nvPr>
        </p:nvSpPr>
        <p:spPr>
          <a:xfrm>
            <a:off x="151572" y="1268760"/>
            <a:ext cx="8535228" cy="4979640"/>
          </a:xfrm>
        </p:spPr>
        <p:txBody>
          <a:bodyPr>
            <a:noAutofit/>
          </a:bodyPr>
          <a:lstStyle/>
          <a:p>
            <a:pPr marL="0" indent="0">
              <a:buNone/>
            </a:pPr>
            <a:r>
              <a:rPr lang="fr-CH" sz="2000" b="1" dirty="0"/>
              <a:t>Selected evidence gaps on counselling:</a:t>
            </a:r>
          </a:p>
          <a:p>
            <a:pPr marL="0" indent="0">
              <a:buNone/>
            </a:pPr>
            <a:endParaRPr lang="fr-CH" sz="2000" b="1" dirty="0"/>
          </a:p>
          <a:p>
            <a:pPr lvl="1"/>
            <a:r>
              <a:rPr lang="en-GB" dirty="0">
                <a:cs typeface="Calibri" panose="020F0502020204030204" pitchFamily="34" charset="0"/>
              </a:rPr>
              <a:t>Women’s experiences with and expectations of counselling in a variety of global settings. </a:t>
            </a:r>
          </a:p>
          <a:p>
            <a:pPr lvl="1"/>
            <a:r>
              <a:rPr lang="en-GB" dirty="0">
                <a:ea typeface="Calibri" panose="020F0502020204030204" pitchFamily="34" charset="0"/>
                <a:cs typeface="Calibri" panose="020F0502020204030204" pitchFamily="34" charset="0"/>
              </a:rPr>
              <a:t>How best to deliver counselling services. </a:t>
            </a:r>
          </a:p>
          <a:p>
            <a:pPr lvl="1"/>
            <a:r>
              <a:rPr lang="en-GB" dirty="0">
                <a:ea typeface="Calibri" panose="020F0502020204030204" pitchFamily="34" charset="0"/>
                <a:cs typeface="Calibri" panose="020F0502020204030204" pitchFamily="34" charset="0"/>
              </a:rPr>
              <a:t>What are the core elements of high-quality of contraceptive counselling? </a:t>
            </a:r>
          </a:p>
          <a:p>
            <a:pPr lvl="1"/>
            <a:r>
              <a:rPr lang="en-GB" dirty="0">
                <a:ea typeface="Calibri" panose="020F0502020204030204" pitchFamily="34" charset="0"/>
                <a:cs typeface="Calibri" panose="020F0502020204030204" pitchFamily="34" charset="0"/>
              </a:rPr>
              <a:t>What are the minimum skills and competencies for contraceptive counsellors?</a:t>
            </a:r>
            <a:endParaRPr lang="en-GB" dirty="0">
              <a:ea typeface="Calibri" panose="020F0502020204030204" pitchFamily="34" charset="0"/>
              <a:cs typeface="Arial" panose="020B0604020202020204" pitchFamily="34" charset="0"/>
            </a:endParaRPr>
          </a:p>
          <a:p>
            <a:pPr lvl="1"/>
            <a:r>
              <a:rPr lang="en-GB" dirty="0">
                <a:ea typeface="Calibri" panose="020F0502020204030204" pitchFamily="34" charset="0"/>
                <a:cs typeface="Calibri" panose="020F0502020204030204" pitchFamily="34" charset="0"/>
              </a:rPr>
              <a:t>What should be in a comprehensive package of best practices for FP counselling for different populations (e.g., young people)?</a:t>
            </a:r>
          </a:p>
          <a:p>
            <a:pPr lvl="1"/>
            <a:endParaRPr lang="fr-FR" sz="2000" dirty="0">
              <a:cs typeface="Calibri" panose="020F0502020204030204" pitchFamily="34" charset="0"/>
            </a:endParaRPr>
          </a:p>
          <a:p>
            <a:pPr lvl="1"/>
            <a:endParaRPr lang="fr-FR" sz="2000" dirty="0">
              <a:cs typeface="Calibri" panose="020F0502020204030204" pitchFamily="34" charset="0"/>
            </a:endParaRPr>
          </a:p>
          <a:p>
            <a:pPr marL="457200" lvl="1" indent="0">
              <a:buNone/>
            </a:pPr>
            <a:r>
              <a:rPr lang="en-GB" sz="2000" dirty="0"/>
              <a:t> </a:t>
            </a:r>
            <a:endParaRPr lang="fr-CH" sz="2000" b="1" dirty="0"/>
          </a:p>
          <a:p>
            <a:pPr lvl="1"/>
            <a:endParaRPr lang="fr-FR" sz="1400" dirty="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BE1D9AE5-8E6F-4C1D-B4ED-8586B79DC6C9}"/>
              </a:ext>
            </a:extLst>
          </p:cNvPr>
          <p:cNvSpPr txBox="1">
            <a:spLocks/>
          </p:cNvSpPr>
          <p:nvPr/>
        </p:nvSpPr>
        <p:spPr>
          <a:xfrm>
            <a:off x="381000" y="184547"/>
            <a:ext cx="8229600"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7DC5"/>
                </a:solidFill>
                <a:latin typeface="+mj-lt"/>
                <a:ea typeface="+mj-ea"/>
                <a:cs typeface="+mj-cs"/>
              </a:defRPr>
            </a:lvl1pPr>
          </a:lstStyle>
          <a:p>
            <a:r>
              <a:rPr lang="en-US" dirty="0"/>
              <a:t>Evidence gap on counselling </a:t>
            </a:r>
            <a:endParaRPr lang="en-GB" dirty="0"/>
          </a:p>
        </p:txBody>
      </p:sp>
    </p:spTree>
    <p:extLst>
      <p:ext uri="{BB962C8B-B14F-4D97-AF65-F5344CB8AC3E}">
        <p14:creationId xmlns:p14="http://schemas.microsoft.com/office/powerpoint/2010/main" val="178438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65B0-6F5B-4790-85C5-85A0796158B7}"/>
              </a:ext>
            </a:extLst>
          </p:cNvPr>
          <p:cNvSpPr>
            <a:spLocks noGrp="1"/>
          </p:cNvSpPr>
          <p:nvPr>
            <p:ph type="title"/>
          </p:nvPr>
        </p:nvSpPr>
        <p:spPr/>
        <p:txBody>
          <a:bodyPr/>
          <a:lstStyle/>
          <a:p>
            <a:r>
              <a:rPr lang="en-US" dirty="0"/>
              <a:t>Additional reading</a:t>
            </a:r>
            <a:endParaRPr lang="en-GB" dirty="0"/>
          </a:p>
        </p:txBody>
      </p:sp>
      <p:sp>
        <p:nvSpPr>
          <p:cNvPr id="3" name="Content Placeholder 2">
            <a:extLst>
              <a:ext uri="{FF2B5EF4-FFF2-40B4-BE49-F238E27FC236}">
                <a16:creationId xmlns:a16="http://schemas.microsoft.com/office/drawing/2014/main" id="{85FAA991-00A6-4DA7-B6DB-EB542E525EDB}"/>
              </a:ext>
            </a:extLst>
          </p:cNvPr>
          <p:cNvSpPr>
            <a:spLocks noGrp="1"/>
          </p:cNvSpPr>
          <p:nvPr>
            <p:ph idx="1"/>
          </p:nvPr>
        </p:nvSpPr>
        <p:spPr>
          <a:xfrm>
            <a:off x="152400" y="1143000"/>
            <a:ext cx="8763000" cy="4953000"/>
          </a:xfrm>
        </p:spPr>
        <p:txBody>
          <a:bodyPr>
            <a:noAutofit/>
          </a:bodyPr>
          <a:lstStyle/>
          <a:p>
            <a:pPr>
              <a:buFont typeface="Wingdings" panose="05000000000000000000" pitchFamily="2" charset="2"/>
              <a:buChar char="§"/>
            </a:pPr>
            <a:r>
              <a:rPr lang="en-US" sz="2000" dirty="0"/>
              <a:t>Adolescents and family planning: what the evidence shows. ICRW; 2014. </a:t>
            </a:r>
          </a:p>
          <a:p>
            <a:pPr>
              <a:buFont typeface="Wingdings" panose="05000000000000000000" pitchFamily="2" charset="2"/>
              <a:buChar char="§"/>
            </a:pPr>
            <a:r>
              <a:rPr lang="en-GB" sz="2000" dirty="0"/>
              <a:t>Ali M, Tran NT, Kabra R, Kiare J. Strengthening contraceptive counselling: gaps in knowledge and implementation research. </a:t>
            </a:r>
            <a:r>
              <a:rPr lang="en-US" sz="2000" dirty="0">
                <a:hlinkClick r:id="rId2"/>
              </a:rPr>
              <a:t>http://dx.doi.org/10.1136/bmjsrh-2021-201104</a:t>
            </a:r>
            <a:endParaRPr lang="en-US" sz="2000" dirty="0"/>
          </a:p>
          <a:p>
            <a:pPr>
              <a:buFont typeface="Wingdings" panose="05000000000000000000" pitchFamily="2" charset="2"/>
              <a:buChar char="§"/>
            </a:pPr>
            <a:r>
              <a:rPr lang="en-US" sz="2000" dirty="0"/>
              <a:t>Compendium of WHO recommendations for postpartum family planning. WHO; 2016.</a:t>
            </a:r>
          </a:p>
          <a:p>
            <a:pPr>
              <a:buFont typeface="Wingdings" panose="05000000000000000000" pitchFamily="2" charset="2"/>
              <a:buChar char="§"/>
            </a:pPr>
            <a:r>
              <a:rPr lang="en-US" sz="2000" dirty="0"/>
              <a:t>Family planning: a global handbook for providers, 2018 edition. WHO; 2018.</a:t>
            </a:r>
          </a:p>
          <a:p>
            <a:pPr>
              <a:buFont typeface="Wingdings" panose="05000000000000000000" pitchFamily="2" charset="2"/>
              <a:buChar char="§"/>
            </a:pPr>
            <a:r>
              <a:rPr lang="en-US" sz="2000" dirty="0"/>
              <a:t>Global consensus statement for expanding contraceptive choice for  adolescents and youth to include long-acting reversible contraception. FP2020; 2017. </a:t>
            </a:r>
          </a:p>
          <a:p>
            <a:pPr>
              <a:buFont typeface="Wingdings" panose="05000000000000000000" pitchFamily="2" charset="2"/>
              <a:buChar char="§"/>
            </a:pPr>
            <a:r>
              <a:rPr lang="en-US" sz="2000" dirty="0"/>
              <a:t>Medical eligibility criteria wheel for contraceptive use. WHO; 2015.</a:t>
            </a:r>
          </a:p>
          <a:p>
            <a:pPr>
              <a:buFont typeface="Wingdings" panose="05000000000000000000" pitchFamily="2" charset="2"/>
              <a:buChar char="§"/>
            </a:pPr>
            <a:r>
              <a:rPr lang="en-US" sz="2000" dirty="0"/>
              <a:t>Reducing early and unintended pregnancies among adolescents: evidence brief. WHO; 2017. </a:t>
            </a:r>
          </a:p>
          <a:p>
            <a:pPr>
              <a:buFont typeface="Wingdings" panose="05000000000000000000" pitchFamily="2" charset="2"/>
              <a:buChar char="§"/>
            </a:pPr>
            <a:r>
              <a:rPr lang="en-US" sz="2000" dirty="0"/>
              <a:t>Self-administration of injectable contraception: information note. WHO; 2020. </a:t>
            </a:r>
          </a:p>
          <a:p>
            <a:pPr>
              <a:buFont typeface="Wingdings" panose="05000000000000000000" pitchFamily="2" charset="2"/>
              <a:buChar char="§"/>
            </a:pPr>
            <a:r>
              <a:rPr lang="en-US" sz="2000" dirty="0"/>
              <a:t>Task sharing to improve access to family planning/contraception: summary brief. WHO; 2017. </a:t>
            </a:r>
          </a:p>
          <a:p>
            <a:pPr>
              <a:buFont typeface="Wingdings" panose="05000000000000000000" pitchFamily="2" charset="2"/>
              <a:buChar char="§"/>
            </a:pPr>
            <a:endParaRPr lang="en-GB" sz="2000" dirty="0"/>
          </a:p>
        </p:txBody>
      </p:sp>
    </p:spTree>
    <p:extLst>
      <p:ext uri="{BB962C8B-B14F-4D97-AF65-F5344CB8AC3E}">
        <p14:creationId xmlns:p14="http://schemas.microsoft.com/office/powerpoint/2010/main" val="3815825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a:extLst>
              <a:ext uri="{FF2B5EF4-FFF2-40B4-BE49-F238E27FC236}">
                <a16:creationId xmlns:a16="http://schemas.microsoft.com/office/drawing/2014/main" id="{2C155EEE-DC44-4095-9CA5-728C4B151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85" t="19939" r="10242" b="12102"/>
          <a:stretch>
            <a:fillRect/>
          </a:stretch>
        </p:blipFill>
        <p:spPr bwMode="auto">
          <a:xfrm>
            <a:off x="26737" y="228600"/>
            <a:ext cx="8985250" cy="554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1622C554-0B41-4437-A176-7DE54DBBC6A8}"/>
              </a:ext>
            </a:extLst>
          </p:cNvPr>
          <p:cNvSpPr/>
          <p:nvPr/>
        </p:nvSpPr>
        <p:spPr>
          <a:xfrm>
            <a:off x="152400" y="6019800"/>
            <a:ext cx="8678228" cy="461665"/>
          </a:xfrm>
          <a:prstGeom prst="rect">
            <a:avLst/>
          </a:prstGeom>
        </p:spPr>
        <p:txBody>
          <a:bodyPr wrap="square">
            <a:spAutoFit/>
          </a:bodyPr>
          <a:lstStyle/>
          <a:p>
            <a:r>
              <a:rPr lang="en-GB" sz="2400" dirty="0">
                <a:hlinkClick r:id="rId4"/>
              </a:rPr>
              <a:t>https://www.fptraining.org/projects/family-planning-counseling</a:t>
            </a:r>
            <a:endParaRPr lang="en-GB"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420889"/>
            <a:ext cx="8229600" cy="2520280"/>
          </a:xfrm>
        </p:spPr>
        <p:txBody>
          <a:bodyPr/>
          <a:lstStyle/>
          <a:p>
            <a:pPr marL="0" indent="0" algn="ctr">
              <a:buNone/>
            </a:pPr>
            <a:r>
              <a:rPr lang="en-GB" dirty="0"/>
              <a:t>Follow us on Twitter  </a:t>
            </a:r>
            <a:r>
              <a:rPr lang="en-GB" b="1" dirty="0">
                <a:solidFill>
                  <a:srgbClr val="007DC5"/>
                </a:solidFill>
              </a:rPr>
              <a:t>@HRPresearch</a:t>
            </a:r>
          </a:p>
          <a:p>
            <a:pPr marL="0" indent="0" algn="ctr">
              <a:buNone/>
            </a:pPr>
            <a:endParaRPr lang="en-GB" dirty="0"/>
          </a:p>
          <a:p>
            <a:pPr marL="0" indent="0" algn="ctr">
              <a:buNone/>
            </a:pPr>
            <a:r>
              <a:rPr lang="en-GB" dirty="0"/>
              <a:t>Visit our website  </a:t>
            </a:r>
            <a:r>
              <a:rPr lang="en-GB" b="1" dirty="0">
                <a:solidFill>
                  <a:srgbClr val="007DC5"/>
                </a:solidFill>
              </a:rPr>
              <a:t>who.int/</a:t>
            </a:r>
            <a:r>
              <a:rPr lang="en-GB" b="1" dirty="0" err="1">
                <a:solidFill>
                  <a:srgbClr val="007DC5"/>
                </a:solidFill>
              </a:rPr>
              <a:t>reproductivehealth</a:t>
            </a:r>
            <a:endParaRPr lang="en-GB" b="1" dirty="0">
              <a:solidFill>
                <a:srgbClr val="007DC5"/>
              </a:solidFill>
            </a:endParaRPr>
          </a:p>
        </p:txBody>
      </p:sp>
    </p:spTree>
    <p:extLst>
      <p:ext uri="{BB962C8B-B14F-4D97-AF65-F5344CB8AC3E}">
        <p14:creationId xmlns:p14="http://schemas.microsoft.com/office/powerpoint/2010/main" val="256740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A3FA-0BA0-48ED-B14A-965E5F3AFF37}"/>
              </a:ext>
            </a:extLst>
          </p:cNvPr>
          <p:cNvSpPr>
            <a:spLocks noGrp="1"/>
          </p:cNvSpPr>
          <p:nvPr>
            <p:ph type="title"/>
          </p:nvPr>
        </p:nvSpPr>
        <p:spPr>
          <a:xfrm>
            <a:off x="457200" y="242741"/>
            <a:ext cx="8229600" cy="850106"/>
          </a:xfrm>
        </p:spPr>
        <p:txBody>
          <a:bodyPr>
            <a:normAutofit fontScale="90000"/>
          </a:bodyPr>
          <a:lstStyle/>
          <a:p>
            <a:r>
              <a:rPr lang="en-GB" dirty="0"/>
              <a:t>Meeting the unmet need for contraception </a:t>
            </a:r>
          </a:p>
        </p:txBody>
      </p:sp>
      <p:sp>
        <p:nvSpPr>
          <p:cNvPr id="3" name="Content Placeholder 2">
            <a:extLst>
              <a:ext uri="{FF2B5EF4-FFF2-40B4-BE49-F238E27FC236}">
                <a16:creationId xmlns:a16="http://schemas.microsoft.com/office/drawing/2014/main" id="{387C8319-F16E-4930-B435-815DD6734FC7}"/>
              </a:ext>
            </a:extLst>
          </p:cNvPr>
          <p:cNvSpPr>
            <a:spLocks noGrp="1"/>
          </p:cNvSpPr>
          <p:nvPr>
            <p:ph idx="1"/>
          </p:nvPr>
        </p:nvSpPr>
        <p:spPr>
          <a:xfrm>
            <a:off x="457200" y="1371600"/>
            <a:ext cx="8458200" cy="4569371"/>
          </a:xfrm>
        </p:spPr>
        <p:txBody>
          <a:bodyPr>
            <a:normAutofit/>
          </a:bodyPr>
          <a:lstStyle/>
          <a:p>
            <a:pPr marL="0" indent="0">
              <a:buNone/>
            </a:pPr>
            <a:r>
              <a:rPr lang="en-US" sz="2400" dirty="0"/>
              <a:t>Meeting the unmet need for contraception across the reproductive cycle in low- and middle-income countries and offering all pregnant women and their newborns the standard care would result in reductions of:</a:t>
            </a:r>
            <a:endParaRPr lang="en-US" dirty="0"/>
          </a:p>
          <a:p>
            <a:pPr lvl="1" indent="-342900"/>
            <a:r>
              <a:rPr lang="en-US" dirty="0"/>
              <a:t>unintended pregnancies by 68%</a:t>
            </a:r>
          </a:p>
          <a:p>
            <a:pPr lvl="1" indent="-342900"/>
            <a:r>
              <a:rPr lang="en-US" dirty="0"/>
              <a:t>unsafe abortions by 72%</a:t>
            </a:r>
          </a:p>
          <a:p>
            <a:pPr lvl="1" indent="-342900"/>
            <a:r>
              <a:rPr lang="en-US" dirty="0"/>
              <a:t> maternal deaths by 62% </a:t>
            </a:r>
          </a:p>
          <a:p>
            <a:pPr lvl="1" indent="-342900"/>
            <a:r>
              <a:rPr lang="en-US" dirty="0"/>
              <a:t>neonatal deaths by 69%.</a:t>
            </a:r>
            <a:r>
              <a:rPr lang="en-US" baseline="30000" dirty="0"/>
              <a:t>*</a:t>
            </a:r>
          </a:p>
          <a:p>
            <a:pPr marL="400050" lvl="1" indent="0">
              <a:buNone/>
            </a:pPr>
            <a:endParaRPr lang="en-US" sz="1600" dirty="0"/>
          </a:p>
          <a:p>
            <a:pPr marL="400050" lvl="1" indent="0">
              <a:buNone/>
            </a:pPr>
            <a:r>
              <a:rPr lang="en-US" sz="1600" dirty="0"/>
              <a:t>Recommended by the World Health Organization (WHO)</a:t>
            </a:r>
          </a:p>
          <a:p>
            <a:pPr marL="0" indent="0">
              <a:buNone/>
            </a:pPr>
            <a:r>
              <a:rPr lang="en-US" sz="1600" i="1" dirty="0"/>
              <a:t>   </a:t>
            </a:r>
            <a:r>
              <a:rPr lang="en-US" sz="1600" baseline="30000" dirty="0"/>
              <a:t>*</a:t>
            </a:r>
            <a:r>
              <a:rPr lang="en-US" sz="1600" i="1" dirty="0"/>
              <a:t>  Adding it up: investing in sexual and reproductive health</a:t>
            </a:r>
            <a:r>
              <a:rPr lang="en-US" sz="1600" dirty="0"/>
              <a:t>. New York, NY: Guttmacher Institute, 2020.</a:t>
            </a:r>
          </a:p>
          <a:p>
            <a:pPr marL="400050" lvl="1" indent="0">
              <a:buNone/>
            </a:pPr>
            <a:endParaRPr lang="en-GB" sz="1600" dirty="0"/>
          </a:p>
        </p:txBody>
      </p:sp>
    </p:spTree>
    <p:extLst>
      <p:ext uri="{BB962C8B-B14F-4D97-AF65-F5344CB8AC3E}">
        <p14:creationId xmlns:p14="http://schemas.microsoft.com/office/powerpoint/2010/main" val="86413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Reasons for unmet need for modern FP/C</a:t>
            </a:r>
            <a:endParaRPr lang="en-US" dirty="0"/>
          </a:p>
        </p:txBody>
      </p:sp>
      <p:sp>
        <p:nvSpPr>
          <p:cNvPr id="6" name="Content Placeholder 5"/>
          <p:cNvSpPr>
            <a:spLocks noGrp="1"/>
          </p:cNvSpPr>
          <p:nvPr>
            <p:ph idx="1"/>
          </p:nvPr>
        </p:nvSpPr>
        <p:spPr/>
        <p:txBody>
          <a:bodyPr/>
          <a:lstStyle/>
          <a:p>
            <a:pPr fontAlgn="base">
              <a:buFont typeface="Wingdings" panose="05000000000000000000" pitchFamily="2" charset="2"/>
              <a:buChar char="§"/>
            </a:pPr>
            <a:r>
              <a:rPr lang="en-US" dirty="0"/>
              <a:t>Limited choice of methods</a:t>
            </a:r>
          </a:p>
          <a:p>
            <a:pPr fontAlgn="base">
              <a:buFont typeface="Wingdings" panose="05000000000000000000" pitchFamily="2" charset="2"/>
              <a:buChar char="§"/>
            </a:pPr>
            <a:r>
              <a:rPr lang="en-US" dirty="0"/>
              <a:t>Limited access to contraception, particularly among young people, poorer segments of populations, or unmarried people</a:t>
            </a:r>
          </a:p>
          <a:p>
            <a:pPr fontAlgn="base">
              <a:buFont typeface="Wingdings" panose="05000000000000000000" pitchFamily="2" charset="2"/>
              <a:buChar char="§"/>
            </a:pPr>
            <a:r>
              <a:rPr lang="en-US" dirty="0"/>
              <a:t>Quality of available services</a:t>
            </a:r>
          </a:p>
          <a:p>
            <a:pPr fontAlgn="base">
              <a:buFont typeface="Wingdings" panose="05000000000000000000" pitchFamily="2" charset="2"/>
              <a:buChar char="§"/>
            </a:pPr>
            <a:r>
              <a:rPr lang="en-US" dirty="0"/>
              <a:t>Gender-based barriers</a:t>
            </a:r>
          </a:p>
          <a:p>
            <a:pPr fontAlgn="base">
              <a:buFont typeface="Wingdings" panose="05000000000000000000" pitchFamily="2" charset="2"/>
              <a:buChar char="§"/>
            </a:pPr>
            <a:r>
              <a:rPr lang="en-US" dirty="0"/>
              <a:t>Users and provider's bias</a:t>
            </a:r>
          </a:p>
          <a:p>
            <a:pPr fontAlgn="base">
              <a:buFont typeface="Wingdings" panose="05000000000000000000" pitchFamily="2" charset="2"/>
              <a:buChar char="§"/>
            </a:pPr>
            <a:r>
              <a:rPr lang="en-US" dirty="0">
                <a:solidFill>
                  <a:srgbClr val="C00000"/>
                </a:solidFill>
              </a:rPr>
              <a:t>Poor counselling - </a:t>
            </a:r>
            <a:r>
              <a:rPr lang="en-US" dirty="0"/>
              <a:t>fear or experience of side-effects; cultural or religious opposition</a:t>
            </a:r>
          </a:p>
          <a:p>
            <a:pPr fontAlgn="base">
              <a:buFont typeface="Wingdings" panose="05000000000000000000" pitchFamily="2" charset="2"/>
              <a:buChar char="§"/>
            </a:pPr>
            <a:endParaRPr lang="en-US" dirty="0"/>
          </a:p>
        </p:txBody>
      </p:sp>
    </p:spTree>
    <p:extLst>
      <p:ext uri="{BB962C8B-B14F-4D97-AF65-F5344CB8AC3E}">
        <p14:creationId xmlns:p14="http://schemas.microsoft.com/office/powerpoint/2010/main" val="1606733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4490-2999-4BC0-A249-23C316F3B4D3}"/>
              </a:ext>
            </a:extLst>
          </p:cNvPr>
          <p:cNvSpPr>
            <a:spLocks noGrp="1"/>
          </p:cNvSpPr>
          <p:nvPr>
            <p:ph type="title"/>
          </p:nvPr>
        </p:nvSpPr>
        <p:spPr>
          <a:xfrm>
            <a:off x="457200" y="274638"/>
            <a:ext cx="8579296" cy="850106"/>
          </a:xfrm>
        </p:spPr>
        <p:txBody>
          <a:bodyPr>
            <a:normAutofit fontScale="90000"/>
          </a:bodyPr>
          <a:lstStyle/>
          <a:p>
            <a:r>
              <a:rPr lang="en-US" dirty="0"/>
              <a:t>Benefits of family planning &amp; birth spacing (1)</a:t>
            </a:r>
            <a:br>
              <a:rPr lang="en-US" b="0" dirty="0"/>
            </a:br>
            <a:endParaRPr lang="en-GB" dirty="0"/>
          </a:p>
        </p:txBody>
      </p:sp>
      <p:sp>
        <p:nvSpPr>
          <p:cNvPr id="3" name="Content Placeholder 2">
            <a:extLst>
              <a:ext uri="{FF2B5EF4-FFF2-40B4-BE49-F238E27FC236}">
                <a16:creationId xmlns:a16="http://schemas.microsoft.com/office/drawing/2014/main" id="{BA4FE7D3-E52E-4668-83D9-F00044CCFEF3}"/>
              </a:ext>
            </a:extLst>
          </p:cNvPr>
          <p:cNvSpPr>
            <a:spLocks noGrp="1"/>
          </p:cNvSpPr>
          <p:nvPr>
            <p:ph idx="1"/>
          </p:nvPr>
        </p:nvSpPr>
        <p:spPr>
          <a:xfrm>
            <a:off x="251520" y="1268760"/>
            <a:ext cx="8892480" cy="5112568"/>
          </a:xfrm>
        </p:spPr>
        <p:txBody>
          <a:bodyPr>
            <a:normAutofit fontScale="77500" lnSpcReduction="20000"/>
          </a:bodyPr>
          <a:lstStyle/>
          <a:p>
            <a:pPr>
              <a:buSzPct val="100000"/>
              <a:buFont typeface="Wingdings" panose="05000000000000000000" pitchFamily="2" charset="2"/>
              <a:buChar char="§"/>
            </a:pPr>
            <a:r>
              <a:rPr lang="en-US" sz="3400" dirty="0"/>
              <a:t>Empowers people and enhance education - Delaying having children can give people the opportunity to complete education or further studies.</a:t>
            </a:r>
          </a:p>
          <a:p>
            <a:pPr>
              <a:buFont typeface="Wingdings" panose="05000000000000000000" pitchFamily="2" charset="2"/>
              <a:buChar char="§"/>
            </a:pPr>
            <a:endParaRPr lang="en-US" sz="3400" dirty="0"/>
          </a:p>
          <a:p>
            <a:pPr>
              <a:buSzPct val="100000"/>
              <a:buFont typeface="Wingdings" panose="05000000000000000000" pitchFamily="2" charset="2"/>
              <a:buChar char="§"/>
            </a:pPr>
            <a:r>
              <a:rPr lang="en-GB" sz="3400" dirty="0"/>
              <a:t>Prevents adolescent pregnancy - </a:t>
            </a:r>
            <a:r>
              <a:rPr lang="en-US" sz="3400" dirty="0"/>
              <a:t>Younger women (adolescents) can delay pregnancy until their bodies are mature and they are ready in terms of their life course.</a:t>
            </a:r>
          </a:p>
          <a:p>
            <a:pPr>
              <a:buSzPct val="100000"/>
              <a:buFont typeface="Wingdings" panose="05000000000000000000" pitchFamily="2" charset="2"/>
              <a:buChar char="§"/>
            </a:pPr>
            <a:endParaRPr lang="en-GB" sz="3400" dirty="0"/>
          </a:p>
          <a:p>
            <a:pPr>
              <a:buSzPct val="100000"/>
              <a:buFont typeface="Wingdings" panose="05000000000000000000" pitchFamily="2" charset="2"/>
              <a:buChar char="§"/>
            </a:pPr>
            <a:r>
              <a:rPr lang="en-US" sz="3400" dirty="0"/>
              <a:t>Spacing births allows the mother to recover physically and emotionally before she gets pregnant again, and faces the demands of pregnancy, birth and breastfeeding.</a:t>
            </a:r>
          </a:p>
          <a:p>
            <a:pPr>
              <a:buSzPct val="100000"/>
              <a:buFont typeface="Wingdings" panose="05000000000000000000" pitchFamily="2" charset="2"/>
              <a:buChar char="§"/>
            </a:pPr>
            <a:endParaRPr lang="en-US" sz="3400" dirty="0"/>
          </a:p>
          <a:p>
            <a:pPr>
              <a:buSzPct val="100000"/>
              <a:buFont typeface="Wingdings" panose="05000000000000000000" pitchFamily="2" charset="2"/>
              <a:buChar char="§"/>
            </a:pPr>
            <a:r>
              <a:rPr lang="en-US" sz="3400" dirty="0"/>
              <a:t>Waiting to become pregnant at least 24 months after birth can lead to health benefits for the mother and baby.</a:t>
            </a:r>
          </a:p>
          <a:p>
            <a:pPr marL="0" indent="0">
              <a:buNone/>
            </a:pPr>
            <a:endParaRPr lang="en-US" sz="3400" dirty="0"/>
          </a:p>
          <a:p>
            <a:endParaRPr lang="en-GB" dirty="0"/>
          </a:p>
        </p:txBody>
      </p:sp>
    </p:spTree>
    <p:extLst>
      <p:ext uri="{BB962C8B-B14F-4D97-AF65-F5344CB8AC3E}">
        <p14:creationId xmlns:p14="http://schemas.microsoft.com/office/powerpoint/2010/main" val="56656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4490-2999-4BC0-A249-23C316F3B4D3}"/>
              </a:ext>
            </a:extLst>
          </p:cNvPr>
          <p:cNvSpPr>
            <a:spLocks noGrp="1"/>
          </p:cNvSpPr>
          <p:nvPr>
            <p:ph type="title"/>
          </p:nvPr>
        </p:nvSpPr>
        <p:spPr/>
        <p:txBody>
          <a:bodyPr>
            <a:normAutofit fontScale="90000"/>
          </a:bodyPr>
          <a:lstStyle/>
          <a:p>
            <a:br>
              <a:rPr lang="en-US" dirty="0"/>
            </a:br>
            <a:br>
              <a:rPr lang="en-US" dirty="0"/>
            </a:br>
            <a:r>
              <a:rPr lang="en-US" dirty="0"/>
              <a:t> Benefits of family planning &amp; birth spacing (2)</a:t>
            </a:r>
            <a:br>
              <a:rPr lang="en-US" b="0" dirty="0"/>
            </a:br>
            <a:br>
              <a:rPr lang="en-US" dirty="0"/>
            </a:br>
            <a:br>
              <a:rPr lang="en-US" b="0" dirty="0"/>
            </a:br>
            <a:endParaRPr lang="en-GB" dirty="0"/>
          </a:p>
        </p:txBody>
      </p:sp>
      <p:sp>
        <p:nvSpPr>
          <p:cNvPr id="3" name="Content Placeholder 2">
            <a:extLst>
              <a:ext uri="{FF2B5EF4-FFF2-40B4-BE49-F238E27FC236}">
                <a16:creationId xmlns:a16="http://schemas.microsoft.com/office/drawing/2014/main" id="{BA4FE7D3-E52E-4668-83D9-F00044CCFEF3}"/>
              </a:ext>
            </a:extLst>
          </p:cNvPr>
          <p:cNvSpPr>
            <a:spLocks noGrp="1"/>
          </p:cNvSpPr>
          <p:nvPr>
            <p:ph idx="1"/>
          </p:nvPr>
        </p:nvSpPr>
        <p:spPr>
          <a:xfrm>
            <a:off x="228600" y="990600"/>
            <a:ext cx="8686800" cy="5867400"/>
          </a:xfrm>
        </p:spPr>
        <p:txBody>
          <a:bodyPr>
            <a:normAutofit fontScale="70000" lnSpcReduction="20000"/>
          </a:bodyPr>
          <a:lstStyle/>
          <a:p>
            <a:pPr>
              <a:buSzPct val="100000"/>
              <a:buFont typeface="Wingdings" panose="05000000000000000000" pitchFamily="2" charset="2"/>
              <a:buChar char="§"/>
            </a:pPr>
            <a:r>
              <a:rPr lang="en-US" sz="3400" dirty="0"/>
              <a:t>STIs including HIV/AIDS can be prevented with correct and consistent use of condoms.</a:t>
            </a:r>
          </a:p>
          <a:p>
            <a:pPr>
              <a:buSzPct val="100000"/>
              <a:buFont typeface="Wingdings" panose="05000000000000000000" pitchFamily="2" charset="2"/>
              <a:buChar char="§"/>
            </a:pPr>
            <a:endParaRPr lang="en-US" sz="3400" dirty="0"/>
          </a:p>
          <a:p>
            <a:pPr>
              <a:buSzPct val="100000"/>
              <a:buFont typeface="Wingdings" panose="05000000000000000000" pitchFamily="2" charset="2"/>
              <a:buChar char="§"/>
            </a:pPr>
            <a:r>
              <a:rPr lang="en-US" sz="3400" dirty="0"/>
              <a:t>Older women (over 35) can prevent unwanted pregnancies that are often risky for their health and can lead to complications for both mothers and infants.</a:t>
            </a:r>
          </a:p>
          <a:p>
            <a:pPr>
              <a:buSzPct val="100000"/>
              <a:buFont typeface="Wingdings" panose="05000000000000000000" pitchFamily="2" charset="2"/>
              <a:buChar char="§"/>
            </a:pPr>
            <a:endParaRPr lang="en-US" sz="3400" dirty="0"/>
          </a:p>
          <a:p>
            <a:pPr>
              <a:buSzPct val="100000"/>
              <a:buFont typeface="Wingdings" panose="05000000000000000000" pitchFamily="2" charset="2"/>
              <a:buChar char="§"/>
            </a:pPr>
            <a:r>
              <a:rPr lang="en-GB" sz="3400" dirty="0"/>
              <a:t>Prevents unplanned pregnancy, abortion and pregnancy-related health risks of women. </a:t>
            </a:r>
          </a:p>
          <a:p>
            <a:pPr>
              <a:buSzPct val="100000"/>
              <a:buFont typeface="Wingdings" panose="05000000000000000000" pitchFamily="2" charset="2"/>
              <a:buChar char="§"/>
            </a:pPr>
            <a:endParaRPr lang="en-US" sz="3400" dirty="0"/>
          </a:p>
          <a:p>
            <a:pPr>
              <a:buSzPct val="100000"/>
              <a:buFont typeface="Wingdings" panose="05000000000000000000" pitchFamily="2" charset="2"/>
              <a:buChar char="§"/>
            </a:pPr>
            <a:r>
              <a:rPr lang="en-US" sz="3400" dirty="0"/>
              <a:t>Limiting the number of children in a family means more resources for each child and more time for the parents to dedicate to each child.</a:t>
            </a:r>
          </a:p>
          <a:p>
            <a:pPr algn="ctr">
              <a:lnSpc>
                <a:spcPct val="80000"/>
              </a:lnSpc>
              <a:buSzPct val="100000"/>
              <a:buFont typeface="Wingdings" panose="05000000000000000000" pitchFamily="2" charset="2"/>
              <a:buChar char="§"/>
            </a:pPr>
            <a:endParaRPr lang="en-US" sz="3400" dirty="0">
              <a:solidFill>
                <a:srgbClr val="FF0000"/>
              </a:solidFill>
            </a:endParaRPr>
          </a:p>
          <a:p>
            <a:pPr marL="0" indent="0" algn="ctr">
              <a:buNone/>
            </a:pPr>
            <a:r>
              <a:rPr lang="en-US" sz="3400" dirty="0">
                <a:solidFill>
                  <a:srgbClr val="FF0000"/>
                </a:solidFill>
              </a:rPr>
              <a:t>Family planning helps to decide if, when and how many children you choose to have (timing of pregnancies and birth spacing)</a:t>
            </a:r>
          </a:p>
          <a:p>
            <a:pPr>
              <a:lnSpc>
                <a:spcPct val="80000"/>
              </a:lnSpc>
              <a:buFont typeface="Arial" panose="020B0604020202020204" pitchFamily="34" charset="0"/>
              <a:buChar char="•"/>
            </a:pPr>
            <a:endParaRPr lang="en-US" sz="2400" dirty="0"/>
          </a:p>
          <a:p>
            <a:pPr marL="0" indent="0">
              <a:buNone/>
            </a:pPr>
            <a:endParaRPr lang="en-US" sz="2400" dirty="0"/>
          </a:p>
          <a:p>
            <a:endParaRPr lang="en-GB" dirty="0"/>
          </a:p>
        </p:txBody>
      </p:sp>
    </p:spTree>
    <p:extLst>
      <p:ext uri="{BB962C8B-B14F-4D97-AF65-F5344CB8AC3E}">
        <p14:creationId xmlns:p14="http://schemas.microsoft.com/office/powerpoint/2010/main" val="203345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eaLnBrk="1" hangingPunct="1"/>
            <a:r>
              <a:rPr lang="en-US" altLang="zh-TW" sz="3200" b="1" dirty="0">
                <a:ea typeface="新細明體" charset="-120"/>
              </a:rPr>
              <a:t>Counselling</a:t>
            </a:r>
            <a:br>
              <a:rPr lang="en-US" altLang="zh-TW" sz="3200" b="1" dirty="0">
                <a:ea typeface="新細明體" charset="-120"/>
              </a:rPr>
            </a:br>
            <a:endParaRPr lang="en-US" altLang="zh-TW" sz="3200" b="1" dirty="0">
              <a:ea typeface="新細明體" charset="-120"/>
            </a:endParaRPr>
          </a:p>
        </p:txBody>
      </p:sp>
      <p:sp>
        <p:nvSpPr>
          <p:cNvPr id="44035" name="Rectangle 3"/>
          <p:cNvSpPr>
            <a:spLocks noGrp="1" noChangeArrowheads="1"/>
          </p:cNvSpPr>
          <p:nvPr>
            <p:ph type="body" idx="1"/>
          </p:nvPr>
        </p:nvSpPr>
        <p:spPr>
          <a:xfrm>
            <a:off x="539552" y="1004887"/>
            <a:ext cx="7632848" cy="5232425"/>
          </a:xfrm>
        </p:spPr>
        <p:txBody>
          <a:bodyPr/>
          <a:lstStyle/>
          <a:p>
            <a:pPr eaLnBrk="1" hangingPunct="1">
              <a:lnSpc>
                <a:spcPct val="90000"/>
              </a:lnSpc>
              <a:buFont typeface="Wingdings" panose="05000000000000000000" pitchFamily="2" charset="2"/>
              <a:buChar char="§"/>
            </a:pPr>
            <a:r>
              <a:rPr lang="en-US" altLang="zh-TW" sz="2800" dirty="0">
                <a:ea typeface="新細明體" charset="-120"/>
              </a:rPr>
              <a:t>Counseling refers to a process of interaction, a two-way communication, between a skilled provider, bounded by a code of ethics and practice, and client/s. </a:t>
            </a:r>
          </a:p>
          <a:p>
            <a:pPr eaLnBrk="1" hangingPunct="1">
              <a:lnSpc>
                <a:spcPct val="90000"/>
              </a:lnSpc>
              <a:buFont typeface="Wingdings" panose="05000000000000000000" pitchFamily="2" charset="2"/>
              <a:buChar char="§"/>
            </a:pPr>
            <a:r>
              <a:rPr lang="en-US" altLang="zh-TW" sz="2800" dirty="0">
                <a:ea typeface="新細明體" charset="-120"/>
              </a:rPr>
              <a:t>It aims to create awareness of and to facilitate or confirm informed and voluntary sexual and reproductive health decision-making by the client.</a:t>
            </a:r>
          </a:p>
          <a:p>
            <a:pPr eaLnBrk="1" hangingPunct="1">
              <a:lnSpc>
                <a:spcPct val="90000"/>
              </a:lnSpc>
              <a:buFont typeface="Wingdings" panose="05000000000000000000" pitchFamily="2" charset="2"/>
              <a:buChar char="§"/>
            </a:pPr>
            <a:r>
              <a:rPr lang="en-US" altLang="zh-TW" sz="2800" dirty="0">
                <a:ea typeface="新細明體" charset="-120"/>
              </a:rPr>
              <a:t>It requires empathy, genuineness and the absence of any moral or personal judgment.</a:t>
            </a:r>
          </a:p>
        </p:txBody>
      </p:sp>
      <p:pic>
        <p:nvPicPr>
          <p:cNvPr id="9221" name="Picture 4" descr="WelcomeGreeting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4076700"/>
            <a:ext cx="1244600"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650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dissolve">
                                      <p:cBhvr>
                                        <p:cTn id="7" dur="20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dissolve">
                                      <p:cBhvr>
                                        <p:cTn id="12" dur="20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dissolve">
                                      <p:cBhvr>
                                        <p:cTn id="17" dur="20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7,437197806,C:\Users\fiona\Desktop\Presentation_20110922_fpcounseling\GFMERfpcounseling2011.ppc"/>
</p:tagLst>
</file>

<file path=ppt/tags/tag10.xml><?xml version="1.0" encoding="utf-8"?>
<p:tagLst xmlns:a="http://schemas.openxmlformats.org/drawingml/2006/main" xmlns:r="http://schemas.openxmlformats.org/officeDocument/2006/relationships" xmlns:p="http://schemas.openxmlformats.org/presentationml/2006/main">
  <p:tag name="PPSNARRATION" val="18,437197806,C:\Users\fiona\Desktop\Presentation_20110922_fpcounseling\GFMERfpcounseling2011.ppc"/>
</p:tagLst>
</file>

<file path=ppt/tags/tag11.xml><?xml version="1.0" encoding="utf-8"?>
<p:tagLst xmlns:a="http://schemas.openxmlformats.org/drawingml/2006/main" xmlns:r="http://schemas.openxmlformats.org/officeDocument/2006/relationships" xmlns:p="http://schemas.openxmlformats.org/presentationml/2006/main">
  <p:tag name="PPSNARRATION" val="19,437197806,C:\Users\fiona\Desktop\Presentation_20110922_fpcounseling\GFMERfpcounseling2011.ppc"/>
</p:tagLst>
</file>

<file path=ppt/tags/tag12.xml><?xml version="1.0" encoding="utf-8"?>
<p:tagLst xmlns:a="http://schemas.openxmlformats.org/drawingml/2006/main" xmlns:r="http://schemas.openxmlformats.org/officeDocument/2006/relationships" xmlns:p="http://schemas.openxmlformats.org/presentationml/2006/main">
  <p:tag name="PPSNARRATION" val="20,437197806,C:\Users\fiona\Desktop\Presentation_20110922_fpcounseling\GFMERfpcounseling2011.ppc"/>
</p:tagLst>
</file>

<file path=ppt/tags/tag13.xml><?xml version="1.0" encoding="utf-8"?>
<p:tagLst xmlns:a="http://schemas.openxmlformats.org/drawingml/2006/main" xmlns:r="http://schemas.openxmlformats.org/officeDocument/2006/relationships" xmlns:p="http://schemas.openxmlformats.org/presentationml/2006/main">
  <p:tag name="PPSNARRATION" val="5,437197806,C:\Users\fiona\Desktop\Presentation_20110922_fpcounseling\GFMERfpcounseling2011.ppc"/>
</p:tagLst>
</file>

<file path=ppt/tags/tag14.xml><?xml version="1.0" encoding="utf-8"?>
<p:tagLst xmlns:a="http://schemas.openxmlformats.org/drawingml/2006/main" xmlns:r="http://schemas.openxmlformats.org/officeDocument/2006/relationships" xmlns:p="http://schemas.openxmlformats.org/presentationml/2006/main">
  <p:tag name="PPSNARRATION" val="6,437197806,C:\Users\fiona\Desktop\Presentation_20110922_fpcounseling\GFMERfpcounseling2011.ppc"/>
</p:tagLst>
</file>

<file path=ppt/tags/tag15.xml><?xml version="1.0" encoding="utf-8"?>
<p:tagLst xmlns:a="http://schemas.openxmlformats.org/drawingml/2006/main" xmlns:r="http://schemas.openxmlformats.org/officeDocument/2006/relationships" xmlns:p="http://schemas.openxmlformats.org/presentationml/2006/main">
  <p:tag name="PPSNARRATION" val="21,437197806,C:\Users\fiona\Desktop\Presentation_20110922_fpcounseling\GFMERfpcounseling2011.ppc"/>
</p:tagLst>
</file>

<file path=ppt/tags/tag16.xml><?xml version="1.0" encoding="utf-8"?>
<p:tagLst xmlns:a="http://schemas.openxmlformats.org/drawingml/2006/main" xmlns:r="http://schemas.openxmlformats.org/officeDocument/2006/relationships" xmlns:p="http://schemas.openxmlformats.org/presentationml/2006/main">
  <p:tag name="PPSNARRATION" val="15,437197806,C:\Users\fiona\Desktop\Presentation_20110922_fpcounseling\GFMERfpcounseling2011.ppc"/>
</p:tagLst>
</file>

<file path=ppt/tags/tag2.xml><?xml version="1.0" encoding="utf-8"?>
<p:tagLst xmlns:a="http://schemas.openxmlformats.org/drawingml/2006/main" xmlns:r="http://schemas.openxmlformats.org/officeDocument/2006/relationships" xmlns:p="http://schemas.openxmlformats.org/presentationml/2006/main">
  <p:tag name="PPSNARRATION" val="11,437197806,C:\Users\fiona\Desktop\Presentation_20110922_fpcounseling\GFMERfpcounseling2011.ppc"/>
</p:tagLst>
</file>

<file path=ppt/tags/tag3.xml><?xml version="1.0" encoding="utf-8"?>
<p:tagLst xmlns:a="http://schemas.openxmlformats.org/drawingml/2006/main" xmlns:r="http://schemas.openxmlformats.org/officeDocument/2006/relationships" xmlns:p="http://schemas.openxmlformats.org/presentationml/2006/main">
  <p:tag name="PPSNARRATION" val="10,437197806,C:\Users\fiona\Desktop\Presentation_20110922_fpcounseling\GFMERfpcounseling2011.ppc"/>
</p:tagLst>
</file>

<file path=ppt/tags/tag4.xml><?xml version="1.0" encoding="utf-8"?>
<p:tagLst xmlns:a="http://schemas.openxmlformats.org/drawingml/2006/main" xmlns:r="http://schemas.openxmlformats.org/officeDocument/2006/relationships" xmlns:p="http://schemas.openxmlformats.org/presentationml/2006/main">
  <p:tag name="PPSNARRATION" val="12,437197806,C:\Users\fiona\Desktop\Presentation_20110922_fpcounseling\GFMERfpcounseling2011.ppc"/>
</p:tagLst>
</file>

<file path=ppt/tags/tag5.xml><?xml version="1.0" encoding="utf-8"?>
<p:tagLst xmlns:a="http://schemas.openxmlformats.org/drawingml/2006/main" xmlns:r="http://schemas.openxmlformats.org/officeDocument/2006/relationships" xmlns:p="http://schemas.openxmlformats.org/presentationml/2006/main">
  <p:tag name="PPSNARRATION" val="13,437197806,C:\Users\fiona\Desktop\Presentation_20110922_fpcounseling\GFMERfpcounseling2011.ppc"/>
</p:tagLst>
</file>

<file path=ppt/tags/tag6.xml><?xml version="1.0" encoding="utf-8"?>
<p:tagLst xmlns:a="http://schemas.openxmlformats.org/drawingml/2006/main" xmlns:r="http://schemas.openxmlformats.org/officeDocument/2006/relationships" xmlns:p="http://schemas.openxmlformats.org/presentationml/2006/main">
  <p:tag name="PPSNARRATION" val="8,437197806,C:\Users\fiona\Desktop\Presentation_20110922_fpcounseling\GFMERfpcounseling2011.ppc"/>
</p:tagLst>
</file>

<file path=ppt/tags/tag7.xml><?xml version="1.0" encoding="utf-8"?>
<p:tagLst xmlns:a="http://schemas.openxmlformats.org/drawingml/2006/main" xmlns:r="http://schemas.openxmlformats.org/officeDocument/2006/relationships" xmlns:p="http://schemas.openxmlformats.org/presentationml/2006/main">
  <p:tag name="PPSNARRATION" val="14,437197806,C:\Users\fiona\Desktop\Presentation_20110922_fpcounseling\GFMERfpcounseling2011.ppc"/>
</p:tagLst>
</file>

<file path=ppt/tags/tag8.xml><?xml version="1.0" encoding="utf-8"?>
<p:tagLst xmlns:a="http://schemas.openxmlformats.org/drawingml/2006/main" xmlns:r="http://schemas.openxmlformats.org/officeDocument/2006/relationships" xmlns:p="http://schemas.openxmlformats.org/presentationml/2006/main">
  <p:tag name="PPSNARRATION" val="16,437197806,C:\Users\fiona\Desktop\Presentation_20110922_fpcounseling\GFMERfpcounseling2011.ppc"/>
</p:tagLst>
</file>

<file path=ppt/tags/tag9.xml><?xml version="1.0" encoding="utf-8"?>
<p:tagLst xmlns:a="http://schemas.openxmlformats.org/drawingml/2006/main" xmlns:r="http://schemas.openxmlformats.org/officeDocument/2006/relationships" xmlns:p="http://schemas.openxmlformats.org/presentationml/2006/main">
  <p:tag name="PPSNARRATION" val="17,437197806,C:\Users\fiona\Desktop\Presentation_20110922_fpcounseling\GFMERfpcounseling2011.ppc"/>
</p:tagLst>
</file>

<file path=ppt/theme/theme1.xml><?xml version="1.0" encoding="utf-8"?>
<a:theme xmlns:a="http://schemas.openxmlformats.org/drawingml/2006/main" name="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73E3B195DDEC4DA3286754E5D2D861" ma:contentTypeVersion="14" ma:contentTypeDescription="Create a new document." ma:contentTypeScope="" ma:versionID="7e56408702624c767f5f087558f7febe">
  <xsd:schema xmlns:xsd="http://www.w3.org/2001/XMLSchema" xmlns:xs="http://www.w3.org/2001/XMLSchema" xmlns:p="http://schemas.microsoft.com/office/2006/metadata/properties" xmlns:ns3="f2f6d5af-f638-4f62-aa1e-f841ead3cdd3" xmlns:ns4="b4570ebe-0c37-4beb-883b-16e07b099dac" targetNamespace="http://schemas.microsoft.com/office/2006/metadata/properties" ma:root="true" ma:fieldsID="cc422db59789569f2506100b49bd1a14" ns3:_="" ns4:_="">
    <xsd:import namespace="f2f6d5af-f638-4f62-aa1e-f841ead3cdd3"/>
    <xsd:import namespace="b4570ebe-0c37-4beb-883b-16e07b099da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f6d5af-f638-4f62-aa1e-f841ead3cd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570ebe-0c37-4beb-883b-16e07b099da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E670D9-74D7-4CEF-A352-63C818B5484D}">
  <ds:schemaRefs>
    <ds:schemaRef ds:uri="http://purl.org/dc/elements/1.1/"/>
    <ds:schemaRef ds:uri="f2f6d5af-f638-4f62-aa1e-f841ead3cdd3"/>
    <ds:schemaRef ds:uri="http://schemas.microsoft.com/office/2006/metadata/properties"/>
    <ds:schemaRef ds:uri="http://purl.org/dc/terms/"/>
    <ds:schemaRef ds:uri="b4570ebe-0c37-4beb-883b-16e07b099dac"/>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F2F7BB0-74A3-4EAC-8BBD-AD6AB26FD4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f6d5af-f638-4f62-aa1e-f841ead3cdd3"/>
    <ds:schemaRef ds:uri="b4570ebe-0c37-4beb-883b-16e07b099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C73242-36C8-4F63-ABE0-F117AF62BC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4</TotalTime>
  <Words>4395</Words>
  <Application>Microsoft Office PowerPoint</Application>
  <PresentationFormat>On-screen Show (4:3)</PresentationFormat>
  <Paragraphs>371</Paragraphs>
  <Slides>46</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Times New Roman</vt:lpstr>
      <vt:lpstr>Trebuchet MS</vt:lpstr>
      <vt:lpstr>Wingdings</vt:lpstr>
      <vt:lpstr>Presentation template</vt:lpstr>
      <vt:lpstr>Family planning counselling An introduction</vt:lpstr>
      <vt:lpstr>PowerPoint Presentation</vt:lpstr>
      <vt:lpstr>Key Facts about family planning/contraception</vt:lpstr>
      <vt:lpstr>Unmet need for contraception </vt:lpstr>
      <vt:lpstr>Meeting the unmet need for contraception </vt:lpstr>
      <vt:lpstr>Reasons for unmet need for modern FP/C</vt:lpstr>
      <vt:lpstr>Benefits of family planning &amp; birth spacing (1) </vt:lpstr>
      <vt:lpstr>   Benefits of family planning &amp; birth spacing (2)   </vt:lpstr>
      <vt:lpstr>Counselling </vt:lpstr>
      <vt:lpstr>Why counselling for family planning</vt:lpstr>
      <vt:lpstr>Contraceptive counselling: definition </vt:lpstr>
      <vt:lpstr>PowerPoint Presentation</vt:lpstr>
      <vt:lpstr>Elements of good counselling </vt:lpstr>
      <vt:lpstr>PowerPoint Presentation</vt:lpstr>
      <vt:lpstr>Counselling is Not …</vt:lpstr>
      <vt:lpstr>Counselling Beliefs and attitudes</vt:lpstr>
      <vt:lpstr>PowerPoint Presentation</vt:lpstr>
      <vt:lpstr>Models of family planning counselling</vt:lpstr>
      <vt:lpstr> Communication and counselling skills</vt:lpstr>
      <vt:lpstr>Stages of FP counselling</vt:lpstr>
      <vt:lpstr>Assess client’s needs and concerns</vt:lpstr>
      <vt:lpstr>Questions about the client</vt:lpstr>
      <vt:lpstr>Provide information to address client’s needs and concerns</vt:lpstr>
      <vt:lpstr>Provide information and options (continued) </vt:lpstr>
      <vt:lpstr>PowerPoint Presentation</vt:lpstr>
      <vt:lpstr>PowerPoint Presentation</vt:lpstr>
      <vt:lpstr>What is informed choice?</vt:lpstr>
      <vt:lpstr> Right to freely choose</vt:lpstr>
      <vt:lpstr>Help carry out client’s decision</vt:lpstr>
      <vt:lpstr>Counselling tool</vt:lpstr>
      <vt:lpstr>Counselling diverse groups</vt:lpstr>
      <vt:lpstr>Counselling clients with different needs </vt:lpstr>
      <vt:lpstr>Counselling needs of adolescents</vt:lpstr>
      <vt:lpstr> Counselling needs after an abortion </vt:lpstr>
      <vt:lpstr>Counselling needs of postpartum woman </vt:lpstr>
      <vt:lpstr> Counselling post partum woman (1)</vt:lpstr>
      <vt:lpstr> Counselling post partum woman (2)  </vt:lpstr>
      <vt:lpstr>Counselling needs of men</vt:lpstr>
      <vt:lpstr>Evidence on counselling</vt:lpstr>
      <vt:lpstr>Contraceptive counselling: best practices to ensure quality communication and enable effective contraceptive use</vt:lpstr>
      <vt:lpstr>Does family planning counselling reduce unmet need for modern contraception among postpartum women</vt:lpstr>
      <vt:lpstr>Effectiveness of counselling strategies</vt:lpstr>
      <vt:lpstr>PowerPoint Presentation</vt:lpstr>
      <vt:lpstr>Additional reading</vt:lpstr>
      <vt:lpstr>PowerPoint Presentation</vt:lpstr>
      <vt:lpstr>PowerPoint Presentation</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planning counselling: An introduction - Rita Kabra</dc:title>
  <dc:creator>KABRA, Rita</dc:creator>
  <cp:lastModifiedBy>Aldo Campana</cp:lastModifiedBy>
  <cp:revision>35</cp:revision>
  <dcterms:created xsi:type="dcterms:W3CDTF">2021-04-22T10:50:05Z</dcterms:created>
  <dcterms:modified xsi:type="dcterms:W3CDTF">2021-07-03T08:19:24Z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0x010100D773E3B195DDEC4DA3286754E5D2D861</vt:lpwstr>
  </property>
</Properties>
</file>