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67" r:id="rId2"/>
    <p:sldId id="406" r:id="rId3"/>
    <p:sldId id="291" r:id="rId4"/>
    <p:sldId id="407" r:id="rId5"/>
    <p:sldId id="410" r:id="rId6"/>
    <p:sldId id="510" r:id="rId7"/>
    <p:sldId id="528" r:id="rId8"/>
    <p:sldId id="511" r:id="rId9"/>
    <p:sldId id="513" r:id="rId10"/>
    <p:sldId id="512" r:id="rId11"/>
    <p:sldId id="514" r:id="rId12"/>
    <p:sldId id="506" r:id="rId13"/>
    <p:sldId id="515" r:id="rId14"/>
    <p:sldId id="509" r:id="rId15"/>
    <p:sldId id="525" r:id="rId16"/>
    <p:sldId id="516" r:id="rId17"/>
    <p:sldId id="526" r:id="rId18"/>
    <p:sldId id="524" r:id="rId19"/>
    <p:sldId id="521" r:id="rId20"/>
    <p:sldId id="518" r:id="rId21"/>
    <p:sldId id="519" r:id="rId22"/>
    <p:sldId id="520" r:id="rId23"/>
    <p:sldId id="527" r:id="rId24"/>
    <p:sldId id="517" r:id="rId25"/>
    <p:sldId id="530" r:id="rId26"/>
    <p:sldId id="531" r:id="rId27"/>
    <p:sldId id="535" r:id="rId28"/>
    <p:sldId id="533" r:id="rId29"/>
    <p:sldId id="534" r:id="rId30"/>
    <p:sldId id="536" r:id="rId31"/>
    <p:sldId id="490" r:id="rId32"/>
  </p:sldIdLst>
  <p:sldSz cx="9144000" cy="6858000" type="screen4x3"/>
  <p:notesSz cx="6662738" cy="9832975"/>
  <p:defaultTextStyle>
    <a:defPPr>
      <a:defRPr lang="en-US"/>
    </a:defPPr>
    <a:lvl1pPr algn="l" rtl="0" fontAlgn="base">
      <a:spcBef>
        <a:spcPct val="0"/>
      </a:spcBef>
      <a:spcAft>
        <a:spcPct val="0"/>
      </a:spcAft>
      <a:defRPr sz="2000" kern="1200">
        <a:solidFill>
          <a:srgbClr val="0000CC"/>
        </a:solidFill>
        <a:latin typeface="Arial" charset="0"/>
        <a:ea typeface="+mn-ea"/>
        <a:cs typeface="Arial" charset="0"/>
      </a:defRPr>
    </a:lvl1pPr>
    <a:lvl2pPr marL="457200" algn="l" rtl="0" fontAlgn="base">
      <a:spcBef>
        <a:spcPct val="0"/>
      </a:spcBef>
      <a:spcAft>
        <a:spcPct val="0"/>
      </a:spcAft>
      <a:defRPr sz="2000" kern="1200">
        <a:solidFill>
          <a:srgbClr val="0000CC"/>
        </a:solidFill>
        <a:latin typeface="Arial" charset="0"/>
        <a:ea typeface="+mn-ea"/>
        <a:cs typeface="Arial" charset="0"/>
      </a:defRPr>
    </a:lvl2pPr>
    <a:lvl3pPr marL="914400" algn="l" rtl="0" fontAlgn="base">
      <a:spcBef>
        <a:spcPct val="0"/>
      </a:spcBef>
      <a:spcAft>
        <a:spcPct val="0"/>
      </a:spcAft>
      <a:defRPr sz="2000" kern="1200">
        <a:solidFill>
          <a:srgbClr val="0000CC"/>
        </a:solidFill>
        <a:latin typeface="Arial" charset="0"/>
        <a:ea typeface="+mn-ea"/>
        <a:cs typeface="Arial" charset="0"/>
      </a:defRPr>
    </a:lvl3pPr>
    <a:lvl4pPr marL="1371600" algn="l" rtl="0" fontAlgn="base">
      <a:spcBef>
        <a:spcPct val="0"/>
      </a:spcBef>
      <a:spcAft>
        <a:spcPct val="0"/>
      </a:spcAft>
      <a:defRPr sz="2000" kern="1200">
        <a:solidFill>
          <a:srgbClr val="0000CC"/>
        </a:solidFill>
        <a:latin typeface="Arial" charset="0"/>
        <a:ea typeface="+mn-ea"/>
        <a:cs typeface="Arial" charset="0"/>
      </a:defRPr>
    </a:lvl4pPr>
    <a:lvl5pPr marL="1828800" algn="l" rtl="0" fontAlgn="base">
      <a:spcBef>
        <a:spcPct val="0"/>
      </a:spcBef>
      <a:spcAft>
        <a:spcPct val="0"/>
      </a:spcAft>
      <a:defRPr sz="2000" kern="1200">
        <a:solidFill>
          <a:srgbClr val="0000CC"/>
        </a:solidFill>
        <a:latin typeface="Arial" charset="0"/>
        <a:ea typeface="+mn-ea"/>
        <a:cs typeface="Arial" charset="0"/>
      </a:defRPr>
    </a:lvl5pPr>
    <a:lvl6pPr marL="2286000" algn="l" defTabSz="914400" rtl="0" eaLnBrk="1" latinLnBrk="0" hangingPunct="1">
      <a:defRPr sz="2000" kern="1200">
        <a:solidFill>
          <a:srgbClr val="0000CC"/>
        </a:solidFill>
        <a:latin typeface="Arial" charset="0"/>
        <a:ea typeface="+mn-ea"/>
        <a:cs typeface="Arial" charset="0"/>
      </a:defRPr>
    </a:lvl6pPr>
    <a:lvl7pPr marL="2743200" algn="l" defTabSz="914400" rtl="0" eaLnBrk="1" latinLnBrk="0" hangingPunct="1">
      <a:defRPr sz="2000" kern="1200">
        <a:solidFill>
          <a:srgbClr val="0000CC"/>
        </a:solidFill>
        <a:latin typeface="Arial" charset="0"/>
        <a:ea typeface="+mn-ea"/>
        <a:cs typeface="Arial" charset="0"/>
      </a:defRPr>
    </a:lvl7pPr>
    <a:lvl8pPr marL="3200400" algn="l" defTabSz="914400" rtl="0" eaLnBrk="1" latinLnBrk="0" hangingPunct="1">
      <a:defRPr sz="2000" kern="1200">
        <a:solidFill>
          <a:srgbClr val="0000CC"/>
        </a:solidFill>
        <a:latin typeface="Arial" charset="0"/>
        <a:ea typeface="+mn-ea"/>
        <a:cs typeface="Arial" charset="0"/>
      </a:defRPr>
    </a:lvl8pPr>
    <a:lvl9pPr marL="3657600" algn="l" defTabSz="914400" rtl="0" eaLnBrk="1" latinLnBrk="0" hangingPunct="1">
      <a:defRPr sz="2000" kern="1200">
        <a:solidFill>
          <a:srgbClr val="0000CC"/>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7">
          <p15:clr>
            <a:srgbClr val="A4A3A4"/>
          </p15:clr>
        </p15:guide>
        <p15:guide id="2" pos="209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8000"/>
    <a:srgbClr val="FFFF00"/>
    <a:srgbClr val="CC00CC"/>
    <a:srgbClr val="292929"/>
    <a:srgbClr val="4D4D4D"/>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00" autoAdjust="0"/>
  </p:normalViewPr>
  <p:slideViewPr>
    <p:cSldViewPr>
      <p:cViewPr varScale="1">
        <p:scale>
          <a:sx n="113" d="100"/>
          <a:sy n="113" d="100"/>
        </p:scale>
        <p:origin x="115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2460" y="-120"/>
      </p:cViewPr>
      <p:guideLst>
        <p:guide orient="horz" pos="3097"/>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pitchFamily="34" charset="0"/>
                <a:cs typeface="Arial" pitchFamily="34" charset="0"/>
              </a:defRPr>
            </a:lvl1pPr>
          </a:lstStyle>
          <a:p>
            <a:pPr>
              <a:defRPr/>
            </a:pPr>
            <a:endParaRPr lang="en-US"/>
          </a:p>
        </p:txBody>
      </p:sp>
      <p:sp>
        <p:nvSpPr>
          <p:cNvPr id="41987" name="Rectangle 3"/>
          <p:cNvSpPr>
            <a:spLocks noGrp="1" noChangeArrowheads="1"/>
          </p:cNvSpPr>
          <p:nvPr>
            <p:ph type="dt" sz="quarter" idx="1"/>
          </p:nvPr>
        </p:nvSpPr>
        <p:spPr bwMode="auto">
          <a:xfrm>
            <a:off x="3773488" y="0"/>
            <a:ext cx="288766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34" charset="0"/>
                <a:cs typeface="Arial" pitchFamily="34" charset="0"/>
              </a:defRPr>
            </a:lvl1pPr>
          </a:lstStyle>
          <a:p>
            <a:pPr>
              <a:defRPr/>
            </a:pPr>
            <a:endParaRPr lang="en-US"/>
          </a:p>
        </p:txBody>
      </p:sp>
      <p:sp>
        <p:nvSpPr>
          <p:cNvPr id="41988" name="Rectangle 4"/>
          <p:cNvSpPr>
            <a:spLocks noGrp="1" noChangeArrowheads="1"/>
          </p:cNvSpPr>
          <p:nvPr>
            <p:ph type="ftr" sz="quarter" idx="2"/>
          </p:nvPr>
        </p:nvSpPr>
        <p:spPr bwMode="auto">
          <a:xfrm>
            <a:off x="0" y="9339263"/>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34" charset="0"/>
                <a:cs typeface="Arial" pitchFamily="34" charset="0"/>
              </a:defRPr>
            </a:lvl1pPr>
          </a:lstStyle>
          <a:p>
            <a:pPr>
              <a:defRPr/>
            </a:pPr>
            <a:endParaRPr lang="en-US"/>
          </a:p>
        </p:txBody>
      </p:sp>
      <p:sp>
        <p:nvSpPr>
          <p:cNvPr id="41989" name="Rectangle 5"/>
          <p:cNvSpPr>
            <a:spLocks noGrp="1" noChangeArrowheads="1"/>
          </p:cNvSpPr>
          <p:nvPr>
            <p:ph type="sldNum" sz="quarter" idx="3"/>
          </p:nvPr>
        </p:nvSpPr>
        <p:spPr bwMode="auto">
          <a:xfrm>
            <a:off x="3773488" y="9339263"/>
            <a:ext cx="2887662"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34" charset="0"/>
                <a:cs typeface="Arial" pitchFamily="34" charset="0"/>
              </a:defRPr>
            </a:lvl1pPr>
          </a:lstStyle>
          <a:p>
            <a:pPr>
              <a:defRPr/>
            </a:pPr>
            <a:fld id="{EBA30BCA-B113-4210-A541-9AABDBDE5E14}" type="slidenum">
              <a:rPr lang="en-US"/>
              <a:pPr>
                <a:defRPr/>
              </a:pPr>
              <a:t>‹#›</a:t>
            </a:fld>
            <a:endParaRPr lang="en-US"/>
          </a:p>
        </p:txBody>
      </p:sp>
    </p:spTree>
    <p:extLst>
      <p:ext uri="{BB962C8B-B14F-4D97-AF65-F5344CB8AC3E}">
        <p14:creationId xmlns:p14="http://schemas.microsoft.com/office/powerpoint/2010/main" val="3427717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88766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pitchFamily="34" charset="0"/>
                <a:cs typeface="Arial" pitchFamily="34" charset="0"/>
              </a:defRPr>
            </a:lvl1pPr>
          </a:lstStyle>
          <a:p>
            <a:pPr>
              <a:defRPr/>
            </a:pPr>
            <a:endParaRPr lang="en-US"/>
          </a:p>
        </p:txBody>
      </p:sp>
      <p:sp>
        <p:nvSpPr>
          <p:cNvPr id="64515" name="Rectangle 3"/>
          <p:cNvSpPr>
            <a:spLocks noGrp="1" noChangeArrowheads="1"/>
          </p:cNvSpPr>
          <p:nvPr>
            <p:ph type="dt" idx="1"/>
          </p:nvPr>
        </p:nvSpPr>
        <p:spPr bwMode="auto">
          <a:xfrm>
            <a:off x="3773488" y="0"/>
            <a:ext cx="288766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34" charset="0"/>
                <a:cs typeface="Arial" pitchFamily="34"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874713" y="738188"/>
            <a:ext cx="4914900" cy="3686175"/>
          </a:xfrm>
          <a:prstGeom prst="rect">
            <a:avLst/>
          </a:prstGeom>
          <a:noFill/>
          <a:ln w="9525">
            <a:solidFill>
              <a:srgbClr val="000000"/>
            </a:solidFill>
            <a:miter lim="800000"/>
            <a:headEnd/>
            <a:tailEnd/>
          </a:ln>
        </p:spPr>
      </p:sp>
      <p:sp>
        <p:nvSpPr>
          <p:cNvPr id="64517" name="Rectangle 5"/>
          <p:cNvSpPr>
            <a:spLocks noGrp="1" noChangeArrowheads="1"/>
          </p:cNvSpPr>
          <p:nvPr>
            <p:ph type="body" sz="quarter" idx="3"/>
          </p:nvPr>
        </p:nvSpPr>
        <p:spPr bwMode="auto">
          <a:xfrm>
            <a:off x="666750" y="4670425"/>
            <a:ext cx="5329238" cy="44243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9339263"/>
            <a:ext cx="2887663"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34" charset="0"/>
                <a:cs typeface="Arial" pitchFamily="34" charset="0"/>
              </a:defRPr>
            </a:lvl1pPr>
          </a:lstStyle>
          <a:p>
            <a:pPr>
              <a:defRPr/>
            </a:pPr>
            <a:endParaRPr lang="en-US"/>
          </a:p>
        </p:txBody>
      </p:sp>
      <p:sp>
        <p:nvSpPr>
          <p:cNvPr id="64519" name="Rectangle 7"/>
          <p:cNvSpPr>
            <a:spLocks noGrp="1" noChangeArrowheads="1"/>
          </p:cNvSpPr>
          <p:nvPr>
            <p:ph type="sldNum" sz="quarter" idx="5"/>
          </p:nvPr>
        </p:nvSpPr>
        <p:spPr bwMode="auto">
          <a:xfrm>
            <a:off x="3773488" y="9339263"/>
            <a:ext cx="2887662" cy="4921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34" charset="0"/>
                <a:cs typeface="Arial" pitchFamily="34" charset="0"/>
              </a:defRPr>
            </a:lvl1pPr>
          </a:lstStyle>
          <a:p>
            <a:pPr>
              <a:defRPr/>
            </a:pPr>
            <a:fld id="{3EBFA0C7-DC9D-4D4C-A26D-1B6940191357}" type="slidenum">
              <a:rPr lang="en-US"/>
              <a:pPr>
                <a:defRPr/>
              </a:pPr>
              <a:t>‹#›</a:t>
            </a:fld>
            <a:endParaRPr lang="en-US"/>
          </a:p>
        </p:txBody>
      </p:sp>
    </p:spTree>
    <p:extLst>
      <p:ext uri="{BB962C8B-B14F-4D97-AF65-F5344CB8AC3E}">
        <p14:creationId xmlns:p14="http://schemas.microsoft.com/office/powerpoint/2010/main" val="422827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EA651C0D-9B09-4416-8E04-9B3E1A600D5F}" type="slidenum">
              <a:rPr lang="en-US" smtClean="0">
                <a:latin typeface="Arial" charset="0"/>
                <a:cs typeface="Arial" charset="0"/>
              </a:rPr>
              <a:pPr/>
              <a:t>1</a:t>
            </a:fld>
            <a:endParaRPr lang="en-US">
              <a:latin typeface="Arial" charset="0"/>
              <a:cs typeface="Arial"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31F2231F-404B-4D2C-9A8C-D5084560355D}" type="slidenum">
              <a:rPr lang="en-US" sz="1200">
                <a:solidFill>
                  <a:schemeClr val="tx1"/>
                </a:solidFill>
              </a:rPr>
              <a:pPr algn="r"/>
              <a:t>10</a:t>
            </a:fld>
            <a:endParaRPr lang="en-US" sz="1200">
              <a:solidFill>
                <a:schemeClr val="tx1"/>
              </a:solidFill>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E894EF90-8D9F-46E8-B0C1-FE84B6FF1124}" type="slidenum">
              <a:rPr lang="en-US" sz="1200">
                <a:solidFill>
                  <a:schemeClr val="tx1"/>
                </a:solidFill>
              </a:rPr>
              <a:pPr algn="r"/>
              <a:t>11</a:t>
            </a:fld>
            <a:endParaRPr lang="en-US" sz="1200">
              <a:solidFill>
                <a:schemeClr val="tx1"/>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A829E9E-BDFE-418A-A557-4A7428A0A83A}" type="slidenum">
              <a:rPr lang="en-US" sz="1200">
                <a:solidFill>
                  <a:schemeClr val="tx1"/>
                </a:solidFill>
              </a:rPr>
              <a:pPr algn="r"/>
              <a:t>12</a:t>
            </a:fld>
            <a:endParaRPr lang="en-US" sz="1200">
              <a:solidFill>
                <a:schemeClr val="tx1"/>
              </a:solidFill>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marL="609600" indent="-609600">
              <a:buFontTx/>
              <a:buChar char="•"/>
            </a:pPr>
            <a:endParaRPr lang="en-US">
              <a:solidFill>
                <a:srgbClr val="0000CC"/>
              </a:solidFill>
              <a:latin typeface="Arial" charset="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6C864E18-E272-4DCE-AF37-38F5EC09B2BF}" type="slidenum">
              <a:rPr lang="en-US" sz="1200">
                <a:solidFill>
                  <a:schemeClr val="tx1"/>
                </a:solidFill>
              </a:rPr>
              <a:pPr algn="r"/>
              <a:t>13</a:t>
            </a:fld>
            <a:endParaRPr lang="en-US" sz="1200">
              <a:solidFill>
                <a:schemeClr val="tx1"/>
              </a:solidFill>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07B1EF1F-C6EB-4A83-BFD2-AE60163D8F6D}" type="slidenum">
              <a:rPr lang="en-US" sz="1200">
                <a:solidFill>
                  <a:schemeClr val="tx1"/>
                </a:solidFill>
              </a:rPr>
              <a:pPr algn="r"/>
              <a:t>14</a:t>
            </a:fld>
            <a:endParaRPr lang="en-US" sz="1200">
              <a:solidFill>
                <a:schemeClr val="tx1"/>
              </a:solidFill>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3A9185CB-7EB8-496C-BDB7-431167B61BE9}" type="slidenum">
              <a:rPr lang="en-US" sz="1200">
                <a:solidFill>
                  <a:schemeClr val="tx1"/>
                </a:solidFill>
              </a:rPr>
              <a:pPr algn="r"/>
              <a:t>15</a:t>
            </a:fld>
            <a:endParaRPr lang="en-US" sz="1200">
              <a:solidFill>
                <a:schemeClr val="tx1"/>
              </a:solidFill>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lvl="1"/>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AFA40B6-4BC3-4AC3-8724-CCC92BD7D1B6}" type="slidenum">
              <a:rPr lang="en-US" sz="1200">
                <a:solidFill>
                  <a:schemeClr val="tx1"/>
                </a:solidFill>
              </a:rPr>
              <a:pPr algn="r"/>
              <a:t>16</a:t>
            </a:fld>
            <a:endParaRPr lang="en-US" sz="1200">
              <a:solidFill>
                <a:schemeClr val="tx1"/>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0DDF0B2F-A3BD-47E2-A8CC-6EAF1CC8E690}" type="slidenum">
              <a:rPr lang="en-US" sz="1200">
                <a:solidFill>
                  <a:schemeClr val="tx1"/>
                </a:solidFill>
              </a:rPr>
              <a:pPr algn="r"/>
              <a:t>17</a:t>
            </a:fld>
            <a:endParaRPr lang="en-US" sz="1200">
              <a:solidFill>
                <a:schemeClr val="tx1"/>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lvl="1"/>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AD2030F9-57D3-48FF-84EA-68F4E324A628}" type="slidenum">
              <a:rPr lang="en-US" sz="1200">
                <a:solidFill>
                  <a:schemeClr val="tx1"/>
                </a:solidFill>
              </a:rPr>
              <a:pPr algn="r"/>
              <a:t>18</a:t>
            </a:fld>
            <a:endParaRPr lang="en-US" sz="1200">
              <a:solidFill>
                <a:schemeClr val="tx1"/>
              </a:solidFill>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a:latin typeface="Arial" charset="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A839FD8A-5158-436B-8026-79EC97A04E32}" type="slidenum">
              <a:rPr lang="en-US" sz="1200">
                <a:solidFill>
                  <a:schemeClr val="tx1"/>
                </a:solidFill>
              </a:rPr>
              <a:pPr algn="r"/>
              <a:t>19</a:t>
            </a:fld>
            <a:endParaRPr lang="en-US" sz="1200">
              <a:solidFill>
                <a:schemeClr val="tx1"/>
              </a:solidFill>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C47F03FA-27BE-4F2F-9DC0-3D0AFCA4E17C}" type="slidenum">
              <a:rPr lang="en-US" sz="1200">
                <a:solidFill>
                  <a:schemeClr val="tx1"/>
                </a:solidFill>
              </a:rPr>
              <a:pPr algn="r"/>
              <a:t>2</a:t>
            </a:fld>
            <a:endParaRPr lang="en-US" sz="1200">
              <a:solidFill>
                <a:schemeClr val="tx1"/>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25CE8EF-557E-40EC-A84A-FF8AF690DAD3}" type="slidenum">
              <a:rPr lang="en-US" sz="1200">
                <a:solidFill>
                  <a:schemeClr val="tx1"/>
                </a:solidFill>
              </a:rPr>
              <a:pPr algn="r"/>
              <a:t>20</a:t>
            </a:fld>
            <a:endParaRPr lang="en-US" sz="1200">
              <a:solidFill>
                <a:schemeClr val="tx1"/>
              </a:solidFill>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61648EBD-8BDB-402D-A561-CD45819F8602}" type="slidenum">
              <a:rPr lang="en-US" sz="1200">
                <a:solidFill>
                  <a:schemeClr val="tx1"/>
                </a:solidFill>
              </a:rPr>
              <a:pPr algn="r"/>
              <a:t>21</a:t>
            </a:fld>
            <a:endParaRPr lang="en-US" sz="1200">
              <a:solidFill>
                <a:schemeClr val="tx1"/>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EA6737CB-7D04-4E83-B592-D03896449853}" type="slidenum">
              <a:rPr lang="en-US" sz="1200">
                <a:solidFill>
                  <a:schemeClr val="tx1"/>
                </a:solidFill>
              </a:rPr>
              <a:pPr algn="r"/>
              <a:t>22</a:t>
            </a:fld>
            <a:endParaRPr lang="en-US" sz="1200">
              <a:solidFill>
                <a:schemeClr val="tx1"/>
              </a:solidFill>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a:buFontTx/>
              <a:buChar char="-"/>
            </a:pP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8FF2F0E7-85F1-448C-87EE-1DF6AB25763B}" type="slidenum">
              <a:rPr lang="en-US" sz="1200">
                <a:solidFill>
                  <a:schemeClr val="tx1"/>
                </a:solidFill>
              </a:rPr>
              <a:pPr algn="r"/>
              <a:t>23</a:t>
            </a:fld>
            <a:endParaRPr lang="en-US" sz="1200">
              <a:solidFill>
                <a:schemeClr val="tx1"/>
              </a:solidFill>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30D29DC5-5D42-463C-AFF0-55756048AB9E}" type="slidenum">
              <a:rPr lang="en-US" sz="1200">
                <a:solidFill>
                  <a:schemeClr val="tx1"/>
                </a:solidFill>
              </a:rPr>
              <a:pPr algn="r"/>
              <a:t>24</a:t>
            </a:fld>
            <a:endParaRPr lang="en-US" sz="1200">
              <a:solidFill>
                <a:schemeClr val="tx1"/>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4B16F708-F4EE-452D-BEC7-9782E2126523}" type="slidenum">
              <a:rPr lang="en-US" sz="1200">
                <a:solidFill>
                  <a:schemeClr val="tx1"/>
                </a:solidFill>
              </a:rPr>
              <a:pPr algn="r"/>
              <a:t>25</a:t>
            </a:fld>
            <a:endParaRPr lang="en-US" sz="1200">
              <a:solidFill>
                <a:schemeClr val="tx1"/>
              </a:solidFill>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lvl="1">
              <a:buFontTx/>
              <a:buChar char="•"/>
            </a:pPr>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A03A88DE-71AB-4210-814B-E48FF73A4760}" type="slidenum">
              <a:rPr lang="en-US" sz="1200">
                <a:solidFill>
                  <a:schemeClr val="tx1"/>
                </a:solidFill>
              </a:rPr>
              <a:pPr algn="r"/>
              <a:t>26</a:t>
            </a:fld>
            <a:endParaRPr lang="en-US" sz="1200">
              <a:solidFill>
                <a:schemeClr val="tx1"/>
              </a:solidFill>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lvl="1">
              <a:buFontTx/>
              <a:buChar char="•"/>
            </a:pPr>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431E8D77-C663-493B-A694-92346E7E183F}" type="slidenum">
              <a:rPr lang="en-US" sz="1200">
                <a:solidFill>
                  <a:schemeClr val="tx1"/>
                </a:solidFill>
              </a:rPr>
              <a:pPr algn="r"/>
              <a:t>27</a:t>
            </a:fld>
            <a:endParaRPr lang="en-US" sz="1200">
              <a:solidFill>
                <a:schemeClr val="tx1"/>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2D5D0393-6EE7-4B71-BE92-7B932D1BFC90}" type="slidenum">
              <a:rPr lang="en-US" sz="1200">
                <a:solidFill>
                  <a:schemeClr val="tx1"/>
                </a:solidFill>
              </a:rPr>
              <a:pPr algn="r"/>
              <a:t>28</a:t>
            </a:fld>
            <a:endParaRPr lang="en-US" sz="1200">
              <a:solidFill>
                <a:schemeClr val="tx1"/>
              </a:solidFill>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lvl="1">
              <a:buFontTx/>
              <a:buChar char="-"/>
            </a:pPr>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30731121-04C1-4AA9-BC8D-785002195F9B}" type="slidenum">
              <a:rPr lang="en-US" sz="1200">
                <a:solidFill>
                  <a:schemeClr val="tx1"/>
                </a:solidFill>
              </a:rPr>
              <a:pPr algn="r"/>
              <a:t>29</a:t>
            </a:fld>
            <a:endParaRPr lang="en-US" sz="1200">
              <a:solidFill>
                <a:schemeClr val="tx1"/>
              </a:solidFill>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7F729680-D0B0-4810-A732-7355B190721C}" type="slidenum">
              <a:rPr lang="en-US" smtClean="0">
                <a:latin typeface="Arial" charset="0"/>
                <a:cs typeface="Arial" charset="0"/>
              </a:rPr>
              <a:pPr/>
              <a:t>3</a:t>
            </a:fld>
            <a:endParaRPr lang="en-US">
              <a:latin typeface="Arial" charset="0"/>
              <a:cs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B6A01A02-3376-4AD9-BE43-F003AF362E02}" type="slidenum">
              <a:rPr lang="en-US" sz="1200">
                <a:solidFill>
                  <a:schemeClr val="tx1"/>
                </a:solidFill>
              </a:rPr>
              <a:pPr algn="r"/>
              <a:t>31</a:t>
            </a:fld>
            <a:endParaRPr lang="en-US" sz="1200">
              <a:solidFill>
                <a:schemeClr val="tx1"/>
              </a:solidFill>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6280A5EB-1DC7-46DC-932F-C23B28EDE754}" type="slidenum">
              <a:rPr lang="en-US" sz="1200">
                <a:solidFill>
                  <a:schemeClr val="tx1"/>
                </a:solidFill>
              </a:rPr>
              <a:pPr algn="r"/>
              <a:t>4</a:t>
            </a:fld>
            <a:endParaRPr lang="en-US" sz="1200">
              <a:solidFill>
                <a:schemeClr val="tx1"/>
              </a:solidFill>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D781ACF-6395-4BDA-922A-34DF1F403889}" type="slidenum">
              <a:rPr lang="en-US" sz="1200">
                <a:solidFill>
                  <a:schemeClr val="tx1"/>
                </a:solidFill>
              </a:rPr>
              <a:pPr algn="r"/>
              <a:t>5</a:t>
            </a:fld>
            <a:endParaRPr lang="en-US" sz="1200">
              <a:solidFill>
                <a:schemeClr val="tx1"/>
              </a:solidFill>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GB">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ACBD6223-8158-4E45-B4F7-F1F026E4E5C5}" type="slidenum">
              <a:rPr lang="en-US" sz="1200">
                <a:solidFill>
                  <a:schemeClr val="tx1"/>
                </a:solidFill>
              </a:rPr>
              <a:pPr algn="r"/>
              <a:t>6</a:t>
            </a:fld>
            <a:endParaRPr lang="en-US" sz="1200">
              <a:solidFill>
                <a:schemeClr val="tx1"/>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B50C4CB2-2C67-4D37-9377-5CA4EACE526B}" type="slidenum">
              <a:rPr lang="en-US" sz="1200">
                <a:solidFill>
                  <a:schemeClr val="tx1"/>
                </a:solidFill>
              </a:rPr>
              <a:pPr algn="r"/>
              <a:t>7</a:t>
            </a:fld>
            <a:endParaRPr lang="en-US" sz="1200">
              <a:solidFill>
                <a:schemeClr val="tx1"/>
              </a:solidFill>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marL="609600" indent="-609600">
              <a:buFontTx/>
              <a:buChar char="•"/>
            </a:pPr>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56B5D63-EA2C-4B02-9096-F281308A438F}" type="slidenum">
              <a:rPr lang="en-US" sz="1200">
                <a:solidFill>
                  <a:schemeClr val="tx1"/>
                </a:solidFill>
              </a:rPr>
              <a:pPr algn="r"/>
              <a:t>8</a:t>
            </a:fld>
            <a:endParaRPr lang="en-US" sz="1200">
              <a:solidFill>
                <a:schemeClr val="tx1"/>
              </a:solidFill>
            </a:endParaRPr>
          </a:p>
        </p:txBody>
      </p:sp>
      <p:sp>
        <p:nvSpPr>
          <p:cNvPr id="41987"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ln/>
        </p:spPr>
        <p:txBody>
          <a:bodyPr/>
          <a:lstStyle/>
          <a:p>
            <a:pPr marL="609600" indent="-609600">
              <a:buFont typeface="Arial" pitchFamily="34" charset="0"/>
              <a:buChar char="•"/>
              <a:defRPr/>
            </a:pPr>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773488" y="9339263"/>
            <a:ext cx="2887662" cy="492125"/>
          </a:xfrm>
          <a:prstGeom prst="rect">
            <a:avLst/>
          </a:prstGeom>
          <a:noFill/>
          <a:ln w="9525">
            <a:noFill/>
            <a:miter lim="800000"/>
            <a:headEnd/>
            <a:tailEnd/>
          </a:ln>
        </p:spPr>
        <p:txBody>
          <a:bodyPr anchor="b"/>
          <a:lstStyle/>
          <a:p>
            <a:pPr algn="r"/>
            <a:fld id="{D646B867-DADE-4DCA-9F86-7EBE8EC87C2E}" type="slidenum">
              <a:rPr lang="en-US" sz="1200">
                <a:solidFill>
                  <a:schemeClr val="tx1"/>
                </a:solidFill>
              </a:rPr>
              <a:pPr algn="r"/>
              <a:t>9</a:t>
            </a:fld>
            <a:endParaRPr lang="en-US" sz="1200">
              <a:solidFill>
                <a:schemeClr val="tx1"/>
              </a:solidFill>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marL="609600" indent="-609600"/>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slide layout copy"/>
          <p:cNvPicPr>
            <a:picLocks noChangeAspect="1" noChangeArrowheads="1"/>
          </p:cNvPicPr>
          <p:nvPr/>
        </p:nvPicPr>
        <p:blipFill>
          <a:blip r:embed="rId2" cstate="print"/>
          <a:srcRect/>
          <a:stretch>
            <a:fillRect/>
          </a:stretch>
        </p:blipFill>
        <p:spPr bwMode="auto">
          <a:xfrm>
            <a:off x="-3175" y="0"/>
            <a:ext cx="9150350" cy="6858000"/>
          </a:xfrm>
          <a:prstGeom prst="rect">
            <a:avLst/>
          </a:prstGeom>
          <a:noFill/>
          <a:ln w="9525">
            <a:noFill/>
            <a:miter lim="800000"/>
            <a:headEnd/>
            <a:tailEnd/>
          </a:ln>
        </p:spPr>
      </p:pic>
      <p:sp>
        <p:nvSpPr>
          <p:cNvPr id="3075" name="Rectangle 3"/>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307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7"/>
          <p:cNvSpPr>
            <a:spLocks noGrp="1" noChangeArrowheads="1"/>
          </p:cNvSpPr>
          <p:nvPr>
            <p:ph type="ftr" sz="quarter" idx="10"/>
          </p:nvPr>
        </p:nvSpPr>
        <p:spPr/>
        <p:txBody>
          <a:bodyPr/>
          <a:lstStyle>
            <a:lvl1pPr>
              <a:defRPr/>
            </a:lvl1pPr>
          </a:lstStyle>
          <a:p>
            <a:pPr>
              <a:defRPr/>
            </a:pPr>
            <a:r>
              <a:rPr lang="en-US"/>
              <a:t>05_XXX_MM</a:t>
            </a:r>
            <a:fld id="{42D52A6A-A196-4847-8E5D-7446B2B6103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11"/>
          <p:cNvSpPr>
            <a:spLocks noGrp="1" noChangeArrowheads="1"/>
          </p:cNvSpPr>
          <p:nvPr>
            <p:ph type="ftr" sz="quarter" idx="10"/>
          </p:nvPr>
        </p:nvSpPr>
        <p:spPr>
          <a:ln/>
        </p:spPr>
        <p:txBody>
          <a:bodyPr/>
          <a:lstStyle>
            <a:lvl1pPr>
              <a:defRPr/>
            </a:lvl1pPr>
          </a:lstStyle>
          <a:p>
            <a:pPr>
              <a:defRPr/>
            </a:pPr>
            <a:r>
              <a:rPr lang="en-US"/>
              <a:t>05_XXX_MM</a:t>
            </a:r>
            <a:fld id="{22AAAB9C-9380-4EE6-8FEE-12A425C1BF3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11"/>
          <p:cNvSpPr>
            <a:spLocks noGrp="1" noChangeArrowheads="1"/>
          </p:cNvSpPr>
          <p:nvPr>
            <p:ph type="ftr" sz="quarter" idx="10"/>
          </p:nvPr>
        </p:nvSpPr>
        <p:spPr>
          <a:ln/>
        </p:spPr>
        <p:txBody>
          <a:bodyPr/>
          <a:lstStyle>
            <a:lvl1pPr>
              <a:defRPr/>
            </a:lvl1pPr>
          </a:lstStyle>
          <a:p>
            <a:pPr>
              <a:defRPr/>
            </a:pPr>
            <a:r>
              <a:rPr lang="en-US"/>
              <a:t>05_XXX_MM</a:t>
            </a:r>
            <a:fld id="{F5432474-9478-407F-AD52-ECCD035DE6C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fr-CH"/>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Rectangle 11"/>
          <p:cNvSpPr>
            <a:spLocks noGrp="1" noChangeArrowheads="1"/>
          </p:cNvSpPr>
          <p:nvPr>
            <p:ph type="ftr" sz="quarter" idx="10"/>
          </p:nvPr>
        </p:nvSpPr>
        <p:spPr>
          <a:ln/>
        </p:spPr>
        <p:txBody>
          <a:bodyPr/>
          <a:lstStyle>
            <a:lvl1pPr>
              <a:defRPr/>
            </a:lvl1pPr>
          </a:lstStyle>
          <a:p>
            <a:pPr>
              <a:defRPr/>
            </a:pPr>
            <a:r>
              <a:rPr lang="en-US"/>
              <a:t>05_XXX_MM</a:t>
            </a:r>
            <a:fld id="{AEBE2F42-C236-47EE-BBB3-28BB39DEAA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Rectangle 11"/>
          <p:cNvSpPr>
            <a:spLocks noGrp="1" noChangeArrowheads="1"/>
          </p:cNvSpPr>
          <p:nvPr>
            <p:ph type="ftr" sz="quarter" idx="10"/>
          </p:nvPr>
        </p:nvSpPr>
        <p:spPr>
          <a:ln/>
        </p:spPr>
        <p:txBody>
          <a:bodyPr/>
          <a:lstStyle>
            <a:lvl1pPr>
              <a:defRPr/>
            </a:lvl1pPr>
          </a:lstStyle>
          <a:p>
            <a:pPr>
              <a:defRPr/>
            </a:pPr>
            <a:r>
              <a:rPr lang="en-US"/>
              <a:t>05_XXX_MM</a:t>
            </a:r>
            <a:fld id="{DCCE5ED8-C6BF-4E1B-8CEA-D7434A647E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ftr" sz="quarter" idx="10"/>
          </p:nvPr>
        </p:nvSpPr>
        <p:spPr>
          <a:ln/>
        </p:spPr>
        <p:txBody>
          <a:bodyPr/>
          <a:lstStyle>
            <a:lvl1pPr>
              <a:defRPr/>
            </a:lvl1pPr>
          </a:lstStyle>
          <a:p>
            <a:pPr>
              <a:defRPr/>
            </a:pPr>
            <a:r>
              <a:rPr lang="en-US"/>
              <a:t>05_XXX_MM</a:t>
            </a:r>
            <a:fld id="{FD3F8848-6A01-41FF-95A9-86D8E406519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Rectangle 11"/>
          <p:cNvSpPr>
            <a:spLocks noGrp="1" noChangeArrowheads="1"/>
          </p:cNvSpPr>
          <p:nvPr>
            <p:ph type="ftr" sz="quarter" idx="10"/>
          </p:nvPr>
        </p:nvSpPr>
        <p:spPr>
          <a:ln/>
        </p:spPr>
        <p:txBody>
          <a:bodyPr/>
          <a:lstStyle>
            <a:lvl1pPr>
              <a:defRPr/>
            </a:lvl1pPr>
          </a:lstStyle>
          <a:p>
            <a:pPr>
              <a:defRPr/>
            </a:pPr>
            <a:r>
              <a:rPr lang="en-US"/>
              <a:t>05_XXX_MM</a:t>
            </a:r>
            <a:fld id="{13F921F9-6788-439E-A292-B5F9E84A71F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7" name="Rectangle 11"/>
          <p:cNvSpPr>
            <a:spLocks noGrp="1" noChangeArrowheads="1"/>
          </p:cNvSpPr>
          <p:nvPr>
            <p:ph type="ftr" sz="quarter" idx="10"/>
          </p:nvPr>
        </p:nvSpPr>
        <p:spPr>
          <a:ln/>
        </p:spPr>
        <p:txBody>
          <a:bodyPr/>
          <a:lstStyle>
            <a:lvl1pPr>
              <a:defRPr/>
            </a:lvl1pPr>
          </a:lstStyle>
          <a:p>
            <a:pPr>
              <a:defRPr/>
            </a:pPr>
            <a:r>
              <a:rPr lang="en-US"/>
              <a:t>05_XXX_MM</a:t>
            </a:r>
            <a:fld id="{BCB26B23-5D66-49E6-A293-E9A53416D30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CH"/>
          </a:p>
        </p:txBody>
      </p:sp>
      <p:sp>
        <p:nvSpPr>
          <p:cNvPr id="3" name="Rectangle 11"/>
          <p:cNvSpPr>
            <a:spLocks noGrp="1" noChangeArrowheads="1"/>
          </p:cNvSpPr>
          <p:nvPr>
            <p:ph type="ftr" sz="quarter" idx="10"/>
          </p:nvPr>
        </p:nvSpPr>
        <p:spPr>
          <a:ln/>
        </p:spPr>
        <p:txBody>
          <a:bodyPr/>
          <a:lstStyle>
            <a:lvl1pPr>
              <a:defRPr/>
            </a:lvl1pPr>
          </a:lstStyle>
          <a:p>
            <a:pPr>
              <a:defRPr/>
            </a:pPr>
            <a:r>
              <a:rPr lang="en-US"/>
              <a:t>05_XXX_MM</a:t>
            </a:r>
            <a:fld id="{E252F264-70E7-4BCE-902E-A27E0B227B5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ftr" sz="quarter" idx="10"/>
          </p:nvPr>
        </p:nvSpPr>
        <p:spPr>
          <a:ln/>
        </p:spPr>
        <p:txBody>
          <a:bodyPr/>
          <a:lstStyle>
            <a:lvl1pPr>
              <a:defRPr/>
            </a:lvl1pPr>
          </a:lstStyle>
          <a:p>
            <a:pPr>
              <a:defRPr/>
            </a:pPr>
            <a:r>
              <a:rPr lang="en-US"/>
              <a:t>05_XXX_MM</a:t>
            </a:r>
            <a:fld id="{35AE74D1-10CD-463D-9982-13B211BA2E6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ftr" sz="quarter" idx="10"/>
          </p:nvPr>
        </p:nvSpPr>
        <p:spPr>
          <a:ln/>
        </p:spPr>
        <p:txBody>
          <a:bodyPr/>
          <a:lstStyle>
            <a:lvl1pPr>
              <a:defRPr/>
            </a:lvl1pPr>
          </a:lstStyle>
          <a:p>
            <a:pPr>
              <a:defRPr/>
            </a:pPr>
            <a:r>
              <a:rPr lang="en-US"/>
              <a:t>05_XXX_MM</a:t>
            </a:r>
            <a:fld id="{05907F98-720A-4E4A-954C-A6019BC1607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ftr" sz="quarter" idx="10"/>
          </p:nvPr>
        </p:nvSpPr>
        <p:spPr>
          <a:ln/>
        </p:spPr>
        <p:txBody>
          <a:bodyPr/>
          <a:lstStyle>
            <a:lvl1pPr>
              <a:defRPr/>
            </a:lvl1pPr>
          </a:lstStyle>
          <a:p>
            <a:pPr>
              <a:defRPr/>
            </a:pPr>
            <a:r>
              <a:rPr lang="en-US"/>
              <a:t>05_XXX_MM</a:t>
            </a:r>
            <a:fld id="{CB49A77E-70DE-420A-BC82-7AB8D3DC9D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slide layout copy"/>
          <p:cNvPicPr>
            <a:picLocks noChangeAspect="1" noChangeArrowheads="1"/>
          </p:cNvPicPr>
          <p:nvPr/>
        </p:nvPicPr>
        <p:blipFill>
          <a:blip r:embed="rId14" cstate="print"/>
          <a:srcRect/>
          <a:stretch>
            <a:fillRect/>
          </a:stretch>
        </p:blipFill>
        <p:spPr bwMode="auto">
          <a:xfrm>
            <a:off x="-3175" y="0"/>
            <a:ext cx="9150350" cy="6858000"/>
          </a:xfrm>
          <a:prstGeom prst="rect">
            <a:avLst/>
          </a:prstGeom>
          <a:noFill/>
          <a:ln w="9525">
            <a:noFill/>
            <a:miter lim="800000"/>
            <a:headEnd/>
            <a:tailEnd/>
          </a:ln>
        </p:spPr>
      </p:pic>
      <p:sp>
        <p:nvSpPr>
          <p:cNvPr id="2" name="Rectangle 2"/>
          <p:cNvSpPr>
            <a:spLocks noGrp="1" noChangeArrowheads="1"/>
          </p:cNvSpPr>
          <p:nvPr>
            <p:ph type="title"/>
          </p:nvPr>
        </p:nvSpPr>
        <p:spPr bwMode="auto">
          <a:xfrm>
            <a:off x="457200" y="274638"/>
            <a:ext cx="8229600" cy="1143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5" name="Rectangle 11"/>
          <p:cNvSpPr>
            <a:spLocks noGrp="1" noChangeArrowheads="1"/>
          </p:cNvSpPr>
          <p:nvPr>
            <p:ph type="ftr" sz="quarter" idx="3"/>
          </p:nvPr>
        </p:nvSpPr>
        <p:spPr bwMode="auto">
          <a:xfrm rot="-5400000">
            <a:off x="-556419" y="5976144"/>
            <a:ext cx="1412875" cy="230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600">
                <a:solidFill>
                  <a:schemeClr val="tx1"/>
                </a:solidFill>
                <a:latin typeface="Arial" pitchFamily="34" charset="0"/>
                <a:cs typeface="Arial" pitchFamily="34" charset="0"/>
              </a:defRPr>
            </a:lvl1pPr>
          </a:lstStyle>
          <a:p>
            <a:pPr>
              <a:defRPr/>
            </a:pPr>
            <a:r>
              <a:rPr lang="en-US"/>
              <a:t>05_XXX_MM</a:t>
            </a:r>
            <a:fld id="{17BF67F1-00B3-4480-8576-2F0ACD1CE79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3"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Lst>
  <p:hf sldNum="0" hdr="0" dt="0"/>
  <p:txStyles>
    <p:titleStyle>
      <a:lvl1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2pPr>
      <a:lvl3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3pPr>
      <a:lvl4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4pPr>
      <a:lvl5pPr algn="ctr" rtl="0" eaLnBrk="0" fontAlgn="base" hangingPunct="0">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5pPr>
      <a:lvl6pPr marL="457200" algn="ctr" rtl="0" fontAlgn="base">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6pPr>
      <a:lvl7pPr marL="914400" algn="ctr" rtl="0" fontAlgn="base">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7pPr>
      <a:lvl8pPr marL="1371600" algn="ctr" rtl="0" fontAlgn="base">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8pPr>
      <a:lvl9pPr marL="1828800" algn="ctr" rtl="0" fontAlgn="base">
        <a:spcBef>
          <a:spcPct val="0"/>
        </a:spcBef>
        <a:spcAft>
          <a:spcPct val="0"/>
        </a:spcAft>
        <a:defRPr sz="3600">
          <a:solidFill>
            <a:srgbClr val="CC0000"/>
          </a:solidFill>
          <a:effectLst>
            <a:outerShdw blurRad="38100" dist="38100" dir="2700000" algn="tl">
              <a:srgbClr val="C0C0C0"/>
            </a:outerShdw>
          </a:effectLst>
          <a:latin typeface="Arial" pitchFamily="34" charset="0"/>
          <a:cs typeface="Arial" pitchFamily="34" charset="0"/>
        </a:defRPr>
      </a:lvl9pPr>
    </p:titleStyle>
    <p:bodyStyle>
      <a:lvl1pPr marL="342900" indent="-342900" algn="l" rtl="0" eaLnBrk="0" fontAlgn="base" hangingPunct="0">
        <a:spcBef>
          <a:spcPct val="20000"/>
        </a:spcBef>
        <a:spcAft>
          <a:spcPct val="0"/>
        </a:spcAft>
        <a:buClr>
          <a:srgbClr val="CC0000"/>
        </a:buClr>
        <a:buSzPct val="50000"/>
        <a:buBlip>
          <a:blip r:embed="rId15"/>
        </a:buBlip>
        <a:defRPr sz="3200">
          <a:solidFill>
            <a:srgbClr val="292929"/>
          </a:solidFill>
          <a:latin typeface="+mn-lt"/>
          <a:ea typeface="+mn-ea"/>
          <a:cs typeface="+mn-cs"/>
        </a:defRPr>
      </a:lvl1pPr>
      <a:lvl2pPr marL="742950" indent="-285750" algn="l" rtl="0" eaLnBrk="0" fontAlgn="base" hangingPunct="0">
        <a:spcBef>
          <a:spcPct val="20000"/>
        </a:spcBef>
        <a:spcAft>
          <a:spcPct val="0"/>
        </a:spcAft>
        <a:buClr>
          <a:srgbClr val="CC0000"/>
        </a:buClr>
        <a:buSzPct val="90000"/>
        <a:buFont typeface="Arial" charset="0"/>
        <a:buChar char="–"/>
        <a:defRPr sz="2800">
          <a:solidFill>
            <a:srgbClr val="292929"/>
          </a:solidFill>
          <a:latin typeface="+mn-lt"/>
          <a:cs typeface="+mn-cs"/>
        </a:defRPr>
      </a:lvl2pPr>
      <a:lvl3pPr marL="1143000" indent="-228600" algn="l" rtl="0" eaLnBrk="0" fontAlgn="base" hangingPunct="0">
        <a:spcBef>
          <a:spcPct val="20000"/>
        </a:spcBef>
        <a:spcAft>
          <a:spcPct val="0"/>
        </a:spcAft>
        <a:buClr>
          <a:srgbClr val="CC0000"/>
        </a:buClr>
        <a:buSzPct val="75000"/>
        <a:buBlip>
          <a:blip r:embed="rId16"/>
        </a:buBlip>
        <a:defRPr sz="2400">
          <a:solidFill>
            <a:srgbClr val="292929"/>
          </a:solidFill>
          <a:latin typeface="+mn-lt"/>
          <a:cs typeface="+mn-cs"/>
        </a:defRPr>
      </a:lvl3pPr>
      <a:lvl4pPr marL="1600200" indent="-228600" algn="l" rtl="0" eaLnBrk="0" fontAlgn="base" hangingPunct="0">
        <a:spcBef>
          <a:spcPct val="20000"/>
        </a:spcBef>
        <a:spcAft>
          <a:spcPct val="0"/>
        </a:spcAft>
        <a:buClr>
          <a:srgbClr val="CC0000"/>
        </a:buClr>
        <a:buChar char="–"/>
        <a:defRPr sz="2000">
          <a:solidFill>
            <a:srgbClr val="292929"/>
          </a:solidFill>
          <a:latin typeface="+mn-lt"/>
          <a:cs typeface="+mn-cs"/>
        </a:defRPr>
      </a:lvl4pPr>
      <a:lvl5pPr marL="2057400" indent="-228600" algn="l" rtl="0" eaLnBrk="0" fontAlgn="base" hangingPunct="0">
        <a:spcBef>
          <a:spcPct val="20000"/>
        </a:spcBef>
        <a:spcAft>
          <a:spcPct val="0"/>
        </a:spcAft>
        <a:buClr>
          <a:srgbClr val="CC0000"/>
        </a:buClr>
        <a:buChar char="»"/>
        <a:defRPr sz="2000">
          <a:solidFill>
            <a:srgbClr val="292929"/>
          </a:solidFill>
          <a:latin typeface="+mn-lt"/>
          <a:cs typeface="+mn-cs"/>
        </a:defRPr>
      </a:lvl5pPr>
      <a:lvl6pPr marL="2514600" indent="-228600" algn="l" rtl="0" fontAlgn="base">
        <a:spcBef>
          <a:spcPct val="20000"/>
        </a:spcBef>
        <a:spcAft>
          <a:spcPct val="0"/>
        </a:spcAft>
        <a:buClr>
          <a:srgbClr val="CC0000"/>
        </a:buClr>
        <a:buChar char="»"/>
        <a:defRPr sz="2000">
          <a:solidFill>
            <a:srgbClr val="292929"/>
          </a:solidFill>
          <a:latin typeface="+mn-lt"/>
          <a:cs typeface="+mn-cs"/>
        </a:defRPr>
      </a:lvl6pPr>
      <a:lvl7pPr marL="2971800" indent="-228600" algn="l" rtl="0" fontAlgn="base">
        <a:spcBef>
          <a:spcPct val="20000"/>
        </a:spcBef>
        <a:spcAft>
          <a:spcPct val="0"/>
        </a:spcAft>
        <a:buClr>
          <a:srgbClr val="CC0000"/>
        </a:buClr>
        <a:buChar char="»"/>
        <a:defRPr sz="2000">
          <a:solidFill>
            <a:srgbClr val="292929"/>
          </a:solidFill>
          <a:latin typeface="+mn-lt"/>
          <a:cs typeface="+mn-cs"/>
        </a:defRPr>
      </a:lvl7pPr>
      <a:lvl8pPr marL="3429000" indent="-228600" algn="l" rtl="0" fontAlgn="base">
        <a:spcBef>
          <a:spcPct val="20000"/>
        </a:spcBef>
        <a:spcAft>
          <a:spcPct val="0"/>
        </a:spcAft>
        <a:buClr>
          <a:srgbClr val="CC0000"/>
        </a:buClr>
        <a:buChar char="»"/>
        <a:defRPr sz="2000">
          <a:solidFill>
            <a:srgbClr val="292929"/>
          </a:solidFill>
          <a:latin typeface="+mn-lt"/>
          <a:cs typeface="+mn-cs"/>
        </a:defRPr>
      </a:lvl8pPr>
      <a:lvl9pPr marL="3886200" indent="-228600" algn="l" rtl="0" fontAlgn="base">
        <a:spcBef>
          <a:spcPct val="20000"/>
        </a:spcBef>
        <a:spcAft>
          <a:spcPct val="0"/>
        </a:spcAft>
        <a:buClr>
          <a:srgbClr val="CC0000"/>
        </a:buClr>
        <a:buChar char="»"/>
        <a:defRPr sz="2000">
          <a:solidFill>
            <a:srgbClr val="292929"/>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dx.doi.org/10.1345/aph.1A308" TargetMode="External"/><Relationship Id="rId2" Type="http://schemas.openxmlformats.org/officeDocument/2006/relationships/hyperlink" Target="http://dx.doi.org/10.1056/NEJMoa070844" TargetMode="External"/><Relationship Id="rId1" Type="http://schemas.openxmlformats.org/officeDocument/2006/relationships/slideLayout" Target="../slideLayouts/slideLayout7.xml"/><Relationship Id="rId4" Type="http://schemas.openxmlformats.org/officeDocument/2006/relationships/hyperlink" Target="http://dx.doi.org/10.2105/AJPH.2006.094045"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ctrTitle"/>
          </p:nvPr>
        </p:nvSpPr>
        <p:spPr>
          <a:xfrm>
            <a:off x="179388" y="1998663"/>
            <a:ext cx="8839200" cy="3086100"/>
          </a:xfrm>
        </p:spPr>
        <p:txBody>
          <a:bodyPr/>
          <a:lstStyle/>
          <a:p>
            <a:pPr eaLnBrk="1" hangingPunct="1">
              <a:lnSpc>
                <a:spcPct val="120000"/>
              </a:lnSpc>
              <a:defRPr/>
            </a:pPr>
            <a:r>
              <a:rPr lang="en-US" sz="7000" b="1" noProof="0" dirty="0">
                <a:solidFill>
                  <a:srgbClr val="0000CC"/>
                </a:solidFill>
              </a:rPr>
              <a:t>Cohort studies</a:t>
            </a:r>
            <a:br>
              <a:rPr lang="en-US" sz="7000" noProof="0" dirty="0">
                <a:solidFill>
                  <a:srgbClr val="0000CC"/>
                </a:solidFill>
              </a:rPr>
            </a:br>
            <a:br>
              <a:rPr lang="en-US" sz="3000" b="1" noProof="0" dirty="0">
                <a:solidFill>
                  <a:srgbClr val="0000CC"/>
                </a:solidFill>
              </a:rPr>
            </a:br>
            <a:r>
              <a:rPr lang="en-GB" sz="2800" dirty="0"/>
              <a:t>Training course in research methodology and research </a:t>
            </a:r>
            <a:r>
              <a:rPr lang="en-GB" sz="2800"/>
              <a:t>protocol development</a:t>
            </a:r>
            <a:br>
              <a:rPr lang="en-GB" sz="2800"/>
            </a:br>
            <a:r>
              <a:rPr lang="en-GB" sz="2800"/>
              <a:t>Geneva 2021</a:t>
            </a:r>
            <a:br>
              <a:rPr lang="en-US" sz="2800" i="1" noProof="0" dirty="0">
                <a:solidFill>
                  <a:srgbClr val="0000CC"/>
                </a:solidFill>
              </a:rPr>
            </a:br>
            <a:br>
              <a:rPr lang="en-US" sz="2400" i="1" noProof="0" dirty="0">
                <a:solidFill>
                  <a:srgbClr val="0000CC"/>
                </a:solidFill>
              </a:rPr>
            </a:br>
            <a:r>
              <a:rPr lang="en-US" sz="2400" b="1" i="1" noProof="0" dirty="0">
                <a:solidFill>
                  <a:srgbClr val="CC00CC"/>
                </a:solidFill>
                <a:effectLst/>
              </a:rPr>
              <a:t>Nguyen </a:t>
            </a:r>
            <a:r>
              <a:rPr lang="en-US" sz="2400" b="1" i="1" noProof="0" dirty="0" err="1">
                <a:solidFill>
                  <a:srgbClr val="CC00CC"/>
                </a:solidFill>
                <a:effectLst/>
              </a:rPr>
              <a:t>Thi</a:t>
            </a:r>
            <a:r>
              <a:rPr lang="en-US" sz="2400" b="1" i="1" noProof="0" dirty="0">
                <a:solidFill>
                  <a:srgbClr val="CC00CC"/>
                </a:solidFill>
                <a:effectLst/>
              </a:rPr>
              <a:t> My Huong, MD PhD</a:t>
            </a:r>
            <a:br>
              <a:rPr lang="en-US" sz="2400" b="1" i="1" noProof="0" dirty="0">
                <a:solidFill>
                  <a:srgbClr val="CC00CC"/>
                </a:solidFill>
                <a:effectLst/>
              </a:rPr>
            </a:br>
            <a:r>
              <a:rPr lang="en-US" sz="2400" b="1" i="1" noProof="0" dirty="0">
                <a:solidFill>
                  <a:srgbClr val="CC00CC"/>
                </a:solidFill>
                <a:effectLst/>
              </a:rPr>
              <a:t>WHO/RHR/SIS</a:t>
            </a:r>
            <a:br>
              <a:rPr lang="en-US" sz="3200" b="1" noProof="0" dirty="0">
                <a:solidFill>
                  <a:srgbClr val="CC00CC"/>
                </a:solidFill>
                <a:effectLst/>
              </a:rPr>
            </a:br>
            <a:endParaRPr lang="en-US" sz="3200" b="1" noProof="0" dirty="0">
              <a:solidFill>
                <a:srgbClr val="CC00CC"/>
              </a:solidFill>
              <a:effectLst/>
            </a:endParaRPr>
          </a:p>
        </p:txBody>
      </p:sp>
      <p:sp>
        <p:nvSpPr>
          <p:cNvPr id="3075" name="Rectangle 7"/>
          <p:cNvSpPr>
            <a:spLocks noChangeArrowheads="1"/>
          </p:cNvSpPr>
          <p:nvPr/>
        </p:nvSpPr>
        <p:spPr bwMode="auto">
          <a:xfrm>
            <a:off x="838200" y="406400"/>
            <a:ext cx="7772400" cy="431800"/>
          </a:xfrm>
          <a:prstGeom prst="rect">
            <a:avLst/>
          </a:prstGeom>
          <a:noFill/>
          <a:ln w="9525" algn="ctr">
            <a:noFill/>
            <a:miter lim="800000"/>
            <a:headEnd/>
            <a:tailEnd/>
          </a:ln>
        </p:spPr>
        <p:txBody>
          <a:bodyPr anchor="ctr"/>
          <a:lstStyle/>
          <a:p>
            <a:pPr algn="ctr"/>
            <a:endParaRPr lang="en-GB" sz="3600" b="1" i="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marL="609600" indent="-609600">
              <a:buFontTx/>
              <a:buNone/>
              <a:defRPr/>
            </a:pPr>
            <a:r>
              <a:rPr lang="en-US" sz="2400" b="1" i="1" noProof="0" dirty="0">
                <a:solidFill>
                  <a:srgbClr val="0000CC"/>
                </a:solidFill>
              </a:rPr>
              <a:t>Example: </a:t>
            </a:r>
          </a:p>
          <a:p>
            <a:pPr marL="0" indent="0">
              <a:buNone/>
            </a:pPr>
            <a:r>
              <a:rPr lang="en-US" sz="1800" i="1" noProof="0" dirty="0">
                <a:solidFill>
                  <a:srgbClr val="0000CC"/>
                </a:solidFill>
              </a:rPr>
              <a:t>(</a:t>
            </a:r>
            <a:r>
              <a:rPr lang="fr-FR" sz="1800" i="1" dirty="0" err="1">
                <a:solidFill>
                  <a:srgbClr val="0000C0"/>
                </a:solidFill>
              </a:rPr>
              <a:t>Selikoff</a:t>
            </a:r>
            <a:r>
              <a:rPr lang="fr-FR" sz="1800" i="1" dirty="0">
                <a:solidFill>
                  <a:srgbClr val="0000C0"/>
                </a:solidFill>
              </a:rPr>
              <a:t> IJ, Hammond EC, </a:t>
            </a:r>
            <a:r>
              <a:rPr lang="fr-FR" sz="1800" i="1" dirty="0" err="1">
                <a:solidFill>
                  <a:srgbClr val="0000C0"/>
                </a:solidFill>
              </a:rPr>
              <a:t>Seidman</a:t>
            </a:r>
            <a:r>
              <a:rPr lang="fr-FR" sz="1800" i="1" dirty="0">
                <a:solidFill>
                  <a:srgbClr val="0000C0"/>
                </a:solidFill>
              </a:rPr>
              <a:t> H. </a:t>
            </a:r>
            <a:r>
              <a:rPr lang="fr-FR" sz="1800" i="1" dirty="0" err="1">
                <a:solidFill>
                  <a:srgbClr val="0000C0"/>
                </a:solidFill>
              </a:rPr>
              <a:t>Latency</a:t>
            </a:r>
            <a:r>
              <a:rPr lang="fr-FR" sz="1800" i="1" dirty="0">
                <a:solidFill>
                  <a:srgbClr val="0000C0"/>
                </a:solidFill>
              </a:rPr>
              <a:t> of </a:t>
            </a:r>
            <a:r>
              <a:rPr lang="fr-FR" sz="1800" i="1" dirty="0" err="1">
                <a:solidFill>
                  <a:srgbClr val="0000C0"/>
                </a:solidFill>
              </a:rPr>
              <a:t>asbestos</a:t>
            </a:r>
            <a:r>
              <a:rPr lang="fr-FR" sz="1800" i="1" dirty="0">
                <a:solidFill>
                  <a:srgbClr val="0000C0"/>
                </a:solidFill>
              </a:rPr>
              <a:t> </a:t>
            </a:r>
            <a:r>
              <a:rPr lang="fr-FR" sz="1800" i="1" dirty="0" err="1">
                <a:solidFill>
                  <a:srgbClr val="0000C0"/>
                </a:solidFill>
              </a:rPr>
              <a:t>disease</a:t>
            </a:r>
            <a:r>
              <a:rPr lang="fr-FR" sz="1800" i="1" dirty="0">
                <a:solidFill>
                  <a:srgbClr val="0000C0"/>
                </a:solidFill>
              </a:rPr>
              <a:t> </a:t>
            </a:r>
            <a:r>
              <a:rPr lang="fr-FR" sz="1800" i="1" dirty="0" err="1">
                <a:solidFill>
                  <a:srgbClr val="0000C0"/>
                </a:solidFill>
              </a:rPr>
              <a:t>among</a:t>
            </a:r>
            <a:r>
              <a:rPr lang="fr-FR" sz="1800" i="1" dirty="0">
                <a:solidFill>
                  <a:srgbClr val="0000C0"/>
                </a:solidFill>
              </a:rPr>
              <a:t> </a:t>
            </a:r>
            <a:r>
              <a:rPr lang="fr-FR" sz="1800" i="1" dirty="0" err="1">
                <a:solidFill>
                  <a:srgbClr val="0000C0"/>
                </a:solidFill>
              </a:rPr>
              <a:t>insulation</a:t>
            </a:r>
            <a:r>
              <a:rPr lang="fr-FR" sz="1800" i="1" dirty="0">
                <a:solidFill>
                  <a:srgbClr val="0000C0"/>
                </a:solidFill>
              </a:rPr>
              <a:t> </a:t>
            </a:r>
            <a:r>
              <a:rPr lang="fr-FR" sz="1800" i="1" dirty="0" err="1">
                <a:solidFill>
                  <a:srgbClr val="0000C0"/>
                </a:solidFill>
              </a:rPr>
              <a:t>workers</a:t>
            </a:r>
            <a:r>
              <a:rPr lang="fr-FR" sz="1800" i="1" dirty="0">
                <a:solidFill>
                  <a:srgbClr val="0000C0"/>
                </a:solidFill>
              </a:rPr>
              <a:t> in the United States and Canada. Cancer. 1980 </a:t>
            </a:r>
            <a:r>
              <a:rPr lang="fr-FR" sz="1800" i="1" dirty="0" err="1">
                <a:solidFill>
                  <a:srgbClr val="0000C0"/>
                </a:solidFill>
              </a:rPr>
              <a:t>Dec</a:t>
            </a:r>
            <a:r>
              <a:rPr lang="fr-FR" sz="1800" i="1" dirty="0">
                <a:solidFill>
                  <a:srgbClr val="0000C0"/>
                </a:solidFill>
              </a:rPr>
              <a:t> 15;46(12):2736-40.)</a:t>
            </a:r>
          </a:p>
          <a:p>
            <a:pPr marL="609600" indent="-609600">
              <a:defRPr/>
            </a:pPr>
            <a:r>
              <a:rPr lang="en-US" sz="2600" i="1" noProof="0" dirty="0">
                <a:solidFill>
                  <a:srgbClr val="0000CC"/>
                </a:solidFill>
              </a:rPr>
              <a:t>Exposed</a:t>
            </a:r>
            <a:r>
              <a:rPr lang="en-US" sz="2600" noProof="0" dirty="0">
                <a:solidFill>
                  <a:srgbClr val="0000CC"/>
                </a:solidFill>
              </a:rPr>
              <a:t>: 17,800 males in Asbestos Insulation Workers union in North America</a:t>
            </a:r>
          </a:p>
          <a:p>
            <a:pPr marL="609600" indent="-609600">
              <a:defRPr/>
            </a:pPr>
            <a:r>
              <a:rPr lang="en-US" sz="2600" noProof="0" dirty="0">
                <a:solidFill>
                  <a:srgbClr val="0000CC"/>
                </a:solidFill>
              </a:rPr>
              <a:t>Unexposed : General population of males matched by age</a:t>
            </a:r>
          </a:p>
          <a:p>
            <a:pPr marL="609600" indent="-609600">
              <a:defRPr/>
            </a:pPr>
            <a:r>
              <a:rPr lang="en-US" sz="2600" noProof="0" dirty="0">
                <a:solidFill>
                  <a:srgbClr val="0000CC"/>
                </a:solidFill>
              </a:rPr>
              <a:t>Outcome: Lung cancer  </a:t>
            </a:r>
          </a:p>
          <a:p>
            <a:pPr marL="609600" indent="-609600">
              <a:defRPr/>
            </a:pPr>
            <a:r>
              <a:rPr lang="en-US" sz="2600" noProof="0" dirty="0">
                <a:solidFill>
                  <a:srgbClr val="0000CC"/>
                </a:solidFill>
              </a:rPr>
              <a:t>Results: Positive association between asbestos and lung cancer </a:t>
            </a:r>
          </a:p>
          <a:p>
            <a:pPr lvl="4">
              <a:defRPr/>
            </a:pPr>
            <a:endParaRPr lang="en-US" noProof="0" dirty="0">
              <a:solidFill>
                <a:srgbClr val="0000CC"/>
              </a:solidFill>
            </a:endParaRP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marL="609600" indent="-609600">
              <a:buFontTx/>
              <a:buNone/>
              <a:defRPr/>
            </a:pPr>
            <a:r>
              <a:rPr lang="en-US" sz="2400" b="1" i="1" noProof="0" dirty="0">
                <a:solidFill>
                  <a:srgbClr val="0000CC"/>
                </a:solidFill>
              </a:rPr>
              <a:t>Example: </a:t>
            </a:r>
          </a:p>
          <a:p>
            <a:pPr marL="1009650" lvl="1" indent="-609600">
              <a:buFont typeface="Arial" pitchFamily="34" charset="0"/>
              <a:buNone/>
              <a:defRPr/>
            </a:pPr>
            <a:r>
              <a:rPr lang="en-US" sz="1800" i="1" noProof="0" dirty="0">
                <a:solidFill>
                  <a:srgbClr val="0000CC"/>
                </a:solidFill>
              </a:rPr>
              <a:t>(</a:t>
            </a:r>
            <a:r>
              <a:rPr lang="fr-FR" sz="1800" i="1" dirty="0" err="1">
                <a:solidFill>
                  <a:srgbClr val="0000C0"/>
                </a:solidFill>
              </a:rPr>
              <a:t>Nichol</a:t>
            </a:r>
            <a:r>
              <a:rPr lang="fr-FR" sz="1800" i="1" dirty="0">
                <a:solidFill>
                  <a:srgbClr val="0000C0"/>
                </a:solidFill>
              </a:rPr>
              <a:t> KL, </a:t>
            </a:r>
            <a:r>
              <a:rPr lang="fr-FR" sz="1800" i="1" dirty="0" err="1">
                <a:solidFill>
                  <a:srgbClr val="0000C0"/>
                </a:solidFill>
              </a:rPr>
              <a:t>Nordin</a:t>
            </a:r>
            <a:r>
              <a:rPr lang="fr-FR" sz="1800" i="1" dirty="0">
                <a:solidFill>
                  <a:srgbClr val="0000C0"/>
                </a:solidFill>
              </a:rPr>
              <a:t> JD, Nelson DB, </a:t>
            </a:r>
            <a:r>
              <a:rPr lang="fr-FR" sz="1800" i="1" dirty="0" err="1">
                <a:solidFill>
                  <a:srgbClr val="0000C0"/>
                </a:solidFill>
              </a:rPr>
              <a:t>Mullooly</a:t>
            </a:r>
            <a:r>
              <a:rPr lang="fr-FR" sz="1800" i="1" dirty="0">
                <a:solidFill>
                  <a:srgbClr val="0000C0"/>
                </a:solidFill>
              </a:rPr>
              <a:t> JP, </a:t>
            </a:r>
            <a:r>
              <a:rPr lang="fr-FR" sz="1800" i="1" dirty="0" err="1">
                <a:solidFill>
                  <a:srgbClr val="0000C0"/>
                </a:solidFill>
              </a:rPr>
              <a:t>Hak</a:t>
            </a:r>
            <a:r>
              <a:rPr lang="fr-FR" sz="1800" i="1" dirty="0">
                <a:solidFill>
                  <a:srgbClr val="0000C0"/>
                </a:solidFill>
              </a:rPr>
              <a:t> E.</a:t>
            </a:r>
          </a:p>
          <a:p>
            <a:pPr marL="1009650" lvl="1" indent="-609600">
              <a:buFont typeface="Arial" pitchFamily="34" charset="0"/>
              <a:buNone/>
              <a:defRPr/>
            </a:pPr>
            <a:r>
              <a:rPr lang="fr-FR" sz="1800" i="1" dirty="0" err="1">
                <a:solidFill>
                  <a:srgbClr val="0000C0"/>
                </a:solidFill>
              </a:rPr>
              <a:t>Effectiveness</a:t>
            </a:r>
            <a:r>
              <a:rPr lang="fr-FR" sz="1800" i="1" dirty="0">
                <a:solidFill>
                  <a:srgbClr val="0000C0"/>
                </a:solidFill>
              </a:rPr>
              <a:t> of Influenza Vaccine in the </a:t>
            </a:r>
            <a:r>
              <a:rPr lang="fr-FR" sz="1800" i="1" dirty="0" err="1">
                <a:solidFill>
                  <a:srgbClr val="0000C0"/>
                </a:solidFill>
              </a:rPr>
              <a:t>Community-Dwelling</a:t>
            </a:r>
            <a:endParaRPr lang="fr-FR" sz="1800" i="1" dirty="0">
              <a:solidFill>
                <a:srgbClr val="0000C0"/>
              </a:solidFill>
            </a:endParaRPr>
          </a:p>
          <a:p>
            <a:pPr marL="1009650" lvl="1" indent="-609600">
              <a:buFont typeface="Arial" pitchFamily="34" charset="0"/>
              <a:buNone/>
              <a:defRPr/>
            </a:pPr>
            <a:r>
              <a:rPr lang="fr-FR" sz="1800" i="1" dirty="0" err="1">
                <a:solidFill>
                  <a:srgbClr val="0000C0"/>
                </a:solidFill>
              </a:rPr>
              <a:t>Elderly</a:t>
            </a:r>
            <a:r>
              <a:rPr lang="fr-FR" sz="1800" i="1" dirty="0">
                <a:solidFill>
                  <a:srgbClr val="0000C0"/>
                </a:solidFill>
              </a:rPr>
              <a:t>. New </a:t>
            </a:r>
            <a:r>
              <a:rPr lang="fr-FR" sz="1800" i="1" dirty="0" err="1">
                <a:solidFill>
                  <a:srgbClr val="0000C0"/>
                </a:solidFill>
              </a:rPr>
              <a:t>England</a:t>
            </a:r>
            <a:r>
              <a:rPr lang="fr-FR" sz="1800" i="1" dirty="0">
                <a:solidFill>
                  <a:srgbClr val="0000C0"/>
                </a:solidFill>
              </a:rPr>
              <a:t> Journal of </a:t>
            </a:r>
            <a:r>
              <a:rPr lang="fr-FR" sz="1800" i="1" dirty="0" err="1">
                <a:solidFill>
                  <a:srgbClr val="0000C0"/>
                </a:solidFill>
              </a:rPr>
              <a:t>Medicine</a:t>
            </a:r>
            <a:r>
              <a:rPr lang="fr-FR" sz="1800" i="1" dirty="0">
                <a:solidFill>
                  <a:srgbClr val="0000C0"/>
                </a:solidFill>
              </a:rPr>
              <a:t>. 2007 </a:t>
            </a:r>
            <a:r>
              <a:rPr lang="fr-FR" sz="1800" i="1" dirty="0" err="1">
                <a:solidFill>
                  <a:srgbClr val="0000C0"/>
                </a:solidFill>
              </a:rPr>
              <a:t>Oct</a:t>
            </a:r>
            <a:r>
              <a:rPr lang="fr-FR" sz="1800" i="1" dirty="0">
                <a:solidFill>
                  <a:srgbClr val="0000C0"/>
                </a:solidFill>
              </a:rPr>
              <a:t> 4;357(14)</a:t>
            </a:r>
          </a:p>
          <a:p>
            <a:pPr marL="1009650" lvl="1" indent="-609600">
              <a:buFont typeface="Arial" pitchFamily="34" charset="0"/>
              <a:buNone/>
              <a:defRPr/>
            </a:pPr>
            <a:r>
              <a:rPr lang="fr-FR" sz="1800" i="1" dirty="0">
                <a:solidFill>
                  <a:srgbClr val="0000C0"/>
                </a:solidFill>
              </a:rPr>
              <a:t>1373-81.) </a:t>
            </a:r>
            <a:r>
              <a:rPr lang="en-US" sz="1800" i="1" noProof="0" dirty="0">
                <a:solidFill>
                  <a:srgbClr val="0000C0"/>
                </a:solidFill>
              </a:rPr>
              <a:t> </a:t>
            </a:r>
          </a:p>
          <a:p>
            <a:pPr marL="609600" indent="-609600">
              <a:defRPr/>
            </a:pPr>
            <a:r>
              <a:rPr lang="en-US" sz="2200" noProof="0" dirty="0">
                <a:solidFill>
                  <a:srgbClr val="0000CC"/>
                </a:solidFill>
              </a:rPr>
              <a:t>Exposed: Vaccinated elderly</a:t>
            </a:r>
          </a:p>
          <a:p>
            <a:pPr marL="609600" indent="-609600">
              <a:defRPr/>
            </a:pPr>
            <a:r>
              <a:rPr lang="en-US" sz="2200" noProof="0" dirty="0">
                <a:solidFill>
                  <a:srgbClr val="0000CC"/>
                </a:solidFill>
              </a:rPr>
              <a:t>Unexposed:  Unvaccinated community-dwelling elderly</a:t>
            </a:r>
          </a:p>
          <a:p>
            <a:pPr marL="609600" indent="-609600">
              <a:defRPr/>
            </a:pPr>
            <a:r>
              <a:rPr lang="en-US" sz="2200" noProof="0" dirty="0">
                <a:solidFill>
                  <a:srgbClr val="0000CC"/>
                </a:solidFill>
              </a:rPr>
              <a:t>Outcome: Hospitalization for pneumonia or influenza</a:t>
            </a:r>
          </a:p>
          <a:p>
            <a:pPr marL="609600" indent="-609600">
              <a:defRPr/>
            </a:pPr>
            <a:r>
              <a:rPr lang="en-US" sz="2200" noProof="0" dirty="0">
                <a:solidFill>
                  <a:srgbClr val="0000CC"/>
                </a:solidFill>
              </a:rPr>
              <a:t>Results: The elderly who were vaccinated have a reduced risk of hospitalization for pneumonia or influenza</a:t>
            </a:r>
            <a:r>
              <a:rPr lang="en-US" sz="2400" noProof="0" dirty="0">
                <a:solidFill>
                  <a:srgbClr val="0000CC"/>
                </a:solidFill>
              </a:rPr>
              <a:t> </a:t>
            </a:r>
            <a:endParaRPr lang="en-US" noProof="0" dirty="0">
              <a:solidFill>
                <a:srgbClr val="0000CC"/>
              </a:solidFill>
            </a:endParaRPr>
          </a:p>
          <a:p>
            <a:pPr lvl="4">
              <a:defRPr/>
            </a:pPr>
            <a:endParaRPr lang="en-US" noProof="0" dirty="0">
              <a:solidFill>
                <a:srgbClr val="0000CC"/>
              </a:solidFill>
            </a:endParaRP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Retrospective cohort studies</a:t>
            </a:r>
            <a:endParaRPr lang="en-US" sz="4000" b="1" noProof="0">
              <a:solidFill>
                <a:srgbClr val="CC00CC"/>
              </a:solidFill>
              <a:ea typeface="SimSun" pitchFamily="2" charset="-122"/>
            </a:endParaRPr>
          </a:p>
        </p:txBody>
      </p:sp>
      <p:sp>
        <p:nvSpPr>
          <p:cNvPr id="14339" name="Rectangle 3"/>
          <p:cNvSpPr>
            <a:spLocks noGrp="1" noChangeArrowheads="1"/>
          </p:cNvSpPr>
          <p:nvPr>
            <p:ph type="body" idx="4294967295"/>
          </p:nvPr>
        </p:nvSpPr>
        <p:spPr>
          <a:xfrm>
            <a:off x="928688" y="1484313"/>
            <a:ext cx="7747000" cy="4741862"/>
          </a:xfrm>
        </p:spPr>
        <p:txBody>
          <a:bodyPr/>
          <a:lstStyle/>
          <a:p>
            <a:pPr marL="609600" indent="-609600"/>
            <a:r>
              <a:rPr lang="en-US" sz="2400" noProof="0">
                <a:solidFill>
                  <a:srgbClr val="0000CC"/>
                </a:solidFill>
              </a:rPr>
              <a:t>Both exposure and disease have occurred at the start of study.</a:t>
            </a:r>
          </a:p>
          <a:p>
            <a:pPr marL="609600" indent="-609600"/>
            <a:r>
              <a:rPr lang="en-US" sz="2400" noProof="0">
                <a:solidFill>
                  <a:srgbClr val="0000CC"/>
                </a:solidFill>
              </a:rPr>
              <a:t>Data already collected for other purposes. </a:t>
            </a:r>
          </a:p>
          <a:p>
            <a:pPr marL="609600" indent="-609600"/>
            <a:r>
              <a:rPr lang="en-US" sz="2400" noProof="0">
                <a:solidFill>
                  <a:srgbClr val="0000CC"/>
                </a:solidFill>
              </a:rPr>
              <a:t>The cohort is followed up retrospectively. </a:t>
            </a:r>
          </a:p>
          <a:p>
            <a:pPr marL="609600" indent="-609600"/>
            <a:r>
              <a:rPr lang="en-US" sz="2400" noProof="0">
                <a:solidFill>
                  <a:srgbClr val="0000CC"/>
                </a:solidFill>
              </a:rPr>
              <a:t>It depends on the availability of previous study factor information. </a:t>
            </a:r>
          </a:p>
          <a:p>
            <a:pPr marL="609600" indent="-609600"/>
            <a:r>
              <a:rPr lang="en-US" sz="2400" noProof="0">
                <a:solidFill>
                  <a:srgbClr val="0000CC"/>
                </a:solidFill>
              </a:rPr>
              <a:t>It is more feasible for studying  a disease with a long latent period.</a:t>
            </a:r>
          </a:p>
          <a:p>
            <a:pPr marL="609600" indent="-609600"/>
            <a:r>
              <a:rPr lang="en-US" sz="2400" noProof="0">
                <a:solidFill>
                  <a:srgbClr val="0000CC"/>
                </a:solidFill>
              </a:rPr>
              <a:t>The study period may be many years but the time to complete the study is only as long as it takes to collate and analyse the data.</a:t>
            </a:r>
          </a:p>
          <a:p>
            <a:pPr lvl="2"/>
            <a:endParaRPr lang="en-US" b="1" noProof="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Retrospective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827584" y="1196752"/>
            <a:ext cx="7747000" cy="4741862"/>
          </a:xfrm>
        </p:spPr>
        <p:txBody>
          <a:bodyPr/>
          <a:lstStyle/>
          <a:p>
            <a:pPr marL="609600" indent="-609600">
              <a:buFontTx/>
              <a:buNone/>
              <a:defRPr/>
            </a:pPr>
            <a:r>
              <a:rPr lang="en-US" sz="2400" b="1" i="1" noProof="0" dirty="0">
                <a:solidFill>
                  <a:srgbClr val="0000CC"/>
                </a:solidFill>
              </a:rPr>
              <a:t>Example:</a:t>
            </a:r>
          </a:p>
          <a:p>
            <a:pPr marL="1009650" lvl="1" indent="-609600">
              <a:buFont typeface="Arial" pitchFamily="34" charset="0"/>
              <a:buNone/>
              <a:defRPr/>
            </a:pPr>
            <a:r>
              <a:rPr lang="en-US" sz="1800" i="1" noProof="0" dirty="0">
                <a:solidFill>
                  <a:srgbClr val="0000CC"/>
                </a:solidFill>
              </a:rPr>
              <a:t>(</a:t>
            </a:r>
            <a:r>
              <a:rPr lang="fr-FR" sz="1800" i="1" dirty="0">
                <a:solidFill>
                  <a:srgbClr val="0000C0"/>
                </a:solidFill>
              </a:rPr>
              <a:t>Olaf H </a:t>
            </a:r>
            <a:r>
              <a:rPr lang="fr-FR" sz="1800" i="1" dirty="0" err="1">
                <a:solidFill>
                  <a:srgbClr val="0000C0"/>
                </a:solidFill>
              </a:rPr>
              <a:t>Klungel</a:t>
            </a:r>
            <a:r>
              <a:rPr lang="fr-FR" sz="1800" i="1" dirty="0">
                <a:solidFill>
                  <a:srgbClr val="0000C0"/>
                </a:solidFill>
              </a:rPr>
              <a:t> SRH. </a:t>
            </a:r>
            <a:r>
              <a:rPr lang="fr-FR" sz="1800" i="1" dirty="0" err="1">
                <a:solidFill>
                  <a:srgbClr val="0000C0"/>
                </a:solidFill>
              </a:rPr>
              <a:t>Lipid-Lowering</a:t>
            </a:r>
            <a:r>
              <a:rPr lang="fr-FR" sz="1800" i="1" dirty="0">
                <a:solidFill>
                  <a:srgbClr val="0000C0"/>
                </a:solidFill>
              </a:rPr>
              <a:t> Drug Use and </a:t>
            </a:r>
            <a:r>
              <a:rPr lang="fr-FR" sz="1800" i="1" dirty="0" err="1">
                <a:solidFill>
                  <a:srgbClr val="0000C0"/>
                </a:solidFill>
              </a:rPr>
              <a:t>Cardiovascular</a:t>
            </a:r>
            <a:endParaRPr lang="fr-FR" sz="1800" i="1" dirty="0">
              <a:solidFill>
                <a:srgbClr val="0000C0"/>
              </a:solidFill>
            </a:endParaRPr>
          </a:p>
          <a:p>
            <a:pPr marL="1009650" lvl="1" indent="-609600">
              <a:buFont typeface="Arial" pitchFamily="34" charset="0"/>
              <a:buNone/>
              <a:defRPr/>
            </a:pPr>
            <a:r>
              <a:rPr lang="fr-FR" sz="1800" i="1" dirty="0">
                <a:solidFill>
                  <a:srgbClr val="0000C0"/>
                </a:solidFill>
              </a:rPr>
              <a:t>Events </a:t>
            </a:r>
            <a:r>
              <a:rPr lang="fr-FR" sz="1800" i="1" dirty="0" err="1">
                <a:solidFill>
                  <a:srgbClr val="0000C0"/>
                </a:solidFill>
              </a:rPr>
              <a:t>after</a:t>
            </a:r>
            <a:r>
              <a:rPr lang="fr-FR" sz="1800" i="1" dirty="0">
                <a:solidFill>
                  <a:srgbClr val="0000C0"/>
                </a:solidFill>
              </a:rPr>
              <a:t> </a:t>
            </a:r>
            <a:r>
              <a:rPr lang="fr-FR" sz="1800" i="1" dirty="0" err="1">
                <a:solidFill>
                  <a:srgbClr val="0000C0"/>
                </a:solidFill>
              </a:rPr>
              <a:t>Myocardial</a:t>
            </a:r>
            <a:r>
              <a:rPr lang="fr-FR" sz="1800" i="1" dirty="0">
                <a:solidFill>
                  <a:srgbClr val="0000C0"/>
                </a:solidFill>
              </a:rPr>
              <a:t> </a:t>
            </a:r>
            <a:r>
              <a:rPr lang="fr-FR" sz="1800" i="1" dirty="0" err="1">
                <a:solidFill>
                  <a:srgbClr val="0000C0"/>
                </a:solidFill>
              </a:rPr>
              <a:t>Infarction</a:t>
            </a:r>
            <a:r>
              <a:rPr lang="fr-FR" sz="1800" i="1" dirty="0">
                <a:solidFill>
                  <a:srgbClr val="0000C0"/>
                </a:solidFill>
              </a:rPr>
              <a:t>. The </a:t>
            </a:r>
            <a:r>
              <a:rPr lang="fr-FR" sz="1800" i="1" dirty="0" err="1">
                <a:solidFill>
                  <a:srgbClr val="0000C0"/>
                </a:solidFill>
              </a:rPr>
              <a:t>Annals</a:t>
            </a:r>
            <a:r>
              <a:rPr lang="fr-FR" sz="1800" i="1" dirty="0">
                <a:solidFill>
                  <a:srgbClr val="0000C0"/>
                </a:solidFill>
              </a:rPr>
              <a:t> of </a:t>
            </a:r>
            <a:r>
              <a:rPr lang="fr-FR" sz="1800" i="1" dirty="0" err="1">
                <a:solidFill>
                  <a:srgbClr val="0000C0"/>
                </a:solidFill>
              </a:rPr>
              <a:t>pharmacotherapy</a:t>
            </a:r>
            <a:endParaRPr lang="fr-FR" sz="1800" i="1" dirty="0">
              <a:solidFill>
                <a:srgbClr val="0000C0"/>
              </a:solidFill>
            </a:endParaRPr>
          </a:p>
          <a:p>
            <a:pPr marL="1009650" lvl="1" indent="-609600">
              <a:buFont typeface="Arial" pitchFamily="34" charset="0"/>
              <a:buNone/>
              <a:defRPr/>
            </a:pPr>
            <a:r>
              <a:rPr lang="fr-FR" sz="1800" i="1" dirty="0">
                <a:solidFill>
                  <a:srgbClr val="0000C0"/>
                </a:solidFill>
              </a:rPr>
              <a:t>2002;36(5):751-7.</a:t>
            </a:r>
            <a:r>
              <a:rPr lang="en-US" sz="1800" i="1" noProof="0" dirty="0">
                <a:solidFill>
                  <a:srgbClr val="0000C0"/>
                </a:solidFill>
              </a:rPr>
              <a:t>)</a:t>
            </a:r>
          </a:p>
          <a:p>
            <a:pPr marL="1009650" lvl="1" indent="-609600">
              <a:buFont typeface="Arial" pitchFamily="34" charset="0"/>
              <a:buNone/>
              <a:defRPr/>
            </a:pPr>
            <a:r>
              <a:rPr lang="en-US" sz="1600" i="1" noProof="0" dirty="0">
                <a:solidFill>
                  <a:srgbClr val="0000CC"/>
                </a:solidFill>
              </a:rPr>
              <a:t> </a:t>
            </a:r>
          </a:p>
          <a:p>
            <a:pPr marL="609600" indent="-609600">
              <a:defRPr/>
            </a:pPr>
            <a:r>
              <a:rPr lang="en-US" sz="2800" noProof="0" dirty="0">
                <a:solidFill>
                  <a:srgbClr val="0000CC"/>
                </a:solidFill>
              </a:rPr>
              <a:t>Begin study in 2000 using data already collected via health plan.</a:t>
            </a:r>
          </a:p>
          <a:p>
            <a:pPr marL="609600" indent="-609600">
              <a:defRPr/>
            </a:pPr>
            <a:r>
              <a:rPr lang="en-US" sz="2800" noProof="0" dirty="0">
                <a:solidFill>
                  <a:srgbClr val="0000CC"/>
                </a:solidFill>
              </a:rPr>
              <a:t>Cohort surviving myocardial infarction (MI) 1986-1996</a:t>
            </a:r>
          </a:p>
          <a:p>
            <a:pPr marL="609600" indent="-609600">
              <a:defRPr/>
            </a:pPr>
            <a:r>
              <a:rPr lang="en-US" sz="2800" noProof="0" dirty="0">
                <a:solidFill>
                  <a:srgbClr val="0000CC"/>
                </a:solidFill>
              </a:rPr>
              <a:t>Exposed:  Lipid lowering therapy use</a:t>
            </a:r>
          </a:p>
          <a:p>
            <a:pPr marL="609600" indent="-609600">
              <a:defRPr/>
            </a:pPr>
            <a:r>
              <a:rPr lang="en-US" sz="2800" noProof="0" dirty="0">
                <a:solidFill>
                  <a:srgbClr val="0000CC"/>
                </a:solidFill>
              </a:rPr>
              <a:t>Outcome: Cardiovascular events during 6 months following MI</a:t>
            </a: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357188"/>
            <a:ext cx="8229600" cy="796925"/>
          </a:xfrm>
        </p:spPr>
        <p:txBody>
          <a:bodyPr/>
          <a:lstStyle/>
          <a:p>
            <a:pPr eaLnBrk="1" hangingPunct="1">
              <a:defRPr/>
            </a:pPr>
            <a:r>
              <a:rPr lang="en-US" altLang="zh-CN" sz="4000" b="1" noProof="0">
                <a:solidFill>
                  <a:srgbClr val="CC00CC"/>
                </a:solidFill>
                <a:ea typeface="SimSun" pitchFamily="2" charset="-122"/>
              </a:rPr>
              <a:t>Basic measures  </a:t>
            </a:r>
            <a:endParaRPr lang="en-US" sz="4000" b="1" noProof="0">
              <a:solidFill>
                <a:srgbClr val="CC00CC"/>
              </a:solidFill>
              <a:ea typeface="SimSun" pitchFamily="2" charset="-122"/>
            </a:endParaRPr>
          </a:p>
        </p:txBody>
      </p:sp>
      <p:sp>
        <p:nvSpPr>
          <p:cNvPr id="16387" name="Rectangle 3"/>
          <p:cNvSpPr>
            <a:spLocks noGrp="1" noChangeArrowheads="1"/>
          </p:cNvSpPr>
          <p:nvPr>
            <p:ph type="body" idx="4294967295"/>
          </p:nvPr>
        </p:nvSpPr>
        <p:spPr>
          <a:xfrm>
            <a:off x="714375" y="1484313"/>
            <a:ext cx="8215313" cy="4741862"/>
          </a:xfrm>
        </p:spPr>
        <p:txBody>
          <a:bodyPr/>
          <a:lstStyle/>
          <a:p>
            <a:pPr marL="609600" indent="-609600"/>
            <a:r>
              <a:rPr lang="en-US" sz="3400" b="1" noProof="0">
                <a:solidFill>
                  <a:srgbClr val="0000CC"/>
                </a:solidFill>
              </a:rPr>
              <a:t>Measures of disease occurrence:</a:t>
            </a:r>
          </a:p>
          <a:p>
            <a:pPr lvl="1"/>
            <a:r>
              <a:rPr lang="en-US" sz="3000" noProof="0">
                <a:solidFill>
                  <a:srgbClr val="0000CC"/>
                </a:solidFill>
              </a:rPr>
              <a:t>Cumulative Incidence</a:t>
            </a:r>
          </a:p>
          <a:p>
            <a:pPr lvl="1"/>
            <a:r>
              <a:rPr lang="en-US" sz="3000" noProof="0">
                <a:solidFill>
                  <a:srgbClr val="0000CC"/>
                </a:solidFill>
              </a:rPr>
              <a:t>Incidence Rate (IR)</a:t>
            </a:r>
          </a:p>
          <a:p>
            <a:pPr lvl="1">
              <a:buFont typeface="Arial" charset="0"/>
              <a:buNone/>
            </a:pPr>
            <a:endParaRPr lang="en-US" sz="3400" noProof="0">
              <a:solidFill>
                <a:srgbClr val="0000CC"/>
              </a:solidFill>
            </a:endParaRPr>
          </a:p>
          <a:p>
            <a:pPr marL="609600" indent="-609600"/>
            <a:r>
              <a:rPr lang="en-US" sz="3400" b="1" noProof="0">
                <a:solidFill>
                  <a:srgbClr val="0000CC"/>
                </a:solidFill>
              </a:rPr>
              <a:t>Measures of association between a factor and a disease:</a:t>
            </a:r>
          </a:p>
          <a:p>
            <a:pPr lvl="1"/>
            <a:r>
              <a:rPr lang="en-US" sz="3000" noProof="0">
                <a:solidFill>
                  <a:srgbClr val="0000CC"/>
                </a:solidFill>
              </a:rPr>
              <a:t>Relative Risk (RR)</a:t>
            </a:r>
          </a:p>
          <a:p>
            <a:pPr lvl="1"/>
            <a:r>
              <a:rPr lang="en-US" sz="3000" noProof="0">
                <a:solidFill>
                  <a:srgbClr val="0000CC"/>
                </a:solidFill>
              </a:rPr>
              <a:t>Attributable Risk (AR) </a:t>
            </a:r>
          </a:p>
          <a:p>
            <a:pPr marL="609600" indent="-609600"/>
            <a:endParaRPr lang="en-US" sz="3600" noProof="0"/>
          </a:p>
          <a:p>
            <a:pPr marL="609600" indent="-609600"/>
            <a:endParaRPr lang="en-US" sz="2000" b="1" i="1" noProof="0">
              <a:solidFill>
                <a:srgbClr val="0000CC"/>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357188"/>
            <a:ext cx="8229600" cy="796925"/>
          </a:xfrm>
        </p:spPr>
        <p:txBody>
          <a:bodyPr/>
          <a:lstStyle/>
          <a:p>
            <a:pPr eaLnBrk="1" hangingPunct="1">
              <a:defRPr/>
            </a:pPr>
            <a:r>
              <a:rPr lang="en-US" altLang="zh-CN" sz="4000" b="1" noProof="0">
                <a:solidFill>
                  <a:srgbClr val="CC00CC"/>
                </a:solidFill>
                <a:ea typeface="SimSun" pitchFamily="2" charset="-122"/>
              </a:rPr>
              <a:t>Basic measures  </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714375" y="1484313"/>
            <a:ext cx="8215313" cy="4741862"/>
          </a:xfrm>
        </p:spPr>
        <p:txBody>
          <a:bodyPr/>
          <a:lstStyle/>
          <a:p>
            <a:pPr>
              <a:defRPr/>
            </a:pPr>
            <a:r>
              <a:rPr lang="en-US" sz="3600" b="1" i="1" noProof="0">
                <a:solidFill>
                  <a:srgbClr val="0000CC"/>
                </a:solidFill>
              </a:rPr>
              <a:t>Cumulative Incidence:</a:t>
            </a:r>
          </a:p>
          <a:p>
            <a:pPr lvl="2">
              <a:defRPr/>
            </a:pPr>
            <a:r>
              <a:rPr lang="en-US" sz="3600" noProof="0">
                <a:solidFill>
                  <a:srgbClr val="0000CC"/>
                </a:solidFill>
              </a:rPr>
              <a:t>Risk of developing disease</a:t>
            </a:r>
          </a:p>
          <a:p>
            <a:pPr lvl="2">
              <a:defRPr/>
            </a:pPr>
            <a:r>
              <a:rPr lang="en-US" sz="3600" noProof="0">
                <a:solidFill>
                  <a:srgbClr val="0000CC"/>
                </a:solidFill>
              </a:rPr>
              <a:t># new cases of disease/# persons at risk (during the same time period)</a:t>
            </a:r>
          </a:p>
          <a:p>
            <a:pPr>
              <a:defRPr/>
            </a:pPr>
            <a:endParaRPr lang="en-US" sz="2800" noProof="0">
              <a:solidFill>
                <a:srgbClr val="0000CC"/>
              </a:solidFill>
            </a:endParaRPr>
          </a:p>
          <a:p>
            <a:pPr marL="609600" indent="-609600">
              <a:defRPr/>
            </a:pPr>
            <a:endParaRPr lang="en-US" sz="3600" noProof="0"/>
          </a:p>
          <a:p>
            <a:pPr marL="609600" indent="-609600">
              <a:defRPr/>
            </a:pPr>
            <a:endParaRPr lang="en-US" sz="2000" b="1" i="1" noProof="0">
              <a:solidFill>
                <a:srgbClr val="0000CC"/>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544638"/>
            <a:ext cx="7747000" cy="4741862"/>
          </a:xfrm>
        </p:spPr>
        <p:txBody>
          <a:bodyPr/>
          <a:lstStyle/>
          <a:p>
            <a:pPr marL="609600" indent="-609600">
              <a:defRPr/>
            </a:pPr>
            <a:r>
              <a:rPr lang="en-US" sz="3400" b="1" i="1" noProof="0">
                <a:solidFill>
                  <a:srgbClr val="0000CC"/>
                </a:solidFill>
              </a:rPr>
              <a:t>Cumulative Incidence:</a:t>
            </a:r>
          </a:p>
          <a:p>
            <a:pPr lvl="1">
              <a:buFont typeface="Arial" pitchFamily="34" charset="0"/>
              <a:buChar char="–"/>
              <a:defRPr/>
            </a:pPr>
            <a:r>
              <a:rPr lang="en-US" sz="3000" noProof="0">
                <a:solidFill>
                  <a:srgbClr val="0000CC"/>
                </a:solidFill>
              </a:rPr>
              <a:t>Risk of disease in exposed: a/a+b</a:t>
            </a:r>
          </a:p>
          <a:p>
            <a:pPr lvl="1">
              <a:buFont typeface="Arial" pitchFamily="34" charset="0"/>
              <a:buChar char="–"/>
              <a:defRPr/>
            </a:pPr>
            <a:r>
              <a:rPr lang="en-US" sz="3000" noProof="0">
                <a:solidFill>
                  <a:srgbClr val="0000CC"/>
                </a:solidFill>
              </a:rPr>
              <a:t>Risk of disease in non-exposed: c/c+d</a:t>
            </a:r>
          </a:p>
          <a:p>
            <a:pPr lvl="1">
              <a:buFont typeface="Arial" pitchFamily="34" charset="0"/>
              <a:buChar char="–"/>
              <a:defRPr/>
            </a:pPr>
            <a:endParaRPr lang="en-US" sz="2200" b="1" noProof="0">
              <a:solidFill>
                <a:srgbClr val="0000CC"/>
              </a:solidFill>
            </a:endParaRPr>
          </a:p>
          <a:p>
            <a:pPr lvl="2">
              <a:defRPr/>
            </a:pPr>
            <a:endParaRPr lang="en-US" sz="2200" b="1" noProof="0">
              <a:solidFill>
                <a:srgbClr val="0000CC"/>
              </a:solidFill>
            </a:endParaRPr>
          </a:p>
          <a:p>
            <a:pPr lvl="2">
              <a:defRPr/>
            </a:pPr>
            <a:endParaRPr lang="en-US" sz="2200" noProof="0">
              <a:solidFill>
                <a:srgbClr val="0000CC"/>
              </a:solidFill>
            </a:endParaRPr>
          </a:p>
          <a:p>
            <a:pPr>
              <a:buFontTx/>
              <a:buNone/>
              <a:defRPr/>
            </a:pPr>
            <a:endParaRPr lang="en-US" sz="2000" b="1" i="1" noProof="0">
              <a:solidFill>
                <a:srgbClr val="0000CC"/>
              </a:solidFill>
            </a:endParaRPr>
          </a:p>
        </p:txBody>
      </p:sp>
      <p:graphicFrame>
        <p:nvGraphicFramePr>
          <p:cNvPr id="4" name="Table 3"/>
          <p:cNvGraphicFramePr>
            <a:graphicFrameLocks noGrp="1"/>
          </p:cNvGraphicFramePr>
          <p:nvPr/>
        </p:nvGraphicFramePr>
        <p:xfrm>
          <a:off x="1714500" y="3929063"/>
          <a:ext cx="6096000" cy="1571636"/>
        </p:xfrm>
        <a:graphic>
          <a:graphicData uri="http://schemas.openxmlformats.org/drawingml/2006/table">
            <a:tbl>
              <a:tblPr firstRow="1" bandRow="1">
                <a:tableStyleId>{5C22544A-7EE6-4342-B048-85BDC9FD1C3A}</a:tableStyleId>
              </a:tblPr>
              <a:tblGrid>
                <a:gridCol w="1785950">
                  <a:extLst>
                    <a:ext uri="{9D8B030D-6E8A-4147-A177-3AD203B41FA5}">
                      <a16:colId xmlns:a16="http://schemas.microsoft.com/office/drawing/2014/main" val="20000"/>
                    </a:ext>
                  </a:extLst>
                </a:gridCol>
                <a:gridCol w="1262050">
                  <a:extLst>
                    <a:ext uri="{9D8B030D-6E8A-4147-A177-3AD203B41FA5}">
                      <a16:colId xmlns:a16="http://schemas.microsoft.com/office/drawing/2014/main" val="20001"/>
                    </a:ext>
                  </a:extLst>
                </a:gridCol>
                <a:gridCol w="1881222">
                  <a:extLst>
                    <a:ext uri="{9D8B030D-6E8A-4147-A177-3AD203B41FA5}">
                      <a16:colId xmlns:a16="http://schemas.microsoft.com/office/drawing/2014/main" val="20002"/>
                    </a:ext>
                  </a:extLst>
                </a:gridCol>
                <a:gridCol w="1166778">
                  <a:extLst>
                    <a:ext uri="{9D8B030D-6E8A-4147-A177-3AD203B41FA5}">
                      <a16:colId xmlns:a16="http://schemas.microsoft.com/office/drawing/2014/main" val="20003"/>
                    </a:ext>
                  </a:extLst>
                </a:gridCol>
              </a:tblGrid>
              <a:tr h="392909">
                <a:tc>
                  <a:txBody>
                    <a:bodyPr/>
                    <a:lstStyle/>
                    <a:p>
                      <a:endParaRPr lang="fr-CH" dirty="0"/>
                    </a:p>
                  </a:txBody>
                  <a:tcPr>
                    <a:solidFill>
                      <a:schemeClr val="accent2">
                        <a:lumMod val="20000"/>
                        <a:lumOff val="80000"/>
                      </a:schemeClr>
                    </a:solidFill>
                  </a:tcPr>
                </a:tc>
                <a:tc>
                  <a:txBody>
                    <a:bodyPr/>
                    <a:lstStyle/>
                    <a:p>
                      <a:pPr algn="ct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r>
                        <a:rPr lang="fr-CH" dirty="0">
                          <a:solidFill>
                            <a:srgbClr val="0000CC"/>
                          </a:solidFill>
                        </a:rPr>
                        <a:t>Non-</a:t>
                      </a: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endParaRPr lang="fr-CH" dirty="0">
                        <a:solidFill>
                          <a:srgbClr val="0000CC"/>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392909">
                <a:tc>
                  <a:txBody>
                    <a:bodyPr/>
                    <a:lstStyle/>
                    <a:p>
                      <a:r>
                        <a:rPr lang="fr-CH" dirty="0" err="1"/>
                        <a:t>Exposed</a:t>
                      </a:r>
                      <a:endParaRPr lang="fr-CH" dirty="0"/>
                    </a:p>
                  </a:txBody>
                  <a:tcPr/>
                </a:tc>
                <a:tc>
                  <a:txBody>
                    <a:bodyPr/>
                    <a:lstStyle/>
                    <a:p>
                      <a:pPr algn="ctr"/>
                      <a:r>
                        <a:rPr lang="fr-CH" dirty="0"/>
                        <a:t>a</a:t>
                      </a:r>
                    </a:p>
                  </a:txBody>
                  <a:tcPr/>
                </a:tc>
                <a:tc>
                  <a:txBody>
                    <a:bodyPr/>
                    <a:lstStyle/>
                    <a:p>
                      <a:pPr algn="ctr"/>
                      <a:r>
                        <a:rPr lang="fr-CH" dirty="0"/>
                        <a:t>b</a:t>
                      </a:r>
                    </a:p>
                  </a:txBody>
                  <a:tcPr/>
                </a:tc>
                <a:tc>
                  <a:txBody>
                    <a:bodyPr/>
                    <a:lstStyle/>
                    <a:p>
                      <a:pPr algn="ctr"/>
                      <a:r>
                        <a:rPr lang="fr-CH" dirty="0"/>
                        <a:t>a + b</a:t>
                      </a:r>
                    </a:p>
                  </a:txBody>
                  <a:tcPr/>
                </a:tc>
                <a:extLst>
                  <a:ext uri="{0D108BD9-81ED-4DB2-BD59-A6C34878D82A}">
                    <a16:rowId xmlns:a16="http://schemas.microsoft.com/office/drawing/2014/main" val="10001"/>
                  </a:ext>
                </a:extLst>
              </a:tr>
              <a:tr h="392909">
                <a:tc>
                  <a:txBody>
                    <a:bodyPr/>
                    <a:lstStyle/>
                    <a:p>
                      <a:r>
                        <a:rPr lang="fr-CH" dirty="0"/>
                        <a:t>Non-</a:t>
                      </a:r>
                      <a:r>
                        <a:rPr lang="fr-CH" dirty="0" err="1"/>
                        <a:t>exposed</a:t>
                      </a:r>
                      <a:endParaRPr lang="fr-CH" dirty="0"/>
                    </a:p>
                  </a:txBody>
                  <a:tcPr/>
                </a:tc>
                <a:tc>
                  <a:txBody>
                    <a:bodyPr/>
                    <a:lstStyle/>
                    <a:p>
                      <a:pPr algn="ctr"/>
                      <a:r>
                        <a:rPr lang="fr-CH" dirty="0"/>
                        <a:t>c</a:t>
                      </a:r>
                    </a:p>
                  </a:txBody>
                  <a:tcPr/>
                </a:tc>
                <a:tc>
                  <a:txBody>
                    <a:bodyPr/>
                    <a:lstStyle/>
                    <a:p>
                      <a:pPr algn="ctr"/>
                      <a:r>
                        <a:rPr lang="fr-CH" dirty="0"/>
                        <a:t>d</a:t>
                      </a:r>
                    </a:p>
                  </a:txBody>
                  <a:tcPr/>
                </a:tc>
                <a:tc>
                  <a:txBody>
                    <a:bodyPr/>
                    <a:lstStyle/>
                    <a:p>
                      <a:pPr algn="ctr"/>
                      <a:r>
                        <a:rPr lang="fr-CH" dirty="0"/>
                        <a:t>c + d</a:t>
                      </a:r>
                    </a:p>
                  </a:txBody>
                  <a:tcPr/>
                </a:tc>
                <a:extLst>
                  <a:ext uri="{0D108BD9-81ED-4DB2-BD59-A6C34878D82A}">
                    <a16:rowId xmlns:a16="http://schemas.microsoft.com/office/drawing/2014/main" val="10002"/>
                  </a:ext>
                </a:extLst>
              </a:tr>
              <a:tr h="392909">
                <a:tc>
                  <a:txBody>
                    <a:bodyPr/>
                    <a:lstStyle/>
                    <a:p>
                      <a:endParaRPr lang="fr-CH" dirty="0"/>
                    </a:p>
                  </a:txBody>
                  <a:tcPr/>
                </a:tc>
                <a:tc>
                  <a:txBody>
                    <a:bodyPr/>
                    <a:lstStyle/>
                    <a:p>
                      <a:pPr algn="ctr"/>
                      <a:r>
                        <a:rPr lang="fr-CH" dirty="0"/>
                        <a:t>a + c</a:t>
                      </a:r>
                    </a:p>
                  </a:txBody>
                  <a:tcPr/>
                </a:tc>
                <a:tc>
                  <a:txBody>
                    <a:bodyPr/>
                    <a:lstStyle/>
                    <a:p>
                      <a:pPr algn="ctr"/>
                      <a:r>
                        <a:rPr lang="fr-CH" dirty="0"/>
                        <a:t>b + d</a:t>
                      </a:r>
                    </a:p>
                  </a:txBody>
                  <a:tcPr/>
                </a:tc>
                <a:tc>
                  <a:txBody>
                    <a:bodyPr/>
                    <a:lstStyle/>
                    <a:p>
                      <a:pPr algn="ctr"/>
                      <a:endParaRPr lang="fr-CH"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357188"/>
            <a:ext cx="8229600" cy="796925"/>
          </a:xfrm>
        </p:spPr>
        <p:txBody>
          <a:bodyPr/>
          <a:lstStyle/>
          <a:p>
            <a:pPr eaLnBrk="1" hangingPunct="1">
              <a:defRPr/>
            </a:pPr>
            <a:r>
              <a:rPr lang="en-US" altLang="zh-CN" sz="4000" b="1" noProof="0">
                <a:solidFill>
                  <a:srgbClr val="CC00CC"/>
                </a:solidFill>
                <a:ea typeface="SimSun" pitchFamily="2" charset="-122"/>
              </a:rPr>
              <a:t>Basic measures  </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500063" y="1285875"/>
            <a:ext cx="8215312" cy="4741863"/>
          </a:xfrm>
        </p:spPr>
        <p:txBody>
          <a:bodyPr/>
          <a:lstStyle/>
          <a:p>
            <a:pPr>
              <a:defRPr/>
            </a:pPr>
            <a:r>
              <a:rPr lang="en-US" sz="3000" b="1" i="1" noProof="0">
                <a:solidFill>
                  <a:srgbClr val="0000CC"/>
                </a:solidFill>
              </a:rPr>
              <a:t>Incidence Rate (IR)</a:t>
            </a:r>
          </a:p>
          <a:p>
            <a:pPr lvl="1">
              <a:buFont typeface="Arial" pitchFamily="34" charset="0"/>
              <a:buChar char="–"/>
              <a:defRPr/>
            </a:pPr>
            <a:r>
              <a:rPr lang="en-US" sz="2600" noProof="0">
                <a:solidFill>
                  <a:srgbClr val="0000CC"/>
                </a:solidFill>
              </a:rPr>
              <a:t>Risk per unit of time</a:t>
            </a:r>
          </a:p>
          <a:p>
            <a:pPr lvl="1">
              <a:buFont typeface="Arial" pitchFamily="34" charset="0"/>
              <a:buChar char="–"/>
              <a:defRPr/>
            </a:pPr>
            <a:r>
              <a:rPr lang="en-US" sz="2600" noProof="0">
                <a:solidFill>
                  <a:srgbClr val="0000CC"/>
                </a:solidFill>
              </a:rPr>
              <a:t># new cases of disease/Persons at risk*Duration  </a:t>
            </a:r>
          </a:p>
          <a:p>
            <a:pPr lvl="1">
              <a:buFontTx/>
              <a:buChar char="-"/>
              <a:defRPr/>
            </a:pPr>
            <a:r>
              <a:rPr lang="en-US" sz="2600" i="1" noProof="0">
                <a:solidFill>
                  <a:srgbClr val="0000CC"/>
                </a:solidFill>
              </a:rPr>
              <a:t>Duration (Person-time): </a:t>
            </a:r>
            <a:r>
              <a:rPr lang="en-US" sz="2600" noProof="0">
                <a:solidFill>
                  <a:srgbClr val="0000CC"/>
                </a:solidFill>
              </a:rPr>
              <a:t>sum of time at risk for all individuals (time until the date of the event of interest or date of censoring, i.e. death, end of FU, drop out). e.g.1 person FU for 2 years=2 person-year.</a:t>
            </a:r>
          </a:p>
          <a:p>
            <a:pPr lvl="1">
              <a:buFontTx/>
              <a:buChar char="-"/>
              <a:defRPr/>
            </a:pPr>
            <a:r>
              <a:rPr lang="en-US" sz="2600" i="1" noProof="0">
                <a:solidFill>
                  <a:srgbClr val="0000CC"/>
                </a:solidFill>
              </a:rPr>
              <a:t>Persons “at risk”</a:t>
            </a:r>
            <a:r>
              <a:rPr lang="en-US" sz="2600" noProof="0">
                <a:solidFill>
                  <a:srgbClr val="0000CC"/>
                </a:solidFill>
              </a:rPr>
              <a:t> who do not have the disease of interest and are capable of developing the disease.</a:t>
            </a:r>
            <a:endParaRPr lang="en-US" sz="2600" noProof="0"/>
          </a:p>
          <a:p>
            <a:pPr marL="609600" indent="-609600">
              <a:defRPr/>
            </a:pPr>
            <a:endParaRPr lang="en-US" sz="2000" b="1" i="1" noProof="0">
              <a:solidFill>
                <a:srgbClr val="0000CC"/>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71500"/>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143000"/>
            <a:ext cx="7747000" cy="4741863"/>
          </a:xfrm>
        </p:spPr>
        <p:txBody>
          <a:bodyPr/>
          <a:lstStyle/>
          <a:p>
            <a:pPr marL="609600" indent="-609600">
              <a:buFontTx/>
              <a:buNone/>
              <a:defRPr/>
            </a:pPr>
            <a:r>
              <a:rPr lang="en-US" sz="2400" b="1" noProof="0">
                <a:solidFill>
                  <a:srgbClr val="0000CC"/>
                </a:solidFill>
              </a:rPr>
              <a:t>Example:</a:t>
            </a:r>
          </a:p>
          <a:p>
            <a:pPr marL="609600" indent="-609600">
              <a:buFontTx/>
              <a:buNone/>
              <a:defRPr/>
            </a:pPr>
            <a:r>
              <a:rPr lang="en-US" sz="2000" i="1" noProof="0">
                <a:solidFill>
                  <a:srgbClr val="0000CC"/>
                </a:solidFill>
              </a:rPr>
              <a:t>(IR, Person-time calculation, a 9-year follow-up study)</a:t>
            </a:r>
            <a:endParaRPr lang="en-US" sz="2000" b="1" i="1" noProof="0">
              <a:solidFill>
                <a:srgbClr val="0000CC"/>
              </a:solidFill>
            </a:endParaRPr>
          </a:p>
          <a:p>
            <a:pPr lvl="2">
              <a:defRPr/>
            </a:pPr>
            <a:endParaRPr lang="en-US" sz="2200"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defRPr/>
            </a:pPr>
            <a:endParaRPr lang="en-US" sz="2000" noProof="0">
              <a:solidFill>
                <a:srgbClr val="0000CC"/>
              </a:solidFill>
            </a:endParaRPr>
          </a:p>
          <a:p>
            <a:pPr>
              <a:defRPr/>
            </a:pPr>
            <a:r>
              <a:rPr lang="en-US" sz="2200" i="1" noProof="0">
                <a:solidFill>
                  <a:srgbClr val="0000CC"/>
                </a:solidFill>
              </a:rPr>
              <a:t>Person time:</a:t>
            </a:r>
            <a:r>
              <a:rPr lang="en-US" sz="2200" noProof="0">
                <a:solidFill>
                  <a:srgbClr val="0000CC"/>
                </a:solidFill>
              </a:rPr>
              <a:t> 2.1+4.8+3.2+9.0+7.2=26.3 years</a:t>
            </a:r>
          </a:p>
          <a:p>
            <a:pPr>
              <a:defRPr/>
            </a:pPr>
            <a:r>
              <a:rPr lang="en-US" sz="2200" i="1" noProof="0">
                <a:solidFill>
                  <a:srgbClr val="0000CC"/>
                </a:solidFill>
              </a:rPr>
              <a:t>Incidence rate:</a:t>
            </a:r>
            <a:r>
              <a:rPr lang="en-US" sz="2200" noProof="0">
                <a:solidFill>
                  <a:srgbClr val="0000CC"/>
                </a:solidFill>
              </a:rPr>
              <a:t> 2 events/26.3 person-years=0.076/year (or 76/1000/year)</a:t>
            </a:r>
          </a:p>
          <a:p>
            <a:pPr>
              <a:buFont typeface="Arial" pitchFamily="34" charset="0"/>
              <a:buChar char="•"/>
              <a:defRPr/>
            </a:pPr>
            <a:endParaRPr lang="en-US" sz="2000" kern="1200" noProof="0">
              <a:solidFill>
                <a:schemeClr val="tx1"/>
              </a:solidFill>
            </a:endParaRPr>
          </a:p>
          <a:p>
            <a:pPr>
              <a:buFont typeface="Arial" pitchFamily="34" charset="0"/>
              <a:buChar char="•"/>
              <a:defRPr/>
            </a:pPr>
            <a:endParaRPr lang="en-US" sz="2000" noProof="0">
              <a:solidFill>
                <a:srgbClr val="0000CC"/>
              </a:solidFill>
            </a:endParaRPr>
          </a:p>
          <a:p>
            <a:pPr>
              <a:buFont typeface="Arial" pitchFamily="34" charset="0"/>
              <a:buChar char="•"/>
              <a:defRPr/>
            </a:pPr>
            <a:endParaRPr lang="en-US" sz="2000" b="1" noProof="0">
              <a:solidFill>
                <a:srgbClr val="0000CC"/>
              </a:solidFill>
            </a:endParaRPr>
          </a:p>
        </p:txBody>
      </p:sp>
      <p:graphicFrame>
        <p:nvGraphicFramePr>
          <p:cNvPr id="4" name="Table 3"/>
          <p:cNvGraphicFramePr>
            <a:graphicFrameLocks noGrp="1"/>
          </p:cNvGraphicFramePr>
          <p:nvPr/>
        </p:nvGraphicFramePr>
        <p:xfrm>
          <a:off x="642938" y="2214563"/>
          <a:ext cx="7500991" cy="2225040"/>
        </p:xfrm>
        <a:graphic>
          <a:graphicData uri="http://schemas.openxmlformats.org/drawingml/2006/table">
            <a:tbl>
              <a:tblPr firstRow="1" bandRow="1">
                <a:tableStyleId>{5C22544A-7EE6-4342-B048-85BDC9FD1C3A}</a:tableStyleId>
              </a:tblPr>
              <a:tblGrid>
                <a:gridCol w="642941">
                  <a:extLst>
                    <a:ext uri="{9D8B030D-6E8A-4147-A177-3AD203B41FA5}">
                      <a16:colId xmlns:a16="http://schemas.microsoft.com/office/drawing/2014/main" val="20000"/>
                    </a:ext>
                  </a:extLst>
                </a:gridCol>
                <a:gridCol w="714380">
                  <a:extLst>
                    <a:ext uri="{9D8B030D-6E8A-4147-A177-3AD203B41FA5}">
                      <a16:colId xmlns:a16="http://schemas.microsoft.com/office/drawing/2014/main" val="20001"/>
                    </a:ext>
                  </a:extLst>
                </a:gridCol>
                <a:gridCol w="714380">
                  <a:extLst>
                    <a:ext uri="{9D8B030D-6E8A-4147-A177-3AD203B41FA5}">
                      <a16:colId xmlns:a16="http://schemas.microsoft.com/office/drawing/2014/main" val="20002"/>
                    </a:ext>
                  </a:extLst>
                </a:gridCol>
                <a:gridCol w="785818">
                  <a:extLst>
                    <a:ext uri="{9D8B030D-6E8A-4147-A177-3AD203B41FA5}">
                      <a16:colId xmlns:a16="http://schemas.microsoft.com/office/drawing/2014/main" val="20003"/>
                    </a:ext>
                  </a:extLst>
                </a:gridCol>
                <a:gridCol w="785818">
                  <a:extLst>
                    <a:ext uri="{9D8B030D-6E8A-4147-A177-3AD203B41FA5}">
                      <a16:colId xmlns:a16="http://schemas.microsoft.com/office/drawing/2014/main" val="20004"/>
                    </a:ext>
                  </a:extLst>
                </a:gridCol>
                <a:gridCol w="785818">
                  <a:extLst>
                    <a:ext uri="{9D8B030D-6E8A-4147-A177-3AD203B41FA5}">
                      <a16:colId xmlns:a16="http://schemas.microsoft.com/office/drawing/2014/main" val="20005"/>
                    </a:ext>
                  </a:extLst>
                </a:gridCol>
                <a:gridCol w="714380">
                  <a:extLst>
                    <a:ext uri="{9D8B030D-6E8A-4147-A177-3AD203B41FA5}">
                      <a16:colId xmlns:a16="http://schemas.microsoft.com/office/drawing/2014/main" val="20006"/>
                    </a:ext>
                  </a:extLst>
                </a:gridCol>
                <a:gridCol w="2357456">
                  <a:extLst>
                    <a:ext uri="{9D8B030D-6E8A-4147-A177-3AD203B41FA5}">
                      <a16:colId xmlns:a16="http://schemas.microsoft.com/office/drawing/2014/main" val="20007"/>
                    </a:ext>
                  </a:extLst>
                </a:gridCol>
              </a:tblGrid>
              <a:tr h="370840">
                <a:tc gridSpan="2">
                  <a:txBody>
                    <a:bodyPr/>
                    <a:lstStyle/>
                    <a:p>
                      <a:r>
                        <a:rPr lang="fr-CH" dirty="0" err="1">
                          <a:solidFill>
                            <a:srgbClr val="0000CC"/>
                          </a:solidFill>
                        </a:rPr>
                        <a:t>Subject</a:t>
                      </a: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gridSpan="5">
                  <a:txBody>
                    <a:bodyPr/>
                    <a:lstStyle/>
                    <a:p>
                      <a:pPr algn="ctr"/>
                      <a:r>
                        <a:rPr lang="fr-CH" dirty="0" err="1">
                          <a:solidFill>
                            <a:srgbClr val="0000CC"/>
                          </a:solidFill>
                        </a:rPr>
                        <a:t>Years</a:t>
                      </a:r>
                      <a:r>
                        <a:rPr lang="fr-CH" baseline="0" dirty="0">
                          <a:solidFill>
                            <a:srgbClr val="0000CC"/>
                          </a:solidFill>
                        </a:rPr>
                        <a:t> of </a:t>
                      </a:r>
                      <a:r>
                        <a:rPr lang="fr-CH" baseline="0" dirty="0" err="1">
                          <a:solidFill>
                            <a:srgbClr val="0000CC"/>
                          </a:solidFill>
                        </a:rPr>
                        <a:t>follow</a:t>
                      </a:r>
                      <a:r>
                        <a:rPr lang="fr-CH" baseline="0" dirty="0">
                          <a:solidFill>
                            <a:srgbClr val="0000CC"/>
                          </a:solidFill>
                        </a:rPr>
                        <a:t>-up</a:t>
                      </a: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hMerge="1">
                  <a:txBody>
                    <a:bodyPr/>
                    <a:lstStyle/>
                    <a:p>
                      <a:pPr algn="ctr"/>
                      <a:endParaRPr lang="fr-CH" dirty="0">
                        <a:solidFill>
                          <a:srgbClr val="0000CC"/>
                        </a:solidFill>
                      </a:endParaRPr>
                    </a:p>
                  </a:txBody>
                  <a:tcPr>
                    <a:solidFill>
                      <a:schemeClr val="accent2">
                        <a:lumMod val="20000"/>
                        <a:lumOff val="80000"/>
                      </a:schemeClr>
                    </a:solidFill>
                  </a:tcPr>
                </a:tc>
                <a:tc>
                  <a:txBody>
                    <a:bodyPr/>
                    <a:lstStyle/>
                    <a:p>
                      <a:pPr algn="ctr"/>
                      <a:r>
                        <a:rPr lang="fr-CH" dirty="0" err="1">
                          <a:solidFill>
                            <a:srgbClr val="0000CC"/>
                          </a:solidFill>
                        </a:rPr>
                        <a:t>Outcome</a:t>
                      </a:r>
                      <a:endParaRPr lang="fr-CH" dirty="0">
                        <a:solidFill>
                          <a:srgbClr val="0000CC"/>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370840">
                <a:tc>
                  <a:txBody>
                    <a:bodyPr/>
                    <a:lstStyle/>
                    <a:p>
                      <a:r>
                        <a:rPr lang="fr-CH" dirty="0"/>
                        <a:t>1</a:t>
                      </a:r>
                    </a:p>
                  </a:txBody>
                  <a:tcPr/>
                </a:tc>
                <a:tc>
                  <a:txBody>
                    <a:bodyPr/>
                    <a:lstStyle/>
                    <a:p>
                      <a:pPr algn="r"/>
                      <a:endParaRPr lang="fr-CH" dirty="0"/>
                    </a:p>
                  </a:txBody>
                  <a:tcPr/>
                </a:tc>
                <a:tc>
                  <a:txBody>
                    <a:bodyPr/>
                    <a:lstStyle/>
                    <a:p>
                      <a:pPr algn="r"/>
                      <a:r>
                        <a:rPr lang="fr-CH" dirty="0"/>
                        <a:t>2.1</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r>
                        <a:rPr lang="fr-CH" dirty="0"/>
                        <a:t>Event</a:t>
                      </a:r>
                    </a:p>
                  </a:txBody>
                  <a:tcPr/>
                </a:tc>
                <a:extLst>
                  <a:ext uri="{0D108BD9-81ED-4DB2-BD59-A6C34878D82A}">
                    <a16:rowId xmlns:a16="http://schemas.microsoft.com/office/drawing/2014/main" val="10001"/>
                  </a:ext>
                </a:extLst>
              </a:tr>
              <a:tr h="370840">
                <a:tc>
                  <a:txBody>
                    <a:bodyPr/>
                    <a:lstStyle/>
                    <a:p>
                      <a:r>
                        <a:rPr lang="fr-CH" dirty="0"/>
                        <a:t>2</a:t>
                      </a:r>
                    </a:p>
                  </a:txBody>
                  <a:tcPr/>
                </a:tc>
                <a:tc>
                  <a:txBody>
                    <a:bodyPr/>
                    <a:lstStyle/>
                    <a:p>
                      <a:pPr algn="r"/>
                      <a:endParaRPr lang="fr-CH" dirty="0"/>
                    </a:p>
                  </a:txBody>
                  <a:tcPr/>
                </a:tc>
                <a:tc>
                  <a:txBody>
                    <a:bodyPr/>
                    <a:lstStyle/>
                    <a:p>
                      <a:pPr algn="r"/>
                      <a:endParaRPr lang="fr-CH" dirty="0"/>
                    </a:p>
                  </a:txBody>
                  <a:tcPr/>
                </a:tc>
                <a:tc>
                  <a:txBody>
                    <a:bodyPr/>
                    <a:lstStyle/>
                    <a:p>
                      <a:pPr algn="r"/>
                      <a:r>
                        <a:rPr lang="fr-CH" dirty="0"/>
                        <a:t> 4.8</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r>
                        <a:rPr lang="fr-CH" dirty="0"/>
                        <a:t>Die</a:t>
                      </a:r>
                    </a:p>
                  </a:txBody>
                  <a:tcPr/>
                </a:tc>
                <a:extLst>
                  <a:ext uri="{0D108BD9-81ED-4DB2-BD59-A6C34878D82A}">
                    <a16:rowId xmlns:a16="http://schemas.microsoft.com/office/drawing/2014/main" val="10002"/>
                  </a:ext>
                </a:extLst>
              </a:tr>
              <a:tr h="370840">
                <a:tc>
                  <a:txBody>
                    <a:bodyPr/>
                    <a:lstStyle/>
                    <a:p>
                      <a:r>
                        <a:rPr lang="fr-CH" dirty="0"/>
                        <a:t>3</a:t>
                      </a:r>
                    </a:p>
                  </a:txBody>
                  <a:tcPr/>
                </a:tc>
                <a:tc>
                  <a:txBody>
                    <a:bodyPr/>
                    <a:lstStyle/>
                    <a:p>
                      <a:pPr algn="r"/>
                      <a:endParaRPr lang="fr-CH" dirty="0"/>
                    </a:p>
                  </a:txBody>
                  <a:tcPr/>
                </a:tc>
                <a:tc>
                  <a:txBody>
                    <a:bodyPr/>
                    <a:lstStyle/>
                    <a:p>
                      <a:pPr algn="r"/>
                      <a:endParaRPr lang="fr-CH" dirty="0"/>
                    </a:p>
                  </a:txBody>
                  <a:tcPr/>
                </a:tc>
                <a:tc>
                  <a:txBody>
                    <a:bodyPr/>
                    <a:lstStyle/>
                    <a:p>
                      <a:pPr algn="l"/>
                      <a:r>
                        <a:rPr lang="fr-CH" dirty="0"/>
                        <a:t>3.2</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r>
                        <a:rPr lang="fr-CH" dirty="0"/>
                        <a:t>Die</a:t>
                      </a:r>
                    </a:p>
                  </a:txBody>
                  <a:tcPr/>
                </a:tc>
                <a:extLst>
                  <a:ext uri="{0D108BD9-81ED-4DB2-BD59-A6C34878D82A}">
                    <a16:rowId xmlns:a16="http://schemas.microsoft.com/office/drawing/2014/main" val="10003"/>
                  </a:ext>
                </a:extLst>
              </a:tr>
              <a:tr h="370840">
                <a:tc>
                  <a:txBody>
                    <a:bodyPr/>
                    <a:lstStyle/>
                    <a:p>
                      <a:r>
                        <a:rPr lang="fr-CH" dirty="0"/>
                        <a:t>4</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r>
                        <a:rPr lang="fr-CH" dirty="0"/>
                        <a:t> </a:t>
                      </a:r>
                    </a:p>
                  </a:txBody>
                  <a:tcPr/>
                </a:tc>
                <a:tc>
                  <a:txBody>
                    <a:bodyPr/>
                    <a:lstStyle/>
                    <a:p>
                      <a:pPr algn="l"/>
                      <a:r>
                        <a:rPr lang="fr-CH" dirty="0"/>
                        <a:t>9.0</a:t>
                      </a:r>
                    </a:p>
                  </a:txBody>
                  <a:tcPr/>
                </a:tc>
                <a:tc>
                  <a:txBody>
                    <a:bodyPr/>
                    <a:lstStyle/>
                    <a:p>
                      <a:pPr algn="r"/>
                      <a:r>
                        <a:rPr lang="fr-CH" dirty="0"/>
                        <a:t>End of FU</a:t>
                      </a:r>
                    </a:p>
                  </a:txBody>
                  <a:tcPr/>
                </a:tc>
                <a:extLst>
                  <a:ext uri="{0D108BD9-81ED-4DB2-BD59-A6C34878D82A}">
                    <a16:rowId xmlns:a16="http://schemas.microsoft.com/office/drawing/2014/main" val="10004"/>
                  </a:ext>
                </a:extLst>
              </a:tr>
              <a:tr h="370840">
                <a:tc>
                  <a:txBody>
                    <a:bodyPr/>
                    <a:lstStyle/>
                    <a:p>
                      <a:r>
                        <a:rPr lang="fr-CH" dirty="0"/>
                        <a:t>5</a:t>
                      </a:r>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r"/>
                      <a:endParaRPr lang="fr-CH" dirty="0"/>
                    </a:p>
                  </a:txBody>
                  <a:tcPr/>
                </a:tc>
                <a:tc>
                  <a:txBody>
                    <a:bodyPr/>
                    <a:lstStyle/>
                    <a:p>
                      <a:pPr algn="l"/>
                      <a:r>
                        <a:rPr lang="fr-CH" dirty="0"/>
                        <a:t>7.2</a:t>
                      </a:r>
                    </a:p>
                  </a:txBody>
                  <a:tcPr/>
                </a:tc>
                <a:tc>
                  <a:txBody>
                    <a:bodyPr/>
                    <a:lstStyle/>
                    <a:p>
                      <a:pPr algn="r"/>
                      <a:endParaRPr lang="fr-CH" dirty="0"/>
                    </a:p>
                  </a:txBody>
                  <a:tcPr/>
                </a:tc>
                <a:tc>
                  <a:txBody>
                    <a:bodyPr/>
                    <a:lstStyle/>
                    <a:p>
                      <a:pPr algn="r"/>
                      <a:r>
                        <a:rPr lang="fr-CH" dirty="0"/>
                        <a:t>Event</a:t>
                      </a:r>
                    </a:p>
                  </a:txBody>
                  <a:tcPr/>
                </a:tc>
                <a:extLst>
                  <a:ext uri="{0D108BD9-81ED-4DB2-BD59-A6C34878D82A}">
                    <a16:rowId xmlns:a16="http://schemas.microsoft.com/office/drawing/2014/main" val="10005"/>
                  </a:ext>
                </a:extLst>
              </a:tr>
            </a:tbl>
          </a:graphicData>
        </a:graphic>
      </p:graphicFrame>
      <p:cxnSp>
        <p:nvCxnSpPr>
          <p:cNvPr id="20544" name="Straight Arrow Connector 5"/>
          <p:cNvCxnSpPr>
            <a:cxnSpLocks noChangeShapeType="1"/>
          </p:cNvCxnSpPr>
          <p:nvPr/>
        </p:nvCxnSpPr>
        <p:spPr bwMode="auto">
          <a:xfrm>
            <a:off x="1285875" y="2786063"/>
            <a:ext cx="857250" cy="1587"/>
          </a:xfrm>
          <a:prstGeom prst="straightConnector1">
            <a:avLst/>
          </a:prstGeom>
          <a:noFill/>
          <a:ln w="9525" algn="ctr">
            <a:solidFill>
              <a:schemeClr val="tx1"/>
            </a:solidFill>
            <a:round/>
            <a:headEnd/>
            <a:tailEnd type="arrow" w="med" len="med"/>
          </a:ln>
        </p:spPr>
      </p:cxnSp>
      <p:cxnSp>
        <p:nvCxnSpPr>
          <p:cNvPr id="20545" name="Straight Arrow Connector 7"/>
          <p:cNvCxnSpPr>
            <a:cxnSpLocks noChangeShapeType="1"/>
          </p:cNvCxnSpPr>
          <p:nvPr/>
        </p:nvCxnSpPr>
        <p:spPr bwMode="auto">
          <a:xfrm>
            <a:off x="1285875" y="3143250"/>
            <a:ext cx="1785938" cy="1588"/>
          </a:xfrm>
          <a:prstGeom prst="straightConnector1">
            <a:avLst/>
          </a:prstGeom>
          <a:noFill/>
          <a:ln w="9525" algn="ctr">
            <a:solidFill>
              <a:schemeClr val="tx1"/>
            </a:solidFill>
            <a:round/>
            <a:headEnd/>
            <a:tailEnd type="arrow" w="med" len="med"/>
          </a:ln>
        </p:spPr>
      </p:cxnSp>
      <p:cxnSp>
        <p:nvCxnSpPr>
          <p:cNvPr id="20546" name="Straight Arrow Connector 9"/>
          <p:cNvCxnSpPr>
            <a:cxnSpLocks noChangeShapeType="1"/>
          </p:cNvCxnSpPr>
          <p:nvPr/>
        </p:nvCxnSpPr>
        <p:spPr bwMode="auto">
          <a:xfrm>
            <a:off x="1285875" y="3500438"/>
            <a:ext cx="1143000" cy="1587"/>
          </a:xfrm>
          <a:prstGeom prst="straightConnector1">
            <a:avLst/>
          </a:prstGeom>
          <a:noFill/>
          <a:ln w="9525" algn="ctr">
            <a:solidFill>
              <a:schemeClr val="tx1"/>
            </a:solidFill>
            <a:round/>
            <a:headEnd/>
            <a:tailEnd type="arrow" w="med" len="med"/>
          </a:ln>
        </p:spPr>
      </p:cxnSp>
      <p:cxnSp>
        <p:nvCxnSpPr>
          <p:cNvPr id="20547" name="Straight Arrow Connector 11"/>
          <p:cNvCxnSpPr>
            <a:cxnSpLocks noChangeShapeType="1"/>
          </p:cNvCxnSpPr>
          <p:nvPr/>
        </p:nvCxnSpPr>
        <p:spPr bwMode="auto">
          <a:xfrm>
            <a:off x="1285875" y="3929063"/>
            <a:ext cx="3429000" cy="1587"/>
          </a:xfrm>
          <a:prstGeom prst="straightConnector1">
            <a:avLst/>
          </a:prstGeom>
          <a:noFill/>
          <a:ln w="9525" algn="ctr">
            <a:solidFill>
              <a:schemeClr val="tx1"/>
            </a:solidFill>
            <a:round/>
            <a:headEnd/>
            <a:tailEnd type="arrow" w="med" len="med"/>
          </a:ln>
        </p:spPr>
      </p:cxnSp>
      <p:cxnSp>
        <p:nvCxnSpPr>
          <p:cNvPr id="20548" name="Straight Arrow Connector 14"/>
          <p:cNvCxnSpPr>
            <a:cxnSpLocks noChangeShapeType="1"/>
          </p:cNvCxnSpPr>
          <p:nvPr/>
        </p:nvCxnSpPr>
        <p:spPr bwMode="auto">
          <a:xfrm>
            <a:off x="1285875" y="4286250"/>
            <a:ext cx="2643188" cy="1588"/>
          </a:xfrm>
          <a:prstGeom prst="straightConnector1">
            <a:avLst/>
          </a:prstGeom>
          <a:noFill/>
          <a:ln w="9525" algn="ctr">
            <a:solidFill>
              <a:schemeClr val="tx1"/>
            </a:solidFill>
            <a:round/>
            <a:headEnd/>
            <a:tailEnd type="arrow" w="med" len="med"/>
          </a:ln>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285875"/>
            <a:ext cx="7747000" cy="4741863"/>
          </a:xfrm>
        </p:spPr>
        <p:txBody>
          <a:bodyPr/>
          <a:lstStyle/>
          <a:p>
            <a:pPr marL="609600" indent="-609600">
              <a:defRPr/>
            </a:pPr>
            <a:r>
              <a:rPr lang="en-US" sz="2600" b="1" noProof="0">
                <a:solidFill>
                  <a:srgbClr val="0000CC"/>
                </a:solidFill>
              </a:rPr>
              <a:t>R</a:t>
            </a:r>
            <a:r>
              <a:rPr lang="en-US" sz="2200" b="1" i="1" noProof="0">
                <a:solidFill>
                  <a:srgbClr val="0000CC"/>
                </a:solidFill>
              </a:rPr>
              <a:t>elative Risk (RR):</a:t>
            </a:r>
            <a:endParaRPr lang="en-US" sz="2200" i="1" noProof="0">
              <a:solidFill>
                <a:srgbClr val="0000CC"/>
              </a:solidFill>
            </a:endParaRPr>
          </a:p>
          <a:p>
            <a:pPr lvl="1">
              <a:buFont typeface="Arial" pitchFamily="34" charset="0"/>
              <a:buChar char="–"/>
              <a:defRPr/>
            </a:pPr>
            <a:r>
              <a:rPr lang="en-US" sz="2600" noProof="0">
                <a:solidFill>
                  <a:srgbClr val="0000CC"/>
                </a:solidFill>
              </a:rPr>
              <a:t>Incidence of disease in exposed compared to the incidence of disease in unexposed</a:t>
            </a:r>
          </a:p>
          <a:p>
            <a:pPr lvl="1">
              <a:buFont typeface="Arial" pitchFamily="34" charset="0"/>
              <a:buChar char="–"/>
              <a:defRPr/>
            </a:pPr>
            <a:r>
              <a:rPr lang="en-US" sz="2600" noProof="0">
                <a:solidFill>
                  <a:srgbClr val="0000CC"/>
                </a:solidFill>
              </a:rPr>
              <a:t>R</a:t>
            </a:r>
            <a:r>
              <a:rPr lang="en-US" sz="2200" noProof="0">
                <a:solidFill>
                  <a:srgbClr val="0000CC"/>
                </a:solidFill>
              </a:rPr>
              <a:t>R= </a:t>
            </a:r>
            <a:r>
              <a:rPr lang="en-US" sz="2200" b="1" noProof="0">
                <a:solidFill>
                  <a:srgbClr val="0000CC"/>
                </a:solidFill>
              </a:rPr>
              <a:t>(a/a+b)/(c/c+d)</a:t>
            </a:r>
          </a:p>
          <a:p>
            <a:pPr lvl="2">
              <a:defRPr/>
            </a:pPr>
            <a:endParaRPr lang="en-US" sz="2200" b="1" noProof="0">
              <a:solidFill>
                <a:srgbClr val="0000CC"/>
              </a:solidFill>
            </a:endParaRPr>
          </a:p>
          <a:p>
            <a:pPr lvl="2">
              <a:defRPr/>
            </a:pPr>
            <a:endParaRPr lang="en-US" sz="2200" noProof="0">
              <a:solidFill>
                <a:srgbClr val="0000CC"/>
              </a:solidFill>
            </a:endParaRPr>
          </a:p>
          <a:p>
            <a:pPr>
              <a:buFontTx/>
              <a:buNone/>
              <a:defRPr/>
            </a:pPr>
            <a:endParaRPr lang="en-US" sz="2000" b="1" i="1" noProof="0">
              <a:solidFill>
                <a:srgbClr val="0000CC"/>
              </a:solidFill>
            </a:endParaRPr>
          </a:p>
        </p:txBody>
      </p:sp>
      <p:graphicFrame>
        <p:nvGraphicFramePr>
          <p:cNvPr id="4" name="Table 3"/>
          <p:cNvGraphicFramePr>
            <a:graphicFrameLocks noGrp="1"/>
          </p:cNvGraphicFramePr>
          <p:nvPr/>
        </p:nvGraphicFramePr>
        <p:xfrm>
          <a:off x="1905000" y="3643313"/>
          <a:ext cx="6096000" cy="1483360"/>
        </p:xfrm>
        <a:graphic>
          <a:graphicData uri="http://schemas.openxmlformats.org/drawingml/2006/table">
            <a:tbl>
              <a:tblPr firstRow="1" bandRow="1">
                <a:tableStyleId>{5C22544A-7EE6-4342-B048-85BDC9FD1C3A}</a:tableStyleId>
              </a:tblPr>
              <a:tblGrid>
                <a:gridCol w="1785950">
                  <a:extLst>
                    <a:ext uri="{9D8B030D-6E8A-4147-A177-3AD203B41FA5}">
                      <a16:colId xmlns:a16="http://schemas.microsoft.com/office/drawing/2014/main" val="20000"/>
                    </a:ext>
                  </a:extLst>
                </a:gridCol>
                <a:gridCol w="1262050">
                  <a:extLst>
                    <a:ext uri="{9D8B030D-6E8A-4147-A177-3AD203B41FA5}">
                      <a16:colId xmlns:a16="http://schemas.microsoft.com/office/drawing/2014/main" val="20001"/>
                    </a:ext>
                  </a:extLst>
                </a:gridCol>
                <a:gridCol w="1881222">
                  <a:extLst>
                    <a:ext uri="{9D8B030D-6E8A-4147-A177-3AD203B41FA5}">
                      <a16:colId xmlns:a16="http://schemas.microsoft.com/office/drawing/2014/main" val="20002"/>
                    </a:ext>
                  </a:extLst>
                </a:gridCol>
                <a:gridCol w="1166778">
                  <a:extLst>
                    <a:ext uri="{9D8B030D-6E8A-4147-A177-3AD203B41FA5}">
                      <a16:colId xmlns:a16="http://schemas.microsoft.com/office/drawing/2014/main" val="20003"/>
                    </a:ext>
                  </a:extLst>
                </a:gridCol>
              </a:tblGrid>
              <a:tr h="370840">
                <a:tc>
                  <a:txBody>
                    <a:bodyPr/>
                    <a:lstStyle/>
                    <a:p>
                      <a:endParaRPr lang="fr-CH" dirty="0"/>
                    </a:p>
                  </a:txBody>
                  <a:tcPr>
                    <a:solidFill>
                      <a:schemeClr val="accent2">
                        <a:lumMod val="20000"/>
                        <a:lumOff val="80000"/>
                      </a:schemeClr>
                    </a:solidFill>
                  </a:tcPr>
                </a:tc>
                <a:tc>
                  <a:txBody>
                    <a:bodyPr/>
                    <a:lstStyle/>
                    <a:p>
                      <a:pPr algn="ct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r>
                        <a:rPr lang="fr-CH" dirty="0">
                          <a:solidFill>
                            <a:srgbClr val="0000CC"/>
                          </a:solidFill>
                        </a:rPr>
                        <a:t>Non-</a:t>
                      </a: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endParaRPr lang="fr-CH" dirty="0">
                        <a:solidFill>
                          <a:srgbClr val="0000CC"/>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370840">
                <a:tc>
                  <a:txBody>
                    <a:bodyPr/>
                    <a:lstStyle/>
                    <a:p>
                      <a:r>
                        <a:rPr lang="fr-CH" dirty="0" err="1"/>
                        <a:t>Exposed</a:t>
                      </a:r>
                      <a:endParaRPr lang="fr-CH" dirty="0"/>
                    </a:p>
                  </a:txBody>
                  <a:tcPr/>
                </a:tc>
                <a:tc>
                  <a:txBody>
                    <a:bodyPr/>
                    <a:lstStyle/>
                    <a:p>
                      <a:pPr algn="ctr"/>
                      <a:r>
                        <a:rPr lang="fr-CH" dirty="0"/>
                        <a:t>a</a:t>
                      </a:r>
                    </a:p>
                  </a:txBody>
                  <a:tcPr/>
                </a:tc>
                <a:tc>
                  <a:txBody>
                    <a:bodyPr/>
                    <a:lstStyle/>
                    <a:p>
                      <a:pPr algn="ctr"/>
                      <a:r>
                        <a:rPr lang="fr-CH" dirty="0"/>
                        <a:t>b</a:t>
                      </a:r>
                    </a:p>
                  </a:txBody>
                  <a:tcPr/>
                </a:tc>
                <a:tc>
                  <a:txBody>
                    <a:bodyPr/>
                    <a:lstStyle/>
                    <a:p>
                      <a:pPr algn="ctr"/>
                      <a:r>
                        <a:rPr lang="fr-CH" dirty="0"/>
                        <a:t>a + b</a:t>
                      </a:r>
                    </a:p>
                  </a:txBody>
                  <a:tcPr/>
                </a:tc>
                <a:extLst>
                  <a:ext uri="{0D108BD9-81ED-4DB2-BD59-A6C34878D82A}">
                    <a16:rowId xmlns:a16="http://schemas.microsoft.com/office/drawing/2014/main" val="10001"/>
                  </a:ext>
                </a:extLst>
              </a:tr>
              <a:tr h="370840">
                <a:tc>
                  <a:txBody>
                    <a:bodyPr/>
                    <a:lstStyle/>
                    <a:p>
                      <a:r>
                        <a:rPr lang="fr-CH" dirty="0"/>
                        <a:t>Non-</a:t>
                      </a:r>
                      <a:r>
                        <a:rPr lang="fr-CH" dirty="0" err="1"/>
                        <a:t>exposed</a:t>
                      </a:r>
                      <a:endParaRPr lang="fr-CH" dirty="0"/>
                    </a:p>
                  </a:txBody>
                  <a:tcPr/>
                </a:tc>
                <a:tc>
                  <a:txBody>
                    <a:bodyPr/>
                    <a:lstStyle/>
                    <a:p>
                      <a:pPr algn="ctr"/>
                      <a:r>
                        <a:rPr lang="fr-CH" dirty="0"/>
                        <a:t>c</a:t>
                      </a:r>
                    </a:p>
                  </a:txBody>
                  <a:tcPr/>
                </a:tc>
                <a:tc>
                  <a:txBody>
                    <a:bodyPr/>
                    <a:lstStyle/>
                    <a:p>
                      <a:pPr algn="ctr"/>
                      <a:r>
                        <a:rPr lang="fr-CH" dirty="0"/>
                        <a:t>d</a:t>
                      </a:r>
                    </a:p>
                  </a:txBody>
                  <a:tcPr/>
                </a:tc>
                <a:tc>
                  <a:txBody>
                    <a:bodyPr/>
                    <a:lstStyle/>
                    <a:p>
                      <a:pPr algn="ctr"/>
                      <a:r>
                        <a:rPr lang="fr-CH" dirty="0"/>
                        <a:t>c + d</a:t>
                      </a:r>
                    </a:p>
                  </a:txBody>
                  <a:tcPr/>
                </a:tc>
                <a:extLst>
                  <a:ext uri="{0D108BD9-81ED-4DB2-BD59-A6C34878D82A}">
                    <a16:rowId xmlns:a16="http://schemas.microsoft.com/office/drawing/2014/main" val="10002"/>
                  </a:ext>
                </a:extLst>
              </a:tr>
              <a:tr h="370840">
                <a:tc>
                  <a:txBody>
                    <a:bodyPr/>
                    <a:lstStyle/>
                    <a:p>
                      <a:endParaRPr lang="fr-CH"/>
                    </a:p>
                  </a:txBody>
                  <a:tcPr/>
                </a:tc>
                <a:tc>
                  <a:txBody>
                    <a:bodyPr/>
                    <a:lstStyle/>
                    <a:p>
                      <a:pPr algn="ctr"/>
                      <a:r>
                        <a:rPr lang="fr-CH" dirty="0"/>
                        <a:t>a + c</a:t>
                      </a:r>
                    </a:p>
                  </a:txBody>
                  <a:tcPr/>
                </a:tc>
                <a:tc>
                  <a:txBody>
                    <a:bodyPr/>
                    <a:lstStyle/>
                    <a:p>
                      <a:pPr algn="ctr"/>
                      <a:r>
                        <a:rPr lang="fr-CH" dirty="0"/>
                        <a:t>b + d</a:t>
                      </a:r>
                    </a:p>
                  </a:txBody>
                  <a:tcPr/>
                </a:tc>
                <a:tc>
                  <a:txBody>
                    <a:bodyPr/>
                    <a:lstStyle/>
                    <a:p>
                      <a:pPr algn="ctr"/>
                      <a:endParaRPr lang="fr-CH" dirty="0"/>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457200" y="357188"/>
            <a:ext cx="8229600" cy="800100"/>
          </a:xfrm>
        </p:spPr>
        <p:txBody>
          <a:bodyPr/>
          <a:lstStyle/>
          <a:p>
            <a:pPr eaLnBrk="1" hangingPunct="1">
              <a:defRPr/>
            </a:pPr>
            <a:r>
              <a:rPr lang="en-US" altLang="zh-CN" sz="4000" b="1" i="1" noProof="0">
                <a:solidFill>
                  <a:srgbClr val="CC00CC"/>
                </a:solidFill>
                <a:ea typeface="SimSun" pitchFamily="2" charset="-122"/>
              </a:rPr>
              <a:t>OUTLINE</a:t>
            </a:r>
            <a:endParaRPr lang="en-US" sz="4000" i="1" noProof="0">
              <a:solidFill>
                <a:srgbClr val="CC00CC"/>
              </a:solidFill>
            </a:endParaRPr>
          </a:p>
        </p:txBody>
      </p:sp>
      <p:sp>
        <p:nvSpPr>
          <p:cNvPr id="4099" name="Rectangle 3"/>
          <p:cNvSpPr>
            <a:spLocks noGrp="1" noChangeArrowheads="1"/>
          </p:cNvSpPr>
          <p:nvPr>
            <p:ph type="body" idx="4294967295"/>
          </p:nvPr>
        </p:nvSpPr>
        <p:spPr>
          <a:xfrm>
            <a:off x="395536" y="1260319"/>
            <a:ext cx="6737350" cy="5600700"/>
          </a:xfrm>
        </p:spPr>
        <p:txBody>
          <a:bodyPr/>
          <a:lstStyle/>
          <a:p>
            <a:pPr marL="609600" indent="-609600" eaLnBrk="1" hangingPunct="1"/>
            <a:r>
              <a:rPr lang="en-US" altLang="zh-CN" noProof="0" dirty="0">
                <a:solidFill>
                  <a:srgbClr val="0000CC"/>
                </a:solidFill>
                <a:ea typeface="SimSun" pitchFamily="2" charset="-122"/>
              </a:rPr>
              <a:t>Overview</a:t>
            </a:r>
          </a:p>
          <a:p>
            <a:pPr marL="609600" indent="-609600" eaLnBrk="1" hangingPunct="1"/>
            <a:r>
              <a:rPr lang="en-US" altLang="zh-CN" noProof="0" dirty="0">
                <a:solidFill>
                  <a:srgbClr val="0000CC"/>
                </a:solidFill>
                <a:ea typeface="SimSun" pitchFamily="2" charset="-122"/>
              </a:rPr>
              <a:t>Definitions</a:t>
            </a:r>
          </a:p>
          <a:p>
            <a:pPr marL="609600" indent="-609600" eaLnBrk="1" hangingPunct="1"/>
            <a:r>
              <a:rPr lang="en-US" altLang="zh-CN" noProof="0" dirty="0">
                <a:solidFill>
                  <a:srgbClr val="0000CC"/>
                </a:solidFill>
                <a:ea typeface="SimSun" pitchFamily="2" charset="-122"/>
              </a:rPr>
              <a:t>Study design</a:t>
            </a:r>
          </a:p>
          <a:p>
            <a:pPr marL="609600" indent="-609600" eaLnBrk="1" hangingPunct="1"/>
            <a:r>
              <a:rPr lang="en-US" altLang="zh-CN" noProof="0" dirty="0">
                <a:solidFill>
                  <a:srgbClr val="0000CC"/>
                </a:solidFill>
                <a:ea typeface="SimSun" pitchFamily="2" charset="-122"/>
              </a:rPr>
              <a:t>Basic measures</a:t>
            </a:r>
          </a:p>
          <a:p>
            <a:pPr marL="609600" indent="-609600" eaLnBrk="1" hangingPunct="1"/>
            <a:r>
              <a:rPr lang="en-US" altLang="zh-CN" noProof="0" dirty="0">
                <a:solidFill>
                  <a:srgbClr val="0000CC"/>
                </a:solidFill>
                <a:ea typeface="SimSun" pitchFamily="2" charset="-122"/>
              </a:rPr>
              <a:t>Advantages and disadvantages</a:t>
            </a:r>
          </a:p>
          <a:p>
            <a:pPr marL="609600" indent="-609600" eaLnBrk="1" hangingPunct="1"/>
            <a:r>
              <a:rPr lang="en-US" altLang="zh-CN" noProof="0" dirty="0">
                <a:solidFill>
                  <a:srgbClr val="0000CC"/>
                </a:solidFill>
                <a:ea typeface="SimSun" pitchFamily="2" charset="-122"/>
              </a:rPr>
              <a:t>When to apply a cohort design</a:t>
            </a:r>
          </a:p>
          <a:p>
            <a:pPr marL="609600" indent="-609600" eaLnBrk="1" hangingPunct="1"/>
            <a:r>
              <a:rPr lang="en-US" altLang="zh-CN" noProof="0" dirty="0">
                <a:solidFill>
                  <a:srgbClr val="0000CC"/>
                </a:solidFill>
                <a:ea typeface="SimSun" pitchFamily="2" charset="-122"/>
              </a:rPr>
              <a:t>Practical considerations</a:t>
            </a:r>
          </a:p>
          <a:p>
            <a:pPr marL="609600" indent="-609600" eaLnBrk="1" hangingPunct="1">
              <a:buFontTx/>
              <a:buNone/>
            </a:pPr>
            <a:endParaRPr lang="en-US" altLang="zh-CN" noProof="0" dirty="0">
              <a:solidFill>
                <a:schemeClr val="tx1"/>
              </a:solidFill>
              <a:ea typeface="SimSun"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22531" name="Rectangle 3"/>
          <p:cNvSpPr>
            <a:spLocks noGrp="1" noChangeArrowheads="1"/>
          </p:cNvSpPr>
          <p:nvPr>
            <p:ph type="body" idx="4294967295"/>
          </p:nvPr>
        </p:nvSpPr>
        <p:spPr>
          <a:xfrm>
            <a:off x="928688" y="1285875"/>
            <a:ext cx="7747000" cy="4741863"/>
          </a:xfrm>
        </p:spPr>
        <p:txBody>
          <a:bodyPr/>
          <a:lstStyle/>
          <a:p>
            <a:pPr lvl="1"/>
            <a:r>
              <a:rPr lang="en-US" sz="2600" b="1" i="1" noProof="0">
                <a:solidFill>
                  <a:srgbClr val="0000CC"/>
                </a:solidFill>
              </a:rPr>
              <a:t>Relative Risk (RR):</a:t>
            </a:r>
            <a:r>
              <a:rPr lang="en-US" sz="2600" i="1" noProof="0">
                <a:solidFill>
                  <a:srgbClr val="0000CC"/>
                </a:solidFill>
              </a:rPr>
              <a:t> </a:t>
            </a:r>
          </a:p>
          <a:p>
            <a:pPr lvl="2"/>
            <a:r>
              <a:rPr lang="en-US" noProof="0">
                <a:solidFill>
                  <a:srgbClr val="0000CC"/>
                </a:solidFill>
              </a:rPr>
              <a:t>Determine the strength of the association between exposure and disease</a:t>
            </a:r>
          </a:p>
          <a:p>
            <a:pPr lvl="2"/>
            <a:r>
              <a:rPr lang="en-US" noProof="0">
                <a:solidFill>
                  <a:srgbClr val="0000CC"/>
                </a:solidFill>
              </a:rPr>
              <a:t>RR=1 (no association)</a:t>
            </a:r>
          </a:p>
          <a:p>
            <a:pPr lvl="2"/>
            <a:r>
              <a:rPr lang="en-US" noProof="0">
                <a:solidFill>
                  <a:srgbClr val="0000CC"/>
                </a:solidFill>
              </a:rPr>
              <a:t>RR&gt;1 (exposure increases risk for disease, e.g. RR=2.0 can be interpreted as two fold increase in risk)</a:t>
            </a:r>
          </a:p>
          <a:p>
            <a:pPr lvl="2"/>
            <a:r>
              <a:rPr lang="en-US" noProof="0">
                <a:solidFill>
                  <a:srgbClr val="0000CC"/>
                </a:solidFill>
              </a:rPr>
              <a:t>RR&lt;1 (exposure decreases risk for disease, e.g. RR=0.7 can be interpreted as 30% decrease in risk)</a:t>
            </a:r>
          </a:p>
          <a:p>
            <a:pPr marL="609600" indent="-609600"/>
            <a:endParaRPr lang="en-US" sz="3600" noProof="0"/>
          </a:p>
          <a:p>
            <a:pPr marL="609600" indent="-609600"/>
            <a:endParaRPr lang="en-US" sz="2000" b="1" i="1" noProof="0">
              <a:solidFill>
                <a:srgbClr val="0000CC"/>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285875"/>
            <a:ext cx="7747000" cy="4741863"/>
          </a:xfrm>
        </p:spPr>
        <p:txBody>
          <a:bodyPr/>
          <a:lstStyle/>
          <a:p>
            <a:pPr marL="609600" indent="-609600">
              <a:buFontTx/>
              <a:buNone/>
              <a:defRPr/>
            </a:pPr>
            <a:r>
              <a:rPr lang="en-US" sz="2600" b="1" noProof="0">
                <a:solidFill>
                  <a:srgbClr val="0000CC"/>
                </a:solidFill>
              </a:rPr>
              <a:t>Example:</a:t>
            </a:r>
          </a:p>
          <a:p>
            <a:pPr marL="609600" indent="-609600">
              <a:buFontTx/>
              <a:buNone/>
              <a:defRPr/>
            </a:pPr>
            <a:r>
              <a:rPr lang="en-US" sz="2200" i="1" noProof="0">
                <a:solidFill>
                  <a:srgbClr val="0000CC"/>
                </a:solidFill>
              </a:rPr>
              <a:t>(Tuberculosis treatment and breast cancer study)</a:t>
            </a:r>
            <a:endParaRPr lang="en-US" sz="2200" b="1" noProof="0">
              <a:solidFill>
                <a:srgbClr val="0000CC"/>
              </a:solidFill>
            </a:endParaRPr>
          </a:p>
          <a:p>
            <a:pPr lvl="2">
              <a:defRPr/>
            </a:pPr>
            <a:endParaRPr lang="en-US" sz="2200" noProof="0">
              <a:solidFill>
                <a:srgbClr val="0000CC"/>
              </a:solidFill>
            </a:endParaRPr>
          </a:p>
          <a:p>
            <a:pPr>
              <a:buFont typeface="Arial" pitchFamily="34" charset="0"/>
              <a:buChar char="•"/>
              <a:defRPr/>
            </a:pPr>
            <a:r>
              <a:rPr lang="en-US" sz="2400" noProof="0">
                <a:solidFill>
                  <a:srgbClr val="0000CC"/>
                </a:solidFill>
              </a:rPr>
              <a:t>Exposed: </a:t>
            </a:r>
            <a:r>
              <a:rPr lang="en-US" sz="2400" kern="1200" noProof="0">
                <a:solidFill>
                  <a:srgbClr val="0000CC"/>
                </a:solidFill>
              </a:rPr>
              <a:t>women were treated with air collapse therapy and exposed to numerous fluoroscopic examinations (radiation)</a:t>
            </a:r>
          </a:p>
          <a:p>
            <a:pPr>
              <a:buFont typeface="Arial" pitchFamily="34" charset="0"/>
              <a:buChar char="•"/>
              <a:defRPr/>
            </a:pPr>
            <a:r>
              <a:rPr lang="en-US" sz="2400" kern="1200" noProof="0">
                <a:solidFill>
                  <a:srgbClr val="0000CC"/>
                </a:solidFill>
              </a:rPr>
              <a:t>Unexposed: women who received other treatment.</a:t>
            </a:r>
          </a:p>
          <a:p>
            <a:pPr>
              <a:buFont typeface="Arial" pitchFamily="34" charset="0"/>
              <a:buChar char="•"/>
              <a:defRPr/>
            </a:pPr>
            <a:r>
              <a:rPr lang="en-US" sz="2400" kern="1200" noProof="0">
                <a:solidFill>
                  <a:srgbClr val="0000CC"/>
                </a:solidFill>
              </a:rPr>
              <a:t>Outcome: A total of 47036 woman-years of follow-up were accumulated during which 56 breast cancer cases occurred</a:t>
            </a:r>
          </a:p>
          <a:p>
            <a:pPr>
              <a:buFont typeface="Arial" pitchFamily="34" charset="0"/>
              <a:buChar char="•"/>
              <a:defRPr/>
            </a:pPr>
            <a:endParaRPr lang="en-US" sz="2000" noProof="0">
              <a:solidFill>
                <a:srgbClr val="0000CC"/>
              </a:solidFill>
            </a:endParaRPr>
          </a:p>
          <a:p>
            <a:pPr>
              <a:buFont typeface="Arial" pitchFamily="34" charset="0"/>
              <a:buChar char="•"/>
              <a:defRPr/>
            </a:pPr>
            <a:endParaRPr lang="en-US" sz="2000" b="1" noProof="0">
              <a:solidFill>
                <a:srgbClr val="0000CC"/>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143000"/>
            <a:ext cx="7747000" cy="4741863"/>
          </a:xfrm>
        </p:spPr>
        <p:txBody>
          <a:bodyPr/>
          <a:lstStyle/>
          <a:p>
            <a:pPr marL="609600" indent="-609600">
              <a:buFontTx/>
              <a:buNone/>
              <a:defRPr/>
            </a:pPr>
            <a:r>
              <a:rPr lang="en-US" sz="2400" b="1" noProof="0">
                <a:solidFill>
                  <a:srgbClr val="0000CC"/>
                </a:solidFill>
              </a:rPr>
              <a:t>Example:</a:t>
            </a:r>
          </a:p>
          <a:p>
            <a:pPr marL="609600" indent="-609600">
              <a:buFontTx/>
              <a:buNone/>
              <a:defRPr/>
            </a:pPr>
            <a:r>
              <a:rPr lang="en-US" sz="2200" i="1" noProof="0">
                <a:solidFill>
                  <a:srgbClr val="0000CC"/>
                </a:solidFill>
              </a:rPr>
              <a:t>(Tuberculosis treatment and breast cancer study)</a:t>
            </a:r>
            <a:endParaRPr lang="en-US" sz="2200" b="1" noProof="0">
              <a:solidFill>
                <a:srgbClr val="0000CC"/>
              </a:solidFill>
            </a:endParaRPr>
          </a:p>
          <a:p>
            <a:pPr lvl="2">
              <a:defRPr/>
            </a:pPr>
            <a:endParaRPr lang="en-US" sz="2200"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buFontTx/>
              <a:buNone/>
              <a:defRPr/>
            </a:pPr>
            <a:endParaRPr lang="en-US" sz="2000" b="1" i="1" noProof="0">
              <a:solidFill>
                <a:srgbClr val="0000CC"/>
              </a:solidFill>
            </a:endParaRPr>
          </a:p>
          <a:p>
            <a:pPr>
              <a:defRPr/>
            </a:pPr>
            <a:r>
              <a:rPr lang="en-US" sz="2000" noProof="0">
                <a:solidFill>
                  <a:srgbClr val="0000CC"/>
                </a:solidFill>
              </a:rPr>
              <a:t>IR_exposed=41/28011=1.5/1000 woman-years</a:t>
            </a:r>
          </a:p>
          <a:p>
            <a:pPr>
              <a:defRPr/>
            </a:pPr>
            <a:r>
              <a:rPr lang="en-US" sz="2000" noProof="0">
                <a:solidFill>
                  <a:srgbClr val="0000CC"/>
                </a:solidFill>
              </a:rPr>
              <a:t>IR_non-exposed=15/19025=0.8/1000 woman-years</a:t>
            </a:r>
          </a:p>
          <a:p>
            <a:pPr>
              <a:defRPr/>
            </a:pPr>
            <a:r>
              <a:rPr lang="en-US" sz="2000" noProof="0">
                <a:solidFill>
                  <a:srgbClr val="0000CC"/>
                </a:solidFill>
              </a:rPr>
              <a:t>RR=IR_exposed/IR_non-exposed=1.9 </a:t>
            </a:r>
          </a:p>
          <a:p>
            <a:pPr>
              <a:defRPr/>
            </a:pPr>
            <a:r>
              <a:rPr lang="en-US" sz="2000" noProof="0">
                <a:solidFill>
                  <a:srgbClr val="0000CC"/>
                </a:solidFill>
              </a:rPr>
              <a:t>Results: Women exposed to fluoroscopies had 1.9 times the risk of breast cancer compared to unexposed women.</a:t>
            </a:r>
          </a:p>
          <a:p>
            <a:pPr>
              <a:buFont typeface="Arial" pitchFamily="34" charset="0"/>
              <a:buChar char="•"/>
              <a:defRPr/>
            </a:pPr>
            <a:endParaRPr lang="en-US" sz="2000" kern="1200" noProof="0">
              <a:solidFill>
                <a:schemeClr val="tx1"/>
              </a:solidFill>
            </a:endParaRPr>
          </a:p>
          <a:p>
            <a:pPr>
              <a:buFont typeface="Arial" pitchFamily="34" charset="0"/>
              <a:buChar char="•"/>
              <a:defRPr/>
            </a:pPr>
            <a:endParaRPr lang="en-US" sz="2000" noProof="0">
              <a:solidFill>
                <a:srgbClr val="0000CC"/>
              </a:solidFill>
            </a:endParaRPr>
          </a:p>
          <a:p>
            <a:pPr>
              <a:buFont typeface="Arial" pitchFamily="34" charset="0"/>
              <a:buChar char="•"/>
              <a:defRPr/>
            </a:pPr>
            <a:endParaRPr lang="en-US" sz="2000" b="1" noProof="0">
              <a:solidFill>
                <a:srgbClr val="0000CC"/>
              </a:solidFill>
            </a:endParaRPr>
          </a:p>
        </p:txBody>
      </p:sp>
      <p:graphicFrame>
        <p:nvGraphicFramePr>
          <p:cNvPr id="4" name="Table 3"/>
          <p:cNvGraphicFramePr>
            <a:graphicFrameLocks noGrp="1"/>
          </p:cNvGraphicFramePr>
          <p:nvPr/>
        </p:nvGraphicFramePr>
        <p:xfrm>
          <a:off x="857250" y="2214563"/>
          <a:ext cx="7500989" cy="1752600"/>
        </p:xfrm>
        <a:graphic>
          <a:graphicData uri="http://schemas.openxmlformats.org/drawingml/2006/table">
            <a:tbl>
              <a:tblPr firstRow="1" bandRow="1">
                <a:tableStyleId>{5C22544A-7EE6-4342-B048-85BDC9FD1C3A}</a:tableStyleId>
              </a:tblPr>
              <a:tblGrid>
                <a:gridCol w="1742654">
                  <a:extLst>
                    <a:ext uri="{9D8B030D-6E8A-4147-A177-3AD203B41FA5}">
                      <a16:colId xmlns:a16="http://schemas.microsoft.com/office/drawing/2014/main" val="20000"/>
                    </a:ext>
                  </a:extLst>
                </a:gridCol>
                <a:gridCol w="1136514">
                  <a:extLst>
                    <a:ext uri="{9D8B030D-6E8A-4147-A177-3AD203B41FA5}">
                      <a16:colId xmlns:a16="http://schemas.microsoft.com/office/drawing/2014/main" val="20001"/>
                    </a:ext>
                  </a:extLst>
                </a:gridCol>
                <a:gridCol w="1621426">
                  <a:extLst>
                    <a:ext uri="{9D8B030D-6E8A-4147-A177-3AD203B41FA5}">
                      <a16:colId xmlns:a16="http://schemas.microsoft.com/office/drawing/2014/main" val="20002"/>
                    </a:ext>
                  </a:extLst>
                </a:gridCol>
                <a:gridCol w="1214446">
                  <a:extLst>
                    <a:ext uri="{9D8B030D-6E8A-4147-A177-3AD203B41FA5}">
                      <a16:colId xmlns:a16="http://schemas.microsoft.com/office/drawing/2014/main" val="20003"/>
                    </a:ext>
                  </a:extLst>
                </a:gridCol>
                <a:gridCol w="1785949">
                  <a:extLst>
                    <a:ext uri="{9D8B030D-6E8A-4147-A177-3AD203B41FA5}">
                      <a16:colId xmlns:a16="http://schemas.microsoft.com/office/drawing/2014/main" val="20004"/>
                    </a:ext>
                  </a:extLst>
                </a:gridCol>
              </a:tblGrid>
              <a:tr h="370840">
                <a:tc>
                  <a:txBody>
                    <a:bodyPr/>
                    <a:lstStyle/>
                    <a:p>
                      <a:endParaRPr lang="fr-CH" dirty="0"/>
                    </a:p>
                  </a:txBody>
                  <a:tcPr>
                    <a:solidFill>
                      <a:schemeClr val="accent2">
                        <a:lumMod val="20000"/>
                        <a:lumOff val="80000"/>
                      </a:schemeClr>
                    </a:solidFill>
                  </a:tcPr>
                </a:tc>
                <a:tc>
                  <a:txBody>
                    <a:bodyPr/>
                    <a:lstStyle/>
                    <a:p>
                      <a:pPr algn="ctr"/>
                      <a:r>
                        <a:rPr lang="fr-CH" dirty="0" err="1">
                          <a:solidFill>
                            <a:srgbClr val="0000CC"/>
                          </a:solidFill>
                        </a:rPr>
                        <a:t>Breast</a:t>
                      </a:r>
                      <a:r>
                        <a:rPr lang="fr-CH" dirty="0">
                          <a:solidFill>
                            <a:srgbClr val="0000CC"/>
                          </a:solidFill>
                        </a:rPr>
                        <a:t> Cancer</a:t>
                      </a:r>
                    </a:p>
                  </a:txBody>
                  <a:tcPr>
                    <a:solidFill>
                      <a:schemeClr val="accent2">
                        <a:lumMod val="20000"/>
                        <a:lumOff val="80000"/>
                      </a:schemeClr>
                    </a:solidFill>
                  </a:tcPr>
                </a:tc>
                <a:tc>
                  <a:txBody>
                    <a:bodyPr/>
                    <a:lstStyle/>
                    <a:p>
                      <a:pPr algn="ctr"/>
                      <a:r>
                        <a:rPr lang="fr-CH" dirty="0">
                          <a:solidFill>
                            <a:srgbClr val="0000CC"/>
                          </a:solidFill>
                        </a:rPr>
                        <a:t>Non-</a:t>
                      </a:r>
                      <a:r>
                        <a:rPr lang="fr-CH" dirty="0" err="1">
                          <a:solidFill>
                            <a:srgbClr val="0000CC"/>
                          </a:solidFill>
                        </a:rPr>
                        <a:t>disease</a:t>
                      </a:r>
                      <a:endParaRPr lang="fr-CH" dirty="0">
                        <a:solidFill>
                          <a:srgbClr val="0000CC"/>
                        </a:solidFill>
                      </a:endParaRPr>
                    </a:p>
                  </a:txBody>
                  <a:tcPr>
                    <a:solidFill>
                      <a:schemeClr val="accent2">
                        <a:lumMod val="20000"/>
                        <a:lumOff val="80000"/>
                      </a:schemeClr>
                    </a:solidFill>
                  </a:tcPr>
                </a:tc>
                <a:tc>
                  <a:txBody>
                    <a:bodyPr/>
                    <a:lstStyle/>
                    <a:p>
                      <a:pPr algn="ctr"/>
                      <a:r>
                        <a:rPr lang="fr-CH" dirty="0">
                          <a:solidFill>
                            <a:srgbClr val="0000CC"/>
                          </a:solidFill>
                        </a:rPr>
                        <a:t>Total</a:t>
                      </a:r>
                    </a:p>
                  </a:txBody>
                  <a:tcPr>
                    <a:solidFill>
                      <a:schemeClr val="accent2">
                        <a:lumMod val="20000"/>
                        <a:lumOff val="80000"/>
                      </a:schemeClr>
                    </a:solidFill>
                  </a:tcPr>
                </a:tc>
                <a:tc>
                  <a:txBody>
                    <a:bodyPr/>
                    <a:lstStyle/>
                    <a:p>
                      <a:pPr algn="ctr"/>
                      <a:r>
                        <a:rPr lang="fr-CH" dirty="0" err="1">
                          <a:solidFill>
                            <a:srgbClr val="0000CC"/>
                          </a:solidFill>
                        </a:rPr>
                        <a:t>Women</a:t>
                      </a:r>
                      <a:r>
                        <a:rPr lang="fr-CH" dirty="0">
                          <a:solidFill>
                            <a:srgbClr val="0000CC"/>
                          </a:solidFill>
                        </a:rPr>
                        <a:t>-</a:t>
                      </a:r>
                      <a:r>
                        <a:rPr lang="fr-CH" dirty="0" err="1">
                          <a:solidFill>
                            <a:srgbClr val="0000CC"/>
                          </a:solidFill>
                        </a:rPr>
                        <a:t>years</a:t>
                      </a:r>
                      <a:r>
                        <a:rPr lang="fr-CH" baseline="0" dirty="0">
                          <a:solidFill>
                            <a:srgbClr val="0000CC"/>
                          </a:solidFill>
                        </a:rPr>
                        <a:t> of FU</a:t>
                      </a:r>
                      <a:endParaRPr lang="fr-CH" dirty="0">
                        <a:solidFill>
                          <a:srgbClr val="0000CC"/>
                        </a:solidFill>
                      </a:endParaRPr>
                    </a:p>
                  </a:txBody>
                  <a:tcPr>
                    <a:solidFill>
                      <a:schemeClr val="accent2">
                        <a:lumMod val="20000"/>
                        <a:lumOff val="80000"/>
                      </a:schemeClr>
                    </a:solidFill>
                  </a:tcPr>
                </a:tc>
                <a:extLst>
                  <a:ext uri="{0D108BD9-81ED-4DB2-BD59-A6C34878D82A}">
                    <a16:rowId xmlns:a16="http://schemas.microsoft.com/office/drawing/2014/main" val="10000"/>
                  </a:ext>
                </a:extLst>
              </a:tr>
              <a:tr h="370840">
                <a:tc>
                  <a:txBody>
                    <a:bodyPr/>
                    <a:lstStyle/>
                    <a:p>
                      <a:r>
                        <a:rPr lang="fr-CH" dirty="0" err="1"/>
                        <a:t>Exposed</a:t>
                      </a:r>
                      <a:endParaRPr lang="fr-CH" dirty="0"/>
                    </a:p>
                  </a:txBody>
                  <a:tcPr/>
                </a:tc>
                <a:tc>
                  <a:txBody>
                    <a:bodyPr/>
                    <a:lstStyle/>
                    <a:p>
                      <a:pPr algn="r"/>
                      <a:r>
                        <a:rPr lang="fr-CH" dirty="0"/>
                        <a:t>41</a:t>
                      </a:r>
                    </a:p>
                  </a:txBody>
                  <a:tcPr/>
                </a:tc>
                <a:tc>
                  <a:txBody>
                    <a:bodyPr/>
                    <a:lstStyle/>
                    <a:p>
                      <a:pPr algn="r"/>
                      <a:r>
                        <a:rPr lang="fr-CH" dirty="0"/>
                        <a:t>1006</a:t>
                      </a:r>
                    </a:p>
                  </a:txBody>
                  <a:tcPr/>
                </a:tc>
                <a:tc>
                  <a:txBody>
                    <a:bodyPr/>
                    <a:lstStyle/>
                    <a:p>
                      <a:pPr algn="r"/>
                      <a:r>
                        <a:rPr lang="fr-CH" dirty="0"/>
                        <a:t>1047</a:t>
                      </a:r>
                    </a:p>
                  </a:txBody>
                  <a:tcPr/>
                </a:tc>
                <a:tc>
                  <a:txBody>
                    <a:bodyPr/>
                    <a:lstStyle/>
                    <a:p>
                      <a:pPr algn="r"/>
                      <a:r>
                        <a:rPr lang="fr-CH" dirty="0"/>
                        <a:t>28,011</a:t>
                      </a:r>
                    </a:p>
                  </a:txBody>
                  <a:tcPr/>
                </a:tc>
                <a:extLst>
                  <a:ext uri="{0D108BD9-81ED-4DB2-BD59-A6C34878D82A}">
                    <a16:rowId xmlns:a16="http://schemas.microsoft.com/office/drawing/2014/main" val="10001"/>
                  </a:ext>
                </a:extLst>
              </a:tr>
              <a:tr h="370840">
                <a:tc>
                  <a:txBody>
                    <a:bodyPr/>
                    <a:lstStyle/>
                    <a:p>
                      <a:r>
                        <a:rPr lang="fr-CH" dirty="0"/>
                        <a:t>Non-</a:t>
                      </a:r>
                      <a:r>
                        <a:rPr lang="fr-CH" dirty="0" err="1"/>
                        <a:t>exposed</a:t>
                      </a:r>
                      <a:endParaRPr lang="fr-CH" dirty="0"/>
                    </a:p>
                  </a:txBody>
                  <a:tcPr/>
                </a:tc>
                <a:tc>
                  <a:txBody>
                    <a:bodyPr/>
                    <a:lstStyle/>
                    <a:p>
                      <a:pPr algn="r"/>
                      <a:r>
                        <a:rPr lang="fr-CH" dirty="0"/>
                        <a:t>15</a:t>
                      </a:r>
                    </a:p>
                  </a:txBody>
                  <a:tcPr/>
                </a:tc>
                <a:tc>
                  <a:txBody>
                    <a:bodyPr/>
                    <a:lstStyle/>
                    <a:p>
                      <a:pPr algn="r"/>
                      <a:r>
                        <a:rPr lang="fr-CH" dirty="0"/>
                        <a:t>702</a:t>
                      </a:r>
                    </a:p>
                  </a:txBody>
                  <a:tcPr/>
                </a:tc>
                <a:tc>
                  <a:txBody>
                    <a:bodyPr/>
                    <a:lstStyle/>
                    <a:p>
                      <a:pPr algn="r"/>
                      <a:r>
                        <a:rPr lang="fr-CH" dirty="0"/>
                        <a:t>717</a:t>
                      </a:r>
                    </a:p>
                  </a:txBody>
                  <a:tcPr/>
                </a:tc>
                <a:tc>
                  <a:txBody>
                    <a:bodyPr/>
                    <a:lstStyle/>
                    <a:p>
                      <a:pPr algn="r"/>
                      <a:r>
                        <a:rPr lang="fr-CH" dirty="0"/>
                        <a:t>19,025</a:t>
                      </a:r>
                    </a:p>
                  </a:txBody>
                  <a:tcPr/>
                </a:tc>
                <a:extLst>
                  <a:ext uri="{0D108BD9-81ED-4DB2-BD59-A6C34878D82A}">
                    <a16:rowId xmlns:a16="http://schemas.microsoft.com/office/drawing/2014/main" val="10002"/>
                  </a:ext>
                </a:extLst>
              </a:tr>
              <a:tr h="370840">
                <a:tc>
                  <a:txBody>
                    <a:bodyPr/>
                    <a:lstStyle/>
                    <a:p>
                      <a:endParaRPr lang="fr-CH" dirty="0"/>
                    </a:p>
                  </a:txBody>
                  <a:tcPr/>
                </a:tc>
                <a:tc>
                  <a:txBody>
                    <a:bodyPr/>
                    <a:lstStyle/>
                    <a:p>
                      <a:pPr algn="r"/>
                      <a:r>
                        <a:rPr lang="fr-CH" dirty="0"/>
                        <a:t>56</a:t>
                      </a:r>
                    </a:p>
                  </a:txBody>
                  <a:tcPr/>
                </a:tc>
                <a:tc>
                  <a:txBody>
                    <a:bodyPr/>
                    <a:lstStyle/>
                    <a:p>
                      <a:pPr algn="r"/>
                      <a:r>
                        <a:rPr lang="fr-CH" dirty="0"/>
                        <a:t>1708</a:t>
                      </a:r>
                    </a:p>
                  </a:txBody>
                  <a:tcPr/>
                </a:tc>
                <a:tc>
                  <a:txBody>
                    <a:bodyPr/>
                    <a:lstStyle/>
                    <a:p>
                      <a:pPr algn="r"/>
                      <a:r>
                        <a:rPr lang="fr-CH" dirty="0"/>
                        <a:t>1764</a:t>
                      </a:r>
                    </a:p>
                  </a:txBody>
                  <a:tcPr/>
                </a:tc>
                <a:tc>
                  <a:txBody>
                    <a:bodyPr/>
                    <a:lstStyle/>
                    <a:p>
                      <a:pPr algn="r"/>
                      <a:r>
                        <a:rPr lang="fr-CH" dirty="0"/>
                        <a:t>47,036</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Basic measures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285875"/>
            <a:ext cx="7747000" cy="4741863"/>
          </a:xfrm>
        </p:spPr>
        <p:txBody>
          <a:bodyPr/>
          <a:lstStyle/>
          <a:p>
            <a:pPr>
              <a:defRPr/>
            </a:pPr>
            <a:r>
              <a:rPr lang="en-US" sz="3000" b="1" i="1" noProof="0">
                <a:solidFill>
                  <a:srgbClr val="0000CC"/>
                </a:solidFill>
              </a:rPr>
              <a:t>Attributable Risk (AR):</a:t>
            </a:r>
            <a:r>
              <a:rPr lang="en-US" sz="3000" i="1" noProof="0">
                <a:solidFill>
                  <a:srgbClr val="0000CC"/>
                </a:solidFill>
              </a:rPr>
              <a:t> </a:t>
            </a:r>
          </a:p>
          <a:p>
            <a:pPr lvl="1">
              <a:buFont typeface="Arial" pitchFamily="34" charset="0"/>
              <a:buChar char="–"/>
              <a:defRPr/>
            </a:pPr>
            <a:r>
              <a:rPr lang="en-US" sz="2600" noProof="0">
                <a:solidFill>
                  <a:srgbClr val="0000CC"/>
                </a:solidFill>
              </a:rPr>
              <a:t>The excess risk of disease observed among exposed subjects.</a:t>
            </a:r>
          </a:p>
          <a:p>
            <a:pPr lvl="1">
              <a:buFont typeface="Arial" pitchFamily="34" charset="0"/>
              <a:buChar char="–"/>
              <a:defRPr/>
            </a:pPr>
            <a:r>
              <a:rPr lang="en-US" sz="2600" noProof="0">
                <a:solidFill>
                  <a:srgbClr val="0000CC"/>
                </a:solidFill>
              </a:rPr>
              <a:t>AR=IR_exposed - IR_non-exposed</a:t>
            </a:r>
          </a:p>
          <a:p>
            <a:pPr marL="609600" indent="-609600">
              <a:buFontTx/>
              <a:buNone/>
              <a:defRPr/>
            </a:pPr>
            <a:r>
              <a:rPr lang="en-US" sz="2400" b="1" noProof="0">
                <a:solidFill>
                  <a:srgbClr val="0000CC"/>
                </a:solidFill>
              </a:rPr>
              <a:t>Example:</a:t>
            </a:r>
          </a:p>
          <a:p>
            <a:pPr marL="609600" indent="-609600">
              <a:buFontTx/>
              <a:buNone/>
              <a:defRPr/>
            </a:pPr>
            <a:r>
              <a:rPr lang="en-US" sz="2000" i="1" noProof="0">
                <a:solidFill>
                  <a:srgbClr val="0000CC"/>
                </a:solidFill>
              </a:rPr>
              <a:t>(Tuberculosis treatment and breast cancer study)</a:t>
            </a:r>
            <a:endParaRPr lang="en-US" sz="2000" noProof="0">
              <a:solidFill>
                <a:srgbClr val="0000CC"/>
              </a:solidFill>
            </a:endParaRPr>
          </a:p>
          <a:p>
            <a:pPr>
              <a:defRPr/>
            </a:pPr>
            <a:r>
              <a:rPr lang="en-US" sz="2200" noProof="0">
                <a:solidFill>
                  <a:srgbClr val="0000CC"/>
                </a:solidFill>
              </a:rPr>
              <a:t>IR_exposed=1.5/1000 woman-years</a:t>
            </a:r>
          </a:p>
          <a:p>
            <a:pPr>
              <a:defRPr/>
            </a:pPr>
            <a:r>
              <a:rPr lang="en-US" sz="2200" noProof="0">
                <a:solidFill>
                  <a:srgbClr val="0000CC"/>
                </a:solidFill>
              </a:rPr>
              <a:t>IR_non-exposed=0.8/1000 woman-years</a:t>
            </a:r>
          </a:p>
          <a:p>
            <a:pPr>
              <a:defRPr/>
            </a:pPr>
            <a:r>
              <a:rPr lang="en-US" sz="2200" noProof="0">
                <a:solidFill>
                  <a:srgbClr val="0000CC"/>
                </a:solidFill>
              </a:rPr>
              <a:t>AR=IR_exposed - IR_non-exposed=1.5-0.8=0.7/1000w/y </a:t>
            </a:r>
          </a:p>
          <a:p>
            <a:pPr>
              <a:defRPr/>
            </a:pPr>
            <a:r>
              <a:rPr lang="en-US" sz="2200" noProof="0">
                <a:solidFill>
                  <a:srgbClr val="0000CC"/>
                </a:solidFill>
              </a:rPr>
              <a:t>Excess IR of breast cancer among women exposed to fluoroscopies was 0.7/1000 woman-year</a:t>
            </a:r>
            <a:endParaRPr lang="en-US" sz="2200" noProof="0"/>
          </a:p>
          <a:p>
            <a:pPr marL="609600" indent="-609600">
              <a:defRPr/>
            </a:pPr>
            <a:endParaRPr lang="en-US" sz="2000" b="1" i="1" noProof="0">
              <a:solidFill>
                <a:srgbClr val="0000CC"/>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Advantages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071546"/>
            <a:ext cx="7747000" cy="4741862"/>
          </a:xfrm>
        </p:spPr>
        <p:txBody>
          <a:bodyPr/>
          <a:lstStyle/>
          <a:p>
            <a:pPr>
              <a:defRPr/>
            </a:pPr>
            <a:r>
              <a:rPr lang="en-US" sz="3000" noProof="0" dirty="0">
                <a:solidFill>
                  <a:srgbClr val="0000CC"/>
                </a:solidFill>
              </a:rPr>
              <a:t>Gold standard for studying the association between risk factor and outcome</a:t>
            </a:r>
          </a:p>
          <a:p>
            <a:pPr>
              <a:defRPr/>
            </a:pPr>
            <a:r>
              <a:rPr lang="en-US" sz="3000" noProof="0" dirty="0">
                <a:solidFill>
                  <a:srgbClr val="0000CC"/>
                </a:solidFill>
              </a:rPr>
              <a:t>Useful for looking at multiple exposures and their interactions</a:t>
            </a:r>
          </a:p>
          <a:p>
            <a:pPr marL="342900" lvl="1" indent="-342900">
              <a:buSzPct val="50000"/>
              <a:buFont typeface="Arial" pitchFamily="34" charset="0"/>
              <a:buBlip>
                <a:blip r:embed="rId3"/>
              </a:buBlip>
              <a:defRPr/>
            </a:pPr>
            <a:r>
              <a:rPr lang="en-US" sz="3000" noProof="0" dirty="0">
                <a:solidFill>
                  <a:srgbClr val="0000CC"/>
                </a:solidFill>
              </a:rPr>
              <a:t>Can evaluate  multiple outcomes /diseases</a:t>
            </a:r>
          </a:p>
          <a:p>
            <a:pPr marL="342900" lvl="1" indent="-342900">
              <a:buSzPct val="50000"/>
              <a:buFont typeface="Arial" pitchFamily="34" charset="0"/>
              <a:buBlip>
                <a:blip r:embed="rId3"/>
              </a:buBlip>
              <a:defRPr/>
            </a:pPr>
            <a:r>
              <a:rPr lang="en-US" sz="3000" noProof="0" dirty="0">
                <a:solidFill>
                  <a:srgbClr val="0000CC"/>
                </a:solidFill>
              </a:rPr>
              <a:t>Clear time sequence (temporal relationship between exposure and outcome) strengthens the inference about cause</a:t>
            </a:r>
          </a:p>
          <a:p>
            <a:pPr>
              <a:defRPr/>
            </a:pPr>
            <a:endParaRPr lang="en-US" sz="2400" noProof="0" dirty="0">
              <a:solidFill>
                <a:srgbClr val="0000CC"/>
              </a:solidFill>
            </a:endParaRPr>
          </a:p>
          <a:p>
            <a:pPr>
              <a:defRPr/>
            </a:pPr>
            <a:endParaRPr lang="en-US" sz="2400" noProof="0" dirty="0"/>
          </a:p>
          <a:p>
            <a:pPr marL="609600" indent="-609600">
              <a:defRPr/>
            </a:pPr>
            <a:endParaRPr lang="en-US" sz="2000" b="1" i="1" noProof="0" dirty="0">
              <a:solidFill>
                <a:srgbClr val="0000CC"/>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Advantages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687513"/>
            <a:ext cx="7747000" cy="4741862"/>
          </a:xfrm>
        </p:spPr>
        <p:txBody>
          <a:bodyPr/>
          <a:lstStyle/>
          <a:p>
            <a:pPr>
              <a:defRPr/>
            </a:pPr>
            <a:r>
              <a:rPr lang="en-US" noProof="0">
                <a:solidFill>
                  <a:srgbClr val="0000CC"/>
                </a:solidFill>
              </a:rPr>
              <a:t>Less bias due to prospective evaluation of exposures</a:t>
            </a:r>
          </a:p>
          <a:p>
            <a:pPr marL="342900" lvl="2" indent="-342900">
              <a:buSzPct val="50000"/>
              <a:buFontTx/>
              <a:buBlip>
                <a:blip r:embed="rId3"/>
              </a:buBlip>
              <a:defRPr/>
            </a:pPr>
            <a:r>
              <a:rPr lang="en-US" sz="3200" noProof="0">
                <a:solidFill>
                  <a:srgbClr val="0000CC"/>
                </a:solidFill>
              </a:rPr>
              <a:t>Efficient for rare exposures </a:t>
            </a:r>
          </a:p>
          <a:p>
            <a:pPr>
              <a:defRPr/>
            </a:pPr>
            <a:r>
              <a:rPr lang="en-US" noProof="0">
                <a:solidFill>
                  <a:srgbClr val="0000CC"/>
                </a:solidFill>
              </a:rPr>
              <a:t>The best or only ethical way, sometimes, to do the study (</a:t>
            </a:r>
            <a:r>
              <a:rPr lang="en-US" kern="1200" noProof="0">
                <a:solidFill>
                  <a:srgbClr val="0000CC"/>
                </a:solidFill>
              </a:rPr>
              <a:t>situations where randomization is not possible)</a:t>
            </a:r>
            <a:endParaRPr lang="en-US" noProof="0">
              <a:solidFill>
                <a:srgbClr val="0000CC"/>
              </a:solidFill>
            </a:endParaRPr>
          </a:p>
          <a:p>
            <a:pPr>
              <a:defRPr/>
            </a:pPr>
            <a:endParaRPr lang="en-US" sz="2400" noProof="0">
              <a:solidFill>
                <a:srgbClr val="0000CC"/>
              </a:solidFill>
            </a:endParaRPr>
          </a:p>
          <a:p>
            <a:pPr>
              <a:defRPr/>
            </a:pPr>
            <a:endParaRPr lang="en-US" sz="2400" noProof="0">
              <a:solidFill>
                <a:srgbClr val="0000CC"/>
              </a:solidFill>
            </a:endParaRPr>
          </a:p>
          <a:p>
            <a:pPr>
              <a:defRPr/>
            </a:pPr>
            <a:endParaRPr lang="en-US" sz="2400" noProof="0"/>
          </a:p>
          <a:p>
            <a:pPr marL="609600" indent="-609600">
              <a:defRPr/>
            </a:pPr>
            <a:endParaRPr lang="en-US" sz="2000" b="1" i="1" noProof="0">
              <a:solidFill>
                <a:srgbClr val="0000CC"/>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Disadvantages  </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a:defRPr/>
            </a:pPr>
            <a:r>
              <a:rPr lang="en-US" sz="2600" noProof="0" dirty="0">
                <a:solidFill>
                  <a:srgbClr val="0000CC"/>
                </a:solidFill>
              </a:rPr>
              <a:t>Time consuming</a:t>
            </a:r>
          </a:p>
          <a:p>
            <a:pPr>
              <a:defRPr/>
            </a:pPr>
            <a:r>
              <a:rPr lang="en-US" sz="2600" noProof="0" dirty="0">
                <a:solidFill>
                  <a:srgbClr val="0000CC"/>
                </a:solidFill>
              </a:rPr>
              <a:t>The problem of attrition: loss of subjects (e.g. migration or death from other causes)</a:t>
            </a:r>
          </a:p>
          <a:p>
            <a:pPr>
              <a:defRPr/>
            </a:pPr>
            <a:r>
              <a:rPr lang="en-US" sz="2600" noProof="0" dirty="0">
                <a:solidFill>
                  <a:srgbClr val="0000CC"/>
                </a:solidFill>
              </a:rPr>
              <a:t>Unexpected changes over time:</a:t>
            </a:r>
          </a:p>
          <a:p>
            <a:pPr lvl="1">
              <a:buFont typeface="Arial" pitchFamily="34" charset="0"/>
              <a:buChar char="–"/>
              <a:defRPr/>
            </a:pPr>
            <a:r>
              <a:rPr lang="en-US" sz="2600" noProof="0" dirty="0">
                <a:solidFill>
                  <a:srgbClr val="0000CC"/>
                </a:solidFill>
              </a:rPr>
              <a:t>Changes to the environment can influence the association of disease and possible cause</a:t>
            </a:r>
          </a:p>
          <a:p>
            <a:pPr lvl="1">
              <a:buFont typeface="Arial" pitchFamily="34" charset="0"/>
              <a:buChar char="–"/>
              <a:defRPr/>
            </a:pPr>
            <a:r>
              <a:rPr lang="en-US" sz="2600" noProof="0" dirty="0">
                <a:solidFill>
                  <a:srgbClr val="0000CC"/>
                </a:solidFill>
              </a:rPr>
              <a:t>Changes in diagnostic criteria and methods</a:t>
            </a:r>
          </a:p>
          <a:p>
            <a:pPr lvl="1">
              <a:buFont typeface="Arial" pitchFamily="34" charset="0"/>
              <a:buChar char="–"/>
              <a:defRPr/>
            </a:pPr>
            <a:r>
              <a:rPr lang="en-US" sz="2600" noProof="0" dirty="0">
                <a:solidFill>
                  <a:srgbClr val="0000CC"/>
                </a:solidFill>
              </a:rPr>
              <a:t>Changes of staff  </a:t>
            </a:r>
          </a:p>
          <a:p>
            <a:pPr>
              <a:defRPr/>
            </a:pPr>
            <a:r>
              <a:rPr lang="en-US" sz="2600" noProof="0" dirty="0">
                <a:solidFill>
                  <a:srgbClr val="0000CC"/>
                </a:solidFill>
              </a:rPr>
              <a:t>Financial problems: lack of funding and the high costs of record keeping  </a:t>
            </a:r>
          </a:p>
          <a:p>
            <a:pPr>
              <a:defRPr/>
            </a:pPr>
            <a:endParaRPr lang="en-US" sz="2400" noProof="0" dirty="0">
              <a:solidFill>
                <a:srgbClr val="0000CC"/>
              </a:solidFill>
            </a:endParaRPr>
          </a:p>
          <a:p>
            <a:pPr>
              <a:defRPr/>
            </a:pPr>
            <a:endParaRPr lang="en-US" sz="2400" noProof="0" dirty="0">
              <a:solidFill>
                <a:srgbClr val="0000CC"/>
              </a:solidFill>
            </a:endParaRPr>
          </a:p>
          <a:p>
            <a:pPr>
              <a:defRPr/>
            </a:pPr>
            <a:endParaRPr lang="en-US" sz="2400" noProof="0" dirty="0"/>
          </a:p>
          <a:p>
            <a:pPr marL="609600" indent="-609600">
              <a:defRPr/>
            </a:pPr>
            <a:endParaRPr lang="en-US" sz="2000" b="1" i="1" noProof="0" dirty="0">
              <a:solidFill>
                <a:srgbClr val="0000CC"/>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8625" y="560388"/>
            <a:ext cx="8229600" cy="796925"/>
          </a:xfrm>
        </p:spPr>
        <p:txBody>
          <a:bodyPr/>
          <a:lstStyle/>
          <a:p>
            <a:pPr eaLnBrk="1" hangingPunct="1">
              <a:defRPr/>
            </a:pPr>
            <a:r>
              <a:rPr lang="en-US" altLang="zh-CN" sz="4000" b="1" noProof="0">
                <a:solidFill>
                  <a:srgbClr val="CC00CC"/>
                </a:solidFill>
                <a:ea typeface="SimSun" pitchFamily="2" charset="-122"/>
              </a:rPr>
              <a:t>When to apply a cohort design</a:t>
            </a:r>
            <a:br>
              <a:rPr lang="en-US" altLang="zh-CN" sz="4000" b="1" noProof="0">
                <a:solidFill>
                  <a:srgbClr val="CC00CC"/>
                </a:solidFill>
                <a:ea typeface="SimSun" pitchFamily="2" charset="-122"/>
              </a:rPr>
            </a:b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1000125" y="1357313"/>
            <a:ext cx="7747000" cy="4741862"/>
          </a:xfrm>
        </p:spPr>
        <p:txBody>
          <a:bodyPr/>
          <a:lstStyle/>
          <a:p>
            <a:pPr>
              <a:defRPr/>
            </a:pPr>
            <a:r>
              <a:rPr lang="en-US" sz="2600" kern="1200" noProof="0">
                <a:solidFill>
                  <a:srgbClr val="0000CC"/>
                </a:solidFill>
              </a:rPr>
              <a:t>In many cases, </a:t>
            </a:r>
            <a:r>
              <a:rPr lang="en-US" sz="2600" i="1" kern="1200" noProof="0">
                <a:solidFill>
                  <a:srgbClr val="0000CC"/>
                </a:solidFill>
              </a:rPr>
              <a:t>cohort studies are preferred to RCT because they do not require strict random assignment of subjects</a:t>
            </a:r>
            <a:r>
              <a:rPr lang="en-US" sz="2600" kern="1200" noProof="0">
                <a:solidFill>
                  <a:srgbClr val="0000CC"/>
                </a:solidFill>
              </a:rPr>
              <a:t>, which is unethical or improbable.</a:t>
            </a:r>
          </a:p>
          <a:p>
            <a:pPr>
              <a:defRPr/>
            </a:pPr>
            <a:r>
              <a:rPr lang="en-US" sz="2600" kern="1200" noProof="0">
                <a:solidFill>
                  <a:srgbClr val="0000CC"/>
                </a:solidFill>
              </a:rPr>
              <a:t>Sometimes they are the only methods available. (e.g. testing the effect of smoking on health, random assignment would be infeasible and unethical. A</a:t>
            </a:r>
            <a:r>
              <a:rPr lang="en-US" sz="2600" i="1" kern="1200" noProof="0">
                <a:solidFill>
                  <a:srgbClr val="0000CC"/>
                </a:solidFill>
              </a:rPr>
              <a:t> reasonable alternative</a:t>
            </a:r>
            <a:r>
              <a:rPr lang="en-US" sz="2600" kern="1200" noProof="0">
                <a:solidFill>
                  <a:srgbClr val="0000CC"/>
                </a:solidFill>
              </a:rPr>
              <a:t> would be a cohort study with </a:t>
            </a:r>
            <a:r>
              <a:rPr lang="en-US" sz="2600" i="1" kern="1200" noProof="0">
                <a:solidFill>
                  <a:srgbClr val="0000CC"/>
                </a:solidFill>
              </a:rPr>
              <a:t>two groups smokers and non-smokers </a:t>
            </a:r>
            <a:r>
              <a:rPr lang="en-US" sz="2600" kern="1200" noProof="0">
                <a:solidFill>
                  <a:srgbClr val="0000CC"/>
                </a:solidFill>
              </a:rPr>
              <a:t>and </a:t>
            </a:r>
            <a:r>
              <a:rPr lang="en-US" sz="2600" i="1" kern="1200" noProof="0">
                <a:solidFill>
                  <a:srgbClr val="0000CC"/>
                </a:solidFill>
              </a:rPr>
              <a:t>follows them forward through time to see what health problems they develop</a:t>
            </a:r>
            <a:r>
              <a:rPr lang="en-US" sz="2600" kern="1200" noProof="0">
                <a:solidFill>
                  <a:srgbClr val="0000CC"/>
                </a:solidFill>
              </a:rPr>
              <a:t>.</a:t>
            </a:r>
            <a:endParaRPr lang="en-US" sz="2600" b="1" i="1" noProof="0">
              <a:solidFill>
                <a:srgbClr val="0000CC"/>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Practical considerations</a:t>
            </a:r>
            <a:endParaRPr lang="en-US" sz="4000" b="1" noProof="0">
              <a:solidFill>
                <a:srgbClr val="CC00CC"/>
              </a:solidFill>
              <a:ea typeface="SimSun" pitchFamily="2" charset="-122"/>
            </a:endParaRPr>
          </a:p>
        </p:txBody>
      </p:sp>
      <p:sp>
        <p:nvSpPr>
          <p:cNvPr id="123907" name="Rectangle 3"/>
          <p:cNvSpPr>
            <a:spLocks noGrp="1" noChangeArrowheads="1"/>
          </p:cNvSpPr>
          <p:nvPr>
            <p:ph type="body" idx="4294967295"/>
          </p:nvPr>
        </p:nvSpPr>
        <p:spPr>
          <a:xfrm>
            <a:off x="928688" y="1484313"/>
            <a:ext cx="7747000" cy="4741862"/>
          </a:xfrm>
        </p:spPr>
        <p:txBody>
          <a:bodyPr/>
          <a:lstStyle/>
          <a:p>
            <a:pPr marL="609600" indent="-609600">
              <a:defRPr/>
            </a:pPr>
            <a:r>
              <a:rPr lang="en-US" sz="3000" b="1" noProof="0">
                <a:solidFill>
                  <a:srgbClr val="0000CC"/>
                </a:solidFill>
              </a:rPr>
              <a:t>Selection of comparable groups:</a:t>
            </a:r>
          </a:p>
          <a:p>
            <a:pPr marL="1009650" lvl="1" indent="-609600">
              <a:defRPr/>
            </a:pPr>
            <a:r>
              <a:rPr lang="en-US" sz="2600" noProof="0">
                <a:solidFill>
                  <a:srgbClr val="0000CC"/>
                </a:solidFill>
              </a:rPr>
              <a:t>Select a comparison (unexposed) group as similar as possible to the exposed group with respect to all factors except the exposure</a:t>
            </a:r>
          </a:p>
          <a:p>
            <a:pPr marL="609600" indent="-609600">
              <a:defRPr/>
            </a:pPr>
            <a:r>
              <a:rPr lang="en-US" sz="3000" b="1" noProof="0">
                <a:solidFill>
                  <a:srgbClr val="0000CC"/>
                </a:solidFill>
              </a:rPr>
              <a:t>Comparable ascertainment of the outcome in both groups:</a:t>
            </a:r>
          </a:p>
          <a:p>
            <a:pPr marL="1009650" lvl="1" indent="-609600">
              <a:defRPr/>
            </a:pPr>
            <a:r>
              <a:rPr lang="en-US" sz="2600" noProof="0">
                <a:solidFill>
                  <a:srgbClr val="0000CC"/>
                </a:solidFill>
              </a:rPr>
              <a:t>Blind the investigator conducting follow-up and confirming the outcome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Practical considerations</a:t>
            </a:r>
            <a:endParaRPr lang="en-US" sz="4000" b="1" noProof="0">
              <a:solidFill>
                <a:srgbClr val="CC00CC"/>
              </a:solidFill>
              <a:ea typeface="SimSun" pitchFamily="2" charset="-122"/>
            </a:endParaRPr>
          </a:p>
        </p:txBody>
      </p:sp>
      <p:sp>
        <p:nvSpPr>
          <p:cNvPr id="31747" name="Rectangle 3"/>
          <p:cNvSpPr>
            <a:spLocks noGrp="1" noChangeArrowheads="1"/>
          </p:cNvSpPr>
          <p:nvPr>
            <p:ph type="body" idx="4294967295"/>
          </p:nvPr>
        </p:nvSpPr>
        <p:spPr>
          <a:xfrm>
            <a:off x="928688" y="1484313"/>
            <a:ext cx="7747000" cy="4741862"/>
          </a:xfrm>
        </p:spPr>
        <p:txBody>
          <a:bodyPr/>
          <a:lstStyle/>
          <a:p>
            <a:pPr marL="609600" indent="-609600"/>
            <a:r>
              <a:rPr lang="en-US" b="1" noProof="0" dirty="0">
                <a:solidFill>
                  <a:srgbClr val="0000CC"/>
                </a:solidFill>
              </a:rPr>
              <a:t>Minimize “lost to follow-up”</a:t>
            </a:r>
          </a:p>
          <a:p>
            <a:pPr marL="1009650" lvl="1" indent="-609600"/>
            <a:r>
              <a:rPr lang="en-US" sz="3000" noProof="0" dirty="0">
                <a:solidFill>
                  <a:srgbClr val="0000CC"/>
                </a:solidFill>
              </a:rPr>
              <a:t>Exclude those likely to become “lost” (e.g. Planning to move, unwilling to return)</a:t>
            </a:r>
          </a:p>
          <a:p>
            <a:pPr marL="1009650" lvl="1" indent="-609600"/>
            <a:r>
              <a:rPr lang="en-US" sz="3000" noProof="0" dirty="0">
                <a:solidFill>
                  <a:srgbClr val="0000CC"/>
                </a:solidFill>
              </a:rPr>
              <a:t>Obtain complete tracking information (address, phone number of subjects as well as of close friends and relative)</a:t>
            </a:r>
          </a:p>
          <a:p>
            <a:pPr marL="1009650" lvl="1" indent="-609600"/>
            <a:r>
              <a:rPr lang="en-US" sz="3000" noProof="0" dirty="0">
                <a:solidFill>
                  <a:srgbClr val="0000CC"/>
                </a:solidFill>
              </a:rPr>
              <a:t>Maintain periodic contact (reminders, updates)</a:t>
            </a:r>
          </a:p>
          <a:p>
            <a:pPr marL="1009650" lvl="1" indent="-609600"/>
            <a:endParaRPr lang="en-US" b="1" noProof="0" dirty="0">
              <a:solidFill>
                <a:srgbClr val="0000C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14313"/>
            <a:ext cx="8229600" cy="738187"/>
          </a:xfrm>
        </p:spPr>
        <p:txBody>
          <a:bodyPr/>
          <a:lstStyle/>
          <a:p>
            <a:pPr eaLnBrk="1" hangingPunct="1"/>
            <a:r>
              <a:rPr lang="en-US" altLang="zh-CN" b="1" noProof="0">
                <a:solidFill>
                  <a:srgbClr val="CC00CC"/>
                </a:solidFill>
                <a:effectLst/>
                <a:ea typeface="SimSun" pitchFamily="2" charset="-122"/>
              </a:rPr>
              <a:t>Overview</a:t>
            </a:r>
            <a:endParaRPr lang="en-US" b="1" noProof="0">
              <a:solidFill>
                <a:srgbClr val="CC00CC"/>
              </a:solidFill>
              <a:effectLst/>
              <a:ea typeface="SimSun" pitchFamily="2" charset="-122"/>
            </a:endParaRPr>
          </a:p>
        </p:txBody>
      </p:sp>
      <p:sp>
        <p:nvSpPr>
          <p:cNvPr id="5123" name="Rectangle 3"/>
          <p:cNvSpPr>
            <a:spLocks noGrp="1" noChangeArrowheads="1"/>
          </p:cNvSpPr>
          <p:nvPr>
            <p:ph type="body" idx="1"/>
          </p:nvPr>
        </p:nvSpPr>
        <p:spPr>
          <a:xfrm>
            <a:off x="928688" y="1071563"/>
            <a:ext cx="7747000" cy="4741862"/>
          </a:xfrm>
        </p:spPr>
        <p:txBody>
          <a:bodyPr/>
          <a:lstStyle/>
          <a:p>
            <a:pPr marL="660400" indent="-660400">
              <a:lnSpc>
                <a:spcPct val="80000"/>
              </a:lnSpc>
              <a:buFontTx/>
              <a:buNone/>
            </a:pPr>
            <a:r>
              <a:rPr lang="en-US" sz="2400" b="1" noProof="0" dirty="0">
                <a:solidFill>
                  <a:srgbClr val="0000CC"/>
                </a:solidFill>
              </a:rPr>
              <a:t>Two major categories of Epidemiological studies:</a:t>
            </a:r>
          </a:p>
          <a:p>
            <a:pPr marL="660400" indent="-660400">
              <a:lnSpc>
                <a:spcPct val="80000"/>
              </a:lnSpc>
            </a:pPr>
            <a:r>
              <a:rPr lang="en-US" sz="2400" b="1" noProof="0" dirty="0">
                <a:solidFill>
                  <a:srgbClr val="0000CC"/>
                </a:solidFill>
              </a:rPr>
              <a:t>Observational studies:</a:t>
            </a:r>
          </a:p>
          <a:p>
            <a:pPr marL="1035050" lvl="1" indent="-577850">
              <a:lnSpc>
                <a:spcPct val="80000"/>
              </a:lnSpc>
            </a:pPr>
            <a:r>
              <a:rPr lang="en-US" sz="2000" b="1" noProof="0" dirty="0">
                <a:solidFill>
                  <a:srgbClr val="0000CC"/>
                </a:solidFill>
              </a:rPr>
              <a:t>Cohort studies</a:t>
            </a:r>
          </a:p>
          <a:p>
            <a:pPr marL="1035050" lvl="1" indent="-577850">
              <a:lnSpc>
                <a:spcPct val="80000"/>
              </a:lnSpc>
            </a:pPr>
            <a:r>
              <a:rPr lang="en-US" sz="2000" b="1" noProof="0" dirty="0">
                <a:solidFill>
                  <a:srgbClr val="0000CC"/>
                </a:solidFill>
              </a:rPr>
              <a:t>Case-control studies</a:t>
            </a:r>
          </a:p>
          <a:p>
            <a:pPr marL="1035050" lvl="1" indent="-577850">
              <a:lnSpc>
                <a:spcPct val="80000"/>
              </a:lnSpc>
            </a:pPr>
            <a:r>
              <a:rPr lang="en-US" sz="2000" b="1" noProof="0" dirty="0">
                <a:solidFill>
                  <a:srgbClr val="0000CC"/>
                </a:solidFill>
              </a:rPr>
              <a:t>Cross-sectional study</a:t>
            </a:r>
          </a:p>
          <a:p>
            <a:pPr marL="1035050" lvl="1" indent="-577850">
              <a:lnSpc>
                <a:spcPct val="80000"/>
              </a:lnSpc>
            </a:pPr>
            <a:endParaRPr lang="en-US" sz="2000" noProof="0" dirty="0">
              <a:solidFill>
                <a:srgbClr val="0000CC"/>
              </a:solidFill>
            </a:endParaRPr>
          </a:p>
          <a:p>
            <a:pPr marL="1035050" lvl="1" indent="-577850">
              <a:lnSpc>
                <a:spcPct val="80000"/>
              </a:lnSpc>
            </a:pPr>
            <a:r>
              <a:rPr lang="en-US" sz="2000" i="1" noProof="0" dirty="0">
                <a:solidFill>
                  <a:srgbClr val="0000CC"/>
                </a:solidFill>
              </a:rPr>
              <a:t>Have no control over exposures, simply observe what happens to groups of people.</a:t>
            </a:r>
          </a:p>
          <a:p>
            <a:pPr marL="1035050" lvl="1" indent="-577850">
              <a:lnSpc>
                <a:spcPct val="80000"/>
              </a:lnSpc>
            </a:pPr>
            <a:r>
              <a:rPr lang="en-US" sz="2000" i="1" noProof="0" dirty="0">
                <a:solidFill>
                  <a:srgbClr val="0000CC"/>
                </a:solidFill>
              </a:rPr>
              <a:t>Examine associations between risk factors and outcomes</a:t>
            </a:r>
          </a:p>
          <a:p>
            <a:pPr marL="1035050" lvl="1" indent="-577850">
              <a:lnSpc>
                <a:spcPct val="80000"/>
              </a:lnSpc>
              <a:buFont typeface="Arial" charset="0"/>
              <a:buNone/>
            </a:pPr>
            <a:endParaRPr lang="en-US" sz="2000" i="1" noProof="0" dirty="0">
              <a:solidFill>
                <a:srgbClr val="0000CC"/>
              </a:solidFill>
            </a:endParaRPr>
          </a:p>
          <a:p>
            <a:pPr marL="660400" indent="-660400">
              <a:lnSpc>
                <a:spcPct val="80000"/>
              </a:lnSpc>
            </a:pPr>
            <a:r>
              <a:rPr lang="en-US" sz="2400" b="1" noProof="0" dirty="0">
                <a:solidFill>
                  <a:srgbClr val="0000CC"/>
                </a:solidFill>
              </a:rPr>
              <a:t>Experimental studies</a:t>
            </a:r>
          </a:p>
          <a:p>
            <a:pPr marL="1035050" lvl="1" indent="-577850">
              <a:lnSpc>
                <a:spcPct val="80000"/>
              </a:lnSpc>
            </a:pPr>
            <a:r>
              <a:rPr lang="en-US" sz="2000" b="1" i="1" noProof="0" dirty="0">
                <a:solidFill>
                  <a:srgbClr val="0000CC"/>
                </a:solidFill>
              </a:rPr>
              <a:t>Randomized controlled trials (RCT) </a:t>
            </a:r>
          </a:p>
          <a:p>
            <a:pPr marL="1035050" lvl="1" indent="-577850">
              <a:lnSpc>
                <a:spcPct val="80000"/>
              </a:lnSpc>
            </a:pPr>
            <a:r>
              <a:rPr lang="en-US" sz="2000" b="1" i="1" noProof="0" dirty="0">
                <a:solidFill>
                  <a:srgbClr val="0000CC"/>
                </a:solidFill>
              </a:rPr>
              <a:t>Non-randomized trial </a:t>
            </a:r>
          </a:p>
          <a:p>
            <a:pPr marL="1035050" lvl="1" indent="-577850">
              <a:lnSpc>
                <a:spcPct val="80000"/>
              </a:lnSpc>
            </a:pPr>
            <a:endParaRPr lang="en-US" sz="2000" b="1" i="1" noProof="0" dirty="0">
              <a:solidFill>
                <a:srgbClr val="0000CC"/>
              </a:solidFill>
            </a:endParaRPr>
          </a:p>
          <a:p>
            <a:pPr marL="1035050" lvl="1" indent="-577850">
              <a:lnSpc>
                <a:spcPct val="80000"/>
              </a:lnSpc>
            </a:pPr>
            <a:r>
              <a:rPr lang="en-US" sz="2000" i="1" noProof="0" dirty="0">
                <a:solidFill>
                  <a:srgbClr val="0000CC"/>
                </a:solidFill>
              </a:rPr>
              <a:t>Explore the association between interventions and outcomes.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p:txBody>
          <a:bodyPr/>
          <a:lstStyle/>
          <a:p>
            <a:pPr>
              <a:defRPr/>
            </a:pPr>
            <a:r>
              <a:rPr lang="en-US"/>
              <a:t>05_XXX_MM</a:t>
            </a:r>
            <a:fld id="{35AE74D1-10CD-463D-9982-13B211BA2E69}" type="slidenum">
              <a:rPr lang="en-US" smtClean="0"/>
              <a:pPr>
                <a:defRPr/>
              </a:pPr>
              <a:t>30</a:t>
            </a:fld>
            <a:endParaRPr lang="en-US"/>
          </a:p>
        </p:txBody>
      </p:sp>
      <p:sp>
        <p:nvSpPr>
          <p:cNvPr id="3" name="ZoneTexte 2"/>
          <p:cNvSpPr txBox="1"/>
          <p:nvPr/>
        </p:nvSpPr>
        <p:spPr>
          <a:xfrm>
            <a:off x="899592" y="620688"/>
            <a:ext cx="2545514" cy="646331"/>
          </a:xfrm>
          <a:prstGeom prst="rect">
            <a:avLst/>
          </a:prstGeom>
          <a:noFill/>
        </p:spPr>
        <p:txBody>
          <a:bodyPr wrap="none" rtlCol="0">
            <a:spAutoFit/>
          </a:bodyPr>
          <a:lstStyle/>
          <a:p>
            <a:r>
              <a:rPr lang="en-CA" sz="3600" dirty="0">
                <a:solidFill>
                  <a:srgbClr val="CC00CC"/>
                </a:solidFill>
                <a:latin typeface="+mn-lt"/>
              </a:rPr>
              <a:t>References</a:t>
            </a:r>
          </a:p>
        </p:txBody>
      </p:sp>
      <p:sp>
        <p:nvSpPr>
          <p:cNvPr id="4" name="ZoneTexte 3"/>
          <p:cNvSpPr txBox="1"/>
          <p:nvPr/>
        </p:nvSpPr>
        <p:spPr>
          <a:xfrm>
            <a:off x="467544" y="1556792"/>
            <a:ext cx="8424936" cy="5632312"/>
          </a:xfrm>
          <a:prstGeom prst="rect">
            <a:avLst/>
          </a:prstGeom>
          <a:noFill/>
        </p:spPr>
        <p:txBody>
          <a:bodyPr wrap="square" rtlCol="0">
            <a:spAutoFit/>
          </a:bodyPr>
          <a:lstStyle/>
          <a:p>
            <a:pPr marL="285750" indent="-285750">
              <a:buFont typeface="Arial"/>
              <a:buChar char="•"/>
            </a:pPr>
            <a:r>
              <a:rPr lang="fr-FR" sz="1800" dirty="0"/>
              <a:t>Doll R, Hill AB. </a:t>
            </a:r>
            <a:r>
              <a:rPr lang="fr-FR" sz="1800" dirty="0" err="1"/>
              <a:t>Mortality</a:t>
            </a:r>
            <a:r>
              <a:rPr lang="fr-FR" sz="1800" dirty="0"/>
              <a:t> in Relation to Smoking: </a:t>
            </a:r>
            <a:r>
              <a:rPr lang="fr-FR" sz="1800" dirty="0" err="1"/>
              <a:t>Ten</a:t>
            </a:r>
            <a:r>
              <a:rPr lang="fr-FR" sz="1800" dirty="0"/>
              <a:t> </a:t>
            </a:r>
            <a:r>
              <a:rPr lang="fr-FR" sz="1800" dirty="0" err="1"/>
              <a:t>Years</a:t>
            </a:r>
            <a:r>
              <a:rPr lang="fr-FR" sz="1800" dirty="0"/>
              <a:t>’ Observations of British </a:t>
            </a:r>
            <a:r>
              <a:rPr lang="fr-FR" sz="1800" dirty="0" err="1"/>
              <a:t>Doctors</a:t>
            </a:r>
            <a:r>
              <a:rPr lang="fr-FR" sz="1800" dirty="0"/>
              <a:t>. </a:t>
            </a:r>
            <a:r>
              <a:rPr lang="fr-FR" sz="1800" dirty="0" err="1"/>
              <a:t>Br</a:t>
            </a:r>
            <a:r>
              <a:rPr lang="fr-FR" sz="1800" dirty="0"/>
              <a:t> Med J. 1964 Jun 6;1(5396):1460-7.</a:t>
            </a:r>
          </a:p>
          <a:p>
            <a:pPr marL="285750" indent="-285750">
              <a:buFont typeface="Arial"/>
              <a:buChar char="•"/>
            </a:pPr>
            <a:r>
              <a:rPr lang="fr-FR" sz="1800" dirty="0" err="1"/>
              <a:t>Nichol</a:t>
            </a:r>
            <a:r>
              <a:rPr lang="fr-FR" sz="1800" dirty="0"/>
              <a:t> KL, </a:t>
            </a:r>
            <a:r>
              <a:rPr lang="fr-FR" sz="1800" dirty="0" err="1"/>
              <a:t>Nordin</a:t>
            </a:r>
            <a:r>
              <a:rPr lang="fr-FR" sz="1800" dirty="0"/>
              <a:t> JD, Nelson DB, </a:t>
            </a:r>
            <a:r>
              <a:rPr lang="fr-FR" sz="1800" dirty="0" err="1"/>
              <a:t>Mullooly</a:t>
            </a:r>
            <a:r>
              <a:rPr lang="fr-FR" sz="1800" dirty="0"/>
              <a:t> JP, </a:t>
            </a:r>
            <a:r>
              <a:rPr lang="fr-FR" sz="1800" dirty="0" err="1"/>
              <a:t>Hak</a:t>
            </a:r>
            <a:r>
              <a:rPr lang="fr-FR" sz="1800" dirty="0"/>
              <a:t> E. </a:t>
            </a:r>
            <a:r>
              <a:rPr lang="fr-FR" sz="1800" dirty="0" err="1"/>
              <a:t>Effectiveness</a:t>
            </a:r>
            <a:r>
              <a:rPr lang="fr-FR" sz="1800" dirty="0"/>
              <a:t> of Influenza Vaccine in the </a:t>
            </a:r>
            <a:r>
              <a:rPr lang="fr-FR" sz="1800" dirty="0" err="1"/>
              <a:t>Community-Dwelling</a:t>
            </a:r>
            <a:r>
              <a:rPr lang="fr-FR" sz="1800" dirty="0"/>
              <a:t> </a:t>
            </a:r>
            <a:r>
              <a:rPr lang="fr-FR" sz="1800" dirty="0" err="1"/>
              <a:t>Elderly</a:t>
            </a:r>
            <a:r>
              <a:rPr lang="fr-FR" sz="1800" dirty="0"/>
              <a:t>. New </a:t>
            </a:r>
            <a:r>
              <a:rPr lang="fr-FR" sz="1800" dirty="0" err="1"/>
              <a:t>England</a:t>
            </a:r>
            <a:r>
              <a:rPr lang="fr-FR" sz="1800" dirty="0"/>
              <a:t> Journal of </a:t>
            </a:r>
            <a:r>
              <a:rPr lang="fr-FR" sz="1800" dirty="0" err="1"/>
              <a:t>Medicine</a:t>
            </a:r>
            <a:r>
              <a:rPr lang="fr-FR" sz="1800" dirty="0"/>
              <a:t>. 2007 </a:t>
            </a:r>
            <a:r>
              <a:rPr lang="fr-FR" sz="1800" dirty="0" err="1"/>
              <a:t>Oct</a:t>
            </a:r>
            <a:r>
              <a:rPr lang="fr-FR" sz="1800" dirty="0"/>
              <a:t> 4;357(14):1373-81. </a:t>
            </a:r>
            <a:r>
              <a:rPr lang="fr-FR" sz="1800" dirty="0">
                <a:hlinkClick r:id="rId2"/>
              </a:rPr>
              <a:t>http://dx.doi.org/10.1056/NEJMoa070844</a:t>
            </a:r>
            <a:endParaRPr lang="fr-FR" sz="1800" dirty="0"/>
          </a:p>
          <a:p>
            <a:pPr marL="285750" indent="-285750">
              <a:buFont typeface="Arial"/>
              <a:buChar char="•"/>
            </a:pPr>
            <a:r>
              <a:rPr lang="fr-FR" sz="1800" dirty="0"/>
              <a:t>Olaf H </a:t>
            </a:r>
            <a:r>
              <a:rPr lang="fr-FR" sz="1800" dirty="0" err="1"/>
              <a:t>Klungel</a:t>
            </a:r>
            <a:r>
              <a:rPr lang="fr-FR" sz="1800" dirty="0"/>
              <a:t> SRH. </a:t>
            </a:r>
            <a:r>
              <a:rPr lang="fr-FR" sz="1800" dirty="0" err="1"/>
              <a:t>Lipid-Lowering</a:t>
            </a:r>
            <a:r>
              <a:rPr lang="fr-FR" sz="1800" dirty="0"/>
              <a:t> Drug Use and </a:t>
            </a:r>
            <a:r>
              <a:rPr lang="fr-FR" sz="1800" dirty="0" err="1"/>
              <a:t>Cardiovascular</a:t>
            </a:r>
            <a:r>
              <a:rPr lang="fr-FR" sz="1800" dirty="0"/>
              <a:t> Events </a:t>
            </a:r>
            <a:r>
              <a:rPr lang="fr-FR" sz="1800" dirty="0" err="1"/>
              <a:t>after</a:t>
            </a:r>
            <a:r>
              <a:rPr lang="fr-FR" sz="1800" dirty="0"/>
              <a:t> </a:t>
            </a:r>
            <a:r>
              <a:rPr lang="fr-FR" sz="1800" dirty="0" err="1"/>
              <a:t>Myocardial</a:t>
            </a:r>
            <a:r>
              <a:rPr lang="fr-FR" sz="1800" dirty="0"/>
              <a:t> </a:t>
            </a:r>
            <a:r>
              <a:rPr lang="fr-FR" sz="1800" dirty="0" err="1"/>
              <a:t>Infarction</a:t>
            </a:r>
            <a:r>
              <a:rPr lang="fr-FR" sz="1800" dirty="0"/>
              <a:t>. The </a:t>
            </a:r>
            <a:r>
              <a:rPr lang="fr-FR" sz="1800" dirty="0" err="1"/>
              <a:t>Annals</a:t>
            </a:r>
            <a:r>
              <a:rPr lang="fr-FR" sz="1800" dirty="0"/>
              <a:t> of </a:t>
            </a:r>
            <a:r>
              <a:rPr lang="fr-FR" sz="1800" dirty="0" err="1"/>
              <a:t>pharmacotherapy</a:t>
            </a:r>
            <a:r>
              <a:rPr lang="fr-FR" sz="1800" dirty="0"/>
              <a:t>. 2002;36(5):751-7. </a:t>
            </a:r>
            <a:r>
              <a:rPr lang="fr-FR" sz="1800" dirty="0">
                <a:hlinkClick r:id="rId3"/>
              </a:rPr>
              <a:t>http://</a:t>
            </a:r>
            <a:r>
              <a:rPr lang="fr-FR" sz="1800" dirty="0" err="1">
                <a:hlinkClick r:id="rId3"/>
              </a:rPr>
              <a:t>dx.doi.org</a:t>
            </a:r>
            <a:r>
              <a:rPr lang="fr-FR" sz="1800" dirty="0">
                <a:hlinkClick r:id="rId3"/>
              </a:rPr>
              <a:t>/10.1345/aph.1A308</a:t>
            </a:r>
            <a:endParaRPr lang="fr-FR" sz="1800" dirty="0"/>
          </a:p>
          <a:p>
            <a:pPr marL="285750" indent="-285750">
              <a:buFont typeface="Arial"/>
              <a:buChar char="•"/>
            </a:pPr>
            <a:r>
              <a:rPr lang="fr-FR" sz="1800" dirty="0" err="1"/>
              <a:t>Ramchand</a:t>
            </a:r>
            <a:r>
              <a:rPr lang="fr-FR" sz="1800" dirty="0"/>
              <a:t> R, </a:t>
            </a:r>
            <a:r>
              <a:rPr lang="fr-FR" sz="1800" dirty="0" err="1"/>
              <a:t>Ialongo</a:t>
            </a:r>
            <a:r>
              <a:rPr lang="fr-FR" sz="1800" dirty="0"/>
              <a:t> NS, </a:t>
            </a:r>
            <a:r>
              <a:rPr lang="fr-FR" sz="1800" dirty="0" err="1"/>
              <a:t>Chilcoat</a:t>
            </a:r>
            <a:r>
              <a:rPr lang="fr-FR" sz="1800" dirty="0"/>
              <a:t> HD. The </a:t>
            </a:r>
            <a:r>
              <a:rPr lang="fr-FR" sz="1800" dirty="0" err="1"/>
              <a:t>Effect</a:t>
            </a:r>
            <a:r>
              <a:rPr lang="fr-FR" sz="1800" dirty="0"/>
              <a:t> of </a:t>
            </a:r>
            <a:r>
              <a:rPr lang="fr-FR" sz="1800" dirty="0" err="1"/>
              <a:t>Working</a:t>
            </a:r>
            <a:r>
              <a:rPr lang="fr-FR" sz="1800" dirty="0"/>
              <a:t> for </a:t>
            </a:r>
            <a:r>
              <a:rPr lang="fr-FR" sz="1800" dirty="0" err="1"/>
              <a:t>Pay</a:t>
            </a:r>
            <a:r>
              <a:rPr lang="fr-FR" sz="1800" dirty="0"/>
              <a:t> on Adolescent Tobacco Use. Am J Public </a:t>
            </a:r>
            <a:r>
              <a:rPr lang="fr-FR" sz="1800" dirty="0" err="1"/>
              <a:t>Health</a:t>
            </a:r>
            <a:r>
              <a:rPr lang="fr-FR" sz="1800" dirty="0"/>
              <a:t>. 2007 Nov;97(11):2056-62. </a:t>
            </a:r>
            <a:r>
              <a:rPr lang="fr-FR" sz="1800" dirty="0">
                <a:hlinkClick r:id="rId4"/>
              </a:rPr>
              <a:t>http://</a:t>
            </a:r>
            <a:r>
              <a:rPr lang="fr-FR" sz="1800" dirty="0" err="1">
                <a:hlinkClick r:id="rId4"/>
              </a:rPr>
              <a:t>dx.doi.org</a:t>
            </a:r>
            <a:r>
              <a:rPr lang="fr-FR" sz="1800" dirty="0">
                <a:hlinkClick r:id="rId4"/>
              </a:rPr>
              <a:t>/10.2105/AJPH.2006.094045</a:t>
            </a:r>
            <a:endParaRPr lang="fr-FR" sz="1800" dirty="0"/>
          </a:p>
          <a:p>
            <a:pPr marL="285750" indent="-285750">
              <a:buFont typeface="Arial"/>
              <a:buChar char="•"/>
            </a:pPr>
            <a:r>
              <a:rPr lang="fr-FR" sz="1800" dirty="0" err="1"/>
              <a:t>Selikoff</a:t>
            </a:r>
            <a:r>
              <a:rPr lang="fr-FR" sz="1800" dirty="0"/>
              <a:t> IJ, Hammond EC, </a:t>
            </a:r>
            <a:r>
              <a:rPr lang="fr-FR" sz="1800" dirty="0" err="1"/>
              <a:t>Seidman</a:t>
            </a:r>
            <a:r>
              <a:rPr lang="fr-FR" sz="1800" dirty="0"/>
              <a:t> H. </a:t>
            </a:r>
            <a:r>
              <a:rPr lang="fr-FR" sz="1800" dirty="0" err="1"/>
              <a:t>Latency</a:t>
            </a:r>
            <a:r>
              <a:rPr lang="fr-FR" sz="1800" dirty="0"/>
              <a:t> of </a:t>
            </a:r>
            <a:r>
              <a:rPr lang="fr-FR" sz="1800" dirty="0" err="1"/>
              <a:t>asbestos</a:t>
            </a:r>
            <a:r>
              <a:rPr lang="fr-FR" sz="1800" dirty="0"/>
              <a:t> </a:t>
            </a:r>
            <a:r>
              <a:rPr lang="fr-FR" sz="1800" dirty="0" err="1"/>
              <a:t>disease</a:t>
            </a:r>
            <a:r>
              <a:rPr lang="fr-FR" sz="1800" dirty="0"/>
              <a:t> </a:t>
            </a:r>
            <a:r>
              <a:rPr lang="fr-FR" sz="1800" dirty="0" err="1"/>
              <a:t>among</a:t>
            </a:r>
            <a:r>
              <a:rPr lang="fr-FR" sz="1800" dirty="0"/>
              <a:t> </a:t>
            </a:r>
            <a:r>
              <a:rPr lang="fr-FR" sz="1800" dirty="0" err="1"/>
              <a:t>insulation</a:t>
            </a:r>
            <a:r>
              <a:rPr lang="fr-FR" sz="1800" dirty="0"/>
              <a:t> </a:t>
            </a:r>
            <a:r>
              <a:rPr lang="fr-FR" sz="1800" dirty="0" err="1"/>
              <a:t>workers</a:t>
            </a:r>
            <a:r>
              <a:rPr lang="fr-FR" sz="1800" dirty="0"/>
              <a:t> in the United States and Canada. Cancer. 1980 </a:t>
            </a:r>
            <a:r>
              <a:rPr lang="fr-FR" sz="1800" dirty="0" err="1"/>
              <a:t>Dec</a:t>
            </a:r>
            <a:r>
              <a:rPr lang="fr-FR" sz="1800" dirty="0"/>
              <a:t> 15;46(12):2736-40.</a:t>
            </a:r>
          </a:p>
          <a:p>
            <a:endParaRPr lang="fr-FR" sz="1800" dirty="0"/>
          </a:p>
          <a:p>
            <a:endParaRPr lang="fr-FR" sz="1800" dirty="0"/>
          </a:p>
          <a:p>
            <a:endParaRPr lang="fr-FR" sz="1800" dirty="0"/>
          </a:p>
          <a:p>
            <a:endParaRPr lang="fr-FR" sz="1800" dirty="0"/>
          </a:p>
          <a:p>
            <a:endParaRPr lang="fr-FR" sz="1800" dirty="0"/>
          </a:p>
        </p:txBody>
      </p:sp>
    </p:spTree>
    <p:extLst>
      <p:ext uri="{BB962C8B-B14F-4D97-AF65-F5344CB8AC3E}">
        <p14:creationId xmlns:p14="http://schemas.microsoft.com/office/powerpoint/2010/main" val="2884208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endParaRPr lang="en-US" sz="4000" noProof="0">
              <a:solidFill>
                <a:srgbClr val="CC00CC"/>
              </a:solidFill>
            </a:endParaRPr>
          </a:p>
        </p:txBody>
      </p:sp>
      <p:sp>
        <p:nvSpPr>
          <p:cNvPr id="32771" name="Rectangle 3"/>
          <p:cNvSpPr>
            <a:spLocks noGrp="1" noChangeArrowheads="1"/>
          </p:cNvSpPr>
          <p:nvPr>
            <p:ph type="body" idx="4294967295"/>
          </p:nvPr>
        </p:nvSpPr>
        <p:spPr>
          <a:xfrm>
            <a:off x="2143125" y="1758950"/>
            <a:ext cx="5929313" cy="4741863"/>
          </a:xfrm>
        </p:spPr>
        <p:txBody>
          <a:bodyPr/>
          <a:lstStyle/>
          <a:p>
            <a:pPr>
              <a:buFontTx/>
              <a:buNone/>
            </a:pPr>
            <a:r>
              <a:rPr lang="en-US" sz="6000" b="1" i="1" noProof="0" dirty="0">
                <a:solidFill>
                  <a:srgbClr val="0000CC"/>
                </a:solidFill>
              </a:rPr>
              <a:t>THANK YOU </a:t>
            </a:r>
          </a:p>
          <a:p>
            <a:pPr>
              <a:buFontTx/>
              <a:buNone/>
            </a:pPr>
            <a:r>
              <a:rPr lang="en-US" sz="6000" b="1" i="1" noProof="0" dirty="0">
                <a:solidFill>
                  <a:srgbClr val="0000CC"/>
                </a:solidFill>
              </a:rPr>
              <a:t>VERY MUCH</a:t>
            </a:r>
            <a:endParaRPr lang="en-US" sz="6000" noProof="0" dirty="0">
              <a:solidFill>
                <a:srgbClr val="0000CC"/>
              </a:solidFill>
            </a:endParaRPr>
          </a:p>
          <a:p>
            <a:endParaRPr lang="en-US" sz="2400" noProof="0" dirty="0">
              <a:solidFill>
                <a:srgbClr val="0000CC"/>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Definitions</a:t>
            </a:r>
            <a:endParaRPr lang="en-US" sz="4000" noProof="0">
              <a:solidFill>
                <a:srgbClr val="CC00CC"/>
              </a:solidFill>
            </a:endParaRPr>
          </a:p>
        </p:txBody>
      </p:sp>
      <p:sp>
        <p:nvSpPr>
          <p:cNvPr id="6147" name="Rectangle 3"/>
          <p:cNvSpPr>
            <a:spLocks noGrp="1" noChangeArrowheads="1"/>
          </p:cNvSpPr>
          <p:nvPr>
            <p:ph type="body" idx="4294967295"/>
          </p:nvPr>
        </p:nvSpPr>
        <p:spPr>
          <a:xfrm>
            <a:off x="250825" y="1268413"/>
            <a:ext cx="8391525" cy="5302250"/>
          </a:xfrm>
        </p:spPr>
        <p:txBody>
          <a:bodyPr/>
          <a:lstStyle/>
          <a:p>
            <a:pPr marL="609600" indent="-609600"/>
            <a:r>
              <a:rPr lang="en-US" sz="3600" b="1" noProof="0">
                <a:solidFill>
                  <a:srgbClr val="0000CC"/>
                </a:solidFill>
              </a:rPr>
              <a:t>Cohort:</a:t>
            </a:r>
          </a:p>
          <a:p>
            <a:pPr marL="952500" lvl="1" indent="-495300"/>
            <a:r>
              <a:rPr lang="en-US" sz="2400" b="1" noProof="0">
                <a:solidFill>
                  <a:srgbClr val="0000CC"/>
                </a:solidFill>
              </a:rPr>
              <a:t>A group of individuals who have characteristics in common</a:t>
            </a:r>
            <a:endParaRPr lang="en-US" sz="2400" noProof="0">
              <a:solidFill>
                <a:srgbClr val="0000CC"/>
              </a:solidFill>
            </a:endParaRPr>
          </a:p>
          <a:p>
            <a:pPr marL="952500" lvl="1" indent="-495300"/>
            <a:r>
              <a:rPr lang="en-US" sz="2400" b="1" i="1" noProof="0">
                <a:solidFill>
                  <a:srgbClr val="0000CC"/>
                </a:solidFill>
              </a:rPr>
              <a:t>Examples of cohorts: </a:t>
            </a:r>
          </a:p>
          <a:p>
            <a:pPr marL="1327150" lvl="2" indent="-412750"/>
            <a:r>
              <a:rPr lang="en-US" sz="2200" b="1" i="1" noProof="0">
                <a:solidFill>
                  <a:srgbClr val="0000CC"/>
                </a:solidFill>
              </a:rPr>
              <a:t>Birth cohort:</a:t>
            </a:r>
            <a:r>
              <a:rPr lang="en-US" sz="2200" noProof="0">
                <a:solidFill>
                  <a:srgbClr val="0000CC"/>
                </a:solidFill>
              </a:rPr>
              <a:t> all individuals in a certain geographic area born within a given period of time (usually a year).</a:t>
            </a:r>
          </a:p>
          <a:p>
            <a:pPr marL="1327150" lvl="2" indent="-412750"/>
            <a:r>
              <a:rPr lang="en-US" sz="2200" b="1" i="1" noProof="0">
                <a:solidFill>
                  <a:srgbClr val="0000CC"/>
                </a:solidFill>
              </a:rPr>
              <a:t>Marriage cohort:</a:t>
            </a:r>
            <a:r>
              <a:rPr lang="en-US" sz="2200" noProof="0">
                <a:solidFill>
                  <a:srgbClr val="0000CC"/>
                </a:solidFill>
              </a:rPr>
              <a:t> All persons married within a given period of time</a:t>
            </a:r>
          </a:p>
          <a:p>
            <a:pPr marL="1327150" lvl="2" indent="-412750"/>
            <a:r>
              <a:rPr lang="en-US" sz="2200" b="1" i="1" noProof="0">
                <a:solidFill>
                  <a:srgbClr val="0000CC"/>
                </a:solidFill>
              </a:rPr>
              <a:t>Exposuse cohort:</a:t>
            </a:r>
            <a:r>
              <a:rPr lang="en-US" sz="2200" noProof="0">
                <a:solidFill>
                  <a:srgbClr val="0000CC"/>
                </a:solidFill>
              </a:rPr>
              <a:t> individuals assembled as a group based on some common exposure  (e.g. radiation exposure during desert testing, smoking exposure…) </a:t>
            </a:r>
          </a:p>
          <a:p>
            <a:pPr marL="1327150" lvl="2" indent="-412750"/>
            <a:endParaRPr lang="en-US" sz="2200" b="1" i="1" noProof="0">
              <a:solidFill>
                <a:srgbClr val="0000C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Definitions</a:t>
            </a:r>
            <a:endParaRPr lang="en-US" sz="4000" b="1" noProof="0">
              <a:solidFill>
                <a:srgbClr val="CC00CC"/>
              </a:solidFill>
              <a:ea typeface="SimSun" pitchFamily="2" charset="-122"/>
            </a:endParaRPr>
          </a:p>
        </p:txBody>
      </p:sp>
      <p:sp>
        <p:nvSpPr>
          <p:cNvPr id="7171" name="Rectangle 3"/>
          <p:cNvSpPr>
            <a:spLocks noGrp="1" noChangeArrowheads="1"/>
          </p:cNvSpPr>
          <p:nvPr>
            <p:ph type="body" idx="4294967295"/>
          </p:nvPr>
        </p:nvSpPr>
        <p:spPr>
          <a:xfrm>
            <a:off x="928688" y="1484313"/>
            <a:ext cx="7358062" cy="4741862"/>
          </a:xfrm>
        </p:spPr>
        <p:txBody>
          <a:bodyPr/>
          <a:lstStyle/>
          <a:p>
            <a:pPr marL="609600" indent="-609600"/>
            <a:r>
              <a:rPr lang="en-US" b="1" noProof="0">
                <a:solidFill>
                  <a:srgbClr val="0000CC"/>
                </a:solidFill>
              </a:rPr>
              <a:t>Cohort study:</a:t>
            </a:r>
          </a:p>
          <a:p>
            <a:pPr lvl="1">
              <a:buFont typeface="Arial" charset="0"/>
              <a:buNone/>
            </a:pPr>
            <a:r>
              <a:rPr lang="en-US" sz="3000" noProof="0">
                <a:solidFill>
                  <a:srgbClr val="0000CC"/>
                </a:solidFill>
              </a:rPr>
              <a:t>   A study in which two or more groups of individuals those are free of disease and those differ according to the extent of exposure to a factor of interest, are followed over a period of time to see how their exposures affect their outcomes.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285750"/>
            <a:ext cx="8229600" cy="796925"/>
          </a:xfrm>
        </p:spPr>
        <p:txBody>
          <a:bodyPr/>
          <a:lstStyle/>
          <a:p>
            <a:pPr eaLnBrk="1" hangingPunct="1">
              <a:defRPr/>
            </a:pPr>
            <a:r>
              <a:rPr lang="en-US" altLang="zh-CN" sz="4000" b="1" noProof="0">
                <a:solidFill>
                  <a:srgbClr val="CC00CC"/>
                </a:solidFill>
                <a:ea typeface="SimSun" pitchFamily="2" charset="-122"/>
              </a:rPr>
              <a:t>Study design</a:t>
            </a:r>
            <a:endParaRPr lang="en-US" sz="4000" b="1" noProof="0">
              <a:solidFill>
                <a:srgbClr val="CC00CC"/>
              </a:solidFill>
              <a:ea typeface="SimSun" pitchFamily="2" charset="-122"/>
            </a:endParaRPr>
          </a:p>
        </p:txBody>
      </p:sp>
      <p:sp>
        <p:nvSpPr>
          <p:cNvPr id="8195" name="Rectangle 3"/>
          <p:cNvSpPr>
            <a:spLocks noGrp="1" noChangeArrowheads="1"/>
          </p:cNvSpPr>
          <p:nvPr>
            <p:ph type="body" idx="4294967295"/>
          </p:nvPr>
        </p:nvSpPr>
        <p:spPr>
          <a:xfrm>
            <a:off x="928688" y="1428750"/>
            <a:ext cx="7747000" cy="4741863"/>
          </a:xfrm>
        </p:spPr>
        <p:txBody>
          <a:bodyPr/>
          <a:lstStyle/>
          <a:p>
            <a:pPr marL="609600" indent="-609600">
              <a:buFontTx/>
              <a:buNone/>
            </a:pPr>
            <a:endParaRPr lang="en-US" sz="3600" b="1" noProof="0">
              <a:solidFill>
                <a:srgbClr val="0000CC"/>
              </a:solidFill>
            </a:endParaRPr>
          </a:p>
          <a:p>
            <a:pPr lvl="1"/>
            <a:endParaRPr lang="en-US" noProof="0"/>
          </a:p>
        </p:txBody>
      </p:sp>
      <p:graphicFrame>
        <p:nvGraphicFramePr>
          <p:cNvPr id="4" name="Table 3"/>
          <p:cNvGraphicFramePr>
            <a:graphicFrameLocks noGrp="1"/>
          </p:cNvGraphicFramePr>
          <p:nvPr/>
        </p:nvGraphicFramePr>
        <p:xfrm>
          <a:off x="928688" y="1143000"/>
          <a:ext cx="7143801" cy="4854930"/>
        </p:xfrm>
        <a:graphic>
          <a:graphicData uri="http://schemas.openxmlformats.org/drawingml/2006/table">
            <a:tbl>
              <a:tblPr firstRow="1" bandRow="1">
                <a:tableStyleId>{5C22544A-7EE6-4342-B048-85BDC9FD1C3A}</a:tableStyleId>
              </a:tblPr>
              <a:tblGrid>
                <a:gridCol w="1428760">
                  <a:extLst>
                    <a:ext uri="{9D8B030D-6E8A-4147-A177-3AD203B41FA5}">
                      <a16:colId xmlns:a16="http://schemas.microsoft.com/office/drawing/2014/main" val="20000"/>
                    </a:ext>
                  </a:extLst>
                </a:gridCol>
                <a:gridCol w="612326">
                  <a:extLst>
                    <a:ext uri="{9D8B030D-6E8A-4147-A177-3AD203B41FA5}">
                      <a16:colId xmlns:a16="http://schemas.microsoft.com/office/drawing/2014/main" val="20001"/>
                    </a:ext>
                  </a:extLst>
                </a:gridCol>
                <a:gridCol w="1673690">
                  <a:extLst>
                    <a:ext uri="{9D8B030D-6E8A-4147-A177-3AD203B41FA5}">
                      <a16:colId xmlns:a16="http://schemas.microsoft.com/office/drawing/2014/main" val="20002"/>
                    </a:ext>
                  </a:extLst>
                </a:gridCol>
                <a:gridCol w="979722">
                  <a:extLst>
                    <a:ext uri="{9D8B030D-6E8A-4147-A177-3AD203B41FA5}">
                      <a16:colId xmlns:a16="http://schemas.microsoft.com/office/drawing/2014/main" val="20003"/>
                    </a:ext>
                  </a:extLst>
                </a:gridCol>
                <a:gridCol w="2449303">
                  <a:extLst>
                    <a:ext uri="{9D8B030D-6E8A-4147-A177-3AD203B41FA5}">
                      <a16:colId xmlns:a16="http://schemas.microsoft.com/office/drawing/2014/main" val="20004"/>
                    </a:ext>
                  </a:extLst>
                </a:gridCol>
              </a:tblGrid>
              <a:tr h="404059">
                <a:tc>
                  <a:txBody>
                    <a:bodyPr/>
                    <a:lstStyle/>
                    <a:p>
                      <a:r>
                        <a:rPr lang="fr-CH" dirty="0">
                          <a:solidFill>
                            <a:srgbClr val="0000CC"/>
                          </a:solidFill>
                        </a:rPr>
                        <a:t>Population</a:t>
                      </a:r>
                    </a:p>
                  </a:txBody>
                  <a:tcPr>
                    <a:lnB w="12700" cap="flat" cmpd="sng" algn="ctr">
                      <a:solidFill>
                        <a:schemeClr val="tx1"/>
                      </a:solidFill>
                      <a:prstDash val="solid"/>
                      <a:round/>
                      <a:headEnd type="none" w="med" len="med"/>
                      <a:tailEnd type="none" w="med" len="med"/>
                    </a:lnB>
                    <a:solidFill>
                      <a:schemeClr val="accent3"/>
                    </a:solidFill>
                  </a:tcPr>
                </a:tc>
                <a:tc>
                  <a:txBody>
                    <a:bodyPr/>
                    <a:lstStyle/>
                    <a:p>
                      <a:endParaRPr lang="fr-CH" dirty="0">
                        <a:solidFill>
                          <a:srgbClr val="0000CC"/>
                        </a:solidFill>
                      </a:endParaRPr>
                    </a:p>
                  </a:txBody>
                  <a:tcPr>
                    <a:solidFill>
                      <a:schemeClr val="accent3"/>
                    </a:solidFill>
                  </a:tcPr>
                </a:tc>
                <a:tc>
                  <a:txBody>
                    <a:bodyPr/>
                    <a:lstStyle/>
                    <a:p>
                      <a:r>
                        <a:rPr lang="fr-CH" dirty="0" err="1">
                          <a:solidFill>
                            <a:srgbClr val="0000CC"/>
                          </a:solidFill>
                        </a:rPr>
                        <a:t>Exposure</a:t>
                      </a:r>
                      <a:endParaRPr lang="fr-CH" dirty="0">
                        <a:solidFill>
                          <a:srgbClr val="0000CC"/>
                        </a:solidFill>
                      </a:endParaRPr>
                    </a:p>
                  </a:txBody>
                  <a:tcPr>
                    <a:lnB w="12700" cap="flat" cmpd="sng" algn="ctr">
                      <a:solidFill>
                        <a:schemeClr val="tx1"/>
                      </a:solidFill>
                      <a:prstDash val="solid"/>
                      <a:round/>
                      <a:headEnd type="none" w="med" len="med"/>
                      <a:tailEnd type="none" w="med" len="med"/>
                    </a:lnB>
                    <a:solidFill>
                      <a:schemeClr val="accent3"/>
                    </a:solidFill>
                  </a:tcPr>
                </a:tc>
                <a:tc>
                  <a:txBody>
                    <a:bodyPr/>
                    <a:lstStyle/>
                    <a:p>
                      <a:endParaRPr lang="fr-CH" dirty="0">
                        <a:solidFill>
                          <a:srgbClr val="0000CC"/>
                        </a:solidFill>
                      </a:endParaRPr>
                    </a:p>
                  </a:txBody>
                  <a:tcPr>
                    <a:solidFill>
                      <a:schemeClr val="accent3"/>
                    </a:solidFill>
                  </a:tcPr>
                </a:tc>
                <a:tc>
                  <a:txBody>
                    <a:bodyPr/>
                    <a:lstStyle/>
                    <a:p>
                      <a:r>
                        <a:rPr lang="fr-CH" dirty="0" err="1">
                          <a:solidFill>
                            <a:srgbClr val="0000CC"/>
                          </a:solidFill>
                        </a:rPr>
                        <a:t>Outcome</a:t>
                      </a:r>
                      <a:r>
                        <a:rPr lang="fr-CH" dirty="0">
                          <a:solidFill>
                            <a:srgbClr val="0000CC"/>
                          </a:solidFill>
                        </a:rPr>
                        <a:t> (LBW)</a:t>
                      </a:r>
                    </a:p>
                  </a:txBody>
                  <a:tcPr>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10000"/>
                  </a:ext>
                </a:extLst>
              </a:tr>
              <a:tr h="627434">
                <a:tc rowSpan="7">
                  <a:txBody>
                    <a:bodyPr/>
                    <a:lstStyle/>
                    <a:p>
                      <a:pPr algn="ctr"/>
                      <a:endParaRPr lang="fr-CH" sz="2200" b="1" dirty="0"/>
                    </a:p>
                    <a:p>
                      <a:pPr algn="ctr"/>
                      <a:endParaRPr lang="fr-CH" sz="2200" b="1" dirty="0"/>
                    </a:p>
                    <a:p>
                      <a:pPr algn="ctr"/>
                      <a:endParaRPr lang="fr-CH" sz="2200" b="1" dirty="0"/>
                    </a:p>
                    <a:p>
                      <a:pPr algn="ctr"/>
                      <a:endParaRPr lang="fr-CH" sz="2200" b="1" dirty="0"/>
                    </a:p>
                    <a:p>
                      <a:pPr algn="ctr"/>
                      <a:endParaRPr lang="fr-CH" sz="2200" b="1" dirty="0"/>
                    </a:p>
                    <a:p>
                      <a:pPr algn="ctr"/>
                      <a:r>
                        <a:rPr lang="fr-CH" sz="2200" b="1" dirty="0" err="1"/>
                        <a:t>Pregnant</a:t>
                      </a:r>
                      <a:r>
                        <a:rPr lang="fr-CH" sz="2200" b="1" dirty="0"/>
                        <a:t> </a:t>
                      </a:r>
                      <a:r>
                        <a:rPr lang="fr-CH" sz="2200" b="1" dirty="0" err="1"/>
                        <a:t>Women</a:t>
                      </a: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rowSpan="3">
                  <a:txBody>
                    <a:bodyPr/>
                    <a:lstStyle/>
                    <a:p>
                      <a:pPr algn="ctr"/>
                      <a:endParaRPr lang="fr-CH" sz="2200" b="1" dirty="0"/>
                    </a:p>
                    <a:p>
                      <a:pPr algn="ctr"/>
                      <a:endParaRPr lang="fr-CH" sz="2200" b="1" dirty="0"/>
                    </a:p>
                    <a:p>
                      <a:pPr algn="ctr"/>
                      <a:r>
                        <a:rPr lang="fr-CH" sz="2200" b="1" dirty="0" err="1"/>
                        <a:t>Smokers</a:t>
                      </a: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fr-CH" sz="2200" b="1" dirty="0"/>
                        <a:t>&lt;2500g (LBW)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512479">
                <a:tc vMerge="1">
                  <a:txBody>
                    <a:bodyPr/>
                    <a:lstStyle/>
                    <a:p>
                      <a:endParaRPr lang="fr-CH"/>
                    </a:p>
                  </a:txBody>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endParaRPr lang="fr-CH" sz="2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707102">
                <a:tc vMerge="1">
                  <a:txBody>
                    <a:bodyPr/>
                    <a:lstStyle/>
                    <a:p>
                      <a:endParaRPr lang="fr-CH" dirty="0"/>
                    </a:p>
                  </a:txBody>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endParaRPr lang="fr-CH" dirty="0"/>
                    </a:p>
                  </a:txBody>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fr-CH" sz="2200" b="1" dirty="0"/>
                        <a:t>&gt;=2500g</a:t>
                      </a:r>
                    </a:p>
                    <a:p>
                      <a:pPr algn="ct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12479">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endParaRPr lang="fr-CH" sz="2200" b="1"/>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CH"/>
                    </a:p>
                  </a:txBody>
                  <a:tcPr>
                    <a:solidFill>
                      <a:schemeClr val="bg1"/>
                    </a:solidFill>
                  </a:tcPr>
                </a:tc>
                <a:tc>
                  <a:txBody>
                    <a:bodyPr/>
                    <a:lstStyle/>
                    <a:p>
                      <a:pPr algn="ctr"/>
                      <a:endParaRPr lang="fr-CH" sz="2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707102">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rowSpan="3">
                  <a:txBody>
                    <a:bodyPr/>
                    <a:lstStyle/>
                    <a:p>
                      <a:pPr algn="ctr"/>
                      <a:endParaRPr lang="fr-CH" sz="2200" b="1" dirty="0"/>
                    </a:p>
                    <a:p>
                      <a:pPr algn="ctr"/>
                      <a:endParaRPr lang="fr-CH" sz="2200" b="1" dirty="0"/>
                    </a:p>
                    <a:p>
                      <a:pPr algn="ctr"/>
                      <a:r>
                        <a:rPr lang="fr-CH" sz="2200" b="1" dirty="0"/>
                        <a:t>Non-</a:t>
                      </a:r>
                      <a:r>
                        <a:rPr lang="fr-CH" sz="2200" b="1" dirty="0" err="1"/>
                        <a:t>smokers</a:t>
                      </a: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fr-CH" sz="2200" b="1" dirty="0"/>
                        <a:t>&lt;2500g (LBW)</a:t>
                      </a:r>
                    </a:p>
                    <a:p>
                      <a:pPr algn="ct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5"/>
                  </a:ext>
                </a:extLst>
              </a:tr>
              <a:tr h="512479">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endParaRPr lang="fr-CH"/>
                    </a:p>
                  </a:txBody>
                  <a:tcPr/>
                </a:tc>
                <a:tc>
                  <a:txBody>
                    <a:bodyPr/>
                    <a:lstStyle/>
                    <a:p>
                      <a:pPr algn="ctr"/>
                      <a:endParaRPr lang="fr-CH"/>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endParaRPr lang="fr-CH" sz="22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60335">
                <a:tc vMerge="1">
                  <a:txBody>
                    <a:bodyPr/>
                    <a:lstStyle/>
                    <a:p>
                      <a:endParaRPr lang="fr-CH" dirty="0"/>
                    </a:p>
                  </a:txBody>
                  <a:tcPr/>
                </a:tc>
                <a:tc>
                  <a:txBody>
                    <a:bodyPr/>
                    <a:lstStyle/>
                    <a:p>
                      <a:pPr algn="ctr"/>
                      <a:endParaRPr lang="fr-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vMerge="1">
                  <a:txBody>
                    <a:bodyPr/>
                    <a:lstStyle/>
                    <a:p>
                      <a:endParaRPr lang="fr-CH" dirty="0"/>
                    </a:p>
                  </a:txBody>
                  <a:tcPr/>
                </a:tc>
                <a:tc>
                  <a:txBody>
                    <a:bodyPr/>
                    <a:lstStyle/>
                    <a:p>
                      <a:pPr algn="ctr"/>
                      <a:endParaRPr lang="fr-CH"/>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a:txBody>
                    <a:bodyPr/>
                    <a:lstStyle/>
                    <a:p>
                      <a:pPr algn="ctr"/>
                      <a:r>
                        <a:rPr lang="fr-CH" sz="2200" b="1" dirty="0"/>
                        <a:t>&gt;=2500g</a:t>
                      </a:r>
                    </a:p>
                    <a:p>
                      <a:pPr algn="ctr"/>
                      <a:endParaRPr lang="fr-CH" sz="2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cxnSp>
        <p:nvCxnSpPr>
          <p:cNvPr id="8286" name="Straight Arrow Connector 5"/>
          <p:cNvCxnSpPr>
            <a:cxnSpLocks noChangeShapeType="1"/>
          </p:cNvCxnSpPr>
          <p:nvPr/>
        </p:nvCxnSpPr>
        <p:spPr bwMode="auto">
          <a:xfrm rot="5400000" flipH="1" flipV="1">
            <a:off x="2143125" y="2928938"/>
            <a:ext cx="1000125" cy="571500"/>
          </a:xfrm>
          <a:prstGeom prst="straightConnector1">
            <a:avLst/>
          </a:prstGeom>
          <a:noFill/>
          <a:ln w="9525" algn="ctr">
            <a:solidFill>
              <a:schemeClr val="tx1"/>
            </a:solidFill>
            <a:round/>
            <a:headEnd/>
            <a:tailEnd type="arrow" w="med" len="med"/>
          </a:ln>
        </p:spPr>
      </p:cxnSp>
      <p:cxnSp>
        <p:nvCxnSpPr>
          <p:cNvPr id="8287" name="Straight Arrow Connector 7"/>
          <p:cNvCxnSpPr>
            <a:cxnSpLocks noChangeShapeType="1"/>
          </p:cNvCxnSpPr>
          <p:nvPr/>
        </p:nvCxnSpPr>
        <p:spPr bwMode="auto">
          <a:xfrm rot="16200000" flipH="1">
            <a:off x="2107407" y="4036219"/>
            <a:ext cx="1071562" cy="571500"/>
          </a:xfrm>
          <a:prstGeom prst="straightConnector1">
            <a:avLst/>
          </a:prstGeom>
          <a:noFill/>
          <a:ln w="9525" algn="ctr">
            <a:solidFill>
              <a:schemeClr val="tx1"/>
            </a:solidFill>
            <a:round/>
            <a:headEnd/>
            <a:tailEnd type="arrow" w="med" len="med"/>
          </a:ln>
        </p:spPr>
      </p:cxnSp>
      <p:cxnSp>
        <p:nvCxnSpPr>
          <p:cNvPr id="8288" name="Straight Arrow Connector 9"/>
          <p:cNvCxnSpPr>
            <a:cxnSpLocks noChangeShapeType="1"/>
          </p:cNvCxnSpPr>
          <p:nvPr/>
        </p:nvCxnSpPr>
        <p:spPr bwMode="auto">
          <a:xfrm flipV="1">
            <a:off x="4714875" y="2143125"/>
            <a:ext cx="857250" cy="500063"/>
          </a:xfrm>
          <a:prstGeom prst="straightConnector1">
            <a:avLst/>
          </a:prstGeom>
          <a:noFill/>
          <a:ln w="9525" algn="ctr">
            <a:solidFill>
              <a:schemeClr val="tx1"/>
            </a:solidFill>
            <a:round/>
            <a:headEnd/>
            <a:tailEnd type="arrow" w="med" len="med"/>
          </a:ln>
        </p:spPr>
      </p:cxnSp>
      <p:cxnSp>
        <p:nvCxnSpPr>
          <p:cNvPr id="8289" name="Straight Arrow Connector 11"/>
          <p:cNvCxnSpPr>
            <a:cxnSpLocks noChangeShapeType="1"/>
          </p:cNvCxnSpPr>
          <p:nvPr/>
        </p:nvCxnSpPr>
        <p:spPr bwMode="auto">
          <a:xfrm>
            <a:off x="4643438" y="2714625"/>
            <a:ext cx="928687" cy="500063"/>
          </a:xfrm>
          <a:prstGeom prst="straightConnector1">
            <a:avLst/>
          </a:prstGeom>
          <a:noFill/>
          <a:ln w="9525" algn="ctr">
            <a:solidFill>
              <a:schemeClr val="tx1"/>
            </a:solidFill>
            <a:round/>
            <a:headEnd/>
            <a:tailEnd type="arrow" w="med" len="med"/>
          </a:ln>
        </p:spPr>
      </p:cxnSp>
      <p:cxnSp>
        <p:nvCxnSpPr>
          <p:cNvPr id="8290" name="Straight Arrow Connector 13"/>
          <p:cNvCxnSpPr>
            <a:cxnSpLocks noChangeShapeType="1"/>
          </p:cNvCxnSpPr>
          <p:nvPr/>
        </p:nvCxnSpPr>
        <p:spPr bwMode="auto">
          <a:xfrm flipV="1">
            <a:off x="4643438" y="4429125"/>
            <a:ext cx="928687" cy="571500"/>
          </a:xfrm>
          <a:prstGeom prst="straightConnector1">
            <a:avLst/>
          </a:prstGeom>
          <a:noFill/>
          <a:ln w="9525" algn="ctr">
            <a:solidFill>
              <a:schemeClr val="tx1"/>
            </a:solidFill>
            <a:round/>
            <a:headEnd/>
            <a:tailEnd type="arrow" w="med" len="med"/>
          </a:ln>
        </p:spPr>
      </p:cxnSp>
      <p:cxnSp>
        <p:nvCxnSpPr>
          <p:cNvPr id="8291" name="Straight Arrow Connector 15"/>
          <p:cNvCxnSpPr>
            <a:cxnSpLocks noChangeShapeType="1"/>
          </p:cNvCxnSpPr>
          <p:nvPr/>
        </p:nvCxnSpPr>
        <p:spPr bwMode="auto">
          <a:xfrm>
            <a:off x="4714875" y="5072063"/>
            <a:ext cx="857250" cy="500062"/>
          </a:xfrm>
          <a:prstGeom prst="straightConnector1">
            <a:avLst/>
          </a:prstGeom>
          <a:noFill/>
          <a:ln w="9525" algn="ctr">
            <a:solidFill>
              <a:schemeClr val="tx1"/>
            </a:solidFill>
            <a:round/>
            <a:headEnd/>
            <a:tailEnd type="arrow"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Type of cohort studies</a:t>
            </a:r>
            <a:endParaRPr lang="en-US" sz="4000" b="1" noProof="0">
              <a:solidFill>
                <a:srgbClr val="CC00CC"/>
              </a:solidFill>
              <a:ea typeface="SimSun" pitchFamily="2" charset="-122"/>
            </a:endParaRPr>
          </a:p>
        </p:txBody>
      </p:sp>
      <p:sp>
        <p:nvSpPr>
          <p:cNvPr id="9219" name="Rectangle 3"/>
          <p:cNvSpPr>
            <a:spLocks noGrp="1" noChangeArrowheads="1"/>
          </p:cNvSpPr>
          <p:nvPr>
            <p:ph type="body" idx="4294967295"/>
          </p:nvPr>
        </p:nvSpPr>
        <p:spPr>
          <a:xfrm>
            <a:off x="928688" y="1484313"/>
            <a:ext cx="7747000" cy="4741862"/>
          </a:xfrm>
        </p:spPr>
        <p:txBody>
          <a:bodyPr/>
          <a:lstStyle/>
          <a:p>
            <a:pPr marL="609600" indent="-609600"/>
            <a:r>
              <a:rPr lang="en-US" sz="2800" b="1" noProof="0">
                <a:solidFill>
                  <a:srgbClr val="0000CC"/>
                </a:solidFill>
              </a:rPr>
              <a:t>Prospective cohort studies</a:t>
            </a:r>
          </a:p>
          <a:p>
            <a:pPr marL="609600" indent="-609600"/>
            <a:r>
              <a:rPr lang="en-US" sz="2800" b="1" noProof="0">
                <a:solidFill>
                  <a:srgbClr val="0000CC"/>
                </a:solidFill>
              </a:rPr>
              <a:t>Retrospective cohort studies</a:t>
            </a:r>
          </a:p>
          <a:p>
            <a:pPr marL="609600" indent="-609600"/>
            <a:endParaRPr lang="en-US" sz="2200" b="1" noProof="0">
              <a:solidFill>
                <a:srgbClr val="0000CC"/>
              </a:solidFill>
            </a:endParaRPr>
          </a:p>
          <a:p>
            <a:pPr marL="609600" indent="-609600"/>
            <a:r>
              <a:rPr lang="en-US" sz="2400" b="1" noProof="0">
                <a:solidFill>
                  <a:srgbClr val="0000CC"/>
                </a:solidFill>
              </a:rPr>
              <a:t>C</a:t>
            </a:r>
            <a:r>
              <a:rPr lang="en-US" sz="2400" noProof="0">
                <a:solidFill>
                  <a:srgbClr val="0000CC"/>
                </a:solidFill>
              </a:rPr>
              <a:t>lassification is based on the temporal relationship between the initiation of the study (sample defined) and occurrence of the outcome, i.e. outcome before initiation (retrospective)</a:t>
            </a:r>
          </a:p>
          <a:p>
            <a:pPr marL="609600" indent="-609600"/>
            <a:r>
              <a:rPr lang="en-US" sz="2400" noProof="0">
                <a:solidFill>
                  <a:srgbClr val="0000CC"/>
                </a:solidFill>
              </a:rPr>
              <a:t>Both start by identifying subjects based upon the presence or absence of the exposure of interest, without knowing the outcome at the time their exposure status is defined</a:t>
            </a:r>
            <a:endParaRPr lang="en-US" sz="2400" b="1" noProof="0">
              <a:solidFill>
                <a:srgbClr val="0000CC"/>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marL="609600" indent="-609600">
              <a:defRPr/>
            </a:pPr>
            <a:r>
              <a:rPr lang="en-US" sz="2400" noProof="0" dirty="0">
                <a:solidFill>
                  <a:srgbClr val="0000CC"/>
                </a:solidFill>
              </a:rPr>
              <a:t>Sample defined prospectively during or before exposure and before outcome occurrence </a:t>
            </a:r>
          </a:p>
          <a:p>
            <a:pPr marL="609600" indent="-609600">
              <a:buFontTx/>
              <a:buNone/>
              <a:defRPr/>
            </a:pPr>
            <a:r>
              <a:rPr lang="en-US" sz="2400" b="1" i="1" noProof="0" dirty="0">
                <a:solidFill>
                  <a:srgbClr val="0000CC"/>
                </a:solidFill>
              </a:rPr>
              <a:t>Example: </a:t>
            </a:r>
          </a:p>
          <a:p>
            <a:pPr marL="1009650" lvl="1" indent="-609600">
              <a:buFont typeface="Arial" pitchFamily="34" charset="0"/>
              <a:buNone/>
              <a:defRPr/>
            </a:pPr>
            <a:r>
              <a:rPr lang="en-US" sz="1800" i="1" noProof="0" dirty="0">
                <a:solidFill>
                  <a:srgbClr val="0000CC"/>
                </a:solidFill>
              </a:rPr>
              <a:t>(</a:t>
            </a:r>
            <a:r>
              <a:rPr lang="fr-FR" sz="1800" i="1" dirty="0" err="1">
                <a:solidFill>
                  <a:schemeClr val="accent4">
                    <a:lumMod val="75000"/>
                    <a:lumOff val="25000"/>
                  </a:schemeClr>
                </a:solidFill>
              </a:rPr>
              <a:t>Ramchand</a:t>
            </a:r>
            <a:r>
              <a:rPr lang="fr-FR" sz="1800" i="1" dirty="0">
                <a:solidFill>
                  <a:schemeClr val="accent4">
                    <a:lumMod val="75000"/>
                    <a:lumOff val="25000"/>
                  </a:schemeClr>
                </a:solidFill>
              </a:rPr>
              <a:t> R, </a:t>
            </a:r>
            <a:r>
              <a:rPr lang="fr-FR" sz="1800" i="1" dirty="0" err="1">
                <a:solidFill>
                  <a:schemeClr val="accent4">
                    <a:lumMod val="75000"/>
                    <a:lumOff val="25000"/>
                  </a:schemeClr>
                </a:solidFill>
              </a:rPr>
              <a:t>Ialongo</a:t>
            </a:r>
            <a:r>
              <a:rPr lang="fr-FR" sz="1800" i="1" dirty="0">
                <a:solidFill>
                  <a:schemeClr val="accent4">
                    <a:lumMod val="75000"/>
                    <a:lumOff val="25000"/>
                  </a:schemeClr>
                </a:solidFill>
              </a:rPr>
              <a:t> NS, </a:t>
            </a:r>
            <a:r>
              <a:rPr lang="fr-FR" sz="1800" i="1" dirty="0" err="1">
                <a:solidFill>
                  <a:schemeClr val="accent4">
                    <a:lumMod val="75000"/>
                    <a:lumOff val="25000"/>
                  </a:schemeClr>
                </a:solidFill>
              </a:rPr>
              <a:t>Chilcoat</a:t>
            </a:r>
            <a:r>
              <a:rPr lang="fr-FR" sz="1800" i="1" dirty="0">
                <a:solidFill>
                  <a:schemeClr val="accent4">
                    <a:lumMod val="75000"/>
                    <a:lumOff val="25000"/>
                  </a:schemeClr>
                </a:solidFill>
              </a:rPr>
              <a:t> HD. The </a:t>
            </a:r>
            <a:r>
              <a:rPr lang="fr-FR" sz="1800" i="1" dirty="0" err="1">
                <a:solidFill>
                  <a:schemeClr val="accent4">
                    <a:lumMod val="75000"/>
                    <a:lumOff val="25000"/>
                  </a:schemeClr>
                </a:solidFill>
              </a:rPr>
              <a:t>Effect</a:t>
            </a:r>
            <a:r>
              <a:rPr lang="fr-FR" sz="1800" i="1" dirty="0">
                <a:solidFill>
                  <a:schemeClr val="accent4">
                    <a:lumMod val="75000"/>
                    <a:lumOff val="25000"/>
                  </a:schemeClr>
                </a:solidFill>
              </a:rPr>
              <a:t> of </a:t>
            </a:r>
            <a:r>
              <a:rPr lang="fr-FR" sz="1800" i="1" dirty="0" err="1">
                <a:solidFill>
                  <a:schemeClr val="accent4">
                    <a:lumMod val="75000"/>
                    <a:lumOff val="25000"/>
                  </a:schemeClr>
                </a:solidFill>
              </a:rPr>
              <a:t>Working</a:t>
            </a:r>
            <a:endParaRPr lang="fr-FR" sz="1800" i="1" dirty="0">
              <a:solidFill>
                <a:schemeClr val="accent4">
                  <a:lumMod val="75000"/>
                  <a:lumOff val="25000"/>
                </a:schemeClr>
              </a:solidFill>
            </a:endParaRPr>
          </a:p>
          <a:p>
            <a:pPr marL="1009650" lvl="1" indent="-609600">
              <a:buFont typeface="Arial" pitchFamily="34" charset="0"/>
              <a:buNone/>
              <a:defRPr/>
            </a:pPr>
            <a:r>
              <a:rPr lang="fr-FR" sz="1800" i="1" dirty="0">
                <a:solidFill>
                  <a:schemeClr val="accent4">
                    <a:lumMod val="75000"/>
                    <a:lumOff val="25000"/>
                  </a:schemeClr>
                </a:solidFill>
              </a:rPr>
              <a:t>for </a:t>
            </a:r>
            <a:r>
              <a:rPr lang="fr-FR" sz="1800" i="1" dirty="0" err="1">
                <a:solidFill>
                  <a:schemeClr val="accent4">
                    <a:lumMod val="75000"/>
                    <a:lumOff val="25000"/>
                  </a:schemeClr>
                </a:solidFill>
              </a:rPr>
              <a:t>Pay</a:t>
            </a:r>
            <a:r>
              <a:rPr lang="fr-FR" sz="1800" i="1" dirty="0">
                <a:solidFill>
                  <a:schemeClr val="accent4">
                    <a:lumMod val="75000"/>
                    <a:lumOff val="25000"/>
                  </a:schemeClr>
                </a:solidFill>
              </a:rPr>
              <a:t> on Adolescent Tobacco Use. Am J Public </a:t>
            </a:r>
            <a:r>
              <a:rPr lang="fr-FR" sz="1800" i="1" dirty="0" err="1">
                <a:solidFill>
                  <a:schemeClr val="accent4">
                    <a:lumMod val="75000"/>
                    <a:lumOff val="25000"/>
                  </a:schemeClr>
                </a:solidFill>
              </a:rPr>
              <a:t>Health</a:t>
            </a:r>
            <a:r>
              <a:rPr lang="fr-FR" sz="1800" i="1" dirty="0">
                <a:solidFill>
                  <a:schemeClr val="accent4">
                    <a:lumMod val="75000"/>
                    <a:lumOff val="25000"/>
                  </a:schemeClr>
                </a:solidFill>
              </a:rPr>
              <a:t>. 2007</a:t>
            </a:r>
          </a:p>
          <a:p>
            <a:pPr marL="1009650" lvl="1" indent="-609600">
              <a:buFont typeface="Arial" pitchFamily="34" charset="0"/>
              <a:buNone/>
              <a:defRPr/>
            </a:pPr>
            <a:r>
              <a:rPr lang="fr-FR" sz="1800" i="1" dirty="0">
                <a:solidFill>
                  <a:schemeClr val="accent4">
                    <a:lumMod val="75000"/>
                    <a:lumOff val="25000"/>
                  </a:schemeClr>
                </a:solidFill>
              </a:rPr>
              <a:t>Nov;97(11):2056-62.</a:t>
            </a:r>
            <a:r>
              <a:rPr lang="en-US" sz="1800" i="1" noProof="0" dirty="0">
                <a:solidFill>
                  <a:schemeClr val="accent4">
                    <a:lumMod val="75000"/>
                    <a:lumOff val="25000"/>
                  </a:schemeClr>
                </a:solidFill>
              </a:rPr>
              <a:t>)</a:t>
            </a:r>
          </a:p>
          <a:p>
            <a:pPr marL="1009650" lvl="1" indent="-609600">
              <a:buFont typeface="Arial" pitchFamily="34" charset="0"/>
              <a:buNone/>
              <a:defRPr/>
            </a:pPr>
            <a:endParaRPr lang="en-US" sz="1800" i="1" noProof="0" dirty="0">
              <a:solidFill>
                <a:srgbClr val="0000CC"/>
              </a:solidFill>
            </a:endParaRPr>
          </a:p>
          <a:p>
            <a:pPr marL="609600" indent="-609600">
              <a:defRPr/>
            </a:pPr>
            <a:r>
              <a:rPr lang="en-US" sz="2200" noProof="0" dirty="0">
                <a:solidFill>
                  <a:srgbClr val="0000CC"/>
                </a:solidFill>
              </a:rPr>
              <a:t>Cohort: High school students from Baltimore, Maryland</a:t>
            </a:r>
          </a:p>
          <a:p>
            <a:pPr marL="609600" indent="-609600">
              <a:defRPr/>
            </a:pPr>
            <a:r>
              <a:rPr lang="en-US" sz="2200" noProof="0" dirty="0">
                <a:solidFill>
                  <a:srgbClr val="0000CC"/>
                </a:solidFill>
              </a:rPr>
              <a:t>Exposure: Working for pay</a:t>
            </a:r>
          </a:p>
          <a:p>
            <a:pPr marL="609600" indent="-609600">
              <a:defRPr/>
            </a:pPr>
            <a:r>
              <a:rPr lang="en-US" sz="2200" noProof="0" dirty="0">
                <a:solidFill>
                  <a:srgbClr val="0000CC"/>
                </a:solidFill>
              </a:rPr>
              <a:t>Outcome: Initiation of tobacco use</a:t>
            </a:r>
          </a:p>
          <a:p>
            <a:pPr marL="609600" indent="-609600">
              <a:defRPr/>
            </a:pPr>
            <a:r>
              <a:rPr lang="en-US" sz="2200" noProof="0" dirty="0">
                <a:solidFill>
                  <a:srgbClr val="0000CC"/>
                </a:solidFill>
              </a:rPr>
              <a:t>Results: Adolescents who work for pay have a higher risk of initiating tobacco use </a:t>
            </a: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57200" y="404813"/>
            <a:ext cx="8229600" cy="796925"/>
          </a:xfrm>
        </p:spPr>
        <p:txBody>
          <a:bodyPr/>
          <a:lstStyle/>
          <a:p>
            <a:pPr eaLnBrk="1" hangingPunct="1">
              <a:defRPr/>
            </a:pPr>
            <a:r>
              <a:rPr lang="en-US" altLang="zh-CN" sz="4000" b="1" noProof="0">
                <a:solidFill>
                  <a:srgbClr val="CC00CC"/>
                </a:solidFill>
                <a:ea typeface="SimSun" pitchFamily="2" charset="-122"/>
              </a:rPr>
              <a:t>Prospective cohort studies</a:t>
            </a:r>
            <a:endParaRPr lang="en-US" sz="4000" b="1" noProof="0">
              <a:solidFill>
                <a:srgbClr val="CC00CC"/>
              </a:solidFill>
              <a:ea typeface="SimSun" pitchFamily="2" charset="-122"/>
            </a:endParaRPr>
          </a:p>
        </p:txBody>
      </p:sp>
      <p:sp>
        <p:nvSpPr>
          <p:cNvPr id="121859" name="Rectangle 3"/>
          <p:cNvSpPr>
            <a:spLocks noGrp="1" noChangeArrowheads="1"/>
          </p:cNvSpPr>
          <p:nvPr>
            <p:ph type="body" idx="4294967295"/>
          </p:nvPr>
        </p:nvSpPr>
        <p:spPr>
          <a:xfrm>
            <a:off x="928688" y="1484313"/>
            <a:ext cx="7747000" cy="4741862"/>
          </a:xfrm>
        </p:spPr>
        <p:txBody>
          <a:bodyPr/>
          <a:lstStyle/>
          <a:p>
            <a:pPr marL="609600" indent="-609600">
              <a:buFontTx/>
              <a:buNone/>
              <a:defRPr/>
            </a:pPr>
            <a:r>
              <a:rPr lang="en-US" sz="2400" b="1" i="1" noProof="0" dirty="0">
                <a:solidFill>
                  <a:srgbClr val="0000CC"/>
                </a:solidFill>
              </a:rPr>
              <a:t>Example: </a:t>
            </a:r>
          </a:p>
          <a:p>
            <a:pPr marL="0" indent="0">
              <a:buNone/>
            </a:pPr>
            <a:r>
              <a:rPr lang="en-US" sz="1800" noProof="0" dirty="0">
                <a:solidFill>
                  <a:srgbClr val="0000CC"/>
                </a:solidFill>
              </a:rPr>
              <a:t>(</a:t>
            </a:r>
            <a:r>
              <a:rPr lang="fr-FR" sz="1800" i="1" dirty="0" err="1">
                <a:solidFill>
                  <a:srgbClr val="0000C0"/>
                </a:solidFill>
              </a:rPr>
              <a:t>Doll</a:t>
            </a:r>
            <a:r>
              <a:rPr lang="fr-FR" sz="1800" i="1" dirty="0">
                <a:solidFill>
                  <a:srgbClr val="0000C0"/>
                </a:solidFill>
              </a:rPr>
              <a:t> R, Hill AB. </a:t>
            </a:r>
            <a:r>
              <a:rPr lang="fr-FR" sz="1800" i="1" dirty="0" err="1">
                <a:solidFill>
                  <a:srgbClr val="0000C0"/>
                </a:solidFill>
              </a:rPr>
              <a:t>Mortality</a:t>
            </a:r>
            <a:r>
              <a:rPr lang="fr-FR" sz="1800" i="1" dirty="0">
                <a:solidFill>
                  <a:srgbClr val="0000C0"/>
                </a:solidFill>
              </a:rPr>
              <a:t> in Relation to Smoking: </a:t>
            </a:r>
            <a:r>
              <a:rPr lang="fr-FR" sz="1800" i="1" dirty="0" err="1">
                <a:solidFill>
                  <a:srgbClr val="0000C0"/>
                </a:solidFill>
              </a:rPr>
              <a:t>Ten</a:t>
            </a:r>
            <a:r>
              <a:rPr lang="fr-FR" sz="1800" i="1" dirty="0">
                <a:solidFill>
                  <a:srgbClr val="0000C0"/>
                </a:solidFill>
              </a:rPr>
              <a:t> </a:t>
            </a:r>
            <a:r>
              <a:rPr lang="fr-FR" sz="1800" i="1" dirty="0" err="1">
                <a:solidFill>
                  <a:srgbClr val="0000C0"/>
                </a:solidFill>
              </a:rPr>
              <a:t>Years</a:t>
            </a:r>
            <a:r>
              <a:rPr lang="fr-FR" sz="1800" i="1" dirty="0">
                <a:solidFill>
                  <a:srgbClr val="0000C0"/>
                </a:solidFill>
              </a:rPr>
              <a:t>’          Observations of British </a:t>
            </a:r>
            <a:r>
              <a:rPr lang="fr-FR" sz="1800" i="1" dirty="0" err="1">
                <a:solidFill>
                  <a:srgbClr val="0000C0"/>
                </a:solidFill>
              </a:rPr>
              <a:t>Doctors</a:t>
            </a:r>
            <a:r>
              <a:rPr lang="fr-FR" sz="1800" i="1" dirty="0">
                <a:solidFill>
                  <a:srgbClr val="0000C0"/>
                </a:solidFill>
              </a:rPr>
              <a:t>. </a:t>
            </a:r>
            <a:r>
              <a:rPr lang="fr-FR" sz="1800" i="1" dirty="0" err="1">
                <a:solidFill>
                  <a:srgbClr val="0000C0"/>
                </a:solidFill>
              </a:rPr>
              <a:t>Br</a:t>
            </a:r>
            <a:r>
              <a:rPr lang="fr-FR" sz="1800" i="1" dirty="0">
                <a:solidFill>
                  <a:srgbClr val="0000C0"/>
                </a:solidFill>
              </a:rPr>
              <a:t> Med J. 1964 Jun 6;1(5396):1460-7.)</a:t>
            </a:r>
            <a:endParaRPr lang="en-US" sz="1800" i="1" noProof="0" dirty="0">
              <a:solidFill>
                <a:srgbClr val="0000C0"/>
              </a:solidFill>
            </a:endParaRPr>
          </a:p>
          <a:p>
            <a:pPr marL="1009650" lvl="1" indent="-609600">
              <a:buFont typeface="Arial" pitchFamily="34" charset="0"/>
              <a:buNone/>
              <a:defRPr/>
            </a:pPr>
            <a:endParaRPr lang="en-US" sz="1800" i="1" noProof="0" dirty="0">
              <a:solidFill>
                <a:srgbClr val="0000CC"/>
              </a:solidFill>
            </a:endParaRPr>
          </a:p>
          <a:p>
            <a:pPr marL="609600" indent="-609600">
              <a:defRPr/>
            </a:pPr>
            <a:r>
              <a:rPr lang="en-US" sz="2400" i="1" noProof="0" dirty="0">
                <a:solidFill>
                  <a:srgbClr val="0000CC"/>
                </a:solidFill>
              </a:rPr>
              <a:t>C</a:t>
            </a:r>
            <a:r>
              <a:rPr lang="en-US" sz="2400" noProof="0" dirty="0">
                <a:solidFill>
                  <a:srgbClr val="0000CC"/>
                </a:solidFill>
              </a:rPr>
              <a:t>ohort: British doctors responding to a survey in 1950</a:t>
            </a:r>
          </a:p>
          <a:p>
            <a:pPr marL="609600" indent="-609600">
              <a:defRPr/>
            </a:pPr>
            <a:r>
              <a:rPr lang="en-US" sz="2400" noProof="0" dirty="0">
                <a:solidFill>
                  <a:srgbClr val="0000CC"/>
                </a:solidFill>
              </a:rPr>
              <a:t>Exposure: smoking</a:t>
            </a:r>
          </a:p>
          <a:p>
            <a:pPr marL="609600" indent="-609600">
              <a:defRPr/>
            </a:pPr>
            <a:r>
              <a:rPr lang="en-US" sz="2400" noProof="0" dirty="0">
                <a:solidFill>
                  <a:srgbClr val="0000CC"/>
                </a:solidFill>
              </a:rPr>
              <a:t>Outcome: Lung cancer  </a:t>
            </a:r>
          </a:p>
          <a:p>
            <a:pPr marL="609600" indent="-609600">
              <a:defRPr/>
            </a:pPr>
            <a:r>
              <a:rPr lang="en-US" sz="2400" noProof="0" dirty="0">
                <a:solidFill>
                  <a:srgbClr val="0000CC"/>
                </a:solidFill>
              </a:rPr>
              <a:t>Periodic follow-up and review of death records</a:t>
            </a:r>
          </a:p>
          <a:p>
            <a:pPr marL="609600" indent="-609600">
              <a:defRPr/>
            </a:pPr>
            <a:r>
              <a:rPr lang="en-US" sz="2400" noProof="0" dirty="0">
                <a:solidFill>
                  <a:srgbClr val="0000CC"/>
                </a:solidFill>
              </a:rPr>
              <a:t>Results: Smoking increased risk of lung cancer</a:t>
            </a:r>
          </a:p>
          <a:p>
            <a:pPr lvl="2">
              <a:defRPr/>
            </a:pPr>
            <a:endParaRPr lang="en-US" sz="2200" noProof="0" dirty="0">
              <a:solidFill>
                <a:srgbClr val="0000CC"/>
              </a:solidFill>
            </a:endParaRPr>
          </a:p>
          <a:p>
            <a:pPr lvl="1">
              <a:buFont typeface="Arial" pitchFamily="34" charset="0"/>
              <a:buChar char="–"/>
              <a:defRPr/>
            </a:pPr>
            <a:endParaRPr lang="en-US" sz="2400" b="1" noProof="0" dirty="0">
              <a:solidFill>
                <a:srgbClr val="0000CC"/>
              </a:solidFill>
            </a:endParaRPr>
          </a:p>
          <a:p>
            <a:pPr lvl="2">
              <a:defRPr/>
            </a:pPr>
            <a:endParaRPr lang="en-US" sz="2000" noProof="0" dirty="0"/>
          </a:p>
          <a:p>
            <a:pPr lvl="2">
              <a:defRPr/>
            </a:pPr>
            <a:endParaRPr lang="en-US" noProof="0" dirty="0"/>
          </a:p>
        </p:txBody>
      </p:sp>
    </p:spTree>
  </p:cSld>
  <p:clrMapOvr>
    <a:masterClrMapping/>
  </p:clrMapOvr>
</p:sld>
</file>

<file path=ppt/theme/theme1.xml><?xml version="1.0" encoding="utf-8"?>
<a:theme xmlns:a="http://schemas.openxmlformats.org/drawingml/2006/main" name="Default Design">
  <a:themeElements>
    <a:clrScheme name="Custom 22">
      <a:dk1>
        <a:srgbClr val="000066"/>
      </a:dk1>
      <a:lt1>
        <a:srgbClr val="FFFFFF"/>
      </a:lt1>
      <a:dk2>
        <a:srgbClr val="CC00CC"/>
      </a:dk2>
      <a:lt2>
        <a:srgbClr val="969696"/>
      </a:lt2>
      <a:accent1>
        <a:srgbClr val="CC3300"/>
      </a:accent1>
      <a:accent2>
        <a:srgbClr val="FF9966"/>
      </a:accent2>
      <a:accent3>
        <a:srgbClr val="FFFFFF"/>
      </a:accent3>
      <a:accent4>
        <a:srgbClr val="000056"/>
      </a:accent4>
      <a:accent5>
        <a:srgbClr val="E2ADAA"/>
      </a:accent5>
      <a:accent6>
        <a:srgbClr val="E78A5C"/>
      </a:accent6>
      <a:hlink>
        <a:srgbClr val="0A0AFF"/>
      </a:hlink>
      <a:folHlink>
        <a:srgbClr val="0A0AFF"/>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0000CC"/>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0000CC"/>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CC0000"/>
        </a:dk2>
        <a:lt2>
          <a:srgbClr val="969696"/>
        </a:lt2>
        <a:accent1>
          <a:srgbClr val="FBDF53"/>
        </a:accent1>
        <a:accent2>
          <a:srgbClr val="FF9966"/>
        </a:accent2>
        <a:accent3>
          <a:srgbClr val="FFFFFF"/>
        </a:accent3>
        <a:accent4>
          <a:srgbClr val="000056"/>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CC0000"/>
        </a:dk2>
        <a:lt2>
          <a:srgbClr val="969696"/>
        </a:lt2>
        <a:accent1>
          <a:srgbClr val="CC3300"/>
        </a:accent1>
        <a:accent2>
          <a:srgbClr val="FF9966"/>
        </a:accent2>
        <a:accent3>
          <a:srgbClr val="FFFFFF"/>
        </a:accent3>
        <a:accent4>
          <a:srgbClr val="000056"/>
        </a:accent4>
        <a:accent5>
          <a:srgbClr val="E2ADAA"/>
        </a:accent5>
        <a:accent6>
          <a:srgbClr val="E78A5C"/>
        </a:accent6>
        <a:hlink>
          <a:srgbClr val="FBDF53"/>
        </a:hlink>
        <a:folHlink>
          <a:srgbClr val="996600"/>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CC0000"/>
        </a:dk2>
        <a:lt2>
          <a:srgbClr val="969696"/>
        </a:lt2>
        <a:accent1>
          <a:srgbClr val="CC3300"/>
        </a:accent1>
        <a:accent2>
          <a:srgbClr val="FF9966"/>
        </a:accent2>
        <a:accent3>
          <a:srgbClr val="FFFFFF"/>
        </a:accent3>
        <a:accent4>
          <a:srgbClr val="000056"/>
        </a:accent4>
        <a:accent5>
          <a:srgbClr val="E2ADAA"/>
        </a:accent5>
        <a:accent6>
          <a:srgbClr val="E78A5C"/>
        </a:accent6>
        <a:hlink>
          <a:srgbClr val="FBDF53"/>
        </a:hlink>
        <a:folHlink>
          <a:srgbClr val="663300"/>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CC00CC"/>
        </a:dk2>
        <a:lt2>
          <a:srgbClr val="969696"/>
        </a:lt2>
        <a:accent1>
          <a:srgbClr val="CC3300"/>
        </a:accent1>
        <a:accent2>
          <a:srgbClr val="FF9966"/>
        </a:accent2>
        <a:accent3>
          <a:srgbClr val="FFFFFF"/>
        </a:accent3>
        <a:accent4>
          <a:srgbClr val="000056"/>
        </a:accent4>
        <a:accent5>
          <a:srgbClr val="E2ADAA"/>
        </a:accent5>
        <a:accent6>
          <a:srgbClr val="E78A5C"/>
        </a:accent6>
        <a:hlink>
          <a:srgbClr val="FBDF53"/>
        </a:hlink>
        <a:folHlink>
          <a:srgbClr val="66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4797</TotalTime>
  <Words>1960</Words>
  <Application>Microsoft Office PowerPoint</Application>
  <PresentationFormat>On-screen Show (4:3)</PresentationFormat>
  <Paragraphs>344</Paragraphs>
  <Slides>31</Slides>
  <Notes>30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31</vt:i4>
      </vt:variant>
    </vt:vector>
  </HeadingPairs>
  <TitlesOfParts>
    <vt:vector size="33" baseType="lpstr">
      <vt:lpstr>Arial</vt:lpstr>
      <vt:lpstr>Default Design</vt:lpstr>
      <vt:lpstr>Cohort studies  Training course in research methodology and research protocol development Geneva 2021  Nguyen Thi My Huong, MD PhD WHO/RHR/SIS </vt:lpstr>
      <vt:lpstr>OUTLINE</vt:lpstr>
      <vt:lpstr>Overview</vt:lpstr>
      <vt:lpstr>Definitions</vt:lpstr>
      <vt:lpstr>Definitions</vt:lpstr>
      <vt:lpstr>Study design</vt:lpstr>
      <vt:lpstr>Type of cohort studies</vt:lpstr>
      <vt:lpstr>Prospective cohort studies</vt:lpstr>
      <vt:lpstr>Prospective cohort studies</vt:lpstr>
      <vt:lpstr>Prospective cohort studies</vt:lpstr>
      <vt:lpstr>Prospective cohort studies</vt:lpstr>
      <vt:lpstr>Retrospective cohort studies</vt:lpstr>
      <vt:lpstr>Retrospective cohort studies</vt:lpstr>
      <vt:lpstr>Basic measures  </vt:lpstr>
      <vt:lpstr>Basic measures  </vt:lpstr>
      <vt:lpstr>Basic measures  </vt:lpstr>
      <vt:lpstr>Basic measures  </vt:lpstr>
      <vt:lpstr>Basic measures  </vt:lpstr>
      <vt:lpstr>Basic measures  </vt:lpstr>
      <vt:lpstr>Basic measures  </vt:lpstr>
      <vt:lpstr>Basic measures  </vt:lpstr>
      <vt:lpstr>Basic measures  </vt:lpstr>
      <vt:lpstr>Basic measures  </vt:lpstr>
      <vt:lpstr>Advantages   </vt:lpstr>
      <vt:lpstr>Advantages   </vt:lpstr>
      <vt:lpstr>Disadvantages   </vt:lpstr>
      <vt:lpstr>When to apply a cohort design </vt:lpstr>
      <vt:lpstr>Practical considerations</vt:lpstr>
      <vt:lpstr>Practical considerations</vt:lpstr>
      <vt:lpstr>PowerPoint Presentation</vt:lpstr>
      <vt:lpstr>PowerPoint Presentation</vt:lpstr>
    </vt:vector>
  </TitlesOfParts>
  <Company>World Health Organization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Cohort studies - Nguyen Thi My Huong</dc:title>
  <dc:creator>Nguyen Thi My Huong</dc:creator>
  <cp:lastModifiedBy>Aldo Campana</cp:lastModifiedBy>
  <cp:revision>918</cp:revision>
  <dcterms:created xsi:type="dcterms:W3CDTF">2005-02-03T14:30:30Z</dcterms:created>
  <dcterms:modified xsi:type="dcterms:W3CDTF">2021-09-17T09:25:46Z</dcterms:modified>
</cp:coreProperties>
</file>