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sldIdLst>
    <p:sldId id="256" r:id="rId2"/>
    <p:sldId id="257" r:id="rId3"/>
    <p:sldId id="258" r:id="rId4"/>
    <p:sldId id="316" r:id="rId5"/>
    <p:sldId id="318" r:id="rId6"/>
    <p:sldId id="319" r:id="rId7"/>
    <p:sldId id="332" r:id="rId8"/>
    <p:sldId id="259" r:id="rId9"/>
    <p:sldId id="260" r:id="rId10"/>
    <p:sldId id="261" r:id="rId11"/>
    <p:sldId id="262" r:id="rId12"/>
    <p:sldId id="337" r:id="rId13"/>
    <p:sldId id="265" r:id="rId14"/>
    <p:sldId id="266" r:id="rId15"/>
    <p:sldId id="322" r:id="rId16"/>
    <p:sldId id="267" r:id="rId17"/>
    <p:sldId id="268" r:id="rId18"/>
    <p:sldId id="269" r:id="rId19"/>
    <p:sldId id="270" r:id="rId20"/>
    <p:sldId id="271" r:id="rId21"/>
    <p:sldId id="272" r:id="rId22"/>
    <p:sldId id="273" r:id="rId23"/>
    <p:sldId id="274" r:id="rId24"/>
    <p:sldId id="323" r:id="rId25"/>
    <p:sldId id="264" r:id="rId26"/>
    <p:sldId id="276" r:id="rId27"/>
    <p:sldId id="277" r:id="rId28"/>
    <p:sldId id="334" r:id="rId29"/>
    <p:sldId id="279" r:id="rId30"/>
    <p:sldId id="280" r:id="rId31"/>
    <p:sldId id="281" r:id="rId32"/>
    <p:sldId id="282" r:id="rId33"/>
    <p:sldId id="283" r:id="rId34"/>
    <p:sldId id="324" r:id="rId35"/>
    <p:sldId id="285" r:id="rId36"/>
    <p:sldId id="286" r:id="rId37"/>
    <p:sldId id="287" r:id="rId38"/>
    <p:sldId id="288" r:id="rId39"/>
    <p:sldId id="289" r:id="rId40"/>
    <p:sldId id="290" r:id="rId41"/>
    <p:sldId id="291" r:id="rId42"/>
    <p:sldId id="292" r:id="rId43"/>
    <p:sldId id="293" r:id="rId44"/>
    <p:sldId id="294" r:id="rId45"/>
    <p:sldId id="302" r:id="rId46"/>
    <p:sldId id="295" r:id="rId47"/>
    <p:sldId id="296" r:id="rId48"/>
    <p:sldId id="325" r:id="rId49"/>
    <p:sldId id="297" r:id="rId50"/>
    <p:sldId id="298" r:id="rId51"/>
    <p:sldId id="299" r:id="rId52"/>
    <p:sldId id="300" r:id="rId53"/>
    <p:sldId id="305" r:id="rId54"/>
    <p:sldId id="301" r:id="rId55"/>
    <p:sldId id="303" r:id="rId56"/>
    <p:sldId id="304" r:id="rId57"/>
    <p:sldId id="321" r:id="rId58"/>
    <p:sldId id="307" r:id="rId59"/>
    <p:sldId id="327" r:id="rId60"/>
    <p:sldId id="308" r:id="rId61"/>
    <p:sldId id="335" r:id="rId62"/>
    <p:sldId id="311" r:id="rId63"/>
    <p:sldId id="336" r:id="rId64"/>
    <p:sldId id="312" r:id="rId65"/>
    <p:sldId id="313" r:id="rId66"/>
    <p:sldId id="314" r:id="rId67"/>
    <p:sldId id="333" r:id="rId68"/>
    <p:sldId id="315" r:id="rId69"/>
    <p:sldId id="328" r:id="rId70"/>
    <p:sldId id="329" r:id="rId71"/>
    <p:sldId id="331" r:id="rId72"/>
    <p:sldId id="330" r:id="rId73"/>
    <p:sldId id="310" r:id="rId74"/>
    <p:sldId id="30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ibat Idris" initials="RI" lastIdx="1" clrIdx="0">
    <p:extLst>
      <p:ext uri="{19B8F6BF-5375-455C-9EA6-DF929625EA0E}">
        <p15:presenceInfo xmlns:p15="http://schemas.microsoft.com/office/powerpoint/2012/main" userId="146d762bbc74e7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31" d="100"/>
          <a:sy n="131" d="100"/>
        </p:scale>
        <p:origin x="792" y="132"/>
      </p:cViewPr>
      <p:guideLst/>
    </p:cSldViewPr>
  </p:slideViewPr>
  <p:notesTextViewPr>
    <p:cViewPr>
      <p:scale>
        <a:sx n="1" d="1"/>
        <a:sy n="1" d="1"/>
      </p:scale>
      <p:origin x="0" y="0"/>
    </p:cViewPr>
  </p:notesTextViewPr>
  <p:sorterViewPr>
    <p:cViewPr>
      <p:scale>
        <a:sx n="100" d="100"/>
        <a:sy n="100" d="100"/>
      </p:scale>
      <p:origin x="0" y="-81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5A1EE-B1CB-458F-8C33-65700096F7F0}" type="datetimeFigureOut">
              <a:rPr lang="en-GB" smtClean="0"/>
              <a:t>16/10/2021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D27E3-E39C-49FF-B38F-35212FA16BFD}" type="slidenum">
              <a:rPr lang="en-GB" smtClean="0"/>
              <a:t>‹#›</a:t>
            </a:fld>
            <a:endParaRPr lang="en-GB"/>
          </a:p>
        </p:txBody>
      </p:sp>
    </p:spTree>
    <p:extLst>
      <p:ext uri="{BB962C8B-B14F-4D97-AF65-F5344CB8AC3E}">
        <p14:creationId xmlns:p14="http://schemas.microsoft.com/office/powerpoint/2010/main" val="42026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23C1-4D4C-463F-9FF3-993D077DF1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D8C9319-AC30-419B-8FB3-E39522A80F6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5DC257-4843-456D-A383-BD213E6916CA}"/>
              </a:ext>
            </a:extLst>
          </p:cNvPr>
          <p:cNvSpPr>
            <a:spLocks noGrp="1"/>
          </p:cNvSpPr>
          <p:nvPr>
            <p:ph type="dt" sz="half" idx="10"/>
          </p:nvPr>
        </p:nvSpPr>
        <p:spPr/>
        <p:txBody>
          <a:bodyPr/>
          <a:lstStyle/>
          <a:p>
            <a:fld id="{F323E29C-5947-467D-8D17-8F9E4073A04B}" type="datetime1">
              <a:rPr lang="en-GB" smtClean="0"/>
              <a:t>16/10/2021</a:t>
            </a:fld>
            <a:endParaRPr lang="en-GB"/>
          </a:p>
        </p:txBody>
      </p:sp>
      <p:sp>
        <p:nvSpPr>
          <p:cNvPr id="5" name="Footer Placeholder 4">
            <a:extLst>
              <a:ext uri="{FF2B5EF4-FFF2-40B4-BE49-F238E27FC236}">
                <a16:creationId xmlns:a16="http://schemas.microsoft.com/office/drawing/2014/main" id="{DB8E08EF-F8CD-41A8-ABC0-F91234E9596E}"/>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49CE057B-63CD-4F0D-A4CC-A35831956A22}"/>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65067565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BA1E-3E6E-4F00-866B-2BAB4B71FF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9B48A-426F-4D3A-98FE-947D1B515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CDD560-8849-4B7E-B3C8-6B68799F8891}"/>
              </a:ext>
            </a:extLst>
          </p:cNvPr>
          <p:cNvSpPr>
            <a:spLocks noGrp="1"/>
          </p:cNvSpPr>
          <p:nvPr>
            <p:ph type="dt" sz="half" idx="10"/>
          </p:nvPr>
        </p:nvSpPr>
        <p:spPr/>
        <p:txBody>
          <a:bodyPr/>
          <a:lstStyle/>
          <a:p>
            <a:fld id="{F0B36B40-E56E-4CB7-89BA-8F87B78E082A}" type="datetime1">
              <a:rPr lang="en-GB" smtClean="0"/>
              <a:t>16/10/2021</a:t>
            </a:fld>
            <a:endParaRPr lang="en-GB"/>
          </a:p>
        </p:txBody>
      </p:sp>
      <p:sp>
        <p:nvSpPr>
          <p:cNvPr id="5" name="Footer Placeholder 4">
            <a:extLst>
              <a:ext uri="{FF2B5EF4-FFF2-40B4-BE49-F238E27FC236}">
                <a16:creationId xmlns:a16="http://schemas.microsoft.com/office/drawing/2014/main" id="{641071A3-2A00-4FD0-B408-982AD361DA23}"/>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80BE9AFF-09C3-44BF-AB64-480E85EA7A33}"/>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09137286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ED4F3-778B-4175-8A40-411373687EA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387FB0-E4B0-4906-B93F-7CB25571D7E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0F64B-98D8-4332-976E-6AD226868BE4}"/>
              </a:ext>
            </a:extLst>
          </p:cNvPr>
          <p:cNvSpPr>
            <a:spLocks noGrp="1"/>
          </p:cNvSpPr>
          <p:nvPr>
            <p:ph type="dt" sz="half" idx="10"/>
          </p:nvPr>
        </p:nvSpPr>
        <p:spPr/>
        <p:txBody>
          <a:bodyPr/>
          <a:lstStyle/>
          <a:p>
            <a:fld id="{F06909B4-3DCE-4578-A95E-D2B54DB681AB}" type="datetime1">
              <a:rPr lang="en-GB" smtClean="0"/>
              <a:t>16/10/2021</a:t>
            </a:fld>
            <a:endParaRPr lang="en-GB"/>
          </a:p>
        </p:txBody>
      </p:sp>
      <p:sp>
        <p:nvSpPr>
          <p:cNvPr id="5" name="Footer Placeholder 4">
            <a:extLst>
              <a:ext uri="{FF2B5EF4-FFF2-40B4-BE49-F238E27FC236}">
                <a16:creationId xmlns:a16="http://schemas.microsoft.com/office/drawing/2014/main" id="{29498253-42B5-46EE-8071-097241E57EEF}"/>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984D3F01-C43B-46C6-A53A-C07AF2A9B7C7}"/>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49684406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Content Placeholder 3" descr="Logo_GFMER">
            <a:extLst>
              <a:ext uri="{FF2B5EF4-FFF2-40B4-BE49-F238E27FC236}">
                <a16:creationId xmlns:a16="http://schemas.microsoft.com/office/drawing/2014/main" id="{DB62F84F-1BAB-4D62-9B84-6B006D517891}"/>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a:xfrm>
            <a:off x="5204" y="6155663"/>
            <a:ext cx="672478" cy="684000"/>
          </a:xfrm>
          <a:prstGeom prst="rect">
            <a:avLst/>
          </a:prstGeom>
        </p:spPr>
      </p:pic>
      <p:sp>
        <p:nvSpPr>
          <p:cNvPr id="2" name="Title 1">
            <a:extLst>
              <a:ext uri="{FF2B5EF4-FFF2-40B4-BE49-F238E27FC236}">
                <a16:creationId xmlns:a16="http://schemas.microsoft.com/office/drawing/2014/main" id="{45C83558-FD5C-4336-8D5E-5CAD9634B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39B52-F8F0-47B5-B504-64D36565E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7F2D6-C262-496E-A1F9-1C60549C3677}"/>
              </a:ext>
            </a:extLst>
          </p:cNvPr>
          <p:cNvSpPr>
            <a:spLocks noGrp="1"/>
          </p:cNvSpPr>
          <p:nvPr>
            <p:ph type="dt" sz="half" idx="10"/>
          </p:nvPr>
        </p:nvSpPr>
        <p:spPr/>
        <p:txBody>
          <a:bodyPr/>
          <a:lstStyle/>
          <a:p>
            <a:fld id="{F72C44A0-F974-4359-AED9-3A4A68828036}" type="datetime1">
              <a:rPr lang="en-GB" smtClean="0"/>
              <a:t>16/10/2021</a:t>
            </a:fld>
            <a:endParaRPr lang="en-GB"/>
          </a:p>
        </p:txBody>
      </p:sp>
      <p:sp>
        <p:nvSpPr>
          <p:cNvPr id="5" name="Footer Placeholder 4">
            <a:extLst>
              <a:ext uri="{FF2B5EF4-FFF2-40B4-BE49-F238E27FC236}">
                <a16:creationId xmlns:a16="http://schemas.microsoft.com/office/drawing/2014/main" id="{7CC2C2A5-8F8E-4AFB-A284-03CE277CBD44}"/>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CAEDB90C-0888-4F82-9EBE-0A8433C434AE}"/>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85356206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8312-305B-4122-817F-005C6E1293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7D52D5-8408-4159-BE7E-AC268D2141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8DA3CE-3FE3-4981-B8AC-7074D9632452}"/>
              </a:ext>
            </a:extLst>
          </p:cNvPr>
          <p:cNvSpPr>
            <a:spLocks noGrp="1"/>
          </p:cNvSpPr>
          <p:nvPr>
            <p:ph type="dt" sz="half" idx="10"/>
          </p:nvPr>
        </p:nvSpPr>
        <p:spPr/>
        <p:txBody>
          <a:bodyPr/>
          <a:lstStyle/>
          <a:p>
            <a:fld id="{E6F1E6A5-5E08-4EC3-B39E-6ED4C21F43DA}" type="datetime1">
              <a:rPr lang="en-GB" smtClean="0"/>
              <a:t>16/10/2021</a:t>
            </a:fld>
            <a:endParaRPr lang="en-GB"/>
          </a:p>
        </p:txBody>
      </p:sp>
      <p:sp>
        <p:nvSpPr>
          <p:cNvPr id="5" name="Footer Placeholder 4">
            <a:extLst>
              <a:ext uri="{FF2B5EF4-FFF2-40B4-BE49-F238E27FC236}">
                <a16:creationId xmlns:a16="http://schemas.microsoft.com/office/drawing/2014/main" id="{9C641E7C-34D6-4190-B5BA-E772A26E75B5}"/>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D2946876-4BB8-4212-9180-2394751C8310}"/>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258048003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F7C8-64BA-4A59-AF27-20EE53EA41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D87197-0F8E-46ED-B362-F6BE42CD11C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588829-86B4-4C7A-80B7-874E71AE6EE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663C18-73F7-403F-9449-6DE1BB423A2A}"/>
              </a:ext>
            </a:extLst>
          </p:cNvPr>
          <p:cNvSpPr>
            <a:spLocks noGrp="1"/>
          </p:cNvSpPr>
          <p:nvPr>
            <p:ph type="dt" sz="half" idx="10"/>
          </p:nvPr>
        </p:nvSpPr>
        <p:spPr/>
        <p:txBody>
          <a:bodyPr/>
          <a:lstStyle/>
          <a:p>
            <a:fld id="{0B4F66B4-7CD4-45E6-A789-9F85B417411F}" type="datetime1">
              <a:rPr lang="en-GB" smtClean="0"/>
              <a:t>16/10/2021</a:t>
            </a:fld>
            <a:endParaRPr lang="en-GB"/>
          </a:p>
        </p:txBody>
      </p:sp>
      <p:sp>
        <p:nvSpPr>
          <p:cNvPr id="6" name="Footer Placeholder 5">
            <a:extLst>
              <a:ext uri="{FF2B5EF4-FFF2-40B4-BE49-F238E27FC236}">
                <a16:creationId xmlns:a16="http://schemas.microsoft.com/office/drawing/2014/main" id="{7CF7DFDE-EB61-4B18-A326-48AF9215EBCF}"/>
              </a:ext>
            </a:extLst>
          </p:cNvPr>
          <p:cNvSpPr>
            <a:spLocks noGrp="1"/>
          </p:cNvSpPr>
          <p:nvPr>
            <p:ph type="ftr" sz="quarter" idx="11"/>
          </p:nvPr>
        </p:nvSpPr>
        <p:spPr/>
        <p:txBody>
          <a:bodyPr/>
          <a:lstStyle/>
          <a:p>
            <a:r>
              <a:rPr lang="en-GB"/>
              <a:t>FHI 360, 2011.</a:t>
            </a:r>
          </a:p>
        </p:txBody>
      </p:sp>
      <p:sp>
        <p:nvSpPr>
          <p:cNvPr id="7" name="Slide Number Placeholder 6">
            <a:extLst>
              <a:ext uri="{FF2B5EF4-FFF2-40B4-BE49-F238E27FC236}">
                <a16:creationId xmlns:a16="http://schemas.microsoft.com/office/drawing/2014/main" id="{BBBE0556-6B92-4088-922F-EF32BDD08A8A}"/>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33540671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B988-0053-42F7-902F-3760118B1C0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AFA9F7-CB47-48C9-B72F-C555ED2E151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AFE845A-CF28-404D-A26A-AE9AD933AE7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4E7C02-2715-4412-9D51-4FDDDD3E8B9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C7FCC-9294-474E-8F4A-D1DB598E08D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C89CC7-4640-4534-AB03-E19C0FA1AF66}"/>
              </a:ext>
            </a:extLst>
          </p:cNvPr>
          <p:cNvSpPr>
            <a:spLocks noGrp="1"/>
          </p:cNvSpPr>
          <p:nvPr>
            <p:ph type="dt" sz="half" idx="10"/>
          </p:nvPr>
        </p:nvSpPr>
        <p:spPr/>
        <p:txBody>
          <a:bodyPr/>
          <a:lstStyle/>
          <a:p>
            <a:fld id="{32618D83-6A6E-4341-BDBC-1AB66835EBCD}" type="datetime1">
              <a:rPr lang="en-GB" smtClean="0"/>
              <a:t>16/10/2021</a:t>
            </a:fld>
            <a:endParaRPr lang="en-GB"/>
          </a:p>
        </p:txBody>
      </p:sp>
      <p:sp>
        <p:nvSpPr>
          <p:cNvPr id="8" name="Footer Placeholder 7">
            <a:extLst>
              <a:ext uri="{FF2B5EF4-FFF2-40B4-BE49-F238E27FC236}">
                <a16:creationId xmlns:a16="http://schemas.microsoft.com/office/drawing/2014/main" id="{38EC3641-976B-4B5A-BB56-A0AF13D1E661}"/>
              </a:ext>
            </a:extLst>
          </p:cNvPr>
          <p:cNvSpPr>
            <a:spLocks noGrp="1"/>
          </p:cNvSpPr>
          <p:nvPr>
            <p:ph type="ftr" sz="quarter" idx="11"/>
          </p:nvPr>
        </p:nvSpPr>
        <p:spPr/>
        <p:txBody>
          <a:bodyPr/>
          <a:lstStyle/>
          <a:p>
            <a:r>
              <a:rPr lang="en-GB"/>
              <a:t>FHI 360, 2011.</a:t>
            </a:r>
          </a:p>
        </p:txBody>
      </p:sp>
      <p:sp>
        <p:nvSpPr>
          <p:cNvPr id="9" name="Slide Number Placeholder 8">
            <a:extLst>
              <a:ext uri="{FF2B5EF4-FFF2-40B4-BE49-F238E27FC236}">
                <a16:creationId xmlns:a16="http://schemas.microsoft.com/office/drawing/2014/main" id="{603177AC-9A0A-4FBD-A1C9-C512C2513413}"/>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496720865"/>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3B0A-DA94-4339-99E3-10F5C99534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8FCC9B-7A98-428B-8B23-3F9405D3086D}"/>
              </a:ext>
            </a:extLst>
          </p:cNvPr>
          <p:cNvSpPr>
            <a:spLocks noGrp="1"/>
          </p:cNvSpPr>
          <p:nvPr>
            <p:ph type="dt" sz="half" idx="10"/>
          </p:nvPr>
        </p:nvSpPr>
        <p:spPr/>
        <p:txBody>
          <a:bodyPr/>
          <a:lstStyle/>
          <a:p>
            <a:fld id="{DF1C4D53-688F-40A0-A54A-A98871E6053B}" type="datetime1">
              <a:rPr lang="en-GB" smtClean="0"/>
              <a:t>16/10/2021</a:t>
            </a:fld>
            <a:endParaRPr lang="en-GB"/>
          </a:p>
        </p:txBody>
      </p:sp>
      <p:sp>
        <p:nvSpPr>
          <p:cNvPr id="4" name="Footer Placeholder 3">
            <a:extLst>
              <a:ext uri="{FF2B5EF4-FFF2-40B4-BE49-F238E27FC236}">
                <a16:creationId xmlns:a16="http://schemas.microsoft.com/office/drawing/2014/main" id="{1628B633-F03B-4015-A04B-F237781075C6}"/>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AAC22FF5-3B70-4B92-99AF-660CAC02F044}"/>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09628782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FA5DD-C806-4CA7-B83F-3BFFB383808A}"/>
              </a:ext>
            </a:extLst>
          </p:cNvPr>
          <p:cNvSpPr>
            <a:spLocks noGrp="1"/>
          </p:cNvSpPr>
          <p:nvPr>
            <p:ph type="dt" sz="half" idx="10"/>
          </p:nvPr>
        </p:nvSpPr>
        <p:spPr/>
        <p:txBody>
          <a:bodyPr/>
          <a:lstStyle/>
          <a:p>
            <a:fld id="{3060E1EF-09CC-4158-8F41-4F91CF7A4A57}" type="datetime1">
              <a:rPr lang="en-GB" smtClean="0"/>
              <a:t>16/10/2021</a:t>
            </a:fld>
            <a:endParaRPr lang="en-GB"/>
          </a:p>
        </p:txBody>
      </p:sp>
      <p:sp>
        <p:nvSpPr>
          <p:cNvPr id="3" name="Footer Placeholder 2">
            <a:extLst>
              <a:ext uri="{FF2B5EF4-FFF2-40B4-BE49-F238E27FC236}">
                <a16:creationId xmlns:a16="http://schemas.microsoft.com/office/drawing/2014/main" id="{4D6F5323-CFEB-43D8-B8E4-41326A6FF46B}"/>
              </a:ext>
            </a:extLst>
          </p:cNvPr>
          <p:cNvSpPr>
            <a:spLocks noGrp="1"/>
          </p:cNvSpPr>
          <p:nvPr>
            <p:ph type="ftr" sz="quarter" idx="11"/>
          </p:nvPr>
        </p:nvSpPr>
        <p:spPr/>
        <p:txBody>
          <a:bodyPr/>
          <a:lstStyle/>
          <a:p>
            <a:r>
              <a:rPr lang="en-GB"/>
              <a:t>FHI 360, 2011.</a:t>
            </a:r>
          </a:p>
        </p:txBody>
      </p:sp>
      <p:sp>
        <p:nvSpPr>
          <p:cNvPr id="4" name="Slide Number Placeholder 3">
            <a:extLst>
              <a:ext uri="{FF2B5EF4-FFF2-40B4-BE49-F238E27FC236}">
                <a16:creationId xmlns:a16="http://schemas.microsoft.com/office/drawing/2014/main" id="{07ECFE8F-10E5-4CD0-BDA8-8629853D5E49}"/>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257223195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B25F-16DB-466D-984E-9D4F059DAD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1DF5AE-3B60-4395-974C-F8E3E41D0AB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5FA131-03E6-45DD-8434-F8A6C14099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8A8DFC-F61B-4298-B2AB-C4DD6A34012E}"/>
              </a:ext>
            </a:extLst>
          </p:cNvPr>
          <p:cNvSpPr>
            <a:spLocks noGrp="1"/>
          </p:cNvSpPr>
          <p:nvPr>
            <p:ph type="dt" sz="half" idx="10"/>
          </p:nvPr>
        </p:nvSpPr>
        <p:spPr/>
        <p:txBody>
          <a:bodyPr/>
          <a:lstStyle/>
          <a:p>
            <a:fld id="{4DA6FA58-2C2E-4356-BE97-0F5D0276FF6E}" type="datetime1">
              <a:rPr lang="en-GB" smtClean="0"/>
              <a:t>16/10/2021</a:t>
            </a:fld>
            <a:endParaRPr lang="en-GB"/>
          </a:p>
        </p:txBody>
      </p:sp>
      <p:sp>
        <p:nvSpPr>
          <p:cNvPr id="6" name="Footer Placeholder 5">
            <a:extLst>
              <a:ext uri="{FF2B5EF4-FFF2-40B4-BE49-F238E27FC236}">
                <a16:creationId xmlns:a16="http://schemas.microsoft.com/office/drawing/2014/main" id="{0FBB22EA-37E1-4EC1-9D5F-97745B3127EC}"/>
              </a:ext>
            </a:extLst>
          </p:cNvPr>
          <p:cNvSpPr>
            <a:spLocks noGrp="1"/>
          </p:cNvSpPr>
          <p:nvPr>
            <p:ph type="ftr" sz="quarter" idx="11"/>
          </p:nvPr>
        </p:nvSpPr>
        <p:spPr/>
        <p:txBody>
          <a:bodyPr/>
          <a:lstStyle/>
          <a:p>
            <a:r>
              <a:rPr lang="en-GB"/>
              <a:t>FHI 360, 2011.</a:t>
            </a:r>
          </a:p>
        </p:txBody>
      </p:sp>
      <p:sp>
        <p:nvSpPr>
          <p:cNvPr id="7" name="Slide Number Placeholder 6">
            <a:extLst>
              <a:ext uri="{FF2B5EF4-FFF2-40B4-BE49-F238E27FC236}">
                <a16:creationId xmlns:a16="http://schemas.microsoft.com/office/drawing/2014/main" id="{B11BF68D-6E19-49A6-A2C9-6FDA9C9153AD}"/>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316179774"/>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321D-384B-4038-8685-32FABFC91D2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29E57F-2523-4E7F-8575-95DAAE1501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EA768AA-D7F5-4960-A5F4-820799A358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784D20-A6DF-4B6D-B141-6AB133A8DB60}"/>
              </a:ext>
            </a:extLst>
          </p:cNvPr>
          <p:cNvSpPr>
            <a:spLocks noGrp="1"/>
          </p:cNvSpPr>
          <p:nvPr>
            <p:ph type="dt" sz="half" idx="10"/>
          </p:nvPr>
        </p:nvSpPr>
        <p:spPr/>
        <p:txBody>
          <a:bodyPr/>
          <a:lstStyle/>
          <a:p>
            <a:fld id="{0A7F9CAC-2525-412A-B9FA-363317AB79E0}" type="datetime1">
              <a:rPr lang="en-GB" smtClean="0"/>
              <a:t>16/10/2021</a:t>
            </a:fld>
            <a:endParaRPr lang="en-GB"/>
          </a:p>
        </p:txBody>
      </p:sp>
      <p:sp>
        <p:nvSpPr>
          <p:cNvPr id="6" name="Footer Placeholder 5">
            <a:extLst>
              <a:ext uri="{FF2B5EF4-FFF2-40B4-BE49-F238E27FC236}">
                <a16:creationId xmlns:a16="http://schemas.microsoft.com/office/drawing/2014/main" id="{ECE3D6E9-CACF-476C-983A-872F6A646339}"/>
              </a:ext>
            </a:extLst>
          </p:cNvPr>
          <p:cNvSpPr>
            <a:spLocks noGrp="1"/>
          </p:cNvSpPr>
          <p:nvPr>
            <p:ph type="ftr" sz="quarter" idx="11"/>
          </p:nvPr>
        </p:nvSpPr>
        <p:spPr/>
        <p:txBody>
          <a:bodyPr/>
          <a:lstStyle/>
          <a:p>
            <a:r>
              <a:rPr lang="en-GB"/>
              <a:t>FHI 360, 2011.</a:t>
            </a:r>
          </a:p>
        </p:txBody>
      </p:sp>
      <p:sp>
        <p:nvSpPr>
          <p:cNvPr id="7" name="Slide Number Placeholder 6">
            <a:extLst>
              <a:ext uri="{FF2B5EF4-FFF2-40B4-BE49-F238E27FC236}">
                <a16:creationId xmlns:a16="http://schemas.microsoft.com/office/drawing/2014/main" id="{B3776C4E-5295-4E4A-A800-DA8515EE260E}"/>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040791820"/>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56981-57D5-4771-B276-2830419FC4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E1AAED-C116-4231-B2AA-DD4CABC11C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7AE9DE-40F5-431C-BE4F-F20F99315B1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009894-3A22-48DA-B0B7-6DEB231D70B0}" type="datetime1">
              <a:rPr lang="en-GB" smtClean="0"/>
              <a:t>16/10/2021</a:t>
            </a:fld>
            <a:endParaRPr lang="en-GB"/>
          </a:p>
        </p:txBody>
      </p:sp>
      <p:sp>
        <p:nvSpPr>
          <p:cNvPr id="5" name="Footer Placeholder 4">
            <a:extLst>
              <a:ext uri="{FF2B5EF4-FFF2-40B4-BE49-F238E27FC236}">
                <a16:creationId xmlns:a16="http://schemas.microsoft.com/office/drawing/2014/main" id="{EC741EF6-3798-4F31-9F7F-ADE3BF4F9C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FHI 360, 2011.</a:t>
            </a:r>
          </a:p>
        </p:txBody>
      </p:sp>
      <p:sp>
        <p:nvSpPr>
          <p:cNvPr id="6" name="Slide Number Placeholder 5">
            <a:extLst>
              <a:ext uri="{FF2B5EF4-FFF2-40B4-BE49-F238E27FC236}">
                <a16:creationId xmlns:a16="http://schemas.microsoft.com/office/drawing/2014/main" id="{1C546B8E-651E-4E19-A2FA-5321CD8480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C7F890-078C-40D2-8C86-978E589344A6}" type="slidenum">
              <a:rPr lang="en-GB" smtClean="0"/>
              <a:t>‹#›</a:t>
            </a:fld>
            <a:endParaRPr lang="en-GB"/>
          </a:p>
        </p:txBody>
      </p:sp>
    </p:spTree>
    <p:extLst>
      <p:ext uri="{BB962C8B-B14F-4D97-AF65-F5344CB8AC3E}">
        <p14:creationId xmlns:p14="http://schemas.microsoft.com/office/powerpoint/2010/main" val="98622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fmer.ch/"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hi360.org/resource/research-ethics-training-curriculum-retc-second-edi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apps.who.int/iris/handle/10665/44118"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ethics.gc.ca/eng/education_tutorial-didacticiel.html" TargetMode="External"/><Relationship Id="rId2" Type="http://schemas.openxmlformats.org/officeDocument/2006/relationships/hyperlink" Target="https://www.globethics.net/" TargetMode="External"/><Relationship Id="rId1" Type="http://schemas.openxmlformats.org/officeDocument/2006/relationships/slideLayout" Target="../slideLayouts/slideLayout2.xml"/><Relationship Id="rId5" Type="http://schemas.openxmlformats.org/officeDocument/2006/relationships/hyperlink" Target="https://elearning.trree.org/" TargetMode="External"/><Relationship Id="rId4" Type="http://schemas.openxmlformats.org/officeDocument/2006/relationships/hyperlink" Target="https://www.fic.nih.gov/ResearchTopics/Bioethics/Pages/teachers-students.aspx"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hhs.gov/ohrp/education-and-outreach/online-education/human-research-protection-training/index.html" TargetMode="External"/><Relationship Id="rId2" Type="http://schemas.openxmlformats.org/officeDocument/2006/relationships/hyperlink" Target="https://www.who.int/reproductivehealth/publications/adolescence/ethical-considerations-srh-research-in-adolescents/en/" TargetMode="External"/><Relationship Id="rId1" Type="http://schemas.openxmlformats.org/officeDocument/2006/relationships/slideLayout" Target="../slideLayouts/slideLayout2.xml"/><Relationship Id="rId6" Type="http://schemas.openxmlformats.org/officeDocument/2006/relationships/hyperlink" Target="https://ori.hhs.gov/education/products/ucla/chapter2/page00b.htm" TargetMode="External"/><Relationship Id="rId5" Type="http://schemas.openxmlformats.org/officeDocument/2006/relationships/hyperlink" Target="https://www.fhi360.org/resource/research-ethics-training-curriculum-retc-second-edition" TargetMode="External"/><Relationship Id="rId4" Type="http://schemas.openxmlformats.org/officeDocument/2006/relationships/hyperlink" Target="https://cdn-auth-cms.who.int/media/docs/default-source/ethics/international-ethical-guidelines-for-health-related-research-involving-humans.pdf?sfvrsn=f62ee074_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600F-B7D6-4011-BCC7-8FBB72436616}"/>
              </a:ext>
            </a:extLst>
          </p:cNvPr>
          <p:cNvSpPr>
            <a:spLocks noGrp="1"/>
          </p:cNvSpPr>
          <p:nvPr>
            <p:ph type="ctrTitle"/>
          </p:nvPr>
        </p:nvSpPr>
        <p:spPr>
          <a:xfrm>
            <a:off x="1143000" y="1658863"/>
            <a:ext cx="6858000" cy="2387600"/>
          </a:xfrm>
        </p:spPr>
        <p:txBody>
          <a:bodyPr>
            <a:normAutofit/>
          </a:bodyPr>
          <a:lstStyle/>
          <a:p>
            <a:r>
              <a:rPr lang="en-US" altLang="en-US" sz="4000" dirty="0">
                <a:solidFill>
                  <a:srgbClr val="C00000"/>
                </a:solidFill>
                <a:latin typeface="Arial Bold" panose="020B0704020202020204" pitchFamily="34" charset="0"/>
                <a:cs typeface="Arial Bold" panose="020B0704020202020204" pitchFamily="34" charset="0"/>
              </a:rPr>
              <a:t>Ethical issues in sexual and reproductive health research</a:t>
            </a:r>
            <a:endParaRPr lang="en-GB" sz="4000" dirty="0">
              <a:solidFill>
                <a:srgbClr val="C00000"/>
              </a:solidFill>
              <a:latin typeface="Arial Bold" panose="020B0704020202020204" pitchFamily="34" charset="0"/>
              <a:cs typeface="Arial Bold" panose="020B0704020202020204" pitchFamily="34" charset="0"/>
            </a:endParaRPr>
          </a:p>
        </p:txBody>
      </p:sp>
      <p:sp>
        <p:nvSpPr>
          <p:cNvPr id="3" name="Subtitle 2">
            <a:extLst>
              <a:ext uri="{FF2B5EF4-FFF2-40B4-BE49-F238E27FC236}">
                <a16:creationId xmlns:a16="http://schemas.microsoft.com/office/drawing/2014/main" id="{EFFF03D7-9CD6-476D-B364-5D69E6F11489}"/>
              </a:ext>
            </a:extLst>
          </p:cNvPr>
          <p:cNvSpPr>
            <a:spLocks noGrp="1"/>
          </p:cNvSpPr>
          <p:nvPr>
            <p:ph type="subTitle" idx="1"/>
          </p:nvPr>
        </p:nvSpPr>
        <p:spPr>
          <a:xfrm>
            <a:off x="1143000" y="4514925"/>
            <a:ext cx="6858000" cy="1655762"/>
          </a:xfrm>
        </p:spPr>
        <p:txBody>
          <a:bodyPr>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zh-TW" sz="1400" b="1" dirty="0">
                <a:solidFill>
                  <a:schemeClr val="accent1">
                    <a:lumMod val="50000"/>
                  </a:schemeClr>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Dr Raqibat Idris, MBBS, DO, MPH</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zh-TW" sz="1400" b="1" dirty="0">
                <a:solidFill>
                  <a:schemeClr val="accent1">
                    <a:lumMod val="50000"/>
                  </a:schemeClr>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Geneva Foundation for Medical Education and Research</a:t>
            </a: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Training course in research methodology and</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research protocol development</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Geneva 2021</a:t>
            </a:r>
            <a:endParaRPr kumimoji="0" lang="fr-CH"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endParaRPr lang="en-GB" sz="1400" b="1" dirty="0">
              <a:latin typeface="Arial Nova" panose="020B0504020202020204" pitchFamily="34" charset="0"/>
            </a:endParaRPr>
          </a:p>
        </p:txBody>
      </p:sp>
      <p:pic>
        <p:nvPicPr>
          <p:cNvPr id="4" name="Content Placeholder 3" descr="Logo_GFMER">
            <a:hlinkClick r:id="rId2"/>
            <a:extLst>
              <a:ext uri="{FF2B5EF4-FFF2-40B4-BE49-F238E27FC236}">
                <a16:creationId xmlns:a16="http://schemas.microsoft.com/office/drawing/2014/main" id="{F1A359D0-1B5D-412C-A094-BD6243029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14775" y="271462"/>
            <a:ext cx="1111250" cy="1130300"/>
          </a:xfrm>
          <a:prstGeom prst="rect">
            <a:avLst/>
          </a:prstGeom>
        </p:spPr>
      </p:pic>
    </p:spTree>
    <p:extLst>
      <p:ext uri="{BB962C8B-B14F-4D97-AF65-F5344CB8AC3E}">
        <p14:creationId xmlns:p14="http://schemas.microsoft.com/office/powerpoint/2010/main" val="224042039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Scale, Question, Importance, Balance, Choice, Choose">
            <a:extLst>
              <a:ext uri="{FF2B5EF4-FFF2-40B4-BE49-F238E27FC236}">
                <a16:creationId xmlns:a16="http://schemas.microsoft.com/office/drawing/2014/main" id="{CD259403-C26B-42FC-B310-04630AC13F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83" r="20198"/>
          <a:stretch/>
        </p:blipFill>
        <p:spPr bwMode="auto">
          <a:xfrm>
            <a:off x="6381750" y="818357"/>
            <a:ext cx="2790825" cy="2478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C3D4E9-DDBB-482B-85FC-F0213F57D845}"/>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Beneficence</a:t>
            </a:r>
          </a:p>
        </p:txBody>
      </p:sp>
      <p:sp>
        <p:nvSpPr>
          <p:cNvPr id="3" name="Content Placeholder 2">
            <a:extLst>
              <a:ext uri="{FF2B5EF4-FFF2-40B4-BE49-F238E27FC236}">
                <a16:creationId xmlns:a16="http://schemas.microsoft.com/office/drawing/2014/main" id="{94CE5632-73C9-49AF-BD80-DF62E818FABF}"/>
              </a:ext>
            </a:extLst>
          </p:cNvPr>
          <p:cNvSpPr>
            <a:spLocks noGrp="1"/>
          </p:cNvSpPr>
          <p:nvPr>
            <p:ph idx="1"/>
          </p:nvPr>
        </p:nvSpPr>
        <p:spPr>
          <a:xfrm>
            <a:off x="628650" y="1847851"/>
            <a:ext cx="7886700" cy="4351338"/>
          </a:xfrm>
        </p:spPr>
        <p:txBody>
          <a:bodyPr>
            <a:normAutofit/>
          </a:bodyPr>
          <a:lstStyle/>
          <a:p>
            <a:pPr marL="0" indent="0">
              <a:buNone/>
            </a:pPr>
            <a:r>
              <a:rPr lang="en-GB" sz="2800" b="1" dirty="0">
                <a:solidFill>
                  <a:srgbClr val="00B050"/>
                </a:solidFill>
                <a:latin typeface="Arial Nova" panose="020B0504020202020204" pitchFamily="34" charset="0"/>
              </a:rPr>
              <a:t>The principle of beneficence </a:t>
            </a:r>
            <a:br>
              <a:rPr lang="en-GB" sz="2800" b="1" dirty="0">
                <a:solidFill>
                  <a:srgbClr val="00B050"/>
                </a:solidFill>
                <a:latin typeface="Arial Nova" panose="020B0504020202020204" pitchFamily="34" charset="0"/>
              </a:rPr>
            </a:br>
            <a:r>
              <a:rPr lang="en-GB" sz="2800" b="1" dirty="0">
                <a:solidFill>
                  <a:srgbClr val="00B050"/>
                </a:solidFill>
                <a:latin typeface="Arial Nova" panose="020B0504020202020204" pitchFamily="34" charset="0"/>
              </a:rPr>
              <a:t>refers to </a:t>
            </a:r>
            <a:r>
              <a:rPr lang="en-GB" sz="2800" b="1" dirty="0">
                <a:solidFill>
                  <a:srgbClr val="FF0000"/>
                </a:solidFill>
                <a:latin typeface="Arial Nova" panose="020B0504020202020204" pitchFamily="34" charset="0"/>
              </a:rPr>
              <a:t>“No harm” or “non-maleficence” </a:t>
            </a:r>
          </a:p>
          <a:p>
            <a:pPr marL="0" indent="0">
              <a:buNone/>
            </a:pPr>
            <a:endParaRPr lang="en-GB" sz="2400" b="1" dirty="0">
              <a:solidFill>
                <a:srgbClr val="FF0000"/>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Holds the researcher responsible for the participant’s physical, mental, and social well-being </a:t>
            </a:r>
            <a:r>
              <a:rPr lang="en-GB" sz="2400" dirty="0">
                <a:solidFill>
                  <a:schemeClr val="accent1">
                    <a:lumMod val="50000"/>
                  </a:schemeClr>
                </a:solidFill>
                <a:latin typeface="Arial Nova" panose="020B0504020202020204" pitchFamily="34" charset="0"/>
              </a:rPr>
              <a:t>throughout participation in the study</a:t>
            </a:r>
          </a:p>
          <a:p>
            <a:pPr lvl="1"/>
            <a:r>
              <a:rPr lang="en-GB" sz="2400" dirty="0">
                <a:solidFill>
                  <a:schemeClr val="accent1">
                    <a:lumMod val="50000"/>
                  </a:schemeClr>
                </a:solidFill>
                <a:latin typeface="Arial Nova" panose="020B0504020202020204" pitchFamily="34" charset="0"/>
              </a:rPr>
              <a:t>Risks reduced to a minimum</a:t>
            </a:r>
          </a:p>
          <a:p>
            <a:pPr lvl="1"/>
            <a:r>
              <a:rPr lang="en-GB" sz="2400" dirty="0">
                <a:solidFill>
                  <a:schemeClr val="accent1">
                    <a:lumMod val="50000"/>
                  </a:schemeClr>
                </a:solidFill>
                <a:latin typeface="Arial Nova" panose="020B0504020202020204" pitchFamily="34" charset="0"/>
              </a:rPr>
              <a:t>Benefits to the participant must be weighed against potential risks of participating</a:t>
            </a:r>
          </a:p>
          <a:p>
            <a:pPr lvl="1"/>
            <a:r>
              <a:rPr lang="en-GB" sz="2400" dirty="0">
                <a:solidFill>
                  <a:schemeClr val="accent1">
                    <a:lumMod val="50000"/>
                  </a:schemeClr>
                </a:solidFill>
                <a:latin typeface="Arial Nova" panose="020B0504020202020204" pitchFamily="34" charset="0"/>
              </a:rPr>
              <a:t>Benefits for the communities where the research is conducted</a:t>
            </a:r>
          </a:p>
        </p:txBody>
      </p:sp>
      <p:sp>
        <p:nvSpPr>
          <p:cNvPr id="4" name="Footer Placeholder 3">
            <a:extLst>
              <a:ext uri="{FF2B5EF4-FFF2-40B4-BE49-F238E27FC236}">
                <a16:creationId xmlns:a16="http://schemas.microsoft.com/office/drawing/2014/main" id="{377F09A1-E4B1-4111-955A-E42632895D3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37486DA2-35DB-4673-BE46-757781BDDB8D}"/>
              </a:ext>
            </a:extLst>
          </p:cNvPr>
          <p:cNvSpPr>
            <a:spLocks noGrp="1"/>
          </p:cNvSpPr>
          <p:nvPr>
            <p:ph type="sldNum" sz="quarter" idx="12"/>
          </p:nvPr>
        </p:nvSpPr>
        <p:spPr/>
        <p:txBody>
          <a:bodyPr/>
          <a:lstStyle/>
          <a:p>
            <a:fld id="{D5C7F890-078C-40D2-8C86-978E589344A6}" type="slidenum">
              <a:rPr lang="en-GB" smtClean="0"/>
              <a:t>10</a:t>
            </a:fld>
            <a:endParaRPr lang="en-GB"/>
          </a:p>
        </p:txBody>
      </p:sp>
    </p:spTree>
    <p:extLst>
      <p:ext uri="{BB962C8B-B14F-4D97-AF65-F5344CB8AC3E}">
        <p14:creationId xmlns:p14="http://schemas.microsoft.com/office/powerpoint/2010/main" val="393066846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cales, justice">
            <a:extLst>
              <a:ext uri="{FF2B5EF4-FFF2-40B4-BE49-F238E27FC236}">
                <a16:creationId xmlns:a16="http://schemas.microsoft.com/office/drawing/2014/main" id="{6C07BED6-E69A-4898-AFB6-72FD0A67DA4A}"/>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79075" y="2273294"/>
            <a:ext cx="5292000" cy="3970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9C84E4A-C95E-4945-98B4-55BF3DB0D31D}"/>
              </a:ext>
            </a:extLst>
          </p:cNvPr>
          <p:cNvSpPr>
            <a:spLocks noGrp="1"/>
          </p:cNvSpPr>
          <p:nvPr>
            <p:ph idx="1"/>
          </p:nvPr>
        </p:nvSpPr>
        <p:spPr/>
        <p:txBody>
          <a:bodyPr>
            <a:normAutofit/>
          </a:bodyPr>
          <a:lstStyle/>
          <a:p>
            <a:pPr marL="0" indent="0">
              <a:buNone/>
            </a:pPr>
            <a:r>
              <a:rPr lang="en-GB" sz="2600" b="1" dirty="0">
                <a:solidFill>
                  <a:srgbClr val="00B050"/>
                </a:solidFill>
                <a:latin typeface="Arial Nova" panose="020B0504020202020204" pitchFamily="34" charset="0"/>
              </a:rPr>
              <a:t>The principle of justice forbids placing one group of people at risk solely for the benefit of another. </a:t>
            </a:r>
          </a:p>
          <a:p>
            <a:pPr marL="0" indent="0">
              <a:buNone/>
            </a:pPr>
            <a:endParaRPr lang="en-GB" sz="2400" b="1" dirty="0">
              <a:latin typeface="Arial Nova" panose="020B0504020202020204" pitchFamily="34" charset="0"/>
            </a:endParaRPr>
          </a:p>
          <a:p>
            <a:pPr marL="342900" lvl="1" indent="0">
              <a:buNone/>
            </a:pPr>
            <a:r>
              <a:rPr lang="en-GB" sz="2400" b="1" dirty="0">
                <a:solidFill>
                  <a:srgbClr val="FF0000"/>
                </a:solidFill>
                <a:latin typeface="Arial Nova" panose="020B0504020202020204" pitchFamily="34" charset="0"/>
              </a:rPr>
              <a:t>The researchers and sponsors have the obligation to: </a:t>
            </a:r>
          </a:p>
          <a:p>
            <a:pPr lvl="1"/>
            <a:r>
              <a:rPr lang="en-GB" sz="2400" b="1" dirty="0">
                <a:solidFill>
                  <a:schemeClr val="accent1">
                    <a:lumMod val="50000"/>
                  </a:schemeClr>
                </a:solidFill>
                <a:latin typeface="Arial Nova" panose="020B0504020202020204" pitchFamily="34" charset="0"/>
              </a:rPr>
              <a:t>Distribute the risk and benefits in an equitable manner for both potential participants and communities</a:t>
            </a:r>
          </a:p>
          <a:p>
            <a:pPr lvl="1"/>
            <a:r>
              <a:rPr lang="en-GB" sz="2400" b="1" dirty="0">
                <a:solidFill>
                  <a:schemeClr val="accent1">
                    <a:lumMod val="50000"/>
                  </a:schemeClr>
                </a:solidFill>
                <a:latin typeface="Arial Nova" panose="020B0504020202020204" pitchFamily="34" charset="0"/>
              </a:rPr>
              <a:t>Equitable recruitment of research participants</a:t>
            </a:r>
          </a:p>
          <a:p>
            <a:pPr lvl="1"/>
            <a:r>
              <a:rPr lang="en-GB" sz="2400" b="1" dirty="0">
                <a:solidFill>
                  <a:schemeClr val="accent1">
                    <a:lumMod val="50000"/>
                  </a:schemeClr>
                </a:solidFill>
                <a:latin typeface="Arial Nova" panose="020B0504020202020204" pitchFamily="34" charset="0"/>
              </a:rPr>
              <a:t>Special protection for vulnerable groups </a:t>
            </a:r>
          </a:p>
          <a:p>
            <a:pPr lvl="1"/>
            <a:r>
              <a:rPr lang="en-GB" sz="2400" b="1" dirty="0">
                <a:solidFill>
                  <a:schemeClr val="accent1">
                    <a:lumMod val="50000"/>
                  </a:schemeClr>
                </a:solidFill>
                <a:latin typeface="Arial Nova" panose="020B0504020202020204" pitchFamily="34" charset="0"/>
              </a:rPr>
              <a:t>Protection of underprivileged communities</a:t>
            </a:r>
          </a:p>
        </p:txBody>
      </p:sp>
      <p:sp>
        <p:nvSpPr>
          <p:cNvPr id="2" name="Title 1">
            <a:extLst>
              <a:ext uri="{FF2B5EF4-FFF2-40B4-BE49-F238E27FC236}">
                <a16:creationId xmlns:a16="http://schemas.microsoft.com/office/drawing/2014/main" id="{238E459D-3723-4EDC-8C95-D13E0A452D29}"/>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Justice</a:t>
            </a:r>
          </a:p>
        </p:txBody>
      </p:sp>
      <p:sp>
        <p:nvSpPr>
          <p:cNvPr id="4" name="Footer Placeholder 3">
            <a:extLst>
              <a:ext uri="{FF2B5EF4-FFF2-40B4-BE49-F238E27FC236}">
                <a16:creationId xmlns:a16="http://schemas.microsoft.com/office/drawing/2014/main" id="{41EA339D-502B-4ED4-9D82-A6FC7EAB6B9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4E6CA860-DA86-495D-A4AD-81D603D47A57}"/>
              </a:ext>
            </a:extLst>
          </p:cNvPr>
          <p:cNvSpPr>
            <a:spLocks noGrp="1"/>
          </p:cNvSpPr>
          <p:nvPr>
            <p:ph type="sldNum" sz="quarter" idx="12"/>
          </p:nvPr>
        </p:nvSpPr>
        <p:spPr/>
        <p:txBody>
          <a:bodyPr/>
          <a:lstStyle/>
          <a:p>
            <a:fld id="{D5C7F890-078C-40D2-8C86-978E589344A6}" type="slidenum">
              <a:rPr lang="en-GB" smtClean="0"/>
              <a:t>11</a:t>
            </a:fld>
            <a:endParaRPr lang="en-GB"/>
          </a:p>
        </p:txBody>
      </p:sp>
    </p:spTree>
    <p:extLst>
      <p:ext uri="{BB962C8B-B14F-4D97-AF65-F5344CB8AC3E}">
        <p14:creationId xmlns:p14="http://schemas.microsoft.com/office/powerpoint/2010/main" val="268818461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E47A-54CF-4FF8-8CE3-7D729141AED1}"/>
              </a:ext>
            </a:extLst>
          </p:cNvPr>
          <p:cNvSpPr>
            <a:spLocks noGrp="1"/>
          </p:cNvSpPr>
          <p:nvPr>
            <p:ph type="title"/>
          </p:nvPr>
        </p:nvSpPr>
        <p:spPr/>
        <p:txBody>
          <a:bodyPr>
            <a:noAutofit/>
          </a:bodyPr>
          <a:lstStyle/>
          <a:p>
            <a:br>
              <a:rPr lang="en-GB" sz="3600" dirty="0">
                <a:solidFill>
                  <a:srgbClr val="C00000"/>
                </a:solidFill>
                <a:latin typeface="Arial Bold" panose="020B0704020202020204" pitchFamily="34" charset="0"/>
                <a:cs typeface="Arial Bold" panose="020B0704020202020204" pitchFamily="34" charset="0"/>
              </a:rPr>
            </a:br>
            <a:r>
              <a:rPr lang="en-GB" sz="3600" dirty="0">
                <a:solidFill>
                  <a:srgbClr val="C00000"/>
                </a:solidFill>
                <a:latin typeface="Arial Bold" panose="020B0704020202020204" pitchFamily="34" charset="0"/>
                <a:cs typeface="Arial Bold" panose="020B0704020202020204" pitchFamily="34" charset="0"/>
              </a:rPr>
              <a:t>Vulnerable research participants</a:t>
            </a:r>
            <a:br>
              <a:rPr lang="en-GB" sz="3600" dirty="0">
                <a:solidFill>
                  <a:srgbClr val="C00000"/>
                </a:solidFill>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B41EC36-CB4D-44E8-80C5-34F8E5B5BE69}"/>
              </a:ext>
            </a:extLst>
          </p:cNvPr>
          <p:cNvSpPr>
            <a:spLocks noGrp="1"/>
          </p:cNvSpPr>
          <p:nvPr>
            <p:ph idx="1"/>
          </p:nvPr>
        </p:nvSpPr>
        <p:spPr>
          <a:xfrm>
            <a:off x="628650" y="1847851"/>
            <a:ext cx="7886700" cy="4351338"/>
          </a:xfrm>
        </p:spPr>
        <p:txBody>
          <a:bodyPr>
            <a:normAutofit/>
          </a:bodyPr>
          <a:lstStyle/>
          <a:p>
            <a:pPr marL="0" indent="0">
              <a:buNone/>
            </a:pPr>
            <a:r>
              <a:rPr lang="en-GB" sz="2400" b="1" dirty="0">
                <a:solidFill>
                  <a:schemeClr val="accent1">
                    <a:lumMod val="50000"/>
                  </a:schemeClr>
                </a:solidFill>
                <a:latin typeface="Arial Nova" panose="020B0504020202020204" pitchFamily="34" charset="0"/>
              </a:rPr>
              <a:t>Vulnerability</a:t>
            </a:r>
            <a:r>
              <a:rPr lang="en-GB" sz="2400" dirty="0">
                <a:solidFill>
                  <a:schemeClr val="accent1">
                    <a:lumMod val="50000"/>
                  </a:schemeClr>
                </a:solidFill>
                <a:latin typeface="Arial Nova" panose="020B0504020202020204" pitchFamily="34" charset="0"/>
              </a:rPr>
              <a:t> is “</a:t>
            </a:r>
            <a:r>
              <a:rPr lang="en-GB" sz="2400" b="1" dirty="0">
                <a:solidFill>
                  <a:srgbClr val="FF0000"/>
                </a:solidFill>
                <a:latin typeface="Arial Nova" panose="020B0504020202020204" pitchFamily="34" charset="0"/>
              </a:rPr>
              <a:t>substantial incapacity to protect one’s own interests</a:t>
            </a:r>
            <a:r>
              <a:rPr lang="en-GB" sz="2400" dirty="0">
                <a:solidFill>
                  <a:srgbClr val="FF0000"/>
                </a:solidFill>
                <a:latin typeface="Arial Nova" panose="020B0504020202020204" pitchFamily="34" charset="0"/>
              </a:rPr>
              <a:t> </a:t>
            </a:r>
            <a:r>
              <a:rPr lang="en-GB" sz="2400" dirty="0">
                <a:solidFill>
                  <a:schemeClr val="accent1">
                    <a:lumMod val="50000"/>
                  </a:schemeClr>
                </a:solidFill>
                <a:latin typeface="Arial Nova" panose="020B0504020202020204" pitchFamily="34" charset="0"/>
              </a:rPr>
              <a:t>owing to such impediments as </a:t>
            </a:r>
            <a:r>
              <a:rPr lang="en-GB" sz="2400" dirty="0">
                <a:solidFill>
                  <a:schemeClr val="accent1"/>
                </a:solidFill>
                <a:latin typeface="Arial Nova" panose="020B0504020202020204" pitchFamily="34" charset="0"/>
              </a:rPr>
              <a:t>lack of capability to give informed consent</a:t>
            </a:r>
            <a:r>
              <a:rPr lang="en-GB" sz="2400" dirty="0">
                <a:solidFill>
                  <a:schemeClr val="accent1">
                    <a:lumMod val="50000"/>
                  </a:schemeClr>
                </a:solidFill>
                <a:latin typeface="Arial Nova" panose="020B0504020202020204" pitchFamily="34" charset="0"/>
              </a:rPr>
              <a:t>,</a:t>
            </a:r>
            <a:r>
              <a:rPr lang="en-GB" sz="2400" dirty="0">
                <a:latin typeface="Arial Nova" panose="020B0504020202020204" pitchFamily="34" charset="0"/>
              </a:rPr>
              <a:t> </a:t>
            </a:r>
            <a:r>
              <a:rPr lang="en-GB" sz="2400" dirty="0">
                <a:solidFill>
                  <a:srgbClr val="00B050"/>
                </a:solidFill>
                <a:latin typeface="Arial Nova" panose="020B0504020202020204" pitchFamily="34" charset="0"/>
              </a:rPr>
              <a:t>lack of alternative means of obtaining medical care or other expensive necessities</a:t>
            </a:r>
            <a:r>
              <a:rPr lang="en-GB" sz="2400" dirty="0">
                <a:latin typeface="Arial Nova" panose="020B0504020202020204" pitchFamily="34" charset="0"/>
              </a:rPr>
              <a:t>, or </a:t>
            </a:r>
            <a:r>
              <a:rPr lang="en-GB" sz="2400" dirty="0">
                <a:solidFill>
                  <a:srgbClr val="C00000"/>
                </a:solidFill>
                <a:latin typeface="Arial Nova" panose="020B0504020202020204" pitchFamily="34" charset="0"/>
              </a:rPr>
              <a:t>being a junior or subordinate member of a hierarchical group</a:t>
            </a:r>
            <a:r>
              <a:rPr lang="en-GB" sz="2400" dirty="0">
                <a:solidFill>
                  <a:schemeClr val="accent1">
                    <a:lumMod val="50000"/>
                  </a:schemeClr>
                </a:solidFill>
                <a:latin typeface="Arial Nova" panose="020B0504020202020204" pitchFamily="34" charset="0"/>
              </a:rPr>
              <a:t>.” </a:t>
            </a:r>
            <a:r>
              <a:rPr lang="en-GB" sz="1600" dirty="0">
                <a:solidFill>
                  <a:schemeClr val="accent1">
                    <a:lumMod val="50000"/>
                  </a:schemeClr>
                </a:solidFill>
                <a:latin typeface="Arial Nova" panose="020B0504020202020204" pitchFamily="34" charset="0"/>
              </a:rPr>
              <a:t>(The Council for International Organizations of Medical Sciences (CIOMS))</a:t>
            </a:r>
          </a:p>
          <a:p>
            <a:pPr marL="0" indent="0">
              <a:buNone/>
            </a:pPr>
            <a:endParaRPr lang="en-GB" sz="2400" dirty="0">
              <a:latin typeface="Arial Nova" panose="020B0504020202020204" pitchFamily="34" charset="0"/>
            </a:endParaRPr>
          </a:p>
          <a:p>
            <a:r>
              <a:rPr lang="en-GB" sz="2400" b="1" dirty="0">
                <a:solidFill>
                  <a:schemeClr val="accent1">
                    <a:lumMod val="50000"/>
                  </a:schemeClr>
                </a:solidFill>
                <a:latin typeface="Arial Nova" panose="020B0504020202020204" pitchFamily="34" charset="0"/>
              </a:rPr>
              <a:t>Vulnerable groups include</a:t>
            </a:r>
            <a:r>
              <a:rPr lang="en-GB" sz="2400" dirty="0">
                <a:solidFill>
                  <a:schemeClr val="accent1">
                    <a:lumMod val="50000"/>
                  </a:schemeClr>
                </a:solidFill>
                <a:latin typeface="Arial Nova" panose="020B0504020202020204" pitchFamily="34" charset="0"/>
              </a:rPr>
              <a:t>: pregnant women or </a:t>
            </a:r>
            <a:r>
              <a:rPr lang="en-GB" sz="2400" dirty="0" err="1">
                <a:solidFill>
                  <a:schemeClr val="accent1">
                    <a:lumMod val="50000"/>
                  </a:schemeClr>
                </a:solidFill>
                <a:latin typeface="Arial Nova" panose="020B0504020202020204" pitchFamily="34" charset="0"/>
              </a:rPr>
              <a:t>fetuses</a:t>
            </a:r>
            <a:r>
              <a:rPr lang="en-GB" sz="2400" dirty="0">
                <a:solidFill>
                  <a:schemeClr val="accent1">
                    <a:lumMod val="50000"/>
                  </a:schemeClr>
                </a:solidFill>
                <a:latin typeface="Arial Nova" panose="020B0504020202020204" pitchFamily="34" charset="0"/>
              </a:rPr>
              <a:t>, neonates, children, prisoners and participants who may be vulnerable due to their cultural, social, or economic characteristics.</a:t>
            </a:r>
          </a:p>
        </p:txBody>
      </p:sp>
      <p:sp>
        <p:nvSpPr>
          <p:cNvPr id="4" name="Footer Placeholder 3">
            <a:extLst>
              <a:ext uri="{FF2B5EF4-FFF2-40B4-BE49-F238E27FC236}">
                <a16:creationId xmlns:a16="http://schemas.microsoft.com/office/drawing/2014/main" id="{F7B1042A-BC87-4D0A-8C98-DEB92ACE201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FE2E9891-46B4-4E26-84B5-83EE5117B700}"/>
              </a:ext>
            </a:extLst>
          </p:cNvPr>
          <p:cNvSpPr>
            <a:spLocks noGrp="1"/>
          </p:cNvSpPr>
          <p:nvPr>
            <p:ph type="sldNum" sz="quarter" idx="12"/>
          </p:nvPr>
        </p:nvSpPr>
        <p:spPr/>
        <p:txBody>
          <a:bodyPr/>
          <a:lstStyle/>
          <a:p>
            <a:fld id="{D5C7F890-078C-40D2-8C86-978E589344A6}" type="slidenum">
              <a:rPr lang="en-GB" smtClean="0"/>
              <a:t>12</a:t>
            </a:fld>
            <a:endParaRPr lang="en-GB"/>
          </a:p>
        </p:txBody>
      </p:sp>
      <p:pic>
        <p:nvPicPr>
          <p:cNvPr id="2052" name="Picture 4" descr="Silhouette, Pregnant, People, Women, Love, Background">
            <a:extLst>
              <a:ext uri="{FF2B5EF4-FFF2-40B4-BE49-F238E27FC236}">
                <a16:creationId xmlns:a16="http://schemas.microsoft.com/office/drawing/2014/main" id="{EB768D4E-0C61-4EB7-A682-31467CFF1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734" y="5598496"/>
            <a:ext cx="61200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Baby with solid fill">
            <a:extLst>
              <a:ext uri="{FF2B5EF4-FFF2-40B4-BE49-F238E27FC236}">
                <a16:creationId xmlns:a16="http://schemas.microsoft.com/office/drawing/2014/main" id="{E1883CBE-72E5-4D73-B491-AC21DC969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9717" y="5661291"/>
            <a:ext cx="914400" cy="914400"/>
          </a:xfrm>
          <a:prstGeom prst="rect">
            <a:avLst/>
          </a:prstGeom>
        </p:spPr>
      </p:pic>
      <p:pic>
        <p:nvPicPr>
          <p:cNvPr id="2054" name="Picture 6" descr="Fetus, Baby, Developing, Mother, Mom, Womb, Pregnant">
            <a:extLst>
              <a:ext uri="{FF2B5EF4-FFF2-40B4-BE49-F238E27FC236}">
                <a16:creationId xmlns:a16="http://schemas.microsoft.com/office/drawing/2014/main" id="{6AFA4DD5-3CCA-4A16-9BFB-8B4E3724A3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717" y="5737896"/>
            <a:ext cx="756000" cy="9225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lowing, Child, Dandelions, Dispersing, Female, Girl">
            <a:extLst>
              <a:ext uri="{FF2B5EF4-FFF2-40B4-BE49-F238E27FC236}">
                <a16:creationId xmlns:a16="http://schemas.microsoft.com/office/drawing/2014/main" id="{3C8AFEBD-EC65-475A-BAC9-62C2D96E7F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834" y="5710150"/>
            <a:ext cx="972000" cy="101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5956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cales, justice">
            <a:extLst>
              <a:ext uri="{FF2B5EF4-FFF2-40B4-BE49-F238E27FC236}">
                <a16:creationId xmlns:a16="http://schemas.microsoft.com/office/drawing/2014/main" id="{AAE4A046-CFAD-4B5B-9379-6BC5B45FE71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79075" y="2273294"/>
            <a:ext cx="5292000" cy="3970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779378-3A29-484A-BBB8-11D151EAE02C}"/>
              </a:ext>
            </a:extLst>
          </p:cNvPr>
          <p:cNvSpPr>
            <a:spLocks noGrp="1"/>
          </p:cNvSpPr>
          <p:nvPr>
            <p:ph type="title"/>
          </p:nvPr>
        </p:nvSpPr>
        <p:spPr>
          <a:xfrm>
            <a:off x="628650" y="377824"/>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Principles of research ethics: summary</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D3D13A2-1DFD-461D-BD1D-303C2ED905F0}"/>
              </a:ext>
            </a:extLst>
          </p:cNvPr>
          <p:cNvSpPr>
            <a:spLocks noGrp="1"/>
          </p:cNvSpPr>
          <p:nvPr>
            <p:ph idx="1"/>
          </p:nvPr>
        </p:nvSpPr>
        <p:spPr/>
        <p:txBody>
          <a:bodyPr>
            <a:normAutofit/>
          </a:bodyPr>
          <a:lstStyle/>
          <a:p>
            <a:r>
              <a:rPr lang="en-GB" sz="2800" b="1" dirty="0">
                <a:solidFill>
                  <a:srgbClr val="00B050"/>
                </a:solidFill>
                <a:latin typeface="Arial Nova" panose="020B0504020202020204" pitchFamily="34" charset="0"/>
              </a:rPr>
              <a:t>All codes and regulations advocate three fundamental principles:</a:t>
            </a:r>
          </a:p>
          <a:p>
            <a:endParaRPr lang="en-GB" sz="1000" b="1" dirty="0">
              <a:latin typeface="Arial Nova" panose="020B0504020202020204" pitchFamily="34" charset="0"/>
            </a:endParaRPr>
          </a:p>
          <a:p>
            <a:pPr lvl="1"/>
            <a:r>
              <a:rPr lang="en-GB" sz="2500" b="1" dirty="0">
                <a:solidFill>
                  <a:srgbClr val="FF0000"/>
                </a:solidFill>
                <a:latin typeface="Arial Nova" panose="020B0504020202020204" pitchFamily="34" charset="0"/>
              </a:rPr>
              <a:t>Respect for persons</a:t>
            </a:r>
          </a:p>
          <a:p>
            <a:pPr lvl="1"/>
            <a:r>
              <a:rPr lang="en-GB" sz="2500" b="1" dirty="0">
                <a:solidFill>
                  <a:srgbClr val="FF0000"/>
                </a:solidFill>
                <a:latin typeface="Arial Nova" panose="020B0504020202020204" pitchFamily="34" charset="0"/>
              </a:rPr>
              <a:t>Beneficence</a:t>
            </a:r>
          </a:p>
          <a:p>
            <a:pPr lvl="1"/>
            <a:r>
              <a:rPr lang="en-GB" sz="2500" b="1" dirty="0">
                <a:solidFill>
                  <a:srgbClr val="FF0000"/>
                </a:solidFill>
                <a:latin typeface="Arial Nova" panose="020B0504020202020204" pitchFamily="34" charset="0"/>
              </a:rPr>
              <a:t>Justice </a:t>
            </a:r>
          </a:p>
          <a:p>
            <a:pPr lvl="1"/>
            <a:endParaRPr lang="en-GB" sz="1000" b="1" dirty="0">
              <a:solidFill>
                <a:srgbClr val="FF0000"/>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These principles apply not only to the person, but also to the community at large</a:t>
            </a:r>
          </a:p>
          <a:p>
            <a:r>
              <a:rPr lang="en-GB" sz="2800" b="1" dirty="0">
                <a:solidFill>
                  <a:schemeClr val="accent1">
                    <a:lumMod val="50000"/>
                  </a:schemeClr>
                </a:solidFill>
                <a:latin typeface="Arial Nova" panose="020B0504020202020204" pitchFamily="34" charset="0"/>
              </a:rPr>
              <a:t>Vulnerable research participants require special protections</a:t>
            </a:r>
          </a:p>
          <a:p>
            <a:endParaRPr lang="en-GB" sz="2800" b="1" dirty="0">
              <a:latin typeface="Arial Nova" panose="020B0504020202020204" pitchFamily="34" charset="0"/>
            </a:endParaRPr>
          </a:p>
          <a:p>
            <a:endParaRPr lang="en-GB" sz="2800" b="1" dirty="0">
              <a:latin typeface="Arial Nova" panose="020B0504020202020204" pitchFamily="34" charset="0"/>
            </a:endParaRPr>
          </a:p>
          <a:p>
            <a:endParaRPr lang="en-GB" sz="2800" b="1" dirty="0">
              <a:latin typeface="Arial Nova" panose="020B0504020202020204" pitchFamily="34" charset="0"/>
            </a:endParaRPr>
          </a:p>
        </p:txBody>
      </p:sp>
      <p:sp>
        <p:nvSpPr>
          <p:cNvPr id="4" name="Footer Placeholder 3">
            <a:extLst>
              <a:ext uri="{FF2B5EF4-FFF2-40B4-BE49-F238E27FC236}">
                <a16:creationId xmlns:a16="http://schemas.microsoft.com/office/drawing/2014/main" id="{E2C139EE-B27F-4C00-9A8E-F97AD6801F7B}"/>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7280E8D-D241-4DD8-ABF1-9107CB120A21}"/>
              </a:ext>
            </a:extLst>
          </p:cNvPr>
          <p:cNvSpPr>
            <a:spLocks noGrp="1"/>
          </p:cNvSpPr>
          <p:nvPr>
            <p:ph type="sldNum" sz="quarter" idx="12"/>
          </p:nvPr>
        </p:nvSpPr>
        <p:spPr/>
        <p:txBody>
          <a:bodyPr/>
          <a:lstStyle/>
          <a:p>
            <a:fld id="{D5C7F890-078C-40D2-8C86-978E589344A6}" type="slidenum">
              <a:rPr lang="en-GB" smtClean="0"/>
              <a:t>13</a:t>
            </a:fld>
            <a:endParaRPr lang="en-GB"/>
          </a:p>
        </p:txBody>
      </p:sp>
    </p:spTree>
    <p:extLst>
      <p:ext uri="{BB962C8B-B14F-4D97-AF65-F5344CB8AC3E}">
        <p14:creationId xmlns:p14="http://schemas.microsoft.com/office/powerpoint/2010/main" val="57056360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oad, Path, Timeline, Goal, Progression, History">
            <a:extLst>
              <a:ext uri="{FF2B5EF4-FFF2-40B4-BE49-F238E27FC236}">
                <a16:creationId xmlns:a16="http://schemas.microsoft.com/office/drawing/2014/main" id="{24DFD993-CC6D-4133-B9AA-9332CC40819F}"/>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174475" y="754770"/>
            <a:ext cx="3960000" cy="5601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292B6B-E756-4916-901B-D72251E9C84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development of contemporary research ethics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C3D4B59F-549D-4D49-86F5-071D7DD424FE}"/>
              </a:ext>
            </a:extLst>
          </p:cNvPr>
          <p:cNvSpPr>
            <a:spLocks noGrp="1"/>
          </p:cNvSpPr>
          <p:nvPr>
            <p:ph idx="1"/>
          </p:nvPr>
        </p:nvSpPr>
        <p:spPr>
          <a:xfrm>
            <a:off x="628650" y="1847851"/>
            <a:ext cx="7886700" cy="4351338"/>
          </a:xfrm>
        </p:spPr>
        <p:txBody>
          <a:bodyPr>
            <a:normAutofit/>
          </a:bodyPr>
          <a:lstStyle/>
          <a:p>
            <a:r>
              <a:rPr lang="en-GB" sz="2600" b="1" i="0" dirty="0">
                <a:solidFill>
                  <a:srgbClr val="00B050"/>
                </a:solidFill>
                <a:effectLst/>
                <a:latin typeface="Arial Nova" panose="020B0504020202020204" pitchFamily="34" charset="0"/>
              </a:rPr>
              <a:t>Guidelines, codes, and regulations created to guide the conduct of research involving human participants</a:t>
            </a:r>
          </a:p>
          <a:p>
            <a:endParaRPr lang="en-GB" sz="1000" i="0" dirty="0">
              <a:solidFill>
                <a:schemeClr val="accent1">
                  <a:lumMod val="50000"/>
                </a:schemeClr>
              </a:solidFill>
              <a:effectLst/>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D</a:t>
            </a:r>
            <a:r>
              <a:rPr lang="en-GB" sz="2600" i="0" dirty="0">
                <a:solidFill>
                  <a:schemeClr val="accent1">
                    <a:lumMod val="50000"/>
                  </a:schemeClr>
                </a:solidFill>
                <a:effectLst/>
                <a:latin typeface="Arial Nova" panose="020B0504020202020204" pitchFamily="34" charset="0"/>
              </a:rPr>
              <a:t>evelopment driven by historical events</a:t>
            </a:r>
            <a:r>
              <a:rPr lang="en-GB" sz="2600" dirty="0">
                <a:solidFill>
                  <a:schemeClr val="accent1">
                    <a:lumMod val="50000"/>
                  </a:schemeClr>
                </a:solidFill>
                <a:latin typeface="Arial Nova" panose="020B0504020202020204" pitchFamily="34" charset="0"/>
              </a:rPr>
              <a:t>, </a:t>
            </a:r>
            <a:r>
              <a:rPr lang="en-GB" sz="2600" i="0" dirty="0">
                <a:solidFill>
                  <a:schemeClr val="accent1">
                    <a:lumMod val="50000"/>
                  </a:schemeClr>
                </a:solidFill>
                <a:effectLst/>
                <a:latin typeface="Arial Nova" panose="020B0504020202020204" pitchFamily="34" charset="0"/>
              </a:rPr>
              <a:t>in response to the increasing globalization of research</a:t>
            </a:r>
            <a:r>
              <a:rPr lang="en-GB" sz="2600" dirty="0">
                <a:solidFill>
                  <a:schemeClr val="accent1">
                    <a:lumMod val="50000"/>
                  </a:schemeClr>
                </a:solidFill>
                <a:latin typeface="Arial Nova" panose="020B0504020202020204" pitchFamily="34" charset="0"/>
              </a:rPr>
              <a:t> and in </a:t>
            </a:r>
            <a:r>
              <a:rPr lang="en-GB" sz="2600" i="0" dirty="0">
                <a:solidFill>
                  <a:schemeClr val="accent1">
                    <a:lumMod val="50000"/>
                  </a:schemeClr>
                </a:solidFill>
                <a:effectLst/>
                <a:latin typeface="Arial Nova" panose="020B0504020202020204" pitchFamily="34" charset="0"/>
              </a:rPr>
              <a:t>an attempt to provide answers to new problems and challenges created by a dynamic research environment</a:t>
            </a:r>
          </a:p>
          <a:p>
            <a:endParaRPr lang="en-GB" sz="1000" i="0" dirty="0">
              <a:solidFill>
                <a:schemeClr val="accent1">
                  <a:lumMod val="50000"/>
                </a:schemeClr>
              </a:solidFill>
              <a:effectLst/>
              <a:latin typeface="Arial Nova" panose="020B0504020202020204" pitchFamily="34" charset="0"/>
            </a:endParaRPr>
          </a:p>
          <a:p>
            <a:r>
              <a:rPr lang="en-GB" sz="2600" i="0" dirty="0">
                <a:solidFill>
                  <a:schemeClr val="accent1">
                    <a:lumMod val="50000"/>
                  </a:schemeClr>
                </a:solidFill>
                <a:effectLst/>
                <a:latin typeface="Arial Nova" panose="020B0504020202020204" pitchFamily="34" charset="0"/>
              </a:rPr>
              <a:t>Each reflects the principles of respect for persons, beneficence, and justice</a:t>
            </a:r>
          </a:p>
          <a:p>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1365B9B-D875-4629-BF0D-32C4BD9EFA4C}"/>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4181E25D-2B40-4B2A-9E1E-A68F3D0428F2}"/>
              </a:ext>
            </a:extLst>
          </p:cNvPr>
          <p:cNvSpPr>
            <a:spLocks noGrp="1"/>
          </p:cNvSpPr>
          <p:nvPr>
            <p:ph type="sldNum" sz="quarter" idx="12"/>
          </p:nvPr>
        </p:nvSpPr>
        <p:spPr/>
        <p:txBody>
          <a:bodyPr/>
          <a:lstStyle/>
          <a:p>
            <a:fld id="{D5C7F890-078C-40D2-8C86-978E589344A6}" type="slidenum">
              <a:rPr lang="en-GB" smtClean="0"/>
              <a:t>14</a:t>
            </a:fld>
            <a:endParaRPr lang="en-GB"/>
          </a:p>
        </p:txBody>
      </p:sp>
    </p:spTree>
    <p:extLst>
      <p:ext uri="{BB962C8B-B14F-4D97-AF65-F5344CB8AC3E}">
        <p14:creationId xmlns:p14="http://schemas.microsoft.com/office/powerpoint/2010/main" val="391537292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4542-853D-40B4-8B06-990EA22FBD5D}"/>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Guidelines, codes, and regulations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C4F0ACC-530B-454F-8851-2A05F9A36DBC}"/>
              </a:ext>
            </a:extLst>
          </p:cNvPr>
          <p:cNvSpPr>
            <a:spLocks noGrp="1"/>
          </p:cNvSpPr>
          <p:nvPr>
            <p:ph idx="1"/>
          </p:nvPr>
        </p:nvSpPr>
        <p:spPr/>
        <p:txBody>
          <a:bodyPr>
            <a:normAutofit/>
          </a:bodyPr>
          <a:lstStyle/>
          <a:p>
            <a:pPr eaLnBrk="1" hangingPunct="1"/>
            <a:r>
              <a:rPr lang="en-US" altLang="en-US" sz="2800" b="1" dirty="0">
                <a:solidFill>
                  <a:schemeClr val="accent1">
                    <a:lumMod val="50000"/>
                  </a:schemeClr>
                </a:solidFill>
                <a:latin typeface="Arial Nova" panose="020B0504020202020204" pitchFamily="34" charset="0"/>
              </a:rPr>
              <a:t>The Nuremberg Code</a:t>
            </a:r>
          </a:p>
          <a:p>
            <a:pPr eaLnBrk="1" hangingPunct="1"/>
            <a:r>
              <a:rPr lang="en-US" altLang="en-US" sz="2800" b="1" dirty="0">
                <a:solidFill>
                  <a:schemeClr val="accent1">
                    <a:lumMod val="50000"/>
                  </a:schemeClr>
                </a:solidFill>
                <a:latin typeface="Arial Nova" panose="020B0504020202020204" pitchFamily="34" charset="0"/>
              </a:rPr>
              <a:t>The Declaration of Helsinki </a:t>
            </a:r>
          </a:p>
          <a:p>
            <a:pPr eaLnBrk="1" hangingPunct="1"/>
            <a:r>
              <a:rPr lang="en-US" altLang="en-US" sz="2800" b="1" dirty="0">
                <a:solidFill>
                  <a:schemeClr val="accent1">
                    <a:lumMod val="50000"/>
                  </a:schemeClr>
                </a:solidFill>
                <a:latin typeface="Arial Nova" panose="020B0504020202020204" pitchFamily="34" charset="0"/>
              </a:rPr>
              <a:t>The Belmont Report </a:t>
            </a:r>
          </a:p>
          <a:p>
            <a:pPr eaLnBrk="1" hangingPunct="1"/>
            <a:r>
              <a:rPr lang="en-US" altLang="en-US" sz="2800" b="1" dirty="0">
                <a:solidFill>
                  <a:schemeClr val="accent1">
                    <a:lumMod val="50000"/>
                  </a:schemeClr>
                </a:solidFill>
                <a:latin typeface="Arial Nova" panose="020B0504020202020204" pitchFamily="34" charset="0"/>
              </a:rPr>
              <a:t>The Common Rule </a:t>
            </a:r>
          </a:p>
          <a:p>
            <a:pPr eaLnBrk="1" hangingPunct="1"/>
            <a:r>
              <a:rPr lang="en-US" altLang="en-US" sz="2800" b="1" dirty="0">
                <a:solidFill>
                  <a:schemeClr val="accent1">
                    <a:lumMod val="50000"/>
                  </a:schemeClr>
                </a:solidFill>
                <a:latin typeface="Arial Nova" panose="020B0504020202020204" pitchFamily="34" charset="0"/>
              </a:rPr>
              <a:t>Council for International Organizations of Medical Science (CIOMS) Guidelines </a:t>
            </a:r>
          </a:p>
          <a:p>
            <a:pPr eaLnBrk="1" hangingPunct="1"/>
            <a:r>
              <a:rPr lang="en-GB" altLang="en-US" sz="2800" b="1" dirty="0">
                <a:solidFill>
                  <a:schemeClr val="accent1">
                    <a:lumMod val="50000"/>
                  </a:schemeClr>
                </a:solidFill>
                <a:latin typeface="Arial Nova" panose="020B0504020202020204" pitchFamily="34" charset="0"/>
              </a:rPr>
              <a:t>International Conference on Harmonization (ICH)</a:t>
            </a:r>
          </a:p>
          <a:p>
            <a:pPr eaLnBrk="1" hangingPunct="1"/>
            <a:endParaRPr lang="en-GB" altLang="en-US"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86FF238A-7C92-4628-AC37-31C345EA6EBA}"/>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0371E41-7FE2-46DB-A9FA-A5747712F8A4}"/>
              </a:ext>
            </a:extLst>
          </p:cNvPr>
          <p:cNvSpPr>
            <a:spLocks noGrp="1"/>
          </p:cNvSpPr>
          <p:nvPr>
            <p:ph type="sldNum" sz="quarter" idx="12"/>
          </p:nvPr>
        </p:nvSpPr>
        <p:spPr/>
        <p:txBody>
          <a:bodyPr/>
          <a:lstStyle/>
          <a:p>
            <a:fld id="{D5C7F890-078C-40D2-8C86-978E589344A6}" type="slidenum">
              <a:rPr lang="en-GB" smtClean="0"/>
              <a:t>15</a:t>
            </a:fld>
            <a:endParaRPr lang="en-GB"/>
          </a:p>
        </p:txBody>
      </p:sp>
    </p:spTree>
    <p:extLst>
      <p:ext uri="{BB962C8B-B14F-4D97-AF65-F5344CB8AC3E}">
        <p14:creationId xmlns:p14="http://schemas.microsoft.com/office/powerpoint/2010/main" val="351346802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EGINNING OF TRIALS AGAINST GERMAN DOCTORS, NUREMBERG - PICRYL Public  Domain Search">
            <a:extLst>
              <a:ext uri="{FF2B5EF4-FFF2-40B4-BE49-F238E27FC236}">
                <a16:creationId xmlns:a16="http://schemas.microsoft.com/office/drawing/2014/main" id="{6FB46DAE-132D-4D0A-859F-9B4F6B3A4D9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140000" y="0"/>
            <a:ext cx="5004000" cy="3753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63B763-E039-44F5-9DB9-845475215769}"/>
              </a:ext>
            </a:extLst>
          </p:cNvPr>
          <p:cNvSpPr>
            <a:spLocks noGrp="1"/>
          </p:cNvSpPr>
          <p:nvPr>
            <p:ph idx="1"/>
          </p:nvPr>
        </p:nvSpPr>
        <p:spPr>
          <a:xfrm>
            <a:off x="628650" y="1268731"/>
            <a:ext cx="7886700" cy="5452745"/>
          </a:xfrm>
        </p:spPr>
        <p:txBody>
          <a:bodyPr>
            <a:noAutofit/>
          </a:bodyPr>
          <a:lstStyle/>
          <a:p>
            <a:pPr marL="0" indent="0">
              <a:buNone/>
            </a:pPr>
            <a:r>
              <a:rPr lang="en-GB" sz="2400" b="1" i="0" dirty="0">
                <a:solidFill>
                  <a:srgbClr val="00B050"/>
                </a:solidFill>
                <a:effectLst/>
                <a:latin typeface="Arial Nova" panose="020B0504020202020204" pitchFamily="34" charset="0"/>
              </a:rPr>
              <a:t>A 10-point statement guiding physicians in the conduct of research on human participants</a:t>
            </a:r>
            <a:r>
              <a:rPr lang="en-GB" sz="2400" b="1" dirty="0">
                <a:solidFill>
                  <a:srgbClr val="00B050"/>
                </a:solidFill>
                <a:latin typeface="Arial Nova" panose="020B0504020202020204" pitchFamily="34" charset="0"/>
              </a:rPr>
              <a:t> which c</a:t>
            </a:r>
            <a:r>
              <a:rPr lang="en-GB" sz="2400" b="1" i="0" dirty="0">
                <a:solidFill>
                  <a:srgbClr val="00B050"/>
                </a:solidFill>
                <a:effectLst/>
                <a:latin typeface="Arial Nova" panose="020B0504020202020204" pitchFamily="34" charset="0"/>
              </a:rPr>
              <a:t>ame into existence at the end of World War II</a:t>
            </a:r>
          </a:p>
          <a:p>
            <a:pPr algn="l"/>
            <a:endParaRPr lang="en-GB" sz="800" b="0" i="0" dirty="0">
              <a:solidFill>
                <a:schemeClr val="accent1">
                  <a:lumMod val="50000"/>
                </a:schemeClr>
              </a:solidFill>
              <a:effectLst/>
              <a:latin typeface="Arial Nova" panose="020B0504020202020204" pitchFamily="34" charset="0"/>
            </a:endParaRPr>
          </a:p>
          <a:p>
            <a:pPr algn="l"/>
            <a:r>
              <a:rPr lang="en-GB" sz="2200" b="0" i="0" dirty="0">
                <a:solidFill>
                  <a:schemeClr val="accent1">
                    <a:lumMod val="50000"/>
                  </a:schemeClr>
                </a:solidFill>
                <a:effectLst/>
                <a:latin typeface="Arial Nova" panose="020B0504020202020204" pitchFamily="34" charset="0"/>
              </a:rPr>
              <a:t>It requires that </a:t>
            </a:r>
            <a:r>
              <a:rPr lang="en-GB" sz="2200" b="1" i="0" dirty="0">
                <a:solidFill>
                  <a:srgbClr val="FF0000"/>
                </a:solidFill>
                <a:effectLst/>
                <a:latin typeface="Arial Nova" panose="020B0504020202020204" pitchFamily="34" charset="0"/>
              </a:rPr>
              <a:t>“the voluntary informed consent of the human subject is absolutely essential”</a:t>
            </a:r>
            <a:r>
              <a:rPr lang="en-GB" sz="2200" b="0" i="0" dirty="0">
                <a:solidFill>
                  <a:srgbClr val="FF0000"/>
                </a:solidFill>
                <a:effectLst/>
                <a:latin typeface="Arial Nova" panose="020B0504020202020204" pitchFamily="34" charset="0"/>
              </a:rPr>
              <a:t>:</a:t>
            </a:r>
          </a:p>
          <a:p>
            <a:pPr lvl="1"/>
            <a:r>
              <a:rPr lang="en-GB" b="1" i="0" dirty="0">
                <a:solidFill>
                  <a:schemeClr val="accent1">
                    <a:lumMod val="50000"/>
                  </a:schemeClr>
                </a:solidFill>
                <a:effectLst/>
                <a:latin typeface="Arial Nova" panose="020B0504020202020204" pitchFamily="34" charset="0"/>
              </a:rPr>
              <a:t>Capacity to consent</a:t>
            </a:r>
          </a:p>
          <a:p>
            <a:pPr lvl="1"/>
            <a:r>
              <a:rPr lang="en-GB" b="1" i="0" dirty="0">
                <a:solidFill>
                  <a:schemeClr val="accent1">
                    <a:lumMod val="50000"/>
                  </a:schemeClr>
                </a:solidFill>
                <a:effectLst/>
                <a:latin typeface="Arial Nova" panose="020B0504020202020204" pitchFamily="34" charset="0"/>
              </a:rPr>
              <a:t>Freedom from coercion</a:t>
            </a:r>
          </a:p>
          <a:p>
            <a:pPr lvl="1"/>
            <a:r>
              <a:rPr lang="en-GB" b="1" i="0" dirty="0">
                <a:solidFill>
                  <a:schemeClr val="accent1">
                    <a:lumMod val="50000"/>
                  </a:schemeClr>
                </a:solidFill>
                <a:effectLst/>
                <a:latin typeface="Arial Nova" panose="020B0504020202020204" pitchFamily="34" charset="0"/>
              </a:rPr>
              <a:t>Comprehension of the risks and benefits involved</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The minimization of risk and harm</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A </a:t>
            </a:r>
            <a:r>
              <a:rPr lang="en-GB" sz="2200" b="0" i="0" dirty="0" err="1">
                <a:solidFill>
                  <a:schemeClr val="accent1">
                    <a:lumMod val="50000"/>
                  </a:schemeClr>
                </a:solidFill>
                <a:effectLst/>
                <a:latin typeface="Arial Nova" panose="020B0504020202020204" pitchFamily="34" charset="0"/>
              </a:rPr>
              <a:t>favorable</a:t>
            </a:r>
            <a:r>
              <a:rPr lang="en-GB" sz="2200" b="0" i="0" dirty="0">
                <a:solidFill>
                  <a:schemeClr val="accent1">
                    <a:lumMod val="50000"/>
                  </a:schemeClr>
                </a:solidFill>
                <a:effectLst/>
                <a:latin typeface="Arial Nova" panose="020B0504020202020204" pitchFamily="34" charset="0"/>
              </a:rPr>
              <a:t> risk/benefit ratio</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Qualified researchers using appropriate research designs</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Freedom for the participant to withdraw at any time</a:t>
            </a:r>
          </a:p>
          <a:p>
            <a:endParaRPr lang="en-GB" sz="2200" dirty="0">
              <a:solidFill>
                <a:schemeClr val="accent1">
                  <a:lumMod val="50000"/>
                </a:schemeClr>
              </a:solidFill>
              <a:latin typeface="Arial Nova" panose="020B0504020202020204" pitchFamily="34" charset="0"/>
            </a:endParaRPr>
          </a:p>
        </p:txBody>
      </p:sp>
      <p:sp>
        <p:nvSpPr>
          <p:cNvPr id="2" name="Title 1">
            <a:extLst>
              <a:ext uri="{FF2B5EF4-FFF2-40B4-BE49-F238E27FC236}">
                <a16:creationId xmlns:a16="http://schemas.microsoft.com/office/drawing/2014/main" id="{44325A2B-8568-436B-A7F8-99F8DC916BC7}"/>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Nuremberg Code</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7A7E3E2B-D5C2-4D10-8777-B373831FA675}"/>
              </a:ext>
            </a:extLst>
          </p:cNvPr>
          <p:cNvSpPr>
            <a:spLocks noGrp="1"/>
          </p:cNvSpPr>
          <p:nvPr>
            <p:ph type="ftr" sz="quarter" idx="11"/>
          </p:nvPr>
        </p:nvSpPr>
        <p:spPr/>
        <p:txBody>
          <a:bodyPr/>
          <a:lstStyle/>
          <a:p>
            <a:r>
              <a:rPr lang="en-GB" dirty="0"/>
              <a:t>FHI 360, 2011.</a:t>
            </a:r>
          </a:p>
        </p:txBody>
      </p:sp>
      <p:sp>
        <p:nvSpPr>
          <p:cNvPr id="5" name="Slide Number Placeholder 4">
            <a:extLst>
              <a:ext uri="{FF2B5EF4-FFF2-40B4-BE49-F238E27FC236}">
                <a16:creationId xmlns:a16="http://schemas.microsoft.com/office/drawing/2014/main" id="{B8D5EB54-B516-420E-9D60-D6E4CC682BA0}"/>
              </a:ext>
            </a:extLst>
          </p:cNvPr>
          <p:cNvSpPr>
            <a:spLocks noGrp="1"/>
          </p:cNvSpPr>
          <p:nvPr>
            <p:ph type="sldNum" sz="quarter" idx="12"/>
          </p:nvPr>
        </p:nvSpPr>
        <p:spPr/>
        <p:txBody>
          <a:bodyPr/>
          <a:lstStyle/>
          <a:p>
            <a:fld id="{D5C7F890-078C-40D2-8C86-978E589344A6}" type="slidenum">
              <a:rPr lang="en-GB" smtClean="0"/>
              <a:t>16</a:t>
            </a:fld>
            <a:endParaRPr lang="en-GB"/>
          </a:p>
        </p:txBody>
      </p:sp>
    </p:spTree>
    <p:extLst>
      <p:ext uri="{BB962C8B-B14F-4D97-AF65-F5344CB8AC3E}">
        <p14:creationId xmlns:p14="http://schemas.microsoft.com/office/powerpoint/2010/main" val="378608301"/>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octor, Man, Illustration, Hospital, Professions">
            <a:extLst>
              <a:ext uri="{FF2B5EF4-FFF2-40B4-BE49-F238E27FC236}">
                <a16:creationId xmlns:a16="http://schemas.microsoft.com/office/drawing/2014/main" id="{9FA114E4-482E-44B1-968F-427A90FB29DF}"/>
              </a:ext>
            </a:extLst>
          </p:cNvPr>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 uri="{28A0092B-C50C-407E-A947-70E740481C1C}">
                <a14:useLocalDpi xmlns:a14="http://schemas.microsoft.com/office/drawing/2010/main" val="0"/>
              </a:ext>
            </a:extLst>
          </a:blip>
          <a:srcRect l="5103" r="38994"/>
          <a:stretch/>
        </p:blipFill>
        <p:spPr bwMode="auto">
          <a:xfrm>
            <a:off x="6315075" y="20807"/>
            <a:ext cx="2827974" cy="3921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8C4621-4980-4FC6-B9F7-08F0D05BDA31}"/>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Declaration of Helsinki</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C2EE3EE-7811-4AB8-92DF-59F16550400D}"/>
              </a:ext>
            </a:extLst>
          </p:cNvPr>
          <p:cNvSpPr>
            <a:spLocks noGrp="1"/>
          </p:cNvSpPr>
          <p:nvPr>
            <p:ph idx="1"/>
          </p:nvPr>
        </p:nvSpPr>
        <p:spPr>
          <a:xfrm>
            <a:off x="628650" y="1463040"/>
            <a:ext cx="8218170" cy="5154930"/>
          </a:xfrm>
        </p:spPr>
        <p:txBody>
          <a:bodyPr>
            <a:noAutofit/>
          </a:bodyPr>
          <a:lstStyle/>
          <a:p>
            <a:pPr marL="0" indent="0">
              <a:buNone/>
            </a:pPr>
            <a:r>
              <a:rPr lang="en-GB" sz="2400" b="1" i="0" dirty="0">
                <a:solidFill>
                  <a:srgbClr val="00B050"/>
                </a:solidFill>
                <a:effectLst/>
                <a:latin typeface="Arial Nova" panose="020B0504020202020204" pitchFamily="34" charset="0"/>
              </a:rPr>
              <a:t>Created by the World Medical Association (WMA) in 1964.</a:t>
            </a:r>
          </a:p>
          <a:p>
            <a:pPr marL="0" indent="0">
              <a:buNone/>
            </a:pPr>
            <a:endParaRPr lang="en-GB" sz="800" b="1" i="0" dirty="0">
              <a:solidFill>
                <a:srgbClr val="00B050"/>
              </a:solidFill>
              <a:effectLst/>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T</a:t>
            </a:r>
            <a:r>
              <a:rPr lang="en-GB" sz="2200" i="0" dirty="0">
                <a:solidFill>
                  <a:schemeClr val="accent1">
                    <a:lumMod val="50000"/>
                  </a:schemeClr>
                </a:solidFill>
                <a:effectLst/>
                <a:latin typeface="Arial Nova" panose="020B0504020202020204" pitchFamily="34" charset="0"/>
              </a:rPr>
              <a:t>he well-being of the participant should take precedence over the interests of science and society</a:t>
            </a:r>
          </a:p>
          <a:p>
            <a:r>
              <a:rPr lang="en-GB" sz="2200" dirty="0">
                <a:solidFill>
                  <a:schemeClr val="accent1">
                    <a:lumMod val="50000"/>
                  </a:schemeClr>
                </a:solidFill>
                <a:latin typeface="Arial Nova" panose="020B0504020202020204" pitchFamily="34" charset="0"/>
              </a:rPr>
              <a:t>Consent should be in writing</a:t>
            </a:r>
          </a:p>
          <a:p>
            <a:r>
              <a:rPr lang="en-GB" sz="2200" dirty="0">
                <a:solidFill>
                  <a:schemeClr val="accent1">
                    <a:lumMod val="50000"/>
                  </a:schemeClr>
                </a:solidFill>
                <a:latin typeface="Arial Nova" panose="020B0504020202020204" pitchFamily="34" charset="0"/>
              </a:rPr>
              <a:t>Use caution if participant is in dependent relationship with researcher</a:t>
            </a:r>
          </a:p>
          <a:p>
            <a:r>
              <a:rPr lang="en-GB" sz="2200" dirty="0">
                <a:solidFill>
                  <a:schemeClr val="accent1">
                    <a:lumMod val="50000"/>
                  </a:schemeClr>
                </a:solidFill>
                <a:latin typeface="Arial Nova" panose="020B0504020202020204" pitchFamily="34" charset="0"/>
              </a:rPr>
              <a:t>Limited use of placebo (</a:t>
            </a:r>
            <a:r>
              <a:rPr lang="en-GB" sz="2200" i="0" dirty="0">
                <a:solidFill>
                  <a:schemeClr val="accent1">
                    <a:lumMod val="50000"/>
                  </a:schemeClr>
                </a:solidFill>
                <a:effectLst/>
                <a:latin typeface="Arial Nova" panose="020B0504020202020204" pitchFamily="34" charset="0"/>
              </a:rPr>
              <a:t>use only “where no current proven intervention exists or where, for compelling and scientifically sound methodological reasons, the use of placebo is necessary and participants will not be subject to any serious risk”</a:t>
            </a:r>
            <a:r>
              <a:rPr lang="en-GB" sz="2200" dirty="0">
                <a:solidFill>
                  <a:schemeClr val="accent1">
                    <a:lumMod val="50000"/>
                  </a:schemeClr>
                </a:solidFill>
                <a:latin typeface="Arial Nova" panose="020B0504020202020204" pitchFamily="34" charset="0"/>
              </a:rPr>
              <a:t>)</a:t>
            </a:r>
          </a:p>
          <a:p>
            <a:r>
              <a:rPr lang="en-GB" sz="2200" dirty="0">
                <a:solidFill>
                  <a:schemeClr val="accent1">
                    <a:lumMod val="50000"/>
                  </a:schemeClr>
                </a:solidFill>
                <a:latin typeface="Arial Nova" panose="020B0504020202020204" pitchFamily="34" charset="0"/>
              </a:rPr>
              <a:t>Greater access to benefit</a:t>
            </a:r>
          </a:p>
        </p:txBody>
      </p:sp>
      <p:sp>
        <p:nvSpPr>
          <p:cNvPr id="4" name="Footer Placeholder 3">
            <a:extLst>
              <a:ext uri="{FF2B5EF4-FFF2-40B4-BE49-F238E27FC236}">
                <a16:creationId xmlns:a16="http://schemas.microsoft.com/office/drawing/2014/main" id="{A13AB65B-607A-415A-AD6D-3E32E91A08CE}"/>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5C925F67-FA9C-4A4D-AE59-5FD6876C2F04}"/>
              </a:ext>
            </a:extLst>
          </p:cNvPr>
          <p:cNvSpPr>
            <a:spLocks noGrp="1"/>
          </p:cNvSpPr>
          <p:nvPr>
            <p:ph type="sldNum" sz="quarter" idx="12"/>
          </p:nvPr>
        </p:nvSpPr>
        <p:spPr/>
        <p:txBody>
          <a:bodyPr/>
          <a:lstStyle/>
          <a:p>
            <a:fld id="{D5C7F890-078C-40D2-8C86-978E589344A6}" type="slidenum">
              <a:rPr lang="en-GB" smtClean="0"/>
              <a:t>17</a:t>
            </a:fld>
            <a:endParaRPr lang="en-GB"/>
          </a:p>
        </p:txBody>
      </p:sp>
    </p:spTree>
    <p:extLst>
      <p:ext uri="{BB962C8B-B14F-4D97-AF65-F5344CB8AC3E}">
        <p14:creationId xmlns:p14="http://schemas.microsoft.com/office/powerpoint/2010/main" val="55892897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aper, Book, Stack, Blank, Sheets, White, Booklet">
            <a:extLst>
              <a:ext uri="{FF2B5EF4-FFF2-40B4-BE49-F238E27FC236}">
                <a16:creationId xmlns:a16="http://schemas.microsoft.com/office/drawing/2014/main" id="{9A3C9176-F901-4A4D-A55E-4525FAEA2EE4}"/>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353050" y="3109671"/>
            <a:ext cx="3672000" cy="34070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D877F6-E93F-454A-B429-BB0B9D46BE3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Belmont Report</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1F57033-8353-4983-9D4F-4BB8C5ED3CA9}"/>
              </a:ext>
            </a:extLst>
          </p:cNvPr>
          <p:cNvSpPr>
            <a:spLocks noGrp="1"/>
          </p:cNvSpPr>
          <p:nvPr>
            <p:ph idx="1"/>
          </p:nvPr>
        </p:nvSpPr>
        <p:spPr>
          <a:xfrm>
            <a:off x="628650" y="1405890"/>
            <a:ext cx="7886700" cy="5200650"/>
          </a:xfrm>
        </p:spPr>
        <p:txBody>
          <a:bodyPr>
            <a:normAutofit/>
          </a:bodyPr>
          <a:lstStyle/>
          <a:p>
            <a:pPr marL="0" indent="0">
              <a:buNone/>
            </a:pPr>
            <a:r>
              <a:rPr lang="en-GB" sz="2400" b="1" i="0" dirty="0">
                <a:solidFill>
                  <a:srgbClr val="00B050"/>
                </a:solidFill>
                <a:effectLst/>
                <a:latin typeface="Arial Nova" panose="020B0504020202020204" pitchFamily="34" charset="0"/>
              </a:rPr>
              <a:t>The national commission for the protection of human subjects of biomedical and </a:t>
            </a:r>
            <a:r>
              <a:rPr lang="en-GB" sz="2400" b="1" i="0" dirty="0" err="1">
                <a:solidFill>
                  <a:srgbClr val="00B050"/>
                </a:solidFill>
                <a:effectLst/>
                <a:latin typeface="Arial Nova" panose="020B0504020202020204" pitchFamily="34" charset="0"/>
              </a:rPr>
              <a:t>behavioral</a:t>
            </a:r>
            <a:r>
              <a:rPr lang="en-GB" sz="2400" b="1" i="0" dirty="0">
                <a:solidFill>
                  <a:srgbClr val="00B050"/>
                </a:solidFill>
                <a:effectLst/>
                <a:latin typeface="Arial Nova" panose="020B0504020202020204" pitchFamily="34" charset="0"/>
              </a:rPr>
              <a:t> research was established in 1974 in response to the Tuskegee study, which took place in the southern united states from 1932 to 1972. </a:t>
            </a:r>
          </a:p>
          <a:p>
            <a:pPr marL="0" indent="0">
              <a:buNone/>
            </a:pPr>
            <a:endParaRPr lang="en-GB" sz="1200" b="0" i="0" dirty="0">
              <a:solidFill>
                <a:schemeClr val="accent1">
                  <a:lumMod val="50000"/>
                </a:schemeClr>
              </a:solidFill>
              <a:effectLst/>
              <a:latin typeface="Arial Nova" panose="020B0504020202020204" pitchFamily="34" charset="0"/>
            </a:endParaRPr>
          </a:p>
          <a:p>
            <a:pPr marL="0" indent="0">
              <a:buNone/>
            </a:pPr>
            <a:r>
              <a:rPr lang="en-GB" sz="2200" b="0" i="0" dirty="0">
                <a:solidFill>
                  <a:schemeClr val="accent1">
                    <a:lumMod val="50000"/>
                  </a:schemeClr>
                </a:solidFill>
                <a:effectLst/>
                <a:latin typeface="Arial Nova" panose="020B0504020202020204" pitchFamily="34" charset="0"/>
              </a:rPr>
              <a:t>In 1978, the commission submitted its report: </a:t>
            </a:r>
            <a:r>
              <a:rPr lang="en-GB" sz="1800" i="1" dirty="0">
                <a:solidFill>
                  <a:schemeClr val="accent1"/>
                </a:solidFill>
                <a:latin typeface="Arial Nova" panose="020B0504020202020204" pitchFamily="34" charset="0"/>
              </a:rPr>
              <a:t>T</a:t>
            </a:r>
            <a:r>
              <a:rPr lang="en-GB" sz="1800" b="0" i="1" dirty="0">
                <a:solidFill>
                  <a:schemeClr val="accent1"/>
                </a:solidFill>
                <a:effectLst/>
                <a:latin typeface="Arial Nova" panose="020B0504020202020204" pitchFamily="34" charset="0"/>
              </a:rPr>
              <a:t>he Belmont report: ethical principles and guidelines for the protection of human subjects of research.</a:t>
            </a:r>
          </a:p>
          <a:p>
            <a:pPr marL="0" indent="0">
              <a:buNone/>
            </a:pPr>
            <a:endParaRPr lang="en-GB" sz="1200" b="0" i="0" dirty="0">
              <a:solidFill>
                <a:schemeClr val="accent1">
                  <a:lumMod val="50000"/>
                </a:schemeClr>
              </a:solidFill>
              <a:effectLst/>
              <a:latin typeface="Arial Nova" panose="020B0504020202020204" pitchFamily="34" charset="0"/>
            </a:endParaRPr>
          </a:p>
          <a:p>
            <a:pPr marL="0" indent="0">
              <a:buNone/>
            </a:pPr>
            <a:r>
              <a:rPr lang="en-GB" sz="2200" b="0" i="0" dirty="0">
                <a:solidFill>
                  <a:schemeClr val="accent1">
                    <a:lumMod val="50000"/>
                  </a:schemeClr>
                </a:solidFill>
                <a:effectLst/>
                <a:latin typeface="Arial Nova" panose="020B0504020202020204" pitchFamily="34" charset="0"/>
              </a:rPr>
              <a:t>The report sets forth the fundamental ethical principles underlying the acceptable conduct of research involving human participants: </a:t>
            </a:r>
            <a:r>
              <a:rPr lang="en-GB" sz="2200" b="1" i="0" dirty="0">
                <a:solidFill>
                  <a:srgbClr val="FF0000"/>
                </a:solidFill>
                <a:effectLst/>
                <a:latin typeface="Arial Nova" panose="020B0504020202020204" pitchFamily="34" charset="0"/>
              </a:rPr>
              <a:t>Respect for persons, beneficence, and justice</a:t>
            </a:r>
            <a:endParaRPr lang="en-GB" sz="2200" dirty="0">
              <a:solidFill>
                <a:srgbClr val="FF0000"/>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0D1DC56-5CCC-42AA-83CD-1B05B31C9982}"/>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7DF3DBAA-1BAC-4E19-892B-0A7DA6A7FE30}"/>
              </a:ext>
            </a:extLst>
          </p:cNvPr>
          <p:cNvSpPr>
            <a:spLocks noGrp="1"/>
          </p:cNvSpPr>
          <p:nvPr>
            <p:ph type="sldNum" sz="quarter" idx="12"/>
          </p:nvPr>
        </p:nvSpPr>
        <p:spPr/>
        <p:txBody>
          <a:bodyPr/>
          <a:lstStyle/>
          <a:p>
            <a:fld id="{D5C7F890-078C-40D2-8C86-978E589344A6}" type="slidenum">
              <a:rPr lang="en-GB" smtClean="0"/>
              <a:t>18</a:t>
            </a:fld>
            <a:endParaRPr lang="en-GB"/>
          </a:p>
        </p:txBody>
      </p:sp>
    </p:spTree>
    <p:extLst>
      <p:ext uri="{BB962C8B-B14F-4D97-AF65-F5344CB8AC3E}">
        <p14:creationId xmlns:p14="http://schemas.microsoft.com/office/powerpoint/2010/main" val="15308677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o Do, List, Terminal Board, Check Off, Hook, Ok, Check">
            <a:extLst>
              <a:ext uri="{FF2B5EF4-FFF2-40B4-BE49-F238E27FC236}">
                <a16:creationId xmlns:a16="http://schemas.microsoft.com/office/drawing/2014/main" id="{B80A1075-5191-43F8-9ADE-8FA13557A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3623883"/>
            <a:ext cx="1980000" cy="27362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1C49AD-F9CB-4F50-A325-488EBBE3247B}"/>
              </a:ext>
            </a:extLst>
          </p:cNvPr>
          <p:cNvSpPr>
            <a:spLocks noGrp="1"/>
          </p:cNvSpPr>
          <p:nvPr>
            <p:ph type="title"/>
          </p:nvPr>
        </p:nvSpPr>
        <p:spPr>
          <a:xfrm>
            <a:off x="628650" y="365127"/>
            <a:ext cx="7886700" cy="1325563"/>
          </a:xfrm>
        </p:spPr>
        <p:txBody>
          <a:bodyPr>
            <a:noAutofit/>
          </a:bodyPr>
          <a:lstStyle/>
          <a:p>
            <a:br>
              <a:rPr lang="en-GB" sz="3200" b="1" i="0" dirty="0">
                <a:solidFill>
                  <a:srgbClr val="C00000"/>
                </a:solidFill>
                <a:effectLst/>
                <a:latin typeface="Arial Bold" panose="020B0704020202020204" pitchFamily="34" charset="0"/>
                <a:cs typeface="Arial Bold" panose="020B0704020202020204" pitchFamily="34" charset="0"/>
              </a:rPr>
            </a:br>
            <a:r>
              <a:rPr lang="en-GB" sz="3200" b="1" i="0" dirty="0">
                <a:solidFill>
                  <a:srgbClr val="C00000"/>
                </a:solidFill>
                <a:effectLst/>
                <a:latin typeface="Arial Bold" panose="020B0704020202020204" pitchFamily="34" charset="0"/>
                <a:cs typeface="Arial Bold" panose="020B0704020202020204" pitchFamily="34" charset="0"/>
              </a:rPr>
              <a:t>The U.S. Code of Federal Regulations (also called the Common Rule)</a:t>
            </a:r>
            <a:br>
              <a:rPr lang="en-GB" sz="3200" b="1" i="0" dirty="0">
                <a:solidFill>
                  <a:srgbClr val="C00000"/>
                </a:solidFill>
                <a:effectLst/>
                <a:latin typeface="Arial Bold" panose="020B0704020202020204" pitchFamily="34" charset="0"/>
                <a:cs typeface="Arial Bold" panose="020B0704020202020204" pitchFamily="34" charset="0"/>
              </a:rPr>
            </a:br>
            <a:br>
              <a:rPr lang="en-GB" sz="3200" dirty="0">
                <a:solidFill>
                  <a:srgbClr val="C00000"/>
                </a:solidFill>
                <a:latin typeface="Arial Bold" panose="020B0704020202020204" pitchFamily="34" charset="0"/>
                <a:cs typeface="Arial Bold" panose="020B0704020202020204" pitchFamily="34" charset="0"/>
              </a:rPr>
            </a:br>
            <a:endParaRPr lang="en-GB" sz="32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C224A47-8A87-449D-8828-D90E428B5D37}"/>
              </a:ext>
            </a:extLst>
          </p:cNvPr>
          <p:cNvSpPr>
            <a:spLocks noGrp="1"/>
          </p:cNvSpPr>
          <p:nvPr>
            <p:ph idx="1"/>
          </p:nvPr>
        </p:nvSpPr>
        <p:spPr>
          <a:xfrm>
            <a:off x="628650" y="1613535"/>
            <a:ext cx="8103870" cy="5041263"/>
          </a:xfrm>
        </p:spPr>
        <p:txBody>
          <a:bodyPr>
            <a:noAutofit/>
          </a:bodyPr>
          <a:lstStyle/>
          <a:p>
            <a:pPr marL="0" indent="0">
              <a:buNone/>
            </a:pPr>
            <a:r>
              <a:rPr lang="en-GB" sz="2200" b="1" i="0" dirty="0">
                <a:solidFill>
                  <a:srgbClr val="00B050"/>
                </a:solidFill>
                <a:effectLst/>
                <a:latin typeface="Arial Nova" panose="020B0504020202020204" pitchFamily="34" charset="0"/>
              </a:rPr>
              <a:t>In 1991, the federal policy (referred to as the Common Rule) was adopted by 16 federal agencies that conduct, support, or otherwise regulate human participant research in the United States. Institutions conducting research that is funded by the U.S. government nationally or internationally must agree to abide by the Common Rule.</a:t>
            </a:r>
          </a:p>
          <a:p>
            <a:pPr marL="0" indent="0">
              <a:buNone/>
            </a:pPr>
            <a:endParaRPr lang="en-GB" sz="1000" dirty="0">
              <a:solidFill>
                <a:schemeClr val="accent1">
                  <a:lumMod val="50000"/>
                </a:schemeClr>
              </a:solidFill>
              <a:latin typeface="Arial Nova" panose="020B0504020202020204" pitchFamily="34" charset="0"/>
            </a:endParaRPr>
          </a:p>
          <a:p>
            <a:pPr marL="0" indent="0" algn="l">
              <a:buNone/>
            </a:pPr>
            <a:r>
              <a:rPr lang="en-GB" sz="2200" b="1" i="0" dirty="0">
                <a:solidFill>
                  <a:schemeClr val="accent1">
                    <a:lumMod val="50000"/>
                  </a:schemeClr>
                </a:solidFill>
                <a:effectLst/>
                <a:latin typeface="Arial Nova" panose="020B0504020202020204" pitchFamily="34" charset="0"/>
              </a:rPr>
              <a:t>The Common Rule requires</a:t>
            </a:r>
            <a:r>
              <a:rPr lang="en-GB" sz="2200" b="0" i="0" dirty="0">
                <a:solidFill>
                  <a:schemeClr val="accent1">
                    <a:lumMod val="50000"/>
                  </a:schemeClr>
                </a:solidFill>
                <a:effectLst/>
                <a:latin typeface="Arial Nova" panose="020B0504020202020204" pitchFamily="34" charset="0"/>
              </a:rPr>
              <a:t>:</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Prior ethics committee approval</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Written informed consent and documentation</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Equitable recruitment of research participants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Special protection for vulnerable groups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Continuing review of approved research</a:t>
            </a:r>
          </a:p>
          <a:p>
            <a:endParaRPr lang="en-GB" sz="22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A0DA981C-4413-493A-B88A-B315C41E86F0}"/>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59C29AFD-5469-4242-B915-F83CAC0F4C55}"/>
              </a:ext>
            </a:extLst>
          </p:cNvPr>
          <p:cNvSpPr>
            <a:spLocks noGrp="1"/>
          </p:cNvSpPr>
          <p:nvPr>
            <p:ph type="sldNum" sz="quarter" idx="12"/>
          </p:nvPr>
        </p:nvSpPr>
        <p:spPr/>
        <p:txBody>
          <a:bodyPr/>
          <a:lstStyle/>
          <a:p>
            <a:fld id="{D5C7F890-078C-40D2-8C86-978E589344A6}" type="slidenum">
              <a:rPr lang="en-GB" smtClean="0"/>
              <a:t>19</a:t>
            </a:fld>
            <a:endParaRPr lang="en-GB"/>
          </a:p>
        </p:txBody>
      </p:sp>
    </p:spTree>
    <p:extLst>
      <p:ext uri="{BB962C8B-B14F-4D97-AF65-F5344CB8AC3E}">
        <p14:creationId xmlns:p14="http://schemas.microsoft.com/office/powerpoint/2010/main" val="266221371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972E-9BA6-462D-AF7B-D4546A04C59B}"/>
              </a:ext>
            </a:extLst>
          </p:cNvPr>
          <p:cNvSpPr>
            <a:spLocks noGrp="1"/>
          </p:cNvSpPr>
          <p:nvPr>
            <p:ph type="title"/>
          </p:nvPr>
        </p:nvSpPr>
        <p:spPr/>
        <p:txBody>
          <a:bodyPr/>
          <a:lstStyle/>
          <a:p>
            <a:r>
              <a:rPr lang="en-GB" dirty="0">
                <a:solidFill>
                  <a:srgbClr val="C00000"/>
                </a:solidFill>
                <a:latin typeface="Arial Bold" panose="020B0704020202020204" pitchFamily="34" charset="0"/>
                <a:cs typeface="Arial Bold" panose="020B0704020202020204" pitchFamily="34" charset="0"/>
              </a:rPr>
              <a:t>Learning objectives</a:t>
            </a:r>
          </a:p>
        </p:txBody>
      </p:sp>
      <p:sp>
        <p:nvSpPr>
          <p:cNvPr id="3" name="Content Placeholder 2">
            <a:extLst>
              <a:ext uri="{FF2B5EF4-FFF2-40B4-BE49-F238E27FC236}">
                <a16:creationId xmlns:a16="http://schemas.microsoft.com/office/drawing/2014/main" id="{CF5509E1-D317-4069-AA6C-B436ABD26AF7}"/>
              </a:ext>
            </a:extLst>
          </p:cNvPr>
          <p:cNvSpPr>
            <a:spLocks noGrp="1"/>
          </p:cNvSpPr>
          <p:nvPr>
            <p:ph idx="1"/>
          </p:nvPr>
        </p:nvSpPr>
        <p:spPr/>
        <p:txBody>
          <a:bodyPr>
            <a:normAutofit/>
          </a:bodyPr>
          <a:lstStyle/>
          <a:p>
            <a:pPr eaLnBrk="1" hangingPunct="1"/>
            <a:r>
              <a:rPr lang="en-US" altLang="en-US" sz="2800" b="1" dirty="0">
                <a:solidFill>
                  <a:schemeClr val="accent1">
                    <a:lumMod val="50000"/>
                  </a:schemeClr>
                </a:solidFill>
                <a:latin typeface="Arial Nova" panose="020B0504020202020204" pitchFamily="34" charset="0"/>
              </a:rPr>
              <a:t>Definitions</a:t>
            </a:r>
          </a:p>
          <a:p>
            <a:pPr eaLnBrk="1" hangingPunct="1"/>
            <a:r>
              <a:rPr lang="en-US" altLang="en-US" sz="2800" b="1" dirty="0">
                <a:solidFill>
                  <a:schemeClr val="accent1">
                    <a:lumMod val="50000"/>
                  </a:schemeClr>
                </a:solidFill>
                <a:latin typeface="Arial Nova" panose="020B0504020202020204" pitchFamily="34" charset="0"/>
              </a:rPr>
              <a:t>Principles of research ethics</a:t>
            </a:r>
          </a:p>
          <a:p>
            <a:pPr eaLnBrk="1" hangingPunct="1"/>
            <a:r>
              <a:rPr lang="en-GB" altLang="en-US" sz="2800" b="1" dirty="0">
                <a:solidFill>
                  <a:schemeClr val="accent1">
                    <a:lumMod val="50000"/>
                  </a:schemeClr>
                </a:solidFill>
                <a:latin typeface="Arial Nova" panose="020B0504020202020204" pitchFamily="34" charset="0"/>
              </a:rPr>
              <a:t>The development of contemporary research ethics</a:t>
            </a:r>
          </a:p>
          <a:p>
            <a:pPr eaLnBrk="1" hangingPunct="1"/>
            <a:r>
              <a:rPr lang="en-US" altLang="en-US" sz="2800" b="1" dirty="0">
                <a:solidFill>
                  <a:schemeClr val="accent1">
                    <a:lumMod val="50000"/>
                  </a:schemeClr>
                </a:solidFill>
                <a:latin typeface="Arial Nova" panose="020B0504020202020204" pitchFamily="34" charset="0"/>
              </a:rPr>
              <a:t>The informed consent process </a:t>
            </a:r>
          </a:p>
          <a:p>
            <a:pPr eaLnBrk="1" hangingPunct="1"/>
            <a:r>
              <a:rPr lang="en-GB" sz="2800" b="1" dirty="0">
                <a:solidFill>
                  <a:schemeClr val="accent1">
                    <a:lumMod val="50000"/>
                  </a:schemeClr>
                </a:solidFill>
                <a:latin typeface="Arial Nova" panose="020B0504020202020204" pitchFamily="34" charset="0"/>
              </a:rPr>
              <a:t>Protection of research participants</a:t>
            </a:r>
          </a:p>
          <a:p>
            <a:pPr eaLnBrk="1" hangingPunct="1"/>
            <a:r>
              <a:rPr lang="en-US" altLang="en-US" sz="2800" b="1" dirty="0">
                <a:solidFill>
                  <a:schemeClr val="accent1">
                    <a:lumMod val="50000"/>
                  </a:schemeClr>
                </a:solidFill>
                <a:latin typeface="Arial Nova" panose="020B0504020202020204" pitchFamily="34" charset="0"/>
              </a:rPr>
              <a:t>Special issues</a:t>
            </a:r>
          </a:p>
          <a:p>
            <a:endParaRPr lang="en-GB" sz="2800" b="1" dirty="0">
              <a:solidFill>
                <a:schemeClr val="accent1">
                  <a:lumMod val="50000"/>
                </a:schemeClr>
              </a:solidFill>
              <a:latin typeface="Arial Nova" panose="020B0504020202020204" pitchFamily="34" charset="0"/>
            </a:endParaRPr>
          </a:p>
          <a:p>
            <a:endParaRPr lang="en-GB" sz="2800" b="1" dirty="0">
              <a:solidFill>
                <a:schemeClr val="accent1">
                  <a:lumMod val="50000"/>
                </a:schemeClr>
              </a:solidFill>
              <a:latin typeface="Arial Nova" panose="020B0504020202020204" pitchFamily="34" charset="0"/>
            </a:endParaRPr>
          </a:p>
          <a:p>
            <a:endParaRPr lang="en-GB" sz="2800" b="1" dirty="0">
              <a:solidFill>
                <a:schemeClr val="accent1">
                  <a:lumMod val="50000"/>
                </a:schemeClr>
              </a:solidFill>
              <a:latin typeface="Arial Nova" panose="020B0504020202020204" pitchFamily="34" charset="0"/>
            </a:endParaRPr>
          </a:p>
        </p:txBody>
      </p:sp>
      <p:sp>
        <p:nvSpPr>
          <p:cNvPr id="5" name="Slide Number Placeholder 4">
            <a:extLst>
              <a:ext uri="{FF2B5EF4-FFF2-40B4-BE49-F238E27FC236}">
                <a16:creationId xmlns:a16="http://schemas.microsoft.com/office/drawing/2014/main" id="{D9183BD4-3E94-4C58-AB51-9160E0E56955}"/>
              </a:ext>
            </a:extLst>
          </p:cNvPr>
          <p:cNvSpPr>
            <a:spLocks noGrp="1"/>
          </p:cNvSpPr>
          <p:nvPr>
            <p:ph type="sldNum" sz="quarter" idx="12"/>
          </p:nvPr>
        </p:nvSpPr>
        <p:spPr/>
        <p:txBody>
          <a:bodyPr/>
          <a:lstStyle/>
          <a:p>
            <a:fld id="{D5C7F890-078C-40D2-8C86-978E589344A6}" type="slidenum">
              <a:rPr lang="en-GB" smtClean="0"/>
              <a:t>2</a:t>
            </a:fld>
            <a:endParaRPr lang="en-GB"/>
          </a:p>
        </p:txBody>
      </p:sp>
    </p:spTree>
    <p:extLst>
      <p:ext uri="{BB962C8B-B14F-4D97-AF65-F5344CB8AC3E}">
        <p14:creationId xmlns:p14="http://schemas.microsoft.com/office/powerpoint/2010/main" val="321198710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F8AA-793A-4C36-BC58-60BA0B581503}"/>
              </a:ext>
            </a:extLst>
          </p:cNvPr>
          <p:cNvSpPr>
            <a:spLocks noGrp="1"/>
          </p:cNvSpPr>
          <p:nvPr>
            <p:ph type="title"/>
          </p:nvPr>
        </p:nvSpPr>
        <p:spPr>
          <a:xfrm>
            <a:off x="628650" y="317501"/>
            <a:ext cx="7886700" cy="1325563"/>
          </a:xfrm>
        </p:spPr>
        <p:txBody>
          <a:bodyPr>
            <a:noAutofit/>
          </a:bodyPr>
          <a:lstStyle/>
          <a:p>
            <a:br>
              <a:rPr lang="en-GB" sz="3200" b="1" i="0" dirty="0">
                <a:solidFill>
                  <a:srgbClr val="C00000"/>
                </a:solidFill>
                <a:effectLst/>
                <a:latin typeface="Arial Bold" panose="020B0704020202020204" pitchFamily="34" charset="0"/>
                <a:cs typeface="Arial Bold" panose="020B0704020202020204" pitchFamily="34" charset="0"/>
              </a:rPr>
            </a:br>
            <a:r>
              <a:rPr lang="en-GB" sz="3200" b="1" i="0" dirty="0">
                <a:solidFill>
                  <a:srgbClr val="C00000"/>
                </a:solidFill>
                <a:effectLst/>
                <a:latin typeface="Arial Bold" panose="020B0704020202020204" pitchFamily="34" charset="0"/>
                <a:cs typeface="Arial Bold" panose="020B0704020202020204" pitchFamily="34" charset="0"/>
              </a:rPr>
              <a:t>Council for International Organizations of Medical Science (CIOMS) Guidelines</a:t>
            </a:r>
            <a:br>
              <a:rPr lang="en-GB" sz="3200" b="1" i="0" dirty="0">
                <a:solidFill>
                  <a:srgbClr val="C00000"/>
                </a:solidFill>
                <a:effectLst/>
                <a:latin typeface="Arial Bold" panose="020B0704020202020204" pitchFamily="34" charset="0"/>
                <a:cs typeface="Arial Bold" panose="020B0704020202020204" pitchFamily="34" charset="0"/>
              </a:rPr>
            </a:br>
            <a:br>
              <a:rPr lang="en-GB" sz="3200" dirty="0">
                <a:solidFill>
                  <a:srgbClr val="C00000"/>
                </a:solidFill>
                <a:latin typeface="Arial Bold" panose="020B0704020202020204" pitchFamily="34" charset="0"/>
                <a:cs typeface="Arial Bold" panose="020B0704020202020204" pitchFamily="34" charset="0"/>
              </a:rPr>
            </a:br>
            <a:endParaRPr lang="en-GB" sz="32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3420E6D4-51E7-481C-A613-31C1071DFA6D}"/>
              </a:ext>
            </a:extLst>
          </p:cNvPr>
          <p:cNvSpPr>
            <a:spLocks noGrp="1"/>
          </p:cNvSpPr>
          <p:nvPr>
            <p:ph idx="1"/>
          </p:nvPr>
        </p:nvSpPr>
        <p:spPr>
          <a:xfrm>
            <a:off x="3239293" y="1501776"/>
            <a:ext cx="5778421" cy="5238749"/>
          </a:xfrm>
        </p:spPr>
        <p:txBody>
          <a:bodyPr>
            <a:noAutofit/>
          </a:bodyPr>
          <a:lstStyle/>
          <a:p>
            <a:pPr marL="0" indent="0">
              <a:buNone/>
            </a:pPr>
            <a:r>
              <a:rPr lang="en-GB" sz="2200" b="1" dirty="0">
                <a:solidFill>
                  <a:srgbClr val="00B050"/>
                </a:solidFill>
                <a:effectLst/>
                <a:latin typeface="Arial" panose="020B0604020202020204" pitchFamily="34" charset="0"/>
              </a:rPr>
              <a:t>In 1982, CIOMS issued the Proposed International Ethical Guidelines for Biomedical Research Involving Human Subjects. The guidelines were revised in 1993 and 2002.</a:t>
            </a:r>
          </a:p>
          <a:p>
            <a:endParaRPr lang="en-GB" sz="1000" b="1" dirty="0">
              <a:solidFill>
                <a:schemeClr val="accent6"/>
              </a:solidFill>
              <a:effectLst/>
              <a:latin typeface="Arial" panose="020B0604020202020204" pitchFamily="34" charset="0"/>
            </a:endParaRPr>
          </a:p>
          <a:p>
            <a:pPr marL="0" indent="0" algn="l">
              <a:buNone/>
            </a:pPr>
            <a:r>
              <a:rPr lang="en-GB" sz="2200" b="0" i="0" dirty="0">
                <a:solidFill>
                  <a:schemeClr val="accent1">
                    <a:lumMod val="50000"/>
                  </a:schemeClr>
                </a:solidFill>
                <a:effectLst/>
                <a:latin typeface="Arial" panose="020B0604020202020204" pitchFamily="34" charset="0"/>
              </a:rPr>
              <a:t>The current guidelines are 21 and are based on the three principles of research ethics. Topics include:</a:t>
            </a:r>
          </a:p>
          <a:p>
            <a:pPr lvl="1"/>
            <a:r>
              <a:rPr lang="en-GB" sz="1900" b="0" i="0" dirty="0">
                <a:solidFill>
                  <a:schemeClr val="accent1"/>
                </a:solidFill>
                <a:effectLst/>
                <a:latin typeface="Arial" panose="020B0604020202020204" pitchFamily="34" charset="0"/>
              </a:rPr>
              <a:t>Informed consent</a:t>
            </a:r>
          </a:p>
          <a:p>
            <a:pPr lvl="1"/>
            <a:r>
              <a:rPr lang="en-GB" sz="1900" b="0" i="0" dirty="0">
                <a:solidFill>
                  <a:schemeClr val="accent1"/>
                </a:solidFill>
                <a:effectLst/>
                <a:latin typeface="Arial" panose="020B0604020202020204" pitchFamily="34" charset="0"/>
              </a:rPr>
              <a:t>Research in developing countries</a:t>
            </a:r>
          </a:p>
          <a:p>
            <a:pPr lvl="1"/>
            <a:r>
              <a:rPr lang="en-GB" sz="1900" b="0" i="0" dirty="0">
                <a:solidFill>
                  <a:schemeClr val="accent1"/>
                </a:solidFill>
                <a:effectLst/>
                <a:latin typeface="Arial" panose="020B0604020202020204" pitchFamily="34" charset="0"/>
              </a:rPr>
              <a:t>Protection of vulnerable populations</a:t>
            </a:r>
          </a:p>
          <a:p>
            <a:pPr lvl="1"/>
            <a:r>
              <a:rPr lang="en-GB" sz="1900" b="0" i="0" dirty="0">
                <a:solidFill>
                  <a:schemeClr val="accent1"/>
                </a:solidFill>
                <a:effectLst/>
                <a:latin typeface="Arial" panose="020B0604020202020204" pitchFamily="34" charset="0"/>
              </a:rPr>
              <a:t>Role of ethics committees</a:t>
            </a:r>
          </a:p>
          <a:p>
            <a:pPr lvl="1"/>
            <a:r>
              <a:rPr lang="en-GB" sz="1900" b="0" i="0" dirty="0">
                <a:solidFill>
                  <a:schemeClr val="accent1"/>
                </a:solidFill>
                <a:effectLst/>
                <a:latin typeface="Arial" panose="020B0604020202020204" pitchFamily="34" charset="0"/>
              </a:rPr>
              <a:t>Community participation</a:t>
            </a:r>
          </a:p>
          <a:p>
            <a:pPr lvl="1"/>
            <a:r>
              <a:rPr lang="en-GB" sz="1900" b="0" i="0" dirty="0">
                <a:solidFill>
                  <a:schemeClr val="accent1"/>
                </a:solidFill>
                <a:effectLst/>
                <a:latin typeface="Arial" panose="020B0604020202020204" pitchFamily="34" charset="0"/>
              </a:rPr>
              <a:t>Obligations of the sponsor, the researcher, and the host country</a:t>
            </a:r>
          </a:p>
          <a:p>
            <a:endParaRPr lang="en-GB" sz="2200" dirty="0"/>
          </a:p>
        </p:txBody>
      </p:sp>
      <p:grpSp>
        <p:nvGrpSpPr>
          <p:cNvPr id="14" name="Group 11">
            <a:extLst>
              <a:ext uri="{FF2B5EF4-FFF2-40B4-BE49-F238E27FC236}">
                <a16:creationId xmlns:a16="http://schemas.microsoft.com/office/drawing/2014/main" id="{CBFB0B80-2081-48A4-89B7-B5A4303AC80C}"/>
              </a:ext>
            </a:extLst>
          </p:cNvPr>
          <p:cNvGrpSpPr>
            <a:grpSpLocks/>
          </p:cNvGrpSpPr>
          <p:nvPr/>
        </p:nvGrpSpPr>
        <p:grpSpPr bwMode="auto">
          <a:xfrm>
            <a:off x="64215" y="1482727"/>
            <a:ext cx="2133600" cy="762000"/>
            <a:chOff x="0" y="0"/>
            <a:chExt cx="1344" cy="480"/>
          </a:xfrm>
          <a:solidFill>
            <a:schemeClr val="accent2"/>
          </a:solidFill>
        </p:grpSpPr>
        <p:sp>
          <p:nvSpPr>
            <p:cNvPr id="15" name="Oval 9">
              <a:extLst>
                <a:ext uri="{FF2B5EF4-FFF2-40B4-BE49-F238E27FC236}">
                  <a16:creationId xmlns:a16="http://schemas.microsoft.com/office/drawing/2014/main" id="{52955EEC-4FD1-4842-9714-7BB4919A0288}"/>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16" name="Rectangle 10">
              <a:extLst>
                <a:ext uri="{FF2B5EF4-FFF2-40B4-BE49-F238E27FC236}">
                  <a16:creationId xmlns:a16="http://schemas.microsoft.com/office/drawing/2014/main" id="{27498391-18E5-48FE-9CEA-CCF1D08DA847}"/>
                </a:ext>
              </a:extLst>
            </p:cNvPr>
            <p:cNvSpPr>
              <a:spLocks/>
            </p:cNvSpPr>
            <p:nvPr/>
          </p:nvSpPr>
          <p:spPr bwMode="auto">
            <a:xfrm>
              <a:off x="160" y="109"/>
              <a:ext cx="1023"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Nuremberg</a:t>
              </a:r>
            </a:p>
          </p:txBody>
        </p:sp>
      </p:grpSp>
      <p:grpSp>
        <p:nvGrpSpPr>
          <p:cNvPr id="17" name="Group 14">
            <a:extLst>
              <a:ext uri="{FF2B5EF4-FFF2-40B4-BE49-F238E27FC236}">
                <a16:creationId xmlns:a16="http://schemas.microsoft.com/office/drawing/2014/main" id="{48E28DBE-2531-460D-BBA0-33C09281F88D}"/>
              </a:ext>
            </a:extLst>
          </p:cNvPr>
          <p:cNvGrpSpPr>
            <a:grpSpLocks/>
          </p:cNvGrpSpPr>
          <p:nvPr/>
        </p:nvGrpSpPr>
        <p:grpSpPr bwMode="auto">
          <a:xfrm>
            <a:off x="1131015" y="4298949"/>
            <a:ext cx="2133600" cy="762000"/>
            <a:chOff x="0" y="0"/>
            <a:chExt cx="1344" cy="480"/>
          </a:xfrm>
          <a:solidFill>
            <a:schemeClr val="accent2"/>
          </a:solidFill>
        </p:grpSpPr>
        <p:sp>
          <p:nvSpPr>
            <p:cNvPr id="18" name="Oval 12">
              <a:extLst>
                <a:ext uri="{FF2B5EF4-FFF2-40B4-BE49-F238E27FC236}">
                  <a16:creationId xmlns:a16="http://schemas.microsoft.com/office/drawing/2014/main" id="{89FE8C1B-92FA-4D8B-B0F5-72BAB950202D}"/>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19" name="Rectangle 13">
              <a:extLst>
                <a:ext uri="{FF2B5EF4-FFF2-40B4-BE49-F238E27FC236}">
                  <a16:creationId xmlns:a16="http://schemas.microsoft.com/office/drawing/2014/main" id="{98AF25B4-EDEB-4225-BD5B-5A579FE6D47A}"/>
                </a:ext>
              </a:extLst>
            </p:cNvPr>
            <p:cNvSpPr>
              <a:spLocks/>
            </p:cNvSpPr>
            <p:nvPr/>
          </p:nvSpPr>
          <p:spPr bwMode="auto">
            <a:xfrm>
              <a:off x="342" y="109"/>
              <a:ext cx="658"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CIOMS</a:t>
              </a:r>
            </a:p>
          </p:txBody>
        </p:sp>
      </p:grpSp>
      <p:grpSp>
        <p:nvGrpSpPr>
          <p:cNvPr id="20" name="Group 17">
            <a:extLst>
              <a:ext uri="{FF2B5EF4-FFF2-40B4-BE49-F238E27FC236}">
                <a16:creationId xmlns:a16="http://schemas.microsoft.com/office/drawing/2014/main" id="{0C68C698-E5F5-4371-A0B9-DB23FD9E3122}"/>
              </a:ext>
            </a:extLst>
          </p:cNvPr>
          <p:cNvGrpSpPr>
            <a:grpSpLocks/>
          </p:cNvGrpSpPr>
          <p:nvPr/>
        </p:nvGrpSpPr>
        <p:grpSpPr bwMode="auto">
          <a:xfrm>
            <a:off x="628650" y="2890838"/>
            <a:ext cx="2133600" cy="762000"/>
            <a:chOff x="0" y="0"/>
            <a:chExt cx="1344" cy="480"/>
          </a:xfrm>
          <a:solidFill>
            <a:schemeClr val="accent2"/>
          </a:solidFill>
        </p:grpSpPr>
        <p:sp>
          <p:nvSpPr>
            <p:cNvPr id="21" name="Oval 15">
              <a:extLst>
                <a:ext uri="{FF2B5EF4-FFF2-40B4-BE49-F238E27FC236}">
                  <a16:creationId xmlns:a16="http://schemas.microsoft.com/office/drawing/2014/main" id="{DFB6D4C8-6806-4A2D-AC01-ABAC47818AF3}"/>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22" name="Rectangle 16">
              <a:extLst>
                <a:ext uri="{FF2B5EF4-FFF2-40B4-BE49-F238E27FC236}">
                  <a16:creationId xmlns:a16="http://schemas.microsoft.com/office/drawing/2014/main" id="{FD6D2179-EA15-45E0-B84F-5ECBD13DA95E}"/>
                </a:ext>
              </a:extLst>
            </p:cNvPr>
            <p:cNvSpPr>
              <a:spLocks/>
            </p:cNvSpPr>
            <p:nvPr/>
          </p:nvSpPr>
          <p:spPr bwMode="auto">
            <a:xfrm>
              <a:off x="293" y="109"/>
              <a:ext cx="758"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Helsinki</a:t>
              </a:r>
            </a:p>
          </p:txBody>
        </p:sp>
      </p:grpSp>
      <p:sp>
        <p:nvSpPr>
          <p:cNvPr id="23" name="Line 19">
            <a:extLst>
              <a:ext uri="{FF2B5EF4-FFF2-40B4-BE49-F238E27FC236}">
                <a16:creationId xmlns:a16="http://schemas.microsoft.com/office/drawing/2014/main" id="{193E96C2-AE1C-48C3-B65C-73A92C37182C}"/>
              </a:ext>
            </a:extLst>
          </p:cNvPr>
          <p:cNvSpPr>
            <a:spLocks noChangeShapeType="1"/>
          </p:cNvSpPr>
          <p:nvPr/>
        </p:nvSpPr>
        <p:spPr bwMode="auto">
          <a:xfrm>
            <a:off x="1131015" y="2244727"/>
            <a:ext cx="377745" cy="64611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New Roman" panose="02020603050405020304" pitchFamily="18" charset="0"/>
              <a:sym typeface="Times New Roman" panose="02020603050405020304" pitchFamily="18" charset="0"/>
            </a:endParaRPr>
          </a:p>
        </p:txBody>
      </p:sp>
      <p:sp>
        <p:nvSpPr>
          <p:cNvPr id="4" name="Footer Placeholder 3">
            <a:extLst>
              <a:ext uri="{FF2B5EF4-FFF2-40B4-BE49-F238E27FC236}">
                <a16:creationId xmlns:a16="http://schemas.microsoft.com/office/drawing/2014/main" id="{F4BDEB5A-5BFB-4B97-97C8-119605EED1F4}"/>
              </a:ext>
            </a:extLst>
          </p:cNvPr>
          <p:cNvSpPr>
            <a:spLocks noGrp="1"/>
          </p:cNvSpPr>
          <p:nvPr>
            <p:ph type="ftr" sz="quarter" idx="11"/>
          </p:nvPr>
        </p:nvSpPr>
        <p:spPr/>
        <p:txBody>
          <a:bodyPr/>
          <a:lstStyle/>
          <a:p>
            <a:r>
              <a:rPr lang="en-GB" dirty="0"/>
              <a:t>FHI 360, 2011.</a:t>
            </a:r>
          </a:p>
        </p:txBody>
      </p:sp>
      <p:sp>
        <p:nvSpPr>
          <p:cNvPr id="5" name="Slide Number Placeholder 4">
            <a:extLst>
              <a:ext uri="{FF2B5EF4-FFF2-40B4-BE49-F238E27FC236}">
                <a16:creationId xmlns:a16="http://schemas.microsoft.com/office/drawing/2014/main" id="{9A8B385A-3D70-4098-A506-83B2B08564E6}"/>
              </a:ext>
            </a:extLst>
          </p:cNvPr>
          <p:cNvSpPr>
            <a:spLocks noGrp="1"/>
          </p:cNvSpPr>
          <p:nvPr>
            <p:ph type="sldNum" sz="quarter" idx="12"/>
          </p:nvPr>
        </p:nvSpPr>
        <p:spPr/>
        <p:txBody>
          <a:bodyPr/>
          <a:lstStyle/>
          <a:p>
            <a:fld id="{D5C7F890-078C-40D2-8C86-978E589344A6}" type="slidenum">
              <a:rPr lang="en-GB" smtClean="0"/>
              <a:t>20</a:t>
            </a:fld>
            <a:endParaRPr lang="en-GB"/>
          </a:p>
        </p:txBody>
      </p:sp>
      <p:sp>
        <p:nvSpPr>
          <p:cNvPr id="24" name="Line 19">
            <a:extLst>
              <a:ext uri="{FF2B5EF4-FFF2-40B4-BE49-F238E27FC236}">
                <a16:creationId xmlns:a16="http://schemas.microsoft.com/office/drawing/2014/main" id="{7CA07D2E-6734-4E7B-AFB0-D04754E5E042}"/>
              </a:ext>
            </a:extLst>
          </p:cNvPr>
          <p:cNvSpPr>
            <a:spLocks noChangeShapeType="1"/>
          </p:cNvSpPr>
          <p:nvPr/>
        </p:nvSpPr>
        <p:spPr bwMode="auto">
          <a:xfrm>
            <a:off x="1765063" y="3648074"/>
            <a:ext cx="338057" cy="6508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New Roman" panose="02020603050405020304" pitchFamily="18" charset="0"/>
              <a:sym typeface="Times New Roman" panose="02020603050405020304" pitchFamily="18" charset="0"/>
            </a:endParaRPr>
          </a:p>
        </p:txBody>
      </p:sp>
      <p:sp>
        <p:nvSpPr>
          <p:cNvPr id="25" name="TextBox 24">
            <a:extLst>
              <a:ext uri="{FF2B5EF4-FFF2-40B4-BE49-F238E27FC236}">
                <a16:creationId xmlns:a16="http://schemas.microsoft.com/office/drawing/2014/main" id="{3A752CB7-42BB-4F40-8A95-CD94288E78CD}"/>
              </a:ext>
            </a:extLst>
          </p:cNvPr>
          <p:cNvSpPr txBox="1"/>
          <p:nvPr/>
        </p:nvSpPr>
        <p:spPr>
          <a:xfrm>
            <a:off x="176214" y="5349397"/>
            <a:ext cx="3497024" cy="1477328"/>
          </a:xfrm>
          <a:prstGeom prst="rect">
            <a:avLst/>
          </a:prstGeom>
          <a:noFill/>
        </p:spPr>
        <p:txBody>
          <a:bodyPr wrap="square">
            <a:spAutoFit/>
          </a:bodyPr>
          <a:lstStyle/>
          <a:p>
            <a:r>
              <a:rPr lang="en-GB" sz="1800" b="0" i="0" dirty="0">
                <a:solidFill>
                  <a:srgbClr val="000000"/>
                </a:solidFill>
                <a:effectLst/>
                <a:latin typeface="Arial Nova" panose="020B0504020202020204" pitchFamily="34" charset="0"/>
              </a:rPr>
              <a:t>The CIOMS Guidelines are designed to be used in developing national policies on the ethics of biomedical research.</a:t>
            </a:r>
            <a:endParaRPr lang="en-GB" dirty="0">
              <a:latin typeface="Arial Nova" panose="020B0504020202020204" pitchFamily="34" charset="0"/>
            </a:endParaRPr>
          </a:p>
        </p:txBody>
      </p:sp>
    </p:spTree>
    <p:extLst>
      <p:ext uri="{BB962C8B-B14F-4D97-AF65-F5344CB8AC3E}">
        <p14:creationId xmlns:p14="http://schemas.microsoft.com/office/powerpoint/2010/main" val="238859528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ote, Crowd, Conference, Group, Convention, Audience">
            <a:extLst>
              <a:ext uri="{FF2B5EF4-FFF2-40B4-BE49-F238E27FC236}">
                <a16:creationId xmlns:a16="http://schemas.microsoft.com/office/drawing/2014/main" id="{1235D170-73C1-4D65-824A-B913D487EAE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726650" y="1497975"/>
            <a:ext cx="5805000" cy="309600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59847628-6062-4EDA-949A-88F7CD6C4D1E}"/>
              </a:ext>
            </a:extLst>
          </p:cNvPr>
          <p:cNvSpPr>
            <a:spLocks noGrp="1"/>
          </p:cNvSpPr>
          <p:nvPr>
            <p:ph idx="1"/>
          </p:nvPr>
        </p:nvSpPr>
        <p:spPr>
          <a:xfrm>
            <a:off x="628650" y="1416684"/>
            <a:ext cx="8001000" cy="5441316"/>
          </a:xfrm>
        </p:spPr>
        <p:txBody>
          <a:bodyPr>
            <a:noAutofit/>
          </a:bodyPr>
          <a:lstStyle/>
          <a:p>
            <a:r>
              <a:rPr lang="en-GB" sz="2400" b="1" i="0" dirty="0">
                <a:solidFill>
                  <a:srgbClr val="00B050"/>
                </a:solidFill>
                <a:effectLst/>
                <a:latin typeface="Arial Nova" panose="020B0504020202020204" pitchFamily="34" charset="0"/>
              </a:rPr>
              <a:t>In 1990, representatives of the regulatory agencies and industry associations of the United States, Japan, and Europe met and formed ICH</a:t>
            </a:r>
            <a:r>
              <a:rPr lang="en-GB" sz="2400" b="1" dirty="0">
                <a:solidFill>
                  <a:srgbClr val="00B050"/>
                </a:solidFill>
                <a:latin typeface="Arial Nova" panose="020B0504020202020204" pitchFamily="34" charset="0"/>
              </a:rPr>
              <a:t>. </a:t>
            </a:r>
          </a:p>
          <a:p>
            <a:endParaRPr lang="en-GB" sz="1000" b="1" dirty="0">
              <a:solidFill>
                <a:schemeClr val="accent6"/>
              </a:solidFill>
              <a:latin typeface="Arial Nova" panose="020B0504020202020204" pitchFamily="34" charset="0"/>
            </a:endParaRPr>
          </a:p>
          <a:p>
            <a:r>
              <a:rPr lang="en-GB" sz="2400" b="0" i="0" dirty="0">
                <a:solidFill>
                  <a:schemeClr val="accent1">
                    <a:lumMod val="50000"/>
                  </a:schemeClr>
                </a:solidFill>
                <a:effectLst/>
                <a:latin typeface="Arial Nova" panose="020B0504020202020204" pitchFamily="34" charset="0"/>
              </a:rPr>
              <a:t>In 1996, the ICH finalized </a:t>
            </a:r>
            <a:r>
              <a:rPr lang="en-GB" sz="2400" b="1" i="0" dirty="0">
                <a:solidFill>
                  <a:schemeClr val="accent1">
                    <a:lumMod val="50000"/>
                  </a:schemeClr>
                </a:solidFill>
                <a:effectLst/>
                <a:latin typeface="Arial Nova" panose="020B0504020202020204" pitchFamily="34" charset="0"/>
              </a:rPr>
              <a:t>the Guidelines for Good Clinical Practice (GCP)</a:t>
            </a:r>
            <a:r>
              <a:rPr lang="en-GB" sz="2400" b="0" i="0" dirty="0">
                <a:solidFill>
                  <a:schemeClr val="accent1">
                    <a:lumMod val="50000"/>
                  </a:schemeClr>
                </a:solidFill>
                <a:effectLst/>
                <a:latin typeface="Arial Nova" panose="020B0504020202020204" pitchFamily="34" charset="0"/>
              </a:rPr>
              <a:t>. The GCP Guidelines provide standards for ethical and scientific quality for developing, conducting, and recording clinical trials</a:t>
            </a:r>
            <a:r>
              <a:rPr lang="en-GB" sz="2400" dirty="0">
                <a:solidFill>
                  <a:schemeClr val="accent1">
                    <a:lumMod val="50000"/>
                  </a:schemeClr>
                </a:solidFill>
                <a:latin typeface="Arial Nova" panose="020B0504020202020204" pitchFamily="34" charset="0"/>
              </a:rPr>
              <a:t> </a:t>
            </a:r>
            <a:r>
              <a:rPr lang="en-GB" sz="2400" b="0" i="0" dirty="0">
                <a:solidFill>
                  <a:schemeClr val="accent1">
                    <a:lumMod val="50000"/>
                  </a:schemeClr>
                </a:solidFill>
                <a:effectLst/>
                <a:latin typeface="Arial Nova" panose="020B0504020202020204" pitchFamily="34" charset="0"/>
              </a:rPr>
              <a:t>in the pharmaceutical industry:</a:t>
            </a:r>
            <a:endParaRPr lang="en-GB" sz="800" b="0" i="0" dirty="0">
              <a:solidFill>
                <a:schemeClr val="accent1">
                  <a:lumMod val="50000"/>
                </a:schemeClr>
              </a:solidFill>
              <a:effectLst/>
              <a:latin typeface="Arial Nova" panose="020B0504020202020204" pitchFamily="34" charset="0"/>
            </a:endParaRPr>
          </a:p>
          <a:p>
            <a:pPr marL="782638" lvl="1" eaLnBrk="1" hangingPunct="1">
              <a:lnSpc>
                <a:spcPct val="80000"/>
              </a:lnSpc>
            </a:pPr>
            <a:r>
              <a:rPr lang="en-US" altLang="en-US" sz="2200" dirty="0">
                <a:solidFill>
                  <a:schemeClr val="accent1"/>
                </a:solidFill>
                <a:latin typeface="Arial Nova" panose="020B0504020202020204" pitchFamily="34" charset="0"/>
              </a:rPr>
              <a:t>Standardize drug development and approval process</a:t>
            </a:r>
          </a:p>
          <a:p>
            <a:pPr marL="782638" lvl="1" eaLnBrk="1" hangingPunct="1">
              <a:lnSpc>
                <a:spcPct val="80000"/>
              </a:lnSpc>
            </a:pPr>
            <a:r>
              <a:rPr lang="en-US" altLang="en-US" sz="2200" dirty="0">
                <a:solidFill>
                  <a:schemeClr val="accent1"/>
                </a:solidFill>
                <a:latin typeface="Arial Nova" panose="020B0504020202020204" pitchFamily="34" charset="0"/>
              </a:rPr>
              <a:t>Protocol development standards</a:t>
            </a:r>
          </a:p>
          <a:p>
            <a:pPr marL="782638" lvl="1" eaLnBrk="1" hangingPunct="1">
              <a:lnSpc>
                <a:spcPct val="80000"/>
              </a:lnSpc>
            </a:pPr>
            <a:r>
              <a:rPr lang="en-US" altLang="en-US" sz="2200" dirty="0">
                <a:solidFill>
                  <a:schemeClr val="accent1"/>
                </a:solidFill>
                <a:latin typeface="Arial Nova" panose="020B0504020202020204" pitchFamily="34" charset="0"/>
              </a:rPr>
              <a:t>Review by ethics committee</a:t>
            </a:r>
          </a:p>
          <a:p>
            <a:pPr marL="782638" lvl="1" eaLnBrk="1" hangingPunct="1">
              <a:lnSpc>
                <a:spcPct val="80000"/>
              </a:lnSpc>
            </a:pPr>
            <a:r>
              <a:rPr lang="en-US" altLang="en-US" sz="2200" dirty="0">
                <a:solidFill>
                  <a:schemeClr val="accent1"/>
                </a:solidFill>
                <a:latin typeface="Arial Nova" panose="020B0504020202020204" pitchFamily="34" charset="0"/>
              </a:rPr>
              <a:t>Researcher responsibilities</a:t>
            </a:r>
          </a:p>
          <a:p>
            <a:pPr marL="782638" lvl="1" eaLnBrk="1" hangingPunct="1">
              <a:lnSpc>
                <a:spcPct val="80000"/>
              </a:lnSpc>
            </a:pPr>
            <a:r>
              <a:rPr lang="en-US" altLang="en-US" sz="2200" dirty="0">
                <a:solidFill>
                  <a:schemeClr val="accent1"/>
                </a:solidFill>
                <a:latin typeface="Arial Nova" panose="020B0504020202020204" pitchFamily="34" charset="0"/>
              </a:rPr>
              <a:t>Sponsor responsibilities </a:t>
            </a:r>
          </a:p>
          <a:p>
            <a:pPr marL="782638" lvl="1" eaLnBrk="1" hangingPunct="1">
              <a:lnSpc>
                <a:spcPct val="80000"/>
              </a:lnSpc>
            </a:pPr>
            <a:r>
              <a:rPr lang="en-US" altLang="en-US" sz="2200" dirty="0">
                <a:solidFill>
                  <a:schemeClr val="accent1"/>
                </a:solidFill>
                <a:latin typeface="Arial Nova" panose="020B0504020202020204" pitchFamily="34" charset="0"/>
              </a:rPr>
              <a:t>Informed consent of the participants</a:t>
            </a:r>
          </a:p>
          <a:p>
            <a:endParaRPr lang="en-GB" sz="2400" dirty="0">
              <a:latin typeface="Arial Nova" panose="020B0504020202020204" pitchFamily="34" charset="0"/>
            </a:endParaRPr>
          </a:p>
        </p:txBody>
      </p:sp>
      <p:sp>
        <p:nvSpPr>
          <p:cNvPr id="2" name="Title 1">
            <a:extLst>
              <a:ext uri="{FF2B5EF4-FFF2-40B4-BE49-F238E27FC236}">
                <a16:creationId xmlns:a16="http://schemas.microsoft.com/office/drawing/2014/main" id="{76E90222-4F67-4FBD-9E62-887BCCFC00A0}"/>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International Conference on Harmonization (ICH)</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264372B0-2122-4A72-B306-E6F8B4F2484D}"/>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F449B59A-792E-4703-A9F7-C32E7965BE25}"/>
              </a:ext>
            </a:extLst>
          </p:cNvPr>
          <p:cNvSpPr>
            <a:spLocks noGrp="1"/>
          </p:cNvSpPr>
          <p:nvPr>
            <p:ph type="sldNum" sz="quarter" idx="12"/>
          </p:nvPr>
        </p:nvSpPr>
        <p:spPr/>
        <p:txBody>
          <a:bodyPr/>
          <a:lstStyle/>
          <a:p>
            <a:fld id="{D5C7F890-078C-40D2-8C86-978E589344A6}" type="slidenum">
              <a:rPr lang="en-GB" smtClean="0"/>
              <a:t>21</a:t>
            </a:fld>
            <a:endParaRPr lang="en-GB" dirty="0"/>
          </a:p>
        </p:txBody>
      </p:sp>
    </p:spTree>
    <p:extLst>
      <p:ext uri="{BB962C8B-B14F-4D97-AF65-F5344CB8AC3E}">
        <p14:creationId xmlns:p14="http://schemas.microsoft.com/office/powerpoint/2010/main" val="191010796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B2D8-8B1E-4D09-819C-BE2D415863B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Other reports and guidelines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0EA09E0-CF06-43BC-AB4E-D0D35346455A}"/>
              </a:ext>
            </a:extLst>
          </p:cNvPr>
          <p:cNvSpPr>
            <a:spLocks noGrp="1"/>
          </p:cNvSpPr>
          <p:nvPr>
            <p:ph idx="1"/>
          </p:nvPr>
        </p:nvSpPr>
        <p:spPr>
          <a:xfrm>
            <a:off x="628650" y="1440341"/>
            <a:ext cx="7886700" cy="5166359"/>
          </a:xfrm>
        </p:spPr>
        <p:txBody>
          <a:bodyPr>
            <a:noAutofit/>
          </a:bodyPr>
          <a:lstStyle/>
          <a:p>
            <a:r>
              <a:rPr lang="en-GB" sz="2400" b="0" i="0" dirty="0">
                <a:solidFill>
                  <a:schemeClr val="accent1">
                    <a:lumMod val="50000"/>
                  </a:schemeClr>
                </a:solidFill>
                <a:effectLst/>
                <a:latin typeface="Arial Nova" panose="020B0504020202020204" pitchFamily="34" charset="0"/>
              </a:rPr>
              <a:t>National Bioethics Advisory Committee (NBAC) in 2001 (now disbanded) – Ethical and Policy issues in international Research: Clinical Trials in Developing Countries. </a:t>
            </a:r>
          </a:p>
          <a:p>
            <a:endParaRPr lang="en-GB" sz="800" b="0" i="0" dirty="0">
              <a:solidFill>
                <a:schemeClr val="accent1">
                  <a:lumMod val="50000"/>
                </a:schemeClr>
              </a:solidFill>
              <a:effectLst/>
              <a:latin typeface="Arial Nova" panose="020B0504020202020204" pitchFamily="34" charset="0"/>
            </a:endParaRPr>
          </a:p>
          <a:p>
            <a:r>
              <a:rPr lang="en-GB" sz="2400" b="0" i="0" dirty="0">
                <a:solidFill>
                  <a:srgbClr val="00B050"/>
                </a:solidFill>
                <a:effectLst/>
                <a:latin typeface="Arial Nova" panose="020B0504020202020204" pitchFamily="34" charset="0"/>
              </a:rPr>
              <a:t>Nuffield Council on Bioethics – UK based</a:t>
            </a:r>
            <a:r>
              <a:rPr lang="en-GB" sz="2400" dirty="0">
                <a:solidFill>
                  <a:srgbClr val="00B050"/>
                </a:solidFill>
                <a:latin typeface="Arial Nova" panose="020B0504020202020204" pitchFamily="34" charset="0"/>
              </a:rPr>
              <a:t>:</a:t>
            </a:r>
            <a:r>
              <a:rPr lang="en-GB" sz="2400" b="0" i="0" dirty="0">
                <a:solidFill>
                  <a:srgbClr val="00B050"/>
                </a:solidFill>
                <a:effectLst/>
                <a:latin typeface="Arial Nova" panose="020B0504020202020204" pitchFamily="34" charset="0"/>
              </a:rPr>
              <a:t> Reported on ethical issues in international research in its 2002 publication,</a:t>
            </a:r>
            <a:r>
              <a:rPr lang="en-GB" sz="2400" b="0" i="1" dirty="0">
                <a:solidFill>
                  <a:srgbClr val="00B050"/>
                </a:solidFill>
                <a:effectLst/>
                <a:latin typeface="Arial Nova" panose="020B0504020202020204" pitchFamily="34" charset="0"/>
              </a:rPr>
              <a:t> The Ethics of Research Related to Healthcare in Developing Countries.</a:t>
            </a:r>
          </a:p>
          <a:p>
            <a:endParaRPr lang="en-GB" sz="800" b="0" i="1" dirty="0">
              <a:solidFill>
                <a:schemeClr val="accent6"/>
              </a:solidFill>
              <a:effectLst/>
              <a:latin typeface="Arial Nova" panose="020B0504020202020204" pitchFamily="34" charset="0"/>
            </a:endParaRPr>
          </a:p>
          <a:p>
            <a:r>
              <a:rPr lang="en-GB" sz="2400" b="0" i="0" dirty="0">
                <a:solidFill>
                  <a:schemeClr val="accent1"/>
                </a:solidFill>
                <a:effectLst/>
                <a:latin typeface="Arial Nova" panose="020B0504020202020204" pitchFamily="34" charset="0"/>
              </a:rPr>
              <a:t>HIV Prevention Trials Network (HPTN): Ethics Guidance for Research developed in 2003 for HIV prevention researchers – Emphasizes mutual accountability among peers and the thoughtful translation of ethical considerations into action.</a:t>
            </a:r>
            <a:endParaRPr lang="en-GB" sz="2400"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5C9112AA-5E98-4143-A10E-3971B5007CE1}"/>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4D78FB5-7BB0-4D50-B68C-8CB3DDDB9E04}"/>
              </a:ext>
            </a:extLst>
          </p:cNvPr>
          <p:cNvSpPr>
            <a:spLocks noGrp="1"/>
          </p:cNvSpPr>
          <p:nvPr>
            <p:ph type="sldNum" sz="quarter" idx="12"/>
          </p:nvPr>
        </p:nvSpPr>
        <p:spPr/>
        <p:txBody>
          <a:bodyPr/>
          <a:lstStyle/>
          <a:p>
            <a:fld id="{D5C7F890-078C-40D2-8C86-978E589344A6}" type="slidenum">
              <a:rPr lang="en-GB" smtClean="0"/>
              <a:t>22</a:t>
            </a:fld>
            <a:endParaRPr lang="en-GB"/>
          </a:p>
        </p:txBody>
      </p:sp>
    </p:spTree>
    <p:extLst>
      <p:ext uri="{BB962C8B-B14F-4D97-AF65-F5344CB8AC3E}">
        <p14:creationId xmlns:p14="http://schemas.microsoft.com/office/powerpoint/2010/main" val="1953197663"/>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1715-66E5-4B2E-913C-EA909A718DD7}"/>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National regulations and guidelines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0963FA4-1BB3-4806-9504-D478919DEEC5}"/>
              </a:ext>
            </a:extLst>
          </p:cNvPr>
          <p:cNvSpPr>
            <a:spLocks noGrp="1"/>
          </p:cNvSpPr>
          <p:nvPr>
            <p:ph idx="1"/>
          </p:nvPr>
        </p:nvSpPr>
        <p:spPr>
          <a:xfrm>
            <a:off x="628650" y="1690689"/>
            <a:ext cx="7886700" cy="5030786"/>
          </a:xfrm>
        </p:spPr>
        <p:txBody>
          <a:bodyPr>
            <a:normAutofit/>
          </a:bodyPr>
          <a:lstStyle/>
          <a:p>
            <a:r>
              <a:rPr lang="en-GB" sz="2400" i="0" dirty="0">
                <a:solidFill>
                  <a:schemeClr val="accent1">
                    <a:lumMod val="50000"/>
                  </a:schemeClr>
                </a:solidFill>
                <a:effectLst/>
                <a:latin typeface="Arial Nova" panose="020B0504020202020204" pitchFamily="34" charset="0"/>
              </a:rPr>
              <a:t>Many countries</a:t>
            </a:r>
            <a:r>
              <a:rPr lang="en-GB" sz="2400" dirty="0">
                <a:solidFill>
                  <a:schemeClr val="accent1">
                    <a:lumMod val="50000"/>
                  </a:schemeClr>
                </a:solidFill>
                <a:latin typeface="Arial Nova" panose="020B0504020202020204" pitchFamily="34" charset="0"/>
              </a:rPr>
              <a:t> </a:t>
            </a:r>
            <a:r>
              <a:rPr lang="en-GB" sz="2400" i="0" dirty="0">
                <a:solidFill>
                  <a:schemeClr val="accent1">
                    <a:lumMod val="50000"/>
                  </a:schemeClr>
                </a:solidFill>
                <a:effectLst/>
                <a:latin typeface="Arial Nova" panose="020B0504020202020204" pitchFamily="34" charset="0"/>
              </a:rPr>
              <a:t>have national regulations on </a:t>
            </a:r>
            <a:br>
              <a:rPr lang="en-GB" sz="2400" i="0" dirty="0">
                <a:solidFill>
                  <a:schemeClr val="accent1">
                    <a:lumMod val="50000"/>
                  </a:schemeClr>
                </a:solidFill>
                <a:effectLst/>
                <a:latin typeface="Arial Nova" panose="020B0504020202020204" pitchFamily="34" charset="0"/>
              </a:rPr>
            </a:br>
            <a:r>
              <a:rPr lang="en-GB" sz="2400" i="0" dirty="0">
                <a:solidFill>
                  <a:schemeClr val="accent1">
                    <a:lumMod val="50000"/>
                  </a:schemeClr>
                </a:solidFill>
                <a:effectLst/>
                <a:latin typeface="Arial Nova" panose="020B0504020202020204" pitchFamily="34" charset="0"/>
              </a:rPr>
              <a:t>the conduct of human research. </a:t>
            </a:r>
          </a:p>
          <a:p>
            <a:r>
              <a:rPr lang="en-GB" sz="2400" i="0" dirty="0">
                <a:solidFill>
                  <a:schemeClr val="accent1">
                    <a:lumMod val="50000"/>
                  </a:schemeClr>
                </a:solidFill>
                <a:effectLst/>
                <a:latin typeface="Arial Nova" panose="020B0504020202020204" pitchFamily="34" charset="0"/>
              </a:rPr>
              <a:t>Yet, many countries still lack or are developing formal regulations. </a:t>
            </a:r>
            <a:endParaRPr lang="en-GB" sz="24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E</a:t>
            </a:r>
            <a:r>
              <a:rPr lang="en-GB" sz="2400" i="0" dirty="0">
                <a:solidFill>
                  <a:schemeClr val="accent1">
                    <a:lumMod val="50000"/>
                  </a:schemeClr>
                </a:solidFill>
                <a:effectLst/>
                <a:latin typeface="Arial Nova" panose="020B0504020202020204" pitchFamily="34" charset="0"/>
              </a:rPr>
              <a:t>xisting international recommendations, such as the Declaration of Helsinki or the CIOMS International Ethical Guidelines, are important references, but they are not a substitute for national or local regulations.</a:t>
            </a:r>
          </a:p>
          <a:p>
            <a:endParaRPr lang="en-GB" sz="2400" b="1" i="0" dirty="0">
              <a:solidFill>
                <a:srgbClr val="FF0000"/>
              </a:solidFill>
              <a:effectLst/>
              <a:latin typeface="Arial Nova" panose="020B0504020202020204" pitchFamily="34" charset="0"/>
            </a:endParaRPr>
          </a:p>
          <a:p>
            <a:pPr marL="0" indent="0">
              <a:buNone/>
            </a:pPr>
            <a:r>
              <a:rPr lang="en-GB" sz="2400" b="1" i="0" dirty="0">
                <a:solidFill>
                  <a:srgbClr val="FF0000"/>
                </a:solidFill>
                <a:effectLst/>
                <a:latin typeface="Arial Nova" panose="020B0504020202020204" pitchFamily="34" charset="0"/>
              </a:rPr>
              <a:t>Does your country have established guidelines for the conduct of research? Does your local institution?</a:t>
            </a:r>
            <a:endParaRPr lang="en-GB" sz="2400" b="1" dirty="0">
              <a:solidFill>
                <a:srgbClr val="FF0000"/>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3917793E-E7EC-46B2-A00C-A8F48F65C43B}"/>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294CB352-4CE4-4EAD-9B47-6D6CF8C6BE83}"/>
              </a:ext>
            </a:extLst>
          </p:cNvPr>
          <p:cNvSpPr>
            <a:spLocks noGrp="1"/>
          </p:cNvSpPr>
          <p:nvPr>
            <p:ph type="sldNum" sz="quarter" idx="12"/>
          </p:nvPr>
        </p:nvSpPr>
        <p:spPr/>
        <p:txBody>
          <a:bodyPr/>
          <a:lstStyle/>
          <a:p>
            <a:fld id="{D5C7F890-078C-40D2-8C86-978E589344A6}" type="slidenum">
              <a:rPr lang="en-GB" smtClean="0"/>
              <a:t>23</a:t>
            </a:fld>
            <a:endParaRPr lang="en-GB"/>
          </a:p>
        </p:txBody>
      </p:sp>
      <p:pic>
        <p:nvPicPr>
          <p:cNvPr id="17410" name="Picture 2" descr="Notes, Office, Pages, Papers, Print">
            <a:extLst>
              <a:ext uri="{FF2B5EF4-FFF2-40B4-BE49-F238E27FC236}">
                <a16:creationId xmlns:a16="http://schemas.microsoft.com/office/drawing/2014/main" id="{9C932185-1628-4A6C-BB0B-13B8A0B0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762" y="0"/>
            <a:ext cx="2196000" cy="225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1731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6B43-05D8-4B0C-943F-6833716EFB1B}"/>
              </a:ext>
            </a:extLst>
          </p:cNvPr>
          <p:cNvSpPr>
            <a:spLocks noGrp="1"/>
          </p:cNvSpPr>
          <p:nvPr>
            <p:ph type="title"/>
          </p:nvPr>
        </p:nvSpPr>
        <p:spPr>
          <a:xfrm>
            <a:off x="628650" y="50801"/>
            <a:ext cx="7886700" cy="1325563"/>
          </a:xfrm>
        </p:spPr>
        <p:txBody>
          <a:bodyPr/>
          <a:lstStyle/>
          <a:p>
            <a:r>
              <a:rPr lang="en-GB" sz="3600" b="1" i="0" dirty="0">
                <a:solidFill>
                  <a:srgbClr val="C00000"/>
                </a:solidFill>
                <a:effectLst/>
                <a:latin typeface="Arial Bold" panose="020B0704020202020204" pitchFamily="34" charset="0"/>
                <a:cs typeface="Arial Bold" panose="020B0704020202020204" pitchFamily="34" charset="0"/>
              </a:rPr>
              <a:t>From fundamental ethical principles to local guidelines</a:t>
            </a:r>
            <a:endParaRPr lang="en-GB"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5F7BAEA-DC54-47BD-9B68-8461846FA0D9}"/>
              </a:ext>
            </a:extLst>
          </p:cNvPr>
          <p:cNvSpPr>
            <a:spLocks noGrp="1"/>
          </p:cNvSpPr>
          <p:nvPr>
            <p:ph idx="1"/>
          </p:nvPr>
        </p:nvSpPr>
        <p:spPr>
          <a:xfrm>
            <a:off x="125730" y="4352924"/>
            <a:ext cx="8894445" cy="2368551"/>
          </a:xfrm>
        </p:spPr>
        <p:txBody>
          <a:bodyPr>
            <a:normAutofit fontScale="77500" lnSpcReduction="20000"/>
          </a:bodyPr>
          <a:lstStyle/>
          <a:p>
            <a:r>
              <a:rPr lang="en-GB" sz="2400" b="0" i="0" dirty="0">
                <a:solidFill>
                  <a:schemeClr val="accent1">
                    <a:lumMod val="50000"/>
                  </a:schemeClr>
                </a:solidFill>
                <a:effectLst/>
                <a:latin typeface="Arial Nova" panose="020B0504020202020204" pitchFamily="34" charset="0"/>
              </a:rPr>
              <a:t>The three fundamental principles of human research ethics – respect for persons, beneficence, and justice – are commonly embodied in national regulations or international guidelines.</a:t>
            </a:r>
          </a:p>
          <a:p>
            <a:endParaRPr lang="en-GB" sz="100" b="0" i="0" dirty="0">
              <a:solidFill>
                <a:schemeClr val="accent1">
                  <a:lumMod val="50000"/>
                </a:schemeClr>
              </a:solidFill>
              <a:effectLst/>
              <a:latin typeface="Arial Nova" panose="020B0504020202020204" pitchFamily="34" charset="0"/>
            </a:endParaRPr>
          </a:p>
          <a:p>
            <a:r>
              <a:rPr lang="en-GB" sz="2400" b="1" i="0" dirty="0">
                <a:solidFill>
                  <a:srgbClr val="FF0000"/>
                </a:solidFill>
                <a:effectLst/>
                <a:latin typeface="Arial Nova" panose="020B0504020202020204" pitchFamily="34" charset="0"/>
              </a:rPr>
              <a:t>These regulations and guidelines need to be adapted or transformed into institutional standard operating procedures</a:t>
            </a:r>
            <a:r>
              <a:rPr lang="en-GB" sz="2400" b="0" i="0" dirty="0">
                <a:solidFill>
                  <a:srgbClr val="FF0000"/>
                </a:solidFill>
                <a:effectLst/>
                <a:latin typeface="Arial Nova" panose="020B0504020202020204" pitchFamily="34" charset="0"/>
              </a:rPr>
              <a:t> (SOPs) to be used at the local level to guide the planning, review, approval, and conduct of human research.</a:t>
            </a:r>
          </a:p>
          <a:p>
            <a:endParaRPr lang="en-GB" sz="100" b="0" i="0" dirty="0">
              <a:solidFill>
                <a:schemeClr val="accent1">
                  <a:lumMod val="50000"/>
                </a:schemeClr>
              </a:solidFill>
              <a:effectLst/>
              <a:latin typeface="Arial Nova" panose="020B0504020202020204" pitchFamily="34" charset="0"/>
            </a:endParaRPr>
          </a:p>
          <a:p>
            <a:r>
              <a:rPr lang="en-GB" sz="2400" b="0" i="0" dirty="0">
                <a:solidFill>
                  <a:schemeClr val="accent1">
                    <a:lumMod val="50000"/>
                  </a:schemeClr>
                </a:solidFill>
                <a:effectLst/>
                <a:latin typeface="Arial Nova" panose="020B0504020202020204" pitchFamily="34" charset="0"/>
              </a:rPr>
              <a:t>The process allows the application of fundamental principles within the context of local laws and cultural and economic circumstances. </a:t>
            </a:r>
            <a:endParaRPr lang="en-GB" sz="2400" dirty="0">
              <a:solidFill>
                <a:schemeClr val="accent1">
                  <a:lumMod val="50000"/>
                </a:schemeClr>
              </a:solidFill>
              <a:latin typeface="Arial Nova" panose="020B0504020202020204" pitchFamily="34" charset="0"/>
            </a:endParaRPr>
          </a:p>
          <a:p>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6092485A-7730-4D96-BA9F-D35B1FF113DA}"/>
              </a:ext>
            </a:extLst>
          </p:cNvPr>
          <p:cNvSpPr>
            <a:spLocks noGrp="1"/>
          </p:cNvSpPr>
          <p:nvPr>
            <p:ph type="ftr" sz="quarter" idx="11"/>
          </p:nvPr>
        </p:nvSpPr>
        <p:spPr>
          <a:xfrm>
            <a:off x="3091815" y="6571489"/>
            <a:ext cx="3086100" cy="365125"/>
          </a:xfrm>
        </p:spPr>
        <p:txBody>
          <a:bodyPr/>
          <a:lstStyle/>
          <a:p>
            <a:r>
              <a:rPr lang="en-GB" dirty="0"/>
              <a:t>FHI 360, 2011.</a:t>
            </a:r>
          </a:p>
        </p:txBody>
      </p:sp>
      <p:sp>
        <p:nvSpPr>
          <p:cNvPr id="5" name="Slide Number Placeholder 4">
            <a:extLst>
              <a:ext uri="{FF2B5EF4-FFF2-40B4-BE49-F238E27FC236}">
                <a16:creationId xmlns:a16="http://schemas.microsoft.com/office/drawing/2014/main" id="{64D7A3E3-059B-4866-91B6-2360133532ED}"/>
              </a:ext>
            </a:extLst>
          </p:cNvPr>
          <p:cNvSpPr>
            <a:spLocks noGrp="1"/>
          </p:cNvSpPr>
          <p:nvPr>
            <p:ph type="sldNum" sz="quarter" idx="12"/>
          </p:nvPr>
        </p:nvSpPr>
        <p:spPr/>
        <p:txBody>
          <a:bodyPr/>
          <a:lstStyle/>
          <a:p>
            <a:fld id="{D5C7F890-078C-40D2-8C86-978E589344A6}" type="slidenum">
              <a:rPr lang="en-GB" smtClean="0"/>
              <a:t>24</a:t>
            </a:fld>
            <a:endParaRPr lang="en-GB"/>
          </a:p>
        </p:txBody>
      </p:sp>
      <p:pic>
        <p:nvPicPr>
          <p:cNvPr id="6" name="Picture 5" descr="Diagram&#10;&#10;Description automatically generated">
            <a:extLst>
              <a:ext uri="{FF2B5EF4-FFF2-40B4-BE49-F238E27FC236}">
                <a16:creationId xmlns:a16="http://schemas.microsoft.com/office/drawing/2014/main" id="{6A439974-12A3-4184-B292-0ADE9FF796F4}"/>
              </a:ext>
            </a:extLst>
          </p:cNvPr>
          <p:cNvPicPr>
            <a:picLocks/>
          </p:cNvPicPr>
          <p:nvPr/>
        </p:nvPicPr>
        <p:blipFill>
          <a:blip r:embed="rId2"/>
          <a:stretch>
            <a:fillRect/>
          </a:stretch>
        </p:blipFill>
        <p:spPr>
          <a:xfrm>
            <a:off x="250326" y="1376364"/>
            <a:ext cx="8643348" cy="2920173"/>
          </a:xfrm>
          <a:prstGeom prst="rect">
            <a:avLst/>
          </a:prstGeom>
        </p:spPr>
      </p:pic>
    </p:spTree>
    <p:extLst>
      <p:ext uri="{BB962C8B-B14F-4D97-AF65-F5344CB8AC3E}">
        <p14:creationId xmlns:p14="http://schemas.microsoft.com/office/powerpoint/2010/main" val="40494001"/>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EA69-2B2E-4C21-AA54-D3E8A19FCDF2}"/>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The informed consent process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E73BBBE-4944-4740-B063-C8A0A29CD590}"/>
              </a:ext>
            </a:extLst>
          </p:cNvPr>
          <p:cNvSpPr>
            <a:spLocks noGrp="1"/>
          </p:cNvSpPr>
          <p:nvPr>
            <p:ph idx="1"/>
          </p:nvPr>
        </p:nvSpPr>
        <p:spPr>
          <a:xfrm>
            <a:off x="304800" y="1520825"/>
            <a:ext cx="6153150" cy="4351338"/>
          </a:xfrm>
        </p:spPr>
        <p:txBody>
          <a:bodyPr>
            <a:normAutofit/>
          </a:bodyPr>
          <a:lstStyle/>
          <a:p>
            <a:r>
              <a:rPr lang="en-GB" sz="2600" b="1" dirty="0">
                <a:solidFill>
                  <a:schemeClr val="accent1">
                    <a:lumMod val="50000"/>
                  </a:schemeClr>
                </a:solidFill>
                <a:latin typeface="Arial Nova" panose="020B0504020202020204" pitchFamily="34" charset="0"/>
              </a:rPr>
              <a:t>D</a:t>
            </a:r>
            <a:r>
              <a:rPr lang="en-GB" sz="2600" b="1" i="0" dirty="0">
                <a:solidFill>
                  <a:schemeClr val="accent1">
                    <a:lumMod val="50000"/>
                  </a:schemeClr>
                </a:solidFill>
                <a:effectLst/>
                <a:latin typeface="Arial Nova" panose="020B0504020202020204" pitchFamily="34" charset="0"/>
              </a:rPr>
              <a:t>esigned to empower the potential participant to make a voluntary informed decision, free of coercion, on whether to participate or not in a research study.</a:t>
            </a:r>
            <a:r>
              <a:rPr lang="en-GB" sz="2600" b="0" i="0" dirty="0">
                <a:solidFill>
                  <a:schemeClr val="accent1">
                    <a:lumMod val="50000"/>
                  </a:schemeClr>
                </a:solidFill>
                <a:effectLst/>
                <a:latin typeface="Arial Nova" panose="020B0504020202020204" pitchFamily="34" charset="0"/>
              </a:rPr>
              <a:t> </a:t>
            </a:r>
          </a:p>
          <a:p>
            <a:pPr marL="0" indent="0">
              <a:buNone/>
            </a:pPr>
            <a:endParaRPr lang="en-GB" sz="800" b="0" i="0" dirty="0">
              <a:solidFill>
                <a:schemeClr val="accent1">
                  <a:lumMod val="50000"/>
                </a:schemeClr>
              </a:solidFill>
              <a:effectLst/>
              <a:latin typeface="Arial Nova" panose="020B0504020202020204" pitchFamily="34" charset="0"/>
            </a:endParaRPr>
          </a:p>
          <a:p>
            <a:r>
              <a:rPr lang="en-GB" sz="2600" b="0" i="0" dirty="0">
                <a:solidFill>
                  <a:schemeClr val="accent1">
                    <a:lumMod val="50000"/>
                  </a:schemeClr>
                </a:solidFill>
                <a:effectLst/>
                <a:latin typeface="Arial Nova" panose="020B0504020202020204" pitchFamily="34" charset="0"/>
              </a:rPr>
              <a:t>Research Ethics Committees (RECs) have the responsibility to assure that the informed consent process is appropriate for vulnerable individuals or groups.</a:t>
            </a:r>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BCE2E56-DE39-4787-9933-9D43D3A389E4}"/>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2BE66759-91BC-4C95-82A7-A36AA686E95C}"/>
              </a:ext>
            </a:extLst>
          </p:cNvPr>
          <p:cNvSpPr>
            <a:spLocks noGrp="1"/>
          </p:cNvSpPr>
          <p:nvPr>
            <p:ph type="sldNum" sz="quarter" idx="12"/>
          </p:nvPr>
        </p:nvSpPr>
        <p:spPr/>
        <p:txBody>
          <a:bodyPr/>
          <a:lstStyle/>
          <a:p>
            <a:fld id="{D5C7F890-078C-40D2-8C86-978E589344A6}" type="slidenum">
              <a:rPr lang="en-GB" smtClean="0"/>
              <a:t>25</a:t>
            </a:fld>
            <a:endParaRPr lang="en-GB"/>
          </a:p>
        </p:txBody>
      </p:sp>
      <p:pic>
        <p:nvPicPr>
          <p:cNvPr id="18434" name="Picture 2" descr="Notepad, Memo, Pencil, Writing, Note, Author, Publish">
            <a:extLst>
              <a:ext uri="{FF2B5EF4-FFF2-40B4-BE49-F238E27FC236}">
                <a16:creationId xmlns:a16="http://schemas.microsoft.com/office/drawing/2014/main" id="{F0244D04-2764-4C19-9FAF-12DDE22F3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425" y="2798763"/>
            <a:ext cx="2556000" cy="272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77347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34F1-D1D8-40BD-A794-7690505CA8DC}"/>
              </a:ext>
            </a:extLst>
          </p:cNvPr>
          <p:cNvSpPr>
            <a:spLocks noGrp="1"/>
          </p:cNvSpPr>
          <p:nvPr>
            <p:ph type="title"/>
          </p:nvPr>
        </p:nvSpPr>
        <p:spPr/>
        <p:txBody>
          <a:bodyPr>
            <a:noAutofit/>
          </a:bodyPr>
          <a:lstStyle/>
          <a:p>
            <a:pPr algn="l"/>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What is informed consent?</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9965392-AB8E-4A0B-B3DE-F78DDD71E82B}"/>
              </a:ext>
            </a:extLst>
          </p:cNvPr>
          <p:cNvSpPr>
            <a:spLocks noGrp="1"/>
          </p:cNvSpPr>
          <p:nvPr>
            <p:ph idx="1"/>
          </p:nvPr>
        </p:nvSpPr>
        <p:spPr>
          <a:xfrm>
            <a:off x="628650" y="1520190"/>
            <a:ext cx="7886700" cy="5337810"/>
          </a:xfrm>
        </p:spPr>
        <p:txBody>
          <a:bodyPr>
            <a:noAutofit/>
          </a:bodyPr>
          <a:lstStyle/>
          <a:p>
            <a:pPr marL="0" indent="0" algn="l">
              <a:buNone/>
            </a:pPr>
            <a:r>
              <a:rPr lang="en-GB" sz="2400" b="0" i="0" dirty="0">
                <a:solidFill>
                  <a:schemeClr val="accent1">
                    <a:lumMod val="50000"/>
                  </a:schemeClr>
                </a:solidFill>
                <a:effectLst/>
                <a:latin typeface="Arial Nova" panose="020B0504020202020204" pitchFamily="34" charset="0"/>
              </a:rPr>
              <a:t>The CIOMS International Ethical Guidelines define informed consent as consent given by a competent individual who:</a:t>
            </a:r>
          </a:p>
          <a:p>
            <a:pPr lvl="1"/>
            <a:r>
              <a:rPr lang="en-GB" sz="2100" b="1" i="0" dirty="0">
                <a:solidFill>
                  <a:srgbClr val="FF0000"/>
                </a:solidFill>
                <a:effectLst/>
                <a:latin typeface="Arial Nova" panose="020B0504020202020204" pitchFamily="34" charset="0"/>
              </a:rPr>
              <a:t>Has received the necessary information</a:t>
            </a:r>
          </a:p>
          <a:p>
            <a:pPr lvl="1"/>
            <a:r>
              <a:rPr lang="en-GB" sz="2100" b="1" i="0" dirty="0">
                <a:solidFill>
                  <a:srgbClr val="FF0000"/>
                </a:solidFill>
                <a:effectLst/>
                <a:latin typeface="Arial Nova" panose="020B0504020202020204" pitchFamily="34" charset="0"/>
              </a:rPr>
              <a:t>Has adequately understood the information</a:t>
            </a:r>
          </a:p>
          <a:p>
            <a:pPr lvl="1"/>
            <a:r>
              <a:rPr lang="en-GB" sz="2100" b="1" i="0" dirty="0">
                <a:solidFill>
                  <a:srgbClr val="FF0000"/>
                </a:solidFill>
                <a:effectLst/>
                <a:latin typeface="Arial Nova" panose="020B0504020202020204" pitchFamily="34" charset="0"/>
              </a:rPr>
              <a:t>After considering the information, has arrived at a decision without having been subjected to coercion, undue influence or inducement, or intimidation</a:t>
            </a:r>
            <a:endParaRPr lang="en-US" altLang="en-US" sz="2100" b="1" dirty="0">
              <a:solidFill>
                <a:srgbClr val="FF0000"/>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Informed consent is a process that requires the participation of numerous people, including researchers, RECs, and community representatives.</a:t>
            </a:r>
          </a:p>
          <a:p>
            <a:r>
              <a:rPr lang="en-GB" sz="2400" b="0" i="0" dirty="0">
                <a:solidFill>
                  <a:schemeClr val="accent1">
                    <a:lumMod val="50000"/>
                  </a:schemeClr>
                </a:solidFill>
                <a:effectLst/>
                <a:latin typeface="Arial Nova" panose="020B0504020202020204" pitchFamily="34" charset="0"/>
              </a:rPr>
              <a:t>It is an obligation to obtain appropriate informed consent from participants in a research study before participation is initiated.</a:t>
            </a:r>
            <a:endParaRPr lang="en-GB" sz="2400" dirty="0">
              <a:solidFill>
                <a:schemeClr val="accent1">
                  <a:lumMod val="50000"/>
                </a:schemeClr>
              </a:solidFill>
              <a:latin typeface="Arial Nova" panose="020B0504020202020204" pitchFamily="34" charset="0"/>
            </a:endParaRP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64DFA60-0EFF-46B2-97E7-B57111F99021}"/>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09C4E898-F0C5-4D40-966C-41B83647E4F2}"/>
              </a:ext>
            </a:extLst>
          </p:cNvPr>
          <p:cNvSpPr>
            <a:spLocks noGrp="1"/>
          </p:cNvSpPr>
          <p:nvPr>
            <p:ph type="sldNum" sz="quarter" idx="12"/>
          </p:nvPr>
        </p:nvSpPr>
        <p:spPr/>
        <p:txBody>
          <a:bodyPr/>
          <a:lstStyle/>
          <a:p>
            <a:fld id="{D5C7F890-078C-40D2-8C86-978E589344A6}" type="slidenum">
              <a:rPr lang="en-GB" smtClean="0"/>
              <a:t>26</a:t>
            </a:fld>
            <a:endParaRPr lang="en-GB"/>
          </a:p>
        </p:txBody>
      </p:sp>
      <p:pic>
        <p:nvPicPr>
          <p:cNvPr id="19458" name="Picture 2" descr="Notepad, Memo, Pencil, Writing, Note, Author, Publish">
            <a:extLst>
              <a:ext uri="{FF2B5EF4-FFF2-40B4-BE49-F238E27FC236}">
                <a16:creationId xmlns:a16="http://schemas.microsoft.com/office/drawing/2014/main" id="{3410F550-F667-47DC-8D7F-498B03E55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000" y="50269"/>
            <a:ext cx="1800000" cy="191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40471"/>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3458-E674-4B9F-9430-9FD290B46D40}"/>
              </a:ext>
            </a:extLst>
          </p:cNvPr>
          <p:cNvSpPr>
            <a:spLocks noGrp="1"/>
          </p:cNvSpPr>
          <p:nvPr>
            <p:ph type="title"/>
          </p:nvPr>
        </p:nvSpPr>
        <p:spPr>
          <a:xfrm>
            <a:off x="628650" y="174205"/>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as a process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549B8CA-A88B-4183-9739-1FEF246033BC}"/>
              </a:ext>
            </a:extLst>
          </p:cNvPr>
          <p:cNvSpPr>
            <a:spLocks noGrp="1"/>
          </p:cNvSpPr>
          <p:nvPr>
            <p:ph idx="1"/>
          </p:nvPr>
        </p:nvSpPr>
        <p:spPr>
          <a:xfrm>
            <a:off x="628650" y="1209675"/>
            <a:ext cx="7886700" cy="5250340"/>
          </a:xfrm>
        </p:spPr>
        <p:txBody>
          <a:bodyPr>
            <a:noAutofit/>
          </a:bodyPr>
          <a:lstStyle/>
          <a:p>
            <a:r>
              <a:rPr lang="en-GB" sz="2600" dirty="0">
                <a:solidFill>
                  <a:schemeClr val="accent1">
                    <a:lumMod val="50000"/>
                  </a:schemeClr>
                </a:solidFill>
                <a:latin typeface="Arial Nova" panose="020B0504020202020204" pitchFamily="34" charset="0"/>
              </a:rPr>
              <a:t>Informed consent is </a:t>
            </a:r>
            <a:r>
              <a:rPr lang="en-GB" sz="2600" b="1" dirty="0">
                <a:solidFill>
                  <a:srgbClr val="FF0000"/>
                </a:solidFill>
                <a:latin typeface="Arial Nova" panose="020B0504020202020204" pitchFamily="34" charset="0"/>
              </a:rPr>
              <a:t>a communication process between the research team and the participant</a:t>
            </a:r>
            <a:endParaRPr lang="en-GB" sz="2600" dirty="0">
              <a:solidFill>
                <a:schemeClr val="accent1">
                  <a:lumMod val="50000"/>
                </a:schemeClr>
              </a:solidFill>
              <a:latin typeface="Arial Nova" panose="020B0504020202020204" pitchFamily="34" charset="0"/>
            </a:endParaRPr>
          </a:p>
          <a:p>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It starts before the research is initiated and continues throughout the study</a:t>
            </a:r>
          </a:p>
          <a:p>
            <a:pPr lvl="1"/>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T</a:t>
            </a:r>
            <a:r>
              <a:rPr lang="en-GB" sz="2600" b="0" i="0" dirty="0">
                <a:solidFill>
                  <a:schemeClr val="accent1">
                    <a:lumMod val="50000"/>
                  </a:schemeClr>
                </a:solidFill>
                <a:effectLst/>
                <a:latin typeface="Arial Nova" panose="020B0504020202020204" pitchFamily="34" charset="0"/>
              </a:rPr>
              <a:t>he potential participant must understand the information provided and be empowered by it to make a voluntary decision about whether or not to participate in the study.</a:t>
            </a:r>
          </a:p>
          <a:p>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The type, extent, and method of the proposed informed consent process require the review and approval of an appropriate REC.</a:t>
            </a:r>
          </a:p>
          <a:p>
            <a:endParaRPr lang="en-GB" sz="2600" dirty="0">
              <a:solidFill>
                <a:schemeClr val="accent1">
                  <a:lumMod val="50000"/>
                </a:schemeClr>
              </a:solidFill>
              <a:latin typeface="Arial Nova" panose="020B0504020202020204" pitchFamily="34" charset="0"/>
            </a:endParaRPr>
          </a:p>
          <a:p>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40B2D51-ECA5-44E5-9D26-0C6BB8C86E3A}"/>
              </a:ext>
            </a:extLst>
          </p:cNvPr>
          <p:cNvSpPr>
            <a:spLocks noGrp="1"/>
          </p:cNvSpPr>
          <p:nvPr>
            <p:ph type="ftr" sz="quarter" idx="11"/>
          </p:nvPr>
        </p:nvSpPr>
        <p:spPr>
          <a:xfrm>
            <a:off x="3028950" y="6473509"/>
            <a:ext cx="3086100" cy="365125"/>
          </a:xfrm>
        </p:spPr>
        <p:txBody>
          <a:bodyPr/>
          <a:lstStyle/>
          <a:p>
            <a:r>
              <a:rPr lang="en-GB" dirty="0"/>
              <a:t>FHI 360, 2011.</a:t>
            </a:r>
          </a:p>
        </p:txBody>
      </p:sp>
      <p:sp>
        <p:nvSpPr>
          <p:cNvPr id="5" name="Slide Number Placeholder 4">
            <a:extLst>
              <a:ext uri="{FF2B5EF4-FFF2-40B4-BE49-F238E27FC236}">
                <a16:creationId xmlns:a16="http://schemas.microsoft.com/office/drawing/2014/main" id="{4CD97DF2-CC2C-4D38-8461-82EC1FF8710E}"/>
              </a:ext>
            </a:extLst>
          </p:cNvPr>
          <p:cNvSpPr>
            <a:spLocks noGrp="1"/>
          </p:cNvSpPr>
          <p:nvPr>
            <p:ph type="sldNum" sz="quarter" idx="12"/>
          </p:nvPr>
        </p:nvSpPr>
        <p:spPr/>
        <p:txBody>
          <a:bodyPr/>
          <a:lstStyle/>
          <a:p>
            <a:fld id="{D5C7F890-078C-40D2-8C86-978E589344A6}" type="slidenum">
              <a:rPr lang="en-GB" smtClean="0"/>
              <a:t>27</a:t>
            </a:fld>
            <a:endParaRPr lang="en-GB"/>
          </a:p>
        </p:txBody>
      </p:sp>
      <p:pic>
        <p:nvPicPr>
          <p:cNvPr id="23554" name="Picture 2" descr="Arrows, Diagram, Process, Visualisation, Change">
            <a:extLst>
              <a:ext uri="{FF2B5EF4-FFF2-40B4-BE49-F238E27FC236}">
                <a16:creationId xmlns:a16="http://schemas.microsoft.com/office/drawing/2014/main" id="{8C8504C5-7EBA-4C1A-A78A-0C2451E1B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16" b="35590"/>
          <a:stretch/>
        </p:blipFill>
        <p:spPr bwMode="auto">
          <a:xfrm>
            <a:off x="2283825" y="6039659"/>
            <a:ext cx="4428000" cy="6418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0896EB-872B-4C56-9379-8C9A89328BA6}"/>
              </a:ext>
            </a:extLst>
          </p:cNvPr>
          <p:cNvSpPr txBox="1"/>
          <p:nvPr/>
        </p:nvSpPr>
        <p:spPr>
          <a:xfrm>
            <a:off x="1389563" y="6266736"/>
            <a:ext cx="1543050" cy="246221"/>
          </a:xfrm>
          <a:prstGeom prst="rect">
            <a:avLst/>
          </a:prstGeom>
          <a:noFill/>
        </p:spPr>
        <p:txBody>
          <a:bodyPr wrap="square">
            <a:spAutoFit/>
          </a:bodyPr>
          <a:lstStyle/>
          <a:p>
            <a:r>
              <a:rPr lang="en-GB" sz="1000" b="1" dirty="0">
                <a:solidFill>
                  <a:srgbClr val="00B0F0"/>
                </a:solidFill>
                <a:latin typeface="Arial Nova" panose="020B0504020202020204" pitchFamily="34" charset="0"/>
              </a:rPr>
              <a:t>BEFORE STUDY</a:t>
            </a:r>
          </a:p>
        </p:txBody>
      </p:sp>
      <p:sp>
        <p:nvSpPr>
          <p:cNvPr id="11" name="TextBox 10">
            <a:extLst>
              <a:ext uri="{FF2B5EF4-FFF2-40B4-BE49-F238E27FC236}">
                <a16:creationId xmlns:a16="http://schemas.microsoft.com/office/drawing/2014/main" id="{27D2B1BD-B0C5-4A4E-B423-233BF12D5B22}"/>
              </a:ext>
            </a:extLst>
          </p:cNvPr>
          <p:cNvSpPr txBox="1"/>
          <p:nvPr/>
        </p:nvSpPr>
        <p:spPr>
          <a:xfrm>
            <a:off x="6526800" y="6213794"/>
            <a:ext cx="1543050" cy="246221"/>
          </a:xfrm>
          <a:prstGeom prst="rect">
            <a:avLst/>
          </a:prstGeom>
          <a:noFill/>
        </p:spPr>
        <p:txBody>
          <a:bodyPr wrap="square">
            <a:spAutoFit/>
          </a:bodyPr>
          <a:lstStyle/>
          <a:p>
            <a:r>
              <a:rPr lang="en-GB" sz="1000" b="1" dirty="0">
                <a:solidFill>
                  <a:srgbClr val="00B0F0"/>
                </a:solidFill>
                <a:latin typeface="Arial Nova" panose="020B0504020202020204" pitchFamily="34" charset="0"/>
              </a:rPr>
              <a:t>AFTER STUDY</a:t>
            </a:r>
          </a:p>
        </p:txBody>
      </p:sp>
    </p:spTree>
    <p:extLst>
      <p:ext uri="{BB962C8B-B14F-4D97-AF65-F5344CB8AC3E}">
        <p14:creationId xmlns:p14="http://schemas.microsoft.com/office/powerpoint/2010/main" val="31163689"/>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Group, Team, Feedback, Report Back, Balloons, Clouds">
            <a:extLst>
              <a:ext uri="{FF2B5EF4-FFF2-40B4-BE49-F238E27FC236}">
                <a16:creationId xmlns:a16="http://schemas.microsoft.com/office/drawing/2014/main" id="{2DBF9267-54BB-4027-9879-30EB90CEF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000" y="1069452"/>
            <a:ext cx="3600000" cy="160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C97B78-2A09-444B-8733-C70CAC4058EB}"/>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before study initiation</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3EAEBFF-FFDC-426A-8EE6-F077D578A7E4}"/>
              </a:ext>
            </a:extLst>
          </p:cNvPr>
          <p:cNvSpPr>
            <a:spLocks noGrp="1"/>
          </p:cNvSpPr>
          <p:nvPr>
            <p:ph idx="1"/>
          </p:nvPr>
        </p:nvSpPr>
        <p:spPr>
          <a:xfrm>
            <a:off x="628650" y="2266301"/>
            <a:ext cx="7215359" cy="4351338"/>
          </a:xfrm>
        </p:spPr>
        <p:txBody>
          <a:bodyPr>
            <a:normAutofit/>
          </a:bodyPr>
          <a:lstStyle/>
          <a:p>
            <a:r>
              <a:rPr lang="en-GB" sz="2800" i="0" dirty="0">
                <a:solidFill>
                  <a:schemeClr val="accent1">
                    <a:lumMod val="50000"/>
                  </a:schemeClr>
                </a:solidFill>
                <a:effectLst/>
                <a:latin typeface="Arial Nova" panose="020B0504020202020204" pitchFamily="34" charset="0"/>
              </a:rPr>
              <a:t>Knowledge of the local culture and resources available – </a:t>
            </a:r>
            <a:r>
              <a:rPr lang="en-GB" sz="2000" i="0" dirty="0">
                <a:solidFill>
                  <a:schemeClr val="accent1"/>
                </a:solidFill>
                <a:effectLst/>
                <a:latin typeface="Arial Nova" panose="020B0504020202020204" pitchFamily="34" charset="0"/>
              </a:rPr>
              <a:t>conditions of local health services, languages, social norms, and conditions special to the type of participants</a:t>
            </a:r>
          </a:p>
          <a:p>
            <a:r>
              <a:rPr lang="en-GB" sz="2800" dirty="0">
                <a:solidFill>
                  <a:schemeClr val="accent1">
                    <a:lumMod val="50000"/>
                  </a:schemeClr>
                </a:solidFill>
                <a:latin typeface="Arial Nova" panose="020B0504020202020204" pitchFamily="34" charset="0"/>
              </a:rPr>
              <a:t>Community participation</a:t>
            </a:r>
          </a:p>
          <a:p>
            <a:r>
              <a:rPr lang="en-GB" sz="2800" dirty="0">
                <a:solidFill>
                  <a:schemeClr val="accent1">
                    <a:lumMod val="50000"/>
                  </a:schemeClr>
                </a:solidFill>
                <a:latin typeface="Arial Nova" panose="020B0504020202020204" pitchFamily="34" charset="0"/>
              </a:rPr>
              <a:t>Identification of risks and benefits, before and after the study </a:t>
            </a:r>
          </a:p>
          <a:p>
            <a:r>
              <a:rPr lang="en-GB" sz="2800" dirty="0">
                <a:solidFill>
                  <a:schemeClr val="accent1">
                    <a:lumMod val="50000"/>
                  </a:schemeClr>
                </a:solidFill>
                <a:latin typeface="Arial Nova" panose="020B0504020202020204" pitchFamily="34" charset="0"/>
              </a:rPr>
              <a:t>Pilot testing</a:t>
            </a:r>
          </a:p>
          <a:p>
            <a:r>
              <a:rPr lang="en-GB" sz="2800" dirty="0">
                <a:solidFill>
                  <a:schemeClr val="accent1">
                    <a:lumMod val="50000"/>
                  </a:schemeClr>
                </a:solidFill>
                <a:latin typeface="Arial Nova" panose="020B0504020202020204" pitchFamily="34" charset="0"/>
              </a:rPr>
              <a:t>Knowledge of the local REC requirements</a:t>
            </a:r>
          </a:p>
        </p:txBody>
      </p:sp>
      <p:sp>
        <p:nvSpPr>
          <p:cNvPr id="4" name="Footer Placeholder 3">
            <a:extLst>
              <a:ext uri="{FF2B5EF4-FFF2-40B4-BE49-F238E27FC236}">
                <a16:creationId xmlns:a16="http://schemas.microsoft.com/office/drawing/2014/main" id="{16218A05-5B53-4F92-BD29-527912F09A99}"/>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4C8F228D-3BDF-4687-A0DB-1635E7A7FE12}"/>
              </a:ext>
            </a:extLst>
          </p:cNvPr>
          <p:cNvSpPr>
            <a:spLocks noGrp="1"/>
          </p:cNvSpPr>
          <p:nvPr>
            <p:ph type="sldNum" sz="quarter" idx="12"/>
          </p:nvPr>
        </p:nvSpPr>
        <p:spPr/>
        <p:txBody>
          <a:bodyPr/>
          <a:lstStyle/>
          <a:p>
            <a:fld id="{D5C7F890-078C-40D2-8C86-978E589344A6}" type="slidenum">
              <a:rPr lang="en-GB" smtClean="0"/>
              <a:t>28</a:t>
            </a:fld>
            <a:endParaRPr lang="en-GB"/>
          </a:p>
        </p:txBody>
      </p:sp>
    </p:spTree>
    <p:extLst>
      <p:ext uri="{BB962C8B-B14F-4D97-AF65-F5344CB8AC3E}">
        <p14:creationId xmlns:p14="http://schemas.microsoft.com/office/powerpoint/2010/main" val="156320729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B94D-64CA-46A6-A1E1-A0E749C09685}"/>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study initiation</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A29BF95-C6F4-4518-9CE3-3B3DF2FCED9C}"/>
              </a:ext>
            </a:extLst>
          </p:cNvPr>
          <p:cNvSpPr>
            <a:spLocks noGrp="1"/>
          </p:cNvSpPr>
          <p:nvPr>
            <p:ph idx="1"/>
          </p:nvPr>
        </p:nvSpPr>
        <p:spPr>
          <a:xfrm>
            <a:off x="628650" y="1405890"/>
            <a:ext cx="7886700" cy="5315586"/>
          </a:xfrm>
        </p:spPr>
        <p:txBody>
          <a:bodyPr>
            <a:normAutofit/>
          </a:bodyPr>
          <a:lstStyle/>
          <a:p>
            <a:pPr marL="0" indent="0">
              <a:buNone/>
            </a:pPr>
            <a:r>
              <a:rPr lang="en-GB" sz="2800" b="1" dirty="0">
                <a:solidFill>
                  <a:srgbClr val="00B050"/>
                </a:solidFill>
                <a:latin typeface="Arial Nova" panose="020B0504020202020204" pitchFamily="34" charset="0"/>
              </a:rPr>
              <a:t>At this stage of the process: </a:t>
            </a:r>
          </a:p>
          <a:p>
            <a:r>
              <a:rPr lang="en-GB" sz="2600" dirty="0">
                <a:solidFill>
                  <a:schemeClr val="accent1">
                    <a:lumMod val="50000"/>
                  </a:schemeClr>
                </a:solidFill>
                <a:latin typeface="Arial Nova" panose="020B0504020202020204" pitchFamily="34" charset="0"/>
              </a:rPr>
              <a:t>Information is presented </a:t>
            </a:r>
          </a:p>
          <a:p>
            <a:r>
              <a:rPr lang="en-GB" sz="2600" dirty="0">
                <a:solidFill>
                  <a:schemeClr val="accent1">
                    <a:lumMod val="50000"/>
                  </a:schemeClr>
                </a:solidFill>
                <a:latin typeface="Arial Nova" panose="020B0504020202020204" pitchFamily="34" charset="0"/>
              </a:rPr>
              <a:t>Participants decides </a:t>
            </a:r>
          </a:p>
          <a:p>
            <a:r>
              <a:rPr lang="en-GB" sz="2600" dirty="0">
                <a:solidFill>
                  <a:schemeClr val="accent1">
                    <a:lumMod val="50000"/>
                  </a:schemeClr>
                </a:solidFill>
                <a:latin typeface="Arial Nova" panose="020B0504020202020204" pitchFamily="34" charset="0"/>
              </a:rPr>
              <a:t>It is important who presents the information:</a:t>
            </a:r>
            <a:r>
              <a:rPr lang="en-GB" sz="2800" dirty="0">
                <a:solidFill>
                  <a:schemeClr val="accent1">
                    <a:lumMod val="50000"/>
                  </a:schemeClr>
                </a:solidFill>
                <a:latin typeface="Arial Nova" panose="020B0504020202020204" pitchFamily="34" charset="0"/>
              </a:rPr>
              <a:t> </a:t>
            </a:r>
          </a:p>
          <a:p>
            <a:pPr lvl="1"/>
            <a:r>
              <a:rPr lang="en-GB" sz="2400" dirty="0">
                <a:solidFill>
                  <a:schemeClr val="accent1"/>
                </a:solidFill>
                <a:latin typeface="Arial Nova" panose="020B0504020202020204" pitchFamily="34" charset="0"/>
              </a:rPr>
              <a:t>should be by individuals with communication or counselling skills</a:t>
            </a:r>
          </a:p>
          <a:p>
            <a:pPr lvl="1"/>
            <a:r>
              <a:rPr lang="en-GB" sz="2400" dirty="0">
                <a:solidFill>
                  <a:schemeClr val="accent1"/>
                </a:solidFill>
                <a:latin typeface="Arial Nova" panose="020B0504020202020204" pitchFamily="34" charset="0"/>
              </a:rPr>
              <a:t>the researcher may not be the best option</a:t>
            </a:r>
          </a:p>
          <a:p>
            <a:pPr lvl="1"/>
            <a:r>
              <a:rPr lang="en-GB" sz="2400" dirty="0">
                <a:solidFill>
                  <a:schemeClr val="accent1"/>
                </a:solidFill>
                <a:latin typeface="Arial Nova" panose="020B0504020202020204" pitchFamily="34" charset="0"/>
              </a:rPr>
              <a:t>some guidelines may require the presence of a witness</a:t>
            </a:r>
          </a:p>
          <a:p>
            <a:r>
              <a:rPr lang="en-GB" sz="2600" dirty="0">
                <a:solidFill>
                  <a:schemeClr val="accent1">
                    <a:lumMod val="50000"/>
                  </a:schemeClr>
                </a:solidFill>
                <a:latin typeface="Arial Nova" panose="020B0504020202020204" pitchFamily="34" charset="0"/>
              </a:rPr>
              <a:t>Support materials are helpful – illustrations, videos</a:t>
            </a:r>
          </a:p>
          <a:p>
            <a:r>
              <a:rPr lang="en-GB" sz="2600" dirty="0">
                <a:solidFill>
                  <a:schemeClr val="accent1">
                    <a:lumMod val="50000"/>
                  </a:schemeClr>
                </a:solidFill>
                <a:latin typeface="Arial Nova" panose="020B0504020202020204" pitchFamily="34" charset="0"/>
              </a:rPr>
              <a:t>Understanding is assessed – correct any problem with understanding </a:t>
            </a:r>
          </a:p>
          <a:p>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6473414-DD09-41A4-B49E-8FFAB6ABD8DD}"/>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07AAD4A2-5D9B-4F0D-8C03-FF13BEA8F488}"/>
              </a:ext>
            </a:extLst>
          </p:cNvPr>
          <p:cNvSpPr>
            <a:spLocks noGrp="1"/>
          </p:cNvSpPr>
          <p:nvPr>
            <p:ph type="sldNum" sz="quarter" idx="12"/>
          </p:nvPr>
        </p:nvSpPr>
        <p:spPr/>
        <p:txBody>
          <a:bodyPr/>
          <a:lstStyle/>
          <a:p>
            <a:fld id="{D5C7F890-078C-40D2-8C86-978E589344A6}" type="slidenum">
              <a:rPr lang="en-GB" smtClean="0"/>
              <a:t>29</a:t>
            </a:fld>
            <a:endParaRPr lang="en-GB"/>
          </a:p>
        </p:txBody>
      </p:sp>
      <p:pic>
        <p:nvPicPr>
          <p:cNvPr id="22530" name="Picture 2" descr="Cartoon, Smiley, Ask, Puzzle, Think, Consideration">
            <a:extLst>
              <a:ext uri="{FF2B5EF4-FFF2-40B4-BE49-F238E27FC236}">
                <a16:creationId xmlns:a16="http://schemas.microsoft.com/office/drawing/2014/main" id="{CD78A59E-9428-4934-99FD-60C3D0778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425" y="957960"/>
            <a:ext cx="2592000" cy="192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7406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0B4D-51E6-485C-9496-87E5B011972C}"/>
              </a:ext>
            </a:extLst>
          </p:cNvPr>
          <p:cNvSpPr>
            <a:spLocks noGrp="1"/>
          </p:cNvSpPr>
          <p:nvPr>
            <p:ph type="title"/>
          </p:nvPr>
        </p:nvSpPr>
        <p:spPr>
          <a:xfrm>
            <a:off x="714375" y="365126"/>
            <a:ext cx="7886700" cy="1325563"/>
          </a:xfrm>
        </p:spPr>
        <p:txBody>
          <a:bodyPr>
            <a:normAutofit/>
          </a:bodyPr>
          <a:lstStyle/>
          <a:p>
            <a:r>
              <a:rPr lang="en-US" altLang="en-US" sz="3600" b="1" dirty="0">
                <a:solidFill>
                  <a:srgbClr val="C00000"/>
                </a:solidFill>
                <a:latin typeface="Arial Bold" panose="020B0704020202020204" pitchFamily="34" charset="0"/>
                <a:cs typeface="Arial Bold" panose="020B0704020202020204" pitchFamily="34" charset="0"/>
                <a:sym typeface="Arial" panose="020B0604020202020204" pitchFamily="34" charset="0"/>
              </a:rPr>
              <a:t>Acknowledgement</a:t>
            </a: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CA5300E9-6EE7-4BC9-9E7D-A99AC15B98B4}"/>
              </a:ext>
            </a:extLst>
          </p:cNvPr>
          <p:cNvSpPr>
            <a:spLocks noGrp="1"/>
          </p:cNvSpPr>
          <p:nvPr>
            <p:ph idx="1"/>
          </p:nvPr>
        </p:nvSpPr>
        <p:spPr>
          <a:xfrm>
            <a:off x="628650" y="1666875"/>
            <a:ext cx="7886700" cy="4370389"/>
          </a:xfrm>
        </p:spPr>
        <p:txBody>
          <a:bodyPr>
            <a:normAutofit/>
          </a:bodyPr>
          <a:lstStyle/>
          <a:p>
            <a:pPr marL="342900" lvl="1" indent="0">
              <a:buNone/>
            </a:pPr>
            <a:r>
              <a:rPr lang="en-GB" sz="2400" dirty="0">
                <a:latin typeface="Arial Nova" panose="020B0504020202020204" pitchFamily="34" charset="0"/>
              </a:rPr>
              <a:t>This presentation was adapted mainly from the Research Ethics Training Curriculum (RETC) developed by Family Health International (FHI 360) </a:t>
            </a:r>
            <a:br>
              <a:rPr lang="en-GB" sz="2400" dirty="0">
                <a:latin typeface="Arial Nova" panose="020B0504020202020204" pitchFamily="34" charset="0"/>
              </a:rPr>
            </a:br>
            <a:r>
              <a:rPr lang="en-GB" sz="2400" dirty="0">
                <a:latin typeface="Arial Nova" panose="020B0504020202020204" pitchFamily="34" charset="0"/>
                <a:hlinkClick r:id="rId2"/>
              </a:rPr>
              <a:t>https://www.fhi360.org/resource/research-ethics-training-curriculum-retc-second-edition</a:t>
            </a:r>
            <a:r>
              <a:rPr lang="en-GB" sz="2400" dirty="0">
                <a:latin typeface="Arial Nova" panose="020B0504020202020204" pitchFamily="34" charset="0"/>
              </a:rPr>
              <a:t> </a:t>
            </a:r>
          </a:p>
          <a:p>
            <a:endParaRPr lang="en-GB" sz="2400" dirty="0">
              <a:latin typeface="Arial Nova" panose="020B0504020202020204" pitchFamily="34" charset="0"/>
            </a:endParaRPr>
          </a:p>
          <a:p>
            <a:endParaRPr lang="en-GB" sz="24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28E65FC0-4BA4-4081-A3A5-AD268083804E}"/>
              </a:ext>
            </a:extLst>
          </p:cNvPr>
          <p:cNvSpPr>
            <a:spLocks noGrp="1"/>
          </p:cNvSpPr>
          <p:nvPr>
            <p:ph type="sldNum" sz="quarter" idx="12"/>
          </p:nvPr>
        </p:nvSpPr>
        <p:spPr/>
        <p:txBody>
          <a:bodyPr/>
          <a:lstStyle/>
          <a:p>
            <a:fld id="{D5C7F890-078C-40D2-8C86-978E589344A6}" type="slidenum">
              <a:rPr lang="en-GB" smtClean="0"/>
              <a:t>3</a:t>
            </a:fld>
            <a:endParaRPr lang="en-GB"/>
          </a:p>
        </p:txBody>
      </p:sp>
      <p:pic>
        <p:nvPicPr>
          <p:cNvPr id="6" name="Picture 2" descr="lotus, flowers">
            <a:extLst>
              <a:ext uri="{FF2B5EF4-FFF2-40B4-BE49-F238E27FC236}">
                <a16:creationId xmlns:a16="http://schemas.microsoft.com/office/drawing/2014/main" id="{DDC05835-2ED0-42F0-97BA-C972EEF150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82" t="26014" r="39428" b="25445"/>
          <a:stretch/>
        </p:blipFill>
        <p:spPr bwMode="auto">
          <a:xfrm>
            <a:off x="2904550" y="3493750"/>
            <a:ext cx="2484000" cy="19586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54B385A-ABEA-4A6A-9297-3140239C78A1}"/>
              </a:ext>
            </a:extLst>
          </p:cNvPr>
          <p:cNvSpPr txBox="1"/>
          <p:nvPr/>
        </p:nvSpPr>
        <p:spPr>
          <a:xfrm>
            <a:off x="419100" y="5536725"/>
            <a:ext cx="8382000" cy="1200329"/>
          </a:xfrm>
          <a:prstGeom prst="rect">
            <a:avLst/>
          </a:prstGeom>
          <a:noFill/>
        </p:spPr>
        <p:txBody>
          <a:bodyPr wrap="square">
            <a:spAutoFit/>
          </a:bodyPr>
          <a:lstStyle/>
          <a:p>
            <a:r>
              <a:rPr lang="en-GB" b="0" i="0" dirty="0">
                <a:solidFill>
                  <a:srgbClr val="C00000"/>
                </a:solidFill>
                <a:effectLst/>
                <a:latin typeface="Arial Nova" panose="020B0504020202020204" pitchFamily="34" charset="0"/>
              </a:rPr>
              <a:t>The lotus flower represents </a:t>
            </a:r>
            <a:r>
              <a:rPr lang="en-GB" b="1" i="0" dirty="0">
                <a:solidFill>
                  <a:srgbClr val="C00000"/>
                </a:solidFill>
                <a:effectLst/>
                <a:latin typeface="Arial Nova" panose="020B0504020202020204" pitchFamily="34" charset="0"/>
              </a:rPr>
              <a:t>purity and perfection</a:t>
            </a:r>
            <a:r>
              <a:rPr lang="en-GB" b="0" i="0" dirty="0">
                <a:solidFill>
                  <a:srgbClr val="C00000"/>
                </a:solidFill>
                <a:effectLst/>
                <a:latin typeface="Arial Nova" panose="020B0504020202020204" pitchFamily="34" charset="0"/>
              </a:rPr>
              <a:t> in many culture. FHI 360 used this image to “symbolize the fundamental ethical elements” and “challenges the research community to aspire to a pure and perfect research design – the foundation on which ethical research is developed and implemented”.</a:t>
            </a:r>
            <a:endParaRPr lang="en-GB" dirty="0">
              <a:solidFill>
                <a:srgbClr val="C00000"/>
              </a:solidFill>
              <a:latin typeface="Arial Nova" panose="020B0504020202020204" pitchFamily="34" charset="0"/>
            </a:endParaRPr>
          </a:p>
        </p:txBody>
      </p:sp>
      <p:sp>
        <p:nvSpPr>
          <p:cNvPr id="8" name="Footer Placeholder 3">
            <a:extLst>
              <a:ext uri="{FF2B5EF4-FFF2-40B4-BE49-F238E27FC236}">
                <a16:creationId xmlns:a16="http://schemas.microsoft.com/office/drawing/2014/main" id="{781D11ED-9F40-408A-BFA7-0501026F8BEE}"/>
              </a:ext>
            </a:extLst>
          </p:cNvPr>
          <p:cNvSpPr>
            <a:spLocks noGrp="1"/>
          </p:cNvSpPr>
          <p:nvPr>
            <p:ph type="ftr" sz="quarter" idx="11"/>
          </p:nvPr>
        </p:nvSpPr>
        <p:spPr>
          <a:xfrm>
            <a:off x="3028950" y="6565901"/>
            <a:ext cx="3086100" cy="365125"/>
          </a:xfrm>
        </p:spPr>
        <p:txBody>
          <a:bodyPr/>
          <a:lstStyle/>
          <a:p>
            <a:r>
              <a:rPr lang="en-GB"/>
              <a:t>FHI 360, 2011.</a:t>
            </a:r>
          </a:p>
        </p:txBody>
      </p:sp>
    </p:spTree>
    <p:extLst>
      <p:ext uri="{BB962C8B-B14F-4D97-AF65-F5344CB8AC3E}">
        <p14:creationId xmlns:p14="http://schemas.microsoft.com/office/powerpoint/2010/main" val="2959707958"/>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eeting, Conversation, Entertainment, Together">
            <a:extLst>
              <a:ext uri="{FF2B5EF4-FFF2-40B4-BE49-F238E27FC236}">
                <a16:creationId xmlns:a16="http://schemas.microsoft.com/office/drawing/2014/main" id="{03F80BF7-2507-4C49-8E38-5E19295655F5}"/>
              </a:ext>
            </a:extLst>
          </p:cNvPr>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rcRect l="-197" t="22930" r="4553" b="15529"/>
          <a:stretch/>
        </p:blipFill>
        <p:spPr bwMode="auto">
          <a:xfrm>
            <a:off x="4495800" y="846932"/>
            <a:ext cx="4648200"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6C54C5-75BF-4934-826F-C06EF532C3A0}"/>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during the study</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0D52B3F-EE55-4F1E-B078-5AEAC18C2460}"/>
              </a:ext>
            </a:extLst>
          </p:cNvPr>
          <p:cNvSpPr>
            <a:spLocks noGrp="1"/>
          </p:cNvSpPr>
          <p:nvPr>
            <p:ph idx="1"/>
          </p:nvPr>
        </p:nvSpPr>
        <p:spPr>
          <a:xfrm>
            <a:off x="628650" y="1845945"/>
            <a:ext cx="7886700" cy="4904106"/>
          </a:xfrm>
        </p:spPr>
        <p:txBody>
          <a:bodyPr>
            <a:normAutofit/>
          </a:bodyPr>
          <a:lstStyle/>
          <a:p>
            <a:r>
              <a:rPr lang="en-GB" sz="2800" b="1" dirty="0">
                <a:solidFill>
                  <a:schemeClr val="accent1">
                    <a:lumMod val="50000"/>
                  </a:schemeClr>
                </a:solidFill>
                <a:latin typeface="Arial Nova" panose="020B0504020202020204" pitchFamily="34" charset="0"/>
              </a:rPr>
              <a:t>Reinforce key points</a:t>
            </a:r>
          </a:p>
          <a:p>
            <a:endParaRPr lang="en-GB" sz="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Communicate new information – change in risk/benefit ratio should be to the participants and the responsible </a:t>
            </a:r>
            <a:r>
              <a:rPr lang="en-GB" sz="2800" b="1" dirty="0" err="1">
                <a:solidFill>
                  <a:schemeClr val="accent1">
                    <a:lumMod val="50000"/>
                  </a:schemeClr>
                </a:solidFill>
                <a:latin typeface="Arial Nova" panose="020B0504020202020204" pitchFamily="34" charset="0"/>
              </a:rPr>
              <a:t>RECs.</a:t>
            </a:r>
            <a:r>
              <a:rPr lang="en-GB" sz="2800" b="1" dirty="0">
                <a:solidFill>
                  <a:schemeClr val="accent1">
                    <a:lumMod val="50000"/>
                  </a:schemeClr>
                </a:solidFill>
                <a:latin typeface="Arial Nova" panose="020B0504020202020204" pitchFamily="34" charset="0"/>
              </a:rPr>
              <a:t> </a:t>
            </a:r>
          </a:p>
          <a:p>
            <a:pPr lvl="1"/>
            <a:r>
              <a:rPr lang="en-GB" sz="2500" b="1" dirty="0">
                <a:solidFill>
                  <a:schemeClr val="accent1"/>
                </a:solidFill>
                <a:latin typeface="Arial Nova" panose="020B0504020202020204" pitchFamily="34" charset="0"/>
              </a:rPr>
              <a:t>May require re-consent from all of the participants </a:t>
            </a:r>
          </a:p>
          <a:p>
            <a:pPr lvl="1"/>
            <a:endParaRPr lang="en-GB" sz="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Address </a:t>
            </a:r>
            <a:r>
              <a:rPr lang="en-GB" sz="2800" b="1" dirty="0" err="1">
                <a:solidFill>
                  <a:schemeClr val="accent1">
                    <a:lumMod val="50000"/>
                  </a:schemeClr>
                </a:solidFill>
                <a:latin typeface="Arial Nova" panose="020B0504020202020204" pitchFamily="34" charset="0"/>
              </a:rPr>
              <a:t>rumors</a:t>
            </a:r>
            <a:r>
              <a:rPr lang="en-GB" sz="2800" b="1" dirty="0">
                <a:solidFill>
                  <a:schemeClr val="accent1">
                    <a:lumMod val="50000"/>
                  </a:schemeClr>
                </a:solidFill>
                <a:latin typeface="Arial Nova" panose="020B0504020202020204" pitchFamily="34" charset="0"/>
              </a:rPr>
              <a:t> – may cause undue concern to the participants if they arise </a:t>
            </a:r>
          </a:p>
          <a:p>
            <a:endParaRPr lang="en-GB"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B240AC89-D8D5-459C-80E9-931E38EDC48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1A16DA93-0DC9-4528-A72A-7F0F5E41137D}"/>
              </a:ext>
            </a:extLst>
          </p:cNvPr>
          <p:cNvSpPr>
            <a:spLocks noGrp="1"/>
          </p:cNvSpPr>
          <p:nvPr>
            <p:ph type="sldNum" sz="quarter" idx="12"/>
          </p:nvPr>
        </p:nvSpPr>
        <p:spPr/>
        <p:txBody>
          <a:bodyPr/>
          <a:lstStyle/>
          <a:p>
            <a:fld id="{D5C7F890-078C-40D2-8C86-978E589344A6}" type="slidenum">
              <a:rPr lang="en-GB" smtClean="0"/>
              <a:t>30</a:t>
            </a:fld>
            <a:endParaRPr lang="en-GB"/>
          </a:p>
        </p:txBody>
      </p:sp>
    </p:spTree>
    <p:extLst>
      <p:ext uri="{BB962C8B-B14F-4D97-AF65-F5344CB8AC3E}">
        <p14:creationId xmlns:p14="http://schemas.microsoft.com/office/powerpoint/2010/main" val="31667325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5ABC-4F1B-432E-9CF3-50395380DF39}"/>
              </a:ext>
            </a:extLst>
          </p:cNvPr>
          <p:cNvSpPr>
            <a:spLocks noGrp="1"/>
          </p:cNvSpPr>
          <p:nvPr>
            <p:ph type="title"/>
          </p:nvPr>
        </p:nvSpPr>
        <p:spPr>
          <a:xfrm>
            <a:off x="628650" y="-2222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Information in informed consent</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73433279-DD57-4269-8D10-15A808D56DBA}"/>
              </a:ext>
            </a:extLst>
          </p:cNvPr>
          <p:cNvSpPr>
            <a:spLocks noGrp="1"/>
          </p:cNvSpPr>
          <p:nvPr>
            <p:ph idx="1"/>
          </p:nvPr>
        </p:nvSpPr>
        <p:spPr>
          <a:xfrm>
            <a:off x="628650" y="1558925"/>
            <a:ext cx="7886700" cy="4351338"/>
          </a:xfrm>
        </p:spPr>
        <p:txBody>
          <a:bodyPr>
            <a:normAutofit/>
          </a:bodyPr>
          <a:lstStyle/>
          <a:p>
            <a:r>
              <a:rPr lang="en-GB" sz="2400" dirty="0">
                <a:solidFill>
                  <a:schemeClr val="accent1">
                    <a:lumMod val="50000"/>
                  </a:schemeClr>
                </a:solidFill>
                <a:latin typeface="Arial Nova" panose="020B0504020202020204" pitchFamily="34" charset="0"/>
              </a:rPr>
              <a:t>Necessary versus excessive information – </a:t>
            </a:r>
          </a:p>
          <a:p>
            <a:pPr marL="0" indent="0">
              <a:buNone/>
            </a:pPr>
            <a:r>
              <a:rPr lang="en-GB" sz="2400" b="1" dirty="0">
                <a:solidFill>
                  <a:schemeClr val="accent1">
                    <a:lumMod val="50000"/>
                  </a:schemeClr>
                </a:solidFill>
                <a:latin typeface="Arial Nova" panose="020B0504020202020204" pitchFamily="34" charset="0"/>
              </a:rPr>
              <a:t>“Adequate information” </a:t>
            </a:r>
            <a:r>
              <a:rPr lang="en-GB" sz="2400" dirty="0">
                <a:solidFill>
                  <a:schemeClr val="accent1">
                    <a:lumMod val="50000"/>
                  </a:schemeClr>
                </a:solidFill>
                <a:latin typeface="Arial Nova" panose="020B0504020202020204" pitchFamily="34" charset="0"/>
              </a:rPr>
              <a:t>defined as</a:t>
            </a:r>
            <a:r>
              <a:rPr lang="en-GB" sz="2400" dirty="0">
                <a:solidFill>
                  <a:srgbClr val="FF0000"/>
                </a:solidFill>
                <a:latin typeface="Arial Nova" panose="020B0504020202020204" pitchFamily="34" charset="0"/>
              </a:rPr>
              <a:t> </a:t>
            </a:r>
            <a:r>
              <a:rPr lang="en-GB" sz="2400" b="1" dirty="0">
                <a:solidFill>
                  <a:srgbClr val="FF0000"/>
                </a:solidFill>
                <a:latin typeface="Arial Nova" panose="020B0504020202020204" pitchFamily="34" charset="0"/>
              </a:rPr>
              <a:t>“the amount of information necessary to the individual to make a reasoned decision about whether to participate in the research”</a:t>
            </a:r>
          </a:p>
          <a:p>
            <a:r>
              <a:rPr lang="en-GB" sz="2400" dirty="0">
                <a:solidFill>
                  <a:schemeClr val="accent1">
                    <a:lumMod val="50000"/>
                  </a:schemeClr>
                </a:solidFill>
                <a:latin typeface="Arial Nova" panose="020B0504020202020204" pitchFamily="34" charset="0"/>
              </a:rPr>
              <a:t>Long forms versus short forms</a:t>
            </a:r>
          </a:p>
          <a:p>
            <a:r>
              <a:rPr lang="en-GB" sz="2400" dirty="0">
                <a:solidFill>
                  <a:schemeClr val="accent1">
                    <a:lumMod val="50000"/>
                  </a:schemeClr>
                </a:solidFill>
                <a:latin typeface="Arial Nova" panose="020B0504020202020204" pitchFamily="34" charset="0"/>
              </a:rPr>
              <a:t>Common Rule and CIOMS Guidelines are valuable resources - </a:t>
            </a:r>
            <a:r>
              <a:rPr lang="en-GB" sz="1300" i="1" dirty="0">
                <a:solidFill>
                  <a:schemeClr val="accent1"/>
                </a:solidFill>
                <a:latin typeface="Arial Nova" panose="020B0504020202020204" pitchFamily="34" charset="0"/>
              </a:rPr>
              <a:t>Common Rule categorizes necessary information into eight basic elements and CIOMS Guidelines propose 26 elements, most of which provide additional guidance on the Common Rule elements.</a:t>
            </a:r>
          </a:p>
          <a:p>
            <a:r>
              <a:rPr lang="en-GB" sz="2400" dirty="0">
                <a:solidFill>
                  <a:schemeClr val="accent1">
                    <a:lumMod val="50000"/>
                  </a:schemeClr>
                </a:solidFill>
                <a:latin typeface="Arial Nova" panose="020B0504020202020204" pitchFamily="34" charset="0"/>
              </a:rPr>
              <a:t>Not only what, but how, when, and by whom</a:t>
            </a:r>
          </a:p>
          <a:p>
            <a:r>
              <a:rPr lang="en-GB" sz="2400" dirty="0">
                <a:solidFill>
                  <a:schemeClr val="accent1">
                    <a:lumMod val="50000"/>
                  </a:schemeClr>
                </a:solidFill>
                <a:latin typeface="Arial Nova" panose="020B0504020202020204" pitchFamily="34" charset="0"/>
              </a:rPr>
              <a:t>Participants understanding assessment necessary </a:t>
            </a:r>
          </a:p>
        </p:txBody>
      </p:sp>
      <p:sp>
        <p:nvSpPr>
          <p:cNvPr id="4" name="Footer Placeholder 3">
            <a:extLst>
              <a:ext uri="{FF2B5EF4-FFF2-40B4-BE49-F238E27FC236}">
                <a16:creationId xmlns:a16="http://schemas.microsoft.com/office/drawing/2014/main" id="{632C2C21-5C65-4251-94FD-6CFAAD2A2289}"/>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4DB0272D-6166-4AD9-BC53-0895417B45B1}"/>
              </a:ext>
            </a:extLst>
          </p:cNvPr>
          <p:cNvSpPr>
            <a:spLocks noGrp="1"/>
          </p:cNvSpPr>
          <p:nvPr>
            <p:ph type="sldNum" sz="quarter" idx="12"/>
          </p:nvPr>
        </p:nvSpPr>
        <p:spPr/>
        <p:txBody>
          <a:bodyPr/>
          <a:lstStyle/>
          <a:p>
            <a:fld id="{D5C7F890-078C-40D2-8C86-978E589344A6}" type="slidenum">
              <a:rPr lang="en-GB" smtClean="0"/>
              <a:t>31</a:t>
            </a:fld>
            <a:endParaRPr lang="en-GB"/>
          </a:p>
        </p:txBody>
      </p:sp>
      <p:pic>
        <p:nvPicPr>
          <p:cNvPr id="20482" name="Picture 2" descr="Notepad, Memo, Pencil, Writing, Note, Author, Publish">
            <a:extLst>
              <a:ext uri="{FF2B5EF4-FFF2-40B4-BE49-F238E27FC236}">
                <a16:creationId xmlns:a16="http://schemas.microsoft.com/office/drawing/2014/main" id="{23CF9355-1776-440E-932D-889AE1252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000" y="4868238"/>
            <a:ext cx="1548000" cy="164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39713"/>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4EFE-AADC-43D3-98DC-C9297D79F223}"/>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Development of informed consent materials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1A3086B-4D2E-4394-A204-DCAB71002149}"/>
              </a:ext>
            </a:extLst>
          </p:cNvPr>
          <p:cNvSpPr>
            <a:spLocks noGrp="1"/>
          </p:cNvSpPr>
          <p:nvPr>
            <p:ph idx="1"/>
          </p:nvPr>
        </p:nvSpPr>
        <p:spPr>
          <a:xfrm>
            <a:off x="548640" y="1501775"/>
            <a:ext cx="7886700" cy="4940301"/>
          </a:xfrm>
        </p:spPr>
        <p:txBody>
          <a:bodyPr>
            <a:noAutofit/>
          </a:bodyPr>
          <a:lstStyle/>
          <a:p>
            <a:r>
              <a:rPr lang="en-GB" sz="2800" dirty="0">
                <a:solidFill>
                  <a:schemeClr val="accent1">
                    <a:lumMod val="50000"/>
                  </a:schemeClr>
                </a:solidFill>
                <a:latin typeface="Arial Nova" panose="020B0504020202020204" pitchFamily="34" charset="0"/>
              </a:rPr>
              <a:t>Use local language</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Write for appropriate reading level</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Illustrate with appropriate concepts and images </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Perform a translation and back-translation</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Pilot test for appropriateness - </a:t>
            </a:r>
            <a:r>
              <a:rPr lang="en-GB" sz="1400" i="1" dirty="0">
                <a:solidFill>
                  <a:schemeClr val="accent1"/>
                </a:solidFill>
                <a:latin typeface="Arial Nova" panose="020B0504020202020204" pitchFamily="34" charset="0"/>
              </a:rPr>
              <a:t>involves a person who knows the materials and uses them with someone who is very similar to the individuals to be recruited for the study. Based on results from this test, the materials may need to be revised to make them more understandable.</a:t>
            </a:r>
          </a:p>
          <a:p>
            <a:pPr marL="0" indent="0">
              <a:buNone/>
            </a:pPr>
            <a:endParaRPr lang="en-GB" sz="2400" dirty="0">
              <a:solidFill>
                <a:schemeClr val="accent1">
                  <a:lumMod val="50000"/>
                </a:schemeClr>
              </a:solidFill>
              <a:latin typeface="Arial Nova" panose="020B0504020202020204" pitchFamily="34" charset="0"/>
            </a:endParaRPr>
          </a:p>
          <a:p>
            <a:pPr marL="0" indent="0">
              <a:buNone/>
            </a:pP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B79FC3B-5F5F-4719-B291-C66B0C1A297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B2C38CC2-AD80-4504-A83F-9F4FF439D8B6}"/>
              </a:ext>
            </a:extLst>
          </p:cNvPr>
          <p:cNvSpPr>
            <a:spLocks noGrp="1"/>
          </p:cNvSpPr>
          <p:nvPr>
            <p:ph type="sldNum" sz="quarter" idx="12"/>
          </p:nvPr>
        </p:nvSpPr>
        <p:spPr/>
        <p:txBody>
          <a:bodyPr/>
          <a:lstStyle/>
          <a:p>
            <a:fld id="{D5C7F890-078C-40D2-8C86-978E589344A6}" type="slidenum">
              <a:rPr lang="en-GB" smtClean="0"/>
              <a:t>32</a:t>
            </a:fld>
            <a:endParaRPr lang="en-GB"/>
          </a:p>
        </p:txBody>
      </p:sp>
      <p:sp>
        <p:nvSpPr>
          <p:cNvPr id="9" name="TextBox 8">
            <a:extLst>
              <a:ext uri="{FF2B5EF4-FFF2-40B4-BE49-F238E27FC236}">
                <a16:creationId xmlns:a16="http://schemas.microsoft.com/office/drawing/2014/main" id="{EF7D8369-FFB8-4697-AC9E-8A6E4E53AAA6}"/>
              </a:ext>
            </a:extLst>
          </p:cNvPr>
          <p:cNvSpPr txBox="1"/>
          <p:nvPr/>
        </p:nvSpPr>
        <p:spPr>
          <a:xfrm>
            <a:off x="708660" y="5426669"/>
            <a:ext cx="7886700" cy="923330"/>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Informed consent is an educational and communication process. </a:t>
            </a:r>
            <a:r>
              <a:rPr lang="en-GB" sz="2000" dirty="0">
                <a:solidFill>
                  <a:srgbClr val="FF0000"/>
                </a:solidFill>
                <a:latin typeface="Arial Nova" panose="020B0504020202020204" pitchFamily="34" charset="0"/>
              </a:rPr>
              <a:t>T</a:t>
            </a:r>
            <a:r>
              <a:rPr kumimoji="0" lang="en-GB" sz="200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he research team may find individuals with experience in these fields very helpful.</a:t>
            </a:r>
          </a:p>
        </p:txBody>
      </p:sp>
      <p:pic>
        <p:nvPicPr>
          <p:cNvPr id="21506" name="Picture 2" descr="Notepad, Memo, Pencil, Writing, Note, Author, Publish">
            <a:extLst>
              <a:ext uri="{FF2B5EF4-FFF2-40B4-BE49-F238E27FC236}">
                <a16:creationId xmlns:a16="http://schemas.microsoft.com/office/drawing/2014/main" id="{AEA8B533-9781-41BE-9C10-1C561394E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5" y="655414"/>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4090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laymobil, Characters, Meeting, Conversation, Talk">
            <a:extLst>
              <a:ext uri="{FF2B5EF4-FFF2-40B4-BE49-F238E27FC236}">
                <a16:creationId xmlns:a16="http://schemas.microsoft.com/office/drawing/2014/main" id="{3ABFC026-BEB8-4C51-B558-C1F5F3D57E72}"/>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68550" y="1123157"/>
            <a:ext cx="3360000" cy="25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28C4B7-3B80-451B-B71C-037F4837D73A}"/>
              </a:ext>
            </a:extLst>
          </p:cNvPr>
          <p:cNvSpPr>
            <a:spLocks noGrp="1"/>
          </p:cNvSpPr>
          <p:nvPr>
            <p:ph idx="1"/>
          </p:nvPr>
        </p:nvSpPr>
        <p:spPr>
          <a:xfrm>
            <a:off x="628650" y="1835151"/>
            <a:ext cx="7772400" cy="4991100"/>
          </a:xfrm>
        </p:spPr>
        <p:txBody>
          <a:bodyPr>
            <a:normAutofit/>
          </a:bodyPr>
          <a:lstStyle/>
          <a:p>
            <a:r>
              <a:rPr lang="en-GB" sz="2800" dirty="0">
                <a:solidFill>
                  <a:schemeClr val="accent1">
                    <a:lumMod val="50000"/>
                  </a:schemeClr>
                </a:solidFill>
                <a:latin typeface="Arial Nova" panose="020B0504020202020204" pitchFamily="34" charset="0"/>
              </a:rPr>
              <a:t>To provide culturally appropriate guidance </a:t>
            </a:r>
          </a:p>
          <a:p>
            <a:endParaRPr lang="en-GB" sz="8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Community and participants’ perspectives – in selecting the type and sufficiency of information that the potential participant may actually need or expect and how it may best be presented</a:t>
            </a:r>
          </a:p>
          <a:p>
            <a:endParaRPr lang="en-GB" sz="8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Possible vigilance of the process – to assure that informed consent is conducted in accordance with the approved process</a:t>
            </a:r>
          </a:p>
        </p:txBody>
      </p:sp>
      <p:sp>
        <p:nvSpPr>
          <p:cNvPr id="2" name="Title 1">
            <a:extLst>
              <a:ext uri="{FF2B5EF4-FFF2-40B4-BE49-F238E27FC236}">
                <a16:creationId xmlns:a16="http://schemas.microsoft.com/office/drawing/2014/main" id="{83972849-D438-4937-83E2-46D8AEF11F19}"/>
              </a:ext>
            </a:extLst>
          </p:cNvPr>
          <p:cNvSpPr>
            <a:spLocks noGrp="1"/>
          </p:cNvSpPr>
          <p:nvPr>
            <p:ph type="title"/>
          </p:nvPr>
        </p:nvSpPr>
        <p:spPr>
          <a:xfrm>
            <a:off x="628650" y="46037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Community representation and the informed consent process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5B9A66B5-94D8-49BF-A8B4-32BEB9C6E314}"/>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D5EF9A53-CFD9-4BB9-B74A-CE61C59ED942}"/>
              </a:ext>
            </a:extLst>
          </p:cNvPr>
          <p:cNvSpPr>
            <a:spLocks noGrp="1"/>
          </p:cNvSpPr>
          <p:nvPr>
            <p:ph type="sldNum" sz="quarter" idx="12"/>
          </p:nvPr>
        </p:nvSpPr>
        <p:spPr/>
        <p:txBody>
          <a:bodyPr/>
          <a:lstStyle/>
          <a:p>
            <a:fld id="{D5C7F890-078C-40D2-8C86-978E589344A6}" type="slidenum">
              <a:rPr lang="en-GB" smtClean="0"/>
              <a:t>33</a:t>
            </a:fld>
            <a:endParaRPr lang="en-GB"/>
          </a:p>
        </p:txBody>
      </p:sp>
    </p:spTree>
    <p:extLst>
      <p:ext uri="{BB962C8B-B14F-4D97-AF65-F5344CB8AC3E}">
        <p14:creationId xmlns:p14="http://schemas.microsoft.com/office/powerpoint/2010/main" val="955214188"/>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C209-F960-4D2F-BDDA-C6D74F82B8EE}"/>
              </a:ext>
            </a:extLst>
          </p:cNvPr>
          <p:cNvSpPr>
            <a:spLocks noGrp="1"/>
          </p:cNvSpPr>
          <p:nvPr>
            <p:ph type="title"/>
          </p:nvPr>
        </p:nvSpPr>
        <p:spPr>
          <a:xfrm>
            <a:off x="628650" y="365125"/>
            <a:ext cx="7886700" cy="1325563"/>
          </a:xfrm>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829165F3-EBE8-4364-81FB-56C407B93E77}"/>
              </a:ext>
            </a:extLst>
          </p:cNvPr>
          <p:cNvSpPr>
            <a:spLocks noGrp="1"/>
          </p:cNvSpPr>
          <p:nvPr>
            <p:ph idx="1"/>
          </p:nvPr>
        </p:nvSpPr>
        <p:spPr>
          <a:xfrm>
            <a:off x="628650" y="1690688"/>
            <a:ext cx="7886700" cy="5030787"/>
          </a:xfrm>
        </p:spPr>
        <p:txBody>
          <a:bodyPr>
            <a:noAutofit/>
          </a:bodyPr>
          <a:lstStyle/>
          <a:p>
            <a:pPr eaLnBrk="1" hangingPunct="1"/>
            <a:r>
              <a:rPr lang="en-US" altLang="en-US" sz="2800" b="1" dirty="0">
                <a:solidFill>
                  <a:schemeClr val="accent1">
                    <a:lumMod val="50000"/>
                  </a:schemeClr>
                </a:solidFill>
                <a:latin typeface="Arial Nova" panose="020B0504020202020204" pitchFamily="34" charset="0"/>
              </a:rPr>
              <a:t>Research description </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Risks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Benefits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Alternatives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Confidentiality</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Compensation</a:t>
            </a:r>
            <a:endParaRPr lang="en-US" altLang="en-US" sz="2800"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Contacts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Voluntary participation</a:t>
            </a:r>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87A42F43-61C6-4E62-8020-0B98AA498047}"/>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CB6D6E3E-0542-4CC2-999B-1142FF2DF4B5}"/>
              </a:ext>
            </a:extLst>
          </p:cNvPr>
          <p:cNvSpPr>
            <a:spLocks noGrp="1"/>
          </p:cNvSpPr>
          <p:nvPr>
            <p:ph type="sldNum" sz="quarter" idx="12"/>
          </p:nvPr>
        </p:nvSpPr>
        <p:spPr/>
        <p:txBody>
          <a:bodyPr/>
          <a:lstStyle/>
          <a:p>
            <a:fld id="{D5C7F890-078C-40D2-8C86-978E589344A6}" type="slidenum">
              <a:rPr lang="en-GB" smtClean="0"/>
              <a:t>34</a:t>
            </a:fld>
            <a:endParaRPr lang="en-GB"/>
          </a:p>
        </p:txBody>
      </p:sp>
    </p:spTree>
    <p:extLst>
      <p:ext uri="{BB962C8B-B14F-4D97-AF65-F5344CB8AC3E}">
        <p14:creationId xmlns:p14="http://schemas.microsoft.com/office/powerpoint/2010/main" val="768343137"/>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6436-7225-45E5-919C-112BB296890A}"/>
              </a:ext>
            </a:extLst>
          </p:cNvPr>
          <p:cNvSpPr>
            <a:spLocks noGrp="1"/>
          </p:cNvSpPr>
          <p:nvPr>
            <p:ph type="title"/>
          </p:nvPr>
        </p:nvSpPr>
        <p:spPr/>
        <p:txBody>
          <a:bodyPr>
            <a:noAutofit/>
          </a:bodyPr>
          <a:lstStyle/>
          <a:p>
            <a:br>
              <a:rPr lang="en-GB" sz="3600" b="0" i="0">
                <a:solidFill>
                  <a:srgbClr val="C00000"/>
                </a:solidFill>
                <a:effectLst/>
                <a:latin typeface="Arial Bold" panose="020B0704020202020204" pitchFamily="34" charset="0"/>
                <a:cs typeface="Arial Bold" panose="020B0704020202020204" pitchFamily="34" charset="0"/>
              </a:rPr>
            </a:br>
            <a:r>
              <a:rPr lang="en-GB" sz="3600" b="0" i="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a:solidFill>
                  <a:srgbClr val="C00000"/>
                </a:solidFill>
                <a:latin typeface="Arial Bold" panose="020B0704020202020204" pitchFamily="34" charset="0"/>
                <a:cs typeface="Arial Bold" panose="020B0704020202020204" pitchFamily="34" charset="0"/>
              </a:rPr>
              <a:t>R</a:t>
            </a:r>
            <a:r>
              <a:rPr lang="en-GB" sz="3600" b="1" i="0">
                <a:solidFill>
                  <a:srgbClr val="C00000"/>
                </a:solidFill>
                <a:effectLst/>
                <a:latin typeface="Arial Bold" panose="020B0704020202020204" pitchFamily="34" charset="0"/>
                <a:cs typeface="Arial Bold" panose="020B0704020202020204" pitchFamily="34" charset="0"/>
              </a:rPr>
              <a:t>esearch description </a:t>
            </a:r>
            <a:br>
              <a:rPr lang="en-GB" sz="3600" b="1" i="0">
                <a:solidFill>
                  <a:srgbClr val="C00000"/>
                </a:solidFill>
                <a:effectLst/>
                <a:latin typeface="Arial Bold" panose="020B0704020202020204" pitchFamily="34" charset="0"/>
                <a:cs typeface="Arial Bold" panose="020B0704020202020204" pitchFamily="34" charset="0"/>
              </a:rPr>
            </a:br>
            <a:br>
              <a:rPr lang="en-GB" sz="360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8C8F0C60-AD9F-47F9-8754-F7B33ACBCE5D}"/>
              </a:ext>
            </a:extLst>
          </p:cNvPr>
          <p:cNvSpPr>
            <a:spLocks noGrp="1"/>
          </p:cNvSpPr>
          <p:nvPr>
            <p:ph idx="1"/>
          </p:nvPr>
        </p:nvSpPr>
        <p:spPr>
          <a:xfrm>
            <a:off x="628650" y="1558927"/>
            <a:ext cx="7886700" cy="5238749"/>
          </a:xfrm>
        </p:spPr>
        <p:txBody>
          <a:bodyPr>
            <a:normAutofit/>
          </a:bodyPr>
          <a:lstStyle/>
          <a:p>
            <a:pPr marL="382588" marR="0" lvl="0" indent="-342900" algn="l" defTabSz="914400" rtl="0" eaLnBrk="1" fontAlgn="base" latinLnBrk="0" hangingPunct="1">
              <a:lnSpc>
                <a:spcPct val="90000"/>
              </a:lnSpc>
              <a:spcBef>
                <a:spcPts val="600"/>
              </a:spcBef>
              <a:spcAft>
                <a:spcPct val="0"/>
              </a:spcAft>
              <a:buClr>
                <a:srgbClr val="33CC33"/>
              </a:buClr>
              <a:buSzPct val="100000"/>
              <a:buFont typeface="Arial" panose="020B0604020202020204" pitchFamily="34" charset="0"/>
              <a:buChar char="•"/>
              <a:tabLst/>
              <a:defRPr/>
            </a:pPr>
            <a:r>
              <a:rPr lang="en-GB" altLang="en-US" sz="2800" b="1">
                <a:solidFill>
                  <a:srgbClr val="00B050"/>
                </a:solidFill>
                <a:latin typeface="Arial Nova" panose="020B0504020202020204" pitchFamily="34" charset="0"/>
              </a:rPr>
              <a:t>Description of the research and participant’s participation, including identification of experimental procedures</a:t>
            </a:r>
            <a:endParaRPr kumimoji="0" lang="en-US" altLang="en-US" sz="2800" b="1" i="0" u="none" strike="noStrike" kern="1200" cap="none" spc="0" normalizeH="0" baseline="0" noProof="0">
              <a:ln>
                <a:noFill/>
              </a:ln>
              <a:solidFill>
                <a:srgbClr val="00B050"/>
              </a:solidFill>
              <a:effectLst/>
              <a:uLnTx/>
              <a:uFillTx/>
              <a:latin typeface="Arial Bold"/>
              <a:sym typeface="Arial Bold" panose="020B0704020202020204" pitchFamily="34" charset="0"/>
            </a:endParaRPr>
          </a:p>
          <a:p>
            <a:pPr lvl="1"/>
            <a:endParaRPr lang="en-GB" sz="800">
              <a:solidFill>
                <a:schemeClr val="accent1">
                  <a:lumMod val="50000"/>
                </a:schemeClr>
              </a:solidFill>
              <a:latin typeface="Arial" panose="020B0604020202020204" pitchFamily="34" charset="0"/>
            </a:endParaRPr>
          </a:p>
          <a:p>
            <a:pPr lvl="2"/>
            <a:r>
              <a:rPr lang="en-GB" sz="2400">
                <a:solidFill>
                  <a:schemeClr val="accent1">
                    <a:lumMod val="50000"/>
                  </a:schemeClr>
                </a:solidFill>
                <a:latin typeface="Arial" panose="020B0604020202020204" pitchFamily="34" charset="0"/>
              </a:rPr>
              <a:t>Research study</a:t>
            </a:r>
          </a:p>
          <a:p>
            <a:pPr lvl="2"/>
            <a:r>
              <a:rPr lang="en-GB" sz="2400">
                <a:solidFill>
                  <a:schemeClr val="accent1">
                    <a:lumMod val="50000"/>
                  </a:schemeClr>
                </a:solidFill>
                <a:latin typeface="Arial" panose="020B0604020202020204" pitchFamily="34" charset="0"/>
              </a:rPr>
              <a:t>The purpose or objectives of the research</a:t>
            </a:r>
          </a:p>
          <a:p>
            <a:pPr lvl="2"/>
            <a:r>
              <a:rPr lang="en-GB" sz="2400">
                <a:solidFill>
                  <a:schemeClr val="accent1">
                    <a:lumMod val="50000"/>
                  </a:schemeClr>
                </a:solidFill>
                <a:latin typeface="Arial" panose="020B0604020202020204" pitchFamily="34" charset="0"/>
              </a:rPr>
              <a:t>Anticipated duration of study, number of participants and study sites</a:t>
            </a:r>
          </a:p>
          <a:p>
            <a:pPr lvl="2"/>
            <a:r>
              <a:rPr lang="en-GB" sz="2400">
                <a:solidFill>
                  <a:schemeClr val="accent1">
                    <a:lumMod val="50000"/>
                  </a:schemeClr>
                </a:solidFill>
                <a:latin typeface="Arial" panose="020B0604020202020204" pitchFamily="34" charset="0"/>
              </a:rPr>
              <a:t>Expected responsibilities of participants</a:t>
            </a:r>
          </a:p>
          <a:p>
            <a:pPr lvl="2"/>
            <a:r>
              <a:rPr lang="en-GB" sz="2400">
                <a:solidFill>
                  <a:schemeClr val="accent1">
                    <a:lumMod val="50000"/>
                  </a:schemeClr>
                </a:solidFill>
                <a:latin typeface="Arial" panose="020B0604020202020204" pitchFamily="34" charset="0"/>
              </a:rPr>
              <a:t>Procedures involved</a:t>
            </a:r>
          </a:p>
          <a:p>
            <a:pPr lvl="2"/>
            <a:r>
              <a:rPr lang="en-GB" sz="2400">
                <a:solidFill>
                  <a:schemeClr val="accent1">
                    <a:lumMod val="50000"/>
                  </a:schemeClr>
                </a:solidFill>
                <a:latin typeface="Arial" panose="020B0604020202020204" pitchFamily="34" charset="0"/>
              </a:rPr>
              <a:t>Explanation of placebo and randomization</a:t>
            </a:r>
          </a:p>
          <a:p>
            <a:pPr lvl="2"/>
            <a:r>
              <a:rPr lang="en-GB" sz="2400">
                <a:solidFill>
                  <a:schemeClr val="accent1">
                    <a:lumMod val="50000"/>
                  </a:schemeClr>
                </a:solidFill>
                <a:latin typeface="Arial" panose="020B0604020202020204" pitchFamily="34" charset="0"/>
              </a:rPr>
              <a:t>Names of the research sponsors and members of the REC that reviewed and approved the research </a:t>
            </a:r>
          </a:p>
          <a:p>
            <a:pPr lvl="1"/>
            <a:endParaRPr lang="en-GB" sz="2400">
              <a:solidFill>
                <a:schemeClr val="accent1">
                  <a:lumMod val="50000"/>
                </a:schemeClr>
              </a:solidFill>
              <a:latin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EB068056-BE16-475D-8544-05F29068E37E}"/>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02E39DFF-3C90-4F37-A06C-4A88C546278E}"/>
              </a:ext>
            </a:extLst>
          </p:cNvPr>
          <p:cNvSpPr>
            <a:spLocks noGrp="1"/>
          </p:cNvSpPr>
          <p:nvPr>
            <p:ph type="sldNum" sz="quarter" idx="12"/>
          </p:nvPr>
        </p:nvSpPr>
        <p:spPr/>
        <p:txBody>
          <a:bodyPr/>
          <a:lstStyle/>
          <a:p>
            <a:fld id="{D5C7F890-078C-40D2-8C86-978E589344A6}" type="slidenum">
              <a:rPr lang="en-GB" smtClean="0"/>
              <a:t>35</a:t>
            </a:fld>
            <a:endParaRPr lang="en-GB"/>
          </a:p>
        </p:txBody>
      </p:sp>
      <p:pic>
        <p:nvPicPr>
          <p:cNvPr id="6" name="Picture 2" descr="Notepad, Memo, Pencil, Writing, Note, Author, Publish">
            <a:extLst>
              <a:ext uri="{FF2B5EF4-FFF2-40B4-BE49-F238E27FC236}">
                <a16:creationId xmlns:a16="http://schemas.microsoft.com/office/drawing/2014/main" id="{0D0EAD48-9E03-4642-A5C5-C2F324ED2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3228524"/>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46359"/>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alance, Risk, Courage, Risky, Cockiness, Skirt, Heaven">
            <a:extLst>
              <a:ext uri="{FF2B5EF4-FFF2-40B4-BE49-F238E27FC236}">
                <a16:creationId xmlns:a16="http://schemas.microsoft.com/office/drawing/2014/main" id="{C27A3B5C-E33A-4ABA-9AC9-1E792B65F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1085057"/>
            <a:ext cx="2952000" cy="196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666A1C-48DE-4F62-9B3D-FA9E84A38AD5}"/>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Risks </a:t>
            </a:r>
            <a:br>
              <a:rPr lang="en-GB" sz="3600" b="0"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5E93A7A-3383-48DF-B944-072A223F51F4}"/>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Description of reasonably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foreseeable risks</a:t>
            </a:r>
            <a:endParaRPr lang="en-GB" sz="2800" b="1" dirty="0">
              <a:solidFill>
                <a:srgbClr val="00B050"/>
              </a:solidFill>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Anticipated or foreseeable risk</a:t>
            </a:r>
          </a:p>
          <a:p>
            <a:pPr lvl="1"/>
            <a:r>
              <a:rPr lang="en-GB" sz="2100" dirty="0">
                <a:solidFill>
                  <a:schemeClr val="accent1">
                    <a:lumMod val="50000"/>
                  </a:schemeClr>
                </a:solidFill>
                <a:latin typeface="Arial Nova" panose="020B0504020202020204" pitchFamily="34" charset="0"/>
              </a:rPr>
              <a:t>Physical, social (stigma, discrimination, loss of respect, or public ridicule), &amp; psychological</a:t>
            </a:r>
          </a:p>
          <a:p>
            <a:pPr lvl="1"/>
            <a:r>
              <a:rPr lang="en-GB" sz="2100" dirty="0">
                <a:solidFill>
                  <a:schemeClr val="accent1">
                    <a:lumMod val="50000"/>
                  </a:schemeClr>
                </a:solidFill>
                <a:latin typeface="Arial Nova" panose="020B0504020202020204" pitchFamily="34" charset="0"/>
              </a:rPr>
              <a:t>Culturally appropriate – what is considered a risk or side effect, and whether it is severe, differs from culture to culture </a:t>
            </a:r>
          </a:p>
          <a:p>
            <a:pPr lvl="1"/>
            <a:r>
              <a:rPr lang="en-GB" sz="2100" dirty="0">
                <a:solidFill>
                  <a:schemeClr val="accent1">
                    <a:lumMod val="50000"/>
                  </a:schemeClr>
                </a:solidFill>
                <a:latin typeface="Arial Nova" panose="020B0504020202020204" pitchFamily="34" charset="0"/>
              </a:rPr>
              <a:t>Decision on the amount of information on possible risks, and how it is presented to be made by the researchers and the REC</a:t>
            </a:r>
          </a:p>
          <a:p>
            <a:pPr lvl="1"/>
            <a:r>
              <a:rPr lang="en-GB" sz="2100" dirty="0">
                <a:solidFill>
                  <a:schemeClr val="accent1">
                    <a:lumMod val="50000"/>
                  </a:schemeClr>
                </a:solidFill>
                <a:latin typeface="Arial Nova" panose="020B0504020202020204" pitchFamily="34" charset="0"/>
              </a:rPr>
              <a:t>If any new risks are identified during the research, the informed consent must be revised and all of the participating individuals must be notified promptly</a:t>
            </a:r>
          </a:p>
          <a:p>
            <a:endParaRPr lang="en-GB" sz="2400" dirty="0">
              <a:solidFill>
                <a:schemeClr val="accent1"/>
              </a:solidFill>
              <a:latin typeface="Arial Nova" panose="020B0504020202020204" pitchFamily="34" charset="0"/>
            </a:endParaRPr>
          </a:p>
          <a:p>
            <a:endParaRPr lang="en-GB" sz="2400"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5C8925E-1882-4338-B2BA-0AB6C86AA18F}"/>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F158662F-D650-4C74-A790-0FD345F84E10}"/>
              </a:ext>
            </a:extLst>
          </p:cNvPr>
          <p:cNvSpPr>
            <a:spLocks noGrp="1"/>
          </p:cNvSpPr>
          <p:nvPr>
            <p:ph type="sldNum" sz="quarter" idx="12"/>
          </p:nvPr>
        </p:nvSpPr>
        <p:spPr/>
        <p:txBody>
          <a:bodyPr/>
          <a:lstStyle/>
          <a:p>
            <a:fld id="{D5C7F890-078C-40D2-8C86-978E589344A6}" type="slidenum">
              <a:rPr lang="en-GB" smtClean="0"/>
              <a:t>36</a:t>
            </a:fld>
            <a:endParaRPr lang="en-GB"/>
          </a:p>
        </p:txBody>
      </p:sp>
    </p:spTree>
    <p:extLst>
      <p:ext uri="{BB962C8B-B14F-4D97-AF65-F5344CB8AC3E}">
        <p14:creationId xmlns:p14="http://schemas.microsoft.com/office/powerpoint/2010/main" val="3148903582"/>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5AAD-0211-4675-A9D4-A76610307CB3}"/>
              </a:ext>
            </a:extLst>
          </p:cNvPr>
          <p:cNvSpPr>
            <a:spLocks noGrp="1"/>
          </p:cNvSpPr>
          <p:nvPr>
            <p:ph type="title"/>
          </p:nvPr>
        </p:nvSpPr>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Benefits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D162615-84D2-4094-BFCB-FB55AAB0A617}"/>
              </a:ext>
            </a:extLst>
          </p:cNvPr>
          <p:cNvSpPr>
            <a:spLocks noGrp="1"/>
          </p:cNvSpPr>
          <p:nvPr>
            <p:ph idx="1"/>
          </p:nvPr>
        </p:nvSpPr>
        <p:spPr>
          <a:xfrm>
            <a:off x="628650" y="2009776"/>
            <a:ext cx="7886700" cy="4351338"/>
          </a:xfrm>
        </p:spPr>
        <p:txBody>
          <a:bodyPr>
            <a:normAutofit/>
          </a:bodyPr>
          <a:lstStyle/>
          <a:p>
            <a:pPr eaLnBrk="1" hangingPunct="1">
              <a:buClr>
                <a:srgbClr val="33CC33"/>
              </a:buClr>
            </a:pPr>
            <a:r>
              <a:rPr lang="en-US" altLang="en-US" sz="2800" b="1" dirty="0">
                <a:solidFill>
                  <a:srgbClr val="00B050"/>
                </a:solidFill>
                <a:latin typeface="Arial Nova" panose="020B0504020202020204" pitchFamily="34" charset="0"/>
              </a:rPr>
              <a:t>Description of expected </a:t>
            </a:r>
            <a:br>
              <a:rPr lang="en-US" altLang="en-US" sz="2800" b="1" dirty="0">
                <a:solidFill>
                  <a:srgbClr val="00B050"/>
                </a:solidFill>
                <a:latin typeface="Arial Nova" panose="020B0504020202020204" pitchFamily="34" charset="0"/>
              </a:rPr>
            </a:br>
            <a:r>
              <a:rPr lang="en-US" altLang="en-US" sz="2800" b="1" dirty="0">
                <a:solidFill>
                  <a:srgbClr val="00B050"/>
                </a:solidFill>
                <a:latin typeface="Arial Nova" panose="020B0504020202020204" pitchFamily="34" charset="0"/>
              </a:rPr>
              <a:t>benefits</a:t>
            </a:r>
          </a:p>
          <a:p>
            <a:pPr marL="782638" lvl="1" eaLnBrk="1" hangingPunct="1"/>
            <a:r>
              <a:rPr lang="en-US" altLang="en-US" sz="2600" dirty="0">
                <a:solidFill>
                  <a:schemeClr val="accent1">
                    <a:lumMod val="50000"/>
                  </a:schemeClr>
                </a:solidFill>
                <a:latin typeface="Arial Nova" panose="020B0504020202020204" pitchFamily="34" charset="0"/>
              </a:rPr>
              <a:t>Reasonably expected</a:t>
            </a:r>
          </a:p>
          <a:p>
            <a:pPr marL="782638" lvl="1" eaLnBrk="1" hangingPunct="1"/>
            <a:r>
              <a:rPr lang="en-US" altLang="en-US" sz="2600" dirty="0">
                <a:solidFill>
                  <a:schemeClr val="accent1">
                    <a:lumMod val="50000"/>
                  </a:schemeClr>
                </a:solidFill>
                <a:latin typeface="Arial Nova" panose="020B0504020202020204" pitchFamily="34" charset="0"/>
              </a:rPr>
              <a:t>No exaggeration – should not be coercive </a:t>
            </a:r>
          </a:p>
          <a:p>
            <a:pPr marL="782638" lvl="1" eaLnBrk="1" hangingPunct="1"/>
            <a:r>
              <a:rPr lang="en-US" altLang="en-US" sz="2600" dirty="0">
                <a:solidFill>
                  <a:schemeClr val="accent1">
                    <a:lumMod val="50000"/>
                  </a:schemeClr>
                </a:solidFill>
                <a:latin typeface="Arial Nova" panose="020B0504020202020204" pitchFamily="34" charset="0"/>
              </a:rPr>
              <a:t>Benefits available once research is ended</a:t>
            </a:r>
          </a:p>
          <a:p>
            <a:pPr marL="782638" lvl="1" eaLnBrk="1" hangingPunct="1"/>
            <a:r>
              <a:rPr lang="en-GB" altLang="en-US" sz="2600" dirty="0">
                <a:solidFill>
                  <a:schemeClr val="accent1">
                    <a:lumMod val="50000"/>
                  </a:schemeClr>
                </a:solidFill>
                <a:latin typeface="Arial Nova" panose="020B0504020202020204" pitchFamily="34" charset="0"/>
              </a:rPr>
              <a:t>Anticipated benefits to the community participating in the research - </a:t>
            </a:r>
            <a:r>
              <a:rPr lang="en-GB" altLang="en-US" sz="2000" i="1" dirty="0">
                <a:solidFill>
                  <a:schemeClr val="accent1"/>
                </a:solidFill>
                <a:latin typeface="Arial Nova" panose="020B0504020202020204" pitchFamily="34" charset="0"/>
              </a:rPr>
              <a:t>CIOMS Guidelines say to include “the expected benefits of the research to the community or to society at large, or contributions to scientific knowledge”</a:t>
            </a:r>
          </a:p>
          <a:p>
            <a:pPr marL="782638" lvl="1" eaLnBrk="1" hangingPunct="1"/>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61C36440-E564-4761-9B03-066A84ACA84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6B61609D-35D9-4111-A68F-47EF87829485}"/>
              </a:ext>
            </a:extLst>
          </p:cNvPr>
          <p:cNvSpPr>
            <a:spLocks noGrp="1"/>
          </p:cNvSpPr>
          <p:nvPr>
            <p:ph type="sldNum" sz="quarter" idx="12"/>
          </p:nvPr>
        </p:nvSpPr>
        <p:spPr/>
        <p:txBody>
          <a:bodyPr/>
          <a:lstStyle/>
          <a:p>
            <a:fld id="{D5C7F890-078C-40D2-8C86-978E589344A6}" type="slidenum">
              <a:rPr lang="en-GB" smtClean="0"/>
              <a:t>37</a:t>
            </a:fld>
            <a:endParaRPr lang="en-GB"/>
          </a:p>
        </p:txBody>
      </p:sp>
      <p:pic>
        <p:nvPicPr>
          <p:cNvPr id="29698" name="Picture 2" descr="Money, Grow, Gain, Finance, Income, Plant, Accounting">
            <a:extLst>
              <a:ext uri="{FF2B5EF4-FFF2-40B4-BE49-F238E27FC236}">
                <a16:creationId xmlns:a16="http://schemas.microsoft.com/office/drawing/2014/main" id="{C2B14299-C7E2-4688-8337-AD10E409F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925" y="1275557"/>
            <a:ext cx="3312000" cy="1863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42343"/>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ignpost, Road Signs, Sign, Post, Direction, Way">
            <a:extLst>
              <a:ext uri="{FF2B5EF4-FFF2-40B4-BE49-F238E27FC236}">
                <a16:creationId xmlns:a16="http://schemas.microsoft.com/office/drawing/2014/main" id="{7D1E269D-93C2-4BF9-82DA-E7BF476261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0" r="18695"/>
          <a:stretch/>
        </p:blipFill>
        <p:spPr bwMode="auto">
          <a:xfrm>
            <a:off x="6219825" y="788150"/>
            <a:ext cx="2520000" cy="3048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0D1DB5-3080-40F7-89A0-B759E08D4934}"/>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dirty="0">
                <a:solidFill>
                  <a:srgbClr val="C00000"/>
                </a:solidFill>
                <a:latin typeface="Arial Bold" panose="020B0704020202020204" pitchFamily="34" charset="0"/>
                <a:cs typeface="Arial Bold" panose="020B0704020202020204" pitchFamily="34" charset="0"/>
              </a:rPr>
              <a:t>A</a:t>
            </a:r>
            <a:r>
              <a:rPr lang="en-GB" sz="3600" b="1" i="0" dirty="0">
                <a:solidFill>
                  <a:srgbClr val="C00000"/>
                </a:solidFill>
                <a:effectLst/>
                <a:latin typeface="Arial Bold" panose="020B0704020202020204" pitchFamily="34" charset="0"/>
                <a:cs typeface="Arial Bold" panose="020B0704020202020204" pitchFamily="34" charset="0"/>
              </a:rPr>
              <a:t>lternatives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9E91E57-AEBB-432C-9E54-8A68991845CC}"/>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Potentially advantageous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alternatives to participation</a:t>
            </a:r>
            <a:endParaRPr lang="en-GB" sz="2800" b="1" dirty="0">
              <a:solidFill>
                <a:srgbClr val="00B050"/>
              </a:solidFill>
              <a:latin typeface="Arial Nova" panose="020B0504020202020204" pitchFamily="34" charset="0"/>
            </a:endParaRPr>
          </a:p>
          <a:p>
            <a:pPr lvl="1"/>
            <a:r>
              <a:rPr lang="en-GB" sz="2500" dirty="0">
                <a:solidFill>
                  <a:schemeClr val="accent1">
                    <a:lumMod val="50000"/>
                  </a:schemeClr>
                </a:solidFill>
                <a:latin typeface="Arial Nova" panose="020B0504020202020204" pitchFamily="34" charset="0"/>
              </a:rPr>
              <a:t>Alternative procedures or treatment</a:t>
            </a:r>
          </a:p>
          <a:p>
            <a:pPr lvl="1"/>
            <a:r>
              <a:rPr lang="en-GB" sz="2500" dirty="0">
                <a:solidFill>
                  <a:schemeClr val="accent1">
                    <a:lumMod val="50000"/>
                  </a:schemeClr>
                </a:solidFill>
                <a:latin typeface="Arial Nova" panose="020B0504020202020204" pitchFamily="34" charset="0"/>
              </a:rPr>
              <a:t>Advantage and disadvantages</a:t>
            </a:r>
          </a:p>
          <a:p>
            <a:pPr lvl="1"/>
            <a:r>
              <a:rPr lang="en-GB" sz="2500" dirty="0">
                <a:solidFill>
                  <a:schemeClr val="accent1">
                    <a:lumMod val="50000"/>
                  </a:schemeClr>
                </a:solidFill>
                <a:latin typeface="Arial Nova" panose="020B0504020202020204" pitchFamily="34" charset="0"/>
              </a:rPr>
              <a:t>Availability </a:t>
            </a:r>
          </a:p>
          <a:p>
            <a:pPr lvl="1"/>
            <a:r>
              <a:rPr lang="en-GB" sz="2500" b="1" i="0" dirty="0">
                <a:solidFill>
                  <a:schemeClr val="accent1">
                    <a:lumMod val="50000"/>
                  </a:schemeClr>
                </a:solidFill>
                <a:effectLst/>
                <a:latin typeface="Arial Nova" panose="020B0504020202020204" pitchFamily="34" charset="0"/>
              </a:rPr>
              <a:t>The informed consent form must describe treatment alternatives that are available or may be made available—including other options to participating in the research</a:t>
            </a:r>
            <a:endParaRPr lang="en-GB" sz="2500" dirty="0">
              <a:solidFill>
                <a:schemeClr val="accent1">
                  <a:lumMod val="50000"/>
                </a:schemeClr>
              </a:solidFill>
              <a:latin typeface="Arial Nova" panose="020B0504020202020204" pitchFamily="34" charset="0"/>
            </a:endParaRPr>
          </a:p>
          <a:p>
            <a:pPr lvl="1"/>
            <a:r>
              <a:rPr lang="en-GB" sz="2500" dirty="0">
                <a:solidFill>
                  <a:schemeClr val="accent1">
                    <a:lumMod val="50000"/>
                  </a:schemeClr>
                </a:solidFill>
                <a:latin typeface="Arial Nova" panose="020B0504020202020204" pitchFamily="34" charset="0"/>
              </a:rPr>
              <a:t>For some studies, the only alternative may be not to participate</a:t>
            </a:r>
          </a:p>
        </p:txBody>
      </p:sp>
      <p:sp>
        <p:nvSpPr>
          <p:cNvPr id="4" name="Footer Placeholder 3">
            <a:extLst>
              <a:ext uri="{FF2B5EF4-FFF2-40B4-BE49-F238E27FC236}">
                <a16:creationId xmlns:a16="http://schemas.microsoft.com/office/drawing/2014/main" id="{D1DCB567-B587-484F-9217-9BAB04CA2A3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A15F04BA-FA9C-4910-AEAF-24DA5D96602B}"/>
              </a:ext>
            </a:extLst>
          </p:cNvPr>
          <p:cNvSpPr>
            <a:spLocks noGrp="1"/>
          </p:cNvSpPr>
          <p:nvPr>
            <p:ph type="sldNum" sz="quarter" idx="12"/>
          </p:nvPr>
        </p:nvSpPr>
        <p:spPr/>
        <p:txBody>
          <a:bodyPr/>
          <a:lstStyle/>
          <a:p>
            <a:fld id="{D5C7F890-078C-40D2-8C86-978E589344A6}" type="slidenum">
              <a:rPr lang="en-GB" smtClean="0"/>
              <a:t>38</a:t>
            </a:fld>
            <a:endParaRPr lang="en-GB"/>
          </a:p>
        </p:txBody>
      </p:sp>
    </p:spTree>
    <p:extLst>
      <p:ext uri="{BB962C8B-B14F-4D97-AF65-F5344CB8AC3E}">
        <p14:creationId xmlns:p14="http://schemas.microsoft.com/office/powerpoint/2010/main" val="1007334575"/>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adlock, Closed, Gold, Lock, Security, Safe, Privacy">
            <a:extLst>
              <a:ext uri="{FF2B5EF4-FFF2-40B4-BE49-F238E27FC236}">
                <a16:creationId xmlns:a16="http://schemas.microsoft.com/office/drawing/2014/main" id="{A53EA2A2-B975-441D-BF56-5A1CB3ABB5C2}"/>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41350" y="1891013"/>
            <a:ext cx="3744000" cy="41536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FF024A2-C0ED-484B-9088-43D5539E65EE}"/>
              </a:ext>
            </a:extLst>
          </p:cNvPr>
          <p:cNvSpPr>
            <a:spLocks noGrp="1"/>
          </p:cNvSpPr>
          <p:nvPr>
            <p:ph idx="1"/>
          </p:nvPr>
        </p:nvSpPr>
        <p:spPr>
          <a:xfrm>
            <a:off x="628650" y="1752600"/>
            <a:ext cx="7886700" cy="4968875"/>
          </a:xfrm>
        </p:spPr>
        <p:txBody>
          <a:bodyPr>
            <a:noAutofit/>
          </a:bodyPr>
          <a:lstStyle/>
          <a:p>
            <a:r>
              <a:rPr lang="en-US" altLang="en-US" sz="2600" b="1" dirty="0">
                <a:solidFill>
                  <a:srgbClr val="00B050"/>
                </a:solidFill>
                <a:latin typeface="Arial Nova" panose="020B0504020202020204" pitchFamily="34" charset="0"/>
              </a:rPr>
              <a:t>Explanation of confidentiality</a:t>
            </a:r>
            <a:r>
              <a:rPr lang="en-GB" altLang="en-US" sz="2600" b="1" dirty="0">
                <a:solidFill>
                  <a:srgbClr val="00B050"/>
                </a:solidFill>
                <a:latin typeface="Arial Nova" panose="020B0504020202020204" pitchFamily="34" charset="0"/>
              </a:rPr>
              <a:t> </a:t>
            </a:r>
            <a:r>
              <a:rPr lang="en-GB" sz="1800" i="1" dirty="0">
                <a:solidFill>
                  <a:schemeClr val="accent1"/>
                </a:solidFill>
                <a:latin typeface="Arial Nova" panose="020B0504020202020204" pitchFamily="34" charset="0"/>
              </a:rPr>
              <a:t>“an agreement between the participant and the investigator about how the participant’s data will be handled and to whom it will be disclosed”</a:t>
            </a:r>
          </a:p>
          <a:p>
            <a:endParaRPr lang="en-GB" sz="100" b="1" dirty="0">
              <a:solidFill>
                <a:srgbClr val="00B050"/>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Degree of confidentiality</a:t>
            </a:r>
          </a:p>
          <a:p>
            <a:pPr lvl="1"/>
            <a:r>
              <a:rPr lang="en-GB" sz="2400" dirty="0">
                <a:solidFill>
                  <a:schemeClr val="accent1">
                    <a:lumMod val="50000"/>
                  </a:schemeClr>
                </a:solidFill>
                <a:latin typeface="Arial Nova" panose="020B0504020202020204" pitchFamily="34" charset="0"/>
              </a:rPr>
              <a:t>Indicate persons or organizations who may have access to the information</a:t>
            </a:r>
          </a:p>
          <a:p>
            <a:pPr lvl="1"/>
            <a:r>
              <a:rPr lang="en-GB" sz="2400" dirty="0">
                <a:solidFill>
                  <a:schemeClr val="accent1">
                    <a:lumMod val="50000"/>
                  </a:schemeClr>
                </a:solidFill>
                <a:latin typeface="Arial Nova" panose="020B0504020202020204" pitchFamily="34" charset="0"/>
              </a:rPr>
              <a:t>Special cultural circumstances – when public knowledge of participation is potentially damaging</a:t>
            </a:r>
          </a:p>
          <a:p>
            <a:pPr lvl="1"/>
            <a:r>
              <a:rPr lang="en-GB" sz="2400" dirty="0">
                <a:solidFill>
                  <a:schemeClr val="accent1">
                    <a:lumMod val="50000"/>
                  </a:schemeClr>
                </a:solidFill>
                <a:latin typeface="Arial Nova" panose="020B0504020202020204" pitchFamily="34" charset="0"/>
              </a:rPr>
              <a:t>Anticipated future use of the information or tissue samples collected during the study</a:t>
            </a:r>
          </a:p>
        </p:txBody>
      </p:sp>
      <p:sp>
        <p:nvSpPr>
          <p:cNvPr id="2" name="Title 1">
            <a:extLst>
              <a:ext uri="{FF2B5EF4-FFF2-40B4-BE49-F238E27FC236}">
                <a16:creationId xmlns:a16="http://schemas.microsoft.com/office/drawing/2014/main" id="{CD7B226A-B45A-4224-ABC2-2176B3ACA7B8}"/>
              </a:ext>
            </a:extLst>
          </p:cNvPr>
          <p:cNvSpPr>
            <a:spLocks noGrp="1"/>
          </p:cNvSpPr>
          <p:nvPr>
            <p:ph type="title"/>
          </p:nvPr>
        </p:nvSpPr>
        <p:spPr>
          <a:xfrm>
            <a:off x="628650" y="346076"/>
            <a:ext cx="7886700" cy="1325563"/>
          </a:xfrm>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Confidentiality</a:t>
            </a: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3BA9C4C3-5043-45D7-A304-39D7360E772F}"/>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6A74F108-123D-4473-96A0-3A72B3AA3AAB}"/>
              </a:ext>
            </a:extLst>
          </p:cNvPr>
          <p:cNvSpPr>
            <a:spLocks noGrp="1"/>
          </p:cNvSpPr>
          <p:nvPr>
            <p:ph type="sldNum" sz="quarter" idx="12"/>
          </p:nvPr>
        </p:nvSpPr>
        <p:spPr/>
        <p:txBody>
          <a:bodyPr/>
          <a:lstStyle/>
          <a:p>
            <a:fld id="{D5C7F890-078C-40D2-8C86-978E589344A6}" type="slidenum">
              <a:rPr lang="en-GB" smtClean="0"/>
              <a:t>39</a:t>
            </a:fld>
            <a:endParaRPr lang="en-GB"/>
          </a:p>
        </p:txBody>
      </p:sp>
    </p:spTree>
    <p:extLst>
      <p:ext uri="{BB962C8B-B14F-4D97-AF65-F5344CB8AC3E}">
        <p14:creationId xmlns:p14="http://schemas.microsoft.com/office/powerpoint/2010/main" val="227189537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siness, paper, hand, education, research, upclose, document, writing">
            <a:extLst>
              <a:ext uri="{FF2B5EF4-FFF2-40B4-BE49-F238E27FC236}">
                <a16:creationId xmlns:a16="http://schemas.microsoft.com/office/drawing/2014/main" id="{132CC323-D4CC-4585-B371-6611B7CB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750" y="509524"/>
            <a:ext cx="4752000" cy="3564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485775" y="2257333"/>
            <a:ext cx="8172450" cy="4351338"/>
          </a:xfrm>
        </p:spPr>
        <p:txBody>
          <a:bodyPr>
            <a:normAutofit/>
          </a:bodyPr>
          <a:lstStyle/>
          <a:p>
            <a:pPr marL="0" indent="0">
              <a:buNone/>
            </a:pPr>
            <a:endParaRPr lang="en-GB" sz="3200" b="1" i="0" dirty="0">
              <a:solidFill>
                <a:srgbClr val="00B050"/>
              </a:solidFill>
              <a:effectLst/>
              <a:latin typeface="Arial Nova" panose="020B0504020202020204" pitchFamily="34" charset="0"/>
            </a:endParaRPr>
          </a:p>
          <a:p>
            <a:pPr marL="0" indent="0">
              <a:buNone/>
            </a:pPr>
            <a:endParaRPr lang="en-GB" sz="3200" b="1" i="0" dirty="0">
              <a:solidFill>
                <a:srgbClr val="00B050"/>
              </a:solidFill>
              <a:effectLst/>
              <a:latin typeface="Arial Nova" panose="020B0504020202020204" pitchFamily="34" charset="0"/>
            </a:endParaRPr>
          </a:p>
          <a:p>
            <a:pPr marL="0" indent="0">
              <a:buNone/>
            </a:pPr>
            <a:r>
              <a:rPr lang="en-GB" sz="3200" b="1" i="0" dirty="0">
                <a:solidFill>
                  <a:srgbClr val="00B050"/>
                </a:solidFill>
                <a:effectLst/>
                <a:latin typeface="Arial Nova" panose="020B0504020202020204" pitchFamily="34" charset="0"/>
              </a:rPr>
              <a:t>Research</a:t>
            </a:r>
            <a:endParaRPr lang="en-GB" sz="3600" b="1" dirty="0">
              <a:solidFill>
                <a:schemeClr val="accent1">
                  <a:lumMod val="50000"/>
                </a:schemeClr>
              </a:solidFill>
              <a:latin typeface="Arial Nova" panose="020B0504020202020204" pitchFamily="34" charset="0"/>
            </a:endParaRPr>
          </a:p>
          <a:p>
            <a:pPr marL="0" indent="0">
              <a:buNone/>
            </a:pPr>
            <a:r>
              <a:rPr lang="en-GB" sz="2800" b="1" dirty="0">
                <a:solidFill>
                  <a:schemeClr val="accent1">
                    <a:lumMod val="50000"/>
                  </a:schemeClr>
                </a:solidFill>
                <a:latin typeface="Arial Nova" panose="020B0504020202020204" pitchFamily="34" charset="0"/>
              </a:rPr>
              <a:t>“</a:t>
            </a:r>
            <a:r>
              <a:rPr lang="en-GB" sz="2800" b="1" i="0" dirty="0">
                <a:solidFill>
                  <a:schemeClr val="accent1">
                    <a:lumMod val="50000"/>
                  </a:schemeClr>
                </a:solidFill>
                <a:effectLst/>
                <a:latin typeface="Arial Nova" panose="020B0504020202020204" pitchFamily="34" charset="0"/>
              </a:rPr>
              <a:t>A</a:t>
            </a:r>
            <a:r>
              <a:rPr lang="en-GB" sz="2800" b="1" i="0" dirty="0">
                <a:solidFill>
                  <a:srgbClr val="464646"/>
                </a:solidFill>
                <a:effectLst/>
                <a:latin typeface="Arial Nova" panose="020B0504020202020204" pitchFamily="34" charset="0"/>
              </a:rPr>
              <a:t> </a:t>
            </a:r>
            <a:r>
              <a:rPr lang="en-GB" sz="2800" b="1" i="0" dirty="0">
                <a:solidFill>
                  <a:srgbClr val="FF0000"/>
                </a:solidFill>
                <a:effectLst/>
                <a:latin typeface="Arial Nova" panose="020B0504020202020204" pitchFamily="34" charset="0"/>
              </a:rPr>
              <a:t>systematic investigation</a:t>
            </a:r>
            <a:r>
              <a:rPr lang="en-GB" sz="2800" b="1" i="0" dirty="0">
                <a:solidFill>
                  <a:schemeClr val="accent1">
                    <a:lumMod val="50000"/>
                  </a:schemeClr>
                </a:solidFill>
                <a:effectLst/>
                <a:latin typeface="Arial Nova" panose="020B0504020202020204" pitchFamily="34" charset="0"/>
              </a:rPr>
              <a:t>, including research development, testing and evaluation, </a:t>
            </a:r>
            <a:r>
              <a:rPr lang="en-GB" sz="2800" b="1" i="0" dirty="0">
                <a:solidFill>
                  <a:srgbClr val="FF0000"/>
                </a:solidFill>
                <a:effectLst/>
                <a:latin typeface="Arial Nova" panose="020B0504020202020204" pitchFamily="34" charset="0"/>
              </a:rPr>
              <a:t>designed to develop or contribute to generalizable knowledge</a:t>
            </a:r>
            <a:r>
              <a:rPr lang="en-GB" sz="2800" b="1" i="0" dirty="0">
                <a:solidFill>
                  <a:schemeClr val="accent1">
                    <a:lumMod val="50000"/>
                  </a:schemeClr>
                </a:solidFill>
                <a:effectLst/>
                <a:latin typeface="Arial Nova" panose="020B0504020202020204" pitchFamily="34" charset="0"/>
              </a:rPr>
              <a:t>.”</a:t>
            </a: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p:txBody>
          <a:bodyPr/>
          <a:lstStyle/>
          <a:p>
            <a:r>
              <a:rPr lang="en-GB" dirty="0"/>
              <a:t>OHRP, 2021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4</a:t>
            </a:fld>
            <a:endParaRPr lang="en-GB"/>
          </a:p>
        </p:txBody>
      </p:sp>
    </p:spTree>
    <p:extLst>
      <p:ext uri="{BB962C8B-B14F-4D97-AF65-F5344CB8AC3E}">
        <p14:creationId xmlns:p14="http://schemas.microsoft.com/office/powerpoint/2010/main" val="2232607973"/>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Dollars, Coins, Money, Currency, Finance, Wealth">
            <a:extLst>
              <a:ext uri="{FF2B5EF4-FFF2-40B4-BE49-F238E27FC236}">
                <a16:creationId xmlns:a16="http://schemas.microsoft.com/office/drawing/2014/main" id="{E6ABECC8-A298-4521-8E54-AB6D87815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921" y="1061480"/>
            <a:ext cx="2242828" cy="158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976606B9-8FE9-4C37-AC1F-81C24FA45FF1}"/>
              </a:ext>
            </a:extLst>
          </p:cNvPr>
          <p:cNvSpPr>
            <a:spLocks noGrp="1"/>
          </p:cNvSpPr>
          <p:nvPr>
            <p:ph type="title"/>
          </p:nvPr>
        </p:nvSpPr>
        <p:spPr>
          <a:xfrm>
            <a:off x="628650" y="612776"/>
            <a:ext cx="7886700" cy="1325563"/>
          </a:xfrm>
        </p:spPr>
        <p:txBody>
          <a:bodyPr>
            <a:no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Compensation</a:t>
            </a:r>
            <a:br>
              <a:rPr lang="en-GB" sz="3600" b="0"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71D8449-1AE8-4E4F-B233-A81819972D9A}"/>
              </a:ext>
            </a:extLst>
          </p:cNvPr>
          <p:cNvSpPr>
            <a:spLocks noGrp="1"/>
          </p:cNvSpPr>
          <p:nvPr>
            <p:ph idx="1"/>
          </p:nvPr>
        </p:nvSpPr>
        <p:spPr/>
        <p:txBody>
          <a:bodyPr>
            <a:noAutofit/>
          </a:bodyPr>
          <a:lstStyle/>
          <a:p>
            <a:pPr eaLnBrk="1" hangingPunct="1">
              <a:buClr>
                <a:srgbClr val="33CC33"/>
              </a:buClr>
            </a:pPr>
            <a:r>
              <a:rPr lang="en-GB" altLang="en-US" sz="2800" b="1" dirty="0">
                <a:solidFill>
                  <a:srgbClr val="00B050"/>
                </a:solidFill>
                <a:latin typeface="Arial Nova" panose="020B0504020202020204" pitchFamily="34" charset="0"/>
              </a:rPr>
              <a:t>Explanation of compensation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for injuries</a:t>
            </a:r>
            <a:r>
              <a:rPr lang="en-US" altLang="en-US" sz="2800" dirty="0">
                <a:solidFill>
                  <a:schemeClr val="accent1">
                    <a:lumMod val="50000"/>
                  </a:schemeClr>
                </a:solidFill>
                <a:latin typeface="Arial Nova" panose="020B0504020202020204" pitchFamily="34" charset="0"/>
              </a:rPr>
              <a:t>		</a:t>
            </a:r>
            <a:endParaRPr lang="en-US" altLang="en-US" sz="2800" dirty="0">
              <a:solidFill>
                <a:srgbClr val="33CC33"/>
              </a:solidFill>
              <a:latin typeface="Arial Nova" panose="020B0504020202020204" pitchFamily="34" charset="0"/>
            </a:endParaRPr>
          </a:p>
          <a:p>
            <a:pPr marL="782638" lvl="1" eaLnBrk="1" hangingPunct="1"/>
            <a:r>
              <a:rPr lang="en-US" altLang="en-US" sz="2400" dirty="0">
                <a:solidFill>
                  <a:schemeClr val="accent1">
                    <a:lumMod val="50000"/>
                  </a:schemeClr>
                </a:solidFill>
                <a:latin typeface="Arial Nova" panose="020B0504020202020204" pitchFamily="34" charset="0"/>
              </a:rPr>
              <a:t>Available compensation in case of injury</a:t>
            </a:r>
          </a:p>
          <a:p>
            <a:pPr marL="782638" lvl="1" eaLnBrk="1" hangingPunct="1"/>
            <a:r>
              <a:rPr lang="en-US" altLang="en-US" sz="2400" dirty="0">
                <a:solidFill>
                  <a:schemeClr val="accent1">
                    <a:lumMod val="50000"/>
                  </a:schemeClr>
                </a:solidFill>
                <a:latin typeface="Arial Nova" panose="020B0504020202020204" pitchFamily="34" charset="0"/>
              </a:rPr>
              <a:t>Treatment available and cost</a:t>
            </a:r>
          </a:p>
          <a:p>
            <a:pPr marL="782638" lvl="1" eaLnBrk="1" hangingPunct="1"/>
            <a:r>
              <a:rPr lang="en-US" altLang="en-US" sz="2400" dirty="0">
                <a:solidFill>
                  <a:schemeClr val="accent1">
                    <a:lumMod val="50000"/>
                  </a:schemeClr>
                </a:solidFill>
                <a:latin typeface="Arial Nova" panose="020B0504020202020204" pitchFamily="34" charset="0"/>
              </a:rPr>
              <a:t>Fair payment for time, travel or inconvenience – </a:t>
            </a:r>
            <a:r>
              <a:rPr lang="en-GB" altLang="en-US" sz="2400" dirty="0">
                <a:solidFill>
                  <a:schemeClr val="accent1">
                    <a:lumMod val="50000"/>
                  </a:schemeClr>
                </a:solidFill>
                <a:latin typeface="Arial Nova" panose="020B0504020202020204" pitchFamily="34" charset="0"/>
              </a:rPr>
              <a:t>should be reasonable, based on local costs, and commensurate with the extent of participation</a:t>
            </a:r>
            <a:endParaRPr lang="en-US" altLang="en-US" sz="2400" dirty="0">
              <a:solidFill>
                <a:schemeClr val="accent1">
                  <a:lumMod val="50000"/>
                </a:schemeClr>
              </a:solidFill>
              <a:latin typeface="Arial Nova" panose="020B0504020202020204" pitchFamily="34" charset="0"/>
            </a:endParaRPr>
          </a:p>
          <a:p>
            <a:pPr marL="782638" lvl="1" eaLnBrk="1" hangingPunct="1"/>
            <a:r>
              <a:rPr lang="en-US" altLang="en-US" sz="2400" dirty="0">
                <a:solidFill>
                  <a:schemeClr val="accent1">
                    <a:lumMod val="50000"/>
                  </a:schemeClr>
                </a:solidFill>
                <a:latin typeface="Arial Nova" panose="020B0504020202020204" pitchFamily="34" charset="0"/>
              </a:rPr>
              <a:t>Not coercive</a:t>
            </a:r>
          </a:p>
          <a:p>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F3002634-786B-4E58-A838-6E31A48AC7E2}"/>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B0F4CD0F-8E2D-4E35-BE28-528C5462EDC8}"/>
              </a:ext>
            </a:extLst>
          </p:cNvPr>
          <p:cNvSpPr>
            <a:spLocks noGrp="1"/>
          </p:cNvSpPr>
          <p:nvPr>
            <p:ph type="sldNum" sz="quarter" idx="12"/>
          </p:nvPr>
        </p:nvSpPr>
        <p:spPr/>
        <p:txBody>
          <a:bodyPr/>
          <a:lstStyle/>
          <a:p>
            <a:fld id="{D5C7F890-078C-40D2-8C86-978E589344A6}" type="slidenum">
              <a:rPr lang="en-GB" smtClean="0"/>
              <a:t>40</a:t>
            </a:fld>
            <a:endParaRPr lang="en-GB"/>
          </a:p>
        </p:txBody>
      </p:sp>
      <p:sp>
        <p:nvSpPr>
          <p:cNvPr id="9" name="TextBox 8">
            <a:extLst>
              <a:ext uri="{FF2B5EF4-FFF2-40B4-BE49-F238E27FC236}">
                <a16:creationId xmlns:a16="http://schemas.microsoft.com/office/drawing/2014/main" id="{0307E320-659D-4258-96A8-EAEC91A429F9}"/>
              </a:ext>
            </a:extLst>
          </p:cNvPr>
          <p:cNvSpPr txBox="1"/>
          <p:nvPr/>
        </p:nvSpPr>
        <p:spPr>
          <a:xfrm>
            <a:off x="457199" y="5087434"/>
            <a:ext cx="8448675" cy="1089529"/>
          </a:xfrm>
          <a:prstGeom prst="rect">
            <a:avLst/>
          </a:prstGeom>
          <a:noFill/>
        </p:spPr>
        <p:txBody>
          <a:bodyPr wrap="square">
            <a:spAutoFit/>
          </a:bodyPr>
          <a:lstStyle/>
          <a:p>
            <a:pPr marL="439738"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Compensation should not be so high as to unduly influence a potential participant’s decision to participate in the study.</a:t>
            </a:r>
            <a:endParaRPr kumimoji="0" lang="en-US" altLang="en-US" sz="24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682093851"/>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upport, Vector, Communicate, Phone, Conversation">
            <a:extLst>
              <a:ext uri="{FF2B5EF4-FFF2-40B4-BE49-F238E27FC236}">
                <a16:creationId xmlns:a16="http://schemas.microsoft.com/office/drawing/2014/main" id="{AA904A2F-6F55-461A-AECC-16D0B2623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025" y="2466012"/>
            <a:ext cx="2448000" cy="20305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8E92AE-5BC1-4D4C-8956-39C3911D6DDF}"/>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Contacts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637FF40-03A2-4816-8500-4F2D3E15B919}"/>
              </a:ext>
            </a:extLst>
          </p:cNvPr>
          <p:cNvSpPr>
            <a:spLocks noGrp="1"/>
          </p:cNvSpPr>
          <p:nvPr>
            <p:ph idx="1"/>
          </p:nvPr>
        </p:nvSpPr>
        <p:spPr>
          <a:xfrm>
            <a:off x="628650" y="1825625"/>
            <a:ext cx="6858000" cy="4351338"/>
          </a:xfrm>
        </p:spPr>
        <p:txBody>
          <a:bodyPr>
            <a:normAutofit lnSpcReduction="10000"/>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GB" altLang="en-US" sz="2800" b="1" dirty="0">
                <a:solidFill>
                  <a:srgbClr val="00B050"/>
                </a:solidFill>
                <a:latin typeface="Arial Nova" panose="020B0504020202020204" pitchFamily="34" charset="0"/>
              </a:rPr>
              <a:t>Whom to contact about the research and participants’ rights</a:t>
            </a:r>
          </a:p>
          <a:p>
            <a:pPr lvl="1">
              <a:spcBef>
                <a:spcPts val="750"/>
              </a:spcBef>
              <a:defRPr/>
            </a:pPr>
            <a:r>
              <a:rPr lang="en-US" altLang="en-US" sz="2000" b="1" dirty="0">
                <a:solidFill>
                  <a:schemeClr val="accent1">
                    <a:lumMod val="50000"/>
                  </a:schemeClr>
                </a:solidFill>
                <a:latin typeface="Arial Nova" panose="020B0504020202020204" pitchFamily="34" charset="0"/>
              </a:rPr>
              <a:t>Contact for research </a:t>
            </a:r>
            <a:r>
              <a:rPr lang="en-US" altLang="en-US" sz="2000" dirty="0">
                <a:solidFill>
                  <a:schemeClr val="accent1">
                    <a:lumMod val="50000"/>
                  </a:schemeClr>
                </a:solidFill>
                <a:latin typeface="Arial Nova" panose="020B0504020202020204" pitchFamily="34" charset="0"/>
              </a:rPr>
              <a:t>- related questions or side effects, injuries, or complications: Usually a </a:t>
            </a:r>
            <a:br>
              <a:rPr lang="en-US" altLang="en-US" sz="2000" dirty="0">
                <a:solidFill>
                  <a:schemeClr val="accent1">
                    <a:lumMod val="50000"/>
                  </a:schemeClr>
                </a:solidFill>
                <a:latin typeface="Arial Nova" panose="020B0504020202020204" pitchFamily="34" charset="0"/>
              </a:rPr>
            </a:br>
            <a:r>
              <a:rPr lang="en-US" altLang="en-US" sz="2000" dirty="0">
                <a:solidFill>
                  <a:schemeClr val="accent1">
                    <a:lumMod val="50000"/>
                  </a:schemeClr>
                </a:solidFill>
                <a:latin typeface="Arial Nova" panose="020B0504020202020204" pitchFamily="34" charset="0"/>
              </a:rPr>
              <a:t>member of the research team</a:t>
            </a:r>
          </a:p>
          <a:p>
            <a:pPr lvl="1">
              <a:spcBef>
                <a:spcPts val="750"/>
              </a:spcBef>
              <a:defRPr/>
            </a:pPr>
            <a:r>
              <a:rPr lang="en-US" altLang="en-US" sz="2000" b="1" dirty="0">
                <a:solidFill>
                  <a:schemeClr val="accent1">
                    <a:lumMod val="50000"/>
                  </a:schemeClr>
                </a:solidFill>
                <a:latin typeface="Arial Nova" panose="020B0504020202020204" pitchFamily="34" charset="0"/>
              </a:rPr>
              <a:t>Contact for concerns about rights as a </a:t>
            </a:r>
            <a:br>
              <a:rPr lang="en-US" altLang="en-US" sz="2000" b="1" dirty="0">
                <a:solidFill>
                  <a:schemeClr val="accent1">
                    <a:lumMod val="50000"/>
                  </a:schemeClr>
                </a:solidFill>
                <a:latin typeface="Arial Nova" panose="020B0504020202020204" pitchFamily="34" charset="0"/>
              </a:rPr>
            </a:br>
            <a:r>
              <a:rPr lang="en-US" altLang="en-US" sz="2000" b="1" dirty="0">
                <a:solidFill>
                  <a:schemeClr val="accent1">
                    <a:lumMod val="50000"/>
                  </a:schemeClr>
                </a:solidFill>
                <a:latin typeface="Arial Nova" panose="020B0504020202020204" pitchFamily="34" charset="0"/>
              </a:rPr>
              <a:t>participant</a:t>
            </a:r>
            <a:r>
              <a:rPr lang="en-US" altLang="en-US" sz="2000" dirty="0">
                <a:solidFill>
                  <a:schemeClr val="accent1">
                    <a:lumMod val="50000"/>
                  </a:schemeClr>
                </a:solidFill>
                <a:latin typeface="Arial Nova" panose="020B0504020202020204" pitchFamily="34" charset="0"/>
              </a:rPr>
              <a:t>: </a:t>
            </a:r>
            <a:r>
              <a:rPr lang="en-GB" altLang="en-US" sz="2000" dirty="0">
                <a:solidFill>
                  <a:schemeClr val="accent1">
                    <a:lumMod val="50000"/>
                  </a:schemeClr>
                </a:solidFill>
                <a:latin typeface="Arial Nova" panose="020B0504020202020204" pitchFamily="34" charset="0"/>
              </a:rPr>
              <a:t>A member of the REC would be appropriate </a:t>
            </a:r>
          </a:p>
          <a:p>
            <a:pPr lvl="1">
              <a:spcBef>
                <a:spcPts val="750"/>
              </a:spcBef>
              <a:defRPr/>
            </a:pPr>
            <a:endParaRPr lang="en-GB" altLang="en-US" sz="800" dirty="0">
              <a:solidFill>
                <a:schemeClr val="accent1">
                  <a:lumMod val="50000"/>
                </a:schemeClr>
              </a:solidFill>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en-US" sz="2400" dirty="0">
                <a:solidFill>
                  <a:schemeClr val="accent1">
                    <a:lumMod val="50000"/>
                  </a:schemeClr>
                </a:solidFill>
                <a:latin typeface="Arial Nova" panose="020B0504020202020204" pitchFamily="34" charset="0"/>
              </a:rPr>
              <a:t>Contact information should be realistic and economically viable and culturally appropriate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GB" sz="8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As much as possible, contact persons should be available at all times</a:t>
            </a:r>
          </a:p>
        </p:txBody>
      </p:sp>
      <p:sp>
        <p:nvSpPr>
          <p:cNvPr id="4" name="Footer Placeholder 3">
            <a:extLst>
              <a:ext uri="{FF2B5EF4-FFF2-40B4-BE49-F238E27FC236}">
                <a16:creationId xmlns:a16="http://schemas.microsoft.com/office/drawing/2014/main" id="{FB583656-30AE-422C-BD9B-11FA8FF63A8A}"/>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5B82444D-1354-4FB2-A94E-C8229AABB8B8}"/>
              </a:ext>
            </a:extLst>
          </p:cNvPr>
          <p:cNvSpPr>
            <a:spLocks noGrp="1"/>
          </p:cNvSpPr>
          <p:nvPr>
            <p:ph type="sldNum" sz="quarter" idx="12"/>
          </p:nvPr>
        </p:nvSpPr>
        <p:spPr/>
        <p:txBody>
          <a:bodyPr/>
          <a:lstStyle/>
          <a:p>
            <a:fld id="{D5C7F890-078C-40D2-8C86-978E589344A6}" type="slidenum">
              <a:rPr lang="en-GB" smtClean="0"/>
              <a:t>41</a:t>
            </a:fld>
            <a:endParaRPr lang="en-GB"/>
          </a:p>
        </p:txBody>
      </p:sp>
    </p:spTree>
    <p:extLst>
      <p:ext uri="{BB962C8B-B14F-4D97-AF65-F5344CB8AC3E}">
        <p14:creationId xmlns:p14="http://schemas.microsoft.com/office/powerpoint/2010/main" val="4164700348"/>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ax, White Male, 3D Model, Isolated, 3D">
            <a:extLst>
              <a:ext uri="{FF2B5EF4-FFF2-40B4-BE49-F238E27FC236}">
                <a16:creationId xmlns:a16="http://schemas.microsoft.com/office/drawing/2014/main" id="{807792DA-4934-42CA-A81B-3ABF83821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650" y="2152650"/>
            <a:ext cx="1692000" cy="169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2EFC8F-E667-4587-AFB4-7865812D1F71}"/>
              </a:ext>
            </a:extLst>
          </p:cNvPr>
          <p:cNvSpPr>
            <a:spLocks noGrp="1"/>
          </p:cNvSpPr>
          <p:nvPr>
            <p:ph type="title"/>
          </p:nvPr>
        </p:nvSpPr>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Voluntary participation</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DA9A7968-D49C-41B2-A943-50F0FBCBB8A0}"/>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Explanation that participation is voluntary</a:t>
            </a:r>
          </a:p>
          <a:p>
            <a:endParaRPr lang="en-US" altLang="en-US" sz="800" dirty="0">
              <a:latin typeface="Arial Nova" panose="020B0504020202020204" pitchFamily="34" charset="0"/>
            </a:endParaRPr>
          </a:p>
          <a:p>
            <a:pPr marL="782638" lvl="1" eaLnBrk="1" hangingPunct="1"/>
            <a:r>
              <a:rPr lang="en-US" altLang="en-US" sz="2400" b="1" dirty="0">
                <a:solidFill>
                  <a:srgbClr val="FF0000"/>
                </a:solidFill>
                <a:latin typeface="Arial Nova" panose="020B0504020202020204" pitchFamily="34" charset="0"/>
              </a:rPr>
              <a:t>Absolutely voluntary</a:t>
            </a:r>
          </a:p>
          <a:p>
            <a:pPr marL="782638" lvl="1" eaLnBrk="1" hangingPunct="1"/>
            <a:r>
              <a:rPr lang="en-US" altLang="en-US" sz="2400" b="1" dirty="0">
                <a:solidFill>
                  <a:srgbClr val="FF0000"/>
                </a:solidFill>
                <a:latin typeface="Arial Nova" panose="020B0504020202020204" pitchFamily="34" charset="0"/>
              </a:rPr>
              <a:t>Right to discontinue at any time</a:t>
            </a:r>
          </a:p>
          <a:p>
            <a:pPr marL="782638" lvl="1" eaLnBrk="1" hangingPunct="1"/>
            <a:r>
              <a:rPr lang="en-US" altLang="en-US" sz="2400" b="1" dirty="0">
                <a:solidFill>
                  <a:srgbClr val="FF0000"/>
                </a:solidFill>
                <a:latin typeface="Arial Nova" panose="020B0504020202020204" pitchFamily="34" charset="0"/>
              </a:rPr>
              <a:t>No penalty for refusal</a:t>
            </a:r>
          </a:p>
          <a:p>
            <a:pPr marL="782638" lvl="1" eaLnBrk="1" hangingPunct="1"/>
            <a:endParaRPr lang="en-US" altLang="en-US" sz="800" b="1" dirty="0">
              <a:solidFill>
                <a:srgbClr val="FF0000"/>
              </a:solidFill>
              <a:latin typeface="Arial Nova" panose="020B0504020202020204" pitchFamily="34" charset="0"/>
            </a:endParaRPr>
          </a:p>
          <a:p>
            <a:r>
              <a:rPr lang="en-GB" sz="2400" b="1" i="0" dirty="0">
                <a:solidFill>
                  <a:schemeClr val="accent1">
                    <a:lumMod val="50000"/>
                  </a:schemeClr>
                </a:solidFill>
                <a:effectLst/>
                <a:latin typeface="Arial Nova" panose="020B0504020202020204" pitchFamily="34" charset="0"/>
              </a:rPr>
              <a:t>In the informed consent form, it is necessary to state that participation is absolutely voluntary. </a:t>
            </a:r>
            <a:r>
              <a:rPr lang="en-GB" sz="2400" b="0" i="0" dirty="0">
                <a:solidFill>
                  <a:schemeClr val="accent1">
                    <a:lumMod val="50000"/>
                  </a:schemeClr>
                </a:solidFill>
                <a:effectLst/>
                <a:latin typeface="Arial Nova" panose="020B0504020202020204" pitchFamily="34" charset="0"/>
              </a:rPr>
              <a:t>This element of the informed consent should explicitly indicate that refusal to participate in the research or the desire to withdraw from the study at any time will not result in any penalties or loss of benefits to which the participant is otherwise entitled, including health care.</a:t>
            </a: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B3CA5272-CE4C-4FFA-BBE4-2F95487E7FEF}"/>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78111467-7A1D-4E6D-96FF-30F22D05C5FE}"/>
              </a:ext>
            </a:extLst>
          </p:cNvPr>
          <p:cNvSpPr>
            <a:spLocks noGrp="1"/>
          </p:cNvSpPr>
          <p:nvPr>
            <p:ph type="sldNum" sz="quarter" idx="12"/>
          </p:nvPr>
        </p:nvSpPr>
        <p:spPr/>
        <p:txBody>
          <a:bodyPr/>
          <a:lstStyle/>
          <a:p>
            <a:fld id="{D5C7F890-078C-40D2-8C86-978E589344A6}" type="slidenum">
              <a:rPr lang="en-GB" smtClean="0"/>
              <a:t>42</a:t>
            </a:fld>
            <a:endParaRPr lang="en-GB"/>
          </a:p>
        </p:txBody>
      </p:sp>
    </p:spTree>
    <p:extLst>
      <p:ext uri="{BB962C8B-B14F-4D97-AF65-F5344CB8AC3E}">
        <p14:creationId xmlns:p14="http://schemas.microsoft.com/office/powerpoint/2010/main" val="3627217326"/>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F4C0-4501-47F3-A198-FD185CF861D6}"/>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Documentation of informed consent</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2340D0E-45F6-4901-82E6-19B23306B282}"/>
              </a:ext>
            </a:extLst>
          </p:cNvPr>
          <p:cNvSpPr>
            <a:spLocks noGrp="1"/>
          </p:cNvSpPr>
          <p:nvPr>
            <p:ph idx="1"/>
          </p:nvPr>
        </p:nvSpPr>
        <p:spPr/>
        <p:txBody>
          <a:bodyPr>
            <a:noAutofit/>
          </a:bodyPr>
          <a:lstStyle/>
          <a:p>
            <a:pPr eaLnBrk="1" hangingPunct="1"/>
            <a:r>
              <a:rPr lang="en-US" altLang="en-US" sz="2800" b="1" dirty="0">
                <a:solidFill>
                  <a:schemeClr val="accent1">
                    <a:lumMod val="50000"/>
                  </a:schemeClr>
                </a:solidFill>
                <a:latin typeface="Arial Nova" panose="020B0504020202020204" pitchFamily="34" charset="0"/>
              </a:rPr>
              <a:t>Part of informed consent process</a:t>
            </a: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Usually in writing </a:t>
            </a:r>
            <a:r>
              <a:rPr lang="en-GB" altLang="en-US" sz="1600" i="1" dirty="0">
                <a:solidFill>
                  <a:schemeClr val="accent1"/>
                </a:solidFill>
                <a:latin typeface="Arial Nova" panose="020B0504020202020204" pitchFamily="34" charset="0"/>
              </a:rPr>
              <a:t>An important step in the process of informed consent is the signing, or other type of evidence, that documents the consent. All guidelines encourage written documentation as much as possible.</a:t>
            </a:r>
            <a:endParaRPr lang="en-US" altLang="en-US" sz="1600" i="1" dirty="0">
              <a:solidFill>
                <a:schemeClr val="accent1"/>
              </a:solidFill>
              <a:latin typeface="Arial Nova" panose="020B0504020202020204" pitchFamily="34" charset="0"/>
            </a:endParaRP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May not always be necessary</a:t>
            </a: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Ethics Committee review and approval</a:t>
            </a:r>
            <a:r>
              <a:rPr lang="en-US" altLang="en-US" sz="2400" b="1" dirty="0">
                <a:solidFill>
                  <a:schemeClr val="accent1">
                    <a:lumMod val="50000"/>
                  </a:schemeClr>
                </a:solidFill>
                <a:latin typeface="Arial Nova" panose="020B0504020202020204" pitchFamily="34" charset="0"/>
              </a:rPr>
              <a:t> </a:t>
            </a:r>
            <a:r>
              <a:rPr lang="en-GB" altLang="en-US" sz="1400" i="1" dirty="0">
                <a:solidFill>
                  <a:schemeClr val="accent1"/>
                </a:solidFill>
                <a:latin typeface="Arial Nova" panose="020B0504020202020204" pitchFamily="34" charset="0"/>
              </a:rPr>
              <a:t>T</a:t>
            </a:r>
            <a:r>
              <a:rPr lang="en-GB" sz="1400" i="1" dirty="0">
                <a:solidFill>
                  <a:schemeClr val="accent1"/>
                </a:solidFill>
                <a:effectLst/>
                <a:latin typeface="Arial Nova" panose="020B0504020202020204" pitchFamily="34" charset="0"/>
              </a:rPr>
              <a:t>he need for documentation will vary according to the specifics and the setting of the research. Low-risk survey research may not require the participant’s signature, and in some locations, participants may be uncomfortable signing forms. The REC responsible for the study determines and approves the method of documenting, or not documenting, informed consent.</a:t>
            </a:r>
            <a:endParaRPr lang="en-GB" sz="1400" i="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B1A23FE-105E-470C-910A-98467D6EEDAE}"/>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BD837136-FFA8-462C-BC52-3E93E1E36687}"/>
              </a:ext>
            </a:extLst>
          </p:cNvPr>
          <p:cNvSpPr>
            <a:spLocks noGrp="1"/>
          </p:cNvSpPr>
          <p:nvPr>
            <p:ph type="sldNum" sz="quarter" idx="12"/>
          </p:nvPr>
        </p:nvSpPr>
        <p:spPr/>
        <p:txBody>
          <a:bodyPr/>
          <a:lstStyle/>
          <a:p>
            <a:fld id="{D5C7F890-078C-40D2-8C86-978E589344A6}" type="slidenum">
              <a:rPr lang="en-GB" smtClean="0"/>
              <a:t>43</a:t>
            </a:fld>
            <a:endParaRPr lang="en-GB"/>
          </a:p>
        </p:txBody>
      </p:sp>
      <p:pic>
        <p:nvPicPr>
          <p:cNvPr id="6" name="Picture 2" descr="Notepad, Memo, Pencil, Writing, Note, Author, Publish">
            <a:extLst>
              <a:ext uri="{FF2B5EF4-FFF2-40B4-BE49-F238E27FC236}">
                <a16:creationId xmlns:a16="http://schemas.microsoft.com/office/drawing/2014/main" id="{2F241A5C-E5E1-469B-A77B-CFC255DD6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10962"/>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393590"/>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1F98-8364-49FC-81CB-457650787847}"/>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Waiver of informed consent</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13908EF-7A51-4E35-9179-8077DE9E89C4}"/>
              </a:ext>
            </a:extLst>
          </p:cNvPr>
          <p:cNvSpPr>
            <a:spLocks noGrp="1"/>
          </p:cNvSpPr>
          <p:nvPr>
            <p:ph idx="1"/>
          </p:nvPr>
        </p:nvSpPr>
        <p:spPr>
          <a:xfrm>
            <a:off x="628650" y="1563688"/>
            <a:ext cx="7886700" cy="4803775"/>
          </a:xfrm>
        </p:spPr>
        <p:txBody>
          <a:bodyPr>
            <a:noAutofit/>
          </a:bodyPr>
          <a:lstStyle/>
          <a:p>
            <a:pPr eaLnBrk="1" hangingPunct="1"/>
            <a:r>
              <a:rPr lang="en-US" altLang="en-US" sz="2400" b="1" dirty="0">
                <a:solidFill>
                  <a:schemeClr val="accent1">
                    <a:lumMod val="50000"/>
                  </a:schemeClr>
                </a:solidFill>
                <a:latin typeface="Arial Nova" panose="020B0504020202020204" pitchFamily="34" charset="0"/>
              </a:rPr>
              <a:t>Minimal risk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Research should involve no more than minimal risk to the participant</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Rights and welfare of participants protected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waiver will not adversely affect the rights and welfare of the participants</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Research not possible without a waiver</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Appropriate information provided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the participants will receive additional pertinent information after their participation ends</a:t>
            </a:r>
            <a:endParaRPr lang="en-US" altLang="en-US" sz="2400" dirty="0">
              <a:solidFill>
                <a:schemeClr val="accent1">
                  <a:lumMod val="50000"/>
                </a:schemeClr>
              </a:solidFill>
              <a:latin typeface="Arial Nova" panose="020B0504020202020204" pitchFamily="34" charset="0"/>
            </a:endParaRPr>
          </a:p>
          <a:p>
            <a:pPr eaLnBrk="1" hangingPunct="1">
              <a:buFont typeface="Arial" panose="020B0604020202020204" pitchFamily="34" charset="0"/>
              <a:buNone/>
            </a:pPr>
            <a:endParaRPr lang="en-GB" altLang="en-US" sz="1000" dirty="0">
              <a:solidFill>
                <a:srgbClr val="FF0000"/>
              </a:solidFill>
              <a:latin typeface="Arial Nova" panose="020B0504020202020204" pitchFamily="34" charset="0"/>
            </a:endParaRPr>
          </a:p>
          <a:p>
            <a:pPr>
              <a:buNone/>
            </a:pPr>
            <a:r>
              <a:rPr lang="en-GB" altLang="en-US" sz="2400" dirty="0">
                <a:solidFill>
                  <a:srgbClr val="FF0000"/>
                </a:solidFill>
                <a:latin typeface="Arial Nova" panose="020B0504020202020204" pitchFamily="34" charset="0"/>
              </a:rPr>
              <a:t>All requests should be submitted to the REC when the protocol is submitted for review.</a:t>
            </a:r>
          </a:p>
          <a:p>
            <a:pPr eaLnBrk="1" hangingPunct="1">
              <a:buFont typeface="Arial" panose="020B0604020202020204" pitchFamily="34" charset="0"/>
              <a:buNone/>
            </a:pPr>
            <a:endParaRPr lang="en-GB" altLang="en-US" sz="2400" dirty="0">
              <a:solidFill>
                <a:schemeClr val="accent1">
                  <a:lumMod val="50000"/>
                </a:schemeClr>
              </a:solidFill>
              <a:latin typeface="Arial Nova" panose="020B0504020202020204" pitchFamily="34" charset="0"/>
            </a:endParaRP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481BFE2-3BB9-4E36-8FAF-6265B7651AB1}"/>
              </a:ext>
            </a:extLst>
          </p:cNvPr>
          <p:cNvSpPr>
            <a:spLocks noGrp="1"/>
          </p:cNvSpPr>
          <p:nvPr>
            <p:ph type="ftr" sz="quarter" idx="11"/>
          </p:nvPr>
        </p:nvSpPr>
        <p:spPr>
          <a:xfrm>
            <a:off x="3028950" y="6384926"/>
            <a:ext cx="3086100" cy="365125"/>
          </a:xfrm>
        </p:spPr>
        <p:txBody>
          <a:bodyPr/>
          <a:lstStyle/>
          <a:p>
            <a:r>
              <a:rPr lang="en-GB" dirty="0"/>
              <a:t>FHI 360, 2011.</a:t>
            </a:r>
          </a:p>
        </p:txBody>
      </p:sp>
      <p:sp>
        <p:nvSpPr>
          <p:cNvPr id="5" name="Slide Number Placeholder 4">
            <a:extLst>
              <a:ext uri="{FF2B5EF4-FFF2-40B4-BE49-F238E27FC236}">
                <a16:creationId xmlns:a16="http://schemas.microsoft.com/office/drawing/2014/main" id="{4977AB0F-9AA8-4314-AE4E-F856BD4E54A7}"/>
              </a:ext>
            </a:extLst>
          </p:cNvPr>
          <p:cNvSpPr>
            <a:spLocks noGrp="1"/>
          </p:cNvSpPr>
          <p:nvPr>
            <p:ph type="sldNum" sz="quarter" idx="12"/>
          </p:nvPr>
        </p:nvSpPr>
        <p:spPr/>
        <p:txBody>
          <a:bodyPr/>
          <a:lstStyle/>
          <a:p>
            <a:fld id="{D5C7F890-078C-40D2-8C86-978E589344A6}" type="slidenum">
              <a:rPr lang="en-GB" smtClean="0"/>
              <a:t>44</a:t>
            </a:fld>
            <a:endParaRPr lang="en-GB"/>
          </a:p>
        </p:txBody>
      </p:sp>
      <p:pic>
        <p:nvPicPr>
          <p:cNvPr id="36866" name="Picture 2" descr="Interview, Job, Icon, Job Interview, Conversation">
            <a:extLst>
              <a:ext uri="{FF2B5EF4-FFF2-40B4-BE49-F238E27FC236}">
                <a16:creationId xmlns:a16="http://schemas.microsoft.com/office/drawing/2014/main" id="{F526B90A-2A3B-4770-88E1-80871A9CD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475" y="155294"/>
            <a:ext cx="1872000" cy="140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01861"/>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hain, Strong, Protection, Self-Determination, Metal">
            <a:extLst>
              <a:ext uri="{FF2B5EF4-FFF2-40B4-BE49-F238E27FC236}">
                <a16:creationId xmlns:a16="http://schemas.microsoft.com/office/drawing/2014/main" id="{EF5C645E-6D79-45A2-A959-100FD39E9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025" y="1390650"/>
            <a:ext cx="2484000" cy="248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89EE5A-353A-493B-A8D4-638FED000BEA}"/>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Protection of research participants</a:t>
            </a:r>
          </a:p>
        </p:txBody>
      </p:sp>
      <p:sp>
        <p:nvSpPr>
          <p:cNvPr id="3" name="Content Placeholder 2">
            <a:extLst>
              <a:ext uri="{FF2B5EF4-FFF2-40B4-BE49-F238E27FC236}">
                <a16:creationId xmlns:a16="http://schemas.microsoft.com/office/drawing/2014/main" id="{FF48BEA3-0346-4FDB-8D77-65E95D270D1D}"/>
              </a:ext>
            </a:extLst>
          </p:cNvPr>
          <p:cNvSpPr>
            <a:spLocks noGrp="1"/>
          </p:cNvSpPr>
          <p:nvPr>
            <p:ph idx="1"/>
          </p:nvPr>
        </p:nvSpPr>
        <p:spPr/>
        <p:txBody>
          <a:bodyPr>
            <a:normAutofit/>
          </a:bodyPr>
          <a:lstStyle/>
          <a:p>
            <a:pPr eaLnBrk="1" hangingPunct="1">
              <a:buFont typeface="Arial" panose="020B0604020202020204" pitchFamily="34" charset="0"/>
              <a:buNone/>
            </a:pPr>
            <a:r>
              <a:rPr lang="en-US" altLang="en-US" sz="2800" b="1" dirty="0">
                <a:solidFill>
                  <a:srgbClr val="00B050"/>
                </a:solidFill>
                <a:latin typeface="Arial Nova" panose="020B0504020202020204" pitchFamily="34" charset="0"/>
              </a:rPr>
              <a:t>Research may be monitored by: </a:t>
            </a:r>
          </a:p>
          <a:p>
            <a:pPr eaLnBrk="1" hangingPunct="1">
              <a:buFont typeface="Arial" panose="020B0604020202020204" pitchFamily="34" charset="0"/>
              <a:buNone/>
            </a:pPr>
            <a:endParaRPr lang="en-US" altLang="en-US" sz="1000" b="1" dirty="0">
              <a:solidFill>
                <a:schemeClr val="accent1">
                  <a:lumMod val="50000"/>
                </a:schemeClr>
              </a:solidFill>
              <a:latin typeface="Arial Nova" panose="020B0504020202020204" pitchFamily="34" charset="0"/>
            </a:endParaRPr>
          </a:p>
          <a:p>
            <a:pPr eaLnBrk="1" hangingPunct="1"/>
            <a:r>
              <a:rPr lang="en-US" altLang="en-US" sz="2600" b="1" dirty="0">
                <a:solidFill>
                  <a:schemeClr val="accent1">
                    <a:lumMod val="50000"/>
                  </a:schemeClr>
                </a:solidFill>
                <a:latin typeface="Arial Nova" panose="020B0504020202020204" pitchFamily="34" charset="0"/>
              </a:rPr>
              <a:t>Research Ethics Committee</a:t>
            </a:r>
          </a:p>
          <a:p>
            <a:pPr eaLnBrk="1" hangingPunct="1"/>
            <a:r>
              <a:rPr lang="en-GB" altLang="en-US" sz="2600" b="1" dirty="0">
                <a:solidFill>
                  <a:schemeClr val="accent1">
                    <a:lumMod val="50000"/>
                  </a:schemeClr>
                </a:solidFill>
                <a:latin typeface="Arial Nova" panose="020B0504020202020204" pitchFamily="34" charset="0"/>
              </a:rPr>
              <a:t>Data and Safety Monitoring Boards (DSMBs)</a:t>
            </a:r>
          </a:p>
          <a:p>
            <a:pPr eaLnBrk="1" hangingPunct="1"/>
            <a:r>
              <a:rPr lang="en-GB" sz="2600" b="1" dirty="0">
                <a:solidFill>
                  <a:schemeClr val="accent1">
                    <a:lumMod val="50000"/>
                  </a:schemeClr>
                </a:solidFill>
                <a:latin typeface="Arial Nova" panose="020B0504020202020204" pitchFamily="34" charset="0"/>
              </a:rPr>
              <a:t>Other stakeholders</a:t>
            </a:r>
          </a:p>
          <a:p>
            <a:pPr lvl="1"/>
            <a:r>
              <a:rPr lang="en-GB" sz="2400" b="1" dirty="0">
                <a:solidFill>
                  <a:schemeClr val="accent1"/>
                </a:solidFill>
                <a:latin typeface="Arial Nova" panose="020B0504020202020204" pitchFamily="34" charset="0"/>
              </a:rPr>
              <a:t>Sponsor or monitor</a:t>
            </a:r>
          </a:p>
          <a:p>
            <a:pPr lvl="1"/>
            <a:r>
              <a:rPr lang="en-GB" sz="2400" b="1" dirty="0">
                <a:solidFill>
                  <a:schemeClr val="accent1"/>
                </a:solidFill>
                <a:latin typeface="Arial Nova" panose="020B0504020202020204" pitchFamily="34" charset="0"/>
              </a:rPr>
              <a:t>Regulatory agencies</a:t>
            </a:r>
          </a:p>
          <a:p>
            <a:pPr lvl="1"/>
            <a:r>
              <a:rPr lang="en-GB" sz="2400" b="1" dirty="0">
                <a:solidFill>
                  <a:schemeClr val="accent1"/>
                </a:solidFill>
                <a:latin typeface="Arial Nova" panose="020B0504020202020204" pitchFamily="34" charset="0"/>
              </a:rPr>
              <a:t>Institutional regulatory and compliance offices</a:t>
            </a:r>
          </a:p>
          <a:p>
            <a:pPr lvl="1"/>
            <a:r>
              <a:rPr lang="en-GB" sz="2400" b="1" dirty="0">
                <a:solidFill>
                  <a:schemeClr val="accent1"/>
                </a:solidFill>
                <a:latin typeface="Arial Nova" panose="020B0504020202020204" pitchFamily="34" charset="0"/>
              </a:rPr>
              <a:t>Public interest groups</a:t>
            </a:r>
          </a:p>
          <a:p>
            <a:endParaRPr lang="en-GB"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128B17E1-DB4A-4573-B592-DE642A86F7D6}"/>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BBEE3A7-55E1-4069-819D-BF7E120FA56F}"/>
              </a:ext>
            </a:extLst>
          </p:cNvPr>
          <p:cNvSpPr>
            <a:spLocks noGrp="1"/>
          </p:cNvSpPr>
          <p:nvPr>
            <p:ph type="sldNum" sz="quarter" idx="12"/>
          </p:nvPr>
        </p:nvSpPr>
        <p:spPr/>
        <p:txBody>
          <a:bodyPr/>
          <a:lstStyle/>
          <a:p>
            <a:fld id="{D5C7F890-078C-40D2-8C86-978E589344A6}" type="slidenum">
              <a:rPr lang="en-GB" smtClean="0"/>
              <a:t>45</a:t>
            </a:fld>
            <a:endParaRPr lang="en-GB"/>
          </a:p>
        </p:txBody>
      </p:sp>
    </p:spTree>
    <p:extLst>
      <p:ext uri="{BB962C8B-B14F-4D97-AF65-F5344CB8AC3E}">
        <p14:creationId xmlns:p14="http://schemas.microsoft.com/office/powerpoint/2010/main" val="730954655"/>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eedback, Group, Communication, Opinion, Review">
            <a:extLst>
              <a:ext uri="{FF2B5EF4-FFF2-40B4-BE49-F238E27FC236}">
                <a16:creationId xmlns:a16="http://schemas.microsoft.com/office/drawing/2014/main" id="{A9B0003B-2264-4C67-A324-A643912F5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4469676"/>
            <a:ext cx="3240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46430E-D4A1-4900-8C56-8FC3DA0AD714}"/>
              </a:ext>
            </a:extLst>
          </p:cNvPr>
          <p:cNvSpPr>
            <a:spLocks noGrp="1"/>
          </p:cNvSpPr>
          <p:nvPr>
            <p:ph type="title"/>
          </p:nvPr>
        </p:nvSpPr>
        <p:spPr>
          <a:xfrm>
            <a:off x="628650" y="355601"/>
            <a:ext cx="7886700" cy="1325563"/>
          </a:xfrm>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Research Ethics Committees (RECs)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0F5AA67-F1B7-43F9-84EB-EB6E6796044B}"/>
              </a:ext>
            </a:extLst>
          </p:cNvPr>
          <p:cNvSpPr>
            <a:spLocks noGrp="1"/>
          </p:cNvSpPr>
          <p:nvPr>
            <p:ph idx="1"/>
          </p:nvPr>
        </p:nvSpPr>
        <p:spPr>
          <a:xfrm>
            <a:off x="628650" y="1825624"/>
            <a:ext cx="7886700" cy="4895851"/>
          </a:xfrm>
        </p:spPr>
        <p:txBody>
          <a:bodyPr>
            <a:normAutofit/>
          </a:bodyPr>
          <a:lstStyle/>
          <a:p>
            <a:pPr eaLnBrk="1" hangingPunct="1"/>
            <a:r>
              <a:rPr lang="en-US" altLang="en-US" dirty="0">
                <a:solidFill>
                  <a:schemeClr val="accent1">
                    <a:lumMod val="50000"/>
                  </a:schemeClr>
                </a:solidFill>
                <a:latin typeface="Arial Nova" panose="020B0504020202020204" pitchFamily="34" charset="0"/>
              </a:rPr>
              <a:t>Names of committees vary by location – </a:t>
            </a:r>
            <a:r>
              <a:rPr lang="en-GB" altLang="en-US" sz="1800" i="1" dirty="0">
                <a:solidFill>
                  <a:schemeClr val="accent1"/>
                </a:solidFill>
                <a:latin typeface="Arial Nova" panose="020B0504020202020204" pitchFamily="34" charset="0"/>
              </a:rPr>
              <a:t>The World Health Organization uses the terminologies Ethics Committees (ECs) or Research Ethics Committees (RECs)</a:t>
            </a:r>
          </a:p>
          <a:p>
            <a:r>
              <a:rPr lang="en-US" altLang="en-US" dirty="0">
                <a:solidFill>
                  <a:schemeClr val="accent1">
                    <a:lumMod val="50000"/>
                  </a:schemeClr>
                </a:solidFill>
                <a:latin typeface="Arial Nova" panose="020B0504020202020204" pitchFamily="34" charset="0"/>
              </a:rPr>
              <a:t>REC is required by ethical and regulatory guidelines</a:t>
            </a:r>
          </a:p>
          <a:p>
            <a:pPr marL="0" indent="0" eaLnBrk="1" hangingPunct="1">
              <a:buNone/>
            </a:pPr>
            <a:endParaRPr lang="en-GB" sz="800" b="1" i="0" dirty="0">
              <a:solidFill>
                <a:schemeClr val="accent1">
                  <a:lumMod val="50000"/>
                </a:schemeClr>
              </a:solidFill>
              <a:effectLst/>
              <a:latin typeface="Arial Nova" panose="020B0504020202020204" pitchFamily="34" charset="0"/>
            </a:endParaRPr>
          </a:p>
          <a:p>
            <a:pPr marL="0" indent="0" eaLnBrk="1" hangingPunct="1">
              <a:buNone/>
            </a:pPr>
            <a:r>
              <a:rPr lang="en-GB" b="1" i="0" dirty="0">
                <a:solidFill>
                  <a:srgbClr val="00B050"/>
                </a:solidFill>
                <a:effectLst/>
                <a:latin typeface="Arial Nova" panose="020B0504020202020204" pitchFamily="34" charset="0"/>
              </a:rPr>
              <a:t>To work effectively and consistently, the REC must develop standard operating procedures (SOPs) that defines its functions and to guide its reviews.</a:t>
            </a:r>
            <a:r>
              <a:rPr lang="en-GB" b="1" i="0" dirty="0">
                <a:solidFill>
                  <a:schemeClr val="accent1">
                    <a:lumMod val="50000"/>
                  </a:schemeClr>
                </a:solidFill>
                <a:effectLst/>
                <a:latin typeface="Arial Nova" panose="020B0504020202020204" pitchFamily="34" charset="0"/>
              </a:rPr>
              <a:t> </a:t>
            </a:r>
            <a:r>
              <a:rPr lang="en-GB" b="0" i="0" dirty="0">
                <a:solidFill>
                  <a:schemeClr val="accent1">
                    <a:lumMod val="50000"/>
                  </a:schemeClr>
                </a:solidFill>
                <a:effectLst/>
                <a:latin typeface="Arial Nova" panose="020B0504020202020204" pitchFamily="34" charset="0"/>
              </a:rPr>
              <a:t>SOPs should include the:</a:t>
            </a:r>
          </a:p>
          <a:p>
            <a:pPr lvl="1"/>
            <a:r>
              <a:rPr lang="en-GB" b="1" i="0" dirty="0">
                <a:solidFill>
                  <a:srgbClr val="FF0000"/>
                </a:solidFill>
                <a:effectLst/>
                <a:latin typeface="Arial Nova" panose="020B0504020202020204" pitchFamily="34" charset="0"/>
              </a:rPr>
              <a:t>Authority under which the committee is established</a:t>
            </a:r>
          </a:p>
          <a:p>
            <a:pPr lvl="1"/>
            <a:r>
              <a:rPr lang="en-GB" b="1" i="0" dirty="0">
                <a:solidFill>
                  <a:srgbClr val="FF0000"/>
                </a:solidFill>
                <a:effectLst/>
                <a:latin typeface="Arial Nova" panose="020B0504020202020204" pitchFamily="34" charset="0"/>
              </a:rPr>
              <a:t>Criteria for selecting members</a:t>
            </a:r>
          </a:p>
          <a:p>
            <a:pPr lvl="1"/>
            <a:r>
              <a:rPr lang="en-GB" b="1" i="0" dirty="0">
                <a:solidFill>
                  <a:srgbClr val="FF0000"/>
                </a:solidFill>
                <a:effectLst/>
                <a:latin typeface="Arial Nova" panose="020B0504020202020204" pitchFamily="34" charset="0"/>
              </a:rPr>
              <a:t>Processes followed by the REC</a:t>
            </a:r>
          </a:p>
          <a:p>
            <a:pPr marL="342900" lvl="1" indent="0">
              <a:buNone/>
            </a:pPr>
            <a:endParaRPr lang="en-GB" sz="800" b="1" i="0" dirty="0">
              <a:solidFill>
                <a:srgbClr val="FF0000"/>
              </a:solidFill>
              <a:effectLst/>
              <a:latin typeface="Arial Nova" panose="020B0504020202020204" pitchFamily="34" charset="0"/>
            </a:endParaRPr>
          </a:p>
          <a:p>
            <a:r>
              <a:rPr lang="en-GB" b="0" i="0" dirty="0">
                <a:solidFill>
                  <a:schemeClr val="accent1">
                    <a:lumMod val="50000"/>
                  </a:schemeClr>
                </a:solidFill>
                <a:effectLst/>
                <a:latin typeface="Arial Nova" panose="020B0504020202020204" pitchFamily="34" charset="0"/>
              </a:rPr>
              <a:t>REC must work effectively with research staff</a:t>
            </a:r>
          </a:p>
          <a:p>
            <a:r>
              <a:rPr lang="en-GB" dirty="0">
                <a:solidFill>
                  <a:schemeClr val="accent1">
                    <a:lumMod val="50000"/>
                  </a:schemeClr>
                </a:solidFill>
                <a:latin typeface="Arial Nova" panose="020B0504020202020204" pitchFamily="34" charset="0"/>
              </a:rPr>
              <a:t>REC requires adequate resources</a:t>
            </a:r>
            <a:endParaRPr lang="en-GB" b="0" i="0" dirty="0">
              <a:solidFill>
                <a:schemeClr val="accent1">
                  <a:lumMod val="50000"/>
                </a:schemeClr>
              </a:solidFill>
              <a:effectLst/>
              <a:latin typeface="Arial Nova" panose="020B0504020202020204" pitchFamily="34" charset="0"/>
            </a:endParaRPr>
          </a:p>
          <a:p>
            <a:pPr eaLnBrk="1" hangingPunct="1"/>
            <a:endParaRPr lang="en-US" altLang="en-US"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C22AA65-E653-4C95-8166-03066A129AB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CEA9DD1-0362-40E8-A2D8-F44BAD1D0C38}"/>
              </a:ext>
            </a:extLst>
          </p:cNvPr>
          <p:cNvSpPr>
            <a:spLocks noGrp="1"/>
          </p:cNvSpPr>
          <p:nvPr>
            <p:ph type="sldNum" sz="quarter" idx="12"/>
          </p:nvPr>
        </p:nvSpPr>
        <p:spPr/>
        <p:txBody>
          <a:bodyPr/>
          <a:lstStyle/>
          <a:p>
            <a:fld id="{D5C7F890-078C-40D2-8C86-978E589344A6}" type="slidenum">
              <a:rPr lang="en-GB" smtClean="0"/>
              <a:t>46</a:t>
            </a:fld>
            <a:endParaRPr lang="en-GB"/>
          </a:p>
        </p:txBody>
      </p:sp>
    </p:spTree>
    <p:extLst>
      <p:ext uri="{BB962C8B-B14F-4D97-AF65-F5344CB8AC3E}">
        <p14:creationId xmlns:p14="http://schemas.microsoft.com/office/powerpoint/2010/main" val="2639904626"/>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Feedback, Review, Good, Bad, Satisfactory, Positive">
            <a:extLst>
              <a:ext uri="{FF2B5EF4-FFF2-40B4-BE49-F238E27FC236}">
                <a16:creationId xmlns:a16="http://schemas.microsoft.com/office/drawing/2014/main" id="{3743A498-8775-41FD-9DF9-5F922F9F5E3D}"/>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15950" y="4313738"/>
            <a:ext cx="2808000" cy="1863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918" name="Picture 6" descr="Arrow, Red, Glossy, Right, Next, Forward">
            <a:extLst>
              <a:ext uri="{FF2B5EF4-FFF2-40B4-BE49-F238E27FC236}">
                <a16:creationId xmlns:a16="http://schemas.microsoft.com/office/drawing/2014/main" id="{BF52F5D6-86AD-4368-9151-BB22783349D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150" y="4906050"/>
            <a:ext cx="2304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Quality Control, Quality, Magnifying Glass, Control">
            <a:extLst>
              <a:ext uri="{FF2B5EF4-FFF2-40B4-BE49-F238E27FC236}">
                <a16:creationId xmlns:a16="http://schemas.microsoft.com/office/drawing/2014/main" id="{E36FD39A-B418-458B-8BEC-C0D5EEEC3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50" y="4370888"/>
            <a:ext cx="2628000" cy="1790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B04B48-8145-41C4-99CA-D8EBBEC557DC}"/>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Role of the </a:t>
            </a:r>
            <a:r>
              <a:rPr lang="en-GB" sz="3600" b="1" i="0" dirty="0">
                <a:solidFill>
                  <a:srgbClr val="C00000"/>
                </a:solidFill>
                <a:effectLst/>
                <a:latin typeface="Arial Bold" panose="020B0704020202020204" pitchFamily="34" charset="0"/>
                <a:cs typeface="Arial Bold" panose="020B0704020202020204" pitchFamily="34" charset="0"/>
              </a:rPr>
              <a:t>Research Ethics Committees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2869067-65A7-4F84-8F7D-DFA43F9607AA}"/>
              </a:ext>
            </a:extLst>
          </p:cNvPr>
          <p:cNvSpPr>
            <a:spLocks noGrp="1"/>
          </p:cNvSpPr>
          <p:nvPr>
            <p:ph idx="1"/>
          </p:nvPr>
        </p:nvSpPr>
        <p:spPr/>
        <p:txBody>
          <a:bodyPr>
            <a:normAutofit/>
          </a:bodyPr>
          <a:lstStyle/>
          <a:p>
            <a:r>
              <a:rPr lang="en-US" altLang="en-US" sz="3000" b="1" dirty="0">
                <a:solidFill>
                  <a:srgbClr val="00B050"/>
                </a:solidFill>
                <a:latin typeface="Arial Nova" panose="020B0504020202020204" pitchFamily="34" charset="0"/>
              </a:rPr>
              <a:t>Review and approval of research study: </a:t>
            </a:r>
          </a:p>
          <a:p>
            <a:pPr marL="0" indent="0">
              <a:buNone/>
            </a:pPr>
            <a:endParaRPr lang="en-US" altLang="en-US" sz="800" dirty="0">
              <a:latin typeface="Arial Nova" panose="020B0504020202020204" pitchFamily="34" charset="0"/>
            </a:endParaRPr>
          </a:p>
          <a:p>
            <a:pPr marL="0" indent="0">
              <a:buNone/>
            </a:pPr>
            <a:r>
              <a:rPr lang="en-US" altLang="en-US" sz="2800" dirty="0">
                <a:solidFill>
                  <a:schemeClr val="accent1">
                    <a:lumMod val="50000"/>
                  </a:schemeClr>
                </a:solidFill>
                <a:latin typeface="Arial Nova" panose="020B0504020202020204" pitchFamily="34" charset="0"/>
              </a:rPr>
              <a:t>Primary responsibility of EC is to </a:t>
            </a:r>
            <a:r>
              <a:rPr lang="en-GB" sz="2800" b="1" i="0" dirty="0">
                <a:solidFill>
                  <a:schemeClr val="accent1">
                    <a:lumMod val="50000"/>
                  </a:schemeClr>
                </a:solidFill>
                <a:effectLst/>
                <a:latin typeface="Arial Nova" panose="020B0504020202020204" pitchFamily="34" charset="0"/>
              </a:rPr>
              <a:t>review research to ensure the protection of human participants through the application of the three principles of research ethics.</a:t>
            </a:r>
            <a:endParaRPr lang="en-US" altLang="en-US" sz="2800" dirty="0">
              <a:solidFill>
                <a:schemeClr val="accent1">
                  <a:lumMod val="50000"/>
                </a:schemeClr>
              </a:solidFill>
              <a:latin typeface="Arial Nova" panose="020B0504020202020204" pitchFamily="34" charset="0"/>
            </a:endParaRPr>
          </a:p>
          <a:p>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4AE989D4-E298-4842-A0A7-0C58D9C8AA10}"/>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D0B916DE-9772-482A-9BE9-9FC459E7321F}"/>
              </a:ext>
            </a:extLst>
          </p:cNvPr>
          <p:cNvSpPr>
            <a:spLocks noGrp="1"/>
          </p:cNvSpPr>
          <p:nvPr>
            <p:ph type="sldNum" sz="quarter" idx="12"/>
          </p:nvPr>
        </p:nvSpPr>
        <p:spPr/>
        <p:txBody>
          <a:bodyPr/>
          <a:lstStyle/>
          <a:p>
            <a:fld id="{D5C7F890-078C-40D2-8C86-978E589344A6}" type="slidenum">
              <a:rPr lang="en-GB" smtClean="0"/>
              <a:t>47</a:t>
            </a:fld>
            <a:endParaRPr lang="en-GB"/>
          </a:p>
        </p:txBody>
      </p:sp>
    </p:spTree>
    <p:extLst>
      <p:ext uri="{BB962C8B-B14F-4D97-AF65-F5344CB8AC3E}">
        <p14:creationId xmlns:p14="http://schemas.microsoft.com/office/powerpoint/2010/main" val="3288621326"/>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udit, Report, Verification, Magnifier, Auditor">
            <a:extLst>
              <a:ext uri="{FF2B5EF4-FFF2-40B4-BE49-F238E27FC236}">
                <a16:creationId xmlns:a16="http://schemas.microsoft.com/office/drawing/2014/main" id="{2F67CC3A-A465-4A53-9518-44839EF6B76A}"/>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956650" y="2357480"/>
            <a:ext cx="3060000" cy="1973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B04B48-8145-41C4-99CA-D8EBBEC557DC}"/>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Role of the </a:t>
            </a:r>
            <a:r>
              <a:rPr lang="en-GB" sz="3600" b="1" i="0" dirty="0">
                <a:solidFill>
                  <a:srgbClr val="C00000"/>
                </a:solidFill>
                <a:effectLst/>
                <a:latin typeface="Arial Bold" panose="020B0704020202020204" pitchFamily="34" charset="0"/>
                <a:cs typeface="Arial Bold" panose="020B0704020202020204" pitchFamily="34" charset="0"/>
              </a:rPr>
              <a:t>Research Ethics Committees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2869067-65A7-4F84-8F7D-DFA43F9607AA}"/>
              </a:ext>
            </a:extLst>
          </p:cNvPr>
          <p:cNvSpPr>
            <a:spLocks noGrp="1"/>
          </p:cNvSpPr>
          <p:nvPr>
            <p:ph idx="1"/>
          </p:nvPr>
        </p:nvSpPr>
        <p:spPr/>
        <p:txBody>
          <a:bodyPr>
            <a:noAutofit/>
          </a:bodyPr>
          <a:lstStyle/>
          <a:p>
            <a:pPr marL="0" indent="0">
              <a:buNone/>
            </a:pPr>
            <a:r>
              <a:rPr lang="en-GB" sz="2400" b="1" dirty="0">
                <a:solidFill>
                  <a:srgbClr val="00B050"/>
                </a:solidFill>
                <a:latin typeface="Arial Nova" panose="020B0504020202020204" pitchFamily="34" charset="0"/>
              </a:rPr>
              <a:t>Beyond the initial review and approval of a research study: </a:t>
            </a:r>
          </a:p>
          <a:p>
            <a:pPr lvl="1"/>
            <a:r>
              <a:rPr lang="en-GB" sz="2100" b="0" i="0" dirty="0">
                <a:solidFill>
                  <a:schemeClr val="accent1">
                    <a:lumMod val="50000"/>
                  </a:schemeClr>
                </a:solidFill>
                <a:effectLst/>
                <a:latin typeface="Arial Nova" panose="020B0504020202020204" pitchFamily="34" charset="0"/>
              </a:rPr>
              <a:t>Conduct regular review of ongoing research</a:t>
            </a:r>
          </a:p>
          <a:p>
            <a:pPr lvl="1"/>
            <a:r>
              <a:rPr lang="en-GB" sz="2100" b="0" i="0" dirty="0">
                <a:solidFill>
                  <a:schemeClr val="accent1">
                    <a:lumMod val="50000"/>
                  </a:schemeClr>
                </a:solidFill>
                <a:effectLst/>
                <a:latin typeface="Arial Nova" panose="020B0504020202020204" pitchFamily="34" charset="0"/>
              </a:rPr>
              <a:t>Review all modifications and amendments to approved research – protocol and informed consent documents, recruitment materials, data collection instruments, and clinical investigator brochures</a:t>
            </a:r>
          </a:p>
          <a:p>
            <a:pPr lvl="1"/>
            <a:r>
              <a:rPr lang="en-GB" sz="2100" b="0" i="0" dirty="0">
                <a:solidFill>
                  <a:schemeClr val="accent1">
                    <a:lumMod val="50000"/>
                  </a:schemeClr>
                </a:solidFill>
                <a:effectLst/>
                <a:latin typeface="Arial Nova" panose="020B0504020202020204" pitchFamily="34" charset="0"/>
              </a:rPr>
              <a:t>Monitor active research studies for compliance</a:t>
            </a:r>
          </a:p>
          <a:p>
            <a:pPr lvl="1"/>
            <a:r>
              <a:rPr lang="en-GB" sz="2100" b="0" i="0" dirty="0">
                <a:solidFill>
                  <a:schemeClr val="accent1">
                    <a:lumMod val="50000"/>
                  </a:schemeClr>
                </a:solidFill>
                <a:effectLst/>
                <a:latin typeface="Arial Nova" panose="020B0504020202020204" pitchFamily="34" charset="0"/>
              </a:rPr>
              <a:t>Investigate problems that could impact the safety of participants</a:t>
            </a:r>
            <a:endParaRPr lang="en-GB" sz="2100" dirty="0">
              <a:solidFill>
                <a:schemeClr val="accent1">
                  <a:lumMod val="50000"/>
                </a:schemeClr>
              </a:solidFill>
              <a:latin typeface="Arial Nova" panose="020B0504020202020204" pitchFamily="34" charset="0"/>
            </a:endParaRPr>
          </a:p>
          <a:p>
            <a:pPr lvl="1"/>
            <a:r>
              <a:rPr lang="en-GB" sz="2100" b="0" i="0" dirty="0">
                <a:solidFill>
                  <a:schemeClr val="accent1">
                    <a:lumMod val="50000"/>
                  </a:schemeClr>
                </a:solidFill>
                <a:effectLst/>
                <a:latin typeface="Arial Nova" panose="020B0504020202020204" pitchFamily="34" charset="0"/>
              </a:rPr>
              <a:t>Investigate allegations of research misconduct and possible violations of the rights of research participants</a:t>
            </a:r>
          </a:p>
          <a:p>
            <a:pPr lvl="1"/>
            <a:r>
              <a:rPr lang="en-GB" sz="2100" dirty="0">
                <a:solidFill>
                  <a:schemeClr val="accent1">
                    <a:lumMod val="50000"/>
                  </a:schemeClr>
                </a:solidFill>
                <a:latin typeface="Arial Nova" panose="020B0504020202020204" pitchFamily="34" charset="0"/>
              </a:rPr>
              <a:t>W</a:t>
            </a:r>
            <a:r>
              <a:rPr lang="en-GB" sz="2100" b="0" i="0" dirty="0">
                <a:solidFill>
                  <a:schemeClr val="accent1">
                    <a:lumMod val="50000"/>
                  </a:schemeClr>
                </a:solidFill>
                <a:effectLst/>
                <a:latin typeface="Arial Nova" panose="020B0504020202020204" pitchFamily="34" charset="0"/>
              </a:rPr>
              <a:t>hen </a:t>
            </a:r>
            <a:r>
              <a:rPr lang="en-GB" sz="2100" dirty="0">
                <a:solidFill>
                  <a:schemeClr val="accent1">
                    <a:lumMod val="50000"/>
                  </a:schemeClr>
                </a:solidFill>
                <a:latin typeface="Arial Nova" panose="020B0504020202020204" pitchFamily="34" charset="0"/>
              </a:rPr>
              <a:t>problems are </a:t>
            </a:r>
            <a:r>
              <a:rPr lang="en-GB" sz="2100" b="0" i="0" dirty="0">
                <a:solidFill>
                  <a:schemeClr val="accent1">
                    <a:lumMod val="50000"/>
                  </a:schemeClr>
                </a:solidFill>
                <a:effectLst/>
                <a:latin typeface="Arial Nova" panose="020B0504020202020204" pitchFamily="34" charset="0"/>
              </a:rPr>
              <a:t>discovered, r</a:t>
            </a:r>
            <a:r>
              <a:rPr lang="en-GB" sz="2100" dirty="0">
                <a:solidFill>
                  <a:schemeClr val="accent1">
                    <a:lumMod val="50000"/>
                  </a:schemeClr>
                </a:solidFill>
                <a:latin typeface="Arial Nova" panose="020B0504020202020204" pitchFamily="34" charset="0"/>
              </a:rPr>
              <a:t>eport them </a:t>
            </a:r>
            <a:r>
              <a:rPr lang="en-GB" sz="2100" b="0" i="0" dirty="0">
                <a:solidFill>
                  <a:schemeClr val="accent1">
                    <a:lumMod val="50000"/>
                  </a:schemeClr>
                </a:solidFill>
                <a:effectLst/>
                <a:latin typeface="Arial Nova" panose="020B0504020202020204" pitchFamily="34" charset="0"/>
              </a:rPr>
              <a:t>as required by local SOPs and regulations</a:t>
            </a:r>
          </a:p>
          <a:p>
            <a:endParaRPr lang="en-GB" sz="2400" dirty="0">
              <a:latin typeface="Arial Nova" panose="020B0504020202020204" pitchFamily="34" charset="0"/>
            </a:endParaRPr>
          </a:p>
        </p:txBody>
      </p:sp>
      <p:sp>
        <p:nvSpPr>
          <p:cNvPr id="4" name="Footer Placeholder 3">
            <a:extLst>
              <a:ext uri="{FF2B5EF4-FFF2-40B4-BE49-F238E27FC236}">
                <a16:creationId xmlns:a16="http://schemas.microsoft.com/office/drawing/2014/main" id="{4AE989D4-E298-4842-A0A7-0C58D9C8AA10}"/>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D0B916DE-9772-482A-9BE9-9FC459E7321F}"/>
              </a:ext>
            </a:extLst>
          </p:cNvPr>
          <p:cNvSpPr>
            <a:spLocks noGrp="1"/>
          </p:cNvSpPr>
          <p:nvPr>
            <p:ph type="sldNum" sz="quarter" idx="12"/>
          </p:nvPr>
        </p:nvSpPr>
        <p:spPr/>
        <p:txBody>
          <a:bodyPr/>
          <a:lstStyle/>
          <a:p>
            <a:fld id="{D5C7F890-078C-40D2-8C86-978E589344A6}" type="slidenum">
              <a:rPr lang="en-GB" smtClean="0"/>
              <a:t>48</a:t>
            </a:fld>
            <a:endParaRPr lang="en-GB"/>
          </a:p>
        </p:txBody>
      </p:sp>
    </p:spTree>
    <p:extLst>
      <p:ext uri="{BB962C8B-B14F-4D97-AF65-F5344CB8AC3E}">
        <p14:creationId xmlns:p14="http://schemas.microsoft.com/office/powerpoint/2010/main" val="595342850"/>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udit, Report, Verification, Magnifier, Auditor">
            <a:extLst>
              <a:ext uri="{FF2B5EF4-FFF2-40B4-BE49-F238E27FC236}">
                <a16:creationId xmlns:a16="http://schemas.microsoft.com/office/drawing/2014/main" id="{C34ECB9A-1C75-4AD5-807E-A7AED7528DC7}"/>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766150" y="3186155"/>
            <a:ext cx="3060000" cy="1973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EC2AEA-33EE-46FA-A041-6772AE604190}"/>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Research Ethics Committees: Criteria for review and approval</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CB85D76-0717-4DA0-ACF2-42411C461491}"/>
              </a:ext>
            </a:extLst>
          </p:cNvPr>
          <p:cNvSpPr>
            <a:spLocks noGrp="1"/>
          </p:cNvSpPr>
          <p:nvPr>
            <p:ph idx="1"/>
          </p:nvPr>
        </p:nvSpPr>
        <p:spPr>
          <a:xfrm>
            <a:off x="628650" y="1847851"/>
            <a:ext cx="7886700" cy="4351338"/>
          </a:xfrm>
        </p:spPr>
        <p:txBody>
          <a:bodyPr>
            <a:noAutofit/>
          </a:bodyPr>
          <a:lstStyle/>
          <a:p>
            <a:pPr marL="0" indent="0">
              <a:buNone/>
            </a:pPr>
            <a:r>
              <a:rPr lang="en-GB" sz="2800" b="1" i="0" dirty="0">
                <a:solidFill>
                  <a:srgbClr val="00B050"/>
                </a:solidFill>
                <a:effectLst/>
                <a:latin typeface="Arial Nova" panose="020B0504020202020204" pitchFamily="34" charset="0"/>
              </a:rPr>
              <a:t>At a minimum, the REC should address six core issues:</a:t>
            </a:r>
          </a:p>
          <a:p>
            <a:pPr marL="0" indent="0">
              <a:buNone/>
            </a:pPr>
            <a:r>
              <a:rPr lang="en-GB" sz="2400" b="1" i="0" dirty="0">
                <a:solidFill>
                  <a:schemeClr val="accent1">
                    <a:lumMod val="50000"/>
                  </a:schemeClr>
                </a:solidFill>
                <a:effectLst/>
                <a:latin typeface="Arial Nova" panose="020B0504020202020204" pitchFamily="34" charset="0"/>
              </a:rPr>
              <a:t>1. Scientific design and conduct of the study</a:t>
            </a:r>
            <a:endParaRPr lang="en-GB" sz="2400" b="0" i="0" dirty="0">
              <a:solidFill>
                <a:schemeClr val="accent1">
                  <a:lumMod val="50000"/>
                </a:schemeClr>
              </a:solidFill>
              <a:effectLst/>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Appropriateness of research design?</a:t>
            </a:r>
          </a:p>
          <a:p>
            <a:pPr lvl="1"/>
            <a:r>
              <a:rPr lang="en-GB" sz="2100" dirty="0">
                <a:solidFill>
                  <a:schemeClr val="accent1">
                    <a:lumMod val="50000"/>
                  </a:schemeClr>
                </a:solidFill>
                <a:latin typeface="Arial Nova" panose="020B0504020202020204" pitchFamily="34" charset="0"/>
              </a:rPr>
              <a:t>Qualified researchers? </a:t>
            </a:r>
          </a:p>
          <a:p>
            <a:pPr marL="0" indent="0">
              <a:buNone/>
            </a:pPr>
            <a:r>
              <a:rPr lang="en-GB" sz="2400" b="1" i="0" dirty="0">
                <a:solidFill>
                  <a:schemeClr val="accent1">
                    <a:lumMod val="50000"/>
                  </a:schemeClr>
                </a:solidFill>
                <a:effectLst/>
                <a:latin typeface="Arial Nova" panose="020B0504020202020204" pitchFamily="34" charset="0"/>
              </a:rPr>
              <a:t>2. Recruitment of research participants</a:t>
            </a:r>
          </a:p>
          <a:p>
            <a:pPr lvl="1"/>
            <a:r>
              <a:rPr lang="en-GB" sz="2100" dirty="0">
                <a:solidFill>
                  <a:schemeClr val="accent1">
                    <a:lumMod val="50000"/>
                  </a:schemeClr>
                </a:solidFill>
                <a:latin typeface="Arial Nova" panose="020B0504020202020204" pitchFamily="34" charset="0"/>
              </a:rPr>
              <a:t>Appropriate recruitment methods?</a:t>
            </a:r>
          </a:p>
          <a:p>
            <a:pPr lvl="1"/>
            <a:r>
              <a:rPr lang="en-GB" sz="2100" dirty="0">
                <a:solidFill>
                  <a:schemeClr val="accent1">
                    <a:lumMod val="50000"/>
                  </a:schemeClr>
                </a:solidFill>
                <a:latin typeface="Arial Nova" panose="020B0504020202020204" pitchFamily="34" charset="0"/>
              </a:rPr>
              <a:t>Safeguards for vulnerable populations?</a:t>
            </a:r>
          </a:p>
          <a:p>
            <a:pPr marL="0" indent="0">
              <a:buNone/>
            </a:pPr>
            <a:r>
              <a:rPr lang="en-GB" sz="2400" b="1" i="0" dirty="0">
                <a:solidFill>
                  <a:schemeClr val="accent1">
                    <a:lumMod val="50000"/>
                  </a:schemeClr>
                </a:solidFill>
                <a:effectLst/>
                <a:latin typeface="Arial Nova" panose="020B0504020202020204" pitchFamily="34" charset="0"/>
              </a:rPr>
              <a:t>3. Community considerations</a:t>
            </a:r>
          </a:p>
          <a:p>
            <a:pPr lvl="1"/>
            <a:r>
              <a:rPr lang="en-GB" sz="2100" dirty="0">
                <a:solidFill>
                  <a:schemeClr val="accent1">
                    <a:lumMod val="50000"/>
                  </a:schemeClr>
                </a:solidFill>
                <a:latin typeface="Arial Nova" panose="020B0504020202020204" pitchFamily="34" charset="0"/>
              </a:rPr>
              <a:t>Benefits to community?</a:t>
            </a:r>
          </a:p>
          <a:p>
            <a:pPr lvl="1"/>
            <a:r>
              <a:rPr lang="en-GB" sz="2100" dirty="0">
                <a:solidFill>
                  <a:schemeClr val="accent1">
                    <a:lumMod val="50000"/>
                  </a:schemeClr>
                </a:solidFill>
                <a:latin typeface="Arial Nova" panose="020B0504020202020204" pitchFamily="34" charset="0"/>
              </a:rPr>
              <a:t>Consultation with community?</a:t>
            </a:r>
          </a:p>
        </p:txBody>
      </p:sp>
      <p:sp>
        <p:nvSpPr>
          <p:cNvPr id="4" name="Footer Placeholder 3">
            <a:extLst>
              <a:ext uri="{FF2B5EF4-FFF2-40B4-BE49-F238E27FC236}">
                <a16:creationId xmlns:a16="http://schemas.microsoft.com/office/drawing/2014/main" id="{214BF288-6049-46DE-98C0-A2D8480F6FEE}"/>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B2C6CC35-D13E-4467-B6F1-BF885D89E122}"/>
              </a:ext>
            </a:extLst>
          </p:cNvPr>
          <p:cNvSpPr>
            <a:spLocks noGrp="1"/>
          </p:cNvSpPr>
          <p:nvPr>
            <p:ph type="sldNum" sz="quarter" idx="12"/>
          </p:nvPr>
        </p:nvSpPr>
        <p:spPr/>
        <p:txBody>
          <a:bodyPr/>
          <a:lstStyle/>
          <a:p>
            <a:fld id="{D5C7F890-078C-40D2-8C86-978E589344A6}" type="slidenum">
              <a:rPr lang="en-GB" smtClean="0"/>
              <a:t>49</a:t>
            </a:fld>
            <a:endParaRPr lang="en-GB"/>
          </a:p>
        </p:txBody>
      </p:sp>
    </p:spTree>
    <p:extLst>
      <p:ext uri="{BB962C8B-B14F-4D97-AF65-F5344CB8AC3E}">
        <p14:creationId xmlns:p14="http://schemas.microsoft.com/office/powerpoint/2010/main" val="204839375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ds holding each other's wrists and interlinked to form a circle">
            <a:extLst>
              <a:ext uri="{FF2B5EF4-FFF2-40B4-BE49-F238E27FC236}">
                <a16:creationId xmlns:a16="http://schemas.microsoft.com/office/drawing/2014/main" id="{633ED781-E10E-425E-80DD-BDB8081C6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725" y="365126"/>
            <a:ext cx="3204000" cy="213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628650" y="1847851"/>
            <a:ext cx="7635240" cy="4351338"/>
          </a:xfrm>
        </p:spPr>
        <p:txBody>
          <a:bodyPr>
            <a:normAutofit/>
          </a:bodyPr>
          <a:lstStyle/>
          <a:p>
            <a:pPr marL="0" indent="0">
              <a:buNone/>
            </a:pPr>
            <a:r>
              <a:rPr lang="en-GB" sz="2800" b="1" i="0" dirty="0">
                <a:solidFill>
                  <a:srgbClr val="00B050"/>
                </a:solidFill>
                <a:effectLst/>
                <a:latin typeface="Arial Nova" panose="020B0504020202020204" pitchFamily="34" charset="0"/>
              </a:rPr>
              <a:t>Human subject</a:t>
            </a:r>
          </a:p>
          <a:p>
            <a:pPr marL="0" indent="0">
              <a:buNone/>
            </a:pPr>
            <a:br>
              <a:rPr lang="en-GB" sz="2400" b="1" dirty="0">
                <a:solidFill>
                  <a:schemeClr val="accent1"/>
                </a:solidFill>
                <a:latin typeface="Arial Nova" panose="020B0504020202020204" pitchFamily="34" charset="0"/>
              </a:rPr>
            </a:br>
            <a:r>
              <a:rPr lang="en-GB" sz="2400" b="1" dirty="0">
                <a:solidFill>
                  <a:schemeClr val="accent1">
                    <a:lumMod val="50000"/>
                  </a:schemeClr>
                </a:solidFill>
                <a:latin typeface="Arial Nova" panose="020B0504020202020204" pitchFamily="34" charset="0"/>
              </a:rPr>
              <a:t>“A</a:t>
            </a:r>
            <a:r>
              <a:rPr lang="en-GB" sz="2400" b="1" dirty="0">
                <a:latin typeface="Arial Nova" panose="020B0504020202020204" pitchFamily="34" charset="0"/>
              </a:rPr>
              <a:t> </a:t>
            </a:r>
            <a:r>
              <a:rPr lang="en-GB" sz="2400" b="1" dirty="0">
                <a:solidFill>
                  <a:srgbClr val="FF0000"/>
                </a:solidFill>
                <a:latin typeface="Arial Nova" panose="020B0504020202020204" pitchFamily="34" charset="0"/>
              </a:rPr>
              <a:t>living individual about whom </a:t>
            </a:r>
            <a:r>
              <a:rPr lang="en-GB" sz="2400" b="1" dirty="0">
                <a:solidFill>
                  <a:schemeClr val="accent1">
                    <a:lumMod val="50000"/>
                  </a:schemeClr>
                </a:solidFill>
                <a:latin typeface="Arial Nova" panose="020B0504020202020204" pitchFamily="34" charset="0"/>
              </a:rPr>
              <a:t>an investigator (whether professional or student) conducting research: </a:t>
            </a:r>
          </a:p>
          <a:p>
            <a:pPr marL="857250" lvl="1" indent="-514350">
              <a:buAutoNum type="romanLcParenBoth"/>
            </a:pPr>
            <a:r>
              <a:rPr lang="en-GB" sz="2100" b="1" dirty="0">
                <a:solidFill>
                  <a:schemeClr val="accent1">
                    <a:lumMod val="50000"/>
                  </a:schemeClr>
                </a:solidFill>
                <a:latin typeface="Arial Nova" panose="020B0504020202020204" pitchFamily="34" charset="0"/>
              </a:rPr>
              <a:t>Obtains information or biospecimens through</a:t>
            </a:r>
            <a:r>
              <a:rPr lang="en-GB" sz="2100" b="1" dirty="0">
                <a:solidFill>
                  <a:schemeClr val="accent1"/>
                </a:solidFill>
                <a:latin typeface="Arial Nova" panose="020B0504020202020204" pitchFamily="34" charset="0"/>
              </a:rPr>
              <a:t> </a:t>
            </a:r>
            <a:r>
              <a:rPr lang="en-GB" sz="2100" b="1" dirty="0">
                <a:solidFill>
                  <a:srgbClr val="FF0000"/>
                </a:solidFill>
                <a:latin typeface="Arial Nova" panose="020B0504020202020204" pitchFamily="34" charset="0"/>
              </a:rPr>
              <a:t>intervention or interaction </a:t>
            </a:r>
            <a:r>
              <a:rPr lang="en-GB" sz="2100" b="1" dirty="0">
                <a:solidFill>
                  <a:schemeClr val="accent1">
                    <a:lumMod val="50000"/>
                  </a:schemeClr>
                </a:solidFill>
                <a:latin typeface="Arial Nova" panose="020B0504020202020204" pitchFamily="34" charset="0"/>
              </a:rPr>
              <a:t>with the individual, and, uses studies, or </a:t>
            </a:r>
            <a:r>
              <a:rPr lang="en-GB" sz="2100" b="1" dirty="0" err="1">
                <a:solidFill>
                  <a:schemeClr val="accent1">
                    <a:lumMod val="50000"/>
                  </a:schemeClr>
                </a:solidFill>
                <a:latin typeface="Arial Nova" panose="020B0504020202020204" pitchFamily="34" charset="0"/>
              </a:rPr>
              <a:t>analyzes</a:t>
            </a:r>
            <a:r>
              <a:rPr lang="en-GB" sz="2100" b="1" dirty="0">
                <a:solidFill>
                  <a:schemeClr val="accent1">
                    <a:lumMod val="50000"/>
                  </a:schemeClr>
                </a:solidFill>
                <a:latin typeface="Arial Nova" panose="020B0504020202020204" pitchFamily="34" charset="0"/>
              </a:rPr>
              <a:t> the information or biospecimens; or </a:t>
            </a:r>
          </a:p>
          <a:p>
            <a:pPr marL="857250" lvl="1" indent="-514350">
              <a:buAutoNum type="romanLcParenBoth"/>
            </a:pPr>
            <a:r>
              <a:rPr lang="en-GB" sz="2100" b="1" dirty="0">
                <a:solidFill>
                  <a:schemeClr val="accent1">
                    <a:lumMod val="50000"/>
                  </a:schemeClr>
                </a:solidFill>
                <a:latin typeface="Arial Nova" panose="020B0504020202020204" pitchFamily="34" charset="0"/>
              </a:rPr>
              <a:t>Obtains, uses, studies, </a:t>
            </a:r>
            <a:r>
              <a:rPr lang="en-GB" sz="2100" b="1" dirty="0" err="1">
                <a:solidFill>
                  <a:schemeClr val="accent1">
                    <a:lumMod val="50000"/>
                  </a:schemeClr>
                </a:solidFill>
                <a:latin typeface="Arial Nova" panose="020B0504020202020204" pitchFamily="34" charset="0"/>
              </a:rPr>
              <a:t>analyzes</a:t>
            </a:r>
            <a:r>
              <a:rPr lang="en-GB" sz="2100" b="1" dirty="0">
                <a:solidFill>
                  <a:schemeClr val="accent1">
                    <a:lumMod val="50000"/>
                  </a:schemeClr>
                </a:solidFill>
                <a:latin typeface="Arial Nova" panose="020B0504020202020204" pitchFamily="34" charset="0"/>
              </a:rPr>
              <a:t>, or generates</a:t>
            </a:r>
            <a:r>
              <a:rPr lang="en-GB" sz="2100" b="1" dirty="0">
                <a:solidFill>
                  <a:schemeClr val="accent1"/>
                </a:solidFill>
                <a:latin typeface="Arial Nova" panose="020B0504020202020204" pitchFamily="34" charset="0"/>
              </a:rPr>
              <a:t> </a:t>
            </a:r>
            <a:r>
              <a:rPr lang="en-GB" sz="2100" b="1" dirty="0">
                <a:solidFill>
                  <a:srgbClr val="FF0000"/>
                </a:solidFill>
                <a:latin typeface="Arial Nova" panose="020B0504020202020204" pitchFamily="34" charset="0"/>
              </a:rPr>
              <a:t>identifiable private information or identifiable biospecimens</a:t>
            </a:r>
            <a:r>
              <a:rPr lang="en-GB" sz="2100" b="1" dirty="0">
                <a:solidFill>
                  <a:schemeClr val="accent1">
                    <a:lumMod val="50000"/>
                  </a:schemeClr>
                </a:solidFill>
                <a:latin typeface="Arial Nova" panose="020B0504020202020204" pitchFamily="34" charset="0"/>
              </a:rPr>
              <a:t>.”</a:t>
            </a: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p:txBody>
          <a:bodyPr/>
          <a:lstStyle/>
          <a:p>
            <a:r>
              <a:rPr lang="en-GB" dirty="0"/>
              <a:t>OHRP, 2021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5</a:t>
            </a:fld>
            <a:endParaRPr lang="en-GB"/>
          </a:p>
        </p:txBody>
      </p:sp>
    </p:spTree>
    <p:extLst>
      <p:ext uri="{BB962C8B-B14F-4D97-AF65-F5344CB8AC3E}">
        <p14:creationId xmlns:p14="http://schemas.microsoft.com/office/powerpoint/2010/main" val="2791121677"/>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6D69-ABB9-41FF-A13D-368E6083076C}"/>
              </a:ext>
            </a:extLst>
          </p:cNvPr>
          <p:cNvSpPr>
            <a:spLocks noGrp="1"/>
          </p:cNvSpPr>
          <p:nvPr>
            <p:ph type="title"/>
          </p:nvPr>
        </p:nvSpPr>
        <p:spPr>
          <a:xfrm>
            <a:off x="628650" y="365126"/>
            <a:ext cx="8239126" cy="1325563"/>
          </a:xfrm>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Research Ethics Committees: Criteria for review and approval </a:t>
            </a:r>
            <a:r>
              <a:rPr lang="en-GB" sz="1400" b="0" i="0" dirty="0">
                <a:solidFill>
                  <a:srgbClr val="C00000"/>
                </a:solidFill>
                <a:effectLst/>
                <a:latin typeface="Arial Bold" panose="020B0704020202020204" pitchFamily="34" charset="0"/>
                <a:cs typeface="Arial Bold" panose="020B0704020202020204" pitchFamily="34" charset="0"/>
              </a:rPr>
              <a:t>(cont’d)</a:t>
            </a:r>
            <a:br>
              <a:rPr lang="en-GB" sz="14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C9E348D-7B32-45A6-AE16-733B08E5F854}"/>
              </a:ext>
            </a:extLst>
          </p:cNvPr>
          <p:cNvSpPr>
            <a:spLocks noGrp="1"/>
          </p:cNvSpPr>
          <p:nvPr>
            <p:ph idx="1"/>
          </p:nvPr>
        </p:nvSpPr>
        <p:spPr/>
        <p:txBody>
          <a:bodyPr>
            <a:noAutofit/>
          </a:bodyPr>
          <a:lstStyle/>
          <a:p>
            <a:pPr marL="0" indent="0">
              <a:buNone/>
            </a:pPr>
            <a:r>
              <a:rPr lang="en-GB" sz="2400" b="1" i="0" dirty="0">
                <a:solidFill>
                  <a:schemeClr val="accent1">
                    <a:lumMod val="50000"/>
                  </a:schemeClr>
                </a:solidFill>
                <a:effectLst/>
                <a:latin typeface="Arial Nova" panose="020B0504020202020204" pitchFamily="34" charset="0"/>
              </a:rPr>
              <a:t>4. Care and protection of research participants</a:t>
            </a:r>
          </a:p>
          <a:p>
            <a:pPr lvl="1"/>
            <a:r>
              <a:rPr lang="en-GB" sz="2100" dirty="0">
                <a:solidFill>
                  <a:schemeClr val="accent1">
                    <a:lumMod val="50000"/>
                  </a:schemeClr>
                </a:solidFill>
                <a:latin typeface="Arial Nova" panose="020B0504020202020204" pitchFamily="34" charset="0"/>
              </a:rPr>
              <a:t>During and after the research?</a:t>
            </a:r>
          </a:p>
          <a:p>
            <a:pPr lvl="1"/>
            <a:r>
              <a:rPr lang="en-GB" sz="2100" dirty="0">
                <a:solidFill>
                  <a:schemeClr val="accent1">
                    <a:lumMod val="50000"/>
                  </a:schemeClr>
                </a:solidFill>
                <a:latin typeface="Arial Nova" panose="020B0504020202020204" pitchFamily="34" charset="0"/>
              </a:rPr>
              <a:t>Monitoring the research?</a:t>
            </a:r>
          </a:p>
          <a:p>
            <a:pPr marL="0" indent="0">
              <a:buNone/>
            </a:pPr>
            <a:r>
              <a:rPr lang="en-GB" sz="2400" b="1" i="0" dirty="0">
                <a:solidFill>
                  <a:schemeClr val="accent1">
                    <a:lumMod val="50000"/>
                  </a:schemeClr>
                </a:solidFill>
                <a:effectLst/>
                <a:latin typeface="Arial Nova" panose="020B0504020202020204" pitchFamily="34" charset="0"/>
              </a:rPr>
              <a:t>5. Informed consent</a:t>
            </a:r>
          </a:p>
          <a:p>
            <a:pPr lvl="1"/>
            <a:r>
              <a:rPr lang="en-GB" sz="2100" dirty="0">
                <a:solidFill>
                  <a:schemeClr val="accent1">
                    <a:lumMod val="50000"/>
                  </a:schemeClr>
                </a:solidFill>
                <a:latin typeface="Arial Nova" panose="020B0504020202020204" pitchFamily="34" charset="0"/>
              </a:rPr>
              <a:t>Complete information?</a:t>
            </a:r>
          </a:p>
          <a:p>
            <a:pPr lvl="1"/>
            <a:r>
              <a:rPr lang="en-GB" sz="2100" dirty="0">
                <a:solidFill>
                  <a:schemeClr val="accent1">
                    <a:lumMod val="50000"/>
                  </a:schemeClr>
                </a:solidFill>
                <a:latin typeface="Arial Nova" panose="020B0504020202020204" pitchFamily="34" charset="0"/>
              </a:rPr>
              <a:t>Written documentation?</a:t>
            </a:r>
          </a:p>
          <a:p>
            <a:pPr marL="0" indent="0">
              <a:buNone/>
            </a:pPr>
            <a:r>
              <a:rPr lang="en-GB" sz="2400" b="1" i="0" dirty="0">
                <a:solidFill>
                  <a:schemeClr val="accent1">
                    <a:lumMod val="50000"/>
                  </a:schemeClr>
                </a:solidFill>
                <a:effectLst/>
                <a:latin typeface="Arial Nova" panose="020B0504020202020204" pitchFamily="34" charset="0"/>
              </a:rPr>
              <a:t>6. Confidentiality issues</a:t>
            </a:r>
          </a:p>
          <a:p>
            <a:pPr lvl="1"/>
            <a:r>
              <a:rPr lang="en-GB" sz="2100" dirty="0">
                <a:solidFill>
                  <a:schemeClr val="accent1">
                    <a:lumMod val="50000"/>
                  </a:schemeClr>
                </a:solidFill>
                <a:latin typeface="Arial Nova" panose="020B0504020202020204" pitchFamily="34" charset="0"/>
              </a:rPr>
              <a:t>Adequate protection?</a:t>
            </a:r>
          </a:p>
          <a:p>
            <a:pPr lvl="1"/>
            <a:r>
              <a:rPr lang="en-GB" sz="2100" dirty="0">
                <a:solidFill>
                  <a:schemeClr val="accent1">
                    <a:lumMod val="50000"/>
                  </a:schemeClr>
                </a:solidFill>
                <a:latin typeface="Arial Nova" panose="020B0504020202020204" pitchFamily="34" charset="0"/>
              </a:rPr>
              <a:t>Risk of breach? </a:t>
            </a:r>
          </a:p>
          <a:p>
            <a:endParaRPr lang="en-GB" sz="2400" dirty="0">
              <a:solidFill>
                <a:schemeClr val="accent1">
                  <a:lumMod val="50000"/>
                </a:schemeClr>
              </a:solidFill>
              <a:latin typeface="Arial Nova" panose="020B0504020202020204" pitchFamily="34" charset="0"/>
            </a:endParaRPr>
          </a:p>
          <a:p>
            <a:pPr marL="0" indent="0">
              <a:buNone/>
            </a:pPr>
            <a:r>
              <a:rPr lang="en-GB" sz="2400" b="1" dirty="0">
                <a:solidFill>
                  <a:srgbClr val="FF0000"/>
                </a:solidFill>
                <a:latin typeface="Arial Nova" panose="020B0504020202020204" pitchFamily="34" charset="0"/>
              </a:rPr>
              <a:t>The REC should grant approval only when all of these questions have been answered.</a:t>
            </a:r>
          </a:p>
          <a:p>
            <a:pPr marL="0" indent="0">
              <a:buNone/>
            </a:pPr>
            <a:endParaRPr lang="en-GB" sz="2400" dirty="0">
              <a:solidFill>
                <a:schemeClr val="accent1">
                  <a:lumMod val="50000"/>
                </a:schemeClr>
              </a:solidFill>
              <a:latin typeface="Arial Nova" panose="020B0504020202020204" pitchFamily="34" charset="0"/>
            </a:endParaRPr>
          </a:p>
          <a:p>
            <a:pPr marL="0" indent="0">
              <a:buNone/>
            </a:pPr>
            <a:endParaRPr lang="en-GB" sz="2400" dirty="0">
              <a:solidFill>
                <a:schemeClr val="accent1">
                  <a:lumMod val="50000"/>
                </a:schemeClr>
              </a:solidFill>
              <a:latin typeface="Arial Nova" panose="020B0504020202020204" pitchFamily="34" charset="0"/>
            </a:endParaRPr>
          </a:p>
        </p:txBody>
      </p:sp>
      <p:sp>
        <p:nvSpPr>
          <p:cNvPr id="5" name="Footer Placeholder 4">
            <a:extLst>
              <a:ext uri="{FF2B5EF4-FFF2-40B4-BE49-F238E27FC236}">
                <a16:creationId xmlns:a16="http://schemas.microsoft.com/office/drawing/2014/main" id="{DA0D0F5E-AD21-4D91-B60C-D8C5A3F329D4}"/>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D75E6A37-30C3-408E-ACA9-CA877CD78DE8}"/>
              </a:ext>
            </a:extLst>
          </p:cNvPr>
          <p:cNvSpPr>
            <a:spLocks noGrp="1"/>
          </p:cNvSpPr>
          <p:nvPr>
            <p:ph type="sldNum" sz="quarter" idx="12"/>
          </p:nvPr>
        </p:nvSpPr>
        <p:spPr/>
        <p:txBody>
          <a:bodyPr/>
          <a:lstStyle/>
          <a:p>
            <a:fld id="{D5C7F890-078C-40D2-8C86-978E589344A6}" type="slidenum">
              <a:rPr lang="en-GB" smtClean="0"/>
              <a:t>50</a:t>
            </a:fld>
            <a:endParaRPr lang="en-GB"/>
          </a:p>
        </p:txBody>
      </p:sp>
      <p:pic>
        <p:nvPicPr>
          <p:cNvPr id="1026" name="Picture 2" descr="Document, Approved, Stamp, Paper, Office, Paperwork">
            <a:extLst>
              <a:ext uri="{FF2B5EF4-FFF2-40B4-BE49-F238E27FC236}">
                <a16:creationId xmlns:a16="http://schemas.microsoft.com/office/drawing/2014/main" id="{718B78B5-9DF1-4FB6-9971-D7D9E61E3163}"/>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5325" y="2919450"/>
            <a:ext cx="3744000" cy="2414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500108"/>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2BFC-33D4-427B-9528-982B7A447799}"/>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Data and Safety Monitoring Boards (DSMB)</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5636481-4792-487D-BF30-049F02A46D8D}"/>
              </a:ext>
            </a:extLst>
          </p:cNvPr>
          <p:cNvSpPr>
            <a:spLocks noGrp="1"/>
          </p:cNvSpPr>
          <p:nvPr>
            <p:ph idx="1"/>
          </p:nvPr>
        </p:nvSpPr>
        <p:spPr/>
        <p:txBody>
          <a:bodyPr>
            <a:normAutofit/>
          </a:bodyPr>
          <a:lstStyle/>
          <a:p>
            <a:pPr marL="0" indent="0">
              <a:buNone/>
            </a:pPr>
            <a:r>
              <a:rPr lang="en-GB" sz="2400" b="1" i="0" dirty="0">
                <a:solidFill>
                  <a:srgbClr val="00B050"/>
                </a:solidFill>
                <a:effectLst/>
                <a:latin typeface="Arial Nova" panose="020B0504020202020204" pitchFamily="34" charset="0"/>
              </a:rPr>
              <a:t>A DSMB is a committee that is created to review the data from randomized clinical trials to determine whether it is safe for the study to continue.</a:t>
            </a:r>
          </a:p>
          <a:p>
            <a:pPr marL="0" indent="0">
              <a:buNone/>
            </a:pPr>
            <a:endParaRPr lang="en-GB" sz="800" b="1" i="0" dirty="0">
              <a:solidFill>
                <a:srgbClr val="00B050"/>
              </a:solidFill>
              <a:effectLst/>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Must be independent </a:t>
            </a:r>
            <a:r>
              <a:rPr lang="en-GB" sz="2400" b="1" i="0" dirty="0">
                <a:solidFill>
                  <a:schemeClr val="accent1">
                    <a:lumMod val="50000"/>
                  </a:schemeClr>
                </a:solidFill>
                <a:effectLst/>
                <a:latin typeface="Arial Nova" panose="020B0504020202020204" pitchFamily="34" charset="0"/>
              </a:rPr>
              <a:t>with no potential conflicts of interest</a:t>
            </a:r>
            <a:endParaRPr lang="en-GB" sz="24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Chosen for their technical experts</a:t>
            </a:r>
          </a:p>
          <a:p>
            <a:r>
              <a:rPr lang="en-GB" sz="2400" dirty="0">
                <a:solidFill>
                  <a:schemeClr val="accent1">
                    <a:lumMod val="50000"/>
                  </a:schemeClr>
                </a:solidFill>
                <a:latin typeface="Arial Nova" panose="020B0504020202020204" pitchFamily="34" charset="0"/>
              </a:rPr>
              <a:t>Review safety data and compare study arms</a:t>
            </a:r>
          </a:p>
          <a:p>
            <a:r>
              <a:rPr lang="en-GB" sz="2400" dirty="0">
                <a:solidFill>
                  <a:schemeClr val="accent1">
                    <a:lumMod val="50000"/>
                  </a:schemeClr>
                </a:solidFill>
                <a:latin typeface="Arial Nova" panose="020B0504020202020204" pitchFamily="34" charset="0"/>
              </a:rPr>
              <a:t>Authority to “break the blind”</a:t>
            </a:r>
          </a:p>
          <a:p>
            <a:r>
              <a:rPr lang="en-GB" sz="2400" dirty="0">
                <a:solidFill>
                  <a:schemeClr val="accent1">
                    <a:lumMod val="50000"/>
                  </a:schemeClr>
                </a:solidFill>
                <a:latin typeface="Arial Nova" panose="020B0504020202020204" pitchFamily="34" charset="0"/>
              </a:rPr>
              <a:t>Rules for stopping the research</a:t>
            </a:r>
          </a:p>
          <a:p>
            <a:r>
              <a:rPr lang="en-GB" sz="2400" dirty="0">
                <a:solidFill>
                  <a:schemeClr val="accent1">
                    <a:lumMod val="50000"/>
                  </a:schemeClr>
                </a:solidFill>
                <a:latin typeface="Arial Nova" panose="020B0504020202020204" pitchFamily="34" charset="0"/>
              </a:rPr>
              <a:t>Complementary to the mission of the REC</a:t>
            </a:r>
          </a:p>
        </p:txBody>
      </p:sp>
      <p:sp>
        <p:nvSpPr>
          <p:cNvPr id="4" name="Footer Placeholder 3">
            <a:extLst>
              <a:ext uri="{FF2B5EF4-FFF2-40B4-BE49-F238E27FC236}">
                <a16:creationId xmlns:a16="http://schemas.microsoft.com/office/drawing/2014/main" id="{96DDC2D5-D725-4740-BAB0-1F3A574C0105}"/>
              </a:ext>
            </a:extLst>
          </p:cNvPr>
          <p:cNvSpPr>
            <a:spLocks noGrp="1"/>
          </p:cNvSpPr>
          <p:nvPr>
            <p:ph type="ftr" sz="quarter" idx="11"/>
          </p:nvPr>
        </p:nvSpPr>
        <p:spPr/>
        <p:txBody>
          <a:bodyPr/>
          <a:lstStyle/>
          <a:p>
            <a:r>
              <a:rPr lang="en-GB"/>
              <a:t>FHI 360, 2011.</a:t>
            </a:r>
          </a:p>
        </p:txBody>
      </p:sp>
      <p:pic>
        <p:nvPicPr>
          <p:cNvPr id="41986" name="Picture 2" descr="Discussion, Meeting, White Male, 3D Model, Isolated, 3D">
            <a:extLst>
              <a:ext uri="{FF2B5EF4-FFF2-40B4-BE49-F238E27FC236}">
                <a16:creationId xmlns:a16="http://schemas.microsoft.com/office/drawing/2014/main" id="{A8C5A200-8CA5-49CD-AED8-46DF06710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4331899"/>
            <a:ext cx="1980000" cy="1980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BBAAD6D-27A3-4721-8C43-DD64E726B525}"/>
              </a:ext>
            </a:extLst>
          </p:cNvPr>
          <p:cNvSpPr>
            <a:spLocks noGrp="1"/>
          </p:cNvSpPr>
          <p:nvPr>
            <p:ph type="sldNum" sz="quarter" idx="12"/>
          </p:nvPr>
        </p:nvSpPr>
        <p:spPr/>
        <p:txBody>
          <a:bodyPr/>
          <a:lstStyle/>
          <a:p>
            <a:fld id="{D5C7F890-078C-40D2-8C86-978E589344A6}" type="slidenum">
              <a:rPr lang="en-GB" smtClean="0"/>
              <a:t>51</a:t>
            </a:fld>
            <a:endParaRPr lang="en-GB"/>
          </a:p>
        </p:txBody>
      </p:sp>
    </p:spTree>
    <p:extLst>
      <p:ext uri="{BB962C8B-B14F-4D97-AF65-F5344CB8AC3E}">
        <p14:creationId xmlns:p14="http://schemas.microsoft.com/office/powerpoint/2010/main" val="1477378856"/>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nger, Feedback, Report Back, Write A Review, Balloons">
            <a:extLst>
              <a:ext uri="{FF2B5EF4-FFF2-40B4-BE49-F238E27FC236}">
                <a16:creationId xmlns:a16="http://schemas.microsoft.com/office/drawing/2014/main" id="{F27C6D8E-6A07-4B49-AA28-B6BE1564482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600" y="3043281"/>
            <a:ext cx="2988000" cy="1808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2EAAC6-7EF6-4B9B-80F8-F7D03CBDA556}"/>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Protecting research participants: Other stakeholders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1124E57-2F9D-49DF-BBFE-2D232D1A228B}"/>
              </a:ext>
            </a:extLst>
          </p:cNvPr>
          <p:cNvSpPr>
            <a:spLocks noGrp="1"/>
          </p:cNvSpPr>
          <p:nvPr>
            <p:ph idx="1"/>
          </p:nvPr>
        </p:nvSpPr>
        <p:spPr/>
        <p:txBody>
          <a:bodyPr>
            <a:normAutofit fontScale="92500" lnSpcReduction="10000"/>
          </a:bodyPr>
          <a:lstStyle/>
          <a:p>
            <a:pPr marL="0" indent="0">
              <a:buNone/>
            </a:pPr>
            <a:r>
              <a:rPr lang="en-GB" sz="2600" b="1" i="0" dirty="0">
                <a:solidFill>
                  <a:srgbClr val="00B050"/>
                </a:solidFill>
                <a:effectLst/>
                <a:latin typeface="Arial Nova" panose="020B0504020202020204" pitchFamily="34" charset="0"/>
              </a:rPr>
              <a:t>In addition to the oversight of RECs and DSMBs, ongoing research may be subject to monitoring from several different groups</a:t>
            </a:r>
            <a:r>
              <a:rPr lang="en-GB" sz="2600" b="1" dirty="0">
                <a:solidFill>
                  <a:srgbClr val="00B050"/>
                </a:solidFill>
                <a:latin typeface="Arial Nova" panose="020B0504020202020204" pitchFamily="34" charset="0"/>
              </a:rPr>
              <a:t> who </a:t>
            </a:r>
            <a:r>
              <a:rPr lang="en-GB" sz="2600" b="1" i="0" dirty="0">
                <a:solidFill>
                  <a:srgbClr val="00B050"/>
                </a:solidFill>
                <a:effectLst/>
                <a:latin typeface="Arial Nova" panose="020B0504020202020204" pitchFamily="34" charset="0"/>
              </a:rPr>
              <a:t>want to ensure that the research is being conducted correctly</a:t>
            </a:r>
            <a:r>
              <a:rPr lang="en-GB" sz="2600" b="1" dirty="0">
                <a:solidFill>
                  <a:srgbClr val="00B050"/>
                </a:solidFill>
                <a:latin typeface="Arial Nova" panose="020B0504020202020204" pitchFamily="34" charset="0"/>
              </a:rPr>
              <a:t>. They are:</a:t>
            </a:r>
          </a:p>
          <a:p>
            <a:pPr marL="0" indent="0">
              <a:buNone/>
            </a:pPr>
            <a:endParaRPr lang="en-GB" sz="900" b="1" dirty="0">
              <a:solidFill>
                <a:srgbClr val="00B050"/>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Sponsor or monitor</a:t>
            </a:r>
          </a:p>
          <a:p>
            <a:pPr lvl="1"/>
            <a:r>
              <a:rPr lang="en-GB" sz="2400" b="1" dirty="0">
                <a:solidFill>
                  <a:schemeClr val="accent1">
                    <a:lumMod val="50000"/>
                  </a:schemeClr>
                </a:solidFill>
                <a:latin typeface="Arial Nova" panose="020B0504020202020204" pitchFamily="34" charset="0"/>
              </a:rPr>
              <a:t>Regulatory agencies</a:t>
            </a:r>
          </a:p>
          <a:p>
            <a:pPr lvl="1"/>
            <a:r>
              <a:rPr lang="en-GB" sz="2400" b="1" dirty="0">
                <a:solidFill>
                  <a:schemeClr val="accent1">
                    <a:lumMod val="50000"/>
                  </a:schemeClr>
                </a:solidFill>
                <a:latin typeface="Arial Nova" panose="020B0504020202020204" pitchFamily="34" charset="0"/>
              </a:rPr>
              <a:t>Institutional regulatory and compliance offices</a:t>
            </a:r>
          </a:p>
          <a:p>
            <a:pPr lvl="1"/>
            <a:r>
              <a:rPr lang="en-GB" sz="2400" b="1" dirty="0">
                <a:solidFill>
                  <a:schemeClr val="accent1">
                    <a:lumMod val="50000"/>
                  </a:schemeClr>
                </a:solidFill>
                <a:latin typeface="Arial Nova" panose="020B0504020202020204" pitchFamily="34" charset="0"/>
              </a:rPr>
              <a:t>Public interest groups</a:t>
            </a:r>
          </a:p>
          <a:p>
            <a:endParaRPr lang="en-GB" dirty="0">
              <a:solidFill>
                <a:schemeClr val="accent1">
                  <a:lumMod val="50000"/>
                </a:schemeClr>
              </a:solidFill>
              <a:latin typeface="Arial Nova" panose="020B0504020202020204" pitchFamily="34" charset="0"/>
            </a:endParaRPr>
          </a:p>
          <a:p>
            <a:pPr marL="0" indent="0">
              <a:buNone/>
            </a:pPr>
            <a:r>
              <a:rPr lang="en-GB" b="1" dirty="0">
                <a:solidFill>
                  <a:schemeClr val="accent1"/>
                </a:solidFill>
                <a:latin typeface="Arial Nova" panose="020B0504020202020204" pitchFamily="34" charset="0"/>
              </a:rPr>
              <a:t>Unofficial oversight:</a:t>
            </a:r>
            <a:r>
              <a:rPr lang="en-GB" dirty="0">
                <a:solidFill>
                  <a:schemeClr val="accent1"/>
                </a:solidFill>
                <a:latin typeface="Arial Nova" panose="020B0504020202020204" pitchFamily="34" charset="0"/>
              </a:rPr>
              <a:t> High-profile research studies may attract the attention of the media and public interest groups that are organized on behalf of selected communities (e.g., people living with HIV/AIDS, women at increased risk for breast cancer, etc.)</a:t>
            </a:r>
          </a:p>
        </p:txBody>
      </p:sp>
      <p:sp>
        <p:nvSpPr>
          <p:cNvPr id="4" name="Footer Placeholder 3">
            <a:extLst>
              <a:ext uri="{FF2B5EF4-FFF2-40B4-BE49-F238E27FC236}">
                <a16:creationId xmlns:a16="http://schemas.microsoft.com/office/drawing/2014/main" id="{1639111D-28F1-4365-BF01-C66AB804284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7E7E51B8-839A-4ACF-87D0-7C0331D77E8C}"/>
              </a:ext>
            </a:extLst>
          </p:cNvPr>
          <p:cNvSpPr>
            <a:spLocks noGrp="1"/>
          </p:cNvSpPr>
          <p:nvPr>
            <p:ph type="sldNum" sz="quarter" idx="12"/>
          </p:nvPr>
        </p:nvSpPr>
        <p:spPr/>
        <p:txBody>
          <a:bodyPr/>
          <a:lstStyle/>
          <a:p>
            <a:fld id="{D5C7F890-078C-40D2-8C86-978E589344A6}" type="slidenum">
              <a:rPr lang="en-GB" smtClean="0"/>
              <a:t>52</a:t>
            </a:fld>
            <a:endParaRPr lang="en-GB"/>
          </a:p>
        </p:txBody>
      </p:sp>
    </p:spTree>
    <p:extLst>
      <p:ext uri="{BB962C8B-B14F-4D97-AF65-F5344CB8AC3E}">
        <p14:creationId xmlns:p14="http://schemas.microsoft.com/office/powerpoint/2010/main" val="1648162904"/>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hat, Multiple, Icon, Symbol, Message, Bubble, Talk">
            <a:extLst>
              <a:ext uri="{FF2B5EF4-FFF2-40B4-BE49-F238E27FC236}">
                <a16:creationId xmlns:a16="http://schemas.microsoft.com/office/drawing/2014/main" id="{82856185-68B4-4FAD-B4F2-AB2874B2F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944237"/>
            <a:ext cx="1404000" cy="140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E98BE1-0DB9-40BD-B775-2BAEF23F5D5C}"/>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Responsibilities of sponsors and researchers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3C0CA91-EB41-4BB0-99FB-48240936B938}"/>
              </a:ext>
            </a:extLst>
          </p:cNvPr>
          <p:cNvSpPr>
            <a:spLocks noGrp="1"/>
          </p:cNvSpPr>
          <p:nvPr>
            <p:ph idx="1"/>
          </p:nvPr>
        </p:nvSpPr>
        <p:spPr/>
        <p:txBody>
          <a:bodyPr>
            <a:noAutofit/>
          </a:bodyPr>
          <a:lstStyle/>
          <a:p>
            <a:r>
              <a:rPr lang="en-GB" sz="2400" b="1" i="0" dirty="0">
                <a:solidFill>
                  <a:srgbClr val="00B050"/>
                </a:solidFill>
                <a:effectLst/>
                <a:latin typeface="Arial Nova" panose="020B0504020202020204" pitchFamily="34" charset="0"/>
              </a:rPr>
              <a:t>Sponsors and researchers share many responsibilities throughout the research process, primarily:</a:t>
            </a:r>
          </a:p>
          <a:p>
            <a:pPr lvl="1"/>
            <a:r>
              <a:rPr lang="en-GB" sz="2300" i="0" dirty="0">
                <a:solidFill>
                  <a:schemeClr val="accent1">
                    <a:lumMod val="50000"/>
                  </a:schemeClr>
                </a:solidFill>
                <a:effectLst/>
                <a:latin typeface="Arial Nova" panose="020B0504020202020204" pitchFamily="34" charset="0"/>
              </a:rPr>
              <a:t>Protect the safety and well-being of research participants</a:t>
            </a:r>
          </a:p>
          <a:p>
            <a:pPr lvl="1"/>
            <a:r>
              <a:rPr lang="en-GB" sz="2300" i="0" dirty="0">
                <a:solidFill>
                  <a:schemeClr val="accent1">
                    <a:lumMod val="50000"/>
                  </a:schemeClr>
                </a:solidFill>
                <a:effectLst/>
                <a:latin typeface="Arial Nova" panose="020B0504020202020204" pitchFamily="34" charset="0"/>
              </a:rPr>
              <a:t>Design ethical research that addresses a local research need</a:t>
            </a:r>
          </a:p>
          <a:p>
            <a:pPr lvl="1"/>
            <a:r>
              <a:rPr lang="en-GB" sz="2300" i="0" dirty="0">
                <a:solidFill>
                  <a:schemeClr val="accent1">
                    <a:lumMod val="50000"/>
                  </a:schemeClr>
                </a:solidFill>
                <a:effectLst/>
                <a:latin typeface="Arial Nova" panose="020B0504020202020204" pitchFamily="34" charset="0"/>
              </a:rPr>
              <a:t>Ensure proper ethical review and approval of the research</a:t>
            </a:r>
          </a:p>
          <a:p>
            <a:pPr lvl="1"/>
            <a:r>
              <a:rPr lang="en-GB" sz="2300" i="0" dirty="0">
                <a:solidFill>
                  <a:schemeClr val="accent1">
                    <a:lumMod val="50000"/>
                  </a:schemeClr>
                </a:solidFill>
                <a:effectLst/>
                <a:latin typeface="Arial Nova" panose="020B0504020202020204" pitchFamily="34" charset="0"/>
              </a:rPr>
              <a:t>Conduct the research according to the highest ethical standards</a:t>
            </a:r>
          </a:p>
          <a:p>
            <a:pPr lvl="1"/>
            <a:r>
              <a:rPr lang="en-GB" sz="2300" i="0" dirty="0">
                <a:solidFill>
                  <a:schemeClr val="accent1">
                    <a:lumMod val="50000"/>
                  </a:schemeClr>
                </a:solidFill>
                <a:effectLst/>
                <a:latin typeface="Arial Nova" panose="020B0504020202020204" pitchFamily="34" charset="0"/>
              </a:rPr>
              <a:t>Apply and share the knowledge gained by the research</a:t>
            </a:r>
          </a:p>
          <a:p>
            <a:pPr marL="0" indent="0">
              <a:buNone/>
            </a:pPr>
            <a:br>
              <a:rPr lang="en-GB" sz="2400" b="0" i="0" dirty="0">
                <a:solidFill>
                  <a:schemeClr val="accent1">
                    <a:lumMod val="50000"/>
                  </a:schemeClr>
                </a:solidFill>
                <a:effectLst/>
                <a:latin typeface="Arial Nova" panose="020B0504020202020204" pitchFamily="34" charset="0"/>
              </a:rPr>
            </a:b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4104032-0D7F-4667-A7A9-36B9B21F14F7}"/>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E1A22768-6E50-4740-BEAA-A24AFE8B197D}"/>
              </a:ext>
            </a:extLst>
          </p:cNvPr>
          <p:cNvSpPr>
            <a:spLocks noGrp="1"/>
          </p:cNvSpPr>
          <p:nvPr>
            <p:ph type="sldNum" sz="quarter" idx="12"/>
          </p:nvPr>
        </p:nvSpPr>
        <p:spPr/>
        <p:txBody>
          <a:bodyPr/>
          <a:lstStyle/>
          <a:p>
            <a:fld id="{D5C7F890-078C-40D2-8C86-978E589344A6}" type="slidenum">
              <a:rPr lang="en-GB" smtClean="0"/>
              <a:t>53</a:t>
            </a:fld>
            <a:endParaRPr lang="en-GB"/>
          </a:p>
        </p:txBody>
      </p:sp>
    </p:spTree>
    <p:extLst>
      <p:ext uri="{BB962C8B-B14F-4D97-AF65-F5344CB8AC3E}">
        <p14:creationId xmlns:p14="http://schemas.microsoft.com/office/powerpoint/2010/main" val="3642801427"/>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eedback, Group, Business, Communication, Opinion">
            <a:extLst>
              <a:ext uri="{FF2B5EF4-FFF2-40B4-BE49-F238E27FC236}">
                <a16:creationId xmlns:a16="http://schemas.microsoft.com/office/drawing/2014/main" id="{2A542FDF-BCC4-4683-A014-2A0763C8EB2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7025" y="452484"/>
            <a:ext cx="2412000" cy="1570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FE8BC5-20D4-4D0E-9B7C-1F4A0C8E6BE4}"/>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Sponsor’s responsibilities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4535682-6849-4FCB-A314-1CF41EA7E201}"/>
              </a:ext>
            </a:extLst>
          </p:cNvPr>
          <p:cNvSpPr>
            <a:spLocks noGrp="1"/>
          </p:cNvSpPr>
          <p:nvPr>
            <p:ph idx="1"/>
          </p:nvPr>
        </p:nvSpPr>
        <p:spPr>
          <a:xfrm>
            <a:off x="628650" y="1662115"/>
            <a:ext cx="7886700" cy="5030786"/>
          </a:xfrm>
        </p:spPr>
        <p:txBody>
          <a:bodyPr>
            <a:noAutofit/>
          </a:bodyPr>
          <a:lstStyle/>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Select only qualified researchers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Provide necessary support to implement the research properly - </a:t>
            </a:r>
            <a:r>
              <a:rPr lang="en-GB" sz="1600" b="0" i="0" dirty="0">
                <a:solidFill>
                  <a:srgbClr val="FF0000"/>
                </a:solidFill>
                <a:effectLst/>
                <a:latin typeface="Arial Nova" panose="020B0504020202020204" pitchFamily="34" charset="0"/>
              </a:rPr>
              <a:t>methodologically sound protocols, operational procedures, training</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Require the review and approval of a properly established REC</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Promote research integrity - </a:t>
            </a:r>
            <a:r>
              <a:rPr lang="en-GB" sz="1600" b="0" i="0" dirty="0">
                <a:solidFill>
                  <a:srgbClr val="FF0000"/>
                </a:solidFill>
                <a:effectLst/>
                <a:latin typeface="Arial Nova" panose="020B0504020202020204" pitchFamily="34" charset="0"/>
              </a:rPr>
              <a:t>monitor study sites, manage potential conflicts of interest, training</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Ensure the appropriate management of serious adverse events (SAEs) – </a:t>
            </a:r>
            <a:r>
              <a:rPr lang="en-GB" sz="1600" b="0" i="0" dirty="0">
                <a:solidFill>
                  <a:schemeClr val="accent1"/>
                </a:solidFill>
                <a:effectLst/>
                <a:latin typeface="Arial Nova" panose="020B0504020202020204" pitchFamily="34" charset="0"/>
              </a:rPr>
              <a:t>in some settings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In international research, </a:t>
            </a:r>
          </a:p>
          <a:p>
            <a:pPr lvl="2"/>
            <a:r>
              <a:rPr lang="en-GB" sz="1700" b="0" i="0" dirty="0">
                <a:solidFill>
                  <a:schemeClr val="accent1">
                    <a:lumMod val="50000"/>
                  </a:schemeClr>
                </a:solidFill>
                <a:effectLst/>
                <a:latin typeface="Arial Nova" panose="020B0504020202020204" pitchFamily="34" charset="0"/>
              </a:rPr>
              <a:t>Comply with all local ethical, regulatory and legal requirements</a:t>
            </a:r>
            <a:endParaRPr lang="en-GB" sz="1700" dirty="0">
              <a:solidFill>
                <a:schemeClr val="accent1">
                  <a:lumMod val="50000"/>
                </a:schemeClr>
              </a:solidFill>
              <a:latin typeface="Arial Nova" panose="020B0504020202020204" pitchFamily="34" charset="0"/>
            </a:endParaRPr>
          </a:p>
          <a:p>
            <a:pPr lvl="2"/>
            <a:r>
              <a:rPr lang="en-GB" sz="1700" b="0" i="0" dirty="0">
                <a:solidFill>
                  <a:schemeClr val="accent1">
                    <a:lumMod val="50000"/>
                  </a:schemeClr>
                </a:solidFill>
                <a:effectLst/>
                <a:latin typeface="Arial Nova" panose="020B0504020202020204" pitchFamily="34" charset="0"/>
              </a:rPr>
              <a:t>Ensure the local relevance of the research</a:t>
            </a:r>
          </a:p>
          <a:p>
            <a:pPr lvl="2"/>
            <a:r>
              <a:rPr lang="en-GB" sz="1700" b="0" i="0" dirty="0">
                <a:solidFill>
                  <a:schemeClr val="accent1">
                    <a:lumMod val="50000"/>
                  </a:schemeClr>
                </a:solidFill>
                <a:effectLst/>
                <a:latin typeface="Arial Nova" panose="020B0504020202020204" pitchFamily="34" charset="0"/>
              </a:rPr>
              <a:t>Ensure the availability and access to health care services necessary for the safe conduct of the research</a:t>
            </a:r>
          </a:p>
          <a:p>
            <a:pPr lvl="2"/>
            <a:r>
              <a:rPr lang="en-GB" sz="1700" dirty="0">
                <a:solidFill>
                  <a:schemeClr val="accent1">
                    <a:lumMod val="50000"/>
                  </a:schemeClr>
                </a:solidFill>
                <a:latin typeface="Arial Nova" panose="020B0504020202020204" pitchFamily="34" charset="0"/>
              </a:rPr>
              <a:t>Assist in capacity building</a:t>
            </a:r>
          </a:p>
          <a:p>
            <a:pPr lvl="2"/>
            <a:r>
              <a:rPr lang="en-GB" sz="1700" dirty="0">
                <a:solidFill>
                  <a:schemeClr val="accent1">
                    <a:lumMod val="50000"/>
                  </a:schemeClr>
                </a:solidFill>
                <a:latin typeface="Arial Nova" panose="020B0504020202020204" pitchFamily="34" charset="0"/>
              </a:rPr>
              <a:t>Post-trial responsibilities – make the products of the research available to the participants and the host community</a:t>
            </a:r>
          </a:p>
          <a:p>
            <a:pPr algn="l">
              <a:buFont typeface="Arial" panose="020B0604020202020204" pitchFamily="34" charset="0"/>
              <a:buChar char="•"/>
            </a:pPr>
            <a:endParaRPr lang="en-GB" sz="2000" b="0" i="0" dirty="0">
              <a:solidFill>
                <a:schemeClr val="accent1">
                  <a:lumMod val="50000"/>
                </a:schemeClr>
              </a:solidFill>
              <a:effectLst/>
              <a:latin typeface="Arial Nova" panose="020B0504020202020204" pitchFamily="34" charset="0"/>
            </a:endParaRPr>
          </a:p>
          <a:p>
            <a:pPr algn="l">
              <a:buFont typeface="Arial" panose="020B0604020202020204" pitchFamily="34" charset="0"/>
              <a:buChar char="•"/>
            </a:pPr>
            <a:endParaRPr lang="en-GB" sz="2000" b="0" i="0" dirty="0">
              <a:solidFill>
                <a:schemeClr val="accent1">
                  <a:lumMod val="50000"/>
                </a:schemeClr>
              </a:solidFill>
              <a:effectLst/>
              <a:latin typeface="Arial Nova" panose="020B0504020202020204" pitchFamily="34" charset="0"/>
            </a:endParaRPr>
          </a:p>
          <a:p>
            <a:pPr marL="0" indent="0">
              <a:buNone/>
            </a:pPr>
            <a:endParaRPr lang="en-GB" sz="20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79C5383-60A6-4482-A0E6-EE6C48640762}"/>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82E65691-836A-4738-BE23-C63E4FA381D0}"/>
              </a:ext>
            </a:extLst>
          </p:cNvPr>
          <p:cNvSpPr>
            <a:spLocks noGrp="1"/>
          </p:cNvSpPr>
          <p:nvPr>
            <p:ph type="sldNum" sz="quarter" idx="12"/>
          </p:nvPr>
        </p:nvSpPr>
        <p:spPr/>
        <p:txBody>
          <a:bodyPr/>
          <a:lstStyle/>
          <a:p>
            <a:fld id="{D5C7F890-078C-40D2-8C86-978E589344A6}" type="slidenum">
              <a:rPr lang="en-GB" smtClean="0"/>
              <a:t>54</a:t>
            </a:fld>
            <a:endParaRPr lang="en-GB"/>
          </a:p>
        </p:txBody>
      </p:sp>
    </p:spTree>
    <p:extLst>
      <p:ext uri="{BB962C8B-B14F-4D97-AF65-F5344CB8AC3E}">
        <p14:creationId xmlns:p14="http://schemas.microsoft.com/office/powerpoint/2010/main" val="1102676220"/>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Scientist, Microscope, Laboratory, Drawing, Sketch, Man">
            <a:extLst>
              <a:ext uri="{FF2B5EF4-FFF2-40B4-BE49-F238E27FC236}">
                <a16:creationId xmlns:a16="http://schemas.microsoft.com/office/drawing/2014/main" id="{186CDCA4-386A-4B5A-BDF2-DFCD212BF5C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9400" y="1069497"/>
            <a:ext cx="2412000" cy="1726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5B45A0-56BE-4349-86BA-CE099A708B72}"/>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Researcher’s responsibilities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F3772C5F-B725-482B-9AEE-0BDD6C5D1AE6}"/>
              </a:ext>
            </a:extLst>
          </p:cNvPr>
          <p:cNvSpPr>
            <a:spLocks noGrp="1"/>
          </p:cNvSpPr>
          <p:nvPr>
            <p:ph idx="1"/>
          </p:nvPr>
        </p:nvSpPr>
        <p:spPr>
          <a:xfrm>
            <a:off x="628650" y="1501774"/>
            <a:ext cx="7886700" cy="4895851"/>
          </a:xfrm>
        </p:spPr>
        <p:txBody>
          <a:bodyPr>
            <a:noAutofit/>
          </a:bodyPr>
          <a:lstStyle/>
          <a:p>
            <a:pPr eaLnBrk="1" hangingPunct="1">
              <a:buFont typeface="Arial" panose="020B0604020202020204" pitchFamily="34" charset="0"/>
              <a:buNone/>
            </a:pPr>
            <a:r>
              <a:rPr lang="en-US" altLang="en-US" sz="2400" b="1" dirty="0">
                <a:solidFill>
                  <a:srgbClr val="00B050"/>
                </a:solidFill>
                <a:latin typeface="Arial Nova" panose="020B0504020202020204" pitchFamily="34" charset="0"/>
              </a:rPr>
              <a:t>Protection of research participants:</a:t>
            </a:r>
          </a:p>
          <a:p>
            <a:pPr eaLnBrk="1" hangingPunct="1"/>
            <a:r>
              <a:rPr lang="en-US" altLang="en-US" dirty="0">
                <a:solidFill>
                  <a:schemeClr val="accent1">
                    <a:lumMod val="50000"/>
                  </a:schemeClr>
                </a:solidFill>
                <a:latin typeface="Arial Nova" panose="020B0504020202020204" pitchFamily="34" charset="0"/>
              </a:rPr>
              <a:t>Develop </a:t>
            </a:r>
            <a:r>
              <a:rPr lang="en-GB" altLang="en-US" dirty="0">
                <a:solidFill>
                  <a:schemeClr val="accent1">
                    <a:lumMod val="50000"/>
                  </a:schemeClr>
                </a:solidFill>
                <a:latin typeface="Arial Nova" panose="020B0504020202020204" pitchFamily="34" charset="0"/>
              </a:rPr>
              <a:t>scientifically and technically appropriate research protocols</a:t>
            </a:r>
            <a:endParaRPr lang="en-US" altLang="en-US" dirty="0">
              <a:solidFill>
                <a:schemeClr val="accent1">
                  <a:lumMod val="50000"/>
                </a:schemeClr>
              </a:solidFill>
              <a:latin typeface="Arial Nova" panose="020B0504020202020204" pitchFamily="34" charset="0"/>
            </a:endParaRPr>
          </a:p>
          <a:p>
            <a:pPr eaLnBrk="1" hangingPunct="1"/>
            <a:r>
              <a:rPr lang="en-US" altLang="en-US" dirty="0">
                <a:solidFill>
                  <a:schemeClr val="accent1">
                    <a:lumMod val="50000"/>
                  </a:schemeClr>
                </a:solidFill>
                <a:latin typeface="Arial Nova" panose="020B0504020202020204" pitchFamily="34" charset="0"/>
              </a:rPr>
              <a:t>Ensure appropriate informed consent</a:t>
            </a:r>
          </a:p>
          <a:p>
            <a:pPr eaLnBrk="1" hangingPunct="1"/>
            <a:r>
              <a:rPr lang="en-US" altLang="en-US" dirty="0">
                <a:solidFill>
                  <a:schemeClr val="accent1">
                    <a:lumMod val="50000"/>
                  </a:schemeClr>
                </a:solidFill>
                <a:latin typeface="Arial Nova" panose="020B0504020202020204" pitchFamily="34" charset="0"/>
              </a:rPr>
              <a:t>Protect </a:t>
            </a:r>
            <a:r>
              <a:rPr lang="en-GB" altLang="en-US" dirty="0">
                <a:solidFill>
                  <a:schemeClr val="accent1">
                    <a:lumMod val="50000"/>
                  </a:schemeClr>
                </a:solidFill>
                <a:latin typeface="Arial Nova" panose="020B0504020202020204" pitchFamily="34" charset="0"/>
              </a:rPr>
              <a:t>the confidentiality of the participants as stipulated in the informed consent</a:t>
            </a:r>
            <a:endParaRPr lang="en-US" altLang="en-US" dirty="0">
              <a:solidFill>
                <a:schemeClr val="accent1">
                  <a:lumMod val="50000"/>
                </a:schemeClr>
              </a:solidFill>
              <a:latin typeface="Arial Nova" panose="020B0504020202020204" pitchFamily="34" charset="0"/>
            </a:endParaRPr>
          </a:p>
          <a:p>
            <a:pPr eaLnBrk="1" hangingPunct="1"/>
            <a:r>
              <a:rPr lang="en-US" altLang="en-US" dirty="0">
                <a:solidFill>
                  <a:schemeClr val="accent1">
                    <a:lumMod val="50000"/>
                  </a:schemeClr>
                </a:solidFill>
                <a:latin typeface="Arial Nova" panose="020B0504020202020204" pitchFamily="34" charset="0"/>
              </a:rPr>
              <a:t>Conduct research according to protocol</a:t>
            </a:r>
          </a:p>
          <a:p>
            <a:pPr eaLnBrk="1" hangingPunct="1"/>
            <a:r>
              <a:rPr lang="en-US" altLang="en-US" dirty="0">
                <a:solidFill>
                  <a:schemeClr val="accent1">
                    <a:lumMod val="50000"/>
                  </a:schemeClr>
                </a:solidFill>
                <a:latin typeface="Arial Nova" panose="020B0504020202020204" pitchFamily="34" charset="0"/>
              </a:rPr>
              <a:t>Conduct the research with integrity </a:t>
            </a:r>
          </a:p>
          <a:p>
            <a:pPr eaLnBrk="1" hangingPunct="1"/>
            <a:r>
              <a:rPr lang="en-US" altLang="en-US" dirty="0">
                <a:solidFill>
                  <a:schemeClr val="accent1">
                    <a:lumMod val="50000"/>
                  </a:schemeClr>
                </a:solidFill>
                <a:latin typeface="Arial Nova" panose="020B0504020202020204" pitchFamily="34" charset="0"/>
              </a:rPr>
              <a:t>Comply with REC requirements</a:t>
            </a:r>
          </a:p>
          <a:p>
            <a:pPr lvl="1"/>
            <a:r>
              <a:rPr lang="en-US" altLang="en-US" dirty="0">
                <a:solidFill>
                  <a:srgbClr val="FF0000"/>
                </a:solidFill>
                <a:latin typeface="Arial Nova" panose="020B0504020202020204" pitchFamily="34" charset="0"/>
              </a:rPr>
              <a:t>Report adverse experiences, protocol violations, participant complaints</a:t>
            </a:r>
          </a:p>
          <a:p>
            <a:pPr eaLnBrk="1" hangingPunct="1">
              <a:buFont typeface="Arial" panose="020B0604020202020204" pitchFamily="34" charset="0"/>
              <a:buNone/>
            </a:pPr>
            <a:r>
              <a:rPr lang="en-US" altLang="en-US" dirty="0">
                <a:solidFill>
                  <a:schemeClr val="accent1">
                    <a:lumMod val="50000"/>
                  </a:schemeClr>
                </a:solidFill>
                <a:latin typeface="Arial Nova" panose="020B0504020202020204" pitchFamily="34" charset="0"/>
              </a:rPr>
              <a:t>• Post-study</a:t>
            </a:r>
          </a:p>
          <a:p>
            <a:pPr lvl="1"/>
            <a:r>
              <a:rPr lang="en-US" altLang="en-US" dirty="0">
                <a:solidFill>
                  <a:srgbClr val="FF0000"/>
                </a:solidFill>
                <a:latin typeface="Arial Nova" panose="020B0504020202020204" pitchFamily="34" charset="0"/>
              </a:rPr>
              <a:t>Protect the long-term interests of participants- e.g., facilitate access to the study product</a:t>
            </a: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677C7CD-9495-4274-9842-0A8DDC01EAE2}"/>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5352C892-18C1-471E-9213-9F94EC47AF1D}"/>
              </a:ext>
            </a:extLst>
          </p:cNvPr>
          <p:cNvSpPr>
            <a:spLocks noGrp="1"/>
          </p:cNvSpPr>
          <p:nvPr>
            <p:ph type="sldNum" sz="quarter" idx="12"/>
          </p:nvPr>
        </p:nvSpPr>
        <p:spPr/>
        <p:txBody>
          <a:bodyPr/>
          <a:lstStyle/>
          <a:p>
            <a:fld id="{D5C7F890-078C-40D2-8C86-978E589344A6}" type="slidenum">
              <a:rPr lang="en-GB" smtClean="0"/>
              <a:t>55</a:t>
            </a:fld>
            <a:endParaRPr lang="en-GB"/>
          </a:p>
        </p:txBody>
      </p:sp>
    </p:spTree>
    <p:extLst>
      <p:ext uri="{BB962C8B-B14F-4D97-AF65-F5344CB8AC3E}">
        <p14:creationId xmlns:p14="http://schemas.microsoft.com/office/powerpoint/2010/main" val="2820507593"/>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heck, Hook, Check Mark, Yes, Agree, Consent, Quality">
            <a:extLst>
              <a:ext uri="{FF2B5EF4-FFF2-40B4-BE49-F238E27FC236}">
                <a16:creationId xmlns:a16="http://schemas.microsoft.com/office/drawing/2014/main" id="{A49DCA6B-BAD9-485C-B99D-BB6A3DAB8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3135033"/>
            <a:ext cx="4464000" cy="2962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612DC8-1647-474A-B454-17F0C47700EF}"/>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Researcher’s responsibilities </a:t>
            </a:r>
            <a:r>
              <a:rPr lang="en-GB" sz="1400" b="1" i="0" dirty="0">
                <a:solidFill>
                  <a:srgbClr val="C00000"/>
                </a:solidFill>
                <a:effectLst/>
                <a:latin typeface="Arial Bold" panose="020B0704020202020204" pitchFamily="34" charset="0"/>
                <a:cs typeface="Arial Bold" panose="020B0704020202020204" pitchFamily="34" charset="0"/>
              </a:rPr>
              <a:t>cont’d.</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DC0E642-974D-4767-B758-36508896E801}"/>
              </a:ext>
            </a:extLst>
          </p:cNvPr>
          <p:cNvSpPr>
            <a:spLocks noGrp="1"/>
          </p:cNvSpPr>
          <p:nvPr>
            <p:ph idx="1"/>
          </p:nvPr>
        </p:nvSpPr>
        <p:spPr/>
        <p:txBody>
          <a:bodyPr>
            <a:normAutofit/>
          </a:bodyPr>
          <a:lstStyle/>
          <a:p>
            <a:pPr marL="0" indent="0" algn="l">
              <a:buNone/>
            </a:pPr>
            <a:r>
              <a:rPr lang="en-GB" sz="2800" b="1" i="0" dirty="0">
                <a:solidFill>
                  <a:srgbClr val="00B050"/>
                </a:solidFill>
                <a:effectLst/>
                <a:latin typeface="Arial Nova" panose="020B0504020202020204" pitchFamily="34" charset="0"/>
              </a:rPr>
              <a:t>In addition to clinica</a:t>
            </a:r>
            <a:r>
              <a:rPr lang="en-GB" sz="2800" b="1" dirty="0">
                <a:solidFill>
                  <a:srgbClr val="00B050"/>
                </a:solidFill>
                <a:latin typeface="Arial Nova" panose="020B0504020202020204" pitchFamily="34" charset="0"/>
              </a:rPr>
              <a:t>l</a:t>
            </a:r>
            <a:r>
              <a:rPr lang="en-GB" sz="2800" b="1" i="0" dirty="0">
                <a:solidFill>
                  <a:srgbClr val="00B050"/>
                </a:solidFill>
                <a:effectLst/>
                <a:latin typeface="Arial Nova" panose="020B0504020202020204" pitchFamily="34" charset="0"/>
              </a:rPr>
              <a:t> and scientific skills, researchers should possess the following human qualities: </a:t>
            </a:r>
          </a:p>
          <a:p>
            <a:pPr marL="0" indent="0" algn="l">
              <a:buNone/>
            </a:pPr>
            <a:endParaRPr lang="en-GB" sz="800" b="1" i="0" dirty="0">
              <a:solidFill>
                <a:srgbClr val="00B050"/>
              </a:solidFill>
              <a:effectLst/>
              <a:latin typeface="Arial Nova" panose="020B0504020202020204" pitchFamily="34" charset="0"/>
            </a:endParaRP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Integrity</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Respect</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Compassion</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Professionalism</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Courtesy</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Sensitivity</a:t>
            </a:r>
          </a:p>
          <a:p>
            <a:endParaRPr lang="en-GB" sz="2800" dirty="0">
              <a:solidFill>
                <a:schemeClr val="accent1">
                  <a:lumMod val="50000"/>
                </a:schemeClr>
              </a:solidFill>
              <a:latin typeface="Arial Nova" panose="020B0504020202020204" pitchFamily="34" charset="0"/>
            </a:endParaRPr>
          </a:p>
          <a:p>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3EC09C2-6239-4BA2-8FB8-9B84FBC0E44D}"/>
              </a:ext>
            </a:extLst>
          </p:cNvPr>
          <p:cNvSpPr>
            <a:spLocks noGrp="1"/>
          </p:cNvSpPr>
          <p:nvPr>
            <p:ph type="ftr" sz="quarter" idx="11"/>
          </p:nvPr>
        </p:nvSpPr>
        <p:spPr>
          <a:xfrm>
            <a:off x="2505075" y="6466224"/>
            <a:ext cx="3086100" cy="365125"/>
          </a:xfrm>
        </p:spPr>
        <p:txBody>
          <a:bodyPr/>
          <a:lstStyle/>
          <a:p>
            <a:r>
              <a:rPr lang="en-GB" dirty="0"/>
              <a:t>FHI 360, 2011.</a:t>
            </a:r>
          </a:p>
        </p:txBody>
      </p:sp>
      <p:sp>
        <p:nvSpPr>
          <p:cNvPr id="5" name="Slide Number Placeholder 4">
            <a:extLst>
              <a:ext uri="{FF2B5EF4-FFF2-40B4-BE49-F238E27FC236}">
                <a16:creationId xmlns:a16="http://schemas.microsoft.com/office/drawing/2014/main" id="{0FB1D781-8DD4-4D74-A14D-31E0209449B5}"/>
              </a:ext>
            </a:extLst>
          </p:cNvPr>
          <p:cNvSpPr>
            <a:spLocks noGrp="1"/>
          </p:cNvSpPr>
          <p:nvPr>
            <p:ph type="sldNum" sz="quarter" idx="12"/>
          </p:nvPr>
        </p:nvSpPr>
        <p:spPr/>
        <p:txBody>
          <a:bodyPr/>
          <a:lstStyle/>
          <a:p>
            <a:fld id="{D5C7F890-078C-40D2-8C86-978E589344A6}" type="slidenum">
              <a:rPr lang="en-GB" smtClean="0"/>
              <a:t>56</a:t>
            </a:fld>
            <a:endParaRPr lang="en-GB"/>
          </a:p>
        </p:txBody>
      </p:sp>
    </p:spTree>
    <p:extLst>
      <p:ext uri="{BB962C8B-B14F-4D97-AF65-F5344CB8AC3E}">
        <p14:creationId xmlns:p14="http://schemas.microsoft.com/office/powerpoint/2010/main" val="1137960303"/>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A3F5-4D8E-4BC1-9D2A-9DBE3F85EE04}"/>
              </a:ext>
            </a:extLst>
          </p:cNvPr>
          <p:cNvSpPr>
            <a:spLocks noGrp="1"/>
          </p:cNvSpPr>
          <p:nvPr>
            <p:ph type="title"/>
          </p:nvPr>
        </p:nvSpPr>
        <p:spPr>
          <a:xfrm>
            <a:off x="628650" y="34607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Researcher’s responsibilities: Summary</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3DFA09F1-E5F7-4DA1-BB61-394A97153E2D}"/>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751B764A-79D6-44EB-B46F-EC33FA78B58F}"/>
              </a:ext>
            </a:extLst>
          </p:cNvPr>
          <p:cNvSpPr>
            <a:spLocks noGrp="1"/>
          </p:cNvSpPr>
          <p:nvPr>
            <p:ph type="sldNum" sz="quarter" idx="12"/>
          </p:nvPr>
        </p:nvSpPr>
        <p:spPr/>
        <p:txBody>
          <a:bodyPr/>
          <a:lstStyle/>
          <a:p>
            <a:fld id="{D5C7F890-078C-40D2-8C86-978E589344A6}" type="slidenum">
              <a:rPr lang="en-GB" smtClean="0"/>
              <a:t>57</a:t>
            </a:fld>
            <a:endParaRPr lang="en-GB"/>
          </a:p>
        </p:txBody>
      </p:sp>
      <p:sp>
        <p:nvSpPr>
          <p:cNvPr id="6" name="Content Placeholder 5">
            <a:extLst>
              <a:ext uri="{FF2B5EF4-FFF2-40B4-BE49-F238E27FC236}">
                <a16:creationId xmlns:a16="http://schemas.microsoft.com/office/drawing/2014/main" id="{919DAA00-42B4-4F96-9A00-9CDE0311D81F}"/>
              </a:ext>
            </a:extLst>
          </p:cNvPr>
          <p:cNvSpPr txBox="1">
            <a:spLocks noGrp="1"/>
          </p:cNvSpPr>
          <p:nvPr>
            <p:ph idx="1"/>
          </p:nvPr>
        </p:nvSpPr>
        <p:spPr>
          <a:xfrm>
            <a:off x="628650" y="1882775"/>
            <a:ext cx="7886700" cy="3715889"/>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chemeClr val="accent1">
                    <a:lumMod val="50000"/>
                  </a:schemeClr>
                </a:solidFill>
                <a:effectLst/>
                <a:uLnTx/>
                <a:uFillTx/>
                <a:latin typeface="Arial Nova" panose="020B0504020202020204" pitchFamily="34" charset="0"/>
              </a:rPr>
              <a:t>Research with human participants is a privilege, not a right, and is given to the researcher by the society.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800" b="1" i="0" u="none" strike="noStrike" kern="1200" cap="none" spc="0" normalizeH="0" baseline="0" noProof="0" dirty="0">
              <a:ln>
                <a:noFill/>
              </a:ln>
              <a:solidFill>
                <a:schemeClr val="accent1">
                  <a:lumMod val="50000"/>
                </a:schemeClr>
              </a:solidFill>
              <a:effectLst/>
              <a:uLnTx/>
              <a:uFillTx/>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0000"/>
                </a:solidFill>
                <a:effectLst/>
                <a:uLnTx/>
                <a:uFillTx/>
                <a:latin typeface="Arial Nova" panose="020B0504020202020204" pitchFamily="34" charset="0"/>
              </a:rPr>
              <a:t>The protection of the well-being of the research participant is the primary responsibility of the researcher.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GB" sz="800" b="1" dirty="0">
              <a:solidFill>
                <a:schemeClr val="accent1">
                  <a:lumMod val="50000"/>
                </a:schemeClr>
              </a:solidFill>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chemeClr val="accent1"/>
                </a:solidFill>
                <a:effectLst/>
                <a:uLnTx/>
                <a:uFillTx/>
                <a:latin typeface="Arial Nova" panose="020B0504020202020204" pitchFamily="34" charset="0"/>
              </a:rPr>
              <a:t>Protecting the participant is more important than the pursuit of new knowledge, the benefit to science that may result from the research, and personal or professional research interests.</a:t>
            </a:r>
          </a:p>
        </p:txBody>
      </p:sp>
    </p:spTree>
    <p:extLst>
      <p:ext uri="{BB962C8B-B14F-4D97-AF65-F5344CB8AC3E}">
        <p14:creationId xmlns:p14="http://schemas.microsoft.com/office/powerpoint/2010/main" val="4293599535"/>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D44B-7026-483C-817A-FD41141869EE}"/>
              </a:ext>
            </a:extLst>
          </p:cNvPr>
          <p:cNvSpPr>
            <a:spLocks noGrp="1"/>
          </p:cNvSpPr>
          <p:nvPr>
            <p:ph type="title"/>
          </p:nvPr>
        </p:nvSpPr>
        <p:spPr>
          <a:xfrm>
            <a:off x="628650" y="320674"/>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a:t>
            </a:r>
          </a:p>
        </p:txBody>
      </p:sp>
      <p:sp>
        <p:nvSpPr>
          <p:cNvPr id="3" name="Content Placeholder 2">
            <a:extLst>
              <a:ext uri="{FF2B5EF4-FFF2-40B4-BE49-F238E27FC236}">
                <a16:creationId xmlns:a16="http://schemas.microsoft.com/office/drawing/2014/main" id="{65A8700E-226B-4459-A641-0CF0FC4D15DA}"/>
              </a:ext>
            </a:extLst>
          </p:cNvPr>
          <p:cNvSpPr>
            <a:spLocks noGrp="1"/>
          </p:cNvSpPr>
          <p:nvPr>
            <p:ph idx="1"/>
          </p:nvPr>
        </p:nvSpPr>
        <p:spPr/>
        <p:txBody>
          <a:bodyPr>
            <a:normAutofit/>
          </a:bodyPr>
          <a:lstStyle/>
          <a:p>
            <a:endParaRPr lang="en-GB" sz="2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Conflict of interest</a:t>
            </a:r>
          </a:p>
          <a:p>
            <a:r>
              <a:rPr lang="en-GB" sz="2800" b="1" dirty="0">
                <a:solidFill>
                  <a:schemeClr val="accent1">
                    <a:lumMod val="50000"/>
                  </a:schemeClr>
                </a:solidFill>
                <a:latin typeface="Arial Nova" panose="020B0504020202020204" pitchFamily="34" charset="0"/>
              </a:rPr>
              <a:t>Pregnant and breastfeeding women as research participants</a:t>
            </a:r>
          </a:p>
          <a:p>
            <a:r>
              <a:rPr lang="en-GB" sz="2800" b="1" dirty="0">
                <a:solidFill>
                  <a:schemeClr val="accent1">
                    <a:lumMod val="50000"/>
                  </a:schemeClr>
                </a:solidFill>
                <a:latin typeface="Arial Nova" panose="020B0504020202020204" pitchFamily="34" charset="0"/>
              </a:rPr>
              <a:t>Adolescents as research participants</a:t>
            </a:r>
          </a:p>
        </p:txBody>
      </p:sp>
      <p:sp>
        <p:nvSpPr>
          <p:cNvPr id="5" name="Slide Number Placeholder 4">
            <a:extLst>
              <a:ext uri="{FF2B5EF4-FFF2-40B4-BE49-F238E27FC236}">
                <a16:creationId xmlns:a16="http://schemas.microsoft.com/office/drawing/2014/main" id="{D199D1B8-ED22-4341-9BDB-C5E39ED9FBB2}"/>
              </a:ext>
            </a:extLst>
          </p:cNvPr>
          <p:cNvSpPr>
            <a:spLocks noGrp="1"/>
          </p:cNvSpPr>
          <p:nvPr>
            <p:ph type="sldNum" sz="quarter" idx="12"/>
          </p:nvPr>
        </p:nvSpPr>
        <p:spPr/>
        <p:txBody>
          <a:bodyPr/>
          <a:lstStyle/>
          <a:p>
            <a:fld id="{D5C7F890-078C-40D2-8C86-978E589344A6}" type="slidenum">
              <a:rPr lang="en-GB" smtClean="0"/>
              <a:t>58</a:t>
            </a:fld>
            <a:endParaRPr lang="en-GB"/>
          </a:p>
        </p:txBody>
      </p:sp>
    </p:spTree>
    <p:extLst>
      <p:ext uri="{BB962C8B-B14F-4D97-AF65-F5344CB8AC3E}">
        <p14:creationId xmlns:p14="http://schemas.microsoft.com/office/powerpoint/2010/main" val="3214652771"/>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People, Think, Throughts, Psychology">
            <a:extLst>
              <a:ext uri="{FF2B5EF4-FFF2-40B4-BE49-F238E27FC236}">
                <a16:creationId xmlns:a16="http://schemas.microsoft.com/office/drawing/2014/main" id="{8938A9AE-998C-4890-8E76-12EBA6376379}"/>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875" y="1828800"/>
            <a:ext cx="8096250"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2E90D9-6708-4124-87F1-6AEF3A76E806}"/>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Conflict of interest</a:t>
            </a:r>
          </a:p>
        </p:txBody>
      </p:sp>
      <p:sp>
        <p:nvSpPr>
          <p:cNvPr id="3" name="Content Placeholder 2">
            <a:extLst>
              <a:ext uri="{FF2B5EF4-FFF2-40B4-BE49-F238E27FC236}">
                <a16:creationId xmlns:a16="http://schemas.microsoft.com/office/drawing/2014/main" id="{CEF6A6F5-17EC-464D-9A50-F86C2B39EC7E}"/>
              </a:ext>
            </a:extLst>
          </p:cNvPr>
          <p:cNvSpPr>
            <a:spLocks noGrp="1"/>
          </p:cNvSpPr>
          <p:nvPr>
            <p:ph idx="1"/>
          </p:nvPr>
        </p:nvSpPr>
        <p:spPr>
          <a:xfrm>
            <a:off x="628650" y="1825625"/>
            <a:ext cx="7886700" cy="4895851"/>
          </a:xfrm>
        </p:spPr>
        <p:txBody>
          <a:bodyPr>
            <a:normAutofit/>
          </a:bodyPr>
          <a:lstStyle/>
          <a:p>
            <a:pPr marL="0" indent="0">
              <a:buNone/>
            </a:pPr>
            <a:r>
              <a:rPr lang="en-GB" b="1" dirty="0">
                <a:solidFill>
                  <a:srgbClr val="00B050"/>
                </a:solidFill>
                <a:latin typeface="Arial Nova" panose="020B0504020202020204" pitchFamily="34" charset="0"/>
              </a:rPr>
              <a:t>“When there is a substantial risk that secondary interests of one or more stakeholders in research unduly influence their judgment and thereby compromise or undermine the primary goal of research.”</a:t>
            </a:r>
          </a:p>
          <a:p>
            <a:endParaRPr lang="en-GB" sz="800" dirty="0">
              <a:solidFill>
                <a:schemeClr val="accent1">
                  <a:lumMod val="50000"/>
                </a:schemeClr>
              </a:solidFill>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Competitive environment for academic researchers</a:t>
            </a:r>
          </a:p>
          <a:p>
            <a:pPr lvl="1"/>
            <a:r>
              <a:rPr lang="en-GB" sz="2100" dirty="0">
                <a:solidFill>
                  <a:schemeClr val="accent1">
                    <a:lumMod val="50000"/>
                  </a:schemeClr>
                </a:solidFill>
                <a:latin typeface="Arial Nova" panose="020B0504020202020204" pitchFamily="34" charset="0"/>
              </a:rPr>
              <a:t>Increasing commercialization of research</a:t>
            </a:r>
          </a:p>
          <a:p>
            <a:pPr lvl="1"/>
            <a:r>
              <a:rPr lang="en-GB" sz="2100" dirty="0">
                <a:solidFill>
                  <a:schemeClr val="accent1">
                    <a:lumMod val="50000"/>
                  </a:schemeClr>
                </a:solidFill>
                <a:latin typeface="Arial Nova" panose="020B0504020202020204" pitchFamily="34" charset="0"/>
              </a:rPr>
              <a:t>Conflicts of interest can influence the choice of research questions and methods, recruitment and retention of participants, interpretation and publication of data, and the ethical review of research</a:t>
            </a:r>
          </a:p>
          <a:p>
            <a:pPr lvl="1"/>
            <a:r>
              <a:rPr lang="en-GB" sz="2100" dirty="0">
                <a:solidFill>
                  <a:schemeClr val="accent1">
                    <a:lumMod val="50000"/>
                  </a:schemeClr>
                </a:solidFill>
                <a:latin typeface="Arial Nova" panose="020B0504020202020204" pitchFamily="34" charset="0"/>
              </a:rPr>
              <a:t>Managing conflicts of interests safeguards the scientific integrity of research and protects the rights and interests of study participants</a:t>
            </a:r>
          </a:p>
          <a:p>
            <a:pPr marL="0" indent="0">
              <a:buNone/>
            </a:pPr>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8E87B86-0A40-4A9F-9868-780CEEF1CE5B}"/>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F06A5889-659E-4AFC-974D-3067AFCAD7AB}"/>
              </a:ext>
            </a:extLst>
          </p:cNvPr>
          <p:cNvSpPr>
            <a:spLocks noGrp="1"/>
          </p:cNvSpPr>
          <p:nvPr>
            <p:ph type="sldNum" sz="quarter" idx="12"/>
          </p:nvPr>
        </p:nvSpPr>
        <p:spPr/>
        <p:txBody>
          <a:bodyPr/>
          <a:lstStyle/>
          <a:p>
            <a:fld id="{D5C7F890-078C-40D2-8C86-978E589344A6}" type="slidenum">
              <a:rPr lang="en-GB" smtClean="0"/>
              <a:t>59</a:t>
            </a:fld>
            <a:endParaRPr lang="en-GB"/>
          </a:p>
        </p:txBody>
      </p:sp>
    </p:spTree>
    <p:extLst>
      <p:ext uri="{BB962C8B-B14F-4D97-AF65-F5344CB8AC3E}">
        <p14:creationId xmlns:p14="http://schemas.microsoft.com/office/powerpoint/2010/main" val="385869743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inician, human, blood, sample, child, arbovirus, study">
            <a:extLst>
              <a:ext uri="{FF2B5EF4-FFF2-40B4-BE49-F238E27FC236}">
                <a16:creationId xmlns:a16="http://schemas.microsoft.com/office/drawing/2014/main" id="{F99F5FDB-8FBA-4838-A0C7-14B8B258BA59}"/>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89144" y="2211386"/>
            <a:ext cx="5394362" cy="35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628650" y="1847851"/>
            <a:ext cx="8069580" cy="4351338"/>
          </a:xfrm>
        </p:spPr>
        <p:txBody>
          <a:bodyPr>
            <a:normAutofit lnSpcReduction="10000"/>
          </a:bodyPr>
          <a:lstStyle/>
          <a:p>
            <a:pPr marL="0" indent="0">
              <a:buNone/>
            </a:pPr>
            <a:r>
              <a:rPr lang="en-GB" sz="2800" b="1" i="0" dirty="0">
                <a:solidFill>
                  <a:srgbClr val="00B050"/>
                </a:solidFill>
                <a:effectLst/>
                <a:latin typeface="Arial Nova" panose="020B0504020202020204" pitchFamily="34" charset="0"/>
              </a:rPr>
              <a:t>Intervention</a:t>
            </a:r>
            <a:br>
              <a:rPr lang="en-GB" sz="2400" b="1" dirty="0">
                <a:solidFill>
                  <a:schemeClr val="accent1"/>
                </a:solidFill>
                <a:latin typeface="Arial Nova" panose="020B0504020202020204" pitchFamily="34" charset="0"/>
              </a:rPr>
            </a:br>
            <a:endParaRPr lang="en-GB" sz="2400" b="1" dirty="0">
              <a:solidFill>
                <a:schemeClr val="accent1"/>
              </a:solidFill>
              <a:latin typeface="Arial Nova" panose="020B0504020202020204" pitchFamily="34" charset="0"/>
            </a:endParaRPr>
          </a:p>
          <a:p>
            <a:pPr marL="342900" lvl="1" indent="0">
              <a:buNone/>
            </a:pPr>
            <a:r>
              <a:rPr lang="en-GB" sz="2400" b="1" i="0" dirty="0">
                <a:solidFill>
                  <a:schemeClr val="accent1">
                    <a:lumMod val="50000"/>
                  </a:schemeClr>
                </a:solidFill>
                <a:effectLst/>
                <a:latin typeface="Arial Nova" panose="020B0504020202020204" pitchFamily="34" charset="0"/>
              </a:rPr>
              <a:t>Physical procedures </a:t>
            </a:r>
            <a:r>
              <a:rPr lang="en-GB" sz="2400" b="1" dirty="0">
                <a:solidFill>
                  <a:schemeClr val="accent1">
                    <a:lumMod val="50000"/>
                  </a:schemeClr>
                </a:solidFill>
                <a:latin typeface="Arial Nova" panose="020B0504020202020204" pitchFamily="34" charset="0"/>
              </a:rPr>
              <a:t>by which investigators collect information or biospecimens and manipulations of the subjects or the subjects’ environment for the purpose of the research</a:t>
            </a:r>
            <a:r>
              <a:rPr lang="en-GB" sz="2400" b="1" i="0" dirty="0">
                <a:solidFill>
                  <a:schemeClr val="accent1">
                    <a:lumMod val="50000"/>
                  </a:schemeClr>
                </a:solidFill>
                <a:effectLst/>
                <a:latin typeface="Arial Nova" panose="020B0504020202020204" pitchFamily="34" charset="0"/>
              </a:rPr>
              <a:t>.</a:t>
            </a:r>
          </a:p>
          <a:p>
            <a:pPr marL="0" indent="0">
              <a:buNone/>
            </a:pPr>
            <a:endParaRPr lang="en-GB" sz="1000" b="1" dirty="0">
              <a:solidFill>
                <a:schemeClr val="accent1"/>
              </a:solidFill>
              <a:latin typeface="Arial Nova" panose="020B0504020202020204" pitchFamily="34" charset="0"/>
            </a:endParaRPr>
          </a:p>
          <a:p>
            <a:pPr marL="0" indent="0">
              <a:buNone/>
            </a:pPr>
            <a:r>
              <a:rPr lang="en-GB" sz="2800" b="1" i="0" dirty="0">
                <a:solidFill>
                  <a:srgbClr val="00B050"/>
                </a:solidFill>
                <a:effectLst/>
                <a:latin typeface="Arial Nova" panose="020B0504020202020204" pitchFamily="34" charset="0"/>
              </a:rPr>
              <a:t>Interaction</a:t>
            </a:r>
            <a:br>
              <a:rPr lang="en-GB" sz="2400" b="1" dirty="0">
                <a:solidFill>
                  <a:schemeClr val="accent1"/>
                </a:solidFill>
                <a:latin typeface="Arial Nova" panose="020B0504020202020204" pitchFamily="34" charset="0"/>
              </a:rPr>
            </a:br>
            <a:endParaRPr lang="en-GB" sz="2400" b="1" dirty="0">
              <a:solidFill>
                <a:schemeClr val="accent1"/>
              </a:solidFill>
              <a:latin typeface="Arial Nova" panose="020B0504020202020204" pitchFamily="34" charset="0"/>
            </a:endParaRPr>
          </a:p>
          <a:p>
            <a:pPr marL="342900" lvl="1" indent="0">
              <a:buNone/>
            </a:pPr>
            <a:r>
              <a:rPr lang="en-GB" sz="2400" b="1" dirty="0">
                <a:solidFill>
                  <a:schemeClr val="accent1"/>
                </a:solidFill>
                <a:latin typeface="Arial Nova" panose="020B0504020202020204" pitchFamily="34" charset="0"/>
              </a:rPr>
              <a:t>Communication and interpersonal contact between investigators and research participants (verbally, in writing, or electronically), to obtain information about them for the research</a:t>
            </a:r>
            <a:r>
              <a:rPr lang="en-GB" sz="2400" b="1" i="0" dirty="0">
                <a:solidFill>
                  <a:schemeClr val="accent1"/>
                </a:solidFill>
                <a:effectLst/>
                <a:latin typeface="Arial Nova" panose="020B0504020202020204" pitchFamily="34" charset="0"/>
              </a:rPr>
              <a:t>.</a:t>
            </a:r>
          </a:p>
          <a:p>
            <a:pPr marL="0" indent="0">
              <a:buNone/>
            </a:pP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p:txBody>
          <a:bodyPr/>
          <a:lstStyle/>
          <a:p>
            <a:r>
              <a:rPr lang="en-GB" dirty="0"/>
              <a:t>OHRP, 2021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6</a:t>
            </a:fld>
            <a:endParaRPr lang="en-GB"/>
          </a:p>
        </p:txBody>
      </p:sp>
    </p:spTree>
    <p:extLst>
      <p:ext uri="{BB962C8B-B14F-4D97-AF65-F5344CB8AC3E}">
        <p14:creationId xmlns:p14="http://schemas.microsoft.com/office/powerpoint/2010/main" val="1737801415"/>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eople, Think, Throughts, Psychology">
            <a:extLst>
              <a:ext uri="{FF2B5EF4-FFF2-40B4-BE49-F238E27FC236}">
                <a16:creationId xmlns:a16="http://schemas.microsoft.com/office/drawing/2014/main" id="{30E578BB-00EC-4606-A09E-21475B258D06}"/>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2990" t="9412" r="21323"/>
          <a:stretch/>
        </p:blipFill>
        <p:spPr bwMode="auto">
          <a:xfrm>
            <a:off x="5198438" y="1015700"/>
            <a:ext cx="3636000" cy="20893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2E90D9-6708-4124-87F1-6AEF3A76E806}"/>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Conflict of interest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CEF6A6F5-17EC-464D-9A50-F86C2B39EC7E}"/>
              </a:ext>
            </a:extLst>
          </p:cNvPr>
          <p:cNvSpPr>
            <a:spLocks noGrp="1"/>
          </p:cNvSpPr>
          <p:nvPr>
            <p:ph idx="1"/>
          </p:nvPr>
        </p:nvSpPr>
        <p:spPr>
          <a:xfrm>
            <a:off x="628651" y="1847851"/>
            <a:ext cx="7629524" cy="4351338"/>
          </a:xfrm>
        </p:spPr>
        <p:txBody>
          <a:bodyPr>
            <a:normAutofit/>
          </a:bodyPr>
          <a:lstStyle/>
          <a:p>
            <a:pPr marL="0" indent="0">
              <a:buNone/>
            </a:pPr>
            <a:r>
              <a:rPr lang="en-GB" sz="2800" b="1" dirty="0">
                <a:solidFill>
                  <a:srgbClr val="00B050"/>
                </a:solidFill>
                <a:latin typeface="Arial Nova" panose="020B0504020202020204" pitchFamily="34" charset="0"/>
              </a:rPr>
              <a:t>Types of conflict of interest: </a:t>
            </a:r>
          </a:p>
          <a:p>
            <a:r>
              <a:rPr lang="en-GB" b="1" dirty="0">
                <a:solidFill>
                  <a:schemeClr val="accent1">
                    <a:lumMod val="50000"/>
                  </a:schemeClr>
                </a:solidFill>
                <a:latin typeface="Arial Nova" panose="020B0504020202020204" pitchFamily="34" charset="0"/>
              </a:rPr>
              <a:t>Researchers</a:t>
            </a:r>
            <a:r>
              <a:rPr lang="en-GB" dirty="0">
                <a:solidFill>
                  <a:schemeClr val="accent1">
                    <a:lumMod val="50000"/>
                  </a:schemeClr>
                </a:solidFill>
                <a:latin typeface="Arial Nova" panose="020B0504020202020204" pitchFamily="34" charset="0"/>
              </a:rPr>
              <a:t> – academic, financial, </a:t>
            </a:r>
          </a:p>
          <a:p>
            <a:endParaRPr lang="en-GB" sz="100" dirty="0">
              <a:solidFill>
                <a:schemeClr val="accent1">
                  <a:lumMod val="50000"/>
                </a:schemeClr>
              </a:solidFill>
              <a:latin typeface="Arial Nova" panose="020B0504020202020204" pitchFamily="34" charset="0"/>
            </a:endParaRPr>
          </a:p>
          <a:p>
            <a:r>
              <a:rPr lang="en-GB" b="1" dirty="0">
                <a:solidFill>
                  <a:schemeClr val="accent1">
                    <a:lumMod val="50000"/>
                  </a:schemeClr>
                </a:solidFill>
                <a:latin typeface="Arial Nova" panose="020B0504020202020204" pitchFamily="34" charset="0"/>
              </a:rPr>
              <a:t>Research institutions</a:t>
            </a:r>
            <a:r>
              <a:rPr lang="en-GB" dirty="0">
                <a:solidFill>
                  <a:schemeClr val="accent1">
                    <a:lumMod val="50000"/>
                  </a:schemeClr>
                </a:solidFill>
                <a:latin typeface="Arial Nova" panose="020B0504020202020204" pitchFamily="34" charset="0"/>
              </a:rPr>
              <a:t> (universities, research centres, or pharmaceutical companies) – reputational, financial</a:t>
            </a:r>
          </a:p>
          <a:p>
            <a:endParaRPr lang="en-GB" sz="100" dirty="0">
              <a:solidFill>
                <a:schemeClr val="accent1">
                  <a:lumMod val="50000"/>
                </a:schemeClr>
              </a:solidFill>
              <a:latin typeface="Arial Nova" panose="020B0504020202020204" pitchFamily="34" charset="0"/>
            </a:endParaRPr>
          </a:p>
          <a:p>
            <a:r>
              <a:rPr lang="en-GB" b="1" dirty="0">
                <a:solidFill>
                  <a:schemeClr val="accent1">
                    <a:lumMod val="50000"/>
                  </a:schemeClr>
                </a:solidFill>
                <a:latin typeface="Arial Nova" panose="020B0504020202020204" pitchFamily="34" charset="0"/>
              </a:rPr>
              <a:t>Research ethics committees</a:t>
            </a:r>
            <a:r>
              <a:rPr lang="en-GB" dirty="0">
                <a:solidFill>
                  <a:schemeClr val="accent1">
                    <a:lumMod val="50000"/>
                  </a:schemeClr>
                </a:solidFill>
                <a:latin typeface="Arial Nova" panose="020B0504020202020204" pitchFamily="34" charset="0"/>
              </a:rPr>
              <a:t> – dual role (research and REC member), financial</a:t>
            </a:r>
          </a:p>
          <a:p>
            <a:pPr marL="0" indent="0">
              <a:buNone/>
            </a:pPr>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8E87B86-0A40-4A9F-9868-780CEEF1CE5B}"/>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F06A5889-659E-4AFC-974D-3067AFCAD7AB}"/>
              </a:ext>
            </a:extLst>
          </p:cNvPr>
          <p:cNvSpPr>
            <a:spLocks noGrp="1"/>
          </p:cNvSpPr>
          <p:nvPr>
            <p:ph type="sldNum" sz="quarter" idx="12"/>
          </p:nvPr>
        </p:nvSpPr>
        <p:spPr/>
        <p:txBody>
          <a:bodyPr/>
          <a:lstStyle/>
          <a:p>
            <a:fld id="{D5C7F890-078C-40D2-8C86-978E589344A6}" type="slidenum">
              <a:rPr lang="en-GB" smtClean="0"/>
              <a:t>60</a:t>
            </a:fld>
            <a:endParaRPr lang="en-GB"/>
          </a:p>
        </p:txBody>
      </p:sp>
      <p:sp>
        <p:nvSpPr>
          <p:cNvPr id="11" name="TextBox 10">
            <a:extLst>
              <a:ext uri="{FF2B5EF4-FFF2-40B4-BE49-F238E27FC236}">
                <a16:creationId xmlns:a16="http://schemas.microsoft.com/office/drawing/2014/main" id="{818A50E7-2CAE-44CC-84FC-341262B16D45}"/>
              </a:ext>
            </a:extLst>
          </p:cNvPr>
          <p:cNvSpPr txBox="1"/>
          <p:nvPr/>
        </p:nvSpPr>
        <p:spPr>
          <a:xfrm>
            <a:off x="628650" y="4621905"/>
            <a:ext cx="8267700" cy="1542474"/>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General rule: </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“A potential serious conflict of interest exists when there is a significant possibility that the actions of an investigator resulting from professional, academic, or financial interests will result in biased study results or cause harm or wrong to participants”.</a:t>
            </a:r>
          </a:p>
        </p:txBody>
      </p:sp>
    </p:spTree>
    <p:extLst>
      <p:ext uri="{BB962C8B-B14F-4D97-AF65-F5344CB8AC3E}">
        <p14:creationId xmlns:p14="http://schemas.microsoft.com/office/powerpoint/2010/main" val="784197878"/>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ngry, Businesswoman, Conflict, Complaint, Appeasement">
            <a:extLst>
              <a:ext uri="{FF2B5EF4-FFF2-40B4-BE49-F238E27FC236}">
                <a16:creationId xmlns:a16="http://schemas.microsoft.com/office/drawing/2014/main" id="{28EB16BF-0D01-4F9A-9EED-99A38826D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3217720"/>
            <a:ext cx="2448000" cy="161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7076ED04-9AF5-4A35-B7C5-565667A283AF}"/>
              </a:ext>
            </a:extLst>
          </p:cNvPr>
          <p:cNvSpPr>
            <a:spLocks noGrp="1"/>
          </p:cNvSpPr>
          <p:nvPr>
            <p:ph idx="1"/>
          </p:nvPr>
        </p:nvSpPr>
        <p:spPr>
          <a:xfrm>
            <a:off x="628650" y="1847851"/>
            <a:ext cx="7886700" cy="4351338"/>
          </a:xfrm>
        </p:spPr>
        <p:txBody>
          <a:bodyPr>
            <a:normAutofit lnSpcReduction="10000"/>
          </a:bodyPr>
          <a:lstStyle/>
          <a:p>
            <a:pPr marL="0" indent="0">
              <a:buNone/>
            </a:pPr>
            <a:r>
              <a:rPr lang="en-GB" sz="2400" b="1" dirty="0">
                <a:solidFill>
                  <a:srgbClr val="00B050"/>
                </a:solidFill>
                <a:latin typeface="Arial Nova" panose="020B0504020202020204" pitchFamily="34" charset="0"/>
              </a:rPr>
              <a:t>To identify, mitigate, eliminate, or otherwise manage conflicts of interest is a shared responsibility by all stakeholders with the research institutions playing a critical role.</a:t>
            </a:r>
          </a:p>
          <a:p>
            <a:pPr marL="0" indent="0">
              <a:buNone/>
            </a:pPr>
            <a:endParaRPr lang="en-GB" sz="900" b="1" dirty="0">
              <a:solidFill>
                <a:srgbClr val="00B050"/>
              </a:solidFill>
              <a:latin typeface="Arial Nova" panose="020B0504020202020204" pitchFamily="34" charset="0"/>
            </a:endParaRPr>
          </a:p>
          <a:p>
            <a:pPr lvl="1"/>
            <a:r>
              <a:rPr lang="en-GB" sz="2100" b="1" dirty="0">
                <a:solidFill>
                  <a:schemeClr val="accent1">
                    <a:lumMod val="50000"/>
                  </a:schemeClr>
                </a:solidFill>
                <a:latin typeface="Arial Nova" panose="020B0504020202020204" pitchFamily="34" charset="0"/>
              </a:rPr>
              <a:t>Education of researchers and research </a:t>
            </a:r>
            <a:br>
              <a:rPr lang="en-GB" sz="2100" b="1" dirty="0">
                <a:solidFill>
                  <a:schemeClr val="accent1">
                    <a:lumMod val="50000"/>
                  </a:schemeClr>
                </a:solidFill>
                <a:latin typeface="Arial Nova" panose="020B0504020202020204" pitchFamily="34" charset="0"/>
              </a:rPr>
            </a:br>
            <a:r>
              <a:rPr lang="en-GB" sz="2100" b="1" dirty="0">
                <a:solidFill>
                  <a:schemeClr val="accent1">
                    <a:lumMod val="50000"/>
                  </a:schemeClr>
                </a:solidFill>
                <a:latin typeface="Arial Nova" panose="020B0504020202020204" pitchFamily="34" charset="0"/>
              </a:rPr>
              <a:t>ethics committees.</a:t>
            </a:r>
          </a:p>
          <a:p>
            <a:pPr lvl="1"/>
            <a:r>
              <a:rPr lang="en-GB" sz="2100" b="1" dirty="0">
                <a:solidFill>
                  <a:schemeClr val="accent1">
                    <a:lumMod val="50000"/>
                  </a:schemeClr>
                </a:solidFill>
                <a:latin typeface="Arial Nova" panose="020B0504020202020204" pitchFamily="34" charset="0"/>
              </a:rPr>
              <a:t>Disclosure of interests to research </a:t>
            </a:r>
            <a:br>
              <a:rPr lang="en-GB" sz="2100" b="1" dirty="0">
                <a:solidFill>
                  <a:schemeClr val="accent1">
                    <a:lumMod val="50000"/>
                  </a:schemeClr>
                </a:solidFill>
                <a:latin typeface="Arial Nova" panose="020B0504020202020204" pitchFamily="34" charset="0"/>
              </a:rPr>
            </a:br>
            <a:r>
              <a:rPr lang="en-GB" sz="2100" b="1" dirty="0">
                <a:solidFill>
                  <a:schemeClr val="accent1">
                    <a:lumMod val="50000"/>
                  </a:schemeClr>
                </a:solidFill>
                <a:latin typeface="Arial Nova" panose="020B0504020202020204" pitchFamily="34" charset="0"/>
              </a:rPr>
              <a:t>ethics committees</a:t>
            </a:r>
          </a:p>
          <a:p>
            <a:pPr lvl="1"/>
            <a:r>
              <a:rPr lang="en-GB" sz="2100" b="1" dirty="0">
                <a:solidFill>
                  <a:schemeClr val="accent1">
                    <a:lumMod val="50000"/>
                  </a:schemeClr>
                </a:solidFill>
                <a:latin typeface="Arial Nova" panose="020B0504020202020204" pitchFamily="34" charset="0"/>
              </a:rPr>
              <a:t>Disclosure of interests to participants</a:t>
            </a:r>
          </a:p>
          <a:p>
            <a:pPr lvl="1"/>
            <a:r>
              <a:rPr lang="en-GB" sz="2100" b="1" dirty="0">
                <a:solidFill>
                  <a:schemeClr val="accent1">
                    <a:lumMod val="50000"/>
                  </a:schemeClr>
                </a:solidFill>
                <a:latin typeface="Arial Nova" panose="020B0504020202020204" pitchFamily="34" charset="0"/>
              </a:rPr>
              <a:t>Mitigation of conflicts</a:t>
            </a:r>
          </a:p>
          <a:p>
            <a:pPr lvl="1"/>
            <a:r>
              <a:rPr lang="en-GB" sz="2100" b="1" dirty="0">
                <a:solidFill>
                  <a:schemeClr val="accent1">
                    <a:lumMod val="50000"/>
                  </a:schemeClr>
                </a:solidFill>
                <a:latin typeface="Arial Nova" panose="020B0504020202020204" pitchFamily="34" charset="0"/>
              </a:rPr>
              <a:t>Policies and measures for managing conflicts of interest must be transparent and actively communicated to those affected.</a:t>
            </a:r>
          </a:p>
        </p:txBody>
      </p:sp>
      <p:sp>
        <p:nvSpPr>
          <p:cNvPr id="2" name="Title 1">
            <a:extLst>
              <a:ext uri="{FF2B5EF4-FFF2-40B4-BE49-F238E27FC236}">
                <a16:creationId xmlns:a16="http://schemas.microsoft.com/office/drawing/2014/main" id="{F496E03D-140A-4B36-ABE1-B9D93AD725B4}"/>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Management of conflict of interest</a:t>
            </a:r>
          </a:p>
        </p:txBody>
      </p:sp>
      <p:sp>
        <p:nvSpPr>
          <p:cNvPr id="4" name="Footer Placeholder 3">
            <a:extLst>
              <a:ext uri="{FF2B5EF4-FFF2-40B4-BE49-F238E27FC236}">
                <a16:creationId xmlns:a16="http://schemas.microsoft.com/office/drawing/2014/main" id="{7F436978-3C3A-4D54-BEC1-BEFFF2986891}"/>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B8F115C7-506A-41A9-B1E4-85E917AF359C}"/>
              </a:ext>
            </a:extLst>
          </p:cNvPr>
          <p:cNvSpPr>
            <a:spLocks noGrp="1"/>
          </p:cNvSpPr>
          <p:nvPr>
            <p:ph type="sldNum" sz="quarter" idx="12"/>
          </p:nvPr>
        </p:nvSpPr>
        <p:spPr/>
        <p:txBody>
          <a:bodyPr/>
          <a:lstStyle/>
          <a:p>
            <a:fld id="{D5C7F890-078C-40D2-8C86-978E589344A6}" type="slidenum">
              <a:rPr lang="en-GB" smtClean="0"/>
              <a:t>61</a:t>
            </a:fld>
            <a:endParaRPr lang="en-GB"/>
          </a:p>
        </p:txBody>
      </p:sp>
    </p:spTree>
    <p:extLst>
      <p:ext uri="{BB962C8B-B14F-4D97-AF65-F5344CB8AC3E}">
        <p14:creationId xmlns:p14="http://schemas.microsoft.com/office/powerpoint/2010/main" val="27724710"/>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egnant Woman, Happiness, Pregnancy, Stomach">
            <a:extLst>
              <a:ext uri="{FF2B5EF4-FFF2-40B4-BE49-F238E27FC236}">
                <a16:creationId xmlns:a16="http://schemas.microsoft.com/office/drawing/2014/main" id="{A9D3954B-769E-469D-BA4E-D1E91144FFF1}"/>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27658"/>
          <a:stretch/>
        </p:blipFill>
        <p:spPr bwMode="auto">
          <a:xfrm>
            <a:off x="6045024" y="1924598"/>
            <a:ext cx="2883252" cy="338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9BB4E8-CC7C-444B-A869-0F7B2D34D171}"/>
              </a:ext>
            </a:extLst>
          </p:cNvPr>
          <p:cNvSpPr>
            <a:spLocks noGrp="1"/>
          </p:cNvSpPr>
          <p:nvPr>
            <p:ph type="title"/>
          </p:nvPr>
        </p:nvSpPr>
        <p:spPr>
          <a:xfrm>
            <a:off x="628650" y="365126"/>
            <a:ext cx="8439150" cy="1035049"/>
          </a:xfrm>
        </p:spPr>
        <p:txBody>
          <a:bodyPr>
            <a:noAutofit/>
          </a:bodyPr>
          <a:lstStyle/>
          <a:p>
            <a:r>
              <a:rPr lang="en-GB" sz="3000" dirty="0">
                <a:solidFill>
                  <a:srgbClr val="C00000"/>
                </a:solidFill>
                <a:latin typeface="Arial Bold" panose="020B0704020202020204" pitchFamily="34" charset="0"/>
                <a:cs typeface="Arial Bold" panose="020B0704020202020204" pitchFamily="34" charset="0"/>
              </a:rPr>
              <a:t>Special issues: Pregnant and breastfeeding women as research participants</a:t>
            </a:r>
            <a:br>
              <a:rPr lang="en-GB" sz="3000" dirty="0">
                <a:solidFill>
                  <a:srgbClr val="C00000"/>
                </a:solidFill>
                <a:latin typeface="Arial Bold" panose="020B0704020202020204" pitchFamily="34" charset="0"/>
                <a:cs typeface="Arial Bold" panose="020B0704020202020204" pitchFamily="34" charset="0"/>
              </a:rPr>
            </a:br>
            <a:endParaRPr lang="en-GB" sz="30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877ECFA-4566-4068-9728-56BDE2AF3EF2}"/>
              </a:ext>
            </a:extLst>
          </p:cNvPr>
          <p:cNvSpPr>
            <a:spLocks noGrp="1"/>
          </p:cNvSpPr>
          <p:nvPr>
            <p:ph idx="1"/>
          </p:nvPr>
        </p:nvSpPr>
        <p:spPr>
          <a:xfrm>
            <a:off x="523874" y="1549402"/>
            <a:ext cx="6219826" cy="4146548"/>
          </a:xfrm>
        </p:spPr>
        <p:txBody>
          <a:bodyPr>
            <a:noAutofit/>
          </a:bodyPr>
          <a:lstStyle/>
          <a:p>
            <a:r>
              <a:rPr lang="en-GB" sz="2600" dirty="0">
                <a:solidFill>
                  <a:schemeClr val="accent1">
                    <a:lumMod val="50000"/>
                  </a:schemeClr>
                </a:solidFill>
                <a:latin typeface="Arial Nova" panose="020B0504020202020204" pitchFamily="34" charset="0"/>
              </a:rPr>
              <a:t>Distinctive physiologies and health needs</a:t>
            </a:r>
          </a:p>
          <a:p>
            <a:endParaRPr lang="en-GB" sz="1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In pregnant women, initiate research only after careful consideration of the best available relevant data</a:t>
            </a:r>
          </a:p>
          <a:p>
            <a:endParaRPr lang="en-GB" sz="1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Permission of another person </a:t>
            </a:r>
            <a:r>
              <a:rPr lang="en-GB" sz="2600" b="1" dirty="0">
                <a:solidFill>
                  <a:schemeClr val="accent1">
                    <a:lumMod val="50000"/>
                  </a:schemeClr>
                </a:solidFill>
                <a:latin typeface="Arial Nova" panose="020B0504020202020204" pitchFamily="34" charset="0"/>
              </a:rPr>
              <a:t>MUST</a:t>
            </a:r>
            <a:r>
              <a:rPr lang="en-GB" sz="2600" dirty="0">
                <a:solidFill>
                  <a:schemeClr val="accent1">
                    <a:lumMod val="50000"/>
                  </a:schemeClr>
                </a:solidFill>
                <a:latin typeface="Arial Nova" panose="020B0504020202020204" pitchFamily="34" charset="0"/>
              </a:rPr>
              <a:t> not replace the requirement of individual informed consent by the pregnant or breastfeeding woman </a:t>
            </a:r>
          </a:p>
          <a:p>
            <a:endParaRPr lang="en-GB" sz="2600" dirty="0">
              <a:solidFill>
                <a:schemeClr val="accent1">
                  <a:lumMod val="50000"/>
                </a:schemeClr>
              </a:solidFill>
              <a:latin typeface="Arial Nova" panose="020B0504020202020204" pitchFamily="34" charset="0"/>
            </a:endParaRPr>
          </a:p>
          <a:p>
            <a:pPr marL="0" indent="0">
              <a:buNone/>
            </a:pPr>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E36181B-A499-4B66-8AB8-276442EA63FB}"/>
              </a:ext>
            </a:extLst>
          </p:cNvPr>
          <p:cNvSpPr>
            <a:spLocks noGrp="1"/>
          </p:cNvSpPr>
          <p:nvPr>
            <p:ph type="ftr" sz="quarter" idx="11"/>
          </p:nvPr>
        </p:nvSpPr>
        <p:spPr>
          <a:xfrm>
            <a:off x="3028950" y="6413501"/>
            <a:ext cx="3086100" cy="365125"/>
          </a:xfrm>
        </p:spPr>
        <p:txBody>
          <a:bodyPr/>
          <a:lstStyle/>
          <a:p>
            <a:r>
              <a:rPr lang="en-GB" dirty="0"/>
              <a:t>CIOMS, 2016</a:t>
            </a:r>
          </a:p>
        </p:txBody>
      </p:sp>
      <p:sp>
        <p:nvSpPr>
          <p:cNvPr id="5" name="Slide Number Placeholder 4">
            <a:extLst>
              <a:ext uri="{FF2B5EF4-FFF2-40B4-BE49-F238E27FC236}">
                <a16:creationId xmlns:a16="http://schemas.microsoft.com/office/drawing/2014/main" id="{A3323C98-F7F2-491E-8F14-2EFF3755B173}"/>
              </a:ext>
            </a:extLst>
          </p:cNvPr>
          <p:cNvSpPr>
            <a:spLocks noGrp="1"/>
          </p:cNvSpPr>
          <p:nvPr>
            <p:ph type="sldNum" sz="quarter" idx="12"/>
          </p:nvPr>
        </p:nvSpPr>
        <p:spPr/>
        <p:txBody>
          <a:bodyPr/>
          <a:lstStyle/>
          <a:p>
            <a:fld id="{D5C7F890-078C-40D2-8C86-978E589344A6}" type="slidenum">
              <a:rPr lang="en-GB" smtClean="0"/>
              <a:t>62</a:t>
            </a:fld>
            <a:endParaRPr lang="en-GB" dirty="0"/>
          </a:p>
        </p:txBody>
      </p:sp>
    </p:spTree>
    <p:extLst>
      <p:ext uri="{BB962C8B-B14F-4D97-AF65-F5344CB8AC3E}">
        <p14:creationId xmlns:p14="http://schemas.microsoft.com/office/powerpoint/2010/main" val="2988347526"/>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egnant Woman, Happiness, Pregnancy, Stomach">
            <a:extLst>
              <a:ext uri="{FF2B5EF4-FFF2-40B4-BE49-F238E27FC236}">
                <a16:creationId xmlns:a16="http://schemas.microsoft.com/office/drawing/2014/main" id="{A9D3954B-769E-469D-BA4E-D1E91144FFF1}"/>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27658"/>
          <a:stretch/>
        </p:blipFill>
        <p:spPr bwMode="auto">
          <a:xfrm>
            <a:off x="5984691" y="1816100"/>
            <a:ext cx="3159309" cy="370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9BB4E8-CC7C-444B-A869-0F7B2D34D171}"/>
              </a:ext>
            </a:extLst>
          </p:cNvPr>
          <p:cNvSpPr>
            <a:spLocks noGrp="1"/>
          </p:cNvSpPr>
          <p:nvPr>
            <p:ph type="title"/>
          </p:nvPr>
        </p:nvSpPr>
        <p:spPr>
          <a:xfrm>
            <a:off x="628650" y="365126"/>
            <a:ext cx="8439150" cy="1035049"/>
          </a:xfrm>
        </p:spPr>
        <p:txBody>
          <a:bodyPr>
            <a:noAutofit/>
          </a:bodyPr>
          <a:lstStyle/>
          <a:p>
            <a:r>
              <a:rPr lang="en-GB" sz="3000" dirty="0">
                <a:solidFill>
                  <a:srgbClr val="C00000"/>
                </a:solidFill>
                <a:latin typeface="Arial Bold" panose="020B0704020202020204" pitchFamily="34" charset="0"/>
                <a:cs typeface="Arial Bold" panose="020B0704020202020204" pitchFamily="34" charset="0"/>
              </a:rPr>
              <a:t>Special issues: Pregnant and breastfeeding women as research participants </a:t>
            </a:r>
            <a:r>
              <a:rPr lang="en-GB" sz="1400" dirty="0">
                <a:solidFill>
                  <a:srgbClr val="C00000"/>
                </a:solidFill>
                <a:latin typeface="Arial Bold" panose="020B0704020202020204" pitchFamily="34" charset="0"/>
                <a:cs typeface="Arial Bold" panose="020B0704020202020204" pitchFamily="34" charset="0"/>
              </a:rPr>
              <a:t>cont’d.</a:t>
            </a:r>
            <a:br>
              <a:rPr lang="en-GB" sz="3000" dirty="0">
                <a:solidFill>
                  <a:srgbClr val="C00000"/>
                </a:solidFill>
                <a:latin typeface="Arial Bold" panose="020B0704020202020204" pitchFamily="34" charset="0"/>
                <a:cs typeface="Arial Bold" panose="020B0704020202020204" pitchFamily="34" charset="0"/>
              </a:rPr>
            </a:br>
            <a:endParaRPr lang="en-GB" sz="30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877ECFA-4566-4068-9728-56BDE2AF3EF2}"/>
              </a:ext>
            </a:extLst>
          </p:cNvPr>
          <p:cNvSpPr>
            <a:spLocks noGrp="1"/>
          </p:cNvSpPr>
          <p:nvPr>
            <p:ph idx="1"/>
          </p:nvPr>
        </p:nvSpPr>
        <p:spPr>
          <a:xfrm>
            <a:off x="628650" y="1466851"/>
            <a:ext cx="6296026" cy="5267324"/>
          </a:xfrm>
        </p:spPr>
        <p:txBody>
          <a:bodyPr>
            <a:noAutofit/>
          </a:bodyPr>
          <a:lstStyle/>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the potential to benefit </a:t>
            </a:r>
            <a:r>
              <a:rPr lang="en-GB" sz="2400" dirty="0">
                <a:solidFill>
                  <a:schemeClr val="accent1">
                    <a:lumMod val="50000"/>
                  </a:schemeClr>
                </a:solidFill>
                <a:latin typeface="Arial Nova" panose="020B0504020202020204" pitchFamily="34" charset="0"/>
              </a:rPr>
              <a:t>either pregnant or breastfeeding women or their </a:t>
            </a:r>
            <a:r>
              <a:rPr lang="en-GB" sz="2400" dirty="0" err="1">
                <a:solidFill>
                  <a:schemeClr val="accent1">
                    <a:lumMod val="50000"/>
                  </a:schemeClr>
                </a:solidFill>
                <a:latin typeface="Arial Nova" panose="020B0504020202020204" pitchFamily="34" charset="0"/>
              </a:rPr>
              <a:t>fetus</a:t>
            </a:r>
            <a:r>
              <a:rPr lang="en-GB" sz="2400" dirty="0">
                <a:solidFill>
                  <a:schemeClr val="accent1">
                    <a:lumMod val="50000"/>
                  </a:schemeClr>
                </a:solidFill>
                <a:latin typeface="Arial Nova" panose="020B0504020202020204" pitchFamily="34" charset="0"/>
              </a:rPr>
              <a:t> or infant: </a:t>
            </a:r>
          </a:p>
          <a:p>
            <a:pPr lvl="1"/>
            <a:r>
              <a:rPr lang="en-GB" dirty="0">
                <a:solidFill>
                  <a:srgbClr val="FF0000"/>
                </a:solidFill>
                <a:latin typeface="Arial Nova" panose="020B0504020202020204" pitchFamily="34" charset="0"/>
              </a:rPr>
              <a:t>risks must be minimized and outweighed by the prospect of potential individual benefit</a:t>
            </a: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no potential individual benefits </a:t>
            </a:r>
            <a:r>
              <a:rPr lang="en-GB" sz="2400" dirty="0">
                <a:solidFill>
                  <a:schemeClr val="accent1">
                    <a:lumMod val="50000"/>
                  </a:schemeClr>
                </a:solidFill>
                <a:latin typeface="Arial Nova" panose="020B0504020202020204" pitchFamily="34" charset="0"/>
              </a:rPr>
              <a:t>for pregnant and breastfeeding women: </a:t>
            </a:r>
          </a:p>
          <a:p>
            <a:pPr lvl="1"/>
            <a:r>
              <a:rPr lang="en-GB" dirty="0">
                <a:solidFill>
                  <a:srgbClr val="FF0000"/>
                </a:solidFill>
                <a:latin typeface="Arial Nova" panose="020B0504020202020204" pitchFamily="34" charset="0"/>
              </a:rPr>
              <a:t>the risks must be minimized and no more than minimal </a:t>
            </a:r>
          </a:p>
          <a:p>
            <a:pPr lvl="1"/>
            <a:r>
              <a:rPr lang="en-GB" dirty="0">
                <a:solidFill>
                  <a:srgbClr val="FF0000"/>
                </a:solidFill>
                <a:latin typeface="Arial Nova" panose="020B0504020202020204" pitchFamily="34" charset="0"/>
              </a:rPr>
              <a:t>the purpose of the research must be to obtain knowledge relevant to the particular health needs of pregnant or breastfeeding women or their </a:t>
            </a:r>
            <a:r>
              <a:rPr lang="en-GB" dirty="0" err="1">
                <a:solidFill>
                  <a:srgbClr val="FF0000"/>
                </a:solidFill>
                <a:latin typeface="Arial Nova" panose="020B0504020202020204" pitchFamily="34" charset="0"/>
              </a:rPr>
              <a:t>fetuses</a:t>
            </a:r>
            <a:r>
              <a:rPr lang="en-GB" dirty="0">
                <a:solidFill>
                  <a:srgbClr val="FF0000"/>
                </a:solidFill>
                <a:latin typeface="Arial Nova" panose="020B0504020202020204" pitchFamily="34" charset="0"/>
              </a:rPr>
              <a:t> or infants</a:t>
            </a:r>
          </a:p>
          <a:p>
            <a:endParaRPr lang="en-GB" sz="20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E36181B-A499-4B66-8AB8-276442EA63FB}"/>
              </a:ext>
            </a:extLst>
          </p:cNvPr>
          <p:cNvSpPr>
            <a:spLocks noGrp="1"/>
          </p:cNvSpPr>
          <p:nvPr>
            <p:ph type="ftr" sz="quarter" idx="11"/>
          </p:nvPr>
        </p:nvSpPr>
        <p:spPr>
          <a:xfrm>
            <a:off x="3028950" y="6413501"/>
            <a:ext cx="3086100" cy="365125"/>
          </a:xfrm>
        </p:spPr>
        <p:txBody>
          <a:bodyPr/>
          <a:lstStyle/>
          <a:p>
            <a:r>
              <a:rPr lang="en-GB" dirty="0"/>
              <a:t>CIOMS, 2016</a:t>
            </a:r>
          </a:p>
        </p:txBody>
      </p:sp>
      <p:sp>
        <p:nvSpPr>
          <p:cNvPr id="5" name="Slide Number Placeholder 4">
            <a:extLst>
              <a:ext uri="{FF2B5EF4-FFF2-40B4-BE49-F238E27FC236}">
                <a16:creationId xmlns:a16="http://schemas.microsoft.com/office/drawing/2014/main" id="{A3323C98-F7F2-491E-8F14-2EFF3755B173}"/>
              </a:ext>
            </a:extLst>
          </p:cNvPr>
          <p:cNvSpPr>
            <a:spLocks noGrp="1"/>
          </p:cNvSpPr>
          <p:nvPr>
            <p:ph type="sldNum" sz="quarter" idx="12"/>
          </p:nvPr>
        </p:nvSpPr>
        <p:spPr/>
        <p:txBody>
          <a:bodyPr/>
          <a:lstStyle/>
          <a:p>
            <a:fld id="{D5C7F890-078C-40D2-8C86-978E589344A6}" type="slidenum">
              <a:rPr lang="en-GB" smtClean="0"/>
              <a:t>63</a:t>
            </a:fld>
            <a:endParaRPr lang="en-GB" dirty="0"/>
          </a:p>
        </p:txBody>
      </p:sp>
    </p:spTree>
    <p:extLst>
      <p:ext uri="{BB962C8B-B14F-4D97-AF65-F5344CB8AC3E}">
        <p14:creationId xmlns:p14="http://schemas.microsoft.com/office/powerpoint/2010/main" val="407462024"/>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5BE9-DFAE-4BDD-9F21-03058371125B}"/>
              </a:ext>
            </a:extLst>
          </p:cNvPr>
          <p:cNvSpPr>
            <a:spLocks noGrp="1"/>
          </p:cNvSpPr>
          <p:nvPr>
            <p:ph type="title"/>
          </p:nvPr>
        </p:nvSpPr>
        <p:spPr>
          <a:xfrm>
            <a:off x="628650" y="365126"/>
            <a:ext cx="8203116" cy="1325563"/>
          </a:xfrm>
        </p:spPr>
        <p:txBody>
          <a:bodyPr>
            <a:normAutofit fontScale="90000"/>
          </a:bodyPr>
          <a:lstStyle/>
          <a:p>
            <a:r>
              <a:rPr kumimoji="0" lang="en-GB"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Special issues: Pregnant and breastfeeding women as research participants</a:t>
            </a:r>
            <a:r>
              <a:rPr kumimoji="0" lang="en-GB" sz="30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 </a:t>
            </a:r>
            <a:r>
              <a:rPr kumimoji="0" lang="en-GB" sz="16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cont’d.</a:t>
            </a:r>
            <a:br>
              <a:rPr kumimoji="0" lang="en-GB" sz="30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br>
            <a:endParaRPr lang="en-GB" dirty="0"/>
          </a:p>
        </p:txBody>
      </p:sp>
      <p:sp>
        <p:nvSpPr>
          <p:cNvPr id="3" name="Content Placeholder 2">
            <a:extLst>
              <a:ext uri="{FF2B5EF4-FFF2-40B4-BE49-F238E27FC236}">
                <a16:creationId xmlns:a16="http://schemas.microsoft.com/office/drawing/2014/main" id="{AC2D5C04-2FC1-46D4-A99D-5DCBB0BF82C7}"/>
              </a:ext>
            </a:extLst>
          </p:cNvPr>
          <p:cNvSpPr>
            <a:spLocks noGrp="1"/>
          </p:cNvSpPr>
          <p:nvPr>
            <p:ph idx="1"/>
          </p:nvPr>
        </p:nvSpPr>
        <p:spPr>
          <a:xfrm>
            <a:off x="628650" y="1725266"/>
            <a:ext cx="5572139" cy="4351338"/>
          </a:xfrm>
        </p:spPr>
        <p:txBody>
          <a:bodyPr>
            <a:normAutofit/>
          </a:bodyPr>
          <a:lstStyle/>
          <a:p>
            <a:r>
              <a:rPr lang="en-GB" sz="2200" dirty="0">
                <a:solidFill>
                  <a:schemeClr val="accent1">
                    <a:lumMod val="50000"/>
                  </a:schemeClr>
                </a:solidFill>
                <a:latin typeface="Arial Nova" panose="020B0504020202020204" pitchFamily="34" charset="0"/>
              </a:rPr>
              <a:t>REC may permit a minor increase above minimal risk in compelling situations when research cannot be conducted in non-pregnant or </a:t>
            </a:r>
            <a:r>
              <a:rPr lang="en-GB" sz="2200" dirty="0" err="1">
                <a:solidFill>
                  <a:schemeClr val="accent1">
                    <a:lumMod val="50000"/>
                  </a:schemeClr>
                </a:solidFill>
                <a:latin typeface="Arial Nova" panose="020B0504020202020204" pitchFamily="34" charset="0"/>
              </a:rPr>
              <a:t>nonbreastfeeding</a:t>
            </a:r>
            <a:r>
              <a:rPr lang="en-GB" sz="2200" dirty="0">
                <a:solidFill>
                  <a:schemeClr val="accent1">
                    <a:lumMod val="50000"/>
                  </a:schemeClr>
                </a:solidFill>
                <a:latin typeface="Arial Nova" panose="020B0504020202020204" pitchFamily="34" charset="0"/>
              </a:rPr>
              <a:t> women</a:t>
            </a:r>
          </a:p>
          <a:p>
            <a:endParaRPr lang="en-GB" sz="8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Short-term and long‐term follow-up of the </a:t>
            </a:r>
            <a:r>
              <a:rPr lang="en-GB" sz="2200" dirty="0" err="1">
                <a:solidFill>
                  <a:schemeClr val="accent1">
                    <a:lumMod val="50000"/>
                  </a:schemeClr>
                </a:solidFill>
                <a:latin typeface="Arial Nova" panose="020B0504020202020204" pitchFamily="34" charset="0"/>
              </a:rPr>
              <a:t>fetus</a:t>
            </a:r>
            <a:r>
              <a:rPr lang="en-GB" sz="2200" dirty="0">
                <a:solidFill>
                  <a:schemeClr val="accent1">
                    <a:lumMod val="50000"/>
                  </a:schemeClr>
                </a:solidFill>
                <a:latin typeface="Arial Nova" panose="020B0504020202020204" pitchFamily="34" charset="0"/>
              </a:rPr>
              <a:t> and the child – depending upon the study intervention and its potential risks</a:t>
            </a:r>
          </a:p>
          <a:p>
            <a:endParaRPr lang="en-GB" sz="22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DDF7D7A-7343-4D86-B301-555C386247D9}"/>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6EF8F8EB-CF18-4875-9454-80EE5CDF435B}"/>
              </a:ext>
            </a:extLst>
          </p:cNvPr>
          <p:cNvSpPr>
            <a:spLocks noGrp="1"/>
          </p:cNvSpPr>
          <p:nvPr>
            <p:ph type="sldNum" sz="quarter" idx="12"/>
          </p:nvPr>
        </p:nvSpPr>
        <p:spPr/>
        <p:txBody>
          <a:bodyPr/>
          <a:lstStyle/>
          <a:p>
            <a:fld id="{D5C7F890-078C-40D2-8C86-978E589344A6}" type="slidenum">
              <a:rPr lang="en-GB" smtClean="0"/>
              <a:t>64</a:t>
            </a:fld>
            <a:endParaRPr lang="en-GB"/>
          </a:p>
        </p:txBody>
      </p:sp>
      <p:pic>
        <p:nvPicPr>
          <p:cNvPr id="53250" name="Picture 2" descr="Woman, Africa, Afro, People, Culture, Breastfeed">
            <a:extLst>
              <a:ext uri="{FF2B5EF4-FFF2-40B4-BE49-F238E27FC236}">
                <a16:creationId xmlns:a16="http://schemas.microsoft.com/office/drawing/2014/main" id="{50D52DE8-EAAD-4283-BF41-6C6A9BAA4739}"/>
              </a:ext>
            </a:extLst>
          </p:cNvPr>
          <p:cNvPicPr>
            <a:picLocks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811" y="2382293"/>
            <a:ext cx="2875489" cy="21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5FC1A2DD-FECA-4415-AFED-1C46040ECDC7}"/>
              </a:ext>
            </a:extLst>
          </p:cNvPr>
          <p:cNvSpPr txBox="1"/>
          <p:nvPr/>
        </p:nvSpPr>
        <p:spPr>
          <a:xfrm>
            <a:off x="590250" y="4641384"/>
            <a:ext cx="8401050" cy="1819472"/>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General rule</a:t>
            </a:r>
            <a:r>
              <a:rPr kumimoji="0" lang="en-GB" sz="2200" b="0"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 </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“Health-related research involving pregnant women that has the potential for harm to the </a:t>
            </a:r>
            <a:r>
              <a:rPr kumimoji="0" lang="en-GB" sz="2000" b="0" i="0" u="none" strike="noStrike" kern="1200" cap="none" spc="0" normalizeH="0" baseline="0" noProof="0" dirty="0" err="1">
                <a:ln>
                  <a:noFill/>
                </a:ln>
                <a:solidFill>
                  <a:srgbClr val="FF0000"/>
                </a:solidFill>
                <a:effectLst/>
                <a:uLnTx/>
                <a:uFillTx/>
                <a:latin typeface="Arial Nova" panose="020B0504020202020204" pitchFamily="34" charset="0"/>
                <a:ea typeface="+mn-ea"/>
                <a:cs typeface="+mn-cs"/>
              </a:rPr>
              <a:t>fetus</a:t>
            </a: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 should be conducted only in settings where women can be guaranteed access to a safe, timely and legal abortion in the event that participation in the research makes the pregnancy unwanted.” </a:t>
            </a:r>
          </a:p>
        </p:txBody>
      </p:sp>
    </p:spTree>
    <p:extLst>
      <p:ext uri="{BB962C8B-B14F-4D97-AF65-F5344CB8AC3E}">
        <p14:creationId xmlns:p14="http://schemas.microsoft.com/office/powerpoint/2010/main" val="1183827183"/>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FC65-4565-443A-A7C0-E5BB8428C6BD}"/>
              </a:ext>
            </a:extLst>
          </p:cNvPr>
          <p:cNvSpPr>
            <a:spLocks noGrp="1"/>
          </p:cNvSpPr>
          <p:nvPr>
            <p:ph type="title"/>
          </p:nvPr>
        </p:nvSpPr>
        <p:spPr>
          <a:xfrm>
            <a:off x="628650" y="41276"/>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a:t>
            </a:r>
          </a:p>
        </p:txBody>
      </p:sp>
      <p:sp>
        <p:nvSpPr>
          <p:cNvPr id="3" name="Content Placeholder 2">
            <a:extLst>
              <a:ext uri="{FF2B5EF4-FFF2-40B4-BE49-F238E27FC236}">
                <a16:creationId xmlns:a16="http://schemas.microsoft.com/office/drawing/2014/main" id="{6719A214-467A-48CB-BB45-97DF0D432D34}"/>
              </a:ext>
            </a:extLst>
          </p:cNvPr>
          <p:cNvSpPr>
            <a:spLocks noGrp="1"/>
          </p:cNvSpPr>
          <p:nvPr>
            <p:ph idx="1"/>
          </p:nvPr>
        </p:nvSpPr>
        <p:spPr>
          <a:xfrm>
            <a:off x="628650" y="1825624"/>
            <a:ext cx="7886700" cy="4895851"/>
          </a:xfrm>
        </p:spPr>
        <p:txBody>
          <a:bodyPr>
            <a:normAutofit/>
          </a:bodyPr>
          <a:lstStyle/>
          <a:p>
            <a:r>
              <a:rPr lang="en-GB" b="1" dirty="0">
                <a:solidFill>
                  <a:srgbClr val="00B050"/>
                </a:solidFill>
                <a:latin typeface="Arial Nova" panose="020B0504020202020204" pitchFamily="34" charset="0"/>
              </a:rPr>
              <a:t>Before undertaking research involving </a:t>
            </a:r>
            <a:br>
              <a:rPr lang="en-GB" b="1" dirty="0">
                <a:solidFill>
                  <a:srgbClr val="00B050"/>
                </a:solidFill>
                <a:latin typeface="Arial Nova" panose="020B0504020202020204" pitchFamily="34" charset="0"/>
              </a:rPr>
            </a:br>
            <a:r>
              <a:rPr lang="en-GB" b="1" dirty="0">
                <a:solidFill>
                  <a:srgbClr val="00B050"/>
                </a:solidFill>
                <a:latin typeface="Arial Nova" panose="020B0504020202020204" pitchFamily="34" charset="0"/>
              </a:rPr>
              <a:t>children and adolescents, the researcher </a:t>
            </a:r>
            <a:br>
              <a:rPr lang="en-GB" b="1" dirty="0">
                <a:solidFill>
                  <a:srgbClr val="00B050"/>
                </a:solidFill>
                <a:latin typeface="Arial Nova" panose="020B0504020202020204" pitchFamily="34" charset="0"/>
              </a:rPr>
            </a:br>
            <a:r>
              <a:rPr lang="en-GB" b="1" dirty="0">
                <a:solidFill>
                  <a:srgbClr val="00B050"/>
                </a:solidFill>
                <a:latin typeface="Arial Nova" panose="020B0504020202020204" pitchFamily="34" charset="0"/>
              </a:rPr>
              <a:t>and the research ethics committee must ensure that:</a:t>
            </a:r>
          </a:p>
          <a:p>
            <a:pPr lvl="1"/>
            <a:r>
              <a:rPr lang="en-GB" sz="1900" dirty="0">
                <a:solidFill>
                  <a:schemeClr val="accent1">
                    <a:lumMod val="50000"/>
                  </a:schemeClr>
                </a:solidFill>
                <a:latin typeface="Arial Nova" panose="020B0504020202020204" pitchFamily="34" charset="0"/>
              </a:rPr>
              <a:t>A parent or a legally authorized representative of the child or adolescent has given permission.</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The agreement </a:t>
            </a:r>
            <a:r>
              <a:rPr lang="en-GB" sz="1900" b="1" dirty="0">
                <a:solidFill>
                  <a:schemeClr val="accent1">
                    <a:lumMod val="50000"/>
                  </a:schemeClr>
                </a:solidFill>
                <a:latin typeface="Arial Nova" panose="020B0504020202020204" pitchFamily="34" charset="0"/>
              </a:rPr>
              <a:t>(assent)</a:t>
            </a:r>
            <a:r>
              <a:rPr lang="en-GB" sz="1900" dirty="0">
                <a:solidFill>
                  <a:schemeClr val="accent1">
                    <a:lumMod val="50000"/>
                  </a:schemeClr>
                </a:solidFill>
                <a:latin typeface="Arial Nova" panose="020B0504020202020204" pitchFamily="34" charset="0"/>
              </a:rPr>
              <a:t> of the child or adolescent has been obtained in keeping with the child’s or adolescent’s capacity, after having been provided with adequate information about the research tailored to the child’s or adolescent’s level of maturity.</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If children reach the legal age of maturity during the research, their consent to continued participation should be obtained. </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In general, the refusal of a child or adolescent to participate or continue in the research must be respected, unless, in exceptional circumstances, research participation is considered the best medical option for a child or adolescent.</a:t>
            </a:r>
          </a:p>
        </p:txBody>
      </p:sp>
      <p:sp>
        <p:nvSpPr>
          <p:cNvPr id="4" name="Footer Placeholder 3">
            <a:extLst>
              <a:ext uri="{FF2B5EF4-FFF2-40B4-BE49-F238E27FC236}">
                <a16:creationId xmlns:a16="http://schemas.microsoft.com/office/drawing/2014/main" id="{8D5E673B-9D25-4466-9B40-C03C5D8C978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B982864A-9D04-41DB-BB39-FD94CA9B1445}"/>
              </a:ext>
            </a:extLst>
          </p:cNvPr>
          <p:cNvSpPr>
            <a:spLocks noGrp="1"/>
          </p:cNvSpPr>
          <p:nvPr>
            <p:ph type="sldNum" sz="quarter" idx="12"/>
          </p:nvPr>
        </p:nvSpPr>
        <p:spPr/>
        <p:txBody>
          <a:bodyPr/>
          <a:lstStyle/>
          <a:p>
            <a:fld id="{D5C7F890-078C-40D2-8C86-978E589344A6}" type="slidenum">
              <a:rPr lang="en-GB" smtClean="0"/>
              <a:t>65</a:t>
            </a:fld>
            <a:endParaRPr lang="en-GB" dirty="0"/>
          </a:p>
        </p:txBody>
      </p:sp>
      <p:pic>
        <p:nvPicPr>
          <p:cNvPr id="54274" name="Picture 2" descr="Child, Black, Look, Portrait, Africa, Eyes, Face, Women">
            <a:extLst>
              <a:ext uri="{FF2B5EF4-FFF2-40B4-BE49-F238E27FC236}">
                <a16:creationId xmlns:a16="http://schemas.microsoft.com/office/drawing/2014/main" id="{FE01D761-1237-444F-AD7E-76C0AA2AD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784226"/>
            <a:ext cx="2448000" cy="163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950306"/>
      </p:ext>
    </p:extLst>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9193-A077-4718-BF60-C5E499C2015C}"/>
              </a:ext>
            </a:extLst>
          </p:cNvPr>
          <p:cNvSpPr>
            <a:spLocks noGrp="1"/>
          </p:cNvSpPr>
          <p:nvPr>
            <p:ph type="title"/>
          </p:nvPr>
        </p:nvSpPr>
        <p:spPr>
          <a:xfrm>
            <a:off x="349870" y="487615"/>
            <a:ext cx="7886700" cy="1325563"/>
          </a:xfrm>
        </p:spPr>
        <p:txBody>
          <a:bodyPr/>
          <a:lstStyle/>
          <a:p>
            <a:r>
              <a:rPr lang="en-GB" sz="32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200" dirty="0">
                <a:solidFill>
                  <a:srgbClr val="C00000"/>
                </a:solidFill>
                <a:latin typeface="Arial Bold" panose="020B0704020202020204" pitchFamily="34" charset="0"/>
                <a:cs typeface="Arial Bold" panose="020B0704020202020204" pitchFamily="34" charset="0"/>
              </a:rPr>
              <a:t> </a:t>
            </a:r>
            <a:endParaRPr lang="en-GB" dirty="0"/>
          </a:p>
        </p:txBody>
      </p:sp>
      <p:sp>
        <p:nvSpPr>
          <p:cNvPr id="3" name="Content Placeholder 2">
            <a:extLst>
              <a:ext uri="{FF2B5EF4-FFF2-40B4-BE49-F238E27FC236}">
                <a16:creationId xmlns:a16="http://schemas.microsoft.com/office/drawing/2014/main" id="{D17D7DD3-ADBB-40AF-8D71-1974552016C2}"/>
              </a:ext>
            </a:extLst>
          </p:cNvPr>
          <p:cNvSpPr>
            <a:spLocks noGrp="1"/>
          </p:cNvSpPr>
          <p:nvPr>
            <p:ph idx="1"/>
          </p:nvPr>
        </p:nvSpPr>
        <p:spPr>
          <a:xfrm>
            <a:off x="628650" y="1898777"/>
            <a:ext cx="7886700" cy="4794250"/>
          </a:xfrm>
        </p:spPr>
        <p:txBody>
          <a:bodyPr>
            <a:normAutofit/>
          </a:bodyPr>
          <a:lstStyle/>
          <a:p>
            <a:pPr marL="0" indent="0">
              <a:buNone/>
            </a:pPr>
            <a:endParaRPr kumimoji="0" lang="en-GB" sz="28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endParaRPr>
          </a:p>
          <a:p>
            <a:pPr marL="0" indent="0">
              <a:buNone/>
            </a:pPr>
            <a:r>
              <a:rPr kumimoji="0" lang="en-GB" sz="28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rPr>
              <a:t>Researcher and REC must ensure that:</a:t>
            </a:r>
            <a:endParaRPr lang="en-GB" sz="24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Potential individual benefits and risks have been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assessed</a:t>
            </a: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the potential to benefit children or adolescents:</a:t>
            </a:r>
            <a:r>
              <a:rPr lang="en-GB" sz="2400" dirty="0">
                <a:solidFill>
                  <a:schemeClr val="accent1">
                    <a:lumMod val="50000"/>
                  </a:schemeClr>
                </a:solidFill>
                <a:latin typeface="Arial Nova" panose="020B0504020202020204" pitchFamily="34" charset="0"/>
              </a:rPr>
              <a:t> </a:t>
            </a:r>
          </a:p>
          <a:p>
            <a:pPr lvl="1"/>
            <a:r>
              <a:rPr lang="en-GB" sz="2400" dirty="0">
                <a:solidFill>
                  <a:srgbClr val="FF0000"/>
                </a:solidFill>
                <a:latin typeface="Arial Nova" panose="020B0504020202020204" pitchFamily="34" charset="0"/>
              </a:rPr>
              <a:t>the risks must be minimized and outweighed by the prospect of potential individual benefit</a:t>
            </a: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B4D6B48-839D-4B55-A26F-5CECFAD0F692}"/>
              </a:ext>
            </a:extLst>
          </p:cNvPr>
          <p:cNvSpPr>
            <a:spLocks noGrp="1"/>
          </p:cNvSpPr>
          <p:nvPr>
            <p:ph type="ftr" sz="quarter" idx="11"/>
          </p:nvPr>
        </p:nvSpPr>
        <p:spPr>
          <a:xfrm>
            <a:off x="3028950" y="6413501"/>
            <a:ext cx="3086100" cy="365125"/>
          </a:xfrm>
        </p:spPr>
        <p:txBody>
          <a:bodyPr/>
          <a:lstStyle/>
          <a:p>
            <a:r>
              <a:rPr lang="en-GB" dirty="0"/>
              <a:t>CIOMS, 2016; WHO, 2018</a:t>
            </a:r>
          </a:p>
        </p:txBody>
      </p:sp>
      <p:sp>
        <p:nvSpPr>
          <p:cNvPr id="5" name="Slide Number Placeholder 4">
            <a:extLst>
              <a:ext uri="{FF2B5EF4-FFF2-40B4-BE49-F238E27FC236}">
                <a16:creationId xmlns:a16="http://schemas.microsoft.com/office/drawing/2014/main" id="{CB80D573-0CB7-4118-B89F-CEB7E0C424ED}"/>
              </a:ext>
            </a:extLst>
          </p:cNvPr>
          <p:cNvSpPr>
            <a:spLocks noGrp="1"/>
          </p:cNvSpPr>
          <p:nvPr>
            <p:ph type="sldNum" sz="quarter" idx="12"/>
          </p:nvPr>
        </p:nvSpPr>
        <p:spPr/>
        <p:txBody>
          <a:bodyPr/>
          <a:lstStyle/>
          <a:p>
            <a:fld id="{D5C7F890-078C-40D2-8C86-978E589344A6}" type="slidenum">
              <a:rPr lang="en-GB" smtClean="0"/>
              <a:t>66</a:t>
            </a:fld>
            <a:endParaRPr lang="en-GB"/>
          </a:p>
        </p:txBody>
      </p:sp>
      <p:pic>
        <p:nvPicPr>
          <p:cNvPr id="55298" name="Picture 2" descr="Youth, Rio De Janeiro, Park, Joke, Fun, Young">
            <a:extLst>
              <a:ext uri="{FF2B5EF4-FFF2-40B4-BE49-F238E27FC236}">
                <a16:creationId xmlns:a16="http://schemas.microsoft.com/office/drawing/2014/main" id="{977D0993-69E8-4DA5-81E3-853F5E13A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0" y="704057"/>
            <a:ext cx="2208000" cy="16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2272282"/>
      </p:ext>
    </p:extLst>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ontemplating, Friendship, Friends, Children, Girl">
            <a:extLst>
              <a:ext uri="{FF2B5EF4-FFF2-40B4-BE49-F238E27FC236}">
                <a16:creationId xmlns:a16="http://schemas.microsoft.com/office/drawing/2014/main" id="{EB544843-C14D-4532-919C-4BE329886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375" y="381000"/>
            <a:ext cx="2592000" cy="172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C5E89193-A077-4718-BF60-C5E499C2015C}"/>
              </a:ext>
            </a:extLst>
          </p:cNvPr>
          <p:cNvSpPr>
            <a:spLocks noGrp="1"/>
          </p:cNvSpPr>
          <p:nvPr>
            <p:ph type="title"/>
          </p:nvPr>
        </p:nvSpPr>
        <p:spPr>
          <a:xfrm>
            <a:off x="628650" y="41276"/>
            <a:ext cx="7886700" cy="1325563"/>
          </a:xfrm>
        </p:spPr>
        <p:txBody>
          <a:bodyPr/>
          <a:lstStyle/>
          <a:p>
            <a:r>
              <a:rPr lang="en-GB" sz="32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200" dirty="0">
                <a:solidFill>
                  <a:srgbClr val="C00000"/>
                </a:solidFill>
                <a:latin typeface="Arial Bold" panose="020B0704020202020204" pitchFamily="34" charset="0"/>
                <a:cs typeface="Arial Bold" panose="020B0704020202020204" pitchFamily="34" charset="0"/>
              </a:rPr>
              <a:t> </a:t>
            </a:r>
            <a:endParaRPr lang="en-GB" dirty="0"/>
          </a:p>
        </p:txBody>
      </p:sp>
      <p:sp>
        <p:nvSpPr>
          <p:cNvPr id="3" name="Content Placeholder 2">
            <a:extLst>
              <a:ext uri="{FF2B5EF4-FFF2-40B4-BE49-F238E27FC236}">
                <a16:creationId xmlns:a16="http://schemas.microsoft.com/office/drawing/2014/main" id="{D17D7DD3-ADBB-40AF-8D71-1974552016C2}"/>
              </a:ext>
            </a:extLst>
          </p:cNvPr>
          <p:cNvSpPr>
            <a:spLocks noGrp="1"/>
          </p:cNvSpPr>
          <p:nvPr>
            <p:ph idx="1"/>
          </p:nvPr>
        </p:nvSpPr>
        <p:spPr>
          <a:xfrm>
            <a:off x="628650" y="1898777"/>
            <a:ext cx="7886700" cy="4794250"/>
          </a:xfrm>
        </p:spPr>
        <p:txBody>
          <a:bodyPr>
            <a:normAutofit/>
          </a:bodyPr>
          <a:lstStyle/>
          <a:p>
            <a:endParaRPr lang="en-GB" sz="100" dirty="0">
              <a:solidFill>
                <a:schemeClr val="accent1">
                  <a:lumMod val="50000"/>
                </a:schemeClr>
              </a:solidFill>
              <a:latin typeface="Arial Nova" panose="020B0504020202020204" pitchFamily="34" charset="0"/>
            </a:endParaRPr>
          </a:p>
          <a:p>
            <a:pPr marL="0" indent="0">
              <a:buNone/>
            </a:pPr>
            <a:r>
              <a:rPr kumimoji="0" lang="en-GB" sz="24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rPr>
              <a:t>Researcher and REC must ensure that:</a:t>
            </a:r>
            <a:endParaRPr lang="en-GB" sz="24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For research interventions or procedures </a:t>
            </a:r>
            <a:r>
              <a:rPr lang="en-GB" sz="2200" b="1" dirty="0">
                <a:solidFill>
                  <a:schemeClr val="accent1">
                    <a:lumMod val="50000"/>
                  </a:schemeClr>
                </a:solidFill>
                <a:latin typeface="Arial Nova" panose="020B0504020202020204" pitchFamily="34" charset="0"/>
              </a:rPr>
              <a:t>that have no potential individual benefits for participants</a:t>
            </a:r>
            <a:r>
              <a:rPr lang="en-GB" sz="2200" dirty="0">
                <a:solidFill>
                  <a:schemeClr val="accent1">
                    <a:lumMod val="50000"/>
                  </a:schemeClr>
                </a:solidFill>
                <a:latin typeface="Arial Nova" panose="020B0504020202020204" pitchFamily="34" charset="0"/>
              </a:rPr>
              <a:t>:</a:t>
            </a:r>
          </a:p>
          <a:p>
            <a:pPr lvl="1"/>
            <a:r>
              <a:rPr lang="en-GB" dirty="0">
                <a:solidFill>
                  <a:srgbClr val="FF0000"/>
                </a:solidFill>
                <a:latin typeface="Arial Nova" panose="020B0504020202020204" pitchFamily="34" charset="0"/>
              </a:rPr>
              <a:t>the interventions and procedures should be studied in adults first, when these interventions and procedures target conditions that affect adults as well as children and adolescents, unless the necessary data cannot be obtained without participation of children or adolescents</a:t>
            </a:r>
          </a:p>
          <a:p>
            <a:pPr lvl="1"/>
            <a:r>
              <a:rPr lang="en-GB" dirty="0">
                <a:solidFill>
                  <a:srgbClr val="FF0000"/>
                </a:solidFill>
                <a:latin typeface="Arial Nova" panose="020B0504020202020204" pitchFamily="34" charset="0"/>
              </a:rPr>
              <a:t>the risks must be minimized and no more than minimal</a:t>
            </a:r>
          </a:p>
          <a:p>
            <a:endParaRPr lang="en-GB" sz="1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When the social value of the studies with such research interventions and procedures is compelling, and these studies cannot be conducted in adults, REC may permit a minor increase above minimal risk.</a:t>
            </a:r>
          </a:p>
        </p:txBody>
      </p:sp>
      <p:sp>
        <p:nvSpPr>
          <p:cNvPr id="4" name="Footer Placeholder 3">
            <a:extLst>
              <a:ext uri="{FF2B5EF4-FFF2-40B4-BE49-F238E27FC236}">
                <a16:creationId xmlns:a16="http://schemas.microsoft.com/office/drawing/2014/main" id="{9B4D6B48-839D-4B55-A26F-5CECFAD0F692}"/>
              </a:ext>
            </a:extLst>
          </p:cNvPr>
          <p:cNvSpPr>
            <a:spLocks noGrp="1"/>
          </p:cNvSpPr>
          <p:nvPr>
            <p:ph type="ftr" sz="quarter" idx="11"/>
          </p:nvPr>
        </p:nvSpPr>
        <p:spPr>
          <a:xfrm>
            <a:off x="3028950" y="6413501"/>
            <a:ext cx="3086100" cy="365125"/>
          </a:xfrm>
        </p:spPr>
        <p:txBody>
          <a:bodyPr/>
          <a:lstStyle/>
          <a:p>
            <a:r>
              <a:rPr lang="en-GB" dirty="0"/>
              <a:t>CIOMS, 2016; WHO, 2018</a:t>
            </a:r>
          </a:p>
        </p:txBody>
      </p:sp>
      <p:sp>
        <p:nvSpPr>
          <p:cNvPr id="5" name="Slide Number Placeholder 4">
            <a:extLst>
              <a:ext uri="{FF2B5EF4-FFF2-40B4-BE49-F238E27FC236}">
                <a16:creationId xmlns:a16="http://schemas.microsoft.com/office/drawing/2014/main" id="{CB80D573-0CB7-4118-B89F-CEB7E0C424ED}"/>
              </a:ext>
            </a:extLst>
          </p:cNvPr>
          <p:cNvSpPr>
            <a:spLocks noGrp="1"/>
          </p:cNvSpPr>
          <p:nvPr>
            <p:ph type="sldNum" sz="quarter" idx="12"/>
          </p:nvPr>
        </p:nvSpPr>
        <p:spPr/>
        <p:txBody>
          <a:bodyPr/>
          <a:lstStyle/>
          <a:p>
            <a:fld id="{D5C7F890-078C-40D2-8C86-978E589344A6}" type="slidenum">
              <a:rPr lang="en-GB" smtClean="0"/>
              <a:t>67</a:t>
            </a:fld>
            <a:endParaRPr lang="en-GB"/>
          </a:p>
        </p:txBody>
      </p:sp>
    </p:spTree>
    <p:extLst>
      <p:ext uri="{BB962C8B-B14F-4D97-AF65-F5344CB8AC3E}">
        <p14:creationId xmlns:p14="http://schemas.microsoft.com/office/powerpoint/2010/main" val="2284413151"/>
      </p:ext>
    </p:extLst>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a:solidFill>
                  <a:srgbClr val="C00000"/>
                </a:solidFill>
                <a:latin typeface="Arial Bold" panose="020B0704020202020204" pitchFamily="34" charset="0"/>
                <a:cs typeface="Arial Bold" panose="020B0704020202020204" pitchFamily="34" charset="0"/>
              </a:rPr>
              <a:t>cont’d.</a:t>
            </a:r>
            <a:endParaRPr lang="en-GB" sz="14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p:txBody>
          <a:bodyPr>
            <a:normAutofit fontScale="92500" lnSpcReduction="10000"/>
          </a:bodyPr>
          <a:lstStyle/>
          <a:p>
            <a:r>
              <a:rPr lang="en-GB" sz="2800" b="1" dirty="0">
                <a:solidFill>
                  <a:srgbClr val="00B050"/>
                </a:solidFill>
                <a:latin typeface="Arial Nova" panose="020B0504020202020204" pitchFamily="34" charset="0"/>
              </a:rPr>
              <a:t>Assent</a:t>
            </a:r>
          </a:p>
          <a:p>
            <a:pPr lvl="1"/>
            <a:r>
              <a:rPr lang="en-GB" sz="2400" dirty="0">
                <a:solidFill>
                  <a:schemeClr val="accent1">
                    <a:lumMod val="50000"/>
                  </a:schemeClr>
                </a:solidFill>
                <a:latin typeface="Arial Nova" panose="020B0504020202020204" pitchFamily="34" charset="0"/>
              </a:rPr>
              <a:t>Children and adolescents who are legally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minors cannot give legally valid informed consent, but can give assent</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To give assent means that the child or adolescent is meaningfully engaged in the research discussion in accordance with his or her capacities</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Assent is a </a:t>
            </a:r>
            <a:r>
              <a:rPr lang="en-GB" sz="2400" b="1" dirty="0">
                <a:solidFill>
                  <a:schemeClr val="accent1">
                    <a:lumMod val="50000"/>
                  </a:schemeClr>
                </a:solidFill>
                <a:latin typeface="Arial Nova" panose="020B0504020202020204" pitchFamily="34" charset="0"/>
              </a:rPr>
              <a:t>process</a:t>
            </a:r>
            <a:r>
              <a:rPr lang="en-GB" sz="2400" dirty="0">
                <a:solidFill>
                  <a:schemeClr val="accent1">
                    <a:lumMod val="50000"/>
                  </a:schemeClr>
                </a:solidFill>
                <a:latin typeface="Arial Nova" panose="020B0504020202020204" pitchFamily="34" charset="0"/>
              </a:rPr>
              <a:t> and not merely the absence of dissent</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The researcher must involve the child or adolescent in the actual decision-making process and use age-appropriate information</a:t>
            </a: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68</a:t>
            </a:fld>
            <a:endParaRPr lang="en-GB"/>
          </a:p>
        </p:txBody>
      </p:sp>
      <p:pic>
        <p:nvPicPr>
          <p:cNvPr id="56324" name="Picture 4" descr="Woman, Portrait, Young, People, Pretty, Cute, Girl">
            <a:extLst>
              <a:ext uri="{FF2B5EF4-FFF2-40B4-BE49-F238E27FC236}">
                <a16:creationId xmlns:a16="http://schemas.microsoft.com/office/drawing/2014/main" id="{5B2CC590-01D6-472C-8DE0-74912811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450" y="1027907"/>
            <a:ext cx="2124000" cy="14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7952740"/>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a:xfrm>
            <a:off x="628650" y="1869106"/>
            <a:ext cx="7886700" cy="4665661"/>
          </a:xfrm>
        </p:spPr>
        <p:txBody>
          <a:bodyPr>
            <a:normAutofit/>
          </a:bodyPr>
          <a:lstStyle/>
          <a:p>
            <a:r>
              <a:rPr lang="en-GB" sz="2600" b="1" dirty="0">
                <a:solidFill>
                  <a:srgbClr val="00B050"/>
                </a:solidFill>
                <a:latin typeface="Arial Nova" panose="020B0504020202020204" pitchFamily="34" charset="0"/>
              </a:rPr>
              <a:t>Deliberate objection</a:t>
            </a:r>
          </a:p>
          <a:p>
            <a:pPr lvl="1"/>
            <a:r>
              <a:rPr lang="en-GB" sz="2400" dirty="0">
                <a:solidFill>
                  <a:schemeClr val="accent1">
                    <a:lumMod val="50000"/>
                  </a:schemeClr>
                </a:solidFill>
                <a:latin typeface="Arial Nova" panose="020B0504020202020204" pitchFamily="34" charset="0"/>
              </a:rPr>
              <a:t>An expression of disapproval or refusal of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a proposed procedure</a:t>
            </a:r>
          </a:p>
          <a:p>
            <a:pPr lvl="1"/>
            <a:r>
              <a:rPr lang="en-GB" sz="2400" dirty="0">
                <a:solidFill>
                  <a:schemeClr val="accent1">
                    <a:lumMod val="50000"/>
                  </a:schemeClr>
                </a:solidFill>
                <a:latin typeface="Arial Nova" panose="020B0504020202020204" pitchFamily="34" charset="0"/>
              </a:rPr>
              <a:t>Children and adolescents who are too immature to give assent</a:t>
            </a:r>
          </a:p>
          <a:p>
            <a:endParaRPr lang="en-GB" sz="2400" dirty="0">
              <a:solidFill>
                <a:schemeClr val="accent1">
                  <a:lumMod val="50000"/>
                </a:schemeClr>
              </a:solidFill>
              <a:latin typeface="Arial Nova" panose="020B0504020202020204" pitchFamily="34" charset="0"/>
            </a:endParaRPr>
          </a:p>
          <a:p>
            <a:r>
              <a:rPr lang="en-GB" sz="2600" b="1" dirty="0">
                <a:solidFill>
                  <a:srgbClr val="00B050"/>
                </a:solidFill>
                <a:latin typeface="Arial Nova" panose="020B0504020202020204" pitchFamily="34" charset="0"/>
              </a:rPr>
              <a:t>Permission of a parent or legally authorized representative</a:t>
            </a:r>
          </a:p>
          <a:p>
            <a:pPr lvl="1"/>
            <a:r>
              <a:rPr lang="en-GB" sz="2400" dirty="0">
                <a:solidFill>
                  <a:schemeClr val="accent1">
                    <a:lumMod val="50000"/>
                  </a:schemeClr>
                </a:solidFill>
                <a:latin typeface="Arial Nova" panose="020B0504020202020204" pitchFamily="34" charset="0"/>
              </a:rPr>
              <a:t>The researcher must obtain the permission of at least one parent or guardian in writing, consistent with applicable laws and regulations</a:t>
            </a:r>
          </a:p>
          <a:p>
            <a:pPr marL="0" indent="0">
              <a:buNone/>
            </a:pP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69</a:t>
            </a:fld>
            <a:endParaRPr lang="en-GB"/>
          </a:p>
        </p:txBody>
      </p:sp>
      <p:pic>
        <p:nvPicPr>
          <p:cNvPr id="6" name="Picture 2" descr="Outdoors, Woman, People, Portrait, Adult, Relaxation">
            <a:extLst>
              <a:ext uri="{FF2B5EF4-FFF2-40B4-BE49-F238E27FC236}">
                <a16:creationId xmlns:a16="http://schemas.microsoft.com/office/drawing/2014/main" id="{DD712D3B-9A38-4398-8EB0-DC27F3F4AF4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875" y="999332"/>
            <a:ext cx="2052000" cy="13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303038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A54E-E6A4-4A48-8DF3-F10BC45B4C5F}"/>
              </a:ext>
            </a:extLst>
          </p:cNvPr>
          <p:cNvSpPr>
            <a:spLocks noGrp="1"/>
          </p:cNvSpPr>
          <p:nvPr>
            <p:ph type="title"/>
          </p:nvPr>
        </p:nvSpPr>
        <p:spPr>
          <a:xfrm>
            <a:off x="628650" y="346076"/>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504E6CD5-DE17-4781-BAAB-4D164CB5ED70}"/>
              </a:ext>
            </a:extLst>
          </p:cNvPr>
          <p:cNvSpPr>
            <a:spLocks noGrp="1"/>
          </p:cNvSpPr>
          <p:nvPr>
            <p:ph idx="1"/>
          </p:nvPr>
        </p:nvSpPr>
        <p:spPr>
          <a:xfrm>
            <a:off x="628650" y="1844675"/>
            <a:ext cx="7886700" cy="4351338"/>
          </a:xfrm>
        </p:spPr>
        <p:txBody>
          <a:bodyPr>
            <a:normAutofit fontScale="92500" lnSpcReduction="20000"/>
          </a:bodyPr>
          <a:lstStyle/>
          <a:p>
            <a:pPr marL="0" indent="0">
              <a:buNone/>
            </a:pPr>
            <a:r>
              <a:rPr lang="en-GB" sz="2800" b="1" i="0" dirty="0">
                <a:solidFill>
                  <a:srgbClr val="00B050"/>
                </a:solidFill>
                <a:effectLst/>
                <a:latin typeface="Arial Nova" panose="020B0504020202020204" pitchFamily="34" charset="0"/>
              </a:rPr>
              <a:t>Private information</a:t>
            </a:r>
          </a:p>
          <a:p>
            <a:pPr marL="0" indent="0">
              <a:buNone/>
            </a:pPr>
            <a:endParaRPr lang="en-GB" sz="900" b="1" i="0" dirty="0">
              <a:solidFill>
                <a:schemeClr val="accent1"/>
              </a:solidFill>
              <a:effectLst/>
              <a:latin typeface="Arial Nova" panose="020B0504020202020204" pitchFamily="34" charset="0"/>
            </a:endParaRPr>
          </a:p>
          <a:p>
            <a:pPr lvl="1"/>
            <a:r>
              <a:rPr lang="en-GB" sz="2400" b="1" i="0" dirty="0">
                <a:solidFill>
                  <a:schemeClr val="accent1">
                    <a:lumMod val="50000"/>
                  </a:schemeClr>
                </a:solidFill>
                <a:effectLst/>
                <a:latin typeface="Arial Nova" panose="020B0504020202020204" pitchFamily="34" charset="0"/>
              </a:rPr>
              <a:t>Information about </a:t>
            </a:r>
            <a:r>
              <a:rPr lang="en-GB" sz="2400" b="1" i="0" dirty="0" err="1">
                <a:solidFill>
                  <a:schemeClr val="accent1">
                    <a:lumMod val="50000"/>
                  </a:schemeClr>
                </a:solidFill>
                <a:effectLst/>
                <a:latin typeface="Arial Nova" panose="020B0504020202020204" pitchFamily="34" charset="0"/>
              </a:rPr>
              <a:t>behavior</a:t>
            </a:r>
            <a:r>
              <a:rPr lang="en-GB" sz="2400" b="1" i="0" dirty="0">
                <a:solidFill>
                  <a:schemeClr val="accent1">
                    <a:lumMod val="50000"/>
                  </a:schemeClr>
                </a:solidFill>
                <a:effectLst/>
                <a:latin typeface="Arial Nova" panose="020B0504020202020204" pitchFamily="34" charset="0"/>
              </a:rPr>
              <a:t> that occurs in a context in which an individual can reasonably expect that no observation or recording is taking place</a:t>
            </a:r>
          </a:p>
          <a:p>
            <a:pPr lvl="1"/>
            <a:r>
              <a:rPr lang="en-GB" sz="2400" b="1" dirty="0">
                <a:solidFill>
                  <a:schemeClr val="accent1">
                    <a:lumMod val="50000"/>
                  </a:schemeClr>
                </a:solidFill>
                <a:latin typeface="Arial Nova" panose="020B0504020202020204" pitchFamily="34" charset="0"/>
              </a:rPr>
              <a:t>I</a:t>
            </a:r>
            <a:r>
              <a:rPr lang="en-GB" sz="2400" b="1" i="0" dirty="0">
                <a:solidFill>
                  <a:schemeClr val="accent1">
                    <a:lumMod val="50000"/>
                  </a:schemeClr>
                </a:solidFill>
                <a:effectLst/>
                <a:latin typeface="Arial Nova" panose="020B0504020202020204" pitchFamily="34" charset="0"/>
              </a:rPr>
              <a:t>nformation that has been provided for specific purposes by an individual and which the individual can reasonably expect will not be made public</a:t>
            </a:r>
            <a:br>
              <a:rPr lang="en-GB" sz="2400" b="1" dirty="0">
                <a:solidFill>
                  <a:schemeClr val="accent1">
                    <a:lumMod val="50000"/>
                  </a:schemeClr>
                </a:solidFill>
                <a:latin typeface="Arial Nova" panose="020B0504020202020204" pitchFamily="34" charset="0"/>
              </a:rPr>
            </a:br>
            <a:endParaRPr lang="en-GB" sz="2400" b="1" dirty="0">
              <a:solidFill>
                <a:schemeClr val="accent1">
                  <a:lumMod val="50000"/>
                </a:schemeClr>
              </a:solidFill>
              <a:latin typeface="Arial Nova" panose="020B0504020202020204" pitchFamily="34" charset="0"/>
            </a:endParaRPr>
          </a:p>
          <a:p>
            <a:pPr marL="0" indent="0">
              <a:buNone/>
            </a:pPr>
            <a:r>
              <a:rPr lang="en-GB" sz="2800" b="1" i="0" dirty="0">
                <a:solidFill>
                  <a:srgbClr val="00B050"/>
                </a:solidFill>
                <a:effectLst/>
                <a:latin typeface="Arial Nova" panose="020B0504020202020204" pitchFamily="34" charset="0"/>
              </a:rPr>
              <a:t>Human research</a:t>
            </a:r>
          </a:p>
          <a:p>
            <a:pPr marL="0" indent="0">
              <a:buNone/>
            </a:pPr>
            <a:endParaRPr lang="en-GB" sz="900" b="1" i="0" dirty="0">
              <a:solidFill>
                <a:schemeClr val="accent1"/>
              </a:solidFill>
              <a:effectLst/>
              <a:latin typeface="Arial Nova" panose="020B0504020202020204" pitchFamily="34" charset="0"/>
            </a:endParaRPr>
          </a:p>
          <a:p>
            <a:pPr lvl="1"/>
            <a:r>
              <a:rPr lang="en-GB" sz="2400" b="1" i="0" dirty="0">
                <a:solidFill>
                  <a:schemeClr val="accent1"/>
                </a:solidFill>
                <a:effectLst/>
                <a:latin typeface="Arial Nova" panose="020B0504020202020204" pitchFamily="34" charset="0"/>
              </a:rPr>
              <a:t>Data from living individuals</a:t>
            </a:r>
          </a:p>
          <a:p>
            <a:pPr lvl="1"/>
            <a:r>
              <a:rPr lang="en-GB" sz="2400" b="1" i="0" dirty="0">
                <a:solidFill>
                  <a:schemeClr val="accent1"/>
                </a:solidFill>
                <a:effectLst/>
                <a:latin typeface="Arial Nova" panose="020B0504020202020204" pitchFamily="34" charset="0"/>
              </a:rPr>
              <a:t>Biological material from living individuals</a:t>
            </a:r>
          </a:p>
          <a:p>
            <a:pPr lvl="1"/>
            <a:r>
              <a:rPr lang="en-GB" sz="2400" b="1" i="0" dirty="0">
                <a:solidFill>
                  <a:schemeClr val="accent1"/>
                </a:solidFill>
                <a:effectLst/>
                <a:latin typeface="Arial Nova" panose="020B0504020202020204" pitchFamily="34" charset="0"/>
              </a:rPr>
              <a:t>Interaction or intervention with a living individual</a:t>
            </a:r>
          </a:p>
          <a:p>
            <a:pPr lvl="1"/>
            <a:r>
              <a:rPr lang="en-GB" sz="2400" b="1" i="0" dirty="0">
                <a:solidFill>
                  <a:schemeClr val="accent1"/>
                </a:solidFill>
                <a:effectLst/>
                <a:latin typeface="Arial Nova" panose="020B0504020202020204" pitchFamily="34" charset="0"/>
              </a:rPr>
              <a:t>Use of a non-FDA approved, drug, device or biological</a:t>
            </a: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66524EAD-B38F-4FE0-9635-E8ED6452809F}"/>
              </a:ext>
            </a:extLst>
          </p:cNvPr>
          <p:cNvSpPr>
            <a:spLocks noGrp="1"/>
          </p:cNvSpPr>
          <p:nvPr>
            <p:ph type="ftr" sz="quarter" idx="11"/>
          </p:nvPr>
        </p:nvSpPr>
        <p:spPr/>
        <p:txBody>
          <a:bodyPr/>
          <a:lstStyle/>
          <a:p>
            <a:r>
              <a:rPr lang="en-GB"/>
              <a:t>RCRH, 2006</a:t>
            </a:r>
            <a:endParaRPr lang="en-GB" dirty="0"/>
          </a:p>
        </p:txBody>
      </p:sp>
      <p:sp>
        <p:nvSpPr>
          <p:cNvPr id="5" name="Slide Number Placeholder 4">
            <a:extLst>
              <a:ext uri="{FF2B5EF4-FFF2-40B4-BE49-F238E27FC236}">
                <a16:creationId xmlns:a16="http://schemas.microsoft.com/office/drawing/2014/main" id="{A8378A81-068F-4C61-8030-80F629AA7D13}"/>
              </a:ext>
            </a:extLst>
          </p:cNvPr>
          <p:cNvSpPr>
            <a:spLocks noGrp="1"/>
          </p:cNvSpPr>
          <p:nvPr>
            <p:ph type="sldNum" sz="quarter" idx="12"/>
          </p:nvPr>
        </p:nvSpPr>
        <p:spPr/>
        <p:txBody>
          <a:bodyPr/>
          <a:lstStyle/>
          <a:p>
            <a:fld id="{D5C7F890-078C-40D2-8C86-978E589344A6}" type="slidenum">
              <a:rPr lang="en-GB" smtClean="0"/>
              <a:t>7</a:t>
            </a:fld>
            <a:endParaRPr lang="en-GB"/>
          </a:p>
        </p:txBody>
      </p:sp>
      <p:pic>
        <p:nvPicPr>
          <p:cNvPr id="59394" name="Picture 2" descr="Matrix, Binary, Security, Private, Privacy, Code, Law">
            <a:extLst>
              <a:ext uri="{FF2B5EF4-FFF2-40B4-BE49-F238E27FC236}">
                <a16:creationId xmlns:a16="http://schemas.microsoft.com/office/drawing/2014/main" id="{3A93E7EC-8598-4931-92D8-D138C12F3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98424"/>
            <a:ext cx="3400424" cy="210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4047099"/>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hildren, Happy, Group, Friends, Brothers, Smile">
            <a:extLst>
              <a:ext uri="{FF2B5EF4-FFF2-40B4-BE49-F238E27FC236}">
                <a16:creationId xmlns:a16="http://schemas.microsoft.com/office/drawing/2014/main" id="{A06A2B0C-8115-4ED1-B6D1-0013211CD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800" y="962289"/>
            <a:ext cx="2160000" cy="1437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a:xfrm>
            <a:off x="628650" y="1877005"/>
            <a:ext cx="7886700" cy="4646611"/>
          </a:xfrm>
        </p:spPr>
        <p:txBody>
          <a:bodyPr>
            <a:noAutofit/>
          </a:bodyPr>
          <a:lstStyle/>
          <a:p>
            <a:r>
              <a:rPr lang="en-GB" sz="2200" b="1" dirty="0">
                <a:solidFill>
                  <a:srgbClr val="00B050"/>
                </a:solidFill>
                <a:latin typeface="Arial Nova" panose="020B0504020202020204" pitchFamily="34" charset="0"/>
              </a:rPr>
              <a:t>Waiver of parental permission </a:t>
            </a:r>
          </a:p>
          <a:p>
            <a:pPr lvl="1"/>
            <a:r>
              <a:rPr lang="en-GB" sz="2000" dirty="0">
                <a:solidFill>
                  <a:schemeClr val="accent1">
                    <a:lumMod val="50000"/>
                  </a:schemeClr>
                </a:solidFill>
                <a:latin typeface="Arial Nova" panose="020B0504020202020204" pitchFamily="34" charset="0"/>
              </a:rPr>
              <a:t>In certain circumstances, research ethics </a:t>
            </a:r>
            <a:br>
              <a:rPr lang="en-GB" sz="2000" dirty="0">
                <a:solidFill>
                  <a:schemeClr val="accent1">
                    <a:lumMod val="50000"/>
                  </a:schemeClr>
                </a:solidFill>
                <a:latin typeface="Arial Nova" panose="020B0504020202020204" pitchFamily="34" charset="0"/>
              </a:rPr>
            </a:br>
            <a:r>
              <a:rPr lang="en-GB" sz="2000" dirty="0">
                <a:solidFill>
                  <a:schemeClr val="accent1">
                    <a:lumMod val="50000"/>
                  </a:schemeClr>
                </a:solidFill>
                <a:latin typeface="Arial Nova" panose="020B0504020202020204" pitchFamily="34" charset="0"/>
              </a:rPr>
              <a:t>committees may waive parental permission – permission of a parent is not feasible or is undesirable, “emancipated” or “mature” minors  </a:t>
            </a:r>
          </a:p>
          <a:p>
            <a:pPr lvl="1"/>
            <a:r>
              <a:rPr lang="en-GB" sz="2000" dirty="0">
                <a:solidFill>
                  <a:schemeClr val="accent1">
                    <a:lumMod val="50000"/>
                  </a:schemeClr>
                </a:solidFill>
                <a:latin typeface="Arial Nova" panose="020B0504020202020204" pitchFamily="34" charset="0"/>
              </a:rPr>
              <a:t>Special protections must be in place to ensure that the best interests of the children or adolescents are being served – involvement of independent child advocates, a relative, trusted friend, or family physician (chosen by the child) who is not involved in the research project to represent the child</a:t>
            </a:r>
          </a:p>
          <a:p>
            <a:endParaRPr lang="en-GB" sz="2200" dirty="0">
              <a:solidFill>
                <a:schemeClr val="accent1">
                  <a:lumMod val="50000"/>
                </a:schemeClr>
              </a:solidFill>
              <a:latin typeface="Arial Nova" panose="020B0504020202020204" pitchFamily="34" charset="0"/>
            </a:endParaRPr>
          </a:p>
          <a:p>
            <a:r>
              <a:rPr lang="en-GB" sz="2200" b="1" dirty="0">
                <a:solidFill>
                  <a:srgbClr val="00B050"/>
                </a:solidFill>
                <a:latin typeface="Arial Nova" panose="020B0504020202020204" pitchFamily="34" charset="0"/>
              </a:rPr>
              <a:t>Observation of the study by a parent or guardian </a:t>
            </a:r>
          </a:p>
          <a:p>
            <a:pPr lvl="1"/>
            <a:r>
              <a:rPr lang="en-GB" sz="2000" dirty="0">
                <a:solidFill>
                  <a:schemeClr val="accent1">
                    <a:lumMod val="50000"/>
                  </a:schemeClr>
                </a:solidFill>
                <a:latin typeface="Arial Nova" panose="020B0504020202020204" pitchFamily="34" charset="0"/>
              </a:rPr>
              <a:t>To a reasonable extent and without violating the privacy of other study participants</a:t>
            </a: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70</a:t>
            </a:fld>
            <a:endParaRPr lang="en-GB"/>
          </a:p>
        </p:txBody>
      </p:sp>
    </p:spTree>
    <p:extLst>
      <p:ext uri="{BB962C8B-B14F-4D97-AF65-F5344CB8AC3E}">
        <p14:creationId xmlns:p14="http://schemas.microsoft.com/office/powerpoint/2010/main" val="2519558524"/>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126E-9CB5-469E-8924-30B0E9A9E5C2}"/>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Resource for case studies</a:t>
            </a:r>
          </a:p>
        </p:txBody>
      </p:sp>
      <p:sp>
        <p:nvSpPr>
          <p:cNvPr id="3" name="Content Placeholder 2">
            <a:extLst>
              <a:ext uri="{FF2B5EF4-FFF2-40B4-BE49-F238E27FC236}">
                <a16:creationId xmlns:a16="http://schemas.microsoft.com/office/drawing/2014/main" id="{BC0F6071-4D0F-4A96-B95A-EEA55B5039A0}"/>
              </a:ext>
            </a:extLst>
          </p:cNvPr>
          <p:cNvSpPr>
            <a:spLocks noGrp="1"/>
          </p:cNvSpPr>
          <p:nvPr>
            <p:ph idx="1"/>
          </p:nvPr>
        </p:nvSpPr>
        <p:spPr/>
        <p:txBody>
          <a:bodyPr>
            <a:noAutofit/>
          </a:bodyPr>
          <a:lstStyle/>
          <a:p>
            <a:r>
              <a:rPr lang="en-GB" sz="2400" b="1" dirty="0">
                <a:solidFill>
                  <a:schemeClr val="accent1">
                    <a:lumMod val="50000"/>
                  </a:schemeClr>
                </a:solidFill>
                <a:latin typeface="Arial Nova" panose="020B0504020202020204" pitchFamily="34" charset="0"/>
              </a:rPr>
              <a:t>Casebook on ethical issues in international health research. WHO; 2009. Available from: </a:t>
            </a:r>
            <a:r>
              <a:rPr lang="en-GB" sz="2400" b="1" dirty="0">
                <a:solidFill>
                  <a:schemeClr val="accent1">
                    <a:lumMod val="50000"/>
                  </a:schemeClr>
                </a:solidFill>
                <a:latin typeface="Arial Nova" panose="020B0504020202020204" pitchFamily="34" charset="0"/>
                <a:hlinkClick r:id="rId2">
                  <a:extLst>
                    <a:ext uri="{A12FA001-AC4F-418D-AE19-62706E023703}">
                      <ahyp:hlinkClr xmlns:ahyp="http://schemas.microsoft.com/office/drawing/2018/hyperlinkcolor" val="tx"/>
                    </a:ext>
                  </a:extLst>
                </a:hlinkClick>
              </a:rPr>
              <a:t>https://apps.who.int/iris/handle/10665/44118</a:t>
            </a:r>
            <a:r>
              <a:rPr lang="en-GB" sz="2400" b="1" dirty="0">
                <a:solidFill>
                  <a:schemeClr val="accent1">
                    <a:lumMod val="50000"/>
                  </a:schemeClr>
                </a:solidFill>
                <a:latin typeface="Arial Nova" panose="020B0504020202020204" pitchFamily="34" charset="0"/>
              </a:rPr>
              <a:t> (in English, Arabic, Chinese and Russia)</a:t>
            </a:r>
          </a:p>
          <a:p>
            <a:endParaRPr lang="en-GB" sz="2400" dirty="0">
              <a:solidFill>
                <a:schemeClr val="accent1">
                  <a:lumMod val="50000"/>
                </a:schemeClr>
              </a:solidFill>
              <a:latin typeface="Arial Nova" panose="020B0504020202020204" pitchFamily="34" charset="0"/>
            </a:endParaRPr>
          </a:p>
          <a:p>
            <a:pPr marL="342900" lvl="1" indent="0">
              <a:buNone/>
            </a:pPr>
            <a:r>
              <a:rPr lang="en-GB" sz="2100" dirty="0">
                <a:solidFill>
                  <a:schemeClr val="accent1">
                    <a:lumMod val="50000"/>
                  </a:schemeClr>
                </a:solidFill>
                <a:latin typeface="Arial Nova" panose="020B0504020202020204" pitchFamily="34" charset="0"/>
              </a:rPr>
              <a:t>The casebook contains 63 case studies, each raising an important and difficult ethical issue connected with planning, reviewing, or conducting health-related research. The purpose of the book is to encourage thoughtful analysis of these issues by researchers and members of research ethics committees, particularly those involved with studies that are conducted or sponsored internationally. </a:t>
            </a:r>
          </a:p>
        </p:txBody>
      </p:sp>
      <p:sp>
        <p:nvSpPr>
          <p:cNvPr id="4" name="Footer Placeholder 3">
            <a:extLst>
              <a:ext uri="{FF2B5EF4-FFF2-40B4-BE49-F238E27FC236}">
                <a16:creationId xmlns:a16="http://schemas.microsoft.com/office/drawing/2014/main" id="{4363FBE2-61E9-449D-8DB5-1ABC6C404C5B}"/>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10826C79-F90B-478C-9E67-826F19C5FFA0}"/>
              </a:ext>
            </a:extLst>
          </p:cNvPr>
          <p:cNvSpPr>
            <a:spLocks noGrp="1"/>
          </p:cNvSpPr>
          <p:nvPr>
            <p:ph type="sldNum" sz="quarter" idx="12"/>
          </p:nvPr>
        </p:nvSpPr>
        <p:spPr/>
        <p:txBody>
          <a:bodyPr/>
          <a:lstStyle/>
          <a:p>
            <a:fld id="{D5C7F890-078C-40D2-8C86-978E589344A6}" type="slidenum">
              <a:rPr lang="en-GB" smtClean="0"/>
              <a:t>71</a:t>
            </a:fld>
            <a:endParaRPr lang="en-GB"/>
          </a:p>
        </p:txBody>
      </p:sp>
    </p:spTree>
    <p:extLst>
      <p:ext uri="{BB962C8B-B14F-4D97-AF65-F5344CB8AC3E}">
        <p14:creationId xmlns:p14="http://schemas.microsoft.com/office/powerpoint/2010/main" val="2749430536"/>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F5273-95E3-42F3-944C-46E322579A15}"/>
              </a:ext>
            </a:extLst>
          </p:cNvPr>
          <p:cNvSpPr>
            <a:spLocks noGrp="1"/>
          </p:cNvSpPr>
          <p:nvPr>
            <p:ph idx="1"/>
          </p:nvPr>
        </p:nvSpPr>
        <p:spPr/>
        <p:txBody>
          <a:bodyPr>
            <a:normAutofit/>
          </a:bodyPr>
          <a:lstStyle/>
          <a:p>
            <a:endParaRPr lang="en-GB" sz="4000" b="1" dirty="0">
              <a:solidFill>
                <a:schemeClr val="accent1">
                  <a:lumMod val="50000"/>
                </a:schemeClr>
              </a:solidFill>
              <a:latin typeface="Arial Nova" panose="020B0504020202020204" pitchFamily="34" charset="0"/>
            </a:endParaRPr>
          </a:p>
          <a:p>
            <a:endParaRPr lang="en-GB" sz="4000" b="1" dirty="0">
              <a:solidFill>
                <a:schemeClr val="accent1">
                  <a:lumMod val="50000"/>
                </a:schemeClr>
              </a:solidFill>
              <a:latin typeface="Arial Nova" panose="020B0504020202020204" pitchFamily="34" charset="0"/>
            </a:endParaRPr>
          </a:p>
          <a:p>
            <a:pPr marL="0" indent="0" algn="ctr">
              <a:buNone/>
            </a:pPr>
            <a:r>
              <a:rPr lang="en-GB" sz="4000" b="1" dirty="0">
                <a:solidFill>
                  <a:schemeClr val="accent1">
                    <a:lumMod val="50000"/>
                  </a:schemeClr>
                </a:solidFill>
                <a:latin typeface="Arial Nova" panose="020B0504020202020204" pitchFamily="34" charset="0"/>
              </a:rPr>
              <a:t>Thank you </a:t>
            </a:r>
          </a:p>
        </p:txBody>
      </p:sp>
      <p:sp>
        <p:nvSpPr>
          <p:cNvPr id="5" name="Slide Number Placeholder 4">
            <a:extLst>
              <a:ext uri="{FF2B5EF4-FFF2-40B4-BE49-F238E27FC236}">
                <a16:creationId xmlns:a16="http://schemas.microsoft.com/office/drawing/2014/main" id="{721BF413-D745-44EE-AB4E-ADC87C5ABC84}"/>
              </a:ext>
            </a:extLst>
          </p:cNvPr>
          <p:cNvSpPr>
            <a:spLocks noGrp="1"/>
          </p:cNvSpPr>
          <p:nvPr>
            <p:ph type="sldNum" sz="quarter" idx="12"/>
          </p:nvPr>
        </p:nvSpPr>
        <p:spPr/>
        <p:txBody>
          <a:bodyPr/>
          <a:lstStyle/>
          <a:p>
            <a:fld id="{D5C7F890-078C-40D2-8C86-978E589344A6}" type="slidenum">
              <a:rPr lang="en-GB" smtClean="0"/>
              <a:t>72</a:t>
            </a:fld>
            <a:endParaRPr lang="en-GB"/>
          </a:p>
        </p:txBody>
      </p:sp>
    </p:spTree>
    <p:extLst>
      <p:ext uri="{BB962C8B-B14F-4D97-AF65-F5344CB8AC3E}">
        <p14:creationId xmlns:p14="http://schemas.microsoft.com/office/powerpoint/2010/main" val="4182972288"/>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5E73-7A16-4BFE-98F9-E28963452EDE}"/>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Other online training resources in research ethics</a:t>
            </a:r>
          </a:p>
        </p:txBody>
      </p:sp>
      <p:sp>
        <p:nvSpPr>
          <p:cNvPr id="3" name="Content Placeholder 2">
            <a:extLst>
              <a:ext uri="{FF2B5EF4-FFF2-40B4-BE49-F238E27FC236}">
                <a16:creationId xmlns:a16="http://schemas.microsoft.com/office/drawing/2014/main" id="{3A2A0976-523B-4B9B-B591-EFE51443E535}"/>
              </a:ext>
            </a:extLst>
          </p:cNvPr>
          <p:cNvSpPr>
            <a:spLocks noGrp="1"/>
          </p:cNvSpPr>
          <p:nvPr>
            <p:ph idx="1"/>
          </p:nvPr>
        </p:nvSpPr>
        <p:spPr/>
        <p:txBody>
          <a:bodyPr>
            <a:normAutofit/>
          </a:bodyPr>
          <a:lstStyle/>
          <a:p>
            <a:pPr>
              <a:lnSpc>
                <a:spcPct val="80000"/>
              </a:lnSpc>
              <a:buClr>
                <a:srgbClr val="0000CC"/>
              </a:buClr>
              <a:defRPr/>
            </a:pPr>
            <a:r>
              <a:rPr lang="en-US" altLang="en-US" sz="2200" dirty="0">
                <a:latin typeface="Arial Nova" panose="020B0504020202020204" pitchFamily="34" charset="0"/>
                <a:sym typeface="Lucida Grande" charset="0"/>
              </a:rPr>
              <a:t>Globethics.net (</a:t>
            </a:r>
            <a:r>
              <a:rPr lang="en-GB" altLang="en-US" sz="2200" dirty="0">
                <a:solidFill>
                  <a:schemeClr val="tx1"/>
                </a:solidFill>
                <a:latin typeface="Arial Nova" panose="020B0504020202020204" pitchFamily="34" charset="0"/>
                <a:cs typeface="Lucida Grande" charset="0"/>
                <a:sym typeface="Lucida Grande" charset="0"/>
              </a:rPr>
              <a:t>a global network of teachers and institutions with the vision to embed ethics in higher education)</a:t>
            </a:r>
            <a:r>
              <a:rPr lang="en-US" altLang="en-US" sz="2200" dirty="0">
                <a:latin typeface="Arial Nova" panose="020B0504020202020204" pitchFamily="34" charset="0"/>
                <a:cs typeface="Lucida Grande" charset="0"/>
                <a:sym typeface="Lucida Grande" charset="0"/>
              </a:rPr>
              <a:t> </a:t>
            </a:r>
            <a:r>
              <a:rPr lang="en-US" altLang="en-US" sz="2200" u="sng" dirty="0">
                <a:solidFill>
                  <a:schemeClr val="tx1"/>
                </a:solidFill>
                <a:latin typeface="Arial Nova" panose="020B0504020202020204" pitchFamily="34" charset="0"/>
                <a:hlinkClick r:id="rId2"/>
              </a:rPr>
              <a:t>https://www.globethics.net/</a:t>
            </a:r>
            <a:endParaRPr lang="en-US" altLang="en-US" sz="2200" dirty="0">
              <a:latin typeface="Arial Nova" panose="020B0504020202020204" pitchFamily="34" charset="0"/>
            </a:endParaRPr>
          </a:p>
          <a:p>
            <a:pPr eaLnBrk="1" hangingPunct="1">
              <a:lnSpc>
                <a:spcPct val="80000"/>
              </a:lnSpc>
              <a:buClr>
                <a:srgbClr val="0000CC"/>
              </a:buClr>
              <a:defRPr/>
            </a:pPr>
            <a:r>
              <a:rPr lang="en-US" altLang="en-US" sz="2200" dirty="0">
                <a:latin typeface="Arial Nova" panose="020B0504020202020204" pitchFamily="34" charset="0"/>
              </a:rPr>
              <a:t>Government of Canada: Panel on Research Ethics</a:t>
            </a:r>
            <a:r>
              <a:rPr lang="en-US" altLang="en-US" sz="2200" dirty="0">
                <a:latin typeface="Arial Nova" panose="020B0504020202020204" pitchFamily="34" charset="0"/>
                <a:sym typeface="Arial" panose="020B0604020202020204" pitchFamily="34" charset="0"/>
              </a:rPr>
              <a:t> </a:t>
            </a:r>
            <a:r>
              <a:rPr lang="en-GB" sz="2200" dirty="0">
                <a:latin typeface="Arial Nova" panose="020B0504020202020204" pitchFamily="34" charset="0"/>
                <a:hlinkClick r:id="rId3"/>
              </a:rPr>
              <a:t>https://ethics.gc.ca/eng/education_tutorial-didacticiel.html</a:t>
            </a:r>
            <a:r>
              <a:rPr lang="en-GB" sz="2200" dirty="0">
                <a:latin typeface="Arial Nova" panose="020B0504020202020204" pitchFamily="34" charset="0"/>
              </a:rPr>
              <a:t> (available in English and French)</a:t>
            </a:r>
          </a:p>
          <a:p>
            <a:pPr>
              <a:lnSpc>
                <a:spcPct val="80000"/>
              </a:lnSpc>
              <a:defRPr/>
            </a:pPr>
            <a:r>
              <a:rPr lang="en-US" altLang="en-US" sz="2200" dirty="0">
                <a:latin typeface="Arial Nova" panose="020B0504020202020204" pitchFamily="34" charset="0"/>
              </a:rPr>
              <a:t>The Fogarty International Center </a:t>
            </a:r>
            <a:r>
              <a:rPr lang="en-US" altLang="en-US" sz="2200" u="sng" dirty="0">
                <a:solidFill>
                  <a:schemeClr val="tx1"/>
                </a:solidFill>
                <a:latin typeface="Arial Nova" panose="020B0504020202020204" pitchFamily="34" charset="0"/>
                <a:hlinkClick r:id="rId4"/>
              </a:rPr>
              <a:t>https://www.fic.nih.gov/ResearchTopics/Bioethics/Pages/teachers-students.aspx</a:t>
            </a:r>
            <a:endParaRPr lang="en-US" altLang="en-US" sz="2200" dirty="0">
              <a:latin typeface="Arial Nova" panose="020B0504020202020204" pitchFamily="34" charset="0"/>
            </a:endParaRPr>
          </a:p>
          <a:p>
            <a:pPr>
              <a:lnSpc>
                <a:spcPct val="80000"/>
              </a:lnSpc>
              <a:defRPr/>
            </a:pPr>
            <a:r>
              <a:rPr lang="en-US" altLang="en-US" sz="2200" dirty="0">
                <a:latin typeface="Arial Nova" panose="020B0504020202020204" pitchFamily="34" charset="0"/>
              </a:rPr>
              <a:t>Training and Resources in Research Ethics Evaluation (</a:t>
            </a:r>
            <a:r>
              <a:rPr lang="en-GB" altLang="en-US" sz="2200" dirty="0">
                <a:latin typeface="Arial Nova" panose="020B0504020202020204" pitchFamily="34" charset="0"/>
              </a:rPr>
              <a:t>TRREE) - on-line training programme on the ethics and regulation of health research involving human participants </a:t>
            </a:r>
            <a:r>
              <a:rPr lang="en-US" altLang="en-US" sz="2200" u="sng" dirty="0">
                <a:solidFill>
                  <a:schemeClr val="tx1"/>
                </a:solidFill>
                <a:latin typeface="Arial Nova" panose="020B0504020202020204" pitchFamily="34" charset="0"/>
                <a:hlinkClick r:id="rId5"/>
              </a:rPr>
              <a:t>https://elearning.trree.org/</a:t>
            </a:r>
            <a:r>
              <a:rPr lang="en-US" altLang="en-US" sz="2200" u="sng" dirty="0">
                <a:solidFill>
                  <a:schemeClr val="tx1"/>
                </a:solidFill>
                <a:latin typeface="Arial Nova" panose="020B0504020202020204" pitchFamily="34" charset="0"/>
              </a:rPr>
              <a:t> (available in several languages)</a:t>
            </a:r>
            <a:endParaRPr lang="en-US" altLang="en-US" sz="2200" dirty="0">
              <a:solidFill>
                <a:schemeClr val="tx1"/>
              </a:solidFill>
              <a:latin typeface="Arial Nova" panose="020B0504020202020204" pitchFamily="34" charset="0"/>
            </a:endParaRPr>
          </a:p>
          <a:p>
            <a:endParaRPr lang="en-GB" sz="22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F0FED34C-A079-4D89-96F1-CB1BD4307CA0}"/>
              </a:ext>
            </a:extLst>
          </p:cNvPr>
          <p:cNvSpPr>
            <a:spLocks noGrp="1"/>
          </p:cNvSpPr>
          <p:nvPr>
            <p:ph type="sldNum" sz="quarter" idx="12"/>
          </p:nvPr>
        </p:nvSpPr>
        <p:spPr/>
        <p:txBody>
          <a:bodyPr/>
          <a:lstStyle/>
          <a:p>
            <a:fld id="{D5C7F890-078C-40D2-8C86-978E589344A6}" type="slidenum">
              <a:rPr lang="en-GB" smtClean="0"/>
              <a:t>73</a:t>
            </a:fld>
            <a:endParaRPr lang="en-GB"/>
          </a:p>
        </p:txBody>
      </p:sp>
    </p:spTree>
    <p:extLst>
      <p:ext uri="{BB962C8B-B14F-4D97-AF65-F5344CB8AC3E}">
        <p14:creationId xmlns:p14="http://schemas.microsoft.com/office/powerpoint/2010/main" val="3562051784"/>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F8C2-AE3D-4B1C-A8BE-3BC90687F912}"/>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References</a:t>
            </a:r>
          </a:p>
        </p:txBody>
      </p:sp>
      <p:sp>
        <p:nvSpPr>
          <p:cNvPr id="3" name="Content Placeholder 2">
            <a:extLst>
              <a:ext uri="{FF2B5EF4-FFF2-40B4-BE49-F238E27FC236}">
                <a16:creationId xmlns:a16="http://schemas.microsoft.com/office/drawing/2014/main" id="{98287D13-869E-4A47-AFED-908C829F43C9}"/>
              </a:ext>
            </a:extLst>
          </p:cNvPr>
          <p:cNvSpPr>
            <a:spLocks noGrp="1"/>
          </p:cNvSpPr>
          <p:nvPr>
            <p:ph idx="1"/>
          </p:nvPr>
        </p:nvSpPr>
        <p:spPr>
          <a:xfrm>
            <a:off x="628650" y="1644649"/>
            <a:ext cx="7886700" cy="4895851"/>
          </a:xfrm>
        </p:spPr>
        <p:txBody>
          <a:bodyPr>
            <a:normAutofit/>
          </a:bodyPr>
          <a:lstStyle/>
          <a:p>
            <a:r>
              <a:rPr lang="en-GB" sz="1600" dirty="0">
                <a:latin typeface="Arial Nova" panose="020B0504020202020204" pitchFamily="34" charset="0"/>
              </a:rPr>
              <a:t>Guidance on ethical considerations in planning and reviewing research studies on sexual and reproductive health in adolescents. Geneva: World Health Organization; 2018. Licence: CC BY-NC-SA 3.0 IGO. Available from: </a:t>
            </a:r>
            <a:r>
              <a:rPr lang="en-GB" sz="1600" dirty="0">
                <a:latin typeface="Arial Nova" panose="020B0504020202020204" pitchFamily="34" charset="0"/>
                <a:hlinkClick r:id="rId2"/>
              </a:rPr>
              <a:t>https://www.who.int/reproductivehealth/publications/adolescence/ethical-considerations-srh-research-in-adolescents/en/</a:t>
            </a:r>
            <a:r>
              <a:rPr lang="en-GB" sz="1600" dirty="0">
                <a:latin typeface="Arial Nova" panose="020B0504020202020204" pitchFamily="34" charset="0"/>
              </a:rPr>
              <a:t> </a:t>
            </a:r>
          </a:p>
          <a:p>
            <a:r>
              <a:rPr lang="en-GB" sz="1600" dirty="0">
                <a:latin typeface="Arial Nova" panose="020B0504020202020204" pitchFamily="34" charset="0"/>
              </a:rPr>
              <a:t>Human Research Protection Training: what is human subjects research (Lesson 2-)? Office for Human Research Protections (OHRP); 2021. Available from: </a:t>
            </a:r>
            <a:r>
              <a:rPr lang="en-GB" sz="1600" dirty="0">
                <a:latin typeface="Arial Nova" panose="020B0504020202020204" pitchFamily="34" charset="0"/>
                <a:hlinkClick r:id="rId3"/>
              </a:rPr>
              <a:t>https://www.hhs.gov/ohrp/education-and-outreach/online-education/human-research-protection-training/index.html</a:t>
            </a:r>
            <a:endParaRPr lang="en-GB" sz="1600" dirty="0">
              <a:latin typeface="Arial Nova" panose="020B0504020202020204" pitchFamily="34" charset="0"/>
            </a:endParaRPr>
          </a:p>
          <a:p>
            <a:r>
              <a:rPr lang="en-GB" sz="1600" dirty="0">
                <a:latin typeface="Arial Nova" panose="020B0504020202020204" pitchFamily="34" charset="0"/>
              </a:rPr>
              <a:t>International Ethical Guidelines for Health-related Research Involving Humans, Fourth Edition. Geneva. Council for International Organizations of Medical Sciences (CIOMS); 2016. </a:t>
            </a:r>
            <a:r>
              <a:rPr lang="en-GB" sz="1600" dirty="0">
                <a:latin typeface="Arial Nova" panose="020B0504020202020204" pitchFamily="34" charset="0"/>
                <a:hlinkClick r:id="rId4"/>
              </a:rPr>
              <a:t>https://cdn-auth-cms.who.int/media/docs/default-source/ethics/international-ethical-guidelines-for-health-related-research-involving-humans.pdf?sfvrsn=f62ee074_0</a:t>
            </a:r>
            <a:endParaRPr lang="en-GB" sz="1600" dirty="0">
              <a:latin typeface="Arial Nova" panose="020B0504020202020204" pitchFamily="34" charset="0"/>
            </a:endParaRPr>
          </a:p>
          <a:p>
            <a:r>
              <a:rPr lang="en-GB" sz="1600" dirty="0">
                <a:latin typeface="Arial Nova" panose="020B0504020202020204" pitchFamily="34" charset="0"/>
              </a:rPr>
              <a:t>Research Ethics Training Curriculum (RETC), Second Edition. FHI 360; 2011. Available from: </a:t>
            </a:r>
            <a:r>
              <a:rPr lang="en-GB" sz="1600" dirty="0">
                <a:latin typeface="Arial Nova" panose="020B0504020202020204" pitchFamily="34" charset="0"/>
                <a:hlinkClick r:id="rId5"/>
              </a:rPr>
              <a:t>https://www.fhi360.org/resource/research-ethics-training-curriculum-retc-second-edition</a:t>
            </a:r>
            <a:r>
              <a:rPr lang="en-GB" sz="1600" dirty="0">
                <a:latin typeface="Arial Nova" panose="020B0504020202020204" pitchFamily="34" charset="0"/>
              </a:rPr>
              <a:t> </a:t>
            </a:r>
          </a:p>
          <a:p>
            <a:r>
              <a:rPr lang="en-GB" sz="1600" dirty="0">
                <a:latin typeface="Arial Nova" panose="020B0504020202020204" pitchFamily="34" charset="0"/>
              </a:rPr>
              <a:t>Responsible conduct of research with humans (RCRH). University of California Regents; c2006. Available from: </a:t>
            </a:r>
            <a:r>
              <a:rPr lang="en-GB" sz="1600" dirty="0">
                <a:latin typeface="Arial Nova" panose="020B0504020202020204" pitchFamily="34" charset="0"/>
                <a:hlinkClick r:id="rId6"/>
              </a:rPr>
              <a:t>https://ori.hhs.gov/education/products/ucla/chapter2/page00b.htm</a:t>
            </a:r>
            <a:endParaRPr lang="en-GB" sz="1600" dirty="0">
              <a:latin typeface="Arial Nova" panose="020B0504020202020204" pitchFamily="34" charset="0"/>
            </a:endParaRPr>
          </a:p>
          <a:p>
            <a:endParaRPr lang="en-GB" sz="16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B2E42062-92B9-4C1E-8387-CA4182EDD291}"/>
              </a:ext>
            </a:extLst>
          </p:cNvPr>
          <p:cNvSpPr>
            <a:spLocks noGrp="1"/>
          </p:cNvSpPr>
          <p:nvPr>
            <p:ph type="sldNum" sz="quarter" idx="12"/>
          </p:nvPr>
        </p:nvSpPr>
        <p:spPr/>
        <p:txBody>
          <a:bodyPr/>
          <a:lstStyle/>
          <a:p>
            <a:fld id="{D5C7F890-078C-40D2-8C86-978E589344A6}" type="slidenum">
              <a:rPr lang="en-GB" smtClean="0"/>
              <a:t>74</a:t>
            </a:fld>
            <a:endParaRPr lang="en-GB"/>
          </a:p>
        </p:txBody>
      </p:sp>
    </p:spTree>
    <p:extLst>
      <p:ext uri="{BB962C8B-B14F-4D97-AF65-F5344CB8AC3E}">
        <p14:creationId xmlns:p14="http://schemas.microsoft.com/office/powerpoint/2010/main" val="297436607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cales, justice">
            <a:extLst>
              <a:ext uri="{FF2B5EF4-FFF2-40B4-BE49-F238E27FC236}">
                <a16:creationId xmlns:a16="http://schemas.microsoft.com/office/drawing/2014/main" id="{AB637DA2-C05C-4FDF-ACD6-2F62C985C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925" y="2537587"/>
            <a:ext cx="2376000" cy="178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E55F0B12-3988-4B60-A371-C3ED68714B41}"/>
              </a:ext>
            </a:extLst>
          </p:cNvPr>
          <p:cNvSpPr>
            <a:spLocks noGrp="1"/>
          </p:cNvSpPr>
          <p:nvPr>
            <p:ph idx="1"/>
          </p:nvPr>
        </p:nvSpPr>
        <p:spPr>
          <a:xfrm>
            <a:off x="628650" y="1835470"/>
            <a:ext cx="7886700" cy="4351338"/>
          </a:xfrm>
        </p:spPr>
        <p:txBody>
          <a:bodyPr>
            <a:normAutofit lnSpcReduction="10000"/>
          </a:bodyPr>
          <a:lstStyle/>
          <a:p>
            <a:pPr marL="0" indent="0">
              <a:buNone/>
            </a:pPr>
            <a:r>
              <a:rPr lang="en-GB" b="1" dirty="0">
                <a:solidFill>
                  <a:srgbClr val="00B050"/>
                </a:solidFill>
                <a:latin typeface="Arial Nova" panose="020B0504020202020204" pitchFamily="34" charset="0"/>
              </a:rPr>
              <a:t>Human research ethics rest on three fundamental principles that are considered the foundation of all regulations or guidelines governing research ethics:</a:t>
            </a:r>
          </a:p>
          <a:p>
            <a:pPr marL="0" indent="0">
              <a:buNone/>
            </a:pPr>
            <a:endParaRPr lang="en-GB" dirty="0">
              <a:latin typeface="Arial Nova" panose="020B0504020202020204" pitchFamily="34" charset="0"/>
            </a:endParaRPr>
          </a:p>
          <a:p>
            <a:pPr lvl="1"/>
            <a:r>
              <a:rPr lang="en-GB" sz="2400" b="1" dirty="0">
                <a:solidFill>
                  <a:srgbClr val="FF0000"/>
                </a:solidFill>
                <a:latin typeface="Arial Nova" panose="020B0504020202020204" pitchFamily="34" charset="0"/>
              </a:rPr>
              <a:t>Respect for persons</a:t>
            </a:r>
          </a:p>
          <a:p>
            <a:pPr lvl="1"/>
            <a:r>
              <a:rPr lang="en-GB" sz="2400" b="1" dirty="0">
                <a:solidFill>
                  <a:srgbClr val="FF0000"/>
                </a:solidFill>
                <a:latin typeface="Arial Nova" panose="020B0504020202020204" pitchFamily="34" charset="0"/>
              </a:rPr>
              <a:t>Beneficence</a:t>
            </a:r>
          </a:p>
          <a:p>
            <a:pPr lvl="1"/>
            <a:r>
              <a:rPr lang="en-GB" sz="2400" b="1" dirty="0">
                <a:solidFill>
                  <a:srgbClr val="FF0000"/>
                </a:solidFill>
                <a:latin typeface="Arial Nova" panose="020B0504020202020204" pitchFamily="34" charset="0"/>
              </a:rPr>
              <a:t>Justice</a:t>
            </a:r>
          </a:p>
          <a:p>
            <a:endParaRPr lang="en-GB" dirty="0">
              <a:latin typeface="Arial Nova" panose="020B0504020202020204" pitchFamily="34" charset="0"/>
            </a:endParaRPr>
          </a:p>
          <a:p>
            <a:r>
              <a:rPr lang="en-GB" dirty="0">
                <a:solidFill>
                  <a:schemeClr val="accent1">
                    <a:lumMod val="50000"/>
                  </a:schemeClr>
                </a:solidFill>
                <a:latin typeface="Arial Nova" panose="020B0504020202020204" pitchFamily="34" charset="0"/>
              </a:rPr>
              <a:t>These principles are considered universal, transcending geographic, cultural, economic, legal, and political boundaries.</a:t>
            </a:r>
          </a:p>
          <a:p>
            <a:pPr marL="0" indent="0">
              <a:buNone/>
            </a:pPr>
            <a:endParaRPr lang="en-GB" dirty="0">
              <a:latin typeface="Arial Nova" panose="020B0504020202020204" pitchFamily="34" charset="0"/>
            </a:endParaRPr>
          </a:p>
          <a:p>
            <a:r>
              <a:rPr lang="en-GB" dirty="0">
                <a:solidFill>
                  <a:schemeClr val="accent1"/>
                </a:solidFill>
                <a:latin typeface="Arial Nova" panose="020B0504020202020204" pitchFamily="34" charset="0"/>
              </a:rPr>
              <a:t>Although these principles are universal, the availability of the resources needed to maintain them is not universal. </a:t>
            </a:r>
          </a:p>
        </p:txBody>
      </p:sp>
      <p:sp>
        <p:nvSpPr>
          <p:cNvPr id="2" name="Title 1">
            <a:extLst>
              <a:ext uri="{FF2B5EF4-FFF2-40B4-BE49-F238E27FC236}">
                <a16:creationId xmlns:a16="http://schemas.microsoft.com/office/drawing/2014/main" id="{7CB186DB-F92B-4EA1-AC15-F2D8E4B07E20}"/>
              </a:ext>
            </a:extLst>
          </p:cNvPr>
          <p:cNvSpPr>
            <a:spLocks noGrp="1"/>
          </p:cNvSpPr>
          <p:nvPr>
            <p:ph type="title"/>
          </p:nvPr>
        </p:nvSpPr>
        <p:spPr/>
        <p:txBody>
          <a:bodyPr>
            <a:noAutofit/>
          </a:bodyPr>
          <a:lstStyle/>
          <a:p>
            <a:r>
              <a:rPr lang="en-GB" sz="3600" b="1" dirty="0">
                <a:solidFill>
                  <a:srgbClr val="C00000"/>
                </a:solidFill>
                <a:latin typeface="Arial Bold" panose="020B0704020202020204" pitchFamily="34" charset="0"/>
                <a:cs typeface="Arial Bold" panose="020B0704020202020204" pitchFamily="34" charset="0"/>
              </a:rPr>
              <a:t>Fundamental principles of human research ethics</a:t>
            </a: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5AD3A728-0939-420A-8680-A60D3971459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DDBA8A58-B5A0-401C-9F86-A146BE4EA978}"/>
              </a:ext>
            </a:extLst>
          </p:cNvPr>
          <p:cNvSpPr>
            <a:spLocks noGrp="1"/>
          </p:cNvSpPr>
          <p:nvPr>
            <p:ph type="sldNum" sz="quarter" idx="12"/>
          </p:nvPr>
        </p:nvSpPr>
        <p:spPr/>
        <p:txBody>
          <a:bodyPr/>
          <a:lstStyle/>
          <a:p>
            <a:fld id="{D5C7F890-078C-40D2-8C86-978E589344A6}" type="slidenum">
              <a:rPr lang="en-GB" smtClean="0"/>
              <a:t>8</a:t>
            </a:fld>
            <a:endParaRPr lang="en-GB"/>
          </a:p>
        </p:txBody>
      </p:sp>
    </p:spTree>
    <p:extLst>
      <p:ext uri="{BB962C8B-B14F-4D97-AF65-F5344CB8AC3E}">
        <p14:creationId xmlns:p14="http://schemas.microsoft.com/office/powerpoint/2010/main" val="370351471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rvices, Hand, Handful, Help, Respect, Awe, Attention">
            <a:extLst>
              <a:ext uri="{FF2B5EF4-FFF2-40B4-BE49-F238E27FC236}">
                <a16:creationId xmlns:a16="http://schemas.microsoft.com/office/drawing/2014/main" id="{4533E594-75D4-418D-8B1A-AB502E95C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000" y="4821251"/>
            <a:ext cx="2268000" cy="1601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5CBC1F-3AFC-42AF-886C-9ED6B9795599}"/>
              </a:ext>
            </a:extLst>
          </p:cNvPr>
          <p:cNvSpPr>
            <a:spLocks noGrp="1"/>
          </p:cNvSpPr>
          <p:nvPr>
            <p:ph type="title"/>
          </p:nvPr>
        </p:nvSpPr>
        <p:spPr/>
        <p:txBody>
          <a:bodyPr>
            <a:noAutofit/>
          </a:bodyPr>
          <a:lstStyle/>
          <a:p>
            <a:r>
              <a:rPr lang="en-GB" sz="3600" b="1" dirty="0">
                <a:solidFill>
                  <a:srgbClr val="C00000"/>
                </a:solidFill>
                <a:latin typeface="Arial Bold" panose="020B0704020202020204" pitchFamily="34" charset="0"/>
                <a:cs typeface="Arial Bold" panose="020B0704020202020204" pitchFamily="34" charset="0"/>
              </a:rPr>
              <a:t>Respect for persons </a:t>
            </a:r>
            <a:br>
              <a:rPr lang="en-GB" sz="3600" b="1" dirty="0">
                <a:solidFill>
                  <a:srgbClr val="C00000"/>
                </a:solidFill>
                <a:latin typeface="Arial Bold" panose="020B0704020202020204" pitchFamily="34" charset="0"/>
                <a:cs typeface="Arial Bold" panose="020B0704020202020204" pitchFamily="34" charset="0"/>
              </a:rPr>
            </a:br>
            <a:r>
              <a:rPr lang="en-GB" sz="3600" b="1" dirty="0">
                <a:solidFill>
                  <a:srgbClr val="C00000"/>
                </a:solidFill>
                <a:latin typeface="Arial Bold" panose="020B0704020202020204" pitchFamily="34" charset="0"/>
                <a:cs typeface="Arial Bold" panose="020B0704020202020204" pitchFamily="34" charset="0"/>
              </a:rPr>
              <a:t>(and community)</a:t>
            </a: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D1E3537D-A01B-46C5-98BE-A1C9353CA067}"/>
              </a:ext>
            </a:extLst>
          </p:cNvPr>
          <p:cNvSpPr>
            <a:spLocks noGrp="1"/>
          </p:cNvSpPr>
          <p:nvPr>
            <p:ph idx="1"/>
          </p:nvPr>
        </p:nvSpPr>
        <p:spPr/>
        <p:txBody>
          <a:bodyPr>
            <a:normAutofit/>
          </a:bodyPr>
          <a:lstStyle/>
          <a:p>
            <a:pPr marL="0" indent="0">
              <a:buNone/>
            </a:pPr>
            <a:r>
              <a:rPr lang="en-GB" sz="2400" b="1" dirty="0">
                <a:solidFill>
                  <a:srgbClr val="00B050"/>
                </a:solidFill>
                <a:latin typeface="Arial Nova" panose="020B0504020202020204" pitchFamily="34" charset="0"/>
              </a:rPr>
              <a:t>Respect for persons recognizes the right and capacity of all individuals to make their own choices and decisions. It refers to respect for the:</a:t>
            </a:r>
          </a:p>
          <a:p>
            <a:pPr marL="0" indent="0">
              <a:buNone/>
            </a:pPr>
            <a:endParaRPr lang="en-GB" sz="2400" b="1" dirty="0">
              <a:solidFill>
                <a:schemeClr val="accent1"/>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Autonomy and self-determination </a:t>
            </a:r>
          </a:p>
          <a:p>
            <a:pPr lvl="1"/>
            <a:r>
              <a:rPr lang="en-GB" sz="2400" b="1" dirty="0">
                <a:solidFill>
                  <a:schemeClr val="accent1">
                    <a:lumMod val="50000"/>
                  </a:schemeClr>
                </a:solidFill>
                <a:latin typeface="Arial Nova" panose="020B0504020202020204" pitchFamily="34" charset="0"/>
              </a:rPr>
              <a:t>Freedom, and capacity to decide, make choices </a:t>
            </a:r>
          </a:p>
          <a:p>
            <a:pPr lvl="1"/>
            <a:r>
              <a:rPr lang="en-GB" sz="2400" b="1" dirty="0">
                <a:solidFill>
                  <a:schemeClr val="accent1">
                    <a:lumMod val="50000"/>
                  </a:schemeClr>
                </a:solidFill>
                <a:latin typeface="Arial Nova" panose="020B0504020202020204" pitchFamily="34" charset="0"/>
              </a:rPr>
              <a:t>Dignity of the people and the individual</a:t>
            </a:r>
          </a:p>
          <a:p>
            <a:pPr lvl="1"/>
            <a:r>
              <a:rPr lang="en-GB" sz="2400" b="1" dirty="0">
                <a:solidFill>
                  <a:schemeClr val="accent1">
                    <a:lumMod val="50000"/>
                  </a:schemeClr>
                </a:solidFill>
                <a:latin typeface="Arial Nova" panose="020B0504020202020204" pitchFamily="34" charset="0"/>
              </a:rPr>
              <a:t>Respect for the community and local culture</a:t>
            </a:r>
          </a:p>
        </p:txBody>
      </p:sp>
      <p:sp>
        <p:nvSpPr>
          <p:cNvPr id="4" name="Footer Placeholder 3">
            <a:extLst>
              <a:ext uri="{FF2B5EF4-FFF2-40B4-BE49-F238E27FC236}">
                <a16:creationId xmlns:a16="http://schemas.microsoft.com/office/drawing/2014/main" id="{98E38A16-BC6F-433E-87C9-ECC290BBA0D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3F4E4B9A-9FE9-4811-B898-5B11DE3167AE}"/>
              </a:ext>
            </a:extLst>
          </p:cNvPr>
          <p:cNvSpPr>
            <a:spLocks noGrp="1"/>
          </p:cNvSpPr>
          <p:nvPr>
            <p:ph type="sldNum" sz="quarter" idx="12"/>
          </p:nvPr>
        </p:nvSpPr>
        <p:spPr/>
        <p:txBody>
          <a:bodyPr/>
          <a:lstStyle/>
          <a:p>
            <a:fld id="{D5C7F890-078C-40D2-8C86-978E589344A6}" type="slidenum">
              <a:rPr lang="en-GB" smtClean="0"/>
              <a:t>9</a:t>
            </a:fld>
            <a:endParaRPr lang="en-GB"/>
          </a:p>
        </p:txBody>
      </p:sp>
    </p:spTree>
    <p:extLst>
      <p:ext uri="{BB962C8B-B14F-4D97-AF65-F5344CB8AC3E}">
        <p14:creationId xmlns:p14="http://schemas.microsoft.com/office/powerpoint/2010/main" val="3131483766"/>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6220</Words>
  <Application>Microsoft Office PowerPoint</Application>
  <PresentationFormat>On-screen Show (4:3)</PresentationFormat>
  <Paragraphs>716</Paragraphs>
  <Slides>74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Arial Bold</vt:lpstr>
      <vt:lpstr>Arial Nova</vt:lpstr>
      <vt:lpstr>Calibri</vt:lpstr>
      <vt:lpstr>Calibri Light</vt:lpstr>
      <vt:lpstr>Times New Roman</vt:lpstr>
      <vt:lpstr>Office Theme</vt:lpstr>
      <vt:lpstr>Ethical issues in sexual and reproductive health research</vt:lpstr>
      <vt:lpstr>Learning objectives</vt:lpstr>
      <vt:lpstr>Acknowledgement</vt:lpstr>
      <vt:lpstr>Definitions</vt:lpstr>
      <vt:lpstr>Definitions cont’d. </vt:lpstr>
      <vt:lpstr>Definitions cont’d. </vt:lpstr>
      <vt:lpstr>Definitions cont’d. </vt:lpstr>
      <vt:lpstr>Fundamental principles of human research ethics </vt:lpstr>
      <vt:lpstr>Respect for persons  (and community) </vt:lpstr>
      <vt:lpstr>Beneficence</vt:lpstr>
      <vt:lpstr>Justice</vt:lpstr>
      <vt:lpstr> Vulnerable research participants  </vt:lpstr>
      <vt:lpstr>  Principles of research ethics: summary  </vt:lpstr>
      <vt:lpstr>  The development of contemporary research ethics  </vt:lpstr>
      <vt:lpstr>Guidelines, codes, and regulations</vt:lpstr>
      <vt:lpstr> The Nuremberg Code  </vt:lpstr>
      <vt:lpstr> The Declaration of Helsinki  </vt:lpstr>
      <vt:lpstr> The Belmont Report  </vt:lpstr>
      <vt:lpstr> The U.S. Code of Federal Regulations (also called the Common Rule)  </vt:lpstr>
      <vt:lpstr> Council for International Organizations of Medical Science (CIOMS) Guidelines  </vt:lpstr>
      <vt:lpstr> International Conference on Harmonization (ICH)  </vt:lpstr>
      <vt:lpstr> Other reports and guidelines  </vt:lpstr>
      <vt:lpstr> National regulations and guidelines  </vt:lpstr>
      <vt:lpstr>From fundamental ethical principles to local guidelines</vt:lpstr>
      <vt:lpstr>The informed consent process</vt:lpstr>
      <vt:lpstr> What is informed consent?  </vt:lpstr>
      <vt:lpstr> Informed consent as a process  </vt:lpstr>
      <vt:lpstr>  Informed consent – before study initiation  </vt:lpstr>
      <vt:lpstr> Informed consent – study initiation  </vt:lpstr>
      <vt:lpstr>  Informed consent – during the study  </vt:lpstr>
      <vt:lpstr>  Information in informed consent  </vt:lpstr>
      <vt:lpstr> Development of informed consent materials  </vt:lpstr>
      <vt:lpstr> Community representation and the informed consent process  </vt:lpstr>
      <vt:lpstr> Essential elements of informed consent  </vt:lpstr>
      <vt:lpstr> Essential elements of informed consent: Research description   </vt:lpstr>
      <vt:lpstr> Essential elements of informed consent: Risks  </vt:lpstr>
      <vt:lpstr>Essential elements of informed consent: Benefits</vt:lpstr>
      <vt:lpstr> Essential elements of informed consent: Alternatives </vt:lpstr>
      <vt:lpstr>Essential elements of informed consent: Confidentiality</vt:lpstr>
      <vt:lpstr>Essential elements of informed consent: Compensation </vt:lpstr>
      <vt:lpstr>  Essential elements of informed consent: Contacts  </vt:lpstr>
      <vt:lpstr>Essential elements of informed consent: Voluntary participation</vt:lpstr>
      <vt:lpstr> Documentation of informed consent </vt:lpstr>
      <vt:lpstr>Waiver of informed consent </vt:lpstr>
      <vt:lpstr>Protection of research participants</vt:lpstr>
      <vt:lpstr>Research Ethics Committees (RECs)</vt:lpstr>
      <vt:lpstr>Role of the Research Ethics Committees</vt:lpstr>
      <vt:lpstr>Role of the Research Ethics Committees</vt:lpstr>
      <vt:lpstr>  Research Ethics Committees: Criteria for review and approval  </vt:lpstr>
      <vt:lpstr>  Research Ethics Committees: Criteria for review and approval (cont’d)  </vt:lpstr>
      <vt:lpstr>  Data and Safety Monitoring Boards (DSMB)  </vt:lpstr>
      <vt:lpstr> Protecting research participants: Other stakeholders </vt:lpstr>
      <vt:lpstr>Responsibilities of sponsors and researchers</vt:lpstr>
      <vt:lpstr> Sponsor’s responsibilities  </vt:lpstr>
      <vt:lpstr>Researcher’s responsibilities </vt:lpstr>
      <vt:lpstr> Researcher’s responsibilities cont’d.  </vt:lpstr>
      <vt:lpstr> Researcher’s responsibilities: Summary </vt:lpstr>
      <vt:lpstr>Special issues</vt:lpstr>
      <vt:lpstr>Special issues: Conflict of interest</vt:lpstr>
      <vt:lpstr>Special issues: Conflict of interest cont’d.</vt:lpstr>
      <vt:lpstr>Management of conflict of interest</vt:lpstr>
      <vt:lpstr>Special issues: Pregnant and breastfeeding women as research participants </vt:lpstr>
      <vt:lpstr>Special issues: Pregnant and breastfeeding women as research participants cont’d. </vt:lpstr>
      <vt:lpstr>Special issues: Pregnant and breastfeeding women as research participants cont’d. </vt:lpstr>
      <vt:lpstr>Special issues: Adolescents as research participants</vt:lpstr>
      <vt:lpstr>Special issues: Adolescents as research participants cont’d. </vt:lpstr>
      <vt:lpstr>Special issues: Adolescents as research participants cont’d. </vt:lpstr>
      <vt:lpstr>Special issues: Adolescents as research participants cont’d.</vt:lpstr>
      <vt:lpstr>Special issues: Adolescents as research participants cont’d.</vt:lpstr>
      <vt:lpstr>Special issues: Adolescents as research participants cont’d. </vt:lpstr>
      <vt:lpstr>Resource for case studies</vt:lpstr>
      <vt:lpstr>PowerPoint Presentation</vt:lpstr>
      <vt:lpstr>Other online training resources in research ethics</vt:lpstr>
      <vt:lpstr>References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 in sexual and reproductive health research - Raqibat Idris</dc:title>
  <dc:creator>Raqibat Idris</dc:creator>
  <cp:lastModifiedBy>Aldo Campana</cp:lastModifiedBy>
  <cp:revision>221</cp:revision>
  <dcterms:created xsi:type="dcterms:W3CDTF">2021-10-12T16:20:31Z</dcterms:created>
  <dcterms:modified xsi:type="dcterms:W3CDTF">2021-10-16T13:55:19Z</dcterms:modified>
</cp:coreProperties>
</file>