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74" r:id="rId3"/>
    <p:sldId id="287" r:id="rId4"/>
    <p:sldId id="303" r:id="rId5"/>
    <p:sldId id="288" r:id="rId6"/>
    <p:sldId id="277" r:id="rId7"/>
    <p:sldId id="286" r:id="rId8"/>
    <p:sldId id="305" r:id="rId9"/>
    <p:sldId id="306" r:id="rId10"/>
    <p:sldId id="307" r:id="rId11"/>
    <p:sldId id="308" r:id="rId12"/>
    <p:sldId id="279" r:id="rId13"/>
    <p:sldId id="309" r:id="rId14"/>
    <p:sldId id="284" r:id="rId15"/>
    <p:sldId id="282" r:id="rId16"/>
    <p:sldId id="310" r:id="rId17"/>
    <p:sldId id="311" r:id="rId18"/>
    <p:sldId id="312" r:id="rId19"/>
    <p:sldId id="313" r:id="rId20"/>
    <p:sldId id="283" r:id="rId21"/>
    <p:sldId id="301" r:id="rId22"/>
    <p:sldId id="302"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sson, Karin" initials="NK" lastIdx="30" clrIdx="0"/>
  <p:cmAuthor id="2" name="Houkayem, Rita" initials="H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C4EB6"/>
    <a:srgbClr val="CF1B42"/>
    <a:srgbClr val="FF6600"/>
    <a:srgbClr val="B8183A"/>
    <a:srgbClr val="DE0000"/>
    <a:srgbClr val="76ABDC"/>
    <a:srgbClr val="E5478E"/>
    <a:srgbClr val="008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3" autoAdjust="0"/>
    <p:restoredTop sz="74040" autoAdjust="0"/>
  </p:normalViewPr>
  <p:slideViewPr>
    <p:cSldViewPr snapToGrid="0">
      <p:cViewPr varScale="1">
        <p:scale>
          <a:sx n="97" d="100"/>
          <a:sy n="97" d="100"/>
        </p:scale>
        <p:origin x="330" y="72"/>
      </p:cViewPr>
      <p:guideLst>
        <p:guide orient="horz" pos="2160"/>
        <p:guide pos="3840"/>
      </p:guideLst>
    </p:cSldViewPr>
  </p:slideViewPr>
  <p:notesTextViewPr>
    <p:cViewPr>
      <p:scale>
        <a:sx n="66" d="100"/>
        <a:sy n="6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8T18:27:22.844" idx="29">
    <p:pos x="10" y="10"/>
    <p:text>This slide could be moved further up, before going into examples</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67D85FDF-F639-4C54-9FE8-46277AB2A486}" type="datetimeFigureOut">
              <a:rPr lang="en-GB" smtClean="0"/>
              <a:t>23/01/2021</a:t>
            </a:fld>
            <a:endParaRPr lang="en-GB"/>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381FF965-AA17-4FE8-A145-D81ADF861EB1}" type="slidenum">
              <a:rPr lang="en-GB" smtClean="0"/>
              <a:t>‹#›</a:t>
            </a:fld>
            <a:endParaRPr lang="en-GB"/>
          </a:p>
        </p:txBody>
      </p:sp>
    </p:spTree>
    <p:extLst>
      <p:ext uri="{BB962C8B-B14F-4D97-AF65-F5344CB8AC3E}">
        <p14:creationId xmlns:p14="http://schemas.microsoft.com/office/powerpoint/2010/main" val="320107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EE4003B-CDB2-4585-A4AB-9A847DEF89B6}" type="datetimeFigureOut">
              <a:rPr lang="en-GB" smtClean="0"/>
              <a:t>23/01/2021</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A299C9E-15DB-4A3E-89E6-46428418ABD6}" type="slidenum">
              <a:rPr lang="en-GB" smtClean="0"/>
              <a:t>‹#›</a:t>
            </a:fld>
            <a:endParaRPr lang="en-GB"/>
          </a:p>
        </p:txBody>
      </p:sp>
    </p:spTree>
    <p:extLst>
      <p:ext uri="{BB962C8B-B14F-4D97-AF65-F5344CB8AC3E}">
        <p14:creationId xmlns:p14="http://schemas.microsoft.com/office/powerpoint/2010/main" val="171568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796DF3-502E-4843-9AFA-F3B0AA716C00}" type="slidenum">
              <a:rPr lang="en-US" smtClean="0"/>
              <a:t>1</a:t>
            </a:fld>
            <a:endParaRPr lang="en-US"/>
          </a:p>
        </p:txBody>
      </p:sp>
    </p:spTree>
    <p:extLst>
      <p:ext uri="{BB962C8B-B14F-4D97-AF65-F5344CB8AC3E}">
        <p14:creationId xmlns:p14="http://schemas.microsoft.com/office/powerpoint/2010/main" val="128489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sz="1200" b="0" i="0" u="none" strike="noStrike" kern="1200" baseline="0" dirty="0">
                <a:solidFill>
                  <a:schemeClr val="tx1"/>
                </a:solidFill>
                <a:latin typeface="+mn-lt"/>
                <a:ea typeface="+mn-ea"/>
                <a:cs typeface="+mn-cs"/>
              </a:rPr>
              <a:t>Research from around the world clearly indicates that sexuality education rarely, if ever, leads to early sexual initiation. Research has shown that CSE has either no direct impact</a:t>
            </a:r>
          </a:p>
          <a:p>
            <a:r>
              <a:rPr lang="en-GB" sz="1200" b="0" i="0" u="none" strike="noStrike" kern="1200" baseline="0" dirty="0">
                <a:solidFill>
                  <a:schemeClr val="tx1"/>
                </a:solidFill>
                <a:latin typeface="+mn-lt"/>
                <a:ea typeface="+mn-ea"/>
                <a:cs typeface="+mn-cs"/>
              </a:rPr>
              <a:t>on the age of sexual initiation, or that it actually leads to later and more responsible sexual behaviour.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-Evidence illustrates that children and young people benefit from receiving appropriate information that is scientifically accurate, non-judgmental and age- and developmentally appropriate, in a carefully planned process from the beginning of formal schooling. In the absence of CSE, children and young people can be vulnerable to conflicting and sometimes even damaging messages from their peers, the media or other sources. Good quality sexuality education provides complete and correct information with an emphasis on positive values and relationships. Sexuality education is about more than sex – it includes information about the body, puberty, relationships, life skills, etc.</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Guidance stresses the need to engage and build support among the custodians of culture in a given community, in order to adapt the content to the local cultural context. Key</a:t>
            </a:r>
          </a:p>
          <a:p>
            <a:r>
              <a:rPr lang="en-GB" sz="1200" b="0" i="0" u="none" strike="noStrike" kern="1200" baseline="0" dirty="0">
                <a:solidFill>
                  <a:schemeClr val="tx1"/>
                </a:solidFill>
                <a:latin typeface="+mn-lt"/>
                <a:ea typeface="+mn-ea"/>
                <a:cs typeface="+mn-cs"/>
              </a:rPr>
              <a:t>stakeholders, including religious leaders, can assist programme developers and providers to engage with the key values central to the relevant religions and cultures, as people’s</a:t>
            </a:r>
          </a:p>
          <a:p>
            <a:r>
              <a:rPr lang="en-GB" sz="1200" b="0" i="0" u="none" strike="noStrike" kern="1200" baseline="0" dirty="0">
                <a:solidFill>
                  <a:schemeClr val="tx1"/>
                </a:solidFill>
                <a:latin typeface="+mn-lt"/>
                <a:ea typeface="+mn-ea"/>
                <a:cs typeface="+mn-cs"/>
              </a:rPr>
              <a:t>religious beliefs will inform what they do with the knowledge they possess. The Guidance also highlights the need to reflect on and address negative social norms and harmful</a:t>
            </a:r>
          </a:p>
          <a:p>
            <a:r>
              <a:rPr lang="en-GB" sz="1200" b="0" i="0" u="none" strike="noStrike" kern="1200" baseline="0" dirty="0">
                <a:solidFill>
                  <a:schemeClr val="tx1"/>
                </a:solidFill>
                <a:latin typeface="+mn-lt"/>
                <a:ea typeface="+mn-ea"/>
                <a:cs typeface="+mn-cs"/>
              </a:rPr>
              <a:t>practices that are not in line with human rights or that increase vulnerability and risk, especially for girls and young women or other marginalized populations.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-Parents play a primary role in shaping key aspects of their children's sexual identity and their sexual and social relationships. Parents’ objections to CSE programmes in school are often based on fear and lack of information about CSE and its impact, as they want to be sure that messages about sexuality and SRH are rooted in the family’s values system. CSE programmes are not meant to take over the role of parents, but rather are meant to work in partnership with parents, and involve and support them.</a:t>
            </a:r>
          </a:p>
          <a:p>
            <a:r>
              <a:rPr lang="en-GB" sz="1200" b="0" i="0" u="none" strike="noStrike" kern="1200" baseline="0" dirty="0">
                <a:solidFill>
                  <a:schemeClr val="tx1"/>
                </a:solidFill>
                <a:latin typeface="+mn-lt"/>
                <a:ea typeface="+mn-ea"/>
                <a:cs typeface="+mn-cs"/>
              </a:rPr>
              <a:t>-Most parents are among the strongest supporters of quality sexuality education programmes in schools. Many parents value external support to help them approach and</a:t>
            </a:r>
          </a:p>
          <a:p>
            <a:r>
              <a:rPr lang="en-GB" sz="1200" b="0" i="0" u="none" strike="noStrike" kern="1200" baseline="0" dirty="0">
                <a:solidFill>
                  <a:schemeClr val="tx1"/>
                </a:solidFill>
                <a:latin typeface="+mn-lt"/>
                <a:ea typeface="+mn-ea"/>
                <a:cs typeface="+mn-cs"/>
              </a:rPr>
              <a:t>discuss ‘sex issues’ with their children, ways to react to difficult situations (e.g. when a child watches porn on the Internet or is bullied on social media) and how to access and provide</a:t>
            </a:r>
          </a:p>
          <a:p>
            <a:r>
              <a:rPr lang="en-GB" sz="1200" b="0" i="0" u="none" strike="noStrike" kern="1200" baseline="0" dirty="0">
                <a:solidFill>
                  <a:schemeClr val="tx1"/>
                </a:solidFill>
                <a:latin typeface="+mn-lt"/>
                <a:ea typeface="+mn-ea"/>
                <a:cs typeface="+mn-cs"/>
              </a:rPr>
              <a:t>accurate information.</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10</a:t>
            </a:fld>
            <a:endParaRPr lang="en-GB"/>
          </a:p>
        </p:txBody>
      </p:sp>
    </p:spTree>
    <p:extLst>
      <p:ext uri="{BB962C8B-B14F-4D97-AF65-F5344CB8AC3E}">
        <p14:creationId xmlns:p14="http://schemas.microsoft.com/office/powerpoint/2010/main" val="9051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a:r>
            <a:r>
              <a:rPr lang="en-GB" sz="1200" b="0" i="0" u="none" strike="noStrike" kern="1200" baseline="0" dirty="0">
                <a:solidFill>
                  <a:schemeClr val="tx1"/>
                </a:solidFill>
                <a:latin typeface="+mn-lt"/>
                <a:ea typeface="+mn-ea"/>
                <a:cs typeface="+mn-cs"/>
              </a:rPr>
              <a:t>Teaching and talking about sexuality can be challenging in social and cultural contexts where there are negative and contradictory messages about sex, gender and sexuality. At</a:t>
            </a:r>
          </a:p>
          <a:p>
            <a:r>
              <a:rPr lang="en-GB" sz="1200" b="0" i="0" u="none" strike="noStrike" kern="1200" baseline="0" dirty="0">
                <a:solidFill>
                  <a:schemeClr val="tx1"/>
                </a:solidFill>
                <a:latin typeface="+mn-lt"/>
                <a:ea typeface="+mn-ea"/>
                <a:cs typeface="+mn-cs"/>
              </a:rPr>
              <a:t>the same time, most teachers and educators have the skills to build rapport with learners, to actively listen and help identify needs and concerns and to provide information. Teachers</a:t>
            </a:r>
          </a:p>
          <a:p>
            <a:r>
              <a:rPr lang="en-GB" sz="1200" b="0" i="0" u="none" strike="noStrike" kern="1200" baseline="0" dirty="0">
                <a:solidFill>
                  <a:schemeClr val="tx1"/>
                </a:solidFill>
                <a:latin typeface="+mn-lt"/>
                <a:ea typeface="+mn-ea"/>
                <a:cs typeface="+mn-cs"/>
              </a:rPr>
              <a:t>can be trained in CSE content through participatory methodologies and are not expected to be experts on sexuality. This training can be included as part of the curriculum of teacher</a:t>
            </a:r>
          </a:p>
          <a:p>
            <a:r>
              <a:rPr lang="en-GB" sz="1200" b="0" i="0" u="none" strike="noStrike" kern="1200" baseline="0" dirty="0">
                <a:solidFill>
                  <a:schemeClr val="tx1"/>
                </a:solidFill>
                <a:latin typeface="+mn-lt"/>
                <a:ea typeface="+mn-ea"/>
                <a:cs typeface="+mn-cs"/>
              </a:rPr>
              <a:t>training institutes (pre-service) or as in-service teacher training.</a:t>
            </a:r>
          </a:p>
          <a:p>
            <a:endParaRPr lang="en-GB" sz="120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-Using the Guidance provides an opportunity to evaluate and strengthen the curriculum, teaching practice and the evidence, based on the dynamic and rapidly changing field of CSE,</a:t>
            </a:r>
          </a:p>
          <a:p>
            <a:r>
              <a:rPr lang="en-GB" sz="1200" b="0" i="0" u="none" strike="noStrike" kern="1200" baseline="0" dirty="0">
                <a:solidFill>
                  <a:schemeClr val="tx1"/>
                </a:solidFill>
                <a:latin typeface="+mn-lt"/>
                <a:ea typeface="+mn-ea"/>
                <a:cs typeface="+mn-cs"/>
              </a:rPr>
              <a:t>and to ensure that schools fully cover a comprehensive set of topics and learning objectives, even if the learning is distributed across a range of school subjects. In addition, effective</a:t>
            </a:r>
          </a:p>
          <a:p>
            <a:r>
              <a:rPr lang="en-GB" sz="1200" b="0" i="0" u="none" strike="noStrike" kern="1200" baseline="0" dirty="0">
                <a:solidFill>
                  <a:schemeClr val="tx1"/>
                </a:solidFill>
                <a:latin typeface="+mn-lt"/>
                <a:ea typeface="+mn-ea"/>
                <a:cs typeface="+mn-cs"/>
              </a:rPr>
              <a:t>CSE includes a number of attitudinal and skills-based learning outcomes which may not necessarily be included in other subjects.</a:t>
            </a:r>
          </a:p>
          <a:p>
            <a:endParaRPr lang="en-US" sz="120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The Internet and social media can be excellent ways for young people to access information and answers to their questions about sexuality. Young people often use online media</a:t>
            </a:r>
          </a:p>
          <a:p>
            <a:r>
              <a:rPr lang="en-GB" sz="1200" b="0" i="0" u="none" strike="noStrike" kern="1200" baseline="0" dirty="0">
                <a:solidFill>
                  <a:schemeClr val="tx1"/>
                </a:solidFill>
                <a:latin typeface="+mn-lt"/>
                <a:ea typeface="+mn-ea"/>
                <a:cs typeface="+mn-cs"/>
              </a:rPr>
              <a:t>(including social media) because they are unable to quickly and conveniently access information elsewhere. However, online media doesn’t necessarily provide age-appropriate,</a:t>
            </a:r>
          </a:p>
          <a:p>
            <a:r>
              <a:rPr lang="en-GB" sz="1200" b="0" i="0" u="none" strike="noStrike" kern="1200" baseline="0" dirty="0">
                <a:solidFill>
                  <a:schemeClr val="tx1"/>
                </a:solidFill>
                <a:latin typeface="+mn-lt"/>
                <a:ea typeface="+mn-ea"/>
                <a:cs typeface="+mn-cs"/>
              </a:rPr>
              <a:t>evidence-based facts and can in fact provide biased and distorted messages. It is difficult for young people to distinguish between accurate and inaccurate information. While</a:t>
            </a:r>
          </a:p>
          <a:p>
            <a:r>
              <a:rPr lang="en-GB" sz="1200" b="0" i="0" u="none" strike="noStrike" kern="1200" baseline="0" dirty="0">
                <a:solidFill>
                  <a:schemeClr val="tx1"/>
                </a:solidFill>
                <a:latin typeface="+mn-lt"/>
                <a:ea typeface="+mn-ea"/>
                <a:cs typeface="+mn-cs"/>
              </a:rPr>
              <a:t>online media can offer a lot of information, it does not offer the space for young people to discuss, reflect and debate the issues, nor to develop the relevant skills. CSE offers a forum</a:t>
            </a:r>
          </a:p>
          <a:p>
            <a:r>
              <a:rPr lang="en-GB" sz="1200" b="0" i="0" u="none" strike="noStrike" kern="1200" baseline="0" dirty="0">
                <a:solidFill>
                  <a:schemeClr val="tx1"/>
                </a:solidFill>
                <a:latin typeface="+mn-lt"/>
                <a:ea typeface="+mn-ea"/>
                <a:cs typeface="+mn-cs"/>
              </a:rPr>
              <a:t>for young people to understand and make sense of the images, practices, norms and sexual scripts that they observe via social media and pornography. It provides an opportunity to</a:t>
            </a:r>
          </a:p>
          <a:p>
            <a:r>
              <a:rPr lang="en-GB" sz="1200" b="0" i="0" u="none" strike="noStrike" kern="1200" baseline="0" dirty="0">
                <a:solidFill>
                  <a:schemeClr val="tx1"/>
                </a:solidFill>
                <a:latin typeface="+mn-lt"/>
                <a:ea typeface="+mn-ea"/>
                <a:cs typeface="+mn-cs"/>
              </a:rPr>
              <a:t>learn about the aspects of sexuality that are absent from pornography, such as emotional intimacy, negotiating consent and discussing modern contraception. CSE can also support</a:t>
            </a:r>
          </a:p>
          <a:p>
            <a:r>
              <a:rPr lang="en-GB" sz="1200" b="0" i="0" u="none" strike="noStrike" kern="1200" baseline="0" dirty="0">
                <a:solidFill>
                  <a:schemeClr val="tx1"/>
                </a:solidFill>
                <a:latin typeface="+mn-lt"/>
                <a:ea typeface="+mn-ea"/>
                <a:cs typeface="+mn-cs"/>
              </a:rPr>
              <a:t>young people to safely navigate the Internet and social media and can help them identify correct and fact-based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GB" sz="1200" b="0" i="0" u="none" strike="noStrike" kern="1200" baseline="0" dirty="0">
                <a:solidFill>
                  <a:schemeClr val="tx1"/>
                </a:solidFill>
                <a:latin typeface="+mn-lt"/>
                <a:ea typeface="+mn-ea"/>
                <a:cs typeface="+mn-cs"/>
              </a:rPr>
              <a:t>The main principle of quality CSE  is that everyone has the right to accurate information and services in order to achieve the highest standard of health and well-being, without</a:t>
            </a:r>
          </a:p>
          <a:p>
            <a:r>
              <a:rPr lang="en-GB" sz="1200" b="0" i="0" u="none" strike="noStrike" kern="1200" baseline="0" dirty="0">
                <a:solidFill>
                  <a:schemeClr val="tx1"/>
                </a:solidFill>
                <a:latin typeface="+mn-lt"/>
                <a:ea typeface="+mn-ea"/>
                <a:cs typeface="+mn-cs"/>
              </a:rPr>
              <a:t>making judgement on sexual behaviour, sexual orientation, gender identity or health status. CSE  takes a rights-based approach that is also focused on gender, and</a:t>
            </a:r>
          </a:p>
          <a:p>
            <a:r>
              <a:rPr lang="en-GB" sz="1200" b="0" i="0" u="none" strike="noStrike" kern="1200" baseline="0" dirty="0">
                <a:solidFill>
                  <a:schemeClr val="tx1"/>
                </a:solidFill>
                <a:latin typeface="+mn-lt"/>
                <a:ea typeface="+mn-ea"/>
                <a:cs typeface="+mn-cs"/>
              </a:rPr>
              <a:t>acknowledges that people express themselves differently in all societies, sometimes not conforming to gender or social norms, including on the issue of sexual behaviour and sexual</a:t>
            </a:r>
          </a:p>
          <a:p>
            <a:r>
              <a:rPr lang="en-GB" sz="1200" b="0" i="0" u="none" strike="noStrike" kern="1200" baseline="0" dirty="0">
                <a:solidFill>
                  <a:schemeClr val="tx1"/>
                </a:solidFill>
                <a:latin typeface="+mn-lt"/>
                <a:ea typeface="+mn-ea"/>
                <a:cs typeface="+mn-cs"/>
              </a:rPr>
              <a:t>orientation or gender identity. It does not endorse or campaign for any particular lifestyle other than promoting health and well-being for all.</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11</a:t>
            </a:fld>
            <a:endParaRPr lang="en-GB"/>
          </a:p>
        </p:txBody>
      </p:sp>
    </p:spTree>
    <p:extLst>
      <p:ext uri="{BB962C8B-B14F-4D97-AF65-F5344CB8AC3E}">
        <p14:creationId xmlns:p14="http://schemas.microsoft.com/office/powerpoint/2010/main" val="365420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t>
            </a:r>
            <a:r>
              <a:rPr lang="en-GB" sz="1200" b="0" i="1" u="none" strike="noStrike" kern="1200" baseline="0" dirty="0">
                <a:solidFill>
                  <a:schemeClr val="tx1"/>
                </a:solidFill>
                <a:latin typeface="+mn-lt"/>
                <a:ea typeface="+mn-ea"/>
                <a:cs typeface="+mn-cs"/>
              </a:rPr>
              <a:t>International technical guidance on sexuality education </a:t>
            </a:r>
            <a:r>
              <a:rPr lang="en-GB" sz="1200" b="0" i="0" u="none" strike="noStrike" kern="1200" baseline="0" dirty="0">
                <a:solidFill>
                  <a:schemeClr val="tx1"/>
                </a:solidFill>
                <a:latin typeface="+mn-lt"/>
                <a:ea typeface="+mn-ea"/>
                <a:cs typeface="+mn-cs"/>
              </a:rPr>
              <a:t>is a technical tool that presents the evidence base and rationale for delivering CSE to young people in order to achieve global Sustainable Development Goals. The Guidance identifies the characteristics of effective comprehensive sexuality education programmes; recommends essential topics and learning objectives that should be covered in CSE curricula for all learners; and, outlines approaches for planning, delivering and</a:t>
            </a:r>
          </a:p>
          <a:p>
            <a:r>
              <a:rPr lang="en-GB" sz="1200" b="0" i="0" u="none" strike="noStrike" kern="1200" baseline="0" dirty="0">
                <a:solidFill>
                  <a:schemeClr val="tx1"/>
                </a:solidFill>
                <a:latin typeface="+mn-lt"/>
                <a:ea typeface="+mn-ea"/>
                <a:cs typeface="+mn-cs"/>
              </a:rPr>
              <a:t>monitoring CSE programmes.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Its purpose is to support curriculum developers and programme managers to create and adapt CSE curricula that is appropriate to their context, along with effective implementation and monitoring measures. It is also a resource for advocacy in favour of young people's health and well-being. The Guidance was developed through a consultative process aimed at ensuring quality, acceptability and ownership, with inputs from practitioners and experts, including young people, from different regions around the world.</a:t>
            </a:r>
          </a:p>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12</a:t>
            </a:fld>
            <a:endParaRPr lang="en-GB"/>
          </a:p>
        </p:txBody>
      </p:sp>
    </p:spTree>
    <p:extLst>
      <p:ext uri="{BB962C8B-B14F-4D97-AF65-F5344CB8AC3E}">
        <p14:creationId xmlns:p14="http://schemas.microsoft.com/office/powerpoint/2010/main" val="298330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Guidance is for practitioners involved in the design, delivery and evaluation of sexuality education programmes both in and out of school, including: </a:t>
            </a:r>
          </a:p>
          <a:p>
            <a:r>
              <a:rPr lang="en-US" sz="1200" kern="1200" dirty="0">
                <a:solidFill>
                  <a:schemeClr val="tx1"/>
                </a:solidFill>
                <a:effectLst/>
                <a:latin typeface="+mn-lt"/>
                <a:ea typeface="+mn-ea"/>
                <a:cs typeface="+mn-cs"/>
              </a:rPr>
              <a:t>(SLIDE</a:t>
            </a:r>
            <a:r>
              <a:rPr lang="en-US" sz="1200" kern="1200" baseline="0" dirty="0">
                <a:solidFill>
                  <a:schemeClr val="tx1"/>
                </a:solidFill>
                <a:effectLst/>
                <a:latin typeface="+mn-lt"/>
                <a:ea typeface="+mn-ea"/>
                <a:cs typeface="+mn-cs"/>
              </a:rPr>
              <a:t> ABOVE)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13</a:t>
            </a:fld>
            <a:endParaRPr lang="en-GB"/>
          </a:p>
        </p:txBody>
      </p:sp>
    </p:spTree>
    <p:extLst>
      <p:ext uri="{BB962C8B-B14F-4D97-AF65-F5344CB8AC3E}">
        <p14:creationId xmlns:p14="http://schemas.microsoft.com/office/powerpoint/2010/main" val="856470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FFFFFF"/>
                </a:solidFill>
                <a:latin typeface="MyriadPro-Regular"/>
              </a:rPr>
              <a:t>This revised edition builds on the original document published in 2009. It has been reviewed and updated to apply the latest evidence and lessons learned from implementing sexuality education programmes across diverse education settings. The key concepts, topics and learning objectives of the Guidance have been enhanced and expanded to reflect a deeper understanding of the relevance of CSE to young people’s healthy development and overall well-being.</a:t>
            </a:r>
          </a:p>
          <a:p>
            <a:pPr algn="l"/>
            <a:endParaRPr lang="en-US" sz="1200" b="0" i="0" u="none" strike="noStrike" baseline="0" dirty="0">
              <a:solidFill>
                <a:srgbClr val="FFFFFF"/>
              </a:solidFill>
              <a:latin typeface="MyriadPro-Regular"/>
            </a:endParaRPr>
          </a:p>
          <a:p>
            <a:pPr algn="l"/>
            <a:r>
              <a:rPr lang="en-US" sz="1200" b="0" i="0" u="none" strike="noStrike" baseline="0" dirty="0">
                <a:solidFill>
                  <a:srgbClr val="FFFFFF"/>
                </a:solidFill>
                <a:latin typeface="MyriadPro-Regular"/>
              </a:rPr>
              <a:t>The revised Guidance presents sexuality with a positive approach, recognizing that CSE goes beyond educating about reproduction, risks and disease. It reaffirms the position of sexuality education within a framework of human rights and gender equality, and reflects the contribution of sexuality education to the realization of multiple Sustainable Development Goals, notably Goal 3 on good health and well-being for all, Goal 4 on quality education for all, and Goal 5 to achieve gender equality</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14</a:t>
            </a:fld>
            <a:endParaRPr lang="en-GB"/>
          </a:p>
        </p:txBody>
      </p:sp>
    </p:spTree>
    <p:extLst>
      <p:ext uri="{BB962C8B-B14F-4D97-AF65-F5344CB8AC3E}">
        <p14:creationId xmlns:p14="http://schemas.microsoft.com/office/powerpoint/2010/main" val="2086384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99C9E-15DB-4A3E-89E6-46428418ABD6}" type="slidenum">
              <a:rPr lang="en-GB" smtClean="0"/>
              <a:t>15</a:t>
            </a:fld>
            <a:endParaRPr lang="en-GB"/>
          </a:p>
        </p:txBody>
      </p:sp>
    </p:spTree>
    <p:extLst>
      <p:ext uri="{BB962C8B-B14F-4D97-AF65-F5344CB8AC3E}">
        <p14:creationId xmlns:p14="http://schemas.microsoft.com/office/powerpoint/2010/main" val="3925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one example of a key concept that demonstrates the spiral curriculum</a:t>
            </a:r>
            <a:r>
              <a:rPr lang="en-GB" baseline="0" dirty="0"/>
              <a:t> approach across age groups and covering the 3 domains of learning: knowledge, skills and attitudes</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16</a:t>
            </a:fld>
            <a:endParaRPr lang="en-GB"/>
          </a:p>
        </p:txBody>
      </p:sp>
    </p:spTree>
    <p:extLst>
      <p:ext uri="{BB962C8B-B14F-4D97-AF65-F5344CB8AC3E}">
        <p14:creationId xmlns:p14="http://schemas.microsoft.com/office/powerpoint/2010/main" val="220034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to the revised and expanded Key</a:t>
            </a:r>
            <a:r>
              <a:rPr lang="en-US" sz="1200" kern="1200" baseline="0" dirty="0">
                <a:solidFill>
                  <a:schemeClr val="tx1"/>
                </a:solidFill>
                <a:effectLst/>
                <a:latin typeface="+mn-lt"/>
                <a:ea typeface="+mn-ea"/>
                <a:cs typeface="+mn-cs"/>
              </a:rPr>
              <a:t> concepts, topics and learning objectives, the revised guidance also includes other updated content, including recommendations for </a:t>
            </a:r>
            <a:r>
              <a:rPr lang="en-GB" dirty="0" err="1">
                <a:solidFill>
                  <a:srgbClr val="FF0000"/>
                </a:solidFill>
              </a:rPr>
              <a:t>uilding</a:t>
            </a:r>
            <a:r>
              <a:rPr lang="en-GB" dirty="0">
                <a:solidFill>
                  <a:srgbClr val="FF0000"/>
                </a:solidFill>
              </a:rPr>
              <a:t> support and planning for the implementation of CSE programmes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BUILDING</a:t>
            </a:r>
            <a:r>
              <a:rPr lang="en-US" sz="1200" kern="1200" baseline="0" dirty="0">
                <a:solidFill>
                  <a:schemeClr val="tx1"/>
                </a:solidFill>
                <a:effectLst/>
                <a:latin typeface="+mn-lt"/>
                <a:ea typeface="+mn-ea"/>
                <a:cs typeface="+mn-cs"/>
              </a:rPr>
              <a:t> SUPPORT THROUGH:</a:t>
            </a:r>
          </a:p>
          <a:p>
            <a:r>
              <a:rPr lang="en-US" sz="1200" kern="1200" dirty="0">
                <a:solidFill>
                  <a:schemeClr val="tx1"/>
                </a:solidFill>
                <a:effectLst/>
                <a:latin typeface="+mn-lt"/>
                <a:ea typeface="+mn-ea"/>
                <a:cs typeface="+mn-cs"/>
              </a:rPr>
              <a:t>Despite the clear and pressing need for effective CSE, it remains unavailable in many countries throughout the world. There are many reasons for this, including perceived or anticipated resistance to CSE programmes, resulting from misunderstandings about the nature, purpose and effects of sexuality education. It is important to address this resistance, real or perceived, in order to include CSE on the agenda. </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points can help establish a clear rationale for the introduction and national roll out of CSE:</a:t>
            </a:r>
            <a:endParaRPr lang="en-GB" sz="1200" kern="1200" dirty="0">
              <a:solidFill>
                <a:schemeClr val="tx1"/>
              </a:solidFill>
              <a:effectLst/>
              <a:latin typeface="+mn-lt"/>
              <a:ea typeface="+mn-ea"/>
              <a:cs typeface="+mn-cs"/>
            </a:endParaRPr>
          </a:p>
          <a:p>
            <a:r>
              <a:rPr lang="en-GB" dirty="0"/>
              <a:t>(SLIDE</a:t>
            </a:r>
            <a:r>
              <a:rPr lang="en-GB" baseline="0" dirty="0"/>
              <a:t> ABOVE)</a:t>
            </a:r>
          </a:p>
          <a:p>
            <a:endParaRPr lang="en-GB" baseline="0" dirty="0"/>
          </a:p>
          <a:p>
            <a:r>
              <a:rPr lang="en-GB" baseline="0" dirty="0"/>
              <a:t>---------------</a:t>
            </a:r>
          </a:p>
          <a:p>
            <a:endParaRPr lang="en-GB" baseline="0" dirty="0"/>
          </a:p>
          <a:p>
            <a:r>
              <a:rPr lang="en-GB" baseline="0" dirty="0"/>
              <a:t>CSE PROGRAMME IMPLEMENTATION THROUGH:</a:t>
            </a:r>
          </a:p>
          <a:p>
            <a:pPr lvl="0"/>
            <a:r>
              <a:rPr lang="en-GB" b="1" dirty="0"/>
              <a:t>National and regional level</a:t>
            </a:r>
          </a:p>
          <a:p>
            <a:pPr marL="285750" lvl="0" indent="-285750">
              <a:buFont typeface="Wingdings" panose="05000000000000000000" pitchFamily="2" charset="2"/>
              <a:buChar char="ü"/>
            </a:pPr>
            <a:r>
              <a:rPr lang="en-US" dirty="0"/>
              <a:t>Local education ministries</a:t>
            </a:r>
          </a:p>
          <a:p>
            <a:pPr marL="285750" lvl="0" indent="-285750">
              <a:buFont typeface="Wingdings" panose="05000000000000000000" pitchFamily="2" charset="2"/>
              <a:buChar char="ü"/>
            </a:pPr>
            <a:r>
              <a:rPr lang="en-US" dirty="0"/>
              <a:t>National policy</a:t>
            </a:r>
          </a:p>
          <a:p>
            <a:pPr lvl="0"/>
            <a:r>
              <a:rPr lang="en-GB" b="1" dirty="0"/>
              <a:t>Community level</a:t>
            </a:r>
          </a:p>
          <a:p>
            <a:pPr marL="285750" indent="-285750">
              <a:buFont typeface="Wingdings" panose="05000000000000000000" pitchFamily="2" charset="2"/>
              <a:buChar char="ü"/>
            </a:pPr>
            <a:r>
              <a:rPr lang="en-GB" dirty="0"/>
              <a:t>Diverse groups of stakeholders in the community, including faith-based organizations and nongovernmental organizations (NGOs)</a:t>
            </a:r>
          </a:p>
          <a:p>
            <a:pPr marL="285750" indent="-285750">
              <a:buFont typeface="Wingdings" panose="05000000000000000000" pitchFamily="2" charset="2"/>
              <a:buChar char="ü"/>
            </a:pPr>
            <a:r>
              <a:rPr lang="en-GB" dirty="0"/>
              <a:t>Parents</a:t>
            </a:r>
          </a:p>
          <a:p>
            <a:pPr marL="285750" indent="-285750">
              <a:buFont typeface="Wingdings" panose="05000000000000000000" pitchFamily="2" charset="2"/>
              <a:buChar char="ü"/>
            </a:pPr>
            <a:r>
              <a:rPr lang="en-GB" dirty="0"/>
              <a:t>Media and other gatekeepers</a:t>
            </a:r>
          </a:p>
          <a:p>
            <a:pPr marL="285750" indent="-285750">
              <a:buFont typeface="Wingdings" panose="05000000000000000000" pitchFamily="2" charset="2"/>
              <a:buChar char="ü"/>
            </a:pPr>
            <a:r>
              <a:rPr lang="en-GB" dirty="0"/>
              <a:t>Health providers</a:t>
            </a:r>
          </a:p>
          <a:p>
            <a:pPr lvl="0"/>
            <a:r>
              <a:rPr lang="en-GB" b="1" dirty="0"/>
              <a:t>School level</a:t>
            </a:r>
          </a:p>
          <a:p>
            <a:pPr marL="285750" lvl="0" indent="-285750">
              <a:buFont typeface="Wingdings" panose="05000000000000000000" pitchFamily="2" charset="2"/>
              <a:buChar char="ü"/>
            </a:pPr>
            <a:r>
              <a:rPr lang="en-GB" dirty="0"/>
              <a:t>Role of school authority and management</a:t>
            </a:r>
          </a:p>
          <a:p>
            <a:pPr marL="285750" lvl="0" indent="-285750">
              <a:buFont typeface="Wingdings" panose="05000000000000000000" pitchFamily="2" charset="2"/>
              <a:buChar char="ü"/>
            </a:pPr>
            <a:r>
              <a:rPr lang="en-GB" dirty="0"/>
              <a:t>Role of health providers and other non-teaching staff operating within the school setting</a:t>
            </a:r>
          </a:p>
          <a:p>
            <a:pPr marL="285750" lvl="0" indent="-285750">
              <a:buFont typeface="Wingdings" panose="05000000000000000000" pitchFamily="2" charset="2"/>
              <a:buChar char="ü"/>
            </a:pPr>
            <a:r>
              <a:rPr lang="en-GB" dirty="0"/>
              <a:t>Role of students in school</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CA299C9E-15DB-4A3E-89E6-46428418ABD6}" type="slidenum">
              <a:rPr lang="en-GB" smtClean="0"/>
              <a:t>17</a:t>
            </a:fld>
            <a:endParaRPr lang="en-GB"/>
          </a:p>
        </p:txBody>
      </p:sp>
    </p:spTree>
    <p:extLst>
      <p:ext uri="{BB962C8B-B14F-4D97-AF65-F5344CB8AC3E}">
        <p14:creationId xmlns:p14="http://schemas.microsoft.com/office/powerpoint/2010/main" val="1103514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…And evidence-based recommendations on delivering effective CSE national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1. DEVELOPPING EFFECTIVE CURRICULUM (</a:t>
            </a:r>
            <a:r>
              <a:rPr lang="en-GB" dirty="0"/>
              <a:t>preparatory phase and content development):</a:t>
            </a:r>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Preparatory phase</a:t>
            </a:r>
          </a:p>
          <a:p>
            <a:r>
              <a:rPr lang="en-GB" sz="1200" b="1" i="0" u="none" strike="noStrike" kern="1200" baseline="0" dirty="0">
                <a:solidFill>
                  <a:schemeClr val="tx1"/>
                </a:solidFill>
                <a:latin typeface="+mn-lt"/>
                <a:ea typeface="+mn-ea"/>
                <a:cs typeface="+mn-cs"/>
              </a:rPr>
              <a:t>1. </a:t>
            </a:r>
            <a:r>
              <a:rPr lang="en-GB" sz="1200" b="0" i="0" u="none" strike="noStrike" kern="1200" baseline="0" dirty="0">
                <a:solidFill>
                  <a:schemeClr val="tx1"/>
                </a:solidFill>
                <a:latin typeface="+mn-lt"/>
                <a:ea typeface="+mn-ea"/>
                <a:cs typeface="+mn-cs"/>
              </a:rPr>
              <a:t>Involve experts on human sexuality, behaviour change and related pedagogical theory.</a:t>
            </a:r>
          </a:p>
          <a:p>
            <a:r>
              <a:rPr lang="en-GB" sz="1200" b="1" i="0" u="none" strike="noStrike" kern="1200" baseline="0" dirty="0">
                <a:solidFill>
                  <a:schemeClr val="tx1"/>
                </a:solidFill>
                <a:latin typeface="+mn-lt"/>
                <a:ea typeface="+mn-ea"/>
                <a:cs typeface="+mn-cs"/>
              </a:rPr>
              <a:t>2. </a:t>
            </a:r>
            <a:r>
              <a:rPr lang="en-GB" sz="1200" b="0" i="0" u="none" strike="noStrike" kern="1200" baseline="0" dirty="0">
                <a:solidFill>
                  <a:schemeClr val="tx1"/>
                </a:solidFill>
                <a:latin typeface="+mn-lt"/>
                <a:ea typeface="+mn-ea"/>
                <a:cs typeface="+mn-cs"/>
              </a:rPr>
              <a:t>Involve young people, parents/family members and other community stakeholders.</a:t>
            </a:r>
          </a:p>
          <a:p>
            <a:r>
              <a:rPr lang="en-GB" sz="1200" b="1" i="0" u="none" strike="noStrike" kern="1200" baseline="0" dirty="0">
                <a:solidFill>
                  <a:schemeClr val="tx1"/>
                </a:solidFill>
                <a:latin typeface="+mn-lt"/>
                <a:ea typeface="+mn-ea"/>
                <a:cs typeface="+mn-cs"/>
              </a:rPr>
              <a:t>3. </a:t>
            </a:r>
            <a:r>
              <a:rPr lang="en-GB" sz="1200" b="0" i="0" u="none" strike="noStrike" kern="1200" baseline="0" dirty="0">
                <a:solidFill>
                  <a:schemeClr val="tx1"/>
                </a:solidFill>
                <a:latin typeface="+mn-lt"/>
                <a:ea typeface="+mn-ea"/>
                <a:cs typeface="+mn-cs"/>
              </a:rPr>
              <a:t>Assess the social, SRH needs and behaviours of children and young people targeted by the programme, based on their</a:t>
            </a:r>
          </a:p>
          <a:p>
            <a:r>
              <a:rPr lang="en-GB" sz="1200" b="0" i="0" u="none" strike="noStrike" kern="1200" baseline="0" dirty="0">
                <a:solidFill>
                  <a:schemeClr val="tx1"/>
                </a:solidFill>
                <a:latin typeface="+mn-lt"/>
                <a:ea typeface="+mn-ea"/>
                <a:cs typeface="+mn-cs"/>
              </a:rPr>
              <a:t>evolving capacities.</a:t>
            </a:r>
          </a:p>
          <a:p>
            <a:r>
              <a:rPr lang="en-GB" sz="1200" b="1" i="0" u="none" strike="noStrike" kern="1200" baseline="0" dirty="0">
                <a:solidFill>
                  <a:schemeClr val="tx1"/>
                </a:solidFill>
                <a:latin typeface="+mn-lt"/>
                <a:ea typeface="+mn-ea"/>
                <a:cs typeface="+mn-cs"/>
              </a:rPr>
              <a:t>4. </a:t>
            </a:r>
            <a:r>
              <a:rPr lang="en-GB" sz="1200" b="0" i="0" u="none" strike="noStrike" kern="1200" baseline="0" dirty="0">
                <a:solidFill>
                  <a:schemeClr val="tx1"/>
                </a:solidFill>
                <a:latin typeface="+mn-lt"/>
                <a:ea typeface="+mn-ea"/>
                <a:cs typeface="+mn-cs"/>
              </a:rPr>
              <a:t>Assess the resources (human, time and financial) available to develop and implement the curricula.</a:t>
            </a:r>
          </a:p>
          <a:p>
            <a:r>
              <a:rPr lang="en-GB" sz="1200" b="1" i="0" u="none" strike="noStrike" kern="1200" baseline="0" dirty="0">
                <a:solidFill>
                  <a:schemeClr val="tx1"/>
                </a:solidFill>
                <a:latin typeface="+mn-lt"/>
                <a:ea typeface="+mn-ea"/>
                <a:cs typeface="+mn-cs"/>
              </a:rPr>
              <a:t>Content development</a:t>
            </a:r>
          </a:p>
          <a:p>
            <a:r>
              <a:rPr lang="en-GB" sz="1200" b="1" i="0" u="none" strike="noStrike" kern="1200" baseline="0" dirty="0">
                <a:solidFill>
                  <a:schemeClr val="tx1"/>
                </a:solidFill>
                <a:latin typeface="+mn-lt"/>
                <a:ea typeface="+mn-ea"/>
                <a:cs typeface="+mn-cs"/>
              </a:rPr>
              <a:t>5. </a:t>
            </a:r>
            <a:r>
              <a:rPr lang="en-GB" sz="1200" b="0" i="0" u="none" strike="noStrike" kern="1200" baseline="0" dirty="0">
                <a:solidFill>
                  <a:schemeClr val="tx1"/>
                </a:solidFill>
                <a:latin typeface="+mn-lt"/>
                <a:ea typeface="+mn-ea"/>
                <a:cs typeface="+mn-cs"/>
              </a:rPr>
              <a:t>Focus on clear goals, outcomes and key learnings to determine the content, approach and activities.</a:t>
            </a:r>
          </a:p>
          <a:p>
            <a:r>
              <a:rPr lang="en-GB" sz="1200" b="1" i="0" u="none" strike="noStrike" kern="1200" baseline="0" dirty="0">
                <a:solidFill>
                  <a:schemeClr val="tx1"/>
                </a:solidFill>
                <a:latin typeface="+mn-lt"/>
                <a:ea typeface="+mn-ea"/>
                <a:cs typeface="+mn-cs"/>
              </a:rPr>
              <a:t>6. </a:t>
            </a:r>
            <a:r>
              <a:rPr lang="en-GB" sz="1200" b="0" i="0" u="none" strike="noStrike" kern="1200" baseline="0" dirty="0">
                <a:solidFill>
                  <a:schemeClr val="tx1"/>
                </a:solidFill>
                <a:latin typeface="+mn-lt"/>
                <a:ea typeface="+mn-ea"/>
                <a:cs typeface="+mn-cs"/>
              </a:rPr>
              <a:t>Cover topics in a logical sequence.</a:t>
            </a:r>
          </a:p>
          <a:p>
            <a:r>
              <a:rPr lang="en-GB" sz="1200" b="1" i="0" u="none" strike="noStrike" kern="1200" baseline="0" dirty="0">
                <a:solidFill>
                  <a:schemeClr val="tx1"/>
                </a:solidFill>
                <a:latin typeface="+mn-lt"/>
                <a:ea typeface="+mn-ea"/>
                <a:cs typeface="+mn-cs"/>
              </a:rPr>
              <a:t>7. </a:t>
            </a:r>
            <a:r>
              <a:rPr lang="en-GB" sz="1200" b="0" i="0" u="none" strike="noStrike" kern="1200" baseline="0" dirty="0">
                <a:solidFill>
                  <a:schemeClr val="tx1"/>
                </a:solidFill>
                <a:latin typeface="+mn-lt"/>
                <a:ea typeface="+mn-ea"/>
                <a:cs typeface="+mn-cs"/>
              </a:rPr>
              <a:t>Design activities that are context-oriented and promote critical thinking.</a:t>
            </a:r>
          </a:p>
          <a:p>
            <a:r>
              <a:rPr lang="en-GB" sz="1200" b="1" i="0" u="none" strike="noStrike" kern="1200" baseline="0" dirty="0">
                <a:solidFill>
                  <a:schemeClr val="tx1"/>
                </a:solidFill>
                <a:latin typeface="+mn-lt"/>
                <a:ea typeface="+mn-ea"/>
                <a:cs typeface="+mn-cs"/>
              </a:rPr>
              <a:t>8. </a:t>
            </a:r>
            <a:r>
              <a:rPr lang="en-GB" sz="1200" b="0" i="0" u="none" strike="noStrike" kern="1200" baseline="0" dirty="0">
                <a:solidFill>
                  <a:schemeClr val="tx1"/>
                </a:solidFill>
                <a:latin typeface="+mn-lt"/>
                <a:ea typeface="+mn-ea"/>
                <a:cs typeface="+mn-cs"/>
              </a:rPr>
              <a:t>Address consent and life skills.</a:t>
            </a:r>
          </a:p>
          <a:p>
            <a:r>
              <a:rPr lang="en-GB" sz="1200" b="1" i="0" u="none" strike="noStrike" kern="1200" baseline="0" dirty="0">
                <a:solidFill>
                  <a:schemeClr val="tx1"/>
                </a:solidFill>
                <a:latin typeface="+mn-lt"/>
                <a:ea typeface="+mn-ea"/>
                <a:cs typeface="+mn-cs"/>
              </a:rPr>
              <a:t>9. </a:t>
            </a:r>
            <a:r>
              <a:rPr lang="en-GB" sz="1200" b="0" i="0" u="none" strike="noStrike" kern="1200" baseline="0" dirty="0">
                <a:solidFill>
                  <a:schemeClr val="tx1"/>
                </a:solidFill>
                <a:latin typeface="+mn-lt"/>
                <a:ea typeface="+mn-ea"/>
                <a:cs typeface="+mn-cs"/>
              </a:rPr>
              <a:t>Provide scientifically accurate information about HIV and AIDS and other STIs, pregnancy prevention, early and unintended</a:t>
            </a:r>
          </a:p>
          <a:p>
            <a:r>
              <a:rPr lang="en-GB" sz="1200" b="0" i="0" u="none" strike="noStrike" kern="1200" baseline="0" dirty="0">
                <a:solidFill>
                  <a:schemeClr val="tx1"/>
                </a:solidFill>
                <a:latin typeface="+mn-lt"/>
                <a:ea typeface="+mn-ea"/>
                <a:cs typeface="+mn-cs"/>
              </a:rPr>
              <a:t>pregnancy and the effectiveness and availability of different methods of protection.</a:t>
            </a:r>
          </a:p>
          <a:p>
            <a:r>
              <a:rPr lang="en-GB" sz="1200" b="1" i="0" u="none" strike="noStrike" kern="1200" baseline="0" dirty="0">
                <a:solidFill>
                  <a:schemeClr val="tx1"/>
                </a:solidFill>
                <a:latin typeface="+mn-lt"/>
                <a:ea typeface="+mn-ea"/>
                <a:cs typeface="+mn-cs"/>
              </a:rPr>
              <a:t>10. </a:t>
            </a:r>
            <a:r>
              <a:rPr lang="en-GB" sz="1200" b="0" i="0" u="none" strike="noStrike" kern="1200" baseline="0" dirty="0">
                <a:solidFill>
                  <a:schemeClr val="tx1"/>
                </a:solidFill>
                <a:latin typeface="+mn-lt"/>
                <a:ea typeface="+mn-ea"/>
                <a:cs typeface="+mn-cs"/>
              </a:rPr>
              <a:t>Address how biological experiences, gender and cultural norms affect the way children and young people experience and</a:t>
            </a:r>
          </a:p>
          <a:p>
            <a:r>
              <a:rPr lang="en-GB" sz="1200" b="0" i="0" u="none" strike="noStrike" kern="1200" baseline="0" dirty="0">
                <a:solidFill>
                  <a:schemeClr val="tx1"/>
                </a:solidFill>
                <a:latin typeface="+mn-lt"/>
                <a:ea typeface="+mn-ea"/>
                <a:cs typeface="+mn-cs"/>
              </a:rPr>
              <a:t>navigate their sexuality and their SRH in general.</a:t>
            </a:r>
          </a:p>
          <a:p>
            <a:r>
              <a:rPr lang="en-GB" sz="1200" b="1" i="0" u="none" strike="noStrike" kern="1200" baseline="0" dirty="0">
                <a:solidFill>
                  <a:schemeClr val="tx1"/>
                </a:solidFill>
                <a:latin typeface="+mn-lt"/>
                <a:ea typeface="+mn-ea"/>
                <a:cs typeface="+mn-cs"/>
              </a:rPr>
              <a:t>11. </a:t>
            </a:r>
            <a:r>
              <a:rPr lang="en-GB" sz="1200" b="0" i="0" u="none" strike="noStrike" kern="1200" baseline="0" dirty="0">
                <a:solidFill>
                  <a:schemeClr val="tx1"/>
                </a:solidFill>
                <a:latin typeface="+mn-lt"/>
                <a:ea typeface="+mn-ea"/>
                <a:cs typeface="+mn-cs"/>
              </a:rPr>
              <a:t>Address specific risk and protective factors that affect particular sexual behaviours.</a:t>
            </a:r>
          </a:p>
          <a:p>
            <a:r>
              <a:rPr lang="en-GB" sz="1200" b="1" i="0" u="none" strike="noStrike" kern="1200" baseline="0" dirty="0">
                <a:solidFill>
                  <a:schemeClr val="tx1"/>
                </a:solidFill>
                <a:latin typeface="+mn-lt"/>
                <a:ea typeface="+mn-ea"/>
                <a:cs typeface="+mn-cs"/>
              </a:rPr>
              <a:t>12. </a:t>
            </a:r>
            <a:r>
              <a:rPr lang="en-GB" sz="1200" b="0" i="0" u="none" strike="noStrike" kern="1200" baseline="0" dirty="0">
                <a:solidFill>
                  <a:schemeClr val="tx1"/>
                </a:solidFill>
                <a:latin typeface="+mn-lt"/>
                <a:ea typeface="+mn-ea"/>
                <a:cs typeface="+mn-cs"/>
              </a:rPr>
              <a:t>Address how to manage specific situations that might lead to HIV infection, other STIs, unwanted or unprotected sexual</a:t>
            </a:r>
          </a:p>
          <a:p>
            <a:r>
              <a:rPr lang="en-GB" sz="1200" b="0" i="0" u="none" strike="noStrike" kern="1200" baseline="0" dirty="0">
                <a:solidFill>
                  <a:schemeClr val="tx1"/>
                </a:solidFill>
                <a:latin typeface="+mn-lt"/>
                <a:ea typeface="+mn-ea"/>
                <a:cs typeface="+mn-cs"/>
              </a:rPr>
              <a:t>intercourse or violence.</a:t>
            </a:r>
          </a:p>
          <a:p>
            <a:r>
              <a:rPr lang="en-GB" sz="1200" b="1" i="0" u="none" strike="noStrike" kern="1200" baseline="0" dirty="0">
                <a:solidFill>
                  <a:schemeClr val="tx1"/>
                </a:solidFill>
                <a:latin typeface="+mn-lt"/>
                <a:ea typeface="+mn-ea"/>
                <a:cs typeface="+mn-cs"/>
              </a:rPr>
              <a:t>13. </a:t>
            </a:r>
            <a:r>
              <a:rPr lang="en-GB" sz="1200" b="0" i="0" u="none" strike="noStrike" kern="1200" baseline="0" dirty="0">
                <a:solidFill>
                  <a:schemeClr val="tx1"/>
                </a:solidFill>
                <a:latin typeface="+mn-lt"/>
                <a:ea typeface="+mn-ea"/>
                <a:cs typeface="+mn-cs"/>
              </a:rPr>
              <a:t>Address individual attitudes and peer norms concerning condoms and the full range of contraceptives.</a:t>
            </a:r>
          </a:p>
          <a:p>
            <a:r>
              <a:rPr lang="en-GB" sz="1200" b="1" i="0" u="none" strike="noStrike" kern="1200" baseline="0" dirty="0">
                <a:solidFill>
                  <a:schemeClr val="tx1"/>
                </a:solidFill>
                <a:latin typeface="+mn-lt"/>
                <a:ea typeface="+mn-ea"/>
                <a:cs typeface="+mn-cs"/>
              </a:rPr>
              <a:t>14. </a:t>
            </a:r>
            <a:r>
              <a:rPr lang="en-GB" sz="1200" b="0" i="0" u="none" strike="noStrike" kern="1200" baseline="0" dirty="0">
                <a:solidFill>
                  <a:schemeClr val="tx1"/>
                </a:solidFill>
                <a:latin typeface="+mn-lt"/>
                <a:ea typeface="+mn-ea"/>
                <a:cs typeface="+mn-cs"/>
              </a:rPr>
              <a:t>Provide information about what services are available to address the health needs of children and young people, especially</a:t>
            </a:r>
          </a:p>
          <a:p>
            <a:r>
              <a:rPr lang="en-GB" sz="1200" b="0" i="0" u="none" strike="noStrike" kern="1200" baseline="0" dirty="0">
                <a:solidFill>
                  <a:schemeClr val="tx1"/>
                </a:solidFill>
                <a:latin typeface="+mn-lt"/>
                <a:ea typeface="+mn-ea"/>
                <a:cs typeface="+mn-cs"/>
              </a:rPr>
              <a:t>their SRH needs.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2. DESIGNING AND IMPLEMENTING CSE PROGRAMMES (stand-alone or integrate)</a:t>
            </a:r>
          </a:p>
          <a:p>
            <a:pPr marL="228600" indent="-228600">
              <a:buAutoNum type="arabicPeriod"/>
            </a:pPr>
            <a:r>
              <a:rPr lang="en-GB" sz="1200" b="0" i="0" u="none" strike="noStrike" kern="1200" baseline="0" dirty="0">
                <a:solidFill>
                  <a:schemeClr val="tx1"/>
                </a:solidFill>
                <a:latin typeface="+mn-lt"/>
                <a:ea typeface="+mn-ea"/>
                <a:cs typeface="+mn-cs"/>
              </a:rPr>
              <a:t>Decide whether to use a stand-alone or integrated programme</a:t>
            </a:r>
          </a:p>
          <a:p>
            <a:pPr marL="228600" indent="-228600">
              <a:buAutoNum type="arabicPeriod"/>
            </a:pPr>
            <a:r>
              <a:rPr lang="en-GB" sz="1200" b="0" i="0" u="none" strike="noStrike" kern="1200" baseline="0" dirty="0">
                <a:solidFill>
                  <a:schemeClr val="tx1"/>
                </a:solidFill>
                <a:latin typeface="+mn-lt"/>
                <a:ea typeface="+mn-ea"/>
                <a:cs typeface="+mn-cs"/>
              </a:rPr>
              <a:t>Include multiple, sequential sessions over several years</a:t>
            </a:r>
          </a:p>
          <a:p>
            <a:pPr marL="228600" indent="-228600">
              <a:buAutoNum type="arabicPeriod"/>
            </a:pPr>
            <a:r>
              <a:rPr lang="en-GB" sz="1200" b="0" i="0" u="none" strike="noStrike" kern="1200" baseline="0" dirty="0">
                <a:solidFill>
                  <a:schemeClr val="tx1"/>
                </a:solidFill>
                <a:latin typeface="+mn-lt"/>
                <a:ea typeface="+mn-ea"/>
                <a:cs typeface="+mn-cs"/>
              </a:rPr>
              <a:t>Pilot test the CSE curriculum</a:t>
            </a:r>
          </a:p>
          <a:p>
            <a:pPr marL="228600" indent="-228600">
              <a:buAutoNum type="arabicPeriod"/>
            </a:pPr>
            <a:r>
              <a:rPr lang="en-GB" sz="1200" b="0" i="0" u="none" strike="noStrike" kern="1200" baseline="0" dirty="0">
                <a:solidFill>
                  <a:schemeClr val="tx1"/>
                </a:solidFill>
                <a:latin typeface="+mn-lt"/>
                <a:ea typeface="+mn-ea"/>
                <a:cs typeface="+mn-cs"/>
              </a:rPr>
              <a:t>Employ participatory teaching methods that actively involve children and young people and help them internalize and integrate information</a:t>
            </a:r>
          </a:p>
          <a:p>
            <a:pPr marL="228600" indent="-228600">
              <a:buAutoNum type="arabicPeriod"/>
            </a:pPr>
            <a:r>
              <a:rPr lang="en-GB" sz="1200" b="0" i="0" u="none" strike="noStrike" kern="1200" baseline="0" dirty="0">
                <a:solidFill>
                  <a:schemeClr val="tx1"/>
                </a:solidFill>
                <a:latin typeface="+mn-lt"/>
                <a:ea typeface="+mn-ea"/>
                <a:cs typeface="+mn-cs"/>
              </a:rPr>
              <a:t>Select capable and motivated educators to implement the curriculum in schools and non-formal settings</a:t>
            </a:r>
          </a:p>
          <a:p>
            <a:pPr marL="228600" indent="-228600">
              <a:buAutoNum type="arabicPeriod"/>
            </a:pPr>
            <a:r>
              <a:rPr lang="en-GB" sz="1200" b="0" i="0" u="none" strike="noStrike" kern="1200" baseline="0" dirty="0">
                <a:solidFill>
                  <a:schemeClr val="tx1"/>
                </a:solidFill>
                <a:latin typeface="+mn-lt"/>
                <a:ea typeface="+mn-ea"/>
                <a:cs typeface="+mn-cs"/>
              </a:rPr>
              <a:t>Provide educators with sensitization, values clarification, quality pre- and on-the-job training and continuous professional development opportunities</a:t>
            </a:r>
          </a:p>
          <a:p>
            <a:pPr marL="228600" indent="-228600">
              <a:buAutoNum type="arabicPeriod"/>
            </a:pPr>
            <a:r>
              <a:rPr lang="en-GB" sz="1200" b="0" i="0" u="none" strike="noStrike" kern="1200" baseline="0" dirty="0">
                <a:solidFill>
                  <a:schemeClr val="tx1"/>
                </a:solidFill>
                <a:latin typeface="+mn-lt"/>
                <a:ea typeface="+mn-ea"/>
                <a:cs typeface="+mn-cs"/>
              </a:rPr>
              <a:t>Ensure confidentiality, privacy and a safe environment for all children and young people</a:t>
            </a:r>
          </a:p>
          <a:p>
            <a:pPr marL="228600" indent="-228600">
              <a:buAutoNum type="arabicPeriod"/>
            </a:pPr>
            <a:r>
              <a:rPr lang="en-GB" sz="1200" b="0" i="0" u="none" strike="noStrike" kern="1200" baseline="0" dirty="0">
                <a:solidFill>
                  <a:schemeClr val="tx1"/>
                </a:solidFill>
                <a:latin typeface="+mn-lt"/>
                <a:ea typeface="+mn-ea"/>
                <a:cs typeface="+mn-cs"/>
              </a:rPr>
              <a:t>Implement multicomponent initiatives</a:t>
            </a:r>
          </a:p>
          <a:p>
            <a:pPr marL="228600" indent="-228600">
              <a:buAutoNum type="arabicPeriod"/>
            </a:pPr>
            <a:r>
              <a:rPr lang="en-GB" sz="1200" b="0" i="0" u="none" strike="noStrike" kern="1200" baseline="0" dirty="0">
                <a:solidFill>
                  <a:schemeClr val="tx1"/>
                </a:solidFill>
                <a:latin typeface="+mn-lt"/>
                <a:ea typeface="+mn-ea"/>
                <a:cs typeface="+mn-cs"/>
              </a:rPr>
              <a:t>Assess the appropriateness of using digital media as a delivery mechanism</a:t>
            </a:r>
          </a:p>
          <a:p>
            <a:pPr marL="228600" indent="-228600">
              <a:buAutoNum type="arabicPeriod"/>
            </a:pPr>
            <a:r>
              <a:rPr lang="en-GB" sz="1200" b="0" i="0" u="none" strike="noStrike" kern="1200" baseline="0" dirty="0">
                <a:solidFill>
                  <a:schemeClr val="tx1"/>
                </a:solidFill>
                <a:latin typeface="+mn-lt"/>
                <a:ea typeface="+mn-ea"/>
                <a:cs typeface="+mn-cs"/>
              </a:rPr>
              <a:t>Maintain quality when replicating a CSE programme</a:t>
            </a:r>
          </a:p>
          <a:p>
            <a:pPr marL="228600" indent="-228600">
              <a:buAutoNum type="arabicPeriod"/>
            </a:pPr>
            <a:endParaRPr lang="en-GB" sz="1200" b="0" i="0" u="none" strike="noStrike" kern="1200" baseline="0" dirty="0">
              <a:solidFill>
                <a:schemeClr val="tx1"/>
              </a:solidFill>
              <a:latin typeface="+mn-lt"/>
              <a:ea typeface="+mn-ea"/>
              <a:cs typeface="+mn-cs"/>
            </a:endParaRPr>
          </a:p>
          <a:p>
            <a:pPr marL="0" indent="0">
              <a:buNone/>
            </a:pPr>
            <a:r>
              <a:rPr lang="en-GB" sz="1200" b="1" i="0" u="none" strike="noStrike" kern="1200" baseline="0" dirty="0">
                <a:solidFill>
                  <a:schemeClr val="tx1"/>
                </a:solidFill>
                <a:latin typeface="+mn-lt"/>
                <a:ea typeface="+mn-ea"/>
                <a:cs typeface="+mn-cs"/>
              </a:rPr>
              <a:t>3. MONITORING AND EVALUATION OF CSE PROGRAMMES</a:t>
            </a:r>
          </a:p>
          <a:p>
            <a:pPr marL="228600" indent="-228600">
              <a:buAutoNum type="arabicPeriod"/>
            </a:pPr>
            <a:r>
              <a:rPr lang="en-GB" sz="1200" b="0" i="0" u="none" strike="noStrike" kern="1200" baseline="0" dirty="0">
                <a:solidFill>
                  <a:schemeClr val="tx1"/>
                </a:solidFill>
                <a:latin typeface="+mn-lt"/>
                <a:ea typeface="+mn-ea"/>
                <a:cs typeface="+mn-cs"/>
              </a:rPr>
              <a:t>Assess the programme and obtain ongoing feedback from schools, communities, educators and learners about how the programme is achieving its outcomes</a:t>
            </a:r>
          </a:p>
          <a:p>
            <a:pPr marL="228600" indent="-228600">
              <a:buAutoNum type="arabicPeriod"/>
            </a:pPr>
            <a:r>
              <a:rPr lang="en-GB" sz="1200" b="0" i="0" u="none" strike="noStrike" kern="1200" baseline="0" dirty="0">
                <a:solidFill>
                  <a:schemeClr val="tx1"/>
                </a:solidFill>
                <a:latin typeface="+mn-lt"/>
                <a:ea typeface="+mn-ea"/>
                <a:cs typeface="+mn-cs"/>
              </a:rPr>
              <a:t>Integrate one or more key indicators in national education monitoring systems to ensure systematic measurement of the delivery of sexuality education</a:t>
            </a:r>
          </a:p>
          <a:p>
            <a:pPr marL="228600" indent="-228600">
              <a:buAutoNum type="arabicPeriod"/>
            </a:pPr>
            <a:r>
              <a:rPr lang="en-GB" sz="1200" b="0" i="0" u="none" strike="noStrike" kern="1200" baseline="0" dirty="0">
                <a:solidFill>
                  <a:schemeClr val="tx1"/>
                </a:solidFill>
                <a:latin typeface="+mn-lt"/>
                <a:ea typeface="+mn-ea"/>
                <a:cs typeface="+mn-cs"/>
              </a:rPr>
              <a:t>Evaluate the outcomes and impact of the programme</a:t>
            </a:r>
          </a:p>
          <a:p>
            <a:pPr marL="228600" indent="-228600">
              <a:buAutoNum type="arabicPeriod"/>
            </a:pPr>
            <a:endParaRPr lang="en-GB" sz="1200" b="1" i="0" u="none" strike="noStrike" kern="1200" baseline="0" dirty="0">
              <a:solidFill>
                <a:schemeClr val="tx1"/>
              </a:solidFill>
              <a:latin typeface="+mn-lt"/>
              <a:ea typeface="+mn-ea"/>
              <a:cs typeface="+mn-cs"/>
            </a:endParaRPr>
          </a:p>
          <a:p>
            <a:pPr marL="228600" indent="-228600">
              <a:buAutoNum type="arabicPeriod"/>
            </a:pPr>
            <a:r>
              <a:rPr lang="en-GB" sz="1200" b="1" i="0" u="none" strike="noStrike" kern="1200" baseline="0" dirty="0">
                <a:solidFill>
                  <a:schemeClr val="tx1"/>
                </a:solidFill>
                <a:latin typeface="+mn-lt"/>
                <a:ea typeface="+mn-ea"/>
                <a:cs typeface="+mn-cs"/>
              </a:rPr>
              <a:t>SCALING-UP CSE PROGRAMMES</a:t>
            </a:r>
          </a:p>
          <a:p>
            <a:r>
              <a:rPr lang="en-GB" sz="1200" b="0" i="0" u="none" strike="noStrike" kern="1200" baseline="0" dirty="0">
                <a:solidFill>
                  <a:schemeClr val="tx1"/>
                </a:solidFill>
                <a:latin typeface="+mn-lt"/>
                <a:ea typeface="+mn-ea"/>
                <a:cs typeface="+mn-cs"/>
              </a:rPr>
              <a:t>1.  Choose an intervention/approach that can be scaled up within existing systems.</a:t>
            </a:r>
          </a:p>
          <a:p>
            <a:r>
              <a:rPr lang="en-GB" sz="1200" b="0" i="0" u="none" strike="noStrike" kern="1200" baseline="0" dirty="0">
                <a:solidFill>
                  <a:schemeClr val="tx1"/>
                </a:solidFill>
                <a:latin typeface="+mn-lt"/>
                <a:ea typeface="+mn-ea"/>
                <a:cs typeface="+mn-cs"/>
              </a:rPr>
              <a:t>2.  Clarify the aims of scaling up and the roles of different players, and ensure local/national ownership/lead role.</a:t>
            </a:r>
          </a:p>
          <a:p>
            <a:r>
              <a:rPr lang="en-GB" sz="1200" b="0" i="0" u="none" strike="noStrike" kern="1200" baseline="0" dirty="0">
                <a:solidFill>
                  <a:schemeClr val="tx1"/>
                </a:solidFill>
                <a:latin typeface="+mn-lt"/>
                <a:ea typeface="+mn-ea"/>
                <a:cs typeface="+mn-cs"/>
              </a:rPr>
              <a:t>3.  Understand perceived need and fit within existing governmental systems and policies.</a:t>
            </a:r>
          </a:p>
          <a:p>
            <a:r>
              <a:rPr lang="en-GB" sz="1200" b="0" i="0" u="none" strike="noStrike" kern="1200" baseline="0" dirty="0">
                <a:solidFill>
                  <a:schemeClr val="tx1"/>
                </a:solidFill>
                <a:latin typeface="+mn-lt"/>
                <a:ea typeface="+mn-ea"/>
                <a:cs typeface="+mn-cs"/>
              </a:rPr>
              <a:t>4.  Obtain and disseminate data on the effectiveness of pilot programmes before scaling up.</a:t>
            </a:r>
          </a:p>
          <a:p>
            <a:r>
              <a:rPr lang="en-GB" sz="1200" b="0" i="0" u="none" strike="noStrike" kern="1200" baseline="0" dirty="0">
                <a:solidFill>
                  <a:schemeClr val="tx1"/>
                </a:solidFill>
                <a:latin typeface="+mn-lt"/>
                <a:ea typeface="+mn-ea"/>
                <a:cs typeface="+mn-cs"/>
              </a:rPr>
              <a:t>5.  Document and evaluate the impact of changes made to interventions on programme effectiveness.</a:t>
            </a:r>
          </a:p>
          <a:p>
            <a:r>
              <a:rPr lang="en-GB" sz="1200" b="0" i="0" u="none" strike="noStrike" kern="1200" baseline="0" dirty="0">
                <a:solidFill>
                  <a:schemeClr val="tx1"/>
                </a:solidFill>
                <a:latin typeface="+mn-lt"/>
                <a:ea typeface="+mn-ea"/>
                <a:cs typeface="+mn-cs"/>
              </a:rPr>
              <a:t>6.  Recognize the role of leadership.</a:t>
            </a:r>
          </a:p>
          <a:p>
            <a:r>
              <a:rPr lang="en-GB" sz="1200" b="0" i="0" u="none" strike="noStrike" kern="1200" baseline="0" dirty="0">
                <a:solidFill>
                  <a:schemeClr val="tx1"/>
                </a:solidFill>
                <a:latin typeface="+mn-lt"/>
                <a:ea typeface="+mn-ea"/>
                <a:cs typeface="+mn-cs"/>
              </a:rPr>
              <a:t>7.  Plan for sustainability and ensure the availability of resources for scaling up or plan for fundraising.</a:t>
            </a:r>
          </a:p>
          <a:p>
            <a:r>
              <a:rPr lang="en-GB" sz="1200" b="0" i="0" u="none" strike="noStrike" kern="1200" baseline="0" dirty="0">
                <a:solidFill>
                  <a:schemeClr val="tx1"/>
                </a:solidFill>
                <a:latin typeface="+mn-lt"/>
                <a:ea typeface="+mn-ea"/>
                <a:cs typeface="+mn-cs"/>
              </a:rPr>
              <a:t>8.  Plan for the long-term (not donor funding cycles) and anticipate changes and setbacks.</a:t>
            </a:r>
          </a:p>
          <a:p>
            <a:r>
              <a:rPr lang="en-GB" sz="1200" b="0" i="0" u="none" strike="noStrike" kern="1200" baseline="0" dirty="0">
                <a:solidFill>
                  <a:schemeClr val="tx1"/>
                </a:solidFill>
                <a:latin typeface="+mn-lt"/>
                <a:ea typeface="+mn-ea"/>
                <a:cs typeface="+mn-cs"/>
              </a:rPr>
              <a:t>9.  Anticipate the need for changes in the ‘resource team’ leading the scaling up process over time.</a:t>
            </a:r>
          </a:p>
          <a:p>
            <a:r>
              <a:rPr lang="en-GB" sz="1200" b="0" i="0" u="none" strike="noStrike" kern="1200" baseline="0" dirty="0">
                <a:solidFill>
                  <a:schemeClr val="tx1"/>
                </a:solidFill>
                <a:latin typeface="+mn-lt"/>
                <a:ea typeface="+mn-ea"/>
                <a:cs typeface="+mn-cs"/>
              </a:rPr>
              <a:t>10.  Adapt the scaling up strategy with changes in the political environment; take advantage of ‘policy windows’ when</a:t>
            </a:r>
          </a:p>
          <a:p>
            <a:r>
              <a:rPr lang="en-GB" sz="1200" b="0" i="0" u="none" strike="noStrike" kern="1200" baseline="0" dirty="0">
                <a:solidFill>
                  <a:schemeClr val="tx1"/>
                </a:solidFill>
                <a:latin typeface="+mn-lt"/>
                <a:ea typeface="+mn-ea"/>
                <a:cs typeface="+mn-cs"/>
              </a:rPr>
              <a:t>they occur.</a:t>
            </a:r>
          </a:p>
        </p:txBody>
      </p:sp>
      <p:sp>
        <p:nvSpPr>
          <p:cNvPr id="4" name="Slide Number Placeholder 3"/>
          <p:cNvSpPr>
            <a:spLocks noGrp="1"/>
          </p:cNvSpPr>
          <p:nvPr>
            <p:ph type="sldNum" sz="quarter" idx="10"/>
          </p:nvPr>
        </p:nvSpPr>
        <p:spPr/>
        <p:txBody>
          <a:bodyPr/>
          <a:lstStyle/>
          <a:p>
            <a:fld id="{CA299C9E-15DB-4A3E-89E6-46428418ABD6}" type="slidenum">
              <a:rPr lang="en-GB" smtClean="0"/>
              <a:t>18</a:t>
            </a:fld>
            <a:endParaRPr lang="en-GB"/>
          </a:p>
        </p:txBody>
      </p:sp>
    </p:spTree>
    <p:extLst>
      <p:ext uri="{BB962C8B-B14F-4D97-AF65-F5344CB8AC3E}">
        <p14:creationId xmlns:p14="http://schemas.microsoft.com/office/powerpoint/2010/main" val="211662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revised publication is based on a new review of evidence, together with a review of curricula and curricula frameworks, both commissioned by UNESCO in 2016. The new evidence review was conducted by Professor Paul Montgomery and</a:t>
            </a:r>
          </a:p>
          <a:p>
            <a:r>
              <a:rPr lang="en-US" sz="1200" b="0" i="0" u="none" strike="noStrike" kern="1200" baseline="0" dirty="0">
                <a:solidFill>
                  <a:schemeClr val="tx1"/>
                </a:solidFill>
                <a:latin typeface="+mn-lt"/>
                <a:ea typeface="+mn-ea"/>
                <a:cs typeface="+mn-cs"/>
              </a:rPr>
              <a:t>Wendy Knerr of University of Oxford Centre for Evidence- Based Intervention, UK (referenced as UNESCO 2016b) in this Guidance. The review of curricula and curricular frameworks was carried out by Advocates for Youth, USA (referenced as</a:t>
            </a:r>
          </a:p>
          <a:p>
            <a:r>
              <a:rPr lang="en-US" sz="1200" b="0" i="0" u="none" strike="noStrike" kern="1200" baseline="0" dirty="0">
                <a:solidFill>
                  <a:schemeClr val="tx1"/>
                </a:solidFill>
                <a:latin typeface="+mn-lt"/>
                <a:ea typeface="+mn-ea"/>
                <a:cs typeface="+mn-cs"/>
              </a:rPr>
              <a:t>UNESCO 2017c).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UNESCO also convened an advisory group in order to oversee and guide the revisions of this volume. The Comprehensive Sexuality Education Advisory Group comprised technical experts from across the globe, working in the fields of education, health, youth development, human rights and gender equality. It included researchers, ministry of education officials, young people, NGO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implementers and development partners. In order to gather input from multiple stakeholders, and to assess the use and usefulness of the original Guidance among its intended audience, the revision process also involved an online survey of user perspectives on the original Guidance; targeted focus group discussions at country level; and a global stakeholder consultation meeting. This revised version is therefore based on </a:t>
            </a:r>
            <a:r>
              <a:rPr lang="en-US" sz="1200" b="0" i="0" u="none" strike="noStrike" kern="1200" baseline="0" dirty="0" err="1">
                <a:solidFill>
                  <a:schemeClr val="tx1"/>
                </a:solidFill>
                <a:latin typeface="+mn-lt"/>
                <a:ea typeface="+mn-ea"/>
                <a:cs typeface="+mn-cs"/>
              </a:rPr>
              <a:t>wideranging</a:t>
            </a:r>
            <a:r>
              <a:rPr lang="en-US" sz="1200" b="0" i="0" u="none" strike="noStrike" kern="1200" baseline="0" dirty="0">
                <a:solidFill>
                  <a:schemeClr val="tx1"/>
                </a:solidFill>
                <a:latin typeface="+mn-lt"/>
                <a:ea typeface="+mn-ea"/>
                <a:cs typeface="+mn-cs"/>
              </a:rPr>
              <a:t> expert inputs, including the voices of young people, and an understanding of existing best practices</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19</a:t>
            </a:fld>
            <a:endParaRPr lang="en-GB"/>
          </a:p>
        </p:txBody>
      </p:sp>
    </p:spTree>
    <p:extLst>
      <p:ext uri="{BB962C8B-B14F-4D97-AF65-F5344CB8AC3E}">
        <p14:creationId xmlns:p14="http://schemas.microsoft.com/office/powerpoint/2010/main" val="1624874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that : </a:t>
            </a:r>
          </a:p>
          <a:p>
            <a:r>
              <a:rPr lang="en-GB" sz="1200" b="0" i="0" u="none" strike="noStrike" kern="1200" baseline="0" dirty="0">
                <a:solidFill>
                  <a:schemeClr val="tx1"/>
                </a:solidFill>
                <a:latin typeface="+mn-lt"/>
                <a:ea typeface="+mn-ea"/>
                <a:cs typeface="+mn-cs"/>
              </a:rPr>
              <a:t>National policies and curricula may use different terms to refer to CSE. These include: prevention education, relationship and sexuality education, family-life education, HIV education, </a:t>
            </a:r>
            <a:r>
              <a:rPr lang="en-GB" sz="1200" b="0" i="0" u="none" strike="noStrike" kern="1200" baseline="0" dirty="0" err="1">
                <a:solidFill>
                  <a:schemeClr val="tx1"/>
                </a:solidFill>
                <a:latin typeface="+mn-lt"/>
                <a:ea typeface="+mn-ea"/>
                <a:cs typeface="+mn-cs"/>
              </a:rPr>
              <a:t>lifeskills</a:t>
            </a:r>
            <a:r>
              <a:rPr lang="en-GB" sz="1200" b="0" i="0" u="none" strike="noStrike" kern="1200" baseline="0" dirty="0">
                <a:solidFill>
                  <a:schemeClr val="tx1"/>
                </a:solidFill>
                <a:latin typeface="+mn-lt"/>
                <a:ea typeface="+mn-ea"/>
                <a:cs typeface="+mn-cs"/>
              </a:rPr>
              <a:t> education, healthy life styles and basic life safety.</a:t>
            </a:r>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2</a:t>
            </a:fld>
            <a:endParaRPr lang="en-GB"/>
          </a:p>
        </p:txBody>
      </p:sp>
    </p:spTree>
    <p:extLst>
      <p:ext uri="{BB962C8B-B14F-4D97-AF65-F5344CB8AC3E}">
        <p14:creationId xmlns:p14="http://schemas.microsoft.com/office/powerpoint/2010/main" val="1804083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20</a:t>
            </a:fld>
            <a:endParaRPr lang="en-GB"/>
          </a:p>
        </p:txBody>
      </p:sp>
    </p:spTree>
    <p:extLst>
      <p:ext uri="{BB962C8B-B14F-4D97-AF65-F5344CB8AC3E}">
        <p14:creationId xmlns:p14="http://schemas.microsoft.com/office/powerpoint/2010/main" val="1545516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21</a:t>
            </a:fld>
            <a:endParaRPr lang="en-GB"/>
          </a:p>
        </p:txBody>
      </p:sp>
    </p:spTree>
    <p:extLst>
      <p:ext uri="{BB962C8B-B14F-4D97-AF65-F5344CB8AC3E}">
        <p14:creationId xmlns:p14="http://schemas.microsoft.com/office/powerpoint/2010/main" val="241609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CA299C9E-15DB-4A3E-89E6-46428418ABD6}" type="slidenum">
              <a:rPr lang="en-GB" smtClean="0"/>
              <a:t>22</a:t>
            </a:fld>
            <a:endParaRPr lang="en-GB"/>
          </a:p>
        </p:txBody>
      </p:sp>
    </p:spTree>
    <p:extLst>
      <p:ext uri="{BB962C8B-B14F-4D97-AF65-F5344CB8AC3E}">
        <p14:creationId xmlns:p14="http://schemas.microsoft.com/office/powerpoint/2010/main" val="41856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Scientifically accurate: </a:t>
            </a:r>
            <a:r>
              <a:rPr lang="en-GB" sz="1200" b="0" i="0" u="none" strike="noStrike" kern="1200" baseline="0" dirty="0">
                <a:solidFill>
                  <a:schemeClr val="tx1"/>
                </a:solidFill>
                <a:latin typeface="+mn-lt"/>
                <a:ea typeface="+mn-ea"/>
                <a:cs typeface="+mn-cs"/>
              </a:rPr>
              <a:t>the content of CSE is based on facts and evidence related to SRH, sexuality and behaviours.</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Incremental: </a:t>
            </a:r>
            <a:r>
              <a:rPr lang="en-GB" sz="1200" b="0" i="0" u="none" strike="noStrike" kern="1200" baseline="0" dirty="0">
                <a:solidFill>
                  <a:schemeClr val="tx1"/>
                </a:solidFill>
                <a:latin typeface="+mn-lt"/>
                <a:ea typeface="+mn-ea"/>
                <a:cs typeface="+mn-cs"/>
              </a:rPr>
              <a:t>CSE is a continuing educational process that starts at an early age, and where new information builds upon previous learning, using a spiral-curriculum approach.</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Age and developmentally appropriate: </a:t>
            </a:r>
            <a:r>
              <a:rPr lang="en-GB" sz="1200" b="0" i="0" u="none" strike="noStrike" kern="1200" baseline="0" dirty="0">
                <a:solidFill>
                  <a:schemeClr val="tx1"/>
                </a:solidFill>
                <a:latin typeface="+mn-lt"/>
                <a:ea typeface="+mn-ea"/>
                <a:cs typeface="+mn-cs"/>
              </a:rPr>
              <a:t>the content of CSE is responsive to the changing needs and capabilities of the child and the young person as they grow. Based on the age and development of learners, CSE addresses developmentally relevant topics when it is most timely for their health and well-being. It accommodates developmental diversity; adapts content when cognitive and emotional development is delayed; and is presented when the internalization of SRH and relationship-related messages is most likely.</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Curriculum based: </a:t>
            </a:r>
            <a:r>
              <a:rPr lang="en-GB" sz="1200" b="0" i="0" u="none" strike="noStrike" kern="1200" baseline="0" dirty="0">
                <a:solidFill>
                  <a:schemeClr val="tx1"/>
                </a:solidFill>
                <a:latin typeface="+mn-lt"/>
                <a:ea typeface="+mn-ea"/>
                <a:cs typeface="+mn-cs"/>
              </a:rPr>
              <a:t>CSE is included within a written curriculum that guides educators’ efforts to support students’ learning. The curriculum – which can be delivered in either in-school or out-of-school settings – includes key teaching objectives; the development of learning objectives; the presentation of concepts; and the delivery of clear key messages in a structured way.</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Comprehensive: </a:t>
            </a:r>
            <a:r>
              <a:rPr lang="en-GB" sz="1200" b="0" i="0" u="none" strike="noStrike" kern="1200" baseline="0" dirty="0">
                <a:solidFill>
                  <a:schemeClr val="tx1"/>
                </a:solidFill>
                <a:latin typeface="+mn-lt"/>
                <a:ea typeface="+mn-ea"/>
                <a:cs typeface="+mn-cs"/>
              </a:rPr>
              <a:t>CSE provides opportunities to acquire comprehensive, accurate, evidence-informed and age-appropriate information on sexuality. It addresses sexual and reproductive health issues, including, but not limited to: sexual and reproductive anatomy and physiology; puberty and </a:t>
            </a:r>
            <a:r>
              <a:rPr lang="fr-FR" sz="1200" b="0" i="0" u="none" strike="noStrike" kern="1200" baseline="0" dirty="0">
                <a:solidFill>
                  <a:schemeClr val="tx1"/>
                </a:solidFill>
                <a:latin typeface="+mn-lt"/>
                <a:ea typeface="+mn-ea"/>
                <a:cs typeface="+mn-cs"/>
              </a:rPr>
              <a:t>menstruation; reproduction, modern contraception, </a:t>
            </a:r>
            <a:r>
              <a:rPr lang="fr-FR" sz="1200" b="0" i="0" u="none" strike="noStrike" kern="1200" baseline="0" dirty="0" err="1">
                <a:solidFill>
                  <a:schemeClr val="tx1"/>
                </a:solidFill>
                <a:latin typeface="+mn-lt"/>
                <a:ea typeface="+mn-ea"/>
                <a:cs typeface="+mn-cs"/>
              </a:rPr>
              <a:t>pregnancy</a:t>
            </a:r>
            <a:r>
              <a:rPr lang="fr-FR"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and childbirth; and STIs, including HIV and AIDS. CSE covers the full range of topics that are important for all learners to know, including those that may be challenging in some social and cultural contexts. It supports learners’ empowerment by improving their analytical, communication and other life skills for health and well-being in relation to: sexuality, human rights, a healthy and respectful family life and interpersonal relationships, personal and shared values, cultural and social norms, gender equality, non-discrimination (including on the basis of sex, gender, sexual orientation and gender identity), sexual behaviour, violence and gender-based violence (GBV), consent and bodily integrity, sexual abuse and harmful practices such as child, early and forced marriage (CEFM) and female genital mutilation/ cutting (FGM/C). ‘Comprehensive’ also refers to the breadth and depth of topics and to content that is consistently delivered to learners over time, throughout their education, rather than a one-off lesson or intervention.</a:t>
            </a: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Based on a human rights approach: </a:t>
            </a:r>
            <a:r>
              <a:rPr lang="en-GB" sz="1200" b="0" i="0" u="none" strike="noStrike" kern="1200" baseline="0" dirty="0">
                <a:solidFill>
                  <a:schemeClr val="tx1"/>
                </a:solidFill>
                <a:latin typeface="+mn-lt"/>
                <a:ea typeface="+mn-ea"/>
                <a:cs typeface="+mn-cs"/>
              </a:rPr>
              <a:t>CSE builds on and promotes an understanding of universal human rights – including the rights of children and young people – and the rights of all persons to health, education, information equality and non-discrimination. Using a human rights-based approach within CSE also involves raising awareness among young people, encouraging them to recognize their own rights, acknowledge and respect the rights of others, and advocate for those whose rights are violated. Providing young people with equal access to CSE respects their right to the highest attainable standard of health, including safe,</a:t>
            </a:r>
          </a:p>
          <a:p>
            <a:r>
              <a:rPr lang="en-GB" sz="1200" b="0" i="0" u="none" strike="noStrike" kern="1200" baseline="0" dirty="0">
                <a:solidFill>
                  <a:schemeClr val="tx1"/>
                </a:solidFill>
                <a:latin typeface="+mn-lt"/>
                <a:ea typeface="+mn-ea"/>
                <a:cs typeface="+mn-cs"/>
              </a:rPr>
              <a:t>responsible and respectful sexual choices free of coercion and violence, as well as their right to access the information that young people need for effective self-care.</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Based on gender equality: </a:t>
            </a:r>
            <a:r>
              <a:rPr lang="en-GB" sz="1200" b="0" i="0" u="none" strike="noStrike" kern="1200" baseline="0" dirty="0">
                <a:solidFill>
                  <a:schemeClr val="tx1"/>
                </a:solidFill>
                <a:latin typeface="+mn-lt"/>
                <a:ea typeface="+mn-ea"/>
                <a:cs typeface="+mn-cs"/>
              </a:rPr>
              <a:t>the gender perspective is mainstreamed throughout CSE curricula and is integral to the effective delivery of CSE programmes. CSE addresses the different ways that gender norms can influence inequality, and how these inequalities can affect the overall health and well-being of children and young people, while also impacting efforts to prevent issues such as HIV, STIs, early and unintended pregnancies, and gender-based violence. CSE contributes to gender equality by building awareness of the centrality and diversity of gender in people’s lives; examining gender norms shaped by cultural, social and biological</a:t>
            </a:r>
          </a:p>
          <a:p>
            <a:r>
              <a:rPr lang="en-GB" sz="1200" b="0" i="0" u="none" strike="noStrike" kern="1200" baseline="0" dirty="0">
                <a:solidFill>
                  <a:schemeClr val="tx1"/>
                </a:solidFill>
                <a:latin typeface="+mn-lt"/>
                <a:ea typeface="+mn-ea"/>
                <a:cs typeface="+mn-cs"/>
              </a:rPr>
              <a:t>differences and similarities; and by encouraging the creation of respectful and equitable relationships based on empathy and understanding. </a:t>
            </a:r>
          </a:p>
          <a:p>
            <a:endParaRPr lang="en-GB" sz="1200" b="0" i="1"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Culturally relevant and context appropriate: </a:t>
            </a:r>
            <a:r>
              <a:rPr lang="en-GB" sz="1200" b="0" i="0" u="none" strike="noStrike" kern="1200" baseline="0" dirty="0">
                <a:solidFill>
                  <a:schemeClr val="tx1"/>
                </a:solidFill>
                <a:latin typeface="+mn-lt"/>
                <a:ea typeface="+mn-ea"/>
                <a:cs typeface="+mn-cs"/>
              </a:rPr>
              <a:t>CSE fosters respect and responsibility within relationships, supporting learners as they examine, understand and challenge the ways in which cultural structures, norms and behaviours affect people’s choices and relationships within a specific setting.</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Transformative: </a:t>
            </a:r>
            <a:r>
              <a:rPr lang="en-GB" sz="1200" b="0" i="0" u="none" strike="noStrike" kern="1200" baseline="0" dirty="0">
                <a:solidFill>
                  <a:schemeClr val="tx1"/>
                </a:solidFill>
                <a:latin typeface="+mn-lt"/>
                <a:ea typeface="+mn-ea"/>
                <a:cs typeface="+mn-cs"/>
              </a:rPr>
              <a:t>CSE contributes to the formation of a fair and compassionate society by empowering individuals and communities, promoting critical thinking skills and strengthening young people’s citizenship. It provides learners with opportunities to explore and nurture positive values and attitudes towards SRH; and to develop self-esteem and respect for human rights and gender equality. Additionally, CSE empowers young people to take responsibility for their own decisions and behaviours, and the ways in which they may affect others. It builds the skills and attitudes that enable young people to treat others with respect, acceptance, tolerance and empathy, regardless of their ethnicity, race, social, economic or immigration status, religion, disability, sexual orientation, gender identity or expression, or sex characteristics.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Able to develop life skills needed to support healthy choices</a:t>
            </a:r>
            <a:r>
              <a:rPr lang="en-GB" sz="1200" b="0" i="0" u="none" strike="noStrike" kern="1200" baseline="0" dirty="0">
                <a:solidFill>
                  <a:schemeClr val="tx1"/>
                </a:solidFill>
                <a:latin typeface="+mn-lt"/>
                <a:ea typeface="+mn-ea"/>
                <a:cs typeface="+mn-cs"/>
              </a:rPr>
              <a:t>: this includes the ability to reflect and make informed decisions, communicate and negotiate effectively and demonstrate assertiveness. These skills can help children and young people form respectful and healthy relationships with family members, peers, friends and romantic or sexual partners.</a:t>
            </a:r>
          </a:p>
        </p:txBody>
      </p:sp>
      <p:sp>
        <p:nvSpPr>
          <p:cNvPr id="4" name="Slide Number Placeholder 3"/>
          <p:cNvSpPr>
            <a:spLocks noGrp="1"/>
          </p:cNvSpPr>
          <p:nvPr>
            <p:ph type="sldNum" sz="quarter" idx="10"/>
          </p:nvPr>
        </p:nvSpPr>
        <p:spPr/>
        <p:txBody>
          <a:bodyPr/>
          <a:lstStyle/>
          <a:p>
            <a:fld id="{CA299C9E-15DB-4A3E-89E6-46428418ABD6}" type="slidenum">
              <a:rPr lang="en-GB" smtClean="0"/>
              <a:t>3</a:t>
            </a:fld>
            <a:endParaRPr lang="en-GB"/>
          </a:p>
        </p:txBody>
      </p:sp>
    </p:spTree>
    <p:extLst>
      <p:ext uri="{BB962C8B-B14F-4D97-AF65-F5344CB8AC3E}">
        <p14:creationId xmlns:p14="http://schemas.microsoft.com/office/powerpoint/2010/main" val="2488076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4</a:t>
            </a:fld>
            <a:endParaRPr lang="en-GB"/>
          </a:p>
        </p:txBody>
      </p:sp>
    </p:spTree>
    <p:extLst>
      <p:ext uri="{BB962C8B-B14F-4D97-AF65-F5344CB8AC3E}">
        <p14:creationId xmlns:p14="http://schemas.microsoft.com/office/powerpoint/2010/main" val="1289834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 many young people receive confusing and conflicting information about relationships and sex</a:t>
            </a:r>
            <a:r>
              <a:rPr lang="en-US" baseline="0" dirty="0"/>
              <a:t> </a:t>
            </a:r>
            <a:r>
              <a:rPr lang="en-US" dirty="0"/>
              <a:t>as they make the transition from childhood to adulthood. This has led to an increasing demand from </a:t>
            </a:r>
            <a:r>
              <a:rPr lang="en-US" baseline="0" dirty="0"/>
              <a:t> </a:t>
            </a:r>
            <a:r>
              <a:rPr lang="en-US" dirty="0"/>
              <a:t>young people for reliable information which prepares them for a safe, productive and fulfilling </a:t>
            </a:r>
            <a:r>
              <a:rPr lang="en-US" baseline="0" dirty="0"/>
              <a:t> </a:t>
            </a:r>
            <a:r>
              <a:rPr lang="en-US" dirty="0"/>
              <a:t>life.</a:t>
            </a:r>
          </a:p>
          <a:p>
            <a:endParaRPr lang="en-US" dirty="0"/>
          </a:p>
          <a:p>
            <a:r>
              <a:rPr lang="en-US" dirty="0"/>
              <a:t>CSE responds to  this demand, empowering young people to  make informed decisions about </a:t>
            </a:r>
            <a:r>
              <a:rPr lang="en-US" baseline="0" dirty="0"/>
              <a:t> </a:t>
            </a:r>
            <a:r>
              <a:rPr lang="en-US" dirty="0"/>
              <a:t>relationships and sexuality and helping them navigate a  world where gender-based violence, gender </a:t>
            </a:r>
            <a:r>
              <a:rPr lang="en-US" baseline="0" dirty="0"/>
              <a:t> </a:t>
            </a:r>
            <a:r>
              <a:rPr lang="en-US" dirty="0"/>
              <a:t>inequality, early and unintended pregnancies, HIV and other sexually transmitted infections</a:t>
            </a:r>
            <a:r>
              <a:rPr lang="en-US" baseline="0" dirty="0"/>
              <a:t> </a:t>
            </a:r>
            <a:r>
              <a:rPr lang="en-US" dirty="0"/>
              <a:t>(STIs) still pose serious risks to their health and well-being.</a:t>
            </a:r>
          </a:p>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5</a:t>
            </a:fld>
            <a:endParaRPr lang="en-GB"/>
          </a:p>
        </p:txBody>
      </p:sp>
    </p:spTree>
    <p:extLst>
      <p:ext uri="{BB962C8B-B14F-4D97-AF65-F5344CB8AC3E}">
        <p14:creationId xmlns:p14="http://schemas.microsoft.com/office/powerpoint/2010/main" val="42278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6</a:t>
            </a:fld>
            <a:endParaRPr lang="en-GB"/>
          </a:p>
        </p:txBody>
      </p:sp>
    </p:spTree>
    <p:extLst>
      <p:ext uri="{BB962C8B-B14F-4D97-AF65-F5344CB8AC3E}">
        <p14:creationId xmlns:p14="http://schemas.microsoft.com/office/powerpoint/2010/main" val="244881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significant evidence on the positive impact of sexuality education on sexual </a:t>
            </a:r>
            <a:r>
              <a:rPr lang="en-US" dirty="0" err="1"/>
              <a:t>behaviour</a:t>
            </a:r>
            <a:r>
              <a:rPr lang="en-US" dirty="0"/>
              <a:t> and health.</a:t>
            </a:r>
            <a:r>
              <a:rPr lang="en-US" baseline="0" dirty="0"/>
              <a:t>  The main conclusions presented here are  taken from  two evidence review processes commissioned by UNESCO in 2008 and 2016. Overall, the evidence base for the effectiveness of school-based sexuality education continues to grow and strengthen, with many reviews reporting positive results on a range of outcomes </a:t>
            </a:r>
            <a:r>
              <a:rPr lang="en-US" dirty="0"/>
              <a:t>The evidence emphasizes that: </a:t>
            </a:r>
          </a:p>
          <a:p>
            <a:endParaRPr lang="en-US" dirty="0"/>
          </a:p>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7</a:t>
            </a:fld>
            <a:endParaRPr lang="en-GB"/>
          </a:p>
        </p:txBody>
      </p:sp>
    </p:spTree>
    <p:extLst>
      <p:ext uri="{BB962C8B-B14F-4D97-AF65-F5344CB8AC3E}">
        <p14:creationId xmlns:p14="http://schemas.microsoft.com/office/powerpoint/2010/main" val="364264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A299C9E-15DB-4A3E-89E6-46428418ABD6}" type="slidenum">
              <a:rPr lang="en-GB" smtClean="0"/>
              <a:t>8</a:t>
            </a:fld>
            <a:endParaRPr lang="en-GB"/>
          </a:p>
        </p:txBody>
      </p:sp>
    </p:spTree>
    <p:extLst>
      <p:ext uri="{BB962C8B-B14F-4D97-AF65-F5344CB8AC3E}">
        <p14:creationId xmlns:p14="http://schemas.microsoft.com/office/powerpoint/2010/main" val="354301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There are common misconceptions and concerns that are sometimes raised when CSE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programmes</a:t>
            </a:r>
            <a:r>
              <a:rPr kumimoji="0" lang="en-US" sz="1200" b="0" i="0" u="none" strike="noStrike" kern="1200" cap="none" spc="0" normalizeH="0" baseline="0" noProof="0" dirty="0">
                <a:ln>
                  <a:noFill/>
                </a:ln>
                <a:solidFill>
                  <a:prstClr val="black"/>
                </a:solidFill>
                <a:effectLst/>
                <a:uLnTx/>
                <a:uFillTx/>
                <a:latin typeface="+mn-lt"/>
                <a:ea typeface="+mn-ea"/>
                <a:cs typeface="+mn-cs"/>
              </a:rPr>
              <a:t> are initially proposed. A clear understanding of these questions and accurate responses are important, as education and health ministry staff, school principals and teachers may be unsure of the need for the education or health sector to provide CSE, or may be reluctant to provide CSE  because they lack the confidence and skills to do so. To support  Ministries of education and their partners in developing and delivering CSE, the UN has developed International Technical Guidance on Sexuality Education.</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A299C9E-15DB-4A3E-89E6-46428418ABD6}" type="slidenum">
              <a:rPr lang="en-GB" smtClean="0"/>
              <a:t>9</a:t>
            </a:fld>
            <a:endParaRPr lang="en-GB"/>
          </a:p>
        </p:txBody>
      </p:sp>
    </p:spTree>
    <p:extLst>
      <p:ext uri="{BB962C8B-B14F-4D97-AF65-F5344CB8AC3E}">
        <p14:creationId xmlns:p14="http://schemas.microsoft.com/office/powerpoint/2010/main" val="264705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6B4E1F-CC3D-4C27-8A23-9BF5EFD128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5296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6B4E1F-CC3D-4C27-8A23-9BF5EFD128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398457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6B4E1F-CC3D-4C27-8A23-9BF5EFD128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2558155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2736000" y="0"/>
            <a:ext cx="9456000" cy="201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2736000" y="0"/>
            <a:ext cx="9456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0" y="1368000"/>
            <a:ext cx="2736000" cy="648000"/>
          </a:xfrm>
          <a:prstGeom prst="rect">
            <a:avLst/>
          </a:prstGeom>
          <a:solidFill>
            <a:srgbClr val="0077D4">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Title 1"/>
          <p:cNvSpPr>
            <a:spLocks noGrp="1"/>
          </p:cNvSpPr>
          <p:nvPr userDrawn="1"/>
        </p:nvSpPr>
        <p:spPr>
          <a:xfrm>
            <a:off x="669769" y="647565"/>
            <a:ext cx="8505956" cy="65410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400" kern="1200" dirty="0"/>
          </a:p>
        </p:txBody>
      </p:sp>
      <p:sp>
        <p:nvSpPr>
          <p:cNvPr id="22" name="Title 1"/>
          <p:cNvSpPr>
            <a:spLocks noGrp="1"/>
          </p:cNvSpPr>
          <p:nvPr>
            <p:ph type="ctrTitle" hasCustomPrompt="1"/>
          </p:nvPr>
        </p:nvSpPr>
        <p:spPr>
          <a:xfrm>
            <a:off x="3554573" y="224027"/>
            <a:ext cx="7680000" cy="1077641"/>
          </a:xfrm>
          <a:prstGeom prst="rect">
            <a:avLst/>
          </a:prstGeom>
        </p:spPr>
        <p:txBody>
          <a:bodyPr lIns="0" tIns="0" rIns="0" bIns="0"/>
          <a:lstStyle>
            <a:lvl1pPr algn="l">
              <a:lnSpc>
                <a:spcPts val="3700"/>
              </a:lnSpc>
              <a:defRPr sz="3500">
                <a:solidFill>
                  <a:schemeClr val="bg1"/>
                </a:solidFill>
              </a:defRPr>
            </a:lvl1pPr>
          </a:lstStyle>
          <a:p>
            <a:r>
              <a:rPr lang="en-GB" dirty="0"/>
              <a:t>Click to add title</a:t>
            </a:r>
            <a:br>
              <a:rPr lang="en-GB" dirty="0"/>
            </a:br>
            <a:r>
              <a:rPr lang="en-GB" dirty="0"/>
              <a:t>of presentation</a:t>
            </a:r>
            <a:endParaRPr lang="en-US" dirty="0"/>
          </a:p>
        </p:txBody>
      </p:sp>
      <p:sp>
        <p:nvSpPr>
          <p:cNvPr id="3" name="Subtitle 2"/>
          <p:cNvSpPr>
            <a:spLocks noGrp="1"/>
          </p:cNvSpPr>
          <p:nvPr>
            <p:ph type="subTitle" idx="1" hasCustomPrompt="1"/>
          </p:nvPr>
        </p:nvSpPr>
        <p:spPr>
          <a:xfrm>
            <a:off x="3554573" y="1464427"/>
            <a:ext cx="7680000" cy="522039"/>
          </a:xfrm>
          <a:prstGeom prst="rect">
            <a:avLst/>
          </a:prstGeom>
        </p:spPr>
        <p:txBody>
          <a:bodyPr lIns="0" tIns="0" rIns="0" bIns="0"/>
          <a:lstStyle>
            <a:lvl1pPr marL="0" indent="0" algn="l">
              <a:buNone/>
              <a:defRPr sz="1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21" name="Text Placeholder 3"/>
          <p:cNvSpPr>
            <a:spLocks noGrp="1"/>
          </p:cNvSpPr>
          <p:nvPr>
            <p:ph type="body" sz="half" idx="2" hasCustomPrompt="1"/>
          </p:nvPr>
        </p:nvSpPr>
        <p:spPr>
          <a:xfrm>
            <a:off x="281755" y="1505701"/>
            <a:ext cx="2096912" cy="480764"/>
          </a:xfrm>
          <a:prstGeom prst="rect">
            <a:avLst/>
          </a:prstGeom>
        </p:spPr>
        <p:txBody>
          <a:bodyPr lIns="0" tIns="0" rIns="0" bIns="0"/>
          <a:lstStyle>
            <a:lvl1pPr marL="0" indent="0">
              <a:buNone/>
              <a:defRPr sz="900">
                <a:solidFill>
                  <a:srgbClr val="0077D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Date </a:t>
            </a:r>
          </a:p>
          <a:p>
            <a:pPr lvl="0"/>
            <a:r>
              <a:rPr lang="en-GB" dirty="0"/>
              <a:t>and Author</a:t>
            </a:r>
          </a:p>
        </p:txBody>
      </p:sp>
      <p:sp>
        <p:nvSpPr>
          <p:cNvPr id="4" name="TextBox 3"/>
          <p:cNvSpPr txBox="1"/>
          <p:nvPr userDrawn="1"/>
        </p:nvSpPr>
        <p:spPr>
          <a:xfrm>
            <a:off x="1" y="6552000"/>
            <a:ext cx="2736000" cy="300724"/>
          </a:xfrm>
          <a:prstGeom prst="rect">
            <a:avLst/>
          </a:prstGeom>
          <a:noFill/>
        </p:spPr>
        <p:txBody>
          <a:bodyPr wrap="square" lIns="0" tIns="0" rIns="0" bIns="0" rtlCol="0" anchor="ctr" anchorCtr="1">
            <a:noAutofit/>
          </a:bodyPr>
          <a:lstStyle/>
          <a:p>
            <a:pPr algn="ctr"/>
            <a:r>
              <a:rPr lang="en-US" sz="900" dirty="0">
                <a:solidFill>
                  <a:srgbClr val="C5192D"/>
                </a:solidFill>
              </a:rPr>
              <a:t>UNESCO EDUCATION SECTOR</a:t>
            </a:r>
          </a:p>
        </p:txBody>
      </p:sp>
      <p:sp>
        <p:nvSpPr>
          <p:cNvPr id="24" name="Picture Placeholder 7"/>
          <p:cNvSpPr>
            <a:spLocks noGrp="1"/>
          </p:cNvSpPr>
          <p:nvPr>
            <p:ph type="pic" sz="quarter" idx="15" hasCustomPrompt="1"/>
          </p:nvPr>
        </p:nvSpPr>
        <p:spPr>
          <a:xfrm>
            <a:off x="0" y="2016000"/>
            <a:ext cx="12202525" cy="4536000"/>
          </a:xfrm>
          <a:custGeom>
            <a:avLst/>
            <a:gdLst>
              <a:gd name="connsiteX0" fmla="*/ 0 w 9144000"/>
              <a:gd name="connsiteY0" fmla="*/ 0 h 4536000"/>
              <a:gd name="connsiteX1" fmla="*/ 9144000 w 9144000"/>
              <a:gd name="connsiteY1" fmla="*/ 0 h 4536000"/>
              <a:gd name="connsiteX2" fmla="*/ 9144000 w 9144000"/>
              <a:gd name="connsiteY2" fmla="*/ 4536000 h 4536000"/>
              <a:gd name="connsiteX3" fmla="*/ 0 w 9144000"/>
              <a:gd name="connsiteY3" fmla="*/ 4536000 h 4536000"/>
              <a:gd name="connsiteX4" fmla="*/ 0 w 9144000"/>
              <a:gd name="connsiteY4" fmla="*/ 0 h 4536000"/>
              <a:gd name="connsiteX0" fmla="*/ 0 w 9144000"/>
              <a:gd name="connsiteY0" fmla="*/ 0 h 4536000"/>
              <a:gd name="connsiteX1" fmla="*/ 9144000 w 9144000"/>
              <a:gd name="connsiteY1" fmla="*/ 0 h 4536000"/>
              <a:gd name="connsiteX2" fmla="*/ 9144000 w 9144000"/>
              <a:gd name="connsiteY2" fmla="*/ 4536000 h 4536000"/>
              <a:gd name="connsiteX3" fmla="*/ 7371800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44000 w 9144000"/>
              <a:gd name="connsiteY2" fmla="*/ 4536000 h 4536000"/>
              <a:gd name="connsiteX3" fmla="*/ 7454629 w 9144000"/>
              <a:gd name="connsiteY3" fmla="*/ 4527096 h 4536000"/>
              <a:gd name="connsiteX4" fmla="*/ 0 w 9144000"/>
              <a:gd name="connsiteY4" fmla="*/ 4536000 h 4536000"/>
              <a:gd name="connsiteX5" fmla="*/ 0 w 9144000"/>
              <a:gd name="connsiteY5" fmla="*/ 0 h 4536000"/>
              <a:gd name="connsiteX0" fmla="*/ 0 w 9144000"/>
              <a:gd name="connsiteY0" fmla="*/ 0 h 4536000"/>
              <a:gd name="connsiteX1" fmla="*/ 9144000 w 9144000"/>
              <a:gd name="connsiteY1" fmla="*/ 0 h 4536000"/>
              <a:gd name="connsiteX2" fmla="*/ 9138823 w 9144000"/>
              <a:gd name="connsiteY2" fmla="*/ 4023250 h 4536000"/>
              <a:gd name="connsiteX3" fmla="*/ 9144000 w 9144000"/>
              <a:gd name="connsiteY3" fmla="*/ 4536000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45958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44000"/>
              <a:gd name="connsiteY0" fmla="*/ 0 h 4536000"/>
              <a:gd name="connsiteX1" fmla="*/ 9144000 w 9144000"/>
              <a:gd name="connsiteY1" fmla="*/ 0 h 4536000"/>
              <a:gd name="connsiteX2" fmla="*/ 9138823 w 9144000"/>
              <a:gd name="connsiteY2" fmla="*/ 4023250 h 4536000"/>
              <a:gd name="connsiteX3" fmla="*/ 7452903 w 9144000"/>
              <a:gd name="connsiteY3" fmla="*/ 4030083 h 4536000"/>
              <a:gd name="connsiteX4" fmla="*/ 7454629 w 9144000"/>
              <a:gd name="connsiteY4" fmla="*/ 4527096 h 4536000"/>
              <a:gd name="connsiteX5" fmla="*/ 0 w 9144000"/>
              <a:gd name="connsiteY5" fmla="*/ 4536000 h 4536000"/>
              <a:gd name="connsiteX6" fmla="*/ 0 w 9144000"/>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30083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232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48834"/>
              <a:gd name="connsiteY0" fmla="*/ 0 h 4536000"/>
              <a:gd name="connsiteX1" fmla="*/ 9144000 w 9148834"/>
              <a:gd name="connsiteY1" fmla="*/ 0 h 4536000"/>
              <a:gd name="connsiteX2" fmla="*/ 9148348 w 9148834"/>
              <a:gd name="connsiteY2" fmla="*/ 4055000 h 4536000"/>
              <a:gd name="connsiteX3" fmla="*/ 7452903 w 9148834"/>
              <a:gd name="connsiteY3" fmla="*/ 4045958 h 4536000"/>
              <a:gd name="connsiteX4" fmla="*/ 7454629 w 9148834"/>
              <a:gd name="connsiteY4" fmla="*/ 4527096 h 4536000"/>
              <a:gd name="connsiteX5" fmla="*/ 0 w 9148834"/>
              <a:gd name="connsiteY5" fmla="*/ 4536000 h 4536000"/>
              <a:gd name="connsiteX6" fmla="*/ 0 w 9148834"/>
              <a:gd name="connsiteY6" fmla="*/ 0 h 4536000"/>
              <a:gd name="connsiteX0" fmla="*/ 0 w 9151894"/>
              <a:gd name="connsiteY0" fmla="*/ 0 h 4536000"/>
              <a:gd name="connsiteX1" fmla="*/ 9144000 w 9151894"/>
              <a:gd name="connsiteY1" fmla="*/ 0 h 4536000"/>
              <a:gd name="connsiteX2" fmla="*/ 9151523 w 9151894"/>
              <a:gd name="connsiteY2" fmla="*/ 4039125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51894"/>
              <a:gd name="connsiteY0" fmla="*/ 0 h 4536000"/>
              <a:gd name="connsiteX1" fmla="*/ 9144000 w 9151894"/>
              <a:gd name="connsiteY1" fmla="*/ 0 h 4536000"/>
              <a:gd name="connsiteX2" fmla="*/ 9151523 w 9151894"/>
              <a:gd name="connsiteY2" fmla="*/ 404230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 name="connsiteX0" fmla="*/ 0 w 9170727"/>
              <a:gd name="connsiteY0" fmla="*/ 0 h 4536000"/>
              <a:gd name="connsiteX1" fmla="*/ 9144000 w 9170727"/>
              <a:gd name="connsiteY1" fmla="*/ 0 h 4536000"/>
              <a:gd name="connsiteX2" fmla="*/ 9170573 w 9170727"/>
              <a:gd name="connsiteY2" fmla="*/ 4045475 h 4536000"/>
              <a:gd name="connsiteX3" fmla="*/ 7452903 w 9170727"/>
              <a:gd name="connsiteY3" fmla="*/ 4045958 h 4536000"/>
              <a:gd name="connsiteX4" fmla="*/ 7454629 w 9170727"/>
              <a:gd name="connsiteY4" fmla="*/ 4527096 h 4536000"/>
              <a:gd name="connsiteX5" fmla="*/ 0 w 9170727"/>
              <a:gd name="connsiteY5" fmla="*/ 4536000 h 4536000"/>
              <a:gd name="connsiteX6" fmla="*/ 0 w 9170727"/>
              <a:gd name="connsiteY6" fmla="*/ 0 h 4536000"/>
              <a:gd name="connsiteX0" fmla="*/ 0 w 9151894"/>
              <a:gd name="connsiteY0" fmla="*/ 0 h 4536000"/>
              <a:gd name="connsiteX1" fmla="*/ 9144000 w 9151894"/>
              <a:gd name="connsiteY1" fmla="*/ 0 h 4536000"/>
              <a:gd name="connsiteX2" fmla="*/ 9151523 w 9151894"/>
              <a:gd name="connsiteY2" fmla="*/ 4048650 h 4536000"/>
              <a:gd name="connsiteX3" fmla="*/ 7452903 w 9151894"/>
              <a:gd name="connsiteY3" fmla="*/ 4045958 h 4536000"/>
              <a:gd name="connsiteX4" fmla="*/ 7454629 w 9151894"/>
              <a:gd name="connsiteY4" fmla="*/ 4527096 h 4536000"/>
              <a:gd name="connsiteX5" fmla="*/ 0 w 9151894"/>
              <a:gd name="connsiteY5" fmla="*/ 4536000 h 4536000"/>
              <a:gd name="connsiteX6" fmla="*/ 0 w 9151894"/>
              <a:gd name="connsiteY6" fmla="*/ 0 h 45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1894" h="4536000">
                <a:moveTo>
                  <a:pt x="0" y="0"/>
                </a:moveTo>
                <a:lnTo>
                  <a:pt x="9144000" y="0"/>
                </a:lnTo>
                <a:cubicBezTo>
                  <a:pt x="9142274" y="1341083"/>
                  <a:pt x="9154111" y="2037025"/>
                  <a:pt x="9151523" y="4048650"/>
                </a:cubicBezTo>
                <a:cubicBezTo>
                  <a:pt x="9150074" y="4054467"/>
                  <a:pt x="7452486" y="4044055"/>
                  <a:pt x="7452903" y="4045958"/>
                </a:cubicBezTo>
                <a:cubicBezTo>
                  <a:pt x="7453320" y="4047861"/>
                  <a:pt x="7454054" y="4366717"/>
                  <a:pt x="7454629" y="4527096"/>
                </a:cubicBezTo>
                <a:lnTo>
                  <a:pt x="0" y="4536000"/>
                </a:lnTo>
                <a:lnTo>
                  <a:pt x="0" y="0"/>
                </a:lnTo>
                <a:close/>
              </a:path>
            </a:pathLst>
          </a:custGeom>
          <a:noFill/>
        </p:spPr>
        <p:txBody>
          <a:bodyPr vert="horz" lIns="0" tIns="720000" rIns="0" bIns="0" anchor="t" anchorCtr="0"/>
          <a:lstStyle>
            <a:lvl1pPr marL="0" indent="0" algn="ctr">
              <a:buFontTx/>
              <a:buNone/>
              <a:defRPr baseline="0"/>
            </a:lvl1pPr>
          </a:lstStyle>
          <a:p>
            <a:r>
              <a:rPr lang="en-US" dirty="0"/>
              <a:t>Click icon or drag image to insert picture</a:t>
            </a:r>
          </a:p>
        </p:txBody>
      </p:sp>
      <p:cxnSp>
        <p:nvCxnSpPr>
          <p:cNvPr id="23" name="Straight Connector 22"/>
          <p:cNvCxnSpPr/>
          <p:nvPr userDrawn="1"/>
        </p:nvCxnSpPr>
        <p:spPr>
          <a:xfrm>
            <a:off x="2751011" y="6552001"/>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9936000" y="6093258"/>
            <a:ext cx="2256000" cy="756000"/>
            <a:chOff x="7452000" y="6108700"/>
            <a:chExt cx="1692000" cy="756000"/>
          </a:xfrm>
        </p:grpSpPr>
        <p:sp>
          <p:nvSpPr>
            <p:cNvPr id="14" name="Rectangle 13"/>
            <p:cNvSpPr/>
            <p:nvPr/>
          </p:nvSpPr>
          <p:spPr>
            <a:xfrm>
              <a:off x="7452000" y="6108700"/>
              <a:ext cx="16920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800"/>
            </a:p>
          </p:txBody>
        </p:sp>
        <p:pic>
          <p:nvPicPr>
            <p:cNvPr id="20" name="Picture 19" descr="Education2030_Symbol_EN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7150" y="6115392"/>
              <a:ext cx="1320800" cy="727174"/>
            </a:xfrm>
            <a:prstGeom prst="rect">
              <a:avLst/>
            </a:prstGeom>
          </p:spPr>
        </p:pic>
      </p:grpSp>
      <p:pic>
        <p:nvPicPr>
          <p:cNvPr id="25" name="Picture 24"/>
          <p:cNvPicPr>
            <a:picLocks noChangeAspect="1"/>
          </p:cNvPicPr>
          <p:nvPr userDrawn="1"/>
        </p:nvPicPr>
        <p:blipFill rotWithShape="1">
          <a:blip r:embed="rId3">
            <a:extLst>
              <a:ext uri="{28A0092B-C50C-407E-A947-70E740481C1C}">
                <a14:useLocalDpi xmlns:a14="http://schemas.microsoft.com/office/drawing/2010/main" val="0"/>
              </a:ext>
            </a:extLst>
          </a:blip>
          <a:srcRect r="36088" b="591"/>
          <a:stretch/>
        </p:blipFill>
        <p:spPr>
          <a:xfrm>
            <a:off x="529468" y="151200"/>
            <a:ext cx="1468800" cy="1076400"/>
          </a:xfrm>
          <a:prstGeom prst="rect">
            <a:avLst/>
          </a:prstGeom>
        </p:spPr>
      </p:pic>
    </p:spTree>
    <p:extLst>
      <p:ext uri="{BB962C8B-B14F-4D97-AF65-F5344CB8AC3E}">
        <p14:creationId xmlns:p14="http://schemas.microsoft.com/office/powerpoint/2010/main" val="1979369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s Full Page+Title">
    <p:spTree>
      <p:nvGrpSpPr>
        <p:cNvPr id="1" name=""/>
        <p:cNvGrpSpPr/>
        <p:nvPr/>
      </p:nvGrpSpPr>
      <p:grpSpPr>
        <a:xfrm>
          <a:off x="0" y="0"/>
          <a:ext cx="0" cy="0"/>
          <a:chOff x="0" y="0"/>
          <a:chExt cx="0" cy="0"/>
        </a:xfrm>
      </p:grpSpPr>
      <p:sp>
        <p:nvSpPr>
          <p:cNvPr id="4" name="Rectangle 3"/>
          <p:cNvSpPr/>
          <p:nvPr userDrawn="1"/>
        </p:nvSpPr>
        <p:spPr>
          <a:xfrm>
            <a:off x="0" y="0"/>
            <a:ext cx="1008000" cy="5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userDrawn="1"/>
        </p:nvSpPr>
        <p:spPr>
          <a:xfrm>
            <a:off x="1008001" y="0"/>
            <a:ext cx="9749467" cy="576000"/>
          </a:xfrm>
          <a:prstGeom prst="rect">
            <a:avLst/>
          </a:prstGeom>
          <a:solidFill>
            <a:srgbClr val="0077D4">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576001"/>
            <a:ext cx="12192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a:off x="1" y="6552000"/>
            <a:ext cx="2736000" cy="300724"/>
          </a:xfrm>
          <a:prstGeom prst="rect">
            <a:avLst/>
          </a:prstGeom>
          <a:noFill/>
        </p:spPr>
        <p:txBody>
          <a:bodyPr wrap="square" lIns="0" tIns="0" rIns="0" bIns="0" rtlCol="0" anchor="ctr" anchorCtr="1">
            <a:noAutofit/>
          </a:bodyPr>
          <a:lstStyle/>
          <a:p>
            <a:pPr algn="ctr"/>
            <a:r>
              <a:rPr lang="en-US" sz="900" dirty="0">
                <a:solidFill>
                  <a:srgbClr val="C5192D"/>
                </a:solidFill>
              </a:rPr>
              <a:t>UNESCO EDUCATION SECTOR</a:t>
            </a: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fld id="{10F0A8F1-E86D-CA41-91D4-7B4FFCE5BA4C}" type="slidenum">
              <a:rPr lang="en-US" sz="900" smtClean="0">
                <a:solidFill>
                  <a:srgbClr val="C5192D"/>
                </a:solidFill>
              </a:rPr>
              <a:t>‹#›</a:t>
            </a:fld>
            <a:endParaRPr lang="en-US" sz="900" dirty="0">
              <a:solidFill>
                <a:srgbClr val="C5192D"/>
              </a:solidFill>
            </a:endParaRPr>
          </a:p>
        </p:txBody>
      </p:sp>
      <p:cxnSp>
        <p:nvCxnSpPr>
          <p:cNvPr id="15" name="Straight Connector 14"/>
          <p:cNvCxnSpPr/>
          <p:nvPr userDrawn="1"/>
        </p:nvCxnSpPr>
        <p:spPr>
          <a:xfrm>
            <a:off x="11466033" y="6667500"/>
            <a:ext cx="0" cy="101600"/>
          </a:xfrm>
          <a:prstGeom prst="line">
            <a:avLst/>
          </a:prstGeom>
          <a:ln w="12700">
            <a:solidFill>
              <a:srgbClr val="0077D4"/>
            </a:solidFill>
          </a:ln>
          <a:effectLst/>
        </p:spPr>
        <p:style>
          <a:lnRef idx="2">
            <a:schemeClr val="accent1"/>
          </a:lnRef>
          <a:fillRef idx="0">
            <a:schemeClr val="accent1"/>
          </a:fillRef>
          <a:effectRef idx="1">
            <a:schemeClr val="accent1"/>
          </a:effectRef>
          <a:fontRef idx="minor">
            <a:schemeClr val="tx1"/>
          </a:fontRef>
        </p:style>
      </p:cxnSp>
      <p:sp>
        <p:nvSpPr>
          <p:cNvPr id="17" name="Footer Placeholder 4"/>
          <p:cNvSpPr>
            <a:spLocks noGrp="1"/>
          </p:cNvSpPr>
          <p:nvPr>
            <p:ph type="ftr" sz="quarter" idx="11"/>
          </p:nvPr>
        </p:nvSpPr>
        <p:spPr>
          <a:xfrm>
            <a:off x="1256727" y="256039"/>
            <a:ext cx="6117879" cy="271013"/>
          </a:xfrm>
          <a:prstGeom prst="rect">
            <a:avLst/>
          </a:prstGeom>
        </p:spPr>
        <p:txBody>
          <a:bodyPr lIns="0" tIns="0" rIns="0" bIns="0"/>
          <a:lstStyle>
            <a:lvl1pPr>
              <a:defRPr sz="900">
                <a:solidFill>
                  <a:srgbClr val="0077D4">
                    <a:alpha val="60000"/>
                  </a:srgbClr>
                </a:solidFill>
              </a:defRPr>
            </a:lvl1pPr>
          </a:lstStyle>
          <a:p>
            <a:r>
              <a:rPr lang="en-US"/>
              <a:t>Title of presentation header here</a:t>
            </a:r>
            <a:endParaRPr lang="en-US" dirty="0"/>
          </a:p>
        </p:txBody>
      </p:sp>
      <p:sp>
        <p:nvSpPr>
          <p:cNvPr id="26" name="Picture Placeholder 7"/>
          <p:cNvSpPr>
            <a:spLocks noGrp="1"/>
          </p:cNvSpPr>
          <p:nvPr>
            <p:ph type="pic" sz="quarter" idx="15" hasCustomPrompt="1"/>
          </p:nvPr>
        </p:nvSpPr>
        <p:spPr>
          <a:xfrm>
            <a:off x="283632" y="1152000"/>
            <a:ext cx="11624736" cy="5190878"/>
          </a:xfrm>
          <a:prstGeom prst="rect">
            <a:avLst/>
          </a:prstGeom>
          <a:solidFill>
            <a:schemeClr val="bg1">
              <a:lumMod val="95000"/>
            </a:schemeClr>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pic>
        <p:nvPicPr>
          <p:cNvPr id="20" name="Picture 19" descr="UNESCO_Dome_Blac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80" y="51324"/>
            <a:ext cx="799440" cy="462038"/>
          </a:xfrm>
          <a:prstGeom prst="rect">
            <a:avLst/>
          </a:prstGeom>
        </p:spPr>
      </p:pic>
      <p:pic>
        <p:nvPicPr>
          <p:cNvPr id="21" name="Picture 20" descr="Education2030_Symbol_EN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28897" y="52320"/>
            <a:ext cx="1114936" cy="460376"/>
          </a:xfrm>
          <a:prstGeom prst="rect">
            <a:avLst/>
          </a:prstGeom>
        </p:spPr>
      </p:pic>
      <p:sp>
        <p:nvSpPr>
          <p:cNvPr id="22" name="Rectangle 21"/>
          <p:cNvSpPr/>
          <p:nvPr userDrawn="1"/>
        </p:nvSpPr>
        <p:spPr>
          <a:xfrm>
            <a:off x="1" y="576000"/>
            <a:ext cx="12191999" cy="576000"/>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Title 1"/>
          <p:cNvSpPr>
            <a:spLocks noGrp="1"/>
          </p:cNvSpPr>
          <p:nvPr>
            <p:ph type="ctrTitle" hasCustomPrompt="1"/>
          </p:nvPr>
        </p:nvSpPr>
        <p:spPr>
          <a:xfrm>
            <a:off x="1008001" y="688918"/>
            <a:ext cx="10781665" cy="288139"/>
          </a:xfrm>
          <a:prstGeom prst="rect">
            <a:avLst/>
          </a:prstGeom>
        </p:spPr>
        <p:txBody>
          <a:bodyPr lIns="0" tIns="0" rIns="0" bIns="0"/>
          <a:lstStyle>
            <a:lvl1pPr algn="l">
              <a:lnSpc>
                <a:spcPct val="100000"/>
              </a:lnSpc>
              <a:defRPr sz="2000" baseline="0">
                <a:solidFill>
                  <a:schemeClr val="bg1"/>
                </a:solidFill>
              </a:defRPr>
            </a:lvl1pPr>
          </a:lstStyle>
          <a:p>
            <a:r>
              <a:rPr lang="en-GB" dirty="0"/>
              <a:t>Click to add title</a:t>
            </a:r>
            <a:endParaRPr lang="en-US" dirty="0"/>
          </a:p>
        </p:txBody>
      </p:sp>
      <p:cxnSp>
        <p:nvCxnSpPr>
          <p:cNvPr id="24" name="Straight Connector 23"/>
          <p:cNvCxnSpPr/>
          <p:nvPr userDrawn="1"/>
        </p:nvCxnSpPr>
        <p:spPr>
          <a:xfrm flipH="1">
            <a:off x="2" y="6552000"/>
            <a:ext cx="12191999" cy="0"/>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2751011" y="6552001"/>
            <a:ext cx="0" cy="339803"/>
          </a:xfrm>
          <a:prstGeom prst="line">
            <a:avLst/>
          </a:prstGeom>
          <a:ln w="6350">
            <a:solidFill>
              <a:srgbClr val="0077D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84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6B4E1F-CC3D-4C27-8A23-9BF5EFD128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250130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6B4E1F-CC3D-4C27-8A23-9BF5EFD128DB}" type="datetimeFigureOut">
              <a:rPr lang="en-GB" smtClean="0"/>
              <a:t>23/01/2021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3234947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6B4E1F-CC3D-4C27-8A23-9BF5EFD128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236365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6B4E1F-CC3D-4C27-8A23-9BF5EFD128DB}" type="datetimeFigureOut">
              <a:rPr lang="en-GB" smtClean="0"/>
              <a:t>23/01/2021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155110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6B4E1F-CC3D-4C27-8A23-9BF5EFD128DB}" type="datetimeFigureOut">
              <a:rPr lang="en-GB" smtClean="0"/>
              <a:t>23/01/2021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378873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B4E1F-CC3D-4C27-8A23-9BF5EFD128DB}" type="datetimeFigureOut">
              <a:rPr lang="en-GB" smtClean="0"/>
              <a:t>23/01/2021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19913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B4E1F-CC3D-4C27-8A23-9BF5EFD128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375581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6B4E1F-CC3D-4C27-8A23-9BF5EFD128DB}" type="datetimeFigureOut">
              <a:rPr lang="en-GB" smtClean="0"/>
              <a:t>23/01/2021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8CA869-A8F1-44F5-AC02-E4F3A47402BD}" type="slidenum">
              <a:rPr lang="en-GB" smtClean="0"/>
              <a:t>‹#›</a:t>
            </a:fld>
            <a:endParaRPr lang="en-GB"/>
          </a:p>
        </p:txBody>
      </p:sp>
    </p:spTree>
    <p:extLst>
      <p:ext uri="{BB962C8B-B14F-4D97-AF65-F5344CB8AC3E}">
        <p14:creationId xmlns:p14="http://schemas.microsoft.com/office/powerpoint/2010/main" val="7655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B4E1F-CC3D-4C27-8A23-9BF5EFD128DB}" type="datetimeFigureOut">
              <a:rPr lang="en-GB" smtClean="0"/>
              <a:t>23/01/2021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CA869-A8F1-44F5-AC02-E4F3A47402BD}" type="slidenum">
              <a:rPr lang="en-GB" smtClean="0"/>
              <a:t>‹#›</a:t>
            </a:fld>
            <a:endParaRPr lang="en-GB"/>
          </a:p>
        </p:txBody>
      </p:sp>
    </p:spTree>
    <p:extLst>
      <p:ext uri="{BB962C8B-B14F-4D97-AF65-F5344CB8AC3E}">
        <p14:creationId xmlns:p14="http://schemas.microsoft.com/office/powerpoint/2010/main" val="1449354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8.emf"/><Relationship Id="rId5" Type="http://schemas.openxmlformats.org/officeDocument/2006/relationships/hyperlink" Target="http://www.unesco.org/education" TargetMode="External"/><Relationship Id="rId4" Type="http://schemas.openxmlformats.org/officeDocument/2006/relationships/hyperlink" Target="http://en.unesco.org/themes/education-21st-centur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4573" y="224027"/>
            <a:ext cx="7868170" cy="1077641"/>
          </a:xfrm>
        </p:spPr>
        <p:txBody>
          <a:bodyPr/>
          <a:lstStyle/>
          <a:p>
            <a:r>
              <a:rPr lang="en-US" dirty="0"/>
              <a:t>International technical guidance on sexuality education </a:t>
            </a:r>
          </a:p>
        </p:txBody>
      </p:sp>
      <p:sp>
        <p:nvSpPr>
          <p:cNvPr id="3" name="Subtitle 2"/>
          <p:cNvSpPr>
            <a:spLocks noGrp="1"/>
          </p:cNvSpPr>
          <p:nvPr>
            <p:ph type="subTitle" idx="1"/>
          </p:nvPr>
        </p:nvSpPr>
        <p:spPr>
          <a:xfrm>
            <a:off x="3554572" y="1464426"/>
            <a:ext cx="2084227" cy="522039"/>
          </a:xfrm>
        </p:spPr>
        <p:txBody>
          <a:bodyPr/>
          <a:lstStyle/>
          <a:p>
            <a:r>
              <a:rPr lang="en-US" dirty="0"/>
              <a:t>An evidence-informed approach </a:t>
            </a:r>
          </a:p>
        </p:txBody>
      </p:sp>
      <p:sp>
        <p:nvSpPr>
          <p:cNvPr id="4" name="Text Placeholder 3"/>
          <p:cNvSpPr>
            <a:spLocks noGrp="1"/>
          </p:cNvSpPr>
          <p:nvPr>
            <p:ph type="body" sz="half" idx="2"/>
          </p:nvPr>
        </p:nvSpPr>
        <p:spPr/>
        <p:txBody>
          <a:bodyPr/>
          <a:lstStyle/>
          <a:p>
            <a:r>
              <a:rPr lang="en-US" dirty="0"/>
              <a:t>MEETING</a:t>
            </a:r>
          </a:p>
          <a:p>
            <a:r>
              <a:rPr lang="en-US" dirty="0"/>
              <a:t>DATE</a:t>
            </a:r>
          </a:p>
        </p:txBody>
      </p:sp>
      <p:sp>
        <p:nvSpPr>
          <p:cNvPr id="7" name="Subtitle 2"/>
          <p:cNvSpPr txBox="1">
            <a:spLocks/>
          </p:cNvSpPr>
          <p:nvPr/>
        </p:nvSpPr>
        <p:spPr>
          <a:xfrm>
            <a:off x="3554573" y="122411"/>
            <a:ext cx="2084227" cy="5220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rgbClr val="FFFFF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t>Revised edition </a:t>
            </a:r>
          </a:p>
        </p:txBody>
      </p:sp>
      <p:pic>
        <p:nvPicPr>
          <p:cNvPr id="6" name="Picture 5"/>
          <p:cNvPicPr>
            <a:picLocks noChangeAspect="1"/>
          </p:cNvPicPr>
          <p:nvPr/>
        </p:nvPicPr>
        <p:blipFill>
          <a:blip r:embed="rId3"/>
          <a:stretch>
            <a:fillRect/>
          </a:stretch>
        </p:blipFill>
        <p:spPr>
          <a:xfrm>
            <a:off x="2" y="2019124"/>
            <a:ext cx="7053942" cy="4245612"/>
          </a:xfrm>
          <a:prstGeom prst="rect">
            <a:avLst/>
          </a:prstGeom>
        </p:spPr>
      </p:pic>
      <p:sp>
        <p:nvSpPr>
          <p:cNvPr id="12" name="Flowchart: Connector 11"/>
          <p:cNvSpPr/>
          <p:nvPr/>
        </p:nvSpPr>
        <p:spPr>
          <a:xfrm>
            <a:off x="8055447" y="2917371"/>
            <a:ext cx="2264209" cy="2173389"/>
          </a:xfrm>
          <a:prstGeom prst="flowChartConnector">
            <a:avLst/>
          </a:prstGeom>
          <a:solidFill>
            <a:srgbClr val="E5478E"/>
          </a:solidFill>
          <a:ln w="984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 name="TextBox 13"/>
          <p:cNvSpPr txBox="1"/>
          <p:nvPr/>
        </p:nvSpPr>
        <p:spPr>
          <a:xfrm>
            <a:off x="8335982" y="3357734"/>
            <a:ext cx="1703138" cy="1292662"/>
          </a:xfrm>
          <a:prstGeom prst="rect">
            <a:avLst/>
          </a:prstGeom>
          <a:noFill/>
        </p:spPr>
        <p:txBody>
          <a:bodyPr wrap="square" rtlCol="0">
            <a:spAutoFit/>
          </a:bodyPr>
          <a:lstStyle/>
          <a:p>
            <a:pPr algn="ctr"/>
            <a:r>
              <a:rPr lang="en-GB" sz="2600" b="1" i="1" dirty="0">
                <a:solidFill>
                  <a:schemeClr val="bg1"/>
                </a:solidFill>
              </a:rPr>
              <a:t>The Guidance at a glance</a:t>
            </a:r>
          </a:p>
        </p:txBody>
      </p:sp>
      <p:pic>
        <p:nvPicPr>
          <p:cNvPr id="8" name="Picture 7"/>
          <p:cNvPicPr>
            <a:picLocks noChangeAspect="1"/>
          </p:cNvPicPr>
          <p:nvPr/>
        </p:nvPicPr>
        <p:blipFill>
          <a:blip r:embed="rId4"/>
          <a:stretch>
            <a:fillRect/>
          </a:stretch>
        </p:blipFill>
        <p:spPr>
          <a:xfrm>
            <a:off x="87086" y="6272625"/>
            <a:ext cx="1437061" cy="580098"/>
          </a:xfrm>
          <a:prstGeom prst="rect">
            <a:avLst/>
          </a:prstGeom>
        </p:spPr>
      </p:pic>
      <p:pic>
        <p:nvPicPr>
          <p:cNvPr id="15" name="Picture 14"/>
          <p:cNvPicPr>
            <a:picLocks noChangeAspect="1"/>
          </p:cNvPicPr>
          <p:nvPr/>
        </p:nvPicPr>
        <p:blipFill>
          <a:blip r:embed="rId5"/>
          <a:stretch>
            <a:fillRect/>
          </a:stretch>
        </p:blipFill>
        <p:spPr>
          <a:xfrm>
            <a:off x="1462368" y="6267100"/>
            <a:ext cx="1025156" cy="569129"/>
          </a:xfrm>
          <a:prstGeom prst="rect">
            <a:avLst/>
          </a:prstGeom>
        </p:spPr>
      </p:pic>
      <p:pic>
        <p:nvPicPr>
          <p:cNvPr id="17" name="Picture 16"/>
          <p:cNvPicPr>
            <a:picLocks noChangeAspect="1"/>
          </p:cNvPicPr>
          <p:nvPr/>
        </p:nvPicPr>
        <p:blipFill>
          <a:blip r:embed="rId6"/>
          <a:stretch>
            <a:fillRect/>
          </a:stretch>
        </p:blipFill>
        <p:spPr>
          <a:xfrm>
            <a:off x="4015416" y="6275012"/>
            <a:ext cx="1295464" cy="577711"/>
          </a:xfrm>
          <a:prstGeom prst="rect">
            <a:avLst/>
          </a:prstGeom>
        </p:spPr>
      </p:pic>
      <p:pic>
        <p:nvPicPr>
          <p:cNvPr id="18" name="Picture 17"/>
          <p:cNvPicPr>
            <a:picLocks noChangeAspect="1"/>
          </p:cNvPicPr>
          <p:nvPr/>
        </p:nvPicPr>
        <p:blipFill>
          <a:blip r:embed="rId7"/>
          <a:stretch>
            <a:fillRect/>
          </a:stretch>
        </p:blipFill>
        <p:spPr>
          <a:xfrm>
            <a:off x="5475682" y="6272626"/>
            <a:ext cx="1483932" cy="580098"/>
          </a:xfrm>
          <a:prstGeom prst="rect">
            <a:avLst/>
          </a:prstGeom>
        </p:spPr>
      </p:pic>
      <p:pic>
        <p:nvPicPr>
          <p:cNvPr id="5" name="Picture 4"/>
          <p:cNvPicPr>
            <a:picLocks noChangeAspect="1"/>
          </p:cNvPicPr>
          <p:nvPr/>
        </p:nvPicPr>
        <p:blipFill>
          <a:blip r:embed="rId8"/>
          <a:stretch>
            <a:fillRect/>
          </a:stretch>
        </p:blipFill>
        <p:spPr>
          <a:xfrm>
            <a:off x="2649991" y="6296552"/>
            <a:ext cx="1178851" cy="545286"/>
          </a:xfrm>
          <a:prstGeom prst="rect">
            <a:avLst/>
          </a:prstGeom>
        </p:spPr>
      </p:pic>
    </p:spTree>
    <p:extLst>
      <p:ext uri="{BB962C8B-B14F-4D97-AF65-F5344CB8AC3E}">
        <p14:creationId xmlns:p14="http://schemas.microsoft.com/office/powerpoint/2010/main" val="86933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Common concerns or misconceptions</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19" name="TextBox 18"/>
          <p:cNvSpPr txBox="1"/>
          <p:nvPr/>
        </p:nvSpPr>
        <p:spPr>
          <a:xfrm>
            <a:off x="6950652" y="6547552"/>
            <a:ext cx="635332"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35371"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91536"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21507"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47610" y="3621030"/>
            <a:ext cx="3420642" cy="646331"/>
          </a:xfrm>
          <a:prstGeom prst="rect">
            <a:avLst/>
          </a:prstGeom>
          <a:noFill/>
        </p:spPr>
        <p:txBody>
          <a:bodyPr wrap="square" rtlCol="0">
            <a:spAutoFit/>
          </a:bodyPr>
          <a:lstStyle/>
          <a:p>
            <a:r>
              <a:rPr lang="en-US" dirty="0"/>
              <a:t>CSE deprives children of their ‘innocence’</a:t>
            </a:r>
            <a:endParaRPr lang="en-GB" sz="1600" dirty="0"/>
          </a:p>
        </p:txBody>
      </p:sp>
      <p:sp>
        <p:nvSpPr>
          <p:cNvPr id="31" name="TextBox 30"/>
          <p:cNvSpPr txBox="1"/>
          <p:nvPr/>
        </p:nvSpPr>
        <p:spPr>
          <a:xfrm>
            <a:off x="1223296" y="2662093"/>
            <a:ext cx="2883483" cy="646331"/>
          </a:xfrm>
          <a:prstGeom prst="rect">
            <a:avLst/>
          </a:prstGeom>
          <a:noFill/>
        </p:spPr>
        <p:txBody>
          <a:bodyPr wrap="square" rtlCol="0">
            <a:spAutoFit/>
          </a:bodyPr>
          <a:lstStyle/>
          <a:p>
            <a:r>
              <a:rPr lang="en-US" dirty="0"/>
              <a:t>CSE leads to early sexual initiation</a:t>
            </a:r>
            <a:endParaRPr lang="en-GB" sz="1600" dirty="0"/>
          </a:p>
        </p:txBody>
      </p:sp>
      <p:sp>
        <p:nvSpPr>
          <p:cNvPr id="32" name="TextBox 31"/>
          <p:cNvSpPr txBox="1"/>
          <p:nvPr/>
        </p:nvSpPr>
        <p:spPr>
          <a:xfrm>
            <a:off x="1247610" y="4532744"/>
            <a:ext cx="3420642" cy="646331"/>
          </a:xfrm>
          <a:prstGeom prst="rect">
            <a:avLst/>
          </a:prstGeom>
          <a:noFill/>
        </p:spPr>
        <p:txBody>
          <a:bodyPr wrap="square" rtlCol="0">
            <a:spAutoFit/>
          </a:bodyPr>
          <a:lstStyle/>
          <a:p>
            <a:r>
              <a:rPr lang="en-US" dirty="0"/>
              <a:t>CSE goes against our culture or religion</a:t>
            </a:r>
            <a:endParaRPr lang="en-GB" sz="1600" dirty="0"/>
          </a:p>
        </p:txBody>
      </p:sp>
      <p:sp>
        <p:nvSpPr>
          <p:cNvPr id="5" name="Left Arrow 4"/>
          <p:cNvSpPr/>
          <p:nvPr/>
        </p:nvSpPr>
        <p:spPr>
          <a:xfrm>
            <a:off x="175097" y="1827537"/>
            <a:ext cx="4971808" cy="672682"/>
          </a:xfrm>
          <a:prstGeom prst="leftArrow">
            <a:avLst/>
          </a:prstGeom>
          <a:solidFill>
            <a:srgbClr val="CF1B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1275011" y="5410182"/>
            <a:ext cx="3393241" cy="646331"/>
          </a:xfrm>
          <a:prstGeom prst="rect">
            <a:avLst/>
          </a:prstGeom>
          <a:noFill/>
        </p:spPr>
        <p:txBody>
          <a:bodyPr wrap="square" rtlCol="0">
            <a:spAutoFit/>
          </a:bodyPr>
          <a:lstStyle/>
          <a:p>
            <a:r>
              <a:rPr lang="en-US" dirty="0"/>
              <a:t>Parents will object to sexuality education being taught in schools</a:t>
            </a:r>
            <a:endParaRPr lang="en-GB" sz="1600" dirty="0"/>
          </a:p>
        </p:txBody>
      </p:sp>
      <p:sp>
        <p:nvSpPr>
          <p:cNvPr id="41" name="TextBox 40"/>
          <p:cNvSpPr txBox="1"/>
          <p:nvPr/>
        </p:nvSpPr>
        <p:spPr>
          <a:xfrm>
            <a:off x="6115963" y="3461229"/>
            <a:ext cx="5928706" cy="923330"/>
          </a:xfrm>
          <a:prstGeom prst="rect">
            <a:avLst/>
          </a:prstGeom>
          <a:noFill/>
        </p:spPr>
        <p:txBody>
          <a:bodyPr wrap="square" rtlCol="0">
            <a:spAutoFit/>
          </a:bodyPr>
          <a:lstStyle/>
          <a:p>
            <a:r>
              <a:rPr lang="en-GB" dirty="0"/>
              <a:t>Evidence shows that children benefit from scientifically accurate, non-judgmental and age- and developmentally-appropriate information through formal schooling.</a:t>
            </a:r>
            <a:endParaRPr lang="en-GB" sz="1600" dirty="0"/>
          </a:p>
        </p:txBody>
      </p:sp>
      <p:sp>
        <p:nvSpPr>
          <p:cNvPr id="43" name="TextBox 42"/>
          <p:cNvSpPr txBox="1"/>
          <p:nvPr/>
        </p:nvSpPr>
        <p:spPr>
          <a:xfrm>
            <a:off x="6154835" y="5660600"/>
            <a:ext cx="6078009" cy="646331"/>
          </a:xfrm>
          <a:prstGeom prst="rect">
            <a:avLst/>
          </a:prstGeom>
          <a:noFill/>
        </p:spPr>
        <p:txBody>
          <a:bodyPr wrap="square" rtlCol="0">
            <a:spAutoFit/>
          </a:bodyPr>
          <a:lstStyle/>
          <a:p>
            <a:r>
              <a:rPr lang="en-US" dirty="0"/>
              <a:t>CSE programmes are meant to work in partnership with and engage parents</a:t>
            </a:r>
            <a:endParaRPr lang="en-GB" sz="1600" dirty="0"/>
          </a:p>
        </p:txBody>
      </p:sp>
      <p:pic>
        <p:nvPicPr>
          <p:cNvPr id="44" name="Picture 43"/>
          <p:cNvPicPr>
            <a:picLocks noChangeAspect="1"/>
          </p:cNvPicPr>
          <p:nvPr/>
        </p:nvPicPr>
        <p:blipFill>
          <a:blip r:embed="rId3"/>
          <a:stretch>
            <a:fillRect/>
          </a:stretch>
        </p:blipFill>
        <p:spPr>
          <a:xfrm>
            <a:off x="749005" y="2764352"/>
            <a:ext cx="474292" cy="450889"/>
          </a:xfrm>
          <a:prstGeom prst="rect">
            <a:avLst/>
          </a:prstGeom>
        </p:spPr>
      </p:pic>
      <p:pic>
        <p:nvPicPr>
          <p:cNvPr id="45" name="Picture 44"/>
          <p:cNvPicPr>
            <a:picLocks noChangeAspect="1"/>
          </p:cNvPicPr>
          <p:nvPr/>
        </p:nvPicPr>
        <p:blipFill>
          <a:blip r:embed="rId3"/>
          <a:stretch>
            <a:fillRect/>
          </a:stretch>
        </p:blipFill>
        <p:spPr>
          <a:xfrm>
            <a:off x="745879" y="3702212"/>
            <a:ext cx="474292" cy="450889"/>
          </a:xfrm>
          <a:prstGeom prst="rect">
            <a:avLst/>
          </a:prstGeom>
        </p:spPr>
      </p:pic>
      <p:pic>
        <p:nvPicPr>
          <p:cNvPr id="46" name="Picture 45"/>
          <p:cNvPicPr>
            <a:picLocks noChangeAspect="1"/>
          </p:cNvPicPr>
          <p:nvPr/>
        </p:nvPicPr>
        <p:blipFill>
          <a:blip r:embed="rId3"/>
          <a:stretch>
            <a:fillRect/>
          </a:stretch>
        </p:blipFill>
        <p:spPr>
          <a:xfrm>
            <a:off x="750091" y="4623990"/>
            <a:ext cx="474292" cy="450889"/>
          </a:xfrm>
          <a:prstGeom prst="rect">
            <a:avLst/>
          </a:prstGeom>
        </p:spPr>
      </p:pic>
      <p:pic>
        <p:nvPicPr>
          <p:cNvPr id="47" name="Picture 46"/>
          <p:cNvPicPr>
            <a:picLocks noChangeAspect="1"/>
          </p:cNvPicPr>
          <p:nvPr/>
        </p:nvPicPr>
        <p:blipFill>
          <a:blip r:embed="rId3"/>
          <a:stretch>
            <a:fillRect/>
          </a:stretch>
        </p:blipFill>
        <p:spPr>
          <a:xfrm>
            <a:off x="778740" y="5548251"/>
            <a:ext cx="474292" cy="450889"/>
          </a:xfrm>
          <a:prstGeom prst="rect">
            <a:avLst/>
          </a:prstGeom>
        </p:spPr>
      </p:pic>
      <p:pic>
        <p:nvPicPr>
          <p:cNvPr id="48" name="Picture 47"/>
          <p:cNvPicPr>
            <a:picLocks noChangeAspect="1"/>
          </p:cNvPicPr>
          <p:nvPr/>
        </p:nvPicPr>
        <p:blipFill>
          <a:blip r:embed="rId4"/>
          <a:stretch>
            <a:fillRect/>
          </a:stretch>
        </p:blipFill>
        <p:spPr>
          <a:xfrm>
            <a:off x="5230086" y="2613716"/>
            <a:ext cx="814059" cy="672237"/>
          </a:xfrm>
          <a:prstGeom prst="rect">
            <a:avLst/>
          </a:prstGeom>
        </p:spPr>
      </p:pic>
      <p:pic>
        <p:nvPicPr>
          <p:cNvPr id="49" name="Picture 48"/>
          <p:cNvPicPr>
            <a:picLocks noChangeAspect="1"/>
          </p:cNvPicPr>
          <p:nvPr/>
        </p:nvPicPr>
        <p:blipFill>
          <a:blip r:embed="rId4"/>
          <a:stretch>
            <a:fillRect/>
          </a:stretch>
        </p:blipFill>
        <p:spPr>
          <a:xfrm>
            <a:off x="5230084" y="3532947"/>
            <a:ext cx="814059" cy="672237"/>
          </a:xfrm>
          <a:prstGeom prst="rect">
            <a:avLst/>
          </a:prstGeom>
        </p:spPr>
      </p:pic>
      <p:pic>
        <p:nvPicPr>
          <p:cNvPr id="50" name="Picture 49"/>
          <p:cNvPicPr>
            <a:picLocks noChangeAspect="1"/>
          </p:cNvPicPr>
          <p:nvPr/>
        </p:nvPicPr>
        <p:blipFill>
          <a:blip r:embed="rId4"/>
          <a:stretch>
            <a:fillRect/>
          </a:stretch>
        </p:blipFill>
        <p:spPr>
          <a:xfrm>
            <a:off x="5237290" y="4518363"/>
            <a:ext cx="814059" cy="672237"/>
          </a:xfrm>
          <a:prstGeom prst="rect">
            <a:avLst/>
          </a:prstGeom>
        </p:spPr>
      </p:pic>
      <p:pic>
        <p:nvPicPr>
          <p:cNvPr id="51" name="Picture 50"/>
          <p:cNvPicPr>
            <a:picLocks noChangeAspect="1"/>
          </p:cNvPicPr>
          <p:nvPr/>
        </p:nvPicPr>
        <p:blipFill>
          <a:blip r:embed="rId4"/>
          <a:stretch>
            <a:fillRect/>
          </a:stretch>
        </p:blipFill>
        <p:spPr>
          <a:xfrm>
            <a:off x="5271276" y="5562136"/>
            <a:ext cx="814059" cy="672237"/>
          </a:xfrm>
          <a:prstGeom prst="rect">
            <a:avLst/>
          </a:prstGeom>
        </p:spPr>
      </p:pic>
      <p:sp>
        <p:nvSpPr>
          <p:cNvPr id="52" name="TextBox 51"/>
          <p:cNvSpPr txBox="1"/>
          <p:nvPr/>
        </p:nvSpPr>
        <p:spPr>
          <a:xfrm>
            <a:off x="502645" y="1989411"/>
            <a:ext cx="1067671" cy="369332"/>
          </a:xfrm>
          <a:prstGeom prst="rect">
            <a:avLst/>
          </a:prstGeom>
          <a:noFill/>
        </p:spPr>
        <p:txBody>
          <a:bodyPr wrap="square" rtlCol="0">
            <a:spAutoFit/>
          </a:bodyPr>
          <a:lstStyle/>
          <a:p>
            <a:r>
              <a:rPr lang="en-US" b="1" dirty="0">
                <a:solidFill>
                  <a:schemeClr val="bg1"/>
                </a:solidFill>
              </a:rPr>
              <a:t>Concerns</a:t>
            </a:r>
            <a:endParaRPr lang="en-GB" sz="1600" b="1" dirty="0">
              <a:solidFill>
                <a:schemeClr val="bg1"/>
              </a:solidFill>
            </a:endParaRPr>
          </a:p>
        </p:txBody>
      </p:sp>
      <p:sp>
        <p:nvSpPr>
          <p:cNvPr id="53" name="TextBox 52"/>
          <p:cNvSpPr txBox="1"/>
          <p:nvPr/>
        </p:nvSpPr>
        <p:spPr>
          <a:xfrm>
            <a:off x="5146905" y="1974327"/>
            <a:ext cx="1315660" cy="369332"/>
          </a:xfrm>
          <a:prstGeom prst="rect">
            <a:avLst/>
          </a:prstGeom>
          <a:noFill/>
        </p:spPr>
        <p:txBody>
          <a:bodyPr wrap="square" rtlCol="0">
            <a:spAutoFit/>
          </a:bodyPr>
          <a:lstStyle/>
          <a:p>
            <a:r>
              <a:rPr lang="en-US" b="1" dirty="0">
                <a:solidFill>
                  <a:schemeClr val="bg1"/>
                </a:solidFill>
              </a:rPr>
              <a:t>Response</a:t>
            </a:r>
            <a:endParaRPr lang="en-GB" sz="1600" b="1" dirty="0">
              <a:solidFill>
                <a:schemeClr val="bg1"/>
              </a:solidFill>
            </a:endParaRPr>
          </a:p>
        </p:txBody>
      </p:sp>
      <p:sp>
        <p:nvSpPr>
          <p:cNvPr id="54" name="Left Arrow 53"/>
          <p:cNvSpPr/>
          <p:nvPr/>
        </p:nvSpPr>
        <p:spPr>
          <a:xfrm flipH="1">
            <a:off x="5164137" y="1827538"/>
            <a:ext cx="6849904" cy="672682"/>
          </a:xfrm>
          <a:prstGeom prst="leftArrow">
            <a:avLst/>
          </a:prstGeom>
          <a:solidFill>
            <a:srgbClr val="CF1B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5203827" y="1983884"/>
            <a:ext cx="2051738" cy="369332"/>
          </a:xfrm>
          <a:prstGeom prst="rect">
            <a:avLst/>
          </a:prstGeom>
          <a:noFill/>
        </p:spPr>
        <p:txBody>
          <a:bodyPr wrap="square" rtlCol="0">
            <a:spAutoFit/>
          </a:bodyPr>
          <a:lstStyle/>
          <a:p>
            <a:r>
              <a:rPr lang="en-US" b="1" dirty="0">
                <a:solidFill>
                  <a:schemeClr val="bg1"/>
                </a:solidFill>
              </a:rPr>
              <a:t>Response</a:t>
            </a:r>
            <a:endParaRPr lang="en-GB" sz="1600" b="1" dirty="0">
              <a:solidFill>
                <a:schemeClr val="bg1"/>
              </a:solidFill>
            </a:endParaRPr>
          </a:p>
        </p:txBody>
      </p:sp>
      <p:sp>
        <p:nvSpPr>
          <p:cNvPr id="56" name="TextBox 55"/>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57" name="TextBox 56"/>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59" name="TextBox 58"/>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
        <p:nvSpPr>
          <p:cNvPr id="58" name="TextBox 57"/>
          <p:cNvSpPr txBox="1"/>
          <p:nvPr/>
        </p:nvSpPr>
        <p:spPr>
          <a:xfrm>
            <a:off x="6173631" y="4474714"/>
            <a:ext cx="5896606" cy="1200329"/>
          </a:xfrm>
          <a:prstGeom prst="rect">
            <a:avLst/>
          </a:prstGeom>
          <a:noFill/>
        </p:spPr>
        <p:txBody>
          <a:bodyPr wrap="square" rtlCol="0">
            <a:spAutoFit/>
          </a:bodyPr>
          <a:lstStyle/>
          <a:p>
            <a:r>
              <a:rPr lang="en-US" dirty="0"/>
              <a:t>CSE </a:t>
            </a:r>
            <a:r>
              <a:rPr lang="en-US" dirty="0" err="1"/>
              <a:t>programmes</a:t>
            </a:r>
            <a:r>
              <a:rPr lang="en-US" dirty="0"/>
              <a:t> should build support among the custodians of culture in order to adapt content to the local cultural context, while also addressing negative social norms and harmful practices that are not in line with human rights</a:t>
            </a:r>
            <a:endParaRPr lang="en-GB" sz="1600" dirty="0"/>
          </a:p>
        </p:txBody>
      </p:sp>
      <p:sp>
        <p:nvSpPr>
          <p:cNvPr id="60" name="TextBox 59"/>
          <p:cNvSpPr txBox="1"/>
          <p:nvPr/>
        </p:nvSpPr>
        <p:spPr>
          <a:xfrm>
            <a:off x="6044143" y="2659115"/>
            <a:ext cx="6321637" cy="646331"/>
          </a:xfrm>
          <a:prstGeom prst="rect">
            <a:avLst/>
          </a:prstGeom>
          <a:noFill/>
        </p:spPr>
        <p:txBody>
          <a:bodyPr wrap="square" rtlCol="0">
            <a:spAutoFit/>
          </a:bodyPr>
          <a:lstStyle/>
          <a:p>
            <a:r>
              <a:rPr lang="en-US" dirty="0"/>
              <a:t>CSE does not lead to early initiation or more sex, it leads to delayed initiation and more responsible sexual </a:t>
            </a:r>
            <a:r>
              <a:rPr lang="en-US" dirty="0" err="1"/>
              <a:t>behaviour</a:t>
            </a:r>
            <a:endParaRPr lang="en-GB" sz="1600" dirty="0"/>
          </a:p>
        </p:txBody>
      </p:sp>
    </p:spTree>
    <p:extLst>
      <p:ext uri="{BB962C8B-B14F-4D97-AF65-F5344CB8AC3E}">
        <p14:creationId xmlns:p14="http://schemas.microsoft.com/office/powerpoint/2010/main" val="374018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19" name="TextBox 18"/>
          <p:cNvSpPr txBox="1"/>
          <p:nvPr/>
        </p:nvSpPr>
        <p:spPr>
          <a:xfrm>
            <a:off x="6950652" y="6547552"/>
            <a:ext cx="635332"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35371"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91536"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21507"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220171" y="3405414"/>
            <a:ext cx="3423782" cy="923330"/>
          </a:xfrm>
          <a:prstGeom prst="rect">
            <a:avLst/>
          </a:prstGeom>
          <a:noFill/>
        </p:spPr>
        <p:txBody>
          <a:bodyPr wrap="square" rtlCol="0">
            <a:spAutoFit/>
          </a:bodyPr>
          <a:lstStyle/>
          <a:p>
            <a:r>
              <a:rPr lang="en-US" dirty="0"/>
              <a:t>CSE is already covered in other subjects (biology, life-skills or civics education)</a:t>
            </a:r>
            <a:endParaRPr lang="en-GB" sz="1600" dirty="0"/>
          </a:p>
        </p:txBody>
      </p:sp>
      <p:sp>
        <p:nvSpPr>
          <p:cNvPr id="31" name="TextBox 30"/>
          <p:cNvSpPr txBox="1"/>
          <p:nvPr/>
        </p:nvSpPr>
        <p:spPr>
          <a:xfrm>
            <a:off x="1223297" y="2662093"/>
            <a:ext cx="2636478" cy="646331"/>
          </a:xfrm>
          <a:prstGeom prst="rect">
            <a:avLst/>
          </a:prstGeom>
          <a:noFill/>
        </p:spPr>
        <p:txBody>
          <a:bodyPr wrap="square" rtlCol="0">
            <a:spAutoFit/>
          </a:bodyPr>
          <a:lstStyle/>
          <a:p>
            <a:r>
              <a:rPr lang="en-US" dirty="0"/>
              <a:t>Teaching CSE is too difficult for teachers</a:t>
            </a:r>
            <a:endParaRPr lang="en-GB" sz="1600" dirty="0"/>
          </a:p>
        </p:txBody>
      </p:sp>
      <p:sp>
        <p:nvSpPr>
          <p:cNvPr id="32" name="TextBox 31"/>
          <p:cNvSpPr txBox="1"/>
          <p:nvPr/>
        </p:nvSpPr>
        <p:spPr>
          <a:xfrm>
            <a:off x="1247610" y="4431679"/>
            <a:ext cx="3746750" cy="923330"/>
          </a:xfrm>
          <a:prstGeom prst="rect">
            <a:avLst/>
          </a:prstGeom>
          <a:noFill/>
        </p:spPr>
        <p:txBody>
          <a:bodyPr wrap="square" rtlCol="0">
            <a:spAutoFit/>
          </a:bodyPr>
          <a:lstStyle/>
          <a:p>
            <a:r>
              <a:rPr lang="en-US" dirty="0"/>
              <a:t>Young people already know everything about sex and sexuality through the Internet and social media</a:t>
            </a:r>
            <a:endParaRPr lang="en-GB" sz="1600" dirty="0"/>
          </a:p>
        </p:txBody>
      </p:sp>
      <p:sp>
        <p:nvSpPr>
          <p:cNvPr id="5" name="Left Arrow 4"/>
          <p:cNvSpPr/>
          <p:nvPr/>
        </p:nvSpPr>
        <p:spPr>
          <a:xfrm>
            <a:off x="175097" y="1827537"/>
            <a:ext cx="4971808" cy="672682"/>
          </a:xfrm>
          <a:prstGeom prst="leftArrow">
            <a:avLst/>
          </a:prstGeom>
          <a:solidFill>
            <a:srgbClr val="CF1B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1247610" y="5477962"/>
            <a:ext cx="3746750" cy="646331"/>
          </a:xfrm>
          <a:prstGeom prst="rect">
            <a:avLst/>
          </a:prstGeom>
          <a:noFill/>
        </p:spPr>
        <p:txBody>
          <a:bodyPr wrap="square" rtlCol="0">
            <a:spAutoFit/>
          </a:bodyPr>
          <a:lstStyle/>
          <a:p>
            <a:r>
              <a:rPr lang="en-US" dirty="0"/>
              <a:t>CSE is a means of recruiting young people towards alternative lifestyles</a:t>
            </a:r>
            <a:endParaRPr lang="en-GB" sz="1600" dirty="0"/>
          </a:p>
        </p:txBody>
      </p:sp>
      <p:sp>
        <p:nvSpPr>
          <p:cNvPr id="39" name="TextBox 38"/>
          <p:cNvSpPr txBox="1"/>
          <p:nvPr/>
        </p:nvSpPr>
        <p:spPr>
          <a:xfrm>
            <a:off x="6085335" y="2557723"/>
            <a:ext cx="5466434" cy="646331"/>
          </a:xfrm>
          <a:prstGeom prst="rect">
            <a:avLst/>
          </a:prstGeom>
          <a:noFill/>
        </p:spPr>
        <p:txBody>
          <a:bodyPr wrap="square" rtlCol="0">
            <a:spAutoFit/>
          </a:bodyPr>
          <a:lstStyle/>
          <a:p>
            <a:r>
              <a:rPr lang="en-US" dirty="0"/>
              <a:t>Most teachers have the skills or </a:t>
            </a:r>
            <a:r>
              <a:rPr lang="en-GB" dirty="0"/>
              <a:t>can be trained in CSE as included in national curricula</a:t>
            </a:r>
            <a:endParaRPr lang="en-GB" sz="1600" dirty="0"/>
          </a:p>
        </p:txBody>
      </p:sp>
      <p:sp>
        <p:nvSpPr>
          <p:cNvPr id="42" name="TextBox 41"/>
          <p:cNvSpPr txBox="1"/>
          <p:nvPr/>
        </p:nvSpPr>
        <p:spPr>
          <a:xfrm>
            <a:off x="6085967" y="4427366"/>
            <a:ext cx="5896606" cy="923330"/>
          </a:xfrm>
          <a:prstGeom prst="rect">
            <a:avLst/>
          </a:prstGeom>
          <a:noFill/>
        </p:spPr>
        <p:txBody>
          <a:bodyPr wrap="square" rtlCol="0">
            <a:spAutoFit/>
          </a:bodyPr>
          <a:lstStyle/>
          <a:p>
            <a:r>
              <a:rPr lang="en-US" dirty="0"/>
              <a:t>Online media doesn’t necessarily provide age-appropriate, evidence-based facts. CSE offers them a healthy space for discussion.</a:t>
            </a:r>
            <a:endParaRPr lang="en-GB" sz="1600" dirty="0"/>
          </a:p>
        </p:txBody>
      </p:sp>
      <p:pic>
        <p:nvPicPr>
          <p:cNvPr id="44" name="Picture 43"/>
          <p:cNvPicPr>
            <a:picLocks noChangeAspect="1"/>
          </p:cNvPicPr>
          <p:nvPr/>
        </p:nvPicPr>
        <p:blipFill>
          <a:blip r:embed="rId3"/>
          <a:stretch>
            <a:fillRect/>
          </a:stretch>
        </p:blipFill>
        <p:spPr>
          <a:xfrm>
            <a:off x="749005" y="2764352"/>
            <a:ext cx="474292" cy="450889"/>
          </a:xfrm>
          <a:prstGeom prst="rect">
            <a:avLst/>
          </a:prstGeom>
        </p:spPr>
      </p:pic>
      <p:pic>
        <p:nvPicPr>
          <p:cNvPr id="45" name="Picture 44"/>
          <p:cNvPicPr>
            <a:picLocks noChangeAspect="1"/>
          </p:cNvPicPr>
          <p:nvPr/>
        </p:nvPicPr>
        <p:blipFill>
          <a:blip r:embed="rId3"/>
          <a:stretch>
            <a:fillRect/>
          </a:stretch>
        </p:blipFill>
        <p:spPr>
          <a:xfrm>
            <a:off x="745879" y="3605960"/>
            <a:ext cx="474292" cy="450889"/>
          </a:xfrm>
          <a:prstGeom prst="rect">
            <a:avLst/>
          </a:prstGeom>
        </p:spPr>
      </p:pic>
      <p:pic>
        <p:nvPicPr>
          <p:cNvPr id="46" name="Picture 45"/>
          <p:cNvPicPr>
            <a:picLocks noChangeAspect="1"/>
          </p:cNvPicPr>
          <p:nvPr/>
        </p:nvPicPr>
        <p:blipFill>
          <a:blip r:embed="rId3"/>
          <a:stretch>
            <a:fillRect/>
          </a:stretch>
        </p:blipFill>
        <p:spPr>
          <a:xfrm>
            <a:off x="750091" y="4623990"/>
            <a:ext cx="474292" cy="450889"/>
          </a:xfrm>
          <a:prstGeom prst="rect">
            <a:avLst/>
          </a:prstGeom>
        </p:spPr>
      </p:pic>
      <p:pic>
        <p:nvPicPr>
          <p:cNvPr id="47" name="Picture 46"/>
          <p:cNvPicPr>
            <a:picLocks noChangeAspect="1"/>
          </p:cNvPicPr>
          <p:nvPr/>
        </p:nvPicPr>
        <p:blipFill>
          <a:blip r:embed="rId3"/>
          <a:stretch>
            <a:fillRect/>
          </a:stretch>
        </p:blipFill>
        <p:spPr>
          <a:xfrm>
            <a:off x="778740" y="5548251"/>
            <a:ext cx="474292" cy="450889"/>
          </a:xfrm>
          <a:prstGeom prst="rect">
            <a:avLst/>
          </a:prstGeom>
        </p:spPr>
      </p:pic>
      <p:pic>
        <p:nvPicPr>
          <p:cNvPr id="48" name="Picture 47"/>
          <p:cNvPicPr>
            <a:picLocks noChangeAspect="1"/>
          </p:cNvPicPr>
          <p:nvPr/>
        </p:nvPicPr>
        <p:blipFill>
          <a:blip r:embed="rId4"/>
          <a:stretch>
            <a:fillRect/>
          </a:stretch>
        </p:blipFill>
        <p:spPr>
          <a:xfrm>
            <a:off x="5230086" y="2484953"/>
            <a:ext cx="814059" cy="672237"/>
          </a:xfrm>
          <a:prstGeom prst="rect">
            <a:avLst/>
          </a:prstGeom>
        </p:spPr>
      </p:pic>
      <p:pic>
        <p:nvPicPr>
          <p:cNvPr id="49" name="Picture 48"/>
          <p:cNvPicPr>
            <a:picLocks noChangeAspect="1"/>
          </p:cNvPicPr>
          <p:nvPr/>
        </p:nvPicPr>
        <p:blipFill>
          <a:blip r:embed="rId4"/>
          <a:stretch>
            <a:fillRect/>
          </a:stretch>
        </p:blipFill>
        <p:spPr>
          <a:xfrm>
            <a:off x="5230085" y="3425432"/>
            <a:ext cx="814059" cy="672237"/>
          </a:xfrm>
          <a:prstGeom prst="rect">
            <a:avLst/>
          </a:prstGeom>
        </p:spPr>
      </p:pic>
      <p:pic>
        <p:nvPicPr>
          <p:cNvPr id="50" name="Picture 49"/>
          <p:cNvPicPr>
            <a:picLocks noChangeAspect="1"/>
          </p:cNvPicPr>
          <p:nvPr/>
        </p:nvPicPr>
        <p:blipFill>
          <a:blip r:embed="rId4"/>
          <a:stretch>
            <a:fillRect/>
          </a:stretch>
        </p:blipFill>
        <p:spPr>
          <a:xfrm>
            <a:off x="5237290" y="4518363"/>
            <a:ext cx="814059" cy="672237"/>
          </a:xfrm>
          <a:prstGeom prst="rect">
            <a:avLst/>
          </a:prstGeom>
        </p:spPr>
      </p:pic>
      <p:pic>
        <p:nvPicPr>
          <p:cNvPr id="51" name="Picture 50"/>
          <p:cNvPicPr>
            <a:picLocks noChangeAspect="1"/>
          </p:cNvPicPr>
          <p:nvPr/>
        </p:nvPicPr>
        <p:blipFill>
          <a:blip r:embed="rId4"/>
          <a:stretch>
            <a:fillRect/>
          </a:stretch>
        </p:blipFill>
        <p:spPr>
          <a:xfrm>
            <a:off x="5271276" y="5477962"/>
            <a:ext cx="814059" cy="672237"/>
          </a:xfrm>
          <a:prstGeom prst="rect">
            <a:avLst/>
          </a:prstGeom>
        </p:spPr>
      </p:pic>
      <p:sp>
        <p:nvSpPr>
          <p:cNvPr id="52" name="TextBox 51"/>
          <p:cNvSpPr txBox="1"/>
          <p:nvPr/>
        </p:nvSpPr>
        <p:spPr>
          <a:xfrm>
            <a:off x="502645" y="1989411"/>
            <a:ext cx="1067671" cy="369332"/>
          </a:xfrm>
          <a:prstGeom prst="rect">
            <a:avLst/>
          </a:prstGeom>
          <a:noFill/>
        </p:spPr>
        <p:txBody>
          <a:bodyPr wrap="square" rtlCol="0">
            <a:spAutoFit/>
          </a:bodyPr>
          <a:lstStyle/>
          <a:p>
            <a:r>
              <a:rPr lang="en-US" b="1" dirty="0">
                <a:solidFill>
                  <a:schemeClr val="bg1"/>
                </a:solidFill>
              </a:rPr>
              <a:t>Concerns</a:t>
            </a:r>
            <a:endParaRPr lang="en-GB" sz="1600" b="1" dirty="0">
              <a:solidFill>
                <a:schemeClr val="bg1"/>
              </a:solidFill>
            </a:endParaRPr>
          </a:p>
        </p:txBody>
      </p:sp>
      <p:sp>
        <p:nvSpPr>
          <p:cNvPr id="53" name="TextBox 52"/>
          <p:cNvSpPr txBox="1"/>
          <p:nvPr/>
        </p:nvSpPr>
        <p:spPr>
          <a:xfrm>
            <a:off x="5146905" y="1974327"/>
            <a:ext cx="1315660" cy="369332"/>
          </a:xfrm>
          <a:prstGeom prst="rect">
            <a:avLst/>
          </a:prstGeom>
          <a:noFill/>
        </p:spPr>
        <p:txBody>
          <a:bodyPr wrap="square" rtlCol="0">
            <a:spAutoFit/>
          </a:bodyPr>
          <a:lstStyle/>
          <a:p>
            <a:r>
              <a:rPr lang="en-US" b="1" dirty="0">
                <a:solidFill>
                  <a:schemeClr val="bg1"/>
                </a:solidFill>
              </a:rPr>
              <a:t>Response</a:t>
            </a:r>
            <a:endParaRPr lang="en-GB" sz="1600" b="1" dirty="0">
              <a:solidFill>
                <a:schemeClr val="bg1"/>
              </a:solidFill>
            </a:endParaRPr>
          </a:p>
        </p:txBody>
      </p:sp>
      <p:sp>
        <p:nvSpPr>
          <p:cNvPr id="54" name="Left Arrow 53"/>
          <p:cNvSpPr/>
          <p:nvPr/>
        </p:nvSpPr>
        <p:spPr>
          <a:xfrm flipH="1">
            <a:off x="5164137" y="1827537"/>
            <a:ext cx="6849904" cy="672682"/>
          </a:xfrm>
          <a:prstGeom prst="leftArrow">
            <a:avLst/>
          </a:prstGeom>
          <a:solidFill>
            <a:srgbClr val="CF1B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5203827" y="1983884"/>
            <a:ext cx="2051738" cy="369332"/>
          </a:xfrm>
          <a:prstGeom prst="rect">
            <a:avLst/>
          </a:prstGeom>
          <a:noFill/>
        </p:spPr>
        <p:txBody>
          <a:bodyPr wrap="square" rtlCol="0">
            <a:spAutoFit/>
          </a:bodyPr>
          <a:lstStyle/>
          <a:p>
            <a:r>
              <a:rPr lang="en-US" b="1" dirty="0">
                <a:solidFill>
                  <a:schemeClr val="bg1"/>
                </a:solidFill>
              </a:rPr>
              <a:t>Response</a:t>
            </a:r>
            <a:endParaRPr lang="en-GB" sz="1600" b="1" dirty="0">
              <a:solidFill>
                <a:schemeClr val="bg1"/>
              </a:solidFill>
            </a:endParaRPr>
          </a:p>
        </p:txBody>
      </p:sp>
      <p:sp>
        <p:nvSpPr>
          <p:cNvPr id="56" name="TextBox 55"/>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57" name="TextBox 56"/>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58" name="TextBox 57"/>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
        <p:nvSpPr>
          <p:cNvPr id="59" name="Title 1"/>
          <p:cNvSpPr txBox="1">
            <a:spLocks/>
          </p:cNvSpPr>
          <p:nvPr/>
        </p:nvSpPr>
        <p:spPr>
          <a:xfrm>
            <a:off x="175097" y="1157914"/>
            <a:ext cx="7966953" cy="54364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000" kern="1200" baseline="0">
                <a:solidFill>
                  <a:schemeClr val="bg1"/>
                </a:solidFill>
                <a:latin typeface="+mj-lt"/>
                <a:ea typeface="+mj-ea"/>
                <a:cs typeface="+mj-cs"/>
              </a:defRPr>
            </a:lvl1pPr>
          </a:lstStyle>
          <a:p>
            <a:r>
              <a:rPr lang="en-US" sz="3000">
                <a:solidFill>
                  <a:srgbClr val="0070C0"/>
                </a:solidFill>
              </a:rPr>
              <a:t>Common concerns or misconceptions</a:t>
            </a:r>
            <a:endParaRPr lang="en-US" sz="3000" dirty="0">
              <a:solidFill>
                <a:srgbClr val="0070C0"/>
              </a:solidFill>
            </a:endParaRPr>
          </a:p>
        </p:txBody>
      </p:sp>
      <p:sp>
        <p:nvSpPr>
          <p:cNvPr id="60" name="TextBox 59"/>
          <p:cNvSpPr txBox="1"/>
          <p:nvPr/>
        </p:nvSpPr>
        <p:spPr>
          <a:xfrm>
            <a:off x="6126349" y="3390584"/>
            <a:ext cx="5928706" cy="923330"/>
          </a:xfrm>
          <a:prstGeom prst="rect">
            <a:avLst/>
          </a:prstGeom>
          <a:noFill/>
        </p:spPr>
        <p:txBody>
          <a:bodyPr wrap="square" rtlCol="0">
            <a:spAutoFit/>
          </a:bodyPr>
          <a:lstStyle/>
          <a:p>
            <a:r>
              <a:rPr lang="en-US" dirty="0"/>
              <a:t>Effective CSE covers a comprehensive set of topics, attitudinal and skills-based learning outcomes which may not necessarily be included in other subjects</a:t>
            </a:r>
            <a:endParaRPr lang="en-GB" sz="1600" dirty="0"/>
          </a:p>
        </p:txBody>
      </p:sp>
      <p:sp>
        <p:nvSpPr>
          <p:cNvPr id="62" name="TextBox 61"/>
          <p:cNvSpPr txBox="1"/>
          <p:nvPr/>
        </p:nvSpPr>
        <p:spPr>
          <a:xfrm>
            <a:off x="6117435" y="5400847"/>
            <a:ext cx="5946535" cy="923330"/>
          </a:xfrm>
          <a:prstGeom prst="rect">
            <a:avLst/>
          </a:prstGeom>
          <a:noFill/>
        </p:spPr>
        <p:txBody>
          <a:bodyPr wrap="square" rtlCol="0">
            <a:spAutoFit/>
          </a:bodyPr>
          <a:lstStyle/>
          <a:p>
            <a:r>
              <a:rPr lang="en-GB" dirty="0"/>
              <a:t>The main principle of CSE is that everyone, regardless of lifestyle, has the right to accurate information and services related to their health and well-being</a:t>
            </a:r>
            <a:endParaRPr lang="en-GB" sz="1600" dirty="0"/>
          </a:p>
        </p:txBody>
      </p:sp>
    </p:spTree>
    <p:extLst>
      <p:ext uri="{BB962C8B-B14F-4D97-AF65-F5344CB8AC3E}">
        <p14:creationId xmlns:p14="http://schemas.microsoft.com/office/powerpoint/2010/main" val="387805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36191" y="1157914"/>
            <a:ext cx="11770469" cy="543642"/>
          </a:xfrm>
        </p:spPr>
        <p:txBody>
          <a:bodyPr>
            <a:noAutofit/>
          </a:bodyPr>
          <a:lstStyle/>
          <a:p>
            <a:pPr algn="ctr"/>
            <a:r>
              <a:rPr lang="en-US" sz="3000" dirty="0">
                <a:solidFill>
                  <a:srgbClr val="0070C0"/>
                </a:solidFill>
              </a:rPr>
              <a:t>What is the 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9" name="TextBox 18"/>
          <p:cNvSpPr txBox="1"/>
          <p:nvPr/>
        </p:nvSpPr>
        <p:spPr>
          <a:xfrm>
            <a:off x="6950651" y="6547552"/>
            <a:ext cx="647252" cy="338554"/>
          </a:xfrm>
          <a:prstGeom prst="rect">
            <a:avLst/>
          </a:prstGeom>
          <a:noFill/>
        </p:spPr>
        <p:txBody>
          <a:bodyPr wrap="square" rtlCol="0">
            <a:spAutoFit/>
          </a:bodyPr>
          <a:lstStyle/>
          <a:p>
            <a:pPr algn="ctr"/>
            <a:r>
              <a:rPr lang="en-GB" sz="800" b="1" dirty="0">
                <a:solidFill>
                  <a:srgbClr val="E5478E"/>
                </a:solidFill>
              </a:rPr>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6126951" y="1864116"/>
            <a:ext cx="1324085" cy="1333930"/>
          </a:xfrm>
          <a:prstGeom prst="rect">
            <a:avLst/>
          </a:prstGeom>
        </p:spPr>
      </p:pic>
      <p:pic>
        <p:nvPicPr>
          <p:cNvPr id="8" name="Picture 7"/>
          <p:cNvPicPr>
            <a:picLocks noChangeAspect="1"/>
          </p:cNvPicPr>
          <p:nvPr/>
        </p:nvPicPr>
        <p:blipFill>
          <a:blip r:embed="rId4"/>
          <a:stretch>
            <a:fillRect/>
          </a:stretch>
        </p:blipFill>
        <p:spPr>
          <a:xfrm>
            <a:off x="596498" y="1892517"/>
            <a:ext cx="1396630" cy="1265696"/>
          </a:xfrm>
          <a:prstGeom prst="rect">
            <a:avLst/>
          </a:prstGeom>
        </p:spPr>
      </p:pic>
      <p:pic>
        <p:nvPicPr>
          <p:cNvPr id="9" name="Picture 8"/>
          <p:cNvPicPr>
            <a:picLocks noChangeAspect="1"/>
          </p:cNvPicPr>
          <p:nvPr/>
        </p:nvPicPr>
        <p:blipFill>
          <a:blip r:embed="rId5"/>
          <a:stretch>
            <a:fillRect/>
          </a:stretch>
        </p:blipFill>
        <p:spPr>
          <a:xfrm>
            <a:off x="3150840" y="1954596"/>
            <a:ext cx="1791385" cy="1242110"/>
          </a:xfrm>
          <a:prstGeom prst="rect">
            <a:avLst/>
          </a:prstGeom>
        </p:spPr>
      </p:pic>
      <p:sp>
        <p:nvSpPr>
          <p:cNvPr id="10" name="TextBox 9"/>
          <p:cNvSpPr txBox="1"/>
          <p:nvPr/>
        </p:nvSpPr>
        <p:spPr>
          <a:xfrm>
            <a:off x="223899" y="3200155"/>
            <a:ext cx="2141828" cy="1077218"/>
          </a:xfrm>
          <a:prstGeom prst="rect">
            <a:avLst/>
          </a:prstGeom>
          <a:noFill/>
        </p:spPr>
        <p:txBody>
          <a:bodyPr wrap="square" rtlCol="0">
            <a:spAutoFit/>
          </a:bodyPr>
          <a:lstStyle/>
          <a:p>
            <a:pPr algn="ctr"/>
            <a:r>
              <a:rPr lang="en-GB" sz="1600" dirty="0"/>
              <a:t>Identifies the characteristics of effective CSE programmes</a:t>
            </a:r>
          </a:p>
        </p:txBody>
      </p:sp>
      <p:sp>
        <p:nvSpPr>
          <p:cNvPr id="31" name="TextBox 30"/>
          <p:cNvSpPr txBox="1"/>
          <p:nvPr/>
        </p:nvSpPr>
        <p:spPr>
          <a:xfrm>
            <a:off x="2468014" y="3187749"/>
            <a:ext cx="2998916" cy="1077218"/>
          </a:xfrm>
          <a:prstGeom prst="rect">
            <a:avLst/>
          </a:prstGeom>
          <a:noFill/>
        </p:spPr>
        <p:txBody>
          <a:bodyPr wrap="square" rtlCol="0">
            <a:spAutoFit/>
          </a:bodyPr>
          <a:lstStyle/>
          <a:p>
            <a:pPr algn="ctr"/>
            <a:r>
              <a:rPr lang="en-GB" sz="1600" dirty="0"/>
              <a:t>Recommends essential topics and learning objectives that should be covered in CSE curricula for learners aged 5 to 18+ years</a:t>
            </a:r>
          </a:p>
        </p:txBody>
      </p:sp>
      <p:sp>
        <p:nvSpPr>
          <p:cNvPr id="32" name="TextBox 31"/>
          <p:cNvSpPr txBox="1"/>
          <p:nvPr/>
        </p:nvSpPr>
        <p:spPr>
          <a:xfrm>
            <a:off x="5887137" y="3198794"/>
            <a:ext cx="2197729" cy="1077218"/>
          </a:xfrm>
          <a:prstGeom prst="rect">
            <a:avLst/>
          </a:prstGeom>
          <a:noFill/>
        </p:spPr>
        <p:txBody>
          <a:bodyPr wrap="square" rtlCol="0">
            <a:spAutoFit/>
          </a:bodyPr>
          <a:lstStyle/>
          <a:p>
            <a:pPr algn="ctr"/>
            <a:r>
              <a:rPr lang="en-GB" sz="1600" dirty="0"/>
              <a:t>Outlines approaches for planning, delivering and monitoring CSE programmes</a:t>
            </a:r>
          </a:p>
        </p:txBody>
      </p:sp>
      <p:sp>
        <p:nvSpPr>
          <p:cNvPr id="33" name="TextBox 32"/>
          <p:cNvSpPr txBox="1"/>
          <p:nvPr/>
        </p:nvSpPr>
        <p:spPr>
          <a:xfrm>
            <a:off x="691116" y="4306909"/>
            <a:ext cx="7030360" cy="1954381"/>
          </a:xfrm>
          <a:prstGeom prst="rect">
            <a:avLst/>
          </a:prstGeom>
          <a:noFill/>
        </p:spPr>
        <p:txBody>
          <a:bodyPr wrap="square" rtlCol="0">
            <a:spAutoFit/>
          </a:bodyPr>
          <a:lstStyle/>
          <a:p>
            <a:pPr algn="ctr"/>
            <a:r>
              <a:rPr lang="en-US" sz="1500" dirty="0"/>
              <a:t> </a:t>
            </a:r>
            <a:endParaRPr lang="en-GB" sz="1500" dirty="0">
              <a:solidFill>
                <a:srgbClr val="FF0000"/>
              </a:solidFill>
            </a:endParaRPr>
          </a:p>
          <a:p>
            <a:pPr algn="ctr"/>
            <a:r>
              <a:rPr lang="en-US" sz="1500" i="1" dirty="0">
                <a:solidFill>
                  <a:srgbClr val="FF0000"/>
                </a:solidFill>
              </a:rPr>
              <a:t>The Guidance is voluntary and non-mandatory, based on current  evidence and international best practice, and recognizes the diversity of national contexts in which sexuality education is taking place.</a:t>
            </a:r>
          </a:p>
          <a:p>
            <a:pPr algn="ctr"/>
            <a:endParaRPr lang="en-US" sz="1500" i="1" dirty="0">
              <a:solidFill>
                <a:srgbClr val="FF0000"/>
              </a:solidFill>
            </a:endParaRPr>
          </a:p>
          <a:p>
            <a:pPr algn="ctr"/>
            <a:r>
              <a:rPr lang="en-US" sz="1500" dirty="0">
                <a:solidFill>
                  <a:srgbClr val="FF0000"/>
                </a:solidFill>
              </a:rPr>
              <a:t>It was developed by UNESCO with UNAIDS, UNFPA, UNICEF, UN Women and WHO as a revised edition, based firmly on the original document published in 2009.</a:t>
            </a:r>
            <a:endParaRPr lang="en-GB" sz="1500" dirty="0">
              <a:solidFill>
                <a:srgbClr val="FF0000"/>
              </a:solidFill>
            </a:endParaRPr>
          </a:p>
          <a:p>
            <a:pPr algn="ctr"/>
            <a:endParaRPr lang="en-GB" sz="1600" dirty="0">
              <a:solidFill>
                <a:srgbClr val="FF0000"/>
              </a:solidFill>
            </a:endParaRPr>
          </a:p>
        </p:txBody>
      </p:sp>
      <p:sp>
        <p:nvSpPr>
          <p:cNvPr id="34" name="TextBox 33"/>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5" name="TextBox 34"/>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8" name="TextBox 3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36" name="TextBox 35"/>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pic>
        <p:nvPicPr>
          <p:cNvPr id="37" name="Picture 36"/>
          <p:cNvPicPr>
            <a:picLocks noChangeAspect="1"/>
          </p:cNvPicPr>
          <p:nvPr/>
        </p:nvPicPr>
        <p:blipFill>
          <a:blip r:embed="rId6"/>
          <a:stretch>
            <a:fillRect/>
          </a:stretch>
        </p:blipFill>
        <p:spPr>
          <a:xfrm>
            <a:off x="8273920" y="1716875"/>
            <a:ext cx="3441722" cy="4815358"/>
          </a:xfrm>
          <a:prstGeom prst="rect">
            <a:avLst/>
          </a:prstGeom>
        </p:spPr>
      </p:pic>
    </p:spTree>
    <p:extLst>
      <p:ext uri="{BB962C8B-B14F-4D97-AF65-F5344CB8AC3E}">
        <p14:creationId xmlns:p14="http://schemas.microsoft.com/office/powerpoint/2010/main" val="244878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Who is the Guidance for?</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19" name="TextBox 18"/>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b="1" dirty="0">
                <a:solidFill>
                  <a:srgbClr val="E5478E"/>
                </a:solidFill>
              </a:rPr>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Image result for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836" y="1941360"/>
            <a:ext cx="6788209" cy="40555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47566" y="2085534"/>
            <a:ext cx="3158161" cy="4108817"/>
          </a:xfrm>
          <a:prstGeom prst="rect">
            <a:avLst/>
          </a:prstGeom>
          <a:noFill/>
        </p:spPr>
        <p:txBody>
          <a:bodyPr wrap="square" rtlCol="0">
            <a:spAutoFit/>
          </a:bodyPr>
          <a:lstStyle/>
          <a:p>
            <a:pPr lvl="0"/>
            <a:r>
              <a:rPr lang="en-US" dirty="0"/>
              <a:t>Health and other relevant authorities</a:t>
            </a:r>
          </a:p>
          <a:p>
            <a:pPr lvl="0"/>
            <a:endParaRPr lang="en-US" dirty="0"/>
          </a:p>
          <a:p>
            <a:pPr lvl="0"/>
            <a:endParaRPr lang="en-US" sz="1000" dirty="0"/>
          </a:p>
          <a:p>
            <a:pPr lvl="0"/>
            <a:r>
              <a:rPr lang="en-GB" dirty="0"/>
              <a:t>Governments and ministries (education, health, gender equality among others)</a:t>
            </a:r>
            <a:endParaRPr lang="en-US" dirty="0"/>
          </a:p>
          <a:p>
            <a:pPr lvl="0"/>
            <a:endParaRPr lang="en-GB" sz="500" dirty="0"/>
          </a:p>
          <a:p>
            <a:pPr lvl="0"/>
            <a:endParaRPr lang="en-GB" sz="500" dirty="0"/>
          </a:p>
          <a:p>
            <a:pPr lvl="0"/>
            <a:endParaRPr lang="en-GB" sz="500" dirty="0"/>
          </a:p>
          <a:p>
            <a:pPr lvl="0"/>
            <a:endParaRPr lang="en-GB" sz="500" dirty="0"/>
          </a:p>
          <a:p>
            <a:pPr lvl="0"/>
            <a:endParaRPr lang="en-GB" sz="500" dirty="0"/>
          </a:p>
          <a:p>
            <a:pPr lvl="0"/>
            <a:r>
              <a:rPr lang="en-US" dirty="0"/>
              <a:t>Non-governmental organizations</a:t>
            </a:r>
          </a:p>
          <a:p>
            <a:pPr lvl="0"/>
            <a:endParaRPr lang="en-US" dirty="0"/>
          </a:p>
          <a:p>
            <a:pPr lvl="0"/>
            <a:endParaRPr lang="en-GB" sz="500" dirty="0"/>
          </a:p>
          <a:p>
            <a:pPr lvl="0"/>
            <a:endParaRPr lang="en-GB" sz="500" dirty="0"/>
          </a:p>
          <a:p>
            <a:pPr lvl="0"/>
            <a:r>
              <a:rPr lang="en-US" dirty="0"/>
              <a:t>Youth workers and young people can also use the document as an advocacy tool</a:t>
            </a:r>
            <a:endParaRPr lang="en-GB" dirty="0"/>
          </a:p>
        </p:txBody>
      </p:sp>
      <p:pic>
        <p:nvPicPr>
          <p:cNvPr id="6" name="Picture 5"/>
          <p:cNvPicPr>
            <a:picLocks noChangeAspect="1"/>
          </p:cNvPicPr>
          <p:nvPr/>
        </p:nvPicPr>
        <p:blipFill>
          <a:blip r:embed="rId4"/>
          <a:stretch>
            <a:fillRect/>
          </a:stretch>
        </p:blipFill>
        <p:spPr>
          <a:xfrm>
            <a:off x="519505" y="1735563"/>
            <a:ext cx="1033952" cy="1108996"/>
          </a:xfrm>
          <a:prstGeom prst="rect">
            <a:avLst/>
          </a:prstGeom>
        </p:spPr>
      </p:pic>
      <p:pic>
        <p:nvPicPr>
          <p:cNvPr id="8" name="Picture 7"/>
          <p:cNvPicPr>
            <a:picLocks noChangeAspect="1"/>
          </p:cNvPicPr>
          <p:nvPr/>
        </p:nvPicPr>
        <p:blipFill>
          <a:blip r:embed="rId5"/>
          <a:stretch>
            <a:fillRect/>
          </a:stretch>
        </p:blipFill>
        <p:spPr>
          <a:xfrm>
            <a:off x="539469" y="2923943"/>
            <a:ext cx="1013988" cy="1045187"/>
          </a:xfrm>
          <a:prstGeom prst="rect">
            <a:avLst/>
          </a:prstGeom>
        </p:spPr>
      </p:pic>
      <p:pic>
        <p:nvPicPr>
          <p:cNvPr id="9" name="Picture 8"/>
          <p:cNvPicPr>
            <a:picLocks noChangeAspect="1"/>
          </p:cNvPicPr>
          <p:nvPr/>
        </p:nvPicPr>
        <p:blipFill>
          <a:blip r:embed="rId6"/>
          <a:stretch>
            <a:fillRect/>
          </a:stretch>
        </p:blipFill>
        <p:spPr>
          <a:xfrm>
            <a:off x="621238" y="5255356"/>
            <a:ext cx="943905" cy="947264"/>
          </a:xfrm>
          <a:prstGeom prst="rect">
            <a:avLst/>
          </a:prstGeom>
        </p:spPr>
      </p:pic>
      <p:pic>
        <p:nvPicPr>
          <p:cNvPr id="10" name="Picture 9"/>
          <p:cNvPicPr>
            <a:picLocks noChangeAspect="1"/>
          </p:cNvPicPr>
          <p:nvPr/>
        </p:nvPicPr>
        <p:blipFill>
          <a:blip r:embed="rId7"/>
          <a:stretch>
            <a:fillRect/>
          </a:stretch>
        </p:blipFill>
        <p:spPr>
          <a:xfrm>
            <a:off x="621238" y="4178714"/>
            <a:ext cx="947469" cy="867057"/>
          </a:xfrm>
          <a:prstGeom prst="rect">
            <a:avLst/>
          </a:prstGeom>
        </p:spPr>
      </p:pic>
      <p:sp>
        <p:nvSpPr>
          <p:cNvPr id="33" name="TextBox 32"/>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4" name="TextBox 33"/>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1" name="TextBox 30"/>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200915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241042" y="1253798"/>
            <a:ext cx="7966953" cy="543642"/>
          </a:xfrm>
        </p:spPr>
        <p:txBody>
          <a:bodyPr>
            <a:noAutofit/>
          </a:bodyPr>
          <a:lstStyle/>
          <a:p>
            <a:r>
              <a:rPr lang="en-US" sz="3000" dirty="0">
                <a:solidFill>
                  <a:srgbClr val="0070C0"/>
                </a:solidFill>
              </a:rPr>
              <a:t>What’s new in the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5" name="TextBox 14"/>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1" name="TextBox 20"/>
          <p:cNvSpPr txBox="1"/>
          <p:nvPr/>
        </p:nvSpPr>
        <p:spPr>
          <a:xfrm>
            <a:off x="8676456" y="6542342"/>
            <a:ext cx="807720" cy="338554"/>
          </a:xfrm>
          <a:prstGeom prst="rect">
            <a:avLst/>
          </a:prstGeom>
          <a:noFill/>
        </p:spPr>
        <p:txBody>
          <a:bodyPr wrap="square" rtlCol="0">
            <a:spAutoFit/>
          </a:bodyPr>
          <a:lstStyle/>
          <a:p>
            <a:pPr algn="ctr"/>
            <a:r>
              <a:rPr lang="en-GB" sz="800" b="1" dirty="0">
                <a:solidFill>
                  <a:srgbClr val="E5478E"/>
                </a:solidFill>
              </a:rPr>
              <a:t>What’s new in the Guidance?</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683938" y="3711213"/>
            <a:ext cx="3878921" cy="584775"/>
          </a:xfrm>
          <a:prstGeom prst="rect">
            <a:avLst/>
          </a:prstGeom>
        </p:spPr>
        <p:txBody>
          <a:bodyPr wrap="square">
            <a:spAutoFit/>
          </a:bodyPr>
          <a:lstStyle/>
          <a:p>
            <a:r>
              <a:rPr lang="en-GB" sz="1600" dirty="0"/>
              <a:t>Key concepts, topics and learning objectives that have been enhanced and expanded</a:t>
            </a:r>
          </a:p>
        </p:txBody>
      </p:sp>
      <p:sp>
        <p:nvSpPr>
          <p:cNvPr id="31" name="Rectangle 30"/>
          <p:cNvSpPr/>
          <p:nvPr/>
        </p:nvSpPr>
        <p:spPr>
          <a:xfrm>
            <a:off x="1694981" y="4904952"/>
            <a:ext cx="3856837" cy="830997"/>
          </a:xfrm>
          <a:prstGeom prst="rect">
            <a:avLst/>
          </a:prstGeom>
        </p:spPr>
        <p:txBody>
          <a:bodyPr wrap="square">
            <a:spAutoFit/>
          </a:bodyPr>
          <a:lstStyle/>
          <a:p>
            <a:r>
              <a:rPr lang="en-GB" sz="1600" dirty="0"/>
              <a:t>A deeper understanding of the relevance of CSE to </a:t>
            </a:r>
            <a:r>
              <a:rPr lang="en-US" sz="1600" dirty="0"/>
              <a:t>young people’s healthy development and overall well-being</a:t>
            </a:r>
            <a:endParaRPr lang="en-GB" sz="1600" dirty="0"/>
          </a:p>
        </p:txBody>
      </p:sp>
      <p:sp>
        <p:nvSpPr>
          <p:cNvPr id="5" name="Rectangle 4"/>
          <p:cNvSpPr/>
          <p:nvPr/>
        </p:nvSpPr>
        <p:spPr>
          <a:xfrm>
            <a:off x="1694981" y="2239465"/>
            <a:ext cx="4118326" cy="830997"/>
          </a:xfrm>
          <a:prstGeom prst="rect">
            <a:avLst/>
          </a:prstGeom>
        </p:spPr>
        <p:txBody>
          <a:bodyPr wrap="square">
            <a:spAutoFit/>
          </a:bodyPr>
          <a:lstStyle/>
          <a:p>
            <a:r>
              <a:rPr lang="en-GB" sz="1600" dirty="0">
                <a:latin typeface="Calibri" panose="020F0502020204030204" pitchFamily="34" charset="0"/>
                <a:ea typeface="Arial" panose="020B0604020202020204" pitchFamily="34" charset="0"/>
                <a:cs typeface="Arial" panose="020B0604020202020204" pitchFamily="34" charset="0"/>
              </a:rPr>
              <a:t>The latest </a:t>
            </a:r>
            <a:r>
              <a:rPr lang="en-US" sz="1600" dirty="0"/>
              <a:t>evidence and lessons learned from implementing CSE programmes across diverse education settings. </a:t>
            </a:r>
            <a:r>
              <a:rPr lang="en-GB" sz="1600" dirty="0">
                <a:latin typeface="Calibri" panose="020F0502020204030204" pitchFamily="34" charset="0"/>
                <a:ea typeface="Arial" panose="020B0604020202020204" pitchFamily="34" charset="0"/>
                <a:cs typeface="Arial" panose="020B0604020202020204" pitchFamily="34" charset="0"/>
              </a:rPr>
              <a:t> </a:t>
            </a:r>
            <a:endParaRPr lang="en-GB" sz="1600" dirty="0"/>
          </a:p>
        </p:txBody>
      </p:sp>
      <p:sp>
        <p:nvSpPr>
          <p:cNvPr id="6" name="Rectangle 5"/>
          <p:cNvSpPr/>
          <p:nvPr/>
        </p:nvSpPr>
        <p:spPr>
          <a:xfrm>
            <a:off x="7309897" y="2374211"/>
            <a:ext cx="4424706" cy="338554"/>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Arial" panose="020B0604020202020204" pitchFamily="34" charset="0"/>
              </a:rPr>
              <a:t>Presents sexuality with a positive approach</a:t>
            </a:r>
            <a:endParaRPr lang="en-GB" sz="1600" dirty="0"/>
          </a:p>
        </p:txBody>
      </p:sp>
      <p:sp>
        <p:nvSpPr>
          <p:cNvPr id="8" name="Rectangle 7"/>
          <p:cNvSpPr/>
          <p:nvPr/>
        </p:nvSpPr>
        <p:spPr>
          <a:xfrm>
            <a:off x="7309897" y="3115020"/>
            <a:ext cx="3895104" cy="584775"/>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Arial" panose="020B0604020202020204" pitchFamily="34" charset="0"/>
              </a:rPr>
              <a:t>Recognizes that CSE goes beyond educating about reproduction, risks and disease</a:t>
            </a:r>
            <a:endParaRPr lang="en-GB" sz="1600" dirty="0"/>
          </a:p>
        </p:txBody>
      </p:sp>
      <p:sp>
        <p:nvSpPr>
          <p:cNvPr id="9" name="Rectangle 8"/>
          <p:cNvSpPr/>
          <p:nvPr/>
        </p:nvSpPr>
        <p:spPr>
          <a:xfrm>
            <a:off x="7309897" y="4083703"/>
            <a:ext cx="4144935" cy="584775"/>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Arial" panose="020B0604020202020204" pitchFamily="34" charset="0"/>
              </a:rPr>
              <a:t>Reaffirms the position of CSE within a framework of human rights and gender equality</a:t>
            </a:r>
            <a:endParaRPr lang="en-GB" sz="1600" dirty="0"/>
          </a:p>
        </p:txBody>
      </p:sp>
      <p:sp>
        <p:nvSpPr>
          <p:cNvPr id="10" name="Rectangle 9"/>
          <p:cNvSpPr/>
          <p:nvPr/>
        </p:nvSpPr>
        <p:spPr>
          <a:xfrm>
            <a:off x="7328237" y="4964585"/>
            <a:ext cx="4678275" cy="584775"/>
          </a:xfrm>
          <a:prstGeom prst="rect">
            <a:avLst/>
          </a:prstGeom>
        </p:spPr>
        <p:txBody>
          <a:bodyPr wrap="square">
            <a:spAutoFit/>
          </a:bodyPr>
          <a:lstStyle/>
          <a:p>
            <a:r>
              <a:rPr lang="en-US" sz="1600" dirty="0">
                <a:latin typeface="Calibri" panose="020F0502020204030204" pitchFamily="34" charset="0"/>
                <a:ea typeface="Arial" panose="020B0604020202020204" pitchFamily="34" charset="0"/>
                <a:cs typeface="Arial" panose="020B0604020202020204" pitchFamily="34" charset="0"/>
              </a:rPr>
              <a:t>Reflects the</a:t>
            </a:r>
            <a:r>
              <a:rPr lang="en-GB" sz="1600" dirty="0">
                <a:latin typeface="Calibri" panose="020F0502020204030204" pitchFamily="34" charset="0"/>
                <a:ea typeface="Arial" panose="020B0604020202020204" pitchFamily="34" charset="0"/>
                <a:cs typeface="Arial" panose="020B0604020202020204" pitchFamily="34" charset="0"/>
              </a:rPr>
              <a:t> contribution of CSE to the realization of </a:t>
            </a:r>
            <a:r>
              <a:rPr lang="en-US" sz="1600" dirty="0">
                <a:latin typeface="Calibri" panose="020F0502020204030204" pitchFamily="34" charset="0"/>
                <a:ea typeface="Arial" panose="020B0604020202020204" pitchFamily="34" charset="0"/>
                <a:cs typeface="Arial" panose="020B0604020202020204" pitchFamily="34" charset="0"/>
              </a:rPr>
              <a:t>multiple Sustainable Development Goals, including </a:t>
            </a:r>
            <a:endParaRPr lang="en-GB" sz="1600" dirty="0"/>
          </a:p>
        </p:txBody>
      </p:sp>
      <p:pic>
        <p:nvPicPr>
          <p:cNvPr id="32" name="Picture 31"/>
          <p:cNvPicPr>
            <a:picLocks noChangeAspect="1"/>
          </p:cNvPicPr>
          <p:nvPr/>
        </p:nvPicPr>
        <p:blipFill>
          <a:blip r:embed="rId3"/>
          <a:stretch>
            <a:fillRect/>
          </a:stretch>
        </p:blipFill>
        <p:spPr>
          <a:xfrm>
            <a:off x="521528" y="2078049"/>
            <a:ext cx="1162410" cy="1112234"/>
          </a:xfrm>
          <a:prstGeom prst="rect">
            <a:avLst/>
          </a:prstGeom>
        </p:spPr>
      </p:pic>
      <p:pic>
        <p:nvPicPr>
          <p:cNvPr id="34" name="Picture 33"/>
          <p:cNvPicPr>
            <a:picLocks noChangeAspect="1"/>
          </p:cNvPicPr>
          <p:nvPr/>
        </p:nvPicPr>
        <p:blipFill>
          <a:blip r:embed="rId4"/>
          <a:stretch>
            <a:fillRect/>
          </a:stretch>
        </p:blipFill>
        <p:spPr>
          <a:xfrm>
            <a:off x="607744" y="3469670"/>
            <a:ext cx="989978" cy="1060972"/>
          </a:xfrm>
          <a:prstGeom prst="rect">
            <a:avLst/>
          </a:prstGeom>
        </p:spPr>
      </p:pic>
      <p:pic>
        <p:nvPicPr>
          <p:cNvPr id="35" name="Picture 34"/>
          <p:cNvPicPr>
            <a:picLocks noChangeAspect="1"/>
          </p:cNvPicPr>
          <p:nvPr/>
        </p:nvPicPr>
        <p:blipFill>
          <a:blip r:embed="rId5"/>
          <a:stretch>
            <a:fillRect/>
          </a:stretch>
        </p:blipFill>
        <p:spPr>
          <a:xfrm>
            <a:off x="626900" y="4816918"/>
            <a:ext cx="1052087" cy="1010307"/>
          </a:xfrm>
          <a:prstGeom prst="rect">
            <a:avLst/>
          </a:prstGeom>
        </p:spPr>
      </p:pic>
      <p:pic>
        <p:nvPicPr>
          <p:cNvPr id="36" name="Picture 35"/>
          <p:cNvPicPr>
            <a:picLocks noChangeAspect="1"/>
          </p:cNvPicPr>
          <p:nvPr/>
        </p:nvPicPr>
        <p:blipFill>
          <a:blip r:embed="rId6"/>
          <a:stretch>
            <a:fillRect/>
          </a:stretch>
        </p:blipFill>
        <p:spPr>
          <a:xfrm>
            <a:off x="6421966" y="2093547"/>
            <a:ext cx="849379" cy="746707"/>
          </a:xfrm>
          <a:prstGeom prst="rect">
            <a:avLst/>
          </a:prstGeom>
        </p:spPr>
      </p:pic>
      <p:pic>
        <p:nvPicPr>
          <p:cNvPr id="37" name="Picture 36"/>
          <p:cNvPicPr>
            <a:picLocks noChangeAspect="1"/>
          </p:cNvPicPr>
          <p:nvPr/>
        </p:nvPicPr>
        <p:blipFill>
          <a:blip r:embed="rId7"/>
          <a:stretch>
            <a:fillRect/>
          </a:stretch>
        </p:blipFill>
        <p:spPr>
          <a:xfrm>
            <a:off x="6411647" y="3068667"/>
            <a:ext cx="859698" cy="806793"/>
          </a:xfrm>
          <a:prstGeom prst="rect">
            <a:avLst/>
          </a:prstGeom>
        </p:spPr>
      </p:pic>
      <p:pic>
        <p:nvPicPr>
          <p:cNvPr id="38" name="Picture 37"/>
          <p:cNvPicPr>
            <a:picLocks noChangeAspect="1"/>
          </p:cNvPicPr>
          <p:nvPr/>
        </p:nvPicPr>
        <p:blipFill>
          <a:blip r:embed="rId8"/>
          <a:stretch>
            <a:fillRect/>
          </a:stretch>
        </p:blipFill>
        <p:spPr>
          <a:xfrm>
            <a:off x="6373095" y="4000156"/>
            <a:ext cx="936802" cy="884564"/>
          </a:xfrm>
          <a:prstGeom prst="rect">
            <a:avLst/>
          </a:prstGeom>
        </p:spPr>
      </p:pic>
      <p:pic>
        <p:nvPicPr>
          <p:cNvPr id="39" name="Picture 38"/>
          <p:cNvPicPr>
            <a:picLocks noChangeAspect="1"/>
          </p:cNvPicPr>
          <p:nvPr/>
        </p:nvPicPr>
        <p:blipFill>
          <a:blip r:embed="rId9"/>
          <a:stretch>
            <a:fillRect/>
          </a:stretch>
        </p:blipFill>
        <p:spPr>
          <a:xfrm>
            <a:off x="7572080" y="5596737"/>
            <a:ext cx="635915" cy="660373"/>
          </a:xfrm>
          <a:prstGeom prst="rect">
            <a:avLst/>
          </a:prstGeom>
        </p:spPr>
      </p:pic>
      <p:pic>
        <p:nvPicPr>
          <p:cNvPr id="40" name="Picture 39"/>
          <p:cNvPicPr>
            <a:picLocks noChangeAspect="1"/>
          </p:cNvPicPr>
          <p:nvPr/>
        </p:nvPicPr>
        <p:blipFill>
          <a:blip r:embed="rId10"/>
          <a:stretch>
            <a:fillRect/>
          </a:stretch>
        </p:blipFill>
        <p:spPr>
          <a:xfrm>
            <a:off x="8339615" y="5596737"/>
            <a:ext cx="625062" cy="619431"/>
          </a:xfrm>
          <a:prstGeom prst="rect">
            <a:avLst/>
          </a:prstGeom>
        </p:spPr>
      </p:pic>
      <p:pic>
        <p:nvPicPr>
          <p:cNvPr id="41" name="Picture 40"/>
          <p:cNvPicPr>
            <a:picLocks noChangeAspect="1"/>
          </p:cNvPicPr>
          <p:nvPr/>
        </p:nvPicPr>
        <p:blipFill>
          <a:blip r:embed="rId11"/>
          <a:stretch>
            <a:fillRect/>
          </a:stretch>
        </p:blipFill>
        <p:spPr>
          <a:xfrm>
            <a:off x="9151153" y="5596736"/>
            <a:ext cx="654460" cy="619431"/>
          </a:xfrm>
          <a:prstGeom prst="rect">
            <a:avLst/>
          </a:prstGeom>
        </p:spPr>
      </p:pic>
      <p:pic>
        <p:nvPicPr>
          <p:cNvPr id="42" name="Picture 41"/>
          <p:cNvPicPr>
            <a:picLocks noChangeAspect="1"/>
          </p:cNvPicPr>
          <p:nvPr/>
        </p:nvPicPr>
        <p:blipFill>
          <a:blip r:embed="rId12"/>
          <a:stretch>
            <a:fillRect/>
          </a:stretch>
        </p:blipFill>
        <p:spPr>
          <a:xfrm>
            <a:off x="6373131" y="4944708"/>
            <a:ext cx="939238" cy="956503"/>
          </a:xfrm>
          <a:prstGeom prst="rect">
            <a:avLst/>
          </a:prstGeom>
        </p:spPr>
      </p:pic>
      <p:pic>
        <p:nvPicPr>
          <p:cNvPr id="18" name="Picture 17"/>
          <p:cNvPicPr>
            <a:picLocks noChangeAspect="1"/>
          </p:cNvPicPr>
          <p:nvPr/>
        </p:nvPicPr>
        <p:blipFill>
          <a:blip r:embed="rId13"/>
          <a:stretch>
            <a:fillRect/>
          </a:stretch>
        </p:blipFill>
        <p:spPr>
          <a:xfrm>
            <a:off x="9982510" y="5596736"/>
            <a:ext cx="599678" cy="599678"/>
          </a:xfrm>
          <a:prstGeom prst="rect">
            <a:avLst/>
          </a:prstGeom>
        </p:spPr>
      </p:pic>
      <p:pic>
        <p:nvPicPr>
          <p:cNvPr id="33" name="Picture 32"/>
          <p:cNvPicPr>
            <a:picLocks noChangeAspect="1"/>
          </p:cNvPicPr>
          <p:nvPr/>
        </p:nvPicPr>
        <p:blipFill>
          <a:blip r:embed="rId14"/>
          <a:stretch>
            <a:fillRect/>
          </a:stretch>
        </p:blipFill>
        <p:spPr>
          <a:xfrm>
            <a:off x="10759085" y="5596737"/>
            <a:ext cx="584155" cy="599677"/>
          </a:xfrm>
          <a:prstGeom prst="rect">
            <a:avLst/>
          </a:prstGeom>
        </p:spPr>
      </p:pic>
      <p:sp>
        <p:nvSpPr>
          <p:cNvPr id="44" name="TextBox 43"/>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45" name="TextBox 44"/>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171641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What’s in the revised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42452" y="2041064"/>
            <a:ext cx="4580121" cy="830997"/>
          </a:xfrm>
          <a:prstGeom prst="rect">
            <a:avLst/>
          </a:prstGeom>
        </p:spPr>
        <p:txBody>
          <a:bodyPr wrap="square">
            <a:spAutoFit/>
          </a:bodyPr>
          <a:lstStyle/>
          <a:p>
            <a:pPr marL="285750" indent="-285750">
              <a:buFont typeface="Wingdings" panose="05000000000000000000" pitchFamily="2" charset="2"/>
              <a:buChar char="ü"/>
            </a:pPr>
            <a:r>
              <a:rPr lang="en-US" sz="1600" dirty="0">
                <a:ea typeface="Times New Roman" panose="02020603050405020304" pitchFamily="18" charset="0"/>
                <a:cs typeface="Calibri" panose="020F0502020204030204" pitchFamily="34" charset="0"/>
              </a:rPr>
              <a:t>A comprehensive set of key concepts, topics and illustrative learning objectives to </a:t>
            </a:r>
            <a:r>
              <a:rPr lang="en-US" sz="1600" b="1" dirty="0">
                <a:ea typeface="Times New Roman" panose="02020603050405020304" pitchFamily="18" charset="0"/>
                <a:cs typeface="Calibri" panose="020F0502020204030204" pitchFamily="34" charset="0"/>
              </a:rPr>
              <a:t>guide the development of locally-adapted curricula</a:t>
            </a:r>
            <a:endParaRPr lang="en-GB" sz="1600" b="1" dirty="0"/>
          </a:p>
        </p:txBody>
      </p:sp>
      <p:sp>
        <p:nvSpPr>
          <p:cNvPr id="31" name="Rectangle 30"/>
          <p:cNvSpPr/>
          <p:nvPr/>
        </p:nvSpPr>
        <p:spPr>
          <a:xfrm>
            <a:off x="442452" y="3393811"/>
            <a:ext cx="4726376" cy="1323439"/>
          </a:xfrm>
          <a:prstGeom prst="rect">
            <a:avLst/>
          </a:prstGeom>
        </p:spPr>
        <p:txBody>
          <a:bodyPr wrap="square">
            <a:spAutoFit/>
          </a:bodyPr>
          <a:lstStyle/>
          <a:p>
            <a:pPr marL="285750" indent="-285750">
              <a:buFont typeface="Wingdings" panose="05000000000000000000" pitchFamily="2" charset="2"/>
              <a:buChar char="ü"/>
            </a:pPr>
            <a:r>
              <a:rPr lang="en-US" sz="1600" dirty="0"/>
              <a:t>Learning objectives that are </a:t>
            </a:r>
            <a:r>
              <a:rPr lang="en-US" sz="1600" b="1" dirty="0"/>
              <a:t>age –appropriate</a:t>
            </a:r>
            <a:r>
              <a:rPr lang="en-US" sz="1600" dirty="0"/>
              <a:t> and </a:t>
            </a:r>
            <a:r>
              <a:rPr lang="en-US" sz="1600" b="1" dirty="0"/>
              <a:t>logically sequenced</a:t>
            </a:r>
            <a:r>
              <a:rPr lang="en-US" sz="1600" dirty="0"/>
              <a:t> to become increasingly complex with age and developmental ability across  four age groups</a:t>
            </a:r>
            <a:r>
              <a:rPr lang="en-US" sz="1600" i="1" dirty="0"/>
              <a:t> </a:t>
            </a:r>
            <a:r>
              <a:rPr lang="en-US" sz="1600" dirty="0"/>
              <a:t>(5-8 years; 9-12 years; 12-15 years and 15-18+ years)</a:t>
            </a:r>
            <a:endParaRPr lang="en-GB" sz="1600" dirty="0"/>
          </a:p>
        </p:txBody>
      </p:sp>
      <p:sp>
        <p:nvSpPr>
          <p:cNvPr id="6" name="Rectangle 5"/>
          <p:cNvSpPr/>
          <p:nvPr/>
        </p:nvSpPr>
        <p:spPr>
          <a:xfrm>
            <a:off x="442452" y="5243775"/>
            <a:ext cx="4928030" cy="830997"/>
          </a:xfrm>
          <a:prstGeom prst="rect">
            <a:avLst/>
          </a:prstGeom>
        </p:spPr>
        <p:txBody>
          <a:bodyPr wrap="square">
            <a:spAutoFit/>
          </a:bodyPr>
          <a:lstStyle/>
          <a:p>
            <a:pPr marL="285750" indent="-285750">
              <a:buFont typeface="Wingdings" panose="05000000000000000000" pitchFamily="2" charset="2"/>
              <a:buChar char="ü"/>
            </a:pPr>
            <a:r>
              <a:rPr lang="en-US" sz="1600" dirty="0">
                <a:ea typeface="Calibri" panose="020F0502020204030204" pitchFamily="34" charset="0"/>
                <a:cs typeface="Calibri" panose="020F0502020204030204" pitchFamily="34" charset="0"/>
              </a:rPr>
              <a:t>8 key concepts taught simultaneously and </a:t>
            </a:r>
            <a:r>
              <a:rPr lang="en-GB" sz="1600" dirty="0">
                <a:solidFill>
                  <a:srgbClr val="222222"/>
                </a:solidFill>
                <a:ea typeface="Calibri" panose="020F0502020204030204" pitchFamily="34" charset="0"/>
                <a:cs typeface="Arial" panose="020B0604020202020204" pitchFamily="34" charset="0"/>
              </a:rPr>
              <a:t>focused on </a:t>
            </a:r>
            <a:r>
              <a:rPr lang="en-US" sz="1600" dirty="0">
                <a:ea typeface="Times New Roman" panose="02020603050405020304" pitchFamily="18" charset="0"/>
                <a:cs typeface="Calibri" panose="020F0502020204030204" pitchFamily="34" charset="0"/>
              </a:rPr>
              <a:t>3 domains of learning: </a:t>
            </a:r>
            <a:r>
              <a:rPr lang="en-US" sz="1600" b="1" dirty="0">
                <a:ea typeface="Calibri" panose="020F0502020204030204" pitchFamily="34" charset="0"/>
                <a:cs typeface="Calibri" panose="020F0502020204030204" pitchFamily="34" charset="0"/>
              </a:rPr>
              <a:t>knowledge</a:t>
            </a:r>
            <a:r>
              <a:rPr lang="en-US" sz="1600" dirty="0">
                <a:ea typeface="Calibri" panose="020F0502020204030204" pitchFamily="34" charset="0"/>
                <a:cs typeface="Calibri" panose="020F0502020204030204" pitchFamily="34" charset="0"/>
              </a:rPr>
              <a:t>, </a:t>
            </a:r>
            <a:r>
              <a:rPr lang="en-US" sz="1600" b="1" dirty="0">
                <a:ea typeface="Calibri" panose="020F0502020204030204" pitchFamily="34" charset="0"/>
                <a:cs typeface="Calibri" panose="020F0502020204030204" pitchFamily="34" charset="0"/>
              </a:rPr>
              <a:t>attitudes</a:t>
            </a:r>
            <a:r>
              <a:rPr lang="en-US" sz="1600" dirty="0">
                <a:ea typeface="Calibri" panose="020F0502020204030204" pitchFamily="34" charset="0"/>
                <a:cs typeface="Calibri" panose="020F0502020204030204" pitchFamily="34" charset="0"/>
              </a:rPr>
              <a:t> and </a:t>
            </a:r>
            <a:r>
              <a:rPr lang="en-US" sz="1600" b="1" dirty="0">
                <a:ea typeface="Calibri" panose="020F0502020204030204" pitchFamily="34" charset="0"/>
                <a:cs typeface="Calibri" panose="020F0502020204030204" pitchFamily="34" charset="0"/>
              </a:rPr>
              <a:t>skills </a:t>
            </a:r>
            <a:endParaRPr lang="en-GB" sz="1600" dirty="0"/>
          </a:p>
        </p:txBody>
      </p:sp>
      <p:sp>
        <p:nvSpPr>
          <p:cNvPr id="35" name="TextBox 34"/>
          <p:cNvSpPr txBox="1"/>
          <p:nvPr/>
        </p:nvSpPr>
        <p:spPr>
          <a:xfrm>
            <a:off x="9480003" y="6547552"/>
            <a:ext cx="1301988" cy="338554"/>
          </a:xfrm>
          <a:prstGeom prst="rect">
            <a:avLst/>
          </a:prstGeom>
          <a:noFill/>
        </p:spPr>
        <p:txBody>
          <a:bodyPr wrap="square" rtlCol="0">
            <a:spAutoFit/>
          </a:bodyPr>
          <a:lstStyle/>
          <a:p>
            <a:pPr algn="ctr"/>
            <a:r>
              <a:rPr lang="en-GB" sz="800" b="1" dirty="0">
                <a:solidFill>
                  <a:srgbClr val="E5478E"/>
                </a:solidFill>
              </a:rPr>
              <a:t>What’s in the revised Guidance?</a:t>
            </a:r>
          </a:p>
        </p:txBody>
      </p:sp>
      <p:sp>
        <p:nvSpPr>
          <p:cNvPr id="36" name="TextBox 35"/>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8" name="TextBox 3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37" name="TextBox 36"/>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pic>
        <p:nvPicPr>
          <p:cNvPr id="8" name="Picture 7"/>
          <p:cNvPicPr>
            <a:picLocks noChangeAspect="1"/>
          </p:cNvPicPr>
          <p:nvPr/>
        </p:nvPicPr>
        <p:blipFill>
          <a:blip r:embed="rId3"/>
          <a:stretch>
            <a:fillRect/>
          </a:stretch>
        </p:blipFill>
        <p:spPr>
          <a:xfrm>
            <a:off x="6854146" y="1387711"/>
            <a:ext cx="4407810" cy="4687061"/>
          </a:xfrm>
          <a:prstGeom prst="rect">
            <a:avLst/>
          </a:prstGeom>
        </p:spPr>
      </p:pic>
    </p:spTree>
    <p:extLst>
      <p:ext uri="{BB962C8B-B14F-4D97-AF65-F5344CB8AC3E}">
        <p14:creationId xmlns:p14="http://schemas.microsoft.com/office/powerpoint/2010/main" val="366198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What’s in the revised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75097" y="2104562"/>
            <a:ext cx="5034166" cy="4343513"/>
          </a:xfrm>
          <a:prstGeom prst="rect">
            <a:avLst/>
          </a:prstGeom>
        </p:spPr>
      </p:pic>
      <p:sp>
        <p:nvSpPr>
          <p:cNvPr id="31" name="TextBox 30"/>
          <p:cNvSpPr txBox="1"/>
          <p:nvPr/>
        </p:nvSpPr>
        <p:spPr>
          <a:xfrm>
            <a:off x="9480003" y="6547552"/>
            <a:ext cx="1301988" cy="338554"/>
          </a:xfrm>
          <a:prstGeom prst="rect">
            <a:avLst/>
          </a:prstGeom>
          <a:noFill/>
        </p:spPr>
        <p:txBody>
          <a:bodyPr wrap="square" rtlCol="0">
            <a:spAutoFit/>
          </a:bodyPr>
          <a:lstStyle/>
          <a:p>
            <a:pPr algn="ctr"/>
            <a:r>
              <a:rPr lang="en-GB" sz="800" b="1" dirty="0">
                <a:solidFill>
                  <a:srgbClr val="E5478E"/>
                </a:solidFill>
              </a:rPr>
              <a:t>What’s in the revised Guidance?</a:t>
            </a:r>
          </a:p>
        </p:txBody>
      </p:sp>
      <p:sp>
        <p:nvSpPr>
          <p:cNvPr id="32" name="TextBox 31"/>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3" name="TextBox 32"/>
          <p:cNvSpPr txBox="1"/>
          <p:nvPr/>
        </p:nvSpPr>
        <p:spPr>
          <a:xfrm>
            <a:off x="92431" y="1664669"/>
            <a:ext cx="5712304" cy="646331"/>
          </a:xfrm>
          <a:prstGeom prst="rect">
            <a:avLst/>
          </a:prstGeom>
          <a:noFill/>
        </p:spPr>
        <p:txBody>
          <a:bodyPr wrap="square" rtlCol="0">
            <a:spAutoFit/>
          </a:bodyPr>
          <a:lstStyle/>
          <a:p>
            <a:r>
              <a:rPr lang="en-GB" dirty="0">
                <a:solidFill>
                  <a:srgbClr val="FF0000"/>
                </a:solidFill>
              </a:rPr>
              <a:t>Example of a key concept, topics and learning objectives </a:t>
            </a:r>
          </a:p>
          <a:p>
            <a:endParaRPr lang="en-GB" dirty="0"/>
          </a:p>
        </p:txBody>
      </p:sp>
      <p:pic>
        <p:nvPicPr>
          <p:cNvPr id="6" name="Picture 5"/>
          <p:cNvPicPr>
            <a:picLocks noChangeAspect="1"/>
          </p:cNvPicPr>
          <p:nvPr/>
        </p:nvPicPr>
        <p:blipFill>
          <a:blip r:embed="rId4"/>
          <a:stretch>
            <a:fillRect/>
          </a:stretch>
        </p:blipFill>
        <p:spPr>
          <a:xfrm>
            <a:off x="5819775" y="1277552"/>
            <a:ext cx="6372225" cy="400050"/>
          </a:xfrm>
          <a:prstGeom prst="rect">
            <a:avLst/>
          </a:prstGeom>
        </p:spPr>
      </p:pic>
      <p:pic>
        <p:nvPicPr>
          <p:cNvPr id="8" name="Picture 7"/>
          <p:cNvPicPr>
            <a:picLocks noChangeAspect="1"/>
          </p:cNvPicPr>
          <p:nvPr/>
        </p:nvPicPr>
        <p:blipFill>
          <a:blip r:embed="rId5"/>
          <a:stretch>
            <a:fillRect/>
          </a:stretch>
        </p:blipFill>
        <p:spPr>
          <a:xfrm>
            <a:off x="5819775" y="1761376"/>
            <a:ext cx="2594356" cy="2450225"/>
          </a:xfrm>
          <a:prstGeom prst="rect">
            <a:avLst/>
          </a:prstGeom>
        </p:spPr>
      </p:pic>
      <p:pic>
        <p:nvPicPr>
          <p:cNvPr id="9" name="Picture 8"/>
          <p:cNvPicPr>
            <a:picLocks noChangeAspect="1"/>
          </p:cNvPicPr>
          <p:nvPr/>
        </p:nvPicPr>
        <p:blipFill>
          <a:blip r:embed="rId6"/>
          <a:stretch>
            <a:fillRect/>
          </a:stretch>
        </p:blipFill>
        <p:spPr>
          <a:xfrm>
            <a:off x="5845169" y="4326377"/>
            <a:ext cx="2686066" cy="2021111"/>
          </a:xfrm>
          <a:prstGeom prst="rect">
            <a:avLst/>
          </a:prstGeom>
        </p:spPr>
      </p:pic>
      <p:pic>
        <p:nvPicPr>
          <p:cNvPr id="10" name="Picture 9"/>
          <p:cNvPicPr>
            <a:picLocks noChangeAspect="1"/>
          </p:cNvPicPr>
          <p:nvPr/>
        </p:nvPicPr>
        <p:blipFill>
          <a:blip r:embed="rId7"/>
          <a:stretch>
            <a:fillRect/>
          </a:stretch>
        </p:blipFill>
        <p:spPr>
          <a:xfrm>
            <a:off x="8717050" y="1768691"/>
            <a:ext cx="2733145" cy="2034177"/>
          </a:xfrm>
          <a:prstGeom prst="rect">
            <a:avLst/>
          </a:prstGeom>
        </p:spPr>
      </p:pic>
      <p:pic>
        <p:nvPicPr>
          <p:cNvPr id="15" name="Picture 14"/>
          <p:cNvPicPr>
            <a:picLocks noChangeAspect="1"/>
          </p:cNvPicPr>
          <p:nvPr/>
        </p:nvPicPr>
        <p:blipFill>
          <a:blip r:embed="rId8"/>
          <a:stretch>
            <a:fillRect/>
          </a:stretch>
        </p:blipFill>
        <p:spPr>
          <a:xfrm>
            <a:off x="8717050" y="3893957"/>
            <a:ext cx="2905125" cy="2457450"/>
          </a:xfrm>
          <a:prstGeom prst="rect">
            <a:avLst/>
          </a:prstGeom>
        </p:spPr>
      </p:pic>
      <p:sp>
        <p:nvSpPr>
          <p:cNvPr id="34" name="TextBox 33"/>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1801825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What’s in the revised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480003" y="6547552"/>
            <a:ext cx="1301988" cy="338554"/>
          </a:xfrm>
          <a:prstGeom prst="rect">
            <a:avLst/>
          </a:prstGeom>
          <a:noFill/>
        </p:spPr>
        <p:txBody>
          <a:bodyPr wrap="square" rtlCol="0">
            <a:spAutoFit/>
          </a:bodyPr>
          <a:lstStyle/>
          <a:p>
            <a:pPr algn="ctr"/>
            <a:r>
              <a:rPr lang="en-GB" sz="800" b="1" dirty="0">
                <a:solidFill>
                  <a:srgbClr val="E5478E"/>
                </a:solidFill>
              </a:rPr>
              <a:t>What’s in the revised Guidance?</a:t>
            </a:r>
          </a:p>
        </p:txBody>
      </p:sp>
      <p:sp>
        <p:nvSpPr>
          <p:cNvPr id="32" name="TextBox 31"/>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4" name="TextBox 33"/>
          <p:cNvSpPr txBox="1"/>
          <p:nvPr/>
        </p:nvSpPr>
        <p:spPr>
          <a:xfrm>
            <a:off x="155380" y="1677458"/>
            <a:ext cx="7367912" cy="369332"/>
          </a:xfrm>
          <a:prstGeom prst="rect">
            <a:avLst/>
          </a:prstGeom>
          <a:noFill/>
        </p:spPr>
        <p:txBody>
          <a:bodyPr wrap="square" rtlCol="0">
            <a:spAutoFit/>
          </a:bodyPr>
          <a:lstStyle/>
          <a:p>
            <a:r>
              <a:rPr lang="en-GB" dirty="0">
                <a:solidFill>
                  <a:srgbClr val="FF0000"/>
                </a:solidFill>
              </a:rPr>
              <a:t>Building support and planning for the implementation of CSE programmes </a:t>
            </a:r>
          </a:p>
        </p:txBody>
      </p:sp>
      <p:sp>
        <p:nvSpPr>
          <p:cNvPr id="35" name="TextBox 34"/>
          <p:cNvSpPr txBox="1"/>
          <p:nvPr/>
        </p:nvSpPr>
        <p:spPr>
          <a:xfrm>
            <a:off x="1036481" y="2120551"/>
            <a:ext cx="2941731" cy="369332"/>
          </a:xfrm>
          <a:prstGeom prst="rect">
            <a:avLst/>
          </a:prstGeom>
          <a:noFill/>
        </p:spPr>
        <p:txBody>
          <a:bodyPr wrap="square" rtlCol="0">
            <a:spAutoFit/>
          </a:bodyPr>
          <a:lstStyle/>
          <a:p>
            <a:r>
              <a:rPr lang="en-GB" b="1" dirty="0"/>
              <a:t>Building support through: </a:t>
            </a:r>
          </a:p>
        </p:txBody>
      </p:sp>
      <p:sp>
        <p:nvSpPr>
          <p:cNvPr id="36" name="TextBox 35"/>
          <p:cNvSpPr txBox="1"/>
          <p:nvPr/>
        </p:nvSpPr>
        <p:spPr>
          <a:xfrm>
            <a:off x="6112722" y="2132020"/>
            <a:ext cx="5217887" cy="369332"/>
          </a:xfrm>
          <a:prstGeom prst="rect">
            <a:avLst/>
          </a:prstGeom>
          <a:noFill/>
        </p:spPr>
        <p:txBody>
          <a:bodyPr wrap="square" rtlCol="0">
            <a:spAutoFit/>
          </a:bodyPr>
          <a:lstStyle/>
          <a:p>
            <a:r>
              <a:rPr lang="en-GB" b="1" dirty="0"/>
              <a:t>CSE programme implementation through: </a:t>
            </a:r>
          </a:p>
        </p:txBody>
      </p:sp>
      <p:sp>
        <p:nvSpPr>
          <p:cNvPr id="5" name="TextBox 4"/>
          <p:cNvSpPr txBox="1"/>
          <p:nvPr/>
        </p:nvSpPr>
        <p:spPr>
          <a:xfrm>
            <a:off x="1036345" y="2562201"/>
            <a:ext cx="4058655" cy="3693319"/>
          </a:xfrm>
          <a:prstGeom prst="rect">
            <a:avLst/>
          </a:prstGeom>
          <a:noFill/>
        </p:spPr>
        <p:txBody>
          <a:bodyPr wrap="square" rtlCol="0">
            <a:spAutoFit/>
          </a:bodyPr>
          <a:lstStyle/>
          <a:p>
            <a:pPr marL="285750" lvl="0" indent="-285750">
              <a:buFont typeface="Wingdings" panose="05000000000000000000" pitchFamily="2" charset="2"/>
              <a:buChar char="ü"/>
            </a:pPr>
            <a:r>
              <a:rPr lang="en-US" dirty="0"/>
              <a:t>Use evidence that demonstrates young people's existing needs within the national/local context</a:t>
            </a:r>
          </a:p>
          <a:p>
            <a:pPr lvl="0"/>
            <a:endParaRPr lang="en-GB" dirty="0"/>
          </a:p>
          <a:p>
            <a:pPr marL="285750" lvl="0" indent="-285750">
              <a:buFont typeface="Wingdings" panose="05000000000000000000" pitchFamily="2" charset="2"/>
              <a:buChar char="ü"/>
            </a:pPr>
            <a:r>
              <a:rPr lang="en-US" dirty="0"/>
              <a:t>Use existing international, regional and local frameworks and international agreements that support CSE</a:t>
            </a:r>
          </a:p>
          <a:p>
            <a:pPr lvl="0"/>
            <a:endParaRPr lang="en-GB" dirty="0"/>
          </a:p>
          <a:p>
            <a:pPr marL="285750" lvl="0" indent="-285750">
              <a:buFont typeface="Wingdings" panose="05000000000000000000" pitchFamily="2" charset="2"/>
              <a:buChar char="ü"/>
            </a:pPr>
            <a:r>
              <a:rPr lang="en-US" dirty="0"/>
              <a:t>Share arguments on the importance of the social and emotional well-being of children and young people</a:t>
            </a:r>
            <a:endParaRPr lang="en-GB" dirty="0"/>
          </a:p>
          <a:p>
            <a:endParaRPr lang="en-GB" dirty="0"/>
          </a:p>
        </p:txBody>
      </p:sp>
      <p:sp>
        <p:nvSpPr>
          <p:cNvPr id="33" name="TextBox 32"/>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
        <p:nvSpPr>
          <p:cNvPr id="41" name="Oval 40"/>
          <p:cNvSpPr/>
          <p:nvPr/>
        </p:nvSpPr>
        <p:spPr>
          <a:xfrm>
            <a:off x="6324325" y="2742666"/>
            <a:ext cx="3780000" cy="3228896"/>
          </a:xfrm>
          <a:prstGeom prst="ellipse">
            <a:avLst/>
          </a:prstGeom>
          <a:solidFill>
            <a:schemeClr val="bg1">
              <a:lumMod val="6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864324" y="3282666"/>
            <a:ext cx="2700000" cy="2480549"/>
          </a:xfrm>
          <a:prstGeom prst="ellipse">
            <a:avLst/>
          </a:prstGeom>
          <a:solidFill>
            <a:schemeClr val="bg1">
              <a:lumMod val="7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505506" y="4232070"/>
            <a:ext cx="1440000" cy="1278491"/>
          </a:xfrm>
          <a:prstGeom prst="ellipse">
            <a:avLst/>
          </a:prstGeom>
          <a:solidFill>
            <a:schemeClr val="bg1">
              <a:lumMod val="85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235917" y="3110641"/>
            <a:ext cx="1956815" cy="966089"/>
          </a:xfrm>
          <a:prstGeom prst="rect">
            <a:avLst/>
          </a:prstGeom>
          <a:noFill/>
        </p:spPr>
        <p:txBody>
          <a:bodyPr wrap="none" lIns="91440" tIns="45720" rIns="91440" bIns="45720">
            <a:prstTxWarp prst="textArchUp">
              <a:avLst>
                <a:gd name="adj" fmla="val 11550097"/>
              </a:avLst>
            </a:prstTxWarp>
            <a:spAutoFit/>
          </a:bodyPr>
          <a:lstStyle/>
          <a:p>
            <a:pPr algn="ct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7549136" y="4463466"/>
            <a:ext cx="1930273" cy="369332"/>
          </a:xfrm>
          <a:prstGeom prst="rect">
            <a:avLst/>
          </a:prstGeom>
          <a:noFill/>
        </p:spPr>
        <p:txBody>
          <a:bodyPr wrap="square" rtlCol="0">
            <a:spAutoFit/>
          </a:bodyPr>
          <a:lstStyle/>
          <a:p>
            <a:r>
              <a:rPr lang="en-GB" b="1" dirty="0"/>
              <a:t>School level</a:t>
            </a:r>
          </a:p>
        </p:txBody>
      </p:sp>
      <p:sp>
        <p:nvSpPr>
          <p:cNvPr id="47" name="TextBox 46"/>
          <p:cNvSpPr txBox="1"/>
          <p:nvPr/>
        </p:nvSpPr>
        <p:spPr>
          <a:xfrm>
            <a:off x="7227312" y="3559479"/>
            <a:ext cx="1974024" cy="369332"/>
          </a:xfrm>
          <a:prstGeom prst="rect">
            <a:avLst/>
          </a:prstGeom>
          <a:noFill/>
        </p:spPr>
        <p:txBody>
          <a:bodyPr wrap="square" rtlCol="0">
            <a:spAutoFit/>
          </a:bodyPr>
          <a:lstStyle/>
          <a:p>
            <a:pPr algn="ctr"/>
            <a:r>
              <a:rPr lang="en-GB" b="1" dirty="0"/>
              <a:t>Community level</a:t>
            </a:r>
          </a:p>
        </p:txBody>
      </p:sp>
      <p:sp>
        <p:nvSpPr>
          <p:cNvPr id="48" name="TextBox 47"/>
          <p:cNvSpPr txBox="1"/>
          <p:nvPr/>
        </p:nvSpPr>
        <p:spPr>
          <a:xfrm>
            <a:off x="7238494" y="2852924"/>
            <a:ext cx="1974024" cy="369332"/>
          </a:xfrm>
          <a:prstGeom prst="rect">
            <a:avLst/>
          </a:prstGeom>
          <a:noFill/>
        </p:spPr>
        <p:txBody>
          <a:bodyPr wrap="square" rtlCol="0">
            <a:spAutoFit/>
          </a:bodyPr>
          <a:lstStyle/>
          <a:p>
            <a:pPr algn="ctr"/>
            <a:r>
              <a:rPr lang="en-GB" b="1" dirty="0"/>
              <a:t>National level</a:t>
            </a:r>
          </a:p>
        </p:txBody>
      </p:sp>
    </p:spTree>
    <p:extLst>
      <p:ext uri="{BB962C8B-B14F-4D97-AF65-F5344CB8AC3E}">
        <p14:creationId xmlns:p14="http://schemas.microsoft.com/office/powerpoint/2010/main" val="9039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9"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What’s in the revised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480003" y="6547552"/>
            <a:ext cx="1301988" cy="338554"/>
          </a:xfrm>
          <a:prstGeom prst="rect">
            <a:avLst/>
          </a:prstGeom>
          <a:noFill/>
        </p:spPr>
        <p:txBody>
          <a:bodyPr wrap="square" rtlCol="0">
            <a:spAutoFit/>
          </a:bodyPr>
          <a:lstStyle/>
          <a:p>
            <a:pPr algn="ctr"/>
            <a:r>
              <a:rPr lang="en-GB" sz="800" b="1" dirty="0">
                <a:solidFill>
                  <a:srgbClr val="E5478E"/>
                </a:solidFill>
              </a:rPr>
              <a:t>What’s in the revised Guidance?</a:t>
            </a:r>
          </a:p>
        </p:txBody>
      </p:sp>
      <p:sp>
        <p:nvSpPr>
          <p:cNvPr id="32" name="TextBox 31"/>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4" name="TextBox 33"/>
          <p:cNvSpPr txBox="1"/>
          <p:nvPr/>
        </p:nvSpPr>
        <p:spPr>
          <a:xfrm>
            <a:off x="222236" y="1743747"/>
            <a:ext cx="7367912" cy="369332"/>
          </a:xfrm>
          <a:prstGeom prst="rect">
            <a:avLst/>
          </a:prstGeom>
          <a:noFill/>
        </p:spPr>
        <p:txBody>
          <a:bodyPr wrap="square" rtlCol="0">
            <a:spAutoFit/>
          </a:bodyPr>
          <a:lstStyle/>
          <a:p>
            <a:r>
              <a:rPr lang="en-GB" dirty="0">
                <a:solidFill>
                  <a:srgbClr val="FF0000"/>
                </a:solidFill>
              </a:rPr>
              <a:t>Delivering effective CSE programmes</a:t>
            </a:r>
          </a:p>
        </p:txBody>
      </p:sp>
      <p:sp>
        <p:nvSpPr>
          <p:cNvPr id="4" name="TextBox 3"/>
          <p:cNvSpPr txBox="1"/>
          <p:nvPr/>
        </p:nvSpPr>
        <p:spPr>
          <a:xfrm>
            <a:off x="479178" y="2155723"/>
            <a:ext cx="3207919" cy="3693319"/>
          </a:xfrm>
          <a:prstGeom prst="rect">
            <a:avLst/>
          </a:prstGeom>
          <a:noFill/>
        </p:spPr>
        <p:txBody>
          <a:bodyPr wrap="square" rtlCol="0">
            <a:spAutoFit/>
          </a:bodyPr>
          <a:lstStyle/>
          <a:p>
            <a:pPr marL="342900" indent="-342900">
              <a:buFont typeface="+mj-lt"/>
              <a:buAutoNum type="arabicPeriod"/>
            </a:pPr>
            <a:r>
              <a:rPr lang="en-GB" dirty="0"/>
              <a:t>Developing effective curriculum (preparatory phase and content development)</a:t>
            </a:r>
          </a:p>
          <a:p>
            <a:pPr marL="342900" indent="-342900">
              <a:buFont typeface="+mj-lt"/>
              <a:buAutoNum type="arabicPeriod"/>
            </a:pPr>
            <a:endParaRPr lang="en-GB" dirty="0"/>
          </a:p>
          <a:p>
            <a:pPr marL="342900" indent="-342900">
              <a:buFont typeface="+mj-lt"/>
              <a:buAutoNum type="arabicPeriod"/>
            </a:pPr>
            <a:r>
              <a:rPr lang="en-GB" dirty="0"/>
              <a:t>Designing and implementing CSE programmes (stand-alone or integrate)</a:t>
            </a:r>
          </a:p>
          <a:p>
            <a:pPr marL="342900" indent="-342900">
              <a:buFont typeface="+mj-lt"/>
              <a:buAutoNum type="arabicPeriod"/>
            </a:pPr>
            <a:endParaRPr lang="en-GB" dirty="0"/>
          </a:p>
          <a:p>
            <a:pPr marL="342900" indent="-342900">
              <a:buFont typeface="+mj-lt"/>
              <a:buAutoNum type="arabicPeriod"/>
            </a:pPr>
            <a:r>
              <a:rPr lang="en-GB" dirty="0"/>
              <a:t>Monitoring and evaluation of CSE programmes</a:t>
            </a:r>
          </a:p>
          <a:p>
            <a:pPr marL="342900" indent="-342900">
              <a:buFont typeface="+mj-lt"/>
              <a:buAutoNum type="arabicPeriod"/>
            </a:pPr>
            <a:endParaRPr lang="en-GB" dirty="0"/>
          </a:p>
          <a:p>
            <a:pPr marL="342900" indent="-342900">
              <a:buFont typeface="+mj-lt"/>
              <a:buAutoNum type="arabicPeriod"/>
            </a:pPr>
            <a:r>
              <a:rPr lang="en-GB" dirty="0"/>
              <a:t>Scaling-up CSE programmes</a:t>
            </a:r>
          </a:p>
        </p:txBody>
      </p:sp>
      <p:pic>
        <p:nvPicPr>
          <p:cNvPr id="5" name="Picture 4"/>
          <p:cNvPicPr>
            <a:picLocks noChangeAspect="1"/>
          </p:cNvPicPr>
          <p:nvPr/>
        </p:nvPicPr>
        <p:blipFill>
          <a:blip r:embed="rId3"/>
          <a:stretch>
            <a:fillRect/>
          </a:stretch>
        </p:blipFill>
        <p:spPr>
          <a:xfrm>
            <a:off x="5078383" y="1900995"/>
            <a:ext cx="6514821" cy="4351409"/>
          </a:xfrm>
          <a:prstGeom prst="rect">
            <a:avLst/>
          </a:prstGeom>
        </p:spPr>
      </p:pic>
      <p:sp>
        <p:nvSpPr>
          <p:cNvPr id="33" name="TextBox 32"/>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223516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The ITGSE revision process</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2" name="TextBox 31"/>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3" name="TextBox 32"/>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705" y="1774465"/>
            <a:ext cx="6206339" cy="4137146"/>
          </a:xfrm>
          <a:prstGeom prst="rect">
            <a:avLst/>
          </a:prstGeom>
        </p:spPr>
      </p:pic>
      <p:sp>
        <p:nvSpPr>
          <p:cNvPr id="4" name="TextBox 3"/>
          <p:cNvSpPr txBox="1"/>
          <p:nvPr/>
        </p:nvSpPr>
        <p:spPr>
          <a:xfrm>
            <a:off x="175097" y="1701556"/>
            <a:ext cx="5237561" cy="5416868"/>
          </a:xfrm>
          <a:prstGeom prst="rect">
            <a:avLst/>
          </a:prstGeom>
          <a:noFill/>
        </p:spPr>
        <p:txBody>
          <a:bodyPr wrap="square" rtlCol="0">
            <a:spAutoFit/>
          </a:bodyPr>
          <a:lstStyle/>
          <a:p>
            <a:r>
              <a:rPr lang="en-GB" sz="2000" dirty="0">
                <a:solidFill>
                  <a:srgbClr val="FF0000"/>
                </a:solidFill>
              </a:rPr>
              <a:t>This revised edition </a:t>
            </a:r>
            <a:endParaRPr lang="en-GB" sz="1000" dirty="0">
              <a:solidFill>
                <a:srgbClr val="FF0000"/>
              </a:solidFill>
            </a:endParaRPr>
          </a:p>
          <a:p>
            <a:endParaRPr lang="en-GB" sz="1000" dirty="0"/>
          </a:p>
          <a:p>
            <a:pPr marL="285750" indent="-285750">
              <a:buFont typeface="Wingdings" panose="05000000000000000000" pitchFamily="2" charset="2"/>
              <a:buChar char="§"/>
            </a:pPr>
            <a:r>
              <a:rPr lang="en-US" dirty="0"/>
              <a:t>is based on a new review of evidence, together with a review of curricula and curricula frameworks, both commissioned by UNESCO in 2016;</a:t>
            </a:r>
          </a:p>
          <a:p>
            <a:endParaRPr lang="en-US" dirty="0"/>
          </a:p>
          <a:p>
            <a:pPr marL="285750" indent="-285750">
              <a:buFont typeface="Wingdings" panose="05000000000000000000" pitchFamily="2" charset="2"/>
              <a:buChar char="§"/>
            </a:pPr>
            <a:r>
              <a:rPr lang="en-US" dirty="0"/>
              <a:t>was developed with input from a CSE Advisory group comprised of technical experts from across the globe, working in the fields of education, health, youth development, human rights and gender equality;</a:t>
            </a:r>
          </a:p>
          <a:p>
            <a:pPr marL="171450" indent="-171450">
              <a:buFont typeface="Wingdings" panose="05000000000000000000" pitchFamily="2" charset="2"/>
              <a:buChar char="§"/>
            </a:pPr>
            <a:endParaRPr lang="en-US" sz="1000" dirty="0"/>
          </a:p>
          <a:p>
            <a:pPr marL="285750" indent="-285750">
              <a:buFont typeface="Wingdings" panose="05000000000000000000" pitchFamily="2" charset="2"/>
              <a:buChar char="§"/>
            </a:pPr>
            <a:r>
              <a:rPr lang="en-US" dirty="0"/>
              <a:t>involved broad consultation, including: through an online survey of user perspectives on the original Guidance; targeted focus group discussions at country level; and, a global stakeholder consultation meeting in 2016.</a:t>
            </a:r>
          </a:p>
          <a:p>
            <a:pPr marL="285750" indent="-285750">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val="179166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9455" y="1157914"/>
            <a:ext cx="7966953" cy="543642"/>
          </a:xfrm>
        </p:spPr>
        <p:txBody>
          <a:bodyPr>
            <a:noAutofit/>
          </a:bodyPr>
          <a:lstStyle/>
          <a:p>
            <a:pPr algn="ctr"/>
            <a:r>
              <a:rPr lang="en-US" sz="3000" dirty="0">
                <a:solidFill>
                  <a:srgbClr val="0070C0"/>
                </a:solidFill>
              </a:rPr>
              <a:t>What is Comprehensive Sexuality Education (CSE?)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b="1" dirty="0">
                <a:solidFill>
                  <a:srgbClr val="E5478E"/>
                </a:solidFill>
              </a:rPr>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3" name="TextBox 32"/>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4" name="TextBox 33"/>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35" name="TextBox 34"/>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36" name="TextBox 35"/>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pic>
        <p:nvPicPr>
          <p:cNvPr id="4" name="Picture 3"/>
          <p:cNvPicPr>
            <a:picLocks noChangeAspect="1"/>
          </p:cNvPicPr>
          <p:nvPr/>
        </p:nvPicPr>
        <p:blipFill>
          <a:blip r:embed="rId3"/>
          <a:stretch>
            <a:fillRect/>
          </a:stretch>
        </p:blipFill>
        <p:spPr>
          <a:xfrm>
            <a:off x="1036481" y="2587619"/>
            <a:ext cx="2398826" cy="2544209"/>
          </a:xfrm>
          <a:prstGeom prst="rect">
            <a:avLst/>
          </a:prstGeom>
        </p:spPr>
      </p:pic>
      <p:sp>
        <p:nvSpPr>
          <p:cNvPr id="5" name="Rounded Rectangular Callout 4"/>
          <p:cNvSpPr/>
          <p:nvPr/>
        </p:nvSpPr>
        <p:spPr>
          <a:xfrm>
            <a:off x="3872593" y="1871493"/>
            <a:ext cx="7276669" cy="3789157"/>
          </a:xfrm>
          <a:prstGeom prst="wedgeRoundRect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002931" y="2050901"/>
            <a:ext cx="6881019" cy="3323987"/>
          </a:xfrm>
          <a:prstGeom prst="rect">
            <a:avLst/>
          </a:prstGeom>
          <a:noFill/>
          <a:ln>
            <a:noFill/>
          </a:ln>
        </p:spPr>
        <p:txBody>
          <a:bodyPr wrap="square" rtlCol="0">
            <a:spAutoFit/>
          </a:bodyPr>
          <a:lstStyle/>
          <a:p>
            <a:pPr algn="ctr"/>
            <a:r>
              <a:rPr lang="en-GB" sz="2000" b="1" dirty="0"/>
              <a:t>A curriculum-based process of teaching and learning about the cognitive, emotional, physical and social aspects of sexuality.  </a:t>
            </a:r>
          </a:p>
          <a:p>
            <a:pPr algn="ctr"/>
            <a:endParaRPr lang="en-GB" sz="1000" dirty="0"/>
          </a:p>
          <a:p>
            <a:pPr algn="ctr"/>
            <a:r>
              <a:rPr lang="en-GB" sz="2000" dirty="0"/>
              <a:t> It aims to equips children and young people knowledge, skills, attitudes and values that will empower them to:</a:t>
            </a:r>
          </a:p>
          <a:p>
            <a:pPr algn="ctr"/>
            <a:r>
              <a:rPr lang="en-GB" sz="2000" dirty="0"/>
              <a:t> realize their health, well-being and dignity;</a:t>
            </a:r>
            <a:endParaRPr lang="en-GB" sz="1000" dirty="0"/>
          </a:p>
          <a:p>
            <a:pPr algn="ctr"/>
            <a:r>
              <a:rPr lang="en-GB" sz="2000" dirty="0"/>
              <a:t>develop respectful social and sexual relationships; </a:t>
            </a:r>
          </a:p>
          <a:p>
            <a:pPr algn="ctr"/>
            <a:r>
              <a:rPr lang="en-GB" sz="2000" dirty="0"/>
              <a:t>consider how their choices affect their own wellbeing and that of others;</a:t>
            </a:r>
            <a:r>
              <a:rPr lang="en-GB" sz="1000" dirty="0"/>
              <a:t>  </a:t>
            </a:r>
            <a:r>
              <a:rPr lang="en-GB" sz="2000" dirty="0"/>
              <a:t>and, </a:t>
            </a:r>
          </a:p>
          <a:p>
            <a:pPr algn="ctr"/>
            <a:r>
              <a:rPr lang="en-GB" sz="2000" dirty="0"/>
              <a:t>understand and ensure the protection of their rights throughout their lives.</a:t>
            </a:r>
          </a:p>
        </p:txBody>
      </p:sp>
    </p:spTree>
    <p:extLst>
      <p:ext uri="{BB962C8B-B14F-4D97-AF65-F5344CB8AC3E}">
        <p14:creationId xmlns:p14="http://schemas.microsoft.com/office/powerpoint/2010/main" val="257381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75097" y="1157914"/>
            <a:ext cx="7966953" cy="543642"/>
          </a:xfrm>
        </p:spPr>
        <p:txBody>
          <a:bodyPr>
            <a:noAutofit/>
          </a:bodyPr>
          <a:lstStyle/>
          <a:p>
            <a:r>
              <a:rPr lang="en-US" sz="3000" dirty="0">
                <a:solidFill>
                  <a:srgbClr val="0070C0"/>
                </a:solidFill>
              </a:rPr>
              <a:t>Why use the Guidance?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5" name="TextBox 14"/>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b="1" dirty="0">
                <a:solidFill>
                  <a:srgbClr val="E5478E"/>
                </a:solidFill>
              </a:rPr>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445510"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93093" y="1836962"/>
            <a:ext cx="8000315" cy="627223"/>
          </a:xfrm>
          <a:prstGeom prst="rect">
            <a:avLst/>
          </a:prstGeom>
        </p:spPr>
        <p:txBody>
          <a:bodyPr wrap="square">
            <a:spAutoFit/>
          </a:bodyPr>
          <a:lstStyle/>
          <a:p>
            <a:pPr>
              <a:lnSpc>
                <a:spcPct val="115000"/>
              </a:lnSpc>
              <a:spcAft>
                <a:spcPts val="0"/>
              </a:spcAft>
            </a:pPr>
            <a:r>
              <a:rPr lang="en-US" sz="1600" dirty="0">
                <a:ea typeface="Arial" panose="020B0604020202020204" pitchFamily="34" charset="0"/>
              </a:rPr>
              <a:t>The Guidance will enable users to:</a:t>
            </a:r>
            <a:endParaRPr lang="en-GB" sz="1600" dirty="0">
              <a:ea typeface="Arial" panose="020B0604020202020204" pitchFamily="34" charset="0"/>
            </a:endParaRPr>
          </a:p>
          <a:p>
            <a:pPr>
              <a:lnSpc>
                <a:spcPct val="107000"/>
              </a:lnSpc>
              <a:spcAft>
                <a:spcPts val="800"/>
              </a:spcAft>
            </a:pPr>
            <a:endParaRPr lang="en-GB" sz="1600" dirty="0">
              <a:effectLst/>
              <a:ea typeface="Arial" panose="020B0604020202020204" pitchFamily="34" charset="0"/>
            </a:endParaRPr>
          </a:p>
        </p:txBody>
      </p:sp>
      <p:sp>
        <p:nvSpPr>
          <p:cNvPr id="6" name="Rectangle 5"/>
          <p:cNvSpPr/>
          <p:nvPr/>
        </p:nvSpPr>
        <p:spPr>
          <a:xfrm>
            <a:off x="644584" y="2977803"/>
            <a:ext cx="6511590" cy="830997"/>
          </a:xfrm>
          <a:prstGeom prst="rect">
            <a:avLst/>
          </a:prstGeom>
        </p:spPr>
        <p:txBody>
          <a:bodyPr wrap="square">
            <a:spAutoFit/>
          </a:bodyPr>
          <a:lstStyle/>
          <a:p>
            <a:pPr marL="342900" lvl="0" indent="-342900">
              <a:buFont typeface="Wingdings" panose="05000000000000000000" pitchFamily="2" charset="2"/>
              <a:buChar char=""/>
            </a:pPr>
            <a:r>
              <a:rPr lang="en-US" sz="1600" dirty="0"/>
              <a:t>clarify misunderstanding and address misconceptions as to the purpose and nature of CSE;</a:t>
            </a:r>
          </a:p>
          <a:p>
            <a:pPr marL="342900" lvl="0" indent="-342900">
              <a:buFont typeface="Wingdings" panose="05000000000000000000" pitchFamily="2" charset="2"/>
              <a:buChar char=""/>
            </a:pPr>
            <a:endParaRPr lang="en-GB" sz="1600" dirty="0"/>
          </a:p>
        </p:txBody>
      </p:sp>
      <p:sp>
        <p:nvSpPr>
          <p:cNvPr id="8" name="Rectangle 7"/>
          <p:cNvSpPr/>
          <p:nvPr/>
        </p:nvSpPr>
        <p:spPr>
          <a:xfrm>
            <a:off x="641379" y="3608515"/>
            <a:ext cx="7281464" cy="584775"/>
          </a:xfrm>
          <a:prstGeom prst="rect">
            <a:avLst/>
          </a:prstGeom>
        </p:spPr>
        <p:txBody>
          <a:bodyPr wrap="square">
            <a:spAutoFit/>
          </a:bodyPr>
          <a:lstStyle/>
          <a:p>
            <a:pPr marL="342900" lvl="0" indent="-342900">
              <a:buFont typeface="Wingdings" panose="05000000000000000000" pitchFamily="2" charset="2"/>
              <a:buChar char=""/>
            </a:pPr>
            <a:r>
              <a:rPr lang="en-US" sz="1600" dirty="0"/>
              <a:t>share evidence and research-based recommendations to guide policy-makers, educators and curriculum developers in designing good quality CSE programmes;</a:t>
            </a:r>
          </a:p>
        </p:txBody>
      </p:sp>
      <p:sp>
        <p:nvSpPr>
          <p:cNvPr id="9" name="Rectangle 8"/>
          <p:cNvSpPr/>
          <p:nvPr/>
        </p:nvSpPr>
        <p:spPr>
          <a:xfrm>
            <a:off x="640146" y="4329874"/>
            <a:ext cx="7179859" cy="830997"/>
          </a:xfrm>
          <a:prstGeom prst="rect">
            <a:avLst/>
          </a:prstGeom>
        </p:spPr>
        <p:txBody>
          <a:bodyPr wrap="square">
            <a:spAutoFit/>
          </a:bodyPr>
          <a:lstStyle/>
          <a:p>
            <a:pPr marL="342900" lvl="0" indent="-342900">
              <a:buFont typeface="Wingdings" panose="05000000000000000000" pitchFamily="2" charset="2"/>
              <a:buChar char=""/>
            </a:pPr>
            <a:r>
              <a:rPr lang="en-US" sz="1600" dirty="0"/>
              <a:t>develop relevant, evidence-informed, age- and developmentally-appropriate CSE curricula, teaching and learning materials and programmes that are culturally responsive;</a:t>
            </a:r>
          </a:p>
        </p:txBody>
      </p:sp>
      <p:sp>
        <p:nvSpPr>
          <p:cNvPr id="10" name="Rectangle 9"/>
          <p:cNvSpPr/>
          <p:nvPr/>
        </p:nvSpPr>
        <p:spPr>
          <a:xfrm>
            <a:off x="640146" y="5168343"/>
            <a:ext cx="6096000" cy="338554"/>
          </a:xfrm>
          <a:prstGeom prst="rect">
            <a:avLst/>
          </a:prstGeom>
        </p:spPr>
        <p:txBody>
          <a:bodyPr>
            <a:spAutoFit/>
          </a:bodyPr>
          <a:lstStyle/>
          <a:p>
            <a:pPr marL="342900" lvl="0" indent="-342900">
              <a:buFont typeface="Wingdings" panose="05000000000000000000" pitchFamily="2" charset="2"/>
              <a:buChar char=""/>
            </a:pPr>
            <a:r>
              <a:rPr lang="en-US" sz="1600" dirty="0"/>
              <a:t>build support for CSE at  community and school levels;</a:t>
            </a:r>
          </a:p>
        </p:txBody>
      </p:sp>
      <p:sp>
        <p:nvSpPr>
          <p:cNvPr id="33" name="Rectangle 32"/>
          <p:cNvSpPr/>
          <p:nvPr/>
        </p:nvSpPr>
        <p:spPr>
          <a:xfrm>
            <a:off x="643238" y="5696358"/>
            <a:ext cx="6981077" cy="584775"/>
          </a:xfrm>
          <a:prstGeom prst="rect">
            <a:avLst/>
          </a:prstGeom>
        </p:spPr>
        <p:txBody>
          <a:bodyPr wrap="square">
            <a:spAutoFit/>
          </a:bodyPr>
          <a:lstStyle/>
          <a:p>
            <a:pPr marL="342900" lvl="0" indent="-342900">
              <a:buFont typeface="Wingdings" panose="05000000000000000000" pitchFamily="2" charset="2"/>
              <a:buChar char=""/>
            </a:pPr>
            <a:r>
              <a:rPr lang="en-US" sz="1600" dirty="0"/>
              <a:t>increase awareness, through CSE, about relevant sexual and reproductive health issues that impact children and young people.</a:t>
            </a:r>
          </a:p>
        </p:txBody>
      </p:sp>
      <p:sp>
        <p:nvSpPr>
          <p:cNvPr id="34" name="Rectangle 33"/>
          <p:cNvSpPr/>
          <p:nvPr/>
        </p:nvSpPr>
        <p:spPr>
          <a:xfrm>
            <a:off x="640146" y="2291960"/>
            <a:ext cx="6186244" cy="584775"/>
          </a:xfrm>
          <a:prstGeom prst="rect">
            <a:avLst/>
          </a:prstGeom>
        </p:spPr>
        <p:txBody>
          <a:bodyPr wrap="square">
            <a:spAutoFit/>
          </a:bodyPr>
          <a:lstStyle/>
          <a:p>
            <a:pPr marL="342900" lvl="0" indent="-342900">
              <a:buFont typeface="Wingdings" panose="05000000000000000000" pitchFamily="2" charset="2"/>
              <a:buChar char=""/>
            </a:pPr>
            <a:r>
              <a:rPr lang="en-US" sz="1600" dirty="0"/>
              <a:t>gain a clear understanding of CSE, the need for CSE and the desired positive outcomes of CSE;</a:t>
            </a:r>
          </a:p>
        </p:txBody>
      </p:sp>
      <p:sp>
        <p:nvSpPr>
          <p:cNvPr id="41" name="TextBox 40"/>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43" name="TextBox 42"/>
          <p:cNvSpPr txBox="1"/>
          <p:nvPr/>
        </p:nvSpPr>
        <p:spPr>
          <a:xfrm>
            <a:off x="5673331" y="6552070"/>
            <a:ext cx="1301988" cy="338554"/>
          </a:xfrm>
          <a:prstGeom prst="rect">
            <a:avLst/>
          </a:prstGeom>
          <a:noFill/>
        </p:spPr>
        <p:txBody>
          <a:bodyPr wrap="square" rtlCol="0">
            <a:spAutoFit/>
          </a:bodyPr>
          <a:lstStyle/>
          <a:p>
            <a:pPr algn="ctr"/>
            <a:r>
              <a:rPr lang="en-GB" sz="800" dirty="0"/>
              <a:t>Why have a technical Guidance on CSE?</a:t>
            </a:r>
          </a:p>
        </p:txBody>
      </p:sp>
      <p:sp>
        <p:nvSpPr>
          <p:cNvPr id="44" name="TextBox 43"/>
          <p:cNvSpPr txBox="1"/>
          <p:nvPr/>
        </p:nvSpPr>
        <p:spPr>
          <a:xfrm>
            <a:off x="6950652" y="6547552"/>
            <a:ext cx="639496" cy="338554"/>
          </a:xfrm>
          <a:prstGeom prst="rect">
            <a:avLst/>
          </a:prstGeom>
          <a:noFill/>
        </p:spPr>
        <p:txBody>
          <a:bodyPr wrap="square" rtlCol="0">
            <a:spAutoFit/>
          </a:bodyPr>
          <a:lstStyle/>
          <a:p>
            <a:pPr algn="ctr"/>
            <a:r>
              <a:rPr lang="en-GB" sz="800" dirty="0"/>
              <a:t>What is the ITGSE?</a:t>
            </a:r>
          </a:p>
        </p:txBody>
      </p:sp>
      <p:sp>
        <p:nvSpPr>
          <p:cNvPr id="42" name="TextBox 41"/>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pic>
        <p:nvPicPr>
          <p:cNvPr id="5" name="Picture 4"/>
          <p:cNvPicPr>
            <a:picLocks noChangeAspect="1"/>
          </p:cNvPicPr>
          <p:nvPr/>
        </p:nvPicPr>
        <p:blipFill>
          <a:blip r:embed="rId3"/>
          <a:stretch>
            <a:fillRect/>
          </a:stretch>
        </p:blipFill>
        <p:spPr>
          <a:xfrm>
            <a:off x="8255582" y="1493223"/>
            <a:ext cx="3441722" cy="4815358"/>
          </a:xfrm>
          <a:prstGeom prst="rect">
            <a:avLst/>
          </a:prstGeom>
        </p:spPr>
      </p:pic>
    </p:spTree>
    <p:extLst>
      <p:ext uri="{BB962C8B-B14F-4D97-AF65-F5344CB8AC3E}">
        <p14:creationId xmlns:p14="http://schemas.microsoft.com/office/powerpoint/2010/main" val="3488164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728" y="1125441"/>
            <a:ext cx="4757135" cy="2949424"/>
          </a:xfrm>
          <a:prstGeom prst="rect">
            <a:avLst/>
          </a:prstGeom>
        </p:spPr>
      </p:pic>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solidFill>
                  <a:srgbClr val="FC4EB6"/>
                </a:solidFill>
              </a:rPr>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solidFill>
                  <a:srgbClr val="FC4EB6"/>
                </a:solidFill>
              </a:rPr>
              <a:t>What does the evidence say about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solidFill>
                  <a:srgbClr val="FC4EB6"/>
                </a:solidFill>
              </a:rPr>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solidFill>
                  <a:srgbClr val="FC4EB6"/>
                </a:solidFill>
              </a:rPr>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solidFill>
                  <a:srgbClr val="FC4EB6"/>
                </a:solidFill>
              </a:rPr>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31" name="Content Placeholder 2"/>
          <p:cNvSpPr txBox="1">
            <a:spLocks/>
          </p:cNvSpPr>
          <p:nvPr/>
        </p:nvSpPr>
        <p:spPr>
          <a:xfrm>
            <a:off x="2740265" y="3552320"/>
            <a:ext cx="6432771"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GB" sz="11000" dirty="0">
                <a:solidFill>
                  <a:srgbClr val="C5192D"/>
                </a:solidFill>
              </a:rPr>
              <a:t>Thank you</a:t>
            </a:r>
          </a:p>
        </p:txBody>
      </p:sp>
      <p:sp>
        <p:nvSpPr>
          <p:cNvPr id="32" name="TextBox 31"/>
          <p:cNvSpPr txBox="1"/>
          <p:nvPr/>
        </p:nvSpPr>
        <p:spPr>
          <a:xfrm>
            <a:off x="3272494" y="6102478"/>
            <a:ext cx="5526366" cy="430887"/>
          </a:xfrm>
          <a:prstGeom prst="rect">
            <a:avLst/>
          </a:prstGeom>
          <a:noFill/>
        </p:spPr>
        <p:txBody>
          <a:bodyPr wrap="square" lIns="0" tIns="0" rIns="0" bIns="0" rtlCol="0">
            <a:spAutoFit/>
          </a:bodyPr>
          <a:lstStyle/>
          <a:p>
            <a:pPr algn="ctr"/>
            <a:r>
              <a:rPr lang="en-GB" sz="1400" dirty="0">
                <a:solidFill>
                  <a:srgbClr val="FC4EB6"/>
                </a:solidFill>
                <a:hlinkClick r:id="rId4"/>
              </a:rPr>
              <a:t>en.unesco.org/themes/education-21st-century</a:t>
            </a:r>
            <a:endParaRPr lang="en-GB" sz="1400" dirty="0">
              <a:solidFill>
                <a:srgbClr val="FC4EB6"/>
              </a:solidFill>
            </a:endParaRPr>
          </a:p>
          <a:p>
            <a:pPr algn="ctr"/>
            <a:endParaRPr lang="en-US" sz="1400" dirty="0">
              <a:solidFill>
                <a:srgbClr val="FC4EB6"/>
              </a:solidFill>
            </a:endParaRPr>
          </a:p>
        </p:txBody>
      </p:sp>
      <p:grpSp>
        <p:nvGrpSpPr>
          <p:cNvPr id="33" name="Group 32"/>
          <p:cNvGrpSpPr/>
          <p:nvPr/>
        </p:nvGrpSpPr>
        <p:grpSpPr>
          <a:xfrm>
            <a:off x="3652859" y="5119525"/>
            <a:ext cx="4607582" cy="1267785"/>
            <a:chOff x="2268209" y="2796770"/>
            <a:chExt cx="4607582" cy="1267785"/>
          </a:xfrm>
        </p:grpSpPr>
        <p:sp>
          <p:nvSpPr>
            <p:cNvPr id="34" name="TextBox 33"/>
            <p:cNvSpPr txBox="1"/>
            <p:nvPr/>
          </p:nvSpPr>
          <p:spPr>
            <a:xfrm>
              <a:off x="2268209" y="2796770"/>
              <a:ext cx="4607582" cy="338554"/>
            </a:xfrm>
            <a:prstGeom prst="rect">
              <a:avLst/>
            </a:prstGeom>
            <a:noFill/>
          </p:spPr>
          <p:txBody>
            <a:bodyPr wrap="square" lIns="0" tIns="0" rIns="0" bIns="0" rtlCol="0">
              <a:spAutoFit/>
            </a:bodyPr>
            <a:lstStyle/>
            <a:p>
              <a:pPr algn="ctr">
                <a:spcAft>
                  <a:spcPts val="1200"/>
                </a:spcAft>
              </a:pPr>
              <a:r>
                <a:rPr lang="en-US" sz="2200" dirty="0"/>
                <a:t>Learn more: </a:t>
              </a:r>
              <a:r>
                <a:rPr lang="en-US" sz="2200" dirty="0">
                  <a:hlinkClick r:id="rId5"/>
                </a:rPr>
                <a:t>www.unesco.org/education</a:t>
              </a:r>
              <a:endParaRPr lang="en-US" sz="2200" dirty="0"/>
            </a:p>
          </p:txBody>
        </p:sp>
        <p:pic>
          <p:nvPicPr>
            <p:cNvPr id="35" name="Picture 34" descr="twitter-logo.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555" y="3183044"/>
              <a:ext cx="746594" cy="668462"/>
            </a:xfrm>
            <a:prstGeom prst="rect">
              <a:avLst/>
            </a:prstGeom>
          </p:spPr>
        </p:pic>
        <p:sp>
          <p:nvSpPr>
            <p:cNvPr id="36" name="TextBox 35"/>
            <p:cNvSpPr txBox="1"/>
            <p:nvPr/>
          </p:nvSpPr>
          <p:spPr>
            <a:xfrm>
              <a:off x="4064676" y="3295114"/>
              <a:ext cx="2768866" cy="769441"/>
            </a:xfrm>
            <a:prstGeom prst="rect">
              <a:avLst/>
            </a:prstGeom>
            <a:noFill/>
          </p:spPr>
          <p:txBody>
            <a:bodyPr wrap="square" rtlCol="0">
              <a:spAutoFit/>
            </a:bodyPr>
            <a:lstStyle/>
            <a:p>
              <a:pPr>
                <a:spcAft>
                  <a:spcPts val="1200"/>
                </a:spcAft>
              </a:pPr>
              <a:r>
                <a:rPr lang="en-US" sz="2200" dirty="0"/>
                <a:t>@UNESCO</a:t>
              </a:r>
              <a:br>
                <a:rPr lang="en-US" sz="2200" dirty="0"/>
              </a:br>
              <a:endParaRPr lang="en-US" sz="2200" dirty="0"/>
            </a:p>
          </p:txBody>
        </p:sp>
      </p:grpSp>
      <p:sp>
        <p:nvSpPr>
          <p:cNvPr id="39" name="TextBox 38"/>
          <p:cNvSpPr txBox="1"/>
          <p:nvPr/>
        </p:nvSpPr>
        <p:spPr>
          <a:xfrm>
            <a:off x="9480003" y="6547552"/>
            <a:ext cx="1301988" cy="338554"/>
          </a:xfrm>
          <a:prstGeom prst="rect">
            <a:avLst/>
          </a:prstGeom>
          <a:noFill/>
        </p:spPr>
        <p:txBody>
          <a:bodyPr wrap="square" rtlCol="0">
            <a:spAutoFit/>
          </a:bodyPr>
          <a:lstStyle/>
          <a:p>
            <a:pPr algn="ctr"/>
            <a:r>
              <a:rPr lang="en-GB" sz="800" dirty="0">
                <a:solidFill>
                  <a:srgbClr val="FC4EB6"/>
                </a:solidFill>
              </a:rPr>
              <a:t>What’s in the revised Guidance?</a:t>
            </a:r>
          </a:p>
        </p:txBody>
      </p:sp>
      <p:sp>
        <p:nvSpPr>
          <p:cNvPr id="40" name="TextBox 39"/>
          <p:cNvSpPr txBox="1"/>
          <p:nvPr/>
        </p:nvSpPr>
        <p:spPr>
          <a:xfrm>
            <a:off x="8676456" y="6542342"/>
            <a:ext cx="807720" cy="338554"/>
          </a:xfrm>
          <a:prstGeom prst="rect">
            <a:avLst/>
          </a:prstGeom>
          <a:noFill/>
        </p:spPr>
        <p:txBody>
          <a:bodyPr wrap="square" rtlCol="0">
            <a:spAutoFit/>
          </a:bodyPr>
          <a:lstStyle/>
          <a:p>
            <a:pPr algn="ctr"/>
            <a:r>
              <a:rPr lang="en-GB" sz="800" dirty="0">
                <a:solidFill>
                  <a:srgbClr val="FC4EB6"/>
                </a:solidFill>
              </a:rPr>
              <a:t>What’s new in the Guidance?</a:t>
            </a:r>
          </a:p>
        </p:txBody>
      </p:sp>
      <p:sp>
        <p:nvSpPr>
          <p:cNvPr id="41" name="TextBox 40"/>
          <p:cNvSpPr txBox="1"/>
          <p:nvPr/>
        </p:nvSpPr>
        <p:spPr>
          <a:xfrm>
            <a:off x="5673331" y="6552070"/>
            <a:ext cx="1301988" cy="338554"/>
          </a:xfrm>
          <a:prstGeom prst="rect">
            <a:avLst/>
          </a:prstGeom>
          <a:noFill/>
        </p:spPr>
        <p:txBody>
          <a:bodyPr wrap="square" rtlCol="0">
            <a:spAutoFit/>
          </a:bodyPr>
          <a:lstStyle/>
          <a:p>
            <a:pPr algn="ctr"/>
            <a:r>
              <a:rPr lang="en-GB" sz="800" dirty="0">
                <a:solidFill>
                  <a:srgbClr val="FC4EB6"/>
                </a:solidFill>
              </a:rPr>
              <a:t>Why have a technical Guidance on CSE?</a:t>
            </a:r>
          </a:p>
        </p:txBody>
      </p:sp>
      <p:sp>
        <p:nvSpPr>
          <p:cNvPr id="38" name="TextBox 37"/>
          <p:cNvSpPr txBox="1"/>
          <p:nvPr/>
        </p:nvSpPr>
        <p:spPr>
          <a:xfrm>
            <a:off x="3273473" y="6539280"/>
            <a:ext cx="1131727" cy="338554"/>
          </a:xfrm>
          <a:prstGeom prst="rect">
            <a:avLst/>
          </a:prstGeom>
          <a:noFill/>
        </p:spPr>
        <p:txBody>
          <a:bodyPr wrap="square" rtlCol="0">
            <a:spAutoFit/>
          </a:bodyPr>
          <a:lstStyle/>
          <a:p>
            <a:pPr algn="ctr"/>
            <a:r>
              <a:rPr lang="en-GB" sz="800" dirty="0">
                <a:solidFill>
                  <a:srgbClr val="FC4EB6"/>
                </a:solidFill>
              </a:rPr>
              <a:t>Why do young people need &amp; want CSE?</a:t>
            </a:r>
          </a:p>
        </p:txBody>
      </p:sp>
    </p:spTree>
    <p:extLst>
      <p:ext uri="{BB962C8B-B14F-4D97-AF65-F5344CB8AC3E}">
        <p14:creationId xmlns:p14="http://schemas.microsoft.com/office/powerpoint/2010/main" val="2407320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solidFill>
                  <a:srgbClr val="FC4EB6"/>
                </a:solidFill>
              </a:rPr>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solidFill>
                  <a:srgbClr val="FC4EB6"/>
                </a:solidFill>
              </a:rPr>
              <a:t>What does the evidence say about CSE?</a:t>
            </a:r>
          </a:p>
        </p:txBody>
      </p:sp>
      <p:sp>
        <p:nvSpPr>
          <p:cNvPr id="19" name="TextBox 18"/>
          <p:cNvSpPr txBox="1"/>
          <p:nvPr/>
        </p:nvSpPr>
        <p:spPr>
          <a:xfrm>
            <a:off x="6950652" y="6547552"/>
            <a:ext cx="639496" cy="338554"/>
          </a:xfrm>
          <a:prstGeom prst="rect">
            <a:avLst/>
          </a:prstGeom>
          <a:noFill/>
        </p:spPr>
        <p:txBody>
          <a:bodyPr wrap="square" rtlCol="0">
            <a:spAutoFit/>
          </a:bodyPr>
          <a:lstStyle/>
          <a:p>
            <a:pPr algn="ctr"/>
            <a:r>
              <a:rPr lang="en-GB" sz="800" dirty="0">
                <a:solidFill>
                  <a:srgbClr val="FC4EB6"/>
                </a:solidFill>
              </a:rPr>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solidFill>
                  <a:srgbClr val="FC4EB6"/>
                </a:solidFill>
              </a:rPr>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solidFill>
                  <a:srgbClr val="FC4EB6"/>
                </a:solidFill>
              </a:rPr>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C4EB6"/>
              </a:solidFill>
            </a:endParaRPr>
          </a:p>
        </p:txBody>
      </p:sp>
      <p:sp>
        <p:nvSpPr>
          <p:cNvPr id="31" name="Content Placeholder 2"/>
          <p:cNvSpPr txBox="1">
            <a:spLocks/>
          </p:cNvSpPr>
          <p:nvPr/>
        </p:nvSpPr>
        <p:spPr>
          <a:xfrm>
            <a:off x="3966419" y="2658041"/>
            <a:ext cx="6607962" cy="1672262"/>
          </a:xfrm>
          <a:prstGeom prst="rect">
            <a:avLst/>
          </a:prstGeom>
        </p:spPr>
        <p:txBody>
          <a:bodyPr wrap="square" lIns="0" tIns="0" rIns="0" bIns="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GB" sz="11000" dirty="0">
                <a:solidFill>
                  <a:srgbClr val="C5192D"/>
                </a:solidFill>
              </a:rPr>
              <a:t>Questions?</a:t>
            </a:r>
          </a:p>
        </p:txBody>
      </p:sp>
      <p:sp>
        <p:nvSpPr>
          <p:cNvPr id="39" name="TextBox 38"/>
          <p:cNvSpPr txBox="1"/>
          <p:nvPr/>
        </p:nvSpPr>
        <p:spPr>
          <a:xfrm>
            <a:off x="9480003" y="6547552"/>
            <a:ext cx="1301988" cy="338554"/>
          </a:xfrm>
          <a:prstGeom prst="rect">
            <a:avLst/>
          </a:prstGeom>
          <a:noFill/>
        </p:spPr>
        <p:txBody>
          <a:bodyPr wrap="square" rtlCol="0">
            <a:spAutoFit/>
          </a:bodyPr>
          <a:lstStyle/>
          <a:p>
            <a:pPr algn="ctr"/>
            <a:r>
              <a:rPr lang="en-GB" sz="800" dirty="0">
                <a:solidFill>
                  <a:srgbClr val="E5478E"/>
                </a:solidFill>
              </a:rPr>
              <a:t>What’s in the revised Guidance?</a:t>
            </a:r>
          </a:p>
        </p:txBody>
      </p:sp>
      <p:sp>
        <p:nvSpPr>
          <p:cNvPr id="40" name="TextBox 39"/>
          <p:cNvSpPr txBox="1"/>
          <p:nvPr/>
        </p:nvSpPr>
        <p:spPr>
          <a:xfrm>
            <a:off x="8676456" y="6542342"/>
            <a:ext cx="807720" cy="338554"/>
          </a:xfrm>
          <a:prstGeom prst="rect">
            <a:avLst/>
          </a:prstGeom>
          <a:noFill/>
        </p:spPr>
        <p:txBody>
          <a:bodyPr wrap="square" rtlCol="0">
            <a:spAutoFit/>
          </a:bodyPr>
          <a:lstStyle/>
          <a:p>
            <a:pPr algn="ctr"/>
            <a:r>
              <a:rPr lang="en-GB" sz="800" dirty="0">
                <a:solidFill>
                  <a:srgbClr val="E5478E"/>
                </a:solidFill>
              </a:rPr>
              <a:t>What’s new in the Guidance?</a:t>
            </a:r>
          </a:p>
        </p:txBody>
      </p:sp>
      <p:pic>
        <p:nvPicPr>
          <p:cNvPr id="4" name="Picture 3"/>
          <p:cNvPicPr>
            <a:picLocks noChangeAspect="1"/>
          </p:cNvPicPr>
          <p:nvPr/>
        </p:nvPicPr>
        <p:blipFill>
          <a:blip r:embed="rId3"/>
          <a:stretch>
            <a:fillRect/>
          </a:stretch>
        </p:blipFill>
        <p:spPr>
          <a:xfrm>
            <a:off x="842616" y="2102998"/>
            <a:ext cx="2686050" cy="2657475"/>
          </a:xfrm>
          <a:prstGeom prst="rect">
            <a:avLst/>
          </a:prstGeom>
        </p:spPr>
      </p:pic>
      <p:sp>
        <p:nvSpPr>
          <p:cNvPr id="37" name="TextBox 36"/>
          <p:cNvSpPr txBox="1"/>
          <p:nvPr/>
        </p:nvSpPr>
        <p:spPr>
          <a:xfrm>
            <a:off x="5673331" y="6552070"/>
            <a:ext cx="1301988" cy="338554"/>
          </a:xfrm>
          <a:prstGeom prst="rect">
            <a:avLst/>
          </a:prstGeom>
          <a:noFill/>
        </p:spPr>
        <p:txBody>
          <a:bodyPr wrap="square" rtlCol="0">
            <a:spAutoFit/>
          </a:bodyPr>
          <a:lstStyle/>
          <a:p>
            <a:pPr algn="ctr"/>
            <a:r>
              <a:rPr lang="en-GB" sz="800" dirty="0">
                <a:solidFill>
                  <a:srgbClr val="FC4EB6"/>
                </a:solidFill>
              </a:rPr>
              <a:t>Why have a technical Guidance on CSE?</a:t>
            </a:r>
          </a:p>
        </p:txBody>
      </p:sp>
      <p:sp>
        <p:nvSpPr>
          <p:cNvPr id="32" name="TextBox 31"/>
          <p:cNvSpPr txBox="1"/>
          <p:nvPr/>
        </p:nvSpPr>
        <p:spPr>
          <a:xfrm>
            <a:off x="3273473" y="6539280"/>
            <a:ext cx="1131727" cy="338554"/>
          </a:xfrm>
          <a:prstGeom prst="rect">
            <a:avLst/>
          </a:prstGeom>
          <a:noFill/>
        </p:spPr>
        <p:txBody>
          <a:bodyPr wrap="square" rtlCol="0">
            <a:spAutoFit/>
          </a:bodyPr>
          <a:lstStyle/>
          <a:p>
            <a:pPr algn="ctr"/>
            <a:r>
              <a:rPr lang="en-GB" sz="800" dirty="0">
                <a:solidFill>
                  <a:srgbClr val="FC4EB6"/>
                </a:solidFill>
              </a:rPr>
              <a:t>Why do young people need &amp; want CSE?</a:t>
            </a:r>
          </a:p>
        </p:txBody>
      </p:sp>
    </p:spTree>
    <p:extLst>
      <p:ext uri="{BB962C8B-B14F-4D97-AF65-F5344CB8AC3E}">
        <p14:creationId xmlns:p14="http://schemas.microsoft.com/office/powerpoint/2010/main" val="2548759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19455" y="1157914"/>
            <a:ext cx="7966953" cy="543642"/>
          </a:xfrm>
        </p:spPr>
        <p:txBody>
          <a:bodyPr>
            <a:noAutofit/>
          </a:bodyPr>
          <a:lstStyle/>
          <a:p>
            <a:pPr algn="ctr"/>
            <a:r>
              <a:rPr lang="en-US" sz="3000" dirty="0">
                <a:solidFill>
                  <a:srgbClr val="0070C0"/>
                </a:solidFill>
              </a:rPr>
              <a:t>What is Comprehensive Sexuality Education (CSE?)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b="1" dirty="0">
                <a:solidFill>
                  <a:srgbClr val="E5478E"/>
                </a:solidFill>
              </a:rPr>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73492" y="1689037"/>
            <a:ext cx="7629098" cy="415498"/>
          </a:xfrm>
          <a:prstGeom prst="rect">
            <a:avLst/>
          </a:prstGeom>
          <a:noFill/>
        </p:spPr>
        <p:txBody>
          <a:bodyPr wrap="square" rtlCol="0">
            <a:spAutoFit/>
          </a:bodyPr>
          <a:lstStyle/>
          <a:p>
            <a:r>
              <a:rPr lang="en-GB" sz="2100" dirty="0">
                <a:solidFill>
                  <a:srgbClr val="FF0000"/>
                </a:solidFill>
              </a:rPr>
              <a:t>CSE is education delivered in formal and non-formal settings that is:</a:t>
            </a:r>
          </a:p>
        </p:txBody>
      </p:sp>
      <p:sp>
        <p:nvSpPr>
          <p:cNvPr id="33" name="TextBox 32"/>
          <p:cNvSpPr txBox="1"/>
          <p:nvPr/>
        </p:nvSpPr>
        <p:spPr>
          <a:xfrm>
            <a:off x="2804920" y="2354801"/>
            <a:ext cx="2255464" cy="380156"/>
          </a:xfrm>
          <a:prstGeom prst="rect">
            <a:avLst/>
          </a:prstGeom>
          <a:noFill/>
        </p:spPr>
        <p:txBody>
          <a:bodyPr wrap="square" rtlCol="0">
            <a:spAutoFit/>
          </a:bodyPr>
          <a:lstStyle/>
          <a:p>
            <a:r>
              <a:rPr lang="en-GB" dirty="0"/>
              <a:t>Scientifically accurate</a:t>
            </a:r>
            <a:endParaRPr lang="en-GB" sz="1200" dirty="0"/>
          </a:p>
        </p:txBody>
      </p:sp>
      <p:sp>
        <p:nvSpPr>
          <p:cNvPr id="34" name="TextBox 33"/>
          <p:cNvSpPr txBox="1"/>
          <p:nvPr/>
        </p:nvSpPr>
        <p:spPr>
          <a:xfrm>
            <a:off x="2861748" y="3084211"/>
            <a:ext cx="1426028" cy="369332"/>
          </a:xfrm>
          <a:prstGeom prst="rect">
            <a:avLst/>
          </a:prstGeom>
          <a:noFill/>
        </p:spPr>
        <p:txBody>
          <a:bodyPr wrap="square" rtlCol="0">
            <a:spAutoFit/>
          </a:bodyPr>
          <a:lstStyle/>
          <a:p>
            <a:r>
              <a:rPr lang="en-GB" dirty="0"/>
              <a:t>Incremental</a:t>
            </a:r>
            <a:endParaRPr lang="en-GB" sz="1200" dirty="0"/>
          </a:p>
        </p:txBody>
      </p:sp>
      <p:sp>
        <p:nvSpPr>
          <p:cNvPr id="35" name="TextBox 34"/>
          <p:cNvSpPr txBox="1"/>
          <p:nvPr/>
        </p:nvSpPr>
        <p:spPr>
          <a:xfrm>
            <a:off x="2810521" y="3860523"/>
            <a:ext cx="2740164" cy="646331"/>
          </a:xfrm>
          <a:prstGeom prst="rect">
            <a:avLst/>
          </a:prstGeom>
          <a:noFill/>
        </p:spPr>
        <p:txBody>
          <a:bodyPr wrap="square" rtlCol="0">
            <a:spAutoFit/>
          </a:bodyPr>
          <a:lstStyle/>
          <a:p>
            <a:r>
              <a:rPr lang="en-GB" dirty="0"/>
              <a:t>Age and developmentally appropriate</a:t>
            </a:r>
            <a:endParaRPr lang="en-GB" sz="1200" dirty="0"/>
          </a:p>
        </p:txBody>
      </p:sp>
      <p:sp>
        <p:nvSpPr>
          <p:cNvPr id="36" name="TextBox 35"/>
          <p:cNvSpPr txBox="1"/>
          <p:nvPr/>
        </p:nvSpPr>
        <p:spPr>
          <a:xfrm>
            <a:off x="2810521" y="4955501"/>
            <a:ext cx="4571731" cy="369332"/>
          </a:xfrm>
          <a:prstGeom prst="rect">
            <a:avLst/>
          </a:prstGeom>
          <a:noFill/>
        </p:spPr>
        <p:txBody>
          <a:bodyPr wrap="square" rtlCol="0">
            <a:spAutoFit/>
          </a:bodyPr>
          <a:lstStyle/>
          <a:p>
            <a:r>
              <a:rPr lang="en-GB" dirty="0"/>
              <a:t>Curriculum based</a:t>
            </a:r>
            <a:endParaRPr lang="en-GB" sz="1200" dirty="0"/>
          </a:p>
        </p:txBody>
      </p:sp>
      <p:sp>
        <p:nvSpPr>
          <p:cNvPr id="37" name="TextBox 36"/>
          <p:cNvSpPr txBox="1"/>
          <p:nvPr/>
        </p:nvSpPr>
        <p:spPr>
          <a:xfrm>
            <a:off x="2803206" y="5652474"/>
            <a:ext cx="2969140" cy="369332"/>
          </a:xfrm>
          <a:prstGeom prst="rect">
            <a:avLst/>
          </a:prstGeom>
          <a:noFill/>
        </p:spPr>
        <p:txBody>
          <a:bodyPr wrap="square" rtlCol="0">
            <a:spAutoFit/>
          </a:bodyPr>
          <a:lstStyle/>
          <a:p>
            <a:r>
              <a:rPr lang="en-GB" dirty="0"/>
              <a:t>Comprehensive</a:t>
            </a:r>
            <a:endParaRPr lang="en-GB" sz="1200" dirty="0"/>
          </a:p>
        </p:txBody>
      </p:sp>
      <p:sp>
        <p:nvSpPr>
          <p:cNvPr id="38" name="TextBox 37"/>
          <p:cNvSpPr txBox="1"/>
          <p:nvPr/>
        </p:nvSpPr>
        <p:spPr>
          <a:xfrm>
            <a:off x="6824788" y="2352834"/>
            <a:ext cx="4571731" cy="369332"/>
          </a:xfrm>
          <a:prstGeom prst="rect">
            <a:avLst/>
          </a:prstGeom>
          <a:noFill/>
        </p:spPr>
        <p:txBody>
          <a:bodyPr wrap="square" rtlCol="0">
            <a:spAutoFit/>
          </a:bodyPr>
          <a:lstStyle/>
          <a:p>
            <a:r>
              <a:rPr lang="en-GB" dirty="0"/>
              <a:t>Based on a human rights approach</a:t>
            </a:r>
            <a:endParaRPr lang="en-GB" sz="1200" dirty="0"/>
          </a:p>
        </p:txBody>
      </p:sp>
      <p:sp>
        <p:nvSpPr>
          <p:cNvPr id="39" name="TextBox 38"/>
          <p:cNvSpPr txBox="1"/>
          <p:nvPr/>
        </p:nvSpPr>
        <p:spPr>
          <a:xfrm>
            <a:off x="6870492" y="3072510"/>
            <a:ext cx="4571731" cy="369332"/>
          </a:xfrm>
          <a:prstGeom prst="rect">
            <a:avLst/>
          </a:prstGeom>
          <a:noFill/>
        </p:spPr>
        <p:txBody>
          <a:bodyPr wrap="square" rtlCol="0">
            <a:spAutoFit/>
          </a:bodyPr>
          <a:lstStyle/>
          <a:p>
            <a:r>
              <a:rPr lang="en-GB" dirty="0"/>
              <a:t>Based on gender equality</a:t>
            </a:r>
            <a:endParaRPr lang="en-GB" sz="1200" dirty="0"/>
          </a:p>
        </p:txBody>
      </p:sp>
      <p:sp>
        <p:nvSpPr>
          <p:cNvPr id="40" name="TextBox 39"/>
          <p:cNvSpPr txBox="1"/>
          <p:nvPr/>
        </p:nvSpPr>
        <p:spPr>
          <a:xfrm>
            <a:off x="6824789" y="3860523"/>
            <a:ext cx="4009572" cy="646331"/>
          </a:xfrm>
          <a:prstGeom prst="rect">
            <a:avLst/>
          </a:prstGeom>
          <a:noFill/>
        </p:spPr>
        <p:txBody>
          <a:bodyPr wrap="square" rtlCol="0">
            <a:spAutoFit/>
          </a:bodyPr>
          <a:lstStyle/>
          <a:p>
            <a:r>
              <a:rPr lang="en-GB" dirty="0"/>
              <a:t>Culturally relevant and context appropriate</a:t>
            </a:r>
            <a:endParaRPr lang="en-GB" sz="1200" dirty="0"/>
          </a:p>
        </p:txBody>
      </p:sp>
      <p:sp>
        <p:nvSpPr>
          <p:cNvPr id="41" name="TextBox 40"/>
          <p:cNvSpPr txBox="1"/>
          <p:nvPr/>
        </p:nvSpPr>
        <p:spPr>
          <a:xfrm>
            <a:off x="6824789" y="4974884"/>
            <a:ext cx="4571731" cy="369332"/>
          </a:xfrm>
          <a:prstGeom prst="rect">
            <a:avLst/>
          </a:prstGeom>
          <a:noFill/>
        </p:spPr>
        <p:txBody>
          <a:bodyPr wrap="square" rtlCol="0">
            <a:spAutoFit/>
          </a:bodyPr>
          <a:lstStyle/>
          <a:p>
            <a:r>
              <a:rPr lang="en-GB" dirty="0"/>
              <a:t>Transformative</a:t>
            </a:r>
            <a:endParaRPr lang="en-GB" sz="1200" dirty="0"/>
          </a:p>
        </p:txBody>
      </p:sp>
      <p:sp>
        <p:nvSpPr>
          <p:cNvPr id="42" name="TextBox 41"/>
          <p:cNvSpPr txBox="1"/>
          <p:nvPr/>
        </p:nvSpPr>
        <p:spPr>
          <a:xfrm>
            <a:off x="6796591" y="5590232"/>
            <a:ext cx="4567449" cy="646331"/>
          </a:xfrm>
          <a:prstGeom prst="rect">
            <a:avLst/>
          </a:prstGeom>
          <a:noFill/>
        </p:spPr>
        <p:txBody>
          <a:bodyPr wrap="square" rtlCol="0">
            <a:spAutoFit/>
          </a:bodyPr>
          <a:lstStyle/>
          <a:p>
            <a:r>
              <a:rPr lang="en-GB" dirty="0"/>
              <a:t>Able to develop life skills needed to support healthy choices</a:t>
            </a:r>
            <a:endParaRPr lang="en-GB" sz="1200" dirty="0"/>
          </a:p>
        </p:txBody>
      </p:sp>
      <p:pic>
        <p:nvPicPr>
          <p:cNvPr id="10" name="Picture 9"/>
          <p:cNvPicPr>
            <a:picLocks noChangeAspect="1"/>
          </p:cNvPicPr>
          <p:nvPr/>
        </p:nvPicPr>
        <p:blipFill>
          <a:blip r:embed="rId3"/>
          <a:stretch>
            <a:fillRect/>
          </a:stretch>
        </p:blipFill>
        <p:spPr>
          <a:xfrm>
            <a:off x="2068418" y="2130995"/>
            <a:ext cx="753942" cy="728810"/>
          </a:xfrm>
          <a:prstGeom prst="rect">
            <a:avLst/>
          </a:prstGeom>
        </p:spPr>
      </p:pic>
      <p:pic>
        <p:nvPicPr>
          <p:cNvPr id="43" name="Picture 42"/>
          <p:cNvPicPr>
            <a:picLocks noChangeAspect="1"/>
          </p:cNvPicPr>
          <p:nvPr/>
        </p:nvPicPr>
        <p:blipFill>
          <a:blip r:embed="rId4"/>
          <a:stretch>
            <a:fillRect/>
          </a:stretch>
        </p:blipFill>
        <p:spPr>
          <a:xfrm>
            <a:off x="2084954" y="2907670"/>
            <a:ext cx="742653" cy="635022"/>
          </a:xfrm>
          <a:prstGeom prst="rect">
            <a:avLst/>
          </a:prstGeom>
        </p:spPr>
      </p:pic>
      <p:pic>
        <p:nvPicPr>
          <p:cNvPr id="44" name="Picture 43"/>
          <p:cNvPicPr>
            <a:picLocks noChangeAspect="1"/>
          </p:cNvPicPr>
          <p:nvPr/>
        </p:nvPicPr>
        <p:blipFill>
          <a:blip r:embed="rId5"/>
          <a:stretch>
            <a:fillRect/>
          </a:stretch>
        </p:blipFill>
        <p:spPr>
          <a:xfrm>
            <a:off x="2037851" y="3775762"/>
            <a:ext cx="638204" cy="712661"/>
          </a:xfrm>
          <a:prstGeom prst="rect">
            <a:avLst/>
          </a:prstGeom>
        </p:spPr>
      </p:pic>
      <p:pic>
        <p:nvPicPr>
          <p:cNvPr id="47" name="Picture 46"/>
          <p:cNvPicPr>
            <a:picLocks noChangeAspect="1"/>
          </p:cNvPicPr>
          <p:nvPr/>
        </p:nvPicPr>
        <p:blipFill>
          <a:blip r:embed="rId6"/>
          <a:stretch>
            <a:fillRect/>
          </a:stretch>
        </p:blipFill>
        <p:spPr>
          <a:xfrm>
            <a:off x="2012480" y="4664981"/>
            <a:ext cx="756434" cy="686909"/>
          </a:xfrm>
          <a:prstGeom prst="rect">
            <a:avLst/>
          </a:prstGeom>
        </p:spPr>
      </p:pic>
      <p:pic>
        <p:nvPicPr>
          <p:cNvPr id="49" name="Picture 48"/>
          <p:cNvPicPr>
            <a:picLocks noChangeAspect="1"/>
          </p:cNvPicPr>
          <p:nvPr/>
        </p:nvPicPr>
        <p:blipFill>
          <a:blip r:embed="rId7"/>
          <a:stretch>
            <a:fillRect/>
          </a:stretch>
        </p:blipFill>
        <p:spPr>
          <a:xfrm>
            <a:off x="5938770" y="2147465"/>
            <a:ext cx="736942" cy="686293"/>
          </a:xfrm>
          <a:prstGeom prst="rect">
            <a:avLst/>
          </a:prstGeom>
        </p:spPr>
      </p:pic>
      <p:pic>
        <p:nvPicPr>
          <p:cNvPr id="50" name="Picture 49"/>
          <p:cNvPicPr>
            <a:picLocks noChangeAspect="1"/>
          </p:cNvPicPr>
          <p:nvPr/>
        </p:nvPicPr>
        <p:blipFill>
          <a:blip r:embed="rId8"/>
          <a:stretch>
            <a:fillRect/>
          </a:stretch>
        </p:blipFill>
        <p:spPr>
          <a:xfrm>
            <a:off x="5772346" y="2975909"/>
            <a:ext cx="1066715" cy="654305"/>
          </a:xfrm>
          <a:prstGeom prst="rect">
            <a:avLst/>
          </a:prstGeom>
        </p:spPr>
      </p:pic>
      <p:pic>
        <p:nvPicPr>
          <p:cNvPr id="51" name="Picture 50"/>
          <p:cNvPicPr>
            <a:picLocks noChangeAspect="1"/>
          </p:cNvPicPr>
          <p:nvPr/>
        </p:nvPicPr>
        <p:blipFill>
          <a:blip r:embed="rId9"/>
          <a:stretch>
            <a:fillRect/>
          </a:stretch>
        </p:blipFill>
        <p:spPr>
          <a:xfrm>
            <a:off x="5864100" y="3775762"/>
            <a:ext cx="883206" cy="843750"/>
          </a:xfrm>
          <a:prstGeom prst="rect">
            <a:avLst/>
          </a:prstGeom>
        </p:spPr>
      </p:pic>
      <p:pic>
        <p:nvPicPr>
          <p:cNvPr id="53" name="Picture 52"/>
          <p:cNvPicPr>
            <a:picLocks noChangeAspect="1"/>
          </p:cNvPicPr>
          <p:nvPr/>
        </p:nvPicPr>
        <p:blipFill>
          <a:blip r:embed="rId10"/>
          <a:stretch>
            <a:fillRect/>
          </a:stretch>
        </p:blipFill>
        <p:spPr>
          <a:xfrm>
            <a:off x="5920137" y="5500022"/>
            <a:ext cx="869146" cy="826749"/>
          </a:xfrm>
          <a:prstGeom prst="rect">
            <a:avLst/>
          </a:prstGeom>
        </p:spPr>
      </p:pic>
      <p:pic>
        <p:nvPicPr>
          <p:cNvPr id="54" name="Picture 53"/>
          <p:cNvPicPr>
            <a:picLocks noChangeAspect="1"/>
          </p:cNvPicPr>
          <p:nvPr/>
        </p:nvPicPr>
        <p:blipFill>
          <a:blip r:embed="rId11"/>
          <a:stretch>
            <a:fillRect/>
          </a:stretch>
        </p:blipFill>
        <p:spPr>
          <a:xfrm>
            <a:off x="5938770" y="4609670"/>
            <a:ext cx="813916" cy="822575"/>
          </a:xfrm>
          <a:prstGeom prst="rect">
            <a:avLst/>
          </a:prstGeom>
        </p:spPr>
      </p:pic>
      <p:pic>
        <p:nvPicPr>
          <p:cNvPr id="55" name="Picture 54"/>
          <p:cNvPicPr>
            <a:picLocks noChangeAspect="1"/>
          </p:cNvPicPr>
          <p:nvPr/>
        </p:nvPicPr>
        <p:blipFill>
          <a:blip r:embed="rId12"/>
          <a:stretch>
            <a:fillRect/>
          </a:stretch>
        </p:blipFill>
        <p:spPr>
          <a:xfrm>
            <a:off x="2084953" y="5528448"/>
            <a:ext cx="725567" cy="760502"/>
          </a:xfrm>
          <a:prstGeom prst="rect">
            <a:avLst/>
          </a:prstGeom>
        </p:spPr>
      </p:pic>
      <p:sp>
        <p:nvSpPr>
          <p:cNvPr id="46" name="TextBox 45"/>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48" name="TextBox 47"/>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56" name="TextBox 55"/>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57" name="TextBox 56"/>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52" name="TextBox 51"/>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54518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utoShape 2" descr="Classroom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6601" y="1752917"/>
            <a:ext cx="3340515" cy="2251899"/>
          </a:xfrm>
          <a:prstGeom prst="rect">
            <a:avLst/>
          </a:prstGeom>
        </p:spPr>
      </p:pic>
      <p:sp>
        <p:nvSpPr>
          <p:cNvPr id="49" name="TextBox 48"/>
          <p:cNvSpPr txBox="1"/>
          <p:nvPr/>
        </p:nvSpPr>
        <p:spPr>
          <a:xfrm>
            <a:off x="212337" y="5787244"/>
            <a:ext cx="5098025" cy="461665"/>
          </a:xfrm>
          <a:prstGeom prst="rect">
            <a:avLst/>
          </a:prstGeom>
          <a:noFill/>
          <a:ln w="28575">
            <a:noFill/>
          </a:ln>
        </p:spPr>
        <p:txBody>
          <a:bodyPr wrap="square" rtlCol="0">
            <a:spAutoFit/>
          </a:bodyPr>
          <a:lstStyle/>
          <a:p>
            <a:pPr marL="171450" indent="-171450">
              <a:buFont typeface="Wingdings" panose="05000000000000000000" pitchFamily="2" charset="2"/>
              <a:buChar char="§"/>
            </a:pPr>
            <a:r>
              <a:rPr lang="en-US" sz="1200" dirty="0"/>
              <a:t>Globally, only 34 per cent of young people can demonstrate accurate knowledge about HIV prevention and transmission. </a:t>
            </a:r>
            <a:endParaRPr lang="en-GB" sz="1200" dirty="0"/>
          </a:p>
        </p:txBody>
      </p:sp>
      <p:sp>
        <p:nvSpPr>
          <p:cNvPr id="50" name="TextBox 49"/>
          <p:cNvSpPr txBox="1"/>
          <p:nvPr/>
        </p:nvSpPr>
        <p:spPr>
          <a:xfrm>
            <a:off x="183309" y="3459448"/>
            <a:ext cx="4957400" cy="646331"/>
          </a:xfrm>
          <a:prstGeom prst="rect">
            <a:avLst/>
          </a:prstGeom>
          <a:noFill/>
          <a:ln w="28575">
            <a:noFill/>
          </a:ln>
        </p:spPr>
        <p:txBody>
          <a:bodyPr wrap="square" rtlCol="0">
            <a:spAutoFit/>
          </a:bodyPr>
          <a:lstStyle/>
          <a:p>
            <a:pPr marL="171450" indent="-171450">
              <a:buFont typeface="Wingdings" panose="05000000000000000000" pitchFamily="2" charset="2"/>
              <a:buChar char="§"/>
            </a:pPr>
            <a:r>
              <a:rPr lang="en-GB" sz="1200" dirty="0"/>
              <a:t>Child, early and forced marriage is a risk factor – approximately 90 per cent of births to teenage mothers in developing countries occurs within marriage.</a:t>
            </a:r>
          </a:p>
        </p:txBody>
      </p:sp>
      <p:sp>
        <p:nvSpPr>
          <p:cNvPr id="51" name="TextBox 50"/>
          <p:cNvSpPr txBox="1"/>
          <p:nvPr/>
        </p:nvSpPr>
        <p:spPr>
          <a:xfrm>
            <a:off x="196048" y="4196432"/>
            <a:ext cx="4957400" cy="646331"/>
          </a:xfrm>
          <a:prstGeom prst="rect">
            <a:avLst/>
          </a:prstGeom>
          <a:noFill/>
          <a:ln w="28575">
            <a:noFill/>
          </a:ln>
        </p:spPr>
        <p:txBody>
          <a:bodyPr wrap="square" rtlCol="0">
            <a:spAutoFit/>
          </a:bodyPr>
          <a:lstStyle/>
          <a:p>
            <a:pPr marL="171450" indent="-171450">
              <a:buFont typeface="Wingdings" panose="05000000000000000000" pitchFamily="2" charset="2"/>
              <a:buChar char="§"/>
            </a:pPr>
            <a:r>
              <a:rPr lang="en-GB" sz="1200" dirty="0"/>
              <a:t>Every year, an estimated 246 million children are subject to some form of gender-based violence (GBV), including mistreatment, bullying, psychological abuse and sexual harassment, in or on the way to school. </a:t>
            </a:r>
          </a:p>
        </p:txBody>
      </p:sp>
      <p:sp>
        <p:nvSpPr>
          <p:cNvPr id="52" name="TextBox 51"/>
          <p:cNvSpPr txBox="1"/>
          <p:nvPr/>
        </p:nvSpPr>
        <p:spPr>
          <a:xfrm>
            <a:off x="212337" y="4993858"/>
            <a:ext cx="4921723" cy="646331"/>
          </a:xfrm>
          <a:prstGeom prst="rect">
            <a:avLst/>
          </a:prstGeom>
          <a:noFill/>
          <a:ln w="28575">
            <a:noFill/>
          </a:ln>
        </p:spPr>
        <p:txBody>
          <a:bodyPr wrap="square" rtlCol="0">
            <a:spAutoFit/>
          </a:bodyPr>
          <a:lstStyle/>
          <a:p>
            <a:pPr marL="171450" indent="-171450">
              <a:buFont typeface="Wingdings" panose="05000000000000000000" pitchFamily="2" charset="2"/>
              <a:buChar char="§"/>
            </a:pPr>
            <a:r>
              <a:rPr lang="en-GB" sz="1200" dirty="0"/>
              <a:t>Around 120 million girls worldwide (slightly more than 1 in 10) have experienced forced intercourse or other forced sexual acts or any other form of intimate partner violence at some point in their lives. </a:t>
            </a:r>
          </a:p>
        </p:txBody>
      </p:sp>
      <p:sp>
        <p:nvSpPr>
          <p:cNvPr id="56" name="TextBox 55"/>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57" name="TextBox 56"/>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6" name="TextBox 35"/>
          <p:cNvSpPr txBox="1"/>
          <p:nvPr/>
        </p:nvSpPr>
        <p:spPr>
          <a:xfrm>
            <a:off x="197823" y="2609869"/>
            <a:ext cx="4780476" cy="646331"/>
          </a:xfrm>
          <a:prstGeom prst="rect">
            <a:avLst/>
          </a:prstGeom>
          <a:noFill/>
          <a:ln w="28575">
            <a:noFill/>
          </a:ln>
        </p:spPr>
        <p:txBody>
          <a:bodyPr wrap="square" rtlCol="0">
            <a:spAutoFit/>
          </a:bodyPr>
          <a:lstStyle/>
          <a:p>
            <a:pPr marL="171450" lvl="0" indent="-171450">
              <a:buFont typeface="Wingdings" panose="05000000000000000000" pitchFamily="2" charset="2"/>
              <a:buChar char="§"/>
            </a:pPr>
            <a:r>
              <a:rPr lang="en-US" sz="1200" dirty="0"/>
              <a:t>Pregnancy and childbirth complications are the second cause of death among 15 to 19 year olds with approximately 70,000 adolescents affected annually.</a:t>
            </a:r>
            <a:endParaRPr lang="en-GB" sz="1200" dirty="0"/>
          </a:p>
        </p:txBody>
      </p:sp>
      <p:sp>
        <p:nvSpPr>
          <p:cNvPr id="37" name="TextBox 36"/>
          <p:cNvSpPr txBox="1"/>
          <p:nvPr/>
        </p:nvSpPr>
        <p:spPr>
          <a:xfrm>
            <a:off x="212337" y="1929054"/>
            <a:ext cx="4662419" cy="461665"/>
          </a:xfrm>
          <a:prstGeom prst="rect">
            <a:avLst/>
          </a:prstGeom>
          <a:noFill/>
          <a:ln w="28575">
            <a:solidFill>
              <a:schemeClr val="bg1"/>
            </a:solidFill>
          </a:ln>
        </p:spPr>
        <p:txBody>
          <a:bodyPr wrap="square" rtlCol="0">
            <a:spAutoFit/>
          </a:bodyPr>
          <a:lstStyle/>
          <a:p>
            <a:pPr marL="171450" lvl="0" indent="-171450">
              <a:buFont typeface="Wingdings" panose="05000000000000000000" pitchFamily="2" charset="2"/>
              <a:buChar char="§"/>
            </a:pPr>
            <a:r>
              <a:rPr lang="en-US" sz="1200" dirty="0"/>
              <a:t>In some parts of the world, two out of three girls reported having no idea of what was happening to them when they began menstruating. </a:t>
            </a:r>
            <a:endParaRPr lang="en-GB" sz="1200" dirty="0"/>
          </a:p>
        </p:txBody>
      </p:sp>
      <p:sp>
        <p:nvSpPr>
          <p:cNvPr id="38" name="TextBox 37"/>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39" name="Title 1"/>
          <p:cNvSpPr txBox="1">
            <a:spLocks/>
          </p:cNvSpPr>
          <p:nvPr/>
        </p:nvSpPr>
        <p:spPr>
          <a:xfrm>
            <a:off x="-38913" y="1157914"/>
            <a:ext cx="6950653" cy="54364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000" kern="1200" baseline="0">
                <a:solidFill>
                  <a:schemeClr val="bg1"/>
                </a:solidFill>
                <a:latin typeface="+mj-lt"/>
                <a:ea typeface="+mj-ea"/>
                <a:cs typeface="+mj-cs"/>
              </a:defRPr>
            </a:lvl1pPr>
          </a:lstStyle>
          <a:p>
            <a:pPr algn="ctr"/>
            <a:r>
              <a:rPr lang="en-US" sz="3000">
                <a:solidFill>
                  <a:srgbClr val="0070C0"/>
                </a:solidFill>
              </a:rPr>
              <a:t>Why do young people need and want CSE?</a:t>
            </a:r>
            <a:endParaRPr lang="en-US" sz="3000" dirty="0">
              <a:solidFill>
                <a:srgbClr val="0070C0"/>
              </a:solidFill>
            </a:endParaRPr>
          </a:p>
        </p:txBody>
      </p:sp>
      <p:sp>
        <p:nvSpPr>
          <p:cNvPr id="40" name="TextBox 39"/>
          <p:cNvSpPr txBox="1"/>
          <p:nvPr/>
        </p:nvSpPr>
        <p:spPr>
          <a:xfrm>
            <a:off x="3273473" y="6539280"/>
            <a:ext cx="1131727" cy="338554"/>
          </a:xfrm>
          <a:prstGeom prst="rect">
            <a:avLst/>
          </a:prstGeom>
          <a:noFill/>
        </p:spPr>
        <p:txBody>
          <a:bodyPr wrap="square" rtlCol="0">
            <a:spAutoFit/>
          </a:bodyPr>
          <a:lstStyle/>
          <a:p>
            <a:pPr algn="ctr"/>
            <a:r>
              <a:rPr lang="en-GB" sz="800" b="1" dirty="0">
                <a:solidFill>
                  <a:srgbClr val="FC4EB6"/>
                </a:solidFill>
              </a:rPr>
              <a:t>Why do young people need &amp; want CSE?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643" y="1752917"/>
            <a:ext cx="3340515" cy="222701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157" y="3979926"/>
            <a:ext cx="3337401" cy="22722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1713" y="3979926"/>
            <a:ext cx="3337402" cy="2264464"/>
          </a:xfrm>
          <a:prstGeom prst="rect">
            <a:avLst/>
          </a:prstGeom>
        </p:spPr>
      </p:pic>
    </p:spTree>
    <p:extLst>
      <p:ext uri="{BB962C8B-B14F-4D97-AF65-F5344CB8AC3E}">
        <p14:creationId xmlns:p14="http://schemas.microsoft.com/office/powerpoint/2010/main" val="28241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36"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utoShape 2" descr="Classroom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592007" y="1732306"/>
            <a:ext cx="4810138" cy="584775"/>
          </a:xfrm>
          <a:prstGeom prst="rect">
            <a:avLst/>
          </a:prstGeom>
          <a:noFill/>
        </p:spPr>
        <p:txBody>
          <a:bodyPr wrap="square" rtlCol="0">
            <a:spAutoFit/>
          </a:bodyPr>
          <a:lstStyle/>
          <a:p>
            <a:r>
              <a:rPr lang="en-GB" sz="1600" b="1" dirty="0">
                <a:solidFill>
                  <a:srgbClr val="FF0000"/>
                </a:solidFill>
              </a:rPr>
              <a:t>Key sexual and reproductive health (SRH) issues </a:t>
            </a:r>
            <a:r>
              <a:rPr lang="en-GB" sz="1600" dirty="0">
                <a:solidFill>
                  <a:srgbClr val="FF0000"/>
                </a:solidFill>
              </a:rPr>
              <a:t>that affect young people that can be addressed through CSE</a:t>
            </a:r>
          </a:p>
        </p:txBody>
      </p:sp>
      <p:sp>
        <p:nvSpPr>
          <p:cNvPr id="32" name="TextBox 31"/>
          <p:cNvSpPr txBox="1"/>
          <p:nvPr/>
        </p:nvSpPr>
        <p:spPr>
          <a:xfrm>
            <a:off x="626438" y="2383143"/>
            <a:ext cx="1907212" cy="3385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Puberty</a:t>
            </a:r>
          </a:p>
        </p:txBody>
      </p:sp>
      <p:sp>
        <p:nvSpPr>
          <p:cNvPr id="33" name="TextBox 32"/>
          <p:cNvSpPr txBox="1"/>
          <p:nvPr/>
        </p:nvSpPr>
        <p:spPr>
          <a:xfrm>
            <a:off x="626438" y="3411200"/>
            <a:ext cx="3547660" cy="3385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Access to modern contraception</a:t>
            </a:r>
          </a:p>
        </p:txBody>
      </p:sp>
      <p:sp>
        <p:nvSpPr>
          <p:cNvPr id="34" name="TextBox 33"/>
          <p:cNvSpPr txBox="1"/>
          <p:nvPr/>
        </p:nvSpPr>
        <p:spPr>
          <a:xfrm>
            <a:off x="626438" y="2912306"/>
            <a:ext cx="1501633" cy="3385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Pregnancy</a:t>
            </a:r>
          </a:p>
        </p:txBody>
      </p:sp>
      <p:sp>
        <p:nvSpPr>
          <p:cNvPr id="35" name="TextBox 34"/>
          <p:cNvSpPr txBox="1"/>
          <p:nvPr/>
        </p:nvSpPr>
        <p:spPr>
          <a:xfrm>
            <a:off x="626438" y="3955277"/>
            <a:ext cx="3547660" cy="3385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Abortion (safe and unsafe)</a:t>
            </a:r>
          </a:p>
        </p:txBody>
      </p:sp>
      <p:sp>
        <p:nvSpPr>
          <p:cNvPr id="36" name="TextBox 35"/>
          <p:cNvSpPr txBox="1"/>
          <p:nvPr/>
        </p:nvSpPr>
        <p:spPr>
          <a:xfrm>
            <a:off x="626438" y="4521725"/>
            <a:ext cx="4353808" cy="338554"/>
          </a:xfrm>
          <a:prstGeom prst="rect">
            <a:avLst/>
          </a:prstGeom>
          <a:noFill/>
        </p:spPr>
        <p:txBody>
          <a:bodyPr wrap="square" rtlCol="0">
            <a:spAutoFit/>
          </a:bodyPr>
          <a:lstStyle/>
          <a:p>
            <a:pPr marL="285750" indent="-285750">
              <a:buFont typeface="Wingdings" panose="05000000000000000000" pitchFamily="2" charset="2"/>
              <a:buChar char="§"/>
            </a:pPr>
            <a:r>
              <a:rPr lang="en-GB" sz="1600" dirty="0"/>
              <a:t>Violence, including gender-based violence</a:t>
            </a:r>
          </a:p>
        </p:txBody>
      </p:sp>
      <p:sp>
        <p:nvSpPr>
          <p:cNvPr id="37" name="Rectangle 36"/>
          <p:cNvSpPr/>
          <p:nvPr/>
        </p:nvSpPr>
        <p:spPr>
          <a:xfrm>
            <a:off x="626438" y="5088173"/>
            <a:ext cx="1620957" cy="338554"/>
          </a:xfrm>
          <a:prstGeom prst="rect">
            <a:avLst/>
          </a:prstGeom>
        </p:spPr>
        <p:txBody>
          <a:bodyPr wrap="none">
            <a:spAutoFit/>
          </a:bodyPr>
          <a:lstStyle/>
          <a:p>
            <a:pPr marL="285750" indent="-285750">
              <a:buFont typeface="Wingdings" panose="05000000000000000000" pitchFamily="2" charset="2"/>
              <a:buChar char="§"/>
            </a:pPr>
            <a:r>
              <a:rPr lang="en-GB" sz="1600" dirty="0"/>
              <a:t>HIV and AIDS</a:t>
            </a:r>
          </a:p>
        </p:txBody>
      </p:sp>
      <p:sp>
        <p:nvSpPr>
          <p:cNvPr id="38" name="Rectangle 37"/>
          <p:cNvSpPr/>
          <p:nvPr/>
        </p:nvSpPr>
        <p:spPr>
          <a:xfrm>
            <a:off x="626438" y="5634278"/>
            <a:ext cx="3519233" cy="338554"/>
          </a:xfrm>
          <a:prstGeom prst="rect">
            <a:avLst/>
          </a:prstGeom>
        </p:spPr>
        <p:txBody>
          <a:bodyPr wrap="none">
            <a:spAutoFit/>
          </a:bodyPr>
          <a:lstStyle/>
          <a:p>
            <a:pPr marL="285750" indent="-285750">
              <a:buFont typeface="Wingdings" panose="05000000000000000000" pitchFamily="2" charset="2"/>
              <a:buChar char="§"/>
            </a:pPr>
            <a:r>
              <a:rPr lang="en-GB" sz="1600" dirty="0"/>
              <a:t>Sexually transmitted infections (STIs)</a:t>
            </a:r>
          </a:p>
        </p:txBody>
      </p:sp>
      <p:sp>
        <p:nvSpPr>
          <p:cNvPr id="39" name="Rectangle 38"/>
          <p:cNvSpPr/>
          <p:nvPr/>
        </p:nvSpPr>
        <p:spPr>
          <a:xfrm>
            <a:off x="6173921" y="2342877"/>
            <a:ext cx="5377848" cy="338554"/>
          </a:xfrm>
          <a:prstGeom prst="rect">
            <a:avLst/>
          </a:prstGeom>
        </p:spPr>
        <p:txBody>
          <a:bodyPr wrap="square">
            <a:spAutoFit/>
          </a:bodyPr>
          <a:lstStyle/>
          <a:p>
            <a:pPr marL="285750" indent="-285750">
              <a:buFont typeface="Wingdings" panose="05000000000000000000" pitchFamily="2" charset="2"/>
              <a:buChar char="§"/>
            </a:pPr>
            <a:r>
              <a:rPr lang="en-GB" sz="1600" dirty="0"/>
              <a:t>The influence of ICT on sexual behaviour</a:t>
            </a:r>
          </a:p>
        </p:txBody>
      </p:sp>
      <p:sp>
        <p:nvSpPr>
          <p:cNvPr id="40" name="Rectangle 39"/>
          <p:cNvSpPr/>
          <p:nvPr/>
        </p:nvSpPr>
        <p:spPr>
          <a:xfrm>
            <a:off x="6173921" y="2703251"/>
            <a:ext cx="3051413" cy="338554"/>
          </a:xfrm>
          <a:prstGeom prst="rect">
            <a:avLst/>
          </a:prstGeom>
        </p:spPr>
        <p:txBody>
          <a:bodyPr wrap="none">
            <a:spAutoFit/>
          </a:bodyPr>
          <a:lstStyle/>
          <a:p>
            <a:pPr marL="285750" indent="-285750">
              <a:buFont typeface="Wingdings" panose="05000000000000000000" pitchFamily="2" charset="2"/>
              <a:buChar char="§"/>
            </a:pPr>
            <a:r>
              <a:rPr lang="en-GB" sz="1600" dirty="0"/>
              <a:t>Poor mental/emotional health</a:t>
            </a:r>
          </a:p>
        </p:txBody>
      </p:sp>
      <p:sp>
        <p:nvSpPr>
          <p:cNvPr id="41" name="TextBox 40"/>
          <p:cNvSpPr txBox="1"/>
          <p:nvPr/>
        </p:nvSpPr>
        <p:spPr>
          <a:xfrm>
            <a:off x="6173921" y="1732306"/>
            <a:ext cx="5012043" cy="584775"/>
          </a:xfrm>
          <a:prstGeom prst="rect">
            <a:avLst/>
          </a:prstGeom>
          <a:noFill/>
        </p:spPr>
        <p:txBody>
          <a:bodyPr wrap="square" rtlCol="0">
            <a:spAutoFit/>
          </a:bodyPr>
          <a:lstStyle/>
          <a:p>
            <a:r>
              <a:rPr lang="en-GB" sz="1600" b="1" dirty="0">
                <a:solidFill>
                  <a:srgbClr val="FF0000"/>
                </a:solidFill>
              </a:rPr>
              <a:t>Other key SRH issues </a:t>
            </a:r>
            <a:r>
              <a:rPr lang="en-GB" sz="1600" dirty="0">
                <a:solidFill>
                  <a:srgbClr val="FF0000"/>
                </a:solidFill>
              </a:rPr>
              <a:t>that affect young people that can be addressed through CSE</a:t>
            </a:r>
          </a:p>
        </p:txBody>
      </p:sp>
      <p:sp>
        <p:nvSpPr>
          <p:cNvPr id="42" name="Rectangle 41"/>
          <p:cNvSpPr/>
          <p:nvPr/>
        </p:nvSpPr>
        <p:spPr>
          <a:xfrm>
            <a:off x="6167778" y="3064695"/>
            <a:ext cx="2777683" cy="338554"/>
          </a:xfrm>
          <a:prstGeom prst="rect">
            <a:avLst/>
          </a:prstGeom>
        </p:spPr>
        <p:txBody>
          <a:bodyPr wrap="none">
            <a:spAutoFit/>
          </a:bodyPr>
          <a:lstStyle/>
          <a:p>
            <a:pPr marL="285750" indent="-285750">
              <a:buFont typeface="Wingdings" panose="05000000000000000000" pitchFamily="2" charset="2"/>
              <a:buChar char="§"/>
            </a:pPr>
            <a:r>
              <a:rPr lang="en-GB" sz="1600" dirty="0"/>
              <a:t>Alcohol, tobacco and drugs</a:t>
            </a:r>
          </a:p>
        </p:txBody>
      </p:sp>
      <p:sp>
        <p:nvSpPr>
          <p:cNvPr id="43" name="TextBox 42"/>
          <p:cNvSpPr txBox="1"/>
          <p:nvPr/>
        </p:nvSpPr>
        <p:spPr>
          <a:xfrm>
            <a:off x="6173921" y="3749754"/>
            <a:ext cx="5179879" cy="584775"/>
          </a:xfrm>
          <a:prstGeom prst="rect">
            <a:avLst/>
          </a:prstGeom>
          <a:noFill/>
        </p:spPr>
        <p:txBody>
          <a:bodyPr wrap="square" rtlCol="0">
            <a:spAutoFit/>
          </a:bodyPr>
          <a:lstStyle/>
          <a:p>
            <a:r>
              <a:rPr lang="en-GB" sz="1600" b="1" dirty="0">
                <a:solidFill>
                  <a:srgbClr val="FF0000"/>
                </a:solidFill>
              </a:rPr>
              <a:t>Subgroups of children and young people </a:t>
            </a:r>
            <a:r>
              <a:rPr lang="en-GB" sz="1600" dirty="0">
                <a:solidFill>
                  <a:srgbClr val="FF0000"/>
                </a:solidFill>
              </a:rPr>
              <a:t>have specific </a:t>
            </a:r>
            <a:r>
              <a:rPr lang="en-GB" sz="1600" b="1" dirty="0">
                <a:solidFill>
                  <a:srgbClr val="FF0000"/>
                </a:solidFill>
              </a:rPr>
              <a:t>SRH needs </a:t>
            </a:r>
            <a:r>
              <a:rPr lang="en-GB" sz="1600" dirty="0">
                <a:solidFill>
                  <a:srgbClr val="FF0000"/>
                </a:solidFill>
              </a:rPr>
              <a:t>and other issues that can be addressed through CSE</a:t>
            </a:r>
          </a:p>
        </p:txBody>
      </p:sp>
      <p:sp>
        <p:nvSpPr>
          <p:cNvPr id="44" name="Rectangle 43"/>
          <p:cNvSpPr/>
          <p:nvPr/>
        </p:nvSpPr>
        <p:spPr>
          <a:xfrm>
            <a:off x="6171128" y="4361452"/>
            <a:ext cx="3655873" cy="338554"/>
          </a:xfrm>
          <a:prstGeom prst="rect">
            <a:avLst/>
          </a:prstGeom>
        </p:spPr>
        <p:txBody>
          <a:bodyPr wrap="none">
            <a:spAutoFit/>
          </a:bodyPr>
          <a:lstStyle/>
          <a:p>
            <a:pPr marL="285750" indent="-285750">
              <a:buFont typeface="Wingdings" panose="05000000000000000000" pitchFamily="2" charset="2"/>
              <a:buChar char="§"/>
            </a:pPr>
            <a:r>
              <a:rPr lang="en-GB" sz="1600" dirty="0"/>
              <a:t>Young people living with HIV (YPLHIV)</a:t>
            </a:r>
          </a:p>
        </p:txBody>
      </p:sp>
      <p:sp>
        <p:nvSpPr>
          <p:cNvPr id="45" name="Rectangle 44"/>
          <p:cNvSpPr/>
          <p:nvPr/>
        </p:nvSpPr>
        <p:spPr>
          <a:xfrm>
            <a:off x="6167778" y="4741392"/>
            <a:ext cx="3026213" cy="338554"/>
          </a:xfrm>
          <a:prstGeom prst="rect">
            <a:avLst/>
          </a:prstGeom>
        </p:spPr>
        <p:txBody>
          <a:bodyPr wrap="none">
            <a:spAutoFit/>
          </a:bodyPr>
          <a:lstStyle/>
          <a:p>
            <a:pPr marL="285750" indent="-285750">
              <a:buFont typeface="Wingdings" panose="05000000000000000000" pitchFamily="2" charset="2"/>
              <a:buChar char="§"/>
            </a:pPr>
            <a:r>
              <a:rPr lang="en-GB" sz="1600" dirty="0"/>
              <a:t>Young people living in poverty</a:t>
            </a:r>
          </a:p>
        </p:txBody>
      </p:sp>
      <p:sp>
        <p:nvSpPr>
          <p:cNvPr id="46" name="Rectangle 45"/>
          <p:cNvSpPr/>
          <p:nvPr/>
        </p:nvSpPr>
        <p:spPr>
          <a:xfrm>
            <a:off x="6183968" y="5123565"/>
            <a:ext cx="2993833" cy="338554"/>
          </a:xfrm>
          <a:prstGeom prst="rect">
            <a:avLst/>
          </a:prstGeom>
        </p:spPr>
        <p:txBody>
          <a:bodyPr wrap="none">
            <a:spAutoFit/>
          </a:bodyPr>
          <a:lstStyle/>
          <a:p>
            <a:pPr marL="285750" indent="-285750">
              <a:buFont typeface="Wingdings" panose="05000000000000000000" pitchFamily="2" charset="2"/>
              <a:buChar char="§"/>
            </a:pPr>
            <a:r>
              <a:rPr lang="en-GB" sz="1600" dirty="0"/>
              <a:t>Young people with disabilities</a:t>
            </a:r>
          </a:p>
        </p:txBody>
      </p:sp>
      <p:sp>
        <p:nvSpPr>
          <p:cNvPr id="47" name="Rectangle 46"/>
          <p:cNvSpPr/>
          <p:nvPr/>
        </p:nvSpPr>
        <p:spPr>
          <a:xfrm>
            <a:off x="6184676" y="5481878"/>
            <a:ext cx="2168479" cy="338554"/>
          </a:xfrm>
          <a:prstGeom prst="rect">
            <a:avLst/>
          </a:prstGeom>
        </p:spPr>
        <p:txBody>
          <a:bodyPr wrap="none">
            <a:spAutoFit/>
          </a:bodyPr>
          <a:lstStyle/>
          <a:p>
            <a:pPr marL="285750" indent="-285750">
              <a:buFont typeface="Wingdings" panose="05000000000000000000" pitchFamily="2" charset="2"/>
              <a:buChar char="§"/>
            </a:pPr>
            <a:r>
              <a:rPr lang="en-GB" sz="1600" dirty="0"/>
              <a:t>LGBTI young people </a:t>
            </a:r>
          </a:p>
        </p:txBody>
      </p:sp>
      <p:sp>
        <p:nvSpPr>
          <p:cNvPr id="48" name="Rectangle 47"/>
          <p:cNvSpPr/>
          <p:nvPr/>
        </p:nvSpPr>
        <p:spPr>
          <a:xfrm>
            <a:off x="6181407" y="5787895"/>
            <a:ext cx="5569118" cy="338554"/>
          </a:xfrm>
          <a:prstGeom prst="rect">
            <a:avLst/>
          </a:prstGeom>
        </p:spPr>
        <p:txBody>
          <a:bodyPr wrap="square">
            <a:spAutoFit/>
          </a:bodyPr>
          <a:lstStyle/>
          <a:p>
            <a:pPr marL="285750" indent="-285750">
              <a:buFont typeface="Wingdings" panose="05000000000000000000" pitchFamily="2" charset="2"/>
              <a:buChar char="§"/>
            </a:pPr>
            <a:r>
              <a:rPr lang="en-GB" sz="1600" dirty="0"/>
              <a:t>Young people affected by humanitarian crisis</a:t>
            </a:r>
          </a:p>
        </p:txBody>
      </p:sp>
      <p:sp>
        <p:nvSpPr>
          <p:cNvPr id="55" name="TextBox 54"/>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56" name="TextBox 55"/>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50" name="TextBox 49"/>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51" name="TextBox 50"/>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49" name="Title 1"/>
          <p:cNvSpPr txBox="1">
            <a:spLocks/>
          </p:cNvSpPr>
          <p:nvPr/>
        </p:nvSpPr>
        <p:spPr>
          <a:xfrm>
            <a:off x="-38913" y="1157914"/>
            <a:ext cx="6950653" cy="54364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000" kern="1200" baseline="0">
                <a:solidFill>
                  <a:schemeClr val="bg1"/>
                </a:solidFill>
                <a:latin typeface="+mj-lt"/>
                <a:ea typeface="+mj-ea"/>
                <a:cs typeface="+mj-cs"/>
              </a:defRPr>
            </a:lvl1pPr>
          </a:lstStyle>
          <a:p>
            <a:pPr algn="ctr"/>
            <a:r>
              <a:rPr lang="en-US" sz="3000">
                <a:solidFill>
                  <a:srgbClr val="0070C0"/>
                </a:solidFill>
              </a:rPr>
              <a:t>Why do young people need and want CSE?</a:t>
            </a:r>
            <a:endParaRPr lang="en-US" sz="3000" dirty="0">
              <a:solidFill>
                <a:srgbClr val="0070C0"/>
              </a:solidFill>
            </a:endParaRPr>
          </a:p>
        </p:txBody>
      </p:sp>
      <p:sp>
        <p:nvSpPr>
          <p:cNvPr id="52" name="TextBox 51"/>
          <p:cNvSpPr txBox="1"/>
          <p:nvPr/>
        </p:nvSpPr>
        <p:spPr>
          <a:xfrm>
            <a:off x="3273473" y="6539280"/>
            <a:ext cx="1131727" cy="338554"/>
          </a:xfrm>
          <a:prstGeom prst="rect">
            <a:avLst/>
          </a:prstGeom>
          <a:noFill/>
        </p:spPr>
        <p:txBody>
          <a:bodyPr wrap="square" rtlCol="0">
            <a:spAutoFit/>
          </a:bodyPr>
          <a:lstStyle/>
          <a:p>
            <a:pPr algn="ctr"/>
            <a:r>
              <a:rPr lang="en-GB" sz="800" b="1" dirty="0">
                <a:solidFill>
                  <a:srgbClr val="FC4EB6"/>
                </a:solidFill>
              </a:rPr>
              <a:t>Why do young people need &amp; want CSE?</a:t>
            </a:r>
          </a:p>
        </p:txBody>
      </p:sp>
    </p:spTree>
    <p:extLst>
      <p:ext uri="{BB962C8B-B14F-4D97-AF65-F5344CB8AC3E}">
        <p14:creationId xmlns:p14="http://schemas.microsoft.com/office/powerpoint/2010/main" val="282196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38913" y="1157914"/>
            <a:ext cx="6950653" cy="543642"/>
          </a:xfrm>
        </p:spPr>
        <p:txBody>
          <a:bodyPr>
            <a:noAutofit/>
          </a:bodyPr>
          <a:lstStyle/>
          <a:p>
            <a:pPr algn="ctr"/>
            <a:r>
              <a:rPr lang="en-US" sz="3000" dirty="0">
                <a:solidFill>
                  <a:srgbClr val="0070C0"/>
                </a:solidFill>
              </a:rPr>
              <a:t>Why do young people need and want CSE?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7130" y="1812328"/>
            <a:ext cx="7396483" cy="4548454"/>
          </a:xfrm>
          <a:prstGeom prst="rect">
            <a:avLst/>
          </a:prstGeom>
        </p:spPr>
      </p:pic>
      <p:sp>
        <p:nvSpPr>
          <p:cNvPr id="5" name="AutoShape 2" descr="Classroom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166731" y="5102580"/>
            <a:ext cx="728506" cy="801921"/>
          </a:xfrm>
          <a:prstGeom prst="rect">
            <a:avLst/>
          </a:prstGeom>
        </p:spPr>
      </p:pic>
      <p:sp>
        <p:nvSpPr>
          <p:cNvPr id="8" name="TextBox 7"/>
          <p:cNvSpPr txBox="1"/>
          <p:nvPr/>
        </p:nvSpPr>
        <p:spPr>
          <a:xfrm>
            <a:off x="1060337" y="5102594"/>
            <a:ext cx="3526373" cy="830997"/>
          </a:xfrm>
          <a:prstGeom prst="rect">
            <a:avLst/>
          </a:prstGeom>
          <a:noFill/>
        </p:spPr>
        <p:txBody>
          <a:bodyPr wrap="square" rtlCol="0">
            <a:spAutoFit/>
          </a:bodyPr>
          <a:lstStyle/>
          <a:p>
            <a:r>
              <a:rPr lang="en-US" sz="1200" dirty="0"/>
              <a:t>Provides age-appropriate and phased education about human rights, gender equality, relationships, reproduction, sexual behaviors risks and prevention of ill health.</a:t>
            </a:r>
            <a:endParaRPr lang="en-GB" sz="1200" dirty="0"/>
          </a:p>
        </p:txBody>
      </p:sp>
      <p:pic>
        <p:nvPicPr>
          <p:cNvPr id="9" name="Picture 8"/>
          <p:cNvPicPr>
            <a:picLocks noChangeAspect="1"/>
          </p:cNvPicPr>
          <p:nvPr/>
        </p:nvPicPr>
        <p:blipFill>
          <a:blip r:embed="rId5"/>
          <a:stretch>
            <a:fillRect/>
          </a:stretch>
        </p:blipFill>
        <p:spPr>
          <a:xfrm>
            <a:off x="45286" y="2232679"/>
            <a:ext cx="929745" cy="866558"/>
          </a:xfrm>
          <a:prstGeom prst="rect">
            <a:avLst/>
          </a:prstGeom>
        </p:spPr>
      </p:pic>
      <p:sp>
        <p:nvSpPr>
          <p:cNvPr id="32" name="TextBox 31"/>
          <p:cNvSpPr txBox="1"/>
          <p:nvPr/>
        </p:nvSpPr>
        <p:spPr>
          <a:xfrm>
            <a:off x="1030049" y="2264237"/>
            <a:ext cx="3565662" cy="1015663"/>
          </a:xfrm>
          <a:prstGeom prst="rect">
            <a:avLst/>
          </a:prstGeom>
          <a:noFill/>
        </p:spPr>
        <p:txBody>
          <a:bodyPr wrap="square" rtlCol="0">
            <a:spAutoFit/>
          </a:bodyPr>
          <a:lstStyle/>
          <a:p>
            <a:r>
              <a:rPr lang="en-GB" sz="1200" dirty="0"/>
              <a:t>Prepares them for a safe, productive, fulfilling life in a world where gender-based violence, gender inequality, early and unintended pregnancies, HIV and other sexually transmitted infections (STIs) still pose serious risks to their health and well-being.</a:t>
            </a:r>
          </a:p>
        </p:txBody>
      </p:sp>
      <p:sp>
        <p:nvSpPr>
          <p:cNvPr id="33" name="TextBox 32"/>
          <p:cNvSpPr txBox="1"/>
          <p:nvPr/>
        </p:nvSpPr>
        <p:spPr>
          <a:xfrm>
            <a:off x="1039050" y="3727353"/>
            <a:ext cx="3547660" cy="830997"/>
          </a:xfrm>
          <a:prstGeom prst="rect">
            <a:avLst/>
          </a:prstGeom>
          <a:noFill/>
        </p:spPr>
        <p:txBody>
          <a:bodyPr wrap="square" rtlCol="0">
            <a:spAutoFit/>
          </a:bodyPr>
          <a:lstStyle/>
          <a:p>
            <a:r>
              <a:rPr lang="en-US" sz="1200" dirty="0"/>
              <a:t>Presents sexuality with a positive approach, emphasizing values such as respect, acceptance, tolerance, non-discrimination, equality, empathy, responsibility and reciprocity. </a:t>
            </a:r>
            <a:endParaRPr lang="en-GB" sz="1200" dirty="0"/>
          </a:p>
        </p:txBody>
      </p:sp>
      <p:pic>
        <p:nvPicPr>
          <p:cNvPr id="10" name="Picture 9"/>
          <p:cNvPicPr>
            <a:picLocks noChangeAspect="1"/>
          </p:cNvPicPr>
          <p:nvPr/>
        </p:nvPicPr>
        <p:blipFill>
          <a:blip r:embed="rId6"/>
          <a:stretch>
            <a:fillRect/>
          </a:stretch>
        </p:blipFill>
        <p:spPr>
          <a:xfrm>
            <a:off x="86937" y="3719607"/>
            <a:ext cx="888094" cy="762603"/>
          </a:xfrm>
          <a:prstGeom prst="rect">
            <a:avLst/>
          </a:prstGeom>
        </p:spPr>
      </p:pic>
      <p:sp>
        <p:nvSpPr>
          <p:cNvPr id="34" name="TextBox 33"/>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5" name="TextBox 34"/>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6" name="TextBox 35"/>
          <p:cNvSpPr txBox="1"/>
          <p:nvPr/>
        </p:nvSpPr>
        <p:spPr>
          <a:xfrm>
            <a:off x="141953" y="1741007"/>
            <a:ext cx="7629098" cy="415498"/>
          </a:xfrm>
          <a:prstGeom prst="rect">
            <a:avLst/>
          </a:prstGeom>
          <a:noFill/>
        </p:spPr>
        <p:txBody>
          <a:bodyPr wrap="square" rtlCol="0">
            <a:spAutoFit/>
          </a:bodyPr>
          <a:lstStyle/>
          <a:p>
            <a:r>
              <a:rPr lang="en-GB" sz="2100" dirty="0">
                <a:solidFill>
                  <a:srgbClr val="FF0000"/>
                </a:solidFill>
              </a:rPr>
              <a:t>…because CSE:</a:t>
            </a:r>
          </a:p>
        </p:txBody>
      </p:sp>
      <p:sp>
        <p:nvSpPr>
          <p:cNvPr id="38" name="TextBox 37"/>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39" name="TextBox 38"/>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40" name="TextBox 39"/>
          <p:cNvSpPr txBox="1"/>
          <p:nvPr/>
        </p:nvSpPr>
        <p:spPr>
          <a:xfrm>
            <a:off x="3273473" y="6539280"/>
            <a:ext cx="1131727" cy="338554"/>
          </a:xfrm>
          <a:prstGeom prst="rect">
            <a:avLst/>
          </a:prstGeom>
          <a:noFill/>
        </p:spPr>
        <p:txBody>
          <a:bodyPr wrap="square" rtlCol="0">
            <a:spAutoFit/>
          </a:bodyPr>
          <a:lstStyle/>
          <a:p>
            <a:pPr algn="ctr"/>
            <a:r>
              <a:rPr lang="en-GB" sz="800" b="1" dirty="0">
                <a:solidFill>
                  <a:srgbClr val="FC4EB6"/>
                </a:solidFill>
              </a:rPr>
              <a:t>Why do young people need &amp; want CSE?</a:t>
            </a:r>
          </a:p>
        </p:txBody>
      </p:sp>
    </p:spTree>
    <p:extLst>
      <p:ext uri="{BB962C8B-B14F-4D97-AF65-F5344CB8AC3E}">
        <p14:creationId xmlns:p14="http://schemas.microsoft.com/office/powerpoint/2010/main" val="2508671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248314" y="1388047"/>
            <a:ext cx="7966953" cy="543642"/>
          </a:xfrm>
        </p:spPr>
        <p:txBody>
          <a:bodyPr>
            <a:noAutofit/>
          </a:bodyPr>
          <a:lstStyle/>
          <a:p>
            <a:r>
              <a:rPr lang="en-US" sz="3000" dirty="0">
                <a:solidFill>
                  <a:srgbClr val="0070C0"/>
                </a:solidFill>
              </a:rPr>
              <a:t>What does the evidence say about CSE?</a:t>
            </a:r>
            <a:br>
              <a:rPr lang="en-US" sz="3000" dirty="0">
                <a:solidFill>
                  <a:srgbClr val="0070C0"/>
                </a:solidFill>
              </a:rPr>
            </a:br>
            <a:endParaRPr lang="en-US" sz="3000" dirty="0">
              <a:solidFill>
                <a:srgbClr val="0070C0"/>
              </a:solidFill>
            </a:endParaRP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b="1" dirty="0">
                <a:solidFill>
                  <a:srgbClr val="E5478E"/>
                </a:solidFill>
              </a:rPr>
              <a:t>What does the evidence say about CSE?</a:t>
            </a:r>
          </a:p>
        </p:txBody>
      </p:sp>
      <p:sp>
        <p:nvSpPr>
          <p:cNvPr id="19" name="TextBox 18"/>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318982" y="3887239"/>
            <a:ext cx="3912809" cy="784830"/>
          </a:xfrm>
          <a:prstGeom prst="rect">
            <a:avLst/>
          </a:prstGeom>
        </p:spPr>
        <p:txBody>
          <a:bodyPr wrap="square">
            <a:spAutoFit/>
          </a:bodyPr>
          <a:lstStyle/>
          <a:p>
            <a:pPr marL="285750" indent="-285750">
              <a:buFont typeface="Wingdings" panose="05000000000000000000" pitchFamily="2" charset="2"/>
              <a:buChar char="ü"/>
            </a:pPr>
            <a:r>
              <a:rPr lang="en-US" sz="1500" b="1" dirty="0"/>
              <a:t>Sexuality education does not increase </a:t>
            </a:r>
            <a:r>
              <a:rPr lang="en-US" sz="1500" dirty="0"/>
              <a:t>sexual activity, sexual risk-taking </a:t>
            </a:r>
            <a:r>
              <a:rPr lang="en-US" sz="1500" dirty="0" err="1"/>
              <a:t>behaviour</a:t>
            </a:r>
            <a:r>
              <a:rPr lang="en-US" sz="1500" dirty="0"/>
              <a:t> or STI/HIV infection rates</a:t>
            </a:r>
            <a:endParaRPr lang="en-GB" sz="1500" dirty="0"/>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076" y="1941477"/>
            <a:ext cx="6574760" cy="4072422"/>
          </a:xfrm>
          <a:prstGeom prst="rect">
            <a:avLst/>
          </a:prstGeom>
        </p:spPr>
      </p:pic>
      <p:sp>
        <p:nvSpPr>
          <p:cNvPr id="48" name="TextBox 47"/>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49" name="TextBox 48"/>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50" name="Rectangle 49"/>
          <p:cNvSpPr/>
          <p:nvPr/>
        </p:nvSpPr>
        <p:spPr>
          <a:xfrm>
            <a:off x="770281" y="4569485"/>
            <a:ext cx="3778804" cy="323165"/>
          </a:xfrm>
          <a:prstGeom prst="rect">
            <a:avLst/>
          </a:prstGeom>
        </p:spPr>
        <p:txBody>
          <a:bodyPr wrap="square">
            <a:spAutoFit/>
          </a:bodyPr>
          <a:lstStyle/>
          <a:p>
            <a:r>
              <a:rPr lang="en-GB" sz="1500" dirty="0">
                <a:solidFill>
                  <a:schemeClr val="accent5"/>
                </a:solidFill>
              </a:rPr>
              <a:t> </a:t>
            </a:r>
          </a:p>
        </p:txBody>
      </p:sp>
      <p:sp>
        <p:nvSpPr>
          <p:cNvPr id="51" name="TextBox 50"/>
          <p:cNvSpPr txBox="1"/>
          <p:nvPr/>
        </p:nvSpPr>
        <p:spPr>
          <a:xfrm>
            <a:off x="274874" y="4969686"/>
            <a:ext cx="4350197" cy="784830"/>
          </a:xfrm>
          <a:prstGeom prst="rect">
            <a:avLst/>
          </a:prstGeom>
          <a:noFill/>
        </p:spPr>
        <p:txBody>
          <a:bodyPr wrap="square" rtlCol="0">
            <a:spAutoFit/>
          </a:bodyPr>
          <a:lstStyle/>
          <a:p>
            <a:pPr marL="285750" indent="-285750">
              <a:buFont typeface="Wingdings" panose="05000000000000000000" pitchFamily="2" charset="2"/>
              <a:buChar char="ü"/>
            </a:pPr>
            <a:r>
              <a:rPr lang="en-GB" sz="1500" b="1" dirty="0"/>
              <a:t>Abstinence-only programmes are not effective</a:t>
            </a:r>
            <a:r>
              <a:rPr lang="en-GB" sz="1500" dirty="0"/>
              <a:t> in delaying sexual initiation, reducing frequency of sex, or reducing number of sexual partners</a:t>
            </a:r>
          </a:p>
        </p:txBody>
      </p:sp>
      <p:sp>
        <p:nvSpPr>
          <p:cNvPr id="52" name="Rectangle 51"/>
          <p:cNvSpPr/>
          <p:nvPr/>
        </p:nvSpPr>
        <p:spPr>
          <a:xfrm>
            <a:off x="318982" y="2343883"/>
            <a:ext cx="4050097" cy="1246495"/>
          </a:xfrm>
          <a:prstGeom prst="rect">
            <a:avLst/>
          </a:prstGeom>
        </p:spPr>
        <p:txBody>
          <a:bodyPr wrap="square">
            <a:spAutoFit/>
          </a:bodyPr>
          <a:lstStyle/>
          <a:p>
            <a:pPr marL="285750" indent="-285750">
              <a:buFont typeface="Wingdings" panose="05000000000000000000" pitchFamily="2" charset="2"/>
              <a:buChar char="ü"/>
            </a:pPr>
            <a:r>
              <a:rPr lang="en-GB" sz="1500" b="1" dirty="0"/>
              <a:t>Comprehensive sexuality education has positive effects</a:t>
            </a:r>
            <a:r>
              <a:rPr lang="en-GB" sz="1500" dirty="0"/>
              <a:t>, including young people’s knowledge and improving their attitudes related to sexual and reproductive health and behaviour. </a:t>
            </a:r>
          </a:p>
        </p:txBody>
      </p:sp>
      <p:sp>
        <p:nvSpPr>
          <p:cNvPr id="55" name="TextBox 54"/>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36" name="TextBox 35"/>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48053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270790" y="1504807"/>
            <a:ext cx="7966953" cy="543642"/>
          </a:xfrm>
        </p:spPr>
        <p:txBody>
          <a:bodyPr>
            <a:noAutofit/>
          </a:bodyPr>
          <a:lstStyle/>
          <a:p>
            <a:r>
              <a:rPr lang="en-US" sz="3000" dirty="0">
                <a:solidFill>
                  <a:srgbClr val="0070C0"/>
                </a:solidFill>
              </a:rPr>
              <a:t>What does the evidence say about CSE?</a:t>
            </a:r>
            <a:br>
              <a:rPr lang="en-US" sz="3000" dirty="0">
                <a:solidFill>
                  <a:srgbClr val="0070C0"/>
                </a:solidFill>
              </a:rPr>
            </a:br>
            <a:endParaRPr lang="en-US" sz="3000" dirty="0">
              <a:solidFill>
                <a:srgbClr val="0070C0"/>
              </a:solidFill>
            </a:endParaRP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b="1" dirty="0">
                <a:solidFill>
                  <a:srgbClr val="E5478E"/>
                </a:solidFill>
              </a:rPr>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dirty="0"/>
              <a:t>Why have  technical Guidance on CSE?</a:t>
            </a:r>
          </a:p>
        </p:txBody>
      </p:sp>
      <p:sp>
        <p:nvSpPr>
          <p:cNvPr id="20" name="TextBox 19"/>
          <p:cNvSpPr txBox="1"/>
          <p:nvPr/>
        </p:nvSpPr>
        <p:spPr>
          <a:xfrm>
            <a:off x="7706187"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72080"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31235"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368968" y="3790169"/>
            <a:ext cx="4000111" cy="1015663"/>
          </a:xfrm>
          <a:prstGeom prst="rect">
            <a:avLst/>
          </a:prstGeom>
          <a:noFill/>
        </p:spPr>
        <p:txBody>
          <a:bodyPr wrap="square" rtlCol="0">
            <a:spAutoFit/>
          </a:bodyPr>
          <a:lstStyle/>
          <a:p>
            <a:pPr marL="285750" indent="-285750">
              <a:buFont typeface="Wingdings" panose="05000000000000000000" pitchFamily="2" charset="2"/>
              <a:buChar char="ü"/>
            </a:pPr>
            <a:r>
              <a:rPr lang="en-GB" sz="1500" b="1" dirty="0"/>
              <a:t>Programmes that are comprehensive and  delivered fully as intended are more likely </a:t>
            </a:r>
            <a:r>
              <a:rPr lang="en-GB" sz="1500" dirty="0"/>
              <a:t>to have the desired positive impact on young people’s health outcomes</a:t>
            </a:r>
          </a:p>
        </p:txBody>
      </p:sp>
      <p:sp>
        <p:nvSpPr>
          <p:cNvPr id="35" name="TextBox 34"/>
          <p:cNvSpPr txBox="1"/>
          <p:nvPr/>
        </p:nvSpPr>
        <p:spPr>
          <a:xfrm>
            <a:off x="368968" y="2516677"/>
            <a:ext cx="4149507" cy="1015663"/>
          </a:xfrm>
          <a:prstGeom prst="rect">
            <a:avLst/>
          </a:prstGeom>
          <a:noFill/>
        </p:spPr>
        <p:txBody>
          <a:bodyPr wrap="square" rtlCol="0">
            <a:spAutoFit/>
          </a:bodyPr>
          <a:lstStyle/>
          <a:p>
            <a:pPr marL="285750" indent="-285750">
              <a:buFont typeface="Wingdings" panose="05000000000000000000" pitchFamily="2" charset="2"/>
              <a:buChar char="ü"/>
            </a:pPr>
            <a:r>
              <a:rPr lang="en-GB" sz="1500" b="1" dirty="0"/>
              <a:t>Gender-focused programmes </a:t>
            </a:r>
            <a:r>
              <a:rPr lang="en-GB" sz="1500" dirty="0"/>
              <a:t>are substantially more effective than ‘gender-blind’ programmes in achieving health outcomes, reducing unintended pregnancy or STIs. </a:t>
            </a:r>
          </a:p>
        </p:txBody>
      </p:sp>
      <p:sp>
        <p:nvSpPr>
          <p:cNvPr id="45" name="TextBox 44"/>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46" name="TextBox 45"/>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9076" y="1941477"/>
            <a:ext cx="6574760" cy="4072422"/>
          </a:xfrm>
          <a:prstGeom prst="rect">
            <a:avLst/>
          </a:prstGeom>
        </p:spPr>
      </p:pic>
      <p:sp>
        <p:nvSpPr>
          <p:cNvPr id="41" name="TextBox 40"/>
          <p:cNvSpPr txBox="1"/>
          <p:nvPr/>
        </p:nvSpPr>
        <p:spPr>
          <a:xfrm>
            <a:off x="6950651" y="6547552"/>
            <a:ext cx="647251" cy="338554"/>
          </a:xfrm>
          <a:prstGeom prst="rect">
            <a:avLst/>
          </a:prstGeom>
          <a:noFill/>
        </p:spPr>
        <p:txBody>
          <a:bodyPr wrap="square" rtlCol="0">
            <a:spAutoFit/>
          </a:bodyPr>
          <a:lstStyle/>
          <a:p>
            <a:pPr algn="ctr"/>
            <a:r>
              <a:rPr lang="en-GB" sz="800" dirty="0"/>
              <a:t>What is the ITGSE?</a:t>
            </a:r>
          </a:p>
        </p:txBody>
      </p:sp>
      <p:sp>
        <p:nvSpPr>
          <p:cNvPr id="37" name="TextBox 36"/>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
        <p:nvSpPr>
          <p:cNvPr id="4" name="Rectangle 3"/>
          <p:cNvSpPr/>
          <p:nvPr/>
        </p:nvSpPr>
        <p:spPr>
          <a:xfrm>
            <a:off x="368968" y="5063661"/>
            <a:ext cx="4058421" cy="1015663"/>
          </a:xfrm>
          <a:prstGeom prst="rect">
            <a:avLst/>
          </a:prstGeom>
        </p:spPr>
        <p:txBody>
          <a:bodyPr wrap="square">
            <a:spAutoFit/>
          </a:bodyPr>
          <a:lstStyle/>
          <a:p>
            <a:pPr marL="285750" indent="-285750">
              <a:buFont typeface="Wingdings" panose="05000000000000000000" pitchFamily="2" charset="2"/>
              <a:buChar char="ü"/>
            </a:pPr>
            <a:r>
              <a:rPr lang="en-US" sz="1500" b="1" dirty="0"/>
              <a:t>Sexuality education is most impactful </a:t>
            </a:r>
            <a:r>
              <a:rPr lang="en-US" sz="1500" dirty="0"/>
              <a:t>when school-based programmes are complemented with non-discriminatory, youth-friendly services and parental engagement</a:t>
            </a:r>
          </a:p>
        </p:txBody>
      </p:sp>
    </p:spTree>
    <p:extLst>
      <p:ext uri="{BB962C8B-B14F-4D97-AF65-F5344CB8AC3E}">
        <p14:creationId xmlns:p14="http://schemas.microsoft.com/office/powerpoint/2010/main" val="7414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49206" y="179149"/>
            <a:ext cx="2923388" cy="269915"/>
          </a:xfrm>
        </p:spPr>
        <p:txBody>
          <a:bodyPr/>
          <a:lstStyle/>
          <a:p>
            <a:r>
              <a:rPr lang="en-US" dirty="0"/>
              <a:t>International technical guidance on sexuality education </a:t>
            </a:r>
          </a:p>
        </p:txBody>
      </p:sp>
      <p:sp>
        <p:nvSpPr>
          <p:cNvPr id="7" name="Title 1"/>
          <p:cNvSpPr>
            <a:spLocks noGrp="1"/>
          </p:cNvSpPr>
          <p:nvPr>
            <p:ph type="ctrTitle"/>
          </p:nvPr>
        </p:nvSpPr>
        <p:spPr>
          <a:xfrm>
            <a:off x="229891" y="1320252"/>
            <a:ext cx="7966953" cy="543642"/>
          </a:xfrm>
        </p:spPr>
        <p:txBody>
          <a:bodyPr>
            <a:noAutofit/>
          </a:bodyPr>
          <a:lstStyle/>
          <a:p>
            <a:r>
              <a:rPr lang="en-US" sz="3000" dirty="0">
                <a:solidFill>
                  <a:srgbClr val="0070C0"/>
                </a:solidFill>
              </a:rPr>
              <a:t>Why have technical guidance on CSE?</a:t>
            </a:r>
          </a:p>
        </p:txBody>
      </p:sp>
      <p:sp>
        <p:nvSpPr>
          <p:cNvPr id="13" name="Flowchart: Connector 12"/>
          <p:cNvSpPr/>
          <p:nvPr/>
        </p:nvSpPr>
        <p:spPr>
          <a:xfrm>
            <a:off x="9502353" y="99366"/>
            <a:ext cx="984856" cy="966249"/>
          </a:xfrm>
          <a:prstGeom prst="flowChartConnector">
            <a:avLst/>
          </a:prstGeom>
          <a:solidFill>
            <a:srgbClr val="E5478E"/>
          </a:solidFill>
          <a:ln w="984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593793" y="268928"/>
            <a:ext cx="772080" cy="553998"/>
          </a:xfrm>
          <a:prstGeom prst="rect">
            <a:avLst/>
          </a:prstGeom>
          <a:noFill/>
        </p:spPr>
        <p:txBody>
          <a:bodyPr wrap="square" rtlCol="0">
            <a:spAutoFit/>
          </a:bodyPr>
          <a:lstStyle/>
          <a:p>
            <a:pPr algn="ctr"/>
            <a:r>
              <a:rPr lang="en-GB" sz="1000" b="1" i="1" dirty="0">
                <a:solidFill>
                  <a:schemeClr val="bg1"/>
                </a:solidFill>
              </a:rPr>
              <a:t>The Guidance at a glance</a:t>
            </a:r>
          </a:p>
        </p:txBody>
      </p:sp>
      <p:sp>
        <p:nvSpPr>
          <p:cNvPr id="16" name="Footer Placeholder 1"/>
          <p:cNvSpPr txBox="1">
            <a:spLocks/>
          </p:cNvSpPr>
          <p:nvPr/>
        </p:nvSpPr>
        <p:spPr>
          <a:xfrm>
            <a:off x="1104029" y="17442"/>
            <a:ext cx="784344" cy="193726"/>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Revised edition</a:t>
            </a:r>
          </a:p>
        </p:txBody>
      </p:sp>
      <p:sp>
        <p:nvSpPr>
          <p:cNvPr id="17" name="Footer Placeholder 1"/>
          <p:cNvSpPr txBox="1">
            <a:spLocks/>
          </p:cNvSpPr>
          <p:nvPr/>
        </p:nvSpPr>
        <p:spPr>
          <a:xfrm>
            <a:off x="1036481" y="449064"/>
            <a:ext cx="1703784" cy="96863"/>
          </a:xfrm>
          <a:prstGeom prst="rect">
            <a:avLst/>
          </a:prstGeom>
        </p:spPr>
        <p:txBody>
          <a:bodyPr vert="horz" lIns="0" tIns="0" rIns="0" bIns="0" rtlCol="0" anchor="ctr"/>
          <a:lstStyle>
            <a:defPPr>
              <a:defRPr lang="en-US"/>
            </a:defPPr>
            <a:lvl1pPr marL="0" algn="ctr" defTabSz="914400" rtl="0" eaLnBrk="1" latinLnBrk="0" hangingPunct="1">
              <a:defRPr sz="900" kern="1200">
                <a:solidFill>
                  <a:srgbClr val="0077D4">
                    <a:alpha val="6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An evidence-informed approach </a:t>
            </a:r>
          </a:p>
          <a:p>
            <a:endParaRPr lang="en-US" dirty="0"/>
          </a:p>
        </p:txBody>
      </p:sp>
      <p:sp>
        <p:nvSpPr>
          <p:cNvPr id="3" name="TextBox 2"/>
          <p:cNvSpPr txBox="1"/>
          <p:nvPr/>
        </p:nvSpPr>
        <p:spPr>
          <a:xfrm>
            <a:off x="2730461" y="6543653"/>
            <a:ext cx="476407" cy="338554"/>
          </a:xfrm>
          <a:prstGeom prst="rect">
            <a:avLst/>
          </a:prstGeom>
          <a:noFill/>
        </p:spPr>
        <p:txBody>
          <a:bodyPr wrap="square" rtlCol="0">
            <a:spAutoFit/>
          </a:bodyPr>
          <a:lstStyle/>
          <a:p>
            <a:pPr algn="ctr"/>
            <a:r>
              <a:rPr lang="en-GB" sz="800" dirty="0"/>
              <a:t>What is CSE?</a:t>
            </a:r>
          </a:p>
        </p:txBody>
      </p:sp>
      <p:sp>
        <p:nvSpPr>
          <p:cNvPr id="12" name="TextBox 11"/>
          <p:cNvSpPr txBox="1"/>
          <p:nvPr/>
        </p:nvSpPr>
        <p:spPr>
          <a:xfrm>
            <a:off x="4427389" y="6547552"/>
            <a:ext cx="1301988" cy="338554"/>
          </a:xfrm>
          <a:prstGeom prst="rect">
            <a:avLst/>
          </a:prstGeom>
          <a:noFill/>
        </p:spPr>
        <p:txBody>
          <a:bodyPr wrap="square" rtlCol="0">
            <a:spAutoFit/>
          </a:bodyPr>
          <a:lstStyle/>
          <a:p>
            <a:pPr algn="ctr"/>
            <a:r>
              <a:rPr lang="en-GB" sz="800" dirty="0"/>
              <a:t>What does the evidence say about CSE?</a:t>
            </a:r>
          </a:p>
        </p:txBody>
      </p:sp>
      <p:sp>
        <p:nvSpPr>
          <p:cNvPr id="18" name="TextBox 17"/>
          <p:cNvSpPr txBox="1"/>
          <p:nvPr/>
        </p:nvSpPr>
        <p:spPr>
          <a:xfrm>
            <a:off x="5673331" y="6552070"/>
            <a:ext cx="1301988" cy="338554"/>
          </a:xfrm>
          <a:prstGeom prst="rect">
            <a:avLst/>
          </a:prstGeom>
          <a:noFill/>
        </p:spPr>
        <p:txBody>
          <a:bodyPr wrap="square" rtlCol="0">
            <a:spAutoFit/>
          </a:bodyPr>
          <a:lstStyle/>
          <a:p>
            <a:pPr algn="ctr"/>
            <a:r>
              <a:rPr lang="en-GB" sz="800" b="1" dirty="0">
                <a:solidFill>
                  <a:srgbClr val="E5478E"/>
                </a:solidFill>
              </a:rPr>
              <a:t>Why have  technical Guidance on CSE?</a:t>
            </a:r>
          </a:p>
        </p:txBody>
      </p:sp>
      <p:sp>
        <p:nvSpPr>
          <p:cNvPr id="19" name="TextBox 18"/>
          <p:cNvSpPr txBox="1"/>
          <p:nvPr/>
        </p:nvSpPr>
        <p:spPr>
          <a:xfrm>
            <a:off x="6950652" y="6547552"/>
            <a:ext cx="635332" cy="338554"/>
          </a:xfrm>
          <a:prstGeom prst="rect">
            <a:avLst/>
          </a:prstGeom>
          <a:noFill/>
        </p:spPr>
        <p:txBody>
          <a:bodyPr wrap="square" rtlCol="0">
            <a:spAutoFit/>
          </a:bodyPr>
          <a:lstStyle/>
          <a:p>
            <a:pPr algn="ctr"/>
            <a:r>
              <a:rPr lang="en-GB" sz="800" dirty="0"/>
              <a:t>What is the ITGSE?</a:t>
            </a:r>
          </a:p>
        </p:txBody>
      </p:sp>
      <p:sp>
        <p:nvSpPr>
          <p:cNvPr id="20" name="TextBox 19"/>
          <p:cNvSpPr txBox="1"/>
          <p:nvPr/>
        </p:nvSpPr>
        <p:spPr>
          <a:xfrm>
            <a:off x="7735371" y="6547552"/>
            <a:ext cx="807720" cy="338554"/>
          </a:xfrm>
          <a:prstGeom prst="rect">
            <a:avLst/>
          </a:prstGeom>
          <a:noFill/>
        </p:spPr>
        <p:txBody>
          <a:bodyPr wrap="square" rtlCol="0">
            <a:spAutoFit/>
          </a:bodyPr>
          <a:lstStyle/>
          <a:p>
            <a:pPr algn="ctr"/>
            <a:r>
              <a:rPr lang="en-GB" sz="800" dirty="0"/>
              <a:t>Who is the Guidance for?</a:t>
            </a:r>
          </a:p>
        </p:txBody>
      </p:sp>
      <p:sp>
        <p:nvSpPr>
          <p:cNvPr id="22" name="TextBox 21"/>
          <p:cNvSpPr txBox="1"/>
          <p:nvPr/>
        </p:nvSpPr>
        <p:spPr>
          <a:xfrm>
            <a:off x="10744049" y="6552070"/>
            <a:ext cx="807720" cy="338554"/>
          </a:xfrm>
          <a:prstGeom prst="rect">
            <a:avLst/>
          </a:prstGeom>
          <a:noFill/>
        </p:spPr>
        <p:txBody>
          <a:bodyPr wrap="square" rtlCol="0">
            <a:spAutoFit/>
          </a:bodyPr>
          <a:lstStyle/>
          <a:p>
            <a:pPr algn="ctr"/>
            <a:r>
              <a:rPr lang="en-GB" sz="800" dirty="0"/>
              <a:t>Why use the Guidance?</a:t>
            </a:r>
          </a:p>
        </p:txBody>
      </p:sp>
      <p:sp>
        <p:nvSpPr>
          <p:cNvPr id="23" name="Flowchart: Connector 22"/>
          <p:cNvSpPr/>
          <p:nvPr/>
        </p:nvSpPr>
        <p:spPr>
          <a:xfrm flipV="1">
            <a:off x="3177251"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Connector 23"/>
          <p:cNvSpPr/>
          <p:nvPr/>
        </p:nvSpPr>
        <p:spPr>
          <a:xfrm flipV="1">
            <a:off x="436907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flipV="1">
            <a:off x="5655339" y="6635844"/>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flipV="1">
            <a:off x="6826390" y="6637300"/>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flipV="1">
            <a:off x="7591536" y="663284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flipV="1">
            <a:off x="9450819"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Connector 28"/>
          <p:cNvSpPr/>
          <p:nvPr/>
        </p:nvSpPr>
        <p:spPr>
          <a:xfrm flipV="1">
            <a:off x="8521507" y="6633306"/>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lowchart: Connector 29"/>
          <p:cNvSpPr/>
          <p:nvPr/>
        </p:nvSpPr>
        <p:spPr>
          <a:xfrm flipV="1">
            <a:off x="10665540" y="6633431"/>
            <a:ext cx="149396" cy="142514"/>
          </a:xfrm>
          <a:prstGeom prst="flowChartConnector">
            <a:avLst/>
          </a:prstGeom>
          <a:solidFill>
            <a:srgbClr val="E5478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349818" y="3285779"/>
            <a:ext cx="3114512" cy="1323439"/>
          </a:xfrm>
          <a:prstGeom prst="rect">
            <a:avLst/>
          </a:prstGeom>
          <a:noFill/>
        </p:spPr>
        <p:txBody>
          <a:bodyPr wrap="square" rtlCol="0">
            <a:spAutoFit/>
          </a:bodyPr>
          <a:lstStyle/>
          <a:p>
            <a:r>
              <a:rPr lang="en-GB" sz="1600" dirty="0"/>
              <a:t>Support all stakeholders with recommendations on how to equip young people</a:t>
            </a:r>
            <a:r>
              <a:rPr lang="en-US" sz="1600" dirty="0"/>
              <a:t> with knowledge and skills to make responsible choices for their lives</a:t>
            </a:r>
            <a:endParaRPr lang="en-GB" sz="1600" dirty="0"/>
          </a:p>
        </p:txBody>
      </p:sp>
      <p:sp>
        <p:nvSpPr>
          <p:cNvPr id="31" name="TextBox 30"/>
          <p:cNvSpPr txBox="1"/>
          <p:nvPr/>
        </p:nvSpPr>
        <p:spPr>
          <a:xfrm>
            <a:off x="1368868" y="2124373"/>
            <a:ext cx="3114512" cy="830997"/>
          </a:xfrm>
          <a:prstGeom prst="rect">
            <a:avLst/>
          </a:prstGeom>
          <a:noFill/>
        </p:spPr>
        <p:txBody>
          <a:bodyPr wrap="square" rtlCol="0">
            <a:spAutoFit/>
          </a:bodyPr>
          <a:lstStyle/>
          <a:p>
            <a:r>
              <a:rPr lang="en-GB" sz="1600" dirty="0"/>
              <a:t>Enable national authorities to design comprehensive and relevant curricula and programmes. </a:t>
            </a:r>
          </a:p>
        </p:txBody>
      </p:sp>
      <p:sp>
        <p:nvSpPr>
          <p:cNvPr id="32" name="TextBox 31"/>
          <p:cNvSpPr txBox="1"/>
          <p:nvPr/>
        </p:nvSpPr>
        <p:spPr>
          <a:xfrm>
            <a:off x="1349818" y="4813482"/>
            <a:ext cx="3172822" cy="1077218"/>
          </a:xfrm>
          <a:prstGeom prst="rect">
            <a:avLst/>
          </a:prstGeom>
          <a:noFill/>
        </p:spPr>
        <p:txBody>
          <a:bodyPr wrap="square" rtlCol="0">
            <a:spAutoFit/>
          </a:bodyPr>
          <a:lstStyle/>
          <a:p>
            <a:r>
              <a:rPr lang="en-US" sz="1600" dirty="0"/>
              <a:t>Address misconceptions and concerns around CSE using empirical evidence and a human rights-based approach.</a:t>
            </a:r>
            <a:endParaRPr lang="en-GB" sz="1600"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809" y="2130215"/>
            <a:ext cx="7396484" cy="4264466"/>
          </a:xfrm>
          <a:prstGeom prst="rect">
            <a:avLst/>
          </a:prstGeom>
        </p:spPr>
      </p:pic>
      <p:pic>
        <p:nvPicPr>
          <p:cNvPr id="9" name="Picture 8"/>
          <p:cNvPicPr>
            <a:picLocks noChangeAspect="1"/>
          </p:cNvPicPr>
          <p:nvPr/>
        </p:nvPicPr>
        <p:blipFill>
          <a:blip r:embed="rId4"/>
          <a:stretch>
            <a:fillRect/>
          </a:stretch>
        </p:blipFill>
        <p:spPr>
          <a:xfrm>
            <a:off x="229891" y="2082364"/>
            <a:ext cx="993066" cy="871537"/>
          </a:xfrm>
          <a:prstGeom prst="rect">
            <a:avLst/>
          </a:prstGeom>
        </p:spPr>
      </p:pic>
      <p:pic>
        <p:nvPicPr>
          <p:cNvPr id="10" name="Picture 9"/>
          <p:cNvPicPr>
            <a:picLocks noChangeAspect="1"/>
          </p:cNvPicPr>
          <p:nvPr/>
        </p:nvPicPr>
        <p:blipFill>
          <a:blip r:embed="rId5"/>
          <a:stretch>
            <a:fillRect/>
          </a:stretch>
        </p:blipFill>
        <p:spPr>
          <a:xfrm>
            <a:off x="302149" y="4906411"/>
            <a:ext cx="952500" cy="891360"/>
          </a:xfrm>
          <a:prstGeom prst="rect">
            <a:avLst/>
          </a:prstGeom>
        </p:spPr>
      </p:pic>
      <p:pic>
        <p:nvPicPr>
          <p:cNvPr id="34" name="Picture 33"/>
          <p:cNvPicPr>
            <a:picLocks noChangeAspect="1"/>
          </p:cNvPicPr>
          <p:nvPr/>
        </p:nvPicPr>
        <p:blipFill>
          <a:blip r:embed="rId6"/>
          <a:stretch>
            <a:fillRect/>
          </a:stretch>
        </p:blipFill>
        <p:spPr>
          <a:xfrm>
            <a:off x="277653" y="3251094"/>
            <a:ext cx="897543" cy="1057275"/>
          </a:xfrm>
          <a:prstGeom prst="rect">
            <a:avLst/>
          </a:prstGeom>
        </p:spPr>
      </p:pic>
      <p:sp>
        <p:nvSpPr>
          <p:cNvPr id="35" name="TextBox 34"/>
          <p:cNvSpPr txBox="1"/>
          <p:nvPr/>
        </p:nvSpPr>
        <p:spPr>
          <a:xfrm>
            <a:off x="9480003" y="6547552"/>
            <a:ext cx="1301988" cy="338554"/>
          </a:xfrm>
          <a:prstGeom prst="rect">
            <a:avLst/>
          </a:prstGeom>
          <a:noFill/>
        </p:spPr>
        <p:txBody>
          <a:bodyPr wrap="square" rtlCol="0">
            <a:spAutoFit/>
          </a:bodyPr>
          <a:lstStyle/>
          <a:p>
            <a:pPr algn="ctr"/>
            <a:r>
              <a:rPr lang="en-GB" sz="800" dirty="0"/>
              <a:t>What’s in the revised Guidance?</a:t>
            </a:r>
          </a:p>
        </p:txBody>
      </p:sp>
      <p:sp>
        <p:nvSpPr>
          <p:cNvPr id="36" name="TextBox 35"/>
          <p:cNvSpPr txBox="1"/>
          <p:nvPr/>
        </p:nvSpPr>
        <p:spPr>
          <a:xfrm>
            <a:off x="8676456" y="6542342"/>
            <a:ext cx="807720" cy="338554"/>
          </a:xfrm>
          <a:prstGeom prst="rect">
            <a:avLst/>
          </a:prstGeom>
          <a:noFill/>
        </p:spPr>
        <p:txBody>
          <a:bodyPr wrap="square" rtlCol="0">
            <a:spAutoFit/>
          </a:bodyPr>
          <a:lstStyle/>
          <a:p>
            <a:pPr algn="ctr"/>
            <a:r>
              <a:rPr lang="en-GB" sz="800" dirty="0"/>
              <a:t>What’s new in the Guidance?</a:t>
            </a:r>
          </a:p>
        </p:txBody>
      </p:sp>
      <p:sp>
        <p:nvSpPr>
          <p:cNvPr id="37" name="TextBox 36"/>
          <p:cNvSpPr txBox="1"/>
          <p:nvPr/>
        </p:nvSpPr>
        <p:spPr>
          <a:xfrm>
            <a:off x="3273473" y="6539280"/>
            <a:ext cx="1131727" cy="338554"/>
          </a:xfrm>
          <a:prstGeom prst="rect">
            <a:avLst/>
          </a:prstGeom>
          <a:noFill/>
        </p:spPr>
        <p:txBody>
          <a:bodyPr wrap="square" rtlCol="0">
            <a:spAutoFit/>
          </a:bodyPr>
          <a:lstStyle/>
          <a:p>
            <a:pPr algn="ctr"/>
            <a:r>
              <a:rPr lang="en-GB" sz="800" dirty="0"/>
              <a:t>Why do young people need &amp; want CSE?</a:t>
            </a:r>
          </a:p>
        </p:txBody>
      </p:sp>
    </p:spTree>
    <p:extLst>
      <p:ext uri="{BB962C8B-B14F-4D97-AF65-F5344CB8AC3E}">
        <p14:creationId xmlns:p14="http://schemas.microsoft.com/office/powerpoint/2010/main" val="876612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4985</TotalTime>
  <Words>6953</Words>
  <Application>Microsoft Office PowerPoint</Application>
  <PresentationFormat>Widescreen</PresentationFormat>
  <Paragraphs>627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MyriadPro-Regular</vt:lpstr>
      <vt:lpstr>Wingdings</vt:lpstr>
      <vt:lpstr>Office Theme</vt:lpstr>
      <vt:lpstr>International technical guidance on sexuality education </vt:lpstr>
      <vt:lpstr>What is Comprehensive Sexuality Education (CSE?)</vt:lpstr>
      <vt:lpstr>What is Comprehensive Sexuality Education (CSE?)</vt:lpstr>
      <vt:lpstr>PowerPoint Presentation</vt:lpstr>
      <vt:lpstr>PowerPoint Presentation</vt:lpstr>
      <vt:lpstr>Why do young people need and want CSE?</vt:lpstr>
      <vt:lpstr>What does the evidence say about CSE? </vt:lpstr>
      <vt:lpstr>What does the evidence say about CSE? </vt:lpstr>
      <vt:lpstr>Why have technical guidance on CSE?</vt:lpstr>
      <vt:lpstr>Common concerns or misconceptions</vt:lpstr>
      <vt:lpstr>PowerPoint Presentation</vt:lpstr>
      <vt:lpstr>What is the International Technical Guidance on Sexuality Education? </vt:lpstr>
      <vt:lpstr>Who is the Guidance for?</vt:lpstr>
      <vt:lpstr>What’s new in the Guidance?</vt:lpstr>
      <vt:lpstr>What’s in the revised Guidance?</vt:lpstr>
      <vt:lpstr>What’s in the revised Guidance?</vt:lpstr>
      <vt:lpstr>What’s in the revised Guidance?</vt:lpstr>
      <vt:lpstr>What’s in the revised Guidance?</vt:lpstr>
      <vt:lpstr>The ITGSE revision process</vt:lpstr>
      <vt:lpstr>Why use the Guidance?</vt:lpstr>
      <vt:lpstr>PowerPoint Presentation</vt:lpstr>
      <vt:lpstr>PowerPoint Presentation</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technical guidance on sexuality education</dc:title>
  <dc:creator>Houkayem, Rita</dc:creator>
  <cp:lastModifiedBy>Aldo Campana</cp:lastModifiedBy>
  <cp:revision>215</cp:revision>
  <cp:lastPrinted>2017-09-12T07:54:36Z</cp:lastPrinted>
  <dcterms:created xsi:type="dcterms:W3CDTF">2017-09-06T13:59:34Z</dcterms:created>
  <dcterms:modified xsi:type="dcterms:W3CDTF">2021-01-23T11:28:13Z</dcterms:modified>
</cp:coreProperties>
</file>