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3" r:id="rId3"/>
    <p:sldMasterId id="2147483687" r:id="rId4"/>
    <p:sldMasterId id="2147483699" r:id="rId5"/>
  </p:sldMasterIdLst>
  <p:notesMasterIdLst>
    <p:notesMasterId r:id="rId42"/>
  </p:notesMasterIdLst>
  <p:sldIdLst>
    <p:sldId id="256" r:id="rId6"/>
    <p:sldId id="262" r:id="rId7"/>
    <p:sldId id="257" r:id="rId8"/>
    <p:sldId id="271" r:id="rId9"/>
    <p:sldId id="264" r:id="rId10"/>
    <p:sldId id="265" r:id="rId11"/>
    <p:sldId id="266" r:id="rId12"/>
    <p:sldId id="267" r:id="rId13"/>
    <p:sldId id="259" r:id="rId14"/>
    <p:sldId id="260" r:id="rId15"/>
    <p:sldId id="288" r:id="rId16"/>
    <p:sldId id="289" r:id="rId17"/>
    <p:sldId id="297" r:id="rId18"/>
    <p:sldId id="268" r:id="rId19"/>
    <p:sldId id="269" r:id="rId20"/>
    <p:sldId id="270" r:id="rId21"/>
    <p:sldId id="261" r:id="rId22"/>
    <p:sldId id="272" r:id="rId23"/>
    <p:sldId id="278" r:id="rId24"/>
    <p:sldId id="290" r:id="rId25"/>
    <p:sldId id="279" r:id="rId26"/>
    <p:sldId id="276" r:id="rId27"/>
    <p:sldId id="295" r:id="rId28"/>
    <p:sldId id="292" r:id="rId29"/>
    <p:sldId id="299" r:id="rId30"/>
    <p:sldId id="336" r:id="rId31"/>
    <p:sldId id="296" r:id="rId32"/>
    <p:sldId id="339" r:id="rId33"/>
    <p:sldId id="298" r:id="rId34"/>
    <p:sldId id="330" r:id="rId35"/>
    <p:sldId id="333" r:id="rId36"/>
    <p:sldId id="341" r:id="rId37"/>
    <p:sldId id="281" r:id="rId38"/>
    <p:sldId id="282" r:id="rId39"/>
    <p:sldId id="283" r:id="rId40"/>
    <p:sldId id="28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tha El Nakib" initials="SEN" lastIdx="26" clrIdx="0">
    <p:extLst>
      <p:ext uri="{19B8F6BF-5375-455C-9EA6-DF929625EA0E}">
        <p15:presenceInfo xmlns:p15="http://schemas.microsoft.com/office/powerpoint/2012/main" userId="413f9c75a6763e97" providerId="Windows Live"/>
      </p:ext>
    </p:extLst>
  </p:cmAuthor>
  <p:cmAuthor id="2" name="MADANI BELHAFIANE" initials="MB" lastIdx="10" clrIdx="1">
    <p:extLst>
      <p:ext uri="{19B8F6BF-5375-455C-9EA6-DF929625EA0E}">
        <p15:presenceInfo xmlns:p15="http://schemas.microsoft.com/office/powerpoint/2012/main" userId="6fe2f7bcd465f8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9" autoAdjust="0"/>
    <p:restoredTop sz="86910" autoAdjust="0"/>
  </p:normalViewPr>
  <p:slideViewPr>
    <p:cSldViewPr snapToGrid="0" snapToObjects="1">
      <p:cViewPr varScale="1">
        <p:scale>
          <a:sx n="108" d="100"/>
          <a:sy n="108" d="100"/>
        </p:scale>
        <p:origin x="53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latin typeface="+mj-lt"/>
              </a:rPr>
              <a:t>Pakistan: Number of clients who use oral contraceptives 2019-2020 </a:t>
            </a:r>
            <a:r>
              <a:rPr lang="en-US" sz="1400" b="1" i="0" baseline="30000" dirty="0">
                <a:solidFill>
                  <a:schemeClr val="tx1"/>
                </a:solidFill>
                <a:effectLst/>
                <a:latin typeface="+mj-lt"/>
              </a:rPr>
              <a:t>1</a:t>
            </a:r>
            <a:endParaRPr lang="en-US" sz="1400" b="1" dirty="0">
              <a:solidFill>
                <a:schemeClr val="tx1"/>
              </a:solidFill>
              <a:effectLst/>
              <a:latin typeface="+mj-lt"/>
            </a:endParaRPr>
          </a:p>
        </c:rich>
      </c:tx>
      <c:layout>
        <c:manualLayout>
          <c:xMode val="edge"/>
          <c:yMode val="edge"/>
          <c:x val="0.16244538154489849"/>
          <c:y val="0"/>
        </c:manualLayout>
      </c:layout>
      <c:overlay val="0"/>
      <c:spPr>
        <a:noFill/>
        <a:ln>
          <a:noFill/>
        </a:ln>
        <a:effectLst/>
      </c:spPr>
    </c:title>
    <c:autoTitleDeleted val="0"/>
    <c:plotArea>
      <c:layout>
        <c:manualLayout>
          <c:layoutTarget val="inner"/>
          <c:xMode val="edge"/>
          <c:yMode val="edge"/>
          <c:x val="0.10237000167725099"/>
          <c:y val="0.13371790992153099"/>
          <c:w val="0.80054490742288098"/>
          <c:h val="0.70017702521559"/>
        </c:manualLayout>
      </c:layout>
      <c:barChart>
        <c:barDir val="col"/>
        <c:grouping val="clustered"/>
        <c:varyColors val="0"/>
        <c:ser>
          <c:idx val="0"/>
          <c:order val="0"/>
          <c:tx>
            <c:strRef>
              <c:f>'Dashboard - FP'!$D$2</c:f>
              <c:strCache>
                <c:ptCount val="1"/>
                <c:pt idx="0">
                  <c:v>2019</c:v>
                </c:pt>
              </c:strCache>
            </c:strRef>
          </c:tx>
          <c:spPr>
            <a:solidFill>
              <a:schemeClr val="accent5">
                <a:lumMod val="50000"/>
              </a:schemeClr>
            </a:solidFill>
            <a:ln>
              <a:noFill/>
            </a:ln>
            <a:effectLst/>
          </c:spPr>
          <c:invertIfNegative val="0"/>
          <c:cat>
            <c:strRef>
              <c:f>'Dashboard - FP'!$E$1:$P$1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 - FP'!$E$2:$P$2</c:f>
              <c:numCache>
                <c:formatCode>#,##0</c:formatCode>
                <c:ptCount val="12"/>
                <c:pt idx="0">
                  <c:v>756964.46428394446</c:v>
                </c:pt>
                <c:pt idx="1">
                  <c:v>751885.03459513304</c:v>
                </c:pt>
                <c:pt idx="2">
                  <c:v>745645.10251696222</c:v>
                </c:pt>
                <c:pt idx="3">
                  <c:v>750577.23767173931</c:v>
                </c:pt>
                <c:pt idx="4">
                  <c:v>747158.21909385768</c:v>
                </c:pt>
                <c:pt idx="5">
                  <c:v>755683.44818492047</c:v>
                </c:pt>
                <c:pt idx="6">
                  <c:v>737570.6839694588</c:v>
                </c:pt>
                <c:pt idx="7">
                  <c:v>748216.06165646703</c:v>
                </c:pt>
                <c:pt idx="8">
                  <c:v>765552.18196520221</c:v>
                </c:pt>
                <c:pt idx="9">
                  <c:v>738391.96258346748</c:v>
                </c:pt>
                <c:pt idx="10">
                  <c:v>750425.47966697731</c:v>
                </c:pt>
                <c:pt idx="11">
                  <c:v>740614.77100616333</c:v>
                </c:pt>
              </c:numCache>
            </c:numRef>
          </c:val>
          <c:extLst>
            <c:ext xmlns:c16="http://schemas.microsoft.com/office/drawing/2014/chart" uri="{C3380CC4-5D6E-409C-BE32-E72D297353CC}">
              <c16:uniqueId val="{00000000-2AA4-4A11-A519-E36250604455}"/>
            </c:ext>
          </c:extLst>
        </c:ser>
        <c:ser>
          <c:idx val="1"/>
          <c:order val="1"/>
          <c:tx>
            <c:strRef>
              <c:f>'Dashboard - FP'!$D$3</c:f>
              <c:strCache>
                <c:ptCount val="1"/>
                <c:pt idx="0">
                  <c:v>2020</c:v>
                </c:pt>
              </c:strCache>
            </c:strRef>
          </c:tx>
          <c:spPr>
            <a:solidFill>
              <a:schemeClr val="accent5"/>
            </a:solidFill>
            <a:ln>
              <a:noFill/>
            </a:ln>
            <a:effectLst/>
          </c:spPr>
          <c:invertIfNegative val="0"/>
          <c:cat>
            <c:strRef>
              <c:f>'Dashboard - FP'!$E$1:$P$1</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'Dashboard - FP'!$E$3:$P$3</c:f>
              <c:numCache>
                <c:formatCode>#,##0</c:formatCode>
                <c:ptCount val="12"/>
                <c:pt idx="0">
                  <c:v>757178.710878902</c:v>
                </c:pt>
                <c:pt idx="1">
                  <c:v>751768.98435619718</c:v>
                </c:pt>
                <c:pt idx="2">
                  <c:v>745051.46091009828</c:v>
                </c:pt>
                <c:pt idx="3">
                  <c:v>726340.59161704441</c:v>
                </c:pt>
                <c:pt idx="4">
                  <c:v>719631.9951124019</c:v>
                </c:pt>
                <c:pt idx="5">
                  <c:v>713231.37808801304</c:v>
                </c:pt>
              </c:numCache>
            </c:numRef>
          </c:val>
          <c:extLst>
            <c:ext xmlns:c16="http://schemas.microsoft.com/office/drawing/2014/chart" uri="{C3380CC4-5D6E-409C-BE32-E72D297353CC}">
              <c16:uniqueId val="{00000001-2AA4-4A11-A519-E36250604455}"/>
            </c:ext>
          </c:extLst>
        </c:ser>
        <c:dLbls>
          <c:showLegendKey val="0"/>
          <c:showVal val="0"/>
          <c:showCatName val="0"/>
          <c:showSerName val="0"/>
          <c:showPercent val="0"/>
          <c:showBubbleSize val="0"/>
        </c:dLbls>
        <c:gapWidth val="219"/>
        <c:overlap val="-27"/>
        <c:axId val="-2121696504"/>
        <c:axId val="-2117741272"/>
      </c:barChart>
      <c:catAx>
        <c:axId val="-2121696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17741272"/>
        <c:crosses val="autoZero"/>
        <c:auto val="1"/>
        <c:lblAlgn val="ctr"/>
        <c:lblOffset val="100"/>
        <c:noMultiLvlLbl val="0"/>
      </c:catAx>
      <c:valAx>
        <c:axId val="-2117741272"/>
        <c:scaling>
          <c:orientation val="minMax"/>
          <c:min val="7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696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solidFill>
                  <a:schemeClr val="tx1"/>
                </a:solidFill>
                <a:effectLst/>
                <a:latin typeface="+mj-lt"/>
              </a:rPr>
              <a:t>Sudan: Number of women who received family planning services (5 types of contraceptives</a:t>
            </a:r>
            <a:r>
              <a:rPr lang="en-US" sz="1400" b="0" i="0" baseline="0" dirty="0">
                <a:effectLst/>
                <a:latin typeface="+mj-lt"/>
              </a:rPr>
              <a:t>) </a:t>
            </a:r>
            <a:r>
              <a:rPr lang="en-US" sz="1400" b="0" i="0" baseline="30000" dirty="0">
                <a:effectLst/>
                <a:latin typeface="+mj-lt"/>
              </a:rPr>
              <a:t>1</a:t>
            </a:r>
            <a:endParaRPr lang="en-US" sz="1400" dirty="0">
              <a:effectLst/>
              <a:latin typeface="+mj-lt"/>
            </a:endParaRPr>
          </a:p>
        </c:rich>
      </c:tx>
      <c:overlay val="0"/>
      <c:spPr>
        <a:noFill/>
        <a:ln>
          <a:noFill/>
        </a:ln>
        <a:effectLst/>
      </c:spPr>
    </c:title>
    <c:autoTitleDeleted val="0"/>
    <c:plotArea>
      <c:layout/>
      <c:lineChart>
        <c:grouping val="standard"/>
        <c:varyColors val="0"/>
        <c:ser>
          <c:idx val="0"/>
          <c:order val="0"/>
          <c:tx>
            <c:strRef>
              <c:f>'Dashboard - FP'!$D$2</c:f>
              <c:strCache>
                <c:ptCount val="1"/>
                <c:pt idx="0">
                  <c:v>2019</c:v>
                </c:pt>
              </c:strCache>
            </c:strRef>
          </c:tx>
          <c:spPr>
            <a:ln w="28575" cap="rnd">
              <a:solidFill>
                <a:srgbClr val="FF0000"/>
              </a:solidFill>
              <a:round/>
            </a:ln>
            <a:effectLst/>
          </c:spPr>
          <c:marker>
            <c:symbol val="none"/>
          </c:marker>
          <c:cat>
            <c:strRef>
              <c:f>'Dashboard - FP'!$E$1:$H$1</c:f>
              <c:strCache>
                <c:ptCount val="4"/>
                <c:pt idx="0">
                  <c:v>Q1</c:v>
                </c:pt>
                <c:pt idx="1">
                  <c:v>Q2</c:v>
                </c:pt>
                <c:pt idx="2">
                  <c:v>Q3</c:v>
                </c:pt>
                <c:pt idx="3">
                  <c:v>Q4</c:v>
                </c:pt>
              </c:strCache>
            </c:strRef>
          </c:cat>
          <c:val>
            <c:numRef>
              <c:f>'Dashboard - FP'!$E$2:$H$2</c:f>
              <c:numCache>
                <c:formatCode>_(* #,##0.00_);_(* \(#,##0.00\);_(* "-"??_);_(@_)</c:formatCode>
                <c:ptCount val="4"/>
                <c:pt idx="0">
                  <c:v>176113</c:v>
                </c:pt>
                <c:pt idx="1">
                  <c:v>98927</c:v>
                </c:pt>
                <c:pt idx="2">
                  <c:v>93876</c:v>
                </c:pt>
                <c:pt idx="3">
                  <c:v>145830</c:v>
                </c:pt>
              </c:numCache>
            </c:numRef>
          </c:val>
          <c:smooth val="0"/>
          <c:extLst>
            <c:ext xmlns:c16="http://schemas.microsoft.com/office/drawing/2014/chart" uri="{C3380CC4-5D6E-409C-BE32-E72D297353CC}">
              <c16:uniqueId val="{00000000-FF88-4640-BAF3-92CA72BCF9A3}"/>
            </c:ext>
          </c:extLst>
        </c:ser>
        <c:ser>
          <c:idx val="1"/>
          <c:order val="1"/>
          <c:tx>
            <c:strRef>
              <c:f>'Dashboard - FP'!$D$3</c:f>
              <c:strCache>
                <c:ptCount val="1"/>
                <c:pt idx="0">
                  <c:v>2020</c:v>
                </c:pt>
              </c:strCache>
            </c:strRef>
          </c:tx>
          <c:spPr>
            <a:ln w="28575" cap="rnd">
              <a:solidFill>
                <a:srgbClr val="0070C0"/>
              </a:solidFill>
              <a:round/>
            </a:ln>
            <a:effectLst/>
          </c:spPr>
          <c:marker>
            <c:symbol val="none"/>
          </c:marker>
          <c:cat>
            <c:strRef>
              <c:f>'Dashboard - FP'!$E$1:$H$1</c:f>
              <c:strCache>
                <c:ptCount val="4"/>
                <c:pt idx="0">
                  <c:v>Q1</c:v>
                </c:pt>
                <c:pt idx="1">
                  <c:v>Q2</c:v>
                </c:pt>
                <c:pt idx="2">
                  <c:v>Q3</c:v>
                </c:pt>
                <c:pt idx="3">
                  <c:v>Q4</c:v>
                </c:pt>
              </c:strCache>
            </c:strRef>
          </c:cat>
          <c:val>
            <c:numRef>
              <c:f>'Dashboard - FP'!$E$3:$H$3</c:f>
              <c:numCache>
                <c:formatCode>_(* #,##0.00_);_(* \(#,##0.00\);_(* "-"??_);_(@_)</c:formatCode>
                <c:ptCount val="4"/>
                <c:pt idx="0">
                  <c:v>167295</c:v>
                </c:pt>
                <c:pt idx="1">
                  <c:v>62623</c:v>
                </c:pt>
                <c:pt idx="2">
                  <c:v>100635</c:v>
                </c:pt>
                <c:pt idx="3">
                  <c:v>107909</c:v>
                </c:pt>
              </c:numCache>
            </c:numRef>
          </c:val>
          <c:smooth val="0"/>
          <c:extLst>
            <c:ext xmlns:c16="http://schemas.microsoft.com/office/drawing/2014/chart" uri="{C3380CC4-5D6E-409C-BE32-E72D297353CC}">
              <c16:uniqueId val="{00000001-FF88-4640-BAF3-92CA72BCF9A3}"/>
            </c:ext>
          </c:extLst>
        </c:ser>
        <c:dLbls>
          <c:showLegendKey val="0"/>
          <c:showVal val="0"/>
          <c:showCatName val="0"/>
          <c:showSerName val="0"/>
          <c:showPercent val="0"/>
          <c:showBubbleSize val="0"/>
        </c:dLbls>
        <c:smooth val="0"/>
        <c:axId val="-2117485512"/>
        <c:axId val="-2118053080"/>
      </c:lineChart>
      <c:catAx>
        <c:axId val="-211748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053080"/>
        <c:crosses val="autoZero"/>
        <c:auto val="1"/>
        <c:lblAlgn val="ctr"/>
        <c:lblOffset val="100"/>
        <c:noMultiLvlLbl val="0"/>
      </c:catAx>
      <c:valAx>
        <c:axId val="-21180530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7485512"/>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solid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CA253E07-608C-9E4F-B641-C10EFFBDDCA6}" type="presOf" srcId="{2C2BD70B-8C5A-4FC6-938B-FB94F27B01BB}" destId="{52A3990F-28CC-4429-856C-056730460580}" srcOrd="0" destOrd="0" presId="urn:microsoft.com/office/officeart/2005/8/layout/hProcess9"/>
    <dgm:cxn modelId="{8FBACA0C-C272-DC4B-8068-68C337C7E70C}" type="presOf" srcId="{67130A49-2D7A-4DDB-BFCE-261A76672268}" destId="{EBA2C95D-1800-437B-BFFA-403DC35F237B}"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E32C7B8F-75DA-0541-982E-50BCB3734E53}" type="presOf" srcId="{D5038E52-8875-4BBF-A3CD-A18877DB38C1}" destId="{AA497FD6-EBFF-47CD-8963-A379FF1243D1}"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2791C296-07A2-5346-BDAB-6DB11BC79352}" type="presOf" srcId="{151CF682-AB21-420F-A12D-5FBEDE9CD7BA}" destId="{DA55DC04-2EC9-40F6-8F04-450718B661BA}" srcOrd="0" destOrd="0" presId="urn:microsoft.com/office/officeart/2005/8/layout/hProcess9"/>
    <dgm:cxn modelId="{62635D9D-B614-46E7-8ECC-C5605AC45DE9}" srcId="{D5038E52-8875-4BBF-A3CD-A18877DB38C1}" destId="{6A1973C6-A96C-4BCD-BC37-EDAEEEED2755}" srcOrd="1" destOrd="0" parTransId="{C344D056-DC2A-4AA1-9900-0AFFAA5113C2}" sibTransId="{90BA0CEA-1D0E-4A00-B8AF-562962862DD0}"/>
    <dgm:cxn modelId="{6F69C1CC-CC0D-4886-9EA0-E4EEA01AC01C}" srcId="{D5038E52-8875-4BBF-A3CD-A18877DB38C1}" destId="{151CF682-AB21-420F-A12D-5FBEDE9CD7BA}" srcOrd="0" destOrd="0" parTransId="{D517D93D-2931-4145-AD35-6178BB03EF92}" sibTransId="{43245B51-E4C4-4DE9-A810-B5FDAD8907D4}"/>
    <dgm:cxn modelId="{19C5EFEE-616F-4B44-83A2-D116806339E2}" type="presOf" srcId="{E70330E7-8026-4F29-A84E-0819727E859F}" destId="{669FE043-AAD0-40F4-B909-072FD0CDF926}" srcOrd="0" destOrd="0" presId="urn:microsoft.com/office/officeart/2005/8/layout/hProcess9"/>
    <dgm:cxn modelId="{FB0269FE-A157-1F44-80AC-8931C335C5F7}" type="presOf" srcId="{6A1973C6-A96C-4BCD-BC37-EDAEEEED2755}" destId="{1A47FA96-39E1-45AE-B48F-4F4690D62C90}" srcOrd="0" destOrd="0" presId="urn:microsoft.com/office/officeart/2005/8/layout/hProcess9"/>
    <dgm:cxn modelId="{345095A1-C5D2-7040-8750-C1E1082798FF}" type="presParOf" srcId="{AA497FD6-EBFF-47CD-8963-A379FF1243D1}" destId="{4A63E17C-E62A-4070-9384-8952CBBB1113}" srcOrd="0" destOrd="0" presId="urn:microsoft.com/office/officeart/2005/8/layout/hProcess9"/>
    <dgm:cxn modelId="{0ECCD6F0-36AF-4645-A291-85A782309A29}" type="presParOf" srcId="{AA497FD6-EBFF-47CD-8963-A379FF1243D1}" destId="{2317A070-2FE6-4E17-9F35-C2E61B61E1A5}" srcOrd="1" destOrd="0" presId="urn:microsoft.com/office/officeart/2005/8/layout/hProcess9"/>
    <dgm:cxn modelId="{1A3E2E54-A5CA-0F47-9D2C-2D347945ED17}" type="presParOf" srcId="{2317A070-2FE6-4E17-9F35-C2E61B61E1A5}" destId="{DA55DC04-2EC9-40F6-8F04-450718B661BA}" srcOrd="0" destOrd="0" presId="urn:microsoft.com/office/officeart/2005/8/layout/hProcess9"/>
    <dgm:cxn modelId="{6C820509-FF23-7344-ACDD-F08254C7429D}" type="presParOf" srcId="{2317A070-2FE6-4E17-9F35-C2E61B61E1A5}" destId="{A13EF079-3C0A-4D47-B077-BDE6EDB941FA}" srcOrd="1" destOrd="0" presId="urn:microsoft.com/office/officeart/2005/8/layout/hProcess9"/>
    <dgm:cxn modelId="{9C91512D-4C0D-BD41-89BB-FAF3A7782AFF}" type="presParOf" srcId="{2317A070-2FE6-4E17-9F35-C2E61B61E1A5}" destId="{1A47FA96-39E1-45AE-B48F-4F4690D62C90}" srcOrd="2" destOrd="0" presId="urn:microsoft.com/office/officeart/2005/8/layout/hProcess9"/>
    <dgm:cxn modelId="{23AE9CF3-7686-AF46-AFEB-CA62F077E410}" type="presParOf" srcId="{2317A070-2FE6-4E17-9F35-C2E61B61E1A5}" destId="{AE1FBF92-8FA6-4F79-99DA-B07817A57400}" srcOrd="3" destOrd="0" presId="urn:microsoft.com/office/officeart/2005/8/layout/hProcess9"/>
    <dgm:cxn modelId="{92E30E4E-6947-5645-AB6E-D7FADD03659F}" type="presParOf" srcId="{2317A070-2FE6-4E17-9F35-C2E61B61E1A5}" destId="{52A3990F-28CC-4429-856C-056730460580}" srcOrd="4" destOrd="0" presId="urn:microsoft.com/office/officeart/2005/8/layout/hProcess9"/>
    <dgm:cxn modelId="{6CF13FD9-EE22-1040-8C21-E36ECDE93697}" type="presParOf" srcId="{2317A070-2FE6-4E17-9F35-C2E61B61E1A5}" destId="{EF80ABF3-8F30-464D-8F83-74EE25874866}" srcOrd="5" destOrd="0" presId="urn:microsoft.com/office/officeart/2005/8/layout/hProcess9"/>
    <dgm:cxn modelId="{D0570F19-0340-5747-BCF4-E78D90C2062F}" type="presParOf" srcId="{2317A070-2FE6-4E17-9F35-C2E61B61E1A5}" destId="{EBA2C95D-1800-437B-BFFA-403DC35F237B}" srcOrd="6" destOrd="0" presId="urn:microsoft.com/office/officeart/2005/8/layout/hProcess9"/>
    <dgm:cxn modelId="{022FD6F7-90E0-A74C-8263-3910D1469AF7}" type="presParOf" srcId="{2317A070-2FE6-4E17-9F35-C2E61B61E1A5}" destId="{440E3B31-843E-4694-A263-BD1BDC418827}" srcOrd="7" destOrd="0" presId="urn:microsoft.com/office/officeart/2005/8/layout/hProcess9"/>
    <dgm:cxn modelId="{145C2BC6-C095-6740-B00F-0D62E892B31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75921024-5633-FC47-BD61-3D3F080B42B0}" type="presOf" srcId="{D5038E52-8875-4BBF-A3CD-A18877DB38C1}" destId="{AA497FD6-EBFF-47CD-8963-A379FF1243D1}" srcOrd="0" destOrd="0" presId="urn:microsoft.com/office/officeart/2005/8/layout/hProcess9"/>
    <dgm:cxn modelId="{36504D44-CFBD-7441-AD49-BF15EE1D0BF5}" type="presOf" srcId="{2C2BD70B-8C5A-4FC6-938B-FB94F27B01BB}" destId="{52A3990F-28CC-4429-856C-056730460580}" srcOrd="0" destOrd="0" presId="urn:microsoft.com/office/officeart/2005/8/layout/hProcess9"/>
    <dgm:cxn modelId="{63B70847-DA81-AD4A-8EC6-E98089A930AC}" type="presOf" srcId="{6A1973C6-A96C-4BCD-BC37-EDAEEEED2755}" destId="{1A47FA96-39E1-45AE-B48F-4F4690D62C9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EB26B7F-7C9D-2946-BD1E-9E68ED72E379}" type="presOf" srcId="{151CF682-AB21-420F-A12D-5FBEDE9CD7BA}" destId="{DA55DC04-2EC9-40F6-8F04-450718B661BA}"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D38BEDB2-E6C6-7847-8384-54958CA7D9B3}"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764876FF-C761-3B4F-AAA0-40C8113233C1}" type="presOf" srcId="{E70330E7-8026-4F29-A84E-0819727E859F}" destId="{669FE043-AAD0-40F4-B909-072FD0CDF926}" srcOrd="0" destOrd="0" presId="urn:microsoft.com/office/officeart/2005/8/layout/hProcess9"/>
    <dgm:cxn modelId="{1DF2514A-7C19-B549-9750-A1C8A99A6616}" type="presParOf" srcId="{AA497FD6-EBFF-47CD-8963-A379FF1243D1}" destId="{4A63E17C-E62A-4070-9384-8952CBBB1113}" srcOrd="0" destOrd="0" presId="urn:microsoft.com/office/officeart/2005/8/layout/hProcess9"/>
    <dgm:cxn modelId="{38F44B99-D25D-CD4D-9EED-54C6922E23F1}" type="presParOf" srcId="{AA497FD6-EBFF-47CD-8963-A379FF1243D1}" destId="{2317A070-2FE6-4E17-9F35-C2E61B61E1A5}" srcOrd="1" destOrd="0" presId="urn:microsoft.com/office/officeart/2005/8/layout/hProcess9"/>
    <dgm:cxn modelId="{75E0626B-A595-BF4A-ADF6-4805779E9C34}" type="presParOf" srcId="{2317A070-2FE6-4E17-9F35-C2E61B61E1A5}" destId="{DA55DC04-2EC9-40F6-8F04-450718B661BA}" srcOrd="0" destOrd="0" presId="urn:microsoft.com/office/officeart/2005/8/layout/hProcess9"/>
    <dgm:cxn modelId="{40FC55B2-F7D1-CE4D-8A63-27464221840A}" type="presParOf" srcId="{2317A070-2FE6-4E17-9F35-C2E61B61E1A5}" destId="{A13EF079-3C0A-4D47-B077-BDE6EDB941FA}" srcOrd="1" destOrd="0" presId="urn:microsoft.com/office/officeart/2005/8/layout/hProcess9"/>
    <dgm:cxn modelId="{A307078D-956A-E144-80BA-4179FDA06E24}" type="presParOf" srcId="{2317A070-2FE6-4E17-9F35-C2E61B61E1A5}" destId="{1A47FA96-39E1-45AE-B48F-4F4690D62C90}" srcOrd="2" destOrd="0" presId="urn:microsoft.com/office/officeart/2005/8/layout/hProcess9"/>
    <dgm:cxn modelId="{56D668D1-328A-2E40-B12F-91AA4774B283}" type="presParOf" srcId="{2317A070-2FE6-4E17-9F35-C2E61B61E1A5}" destId="{AE1FBF92-8FA6-4F79-99DA-B07817A57400}" srcOrd="3" destOrd="0" presId="urn:microsoft.com/office/officeart/2005/8/layout/hProcess9"/>
    <dgm:cxn modelId="{B592A920-4B77-6447-8692-5716BC880F35}" type="presParOf" srcId="{2317A070-2FE6-4E17-9F35-C2E61B61E1A5}" destId="{52A3990F-28CC-4429-856C-056730460580}" srcOrd="4" destOrd="0" presId="urn:microsoft.com/office/officeart/2005/8/layout/hProcess9"/>
    <dgm:cxn modelId="{0F739C71-038A-A340-A98C-BB775FB614F6}" type="presParOf" srcId="{2317A070-2FE6-4E17-9F35-C2E61B61E1A5}" destId="{EF80ABF3-8F30-464D-8F83-74EE25874866}" srcOrd="5" destOrd="0" presId="urn:microsoft.com/office/officeart/2005/8/layout/hProcess9"/>
    <dgm:cxn modelId="{C2449E85-8A32-704F-A9E5-4BE75CE0D30D}" type="presParOf" srcId="{2317A070-2FE6-4E17-9F35-C2E61B61E1A5}" destId="{EBA2C95D-1800-437B-BFFA-403DC35F237B}" srcOrd="6" destOrd="0" presId="urn:microsoft.com/office/officeart/2005/8/layout/hProcess9"/>
    <dgm:cxn modelId="{F0BAC284-216B-8547-8FBD-18CE0EDC3AC2}" type="presParOf" srcId="{2317A070-2FE6-4E17-9F35-C2E61B61E1A5}" destId="{440E3B31-843E-4694-A263-BD1BDC418827}" srcOrd="7" destOrd="0" presId="urn:microsoft.com/office/officeart/2005/8/layout/hProcess9"/>
    <dgm:cxn modelId="{561A7B3C-8B13-E84A-B9B9-D7A0433DA434}"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CA253E07-608C-9E4F-B641-C10EFFBDDCA6}" type="presOf" srcId="{2C2BD70B-8C5A-4FC6-938B-FB94F27B01BB}" destId="{52A3990F-28CC-4429-856C-056730460580}" srcOrd="0" destOrd="0" presId="urn:microsoft.com/office/officeart/2005/8/layout/hProcess9"/>
    <dgm:cxn modelId="{8FBACA0C-C272-DC4B-8068-68C337C7E70C}" type="presOf" srcId="{67130A49-2D7A-4DDB-BFCE-261A76672268}" destId="{EBA2C95D-1800-437B-BFFA-403DC35F237B}"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422D483-F495-4335-8C58-190140352CFC}" srcId="{D5038E52-8875-4BBF-A3CD-A18877DB38C1}" destId="{67130A49-2D7A-4DDB-BFCE-261A76672268}" srcOrd="3" destOrd="0" parTransId="{4769FEF7-D777-4F6D-A706-37FAE272EAE1}" sibTransId="{878EBDDF-6CCC-4F74-A9AC-F07FF64DBA5A}"/>
    <dgm:cxn modelId="{E32C7B8F-75DA-0541-982E-50BCB3734E53}" type="presOf" srcId="{D5038E52-8875-4BBF-A3CD-A18877DB38C1}" destId="{AA497FD6-EBFF-47CD-8963-A379FF1243D1}" srcOrd="0" destOrd="0" presId="urn:microsoft.com/office/officeart/2005/8/layout/hProcess9"/>
    <dgm:cxn modelId="{5C51BB95-0BFC-4B45-8A6D-C4FCB73A9387}" srcId="{D5038E52-8875-4BBF-A3CD-A18877DB38C1}" destId="{2C2BD70B-8C5A-4FC6-938B-FB94F27B01BB}" srcOrd="2" destOrd="0" parTransId="{8AFEC102-9F0F-4753-A678-26A27B9F08F4}" sibTransId="{7F01F670-EE82-4EC8-91EE-9EBAD04C083F}"/>
    <dgm:cxn modelId="{2791C296-07A2-5346-BDAB-6DB11BC79352}" type="presOf" srcId="{151CF682-AB21-420F-A12D-5FBEDE9CD7BA}" destId="{DA55DC04-2EC9-40F6-8F04-450718B661BA}" srcOrd="0" destOrd="0" presId="urn:microsoft.com/office/officeart/2005/8/layout/hProcess9"/>
    <dgm:cxn modelId="{62635D9D-B614-46E7-8ECC-C5605AC45DE9}" srcId="{D5038E52-8875-4BBF-A3CD-A18877DB38C1}" destId="{6A1973C6-A96C-4BCD-BC37-EDAEEEED2755}" srcOrd="1" destOrd="0" parTransId="{C344D056-DC2A-4AA1-9900-0AFFAA5113C2}" sibTransId="{90BA0CEA-1D0E-4A00-B8AF-562962862DD0}"/>
    <dgm:cxn modelId="{6F69C1CC-CC0D-4886-9EA0-E4EEA01AC01C}" srcId="{D5038E52-8875-4BBF-A3CD-A18877DB38C1}" destId="{151CF682-AB21-420F-A12D-5FBEDE9CD7BA}" srcOrd="0" destOrd="0" parTransId="{D517D93D-2931-4145-AD35-6178BB03EF92}" sibTransId="{43245B51-E4C4-4DE9-A810-B5FDAD8907D4}"/>
    <dgm:cxn modelId="{19C5EFEE-616F-4B44-83A2-D116806339E2}" type="presOf" srcId="{E70330E7-8026-4F29-A84E-0819727E859F}" destId="{669FE043-AAD0-40F4-B909-072FD0CDF926}" srcOrd="0" destOrd="0" presId="urn:microsoft.com/office/officeart/2005/8/layout/hProcess9"/>
    <dgm:cxn modelId="{FB0269FE-A157-1F44-80AC-8931C335C5F7}" type="presOf" srcId="{6A1973C6-A96C-4BCD-BC37-EDAEEEED2755}" destId="{1A47FA96-39E1-45AE-B48F-4F4690D62C90}" srcOrd="0" destOrd="0" presId="urn:microsoft.com/office/officeart/2005/8/layout/hProcess9"/>
    <dgm:cxn modelId="{345095A1-C5D2-7040-8750-C1E1082798FF}" type="presParOf" srcId="{AA497FD6-EBFF-47CD-8963-A379FF1243D1}" destId="{4A63E17C-E62A-4070-9384-8952CBBB1113}" srcOrd="0" destOrd="0" presId="urn:microsoft.com/office/officeart/2005/8/layout/hProcess9"/>
    <dgm:cxn modelId="{0ECCD6F0-36AF-4645-A291-85A782309A29}" type="presParOf" srcId="{AA497FD6-EBFF-47CD-8963-A379FF1243D1}" destId="{2317A070-2FE6-4E17-9F35-C2E61B61E1A5}" srcOrd="1" destOrd="0" presId="urn:microsoft.com/office/officeart/2005/8/layout/hProcess9"/>
    <dgm:cxn modelId="{1A3E2E54-A5CA-0F47-9D2C-2D347945ED17}" type="presParOf" srcId="{2317A070-2FE6-4E17-9F35-C2E61B61E1A5}" destId="{DA55DC04-2EC9-40F6-8F04-450718B661BA}" srcOrd="0" destOrd="0" presId="urn:microsoft.com/office/officeart/2005/8/layout/hProcess9"/>
    <dgm:cxn modelId="{6C820509-FF23-7344-ACDD-F08254C7429D}" type="presParOf" srcId="{2317A070-2FE6-4E17-9F35-C2E61B61E1A5}" destId="{A13EF079-3C0A-4D47-B077-BDE6EDB941FA}" srcOrd="1" destOrd="0" presId="urn:microsoft.com/office/officeart/2005/8/layout/hProcess9"/>
    <dgm:cxn modelId="{9C91512D-4C0D-BD41-89BB-FAF3A7782AFF}" type="presParOf" srcId="{2317A070-2FE6-4E17-9F35-C2E61B61E1A5}" destId="{1A47FA96-39E1-45AE-B48F-4F4690D62C90}" srcOrd="2" destOrd="0" presId="urn:microsoft.com/office/officeart/2005/8/layout/hProcess9"/>
    <dgm:cxn modelId="{23AE9CF3-7686-AF46-AFEB-CA62F077E410}" type="presParOf" srcId="{2317A070-2FE6-4E17-9F35-C2E61B61E1A5}" destId="{AE1FBF92-8FA6-4F79-99DA-B07817A57400}" srcOrd="3" destOrd="0" presId="urn:microsoft.com/office/officeart/2005/8/layout/hProcess9"/>
    <dgm:cxn modelId="{92E30E4E-6947-5645-AB6E-D7FADD03659F}" type="presParOf" srcId="{2317A070-2FE6-4E17-9F35-C2E61B61E1A5}" destId="{52A3990F-28CC-4429-856C-056730460580}" srcOrd="4" destOrd="0" presId="urn:microsoft.com/office/officeart/2005/8/layout/hProcess9"/>
    <dgm:cxn modelId="{6CF13FD9-EE22-1040-8C21-E36ECDE93697}" type="presParOf" srcId="{2317A070-2FE6-4E17-9F35-C2E61B61E1A5}" destId="{EF80ABF3-8F30-464D-8F83-74EE25874866}" srcOrd="5" destOrd="0" presId="urn:microsoft.com/office/officeart/2005/8/layout/hProcess9"/>
    <dgm:cxn modelId="{D0570F19-0340-5747-BCF4-E78D90C2062F}" type="presParOf" srcId="{2317A070-2FE6-4E17-9F35-C2E61B61E1A5}" destId="{EBA2C95D-1800-437B-BFFA-403DC35F237B}" srcOrd="6" destOrd="0" presId="urn:microsoft.com/office/officeart/2005/8/layout/hProcess9"/>
    <dgm:cxn modelId="{022FD6F7-90E0-A74C-8263-3910D1469AF7}" type="presParOf" srcId="{2317A070-2FE6-4E17-9F35-C2E61B61E1A5}" destId="{440E3B31-843E-4694-A263-BD1BDC418827}" srcOrd="7" destOrd="0" presId="urn:microsoft.com/office/officeart/2005/8/layout/hProcess9"/>
    <dgm:cxn modelId="{145C2BC6-C095-6740-B00F-0D62E892B316}"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038E52-8875-4BBF-A3CD-A18877DB38C1}" type="doc">
      <dgm:prSet loTypeId="urn:microsoft.com/office/officeart/2005/8/layout/hProcess9" loCatId="process" qsTypeId="urn:microsoft.com/office/officeart/2005/8/quickstyle/simple4" qsCatId="simple" csTypeId="urn:microsoft.com/office/officeart/2005/8/colors/accent2_2" csCatId="accent2" phldr="1"/>
      <dgm:spPr/>
      <dgm:t>
        <a:bodyPr/>
        <a:lstStyle/>
        <a:p>
          <a:endParaRPr lang="en-US"/>
        </a:p>
      </dgm:t>
    </dgm:pt>
    <dgm:pt modelId="{151CF682-AB21-420F-A12D-5FBEDE9CD7BA}">
      <dgm:prSet/>
      <dgm:spPr>
        <a:solidFill>
          <a:srgbClr val="00B050"/>
        </a:solidFill>
      </dgm:spPr>
      <dgm:t>
        <a:bodyPr/>
        <a:lstStyle/>
        <a:p>
          <a:pPr rtl="0"/>
          <a:r>
            <a:rPr lang="en-CA" b="1" dirty="0"/>
            <a:t> </a:t>
          </a:r>
          <a:endParaRPr lang="en-US" b="1" dirty="0"/>
        </a:p>
      </dgm:t>
    </dgm:pt>
    <dgm:pt modelId="{D517D93D-2931-4145-AD35-6178BB03EF92}" type="parTrans" cxnId="{6F69C1CC-CC0D-4886-9EA0-E4EEA01AC01C}">
      <dgm:prSet/>
      <dgm:spPr/>
      <dgm:t>
        <a:bodyPr/>
        <a:lstStyle/>
        <a:p>
          <a:endParaRPr lang="en-US"/>
        </a:p>
      </dgm:t>
    </dgm:pt>
    <dgm:pt modelId="{43245B51-E4C4-4DE9-A810-B5FDAD8907D4}" type="sibTrans" cxnId="{6F69C1CC-CC0D-4886-9EA0-E4EEA01AC01C}">
      <dgm:prSet/>
      <dgm:spPr/>
      <dgm:t>
        <a:bodyPr/>
        <a:lstStyle/>
        <a:p>
          <a:endParaRPr lang="en-US"/>
        </a:p>
      </dgm:t>
    </dgm:pt>
    <dgm:pt modelId="{6A1973C6-A96C-4BCD-BC37-EDAEEEED2755}">
      <dgm:prSet/>
      <dgm:spPr>
        <a:solidFill>
          <a:schemeClr val="bg2"/>
        </a:solidFill>
      </dgm:spPr>
      <dgm:t>
        <a:bodyPr/>
        <a:lstStyle/>
        <a:p>
          <a:pPr rtl="0"/>
          <a:r>
            <a:rPr lang="en-CA" b="1" dirty="0"/>
            <a:t> </a:t>
          </a:r>
          <a:endParaRPr lang="en-US" b="1" dirty="0"/>
        </a:p>
      </dgm:t>
    </dgm:pt>
    <dgm:pt modelId="{90BA0CEA-1D0E-4A00-B8AF-562962862DD0}" type="sibTrans" cxnId="{62635D9D-B614-46E7-8ECC-C5605AC45DE9}">
      <dgm:prSet/>
      <dgm:spPr/>
      <dgm:t>
        <a:bodyPr/>
        <a:lstStyle/>
        <a:p>
          <a:endParaRPr lang="en-US"/>
        </a:p>
      </dgm:t>
    </dgm:pt>
    <dgm:pt modelId="{C344D056-DC2A-4AA1-9900-0AFFAA5113C2}" type="parTrans" cxnId="{62635D9D-B614-46E7-8ECC-C5605AC45DE9}">
      <dgm:prSet/>
      <dgm:spPr/>
      <dgm:t>
        <a:bodyPr/>
        <a:lstStyle/>
        <a:p>
          <a:endParaRPr lang="en-US"/>
        </a:p>
      </dgm:t>
    </dgm:pt>
    <dgm:pt modelId="{2C2BD70B-8C5A-4FC6-938B-FB94F27B01BB}">
      <dgm:prSet/>
      <dgm:spPr>
        <a:solidFill>
          <a:schemeClr val="bg2"/>
        </a:solidFill>
      </dgm:spPr>
      <dgm:t>
        <a:bodyPr/>
        <a:lstStyle/>
        <a:p>
          <a:pPr rtl="0"/>
          <a:r>
            <a:rPr lang="en-US" b="1" dirty="0"/>
            <a:t> </a:t>
          </a:r>
        </a:p>
      </dgm:t>
    </dgm:pt>
    <dgm:pt modelId="{7F01F670-EE82-4EC8-91EE-9EBAD04C083F}" type="sibTrans" cxnId="{5C51BB95-0BFC-4B45-8A6D-C4FCB73A9387}">
      <dgm:prSet/>
      <dgm:spPr/>
      <dgm:t>
        <a:bodyPr/>
        <a:lstStyle/>
        <a:p>
          <a:endParaRPr lang="en-US"/>
        </a:p>
      </dgm:t>
    </dgm:pt>
    <dgm:pt modelId="{8AFEC102-9F0F-4753-A678-26A27B9F08F4}" type="parTrans" cxnId="{5C51BB95-0BFC-4B45-8A6D-C4FCB73A9387}">
      <dgm:prSet/>
      <dgm:spPr/>
      <dgm:t>
        <a:bodyPr/>
        <a:lstStyle/>
        <a:p>
          <a:endParaRPr lang="en-US"/>
        </a:p>
      </dgm:t>
    </dgm:pt>
    <dgm:pt modelId="{67130A49-2D7A-4DDB-BFCE-261A76672268}">
      <dgm:prSet/>
      <dgm:spPr>
        <a:solidFill>
          <a:schemeClr val="bg2"/>
        </a:solidFill>
      </dgm:spPr>
      <dgm:t>
        <a:bodyPr/>
        <a:lstStyle/>
        <a:p>
          <a:pPr rtl="0"/>
          <a:r>
            <a:rPr lang="en-US" b="1" dirty="0"/>
            <a:t> </a:t>
          </a:r>
        </a:p>
      </dgm:t>
    </dgm:pt>
    <dgm:pt modelId="{878EBDDF-6CCC-4F74-A9AC-F07FF64DBA5A}" type="sibTrans" cxnId="{0422D483-F495-4335-8C58-190140352CFC}">
      <dgm:prSet/>
      <dgm:spPr/>
      <dgm:t>
        <a:bodyPr/>
        <a:lstStyle/>
        <a:p>
          <a:endParaRPr lang="en-US"/>
        </a:p>
      </dgm:t>
    </dgm:pt>
    <dgm:pt modelId="{4769FEF7-D777-4F6D-A706-37FAE272EAE1}" type="parTrans" cxnId="{0422D483-F495-4335-8C58-190140352CFC}">
      <dgm:prSet/>
      <dgm:spPr/>
      <dgm:t>
        <a:bodyPr/>
        <a:lstStyle/>
        <a:p>
          <a:endParaRPr lang="en-US"/>
        </a:p>
      </dgm:t>
    </dgm:pt>
    <dgm:pt modelId="{E70330E7-8026-4F29-A84E-0819727E859F}">
      <dgm:prSet/>
      <dgm:spPr>
        <a:solidFill>
          <a:schemeClr val="bg2"/>
        </a:solidFill>
      </dgm:spPr>
      <dgm:t>
        <a:bodyPr/>
        <a:lstStyle/>
        <a:p>
          <a:pPr rtl="0"/>
          <a:r>
            <a:rPr lang="en-US" b="1" dirty="0"/>
            <a:t> </a:t>
          </a:r>
        </a:p>
      </dgm:t>
    </dgm:pt>
    <dgm:pt modelId="{E4C3F699-95A2-43EA-B5F9-B9F40E610479}" type="sibTrans" cxnId="{16758873-EDC5-4E14-97C7-F04978A3212F}">
      <dgm:prSet/>
      <dgm:spPr/>
      <dgm:t>
        <a:bodyPr/>
        <a:lstStyle/>
        <a:p>
          <a:endParaRPr lang="en-US"/>
        </a:p>
      </dgm:t>
    </dgm:pt>
    <dgm:pt modelId="{0A9642FC-67C4-467C-801A-352455739FA6}" type="parTrans" cxnId="{16758873-EDC5-4E14-97C7-F04978A3212F}">
      <dgm:prSet/>
      <dgm:spPr/>
      <dgm:t>
        <a:bodyPr/>
        <a:lstStyle/>
        <a:p>
          <a:endParaRPr lang="en-US"/>
        </a:p>
      </dgm:t>
    </dgm:pt>
    <dgm:pt modelId="{AA497FD6-EBFF-47CD-8963-A379FF1243D1}" type="pres">
      <dgm:prSet presAssocID="{D5038E52-8875-4BBF-A3CD-A18877DB38C1}" presName="CompostProcess" presStyleCnt="0">
        <dgm:presLayoutVars>
          <dgm:dir/>
          <dgm:resizeHandles val="exact"/>
        </dgm:presLayoutVars>
      </dgm:prSet>
      <dgm:spPr/>
    </dgm:pt>
    <dgm:pt modelId="{4A63E17C-E62A-4070-9384-8952CBBB1113}" type="pres">
      <dgm:prSet presAssocID="{D5038E52-8875-4BBF-A3CD-A18877DB38C1}" presName="arrow" presStyleLbl="bgShp" presStyleIdx="0" presStyleCnt="1"/>
      <dgm:spPr>
        <a:solidFill>
          <a:schemeClr val="bg1"/>
        </a:solidFill>
        <a:ln>
          <a:solidFill>
            <a:schemeClr val="bg1"/>
          </a:solidFill>
        </a:ln>
        <a:effectLst/>
      </dgm:spPr>
    </dgm:pt>
    <dgm:pt modelId="{2317A070-2FE6-4E17-9F35-C2E61B61E1A5}" type="pres">
      <dgm:prSet presAssocID="{D5038E52-8875-4BBF-A3CD-A18877DB38C1}" presName="linearProcess" presStyleCnt="0"/>
      <dgm:spPr/>
    </dgm:pt>
    <dgm:pt modelId="{DA55DC04-2EC9-40F6-8F04-450718B661BA}" type="pres">
      <dgm:prSet presAssocID="{151CF682-AB21-420F-A12D-5FBEDE9CD7BA}" presName="textNode" presStyleLbl="node1" presStyleIdx="0" presStyleCnt="5">
        <dgm:presLayoutVars>
          <dgm:bulletEnabled val="1"/>
        </dgm:presLayoutVars>
      </dgm:prSet>
      <dgm:spPr/>
    </dgm:pt>
    <dgm:pt modelId="{A13EF079-3C0A-4D47-B077-BDE6EDB941FA}" type="pres">
      <dgm:prSet presAssocID="{43245B51-E4C4-4DE9-A810-B5FDAD8907D4}" presName="sibTrans" presStyleCnt="0"/>
      <dgm:spPr/>
    </dgm:pt>
    <dgm:pt modelId="{1A47FA96-39E1-45AE-B48F-4F4690D62C90}" type="pres">
      <dgm:prSet presAssocID="{6A1973C6-A96C-4BCD-BC37-EDAEEEED2755}" presName="textNode" presStyleLbl="node1" presStyleIdx="1" presStyleCnt="5">
        <dgm:presLayoutVars>
          <dgm:bulletEnabled val="1"/>
        </dgm:presLayoutVars>
      </dgm:prSet>
      <dgm:spPr/>
    </dgm:pt>
    <dgm:pt modelId="{AE1FBF92-8FA6-4F79-99DA-B07817A57400}" type="pres">
      <dgm:prSet presAssocID="{90BA0CEA-1D0E-4A00-B8AF-562962862DD0}" presName="sibTrans" presStyleCnt="0"/>
      <dgm:spPr/>
    </dgm:pt>
    <dgm:pt modelId="{52A3990F-28CC-4429-856C-056730460580}" type="pres">
      <dgm:prSet presAssocID="{2C2BD70B-8C5A-4FC6-938B-FB94F27B01BB}" presName="textNode" presStyleLbl="node1" presStyleIdx="2" presStyleCnt="5">
        <dgm:presLayoutVars>
          <dgm:bulletEnabled val="1"/>
        </dgm:presLayoutVars>
      </dgm:prSet>
      <dgm:spPr/>
    </dgm:pt>
    <dgm:pt modelId="{EF80ABF3-8F30-464D-8F83-74EE25874866}" type="pres">
      <dgm:prSet presAssocID="{7F01F670-EE82-4EC8-91EE-9EBAD04C083F}" presName="sibTrans" presStyleCnt="0"/>
      <dgm:spPr/>
    </dgm:pt>
    <dgm:pt modelId="{EBA2C95D-1800-437B-BFFA-403DC35F237B}" type="pres">
      <dgm:prSet presAssocID="{67130A49-2D7A-4DDB-BFCE-261A76672268}" presName="textNode" presStyleLbl="node1" presStyleIdx="3" presStyleCnt="5">
        <dgm:presLayoutVars>
          <dgm:bulletEnabled val="1"/>
        </dgm:presLayoutVars>
      </dgm:prSet>
      <dgm:spPr/>
    </dgm:pt>
    <dgm:pt modelId="{440E3B31-843E-4694-A263-BD1BDC418827}" type="pres">
      <dgm:prSet presAssocID="{878EBDDF-6CCC-4F74-A9AC-F07FF64DBA5A}" presName="sibTrans" presStyleCnt="0"/>
      <dgm:spPr/>
    </dgm:pt>
    <dgm:pt modelId="{669FE043-AAD0-40F4-B909-072FD0CDF926}" type="pres">
      <dgm:prSet presAssocID="{E70330E7-8026-4F29-A84E-0819727E859F}" presName="textNode" presStyleLbl="node1" presStyleIdx="4" presStyleCnt="5">
        <dgm:presLayoutVars>
          <dgm:bulletEnabled val="1"/>
        </dgm:presLayoutVars>
      </dgm:prSet>
      <dgm:spPr/>
    </dgm:pt>
  </dgm:ptLst>
  <dgm:cxnLst>
    <dgm:cxn modelId="{75921024-5633-FC47-BD61-3D3F080B42B0}" type="presOf" srcId="{D5038E52-8875-4BBF-A3CD-A18877DB38C1}" destId="{AA497FD6-EBFF-47CD-8963-A379FF1243D1}" srcOrd="0" destOrd="0" presId="urn:microsoft.com/office/officeart/2005/8/layout/hProcess9"/>
    <dgm:cxn modelId="{36504D44-CFBD-7441-AD49-BF15EE1D0BF5}" type="presOf" srcId="{2C2BD70B-8C5A-4FC6-938B-FB94F27B01BB}" destId="{52A3990F-28CC-4429-856C-056730460580}" srcOrd="0" destOrd="0" presId="urn:microsoft.com/office/officeart/2005/8/layout/hProcess9"/>
    <dgm:cxn modelId="{63B70847-DA81-AD4A-8EC6-E98089A930AC}" type="presOf" srcId="{6A1973C6-A96C-4BCD-BC37-EDAEEEED2755}" destId="{1A47FA96-39E1-45AE-B48F-4F4690D62C90}" srcOrd="0" destOrd="0" presId="urn:microsoft.com/office/officeart/2005/8/layout/hProcess9"/>
    <dgm:cxn modelId="{16758873-EDC5-4E14-97C7-F04978A3212F}" srcId="{D5038E52-8875-4BBF-A3CD-A18877DB38C1}" destId="{E70330E7-8026-4F29-A84E-0819727E859F}" srcOrd="4" destOrd="0" parTransId="{0A9642FC-67C4-467C-801A-352455739FA6}" sibTransId="{E4C3F699-95A2-43EA-B5F9-B9F40E610479}"/>
    <dgm:cxn modelId="{0EB26B7F-7C9D-2946-BD1E-9E68ED72E379}" type="presOf" srcId="{151CF682-AB21-420F-A12D-5FBEDE9CD7BA}" destId="{DA55DC04-2EC9-40F6-8F04-450718B661BA}" srcOrd="0" destOrd="0" presId="urn:microsoft.com/office/officeart/2005/8/layout/hProcess9"/>
    <dgm:cxn modelId="{0422D483-F495-4335-8C58-190140352CFC}" srcId="{D5038E52-8875-4BBF-A3CD-A18877DB38C1}" destId="{67130A49-2D7A-4DDB-BFCE-261A76672268}" srcOrd="3" destOrd="0" parTransId="{4769FEF7-D777-4F6D-A706-37FAE272EAE1}" sibTransId="{878EBDDF-6CCC-4F74-A9AC-F07FF64DBA5A}"/>
    <dgm:cxn modelId="{5C51BB95-0BFC-4B45-8A6D-C4FCB73A9387}" srcId="{D5038E52-8875-4BBF-A3CD-A18877DB38C1}" destId="{2C2BD70B-8C5A-4FC6-938B-FB94F27B01BB}" srcOrd="2" destOrd="0" parTransId="{8AFEC102-9F0F-4753-A678-26A27B9F08F4}" sibTransId="{7F01F670-EE82-4EC8-91EE-9EBAD04C083F}"/>
    <dgm:cxn modelId="{62635D9D-B614-46E7-8ECC-C5605AC45DE9}" srcId="{D5038E52-8875-4BBF-A3CD-A18877DB38C1}" destId="{6A1973C6-A96C-4BCD-BC37-EDAEEEED2755}" srcOrd="1" destOrd="0" parTransId="{C344D056-DC2A-4AA1-9900-0AFFAA5113C2}" sibTransId="{90BA0CEA-1D0E-4A00-B8AF-562962862DD0}"/>
    <dgm:cxn modelId="{D38BEDB2-E6C6-7847-8384-54958CA7D9B3}" type="presOf" srcId="{67130A49-2D7A-4DDB-BFCE-261A76672268}" destId="{EBA2C95D-1800-437B-BFFA-403DC35F237B}" srcOrd="0" destOrd="0" presId="urn:microsoft.com/office/officeart/2005/8/layout/hProcess9"/>
    <dgm:cxn modelId="{6F69C1CC-CC0D-4886-9EA0-E4EEA01AC01C}" srcId="{D5038E52-8875-4BBF-A3CD-A18877DB38C1}" destId="{151CF682-AB21-420F-A12D-5FBEDE9CD7BA}" srcOrd="0" destOrd="0" parTransId="{D517D93D-2931-4145-AD35-6178BB03EF92}" sibTransId="{43245B51-E4C4-4DE9-A810-B5FDAD8907D4}"/>
    <dgm:cxn modelId="{764876FF-C761-3B4F-AAA0-40C8113233C1}" type="presOf" srcId="{E70330E7-8026-4F29-A84E-0819727E859F}" destId="{669FE043-AAD0-40F4-B909-072FD0CDF926}" srcOrd="0" destOrd="0" presId="urn:microsoft.com/office/officeart/2005/8/layout/hProcess9"/>
    <dgm:cxn modelId="{1DF2514A-7C19-B549-9750-A1C8A99A6616}" type="presParOf" srcId="{AA497FD6-EBFF-47CD-8963-A379FF1243D1}" destId="{4A63E17C-E62A-4070-9384-8952CBBB1113}" srcOrd="0" destOrd="0" presId="urn:microsoft.com/office/officeart/2005/8/layout/hProcess9"/>
    <dgm:cxn modelId="{38F44B99-D25D-CD4D-9EED-54C6922E23F1}" type="presParOf" srcId="{AA497FD6-EBFF-47CD-8963-A379FF1243D1}" destId="{2317A070-2FE6-4E17-9F35-C2E61B61E1A5}" srcOrd="1" destOrd="0" presId="urn:microsoft.com/office/officeart/2005/8/layout/hProcess9"/>
    <dgm:cxn modelId="{75E0626B-A595-BF4A-ADF6-4805779E9C34}" type="presParOf" srcId="{2317A070-2FE6-4E17-9F35-C2E61B61E1A5}" destId="{DA55DC04-2EC9-40F6-8F04-450718B661BA}" srcOrd="0" destOrd="0" presId="urn:microsoft.com/office/officeart/2005/8/layout/hProcess9"/>
    <dgm:cxn modelId="{40FC55B2-F7D1-CE4D-8A63-27464221840A}" type="presParOf" srcId="{2317A070-2FE6-4E17-9F35-C2E61B61E1A5}" destId="{A13EF079-3C0A-4D47-B077-BDE6EDB941FA}" srcOrd="1" destOrd="0" presId="urn:microsoft.com/office/officeart/2005/8/layout/hProcess9"/>
    <dgm:cxn modelId="{A307078D-956A-E144-80BA-4179FDA06E24}" type="presParOf" srcId="{2317A070-2FE6-4E17-9F35-C2E61B61E1A5}" destId="{1A47FA96-39E1-45AE-B48F-4F4690D62C90}" srcOrd="2" destOrd="0" presId="urn:microsoft.com/office/officeart/2005/8/layout/hProcess9"/>
    <dgm:cxn modelId="{56D668D1-328A-2E40-B12F-91AA4774B283}" type="presParOf" srcId="{2317A070-2FE6-4E17-9F35-C2E61B61E1A5}" destId="{AE1FBF92-8FA6-4F79-99DA-B07817A57400}" srcOrd="3" destOrd="0" presId="urn:microsoft.com/office/officeart/2005/8/layout/hProcess9"/>
    <dgm:cxn modelId="{B592A920-4B77-6447-8692-5716BC880F35}" type="presParOf" srcId="{2317A070-2FE6-4E17-9F35-C2E61B61E1A5}" destId="{52A3990F-28CC-4429-856C-056730460580}" srcOrd="4" destOrd="0" presId="urn:microsoft.com/office/officeart/2005/8/layout/hProcess9"/>
    <dgm:cxn modelId="{0F739C71-038A-A340-A98C-BB775FB614F6}" type="presParOf" srcId="{2317A070-2FE6-4E17-9F35-C2E61B61E1A5}" destId="{EF80ABF3-8F30-464D-8F83-74EE25874866}" srcOrd="5" destOrd="0" presId="urn:microsoft.com/office/officeart/2005/8/layout/hProcess9"/>
    <dgm:cxn modelId="{C2449E85-8A32-704F-A9E5-4BE75CE0D30D}" type="presParOf" srcId="{2317A070-2FE6-4E17-9F35-C2E61B61E1A5}" destId="{EBA2C95D-1800-437B-BFFA-403DC35F237B}" srcOrd="6" destOrd="0" presId="urn:microsoft.com/office/officeart/2005/8/layout/hProcess9"/>
    <dgm:cxn modelId="{F0BAC284-216B-8547-8FBD-18CE0EDC3AC2}" type="presParOf" srcId="{2317A070-2FE6-4E17-9F35-C2E61B61E1A5}" destId="{440E3B31-843E-4694-A263-BD1BDC418827}" srcOrd="7" destOrd="0" presId="urn:microsoft.com/office/officeart/2005/8/layout/hProcess9"/>
    <dgm:cxn modelId="{561A7B3C-8B13-E84A-B9B9-D7A0433DA434}" type="presParOf" srcId="{2317A070-2FE6-4E17-9F35-C2E61B61E1A5}" destId="{669FE043-AAD0-40F4-B909-072FD0CDF92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3E17C-E62A-4070-9384-8952CBBB1113}">
      <dsp:nvSpPr>
        <dsp:cNvPr id="0" name=""/>
        <dsp:cNvSpPr/>
      </dsp:nvSpPr>
      <dsp:spPr>
        <a:xfrm>
          <a:off x="125730" y="0"/>
          <a:ext cx="1424940" cy="457200"/>
        </a:xfrm>
        <a:prstGeom prst="rightArrow">
          <a:avLst/>
        </a:prstGeom>
        <a:solidFill>
          <a:schemeClr val="bg1"/>
        </a:solidFill>
        <a:ln>
          <a:solidFill>
            <a:schemeClr val="bg1"/>
          </a:solidFill>
        </a:ln>
        <a:effectLst/>
      </dsp:spPr>
      <dsp:style>
        <a:lnRef idx="0">
          <a:scrgbClr r="0" g="0" b="0"/>
        </a:lnRef>
        <a:fillRef idx="1">
          <a:scrgbClr r="0" g="0" b="0"/>
        </a:fillRef>
        <a:effectRef idx="2">
          <a:scrgbClr r="0" g="0" b="0"/>
        </a:effectRef>
        <a:fontRef idx="minor"/>
      </dsp:style>
    </dsp:sp>
    <dsp:sp modelId="{DA55DC04-2EC9-40F6-8F04-450718B661BA}">
      <dsp:nvSpPr>
        <dsp:cNvPr id="0" name=""/>
        <dsp:cNvSpPr/>
      </dsp:nvSpPr>
      <dsp:spPr>
        <a:xfrm>
          <a:off x="491" y="137159"/>
          <a:ext cx="295661" cy="18288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9418" y="146086"/>
        <a:ext cx="277807" cy="165026"/>
      </dsp:txXfrm>
    </dsp:sp>
    <dsp:sp modelId="{1A47FA96-39E1-45AE-B48F-4F4690D62C90}">
      <dsp:nvSpPr>
        <dsp:cNvPr id="0" name=""/>
        <dsp:cNvSpPr/>
      </dsp:nvSpPr>
      <dsp:spPr>
        <a:xfrm>
          <a:off x="345430"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CA" sz="700" b="1" kern="1200" dirty="0"/>
            <a:t> </a:t>
          </a:r>
          <a:endParaRPr lang="en-US" sz="700" b="1" kern="1200" dirty="0"/>
        </a:p>
      </dsp:txBody>
      <dsp:txXfrm>
        <a:off x="354357" y="146086"/>
        <a:ext cx="277807" cy="165026"/>
      </dsp:txXfrm>
    </dsp:sp>
    <dsp:sp modelId="{52A3990F-28CC-4429-856C-056730460580}">
      <dsp:nvSpPr>
        <dsp:cNvPr id="0" name=""/>
        <dsp:cNvSpPr/>
      </dsp:nvSpPr>
      <dsp:spPr>
        <a:xfrm>
          <a:off x="690369"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699296" y="146086"/>
        <a:ext cx="277807" cy="165026"/>
      </dsp:txXfrm>
    </dsp:sp>
    <dsp:sp modelId="{EBA2C95D-1800-437B-BFFA-403DC35F237B}">
      <dsp:nvSpPr>
        <dsp:cNvPr id="0" name=""/>
        <dsp:cNvSpPr/>
      </dsp:nvSpPr>
      <dsp:spPr>
        <a:xfrm>
          <a:off x="1035307"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044234" y="146086"/>
        <a:ext cx="277807" cy="165026"/>
      </dsp:txXfrm>
    </dsp:sp>
    <dsp:sp modelId="{669FE043-AAD0-40F4-B909-072FD0CDF926}">
      <dsp:nvSpPr>
        <dsp:cNvPr id="0" name=""/>
        <dsp:cNvSpPr/>
      </dsp:nvSpPr>
      <dsp:spPr>
        <a:xfrm>
          <a:off x="1380246" y="137159"/>
          <a:ext cx="295661" cy="182880"/>
        </a:xfrm>
        <a:prstGeom prst="roundRect">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rtl="0">
            <a:lnSpc>
              <a:spcPct val="90000"/>
            </a:lnSpc>
            <a:spcBef>
              <a:spcPct val="0"/>
            </a:spcBef>
            <a:spcAft>
              <a:spcPct val="35000"/>
            </a:spcAft>
            <a:buNone/>
          </a:pPr>
          <a:r>
            <a:rPr lang="en-US" sz="700" b="1" kern="1200" dirty="0"/>
            <a:t> </a:t>
          </a:r>
        </a:p>
      </dsp:txBody>
      <dsp:txXfrm>
        <a:off x="1389173" y="146086"/>
        <a:ext cx="277807" cy="16502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B2FAEF-4591-45E2-B932-ED25B7D3D4E6}" type="datetimeFigureOut">
              <a:rPr lang="en-GB" smtClean="0"/>
              <a:t>07/02/2022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4EC89-9E76-4DEA-B7CC-2B9F5895ABAE}" type="slidenum">
              <a:rPr lang="en-GB" smtClean="0"/>
              <a:t>‹#›</a:t>
            </a:fld>
            <a:endParaRPr lang="en-GB" dirty="0"/>
          </a:p>
        </p:txBody>
      </p:sp>
    </p:spTree>
    <p:extLst>
      <p:ext uri="{BB962C8B-B14F-4D97-AF65-F5344CB8AC3E}">
        <p14:creationId xmlns:p14="http://schemas.microsoft.com/office/powerpoint/2010/main" val="207068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dx.doi.org/10.26719/emhj.18.023"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who.int/data/maternal-newborn-child-adolescent-ageing/indicator-explorer-new/mca/proportion-of-women-aged-20-24-years-who-were-married-or-in-a-union-before-age-1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ho.int/docs/default-source/mca-documents/policy-survey-reports/srmncah-policysurvey2018-fullreport-pt-4.pdf?sfvrsn=8a0f7e70_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rho.emro.who.int/ThemeViz/TermID/12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ho.int/news-room/fact-sheets/detail/adolescents-health-risks-and-solution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oi.org/10.1186/s13031-020-00269-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i.org/10.1186/s13031-020-00269-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everywomaneverychild.org/wp-content/uploads/2016/11/EWEC_globalstrategyreport_200915_FINAL_WEB.pdf"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apps.who.int/iris/bitstream/handle/10665/255415/9789241512343-eng.pdf?sequence=1"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dx.doi.org/10.1080/26410397.2020.1773693"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www.unfpa.org/resources/minimum-initial-service-package-misp-srh-crisis-situations" TargetMode="External"/><Relationship Id="rId4" Type="http://schemas.openxmlformats.org/officeDocument/2006/relationships/hyperlink" Target="http://www.fphighimpactpractices.org/briefs/mobile-outreach-service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nfpa.org/data/world-population-dashboard"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un.org/development/desa/pd/node/328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module addresses the provision of contraceptive counselling and services.</a:t>
            </a:r>
            <a:endParaRPr lang="en-GB" dirty="0"/>
          </a:p>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a:t>
            </a:fld>
            <a:endParaRPr lang="en-GB" dirty="0"/>
          </a:p>
        </p:txBody>
      </p:sp>
    </p:spTree>
    <p:extLst>
      <p:ext uri="{BB962C8B-B14F-4D97-AF65-F5344CB8AC3E}">
        <p14:creationId xmlns:p14="http://schemas.microsoft.com/office/powerpoint/2010/main" val="205777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10</a:t>
            </a:fld>
            <a:endParaRPr lang="en-GB" dirty="0"/>
          </a:p>
        </p:txBody>
      </p:sp>
    </p:spTree>
    <p:extLst>
      <p:ext uri="{BB962C8B-B14F-4D97-AF65-F5344CB8AC3E}">
        <p14:creationId xmlns:p14="http://schemas.microsoft.com/office/powerpoint/2010/main" val="306180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UNFPA. Impact of the COVID-19 Pandemic on Family Planning and Ending Gender-based Violence, Female Genital Mutilation and Child Marriage. April 2020. https://www.unfpa.org/sites/default/files/resource-pdf/COVID-19_impact_brief_for_UNFPA_24_April_2020_1.pdf</a:t>
            </a:r>
          </a:p>
          <a:p>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11</a:t>
            </a:fld>
            <a:endParaRPr lang="en-GB" dirty="0"/>
          </a:p>
        </p:txBody>
      </p:sp>
    </p:spTree>
    <p:extLst>
      <p:ext uri="{BB962C8B-B14F-4D97-AF65-F5344CB8AC3E}">
        <p14:creationId xmlns:p14="http://schemas.microsoft.com/office/powerpoint/2010/main" val="232285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UNFPA. Impact of the COVID-19 Pandemic on Family Planning and Ending Gender-based Violence, Female Genital Mutilation and Child Marriage. April 2020. https://www.unfpa.org/sites/default/files/resource-pdf/COVID-19_impact_brief_for_UNFPA_24_April_2020_1.pdf</a:t>
            </a:r>
          </a:p>
          <a:p>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12</a:t>
            </a:fld>
            <a:endParaRPr lang="en-GB" dirty="0"/>
          </a:p>
        </p:txBody>
      </p:sp>
    </p:spTree>
    <p:extLst>
      <p:ext uri="{BB962C8B-B14F-4D97-AF65-F5344CB8AC3E}">
        <p14:creationId xmlns:p14="http://schemas.microsoft.com/office/powerpoint/2010/main" val="3627045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t"/>
            <a:r>
              <a:rPr lang="en-US" b="0" i="0" dirty="0">
                <a:solidFill>
                  <a:srgbClr val="222222"/>
                </a:solidFill>
                <a:effectLst/>
                <a:latin typeface="Arial" panose="020B0604020202020204" pitchFamily="34" charset="0"/>
              </a:rPr>
              <a:t>Reference:</a:t>
            </a:r>
          </a:p>
          <a:p>
            <a:pPr algn="l" fontAlgn="t"/>
            <a:r>
              <a:rPr lang="en-US" b="0" i="0" dirty="0">
                <a:solidFill>
                  <a:srgbClr val="222222"/>
                </a:solidFill>
                <a:effectLst/>
                <a:latin typeface="Arial" panose="020B0604020202020204" pitchFamily="34" charset="0"/>
              </a:rPr>
              <a:t>World Health Organization. Second round of the national pulse survey on continuity of essential health services during the COVID-19 pandemic: interim report, 22 April 2021. World Health Organization; 2021.</a:t>
            </a:r>
          </a:p>
          <a:p>
            <a:br>
              <a:rPr lang="en-US" dirty="0"/>
            </a:br>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13</a:t>
            </a:fld>
            <a:endParaRPr lang="en-GB" dirty="0"/>
          </a:p>
        </p:txBody>
      </p:sp>
    </p:spTree>
    <p:extLst>
      <p:ext uri="{BB962C8B-B14F-4D97-AF65-F5344CB8AC3E}">
        <p14:creationId xmlns:p14="http://schemas.microsoft.com/office/powerpoint/2010/main" val="2640638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14</a:t>
            </a:fld>
            <a:endParaRPr lang="en-GB" dirty="0"/>
          </a:p>
        </p:txBody>
      </p:sp>
    </p:spTree>
    <p:extLst>
      <p:ext uri="{BB962C8B-B14F-4D97-AF65-F5344CB8AC3E}">
        <p14:creationId xmlns:p14="http://schemas.microsoft.com/office/powerpoint/2010/main" val="35669042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15</a:t>
            </a:fld>
            <a:endParaRPr lang="en-GB" dirty="0"/>
          </a:p>
        </p:txBody>
      </p:sp>
    </p:spTree>
    <p:extLst>
      <p:ext uri="{BB962C8B-B14F-4D97-AF65-F5344CB8AC3E}">
        <p14:creationId xmlns:p14="http://schemas.microsoft.com/office/powerpoint/2010/main" val="3421310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16</a:t>
            </a:fld>
            <a:endParaRPr lang="en-GB" dirty="0"/>
          </a:p>
        </p:txBody>
      </p:sp>
    </p:spTree>
    <p:extLst>
      <p:ext uri="{BB962C8B-B14F-4D97-AF65-F5344CB8AC3E}">
        <p14:creationId xmlns:p14="http://schemas.microsoft.com/office/powerpoint/2010/main" val="69320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Health workers in many places do not provide contraceptives to adolescents before they have children, falsely believing that this can contribute to infertility.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17</a:t>
            </a:fld>
            <a:endParaRPr lang="en-GB" dirty="0"/>
          </a:p>
        </p:txBody>
      </p:sp>
    </p:spTree>
    <p:extLst>
      <p:ext uri="{BB962C8B-B14F-4D97-AF65-F5344CB8AC3E}">
        <p14:creationId xmlns:p14="http://schemas.microsoft.com/office/powerpoint/2010/main" val="15394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0882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References: </a:t>
            </a:r>
          </a:p>
          <a:p>
            <a:pPr marL="342900" indent="-342900">
              <a:buAutoNum type="arabicPeriod"/>
              <a:defRPr/>
            </a:pPr>
            <a:r>
              <a:rPr lang="en-GB" sz="1200" dirty="0">
                <a:solidFill>
                  <a:prstClr val="black"/>
                </a:solidFill>
                <a:latin typeface="Arial" panose="020B0604020202020204" pitchFamily="34" charset="0"/>
                <a:cs typeface="Arial" panose="020B0604020202020204" pitchFamily="34" charset="0"/>
              </a:rPr>
              <a:t>Das Shrestha B, Ali M, </a:t>
            </a:r>
            <a:r>
              <a:rPr lang="en-GB" sz="1200" dirty="0" err="1">
                <a:solidFill>
                  <a:prstClr val="black"/>
                </a:solidFill>
                <a:latin typeface="Arial" panose="020B0604020202020204" pitchFamily="34" charset="0"/>
                <a:cs typeface="Arial" panose="020B0604020202020204" pitchFamily="34" charset="0"/>
              </a:rPr>
              <a:t>Mahaini</a:t>
            </a:r>
            <a:r>
              <a:rPr lang="en-GB" sz="1200" dirty="0">
                <a:solidFill>
                  <a:prstClr val="black"/>
                </a:solidFill>
                <a:latin typeface="Arial" panose="020B0604020202020204" pitchFamily="34" charset="0"/>
                <a:cs typeface="Arial" panose="020B0604020202020204" pitchFamily="34" charset="0"/>
              </a:rPr>
              <a:t> R, </a:t>
            </a:r>
            <a:r>
              <a:rPr lang="en-GB" sz="1200" dirty="0" err="1">
                <a:solidFill>
                  <a:prstClr val="black"/>
                </a:solidFill>
                <a:latin typeface="Arial" panose="020B0604020202020204" pitchFamily="34" charset="0"/>
                <a:cs typeface="Arial" panose="020B0604020202020204" pitchFamily="34" charset="0"/>
              </a:rPr>
              <a:t>Gholbzouri</a:t>
            </a:r>
            <a:r>
              <a:rPr lang="en-GB" sz="1200" dirty="0">
                <a:solidFill>
                  <a:prstClr val="black"/>
                </a:solidFill>
                <a:latin typeface="Arial" panose="020B0604020202020204" pitchFamily="34" charset="0"/>
                <a:cs typeface="Arial" panose="020B0604020202020204" pitchFamily="34" charset="0"/>
              </a:rPr>
              <a:t> K. A review of family planning policies and services in WHO Eastern Mediterranean Region Member States. East </a:t>
            </a:r>
            <a:r>
              <a:rPr lang="en-GB" sz="1200" dirty="0" err="1">
                <a:solidFill>
                  <a:prstClr val="black"/>
                </a:solidFill>
                <a:latin typeface="Arial" panose="020B0604020202020204" pitchFamily="34" charset="0"/>
                <a:cs typeface="Arial" panose="020B0604020202020204" pitchFamily="34" charset="0"/>
              </a:rPr>
              <a:t>Mediterr</a:t>
            </a:r>
            <a:r>
              <a:rPr lang="en-GB" sz="1200" dirty="0">
                <a:solidFill>
                  <a:prstClr val="black"/>
                </a:solidFill>
                <a:latin typeface="Arial" panose="020B0604020202020204" pitchFamily="34" charset="0"/>
                <a:cs typeface="Arial" panose="020B0604020202020204" pitchFamily="34" charset="0"/>
              </a:rPr>
              <a:t> Health J. 2019 Feb 1;25(02):127-33. </a:t>
            </a:r>
            <a:r>
              <a:rPr lang="en-GB" sz="1200" dirty="0">
                <a:solidFill>
                  <a:prstClr val="black"/>
                </a:solidFill>
                <a:latin typeface="Arial" panose="020B0604020202020204" pitchFamily="34" charset="0"/>
                <a:cs typeface="Arial" panose="020B0604020202020204" pitchFamily="34" charset="0"/>
                <a:hlinkClick r:id="rId3"/>
              </a:rPr>
              <a:t>http://dx.doi.org/10.26719/emhj.18.023</a:t>
            </a:r>
            <a:endParaRPr lang="en-GB" sz="1200" dirty="0">
              <a:solidFill>
                <a:prstClr val="black"/>
              </a:solidFill>
              <a:latin typeface="Arial" panose="020B0604020202020204" pitchFamily="34" charset="0"/>
              <a:cs typeface="Arial" panose="020B0604020202020204" pitchFamily="34" charset="0"/>
            </a:endParaRPr>
          </a:p>
          <a:p>
            <a:pPr marL="342900" indent="-342900">
              <a:buAutoNum type="arabicPeriod"/>
              <a:defRPr/>
            </a:pPr>
            <a:r>
              <a:rPr lang="en-GB" sz="1200" dirty="0">
                <a:solidFill>
                  <a:prstClr val="black"/>
                </a:solidFill>
                <a:latin typeface="Arial" panose="020B0604020202020204" pitchFamily="34" charset="0"/>
                <a:cs typeface="Arial" panose="020B0604020202020204" pitchFamily="34" charset="0"/>
              </a:rPr>
              <a:t>WHO observatory database. Maternal, </a:t>
            </a:r>
            <a:r>
              <a:rPr lang="en-GB" sz="1200" dirty="0" err="1">
                <a:solidFill>
                  <a:prstClr val="black"/>
                </a:solidFill>
                <a:latin typeface="Arial" panose="020B0604020202020204" pitchFamily="34" charset="0"/>
                <a:cs typeface="Arial" panose="020B0604020202020204" pitchFamily="34" charset="0"/>
              </a:rPr>
              <a:t>newborn</a:t>
            </a:r>
            <a:r>
              <a:rPr lang="en-GB" sz="1200" dirty="0">
                <a:solidFill>
                  <a:prstClr val="black"/>
                </a:solidFill>
                <a:latin typeface="Arial" panose="020B0604020202020204" pitchFamily="34" charset="0"/>
                <a:cs typeface="Arial" panose="020B0604020202020204" pitchFamily="34" charset="0"/>
              </a:rPr>
              <a:t>, child and adolescent health and ageing Data portal: Proportion of women aged 20-24 years who were married or in a union before age 18 (SDG 5.3.1). World Health Organization; c2021. Available from: </a:t>
            </a:r>
            <a:r>
              <a:rPr lang="en-GB" sz="1200" dirty="0">
                <a:solidFill>
                  <a:prstClr val="black"/>
                </a:solidFill>
                <a:latin typeface="Arial" panose="020B0604020202020204" pitchFamily="34" charset="0"/>
                <a:cs typeface="Arial" panose="020B0604020202020204" pitchFamily="34" charset="0"/>
                <a:hlinkClick r:id="rId4"/>
              </a:rPr>
              <a:t>https://www.who.int/data/maternal-newborn-child-adolescent-ageing/indicator-explorer-new/mca/proportion-of-women-aged-20-24-years-who-were-married-or-in-a-union-before-age-18</a:t>
            </a:r>
            <a:endParaRPr lang="en-GB" sz="1200" dirty="0">
              <a:solidFill>
                <a:prstClr val="black"/>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2115ED-577E-4B45-BE0B-5852390E5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749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carries a definition of contraception.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2</a:t>
            </a:fld>
            <a:endParaRPr lang="en-GB" dirty="0"/>
          </a:p>
        </p:txBody>
      </p:sp>
    </p:spTree>
    <p:extLst>
      <p:ext uri="{BB962C8B-B14F-4D97-AF65-F5344CB8AC3E}">
        <p14:creationId xmlns:p14="http://schemas.microsoft.com/office/powerpoint/2010/main" val="2381451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defRPr/>
            </a:pPr>
            <a:r>
              <a:rPr lang="en-US" dirty="0">
                <a:latin typeface="Arial" panose="020B0604020202020204" pitchFamily="34" charset="0"/>
                <a:cs typeface="Arial" panose="020B0604020202020204" pitchFamily="34" charset="0"/>
              </a:rPr>
              <a:t>References: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indent="-342900">
              <a:buFontTx/>
              <a:buAutoNum type="arabicPeriod"/>
              <a:defRPr/>
            </a:pPr>
            <a:r>
              <a:rPr lang="en-US" sz="1200" dirty="0">
                <a:effectLst/>
                <a:latin typeface="Arial" panose="020B0604020202020204" pitchFamily="34" charset="0"/>
                <a:ea typeface="Calibri" panose="020F0502020204030204" pitchFamily="34" charset="0"/>
                <a:cs typeface="Arial" panose="020B0604020202020204" pitchFamily="34" charset="0"/>
              </a:rPr>
              <a:t>Reproductive, Maternal, New born, Child and Adolescent Health Policy Survey, 2019 (Unpublished report).</a:t>
            </a:r>
          </a:p>
          <a:p>
            <a:pPr marL="342900" indent="-342900">
              <a:buFontTx/>
              <a:buAutoNum type="arabicPeriod"/>
              <a:defRPr/>
            </a:pPr>
            <a:r>
              <a:rPr lang="en-GB" sz="1200" dirty="0">
                <a:effectLst/>
                <a:latin typeface="Arial" panose="020B0604020202020204" pitchFamily="34" charset="0"/>
                <a:ea typeface="Calibri" panose="020F0502020204030204" pitchFamily="34" charset="0"/>
                <a:cs typeface="Arial" panose="020B0604020202020204" pitchFamily="34" charset="0"/>
              </a:rPr>
              <a:t>WHO. Sexual, reproductive, maternal, </a:t>
            </a:r>
            <a:r>
              <a:rPr lang="en-GB" sz="1200" dirty="0" err="1">
                <a:effectLst/>
                <a:latin typeface="Arial" panose="020B0604020202020204" pitchFamily="34" charset="0"/>
                <a:ea typeface="Calibri" panose="020F0502020204030204" pitchFamily="34" charset="0"/>
                <a:cs typeface="Arial" panose="020B0604020202020204" pitchFamily="34" charset="0"/>
              </a:rPr>
              <a:t>newborn</a:t>
            </a:r>
            <a:r>
              <a:rPr lang="en-GB" sz="1200" dirty="0">
                <a:effectLst/>
                <a:latin typeface="Arial" panose="020B0604020202020204" pitchFamily="34" charset="0"/>
                <a:ea typeface="Calibri" panose="020F0502020204030204" pitchFamily="34" charset="0"/>
                <a:cs typeface="Arial" panose="020B0604020202020204" pitchFamily="34" charset="0"/>
              </a:rPr>
              <a:t>, child and adolescent health policy survey, 2018–2019: report. World Health Organization; 2020. Chapter 8, Child health; p. 55-81. Available from: </a:t>
            </a:r>
            <a:r>
              <a:rPr lang="en-GB" sz="1200" dirty="0">
                <a:effectLst/>
                <a:latin typeface="Arial" panose="020B0604020202020204" pitchFamily="34" charset="0"/>
                <a:ea typeface="Calibri" panose="020F0502020204030204" pitchFamily="34" charset="0"/>
                <a:cs typeface="Arial" panose="020B0604020202020204" pitchFamily="34" charset="0"/>
                <a:hlinkClick r:id="rId3"/>
              </a:rPr>
              <a:t>https://www.who.int/docs/default-source/mca-documents/policy-survey-reports/srmncah-policysurvey2018-fullreport-pt-4.pdf?sfvrsn=8a0f7e70_2</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29E4EC89-9E76-4DEA-B7CC-2B9F5895ABAE}" type="slidenum">
              <a:rPr lang="en-GB" smtClean="0"/>
              <a:t>20</a:t>
            </a:fld>
            <a:endParaRPr lang="en-GB" dirty="0"/>
          </a:p>
        </p:txBody>
      </p:sp>
    </p:spTree>
    <p:extLst>
      <p:ext uri="{BB962C8B-B14F-4D97-AF65-F5344CB8AC3E}">
        <p14:creationId xmlns:p14="http://schemas.microsoft.com/office/powerpoint/2010/main" val="2520075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References: </a:t>
            </a:r>
            <a:endParaRPr lang="en-GB" sz="1200"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Arial" panose="020B0604020202020204" pitchFamily="34" charset="0"/>
                <a:cs typeface="Arial" panose="020B0604020202020204" pitchFamily="34" charset="0"/>
              </a:rPr>
              <a:t>Jennings L, George AS, Jacobs T, Blanchet K, Singh NS. A forgotten group during humanitarian crises: a systematic review of sexual and reproductive health interventions for young people including adolescents in humanitarian settings. Conflict and Health. 2019 Nov 27;13(1):57. http://dx.doi.org/10.1186/s13031-019-0240-y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Arial" panose="020B0604020202020204" pitchFamily="34" charset="0"/>
                <a:cs typeface="Arial" panose="020B0604020202020204" pitchFamily="34" charset="0"/>
              </a:rPr>
              <a:t>WHO. Maternal, </a:t>
            </a:r>
            <a:r>
              <a:rPr lang="en-GB" sz="1200" dirty="0" err="1">
                <a:latin typeface="Arial" panose="020B0604020202020204" pitchFamily="34" charset="0"/>
                <a:cs typeface="Arial" panose="020B0604020202020204" pitchFamily="34" charset="0"/>
              </a:rPr>
              <a:t>newborn</a:t>
            </a:r>
            <a:r>
              <a:rPr lang="en-GB" sz="1200" dirty="0">
                <a:latin typeface="Arial" panose="020B0604020202020204" pitchFamily="34" charset="0"/>
                <a:cs typeface="Arial" panose="020B0604020202020204" pitchFamily="34" charset="0"/>
              </a:rPr>
              <a:t>, child and adolescent health and ageing Data portal: Legal age for married adolescents to provide consent for emergency contraception without spousal consent. World Health Organization; c2021. Available from: https://www.who.int/data/maternal-newborn-child-adolescent-ageing/national-policies/mca/legal-age-for-married-adolescents-to-provide-consent-for-emergency-contraception-without-spousal-consent?themeId=d3a363d9-7031-4d91-9681-936d58c0a0bd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latin typeface="Arial" panose="020B0604020202020204" pitchFamily="34" charset="0"/>
                <a:cs typeface="Arial" panose="020B0604020202020204" pitchFamily="34" charset="0"/>
              </a:rPr>
              <a:t>UNFPA. State of World Population 2012: By Choice, Not By Chance: Family Planning, Human Rights and Development. United Nations Population Fund; 2021. 128 p. Available from: https://www.unfpa.org/publications/state-world-population-2012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effectLst/>
                <a:latin typeface="Arial" panose="020B0604020202020204" pitchFamily="34" charset="0"/>
                <a:ea typeface="Calibri" panose="020F0502020204030204" pitchFamily="34" charset="0"/>
                <a:cs typeface="Arial" panose="020B0604020202020204" pitchFamily="34" charset="0"/>
              </a:rPr>
              <a:t>Chandra-Mouli</a:t>
            </a:r>
            <a:r>
              <a:rPr lang="en-GB" sz="1200" dirty="0">
                <a:effectLst/>
                <a:latin typeface="Arial" panose="020B0604020202020204" pitchFamily="34" charset="0"/>
                <a:ea typeface="Calibri" panose="020F0502020204030204" pitchFamily="34" charset="0"/>
                <a:cs typeface="Arial" panose="020B0604020202020204" pitchFamily="34" charset="0"/>
              </a:rPr>
              <a:t> V, </a:t>
            </a:r>
            <a:r>
              <a:rPr lang="en-GB" sz="1200" dirty="0" err="1">
                <a:effectLst/>
                <a:latin typeface="Arial" panose="020B0604020202020204" pitchFamily="34" charset="0"/>
                <a:ea typeface="Calibri" panose="020F0502020204030204" pitchFamily="34" charset="0"/>
                <a:cs typeface="Arial" panose="020B0604020202020204" pitchFamily="34" charset="0"/>
              </a:rPr>
              <a:t>McCarraher</a:t>
            </a:r>
            <a:r>
              <a:rPr lang="en-GB" sz="1200" dirty="0">
                <a:effectLst/>
                <a:latin typeface="Arial" panose="020B0604020202020204" pitchFamily="34" charset="0"/>
                <a:ea typeface="Calibri" panose="020F0502020204030204" pitchFamily="34" charset="0"/>
                <a:cs typeface="Arial" panose="020B0604020202020204" pitchFamily="34" charset="0"/>
              </a:rPr>
              <a:t> DR, Phillips SJ, Williamson NE, Hainsworth G. Contraception for adolescents in low and middle income countries: needs, barriers, and access. Reproductive Health. 2014 Jan 2;11(1):1. http://dx.doi.org/10.1186/1742-4755-11-1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sz="12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E4EC89-9E76-4DEA-B7CC-2B9F5895ABAE}" type="slidenum">
              <a:rPr lang="en-GB" smtClean="0"/>
              <a:t>21</a:t>
            </a:fld>
            <a:endParaRPr lang="en-GB" dirty="0"/>
          </a:p>
        </p:txBody>
      </p:sp>
    </p:spTree>
    <p:extLst>
      <p:ext uri="{BB962C8B-B14F-4D97-AF65-F5344CB8AC3E}">
        <p14:creationId xmlns:p14="http://schemas.microsoft.com/office/powerpoint/2010/main" val="1300217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Reference: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WHO Eastern Mediterranean Health Observatory. Adolescent fertility rate (per 1000 girls aged 15-19 years). World Health Organization; c2019. Available from: </a:t>
            </a:r>
            <a:r>
              <a:rPr lang="en-GB" sz="1200" dirty="0">
                <a:latin typeface="Arial" panose="020B0604020202020204" pitchFamily="34" charset="0"/>
                <a:cs typeface="Arial" panose="020B0604020202020204" pitchFamily="34" charset="0"/>
                <a:hlinkClick r:id="rId3"/>
              </a:rPr>
              <a:t>https://rho.emro.who.int/ThemeViz/TermID/129</a:t>
            </a:r>
            <a:r>
              <a:rPr lang="en-GB" sz="1200"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E4EC89-9E76-4DEA-B7CC-2B9F5895ABAE}" type="slidenum">
              <a:rPr lang="en-GB" smtClean="0"/>
              <a:t>22</a:t>
            </a:fld>
            <a:endParaRPr lang="en-GB" dirty="0"/>
          </a:p>
        </p:txBody>
      </p:sp>
    </p:spTree>
    <p:extLst>
      <p:ext uri="{BB962C8B-B14F-4D97-AF65-F5344CB8AC3E}">
        <p14:creationId xmlns:p14="http://schemas.microsoft.com/office/powerpoint/2010/main" val="2553482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While some countries experienced progress from the 90’s like Yemen and Morocco, progress has stalled or reversed in others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DHS </a:t>
            </a:r>
            <a:r>
              <a:rPr lang="en-US" sz="1200" dirty="0" err="1">
                <a:solidFill>
                  <a:prstClr val="black"/>
                </a:solidFill>
                <a:latin typeface="Arial" panose="020B0604020202020204" pitchFamily="34" charset="0"/>
                <a:cs typeface="Arial" panose="020B0604020202020204" pitchFamily="34" charset="0"/>
              </a:rPr>
              <a:t>statcompiler</a:t>
            </a:r>
            <a:r>
              <a:rPr lang="en-US" sz="1200" dirty="0">
                <a:solidFill>
                  <a:prstClr val="black"/>
                </a:solidFill>
                <a:latin typeface="Arial" panose="020B0604020202020204" pitchFamily="34" charset="0"/>
                <a:cs typeface="Arial" panose="020B0604020202020204" pitchFamily="34" charset="0"/>
              </a:rPr>
              <a:t>: https://www.statcompiler.com/en/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1246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References: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Barbour B, Salameh P. Knowledge and practice of university students in Lebanon regarding contraception. East </a:t>
            </a:r>
            <a:r>
              <a:rPr lang="en-US" sz="1800" dirty="0" err="1">
                <a:effectLst/>
                <a:latin typeface="Arial" panose="020B0604020202020204" pitchFamily="34" charset="0"/>
                <a:ea typeface="Calibri" panose="020F0502020204030204" pitchFamily="34" charset="0"/>
                <a:cs typeface="Arial" panose="020B0604020202020204" pitchFamily="34" charset="0"/>
              </a:rPr>
              <a:t>Mediterr</a:t>
            </a:r>
            <a:r>
              <a:rPr lang="en-US" sz="1800" dirty="0">
                <a:effectLst/>
                <a:latin typeface="Arial" panose="020B0604020202020204" pitchFamily="34" charset="0"/>
                <a:ea typeface="Calibri" panose="020F0502020204030204" pitchFamily="34" charset="0"/>
                <a:cs typeface="Arial" panose="020B0604020202020204" pitchFamily="34" charset="0"/>
              </a:rPr>
              <a:t> Health J Rev </a:t>
            </a:r>
            <a:r>
              <a:rPr lang="en-US" sz="1800" dirty="0" err="1">
                <a:effectLst/>
                <a:latin typeface="Arial" panose="020B0604020202020204" pitchFamily="34" charset="0"/>
                <a:ea typeface="Calibri" panose="020F0502020204030204" pitchFamily="34" charset="0"/>
                <a:cs typeface="Arial" panose="020B0604020202020204" pitchFamily="34" charset="0"/>
              </a:rPr>
              <a:t>Sante</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Mediterr</a:t>
            </a:r>
            <a:r>
              <a:rPr lang="en-US" sz="1800" dirty="0">
                <a:effectLst/>
                <a:latin typeface="Arial" panose="020B0604020202020204" pitchFamily="34" charset="0"/>
                <a:ea typeface="Calibri" panose="020F0502020204030204" pitchFamily="34" charset="0"/>
                <a:cs typeface="Arial" panose="020B0604020202020204" pitchFamily="34" charset="0"/>
              </a:rPr>
              <a:t> Orient Al-</a:t>
            </a:r>
            <a:r>
              <a:rPr lang="en-US" sz="1800" dirty="0" err="1">
                <a:effectLst/>
                <a:latin typeface="Arial" panose="020B0604020202020204" pitchFamily="34" charset="0"/>
                <a:ea typeface="Calibri" panose="020F0502020204030204" pitchFamily="34" charset="0"/>
                <a:cs typeface="Arial" panose="020B0604020202020204" pitchFamily="34" charset="0"/>
              </a:rPr>
              <a:t>Majallah</a:t>
            </a:r>
            <a:r>
              <a:rPr lang="en-US" sz="1800" dirty="0">
                <a:effectLst/>
                <a:latin typeface="Arial" panose="020B0604020202020204" pitchFamily="34" charset="0"/>
                <a:ea typeface="Calibri" panose="020F0502020204030204" pitchFamily="34" charset="0"/>
                <a:cs typeface="Arial" panose="020B0604020202020204" pitchFamily="34" charset="0"/>
              </a:rPr>
              <a:t> Al-</a:t>
            </a:r>
            <a:r>
              <a:rPr lang="en-US" sz="1800" dirty="0" err="1">
                <a:effectLst/>
                <a:latin typeface="Arial" panose="020B0604020202020204" pitchFamily="34" charset="0"/>
                <a:ea typeface="Calibri" panose="020F0502020204030204" pitchFamily="34" charset="0"/>
                <a:cs typeface="Arial" panose="020B0604020202020204" pitchFamily="34" charset="0"/>
              </a:rPr>
              <a:t>Sihhiyah</a:t>
            </a:r>
            <a:r>
              <a:rPr lang="en-US" sz="1800" dirty="0">
                <a:effectLst/>
                <a:latin typeface="Arial" panose="020B0604020202020204" pitchFamily="34" charset="0"/>
                <a:ea typeface="Calibri" panose="020F0502020204030204" pitchFamily="34" charset="0"/>
                <a:cs typeface="Arial" panose="020B0604020202020204" pitchFamily="34" charset="0"/>
              </a:rPr>
              <a:t> Li-</a:t>
            </a:r>
            <a:r>
              <a:rPr lang="en-US" sz="1800" dirty="0" err="1">
                <a:effectLst/>
                <a:latin typeface="Arial" panose="020B0604020202020204" pitchFamily="34" charset="0"/>
                <a:ea typeface="Calibri" panose="020F0502020204030204" pitchFamily="34" charset="0"/>
                <a:cs typeface="Arial" panose="020B0604020202020204" pitchFamily="34" charset="0"/>
              </a:rPr>
              <a:t>Sharq</a:t>
            </a:r>
            <a:r>
              <a:rPr lang="en-US" sz="1800" dirty="0">
                <a:effectLst/>
                <a:latin typeface="Arial" panose="020B0604020202020204" pitchFamily="34" charset="0"/>
                <a:ea typeface="Calibri" panose="020F0502020204030204" pitchFamily="34" charset="0"/>
                <a:cs typeface="Arial" panose="020B0604020202020204" pitchFamily="34" charset="0"/>
              </a:rPr>
              <a:t> Al-</a:t>
            </a:r>
            <a:r>
              <a:rPr lang="en-US" sz="1800" dirty="0" err="1">
                <a:effectLst/>
                <a:latin typeface="Arial" panose="020B0604020202020204" pitchFamily="34" charset="0"/>
                <a:ea typeface="Calibri" panose="020F0502020204030204" pitchFamily="34" charset="0"/>
                <a:cs typeface="Arial" panose="020B0604020202020204" pitchFamily="34" charset="0"/>
              </a:rPr>
              <a:t>Mutawassit</a:t>
            </a:r>
            <a:r>
              <a:rPr lang="en-US" sz="1800" dirty="0">
                <a:effectLst/>
                <a:latin typeface="Arial" panose="020B0604020202020204" pitchFamily="34" charset="0"/>
                <a:ea typeface="Calibri" panose="020F0502020204030204" pitchFamily="34" charset="0"/>
                <a:cs typeface="Arial" panose="020B0604020202020204" pitchFamily="34" charset="0"/>
              </a:rPr>
              <a:t>. 2009 Apr;15(2):387–99.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Aziz MM, </a:t>
            </a:r>
            <a:r>
              <a:rPr lang="en-US" sz="1800" dirty="0" err="1">
                <a:effectLst/>
                <a:latin typeface="Arial" panose="020B0604020202020204" pitchFamily="34" charset="0"/>
                <a:ea typeface="Calibri" panose="020F0502020204030204" pitchFamily="34" charset="0"/>
                <a:cs typeface="Arial" panose="020B0604020202020204" pitchFamily="34" charset="0"/>
              </a:rPr>
              <a:t>Elgibaly</a:t>
            </a:r>
            <a:r>
              <a:rPr lang="en-US" sz="1800" dirty="0">
                <a:effectLst/>
                <a:latin typeface="Arial" panose="020B0604020202020204" pitchFamily="34" charset="0"/>
                <a:ea typeface="Calibri" panose="020F0502020204030204" pitchFamily="34" charset="0"/>
                <a:cs typeface="Arial" panose="020B0604020202020204" pitchFamily="34" charset="0"/>
              </a:rPr>
              <a:t> O, Mohammed HM. Family planning perspectives and practices of married adolescent girls in rural Upper Egypt. Eur J Contracept </a:t>
            </a:r>
            <a:r>
              <a:rPr lang="en-US" sz="1800" dirty="0" err="1">
                <a:effectLst/>
                <a:latin typeface="Arial" panose="020B0604020202020204" pitchFamily="34" charset="0"/>
                <a:ea typeface="Calibri" panose="020F0502020204030204" pitchFamily="34" charset="0"/>
                <a:cs typeface="Arial" panose="020B0604020202020204" pitchFamily="34" charset="0"/>
              </a:rPr>
              <a:t>Reprod</a:t>
            </a:r>
            <a:r>
              <a:rPr lang="en-US" sz="1800" dirty="0">
                <a:effectLst/>
                <a:latin typeface="Arial" panose="020B0604020202020204" pitchFamily="34" charset="0"/>
                <a:ea typeface="Calibri" panose="020F0502020204030204" pitchFamily="34" charset="0"/>
                <a:cs typeface="Arial" panose="020B0604020202020204" pitchFamily="34" charset="0"/>
              </a:rPr>
              <a:t> Health Care. 2021 May 4;26(3):214–20. </a:t>
            </a:r>
          </a:p>
          <a:p>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1524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fontAlgn="base">
              <a:buFont typeface="Arial" panose="020B0604020202020204" pitchFamily="34" charset="0"/>
              <a:buNone/>
            </a:pPr>
            <a:r>
              <a:rPr lang="en-US" sz="1200" dirty="0">
                <a:latin typeface="Arial" panose="020B0604020202020204" pitchFamily="34" charset="0"/>
                <a:cs typeface="Arial" panose="020B0604020202020204" pitchFamily="34" charset="0"/>
              </a:rPr>
              <a:t>References: </a:t>
            </a: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342900" indent="-342900" algn="l" fontAlgn="base">
              <a:buFont typeface="Arial" panose="020B0604020202020204" pitchFamily="34" charset="0"/>
              <a:buAutoNum type="arabicPeriod"/>
            </a:pPr>
            <a:r>
              <a:rPr lang="en-US" sz="1200" dirty="0">
                <a:effectLst/>
                <a:latin typeface="Arial" panose="020B0604020202020204" pitchFamily="34" charset="0"/>
                <a:ea typeface="Calibri" panose="020F0502020204030204" pitchFamily="34" charset="0"/>
                <a:cs typeface="Arial" panose="020B0604020202020204" pitchFamily="34" charset="0"/>
              </a:rPr>
              <a:t>WHO</a:t>
            </a:r>
            <a:r>
              <a:rPr lang="en-US" sz="1200" b="0" dirty="0">
                <a:effectLst/>
                <a:latin typeface="Arial" panose="020B0604020202020204" pitchFamily="34" charset="0"/>
                <a:ea typeface="Calibri" panose="020F0502020204030204" pitchFamily="34" charset="0"/>
                <a:cs typeface="Arial" panose="020B0604020202020204" pitchFamily="34" charset="0"/>
              </a:rPr>
              <a:t>. </a:t>
            </a:r>
            <a:r>
              <a:rPr lang="en-US" sz="1200" b="0" i="0" dirty="0">
                <a:solidFill>
                  <a:srgbClr val="333333"/>
                </a:solidFill>
                <a:effectLst/>
                <a:latin typeface="Arial" panose="020B0604020202020204" pitchFamily="34" charset="0"/>
                <a:cs typeface="Arial" panose="020B0604020202020204" pitchFamily="34" charset="0"/>
              </a:rPr>
              <a:t>Delivering contraceptive services in humanitarian settings. 2018</a:t>
            </a:r>
            <a:r>
              <a:rPr lang="en-US" sz="1200" dirty="0">
                <a:effectLst/>
                <a:latin typeface="Arial" panose="020B0604020202020204" pitchFamily="34" charset="0"/>
                <a:ea typeface="Calibri" panose="020F0502020204030204" pitchFamily="34" charset="0"/>
                <a:cs typeface="Arial" panose="020B0604020202020204" pitchFamily="34" charset="0"/>
              </a:rPr>
              <a:t>. Available from: https://www.who.int/reproductivehealth/publications/humanitarian-settings-contraception/en/</a:t>
            </a:r>
          </a:p>
          <a:p>
            <a:pPr marL="342900" indent="-342900" algn="l" fontAlgn="base">
              <a:buFont typeface="Arial" panose="020B0604020202020204" pitchFamily="34" charset="0"/>
              <a:buAutoNum type="arabicPeriod"/>
            </a:pPr>
            <a:r>
              <a:rPr lang="en-US" sz="1200" dirty="0">
                <a:latin typeface="Arial" panose="020B0604020202020204" pitchFamily="34" charset="0"/>
                <a:cs typeface="Arial" panose="020B0604020202020204" pitchFamily="34" charset="0"/>
              </a:rPr>
              <a:t>Inter-agency working group on Reproductive Health in Crises. </a:t>
            </a:r>
            <a:r>
              <a:rPr lang="en-US" sz="1200" b="0" i="0" dirty="0">
                <a:solidFill>
                  <a:srgbClr val="FFFFFF"/>
                </a:solidFill>
                <a:effectLst/>
                <a:latin typeface="Arial" panose="020B0604020202020204" pitchFamily="34" charset="0"/>
                <a:cs typeface="Arial" panose="020B0604020202020204" pitchFamily="34" charset="0"/>
              </a:rPr>
              <a:t>Minimum Initial Service Package (MISP) Advocacy Sheet. </a:t>
            </a:r>
            <a:r>
              <a:rPr lang="en-US" sz="1200" dirty="0">
                <a:latin typeface="Arial" panose="020B0604020202020204" pitchFamily="34" charset="0"/>
                <a:cs typeface="Arial" panose="020B0604020202020204" pitchFamily="34" charset="0"/>
              </a:rPr>
              <a:t>Available from: https://iawg.net/resources/minimum-initial-service-package-advocacy-sheet#:~:text=The%20MISP%20for%20SRH%20is,throughout%20protracted%20crises%20and%20recovery.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683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Reference: </a:t>
            </a:r>
          </a:p>
          <a:p>
            <a:r>
              <a:rPr lang="en-US" dirty="0">
                <a:latin typeface="Arial" panose="020B0604020202020204" pitchFamily="34" charset="0"/>
                <a:cs typeface="Arial" panose="020B0604020202020204" pitchFamily="34" charset="0"/>
              </a:rPr>
              <a:t>Women’s Refugee Commission. Contraceptive Services in Humanitarian Settings and in the Humanitarian-Development Nexus: Summary of Gaps and Recommendations from a State-of-the-Field Landscaping Assessment. 2021. Available from: www.womensrefugeecommission.org/wp-content/uploads/2021/03/Contraceptive-Services-in-Humanitarian-Settings-Summary-Gaps-Recommendations-Final.pdf</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35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panose="020B0604020202020204" pitchFamily="34" charset="0"/>
                <a:cs typeface="Arial" panose="020B0604020202020204" pitchFamily="34" charset="0"/>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Calibri" panose="020F0502020204030204" pitchFamily="34" charset="0"/>
                <a:cs typeface="Arial" panose="020B0604020202020204" pitchFamily="34" charset="0"/>
              </a:rPr>
              <a:t>Abu Hamad B, Jones N, </a:t>
            </a:r>
            <a:r>
              <a:rPr lang="en-US" sz="1800" dirty="0" err="1">
                <a:effectLst/>
                <a:latin typeface="Arial" panose="020B0604020202020204" pitchFamily="34" charset="0"/>
                <a:ea typeface="Calibri" panose="020F0502020204030204" pitchFamily="34" charset="0"/>
                <a:cs typeface="Arial" panose="020B0604020202020204" pitchFamily="34" charset="0"/>
              </a:rPr>
              <a:t>Gercama</a:t>
            </a:r>
            <a:r>
              <a:rPr lang="en-US" sz="1800" dirty="0">
                <a:effectLst/>
                <a:latin typeface="Arial" panose="020B0604020202020204" pitchFamily="34" charset="0"/>
                <a:ea typeface="Calibri" panose="020F0502020204030204" pitchFamily="34" charset="0"/>
                <a:cs typeface="Arial" panose="020B0604020202020204" pitchFamily="34" charset="0"/>
              </a:rPr>
              <a:t> I. Adolescent access to health services in fragile and conflict-affected contexts: The case of the Gaza Strip. </a:t>
            </a:r>
            <a:r>
              <a:rPr lang="en-US" sz="1800" dirty="0" err="1">
                <a:effectLst/>
                <a:latin typeface="Arial" panose="020B0604020202020204" pitchFamily="34" charset="0"/>
                <a:ea typeface="Calibri" panose="020F0502020204030204" pitchFamily="34" charset="0"/>
                <a:cs typeface="Arial" panose="020B0604020202020204" pitchFamily="34" charset="0"/>
              </a:rPr>
              <a:t>Confl</a:t>
            </a:r>
            <a:r>
              <a:rPr lang="en-US" sz="1800" dirty="0">
                <a:effectLst/>
                <a:latin typeface="Arial" panose="020B0604020202020204" pitchFamily="34" charset="0"/>
                <a:ea typeface="Calibri" panose="020F0502020204030204" pitchFamily="34" charset="0"/>
                <a:cs typeface="Arial" panose="020B0604020202020204" pitchFamily="34" charset="0"/>
              </a:rPr>
              <a:t> Health. 2021 May 21;15(1):40.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E4EC89-9E76-4DEA-B7CC-2B9F5895ABAE}" type="slidenum">
              <a:rPr lang="en-GB" smtClean="0"/>
              <a:t>27</a:t>
            </a:fld>
            <a:endParaRPr lang="en-GB" dirty="0"/>
          </a:p>
        </p:txBody>
      </p:sp>
    </p:spTree>
    <p:extLst>
      <p:ext uri="{BB962C8B-B14F-4D97-AF65-F5344CB8AC3E}">
        <p14:creationId xmlns:p14="http://schemas.microsoft.com/office/powerpoint/2010/main" val="4113225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Reference: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Arial" panose="020B0604020202020204" pitchFamily="34" charset="0"/>
              </a:rPr>
              <a:t>Abu Hamad B, Jones N, </a:t>
            </a:r>
            <a:r>
              <a:rPr lang="en-US" sz="1200" dirty="0" err="1">
                <a:effectLst/>
                <a:latin typeface="Arial" panose="020B0604020202020204" pitchFamily="34" charset="0"/>
                <a:ea typeface="Calibri" panose="020F0502020204030204" pitchFamily="34" charset="0"/>
                <a:cs typeface="Arial" panose="020B0604020202020204" pitchFamily="34" charset="0"/>
              </a:rPr>
              <a:t>Gercama</a:t>
            </a:r>
            <a:r>
              <a:rPr lang="en-US" sz="1200" dirty="0">
                <a:effectLst/>
                <a:latin typeface="Arial" panose="020B0604020202020204" pitchFamily="34" charset="0"/>
                <a:ea typeface="Calibri" panose="020F0502020204030204" pitchFamily="34" charset="0"/>
                <a:cs typeface="Arial" panose="020B0604020202020204" pitchFamily="34" charset="0"/>
              </a:rPr>
              <a:t> I. Adolescent access to health services in fragile and conflict-affected contexts: The case of the Gaza Strip. </a:t>
            </a:r>
            <a:r>
              <a:rPr lang="en-US" sz="1200" dirty="0" err="1">
                <a:effectLst/>
                <a:latin typeface="Arial" panose="020B0604020202020204" pitchFamily="34" charset="0"/>
                <a:ea typeface="Calibri" panose="020F0502020204030204" pitchFamily="34" charset="0"/>
                <a:cs typeface="Arial" panose="020B0604020202020204" pitchFamily="34" charset="0"/>
              </a:rPr>
              <a:t>Confl</a:t>
            </a:r>
            <a:r>
              <a:rPr lang="en-US" sz="1200" dirty="0">
                <a:effectLst/>
                <a:latin typeface="Arial" panose="020B0604020202020204" pitchFamily="34" charset="0"/>
                <a:ea typeface="Calibri" panose="020F0502020204030204" pitchFamily="34" charset="0"/>
                <a:cs typeface="Arial" panose="020B0604020202020204" pitchFamily="34" charset="0"/>
              </a:rPr>
              <a:t> Health. 2021 May 21;15(1):40.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E4EC89-9E76-4DEA-B7CC-2B9F5895ABAE}" type="slidenum">
              <a:rPr lang="en-GB" smtClean="0"/>
              <a:t>28</a:t>
            </a:fld>
            <a:endParaRPr lang="en-GB" dirty="0"/>
          </a:p>
        </p:txBody>
      </p:sp>
    </p:spTree>
    <p:extLst>
      <p:ext uri="{BB962C8B-B14F-4D97-AF65-F5344CB8AC3E}">
        <p14:creationId xmlns:p14="http://schemas.microsoft.com/office/powerpoint/2010/main" val="3923030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latin typeface="Arial" panose="020B0604020202020204" pitchFamily="34" charset="0"/>
                <a:cs typeface="Arial" panose="020B0604020202020204" pitchFamily="34" charset="0"/>
              </a:rPr>
              <a:t>Reference:  </a:t>
            </a:r>
          </a:p>
          <a:p>
            <a:pPr algn="l"/>
            <a:r>
              <a:rPr lang="en-US" dirty="0" err="1">
                <a:latin typeface="Arial" panose="020B0604020202020204" pitchFamily="34" charset="0"/>
                <a:cs typeface="Arial" panose="020B0604020202020204" pitchFamily="34" charset="0"/>
              </a:rPr>
              <a:t>Tappis</a:t>
            </a:r>
            <a:r>
              <a:rPr lang="en-US" dirty="0">
                <a:latin typeface="Arial" panose="020B0604020202020204" pitchFamily="34" charset="0"/>
                <a:cs typeface="Arial" panose="020B0604020202020204" pitchFamily="34" charset="0"/>
              </a:rPr>
              <a:t> H, Elaraby S, Elnakib S, </a:t>
            </a:r>
            <a:r>
              <a:rPr lang="en-US" dirty="0" err="1">
                <a:latin typeface="Arial" panose="020B0604020202020204" pitchFamily="34" charset="0"/>
                <a:cs typeface="Arial" panose="020B0604020202020204" pitchFamily="34" charset="0"/>
              </a:rPr>
              <a:t>AlShawafi</a:t>
            </a:r>
            <a:r>
              <a:rPr lang="en-US" dirty="0">
                <a:latin typeface="Arial" panose="020B0604020202020204" pitchFamily="34" charset="0"/>
                <a:cs typeface="Arial" panose="020B0604020202020204" pitchFamily="34" charset="0"/>
              </a:rPr>
              <a:t> NAA, </a:t>
            </a:r>
            <a:r>
              <a:rPr lang="en-US" dirty="0" err="1">
                <a:latin typeface="Arial" panose="020B0604020202020204" pitchFamily="34" charset="0"/>
                <a:cs typeface="Arial" panose="020B0604020202020204" pitchFamily="34" charset="0"/>
              </a:rPr>
              <a:t>BaSaleem</a:t>
            </a:r>
            <a:r>
              <a:rPr lang="en-US" dirty="0">
                <a:latin typeface="Arial" panose="020B0604020202020204" pitchFamily="34" charset="0"/>
                <a:cs typeface="Arial" panose="020B0604020202020204" pitchFamily="34" charset="0"/>
              </a:rPr>
              <a:t> H, Al-</a:t>
            </a:r>
            <a:r>
              <a:rPr lang="en-US" dirty="0" err="1">
                <a:latin typeface="Arial" panose="020B0604020202020204" pitchFamily="34" charset="0"/>
                <a:cs typeface="Arial" panose="020B0604020202020204" pitchFamily="34" charset="0"/>
              </a:rPr>
              <a:t>Gawfi</a:t>
            </a:r>
            <a:r>
              <a:rPr lang="en-US" dirty="0">
                <a:latin typeface="Arial" panose="020B0604020202020204" pitchFamily="34" charset="0"/>
                <a:cs typeface="Arial" panose="020B0604020202020204" pitchFamily="34" charset="0"/>
              </a:rPr>
              <a:t> IAS, Othman F, Shafique F, Al-</a:t>
            </a:r>
            <a:r>
              <a:rPr lang="en-US" dirty="0" err="1">
                <a:latin typeface="Arial" panose="020B0604020202020204" pitchFamily="34" charset="0"/>
                <a:cs typeface="Arial" panose="020B0604020202020204" pitchFamily="34" charset="0"/>
              </a:rPr>
              <a:t>Kubati</a:t>
            </a:r>
            <a:r>
              <a:rPr lang="en-US" dirty="0">
                <a:latin typeface="Arial" panose="020B0604020202020204" pitchFamily="34" charset="0"/>
                <a:cs typeface="Arial" panose="020B0604020202020204" pitchFamily="34" charset="0"/>
              </a:rPr>
              <a:t> E, Rafique N, Spiegel P. Reproductive, maternal, newborn and child health service delivery during conflict in Yemen: a case study. Conflict and Health. 2020 May 27;14(1):30. http://dx.doi.org/10.1186/s13031-020-00269-x </a:t>
            </a:r>
          </a:p>
          <a:p>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E4EC89-9E76-4DEA-B7CC-2B9F5895ABAE}" type="slidenum">
              <a:rPr lang="en-GB" smtClean="0"/>
              <a:t>29</a:t>
            </a:fld>
            <a:endParaRPr lang="en-GB" dirty="0"/>
          </a:p>
        </p:txBody>
      </p:sp>
    </p:spTree>
    <p:extLst>
      <p:ext uri="{BB962C8B-B14F-4D97-AF65-F5344CB8AC3E}">
        <p14:creationId xmlns:p14="http://schemas.microsoft.com/office/powerpoint/2010/main" val="136854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28600" indent="-228600">
              <a:buAutoNum type="arabicPeriod"/>
            </a:pPr>
            <a:r>
              <a:rPr lang="en-US" dirty="0"/>
              <a:t>Guttmacher Institute. Fact sheet: Adding it up: Investing in adolescents’ sexual and reproductive health in low- and middle-income countries. New York: Guttmacher Institute; 2019.</a:t>
            </a:r>
          </a:p>
          <a:p>
            <a:pPr marL="228600" indent="-228600">
              <a:buAutoNum type="arabicPeriod"/>
            </a:pPr>
            <a:r>
              <a:rPr lang="en-US" sz="1200" b="0" i="0" u="none" strike="noStrike" kern="1200" baseline="0" dirty="0">
                <a:solidFill>
                  <a:schemeClr val="tx1"/>
                </a:solidFill>
                <a:latin typeface="+mn-lt"/>
                <a:ea typeface="+mn-ea"/>
                <a:cs typeface="+mn-cs"/>
              </a:rPr>
              <a:t>Neal S, Matthews Z, Frost M, </a:t>
            </a:r>
            <a:r>
              <a:rPr lang="en-US" sz="1200" b="0" i="0" u="none" strike="noStrike" kern="1200" baseline="0" dirty="0" err="1">
                <a:solidFill>
                  <a:schemeClr val="tx1"/>
                </a:solidFill>
                <a:latin typeface="+mn-lt"/>
                <a:ea typeface="+mn-ea"/>
                <a:cs typeface="+mn-cs"/>
              </a:rPr>
              <a:t>Fogstad</a:t>
            </a:r>
            <a:r>
              <a:rPr lang="en-US" sz="1200" b="0" i="0" u="none" strike="noStrike" kern="1200" baseline="0" dirty="0">
                <a:solidFill>
                  <a:schemeClr val="tx1"/>
                </a:solidFill>
                <a:latin typeface="+mn-lt"/>
                <a:ea typeface="+mn-ea"/>
                <a:cs typeface="+mn-cs"/>
              </a:rPr>
              <a:t> H, Camacho AV, Laski L. Childbearing in adolescents aged 12–15 years in low resource countries: a neglected issue – new estimates from demographic and household surveys in 42 countries. Acta </a:t>
            </a:r>
            <a:r>
              <a:rPr lang="en-US" sz="1200" b="0" i="0" u="none" strike="noStrike" kern="1200" baseline="0" dirty="0" err="1">
                <a:solidFill>
                  <a:schemeClr val="tx1"/>
                </a:solidFill>
                <a:latin typeface="+mn-lt"/>
                <a:ea typeface="+mn-ea"/>
                <a:cs typeface="+mn-cs"/>
              </a:rPr>
              <a:t>Obstet</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Gynecol</a:t>
            </a:r>
            <a:r>
              <a:rPr lang="en-US" sz="1200" b="0" i="0" u="none" strike="noStrike" kern="1200" baseline="0" dirty="0">
                <a:solidFill>
                  <a:schemeClr val="tx1"/>
                </a:solidFill>
                <a:latin typeface="+mn-lt"/>
                <a:ea typeface="+mn-ea"/>
                <a:cs typeface="+mn-cs"/>
              </a:rPr>
              <a:t> Scand. 2012;91(9):1114–1118.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WHO. Adolescents: Health Risks and Solutions. Geneva: WHO; 2018. Available from: </a:t>
            </a:r>
            <a:r>
              <a:rPr lang="en-US" sz="1200" u="sng" kern="1200" dirty="0">
                <a:solidFill>
                  <a:schemeClr val="tx1"/>
                </a:solidFill>
                <a:effectLst/>
                <a:latin typeface="+mn-lt"/>
                <a:ea typeface="+mn-ea"/>
                <a:cs typeface="+mn-cs"/>
                <a:hlinkClick r:id="rId3"/>
              </a:rPr>
              <a:t>www.who.int/news-room/fact-sheets/detail/adolescents-health-risks-and-solutions</a:t>
            </a:r>
            <a:endParaRPr lang="en-US" sz="1200" b="0" i="0" u="sng" strike="noStrike" kern="1200" baseline="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err="1">
                <a:solidFill>
                  <a:schemeClr val="tx1"/>
                </a:solidFill>
                <a:latin typeface="+mn-lt"/>
                <a:ea typeface="+mn-ea"/>
                <a:cs typeface="+mn-cs"/>
              </a:rPr>
              <a:t>Ganchimeg</a:t>
            </a:r>
            <a:r>
              <a:rPr lang="en-US" sz="1200" b="0" i="0" u="none" strike="noStrike" kern="1200" baseline="0" dirty="0">
                <a:solidFill>
                  <a:schemeClr val="tx1"/>
                </a:solidFill>
                <a:latin typeface="+mn-lt"/>
                <a:ea typeface="+mn-ea"/>
                <a:cs typeface="+mn-cs"/>
              </a:rPr>
              <a:t> T, Ota E, </a:t>
            </a:r>
            <a:r>
              <a:rPr lang="en-US" sz="1200" b="0" i="0" u="none" strike="noStrike" kern="1200" baseline="0" dirty="0" err="1">
                <a:solidFill>
                  <a:schemeClr val="tx1"/>
                </a:solidFill>
                <a:latin typeface="+mn-lt"/>
                <a:ea typeface="+mn-ea"/>
                <a:cs typeface="+mn-cs"/>
              </a:rPr>
              <a:t>Morisaki</a:t>
            </a:r>
            <a:r>
              <a:rPr lang="en-US" sz="1200" b="0" i="0" u="none" strike="noStrike" kern="1200" baseline="0" dirty="0">
                <a:solidFill>
                  <a:schemeClr val="tx1"/>
                </a:solidFill>
                <a:latin typeface="+mn-lt"/>
                <a:ea typeface="+mn-ea"/>
                <a:cs typeface="+mn-cs"/>
              </a:rPr>
              <a:t> N, </a:t>
            </a:r>
            <a:r>
              <a:rPr lang="en-US" sz="1200" b="0" i="0" u="none" strike="noStrike" kern="1200" baseline="0" dirty="0" err="1">
                <a:solidFill>
                  <a:schemeClr val="tx1"/>
                </a:solidFill>
                <a:latin typeface="+mn-lt"/>
                <a:ea typeface="+mn-ea"/>
                <a:cs typeface="+mn-cs"/>
              </a:rPr>
              <a:t>Laopaiboon</a:t>
            </a:r>
            <a:r>
              <a:rPr lang="en-US" sz="1200" b="0" i="0" u="none" strike="noStrike" kern="1200" baseline="0" dirty="0">
                <a:solidFill>
                  <a:schemeClr val="tx1"/>
                </a:solidFill>
                <a:latin typeface="+mn-lt"/>
                <a:ea typeface="+mn-ea"/>
                <a:cs typeface="+mn-cs"/>
              </a:rPr>
              <a:t> M, </a:t>
            </a:r>
            <a:r>
              <a:rPr lang="en-US" sz="1200" b="0" i="0" u="none" strike="noStrike" kern="1200" baseline="0" dirty="0" err="1">
                <a:solidFill>
                  <a:schemeClr val="tx1"/>
                </a:solidFill>
                <a:latin typeface="+mn-lt"/>
                <a:ea typeface="+mn-ea"/>
                <a:cs typeface="+mn-cs"/>
              </a:rPr>
              <a:t>Lumbiganon</a:t>
            </a:r>
            <a:r>
              <a:rPr lang="en-US" sz="1200" b="0" i="0" u="none" strike="noStrike" kern="1200" baseline="0" dirty="0">
                <a:solidFill>
                  <a:schemeClr val="tx1"/>
                </a:solidFill>
                <a:latin typeface="+mn-lt"/>
                <a:ea typeface="+mn-ea"/>
                <a:cs typeface="+mn-cs"/>
              </a:rPr>
              <a:t> P, Zhang J, et al. Pregnancy and childbirth outcomes among adolescent mothers: a World Health Organization </a:t>
            </a:r>
            <a:r>
              <a:rPr lang="en-US" sz="1200" b="0" i="0" u="none" strike="noStrike" kern="1200" baseline="0" dirty="0" err="1">
                <a:solidFill>
                  <a:schemeClr val="tx1"/>
                </a:solidFill>
                <a:latin typeface="+mn-lt"/>
                <a:ea typeface="+mn-ea"/>
                <a:cs typeface="+mn-cs"/>
              </a:rPr>
              <a:t>multicountry</a:t>
            </a:r>
            <a:r>
              <a:rPr lang="en-US" sz="1200" b="0" i="0" u="none" strike="noStrike" kern="1200" baseline="0" dirty="0">
                <a:solidFill>
                  <a:schemeClr val="tx1"/>
                </a:solidFill>
                <a:latin typeface="+mn-lt"/>
                <a:ea typeface="+mn-ea"/>
                <a:cs typeface="+mn-cs"/>
              </a:rPr>
              <a:t> study. BJOG. 2014;121(Suppl. 1):40–48.</a:t>
            </a:r>
            <a:endParaRPr lang="en-US" sz="1200" kern="1200" dirty="0">
              <a:solidFill>
                <a:schemeClr val="tx1"/>
              </a:solidFill>
              <a:effectLst/>
              <a:latin typeface="+mn-lt"/>
              <a:ea typeface="+mn-ea"/>
              <a:cs typeface="+mn-cs"/>
            </a:endParaRP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3</a:t>
            </a:fld>
            <a:endParaRPr lang="en-GB" dirty="0"/>
          </a:p>
        </p:txBody>
      </p:sp>
    </p:spTree>
    <p:extLst>
      <p:ext uri="{BB962C8B-B14F-4D97-AF65-F5344CB8AC3E}">
        <p14:creationId xmlns:p14="http://schemas.microsoft.com/office/powerpoint/2010/main" val="146970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Reference:  </a:t>
            </a:r>
          </a:p>
          <a:p>
            <a:r>
              <a:rPr lang="en-GB" sz="1200" dirty="0" err="1">
                <a:latin typeface="Arial" panose="020B0604020202020204" pitchFamily="34" charset="0"/>
                <a:cs typeface="Arial" panose="020B0604020202020204" pitchFamily="34" charset="0"/>
              </a:rPr>
              <a:t>Tappis</a:t>
            </a:r>
            <a:r>
              <a:rPr lang="en-GB" sz="1200" dirty="0">
                <a:latin typeface="Arial" panose="020B0604020202020204" pitchFamily="34" charset="0"/>
                <a:cs typeface="Arial" panose="020B0604020202020204" pitchFamily="34" charset="0"/>
              </a:rPr>
              <a:t> H, Elaraby S, Elnakib S, </a:t>
            </a:r>
            <a:r>
              <a:rPr lang="en-GB" sz="1200" dirty="0" err="1">
                <a:latin typeface="Arial" panose="020B0604020202020204" pitchFamily="34" charset="0"/>
                <a:cs typeface="Arial" panose="020B0604020202020204" pitchFamily="34" charset="0"/>
              </a:rPr>
              <a:t>AlShawafi</a:t>
            </a:r>
            <a:r>
              <a:rPr lang="en-GB" sz="1200" dirty="0">
                <a:latin typeface="Arial" panose="020B0604020202020204" pitchFamily="34" charset="0"/>
                <a:cs typeface="Arial" panose="020B0604020202020204" pitchFamily="34" charset="0"/>
              </a:rPr>
              <a:t> NAA, </a:t>
            </a:r>
            <a:r>
              <a:rPr lang="en-GB" sz="1200" dirty="0" err="1">
                <a:latin typeface="Arial" panose="020B0604020202020204" pitchFamily="34" charset="0"/>
                <a:cs typeface="Arial" panose="020B0604020202020204" pitchFamily="34" charset="0"/>
              </a:rPr>
              <a:t>BaSaleem</a:t>
            </a:r>
            <a:r>
              <a:rPr lang="en-GB" sz="1200" dirty="0">
                <a:latin typeface="Arial" panose="020B0604020202020204" pitchFamily="34" charset="0"/>
                <a:cs typeface="Arial" panose="020B0604020202020204" pitchFamily="34" charset="0"/>
              </a:rPr>
              <a:t> H, Al-</a:t>
            </a:r>
            <a:r>
              <a:rPr lang="en-GB" sz="1200" dirty="0" err="1">
                <a:latin typeface="Arial" panose="020B0604020202020204" pitchFamily="34" charset="0"/>
                <a:cs typeface="Arial" panose="020B0604020202020204" pitchFamily="34" charset="0"/>
              </a:rPr>
              <a:t>Gawfi</a:t>
            </a:r>
            <a:r>
              <a:rPr lang="en-GB" sz="1200" dirty="0">
                <a:latin typeface="Arial" panose="020B0604020202020204" pitchFamily="34" charset="0"/>
                <a:cs typeface="Arial" panose="020B0604020202020204" pitchFamily="34" charset="0"/>
              </a:rPr>
              <a:t> IAS, Othman F, Shafique F, Al-</a:t>
            </a:r>
            <a:r>
              <a:rPr lang="en-GB" sz="1200" dirty="0" err="1">
                <a:latin typeface="Arial" panose="020B0604020202020204" pitchFamily="34" charset="0"/>
                <a:cs typeface="Arial" panose="020B0604020202020204" pitchFamily="34" charset="0"/>
              </a:rPr>
              <a:t>Kubati</a:t>
            </a:r>
            <a:r>
              <a:rPr lang="en-GB" sz="1200" dirty="0">
                <a:latin typeface="Arial" panose="020B0604020202020204" pitchFamily="34" charset="0"/>
                <a:cs typeface="Arial" panose="020B0604020202020204" pitchFamily="34" charset="0"/>
              </a:rPr>
              <a:t> E, Rafique N, Spiegel P. Reproductive, maternal, </a:t>
            </a:r>
            <a:r>
              <a:rPr lang="en-GB" sz="1200" dirty="0" err="1">
                <a:latin typeface="Arial" panose="020B0604020202020204" pitchFamily="34" charset="0"/>
                <a:cs typeface="Arial" panose="020B0604020202020204" pitchFamily="34" charset="0"/>
              </a:rPr>
              <a:t>newborn</a:t>
            </a:r>
            <a:r>
              <a:rPr lang="en-GB" sz="1200" dirty="0">
                <a:latin typeface="Arial" panose="020B0604020202020204" pitchFamily="34" charset="0"/>
                <a:cs typeface="Arial" panose="020B0604020202020204" pitchFamily="34" charset="0"/>
              </a:rPr>
              <a:t> and child health service delivery during conflict in Yemen: a case study. Conflict and Health. 2020 May 27;14(1):30. http://dx.doi.org/</a:t>
            </a:r>
            <a:r>
              <a:rPr lang="en-GB" sz="1200" dirty="0">
                <a:latin typeface="Arial" panose="020B0604020202020204" pitchFamily="34" charset="0"/>
                <a:cs typeface="Arial" panose="020B0604020202020204" pitchFamily="34" charset="0"/>
                <a:hlinkClick r:id="rId3"/>
              </a:rPr>
              <a:t>10.1186/s13031-020-00269-x</a:t>
            </a:r>
            <a:endParaRPr lang="en-GB" sz="1200" dirty="0">
              <a:latin typeface="Arial" panose="020B0604020202020204" pitchFamily="34" charset="0"/>
              <a:cs typeface="Arial" panose="020B0604020202020204" pitchFamily="34" charset="0"/>
            </a:endParaRPr>
          </a:p>
          <a:p>
            <a:endParaRPr lang="en-US" sz="12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7196EE-81F9-4CD5-BD1F-F1CBEE6C5972}" type="slidenum">
              <a:rPr lang="en-US" smtClean="0"/>
              <a:t>30</a:t>
            </a:fld>
            <a:endParaRPr lang="en-US"/>
          </a:p>
        </p:txBody>
      </p:sp>
    </p:spTree>
    <p:extLst>
      <p:ext uri="{BB962C8B-B14F-4D97-AF65-F5344CB8AC3E}">
        <p14:creationId xmlns:p14="http://schemas.microsoft.com/office/powerpoint/2010/main" val="4171212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Reference: </a:t>
            </a:r>
          </a:p>
          <a:p>
            <a:r>
              <a:rPr lang="en-GB" sz="1200" dirty="0" err="1">
                <a:latin typeface="Arial" panose="020B0604020202020204" pitchFamily="34" charset="0"/>
                <a:cs typeface="Arial" panose="020B0604020202020204" pitchFamily="34" charset="0"/>
              </a:rPr>
              <a:t>Tappis</a:t>
            </a:r>
            <a:r>
              <a:rPr lang="en-GB" sz="1200" dirty="0">
                <a:latin typeface="Arial" panose="020B0604020202020204" pitchFamily="34" charset="0"/>
                <a:cs typeface="Arial" panose="020B0604020202020204" pitchFamily="34" charset="0"/>
              </a:rPr>
              <a:t> H, Elaraby S, Elnakib S, </a:t>
            </a:r>
            <a:r>
              <a:rPr lang="en-GB" sz="1200" dirty="0" err="1">
                <a:latin typeface="Arial" panose="020B0604020202020204" pitchFamily="34" charset="0"/>
                <a:cs typeface="Arial" panose="020B0604020202020204" pitchFamily="34" charset="0"/>
              </a:rPr>
              <a:t>AlShawafi</a:t>
            </a:r>
            <a:r>
              <a:rPr lang="en-GB" sz="1200" dirty="0">
                <a:latin typeface="Arial" panose="020B0604020202020204" pitchFamily="34" charset="0"/>
                <a:cs typeface="Arial" panose="020B0604020202020204" pitchFamily="34" charset="0"/>
              </a:rPr>
              <a:t> NAA, </a:t>
            </a:r>
            <a:r>
              <a:rPr lang="en-GB" sz="1200" dirty="0" err="1">
                <a:latin typeface="Arial" panose="020B0604020202020204" pitchFamily="34" charset="0"/>
                <a:cs typeface="Arial" panose="020B0604020202020204" pitchFamily="34" charset="0"/>
              </a:rPr>
              <a:t>BaSaleem</a:t>
            </a:r>
            <a:r>
              <a:rPr lang="en-GB" sz="1200" dirty="0">
                <a:latin typeface="Arial" panose="020B0604020202020204" pitchFamily="34" charset="0"/>
                <a:cs typeface="Arial" panose="020B0604020202020204" pitchFamily="34" charset="0"/>
              </a:rPr>
              <a:t> H, Al-</a:t>
            </a:r>
            <a:r>
              <a:rPr lang="en-GB" sz="1200" dirty="0" err="1">
                <a:latin typeface="Arial" panose="020B0604020202020204" pitchFamily="34" charset="0"/>
                <a:cs typeface="Arial" panose="020B0604020202020204" pitchFamily="34" charset="0"/>
              </a:rPr>
              <a:t>Gawfi</a:t>
            </a:r>
            <a:r>
              <a:rPr lang="en-GB" sz="1200" dirty="0">
                <a:latin typeface="Arial" panose="020B0604020202020204" pitchFamily="34" charset="0"/>
                <a:cs typeface="Arial" panose="020B0604020202020204" pitchFamily="34" charset="0"/>
              </a:rPr>
              <a:t> IAS, Othman F, Shafique F, Al-</a:t>
            </a:r>
            <a:r>
              <a:rPr lang="en-GB" sz="1200" dirty="0" err="1">
                <a:latin typeface="Arial" panose="020B0604020202020204" pitchFamily="34" charset="0"/>
                <a:cs typeface="Arial" panose="020B0604020202020204" pitchFamily="34" charset="0"/>
              </a:rPr>
              <a:t>Kubati</a:t>
            </a:r>
            <a:r>
              <a:rPr lang="en-GB" sz="1200" dirty="0">
                <a:latin typeface="Arial" panose="020B0604020202020204" pitchFamily="34" charset="0"/>
                <a:cs typeface="Arial" panose="020B0604020202020204" pitchFamily="34" charset="0"/>
              </a:rPr>
              <a:t> E, Rafique N, Spiegel P. Reproductive, maternal, </a:t>
            </a:r>
            <a:r>
              <a:rPr lang="en-GB" sz="1200" dirty="0" err="1">
                <a:latin typeface="Arial" panose="020B0604020202020204" pitchFamily="34" charset="0"/>
                <a:cs typeface="Arial" panose="020B0604020202020204" pitchFamily="34" charset="0"/>
              </a:rPr>
              <a:t>newborn</a:t>
            </a:r>
            <a:r>
              <a:rPr lang="en-GB" sz="1200" dirty="0">
                <a:latin typeface="Arial" panose="020B0604020202020204" pitchFamily="34" charset="0"/>
                <a:cs typeface="Arial" panose="020B0604020202020204" pitchFamily="34" charset="0"/>
              </a:rPr>
              <a:t> and child health service delivery during conflict in Yemen: a case study. Conflict and Health. 2020 May 27;14(1):30. http://dx.doi.org/</a:t>
            </a:r>
            <a:r>
              <a:rPr lang="en-GB" sz="1200" dirty="0">
                <a:latin typeface="Arial" panose="020B0604020202020204" pitchFamily="34" charset="0"/>
                <a:cs typeface="Arial" panose="020B0604020202020204" pitchFamily="34" charset="0"/>
                <a:hlinkClick r:id="rId3"/>
              </a:rPr>
              <a:t>10.1186/s13031-020-00269-x</a:t>
            </a:r>
            <a:endParaRPr lang="en-GB" sz="1200" dirty="0">
              <a:latin typeface="Arial" panose="020B0604020202020204" pitchFamily="34" charset="0"/>
              <a:cs typeface="Arial" panose="020B0604020202020204" pitchFamily="34" charset="0"/>
            </a:endParaRPr>
          </a:p>
          <a:p>
            <a:endParaRPr lang="en-US" sz="1200" b="0" i="0" u="none" strike="noStrik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87196EE-81F9-4CD5-BD1F-F1CBEE6C5972}" type="slidenum">
              <a:rPr lang="en-US" smtClean="0"/>
              <a:t>31</a:t>
            </a:fld>
            <a:endParaRPr lang="en-US"/>
          </a:p>
        </p:txBody>
      </p:sp>
    </p:spTree>
    <p:extLst>
      <p:ext uri="{BB962C8B-B14F-4D97-AF65-F5344CB8AC3E}">
        <p14:creationId xmlns:p14="http://schemas.microsoft.com/office/powerpoint/2010/main" val="665953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latin typeface="Arial" panose="020B0604020202020204" pitchFamily="34" charset="0"/>
                <a:cs typeface="Arial" panose="020B0604020202020204" pitchFamily="34" charset="0"/>
              </a:rPr>
              <a:t>References: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latin typeface="Arial" panose="020B0604020202020204" pitchFamily="34" charset="0"/>
                <a:cs typeface="Arial" panose="020B0604020202020204" pitchFamily="34" charset="0"/>
              </a:rPr>
              <a:t>Country dashboard of monitoring the effect COVID-19 on </a:t>
            </a:r>
            <a:r>
              <a:rPr lang="en-US" dirty="0" err="1">
                <a:latin typeface="Arial" panose="020B0604020202020204" pitchFamily="34" charset="0"/>
                <a:cs typeface="Arial" panose="020B0604020202020204" pitchFamily="34" charset="0"/>
              </a:rPr>
              <a:t>rMNCAH</a:t>
            </a:r>
            <a:r>
              <a:rPr lang="en-US" dirty="0">
                <a:latin typeface="Arial" panose="020B0604020202020204" pitchFamily="34" charset="0"/>
                <a:cs typeface="Arial" panose="020B0604020202020204" pitchFamily="34" charset="0"/>
              </a:rPr>
              <a:t>.</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en-US" dirty="0">
                <a:latin typeface="Arial" panose="020B0604020202020204" pitchFamily="34" charset="0"/>
                <a:cs typeface="Arial" panose="020B0604020202020204" pitchFamily="34" charset="0"/>
              </a:rPr>
              <a:t>Jones N, </a:t>
            </a:r>
            <a:r>
              <a:rPr lang="en-US" dirty="0" err="1">
                <a:latin typeface="Arial" panose="020B0604020202020204" pitchFamily="34" charset="0"/>
                <a:cs typeface="Arial" panose="020B0604020202020204" pitchFamily="34" charset="0"/>
              </a:rPr>
              <a:t>Guglielmi</a:t>
            </a:r>
            <a:r>
              <a:rPr lang="en-US" dirty="0">
                <a:latin typeface="Arial" panose="020B0604020202020204" pitchFamily="34" charset="0"/>
                <a:cs typeface="Arial" panose="020B0604020202020204" pitchFamily="34" charset="0"/>
              </a:rPr>
              <a:t> G, </a:t>
            </a:r>
            <a:r>
              <a:rPr lang="en-US" dirty="0" err="1">
                <a:latin typeface="Arial" panose="020B0604020202020204" pitchFamily="34" charset="0"/>
                <a:cs typeface="Arial" panose="020B0604020202020204" pitchFamily="34" charset="0"/>
              </a:rPr>
              <a:t>Małachowska</a:t>
            </a:r>
            <a:r>
              <a:rPr lang="en-US" dirty="0">
                <a:latin typeface="Arial" panose="020B0604020202020204" pitchFamily="34" charset="0"/>
                <a:cs typeface="Arial" panose="020B0604020202020204" pitchFamily="34" charset="0"/>
              </a:rPr>
              <a:t> A, Abu Hamad B, </a:t>
            </a:r>
            <a:r>
              <a:rPr lang="en-US" dirty="0" err="1">
                <a:latin typeface="Arial" panose="020B0604020202020204" pitchFamily="34" charset="0"/>
                <a:cs typeface="Arial" panose="020B0604020202020204" pitchFamily="34" charset="0"/>
              </a:rPr>
              <a:t>Yadete</a:t>
            </a:r>
            <a:r>
              <a:rPr lang="en-US" dirty="0">
                <a:latin typeface="Arial" panose="020B0604020202020204" pitchFamily="34" charset="0"/>
                <a:cs typeface="Arial" panose="020B0604020202020204" pitchFamily="34" charset="0"/>
              </a:rPr>
              <a:t> W. with Abu Hamad S, Abu </a:t>
            </a:r>
            <a:r>
              <a:rPr lang="en-US" dirty="0" err="1">
                <a:latin typeface="Arial" panose="020B0604020202020204" pitchFamily="34" charset="0"/>
                <a:cs typeface="Arial" panose="020B0604020202020204" pitchFamily="34" charset="0"/>
              </a:rPr>
              <a:t>Hamra</a:t>
            </a:r>
            <a:r>
              <a:rPr lang="en-US" dirty="0">
                <a:latin typeface="Arial" panose="020B0604020202020204" pitchFamily="34" charset="0"/>
                <a:cs typeface="Arial" panose="020B0604020202020204" pitchFamily="34" charset="0"/>
              </a:rPr>
              <a:t> E, </a:t>
            </a:r>
            <a:r>
              <a:rPr lang="en-US" dirty="0" err="1">
                <a:latin typeface="Arial" panose="020B0604020202020204" pitchFamily="34" charset="0"/>
                <a:cs typeface="Arial" panose="020B0604020202020204" pitchFamily="34" charset="0"/>
              </a:rPr>
              <a:t>Alam</a:t>
            </a:r>
            <a:r>
              <a:rPr lang="en-US" dirty="0">
                <a:latin typeface="Arial" panose="020B0604020202020204" pitchFamily="34" charset="0"/>
                <a:cs typeface="Arial" panose="020B0604020202020204" pitchFamily="34" charset="0"/>
              </a:rPr>
              <a:t> F, </a:t>
            </a:r>
            <a:r>
              <a:rPr lang="en-US" dirty="0" err="1">
                <a:latin typeface="Arial" panose="020B0604020202020204" pitchFamily="34" charset="0"/>
                <a:cs typeface="Arial" panose="020B0604020202020204" pitchFamily="34" charset="0"/>
              </a:rPr>
              <a:t>Alheiwidi</a:t>
            </a:r>
            <a:r>
              <a:rPr lang="en-US" dirty="0">
                <a:latin typeface="Arial" panose="020B0604020202020204" pitchFamily="34" charset="0"/>
                <a:cs typeface="Arial" panose="020B0604020202020204" pitchFamily="34" charset="0"/>
              </a:rPr>
              <a:t> S, </a:t>
            </a:r>
            <a:r>
              <a:rPr lang="en-US" dirty="0" err="1">
                <a:latin typeface="Arial" panose="020B0604020202020204" pitchFamily="34" charset="0"/>
                <a:cs typeface="Arial" panose="020B0604020202020204" pitchFamily="34" charset="0"/>
              </a:rPr>
              <a:t>Alabbadi</a:t>
            </a:r>
            <a:r>
              <a:rPr lang="en-US" dirty="0">
                <a:latin typeface="Arial" panose="020B0604020202020204" pitchFamily="34" charset="0"/>
                <a:cs typeface="Arial" panose="020B0604020202020204" pitchFamily="34" charset="0"/>
              </a:rPr>
              <a:t> T, Al-</a:t>
            </a:r>
            <a:r>
              <a:rPr lang="en-US" dirty="0" err="1">
                <a:latin typeface="Arial" panose="020B0604020202020204" pitchFamily="34" charset="0"/>
                <a:cs typeface="Arial" panose="020B0604020202020204" pitchFamily="34" charset="0"/>
              </a:rPr>
              <a:t>Redaisy</a:t>
            </a:r>
            <a:r>
              <a:rPr lang="en-US" dirty="0">
                <a:latin typeface="Arial" panose="020B0604020202020204" pitchFamily="34" charset="0"/>
                <a:cs typeface="Arial" panose="020B0604020202020204" pitchFamily="34" charset="0"/>
              </a:rPr>
              <a:t> N, </a:t>
            </a:r>
            <a:r>
              <a:rPr lang="en-US" dirty="0" err="1">
                <a:latin typeface="Arial" panose="020B0604020202020204" pitchFamily="34" charset="0"/>
                <a:cs typeface="Arial" panose="020B0604020202020204" pitchFamily="34" charset="0"/>
              </a:rPr>
              <a:t>Amaireh</a:t>
            </a:r>
            <a:r>
              <a:rPr lang="en-US" dirty="0">
                <a:latin typeface="Arial" panose="020B0604020202020204" pitchFamily="34" charset="0"/>
                <a:cs typeface="Arial" panose="020B0604020202020204" pitchFamily="34" charset="0"/>
              </a:rPr>
              <a:t> W, </a:t>
            </a:r>
            <a:r>
              <a:rPr lang="en-US" dirty="0" err="1">
                <a:latin typeface="Arial" panose="020B0604020202020204" pitchFamily="34" charset="0"/>
                <a:cs typeface="Arial" panose="020B0604020202020204" pitchFamily="34" charset="0"/>
              </a:rPr>
              <a:t>Amdeselassie</a:t>
            </a:r>
            <a:r>
              <a:rPr lang="en-US" dirty="0">
                <a:latin typeface="Arial" panose="020B0604020202020204" pitchFamily="34" charset="0"/>
                <a:cs typeface="Arial" panose="020B0604020202020204" pitchFamily="34" charset="0"/>
              </a:rPr>
              <a:t> T, </a:t>
            </a:r>
            <a:r>
              <a:rPr lang="en-US" dirty="0" err="1">
                <a:latin typeface="Arial" panose="020B0604020202020204" pitchFamily="34" charset="0"/>
                <a:cs typeface="Arial" panose="020B0604020202020204" pitchFamily="34" charset="0"/>
              </a:rPr>
              <a:t>Banioweda</a:t>
            </a:r>
            <a:r>
              <a:rPr lang="en-US" dirty="0">
                <a:latin typeface="Arial" panose="020B0604020202020204" pitchFamily="34" charset="0"/>
                <a:cs typeface="Arial" panose="020B0604020202020204" pitchFamily="34" charset="0"/>
              </a:rPr>
              <a:t> K, Diab R, </a:t>
            </a:r>
            <a:r>
              <a:rPr lang="en-US" dirty="0" err="1">
                <a:latin typeface="Arial" panose="020B0604020202020204" pitchFamily="34" charset="0"/>
                <a:cs typeface="Arial" panose="020B0604020202020204" pitchFamily="34" charset="0"/>
              </a:rPr>
              <a:t>Gebeyehu</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Gezahegne</a:t>
            </a:r>
            <a:r>
              <a:rPr lang="en-US" dirty="0">
                <a:latin typeface="Arial" panose="020B0604020202020204" pitchFamily="34" charset="0"/>
                <a:cs typeface="Arial" panose="020B0604020202020204" pitchFamily="34" charset="0"/>
              </a:rPr>
              <a:t> K, Iyasu A, Qandeel A, Sultan M, Tilahun K, Workneh F. ‘Some got married, others don’t want to attend school as they are involved in income-generation’: Adolescent experiences following covid-19 lockdowns in low- and middle-income countries. Report. London: Gender and Adolescence: Global Evidence; 2021.</a:t>
            </a:r>
          </a:p>
        </p:txBody>
      </p:sp>
      <p:sp>
        <p:nvSpPr>
          <p:cNvPr id="4" name="Slide Number Placeholder 3"/>
          <p:cNvSpPr>
            <a:spLocks noGrp="1"/>
          </p:cNvSpPr>
          <p:nvPr>
            <p:ph type="sldNum" sz="quarter" idx="5"/>
          </p:nvPr>
        </p:nvSpPr>
        <p:spPr/>
        <p:txBody>
          <a:bodyPr/>
          <a:lstStyle/>
          <a:p>
            <a:fld id="{29E4EC89-9E76-4DEA-B7CC-2B9F5895ABAE}" type="slidenum">
              <a:rPr lang="en-GB" smtClean="0"/>
              <a:t>32</a:t>
            </a:fld>
            <a:endParaRPr lang="en-GB" dirty="0"/>
          </a:p>
        </p:txBody>
      </p:sp>
    </p:spTree>
    <p:extLst>
      <p:ext uri="{BB962C8B-B14F-4D97-AF65-F5344CB8AC3E}">
        <p14:creationId xmlns:p14="http://schemas.microsoft.com/office/powerpoint/2010/main" val="18311501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Reference: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a:solidFill>
                  <a:srgbClr val="3366FF"/>
                </a:solidFill>
                <a:latin typeface="Arial" panose="020B0604020202020204" pitchFamily="34" charset="0"/>
                <a:cs typeface="Arial" panose="020B0604020202020204" pitchFamily="34" charset="0"/>
              </a:rPr>
              <a:t>Population Council. </a:t>
            </a:r>
            <a:r>
              <a:rPr lang="en-US" sz="1200" dirty="0">
                <a:latin typeface="Arial" panose="020B0604020202020204" pitchFamily="34" charset="0"/>
                <a:cs typeface="Arial" panose="020B0604020202020204" pitchFamily="34" charset="0"/>
              </a:rPr>
              <a:t>Two Implementation Models of Workers’ Health Education Programs in Egypt: What works? What doesn’t work? 2020</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522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defRPr/>
            </a:pPr>
            <a:r>
              <a:rPr lang="en-US" dirty="0">
                <a:latin typeface="Arial" panose="020B0604020202020204" pitchFamily="34" charset="0"/>
                <a:cs typeface="Arial" panose="020B0604020202020204" pitchFamily="34" charset="0"/>
              </a:rPr>
              <a:t>References: </a:t>
            </a:r>
            <a:endParaRPr lang="en-GB" sz="1200" dirty="0">
              <a:latin typeface="Arial" panose="020B0604020202020204" pitchFamily="34" charset="0"/>
              <a:cs typeface="Arial" panose="020B0604020202020204" pitchFamily="34" charset="0"/>
            </a:endParaRPr>
          </a:p>
          <a:p>
            <a:pPr marL="228600" indent="-228600">
              <a:buFont typeface="+mj-lt"/>
              <a:buAutoNum type="arabicPeriod"/>
              <a:defRPr/>
            </a:pPr>
            <a:r>
              <a:rPr lang="en-GB" sz="1200" dirty="0">
                <a:latin typeface="Arial" panose="020B0604020202020204" pitchFamily="34" charset="0"/>
                <a:cs typeface="Arial" panose="020B0604020202020204" pitchFamily="34" charset="0"/>
              </a:rPr>
              <a:t>Every Woman Every Child. The global strategy for women’s, children’s and adolescents’ health (2016-2030). Every Woman Every Child; 2015. Available from: </a:t>
            </a:r>
            <a:r>
              <a:rPr lang="en-GB" sz="1200" dirty="0">
                <a:latin typeface="Arial" panose="020B0604020202020204" pitchFamily="34" charset="0"/>
                <a:cs typeface="Arial" panose="020B0604020202020204" pitchFamily="34" charset="0"/>
                <a:hlinkClick r:id="rId3"/>
              </a:rPr>
              <a:t>https://www.everywomaneverychild.org/wp-content/uploads/2016/11/EWEC_globalstrategyreport_200915_FINAL_WEB.pdf</a:t>
            </a:r>
            <a:r>
              <a:rPr lang="en-GB" sz="1200" dirty="0">
                <a:latin typeface="Arial" panose="020B0604020202020204" pitchFamily="34" charset="0"/>
                <a:cs typeface="Arial" panose="020B0604020202020204" pitchFamily="34" charset="0"/>
              </a:rPr>
              <a:t> </a:t>
            </a:r>
          </a:p>
          <a:p>
            <a:pPr marL="228600" indent="-228600">
              <a:buFont typeface="+mj-lt"/>
              <a:buAutoNum type="arabicPeriod"/>
              <a:defRPr/>
            </a:pPr>
            <a:r>
              <a:rPr lang="en-GB" sz="1200" dirty="0">
                <a:latin typeface="Arial" panose="020B0604020202020204" pitchFamily="34" charset="0"/>
                <a:cs typeface="Arial" panose="020B0604020202020204" pitchFamily="34" charset="0"/>
              </a:rPr>
              <a:t>WHO. Global Accelerated Action for the Health of Adolescents (AA-HA!): guidance to support country implementation. Geneva: World Health Organization; 2017. Licence: CC BY-NC-SA 3.0 IGO. Available from: </a:t>
            </a:r>
            <a:r>
              <a:rPr lang="en-GB" sz="1200" dirty="0">
                <a:latin typeface="Arial" panose="020B0604020202020204" pitchFamily="34" charset="0"/>
                <a:cs typeface="Arial" panose="020B0604020202020204" pitchFamily="34" charset="0"/>
                <a:hlinkClick r:id="rId4"/>
              </a:rPr>
              <a:t>https://apps.who.int/iris/bitstream/handle/10665/255415/9789241512343-eng.pdf?sequence=1</a:t>
            </a:r>
            <a:r>
              <a:rPr lang="en-GB" sz="1200" dirty="0">
                <a:latin typeface="Arial" panose="020B0604020202020204" pitchFamily="34" charset="0"/>
                <a:cs typeface="Arial" panose="020B0604020202020204" pitchFamily="34" charset="0"/>
              </a:rPr>
              <a:t> </a:t>
            </a:r>
          </a:p>
          <a:p>
            <a:pPr marL="228600" indent="-228600">
              <a:buFont typeface="+mj-lt"/>
              <a:buAutoNum type="arabicPeriod"/>
              <a:defRPr/>
            </a:pPr>
            <a:r>
              <a:rPr lang="en-GB" sz="1200" dirty="0">
                <a:latin typeface="Arial" panose="020B0604020202020204" pitchFamily="34" charset="0"/>
                <a:cs typeface="Arial" panose="020B0604020202020204" pitchFamily="34" charset="0"/>
              </a:rPr>
              <a:t>Regional Committee for the Eastern Mediterranean. Regional implementation framework on ending preventable </a:t>
            </a:r>
            <a:r>
              <a:rPr lang="en-GB" sz="1200" dirty="0" err="1">
                <a:latin typeface="Arial" panose="020B0604020202020204" pitchFamily="34" charset="0"/>
                <a:cs typeface="Arial" panose="020B0604020202020204" pitchFamily="34" charset="0"/>
              </a:rPr>
              <a:t>newborn</a:t>
            </a:r>
            <a:r>
              <a:rPr lang="en-GB" sz="1200" dirty="0">
                <a:latin typeface="Arial" panose="020B0604020202020204" pitchFamily="34" charset="0"/>
                <a:cs typeface="Arial" panose="020B0604020202020204" pitchFamily="34" charset="0"/>
              </a:rPr>
              <a:t>, child and adolescent deaths and improving health and development: Resolution. WHO Regional Office for the Eastern Mediterranean; 2019 Oct. Available from: https://applications.emro.who.int/docs/RC66-R2-eng.pdf</a:t>
            </a:r>
          </a:p>
          <a:p>
            <a:pPr marL="228600" indent="-228600">
              <a:buFont typeface="+mj-lt"/>
              <a:buAutoNum type="arabicPeriod"/>
              <a:defRPr/>
            </a:pPr>
            <a:endParaRPr lang="en-GB" sz="120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821B23-A062-8243-B98B-CD3C5EEE6B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53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References: </a:t>
            </a:r>
            <a:r>
              <a:rPr lang="en-GB" sz="1200" dirty="0">
                <a:solidFill>
                  <a:prstClr val="black"/>
                </a:solidFill>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prstClr val="black"/>
                </a:solidFill>
                <a:latin typeface="Arial" panose="020B0604020202020204" pitchFamily="34" charset="0"/>
                <a:cs typeface="Arial" panose="020B0604020202020204" pitchFamily="34" charset="0"/>
              </a:rPr>
              <a:t>WHO. Global Accelerated Action for the Health of Adolescents (AA-HA!): guidance to support country implementation. Geneva: World Health Organization; 2017. Licence: CC BY-NC-SA 3.0 IGO. Available from: https://apps.who.int/iris/bitstream/handle/10665/255415/9789241512343-eng.pdf?sequence=1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err="1">
                <a:solidFill>
                  <a:prstClr val="black"/>
                </a:solidFill>
                <a:latin typeface="Arial" panose="020B0604020202020204" pitchFamily="34" charset="0"/>
                <a:cs typeface="Arial" panose="020B0604020202020204" pitchFamily="34" charset="0"/>
              </a:rPr>
              <a:t>Kabakian-Khasholian</a:t>
            </a:r>
            <a:r>
              <a:rPr lang="en-GB" sz="1200" dirty="0">
                <a:solidFill>
                  <a:prstClr val="black"/>
                </a:solidFill>
                <a:latin typeface="Arial" panose="020B0604020202020204" pitchFamily="34" charset="0"/>
                <a:cs typeface="Arial" panose="020B0604020202020204" pitchFamily="34" charset="0"/>
              </a:rPr>
              <a:t> T, Quezada-Yamamoto H, Ali A, </a:t>
            </a:r>
            <a:r>
              <a:rPr lang="en-GB" sz="1200" dirty="0" err="1">
                <a:solidFill>
                  <a:prstClr val="black"/>
                </a:solidFill>
                <a:latin typeface="Arial" panose="020B0604020202020204" pitchFamily="34" charset="0"/>
                <a:cs typeface="Arial" panose="020B0604020202020204" pitchFamily="34" charset="0"/>
              </a:rPr>
              <a:t>Sahbani</a:t>
            </a:r>
            <a:r>
              <a:rPr lang="en-GB" sz="1200" dirty="0">
                <a:solidFill>
                  <a:prstClr val="black"/>
                </a:solidFill>
                <a:latin typeface="Arial" panose="020B0604020202020204" pitchFamily="34" charset="0"/>
                <a:cs typeface="Arial" panose="020B0604020202020204" pitchFamily="34" charset="0"/>
              </a:rPr>
              <a:t> S, Afifi M, </a:t>
            </a:r>
            <a:r>
              <a:rPr lang="en-GB" sz="1200" dirty="0" err="1">
                <a:solidFill>
                  <a:prstClr val="black"/>
                </a:solidFill>
                <a:latin typeface="Arial" panose="020B0604020202020204" pitchFamily="34" charset="0"/>
                <a:cs typeface="Arial" panose="020B0604020202020204" pitchFamily="34" charset="0"/>
              </a:rPr>
              <a:t>Rawaf</a:t>
            </a:r>
            <a:r>
              <a:rPr lang="en-GB" sz="1200" dirty="0">
                <a:solidFill>
                  <a:prstClr val="black"/>
                </a:solidFill>
                <a:latin typeface="Arial" panose="020B0604020202020204" pitchFamily="34" charset="0"/>
                <a:cs typeface="Arial" panose="020B0604020202020204" pitchFamily="34" charset="0"/>
              </a:rPr>
              <a:t> S, El </a:t>
            </a:r>
            <a:r>
              <a:rPr lang="en-GB" sz="1200" dirty="0" err="1">
                <a:solidFill>
                  <a:prstClr val="black"/>
                </a:solidFill>
                <a:latin typeface="Arial" panose="020B0604020202020204" pitchFamily="34" charset="0"/>
                <a:cs typeface="Arial" panose="020B0604020202020204" pitchFamily="34" charset="0"/>
              </a:rPr>
              <a:t>Rabbat</a:t>
            </a:r>
            <a:r>
              <a:rPr lang="en-GB" sz="1200" dirty="0">
                <a:solidFill>
                  <a:prstClr val="black"/>
                </a:solidFill>
                <a:latin typeface="Arial" panose="020B0604020202020204" pitchFamily="34" charset="0"/>
                <a:cs typeface="Arial" panose="020B0604020202020204" pitchFamily="34" charset="0"/>
              </a:rPr>
              <a:t> M. Integration of sexual and reproductive health services in the provision of primary health care in the Arab States: status and a way forward. Sex </a:t>
            </a:r>
            <a:r>
              <a:rPr lang="en-GB" sz="1200" dirty="0" err="1">
                <a:solidFill>
                  <a:prstClr val="black"/>
                </a:solidFill>
                <a:latin typeface="Arial" panose="020B0604020202020204" pitchFamily="34" charset="0"/>
                <a:cs typeface="Arial" panose="020B0604020202020204" pitchFamily="34" charset="0"/>
              </a:rPr>
              <a:t>Reprod</a:t>
            </a:r>
            <a:r>
              <a:rPr lang="en-GB" sz="1200" dirty="0">
                <a:solidFill>
                  <a:prstClr val="black"/>
                </a:solidFill>
                <a:latin typeface="Arial" panose="020B0604020202020204" pitchFamily="34" charset="0"/>
                <a:cs typeface="Arial" panose="020B0604020202020204" pitchFamily="34" charset="0"/>
              </a:rPr>
              <a:t> Health Matters. 2020 Dec;28(2):1773693. </a:t>
            </a:r>
            <a:r>
              <a:rPr lang="en-GB" sz="1200" dirty="0">
                <a:solidFill>
                  <a:prstClr val="black"/>
                </a:solidFill>
                <a:latin typeface="Arial" panose="020B0604020202020204" pitchFamily="34" charset="0"/>
                <a:cs typeface="Arial" panose="020B0604020202020204" pitchFamily="34" charset="0"/>
                <a:hlinkClick r:id="rId3"/>
              </a:rPr>
              <a:t>http://dx.doi.org/10.1080/26410397.2020.1773693</a:t>
            </a:r>
            <a:endParaRPr lang="en-GB" sz="1200" dirty="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prstClr val="black"/>
                </a:solidFill>
                <a:latin typeface="Arial" panose="020B0604020202020204" pitchFamily="34" charset="0"/>
                <a:cs typeface="Arial" panose="020B0604020202020204" pitchFamily="34" charset="0"/>
              </a:rPr>
              <a:t>High-Impact Practices in Family Planning (HIPs). Mobile outreach services: expanding access to a full range of modern contraceptives. Washington, DC: USAID; 2014 May. Available from: </a:t>
            </a:r>
            <a:r>
              <a:rPr lang="en-GB" sz="1200" dirty="0">
                <a:solidFill>
                  <a:prstClr val="black"/>
                </a:solidFill>
                <a:latin typeface="Arial" panose="020B0604020202020204" pitchFamily="34" charset="0"/>
                <a:cs typeface="Arial" panose="020B0604020202020204" pitchFamily="34" charset="0"/>
                <a:hlinkClick r:id="rId4"/>
              </a:rPr>
              <a:t>http://www.fphighimpactpractices.org/briefs/mobile-outreach-services</a:t>
            </a:r>
            <a:endParaRPr lang="en-GB" sz="1200" dirty="0">
              <a:solidFill>
                <a:prstClr val="black"/>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solidFill>
                  <a:prstClr val="black"/>
                </a:solidFill>
                <a:latin typeface="Arial" panose="020B0604020202020204" pitchFamily="34" charset="0"/>
                <a:cs typeface="Arial" panose="020B0604020202020204" pitchFamily="34" charset="0"/>
              </a:rPr>
              <a:t>UNFPA. Minimum Initial Service Package (MISP) for SRH in crisis situations. UNFPA; 2020 Nov. Available from: </a:t>
            </a:r>
            <a:r>
              <a:rPr lang="en-GB" sz="1200" dirty="0">
                <a:solidFill>
                  <a:prstClr val="black"/>
                </a:solidFill>
                <a:latin typeface="Arial" panose="020B0604020202020204" pitchFamily="34" charset="0"/>
                <a:cs typeface="Arial" panose="020B0604020202020204" pitchFamily="34" charset="0"/>
                <a:hlinkClick r:id="rId5"/>
              </a:rPr>
              <a:t>https://www.unfpa.org/resources/minimum-initial-service-package-misp-srh-crisis-situations</a:t>
            </a:r>
            <a:r>
              <a:rPr lang="en-GB" sz="1200" dirty="0">
                <a:solidFill>
                  <a:prstClr val="black"/>
                </a:solidFill>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9E4EC89-9E76-4DEA-B7CC-2B9F5895ABAE}" type="slidenum">
              <a:rPr lang="en-GB" smtClean="0"/>
              <a:t>35</a:t>
            </a:fld>
            <a:endParaRPr lang="en-GB" dirty="0"/>
          </a:p>
        </p:txBody>
      </p:sp>
    </p:spTree>
    <p:extLst>
      <p:ext uri="{BB962C8B-B14F-4D97-AF65-F5344CB8AC3E}">
        <p14:creationId xmlns:p14="http://schemas.microsoft.com/office/powerpoint/2010/main" val="276868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pPr marL="228600" indent="-228600">
              <a:buAutoNum type="arabicPeriod"/>
            </a:pPr>
            <a:r>
              <a:rPr lang="en-US" dirty="0"/>
              <a:t>UNFPA. World Population Dashboard: Adolescent birth rate. New York: UNFPA; 2020. Available from: </a:t>
            </a:r>
            <a:r>
              <a:rPr lang="en-US" dirty="0">
                <a:hlinkClick r:id="rId3"/>
              </a:rPr>
              <a:t>https://www.unfpa.org/data/world-population-dashboard</a:t>
            </a:r>
            <a:endParaRPr lang="en-US" dirty="0"/>
          </a:p>
          <a:p>
            <a:pPr marL="228600" indent="-228600">
              <a:buAutoNum type="arabicPeriod"/>
            </a:pPr>
            <a:r>
              <a:rPr lang="en-US" dirty="0"/>
              <a:t>UNPD. Adolescent birth rate per 1,000 women aged 15-19 between 2010-2017. New York: UN Population Division (no date). Available from: </a:t>
            </a:r>
            <a:r>
              <a:rPr lang="en-US" dirty="0">
                <a:hlinkClick r:id="rId4"/>
              </a:rPr>
              <a:t>https://www.un.org/development/desa/pd/node/3282</a:t>
            </a:r>
            <a:endParaRPr lang="en-US" dirty="0"/>
          </a:p>
        </p:txBody>
      </p:sp>
      <p:sp>
        <p:nvSpPr>
          <p:cNvPr id="4" name="Slide Number Placeholder 3"/>
          <p:cNvSpPr>
            <a:spLocks noGrp="1"/>
          </p:cNvSpPr>
          <p:nvPr>
            <p:ph type="sldNum" sz="quarter" idx="5"/>
          </p:nvPr>
        </p:nvSpPr>
        <p:spPr/>
        <p:txBody>
          <a:bodyPr/>
          <a:lstStyle/>
          <a:p>
            <a:fld id="{29E4EC89-9E76-4DEA-B7CC-2B9F5895ABAE}" type="slidenum">
              <a:rPr lang="en-GB" smtClean="0"/>
              <a:t>4</a:t>
            </a:fld>
            <a:endParaRPr lang="en-GB" dirty="0"/>
          </a:p>
        </p:txBody>
      </p:sp>
    </p:spTree>
    <p:extLst>
      <p:ext uri="{BB962C8B-B14F-4D97-AF65-F5344CB8AC3E}">
        <p14:creationId xmlns:p14="http://schemas.microsoft.com/office/powerpoint/2010/main" val="4247525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28600" indent="-228600">
              <a:buAutoNum type="arabicPeriod"/>
            </a:pPr>
            <a:r>
              <a:rPr lang="en-US" dirty="0"/>
              <a:t>Guttmacher Institute. Fact sheet: Adding it up: Investing in adolescents’ sexual and reproductive health in low- and middle-income countries. New York: Guttmacher Institute; 2019.</a:t>
            </a:r>
          </a:p>
        </p:txBody>
      </p:sp>
      <p:sp>
        <p:nvSpPr>
          <p:cNvPr id="4" name="Slide Number Placeholder 3"/>
          <p:cNvSpPr>
            <a:spLocks noGrp="1"/>
          </p:cNvSpPr>
          <p:nvPr>
            <p:ph type="sldNum" sz="quarter" idx="10"/>
          </p:nvPr>
        </p:nvSpPr>
        <p:spPr/>
        <p:txBody>
          <a:bodyPr/>
          <a:lstStyle/>
          <a:p>
            <a:fld id="{29E4EC89-9E76-4DEA-B7CC-2B9F5895ABAE}" type="slidenum">
              <a:rPr lang="en-GB" smtClean="0"/>
              <a:t>5</a:t>
            </a:fld>
            <a:endParaRPr lang="en-GB" dirty="0"/>
          </a:p>
        </p:txBody>
      </p:sp>
    </p:spTree>
    <p:extLst>
      <p:ext uri="{BB962C8B-B14F-4D97-AF65-F5344CB8AC3E}">
        <p14:creationId xmlns:p14="http://schemas.microsoft.com/office/powerpoint/2010/main" val="427500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lists the human rights obligations of countries in relation to contraception.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6</a:t>
            </a:fld>
            <a:endParaRPr lang="en-GB" dirty="0"/>
          </a:p>
        </p:txBody>
      </p:sp>
    </p:spTree>
    <p:extLst>
      <p:ext uri="{BB962C8B-B14F-4D97-AF65-F5344CB8AC3E}">
        <p14:creationId xmlns:p14="http://schemas.microsoft.com/office/powerpoint/2010/main" val="176314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of two slides that set out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7</a:t>
            </a:fld>
            <a:endParaRPr lang="en-GB" dirty="0"/>
          </a:p>
        </p:txBody>
      </p:sp>
    </p:spTree>
    <p:extLst>
      <p:ext uri="{BB962C8B-B14F-4D97-AF65-F5344CB8AC3E}">
        <p14:creationId xmlns:p14="http://schemas.microsoft.com/office/powerpoint/2010/main" val="414781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continues with key concepts to consider in planning and implementing programmes. </a:t>
            </a:r>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8</a:t>
            </a:fld>
            <a:endParaRPr lang="en-GB" dirty="0"/>
          </a:p>
        </p:txBody>
      </p:sp>
    </p:spTree>
    <p:extLst>
      <p:ext uri="{BB962C8B-B14F-4D97-AF65-F5344CB8AC3E}">
        <p14:creationId xmlns:p14="http://schemas.microsoft.com/office/powerpoint/2010/main" val="183419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lists the array of WHO guidelines which address contraception in adolescents – either exclusively or as part of a broader treatment of the subject. All these guidelines are available online. </a:t>
            </a:r>
            <a:endParaRPr lang="en-GB" dirty="0"/>
          </a:p>
          <a:p>
            <a:endParaRPr lang="en-GB" dirty="0"/>
          </a:p>
        </p:txBody>
      </p:sp>
      <p:sp>
        <p:nvSpPr>
          <p:cNvPr id="4" name="Slide Number Placeholder 3"/>
          <p:cNvSpPr>
            <a:spLocks noGrp="1"/>
          </p:cNvSpPr>
          <p:nvPr>
            <p:ph type="sldNum" sz="quarter" idx="10"/>
          </p:nvPr>
        </p:nvSpPr>
        <p:spPr/>
        <p:txBody>
          <a:bodyPr/>
          <a:lstStyle/>
          <a:p>
            <a:fld id="{29E4EC89-9E76-4DEA-B7CC-2B9F5895ABAE}" type="slidenum">
              <a:rPr lang="en-GB" smtClean="0"/>
              <a:t>9</a:t>
            </a:fld>
            <a:endParaRPr lang="en-GB" dirty="0"/>
          </a:p>
        </p:txBody>
      </p:sp>
    </p:spTree>
    <p:extLst>
      <p:ext uri="{BB962C8B-B14F-4D97-AF65-F5344CB8AC3E}">
        <p14:creationId xmlns:p14="http://schemas.microsoft.com/office/powerpoint/2010/main" val="32068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21EE1CE-EFE7-0147-A2B9-3181E3182ABA}" type="datetime1">
              <a:rPr lang="en-GB" smtClean="0"/>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3663098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C89F196-49D1-C348-A534-C4FAD53B9B8B}" type="datetime1">
              <a:rPr lang="en-GB" smtClean="0"/>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202654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992EF38-6A94-4D45-99E6-DE90278E1D0B}" type="datetime1">
              <a:rPr lang="en-GB" smtClean="0"/>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233463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13D6F07-BA89-5E4E-A984-AA5F980019A2}" type="datetime1">
              <a:rPr lang="en-GB" smtClean="0"/>
              <a:t>07/02/2022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870176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5633974-F8DC-CA48-8CB7-D318B9028B1A}" type="datetime1">
              <a:rPr lang="en-GB" smtClean="0"/>
              <a:t>07/02/2022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818043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C52F03E-77BD-9944-900B-886ADE12F7E6}" type="datetime1">
              <a:rPr lang="en-GB" smtClean="0"/>
              <a:t>07/02/2022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862116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590FA-762C-1A4B-BC44-30934CEC7B96}" type="datetime1">
              <a:rPr lang="en-GB" smtClean="0"/>
              <a:t>07/02/2022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382820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59C6633-114F-9941-8262-0F13F09480A1}" type="datetime1">
              <a:rPr lang="en-GB" smtClean="0"/>
              <a:t>07/02/2022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603268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0B8840E-BF7C-5F47-AAC4-CA43786A980B}" type="datetime1">
              <a:rPr lang="en-GB" smtClean="0"/>
              <a:t>07/02/2022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1106226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5411BE5-7DD5-E948-9487-163CD3885931}" type="datetime1">
              <a:rPr lang="en-GB" smtClean="0"/>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3920111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E9292C9-706D-5649-B00B-E02D5A0545DA}" type="datetime1">
              <a:rPr lang="en-GB" smtClean="0"/>
              <a:t>07/02/2022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23AEC2-F0E5-7D40-A968-A2CF59899E83}" type="slidenum">
              <a:rPr lang="en-US" smtClean="0"/>
              <a:t>‹#›</a:t>
            </a:fld>
            <a:endParaRPr lang="en-US"/>
          </a:p>
        </p:txBody>
      </p:sp>
    </p:spTree>
    <p:extLst>
      <p:ext uri="{BB962C8B-B14F-4D97-AF65-F5344CB8AC3E}">
        <p14:creationId xmlns:p14="http://schemas.microsoft.com/office/powerpoint/2010/main" val="239344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A7CF2F73-BADB-CA4C-B690-67065D950A06}" type="datetime1">
              <a:rPr lang="en-GB" smtClean="0"/>
              <a:t>07/02/2022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FF4489-B465-4B7D-8C18-FD8A2B9697F6}" type="slidenum">
              <a:rPr lang="en-US" smtClean="0"/>
              <a:pPr/>
              <a:t>‹#›</a:t>
            </a:fld>
            <a:endParaRPr lang="en-US" dirty="0"/>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35972424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957F995-77D9-2642-A449-4D7116EBC41D}"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3" y="5467584"/>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3" y="5464838"/>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3" y="628977"/>
            <a:ext cx="2659223" cy="1721107"/>
          </a:xfrm>
          <a:prstGeom prst="rect">
            <a:avLst/>
          </a:prstGeom>
        </p:spPr>
      </p:pic>
    </p:spTree>
    <p:extLst>
      <p:ext uri="{BB962C8B-B14F-4D97-AF65-F5344CB8AC3E}">
        <p14:creationId xmlns:p14="http://schemas.microsoft.com/office/powerpoint/2010/main" val="1864460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16C3D2-727A-4A4B-91D7-3541FA413AF5}"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0941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49D3-79C0-E648-BB70-9579ACF02A12}"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581799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E940297-EF1C-9E4D-ACB2-480719E2354B}"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552451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2E665F-9070-454B-BBBC-C028727F092D}"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114144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C900CAD-FA12-9249-B2FC-4A23C28AF64C}"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93483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2/7/2022</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600D-41A5-6646-A33F-FADB8ACAEE85}"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2994687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7980C4-C808-454C-9EDF-E97B5FB39F0F}"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738120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0ACF6C-EFBD-4A4D-8937-FFF39846EFA4}"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363578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39A0A-6C96-B94C-85F1-91DADBEB00C2}"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546568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F8BC1-2A7C-6F44-AE2C-6F90F0AF7073}"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1"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0"/>
            <a:ext cx="1647389" cy="1066227"/>
          </a:xfrm>
          <a:prstGeom prst="rect">
            <a:avLst/>
          </a:prstGeom>
        </p:spPr>
      </p:pic>
    </p:spTree>
    <p:extLst>
      <p:ext uri="{BB962C8B-B14F-4D97-AF65-F5344CB8AC3E}">
        <p14:creationId xmlns:p14="http://schemas.microsoft.com/office/powerpoint/2010/main" val="1155873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794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7"/>
            <a:ext cx="5867400" cy="365125"/>
          </a:xfrm>
          <a:prstGeom prst="rect">
            <a:avLst/>
          </a:prstGeom>
        </p:spPr>
        <p:txBody>
          <a:bodyPr vert="horz" lIns="91440" tIns="45720" rIns="91440" bIns="45720" rtlCol="0" anchor="ctr"/>
          <a:lstStyle>
            <a:lvl1pPr algn="ctr">
              <a:defRPr sz="180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7"/>
            <a:ext cx="544483" cy="365125"/>
          </a:xfrm>
          <a:prstGeom prst="rect">
            <a:avLst/>
          </a:prstGeom>
        </p:spPr>
        <p:txBody>
          <a:bodyPr vert="horz" lIns="91440" tIns="45720" rIns="91440" bIns="45720" rtlCol="0" anchor="ctr"/>
          <a:lstStyle>
            <a:lvl1pPr algn="r">
              <a:defRPr sz="180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532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276AD80-EA17-4BB1-9B91-A0B24D78C545}"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6288007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6AD80-EA17-4BB1-9B91-A0B24D78C545}"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292477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76AD80-EA17-4BB1-9B91-A0B24D78C545}"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25682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2/7/2022</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76AD80-EA17-4BB1-9B91-A0B24D78C545}"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984733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76AD80-EA17-4BB1-9B91-A0B24D78C545}" type="datetimeFigureOut">
              <a:rPr lang="en-US" smtClean="0"/>
              <a:t>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022686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76AD80-EA17-4BB1-9B91-A0B24D78C545}" type="datetimeFigureOut">
              <a:rPr lang="en-US" smtClean="0"/>
              <a:t>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497027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6AD80-EA17-4BB1-9B91-A0B24D78C545}" type="datetimeFigureOut">
              <a:rPr lang="en-US" smtClean="0"/>
              <a:t>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109367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76AD80-EA17-4BB1-9B91-A0B24D78C545}"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18536511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276AD80-EA17-4BB1-9B91-A0B24D78C545}" type="datetimeFigureOut">
              <a:rPr lang="en-US" smtClean="0"/>
              <a:t>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9344043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6AD80-EA17-4BB1-9B91-A0B24D78C545}"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3351454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76AD80-EA17-4BB1-9B91-A0B24D78C545}" type="datetimeFigureOut">
              <a:rPr lang="en-US" smtClean="0"/>
              <a:t>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EE9F1F-6BCB-481E-AE44-96285E8446AD}" type="slidenum">
              <a:rPr lang="en-US" smtClean="0"/>
              <a:t>‹#›</a:t>
            </a:fld>
            <a:endParaRPr lang="en-US"/>
          </a:p>
        </p:txBody>
      </p:sp>
    </p:spTree>
    <p:extLst>
      <p:ext uri="{BB962C8B-B14F-4D97-AF65-F5344CB8AC3E}">
        <p14:creationId xmlns:p14="http://schemas.microsoft.com/office/powerpoint/2010/main" val="2551096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a:solidFill>
                  <a:srgbClr val="C000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957F995-77D9-2642-A449-4D7116EBC41D}"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7586"/>
            <a:ext cx="2606607" cy="1072917"/>
          </a:xfrm>
          <a:prstGeom prst="rect">
            <a:avLst/>
          </a:prstGeom>
        </p:spPr>
      </p:pic>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 r="4247" b="28129"/>
          <a:stretch/>
        </p:blipFill>
        <p:spPr>
          <a:xfrm>
            <a:off x="9055100" y="2692400"/>
            <a:ext cx="3149600" cy="4178300"/>
          </a:xfrm>
          <a:prstGeom prst="rect">
            <a:avLst/>
          </a:prstGeom>
        </p:spPr>
      </p:pic>
      <p:pic>
        <p:nvPicPr>
          <p:cNvPr id="10" name="Picture 9"/>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9485314" y="5464840"/>
            <a:ext cx="2527300" cy="1040273"/>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21814" y="628979"/>
            <a:ext cx="2659223" cy="1721107"/>
          </a:xfrm>
          <a:prstGeom prst="rect">
            <a:avLst/>
          </a:prstGeom>
        </p:spPr>
      </p:pic>
    </p:spTree>
    <p:extLst>
      <p:ext uri="{BB962C8B-B14F-4D97-AF65-F5344CB8AC3E}">
        <p14:creationId xmlns:p14="http://schemas.microsoft.com/office/powerpoint/2010/main" val="18105811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16C3D2-727A-4A4B-91D7-3541FA413AF5}"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544944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2/7/2022</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a:prstGeom prst="rect">
            <a:avLst/>
          </a:prstGeom>
        </p:spPr>
        <p:txBody>
          <a:bodyPr anchor="b"/>
          <a:lstStyle>
            <a:lvl1pPr>
              <a:defRPr sz="4500" b="1">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3349D3-79C0-E648-BB70-9579ACF02A12}"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6284965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E940297-EF1C-9E4D-ACB2-480719E2354B}"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6509110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2E665F-9070-454B-BBBC-C028727F092D}"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2" name="Picture 11"/>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663939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3C900CAD-FA12-9249-B2FC-4A23C28AF64C}"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8" name="Picture 7"/>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714022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EA600D-41A5-6646-A33F-FADB8ACAEE85}"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7" name="Picture 6"/>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7483739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9"/>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07980C4-C808-454C-9EDF-E97B5FB39F0F}"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941427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A0ACF6C-EFBD-4A4D-8937-FFF39846EFA4}"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10" name="Picture 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190016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239A0A-6C96-B94C-85F1-91DADBEB00C2}"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34416952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F8BC1-2A7C-6F44-AE2C-6F90F0AF7073}" type="datetime1">
              <a:rPr lang="en-GB" smtClean="0">
                <a:solidFill>
                  <a:prstClr val="black">
                    <a:tint val="75000"/>
                  </a:prstClr>
                </a:solidFill>
                <a:latin typeface="Calibri"/>
              </a:rPr>
              <a:t>07/02/2022</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5726668"/>
            <a:ext cx="10058400" cy="1131332"/>
          </a:xfrm>
          <a:prstGeom prst="rect">
            <a:avLst/>
          </a:prstGeom>
        </p:spPr>
      </p:pic>
      <p:pic>
        <p:nvPicPr>
          <p:cNvPr id="9" name="Picture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9804402" y="5893400"/>
            <a:ext cx="2069383" cy="851788"/>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020" y="5675872"/>
            <a:ext cx="1647389" cy="1066227"/>
          </a:xfrm>
          <a:prstGeom prst="rect">
            <a:avLst/>
          </a:prstGeom>
        </p:spPr>
      </p:pic>
    </p:spTree>
    <p:extLst>
      <p:ext uri="{BB962C8B-B14F-4D97-AF65-F5344CB8AC3E}">
        <p14:creationId xmlns:p14="http://schemas.microsoft.com/office/powerpoint/2010/main" val="17389200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9"/>
            <a:ext cx="5867400" cy="365125"/>
          </a:xfrm>
          <a:prstGeom prst="rect">
            <a:avLst/>
          </a:prstGeom>
        </p:spPr>
        <p:txBody>
          <a:bodyPr vert="horz" lIns="91440" tIns="45720" rIns="91440" bIns="45720" rtlCol="0" anchor="ctr"/>
          <a:lstStyle>
            <a:lvl1pPr algn="ctr">
              <a:defRPr sz="135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9"/>
            <a:ext cx="544483" cy="365125"/>
          </a:xfrm>
          <a:prstGeom prst="rect">
            <a:avLst/>
          </a:prstGeom>
        </p:spPr>
        <p:txBody>
          <a:bodyPr vert="horz" lIns="91440" tIns="45720" rIns="91440" bIns="45720" rtlCol="0" anchor="ctr"/>
          <a:lstStyle>
            <a:lvl1pPr algn="r">
              <a:defRPr sz="135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757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800600" y="6459789"/>
            <a:ext cx="5867400" cy="365125"/>
          </a:xfrm>
          <a:prstGeom prst="rect">
            <a:avLst/>
          </a:prstGeom>
        </p:spPr>
        <p:txBody>
          <a:bodyPr vert="horz" lIns="91440" tIns="45720" rIns="91440" bIns="45720" rtlCol="0" anchor="ctr"/>
          <a:lstStyle>
            <a:lvl1pPr algn="ctr">
              <a:defRPr sz="1350" b="1" cap="all" baseline="0">
                <a:solidFill>
                  <a:srgbClr val="FFFFFF"/>
                </a:solidFill>
              </a:defRPr>
            </a:lvl1pPr>
          </a:lstStyle>
          <a:p>
            <a:endParaRPr lang="en-US" dirty="0">
              <a:latin typeface="Calibri"/>
            </a:endParaRPr>
          </a:p>
        </p:txBody>
      </p:sp>
      <p:sp>
        <p:nvSpPr>
          <p:cNvPr id="10" name="Slide Number Placeholder 5"/>
          <p:cNvSpPr>
            <a:spLocks noGrp="1"/>
          </p:cNvSpPr>
          <p:nvPr>
            <p:ph type="sldNum" sz="quarter" idx="11"/>
          </p:nvPr>
        </p:nvSpPr>
        <p:spPr>
          <a:xfrm>
            <a:off x="10668001" y="6459789"/>
            <a:ext cx="544483" cy="365125"/>
          </a:xfrm>
          <a:prstGeom prst="rect">
            <a:avLst/>
          </a:prstGeom>
        </p:spPr>
        <p:txBody>
          <a:bodyPr vert="horz" lIns="91440" tIns="45720" rIns="91440" bIns="45720" rtlCol="0" anchor="ctr"/>
          <a:lstStyle>
            <a:lvl1pPr algn="r">
              <a:defRPr sz="1350" b="1">
                <a:solidFill>
                  <a:srgbClr val="FFFFFF"/>
                </a:solidFill>
              </a:defRPr>
            </a:lvl1pPr>
          </a:lstStyle>
          <a:p>
            <a:fld id="{D57F1E4F-1CFF-5643-939E-02111984F565}" type="slidenum">
              <a:rPr lang="en-US" smtClean="0">
                <a:latin typeface="Calibri"/>
              </a:rPr>
              <a:pPr/>
              <a:t>‹#›</a:t>
            </a:fld>
            <a:endParaRPr lang="en-US" dirty="0">
              <a:latin typeface="Calibri"/>
            </a:endParaRPr>
          </a:p>
        </p:txBody>
      </p:sp>
      <p:graphicFrame>
        <p:nvGraphicFramePr>
          <p:cNvPr id="6" name="Content Placeholder 5"/>
          <p:cNvGraphicFramePr>
            <a:graphicFrameLocks/>
          </p:cNvGraphicFramePr>
          <p:nvPr userDrawn="1"/>
        </p:nvGraphicFramePr>
        <p:xfrm>
          <a:off x="2057400" y="6324600"/>
          <a:ext cx="1676400"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51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2/7/2022</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2/7/2022</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2/7/2022</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81F16-239E-5448-9196-96A05977E0CC}" type="datetime1">
              <a:rPr lang="en-GB" smtClean="0"/>
              <a:t>07/02/2022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3AEC2-F0E5-7D40-A968-A2CF59899E83}" type="slidenum">
              <a:rPr lang="en-US" smtClean="0"/>
              <a:t>‹#›</a:t>
            </a:fld>
            <a:endParaRPr lang="en-US"/>
          </a:p>
        </p:txBody>
      </p:sp>
    </p:spTree>
    <p:extLst>
      <p:ext uri="{BB962C8B-B14F-4D97-AF65-F5344CB8AC3E}">
        <p14:creationId xmlns:p14="http://schemas.microsoft.com/office/powerpoint/2010/main" val="3844284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3E65B72-C632-CA47-BBC3-F5D0544AFE53}" type="datetime1">
              <a:rPr lang="en-GB" smtClean="0">
                <a:solidFill>
                  <a:prstClr val="black">
                    <a:tint val="75000"/>
                  </a:prstClr>
                </a:solidFill>
              </a:rPr>
              <a:pPr defTabSz="914400"/>
              <a:t>07/02/2022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EAFF4489-B465-4B7D-8C18-FD8A2B9697F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6901039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76AD80-EA17-4BB1-9B91-A0B24D78C545}" type="datetimeFigureOut">
              <a:rPr lang="en-US" smtClean="0"/>
              <a:t>2/7/2022</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EE9F1F-6BCB-481E-AE44-96285E8446AD}" type="slidenum">
              <a:rPr lang="en-US" smtClean="0"/>
              <a:t>‹#›</a:t>
            </a:fld>
            <a:endParaRPr lang="en-US"/>
          </a:p>
        </p:txBody>
      </p:sp>
    </p:spTree>
    <p:extLst>
      <p:ext uri="{BB962C8B-B14F-4D97-AF65-F5344CB8AC3E}">
        <p14:creationId xmlns:p14="http://schemas.microsoft.com/office/powerpoint/2010/main" val="21025745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3E65B72-C632-CA47-BBC3-F5D0544AFE53}" type="datetime1">
              <a:rPr lang="en-GB" smtClean="0">
                <a:solidFill>
                  <a:prstClr val="black">
                    <a:tint val="75000"/>
                  </a:prstClr>
                </a:solidFill>
              </a:rPr>
              <a:pPr/>
              <a:t>07/02/2022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FF4489-B465-4B7D-8C18-FD8A2B9697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29341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42.xml"/><Relationship Id="rId4" Type="http://schemas.openxmlformats.org/officeDocument/2006/relationships/chart" Target="../charts/char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85F9-08C8-C84C-BF6C-CD7E958A8A57}"/>
              </a:ext>
            </a:extLst>
          </p:cNvPr>
          <p:cNvSpPr>
            <a:spLocks noGrp="1"/>
          </p:cNvSpPr>
          <p:nvPr>
            <p:ph type="ctrTitle"/>
          </p:nvPr>
        </p:nvSpPr>
        <p:spPr>
          <a:xfrm>
            <a:off x="1756042" y="2802193"/>
            <a:ext cx="8679915" cy="1581316"/>
          </a:xfrm>
          <a:solidFill>
            <a:srgbClr val="0070C0"/>
          </a:solidFill>
        </p:spPr>
        <p:txBody>
          <a:bodyPr>
            <a:normAutofit/>
          </a:bodyPr>
          <a:lstStyle/>
          <a:p>
            <a:r>
              <a:rPr lang="en-US" dirty="0"/>
              <a:t>CONTRACEPTION COUNSELLING AND PROVISION</a:t>
            </a:r>
          </a:p>
        </p:txBody>
      </p:sp>
      <p:sp>
        <p:nvSpPr>
          <p:cNvPr id="3" name="TextBox 2">
            <a:extLst>
              <a:ext uri="{FF2B5EF4-FFF2-40B4-BE49-F238E27FC236}">
                <a16:creationId xmlns:a16="http://schemas.microsoft.com/office/drawing/2014/main" id="{B6388E33-74C7-BB49-BE12-BC3A89AB880C}"/>
              </a:ext>
            </a:extLst>
          </p:cNvPr>
          <p:cNvSpPr txBox="1"/>
          <p:nvPr/>
        </p:nvSpPr>
        <p:spPr>
          <a:xfrm>
            <a:off x="0" y="0"/>
            <a:ext cx="2689412" cy="369332"/>
          </a:xfrm>
          <a:prstGeom prst="rect">
            <a:avLst/>
          </a:prstGeom>
          <a:solidFill>
            <a:schemeClr val="tx1"/>
          </a:solidFill>
        </p:spPr>
        <p:txBody>
          <a:bodyPr wrap="square" rtlCol="0">
            <a:spAutoFit/>
          </a:bodyPr>
          <a:lstStyle/>
          <a:p>
            <a:r>
              <a:rPr lang="en-US" dirty="0">
                <a:solidFill>
                  <a:schemeClr val="bg1"/>
                </a:solidFill>
              </a:rPr>
              <a:t>Geneva 2022</a:t>
            </a:r>
          </a:p>
        </p:txBody>
      </p:sp>
      <p:sp>
        <p:nvSpPr>
          <p:cNvPr id="4" name="Rectangle 3">
            <a:extLst>
              <a:ext uri="{FF2B5EF4-FFF2-40B4-BE49-F238E27FC236}">
                <a16:creationId xmlns:a16="http://schemas.microsoft.com/office/drawing/2014/main" id="{769C79B9-5FC8-4030-BEA4-2A50655538C0}"/>
              </a:ext>
            </a:extLst>
          </p:cNvPr>
          <p:cNvSpPr/>
          <p:nvPr/>
        </p:nvSpPr>
        <p:spPr>
          <a:xfrm>
            <a:off x="4414157" y="5862847"/>
            <a:ext cx="3542060" cy="369332"/>
          </a:xfrm>
          <a:prstGeom prst="rect">
            <a:avLst/>
          </a:prstGeom>
        </p:spPr>
        <p:txBody>
          <a:bodyPr wrap="none">
            <a:spAutoFit/>
          </a:bodyPr>
          <a:lstStyle/>
          <a:p>
            <a:pPr algn="ctr"/>
            <a:r>
              <a:rPr lang="en-US" dirty="0"/>
              <a:t>Dr Venkatraman </a:t>
            </a:r>
            <a:r>
              <a:rPr lang="en-US" dirty="0" err="1"/>
              <a:t>Chandra-Mouli</a:t>
            </a:r>
            <a:endParaRPr lang="en-US" dirty="0"/>
          </a:p>
        </p:txBody>
      </p:sp>
    </p:spTree>
    <p:extLst>
      <p:ext uri="{BB962C8B-B14F-4D97-AF65-F5344CB8AC3E}">
        <p14:creationId xmlns:p14="http://schemas.microsoft.com/office/powerpoint/2010/main" val="1420569455"/>
      </p:ext>
    </p:extLst>
  </p:cSld>
  <p:clrMapOvr>
    <a:masterClrMapping/>
  </p:clrMapOvr>
  <mc:AlternateContent xmlns:mc="http://schemas.openxmlformats.org/markup-compatibility/2006" xmlns:p14="http://schemas.microsoft.com/office/powerpoint/2010/main">
    <mc:Choice Requires="p14">
      <p:transition spd="slow" p14:dur="2000" advTm="22575"/>
    </mc:Choice>
    <mc:Fallback xmlns="">
      <p:transition spd="slow" advTm="225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200" dirty="0"/>
              <a:t>COMPLEMENTARY </a:t>
            </a:r>
            <a:r>
              <a:rPr lang="en-US" sz="3600" dirty="0"/>
              <a:t>GUIDELINES TO WHO’s GUIDELINES</a:t>
            </a:r>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914900" y="96819"/>
            <a:ext cx="6743699" cy="6605195"/>
          </a:xfrm>
        </p:spPr>
        <p:txBody>
          <a:bodyPr>
            <a:normAutofit lnSpcReduction="10000"/>
          </a:bodyPr>
          <a:lstStyle/>
          <a:p>
            <a:r>
              <a:rPr lang="en-US" sz="1400" dirty="0">
                <a:solidFill>
                  <a:srgbClr val="0070C0"/>
                </a:solidFill>
              </a:rPr>
              <a:t>Medical eligibility criteria application for contraceptive use (WHO, 2019)</a:t>
            </a:r>
          </a:p>
          <a:p>
            <a:r>
              <a:rPr lang="en-US" sz="1400" dirty="0"/>
              <a:t>Medical eligibility criteria wheel for contraceptive use (WHO, 2015)</a:t>
            </a:r>
          </a:p>
          <a:p>
            <a:r>
              <a:rPr lang="en-US" sz="1400" dirty="0">
                <a:solidFill>
                  <a:srgbClr val="0070C0"/>
                </a:solidFill>
              </a:rPr>
              <a:t>Family planning: a global handbook for providers, 2018 edition (WHO, 2018)</a:t>
            </a:r>
          </a:p>
          <a:p>
            <a:r>
              <a:rPr lang="en-US" sz="1400" dirty="0"/>
              <a:t>Information note on self-administration of injectable contraception (WHO, 2020)</a:t>
            </a:r>
          </a:p>
          <a:p>
            <a:r>
              <a:rPr lang="en-US" sz="1400" dirty="0">
                <a:solidFill>
                  <a:srgbClr val="0070C0"/>
                </a:solidFill>
              </a:rPr>
              <a:t>Training resource package for family planning (WHO, 2021)</a:t>
            </a:r>
          </a:p>
          <a:p>
            <a:r>
              <a:rPr lang="en-US" sz="1400" dirty="0"/>
              <a:t>Task sharing to improve access to family planning/contraception: summary brief (WHO, 2017)</a:t>
            </a:r>
          </a:p>
          <a:p>
            <a:r>
              <a:rPr lang="en-US" sz="1400" dirty="0">
                <a:solidFill>
                  <a:srgbClr val="0070C0"/>
                </a:solidFill>
              </a:rPr>
              <a:t>Compendium of WHO recommendations for postpartum family planning (WHO, 2016)</a:t>
            </a:r>
          </a:p>
          <a:p>
            <a:r>
              <a:rPr lang="en-US" sz="1400" dirty="0"/>
              <a:t>Reducing early and unintended pregnancies among adolescents: evidence brief (WHO, 2017)</a:t>
            </a:r>
          </a:p>
          <a:p>
            <a:r>
              <a:rPr lang="en-US" sz="1400" dirty="0">
                <a:solidFill>
                  <a:srgbClr val="0070C0"/>
                </a:solidFill>
              </a:rPr>
              <a:t>Adolescents and family planning: what the evidence shows (ICRW, 2014)</a:t>
            </a:r>
          </a:p>
          <a:p>
            <a:r>
              <a:rPr lang="en-US" sz="1400" dirty="0"/>
              <a:t>High-impact Practices (HIPS) in family planning: Adolescent-friendly contraceptive services - mainstreaming adolescent-friendly elements into existing contraceptive services (USAID, 2015)</a:t>
            </a:r>
          </a:p>
          <a:p>
            <a:r>
              <a:rPr lang="en-US" sz="1400" dirty="0">
                <a:solidFill>
                  <a:srgbClr val="0070C0"/>
                </a:solidFill>
              </a:rPr>
              <a:t>Youth contraceptive use: effective interventions- a reference guide (PRB, 2017)</a:t>
            </a:r>
          </a:p>
          <a:p>
            <a:r>
              <a:rPr lang="en-US" sz="1400" dirty="0"/>
              <a:t>Global consensus statement for expanding contraceptive choice for adolescents and youth to include long-acting reversible contraception (FP 2020, 2017).</a:t>
            </a:r>
          </a:p>
        </p:txBody>
      </p:sp>
    </p:spTree>
    <p:extLst>
      <p:ext uri="{BB962C8B-B14F-4D97-AF65-F5344CB8AC3E}">
        <p14:creationId xmlns:p14="http://schemas.microsoft.com/office/powerpoint/2010/main" val="3756122152"/>
      </p:ext>
    </p:extLst>
  </p:cSld>
  <p:clrMapOvr>
    <a:masterClrMapping/>
  </p:clrMapOvr>
  <mc:AlternateContent xmlns:mc="http://schemas.openxmlformats.org/markup-compatibility/2006" xmlns:p14="http://schemas.microsoft.com/office/powerpoint/2010/main">
    <mc:Choice Requires="p14">
      <p:transition spd="slow" p14:dur="2000" advTm="148259"/>
    </mc:Choice>
    <mc:Fallback xmlns="">
      <p:transition spd="slow" advTm="14825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200" dirty="0"/>
              <a:t>Impact of COVID-19 on family planning</a:t>
            </a:r>
            <a:endParaRPr lang="en-US" sz="3600" dirty="0"/>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914900" y="96819"/>
            <a:ext cx="6743699" cy="6605195"/>
          </a:xfrm>
        </p:spPr>
        <p:txBody>
          <a:bodyPr>
            <a:normAutofit lnSpcReduction="10000"/>
          </a:bodyPr>
          <a:lstStyle/>
          <a:p>
            <a:r>
              <a:rPr lang="en-US" sz="2000" dirty="0"/>
              <a:t>COVID-19 is impacting family planning provision and demand. UNFPA projections indicate the following:</a:t>
            </a:r>
          </a:p>
          <a:p>
            <a:pPr lvl="1"/>
            <a:r>
              <a:rPr lang="en-US" sz="1800" dirty="0"/>
              <a:t>Clinical staff occupied with the COVID-19 response may not have time to provide services, or may lack personal protective equipment to provide services safely </a:t>
            </a:r>
          </a:p>
          <a:p>
            <a:pPr lvl="1"/>
            <a:r>
              <a:rPr lang="en-US" sz="1800" dirty="0"/>
              <a:t>Health facilities in many places are closing or limiting services</a:t>
            </a:r>
          </a:p>
          <a:p>
            <a:pPr lvl="1"/>
            <a:r>
              <a:rPr lang="en-US" sz="1800" dirty="0"/>
              <a:t> Women are refraining from visiting health facilities due to fears about COVID-19 exposure or due to movement restrictions </a:t>
            </a:r>
          </a:p>
          <a:p>
            <a:pPr lvl="1"/>
            <a:r>
              <a:rPr lang="en-US" sz="1800" dirty="0"/>
              <a:t>Supply chain disruptions are limiting availability of contraceptives in many places, and stock-outs of many contraceptive methods are anticipated within the next 6 months in more than a dozen lowest income countries </a:t>
            </a:r>
          </a:p>
          <a:p>
            <a:pPr lvl="1"/>
            <a:r>
              <a:rPr lang="en-US" sz="1800" dirty="0"/>
              <a:t> Product shortages and lack of access to trained providers or clinics mean that women may be unable to use their preferred method of contraception, may instead use a less effective short-term method, or may discontinue contraceptive use entirely</a:t>
            </a:r>
          </a:p>
        </p:txBody>
      </p:sp>
    </p:spTree>
    <p:extLst>
      <p:ext uri="{BB962C8B-B14F-4D97-AF65-F5344CB8AC3E}">
        <p14:creationId xmlns:p14="http://schemas.microsoft.com/office/powerpoint/2010/main" val="1162515534"/>
      </p:ext>
    </p:extLst>
  </p:cSld>
  <p:clrMapOvr>
    <a:masterClrMapping/>
  </p:clrMapOvr>
  <mc:AlternateContent xmlns:mc="http://schemas.openxmlformats.org/markup-compatibility/2006" xmlns:p14="http://schemas.microsoft.com/office/powerpoint/2010/main">
    <mc:Choice Requires="p14">
      <p:transition spd="slow" p14:dur="2000" advTm="148259"/>
    </mc:Choice>
    <mc:Fallback xmlns="">
      <p:transition spd="slow" advTm="14825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73AC-ED24-994E-8344-7B4AC2981071}"/>
              </a:ext>
            </a:extLst>
          </p:cNvPr>
          <p:cNvSpPr>
            <a:spLocks noGrp="1"/>
          </p:cNvSpPr>
          <p:nvPr>
            <p:ph type="title"/>
          </p:nvPr>
        </p:nvSpPr>
        <p:spPr>
          <a:solidFill>
            <a:srgbClr val="0070C0"/>
          </a:solidFill>
        </p:spPr>
        <p:txBody>
          <a:bodyPr>
            <a:normAutofit/>
          </a:bodyPr>
          <a:lstStyle/>
          <a:p>
            <a:r>
              <a:rPr lang="en-US" sz="3200" dirty="0"/>
              <a:t>UNFPA projections for contraceptive disruptions due to COVID-19</a:t>
            </a:r>
            <a:endParaRPr lang="en-US" sz="3600" dirty="0"/>
          </a:p>
        </p:txBody>
      </p:sp>
      <p:sp>
        <p:nvSpPr>
          <p:cNvPr id="3" name="Content Placeholder 2">
            <a:extLst>
              <a:ext uri="{FF2B5EF4-FFF2-40B4-BE49-F238E27FC236}">
                <a16:creationId xmlns:a16="http://schemas.microsoft.com/office/drawing/2014/main" id="{269EC6CA-0D7D-094B-9C70-4E27FEBA4201}"/>
              </a:ext>
            </a:extLst>
          </p:cNvPr>
          <p:cNvSpPr>
            <a:spLocks noGrp="1"/>
          </p:cNvSpPr>
          <p:nvPr>
            <p:ph idx="1"/>
          </p:nvPr>
        </p:nvSpPr>
        <p:spPr>
          <a:xfrm>
            <a:off x="4914900" y="96819"/>
            <a:ext cx="6743699" cy="6605195"/>
          </a:xfrm>
        </p:spPr>
        <p:txBody>
          <a:bodyPr>
            <a:normAutofit/>
          </a:bodyPr>
          <a:lstStyle/>
          <a:p>
            <a:r>
              <a:rPr lang="en-US" sz="2000" dirty="0"/>
              <a:t>Some </a:t>
            </a:r>
            <a:r>
              <a:rPr lang="en-US" sz="2000" b="1" dirty="0"/>
              <a:t>47 million </a:t>
            </a:r>
            <a:r>
              <a:rPr lang="en-US" sz="2000" dirty="0"/>
              <a:t>women</a:t>
            </a:r>
            <a:r>
              <a:rPr lang="en-US" sz="2000" b="1" dirty="0"/>
              <a:t> </a:t>
            </a:r>
            <a:r>
              <a:rPr lang="en-US" sz="2000" dirty="0"/>
              <a:t>in </a:t>
            </a:r>
            <a:r>
              <a:rPr lang="en-US" sz="2000" b="1" dirty="0"/>
              <a:t>114</a:t>
            </a:r>
            <a:r>
              <a:rPr lang="en-US" sz="2000" dirty="0"/>
              <a:t> low- and middle-income countries are projected to be unable to use modern contraceptives if the average lockdown, or COVID-19-related disruption, continues for 6 months with major disruptions to services </a:t>
            </a:r>
          </a:p>
          <a:p>
            <a:r>
              <a:rPr lang="en-US" sz="2000" dirty="0"/>
              <a:t>For every 3 months the lockdown continues, assuming high levels of disruption, up to 2 million additional women may be unable to use modern contraceptives</a:t>
            </a:r>
          </a:p>
          <a:p>
            <a:r>
              <a:rPr lang="en-US" sz="2000" dirty="0"/>
              <a:t>If the lockdown continues for 6 months and there are major service disruptions due to COVID-19, an additional 7 million unintended pregnancies are expected to occur</a:t>
            </a:r>
            <a:endParaRPr lang="en-US" sz="1800" dirty="0"/>
          </a:p>
        </p:txBody>
      </p:sp>
    </p:spTree>
    <p:extLst>
      <p:ext uri="{BB962C8B-B14F-4D97-AF65-F5344CB8AC3E}">
        <p14:creationId xmlns:p14="http://schemas.microsoft.com/office/powerpoint/2010/main" val="3562915642"/>
      </p:ext>
    </p:extLst>
  </p:cSld>
  <p:clrMapOvr>
    <a:masterClrMapping/>
  </p:clrMapOvr>
  <mc:AlternateContent xmlns:mc="http://schemas.openxmlformats.org/markup-compatibility/2006" xmlns:p14="http://schemas.microsoft.com/office/powerpoint/2010/main">
    <mc:Choice Requires="p14">
      <p:transition spd="slow" p14:dur="2000" advTm="148259"/>
    </mc:Choice>
    <mc:Fallback xmlns="">
      <p:transition spd="slow" advTm="14825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CA1614-19E2-4448-8206-364704FCF9FF}"/>
              </a:ext>
            </a:extLst>
          </p:cNvPr>
          <p:cNvSpPr txBox="1"/>
          <p:nvPr/>
        </p:nvSpPr>
        <p:spPr>
          <a:xfrm>
            <a:off x="860079" y="36248"/>
            <a:ext cx="10275683" cy="1089529"/>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r>
              <a:rPr lang="en-US" sz="3600" dirty="0">
                <a:solidFill>
                  <a:schemeClr val="bg1"/>
                </a:solidFill>
              </a:rPr>
              <a:t>Evidence on the impact of COVID-19 on contraception</a:t>
            </a:r>
            <a:endParaRPr lang="en-US" sz="1050" b="1" baseline="30000" dirty="0">
              <a:solidFill>
                <a:schemeClr val="bg1"/>
              </a:solidFill>
              <a:latin typeface="+mj-lt"/>
              <a:ea typeface="+mj-ea"/>
              <a:cs typeface="+mj-cs"/>
            </a:endParaRPr>
          </a:p>
        </p:txBody>
      </p:sp>
      <p:grpSp>
        <p:nvGrpSpPr>
          <p:cNvPr id="13" name="Group 12">
            <a:extLst>
              <a:ext uri="{FF2B5EF4-FFF2-40B4-BE49-F238E27FC236}">
                <a16:creationId xmlns:a16="http://schemas.microsoft.com/office/drawing/2014/main" id="{63B34D53-BA65-4324-B7B3-73D98E546976}"/>
              </a:ext>
            </a:extLst>
          </p:cNvPr>
          <p:cNvGrpSpPr/>
          <p:nvPr/>
        </p:nvGrpSpPr>
        <p:grpSpPr>
          <a:xfrm>
            <a:off x="1581339" y="1386947"/>
            <a:ext cx="7372540" cy="5146037"/>
            <a:chOff x="168998" y="1593410"/>
            <a:chExt cx="7372540" cy="5146037"/>
          </a:xfrm>
        </p:grpSpPr>
        <p:pic>
          <p:nvPicPr>
            <p:cNvPr id="9" name="Picture 8">
              <a:extLst>
                <a:ext uri="{FF2B5EF4-FFF2-40B4-BE49-F238E27FC236}">
                  <a16:creationId xmlns:a16="http://schemas.microsoft.com/office/drawing/2014/main" id="{44D020E5-8FFF-4D86-A41E-242360C64516}"/>
                </a:ext>
              </a:extLst>
            </p:cNvPr>
            <p:cNvPicPr>
              <a:picLocks noChangeAspect="1"/>
            </p:cNvPicPr>
            <p:nvPr/>
          </p:nvPicPr>
          <p:blipFill rotWithShape="1">
            <a:blip r:embed="rId3"/>
            <a:srcRect l="4282" t="10872" r="4899" b="5889"/>
            <a:stretch/>
          </p:blipFill>
          <p:spPr>
            <a:xfrm>
              <a:off x="331960" y="1593410"/>
              <a:ext cx="6392911" cy="4222707"/>
            </a:xfrm>
            <a:prstGeom prst="rect">
              <a:avLst/>
            </a:prstGeom>
          </p:spPr>
        </p:pic>
        <p:sp>
          <p:nvSpPr>
            <p:cNvPr id="11" name="TextBox 10">
              <a:extLst>
                <a:ext uri="{FF2B5EF4-FFF2-40B4-BE49-F238E27FC236}">
                  <a16:creationId xmlns:a16="http://schemas.microsoft.com/office/drawing/2014/main" id="{F27B4CA1-F2F8-4170-BA79-D37F0F9EC219}"/>
                </a:ext>
              </a:extLst>
            </p:cNvPr>
            <p:cNvSpPr txBox="1"/>
            <p:nvPr/>
          </p:nvSpPr>
          <p:spPr>
            <a:xfrm>
              <a:off x="168998" y="5816117"/>
              <a:ext cx="7372540" cy="923330"/>
            </a:xfrm>
            <a:prstGeom prst="rect">
              <a:avLst/>
            </a:prstGeom>
            <a:noFill/>
          </p:spPr>
          <p:txBody>
            <a:bodyPr wrap="square" rtlCol="0">
              <a:spAutoFit/>
            </a:bodyPr>
            <a:lstStyle/>
            <a:p>
              <a:r>
                <a:rPr lang="en-US" sz="1800" b="1" i="0" u="none" strike="noStrike" baseline="0" dirty="0">
                  <a:solidFill>
                    <a:srgbClr val="000000"/>
                  </a:solidFill>
                  <a:latin typeface="Calibri" panose="020F0502020204030204" pitchFamily="34" charset="0"/>
                </a:rPr>
                <a:t>On average, 35% of countries reported disruptions across RMNCAH and nutrition services. The most frequently disrupted services were family planning and contraception services.</a:t>
              </a:r>
              <a:endParaRPr lang="en-US" b="1" dirty="0"/>
            </a:p>
          </p:txBody>
        </p:sp>
      </p:grpSp>
      <p:cxnSp>
        <p:nvCxnSpPr>
          <p:cNvPr id="15" name="Straight Connector 14">
            <a:extLst>
              <a:ext uri="{FF2B5EF4-FFF2-40B4-BE49-F238E27FC236}">
                <a16:creationId xmlns:a16="http://schemas.microsoft.com/office/drawing/2014/main" id="{A333CE29-13F4-4538-AEF8-7FBE73B42FEE}"/>
              </a:ext>
            </a:extLst>
          </p:cNvPr>
          <p:cNvCxnSpPr/>
          <p:nvPr/>
        </p:nvCxnSpPr>
        <p:spPr>
          <a:xfrm>
            <a:off x="9469928" y="1240325"/>
            <a:ext cx="0" cy="501488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C28A66D-3A66-4A4E-847F-0A987EE76D74}"/>
              </a:ext>
            </a:extLst>
          </p:cNvPr>
          <p:cNvSpPr txBox="1"/>
          <p:nvPr/>
        </p:nvSpPr>
        <p:spPr>
          <a:xfrm>
            <a:off x="4143471" y="1068059"/>
            <a:ext cx="5658414" cy="400110"/>
          </a:xfrm>
          <a:prstGeom prst="rect">
            <a:avLst/>
          </a:prstGeom>
          <a:noFill/>
        </p:spPr>
        <p:txBody>
          <a:bodyPr wrap="square" rtlCol="0">
            <a:spAutoFit/>
          </a:bodyPr>
          <a:lstStyle/>
          <a:p>
            <a:r>
              <a:rPr lang="en-US" sz="2000" b="1" dirty="0"/>
              <a:t>PULSE SURVEY: Round 2</a:t>
            </a:r>
          </a:p>
        </p:txBody>
      </p:sp>
      <p:pic>
        <p:nvPicPr>
          <p:cNvPr id="20" name="Picture 19">
            <a:extLst>
              <a:ext uri="{FF2B5EF4-FFF2-40B4-BE49-F238E27FC236}">
                <a16:creationId xmlns:a16="http://schemas.microsoft.com/office/drawing/2014/main" id="{41E1572D-D4A6-4889-B38E-73CDEB55E066}"/>
              </a:ext>
            </a:extLst>
          </p:cNvPr>
          <p:cNvPicPr>
            <a:picLocks noChangeAspect="1"/>
          </p:cNvPicPr>
          <p:nvPr/>
        </p:nvPicPr>
        <p:blipFill>
          <a:blip r:embed="rId4"/>
          <a:stretch>
            <a:fillRect/>
          </a:stretch>
        </p:blipFill>
        <p:spPr>
          <a:xfrm>
            <a:off x="9581063" y="1871140"/>
            <a:ext cx="2443163" cy="3335543"/>
          </a:xfrm>
          <a:prstGeom prst="rect">
            <a:avLst/>
          </a:prstGeom>
        </p:spPr>
      </p:pic>
    </p:spTree>
    <p:extLst>
      <p:ext uri="{BB962C8B-B14F-4D97-AF65-F5344CB8AC3E}">
        <p14:creationId xmlns:p14="http://schemas.microsoft.com/office/powerpoint/2010/main" val="214276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lnSpcReduction="10000"/>
          </a:bodyPr>
          <a:lstStyle/>
          <a:p>
            <a:r>
              <a:rPr lang="en-US" dirty="0"/>
              <a:t>Inform adolescents where and how to access contraceptive counselling and services, including changes, if any, to service delivery times, location, etc. during the COVID-19 response.</a:t>
            </a:r>
          </a:p>
          <a:p>
            <a:r>
              <a:rPr lang="en-US" dirty="0">
                <a:solidFill>
                  <a:srgbClr val="0070C0"/>
                </a:solidFill>
              </a:rPr>
              <a:t>In health facilities, ensure that adolescents have access to the full range of contraceptive methods, including condoms and emergency contraception.</a:t>
            </a:r>
          </a:p>
          <a:p>
            <a:r>
              <a:rPr lang="en-US" dirty="0"/>
              <a:t>Ensure that forecasting for commodities and procurement planning are taking adolescents’ needs into account, and adjust for potential alterations in method choice.</a:t>
            </a:r>
          </a:p>
          <a:p>
            <a:r>
              <a:rPr lang="en-US" dirty="0">
                <a:solidFill>
                  <a:srgbClr val="0070C0"/>
                </a:solidFill>
              </a:rPr>
              <a:t>In case the preferred method is not available, support the adolescent to identify an alternative method that meets his/her needs and preferences.</a:t>
            </a:r>
          </a:p>
          <a:p>
            <a:r>
              <a:rPr lang="en-US" dirty="0"/>
              <a:t>Consider waiving restrictions (if restrictions exist), such as those based on age, marital status or parental/spousal consent, and providing services free of charge within the relevant legal jurisdiction and in line with international guidelines.</a:t>
            </a:r>
            <a:endParaRPr lang="en-US" sz="2000" dirty="0"/>
          </a:p>
        </p:txBody>
      </p:sp>
      <p:pic>
        <p:nvPicPr>
          <p:cNvPr id="4" name="Picture 3">
            <a:extLst>
              <a:ext uri="{FF2B5EF4-FFF2-40B4-BE49-F238E27FC236}">
                <a16:creationId xmlns:a16="http://schemas.microsoft.com/office/drawing/2014/main" id="{2B16B0C0-CA1C-49FF-AF58-49EBF18D9AA3}"/>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3899636012"/>
      </p:ext>
    </p:extLst>
  </p:cSld>
  <p:clrMapOvr>
    <a:masterClrMapping/>
  </p:clrMapOvr>
  <mc:AlternateContent xmlns:mc="http://schemas.openxmlformats.org/markup-compatibility/2006" xmlns:p14="http://schemas.microsoft.com/office/powerpoint/2010/main">
    <mc:Choice Requires="p14">
      <p:transition spd="slow" p14:dur="2000" advTm="114166"/>
    </mc:Choice>
    <mc:Fallback xmlns="">
      <p:transition spd="slow" advTm="11416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rmAutofit fontScale="90000"/>
          </a:bodyPr>
          <a:lstStyle/>
          <a:p>
            <a:r>
              <a:rPr lang="en-US" dirty="0"/>
              <a:t>Specific measures for delivery of services in the context of </a:t>
            </a:r>
            <a:br>
              <a:rPr lang="en-US" dirty="0"/>
            </a:br>
            <a:r>
              <a:rPr lang="en-US" dirty="0"/>
              <a:t>COVID-19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Consider providing multi-month supplies with clear information about the method and how to access referral care for adverse reactions.</a:t>
            </a:r>
          </a:p>
          <a:p>
            <a:r>
              <a:rPr lang="en-US" dirty="0">
                <a:solidFill>
                  <a:srgbClr val="0070C0"/>
                </a:solidFill>
              </a:rPr>
              <a:t>Counselling and services should continue to be provided discreetly and confidentially to adolescents, especially if someone else accompanies the adolescent to the consultation’.</a:t>
            </a:r>
          </a:p>
          <a:p>
            <a:r>
              <a:rPr lang="en-US" dirty="0"/>
              <a:t>Consider establishing alternative delivery modalities for contraceptives that are more accessible to adolescents (such as through pharmacies, shops or community-based delivery).</a:t>
            </a:r>
          </a:p>
          <a:p>
            <a:r>
              <a:rPr lang="en-US" dirty="0">
                <a:solidFill>
                  <a:srgbClr val="0070C0"/>
                </a:solidFill>
              </a:rPr>
              <a:t>Consider setting up hotlines for adolescents providing information and advice on contraception self-use, side effects, method choice and other questions on SRHR.</a:t>
            </a:r>
            <a:endParaRPr lang="en-US" sz="2000" dirty="0">
              <a:solidFill>
                <a:srgbClr val="0070C0"/>
              </a:solidFill>
            </a:endParaRPr>
          </a:p>
        </p:txBody>
      </p:sp>
      <p:pic>
        <p:nvPicPr>
          <p:cNvPr id="4" name="Picture 3">
            <a:extLst>
              <a:ext uri="{FF2B5EF4-FFF2-40B4-BE49-F238E27FC236}">
                <a16:creationId xmlns:a16="http://schemas.microsoft.com/office/drawing/2014/main" id="{7C74137C-7F74-4762-9DD0-65CE075C5688}"/>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103469881"/>
      </p:ext>
    </p:extLst>
  </p:cSld>
  <p:clrMapOvr>
    <a:masterClrMapping/>
  </p:clrMapOvr>
  <mc:AlternateContent xmlns:mc="http://schemas.openxmlformats.org/markup-compatibility/2006" xmlns:p14="http://schemas.microsoft.com/office/powerpoint/2010/main">
    <mc:Choice Requires="p14">
      <p:transition spd="slow" p14:dur="2000" advTm="69362"/>
    </mc:Choice>
    <mc:Fallback xmlns="">
      <p:transition spd="slow" advTm="6936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noAutofit/>
          </a:bodyPr>
          <a:lstStyle/>
          <a:p>
            <a:r>
              <a:rPr lang="en-US" sz="3200" dirty="0"/>
              <a:t>Considerations for resumption of normal services in the context of COVID-19</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dirty="0"/>
              <a:t>Enable adolescents who had to pause contraceptive use or change methods, because their preferred method was unavailable, to return to it.</a:t>
            </a:r>
          </a:p>
          <a:p>
            <a:r>
              <a:rPr lang="en-US" dirty="0">
                <a:solidFill>
                  <a:srgbClr val="0070C0"/>
                </a:solidFill>
              </a:rPr>
              <a:t>Where possible, promote the institutionalization of good practices in improving accessibility and quality that were put in place during the period of closures and disruption.</a:t>
            </a:r>
            <a:endParaRPr lang="en-US" sz="2000" dirty="0">
              <a:solidFill>
                <a:srgbClr val="0070C0"/>
              </a:solidFill>
            </a:endParaRPr>
          </a:p>
        </p:txBody>
      </p:sp>
      <p:pic>
        <p:nvPicPr>
          <p:cNvPr id="4" name="Picture 3">
            <a:extLst>
              <a:ext uri="{FF2B5EF4-FFF2-40B4-BE49-F238E27FC236}">
                <a16:creationId xmlns:a16="http://schemas.microsoft.com/office/drawing/2014/main" id="{25720EBE-3DA5-4B8F-B997-E693B036C4F5}"/>
              </a:ext>
            </a:extLst>
          </p:cNvPr>
          <p:cNvPicPr>
            <a:picLocks noChangeAspect="1"/>
          </p:cNvPicPr>
          <p:nvPr/>
        </p:nvPicPr>
        <p:blipFill>
          <a:blip r:embed="rId3"/>
          <a:stretch>
            <a:fillRect/>
          </a:stretch>
        </p:blipFill>
        <p:spPr>
          <a:xfrm>
            <a:off x="1523883" y="434352"/>
            <a:ext cx="2228474" cy="1584017"/>
          </a:xfrm>
          <a:prstGeom prst="rect">
            <a:avLst/>
          </a:prstGeom>
        </p:spPr>
      </p:pic>
    </p:spTree>
    <p:extLst>
      <p:ext uri="{BB962C8B-B14F-4D97-AF65-F5344CB8AC3E}">
        <p14:creationId xmlns:p14="http://schemas.microsoft.com/office/powerpoint/2010/main" val="4157579232"/>
      </p:ext>
    </p:extLst>
  </p:cSld>
  <p:clrMapOvr>
    <a:masterClrMapping/>
  </p:clrMapOvr>
  <mc:AlternateContent xmlns:mc="http://schemas.openxmlformats.org/markup-compatibility/2006" xmlns:p14="http://schemas.microsoft.com/office/powerpoint/2010/main">
    <mc:Choice Requires="p14">
      <p:transition spd="slow" p14:dur="2000" advTm="46927"/>
    </mc:Choice>
    <mc:Fallback xmlns="">
      <p:transition spd="slow" advTm="46927"/>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very high confidence">
            <a:extLst>
              <a:ext uri="{FF2B5EF4-FFF2-40B4-BE49-F238E27FC236}">
                <a16:creationId xmlns:a16="http://schemas.microsoft.com/office/drawing/2014/main" id="{FD4C5B9F-EC92-4447-9F9E-16EDF5433B69}"/>
              </a:ext>
            </a:extLst>
          </p:cNvPr>
          <p:cNvPicPr>
            <a:picLocks noChangeAspect="1"/>
          </p:cNvPicPr>
          <p:nvPr/>
        </p:nvPicPr>
        <p:blipFill>
          <a:blip r:embed="rId3"/>
          <a:stretch>
            <a:fillRect/>
          </a:stretch>
        </p:blipFill>
        <p:spPr>
          <a:xfrm>
            <a:off x="1902830" y="334537"/>
            <a:ext cx="8891550" cy="6561757"/>
          </a:xfrm>
          <a:prstGeom prst="rect">
            <a:avLst/>
          </a:prstGeom>
        </p:spPr>
      </p:pic>
    </p:spTree>
    <p:extLst>
      <p:ext uri="{BB962C8B-B14F-4D97-AF65-F5344CB8AC3E}">
        <p14:creationId xmlns:p14="http://schemas.microsoft.com/office/powerpoint/2010/main" val="3541967119"/>
      </p:ext>
    </p:extLst>
  </p:cSld>
  <p:clrMapOvr>
    <a:masterClrMapping/>
  </p:clrMapOvr>
  <mc:AlternateContent xmlns:mc="http://schemas.openxmlformats.org/markup-compatibility/2006" xmlns:p14="http://schemas.microsoft.com/office/powerpoint/2010/main">
    <mc:Choice Requires="p14">
      <p:transition spd="slow" p14:dur="2000" advTm="58184"/>
    </mc:Choice>
    <mc:Fallback xmlns="">
      <p:transition spd="slow" advTm="58184"/>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br>
              <a:rPr lang="en-GB" altLang="en-US" dirty="0"/>
            </a:br>
            <a:br>
              <a:rPr lang="en-GB" altLang="en-US" dirty="0"/>
            </a:br>
            <a:br>
              <a:rPr lang="en-GB" altLang="en-US" dirty="0"/>
            </a:br>
            <a:br>
              <a:rPr lang="en-GB" altLang="en-US" dirty="0"/>
            </a:br>
            <a:br>
              <a:rPr lang="en-US" dirty="0"/>
            </a:br>
            <a:br>
              <a:rPr lang="en-GB" altLang="en-US" dirty="0"/>
            </a:br>
            <a:endParaRPr lang="en-US" dirty="0"/>
          </a:p>
        </p:txBody>
      </p:sp>
      <p:sp>
        <p:nvSpPr>
          <p:cNvPr id="4" name="Subtitle 2">
            <a:extLst>
              <a:ext uri="{FF2B5EF4-FFF2-40B4-BE49-F238E27FC236}">
                <a16:creationId xmlns:a16="http://schemas.microsoft.com/office/drawing/2014/main" id="{D8409690-2A9B-44A9-B689-13A5B33233F0}"/>
              </a:ext>
            </a:extLst>
          </p:cNvPr>
          <p:cNvSpPr txBox="1">
            <a:spLocks/>
          </p:cNvSpPr>
          <p:nvPr/>
        </p:nvSpPr>
        <p:spPr>
          <a:xfrm>
            <a:off x="2425700" y="3016251"/>
            <a:ext cx="5092700" cy="742950"/>
          </a:xfrm>
          <a:prstGeom prst="rect">
            <a:avLst/>
          </a:prstGeom>
        </p:spPr>
        <p:style>
          <a:lnRef idx="3">
            <a:schemeClr val="lt1"/>
          </a:lnRef>
          <a:fillRef idx="1">
            <a:schemeClr val="accent6"/>
          </a:fillRef>
          <a:effectRef idx="1">
            <a:schemeClr val="accent6"/>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b="1" dirty="0">
                <a:solidFill>
                  <a:srgbClr val="C00000"/>
                </a:solidFill>
              </a:rPr>
              <a:t>A REGIONAL PERSPECTIVE</a:t>
            </a:r>
          </a:p>
        </p:txBody>
      </p:sp>
      <p:sp>
        <p:nvSpPr>
          <p:cNvPr id="5" name="Title 1"/>
          <p:cNvSpPr txBox="1">
            <a:spLocks/>
          </p:cNvSpPr>
          <p:nvPr/>
        </p:nvSpPr>
        <p:spPr>
          <a:xfrm>
            <a:off x="1651000" y="1355645"/>
            <a:ext cx="6807200" cy="1155700"/>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rmAutofit fontScale="85000" lnSpcReduction="10000"/>
          </a:bodyPr>
          <a:lstStyle>
            <a:lvl1pPr algn="ctr" defTabSz="457200" rtl="0" eaLnBrk="1" latinLnBrk="0" hangingPunct="1">
              <a:spcBef>
                <a:spcPct val="0"/>
              </a:spcBef>
              <a:buNone/>
              <a:defRPr sz="6000" b="1" kern="1200">
                <a:solidFill>
                  <a:srgbClr val="C00000"/>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200" dirty="0">
                <a:solidFill>
                  <a:prstClr val="white"/>
                </a:solidFill>
                <a:latin typeface="Arial" panose="020B0604020202020204" pitchFamily="34" charset="0"/>
                <a:cs typeface="Arial" panose="020B0604020202020204" pitchFamily="34" charset="0"/>
              </a:rPr>
              <a:t>CONTRACEPTION , COUNSELLING AND </a:t>
            </a:r>
          </a:p>
          <a:p>
            <a:r>
              <a:rPr lang="en-US" sz="3200" dirty="0">
                <a:solidFill>
                  <a:prstClr val="white"/>
                </a:solidFill>
                <a:latin typeface="Arial" panose="020B0604020202020204" pitchFamily="34" charset="0"/>
                <a:cs typeface="Arial" panose="020B0604020202020204" pitchFamily="34" charset="0"/>
              </a:rPr>
              <a:t>PROVISION</a:t>
            </a:r>
            <a:endParaRPr lang="en-US" sz="1800"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1739900" y="5867400"/>
            <a:ext cx="6578600" cy="692497"/>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just"/>
            <a:r>
              <a:rPr lang="en-US" sz="1300" b="1" dirty="0">
                <a:solidFill>
                  <a:prstClr val="white"/>
                </a:solidFill>
                <a:latin typeface="Arial" panose="020B0604020202020204" pitchFamily="34" charset="0"/>
                <a:cs typeface="Arial" panose="020B0604020202020204" pitchFamily="34" charset="0"/>
              </a:rPr>
              <a:t>Access to contraceptives for adolescents has been shown to promote autonomy and decision-making abilities, improve partner communication, and empower young women to lead healthy and productive lives (UNFPA, 2013). </a:t>
            </a:r>
          </a:p>
        </p:txBody>
      </p:sp>
      <p:sp>
        <p:nvSpPr>
          <p:cNvPr id="6" name="Slide Number Placeholder 5"/>
          <p:cNvSpPr>
            <a:spLocks noGrp="1"/>
          </p:cNvSpPr>
          <p:nvPr>
            <p:ph type="sldNum" sz="quarter" idx="12"/>
          </p:nvPr>
        </p:nvSpPr>
        <p:spPr/>
        <p:txBody>
          <a:bodyPr/>
          <a:lstStyle/>
          <a:p>
            <a:fld id="{EAFF4489-B465-4B7D-8C18-FD8A2B9697F6}" type="slidenum">
              <a:rPr lang="en-US">
                <a:solidFill>
                  <a:prstClr val="black">
                    <a:tint val="75000"/>
                  </a:prstClr>
                </a:solidFill>
                <a:latin typeface="Calibri"/>
              </a:rPr>
              <a:pPr/>
              <a:t>18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46489685"/>
      </p:ext>
    </p:extLst>
  </p:cSld>
  <p:clrMapOvr>
    <a:masterClrMapping/>
  </p:clrMapOvr>
  <mc:AlternateContent xmlns:mc="http://schemas.openxmlformats.org/markup-compatibility/2006" xmlns:p14="http://schemas.microsoft.com/office/powerpoint/2010/main">
    <mc:Choice Requires="p14">
      <p:transition spd="slow" p14:dur="2000" advTm="23600"/>
    </mc:Choice>
    <mc:Fallback xmlns="">
      <p:transition spd="slow" advTm="236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06F633-6986-4809-A9BA-21E3729B151B}"/>
              </a:ext>
            </a:extLst>
          </p:cNvPr>
          <p:cNvPicPr>
            <a:picLocks noChangeAspect="1"/>
          </p:cNvPicPr>
          <p:nvPr/>
        </p:nvPicPr>
        <p:blipFill rotWithShape="1">
          <a:blip r:embed="rId3"/>
          <a:srcRect l="11893" r="9940"/>
          <a:stretch/>
        </p:blipFill>
        <p:spPr>
          <a:xfrm>
            <a:off x="6992254" y="1076657"/>
            <a:ext cx="5127240" cy="3754875"/>
          </a:xfrm>
          <a:prstGeom prst="rect">
            <a:avLst/>
          </a:prstGeom>
        </p:spPr>
      </p:pic>
      <p:sp>
        <p:nvSpPr>
          <p:cNvPr id="5" name="Rectangle 4"/>
          <p:cNvSpPr/>
          <p:nvPr/>
        </p:nvSpPr>
        <p:spPr>
          <a:xfrm>
            <a:off x="443872" y="569819"/>
            <a:ext cx="6563510" cy="498598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defTabSz="914400">
              <a:defRPr/>
            </a:pPr>
            <a:r>
              <a:rPr lang="en-US" sz="2400" b="1" u="sng" kern="0" dirty="0">
                <a:solidFill>
                  <a:srgbClr val="FF0000"/>
                </a:solidFill>
                <a:latin typeface="Arial"/>
                <a:cs typeface="Arial"/>
              </a:rPr>
              <a:t>Key Indicators</a:t>
            </a:r>
          </a:p>
          <a:p>
            <a:pPr marL="400050" indent="-400050" defTabSz="914400">
              <a:buFont typeface="+mj-lt"/>
              <a:buAutoNum type="romanUcPeriod"/>
              <a:defRPr/>
            </a:pPr>
            <a:r>
              <a:rPr lang="en-US" sz="2000" kern="0" dirty="0">
                <a:solidFill>
                  <a:prstClr val="black"/>
                </a:solidFill>
                <a:latin typeface="Arial"/>
                <a:cs typeface="Arial"/>
              </a:rPr>
              <a:t>The EMR has </a:t>
            </a:r>
            <a:r>
              <a:rPr lang="en-US" sz="2000" b="1" kern="0" dirty="0">
                <a:solidFill>
                  <a:prstClr val="black"/>
                </a:solidFill>
                <a:latin typeface="Arial"/>
                <a:cs typeface="Arial"/>
              </a:rPr>
              <a:t>the second lowest contraceptive prevalence rate (CPR) (48%) </a:t>
            </a:r>
            <a:r>
              <a:rPr lang="en-US" sz="2000" kern="0" dirty="0">
                <a:solidFill>
                  <a:prstClr val="black"/>
                </a:solidFill>
                <a:latin typeface="Arial"/>
                <a:cs typeface="Arial"/>
              </a:rPr>
              <a:t>and the</a:t>
            </a:r>
            <a:r>
              <a:rPr lang="en-US" sz="2000" b="1" kern="0" dirty="0">
                <a:solidFill>
                  <a:prstClr val="black"/>
                </a:solidFill>
                <a:latin typeface="Arial"/>
                <a:cs typeface="Arial"/>
              </a:rPr>
              <a:t> second highest unmet need for family planning (FP) globally</a:t>
            </a:r>
            <a:r>
              <a:rPr lang="en-US" sz="2000" kern="0" dirty="0">
                <a:solidFill>
                  <a:prstClr val="black"/>
                </a:solidFill>
                <a:latin typeface="Arial"/>
                <a:cs typeface="Arial"/>
              </a:rPr>
              <a:t>, after the African Region.</a:t>
            </a:r>
            <a:r>
              <a:rPr lang="en-US" sz="2000" kern="0" baseline="30000" dirty="0">
                <a:solidFill>
                  <a:prstClr val="black"/>
                </a:solidFill>
                <a:latin typeface="Arial"/>
                <a:cs typeface="Arial"/>
              </a:rPr>
              <a:t>1</a:t>
            </a:r>
            <a:endParaRPr lang="en-US" sz="2000" kern="0" dirty="0">
              <a:solidFill>
                <a:prstClr val="black"/>
              </a:solidFill>
              <a:latin typeface="Arial"/>
              <a:cs typeface="Arial"/>
            </a:endParaRPr>
          </a:p>
          <a:p>
            <a:pPr marL="857250" lvl="1" indent="-400050" defTabSz="914400">
              <a:buFont typeface="+mj-lt"/>
              <a:buAutoNum type="romanUcPeriod"/>
              <a:defRPr/>
            </a:pPr>
            <a:r>
              <a:rPr lang="en-US" sz="2000" kern="0" dirty="0">
                <a:solidFill>
                  <a:prstClr val="black"/>
                </a:solidFill>
                <a:latin typeface="Arial"/>
                <a:cs typeface="Arial"/>
              </a:rPr>
              <a:t>Ten Member States have an </a:t>
            </a:r>
            <a:r>
              <a:rPr lang="en-US" sz="2000" b="1" dirty="0">
                <a:solidFill>
                  <a:prstClr val="black"/>
                </a:solidFill>
                <a:latin typeface="Arial"/>
                <a:cs typeface="Arial"/>
              </a:rPr>
              <a:t>unmet need for FP </a:t>
            </a:r>
            <a:r>
              <a:rPr lang="en-US" sz="2000" dirty="0">
                <a:solidFill>
                  <a:prstClr val="black"/>
                </a:solidFill>
                <a:latin typeface="Arial"/>
                <a:cs typeface="Arial"/>
              </a:rPr>
              <a:t>exceeding 20%. </a:t>
            </a:r>
          </a:p>
          <a:p>
            <a:pPr marL="857250" lvl="1" indent="-400050" defTabSz="914400">
              <a:buFont typeface="+mj-lt"/>
              <a:buAutoNum type="romanUcPeriod"/>
              <a:defRPr/>
            </a:pPr>
            <a:r>
              <a:rPr lang="en-US" sz="2000" kern="0" dirty="0">
                <a:solidFill>
                  <a:prstClr val="black"/>
                </a:solidFill>
                <a:latin typeface="Arial"/>
                <a:cs typeface="Arial"/>
              </a:rPr>
              <a:t>Nine Member States (Afghanistan, Djibouti, Oman, Pakistan, Qatar, Saudi Arabia, Somalia, Sudan and Yemen) have a lower </a:t>
            </a:r>
            <a:r>
              <a:rPr lang="en-US" sz="2000" b="1" kern="0" dirty="0">
                <a:solidFill>
                  <a:prstClr val="black"/>
                </a:solidFill>
                <a:latin typeface="Arial"/>
                <a:cs typeface="Arial"/>
              </a:rPr>
              <a:t>CPR</a:t>
            </a:r>
            <a:r>
              <a:rPr lang="en-US" sz="2000" kern="0" dirty="0">
                <a:solidFill>
                  <a:prstClr val="black"/>
                </a:solidFill>
                <a:latin typeface="Arial"/>
                <a:cs typeface="Arial"/>
              </a:rPr>
              <a:t> than the regional average.</a:t>
            </a:r>
            <a:r>
              <a:rPr lang="en-US" sz="2000" kern="0" baseline="30000" dirty="0">
                <a:solidFill>
                  <a:prstClr val="black"/>
                </a:solidFill>
                <a:latin typeface="Arial"/>
                <a:cs typeface="Arial"/>
              </a:rPr>
              <a:t>1</a:t>
            </a:r>
            <a:endParaRPr lang="en-US" sz="2000" b="1" u="sng" kern="0" dirty="0">
              <a:solidFill>
                <a:prstClr val="black"/>
              </a:solidFill>
              <a:latin typeface="Arial"/>
              <a:cs typeface="Arial"/>
            </a:endParaRPr>
          </a:p>
          <a:p>
            <a:pPr marL="400050" indent="-400050" defTabSz="914400">
              <a:buFont typeface="+mj-lt"/>
              <a:buAutoNum type="romanUcPeriod"/>
              <a:defRPr/>
            </a:pPr>
            <a:endParaRPr lang="en-US" sz="2000" b="1" u="sng" kern="0" dirty="0">
              <a:solidFill>
                <a:prstClr val="black"/>
              </a:solidFill>
              <a:latin typeface="Arial"/>
              <a:cs typeface="Arial"/>
            </a:endParaRPr>
          </a:p>
          <a:p>
            <a:pPr marL="400050" indent="-400050" defTabSz="914400">
              <a:buFont typeface="+mj-lt"/>
              <a:buAutoNum type="romanUcPeriod"/>
              <a:defRPr/>
            </a:pPr>
            <a:r>
              <a:rPr lang="en-US" sz="2000" kern="0" dirty="0">
                <a:solidFill>
                  <a:prstClr val="black"/>
                </a:solidFill>
                <a:latin typeface="Arial"/>
                <a:cs typeface="Arial"/>
              </a:rPr>
              <a:t>Much of the unmet need for FP in the Region is among married women and girls. This is compounded by the </a:t>
            </a:r>
            <a:r>
              <a:rPr lang="en-US" sz="2000" b="1" kern="0" dirty="0">
                <a:solidFill>
                  <a:prstClr val="black"/>
                </a:solidFill>
                <a:latin typeface="Arial"/>
                <a:cs typeface="Arial"/>
              </a:rPr>
              <a:t>high rate of early marriages.</a:t>
            </a:r>
            <a:r>
              <a:rPr lang="en-US" sz="2000" kern="0" baseline="30000" dirty="0">
                <a:solidFill>
                  <a:prstClr val="black"/>
                </a:solidFill>
                <a:latin typeface="Arial"/>
                <a:cs typeface="Arial"/>
              </a:rPr>
              <a:t>2</a:t>
            </a:r>
          </a:p>
          <a:p>
            <a:pPr marL="400050" indent="-400050" defTabSz="914400">
              <a:buFont typeface="+mj-lt"/>
              <a:buAutoNum type="romanUcPeriod"/>
              <a:defRPr/>
            </a:pPr>
            <a:endParaRPr lang="en-US" sz="1400" kern="0" dirty="0">
              <a:solidFill>
                <a:prstClr val="black"/>
              </a:solidFill>
              <a:latin typeface="Arial"/>
              <a:cs typeface="Arial"/>
            </a:endParaRPr>
          </a:p>
        </p:txBody>
      </p:sp>
      <p:sp>
        <p:nvSpPr>
          <p:cNvPr id="6" name="TextBox 5"/>
          <p:cNvSpPr txBox="1"/>
          <p:nvPr/>
        </p:nvSpPr>
        <p:spPr>
          <a:xfrm>
            <a:off x="1955800" y="108154"/>
            <a:ext cx="84074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Arial"/>
                <a:cs typeface="Arial"/>
              </a:rPr>
              <a:t>Key facts from the Region</a:t>
            </a:r>
          </a:p>
        </p:txBody>
      </p:sp>
      <p:sp>
        <p:nvSpPr>
          <p:cNvPr id="2" name="Slide Number Placeholder 1"/>
          <p:cNvSpPr>
            <a:spLocks noGrp="1"/>
          </p:cNvSpPr>
          <p:nvPr>
            <p:ph type="sldNum" sz="quarter" idx="12"/>
          </p:nvPr>
        </p:nvSpPr>
        <p:spPr/>
        <p:txBody>
          <a:bodyPr/>
          <a:lstStyle/>
          <a:p>
            <a:pPr>
              <a:defRPr/>
            </a:pPr>
            <a:fld id="{EAFF4489-B465-4B7D-8C18-FD8A2B9697F6}" type="slidenum">
              <a:rPr lang="en-US" smtClean="0">
                <a:solidFill>
                  <a:prstClr val="black">
                    <a:tint val="75000"/>
                  </a:prstClr>
                </a:solidFill>
                <a:latin typeface="Calibri"/>
              </a:rPr>
              <a:pPr>
                <a:defRPr/>
              </a:pPr>
              <a:t>19</a:t>
            </a:fld>
            <a:endParaRPr lang="en-US" dirty="0">
              <a:solidFill>
                <a:prstClr val="black">
                  <a:tint val="75000"/>
                </a:prstClr>
              </a:solidFill>
              <a:latin typeface="Calibri"/>
            </a:endParaRPr>
          </a:p>
        </p:txBody>
      </p:sp>
      <p:sp>
        <p:nvSpPr>
          <p:cNvPr id="7" name="Oval 6">
            <a:extLst>
              <a:ext uri="{FF2B5EF4-FFF2-40B4-BE49-F238E27FC236}">
                <a16:creationId xmlns:a16="http://schemas.microsoft.com/office/drawing/2014/main" id="{9BAFF93A-6E2E-4AE6-B576-8FA8794BD2C1}"/>
              </a:ext>
            </a:extLst>
          </p:cNvPr>
          <p:cNvSpPr/>
          <p:nvPr/>
        </p:nvSpPr>
        <p:spPr>
          <a:xfrm>
            <a:off x="10630276" y="1883121"/>
            <a:ext cx="742385" cy="2948411"/>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2034846"/>
      </p:ext>
    </p:extLst>
  </p:cSld>
  <p:clrMapOvr>
    <a:masterClrMapping/>
  </p:clrMapOvr>
  <mc:AlternateContent xmlns:mc="http://schemas.openxmlformats.org/markup-compatibility/2006" xmlns:p14="http://schemas.microsoft.com/office/powerpoint/2010/main">
    <mc:Choice Requires="p14">
      <p:transition spd="slow" p14:dur="2000" advTm="142891"/>
    </mc:Choice>
    <mc:Fallback xmlns="">
      <p:transition spd="slow" advTm="14289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DEFINITION</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5118447" y="530352"/>
            <a:ext cx="6281873" cy="5870448"/>
          </a:xfrm>
        </p:spPr>
        <p:txBody>
          <a:bodyPr>
            <a:normAutofit lnSpcReduction="10000"/>
          </a:bodyPr>
          <a:lstStyle/>
          <a:p>
            <a:r>
              <a:rPr lang="en-US" sz="2400" dirty="0"/>
              <a:t>Contraception is the intentional prevention of pregnancy by artificial or natural means.</a:t>
            </a:r>
          </a:p>
          <a:p>
            <a:r>
              <a:rPr lang="en-US" sz="2400" dirty="0"/>
              <a:t>It enables people to attain their desired number of children, &amp; to determine the spacing of their pregnancies by delaying or preventing child bearing.</a:t>
            </a:r>
          </a:p>
          <a:p>
            <a:r>
              <a:rPr lang="en-US" sz="2400" dirty="0"/>
              <a:t>Contraceptive methods are designated by duration &amp; context of use (permanent, long acting, short-term or emergency) &amp; by mode of operation (hormonal, non-hormonal, barrier or fertility awareness-based).</a:t>
            </a:r>
          </a:p>
        </p:txBody>
      </p:sp>
    </p:spTree>
    <p:extLst>
      <p:ext uri="{BB962C8B-B14F-4D97-AF65-F5344CB8AC3E}">
        <p14:creationId xmlns:p14="http://schemas.microsoft.com/office/powerpoint/2010/main" val="1117816691"/>
      </p:ext>
    </p:extLst>
  </p:cSld>
  <p:clrMapOvr>
    <a:masterClrMapping/>
  </p:clrMapOvr>
  <mc:AlternateContent xmlns:mc="http://schemas.openxmlformats.org/markup-compatibility/2006" xmlns:p14="http://schemas.microsoft.com/office/powerpoint/2010/main">
    <mc:Choice Requires="p14">
      <p:transition spd="slow" p14:dur="2000" advTm="42459"/>
    </mc:Choice>
    <mc:Fallback xmlns="">
      <p:transition spd="slow" advTm="4245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229BD-56B7-4012-830D-C4716B7D2382}"/>
              </a:ext>
            </a:extLst>
          </p:cNvPr>
          <p:cNvSpPr>
            <a:spLocks noGrp="1"/>
          </p:cNvSpPr>
          <p:nvPr>
            <p:ph idx="1"/>
          </p:nvPr>
        </p:nvSpPr>
        <p:spPr>
          <a:xfrm>
            <a:off x="901700" y="739209"/>
            <a:ext cx="10515600" cy="4351338"/>
          </a:xfrm>
        </p:spPr>
        <p:txBody>
          <a:bodyPr/>
          <a:lstStyle/>
          <a:p>
            <a:pPr defTabSz="914400">
              <a:defRPr/>
            </a:pPr>
            <a:r>
              <a:rPr lang="en-US" sz="3200" b="1" u="sng" kern="0" dirty="0">
                <a:solidFill>
                  <a:srgbClr val="FF0000"/>
                </a:solidFill>
                <a:latin typeface="Arial"/>
                <a:cs typeface="Arial"/>
              </a:rPr>
              <a:t>Policy and programmatic situation in the Region </a:t>
            </a:r>
          </a:p>
          <a:p>
            <a:pPr defTabSz="914400">
              <a:defRPr/>
            </a:pPr>
            <a:endParaRPr lang="en-US" sz="2800" kern="0" baseline="30000" dirty="0">
              <a:solidFill>
                <a:sysClr val="windowText" lastClr="000000"/>
              </a:solidFill>
              <a:latin typeface="Arial"/>
              <a:cs typeface="Arial"/>
            </a:endParaRPr>
          </a:p>
          <a:p>
            <a:pPr marL="400050" indent="-400050" defTabSz="914400">
              <a:buFont typeface="+mj-lt"/>
              <a:buAutoNum type="romanUcPeriod"/>
              <a:defRPr/>
            </a:pPr>
            <a:r>
              <a:rPr lang="en-US" sz="2800" dirty="0">
                <a:solidFill>
                  <a:prstClr val="black"/>
                </a:solidFill>
                <a:latin typeface="Arial"/>
                <a:cs typeface="Arial"/>
              </a:rPr>
              <a:t>Three countries in the Region have a national policy/guideline on contraception that prohibits access to adolescents on the basis of age.</a:t>
            </a:r>
            <a:r>
              <a:rPr lang="en-US" kern="0" baseline="30000" dirty="0">
                <a:solidFill>
                  <a:prstClr val="black"/>
                </a:solidFill>
                <a:latin typeface="Arial"/>
                <a:cs typeface="Arial"/>
              </a:rPr>
              <a:t>1</a:t>
            </a:r>
            <a:r>
              <a:rPr lang="en-US" sz="2800" kern="0" baseline="30000" dirty="0">
                <a:solidFill>
                  <a:prstClr val="black"/>
                </a:solidFill>
                <a:latin typeface="Arial"/>
                <a:cs typeface="Arial"/>
              </a:rPr>
              <a:t> </a:t>
            </a:r>
          </a:p>
          <a:p>
            <a:pPr marL="400050" indent="-400050" defTabSz="914400">
              <a:buFont typeface="+mj-lt"/>
              <a:buAutoNum type="romanUcPeriod"/>
              <a:defRPr/>
            </a:pPr>
            <a:r>
              <a:rPr lang="en-US" sz="2800" dirty="0">
                <a:solidFill>
                  <a:prstClr val="black"/>
                </a:solidFill>
                <a:latin typeface="Arial"/>
                <a:cs typeface="Arial"/>
              </a:rPr>
              <a:t>Only 7 out of 16 surveyed countries in the Region have contraception policies that require the disaggregation of data for the adolescent age group.</a:t>
            </a:r>
            <a:r>
              <a:rPr lang="en-US" kern="0" baseline="30000" dirty="0">
                <a:solidFill>
                  <a:prstClr val="black"/>
                </a:solidFill>
                <a:latin typeface="Arial"/>
                <a:cs typeface="Arial"/>
              </a:rPr>
              <a:t>1</a:t>
            </a:r>
            <a:endParaRPr lang="en-US" sz="2800" kern="0" baseline="30000" dirty="0">
              <a:solidFill>
                <a:prstClr val="black"/>
              </a:solidFill>
              <a:latin typeface="Arial"/>
              <a:cs typeface="Arial"/>
            </a:endParaRPr>
          </a:p>
          <a:p>
            <a:pPr marL="400050" indent="-400050" defTabSz="914400">
              <a:buFont typeface="+mj-lt"/>
              <a:buAutoNum type="romanUcPeriod"/>
              <a:defRPr/>
            </a:pPr>
            <a:r>
              <a:rPr lang="en-US" sz="2800" dirty="0">
                <a:solidFill>
                  <a:prstClr val="black"/>
                </a:solidFill>
                <a:latin typeface="Arial"/>
                <a:cs typeface="Arial"/>
              </a:rPr>
              <a:t>The Region has the lowest proportion of countries that include adolescent health in pre-service training for clinicians, nurses, and community health workers (33%).</a:t>
            </a:r>
            <a:r>
              <a:rPr lang="en-US" baseline="30000" dirty="0">
                <a:solidFill>
                  <a:prstClr val="black"/>
                </a:solidFill>
                <a:latin typeface="Arial"/>
                <a:cs typeface="Arial"/>
              </a:rPr>
              <a:t>2</a:t>
            </a:r>
            <a:endParaRPr lang="en-US" sz="2800" baseline="30000" dirty="0">
              <a:solidFill>
                <a:prstClr val="black"/>
              </a:solidFill>
              <a:latin typeface="Arial"/>
              <a:cs typeface="Arial"/>
            </a:endParaRPr>
          </a:p>
          <a:p>
            <a:endParaRPr lang="en-US" dirty="0"/>
          </a:p>
        </p:txBody>
      </p:sp>
      <p:sp>
        <p:nvSpPr>
          <p:cNvPr id="4" name="Slide Number Placeholder 3">
            <a:extLst>
              <a:ext uri="{FF2B5EF4-FFF2-40B4-BE49-F238E27FC236}">
                <a16:creationId xmlns:a16="http://schemas.microsoft.com/office/drawing/2014/main" id="{A2496127-70F9-4F45-90F0-73E8ABB473B2}"/>
              </a:ext>
            </a:extLst>
          </p:cNvPr>
          <p:cNvSpPr>
            <a:spLocks noGrp="1"/>
          </p:cNvSpPr>
          <p:nvPr>
            <p:ph type="sldNum" sz="quarter" idx="12"/>
          </p:nvPr>
        </p:nvSpPr>
        <p:spPr/>
        <p:txBody>
          <a:bodyPr/>
          <a:lstStyle/>
          <a:p>
            <a:fld id="{EAFF4489-B465-4B7D-8C18-FD8A2B9697F6}"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
        <p:nvSpPr>
          <p:cNvPr id="7" name="TextBox 6">
            <a:extLst>
              <a:ext uri="{FF2B5EF4-FFF2-40B4-BE49-F238E27FC236}">
                <a16:creationId xmlns:a16="http://schemas.microsoft.com/office/drawing/2014/main" id="{B52C33A2-1155-4E77-A516-E288C39195A5}"/>
              </a:ext>
            </a:extLst>
          </p:cNvPr>
          <p:cNvSpPr txBox="1"/>
          <p:nvPr/>
        </p:nvSpPr>
        <p:spPr>
          <a:xfrm>
            <a:off x="1955800" y="108154"/>
            <a:ext cx="84074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defRPr/>
            </a:pPr>
            <a:r>
              <a:rPr lang="en-US" sz="2400" b="1" dirty="0">
                <a:solidFill>
                  <a:prstClr val="white"/>
                </a:solidFill>
                <a:latin typeface="Arial"/>
                <a:cs typeface="Arial"/>
              </a:rPr>
              <a:t>Key facts from the Region</a:t>
            </a:r>
          </a:p>
        </p:txBody>
      </p:sp>
    </p:spTree>
    <p:extLst>
      <p:ext uri="{BB962C8B-B14F-4D97-AF65-F5344CB8AC3E}">
        <p14:creationId xmlns:p14="http://schemas.microsoft.com/office/powerpoint/2010/main" val="4143621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887" y="689789"/>
            <a:ext cx="10773624" cy="5150128"/>
          </a:xfrm>
          <a:prstGeom prst="rect">
            <a:avLst/>
          </a:prstGeom>
          <a:noFill/>
        </p:spPr>
        <p:txBody>
          <a:bodyPr wrap="square" rtlCol="0">
            <a:spAutoFit/>
          </a:bodyPr>
          <a:lstStyle/>
          <a:p>
            <a:pPr>
              <a:defRPr/>
            </a:pPr>
            <a:r>
              <a:rPr lang="en-US" sz="1700" b="1" u="sng" dirty="0">
                <a:solidFill>
                  <a:prstClr val="black"/>
                </a:solidFill>
                <a:latin typeface="Arial"/>
                <a:cs typeface="Arial"/>
              </a:rPr>
              <a:t>Sociocultural challenges</a:t>
            </a:r>
            <a:endParaRPr lang="en-US" sz="1700" b="1" u="sng" dirty="0">
              <a:solidFill>
                <a:prstClr val="black"/>
              </a:solidFill>
              <a:latin typeface="Calibri"/>
            </a:endParaRPr>
          </a:p>
          <a:p>
            <a:pPr marL="400050" indent="-400050">
              <a:buFont typeface="+mj-lt"/>
              <a:buAutoNum type="romanUcPeriod"/>
              <a:defRPr/>
            </a:pPr>
            <a:r>
              <a:rPr lang="en-US" sz="1700" b="1" kern="0" dirty="0">
                <a:solidFill>
                  <a:srgbClr val="FF0000"/>
                </a:solidFill>
                <a:latin typeface="Arial"/>
                <a:cs typeface="Arial"/>
              </a:rPr>
              <a:t>High rate of early marriages: </a:t>
            </a:r>
            <a:r>
              <a:rPr lang="en-US" sz="1700" kern="0" dirty="0">
                <a:solidFill>
                  <a:prstClr val="black"/>
                </a:solidFill>
                <a:latin typeface="Arial"/>
                <a:cs typeface="Arial"/>
              </a:rPr>
              <a:t>As noted on slide 2, much of the unmet need for FP in the Region is among married women and girls. </a:t>
            </a:r>
          </a:p>
          <a:p>
            <a:pPr marL="400050" indent="-400050">
              <a:buFont typeface="+mj-lt"/>
              <a:buAutoNum type="romanUcPeriod"/>
              <a:defRPr/>
            </a:pPr>
            <a:r>
              <a:rPr lang="en-US" sz="1700" b="1" kern="0" dirty="0">
                <a:solidFill>
                  <a:srgbClr val="FF0000"/>
                </a:solidFill>
                <a:latin typeface="Arial"/>
                <a:cs typeface="Arial"/>
              </a:rPr>
              <a:t>Sociocultural barriers: </a:t>
            </a:r>
            <a:r>
              <a:rPr lang="en-US" sz="1700" kern="0" dirty="0">
                <a:solidFill>
                  <a:prstClr val="black"/>
                </a:solidFill>
                <a:latin typeface="Arial"/>
                <a:cs typeface="Arial"/>
              </a:rPr>
              <a:t>Social norms and myths and misconceptions about contraception are important barriers to the provisio</a:t>
            </a:r>
            <a:r>
              <a:rPr lang="en-US" sz="1700" dirty="0">
                <a:solidFill>
                  <a:prstClr val="black"/>
                </a:solidFill>
                <a:latin typeface="Arial"/>
                <a:cs typeface="Arial"/>
              </a:rPr>
              <a:t>n of contraceptive services in the Region. </a:t>
            </a:r>
          </a:p>
          <a:p>
            <a:pPr marL="400050" indent="-400050">
              <a:buFont typeface="+mj-lt"/>
              <a:buAutoNum type="romanUcPeriod"/>
              <a:defRPr/>
            </a:pPr>
            <a:r>
              <a:rPr lang="en-US" sz="1700" b="1" kern="0" dirty="0">
                <a:solidFill>
                  <a:srgbClr val="FF0000"/>
                </a:solidFill>
                <a:latin typeface="Arial"/>
                <a:cs typeface="Arial"/>
              </a:rPr>
              <a:t>Humanitarian crises: </a:t>
            </a:r>
            <a:r>
              <a:rPr lang="en-US" sz="1700" dirty="0">
                <a:solidFill>
                  <a:prstClr val="black"/>
                </a:solidFill>
                <a:latin typeface="Arial" panose="020B0604020202020204" pitchFamily="34" charset="0"/>
                <a:cs typeface="Arial" panose="020B0604020202020204" pitchFamily="34" charset="0"/>
              </a:rPr>
              <a:t>Interruption of health services for adolescents, including the provision of contraceptive services, </a:t>
            </a:r>
            <a:r>
              <a:rPr lang="en-US" sz="1700" dirty="0">
                <a:solidFill>
                  <a:prstClr val="black"/>
                </a:solidFill>
                <a:latin typeface="Arial"/>
                <a:cs typeface="Arial"/>
              </a:rPr>
              <a:t>increases the risk of unintended pregnancies, STIs, and unsafe abortions.</a:t>
            </a:r>
            <a:r>
              <a:rPr lang="en-US" sz="1700" baseline="30000" dirty="0">
                <a:solidFill>
                  <a:prstClr val="black"/>
                </a:solidFill>
                <a:latin typeface="Arial"/>
                <a:cs typeface="Arial"/>
              </a:rPr>
              <a:t>1  </a:t>
            </a:r>
          </a:p>
          <a:p>
            <a:pPr>
              <a:defRPr/>
            </a:pPr>
            <a:r>
              <a:rPr lang="en-US" sz="1700" b="1" u="sng" dirty="0">
                <a:solidFill>
                  <a:prstClr val="black"/>
                </a:solidFill>
                <a:latin typeface="Arial"/>
                <a:cs typeface="Arial"/>
              </a:rPr>
              <a:t>Policy and programmatic challenges </a:t>
            </a:r>
            <a:endParaRPr lang="en-US" sz="1700" b="1" baseline="30000" dirty="0">
              <a:solidFill>
                <a:prstClr val="black"/>
              </a:solidFill>
              <a:latin typeface="Arial"/>
              <a:cs typeface="Arial"/>
            </a:endParaRPr>
          </a:p>
          <a:p>
            <a:pPr marL="400050" indent="-400050" defTabSz="914400">
              <a:buFont typeface="+mj-lt"/>
              <a:buAutoNum type="romanUcPeriod"/>
              <a:defRPr/>
            </a:pPr>
            <a:r>
              <a:rPr lang="en-US" sz="1700" b="1" dirty="0">
                <a:solidFill>
                  <a:srgbClr val="FF0000"/>
                </a:solidFill>
                <a:latin typeface="Arial" panose="020B0604020202020204" pitchFamily="34" charset="0"/>
                <a:cs typeface="Arial" panose="020B0604020202020204" pitchFamily="34" charset="0"/>
              </a:rPr>
              <a:t>Laws and policies regarding provision of contraception:</a:t>
            </a:r>
            <a:r>
              <a:rPr lang="en-US" sz="1700" dirty="0">
                <a:solidFill>
                  <a:prstClr val="black"/>
                </a:solidFill>
                <a:latin typeface="Arial"/>
                <a:cs typeface="Arial"/>
              </a:rPr>
              <a:t> Legal and policy restrictions related to age, marital status, parental/spousal consent, and provider authorization exist in many countries in the Region. For example, in Morocco there is a legal age for married adolescent to provide consent for emergency contraception without spousal consent.</a:t>
            </a:r>
            <a:r>
              <a:rPr lang="en-US" sz="1700" baseline="30000" dirty="0">
                <a:solidFill>
                  <a:prstClr val="black"/>
                </a:solidFill>
                <a:latin typeface="Arial"/>
                <a:cs typeface="Arial"/>
              </a:rPr>
              <a:t>2</a:t>
            </a:r>
            <a:r>
              <a:rPr lang="en-US" sz="1700" dirty="0">
                <a:solidFill>
                  <a:prstClr val="black"/>
                </a:solidFill>
                <a:latin typeface="Arial"/>
                <a:cs typeface="Arial"/>
              </a:rPr>
              <a:t> </a:t>
            </a:r>
          </a:p>
          <a:p>
            <a:pPr marL="400050" indent="-400050" defTabSz="914400">
              <a:buFont typeface="+mj-lt"/>
              <a:buAutoNum type="romanUcPeriod"/>
              <a:defRPr/>
            </a:pPr>
            <a:r>
              <a:rPr lang="en-US" sz="1700" b="1" kern="0" dirty="0">
                <a:solidFill>
                  <a:srgbClr val="FF0000"/>
                </a:solidFill>
                <a:latin typeface="Arial"/>
                <a:cs typeface="Arial"/>
              </a:rPr>
              <a:t>Access to and quality of services</a:t>
            </a:r>
            <a:r>
              <a:rPr lang="en-US" sz="1700" b="1" kern="0" dirty="0">
                <a:solidFill>
                  <a:prstClr val="black"/>
                </a:solidFill>
                <a:latin typeface="Arial"/>
                <a:cs typeface="Arial"/>
              </a:rPr>
              <a:t>: </a:t>
            </a:r>
            <a:r>
              <a:rPr lang="en-US" sz="1700" kern="0" dirty="0">
                <a:solidFill>
                  <a:prstClr val="black"/>
                </a:solidFill>
                <a:latin typeface="Arial"/>
                <a:cs typeface="Arial"/>
              </a:rPr>
              <a:t>Lack of infrastructure, supply shortages, provider biases and lack of competencies, and cost of contraceptive methods impede access to contraceptive services for adolescents in the Region.</a:t>
            </a:r>
            <a:r>
              <a:rPr lang="en-US" sz="1700" kern="0" baseline="30000" dirty="0">
                <a:solidFill>
                  <a:prstClr val="black"/>
                </a:solidFill>
                <a:latin typeface="Arial"/>
                <a:cs typeface="Arial"/>
              </a:rPr>
              <a:t>3,4</a:t>
            </a:r>
          </a:p>
          <a:p>
            <a:pPr marL="400050" indent="-400050" defTabSz="914400">
              <a:buFont typeface="+mj-lt"/>
              <a:buAutoNum type="romanUcPeriod"/>
              <a:defRPr/>
            </a:pPr>
            <a:r>
              <a:rPr lang="en-US" sz="1700" b="1" kern="0" dirty="0">
                <a:solidFill>
                  <a:srgbClr val="FF0000"/>
                </a:solidFill>
                <a:latin typeface="Arial"/>
                <a:cs typeface="Arial"/>
              </a:rPr>
              <a:t>Lack of data: </a:t>
            </a:r>
            <a:r>
              <a:rPr lang="en-US" sz="1700" kern="0" dirty="0">
                <a:solidFill>
                  <a:prstClr val="black"/>
                </a:solidFill>
                <a:latin typeface="Arial"/>
                <a:cs typeface="Arial"/>
              </a:rPr>
              <a:t>There is an important lack of age-disaggregated data on knowledge, attitudes and practices related to contraception, due to the sensitive nature of these issues in the Region. This impedes </a:t>
            </a:r>
            <a:r>
              <a:rPr lang="en-US" sz="1700" kern="0" dirty="0" err="1">
                <a:solidFill>
                  <a:prstClr val="black"/>
                </a:solidFill>
                <a:latin typeface="Arial"/>
                <a:cs typeface="Arial"/>
              </a:rPr>
              <a:t>programme</a:t>
            </a:r>
            <a:r>
              <a:rPr lang="en-US" sz="1700" kern="0" dirty="0">
                <a:solidFill>
                  <a:prstClr val="black"/>
                </a:solidFill>
                <a:latin typeface="Arial"/>
                <a:cs typeface="Arial"/>
              </a:rPr>
              <a:t> planning, monitoring, and evaluation.</a:t>
            </a:r>
            <a:endParaRPr lang="en-US" sz="1700" kern="0" baseline="30000" dirty="0">
              <a:solidFill>
                <a:prstClr val="black"/>
              </a:solidFill>
              <a:latin typeface="Arial"/>
              <a:cs typeface="Arial"/>
            </a:endParaRPr>
          </a:p>
          <a:p>
            <a:pPr>
              <a:defRPr/>
            </a:pPr>
            <a:endParaRPr lang="en-US" sz="1700" baseline="30000" dirty="0">
              <a:solidFill>
                <a:prstClr val="black"/>
              </a:solidFill>
              <a:latin typeface="Arial"/>
              <a:cs typeface="Arial"/>
            </a:endParaRPr>
          </a:p>
          <a:p>
            <a:pPr>
              <a:defRPr/>
            </a:pPr>
            <a:endParaRPr lang="en-US" sz="1700" b="1" baseline="30000" dirty="0">
              <a:solidFill>
                <a:prstClr val="black"/>
              </a:solidFill>
              <a:latin typeface="Calibri"/>
            </a:endParaRPr>
          </a:p>
        </p:txBody>
      </p:sp>
      <p:sp>
        <p:nvSpPr>
          <p:cNvPr id="4" name="Title 6"/>
          <p:cNvSpPr txBox="1">
            <a:spLocks/>
          </p:cNvSpPr>
          <p:nvPr/>
        </p:nvSpPr>
        <p:spPr>
          <a:xfrm>
            <a:off x="2019300" y="1"/>
            <a:ext cx="81788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ct val="100000"/>
              </a:lnSpc>
              <a:spcBef>
                <a:spcPts val="0"/>
              </a:spcBef>
              <a:defRPr/>
            </a:pPr>
            <a:r>
              <a:rPr lang="en-US" sz="2400" b="1" kern="0" dirty="0">
                <a:solidFill>
                  <a:prstClr val="white"/>
                </a:solidFill>
                <a:latin typeface="Calibri"/>
              </a:rPr>
              <a:t>Regional challenges in provision of contraceptive services</a:t>
            </a:r>
          </a:p>
        </p:txBody>
      </p:sp>
      <p:sp>
        <p:nvSpPr>
          <p:cNvPr id="3" name="Slide Number Placeholder 2"/>
          <p:cNvSpPr>
            <a:spLocks noGrp="1"/>
          </p:cNvSpPr>
          <p:nvPr>
            <p:ph type="sldNum" sz="quarter" idx="12"/>
          </p:nvPr>
        </p:nvSpPr>
        <p:spPr/>
        <p:txBody>
          <a:bodyPr/>
          <a:lstStyle/>
          <a:p>
            <a:pPr>
              <a:defRPr/>
            </a:pPr>
            <a:fld id="{EAFF4489-B465-4B7D-8C18-FD8A2B9697F6}" type="slidenum">
              <a:rPr lang="en-US">
                <a:solidFill>
                  <a:prstClr val="black">
                    <a:tint val="75000"/>
                  </a:prstClr>
                </a:solidFill>
                <a:latin typeface="Calibri"/>
              </a:rPr>
              <a:pPr>
                <a:defRPr/>
              </a:pPr>
              <a:t>21</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9541220"/>
      </p:ext>
    </p:extLst>
  </p:cSld>
  <p:clrMapOvr>
    <a:masterClrMapping/>
  </p:clrMapOvr>
  <mc:AlternateContent xmlns:mc="http://schemas.openxmlformats.org/markup-compatibility/2006" xmlns:p14="http://schemas.microsoft.com/office/powerpoint/2010/main">
    <mc:Choice Requires="p14">
      <p:transition spd="slow" p14:dur="2000" advTm="161319"/>
    </mc:Choice>
    <mc:Fallback xmlns="">
      <p:transition spd="slow" advTm="16131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650" y="1173019"/>
            <a:ext cx="7525512" cy="4470399"/>
          </a:xfrm>
          <a:prstGeom prst="rect">
            <a:avLst/>
          </a:prstGeom>
        </p:spPr>
      </p:pic>
      <p:sp>
        <p:nvSpPr>
          <p:cNvPr id="4" name="TextBox 3">
            <a:extLst>
              <a:ext uri="{FF2B5EF4-FFF2-40B4-BE49-F238E27FC236}">
                <a16:creationId xmlns:a16="http://schemas.microsoft.com/office/drawing/2014/main" id="{14B376F7-EE19-466C-886E-BA398BA02D8C}"/>
              </a:ext>
            </a:extLst>
          </p:cNvPr>
          <p:cNvSpPr txBox="1"/>
          <p:nvPr/>
        </p:nvSpPr>
        <p:spPr>
          <a:xfrm>
            <a:off x="1955800" y="108154"/>
            <a:ext cx="820420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solidFill>
                  <a:prstClr val="white"/>
                </a:solidFill>
                <a:latin typeface="Calibri"/>
              </a:rPr>
              <a:t>Adolescent (15-19 years) fertility rate</a:t>
            </a:r>
            <a:br>
              <a:rPr lang="en-US" sz="2400" b="1" dirty="0">
                <a:solidFill>
                  <a:prstClr val="white"/>
                </a:solidFill>
                <a:latin typeface="Calibri"/>
              </a:rPr>
            </a:br>
            <a:r>
              <a:rPr lang="en-US" sz="2400" b="1" dirty="0">
                <a:solidFill>
                  <a:prstClr val="white"/>
                </a:solidFill>
                <a:latin typeface="Calibri"/>
              </a:rPr>
              <a:t>(per 1000 girls) </a:t>
            </a:r>
            <a:endParaRPr lang="en-US" sz="2400" b="1" dirty="0">
              <a:solidFill>
                <a:prstClr val="white"/>
              </a:solidFill>
              <a:latin typeface="Arial"/>
              <a:cs typeface="Arial"/>
            </a:endParaRPr>
          </a:p>
        </p:txBody>
      </p:sp>
    </p:spTree>
    <p:extLst>
      <p:ext uri="{BB962C8B-B14F-4D97-AF65-F5344CB8AC3E}">
        <p14:creationId xmlns:p14="http://schemas.microsoft.com/office/powerpoint/2010/main" val="739871384"/>
      </p:ext>
    </p:extLst>
  </p:cSld>
  <p:clrMapOvr>
    <a:masterClrMapping/>
  </p:clrMapOvr>
  <mc:AlternateContent xmlns:mc="http://schemas.openxmlformats.org/markup-compatibility/2006" xmlns:p14="http://schemas.microsoft.com/office/powerpoint/2010/main">
    <mc:Choice Requires="p14">
      <p:transition spd="slow" p14:dur="2000" advTm="59678"/>
    </mc:Choice>
    <mc:Fallback xmlns="">
      <p:transition spd="slow" advTm="5967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E02DFF-A0BF-43F7-BDF1-AC431E875645}"/>
              </a:ext>
            </a:extLst>
          </p:cNvPr>
          <p:cNvSpPr txBox="1"/>
          <p:nvPr/>
        </p:nvSpPr>
        <p:spPr>
          <a:xfrm>
            <a:off x="1539090" y="358467"/>
            <a:ext cx="9596672" cy="707886"/>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algn="ctr" defTabSz="342900">
              <a:defRPr/>
            </a:pPr>
            <a:r>
              <a:rPr lang="en-US" sz="2000" b="1" i="0" u="none" strike="noStrike" baseline="0" dirty="0">
                <a:solidFill>
                  <a:schemeClr val="bg1"/>
                </a:solidFill>
                <a:latin typeface="Arial" panose="020B0604020202020204" pitchFamily="34" charset="0"/>
              </a:rPr>
              <a:t>Demand for family planning satisfied by modern methods among 15–19-year-olds in select EMR countries</a:t>
            </a:r>
            <a:endParaRPr lang="en-US" sz="2400" b="1" kern="0" baseline="30000" dirty="0">
              <a:solidFill>
                <a:schemeClr val="bg1"/>
              </a:solidFill>
              <a:latin typeface="Arial"/>
              <a:cs typeface="Arial"/>
            </a:endParaRPr>
          </a:p>
        </p:txBody>
      </p:sp>
      <p:sp>
        <p:nvSpPr>
          <p:cNvPr id="2" name="TextBox 1">
            <a:extLst>
              <a:ext uri="{FF2B5EF4-FFF2-40B4-BE49-F238E27FC236}">
                <a16:creationId xmlns:a16="http://schemas.microsoft.com/office/drawing/2014/main" id="{88D8B333-4AD6-4A30-B405-DE8BA7E28E34}"/>
              </a:ext>
            </a:extLst>
          </p:cNvPr>
          <p:cNvSpPr txBox="1"/>
          <p:nvPr/>
        </p:nvSpPr>
        <p:spPr>
          <a:xfrm>
            <a:off x="1612136" y="6255586"/>
            <a:ext cx="4252510" cy="276999"/>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From DHS </a:t>
            </a:r>
            <a:r>
              <a:rPr lang="en-US" sz="1200" dirty="0" err="1">
                <a:solidFill>
                  <a:prstClr val="black"/>
                </a:solidFill>
                <a:latin typeface="Arial" panose="020B0604020202020204" pitchFamily="34" charset="0"/>
                <a:cs typeface="Arial" panose="020B0604020202020204" pitchFamily="34" charset="0"/>
              </a:rPr>
              <a:t>statcompiler</a:t>
            </a:r>
            <a:r>
              <a:rPr lang="en-US" sz="1200" dirty="0">
                <a:solidFill>
                  <a:prstClr val="black"/>
                </a:solidFill>
                <a:latin typeface="Arial" panose="020B0604020202020204" pitchFamily="34" charset="0"/>
                <a:cs typeface="Arial" panose="020B0604020202020204" pitchFamily="34" charset="0"/>
              </a:rPr>
              <a:t>: https://www.statcompiler.com/en/</a:t>
            </a:r>
          </a:p>
        </p:txBody>
      </p:sp>
      <p:pic>
        <p:nvPicPr>
          <p:cNvPr id="8" name="Picture 7">
            <a:extLst>
              <a:ext uri="{FF2B5EF4-FFF2-40B4-BE49-F238E27FC236}">
                <a16:creationId xmlns:a16="http://schemas.microsoft.com/office/drawing/2014/main" id="{BAE5027B-B97D-4243-A626-1E299055C2E3}"/>
              </a:ext>
            </a:extLst>
          </p:cNvPr>
          <p:cNvPicPr>
            <a:picLocks noChangeAspect="1"/>
          </p:cNvPicPr>
          <p:nvPr/>
        </p:nvPicPr>
        <p:blipFill rotWithShape="1">
          <a:blip r:embed="rId3"/>
          <a:srcRect t="34476"/>
          <a:stretch/>
        </p:blipFill>
        <p:spPr>
          <a:xfrm>
            <a:off x="251988" y="1222218"/>
            <a:ext cx="11688024" cy="4671588"/>
          </a:xfrm>
          <a:prstGeom prst="rect">
            <a:avLst/>
          </a:prstGeom>
        </p:spPr>
      </p:pic>
    </p:spTree>
    <p:extLst>
      <p:ext uri="{BB962C8B-B14F-4D97-AF65-F5344CB8AC3E}">
        <p14:creationId xmlns:p14="http://schemas.microsoft.com/office/powerpoint/2010/main" val="716958907"/>
      </p:ext>
    </p:extLst>
  </p:cSld>
  <p:clrMapOvr>
    <a:masterClrMapping/>
  </p:clrMapOvr>
  <mc:AlternateContent xmlns:mc="http://schemas.openxmlformats.org/markup-compatibility/2006" xmlns:p14="http://schemas.microsoft.com/office/powerpoint/2010/main">
    <mc:Choice Requires="p14">
      <p:transition spd="slow" p14:dur="2000" advTm="34977"/>
    </mc:Choice>
    <mc:Fallback xmlns="">
      <p:transition spd="slow" advTm="349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E02DFF-A0BF-43F7-BDF1-AC431E875645}"/>
              </a:ext>
            </a:extLst>
          </p:cNvPr>
          <p:cNvSpPr txBox="1"/>
          <p:nvPr/>
        </p:nvSpPr>
        <p:spPr>
          <a:xfrm>
            <a:off x="2036507" y="304146"/>
            <a:ext cx="8118987" cy="415498"/>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algn="ctr" defTabSz="342900">
              <a:defRPr/>
            </a:pPr>
            <a:r>
              <a:rPr lang="en-US" sz="2100" b="1" dirty="0">
                <a:solidFill>
                  <a:prstClr val="white"/>
                </a:solidFill>
                <a:latin typeface="Arial" panose="020B0604020202020204" pitchFamily="34" charset="0"/>
                <a:cs typeface="Arial" panose="020B0604020202020204" pitchFamily="34" charset="0"/>
              </a:rPr>
              <a:t>What do adolescents know and think about contraception? </a:t>
            </a:r>
            <a:endParaRPr lang="en-US" sz="2100" b="1" kern="0" baseline="30000" dirty="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4A8E66F-02FD-436A-A578-4B8E375AC5D3}"/>
              </a:ext>
            </a:extLst>
          </p:cNvPr>
          <p:cNvSpPr txBox="1"/>
          <p:nvPr/>
        </p:nvSpPr>
        <p:spPr>
          <a:xfrm>
            <a:off x="1330859" y="939450"/>
            <a:ext cx="4961299" cy="452431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Lebanese university students </a:t>
            </a:r>
            <a:r>
              <a:rPr lang="en-US" b="1" baseline="30000" dirty="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self-administered Arabic survey was distributed on campuses to 3,384 university students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Measured knowledge of contraceptives; knowledge of menstrual cycle; contraceptive use and failure; and knowledge about STIs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All males knew about the condom, but 2.8% of females had never heard of 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Three-quarters of males had heard about the intrauterine device (IUD) in comparison with 88.6% of females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Around 73% of males and 21.8% of females ever had a sexual relationship</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 Of those, around two-thirds of males and a quarter of females had used contraception</a:t>
            </a:r>
          </a:p>
        </p:txBody>
      </p:sp>
      <p:sp>
        <p:nvSpPr>
          <p:cNvPr id="8" name="TextBox 7">
            <a:extLst>
              <a:ext uri="{FF2B5EF4-FFF2-40B4-BE49-F238E27FC236}">
                <a16:creationId xmlns:a16="http://schemas.microsoft.com/office/drawing/2014/main" id="{773DDC39-B016-41A3-8740-A1E60DE33C85}"/>
              </a:ext>
            </a:extLst>
          </p:cNvPr>
          <p:cNvSpPr txBox="1"/>
          <p:nvPr/>
        </p:nvSpPr>
        <p:spPr>
          <a:xfrm>
            <a:off x="6397783" y="939450"/>
            <a:ext cx="4867747" cy="5355312"/>
          </a:xfrm>
          <a:prstGeom prst="rect">
            <a:avLst/>
          </a:prstGeom>
          <a:noFill/>
          <a:ln>
            <a:solidFill>
              <a:srgbClr val="002060"/>
            </a:solidFill>
          </a:ln>
        </p:spPr>
        <p:txBody>
          <a:bodyPr wrap="square" rtlCol="0">
            <a:spAutoFit/>
          </a:bodyPr>
          <a:lstStyle/>
          <a:p>
            <a:r>
              <a:rPr lang="en-US" b="1" dirty="0">
                <a:latin typeface="Arial" panose="020B0604020202020204" pitchFamily="34" charset="0"/>
                <a:cs typeface="Arial" panose="020B0604020202020204" pitchFamily="34" charset="0"/>
              </a:rPr>
              <a:t>Rural areas in Egypt </a:t>
            </a:r>
            <a:r>
              <a:rPr lang="en-US" b="1" baseline="30000" dirty="0">
                <a:latin typeface="Arial" panose="020B0604020202020204" pitchFamily="34" charset="0"/>
                <a:cs typeface="Arial" panose="020B0604020202020204" pitchFamily="34" charset="0"/>
              </a:rPr>
              <a:t>2</a:t>
            </a:r>
            <a:endParaRPr lang="en-US"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Household survey of 729 married adolescent girls in 23 villages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Only 6% of married adolescent girls were using a modern contraceptive method; 10.6% had ever used a modern contraceptive method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None had ever used a modern contraceptive method before their first delivery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The most common methods were short acting (oral contraceptive pills [COCs, 64.9%] and contraceptive injections [16.9%]), while only 9% used a long-acting reversible contraceptive (LARC) method.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34% and 54.3% of participants believed that using contraception would reduce a woman’s fertility and that women should not delay their first pregnancy </a:t>
            </a:r>
          </a:p>
        </p:txBody>
      </p:sp>
      <p:sp>
        <p:nvSpPr>
          <p:cNvPr id="9" name="Rectangle 8">
            <a:extLst>
              <a:ext uri="{FF2B5EF4-FFF2-40B4-BE49-F238E27FC236}">
                <a16:creationId xmlns:a16="http://schemas.microsoft.com/office/drawing/2014/main" id="{2213B001-F302-44AD-A161-5768B65873AE}"/>
              </a:ext>
            </a:extLst>
          </p:cNvPr>
          <p:cNvSpPr/>
          <p:nvPr/>
        </p:nvSpPr>
        <p:spPr>
          <a:xfrm>
            <a:off x="1195058" y="939450"/>
            <a:ext cx="5066924" cy="5355312"/>
          </a:xfrm>
          <a:prstGeom prst="rect">
            <a:avLst/>
          </a:prstGeom>
          <a:no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226361351"/>
      </p:ext>
    </p:extLst>
  </p:cSld>
  <p:clrMapOvr>
    <a:masterClrMapping/>
  </p:clrMapOvr>
  <mc:AlternateContent xmlns:mc="http://schemas.openxmlformats.org/markup-compatibility/2006" xmlns:p14="http://schemas.microsoft.com/office/powerpoint/2010/main">
    <mc:Choice Requires="p14">
      <p:transition spd="slow" p14:dur="2000" advTm="34977"/>
    </mc:Choice>
    <mc:Fallback xmlns="">
      <p:transition spd="slow" advTm="3497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E02DFF-A0BF-43F7-BDF1-AC431E875645}"/>
              </a:ext>
            </a:extLst>
          </p:cNvPr>
          <p:cNvSpPr txBox="1"/>
          <p:nvPr/>
        </p:nvSpPr>
        <p:spPr>
          <a:xfrm>
            <a:off x="4965430" y="629268"/>
            <a:ext cx="6586491" cy="1286160"/>
          </a:xfrm>
          <a:prstGeom prst="rect">
            <a:avLst/>
          </a:prstGeom>
        </p:spPr>
        <p:txBody>
          <a:bodyPr vert="horz" lIns="91440" tIns="45720" rIns="91440" bIns="45720" rtlCol="0" anchor="b">
            <a:normAutofit/>
          </a:bodyPr>
          <a:lstStyle/>
          <a:p>
            <a:pPr defTabSz="914400">
              <a:lnSpc>
                <a:spcPct val="90000"/>
              </a:lnSpc>
              <a:spcBef>
                <a:spcPct val="0"/>
              </a:spcBef>
              <a:spcAft>
                <a:spcPts val="600"/>
              </a:spcAft>
              <a:defRPr/>
            </a:pPr>
            <a:endParaRPr lang="en-US" sz="4400" b="1" baseline="30000" dirty="0">
              <a:latin typeface="+mj-lt"/>
              <a:ea typeface="+mj-ea"/>
              <a:cs typeface="+mj-cs"/>
            </a:endParaRPr>
          </a:p>
        </p:txBody>
      </p:sp>
      <p:sp>
        <p:nvSpPr>
          <p:cNvPr id="2" name="TextBox 1">
            <a:extLst>
              <a:ext uri="{FF2B5EF4-FFF2-40B4-BE49-F238E27FC236}">
                <a16:creationId xmlns:a16="http://schemas.microsoft.com/office/drawing/2014/main" id="{9F75C0C4-1882-4039-A90F-A9E358B85D7F}"/>
              </a:ext>
            </a:extLst>
          </p:cNvPr>
          <p:cNvSpPr txBox="1"/>
          <p:nvPr/>
        </p:nvSpPr>
        <p:spPr>
          <a:xfrm>
            <a:off x="4168466" y="1311442"/>
            <a:ext cx="7851081" cy="4974702"/>
          </a:xfrm>
          <a:prstGeom prst="rect">
            <a:avLst/>
          </a:prstGeom>
        </p:spPr>
        <p:txBody>
          <a:bodyPr vert="horz" lIns="91440" tIns="45720" rIns="91440" bIns="45720" rtlCol="0">
            <a:noAutofit/>
          </a:bodyPr>
          <a:lstStyle/>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Women in humanitarian situations may find themselves at much greater risk of an unintended pregnancy.</a:t>
            </a: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Minimum Initial Services Package (MISP) for sexual and reproductive health (SRH) is the global standard for SRH response in acute emergencies. </a:t>
            </a: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It is a coordinated set of activities designed to address priority reproductive health needs in the early days and weeks of an emergency. </a:t>
            </a:r>
          </a:p>
          <a:p>
            <a:pPr marL="285750" indent="-228600" defTabSz="914400">
              <a:lnSpc>
                <a:spcPct val="90000"/>
              </a:lnSpc>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One of the six objectives of MISP is prevention of unintended pregnancy</a:t>
            </a:r>
            <a:r>
              <a:rPr lang="en-US" dirty="0">
                <a:latin typeface="Arial" panose="020B0604020202020204" pitchFamily="34" charset="0"/>
                <a:cs typeface="Arial" panose="020B0604020202020204" pitchFamily="34" charset="0"/>
              </a:rPr>
              <a:t> which includes the following priority activities:</a:t>
            </a:r>
          </a:p>
          <a:p>
            <a:pPr marL="742950" lvl="1"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 Ensuring availability of a range of long-acting, reversible and short-acting contraceptive methods (including condoms and emergency contraception) at primary health care facilities to meet demand </a:t>
            </a:r>
          </a:p>
          <a:p>
            <a:pPr marL="742950" lvl="1"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Providing information, including existing information, education, and communications materials, and contraceptive counseling </a:t>
            </a:r>
          </a:p>
          <a:p>
            <a:pPr marL="742950" lvl="1"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Ensuring the community is aware of the availability of contraceptives for women, adolescents, and men </a:t>
            </a:r>
          </a:p>
          <a:p>
            <a:pPr marL="514350" lvl="1" defTabSz="914400">
              <a:lnSpc>
                <a:spcPct val="90000"/>
              </a:lnSpc>
              <a:spcAft>
                <a:spcPts val="600"/>
              </a:spcAft>
            </a:pPr>
            <a:r>
              <a:rPr lang="en-US" b="1" dirty="0">
                <a:latin typeface="Arial" panose="020B0604020202020204" pitchFamily="34" charset="0"/>
                <a:cs typeface="Arial" panose="020B0604020202020204" pitchFamily="34" charset="0"/>
              </a:rPr>
              <a:t>Safe abortion care </a:t>
            </a:r>
            <a:r>
              <a:rPr lang="en-US" dirty="0">
                <a:latin typeface="Arial" panose="020B0604020202020204" pitchFamily="34" charset="0"/>
                <a:cs typeface="Arial" panose="020B0604020202020204" pitchFamily="34" charset="0"/>
              </a:rPr>
              <a:t>to the full extent of the law is included as a standalone “other priority activity.”</a:t>
            </a:r>
          </a:p>
          <a:p>
            <a:pPr marL="57150" defTabSz="914400">
              <a:lnSpc>
                <a:spcPct val="90000"/>
              </a:lnSpc>
              <a:spcAft>
                <a:spcPts val="600"/>
              </a:spcAft>
            </a:pPr>
            <a:endParaRPr lang="en-US" dirty="0">
              <a:latin typeface="Arial" panose="020B0604020202020204" pitchFamily="34" charset="0"/>
              <a:cs typeface="Arial" panose="020B0604020202020204" pitchFamily="34" charset="0"/>
            </a:endParaRPr>
          </a:p>
        </p:txBody>
      </p:sp>
      <p:pic>
        <p:nvPicPr>
          <p:cNvPr id="3" name="Picture 2" descr="A group of people walking on a dirt road with tents in the background&#10;&#10;Description automatically generated with low confidence">
            <a:extLst>
              <a:ext uri="{FF2B5EF4-FFF2-40B4-BE49-F238E27FC236}">
                <a16:creationId xmlns:a16="http://schemas.microsoft.com/office/drawing/2014/main" id="{3582841E-26AB-452B-9BE2-3DB8EF2F7AC0}"/>
              </a:ext>
            </a:extLst>
          </p:cNvPr>
          <p:cNvPicPr>
            <a:picLocks noChangeAspect="1"/>
          </p:cNvPicPr>
          <p:nvPr/>
        </p:nvPicPr>
        <p:blipFill rotWithShape="1">
          <a:blip r:embed="rId3"/>
          <a:srcRect l="6194" r="21320"/>
          <a:stretch/>
        </p:blipFill>
        <p:spPr>
          <a:xfrm>
            <a:off x="21" y="10"/>
            <a:ext cx="4114167" cy="6857990"/>
          </a:xfrm>
          <a:prstGeom prst="rect">
            <a:avLst/>
          </a:prstGeom>
          <a:effectLst/>
        </p:spPr>
      </p:pic>
      <p:sp>
        <p:nvSpPr>
          <p:cNvPr id="10" name="TextBox 9">
            <a:extLst>
              <a:ext uri="{FF2B5EF4-FFF2-40B4-BE49-F238E27FC236}">
                <a16:creationId xmlns:a16="http://schemas.microsoft.com/office/drawing/2014/main" id="{9A5636F0-6133-4A18-8653-29540D22F834}"/>
              </a:ext>
            </a:extLst>
          </p:cNvPr>
          <p:cNvSpPr txBox="1"/>
          <p:nvPr/>
        </p:nvSpPr>
        <p:spPr>
          <a:xfrm>
            <a:off x="4965431" y="224064"/>
            <a:ext cx="6586490" cy="907941"/>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endParaRPr lang="en-US" sz="4000" b="1" baseline="30000" dirty="0">
              <a:solidFill>
                <a:schemeClr val="bg1"/>
              </a:solidFill>
              <a:latin typeface="Arial" panose="020B0604020202020204" pitchFamily="34" charset="0"/>
              <a:ea typeface="+mj-ea"/>
              <a:cs typeface="Arial" panose="020B0604020202020204" pitchFamily="34" charset="0"/>
            </a:endParaRPr>
          </a:p>
          <a:p>
            <a:pPr defTabSz="914400">
              <a:lnSpc>
                <a:spcPct val="90000"/>
              </a:lnSpc>
              <a:spcBef>
                <a:spcPct val="0"/>
              </a:spcBef>
              <a:spcAft>
                <a:spcPts val="600"/>
              </a:spcAft>
              <a:defRPr/>
            </a:pPr>
            <a:r>
              <a:rPr lang="en-US" sz="4000" b="1" baseline="30000" dirty="0">
                <a:solidFill>
                  <a:schemeClr val="bg1"/>
                </a:solidFill>
                <a:latin typeface="Arial" panose="020B0604020202020204" pitchFamily="34" charset="0"/>
                <a:ea typeface="+mj-ea"/>
                <a:cs typeface="Arial" panose="020B0604020202020204" pitchFamily="34" charset="0"/>
              </a:rPr>
              <a:t>Contraception in humanitarian settings </a:t>
            </a:r>
          </a:p>
        </p:txBody>
      </p:sp>
    </p:spTree>
    <p:extLst>
      <p:ext uri="{BB962C8B-B14F-4D97-AF65-F5344CB8AC3E}">
        <p14:creationId xmlns:p14="http://schemas.microsoft.com/office/powerpoint/2010/main" val="2780978606"/>
      </p:ext>
    </p:extLst>
  </p:cSld>
  <p:clrMapOvr>
    <a:masterClrMapping/>
  </p:clrMapOvr>
  <mc:AlternateContent xmlns:mc="http://schemas.openxmlformats.org/markup-compatibility/2006" xmlns:p14="http://schemas.microsoft.com/office/powerpoint/2010/main">
    <mc:Choice Requires="p14">
      <p:transition spd="slow" p14:dur="2000" advTm="34977"/>
    </mc:Choice>
    <mc:Fallback xmlns="">
      <p:transition spd="slow" advTm="3497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E02DFF-A0BF-43F7-BDF1-AC431E875645}"/>
              </a:ext>
            </a:extLst>
          </p:cNvPr>
          <p:cNvSpPr txBox="1"/>
          <p:nvPr/>
        </p:nvSpPr>
        <p:spPr>
          <a:xfrm>
            <a:off x="2036507" y="39447"/>
            <a:ext cx="8960356" cy="1200329"/>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algn="ctr" defTabSz="342900">
              <a:defRPr/>
            </a:pPr>
            <a:endParaRPr lang="en-US" sz="3600" b="1" kern="0" baseline="30000" dirty="0">
              <a:solidFill>
                <a:prstClr val="white"/>
              </a:solidFill>
              <a:latin typeface="Arial" panose="020B0604020202020204" pitchFamily="34" charset="0"/>
              <a:cs typeface="Arial" panose="020B0604020202020204" pitchFamily="34" charset="0"/>
            </a:endParaRPr>
          </a:p>
          <a:p>
            <a:pPr algn="ctr" defTabSz="342900">
              <a:defRPr/>
            </a:pPr>
            <a:r>
              <a:rPr lang="en-US" sz="3600" b="1" kern="0" baseline="30000" dirty="0">
                <a:solidFill>
                  <a:prstClr val="white"/>
                </a:solidFill>
                <a:latin typeface="Arial" panose="020B0604020202020204" pitchFamily="34" charset="0"/>
                <a:cs typeface="Arial" panose="020B0604020202020204" pitchFamily="34" charset="0"/>
              </a:rPr>
              <a:t>Contraception in humanitarian settings: Assessment of gaps and recommendations from a landscaping assessment</a:t>
            </a:r>
          </a:p>
        </p:txBody>
      </p:sp>
      <p:sp>
        <p:nvSpPr>
          <p:cNvPr id="2" name="TextBox 1">
            <a:extLst>
              <a:ext uri="{FF2B5EF4-FFF2-40B4-BE49-F238E27FC236}">
                <a16:creationId xmlns:a16="http://schemas.microsoft.com/office/drawing/2014/main" id="{9F75C0C4-1882-4039-A90F-A9E358B85D7F}"/>
              </a:ext>
            </a:extLst>
          </p:cNvPr>
          <p:cNvSpPr txBox="1"/>
          <p:nvPr/>
        </p:nvSpPr>
        <p:spPr>
          <a:xfrm>
            <a:off x="878187" y="1622181"/>
            <a:ext cx="6156357" cy="5047536"/>
          </a:xfrm>
          <a:prstGeom prst="rect">
            <a:avLst/>
          </a:prstGeom>
          <a:noFill/>
        </p:spPr>
        <p:txBody>
          <a:bodyPr wrap="square" rtlCol="0">
            <a:spAutoFit/>
          </a:bodyPr>
          <a:lstStyle/>
          <a:p>
            <a:r>
              <a:rPr lang="en-US" sz="2300" dirty="0">
                <a:latin typeface="Arial" panose="020B0604020202020204" pitchFamily="34" charset="0"/>
                <a:cs typeface="Arial" panose="020B0604020202020204" pitchFamily="34" charset="0"/>
              </a:rPr>
              <a:t>“In the contraceptive programming survey, across all regions, 41 percent of programs reported that contraceptive services were available and accessible for unmarried adolescent girls most of the time or always, but </a:t>
            </a:r>
            <a:r>
              <a:rPr lang="en-US" sz="2300" b="1" dirty="0">
                <a:latin typeface="Arial" panose="020B0604020202020204" pitchFamily="34" charset="0"/>
                <a:cs typeface="Arial" panose="020B0604020202020204" pitchFamily="34" charset="0"/>
              </a:rPr>
              <a:t>41 percent also reported that they were never or only sometimes available</a:t>
            </a:r>
            <a:r>
              <a:rPr lang="en-US" sz="2300" dirty="0">
                <a:latin typeface="Arial" panose="020B0604020202020204" pitchFamily="34" charset="0"/>
                <a:cs typeface="Arial" panose="020B0604020202020204" pitchFamily="34" charset="0"/>
              </a:rPr>
              <a:t>. Regional variations emerged, </a:t>
            </a:r>
            <a:r>
              <a:rPr lang="en-US" sz="2300" b="1" dirty="0">
                <a:latin typeface="Arial" panose="020B0604020202020204" pitchFamily="34" charset="0"/>
                <a:cs typeface="Arial" panose="020B0604020202020204" pitchFamily="34" charset="0"/>
              </a:rPr>
              <a:t>with only 13 percent of respondents in the Middle East and North Africa </a:t>
            </a:r>
            <a:r>
              <a:rPr lang="en-US" sz="2300" dirty="0">
                <a:latin typeface="Arial" panose="020B0604020202020204" pitchFamily="34" charset="0"/>
                <a:cs typeface="Arial" panose="020B0604020202020204" pitchFamily="34" charset="0"/>
              </a:rPr>
              <a:t>reporting contraceptive services to be available and accessible to unmarried adolescent girls most of the time or always, as compared to 68 percent of respondents in Sub-Saharan Africa."</a:t>
            </a:r>
          </a:p>
        </p:txBody>
      </p:sp>
      <p:pic>
        <p:nvPicPr>
          <p:cNvPr id="5" name="Picture 4">
            <a:extLst>
              <a:ext uri="{FF2B5EF4-FFF2-40B4-BE49-F238E27FC236}">
                <a16:creationId xmlns:a16="http://schemas.microsoft.com/office/drawing/2014/main" id="{CCFE0ACB-25BD-4367-9768-998956DFDAC5}"/>
              </a:ext>
            </a:extLst>
          </p:cNvPr>
          <p:cNvPicPr>
            <a:picLocks noChangeAspect="1"/>
          </p:cNvPicPr>
          <p:nvPr/>
        </p:nvPicPr>
        <p:blipFill>
          <a:blip r:embed="rId3"/>
          <a:stretch>
            <a:fillRect/>
          </a:stretch>
        </p:blipFill>
        <p:spPr>
          <a:xfrm>
            <a:off x="7295862" y="1801640"/>
            <a:ext cx="4590814" cy="4286816"/>
          </a:xfrm>
          <a:prstGeom prst="rect">
            <a:avLst/>
          </a:prstGeom>
        </p:spPr>
      </p:pic>
    </p:spTree>
    <p:extLst>
      <p:ext uri="{BB962C8B-B14F-4D97-AF65-F5344CB8AC3E}">
        <p14:creationId xmlns:p14="http://schemas.microsoft.com/office/powerpoint/2010/main" val="3635652456"/>
      </p:ext>
    </p:extLst>
  </p:cSld>
  <p:clrMapOvr>
    <a:masterClrMapping/>
  </p:clrMapOvr>
  <mc:AlternateContent xmlns:mc="http://schemas.openxmlformats.org/markup-compatibility/2006" xmlns:p14="http://schemas.microsoft.com/office/powerpoint/2010/main">
    <mc:Choice Requires="p14">
      <p:transition spd="slow" p14:dur="2000" advTm="34977"/>
    </mc:Choice>
    <mc:Fallback xmlns="">
      <p:transition spd="slow" advTm="349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3D68E9-4D56-4B56-BB48-25F35F703D15}"/>
              </a:ext>
            </a:extLst>
          </p:cNvPr>
          <p:cNvSpPr txBox="1"/>
          <p:nvPr/>
        </p:nvSpPr>
        <p:spPr>
          <a:xfrm>
            <a:off x="660903" y="1622419"/>
            <a:ext cx="6482282" cy="5062924"/>
          </a:xfrm>
          <a:prstGeom prst="rect">
            <a:avLst/>
          </a:prstGeom>
          <a:noFill/>
          <a:ln>
            <a:solidFill>
              <a:schemeClr val="tx2"/>
            </a:solidFill>
          </a:ln>
        </p:spPr>
        <p:txBody>
          <a:bodyPr wrap="square" rtlCol="0">
            <a:spAutoFit/>
          </a:bodyPr>
          <a:lstStyle/>
          <a:p>
            <a:pPr marL="285750" indent="-285750">
              <a:buFont typeface="Arial" panose="020B0604020202020204" pitchFamily="34" charset="0"/>
              <a:buChar char="•"/>
            </a:pPr>
            <a:r>
              <a:rPr lang="en-US" sz="1900" b="0" i="0" dirty="0">
                <a:solidFill>
                  <a:srgbClr val="333333"/>
                </a:solidFill>
                <a:effectLst/>
                <a:latin typeface="Arial" panose="020B0604020202020204" pitchFamily="34" charset="0"/>
                <a:cs typeface="Arial" panose="020B0604020202020204" pitchFamily="34" charset="0"/>
              </a:rPr>
              <a:t>Study as part of the multi-country</a:t>
            </a:r>
            <a:r>
              <a:rPr lang="en-US" sz="1900" b="1" i="0" dirty="0">
                <a:solidFill>
                  <a:srgbClr val="333333"/>
                </a:solidFill>
                <a:effectLst/>
                <a:latin typeface="Arial" panose="020B0604020202020204" pitchFamily="34" charset="0"/>
                <a:cs typeface="Arial" panose="020B0604020202020204" pitchFamily="34" charset="0"/>
              </a:rPr>
              <a:t> Gender and Adolescence: Global Evidence (GAGE) </a:t>
            </a:r>
            <a:r>
              <a:rPr lang="en-US" sz="1900" b="0" i="0" dirty="0">
                <a:solidFill>
                  <a:srgbClr val="333333"/>
                </a:solidFill>
                <a:effectLst/>
                <a:latin typeface="Arial" panose="020B0604020202020204" pitchFamily="34" charset="0"/>
                <a:cs typeface="Arial" panose="020B0604020202020204" pitchFamily="34" charset="0"/>
              </a:rPr>
              <a:t>longitudinal research program.</a:t>
            </a:r>
          </a:p>
          <a:p>
            <a:pPr marL="285750" indent="-285750">
              <a:buFont typeface="Arial" panose="020B0604020202020204" pitchFamily="34" charset="0"/>
              <a:buChar char="•"/>
            </a:pPr>
            <a:r>
              <a:rPr lang="en-US" sz="1900" b="0" i="0" dirty="0">
                <a:solidFill>
                  <a:srgbClr val="333333"/>
                </a:solidFill>
                <a:effectLst/>
                <a:latin typeface="Arial" panose="020B0604020202020204" pitchFamily="34" charset="0"/>
                <a:cs typeface="Arial" panose="020B0604020202020204" pitchFamily="34" charset="0"/>
              </a:rPr>
              <a:t>40% of the population of Palestine are refugees and 66% in Gaza.</a:t>
            </a:r>
          </a:p>
          <a:p>
            <a:pPr marL="285750" indent="-285750">
              <a:buFont typeface="Arial" panose="020B0604020202020204" pitchFamily="34" charset="0"/>
              <a:buChar char="•"/>
            </a:pPr>
            <a:r>
              <a:rPr lang="en-US" sz="1900" b="0" i="0" dirty="0">
                <a:solidFill>
                  <a:srgbClr val="333333"/>
                </a:solidFill>
                <a:effectLst/>
                <a:latin typeface="Arial" panose="020B0604020202020204" pitchFamily="34" charset="0"/>
                <a:cs typeface="Arial" panose="020B0604020202020204" pitchFamily="34" charset="0"/>
              </a:rPr>
              <a:t>Of married girls aged 15–19 in Gaza, 84% were not using contraception, compared to 62% of married women aged 20–24.</a:t>
            </a:r>
          </a:p>
          <a:p>
            <a:pPr marL="285750" indent="-285750">
              <a:buFont typeface="Arial" panose="020B0604020202020204" pitchFamily="34" charset="0"/>
              <a:buChar char="•"/>
            </a:pPr>
            <a:r>
              <a:rPr lang="en-US" sz="1900" dirty="0">
                <a:solidFill>
                  <a:srgbClr val="333333"/>
                </a:solidFill>
                <a:latin typeface="Arial" panose="020B0604020202020204" pitchFamily="34" charset="0"/>
                <a:cs typeface="Arial" panose="020B0604020202020204" pitchFamily="34" charset="0"/>
              </a:rPr>
              <a:t>Contraceptive use is delayed until after 4</a:t>
            </a:r>
            <a:r>
              <a:rPr lang="en-US" sz="1900" baseline="30000" dirty="0">
                <a:solidFill>
                  <a:srgbClr val="333333"/>
                </a:solidFill>
                <a:latin typeface="Arial" panose="020B0604020202020204" pitchFamily="34" charset="0"/>
                <a:cs typeface="Arial" panose="020B0604020202020204" pitchFamily="34" charset="0"/>
              </a:rPr>
              <a:t>th</a:t>
            </a:r>
            <a:r>
              <a:rPr lang="en-US" sz="1900" dirty="0">
                <a:solidFill>
                  <a:srgbClr val="333333"/>
                </a:solidFill>
                <a:latin typeface="Arial" panose="020B0604020202020204" pitchFamily="34" charset="0"/>
                <a:cs typeface="Arial" panose="020B0604020202020204" pitchFamily="34" charset="0"/>
              </a:rPr>
              <a:t> or 5</a:t>
            </a:r>
            <a:r>
              <a:rPr lang="en-US" sz="1900" baseline="30000" dirty="0">
                <a:solidFill>
                  <a:srgbClr val="333333"/>
                </a:solidFill>
                <a:latin typeface="Arial" panose="020B0604020202020204" pitchFamily="34" charset="0"/>
                <a:cs typeface="Arial" panose="020B0604020202020204" pitchFamily="34" charset="0"/>
              </a:rPr>
              <a:t>th</a:t>
            </a:r>
            <a:r>
              <a:rPr lang="en-US" sz="1900" dirty="0">
                <a:solidFill>
                  <a:srgbClr val="333333"/>
                </a:solidFill>
                <a:latin typeface="Arial" panose="020B0604020202020204" pitchFamily="34" charset="0"/>
                <a:cs typeface="Arial" panose="020B0604020202020204" pitchFamily="34" charset="0"/>
              </a:rPr>
              <a:t> child and after having at least one boy – son preference.</a:t>
            </a:r>
          </a:p>
          <a:p>
            <a:pPr marL="285750" indent="-285750">
              <a:buFont typeface="Arial" panose="020B0604020202020204" pitchFamily="34" charset="0"/>
              <a:buChar char="•"/>
            </a:pPr>
            <a:r>
              <a:rPr lang="en-US" sz="1900" b="0" i="0" dirty="0">
                <a:solidFill>
                  <a:srgbClr val="333333"/>
                </a:solidFill>
                <a:effectLst/>
                <a:latin typeface="Arial" panose="020B0604020202020204" pitchFamily="34" charset="0"/>
                <a:cs typeface="Arial" panose="020B0604020202020204" pitchFamily="34" charset="0"/>
              </a:rPr>
              <a:t>Limited access to information on family planning methods and weak counselling.</a:t>
            </a:r>
          </a:p>
          <a:p>
            <a:pPr marL="285750" indent="-285750">
              <a:buFont typeface="Arial" panose="020B0604020202020204" pitchFamily="34" charset="0"/>
              <a:buChar char="•"/>
            </a:pPr>
            <a:r>
              <a:rPr lang="en-US" sz="1900" b="0" i="0" dirty="0">
                <a:solidFill>
                  <a:srgbClr val="333333"/>
                </a:solidFill>
                <a:effectLst/>
                <a:latin typeface="Arial" panose="020B0604020202020204" pitchFamily="34" charset="0"/>
                <a:cs typeface="Arial" panose="020B0604020202020204" pitchFamily="34" charset="0"/>
              </a:rPr>
              <a:t>Nearly 30% of girls in Gaza are pregnant before the age of 18 and half become mothers before the age of 20.</a:t>
            </a:r>
          </a:p>
          <a:p>
            <a:pPr marL="285750" indent="-285750">
              <a:buFont typeface="Arial" panose="020B0604020202020204" pitchFamily="34" charset="0"/>
              <a:buChar char="•"/>
            </a:pPr>
            <a:r>
              <a:rPr lang="en-US" sz="1900" b="0" i="0" dirty="0">
                <a:solidFill>
                  <a:srgbClr val="333333"/>
                </a:solidFill>
                <a:effectLst/>
                <a:latin typeface="Arial" panose="020B0604020202020204" pitchFamily="34" charset="0"/>
                <a:cs typeface="Arial" panose="020B0604020202020204" pitchFamily="34" charset="0"/>
              </a:rPr>
              <a:t>Of those aged 15–17, 40% had not heard about sexually transmitted infections (STIs) and 20% had not heard of HIV.</a:t>
            </a:r>
            <a:endParaRPr lang="en-US" sz="1900" dirty="0">
              <a:solidFill>
                <a:srgbClr val="333333"/>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301EF33-8D48-4E80-ABED-78D4DB4FA68C}"/>
              </a:ext>
            </a:extLst>
          </p:cNvPr>
          <p:cNvSpPr txBox="1"/>
          <p:nvPr/>
        </p:nvSpPr>
        <p:spPr>
          <a:xfrm>
            <a:off x="860079" y="325016"/>
            <a:ext cx="9949759" cy="1089529"/>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r>
              <a:rPr lang="en-US" sz="3600" dirty="0">
                <a:solidFill>
                  <a:schemeClr val="bg1"/>
                </a:solidFill>
                <a:latin typeface="Arial" panose="020B0604020202020204" pitchFamily="34" charset="0"/>
                <a:cs typeface="Arial" panose="020B0604020202020204" pitchFamily="34" charset="0"/>
              </a:rPr>
              <a:t>Contraceptives and protracted conflict: The case of Gaza </a:t>
            </a:r>
            <a:endParaRPr lang="en-US" sz="1050" b="1" baseline="30000" dirty="0">
              <a:solidFill>
                <a:schemeClr val="bg1"/>
              </a:solidFill>
              <a:latin typeface="Arial" panose="020B0604020202020204" pitchFamily="34" charset="0"/>
              <a:ea typeface="+mj-ea"/>
              <a:cs typeface="Arial" panose="020B0604020202020204" pitchFamily="34" charset="0"/>
            </a:endParaRPr>
          </a:p>
        </p:txBody>
      </p:sp>
      <p:pic>
        <p:nvPicPr>
          <p:cNvPr id="12" name="Picture 11">
            <a:extLst>
              <a:ext uri="{FF2B5EF4-FFF2-40B4-BE49-F238E27FC236}">
                <a16:creationId xmlns:a16="http://schemas.microsoft.com/office/drawing/2014/main" id="{47683F35-7EA8-4C79-82EB-D57A905E7D28}"/>
              </a:ext>
            </a:extLst>
          </p:cNvPr>
          <p:cNvPicPr>
            <a:picLocks noChangeAspect="1"/>
          </p:cNvPicPr>
          <p:nvPr/>
        </p:nvPicPr>
        <p:blipFill>
          <a:blip r:embed="rId3"/>
          <a:stretch>
            <a:fillRect/>
          </a:stretch>
        </p:blipFill>
        <p:spPr>
          <a:xfrm>
            <a:off x="7315201" y="1765402"/>
            <a:ext cx="4725022" cy="3018314"/>
          </a:xfrm>
          <a:prstGeom prst="rect">
            <a:avLst/>
          </a:prstGeom>
        </p:spPr>
      </p:pic>
      <p:sp>
        <p:nvSpPr>
          <p:cNvPr id="13" name="TextBox 12">
            <a:extLst>
              <a:ext uri="{FF2B5EF4-FFF2-40B4-BE49-F238E27FC236}">
                <a16:creationId xmlns:a16="http://schemas.microsoft.com/office/drawing/2014/main" id="{BB793E43-AAA6-4D43-B859-BBC590317C1E}"/>
              </a:ext>
            </a:extLst>
          </p:cNvPr>
          <p:cNvSpPr txBox="1"/>
          <p:nvPr/>
        </p:nvSpPr>
        <p:spPr>
          <a:xfrm>
            <a:off x="7383988" y="5504506"/>
            <a:ext cx="47250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panose="020B0604020202020204" pitchFamily="34" charset="0"/>
                <a:ea typeface="Calibri" panose="020F0502020204030204" pitchFamily="34" charset="0"/>
                <a:cs typeface="Arial" panose="020B0604020202020204" pitchFamily="34" charset="0"/>
              </a:rPr>
              <a:t>Source: Abu Hamad B, Jones N, </a:t>
            </a:r>
            <a:r>
              <a:rPr lang="en-US" sz="1400" dirty="0" err="1">
                <a:effectLst/>
                <a:latin typeface="Arial" panose="020B0604020202020204" pitchFamily="34" charset="0"/>
                <a:ea typeface="Calibri" panose="020F0502020204030204" pitchFamily="34" charset="0"/>
                <a:cs typeface="Arial" panose="020B0604020202020204" pitchFamily="34" charset="0"/>
              </a:rPr>
              <a:t>Gercama</a:t>
            </a:r>
            <a:r>
              <a:rPr lang="en-US" sz="1400" dirty="0">
                <a:effectLst/>
                <a:latin typeface="Arial" panose="020B0604020202020204" pitchFamily="34" charset="0"/>
                <a:ea typeface="Calibri" panose="020F0502020204030204" pitchFamily="34" charset="0"/>
                <a:cs typeface="Arial" panose="020B0604020202020204" pitchFamily="34" charset="0"/>
              </a:rPr>
              <a:t> I. Adolescent access to health services in fragile and conflict-affected contexts: The case of the Gaza Strip. </a:t>
            </a:r>
            <a:r>
              <a:rPr lang="en-US" sz="1400" dirty="0" err="1">
                <a:effectLst/>
                <a:latin typeface="Arial" panose="020B0604020202020204" pitchFamily="34" charset="0"/>
                <a:ea typeface="Calibri" panose="020F0502020204030204" pitchFamily="34" charset="0"/>
                <a:cs typeface="Arial" panose="020B0604020202020204" pitchFamily="34" charset="0"/>
              </a:rPr>
              <a:t>Confl</a:t>
            </a:r>
            <a:r>
              <a:rPr lang="en-US" sz="1400" dirty="0">
                <a:effectLst/>
                <a:latin typeface="Arial" panose="020B0604020202020204" pitchFamily="34" charset="0"/>
                <a:ea typeface="Calibri" panose="020F0502020204030204" pitchFamily="34" charset="0"/>
                <a:cs typeface="Arial" panose="020B0604020202020204" pitchFamily="34" charset="0"/>
              </a:rPr>
              <a:t> Health. 2021 May 21;15(1):40. </a:t>
            </a: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1680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E051E1F-AC78-4DCE-BC7C-08B8DB61EBC7}"/>
              </a:ext>
            </a:extLst>
          </p:cNvPr>
          <p:cNvSpPr txBox="1"/>
          <p:nvPr/>
        </p:nvSpPr>
        <p:spPr>
          <a:xfrm>
            <a:off x="613372" y="1595025"/>
            <a:ext cx="11119920" cy="526297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Deeply entrenched gender norms that prioritize girls’ virginity and family honor prevent girls and women from seeking SRH services other than those related to pregnancy care. </a:t>
            </a:r>
            <a:endParaRPr lang="en-US" sz="2400" b="0" i="0" dirty="0">
              <a:solidFill>
                <a:srgbClr val="333333"/>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t>
            </a:r>
            <a:r>
              <a:rPr lang="en-US" sz="2400" b="0" i="0" dirty="0">
                <a:solidFill>
                  <a:srgbClr val="333333"/>
                </a:solidFill>
                <a:effectLst/>
                <a:latin typeface="Arial" panose="020B0604020202020204" pitchFamily="34" charset="0"/>
                <a:cs typeface="Arial" panose="020B0604020202020204" pitchFamily="34" charset="0"/>
              </a:rPr>
              <a:t>Participants noted that parents often do not allow unmarried girls to visit a gynecologist because they are concerned that any invasive procedure might break the hymen. One girl explained:</a:t>
            </a:r>
          </a:p>
          <a:p>
            <a:pPr lvl="1" algn="just"/>
            <a:r>
              <a:rPr lang="en-US" sz="2400" b="1" i="1" dirty="0">
                <a:solidFill>
                  <a:srgbClr val="333333"/>
                </a:solidFill>
                <a:effectLst/>
                <a:latin typeface="Arial" panose="020B0604020202020204" pitchFamily="34" charset="0"/>
                <a:cs typeface="Arial" panose="020B0604020202020204" pitchFamily="34" charset="0"/>
              </a:rPr>
              <a:t>Fathers will prevent girls from visiting a doctor no matter how severe the condition because they believe there is a chance that her virginity will be ruined, and as a result she will not get married. (FGD with 15–19-year-old girls, </a:t>
            </a:r>
            <a:r>
              <a:rPr lang="en-US" sz="2400" b="1" i="1" dirty="0" err="1">
                <a:solidFill>
                  <a:srgbClr val="333333"/>
                </a:solidFill>
                <a:effectLst/>
                <a:latin typeface="Arial" panose="020B0604020202020204" pitchFamily="34" charset="0"/>
                <a:cs typeface="Arial" panose="020B0604020202020204" pitchFamily="34" charset="0"/>
              </a:rPr>
              <a:t>Shajaia</a:t>
            </a:r>
            <a:r>
              <a:rPr lang="en-US" sz="2400" b="1" i="1" dirty="0">
                <a:solidFill>
                  <a:srgbClr val="333333"/>
                </a:solidFill>
                <a:effectLst/>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dirty="0">
                <a:solidFill>
                  <a:srgbClr val="333333"/>
                </a:solidFill>
                <a:latin typeface="Arial" panose="020B0604020202020204" pitchFamily="34" charset="0"/>
                <a:cs typeface="Arial" panose="020B0604020202020204" pitchFamily="34" charset="0"/>
              </a:rPr>
              <a:t>According to GAGE data, 85% of married adolescent girls in Gaza had been pregnant and only one-third (32%) reported ever using a family planning method.</a:t>
            </a:r>
          </a:p>
          <a:p>
            <a:pPr lvl="1" algn="just"/>
            <a:endParaRPr lang="en-US" sz="2400" b="1" i="0" dirty="0">
              <a:solidFill>
                <a:srgbClr val="333333"/>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9AF3165-87DB-427A-8174-5755CECB647E}"/>
              </a:ext>
            </a:extLst>
          </p:cNvPr>
          <p:cNvSpPr txBox="1"/>
          <p:nvPr/>
        </p:nvSpPr>
        <p:spPr>
          <a:xfrm>
            <a:off x="860079" y="325016"/>
            <a:ext cx="9949759" cy="1089529"/>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r>
              <a:rPr lang="en-US" sz="3600" dirty="0">
                <a:solidFill>
                  <a:schemeClr val="bg1"/>
                </a:solidFill>
                <a:latin typeface="Arial" panose="020B0604020202020204" pitchFamily="34" charset="0"/>
                <a:cs typeface="Arial" panose="020B0604020202020204" pitchFamily="34" charset="0"/>
              </a:rPr>
              <a:t>Contraceptives and protracted conflict: The case of Gaza </a:t>
            </a:r>
            <a:endParaRPr lang="en-US" sz="1050" b="1" baseline="300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63081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36F970-99E7-445E-B054-74C4B1AE39DD}"/>
              </a:ext>
            </a:extLst>
          </p:cNvPr>
          <p:cNvSpPr txBox="1"/>
          <p:nvPr/>
        </p:nvSpPr>
        <p:spPr>
          <a:xfrm>
            <a:off x="838200" y="561153"/>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defRPr/>
            </a:pPr>
            <a:r>
              <a:rPr lang="en-US" sz="4400" b="1" dirty="0">
                <a:solidFill>
                  <a:srgbClr val="FFFFFF"/>
                </a:solidFill>
                <a:latin typeface="Arial" panose="020B0604020202020204" pitchFamily="34" charset="0"/>
                <a:ea typeface="+mj-ea"/>
                <a:cs typeface="Arial" panose="020B0604020202020204" pitchFamily="34" charset="0"/>
              </a:rPr>
              <a:t>Contraceptives in humanitarian settings: the case of Yemen</a:t>
            </a:r>
            <a:endParaRPr lang="en-US" sz="4400" b="1" baseline="30000" dirty="0">
              <a:solidFill>
                <a:srgbClr val="FFFFFF"/>
              </a:solidFill>
              <a:latin typeface="Arial" panose="020B0604020202020204" pitchFamily="34" charset="0"/>
              <a:ea typeface="+mj-ea"/>
              <a:cs typeface="Arial" panose="020B0604020202020204" pitchFamily="34" charset="0"/>
            </a:endParaRPr>
          </a:p>
        </p:txBody>
      </p:sp>
      <p:pic>
        <p:nvPicPr>
          <p:cNvPr id="13" name="Picture 12" descr="Map&#10;&#10;Description automatically generated">
            <a:extLst>
              <a:ext uri="{FF2B5EF4-FFF2-40B4-BE49-F238E27FC236}">
                <a16:creationId xmlns:a16="http://schemas.microsoft.com/office/drawing/2014/main" id="{77CA770E-5443-4539-83D5-8EB7722150CF}"/>
              </a:ext>
            </a:extLst>
          </p:cNvPr>
          <p:cNvPicPr>
            <a:picLocks noChangeAspect="1"/>
          </p:cNvPicPr>
          <p:nvPr/>
        </p:nvPicPr>
        <p:blipFill rotWithShape="1">
          <a:blip r:embed="rId3"/>
          <a:srcRect r="10126" b="1"/>
          <a:stretch/>
        </p:blipFill>
        <p:spPr>
          <a:xfrm>
            <a:off x="841248" y="2516777"/>
            <a:ext cx="6236208" cy="3660185"/>
          </a:xfrm>
          <a:prstGeom prst="rect">
            <a:avLst/>
          </a:prstGeom>
        </p:spPr>
      </p:pic>
      <p:sp>
        <p:nvSpPr>
          <p:cNvPr id="3" name="TextBox 2">
            <a:extLst>
              <a:ext uri="{FF2B5EF4-FFF2-40B4-BE49-F238E27FC236}">
                <a16:creationId xmlns:a16="http://schemas.microsoft.com/office/drawing/2014/main" id="{91656913-CBE4-4A92-90C2-3DCD841B8E7B}"/>
              </a:ext>
            </a:extLst>
          </p:cNvPr>
          <p:cNvSpPr txBox="1"/>
          <p:nvPr/>
        </p:nvSpPr>
        <p:spPr>
          <a:xfrm>
            <a:off x="7546847" y="2374553"/>
            <a:ext cx="4286031" cy="4148008"/>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i="0" u="none" strike="noStrike" baseline="0" dirty="0">
                <a:latin typeface="Arial" panose="020B0604020202020204" pitchFamily="34" charset="0"/>
                <a:cs typeface="Arial" panose="020B0604020202020204" pitchFamily="34" charset="0"/>
              </a:rPr>
              <a:t>Yemen’s ongoing war has been described as the world’s ‘worst humanitarian crisis’.</a:t>
            </a:r>
            <a:endParaRPr lang="en-US" dirty="0">
              <a:latin typeface="Arial" panose="020B0604020202020204" pitchFamily="34" charset="0"/>
              <a:cs typeface="Arial" panose="020B0604020202020204" pitchFamily="34" charset="0"/>
            </a:endParaRPr>
          </a:p>
          <a:p>
            <a:pPr marL="285750" indent="-228600" defTabSz="914400">
              <a:lnSpc>
                <a:spcPct val="90000"/>
              </a:lnSpc>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The current conflict, now in its sixth year, has resulted in a complex humanitarian emergency that includes seemingly intractable power struggles, widespread conflict-induced displacement, a slow onset crisis in food security and malnutrition, and one of the largest cholera outbreaks in recent history – among other health and protection challenges.</a:t>
            </a:r>
          </a:p>
        </p:txBody>
      </p:sp>
    </p:spTree>
    <p:extLst>
      <p:ext uri="{BB962C8B-B14F-4D97-AF65-F5344CB8AC3E}">
        <p14:creationId xmlns:p14="http://schemas.microsoft.com/office/powerpoint/2010/main" val="100084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solidFill>
            <a:srgbClr val="0070C0"/>
          </a:solidFill>
        </p:spPr>
        <p:txBody>
          <a:bodyPr/>
          <a:lstStyle/>
          <a:p>
            <a:r>
              <a:rPr lang="en-US" dirty="0"/>
              <a:t>RATIONALE – 1/2</a:t>
            </a:r>
          </a:p>
        </p:txBody>
      </p:sp>
      <p:sp>
        <p:nvSpPr>
          <p:cNvPr id="5" name="Content Placeholder 2">
            <a:extLst>
              <a:ext uri="{FF2B5EF4-FFF2-40B4-BE49-F238E27FC236}">
                <a16:creationId xmlns:a16="http://schemas.microsoft.com/office/drawing/2014/main" id="{0A5CCF1A-012A-40D1-A3AC-F28D2725203D}"/>
              </a:ext>
            </a:extLst>
          </p:cNvPr>
          <p:cNvSpPr txBox="1">
            <a:spLocks/>
          </p:cNvSpPr>
          <p:nvPr/>
        </p:nvSpPr>
        <p:spPr>
          <a:xfrm>
            <a:off x="4968825" y="492061"/>
            <a:ext cx="6334544" cy="6144768"/>
          </a:xfrm>
          <a:prstGeom prst="rect">
            <a:avLst/>
          </a:prstGeom>
        </p:spPr>
        <p:txBody>
          <a:bodyPr vert="horz" lIns="91440" tIns="45720" rIns="91440" bIns="45720" rtlCol="0" anchor="ctr">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endParaRPr lang="en-US" sz="2000" dirty="0">
              <a:solidFill>
                <a:srgbClr val="0070C0"/>
              </a:solidFill>
            </a:endParaRPr>
          </a:p>
          <a:p>
            <a:r>
              <a:rPr lang="en-US" sz="2000" dirty="0">
                <a:solidFill>
                  <a:srgbClr val="0070C0"/>
                </a:solidFill>
              </a:rPr>
              <a:t>Early pregnancies, both intended or unintended, among adolescents are an important problem: </a:t>
            </a:r>
            <a:r>
              <a:rPr lang="en-US" sz="2000" dirty="0"/>
              <a:t>An estimated 21 million girls aged 15-19 years become pregnant.</a:t>
            </a:r>
            <a:r>
              <a:rPr lang="en-US" sz="2000" baseline="30000" dirty="0"/>
              <a:t>1</a:t>
            </a:r>
            <a:r>
              <a:rPr lang="en-US" sz="2000" dirty="0"/>
              <a:t> An estimated 12 million girls aged 15-19 years and 2.5 million girls under age 16 in LMICs give birth every year.</a:t>
            </a:r>
            <a:r>
              <a:rPr lang="en-US" sz="2000" baseline="30000" dirty="0"/>
              <a:t> 1,2 </a:t>
            </a:r>
            <a:r>
              <a:rPr lang="en-US" sz="2000" dirty="0"/>
              <a:t>Approximately half of pregnancies to girls aged 15–19 years in developing regions are unintended.</a:t>
            </a:r>
            <a:r>
              <a:rPr lang="en-US" sz="2000" baseline="30000" dirty="0"/>
              <a:t>1</a:t>
            </a:r>
            <a:r>
              <a:rPr lang="en-US" sz="2000" dirty="0"/>
              <a:t> </a:t>
            </a:r>
          </a:p>
          <a:p>
            <a:r>
              <a:rPr lang="en-US" sz="2000" dirty="0">
                <a:solidFill>
                  <a:srgbClr val="0070C0"/>
                </a:solidFill>
              </a:rPr>
              <a:t>Early pregnancies among adolescents have major health and social consequences:</a:t>
            </a:r>
            <a:r>
              <a:rPr lang="en-US" sz="2000" dirty="0"/>
              <a:t> Pregnancy &amp; childbirth complications are the leading cause of deaths among girls aged 15-19 years globally.</a:t>
            </a:r>
            <a:r>
              <a:rPr lang="en-US" sz="2000" baseline="30000" dirty="0"/>
              <a:t>3</a:t>
            </a:r>
            <a:r>
              <a:rPr lang="en-US" sz="2000" dirty="0"/>
              <a:t> Girls aged 10-19 face higher risks of eclampsia, puerperal endometritis and systemic infections than women aged 20-24.</a:t>
            </a:r>
            <a:r>
              <a:rPr lang="en-US" sz="2000" baseline="30000" dirty="0"/>
              <a:t>4</a:t>
            </a:r>
            <a:r>
              <a:rPr lang="en-US" sz="2000" dirty="0"/>
              <a:t> An estimated 5.7 million girls aged 15-19 have an abortion, the majority of which are unsafe.</a:t>
            </a:r>
            <a:r>
              <a:rPr lang="en-US" sz="2000" baseline="30000" dirty="0"/>
              <a:t>1</a:t>
            </a:r>
            <a:r>
              <a:rPr lang="en-US" sz="2000" dirty="0"/>
              <a:t> Babies born to mothers under 20 years of age face higher risks of low birth weight, preterm delivery and severe neonatal conditions.</a:t>
            </a:r>
            <a:r>
              <a:rPr lang="en-US" sz="2000" baseline="30000" dirty="0"/>
              <a:t>4</a:t>
            </a:r>
            <a:endParaRPr lang="en-US" sz="2000" dirty="0"/>
          </a:p>
          <a:p>
            <a:endParaRPr lang="en-US" sz="2000" dirty="0"/>
          </a:p>
        </p:txBody>
      </p:sp>
    </p:spTree>
    <p:extLst>
      <p:ext uri="{BB962C8B-B14F-4D97-AF65-F5344CB8AC3E}">
        <p14:creationId xmlns:p14="http://schemas.microsoft.com/office/powerpoint/2010/main" val="3578580725"/>
      </p:ext>
    </p:extLst>
  </p:cSld>
  <p:clrMapOvr>
    <a:masterClrMapping/>
  </p:clrMapOvr>
  <mc:AlternateContent xmlns:mc="http://schemas.openxmlformats.org/markup-compatibility/2006" xmlns:p14="http://schemas.microsoft.com/office/powerpoint/2010/main">
    <mc:Choice Requires="p14">
      <p:transition spd="slow" p14:dur="2000" advTm="84724"/>
    </mc:Choice>
    <mc:Fallback xmlns="">
      <p:transition spd="slow" advTm="8472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CCEF0-7248-4D18-858E-A0CD2F9D6E44}"/>
              </a:ext>
            </a:extLst>
          </p:cNvPr>
          <p:cNvSpPr>
            <a:spLocks noGrp="1"/>
          </p:cNvSpPr>
          <p:nvPr>
            <p:ph idx="1"/>
          </p:nvPr>
        </p:nvSpPr>
        <p:spPr>
          <a:xfrm>
            <a:off x="-388912" y="1472236"/>
            <a:ext cx="6484912" cy="5086399"/>
          </a:xfrm>
        </p:spPr>
        <p:txBody>
          <a:bodyPr anchor="ctr">
            <a:normAutofit/>
          </a:bodyPr>
          <a:lstStyle/>
          <a:p>
            <a:pPr lvl="2">
              <a:spcBef>
                <a:spcPts val="0"/>
              </a:spcBef>
              <a:buFont typeface="Wingdings" panose="05000000000000000000" pitchFamily="2" charset="2"/>
              <a:buChar char=""/>
            </a:pPr>
            <a:r>
              <a:rPr lang="en-US" sz="2300" dirty="0">
                <a:effectLst/>
                <a:latin typeface="Arial" panose="020B0604020202020204" pitchFamily="34" charset="0"/>
                <a:ea typeface="Calibri" panose="020F0502020204030204" pitchFamily="34" charset="0"/>
                <a:cs typeface="Arial" panose="020B0604020202020204" pitchFamily="34" charset="0"/>
              </a:rPr>
              <a:t>Only 51% of health facilities were fully functioning. </a:t>
            </a:r>
            <a:r>
              <a:rPr lang="en-US" sz="2300" dirty="0">
                <a:latin typeface="Arial" panose="020B0604020202020204" pitchFamily="34" charset="0"/>
                <a:ea typeface="Calibri" panose="020F0502020204030204" pitchFamily="34" charset="0"/>
                <a:cs typeface="Arial" panose="020B0604020202020204" pitchFamily="34" charset="0"/>
              </a:rPr>
              <a:t>O</a:t>
            </a:r>
            <a:r>
              <a:rPr lang="en-US" sz="2300" dirty="0">
                <a:effectLst/>
                <a:latin typeface="Arial" panose="020B0604020202020204" pitchFamily="34" charset="0"/>
                <a:ea typeface="Calibri" panose="020F0502020204030204" pitchFamily="34" charset="0"/>
                <a:cs typeface="Arial" panose="020B0604020202020204" pitchFamily="34" charset="0"/>
              </a:rPr>
              <a:t>nly 20% of health facilities provide maternal and child health services due to the conflict.</a:t>
            </a:r>
            <a:endParaRPr lang="en-US" sz="2200" b="1" dirty="0">
              <a:effectLst/>
              <a:latin typeface="Arial" panose="020B0604020202020204" pitchFamily="34" charset="0"/>
              <a:ea typeface="Calibri" panose="020F0502020204030204" pitchFamily="34" charset="0"/>
              <a:cs typeface="Arial" panose="020B0604020202020204" pitchFamily="34" charset="0"/>
            </a:endParaRPr>
          </a:p>
          <a:p>
            <a:pPr marL="1143000" marR="0" lvl="2" indent="-228600" rtl="0">
              <a:spcBef>
                <a:spcPts val="0"/>
              </a:spcBef>
              <a:spcAft>
                <a:spcPts val="0"/>
              </a:spcAft>
              <a:buFont typeface="Wingdings" panose="05000000000000000000" pitchFamily="2" charset="2"/>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Staff shortages: </a:t>
            </a:r>
            <a:r>
              <a:rPr lang="en-US" sz="2200" dirty="0">
                <a:effectLst/>
                <a:latin typeface="Arial" panose="020B0604020202020204" pitchFamily="34" charset="0"/>
                <a:ea typeface="Calibri" panose="020F0502020204030204" pitchFamily="34" charset="0"/>
                <a:cs typeface="Arial" panose="020B0604020202020204" pitchFamily="34" charset="0"/>
              </a:rPr>
              <a:t>suspension of salaries of 1.5 million state employees including health workers</a:t>
            </a:r>
          </a:p>
          <a:p>
            <a:pPr marL="1143000" marR="0" lvl="2" indent="-228600">
              <a:spcBef>
                <a:spcPts val="0"/>
              </a:spcBef>
              <a:spcAft>
                <a:spcPts val="0"/>
              </a:spcAft>
              <a:buFont typeface="Wingdings" panose="05000000000000000000" pitchFamily="2" charset="2"/>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Insecurity</a:t>
            </a:r>
            <a:r>
              <a:rPr lang="en-US" sz="2200" dirty="0">
                <a:effectLst/>
                <a:latin typeface="Arial" panose="020B0604020202020204" pitchFamily="34" charset="0"/>
                <a:ea typeface="Calibri" panose="020F0502020204030204" pitchFamily="34" charset="0"/>
                <a:cs typeface="Arial" panose="020B0604020202020204" pitchFamily="34" charset="0"/>
              </a:rPr>
              <a:t> </a:t>
            </a:r>
          </a:p>
          <a:p>
            <a:pPr marL="1143000" marR="0" lvl="2" indent="-228600">
              <a:spcBef>
                <a:spcPts val="0"/>
              </a:spcBef>
              <a:spcAft>
                <a:spcPts val="0"/>
              </a:spcAft>
              <a:buFont typeface="Wingdings" panose="05000000000000000000" pitchFamily="2" charset="2"/>
              <a:buChar char=""/>
            </a:pPr>
            <a:r>
              <a:rPr lang="en-US" sz="2200" b="1" dirty="0">
                <a:effectLst/>
                <a:latin typeface="Arial" panose="020B0604020202020204" pitchFamily="34" charset="0"/>
                <a:ea typeface="Calibri" panose="020F0502020204030204" pitchFamily="34" charset="0"/>
                <a:cs typeface="Arial" panose="020B0604020202020204" pitchFamily="34" charset="0"/>
              </a:rPr>
              <a:t>Rampant destruction of infrastructure </a:t>
            </a:r>
          </a:p>
          <a:p>
            <a:pPr lvl="3">
              <a:spcBef>
                <a:spcPts val="0"/>
              </a:spcBef>
              <a:buFont typeface="Wingdings" panose="05000000000000000000" pitchFamily="2"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Long and recurrent electricity cuts</a:t>
            </a:r>
          </a:p>
          <a:p>
            <a:pPr lvl="3">
              <a:spcBef>
                <a:spcPts val="0"/>
              </a:spcBef>
              <a:buFont typeface="Wingdings" panose="05000000000000000000" pitchFamily="2" charset="2"/>
              <a:buChar char=""/>
            </a:pPr>
            <a:r>
              <a:rPr lang="en-US" sz="2100" dirty="0">
                <a:latin typeface="Arial" panose="020B0604020202020204" pitchFamily="34" charset="0"/>
                <a:ea typeface="Calibri" panose="020F0502020204030204" pitchFamily="34" charset="0"/>
                <a:cs typeface="Arial" panose="020B0604020202020204" pitchFamily="34" charset="0"/>
              </a:rPr>
              <a:t>L</a:t>
            </a:r>
            <a:r>
              <a:rPr lang="en-US" sz="2100" dirty="0">
                <a:effectLst/>
                <a:latin typeface="Arial" panose="020B0604020202020204" pitchFamily="34" charset="0"/>
                <a:ea typeface="Calibri" panose="020F0502020204030204" pitchFamily="34" charset="0"/>
                <a:cs typeface="Arial" panose="020B0604020202020204" pitchFamily="34" charset="0"/>
              </a:rPr>
              <a:t>ack of running water</a:t>
            </a:r>
          </a:p>
          <a:p>
            <a:pPr lvl="3">
              <a:spcBef>
                <a:spcPts val="0"/>
              </a:spcBef>
              <a:buFont typeface="Wingdings" panose="05000000000000000000" pitchFamily="2" charset="2"/>
              <a:buChar char=""/>
            </a:pPr>
            <a:r>
              <a:rPr lang="en-US" sz="2100" dirty="0">
                <a:effectLst/>
                <a:latin typeface="Arial" panose="020B0604020202020204" pitchFamily="34" charset="0"/>
                <a:ea typeface="Calibri" panose="020F0502020204030204" pitchFamily="34" charset="0"/>
                <a:cs typeface="Arial" panose="020B0604020202020204" pitchFamily="34" charset="0"/>
              </a:rPr>
              <a:t>Lack of equipment and supplies: no gloves, no cotton, not sterilization equipment, no stethoscopes</a:t>
            </a:r>
            <a:endParaRPr lang="en-US" sz="2100" dirty="0">
              <a:latin typeface="Arial" panose="020B0604020202020204" pitchFamily="34" charset="0"/>
              <a:cs typeface="Arial" panose="020B0604020202020204" pitchFamily="34" charset="0"/>
            </a:endParaRPr>
          </a:p>
        </p:txBody>
      </p:sp>
      <p:sp>
        <p:nvSpPr>
          <p:cNvPr id="12" name="Content Placeholder 2">
            <a:extLst>
              <a:ext uri="{FF2B5EF4-FFF2-40B4-BE49-F238E27FC236}">
                <a16:creationId xmlns:a16="http://schemas.microsoft.com/office/drawing/2014/main" id="{865021F7-4CD1-4D4C-8BD0-74F396D5A4CC}"/>
              </a:ext>
            </a:extLst>
          </p:cNvPr>
          <p:cNvSpPr txBox="1">
            <a:spLocks/>
          </p:cNvSpPr>
          <p:nvPr/>
        </p:nvSpPr>
        <p:spPr>
          <a:xfrm>
            <a:off x="5734249" y="1355367"/>
            <a:ext cx="6457751" cy="4948176"/>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2">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Pre-existing </a:t>
            </a:r>
            <a:r>
              <a:rPr lang="en-US" sz="2400" b="1" dirty="0">
                <a:latin typeface="Arial" panose="020B0604020202020204" pitchFamily="34" charset="0"/>
                <a:ea typeface="Calibri" panose="020F0502020204030204" pitchFamily="34" charset="0"/>
                <a:cs typeface="Arial" panose="020B0604020202020204" pitchFamily="34" charset="0"/>
              </a:rPr>
              <a:t>disapproval</a:t>
            </a:r>
            <a:r>
              <a:rPr lang="en-US" sz="2400" dirty="0">
                <a:latin typeface="Arial" panose="020B0604020202020204" pitchFamily="34" charset="0"/>
                <a:ea typeface="Calibri" panose="020F0502020204030204" pitchFamily="34" charset="0"/>
                <a:cs typeface="Arial" panose="020B0604020202020204" pitchFamily="34" charset="0"/>
              </a:rPr>
              <a:t> of family planning accentuated by the war. </a:t>
            </a:r>
          </a:p>
          <a:p>
            <a:pPr lvl="3">
              <a:lnSpc>
                <a:spcPct val="107000"/>
              </a:lnSpc>
              <a:spcBef>
                <a:spcPts val="0"/>
              </a:spcBef>
            </a:pPr>
            <a:r>
              <a:rPr lang="en-US" sz="2200" dirty="0">
                <a:latin typeface="Arial" panose="020B0604020202020204" pitchFamily="34" charset="0"/>
                <a:ea typeface="Calibri" panose="020F0502020204030204" pitchFamily="34" charset="0"/>
                <a:cs typeface="Arial" panose="020B0604020202020204" pitchFamily="34" charset="0"/>
              </a:rPr>
              <a:t>Some participants suspect that contraception is part of a </a:t>
            </a:r>
            <a:r>
              <a:rPr lang="en-US" sz="2200" b="1" dirty="0">
                <a:latin typeface="Arial" panose="020B0604020202020204" pitchFamily="34" charset="0"/>
                <a:ea typeface="Calibri" panose="020F0502020204030204" pitchFamily="34" charset="0"/>
                <a:cs typeface="Arial" panose="020B0604020202020204" pitchFamily="34" charset="0"/>
              </a:rPr>
              <a:t>Western agenda </a:t>
            </a:r>
          </a:p>
          <a:p>
            <a:pPr lvl="2">
              <a:lnSpc>
                <a:spcPct val="107000"/>
              </a:lnSpc>
              <a:spcBef>
                <a:spcPts val="0"/>
              </a:spcBef>
            </a:pPr>
            <a:r>
              <a:rPr lang="en-US" sz="2400" dirty="0">
                <a:latin typeface="Arial" panose="020B0604020202020204" pitchFamily="34" charset="0"/>
                <a:ea typeface="Calibri" panose="020F0502020204030204" pitchFamily="34" charset="0"/>
                <a:cs typeface="Arial" panose="020B0604020202020204" pitchFamily="34" charset="0"/>
              </a:rPr>
              <a:t>Low pre-existing </a:t>
            </a:r>
            <a:r>
              <a:rPr lang="en-US" sz="2400" b="1" dirty="0">
                <a:latin typeface="Arial" panose="020B0604020202020204" pitchFamily="34" charset="0"/>
                <a:ea typeface="Calibri" panose="020F0502020204030204" pitchFamily="34" charset="0"/>
                <a:cs typeface="Arial" panose="020B0604020202020204" pitchFamily="34" charset="0"/>
              </a:rPr>
              <a:t>awareness</a:t>
            </a:r>
            <a:r>
              <a:rPr lang="en-US" sz="2400" dirty="0">
                <a:latin typeface="Arial" panose="020B0604020202020204" pitchFamily="34" charset="0"/>
                <a:ea typeface="Calibri" panose="020F0502020204030204" pitchFamily="34" charset="0"/>
                <a:cs typeface="Arial" panose="020B0604020202020204" pitchFamily="34" charset="0"/>
              </a:rPr>
              <a:t> of family planning</a:t>
            </a:r>
          </a:p>
        </p:txBody>
      </p:sp>
      <p:grpSp>
        <p:nvGrpSpPr>
          <p:cNvPr id="7" name="Group 6">
            <a:extLst>
              <a:ext uri="{FF2B5EF4-FFF2-40B4-BE49-F238E27FC236}">
                <a16:creationId xmlns:a16="http://schemas.microsoft.com/office/drawing/2014/main" id="{7DCA735F-559C-49FC-8FF1-BEB688B81738}"/>
              </a:ext>
            </a:extLst>
          </p:cNvPr>
          <p:cNvGrpSpPr/>
          <p:nvPr/>
        </p:nvGrpSpPr>
        <p:grpSpPr>
          <a:xfrm>
            <a:off x="217277" y="203111"/>
            <a:ext cx="6005465" cy="6004178"/>
            <a:chOff x="90535" y="299365"/>
            <a:chExt cx="6005465" cy="6004178"/>
          </a:xfrm>
        </p:grpSpPr>
        <p:sp>
          <p:nvSpPr>
            <p:cNvPr id="6" name="Rectangle 5">
              <a:extLst>
                <a:ext uri="{FF2B5EF4-FFF2-40B4-BE49-F238E27FC236}">
                  <a16:creationId xmlns:a16="http://schemas.microsoft.com/office/drawing/2014/main" id="{5ACF069E-1A6A-4581-9A1A-B3D00F9F1A79}"/>
                </a:ext>
              </a:extLst>
            </p:cNvPr>
            <p:cNvSpPr/>
            <p:nvPr/>
          </p:nvSpPr>
          <p:spPr>
            <a:xfrm>
              <a:off x="90535" y="1611517"/>
              <a:ext cx="6005465" cy="469202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5020DEB-7949-48BA-9AD7-FAEA692E4E68}"/>
                </a:ext>
              </a:extLst>
            </p:cNvPr>
            <p:cNvSpPr txBox="1"/>
            <p:nvPr/>
          </p:nvSpPr>
          <p:spPr>
            <a:xfrm>
              <a:off x="910472" y="299365"/>
              <a:ext cx="4365590" cy="1388072"/>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endParaRPr lang="en-US" sz="4400" b="1" baseline="30000" dirty="0">
                <a:solidFill>
                  <a:schemeClr val="bg1"/>
                </a:solidFill>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defRPr/>
              </a:pPr>
              <a:r>
                <a:rPr lang="en-US" sz="4400" b="1" baseline="30000" dirty="0">
                  <a:solidFill>
                    <a:schemeClr val="bg1"/>
                  </a:solidFill>
                  <a:latin typeface="Arial" panose="020B0604020202020204" pitchFamily="34" charset="0"/>
                  <a:ea typeface="+mj-ea"/>
                  <a:cs typeface="Arial" panose="020B0604020202020204" pitchFamily="34" charset="0"/>
                </a:rPr>
                <a:t>Supply-side barriers to RH services</a:t>
              </a:r>
            </a:p>
          </p:txBody>
        </p:sp>
      </p:grpSp>
      <p:grpSp>
        <p:nvGrpSpPr>
          <p:cNvPr id="14" name="Group 13">
            <a:extLst>
              <a:ext uri="{FF2B5EF4-FFF2-40B4-BE49-F238E27FC236}">
                <a16:creationId xmlns:a16="http://schemas.microsoft.com/office/drawing/2014/main" id="{C830F39B-F8F0-47A4-A5F9-9FFBF0825682}"/>
              </a:ext>
            </a:extLst>
          </p:cNvPr>
          <p:cNvGrpSpPr/>
          <p:nvPr/>
        </p:nvGrpSpPr>
        <p:grpSpPr>
          <a:xfrm>
            <a:off x="6337142" y="275302"/>
            <a:ext cx="5754592" cy="6004178"/>
            <a:chOff x="6554187" y="299365"/>
            <a:chExt cx="5547278" cy="6004178"/>
          </a:xfrm>
        </p:grpSpPr>
        <p:sp>
          <p:nvSpPr>
            <p:cNvPr id="8" name="Rectangle 7">
              <a:extLst>
                <a:ext uri="{FF2B5EF4-FFF2-40B4-BE49-F238E27FC236}">
                  <a16:creationId xmlns:a16="http://schemas.microsoft.com/office/drawing/2014/main" id="{9EE4E030-CC14-4F55-993A-A1542F191A42}"/>
                </a:ext>
              </a:extLst>
            </p:cNvPr>
            <p:cNvSpPr/>
            <p:nvPr/>
          </p:nvSpPr>
          <p:spPr>
            <a:xfrm>
              <a:off x="6554187" y="1611517"/>
              <a:ext cx="5547278" cy="4692026"/>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B009B74-ACCC-473B-9BE5-62B5B1ADF529}"/>
                </a:ext>
              </a:extLst>
            </p:cNvPr>
            <p:cNvSpPr txBox="1"/>
            <p:nvPr/>
          </p:nvSpPr>
          <p:spPr>
            <a:xfrm>
              <a:off x="7145031" y="299365"/>
              <a:ext cx="4365590" cy="1388072"/>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algn="ctr" defTabSz="914400">
                <a:lnSpc>
                  <a:spcPct val="90000"/>
                </a:lnSpc>
                <a:spcBef>
                  <a:spcPct val="0"/>
                </a:spcBef>
                <a:spcAft>
                  <a:spcPts val="600"/>
                </a:spcAft>
                <a:defRPr/>
              </a:pPr>
              <a:endParaRPr lang="en-US" sz="4400" b="1" baseline="30000" dirty="0">
                <a:solidFill>
                  <a:schemeClr val="bg1"/>
                </a:solidFill>
                <a:latin typeface="Arial" panose="020B0604020202020204" pitchFamily="34" charset="0"/>
                <a:ea typeface="+mj-ea"/>
                <a:cs typeface="Arial" panose="020B0604020202020204" pitchFamily="34" charset="0"/>
              </a:endParaRPr>
            </a:p>
            <a:p>
              <a:pPr algn="ctr" defTabSz="914400">
                <a:lnSpc>
                  <a:spcPct val="90000"/>
                </a:lnSpc>
                <a:spcBef>
                  <a:spcPct val="0"/>
                </a:spcBef>
                <a:spcAft>
                  <a:spcPts val="600"/>
                </a:spcAft>
                <a:defRPr/>
              </a:pPr>
              <a:r>
                <a:rPr lang="en-US" sz="4400" b="1" baseline="30000" dirty="0">
                  <a:solidFill>
                    <a:schemeClr val="bg1"/>
                  </a:solidFill>
                  <a:latin typeface="Arial" panose="020B0604020202020204" pitchFamily="34" charset="0"/>
                  <a:ea typeface="+mj-ea"/>
                  <a:cs typeface="Arial" panose="020B0604020202020204" pitchFamily="34" charset="0"/>
                </a:rPr>
                <a:t>Demand-side barriers to RH services</a:t>
              </a:r>
            </a:p>
          </p:txBody>
        </p:sp>
      </p:grpSp>
    </p:spTree>
    <p:extLst>
      <p:ext uri="{BB962C8B-B14F-4D97-AF65-F5344CB8AC3E}">
        <p14:creationId xmlns:p14="http://schemas.microsoft.com/office/powerpoint/2010/main" val="35933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2CCEF0-7248-4D18-858E-A0CD2F9D6E44}"/>
              </a:ext>
            </a:extLst>
          </p:cNvPr>
          <p:cNvSpPr>
            <a:spLocks noGrp="1"/>
          </p:cNvSpPr>
          <p:nvPr>
            <p:ph idx="1"/>
          </p:nvPr>
        </p:nvSpPr>
        <p:spPr>
          <a:xfrm>
            <a:off x="437734" y="1504288"/>
            <a:ext cx="10829816" cy="4378810"/>
          </a:xfrm>
        </p:spPr>
        <p:txBody>
          <a:bodyPr anchor="ctr">
            <a:normAutofit fontScale="92500" lnSpcReduction="10000"/>
          </a:bodyPr>
          <a:lstStyle/>
          <a:p>
            <a:pPr marL="1143000" marR="0" lvl="2" indent="-228600" rtl="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Outbreak response viewed as more pressing and prioritized over RH services (unprecedented cholera epidemic – the largest in history).</a:t>
            </a:r>
          </a:p>
          <a:p>
            <a:pPr marL="1143000" marR="0" lvl="2" indent="-228600">
              <a:lnSpc>
                <a:spcPct val="107000"/>
              </a:lnSpc>
              <a:spcBef>
                <a:spcPts val="0"/>
              </a:spcBef>
              <a:spcAft>
                <a:spcPts val="80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Extended stockouts and delayed procurements of contraception for over a year. </a:t>
            </a:r>
          </a:p>
          <a:p>
            <a:pPr lvl="3">
              <a:lnSpc>
                <a:spcPct val="107000"/>
              </a:lnSpc>
              <a:spcBef>
                <a:spcPts val="0"/>
              </a:spcBef>
              <a:spcAft>
                <a:spcPts val="80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In Taiz, family planning methods were reported to have been absent from the market for months and in Aden oral contraception has been unavailable for almost two years. </a:t>
            </a:r>
          </a:p>
          <a:p>
            <a:pPr lvl="3">
              <a:lnSpc>
                <a:spcPct val="107000"/>
              </a:lnSpc>
              <a:spcBef>
                <a:spcPts val="0"/>
              </a:spcBef>
              <a:spcAft>
                <a:spcPts val="80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Deliberately blocked by </a:t>
            </a:r>
            <a:r>
              <a:rPr lang="en-US" sz="2000" dirty="0" err="1">
                <a:effectLst/>
                <a:latin typeface="Arial" panose="020B0604020202020204" pitchFamily="34" charset="0"/>
                <a:ea typeface="Calibri" panose="020F0502020204030204" pitchFamily="34" charset="0"/>
                <a:cs typeface="Arial" panose="020B0604020202020204" pitchFamily="34" charset="0"/>
              </a:rPr>
              <a:t>MoPHP</a:t>
            </a:r>
            <a:r>
              <a:rPr lang="en-US" sz="2000" dirty="0">
                <a:effectLst/>
                <a:latin typeface="Arial" panose="020B0604020202020204" pitchFamily="34" charset="0"/>
                <a:ea typeface="Calibri" panose="020F0502020204030204" pitchFamily="34" charset="0"/>
                <a:cs typeface="Arial" panose="020B0604020202020204" pitchFamily="34" charset="0"/>
              </a:rPr>
              <a:t> authorities in Sana’a.</a:t>
            </a:r>
          </a:p>
          <a:p>
            <a:pPr lvl="3">
              <a:lnSpc>
                <a:spcPct val="107000"/>
              </a:lnSpc>
              <a:spcBef>
                <a:spcPts val="0"/>
              </a:spcBef>
              <a:spcAft>
                <a:spcPts val="800"/>
              </a:spcAft>
              <a:buFont typeface="Wingdings" panose="05000000000000000000" pitchFamily="2" charset="2"/>
              <a:buChar char=""/>
            </a:pPr>
            <a:r>
              <a:rPr lang="en-US" sz="2000" dirty="0">
                <a:effectLst/>
                <a:latin typeface="Arial" panose="020B0604020202020204" pitchFamily="34" charset="0"/>
                <a:ea typeface="Calibri" panose="020F0502020204030204" pitchFamily="34" charset="0"/>
                <a:cs typeface="Arial" panose="020B0604020202020204" pitchFamily="34" charset="0"/>
              </a:rPr>
              <a:t> “[Family planning] is weakly provided due to the lack of supplies. We only provide oral contraceptive pills. Implants haven't been provided since more than two years. IUD and other family planning tools are also weakly provided due to the lack of supplies, and the difficulty of sending them to the directorate and transferring them to health centers.” -</a:t>
            </a:r>
            <a:r>
              <a:rPr lang="en-US" sz="2000" dirty="0" err="1">
                <a:effectLst/>
                <a:latin typeface="Arial" panose="020B0604020202020204" pitchFamily="34" charset="0"/>
                <a:ea typeface="Calibri" panose="020F0502020204030204" pitchFamily="34" charset="0"/>
                <a:cs typeface="Arial" panose="020B0604020202020204" pitchFamily="34" charset="0"/>
              </a:rPr>
              <a:t>MoPHP</a:t>
            </a:r>
            <a:r>
              <a:rPr lang="en-US" sz="2000" dirty="0">
                <a:effectLst/>
                <a:latin typeface="Arial" panose="020B0604020202020204" pitchFamily="34" charset="0"/>
                <a:ea typeface="Calibri" panose="020F0502020204030204" pitchFamily="34" charset="0"/>
                <a:cs typeface="Arial" panose="020B0604020202020204" pitchFamily="34" charset="0"/>
              </a:rPr>
              <a:t> official, Taiz</a:t>
            </a:r>
          </a:p>
          <a:p>
            <a:pPr marL="12700">
              <a:spcBef>
                <a:spcPts val="105"/>
              </a:spcBef>
            </a:pPr>
            <a:endParaRPr lang="en-US" sz="32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C0B49F91-9792-4AAC-B8C2-808B5B06611D}"/>
              </a:ext>
            </a:extLst>
          </p:cNvPr>
          <p:cNvSpPr/>
          <p:nvPr/>
        </p:nvSpPr>
        <p:spPr>
          <a:xfrm>
            <a:off x="742384" y="1059255"/>
            <a:ext cx="10710250" cy="455915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395691C-8B76-47AF-A83D-939CD3BD83FE}"/>
              </a:ext>
            </a:extLst>
          </p:cNvPr>
          <p:cNvSpPr txBox="1"/>
          <p:nvPr/>
        </p:nvSpPr>
        <p:spPr>
          <a:xfrm>
            <a:off x="1189613" y="427702"/>
            <a:ext cx="9620225" cy="701731"/>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r>
              <a:rPr lang="en-US" sz="4400" dirty="0">
                <a:solidFill>
                  <a:schemeClr val="bg1"/>
                </a:solidFill>
                <a:latin typeface="Arial" panose="020B0604020202020204" pitchFamily="34" charset="0"/>
                <a:cs typeface="Arial" panose="020B0604020202020204" pitchFamily="34" charset="0"/>
              </a:rPr>
              <a:t>Political and organizational barriers</a:t>
            </a:r>
            <a:endParaRPr lang="en-US" sz="4400" b="1" baseline="30000" dirty="0">
              <a:solidFill>
                <a:schemeClr val="bg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26181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9CA1614-19E2-4448-8206-364704FCF9FF}"/>
              </a:ext>
            </a:extLst>
          </p:cNvPr>
          <p:cNvSpPr txBox="1"/>
          <p:nvPr/>
        </p:nvSpPr>
        <p:spPr>
          <a:xfrm>
            <a:off x="860079" y="325016"/>
            <a:ext cx="10275683" cy="535531"/>
          </a:xfrm>
          <a:prstGeom prst="rect">
            <a:avLst/>
          </a:prstGeom>
          <a:solidFill>
            <a:srgbClr val="5B9BD5"/>
          </a:solidFill>
          <a:ln w="12700" cap="flat" cmpd="sng" algn="ctr">
            <a:solidFill>
              <a:srgbClr val="5B9BD5">
                <a:shade val="50000"/>
              </a:srgbClr>
            </a:solidFill>
            <a:prstDash val="solid"/>
            <a:miter lim="800000"/>
          </a:ln>
          <a:effectLst/>
        </p:spPr>
        <p:txBody>
          <a:bodyPr wrap="square" rtlCol="0">
            <a:spAutoFit/>
          </a:bodyPr>
          <a:lstStyle/>
          <a:p>
            <a:pPr defTabSz="914400">
              <a:lnSpc>
                <a:spcPct val="90000"/>
              </a:lnSpc>
              <a:spcBef>
                <a:spcPct val="0"/>
              </a:spcBef>
              <a:spcAft>
                <a:spcPts val="600"/>
              </a:spcAft>
              <a:defRPr/>
            </a:pPr>
            <a:r>
              <a:rPr lang="en-US" sz="3200" dirty="0">
                <a:solidFill>
                  <a:schemeClr val="bg1"/>
                </a:solidFill>
                <a:latin typeface="Arial" panose="020B0604020202020204" pitchFamily="34" charset="0"/>
                <a:cs typeface="Arial" panose="020B0604020202020204" pitchFamily="34" charset="0"/>
              </a:rPr>
              <a:t>Evidence on the impact of COVID-19 on contraception</a:t>
            </a:r>
            <a:endParaRPr lang="en-US" sz="3200" b="1" baseline="30000" dirty="0">
              <a:solidFill>
                <a:schemeClr val="bg1"/>
              </a:solidFill>
              <a:latin typeface="Arial" panose="020B0604020202020204" pitchFamily="34" charset="0"/>
              <a:ea typeface="+mj-ea"/>
              <a:cs typeface="Arial" panose="020B0604020202020204" pitchFamily="34" charset="0"/>
            </a:endParaRPr>
          </a:p>
        </p:txBody>
      </p:sp>
      <p:sp>
        <p:nvSpPr>
          <p:cNvPr id="10" name="TextBox 9">
            <a:extLst>
              <a:ext uri="{FF2B5EF4-FFF2-40B4-BE49-F238E27FC236}">
                <a16:creationId xmlns:a16="http://schemas.microsoft.com/office/drawing/2014/main" id="{BA426F14-EFCF-434C-AC78-F8B5D7970C2D}"/>
              </a:ext>
            </a:extLst>
          </p:cNvPr>
          <p:cNvSpPr txBox="1"/>
          <p:nvPr/>
        </p:nvSpPr>
        <p:spPr>
          <a:xfrm>
            <a:off x="589548" y="4776537"/>
            <a:ext cx="10972544" cy="1815882"/>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r>
              <a:rPr lang="en-US" sz="1600" b="1" dirty="0">
                <a:latin typeface="Arial" panose="020B0604020202020204" pitchFamily="34" charset="0"/>
                <a:cs typeface="Arial" panose="020B0604020202020204" pitchFamily="34" charset="0"/>
              </a:rPr>
              <a:t>Evidence from GAGE: </a:t>
            </a:r>
            <a:r>
              <a:rPr lang="en-US" sz="1600" b="1" baseline="30000" dirty="0">
                <a:latin typeface="Arial" panose="020B0604020202020204" pitchFamily="34" charset="0"/>
                <a:cs typeface="Arial" panose="020B0604020202020204" pitchFamily="34" charset="0"/>
              </a:rPr>
              <a:t>2</a:t>
            </a:r>
          </a:p>
          <a:p>
            <a:r>
              <a:rPr lang="en-US" sz="1600" b="1" dirty="0">
                <a:latin typeface="Arial" panose="020B0604020202020204" pitchFamily="34" charset="0"/>
                <a:cs typeface="Arial" panose="020B0604020202020204" pitchFamily="34" charset="0"/>
              </a:rPr>
              <a:t>In Jordan, GAGE data shows that access to contraceptives was impeded in the initial months of COVID-19, and adolescent pregnancies increased. Almost all married adolescents in the qualitative sample were pregnant at some point in the last year, which was not the case in previous years</a:t>
            </a:r>
          </a:p>
          <a:p>
            <a:endParaRPr lang="en-US" sz="1600" b="1" dirty="0">
              <a:latin typeface="Arial" panose="020B0604020202020204" pitchFamily="34" charset="0"/>
              <a:cs typeface="Arial" panose="020B0604020202020204" pitchFamily="34" charset="0"/>
            </a:endParaRPr>
          </a:p>
          <a:p>
            <a:r>
              <a:rPr lang="en-US" sz="1600" i="1" dirty="0">
                <a:latin typeface="Arial" panose="020B0604020202020204" pitchFamily="34" charset="0"/>
                <a:cs typeface="Arial" panose="020B0604020202020204" pitchFamily="34" charset="0"/>
              </a:rPr>
              <a:t>‘I used to take contraceptives 6 months ago to not get pregnant. Now I know I need another injection and I should have taken it 10 days ago, but I couldn’t. I asked my husband, but he doesn’t have money for it now’. – Jordan</a:t>
            </a:r>
            <a:endParaRPr lang="en-US" sz="1600" b="1" i="1" dirty="0">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86F94B7F-83A2-4D98-BBEB-345C1905E2FF}"/>
              </a:ext>
            </a:extLst>
          </p:cNvPr>
          <p:cNvGraphicFramePr>
            <a:graphicFrameLocks/>
          </p:cNvGraphicFramePr>
          <p:nvPr>
            <p:extLst>
              <p:ext uri="{D42A27DB-BD31-4B8C-83A1-F6EECF244321}">
                <p14:modId xmlns:p14="http://schemas.microsoft.com/office/powerpoint/2010/main" val="1478587968"/>
              </p:ext>
            </p:extLst>
          </p:nvPr>
        </p:nvGraphicFramePr>
        <p:xfrm>
          <a:off x="829068" y="1153963"/>
          <a:ext cx="4615656" cy="33805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7235AF9-68B8-43E1-A117-F140641A0CB0}"/>
              </a:ext>
            </a:extLst>
          </p:cNvPr>
          <p:cNvGraphicFramePr>
            <a:graphicFrameLocks/>
          </p:cNvGraphicFramePr>
          <p:nvPr>
            <p:extLst>
              <p:ext uri="{D42A27DB-BD31-4B8C-83A1-F6EECF244321}">
                <p14:modId xmlns:p14="http://schemas.microsoft.com/office/powerpoint/2010/main" val="2967526042"/>
              </p:ext>
            </p:extLst>
          </p:nvPr>
        </p:nvGraphicFramePr>
        <p:xfrm>
          <a:off x="5997920" y="1147438"/>
          <a:ext cx="4615657" cy="33805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95508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0" y="254001"/>
            <a:ext cx="7886700" cy="825500"/>
          </a:xfrm>
        </p:spPr>
        <p:style>
          <a:lnRef idx="3">
            <a:schemeClr val="lt1"/>
          </a:lnRef>
          <a:fillRef idx="1">
            <a:schemeClr val="accent1"/>
          </a:fillRef>
          <a:effectRef idx="1">
            <a:schemeClr val="accent1"/>
          </a:effectRef>
          <a:fontRef idx="minor">
            <a:schemeClr val="lt1"/>
          </a:fontRef>
        </p:style>
        <p:txBody>
          <a:bodyPr anchor="ctr"/>
          <a:lstStyle/>
          <a:p>
            <a:pPr algn="ctr"/>
            <a:r>
              <a:rPr lang="en-US" sz="1800" b="1" dirty="0">
                <a:latin typeface="Arial" panose="020B0604020202020204" pitchFamily="34" charset="0"/>
                <a:cs typeface="Arial" panose="020B0604020202020204" pitchFamily="34" charset="0"/>
              </a:rPr>
              <a:t>REGIONAL INITIATIVE </a:t>
            </a:r>
            <a:br>
              <a:rPr lang="en-US" sz="1800" b="1" dirty="0">
                <a:latin typeface="Arial" panose="020B0604020202020204" pitchFamily="34" charset="0"/>
                <a:cs typeface="Arial" panose="020B0604020202020204" pitchFamily="34" charset="0"/>
              </a:rPr>
            </a:br>
            <a:r>
              <a:rPr lang="en-US" sz="1800" b="1" dirty="0">
                <a:latin typeface="Arial" panose="020B0604020202020204" pitchFamily="34" charset="0"/>
                <a:cs typeface="Arial" panose="020B0604020202020204" pitchFamily="34" charset="0"/>
              </a:rPr>
              <a:t>The Evidence Project: </a:t>
            </a:r>
            <a:r>
              <a:rPr lang="en-US" sz="1800" dirty="0">
                <a:latin typeface="Arial" panose="020B0604020202020204" pitchFamily="34" charset="0"/>
                <a:cs typeface="Arial" panose="020B0604020202020204" pitchFamily="34" charset="0"/>
              </a:rPr>
              <a:t>Workers’ Health Education Programs in Egypt</a:t>
            </a:r>
            <a:endParaRPr lang="en-US" sz="1800" b="1"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72016" y="1261430"/>
            <a:ext cx="3822468" cy="4247317"/>
          </a:xfrm>
          <a:prstGeom prst="rect">
            <a:avLst/>
          </a:prstGeom>
          <a:noFill/>
        </p:spPr>
        <p:txBody>
          <a:bodyPr wrap="square" rtlCol="0">
            <a:spAutoFit/>
          </a:bodyPr>
          <a:lstStyle/>
          <a:p>
            <a:pPr marL="2857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Population Council’s Evidence Project implemented an intervention aimed at increasing FP service demand among young people (aged 18–35) in </a:t>
            </a:r>
            <a:r>
              <a:rPr lang="en-US" b="1" dirty="0">
                <a:latin typeface="Arial" panose="020B0604020202020204" pitchFamily="34" charset="0"/>
                <a:cs typeface="Arial" panose="020B0604020202020204" pitchFamily="34" charset="0"/>
              </a:rPr>
              <a:t>Port Said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urban </a:t>
            </a:r>
            <a:r>
              <a:rPr lang="en-US" b="1" dirty="0" err="1">
                <a:latin typeface="Arial" panose="020B0604020202020204" pitchFamily="34" charset="0"/>
                <a:cs typeface="Arial" panose="020B0604020202020204" pitchFamily="34" charset="0"/>
              </a:rPr>
              <a:t>Souhag</a:t>
            </a:r>
            <a:endParaRPr lang="en-US" b="1" dirty="0">
              <a:latin typeface="Arial" panose="020B0604020202020204" pitchFamily="34" charset="0"/>
              <a:cs typeface="Arial" panose="020B0604020202020204" pitchFamily="34" charset="0"/>
            </a:endParaRPr>
          </a:p>
          <a:p>
            <a:pPr marL="0" lvl="1"/>
            <a:endParaRPr lang="en-US" b="1" dirty="0">
              <a:solidFill>
                <a:srgbClr val="FF0000"/>
              </a:solidFill>
              <a:latin typeface="Arial" panose="020B0604020202020204" pitchFamily="34" charset="0"/>
              <a:cs typeface="Arial" panose="020B0604020202020204" pitchFamily="34" charset="0"/>
            </a:endParaRPr>
          </a:p>
          <a:p>
            <a:pPr marL="0" lvl="1"/>
            <a:r>
              <a:rPr lang="en-US" b="1" dirty="0">
                <a:solidFill>
                  <a:srgbClr val="FF0000"/>
                </a:solidFill>
                <a:latin typeface="Arial" panose="020B0604020202020204" pitchFamily="34" charset="0"/>
                <a:cs typeface="Arial" panose="020B0604020202020204" pitchFamily="34" charset="0"/>
              </a:rPr>
              <a:t>Rationale</a:t>
            </a:r>
          </a:p>
          <a:p>
            <a:pPr marL="2857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Between 2008 and 2014, Egypt’s fertility rate increased from 3.0 births per woman aged 15–49 to 3.5, and unmet need for family planning (FP) increased from 10% to 12% among young people. </a:t>
            </a:r>
            <a:endParaRPr lang="en-US" b="1" dirty="0">
              <a:solidFill>
                <a:srgbClr val="C00000"/>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8610600" y="6356352"/>
            <a:ext cx="2057400" cy="365125"/>
          </a:xfrm>
        </p:spPr>
        <p:txBody>
          <a:bodyPr/>
          <a:lstStyle/>
          <a:p>
            <a:fld id="{EAFF4489-B465-4B7D-8C18-FD8A2B9697F6}" type="slidenum">
              <a:rPr lang="en-US">
                <a:solidFill>
                  <a:prstClr val="black"/>
                </a:solidFill>
                <a:latin typeface="Calibri"/>
              </a:rPr>
              <a:pPr/>
              <a:t>33</a:t>
            </a:fld>
            <a:endParaRPr lang="en-US" dirty="0">
              <a:solidFill>
                <a:prstClr val="black"/>
              </a:solidFill>
              <a:latin typeface="Calibri"/>
            </a:endParaRPr>
          </a:p>
        </p:txBody>
      </p:sp>
      <p:sp>
        <p:nvSpPr>
          <p:cNvPr id="9" name="Rectangle 8"/>
          <p:cNvSpPr/>
          <p:nvPr/>
        </p:nvSpPr>
        <p:spPr>
          <a:xfrm>
            <a:off x="3810000" y="2413338"/>
            <a:ext cx="4572000" cy="369332"/>
          </a:xfrm>
          <a:prstGeom prst="rect">
            <a:avLst/>
          </a:prstGeom>
        </p:spPr>
        <p:txBody>
          <a:bodyPr>
            <a:spAutoFit/>
          </a:bodyPr>
          <a:lstStyle/>
          <a:p>
            <a:r>
              <a:rPr lang="en-US" dirty="0">
                <a:solidFill>
                  <a:prstClr val="black"/>
                </a:solidFill>
                <a:latin typeface="Calibri"/>
              </a:rPr>
              <a:t>.</a:t>
            </a:r>
          </a:p>
        </p:txBody>
      </p:sp>
      <p:pic>
        <p:nvPicPr>
          <p:cNvPr id="6" name="Picture 5">
            <a:extLst>
              <a:ext uri="{FF2B5EF4-FFF2-40B4-BE49-F238E27FC236}">
                <a16:creationId xmlns:a16="http://schemas.microsoft.com/office/drawing/2014/main" id="{6FF43129-6F4F-4C21-986C-5A44E7A1DCFB}"/>
              </a:ext>
            </a:extLst>
          </p:cNvPr>
          <p:cNvPicPr>
            <a:picLocks noChangeAspect="1"/>
          </p:cNvPicPr>
          <p:nvPr/>
        </p:nvPicPr>
        <p:blipFill rotWithShape="1">
          <a:blip r:embed="rId3"/>
          <a:srcRect l="773"/>
          <a:stretch/>
        </p:blipFill>
        <p:spPr>
          <a:xfrm>
            <a:off x="4191755" y="1098214"/>
            <a:ext cx="7696201" cy="4661572"/>
          </a:xfrm>
          <a:prstGeom prst="rect">
            <a:avLst/>
          </a:prstGeom>
        </p:spPr>
      </p:pic>
    </p:spTree>
    <p:extLst>
      <p:ext uri="{BB962C8B-B14F-4D97-AF65-F5344CB8AC3E}">
        <p14:creationId xmlns:p14="http://schemas.microsoft.com/office/powerpoint/2010/main" val="1822546204"/>
      </p:ext>
    </p:extLst>
  </p:cSld>
  <p:clrMapOvr>
    <a:masterClrMapping/>
  </p:clrMapOvr>
  <mc:AlternateContent xmlns:mc="http://schemas.openxmlformats.org/markup-compatibility/2006" xmlns:p14="http://schemas.microsoft.com/office/powerpoint/2010/main">
    <mc:Choice Requires="p14">
      <p:transition spd="slow" p14:dur="2000" advTm="99670"/>
    </mc:Choice>
    <mc:Fallback xmlns="">
      <p:transition spd="slow" advTm="9967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3100" y="217237"/>
            <a:ext cx="8140700"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prstClr val="white"/>
                </a:solidFill>
                <a:latin typeface="Arial"/>
                <a:cs typeface="Arial"/>
              </a:rPr>
              <a:t>Opportunities for the Region  </a:t>
            </a:r>
          </a:p>
        </p:txBody>
      </p:sp>
      <p:sp>
        <p:nvSpPr>
          <p:cNvPr id="9" name="TextBox 8"/>
          <p:cNvSpPr txBox="1"/>
          <p:nvPr/>
        </p:nvSpPr>
        <p:spPr>
          <a:xfrm>
            <a:off x="1821460" y="678902"/>
            <a:ext cx="8922740" cy="4750018"/>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just" defTabSz="914400">
              <a:defRPr/>
            </a:pPr>
            <a:r>
              <a:rPr lang="en-US" sz="1600" b="1" u="sng" kern="0" dirty="0">
                <a:solidFill>
                  <a:srgbClr val="FF0000"/>
                </a:solidFill>
                <a:latin typeface="Arial"/>
                <a:cs typeface="Arial"/>
              </a:rPr>
              <a:t>The</a:t>
            </a:r>
            <a:r>
              <a:rPr lang="en-US" sz="1600" u="sng" kern="0" dirty="0">
                <a:solidFill>
                  <a:srgbClr val="FF0000"/>
                </a:solidFill>
                <a:latin typeface="Arial"/>
                <a:cs typeface="Arial"/>
              </a:rPr>
              <a:t> </a:t>
            </a:r>
            <a:r>
              <a:rPr lang="en-US" sz="1600" b="1" u="sng" kern="0" dirty="0">
                <a:solidFill>
                  <a:srgbClr val="FF0000"/>
                </a:solidFill>
                <a:latin typeface="Arial"/>
                <a:cs typeface="Arial"/>
              </a:rPr>
              <a:t>Global Strategy for Women’s, Children’s, and Adolescents’ Health, 2016–2030 </a:t>
            </a:r>
            <a:r>
              <a:rPr lang="en-US" sz="1600" b="1" kern="0" baseline="30000" dirty="0">
                <a:solidFill>
                  <a:srgbClr val="FF0000"/>
                </a:solidFill>
                <a:latin typeface="Arial"/>
                <a:cs typeface="Arial"/>
              </a:rPr>
              <a:t>1</a:t>
            </a:r>
            <a:endParaRPr lang="en-US" sz="1600" b="1" kern="0" dirty="0">
              <a:solidFill>
                <a:srgbClr val="FF0000"/>
              </a:solidFill>
              <a:latin typeface="Arial"/>
              <a:cs typeface="Arial"/>
            </a:endParaRPr>
          </a:p>
          <a:p>
            <a:pPr algn="just" defTabSz="914400">
              <a:defRPr/>
            </a:pPr>
            <a:r>
              <a:rPr lang="en-US" sz="1400" kern="0" dirty="0">
                <a:solidFill>
                  <a:sysClr val="windowText" lastClr="000000"/>
                </a:solidFill>
                <a:latin typeface="Arial"/>
                <a:cs typeface="Arial"/>
              </a:rPr>
              <a:t>In 2016, WHO led the development of this Global Strategy, which provides an ideal opportunity to expand the availability and accessibility of contraceptive information, counselling, and provision for adolescents. </a:t>
            </a:r>
            <a:r>
              <a:rPr lang="en-US" sz="1400" kern="0" dirty="0">
                <a:solidFill>
                  <a:prstClr val="black"/>
                </a:solidFill>
                <a:latin typeface="Arial"/>
                <a:cs typeface="Arial"/>
              </a:rPr>
              <a:t>Immediately after the launching of the global strategy, EMRO supported countries to develop their own plans in line with the strategy, taking into account</a:t>
            </a:r>
            <a:r>
              <a:rPr lang="en-US" sz="1400" kern="0" dirty="0">
                <a:solidFill>
                  <a:sysClr val="windowText" lastClr="000000"/>
                </a:solidFill>
                <a:latin typeface="Arial"/>
                <a:cs typeface="Arial"/>
              </a:rPr>
              <a:t> future trends in contraceptive method use. </a:t>
            </a:r>
            <a:endParaRPr lang="en-US" sz="1200" kern="0" baseline="30000" dirty="0">
              <a:solidFill>
                <a:sysClr val="windowText" lastClr="000000"/>
              </a:solidFill>
              <a:latin typeface="Arial"/>
              <a:cs typeface="Arial"/>
            </a:endParaRPr>
          </a:p>
          <a:p>
            <a:pPr algn="just" defTabSz="914400">
              <a:defRPr/>
            </a:pPr>
            <a:endParaRPr lang="en-US" sz="1200" u="sng" kern="0" baseline="30000" dirty="0">
              <a:solidFill>
                <a:sysClr val="windowText" lastClr="000000"/>
              </a:solidFill>
              <a:latin typeface="Arial"/>
              <a:cs typeface="Arial"/>
            </a:endParaRPr>
          </a:p>
          <a:p>
            <a:pPr algn="just" defTabSz="914400">
              <a:defRPr/>
            </a:pPr>
            <a:endParaRPr lang="en-US" sz="1200" u="sng" kern="0" baseline="30000" dirty="0">
              <a:solidFill>
                <a:sysClr val="windowText" lastClr="000000"/>
              </a:solidFill>
              <a:latin typeface="Arial"/>
              <a:cs typeface="Arial"/>
            </a:endParaRPr>
          </a:p>
          <a:p>
            <a:pPr defTabSz="914400">
              <a:defRPr/>
            </a:pPr>
            <a:r>
              <a:rPr lang="en-US" sz="1600" b="1" u="sng" kern="0" dirty="0">
                <a:solidFill>
                  <a:srgbClr val="FF0000"/>
                </a:solidFill>
                <a:latin typeface="Arial"/>
                <a:cs typeface="Arial"/>
              </a:rPr>
              <a:t>Accelerated Action for the Health of Adolescents (AA-HA) </a:t>
            </a:r>
            <a:r>
              <a:rPr lang="en-US" sz="1600" b="1" kern="0" baseline="30000" dirty="0">
                <a:solidFill>
                  <a:srgbClr val="FF0000"/>
                </a:solidFill>
                <a:latin typeface="Arial"/>
                <a:cs typeface="Arial"/>
              </a:rPr>
              <a:t>2</a:t>
            </a:r>
          </a:p>
          <a:p>
            <a:pPr algn="just"/>
            <a:r>
              <a:rPr lang="en-US" sz="1400" kern="0" dirty="0">
                <a:solidFill>
                  <a:prstClr val="black"/>
                </a:solidFill>
                <a:latin typeface="Arial"/>
                <a:cs typeface="Arial"/>
              </a:rPr>
              <a:t>In 2017, WHO published global guidance for the countries on how to asses adolescent health needs, including with regard to contraception, and recommends evidence-based interventions for responding to these needs</a:t>
            </a:r>
            <a:r>
              <a:rPr lang="en-US" sz="1400" dirty="0">
                <a:solidFill>
                  <a:prstClr val="black"/>
                </a:solidFill>
                <a:latin typeface="Calibri"/>
              </a:rPr>
              <a:t>. </a:t>
            </a:r>
            <a:r>
              <a:rPr lang="en-US" sz="1400" kern="0" dirty="0">
                <a:solidFill>
                  <a:prstClr val="black"/>
                </a:solidFill>
                <a:latin typeface="Arial"/>
                <a:cs typeface="Arial"/>
              </a:rPr>
              <a:t>Member States in the Region passed a resolution in 2017 to support national strategic planning for adolescent health, and many countries have since initiated the process of developing their plans accordingly .</a:t>
            </a:r>
          </a:p>
          <a:p>
            <a:pPr algn="just" defTabSz="914400">
              <a:defRPr/>
            </a:pPr>
            <a:endParaRPr lang="en-US" sz="1400" kern="0" dirty="0">
              <a:solidFill>
                <a:prstClr val="black"/>
              </a:solidFill>
              <a:latin typeface="Arial"/>
              <a:cs typeface="Arial"/>
            </a:endParaRPr>
          </a:p>
          <a:p>
            <a:pPr algn="just" defTabSz="914400">
              <a:defRPr/>
            </a:pPr>
            <a:r>
              <a:rPr lang="en-US" sz="1600" b="1" u="sng" kern="0" dirty="0">
                <a:solidFill>
                  <a:srgbClr val="FF0000"/>
                </a:solidFill>
                <a:latin typeface="Arial"/>
                <a:cs typeface="Arial"/>
              </a:rPr>
              <a:t>Regional Implementation Framework for Newborn, Child, and Adolescent Health, 2019-2023</a:t>
            </a:r>
            <a:r>
              <a:rPr lang="en-US" sz="1600" b="1" kern="0" dirty="0">
                <a:solidFill>
                  <a:srgbClr val="FF0000"/>
                </a:solidFill>
                <a:latin typeface="Arial"/>
                <a:cs typeface="Arial"/>
              </a:rPr>
              <a:t> </a:t>
            </a:r>
            <a:r>
              <a:rPr lang="en-US" sz="1600" b="1" kern="0" baseline="30000" dirty="0">
                <a:solidFill>
                  <a:srgbClr val="FF0000"/>
                </a:solidFill>
                <a:latin typeface="Arial"/>
                <a:cs typeface="Arial"/>
              </a:rPr>
              <a:t>3</a:t>
            </a:r>
          </a:p>
          <a:p>
            <a:pPr algn="just"/>
            <a:r>
              <a:rPr lang="en-US" sz="1400" kern="0" dirty="0">
                <a:solidFill>
                  <a:prstClr val="black"/>
                </a:solidFill>
                <a:latin typeface="Arial"/>
                <a:cs typeface="Arial"/>
              </a:rPr>
              <a:t>The endorsement of this regional framework represents an excellent opportunity to advance adolescents health agenda in general and particularly SRH including family planning.</a:t>
            </a:r>
            <a:r>
              <a:rPr lang="en-US" sz="1400" dirty="0">
                <a:solidFill>
                  <a:prstClr val="black"/>
                </a:solidFill>
                <a:latin typeface="Arial"/>
                <a:cs typeface="Arial"/>
              </a:rPr>
              <a:t> Its strategic priorities include strengthening the integration of health programmes, multisectoral coordination and partnerships for the promotion of healthier newborns, children, and adolescents.</a:t>
            </a:r>
          </a:p>
          <a:p>
            <a:pPr algn="just" defTabSz="914400">
              <a:defRPr/>
            </a:pPr>
            <a:endParaRPr lang="en-US" sz="1400" kern="0" dirty="0">
              <a:solidFill>
                <a:prstClr val="black"/>
              </a:solidFill>
              <a:latin typeface="Arial"/>
              <a:cs typeface="Arial"/>
            </a:endParaRPr>
          </a:p>
          <a:p>
            <a:pPr algn="just" defTabSz="914400">
              <a:defRPr/>
            </a:pPr>
            <a:endParaRPr lang="en-US" sz="1200" b="1" kern="0" baseline="30000" dirty="0">
              <a:solidFill>
                <a:prstClr val="black"/>
              </a:solidFill>
              <a:latin typeface="Arial"/>
              <a:cs typeface="Arial"/>
            </a:endParaRPr>
          </a:p>
          <a:p>
            <a:pPr algn="just" defTabSz="914400">
              <a:defRPr/>
            </a:pPr>
            <a:endParaRPr lang="en-US" sz="1200" b="1" kern="0" baseline="30000" dirty="0">
              <a:solidFill>
                <a:prstClr val="black"/>
              </a:solidFill>
              <a:latin typeface="Arial"/>
              <a:cs typeface="Arial"/>
            </a:endParaRPr>
          </a:p>
          <a:p>
            <a:pPr algn="just" defTabSz="914400">
              <a:defRPr/>
            </a:pPr>
            <a:endParaRPr lang="en-US" sz="1600" b="1" kern="0" baseline="30000" dirty="0">
              <a:solidFill>
                <a:sysClr val="windowText" lastClr="000000"/>
              </a:solidFill>
              <a:latin typeface="Arial"/>
              <a:cs typeface="Arial"/>
            </a:endParaRPr>
          </a:p>
        </p:txBody>
      </p:sp>
      <p:sp>
        <p:nvSpPr>
          <p:cNvPr id="2" name="Slide Number Placeholder 1"/>
          <p:cNvSpPr>
            <a:spLocks noGrp="1"/>
          </p:cNvSpPr>
          <p:nvPr>
            <p:ph type="sldNum" sz="quarter" idx="12"/>
          </p:nvPr>
        </p:nvSpPr>
        <p:spPr>
          <a:xfrm>
            <a:off x="8481483" y="6356352"/>
            <a:ext cx="2057400" cy="365125"/>
          </a:xfrm>
        </p:spPr>
        <p:txBody>
          <a:bodyPr/>
          <a:lstStyle/>
          <a:p>
            <a:fld id="{EAFF4489-B465-4B7D-8C18-FD8A2B9697F6}" type="slidenum">
              <a:rPr lang="en-US">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261008583"/>
      </p:ext>
    </p:extLst>
  </p:cSld>
  <p:clrMapOvr>
    <a:masterClrMapping/>
  </p:clrMapOvr>
  <mc:AlternateContent xmlns:mc="http://schemas.openxmlformats.org/markup-compatibility/2006" xmlns:p14="http://schemas.microsoft.com/office/powerpoint/2010/main">
    <mc:Choice Requires="p14">
      <p:transition spd="slow" p14:dur="2000" advTm="117929"/>
    </mc:Choice>
    <mc:Fallback xmlns="">
      <p:transition spd="slow" advTm="11792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4500" y="883217"/>
            <a:ext cx="9438774" cy="47643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en-US" sz="1380" u="sng" baseline="30000" dirty="0">
              <a:solidFill>
                <a:prstClr val="black"/>
              </a:solidFill>
              <a:latin typeface="Arial" panose="020B0604020202020204" pitchFamily="34" charset="0"/>
              <a:cs typeface="Arial" panose="020B0604020202020204" pitchFamily="34" charset="0"/>
            </a:endParaRPr>
          </a:p>
          <a:p>
            <a:pPr marL="400050" indent="-400050">
              <a:buFont typeface="+mj-lt"/>
              <a:buAutoNum type="romanUcPeriod"/>
            </a:pPr>
            <a:r>
              <a:rPr lang="en-US" sz="1380" dirty="0">
                <a:solidFill>
                  <a:prstClr val="black"/>
                </a:solidFill>
                <a:latin typeface="Arial" panose="020B0604020202020204" pitchFamily="34" charset="0"/>
                <a:cs typeface="Arial" panose="020B0604020202020204" pitchFamily="34" charset="0"/>
              </a:rPr>
              <a:t>To prevent </a:t>
            </a:r>
            <a:r>
              <a:rPr lang="en-US" sz="1380" b="1" dirty="0">
                <a:solidFill>
                  <a:prstClr val="black"/>
                </a:solidFill>
                <a:latin typeface="Arial" panose="020B0604020202020204" pitchFamily="34" charset="0"/>
                <a:cs typeface="Arial" panose="020B0604020202020204" pitchFamily="34" charset="0"/>
              </a:rPr>
              <a:t>child marriage</a:t>
            </a:r>
            <a:r>
              <a:rPr lang="en-US" sz="1380" dirty="0">
                <a:solidFill>
                  <a:prstClr val="black"/>
                </a:solidFill>
                <a:latin typeface="Arial" panose="020B0604020202020204" pitchFamily="34" charset="0"/>
                <a:cs typeface="Arial" panose="020B0604020202020204" pitchFamily="34" charset="0"/>
              </a:rPr>
              <a:t>, legal protection for adolescent girls and young women should be provided through law and policy frameworks. Alongside this, programmes to eliminate gender discrimination should also be prioritized.</a:t>
            </a:r>
          </a:p>
          <a:p>
            <a:pPr marL="400050" indent="-400050">
              <a:buFont typeface="+mj-lt"/>
              <a:buAutoNum type="romanUcPeriod"/>
            </a:pPr>
            <a:endParaRPr lang="en-US" sz="1380" dirty="0">
              <a:solidFill>
                <a:prstClr val="black"/>
              </a:solidFill>
              <a:latin typeface="Arial" panose="020B0604020202020204" pitchFamily="34" charset="0"/>
              <a:cs typeface="Arial" panose="020B0604020202020204" pitchFamily="34" charset="0"/>
            </a:endParaRPr>
          </a:p>
          <a:p>
            <a:pPr marL="400050" indent="-400050">
              <a:buFont typeface="+mj-lt"/>
              <a:buAutoNum type="romanUcPeriod"/>
            </a:pPr>
            <a:r>
              <a:rPr lang="en-US" sz="1380" dirty="0">
                <a:solidFill>
                  <a:prstClr val="black"/>
                </a:solidFill>
                <a:latin typeface="Arial" panose="020B0604020202020204" pitchFamily="34" charset="0"/>
                <a:cs typeface="Arial" panose="020B0604020202020204" pitchFamily="34" charset="0"/>
              </a:rPr>
              <a:t>To address </a:t>
            </a:r>
            <a:r>
              <a:rPr lang="en-US" sz="1380" b="1" dirty="0">
                <a:solidFill>
                  <a:prstClr val="black"/>
                </a:solidFill>
                <a:latin typeface="Arial" panose="020B0604020202020204" pitchFamily="34" charset="0"/>
                <a:cs typeface="Arial" panose="020B0604020202020204" pitchFamily="34" charset="0"/>
              </a:rPr>
              <a:t>broad, cross-cutting determinants of adolescent health</a:t>
            </a:r>
            <a:r>
              <a:rPr lang="en-US" sz="1380" dirty="0">
                <a:solidFill>
                  <a:prstClr val="black"/>
                </a:solidFill>
                <a:latin typeface="Arial" panose="020B0604020202020204" pitchFamily="34" charset="0"/>
                <a:cs typeface="Arial" panose="020B0604020202020204" pitchFamily="34" charset="0"/>
              </a:rPr>
              <a:t>, programmes should be implemented with other </a:t>
            </a:r>
            <a:r>
              <a:rPr lang="en-US" sz="1380" b="1" dirty="0">
                <a:solidFill>
                  <a:prstClr val="black"/>
                </a:solidFill>
                <a:latin typeface="Arial" panose="020B0604020202020204" pitchFamily="34" charset="0"/>
                <a:cs typeface="Arial" panose="020B0604020202020204" pitchFamily="34" charset="0"/>
              </a:rPr>
              <a:t>relevant sectors</a:t>
            </a:r>
            <a:r>
              <a:rPr lang="en-US" sz="1380" dirty="0">
                <a:solidFill>
                  <a:prstClr val="black"/>
                </a:solidFill>
                <a:latin typeface="Arial" panose="020B0604020202020204" pitchFamily="34" charset="0"/>
                <a:cs typeface="Arial" panose="020B0604020202020204" pitchFamily="34" charset="0"/>
              </a:rPr>
              <a:t>. For example, the health and </a:t>
            </a:r>
            <a:r>
              <a:rPr lang="en-US" sz="1380" b="1" dirty="0">
                <a:solidFill>
                  <a:prstClr val="black"/>
                </a:solidFill>
                <a:latin typeface="Arial" panose="020B0604020202020204" pitchFamily="34" charset="0"/>
                <a:cs typeface="Arial" panose="020B0604020202020204" pitchFamily="34" charset="0"/>
              </a:rPr>
              <a:t>education</a:t>
            </a:r>
            <a:r>
              <a:rPr lang="en-US" sz="1380" dirty="0">
                <a:solidFill>
                  <a:prstClr val="black"/>
                </a:solidFill>
                <a:latin typeface="Arial" panose="020B0604020202020204" pitchFamily="34" charset="0"/>
                <a:cs typeface="Arial" panose="020B0604020202020204" pitchFamily="34" charset="0"/>
              </a:rPr>
              <a:t> sectors should work together to influence knowledge, attitudes, and behaviors of adolescents related to sexual and reproductive health. </a:t>
            </a:r>
          </a:p>
          <a:p>
            <a:pPr marL="400050" indent="-400050">
              <a:buFont typeface="+mj-lt"/>
              <a:buAutoNum type="romanUcPeriod"/>
            </a:pPr>
            <a:endParaRPr lang="en-US" sz="1380" dirty="0">
              <a:solidFill>
                <a:prstClr val="black"/>
              </a:solidFill>
              <a:latin typeface="Arial" panose="020B0604020202020204" pitchFamily="34" charset="0"/>
              <a:cs typeface="Arial" panose="020B0604020202020204" pitchFamily="34" charset="0"/>
            </a:endParaRPr>
          </a:p>
          <a:p>
            <a:pPr marL="400050" indent="-400050">
              <a:buFont typeface="+mj-lt"/>
              <a:buAutoNum type="romanUcPeriod"/>
            </a:pPr>
            <a:r>
              <a:rPr lang="en-US" sz="1380" dirty="0">
                <a:solidFill>
                  <a:prstClr val="black"/>
                </a:solidFill>
                <a:latin typeface="Arial" panose="020B0604020202020204" pitchFamily="34" charset="0"/>
                <a:cs typeface="Arial" panose="020B0604020202020204" pitchFamily="34" charset="0"/>
              </a:rPr>
              <a:t>To address stigma related to adolescent sexuality and address </a:t>
            </a:r>
            <a:r>
              <a:rPr lang="en-US" sz="1380" b="1" dirty="0">
                <a:solidFill>
                  <a:prstClr val="black"/>
                </a:solidFill>
                <a:latin typeface="Arial" panose="020B0604020202020204" pitchFamily="34" charset="0"/>
                <a:cs typeface="Arial" panose="020B0604020202020204" pitchFamily="34" charset="0"/>
              </a:rPr>
              <a:t>myths and misconceptions about contraception</a:t>
            </a:r>
            <a:r>
              <a:rPr lang="en-US" sz="1380" dirty="0">
                <a:solidFill>
                  <a:prstClr val="black"/>
                </a:solidFill>
                <a:latin typeface="Arial" panose="020B0604020202020204" pitchFamily="34" charset="0"/>
                <a:cs typeface="Arial" panose="020B0604020202020204" pitchFamily="34" charset="0"/>
              </a:rPr>
              <a:t>, </a:t>
            </a:r>
            <a:r>
              <a:rPr lang="en-US" sz="1380" b="1" dirty="0">
                <a:solidFill>
                  <a:prstClr val="black"/>
                </a:solidFill>
                <a:latin typeface="Arial" panose="020B0604020202020204" pitchFamily="34" charset="0"/>
                <a:cs typeface="Arial" panose="020B0604020202020204" pitchFamily="34" charset="0"/>
              </a:rPr>
              <a:t>community engagement </a:t>
            </a:r>
            <a:r>
              <a:rPr lang="en-US" sz="1380" dirty="0">
                <a:solidFill>
                  <a:prstClr val="black"/>
                </a:solidFill>
                <a:latin typeface="Arial" panose="020B0604020202020204" pitchFamily="34" charset="0"/>
                <a:cs typeface="Arial" panose="020B0604020202020204" pitchFamily="34" charset="0"/>
              </a:rPr>
              <a:t>e.g., with parents and religious leaders should be a central component of programmes.</a:t>
            </a:r>
          </a:p>
          <a:p>
            <a:pPr marL="400050" indent="-400050">
              <a:buFont typeface="+mj-lt"/>
              <a:buAutoNum type="romanUcPeriod"/>
            </a:pPr>
            <a:endParaRPr lang="en-US" sz="1380" u="sng" dirty="0">
              <a:solidFill>
                <a:prstClr val="black"/>
              </a:solidFill>
              <a:latin typeface="Arial" panose="020B0604020202020204" pitchFamily="34" charset="0"/>
              <a:cs typeface="Arial" panose="020B0604020202020204" pitchFamily="34" charset="0"/>
            </a:endParaRPr>
          </a:p>
          <a:p>
            <a:pPr marL="400050" indent="-400050">
              <a:buFont typeface="+mj-lt"/>
              <a:buAutoNum type="romanUcPeriod"/>
            </a:pPr>
            <a:r>
              <a:rPr lang="en-US" sz="1380" dirty="0">
                <a:solidFill>
                  <a:prstClr val="black"/>
                </a:solidFill>
                <a:latin typeface="Arial" panose="020B0604020202020204" pitchFamily="34" charset="0"/>
                <a:cs typeface="Arial" panose="020B0604020202020204" pitchFamily="34" charset="0"/>
              </a:rPr>
              <a:t>To improve the </a:t>
            </a:r>
            <a:r>
              <a:rPr lang="en-US" sz="1380" b="1" dirty="0">
                <a:solidFill>
                  <a:prstClr val="black"/>
                </a:solidFill>
                <a:latin typeface="Arial" panose="020B0604020202020204" pitchFamily="34" charset="0"/>
                <a:cs typeface="Arial" panose="020B0604020202020204" pitchFamily="34" charset="0"/>
              </a:rPr>
              <a:t>accessibility and acceptability of contraceptive services</a:t>
            </a:r>
            <a:r>
              <a:rPr lang="en-US" sz="1380" dirty="0">
                <a:solidFill>
                  <a:prstClr val="black"/>
                </a:solidFill>
                <a:latin typeface="Arial" panose="020B0604020202020204" pitchFamily="34" charset="0"/>
                <a:cs typeface="Arial" panose="020B0604020202020204" pitchFamily="34" charset="0"/>
              </a:rPr>
              <a:t> for adolescents, countries should consider expanding the availability of </a:t>
            </a:r>
            <a:r>
              <a:rPr lang="en-US" sz="1380" b="1" dirty="0">
                <a:solidFill>
                  <a:prstClr val="black"/>
                </a:solidFill>
                <a:latin typeface="Arial" panose="020B0604020202020204" pitchFamily="34" charset="0"/>
                <a:cs typeface="Arial" panose="020B0604020202020204" pitchFamily="34" charset="0"/>
              </a:rPr>
              <a:t>adolescent-friendly health services</a:t>
            </a:r>
            <a:r>
              <a:rPr lang="en-US" sz="1380" dirty="0">
                <a:solidFill>
                  <a:prstClr val="black"/>
                </a:solidFill>
                <a:latin typeface="Arial" panose="020B0604020202020204" pitchFamily="34" charset="0"/>
                <a:cs typeface="Arial" panose="020B0604020202020204" pitchFamily="34" charset="0"/>
              </a:rPr>
              <a:t>, integrating contraceptive services </a:t>
            </a:r>
            <a:r>
              <a:rPr lang="en-US" sz="1380" b="1" dirty="0">
                <a:solidFill>
                  <a:prstClr val="black"/>
                </a:solidFill>
                <a:latin typeface="Arial" panose="020B0604020202020204" pitchFamily="34" charset="0"/>
                <a:cs typeface="Arial" panose="020B0604020202020204" pitchFamily="34" charset="0"/>
              </a:rPr>
              <a:t>with primary health care services</a:t>
            </a:r>
            <a:r>
              <a:rPr lang="en-US" sz="1380" dirty="0">
                <a:solidFill>
                  <a:prstClr val="black"/>
                </a:solidFill>
                <a:latin typeface="Arial" panose="020B0604020202020204" pitchFamily="34" charset="0"/>
                <a:cs typeface="Arial" panose="020B0604020202020204" pitchFamily="34" charset="0"/>
              </a:rPr>
              <a:t>,</a:t>
            </a:r>
            <a:r>
              <a:rPr lang="en-US" sz="1380" baseline="30000" dirty="0">
                <a:solidFill>
                  <a:prstClr val="black"/>
                </a:solidFill>
                <a:latin typeface="Arial" panose="020B0604020202020204" pitchFamily="34" charset="0"/>
                <a:cs typeface="Arial" panose="020B0604020202020204" pitchFamily="34" charset="0"/>
              </a:rPr>
              <a:t>2 </a:t>
            </a:r>
            <a:r>
              <a:rPr lang="en-US" sz="1380" dirty="0">
                <a:solidFill>
                  <a:prstClr val="black"/>
                </a:solidFill>
                <a:latin typeface="Arial" panose="020B0604020202020204" pitchFamily="34" charset="0"/>
                <a:cs typeface="Arial" panose="020B0604020202020204" pitchFamily="34" charset="0"/>
              </a:rPr>
              <a:t>and using </a:t>
            </a:r>
            <a:r>
              <a:rPr lang="en-US" sz="1380" b="1" dirty="0">
                <a:solidFill>
                  <a:prstClr val="black"/>
                </a:solidFill>
                <a:latin typeface="Arial" panose="020B0604020202020204" pitchFamily="34" charset="0"/>
                <a:cs typeface="Arial" panose="020B0604020202020204" pitchFamily="34" charset="0"/>
              </a:rPr>
              <a:t>mobile outreach services </a:t>
            </a:r>
            <a:r>
              <a:rPr lang="en-US" sz="1380" dirty="0">
                <a:solidFill>
                  <a:prstClr val="black"/>
                </a:solidFill>
                <a:latin typeface="Arial" panose="020B0604020202020204" pitchFamily="34" charset="0"/>
                <a:cs typeface="Arial" panose="020B0604020202020204" pitchFamily="34" charset="0"/>
              </a:rPr>
              <a:t>to meet adolescents where they are.</a:t>
            </a:r>
            <a:r>
              <a:rPr lang="en-US" sz="1380" baseline="30000" dirty="0">
                <a:solidFill>
                  <a:prstClr val="black"/>
                </a:solidFill>
                <a:latin typeface="Arial" panose="020B0604020202020204" pitchFamily="34" charset="0"/>
                <a:cs typeface="Arial" panose="020B0604020202020204" pitchFamily="34" charset="0"/>
              </a:rPr>
              <a:t>3</a:t>
            </a:r>
          </a:p>
          <a:p>
            <a:pPr marL="400050" indent="-400050">
              <a:buFont typeface="+mj-lt"/>
              <a:buAutoNum type="romanUcPeriod"/>
            </a:pPr>
            <a:endParaRPr lang="en-US" sz="1380" baseline="30000" dirty="0">
              <a:solidFill>
                <a:prstClr val="black"/>
              </a:solidFill>
              <a:latin typeface="Arial" panose="020B0604020202020204" pitchFamily="34" charset="0"/>
              <a:cs typeface="Arial" panose="020B0604020202020204" pitchFamily="34" charset="0"/>
            </a:endParaRPr>
          </a:p>
          <a:p>
            <a:pPr marL="400050" indent="-400050">
              <a:buFont typeface="+mj-lt"/>
              <a:buAutoNum type="romanUcPeriod"/>
            </a:pPr>
            <a:r>
              <a:rPr lang="en-US" sz="1380" dirty="0">
                <a:solidFill>
                  <a:prstClr val="black"/>
                </a:solidFill>
                <a:latin typeface="Arial" panose="020B0604020202020204" pitchFamily="34" charset="0"/>
                <a:cs typeface="Arial" panose="020B0604020202020204" pitchFamily="34" charset="0"/>
              </a:rPr>
              <a:t>To ensure </a:t>
            </a:r>
            <a:r>
              <a:rPr lang="en-US" sz="1380" b="1" dirty="0">
                <a:solidFill>
                  <a:prstClr val="black"/>
                </a:solidFill>
                <a:latin typeface="Arial" panose="020B0604020202020204" pitchFamily="34" charset="0"/>
                <a:cs typeface="Arial" panose="020B0604020202020204" pitchFamily="34" charset="0"/>
              </a:rPr>
              <a:t>adolescents in humanitarian crisis contexts</a:t>
            </a:r>
            <a:r>
              <a:rPr lang="en-US" sz="1380" dirty="0">
                <a:solidFill>
                  <a:prstClr val="black"/>
                </a:solidFill>
                <a:latin typeface="Arial" panose="020B0604020202020204" pitchFamily="34" charset="0"/>
                <a:cs typeface="Arial" panose="020B0604020202020204" pitchFamily="34" charset="0"/>
              </a:rPr>
              <a:t>, have access to contraceptive services and other priority interventions including for gender-based violence, STIs and HIV, and maternal and newborn care, the Minimum Initial Service Package (MISP) for Reproductive Health in Crisis Situations should be implemented.</a:t>
            </a:r>
            <a:r>
              <a:rPr lang="en-US" sz="1380" baseline="30000" dirty="0">
                <a:solidFill>
                  <a:prstClr val="black"/>
                </a:solidFill>
                <a:latin typeface="Arial" panose="020B0604020202020204" pitchFamily="34" charset="0"/>
                <a:cs typeface="Arial" panose="020B0604020202020204" pitchFamily="34" charset="0"/>
              </a:rPr>
              <a:t>4</a:t>
            </a:r>
          </a:p>
          <a:p>
            <a:pPr marL="400050" indent="-400050">
              <a:buFont typeface="+mj-lt"/>
              <a:buAutoNum type="romanUcPeriod"/>
            </a:pPr>
            <a:endParaRPr lang="en-US" sz="1380" baseline="30000" dirty="0">
              <a:solidFill>
                <a:prstClr val="black"/>
              </a:solidFill>
              <a:latin typeface="Arial" panose="020B0604020202020204" pitchFamily="34" charset="0"/>
              <a:cs typeface="Arial" panose="020B0604020202020204" pitchFamily="34" charset="0"/>
            </a:endParaRPr>
          </a:p>
          <a:p>
            <a:pPr marL="400050" indent="-400050">
              <a:buFont typeface="+mj-lt"/>
              <a:buAutoNum type="romanUcPeriod"/>
            </a:pPr>
            <a:r>
              <a:rPr lang="en-US" sz="1380" dirty="0">
                <a:solidFill>
                  <a:prstClr val="black"/>
                </a:solidFill>
                <a:latin typeface="Arial" panose="020B0604020202020204" pitchFamily="34" charset="0"/>
                <a:cs typeface="Arial" panose="020B0604020202020204" pitchFamily="34" charset="0"/>
              </a:rPr>
              <a:t>To expand the availability of </a:t>
            </a:r>
            <a:r>
              <a:rPr lang="en-US" sz="1380" b="1" dirty="0">
                <a:solidFill>
                  <a:prstClr val="black"/>
                </a:solidFill>
                <a:latin typeface="Arial" panose="020B0604020202020204" pitchFamily="34" charset="0"/>
                <a:cs typeface="Arial" panose="020B0604020202020204" pitchFamily="34" charset="0"/>
              </a:rPr>
              <a:t>data on ASRH </a:t>
            </a:r>
            <a:r>
              <a:rPr lang="en-US" sz="1380" dirty="0">
                <a:solidFill>
                  <a:prstClr val="black"/>
                </a:solidFill>
                <a:latin typeface="Arial" panose="020B0604020202020204" pitchFamily="34" charset="0"/>
                <a:cs typeface="Arial" panose="020B0604020202020204" pitchFamily="34" charset="0"/>
              </a:rPr>
              <a:t>and the </a:t>
            </a:r>
            <a:r>
              <a:rPr lang="en-US" sz="1380" b="1" dirty="0">
                <a:solidFill>
                  <a:prstClr val="black"/>
                </a:solidFill>
                <a:latin typeface="Arial" panose="020B0604020202020204" pitchFamily="34" charset="0"/>
                <a:cs typeface="Arial" panose="020B0604020202020204" pitchFamily="34" charset="0"/>
              </a:rPr>
              <a:t>meaningfully engagement of young people </a:t>
            </a:r>
            <a:r>
              <a:rPr lang="en-US" sz="1380" dirty="0">
                <a:solidFill>
                  <a:prstClr val="black"/>
                </a:solidFill>
                <a:latin typeface="Arial" panose="020B0604020202020204" pitchFamily="34" charset="0"/>
                <a:cs typeface="Arial" panose="020B0604020202020204" pitchFamily="34" charset="0"/>
              </a:rPr>
              <a:t>in the implementation and accountability of the Sustainable Development Goals, countries should consider establishing </a:t>
            </a:r>
            <a:r>
              <a:rPr lang="en-US" sz="1380" b="1" dirty="0">
                <a:solidFill>
                  <a:prstClr val="black"/>
                </a:solidFill>
                <a:latin typeface="Arial" panose="020B0604020202020204" pitchFamily="34" charset="0"/>
                <a:cs typeface="Arial" panose="020B0604020202020204" pitchFamily="34" charset="0"/>
              </a:rPr>
              <a:t>youth-led data-collection </a:t>
            </a:r>
            <a:r>
              <a:rPr lang="en-US" sz="1380" dirty="0">
                <a:solidFill>
                  <a:prstClr val="black"/>
                </a:solidFill>
                <a:latin typeface="Arial" panose="020B0604020202020204" pitchFamily="34" charset="0"/>
                <a:cs typeface="Arial" panose="020B0604020202020204" pitchFamily="34" charset="0"/>
              </a:rPr>
              <a:t>mechanisms that </a:t>
            </a:r>
            <a:r>
              <a:rPr lang="en-US" sz="1380" b="1" dirty="0">
                <a:solidFill>
                  <a:prstClr val="black"/>
                </a:solidFill>
                <a:latin typeface="Arial" panose="020B0604020202020204" pitchFamily="34" charset="0"/>
                <a:cs typeface="Arial" panose="020B0604020202020204" pitchFamily="34" charset="0"/>
              </a:rPr>
              <a:t>disaggregate data by age </a:t>
            </a:r>
            <a:r>
              <a:rPr lang="en-US" sz="1380" dirty="0">
                <a:solidFill>
                  <a:prstClr val="black"/>
                </a:solidFill>
                <a:latin typeface="Arial" panose="020B0604020202020204" pitchFamily="34" charset="0"/>
                <a:cs typeface="Arial" panose="020B0604020202020204" pitchFamily="34" charset="0"/>
              </a:rPr>
              <a:t>and other important characteristics.</a:t>
            </a:r>
            <a:endParaRPr lang="en-US" sz="1380" u="sng" dirty="0">
              <a:solidFill>
                <a:prstClr val="black"/>
              </a:solidFill>
              <a:latin typeface="Arial" panose="020B0604020202020204" pitchFamily="34" charset="0"/>
              <a:cs typeface="Arial" panose="020B0604020202020204" pitchFamily="34" charset="0"/>
            </a:endParaRPr>
          </a:p>
        </p:txBody>
      </p:sp>
      <p:sp>
        <p:nvSpPr>
          <p:cNvPr id="4" name="Title 3"/>
          <p:cNvSpPr txBox="1">
            <a:spLocks noGrp="1"/>
          </p:cNvSpPr>
          <p:nvPr>
            <p:ph type="title"/>
          </p:nvPr>
        </p:nvSpPr>
        <p:spPr>
          <a:xfrm>
            <a:off x="1841500" y="121705"/>
            <a:ext cx="8674100" cy="75713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latin typeface="Arial" panose="020B0604020202020204" pitchFamily="34" charset="0"/>
                <a:cs typeface="Arial" panose="020B0604020202020204" pitchFamily="34" charset="0"/>
              </a:rPr>
              <a:t>Regional considerations for the delivery of interventions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related to adolescent contraception </a:t>
            </a:r>
            <a:r>
              <a:rPr lang="en-US" sz="2400" b="1" baseline="30000" dirty="0">
                <a:latin typeface="Arial" panose="020B0604020202020204" pitchFamily="34" charset="0"/>
                <a:cs typeface="Arial" panose="020B0604020202020204" pitchFamily="34" charset="0"/>
              </a:rPr>
              <a:t>1</a:t>
            </a:r>
          </a:p>
        </p:txBody>
      </p:sp>
      <p:sp>
        <p:nvSpPr>
          <p:cNvPr id="2" name="Slide Number Placeholder 1"/>
          <p:cNvSpPr>
            <a:spLocks noGrp="1"/>
          </p:cNvSpPr>
          <p:nvPr>
            <p:ph type="sldNum" sz="quarter" idx="12"/>
          </p:nvPr>
        </p:nvSpPr>
        <p:spPr>
          <a:xfrm>
            <a:off x="8523816" y="6371170"/>
            <a:ext cx="2057400" cy="365125"/>
          </a:xfrm>
        </p:spPr>
        <p:txBody>
          <a:bodyPr/>
          <a:lstStyle/>
          <a:p>
            <a:fld id="{EAFF4489-B465-4B7D-8C18-FD8A2B9697F6}" type="slidenum">
              <a:rPr lang="en-US">
                <a:solidFill>
                  <a:prstClr val="black"/>
                </a:solidFill>
                <a:latin typeface="Calibri"/>
              </a:rPr>
              <a:pPr/>
              <a:t>35</a:t>
            </a:fld>
            <a:endParaRPr lang="en-US" dirty="0">
              <a:solidFill>
                <a:prstClr val="black"/>
              </a:solidFill>
              <a:latin typeface="Calibri"/>
            </a:endParaRPr>
          </a:p>
        </p:txBody>
      </p:sp>
    </p:spTree>
    <p:extLst>
      <p:ext uri="{BB962C8B-B14F-4D97-AF65-F5344CB8AC3E}">
        <p14:creationId xmlns:p14="http://schemas.microsoft.com/office/powerpoint/2010/main" val="3860474568"/>
      </p:ext>
    </p:extLst>
  </p:cSld>
  <p:clrMapOvr>
    <a:masterClrMapping/>
  </p:clrMapOvr>
  <mc:AlternateContent xmlns:mc="http://schemas.openxmlformats.org/markup-compatibility/2006" xmlns:p14="http://schemas.microsoft.com/office/powerpoint/2010/main">
    <mc:Choice Requires="p14">
      <p:transition spd="slow" p14:dur="2000" advTm="199241"/>
    </mc:Choice>
    <mc:Fallback xmlns="">
      <p:transition spd="slow" advTm="199241"/>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B77365-C1E7-4EA9-B0CA-49148573AF17}"/>
              </a:ext>
            </a:extLst>
          </p:cNvPr>
          <p:cNvSpPr>
            <a:spLocks noGrp="1"/>
          </p:cNvSpPr>
          <p:nvPr>
            <p:ph type="sldNum" sz="quarter" idx="12"/>
          </p:nvPr>
        </p:nvSpPr>
        <p:spPr/>
        <p:txBody>
          <a:bodyPr/>
          <a:lstStyle/>
          <a:p>
            <a:pPr defTabSz="685800"/>
            <a:fld id="{EAFF4489-B465-4B7D-8C18-FD8A2B9697F6}" type="slidenum">
              <a:rPr lang="en-US">
                <a:solidFill>
                  <a:prstClr val="black">
                    <a:tint val="75000"/>
                  </a:prstClr>
                </a:solidFill>
                <a:latin typeface="Calibri"/>
              </a:rPr>
              <a:pPr defTabSz="685800"/>
              <a:t>36</a:t>
            </a:fld>
            <a:endParaRPr lang="en-US" dirty="0">
              <a:solidFill>
                <a:prstClr val="black">
                  <a:tint val="75000"/>
                </a:prstClr>
              </a:solidFill>
              <a:latin typeface="Calibri"/>
            </a:endParaRPr>
          </a:p>
        </p:txBody>
      </p:sp>
      <p:sp>
        <p:nvSpPr>
          <p:cNvPr id="3" name="Rectangle: Rounded Corners 2">
            <a:extLst>
              <a:ext uri="{FF2B5EF4-FFF2-40B4-BE49-F238E27FC236}">
                <a16:creationId xmlns:a16="http://schemas.microsoft.com/office/drawing/2014/main" id="{DEFD2CD9-D986-44D5-8FAD-A7BF47938D5C}"/>
              </a:ext>
            </a:extLst>
          </p:cNvPr>
          <p:cNvSpPr/>
          <p:nvPr/>
        </p:nvSpPr>
        <p:spPr>
          <a:xfrm>
            <a:off x="3231358" y="1750220"/>
            <a:ext cx="6093619" cy="3114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6000" dirty="0">
                <a:solidFill>
                  <a:prstClr val="white"/>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783631338"/>
      </p:ext>
    </p:extLst>
  </p:cSld>
  <p:clrMapOvr>
    <a:masterClrMapping/>
  </p:clrMapOvr>
  <mc:AlternateContent xmlns:mc="http://schemas.openxmlformats.org/markup-compatibility/2006" xmlns:p14="http://schemas.microsoft.com/office/powerpoint/2010/main">
    <mc:Choice Requires="p14">
      <p:transition spd="slow" p14:dur="2000" advTm="31058"/>
    </mc:Choice>
    <mc:Fallback xmlns="">
      <p:transition spd="slow" advTm="310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008ADD-4E5F-460F-B0E0-EA5B2211A278}"/>
              </a:ext>
            </a:extLst>
          </p:cNvPr>
          <p:cNvPicPr>
            <a:picLocks noChangeAspect="1"/>
          </p:cNvPicPr>
          <p:nvPr/>
        </p:nvPicPr>
        <p:blipFill>
          <a:blip r:embed="rId3"/>
          <a:stretch>
            <a:fillRect/>
          </a:stretch>
        </p:blipFill>
        <p:spPr>
          <a:xfrm>
            <a:off x="626559" y="1692248"/>
            <a:ext cx="8074814" cy="4142048"/>
          </a:xfrm>
          <a:prstGeom prst="rect">
            <a:avLst/>
          </a:prstGeom>
        </p:spPr>
      </p:pic>
      <p:sp>
        <p:nvSpPr>
          <p:cNvPr id="4" name="TextBox 3">
            <a:extLst>
              <a:ext uri="{FF2B5EF4-FFF2-40B4-BE49-F238E27FC236}">
                <a16:creationId xmlns:a16="http://schemas.microsoft.com/office/drawing/2014/main" id="{30BFBFD3-1F15-4B07-8B95-1666D7B19EE1}"/>
              </a:ext>
            </a:extLst>
          </p:cNvPr>
          <p:cNvSpPr txBox="1"/>
          <p:nvPr/>
        </p:nvSpPr>
        <p:spPr>
          <a:xfrm>
            <a:off x="1382751" y="256478"/>
            <a:ext cx="9456234" cy="880946"/>
          </a:xfrm>
          <a:prstGeom prst="rect">
            <a:avLst/>
          </a:prstGeom>
          <a:solidFill>
            <a:srgbClr val="FF0000"/>
          </a:solidFill>
        </p:spPr>
        <p:txBody>
          <a:bodyPr wrap="square" rtlCol="0">
            <a:spAutoFit/>
          </a:bodyPr>
          <a:lstStyle/>
          <a:p>
            <a:endParaRPr lang="en-US" dirty="0"/>
          </a:p>
        </p:txBody>
      </p:sp>
      <p:sp>
        <p:nvSpPr>
          <p:cNvPr id="3" name="Title 1">
            <a:extLst>
              <a:ext uri="{FF2B5EF4-FFF2-40B4-BE49-F238E27FC236}">
                <a16:creationId xmlns:a16="http://schemas.microsoft.com/office/drawing/2014/main" id="{0AD05F86-90AA-46A1-9A36-754A73684631}"/>
              </a:ext>
            </a:extLst>
          </p:cNvPr>
          <p:cNvSpPr txBox="1">
            <a:spLocks/>
          </p:cNvSpPr>
          <p:nvPr/>
        </p:nvSpPr>
        <p:spPr>
          <a:xfrm>
            <a:off x="1468494" y="398461"/>
            <a:ext cx="9270130" cy="638602"/>
          </a:xfrm>
          <a:prstGeom prst="rect">
            <a:avLst/>
          </a:prstGeom>
          <a:solidFill>
            <a:srgbClr val="0070C0"/>
          </a:solidFill>
        </p:spPr>
        <p:txBody>
          <a:bodyPr anchor="ctr"/>
          <a:lst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a:lstStyle>
          <a:p>
            <a:r>
              <a:rPr lang="en-US" sz="3200" b="1" dirty="0">
                <a:solidFill>
                  <a:schemeClr val="bg1"/>
                </a:solidFill>
              </a:rPr>
              <a:t>Adolescent birth rate per 1,000 women aged 15-19 years</a:t>
            </a:r>
          </a:p>
        </p:txBody>
      </p:sp>
      <p:graphicFrame>
        <p:nvGraphicFramePr>
          <p:cNvPr id="5" name="Table 4">
            <a:extLst>
              <a:ext uri="{FF2B5EF4-FFF2-40B4-BE49-F238E27FC236}">
                <a16:creationId xmlns:a16="http://schemas.microsoft.com/office/drawing/2014/main" id="{31B7C4D7-66A2-4D08-8DE6-AC69C45B560F}"/>
              </a:ext>
            </a:extLst>
          </p:cNvPr>
          <p:cNvGraphicFramePr>
            <a:graphicFrameLocks noGrp="1"/>
          </p:cNvGraphicFramePr>
          <p:nvPr>
            <p:extLst>
              <p:ext uri="{D42A27DB-BD31-4B8C-83A1-F6EECF244321}">
                <p14:modId xmlns:p14="http://schemas.microsoft.com/office/powerpoint/2010/main" val="1234577696"/>
              </p:ext>
            </p:extLst>
          </p:nvPr>
        </p:nvGraphicFramePr>
        <p:xfrm>
          <a:off x="9054789" y="2358160"/>
          <a:ext cx="2754351" cy="2347902"/>
        </p:xfrm>
        <a:graphic>
          <a:graphicData uri="http://schemas.openxmlformats.org/drawingml/2006/table">
            <a:tbl>
              <a:tblPr firstRow="1" firstCol="1" bandRow="1">
                <a:tableStyleId>{D7AC3CCA-C797-4891-BE02-D94E43425B78}</a:tableStyleId>
              </a:tblPr>
              <a:tblGrid>
                <a:gridCol w="2174489">
                  <a:extLst>
                    <a:ext uri="{9D8B030D-6E8A-4147-A177-3AD203B41FA5}">
                      <a16:colId xmlns:a16="http://schemas.microsoft.com/office/drawing/2014/main" val="2621732226"/>
                    </a:ext>
                  </a:extLst>
                </a:gridCol>
                <a:gridCol w="579862">
                  <a:extLst>
                    <a:ext uri="{9D8B030D-6E8A-4147-A177-3AD203B41FA5}">
                      <a16:colId xmlns:a16="http://schemas.microsoft.com/office/drawing/2014/main" val="4036664054"/>
                    </a:ext>
                  </a:extLst>
                </a:gridCol>
              </a:tblGrid>
              <a:tr h="521756">
                <a:tc>
                  <a:txBody>
                    <a:bodyPr/>
                    <a:lstStyle/>
                    <a:p>
                      <a:pPr marL="0" marR="0">
                        <a:spcBef>
                          <a:spcPts val="0"/>
                        </a:spcBef>
                        <a:spcAft>
                          <a:spcPts val="0"/>
                        </a:spcAft>
                      </a:pPr>
                      <a:r>
                        <a:rPr lang="en-US" sz="1400" dirty="0">
                          <a:effectLst/>
                        </a:rPr>
                        <a:t>Central and Southern Asia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a:effectLst/>
                        </a:rPr>
                        <a:t>26.2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7975328"/>
                  </a:ext>
                </a:extLst>
              </a:tr>
              <a:tr h="521756">
                <a:tc>
                  <a:txBody>
                    <a:bodyPr/>
                    <a:lstStyle/>
                    <a:p>
                      <a:pPr marL="0" marR="0">
                        <a:spcBef>
                          <a:spcPts val="0"/>
                        </a:spcBef>
                        <a:spcAft>
                          <a:spcPts val="0"/>
                        </a:spcAft>
                      </a:pPr>
                      <a:r>
                        <a:rPr lang="en-US" sz="1400">
                          <a:effectLst/>
                        </a:rPr>
                        <a:t>Eastern and South-Eastern Asia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a:effectLst/>
                        </a:rPr>
                        <a:t>20.4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2778551"/>
                  </a:ext>
                </a:extLst>
              </a:tr>
              <a:tr h="521756">
                <a:tc>
                  <a:txBody>
                    <a:bodyPr/>
                    <a:lstStyle/>
                    <a:p>
                      <a:pPr marL="0" marR="0">
                        <a:spcBef>
                          <a:spcPts val="0"/>
                        </a:spcBef>
                        <a:spcAft>
                          <a:spcPts val="0"/>
                        </a:spcAft>
                      </a:pPr>
                      <a:r>
                        <a:rPr lang="en-US" sz="1400" dirty="0">
                          <a:effectLst/>
                        </a:rPr>
                        <a:t>Latin America and the Caribbean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63.0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1190003"/>
                  </a:ext>
                </a:extLst>
              </a:tr>
              <a:tr h="521756">
                <a:tc>
                  <a:txBody>
                    <a:bodyPr/>
                    <a:lstStyle/>
                    <a:p>
                      <a:pPr marL="0" marR="0">
                        <a:spcBef>
                          <a:spcPts val="0"/>
                        </a:spcBef>
                        <a:spcAft>
                          <a:spcPts val="0"/>
                        </a:spcAft>
                      </a:pPr>
                      <a:r>
                        <a:rPr lang="en-US" sz="1400">
                          <a:effectLst/>
                        </a:rPr>
                        <a:t>Northern Africa and Western Asia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a:effectLst/>
                        </a:rPr>
                        <a:t>40.5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893200"/>
                  </a:ext>
                </a:extLst>
              </a:tr>
              <a:tr h="260878">
                <a:tc>
                  <a:txBody>
                    <a:bodyPr/>
                    <a:lstStyle/>
                    <a:p>
                      <a:pPr marL="0" marR="0">
                        <a:spcBef>
                          <a:spcPts val="0"/>
                        </a:spcBef>
                        <a:spcAft>
                          <a:spcPts val="0"/>
                        </a:spcAft>
                      </a:pPr>
                      <a:r>
                        <a:rPr lang="en-US" sz="1400">
                          <a:effectLst/>
                        </a:rPr>
                        <a:t>Sub-Saharan Africa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GB" sz="1400" dirty="0">
                          <a:effectLst/>
                        </a:rPr>
                        <a:t>104.4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6043420"/>
                  </a:ext>
                </a:extLst>
              </a:tr>
            </a:tbl>
          </a:graphicData>
        </a:graphic>
      </p:graphicFrame>
      <p:sp>
        <p:nvSpPr>
          <p:cNvPr id="6" name="TextBox 5">
            <a:extLst>
              <a:ext uri="{FF2B5EF4-FFF2-40B4-BE49-F238E27FC236}">
                <a16:creationId xmlns:a16="http://schemas.microsoft.com/office/drawing/2014/main" id="{B1E22171-168A-4704-B759-04FA8071DD1F}"/>
              </a:ext>
            </a:extLst>
          </p:cNvPr>
          <p:cNvSpPr txBox="1"/>
          <p:nvPr/>
        </p:nvSpPr>
        <p:spPr>
          <a:xfrm>
            <a:off x="7716644" y="5553257"/>
            <a:ext cx="1070517" cy="276999"/>
          </a:xfrm>
          <a:prstGeom prst="rect">
            <a:avLst/>
          </a:prstGeom>
          <a:noFill/>
        </p:spPr>
        <p:txBody>
          <a:bodyPr wrap="square" rtlCol="0">
            <a:spAutoFit/>
          </a:bodyPr>
          <a:lstStyle/>
          <a:p>
            <a:r>
              <a:rPr lang="en-US" sz="1200" dirty="0"/>
              <a:t>Reference 1</a:t>
            </a:r>
          </a:p>
        </p:txBody>
      </p:sp>
      <p:sp>
        <p:nvSpPr>
          <p:cNvPr id="9" name="TextBox 8">
            <a:extLst>
              <a:ext uri="{FF2B5EF4-FFF2-40B4-BE49-F238E27FC236}">
                <a16:creationId xmlns:a16="http://schemas.microsoft.com/office/drawing/2014/main" id="{28666390-8EAF-402B-8E3A-968700AA0232}"/>
              </a:ext>
            </a:extLst>
          </p:cNvPr>
          <p:cNvSpPr txBox="1"/>
          <p:nvPr/>
        </p:nvSpPr>
        <p:spPr>
          <a:xfrm>
            <a:off x="10818309" y="4735702"/>
            <a:ext cx="1070517" cy="276999"/>
          </a:xfrm>
          <a:prstGeom prst="rect">
            <a:avLst/>
          </a:prstGeom>
          <a:noFill/>
        </p:spPr>
        <p:txBody>
          <a:bodyPr wrap="square" rtlCol="0">
            <a:spAutoFit/>
          </a:bodyPr>
          <a:lstStyle/>
          <a:p>
            <a:r>
              <a:rPr lang="en-US" sz="1200" dirty="0"/>
              <a:t>Reference 2</a:t>
            </a:r>
          </a:p>
        </p:txBody>
      </p:sp>
    </p:spTree>
    <p:extLst>
      <p:ext uri="{BB962C8B-B14F-4D97-AF65-F5344CB8AC3E}">
        <p14:creationId xmlns:p14="http://schemas.microsoft.com/office/powerpoint/2010/main" val="1909995952"/>
      </p:ext>
    </p:extLst>
  </p:cSld>
  <p:clrMapOvr>
    <a:masterClrMapping/>
  </p:clrMapOvr>
  <mc:AlternateContent xmlns:mc="http://schemas.openxmlformats.org/markup-compatibility/2006" xmlns:p14="http://schemas.microsoft.com/office/powerpoint/2010/main">
    <mc:Choice Requires="p14">
      <p:transition spd="slow" p14:dur="2000" advTm="37232"/>
    </mc:Choice>
    <mc:Fallback xmlns="">
      <p:transition spd="slow" advTm="3723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888631" y="2355280"/>
            <a:ext cx="3498979" cy="2456442"/>
          </a:xfrm>
          <a:solidFill>
            <a:srgbClr val="0070C0"/>
          </a:solidFill>
        </p:spPr>
        <p:txBody>
          <a:bodyPr/>
          <a:lstStyle/>
          <a:p>
            <a:r>
              <a:rPr lang="en-US" dirty="0"/>
              <a:t>RATIONALE – 2/2</a:t>
            </a:r>
          </a:p>
        </p:txBody>
      </p:sp>
      <p:sp>
        <p:nvSpPr>
          <p:cNvPr id="5" name="Content Placeholder 2">
            <a:extLst>
              <a:ext uri="{FF2B5EF4-FFF2-40B4-BE49-F238E27FC236}">
                <a16:creationId xmlns:a16="http://schemas.microsoft.com/office/drawing/2014/main" id="{686C438D-6752-4772-B102-5F404C750094}"/>
              </a:ext>
            </a:extLst>
          </p:cNvPr>
          <p:cNvSpPr txBox="1">
            <a:spLocks/>
          </p:cNvSpPr>
          <p:nvPr/>
        </p:nvSpPr>
        <p:spPr>
          <a:xfrm>
            <a:off x="5065777" y="438912"/>
            <a:ext cx="6334544" cy="614476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000" dirty="0">
                <a:solidFill>
                  <a:srgbClr val="0070C0"/>
                </a:solidFill>
              </a:rPr>
              <a:t>Promotion of contraceptive use to address early pregnancies among adolescents has been shown to be effective</a:t>
            </a:r>
            <a:r>
              <a:rPr lang="en-US" sz="2000" dirty="0"/>
              <a:t>:  When correctly &amp; consistently used, contraceptives can prevent unintended pregnancies &amp; thereby reduce maternal &amp; newborn mortality &amp; morbidity. Male &amp; female condoms can protect against both unintended pregnancies &amp; HIV/STI. </a:t>
            </a:r>
          </a:p>
          <a:p>
            <a:r>
              <a:rPr lang="en-US" sz="2000" dirty="0">
                <a:solidFill>
                  <a:srgbClr val="0070C0"/>
                </a:solidFill>
              </a:rPr>
              <a:t>Laws &amp; policies, &amp; the provision of good-quality services need attention: </a:t>
            </a:r>
            <a:r>
              <a:rPr lang="en-US" sz="2000" dirty="0"/>
              <a:t>14 million girls aged 15-19 years have an unmet need for modern contraception.</a:t>
            </a:r>
            <a:r>
              <a:rPr lang="en-US" sz="2000" baseline="30000" dirty="0"/>
              <a:t>1</a:t>
            </a:r>
            <a:r>
              <a:rPr lang="en-US" sz="2000" dirty="0"/>
              <a:t> Contraceptive use in sexually active adolescents is lower than in other age groups because of lack of knowledge, knowledge gaps and misconceptions, difficulties in being able to obtain contraceptive services/commodities, &amp; difficulties in wanting to/being able to use them correctly &amp; consistently. </a:t>
            </a:r>
          </a:p>
        </p:txBody>
      </p:sp>
    </p:spTree>
    <p:extLst>
      <p:ext uri="{BB962C8B-B14F-4D97-AF65-F5344CB8AC3E}">
        <p14:creationId xmlns:p14="http://schemas.microsoft.com/office/powerpoint/2010/main" val="402818322"/>
      </p:ext>
    </p:extLst>
  </p:cSld>
  <p:clrMapOvr>
    <a:masterClrMapping/>
  </p:clrMapOvr>
  <mc:AlternateContent xmlns:mc="http://schemas.openxmlformats.org/markup-compatibility/2006" xmlns:p14="http://schemas.microsoft.com/office/powerpoint/2010/main">
    <mc:Choice Requires="p14">
      <p:transition spd="slow" p14:dur="2000" advTm="72462"/>
    </mc:Choice>
    <mc:Fallback xmlns="">
      <p:transition spd="slow" advTm="7246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6123E-5899-2442-825E-FE0E381DF7BA}"/>
              </a:ext>
            </a:extLst>
          </p:cNvPr>
          <p:cNvSpPr>
            <a:spLocks noGrp="1"/>
          </p:cNvSpPr>
          <p:nvPr>
            <p:ph type="title"/>
          </p:nvPr>
        </p:nvSpPr>
        <p:spPr>
          <a:solidFill>
            <a:srgbClr val="0070C0"/>
          </a:solidFill>
        </p:spPr>
        <p:txBody>
          <a:bodyPr/>
          <a:lstStyle/>
          <a:p>
            <a:r>
              <a:rPr lang="en-US" dirty="0"/>
              <a:t>HUMAN RIGHTS OBLIGATIONS</a:t>
            </a:r>
          </a:p>
        </p:txBody>
      </p:sp>
      <p:sp>
        <p:nvSpPr>
          <p:cNvPr id="4" name="Content Placeholder 2">
            <a:extLst>
              <a:ext uri="{FF2B5EF4-FFF2-40B4-BE49-F238E27FC236}">
                <a16:creationId xmlns:a16="http://schemas.microsoft.com/office/drawing/2014/main" id="{738006AA-9889-45D8-A2AC-88D6FE88460A}"/>
              </a:ext>
            </a:extLst>
          </p:cNvPr>
          <p:cNvSpPr txBox="1">
            <a:spLocks/>
          </p:cNvSpPr>
          <p:nvPr/>
        </p:nvSpPr>
        <p:spPr>
          <a:xfrm>
            <a:off x="4656406" y="168812"/>
            <a:ext cx="6791881" cy="6316394"/>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r>
              <a:rPr lang="en-US" sz="2400" dirty="0"/>
              <a:t>States are obliged under human rights law to provide contraceptive information &amp; services to adolescents, &amp; to adopt legal &amp; policy measure to ensure their access to affordable, safe and effective contraception.</a:t>
            </a:r>
          </a:p>
          <a:p>
            <a:r>
              <a:rPr lang="en-US" sz="2400" dirty="0"/>
              <a:t>Contraceptive information &amp; services should be free, confidential, adolescent-responsive and non-discriminatory; barriers such as third party authorization requirements should be removed. </a:t>
            </a:r>
          </a:p>
          <a:p>
            <a:r>
              <a:rPr lang="en-US" sz="2400" dirty="0"/>
              <a:t>Adolescents should have easy access to the full range of contraceptive; such access must not be hampered by marital status or providers’ conscientious objections. </a:t>
            </a:r>
          </a:p>
        </p:txBody>
      </p:sp>
    </p:spTree>
    <p:extLst>
      <p:ext uri="{BB962C8B-B14F-4D97-AF65-F5344CB8AC3E}">
        <p14:creationId xmlns:p14="http://schemas.microsoft.com/office/powerpoint/2010/main" val="415116019"/>
      </p:ext>
    </p:extLst>
  </p:cSld>
  <p:clrMapOvr>
    <a:masterClrMapping/>
  </p:clrMapOvr>
  <mc:AlternateContent xmlns:mc="http://schemas.openxmlformats.org/markup-compatibility/2006" xmlns:p14="http://schemas.microsoft.com/office/powerpoint/2010/main">
    <mc:Choice Requires="p14">
      <p:transition spd="slow" p14:dur="2000" advTm="48304"/>
    </mc:Choice>
    <mc:Fallback xmlns="">
      <p:transition spd="slow" advTm="4830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lstStyle/>
          <a:p>
            <a:r>
              <a:rPr lang="en-US" dirty="0"/>
              <a:t>KEY CONCEPTS TO CONSIDER -1/2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sz="2000" b="1" dirty="0">
                <a:solidFill>
                  <a:srgbClr val="0070C0"/>
                </a:solidFill>
              </a:rPr>
              <a:t>Laws &amp; policies prevent the provision of contraception based on age or marital status in many countries: </a:t>
            </a:r>
            <a:r>
              <a:rPr lang="en-US" sz="2000" dirty="0"/>
              <a:t>Critical to adolescent-friendly service provision are laws &amp; policies that support their access to contraception regardless of age or marital status, &amp; without third-party authorization/notification.</a:t>
            </a:r>
          </a:p>
          <a:p>
            <a:r>
              <a:rPr lang="en-US" sz="2000" b="1" dirty="0">
                <a:solidFill>
                  <a:srgbClr val="0070C0"/>
                </a:solidFill>
              </a:rPr>
              <a:t>Many adolescents have misconceptions about contraception or do not know where &amp; how to obtain contraceptive information &amp; services:  </a:t>
            </a:r>
            <a:r>
              <a:rPr lang="en-US" sz="2000" dirty="0"/>
              <a:t>CSE is an effective way to reach &amp; inform adolescents about contraception. It should be complemented by reaching out to parents, teachers &amp; other gatekeepers. </a:t>
            </a:r>
          </a:p>
        </p:txBody>
      </p:sp>
    </p:spTree>
    <p:extLst>
      <p:ext uri="{BB962C8B-B14F-4D97-AF65-F5344CB8AC3E}">
        <p14:creationId xmlns:p14="http://schemas.microsoft.com/office/powerpoint/2010/main" val="1759048861"/>
      </p:ext>
    </p:extLst>
  </p:cSld>
  <p:clrMapOvr>
    <a:masterClrMapping/>
  </p:clrMapOvr>
  <mc:AlternateContent xmlns:mc="http://schemas.openxmlformats.org/markup-compatibility/2006" xmlns:p14="http://schemas.microsoft.com/office/powerpoint/2010/main">
    <mc:Choice Requires="p14">
      <p:transition spd="slow" p14:dur="2000" advTm="47922"/>
    </mc:Choice>
    <mc:Fallback xmlns="">
      <p:transition spd="slow" advTm="4792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2F76-5E3C-6E4E-B4A9-3A2E1E9A8DA8}"/>
              </a:ext>
            </a:extLst>
          </p:cNvPr>
          <p:cNvSpPr>
            <a:spLocks noGrp="1"/>
          </p:cNvSpPr>
          <p:nvPr>
            <p:ph type="title"/>
          </p:nvPr>
        </p:nvSpPr>
        <p:spPr>
          <a:solidFill>
            <a:srgbClr val="0070C0"/>
          </a:solidFill>
        </p:spPr>
        <p:txBody>
          <a:bodyPr/>
          <a:lstStyle/>
          <a:p>
            <a:r>
              <a:rPr lang="en-US" dirty="0"/>
              <a:t>KEY CONCEPTS TO CONSIDER – 2/2</a:t>
            </a:r>
          </a:p>
        </p:txBody>
      </p:sp>
      <p:sp>
        <p:nvSpPr>
          <p:cNvPr id="3" name="Content Placeholder 2">
            <a:extLst>
              <a:ext uri="{FF2B5EF4-FFF2-40B4-BE49-F238E27FC236}">
                <a16:creationId xmlns:a16="http://schemas.microsoft.com/office/drawing/2014/main" id="{4C336C59-8586-0246-8E67-6D5BE5861F67}"/>
              </a:ext>
            </a:extLst>
          </p:cNvPr>
          <p:cNvSpPr>
            <a:spLocks noGrp="1"/>
          </p:cNvSpPr>
          <p:nvPr>
            <p:ph idx="1"/>
          </p:nvPr>
        </p:nvSpPr>
        <p:spPr>
          <a:xfrm>
            <a:off x="5118447" y="150607"/>
            <a:ext cx="6281873" cy="6594438"/>
          </a:xfrm>
        </p:spPr>
        <p:txBody>
          <a:bodyPr>
            <a:normAutofit/>
          </a:bodyPr>
          <a:lstStyle/>
          <a:p>
            <a:r>
              <a:rPr lang="en-US" sz="2000" b="1" dirty="0">
                <a:solidFill>
                  <a:srgbClr val="0070C0"/>
                </a:solidFill>
              </a:rPr>
              <a:t>Contraceptive services &amp; health-care providers are often not adolescent friendly: </a:t>
            </a:r>
            <a:r>
              <a:rPr lang="en-US" sz="2000" dirty="0"/>
              <a:t>There is a need to overcome health-care provider biases and misconceptions regarding contraceptive use by adolescents. </a:t>
            </a:r>
          </a:p>
          <a:p>
            <a:r>
              <a:rPr lang="en-US" sz="2000" b="1" dirty="0">
                <a:solidFill>
                  <a:srgbClr val="0070C0"/>
                </a:solidFill>
              </a:rPr>
              <a:t>The contraceptive needs of adolescents are diverse &amp; evolving:  </a:t>
            </a:r>
            <a:r>
              <a:rPr lang="en-US" sz="2000" dirty="0"/>
              <a:t>Complementary strategies must be used to respond to the differing needs &amp; preferences of adolescents. Additionally, programmes must address the needs of special population of adolescents (e.g., those with disabilities, migrants and refugees).</a:t>
            </a:r>
          </a:p>
        </p:txBody>
      </p:sp>
    </p:spTree>
    <p:extLst>
      <p:ext uri="{BB962C8B-B14F-4D97-AF65-F5344CB8AC3E}">
        <p14:creationId xmlns:p14="http://schemas.microsoft.com/office/powerpoint/2010/main" val="4080644709"/>
      </p:ext>
    </p:extLst>
  </p:cSld>
  <p:clrMapOvr>
    <a:masterClrMapping/>
  </p:clrMapOvr>
  <mc:AlternateContent xmlns:mc="http://schemas.openxmlformats.org/markup-compatibility/2006" xmlns:p14="http://schemas.microsoft.com/office/powerpoint/2010/main">
    <mc:Choice Requires="p14">
      <p:transition spd="slow" p14:dur="2000" advTm="44687"/>
    </mc:Choice>
    <mc:Fallback xmlns="">
      <p:transition spd="slow" advTm="446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A9C5-32F1-DC47-AD76-229DD2F676AF}"/>
              </a:ext>
            </a:extLst>
          </p:cNvPr>
          <p:cNvSpPr>
            <a:spLocks noGrp="1"/>
          </p:cNvSpPr>
          <p:nvPr>
            <p:ph type="title"/>
          </p:nvPr>
        </p:nvSpPr>
        <p:spPr>
          <a:solidFill>
            <a:srgbClr val="0070C0"/>
          </a:solidFill>
        </p:spPr>
        <p:txBody>
          <a:bodyPr/>
          <a:lstStyle/>
          <a:p>
            <a:r>
              <a:rPr lang="en-US" dirty="0"/>
              <a:t>WHO GUIDELINES</a:t>
            </a:r>
          </a:p>
        </p:txBody>
      </p:sp>
      <p:sp>
        <p:nvSpPr>
          <p:cNvPr id="3" name="Content Placeholder 2">
            <a:extLst>
              <a:ext uri="{FF2B5EF4-FFF2-40B4-BE49-F238E27FC236}">
                <a16:creationId xmlns:a16="http://schemas.microsoft.com/office/drawing/2014/main" id="{5C15780B-EF91-B04E-94A6-3C85801C66EE}"/>
              </a:ext>
            </a:extLst>
          </p:cNvPr>
          <p:cNvSpPr>
            <a:spLocks noGrp="1"/>
          </p:cNvSpPr>
          <p:nvPr>
            <p:ph idx="1"/>
          </p:nvPr>
        </p:nvSpPr>
        <p:spPr>
          <a:xfrm>
            <a:off x="4914900" y="129092"/>
            <a:ext cx="6272213" cy="6519134"/>
          </a:xfrm>
        </p:spPr>
        <p:txBody>
          <a:bodyPr>
            <a:normAutofit fontScale="85000" lnSpcReduction="10000"/>
          </a:bodyPr>
          <a:lstStyle/>
          <a:p>
            <a:r>
              <a:rPr lang="en-US" i="1" dirty="0">
                <a:solidFill>
                  <a:srgbClr val="0070C0"/>
                </a:solidFill>
              </a:rPr>
              <a:t>WHO guidelines on preventing early pregnancy &amp; poor reproductive outcomes among adolescents in developing countries (2011)</a:t>
            </a:r>
          </a:p>
          <a:p>
            <a:r>
              <a:rPr lang="en-US" i="1" dirty="0"/>
              <a:t>Medical eligibility criteria for contraceptive use, 5</a:t>
            </a:r>
            <a:r>
              <a:rPr lang="en-US" i="1" baseline="30000" dirty="0"/>
              <a:t>th</a:t>
            </a:r>
            <a:r>
              <a:rPr lang="en-US" i="1" dirty="0"/>
              <a:t> edition (2015)</a:t>
            </a:r>
          </a:p>
          <a:p>
            <a:r>
              <a:rPr lang="en-US" i="1" dirty="0">
                <a:solidFill>
                  <a:srgbClr val="0070C0"/>
                </a:solidFill>
              </a:rPr>
              <a:t>Selected practice recommendations for contraceptive use (2016)</a:t>
            </a:r>
          </a:p>
          <a:p>
            <a:r>
              <a:rPr lang="en-US" i="1" dirty="0"/>
              <a:t>Ensuring human rights in the provision of contraceptive information &amp; services: guidance &amp; recommendations (2014)</a:t>
            </a:r>
          </a:p>
          <a:p>
            <a:r>
              <a:rPr lang="en-US" i="1" dirty="0">
                <a:solidFill>
                  <a:srgbClr val="0070C0"/>
                </a:solidFill>
              </a:rPr>
              <a:t>WHO consolidated guideline on self-care interventions for health: sexual and reproductive health and rights (2019)</a:t>
            </a:r>
          </a:p>
          <a:p>
            <a:r>
              <a:rPr lang="en-US" i="1" dirty="0"/>
              <a:t>Consolidated guideline on sexual &amp; reproductive health &amp; rights of women living with HIV (2017)</a:t>
            </a:r>
          </a:p>
          <a:p>
            <a:r>
              <a:rPr lang="en-US" i="1" dirty="0">
                <a:solidFill>
                  <a:srgbClr val="0070C0"/>
                </a:solidFill>
              </a:rPr>
              <a:t>Guidance statement: hormonal contraceptive eligibility for women at high risk of HIV (2017)</a:t>
            </a:r>
          </a:p>
          <a:p>
            <a:r>
              <a:rPr lang="en-US" i="1" dirty="0"/>
              <a:t>WHO recommendations on health promotion interventions for maternal &amp; newborn health (2015)</a:t>
            </a:r>
          </a:p>
          <a:p>
            <a:r>
              <a:rPr lang="en-US" i="1" dirty="0">
                <a:solidFill>
                  <a:srgbClr val="0070C0"/>
                </a:solidFill>
              </a:rPr>
              <a:t>Responding to children &amp; adolescents who have been sexually abused: WHO clinical guidelines (2017)</a:t>
            </a:r>
          </a:p>
          <a:p>
            <a:r>
              <a:rPr lang="en-US" i="1" dirty="0"/>
              <a:t>Responding to intimate partner violence &amp; sexual violence against women: WHO clinical and policy guidelines (2013)</a:t>
            </a:r>
          </a:p>
        </p:txBody>
      </p:sp>
    </p:spTree>
    <p:extLst>
      <p:ext uri="{BB962C8B-B14F-4D97-AF65-F5344CB8AC3E}">
        <p14:creationId xmlns:p14="http://schemas.microsoft.com/office/powerpoint/2010/main" val="4106846804"/>
      </p:ext>
    </p:extLst>
  </p:cSld>
  <p:clrMapOvr>
    <a:masterClrMapping/>
  </p:clrMapOvr>
  <mc:AlternateContent xmlns:mc="http://schemas.openxmlformats.org/markup-compatibility/2006" xmlns:p14="http://schemas.microsoft.com/office/powerpoint/2010/main">
    <mc:Choice Requires="p14">
      <p:transition spd="slow" p14:dur="2000" advTm="114836"/>
    </mc:Choice>
    <mc:Fallback xmlns="">
      <p:transition spd="slow" advTm="114836"/>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4</TotalTime>
  <Words>6272</Words>
  <Application>Microsoft Office PowerPoint</Application>
  <PresentationFormat>Widescreen</PresentationFormat>
  <Paragraphs>345</Paragraphs>
  <Slides>36</Slides>
  <Notes>35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36</vt:i4>
      </vt:variant>
    </vt:vector>
  </HeadingPairs>
  <TitlesOfParts>
    <vt:vector size="46" baseType="lpstr">
      <vt:lpstr>Arial</vt:lpstr>
      <vt:lpstr>Calibri</vt:lpstr>
      <vt:lpstr>Calibri Light</vt:lpstr>
      <vt:lpstr>Rockwell</vt:lpstr>
      <vt:lpstr>Wingdings</vt:lpstr>
      <vt:lpstr>Atlas</vt:lpstr>
      <vt:lpstr>Office Theme</vt:lpstr>
      <vt:lpstr>1_Office Theme</vt:lpstr>
      <vt:lpstr>3_Office Theme</vt:lpstr>
      <vt:lpstr>4_Office Theme</vt:lpstr>
      <vt:lpstr>CONTRACEPTION COUNSELLING AND PROVISION</vt:lpstr>
      <vt:lpstr>DEFINITION</vt:lpstr>
      <vt:lpstr>RATIONALE – 1/2</vt:lpstr>
      <vt:lpstr>PowerPoint Presentation</vt:lpstr>
      <vt:lpstr>RATIONALE – 2/2</vt:lpstr>
      <vt:lpstr>HUMAN RIGHTS OBLIGATIONS</vt:lpstr>
      <vt:lpstr>KEY CONCEPTS TO CONSIDER -1/2</vt:lpstr>
      <vt:lpstr>KEY CONCEPTS TO CONSIDER – 2/2</vt:lpstr>
      <vt:lpstr>WHO GUIDELINES</vt:lpstr>
      <vt:lpstr>COMPLEMENTARY GUIDELINES TO WHO’s GUIDELINES</vt:lpstr>
      <vt:lpstr>Impact of COVID-19 on family planning</vt:lpstr>
      <vt:lpstr>UNFPA projections for contraceptive disruptions due to COVID-19</vt:lpstr>
      <vt:lpstr>PowerPoint Presentation</vt:lpstr>
      <vt:lpstr>Specific measures for delivery of services in the context of  COVID-19 – 1/2</vt:lpstr>
      <vt:lpstr>Specific measures for delivery of services in the context of  COVID-19 – 2/2</vt:lpstr>
      <vt:lpstr>Considerations for resumption of normal services in the context of COVID-19</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INITIATIVE  The Evidence Project: Workers’ Health Education Programs in Egypt</vt:lpstr>
      <vt:lpstr>PowerPoint Presentation</vt:lpstr>
      <vt:lpstr>Regional considerations for the delivery of interventions  related to adolescent contraception 1</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Contraception counselling and provision - Venkatraman Chandra-Mouli, Khalid Siddeeg</dc:title>
  <dc:creator>Venkatraman Chandra-Mouli, Khalid Siddeeg</dc:creator>
  <cp:lastModifiedBy>Aldo Campana</cp:lastModifiedBy>
  <cp:revision>322</cp:revision>
  <dcterms:created xsi:type="dcterms:W3CDTF">2019-06-05T15:08:02Z</dcterms:created>
  <dcterms:modified xsi:type="dcterms:W3CDTF">2022-02-07T09:10:04Z</dcterms:modified>
</cp:coreProperties>
</file>