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6" r:id="rId2"/>
    <p:sldMasterId id="2147483690" r:id="rId3"/>
    <p:sldMasterId id="2147483716" r:id="rId4"/>
  </p:sldMasterIdLst>
  <p:notesMasterIdLst>
    <p:notesMasterId r:id="rId32"/>
  </p:notesMasterIdLst>
  <p:sldIdLst>
    <p:sldId id="256" r:id="rId5"/>
    <p:sldId id="263" r:id="rId6"/>
    <p:sldId id="265" r:id="rId7"/>
    <p:sldId id="257" r:id="rId8"/>
    <p:sldId id="264" r:id="rId9"/>
    <p:sldId id="258" r:id="rId10"/>
    <p:sldId id="259" r:id="rId11"/>
    <p:sldId id="260" r:id="rId12"/>
    <p:sldId id="267" r:id="rId13"/>
    <p:sldId id="424" r:id="rId14"/>
    <p:sldId id="261" r:id="rId15"/>
    <p:sldId id="314" r:id="rId16"/>
    <p:sldId id="315" r:id="rId17"/>
    <p:sldId id="322" r:id="rId18"/>
    <p:sldId id="429" r:id="rId19"/>
    <p:sldId id="425" r:id="rId20"/>
    <p:sldId id="389" r:id="rId21"/>
    <p:sldId id="395" r:id="rId22"/>
    <p:sldId id="330" r:id="rId23"/>
    <p:sldId id="426" r:id="rId24"/>
    <p:sldId id="329" r:id="rId25"/>
    <p:sldId id="328" r:id="rId26"/>
    <p:sldId id="327" r:id="rId27"/>
    <p:sldId id="326" r:id="rId28"/>
    <p:sldId id="325" r:id="rId29"/>
    <p:sldId id="323" r:id="rId30"/>
    <p:sldId id="324"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n Saeed" initials="AS" lastIdx="3" clrIdx="0"/>
  <p:cmAuthor id="2" name="PLESONS, Marina" initials="P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0"/>
    <p:restoredTop sz="88394" autoAdjust="0"/>
  </p:normalViewPr>
  <p:slideViewPr>
    <p:cSldViewPr snapToGrid="0" snapToObjects="1">
      <p:cViewPr varScale="1">
        <p:scale>
          <a:sx n="110" d="100"/>
          <a:sy n="110" d="100"/>
        </p:scale>
        <p:origin x="51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908"/>
    </p:cViewPr>
  </p:sorterViewPr>
  <p:notesViewPr>
    <p:cSldViewPr snapToGrid="0" snapToObjects="1">
      <p:cViewPr>
        <p:scale>
          <a:sx n="83" d="100"/>
          <a:sy n="83" d="100"/>
        </p:scale>
        <p:origin x="1236" y="-3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7DC6D22-4AB2-46A8-AE3F-51C7254A2E1D}" type="presOf" srcId="{D5038E52-8875-4BBF-A3CD-A18877DB38C1}" destId="{AA497FD6-EBFF-47CD-8963-A379FF1243D1}" srcOrd="0" destOrd="0" presId="urn:microsoft.com/office/officeart/2005/8/layout/hProcess9"/>
    <dgm:cxn modelId="{6D70DB2A-0914-4FB6-9600-06BBC25345EE}"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E4AB6DAA-8CE8-4524-9898-E80E2BC60E23}"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85F3E1D0-9CA1-41D9-B335-40371080BE45}" type="presOf" srcId="{67130A49-2D7A-4DDB-BFCE-261A76672268}" destId="{EBA2C95D-1800-437B-BFFA-403DC35F237B}" srcOrd="0" destOrd="0" presId="urn:microsoft.com/office/officeart/2005/8/layout/hProcess9"/>
    <dgm:cxn modelId="{7894D3DC-8FA1-4EA5-98D9-2A00D3EBF9B4}" type="presOf" srcId="{151CF682-AB21-420F-A12D-5FBEDE9CD7BA}" destId="{DA55DC04-2EC9-40F6-8F04-450718B661BA}" srcOrd="0" destOrd="0" presId="urn:microsoft.com/office/officeart/2005/8/layout/hProcess9"/>
    <dgm:cxn modelId="{A6ED66F2-89B4-4AF6-A6C3-7EA0361A2795}" type="presOf" srcId="{E70330E7-8026-4F29-A84E-0819727E859F}" destId="{669FE043-AAD0-40F4-B909-072FD0CDF926}" srcOrd="0" destOrd="0" presId="urn:microsoft.com/office/officeart/2005/8/layout/hProcess9"/>
    <dgm:cxn modelId="{126AC0EF-7AFD-4F6E-BA5A-4F41E3D4DE92}" type="presParOf" srcId="{AA497FD6-EBFF-47CD-8963-A379FF1243D1}" destId="{4A63E17C-E62A-4070-9384-8952CBBB1113}" srcOrd="0" destOrd="0" presId="urn:microsoft.com/office/officeart/2005/8/layout/hProcess9"/>
    <dgm:cxn modelId="{44B71603-BC68-49CA-A2D4-FB25F48A0EEE}" type="presParOf" srcId="{AA497FD6-EBFF-47CD-8963-A379FF1243D1}" destId="{2317A070-2FE6-4E17-9F35-C2E61B61E1A5}" srcOrd="1" destOrd="0" presId="urn:microsoft.com/office/officeart/2005/8/layout/hProcess9"/>
    <dgm:cxn modelId="{A4764551-6D89-4535-842A-8BE6FB171604}" type="presParOf" srcId="{2317A070-2FE6-4E17-9F35-C2E61B61E1A5}" destId="{DA55DC04-2EC9-40F6-8F04-450718B661BA}" srcOrd="0" destOrd="0" presId="urn:microsoft.com/office/officeart/2005/8/layout/hProcess9"/>
    <dgm:cxn modelId="{8426BA45-F448-48AC-939E-EA8F1D1D675F}" type="presParOf" srcId="{2317A070-2FE6-4E17-9F35-C2E61B61E1A5}" destId="{A13EF079-3C0A-4D47-B077-BDE6EDB941FA}" srcOrd="1" destOrd="0" presId="urn:microsoft.com/office/officeart/2005/8/layout/hProcess9"/>
    <dgm:cxn modelId="{F57657C9-D16A-4E58-8BDF-B92EE21014DA}" type="presParOf" srcId="{2317A070-2FE6-4E17-9F35-C2E61B61E1A5}" destId="{1A47FA96-39E1-45AE-B48F-4F4690D62C90}" srcOrd="2" destOrd="0" presId="urn:microsoft.com/office/officeart/2005/8/layout/hProcess9"/>
    <dgm:cxn modelId="{1E4F62CE-63CA-45A7-8E7B-39B7E31A52A5}" type="presParOf" srcId="{2317A070-2FE6-4E17-9F35-C2E61B61E1A5}" destId="{AE1FBF92-8FA6-4F79-99DA-B07817A57400}" srcOrd="3" destOrd="0" presId="urn:microsoft.com/office/officeart/2005/8/layout/hProcess9"/>
    <dgm:cxn modelId="{82C56A2D-FDD7-4973-9E09-D250E14A2D3F}" type="presParOf" srcId="{2317A070-2FE6-4E17-9F35-C2E61B61E1A5}" destId="{52A3990F-28CC-4429-856C-056730460580}" srcOrd="4" destOrd="0" presId="urn:microsoft.com/office/officeart/2005/8/layout/hProcess9"/>
    <dgm:cxn modelId="{46820082-EB84-4DAE-85E1-EB862D1D6982}" type="presParOf" srcId="{2317A070-2FE6-4E17-9F35-C2E61B61E1A5}" destId="{EF80ABF3-8F30-464D-8F83-74EE25874866}" srcOrd="5" destOrd="0" presId="urn:microsoft.com/office/officeart/2005/8/layout/hProcess9"/>
    <dgm:cxn modelId="{449F2D61-D69D-4321-90A0-14AD14DE86AC}" type="presParOf" srcId="{2317A070-2FE6-4E17-9F35-C2E61B61E1A5}" destId="{EBA2C95D-1800-437B-BFFA-403DC35F237B}" srcOrd="6" destOrd="0" presId="urn:microsoft.com/office/officeart/2005/8/layout/hProcess9"/>
    <dgm:cxn modelId="{9E1FDB0C-5C7B-4712-9534-4EC1E5418613}" type="presParOf" srcId="{2317A070-2FE6-4E17-9F35-C2E61B61E1A5}" destId="{440E3B31-843E-4694-A263-BD1BDC418827}" srcOrd="7" destOrd="0" presId="urn:microsoft.com/office/officeart/2005/8/layout/hProcess9"/>
    <dgm:cxn modelId="{DBB24526-1F86-46BC-98B1-EE515B3E5C75}"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53FB7A07-3512-40FE-9269-8D20167E0C81}" type="presOf" srcId="{6A1973C6-A96C-4BCD-BC37-EDAEEEED2755}" destId="{1A47FA96-39E1-45AE-B48F-4F4690D62C90}" srcOrd="0" destOrd="0" presId="urn:microsoft.com/office/officeart/2005/8/layout/hProcess9"/>
    <dgm:cxn modelId="{421C030B-64D5-4037-9C46-3F88EAAFDB0A}" type="presOf" srcId="{D5038E52-8875-4BBF-A3CD-A18877DB38C1}" destId="{AA497FD6-EBFF-47CD-8963-A379FF1243D1}" srcOrd="0" destOrd="0" presId="urn:microsoft.com/office/officeart/2005/8/layout/hProcess9"/>
    <dgm:cxn modelId="{CDEAEB12-236B-41EB-89BC-84C33B62687A}"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A73130B5-CBE8-41AB-8F19-C62EE98F24A6}"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AFF4B9EF-0A45-4AB8-9ECD-55F5F28734EB}" type="presOf" srcId="{151CF682-AB21-420F-A12D-5FBEDE9CD7BA}" destId="{DA55DC04-2EC9-40F6-8F04-450718B661BA}" srcOrd="0" destOrd="0" presId="urn:microsoft.com/office/officeart/2005/8/layout/hProcess9"/>
    <dgm:cxn modelId="{FED7C7F0-7AD1-475A-A5A1-F76E27FD84A3}" type="presOf" srcId="{E70330E7-8026-4F29-A84E-0819727E859F}" destId="{669FE043-AAD0-40F4-B909-072FD0CDF926}" srcOrd="0" destOrd="0" presId="urn:microsoft.com/office/officeart/2005/8/layout/hProcess9"/>
    <dgm:cxn modelId="{59F3AC39-1EDA-4FF0-A775-ED5ECA9483F0}" type="presParOf" srcId="{AA497FD6-EBFF-47CD-8963-A379FF1243D1}" destId="{4A63E17C-E62A-4070-9384-8952CBBB1113}" srcOrd="0" destOrd="0" presId="urn:microsoft.com/office/officeart/2005/8/layout/hProcess9"/>
    <dgm:cxn modelId="{F09FB08E-C5AA-4A76-8AA9-C82F4EAFB7CB}" type="presParOf" srcId="{AA497FD6-EBFF-47CD-8963-A379FF1243D1}" destId="{2317A070-2FE6-4E17-9F35-C2E61B61E1A5}" srcOrd="1" destOrd="0" presId="urn:microsoft.com/office/officeart/2005/8/layout/hProcess9"/>
    <dgm:cxn modelId="{B07AFD90-7199-4095-821C-83EF91D7C9CE}" type="presParOf" srcId="{2317A070-2FE6-4E17-9F35-C2E61B61E1A5}" destId="{DA55DC04-2EC9-40F6-8F04-450718B661BA}" srcOrd="0" destOrd="0" presId="urn:microsoft.com/office/officeart/2005/8/layout/hProcess9"/>
    <dgm:cxn modelId="{6B0D39FC-4D3B-4FCE-98B9-0C33714AEC43}" type="presParOf" srcId="{2317A070-2FE6-4E17-9F35-C2E61B61E1A5}" destId="{A13EF079-3C0A-4D47-B077-BDE6EDB941FA}" srcOrd="1" destOrd="0" presId="urn:microsoft.com/office/officeart/2005/8/layout/hProcess9"/>
    <dgm:cxn modelId="{F1B0FE0F-4030-4DE9-B96F-3C5ECAD0D9E7}" type="presParOf" srcId="{2317A070-2FE6-4E17-9F35-C2E61B61E1A5}" destId="{1A47FA96-39E1-45AE-B48F-4F4690D62C90}" srcOrd="2" destOrd="0" presId="urn:microsoft.com/office/officeart/2005/8/layout/hProcess9"/>
    <dgm:cxn modelId="{A4F59471-EF1C-4086-BEA1-A5D69C0EC56B}" type="presParOf" srcId="{2317A070-2FE6-4E17-9F35-C2E61B61E1A5}" destId="{AE1FBF92-8FA6-4F79-99DA-B07817A57400}" srcOrd="3" destOrd="0" presId="urn:microsoft.com/office/officeart/2005/8/layout/hProcess9"/>
    <dgm:cxn modelId="{AB07C540-3818-45EB-9588-751B4516E5F5}" type="presParOf" srcId="{2317A070-2FE6-4E17-9F35-C2E61B61E1A5}" destId="{52A3990F-28CC-4429-856C-056730460580}" srcOrd="4" destOrd="0" presId="urn:microsoft.com/office/officeart/2005/8/layout/hProcess9"/>
    <dgm:cxn modelId="{09417084-9855-4A8E-84E0-036F608927DF}" type="presParOf" srcId="{2317A070-2FE6-4E17-9F35-C2E61B61E1A5}" destId="{EF80ABF3-8F30-464D-8F83-74EE25874866}" srcOrd="5" destOrd="0" presId="urn:microsoft.com/office/officeart/2005/8/layout/hProcess9"/>
    <dgm:cxn modelId="{531F7ABA-B387-413B-9782-5440C273D251}" type="presParOf" srcId="{2317A070-2FE6-4E17-9F35-C2E61B61E1A5}" destId="{EBA2C95D-1800-437B-BFFA-403DC35F237B}" srcOrd="6" destOrd="0" presId="urn:microsoft.com/office/officeart/2005/8/layout/hProcess9"/>
    <dgm:cxn modelId="{315FB537-D8D7-4168-AD24-0EB40E6C8444}" type="presParOf" srcId="{2317A070-2FE6-4E17-9F35-C2E61B61E1A5}" destId="{440E3B31-843E-4694-A263-BD1BDC418827}" srcOrd="7" destOrd="0" presId="urn:microsoft.com/office/officeart/2005/8/layout/hProcess9"/>
    <dgm:cxn modelId="{4ED8DDB3-C150-42C3-AF1B-CBFB51E519BB}"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7DC6D22-4AB2-46A8-AE3F-51C7254A2E1D}" type="presOf" srcId="{D5038E52-8875-4BBF-A3CD-A18877DB38C1}" destId="{AA497FD6-EBFF-47CD-8963-A379FF1243D1}" srcOrd="0" destOrd="0" presId="urn:microsoft.com/office/officeart/2005/8/layout/hProcess9"/>
    <dgm:cxn modelId="{6D70DB2A-0914-4FB6-9600-06BBC25345EE}"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E4AB6DAA-8CE8-4524-9898-E80E2BC60E23}"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85F3E1D0-9CA1-41D9-B335-40371080BE45}" type="presOf" srcId="{67130A49-2D7A-4DDB-BFCE-261A76672268}" destId="{EBA2C95D-1800-437B-BFFA-403DC35F237B}" srcOrd="0" destOrd="0" presId="urn:microsoft.com/office/officeart/2005/8/layout/hProcess9"/>
    <dgm:cxn modelId="{7894D3DC-8FA1-4EA5-98D9-2A00D3EBF9B4}" type="presOf" srcId="{151CF682-AB21-420F-A12D-5FBEDE9CD7BA}" destId="{DA55DC04-2EC9-40F6-8F04-450718B661BA}" srcOrd="0" destOrd="0" presId="urn:microsoft.com/office/officeart/2005/8/layout/hProcess9"/>
    <dgm:cxn modelId="{A6ED66F2-89B4-4AF6-A6C3-7EA0361A2795}" type="presOf" srcId="{E70330E7-8026-4F29-A84E-0819727E859F}" destId="{669FE043-AAD0-40F4-B909-072FD0CDF926}" srcOrd="0" destOrd="0" presId="urn:microsoft.com/office/officeart/2005/8/layout/hProcess9"/>
    <dgm:cxn modelId="{126AC0EF-7AFD-4F6E-BA5A-4F41E3D4DE92}" type="presParOf" srcId="{AA497FD6-EBFF-47CD-8963-A379FF1243D1}" destId="{4A63E17C-E62A-4070-9384-8952CBBB1113}" srcOrd="0" destOrd="0" presId="urn:microsoft.com/office/officeart/2005/8/layout/hProcess9"/>
    <dgm:cxn modelId="{44B71603-BC68-49CA-A2D4-FB25F48A0EEE}" type="presParOf" srcId="{AA497FD6-EBFF-47CD-8963-A379FF1243D1}" destId="{2317A070-2FE6-4E17-9F35-C2E61B61E1A5}" srcOrd="1" destOrd="0" presId="urn:microsoft.com/office/officeart/2005/8/layout/hProcess9"/>
    <dgm:cxn modelId="{A4764551-6D89-4535-842A-8BE6FB171604}" type="presParOf" srcId="{2317A070-2FE6-4E17-9F35-C2E61B61E1A5}" destId="{DA55DC04-2EC9-40F6-8F04-450718B661BA}" srcOrd="0" destOrd="0" presId="urn:microsoft.com/office/officeart/2005/8/layout/hProcess9"/>
    <dgm:cxn modelId="{8426BA45-F448-48AC-939E-EA8F1D1D675F}" type="presParOf" srcId="{2317A070-2FE6-4E17-9F35-C2E61B61E1A5}" destId="{A13EF079-3C0A-4D47-B077-BDE6EDB941FA}" srcOrd="1" destOrd="0" presId="urn:microsoft.com/office/officeart/2005/8/layout/hProcess9"/>
    <dgm:cxn modelId="{F57657C9-D16A-4E58-8BDF-B92EE21014DA}" type="presParOf" srcId="{2317A070-2FE6-4E17-9F35-C2E61B61E1A5}" destId="{1A47FA96-39E1-45AE-B48F-4F4690D62C90}" srcOrd="2" destOrd="0" presId="urn:microsoft.com/office/officeart/2005/8/layout/hProcess9"/>
    <dgm:cxn modelId="{1E4F62CE-63CA-45A7-8E7B-39B7E31A52A5}" type="presParOf" srcId="{2317A070-2FE6-4E17-9F35-C2E61B61E1A5}" destId="{AE1FBF92-8FA6-4F79-99DA-B07817A57400}" srcOrd="3" destOrd="0" presId="urn:microsoft.com/office/officeart/2005/8/layout/hProcess9"/>
    <dgm:cxn modelId="{82C56A2D-FDD7-4973-9E09-D250E14A2D3F}" type="presParOf" srcId="{2317A070-2FE6-4E17-9F35-C2E61B61E1A5}" destId="{52A3990F-28CC-4429-856C-056730460580}" srcOrd="4" destOrd="0" presId="urn:microsoft.com/office/officeart/2005/8/layout/hProcess9"/>
    <dgm:cxn modelId="{46820082-EB84-4DAE-85E1-EB862D1D6982}" type="presParOf" srcId="{2317A070-2FE6-4E17-9F35-C2E61B61E1A5}" destId="{EF80ABF3-8F30-464D-8F83-74EE25874866}" srcOrd="5" destOrd="0" presId="urn:microsoft.com/office/officeart/2005/8/layout/hProcess9"/>
    <dgm:cxn modelId="{449F2D61-D69D-4321-90A0-14AD14DE86AC}" type="presParOf" srcId="{2317A070-2FE6-4E17-9F35-C2E61B61E1A5}" destId="{EBA2C95D-1800-437B-BFFA-403DC35F237B}" srcOrd="6" destOrd="0" presId="urn:microsoft.com/office/officeart/2005/8/layout/hProcess9"/>
    <dgm:cxn modelId="{9E1FDB0C-5C7B-4712-9534-4EC1E5418613}" type="presParOf" srcId="{2317A070-2FE6-4E17-9F35-C2E61B61E1A5}" destId="{440E3B31-843E-4694-A263-BD1BDC418827}" srcOrd="7" destOrd="0" presId="urn:microsoft.com/office/officeart/2005/8/layout/hProcess9"/>
    <dgm:cxn modelId="{DBB24526-1F86-46BC-98B1-EE515B3E5C75}"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1B1E7E-65B9-4088-B360-95C1339CCA21}" type="datetimeFigureOut">
              <a:rPr lang="en-GB" smtClean="0"/>
              <a:t>22/01/2022</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0E3B8E-5F21-472E-B1AD-09D2387DB6D4}" type="slidenum">
              <a:rPr lang="en-GB" smtClean="0"/>
              <a:t>‹#›</a:t>
            </a:fld>
            <a:endParaRPr lang="en-GB" dirty="0"/>
          </a:p>
        </p:txBody>
      </p:sp>
    </p:spTree>
    <p:extLst>
      <p:ext uri="{BB962C8B-B14F-4D97-AF65-F5344CB8AC3E}">
        <p14:creationId xmlns:p14="http://schemas.microsoft.com/office/powerpoint/2010/main" val="289590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addresses Comprehensive Sexuality Education (CSE).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13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widespread misconception that providing CSE will encourage adolescents to engage in early and risky sexual behaviour. As a result, the content of CSE is often watered down or more limited than recommended by international guidance.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40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fld id="{6B2115ED-577E-4B45-BE0B-5852390E50FE}" type="slidenum">
              <a:rPr lang="en-US">
                <a:solidFill>
                  <a:prstClr val="black"/>
                </a:solidFill>
                <a:latin typeface="Calibri"/>
              </a:rPr>
              <a:pPr defTabSz="931774"/>
              <a:t>12</a:t>
            </a:fld>
            <a:endParaRPr lang="en-US" dirty="0">
              <a:solidFill>
                <a:prstClr val="black"/>
              </a:solidFill>
              <a:latin typeface="Calibri"/>
            </a:endParaRPr>
          </a:p>
        </p:txBody>
      </p:sp>
    </p:spTree>
    <p:extLst>
      <p:ext uri="{BB962C8B-B14F-4D97-AF65-F5344CB8AC3E}">
        <p14:creationId xmlns:p14="http://schemas.microsoft.com/office/powerpoint/2010/main" val="305088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health and health system performance in the Eastern Mediterranean Region</a:t>
            </a:r>
          </a:p>
          <a:p>
            <a:r>
              <a:rPr lang="en-US" dirty="0"/>
              <a:t>https://rho.emro.who.int/sites/default/files/booklets/EMR-HIS-and-core-indicators-2019-final_0.pdf%20</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098F2579-E084-4BE5-B155-114E7DEDDB7D}" type="slidenum">
              <a:rPr lang="en-GB">
                <a:solidFill>
                  <a:prstClr val="black"/>
                </a:solidFill>
                <a:latin typeface="Calibri"/>
              </a:rPr>
              <a:pPr defTabSz="931774">
                <a:defRPr/>
              </a:pPr>
              <a:t>13</a:t>
            </a:fld>
            <a:endParaRPr lang="en-GB" dirty="0">
              <a:solidFill>
                <a:prstClr val="black"/>
              </a:solidFill>
              <a:latin typeface="Calibri"/>
            </a:endParaRPr>
          </a:p>
        </p:txBody>
      </p:sp>
    </p:spTree>
    <p:extLst>
      <p:ext uri="{BB962C8B-B14F-4D97-AF65-F5344CB8AC3E}">
        <p14:creationId xmlns:p14="http://schemas.microsoft.com/office/powerpoint/2010/main" val="312797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14</a:t>
            </a:fld>
            <a:endParaRPr lang="en-US" dirty="0">
              <a:solidFill>
                <a:prstClr val="black"/>
              </a:solidFill>
              <a:latin typeface="Calibri"/>
            </a:endParaRPr>
          </a:p>
        </p:txBody>
      </p:sp>
    </p:spTree>
    <p:extLst>
      <p:ext uri="{BB962C8B-B14F-4D97-AF65-F5344CB8AC3E}">
        <p14:creationId xmlns:p14="http://schemas.microsoft.com/office/powerpoint/2010/main" val="259555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15</a:t>
            </a:fld>
            <a:endParaRPr lang="en-US" dirty="0">
              <a:solidFill>
                <a:prstClr val="black"/>
              </a:solidFill>
              <a:latin typeface="Calibri"/>
            </a:endParaRPr>
          </a:p>
        </p:txBody>
      </p:sp>
    </p:spTree>
    <p:extLst>
      <p:ext uri="{BB962C8B-B14F-4D97-AF65-F5344CB8AC3E}">
        <p14:creationId xmlns:p14="http://schemas.microsoft.com/office/powerpoint/2010/main" val="250975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data compiled for EMR countries, but there is data compiled on CSE in Arab States by UNFPA</a:t>
            </a:r>
          </a:p>
        </p:txBody>
      </p:sp>
      <p:sp>
        <p:nvSpPr>
          <p:cNvPr id="4" name="Slide Number Placeholder 3"/>
          <p:cNvSpPr>
            <a:spLocks noGrp="1"/>
          </p:cNvSpPr>
          <p:nvPr>
            <p:ph type="sldNum" sz="quarter" idx="5"/>
          </p:nvPr>
        </p:nvSpPr>
        <p:spPr/>
        <p:txBody>
          <a:bodyPr/>
          <a:lstStyle/>
          <a:p>
            <a:fld id="{0D0E3B8E-5F21-472E-B1AD-09D2387DB6D4}" type="slidenum">
              <a:rPr lang="en-GB" smtClean="0"/>
              <a:t>16</a:t>
            </a:fld>
            <a:endParaRPr lang="en-GB" dirty="0"/>
          </a:p>
        </p:txBody>
      </p:sp>
    </p:spTree>
    <p:extLst>
      <p:ext uri="{BB962C8B-B14F-4D97-AF65-F5344CB8AC3E}">
        <p14:creationId xmlns:p14="http://schemas.microsoft.com/office/powerpoint/2010/main" val="348578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noProof="0" dirty="0">
                <a:solidFill>
                  <a:schemeClr val="tx1"/>
                </a:solidFill>
              </a:rPr>
              <a:t>As we are gathered today in the Middle East and North Africa region, let’s start with a regional journey toward CSE. </a:t>
            </a:r>
            <a:r>
              <a:rPr lang="en-GB" sz="1200" b="0" i="0" kern="1200" noProof="0" dirty="0">
                <a:solidFill>
                  <a:schemeClr val="tx1"/>
                </a:solidFill>
                <a:effectLst/>
                <a:latin typeface="+mn-lt"/>
                <a:ea typeface="+mn-ea"/>
                <a:cs typeface="+mn-cs"/>
              </a:rPr>
              <a:t>Sexuality education is currently undergoing a major reform in Tunisia, following concerted advocacy from a wide range of stakeholders. Sexuality education is backed by the first national law to combat violence against women, passed in 2017, which mandates education for health and sexuality.</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Following a 2017 conference, an Expert Committee was established. This group continued to advocate to the </a:t>
            </a:r>
            <a:r>
              <a:rPr lang="en-GB" sz="1200" b="0" i="0" kern="1200" noProof="0" dirty="0" err="1">
                <a:solidFill>
                  <a:schemeClr val="tx1"/>
                </a:solidFill>
                <a:effectLst/>
                <a:latin typeface="+mn-lt"/>
                <a:ea typeface="+mn-ea"/>
                <a:cs typeface="+mn-cs"/>
              </a:rPr>
              <a:t>MoE</a:t>
            </a:r>
            <a:r>
              <a:rPr lang="en-GB" sz="1200" b="0" i="0" kern="1200" noProof="0" dirty="0">
                <a:solidFill>
                  <a:schemeClr val="tx1"/>
                </a:solidFill>
                <a:effectLst/>
                <a:latin typeface="+mn-lt"/>
                <a:ea typeface="+mn-ea"/>
                <a:cs typeface="+mn-cs"/>
              </a:rPr>
              <a:t>, and started developing a range of teaching and learning resources</a:t>
            </a:r>
            <a:r>
              <a:rPr lang="en-GB" dirty="0"/>
              <a:t> that are age appropriate and consider the stages of development of the learner </a:t>
            </a:r>
            <a:r>
              <a:rPr lang="en-GB" sz="1200" b="0" i="0" kern="1200" noProof="0" dirty="0">
                <a:solidFill>
                  <a:schemeClr val="tx1"/>
                </a:solidFill>
                <a:effectLst/>
                <a:latin typeface="+mn-lt"/>
                <a:ea typeface="+mn-ea"/>
                <a:cs typeface="+mn-cs"/>
              </a:rPr>
              <a:t>for potential future use.</a:t>
            </a:r>
          </a:p>
        </p:txBody>
      </p:sp>
      <p:sp>
        <p:nvSpPr>
          <p:cNvPr id="4" name="Slide Number Placeholder 3"/>
          <p:cNvSpPr>
            <a:spLocks noGrp="1"/>
          </p:cNvSpPr>
          <p:nvPr>
            <p:ph type="sldNum" sz="quarter" idx="10"/>
          </p:nvPr>
        </p:nvSpPr>
        <p:spPr/>
        <p:txBody>
          <a:bodyPr/>
          <a:lstStyle/>
          <a:p>
            <a:fld id="{2EDE205E-CD73-4305-88CF-892B440D76AC}" type="slidenum">
              <a:rPr lang="fr-FR" smtClean="0"/>
              <a:t>17</a:t>
            </a:fld>
            <a:endParaRPr lang="fr-FR"/>
          </a:p>
        </p:txBody>
      </p:sp>
    </p:spTree>
    <p:extLst>
      <p:ext uri="{BB962C8B-B14F-4D97-AF65-F5344CB8AC3E}">
        <p14:creationId xmlns:p14="http://schemas.microsoft.com/office/powerpoint/2010/main" val="236676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kern="1200" noProof="0" dirty="0">
                <a:solidFill>
                  <a:schemeClr val="tx1"/>
                </a:solidFill>
                <a:effectLst/>
                <a:latin typeface="+mn-lt"/>
                <a:ea typeface="+mn-ea"/>
                <a:cs typeface="+mn-cs"/>
              </a:rPr>
              <a:t>In 2019, increasing reports of sexual harassment and violence in schools triggered the </a:t>
            </a:r>
            <a:r>
              <a:rPr lang="en-GB" sz="1200" b="0" i="0" kern="1200" noProof="0" dirty="0" err="1">
                <a:solidFill>
                  <a:schemeClr val="tx1"/>
                </a:solidFill>
                <a:effectLst/>
                <a:latin typeface="+mn-lt"/>
                <a:ea typeface="+mn-ea"/>
                <a:cs typeface="+mn-cs"/>
              </a:rPr>
              <a:t>MoE</a:t>
            </a:r>
            <a:r>
              <a:rPr lang="en-GB" sz="1200" b="0" i="0" kern="1200" noProof="0" dirty="0">
                <a:solidFill>
                  <a:schemeClr val="tx1"/>
                </a:solidFill>
                <a:effectLst/>
                <a:latin typeface="+mn-lt"/>
                <a:ea typeface="+mn-ea"/>
                <a:cs typeface="+mn-cs"/>
              </a:rPr>
              <a:t> to step up its efforts to strengthen sexuality education. The ministry released a circular mandating sexuality education for all learners aged 5-18 and appointed a ministry staff member to manage efforts.</a:t>
            </a:r>
            <a:r>
              <a:rPr lang="en-GB" dirty="0"/>
              <a:t> </a:t>
            </a:r>
            <a:endParaRPr lang="en-GB" sz="1200" b="0" i="0" kern="1200" noProof="0" dirty="0">
              <a:solidFill>
                <a:schemeClr val="tx1"/>
              </a:solidFill>
              <a:effectLst/>
              <a:latin typeface="+mn-lt"/>
              <a:ea typeface="+mn-ea"/>
              <a:cs typeface="+mn-cs"/>
            </a:endParaRPr>
          </a:p>
          <a:p>
            <a:endParaRPr lang="en-GB" sz="1200" b="0" i="0" strike="noStrike" kern="1200" noProof="0" dirty="0">
              <a:solidFill>
                <a:schemeClr val="tx1"/>
              </a:solidFill>
              <a:effectLst/>
              <a:highlight>
                <a:srgbClr val="FFFF00"/>
              </a:highlight>
              <a:latin typeface="+mn-lt"/>
              <a:ea typeface="+mn-ea"/>
              <a:cs typeface="+mn-cs"/>
            </a:endParaRPr>
          </a:p>
          <a:p>
            <a:r>
              <a:rPr lang="en-GB" sz="1200" b="0" i="0" strike="noStrike" kern="1200" noProof="0" dirty="0">
                <a:solidFill>
                  <a:srgbClr val="C00000"/>
                </a:solidFill>
                <a:effectLst/>
                <a:highlight>
                  <a:srgbClr val="FFFF00"/>
                </a:highlight>
                <a:latin typeface="+mn-lt"/>
                <a:ea typeface="+mn-ea"/>
                <a:cs typeface="+mn-cs"/>
              </a:rPr>
              <a:t>Further members joined the expert group, including representatives from the Ministry of Health, the Ministry of Women, Family and Children, education unions, teachers and youth, who worked together to integrate topics and learning objectives, guided by the revised UN ITGSE into the curriculum across several subjects, with recognition of local context. Teaching and learning resources that support the curriculum have also been developed, and adapted for learners with disabilities.</a:t>
            </a:r>
            <a:endParaRPr lang="en-GB" sz="1200" b="0" i="0" strike="noStrike" kern="1200" noProof="0" dirty="0">
              <a:solidFill>
                <a:srgbClr val="C00000"/>
              </a:solidFill>
              <a:effectLst/>
              <a:highlight>
                <a:srgbClr val="FFFF00"/>
              </a:highlight>
              <a:latin typeface="+mn-lt"/>
              <a:cs typeface="Calibri"/>
            </a:endParaRPr>
          </a:p>
          <a:p>
            <a:endParaRPr lang="en-GB" sz="1200" b="0" i="0" kern="1200" noProof="0" dirty="0">
              <a:solidFill>
                <a:srgbClr val="FF0000"/>
              </a:solidFill>
              <a:effectLst/>
              <a:highlight>
                <a:srgbClr val="FFFF00"/>
              </a:highlight>
              <a:latin typeface="+mn-lt"/>
              <a:ea typeface="+mn-ea"/>
              <a:cs typeface="+mn-cs"/>
            </a:endParaRPr>
          </a:p>
          <a:p>
            <a:r>
              <a:rPr lang="en-GB" sz="1200" b="0" i="0" kern="1200" noProof="0" dirty="0">
                <a:solidFill>
                  <a:schemeClr val="tx1"/>
                </a:solidFill>
                <a:effectLst/>
                <a:latin typeface="+mn-lt"/>
                <a:ea typeface="+mn-ea"/>
                <a:cs typeface="+mn-cs"/>
              </a:rPr>
              <a:t>There has been some opposition from parents and religious leaders, for instance, by teachers of Islamic Studies. Representatives of these teachers were invited to join the expert committee and have been part of efforts to revise some of the language.</a:t>
            </a:r>
            <a:endParaRPr lang="en-GB" sz="1200" b="0" i="0" kern="1200" noProof="0" dirty="0">
              <a:solidFill>
                <a:schemeClr val="tx1"/>
              </a:solidFill>
              <a:effectLst/>
              <a:latin typeface="+mn-lt"/>
              <a:cs typeface="Calibri"/>
            </a:endParaRP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With two recent changes of government in Tunisia and the onset of the COVID-19 pandemic, implementation has been delayed. However, with the curriculum and training tools ready to go, and a pool of trained master trainers, </a:t>
            </a:r>
            <a:r>
              <a:rPr lang="en-GB" dirty="0"/>
              <a:t>they move to the finalisation phase as they started with a pilot phase in ten regions: these regions were chosen either on a voluntary basis, that is, the teachers were willing to participate in the project, or because these are regions where the rate of violence is quite high. They are also preparing a plan of action for staff training at a larger scale and planned an evaluation phase at the end of the course to be able to take a decision on the generalisation of this project all around Tunisia. </a:t>
            </a:r>
            <a:endParaRPr lang="en-GB"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2EDE205E-CD73-4305-88CF-892B440D76AC}" type="slidenum">
              <a:rPr lang="fr-FR" smtClean="0"/>
              <a:t>18</a:t>
            </a:fld>
            <a:endParaRPr lang="fr-FR"/>
          </a:p>
        </p:txBody>
      </p:sp>
    </p:spTree>
    <p:extLst>
      <p:ext uri="{BB962C8B-B14F-4D97-AF65-F5344CB8AC3E}">
        <p14:creationId xmlns:p14="http://schemas.microsoft.com/office/powerpoint/2010/main" val="163377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19</a:t>
            </a:fld>
            <a:endParaRPr lang="en-US" dirty="0">
              <a:solidFill>
                <a:prstClr val="black"/>
              </a:solidFill>
              <a:latin typeface="Calibri"/>
            </a:endParaRPr>
          </a:p>
        </p:txBody>
      </p:sp>
    </p:spTree>
    <p:extLst>
      <p:ext uri="{BB962C8B-B14F-4D97-AF65-F5344CB8AC3E}">
        <p14:creationId xmlns:p14="http://schemas.microsoft.com/office/powerpoint/2010/main" val="5460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21</a:t>
            </a:fld>
            <a:endParaRPr lang="en-US" dirty="0">
              <a:solidFill>
                <a:prstClr val="black"/>
              </a:solidFill>
              <a:latin typeface="Calibri"/>
            </a:endParaRPr>
          </a:p>
        </p:txBody>
      </p:sp>
    </p:spTree>
    <p:extLst>
      <p:ext uri="{BB962C8B-B14F-4D97-AF65-F5344CB8AC3E}">
        <p14:creationId xmlns:p14="http://schemas.microsoft.com/office/powerpoint/2010/main" val="111759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explains what CSE is and what it aims to achieve.</a:t>
            </a:r>
          </a:p>
          <a:p>
            <a:r>
              <a:rPr lang="en-US" sz="1200" i="1" kern="1200" dirty="0">
                <a:solidFill>
                  <a:schemeClr val="tx1"/>
                </a:solidFill>
                <a:effectLst/>
                <a:latin typeface="+mn-lt"/>
                <a:ea typeface="+mn-ea"/>
                <a:cs typeface="+mn-cs"/>
              </a:rPr>
              <a:t>UNESCO, (2018). International technical guidance on sexuality education. An evidence-informed approach. </a:t>
            </a:r>
          </a:p>
          <a:p>
            <a:r>
              <a:rPr lang="en-US" sz="1200" i="1" kern="1200" dirty="0">
                <a:solidFill>
                  <a:schemeClr val="tx1"/>
                </a:solidFill>
                <a:effectLst/>
                <a:latin typeface="+mn-lt"/>
                <a:ea typeface="+mn-ea"/>
                <a:cs typeface="+mn-cs"/>
              </a:rPr>
              <a:t>Available at: https://www.unfpa.org/sites/default/files/pub-pdf/ITGSE.pdf</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67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Aahung, this process involved ongoing diplomacy and partnership building with school administrators, teachers, and school communities. They began by leveraging key advocates among government officials and civil service organizations to sensitize school decision makers on the utility of LSBE to address young people's health and social needs.</a:t>
            </a:r>
          </a:p>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22</a:t>
            </a:fld>
            <a:endParaRPr lang="en-US" dirty="0">
              <a:solidFill>
                <a:prstClr val="black"/>
              </a:solidFill>
              <a:latin typeface="Calibri"/>
            </a:endParaRPr>
          </a:p>
        </p:txBody>
      </p:sp>
    </p:spTree>
    <p:extLst>
      <p:ext uri="{BB962C8B-B14F-4D97-AF65-F5344CB8AC3E}">
        <p14:creationId xmlns:p14="http://schemas.microsoft.com/office/powerpoint/2010/main" val="58524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agreed that Integration of SRHR interventions into existing programmes and service delivery packages will improve the accessibility and availability of SRHR services, reduce costs and maximize the use of already limited human resources.</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23</a:t>
            </a:fld>
            <a:endParaRPr lang="en-US" dirty="0">
              <a:solidFill>
                <a:prstClr val="black"/>
              </a:solidFill>
              <a:latin typeface="Calibri"/>
            </a:endParaRPr>
          </a:p>
        </p:txBody>
      </p:sp>
    </p:spTree>
    <p:extLst>
      <p:ext uri="{BB962C8B-B14F-4D97-AF65-F5344CB8AC3E}">
        <p14:creationId xmlns:p14="http://schemas.microsoft.com/office/powerpoint/2010/main" val="197486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24</a:t>
            </a:fld>
            <a:endParaRPr lang="en-US" dirty="0">
              <a:solidFill>
                <a:prstClr val="black"/>
              </a:solidFill>
              <a:latin typeface="Calibri"/>
            </a:endParaRPr>
          </a:p>
        </p:txBody>
      </p:sp>
    </p:spTree>
    <p:extLst>
      <p:ext uri="{BB962C8B-B14F-4D97-AF65-F5344CB8AC3E}">
        <p14:creationId xmlns:p14="http://schemas.microsoft.com/office/powerpoint/2010/main" val="202283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6B2115ED-577E-4B45-BE0B-5852390E50FE}" type="slidenum">
              <a:rPr lang="en-US">
                <a:solidFill>
                  <a:prstClr val="black"/>
                </a:solidFill>
                <a:latin typeface="Calibri"/>
              </a:rPr>
              <a:pPr defTabSz="931774"/>
              <a:t>25</a:t>
            </a:fld>
            <a:endParaRPr lang="en-US" dirty="0">
              <a:solidFill>
                <a:prstClr val="black"/>
              </a:solidFill>
              <a:latin typeface="Calibri"/>
            </a:endParaRPr>
          </a:p>
        </p:txBody>
      </p:sp>
    </p:spTree>
    <p:extLst>
      <p:ext uri="{BB962C8B-B14F-4D97-AF65-F5344CB8AC3E}">
        <p14:creationId xmlns:p14="http://schemas.microsoft.com/office/powerpoint/2010/main" val="2435681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3B8E-5F21-472E-B1AD-09D2387DB6D4}" type="slidenum">
              <a:rPr lang="en-GB" smtClean="0"/>
              <a:t>26</a:t>
            </a:fld>
            <a:endParaRPr lang="en-GB" dirty="0"/>
          </a:p>
        </p:txBody>
      </p:sp>
    </p:spTree>
    <p:extLst>
      <p:ext uri="{BB962C8B-B14F-4D97-AF65-F5344CB8AC3E}">
        <p14:creationId xmlns:p14="http://schemas.microsoft.com/office/powerpoint/2010/main" val="314018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3B8E-5F21-472E-B1AD-09D2387DB6D4}" type="slidenum">
              <a:rPr lang="en-GB" smtClean="0"/>
              <a:t>27</a:t>
            </a:fld>
            <a:endParaRPr lang="en-GB" dirty="0"/>
          </a:p>
        </p:txBody>
      </p:sp>
    </p:spTree>
    <p:extLst>
      <p:ext uri="{BB962C8B-B14F-4D97-AF65-F5344CB8AC3E}">
        <p14:creationId xmlns:p14="http://schemas.microsoft.com/office/powerpoint/2010/main" val="322710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 concepts of the International Technical Guidance on Sexuality Education</a:t>
            </a:r>
          </a:p>
          <a:p>
            <a:r>
              <a:rPr lang="en-US" b="1" dirty="0">
                <a:solidFill>
                  <a:srgbClr val="FF0000"/>
                </a:solidFill>
              </a:rPr>
              <a:t>1. RELATIONSHIPS</a:t>
            </a:r>
          </a:p>
          <a:p>
            <a:r>
              <a:rPr lang="en-US" sz="1000" dirty="0"/>
              <a:t>1.1 Families</a:t>
            </a:r>
          </a:p>
          <a:p>
            <a:r>
              <a:rPr lang="en-US" sz="1000" dirty="0"/>
              <a:t>1.2 Friendship, Love and Romantic Relationships</a:t>
            </a:r>
          </a:p>
          <a:p>
            <a:r>
              <a:rPr lang="en-US" sz="1000" dirty="0"/>
              <a:t>1.3 Tolerance, Inclusion and Respect</a:t>
            </a:r>
          </a:p>
          <a:p>
            <a:r>
              <a:rPr lang="en-US" sz="1000" dirty="0"/>
              <a:t>1.4 Long-term Commitments and Parenting</a:t>
            </a:r>
          </a:p>
          <a:p>
            <a:r>
              <a:rPr lang="en-US" b="1" dirty="0"/>
              <a:t>2. VALUES, RIGHTS, CULTURES AND SEXUALITY</a:t>
            </a:r>
          </a:p>
          <a:p>
            <a:r>
              <a:rPr lang="en-US" dirty="0"/>
              <a:t>2.1 Values and Sexuality</a:t>
            </a:r>
          </a:p>
          <a:p>
            <a:r>
              <a:rPr lang="en-US" dirty="0"/>
              <a:t>2.2 Human Rights and Sexuality</a:t>
            </a:r>
          </a:p>
          <a:p>
            <a:r>
              <a:rPr lang="en-US" dirty="0"/>
              <a:t>2.3 Culture, Society and Sexuality</a:t>
            </a:r>
          </a:p>
          <a:p>
            <a:r>
              <a:rPr lang="en-US" b="1" dirty="0"/>
              <a:t>3. UNDERSTANDING GENDER</a:t>
            </a:r>
          </a:p>
          <a:p>
            <a:r>
              <a:rPr lang="en-US" dirty="0"/>
              <a:t>3.1 The Social Construction of Gender and Gender Norms</a:t>
            </a:r>
          </a:p>
          <a:p>
            <a:r>
              <a:rPr lang="en-US" dirty="0"/>
              <a:t>3.2 Gender Equality, Stereotypes and Bias</a:t>
            </a:r>
          </a:p>
          <a:p>
            <a:r>
              <a:rPr lang="en-US" dirty="0"/>
              <a:t>3.3 Gender-based Violence</a:t>
            </a:r>
          </a:p>
          <a:p>
            <a:r>
              <a:rPr lang="en-US" b="1" dirty="0"/>
              <a:t>4. VIOLENCE AND STAYING SAFE</a:t>
            </a:r>
          </a:p>
          <a:p>
            <a:r>
              <a:rPr lang="en-US" dirty="0"/>
              <a:t>4.1 Violence</a:t>
            </a:r>
          </a:p>
          <a:p>
            <a:r>
              <a:rPr lang="en-US" dirty="0"/>
              <a:t>4.2 Consent, Privacy and Bodily Integrity</a:t>
            </a:r>
          </a:p>
          <a:p>
            <a:r>
              <a:rPr lang="en-US" dirty="0"/>
              <a:t>4.3 Safe use of Information and Communication Technologies (ICTs)</a:t>
            </a:r>
          </a:p>
          <a:p>
            <a:r>
              <a:rPr lang="en-US" b="1" dirty="0"/>
              <a:t>5. SKILLS FOR HEALTH AND WELLBEING</a:t>
            </a:r>
          </a:p>
          <a:p>
            <a:r>
              <a:rPr lang="en-US" dirty="0"/>
              <a:t>5.1 Norms and Peer Influence on Sexual Behavior</a:t>
            </a:r>
          </a:p>
          <a:p>
            <a:r>
              <a:rPr lang="en-US" dirty="0"/>
              <a:t>5.2 Decision-making</a:t>
            </a:r>
          </a:p>
          <a:p>
            <a:r>
              <a:rPr lang="en-US" dirty="0"/>
              <a:t>5.3 Communication, Refusal and Negotiation Skills</a:t>
            </a:r>
          </a:p>
          <a:p>
            <a:r>
              <a:rPr lang="en-US" dirty="0"/>
              <a:t>5.4 Media Literacy and Sexuality</a:t>
            </a:r>
          </a:p>
          <a:p>
            <a:r>
              <a:rPr lang="en-US" dirty="0"/>
              <a:t>5.5 Finding Help and Support</a:t>
            </a:r>
          </a:p>
          <a:p>
            <a:r>
              <a:rPr lang="en-US" b="1" dirty="0"/>
              <a:t>6. THE HUMAN BODY AND DEVELOPMENT</a:t>
            </a:r>
          </a:p>
          <a:p>
            <a:r>
              <a:rPr lang="en-US" dirty="0"/>
              <a:t>6.1 Sexual and Reproductive Anatomy and Physiology</a:t>
            </a:r>
          </a:p>
          <a:p>
            <a:r>
              <a:rPr lang="en-US" dirty="0"/>
              <a:t>6.2 Reproduction</a:t>
            </a:r>
          </a:p>
          <a:p>
            <a:r>
              <a:rPr lang="en-US" dirty="0"/>
              <a:t>6.3 Puberty</a:t>
            </a:r>
          </a:p>
          <a:p>
            <a:r>
              <a:rPr lang="en-US" dirty="0"/>
              <a:t>6.4 Body Image</a:t>
            </a:r>
          </a:p>
          <a:p>
            <a:r>
              <a:rPr lang="en-US" b="1" dirty="0"/>
              <a:t>7. SEXUALITY AND SEXUAL BEHAVIOR</a:t>
            </a:r>
          </a:p>
          <a:p>
            <a:r>
              <a:rPr lang="en-US" dirty="0"/>
              <a:t>7.1 Sex, Sexuality and the Sexual Life Cycle</a:t>
            </a:r>
          </a:p>
          <a:p>
            <a:r>
              <a:rPr lang="en-US" dirty="0"/>
              <a:t>7.2 Sexual Behavior and Sexual Response</a:t>
            </a:r>
          </a:p>
          <a:p>
            <a:r>
              <a:rPr lang="en-US" b="1" dirty="0"/>
              <a:t>8. SEXUAL AND REPRODUCTIVE HEALTH</a:t>
            </a:r>
          </a:p>
          <a:p>
            <a:r>
              <a:rPr lang="en-US" dirty="0"/>
              <a:t>8.1 Pregnancy and Pregnancy Prevention</a:t>
            </a:r>
          </a:p>
          <a:p>
            <a:r>
              <a:rPr lang="en-US" dirty="0"/>
              <a:t>8.2 HIV and AIDS Stigma, Care, Treatment and Support</a:t>
            </a:r>
          </a:p>
          <a:p>
            <a:r>
              <a:rPr lang="en-US" dirty="0"/>
              <a:t>8.3 Understanding, Recognizing and Reducing the Risk of STIs, including HIV</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26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sets out the rationale for CSE.</a:t>
            </a: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56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lists the human rights obligations of signatories of the Convention on the rights of the child in relation to CSE.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26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29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three WHO guidelines which address CSE. All these guidelines are available online.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0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some key publications complementary to WHO’s guidelines.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5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some key publications complementary to WHO’s guidelines. </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Youth-centred digital health interventions: a framework for planning, developing and implementing solutions with and for young people</a:t>
            </a:r>
          </a:p>
          <a:p>
            <a:pPr marL="171450" lvl="0" indent="-171450">
              <a:buFont typeface="Arial" panose="020B0604020202020204" pitchFamily="34" charset="0"/>
              <a:buChar char="•"/>
            </a:pPr>
            <a:r>
              <a:rPr lang="en-US" sz="1200" dirty="0">
                <a:solidFill>
                  <a:srgbClr val="0070C0"/>
                </a:solidFill>
              </a:rPr>
              <a:t>Switched on: Sexual education in the digital space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International Technical and Programmatic Guidance on out-of-school CSE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880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3"/>
          <p:cNvPicPr>
            <a:picLocks noGrp="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75"/>
            <a:ext cx="12192000" cy="6876951"/>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pic>
        <p:nvPicPr>
          <p:cNvPr id="8" name="Picture 2" descr="C:\Documents and Settings\elhadaryk\Desktop\RC 59 footer\Presentation3 copy.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40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671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2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986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E4E19B27-3CAB-1949-B667-562F5B9A3997}" type="datetime1">
              <a:rPr lang="en-GB" smtClean="0">
                <a:solidFill>
                  <a:prstClr val="black"/>
                </a:solidFill>
              </a:rPr>
              <a:pPr>
                <a:defRPr/>
              </a:pPr>
              <a:t>22/01/2022</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431579-8433-41C1-A346-C3B620669B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348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867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Tree>
    <p:extLst>
      <p:ext uri="{BB962C8B-B14F-4D97-AF65-F5344CB8AC3E}">
        <p14:creationId xmlns:p14="http://schemas.microsoft.com/office/powerpoint/2010/main" val="161199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F413D164-06C5-3149-B343-F1D0573A1AC7}"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2" y="5467582"/>
            <a:ext cx="2606606" cy="1072917"/>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2" y="5464836"/>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2" y="628975"/>
            <a:ext cx="2659222" cy="1721107"/>
          </a:xfrm>
          <a:prstGeom prst="rect">
            <a:avLst/>
          </a:prstGeom>
        </p:spPr>
      </p:pic>
    </p:spTree>
    <p:extLst>
      <p:ext uri="{BB962C8B-B14F-4D97-AF65-F5344CB8AC3E}">
        <p14:creationId xmlns:p14="http://schemas.microsoft.com/office/powerpoint/2010/main" val="58889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1F908FE-F76B-E64D-92C0-4C6627FC741D}"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2" y="5467582"/>
            <a:ext cx="2606606" cy="1072917"/>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2" y="5464836"/>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2" y="628975"/>
            <a:ext cx="2659222" cy="1721107"/>
          </a:xfrm>
          <a:prstGeom prst="rect">
            <a:avLst/>
          </a:prstGeom>
        </p:spPr>
      </p:pic>
    </p:spTree>
    <p:extLst>
      <p:ext uri="{BB962C8B-B14F-4D97-AF65-F5344CB8AC3E}">
        <p14:creationId xmlns:p14="http://schemas.microsoft.com/office/powerpoint/2010/main" val="103201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2C5D09-11E1-2546-B662-046E6BFCCC79}"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167868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CA42A-ED62-8645-BF5B-0F52818AE834}"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2702646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416871B-F04B-4C45-A5E9-11938D42F3E4}" type="datetime1">
              <a:rPr lang="en-GB" smtClean="0"/>
              <a:pPr/>
              <a:t>22/01/2022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2452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2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0C347E-85E7-F34D-928D-964D780DC1F2}" type="datetime1">
              <a:rPr lang="en-GB" smtClean="0"/>
              <a:pPr/>
              <a:t>22/01/2022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FF4489-B465-4B7D-8C18-FD8A2B9697F6}"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4183877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7C441D3-062B-E346-B27D-3FD95D4CC95E}" type="datetime1">
              <a:rPr lang="en-GB" smtClean="0"/>
              <a:pPr/>
              <a:t>22/01/2022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FF4489-B465-4B7D-8C18-FD8A2B9697F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251190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A5588-5F4F-B64E-B9E4-F360F39B6296}" type="datetime1">
              <a:rPr lang="en-GB" smtClean="0"/>
              <a:pPr/>
              <a:t>22/01/2022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FF4489-B465-4B7D-8C18-FD8A2B9697F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9176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72AE2F-E1A9-FE47-908C-E284C440B9B7}" type="datetime1">
              <a:rPr lang="en-GB" smtClean="0"/>
              <a:pPr/>
              <a:t>22/01/2022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264071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1D35AE-05B0-8943-9E4B-0A82DAC15B42}" type="datetime1">
              <a:rPr lang="en-GB" smtClean="0"/>
              <a:pPr/>
              <a:t>22/01/2022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352378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02F88-2C36-0647-938D-FEFB53F4E91D}"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1454587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B1E5D-FB4F-774E-BF15-0E18B16AAFFA}" type="datetime1">
              <a:rPr lang="en-GB" smtClean="0"/>
              <a:pPr/>
              <a:t>22/01/2022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0"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68"/>
            <a:ext cx="1647389" cy="1066227"/>
          </a:xfrm>
          <a:prstGeom prst="rect">
            <a:avLst/>
          </a:prstGeom>
        </p:spPr>
      </p:pic>
    </p:spTree>
    <p:extLst>
      <p:ext uri="{BB962C8B-B14F-4D97-AF65-F5344CB8AC3E}">
        <p14:creationId xmlns:p14="http://schemas.microsoft.com/office/powerpoint/2010/main" val="129393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5"/>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0" y="6459785"/>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pPr/>
              <a:t>‹#›</a:t>
            </a:fld>
            <a:endParaRPr lang="en-US" dirty="0"/>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795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5"/>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0" y="6459785"/>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pPr/>
              <a:t>‹#›</a:t>
            </a:fld>
            <a:endParaRPr lang="en-US" dirty="0"/>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875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3375"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79812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527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123262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3375"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a:prstGeom prst="rect">
            <a:avLst/>
          </a:prstGeo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406329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2923891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FF4489-B465-4B7D-8C18-FD8A2B9697F6}"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276952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FF4489-B465-4B7D-8C18-FD8A2B9697F6}"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265208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FF4489-B465-4B7D-8C18-FD8A2B9697F6}"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995991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29"/>
            <a:ext cx="6172200" cy="4873625"/>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4179106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240171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251610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F44138-EC5E-41F5-BB08-CCE2FA019DD8}"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556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239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9"/>
            <a:ext cx="5867400" cy="365125"/>
          </a:xfrm>
          <a:prstGeom prst="rect">
            <a:avLst/>
          </a:prstGeom>
        </p:spPr>
        <p:txBody>
          <a:bodyPr vert="horz" lIns="91440" tIns="45720" rIns="91440" bIns="45720" rtlCol="0" anchor="ctr"/>
          <a:lstStyle>
            <a:lvl1pPr algn="ctr">
              <a:defRPr sz="1013" b="1" cap="all" baseline="0">
                <a:solidFill>
                  <a:srgbClr val="FFFFFF"/>
                </a:solidFill>
              </a:defRPr>
            </a:lvl1pPr>
          </a:lstStyle>
          <a:p>
            <a:r>
              <a:rPr lang="en-US" dirty="0"/>
              <a:t>WHO EMRO Emergency Response and Operations |</a:t>
            </a:r>
          </a:p>
        </p:txBody>
      </p:sp>
      <p:sp>
        <p:nvSpPr>
          <p:cNvPr id="10" name="Slide Number Placeholder 5"/>
          <p:cNvSpPr>
            <a:spLocks noGrp="1"/>
          </p:cNvSpPr>
          <p:nvPr>
            <p:ph type="sldNum" sz="quarter" idx="11"/>
          </p:nvPr>
        </p:nvSpPr>
        <p:spPr>
          <a:xfrm>
            <a:off x="10668001" y="6459789"/>
            <a:ext cx="544483" cy="365125"/>
          </a:xfrm>
          <a:prstGeom prst="rect">
            <a:avLst/>
          </a:prstGeom>
        </p:spPr>
        <p:txBody>
          <a:bodyPr vert="horz" lIns="91440" tIns="45720" rIns="91440" bIns="45720" rtlCol="0" anchor="ctr"/>
          <a:lstStyle>
            <a:lvl1pPr algn="r">
              <a:defRPr sz="1013" b="1">
                <a:solidFill>
                  <a:srgbClr val="FFFFFF"/>
                </a:solidFill>
              </a:defRPr>
            </a:lvl1pPr>
          </a:lstStyle>
          <a:p>
            <a:fld id="{D57F1E4F-1CFF-5643-939E-02111984F565}" type="slidenum">
              <a:rPr lang="en-US" smtClean="0"/>
              <a:pPr/>
              <a:t>‹#›</a:t>
            </a:fld>
            <a:endParaRPr lang="en-US" dirty="0"/>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423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eaLnBrk="0" hangingPunct="0">
              <a:defRPr b="1" smtClean="0">
                <a:latin typeface="Arial" panose="020B0604020202020204" pitchFamily="34" charset="0"/>
              </a:defRPr>
            </a:lvl1pPr>
          </a:lstStyle>
          <a:p>
            <a:pPr>
              <a:defRPr/>
            </a:pPr>
            <a:fld id="{990140EA-0FC0-45E2-AC3A-063D11F50D8E}" type="slidenum">
              <a:rPr lang="en-US" altLang="en-US"/>
              <a:pPr>
                <a:defRPr/>
              </a:pPr>
              <a:t>‹#›</a:t>
            </a:fld>
            <a:endParaRPr lang="en-US" altLang="en-US" dirty="0"/>
          </a:p>
        </p:txBody>
      </p:sp>
    </p:spTree>
    <p:extLst>
      <p:ext uri="{BB962C8B-B14F-4D97-AF65-F5344CB8AC3E}">
        <p14:creationId xmlns:p14="http://schemas.microsoft.com/office/powerpoint/2010/main" val="2931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Quote SLide BLUE">
    <p:spTree>
      <p:nvGrpSpPr>
        <p:cNvPr id="1" name=""/>
        <p:cNvGrpSpPr/>
        <p:nvPr/>
      </p:nvGrpSpPr>
      <p:grpSpPr>
        <a:xfrm>
          <a:off x="0" y="0"/>
          <a:ext cx="0" cy="0"/>
          <a:chOff x="0" y="0"/>
          <a:chExt cx="0" cy="0"/>
        </a:xfrm>
      </p:grpSpPr>
      <p:sp>
        <p:nvSpPr>
          <p:cNvPr id="9" name="Rectangle 8"/>
          <p:cNvSpPr/>
          <p:nvPr userDrawn="1"/>
        </p:nvSpPr>
        <p:spPr>
          <a:xfrm>
            <a:off x="-1065" y="6772"/>
            <a:ext cx="12193065"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595117" y="1777527"/>
            <a:ext cx="9183979"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a:t>Quotations are commonly printed as a means for inspiration and to invoke philosophical thoughts from the reader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fr-FR"/>
              <a:t>					</a:t>
            </a:r>
          </a:p>
        </p:txBody>
      </p:sp>
      <p:sp>
        <p:nvSpPr>
          <p:cNvPr id="27" name="Text Placeholder 26"/>
          <p:cNvSpPr>
            <a:spLocks noGrp="1"/>
          </p:cNvSpPr>
          <p:nvPr>
            <p:ph type="body" sz="quarter" idx="14" hasCustomPrompt="1"/>
          </p:nvPr>
        </p:nvSpPr>
        <p:spPr>
          <a:xfrm>
            <a:off x="7452428" y="5003641"/>
            <a:ext cx="3326669" cy="547688"/>
          </a:xfrm>
          <a:prstGeom prst="rect">
            <a:avLst/>
          </a:prstGeom>
          <a:effectLst/>
        </p:spPr>
        <p:txBody>
          <a:bodyPr/>
          <a:lstStyle>
            <a:lvl1pPr marL="0" indent="0" algn="r">
              <a:buNone/>
              <a:defRPr sz="1500" baseline="0">
                <a:solidFill>
                  <a:srgbClr val="EEF3FA"/>
                </a:solidFill>
              </a:defRPr>
            </a:lvl1pPr>
          </a:lstStyle>
          <a:p>
            <a:pPr lvl="0"/>
            <a:r>
              <a:rPr lang="fr-FR"/>
              <a:t>Source Name</a:t>
            </a:r>
          </a:p>
        </p:txBody>
      </p:sp>
      <p:sp>
        <p:nvSpPr>
          <p:cNvPr id="44" name="TextBox 43"/>
          <p:cNvSpPr txBox="1"/>
          <p:nvPr userDrawn="1"/>
        </p:nvSpPr>
        <p:spPr>
          <a:xfrm>
            <a:off x="701900" y="1433375"/>
            <a:ext cx="752029" cy="1200329"/>
          </a:xfrm>
          <a:prstGeom prst="rect">
            <a:avLst/>
          </a:prstGeom>
          <a:noFill/>
          <a:effectLst/>
        </p:spPr>
        <p:txBody>
          <a:bodyPr wrap="square" rtlCol="0">
            <a:spAutoFit/>
          </a:bodyPr>
          <a:lstStyle/>
          <a:p>
            <a:r>
              <a:rPr lang="fr-FR" sz="7200">
                <a:solidFill>
                  <a:srgbClr val="EEF3FA"/>
                </a:solidFill>
                <a:latin typeface="Arial" panose="020B0604020202020204" pitchFamily="34" charset="0"/>
                <a:cs typeface="Arial" panose="020B0604020202020204" pitchFamily="34" charset="0"/>
              </a:rPr>
              <a:t>“</a:t>
            </a:r>
          </a:p>
        </p:txBody>
      </p:sp>
      <p:cxnSp>
        <p:nvCxnSpPr>
          <p:cNvPr id="12" name="Straight Connector 14">
            <a:extLst>
              <a:ext uri="{FF2B5EF4-FFF2-40B4-BE49-F238E27FC236}">
                <a16:creationId xmlns:a16="http://schemas.microsoft.com/office/drawing/2014/main" id="{6A0B8AAE-2554-4F6F-AB8C-76934783612C}"/>
              </a:ext>
            </a:extLst>
          </p:cNvPr>
          <p:cNvCxnSpPr/>
          <p:nvPr userDrawn="1"/>
        </p:nvCxnSpPr>
        <p:spPr>
          <a:xfrm>
            <a:off x="3061468" y="6314542"/>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4" name="Straight Connector 14">
            <a:extLst>
              <a:ext uri="{FF2B5EF4-FFF2-40B4-BE49-F238E27FC236}">
                <a16:creationId xmlns:a16="http://schemas.microsoft.com/office/drawing/2014/main" id="{6A0B8AAE-2554-4F6F-AB8C-76934783612C}"/>
              </a:ext>
            </a:extLst>
          </p:cNvPr>
          <p:cNvCxnSpPr/>
          <p:nvPr userDrawn="1"/>
        </p:nvCxnSpPr>
        <p:spPr>
          <a:xfrm>
            <a:off x="10560519" y="6314542"/>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4467278" y="6488755"/>
            <a:ext cx="3255313" cy="223515"/>
          </a:xfrm>
          <a:prstGeom prst="rect">
            <a:avLst/>
          </a:prstGeom>
        </p:spPr>
        <p:txBody>
          <a:bodyPr/>
          <a:lstStyle>
            <a:lvl1pPr marL="0" indent="0" algn="ctr">
              <a:buNone/>
              <a:defRPr sz="900">
                <a:solidFill>
                  <a:schemeClr val="bg1"/>
                </a:solidFill>
              </a:defRPr>
            </a:lvl1pPr>
          </a:lstStyle>
          <a:p>
            <a:pPr lvl="0"/>
            <a:r>
              <a:rPr lang="fr-FR"/>
              <a:t>Insert the </a:t>
            </a:r>
            <a:r>
              <a:rPr lang="fr-FR" err="1"/>
              <a:t>title</a:t>
            </a:r>
            <a:r>
              <a:rPr lang="fr-FR"/>
              <a:t> of the </a:t>
            </a:r>
            <a:r>
              <a:rPr lang="fr-FR" err="1"/>
              <a:t>presentation</a:t>
            </a:r>
            <a:endParaRPr lang="fr-FR"/>
          </a:p>
        </p:txBody>
      </p:sp>
      <p:cxnSp>
        <p:nvCxnSpPr>
          <p:cNvPr id="11" name="Straight Connector 10"/>
          <p:cNvCxnSpPr/>
          <p:nvPr userDrawn="1"/>
        </p:nvCxnSpPr>
        <p:spPr>
          <a:xfrm>
            <a:off x="0" y="6312669"/>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29DAC1B7-791E-AD45-B103-046B4917CC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7849" y="6314709"/>
            <a:ext cx="1056822" cy="581684"/>
          </a:xfrm>
          <a:prstGeom prst="rect">
            <a:avLst/>
          </a:prstGeom>
        </p:spPr>
      </p:pic>
      <p:pic>
        <p:nvPicPr>
          <p:cNvPr id="13" name="Picture 12" descr="A black and white logo&#10;&#10;Description automatically generated with medium confidence">
            <a:extLst>
              <a:ext uri="{FF2B5EF4-FFF2-40B4-BE49-F238E27FC236}">
                <a16:creationId xmlns:a16="http://schemas.microsoft.com/office/drawing/2014/main" id="{6BF22A92-B2EB-0248-9614-D0AB271BAF9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30984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2"/>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30"/>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6"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1"/>
            <a:ext cx="11350208"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a:t>Edit Master text styles</a:t>
            </a:r>
          </a:p>
          <a:p>
            <a:pPr lvl="1"/>
            <a:r>
              <a:rPr lang="en-US"/>
              <a:t>Second level</a:t>
            </a:r>
          </a:p>
          <a:p>
            <a:pPr lvl="2"/>
            <a:r>
              <a:rPr lang="en-US"/>
              <a:t>Third level</a:t>
            </a:r>
          </a:p>
          <a:p>
            <a:pPr lvl="2"/>
            <a:endParaRPr lang="en-US"/>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sz="900">
                <a:solidFill>
                  <a:schemeClr val="bg1"/>
                </a:solidFill>
              </a:defRPr>
            </a:lvl1pPr>
          </a:lstStyle>
          <a:p>
            <a:pPr lvl="0"/>
            <a:r>
              <a:rPr lang="fr-FR"/>
              <a:t>Insert the </a:t>
            </a:r>
            <a:r>
              <a:rPr lang="fr-FR" err="1"/>
              <a:t>title</a:t>
            </a:r>
            <a:r>
              <a:rPr lang="fr-FR"/>
              <a:t> of the </a:t>
            </a:r>
            <a:r>
              <a:rPr lang="fr-FR" err="1"/>
              <a:t>presentation</a:t>
            </a:r>
            <a:endParaRPr lang="fr-FR"/>
          </a:p>
        </p:txBody>
      </p:sp>
      <p:cxnSp>
        <p:nvCxnSpPr>
          <p:cNvPr id="17" name="Straight Connector 14">
            <a:extLst>
              <a:ext uri="{FF2B5EF4-FFF2-40B4-BE49-F238E27FC236}">
                <a16:creationId xmlns:a16="http://schemas.microsoft.com/office/drawing/2014/main" id="{CEFD72A5-9B1F-46BA-8C17-7161752D4FB7}"/>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2" name="Straight Connector 14">
            <a:extLst>
              <a:ext uri="{FF2B5EF4-FFF2-40B4-BE49-F238E27FC236}">
                <a16:creationId xmlns:a16="http://schemas.microsoft.com/office/drawing/2014/main" id="{6A0B8AAE-2554-4F6F-AB8C-76934783612C}"/>
              </a:ext>
            </a:extLst>
          </p:cNvPr>
          <p:cNvCxnSpPr/>
          <p:nvPr userDrawn="1"/>
        </p:nvCxnSpPr>
        <p:spPr>
          <a:xfrm>
            <a:off x="10560519" y="6314542"/>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51FC29CB-480E-4D4F-896D-68C02A4B2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7849" y="6314709"/>
            <a:ext cx="1056822" cy="581684"/>
          </a:xfrm>
          <a:prstGeom prst="rect">
            <a:avLst/>
          </a:prstGeom>
        </p:spPr>
      </p:pic>
      <p:pic>
        <p:nvPicPr>
          <p:cNvPr id="3" name="Picture 2" descr="A black and white logo&#10;&#10;Description automatically generated with medium confidence">
            <a:extLst>
              <a:ext uri="{FF2B5EF4-FFF2-40B4-BE49-F238E27FC236}">
                <a16:creationId xmlns:a16="http://schemas.microsoft.com/office/drawing/2014/main" id="{8F30D1C3-37A2-364A-9A60-13540CDEB32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25685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25784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6312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068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1197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6034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107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672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2786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5984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1734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1113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133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88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71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908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8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p:cNvPicPr>
            <a:picLocks noGrp="1" noChangeAspect="1"/>
          </p:cNvPicPr>
          <p:nvPr/>
        </p:nvPicPr>
        <p:blipFill rotWithShape="1">
          <a:blip r:embed="rId17" cstate="print">
            <a:extLst>
              <a:ext uri="{BEBA8EAE-BF5A-486C-A8C5-ECC9F3942E4B}">
                <a14:imgProps xmlns:a14="http://schemas.microsoft.com/office/drawing/2010/main">
                  <a14:imgLayer r:embed="rId18">
                    <a14:imgEffect>
                      <a14:saturation sat="66000"/>
                    </a14:imgEffect>
                  </a14:imgLayer>
                </a14:imgProps>
              </a:ext>
              <a:ext uri="{28A0092B-C50C-407E-A947-70E740481C1C}">
                <a14:useLocalDpi xmlns:a14="http://schemas.microsoft.com/office/drawing/2010/main" val="0"/>
              </a:ext>
            </a:extLst>
          </a:blip>
          <a:srcRect t="85758"/>
          <a:stretch/>
        </p:blipFill>
        <p:spPr>
          <a:xfrm>
            <a:off x="0" y="5881255"/>
            <a:ext cx="12192000" cy="97674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844800" y="6356351"/>
            <a:ext cx="619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337636" y="6482483"/>
            <a:ext cx="81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029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accent2">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53280-CCE2-AF44-8F0B-531C57460E6B}" type="datetime1">
              <a:rPr lang="en-GB" smtClean="0"/>
              <a:pPr/>
              <a:t>22/01/2022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4489-B465-4B7D-8C18-FD8A2B9697F6}" type="slidenum">
              <a:rPr lang="en-US" smtClean="0"/>
              <a:pPr/>
              <a:t>‹#›</a:t>
            </a:fld>
            <a:endParaRPr lang="en-US" dirty="0"/>
          </a:p>
        </p:txBody>
      </p:sp>
    </p:spTree>
    <p:extLst>
      <p:ext uri="{BB962C8B-B14F-4D97-AF65-F5344CB8AC3E}">
        <p14:creationId xmlns:p14="http://schemas.microsoft.com/office/powerpoint/2010/main" val="40489225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2CF44138-EC5E-41F5-BB08-CCE2FA019DD8}" type="datetimeFigureOut">
              <a:rPr lang="en-US" smtClean="0"/>
              <a:t>1/22/2022</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AFF4489-B465-4B7D-8C18-FD8A2B9697F6}" type="slidenum">
              <a:rPr lang="en-US" smtClean="0"/>
              <a:t>‹#›</a:t>
            </a:fld>
            <a:endParaRPr lang="en-US" dirty="0"/>
          </a:p>
        </p:txBody>
      </p:sp>
    </p:spTree>
    <p:extLst>
      <p:ext uri="{BB962C8B-B14F-4D97-AF65-F5344CB8AC3E}">
        <p14:creationId xmlns:p14="http://schemas.microsoft.com/office/powerpoint/2010/main" val="3295366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28" r:id="rId14"/>
    <p:sldLayoutId id="2147483729" r:id="rId15"/>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1/22/2022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831738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ahung.org/"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07/978-3-319-74365-3_100-1"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http://dx.doi.org/10.1080/14681811.2020.1753032" TargetMode="External"/><Relationship Id="rId5" Type="http://schemas.openxmlformats.org/officeDocument/2006/relationships/hyperlink" Target="https://doi.org/10.1080/14681811.2018.1553708" TargetMode="External"/><Relationship Id="rId4" Type="http://schemas.openxmlformats.org/officeDocument/2006/relationships/hyperlink" Target="https://doi.org/10.1186/1472-6874-13-1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3941358/"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hyperlink" Target="http://dx.doi.org/10.1371/journal.pone.0200513" TargetMode="External"/><Relationship Id="rId4" Type="http://schemas.openxmlformats.org/officeDocument/2006/relationships/hyperlink" Target="https://www.unfpa.org/sites/default/files/pub-pdf/UNFPA_ASRHtoolkit_english.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26719/2019.25.10.763"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hyperlink" Target="http://dx.doi.org/10.1080/14681811.2020.1792874" TargetMode="External"/><Relationship Id="rId4" Type="http://schemas.openxmlformats.org/officeDocument/2006/relationships/hyperlink" Target="https://documents.wfp.org/stellent/groups/public/documents/op_reports/wfp282333.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publications/i/item/9789240011717"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hyperlink" Target="https://www.unfpa.org/publications/international-technical-and-programmatic-guidance-out-school-comprehensive-sexuality" TargetMode="External"/><Relationship Id="rId4" Type="http://schemas.openxmlformats.org/officeDocument/2006/relationships/hyperlink" Target="https://en.unesco.org/sites/default/files/unesco-swtiched_on-technical_bri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802193"/>
            <a:ext cx="8679915" cy="1581316"/>
          </a:xfrm>
          <a:solidFill>
            <a:srgbClr val="0070C0"/>
          </a:solidFill>
        </p:spPr>
        <p:txBody>
          <a:bodyPr>
            <a:normAutofit/>
          </a:bodyPr>
          <a:lstStyle/>
          <a:p>
            <a:r>
              <a:rPr lang="en-US" b="1" dirty="0"/>
              <a:t>COMPREHENSIVE SEXUALITY EDUCATION (CSE) PROVISION</a:t>
            </a:r>
          </a:p>
        </p:txBody>
      </p:sp>
    </p:spTree>
    <p:extLst>
      <p:ext uri="{BB962C8B-B14F-4D97-AF65-F5344CB8AC3E}">
        <p14:creationId xmlns:p14="http://schemas.microsoft.com/office/powerpoint/2010/main" val="142056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1B1555-D890-4DC8-9393-527F00F450DF}"/>
              </a:ext>
            </a:extLst>
          </p:cNvPr>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white">
                    <a:lumMod val="75000"/>
                  </a:prstClr>
                </a:solidFill>
              </a:rPr>
              <a:t>Filename</a:t>
            </a:r>
            <a:endParaRPr lang="en-GB" dirty="0">
              <a:solidFill>
                <a:prstClr val="white">
                  <a:lumMod val="75000"/>
                </a:prstClr>
              </a:solidFill>
            </a:endParaRPr>
          </a:p>
        </p:txBody>
      </p:sp>
      <p:pic>
        <p:nvPicPr>
          <p:cNvPr id="2" name="Picture 1">
            <a:extLst>
              <a:ext uri="{FF2B5EF4-FFF2-40B4-BE49-F238E27FC236}">
                <a16:creationId xmlns:a16="http://schemas.microsoft.com/office/drawing/2014/main" id="{1956C429-2375-46CD-AFF9-DF07BDF039F4}"/>
              </a:ext>
            </a:extLst>
          </p:cNvPr>
          <p:cNvPicPr>
            <a:picLocks noChangeAspect="1"/>
          </p:cNvPicPr>
          <p:nvPr/>
        </p:nvPicPr>
        <p:blipFill>
          <a:blip r:embed="rId2"/>
          <a:stretch>
            <a:fillRect/>
          </a:stretch>
        </p:blipFill>
        <p:spPr>
          <a:xfrm>
            <a:off x="452264" y="570817"/>
            <a:ext cx="5308089" cy="5685604"/>
          </a:xfrm>
          <a:prstGeom prst="rect">
            <a:avLst/>
          </a:prstGeom>
        </p:spPr>
      </p:pic>
      <p:pic>
        <p:nvPicPr>
          <p:cNvPr id="9" name="Picture 8">
            <a:extLst>
              <a:ext uri="{FF2B5EF4-FFF2-40B4-BE49-F238E27FC236}">
                <a16:creationId xmlns:a16="http://schemas.microsoft.com/office/drawing/2014/main" id="{993CCDF1-25BE-482E-A10F-3173EABF0311}"/>
              </a:ext>
            </a:extLst>
          </p:cNvPr>
          <p:cNvPicPr>
            <a:picLocks noChangeAspect="1"/>
          </p:cNvPicPr>
          <p:nvPr/>
        </p:nvPicPr>
        <p:blipFill>
          <a:blip r:embed="rId3"/>
          <a:stretch>
            <a:fillRect/>
          </a:stretch>
        </p:blipFill>
        <p:spPr>
          <a:xfrm>
            <a:off x="6431649" y="2049108"/>
            <a:ext cx="4458771" cy="3164575"/>
          </a:xfrm>
          <a:prstGeom prst="rect">
            <a:avLst/>
          </a:prstGeom>
        </p:spPr>
      </p:pic>
    </p:spTree>
    <p:extLst>
      <p:ext uri="{BB962C8B-B14F-4D97-AF65-F5344CB8AC3E}">
        <p14:creationId xmlns:p14="http://schemas.microsoft.com/office/powerpoint/2010/main" val="77838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A2096E-FD05-4E0B-B22F-C46CE202AC80}"/>
              </a:ext>
            </a:extLst>
          </p:cNvPr>
          <p:cNvPicPr>
            <a:picLocks noChangeAspect="1"/>
          </p:cNvPicPr>
          <p:nvPr/>
        </p:nvPicPr>
        <p:blipFill>
          <a:blip r:embed="rId3"/>
          <a:stretch>
            <a:fillRect/>
          </a:stretch>
        </p:blipFill>
        <p:spPr>
          <a:xfrm>
            <a:off x="975360" y="267534"/>
            <a:ext cx="8567928" cy="6322932"/>
          </a:xfrm>
          <a:prstGeom prst="rect">
            <a:avLst/>
          </a:prstGeom>
        </p:spPr>
      </p:pic>
    </p:spTree>
    <p:extLst>
      <p:ext uri="{BB962C8B-B14F-4D97-AF65-F5344CB8AC3E}">
        <p14:creationId xmlns:p14="http://schemas.microsoft.com/office/powerpoint/2010/main" val="35419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3" name="Subtitle 2"/>
          <p:cNvSpPr>
            <a:spLocks noGrp="1"/>
          </p:cNvSpPr>
          <p:nvPr>
            <p:ph type="subTitle" idx="4294967295"/>
          </p:nvPr>
        </p:nvSpPr>
        <p:spPr>
          <a:xfrm>
            <a:off x="469900" y="541130"/>
            <a:ext cx="8572500" cy="5168348"/>
          </a:xfrm>
          <a:prstGeom prst="rect">
            <a:avLst/>
          </a:prstGeom>
        </p:spPr>
        <p:txBody>
          <a:bodyPr>
            <a:normAutofit/>
          </a:bodyPr>
          <a:lstStyle/>
          <a:p>
            <a:pPr marL="0" indent="0" algn="ctr">
              <a:buNone/>
            </a:pPr>
            <a:endParaRPr lang="en-US" sz="3600" dirty="0">
              <a:solidFill>
                <a:srgbClr val="002060"/>
              </a:solidFill>
            </a:endParaRPr>
          </a:p>
          <a:p>
            <a:pPr marL="0" indent="0" algn="ctr">
              <a:buNone/>
            </a:pPr>
            <a:r>
              <a:rPr lang="en-US" sz="3600" b="1" dirty="0">
                <a:solidFill>
                  <a:srgbClr val="002060"/>
                </a:solidFill>
                <a:latin typeface="+mj-lt"/>
              </a:rPr>
              <a:t>COMPREHENSIVE SEXUALITY EDUCATION IN THE </a:t>
            </a:r>
            <a:r>
              <a:rPr lang="en-US" sz="3600" b="1" dirty="0">
                <a:solidFill>
                  <a:srgbClr val="002060"/>
                </a:solidFill>
                <a:effectLst/>
                <a:latin typeface="+mj-lt"/>
              </a:rPr>
              <a:t>EASTERN MEDITERRANEAN REGION</a:t>
            </a:r>
          </a:p>
          <a:p>
            <a:pPr marL="0" indent="0" algn="ctr">
              <a:buNone/>
            </a:pPr>
            <a:r>
              <a:rPr lang="en-US" sz="3600" b="1" dirty="0">
                <a:solidFill>
                  <a:srgbClr val="002060"/>
                </a:solidFill>
                <a:latin typeface="+mj-lt"/>
              </a:rPr>
              <a:t>MODULE 1</a:t>
            </a:r>
            <a:endParaRPr lang="en-US" sz="2600" dirty="0">
              <a:solidFill>
                <a:srgbClr val="002060"/>
              </a:solidFill>
              <a:latin typeface="+mj-lt"/>
            </a:endParaRPr>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4357303" y="3273342"/>
            <a:ext cx="4723197"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Arial" pitchFamily="34" charset="0"/>
              </a:rPr>
              <a:t>A Regional Perspective</a:t>
            </a:r>
          </a:p>
        </p:txBody>
      </p:sp>
      <p:sp>
        <p:nvSpPr>
          <p:cNvPr id="5" name="Slide Number Placeholder 4"/>
          <p:cNvSpPr>
            <a:spLocks noGrp="1"/>
          </p:cNvSpPr>
          <p:nvPr>
            <p:ph type="sldNum" sz="quarter" idx="12"/>
          </p:nvPr>
        </p:nvSpPr>
        <p:spPr>
          <a:xfrm>
            <a:off x="11159836" y="6492875"/>
            <a:ext cx="812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F4489-B465-4B7D-8C18-FD8A2B9697F6}"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00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60648"/>
            <a:ext cx="8640960" cy="850156"/>
          </a:xfrm>
        </p:spPr>
        <p:txBody>
          <a:bodyPr/>
          <a:lstStyle/>
          <a:p>
            <a:pPr algn="ctr"/>
            <a:r>
              <a:rPr lang="en-US" sz="2800" b="1" dirty="0">
                <a:solidFill>
                  <a:srgbClr val="000090"/>
                </a:solidFill>
                <a:latin typeface="Calibri"/>
              </a:rPr>
              <a:t>Adolescent fertility rate (per 1000 girls aged 15-19 years) in Eastern Mediterranean Region (EMR)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 y="1341120"/>
            <a:ext cx="10911840" cy="4429760"/>
          </a:xfrm>
          <a:prstGeom prst="rect">
            <a:avLst/>
          </a:prstGeom>
        </p:spPr>
      </p:pic>
    </p:spTree>
    <p:extLst>
      <p:ext uri="{BB962C8B-B14F-4D97-AF65-F5344CB8AC3E}">
        <p14:creationId xmlns:p14="http://schemas.microsoft.com/office/powerpoint/2010/main" val="20165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CSE IN THE EMR (KNOWLEDGE AND ATTITUDES)</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BBFC567D-0B92-4158-8849-990A9C75857D}"/>
              </a:ext>
            </a:extLst>
          </p:cNvPr>
          <p:cNvSpPr txBox="1"/>
          <p:nvPr/>
        </p:nvSpPr>
        <p:spPr>
          <a:xfrm>
            <a:off x="342900" y="821692"/>
            <a:ext cx="11601450" cy="518090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Knowledge</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data from the Pan Project for Family Health (PAPFAM) in 2013 concluded that there are misconceptions and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gaps in knowledge of sexual and reproductive health, affecting the attitudes of young people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countries like Djibouti, Lebanon, Syria and Tunisia.</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Young people in the region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 not know how to protect themselves from sexual and reproductive health risks and illnesses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nor do they have adequate access to reliable sources of information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answer their questions and address their concerns. Schools are ill equipped, and parents are unwilling to provide information on this issue.</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There is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poor knowledge of pubertal changes and other reproductive health information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among most adolescent girls. Less than 40% of girls in Riyadh knew that key Sexually Transmitted infections (STI) were in fact sexually-transmitted according to a study in 2012.</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lang="en-US" sz="1600" baseline="30000" dirty="0">
              <a:solidFill>
                <a:prstClr val="black"/>
              </a:solidFill>
              <a:latin typeface="Calibri" panose="020F0502020204030204"/>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1600" dirty="0">
                <a:solidFill>
                  <a:prstClr val="black"/>
                </a:solidFill>
                <a:latin typeface="Calibri" panose="020F0502020204030204"/>
              </a:rPr>
              <a:t>A </a:t>
            </a:r>
            <a:r>
              <a:rPr lang="en-US" sz="1600" b="1" dirty="0">
                <a:solidFill>
                  <a:prstClr val="black"/>
                </a:solidFill>
                <a:latin typeface="Calibri" panose="020F0502020204030204"/>
              </a:rPr>
              <a:t>2021 study conducted on KAP </a:t>
            </a:r>
            <a:r>
              <a:rPr lang="en-US" sz="1600" dirty="0">
                <a:solidFill>
                  <a:prstClr val="black"/>
                </a:solidFill>
                <a:latin typeface="Calibri" panose="020F0502020204030204"/>
              </a:rPr>
              <a:t>among males in Palestine found that</a:t>
            </a:r>
            <a:r>
              <a:rPr lang="en-US" sz="1600" baseline="30000" dirty="0">
                <a:solidFill>
                  <a:prstClr val="black"/>
                </a:solidFill>
                <a:latin typeface="Calibri" panose="020F0502020204030204"/>
              </a:rPr>
              <a:t>4</a:t>
            </a:r>
            <a:r>
              <a:rPr lang="en-US" sz="1600" dirty="0">
                <a:solidFill>
                  <a:prstClr val="black"/>
                </a:solidFill>
                <a:latin typeface="Calibri" panose="020F0502020204030204"/>
              </a:rPr>
              <a:t>:</a:t>
            </a:r>
          </a:p>
          <a:p>
            <a:pPr marL="857250" lvl="1" indent="-400050" defTabSz="914400">
              <a:buFont typeface="+mj-lt"/>
              <a:buAutoNum type="romanUcPeriod"/>
              <a:defRPr/>
            </a:pPr>
            <a:r>
              <a:rPr lang="en-US" sz="1600" dirty="0">
                <a:solidFill>
                  <a:prstClr val="black"/>
                </a:solidFill>
                <a:latin typeface="Calibri" panose="020F0502020204030204"/>
              </a:rPr>
              <a:t>Adolescent boys and girls had low knowledge of contraception methods. </a:t>
            </a:r>
            <a:r>
              <a:rPr lang="en-US" sz="1600" dirty="0"/>
              <a:t>Overall percentage level of knowledge about FP methods were as follows; among men 19%; women 26%; boys 7%, girls 16% </a:t>
            </a:r>
            <a:endParaRPr lang="en-US" sz="1600" dirty="0">
              <a:solidFill>
                <a:prstClr val="black"/>
              </a:solidFill>
              <a:latin typeface="Calibri" panose="020F0502020204030204"/>
            </a:endParaRPr>
          </a:p>
          <a:p>
            <a:pPr marL="857250" lvl="1" indent="-400050" defTabSz="914400">
              <a:buFont typeface="+mj-lt"/>
              <a:buAutoNum type="romanUcPeriod"/>
              <a:defRPr/>
            </a:pPr>
            <a:r>
              <a:rPr lang="en-US" sz="1600" dirty="0">
                <a:solidFill>
                  <a:prstClr val="black"/>
                </a:solidFill>
                <a:latin typeface="Calibri" panose="020F0502020204030204"/>
              </a:rPr>
              <a:t>W</a:t>
            </a:r>
            <a:r>
              <a:rPr lang="en-US" sz="1600" dirty="0"/>
              <a:t>hen asked about SRHR, the first reaction of some boys was to say ‘Shame!’ </a:t>
            </a:r>
          </a:p>
          <a:p>
            <a:pPr marL="857250" lvl="1" indent="-400050" defTabSz="914400">
              <a:buFont typeface="+mj-lt"/>
              <a:buAutoNum type="romanUcPeriod"/>
              <a:defRPr/>
            </a:pPr>
            <a:r>
              <a:rPr lang="en-US" sz="1600" dirty="0"/>
              <a:t>Qualitative interviews indicated that boys get insufficient information from schools, with teachers often skipping relevant topics; it is more common for adolescents to get unreliable and possibly inaccurate information mostly from the virtual world or from their friends or from the streets.</a:t>
            </a:r>
            <a:endParaRPr kumimoji="0" lang="en-US" sz="16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63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CSE IN THE EMR (KNOWLEDGE AND ATTITUDES)</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CB4FBCF4-7404-4A0A-AB93-C86D08BEE6EF}"/>
              </a:ext>
            </a:extLst>
          </p:cNvPr>
          <p:cNvGrpSpPr/>
          <p:nvPr/>
        </p:nvGrpSpPr>
        <p:grpSpPr>
          <a:xfrm>
            <a:off x="66022" y="910772"/>
            <a:ext cx="6900047" cy="5783184"/>
            <a:chOff x="63100" y="682172"/>
            <a:chExt cx="6900047" cy="5054445"/>
          </a:xfrm>
        </p:grpSpPr>
        <p:sp>
          <p:nvSpPr>
            <p:cNvPr id="16" name="TextBox 15">
              <a:extLst>
                <a:ext uri="{FF2B5EF4-FFF2-40B4-BE49-F238E27FC236}">
                  <a16:creationId xmlns:a16="http://schemas.microsoft.com/office/drawing/2014/main" id="{BBFC567D-0B92-4158-8849-990A9C75857D}"/>
                </a:ext>
              </a:extLst>
            </p:cNvPr>
            <p:cNvSpPr txBox="1"/>
            <p:nvPr/>
          </p:nvSpPr>
          <p:spPr>
            <a:xfrm>
              <a:off x="124078" y="682172"/>
              <a:ext cx="6839069" cy="261610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Attitudes</a:t>
              </a:r>
            </a:p>
            <a:p>
              <a:pPr marR="0" lvl="0" algn="just" defTabSz="914400" rtl="0" eaLnBrk="1" fontAlgn="auto" latinLnBrk="0" hangingPunct="1">
                <a:lnSpc>
                  <a:spcPct val="100000"/>
                </a:lnSpc>
                <a:spcBef>
                  <a:spcPts val="0"/>
                </a:spcBef>
                <a:spcAft>
                  <a:spcPts val="0"/>
                </a:spcAft>
                <a:buClrTx/>
                <a:buSzTx/>
                <a:tabLst/>
                <a:defRPr/>
              </a:pPr>
              <a:r>
                <a:rPr kumimoji="0" lang="en-US" sz="1600" b="1" i="0"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Parents’ attitudes</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urveys in Pakistan and Oman showed that 73% of Omani parents and 76% of Pakistani parents agree to the provision of science-based CSE in schools. Almost all parents (95.8%) agreed that CSE should be provided in accordance with Islamic regulations. Parental support for school-based CSE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that do not subvert Islamic values clearly indicates that discussion of sexual and reproductive matters is not taboo but is acknowledged and respected in the Islamic context </a:t>
              </a:r>
              <a:r>
                <a:rPr lang="en-US" sz="1600" baseline="30000" dirty="0">
                  <a:solidFill>
                    <a:prstClr val="black"/>
                  </a:solidFill>
                  <a:latin typeface="Calibri" panose="020F0502020204030204"/>
                </a:rPr>
                <a:t>5</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,6</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p:txBody>
        </p:sp>
        <p:sp>
          <p:nvSpPr>
            <p:cNvPr id="9" name="TextBox 8">
              <a:extLst>
                <a:ext uri="{FF2B5EF4-FFF2-40B4-BE49-F238E27FC236}">
                  <a16:creationId xmlns:a16="http://schemas.microsoft.com/office/drawing/2014/main" id="{0D67E2B5-5D9F-4D16-AA2D-6C17F4FAC1A9}"/>
                </a:ext>
              </a:extLst>
            </p:cNvPr>
            <p:cNvSpPr txBox="1"/>
            <p:nvPr/>
          </p:nvSpPr>
          <p:spPr>
            <a:xfrm>
              <a:off x="63100" y="2714922"/>
              <a:ext cx="6648957" cy="302169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600" b="1" i="0"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Teachers’ attitudes: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survey conducted in Saudi Arabia showed that 61% of young women reported that their teachers displayed negative attitudes when posed questions related to sexual issues.</a:t>
              </a:r>
              <a:r>
                <a:rPr lang="en-US" sz="1600" baseline="30000" dirty="0">
                  <a:solidFill>
                    <a:prstClr val="black"/>
                  </a:solidFill>
                  <a:latin typeface="Calibri" panose="020F0502020204030204"/>
                </a:rPr>
                <a:t>7</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1600" dirty="0">
                  <a:solidFill>
                    <a:prstClr val="black"/>
                  </a:solidFill>
                  <a:latin typeface="Calibri" panose="020F0502020204030204"/>
                </a:rPr>
                <a:t>III</a:t>
              </a:r>
              <a:r>
                <a:rPr lang="en-US" sz="1600" b="1" dirty="0">
                  <a:solidFill>
                    <a:prstClr val="black"/>
                  </a:solidFill>
                  <a:latin typeface="Calibri" panose="020F0502020204030204"/>
                </a:rPr>
                <a:t>.  </a:t>
              </a:r>
              <a:r>
                <a:rPr lang="en-US" sz="1600" b="1" u="sng" dirty="0">
                  <a:solidFill>
                    <a:prstClr val="black"/>
                  </a:solidFill>
                  <a:latin typeface="Calibri" panose="020F0502020204030204"/>
                </a:rPr>
                <a:t>The 2021 study conducted on KAP among males in Palestine </a:t>
              </a:r>
              <a:r>
                <a:rPr lang="en-US" sz="1600" dirty="0">
                  <a:solidFill>
                    <a:prstClr val="black"/>
                  </a:solidFill>
                  <a:latin typeface="Calibri" panose="020F0502020204030204"/>
                </a:rPr>
                <a:t>found</a:t>
              </a:r>
            </a:p>
            <a:p>
              <a:pPr marR="0" lvl="0" algn="just" defTabSz="914400" rtl="0" eaLnBrk="1" fontAlgn="auto" latinLnBrk="0" hangingPunct="1">
                <a:lnSpc>
                  <a:spcPct val="100000"/>
                </a:lnSpc>
                <a:spcBef>
                  <a:spcPts val="0"/>
                </a:spcBef>
                <a:spcAft>
                  <a:spcPts val="0"/>
                </a:spcAft>
                <a:buClrTx/>
                <a:buSzTx/>
                <a:tabLst/>
                <a:defRPr/>
              </a:pPr>
              <a:r>
                <a:rPr lang="en-US" sz="1600" dirty="0">
                  <a:solidFill>
                    <a:prstClr val="black"/>
                  </a:solidFill>
                  <a:latin typeface="Calibri" panose="020F0502020204030204"/>
                </a:rPr>
                <a:t> that</a:t>
              </a:r>
              <a:r>
                <a:rPr lang="en-US" sz="1600" baseline="30000" dirty="0">
                  <a:solidFill>
                    <a:prstClr val="black"/>
                  </a:solidFill>
                  <a:latin typeface="Calibri" panose="020F0502020204030204"/>
                </a:rPr>
                <a:t>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almost half of adult respondents agreed or somewhat agreed that comprehensive sexuality education (CSE) is a taboo subject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76% of male adults and 80% of female adults think early </a:t>
              </a:r>
              <a:r>
                <a:rPr lang="en-US" sz="1600" dirty="0">
                  <a:solidFill>
                    <a:prstClr val="black"/>
                  </a:solidFill>
                  <a:latin typeface="Calibri" panose="020F0502020204030204"/>
                </a:rPr>
                <a:t>e</a:t>
              </a:r>
              <a:r>
                <a:rPr kumimoji="0" lang="en-US" sz="1600" b="0" i="0" u="none" strike="noStrike" kern="1200" cap="none" spc="0" normalizeH="0" noProof="0" dirty="0" err="1">
                  <a:ln>
                    <a:noFill/>
                  </a:ln>
                  <a:solidFill>
                    <a:prstClr val="black"/>
                  </a:solidFill>
                  <a:effectLst/>
                  <a:uLnTx/>
                  <a:uFillTx/>
                  <a:latin typeface="Calibri" panose="020F0502020204030204"/>
                  <a:ea typeface="+mn-ea"/>
                  <a:cs typeface="+mn-cs"/>
                </a:rPr>
                <a:t>xposure</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to CSE is risky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Around half of parents agreed or somewhat agreed that they may doubt the competencies or motives of CSE educators. </a:t>
              </a:r>
              <a:endParaRPr kumimoji="0" lang="en-US" sz="1600" b="0"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E616DBA5-8962-49B6-944F-951F213F01EE}"/>
              </a:ext>
            </a:extLst>
          </p:cNvPr>
          <p:cNvGrpSpPr/>
          <p:nvPr/>
        </p:nvGrpSpPr>
        <p:grpSpPr>
          <a:xfrm>
            <a:off x="7027047" y="1118447"/>
            <a:ext cx="5101853" cy="5571222"/>
            <a:chOff x="7024125" y="1608188"/>
            <a:chExt cx="5101853" cy="5571222"/>
          </a:xfrm>
        </p:grpSpPr>
        <p:pic>
          <p:nvPicPr>
            <p:cNvPr id="3" name="Picture 2">
              <a:extLst>
                <a:ext uri="{FF2B5EF4-FFF2-40B4-BE49-F238E27FC236}">
                  <a16:creationId xmlns:a16="http://schemas.microsoft.com/office/drawing/2014/main" id="{5E029610-8CBA-48FF-88DB-91697F91B9AD}"/>
                </a:ext>
              </a:extLst>
            </p:cNvPr>
            <p:cNvPicPr>
              <a:picLocks noChangeAspect="1"/>
            </p:cNvPicPr>
            <p:nvPr/>
          </p:nvPicPr>
          <p:blipFill>
            <a:blip r:embed="rId3"/>
            <a:stretch>
              <a:fillRect/>
            </a:stretch>
          </p:blipFill>
          <p:spPr>
            <a:xfrm>
              <a:off x="7024125" y="1608188"/>
              <a:ext cx="5101853" cy="3903080"/>
            </a:xfrm>
            <a:prstGeom prst="rect">
              <a:avLst/>
            </a:prstGeom>
          </p:spPr>
        </p:pic>
        <p:pic>
          <p:nvPicPr>
            <p:cNvPr id="8" name="Picture 7">
              <a:extLst>
                <a:ext uri="{FF2B5EF4-FFF2-40B4-BE49-F238E27FC236}">
                  <a16:creationId xmlns:a16="http://schemas.microsoft.com/office/drawing/2014/main" id="{6C22B40A-107B-4A80-8745-737C2E6992CD}"/>
                </a:ext>
              </a:extLst>
            </p:cNvPr>
            <p:cNvPicPr>
              <a:picLocks noChangeAspect="1"/>
            </p:cNvPicPr>
            <p:nvPr/>
          </p:nvPicPr>
          <p:blipFill rotWithShape="1">
            <a:blip r:embed="rId4"/>
            <a:srcRect t="21777"/>
            <a:stretch/>
          </p:blipFill>
          <p:spPr>
            <a:xfrm>
              <a:off x="7081447" y="5511268"/>
              <a:ext cx="5044531" cy="1668142"/>
            </a:xfrm>
            <a:prstGeom prst="rect">
              <a:avLst/>
            </a:prstGeom>
          </p:spPr>
        </p:pic>
      </p:grpSp>
    </p:spTree>
    <p:extLst>
      <p:ext uri="{BB962C8B-B14F-4D97-AF65-F5344CB8AC3E}">
        <p14:creationId xmlns:p14="http://schemas.microsoft.com/office/powerpoint/2010/main" val="417611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679151-5A73-441D-8A05-A9980A83844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CSE in Arab States</a:t>
            </a:r>
          </a:p>
        </p:txBody>
      </p:sp>
      <p:sp>
        <p:nvSpPr>
          <p:cNvPr id="8" name="TextBox 7">
            <a:extLst>
              <a:ext uri="{FF2B5EF4-FFF2-40B4-BE49-F238E27FC236}">
                <a16:creationId xmlns:a16="http://schemas.microsoft.com/office/drawing/2014/main" id="{BDB6E427-54C8-4FC3-A9C4-005EE223F170}"/>
              </a:ext>
            </a:extLst>
          </p:cNvPr>
          <p:cNvSpPr txBox="1"/>
          <p:nvPr/>
        </p:nvSpPr>
        <p:spPr>
          <a:xfrm>
            <a:off x="1149070" y="5274227"/>
            <a:ext cx="9791362" cy="615553"/>
          </a:xfrm>
          <a:prstGeom prst="rect">
            <a:avLst/>
          </a:prstGeom>
          <a:noFill/>
        </p:spPr>
        <p:txBody>
          <a:bodyPr wrap="square" rtlCol="0">
            <a:spAutoFit/>
          </a:bodyPr>
          <a:lstStyle/>
          <a:p>
            <a:r>
              <a:rPr lang="en-US" b="1" dirty="0"/>
              <a:t>Source</a:t>
            </a:r>
            <a:r>
              <a:rPr lang="en-US" dirty="0"/>
              <a:t>: </a:t>
            </a:r>
            <a:r>
              <a:rPr lang="en-US" sz="1600" dirty="0"/>
              <a:t>UNFPA. Navigating Comprehensive Sexuality Education in the Arab Region: A situational analysis. UNFPA; 2020.</a:t>
            </a:r>
            <a:endParaRPr lang="en-US" dirty="0"/>
          </a:p>
        </p:txBody>
      </p:sp>
      <p:pic>
        <p:nvPicPr>
          <p:cNvPr id="7" name="Picture 6">
            <a:extLst>
              <a:ext uri="{FF2B5EF4-FFF2-40B4-BE49-F238E27FC236}">
                <a16:creationId xmlns:a16="http://schemas.microsoft.com/office/drawing/2014/main" id="{69AAB4CE-77B2-4F4C-9832-CF1265356A87}"/>
              </a:ext>
            </a:extLst>
          </p:cNvPr>
          <p:cNvPicPr>
            <a:picLocks noChangeAspect="1"/>
          </p:cNvPicPr>
          <p:nvPr/>
        </p:nvPicPr>
        <p:blipFill>
          <a:blip r:embed="rId3"/>
          <a:stretch>
            <a:fillRect/>
          </a:stretch>
        </p:blipFill>
        <p:spPr>
          <a:xfrm>
            <a:off x="4323195" y="303369"/>
            <a:ext cx="3954956" cy="4970858"/>
          </a:xfrm>
          <a:prstGeom prst="rect">
            <a:avLst/>
          </a:prstGeom>
        </p:spPr>
      </p:pic>
      <p:pic>
        <p:nvPicPr>
          <p:cNvPr id="9" name="Picture 8">
            <a:extLst>
              <a:ext uri="{FF2B5EF4-FFF2-40B4-BE49-F238E27FC236}">
                <a16:creationId xmlns:a16="http://schemas.microsoft.com/office/drawing/2014/main" id="{B4A6E3F1-297F-4FF3-8902-C1D231BF95F4}"/>
              </a:ext>
            </a:extLst>
          </p:cNvPr>
          <p:cNvPicPr>
            <a:picLocks noChangeAspect="1"/>
          </p:cNvPicPr>
          <p:nvPr/>
        </p:nvPicPr>
        <p:blipFill rotWithShape="1">
          <a:blip r:embed="rId4"/>
          <a:srcRect l="2488" t="2977" b="4251"/>
          <a:stretch/>
        </p:blipFill>
        <p:spPr>
          <a:xfrm>
            <a:off x="8164863" y="440123"/>
            <a:ext cx="4027137" cy="4772514"/>
          </a:xfrm>
          <a:prstGeom prst="rect">
            <a:avLst/>
          </a:prstGeom>
        </p:spPr>
      </p:pic>
      <p:pic>
        <p:nvPicPr>
          <p:cNvPr id="12" name="Picture 11">
            <a:extLst>
              <a:ext uri="{FF2B5EF4-FFF2-40B4-BE49-F238E27FC236}">
                <a16:creationId xmlns:a16="http://schemas.microsoft.com/office/drawing/2014/main" id="{21780261-689D-45DF-A5E9-28AD58F87FAF}"/>
              </a:ext>
            </a:extLst>
          </p:cNvPr>
          <p:cNvPicPr>
            <a:picLocks noChangeAspect="1"/>
          </p:cNvPicPr>
          <p:nvPr/>
        </p:nvPicPr>
        <p:blipFill rotWithShape="1">
          <a:blip r:embed="rId5"/>
          <a:srcRect l="2911" t="2053" r="1957" b="3139"/>
          <a:stretch/>
        </p:blipFill>
        <p:spPr>
          <a:xfrm>
            <a:off x="-57600" y="440123"/>
            <a:ext cx="4467737" cy="4772514"/>
          </a:xfrm>
          <a:prstGeom prst="rect">
            <a:avLst/>
          </a:prstGeom>
        </p:spPr>
      </p:pic>
      <p:sp>
        <p:nvSpPr>
          <p:cNvPr id="13" name="Rectangle 12">
            <a:extLst>
              <a:ext uri="{FF2B5EF4-FFF2-40B4-BE49-F238E27FC236}">
                <a16:creationId xmlns:a16="http://schemas.microsoft.com/office/drawing/2014/main" id="{B6EFF45C-D0E3-42A0-874D-68F70CB6D593}"/>
              </a:ext>
            </a:extLst>
          </p:cNvPr>
          <p:cNvSpPr/>
          <p:nvPr/>
        </p:nvSpPr>
        <p:spPr>
          <a:xfrm>
            <a:off x="8164862" y="2427611"/>
            <a:ext cx="3940823" cy="1844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4878771-7CB8-4ECD-9F2F-A3A709EEDDA0}"/>
              </a:ext>
            </a:extLst>
          </p:cNvPr>
          <p:cNvSpPr txBox="1">
            <a:spLocks/>
          </p:cNvSpPr>
          <p:nvPr/>
        </p:nvSpPr>
        <p:spPr>
          <a:xfrm>
            <a:off x="742950" y="-6286"/>
            <a:ext cx="10515600" cy="597823"/>
          </a:xfrm>
          <a:prstGeom prst="rect">
            <a:avLst/>
          </a:prstGeom>
        </p:spPr>
        <p:txBody>
          <a:bodyPr/>
          <a:lstStyle>
            <a:lvl1pPr algn="l" defTabSz="514350" rtl="0" eaLnBrk="1" latinLnBrk="0" hangingPunct="1">
              <a:lnSpc>
                <a:spcPct val="90000"/>
              </a:lnSpc>
              <a:spcBef>
                <a:spcPct val="0"/>
              </a:spcBef>
              <a:buNone/>
              <a:defRPr sz="2475" b="1" kern="1200">
                <a:solidFill>
                  <a:srgbClr val="C00000"/>
                </a:solidFill>
                <a:latin typeface="+mj-lt"/>
                <a:ea typeface="+mj-ea"/>
                <a:cs typeface="+mj-cs"/>
              </a:defRPr>
            </a:lvl1pPr>
          </a:lstStyle>
          <a:p>
            <a:r>
              <a:rPr lang="en-US" dirty="0"/>
              <a:t>Is CSE provided in school and out-of-school settings?</a:t>
            </a:r>
          </a:p>
        </p:txBody>
      </p:sp>
    </p:spTree>
    <p:extLst>
      <p:ext uri="{BB962C8B-B14F-4D97-AF65-F5344CB8AC3E}">
        <p14:creationId xmlns:p14="http://schemas.microsoft.com/office/powerpoint/2010/main" val="363464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946615-7D23-4653-BA24-8716552793C2}"/>
              </a:ext>
            </a:extLst>
          </p:cNvPr>
          <p:cNvGrpSpPr/>
          <p:nvPr/>
        </p:nvGrpSpPr>
        <p:grpSpPr>
          <a:xfrm>
            <a:off x="0" y="13431"/>
            <a:ext cx="9144000" cy="5218969"/>
            <a:chOff x="0" y="-24669"/>
            <a:chExt cx="12547600" cy="709585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788" r="3705" b="10681"/>
            <a:stretch/>
          </p:blipFill>
          <p:spPr>
            <a:xfrm>
              <a:off x="0" y="-24669"/>
              <a:ext cx="12547600" cy="7095854"/>
            </a:xfrm>
            <a:prstGeom prst="rect">
              <a:avLst/>
            </a:prstGeom>
          </p:spPr>
        </p:pic>
        <p:sp>
          <p:nvSpPr>
            <p:cNvPr id="9" name="Pentagon 8"/>
            <p:cNvSpPr/>
            <p:nvPr/>
          </p:nvSpPr>
          <p:spPr>
            <a:xfrm>
              <a:off x="19455" y="5688033"/>
              <a:ext cx="4243901" cy="91248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rgbClr val="384959"/>
                  </a:solidFill>
                </a:rPr>
                <a:t> Country </a:t>
              </a:r>
              <a:r>
                <a:rPr lang="fr-FR" b="1" err="1">
                  <a:solidFill>
                    <a:srgbClr val="384959"/>
                  </a:solidFill>
                </a:rPr>
                <a:t>example</a:t>
              </a:r>
              <a:r>
                <a:rPr lang="fr-FR" b="1">
                  <a:solidFill>
                    <a:srgbClr val="384959"/>
                  </a:solidFill>
                </a:rPr>
                <a:t> - </a:t>
              </a:r>
              <a:r>
                <a:rPr lang="fr-FR" b="1" err="1">
                  <a:solidFill>
                    <a:srgbClr val="384959"/>
                  </a:solidFill>
                </a:rPr>
                <a:t>Tunisia</a:t>
              </a:r>
              <a:endParaRPr lang="en-US" b="1">
                <a:solidFill>
                  <a:srgbClr val="384959"/>
                </a:solidFill>
              </a:endParaRPr>
            </a:p>
          </p:txBody>
        </p:sp>
        <p:grpSp>
          <p:nvGrpSpPr>
            <p:cNvPr id="6" name="Group 5"/>
            <p:cNvGrpSpPr/>
            <p:nvPr/>
          </p:nvGrpSpPr>
          <p:grpSpPr>
            <a:xfrm>
              <a:off x="4467278" y="1557845"/>
              <a:ext cx="2743200" cy="1021671"/>
              <a:chOff x="4064524" y="796246"/>
              <a:chExt cx="2743200" cy="1021671"/>
            </a:xfrm>
          </p:grpSpPr>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00567" y="796246"/>
                <a:ext cx="672212" cy="672212"/>
              </a:xfrm>
              <a:prstGeom prst="rect">
                <a:avLst/>
              </a:prstGeom>
            </p:spPr>
          </p:pic>
          <p:sp>
            <p:nvSpPr>
              <p:cNvPr id="11" name="TextBox 10">
                <a:extLst>
                  <a:ext uri="{FF2B5EF4-FFF2-40B4-BE49-F238E27FC236}">
                    <a16:creationId xmlns:a16="http://schemas.microsoft.com/office/drawing/2014/main" id="{F57B61B2-AB2E-4452-8AB7-472A063FFA0B}"/>
                  </a:ext>
                </a:extLst>
              </p:cNvPr>
              <p:cNvSpPr txBox="1"/>
              <p:nvPr/>
            </p:nvSpPr>
            <p:spPr>
              <a:xfrm>
                <a:off x="4064524" y="14485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highlight>
                      <a:srgbClr val="FFFF00"/>
                    </a:highlight>
                  </a:rPr>
                  <a:t>Tunisia</a:t>
                </a:r>
                <a:endParaRPr lang="en-US">
                  <a:highlight>
                    <a:srgbClr val="FFFF00"/>
                  </a:highlight>
                </a:endParaRPr>
              </a:p>
            </p:txBody>
          </p:sp>
        </p:grpSp>
      </p:grpSp>
      <p:sp>
        <p:nvSpPr>
          <p:cNvPr id="5" name="Text Placeholder 4"/>
          <p:cNvSpPr>
            <a:spLocks noGrp="1"/>
          </p:cNvSpPr>
          <p:nvPr>
            <p:ph type="body" sz="quarter" idx="15"/>
          </p:nvPr>
        </p:nvSpPr>
        <p:spPr/>
        <p:txBody>
          <a:bodyPr/>
          <a:lstStyle/>
          <a:p>
            <a:r>
              <a:rPr lang="en-US" dirty="0"/>
              <a:t>This slide was provided by UNESCO HQ</a:t>
            </a:r>
          </a:p>
        </p:txBody>
      </p:sp>
      <p:sp>
        <p:nvSpPr>
          <p:cNvPr id="12" name="TextBox 11">
            <a:extLst>
              <a:ext uri="{FF2B5EF4-FFF2-40B4-BE49-F238E27FC236}">
                <a16:creationId xmlns:a16="http://schemas.microsoft.com/office/drawing/2014/main" id="{47FCA0EC-8A81-414A-87B6-8F8E1268FBF2}"/>
              </a:ext>
            </a:extLst>
          </p:cNvPr>
          <p:cNvSpPr txBox="1"/>
          <p:nvPr/>
        </p:nvSpPr>
        <p:spPr>
          <a:xfrm>
            <a:off x="9290516" y="338745"/>
            <a:ext cx="2720508" cy="5201424"/>
          </a:xfrm>
          <a:prstGeom prst="rect">
            <a:avLst/>
          </a:prstGeom>
          <a:noFill/>
        </p:spPr>
        <p:txBody>
          <a:bodyPr wrap="square">
            <a:spAutoFit/>
          </a:bodyPr>
          <a:lstStyle/>
          <a:p>
            <a:pPr marL="342900" indent="-342900">
              <a:spcAft>
                <a:spcPts val="1200"/>
              </a:spcAft>
              <a:buFont typeface="Wingdings" panose="05000000000000000000" pitchFamily="2" charset="2"/>
              <a:buChar char="ü"/>
            </a:pPr>
            <a:r>
              <a:rPr lang="fr-FR" sz="2400" b="0" err="1">
                <a:solidFill>
                  <a:schemeClr val="bg1"/>
                </a:solidFill>
              </a:rPr>
              <a:t>Backed</a:t>
            </a:r>
            <a:r>
              <a:rPr lang="fr-FR" sz="2400" b="0">
                <a:solidFill>
                  <a:schemeClr val="bg1"/>
                </a:solidFill>
              </a:rPr>
              <a:t> by first national </a:t>
            </a:r>
            <a:r>
              <a:rPr lang="fr-FR" sz="2400" b="0" err="1">
                <a:solidFill>
                  <a:schemeClr val="bg1"/>
                </a:solidFill>
              </a:rPr>
              <a:t>law</a:t>
            </a:r>
            <a:r>
              <a:rPr lang="fr-FR" sz="2400" b="0">
                <a:solidFill>
                  <a:schemeClr val="bg1"/>
                </a:solidFill>
              </a:rPr>
              <a:t> to combat VAW</a:t>
            </a:r>
          </a:p>
          <a:p>
            <a:pPr marL="342900" indent="-342900">
              <a:spcAft>
                <a:spcPts val="1200"/>
              </a:spcAft>
              <a:buFont typeface="Wingdings" panose="05000000000000000000" pitchFamily="2" charset="2"/>
              <a:buChar char="ü"/>
            </a:pPr>
            <a:r>
              <a:rPr lang="fr-FR" sz="2400">
                <a:solidFill>
                  <a:schemeClr val="bg1"/>
                </a:solidFill>
              </a:rPr>
              <a:t>Expert </a:t>
            </a:r>
            <a:r>
              <a:rPr lang="fr-FR" sz="2400" err="1">
                <a:solidFill>
                  <a:schemeClr val="bg1"/>
                </a:solidFill>
              </a:rPr>
              <a:t>Committee</a:t>
            </a:r>
            <a:r>
              <a:rPr lang="fr-FR" sz="2400">
                <a:solidFill>
                  <a:schemeClr val="bg1"/>
                </a:solidFill>
              </a:rPr>
              <a:t> </a:t>
            </a:r>
            <a:r>
              <a:rPr lang="fr-FR" sz="2400" err="1">
                <a:solidFill>
                  <a:schemeClr val="bg1"/>
                </a:solidFill>
              </a:rPr>
              <a:t>established</a:t>
            </a:r>
            <a:r>
              <a:rPr lang="fr-FR" sz="2400">
                <a:solidFill>
                  <a:schemeClr val="bg1"/>
                </a:solidFill>
              </a:rPr>
              <a:t> </a:t>
            </a:r>
          </a:p>
          <a:p>
            <a:pPr marL="342900" indent="-342900">
              <a:spcAft>
                <a:spcPts val="1200"/>
              </a:spcAft>
              <a:buFont typeface="Wingdings" panose="05000000000000000000" pitchFamily="2" charset="2"/>
              <a:buChar char="ü"/>
            </a:pPr>
            <a:r>
              <a:rPr lang="fr-FR" sz="2400" b="0" err="1">
                <a:solidFill>
                  <a:schemeClr val="bg1"/>
                </a:solidFill>
              </a:rPr>
              <a:t>Developing</a:t>
            </a:r>
            <a:r>
              <a:rPr lang="fr-FR" sz="2400" b="0">
                <a:solidFill>
                  <a:schemeClr val="bg1"/>
                </a:solidFill>
              </a:rPr>
              <a:t> </a:t>
            </a:r>
            <a:r>
              <a:rPr lang="fr-FR" sz="2400" b="0" err="1">
                <a:solidFill>
                  <a:schemeClr val="bg1"/>
                </a:solidFill>
              </a:rPr>
              <a:t>age</a:t>
            </a:r>
            <a:r>
              <a:rPr lang="fr-FR" sz="2400" b="0">
                <a:solidFill>
                  <a:schemeClr val="bg1"/>
                </a:solidFill>
              </a:rPr>
              <a:t> and </a:t>
            </a:r>
            <a:r>
              <a:rPr lang="fr-FR" sz="2400" b="0" err="1">
                <a:solidFill>
                  <a:schemeClr val="bg1"/>
                </a:solidFill>
              </a:rPr>
              <a:t>developmentally</a:t>
            </a:r>
            <a:r>
              <a:rPr lang="fr-FR" sz="2400" b="0">
                <a:solidFill>
                  <a:schemeClr val="bg1"/>
                </a:solidFill>
              </a:rPr>
              <a:t> </a:t>
            </a:r>
            <a:r>
              <a:rPr lang="fr-FR" sz="2400" b="0" err="1">
                <a:solidFill>
                  <a:schemeClr val="bg1"/>
                </a:solidFill>
              </a:rPr>
              <a:t>appropriate</a:t>
            </a:r>
            <a:r>
              <a:rPr lang="fr-FR" sz="2400" b="0">
                <a:solidFill>
                  <a:schemeClr val="bg1"/>
                </a:solidFill>
              </a:rPr>
              <a:t> </a:t>
            </a:r>
            <a:r>
              <a:rPr lang="fr-FR" sz="2400" b="0" err="1">
                <a:solidFill>
                  <a:schemeClr val="bg1"/>
                </a:solidFill>
              </a:rPr>
              <a:t>teaching</a:t>
            </a:r>
            <a:r>
              <a:rPr lang="fr-FR" sz="2400" b="0">
                <a:solidFill>
                  <a:schemeClr val="bg1"/>
                </a:solidFill>
              </a:rPr>
              <a:t> &amp; </a:t>
            </a:r>
            <a:r>
              <a:rPr lang="fr-FR" sz="2400" b="0" err="1">
                <a:solidFill>
                  <a:schemeClr val="bg1"/>
                </a:solidFill>
              </a:rPr>
              <a:t>learning</a:t>
            </a:r>
            <a:r>
              <a:rPr lang="fr-FR" sz="2400" b="0">
                <a:solidFill>
                  <a:schemeClr val="bg1"/>
                </a:solidFill>
              </a:rPr>
              <a:t> </a:t>
            </a:r>
            <a:r>
              <a:rPr lang="fr-FR" sz="2400" b="0" err="1">
                <a:solidFill>
                  <a:schemeClr val="bg1"/>
                </a:solidFill>
              </a:rPr>
              <a:t>resources</a:t>
            </a:r>
            <a:r>
              <a:rPr lang="fr-FR" sz="2400" b="0">
                <a:solidFill>
                  <a:schemeClr val="bg1"/>
                </a:solidFill>
              </a:rPr>
              <a:t> </a:t>
            </a:r>
            <a:endParaRPr lang="en-US" sz="2400" b="0">
              <a:solidFill>
                <a:schemeClr val="bg1"/>
              </a:solidFill>
            </a:endParaRPr>
          </a:p>
        </p:txBody>
      </p:sp>
    </p:spTree>
    <p:extLst>
      <p:ext uri="{BB962C8B-B14F-4D97-AF65-F5344CB8AC3E}">
        <p14:creationId xmlns:p14="http://schemas.microsoft.com/office/powerpoint/2010/main" val="1933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4F8C6-FB03-174C-8911-09DC199F8A9A}"/>
              </a:ext>
            </a:extLst>
          </p:cNvPr>
          <p:cNvSpPr>
            <a:spLocks noGrp="1"/>
          </p:cNvSpPr>
          <p:nvPr>
            <p:ph type="ctrTitle"/>
          </p:nvPr>
        </p:nvSpPr>
        <p:spPr/>
        <p:txBody>
          <a:bodyPr/>
          <a:lstStyle/>
          <a:p>
            <a:r>
              <a:rPr lang="fr-AE"/>
              <a:t>Tunisia</a:t>
            </a:r>
          </a:p>
        </p:txBody>
      </p:sp>
      <p:sp>
        <p:nvSpPr>
          <p:cNvPr id="4" name="Espace réservé du texte 3">
            <a:extLst>
              <a:ext uri="{FF2B5EF4-FFF2-40B4-BE49-F238E27FC236}">
                <a16:creationId xmlns:a16="http://schemas.microsoft.com/office/drawing/2014/main" id="{F3D488E7-91C0-B048-B981-8065E3B00DF3}"/>
              </a:ext>
            </a:extLst>
          </p:cNvPr>
          <p:cNvSpPr>
            <a:spLocks noGrp="1"/>
          </p:cNvSpPr>
          <p:nvPr>
            <p:ph type="body" sz="quarter" idx="14"/>
          </p:nvPr>
        </p:nvSpPr>
        <p:spPr/>
        <p:txBody>
          <a:bodyPr/>
          <a:lstStyle/>
          <a:p>
            <a:endParaRPr lang="fr-AE"/>
          </a:p>
        </p:txBody>
      </p:sp>
      <p:pic>
        <p:nvPicPr>
          <p:cNvPr id="1026" name="Picture 2" descr="Nawaat – Sexual education in Tunisia: Ministry treads a slippery slope">
            <a:extLst>
              <a:ext uri="{FF2B5EF4-FFF2-40B4-BE49-F238E27FC236}">
                <a16:creationId xmlns:a16="http://schemas.microsoft.com/office/drawing/2014/main" id="{CDA21CC3-DA3F-2C42-84CE-8E611E00C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591" y="977476"/>
            <a:ext cx="8636000" cy="444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EB2440F-6C19-4F63-B806-3BFA0BDE9ABE}"/>
              </a:ext>
            </a:extLst>
          </p:cNvPr>
          <p:cNvSpPr txBox="1"/>
          <p:nvPr/>
        </p:nvSpPr>
        <p:spPr>
          <a:xfrm>
            <a:off x="151409" y="977476"/>
            <a:ext cx="3048991" cy="4093428"/>
          </a:xfrm>
          <a:prstGeom prst="rect">
            <a:avLst/>
          </a:prstGeom>
          <a:noFill/>
        </p:spPr>
        <p:txBody>
          <a:bodyPr wrap="square">
            <a:spAutoFit/>
          </a:bodyPr>
          <a:lstStyle/>
          <a:p>
            <a:pPr marL="342900" indent="-342900">
              <a:spcAft>
                <a:spcPts val="1200"/>
              </a:spcAft>
              <a:buFont typeface="Wingdings" panose="05000000000000000000" pitchFamily="2" charset="2"/>
              <a:buChar char="ü"/>
            </a:pPr>
            <a:r>
              <a:rPr lang="fr-FR" sz="2400" b="0" err="1"/>
              <a:t>Increased</a:t>
            </a:r>
            <a:r>
              <a:rPr lang="fr-FR" sz="2400" b="0"/>
              <a:t> reports of </a:t>
            </a:r>
            <a:r>
              <a:rPr lang="fr-FR" sz="2400" b="0" err="1"/>
              <a:t>sexual</a:t>
            </a:r>
            <a:r>
              <a:rPr lang="fr-FR" sz="2400" b="0"/>
              <a:t> </a:t>
            </a:r>
            <a:r>
              <a:rPr lang="fr-FR" sz="2400" b="0" err="1"/>
              <a:t>harassment</a:t>
            </a:r>
            <a:r>
              <a:rPr lang="fr-FR" sz="2400" b="0"/>
              <a:t> &amp; violence in </a:t>
            </a:r>
            <a:r>
              <a:rPr lang="fr-FR" sz="2400" b="0" err="1"/>
              <a:t>school</a:t>
            </a:r>
            <a:r>
              <a:rPr lang="fr-FR" sz="2400" b="0"/>
              <a:t> = </a:t>
            </a:r>
            <a:r>
              <a:rPr lang="fr-FR" sz="2400" b="0" err="1"/>
              <a:t>mandatory</a:t>
            </a:r>
            <a:r>
              <a:rPr lang="fr-FR" sz="2400" b="0"/>
              <a:t> </a:t>
            </a:r>
            <a:r>
              <a:rPr lang="fr-FR" sz="2400" b="0" err="1"/>
              <a:t>sexuality</a:t>
            </a:r>
            <a:r>
              <a:rPr lang="fr-FR" sz="2400" b="0"/>
              <a:t> </a:t>
            </a:r>
            <a:r>
              <a:rPr lang="fr-FR" sz="2400" b="0" err="1"/>
              <a:t>education</a:t>
            </a:r>
            <a:r>
              <a:rPr lang="fr-FR" sz="2400" b="0"/>
              <a:t> for all </a:t>
            </a:r>
            <a:r>
              <a:rPr lang="fr-FR" sz="2400" b="0" err="1"/>
              <a:t>learners</a:t>
            </a:r>
            <a:endParaRPr lang="fr-FR" sz="2400" b="0"/>
          </a:p>
          <a:p>
            <a:pPr marL="342900" indent="-342900">
              <a:spcAft>
                <a:spcPts val="1200"/>
              </a:spcAft>
              <a:buFont typeface="Wingdings" panose="05000000000000000000" pitchFamily="2" charset="2"/>
              <a:buChar char="ü"/>
            </a:pPr>
            <a:r>
              <a:rPr lang="fr-FR" sz="2400"/>
              <a:t>Expert group </a:t>
            </a:r>
            <a:r>
              <a:rPr lang="fr-FR" sz="2400" err="1"/>
              <a:t>expanded</a:t>
            </a:r>
            <a:endParaRPr lang="fr-FR" sz="2400"/>
          </a:p>
          <a:p>
            <a:pPr marL="342900" indent="-342900">
              <a:spcAft>
                <a:spcPts val="1200"/>
              </a:spcAft>
              <a:buFont typeface="Wingdings" panose="05000000000000000000" pitchFamily="2" charset="2"/>
              <a:buChar char="ü"/>
            </a:pPr>
            <a:r>
              <a:rPr lang="fr-FR" sz="2400" b="0"/>
              <a:t>Plans for </a:t>
            </a:r>
            <a:r>
              <a:rPr lang="fr-FR" sz="2400" b="0" err="1"/>
              <a:t>scale</a:t>
            </a:r>
            <a:r>
              <a:rPr lang="fr-FR" sz="2400" b="0"/>
              <a:t> up in place </a:t>
            </a:r>
            <a:endParaRPr lang="en-US" sz="2400" b="0"/>
          </a:p>
        </p:txBody>
      </p:sp>
    </p:spTree>
    <p:extLst>
      <p:ext uri="{BB962C8B-B14F-4D97-AF65-F5344CB8AC3E}">
        <p14:creationId xmlns:p14="http://schemas.microsoft.com/office/powerpoint/2010/main" val="25339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REGIONAL CHALLENGES TO CSE</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ontent Placeholder 2">
            <a:extLst>
              <a:ext uri="{FF2B5EF4-FFF2-40B4-BE49-F238E27FC236}">
                <a16:creationId xmlns:a16="http://schemas.microsoft.com/office/drawing/2014/main" id="{26F6BF0F-2164-45C9-BBED-13BF5C290AB0}"/>
              </a:ext>
            </a:extLst>
          </p:cNvPr>
          <p:cNvSpPr>
            <a:spLocks noGrp="1"/>
          </p:cNvSpPr>
          <p:nvPr>
            <p:ph idx="1"/>
          </p:nvPr>
        </p:nvSpPr>
        <p:spPr>
          <a:xfrm>
            <a:off x="368300" y="736600"/>
            <a:ext cx="11150600" cy="496238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nSpc>
                <a:spcPct val="120000"/>
              </a:lnSpc>
              <a:spcBef>
                <a:spcPts val="0"/>
              </a:spcBef>
              <a:buNone/>
            </a:pPr>
            <a:r>
              <a:rPr lang="en-US" sz="1600" b="1" u="sng" dirty="0">
                <a:solidFill>
                  <a:srgbClr val="FF0000"/>
                </a:solidFill>
                <a:cs typeface="Arial"/>
              </a:rPr>
              <a:t>Socio-cultural challenges</a:t>
            </a:r>
            <a:endParaRPr lang="en-US" sz="1600" b="1" dirty="0">
              <a:solidFill>
                <a:srgbClr val="FF0000"/>
              </a:solidFill>
              <a:cs typeface="Arial"/>
            </a:endParaRPr>
          </a:p>
          <a:p>
            <a:pPr marL="400050" indent="-400050" algn="just">
              <a:lnSpc>
                <a:spcPct val="100000"/>
              </a:lnSpc>
              <a:spcBef>
                <a:spcPts val="0"/>
              </a:spcBef>
              <a:buFont typeface="+mj-lt"/>
              <a:buAutoNum type="romanUcPeriod"/>
            </a:pPr>
            <a:r>
              <a:rPr lang="en-US" sz="1600" b="1" dirty="0">
                <a:solidFill>
                  <a:schemeClr val="tx1"/>
                </a:solidFill>
                <a:cs typeface="Arial"/>
              </a:rPr>
              <a:t>Myths </a:t>
            </a:r>
            <a:r>
              <a:rPr lang="en-US" sz="1600" dirty="0">
                <a:solidFill>
                  <a:schemeClr val="tx1"/>
                </a:solidFill>
                <a:cs typeface="Arial"/>
              </a:rPr>
              <a:t>about the negative impact of sexuality education (SE) to adolescents are prevalent. More resistance about the content of SE programmes than about CSE itself. ‘</a:t>
            </a:r>
            <a:r>
              <a:rPr lang="en-US" sz="1600" b="1" dirty="0">
                <a:solidFill>
                  <a:schemeClr val="tx1"/>
                </a:solidFill>
                <a:cs typeface="Arial"/>
              </a:rPr>
              <a:t>Cultural silence,’ </a:t>
            </a:r>
            <a:r>
              <a:rPr lang="en-US" sz="1600" dirty="0">
                <a:solidFill>
                  <a:schemeClr val="tx1"/>
                </a:solidFill>
                <a:cs typeface="Arial"/>
              </a:rPr>
              <a:t>perceived stigma and embarrassment lead to reluctance in discussing sexual matters  in public. </a:t>
            </a:r>
            <a:r>
              <a:rPr lang="en-US" sz="1600" baseline="30000" dirty="0">
                <a:solidFill>
                  <a:schemeClr val="tx1"/>
                </a:solidFill>
                <a:cs typeface="Arial"/>
              </a:rPr>
              <a:t>8,9</a:t>
            </a:r>
            <a:r>
              <a:rPr lang="en-US" sz="1600" dirty="0">
                <a:solidFill>
                  <a:schemeClr val="tx1"/>
                </a:solidFill>
                <a:cs typeface="Arial"/>
              </a:rPr>
              <a:t> </a:t>
            </a:r>
          </a:p>
          <a:p>
            <a:pPr marL="400050" indent="-400050" algn="just">
              <a:lnSpc>
                <a:spcPct val="100000"/>
              </a:lnSpc>
              <a:spcBef>
                <a:spcPts val="0"/>
              </a:spcBef>
              <a:buFont typeface="+mj-lt"/>
              <a:buAutoNum type="romanUcPeriod"/>
            </a:pPr>
            <a:r>
              <a:rPr lang="en-US" sz="1600" dirty="0">
                <a:solidFill>
                  <a:schemeClr val="tx1"/>
                </a:solidFill>
                <a:cs typeface="Arial"/>
              </a:rPr>
              <a:t>CSE is </a:t>
            </a:r>
            <a:r>
              <a:rPr lang="en-US" sz="1600" b="1" dirty="0">
                <a:solidFill>
                  <a:schemeClr val="tx1"/>
                </a:solidFill>
                <a:cs typeface="Arial"/>
              </a:rPr>
              <a:t>perceived as a source of imitating foreign models and a threat to religious obligations</a:t>
            </a:r>
            <a:r>
              <a:rPr lang="en-US" sz="1600" dirty="0">
                <a:solidFill>
                  <a:schemeClr val="tx1"/>
                </a:solidFill>
                <a:cs typeface="Arial"/>
              </a:rPr>
              <a:t>. This reduces its social acceptability. The wide inter-generational gap as a consequence of advanced communication technology further reduces confidence of families to trust adolescents seeking information from different sources. </a:t>
            </a:r>
            <a:r>
              <a:rPr lang="en-US" sz="1600" baseline="30000" dirty="0">
                <a:solidFill>
                  <a:schemeClr val="tx1"/>
                </a:solidFill>
                <a:cs typeface="Arial"/>
              </a:rPr>
              <a:t>8,9 </a:t>
            </a:r>
          </a:p>
          <a:p>
            <a:pPr marL="400050" indent="-400050" algn="just">
              <a:lnSpc>
                <a:spcPct val="100000"/>
              </a:lnSpc>
              <a:spcBef>
                <a:spcPts val="0"/>
              </a:spcBef>
              <a:buFont typeface="+mj-lt"/>
              <a:buAutoNum type="romanUcPeriod"/>
            </a:pPr>
            <a:r>
              <a:rPr lang="en-US" sz="1600" dirty="0">
                <a:solidFill>
                  <a:schemeClr val="tx1"/>
                </a:solidFill>
                <a:cs typeface="Arial"/>
              </a:rPr>
              <a:t> EMR is facing an unprecedented scale of </a:t>
            </a:r>
            <a:r>
              <a:rPr lang="en-US" sz="1600" b="1" dirty="0">
                <a:solidFill>
                  <a:schemeClr val="tx1"/>
                </a:solidFill>
                <a:cs typeface="Arial"/>
              </a:rPr>
              <a:t>humanitarian emergencies</a:t>
            </a:r>
            <a:r>
              <a:rPr lang="en-US" sz="1600" dirty="0">
                <a:solidFill>
                  <a:schemeClr val="tx1"/>
                </a:solidFill>
                <a:cs typeface="Arial"/>
              </a:rPr>
              <a:t>, in several countries. Disruption of families, health services and social norms during these crises leave adolescents without access to SRH information and services. </a:t>
            </a:r>
            <a:r>
              <a:rPr lang="en-US" sz="1600" baseline="30000" dirty="0">
                <a:solidFill>
                  <a:schemeClr val="tx1"/>
                </a:solidFill>
                <a:cs typeface="Arial"/>
              </a:rPr>
              <a:t>10</a:t>
            </a:r>
            <a:endParaRPr lang="en-US" sz="1600" b="1" dirty="0">
              <a:cs typeface="Arial"/>
            </a:endParaRPr>
          </a:p>
          <a:p>
            <a:pPr marL="0" indent="0">
              <a:lnSpc>
                <a:spcPct val="120000"/>
              </a:lnSpc>
              <a:spcBef>
                <a:spcPts val="0"/>
              </a:spcBef>
              <a:buNone/>
            </a:pPr>
            <a:endParaRPr lang="en-US" sz="1600" b="1" u="sng" dirty="0">
              <a:solidFill>
                <a:srgbClr val="FF0000"/>
              </a:solidFill>
              <a:cs typeface="Arial"/>
            </a:endParaRPr>
          </a:p>
          <a:p>
            <a:pPr marL="0" indent="0">
              <a:lnSpc>
                <a:spcPct val="120000"/>
              </a:lnSpc>
              <a:spcBef>
                <a:spcPts val="0"/>
              </a:spcBef>
              <a:buNone/>
            </a:pPr>
            <a:r>
              <a:rPr lang="en-US" sz="1600" b="1" u="sng" dirty="0">
                <a:solidFill>
                  <a:srgbClr val="FF0000"/>
                </a:solidFill>
                <a:cs typeface="Arial"/>
              </a:rPr>
              <a:t>Policy and programmatic challenges </a:t>
            </a:r>
            <a:r>
              <a:rPr lang="en-US" sz="1600" b="1" u="sng" baseline="30000" dirty="0">
                <a:solidFill>
                  <a:srgbClr val="FF0000"/>
                </a:solidFill>
                <a:cs typeface="Arial"/>
              </a:rPr>
              <a:t>11</a:t>
            </a:r>
            <a:endParaRPr lang="en-US" sz="1600" b="1" u="sng" dirty="0">
              <a:solidFill>
                <a:srgbClr val="FF0000"/>
              </a:solidFill>
              <a:cs typeface="Arial"/>
            </a:endParaRPr>
          </a:p>
          <a:p>
            <a:pPr marL="400050" indent="-400050" algn="just">
              <a:lnSpc>
                <a:spcPct val="100000"/>
              </a:lnSpc>
              <a:spcBef>
                <a:spcPts val="0"/>
              </a:spcBef>
              <a:buFont typeface="+mj-lt"/>
              <a:buAutoNum type="romanUcPeriod"/>
            </a:pPr>
            <a:r>
              <a:rPr lang="en-US" sz="1600" b="1" dirty="0">
                <a:solidFill>
                  <a:schemeClr val="tx1"/>
                </a:solidFill>
              </a:rPr>
              <a:t>Lack of coordination </a:t>
            </a:r>
            <a:r>
              <a:rPr lang="en-US" sz="1600" dirty="0">
                <a:solidFill>
                  <a:schemeClr val="tx1"/>
                </a:solidFill>
              </a:rPr>
              <a:t>between national authorities and NGOs is also a challenge in the many countries and leads to lack of clarity over whose mandate it is to implement CSE.</a:t>
            </a:r>
            <a:endParaRPr lang="en-US" sz="1600" b="1" u="sng" dirty="0">
              <a:solidFill>
                <a:schemeClr val="tx1"/>
              </a:solidFill>
              <a:cs typeface="Arial"/>
            </a:endParaRPr>
          </a:p>
          <a:p>
            <a:pPr marL="400050" indent="-400050" algn="just">
              <a:lnSpc>
                <a:spcPct val="100000"/>
              </a:lnSpc>
              <a:spcBef>
                <a:spcPts val="0"/>
              </a:spcBef>
              <a:buFont typeface="+mj-lt"/>
              <a:buAutoNum type="romanUcPeriod"/>
            </a:pPr>
            <a:r>
              <a:rPr lang="en-US" sz="1600" dirty="0">
                <a:solidFill>
                  <a:schemeClr val="tx1"/>
                </a:solidFill>
                <a:cs typeface="Arial"/>
              </a:rPr>
              <a:t>Failure of </a:t>
            </a:r>
            <a:r>
              <a:rPr lang="en-US" sz="1600" b="1" dirty="0">
                <a:solidFill>
                  <a:schemeClr val="tx1"/>
                </a:solidFill>
                <a:cs typeface="Arial"/>
              </a:rPr>
              <a:t>effective policy dialogues and reluctance to legal reforms </a:t>
            </a:r>
            <a:r>
              <a:rPr lang="en-US" sz="1600" dirty="0">
                <a:solidFill>
                  <a:schemeClr val="tx1"/>
                </a:solidFill>
                <a:cs typeface="Arial"/>
              </a:rPr>
              <a:t>related to adolescent reproductive and sexual rights is responsible for lack of effective implementation of sexual health education programmes. </a:t>
            </a:r>
            <a:endParaRPr lang="en-US" sz="1600" b="1" u="sng" dirty="0">
              <a:solidFill>
                <a:schemeClr val="tx1"/>
              </a:solidFill>
              <a:cs typeface="Arial"/>
            </a:endParaRPr>
          </a:p>
          <a:p>
            <a:pPr marL="400050" indent="-400050" algn="just">
              <a:lnSpc>
                <a:spcPct val="100000"/>
              </a:lnSpc>
              <a:spcBef>
                <a:spcPts val="0"/>
              </a:spcBef>
              <a:buFont typeface="+mj-lt"/>
              <a:buAutoNum type="romanUcPeriod"/>
            </a:pPr>
            <a:r>
              <a:rPr lang="en-US" sz="1600" b="1" dirty="0">
                <a:solidFill>
                  <a:schemeClr val="tx1"/>
                </a:solidFill>
                <a:cs typeface="Arial"/>
              </a:rPr>
              <a:t>Lack of monitoring and evaluation of programmes</a:t>
            </a:r>
            <a:r>
              <a:rPr lang="en-US" sz="1600" dirty="0">
                <a:solidFill>
                  <a:schemeClr val="tx1"/>
                </a:solidFill>
                <a:cs typeface="Arial"/>
              </a:rPr>
              <a:t> leads to lack of availability of timely, quality data for programmes particularly those designed for the age group of  10- to 14-year-olds. </a:t>
            </a:r>
            <a:endParaRPr lang="en-US" sz="1600" baseline="30000" dirty="0">
              <a:solidFill>
                <a:schemeClr val="tx1"/>
              </a:solidFill>
              <a:cs typeface="Arial"/>
            </a:endParaRPr>
          </a:p>
          <a:p>
            <a:pPr marL="400050" indent="-400050" algn="just">
              <a:lnSpc>
                <a:spcPct val="100000"/>
              </a:lnSpc>
              <a:spcBef>
                <a:spcPts val="0"/>
              </a:spcBef>
              <a:buFont typeface="+mj-lt"/>
              <a:buAutoNum type="romanUcPeriod"/>
            </a:pPr>
            <a:r>
              <a:rPr lang="en-US" sz="1600" b="1" dirty="0">
                <a:solidFill>
                  <a:schemeClr val="tx1"/>
                </a:solidFill>
                <a:cs typeface="Arial"/>
              </a:rPr>
              <a:t>Financial constraints</a:t>
            </a:r>
            <a:r>
              <a:rPr lang="en-US" sz="1600" dirty="0">
                <a:solidFill>
                  <a:schemeClr val="tx1"/>
                </a:solidFill>
                <a:cs typeface="Arial"/>
              </a:rPr>
              <a:t>: Funding for adolescent health in most countries of the EMR is limited, and most programmes depend on  external organizations which tend to be short-lived and lack sustainability. </a:t>
            </a:r>
            <a:endParaRPr lang="en-US" sz="1600" baseline="30000" dirty="0">
              <a:cs typeface="Arial"/>
            </a:endParaRPr>
          </a:p>
          <a:p>
            <a:pPr marL="0" indent="0">
              <a:lnSpc>
                <a:spcPct val="120000"/>
              </a:lnSpc>
              <a:spcBef>
                <a:spcPts val="0"/>
              </a:spcBef>
              <a:buNone/>
            </a:pPr>
            <a:endParaRPr lang="en-US" sz="1600" baseline="30000" dirty="0">
              <a:cs typeface="Arial"/>
            </a:endParaRPr>
          </a:p>
          <a:p>
            <a:pPr>
              <a:lnSpc>
                <a:spcPct val="120000"/>
              </a:lnSpc>
              <a:spcBef>
                <a:spcPts val="0"/>
              </a:spcBef>
              <a:buFont typeface="Wingdings" charset="2"/>
              <a:buChar char="Ø"/>
            </a:pPr>
            <a:endParaRPr lang="en-US" sz="1600" baseline="30000" dirty="0">
              <a:cs typeface="Arial"/>
            </a:endParaRPr>
          </a:p>
          <a:p>
            <a:pPr marL="0" indent="0">
              <a:lnSpc>
                <a:spcPct val="120000"/>
              </a:lnSpc>
              <a:spcBef>
                <a:spcPts val="0"/>
              </a:spcBef>
              <a:buNone/>
            </a:pPr>
            <a:endParaRPr lang="en-US" sz="1600" dirty="0">
              <a:cs typeface="Arial"/>
            </a:endParaRPr>
          </a:p>
          <a:p>
            <a:pPr marL="0" indent="0">
              <a:lnSpc>
                <a:spcPct val="120000"/>
              </a:lnSpc>
              <a:spcBef>
                <a:spcPts val="0"/>
              </a:spcBef>
              <a:buNone/>
            </a:pPr>
            <a:endParaRPr lang="en-US" sz="1600" dirty="0">
              <a:cs typeface="Arial"/>
            </a:endParaRPr>
          </a:p>
          <a:p>
            <a:pPr>
              <a:lnSpc>
                <a:spcPct val="120000"/>
              </a:lnSpc>
              <a:spcBef>
                <a:spcPts val="0"/>
              </a:spcBef>
              <a:buFont typeface="Wingdings" charset="2"/>
              <a:buChar char="Ø"/>
            </a:pPr>
            <a:endParaRPr lang="en-US" sz="1600" dirty="0">
              <a:cs typeface="Arial"/>
            </a:endParaRPr>
          </a:p>
          <a:p>
            <a:pPr marL="0" indent="0">
              <a:lnSpc>
                <a:spcPct val="120000"/>
              </a:lnSpc>
              <a:spcBef>
                <a:spcPts val="0"/>
              </a:spcBef>
              <a:buNone/>
            </a:pPr>
            <a:endParaRPr lang="en-US" sz="1600" b="1" dirty="0">
              <a:solidFill>
                <a:srgbClr val="FF0000"/>
              </a:solidFill>
              <a:cs typeface="Arial"/>
            </a:endParaRPr>
          </a:p>
          <a:p>
            <a:pPr marL="0" indent="0">
              <a:lnSpc>
                <a:spcPct val="120000"/>
              </a:lnSpc>
              <a:spcBef>
                <a:spcPts val="0"/>
              </a:spcBef>
              <a:buNone/>
            </a:pPr>
            <a:endParaRPr lang="en-US" sz="1600" dirty="0">
              <a:cs typeface="Arial"/>
            </a:endParaRPr>
          </a:p>
        </p:txBody>
      </p:sp>
    </p:spTree>
    <p:extLst>
      <p:ext uri="{BB962C8B-B14F-4D97-AF65-F5344CB8AC3E}">
        <p14:creationId xmlns:p14="http://schemas.microsoft.com/office/powerpoint/2010/main" val="1351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b="1" dirty="0"/>
              <a:t>WHAT IS CSE?</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lnSpcReduction="10000"/>
          </a:bodyPr>
          <a:lstStyle/>
          <a:p>
            <a:r>
              <a:rPr lang="en-US" sz="2400" dirty="0"/>
              <a:t>CSE is a curriculum-based process of teaching &amp; learning about the cognitive, emotional, physical &amp; social aspects of sexuality.</a:t>
            </a:r>
          </a:p>
          <a:p>
            <a:r>
              <a:rPr lang="en-US" sz="2400" dirty="0"/>
              <a:t>CSE aims to equip children &amp; adolescents with:</a:t>
            </a:r>
          </a:p>
          <a:p>
            <a:pPr marL="514350" indent="-514350">
              <a:buAutoNum type="romanLcParenBoth"/>
            </a:pPr>
            <a:r>
              <a:rPr lang="en-US" sz="2200" dirty="0"/>
              <a:t>knowledge, skills, attitudes &amp; values that will empower them to realize their health, well-being &amp; dignity,</a:t>
            </a:r>
          </a:p>
          <a:p>
            <a:pPr marL="0" indent="0">
              <a:buNone/>
            </a:pPr>
            <a:r>
              <a:rPr lang="en-US" sz="2200" dirty="0">
                <a:solidFill>
                  <a:srgbClr val="FF0000"/>
                </a:solidFill>
              </a:rPr>
              <a:t>(ii) </a:t>
            </a:r>
            <a:r>
              <a:rPr lang="en-US" sz="2200" dirty="0"/>
              <a:t>develop respectful social &amp; sexual relationships, </a:t>
            </a:r>
          </a:p>
          <a:p>
            <a:pPr marL="0" indent="0">
              <a:buNone/>
            </a:pPr>
            <a:r>
              <a:rPr lang="en-US" sz="2200" dirty="0">
                <a:solidFill>
                  <a:srgbClr val="FF0000"/>
                </a:solidFill>
              </a:rPr>
              <a:t>(iii) </a:t>
            </a:r>
            <a:r>
              <a:rPr lang="en-US" sz="2200" dirty="0"/>
              <a:t>consider how their choices affect their own wellbeing &amp; that of others, &amp; </a:t>
            </a:r>
          </a:p>
          <a:p>
            <a:pPr marL="0" indent="0">
              <a:buNone/>
            </a:pPr>
            <a:r>
              <a:rPr lang="en-US" sz="2200" dirty="0">
                <a:solidFill>
                  <a:srgbClr val="FF0000"/>
                </a:solidFill>
              </a:rPr>
              <a:t>(iv) </a:t>
            </a:r>
            <a:r>
              <a:rPr lang="en-US" sz="2200" dirty="0"/>
              <a:t>understand &amp; ensure the protection of their rights throughout their lives. </a:t>
            </a:r>
            <a:endParaRPr lang="en-US" sz="2200" dirty="0">
              <a:highlight>
                <a:srgbClr val="FFFF00"/>
              </a:highlight>
            </a:endParaRPr>
          </a:p>
        </p:txBody>
      </p:sp>
    </p:spTree>
    <p:extLst>
      <p:ext uri="{BB962C8B-B14F-4D97-AF65-F5344CB8AC3E}">
        <p14:creationId xmlns:p14="http://schemas.microsoft.com/office/powerpoint/2010/main" val="169232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2DC53-3D7B-4309-B6CD-2F737AE89549}"/>
              </a:ext>
            </a:extLst>
          </p:cNvPr>
          <p:cNvSpPr>
            <a:spLocks noGrp="1"/>
          </p:cNvSpPr>
          <p:nvPr>
            <p:ph idx="1"/>
          </p:nvPr>
        </p:nvSpPr>
        <p:spPr>
          <a:xfrm>
            <a:off x="380326" y="911225"/>
            <a:ext cx="11458322" cy="4351338"/>
          </a:xfrm>
        </p:spPr>
        <p:txBody>
          <a:bodyPr/>
          <a:lstStyle/>
          <a:p>
            <a:r>
              <a:rPr lang="en-US" dirty="0">
                <a:solidFill>
                  <a:schemeClr val="tx1"/>
                </a:solidFill>
              </a:rPr>
              <a:t>Online RH elective courses in 7 universities reached 7749 students</a:t>
            </a:r>
          </a:p>
          <a:p>
            <a:r>
              <a:rPr lang="en-US" dirty="0">
                <a:solidFill>
                  <a:schemeClr val="tx1"/>
                </a:solidFill>
              </a:rPr>
              <a:t>Y-PEER + </a:t>
            </a:r>
            <a:r>
              <a:rPr lang="en-US" dirty="0" err="1">
                <a:solidFill>
                  <a:schemeClr val="tx1"/>
                </a:solidFill>
              </a:rPr>
              <a:t>Shababna</a:t>
            </a:r>
            <a:r>
              <a:rPr lang="en-US" dirty="0">
                <a:solidFill>
                  <a:schemeClr val="tx1"/>
                </a:solidFill>
              </a:rPr>
              <a:t> Youth Network mobilized CSE online learning + initiatives reaching more than 6000 youth/ Youth Role in National COVID-19 awareness raising campaigns </a:t>
            </a:r>
          </a:p>
          <a:p>
            <a:r>
              <a:rPr lang="en-US" dirty="0">
                <a:solidFill>
                  <a:schemeClr val="tx1"/>
                </a:solidFill>
              </a:rPr>
              <a:t> Pilot of MOE CSE module + Online learning reaching 2000 school students </a:t>
            </a:r>
          </a:p>
          <a:p>
            <a:r>
              <a:rPr lang="en-US" sz="2000" i="1" dirty="0">
                <a:solidFill>
                  <a:schemeClr val="tx1"/>
                </a:solidFill>
              </a:rPr>
              <a:t>"When I heard my daughter saying she is attending a peer education session on SRHR, I was hesitant and thought the session would open my daughter's eyes and won't be in line with our values and principles. But when I started to listen to the session with her...it really hit me that no one ever spoke to me about reproductive health. The information was not available, and I learned from my personal experience. At the end of the session I thanked the facilitator for the efforts in raising awareness in topics we really don't know much about, or we consider it as a taboo,” </a:t>
            </a:r>
            <a:r>
              <a:rPr lang="en-US" sz="2000" i="1" dirty="0" err="1">
                <a:solidFill>
                  <a:schemeClr val="tx1"/>
                </a:solidFill>
              </a:rPr>
              <a:t>Majd</a:t>
            </a:r>
            <a:r>
              <a:rPr lang="en-US" sz="2000" i="1" dirty="0">
                <a:solidFill>
                  <a:schemeClr val="tx1"/>
                </a:solidFill>
              </a:rPr>
              <a:t> </a:t>
            </a:r>
            <a:r>
              <a:rPr lang="en-US" sz="2000" i="1" dirty="0" err="1">
                <a:solidFill>
                  <a:schemeClr val="tx1"/>
                </a:solidFill>
              </a:rPr>
              <a:t>Kreishan</a:t>
            </a:r>
            <a:r>
              <a:rPr lang="en-US" sz="2000" i="1" dirty="0">
                <a:solidFill>
                  <a:schemeClr val="tx1"/>
                </a:solidFill>
              </a:rPr>
              <a:t> a mother of one of the participants from </a:t>
            </a:r>
            <a:r>
              <a:rPr lang="en-US" sz="2000" i="1" dirty="0" err="1">
                <a:solidFill>
                  <a:schemeClr val="tx1"/>
                </a:solidFill>
              </a:rPr>
              <a:t>Maan</a:t>
            </a:r>
            <a:r>
              <a:rPr lang="en-US" sz="2000" i="1" dirty="0">
                <a:solidFill>
                  <a:schemeClr val="tx1"/>
                </a:solidFill>
              </a:rPr>
              <a:t>.</a:t>
            </a:r>
            <a:endParaRPr lang="en-US" i="1" dirty="0">
              <a:solidFill>
                <a:schemeClr val="tx1"/>
              </a:solidFill>
            </a:endParaRPr>
          </a:p>
        </p:txBody>
      </p:sp>
      <p:sp>
        <p:nvSpPr>
          <p:cNvPr id="4" name="Slide Number Placeholder 3">
            <a:extLst>
              <a:ext uri="{FF2B5EF4-FFF2-40B4-BE49-F238E27FC236}">
                <a16:creationId xmlns:a16="http://schemas.microsoft.com/office/drawing/2014/main" id="{651F3CD9-BEBD-41A6-A2CA-32AA3CED693B}"/>
              </a:ext>
            </a:extLst>
          </p:cNvPr>
          <p:cNvSpPr>
            <a:spLocks noGrp="1"/>
          </p:cNvSpPr>
          <p:nvPr>
            <p:ph type="sldNum" sz="quarter" idx="12"/>
          </p:nvPr>
        </p:nvSpPr>
        <p:spPr/>
        <p:txBody>
          <a:bodyPr/>
          <a:lstStyle/>
          <a:p>
            <a:fld id="{EAFF4489-B465-4B7D-8C18-FD8A2B9697F6}" type="slidenum">
              <a:rPr lang="en-US" smtClean="0"/>
              <a:pPr/>
              <a:t>20</a:t>
            </a:fld>
            <a:endParaRPr lang="en-US" dirty="0"/>
          </a:p>
        </p:txBody>
      </p:sp>
      <p:sp>
        <p:nvSpPr>
          <p:cNvPr id="5" name="Title 1">
            <a:extLst>
              <a:ext uri="{FF2B5EF4-FFF2-40B4-BE49-F238E27FC236}">
                <a16:creationId xmlns:a16="http://schemas.microsoft.com/office/drawing/2014/main" id="{ED21053A-DABB-4629-A3A8-1C14DC0A1B79}"/>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Regional Initiative: the case of Jordan</a:t>
            </a:r>
            <a:r>
              <a:rPr lang="en-US" sz="2800" b="1" baseline="30000" dirty="0">
                <a:solidFill>
                  <a:prstClr val="white"/>
                </a:solidFill>
                <a:latin typeface="Arial"/>
                <a:cs typeface="Arial"/>
              </a:rPr>
              <a:t>12</a:t>
            </a: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12086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REGIONAL INITIATIVES- SUCCESSFUL PROGRAMMES</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228692B-5E6C-432D-8E9A-90103933EF33}"/>
              </a:ext>
            </a:extLst>
          </p:cNvPr>
          <p:cNvSpPr/>
          <p:nvPr/>
        </p:nvSpPr>
        <p:spPr>
          <a:xfrm>
            <a:off x="334089" y="1209751"/>
            <a:ext cx="11565467" cy="181588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The Egyptian Family Health Society (EFHS)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EFHS has implemented one of the largest studies on SRH education projects in EMR in collaboration with the Ministry of Education, providing SRH and life-skills education in preparatory and secondary schools in 22 governorates, at the beginning of the academic year 2010-2011. The project identified large deficiencies in the knowledge of adolescents on SRH. A post-programme evaluation in 2012 showed marked improvement in the level of their knowledge after attending teaching sessions and parents’ willingness for their children to attend such sessions.</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 13</a:t>
            </a:r>
          </a:p>
        </p:txBody>
      </p:sp>
      <p:sp>
        <p:nvSpPr>
          <p:cNvPr id="12" name="Rectangle 11">
            <a:extLst>
              <a:ext uri="{FF2B5EF4-FFF2-40B4-BE49-F238E27FC236}">
                <a16:creationId xmlns:a16="http://schemas.microsoft.com/office/drawing/2014/main" id="{2BC28142-DD94-4329-B2CF-17B8D402AF74}"/>
              </a:ext>
            </a:extLst>
          </p:cNvPr>
          <p:cNvSpPr/>
          <p:nvPr/>
        </p:nvSpPr>
        <p:spPr>
          <a:xfrm>
            <a:off x="309377" y="3304996"/>
            <a:ext cx="11565466" cy="242374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1" indent="0" algn="l" defTabSz="914400" rtl="0" eaLnBrk="1" fontAlgn="auto" latinLnBrk="0" hangingPunct="1">
              <a:lnSpc>
                <a:spcPct val="100000"/>
              </a:lnSpc>
              <a:spcBef>
                <a:spcPts val="30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Aahung – Rutgers: Advancing adolescent’s SRH in PAKISTAN</a:t>
            </a: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Through capacity building and information dissemination Aahung aims to improve the quality of SRH services while advocating for an enabling environment. It has been successful in developing culturally informed strategies in response to the SRH needs of the population. Targeted age groups are girls and women aged 12-22 years. Aahung life skills-based education (LSBE) program is a comprehensive curriculum, spanning across the spheres of critical reproductive health information, prevention of abuse and the management skills with which it is necessary to equip children and adolescents as they grow. This curriculum also focused on building core life skills supporting communication, decision making and negotiating.</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 14  </a:t>
            </a: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https://www.aahung.org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37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23372"/>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CHANGING ATTITUDES TOWARDS CSE IN THE REGION - LESSONS LEARNED </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5">
            <a:extLst>
              <a:ext uri="{FF2B5EF4-FFF2-40B4-BE49-F238E27FC236}">
                <a16:creationId xmlns:a16="http://schemas.microsoft.com/office/drawing/2014/main" id="{D1DE1C8E-4B27-464C-B034-E7A3DA1AC82B}"/>
              </a:ext>
            </a:extLst>
          </p:cNvPr>
          <p:cNvSpPr>
            <a:spLocks noGrp="1"/>
          </p:cNvSpPr>
          <p:nvPr>
            <p:ph idx="1"/>
          </p:nvPr>
        </p:nvSpPr>
        <p:spPr>
          <a:xfrm>
            <a:off x="258929" y="853440"/>
            <a:ext cx="11674142" cy="5868035"/>
          </a:xfrm>
        </p:spPr>
        <p:txBody>
          <a:bodyPr>
            <a:normAutofit/>
          </a:bodyPr>
          <a:lstStyle/>
          <a:p>
            <a:pPr>
              <a:buFont typeface="Wingdings" panose="05000000000000000000" pitchFamily="2" charset="2"/>
              <a:buChar char="q"/>
            </a:pPr>
            <a:endParaRPr lang="en-US" sz="1600" dirty="0">
              <a:solidFill>
                <a:schemeClr val="dk1"/>
              </a:solidFill>
            </a:endParaRPr>
          </a:p>
          <a:p>
            <a:pPr>
              <a:buFont typeface="Wingdings" panose="05000000000000000000" pitchFamily="2" charset="2"/>
              <a:buChar char="q"/>
            </a:pPr>
            <a:r>
              <a:rPr lang="en-US" sz="1600" b="1" dirty="0">
                <a:solidFill>
                  <a:schemeClr val="dk1"/>
                </a:solidFill>
              </a:rPr>
              <a:t>Deep rooted social and cultural barriers  within an adolescents’ environments, in order to sensitize and engage influencers for the successful delivery of SRH education to adolescents in the region.</a:t>
            </a:r>
            <a:r>
              <a:rPr lang="en-US" sz="1600" b="1" dirty="0"/>
              <a:t> </a:t>
            </a:r>
            <a:r>
              <a:rPr lang="en-US" sz="1600" baseline="30000" dirty="0"/>
              <a:t>12,13</a:t>
            </a:r>
            <a:endParaRPr lang="en-US" sz="1600" b="1" dirty="0"/>
          </a:p>
          <a:p>
            <a:pPr marL="285750" indent="-285750" algn="just">
              <a:buFont typeface="Wingdings" charset="2"/>
              <a:buChar char="Ø"/>
            </a:pPr>
            <a:r>
              <a:rPr lang="en-US" sz="1600" b="1" u="sng" dirty="0">
                <a:solidFill>
                  <a:srgbClr val="FF0000"/>
                </a:solidFill>
              </a:rPr>
              <a:t>Engagement of stakeholders </a:t>
            </a:r>
            <a:r>
              <a:rPr lang="en-US" sz="1600" b="1" baseline="30000" dirty="0">
                <a:solidFill>
                  <a:srgbClr val="FF0000"/>
                </a:solidFill>
              </a:rPr>
              <a:t>15,16</a:t>
            </a:r>
          </a:p>
          <a:p>
            <a:pPr marL="514350" indent="-514350" algn="just">
              <a:buFont typeface="+mj-lt"/>
              <a:buAutoNum type="romanUcPeriod"/>
            </a:pPr>
            <a:r>
              <a:rPr lang="en-US" sz="1600" b="1" dirty="0"/>
              <a:t>Engagement of “gate keeper </a:t>
            </a:r>
            <a:r>
              <a:rPr lang="en-US" sz="1600" dirty="0"/>
              <a:t>(parents and custodians of culture in the community for example religious leaders) in CSE curriculum development.  </a:t>
            </a:r>
          </a:p>
          <a:p>
            <a:pPr marL="514350" indent="-514350" algn="just">
              <a:buFont typeface="+mj-lt"/>
              <a:buAutoNum type="romanUcPeriod"/>
            </a:pPr>
            <a:r>
              <a:rPr lang="en-US" sz="1600" b="1" dirty="0"/>
              <a:t>Engagement of adolescents</a:t>
            </a:r>
            <a:r>
              <a:rPr lang="en-US" sz="1600" dirty="0"/>
              <a:t>: From a developmental perspective, the engagement of adolescents enhances adolescent-adult relationships, develops adolescent leadership skills, motivation and self-esteem, and enables them to develop the competencies and the confidence they need to play an active, positive and pro-social role in society. </a:t>
            </a:r>
          </a:p>
          <a:p>
            <a:pPr marL="514350" indent="-514350" algn="just">
              <a:buFont typeface="+mj-lt"/>
              <a:buAutoNum type="romanUcPeriod"/>
            </a:pPr>
            <a:endParaRPr lang="en-US" sz="1600" dirty="0"/>
          </a:p>
          <a:p>
            <a:pPr algn="just">
              <a:buFont typeface="Wingdings" panose="05000000000000000000" pitchFamily="2" charset="2"/>
              <a:buChar char="Ø"/>
            </a:pPr>
            <a:r>
              <a:rPr lang="en-US" sz="1600" b="1" u="sng" dirty="0">
                <a:solidFill>
                  <a:srgbClr val="FF0000"/>
                </a:solidFill>
              </a:rPr>
              <a:t> Scaling up CSE in schools in collaboration with the health sector</a:t>
            </a:r>
          </a:p>
          <a:p>
            <a:pPr marL="400050" indent="-400050" algn="just">
              <a:lnSpc>
                <a:spcPct val="120000"/>
              </a:lnSpc>
              <a:buFont typeface="+mj-lt"/>
              <a:buAutoNum type="romanUcPeriod"/>
            </a:pPr>
            <a:r>
              <a:rPr lang="en-US" sz="1600" dirty="0"/>
              <a:t>A recent online survey of 2,000 young people (18–30 years) through Love Matters Arabic found that 82% of respondents think CSE programmes should be implemented in schools by social workers (68%) and teachers (14%) (LMA, 2019).</a:t>
            </a:r>
            <a:r>
              <a:rPr lang="en-US" sz="1600" baseline="30000" dirty="0"/>
              <a:t>17</a:t>
            </a:r>
            <a:endParaRPr lang="en-US" sz="1600" dirty="0"/>
          </a:p>
          <a:p>
            <a:pPr marL="400050" indent="-400050" algn="just">
              <a:lnSpc>
                <a:spcPct val="120000"/>
              </a:lnSpc>
              <a:buFont typeface="+mj-lt"/>
              <a:buAutoNum type="romanUcPeriod"/>
            </a:pPr>
            <a:r>
              <a:rPr lang="en-US" sz="1600" dirty="0"/>
              <a:t>Promotion of CSE through the </a:t>
            </a:r>
            <a:r>
              <a:rPr lang="en-US" sz="1600" b="1" dirty="0"/>
              <a:t>education and health sectors </a:t>
            </a:r>
            <a:r>
              <a:rPr lang="en-US" sz="1600" dirty="0"/>
              <a:t>will increase credibility and draw political support in rolling out CSE. WHO recommends that appropriate health sector representatives should be informed about effective CSE and should actively support its implementation at multiple ecological levels (policy, community and school level settings). </a:t>
            </a:r>
            <a:r>
              <a:rPr lang="en-US" sz="1600" baseline="30000" dirty="0"/>
              <a:t>18</a:t>
            </a:r>
            <a:endParaRPr lang="en-US" sz="1600" dirty="0"/>
          </a:p>
          <a:p>
            <a:endParaRPr lang="en-US" sz="1600" dirty="0"/>
          </a:p>
        </p:txBody>
      </p:sp>
    </p:spTree>
    <p:extLst>
      <p:ext uri="{BB962C8B-B14F-4D97-AF65-F5344CB8AC3E}">
        <p14:creationId xmlns:p14="http://schemas.microsoft.com/office/powerpoint/2010/main" val="351572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77800"/>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Arial"/>
              </a:rPr>
              <a:t>FUTURE PROSPECTS - 1</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07F1FA1-F838-442F-85EE-FD93F51FE256}"/>
              </a:ext>
            </a:extLst>
          </p:cNvPr>
          <p:cNvSpPr txBox="1"/>
          <p:nvPr/>
        </p:nvSpPr>
        <p:spPr>
          <a:xfrm>
            <a:off x="113956" y="729786"/>
            <a:ext cx="11843953" cy="493468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a:ea typeface="+mn-ea"/>
                <a:cs typeface="Arial"/>
              </a:rPr>
              <a:t>1: Building On the Existing Opportunities: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FF0000"/>
              </a:solidFill>
              <a:effectLst/>
              <a:uLnTx/>
              <a:uFillTx/>
              <a:latin typeface="Arial"/>
              <a:ea typeface="+mn-ea"/>
              <a:cs typeface="Arial"/>
            </a:endParaRPr>
          </a:p>
          <a:p>
            <a:pPr marL="285750" marR="0" lvl="1"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EMR vision of integration of ASRH, 2019</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Initiative taken in 2019 to integrate sexual and reproductive health and rights package in national health policies, programmes and practices in the Eastern Mediterranean Region. This will allow the initiatives at the central/regional level to filter down at the national level of each country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1600" baseline="30000" dirty="0">
                <a:solidFill>
                  <a:prstClr val="black"/>
                </a:solidFill>
                <a:latin typeface="Calibri" panose="020F0502020204030204"/>
              </a:rPr>
              <a:t>19</a:t>
            </a:r>
            <a:endPar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Regional Framework for Joint UN Strategic Action for Young People in the Arab States, Middle Eastern and North African Region  (2016-2017) </a:t>
            </a:r>
            <a:r>
              <a:rPr lang="en-US" sz="1600" b="1" baseline="30000" dirty="0">
                <a:solidFill>
                  <a:srgbClr val="FF0000"/>
                </a:solidFill>
                <a:latin typeface="Calibri" panose="020F0502020204030204"/>
              </a:rPr>
              <a:t>20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develop a common two-year framework for young people (10-24 years) in the Arab States and MENA region that will contribute to fulfilling their human rights and enable them to develop their capacities– within a safe and supportive environment. Out of four strategic priorities they recommended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Establishing a regional conceptual framework for life- skills education and a regional conceptual framework for comprehensive sexuality education, leading to national frameworks.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Youth Targets for Sustainable Development Goals (SDG’s)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Arial"/>
              </a:rPr>
              <a:t>2030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This provides an opportunity to address CSE from both health and development perspective.</a:t>
            </a:r>
          </a:p>
          <a:p>
            <a:pPr marL="1314450" marR="0" lvl="2"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a:rPr>
              <a:t>Ensure healthy lives and promote well-being for all at all stages (SDG3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a:t>
            </a:r>
          </a:p>
          <a:p>
            <a:pPr marL="1314450" marR="0" lvl="2"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a:rPr>
              <a:t>Ensure inclusive and equitable quality education and promote lifelong learning opportunities for all (SDG4) </a:t>
            </a:r>
          </a:p>
          <a:p>
            <a:pPr marL="1314450" marR="0" lvl="2"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Achieve gender equality and empower all women and girls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a:rPr>
              <a:t>SDG5</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 </a:t>
            </a:r>
          </a:p>
          <a:p>
            <a:pPr marL="914400" marR="0" lvl="2" indent="0" algn="l"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This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offers significant opportunities to build global and national action to achieving adolescent reproductive and sexual health.</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21</a:t>
            </a:r>
          </a:p>
        </p:txBody>
      </p:sp>
    </p:spTree>
    <p:extLst>
      <p:ext uri="{BB962C8B-B14F-4D97-AF65-F5344CB8AC3E}">
        <p14:creationId xmlns:p14="http://schemas.microsoft.com/office/powerpoint/2010/main" val="61615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77800"/>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1" dirty="0">
                <a:latin typeface="Arial"/>
                <a:cs typeface="Arial"/>
              </a:rPr>
              <a:t>FUTURE PROSPECTS-2 </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3D49EF4-A357-46B7-A826-A8F9F3236892}"/>
              </a:ext>
            </a:extLst>
          </p:cNvPr>
          <p:cNvSpPr/>
          <p:nvPr/>
        </p:nvSpPr>
        <p:spPr>
          <a:xfrm>
            <a:off x="314960" y="835759"/>
            <a:ext cx="11877040" cy="501675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Arial"/>
              </a:rPr>
              <a:t>2: Implementing A successful CSE programme;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Arial"/>
              </a:rPr>
              <a:t>Implementation CSE programme through adopting evidence-based interventions at the policy, community and school levels </a:t>
            </a:r>
            <a:r>
              <a:rPr kumimoji="0" lang="en-US" sz="1600" b="0" i="0" u="none" strike="noStrike" kern="1200" cap="none" spc="0" normalizeH="0" baseline="30000" noProof="0" dirty="0">
                <a:ln>
                  <a:noFill/>
                </a:ln>
                <a:solidFill>
                  <a:prstClr val="black"/>
                </a:solidFill>
                <a:effectLst/>
                <a:uLnTx/>
                <a:uFillTx/>
                <a:ea typeface="+mn-ea"/>
                <a:cs typeface="+mn-cs"/>
              </a:rPr>
              <a:t>12,16, 18</a:t>
            </a: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ea typeface="+mn-ea"/>
                <a:cs typeface="Arial"/>
              </a:rPr>
              <a:t>Enabling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Arial"/>
              </a:rPr>
              <a:t> Building block necessary for a successful CSE programme is an enabling environment, which encompasses</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ea typeface="+mn-ea"/>
                <a:cs typeface="Arial"/>
              </a:rPr>
              <a:t>Enabling policies</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ea typeface="+mn-ea"/>
                <a:cs typeface="Arial"/>
              </a:rPr>
              <a:t>Supportive cultural norms and values</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0" i="0" u="none" strike="noStrike" kern="1200" cap="none" spc="0" normalizeH="0" baseline="0" noProof="0" dirty="0">
                <a:ln>
                  <a:noFill/>
                </a:ln>
                <a:solidFill>
                  <a:prstClr val="black"/>
                </a:solidFill>
                <a:effectLst/>
                <a:uLnTx/>
                <a:uFillTx/>
                <a:ea typeface="+mn-ea"/>
                <a:cs typeface="Arial"/>
              </a:rPr>
              <a:t>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0000"/>
                </a:solidFill>
                <a:effectLst/>
                <a:uLnTx/>
                <a:uFillTx/>
                <a:ea typeface="+mn-ea"/>
                <a:cs typeface="Arial"/>
              </a:rPr>
              <a:t>Collaborative model of CSE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Arial"/>
              </a:rPr>
              <a:t>The collaborative model of education and health sector can together facilitate implementation CSE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Arial"/>
              </a:rPr>
              <a:t>Providing inputs for the development of </a:t>
            </a:r>
            <a:r>
              <a:rPr kumimoji="0" lang="en-US" sz="1600" b="1" i="0" u="none" strike="noStrike" kern="1200" cap="none" spc="0" normalizeH="0" baseline="0" noProof="0" dirty="0">
                <a:ln>
                  <a:noFill/>
                </a:ln>
                <a:solidFill>
                  <a:prstClr val="black"/>
                </a:solidFill>
                <a:effectLst/>
                <a:uLnTx/>
                <a:uFillTx/>
                <a:ea typeface="+mn-ea"/>
                <a:cs typeface="Arial"/>
              </a:rPr>
              <a:t>evidence-based, age-appropriate </a:t>
            </a:r>
            <a:r>
              <a:rPr kumimoji="0" lang="en-US" sz="1600" b="0" i="0" u="none" strike="noStrike" kern="1200" cap="none" spc="0" normalizeH="0" baseline="0" noProof="0" dirty="0">
                <a:ln>
                  <a:noFill/>
                </a:ln>
                <a:solidFill>
                  <a:prstClr val="black"/>
                </a:solidFill>
                <a:effectLst/>
                <a:uLnTx/>
                <a:uFillTx/>
                <a:ea typeface="+mn-ea"/>
                <a:cs typeface="Arial"/>
              </a:rPr>
              <a:t>and skills-based SRH education in school curricula</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1" i="0" u="none" strike="noStrike" kern="1200" cap="none" spc="0" normalizeH="0" baseline="0" noProof="0" dirty="0">
                <a:ln>
                  <a:noFill/>
                </a:ln>
                <a:solidFill>
                  <a:prstClr val="black"/>
                </a:solidFill>
                <a:effectLst/>
                <a:uLnTx/>
                <a:uFillTx/>
                <a:ea typeface="+mn-ea"/>
                <a:cs typeface="Arial"/>
              </a:rPr>
              <a:t>Encouraging the development and adaptations of the curriculum </a:t>
            </a:r>
            <a:r>
              <a:rPr kumimoji="0" lang="en-US" sz="1600" b="0" i="0" u="none" strike="noStrike" kern="1200" cap="none" spc="0" normalizeH="0" baseline="0" noProof="0" dirty="0">
                <a:ln>
                  <a:noFill/>
                </a:ln>
                <a:solidFill>
                  <a:prstClr val="black"/>
                </a:solidFill>
                <a:effectLst/>
                <a:uLnTx/>
                <a:uFillTx/>
                <a:ea typeface="+mn-ea"/>
                <a:cs typeface="Arial"/>
              </a:rPr>
              <a:t>to different cultural contexts and use of standards for SRH education  </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1" i="0" u="none" strike="noStrike" kern="1200" cap="none" spc="0" normalizeH="0" baseline="0" noProof="0" dirty="0">
                <a:ln>
                  <a:noFill/>
                </a:ln>
                <a:solidFill>
                  <a:prstClr val="black"/>
                </a:solidFill>
                <a:effectLst/>
                <a:uLnTx/>
                <a:uFillTx/>
                <a:ea typeface="+mn-ea"/>
                <a:cs typeface="Arial"/>
              </a:rPr>
              <a:t>Teacher training and retraining </a:t>
            </a:r>
            <a:r>
              <a:rPr kumimoji="0" lang="en-US" sz="1600" b="0" i="0" u="none" strike="noStrike" kern="1200" cap="none" spc="0" normalizeH="0" baseline="0" noProof="0" dirty="0">
                <a:ln>
                  <a:noFill/>
                </a:ln>
                <a:solidFill>
                  <a:prstClr val="black"/>
                </a:solidFill>
                <a:effectLst/>
                <a:uLnTx/>
                <a:uFillTx/>
                <a:ea typeface="+mn-ea"/>
                <a:cs typeface="Arial"/>
              </a:rPr>
              <a:t>through professional organizations; enhancing positive attitudes towards CSE </a:t>
            </a:r>
            <a:r>
              <a:rPr kumimoji="0" lang="en-US" sz="1600" b="0" i="0" u="none" strike="noStrike" kern="1200" cap="none" spc="0" normalizeH="0" baseline="30000" noProof="0" dirty="0">
                <a:ln>
                  <a:noFill/>
                </a:ln>
                <a:solidFill>
                  <a:prstClr val="black"/>
                </a:solidFill>
                <a:effectLst/>
                <a:uLnTx/>
                <a:uFillTx/>
                <a:ea typeface="+mn-ea"/>
                <a:cs typeface="Arial"/>
              </a:rPr>
              <a:t>22</a:t>
            </a:r>
            <a:endParaRPr kumimoji="0" lang="en-US" sz="1600" b="0" i="0" u="none" strike="noStrike" kern="1200" cap="none" spc="0" normalizeH="0" baseline="0" noProof="0" dirty="0">
              <a:ln>
                <a:noFill/>
              </a:ln>
              <a:solidFill>
                <a:prstClr val="black"/>
              </a:solidFill>
              <a:effectLst/>
              <a:uLnTx/>
              <a:uFillTx/>
              <a:ea typeface="+mn-ea"/>
              <a:cs typeface="Arial"/>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1" i="0" u="none" strike="noStrike" kern="1200" cap="none" spc="0" normalizeH="0" baseline="0" noProof="0" dirty="0">
                <a:ln>
                  <a:noFill/>
                </a:ln>
                <a:solidFill>
                  <a:prstClr val="black"/>
                </a:solidFill>
                <a:effectLst/>
                <a:uLnTx/>
                <a:uFillTx/>
                <a:ea typeface="+mn-ea"/>
                <a:cs typeface="Arial"/>
              </a:rPr>
              <a:t>Jointly reviewing the accuracy of information and the appropriateness of skills-based training </a:t>
            </a:r>
            <a:r>
              <a:rPr kumimoji="0" lang="en-US" sz="1600" b="0" i="0" u="none" strike="noStrike" kern="1200" cap="none" spc="0" normalizeH="0" baseline="0" noProof="0" dirty="0">
                <a:ln>
                  <a:noFill/>
                </a:ln>
                <a:solidFill>
                  <a:prstClr val="black"/>
                </a:solidFill>
                <a:effectLst/>
                <a:uLnTx/>
                <a:uFillTx/>
                <a:ea typeface="+mn-ea"/>
                <a:cs typeface="Arial"/>
              </a:rPr>
              <a:t>in school curricula</a:t>
            </a: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1600" b="1" i="0" u="none" strike="noStrike" kern="1200" cap="none" spc="0" normalizeH="0" baseline="0" noProof="0" dirty="0">
                <a:ln>
                  <a:noFill/>
                </a:ln>
                <a:solidFill>
                  <a:prstClr val="black"/>
                </a:solidFill>
                <a:effectLst/>
                <a:uLnTx/>
                <a:uFillTx/>
                <a:ea typeface="+mn-ea"/>
                <a:cs typeface="Arial"/>
              </a:rPr>
              <a:t>Supporting  o</a:t>
            </a:r>
            <a:r>
              <a:rPr kumimoji="0" lang="en-US" sz="1600" b="1" i="0" u="none" strike="noStrike" kern="1200" cap="none" spc="0" normalizeH="0" baseline="0" noProof="0" dirty="0">
                <a:ln>
                  <a:noFill/>
                </a:ln>
                <a:solidFill>
                  <a:prstClr val="black"/>
                </a:solidFill>
                <a:effectLst/>
                <a:uLnTx/>
                <a:uFillTx/>
                <a:ea typeface="+mn-ea"/>
                <a:cs typeface="+mn-cs"/>
              </a:rPr>
              <a:t>ut-of-school comprehensive sexuality education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ea typeface="+mn-ea"/>
                <a:cs typeface="Arial"/>
              </a:rPr>
              <a:t>Coordinated implementation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endParaRPr kumimoji="0" lang="en-US" sz="1600" b="1" i="0" u="none" strike="noStrike" kern="1200" cap="none" spc="0" normalizeH="0" baseline="0" noProof="0" dirty="0">
              <a:ln>
                <a:noFill/>
              </a:ln>
              <a:solidFill>
                <a:srgbClr val="FF0000"/>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r>
              <a:rPr kumimoji="0" lang="en-US" sz="1600" b="1" i="0" u="none" strike="noStrike" kern="1200" cap="none" spc="0" normalizeH="0" baseline="0" noProof="0" dirty="0">
                <a:ln>
                  <a:noFill/>
                </a:ln>
                <a:solidFill>
                  <a:srgbClr val="FF0000"/>
                </a:solidFill>
                <a:effectLst/>
                <a:uLnTx/>
                <a:uFillTx/>
                <a:ea typeface="+mn-ea"/>
                <a:cs typeface="Arial"/>
              </a:rPr>
              <a:t>Ongoing monitoring and evaluation of the implemented programmes</a:t>
            </a:r>
          </a:p>
        </p:txBody>
      </p:sp>
    </p:spTree>
    <p:extLst>
      <p:ext uri="{BB962C8B-B14F-4D97-AF65-F5344CB8AC3E}">
        <p14:creationId xmlns:p14="http://schemas.microsoft.com/office/powerpoint/2010/main" val="207772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2AB649-067A-4865-BB38-D645F8184131}"/>
              </a:ext>
            </a:extLst>
          </p:cNvPr>
          <p:cNvSpPr txBox="1">
            <a:spLocks/>
          </p:cNvSpPr>
          <p:nvPr/>
        </p:nvSpPr>
        <p:spPr>
          <a:xfrm>
            <a:off x="208692" y="177800"/>
            <a:ext cx="11690865" cy="5588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REFERENCES</a:t>
            </a:r>
          </a:p>
        </p:txBody>
      </p:sp>
      <p:sp>
        <p:nvSpPr>
          <p:cNvPr id="5" name="Slide Number Placeholder 4"/>
          <p:cNvSpPr>
            <a:spLocks noGrp="1"/>
          </p:cNvSpPr>
          <p:nvPr>
            <p:ph type="sldNum" sz="quarter" idx="12"/>
          </p:nvPr>
        </p:nvSpPr>
        <p:spPr>
          <a:xfrm>
            <a:off x="9321800" y="6330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B2C27-1FBB-4F49-87B9-AF05B34AEBCA}"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15900" y="821692"/>
            <a:ext cx="112141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876300" y="1010351"/>
            <a:ext cx="995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 </a:t>
            </a:r>
            <a:r>
              <a:rPr kumimoji="0" lang="en-GB" sz="1600" b="0" i="0" u="none" strike="noStrike" kern="1200" cap="none" spc="0" normalizeH="0" baseline="0" noProof="0" dirty="0">
                <a:ln>
                  <a:noFill/>
                </a:ln>
                <a:solidFill>
                  <a:prstClr val="black"/>
                </a:solidFill>
                <a:effectLst/>
                <a:uLnTx/>
                <a:uFillTx/>
                <a:ea typeface="+mn-ea"/>
                <a:cs typeface="+mn-cs"/>
              </a:rPr>
              <a:t>Abdelwanis Mohamed M. Health Knowledge and Attitudes Among Youth in Selected Arab Countries, with a Specific Focus on Sexual and Reproductive Health: Maha Abdelwanis Mohamed. European Journal of Public Health. 2013 Oct 1;23(ckt123.022). http://dx.doi.org/10.1093/eurpub/ckt123.022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 </a:t>
            </a:r>
            <a:r>
              <a:rPr lang="en-GB" sz="1600" dirty="0"/>
              <a:t>Wahba M. Adolescents’ Sexual and Reproductive Health in the Arab World. In: Laher I, ed. Handbook of Healthcare in the Arab World. Cham: Springer International Publishing; 2019:1-25. http://dx.doi.org/</a:t>
            </a:r>
            <a:r>
              <a:rPr lang="en-GB" sz="1600" dirty="0">
                <a:hlinkClick r:id="rId3"/>
              </a:rPr>
              <a:t>10.1007/978-3-319-74365-3_100-1</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3. </a:t>
            </a:r>
            <a:r>
              <a:rPr lang="en-GB" sz="1600" dirty="0"/>
              <a:t>AlQuaiz AM, Kazi A, Al Muneef M. Determinants of sexual health knowledge in adolescent girls in schools of Riyadh-Saudi Arabia: a cross sectional study. BMC Women’s Health. 2013 Apr 15;13(1):19. http://dx.doi.org/</a:t>
            </a:r>
            <a:r>
              <a:rPr lang="en-GB" sz="1600" dirty="0">
                <a:hlinkClick r:id="rId4"/>
              </a:rPr>
              <a:t>10.1186/1472-6874-13-19</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4. </a:t>
            </a:r>
            <a:r>
              <a:rPr lang="en-US" sz="1600" dirty="0"/>
              <a:t>Nadia Al </a:t>
            </a:r>
            <a:r>
              <a:rPr lang="en-US" sz="1600" dirty="0" err="1"/>
              <a:t>Bayoumi</a:t>
            </a:r>
            <a:r>
              <a:rPr lang="en-US" sz="1600" dirty="0"/>
              <a:t>, Riyad Diab and Bassam Abu Hamad. Knowledge, Attitudes and Practices Among Men in the Gaza Strip Related to Sexual and Reproductive Health and Rights and Child-Rearing. 2021 Oct.</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 Zaabi OA, Heffernan M, Holroyd E, Jackson M. Islamic parents’ attitudes and beliefs towards school-based sexual and reproductive health education programmes in Oman. Sex Education. 2019 Sep 3;19(5):534-50. http://dx.doi.org/</a:t>
            </a:r>
            <a:r>
              <a:rPr lang="en-GB" sz="1600" dirty="0">
                <a:hlinkClick r:id="rId5"/>
              </a:rPr>
              <a:t>10.1080/14681811.2018.1553708</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6</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GB" sz="1600" b="0" i="0" u="none" strike="noStrike" kern="1200" cap="none" spc="0" normalizeH="0" baseline="0" noProof="0" dirty="0">
                <a:ln>
                  <a:noFill/>
                </a:ln>
                <a:solidFill>
                  <a:prstClr val="black"/>
                </a:solidFill>
                <a:effectLst/>
                <a:uLnTx/>
                <a:uFillTx/>
                <a:ea typeface="+mn-ea"/>
                <a:cs typeface="+mn-cs"/>
              </a:rPr>
              <a:t>Nadeem A, Cheema MK, Zameer S. Perceptions of Muslim parents and teachers towards sex education in Pakistan. Sex Education. 2021 Jan 2;21(1):106-18. </a:t>
            </a:r>
            <a:r>
              <a:rPr kumimoji="0" lang="en-GB" sz="1600" b="0" i="0" u="none" strike="noStrike" kern="1200" cap="none" spc="0" normalizeH="0" baseline="0" noProof="0" dirty="0">
                <a:ln>
                  <a:noFill/>
                </a:ln>
                <a:solidFill>
                  <a:prstClr val="black"/>
                </a:solidFill>
                <a:effectLst/>
                <a:uLnTx/>
                <a:uFillTx/>
                <a:ea typeface="+mn-ea"/>
                <a:cs typeface="+mn-cs"/>
                <a:hlinkClick r:id="rId6"/>
              </a:rPr>
              <a:t>http://dx.doi.org/10.1080/14681811.2020.1753032</a:t>
            </a:r>
            <a:r>
              <a:rPr kumimoji="0" lang="en-GB" sz="1600" b="0" i="0" u="none" strike="noStrike" kern="1200" cap="none" spc="0" normalizeH="0" baseline="0" noProof="0" dirty="0">
                <a:ln>
                  <a:noFill/>
                </a:ln>
                <a:solidFill>
                  <a:prstClr val="black"/>
                </a:solidFill>
                <a:effectLst/>
                <a:uLnTx/>
                <a:uFillTx/>
                <a:ea typeface="+mn-ea"/>
                <a:cs typeface="+mn-cs"/>
              </a:rPr>
              <a:t> </a:t>
            </a:r>
            <a:endParaRPr kumimoji="0" lang="en-US" sz="1600" b="0" i="0" u="none" strike="noStrike" kern="1200" cap="none" spc="0" normalizeH="0" baseline="0" noProof="0" dirty="0">
              <a:ln>
                <a:noFill/>
              </a:ln>
              <a:solidFill>
                <a:prstClr val="black"/>
              </a:solidFill>
              <a:effectLst/>
              <a:uLnTx/>
              <a:uFillTx/>
              <a:ea typeface="+mn-ea"/>
              <a:cs typeface="+mn-cs"/>
            </a:endParaRPr>
          </a:p>
          <a:p>
            <a:pPr defTabSz="914400">
              <a:defRPr/>
            </a:pPr>
            <a:r>
              <a:rPr lang="en-US" sz="1600" dirty="0">
                <a:solidFill>
                  <a:prstClr val="black"/>
                </a:solidFill>
              </a:rPr>
              <a:t>7</a:t>
            </a:r>
            <a:r>
              <a:rPr kumimoji="0" lang="en-US" sz="1600" b="0" i="0" u="none" strike="noStrike" kern="1200" cap="none" spc="0" normalizeH="0" baseline="0" noProof="0" dirty="0">
                <a:ln>
                  <a:noFill/>
                </a:ln>
                <a:solidFill>
                  <a:prstClr val="black"/>
                </a:solidFill>
                <a:effectLst/>
                <a:uLnTx/>
                <a:uFillTx/>
                <a:ea typeface="+mn-ea"/>
                <a:cs typeface="+mn-cs"/>
              </a:rPr>
              <a:t>. </a:t>
            </a:r>
            <a:r>
              <a:rPr lang="en-GB" sz="1600" dirty="0"/>
              <a:t>Alquaiz AM, Almuneef MA, Minhas HR. Knowledge, attitudes, and resources of sex education among female adolescents in public and private schools in Central Saudi Arabia. Saudi Med J. 2012 Sep;33(9):1001-9.</a:t>
            </a:r>
          </a:p>
        </p:txBody>
      </p:sp>
    </p:spTree>
    <p:extLst>
      <p:ext uri="{BB962C8B-B14F-4D97-AF65-F5344CB8AC3E}">
        <p14:creationId xmlns:p14="http://schemas.microsoft.com/office/powerpoint/2010/main" val="36954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F4489-B465-4B7D-8C18-FD8A2B9697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p:cNvSpPr/>
          <p:nvPr/>
        </p:nvSpPr>
        <p:spPr>
          <a:xfrm>
            <a:off x="304800" y="872662"/>
            <a:ext cx="111125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558800" y="431800"/>
            <a:ext cx="106807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REFERENCES</a:t>
            </a:r>
          </a:p>
        </p:txBody>
      </p:sp>
      <p:sp>
        <p:nvSpPr>
          <p:cNvPr id="4" name="Rectangle 3"/>
          <p:cNvSpPr/>
          <p:nvPr/>
        </p:nvSpPr>
        <p:spPr>
          <a:xfrm>
            <a:off x="558800" y="778451"/>
            <a:ext cx="1097235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8</a:t>
            </a:r>
            <a:r>
              <a:rPr kumimoji="0" lang="en-US" sz="1600" i="0" u="none" strike="noStrike" kern="1200" cap="none" spc="0" normalizeH="0" baseline="0" noProof="0" dirty="0">
                <a:ln>
                  <a:noFill/>
                </a:ln>
                <a:solidFill>
                  <a:prstClr val="black"/>
                </a:solidFill>
                <a:effectLst/>
                <a:uLnTx/>
                <a:uFillTx/>
                <a:latin typeface="Calibri"/>
                <a:ea typeface="+mn-ea"/>
                <a:cs typeface="+mn-cs"/>
              </a:rPr>
              <a:t>. Latifnejad Roudsari R, et al. Socio-cultural challenges to sexual health education for female adolescents in Iran. Iran J Reprod Med. 2013 Feb;11(2):101-10. Available from: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https://www.ncbi.nlm.nih.gov/pmc/articles/PMC3941358/</a:t>
            </a:r>
            <a:r>
              <a:rPr kumimoji="0" lang="en-US" sz="160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9. Askari F, Mirzaiinajmabadi K, Saeedy Rezvani M, Asgharinekah SM. Sexual health education issues (challenges) for adolescent boys in Iran: A qualitative study. J Educ Health Promot. 2020 Feb 28;9. </a:t>
            </a:r>
            <a:r>
              <a:rPr lang="en-US" sz="1600" dirty="0" err="1">
                <a:solidFill>
                  <a:prstClr val="black"/>
                </a:solidFill>
                <a:latin typeface="Calibri"/>
              </a:rPr>
              <a:t>doi</a:t>
            </a:r>
            <a:r>
              <a:rPr lang="en-US" sz="1600" dirty="0">
                <a:solidFill>
                  <a:prstClr val="black"/>
                </a:solidFill>
                <a:latin typeface="Calibri"/>
              </a:rPr>
              <a:t>: 10.4103/jehp.jehp_462_19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10.</a:t>
            </a:r>
            <a:r>
              <a:rPr kumimoji="0" lang="en-US"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a:ln>
                  <a:noFill/>
                </a:ln>
                <a:solidFill>
                  <a:prstClr val="black"/>
                </a:solidFill>
                <a:effectLst/>
                <a:uLnTx/>
                <a:uFillTx/>
                <a:latin typeface="Calibri"/>
                <a:ea typeface="+mn-ea"/>
                <a:cs typeface="+mn-cs"/>
              </a:rPr>
              <a:t>UNFPA. Adolescent sexual and reproductive health toolkit for humanitarian settings: A companion to the inter-agency field manual on reproductive health in humanitarian settings. United Nations Population Fund; 2009. Available from: </a:t>
            </a:r>
            <a:r>
              <a:rPr kumimoji="0" lang="en-GB" sz="1600" i="0" u="none" strike="noStrike" kern="1200" cap="none" spc="0" normalizeH="0" baseline="0" noProof="0" dirty="0">
                <a:ln>
                  <a:noFill/>
                </a:ln>
                <a:solidFill>
                  <a:prstClr val="black"/>
                </a:solidFill>
                <a:effectLst/>
                <a:uLnTx/>
                <a:uFillTx/>
                <a:latin typeface="Calibri"/>
                <a:ea typeface="+mn-ea"/>
                <a:cs typeface="+mn-cs"/>
                <a:hlinkClick r:id="rId4"/>
              </a:rPr>
              <a:t>https://www.unfpa.org/sites/default/files/pub-pdf/UNFPA_ASRHtoolkit_english.pdf</a:t>
            </a:r>
            <a:r>
              <a:rPr kumimoji="0" lang="en-GB" sz="160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a:rPr>
              <a:t>11. Keogh SC, et al. Challenges to implementing national comprehensive sexuality education curricula in low- and middle-income countries: Case studies of Ghana, Kenya, Peru and Guatemala. PLOS ONE. 2018 Jul 11;13(7):e0200513. </a:t>
            </a:r>
            <a:r>
              <a:rPr lang="en-GB" sz="1600" dirty="0">
                <a:solidFill>
                  <a:prstClr val="black"/>
                </a:solidFill>
                <a:latin typeface="Calibri"/>
                <a:hlinkClick r:id="rId5"/>
              </a:rPr>
              <a:t>http://dx.doi.org/10.1371/journal.pone.0200513</a:t>
            </a:r>
            <a:endParaRPr lang="en-GB" sz="1600" dirty="0">
              <a:solidFill>
                <a:prstClr val="black"/>
              </a:solidFill>
              <a:latin typeface="Calibri"/>
            </a:endParaRPr>
          </a:p>
          <a:p>
            <a:pPr defTabSz="914400">
              <a:defRPr/>
            </a:pPr>
            <a:r>
              <a:rPr lang="en-GB" sz="1600" dirty="0">
                <a:solidFill>
                  <a:prstClr val="black"/>
                </a:solidFill>
                <a:latin typeface="Calibri"/>
              </a:rPr>
              <a:t>12. UNFPA Jordan.</a:t>
            </a:r>
            <a:r>
              <a:rPr lang="en-US" sz="1600" dirty="0">
                <a:solidFill>
                  <a:prstClr val="black"/>
                </a:solidFill>
                <a:latin typeface="Calibri"/>
              </a:rPr>
              <a:t> Promoting Comprehensive Sexuality Education in Jordan from a socio-ecological model</a:t>
            </a:r>
            <a:r>
              <a:rPr lang="en-GB" sz="1600" dirty="0">
                <a:solidFill>
                  <a:prstClr val="black"/>
                </a:solidFill>
                <a:latin typeface="Calibri"/>
              </a:rPr>
              <a:t>. 2021.  https://jordan.unfpa.org/en/news/promoting-comprehensive-sexuality-education-jordan-socio-ecological-model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Calibri"/>
                <a:ea typeface="+mn-ea"/>
                <a:cs typeface="+mn-cs"/>
              </a:rPr>
              <a:t>13. Wahba M, Roudi-Fahimi F. The Need for Reproductive Health Education in Schools in Egypt [Policy Brief]. Population Reference Bureau; 2012 Oct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a:rPr>
              <a:t>14. Chandra-Mouli V, et al. Building Support for Adolescent Sexuality and Reproductive Health Education and Responding to Resistance in Conservative Contexts: Cases From Pakistan. Glob Health Sci Pract. 2018 21;6(1):128-36. http://dx.doi.org/10.9745/GHSP-D-17-00285</a:t>
            </a: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defTabSz="914400">
              <a:defRPr/>
            </a:pPr>
            <a:r>
              <a:rPr lang="de-DE" sz="1600" dirty="0">
                <a:solidFill>
                  <a:prstClr val="black"/>
                </a:solidFill>
                <a:latin typeface="Calibri"/>
              </a:rPr>
              <a:t>15. </a:t>
            </a:r>
            <a:r>
              <a:rPr lang="en-GB" sz="1600" dirty="0">
                <a:solidFill>
                  <a:prstClr val="black"/>
                </a:solidFill>
                <a:latin typeface="Calibri"/>
              </a:rPr>
              <a:t>Gordon, P. Review of sex, relationships and HIV education in schools. Paris: UNESCO; 2008. 38 p.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cited</a:t>
            </a:r>
            <a:r>
              <a:rPr kumimoji="0" lang="de-DE" sz="1600" b="0" i="0" u="none" strike="noStrike" kern="1200" cap="none" spc="0" normalizeH="0" baseline="0" noProof="0" dirty="0">
                <a:ln>
                  <a:noFill/>
                </a:ln>
                <a:solidFill>
                  <a:prstClr val="black"/>
                </a:solidFill>
                <a:effectLst/>
                <a:uLnTx/>
                <a:uFillTx/>
                <a:latin typeface="Calibri"/>
                <a:ea typeface="+mn-ea"/>
                <a:cs typeface="+mn-cs"/>
              </a:rPr>
              <a:t> 2019 Mar 9].</a:t>
            </a:r>
          </a:p>
          <a:p>
            <a:pPr defTabSz="914400">
              <a:defRPr/>
            </a:pPr>
            <a:r>
              <a:rPr lang="de-DE" sz="1600" dirty="0">
                <a:solidFill>
                  <a:prstClr val="black"/>
                </a:solidFill>
                <a:latin typeface="Calibri"/>
              </a:rPr>
              <a:t>16. </a:t>
            </a:r>
            <a:r>
              <a:rPr lang="en-GB" sz="1600" dirty="0">
                <a:solidFill>
                  <a:prstClr val="black"/>
                </a:solidFill>
                <a:latin typeface="Calibri"/>
              </a:rPr>
              <a:t>UNFPA. International technical guidance on sexuality education: An evidence-informed approach. Paris: UNESCO; 2018.</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02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675"/>
          </a:xfrm>
        </p:spPr>
        <p:style>
          <a:lnRef idx="3">
            <a:schemeClr val="lt1"/>
          </a:lnRef>
          <a:fillRef idx="1">
            <a:schemeClr val="accent1"/>
          </a:fillRef>
          <a:effectRef idx="1">
            <a:schemeClr val="accent1"/>
          </a:effectRef>
          <a:fontRef idx="minor">
            <a:schemeClr val="lt1"/>
          </a:fontRef>
        </p:style>
        <p:txBody>
          <a:bodyPr/>
          <a:lstStyle/>
          <a:p>
            <a:pPr algn="ctr" defTabSz="457200"/>
            <a:r>
              <a:rPr lang="en-US" sz="2800" b="1" dirty="0"/>
              <a:t>REFERENCES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F4489-B465-4B7D-8C18-FD8A2B9697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p:cNvSpPr/>
          <p:nvPr/>
        </p:nvSpPr>
        <p:spPr>
          <a:xfrm>
            <a:off x="736600" y="1197311"/>
            <a:ext cx="107950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17. Love Matters Arabic (LMA). Experiences and views of young people on comprehensive sexuality education in Egypt. [Unpublished] 2019.</a:t>
            </a:r>
            <a:endParaRPr kumimoji="0" lang="en-GB"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18. Global Accelerated Action for the Health of Adolescents (AA-HA!): Guidance to support country implementation. Geneva: World Health Organization; 2017. Licence: CC BY-NC-SA 3.0 IGO.</a:t>
            </a:r>
            <a:endParaRPr kumimoji="0" lang="en-GB" sz="1600" b="0" i="0" u="none" strike="noStrike" kern="1200" cap="none" spc="0" normalizeH="0" baseline="0" noProof="0" dirty="0">
              <a:ln>
                <a:noFill/>
              </a:ln>
              <a:solidFill>
                <a:prstClr val="black"/>
              </a:solidFill>
              <a:effectLst/>
              <a:uLnTx/>
              <a:uFillTx/>
              <a:ea typeface="+mn-ea"/>
              <a:cs typeface="+mn-cs"/>
            </a:endParaRPr>
          </a:p>
          <a:p>
            <a:pPr defTabSz="914400">
              <a:defRPr/>
            </a:pPr>
            <a:r>
              <a:rPr lang="en-US" sz="1600" dirty="0">
                <a:solidFill>
                  <a:prstClr val="black"/>
                </a:solidFill>
              </a:rPr>
              <a:t>19</a:t>
            </a:r>
            <a:r>
              <a:rPr kumimoji="0" lang="en-US" sz="1600" b="0" i="0" u="none" strike="noStrike" kern="1200" cap="none" spc="0" normalizeH="0" baseline="0" noProof="0" dirty="0">
                <a:ln>
                  <a:noFill/>
                </a:ln>
                <a:solidFill>
                  <a:prstClr val="black"/>
                </a:solidFill>
                <a:effectLst/>
                <a:uLnTx/>
                <a:uFillTx/>
                <a:ea typeface="+mn-ea"/>
                <a:cs typeface="+mn-cs"/>
              </a:rPr>
              <a:t>. </a:t>
            </a:r>
            <a:r>
              <a:rPr lang="en-GB" sz="1600" dirty="0"/>
              <a:t>Integrating sexual and reproductive health and rights package in national health policies, programmes and practices in the Eastern Mediterranean Region. East Mediterr Health J. 2019 Oct 1;25(10):763-4. http://dx.doi.org/</a:t>
            </a:r>
            <a:r>
              <a:rPr lang="en-GB" sz="1600" dirty="0">
                <a:hlinkClick r:id="rId3"/>
              </a:rPr>
              <a:t>10.26719/2019.25.10.763</a:t>
            </a:r>
            <a:endParaRPr kumimoji="0" lang="en-GB"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20</a:t>
            </a:r>
            <a:r>
              <a:rPr lang="en-US" sz="1600" dirty="0">
                <a:solidFill>
                  <a:prstClr val="black"/>
                </a:solidFill>
              </a:rPr>
              <a:t>. </a:t>
            </a:r>
            <a:r>
              <a:rPr kumimoji="0" lang="en-GB" sz="1600" b="0" i="0" u="none" strike="noStrike" kern="1200" cap="none" spc="0" normalizeH="0" baseline="0" noProof="0" dirty="0">
                <a:ln>
                  <a:noFill/>
                </a:ln>
                <a:solidFill>
                  <a:prstClr val="black"/>
                </a:solidFill>
                <a:effectLst/>
                <a:uLnTx/>
                <a:uFillTx/>
                <a:ea typeface="+mn-ea"/>
                <a:cs typeface="+mn-cs"/>
              </a:rPr>
              <a:t>United Nations Inter-Agency Technical Task Team on Young People (UN IATTTYP). Regional framework of joint strategic actions for young people 2016 – 2017, in the Arab States and Middle East and North Africa Region. UN IATTTYP; 2015</a:t>
            </a:r>
            <a:r>
              <a:rPr kumimoji="0" lang="en-US" sz="1600" b="0" i="0" u="none" strike="noStrike" kern="1200" cap="none" spc="0" normalizeH="0" baseline="0" noProof="0" dirty="0">
                <a:ln>
                  <a:noFill/>
                </a:ln>
                <a:solidFill>
                  <a:prstClr val="black"/>
                </a:solidFill>
                <a:effectLst/>
                <a:uLnTx/>
                <a:uFillTx/>
                <a:ea typeface="+mn-ea"/>
                <a:cs typeface="+mn-cs"/>
              </a:rPr>
              <a:t>.  Available from: </a:t>
            </a:r>
            <a:r>
              <a:rPr kumimoji="0" lang="en-US" sz="1600" b="0" i="0" u="sng" strike="noStrike" kern="1200" cap="none" spc="0" normalizeH="0" baseline="0" noProof="0" dirty="0">
                <a:ln>
                  <a:noFill/>
                </a:ln>
                <a:solidFill>
                  <a:prstClr val="black"/>
                </a:solidFill>
                <a:effectLst/>
                <a:uLnTx/>
                <a:uFillTx/>
                <a:ea typeface="+mn-ea"/>
                <a:cs typeface="+mn-cs"/>
                <a:hlinkClick r:id="rId4"/>
              </a:rPr>
              <a:t>https://documents.wfp.org/stellent/groups/public/documents/op_reports/wfp282333.pdf</a:t>
            </a:r>
            <a:endParaRPr kumimoji="0" lang="en-GB"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21</a:t>
            </a:r>
            <a:r>
              <a:rPr lang="en-US" sz="1600" dirty="0">
                <a:solidFill>
                  <a:prstClr val="black"/>
                </a:solidFill>
              </a:rPr>
              <a:t>.</a:t>
            </a:r>
            <a:r>
              <a:rPr kumimoji="0" lang="en-US" sz="1600" b="0" i="0" u="none" strike="noStrike" kern="1200" cap="none" spc="0" normalizeH="0" baseline="0" noProof="0" dirty="0">
                <a:ln>
                  <a:noFill/>
                </a:ln>
                <a:solidFill>
                  <a:prstClr val="black"/>
                </a:solidFill>
                <a:effectLst/>
                <a:uLnTx/>
                <a:uFillTx/>
                <a:ea typeface="+mn-ea"/>
                <a:cs typeface="+mn-cs"/>
              </a:rPr>
              <a:t> United Nations. World Youth Report: Youth and 2030 agenda for sustainable development goal. United Nations; 2018.  </a:t>
            </a:r>
            <a:endParaRPr kumimoji="0" lang="en-GB"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22</a:t>
            </a:r>
            <a:r>
              <a:rPr lang="en-US" sz="1600" dirty="0">
                <a:solidFill>
                  <a:prstClr val="black"/>
                </a:solidFill>
              </a:rPr>
              <a:t>. </a:t>
            </a:r>
            <a:r>
              <a:rPr kumimoji="0" lang="en-GB" sz="1600" b="0" i="0" u="none" strike="noStrike" kern="1200" cap="none" spc="0" normalizeH="0" baseline="0" noProof="0" dirty="0">
                <a:ln>
                  <a:noFill/>
                </a:ln>
                <a:solidFill>
                  <a:prstClr val="black"/>
                </a:solidFill>
                <a:effectLst/>
                <a:uLnTx/>
                <a:uFillTx/>
                <a:ea typeface="+mn-ea"/>
                <a:cs typeface="+mn-cs"/>
              </a:rPr>
              <a:t>O’Brien H, Hendriks J, Burns S. Teacher training organisations and their preparation of the pre-service teacher to deliver comprehensive sexuality education in the school setting: a systematic literature review. Sex Education. 2020 Jul 29;0(0):1-20. </a:t>
            </a:r>
            <a:r>
              <a:rPr kumimoji="0" lang="en-GB" sz="1600" b="0" i="0" u="none" strike="noStrike" kern="1200" cap="none" spc="0" normalizeH="0" baseline="0" noProof="0" dirty="0">
                <a:ln>
                  <a:noFill/>
                </a:ln>
                <a:solidFill>
                  <a:prstClr val="black"/>
                </a:solidFill>
                <a:effectLst/>
                <a:uLnTx/>
                <a:uFillTx/>
                <a:ea typeface="+mn-ea"/>
                <a:cs typeface="+mn-cs"/>
                <a:hlinkClick r:id="rId5"/>
              </a:rPr>
              <a:t>http://dx.doi.org/10.1080/14681811.2020.1792874</a:t>
            </a:r>
            <a:r>
              <a:rPr kumimoji="0" lang="en-GB" sz="1600" b="0"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3928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281D-C5A8-4E78-810B-6DE3CA4A682A}"/>
              </a:ext>
            </a:extLst>
          </p:cNvPr>
          <p:cNvSpPr>
            <a:spLocks noGrp="1"/>
          </p:cNvSpPr>
          <p:nvPr>
            <p:ph type="title"/>
          </p:nvPr>
        </p:nvSpPr>
        <p:spPr>
          <a:xfrm>
            <a:off x="888631" y="2349925"/>
            <a:ext cx="3498979" cy="2456442"/>
          </a:xfrm>
          <a:solidFill>
            <a:srgbClr val="0070C0"/>
          </a:solidFill>
        </p:spPr>
        <p:txBody>
          <a:bodyPr>
            <a:normAutofit/>
          </a:bodyPr>
          <a:lstStyle/>
          <a:p>
            <a:r>
              <a:rPr lang="en-US" b="1" dirty="0"/>
              <a:t>Key Concepts to be included in the curricula </a:t>
            </a:r>
            <a:r>
              <a:rPr lang="en-US" sz="1800" b="1" dirty="0"/>
              <a:t>International Technical Guidance on CSE</a:t>
            </a:r>
          </a:p>
        </p:txBody>
      </p:sp>
      <p:sp>
        <p:nvSpPr>
          <p:cNvPr id="3" name="Content Placeholder 2">
            <a:extLst>
              <a:ext uri="{FF2B5EF4-FFF2-40B4-BE49-F238E27FC236}">
                <a16:creationId xmlns:a16="http://schemas.microsoft.com/office/drawing/2014/main" id="{AAD40968-622B-4F23-A7FB-E8577454613B}"/>
              </a:ext>
            </a:extLst>
          </p:cNvPr>
          <p:cNvSpPr>
            <a:spLocks noGrp="1"/>
          </p:cNvSpPr>
          <p:nvPr>
            <p:ph idx="1"/>
          </p:nvPr>
        </p:nvSpPr>
        <p:spPr>
          <a:xfrm>
            <a:off x="4898337" y="971055"/>
            <a:ext cx="6557738" cy="5248622"/>
          </a:xfrm>
        </p:spPr>
        <p:txBody>
          <a:bodyPr>
            <a:normAutofit fontScale="92500"/>
          </a:bodyPr>
          <a:lstStyle/>
          <a:p>
            <a:pPr marL="342900" indent="-342900">
              <a:buFont typeface="+mj-lt"/>
              <a:buAutoNum type="arabicPeriod"/>
            </a:pPr>
            <a:r>
              <a:rPr lang="en-US" sz="2800" dirty="0"/>
              <a:t>Relationships</a:t>
            </a:r>
          </a:p>
          <a:p>
            <a:pPr marL="342900" indent="-342900">
              <a:buFont typeface="+mj-lt"/>
              <a:buAutoNum type="arabicPeriod"/>
            </a:pPr>
            <a:r>
              <a:rPr lang="en-US" sz="2800" dirty="0"/>
              <a:t>Values, Rights, Cultures and Sexuality</a:t>
            </a:r>
          </a:p>
          <a:p>
            <a:pPr marL="342900" indent="-342900">
              <a:buFont typeface="+mj-lt"/>
              <a:buAutoNum type="arabicPeriod"/>
            </a:pPr>
            <a:r>
              <a:rPr lang="en-US" sz="2800" dirty="0"/>
              <a:t>Understanding Gender</a:t>
            </a:r>
          </a:p>
          <a:p>
            <a:pPr marL="342900" indent="-342900">
              <a:buFont typeface="+mj-lt"/>
              <a:buAutoNum type="arabicPeriod"/>
            </a:pPr>
            <a:r>
              <a:rPr lang="en-US" sz="2800" dirty="0"/>
              <a:t>Violence and Staying Safe</a:t>
            </a:r>
          </a:p>
          <a:p>
            <a:pPr marL="342900" indent="-342900">
              <a:buFont typeface="+mj-lt"/>
              <a:buAutoNum type="arabicPeriod"/>
            </a:pPr>
            <a:r>
              <a:rPr lang="en-US" sz="2800" dirty="0"/>
              <a:t>Skills for Health and Wellbeing</a:t>
            </a:r>
          </a:p>
          <a:p>
            <a:pPr marL="342900" indent="-342900">
              <a:buFont typeface="+mj-lt"/>
              <a:buAutoNum type="arabicPeriod"/>
            </a:pPr>
            <a:r>
              <a:rPr lang="en-US" sz="2800" dirty="0"/>
              <a:t>The Human Body and Development</a:t>
            </a:r>
          </a:p>
          <a:p>
            <a:pPr marL="342900" indent="-342900">
              <a:buFont typeface="+mj-lt"/>
              <a:buAutoNum type="arabicPeriod"/>
            </a:pPr>
            <a:r>
              <a:rPr lang="en-US" sz="2800" dirty="0"/>
              <a:t>Sexuality and Sexual Behavior</a:t>
            </a:r>
          </a:p>
          <a:p>
            <a:pPr marL="342900" indent="-342900">
              <a:buFont typeface="+mj-lt"/>
              <a:buAutoNum type="arabicPeriod"/>
            </a:pPr>
            <a:r>
              <a:rPr lang="en-US" sz="2800" dirty="0"/>
              <a:t>Sexual and Reproductive Health Topics</a:t>
            </a:r>
          </a:p>
        </p:txBody>
      </p:sp>
    </p:spTree>
    <p:extLst>
      <p:ext uri="{BB962C8B-B14F-4D97-AF65-F5344CB8AC3E}">
        <p14:creationId xmlns:p14="http://schemas.microsoft.com/office/powerpoint/2010/main" val="183332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b="1" dirty="0"/>
              <a:t>RATIONALE</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485807" y="356230"/>
            <a:ext cx="6817562" cy="6443831"/>
          </a:xfrm>
        </p:spPr>
        <p:txBody>
          <a:bodyPr>
            <a:normAutofit/>
          </a:bodyPr>
          <a:lstStyle/>
          <a:p>
            <a:r>
              <a:rPr lang="en-US" sz="2000" dirty="0">
                <a:solidFill>
                  <a:srgbClr val="0070C0"/>
                </a:solidFill>
              </a:rPr>
              <a:t>Adolescents need CSE</a:t>
            </a:r>
            <a:r>
              <a:rPr lang="en-US" sz="2000" dirty="0"/>
              <a:t>:  Adolescents need knowledge &amp; skills to make well-informed choices about their lives, learn how to avoid &amp; deal with problems, &amp; know where to seek help if necessary.</a:t>
            </a:r>
          </a:p>
          <a:p>
            <a:endParaRPr lang="en-US" sz="2000" dirty="0"/>
          </a:p>
          <a:p>
            <a:r>
              <a:rPr lang="en-US" sz="2000" dirty="0">
                <a:solidFill>
                  <a:srgbClr val="0070C0"/>
                </a:solidFill>
              </a:rPr>
              <a:t>CSE has been shown to be effective</a:t>
            </a:r>
            <a:r>
              <a:rPr lang="en-US" sz="2000" dirty="0"/>
              <a:t>:  There is strong evidence for the positive effects of CSE. There is no evidence that CSE increases sexual activity, sexual risk-taking </a:t>
            </a:r>
            <a:r>
              <a:rPr lang="en-GB" sz="2000" dirty="0"/>
              <a:t>behaviour</a:t>
            </a:r>
            <a:r>
              <a:rPr lang="en-US" sz="2000" dirty="0"/>
              <a:t>, or rates of HIV or other STIs. </a:t>
            </a:r>
          </a:p>
          <a:p>
            <a:endParaRPr lang="en-US" sz="2000" dirty="0"/>
          </a:p>
          <a:p>
            <a:r>
              <a:rPr lang="en-US" sz="2000" dirty="0">
                <a:solidFill>
                  <a:srgbClr val="0070C0"/>
                </a:solidFill>
              </a:rPr>
              <a:t>Access to &amp; provision of good-quality CSE programmes need attention: </a:t>
            </a:r>
            <a:r>
              <a:rPr lang="en-US" sz="2000" dirty="0"/>
              <a:t>Many countries that have implemented large-scale CSE programmes struggle with ensuring quality and fidelity. Furthermore, the ability to access CSE is often based on being in school.  </a:t>
            </a:r>
          </a:p>
          <a:p>
            <a:pPr marL="0" indent="0">
              <a:buNone/>
            </a:pPr>
            <a:endParaRPr lang="en-US" sz="2000" dirty="0"/>
          </a:p>
        </p:txBody>
      </p:sp>
    </p:spTree>
    <p:extLst>
      <p:ext uri="{BB962C8B-B14F-4D97-AF65-F5344CB8AC3E}">
        <p14:creationId xmlns:p14="http://schemas.microsoft.com/office/powerpoint/2010/main" val="357858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b="1"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656406" y="185745"/>
            <a:ext cx="6743915" cy="6316394"/>
          </a:xfrm>
        </p:spPr>
        <p:txBody>
          <a:bodyPr>
            <a:normAutofit fontScale="92500"/>
          </a:bodyPr>
          <a:lstStyle/>
          <a:p>
            <a:r>
              <a:rPr lang="en-US" sz="2400" dirty="0"/>
              <a:t>CSE is part of the core obligations of states to uphold the right to sexual &amp; reproductive health.</a:t>
            </a:r>
          </a:p>
          <a:p>
            <a:r>
              <a:rPr lang="en-US" sz="2400" dirty="0"/>
              <a:t>CSE should address self-awareness &amp; knowledge about the body, sexual health &amp; well-being.</a:t>
            </a:r>
          </a:p>
          <a:p>
            <a:r>
              <a:rPr lang="en-US" sz="2400" dirty="0"/>
              <a:t>All children &amp; adolescents should have access to CSE which should be free, confidential, adolescent-responsive &amp; non-discriminatory.</a:t>
            </a:r>
          </a:p>
          <a:p>
            <a:r>
              <a:rPr lang="en-US" sz="2400" dirty="0"/>
              <a:t>CSE should be available both online and in person. It should be age-appropriate based on scientific evidence, comprehensive &amp; inclusive.</a:t>
            </a:r>
          </a:p>
          <a:p>
            <a:r>
              <a:rPr lang="en-US" sz="2400" dirty="0"/>
              <a:t>CSE curricula should be developed with adolescents &amp; be part of the mandatory school curriculum.</a:t>
            </a:r>
          </a:p>
        </p:txBody>
      </p:sp>
    </p:spTree>
    <p:extLst>
      <p:ext uri="{BB962C8B-B14F-4D97-AF65-F5344CB8AC3E}">
        <p14:creationId xmlns:p14="http://schemas.microsoft.com/office/powerpoint/2010/main" val="348046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b="1"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6839078" cy="6390043"/>
          </a:xfrm>
        </p:spPr>
        <p:txBody>
          <a:bodyPr>
            <a:normAutofit/>
          </a:bodyPr>
          <a:lstStyle/>
          <a:p>
            <a:r>
              <a:rPr lang="en-US" sz="2000" b="1" dirty="0">
                <a:solidFill>
                  <a:srgbClr val="0070C0"/>
                </a:solidFill>
              </a:rPr>
              <a:t>There is deep-seated discomfort about adolescent sexuality which contributes to barriers to the provision of CSE: </a:t>
            </a:r>
            <a:r>
              <a:rPr lang="en-US" sz="2000" dirty="0"/>
              <a:t>CSE needs to be placed on national agendas, &amp; strategies put in place to build community support and identify &amp; address reduce resistance.</a:t>
            </a:r>
          </a:p>
          <a:p>
            <a:r>
              <a:rPr lang="en-US" sz="2000" b="1" dirty="0">
                <a:solidFill>
                  <a:srgbClr val="0070C0"/>
                </a:solidFill>
              </a:rPr>
              <a:t>There is a widespread misconception that the provision of CSE leads to early or risky sexual behaviour</a:t>
            </a:r>
            <a:r>
              <a:rPr lang="en-US" sz="2000" dirty="0"/>
              <a:t>:  There is strong evidence that CSE does not increase sexual activity, sexual risk-taking behavior or rates of HIV or other STIs. This message must be communicated widely.</a:t>
            </a:r>
          </a:p>
          <a:p>
            <a:r>
              <a:rPr lang="en-US" sz="2000" b="1" dirty="0">
                <a:solidFill>
                  <a:srgbClr val="0070C0"/>
                </a:solidFill>
              </a:rPr>
              <a:t>Teachers often lack good quality training &amp; support on CSE content  &amp; on participatory facilitation/non-judgmental teaching</a:t>
            </a:r>
            <a:r>
              <a:rPr lang="en-US" sz="2000" dirty="0"/>
              <a:t>: Teachers and schools must be supported to deliver CSE effectively and to engage parents &amp; families in this. </a:t>
            </a:r>
          </a:p>
        </p:txBody>
      </p:sp>
    </p:spTree>
    <p:extLst>
      <p:ext uri="{BB962C8B-B14F-4D97-AF65-F5344CB8AC3E}">
        <p14:creationId xmlns:p14="http://schemas.microsoft.com/office/powerpoint/2010/main" val="260271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b="1"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387610" y="145472"/>
            <a:ext cx="7673788" cy="6567055"/>
          </a:xfrm>
        </p:spPr>
        <p:txBody>
          <a:bodyPr>
            <a:normAutofit lnSpcReduction="10000"/>
          </a:bodyPr>
          <a:lstStyle/>
          <a:p>
            <a:r>
              <a:rPr lang="en-US" sz="1600" b="1" i="1" dirty="0">
                <a:solidFill>
                  <a:srgbClr val="0070C0"/>
                </a:solidFill>
              </a:rPr>
              <a:t>WHO guidelines on preventing early pregnancy and poor reproductive outcomes among adolescents in developing countries (2011)</a:t>
            </a:r>
          </a:p>
          <a:p>
            <a:pPr lvl="1">
              <a:buFont typeface="Wingdings" pitchFamily="2" charset="2"/>
              <a:buChar char="v"/>
            </a:pPr>
            <a:r>
              <a:rPr lang="en-US" dirty="0"/>
              <a:t>With regards to CSE, the guideline recommends Advocacy at </a:t>
            </a:r>
            <a:r>
              <a:rPr lang="en-US" b="1" u="sng" dirty="0"/>
              <a:t>community level </a:t>
            </a:r>
            <a:r>
              <a:rPr lang="en-US" dirty="0"/>
              <a:t>involving all stakeholders through information provision, sexuality and health education, life skills building, contraceptive counselling and service provision and creation of supportive environments.</a:t>
            </a:r>
          </a:p>
          <a:p>
            <a:pPr lvl="1">
              <a:buFont typeface="Wingdings" pitchFamily="2" charset="2"/>
              <a:buChar char="v"/>
            </a:pPr>
            <a:r>
              <a:rPr lang="en-US" dirty="0"/>
              <a:t>At the </a:t>
            </a:r>
            <a:r>
              <a:rPr lang="en-US" b="1" u="sng" dirty="0"/>
              <a:t>individual level</a:t>
            </a:r>
            <a:r>
              <a:rPr lang="en-US" dirty="0"/>
              <a:t>, provision of accurate information and education, particularly CSE to increase contraceptive use.</a:t>
            </a:r>
          </a:p>
          <a:p>
            <a:r>
              <a:rPr lang="en-US" sz="1600" b="1" i="1" dirty="0">
                <a:solidFill>
                  <a:srgbClr val="0070C0"/>
                </a:solidFill>
              </a:rPr>
              <a:t>Ensuring human rights in the provision of contraceptive information and services: guidance and recommendations (2014)</a:t>
            </a:r>
          </a:p>
          <a:p>
            <a:pPr lvl="1">
              <a:buFont typeface="Wingdings" pitchFamily="2" charset="2"/>
              <a:buChar char="v"/>
            </a:pPr>
            <a:r>
              <a:rPr lang="en-US" dirty="0"/>
              <a:t>At the </a:t>
            </a:r>
            <a:r>
              <a:rPr lang="en-US" b="1" u="sng" dirty="0"/>
              <a:t>individual level</a:t>
            </a:r>
            <a:r>
              <a:rPr lang="en-US" dirty="0"/>
              <a:t>, provision of scientifically accurate CSE programmes within and outside of schools that include information on contraceptive use and acquisition.</a:t>
            </a:r>
          </a:p>
          <a:p>
            <a:r>
              <a:rPr lang="en-US" sz="1600" b="1" i="1" dirty="0">
                <a:solidFill>
                  <a:srgbClr val="0070C0"/>
                </a:solidFill>
              </a:rPr>
              <a:t>Consolidated guidelines on HIV prevention, diagnosis, treatment and care for key populations (2016 update)</a:t>
            </a:r>
          </a:p>
          <a:p>
            <a:pPr lvl="1">
              <a:buFont typeface="Wingdings" pitchFamily="2" charset="2"/>
              <a:buChar char="v"/>
            </a:pPr>
            <a:r>
              <a:rPr lang="en-US" dirty="0"/>
              <a:t>Includes the good practice recommendation that sexuality education programmes for adolescents both in and outside of schools, should be scientifically accurate and comprehensive and include information on contraceptives, including and to use and where to get them.</a:t>
            </a:r>
          </a:p>
          <a:p>
            <a:pPr lvl="1">
              <a:buFont typeface="Wingdings" pitchFamily="2" charset="2"/>
              <a:buChar char="v"/>
            </a:pPr>
            <a:r>
              <a:rPr lang="en-US" dirty="0"/>
              <a:t>Promotes CSE as an approach to addressing social norms and stigma concerning sexuality, gender identities and sexual orientation</a:t>
            </a:r>
          </a:p>
        </p:txBody>
      </p:sp>
    </p:spTree>
    <p:extLst>
      <p:ext uri="{BB962C8B-B14F-4D97-AF65-F5344CB8AC3E}">
        <p14:creationId xmlns:p14="http://schemas.microsoft.com/office/powerpoint/2010/main" val="410684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b="1" dirty="0"/>
              <a:t>COMPLEMENTARY PUBLICATIONS TO WHO’s GUIDELINES</a:t>
            </a:r>
            <a:br>
              <a:rPr lang="en-US" sz="3400" b="1" dirty="0"/>
            </a:br>
            <a:r>
              <a:rPr lang="en-US" sz="3400" b="1" dirty="0"/>
              <a:t>1/2</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593515" y="419547"/>
            <a:ext cx="6949440" cy="6013526"/>
          </a:xfrm>
        </p:spPr>
        <p:txBody>
          <a:bodyPr>
            <a:normAutofit lnSpcReduction="10000"/>
          </a:bodyPr>
          <a:lstStyle/>
          <a:p>
            <a:r>
              <a:rPr lang="en-US" sz="2000" dirty="0">
                <a:solidFill>
                  <a:srgbClr val="0070C0"/>
                </a:solidFill>
              </a:rPr>
              <a:t>Revised edition: International technical guidance on sexuality education- an evidence-informed approach (UNESCO, 2018).</a:t>
            </a:r>
          </a:p>
          <a:p>
            <a:r>
              <a:rPr lang="en-US" sz="2000" dirty="0"/>
              <a:t>Standards for sexuality education in Europe: a framework for policy makers, educational and health authorities and specialists (WHO Regional Office for Europe and Federal Centre for Health Education, 2010).</a:t>
            </a:r>
          </a:p>
          <a:p>
            <a:r>
              <a:rPr lang="en-US" sz="2000" dirty="0">
                <a:solidFill>
                  <a:srgbClr val="0070C0"/>
                </a:solidFill>
              </a:rPr>
              <a:t>Standards for sexuality education in Europe: guidance for implementation (Federal Centre for Health Education, 2013)</a:t>
            </a:r>
          </a:p>
          <a:p>
            <a:r>
              <a:rPr lang="en-US" sz="2000" dirty="0"/>
              <a:t>Operational guidance for comprehensive sexuality education: a focus on human rights and gender (UNFPA, 2014).</a:t>
            </a:r>
          </a:p>
          <a:p>
            <a:r>
              <a:rPr lang="en-US" sz="2000" dirty="0">
                <a:solidFill>
                  <a:srgbClr val="0070C0"/>
                </a:solidFill>
              </a:rPr>
              <a:t>The evaluation of comprehensive sexuality education programmes: a focus on the gender and empowerment outcomes (UNFPA, 2015).</a:t>
            </a:r>
          </a:p>
        </p:txBody>
      </p:sp>
    </p:spTree>
    <p:extLst>
      <p:ext uri="{BB962C8B-B14F-4D97-AF65-F5344CB8AC3E}">
        <p14:creationId xmlns:p14="http://schemas.microsoft.com/office/powerpoint/2010/main" val="375612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b="1" dirty="0"/>
              <a:t>COMPLEMENTARY PUBLICATIONS TO WHO’s GUIDELINES</a:t>
            </a:r>
            <a:br>
              <a:rPr lang="en-US" sz="3400" b="1" dirty="0"/>
            </a:br>
            <a:r>
              <a:rPr lang="en-US" sz="3400" b="1" dirty="0"/>
              <a:t>2/2</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593515" y="419547"/>
            <a:ext cx="6949440" cy="6013526"/>
          </a:xfrm>
        </p:spPr>
        <p:txBody>
          <a:bodyPr>
            <a:normAutofit fontScale="92500" lnSpcReduction="10000"/>
          </a:bodyPr>
          <a:lstStyle/>
          <a:p>
            <a:r>
              <a:rPr lang="en-US" sz="2000" dirty="0">
                <a:solidFill>
                  <a:srgbClr val="0070C0"/>
                </a:solidFill>
              </a:rPr>
              <a:t>Youth-centred digital health interventions: a  framework for planning, developing &amp; implementing solutions with &amp; for young people (WHO, 2020)</a:t>
            </a:r>
          </a:p>
          <a:p>
            <a:pPr marL="0" indent="0">
              <a:buNone/>
            </a:pPr>
            <a:r>
              <a:rPr lang="en-US" sz="2000" u="sng" dirty="0">
                <a:hlinkClick r:id="rId3"/>
              </a:rPr>
              <a:t>https://www.who.int/publications/i/item/9789240011717</a:t>
            </a:r>
            <a:endParaRPr lang="en-US" sz="2000" dirty="0"/>
          </a:p>
          <a:p>
            <a:endParaRPr lang="en-US" sz="2000" dirty="0">
              <a:solidFill>
                <a:srgbClr val="0070C0"/>
              </a:solidFill>
            </a:endParaRPr>
          </a:p>
          <a:p>
            <a:r>
              <a:rPr lang="en-US" sz="2000" dirty="0">
                <a:solidFill>
                  <a:srgbClr val="0070C0"/>
                </a:solidFill>
              </a:rPr>
              <a:t> Switched on: Sexual education in the digital space (UNESCO, 2019)</a:t>
            </a:r>
          </a:p>
          <a:p>
            <a:pPr marL="0" indent="0">
              <a:buNone/>
            </a:pPr>
            <a:r>
              <a:rPr lang="en-US" sz="2000" u="sng" dirty="0">
                <a:hlinkClick r:id="rId4"/>
              </a:rPr>
              <a:t>https://en.unesco.org/sites/default/files/unesco-swtiched_on-technical_brief.pdf</a:t>
            </a:r>
            <a:endParaRPr lang="en-US" sz="2000" dirty="0"/>
          </a:p>
          <a:p>
            <a:endParaRPr lang="en-US" sz="2000" dirty="0">
              <a:solidFill>
                <a:srgbClr val="0070C0"/>
              </a:solidFill>
            </a:endParaRPr>
          </a:p>
          <a:p>
            <a:r>
              <a:rPr lang="en-US" sz="2000" dirty="0">
                <a:solidFill>
                  <a:srgbClr val="0070C0"/>
                </a:solidFill>
              </a:rPr>
              <a:t>International Technical and Programmatic Guidance for out-of-school CSE (UNFPA, 2020)</a:t>
            </a:r>
          </a:p>
          <a:p>
            <a:pPr marL="0" indent="0">
              <a:buNone/>
            </a:pPr>
            <a:r>
              <a:rPr lang="en-US" sz="2000" u="sng" dirty="0">
                <a:hlinkClick r:id="rId5"/>
              </a:rPr>
              <a:t>https://www.unfpa.org/publications/international-technical-and-programmatic-guidance-out-school-comprehensive-sexuality</a:t>
            </a:r>
            <a:endParaRPr lang="en-US" sz="2000" dirty="0"/>
          </a:p>
          <a:p>
            <a:endParaRPr lang="en-US" sz="2000" dirty="0">
              <a:solidFill>
                <a:srgbClr val="0070C0"/>
              </a:solidFill>
            </a:endParaRPr>
          </a:p>
        </p:txBody>
      </p:sp>
    </p:spTree>
    <p:extLst>
      <p:ext uri="{BB962C8B-B14F-4D97-AF65-F5344CB8AC3E}">
        <p14:creationId xmlns:p14="http://schemas.microsoft.com/office/powerpoint/2010/main" val="2604177718"/>
      </p:ext>
    </p:extLst>
  </p:cSld>
  <p:clrMapOvr>
    <a:masterClrMapping/>
  </p:clrMapOvr>
</p:sld>
</file>

<file path=ppt/theme/theme1.xml><?xml version="1.0" encoding="utf-8"?>
<a:theme xmlns:a="http://schemas.openxmlformats.org/drawingml/2006/main" name="EM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14</TotalTime>
  <Words>4849</Words>
  <Application>Microsoft Office PowerPoint</Application>
  <PresentationFormat>Widescreen</PresentationFormat>
  <Paragraphs>303</Paragraphs>
  <Slides>27</Slides>
  <Notes>25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Calibri Light</vt:lpstr>
      <vt:lpstr>Rockwell</vt:lpstr>
      <vt:lpstr>Wingdings</vt:lpstr>
      <vt:lpstr>EMRO</vt:lpstr>
      <vt:lpstr>1_Office Theme</vt:lpstr>
      <vt:lpstr>2_Office Theme</vt:lpstr>
      <vt:lpstr>Atlas</vt:lpstr>
      <vt:lpstr>COMPREHENSIVE SEXUALITY EDUCATION (CSE) PROVISION</vt:lpstr>
      <vt:lpstr>WHAT IS CSE?</vt:lpstr>
      <vt:lpstr>Key Concepts to be included in the curricula International Technical Guidance on CSE</vt:lpstr>
      <vt:lpstr>RATIONALE</vt:lpstr>
      <vt:lpstr>HUMAN RIGHTS OBLIGATIONS</vt:lpstr>
      <vt:lpstr>KEY CONCEPTS TO CONSIDER</vt:lpstr>
      <vt:lpstr>WHO GUIDELINES</vt:lpstr>
      <vt:lpstr>COMPLEMENTARY PUBLICATIONS TO WHO’s GUIDELINES 1/2</vt:lpstr>
      <vt:lpstr>COMPLEMENTARY PUBLICATIONS TO WHO’s GUIDELINES 2/2</vt:lpstr>
      <vt:lpstr>PowerPoint Presentation</vt:lpstr>
      <vt:lpstr>PowerPoint Presentation</vt:lpstr>
      <vt:lpstr>       </vt:lpstr>
      <vt:lpstr>Adolescent fertility rate (per 1000 girls aged 15-19 years) in Eastern Mediterranean Region (EMR) </vt:lpstr>
      <vt:lpstr>PowerPoint Presentation</vt:lpstr>
      <vt:lpstr>PowerPoint Presentation</vt:lpstr>
      <vt:lpstr>CSE in Arab States</vt:lpstr>
      <vt:lpstr>PowerPoint Presentation</vt:lpstr>
      <vt:lpstr>Tunisia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Sexuality Education (CSE) Provision - Venkatraman Chandra-Mouli</dc:title>
  <dc:creator>Venkatraman Chandra-Mouli</dc:creator>
  <cp:lastModifiedBy>Aldo Campana</cp:lastModifiedBy>
  <cp:revision>140</cp:revision>
  <cp:lastPrinted>2021-01-23T15:05:55Z</cp:lastPrinted>
  <dcterms:created xsi:type="dcterms:W3CDTF">2019-06-05T15:08:02Z</dcterms:created>
  <dcterms:modified xsi:type="dcterms:W3CDTF">2022-01-22T10:19:37Z</dcterms:modified>
</cp:coreProperties>
</file>