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9"/>
  </p:notesMasterIdLst>
  <p:sldIdLst>
    <p:sldId id="256" r:id="rId5"/>
    <p:sldId id="316" r:id="rId6"/>
    <p:sldId id="324" r:id="rId7"/>
    <p:sldId id="325" r:id="rId8"/>
    <p:sldId id="318" r:id="rId9"/>
    <p:sldId id="317" r:id="rId10"/>
    <p:sldId id="335" r:id="rId11"/>
    <p:sldId id="320" r:id="rId12"/>
    <p:sldId id="321" r:id="rId13"/>
    <p:sldId id="326" r:id="rId14"/>
    <p:sldId id="327" r:id="rId15"/>
    <p:sldId id="337" r:id="rId16"/>
    <p:sldId id="336" r:id="rId17"/>
    <p:sldId id="35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95A5FC-4D35-4C3F-8CC8-A35667FB82AE}">
          <p14:sldIdLst>
            <p14:sldId id="256"/>
            <p14:sldId id="316"/>
            <p14:sldId id="324"/>
            <p14:sldId id="325"/>
            <p14:sldId id="318"/>
            <p14:sldId id="317"/>
            <p14:sldId id="335"/>
            <p14:sldId id="320"/>
            <p14:sldId id="321"/>
            <p14:sldId id="326"/>
            <p14:sldId id="327"/>
            <p14:sldId id="337"/>
            <p14:sldId id="336"/>
            <p14:sldId id="35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366CC"/>
    <a:srgbClr val="007DC5"/>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1463" autoAdjust="0"/>
  </p:normalViewPr>
  <p:slideViewPr>
    <p:cSldViewPr>
      <p:cViewPr varScale="1">
        <p:scale>
          <a:sx n="114" d="100"/>
          <a:sy n="114" d="100"/>
        </p:scale>
        <p:origin x="152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83C8BD-5CFC-4A67-8F4B-538202FFDF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E222C22-4680-46B1-A5AD-39412DA03F58}">
      <dgm:prSet custT="1"/>
      <dgm:spPr/>
      <dgm:t>
        <a:bodyPr/>
        <a:lstStyle/>
        <a:p>
          <a:r>
            <a:rPr lang="en-US" sz="2400" b="1" dirty="0"/>
            <a:t>Strategies: </a:t>
          </a:r>
          <a:r>
            <a:rPr lang="en-US" sz="2000" dirty="0"/>
            <a:t>Roadmaps to support or guide achievement of desired outcome</a:t>
          </a:r>
        </a:p>
      </dgm:t>
    </dgm:pt>
    <dgm:pt modelId="{2E1F6CA6-C00A-4203-AF2D-364BB37B1D0D}" type="parTrans" cxnId="{4B5663F9-29EE-4AAE-9558-313E64CC5C3D}">
      <dgm:prSet/>
      <dgm:spPr/>
      <dgm:t>
        <a:bodyPr/>
        <a:lstStyle/>
        <a:p>
          <a:endParaRPr lang="en-US"/>
        </a:p>
      </dgm:t>
    </dgm:pt>
    <dgm:pt modelId="{A19AF8B1-D18B-4C68-A500-0B4A85B81A19}" type="sibTrans" cxnId="{4B5663F9-29EE-4AAE-9558-313E64CC5C3D}">
      <dgm:prSet/>
      <dgm:spPr/>
      <dgm:t>
        <a:bodyPr/>
        <a:lstStyle/>
        <a:p>
          <a:endParaRPr lang="en-US"/>
        </a:p>
      </dgm:t>
    </dgm:pt>
    <dgm:pt modelId="{8D8B0759-8390-4B91-BE0D-93A1F27A9FC6}">
      <dgm:prSet/>
      <dgm:spPr/>
      <dgm:t>
        <a:bodyPr/>
        <a:lstStyle/>
        <a:p>
          <a:r>
            <a:rPr lang="en-US"/>
            <a:t>WHO Reproductive health strategy 2004</a:t>
          </a:r>
        </a:p>
      </dgm:t>
    </dgm:pt>
    <dgm:pt modelId="{1EA6CE6B-303E-46B7-A0E7-F8A11DF44DA2}" type="parTrans" cxnId="{D1F00F98-BCB7-4B87-B1E1-2CC9FAB03732}">
      <dgm:prSet/>
      <dgm:spPr/>
      <dgm:t>
        <a:bodyPr/>
        <a:lstStyle/>
        <a:p>
          <a:endParaRPr lang="en-US"/>
        </a:p>
      </dgm:t>
    </dgm:pt>
    <dgm:pt modelId="{38E8C3EE-EA91-416D-AAD0-679B69C34DE3}" type="sibTrans" cxnId="{D1F00F98-BCB7-4B87-B1E1-2CC9FAB03732}">
      <dgm:prSet/>
      <dgm:spPr/>
      <dgm:t>
        <a:bodyPr/>
        <a:lstStyle/>
        <a:p>
          <a:endParaRPr lang="en-US"/>
        </a:p>
      </dgm:t>
    </dgm:pt>
    <dgm:pt modelId="{FF1435FC-9A71-4086-9FB9-4825FAF4505D}">
      <dgm:prSet/>
      <dgm:spPr/>
      <dgm:t>
        <a:bodyPr/>
        <a:lstStyle/>
        <a:p>
          <a:r>
            <a:rPr lang="en-US" dirty="0"/>
            <a:t>The Global Strategy for Women’s, Children’s and Adolescents’ Health (2016-2030)</a:t>
          </a:r>
        </a:p>
      </dgm:t>
    </dgm:pt>
    <dgm:pt modelId="{82D55C57-E415-4C6E-8B4C-1646C9F1B056}" type="parTrans" cxnId="{2363F13F-F6D4-4098-B315-07A03910A92E}">
      <dgm:prSet/>
      <dgm:spPr/>
      <dgm:t>
        <a:bodyPr/>
        <a:lstStyle/>
        <a:p>
          <a:endParaRPr lang="en-US"/>
        </a:p>
      </dgm:t>
    </dgm:pt>
    <dgm:pt modelId="{CB5E8FC2-D0EC-40D3-BF2B-EFCFAC8960EA}" type="sibTrans" cxnId="{2363F13F-F6D4-4098-B315-07A03910A92E}">
      <dgm:prSet/>
      <dgm:spPr/>
      <dgm:t>
        <a:bodyPr/>
        <a:lstStyle/>
        <a:p>
          <a:endParaRPr lang="en-US"/>
        </a:p>
      </dgm:t>
    </dgm:pt>
    <dgm:pt modelId="{85B85E9D-66D9-498D-A242-DDD2DFE402AB}">
      <dgm:prSet/>
      <dgm:spPr/>
      <dgm:t>
        <a:bodyPr/>
        <a:lstStyle/>
        <a:p>
          <a:r>
            <a:rPr lang="en-US" dirty="0"/>
            <a:t>Declaration of Astana on Primary Health care (PHC) 2018</a:t>
          </a:r>
        </a:p>
      </dgm:t>
    </dgm:pt>
    <dgm:pt modelId="{455FD49B-7A2E-4528-9B26-DC23C18313C0}" type="parTrans" cxnId="{CD7085D1-7E1E-4294-B133-816F48A39720}">
      <dgm:prSet/>
      <dgm:spPr/>
      <dgm:t>
        <a:bodyPr/>
        <a:lstStyle/>
        <a:p>
          <a:endParaRPr lang="en-US"/>
        </a:p>
      </dgm:t>
    </dgm:pt>
    <dgm:pt modelId="{8515E1B4-3BBE-4CA3-A23E-E55530C9092E}" type="sibTrans" cxnId="{CD7085D1-7E1E-4294-B133-816F48A39720}">
      <dgm:prSet/>
      <dgm:spPr/>
      <dgm:t>
        <a:bodyPr/>
        <a:lstStyle/>
        <a:p>
          <a:endParaRPr lang="en-US"/>
        </a:p>
      </dgm:t>
    </dgm:pt>
    <dgm:pt modelId="{55BB68BF-AD62-4BA4-8659-72EBD1ADA4DB}">
      <dgm:prSet/>
      <dgm:spPr/>
      <dgm:t>
        <a:bodyPr/>
        <a:lstStyle/>
        <a:p>
          <a:r>
            <a:rPr lang="en-US" dirty="0"/>
            <a:t>Political Declaration on Universal Health Coverage 2019</a:t>
          </a:r>
        </a:p>
      </dgm:t>
    </dgm:pt>
    <dgm:pt modelId="{6B0E78BA-A23B-41C6-B1E6-5C73D7E6785C}" type="parTrans" cxnId="{E69E8A3D-8DB5-4A29-AAA5-8D5789711188}">
      <dgm:prSet/>
      <dgm:spPr/>
      <dgm:t>
        <a:bodyPr/>
        <a:lstStyle/>
        <a:p>
          <a:endParaRPr lang="en-US"/>
        </a:p>
      </dgm:t>
    </dgm:pt>
    <dgm:pt modelId="{A3CA663B-3F03-4AF2-AABF-73ED1523A837}" type="sibTrans" cxnId="{E69E8A3D-8DB5-4A29-AAA5-8D5789711188}">
      <dgm:prSet/>
      <dgm:spPr/>
      <dgm:t>
        <a:bodyPr/>
        <a:lstStyle/>
        <a:p>
          <a:endParaRPr lang="en-US"/>
        </a:p>
      </dgm:t>
    </dgm:pt>
    <dgm:pt modelId="{C49E500E-BEF5-440D-AAEC-F01536FF47EE}">
      <dgm:prSet custT="1"/>
      <dgm:spPr/>
      <dgm:t>
        <a:bodyPr/>
        <a:lstStyle/>
        <a:p>
          <a:r>
            <a:rPr lang="en-US" sz="2400" b="1" dirty="0"/>
            <a:t>Frameworks: </a:t>
          </a:r>
          <a:r>
            <a:rPr lang="en-US" sz="2000" dirty="0"/>
            <a:t>Grouped ideas, rules or beliefs to guide descriptions, discussions and decisions </a:t>
          </a:r>
        </a:p>
      </dgm:t>
    </dgm:pt>
    <dgm:pt modelId="{909476A0-AB5F-42A3-9DD7-408D952B2C00}" type="parTrans" cxnId="{128B135A-A018-44B6-9F88-7F1AFD155F18}">
      <dgm:prSet/>
      <dgm:spPr/>
      <dgm:t>
        <a:bodyPr/>
        <a:lstStyle/>
        <a:p>
          <a:endParaRPr lang="en-US"/>
        </a:p>
      </dgm:t>
    </dgm:pt>
    <dgm:pt modelId="{57F8C3B9-F13E-4553-AC0D-A1325E501AFE}" type="sibTrans" cxnId="{128B135A-A018-44B6-9F88-7F1AFD155F18}">
      <dgm:prSet/>
      <dgm:spPr/>
      <dgm:t>
        <a:bodyPr/>
        <a:lstStyle/>
        <a:p>
          <a:endParaRPr lang="en-US"/>
        </a:p>
      </dgm:t>
    </dgm:pt>
    <dgm:pt modelId="{82D510C3-74C0-44E8-849A-DCC9460478E3}">
      <dgm:prSet/>
      <dgm:spPr/>
      <dgm:t>
        <a:bodyPr/>
        <a:lstStyle/>
        <a:p>
          <a:r>
            <a:rPr lang="en-US"/>
            <a:t>Sustainable Development Goals</a:t>
          </a:r>
        </a:p>
      </dgm:t>
    </dgm:pt>
    <dgm:pt modelId="{1DBEC999-FA4F-4083-B19A-CF98D36E4804}" type="parTrans" cxnId="{2760F023-C848-4003-841F-59E86BFDF897}">
      <dgm:prSet/>
      <dgm:spPr/>
      <dgm:t>
        <a:bodyPr/>
        <a:lstStyle/>
        <a:p>
          <a:endParaRPr lang="en-US"/>
        </a:p>
      </dgm:t>
    </dgm:pt>
    <dgm:pt modelId="{8CC983B5-88BE-4490-8356-3C47640567E9}" type="sibTrans" cxnId="{2760F023-C848-4003-841F-59E86BFDF897}">
      <dgm:prSet/>
      <dgm:spPr/>
      <dgm:t>
        <a:bodyPr/>
        <a:lstStyle/>
        <a:p>
          <a:endParaRPr lang="en-US"/>
        </a:p>
      </dgm:t>
    </dgm:pt>
    <dgm:pt modelId="{9A7F4BF6-DCFD-4798-A6CC-7EB1F2FF2718}">
      <dgm:prSet/>
      <dgm:spPr/>
      <dgm:t>
        <a:bodyPr/>
        <a:lstStyle/>
        <a:p>
          <a:r>
            <a:rPr lang="en-US" dirty="0"/>
            <a:t>International Conference on Population and Development Program of action 1994 and 2019</a:t>
          </a:r>
        </a:p>
      </dgm:t>
    </dgm:pt>
    <dgm:pt modelId="{BABB4642-1680-4C14-AF12-0D5CD2B73356}" type="parTrans" cxnId="{2E59279D-AAF5-4B68-B575-7E72E03F8841}">
      <dgm:prSet/>
      <dgm:spPr/>
      <dgm:t>
        <a:bodyPr/>
        <a:lstStyle/>
        <a:p>
          <a:endParaRPr lang="en-US"/>
        </a:p>
      </dgm:t>
    </dgm:pt>
    <dgm:pt modelId="{F4D73C6E-367A-41CD-B280-63FE8B721E75}" type="sibTrans" cxnId="{2E59279D-AAF5-4B68-B575-7E72E03F8841}">
      <dgm:prSet/>
      <dgm:spPr/>
      <dgm:t>
        <a:bodyPr/>
        <a:lstStyle/>
        <a:p>
          <a:endParaRPr lang="en-US"/>
        </a:p>
      </dgm:t>
    </dgm:pt>
    <dgm:pt modelId="{4307A952-3B15-430F-851D-F4DAFF646980}">
      <dgm:prSet custT="1"/>
      <dgm:spPr/>
      <dgm:t>
        <a:bodyPr/>
        <a:lstStyle/>
        <a:p>
          <a:r>
            <a:rPr lang="en-US" sz="2400" b="1" dirty="0"/>
            <a:t>Initiatives: </a:t>
          </a:r>
          <a:r>
            <a:rPr lang="en-US" sz="2000" dirty="0"/>
            <a:t>means or ways to translates goals and visions into practice</a:t>
          </a:r>
        </a:p>
      </dgm:t>
    </dgm:pt>
    <dgm:pt modelId="{5C03D8D6-54CF-4D6D-9DA9-CEE2B877FAD1}" type="parTrans" cxnId="{949846AE-E7D4-4B3F-8DCF-2A535A382507}">
      <dgm:prSet/>
      <dgm:spPr/>
      <dgm:t>
        <a:bodyPr/>
        <a:lstStyle/>
        <a:p>
          <a:endParaRPr lang="en-US"/>
        </a:p>
      </dgm:t>
    </dgm:pt>
    <dgm:pt modelId="{DC2F39A2-1E27-4B11-98B8-ABD69B6DB30E}" type="sibTrans" cxnId="{949846AE-E7D4-4B3F-8DCF-2A535A382507}">
      <dgm:prSet/>
      <dgm:spPr/>
      <dgm:t>
        <a:bodyPr/>
        <a:lstStyle/>
        <a:p>
          <a:endParaRPr lang="en-US"/>
        </a:p>
      </dgm:t>
    </dgm:pt>
    <dgm:pt modelId="{449C5B8A-2FBB-4384-9005-07D8371673CD}">
      <dgm:prSet/>
      <dgm:spPr/>
      <dgm:t>
        <a:bodyPr/>
        <a:lstStyle/>
        <a:p>
          <a:r>
            <a:rPr lang="en-US"/>
            <a:t>FP2030 partnership</a:t>
          </a:r>
        </a:p>
      </dgm:t>
    </dgm:pt>
    <dgm:pt modelId="{AD0ABDA4-5415-4174-853E-4D7B687B09AB}" type="parTrans" cxnId="{08083407-8033-494D-8140-DCE796BB5F53}">
      <dgm:prSet/>
      <dgm:spPr/>
      <dgm:t>
        <a:bodyPr/>
        <a:lstStyle/>
        <a:p>
          <a:endParaRPr lang="en-US"/>
        </a:p>
      </dgm:t>
    </dgm:pt>
    <dgm:pt modelId="{E6D932A1-BB03-41DF-B2C9-2E3FCB1701AA}" type="sibTrans" cxnId="{08083407-8033-494D-8140-DCE796BB5F53}">
      <dgm:prSet/>
      <dgm:spPr/>
      <dgm:t>
        <a:bodyPr/>
        <a:lstStyle/>
        <a:p>
          <a:endParaRPr lang="en-US"/>
        </a:p>
      </dgm:t>
    </dgm:pt>
    <dgm:pt modelId="{3796DD19-8CEE-4AFE-8396-58B9A38093E0}" type="pres">
      <dgm:prSet presAssocID="{A483C8BD-5CFC-4A67-8F4B-538202FFDF96}" presName="linear" presStyleCnt="0">
        <dgm:presLayoutVars>
          <dgm:animLvl val="lvl"/>
          <dgm:resizeHandles val="exact"/>
        </dgm:presLayoutVars>
      </dgm:prSet>
      <dgm:spPr/>
    </dgm:pt>
    <dgm:pt modelId="{B74938D5-AD5A-4FB0-8DD3-EE29655FAE9A}" type="pres">
      <dgm:prSet presAssocID="{8E222C22-4680-46B1-A5AD-39412DA03F58}" presName="parentText" presStyleLbl="node1" presStyleIdx="0" presStyleCnt="3" custLinFactNeighborY="-4182">
        <dgm:presLayoutVars>
          <dgm:chMax val="0"/>
          <dgm:bulletEnabled val="1"/>
        </dgm:presLayoutVars>
      </dgm:prSet>
      <dgm:spPr/>
    </dgm:pt>
    <dgm:pt modelId="{E05EBB2F-1CB1-4F8C-B56E-D12ADC58D586}" type="pres">
      <dgm:prSet presAssocID="{8E222C22-4680-46B1-A5AD-39412DA03F58}" presName="childText" presStyleLbl="revTx" presStyleIdx="0" presStyleCnt="3">
        <dgm:presLayoutVars>
          <dgm:bulletEnabled val="1"/>
        </dgm:presLayoutVars>
      </dgm:prSet>
      <dgm:spPr/>
    </dgm:pt>
    <dgm:pt modelId="{66A47F61-524A-428E-ADD8-0EC2345A5A0B}" type="pres">
      <dgm:prSet presAssocID="{C49E500E-BEF5-440D-AAEC-F01536FF47EE}" presName="parentText" presStyleLbl="node1" presStyleIdx="1" presStyleCnt="3">
        <dgm:presLayoutVars>
          <dgm:chMax val="0"/>
          <dgm:bulletEnabled val="1"/>
        </dgm:presLayoutVars>
      </dgm:prSet>
      <dgm:spPr/>
    </dgm:pt>
    <dgm:pt modelId="{E02F722A-F19C-4FC3-BFE0-E9CB03C63AFA}" type="pres">
      <dgm:prSet presAssocID="{C49E500E-BEF5-440D-AAEC-F01536FF47EE}" presName="childText" presStyleLbl="revTx" presStyleIdx="1" presStyleCnt="3">
        <dgm:presLayoutVars>
          <dgm:bulletEnabled val="1"/>
        </dgm:presLayoutVars>
      </dgm:prSet>
      <dgm:spPr/>
    </dgm:pt>
    <dgm:pt modelId="{9B01FDD0-291C-4F35-8ED6-C58DB06E4C95}" type="pres">
      <dgm:prSet presAssocID="{4307A952-3B15-430F-851D-F4DAFF646980}" presName="parentText" presStyleLbl="node1" presStyleIdx="2" presStyleCnt="3">
        <dgm:presLayoutVars>
          <dgm:chMax val="0"/>
          <dgm:bulletEnabled val="1"/>
        </dgm:presLayoutVars>
      </dgm:prSet>
      <dgm:spPr/>
    </dgm:pt>
    <dgm:pt modelId="{FBF2726D-3CA2-45D9-9A07-BF8C18044AA1}" type="pres">
      <dgm:prSet presAssocID="{4307A952-3B15-430F-851D-F4DAFF646980}" presName="childText" presStyleLbl="revTx" presStyleIdx="2" presStyleCnt="3">
        <dgm:presLayoutVars>
          <dgm:bulletEnabled val="1"/>
        </dgm:presLayoutVars>
      </dgm:prSet>
      <dgm:spPr/>
    </dgm:pt>
  </dgm:ptLst>
  <dgm:cxnLst>
    <dgm:cxn modelId="{08083407-8033-494D-8140-DCE796BB5F53}" srcId="{4307A952-3B15-430F-851D-F4DAFF646980}" destId="{449C5B8A-2FBB-4384-9005-07D8371673CD}" srcOrd="0" destOrd="0" parTransId="{AD0ABDA4-5415-4174-853E-4D7B687B09AB}" sibTransId="{E6D932A1-BB03-41DF-B2C9-2E3FCB1701AA}"/>
    <dgm:cxn modelId="{2760F023-C848-4003-841F-59E86BFDF897}" srcId="{C49E500E-BEF5-440D-AAEC-F01536FF47EE}" destId="{82D510C3-74C0-44E8-849A-DCC9460478E3}" srcOrd="0" destOrd="0" parTransId="{1DBEC999-FA4F-4083-B19A-CF98D36E4804}" sibTransId="{8CC983B5-88BE-4490-8356-3C47640567E9}"/>
    <dgm:cxn modelId="{E69E8A3D-8DB5-4A29-AAA5-8D5789711188}" srcId="{8E222C22-4680-46B1-A5AD-39412DA03F58}" destId="{55BB68BF-AD62-4BA4-8659-72EBD1ADA4DB}" srcOrd="3" destOrd="0" parTransId="{6B0E78BA-A23B-41C6-B1E6-5C73D7E6785C}" sibTransId="{A3CA663B-3F03-4AF2-AABF-73ED1523A837}"/>
    <dgm:cxn modelId="{2363F13F-F6D4-4098-B315-07A03910A92E}" srcId="{8E222C22-4680-46B1-A5AD-39412DA03F58}" destId="{FF1435FC-9A71-4086-9FB9-4825FAF4505D}" srcOrd="1" destOrd="0" parTransId="{82D55C57-E415-4C6E-8B4C-1646C9F1B056}" sibTransId="{CB5E8FC2-D0EC-40D3-BF2B-EFCFAC8960EA}"/>
    <dgm:cxn modelId="{94EAFD72-D2A9-422E-A1D1-13A2035F1715}" type="presOf" srcId="{4307A952-3B15-430F-851D-F4DAFF646980}" destId="{9B01FDD0-291C-4F35-8ED6-C58DB06E4C95}" srcOrd="0" destOrd="0" presId="urn:microsoft.com/office/officeart/2005/8/layout/vList2"/>
    <dgm:cxn modelId="{B1640277-A594-4223-B075-508ADED1FAF9}" type="presOf" srcId="{A483C8BD-5CFC-4A67-8F4B-538202FFDF96}" destId="{3796DD19-8CEE-4AFE-8396-58B9A38093E0}" srcOrd="0" destOrd="0" presId="urn:microsoft.com/office/officeart/2005/8/layout/vList2"/>
    <dgm:cxn modelId="{128B135A-A018-44B6-9F88-7F1AFD155F18}" srcId="{A483C8BD-5CFC-4A67-8F4B-538202FFDF96}" destId="{C49E500E-BEF5-440D-AAEC-F01536FF47EE}" srcOrd="1" destOrd="0" parTransId="{909476A0-AB5F-42A3-9DD7-408D952B2C00}" sibTransId="{57F8C3B9-F13E-4553-AC0D-A1325E501AFE}"/>
    <dgm:cxn modelId="{582DD97E-7D57-431C-97CB-E886145C5D23}" type="presOf" srcId="{85B85E9D-66D9-498D-A242-DDD2DFE402AB}" destId="{E05EBB2F-1CB1-4F8C-B56E-D12ADC58D586}" srcOrd="0" destOrd="2" presId="urn:microsoft.com/office/officeart/2005/8/layout/vList2"/>
    <dgm:cxn modelId="{EC01CF90-8DE7-4AE4-B136-A1C7A859BED9}" type="presOf" srcId="{C49E500E-BEF5-440D-AAEC-F01536FF47EE}" destId="{66A47F61-524A-428E-ADD8-0EC2345A5A0B}" srcOrd="0" destOrd="0" presId="urn:microsoft.com/office/officeart/2005/8/layout/vList2"/>
    <dgm:cxn modelId="{49014E97-245A-42F0-89BF-4C1CF4D8FDB4}" type="presOf" srcId="{FF1435FC-9A71-4086-9FB9-4825FAF4505D}" destId="{E05EBB2F-1CB1-4F8C-B56E-D12ADC58D586}" srcOrd="0" destOrd="1" presId="urn:microsoft.com/office/officeart/2005/8/layout/vList2"/>
    <dgm:cxn modelId="{D1F00F98-BCB7-4B87-B1E1-2CC9FAB03732}" srcId="{8E222C22-4680-46B1-A5AD-39412DA03F58}" destId="{8D8B0759-8390-4B91-BE0D-93A1F27A9FC6}" srcOrd="0" destOrd="0" parTransId="{1EA6CE6B-303E-46B7-A0E7-F8A11DF44DA2}" sibTransId="{38E8C3EE-EA91-416D-AAD0-679B69C34DE3}"/>
    <dgm:cxn modelId="{2E59279D-AAF5-4B68-B575-7E72E03F8841}" srcId="{C49E500E-BEF5-440D-AAEC-F01536FF47EE}" destId="{9A7F4BF6-DCFD-4798-A6CC-7EB1F2FF2718}" srcOrd="1" destOrd="0" parTransId="{BABB4642-1680-4C14-AF12-0D5CD2B73356}" sibTransId="{F4D73C6E-367A-41CD-B280-63FE8B721E75}"/>
    <dgm:cxn modelId="{949846AE-E7D4-4B3F-8DCF-2A535A382507}" srcId="{A483C8BD-5CFC-4A67-8F4B-538202FFDF96}" destId="{4307A952-3B15-430F-851D-F4DAFF646980}" srcOrd="2" destOrd="0" parTransId="{5C03D8D6-54CF-4D6D-9DA9-CEE2B877FAD1}" sibTransId="{DC2F39A2-1E27-4B11-98B8-ABD69B6DB30E}"/>
    <dgm:cxn modelId="{9C7B09B2-A7F5-4323-B78E-2A2763522D29}" type="presOf" srcId="{449C5B8A-2FBB-4384-9005-07D8371673CD}" destId="{FBF2726D-3CA2-45D9-9A07-BF8C18044AA1}" srcOrd="0" destOrd="0" presId="urn:microsoft.com/office/officeart/2005/8/layout/vList2"/>
    <dgm:cxn modelId="{90C60ECC-50C5-43D2-A913-3EA632CB1B98}" type="presOf" srcId="{55BB68BF-AD62-4BA4-8659-72EBD1ADA4DB}" destId="{E05EBB2F-1CB1-4F8C-B56E-D12ADC58D586}" srcOrd="0" destOrd="3" presId="urn:microsoft.com/office/officeart/2005/8/layout/vList2"/>
    <dgm:cxn modelId="{CD7085D1-7E1E-4294-B133-816F48A39720}" srcId="{8E222C22-4680-46B1-A5AD-39412DA03F58}" destId="{85B85E9D-66D9-498D-A242-DDD2DFE402AB}" srcOrd="2" destOrd="0" parTransId="{455FD49B-7A2E-4528-9B26-DC23C18313C0}" sibTransId="{8515E1B4-3BBE-4CA3-A23E-E55530C9092E}"/>
    <dgm:cxn modelId="{6590DAD1-4580-4E02-8778-B25F8832378A}" type="presOf" srcId="{82D510C3-74C0-44E8-849A-DCC9460478E3}" destId="{E02F722A-F19C-4FC3-BFE0-E9CB03C63AFA}" srcOrd="0" destOrd="0" presId="urn:microsoft.com/office/officeart/2005/8/layout/vList2"/>
    <dgm:cxn modelId="{0B3867D7-3C7D-4493-86CB-C9B2C1998E7F}" type="presOf" srcId="{8E222C22-4680-46B1-A5AD-39412DA03F58}" destId="{B74938D5-AD5A-4FB0-8DD3-EE29655FAE9A}" srcOrd="0" destOrd="0" presId="urn:microsoft.com/office/officeart/2005/8/layout/vList2"/>
    <dgm:cxn modelId="{0331ACE4-6293-44B4-AF29-E32CAA5D7BAF}" type="presOf" srcId="{9A7F4BF6-DCFD-4798-A6CC-7EB1F2FF2718}" destId="{E02F722A-F19C-4FC3-BFE0-E9CB03C63AFA}" srcOrd="0" destOrd="1" presId="urn:microsoft.com/office/officeart/2005/8/layout/vList2"/>
    <dgm:cxn modelId="{F530E1F2-8F97-4BCE-A8A6-61B5FDE94AED}" type="presOf" srcId="{8D8B0759-8390-4B91-BE0D-93A1F27A9FC6}" destId="{E05EBB2F-1CB1-4F8C-B56E-D12ADC58D586}" srcOrd="0" destOrd="0" presId="urn:microsoft.com/office/officeart/2005/8/layout/vList2"/>
    <dgm:cxn modelId="{4B5663F9-29EE-4AAE-9558-313E64CC5C3D}" srcId="{A483C8BD-5CFC-4A67-8F4B-538202FFDF96}" destId="{8E222C22-4680-46B1-A5AD-39412DA03F58}" srcOrd="0" destOrd="0" parTransId="{2E1F6CA6-C00A-4203-AF2D-364BB37B1D0D}" sibTransId="{A19AF8B1-D18B-4C68-A500-0B4A85B81A19}"/>
    <dgm:cxn modelId="{31B44557-98C6-46BF-86F9-3563FD96D839}" type="presParOf" srcId="{3796DD19-8CEE-4AFE-8396-58B9A38093E0}" destId="{B74938D5-AD5A-4FB0-8DD3-EE29655FAE9A}" srcOrd="0" destOrd="0" presId="urn:microsoft.com/office/officeart/2005/8/layout/vList2"/>
    <dgm:cxn modelId="{4405CF7D-7BDC-47D7-AFC2-8005353B4265}" type="presParOf" srcId="{3796DD19-8CEE-4AFE-8396-58B9A38093E0}" destId="{E05EBB2F-1CB1-4F8C-B56E-D12ADC58D586}" srcOrd="1" destOrd="0" presId="urn:microsoft.com/office/officeart/2005/8/layout/vList2"/>
    <dgm:cxn modelId="{11E68D03-3069-4871-9D11-444EF856A67D}" type="presParOf" srcId="{3796DD19-8CEE-4AFE-8396-58B9A38093E0}" destId="{66A47F61-524A-428E-ADD8-0EC2345A5A0B}" srcOrd="2" destOrd="0" presId="urn:microsoft.com/office/officeart/2005/8/layout/vList2"/>
    <dgm:cxn modelId="{4190E65B-F2EA-4556-A45F-F1A900A38C30}" type="presParOf" srcId="{3796DD19-8CEE-4AFE-8396-58B9A38093E0}" destId="{E02F722A-F19C-4FC3-BFE0-E9CB03C63AFA}" srcOrd="3" destOrd="0" presId="urn:microsoft.com/office/officeart/2005/8/layout/vList2"/>
    <dgm:cxn modelId="{B94999B3-4F40-432B-8E0A-7E4C21790455}" type="presParOf" srcId="{3796DD19-8CEE-4AFE-8396-58B9A38093E0}" destId="{9B01FDD0-291C-4F35-8ED6-C58DB06E4C95}" srcOrd="4" destOrd="0" presId="urn:microsoft.com/office/officeart/2005/8/layout/vList2"/>
    <dgm:cxn modelId="{AABE9321-AE68-4D65-B3E2-F0875D2933C2}" type="presParOf" srcId="{3796DD19-8CEE-4AFE-8396-58B9A38093E0}" destId="{FBF2726D-3CA2-45D9-9A07-BF8C18044AA1}"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61E0C9-7DD6-4B91-809F-847AB9681B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A6A9864-4FEF-4CE4-9878-8D294FE47AC9}">
      <dgm:prSet/>
      <dgm:spPr/>
      <dgm:t>
        <a:bodyPr/>
        <a:lstStyle/>
        <a:p>
          <a:pPr algn="ctr"/>
          <a:r>
            <a:rPr lang="en-US" b="1" i="1" dirty="0"/>
            <a:t>Commitments</a:t>
          </a:r>
          <a:endParaRPr lang="en-US" b="1" dirty="0"/>
        </a:p>
      </dgm:t>
    </dgm:pt>
    <dgm:pt modelId="{22E126B8-704E-4E2F-A6FD-47129AB42F61}" type="parTrans" cxnId="{A4F2CBC9-98A5-482F-881D-E2B790B0F180}">
      <dgm:prSet/>
      <dgm:spPr/>
      <dgm:t>
        <a:bodyPr/>
        <a:lstStyle/>
        <a:p>
          <a:endParaRPr lang="en-US"/>
        </a:p>
      </dgm:t>
    </dgm:pt>
    <dgm:pt modelId="{968B7E5B-EDA5-4FA2-BDD3-B2AC5EFD3460}" type="sibTrans" cxnId="{A4F2CBC9-98A5-482F-881D-E2B790B0F180}">
      <dgm:prSet/>
      <dgm:spPr/>
      <dgm:t>
        <a:bodyPr/>
        <a:lstStyle/>
        <a:p>
          <a:endParaRPr lang="en-US"/>
        </a:p>
      </dgm:t>
    </dgm:pt>
    <dgm:pt modelId="{07C4C0FB-AA34-4AF8-A067-3B6D85CFF4B5}">
      <dgm:prSet/>
      <dgm:spPr/>
      <dgm:t>
        <a:bodyPr/>
        <a:lstStyle/>
        <a:p>
          <a:r>
            <a:rPr lang="en-US" dirty="0"/>
            <a:t>1. Make bold political choices for health across all sectors</a:t>
          </a:r>
        </a:p>
      </dgm:t>
    </dgm:pt>
    <dgm:pt modelId="{469F537B-0284-4311-9558-02673FBF3883}" type="parTrans" cxnId="{E04365F9-19D2-4A26-B8FE-E8DCC490DE63}">
      <dgm:prSet/>
      <dgm:spPr/>
      <dgm:t>
        <a:bodyPr/>
        <a:lstStyle/>
        <a:p>
          <a:endParaRPr lang="en-US"/>
        </a:p>
      </dgm:t>
    </dgm:pt>
    <dgm:pt modelId="{60D49EA5-638C-4F94-915E-3AFF588D68DA}" type="sibTrans" cxnId="{E04365F9-19D2-4A26-B8FE-E8DCC490DE63}">
      <dgm:prSet/>
      <dgm:spPr/>
      <dgm:t>
        <a:bodyPr/>
        <a:lstStyle/>
        <a:p>
          <a:endParaRPr lang="en-US"/>
        </a:p>
      </dgm:t>
    </dgm:pt>
    <dgm:pt modelId="{98AEE704-6AAD-4B80-A319-87561786A251}">
      <dgm:prSet/>
      <dgm:spPr/>
      <dgm:t>
        <a:bodyPr/>
        <a:lstStyle/>
        <a:p>
          <a:r>
            <a:rPr lang="en-US" dirty="0"/>
            <a:t>2. Build sustainable primary health care</a:t>
          </a:r>
        </a:p>
      </dgm:t>
    </dgm:pt>
    <dgm:pt modelId="{5899718C-2D33-498F-B4AF-BD52797C8800}" type="parTrans" cxnId="{1FC0F8F2-FF7A-4E2F-A704-84D53B17D876}">
      <dgm:prSet/>
      <dgm:spPr/>
      <dgm:t>
        <a:bodyPr/>
        <a:lstStyle/>
        <a:p>
          <a:endParaRPr lang="en-US"/>
        </a:p>
      </dgm:t>
    </dgm:pt>
    <dgm:pt modelId="{C81FF984-0562-42AB-AFD1-EDC2DE751B0E}" type="sibTrans" cxnId="{1FC0F8F2-FF7A-4E2F-A704-84D53B17D876}">
      <dgm:prSet/>
      <dgm:spPr/>
      <dgm:t>
        <a:bodyPr/>
        <a:lstStyle/>
        <a:p>
          <a:endParaRPr lang="en-US"/>
        </a:p>
      </dgm:t>
    </dgm:pt>
    <dgm:pt modelId="{0F344201-6800-41DC-885A-432463DE869B}">
      <dgm:prSet/>
      <dgm:spPr/>
      <dgm:t>
        <a:bodyPr/>
        <a:lstStyle/>
        <a:p>
          <a:r>
            <a:rPr lang="en-US" dirty="0"/>
            <a:t>3. PHC success driven by Knowledge and capacity-building, Human resources for health, Technology and Financing</a:t>
          </a:r>
        </a:p>
      </dgm:t>
    </dgm:pt>
    <dgm:pt modelId="{99F0C40E-7C3A-4560-857A-DE36BA323FB7}" type="parTrans" cxnId="{E90CB653-0D9D-425C-8B7F-1E647DB0B872}">
      <dgm:prSet/>
      <dgm:spPr/>
      <dgm:t>
        <a:bodyPr/>
        <a:lstStyle/>
        <a:p>
          <a:endParaRPr lang="en-US"/>
        </a:p>
      </dgm:t>
    </dgm:pt>
    <dgm:pt modelId="{7EB6BA9B-9635-469C-8588-B72FCCA43B19}" type="sibTrans" cxnId="{E90CB653-0D9D-425C-8B7F-1E647DB0B872}">
      <dgm:prSet/>
      <dgm:spPr/>
      <dgm:t>
        <a:bodyPr/>
        <a:lstStyle/>
        <a:p>
          <a:endParaRPr lang="en-US"/>
        </a:p>
      </dgm:t>
    </dgm:pt>
    <dgm:pt modelId="{2A6EA5F4-5D9B-4843-8B30-A85D89BAF951}">
      <dgm:prSet/>
      <dgm:spPr/>
      <dgm:t>
        <a:bodyPr/>
        <a:lstStyle/>
        <a:p>
          <a:r>
            <a:rPr lang="en-US" dirty="0"/>
            <a:t>4. Empower individuals and communities</a:t>
          </a:r>
        </a:p>
      </dgm:t>
    </dgm:pt>
    <dgm:pt modelId="{2F3AEED3-7A47-42D2-A16D-67DFE49942F9}" type="parTrans" cxnId="{1F9DFF67-201F-40CE-B24A-9EDD94CDEA86}">
      <dgm:prSet/>
      <dgm:spPr/>
      <dgm:t>
        <a:bodyPr/>
        <a:lstStyle/>
        <a:p>
          <a:endParaRPr lang="en-US"/>
        </a:p>
      </dgm:t>
    </dgm:pt>
    <dgm:pt modelId="{81CFCAF3-BB9B-4313-AC3D-5BC8ABA9FFC9}" type="sibTrans" cxnId="{1F9DFF67-201F-40CE-B24A-9EDD94CDEA86}">
      <dgm:prSet/>
      <dgm:spPr/>
      <dgm:t>
        <a:bodyPr/>
        <a:lstStyle/>
        <a:p>
          <a:endParaRPr lang="en-US"/>
        </a:p>
      </dgm:t>
    </dgm:pt>
    <dgm:pt modelId="{437F9F43-0307-46CE-8E33-2E6DCBA30A21}">
      <dgm:prSet/>
      <dgm:spPr/>
      <dgm:t>
        <a:bodyPr/>
        <a:lstStyle/>
        <a:p>
          <a:r>
            <a:rPr lang="en-US" dirty="0"/>
            <a:t>5. Align stakeholder support to national policies, strategies and plans</a:t>
          </a:r>
        </a:p>
      </dgm:t>
    </dgm:pt>
    <dgm:pt modelId="{18F047E8-1B3C-436F-BA34-86B466BC5B84}" type="parTrans" cxnId="{ABC53C8D-BBA7-4777-8C46-239DF2424F15}">
      <dgm:prSet/>
      <dgm:spPr/>
      <dgm:t>
        <a:bodyPr/>
        <a:lstStyle/>
        <a:p>
          <a:endParaRPr lang="en-US"/>
        </a:p>
      </dgm:t>
    </dgm:pt>
    <dgm:pt modelId="{FB0827CC-40CE-4459-ADB4-325C7E347388}" type="sibTrans" cxnId="{ABC53C8D-BBA7-4777-8C46-239DF2424F15}">
      <dgm:prSet/>
      <dgm:spPr/>
      <dgm:t>
        <a:bodyPr/>
        <a:lstStyle/>
        <a:p>
          <a:endParaRPr lang="en-US"/>
        </a:p>
      </dgm:t>
    </dgm:pt>
    <dgm:pt modelId="{EB045028-C7BF-4320-8389-95E0E3F1DAB7}" type="pres">
      <dgm:prSet presAssocID="{E661E0C9-7DD6-4B91-809F-847AB9681B90}" presName="linear" presStyleCnt="0">
        <dgm:presLayoutVars>
          <dgm:animLvl val="lvl"/>
          <dgm:resizeHandles val="exact"/>
        </dgm:presLayoutVars>
      </dgm:prSet>
      <dgm:spPr/>
    </dgm:pt>
    <dgm:pt modelId="{D9477695-6D86-4B24-941C-07D2B350A26A}" type="pres">
      <dgm:prSet presAssocID="{4A6A9864-4FEF-4CE4-9878-8D294FE47AC9}" presName="parentText" presStyleLbl="node1" presStyleIdx="0" presStyleCnt="6" custScaleY="114355">
        <dgm:presLayoutVars>
          <dgm:chMax val="0"/>
          <dgm:bulletEnabled val="1"/>
        </dgm:presLayoutVars>
      </dgm:prSet>
      <dgm:spPr/>
    </dgm:pt>
    <dgm:pt modelId="{1904899A-FE12-4BDD-A4DD-E964BA78F878}" type="pres">
      <dgm:prSet presAssocID="{968B7E5B-EDA5-4FA2-BDD3-B2AC5EFD3460}" presName="spacer" presStyleCnt="0"/>
      <dgm:spPr/>
    </dgm:pt>
    <dgm:pt modelId="{1402172A-A02D-47F4-ACC0-39F5C0AA8319}" type="pres">
      <dgm:prSet presAssocID="{07C4C0FB-AA34-4AF8-A067-3B6D85CFF4B5}" presName="parentText" presStyleLbl="node1" presStyleIdx="1" presStyleCnt="6">
        <dgm:presLayoutVars>
          <dgm:chMax val="0"/>
          <dgm:bulletEnabled val="1"/>
        </dgm:presLayoutVars>
      </dgm:prSet>
      <dgm:spPr/>
    </dgm:pt>
    <dgm:pt modelId="{EE9442B5-B08F-4B67-901E-0909372A1DE2}" type="pres">
      <dgm:prSet presAssocID="{60D49EA5-638C-4F94-915E-3AFF588D68DA}" presName="spacer" presStyleCnt="0"/>
      <dgm:spPr/>
    </dgm:pt>
    <dgm:pt modelId="{03EA67B7-B27C-43A2-9575-764C781D0F6F}" type="pres">
      <dgm:prSet presAssocID="{98AEE704-6AAD-4B80-A319-87561786A251}" presName="parentText" presStyleLbl="node1" presStyleIdx="2" presStyleCnt="6">
        <dgm:presLayoutVars>
          <dgm:chMax val="0"/>
          <dgm:bulletEnabled val="1"/>
        </dgm:presLayoutVars>
      </dgm:prSet>
      <dgm:spPr/>
    </dgm:pt>
    <dgm:pt modelId="{807933A3-8427-4F8A-9686-C34E0834AC9D}" type="pres">
      <dgm:prSet presAssocID="{C81FF984-0562-42AB-AFD1-EDC2DE751B0E}" presName="spacer" presStyleCnt="0"/>
      <dgm:spPr/>
    </dgm:pt>
    <dgm:pt modelId="{8012CF21-8840-4CC5-9AD1-E52256E915DF}" type="pres">
      <dgm:prSet presAssocID="{0F344201-6800-41DC-885A-432463DE869B}" presName="parentText" presStyleLbl="node1" presStyleIdx="3" presStyleCnt="6">
        <dgm:presLayoutVars>
          <dgm:chMax val="0"/>
          <dgm:bulletEnabled val="1"/>
        </dgm:presLayoutVars>
      </dgm:prSet>
      <dgm:spPr/>
    </dgm:pt>
    <dgm:pt modelId="{A77DF5B2-44D4-42AD-A1FF-412E48E10DDE}" type="pres">
      <dgm:prSet presAssocID="{7EB6BA9B-9635-469C-8588-B72FCCA43B19}" presName="spacer" presStyleCnt="0"/>
      <dgm:spPr/>
    </dgm:pt>
    <dgm:pt modelId="{52853F60-2D49-45FE-B0E5-413193FB81BB}" type="pres">
      <dgm:prSet presAssocID="{2A6EA5F4-5D9B-4843-8B30-A85D89BAF951}" presName="parentText" presStyleLbl="node1" presStyleIdx="4" presStyleCnt="6">
        <dgm:presLayoutVars>
          <dgm:chMax val="0"/>
          <dgm:bulletEnabled val="1"/>
        </dgm:presLayoutVars>
      </dgm:prSet>
      <dgm:spPr/>
    </dgm:pt>
    <dgm:pt modelId="{25C193D9-2C80-451C-AB51-785AF3432F71}" type="pres">
      <dgm:prSet presAssocID="{81CFCAF3-BB9B-4313-AC3D-5BC8ABA9FFC9}" presName="spacer" presStyleCnt="0"/>
      <dgm:spPr/>
    </dgm:pt>
    <dgm:pt modelId="{9833A0BF-10AB-487F-A31C-E2A438160387}" type="pres">
      <dgm:prSet presAssocID="{437F9F43-0307-46CE-8E33-2E6DCBA30A21}" presName="parentText" presStyleLbl="node1" presStyleIdx="5" presStyleCnt="6">
        <dgm:presLayoutVars>
          <dgm:chMax val="0"/>
          <dgm:bulletEnabled val="1"/>
        </dgm:presLayoutVars>
      </dgm:prSet>
      <dgm:spPr/>
    </dgm:pt>
  </dgm:ptLst>
  <dgm:cxnLst>
    <dgm:cxn modelId="{6D2A8B16-7759-459E-901B-8039D0725B5C}" type="presOf" srcId="{2A6EA5F4-5D9B-4843-8B30-A85D89BAF951}" destId="{52853F60-2D49-45FE-B0E5-413193FB81BB}" srcOrd="0" destOrd="0" presId="urn:microsoft.com/office/officeart/2005/8/layout/vList2"/>
    <dgm:cxn modelId="{7292FE5E-040C-40E2-99E7-DF7C707EAFA9}" type="presOf" srcId="{4A6A9864-4FEF-4CE4-9878-8D294FE47AC9}" destId="{D9477695-6D86-4B24-941C-07D2B350A26A}" srcOrd="0" destOrd="0" presId="urn:microsoft.com/office/officeart/2005/8/layout/vList2"/>
    <dgm:cxn modelId="{1F9DFF67-201F-40CE-B24A-9EDD94CDEA86}" srcId="{E661E0C9-7DD6-4B91-809F-847AB9681B90}" destId="{2A6EA5F4-5D9B-4843-8B30-A85D89BAF951}" srcOrd="4" destOrd="0" parTransId="{2F3AEED3-7A47-42D2-A16D-67DFE49942F9}" sibTransId="{81CFCAF3-BB9B-4313-AC3D-5BC8ABA9FFC9}"/>
    <dgm:cxn modelId="{E90CB653-0D9D-425C-8B7F-1E647DB0B872}" srcId="{E661E0C9-7DD6-4B91-809F-847AB9681B90}" destId="{0F344201-6800-41DC-885A-432463DE869B}" srcOrd="3" destOrd="0" parTransId="{99F0C40E-7C3A-4560-857A-DE36BA323FB7}" sibTransId="{7EB6BA9B-9635-469C-8588-B72FCCA43B19}"/>
    <dgm:cxn modelId="{8D35FD74-D5E0-4928-9E54-0B40A2198CF3}" type="presOf" srcId="{98AEE704-6AAD-4B80-A319-87561786A251}" destId="{03EA67B7-B27C-43A2-9575-764C781D0F6F}" srcOrd="0" destOrd="0" presId="urn:microsoft.com/office/officeart/2005/8/layout/vList2"/>
    <dgm:cxn modelId="{ABC53C8D-BBA7-4777-8C46-239DF2424F15}" srcId="{E661E0C9-7DD6-4B91-809F-847AB9681B90}" destId="{437F9F43-0307-46CE-8E33-2E6DCBA30A21}" srcOrd="5" destOrd="0" parTransId="{18F047E8-1B3C-436F-BA34-86B466BC5B84}" sibTransId="{FB0827CC-40CE-4459-ADB4-325C7E347388}"/>
    <dgm:cxn modelId="{2519D4A2-84B6-4F99-9ACD-C6C71B0593AE}" type="presOf" srcId="{0F344201-6800-41DC-885A-432463DE869B}" destId="{8012CF21-8840-4CC5-9AD1-E52256E915DF}" srcOrd="0" destOrd="0" presId="urn:microsoft.com/office/officeart/2005/8/layout/vList2"/>
    <dgm:cxn modelId="{9CBA02A4-A272-43E6-B0F4-B9205FD911DF}" type="presOf" srcId="{07C4C0FB-AA34-4AF8-A067-3B6D85CFF4B5}" destId="{1402172A-A02D-47F4-ACC0-39F5C0AA8319}" srcOrd="0" destOrd="0" presId="urn:microsoft.com/office/officeart/2005/8/layout/vList2"/>
    <dgm:cxn modelId="{872121C0-DCBC-426F-AF20-6660E9FB37DD}" type="presOf" srcId="{E661E0C9-7DD6-4B91-809F-847AB9681B90}" destId="{EB045028-C7BF-4320-8389-95E0E3F1DAB7}" srcOrd="0" destOrd="0" presId="urn:microsoft.com/office/officeart/2005/8/layout/vList2"/>
    <dgm:cxn modelId="{A4F2CBC9-98A5-482F-881D-E2B790B0F180}" srcId="{E661E0C9-7DD6-4B91-809F-847AB9681B90}" destId="{4A6A9864-4FEF-4CE4-9878-8D294FE47AC9}" srcOrd="0" destOrd="0" parTransId="{22E126B8-704E-4E2F-A6FD-47129AB42F61}" sibTransId="{968B7E5B-EDA5-4FA2-BDD3-B2AC5EFD3460}"/>
    <dgm:cxn modelId="{1FC0F8F2-FF7A-4E2F-A704-84D53B17D876}" srcId="{E661E0C9-7DD6-4B91-809F-847AB9681B90}" destId="{98AEE704-6AAD-4B80-A319-87561786A251}" srcOrd="2" destOrd="0" parTransId="{5899718C-2D33-498F-B4AF-BD52797C8800}" sibTransId="{C81FF984-0562-42AB-AFD1-EDC2DE751B0E}"/>
    <dgm:cxn modelId="{E04365F9-19D2-4A26-B8FE-E8DCC490DE63}" srcId="{E661E0C9-7DD6-4B91-809F-847AB9681B90}" destId="{07C4C0FB-AA34-4AF8-A067-3B6D85CFF4B5}" srcOrd="1" destOrd="0" parTransId="{469F537B-0284-4311-9558-02673FBF3883}" sibTransId="{60D49EA5-638C-4F94-915E-3AFF588D68DA}"/>
    <dgm:cxn modelId="{C8B18BFE-E452-4491-BE11-87F1C5F97DAE}" type="presOf" srcId="{437F9F43-0307-46CE-8E33-2E6DCBA30A21}" destId="{9833A0BF-10AB-487F-A31C-E2A438160387}" srcOrd="0" destOrd="0" presId="urn:microsoft.com/office/officeart/2005/8/layout/vList2"/>
    <dgm:cxn modelId="{8A9BE0CC-95BE-49FD-98BE-6371D11206DF}" type="presParOf" srcId="{EB045028-C7BF-4320-8389-95E0E3F1DAB7}" destId="{D9477695-6D86-4B24-941C-07D2B350A26A}" srcOrd="0" destOrd="0" presId="urn:microsoft.com/office/officeart/2005/8/layout/vList2"/>
    <dgm:cxn modelId="{2122E1CC-8D6D-4FE1-84C3-E04EC720F4BC}" type="presParOf" srcId="{EB045028-C7BF-4320-8389-95E0E3F1DAB7}" destId="{1904899A-FE12-4BDD-A4DD-E964BA78F878}" srcOrd="1" destOrd="0" presId="urn:microsoft.com/office/officeart/2005/8/layout/vList2"/>
    <dgm:cxn modelId="{30BB24C8-071B-4602-837D-120BBF3F441C}" type="presParOf" srcId="{EB045028-C7BF-4320-8389-95E0E3F1DAB7}" destId="{1402172A-A02D-47F4-ACC0-39F5C0AA8319}" srcOrd="2" destOrd="0" presId="urn:microsoft.com/office/officeart/2005/8/layout/vList2"/>
    <dgm:cxn modelId="{9665016D-0371-40A9-9718-22BAC4845A83}" type="presParOf" srcId="{EB045028-C7BF-4320-8389-95E0E3F1DAB7}" destId="{EE9442B5-B08F-4B67-901E-0909372A1DE2}" srcOrd="3" destOrd="0" presId="urn:microsoft.com/office/officeart/2005/8/layout/vList2"/>
    <dgm:cxn modelId="{A99CACEF-829D-45D4-93D7-2C093EB6DD41}" type="presParOf" srcId="{EB045028-C7BF-4320-8389-95E0E3F1DAB7}" destId="{03EA67B7-B27C-43A2-9575-764C781D0F6F}" srcOrd="4" destOrd="0" presId="urn:microsoft.com/office/officeart/2005/8/layout/vList2"/>
    <dgm:cxn modelId="{57E4FEDC-4269-4204-8D7C-14024DDF7303}" type="presParOf" srcId="{EB045028-C7BF-4320-8389-95E0E3F1DAB7}" destId="{807933A3-8427-4F8A-9686-C34E0834AC9D}" srcOrd="5" destOrd="0" presId="urn:microsoft.com/office/officeart/2005/8/layout/vList2"/>
    <dgm:cxn modelId="{132E3FAD-E9A7-4F4E-B965-FEB660CA42A6}" type="presParOf" srcId="{EB045028-C7BF-4320-8389-95E0E3F1DAB7}" destId="{8012CF21-8840-4CC5-9AD1-E52256E915DF}" srcOrd="6" destOrd="0" presId="urn:microsoft.com/office/officeart/2005/8/layout/vList2"/>
    <dgm:cxn modelId="{3F509A78-2408-4327-A5AD-8CE3455874C0}" type="presParOf" srcId="{EB045028-C7BF-4320-8389-95E0E3F1DAB7}" destId="{A77DF5B2-44D4-42AD-A1FF-412E48E10DDE}" srcOrd="7" destOrd="0" presId="urn:microsoft.com/office/officeart/2005/8/layout/vList2"/>
    <dgm:cxn modelId="{FFDEB386-3794-4D78-B4BE-87F03DA192D9}" type="presParOf" srcId="{EB045028-C7BF-4320-8389-95E0E3F1DAB7}" destId="{52853F60-2D49-45FE-B0E5-413193FB81BB}" srcOrd="8" destOrd="0" presId="urn:microsoft.com/office/officeart/2005/8/layout/vList2"/>
    <dgm:cxn modelId="{64474008-8B0C-4C62-B6D9-5D902FC4D468}" type="presParOf" srcId="{EB045028-C7BF-4320-8389-95E0E3F1DAB7}" destId="{25C193D9-2C80-451C-AB51-785AF3432F71}" srcOrd="9" destOrd="0" presId="urn:microsoft.com/office/officeart/2005/8/layout/vList2"/>
    <dgm:cxn modelId="{93697569-053E-4295-948D-8813AFBC0E0B}" type="presParOf" srcId="{EB045028-C7BF-4320-8389-95E0E3F1DAB7}" destId="{9833A0BF-10AB-487F-A31C-E2A438160387}"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938D5-AD5A-4FB0-8DD3-EE29655FAE9A}">
      <dsp:nvSpPr>
        <dsp:cNvPr id="0" name=""/>
        <dsp:cNvSpPr/>
      </dsp:nvSpPr>
      <dsp:spPr>
        <a:xfrm>
          <a:off x="0" y="0"/>
          <a:ext cx="8881361" cy="89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Strategies: </a:t>
          </a:r>
          <a:r>
            <a:rPr lang="en-US" sz="2000" kern="1200" dirty="0"/>
            <a:t>Roadmaps to support or guide achievement of desired outcome</a:t>
          </a:r>
        </a:p>
      </dsp:txBody>
      <dsp:txXfrm>
        <a:off x="43685" y="43685"/>
        <a:ext cx="8793991" cy="807515"/>
      </dsp:txXfrm>
    </dsp:sp>
    <dsp:sp modelId="{E05EBB2F-1CB1-4F8C-B56E-D12ADC58D586}">
      <dsp:nvSpPr>
        <dsp:cNvPr id="0" name=""/>
        <dsp:cNvSpPr/>
      </dsp:nvSpPr>
      <dsp:spPr>
        <a:xfrm>
          <a:off x="0" y="900767"/>
          <a:ext cx="8881361" cy="1732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WHO Reproductive health strategy 2004</a:t>
          </a:r>
        </a:p>
        <a:p>
          <a:pPr marL="228600" lvl="1" indent="-228600" algn="l" defTabSz="933450">
            <a:lnSpc>
              <a:spcPct val="90000"/>
            </a:lnSpc>
            <a:spcBef>
              <a:spcPct val="0"/>
            </a:spcBef>
            <a:spcAft>
              <a:spcPct val="20000"/>
            </a:spcAft>
            <a:buChar char="•"/>
          </a:pPr>
          <a:r>
            <a:rPr lang="en-US" sz="2100" kern="1200" dirty="0"/>
            <a:t>The Global Strategy for Women’s, Children’s and Adolescents’ Health (2016-2030)</a:t>
          </a:r>
        </a:p>
        <a:p>
          <a:pPr marL="228600" lvl="1" indent="-228600" algn="l" defTabSz="933450">
            <a:lnSpc>
              <a:spcPct val="90000"/>
            </a:lnSpc>
            <a:spcBef>
              <a:spcPct val="0"/>
            </a:spcBef>
            <a:spcAft>
              <a:spcPct val="20000"/>
            </a:spcAft>
            <a:buChar char="•"/>
          </a:pPr>
          <a:r>
            <a:rPr lang="en-US" sz="2100" kern="1200" dirty="0"/>
            <a:t>Declaration of Astana on Primary Health care (PHC) 2018</a:t>
          </a:r>
        </a:p>
        <a:p>
          <a:pPr marL="228600" lvl="1" indent="-228600" algn="l" defTabSz="933450">
            <a:lnSpc>
              <a:spcPct val="90000"/>
            </a:lnSpc>
            <a:spcBef>
              <a:spcPct val="0"/>
            </a:spcBef>
            <a:spcAft>
              <a:spcPct val="20000"/>
            </a:spcAft>
            <a:buChar char="•"/>
          </a:pPr>
          <a:r>
            <a:rPr lang="en-US" sz="2100" kern="1200" dirty="0"/>
            <a:t>Political Declaration on Universal Health Coverage 2019</a:t>
          </a:r>
        </a:p>
      </dsp:txBody>
      <dsp:txXfrm>
        <a:off x="0" y="900767"/>
        <a:ext cx="8881361" cy="1732590"/>
      </dsp:txXfrm>
    </dsp:sp>
    <dsp:sp modelId="{66A47F61-524A-428E-ADD8-0EC2345A5A0B}">
      <dsp:nvSpPr>
        <dsp:cNvPr id="0" name=""/>
        <dsp:cNvSpPr/>
      </dsp:nvSpPr>
      <dsp:spPr>
        <a:xfrm>
          <a:off x="0" y="2633357"/>
          <a:ext cx="8881361" cy="89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Frameworks: </a:t>
          </a:r>
          <a:r>
            <a:rPr lang="en-US" sz="2000" kern="1200" dirty="0"/>
            <a:t>Grouped ideas, rules or beliefs to guide descriptions, discussions and decisions </a:t>
          </a:r>
        </a:p>
      </dsp:txBody>
      <dsp:txXfrm>
        <a:off x="43685" y="2677042"/>
        <a:ext cx="8793991" cy="807515"/>
      </dsp:txXfrm>
    </dsp:sp>
    <dsp:sp modelId="{E02F722A-F19C-4FC3-BFE0-E9CB03C63AFA}">
      <dsp:nvSpPr>
        <dsp:cNvPr id="0" name=""/>
        <dsp:cNvSpPr/>
      </dsp:nvSpPr>
      <dsp:spPr>
        <a:xfrm>
          <a:off x="0" y="3528242"/>
          <a:ext cx="8881361"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Sustainable Development Goals</a:t>
          </a:r>
        </a:p>
        <a:p>
          <a:pPr marL="228600" lvl="1" indent="-228600" algn="l" defTabSz="933450">
            <a:lnSpc>
              <a:spcPct val="90000"/>
            </a:lnSpc>
            <a:spcBef>
              <a:spcPct val="0"/>
            </a:spcBef>
            <a:spcAft>
              <a:spcPct val="20000"/>
            </a:spcAft>
            <a:buChar char="•"/>
          </a:pPr>
          <a:r>
            <a:rPr lang="en-US" sz="2100" kern="1200" dirty="0"/>
            <a:t>International Conference on Population and Development Program of action 1994 and 2019</a:t>
          </a:r>
        </a:p>
      </dsp:txBody>
      <dsp:txXfrm>
        <a:off x="0" y="3528242"/>
        <a:ext cx="8881361" cy="1033964"/>
      </dsp:txXfrm>
    </dsp:sp>
    <dsp:sp modelId="{9B01FDD0-291C-4F35-8ED6-C58DB06E4C95}">
      <dsp:nvSpPr>
        <dsp:cNvPr id="0" name=""/>
        <dsp:cNvSpPr/>
      </dsp:nvSpPr>
      <dsp:spPr>
        <a:xfrm>
          <a:off x="0" y="4562207"/>
          <a:ext cx="8881361" cy="89488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Initiatives: </a:t>
          </a:r>
          <a:r>
            <a:rPr lang="en-US" sz="2000" kern="1200" dirty="0"/>
            <a:t>means or ways to translates goals and visions into practice</a:t>
          </a:r>
        </a:p>
      </dsp:txBody>
      <dsp:txXfrm>
        <a:off x="43685" y="4605892"/>
        <a:ext cx="8793991" cy="807515"/>
      </dsp:txXfrm>
    </dsp:sp>
    <dsp:sp modelId="{FBF2726D-3CA2-45D9-9A07-BF8C18044AA1}">
      <dsp:nvSpPr>
        <dsp:cNvPr id="0" name=""/>
        <dsp:cNvSpPr/>
      </dsp:nvSpPr>
      <dsp:spPr>
        <a:xfrm>
          <a:off x="0" y="5457093"/>
          <a:ext cx="8881361" cy="44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983"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FP2030 partnership</a:t>
          </a:r>
        </a:p>
      </dsp:txBody>
      <dsp:txXfrm>
        <a:off x="0" y="5457093"/>
        <a:ext cx="8881361" cy="447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477695-6D86-4B24-941C-07D2B350A26A}">
      <dsp:nvSpPr>
        <dsp:cNvPr id="0" name=""/>
        <dsp:cNvSpPr/>
      </dsp:nvSpPr>
      <dsp:spPr>
        <a:xfrm>
          <a:off x="0" y="56315"/>
          <a:ext cx="8961880" cy="32913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i="1" kern="1200" dirty="0"/>
            <a:t>Commitments</a:t>
          </a:r>
          <a:endParaRPr lang="en-US" sz="1200" b="1" kern="1200" dirty="0"/>
        </a:p>
      </dsp:txBody>
      <dsp:txXfrm>
        <a:off x="16067" y="72382"/>
        <a:ext cx="8929746" cy="297002"/>
      </dsp:txXfrm>
    </dsp:sp>
    <dsp:sp modelId="{1402172A-A02D-47F4-ACC0-39F5C0AA8319}">
      <dsp:nvSpPr>
        <dsp:cNvPr id="0" name=""/>
        <dsp:cNvSpPr/>
      </dsp:nvSpPr>
      <dsp:spPr>
        <a:xfrm>
          <a:off x="0" y="42001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1. Make bold political choices for health across all sectors</a:t>
          </a:r>
        </a:p>
      </dsp:txBody>
      <dsp:txXfrm>
        <a:off x="14050" y="434062"/>
        <a:ext cx="8933780" cy="259719"/>
      </dsp:txXfrm>
    </dsp:sp>
    <dsp:sp modelId="{03EA67B7-B27C-43A2-9575-764C781D0F6F}">
      <dsp:nvSpPr>
        <dsp:cNvPr id="0" name=""/>
        <dsp:cNvSpPr/>
      </dsp:nvSpPr>
      <dsp:spPr>
        <a:xfrm>
          <a:off x="0" y="74239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2. Build sustainable primary health care</a:t>
          </a:r>
        </a:p>
      </dsp:txBody>
      <dsp:txXfrm>
        <a:off x="14050" y="756442"/>
        <a:ext cx="8933780" cy="259719"/>
      </dsp:txXfrm>
    </dsp:sp>
    <dsp:sp modelId="{8012CF21-8840-4CC5-9AD1-E52256E915DF}">
      <dsp:nvSpPr>
        <dsp:cNvPr id="0" name=""/>
        <dsp:cNvSpPr/>
      </dsp:nvSpPr>
      <dsp:spPr>
        <a:xfrm>
          <a:off x="0" y="106477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3. PHC success driven by Knowledge and capacity-building, Human resources for health, Technology and Financing</a:t>
          </a:r>
        </a:p>
      </dsp:txBody>
      <dsp:txXfrm>
        <a:off x="14050" y="1078822"/>
        <a:ext cx="8933780" cy="259719"/>
      </dsp:txXfrm>
    </dsp:sp>
    <dsp:sp modelId="{52853F60-2D49-45FE-B0E5-413193FB81BB}">
      <dsp:nvSpPr>
        <dsp:cNvPr id="0" name=""/>
        <dsp:cNvSpPr/>
      </dsp:nvSpPr>
      <dsp:spPr>
        <a:xfrm>
          <a:off x="0" y="138715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4. Empower individuals and communities</a:t>
          </a:r>
        </a:p>
      </dsp:txBody>
      <dsp:txXfrm>
        <a:off x="14050" y="1401202"/>
        <a:ext cx="8933780" cy="259719"/>
      </dsp:txXfrm>
    </dsp:sp>
    <dsp:sp modelId="{9833A0BF-10AB-487F-A31C-E2A438160387}">
      <dsp:nvSpPr>
        <dsp:cNvPr id="0" name=""/>
        <dsp:cNvSpPr/>
      </dsp:nvSpPr>
      <dsp:spPr>
        <a:xfrm>
          <a:off x="0" y="1709532"/>
          <a:ext cx="896188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5. Align stakeholder support to national policies, strategies and plans</a:t>
          </a:r>
        </a:p>
      </dsp:txBody>
      <dsp:txXfrm>
        <a:off x="14050" y="1723582"/>
        <a:ext cx="8933780" cy="25971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76D5D-1347-44BE-9468-18706034E012}" type="datetimeFigureOut">
              <a:rPr lang="en-GB" smtClean="0"/>
              <a:t>04/06/2022</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8F2579-E084-4BE5-B155-114E7DEDDB7D}" type="slidenum">
              <a:rPr lang="en-GB" smtClean="0"/>
              <a:t>‹#›</a:t>
            </a:fld>
            <a:endParaRPr lang="en-GB" dirty="0"/>
          </a:p>
        </p:txBody>
      </p:sp>
    </p:spTree>
    <p:extLst>
      <p:ext uri="{BB962C8B-B14F-4D97-AF65-F5344CB8AC3E}">
        <p14:creationId xmlns:p14="http://schemas.microsoft.com/office/powerpoint/2010/main" val="976758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F2579-E084-4BE5-B155-114E7DEDDB7D}" type="slidenum">
              <a:rPr lang="en-GB" smtClean="0"/>
              <a:t>4</a:t>
            </a:fld>
            <a:endParaRPr lang="en-GB" dirty="0"/>
          </a:p>
        </p:txBody>
      </p:sp>
    </p:spTree>
    <p:extLst>
      <p:ext uri="{BB962C8B-B14F-4D97-AF65-F5344CB8AC3E}">
        <p14:creationId xmlns:p14="http://schemas.microsoft.com/office/powerpoint/2010/main" val="572506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98F2579-E084-4BE5-B155-114E7DEDDB7D}" type="slidenum">
              <a:rPr lang="en-GB" smtClean="0"/>
              <a:t>14</a:t>
            </a:fld>
            <a:endParaRPr lang="en-GB"/>
          </a:p>
        </p:txBody>
      </p:sp>
    </p:spTree>
    <p:extLst>
      <p:ext uri="{BB962C8B-B14F-4D97-AF65-F5344CB8AC3E}">
        <p14:creationId xmlns:p14="http://schemas.microsoft.com/office/powerpoint/2010/main" val="23914242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
        <p:nvSpPr>
          <p:cNvPr id="11" name="Rectangle 10"/>
          <p:cNvSpPr/>
          <p:nvPr userDrawn="1"/>
        </p:nvSpPr>
        <p:spPr bwMode="auto">
          <a:xfrm>
            <a:off x="1062896" y="3556951"/>
            <a:ext cx="6605448" cy="864098"/>
          </a:xfrm>
          <a:prstGeom prst="rect">
            <a:avLst/>
          </a:prstGeom>
          <a:solidFill>
            <a:schemeClr val="bg1">
              <a:lumMod val="8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2" name="Rectangle 11"/>
          <p:cNvSpPr/>
          <p:nvPr userDrawn="1"/>
        </p:nvSpPr>
        <p:spPr bwMode="auto">
          <a:xfrm flipV="1">
            <a:off x="1062896" y="1381343"/>
            <a:ext cx="6605448" cy="2175607"/>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2" name="Title 1"/>
          <p:cNvSpPr>
            <a:spLocks noGrp="1"/>
          </p:cNvSpPr>
          <p:nvPr>
            <p:ph type="ctrTitle" hasCustomPrompt="1"/>
          </p:nvPr>
        </p:nvSpPr>
        <p:spPr>
          <a:xfrm>
            <a:off x="1446541" y="1601424"/>
            <a:ext cx="5933771" cy="1735444"/>
          </a:xfrm>
        </p:spPr>
        <p:txBody>
          <a:bodyPr>
            <a:normAutofit/>
          </a:bodyPr>
          <a:lstStyle>
            <a:lvl1pPr>
              <a:defRPr sz="3600">
                <a:solidFill>
                  <a:schemeClr val="tx1"/>
                </a:solidFill>
              </a:defRPr>
            </a:lvl1pPr>
          </a:lstStyle>
          <a:p>
            <a:r>
              <a:rPr lang="en-US" dirty="0"/>
              <a:t>Presentation title</a:t>
            </a:r>
            <a:endParaRPr lang="en-GB" dirty="0"/>
          </a:p>
        </p:txBody>
      </p:sp>
      <p:sp>
        <p:nvSpPr>
          <p:cNvPr id="3" name="Subtitle 2"/>
          <p:cNvSpPr>
            <a:spLocks noGrp="1"/>
          </p:cNvSpPr>
          <p:nvPr>
            <p:ph type="subTitle" idx="1" hasCustomPrompt="1"/>
          </p:nvPr>
        </p:nvSpPr>
        <p:spPr>
          <a:xfrm>
            <a:off x="1446541" y="3663209"/>
            <a:ext cx="5933771" cy="360039"/>
          </a:xfrm>
        </p:spPr>
        <p:txBody>
          <a:bodyPr>
            <a:normAutofit/>
          </a:bodyPr>
          <a:lstStyle>
            <a:lvl1pPr marL="0" indent="0" algn="l">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Name</a:t>
            </a:r>
            <a:endParaRPr lang="en-GB" dirty="0"/>
          </a:p>
        </p:txBody>
      </p:sp>
      <p:sp>
        <p:nvSpPr>
          <p:cNvPr id="23" name="Text Placeholder 22"/>
          <p:cNvSpPr>
            <a:spLocks noGrp="1"/>
          </p:cNvSpPr>
          <p:nvPr>
            <p:ph type="body" sz="quarter" idx="10" hasCustomPrompt="1"/>
          </p:nvPr>
        </p:nvSpPr>
        <p:spPr>
          <a:xfrm>
            <a:off x="1446540" y="4023323"/>
            <a:ext cx="5933771" cy="287337"/>
          </a:xfrm>
        </p:spPr>
        <p:txBody>
          <a:bodyPr>
            <a:noAutofit/>
          </a:bodyPr>
          <a:lstStyle>
            <a:lvl1pPr marL="0" indent="0">
              <a:buNone/>
              <a:defRPr sz="1600"/>
            </a:lvl1pPr>
          </a:lstStyle>
          <a:p>
            <a:pPr lvl="0"/>
            <a:r>
              <a:rPr lang="en-US" dirty="0"/>
              <a:t>Title</a:t>
            </a:r>
            <a:endParaRPr lang="en-GB" dirty="0"/>
          </a:p>
        </p:txBody>
      </p:sp>
      <p:sp>
        <p:nvSpPr>
          <p:cNvPr id="25" name="Text Placeholder 24"/>
          <p:cNvSpPr>
            <a:spLocks noGrp="1"/>
          </p:cNvSpPr>
          <p:nvPr>
            <p:ph type="body" sz="quarter" idx="11" hasCustomPrompt="1"/>
          </p:nvPr>
        </p:nvSpPr>
        <p:spPr>
          <a:xfrm>
            <a:off x="0" y="476672"/>
            <a:ext cx="1763688" cy="288925"/>
          </a:xfrm>
          <a:solidFill>
            <a:schemeClr val="tx1">
              <a:lumMod val="95000"/>
              <a:lumOff val="5000"/>
            </a:schemeClr>
          </a:solidFill>
        </p:spPr>
        <p:txBody>
          <a:bodyPr>
            <a:normAutofit/>
          </a:bodyPr>
          <a:lstStyle>
            <a:lvl1pPr marL="0" indent="0" algn="ctr">
              <a:buNone/>
              <a:defRPr sz="1200" b="1" baseline="0">
                <a:solidFill>
                  <a:schemeClr val="bg1"/>
                </a:solidFill>
                <a:latin typeface="+mj-lt"/>
              </a:defRPr>
            </a:lvl1pPr>
          </a:lstStyle>
          <a:p>
            <a:pPr lvl="0"/>
            <a:r>
              <a:rPr lang="en-US" dirty="0"/>
              <a:t>Date and place</a:t>
            </a:r>
            <a:endParaRPr lang="en-GB" dirty="0"/>
          </a:p>
        </p:txBody>
      </p:sp>
      <p:pic>
        <p:nvPicPr>
          <p:cNvPr id="1026" name="Picture 2" descr="C:\Users\kolevs\Desktop\WHO-EN-BW-H.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7704" y="5420907"/>
            <a:ext cx="1645722" cy="504768"/>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44963" y="5198994"/>
            <a:ext cx="1954264" cy="1050416"/>
          </a:xfrm>
          <a:prstGeom prst="rect">
            <a:avLst/>
          </a:prstGeom>
        </p:spPr>
      </p:pic>
      <p:sp>
        <p:nvSpPr>
          <p:cNvPr id="13" name="Rectangle 12"/>
          <p:cNvSpPr/>
          <p:nvPr userDrawn="1"/>
        </p:nvSpPr>
        <p:spPr bwMode="auto">
          <a:xfrm flipV="1">
            <a:off x="1062896" y="4333672"/>
            <a:ext cx="6605448" cy="463480"/>
          </a:xfrm>
          <a:prstGeom prst="rect">
            <a:avLst/>
          </a:prstGeom>
          <a:solidFill>
            <a:schemeClr val="bg1">
              <a:lumMod val="95000"/>
            </a:schemeClr>
          </a:solidFill>
          <a:ln>
            <a:noFill/>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Char char="•"/>
              <a:tabLst/>
            </a:pPr>
            <a:endParaRPr kumimoji="0" lang="en-GB" sz="1600" b="0" i="0" u="none" strike="noStrike" cap="none" normalizeH="0" baseline="0" dirty="0">
              <a:ln>
                <a:noFill/>
              </a:ln>
              <a:solidFill>
                <a:schemeClr val="tx1"/>
              </a:solidFill>
              <a:effectLst/>
              <a:latin typeface="Trebuchet MS" pitchFamily="34" charset="0"/>
              <a:cs typeface="Arial" charset="0"/>
            </a:endParaRPr>
          </a:p>
        </p:txBody>
      </p:sp>
      <p:sp>
        <p:nvSpPr>
          <p:cNvPr id="15" name="TextBox 14"/>
          <p:cNvSpPr txBox="1"/>
          <p:nvPr userDrawn="1"/>
        </p:nvSpPr>
        <p:spPr>
          <a:xfrm>
            <a:off x="1441536" y="4415739"/>
            <a:ext cx="1834320" cy="285165"/>
          </a:xfrm>
          <a:prstGeom prst="rect">
            <a:avLst/>
          </a:prstGeom>
        </p:spPr>
        <p:txBody>
          <a:bodyPr vert="horz" lIns="91440" tIns="45720" rIns="91440" bIns="45720" rtlCol="0">
            <a:noAutofit/>
          </a:bodyPr>
          <a:lstStyle>
            <a:lvl1pPr lvl="0" indent="0">
              <a:spcBef>
                <a:spcPct val="20000"/>
              </a:spcBef>
              <a:buClr>
                <a:schemeClr val="tx1"/>
              </a:buClr>
              <a:buSzPct val="60000"/>
              <a:buFont typeface="Wingdings" pitchFamily="2" charset="2"/>
              <a:buNone/>
              <a:defRPr sz="1600"/>
            </a:lvl1pPr>
            <a:lvl2pPr marL="742950" indent="-285750">
              <a:spcBef>
                <a:spcPct val="20000"/>
              </a:spcBef>
              <a:buFont typeface="Arial" pitchFamily="34" charset="0"/>
              <a:buChar char="–"/>
              <a:defRPr sz="2400"/>
            </a:lvl2pPr>
            <a:lvl3pPr marL="1143000" indent="-228600">
              <a:spcBef>
                <a:spcPct val="20000"/>
              </a:spcBef>
              <a:buFont typeface="Arial" pitchFamily="34" charset="0"/>
              <a:buChar char="•"/>
              <a:defRPr sz="2000"/>
            </a:lvl3pPr>
            <a:lvl4pPr marL="1600200" indent="-228600">
              <a:spcBef>
                <a:spcPct val="20000"/>
              </a:spcBef>
              <a:buFont typeface="Arial" pitchFamily="34" charset="0"/>
              <a:buChar char="–"/>
              <a:defRPr sz="2000"/>
            </a:lvl4pPr>
            <a:lvl5pPr marL="2057400" indent="-228600">
              <a:spcBef>
                <a:spcPct val="20000"/>
              </a:spcBef>
              <a:buFont typeface="Arial" pitchFamily="34" charset="0"/>
              <a:buChar char="»"/>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GB" sz="1300" dirty="0">
                <a:solidFill>
                  <a:schemeClr val="accent1"/>
                </a:solidFill>
              </a:rPr>
              <a:t>Twitter </a:t>
            </a:r>
            <a:r>
              <a:rPr lang="en-GB" sz="1300" b="1" dirty="0">
                <a:solidFill>
                  <a:schemeClr val="accent1"/>
                </a:solidFill>
              </a:rPr>
              <a:t>@HRPresearch</a:t>
            </a:r>
          </a:p>
        </p:txBody>
      </p:sp>
    </p:spTree>
    <p:extLst>
      <p:ext uri="{BB962C8B-B14F-4D97-AF65-F5344CB8AC3E}">
        <p14:creationId xmlns:p14="http://schemas.microsoft.com/office/powerpoint/2010/main" val="3852205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03674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15809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1032" y="6466329"/>
            <a:ext cx="801218" cy="246423"/>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481844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8" name="TextBox 7"/>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734575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48789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11" name="TextBox 10"/>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3286600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7" name="TextBox 6"/>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850844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6" name="TextBox 5"/>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273793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33702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6"/>
          <p:cNvSpPr txBox="1">
            <a:spLocks noChangeArrowheads="1"/>
          </p:cNvSpPr>
          <p:nvPr userDrawn="1"/>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7072" y="6480289"/>
            <a:ext cx="801218" cy="24642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577753" y="6359852"/>
            <a:ext cx="476672" cy="476672"/>
          </a:xfrm>
          <a:prstGeom prst="rect">
            <a:avLst/>
          </a:prstGeom>
        </p:spPr>
      </p:pic>
      <p:sp>
        <p:nvSpPr>
          <p:cNvPr id="9" name="TextBox 8"/>
          <p:cNvSpPr txBox="1"/>
          <p:nvPr userDrawn="1"/>
        </p:nvSpPr>
        <p:spPr>
          <a:xfrm>
            <a:off x="368240" y="6519812"/>
            <a:ext cx="1224136" cy="215444"/>
          </a:xfrm>
          <a:prstGeom prst="rect">
            <a:avLst/>
          </a:prstGeom>
          <a:noFill/>
        </p:spPr>
        <p:txBody>
          <a:bodyPr wrap="square" rtlCol="0">
            <a:spAutoFit/>
          </a:bodyPr>
          <a:lstStyle/>
          <a:p>
            <a:r>
              <a:rPr lang="en-GB" sz="800" dirty="0">
                <a:solidFill>
                  <a:schemeClr val="bg1">
                    <a:lumMod val="50000"/>
                  </a:schemeClr>
                </a:solidFill>
                <a:latin typeface="+mn-lt"/>
              </a:rPr>
              <a:t>Twitter @HRPresearch</a:t>
            </a:r>
          </a:p>
        </p:txBody>
      </p:sp>
    </p:spTree>
    <p:extLst>
      <p:ext uri="{BB962C8B-B14F-4D97-AF65-F5344CB8AC3E}">
        <p14:creationId xmlns:p14="http://schemas.microsoft.com/office/powerpoint/2010/main" val="123024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850106"/>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457200" y="1556792"/>
            <a:ext cx="8229600" cy="456937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6"/>
          <p:cNvSpPr txBox="1">
            <a:spLocks noChangeArrowheads="1"/>
          </p:cNvSpPr>
          <p:nvPr/>
        </p:nvSpPr>
        <p:spPr>
          <a:xfrm>
            <a:off x="107504" y="6526180"/>
            <a:ext cx="360362" cy="215900"/>
          </a:xfrm>
          <a:prstGeom prst="rect">
            <a:avLst/>
          </a:prstGeom>
          <a:ln/>
        </p:spPr>
        <p:txBody>
          <a:bodyPr vert="horz" lIns="91440" tIns="45720" rIns="91440" bIns="45720" rtlCol="0" anchor="ctr"/>
          <a:lstStyle>
            <a:defPPr>
              <a:defRPr lang="en-US"/>
            </a:defPPr>
            <a:lvl1pPr marL="0" algn="r" defTabSz="914400" rtl="0" eaLnBrk="1" latinLnBrk="0" hangingPunct="1">
              <a:defRPr sz="1050" b="0" kern="1200">
                <a:solidFill>
                  <a:schemeClr val="bg1">
                    <a:lumMod val="85000"/>
                  </a:schemeClr>
                </a:solidFill>
                <a:latin typeface="Calibri" pitchFamily="34" charset="0"/>
                <a:ea typeface="+mn-ea"/>
                <a:cs typeface="Calibri"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42FD93C-0291-4835-BA8C-C11EA0F97B50}" type="slidenum">
              <a:rPr lang="en-GB" smtClean="0"/>
              <a:pPr>
                <a:defRPr/>
              </a:pPr>
              <a:t>‹#›</a:t>
            </a:fld>
            <a:endParaRPr lang="en-GB" dirty="0"/>
          </a:p>
        </p:txBody>
      </p:sp>
    </p:spTree>
    <p:extLst>
      <p:ext uri="{BB962C8B-B14F-4D97-AF65-F5344CB8AC3E}">
        <p14:creationId xmlns:p14="http://schemas.microsoft.com/office/powerpoint/2010/main" val="2442983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spcBef>
          <a:spcPct val="0"/>
        </a:spcBef>
        <a:buNone/>
        <a:defRPr sz="3600" b="1" kern="1200">
          <a:solidFill>
            <a:srgbClr val="007DC5"/>
          </a:solidFill>
          <a:latin typeface="+mj-lt"/>
          <a:ea typeface="+mj-ea"/>
          <a:cs typeface="+mj-cs"/>
        </a:defRPr>
      </a:lvl1pPr>
    </p:titleStyle>
    <p:bodyStyle>
      <a:lvl1pPr marL="342900" indent="-342900" algn="l" defTabSz="914400" rtl="0" eaLnBrk="1" latinLnBrk="0" hangingPunct="1">
        <a:spcBef>
          <a:spcPct val="20000"/>
        </a:spcBef>
        <a:buClr>
          <a:schemeClr val="tx1"/>
        </a:buClr>
        <a:buSzPct val="60000"/>
        <a:buFont typeface="Wingdings" pitchFamily="2" charset="2"/>
        <a:buChar char="q"/>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familyplanning2020.org/Building203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pps.who.int/iris/bitstream/handle/10665/255863/WHO-RHR-18.26-eng.pdf?ua=1" TargetMode="External"/><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6Yn9e1Eqc5A" TargetMode="External"/><Relationship Id="rId2" Type="http://schemas.openxmlformats.org/officeDocument/2006/relationships/hyperlink" Target="https://www.who.int/news-room/fact-sheets/detail/universal-health-coverage-(uhc)"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who.int/teams/sexual-and-reproductive-health-and-research-(srh)/"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8.em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8.xml.rels><?xml version="1.0" encoding="UTF-8" standalone="yes"?>
<Relationships xmlns="http://schemas.openxmlformats.org/package/2006/relationships"><Relationship Id="rId3" Type="http://schemas.openxmlformats.org/officeDocument/2006/relationships/hyperlink" Target="https://sdgs.un.org/goals"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412776"/>
            <a:ext cx="6624737" cy="2088232"/>
          </a:xfrm>
        </p:spPr>
        <p:txBody>
          <a:bodyPr>
            <a:normAutofit/>
          </a:bodyPr>
          <a:lstStyle/>
          <a:p>
            <a:pPr algn="ctr"/>
            <a:r>
              <a:rPr lang="en-US" sz="1600" dirty="0"/>
              <a:t>Module 1 – Session 2 </a:t>
            </a:r>
            <a:br>
              <a:rPr lang="en-GB" sz="2200" dirty="0"/>
            </a:br>
            <a:r>
              <a:rPr lang="en-GB" sz="2200" dirty="0"/>
              <a:t>Family Planning </a:t>
            </a:r>
            <a:r>
              <a:rPr lang="en-US" altLang="zh-TW" sz="2200" dirty="0"/>
              <a:t>G</a:t>
            </a:r>
            <a:r>
              <a:rPr lang="en-US" sz="2400" dirty="0"/>
              <a:t>lobal Strategies, Frameworks and Initiatives </a:t>
            </a:r>
            <a:br>
              <a:rPr lang="en-US" sz="2400" dirty="0"/>
            </a:br>
            <a:br>
              <a:rPr lang="en-US" altLang="zh-TW" sz="2200" dirty="0"/>
            </a:br>
            <a:r>
              <a:rPr lang="en-US" altLang="zh-TW" sz="1300" b="0" dirty="0"/>
              <a:t>An Online Evidence-based Course 2022</a:t>
            </a:r>
            <a:endParaRPr lang="en-GB" sz="2200" dirty="0"/>
          </a:p>
        </p:txBody>
      </p:sp>
      <p:sp>
        <p:nvSpPr>
          <p:cNvPr id="3" name="Subtitle 2"/>
          <p:cNvSpPr>
            <a:spLocks noGrp="1"/>
          </p:cNvSpPr>
          <p:nvPr>
            <p:ph type="subTitle" idx="1"/>
          </p:nvPr>
        </p:nvSpPr>
        <p:spPr>
          <a:xfrm>
            <a:off x="1446541" y="3593141"/>
            <a:ext cx="5933771" cy="627947"/>
          </a:xfrm>
        </p:spPr>
        <p:txBody>
          <a:bodyPr>
            <a:normAutofit/>
          </a:bodyPr>
          <a:lstStyle/>
          <a:p>
            <a:r>
              <a:rPr lang="en-GB" dirty="0"/>
              <a:t>James Kiarie MBChB, </a:t>
            </a:r>
            <a:r>
              <a:rPr lang="en-GB" dirty="0" err="1"/>
              <a:t>Mmed</a:t>
            </a:r>
            <a:r>
              <a:rPr lang="en-GB" dirty="0"/>
              <a:t>, MPH</a:t>
            </a:r>
          </a:p>
          <a:p>
            <a:endParaRPr lang="en-GB" dirty="0"/>
          </a:p>
        </p:txBody>
      </p:sp>
      <p:sp>
        <p:nvSpPr>
          <p:cNvPr id="5" name="Text Placeholder 22"/>
          <p:cNvSpPr>
            <a:spLocks noGrp="1"/>
          </p:cNvSpPr>
          <p:nvPr>
            <p:ph type="body" sz="quarter" idx="10"/>
          </p:nvPr>
        </p:nvSpPr>
        <p:spPr>
          <a:xfrm>
            <a:off x="1446541" y="4005064"/>
            <a:ext cx="5834062" cy="287337"/>
          </a:xfrm>
        </p:spPr>
        <p:txBody>
          <a:bodyPr>
            <a:noAutofit/>
          </a:bodyPr>
          <a:lstStyle>
            <a:lvl1pPr marL="0" indent="0">
              <a:buNone/>
              <a:defRPr sz="1600"/>
            </a:lvl1pPr>
          </a:lstStyle>
          <a:p>
            <a:pPr lvl="0"/>
            <a:r>
              <a:rPr lang="en-US" dirty="0"/>
              <a:t>Department of Sexual Reproductive Health and Research</a:t>
            </a:r>
          </a:p>
        </p:txBody>
      </p:sp>
    </p:spTree>
    <p:extLst>
      <p:ext uri="{BB962C8B-B14F-4D97-AF65-F5344CB8AC3E}">
        <p14:creationId xmlns:p14="http://schemas.microsoft.com/office/powerpoint/2010/main" val="3585349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9C709-93F9-4840-A087-32FB5E9C68B8}"/>
              </a:ext>
            </a:extLst>
          </p:cNvPr>
          <p:cNvSpPr>
            <a:spLocks noGrp="1"/>
          </p:cNvSpPr>
          <p:nvPr>
            <p:ph type="title"/>
          </p:nvPr>
        </p:nvSpPr>
        <p:spPr>
          <a:xfrm>
            <a:off x="457200" y="188640"/>
            <a:ext cx="8229600" cy="850106"/>
          </a:xfrm>
        </p:spPr>
        <p:txBody>
          <a:bodyPr/>
          <a:lstStyle/>
          <a:p>
            <a:r>
              <a:rPr lang="en-US" dirty="0"/>
              <a:t>Family Planning 2030 Initiative</a:t>
            </a:r>
          </a:p>
        </p:txBody>
      </p:sp>
      <p:sp>
        <p:nvSpPr>
          <p:cNvPr id="3" name="Content Placeholder 2">
            <a:extLst>
              <a:ext uri="{FF2B5EF4-FFF2-40B4-BE49-F238E27FC236}">
                <a16:creationId xmlns:a16="http://schemas.microsoft.com/office/drawing/2014/main" id="{C6C60D99-E943-4DBE-9818-A3CFB78E034A}"/>
              </a:ext>
            </a:extLst>
          </p:cNvPr>
          <p:cNvSpPr>
            <a:spLocks noGrp="1"/>
          </p:cNvSpPr>
          <p:nvPr>
            <p:ph idx="1"/>
          </p:nvPr>
        </p:nvSpPr>
        <p:spPr>
          <a:xfrm>
            <a:off x="251520" y="1196752"/>
            <a:ext cx="8712968" cy="4929411"/>
          </a:xfrm>
        </p:spPr>
        <p:txBody>
          <a:bodyPr>
            <a:normAutofit lnSpcReduction="10000"/>
          </a:bodyPr>
          <a:lstStyle/>
          <a:p>
            <a:r>
              <a:rPr lang="en-US" dirty="0"/>
              <a:t>Follow up on FP2020 </a:t>
            </a:r>
          </a:p>
          <a:p>
            <a:r>
              <a:rPr lang="en-US" b="1" dirty="0"/>
              <a:t>Vision</a:t>
            </a:r>
            <a:r>
              <a:rPr lang="en-US" dirty="0"/>
              <a:t>: A future where women and girls everywhere have the freedom and ability to lead healthy lives, make their own informed decisions about using contraception and having children, and participate as equals in society and its development.</a:t>
            </a:r>
          </a:p>
          <a:p>
            <a:r>
              <a:rPr lang="en-US" b="1" dirty="0"/>
              <a:t>Change</a:t>
            </a:r>
            <a:r>
              <a:rPr lang="en-US" dirty="0"/>
              <a:t>: Voluntary modern contraceptive use by everyone who wants it, achieved through individuals’ informed choice and agency, responsive and sustainable systems providing a range of contraceptives, and a supportive policy environment.</a:t>
            </a:r>
          </a:p>
        </p:txBody>
      </p:sp>
      <p:sp>
        <p:nvSpPr>
          <p:cNvPr id="5" name="Rectangle 4">
            <a:extLst>
              <a:ext uri="{FF2B5EF4-FFF2-40B4-BE49-F238E27FC236}">
                <a16:creationId xmlns:a16="http://schemas.microsoft.com/office/drawing/2014/main" id="{5322C4D5-85F0-46FA-B806-A14BF6835AB7}"/>
              </a:ext>
            </a:extLst>
          </p:cNvPr>
          <p:cNvSpPr/>
          <p:nvPr/>
        </p:nvSpPr>
        <p:spPr>
          <a:xfrm>
            <a:off x="2051720" y="5756831"/>
            <a:ext cx="4502002" cy="369332"/>
          </a:xfrm>
          <a:prstGeom prst="rect">
            <a:avLst/>
          </a:prstGeom>
        </p:spPr>
        <p:txBody>
          <a:bodyPr wrap="none">
            <a:spAutoFit/>
          </a:bodyPr>
          <a:lstStyle/>
          <a:p>
            <a:r>
              <a:rPr lang="en-US" dirty="0">
                <a:hlinkClick r:id="rId2"/>
              </a:rPr>
              <a:t>https://familyplanning2020.org/Building2030</a:t>
            </a:r>
            <a:r>
              <a:rPr lang="en-US" dirty="0"/>
              <a:t> </a:t>
            </a:r>
          </a:p>
        </p:txBody>
      </p:sp>
    </p:spTree>
    <p:extLst>
      <p:ext uri="{BB962C8B-B14F-4D97-AF65-F5344CB8AC3E}">
        <p14:creationId xmlns:p14="http://schemas.microsoft.com/office/powerpoint/2010/main" val="1326800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D04D2-217F-40BC-A0D6-B464EEEB97B2}"/>
              </a:ext>
            </a:extLst>
          </p:cNvPr>
          <p:cNvSpPr>
            <a:spLocks noGrp="1"/>
          </p:cNvSpPr>
          <p:nvPr>
            <p:ph type="title"/>
          </p:nvPr>
        </p:nvSpPr>
        <p:spPr>
          <a:xfrm>
            <a:off x="457200" y="-27384"/>
            <a:ext cx="8229600" cy="576064"/>
          </a:xfrm>
        </p:spPr>
        <p:txBody>
          <a:bodyPr>
            <a:normAutofit fontScale="90000"/>
          </a:bodyPr>
          <a:lstStyle/>
          <a:p>
            <a:r>
              <a:rPr lang="en-US" dirty="0"/>
              <a:t>Financing of Family Planning as a global agenda</a:t>
            </a:r>
          </a:p>
        </p:txBody>
      </p:sp>
      <p:pic>
        <p:nvPicPr>
          <p:cNvPr id="4" name="Content Placeholder 3">
            <a:extLst>
              <a:ext uri="{FF2B5EF4-FFF2-40B4-BE49-F238E27FC236}">
                <a16:creationId xmlns:a16="http://schemas.microsoft.com/office/drawing/2014/main" id="{DF277581-FAEF-4C50-BA22-B849459E3B2E}"/>
              </a:ext>
            </a:extLst>
          </p:cNvPr>
          <p:cNvPicPr>
            <a:picLocks noGrp="1" noChangeAspect="1"/>
          </p:cNvPicPr>
          <p:nvPr>
            <p:ph idx="1"/>
          </p:nvPr>
        </p:nvPicPr>
        <p:blipFill>
          <a:blip r:embed="rId2"/>
          <a:stretch>
            <a:fillRect/>
          </a:stretch>
        </p:blipFill>
        <p:spPr>
          <a:xfrm>
            <a:off x="457200" y="476672"/>
            <a:ext cx="7181171" cy="3240360"/>
          </a:xfrm>
          <a:prstGeom prst="rect">
            <a:avLst/>
          </a:prstGeom>
        </p:spPr>
      </p:pic>
      <p:sp>
        <p:nvSpPr>
          <p:cNvPr id="5" name="Rectangle 4">
            <a:extLst>
              <a:ext uri="{FF2B5EF4-FFF2-40B4-BE49-F238E27FC236}">
                <a16:creationId xmlns:a16="http://schemas.microsoft.com/office/drawing/2014/main" id="{ECE0925E-1C14-4BE1-8723-E919A7B432AF}"/>
              </a:ext>
            </a:extLst>
          </p:cNvPr>
          <p:cNvSpPr/>
          <p:nvPr/>
        </p:nvSpPr>
        <p:spPr>
          <a:xfrm>
            <a:off x="179512" y="3856980"/>
            <a:ext cx="8784976" cy="2308324"/>
          </a:xfrm>
          <a:prstGeom prst="rect">
            <a:avLst/>
          </a:prstGeom>
        </p:spPr>
        <p:txBody>
          <a:bodyPr wrap="square">
            <a:spAutoFit/>
          </a:bodyPr>
          <a:lstStyle/>
          <a:p>
            <a:pPr marL="285750" indent="-285750">
              <a:buFont typeface="Arial" panose="020B0604020202020204" pitchFamily="34" charset="0"/>
              <a:buChar char="•"/>
            </a:pPr>
            <a:r>
              <a:rPr lang="en-US" dirty="0"/>
              <a:t>Despite efforts by country governments, donors and individuals are responsible for nearly half (49%) of the costs of reproductive, maternal, neonatal, and children’s health (1).</a:t>
            </a:r>
          </a:p>
          <a:p>
            <a:pPr marL="285750" indent="-285750">
              <a:buFont typeface="Arial" panose="020B0604020202020204" pitchFamily="34" charset="0"/>
              <a:buChar char="•"/>
            </a:pPr>
            <a:r>
              <a:rPr lang="en-US" dirty="0"/>
              <a:t>Household expenditures dwarf the contributions of both domestic and international funding sources. </a:t>
            </a:r>
          </a:p>
          <a:p>
            <a:pPr marL="285750" indent="-285750">
              <a:buFont typeface="Arial" panose="020B0604020202020204" pitchFamily="34" charset="0"/>
              <a:buChar char="•"/>
            </a:pPr>
            <a:r>
              <a:rPr lang="en-US" dirty="0"/>
              <a:t>Future efforts to reduce unmet need for FP must consider consumers’ out-of-pocket costs, programmatic cost-effectiveness, and sources of funding.</a:t>
            </a:r>
          </a:p>
          <a:p>
            <a:pPr marL="285750" indent="-285750">
              <a:buFont typeface="Arial" panose="020B0604020202020204" pitchFamily="34" charset="0"/>
              <a:buChar char="•"/>
            </a:pPr>
            <a:r>
              <a:rPr lang="en-US" dirty="0"/>
              <a:t>sustained fundraising, pooling, and strategic purchasing in critical to scale up delivery systems for contraceptive methods.</a:t>
            </a:r>
          </a:p>
        </p:txBody>
      </p:sp>
      <p:sp>
        <p:nvSpPr>
          <p:cNvPr id="7" name="Rectangle 6">
            <a:extLst>
              <a:ext uri="{FF2B5EF4-FFF2-40B4-BE49-F238E27FC236}">
                <a16:creationId xmlns:a16="http://schemas.microsoft.com/office/drawing/2014/main" id="{4E4F993D-FC00-4FA1-A02E-D0AA6D32591D}"/>
              </a:ext>
            </a:extLst>
          </p:cNvPr>
          <p:cNvSpPr/>
          <p:nvPr/>
        </p:nvSpPr>
        <p:spPr>
          <a:xfrm>
            <a:off x="539552" y="6165304"/>
            <a:ext cx="8352928" cy="338554"/>
          </a:xfrm>
          <a:prstGeom prst="rect">
            <a:avLst/>
          </a:prstGeom>
        </p:spPr>
        <p:txBody>
          <a:bodyPr wrap="square">
            <a:spAutoFit/>
          </a:bodyPr>
          <a:lstStyle/>
          <a:p>
            <a:r>
              <a:rPr lang="en-US" sz="1600" dirty="0">
                <a:hlinkClick r:id="rId3"/>
              </a:rPr>
              <a:t>http://apps.who.int/iris/bitstream/handle/10665/255863/WHO-RHR-18.26-eng.pdf?ua=1</a:t>
            </a:r>
            <a:r>
              <a:rPr lang="en-US" sz="1600" dirty="0"/>
              <a:t> </a:t>
            </a:r>
          </a:p>
        </p:txBody>
      </p:sp>
    </p:spTree>
    <p:extLst>
      <p:ext uri="{BB962C8B-B14F-4D97-AF65-F5344CB8AC3E}">
        <p14:creationId xmlns:p14="http://schemas.microsoft.com/office/powerpoint/2010/main" val="1350198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6DAE-063B-40D4-95C9-4FEBA33262B1}"/>
              </a:ext>
            </a:extLst>
          </p:cNvPr>
          <p:cNvSpPr>
            <a:spLocks noGrp="1"/>
          </p:cNvSpPr>
          <p:nvPr>
            <p:ph type="title"/>
          </p:nvPr>
        </p:nvSpPr>
        <p:spPr>
          <a:xfrm>
            <a:off x="457200" y="130622"/>
            <a:ext cx="8229600" cy="850106"/>
          </a:xfrm>
        </p:spPr>
        <p:txBody>
          <a:bodyPr/>
          <a:lstStyle/>
          <a:p>
            <a:r>
              <a:rPr lang="en-US" dirty="0"/>
              <a:t>Conclusion</a:t>
            </a:r>
          </a:p>
        </p:txBody>
      </p:sp>
      <p:sp>
        <p:nvSpPr>
          <p:cNvPr id="3" name="Content Placeholder 2">
            <a:extLst>
              <a:ext uri="{FF2B5EF4-FFF2-40B4-BE49-F238E27FC236}">
                <a16:creationId xmlns:a16="http://schemas.microsoft.com/office/drawing/2014/main" id="{F72F2B7D-EB05-4ADF-9AD9-1976657C5736}"/>
              </a:ext>
            </a:extLst>
          </p:cNvPr>
          <p:cNvSpPr>
            <a:spLocks noGrp="1"/>
          </p:cNvSpPr>
          <p:nvPr>
            <p:ph idx="1"/>
          </p:nvPr>
        </p:nvSpPr>
        <p:spPr>
          <a:xfrm>
            <a:off x="251520" y="980728"/>
            <a:ext cx="8784976" cy="5602634"/>
          </a:xfrm>
        </p:spPr>
        <p:txBody>
          <a:bodyPr>
            <a:normAutofit/>
          </a:bodyPr>
          <a:lstStyle/>
          <a:p>
            <a:r>
              <a:rPr lang="en-US" dirty="0"/>
              <a:t>Global FP efforts well grounded in strategies, Frameworks and initiatives</a:t>
            </a:r>
          </a:p>
          <a:p>
            <a:r>
              <a:rPr lang="en-US" dirty="0"/>
              <a:t>Though they vary in detail principles in these documents are very consistent</a:t>
            </a:r>
          </a:p>
          <a:p>
            <a:r>
              <a:rPr lang="en-US" dirty="0"/>
              <a:t>Challenges with reaching consensus on language between member states common in SRH</a:t>
            </a:r>
          </a:p>
          <a:p>
            <a:r>
              <a:rPr lang="en-US" dirty="0"/>
              <a:t>Family planning in global strategies, frameworks and initiatives grounded on strong evidence on FP</a:t>
            </a:r>
          </a:p>
          <a:p>
            <a:pPr lvl="1"/>
            <a:r>
              <a:rPr lang="en-US" dirty="0"/>
              <a:t>Health and non benefits</a:t>
            </a:r>
          </a:p>
          <a:p>
            <a:pPr lvl="1"/>
            <a:r>
              <a:rPr lang="en-US" dirty="0"/>
              <a:t>Cost effectiveness</a:t>
            </a:r>
          </a:p>
          <a:p>
            <a:pPr lvl="1"/>
            <a:r>
              <a:rPr lang="en-US" dirty="0"/>
              <a:t>Central role in meeting other SDGs</a:t>
            </a:r>
          </a:p>
          <a:p>
            <a:pPr lvl="1"/>
            <a:r>
              <a:rPr lang="en-US" dirty="0"/>
              <a:t>As a basic human right</a:t>
            </a:r>
          </a:p>
        </p:txBody>
      </p:sp>
    </p:spTree>
    <p:extLst>
      <p:ext uri="{BB962C8B-B14F-4D97-AF65-F5344CB8AC3E}">
        <p14:creationId xmlns:p14="http://schemas.microsoft.com/office/powerpoint/2010/main" val="1476801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0E835-6697-4BF8-9CBD-450350C84E15}"/>
              </a:ext>
            </a:extLst>
          </p:cNvPr>
          <p:cNvSpPr>
            <a:spLocks noGrp="1"/>
          </p:cNvSpPr>
          <p:nvPr>
            <p:ph type="title"/>
          </p:nvPr>
        </p:nvSpPr>
        <p:spPr>
          <a:xfrm>
            <a:off x="457200" y="202630"/>
            <a:ext cx="8229600" cy="850106"/>
          </a:xfrm>
        </p:spPr>
        <p:txBody>
          <a:bodyPr/>
          <a:lstStyle/>
          <a:p>
            <a:r>
              <a:rPr lang="en-US" dirty="0"/>
              <a:t>Readings and videos</a:t>
            </a:r>
          </a:p>
        </p:txBody>
      </p:sp>
      <p:sp>
        <p:nvSpPr>
          <p:cNvPr id="3" name="Content Placeholder 2">
            <a:extLst>
              <a:ext uri="{FF2B5EF4-FFF2-40B4-BE49-F238E27FC236}">
                <a16:creationId xmlns:a16="http://schemas.microsoft.com/office/drawing/2014/main" id="{3E3BC1D4-06EF-4E63-9AD5-B41C1CC4402D}"/>
              </a:ext>
            </a:extLst>
          </p:cNvPr>
          <p:cNvSpPr>
            <a:spLocks noGrp="1"/>
          </p:cNvSpPr>
          <p:nvPr>
            <p:ph idx="1"/>
          </p:nvPr>
        </p:nvSpPr>
        <p:spPr/>
        <p:txBody>
          <a:bodyPr/>
          <a:lstStyle/>
          <a:p>
            <a:r>
              <a:rPr lang="en-US" dirty="0"/>
              <a:t>Read </a:t>
            </a:r>
          </a:p>
          <a:p>
            <a:pPr lvl="1"/>
            <a:r>
              <a:rPr lang="en-US" dirty="0"/>
              <a:t>WHO Fact Sheet on Universal health coverage (UHC) </a:t>
            </a:r>
            <a:r>
              <a:rPr lang="en-US" sz="1100" dirty="0">
                <a:hlinkClick r:id="rId2"/>
              </a:rPr>
              <a:t>https://www.who.int/news-room/fact-sheets/detail/universal-health-coverage-(uhc)</a:t>
            </a:r>
            <a:endParaRPr lang="en-US" sz="1100" dirty="0"/>
          </a:p>
          <a:p>
            <a:r>
              <a:rPr lang="en-US" dirty="0"/>
              <a:t>Watch </a:t>
            </a:r>
          </a:p>
          <a:p>
            <a:pPr lvl="1"/>
            <a:r>
              <a:rPr lang="en-US" dirty="0"/>
              <a:t>Nairobi Summit on ICPD25 Highlights </a:t>
            </a:r>
            <a:br>
              <a:rPr lang="en-US" dirty="0"/>
            </a:br>
            <a:r>
              <a:rPr lang="en-US" sz="1100" dirty="0">
                <a:solidFill>
                  <a:srgbClr val="3333FF"/>
                </a:solidFill>
                <a:hlinkClick r:id="rId3">
                  <a:extLst>
                    <a:ext uri="{A12FA001-AC4F-418D-AE19-62706E023703}">
                      <ahyp:hlinkClr xmlns:ahyp="http://schemas.microsoft.com/office/drawing/2018/hyperlinkcolor" val="tx"/>
                    </a:ext>
                  </a:extLst>
                </a:hlinkClick>
              </a:rPr>
              <a:t>https://youtu.be/6Yn9e1Eqc5A</a:t>
            </a:r>
            <a:endParaRPr lang="en-US" sz="1100" dirty="0">
              <a:solidFill>
                <a:srgbClr val="3333FF"/>
              </a:solidFill>
            </a:endParaRPr>
          </a:p>
          <a:p>
            <a:endParaRPr lang="en-US" sz="1500" dirty="0"/>
          </a:p>
          <a:p>
            <a:r>
              <a:rPr lang="en-US" dirty="0"/>
              <a:t>If you have questions discuss with your coach and submit any that you would like discussed in the webinar. </a:t>
            </a:r>
          </a:p>
          <a:p>
            <a:endParaRPr lang="en-US" dirty="0"/>
          </a:p>
          <a:p>
            <a:pPr lvl="1"/>
            <a:endParaRPr lang="en-US" dirty="0"/>
          </a:p>
        </p:txBody>
      </p:sp>
    </p:spTree>
    <p:extLst>
      <p:ext uri="{BB962C8B-B14F-4D97-AF65-F5344CB8AC3E}">
        <p14:creationId xmlns:p14="http://schemas.microsoft.com/office/powerpoint/2010/main" val="4073737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Content Placeholder 2"/>
          <p:cNvSpPr>
            <a:spLocks noGrp="1"/>
          </p:cNvSpPr>
          <p:nvPr>
            <p:ph idx="1"/>
          </p:nvPr>
        </p:nvSpPr>
        <p:spPr>
          <a:xfrm>
            <a:off x="0" y="1700213"/>
            <a:ext cx="9109075" cy="4392612"/>
          </a:xfrm>
        </p:spPr>
        <p:txBody>
          <a:bodyPr/>
          <a:lstStyle/>
          <a:p>
            <a:pPr marL="0" indent="0" eaLnBrk="1" hangingPunct="1">
              <a:buFont typeface="Wingdings" pitchFamily="2" charset="2"/>
              <a:buNone/>
            </a:pPr>
            <a:endParaRPr lang="en-GB" altLang="en-US" dirty="0"/>
          </a:p>
          <a:p>
            <a:pPr marL="0" indent="0" eaLnBrk="1" hangingPunct="1">
              <a:buFont typeface="Wingdings" pitchFamily="2" charset="2"/>
              <a:buNone/>
            </a:pPr>
            <a:r>
              <a:rPr lang="en-GB" altLang="en-US" dirty="0"/>
              <a:t>Follow us on Twitter </a:t>
            </a:r>
            <a:r>
              <a:rPr lang="en-GB" altLang="en-US" b="1" dirty="0">
                <a:solidFill>
                  <a:srgbClr val="007DC5"/>
                </a:solidFill>
              </a:rPr>
              <a:t>@HRPresearch</a:t>
            </a:r>
          </a:p>
          <a:p>
            <a:pPr marL="0" indent="0" eaLnBrk="1" hangingPunct="1">
              <a:buFont typeface="Wingdings" pitchFamily="2" charset="2"/>
              <a:buNone/>
            </a:pPr>
            <a:endParaRPr lang="en-GB" altLang="en-US" dirty="0"/>
          </a:p>
          <a:p>
            <a:pPr marL="0" indent="0" eaLnBrk="1" hangingPunct="1">
              <a:buFont typeface="Wingdings" pitchFamily="2" charset="2"/>
              <a:buNone/>
            </a:pPr>
            <a:r>
              <a:rPr lang="en-GB" altLang="en-US" dirty="0"/>
              <a:t>Website</a:t>
            </a:r>
          </a:p>
          <a:p>
            <a:pPr marL="0" indent="0" eaLnBrk="1" hangingPunct="1">
              <a:buFont typeface="Wingdings" pitchFamily="2" charset="2"/>
              <a:buNone/>
            </a:pPr>
            <a:r>
              <a:rPr lang="en-GB" altLang="en-US" sz="2000" dirty="0">
                <a:hlinkClick r:id="rId3"/>
              </a:rPr>
              <a:t>https://www.who.int/teams/sexual-and-reproductive-health-and-research-(srh)/</a:t>
            </a:r>
            <a:endParaRPr lang="en-GB" altLang="en-US" sz="2000" b="1" dirty="0">
              <a:solidFill>
                <a:srgbClr val="007DC5"/>
              </a:solidFill>
            </a:endParaRPr>
          </a:p>
        </p:txBody>
      </p:sp>
      <p:sp>
        <p:nvSpPr>
          <p:cNvPr id="117764" name="Rectangle 1"/>
          <p:cNvSpPr>
            <a:spLocks noChangeArrowheads="1"/>
          </p:cNvSpPr>
          <p:nvPr/>
        </p:nvSpPr>
        <p:spPr bwMode="auto">
          <a:xfrm>
            <a:off x="3419872" y="404813"/>
            <a:ext cx="223224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tx1"/>
              </a:buClr>
              <a:buSzPct val="60000"/>
              <a:buFont typeface="Wingdings" pitchFamily="2" charset="2"/>
              <a:buChar char="q"/>
              <a:defRPr sz="2800">
                <a:solidFill>
                  <a:schemeClr val="tx1"/>
                </a:solidFill>
                <a:latin typeface="Calibri" pitchFamily="34" charset="0"/>
              </a:defRPr>
            </a:lvl1pPr>
            <a:lvl2pPr marL="742950" indent="-285750" eaLnBrk="0" hangingPunct="0">
              <a:spcBef>
                <a:spcPct val="20000"/>
              </a:spcBef>
              <a:buFont typeface="Arial" pitchFamily="34" charset="0"/>
              <a:buChar char="–"/>
              <a:defRPr sz="2400">
                <a:solidFill>
                  <a:schemeClr val="tx1"/>
                </a:solidFill>
                <a:latin typeface="Calibri" pitchFamily="34" charset="0"/>
              </a:defRPr>
            </a:lvl2pPr>
            <a:lvl3pPr marL="1143000" indent="-228600" eaLnBrk="0" hangingPunct="0">
              <a:spcBef>
                <a:spcPct val="20000"/>
              </a:spcBef>
              <a:buFont typeface="Arial" pitchFamily="34" charset="0"/>
              <a:buChar char="•"/>
              <a:defRPr sz="20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GB" altLang="en-US" sz="3600" b="1" i="0" u="none" strike="noStrike" kern="1200" cap="none" spc="0" normalizeH="0" baseline="0" noProof="0" dirty="0">
                <a:ln>
                  <a:noFill/>
                </a:ln>
                <a:solidFill>
                  <a:srgbClr val="A50021"/>
                </a:solidFill>
                <a:effectLst/>
                <a:uLnTx/>
                <a:uFillTx/>
                <a:latin typeface="Calibri" pitchFamily="34" charset="0"/>
                <a:ea typeface="+mn-ea"/>
                <a:cs typeface="+mn-cs"/>
              </a:rPr>
              <a:t>Thank you</a:t>
            </a:r>
          </a:p>
        </p:txBody>
      </p:sp>
    </p:spTree>
    <p:extLst>
      <p:ext uri="{BB962C8B-B14F-4D97-AF65-F5344CB8AC3E}">
        <p14:creationId xmlns:p14="http://schemas.microsoft.com/office/powerpoint/2010/main" val="17600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C4C86-2EC1-42E0-9DD3-DFBCC5AEE06B}"/>
              </a:ext>
            </a:extLst>
          </p:cNvPr>
          <p:cNvSpPr>
            <a:spLocks noGrp="1"/>
          </p:cNvSpPr>
          <p:nvPr>
            <p:ph type="title"/>
          </p:nvPr>
        </p:nvSpPr>
        <p:spPr>
          <a:xfrm>
            <a:off x="107504" y="44624"/>
            <a:ext cx="8856984" cy="720080"/>
          </a:xfrm>
        </p:spPr>
        <p:txBody>
          <a:bodyPr>
            <a:normAutofit/>
          </a:bodyPr>
          <a:lstStyle/>
          <a:p>
            <a:r>
              <a:rPr lang="en-US" altLang="zh-CN" dirty="0">
                <a:ea typeface="SimSun" pitchFamily="2" charset="-122"/>
              </a:rPr>
              <a:t>Outline</a:t>
            </a:r>
            <a:endParaRPr lang="en-US" dirty="0"/>
          </a:p>
        </p:txBody>
      </p:sp>
      <p:graphicFrame>
        <p:nvGraphicFramePr>
          <p:cNvPr id="4" name="Content Placeholder 3">
            <a:extLst>
              <a:ext uri="{FF2B5EF4-FFF2-40B4-BE49-F238E27FC236}">
                <a16:creationId xmlns:a16="http://schemas.microsoft.com/office/drawing/2014/main" id="{C4EA43E9-B05B-4FDA-B4F4-AFA2052910E3}"/>
              </a:ext>
            </a:extLst>
          </p:cNvPr>
          <p:cNvGraphicFramePr>
            <a:graphicFrameLocks noGrp="1"/>
          </p:cNvGraphicFramePr>
          <p:nvPr>
            <p:ph idx="1"/>
            <p:extLst>
              <p:ext uri="{D42A27DB-BD31-4B8C-83A1-F6EECF244321}">
                <p14:modId xmlns:p14="http://schemas.microsoft.com/office/powerpoint/2010/main" val="3312155084"/>
              </p:ext>
            </p:extLst>
          </p:nvPr>
        </p:nvGraphicFramePr>
        <p:xfrm>
          <a:off x="83127" y="735117"/>
          <a:ext cx="8881361" cy="5910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467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1C8F8-8E2F-4A76-BAAF-9B1868CDEFCC}"/>
              </a:ext>
            </a:extLst>
          </p:cNvPr>
          <p:cNvSpPr>
            <a:spLocks noGrp="1"/>
          </p:cNvSpPr>
          <p:nvPr>
            <p:ph type="title"/>
          </p:nvPr>
        </p:nvSpPr>
        <p:spPr>
          <a:xfrm>
            <a:off x="107504" y="44624"/>
            <a:ext cx="8229600" cy="634082"/>
          </a:xfrm>
        </p:spPr>
        <p:txBody>
          <a:bodyPr>
            <a:normAutofit fontScale="90000"/>
          </a:bodyPr>
          <a:lstStyle/>
          <a:p>
            <a:r>
              <a:rPr lang="en-US" dirty="0"/>
              <a:t>WHO RH Strategy </a:t>
            </a:r>
          </a:p>
        </p:txBody>
      </p:sp>
      <p:sp>
        <p:nvSpPr>
          <p:cNvPr id="3" name="Content Placeholder 2">
            <a:extLst>
              <a:ext uri="{FF2B5EF4-FFF2-40B4-BE49-F238E27FC236}">
                <a16:creationId xmlns:a16="http://schemas.microsoft.com/office/drawing/2014/main" id="{06BB6C98-7C4D-442E-9BC5-60824226D2AA}"/>
              </a:ext>
            </a:extLst>
          </p:cNvPr>
          <p:cNvSpPr>
            <a:spLocks noGrp="1"/>
          </p:cNvSpPr>
          <p:nvPr>
            <p:ph idx="1"/>
          </p:nvPr>
        </p:nvSpPr>
        <p:spPr>
          <a:xfrm>
            <a:off x="3491880" y="418654"/>
            <a:ext cx="5580851" cy="6466730"/>
          </a:xfrm>
        </p:spPr>
        <p:txBody>
          <a:bodyPr>
            <a:normAutofit fontScale="85000" lnSpcReduction="20000"/>
          </a:bodyPr>
          <a:lstStyle/>
          <a:p>
            <a:r>
              <a:rPr lang="en-US" dirty="0"/>
              <a:t>Presented at the 57</a:t>
            </a:r>
            <a:r>
              <a:rPr lang="en-US" baseline="30000" dirty="0"/>
              <a:t>th</a:t>
            </a:r>
            <a:r>
              <a:rPr lang="en-US" dirty="0"/>
              <a:t> World Health assembly May 2004</a:t>
            </a:r>
          </a:p>
          <a:p>
            <a:r>
              <a:rPr lang="en-US" dirty="0"/>
              <a:t>5 core aspects of reproductive and sexual health: </a:t>
            </a:r>
          </a:p>
          <a:p>
            <a:pPr lvl="1"/>
            <a:r>
              <a:rPr lang="en-US" dirty="0"/>
              <a:t>improving antenatal, perinatal, postpartum and newborn care </a:t>
            </a:r>
          </a:p>
          <a:p>
            <a:pPr lvl="1"/>
            <a:r>
              <a:rPr lang="en-US" dirty="0">
                <a:solidFill>
                  <a:srgbClr val="FF0000"/>
                </a:solidFill>
              </a:rPr>
              <a:t>providing high-quality services for family planning, including infertility services</a:t>
            </a:r>
          </a:p>
          <a:p>
            <a:pPr lvl="1"/>
            <a:r>
              <a:rPr lang="en-US" dirty="0"/>
              <a:t>eliminating unsafe abortion </a:t>
            </a:r>
          </a:p>
          <a:p>
            <a:pPr lvl="1"/>
            <a:r>
              <a:rPr lang="en-US" dirty="0"/>
              <a:t>combating sexually transmitted infections including HIV, reproductive tract infections, cervical cancer and other </a:t>
            </a:r>
            <a:r>
              <a:rPr lang="en-US" dirty="0" err="1"/>
              <a:t>gynaecological</a:t>
            </a:r>
            <a:r>
              <a:rPr lang="en-US" dirty="0"/>
              <a:t> morbidities;</a:t>
            </a:r>
          </a:p>
          <a:p>
            <a:pPr lvl="1"/>
            <a:r>
              <a:rPr lang="en-US" dirty="0"/>
              <a:t>promoting sexual health</a:t>
            </a:r>
          </a:p>
          <a:p>
            <a:r>
              <a:rPr lang="en-US" dirty="0"/>
              <a:t>Key Action areas for countries</a:t>
            </a:r>
          </a:p>
          <a:p>
            <a:pPr lvl="1"/>
            <a:r>
              <a:rPr lang="en-US" dirty="0"/>
              <a:t>strengthening health systems capacity </a:t>
            </a:r>
          </a:p>
          <a:p>
            <a:pPr lvl="1"/>
            <a:r>
              <a:rPr lang="en-US" dirty="0"/>
              <a:t>improving information for priority setting</a:t>
            </a:r>
          </a:p>
          <a:p>
            <a:pPr lvl="1"/>
            <a:r>
              <a:rPr lang="en-US" dirty="0"/>
              <a:t>mobilizing political will</a:t>
            </a:r>
          </a:p>
          <a:p>
            <a:pPr lvl="1"/>
            <a:r>
              <a:rPr lang="en-US" dirty="0"/>
              <a:t>creating supportive legislative and regulatory frameworks, and strengthening monitoring</a:t>
            </a:r>
          </a:p>
          <a:p>
            <a:pPr lvl="1"/>
            <a:r>
              <a:rPr lang="en-US" dirty="0"/>
              <a:t>evaluation and accountability</a:t>
            </a:r>
          </a:p>
          <a:p>
            <a:endParaRPr lang="en-US" dirty="0"/>
          </a:p>
        </p:txBody>
      </p:sp>
      <p:pic>
        <p:nvPicPr>
          <p:cNvPr id="7" name="Picture 6">
            <a:extLst>
              <a:ext uri="{FF2B5EF4-FFF2-40B4-BE49-F238E27FC236}">
                <a16:creationId xmlns:a16="http://schemas.microsoft.com/office/drawing/2014/main" id="{2B374D6B-B0B8-45CC-B920-2941FDCFDFA8}"/>
              </a:ext>
            </a:extLst>
          </p:cNvPr>
          <p:cNvPicPr>
            <a:picLocks noChangeAspect="1"/>
          </p:cNvPicPr>
          <p:nvPr/>
        </p:nvPicPr>
        <p:blipFill>
          <a:blip r:embed="rId2"/>
          <a:stretch>
            <a:fillRect/>
          </a:stretch>
        </p:blipFill>
        <p:spPr>
          <a:xfrm>
            <a:off x="71268" y="692696"/>
            <a:ext cx="3420612" cy="5472608"/>
          </a:xfrm>
          <a:prstGeom prst="rect">
            <a:avLst/>
          </a:prstGeom>
        </p:spPr>
      </p:pic>
      <p:sp>
        <p:nvSpPr>
          <p:cNvPr id="4" name="Rectangle 3">
            <a:extLst>
              <a:ext uri="{FF2B5EF4-FFF2-40B4-BE49-F238E27FC236}">
                <a16:creationId xmlns:a16="http://schemas.microsoft.com/office/drawing/2014/main" id="{44BC432E-C123-4458-B8E9-4BDE4763BAC9}"/>
              </a:ext>
            </a:extLst>
          </p:cNvPr>
          <p:cNvSpPr/>
          <p:nvPr/>
        </p:nvSpPr>
        <p:spPr>
          <a:xfrm>
            <a:off x="683568" y="6156012"/>
            <a:ext cx="1173719" cy="369332"/>
          </a:xfrm>
          <a:prstGeom prst="rect">
            <a:avLst/>
          </a:prstGeom>
          <a:solidFill>
            <a:srgbClr val="FF0000"/>
          </a:solidFill>
          <a:ln>
            <a:solidFill>
              <a:srgbClr val="FF0000"/>
            </a:solidFill>
          </a:ln>
        </p:spPr>
        <p:txBody>
          <a:bodyPr wrap="none">
            <a:spAutoFit/>
          </a:bodyPr>
          <a:lstStyle/>
          <a:p>
            <a:r>
              <a:rPr lang="en-US" dirty="0"/>
              <a:t>Handout 1</a:t>
            </a:r>
          </a:p>
        </p:txBody>
      </p:sp>
    </p:spTree>
    <p:extLst>
      <p:ext uri="{BB962C8B-B14F-4D97-AF65-F5344CB8AC3E}">
        <p14:creationId xmlns:p14="http://schemas.microsoft.com/office/powerpoint/2010/main" val="32869159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E9EE1-FB96-40AA-82DA-F78D121AB76D}"/>
              </a:ext>
            </a:extLst>
          </p:cNvPr>
          <p:cNvSpPr>
            <a:spLocks noGrp="1"/>
          </p:cNvSpPr>
          <p:nvPr>
            <p:ph type="title"/>
          </p:nvPr>
        </p:nvSpPr>
        <p:spPr>
          <a:xfrm>
            <a:off x="179512" y="-13394"/>
            <a:ext cx="8930418" cy="850106"/>
          </a:xfrm>
        </p:spPr>
        <p:txBody>
          <a:bodyPr>
            <a:noAutofit/>
          </a:bodyPr>
          <a:lstStyle/>
          <a:p>
            <a:pPr algn="ctr"/>
            <a:r>
              <a:rPr lang="en-US" sz="2600" dirty="0"/>
              <a:t>The Global Strategy for Women’s, Children’s and Adolescents’ Health (2016-2030)</a:t>
            </a:r>
          </a:p>
        </p:txBody>
      </p:sp>
      <p:sp>
        <p:nvSpPr>
          <p:cNvPr id="3" name="Content Placeholder 2">
            <a:extLst>
              <a:ext uri="{FF2B5EF4-FFF2-40B4-BE49-F238E27FC236}">
                <a16:creationId xmlns:a16="http://schemas.microsoft.com/office/drawing/2014/main" id="{231847B3-CDB5-4131-BB12-9A3A8161F04F}"/>
              </a:ext>
            </a:extLst>
          </p:cNvPr>
          <p:cNvSpPr>
            <a:spLocks noGrp="1"/>
          </p:cNvSpPr>
          <p:nvPr>
            <p:ph idx="1"/>
          </p:nvPr>
        </p:nvSpPr>
        <p:spPr>
          <a:xfrm>
            <a:off x="179512" y="908720"/>
            <a:ext cx="8784976" cy="2563667"/>
          </a:xfrm>
        </p:spPr>
        <p:txBody>
          <a:bodyPr>
            <a:normAutofit fontScale="70000" lnSpcReduction="20000"/>
          </a:bodyPr>
          <a:lstStyle/>
          <a:p>
            <a:r>
              <a:rPr lang="en-US" dirty="0"/>
              <a:t>Vision: By 2030, a world in which every woman, child and adolescent in every setting realizes their rights to physical and mental health and well-being, has social and economic opportunities, and is able to participate fully in shaping sustainable and prosperous societies.</a:t>
            </a:r>
          </a:p>
          <a:p>
            <a:r>
              <a:rPr lang="en-US" dirty="0"/>
              <a:t>Objectives </a:t>
            </a:r>
          </a:p>
          <a:p>
            <a:pPr lvl="1"/>
            <a:r>
              <a:rPr lang="en-US" dirty="0"/>
              <a:t>Survive</a:t>
            </a:r>
          </a:p>
          <a:p>
            <a:pPr lvl="1"/>
            <a:r>
              <a:rPr lang="en-US" dirty="0"/>
              <a:t>Thrive </a:t>
            </a:r>
          </a:p>
          <a:p>
            <a:pPr lvl="1"/>
            <a:r>
              <a:rPr lang="en-US" dirty="0"/>
              <a:t>Transform</a:t>
            </a:r>
          </a:p>
          <a:p>
            <a:r>
              <a:rPr lang="en-US" dirty="0"/>
              <a:t>Targets: same as SDGs</a:t>
            </a:r>
          </a:p>
        </p:txBody>
      </p:sp>
      <p:pic>
        <p:nvPicPr>
          <p:cNvPr id="4" name="Picture 3">
            <a:extLst>
              <a:ext uri="{FF2B5EF4-FFF2-40B4-BE49-F238E27FC236}">
                <a16:creationId xmlns:a16="http://schemas.microsoft.com/office/drawing/2014/main" id="{837B7546-E92B-4BCE-970E-A0A96EA5BC88}"/>
              </a:ext>
            </a:extLst>
          </p:cNvPr>
          <p:cNvPicPr>
            <a:picLocks noChangeAspect="1"/>
          </p:cNvPicPr>
          <p:nvPr/>
        </p:nvPicPr>
        <p:blipFill>
          <a:blip r:embed="rId3"/>
          <a:stretch>
            <a:fillRect/>
          </a:stretch>
        </p:blipFill>
        <p:spPr>
          <a:xfrm>
            <a:off x="276277" y="3396805"/>
            <a:ext cx="2063475" cy="3056531"/>
          </a:xfrm>
          <a:prstGeom prst="rect">
            <a:avLst/>
          </a:prstGeom>
        </p:spPr>
      </p:pic>
      <p:pic>
        <p:nvPicPr>
          <p:cNvPr id="5" name="Picture 4">
            <a:extLst>
              <a:ext uri="{FF2B5EF4-FFF2-40B4-BE49-F238E27FC236}">
                <a16:creationId xmlns:a16="http://schemas.microsoft.com/office/drawing/2014/main" id="{F28C042A-177B-4984-90E5-9F63BEDE0777}"/>
              </a:ext>
            </a:extLst>
          </p:cNvPr>
          <p:cNvPicPr>
            <a:picLocks noChangeAspect="1"/>
          </p:cNvPicPr>
          <p:nvPr/>
        </p:nvPicPr>
        <p:blipFill rotWithShape="1">
          <a:blip r:embed="rId4"/>
          <a:srcRect l="10789" t="23285" r="23062" b="10916"/>
          <a:stretch/>
        </p:blipFill>
        <p:spPr>
          <a:xfrm>
            <a:off x="3238894" y="3528392"/>
            <a:ext cx="5871036" cy="3284984"/>
          </a:xfrm>
          <a:prstGeom prst="rect">
            <a:avLst/>
          </a:prstGeom>
        </p:spPr>
      </p:pic>
      <p:sp>
        <p:nvSpPr>
          <p:cNvPr id="6" name="Rectangle 5">
            <a:extLst>
              <a:ext uri="{FF2B5EF4-FFF2-40B4-BE49-F238E27FC236}">
                <a16:creationId xmlns:a16="http://schemas.microsoft.com/office/drawing/2014/main" id="{BCE95ACB-6491-4B3E-A9A5-DE18BC1EDC6C}"/>
              </a:ext>
            </a:extLst>
          </p:cNvPr>
          <p:cNvSpPr/>
          <p:nvPr/>
        </p:nvSpPr>
        <p:spPr>
          <a:xfrm>
            <a:off x="5652120" y="2577678"/>
            <a:ext cx="1729618" cy="923330"/>
          </a:xfrm>
          <a:prstGeom prst="rect">
            <a:avLst/>
          </a:prstGeom>
          <a:solidFill>
            <a:schemeClr val="accent5">
              <a:lumMod val="20000"/>
              <a:lumOff val="80000"/>
            </a:schemeClr>
          </a:solidFill>
          <a:ln>
            <a:solidFill>
              <a:schemeClr val="tx1"/>
            </a:solidFill>
          </a:ln>
        </p:spPr>
        <p:txBody>
          <a:bodyPr wrap="square">
            <a:spAutoFit/>
          </a:bodyPr>
          <a:lstStyle/>
          <a:p>
            <a:r>
              <a:rPr lang="en-US" dirty="0"/>
              <a:t>Family planning is under the Thrive Objective</a:t>
            </a:r>
          </a:p>
        </p:txBody>
      </p:sp>
      <p:cxnSp>
        <p:nvCxnSpPr>
          <p:cNvPr id="8" name="Connector: Elbow 7">
            <a:extLst>
              <a:ext uri="{FF2B5EF4-FFF2-40B4-BE49-F238E27FC236}">
                <a16:creationId xmlns:a16="http://schemas.microsoft.com/office/drawing/2014/main" id="{C95D0CDF-A5A6-415E-BD95-223ABE6BBEC7}"/>
              </a:ext>
            </a:extLst>
          </p:cNvPr>
          <p:cNvCxnSpPr>
            <a:stCxn id="6" idx="2"/>
          </p:cNvCxnSpPr>
          <p:nvPr/>
        </p:nvCxnSpPr>
        <p:spPr>
          <a:xfrm rot="16200000" flipH="1">
            <a:off x="6372556" y="3645380"/>
            <a:ext cx="792088" cy="503343"/>
          </a:xfrm>
          <a:prstGeom prst="bentConnector3">
            <a:avLst/>
          </a:prstGeom>
          <a:ln w="28575">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
        <p:nvSpPr>
          <p:cNvPr id="9" name="Rectangle 8">
            <a:extLst>
              <a:ext uri="{FF2B5EF4-FFF2-40B4-BE49-F238E27FC236}">
                <a16:creationId xmlns:a16="http://schemas.microsoft.com/office/drawing/2014/main" id="{E3A37234-9E3B-41ED-BAA9-5B32483D1F36}"/>
              </a:ext>
            </a:extLst>
          </p:cNvPr>
          <p:cNvSpPr/>
          <p:nvPr/>
        </p:nvSpPr>
        <p:spPr>
          <a:xfrm>
            <a:off x="539552" y="6453336"/>
            <a:ext cx="1173719" cy="369332"/>
          </a:xfrm>
          <a:prstGeom prst="rect">
            <a:avLst/>
          </a:prstGeom>
          <a:solidFill>
            <a:schemeClr val="accent3">
              <a:lumMod val="40000"/>
              <a:lumOff val="60000"/>
            </a:schemeClr>
          </a:solidFill>
          <a:ln>
            <a:solidFill>
              <a:srgbClr val="FF0000"/>
            </a:solidFill>
          </a:ln>
        </p:spPr>
        <p:txBody>
          <a:bodyPr wrap="none">
            <a:spAutoFit/>
          </a:bodyPr>
          <a:lstStyle/>
          <a:p>
            <a:r>
              <a:rPr lang="en-US" dirty="0"/>
              <a:t>Handout 2</a:t>
            </a:r>
          </a:p>
        </p:txBody>
      </p:sp>
    </p:spTree>
    <p:extLst>
      <p:ext uri="{BB962C8B-B14F-4D97-AF65-F5344CB8AC3E}">
        <p14:creationId xmlns:p14="http://schemas.microsoft.com/office/powerpoint/2010/main" val="334955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19AF1-6C10-43AA-A3F4-D2A05308C192}"/>
              </a:ext>
            </a:extLst>
          </p:cNvPr>
          <p:cNvSpPr>
            <a:spLocks noGrp="1"/>
          </p:cNvSpPr>
          <p:nvPr>
            <p:ph type="title"/>
          </p:nvPr>
        </p:nvSpPr>
        <p:spPr>
          <a:xfrm>
            <a:off x="457200" y="7180"/>
            <a:ext cx="8229600" cy="671526"/>
          </a:xfrm>
        </p:spPr>
        <p:txBody>
          <a:bodyPr/>
          <a:lstStyle/>
          <a:p>
            <a:r>
              <a:rPr lang="en-US" dirty="0"/>
              <a:t>Primary Health Care (PHC)</a:t>
            </a:r>
          </a:p>
        </p:txBody>
      </p:sp>
      <p:sp>
        <p:nvSpPr>
          <p:cNvPr id="3" name="Content Placeholder 2">
            <a:extLst>
              <a:ext uri="{FF2B5EF4-FFF2-40B4-BE49-F238E27FC236}">
                <a16:creationId xmlns:a16="http://schemas.microsoft.com/office/drawing/2014/main" id="{7EBA06AD-F791-4CBD-835C-3E74A782DF62}"/>
              </a:ext>
            </a:extLst>
          </p:cNvPr>
          <p:cNvSpPr>
            <a:spLocks noGrp="1"/>
          </p:cNvSpPr>
          <p:nvPr>
            <p:ph idx="1"/>
          </p:nvPr>
        </p:nvSpPr>
        <p:spPr>
          <a:xfrm>
            <a:off x="3204127" y="706904"/>
            <a:ext cx="5904098" cy="4018240"/>
          </a:xfrm>
        </p:spPr>
        <p:txBody>
          <a:bodyPr>
            <a:normAutofit fontScale="70000" lnSpcReduction="20000"/>
          </a:bodyPr>
          <a:lstStyle/>
          <a:p>
            <a:r>
              <a:rPr lang="en-US" b="1" dirty="0">
                <a:solidFill>
                  <a:srgbClr val="C00000"/>
                </a:solidFill>
              </a:rPr>
              <a:t>Vision</a:t>
            </a:r>
          </a:p>
          <a:p>
            <a:pPr lvl="1"/>
            <a:r>
              <a:rPr lang="en-US" b="1" dirty="0"/>
              <a:t>Governments and societies </a:t>
            </a:r>
            <a:r>
              <a:rPr lang="en-US" dirty="0"/>
              <a:t>that prioritize, promote and protect people’s health and well-being, at both population and individual levels, through strong health systems.</a:t>
            </a:r>
          </a:p>
          <a:p>
            <a:pPr lvl="1"/>
            <a:r>
              <a:rPr lang="en-US" b="1" dirty="0"/>
              <a:t>Primary health care and health services </a:t>
            </a:r>
            <a:r>
              <a:rPr lang="en-US" dirty="0"/>
              <a:t>that are high quality, safe, comprehensive, integrated, accessible, available and affordable for everyone and everywhere, provided with compassion, respect and dignity by health professionals who are well-trained, skilled, motivated and committed.</a:t>
            </a:r>
          </a:p>
          <a:p>
            <a:pPr lvl="1"/>
            <a:r>
              <a:rPr lang="en-US" b="1" dirty="0"/>
              <a:t>Enabling and health-conducive environments </a:t>
            </a:r>
            <a:r>
              <a:rPr lang="en-US" dirty="0"/>
              <a:t>in which individuals and communities are empowered and engaged in maintaining and enhancing their health and well-being.</a:t>
            </a:r>
          </a:p>
          <a:p>
            <a:pPr lvl="1"/>
            <a:r>
              <a:rPr lang="en-US" b="1" dirty="0"/>
              <a:t>Partners and stakeholders </a:t>
            </a:r>
            <a:r>
              <a:rPr lang="en-US" dirty="0"/>
              <a:t>aligned in providing effective support to national health policies, strategies and plans</a:t>
            </a:r>
            <a:r>
              <a:rPr lang="en-US" i="1" dirty="0"/>
              <a:t>.</a:t>
            </a:r>
          </a:p>
          <a:p>
            <a:pPr lvl="1"/>
            <a:endParaRPr lang="en-US" dirty="0"/>
          </a:p>
        </p:txBody>
      </p:sp>
      <p:pic>
        <p:nvPicPr>
          <p:cNvPr id="4" name="Picture 3">
            <a:extLst>
              <a:ext uri="{FF2B5EF4-FFF2-40B4-BE49-F238E27FC236}">
                <a16:creationId xmlns:a16="http://schemas.microsoft.com/office/drawing/2014/main" id="{A1E3C348-4305-46BF-9847-C8102BFFE469}"/>
              </a:ext>
            </a:extLst>
          </p:cNvPr>
          <p:cNvPicPr>
            <a:picLocks noChangeAspect="1"/>
          </p:cNvPicPr>
          <p:nvPr/>
        </p:nvPicPr>
        <p:blipFill>
          <a:blip r:embed="rId2"/>
          <a:stretch>
            <a:fillRect/>
          </a:stretch>
        </p:blipFill>
        <p:spPr>
          <a:xfrm>
            <a:off x="35775" y="692696"/>
            <a:ext cx="3473658" cy="3899839"/>
          </a:xfrm>
          <a:prstGeom prst="rect">
            <a:avLst/>
          </a:prstGeom>
        </p:spPr>
      </p:pic>
      <p:graphicFrame>
        <p:nvGraphicFramePr>
          <p:cNvPr id="8" name="Diagram 7">
            <a:extLst>
              <a:ext uri="{FF2B5EF4-FFF2-40B4-BE49-F238E27FC236}">
                <a16:creationId xmlns:a16="http://schemas.microsoft.com/office/drawing/2014/main" id="{96BDC29B-8876-4818-89DD-6641A6E8A8BB}"/>
              </a:ext>
            </a:extLst>
          </p:cNvPr>
          <p:cNvGraphicFramePr/>
          <p:nvPr>
            <p:extLst>
              <p:ext uri="{D42A27DB-BD31-4B8C-83A1-F6EECF244321}">
                <p14:modId xmlns:p14="http://schemas.microsoft.com/office/powerpoint/2010/main" val="3360655390"/>
              </p:ext>
            </p:extLst>
          </p:nvPr>
        </p:nvGraphicFramePr>
        <p:xfrm>
          <a:off x="92364" y="4831716"/>
          <a:ext cx="8961880" cy="2053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52C59185-8BEC-4CE1-BE53-4E4802655240}"/>
              </a:ext>
            </a:extLst>
          </p:cNvPr>
          <p:cNvSpPr/>
          <p:nvPr/>
        </p:nvSpPr>
        <p:spPr>
          <a:xfrm>
            <a:off x="1033092" y="4509120"/>
            <a:ext cx="1173719" cy="369332"/>
          </a:xfrm>
          <a:prstGeom prst="rect">
            <a:avLst/>
          </a:prstGeom>
          <a:solidFill>
            <a:schemeClr val="bg1">
              <a:lumMod val="85000"/>
            </a:schemeClr>
          </a:solidFill>
          <a:ln>
            <a:solidFill>
              <a:srgbClr val="FF0000"/>
            </a:solidFill>
          </a:ln>
        </p:spPr>
        <p:txBody>
          <a:bodyPr wrap="none">
            <a:spAutoFit/>
          </a:bodyPr>
          <a:lstStyle/>
          <a:p>
            <a:r>
              <a:rPr lang="en-US" dirty="0"/>
              <a:t>Handout 3</a:t>
            </a:r>
          </a:p>
        </p:txBody>
      </p:sp>
    </p:spTree>
    <p:extLst>
      <p:ext uri="{BB962C8B-B14F-4D97-AF65-F5344CB8AC3E}">
        <p14:creationId xmlns:p14="http://schemas.microsoft.com/office/powerpoint/2010/main" val="817061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E7A1D-EF19-43C5-8538-17BB5C304439}"/>
              </a:ext>
            </a:extLst>
          </p:cNvPr>
          <p:cNvSpPr>
            <a:spLocks noGrp="1"/>
          </p:cNvSpPr>
          <p:nvPr>
            <p:ph type="title"/>
          </p:nvPr>
        </p:nvSpPr>
        <p:spPr>
          <a:xfrm>
            <a:off x="-7353" y="130622"/>
            <a:ext cx="9144000" cy="850106"/>
          </a:xfrm>
        </p:spPr>
        <p:txBody>
          <a:bodyPr>
            <a:normAutofit fontScale="90000"/>
          </a:bodyPr>
          <a:lstStyle/>
          <a:p>
            <a:pPr algn="ctr"/>
            <a:r>
              <a:rPr lang="en-US" dirty="0"/>
              <a:t>Political Declaration on Universal Health Coverage (UHC) 2019</a:t>
            </a:r>
          </a:p>
        </p:txBody>
      </p:sp>
      <p:sp>
        <p:nvSpPr>
          <p:cNvPr id="3" name="Content Placeholder 2">
            <a:extLst>
              <a:ext uri="{FF2B5EF4-FFF2-40B4-BE49-F238E27FC236}">
                <a16:creationId xmlns:a16="http://schemas.microsoft.com/office/drawing/2014/main" id="{7ADFE56F-1956-4E88-9846-AFD1AC0C5F3F}"/>
              </a:ext>
            </a:extLst>
          </p:cNvPr>
          <p:cNvSpPr>
            <a:spLocks noGrp="1"/>
          </p:cNvSpPr>
          <p:nvPr>
            <p:ph idx="1"/>
          </p:nvPr>
        </p:nvSpPr>
        <p:spPr>
          <a:xfrm>
            <a:off x="228600" y="1196752"/>
            <a:ext cx="8686800" cy="5040560"/>
          </a:xfrm>
        </p:spPr>
        <p:txBody>
          <a:bodyPr>
            <a:normAutofit fontScale="92500" lnSpcReduction="20000"/>
          </a:bodyPr>
          <a:lstStyle/>
          <a:p>
            <a:r>
              <a:rPr lang="en-US" dirty="0"/>
              <a:t>Ensure </a:t>
            </a:r>
            <a:r>
              <a:rPr lang="en-US" b="1" dirty="0"/>
              <a:t>universal access to sexual and reproductive health and reproductive rights</a:t>
            </a:r>
            <a:r>
              <a:rPr lang="en-US" dirty="0"/>
              <a:t> in accordance with the </a:t>
            </a:r>
            <a:r>
              <a:rPr lang="en-US" dirty="0" err="1"/>
              <a:t>Programme</a:t>
            </a:r>
            <a:r>
              <a:rPr lang="en-US" dirty="0"/>
              <a:t> of Action of the International Conference on Population and Development and the Beijing Platform for Action, including universal access to sexual and reproductive health-care services, including for </a:t>
            </a:r>
            <a:r>
              <a:rPr lang="en-US" b="1" dirty="0"/>
              <a:t>family planning, information and education</a:t>
            </a:r>
            <a:r>
              <a:rPr lang="en-US" dirty="0"/>
              <a:t>, and the </a:t>
            </a:r>
            <a:r>
              <a:rPr lang="en-US" b="1" dirty="0"/>
              <a:t>integration of reproductive health into national strategies and </a:t>
            </a:r>
            <a:r>
              <a:rPr lang="en-US" b="1" dirty="0" err="1"/>
              <a:t>programmes</a:t>
            </a:r>
            <a:r>
              <a:rPr lang="en-US" b="1" dirty="0"/>
              <a:t>, </a:t>
            </a:r>
            <a:r>
              <a:rPr lang="en-US" dirty="0"/>
              <a:t>and recognizing that the human rights of women include their </a:t>
            </a:r>
            <a:r>
              <a:rPr lang="en-US" b="1" dirty="0"/>
              <a:t>right to have control over and decide freely and responsibly on all matters related to their sexuality,</a:t>
            </a:r>
            <a:r>
              <a:rPr lang="en-US" dirty="0"/>
              <a:t> including sexual and reproductive health, free of coercion, discrimination and violence, as a contribution to the achievement of gender equality and the empowerment of women and the realization of their human rights.</a:t>
            </a:r>
          </a:p>
        </p:txBody>
      </p:sp>
      <p:sp>
        <p:nvSpPr>
          <p:cNvPr id="5" name="Rectangle 4">
            <a:extLst>
              <a:ext uri="{FF2B5EF4-FFF2-40B4-BE49-F238E27FC236}">
                <a16:creationId xmlns:a16="http://schemas.microsoft.com/office/drawing/2014/main" id="{B67CAF65-5EC0-44EA-845D-82C7F1ACC2FF}"/>
              </a:ext>
            </a:extLst>
          </p:cNvPr>
          <p:cNvSpPr/>
          <p:nvPr/>
        </p:nvSpPr>
        <p:spPr>
          <a:xfrm>
            <a:off x="3184287" y="6084004"/>
            <a:ext cx="1173719" cy="369332"/>
          </a:xfrm>
          <a:prstGeom prst="rect">
            <a:avLst/>
          </a:prstGeom>
          <a:solidFill>
            <a:schemeClr val="bg1"/>
          </a:solidFill>
          <a:ln>
            <a:solidFill>
              <a:srgbClr val="FF0000"/>
            </a:solidFill>
          </a:ln>
        </p:spPr>
        <p:txBody>
          <a:bodyPr wrap="none">
            <a:spAutoFit/>
          </a:bodyPr>
          <a:lstStyle/>
          <a:p>
            <a:r>
              <a:rPr lang="en-US" dirty="0"/>
              <a:t>Handout 4</a:t>
            </a:r>
          </a:p>
        </p:txBody>
      </p:sp>
    </p:spTree>
    <p:extLst>
      <p:ext uri="{BB962C8B-B14F-4D97-AF65-F5344CB8AC3E}">
        <p14:creationId xmlns:p14="http://schemas.microsoft.com/office/powerpoint/2010/main" val="1862935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435D3-8B03-425F-80A0-D7667469EE4B}"/>
              </a:ext>
            </a:extLst>
          </p:cNvPr>
          <p:cNvSpPr>
            <a:spLocks noGrp="1"/>
          </p:cNvSpPr>
          <p:nvPr>
            <p:ph type="title"/>
          </p:nvPr>
        </p:nvSpPr>
        <p:spPr>
          <a:xfrm>
            <a:off x="-2162" y="20231"/>
            <a:ext cx="9117758" cy="532922"/>
          </a:xfrm>
        </p:spPr>
        <p:txBody>
          <a:bodyPr>
            <a:noAutofit/>
          </a:bodyPr>
          <a:lstStyle/>
          <a:p>
            <a:r>
              <a:rPr lang="en-US" sz="2600" dirty="0"/>
              <a:t>International Conference on Population and Development (ICPD)</a:t>
            </a:r>
          </a:p>
        </p:txBody>
      </p:sp>
      <p:sp>
        <p:nvSpPr>
          <p:cNvPr id="3" name="Content Placeholder 2">
            <a:extLst>
              <a:ext uri="{FF2B5EF4-FFF2-40B4-BE49-F238E27FC236}">
                <a16:creationId xmlns:a16="http://schemas.microsoft.com/office/drawing/2014/main" id="{B83EF9D1-6478-4E9B-AD88-0881CAF4419C}"/>
              </a:ext>
            </a:extLst>
          </p:cNvPr>
          <p:cNvSpPr>
            <a:spLocks noGrp="1"/>
          </p:cNvSpPr>
          <p:nvPr>
            <p:ph idx="1"/>
          </p:nvPr>
        </p:nvSpPr>
        <p:spPr>
          <a:xfrm>
            <a:off x="2195736" y="4939735"/>
            <a:ext cx="6868271" cy="1873641"/>
          </a:xfrm>
          <a:ln w="28575">
            <a:solidFill>
              <a:schemeClr val="tx1"/>
            </a:solidFill>
          </a:ln>
        </p:spPr>
        <p:txBody>
          <a:bodyPr>
            <a:normAutofit fontScale="47500" lnSpcReduction="20000"/>
          </a:bodyPr>
          <a:lstStyle/>
          <a:p>
            <a:r>
              <a:rPr lang="en-US" dirty="0"/>
              <a:t>Achieve universal access to sexual and reproductive health and rights as a part of universal health coverage (UHC) by committing to strive for: Zero unmet need for family planning information and services, and universal availability of quality, accessible, affordable and safe modern contraceptives.  </a:t>
            </a:r>
          </a:p>
          <a:p>
            <a:r>
              <a:rPr lang="en-US" dirty="0"/>
              <a:t>Address sexual and gender-based violence and harmful practices, in particular child, early and forced marriages and female genital mutilation.</a:t>
            </a:r>
          </a:p>
          <a:p>
            <a:r>
              <a:rPr lang="en-US" dirty="0"/>
              <a:t>Draw on demographic diversity to drive economic growth and achieve sustainable development.</a:t>
            </a:r>
          </a:p>
          <a:p>
            <a:r>
              <a:rPr lang="en-US" dirty="0"/>
              <a:t>Uphold the right to sexual and reproductive health services in humanitarian and fragile contexts.</a:t>
            </a:r>
          </a:p>
          <a:p>
            <a:endParaRPr lang="en-US" dirty="0"/>
          </a:p>
        </p:txBody>
      </p:sp>
      <p:pic>
        <p:nvPicPr>
          <p:cNvPr id="5" name="Picture 4">
            <a:extLst>
              <a:ext uri="{FF2B5EF4-FFF2-40B4-BE49-F238E27FC236}">
                <a16:creationId xmlns:a16="http://schemas.microsoft.com/office/drawing/2014/main" id="{70C4DF49-6A15-45E8-8EB3-A380646E1219}"/>
              </a:ext>
            </a:extLst>
          </p:cNvPr>
          <p:cNvPicPr>
            <a:picLocks noChangeAspect="1"/>
          </p:cNvPicPr>
          <p:nvPr/>
        </p:nvPicPr>
        <p:blipFill>
          <a:blip r:embed="rId2"/>
          <a:stretch>
            <a:fillRect/>
          </a:stretch>
        </p:blipFill>
        <p:spPr>
          <a:xfrm>
            <a:off x="-2162" y="908720"/>
            <a:ext cx="2438176" cy="3454951"/>
          </a:xfrm>
          <a:prstGeom prst="rect">
            <a:avLst/>
          </a:prstGeom>
        </p:spPr>
      </p:pic>
      <p:sp>
        <p:nvSpPr>
          <p:cNvPr id="6" name="Rectangle 5">
            <a:extLst>
              <a:ext uri="{FF2B5EF4-FFF2-40B4-BE49-F238E27FC236}">
                <a16:creationId xmlns:a16="http://schemas.microsoft.com/office/drawing/2014/main" id="{D5807572-2766-45C3-994A-635EBE1D3BE7}"/>
              </a:ext>
            </a:extLst>
          </p:cNvPr>
          <p:cNvSpPr/>
          <p:nvPr/>
        </p:nvSpPr>
        <p:spPr>
          <a:xfrm>
            <a:off x="26242" y="4412719"/>
            <a:ext cx="2141984" cy="2400657"/>
          </a:xfrm>
          <a:prstGeom prst="rect">
            <a:avLst/>
          </a:prstGeom>
          <a:ln w="28575">
            <a:solidFill>
              <a:schemeClr val="tx1"/>
            </a:solidFill>
          </a:ln>
        </p:spPr>
        <p:txBody>
          <a:bodyPr wrap="square">
            <a:spAutoFit/>
          </a:bodyPr>
          <a:lstStyle/>
          <a:p>
            <a:pPr algn="ctr"/>
            <a:r>
              <a:rPr lang="en-US" dirty="0"/>
              <a:t>ICPD 25 Nairobi 2019</a:t>
            </a:r>
          </a:p>
          <a:p>
            <a:pPr algn="ctr"/>
            <a:endParaRPr lang="en-US" dirty="0"/>
          </a:p>
          <a:p>
            <a:pPr algn="ctr"/>
            <a:r>
              <a:rPr lang="en-US" sz="1600" i="1" dirty="0"/>
              <a:t>Intensify efforts for the full, effective and accelerated implementation and funding of the ICPD </a:t>
            </a:r>
            <a:r>
              <a:rPr lang="en-US" sz="1600" i="1" dirty="0" err="1"/>
              <a:t>Programme</a:t>
            </a:r>
            <a:r>
              <a:rPr lang="en-US" sz="1600" i="1" dirty="0"/>
              <a:t> of Action</a:t>
            </a:r>
          </a:p>
        </p:txBody>
      </p:sp>
      <p:pic>
        <p:nvPicPr>
          <p:cNvPr id="7" name="Picture 6">
            <a:extLst>
              <a:ext uri="{FF2B5EF4-FFF2-40B4-BE49-F238E27FC236}">
                <a16:creationId xmlns:a16="http://schemas.microsoft.com/office/drawing/2014/main" id="{E563F297-ADE7-466A-8359-37BE78A555AC}"/>
              </a:ext>
            </a:extLst>
          </p:cNvPr>
          <p:cNvPicPr>
            <a:picLocks noChangeAspect="1"/>
          </p:cNvPicPr>
          <p:nvPr/>
        </p:nvPicPr>
        <p:blipFill rotWithShape="1">
          <a:blip r:embed="rId3"/>
          <a:srcRect t="6677" b="5124"/>
          <a:stretch/>
        </p:blipFill>
        <p:spPr>
          <a:xfrm>
            <a:off x="2987824" y="452977"/>
            <a:ext cx="5150473" cy="3336063"/>
          </a:xfrm>
          <a:prstGeom prst="rect">
            <a:avLst/>
          </a:prstGeom>
        </p:spPr>
      </p:pic>
      <p:pic>
        <p:nvPicPr>
          <p:cNvPr id="8" name="Picture 7">
            <a:extLst>
              <a:ext uri="{FF2B5EF4-FFF2-40B4-BE49-F238E27FC236}">
                <a16:creationId xmlns:a16="http://schemas.microsoft.com/office/drawing/2014/main" id="{95342386-4F13-44E6-8C57-CC68D52C976F}"/>
              </a:ext>
            </a:extLst>
          </p:cNvPr>
          <p:cNvPicPr>
            <a:picLocks noChangeAspect="1"/>
          </p:cNvPicPr>
          <p:nvPr/>
        </p:nvPicPr>
        <p:blipFill rotWithShape="1">
          <a:blip r:embed="rId4"/>
          <a:srcRect l="1398" t="13854"/>
          <a:stretch/>
        </p:blipFill>
        <p:spPr>
          <a:xfrm>
            <a:off x="2987824" y="3827496"/>
            <a:ext cx="5078466" cy="1041663"/>
          </a:xfrm>
          <a:prstGeom prst="rect">
            <a:avLst/>
          </a:prstGeom>
        </p:spPr>
      </p:pic>
      <p:sp>
        <p:nvSpPr>
          <p:cNvPr id="9" name="Rectangle 8">
            <a:extLst>
              <a:ext uri="{FF2B5EF4-FFF2-40B4-BE49-F238E27FC236}">
                <a16:creationId xmlns:a16="http://schemas.microsoft.com/office/drawing/2014/main" id="{C38D31CA-2ED8-47D6-AEB5-2D2BFCB7023C}"/>
              </a:ext>
            </a:extLst>
          </p:cNvPr>
          <p:cNvSpPr/>
          <p:nvPr/>
        </p:nvSpPr>
        <p:spPr>
          <a:xfrm>
            <a:off x="611560" y="525398"/>
            <a:ext cx="1173719" cy="369332"/>
          </a:xfrm>
          <a:prstGeom prst="rect">
            <a:avLst/>
          </a:prstGeom>
          <a:solidFill>
            <a:schemeClr val="accent6"/>
          </a:solidFill>
          <a:ln>
            <a:solidFill>
              <a:srgbClr val="FF0000"/>
            </a:solidFill>
          </a:ln>
        </p:spPr>
        <p:txBody>
          <a:bodyPr wrap="none">
            <a:spAutoFit/>
          </a:bodyPr>
          <a:lstStyle/>
          <a:p>
            <a:r>
              <a:rPr lang="en-US" dirty="0"/>
              <a:t>Handout 5</a:t>
            </a:r>
          </a:p>
        </p:txBody>
      </p:sp>
    </p:spTree>
    <p:extLst>
      <p:ext uri="{BB962C8B-B14F-4D97-AF65-F5344CB8AC3E}">
        <p14:creationId xmlns:p14="http://schemas.microsoft.com/office/powerpoint/2010/main" val="1709761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30C17-A6E7-47D9-AC6B-188D8905C7E3}"/>
              </a:ext>
            </a:extLst>
          </p:cNvPr>
          <p:cNvSpPr>
            <a:spLocks noGrp="1"/>
          </p:cNvSpPr>
          <p:nvPr>
            <p:ph type="title"/>
          </p:nvPr>
        </p:nvSpPr>
        <p:spPr>
          <a:xfrm>
            <a:off x="-36512" y="80048"/>
            <a:ext cx="8964488" cy="756664"/>
          </a:xfrm>
        </p:spPr>
        <p:txBody>
          <a:bodyPr>
            <a:normAutofit fontScale="90000"/>
          </a:bodyPr>
          <a:lstStyle/>
          <a:p>
            <a:pPr algn="ctr"/>
            <a:r>
              <a:rPr lang="en-US" dirty="0"/>
              <a:t>Sustainable Development Goals (SDGs): </a:t>
            </a:r>
            <a:br>
              <a:rPr lang="en-US" dirty="0"/>
            </a:br>
            <a:r>
              <a:rPr lang="en-US" b="0" i="1" dirty="0"/>
              <a:t>FP specified in 3 and 5 but contributes to all</a:t>
            </a:r>
          </a:p>
        </p:txBody>
      </p:sp>
      <p:pic>
        <p:nvPicPr>
          <p:cNvPr id="4" name="Picture 3">
            <a:extLst>
              <a:ext uri="{FF2B5EF4-FFF2-40B4-BE49-F238E27FC236}">
                <a16:creationId xmlns:a16="http://schemas.microsoft.com/office/drawing/2014/main" id="{8F758E6F-9347-42C7-A6A2-59306A53FEA1}"/>
              </a:ext>
            </a:extLst>
          </p:cNvPr>
          <p:cNvPicPr>
            <a:picLocks noChangeAspect="1"/>
          </p:cNvPicPr>
          <p:nvPr/>
        </p:nvPicPr>
        <p:blipFill>
          <a:blip r:embed="rId2"/>
          <a:stretch>
            <a:fillRect/>
          </a:stretch>
        </p:blipFill>
        <p:spPr>
          <a:xfrm>
            <a:off x="21021" y="1484784"/>
            <a:ext cx="9067060" cy="4968552"/>
          </a:xfrm>
          <a:prstGeom prst="rect">
            <a:avLst/>
          </a:prstGeom>
        </p:spPr>
      </p:pic>
      <p:sp>
        <p:nvSpPr>
          <p:cNvPr id="5" name="Speech Bubble: Oval 4">
            <a:extLst>
              <a:ext uri="{FF2B5EF4-FFF2-40B4-BE49-F238E27FC236}">
                <a16:creationId xmlns:a16="http://schemas.microsoft.com/office/drawing/2014/main" id="{47CDF6FD-F707-4F76-9936-86144D86686B}"/>
              </a:ext>
            </a:extLst>
          </p:cNvPr>
          <p:cNvSpPr/>
          <p:nvPr/>
        </p:nvSpPr>
        <p:spPr>
          <a:xfrm>
            <a:off x="4644008" y="1031302"/>
            <a:ext cx="1656184" cy="850106"/>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Health includes FP</a:t>
            </a:r>
          </a:p>
        </p:txBody>
      </p:sp>
      <p:sp>
        <p:nvSpPr>
          <p:cNvPr id="7" name="Speech Bubble: Oval 6">
            <a:extLst>
              <a:ext uri="{FF2B5EF4-FFF2-40B4-BE49-F238E27FC236}">
                <a16:creationId xmlns:a16="http://schemas.microsoft.com/office/drawing/2014/main" id="{14F85401-BB35-4892-833A-0E667E6E4838}"/>
              </a:ext>
            </a:extLst>
          </p:cNvPr>
          <p:cNvSpPr/>
          <p:nvPr/>
        </p:nvSpPr>
        <p:spPr>
          <a:xfrm>
            <a:off x="7092280" y="1031302"/>
            <a:ext cx="2016224" cy="8135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Gender Equality includes FP</a:t>
            </a:r>
          </a:p>
        </p:txBody>
      </p:sp>
      <p:sp>
        <p:nvSpPr>
          <p:cNvPr id="3" name="Rectangle 2">
            <a:extLst>
              <a:ext uri="{FF2B5EF4-FFF2-40B4-BE49-F238E27FC236}">
                <a16:creationId xmlns:a16="http://schemas.microsoft.com/office/drawing/2014/main" id="{DE4BDACA-8849-4BC6-B0E8-39B0F23ED44F}"/>
              </a:ext>
            </a:extLst>
          </p:cNvPr>
          <p:cNvSpPr/>
          <p:nvPr/>
        </p:nvSpPr>
        <p:spPr>
          <a:xfrm>
            <a:off x="2483768" y="6453336"/>
            <a:ext cx="2609753" cy="369332"/>
          </a:xfrm>
          <a:prstGeom prst="rect">
            <a:avLst/>
          </a:prstGeom>
        </p:spPr>
        <p:txBody>
          <a:bodyPr wrap="none">
            <a:spAutoFit/>
          </a:bodyPr>
          <a:lstStyle/>
          <a:p>
            <a:r>
              <a:rPr lang="en-US" dirty="0">
                <a:hlinkClick r:id="rId3"/>
              </a:rPr>
              <a:t>https://sdgs.un.org/goals</a:t>
            </a:r>
            <a:r>
              <a:rPr lang="en-US" dirty="0"/>
              <a:t> </a:t>
            </a:r>
          </a:p>
        </p:txBody>
      </p:sp>
    </p:spTree>
    <p:extLst>
      <p:ext uri="{BB962C8B-B14F-4D97-AF65-F5344CB8AC3E}">
        <p14:creationId xmlns:p14="http://schemas.microsoft.com/office/powerpoint/2010/main" val="3587839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40635-089C-46AC-9579-B97E016F5F09}"/>
              </a:ext>
            </a:extLst>
          </p:cNvPr>
          <p:cNvSpPr>
            <a:spLocks noGrp="1"/>
          </p:cNvSpPr>
          <p:nvPr>
            <p:ph type="title"/>
          </p:nvPr>
        </p:nvSpPr>
        <p:spPr>
          <a:xfrm>
            <a:off x="457200" y="188640"/>
            <a:ext cx="8229600" cy="850106"/>
          </a:xfrm>
        </p:spPr>
        <p:txBody>
          <a:bodyPr>
            <a:normAutofit fontScale="90000"/>
          </a:bodyPr>
          <a:lstStyle/>
          <a:p>
            <a:r>
              <a:rPr lang="en-US" dirty="0"/>
              <a:t>Sustainable Development Goals 3 and 5</a:t>
            </a:r>
            <a:br>
              <a:rPr lang="en-US" dirty="0"/>
            </a:br>
            <a:r>
              <a:rPr lang="en-US" dirty="0"/>
              <a:t> </a:t>
            </a:r>
          </a:p>
        </p:txBody>
      </p:sp>
      <p:pic>
        <p:nvPicPr>
          <p:cNvPr id="5" name="Picture 4">
            <a:extLst>
              <a:ext uri="{FF2B5EF4-FFF2-40B4-BE49-F238E27FC236}">
                <a16:creationId xmlns:a16="http://schemas.microsoft.com/office/drawing/2014/main" id="{3E720A64-DF13-462A-A017-904490A36F58}"/>
              </a:ext>
            </a:extLst>
          </p:cNvPr>
          <p:cNvPicPr>
            <a:picLocks noChangeAspect="1"/>
          </p:cNvPicPr>
          <p:nvPr/>
        </p:nvPicPr>
        <p:blipFill rotWithShape="1">
          <a:blip r:embed="rId2"/>
          <a:srcRect l="38756" t="30586" r="25278" b="47929"/>
          <a:stretch/>
        </p:blipFill>
        <p:spPr>
          <a:xfrm>
            <a:off x="107504" y="699691"/>
            <a:ext cx="9001000" cy="3024336"/>
          </a:xfrm>
          <a:prstGeom prst="rect">
            <a:avLst/>
          </a:prstGeom>
          <a:ln>
            <a:solidFill>
              <a:schemeClr val="tx1"/>
            </a:solidFill>
          </a:ln>
        </p:spPr>
      </p:pic>
      <p:pic>
        <p:nvPicPr>
          <p:cNvPr id="6" name="Picture 5">
            <a:extLst>
              <a:ext uri="{FF2B5EF4-FFF2-40B4-BE49-F238E27FC236}">
                <a16:creationId xmlns:a16="http://schemas.microsoft.com/office/drawing/2014/main" id="{918ED437-DEC2-449B-A1AF-EDEB1F14A125}"/>
              </a:ext>
            </a:extLst>
          </p:cNvPr>
          <p:cNvPicPr>
            <a:picLocks noChangeAspect="1"/>
          </p:cNvPicPr>
          <p:nvPr/>
        </p:nvPicPr>
        <p:blipFill rotWithShape="1">
          <a:blip r:embed="rId3"/>
          <a:srcRect l="39324" t="42300" r="24698" b="32725"/>
          <a:stretch/>
        </p:blipFill>
        <p:spPr>
          <a:xfrm>
            <a:off x="107504" y="3717032"/>
            <a:ext cx="9001000" cy="2952327"/>
          </a:xfrm>
          <a:prstGeom prst="rect">
            <a:avLst/>
          </a:prstGeom>
          <a:ln>
            <a:solidFill>
              <a:schemeClr val="tx1"/>
            </a:solidFill>
          </a:ln>
        </p:spPr>
      </p:pic>
    </p:spTree>
    <p:extLst>
      <p:ext uri="{BB962C8B-B14F-4D97-AF65-F5344CB8AC3E}">
        <p14:creationId xmlns:p14="http://schemas.microsoft.com/office/powerpoint/2010/main" val="1903245940"/>
      </p:ext>
    </p:extLst>
  </p:cSld>
  <p:clrMapOvr>
    <a:masterClrMapping/>
  </p:clrMapOvr>
</p:sld>
</file>

<file path=ppt/theme/theme1.xml><?xml version="1.0" encoding="utf-8"?>
<a:theme xmlns:a="http://schemas.openxmlformats.org/drawingml/2006/main" name="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1DF2A5421D2D74396AE14F63178122F" ma:contentTypeVersion="13" ma:contentTypeDescription="Create a new document." ma:contentTypeScope="" ma:versionID="3b4b39bdcf2f306ae2565e892e1e9a76">
  <xsd:schema xmlns:xsd="http://www.w3.org/2001/XMLSchema" xmlns:xs="http://www.w3.org/2001/XMLSchema" xmlns:p="http://schemas.microsoft.com/office/2006/metadata/properties" xmlns:ns3="bf10e4f2-19ca-4661-a2ef-f7ec71be9c80" xmlns:ns4="2793f204-40a4-4c24-86dd-861766838112" targetNamespace="http://schemas.microsoft.com/office/2006/metadata/properties" ma:root="true" ma:fieldsID="632212f57094cb296957c3f9d22c004b" ns3:_="" ns4:_="">
    <xsd:import namespace="bf10e4f2-19ca-4661-a2ef-f7ec71be9c80"/>
    <xsd:import namespace="2793f204-40a4-4c24-86dd-861766838112"/>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10e4f2-19ca-4661-a2ef-f7ec71be9c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793f204-40a4-4c24-86dd-86176683811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841CC3-8727-4327-B25E-A62163A76B6C}">
  <ds:schemaRefs>
    <ds:schemaRef ds:uri="http://schemas.microsoft.com/sharepoint/v3/contenttype/forms"/>
  </ds:schemaRefs>
</ds:datastoreItem>
</file>

<file path=customXml/itemProps2.xml><?xml version="1.0" encoding="utf-8"?>
<ds:datastoreItem xmlns:ds="http://schemas.openxmlformats.org/officeDocument/2006/customXml" ds:itemID="{D4CBEA92-72F5-481F-A8EF-EFA020FF68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10e4f2-19ca-4661-a2ef-f7ec71be9c80"/>
    <ds:schemaRef ds:uri="2793f204-40a4-4c24-86dd-8617668381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EDE4B7-B9BF-4066-A14C-A18CECBD1584}">
  <ds:schemaRefs>
    <ds:schemaRef ds:uri="bf10e4f2-19ca-4661-a2ef-f7ec71be9c80"/>
    <ds:schemaRef ds:uri="http://schemas.microsoft.com/office/infopath/2007/PartnerControls"/>
    <ds:schemaRef ds:uri="http://purl.org/dc/terms/"/>
    <ds:schemaRef ds:uri="http://purl.org/dc/dcmitype/"/>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2793f204-40a4-4c24-86dd-861766838112"/>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 template</Template>
  <TotalTime>13</TotalTime>
  <Words>1165</Words>
  <Application>Microsoft Office PowerPoint</Application>
  <PresentationFormat>On-screen Show (4:3)</PresentationFormat>
  <Paragraphs>103</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vt:lpstr>
      <vt:lpstr>Presentation template</vt:lpstr>
      <vt:lpstr>Module 1 – Session 2  Family Planning Global Strategies, Frameworks and Initiatives   An Online Evidence-based Course 2022</vt:lpstr>
      <vt:lpstr>Outline</vt:lpstr>
      <vt:lpstr>WHO RH Strategy </vt:lpstr>
      <vt:lpstr>The Global Strategy for Women’s, Children’s and Adolescents’ Health (2016-2030)</vt:lpstr>
      <vt:lpstr>Primary Health Care (PHC)</vt:lpstr>
      <vt:lpstr>Political Declaration on Universal Health Coverage (UHC) 2019</vt:lpstr>
      <vt:lpstr>International Conference on Population and Development (ICPD)</vt:lpstr>
      <vt:lpstr>Sustainable Development Goals (SDGs):  FP specified in 3 and 5 but contributes to all</vt:lpstr>
      <vt:lpstr>Sustainable Development Goals 3 and 5  </vt:lpstr>
      <vt:lpstr>Family Planning 2030 Initiative</vt:lpstr>
      <vt:lpstr>Financing of Family Planning as a global agenda</vt:lpstr>
      <vt:lpstr>Conclusion</vt:lpstr>
      <vt:lpstr>Readings and videos</vt:lpstr>
      <vt:lpstr>PowerPoint Presentation</vt:lpstr>
    </vt:vector>
  </TitlesOfParts>
  <Company>WHO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Family Planning Global Strategies, Frameworks and Initiatives - James Kiarie</dc:title>
  <dc:creator>James Kiarie</dc:creator>
  <cp:lastModifiedBy>Aldo Campana</cp:lastModifiedBy>
  <cp:revision>54</cp:revision>
  <dcterms:created xsi:type="dcterms:W3CDTF">2017-06-27T09:32:41Z</dcterms:created>
  <dcterms:modified xsi:type="dcterms:W3CDTF">2022-06-04T14:50:46Z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0x010100B1DF2A5421D2D74396AE14F63178122F</vt:lpwstr>
  </property>
</Properties>
</file>