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25"/>
  </p:notesMasterIdLst>
  <p:sldIdLst>
    <p:sldId id="256" r:id="rId6"/>
    <p:sldId id="331" r:id="rId7"/>
    <p:sldId id="333" r:id="rId8"/>
    <p:sldId id="334" r:id="rId9"/>
    <p:sldId id="335" r:id="rId10"/>
    <p:sldId id="261" r:id="rId11"/>
    <p:sldId id="336" r:id="rId12"/>
    <p:sldId id="332" r:id="rId13"/>
    <p:sldId id="337" r:id="rId14"/>
    <p:sldId id="338" r:id="rId15"/>
    <p:sldId id="339" r:id="rId16"/>
    <p:sldId id="340" r:id="rId17"/>
    <p:sldId id="341" r:id="rId18"/>
    <p:sldId id="342" r:id="rId19"/>
    <p:sldId id="343" r:id="rId20"/>
    <p:sldId id="347" r:id="rId21"/>
    <p:sldId id="345" r:id="rId22"/>
    <p:sldId id="346" r:id="rId23"/>
    <p:sldId id="35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95A5FC-4D35-4C3F-8CC8-A35667FB82AE}">
          <p14:sldIdLst>
            <p14:sldId id="256"/>
            <p14:sldId id="331"/>
            <p14:sldId id="333"/>
            <p14:sldId id="334"/>
            <p14:sldId id="335"/>
            <p14:sldId id="261"/>
            <p14:sldId id="336"/>
            <p14:sldId id="332"/>
            <p14:sldId id="337"/>
            <p14:sldId id="338"/>
            <p14:sldId id="339"/>
            <p14:sldId id="340"/>
            <p14:sldId id="341"/>
            <p14:sldId id="342"/>
            <p14:sldId id="343"/>
            <p14:sldId id="347"/>
            <p14:sldId id="345"/>
            <p14:sldId id="346"/>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CC"/>
    <a:srgbClr val="FFFFFF"/>
    <a:srgbClr val="007DC5"/>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1463" autoAdjust="0"/>
  </p:normalViewPr>
  <p:slideViewPr>
    <p:cSldViewPr>
      <p:cViewPr varScale="1">
        <p:scale>
          <a:sx n="114" d="100"/>
          <a:sy n="114" d="100"/>
        </p:scale>
        <p:origin x="152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C7FA3D-800D-4C65-9734-4E7A0322C363}" type="doc">
      <dgm:prSet loTypeId="urn:microsoft.com/office/officeart/2005/8/layout/process1" loCatId="process" qsTypeId="urn:microsoft.com/office/officeart/2005/8/quickstyle/simple1" qsCatId="simple" csTypeId="urn:microsoft.com/office/officeart/2005/8/colors/accent1_2" csCatId="accent1" phldr="1"/>
      <dgm:spPr/>
    </dgm:pt>
    <dgm:pt modelId="{DB8322BC-DB51-4E36-9A6F-90036BBC243C}">
      <dgm:prSet phldrT="[Text]"/>
      <dgm:spPr/>
      <dgm:t>
        <a:bodyPr/>
        <a:lstStyle/>
        <a:p>
          <a:r>
            <a:rPr lang="en-US" dirty="0"/>
            <a:t>Enabling environment for FP</a:t>
          </a:r>
        </a:p>
      </dgm:t>
    </dgm:pt>
    <dgm:pt modelId="{EAC3AA7D-6FDD-45FD-AF31-C065BBEF6A0A}" type="parTrans" cxnId="{807FAD7B-CF33-4CF0-94CA-B69F1F9FAE55}">
      <dgm:prSet/>
      <dgm:spPr/>
      <dgm:t>
        <a:bodyPr/>
        <a:lstStyle/>
        <a:p>
          <a:endParaRPr lang="en-US"/>
        </a:p>
      </dgm:t>
    </dgm:pt>
    <dgm:pt modelId="{7F860181-EE96-47A3-9B11-1AEB5B54ADC1}" type="sibTrans" cxnId="{807FAD7B-CF33-4CF0-94CA-B69F1F9FAE55}">
      <dgm:prSet/>
      <dgm:spPr/>
      <dgm:t>
        <a:bodyPr/>
        <a:lstStyle/>
        <a:p>
          <a:endParaRPr lang="en-US"/>
        </a:p>
      </dgm:t>
    </dgm:pt>
    <dgm:pt modelId="{64C2432D-F8BD-461F-B184-382E3602E331}">
      <dgm:prSet phldrT="[Text]"/>
      <dgm:spPr/>
      <dgm:t>
        <a:bodyPr/>
        <a:lstStyle/>
        <a:p>
          <a:r>
            <a:rPr lang="en-US" dirty="0"/>
            <a:t>Process of delivering services</a:t>
          </a:r>
        </a:p>
      </dgm:t>
    </dgm:pt>
    <dgm:pt modelId="{475F4C66-3721-4D4A-B98E-AB6A146F0285}" type="parTrans" cxnId="{A6A29DCF-FDAA-428D-AB6C-F260017C522D}">
      <dgm:prSet/>
      <dgm:spPr/>
      <dgm:t>
        <a:bodyPr/>
        <a:lstStyle/>
        <a:p>
          <a:endParaRPr lang="en-US"/>
        </a:p>
      </dgm:t>
    </dgm:pt>
    <dgm:pt modelId="{00928D13-9302-4AE2-90ED-A193CBC5779D}" type="sibTrans" cxnId="{A6A29DCF-FDAA-428D-AB6C-F260017C522D}">
      <dgm:prSet/>
      <dgm:spPr/>
      <dgm:t>
        <a:bodyPr/>
        <a:lstStyle/>
        <a:p>
          <a:endParaRPr lang="en-US"/>
        </a:p>
      </dgm:t>
    </dgm:pt>
    <dgm:pt modelId="{DBF109AA-1EBC-474C-BAF7-E29A2222F63D}">
      <dgm:prSet phldrT="[Text]"/>
      <dgm:spPr/>
      <dgm:t>
        <a:bodyPr/>
        <a:lstStyle/>
        <a:p>
          <a:r>
            <a:rPr lang="en-US" dirty="0"/>
            <a:t>Output of  services</a:t>
          </a:r>
        </a:p>
      </dgm:t>
    </dgm:pt>
    <dgm:pt modelId="{68290883-70AA-4D3F-94F3-D9C13D669477}" type="parTrans" cxnId="{EB6B3135-6165-4E1F-8C14-356924DA1A02}">
      <dgm:prSet/>
      <dgm:spPr/>
      <dgm:t>
        <a:bodyPr/>
        <a:lstStyle/>
        <a:p>
          <a:endParaRPr lang="en-US"/>
        </a:p>
      </dgm:t>
    </dgm:pt>
    <dgm:pt modelId="{478D3541-D263-4D35-9847-582B9F13BC50}" type="sibTrans" cxnId="{EB6B3135-6165-4E1F-8C14-356924DA1A02}">
      <dgm:prSet/>
      <dgm:spPr/>
      <dgm:t>
        <a:bodyPr/>
        <a:lstStyle/>
        <a:p>
          <a:endParaRPr lang="en-US"/>
        </a:p>
      </dgm:t>
    </dgm:pt>
    <dgm:pt modelId="{D0878359-3413-45E2-B2A4-65CDB5FB2512}">
      <dgm:prSet phldrT="[Text]"/>
      <dgm:spPr/>
      <dgm:t>
        <a:bodyPr/>
        <a:lstStyle/>
        <a:p>
          <a:r>
            <a:rPr lang="en-US" dirty="0"/>
            <a:t>Expected outcomes</a:t>
          </a:r>
        </a:p>
      </dgm:t>
    </dgm:pt>
    <dgm:pt modelId="{693323F4-0673-4F2C-9A64-AE039621BB33}" type="parTrans" cxnId="{FF6A6C01-8FA7-4B01-B10A-28E2EA305640}">
      <dgm:prSet/>
      <dgm:spPr/>
      <dgm:t>
        <a:bodyPr/>
        <a:lstStyle/>
        <a:p>
          <a:endParaRPr lang="en-US"/>
        </a:p>
      </dgm:t>
    </dgm:pt>
    <dgm:pt modelId="{5DFFEC5C-4DBE-4082-9744-621139791540}" type="sibTrans" cxnId="{FF6A6C01-8FA7-4B01-B10A-28E2EA305640}">
      <dgm:prSet/>
      <dgm:spPr/>
      <dgm:t>
        <a:bodyPr/>
        <a:lstStyle/>
        <a:p>
          <a:endParaRPr lang="en-US"/>
        </a:p>
      </dgm:t>
    </dgm:pt>
    <dgm:pt modelId="{298532EB-80B7-4CA4-870B-101C2B5EAA97}">
      <dgm:prSet phldrT="[Text]"/>
      <dgm:spPr/>
      <dgm:t>
        <a:bodyPr/>
        <a:lstStyle/>
        <a:p>
          <a:r>
            <a:rPr lang="en-US" dirty="0"/>
            <a:t>Impact of contraceptive use</a:t>
          </a:r>
        </a:p>
      </dgm:t>
    </dgm:pt>
    <dgm:pt modelId="{3D79D1F4-07E1-4EA9-82B9-353A95BC6428}" type="parTrans" cxnId="{C6C46706-3FF6-4861-ACD6-8480F90A0F87}">
      <dgm:prSet/>
      <dgm:spPr/>
      <dgm:t>
        <a:bodyPr/>
        <a:lstStyle/>
        <a:p>
          <a:endParaRPr lang="en-US"/>
        </a:p>
      </dgm:t>
    </dgm:pt>
    <dgm:pt modelId="{3894D142-C2F0-491C-BFF1-A1491F1591F2}" type="sibTrans" cxnId="{C6C46706-3FF6-4861-ACD6-8480F90A0F87}">
      <dgm:prSet/>
      <dgm:spPr/>
      <dgm:t>
        <a:bodyPr/>
        <a:lstStyle/>
        <a:p>
          <a:endParaRPr lang="en-US"/>
        </a:p>
      </dgm:t>
    </dgm:pt>
    <dgm:pt modelId="{F90F1975-B8AD-4202-9A89-8AB0F454FCCA}" type="pres">
      <dgm:prSet presAssocID="{B0C7FA3D-800D-4C65-9734-4E7A0322C363}" presName="Name0" presStyleCnt="0">
        <dgm:presLayoutVars>
          <dgm:dir/>
          <dgm:resizeHandles val="exact"/>
        </dgm:presLayoutVars>
      </dgm:prSet>
      <dgm:spPr/>
    </dgm:pt>
    <dgm:pt modelId="{BEA24B55-1249-4CC5-9CEC-D6FC9EC8E6CA}" type="pres">
      <dgm:prSet presAssocID="{DB8322BC-DB51-4E36-9A6F-90036BBC243C}" presName="node" presStyleLbl="node1" presStyleIdx="0" presStyleCnt="5">
        <dgm:presLayoutVars>
          <dgm:bulletEnabled val="1"/>
        </dgm:presLayoutVars>
      </dgm:prSet>
      <dgm:spPr/>
    </dgm:pt>
    <dgm:pt modelId="{D3EDAA74-38AA-4722-ADA2-69B33E80908C}" type="pres">
      <dgm:prSet presAssocID="{7F860181-EE96-47A3-9B11-1AEB5B54ADC1}" presName="sibTrans" presStyleLbl="sibTrans2D1" presStyleIdx="0" presStyleCnt="4"/>
      <dgm:spPr/>
    </dgm:pt>
    <dgm:pt modelId="{76BE73BB-1FCD-48C3-A858-6776D6049599}" type="pres">
      <dgm:prSet presAssocID="{7F860181-EE96-47A3-9B11-1AEB5B54ADC1}" presName="connectorText" presStyleLbl="sibTrans2D1" presStyleIdx="0" presStyleCnt="4"/>
      <dgm:spPr/>
    </dgm:pt>
    <dgm:pt modelId="{85446F7C-4499-4CD7-85E9-A67A1A8F8EA4}" type="pres">
      <dgm:prSet presAssocID="{64C2432D-F8BD-461F-B184-382E3602E331}" presName="node" presStyleLbl="node1" presStyleIdx="1" presStyleCnt="5">
        <dgm:presLayoutVars>
          <dgm:bulletEnabled val="1"/>
        </dgm:presLayoutVars>
      </dgm:prSet>
      <dgm:spPr/>
    </dgm:pt>
    <dgm:pt modelId="{D0500186-5CD5-422F-8D8D-467D0954E541}" type="pres">
      <dgm:prSet presAssocID="{00928D13-9302-4AE2-90ED-A193CBC5779D}" presName="sibTrans" presStyleLbl="sibTrans2D1" presStyleIdx="1" presStyleCnt="4"/>
      <dgm:spPr/>
    </dgm:pt>
    <dgm:pt modelId="{4647776E-D94D-4F07-B054-7BD70BC7498E}" type="pres">
      <dgm:prSet presAssocID="{00928D13-9302-4AE2-90ED-A193CBC5779D}" presName="connectorText" presStyleLbl="sibTrans2D1" presStyleIdx="1" presStyleCnt="4"/>
      <dgm:spPr/>
    </dgm:pt>
    <dgm:pt modelId="{544766D6-5B41-4F6F-9B12-9F684740195D}" type="pres">
      <dgm:prSet presAssocID="{DBF109AA-1EBC-474C-BAF7-E29A2222F63D}" presName="node" presStyleLbl="node1" presStyleIdx="2" presStyleCnt="5">
        <dgm:presLayoutVars>
          <dgm:bulletEnabled val="1"/>
        </dgm:presLayoutVars>
      </dgm:prSet>
      <dgm:spPr/>
    </dgm:pt>
    <dgm:pt modelId="{80184E62-6AA4-4BFD-A029-73CAFD5C0C5B}" type="pres">
      <dgm:prSet presAssocID="{478D3541-D263-4D35-9847-582B9F13BC50}" presName="sibTrans" presStyleLbl="sibTrans2D1" presStyleIdx="2" presStyleCnt="4"/>
      <dgm:spPr/>
    </dgm:pt>
    <dgm:pt modelId="{92A57B6A-4503-40A6-9CE2-44A5B2FE76E6}" type="pres">
      <dgm:prSet presAssocID="{478D3541-D263-4D35-9847-582B9F13BC50}" presName="connectorText" presStyleLbl="sibTrans2D1" presStyleIdx="2" presStyleCnt="4"/>
      <dgm:spPr/>
    </dgm:pt>
    <dgm:pt modelId="{70804B38-C94F-4A4B-9F29-97B5696A0279}" type="pres">
      <dgm:prSet presAssocID="{D0878359-3413-45E2-B2A4-65CDB5FB2512}" presName="node" presStyleLbl="node1" presStyleIdx="3" presStyleCnt="5">
        <dgm:presLayoutVars>
          <dgm:bulletEnabled val="1"/>
        </dgm:presLayoutVars>
      </dgm:prSet>
      <dgm:spPr/>
    </dgm:pt>
    <dgm:pt modelId="{9D8ACDDD-DEA9-42FB-AC5F-0BF0CFD006F4}" type="pres">
      <dgm:prSet presAssocID="{5DFFEC5C-4DBE-4082-9744-621139791540}" presName="sibTrans" presStyleLbl="sibTrans2D1" presStyleIdx="3" presStyleCnt="4"/>
      <dgm:spPr/>
    </dgm:pt>
    <dgm:pt modelId="{BAF28C25-24A8-4BAC-ADCC-FC25B2BA8BA6}" type="pres">
      <dgm:prSet presAssocID="{5DFFEC5C-4DBE-4082-9744-621139791540}" presName="connectorText" presStyleLbl="sibTrans2D1" presStyleIdx="3" presStyleCnt="4"/>
      <dgm:spPr/>
    </dgm:pt>
    <dgm:pt modelId="{27C04C86-4CCA-403F-8A0A-75F0D9621299}" type="pres">
      <dgm:prSet presAssocID="{298532EB-80B7-4CA4-870B-101C2B5EAA97}" presName="node" presStyleLbl="node1" presStyleIdx="4" presStyleCnt="5">
        <dgm:presLayoutVars>
          <dgm:bulletEnabled val="1"/>
        </dgm:presLayoutVars>
      </dgm:prSet>
      <dgm:spPr/>
    </dgm:pt>
  </dgm:ptLst>
  <dgm:cxnLst>
    <dgm:cxn modelId="{FF6A6C01-8FA7-4B01-B10A-28E2EA305640}" srcId="{B0C7FA3D-800D-4C65-9734-4E7A0322C363}" destId="{D0878359-3413-45E2-B2A4-65CDB5FB2512}" srcOrd="3" destOrd="0" parTransId="{693323F4-0673-4F2C-9A64-AE039621BB33}" sibTransId="{5DFFEC5C-4DBE-4082-9744-621139791540}"/>
    <dgm:cxn modelId="{C6C46706-3FF6-4861-ACD6-8480F90A0F87}" srcId="{B0C7FA3D-800D-4C65-9734-4E7A0322C363}" destId="{298532EB-80B7-4CA4-870B-101C2B5EAA97}" srcOrd="4" destOrd="0" parTransId="{3D79D1F4-07E1-4EA9-82B9-353A95BC6428}" sibTransId="{3894D142-C2F0-491C-BFF1-A1491F1591F2}"/>
    <dgm:cxn modelId="{BA6BAD32-506E-4354-BD4B-659C1123DA33}" type="presOf" srcId="{478D3541-D263-4D35-9847-582B9F13BC50}" destId="{92A57B6A-4503-40A6-9CE2-44A5B2FE76E6}" srcOrd="1" destOrd="0" presId="urn:microsoft.com/office/officeart/2005/8/layout/process1"/>
    <dgm:cxn modelId="{EB6B3135-6165-4E1F-8C14-356924DA1A02}" srcId="{B0C7FA3D-800D-4C65-9734-4E7A0322C363}" destId="{DBF109AA-1EBC-474C-BAF7-E29A2222F63D}" srcOrd="2" destOrd="0" parTransId="{68290883-70AA-4D3F-94F3-D9C13D669477}" sibTransId="{478D3541-D263-4D35-9847-582B9F13BC50}"/>
    <dgm:cxn modelId="{8CF2933D-BDDF-4859-83CE-ED005F977690}" type="presOf" srcId="{7F860181-EE96-47A3-9B11-1AEB5B54ADC1}" destId="{D3EDAA74-38AA-4722-ADA2-69B33E80908C}" srcOrd="0" destOrd="0" presId="urn:microsoft.com/office/officeart/2005/8/layout/process1"/>
    <dgm:cxn modelId="{27F6BA63-700A-4CD4-B70A-FF1A69A91C15}" type="presOf" srcId="{64C2432D-F8BD-461F-B184-382E3602E331}" destId="{85446F7C-4499-4CD7-85E9-A67A1A8F8EA4}" srcOrd="0" destOrd="0" presId="urn:microsoft.com/office/officeart/2005/8/layout/process1"/>
    <dgm:cxn modelId="{FF10F873-5CF9-49E0-8DAE-F7F051B7CF11}" type="presOf" srcId="{298532EB-80B7-4CA4-870B-101C2B5EAA97}" destId="{27C04C86-4CCA-403F-8A0A-75F0D9621299}" srcOrd="0" destOrd="0" presId="urn:microsoft.com/office/officeart/2005/8/layout/process1"/>
    <dgm:cxn modelId="{282E1375-344F-4B24-8561-E01B3C8EDBB2}" type="presOf" srcId="{DBF109AA-1EBC-474C-BAF7-E29A2222F63D}" destId="{544766D6-5B41-4F6F-9B12-9F684740195D}" srcOrd="0" destOrd="0" presId="urn:microsoft.com/office/officeart/2005/8/layout/process1"/>
    <dgm:cxn modelId="{807FAD7B-CF33-4CF0-94CA-B69F1F9FAE55}" srcId="{B0C7FA3D-800D-4C65-9734-4E7A0322C363}" destId="{DB8322BC-DB51-4E36-9A6F-90036BBC243C}" srcOrd="0" destOrd="0" parTransId="{EAC3AA7D-6FDD-45FD-AF31-C065BBEF6A0A}" sibTransId="{7F860181-EE96-47A3-9B11-1AEB5B54ADC1}"/>
    <dgm:cxn modelId="{46003D7C-0ECB-4537-990A-F332DA8F6CC7}" type="presOf" srcId="{5DFFEC5C-4DBE-4082-9744-621139791540}" destId="{9D8ACDDD-DEA9-42FB-AC5F-0BF0CFD006F4}" srcOrd="0" destOrd="0" presId="urn:microsoft.com/office/officeart/2005/8/layout/process1"/>
    <dgm:cxn modelId="{7FE8467E-8160-4E57-B033-54191C7B3F7D}" type="presOf" srcId="{00928D13-9302-4AE2-90ED-A193CBC5779D}" destId="{D0500186-5CD5-422F-8D8D-467D0954E541}" srcOrd="0" destOrd="0" presId="urn:microsoft.com/office/officeart/2005/8/layout/process1"/>
    <dgm:cxn modelId="{FABD5B87-F16A-4A42-90A3-F48645565B99}" type="presOf" srcId="{478D3541-D263-4D35-9847-582B9F13BC50}" destId="{80184E62-6AA4-4BFD-A029-73CAFD5C0C5B}" srcOrd="0" destOrd="0" presId="urn:microsoft.com/office/officeart/2005/8/layout/process1"/>
    <dgm:cxn modelId="{FFA9EDA4-3C40-4290-8546-FB5F54C085AC}" type="presOf" srcId="{B0C7FA3D-800D-4C65-9734-4E7A0322C363}" destId="{F90F1975-B8AD-4202-9A89-8AB0F454FCCA}" srcOrd="0" destOrd="0" presId="urn:microsoft.com/office/officeart/2005/8/layout/process1"/>
    <dgm:cxn modelId="{00DDE0A9-27F1-431A-99D1-29FBA3DCB42E}" type="presOf" srcId="{5DFFEC5C-4DBE-4082-9744-621139791540}" destId="{BAF28C25-24A8-4BAC-ADCC-FC25B2BA8BA6}" srcOrd="1" destOrd="0" presId="urn:microsoft.com/office/officeart/2005/8/layout/process1"/>
    <dgm:cxn modelId="{27C964B4-9FFA-45B7-BE59-E682B0E05DD4}" type="presOf" srcId="{DB8322BC-DB51-4E36-9A6F-90036BBC243C}" destId="{BEA24B55-1249-4CC5-9CEC-D6FC9EC8E6CA}" srcOrd="0" destOrd="0" presId="urn:microsoft.com/office/officeart/2005/8/layout/process1"/>
    <dgm:cxn modelId="{2231A4CB-6F69-46D7-A51F-E2B5D52E1819}" type="presOf" srcId="{D0878359-3413-45E2-B2A4-65CDB5FB2512}" destId="{70804B38-C94F-4A4B-9F29-97B5696A0279}" srcOrd="0" destOrd="0" presId="urn:microsoft.com/office/officeart/2005/8/layout/process1"/>
    <dgm:cxn modelId="{A6A29DCF-FDAA-428D-AB6C-F260017C522D}" srcId="{B0C7FA3D-800D-4C65-9734-4E7A0322C363}" destId="{64C2432D-F8BD-461F-B184-382E3602E331}" srcOrd="1" destOrd="0" parTransId="{475F4C66-3721-4D4A-B98E-AB6A146F0285}" sibTransId="{00928D13-9302-4AE2-90ED-A193CBC5779D}"/>
    <dgm:cxn modelId="{607418DB-F84E-4FF6-B0E9-37CAE996E5BC}" type="presOf" srcId="{00928D13-9302-4AE2-90ED-A193CBC5779D}" destId="{4647776E-D94D-4F07-B054-7BD70BC7498E}" srcOrd="1" destOrd="0" presId="urn:microsoft.com/office/officeart/2005/8/layout/process1"/>
    <dgm:cxn modelId="{128873EC-FE26-44BF-9BFB-5E4FE499D2F6}" type="presOf" srcId="{7F860181-EE96-47A3-9B11-1AEB5B54ADC1}" destId="{76BE73BB-1FCD-48C3-A858-6776D6049599}" srcOrd="1" destOrd="0" presId="urn:microsoft.com/office/officeart/2005/8/layout/process1"/>
    <dgm:cxn modelId="{47132DA2-F4F9-44D1-9E3B-A47DA89AB01E}" type="presParOf" srcId="{F90F1975-B8AD-4202-9A89-8AB0F454FCCA}" destId="{BEA24B55-1249-4CC5-9CEC-D6FC9EC8E6CA}" srcOrd="0" destOrd="0" presId="urn:microsoft.com/office/officeart/2005/8/layout/process1"/>
    <dgm:cxn modelId="{7B05F3BF-D2FD-49B6-883A-48858808C668}" type="presParOf" srcId="{F90F1975-B8AD-4202-9A89-8AB0F454FCCA}" destId="{D3EDAA74-38AA-4722-ADA2-69B33E80908C}" srcOrd="1" destOrd="0" presId="urn:microsoft.com/office/officeart/2005/8/layout/process1"/>
    <dgm:cxn modelId="{65A1DCD7-CA7C-4D6D-BBB0-6BE2E64C9F13}" type="presParOf" srcId="{D3EDAA74-38AA-4722-ADA2-69B33E80908C}" destId="{76BE73BB-1FCD-48C3-A858-6776D6049599}" srcOrd="0" destOrd="0" presId="urn:microsoft.com/office/officeart/2005/8/layout/process1"/>
    <dgm:cxn modelId="{E539CBC5-FD86-4AED-B46F-0488CF9B09B1}" type="presParOf" srcId="{F90F1975-B8AD-4202-9A89-8AB0F454FCCA}" destId="{85446F7C-4499-4CD7-85E9-A67A1A8F8EA4}" srcOrd="2" destOrd="0" presId="urn:microsoft.com/office/officeart/2005/8/layout/process1"/>
    <dgm:cxn modelId="{47849374-0DE1-44B9-BA72-FDFADB7B3A94}" type="presParOf" srcId="{F90F1975-B8AD-4202-9A89-8AB0F454FCCA}" destId="{D0500186-5CD5-422F-8D8D-467D0954E541}" srcOrd="3" destOrd="0" presId="urn:microsoft.com/office/officeart/2005/8/layout/process1"/>
    <dgm:cxn modelId="{53223819-C939-44B3-80D0-B8EDF59849C0}" type="presParOf" srcId="{D0500186-5CD5-422F-8D8D-467D0954E541}" destId="{4647776E-D94D-4F07-B054-7BD70BC7498E}" srcOrd="0" destOrd="0" presId="urn:microsoft.com/office/officeart/2005/8/layout/process1"/>
    <dgm:cxn modelId="{8DD2F89B-4DBE-409A-8450-6A1A83A66216}" type="presParOf" srcId="{F90F1975-B8AD-4202-9A89-8AB0F454FCCA}" destId="{544766D6-5B41-4F6F-9B12-9F684740195D}" srcOrd="4" destOrd="0" presId="urn:microsoft.com/office/officeart/2005/8/layout/process1"/>
    <dgm:cxn modelId="{D3CFA77D-D5BB-48E0-B786-433B3B1F24AF}" type="presParOf" srcId="{F90F1975-B8AD-4202-9A89-8AB0F454FCCA}" destId="{80184E62-6AA4-4BFD-A029-73CAFD5C0C5B}" srcOrd="5" destOrd="0" presId="urn:microsoft.com/office/officeart/2005/8/layout/process1"/>
    <dgm:cxn modelId="{8C5CC59F-F2C5-4133-A0D5-FD8FE4DDE07E}" type="presParOf" srcId="{80184E62-6AA4-4BFD-A029-73CAFD5C0C5B}" destId="{92A57B6A-4503-40A6-9CE2-44A5B2FE76E6}" srcOrd="0" destOrd="0" presId="urn:microsoft.com/office/officeart/2005/8/layout/process1"/>
    <dgm:cxn modelId="{00A57149-96C2-494D-B603-1A5CACA92A32}" type="presParOf" srcId="{F90F1975-B8AD-4202-9A89-8AB0F454FCCA}" destId="{70804B38-C94F-4A4B-9F29-97B5696A0279}" srcOrd="6" destOrd="0" presId="urn:microsoft.com/office/officeart/2005/8/layout/process1"/>
    <dgm:cxn modelId="{99AC8F04-004C-480A-9937-94BDC046611C}" type="presParOf" srcId="{F90F1975-B8AD-4202-9A89-8AB0F454FCCA}" destId="{9D8ACDDD-DEA9-42FB-AC5F-0BF0CFD006F4}" srcOrd="7" destOrd="0" presId="urn:microsoft.com/office/officeart/2005/8/layout/process1"/>
    <dgm:cxn modelId="{20030241-8BCC-437E-B666-F50F4E06586E}" type="presParOf" srcId="{9D8ACDDD-DEA9-42FB-AC5F-0BF0CFD006F4}" destId="{BAF28C25-24A8-4BAC-ADCC-FC25B2BA8BA6}" srcOrd="0" destOrd="0" presId="urn:microsoft.com/office/officeart/2005/8/layout/process1"/>
    <dgm:cxn modelId="{B2C5E275-A3BA-4C41-B725-7BC5CCE0073A}" type="presParOf" srcId="{F90F1975-B8AD-4202-9A89-8AB0F454FCCA}" destId="{27C04C86-4CCA-403F-8A0A-75F0D9621299}"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DDF7D5-17E4-4628-B748-4F5A1A1B3995}"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US"/>
        </a:p>
      </dgm:t>
    </dgm:pt>
    <dgm:pt modelId="{44BA13DD-21D2-4EDC-A7D0-21777958FA48}">
      <dgm:prSet phldrT="[Text]" custT="1"/>
      <dgm:spPr/>
      <dgm:t>
        <a:bodyPr/>
        <a:lstStyle/>
        <a:p>
          <a:endParaRPr lang="en-US" sz="2400" dirty="0"/>
        </a:p>
        <a:p>
          <a:r>
            <a:rPr lang="en-US" sz="2400" dirty="0"/>
            <a:t>Individual interpersonal</a:t>
          </a:r>
        </a:p>
      </dgm:t>
    </dgm:pt>
    <dgm:pt modelId="{79011448-5191-4AE9-80BE-3A8513E81DD1}" type="parTrans" cxnId="{85B2276D-1817-419A-AA77-588F92DED6AE}">
      <dgm:prSet/>
      <dgm:spPr/>
      <dgm:t>
        <a:bodyPr/>
        <a:lstStyle/>
        <a:p>
          <a:endParaRPr lang="en-US"/>
        </a:p>
      </dgm:t>
    </dgm:pt>
    <dgm:pt modelId="{B568F516-3877-42F6-817A-792B7804AAC7}" type="sibTrans" cxnId="{85B2276D-1817-419A-AA77-588F92DED6AE}">
      <dgm:prSet/>
      <dgm:spPr/>
      <dgm:t>
        <a:bodyPr/>
        <a:lstStyle/>
        <a:p>
          <a:endParaRPr lang="en-US"/>
        </a:p>
      </dgm:t>
    </dgm:pt>
    <dgm:pt modelId="{AB799BFE-F2A2-4685-B0E2-7B316460B39F}">
      <dgm:prSet phldrT="[Text]" custT="1"/>
      <dgm:spPr/>
      <dgm:t>
        <a:bodyPr/>
        <a:lstStyle/>
        <a:p>
          <a:r>
            <a:rPr lang="en-US" sz="2800" dirty="0"/>
            <a:t>Health system and community</a:t>
          </a:r>
        </a:p>
      </dgm:t>
    </dgm:pt>
    <dgm:pt modelId="{0391CC2E-C52E-442C-AEBC-F8556E90388B}" type="parTrans" cxnId="{13002122-B633-49CE-A95E-A6E84BDA5A14}">
      <dgm:prSet/>
      <dgm:spPr/>
      <dgm:t>
        <a:bodyPr/>
        <a:lstStyle/>
        <a:p>
          <a:endParaRPr lang="en-US"/>
        </a:p>
      </dgm:t>
    </dgm:pt>
    <dgm:pt modelId="{369A25C5-718D-491D-A30C-CE931E379F98}" type="sibTrans" cxnId="{13002122-B633-49CE-A95E-A6E84BDA5A14}">
      <dgm:prSet/>
      <dgm:spPr/>
      <dgm:t>
        <a:bodyPr/>
        <a:lstStyle/>
        <a:p>
          <a:endParaRPr lang="en-US"/>
        </a:p>
      </dgm:t>
    </dgm:pt>
    <dgm:pt modelId="{49DD555D-0172-426F-8A22-468B223723AB}">
      <dgm:prSet phldrT="[Text]" custT="1"/>
      <dgm:spPr/>
      <dgm:t>
        <a:bodyPr/>
        <a:lstStyle/>
        <a:p>
          <a:r>
            <a:rPr lang="en-US" sz="3200" dirty="0"/>
            <a:t>Enabling environment</a:t>
          </a:r>
        </a:p>
      </dgm:t>
    </dgm:pt>
    <dgm:pt modelId="{944F62A6-5D21-46C3-A91F-C37A250BB52C}" type="parTrans" cxnId="{81393F5D-13CF-4148-A586-62C63DFEB499}">
      <dgm:prSet/>
      <dgm:spPr/>
      <dgm:t>
        <a:bodyPr/>
        <a:lstStyle/>
        <a:p>
          <a:endParaRPr lang="en-US"/>
        </a:p>
      </dgm:t>
    </dgm:pt>
    <dgm:pt modelId="{C394365F-8C00-42E5-940B-954E5591CC49}" type="sibTrans" cxnId="{81393F5D-13CF-4148-A586-62C63DFEB499}">
      <dgm:prSet/>
      <dgm:spPr/>
      <dgm:t>
        <a:bodyPr/>
        <a:lstStyle/>
        <a:p>
          <a:endParaRPr lang="en-US"/>
        </a:p>
      </dgm:t>
    </dgm:pt>
    <dgm:pt modelId="{820415E2-1530-429F-8619-BB8B90EDF75A}" type="pres">
      <dgm:prSet presAssocID="{54DDF7D5-17E4-4628-B748-4F5A1A1B3995}" presName="Name0" presStyleCnt="0">
        <dgm:presLayoutVars>
          <dgm:dir/>
          <dgm:animLvl val="lvl"/>
          <dgm:resizeHandles val="exact"/>
        </dgm:presLayoutVars>
      </dgm:prSet>
      <dgm:spPr/>
    </dgm:pt>
    <dgm:pt modelId="{C8884002-A51E-4D6A-BEF7-EAB510884D15}" type="pres">
      <dgm:prSet presAssocID="{44BA13DD-21D2-4EDC-A7D0-21777958FA48}" presName="Name8" presStyleCnt="0"/>
      <dgm:spPr/>
    </dgm:pt>
    <dgm:pt modelId="{87AC91D2-0098-41DA-9859-F19350B39D2C}" type="pres">
      <dgm:prSet presAssocID="{44BA13DD-21D2-4EDC-A7D0-21777958FA48}" presName="level" presStyleLbl="node1" presStyleIdx="0" presStyleCnt="3">
        <dgm:presLayoutVars>
          <dgm:chMax val="1"/>
          <dgm:bulletEnabled val="1"/>
        </dgm:presLayoutVars>
      </dgm:prSet>
      <dgm:spPr/>
    </dgm:pt>
    <dgm:pt modelId="{1D7BE226-47E3-4877-BAC6-1C6E08545E25}" type="pres">
      <dgm:prSet presAssocID="{44BA13DD-21D2-4EDC-A7D0-21777958FA48}" presName="levelTx" presStyleLbl="revTx" presStyleIdx="0" presStyleCnt="0">
        <dgm:presLayoutVars>
          <dgm:chMax val="1"/>
          <dgm:bulletEnabled val="1"/>
        </dgm:presLayoutVars>
      </dgm:prSet>
      <dgm:spPr/>
    </dgm:pt>
    <dgm:pt modelId="{DD546FD1-7D29-4398-B120-30352072C8F6}" type="pres">
      <dgm:prSet presAssocID="{AB799BFE-F2A2-4685-B0E2-7B316460B39F}" presName="Name8" presStyleCnt="0"/>
      <dgm:spPr/>
    </dgm:pt>
    <dgm:pt modelId="{1E6013E5-7466-48CD-9865-4F75DA6406DB}" type="pres">
      <dgm:prSet presAssocID="{AB799BFE-F2A2-4685-B0E2-7B316460B39F}" presName="level" presStyleLbl="node1" presStyleIdx="1" presStyleCnt="3">
        <dgm:presLayoutVars>
          <dgm:chMax val="1"/>
          <dgm:bulletEnabled val="1"/>
        </dgm:presLayoutVars>
      </dgm:prSet>
      <dgm:spPr/>
    </dgm:pt>
    <dgm:pt modelId="{C284B88A-B6FA-4D90-993B-56B8DF3495A1}" type="pres">
      <dgm:prSet presAssocID="{AB799BFE-F2A2-4685-B0E2-7B316460B39F}" presName="levelTx" presStyleLbl="revTx" presStyleIdx="0" presStyleCnt="0">
        <dgm:presLayoutVars>
          <dgm:chMax val="1"/>
          <dgm:bulletEnabled val="1"/>
        </dgm:presLayoutVars>
      </dgm:prSet>
      <dgm:spPr/>
    </dgm:pt>
    <dgm:pt modelId="{F18DA2B2-0DCE-4C10-9962-B364F025B55F}" type="pres">
      <dgm:prSet presAssocID="{49DD555D-0172-426F-8A22-468B223723AB}" presName="Name8" presStyleCnt="0"/>
      <dgm:spPr/>
    </dgm:pt>
    <dgm:pt modelId="{ACB82941-01EC-48D3-B370-71F939F2D590}" type="pres">
      <dgm:prSet presAssocID="{49DD555D-0172-426F-8A22-468B223723AB}" presName="level" presStyleLbl="node1" presStyleIdx="2" presStyleCnt="3">
        <dgm:presLayoutVars>
          <dgm:chMax val="1"/>
          <dgm:bulletEnabled val="1"/>
        </dgm:presLayoutVars>
      </dgm:prSet>
      <dgm:spPr/>
    </dgm:pt>
    <dgm:pt modelId="{AF86260D-658A-46E9-B885-222A339DA2CB}" type="pres">
      <dgm:prSet presAssocID="{49DD555D-0172-426F-8A22-468B223723AB}" presName="levelTx" presStyleLbl="revTx" presStyleIdx="0" presStyleCnt="0">
        <dgm:presLayoutVars>
          <dgm:chMax val="1"/>
          <dgm:bulletEnabled val="1"/>
        </dgm:presLayoutVars>
      </dgm:prSet>
      <dgm:spPr/>
    </dgm:pt>
  </dgm:ptLst>
  <dgm:cxnLst>
    <dgm:cxn modelId="{B50D5213-A50A-47E0-AFD4-8EDD477B021A}" type="presOf" srcId="{AB799BFE-F2A2-4685-B0E2-7B316460B39F}" destId="{1E6013E5-7466-48CD-9865-4F75DA6406DB}" srcOrd="0" destOrd="0" presId="urn:microsoft.com/office/officeart/2005/8/layout/pyramid1"/>
    <dgm:cxn modelId="{7D39CE1E-6528-43CF-B3C1-9665E40A9AC7}" type="presOf" srcId="{44BA13DD-21D2-4EDC-A7D0-21777958FA48}" destId="{87AC91D2-0098-41DA-9859-F19350B39D2C}" srcOrd="0" destOrd="0" presId="urn:microsoft.com/office/officeart/2005/8/layout/pyramid1"/>
    <dgm:cxn modelId="{13002122-B633-49CE-A95E-A6E84BDA5A14}" srcId="{54DDF7D5-17E4-4628-B748-4F5A1A1B3995}" destId="{AB799BFE-F2A2-4685-B0E2-7B316460B39F}" srcOrd="1" destOrd="0" parTransId="{0391CC2E-C52E-442C-AEBC-F8556E90388B}" sibTransId="{369A25C5-718D-491D-A30C-CE931E379F98}"/>
    <dgm:cxn modelId="{63ABA627-99C8-4CB7-A910-042A259BF831}" type="presOf" srcId="{44BA13DD-21D2-4EDC-A7D0-21777958FA48}" destId="{1D7BE226-47E3-4877-BAC6-1C6E08545E25}" srcOrd="1" destOrd="0" presId="urn:microsoft.com/office/officeart/2005/8/layout/pyramid1"/>
    <dgm:cxn modelId="{81393F5D-13CF-4148-A586-62C63DFEB499}" srcId="{54DDF7D5-17E4-4628-B748-4F5A1A1B3995}" destId="{49DD555D-0172-426F-8A22-468B223723AB}" srcOrd="2" destOrd="0" parTransId="{944F62A6-5D21-46C3-A91F-C37A250BB52C}" sibTransId="{C394365F-8C00-42E5-940B-954E5591CC49}"/>
    <dgm:cxn modelId="{52F5B168-70BC-4D38-A196-95EF25C2F216}" type="presOf" srcId="{AB799BFE-F2A2-4685-B0E2-7B316460B39F}" destId="{C284B88A-B6FA-4D90-993B-56B8DF3495A1}" srcOrd="1" destOrd="0" presId="urn:microsoft.com/office/officeart/2005/8/layout/pyramid1"/>
    <dgm:cxn modelId="{85B2276D-1817-419A-AA77-588F92DED6AE}" srcId="{54DDF7D5-17E4-4628-B748-4F5A1A1B3995}" destId="{44BA13DD-21D2-4EDC-A7D0-21777958FA48}" srcOrd="0" destOrd="0" parTransId="{79011448-5191-4AE9-80BE-3A8513E81DD1}" sibTransId="{B568F516-3877-42F6-817A-792B7804AAC7}"/>
    <dgm:cxn modelId="{8F421D88-F8B0-4D3B-ABDC-1D863F288EAF}" type="presOf" srcId="{49DD555D-0172-426F-8A22-468B223723AB}" destId="{ACB82941-01EC-48D3-B370-71F939F2D590}" srcOrd="0" destOrd="0" presId="urn:microsoft.com/office/officeart/2005/8/layout/pyramid1"/>
    <dgm:cxn modelId="{FFAEBC9C-B80F-497D-B472-C37E3C6BE651}" type="presOf" srcId="{54DDF7D5-17E4-4628-B748-4F5A1A1B3995}" destId="{820415E2-1530-429F-8619-BB8B90EDF75A}" srcOrd="0" destOrd="0" presId="urn:microsoft.com/office/officeart/2005/8/layout/pyramid1"/>
    <dgm:cxn modelId="{41E193D8-0254-4A3D-ADD5-6018D400437F}" type="presOf" srcId="{49DD555D-0172-426F-8A22-468B223723AB}" destId="{AF86260D-658A-46E9-B885-222A339DA2CB}" srcOrd="1" destOrd="0" presId="urn:microsoft.com/office/officeart/2005/8/layout/pyramid1"/>
    <dgm:cxn modelId="{226171B9-B7B9-43D8-8987-C9EB52896E17}" type="presParOf" srcId="{820415E2-1530-429F-8619-BB8B90EDF75A}" destId="{C8884002-A51E-4D6A-BEF7-EAB510884D15}" srcOrd="0" destOrd="0" presId="urn:microsoft.com/office/officeart/2005/8/layout/pyramid1"/>
    <dgm:cxn modelId="{ADB12D4E-467B-4A39-AA9A-5DEAD23B45E7}" type="presParOf" srcId="{C8884002-A51E-4D6A-BEF7-EAB510884D15}" destId="{87AC91D2-0098-41DA-9859-F19350B39D2C}" srcOrd="0" destOrd="0" presId="urn:microsoft.com/office/officeart/2005/8/layout/pyramid1"/>
    <dgm:cxn modelId="{9B0776F5-81B1-4ED1-A48E-1AA495FD594A}" type="presParOf" srcId="{C8884002-A51E-4D6A-BEF7-EAB510884D15}" destId="{1D7BE226-47E3-4877-BAC6-1C6E08545E25}" srcOrd="1" destOrd="0" presId="urn:microsoft.com/office/officeart/2005/8/layout/pyramid1"/>
    <dgm:cxn modelId="{C8D19E60-3964-4925-BBE0-95DDD335B5F6}" type="presParOf" srcId="{820415E2-1530-429F-8619-BB8B90EDF75A}" destId="{DD546FD1-7D29-4398-B120-30352072C8F6}" srcOrd="1" destOrd="0" presId="urn:microsoft.com/office/officeart/2005/8/layout/pyramid1"/>
    <dgm:cxn modelId="{B39E1790-7397-458C-B405-BA2728CC372D}" type="presParOf" srcId="{DD546FD1-7D29-4398-B120-30352072C8F6}" destId="{1E6013E5-7466-48CD-9865-4F75DA6406DB}" srcOrd="0" destOrd="0" presId="urn:microsoft.com/office/officeart/2005/8/layout/pyramid1"/>
    <dgm:cxn modelId="{9A158F99-ED62-4045-9922-ADE68D83B935}" type="presParOf" srcId="{DD546FD1-7D29-4398-B120-30352072C8F6}" destId="{C284B88A-B6FA-4D90-993B-56B8DF3495A1}" srcOrd="1" destOrd="0" presId="urn:microsoft.com/office/officeart/2005/8/layout/pyramid1"/>
    <dgm:cxn modelId="{1096852D-8C6E-4354-8D2B-97FAFD983483}" type="presParOf" srcId="{820415E2-1530-429F-8619-BB8B90EDF75A}" destId="{F18DA2B2-0DCE-4C10-9962-B364F025B55F}" srcOrd="2" destOrd="0" presId="urn:microsoft.com/office/officeart/2005/8/layout/pyramid1"/>
    <dgm:cxn modelId="{43E132AA-5056-499A-A3BC-A443B95E15CB}" type="presParOf" srcId="{F18DA2B2-0DCE-4C10-9962-B364F025B55F}" destId="{ACB82941-01EC-48D3-B370-71F939F2D590}" srcOrd="0" destOrd="0" presId="urn:microsoft.com/office/officeart/2005/8/layout/pyramid1"/>
    <dgm:cxn modelId="{56B095FA-7461-4A45-AB37-983F00A28A3E}" type="presParOf" srcId="{F18DA2B2-0DCE-4C10-9962-B364F025B55F}" destId="{AF86260D-658A-46E9-B885-222A339DA2C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036857-A436-40B4-B97F-CEE00816B6B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9F0F989-40F3-4D7C-9F00-A380C59E176B}">
      <dgm:prSet custT="1"/>
      <dgm:spPr/>
      <dgm:t>
        <a:bodyPr/>
        <a:lstStyle/>
        <a:p>
          <a:r>
            <a:rPr lang="en-US" sz="2400" dirty="0"/>
            <a:t>The percentage of fecund women of reproductive age who want no more children or to postpone having the next child, and </a:t>
          </a:r>
          <a:r>
            <a:rPr lang="en-US" sz="2400" dirty="0">
              <a:solidFill>
                <a:srgbClr val="FF0000"/>
              </a:solidFill>
            </a:rPr>
            <a:t>are currently </a:t>
          </a:r>
          <a:r>
            <a:rPr lang="en-US" sz="2400" dirty="0"/>
            <a:t>using a contraceptive method</a:t>
          </a:r>
        </a:p>
      </dgm:t>
    </dgm:pt>
    <dgm:pt modelId="{22F2C5A9-F6F0-4587-89B6-208B21EE0D7F}" type="parTrans" cxnId="{282B2A0D-3219-4B7A-90B7-460BEC5AF337}">
      <dgm:prSet/>
      <dgm:spPr/>
      <dgm:t>
        <a:bodyPr/>
        <a:lstStyle/>
        <a:p>
          <a:endParaRPr lang="en-US" sz="2400"/>
        </a:p>
      </dgm:t>
    </dgm:pt>
    <dgm:pt modelId="{BD6D2BED-E893-4D66-BB52-19BEB4C20A9F}" type="sibTrans" cxnId="{282B2A0D-3219-4B7A-90B7-460BEC5AF337}">
      <dgm:prSet/>
      <dgm:spPr/>
      <dgm:t>
        <a:bodyPr/>
        <a:lstStyle/>
        <a:p>
          <a:endParaRPr lang="en-US" sz="2400"/>
        </a:p>
      </dgm:t>
    </dgm:pt>
    <dgm:pt modelId="{C07206C1-F48E-40FD-A1B8-AE65AA990438}" type="pres">
      <dgm:prSet presAssocID="{D3036857-A436-40B4-B97F-CEE00816B6B9}" presName="linear" presStyleCnt="0">
        <dgm:presLayoutVars>
          <dgm:animLvl val="lvl"/>
          <dgm:resizeHandles val="exact"/>
        </dgm:presLayoutVars>
      </dgm:prSet>
      <dgm:spPr/>
    </dgm:pt>
    <dgm:pt modelId="{E79857EC-8E66-4CCD-BD24-ACF5F71B9ED2}" type="pres">
      <dgm:prSet presAssocID="{D9F0F989-40F3-4D7C-9F00-A380C59E176B}" presName="parentText" presStyleLbl="node1" presStyleIdx="0" presStyleCnt="1" custLinFactNeighborY="254">
        <dgm:presLayoutVars>
          <dgm:chMax val="0"/>
          <dgm:bulletEnabled val="1"/>
        </dgm:presLayoutVars>
      </dgm:prSet>
      <dgm:spPr/>
    </dgm:pt>
  </dgm:ptLst>
  <dgm:cxnLst>
    <dgm:cxn modelId="{282B2A0D-3219-4B7A-90B7-460BEC5AF337}" srcId="{D3036857-A436-40B4-B97F-CEE00816B6B9}" destId="{D9F0F989-40F3-4D7C-9F00-A380C59E176B}" srcOrd="0" destOrd="0" parTransId="{22F2C5A9-F6F0-4587-89B6-208B21EE0D7F}" sibTransId="{BD6D2BED-E893-4D66-BB52-19BEB4C20A9F}"/>
    <dgm:cxn modelId="{D7F52059-3EC2-4276-B8D0-C8F71017C7D8}" type="presOf" srcId="{D3036857-A436-40B4-B97F-CEE00816B6B9}" destId="{C07206C1-F48E-40FD-A1B8-AE65AA990438}" srcOrd="0" destOrd="0" presId="urn:microsoft.com/office/officeart/2005/8/layout/vList2"/>
    <dgm:cxn modelId="{B37B69D3-73AE-45F4-8C0A-21CE999BC0C8}" type="presOf" srcId="{D9F0F989-40F3-4D7C-9F00-A380C59E176B}" destId="{E79857EC-8E66-4CCD-BD24-ACF5F71B9ED2}" srcOrd="0" destOrd="0" presId="urn:microsoft.com/office/officeart/2005/8/layout/vList2"/>
    <dgm:cxn modelId="{97F52EDB-C55E-4BAC-B269-80B988DD2384}" type="presParOf" srcId="{C07206C1-F48E-40FD-A1B8-AE65AA990438}" destId="{E79857EC-8E66-4CCD-BD24-ACF5F71B9ED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EEC6E1-1A35-4B0C-A8AB-5364725077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7C4303B-6ADC-46FF-9DC4-1850FF8F5AEE}">
      <dgm:prSet/>
      <dgm:spPr/>
      <dgm:t>
        <a:bodyPr/>
        <a:lstStyle/>
        <a:p>
          <a:r>
            <a:rPr lang="en-US"/>
            <a:t>Identifying program priorities</a:t>
          </a:r>
        </a:p>
      </dgm:t>
    </dgm:pt>
    <dgm:pt modelId="{E3C51BAF-66AA-4CD6-8AB6-13CA67535FB2}" type="parTrans" cxnId="{8898A85C-63DE-417D-959D-6BA1C81034CE}">
      <dgm:prSet/>
      <dgm:spPr/>
      <dgm:t>
        <a:bodyPr/>
        <a:lstStyle/>
        <a:p>
          <a:endParaRPr lang="en-US"/>
        </a:p>
      </dgm:t>
    </dgm:pt>
    <dgm:pt modelId="{ED17B53F-5E6A-4E1B-9740-34D4B292024F}" type="sibTrans" cxnId="{8898A85C-63DE-417D-959D-6BA1C81034CE}">
      <dgm:prSet/>
      <dgm:spPr/>
      <dgm:t>
        <a:bodyPr/>
        <a:lstStyle/>
        <a:p>
          <a:endParaRPr lang="en-US"/>
        </a:p>
      </dgm:t>
    </dgm:pt>
    <dgm:pt modelId="{825501E9-4BAC-4092-8FF5-B5B35C4E0DA9}">
      <dgm:prSet/>
      <dgm:spPr/>
      <dgm:t>
        <a:bodyPr/>
        <a:lstStyle/>
        <a:p>
          <a:r>
            <a:rPr lang="en-US" dirty="0"/>
            <a:t>Setting realistic targets for growth and contraceptive prevalence goals</a:t>
          </a:r>
        </a:p>
      </dgm:t>
    </dgm:pt>
    <dgm:pt modelId="{589323B4-6649-44BB-A735-C36476BA4FA6}" type="parTrans" cxnId="{64C5AA03-893D-48C0-BA12-7A130229C2E9}">
      <dgm:prSet/>
      <dgm:spPr/>
      <dgm:t>
        <a:bodyPr/>
        <a:lstStyle/>
        <a:p>
          <a:endParaRPr lang="en-US"/>
        </a:p>
      </dgm:t>
    </dgm:pt>
    <dgm:pt modelId="{290CB5F0-49F6-4858-AC1A-1B1C14A946B1}" type="sibTrans" cxnId="{64C5AA03-893D-48C0-BA12-7A130229C2E9}">
      <dgm:prSet/>
      <dgm:spPr/>
      <dgm:t>
        <a:bodyPr/>
        <a:lstStyle/>
        <a:p>
          <a:endParaRPr lang="en-US"/>
        </a:p>
      </dgm:t>
    </dgm:pt>
    <dgm:pt modelId="{201D61A7-3187-4B38-B52C-6FA68A0AF5A5}">
      <dgm:prSet/>
      <dgm:spPr/>
      <dgm:t>
        <a:bodyPr/>
        <a:lstStyle/>
        <a:p>
          <a:r>
            <a:rPr lang="en-US"/>
            <a:t>Maximizing the potential of obtaining the demographic dividend</a:t>
          </a:r>
        </a:p>
      </dgm:t>
    </dgm:pt>
    <dgm:pt modelId="{A374ECC0-1139-4990-B8C6-24ACBD0B4BE4}" type="parTrans" cxnId="{6721242C-23C7-404B-8BA6-4AE6546E002C}">
      <dgm:prSet/>
      <dgm:spPr/>
      <dgm:t>
        <a:bodyPr/>
        <a:lstStyle/>
        <a:p>
          <a:endParaRPr lang="en-US"/>
        </a:p>
      </dgm:t>
    </dgm:pt>
    <dgm:pt modelId="{1E7BA3E0-A142-464E-96D4-0067812B9459}" type="sibTrans" cxnId="{6721242C-23C7-404B-8BA6-4AE6546E002C}">
      <dgm:prSet/>
      <dgm:spPr/>
      <dgm:t>
        <a:bodyPr/>
        <a:lstStyle/>
        <a:p>
          <a:endParaRPr lang="en-US"/>
        </a:p>
      </dgm:t>
    </dgm:pt>
    <dgm:pt modelId="{ED54FFEE-1E76-43C7-A0EE-4FAE59D16AEE}" type="pres">
      <dgm:prSet presAssocID="{60EEC6E1-1A35-4B0C-A8AB-536472507760}" presName="linear" presStyleCnt="0">
        <dgm:presLayoutVars>
          <dgm:animLvl val="lvl"/>
          <dgm:resizeHandles val="exact"/>
        </dgm:presLayoutVars>
      </dgm:prSet>
      <dgm:spPr/>
    </dgm:pt>
    <dgm:pt modelId="{4737FB90-3C04-4F3E-B016-C17E1E618C65}" type="pres">
      <dgm:prSet presAssocID="{17C4303B-6ADC-46FF-9DC4-1850FF8F5AEE}" presName="parentText" presStyleLbl="node1" presStyleIdx="0" presStyleCnt="3">
        <dgm:presLayoutVars>
          <dgm:chMax val="0"/>
          <dgm:bulletEnabled val="1"/>
        </dgm:presLayoutVars>
      </dgm:prSet>
      <dgm:spPr/>
    </dgm:pt>
    <dgm:pt modelId="{3AFD3EAC-47F9-40D2-89B2-31D1F763B6B7}" type="pres">
      <dgm:prSet presAssocID="{ED17B53F-5E6A-4E1B-9740-34D4B292024F}" presName="spacer" presStyleCnt="0"/>
      <dgm:spPr/>
    </dgm:pt>
    <dgm:pt modelId="{2C678845-A050-4AB3-B9E4-5F2691E23233}" type="pres">
      <dgm:prSet presAssocID="{825501E9-4BAC-4092-8FF5-B5B35C4E0DA9}" presName="parentText" presStyleLbl="node1" presStyleIdx="1" presStyleCnt="3">
        <dgm:presLayoutVars>
          <dgm:chMax val="0"/>
          <dgm:bulletEnabled val="1"/>
        </dgm:presLayoutVars>
      </dgm:prSet>
      <dgm:spPr/>
    </dgm:pt>
    <dgm:pt modelId="{13C439C9-87C9-4E94-AB8B-A3757D578D55}" type="pres">
      <dgm:prSet presAssocID="{290CB5F0-49F6-4858-AC1A-1B1C14A946B1}" presName="spacer" presStyleCnt="0"/>
      <dgm:spPr/>
    </dgm:pt>
    <dgm:pt modelId="{E9EAF53D-DFA7-433F-8AED-B290886D9018}" type="pres">
      <dgm:prSet presAssocID="{201D61A7-3187-4B38-B52C-6FA68A0AF5A5}" presName="parentText" presStyleLbl="node1" presStyleIdx="2" presStyleCnt="3">
        <dgm:presLayoutVars>
          <dgm:chMax val="0"/>
          <dgm:bulletEnabled val="1"/>
        </dgm:presLayoutVars>
      </dgm:prSet>
      <dgm:spPr/>
    </dgm:pt>
  </dgm:ptLst>
  <dgm:cxnLst>
    <dgm:cxn modelId="{64C5AA03-893D-48C0-BA12-7A130229C2E9}" srcId="{60EEC6E1-1A35-4B0C-A8AB-536472507760}" destId="{825501E9-4BAC-4092-8FF5-B5B35C4E0DA9}" srcOrd="1" destOrd="0" parTransId="{589323B4-6649-44BB-A735-C36476BA4FA6}" sibTransId="{290CB5F0-49F6-4858-AC1A-1B1C14A946B1}"/>
    <dgm:cxn modelId="{6721242C-23C7-404B-8BA6-4AE6546E002C}" srcId="{60EEC6E1-1A35-4B0C-A8AB-536472507760}" destId="{201D61A7-3187-4B38-B52C-6FA68A0AF5A5}" srcOrd="2" destOrd="0" parTransId="{A374ECC0-1139-4990-B8C6-24ACBD0B4BE4}" sibTransId="{1E7BA3E0-A142-464E-96D4-0067812B9459}"/>
    <dgm:cxn modelId="{6EB23F40-E232-4EF5-B382-107C68256D7F}" type="presOf" srcId="{60EEC6E1-1A35-4B0C-A8AB-536472507760}" destId="{ED54FFEE-1E76-43C7-A0EE-4FAE59D16AEE}" srcOrd="0" destOrd="0" presId="urn:microsoft.com/office/officeart/2005/8/layout/vList2"/>
    <dgm:cxn modelId="{81EA6A40-3DBE-4274-96C3-91BB9A980515}" type="presOf" srcId="{17C4303B-6ADC-46FF-9DC4-1850FF8F5AEE}" destId="{4737FB90-3C04-4F3E-B016-C17E1E618C65}" srcOrd="0" destOrd="0" presId="urn:microsoft.com/office/officeart/2005/8/layout/vList2"/>
    <dgm:cxn modelId="{8898A85C-63DE-417D-959D-6BA1C81034CE}" srcId="{60EEC6E1-1A35-4B0C-A8AB-536472507760}" destId="{17C4303B-6ADC-46FF-9DC4-1850FF8F5AEE}" srcOrd="0" destOrd="0" parTransId="{E3C51BAF-66AA-4CD6-8AB6-13CA67535FB2}" sibTransId="{ED17B53F-5E6A-4E1B-9740-34D4B292024F}"/>
    <dgm:cxn modelId="{44E6AC77-DBB3-4589-B4B0-1467ADE5D0ED}" type="presOf" srcId="{825501E9-4BAC-4092-8FF5-B5B35C4E0DA9}" destId="{2C678845-A050-4AB3-B9E4-5F2691E23233}" srcOrd="0" destOrd="0" presId="urn:microsoft.com/office/officeart/2005/8/layout/vList2"/>
    <dgm:cxn modelId="{CAF6C897-DC9F-41F3-85BC-51E27F0E8497}" type="presOf" srcId="{201D61A7-3187-4B38-B52C-6FA68A0AF5A5}" destId="{E9EAF53D-DFA7-433F-8AED-B290886D9018}" srcOrd="0" destOrd="0" presId="urn:microsoft.com/office/officeart/2005/8/layout/vList2"/>
    <dgm:cxn modelId="{909E7198-3478-4653-A0F2-8F12E23AD787}" type="presParOf" srcId="{ED54FFEE-1E76-43C7-A0EE-4FAE59D16AEE}" destId="{4737FB90-3C04-4F3E-B016-C17E1E618C65}" srcOrd="0" destOrd="0" presId="urn:microsoft.com/office/officeart/2005/8/layout/vList2"/>
    <dgm:cxn modelId="{2E6C44EB-BC29-4BD0-B4F2-6724B376F290}" type="presParOf" srcId="{ED54FFEE-1E76-43C7-A0EE-4FAE59D16AEE}" destId="{3AFD3EAC-47F9-40D2-89B2-31D1F763B6B7}" srcOrd="1" destOrd="0" presId="urn:microsoft.com/office/officeart/2005/8/layout/vList2"/>
    <dgm:cxn modelId="{3644EDC2-AB85-4866-B415-D68C771D7CC2}" type="presParOf" srcId="{ED54FFEE-1E76-43C7-A0EE-4FAE59D16AEE}" destId="{2C678845-A050-4AB3-B9E4-5F2691E23233}" srcOrd="2" destOrd="0" presId="urn:microsoft.com/office/officeart/2005/8/layout/vList2"/>
    <dgm:cxn modelId="{9CABECAA-C333-4E0B-94DD-BDF1F9AEA3BA}" type="presParOf" srcId="{ED54FFEE-1E76-43C7-A0EE-4FAE59D16AEE}" destId="{13C439C9-87C9-4E94-AB8B-A3757D578D55}" srcOrd="3" destOrd="0" presId="urn:microsoft.com/office/officeart/2005/8/layout/vList2"/>
    <dgm:cxn modelId="{529AF0B1-779C-4CB8-9A96-763D011B2D88}" type="presParOf" srcId="{ED54FFEE-1E76-43C7-A0EE-4FAE59D16AEE}" destId="{E9EAF53D-DFA7-433F-8AED-B290886D901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24B55-1249-4CC5-9CEC-D6FC9EC8E6CA}">
      <dsp:nvSpPr>
        <dsp:cNvPr id="0" name=""/>
        <dsp:cNvSpPr/>
      </dsp:nvSpPr>
      <dsp:spPr>
        <a:xfrm>
          <a:off x="2976" y="1546407"/>
          <a:ext cx="922734" cy="5795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Enabling environment for FP</a:t>
          </a:r>
        </a:p>
      </dsp:txBody>
      <dsp:txXfrm>
        <a:off x="19952" y="1563383"/>
        <a:ext cx="888782" cy="545640"/>
      </dsp:txXfrm>
    </dsp:sp>
    <dsp:sp modelId="{D3EDAA74-38AA-4722-ADA2-69B33E80908C}">
      <dsp:nvSpPr>
        <dsp:cNvPr id="0" name=""/>
        <dsp:cNvSpPr/>
      </dsp:nvSpPr>
      <dsp:spPr>
        <a:xfrm>
          <a:off x="1017984" y="1721784"/>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017984" y="1767552"/>
        <a:ext cx="136933" cy="137302"/>
      </dsp:txXfrm>
    </dsp:sp>
    <dsp:sp modelId="{85446F7C-4499-4CD7-85E9-A67A1A8F8EA4}">
      <dsp:nvSpPr>
        <dsp:cNvPr id="0" name=""/>
        <dsp:cNvSpPr/>
      </dsp:nvSpPr>
      <dsp:spPr>
        <a:xfrm>
          <a:off x="1294804" y="1546407"/>
          <a:ext cx="922734" cy="5795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Process of delivering services</a:t>
          </a:r>
        </a:p>
      </dsp:txBody>
      <dsp:txXfrm>
        <a:off x="1311780" y="1563383"/>
        <a:ext cx="888782" cy="545640"/>
      </dsp:txXfrm>
    </dsp:sp>
    <dsp:sp modelId="{D0500186-5CD5-422F-8D8D-467D0954E541}">
      <dsp:nvSpPr>
        <dsp:cNvPr id="0" name=""/>
        <dsp:cNvSpPr/>
      </dsp:nvSpPr>
      <dsp:spPr>
        <a:xfrm>
          <a:off x="2309812" y="1721784"/>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309812" y="1767552"/>
        <a:ext cx="136933" cy="137302"/>
      </dsp:txXfrm>
    </dsp:sp>
    <dsp:sp modelId="{544766D6-5B41-4F6F-9B12-9F684740195D}">
      <dsp:nvSpPr>
        <dsp:cNvPr id="0" name=""/>
        <dsp:cNvSpPr/>
      </dsp:nvSpPr>
      <dsp:spPr>
        <a:xfrm>
          <a:off x="2586632" y="1546407"/>
          <a:ext cx="922734" cy="5795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Output of  services</a:t>
          </a:r>
        </a:p>
      </dsp:txBody>
      <dsp:txXfrm>
        <a:off x="2603608" y="1563383"/>
        <a:ext cx="888782" cy="545640"/>
      </dsp:txXfrm>
    </dsp:sp>
    <dsp:sp modelId="{80184E62-6AA4-4BFD-A029-73CAFD5C0C5B}">
      <dsp:nvSpPr>
        <dsp:cNvPr id="0" name=""/>
        <dsp:cNvSpPr/>
      </dsp:nvSpPr>
      <dsp:spPr>
        <a:xfrm>
          <a:off x="3601640" y="1721784"/>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601640" y="1767552"/>
        <a:ext cx="136933" cy="137302"/>
      </dsp:txXfrm>
    </dsp:sp>
    <dsp:sp modelId="{70804B38-C94F-4A4B-9F29-97B5696A0279}">
      <dsp:nvSpPr>
        <dsp:cNvPr id="0" name=""/>
        <dsp:cNvSpPr/>
      </dsp:nvSpPr>
      <dsp:spPr>
        <a:xfrm>
          <a:off x="3878460" y="1546407"/>
          <a:ext cx="922734" cy="5795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Expected outcomes</a:t>
          </a:r>
        </a:p>
      </dsp:txBody>
      <dsp:txXfrm>
        <a:off x="3895436" y="1563383"/>
        <a:ext cx="888782" cy="545640"/>
      </dsp:txXfrm>
    </dsp:sp>
    <dsp:sp modelId="{9D8ACDDD-DEA9-42FB-AC5F-0BF0CFD006F4}">
      <dsp:nvSpPr>
        <dsp:cNvPr id="0" name=""/>
        <dsp:cNvSpPr/>
      </dsp:nvSpPr>
      <dsp:spPr>
        <a:xfrm>
          <a:off x="4893468" y="1721784"/>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893468" y="1767552"/>
        <a:ext cx="136933" cy="137302"/>
      </dsp:txXfrm>
    </dsp:sp>
    <dsp:sp modelId="{27C04C86-4CCA-403F-8A0A-75F0D9621299}">
      <dsp:nvSpPr>
        <dsp:cNvPr id="0" name=""/>
        <dsp:cNvSpPr/>
      </dsp:nvSpPr>
      <dsp:spPr>
        <a:xfrm>
          <a:off x="5170289" y="1546407"/>
          <a:ext cx="922734" cy="5795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Impact of contraceptive use</a:t>
          </a:r>
        </a:p>
      </dsp:txBody>
      <dsp:txXfrm>
        <a:off x="5187265" y="1563383"/>
        <a:ext cx="888782" cy="5456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C91D2-0098-41DA-9859-F19350B39D2C}">
      <dsp:nvSpPr>
        <dsp:cNvPr id="0" name=""/>
        <dsp:cNvSpPr/>
      </dsp:nvSpPr>
      <dsp:spPr>
        <a:xfrm>
          <a:off x="2743199" y="0"/>
          <a:ext cx="2743200" cy="1522941"/>
        </a:xfrm>
        <a:prstGeom prst="trapezoid">
          <a:avLst>
            <a:gd name="adj" fmla="val 90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t>Individual interpersonal</a:t>
          </a:r>
        </a:p>
      </dsp:txBody>
      <dsp:txXfrm>
        <a:off x="2743199" y="0"/>
        <a:ext cx="2743200" cy="1522941"/>
      </dsp:txXfrm>
    </dsp:sp>
    <dsp:sp modelId="{1E6013E5-7466-48CD-9865-4F75DA6406DB}">
      <dsp:nvSpPr>
        <dsp:cNvPr id="0" name=""/>
        <dsp:cNvSpPr/>
      </dsp:nvSpPr>
      <dsp:spPr>
        <a:xfrm>
          <a:off x="1371599" y="1522941"/>
          <a:ext cx="5486400" cy="1522941"/>
        </a:xfrm>
        <a:prstGeom prst="trapezoid">
          <a:avLst>
            <a:gd name="adj" fmla="val 90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Health system and community</a:t>
          </a:r>
        </a:p>
      </dsp:txBody>
      <dsp:txXfrm>
        <a:off x="2331719" y="1522941"/>
        <a:ext cx="3566160" cy="1522941"/>
      </dsp:txXfrm>
    </dsp:sp>
    <dsp:sp modelId="{ACB82941-01EC-48D3-B370-71F939F2D590}">
      <dsp:nvSpPr>
        <dsp:cNvPr id="0" name=""/>
        <dsp:cNvSpPr/>
      </dsp:nvSpPr>
      <dsp:spPr>
        <a:xfrm>
          <a:off x="0" y="3045883"/>
          <a:ext cx="8229600" cy="1522941"/>
        </a:xfrm>
        <a:prstGeom prst="trapezoid">
          <a:avLst>
            <a:gd name="adj" fmla="val 9006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dirty="0"/>
            <a:t>Enabling environment</a:t>
          </a:r>
        </a:p>
      </dsp:txBody>
      <dsp:txXfrm>
        <a:off x="1440179" y="3045883"/>
        <a:ext cx="5349240" cy="15229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9857EC-8E66-4CCD-BD24-ACF5F71B9ED2}">
      <dsp:nvSpPr>
        <dsp:cNvPr id="0" name=""/>
        <dsp:cNvSpPr/>
      </dsp:nvSpPr>
      <dsp:spPr>
        <a:xfrm>
          <a:off x="0" y="418062"/>
          <a:ext cx="8579296" cy="13308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percentage of fecund women of reproductive age who want no more children or to postpone having the next child, and </a:t>
          </a:r>
          <a:r>
            <a:rPr lang="en-US" sz="2400" kern="1200" dirty="0">
              <a:solidFill>
                <a:srgbClr val="FF0000"/>
              </a:solidFill>
            </a:rPr>
            <a:t>are currently </a:t>
          </a:r>
          <a:r>
            <a:rPr lang="en-US" sz="2400" kern="1200" dirty="0"/>
            <a:t>using a contraceptive method</a:t>
          </a:r>
        </a:p>
      </dsp:txBody>
      <dsp:txXfrm>
        <a:off x="64968" y="483030"/>
        <a:ext cx="8449360" cy="1200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37FB90-3C04-4F3E-B016-C17E1E618C65}">
      <dsp:nvSpPr>
        <dsp:cNvPr id="0" name=""/>
        <dsp:cNvSpPr/>
      </dsp:nvSpPr>
      <dsp:spPr>
        <a:xfrm>
          <a:off x="0" y="1491"/>
          <a:ext cx="2808312" cy="8319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Identifying program priorities</a:t>
          </a:r>
        </a:p>
      </dsp:txBody>
      <dsp:txXfrm>
        <a:off x="40614" y="42105"/>
        <a:ext cx="2727084" cy="750751"/>
      </dsp:txXfrm>
    </dsp:sp>
    <dsp:sp modelId="{2C678845-A050-4AB3-B9E4-5F2691E23233}">
      <dsp:nvSpPr>
        <dsp:cNvPr id="0" name=""/>
        <dsp:cNvSpPr/>
      </dsp:nvSpPr>
      <dsp:spPr>
        <a:xfrm>
          <a:off x="0" y="876671"/>
          <a:ext cx="2808312" cy="8319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Setting realistic targets for growth and contraceptive prevalence goals</a:t>
          </a:r>
        </a:p>
      </dsp:txBody>
      <dsp:txXfrm>
        <a:off x="40614" y="917285"/>
        <a:ext cx="2727084" cy="750751"/>
      </dsp:txXfrm>
    </dsp:sp>
    <dsp:sp modelId="{E9EAF53D-DFA7-433F-8AED-B290886D9018}">
      <dsp:nvSpPr>
        <dsp:cNvPr id="0" name=""/>
        <dsp:cNvSpPr/>
      </dsp:nvSpPr>
      <dsp:spPr>
        <a:xfrm>
          <a:off x="0" y="1751851"/>
          <a:ext cx="2808312" cy="8319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Maximizing the potential of obtaining the demographic dividend</a:t>
          </a:r>
        </a:p>
      </dsp:txBody>
      <dsp:txXfrm>
        <a:off x="40614" y="1792465"/>
        <a:ext cx="2727084" cy="7507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76D5D-1347-44BE-9468-18706034E012}" type="datetimeFigureOut">
              <a:rPr lang="en-GB" smtClean="0"/>
              <a:t>04/06/2022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F2579-E084-4BE5-B155-114E7DEDDB7D}" type="slidenum">
              <a:rPr lang="en-GB" smtClean="0"/>
              <a:t>‹#›</a:t>
            </a:fld>
            <a:endParaRPr lang="en-GB" dirty="0"/>
          </a:p>
        </p:txBody>
      </p:sp>
    </p:spTree>
    <p:extLst>
      <p:ext uri="{BB962C8B-B14F-4D97-AF65-F5344CB8AC3E}">
        <p14:creationId xmlns:p14="http://schemas.microsoft.com/office/powerpoint/2010/main" val="97675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98F2579-E084-4BE5-B155-114E7DEDDB7D}" type="slidenum">
              <a:rPr lang="en-GB" smtClean="0"/>
              <a:t>3</a:t>
            </a:fld>
            <a:endParaRPr lang="en-GB" dirty="0"/>
          </a:p>
        </p:txBody>
      </p:sp>
    </p:spTree>
    <p:extLst>
      <p:ext uri="{BB962C8B-B14F-4D97-AF65-F5344CB8AC3E}">
        <p14:creationId xmlns:p14="http://schemas.microsoft.com/office/powerpoint/2010/main" val="1135849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ea typeface="ＭＳ Ｐゴシック" pitchFamily="34" charset="-128"/>
                <a:cs typeface="Arial" pitchFamily="34" charset="0"/>
              </a:defRPr>
            </a:lvl1pPr>
            <a:lvl2pPr marL="742950" indent="-285750">
              <a:spcBef>
                <a:spcPct val="30000"/>
              </a:spcBef>
              <a:defRPr sz="1200">
                <a:solidFill>
                  <a:schemeClr val="tx1"/>
                </a:solidFill>
                <a:latin typeface="Arial" pitchFamily="34" charset="0"/>
                <a:ea typeface="Arial" pitchFamily="34" charset="0"/>
                <a:cs typeface="Arial" pitchFamily="34" charset="0"/>
              </a:defRPr>
            </a:lvl2pPr>
            <a:lvl3pPr marL="1143000" indent="-228600">
              <a:spcBef>
                <a:spcPct val="30000"/>
              </a:spcBef>
              <a:defRPr sz="1200">
                <a:solidFill>
                  <a:schemeClr val="tx1"/>
                </a:solidFill>
                <a:latin typeface="Arial" pitchFamily="34" charset="0"/>
                <a:ea typeface="Arial" pitchFamily="34" charset="0"/>
                <a:cs typeface="Arial" pitchFamily="34" charset="0"/>
              </a:defRPr>
            </a:lvl3pPr>
            <a:lvl4pPr marL="1600200" indent="-228600">
              <a:spcBef>
                <a:spcPct val="30000"/>
              </a:spcBef>
              <a:defRPr sz="1200">
                <a:solidFill>
                  <a:schemeClr val="tx1"/>
                </a:solidFill>
                <a:latin typeface="Arial" pitchFamily="34" charset="0"/>
                <a:ea typeface="Arial" pitchFamily="34" charset="0"/>
                <a:cs typeface="Arial" pitchFamily="34" charset="0"/>
              </a:defRPr>
            </a:lvl4pPr>
            <a:lvl5pPr marL="2057400" indent="-228600">
              <a:spcBef>
                <a:spcPct val="30000"/>
              </a:spcBef>
              <a:defRPr sz="1200">
                <a:solidFill>
                  <a:schemeClr val="tx1"/>
                </a:solidFill>
                <a:latin typeface="Arial" pitchFamily="34" charset="0"/>
                <a:ea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a:spcBef>
                <a:spcPct val="0"/>
              </a:spcBef>
            </a:pPr>
            <a:fld id="{2407EFE3-DEAA-4B62-9EF3-146713B6A7FA}" type="slidenum">
              <a:rPr lang="en-US" altLang="zh-TW">
                <a:ea typeface="新細明體" pitchFamily="18" charset="-120"/>
              </a:rPr>
              <a:pPr>
                <a:spcBef>
                  <a:spcPct val="0"/>
                </a:spcBef>
              </a:pPr>
              <a:t>6</a:t>
            </a:fld>
            <a:endParaRPr lang="en-US" altLang="zh-TW" dirty="0">
              <a:ea typeface="新細明體" pitchFamily="18" charset="-12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TW" altLang="en-US">
              <a:ea typeface="新細明體" pitchFamily="18"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F2579-E084-4BE5-B155-114E7DEDDB7D}" type="slidenum">
              <a:rPr lang="en-GB" smtClean="0"/>
              <a:t>15</a:t>
            </a:fld>
            <a:endParaRPr lang="en-GB" dirty="0"/>
          </a:p>
        </p:txBody>
      </p:sp>
    </p:spTree>
    <p:extLst>
      <p:ext uri="{BB962C8B-B14F-4D97-AF65-F5344CB8AC3E}">
        <p14:creationId xmlns:p14="http://schemas.microsoft.com/office/powerpoint/2010/main" val="271950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8F2579-E084-4BE5-B155-114E7DEDDB7D}" type="slidenum">
              <a:rPr lang="en-GB" smtClean="0"/>
              <a:t>19</a:t>
            </a:fld>
            <a:endParaRPr lang="en-GB"/>
          </a:p>
        </p:txBody>
      </p:sp>
    </p:spTree>
    <p:extLst>
      <p:ext uri="{BB962C8B-B14F-4D97-AF65-F5344CB8AC3E}">
        <p14:creationId xmlns:p14="http://schemas.microsoft.com/office/powerpoint/2010/main" val="2391424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556951"/>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381343"/>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601424"/>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663209"/>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023323"/>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5420907"/>
            <a:ext cx="1645722" cy="504768"/>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963" y="5198994"/>
            <a:ext cx="1954264" cy="1050416"/>
          </a:xfrm>
          <a:prstGeom prst="rect">
            <a:avLst/>
          </a:prstGeom>
        </p:spPr>
      </p:pic>
      <p:sp>
        <p:nvSpPr>
          <p:cNvPr id="13" name="Rectangle 12"/>
          <p:cNvSpPr/>
          <p:nvPr userDrawn="1"/>
        </p:nvSpPr>
        <p:spPr bwMode="auto">
          <a:xfrm flipV="1">
            <a:off x="1062896" y="4333672"/>
            <a:ext cx="6605448" cy="463480"/>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dirty="0">
              <a:ln>
                <a:noFill/>
              </a:ln>
              <a:solidFill>
                <a:schemeClr val="tx1"/>
              </a:solidFill>
              <a:effectLst/>
              <a:latin typeface="Trebuchet MS" pitchFamily="34" charset="0"/>
              <a:cs typeface="Arial" charset="0"/>
            </a:endParaRPr>
          </a:p>
        </p:txBody>
      </p:sp>
      <p:sp>
        <p:nvSpPr>
          <p:cNvPr id="15" name="TextBox 14"/>
          <p:cNvSpPr txBox="1"/>
          <p:nvPr userDrawn="1"/>
        </p:nvSpPr>
        <p:spPr>
          <a:xfrm>
            <a:off x="1441536" y="4415739"/>
            <a:ext cx="1834320" cy="285165"/>
          </a:xfrm>
          <a:prstGeom prst="rect">
            <a:avLst/>
          </a:prstGeom>
        </p:spPr>
        <p:txBody>
          <a:bodyPr vert="horz" lIns="91440" tIns="45720" rIns="91440" bIns="45720" rtlCol="0">
            <a:noAutofit/>
          </a:bodyPr>
          <a:lstStyle>
            <a:lvl1pPr lvl="0" indent="0">
              <a:spcBef>
                <a:spcPct val="20000"/>
              </a:spcBef>
              <a:buClr>
                <a:schemeClr val="tx1"/>
              </a:buClr>
              <a:buSzPct val="60000"/>
              <a:buFont typeface="Wingdings" pitchFamily="2" charset="2"/>
              <a:buNone/>
              <a:defRPr sz="1600"/>
            </a:lvl1pPr>
            <a:lvl2pPr marL="742950" indent="-285750">
              <a:spcBef>
                <a:spcPct val="20000"/>
              </a:spcBef>
              <a:buFont typeface="Arial" pitchFamily="34" charset="0"/>
              <a:buChar char="–"/>
              <a:defRPr sz="2400"/>
            </a:lvl2pPr>
            <a:lvl3pPr marL="1143000" indent="-228600">
              <a:spcBef>
                <a:spcPct val="20000"/>
              </a:spcBef>
              <a:buFont typeface="Arial" pitchFamily="34" charset="0"/>
              <a:buChar char="•"/>
              <a:defRPr sz="20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GB" sz="1300" dirty="0">
                <a:solidFill>
                  <a:schemeClr val="accent1"/>
                </a:solidFill>
              </a:rPr>
              <a:t>Twitter </a:t>
            </a:r>
            <a:r>
              <a:rPr lang="en-GB" sz="1300" b="1" dirty="0">
                <a:solidFill>
                  <a:schemeClr val="accent1"/>
                </a:solidFill>
              </a:rPr>
              <a:t>@HRPresearch</a:t>
            </a:r>
          </a:p>
        </p:txBody>
      </p:sp>
    </p:spTree>
    <p:extLst>
      <p:ext uri="{BB962C8B-B14F-4D97-AF65-F5344CB8AC3E}">
        <p14:creationId xmlns:p14="http://schemas.microsoft.com/office/powerpoint/2010/main" val="385220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8" name="TextBox 7"/>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103674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8" name="TextBox 7"/>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131580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
        <p:nvSpPr>
          <p:cNvPr id="11" name="Rectangle 10"/>
          <p:cNvSpPr/>
          <p:nvPr userDrawn="1"/>
        </p:nvSpPr>
        <p:spPr bwMode="auto">
          <a:xfrm>
            <a:off x="1062896" y="3732398"/>
            <a:ext cx="6605448" cy="864098"/>
          </a:xfrm>
          <a:prstGeom prst="rect">
            <a:avLst/>
          </a:prstGeom>
          <a:solidFill>
            <a:schemeClr val="bg1">
              <a:lumMod val="8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a:ln>
                <a:noFill/>
              </a:ln>
              <a:solidFill>
                <a:schemeClr val="tx1"/>
              </a:solidFill>
              <a:effectLst/>
              <a:latin typeface="Trebuchet MS" pitchFamily="34" charset="0"/>
              <a:cs typeface="Arial" charset="0"/>
            </a:endParaRPr>
          </a:p>
        </p:txBody>
      </p:sp>
      <p:sp>
        <p:nvSpPr>
          <p:cNvPr id="12" name="Rectangle 11"/>
          <p:cNvSpPr/>
          <p:nvPr userDrawn="1"/>
        </p:nvSpPr>
        <p:spPr bwMode="auto">
          <a:xfrm flipV="1">
            <a:off x="1062896" y="1556790"/>
            <a:ext cx="6605448" cy="2175607"/>
          </a:xfrm>
          <a:prstGeom prst="rect">
            <a:avLst/>
          </a:prstGeom>
          <a:solidFill>
            <a:schemeClr val="bg1">
              <a:lumMod val="95000"/>
            </a:schemeClr>
          </a:solidFill>
          <a:ln>
            <a:noFill/>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0" lang="en-GB" sz="1600" b="0" i="0" u="none" strike="noStrike" cap="none" normalizeH="0" baseline="0">
              <a:ln>
                <a:noFill/>
              </a:ln>
              <a:solidFill>
                <a:schemeClr val="tx1"/>
              </a:solidFill>
              <a:effectLst/>
              <a:latin typeface="Trebuchet MS" pitchFamily="34" charset="0"/>
              <a:cs typeface="Arial" charset="0"/>
            </a:endParaRPr>
          </a:p>
        </p:txBody>
      </p:sp>
      <p:sp>
        <p:nvSpPr>
          <p:cNvPr id="2" name="Title 1"/>
          <p:cNvSpPr>
            <a:spLocks noGrp="1"/>
          </p:cNvSpPr>
          <p:nvPr>
            <p:ph type="ctrTitle" hasCustomPrompt="1"/>
          </p:nvPr>
        </p:nvSpPr>
        <p:spPr>
          <a:xfrm>
            <a:off x="1446541" y="1776871"/>
            <a:ext cx="5933771" cy="1735444"/>
          </a:xfrm>
        </p:spPr>
        <p:txBody>
          <a:bodyPr>
            <a:normAutofit/>
          </a:bodyPr>
          <a:lstStyle>
            <a:lvl1pPr>
              <a:defRPr sz="3600">
                <a:solidFill>
                  <a:schemeClr val="tx1"/>
                </a:solidFill>
              </a:defRPr>
            </a:lvl1pPr>
          </a:lstStyle>
          <a:p>
            <a:r>
              <a:rPr lang="en-US" dirty="0"/>
              <a:t>Presentation title</a:t>
            </a:r>
            <a:endParaRPr lang="en-GB" dirty="0"/>
          </a:p>
        </p:txBody>
      </p:sp>
      <p:sp>
        <p:nvSpPr>
          <p:cNvPr id="3" name="Subtitle 2"/>
          <p:cNvSpPr>
            <a:spLocks noGrp="1"/>
          </p:cNvSpPr>
          <p:nvPr>
            <p:ph type="subTitle" idx="1" hasCustomPrompt="1"/>
          </p:nvPr>
        </p:nvSpPr>
        <p:spPr>
          <a:xfrm>
            <a:off x="1446541" y="3838656"/>
            <a:ext cx="5933771" cy="360039"/>
          </a:xfrm>
        </p:spPr>
        <p:txBody>
          <a:bodyPr>
            <a:normAutofit/>
          </a:bodyPr>
          <a:lstStyle>
            <a:lvl1pPr marL="0" indent="0" algn="l">
              <a:buNone/>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a:t>
            </a:r>
            <a:endParaRPr lang="en-GB" dirty="0"/>
          </a:p>
        </p:txBody>
      </p:sp>
      <p:sp>
        <p:nvSpPr>
          <p:cNvPr id="23" name="Text Placeholder 22"/>
          <p:cNvSpPr>
            <a:spLocks noGrp="1"/>
          </p:cNvSpPr>
          <p:nvPr>
            <p:ph type="body" sz="quarter" idx="10" hasCustomPrompt="1"/>
          </p:nvPr>
        </p:nvSpPr>
        <p:spPr>
          <a:xfrm>
            <a:off x="1446540" y="4198770"/>
            <a:ext cx="5933771" cy="287337"/>
          </a:xfrm>
        </p:spPr>
        <p:txBody>
          <a:bodyPr>
            <a:noAutofit/>
          </a:bodyPr>
          <a:lstStyle>
            <a:lvl1pPr marL="0" indent="0">
              <a:buNone/>
              <a:defRPr sz="1600"/>
            </a:lvl1pPr>
          </a:lstStyle>
          <a:p>
            <a:pPr lvl="0"/>
            <a:r>
              <a:rPr lang="en-US" dirty="0"/>
              <a:t>Title</a:t>
            </a:r>
            <a:endParaRPr lang="en-GB" dirty="0"/>
          </a:p>
        </p:txBody>
      </p:sp>
      <p:sp>
        <p:nvSpPr>
          <p:cNvPr id="25" name="Text Placeholder 24"/>
          <p:cNvSpPr>
            <a:spLocks noGrp="1"/>
          </p:cNvSpPr>
          <p:nvPr>
            <p:ph type="body" sz="quarter" idx="11" hasCustomPrompt="1"/>
          </p:nvPr>
        </p:nvSpPr>
        <p:spPr>
          <a:xfrm>
            <a:off x="0" y="476672"/>
            <a:ext cx="1763688" cy="288925"/>
          </a:xfrm>
          <a:solidFill>
            <a:schemeClr val="tx1">
              <a:lumMod val="95000"/>
              <a:lumOff val="5000"/>
            </a:schemeClr>
          </a:solidFill>
        </p:spPr>
        <p:txBody>
          <a:bodyPr>
            <a:normAutofit/>
          </a:bodyPr>
          <a:lstStyle>
            <a:lvl1pPr marL="0" indent="0" algn="ctr">
              <a:buNone/>
              <a:defRPr sz="1200" b="1" baseline="0">
                <a:solidFill>
                  <a:schemeClr val="bg1"/>
                </a:solidFill>
                <a:latin typeface="+mj-lt"/>
              </a:defRPr>
            </a:lvl1pPr>
          </a:lstStyle>
          <a:p>
            <a:pPr lvl="0"/>
            <a:r>
              <a:rPr lang="en-US" dirty="0"/>
              <a:t>Date and place</a:t>
            </a:r>
            <a:endParaRPr lang="en-GB" dirty="0"/>
          </a:p>
        </p:txBody>
      </p:sp>
      <p:pic>
        <p:nvPicPr>
          <p:cNvPr id="1026" name="Picture 2" descr="C:\Users\kolevs\Desktop\WHO-EN-BW-H.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5420907"/>
            <a:ext cx="1645722" cy="50476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44963" y="5198994"/>
            <a:ext cx="1954264" cy="1050416"/>
          </a:xfrm>
          <a:prstGeom prst="rect">
            <a:avLst/>
          </a:prstGeom>
        </p:spPr>
      </p:pic>
    </p:spTree>
    <p:extLst>
      <p:ext uri="{BB962C8B-B14F-4D97-AF65-F5344CB8AC3E}">
        <p14:creationId xmlns:p14="http://schemas.microsoft.com/office/powerpoint/2010/main" val="3822695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1032" y="646632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554495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517401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420679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3" name="Footer Placeholder 3"/>
          <p:cNvSpPr>
            <a:spLocks noGrp="1"/>
          </p:cNvSpPr>
          <p:nvPr>
            <p:ph type="ftr" sz="quarter" idx="10"/>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97645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632259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8"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436719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300783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1032" y="6466329"/>
            <a:ext cx="801218" cy="24642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8" name="TextBox 7"/>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3481844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1"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62390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25520867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sp>
        <p:nvSpPr>
          <p:cNvPr id="10" name="Footer Placeholder 3"/>
          <p:cNvSpPr>
            <a:spLocks noGrp="1"/>
          </p:cNvSpPr>
          <p:nvPr>
            <p:ph type="ftr" sz="quarter" idx="3"/>
          </p:nvPr>
        </p:nvSpPr>
        <p:spPr>
          <a:xfrm>
            <a:off x="452264" y="656943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Tree>
    <p:extLst>
      <p:ext uri="{BB962C8B-B14F-4D97-AF65-F5344CB8AC3E}">
        <p14:creationId xmlns:p14="http://schemas.microsoft.com/office/powerpoint/2010/main" val="159568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8" name="TextBox 7"/>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734575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9" name="TextBox 8"/>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2487891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11" name="TextBox 10"/>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328660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7" name="TextBox 6"/>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185084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6" name="TextBox 5"/>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27379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9" name="TextBox 8"/>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1337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6"/>
          <p:cNvSpPr txBox="1">
            <a:spLocks noChangeArrowheads="1"/>
          </p:cNvSpPr>
          <p:nvPr userDrawn="1"/>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7072" y="6480289"/>
            <a:ext cx="801218" cy="246423"/>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77753" y="6359852"/>
            <a:ext cx="476672" cy="476672"/>
          </a:xfrm>
          <a:prstGeom prst="rect">
            <a:avLst/>
          </a:prstGeom>
        </p:spPr>
      </p:pic>
      <p:sp>
        <p:nvSpPr>
          <p:cNvPr id="9" name="TextBox 8"/>
          <p:cNvSpPr txBox="1"/>
          <p:nvPr userDrawn="1"/>
        </p:nvSpPr>
        <p:spPr>
          <a:xfrm>
            <a:off x="368240" y="6519812"/>
            <a:ext cx="1224136" cy="215444"/>
          </a:xfrm>
          <a:prstGeom prst="rect">
            <a:avLst/>
          </a:prstGeom>
          <a:noFill/>
        </p:spPr>
        <p:txBody>
          <a:bodyPr wrap="square" rtlCol="0">
            <a:spAutoFit/>
          </a:bodyPr>
          <a:lstStyle/>
          <a:p>
            <a:r>
              <a:rPr lang="en-GB" sz="800" dirty="0">
                <a:solidFill>
                  <a:schemeClr val="bg1">
                    <a:lumMod val="50000"/>
                  </a:schemeClr>
                </a:solidFill>
                <a:latin typeface="+mn-lt"/>
              </a:rPr>
              <a:t>Twitter @HRPresearch</a:t>
            </a:r>
          </a:p>
        </p:txBody>
      </p:sp>
    </p:spTree>
    <p:extLst>
      <p:ext uri="{BB962C8B-B14F-4D97-AF65-F5344CB8AC3E}">
        <p14:creationId xmlns:p14="http://schemas.microsoft.com/office/powerpoint/2010/main" val="12302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44298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spcBef>
          <a:spcPct val="0"/>
        </a:spcBef>
        <a:buNone/>
        <a:defRPr sz="3600" b="1" kern="1200">
          <a:solidFill>
            <a:srgbClr val="007DC5"/>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50106"/>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556792"/>
            <a:ext cx="8229600" cy="45693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3"/>
          </p:nvPr>
        </p:nvSpPr>
        <p:spPr>
          <a:xfrm>
            <a:off x="464980" y="6562452"/>
            <a:ext cx="2895600" cy="144016"/>
          </a:xfrm>
          <a:prstGeom prst="rect">
            <a:avLst/>
          </a:prstGeom>
        </p:spPr>
        <p:txBody>
          <a:bodyPr vert="horz" lIns="91440" tIns="45720" rIns="91440" bIns="45720" rtlCol="0" anchor="ctr"/>
          <a:lstStyle>
            <a:lvl1pPr algn="l">
              <a:defRPr sz="900">
                <a:solidFill>
                  <a:schemeClr val="bg1">
                    <a:lumMod val="75000"/>
                  </a:schemeClr>
                </a:solidFill>
              </a:defRPr>
            </a:lvl1pPr>
          </a:lstStyle>
          <a:p>
            <a:r>
              <a:rPr lang="en-US" dirty="0"/>
              <a:t>Filename</a:t>
            </a:r>
            <a:endParaRPr lang="en-GB" dirty="0"/>
          </a:p>
        </p:txBody>
      </p:sp>
      <p:sp>
        <p:nvSpPr>
          <p:cNvPr id="5" name="Slide Number Placeholder 6"/>
          <p:cNvSpPr txBox="1">
            <a:spLocks noChangeArrowheads="1"/>
          </p:cNvSpPr>
          <p:nvPr/>
        </p:nvSpPr>
        <p:spPr>
          <a:xfrm>
            <a:off x="107504" y="6526180"/>
            <a:ext cx="360362" cy="215900"/>
          </a:xfrm>
          <a:prstGeom prst="rect">
            <a:avLst/>
          </a:prstGeom>
          <a:ln/>
        </p:spPr>
        <p:txBody>
          <a:bodyPr vert="horz" lIns="91440" tIns="45720" rIns="91440" bIns="45720" rtlCol="0" anchor="ctr"/>
          <a:lstStyle>
            <a:defPPr>
              <a:defRPr lang="en-US"/>
            </a:defPPr>
            <a:lvl1pPr marL="0" algn="r" defTabSz="914400" rtl="0" eaLnBrk="1" latinLnBrk="0" hangingPunct="1">
              <a:defRPr sz="1050" b="0" kern="1200">
                <a:solidFill>
                  <a:schemeClr val="bg1">
                    <a:lumMod val="85000"/>
                  </a:schemeClr>
                </a:solidFill>
                <a:latin typeface="Calibri" pitchFamily="34" charset="0"/>
                <a:ea typeface="+mn-ea"/>
                <a:cs typeface="Calibri"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E42FD93C-0291-4835-BA8C-C11EA0F97B50}" type="slidenum">
              <a:rPr lang="en-GB" smtClean="0"/>
              <a:pPr>
                <a:defRPr/>
              </a:pPr>
              <a:t>‹#›</a:t>
            </a:fld>
            <a:endParaRPr lang="en-GB" dirty="0"/>
          </a:p>
        </p:txBody>
      </p:sp>
    </p:spTree>
    <p:extLst>
      <p:ext uri="{BB962C8B-B14F-4D97-AF65-F5344CB8AC3E}">
        <p14:creationId xmlns:p14="http://schemas.microsoft.com/office/powerpoint/2010/main" val="2278944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3600" b="1" kern="1200">
          <a:solidFill>
            <a:srgbClr val="007DC5"/>
          </a:solidFill>
          <a:latin typeface="+mj-lt"/>
          <a:ea typeface="+mj-ea"/>
          <a:cs typeface="+mj-cs"/>
        </a:defRPr>
      </a:lvl1pPr>
    </p:titleStyle>
    <p:bodyStyle>
      <a:lvl1pPr marL="342900" indent="-342900" algn="l" defTabSz="914400" rtl="0" eaLnBrk="1" latinLnBrk="0" hangingPunct="1">
        <a:spcBef>
          <a:spcPct val="20000"/>
        </a:spcBef>
        <a:buClr>
          <a:schemeClr val="tx1"/>
        </a:buClr>
        <a:buSzPct val="60000"/>
        <a:buFont typeface="Wingdings" pitchFamily="2" charset="2"/>
        <a:buChar char="q"/>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TSuRyETYB_c" TargetMode="External"/><Relationship Id="rId2" Type="http://schemas.openxmlformats.org/officeDocument/2006/relationships/hyperlink" Target="https://www.un.org/en/development/desa/population/publications/pdf/family/familyPlanning_DataBooklet_2019.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ho.int/teams/sexual-and-reproductive-health-and-research-(srh)/"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Health_indicator#:~:text=Health%20indicators%20are%20quantifiable%20characteristics%20of%20a%20population,evidence%20for%20describing%20the%20health%20of%20a%20popu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data4impactproject.org/prh-family-planning-and-reproductive-health-indicators-database/" TargetMode="Externa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412776"/>
            <a:ext cx="6624737" cy="2088232"/>
          </a:xfrm>
        </p:spPr>
        <p:txBody>
          <a:bodyPr>
            <a:normAutofit/>
          </a:bodyPr>
          <a:lstStyle/>
          <a:p>
            <a:pPr algn="ctr"/>
            <a:r>
              <a:rPr lang="en-US" sz="1600" dirty="0"/>
              <a:t>Module 1 – Session 3 </a:t>
            </a:r>
            <a:br>
              <a:rPr lang="en-GB" sz="1600" dirty="0"/>
            </a:br>
            <a:r>
              <a:rPr lang="en-US" altLang="zh-TW" sz="2200" dirty="0"/>
              <a:t>Family Planning Indicators</a:t>
            </a:r>
            <a:br>
              <a:rPr lang="en-US" altLang="zh-TW" sz="2200" dirty="0"/>
            </a:br>
            <a:br>
              <a:rPr lang="en-US" altLang="zh-TW" sz="2200" dirty="0"/>
            </a:br>
            <a:r>
              <a:rPr lang="en-US" altLang="zh-TW" sz="1300" b="0" dirty="0"/>
              <a:t>An Online Evidence-based Course 2022</a:t>
            </a:r>
            <a:endParaRPr lang="en-GB" sz="2200" dirty="0"/>
          </a:p>
        </p:txBody>
      </p:sp>
      <p:sp>
        <p:nvSpPr>
          <p:cNvPr id="3" name="Subtitle 2"/>
          <p:cNvSpPr>
            <a:spLocks noGrp="1"/>
          </p:cNvSpPr>
          <p:nvPr>
            <p:ph type="subTitle" idx="1"/>
          </p:nvPr>
        </p:nvSpPr>
        <p:spPr>
          <a:xfrm>
            <a:off x="1446541" y="3593141"/>
            <a:ext cx="5933771" cy="627947"/>
          </a:xfrm>
        </p:spPr>
        <p:txBody>
          <a:bodyPr>
            <a:normAutofit/>
          </a:bodyPr>
          <a:lstStyle/>
          <a:p>
            <a:r>
              <a:rPr lang="en-GB" dirty="0"/>
              <a:t>James Kiarie MBChB, </a:t>
            </a:r>
            <a:r>
              <a:rPr lang="en-GB" dirty="0" err="1"/>
              <a:t>Mmed</a:t>
            </a:r>
            <a:r>
              <a:rPr lang="en-GB" dirty="0"/>
              <a:t>, MPH</a:t>
            </a:r>
          </a:p>
          <a:p>
            <a:endParaRPr lang="en-GB" dirty="0"/>
          </a:p>
        </p:txBody>
      </p:sp>
      <p:sp>
        <p:nvSpPr>
          <p:cNvPr id="5" name="Text Placeholder 22"/>
          <p:cNvSpPr>
            <a:spLocks noGrp="1"/>
          </p:cNvSpPr>
          <p:nvPr>
            <p:ph type="body" sz="quarter" idx="10"/>
          </p:nvPr>
        </p:nvSpPr>
        <p:spPr>
          <a:xfrm>
            <a:off x="1446541" y="4077767"/>
            <a:ext cx="5834062" cy="287337"/>
          </a:xfrm>
        </p:spPr>
        <p:txBody>
          <a:bodyPr>
            <a:noAutofit/>
          </a:bodyPr>
          <a:lstStyle>
            <a:lvl1pPr marL="0" indent="0">
              <a:buNone/>
              <a:defRPr sz="1600"/>
            </a:lvl1pPr>
          </a:lstStyle>
          <a:p>
            <a:pPr lvl="0"/>
            <a:r>
              <a:rPr lang="en-US" dirty="0"/>
              <a:t>Department of Sexual Reproductive Health and Research</a:t>
            </a:r>
          </a:p>
        </p:txBody>
      </p:sp>
    </p:spTree>
    <p:extLst>
      <p:ext uri="{BB962C8B-B14F-4D97-AF65-F5344CB8AC3E}">
        <p14:creationId xmlns:p14="http://schemas.microsoft.com/office/powerpoint/2010/main" val="3585349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EC90-5268-4054-8ADB-9BA4F681F1E7}"/>
              </a:ext>
            </a:extLst>
          </p:cNvPr>
          <p:cNvSpPr>
            <a:spLocks noGrp="1"/>
          </p:cNvSpPr>
          <p:nvPr>
            <p:ph type="title"/>
          </p:nvPr>
        </p:nvSpPr>
        <p:spPr>
          <a:xfrm>
            <a:off x="457200" y="58614"/>
            <a:ext cx="8229600" cy="850106"/>
          </a:xfrm>
        </p:spPr>
        <p:txBody>
          <a:bodyPr/>
          <a:lstStyle/>
          <a:p>
            <a:r>
              <a:rPr lang="en-US" dirty="0"/>
              <a:t>Contraceptive prevalence rate</a:t>
            </a:r>
          </a:p>
        </p:txBody>
      </p:sp>
      <p:sp>
        <p:nvSpPr>
          <p:cNvPr id="3" name="Content Placeholder 2">
            <a:extLst>
              <a:ext uri="{FF2B5EF4-FFF2-40B4-BE49-F238E27FC236}">
                <a16:creationId xmlns:a16="http://schemas.microsoft.com/office/drawing/2014/main" id="{EFE9DFEA-006C-4853-89A5-B031069D279D}"/>
              </a:ext>
            </a:extLst>
          </p:cNvPr>
          <p:cNvSpPr>
            <a:spLocks noGrp="1"/>
          </p:cNvSpPr>
          <p:nvPr>
            <p:ph idx="1"/>
          </p:nvPr>
        </p:nvSpPr>
        <p:spPr>
          <a:xfrm>
            <a:off x="323528" y="980728"/>
            <a:ext cx="8712968" cy="5472608"/>
          </a:xfrm>
        </p:spPr>
        <p:txBody>
          <a:bodyPr>
            <a:normAutofit/>
          </a:bodyPr>
          <a:lstStyle/>
          <a:p>
            <a:r>
              <a:rPr lang="en-US" dirty="0"/>
              <a:t>The percentage of women who are using (or whose partner is using) a contraceptive method at a particular point in time.</a:t>
            </a:r>
          </a:p>
          <a:p>
            <a:r>
              <a:rPr lang="en-US" dirty="0"/>
              <a:t>Numerator can include:</a:t>
            </a:r>
          </a:p>
          <a:p>
            <a:pPr lvl="1"/>
            <a:r>
              <a:rPr lang="en-US" dirty="0"/>
              <a:t>All methods</a:t>
            </a:r>
          </a:p>
          <a:p>
            <a:pPr lvl="1"/>
            <a:r>
              <a:rPr lang="en-US" dirty="0"/>
              <a:t>Modern methods</a:t>
            </a:r>
          </a:p>
          <a:p>
            <a:r>
              <a:rPr lang="en-US" dirty="0"/>
              <a:t>The denominator used can be: </a:t>
            </a:r>
          </a:p>
          <a:p>
            <a:pPr lvl="1"/>
            <a:r>
              <a:rPr lang="en-US" dirty="0"/>
              <a:t>All reproductive age (15-49 years) women</a:t>
            </a:r>
          </a:p>
          <a:p>
            <a:pPr lvl="1"/>
            <a:r>
              <a:rPr lang="en-US" dirty="0"/>
              <a:t>All women in union (married)</a:t>
            </a:r>
          </a:p>
          <a:p>
            <a:r>
              <a:rPr lang="en-US" dirty="0"/>
              <a:t>Can be disaggregated by wealth quintile, age, urban/rural, ethnicity</a:t>
            </a:r>
          </a:p>
          <a:p>
            <a:pPr lvl="1"/>
            <a:endParaRPr lang="en-US" dirty="0"/>
          </a:p>
        </p:txBody>
      </p:sp>
    </p:spTree>
    <p:extLst>
      <p:ext uri="{BB962C8B-B14F-4D97-AF65-F5344CB8AC3E}">
        <p14:creationId xmlns:p14="http://schemas.microsoft.com/office/powerpoint/2010/main" val="88039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8532-359D-4F91-884C-ED9E20A58489}"/>
              </a:ext>
            </a:extLst>
          </p:cNvPr>
          <p:cNvSpPr>
            <a:spLocks noGrp="1"/>
          </p:cNvSpPr>
          <p:nvPr>
            <p:ph type="title"/>
          </p:nvPr>
        </p:nvSpPr>
        <p:spPr>
          <a:xfrm>
            <a:off x="457200" y="44624"/>
            <a:ext cx="8229600" cy="850106"/>
          </a:xfrm>
        </p:spPr>
        <p:txBody>
          <a:bodyPr/>
          <a:lstStyle/>
          <a:p>
            <a:r>
              <a:rPr lang="en-US" dirty="0"/>
              <a:t>Unmet need</a:t>
            </a:r>
          </a:p>
        </p:txBody>
      </p:sp>
      <p:sp>
        <p:nvSpPr>
          <p:cNvPr id="3" name="Content Placeholder 2">
            <a:extLst>
              <a:ext uri="{FF2B5EF4-FFF2-40B4-BE49-F238E27FC236}">
                <a16:creationId xmlns:a16="http://schemas.microsoft.com/office/drawing/2014/main" id="{1884B003-B41C-420E-8F98-C44D7F578868}"/>
              </a:ext>
            </a:extLst>
          </p:cNvPr>
          <p:cNvSpPr>
            <a:spLocks noGrp="1"/>
          </p:cNvSpPr>
          <p:nvPr>
            <p:ph idx="1"/>
          </p:nvPr>
        </p:nvSpPr>
        <p:spPr>
          <a:xfrm>
            <a:off x="215516" y="980728"/>
            <a:ext cx="8712968" cy="5145435"/>
          </a:xfrm>
        </p:spPr>
        <p:txBody>
          <a:bodyPr>
            <a:normAutofit fontScale="92500" lnSpcReduction="10000"/>
          </a:bodyPr>
          <a:lstStyle/>
          <a:p>
            <a:r>
              <a:rPr lang="en-US" dirty="0"/>
              <a:t>The percentage of fecund women of reproductive age who want no more children or to postpone having the next child but </a:t>
            </a:r>
            <a:r>
              <a:rPr lang="en-US" dirty="0">
                <a:solidFill>
                  <a:srgbClr val="FF0000"/>
                </a:solidFill>
              </a:rPr>
              <a:t>are not </a:t>
            </a:r>
            <a:r>
              <a:rPr lang="en-US" dirty="0"/>
              <a:t>using a contraceptive method.</a:t>
            </a:r>
          </a:p>
          <a:p>
            <a:r>
              <a:rPr lang="en-US" dirty="0"/>
              <a:t>Women using a traditional method are assumed to have an unmet need for modern contraception.</a:t>
            </a:r>
          </a:p>
          <a:p>
            <a:r>
              <a:rPr lang="en-US" dirty="0"/>
              <a:t>Women who are pregnant or less than six months postpartum who did not intend to become pregnant at the time they conceived and were not using a contraceptive method are assumed to have an unmet need for modern contraception. </a:t>
            </a:r>
          </a:p>
          <a:p>
            <a:r>
              <a:rPr lang="en-US" dirty="0"/>
              <a:t>Though the concept seems straightforward, the calculation is extraordinarily complex. In DHS, its calculation is based on answers to 15 questions</a:t>
            </a:r>
          </a:p>
        </p:txBody>
      </p:sp>
    </p:spTree>
    <p:extLst>
      <p:ext uri="{BB962C8B-B14F-4D97-AF65-F5344CB8AC3E}">
        <p14:creationId xmlns:p14="http://schemas.microsoft.com/office/powerpoint/2010/main" val="205871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9C05-BD3E-4455-B653-C885A10C48F4}"/>
              </a:ext>
            </a:extLst>
          </p:cNvPr>
          <p:cNvSpPr>
            <a:spLocks noGrp="1"/>
          </p:cNvSpPr>
          <p:nvPr>
            <p:ph type="title"/>
          </p:nvPr>
        </p:nvSpPr>
        <p:spPr>
          <a:xfrm>
            <a:off x="457200" y="44624"/>
            <a:ext cx="8229600" cy="634082"/>
          </a:xfrm>
        </p:spPr>
        <p:txBody>
          <a:bodyPr>
            <a:normAutofit fontScale="90000"/>
          </a:bodyPr>
          <a:lstStyle/>
          <a:p>
            <a:r>
              <a:rPr lang="en-US" dirty="0"/>
              <a:t>Demand satisfied</a:t>
            </a:r>
          </a:p>
        </p:txBody>
      </p:sp>
      <p:graphicFrame>
        <p:nvGraphicFramePr>
          <p:cNvPr id="5" name="Content Placeholder 4">
            <a:extLst>
              <a:ext uri="{FF2B5EF4-FFF2-40B4-BE49-F238E27FC236}">
                <a16:creationId xmlns:a16="http://schemas.microsoft.com/office/drawing/2014/main" id="{59D29939-A02B-4C68-BA18-5667B940F921}"/>
              </a:ext>
            </a:extLst>
          </p:cNvPr>
          <p:cNvGraphicFramePr>
            <a:graphicFrameLocks noGrp="1"/>
          </p:cNvGraphicFramePr>
          <p:nvPr>
            <p:ph idx="1"/>
            <p:extLst>
              <p:ext uri="{D42A27DB-BD31-4B8C-83A1-F6EECF244321}">
                <p14:modId xmlns:p14="http://schemas.microsoft.com/office/powerpoint/2010/main" val="2551800791"/>
              </p:ext>
            </p:extLst>
          </p:nvPr>
        </p:nvGraphicFramePr>
        <p:xfrm>
          <a:off x="313184" y="260648"/>
          <a:ext cx="8579296"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9351DE58-BCD1-476E-B506-510231BA662B}"/>
              </a:ext>
            </a:extLst>
          </p:cNvPr>
          <p:cNvPicPr>
            <a:picLocks noChangeAspect="1"/>
          </p:cNvPicPr>
          <p:nvPr/>
        </p:nvPicPr>
        <p:blipFill rotWithShape="1">
          <a:blip r:embed="rId7"/>
          <a:srcRect l="26376" t="13601" r="25588" b="20601"/>
          <a:stretch/>
        </p:blipFill>
        <p:spPr>
          <a:xfrm>
            <a:off x="2540683" y="1988840"/>
            <a:ext cx="6279789" cy="4838526"/>
          </a:xfrm>
          <a:prstGeom prst="rect">
            <a:avLst/>
          </a:prstGeom>
        </p:spPr>
      </p:pic>
      <p:sp>
        <p:nvSpPr>
          <p:cNvPr id="6" name="Rectangle 5">
            <a:extLst>
              <a:ext uri="{FF2B5EF4-FFF2-40B4-BE49-F238E27FC236}">
                <a16:creationId xmlns:a16="http://schemas.microsoft.com/office/drawing/2014/main" id="{0B23996A-243F-47F7-9BEA-23968D715BDB}"/>
              </a:ext>
            </a:extLst>
          </p:cNvPr>
          <p:cNvSpPr/>
          <p:nvPr/>
        </p:nvSpPr>
        <p:spPr>
          <a:xfrm>
            <a:off x="107505" y="2950270"/>
            <a:ext cx="2088232" cy="646331"/>
          </a:xfrm>
          <a:prstGeom prst="rect">
            <a:avLst/>
          </a:prstGeom>
        </p:spPr>
        <p:txBody>
          <a:bodyPr wrap="square">
            <a:spAutoFit/>
          </a:bodyPr>
          <a:lstStyle/>
          <a:p>
            <a:r>
              <a:rPr lang="en-US" b="1" dirty="0"/>
              <a:t>Related to CPR and Unmet need</a:t>
            </a:r>
          </a:p>
        </p:txBody>
      </p:sp>
    </p:spTree>
    <p:extLst>
      <p:ext uri="{BB962C8B-B14F-4D97-AF65-F5344CB8AC3E}">
        <p14:creationId xmlns:p14="http://schemas.microsoft.com/office/powerpoint/2010/main" val="404001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C603-D0DB-40F4-9413-2454455B91F8}"/>
              </a:ext>
            </a:extLst>
          </p:cNvPr>
          <p:cNvSpPr>
            <a:spLocks noGrp="1"/>
          </p:cNvSpPr>
          <p:nvPr>
            <p:ph type="title"/>
          </p:nvPr>
        </p:nvSpPr>
        <p:spPr>
          <a:xfrm>
            <a:off x="457200" y="116632"/>
            <a:ext cx="8229600" cy="850106"/>
          </a:xfrm>
        </p:spPr>
        <p:txBody>
          <a:bodyPr/>
          <a:lstStyle/>
          <a:p>
            <a:r>
              <a:rPr lang="en-US" dirty="0"/>
              <a:t>Using FP indicators in decision making </a:t>
            </a:r>
          </a:p>
        </p:txBody>
      </p:sp>
      <p:sp>
        <p:nvSpPr>
          <p:cNvPr id="3" name="Content Placeholder 2">
            <a:extLst>
              <a:ext uri="{FF2B5EF4-FFF2-40B4-BE49-F238E27FC236}">
                <a16:creationId xmlns:a16="http://schemas.microsoft.com/office/drawing/2014/main" id="{59D2065B-EFFF-4EBB-98B7-203307215331}"/>
              </a:ext>
            </a:extLst>
          </p:cNvPr>
          <p:cNvSpPr>
            <a:spLocks noGrp="1"/>
          </p:cNvSpPr>
          <p:nvPr>
            <p:ph idx="1"/>
          </p:nvPr>
        </p:nvSpPr>
        <p:spPr>
          <a:xfrm>
            <a:off x="457200" y="1340768"/>
            <a:ext cx="8229600" cy="4569371"/>
          </a:xfrm>
        </p:spPr>
        <p:txBody>
          <a:bodyPr/>
          <a:lstStyle/>
          <a:p>
            <a:r>
              <a:rPr lang="en-US" dirty="0"/>
              <a:t>The S Curve </a:t>
            </a:r>
          </a:p>
          <a:p>
            <a:endParaRPr lang="en-US" dirty="0"/>
          </a:p>
          <a:p>
            <a:r>
              <a:rPr lang="en-US" dirty="0"/>
              <a:t>Contraceptive prevalence and fertility</a:t>
            </a:r>
          </a:p>
          <a:p>
            <a:endParaRPr lang="en-US" dirty="0"/>
          </a:p>
          <a:p>
            <a:r>
              <a:rPr lang="en-US" dirty="0"/>
              <a:t>The demand curve</a:t>
            </a:r>
          </a:p>
        </p:txBody>
      </p:sp>
    </p:spTree>
    <p:extLst>
      <p:ext uri="{BB962C8B-B14F-4D97-AF65-F5344CB8AC3E}">
        <p14:creationId xmlns:p14="http://schemas.microsoft.com/office/powerpoint/2010/main" val="375910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CAEF-51FA-423A-9738-CA19DFBDD2B2}"/>
              </a:ext>
            </a:extLst>
          </p:cNvPr>
          <p:cNvSpPr>
            <a:spLocks noGrp="1"/>
          </p:cNvSpPr>
          <p:nvPr>
            <p:ph type="title"/>
          </p:nvPr>
        </p:nvSpPr>
        <p:spPr>
          <a:xfrm>
            <a:off x="457200" y="-157410"/>
            <a:ext cx="8229600" cy="850106"/>
          </a:xfrm>
        </p:spPr>
        <p:txBody>
          <a:bodyPr/>
          <a:lstStyle/>
          <a:p>
            <a:r>
              <a:rPr lang="en-US" dirty="0"/>
              <a:t>The S Curve</a:t>
            </a:r>
          </a:p>
        </p:txBody>
      </p:sp>
      <p:sp>
        <p:nvSpPr>
          <p:cNvPr id="3" name="Content Placeholder 2">
            <a:extLst>
              <a:ext uri="{FF2B5EF4-FFF2-40B4-BE49-F238E27FC236}">
                <a16:creationId xmlns:a16="http://schemas.microsoft.com/office/drawing/2014/main" id="{DD01747A-A8B2-4683-B7D0-53A92F72B661}"/>
              </a:ext>
            </a:extLst>
          </p:cNvPr>
          <p:cNvSpPr>
            <a:spLocks noGrp="1"/>
          </p:cNvSpPr>
          <p:nvPr>
            <p:ph idx="1"/>
          </p:nvPr>
        </p:nvSpPr>
        <p:spPr>
          <a:xfrm>
            <a:off x="35496" y="620688"/>
            <a:ext cx="9036496" cy="936104"/>
          </a:xfrm>
        </p:spPr>
        <p:txBody>
          <a:bodyPr>
            <a:normAutofit fontScale="85000" lnSpcReduction="10000"/>
          </a:bodyPr>
          <a:lstStyle/>
          <a:p>
            <a:pPr marL="0" indent="0">
              <a:buNone/>
            </a:pPr>
            <a:r>
              <a:rPr lang="en-US" dirty="0"/>
              <a:t>Historical data shows us that modern contraceptive prevalence (</a:t>
            </a:r>
            <a:r>
              <a:rPr lang="en-US" dirty="0" err="1"/>
              <a:t>mCPR</a:t>
            </a:r>
            <a:r>
              <a:rPr lang="en-US" dirty="0"/>
              <a:t>) grows in an S-shaped pattern. Understanding this concept can assist in:</a:t>
            </a:r>
          </a:p>
        </p:txBody>
      </p:sp>
      <p:pic>
        <p:nvPicPr>
          <p:cNvPr id="4" name="Picture 3">
            <a:extLst>
              <a:ext uri="{FF2B5EF4-FFF2-40B4-BE49-F238E27FC236}">
                <a16:creationId xmlns:a16="http://schemas.microsoft.com/office/drawing/2014/main" id="{B5171754-C268-4B63-B8DF-8482F9732A1A}"/>
              </a:ext>
            </a:extLst>
          </p:cNvPr>
          <p:cNvPicPr>
            <a:picLocks noChangeAspect="1"/>
          </p:cNvPicPr>
          <p:nvPr/>
        </p:nvPicPr>
        <p:blipFill rotWithShape="1">
          <a:blip r:embed="rId2"/>
          <a:srcRect l="25588" t="13602" r="24013" b="3800"/>
          <a:stretch/>
        </p:blipFill>
        <p:spPr>
          <a:xfrm>
            <a:off x="2987824" y="1309265"/>
            <a:ext cx="6048672" cy="5576119"/>
          </a:xfrm>
          <a:prstGeom prst="rect">
            <a:avLst/>
          </a:prstGeom>
        </p:spPr>
      </p:pic>
      <p:graphicFrame>
        <p:nvGraphicFramePr>
          <p:cNvPr id="6" name="Diagram 5">
            <a:extLst>
              <a:ext uri="{FF2B5EF4-FFF2-40B4-BE49-F238E27FC236}">
                <a16:creationId xmlns:a16="http://schemas.microsoft.com/office/drawing/2014/main" id="{4B22827E-A28B-4284-8364-63983BBCFBF8}"/>
              </a:ext>
            </a:extLst>
          </p:cNvPr>
          <p:cNvGraphicFramePr/>
          <p:nvPr>
            <p:extLst>
              <p:ext uri="{D42A27DB-BD31-4B8C-83A1-F6EECF244321}">
                <p14:modId xmlns:p14="http://schemas.microsoft.com/office/powerpoint/2010/main" val="1128022753"/>
              </p:ext>
            </p:extLst>
          </p:nvPr>
        </p:nvGraphicFramePr>
        <p:xfrm>
          <a:off x="107504" y="1916832"/>
          <a:ext cx="2808312" cy="2585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31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656B-F2E8-4F89-A856-74A783853187}"/>
              </a:ext>
            </a:extLst>
          </p:cNvPr>
          <p:cNvSpPr>
            <a:spLocks noGrp="1"/>
          </p:cNvSpPr>
          <p:nvPr>
            <p:ph type="title"/>
          </p:nvPr>
        </p:nvSpPr>
        <p:spPr>
          <a:xfrm>
            <a:off x="179512" y="-171400"/>
            <a:ext cx="8507288" cy="850106"/>
          </a:xfrm>
        </p:spPr>
        <p:txBody>
          <a:bodyPr>
            <a:normAutofit/>
          </a:bodyPr>
          <a:lstStyle/>
          <a:p>
            <a:r>
              <a:rPr lang="en-US" dirty="0"/>
              <a:t>Contraceptive prevalence and fertility</a:t>
            </a:r>
          </a:p>
        </p:txBody>
      </p:sp>
      <p:cxnSp>
        <p:nvCxnSpPr>
          <p:cNvPr id="7" name="Straight Connector 6">
            <a:extLst>
              <a:ext uri="{FF2B5EF4-FFF2-40B4-BE49-F238E27FC236}">
                <a16:creationId xmlns:a16="http://schemas.microsoft.com/office/drawing/2014/main" id="{F408701F-292B-46B2-87E4-0A15D4875B25}"/>
              </a:ext>
            </a:extLst>
          </p:cNvPr>
          <p:cNvCxnSpPr/>
          <p:nvPr/>
        </p:nvCxnSpPr>
        <p:spPr>
          <a:xfrm flipV="1">
            <a:off x="1835696" y="2276872"/>
            <a:ext cx="0" cy="36004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grpSp>
        <p:nvGrpSpPr>
          <p:cNvPr id="8" name="Group 7">
            <a:extLst>
              <a:ext uri="{FF2B5EF4-FFF2-40B4-BE49-F238E27FC236}">
                <a16:creationId xmlns:a16="http://schemas.microsoft.com/office/drawing/2014/main" id="{08198C6F-BDE4-46C0-B419-EFD1A0D9E6C8}"/>
              </a:ext>
            </a:extLst>
          </p:cNvPr>
          <p:cNvGrpSpPr/>
          <p:nvPr/>
        </p:nvGrpSpPr>
        <p:grpSpPr>
          <a:xfrm>
            <a:off x="1339272" y="5931277"/>
            <a:ext cx="5969032" cy="954107"/>
            <a:chOff x="1339272" y="5931277"/>
            <a:chExt cx="5969032" cy="954107"/>
          </a:xfrm>
        </p:grpSpPr>
        <p:pic>
          <p:nvPicPr>
            <p:cNvPr id="16" name="Picture 15">
              <a:extLst>
                <a:ext uri="{FF2B5EF4-FFF2-40B4-BE49-F238E27FC236}">
                  <a16:creationId xmlns:a16="http://schemas.microsoft.com/office/drawing/2014/main" id="{E39F853F-C888-47CE-90E6-62F2ABCACC57}"/>
                </a:ext>
              </a:extLst>
            </p:cNvPr>
            <p:cNvPicPr>
              <a:picLocks noChangeAspect="1"/>
            </p:cNvPicPr>
            <p:nvPr/>
          </p:nvPicPr>
          <p:blipFill rotWithShape="1">
            <a:blip r:embed="rId3"/>
            <a:srcRect l="4540" r="30191"/>
            <a:stretch/>
          </p:blipFill>
          <p:spPr>
            <a:xfrm>
              <a:off x="1614150" y="5946519"/>
              <a:ext cx="5694154" cy="938865"/>
            </a:xfrm>
            <a:prstGeom prst="rect">
              <a:avLst/>
            </a:prstGeom>
          </p:spPr>
        </p:pic>
        <p:sp>
          <p:nvSpPr>
            <p:cNvPr id="4" name="TextBox 3">
              <a:extLst>
                <a:ext uri="{FF2B5EF4-FFF2-40B4-BE49-F238E27FC236}">
                  <a16:creationId xmlns:a16="http://schemas.microsoft.com/office/drawing/2014/main" id="{124A2588-2D3A-4E28-B72B-7823A098D6C6}"/>
                </a:ext>
              </a:extLst>
            </p:cNvPr>
            <p:cNvSpPr txBox="1"/>
            <p:nvPr/>
          </p:nvSpPr>
          <p:spPr>
            <a:xfrm>
              <a:off x="1339272" y="5931277"/>
              <a:ext cx="319701" cy="954107"/>
            </a:xfrm>
            <a:prstGeom prst="rect">
              <a:avLst/>
            </a:prstGeom>
            <a:noFill/>
          </p:spPr>
          <p:txBody>
            <a:bodyPr wrap="square" rtlCol="0">
              <a:spAutoFit/>
            </a:bodyPr>
            <a:lstStyle/>
            <a:p>
              <a:r>
                <a:rPr lang="en-US" sz="1400" dirty="0"/>
                <a:t>A</a:t>
              </a:r>
            </a:p>
            <a:p>
              <a:r>
                <a:rPr lang="en-US" sz="1400" dirty="0"/>
                <a:t>B</a:t>
              </a:r>
            </a:p>
            <a:p>
              <a:r>
                <a:rPr lang="en-US" sz="1400" dirty="0"/>
                <a:t>C</a:t>
              </a:r>
            </a:p>
            <a:p>
              <a:r>
                <a:rPr lang="en-US" sz="1400" dirty="0"/>
                <a:t>D</a:t>
              </a:r>
            </a:p>
          </p:txBody>
        </p:sp>
      </p:grpSp>
      <p:grpSp>
        <p:nvGrpSpPr>
          <p:cNvPr id="6" name="Group 5">
            <a:extLst>
              <a:ext uri="{FF2B5EF4-FFF2-40B4-BE49-F238E27FC236}">
                <a16:creationId xmlns:a16="http://schemas.microsoft.com/office/drawing/2014/main" id="{3B70A57A-A098-40A2-89A9-927BA75A4B4F}"/>
              </a:ext>
            </a:extLst>
          </p:cNvPr>
          <p:cNvGrpSpPr/>
          <p:nvPr/>
        </p:nvGrpSpPr>
        <p:grpSpPr>
          <a:xfrm>
            <a:off x="570211" y="462682"/>
            <a:ext cx="7544914" cy="5342582"/>
            <a:chOff x="570211" y="452341"/>
            <a:chExt cx="7544914" cy="5342582"/>
          </a:xfrm>
        </p:grpSpPr>
        <p:pic>
          <p:nvPicPr>
            <p:cNvPr id="5" name="Picture 4">
              <a:extLst>
                <a:ext uri="{FF2B5EF4-FFF2-40B4-BE49-F238E27FC236}">
                  <a16:creationId xmlns:a16="http://schemas.microsoft.com/office/drawing/2014/main" id="{6272B520-3284-4902-A79D-C045C757EFC2}"/>
                </a:ext>
              </a:extLst>
            </p:cNvPr>
            <p:cNvPicPr>
              <a:picLocks noChangeAspect="1"/>
            </p:cNvPicPr>
            <p:nvPr/>
          </p:nvPicPr>
          <p:blipFill>
            <a:blip r:embed="rId4"/>
            <a:stretch>
              <a:fillRect/>
            </a:stretch>
          </p:blipFill>
          <p:spPr>
            <a:xfrm>
              <a:off x="570211" y="452341"/>
              <a:ext cx="7544914" cy="5342582"/>
            </a:xfrm>
            <a:prstGeom prst="rect">
              <a:avLst/>
            </a:prstGeom>
          </p:spPr>
        </p:pic>
        <p:cxnSp>
          <p:nvCxnSpPr>
            <p:cNvPr id="9" name="Straight Connector 8">
              <a:extLst>
                <a:ext uri="{FF2B5EF4-FFF2-40B4-BE49-F238E27FC236}">
                  <a16:creationId xmlns:a16="http://schemas.microsoft.com/office/drawing/2014/main" id="{5D3FDBC4-E61A-4A96-8743-7058EFA5D69E}"/>
                </a:ext>
              </a:extLst>
            </p:cNvPr>
            <p:cNvCxnSpPr/>
            <p:nvPr/>
          </p:nvCxnSpPr>
          <p:spPr>
            <a:xfrm>
              <a:off x="5508104" y="4077072"/>
              <a:ext cx="43204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9774B94-82D1-431F-AD1B-BDBF981A09DE}"/>
                </a:ext>
              </a:extLst>
            </p:cNvPr>
            <p:cNvCxnSpPr/>
            <p:nvPr/>
          </p:nvCxnSpPr>
          <p:spPr>
            <a:xfrm>
              <a:off x="2051720" y="2276872"/>
              <a:ext cx="2952328" cy="9361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8DB0A97-9CE3-491B-B209-75B5C657E883}"/>
                </a:ext>
              </a:extLst>
            </p:cNvPr>
            <p:cNvSpPr txBox="1"/>
            <p:nvPr/>
          </p:nvSpPr>
          <p:spPr>
            <a:xfrm rot="1466400">
              <a:off x="4402604" y="2615598"/>
              <a:ext cx="1646585" cy="646331"/>
            </a:xfrm>
            <a:prstGeom prst="rect">
              <a:avLst/>
            </a:prstGeom>
            <a:noFill/>
            <a:ln w="19050">
              <a:solidFill>
                <a:schemeClr val="tx1"/>
              </a:solidFill>
            </a:ln>
          </p:spPr>
          <p:txBody>
            <a:bodyPr wrap="square" rtlCol="0">
              <a:spAutoFit/>
            </a:bodyPr>
            <a:lstStyle/>
            <a:p>
              <a:endParaRPr lang="en-US" dirty="0"/>
            </a:p>
            <a:p>
              <a:endParaRPr lang="en-US" dirty="0">
                <a:ln>
                  <a:solidFill>
                    <a:schemeClr val="tx1"/>
                  </a:solidFill>
                </a:ln>
              </a:endParaRPr>
            </a:p>
          </p:txBody>
        </p:sp>
        <p:sp>
          <p:nvSpPr>
            <p:cNvPr id="3" name="TextBox 2">
              <a:extLst>
                <a:ext uri="{FF2B5EF4-FFF2-40B4-BE49-F238E27FC236}">
                  <a16:creationId xmlns:a16="http://schemas.microsoft.com/office/drawing/2014/main" id="{D1737132-AFA6-481A-990D-5A6EF980B12C}"/>
                </a:ext>
              </a:extLst>
            </p:cNvPr>
            <p:cNvSpPr txBox="1"/>
            <p:nvPr/>
          </p:nvSpPr>
          <p:spPr>
            <a:xfrm>
              <a:off x="2483768" y="2902778"/>
              <a:ext cx="317716" cy="369332"/>
            </a:xfrm>
            <a:prstGeom prst="rect">
              <a:avLst/>
            </a:prstGeom>
            <a:noFill/>
          </p:spPr>
          <p:txBody>
            <a:bodyPr wrap="none" rtlCol="0">
              <a:spAutoFit/>
            </a:bodyPr>
            <a:lstStyle/>
            <a:p>
              <a:r>
                <a:rPr lang="en-US" dirty="0"/>
                <a:t>A</a:t>
              </a:r>
            </a:p>
          </p:txBody>
        </p:sp>
        <p:sp>
          <p:nvSpPr>
            <p:cNvPr id="12" name="TextBox 11">
              <a:extLst>
                <a:ext uri="{FF2B5EF4-FFF2-40B4-BE49-F238E27FC236}">
                  <a16:creationId xmlns:a16="http://schemas.microsoft.com/office/drawing/2014/main" id="{D8CDC314-0B0F-432B-BDAF-A4CE15E5DA74}"/>
                </a:ext>
              </a:extLst>
            </p:cNvPr>
            <p:cNvSpPr txBox="1"/>
            <p:nvPr/>
          </p:nvSpPr>
          <p:spPr>
            <a:xfrm>
              <a:off x="5565270" y="4000063"/>
              <a:ext cx="309700" cy="369332"/>
            </a:xfrm>
            <a:prstGeom prst="rect">
              <a:avLst/>
            </a:prstGeom>
            <a:noFill/>
          </p:spPr>
          <p:txBody>
            <a:bodyPr wrap="none" rtlCol="0">
              <a:spAutoFit/>
            </a:bodyPr>
            <a:lstStyle/>
            <a:p>
              <a:r>
                <a:rPr lang="en-US" dirty="0"/>
                <a:t>B</a:t>
              </a:r>
            </a:p>
          </p:txBody>
        </p:sp>
        <p:sp>
          <p:nvSpPr>
            <p:cNvPr id="14" name="TextBox 13">
              <a:extLst>
                <a:ext uri="{FF2B5EF4-FFF2-40B4-BE49-F238E27FC236}">
                  <a16:creationId xmlns:a16="http://schemas.microsoft.com/office/drawing/2014/main" id="{D5A3F35A-BB6A-499A-A947-B9CE12B5D68D}"/>
                </a:ext>
              </a:extLst>
            </p:cNvPr>
            <p:cNvSpPr txBox="1"/>
            <p:nvPr/>
          </p:nvSpPr>
          <p:spPr>
            <a:xfrm>
              <a:off x="1614150" y="2271614"/>
              <a:ext cx="309700" cy="369332"/>
            </a:xfrm>
            <a:prstGeom prst="rect">
              <a:avLst/>
            </a:prstGeom>
            <a:noFill/>
          </p:spPr>
          <p:txBody>
            <a:bodyPr wrap="none" rtlCol="0">
              <a:spAutoFit/>
            </a:bodyPr>
            <a:lstStyle/>
            <a:p>
              <a:r>
                <a:rPr lang="en-US" dirty="0"/>
                <a:t>B</a:t>
              </a:r>
            </a:p>
          </p:txBody>
        </p:sp>
        <p:sp>
          <p:nvSpPr>
            <p:cNvPr id="15" name="TextBox 14">
              <a:extLst>
                <a:ext uri="{FF2B5EF4-FFF2-40B4-BE49-F238E27FC236}">
                  <a16:creationId xmlns:a16="http://schemas.microsoft.com/office/drawing/2014/main" id="{6A5F2DB0-6B1F-4F5F-84BD-230F4C9E7BE9}"/>
                </a:ext>
              </a:extLst>
            </p:cNvPr>
            <p:cNvSpPr txBox="1"/>
            <p:nvPr/>
          </p:nvSpPr>
          <p:spPr>
            <a:xfrm>
              <a:off x="4902356" y="2204864"/>
              <a:ext cx="308098" cy="369332"/>
            </a:xfrm>
            <a:prstGeom prst="rect">
              <a:avLst/>
            </a:prstGeom>
            <a:noFill/>
          </p:spPr>
          <p:txBody>
            <a:bodyPr wrap="none" rtlCol="0">
              <a:spAutoFit/>
            </a:bodyPr>
            <a:lstStyle/>
            <a:p>
              <a:r>
                <a:rPr lang="en-US" dirty="0"/>
                <a:t>C</a:t>
              </a:r>
            </a:p>
          </p:txBody>
        </p:sp>
        <p:sp>
          <p:nvSpPr>
            <p:cNvPr id="17" name="TextBox 16">
              <a:extLst>
                <a:ext uri="{FF2B5EF4-FFF2-40B4-BE49-F238E27FC236}">
                  <a16:creationId xmlns:a16="http://schemas.microsoft.com/office/drawing/2014/main" id="{7594E7ED-3A18-4E6E-BD30-DEA92F501EA2}"/>
                </a:ext>
              </a:extLst>
            </p:cNvPr>
            <p:cNvSpPr txBox="1"/>
            <p:nvPr/>
          </p:nvSpPr>
          <p:spPr>
            <a:xfrm>
              <a:off x="2670108" y="2204864"/>
              <a:ext cx="327334" cy="369332"/>
            </a:xfrm>
            <a:prstGeom prst="rect">
              <a:avLst/>
            </a:prstGeom>
            <a:noFill/>
          </p:spPr>
          <p:txBody>
            <a:bodyPr wrap="none" rtlCol="0">
              <a:spAutoFit/>
            </a:bodyPr>
            <a:lstStyle/>
            <a:p>
              <a:r>
                <a:rPr lang="en-US" dirty="0"/>
                <a:t>D</a:t>
              </a:r>
            </a:p>
          </p:txBody>
        </p:sp>
      </p:grpSp>
    </p:spTree>
    <p:extLst>
      <p:ext uri="{BB962C8B-B14F-4D97-AF65-F5344CB8AC3E}">
        <p14:creationId xmlns:p14="http://schemas.microsoft.com/office/powerpoint/2010/main" val="27588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5ACC-1FC6-46F6-B51D-9AF4431AD217}"/>
              </a:ext>
            </a:extLst>
          </p:cNvPr>
          <p:cNvSpPr>
            <a:spLocks noGrp="1"/>
          </p:cNvSpPr>
          <p:nvPr>
            <p:ph type="title"/>
          </p:nvPr>
        </p:nvSpPr>
        <p:spPr>
          <a:xfrm>
            <a:off x="35496" y="404664"/>
            <a:ext cx="1872208" cy="1800200"/>
          </a:xfrm>
        </p:spPr>
        <p:txBody>
          <a:bodyPr>
            <a:normAutofit/>
          </a:bodyPr>
          <a:lstStyle/>
          <a:p>
            <a:r>
              <a:rPr lang="en-US" dirty="0"/>
              <a:t>The demand curve</a:t>
            </a:r>
          </a:p>
        </p:txBody>
      </p:sp>
      <p:sp>
        <p:nvSpPr>
          <p:cNvPr id="3" name="Content Placeholder 2">
            <a:extLst>
              <a:ext uri="{FF2B5EF4-FFF2-40B4-BE49-F238E27FC236}">
                <a16:creationId xmlns:a16="http://schemas.microsoft.com/office/drawing/2014/main" id="{7E9EC1F1-663E-4164-9F40-7608DF1DD99D}"/>
              </a:ext>
            </a:extLst>
          </p:cNvPr>
          <p:cNvSpPr>
            <a:spLocks noGrp="1"/>
          </p:cNvSpPr>
          <p:nvPr>
            <p:ph idx="1"/>
          </p:nvPr>
        </p:nvSpPr>
        <p:spPr>
          <a:xfrm>
            <a:off x="-1" y="5013176"/>
            <a:ext cx="9108875" cy="1800200"/>
          </a:xfrm>
        </p:spPr>
        <p:txBody>
          <a:bodyPr>
            <a:normAutofit fontScale="55000" lnSpcReduction="20000"/>
          </a:bodyPr>
          <a:lstStyle/>
          <a:p>
            <a:r>
              <a:rPr lang="en-US" dirty="0"/>
              <a:t>The curve represents the likely maximum </a:t>
            </a:r>
            <a:r>
              <a:rPr lang="en-US" dirty="0" err="1"/>
              <a:t>mCPR</a:t>
            </a:r>
            <a:r>
              <a:rPr lang="en-US" dirty="0"/>
              <a:t> that could be reached in a country given their level of demand.</a:t>
            </a:r>
          </a:p>
          <a:p>
            <a:r>
              <a:rPr lang="en-US" dirty="0"/>
              <a:t>Where gap is small or modest (orange or yellow dot), growth in </a:t>
            </a:r>
            <a:r>
              <a:rPr lang="en-US" dirty="0" err="1"/>
              <a:t>mCPR</a:t>
            </a:r>
            <a:r>
              <a:rPr lang="en-US" dirty="0"/>
              <a:t> may be limited without further changes in demand.  Need to prioritize interventions that address underlying social </a:t>
            </a:r>
            <a:r>
              <a:rPr lang="en-US"/>
              <a:t>norms or set </a:t>
            </a:r>
            <a:r>
              <a:rPr lang="en-US" dirty="0"/>
              <a:t>realistic expectations about future growth. </a:t>
            </a:r>
          </a:p>
          <a:p>
            <a:r>
              <a:rPr lang="en-US" dirty="0"/>
              <a:t>Where the gap is large (green dot), likely room for further </a:t>
            </a:r>
            <a:r>
              <a:rPr lang="en-US" dirty="0" err="1"/>
              <a:t>mCPR</a:t>
            </a:r>
            <a:r>
              <a:rPr lang="en-US" dirty="0"/>
              <a:t> growth from investments to improve and expand family planning service delivery. Demand less likely to be a constraint.</a:t>
            </a:r>
          </a:p>
          <a:p>
            <a:r>
              <a:rPr lang="en-US" dirty="0"/>
              <a:t>Concept is not applicable where mean ideal number of children is low (grey dot).</a:t>
            </a:r>
          </a:p>
        </p:txBody>
      </p:sp>
      <p:grpSp>
        <p:nvGrpSpPr>
          <p:cNvPr id="11" name="Group 10">
            <a:extLst>
              <a:ext uri="{FF2B5EF4-FFF2-40B4-BE49-F238E27FC236}">
                <a16:creationId xmlns:a16="http://schemas.microsoft.com/office/drawing/2014/main" id="{935AFF19-2A14-4842-9D9E-F27B4EF64357}"/>
              </a:ext>
            </a:extLst>
          </p:cNvPr>
          <p:cNvGrpSpPr/>
          <p:nvPr/>
        </p:nvGrpSpPr>
        <p:grpSpPr>
          <a:xfrm>
            <a:off x="1907704" y="-7927"/>
            <a:ext cx="7201171" cy="4895444"/>
            <a:chOff x="1907704" y="44624"/>
            <a:chExt cx="7201171" cy="4895444"/>
          </a:xfrm>
        </p:grpSpPr>
        <p:pic>
          <p:nvPicPr>
            <p:cNvPr id="4" name="Picture 3">
              <a:extLst>
                <a:ext uri="{FF2B5EF4-FFF2-40B4-BE49-F238E27FC236}">
                  <a16:creationId xmlns:a16="http://schemas.microsoft.com/office/drawing/2014/main" id="{B514499F-0743-41D0-BF1A-74ECBAC86A63}"/>
                </a:ext>
              </a:extLst>
            </p:cNvPr>
            <p:cNvPicPr>
              <a:picLocks noChangeAspect="1"/>
            </p:cNvPicPr>
            <p:nvPr/>
          </p:nvPicPr>
          <p:blipFill rotWithShape="1">
            <a:blip r:embed="rId2"/>
            <a:srcRect l="20863" t="6602" r="4999" b="3801"/>
            <a:stretch/>
          </p:blipFill>
          <p:spPr>
            <a:xfrm>
              <a:off x="1907704" y="44624"/>
              <a:ext cx="7201171" cy="4895444"/>
            </a:xfrm>
            <a:prstGeom prst="rect">
              <a:avLst/>
            </a:prstGeom>
          </p:spPr>
        </p:pic>
        <p:sp>
          <p:nvSpPr>
            <p:cNvPr id="6" name="TextBox 5">
              <a:extLst>
                <a:ext uri="{FF2B5EF4-FFF2-40B4-BE49-F238E27FC236}">
                  <a16:creationId xmlns:a16="http://schemas.microsoft.com/office/drawing/2014/main" id="{6E491EFF-E553-4B3B-BF5F-B69DBC2BF15B}"/>
                </a:ext>
              </a:extLst>
            </p:cNvPr>
            <p:cNvSpPr txBox="1"/>
            <p:nvPr/>
          </p:nvSpPr>
          <p:spPr>
            <a:xfrm>
              <a:off x="8288708" y="3168676"/>
              <a:ext cx="577530" cy="307777"/>
            </a:xfrm>
            <a:prstGeom prst="rect">
              <a:avLst/>
            </a:prstGeom>
            <a:noFill/>
          </p:spPr>
          <p:txBody>
            <a:bodyPr wrap="none" rtlCol="0">
              <a:spAutoFit/>
            </a:bodyPr>
            <a:lstStyle/>
            <a:p>
              <a:r>
                <a:rPr lang="en-US" sz="1400" dirty="0"/>
                <a:t>Niger</a:t>
              </a:r>
            </a:p>
          </p:txBody>
        </p:sp>
        <p:sp>
          <p:nvSpPr>
            <p:cNvPr id="7" name="TextBox 6">
              <a:extLst>
                <a:ext uri="{FF2B5EF4-FFF2-40B4-BE49-F238E27FC236}">
                  <a16:creationId xmlns:a16="http://schemas.microsoft.com/office/drawing/2014/main" id="{4D044C68-320F-402D-B1B2-3283127AD5AD}"/>
                </a:ext>
              </a:extLst>
            </p:cNvPr>
            <p:cNvSpPr txBox="1"/>
            <p:nvPr/>
          </p:nvSpPr>
          <p:spPr>
            <a:xfrm>
              <a:off x="7208588" y="3501008"/>
              <a:ext cx="556563" cy="307777"/>
            </a:xfrm>
            <a:prstGeom prst="rect">
              <a:avLst/>
            </a:prstGeom>
            <a:noFill/>
          </p:spPr>
          <p:txBody>
            <a:bodyPr wrap="none" rtlCol="0">
              <a:spAutoFit/>
            </a:bodyPr>
            <a:lstStyle/>
            <a:p>
              <a:r>
                <a:rPr lang="en-US" sz="1400" dirty="0"/>
                <a:t>Chad</a:t>
              </a:r>
            </a:p>
          </p:txBody>
        </p:sp>
        <p:sp>
          <p:nvSpPr>
            <p:cNvPr id="8" name="TextBox 7">
              <a:extLst>
                <a:ext uri="{FF2B5EF4-FFF2-40B4-BE49-F238E27FC236}">
                  <a16:creationId xmlns:a16="http://schemas.microsoft.com/office/drawing/2014/main" id="{91B9A90F-281A-46EC-84BD-69DE4B431057}"/>
                </a:ext>
              </a:extLst>
            </p:cNvPr>
            <p:cNvSpPr txBox="1"/>
            <p:nvPr/>
          </p:nvSpPr>
          <p:spPr>
            <a:xfrm>
              <a:off x="4590472" y="1913126"/>
              <a:ext cx="922047" cy="307777"/>
            </a:xfrm>
            <a:prstGeom prst="rect">
              <a:avLst/>
            </a:prstGeom>
            <a:noFill/>
          </p:spPr>
          <p:txBody>
            <a:bodyPr wrap="none" rtlCol="0">
              <a:spAutoFit/>
            </a:bodyPr>
            <a:lstStyle/>
            <a:p>
              <a:r>
                <a:rPr lang="en-US" sz="1400" dirty="0"/>
                <a:t>Cambodia</a:t>
              </a:r>
            </a:p>
          </p:txBody>
        </p:sp>
        <p:sp>
          <p:nvSpPr>
            <p:cNvPr id="9" name="TextBox 8">
              <a:extLst>
                <a:ext uri="{FF2B5EF4-FFF2-40B4-BE49-F238E27FC236}">
                  <a16:creationId xmlns:a16="http://schemas.microsoft.com/office/drawing/2014/main" id="{00703FD3-A256-424C-BFBB-EDD7E2A66357}"/>
                </a:ext>
              </a:extLst>
            </p:cNvPr>
            <p:cNvSpPr txBox="1"/>
            <p:nvPr/>
          </p:nvSpPr>
          <p:spPr>
            <a:xfrm>
              <a:off x="3473748" y="1734599"/>
              <a:ext cx="612668" cy="307777"/>
            </a:xfrm>
            <a:prstGeom prst="rect">
              <a:avLst/>
            </a:prstGeom>
            <a:noFill/>
          </p:spPr>
          <p:txBody>
            <a:bodyPr wrap="none" rtlCol="0">
              <a:spAutoFit/>
            </a:bodyPr>
            <a:lstStyle/>
            <a:p>
              <a:r>
                <a:rPr lang="en-US" sz="1400" dirty="0"/>
                <a:t>Nepal</a:t>
              </a:r>
            </a:p>
          </p:txBody>
        </p:sp>
        <p:sp>
          <p:nvSpPr>
            <p:cNvPr id="10" name="TextBox 9">
              <a:extLst>
                <a:ext uri="{FF2B5EF4-FFF2-40B4-BE49-F238E27FC236}">
                  <a16:creationId xmlns:a16="http://schemas.microsoft.com/office/drawing/2014/main" id="{C4137FFA-FDAD-4CE7-AC8D-23EBE3EA2EB6}"/>
                </a:ext>
              </a:extLst>
            </p:cNvPr>
            <p:cNvSpPr txBox="1"/>
            <p:nvPr/>
          </p:nvSpPr>
          <p:spPr>
            <a:xfrm>
              <a:off x="4887100" y="1249015"/>
              <a:ext cx="621004" cy="307777"/>
            </a:xfrm>
            <a:prstGeom prst="rect">
              <a:avLst/>
            </a:prstGeom>
            <a:noFill/>
          </p:spPr>
          <p:txBody>
            <a:bodyPr wrap="none" rtlCol="0">
              <a:spAutoFit/>
            </a:bodyPr>
            <a:lstStyle/>
            <a:p>
              <a:r>
                <a:rPr lang="en-US" sz="1400" dirty="0"/>
                <a:t>Kenya</a:t>
              </a:r>
            </a:p>
          </p:txBody>
        </p:sp>
      </p:grpSp>
    </p:spTree>
    <p:extLst>
      <p:ext uri="{BB962C8B-B14F-4D97-AF65-F5344CB8AC3E}">
        <p14:creationId xmlns:p14="http://schemas.microsoft.com/office/powerpoint/2010/main" val="3078768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E585D-B5AE-498E-956D-8FAA46DA3884}"/>
              </a:ext>
            </a:extLst>
          </p:cNvPr>
          <p:cNvSpPr>
            <a:spLocks noGrp="1"/>
          </p:cNvSpPr>
          <p:nvPr>
            <p:ph type="title"/>
          </p:nvPr>
        </p:nvSpPr>
        <p:spPr>
          <a:xfrm>
            <a:off x="395536" y="116632"/>
            <a:ext cx="8229600" cy="850106"/>
          </a:xfrm>
        </p:spPr>
        <p:txBody>
          <a:bodyPr/>
          <a:lstStyle/>
          <a:p>
            <a:r>
              <a:rPr lang="en-US" dirty="0"/>
              <a:t>Conclusions</a:t>
            </a:r>
          </a:p>
        </p:txBody>
      </p:sp>
      <p:sp>
        <p:nvSpPr>
          <p:cNvPr id="3" name="Content Placeholder 2">
            <a:extLst>
              <a:ext uri="{FF2B5EF4-FFF2-40B4-BE49-F238E27FC236}">
                <a16:creationId xmlns:a16="http://schemas.microsoft.com/office/drawing/2014/main" id="{DBE30F7D-9816-487E-A61D-04234F367955}"/>
              </a:ext>
            </a:extLst>
          </p:cNvPr>
          <p:cNvSpPr>
            <a:spLocks noGrp="1"/>
          </p:cNvSpPr>
          <p:nvPr>
            <p:ph idx="1"/>
          </p:nvPr>
        </p:nvSpPr>
        <p:spPr>
          <a:xfrm>
            <a:off x="323528" y="1235893"/>
            <a:ext cx="8496944" cy="4569371"/>
          </a:xfrm>
        </p:spPr>
        <p:txBody>
          <a:bodyPr/>
          <a:lstStyle/>
          <a:p>
            <a:r>
              <a:rPr lang="en-US" dirty="0"/>
              <a:t>Family planning indicators are important health indicators</a:t>
            </a:r>
          </a:p>
          <a:p>
            <a:r>
              <a:rPr lang="en-US" dirty="0"/>
              <a:t>The indicators vary widely globally and even within countries</a:t>
            </a:r>
          </a:p>
          <a:p>
            <a:r>
              <a:rPr lang="en-US" dirty="0"/>
              <a:t>Measurement of FP indicators is complex and uses various data sources</a:t>
            </a:r>
          </a:p>
          <a:p>
            <a:r>
              <a:rPr lang="en-US" dirty="0"/>
              <a:t>FP indicators have important applications for policy and management planning</a:t>
            </a:r>
          </a:p>
          <a:p>
            <a:endParaRPr lang="en-US" dirty="0"/>
          </a:p>
          <a:p>
            <a:endParaRPr lang="en-US" dirty="0"/>
          </a:p>
        </p:txBody>
      </p:sp>
    </p:spTree>
    <p:extLst>
      <p:ext uri="{BB962C8B-B14F-4D97-AF65-F5344CB8AC3E}">
        <p14:creationId xmlns:p14="http://schemas.microsoft.com/office/powerpoint/2010/main" val="383909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72B58-B5E0-4292-948F-2F1E248469E7}"/>
              </a:ext>
            </a:extLst>
          </p:cNvPr>
          <p:cNvSpPr>
            <a:spLocks noGrp="1"/>
          </p:cNvSpPr>
          <p:nvPr>
            <p:ph type="title"/>
          </p:nvPr>
        </p:nvSpPr>
        <p:spPr>
          <a:xfrm>
            <a:off x="395536" y="130622"/>
            <a:ext cx="8229600" cy="850106"/>
          </a:xfrm>
        </p:spPr>
        <p:txBody>
          <a:bodyPr/>
          <a:lstStyle/>
          <a:p>
            <a:r>
              <a:rPr lang="en-US" dirty="0"/>
              <a:t>Readings and videos</a:t>
            </a:r>
          </a:p>
        </p:txBody>
      </p:sp>
      <p:sp>
        <p:nvSpPr>
          <p:cNvPr id="3" name="Content Placeholder 2">
            <a:extLst>
              <a:ext uri="{FF2B5EF4-FFF2-40B4-BE49-F238E27FC236}">
                <a16:creationId xmlns:a16="http://schemas.microsoft.com/office/drawing/2014/main" id="{C949C218-B64C-417E-A93E-E7092801DE2A}"/>
              </a:ext>
            </a:extLst>
          </p:cNvPr>
          <p:cNvSpPr>
            <a:spLocks noGrp="1"/>
          </p:cNvSpPr>
          <p:nvPr>
            <p:ph idx="1"/>
          </p:nvPr>
        </p:nvSpPr>
        <p:spPr>
          <a:xfrm>
            <a:off x="395536" y="1588323"/>
            <a:ext cx="8352928" cy="4320479"/>
          </a:xfrm>
        </p:spPr>
        <p:txBody>
          <a:bodyPr>
            <a:normAutofit/>
          </a:bodyPr>
          <a:lstStyle/>
          <a:p>
            <a:r>
              <a:rPr lang="en-US" dirty="0"/>
              <a:t>Read the Family Planning and the 2030 Agenda for Sustainable Development Data Booklet </a:t>
            </a:r>
            <a:r>
              <a:rPr lang="en-US" sz="1200" dirty="0">
                <a:hlinkClick r:id="rId2"/>
              </a:rPr>
              <a:t>https://www.un.org/en/development/desa/population/publications/pdf/family/familyPlanning_DataBooklet_2019.pdf</a:t>
            </a:r>
            <a:endParaRPr lang="en-US" sz="1200" dirty="0"/>
          </a:p>
          <a:p>
            <a:r>
              <a:rPr lang="en-US" dirty="0"/>
              <a:t>Listen to the FP2030 Data Webinar: Advancing the Family Planning Measurement Agenda from 11.30 minutes to 30.20 minutes.   </a:t>
            </a:r>
            <a:br>
              <a:rPr lang="en-US" dirty="0"/>
            </a:br>
            <a:r>
              <a:rPr lang="en-US" sz="1200" dirty="0">
                <a:solidFill>
                  <a:srgbClr val="0000FF"/>
                </a:solidFill>
                <a:hlinkClick r:id="rId3">
                  <a:extLst>
                    <a:ext uri="{A12FA001-AC4F-418D-AE19-62706E023703}">
                      <ahyp:hlinkClr xmlns:ahyp="http://schemas.microsoft.com/office/drawing/2018/hyperlinkcolor" val="tx"/>
                    </a:ext>
                  </a:extLst>
                </a:hlinkClick>
              </a:rPr>
              <a:t>https://www.youtube.com/watch?v=TSuRyETYB_c</a:t>
            </a:r>
            <a:endParaRPr lang="en-US" sz="1200" dirty="0">
              <a:solidFill>
                <a:srgbClr val="0000FF"/>
              </a:solidFill>
            </a:endParaRPr>
          </a:p>
          <a:p>
            <a:r>
              <a:rPr lang="en-US" dirty="0"/>
              <a:t>If you have questions discuss with your coach and submit any that you would like discussed in the webinar. </a:t>
            </a:r>
          </a:p>
          <a:p>
            <a:endParaRPr lang="en-US" dirty="0"/>
          </a:p>
          <a:p>
            <a:endParaRPr lang="en-US" dirty="0"/>
          </a:p>
          <a:p>
            <a:endParaRPr lang="en-US" dirty="0"/>
          </a:p>
        </p:txBody>
      </p:sp>
    </p:spTree>
    <p:extLst>
      <p:ext uri="{BB962C8B-B14F-4D97-AF65-F5344CB8AC3E}">
        <p14:creationId xmlns:p14="http://schemas.microsoft.com/office/powerpoint/2010/main" val="2116062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Content Placeholder 2"/>
          <p:cNvSpPr>
            <a:spLocks noGrp="1"/>
          </p:cNvSpPr>
          <p:nvPr>
            <p:ph idx="1"/>
          </p:nvPr>
        </p:nvSpPr>
        <p:spPr>
          <a:xfrm>
            <a:off x="0" y="1700213"/>
            <a:ext cx="9109075" cy="4392612"/>
          </a:xfrm>
        </p:spPr>
        <p:txBody>
          <a:bodyPr/>
          <a:lstStyle/>
          <a:p>
            <a:pPr marL="0" indent="0" eaLnBrk="1" hangingPunct="1">
              <a:buFont typeface="Wingdings" pitchFamily="2" charset="2"/>
              <a:buNone/>
            </a:pPr>
            <a:endParaRPr lang="en-GB" altLang="en-US" dirty="0"/>
          </a:p>
          <a:p>
            <a:pPr marL="0" indent="0" eaLnBrk="1" hangingPunct="1">
              <a:buFont typeface="Wingdings" pitchFamily="2" charset="2"/>
              <a:buNone/>
            </a:pPr>
            <a:r>
              <a:rPr lang="en-GB" altLang="en-US" dirty="0"/>
              <a:t>Follow us on Twitter </a:t>
            </a:r>
            <a:r>
              <a:rPr lang="en-GB" altLang="en-US" b="1" dirty="0">
                <a:solidFill>
                  <a:srgbClr val="007DC5"/>
                </a:solidFill>
              </a:rPr>
              <a:t>@HRPresearch</a:t>
            </a:r>
          </a:p>
          <a:p>
            <a:pPr marL="0" indent="0" eaLnBrk="1" hangingPunct="1">
              <a:buFont typeface="Wingdings" pitchFamily="2" charset="2"/>
              <a:buNone/>
            </a:pPr>
            <a:endParaRPr lang="en-GB" altLang="en-US" dirty="0"/>
          </a:p>
          <a:p>
            <a:pPr marL="0" indent="0" eaLnBrk="1" hangingPunct="1">
              <a:buFont typeface="Wingdings" pitchFamily="2" charset="2"/>
              <a:buNone/>
            </a:pPr>
            <a:r>
              <a:rPr lang="en-GB" altLang="en-US" dirty="0"/>
              <a:t>Website</a:t>
            </a:r>
          </a:p>
          <a:p>
            <a:pPr marL="0" indent="0" eaLnBrk="1" hangingPunct="1">
              <a:buFont typeface="Wingdings" pitchFamily="2" charset="2"/>
              <a:buNone/>
            </a:pPr>
            <a:r>
              <a:rPr lang="en-GB" altLang="en-US" sz="2000" dirty="0">
                <a:hlinkClick r:id="rId3"/>
              </a:rPr>
              <a:t>https://www.who.int/teams/sexual-and-reproductive-health-and-research-(srh)/</a:t>
            </a:r>
            <a:endParaRPr lang="en-GB" altLang="en-US" sz="2000" b="1" dirty="0">
              <a:solidFill>
                <a:srgbClr val="007DC5"/>
              </a:solidFill>
            </a:endParaRPr>
          </a:p>
        </p:txBody>
      </p:sp>
      <p:sp>
        <p:nvSpPr>
          <p:cNvPr id="117764" name="Rectangle 1"/>
          <p:cNvSpPr>
            <a:spLocks noChangeArrowheads="1"/>
          </p:cNvSpPr>
          <p:nvPr/>
        </p:nvSpPr>
        <p:spPr bwMode="auto">
          <a:xfrm>
            <a:off x="3419872" y="404813"/>
            <a:ext cx="22322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1"/>
              </a:buClr>
              <a:buSzPct val="60000"/>
              <a:buFont typeface="Wingdings" pitchFamily="2" charset="2"/>
              <a:buChar char="q"/>
              <a:defRPr sz="2800">
                <a:solidFill>
                  <a:schemeClr val="tx1"/>
                </a:solidFill>
                <a:latin typeface="Calibri" pitchFamily="34" charset="0"/>
              </a:defRPr>
            </a:lvl1pPr>
            <a:lvl2pPr marL="742950" indent="-285750" eaLnBrk="0" hangingPunct="0">
              <a:spcBef>
                <a:spcPct val="20000"/>
              </a:spcBef>
              <a:buFont typeface="Arial" pitchFamily="34" charset="0"/>
              <a:buChar char="–"/>
              <a:defRPr sz="2400">
                <a:solidFill>
                  <a:schemeClr val="tx1"/>
                </a:solidFill>
                <a:latin typeface="Calibri" pitchFamily="34" charset="0"/>
              </a:defRPr>
            </a:lvl2pPr>
            <a:lvl3pPr marL="1143000" indent="-228600" eaLnBrk="0" hangingPunct="0">
              <a:spcBef>
                <a:spcPct val="20000"/>
              </a:spcBef>
              <a:buFont typeface="Arial" pitchFamily="34" charset="0"/>
              <a:buChar char="•"/>
              <a:defRPr sz="20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GB" altLang="en-US" sz="3600" b="1" i="0" u="none" strike="noStrike" kern="1200" cap="none" spc="0" normalizeH="0" baseline="0" noProof="0" dirty="0">
                <a:ln>
                  <a:noFill/>
                </a:ln>
                <a:solidFill>
                  <a:srgbClr val="A50021"/>
                </a:solidFill>
                <a:effectLst/>
                <a:uLnTx/>
                <a:uFillTx/>
                <a:latin typeface="Calibri" pitchFamily="34" charset="0"/>
                <a:ea typeface="+mn-ea"/>
                <a:cs typeface="+mn-cs"/>
              </a:rPr>
              <a:t>Thank you</a:t>
            </a:r>
          </a:p>
        </p:txBody>
      </p:sp>
    </p:spTree>
    <p:extLst>
      <p:ext uri="{BB962C8B-B14F-4D97-AF65-F5344CB8AC3E}">
        <p14:creationId xmlns:p14="http://schemas.microsoft.com/office/powerpoint/2010/main" val="1760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159F6-EFC1-468B-AB6A-ACEA81EEF9B5}"/>
              </a:ext>
            </a:extLst>
          </p:cNvPr>
          <p:cNvSpPr>
            <a:spLocks noGrp="1"/>
          </p:cNvSpPr>
          <p:nvPr>
            <p:ph type="title"/>
          </p:nvPr>
        </p:nvSpPr>
        <p:spPr>
          <a:xfrm>
            <a:off x="323528" y="44624"/>
            <a:ext cx="8229600" cy="850106"/>
          </a:xfrm>
        </p:spPr>
        <p:txBody>
          <a:bodyPr>
            <a:normAutofit/>
          </a:bodyPr>
          <a:lstStyle/>
          <a:p>
            <a:r>
              <a:rPr lang="en-US" dirty="0"/>
              <a:t>Health indicators</a:t>
            </a:r>
          </a:p>
        </p:txBody>
      </p:sp>
      <p:sp>
        <p:nvSpPr>
          <p:cNvPr id="3" name="Content Placeholder 2">
            <a:extLst>
              <a:ext uri="{FF2B5EF4-FFF2-40B4-BE49-F238E27FC236}">
                <a16:creationId xmlns:a16="http://schemas.microsoft.com/office/drawing/2014/main" id="{278600CC-0437-47EA-AD5B-AA62134FEA78}"/>
              </a:ext>
            </a:extLst>
          </p:cNvPr>
          <p:cNvSpPr>
            <a:spLocks noGrp="1"/>
          </p:cNvSpPr>
          <p:nvPr>
            <p:ph idx="1"/>
          </p:nvPr>
        </p:nvSpPr>
        <p:spPr>
          <a:xfrm>
            <a:off x="189856" y="980728"/>
            <a:ext cx="8496944" cy="4824536"/>
          </a:xfrm>
        </p:spPr>
        <p:txBody>
          <a:bodyPr>
            <a:normAutofit lnSpcReduction="10000"/>
          </a:bodyPr>
          <a:lstStyle/>
          <a:p>
            <a:r>
              <a:rPr lang="en-US" dirty="0"/>
              <a:t>Term “indicator” derived from the Latin “</a:t>
            </a:r>
            <a:r>
              <a:rPr lang="en-US" dirty="0" err="1"/>
              <a:t>indicare</a:t>
            </a:r>
            <a:r>
              <a:rPr lang="en-US" dirty="0"/>
              <a:t>”, meaning to announce, point out or indicate.</a:t>
            </a:r>
          </a:p>
          <a:p>
            <a:r>
              <a:rPr lang="en-US" dirty="0"/>
              <a:t>Health indicators are quantifiable characteristics of a population used as supporting evidence for describing the health of a population</a:t>
            </a:r>
            <a:r>
              <a:rPr lang="en-US" baseline="30000" dirty="0"/>
              <a:t>1</a:t>
            </a:r>
          </a:p>
          <a:p>
            <a:r>
              <a:rPr lang="en-US" dirty="0"/>
              <a:t>Ideal health indicators:</a:t>
            </a:r>
          </a:p>
          <a:p>
            <a:pPr lvl="1"/>
            <a:r>
              <a:rPr lang="en-US" dirty="0"/>
              <a:t>Valid: It must measure what it is supposed to measure</a:t>
            </a:r>
          </a:p>
          <a:p>
            <a:pPr lvl="1"/>
            <a:r>
              <a:rPr lang="en-US" dirty="0"/>
              <a:t>Reliable: Same result if measured by different people</a:t>
            </a:r>
          </a:p>
          <a:p>
            <a:pPr lvl="1"/>
            <a:r>
              <a:rPr lang="en-US" dirty="0"/>
              <a:t>Sensitive: They should show variations in different situations</a:t>
            </a:r>
          </a:p>
          <a:p>
            <a:pPr lvl="1"/>
            <a:r>
              <a:rPr lang="en-US" dirty="0"/>
              <a:t>Specific: Changes must occur only in the situation concerned</a:t>
            </a:r>
          </a:p>
          <a:p>
            <a:pPr lvl="1"/>
            <a:r>
              <a:rPr lang="en-US" dirty="0"/>
              <a:t>Practical/feasible: Data for the indicator readily available</a:t>
            </a:r>
          </a:p>
        </p:txBody>
      </p:sp>
      <p:sp>
        <p:nvSpPr>
          <p:cNvPr id="4" name="Rectangle 3">
            <a:extLst>
              <a:ext uri="{FF2B5EF4-FFF2-40B4-BE49-F238E27FC236}">
                <a16:creationId xmlns:a16="http://schemas.microsoft.com/office/drawing/2014/main" id="{7DC7C9E3-7B8E-4FAD-80BA-4DB564950584}"/>
              </a:ext>
            </a:extLst>
          </p:cNvPr>
          <p:cNvSpPr/>
          <p:nvPr/>
        </p:nvSpPr>
        <p:spPr>
          <a:xfrm>
            <a:off x="539552" y="5941497"/>
            <a:ext cx="8496944" cy="830997"/>
          </a:xfrm>
          <a:prstGeom prst="rect">
            <a:avLst/>
          </a:prstGeom>
        </p:spPr>
        <p:txBody>
          <a:bodyPr wrap="square">
            <a:spAutoFit/>
          </a:bodyPr>
          <a:lstStyle/>
          <a:p>
            <a:r>
              <a:rPr lang="en-US" sz="1200" dirty="0"/>
              <a:t>1 Health indicator. Wikipedia, 2021. </a:t>
            </a:r>
            <a:r>
              <a:rPr lang="en-US" sz="1200" dirty="0">
                <a:hlinkClick r:id="rId2"/>
              </a:rPr>
              <a:t>https://en.wikipedia.org/wiki/Health_indicator#:~:text=Health%20indicators%20are%20quantifiable%20characteristics%20of%20a%20population,evidence%20for%20describing%20the%20health%20of%20a%20population</a:t>
            </a:r>
            <a:r>
              <a:rPr lang="en-US" sz="1200" dirty="0"/>
              <a:t>. </a:t>
            </a:r>
          </a:p>
          <a:p>
            <a:endParaRPr lang="en-US" sz="1200" dirty="0"/>
          </a:p>
        </p:txBody>
      </p:sp>
    </p:spTree>
    <p:extLst>
      <p:ext uri="{BB962C8B-B14F-4D97-AF65-F5344CB8AC3E}">
        <p14:creationId xmlns:p14="http://schemas.microsoft.com/office/powerpoint/2010/main" val="364427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AC07-9E65-4926-A322-FB52C8D167E0}"/>
              </a:ext>
            </a:extLst>
          </p:cNvPr>
          <p:cNvSpPr>
            <a:spLocks noGrp="1"/>
          </p:cNvSpPr>
          <p:nvPr>
            <p:ph type="title"/>
          </p:nvPr>
        </p:nvSpPr>
        <p:spPr>
          <a:xfrm>
            <a:off x="457200" y="-27384"/>
            <a:ext cx="8229600" cy="850106"/>
          </a:xfrm>
        </p:spPr>
        <p:txBody>
          <a:bodyPr/>
          <a:lstStyle/>
          <a:p>
            <a:r>
              <a:rPr lang="en-US" dirty="0"/>
              <a:t>Family planning indicators</a:t>
            </a:r>
          </a:p>
        </p:txBody>
      </p:sp>
      <p:sp>
        <p:nvSpPr>
          <p:cNvPr id="3" name="Content Placeholder 2">
            <a:extLst>
              <a:ext uri="{FF2B5EF4-FFF2-40B4-BE49-F238E27FC236}">
                <a16:creationId xmlns:a16="http://schemas.microsoft.com/office/drawing/2014/main" id="{91C9E552-8C02-4477-B45F-302C672CB883}"/>
              </a:ext>
            </a:extLst>
          </p:cNvPr>
          <p:cNvSpPr>
            <a:spLocks noGrp="1"/>
          </p:cNvSpPr>
          <p:nvPr>
            <p:ph idx="1"/>
          </p:nvPr>
        </p:nvSpPr>
        <p:spPr>
          <a:xfrm>
            <a:off x="215516" y="822722"/>
            <a:ext cx="8712968" cy="4392488"/>
          </a:xfrm>
        </p:spPr>
        <p:txBody>
          <a:bodyPr>
            <a:normAutofit fontScale="85000" lnSpcReduction="20000"/>
          </a:bodyPr>
          <a:lstStyle/>
          <a:p>
            <a:r>
              <a:rPr lang="en-US" dirty="0"/>
              <a:t>The family Planning Reproductive Health Data base lists 90 indicators including covering different aspects such as source of supply, method type, integration with other services, counseling and information, continuation and discontinuation, fertility, pregnancy spacing and timing</a:t>
            </a:r>
            <a:r>
              <a:rPr lang="en-US" baseline="30000" dirty="0"/>
              <a:t>1</a:t>
            </a:r>
          </a:p>
          <a:p>
            <a:endParaRPr lang="en-US" baseline="30000" dirty="0"/>
          </a:p>
          <a:p>
            <a:r>
              <a:rPr lang="en-US" dirty="0"/>
              <a:t>FP included in 3 SDG indicators</a:t>
            </a:r>
          </a:p>
          <a:p>
            <a:pPr lvl="1"/>
            <a:r>
              <a:rPr lang="en-US" dirty="0"/>
              <a:t>Indicator 3.7.1: Demand satisfied with modern methods</a:t>
            </a:r>
          </a:p>
          <a:p>
            <a:pPr lvl="1"/>
            <a:r>
              <a:rPr lang="en-US" dirty="0"/>
              <a:t>Indicator 5.6.2: Number of countries with laws and regulations that guarantee full and equal access to women and men aged 15 years and older to sexual and reproductive health care, information and education</a:t>
            </a:r>
          </a:p>
          <a:p>
            <a:pPr lvl="1"/>
            <a:r>
              <a:rPr lang="en-US" dirty="0"/>
              <a:t>Indicator 5.6.1: Women’s ability to make their own informed decisions about their sexual and reproductive health</a:t>
            </a:r>
          </a:p>
          <a:p>
            <a:r>
              <a:rPr lang="en-US" dirty="0"/>
              <a:t>FP2020’s 18 Core Indicators based on a results chain measuring</a:t>
            </a:r>
          </a:p>
        </p:txBody>
      </p:sp>
      <p:sp>
        <p:nvSpPr>
          <p:cNvPr id="4" name="Rectangle 3">
            <a:extLst>
              <a:ext uri="{FF2B5EF4-FFF2-40B4-BE49-F238E27FC236}">
                <a16:creationId xmlns:a16="http://schemas.microsoft.com/office/drawing/2014/main" id="{89D26C2E-D9C8-47C0-84E4-D3C7550EC413}"/>
              </a:ext>
            </a:extLst>
          </p:cNvPr>
          <p:cNvSpPr/>
          <p:nvPr/>
        </p:nvSpPr>
        <p:spPr>
          <a:xfrm>
            <a:off x="457201" y="6063679"/>
            <a:ext cx="6707087" cy="461665"/>
          </a:xfrm>
          <a:prstGeom prst="rect">
            <a:avLst/>
          </a:prstGeom>
        </p:spPr>
        <p:txBody>
          <a:bodyPr wrap="square">
            <a:spAutoFit/>
          </a:bodyPr>
          <a:lstStyle/>
          <a:p>
            <a:r>
              <a:rPr lang="en-US" sz="1200" dirty="0"/>
              <a:t>1 Measure Evaluation: Family Planning and Reproductive Health Indicators Database. </a:t>
            </a:r>
            <a:r>
              <a:rPr lang="en-US" sz="1200" dirty="0">
                <a:hlinkClick r:id="rId3"/>
              </a:rPr>
              <a:t>https://www.data4impactproject.org/prh-family-planning-and-reproductive-health-indicators-database/</a:t>
            </a:r>
            <a:r>
              <a:rPr lang="en-US" sz="1200" dirty="0"/>
              <a:t>  </a:t>
            </a:r>
          </a:p>
        </p:txBody>
      </p:sp>
      <p:graphicFrame>
        <p:nvGraphicFramePr>
          <p:cNvPr id="6" name="Diagram 5">
            <a:extLst>
              <a:ext uri="{FF2B5EF4-FFF2-40B4-BE49-F238E27FC236}">
                <a16:creationId xmlns:a16="http://schemas.microsoft.com/office/drawing/2014/main" id="{524E208C-BE1F-4705-B8CD-D8E128E645A5}"/>
              </a:ext>
            </a:extLst>
          </p:cNvPr>
          <p:cNvGraphicFramePr/>
          <p:nvPr>
            <p:extLst>
              <p:ext uri="{D42A27DB-BD31-4B8C-83A1-F6EECF244321}">
                <p14:modId xmlns:p14="http://schemas.microsoft.com/office/powerpoint/2010/main" val="1036087560"/>
              </p:ext>
            </p:extLst>
          </p:nvPr>
        </p:nvGraphicFramePr>
        <p:xfrm>
          <a:off x="899592" y="3645024"/>
          <a:ext cx="6096000" cy="36724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2088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3B833-7C20-4070-B433-F519EB0C5851}"/>
              </a:ext>
            </a:extLst>
          </p:cNvPr>
          <p:cNvSpPr>
            <a:spLocks noGrp="1"/>
          </p:cNvSpPr>
          <p:nvPr>
            <p:ph type="title"/>
          </p:nvPr>
        </p:nvSpPr>
        <p:spPr>
          <a:xfrm>
            <a:off x="107504" y="116632"/>
            <a:ext cx="9036496" cy="850106"/>
          </a:xfrm>
        </p:spPr>
        <p:txBody>
          <a:bodyPr>
            <a:normAutofit fontScale="90000"/>
          </a:bodyPr>
          <a:lstStyle/>
          <a:p>
            <a:r>
              <a:rPr lang="en-US" dirty="0"/>
              <a:t>At what level do family planning indicators measure</a:t>
            </a:r>
          </a:p>
        </p:txBody>
      </p:sp>
      <p:graphicFrame>
        <p:nvGraphicFramePr>
          <p:cNvPr id="6" name="Content Placeholder 5">
            <a:extLst>
              <a:ext uri="{FF2B5EF4-FFF2-40B4-BE49-F238E27FC236}">
                <a16:creationId xmlns:a16="http://schemas.microsoft.com/office/drawing/2014/main" id="{1362A6B3-4EA9-49A8-93ED-29E8047CA4F1}"/>
              </a:ext>
            </a:extLst>
          </p:cNvPr>
          <p:cNvGraphicFramePr>
            <a:graphicFrameLocks noGrp="1"/>
          </p:cNvGraphicFramePr>
          <p:nvPr>
            <p:ph idx="1"/>
            <p:extLst>
              <p:ext uri="{D42A27DB-BD31-4B8C-83A1-F6EECF244321}">
                <p14:modId xmlns:p14="http://schemas.microsoft.com/office/powerpoint/2010/main" val="3737136055"/>
              </p:ext>
            </p:extLst>
          </p:nvPr>
        </p:nvGraphicFramePr>
        <p:xfrm>
          <a:off x="-36512" y="1557338"/>
          <a:ext cx="8229600" cy="4568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a16="http://schemas.microsoft.com/office/drawing/2014/main" id="{F86921D0-5740-4B03-A963-402BAC13041C}"/>
              </a:ext>
            </a:extLst>
          </p:cNvPr>
          <p:cNvSpPr/>
          <p:nvPr/>
        </p:nvSpPr>
        <p:spPr>
          <a:xfrm>
            <a:off x="7596336" y="4838997"/>
            <a:ext cx="1573829" cy="923330"/>
          </a:xfrm>
          <a:prstGeom prst="rect">
            <a:avLst/>
          </a:prstGeom>
        </p:spPr>
        <p:txBody>
          <a:bodyPr wrap="none">
            <a:spAutoFit/>
          </a:bodyPr>
          <a:lstStyle/>
          <a:p>
            <a:pPr marL="285750" indent="-285750">
              <a:buFont typeface="Arial" panose="020B0604020202020204" pitchFamily="34" charset="0"/>
              <a:buChar char="•"/>
            </a:pPr>
            <a:r>
              <a:rPr lang="en-US" dirty="0"/>
              <a:t>POLICIES,</a:t>
            </a:r>
          </a:p>
          <a:p>
            <a:pPr marL="285750" indent="-285750">
              <a:buFont typeface="Arial" panose="020B0604020202020204" pitchFamily="34" charset="0"/>
              <a:buChar char="•"/>
            </a:pPr>
            <a:r>
              <a:rPr lang="en-US" dirty="0"/>
              <a:t>FINANCING</a:t>
            </a:r>
          </a:p>
          <a:p>
            <a:pPr marL="285750" indent="-285750">
              <a:buFont typeface="Arial" panose="020B0604020202020204" pitchFamily="34" charset="0"/>
              <a:buChar char="•"/>
            </a:pPr>
            <a:r>
              <a:rPr lang="en-US" dirty="0"/>
              <a:t>PROGRAMS</a:t>
            </a:r>
          </a:p>
        </p:txBody>
      </p:sp>
      <p:sp>
        <p:nvSpPr>
          <p:cNvPr id="8" name="Rectangle 7">
            <a:extLst>
              <a:ext uri="{FF2B5EF4-FFF2-40B4-BE49-F238E27FC236}">
                <a16:creationId xmlns:a16="http://schemas.microsoft.com/office/drawing/2014/main" id="{AFBD7652-5E3C-430D-B2A7-D4ACB538B382}"/>
              </a:ext>
            </a:extLst>
          </p:cNvPr>
          <p:cNvSpPr/>
          <p:nvPr/>
        </p:nvSpPr>
        <p:spPr>
          <a:xfrm>
            <a:off x="6436852" y="2998832"/>
            <a:ext cx="2448272" cy="1477328"/>
          </a:xfrm>
          <a:prstGeom prst="rect">
            <a:avLst/>
          </a:prstGeom>
        </p:spPr>
        <p:txBody>
          <a:bodyPr wrap="square">
            <a:spAutoFit/>
          </a:bodyPr>
          <a:lstStyle/>
          <a:p>
            <a:pPr marL="285750" indent="-285750">
              <a:buFont typeface="Arial" panose="020B0604020202020204" pitchFamily="34" charset="0"/>
              <a:buChar char="•"/>
            </a:pPr>
            <a:r>
              <a:rPr lang="en-US" dirty="0"/>
              <a:t>FP SUPPLIES</a:t>
            </a:r>
          </a:p>
          <a:p>
            <a:pPr marL="285750" indent="-285750">
              <a:buFont typeface="Arial" panose="020B0604020202020204" pitchFamily="34" charset="0"/>
              <a:buChar char="•"/>
            </a:pPr>
            <a:r>
              <a:rPr lang="en-US" dirty="0"/>
              <a:t>EQUITY</a:t>
            </a:r>
          </a:p>
          <a:p>
            <a:pPr marL="285750" indent="-285750">
              <a:buFont typeface="Arial" panose="020B0604020202020204" pitchFamily="34" charset="0"/>
              <a:buChar char="•"/>
            </a:pPr>
            <a:r>
              <a:rPr lang="en-US" dirty="0"/>
              <a:t>ACCESS </a:t>
            </a:r>
          </a:p>
          <a:p>
            <a:pPr marL="285750" indent="-285750">
              <a:buFont typeface="Arial" panose="020B0604020202020204" pitchFamily="34" charset="0"/>
              <a:buChar char="•"/>
            </a:pPr>
            <a:r>
              <a:rPr lang="en-US" dirty="0"/>
              <a:t>SERVICE PROVISION</a:t>
            </a:r>
          </a:p>
          <a:p>
            <a:pPr marL="285750" indent="-285750">
              <a:buFont typeface="Arial" panose="020B0604020202020204" pitchFamily="34" charset="0"/>
              <a:buChar char="•"/>
            </a:pPr>
            <a:r>
              <a:rPr lang="en-US" dirty="0"/>
              <a:t>DEMAND</a:t>
            </a:r>
          </a:p>
        </p:txBody>
      </p:sp>
      <p:sp>
        <p:nvSpPr>
          <p:cNvPr id="9" name="Rectangle 8">
            <a:extLst>
              <a:ext uri="{FF2B5EF4-FFF2-40B4-BE49-F238E27FC236}">
                <a16:creationId xmlns:a16="http://schemas.microsoft.com/office/drawing/2014/main" id="{DBD0AA67-4D39-4BC1-B2E3-5AE313D52BDF}"/>
              </a:ext>
            </a:extLst>
          </p:cNvPr>
          <p:cNvSpPr/>
          <p:nvPr/>
        </p:nvSpPr>
        <p:spPr>
          <a:xfrm>
            <a:off x="4788024" y="1713582"/>
            <a:ext cx="3312368" cy="1200329"/>
          </a:xfrm>
          <a:prstGeom prst="rect">
            <a:avLst/>
          </a:prstGeom>
        </p:spPr>
        <p:txBody>
          <a:bodyPr wrap="square">
            <a:spAutoFit/>
          </a:bodyPr>
          <a:lstStyle/>
          <a:p>
            <a:pPr marL="285750" indent="-285750">
              <a:buFont typeface="Arial" panose="020B0604020202020204" pitchFamily="34" charset="0"/>
              <a:buChar char="•"/>
            </a:pPr>
            <a:r>
              <a:rPr lang="en-US" dirty="0"/>
              <a:t>CONTRACEPTIVE USE</a:t>
            </a:r>
          </a:p>
          <a:p>
            <a:pPr marL="285750" indent="-285750">
              <a:buFont typeface="Arial" panose="020B0604020202020204" pitchFamily="34" charset="0"/>
              <a:buChar char="•"/>
            </a:pPr>
            <a:r>
              <a:rPr lang="en-US" dirty="0"/>
              <a:t>FERTILITY</a:t>
            </a:r>
          </a:p>
          <a:p>
            <a:pPr marL="285750" indent="-285750">
              <a:buFont typeface="Arial" panose="020B0604020202020204" pitchFamily="34" charset="0"/>
              <a:buChar char="•"/>
            </a:pPr>
            <a:r>
              <a:rPr lang="en-US" dirty="0"/>
              <a:t>MATERNAL AND CHILD HEALTH</a:t>
            </a:r>
          </a:p>
        </p:txBody>
      </p:sp>
      <p:cxnSp>
        <p:nvCxnSpPr>
          <p:cNvPr id="4" name="Straight Connector 3">
            <a:extLst>
              <a:ext uri="{FF2B5EF4-FFF2-40B4-BE49-F238E27FC236}">
                <a16:creationId xmlns:a16="http://schemas.microsoft.com/office/drawing/2014/main" id="{B59B0591-6EF8-4FBC-9CAD-45CCAFA14CE3}"/>
              </a:ext>
            </a:extLst>
          </p:cNvPr>
          <p:cNvCxnSpPr>
            <a:cxnSpLocks/>
          </p:cNvCxnSpPr>
          <p:nvPr/>
        </p:nvCxnSpPr>
        <p:spPr>
          <a:xfrm flipV="1">
            <a:off x="5436096" y="3011055"/>
            <a:ext cx="2765795" cy="579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459E24E-E8B2-45D8-8797-430D935D61B4}"/>
              </a:ext>
            </a:extLst>
          </p:cNvPr>
          <p:cNvCxnSpPr>
            <a:cxnSpLocks/>
          </p:cNvCxnSpPr>
          <p:nvPr/>
        </p:nvCxnSpPr>
        <p:spPr>
          <a:xfrm flipV="1">
            <a:off x="6846765" y="4593748"/>
            <a:ext cx="2038359" cy="1320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02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D9FA6-9822-409F-A951-9DDF07ECF389}"/>
              </a:ext>
            </a:extLst>
          </p:cNvPr>
          <p:cNvSpPr>
            <a:spLocks noGrp="1"/>
          </p:cNvSpPr>
          <p:nvPr>
            <p:ph type="title"/>
          </p:nvPr>
        </p:nvSpPr>
        <p:spPr>
          <a:xfrm>
            <a:off x="457200" y="44624"/>
            <a:ext cx="8229600" cy="850106"/>
          </a:xfrm>
        </p:spPr>
        <p:txBody>
          <a:bodyPr/>
          <a:lstStyle/>
          <a:p>
            <a:r>
              <a:rPr lang="en-US" dirty="0"/>
              <a:t>Common enabling environment indicators</a:t>
            </a:r>
          </a:p>
        </p:txBody>
      </p:sp>
      <p:sp>
        <p:nvSpPr>
          <p:cNvPr id="3" name="Content Placeholder 2">
            <a:extLst>
              <a:ext uri="{FF2B5EF4-FFF2-40B4-BE49-F238E27FC236}">
                <a16:creationId xmlns:a16="http://schemas.microsoft.com/office/drawing/2014/main" id="{3CBF048A-762A-4A1D-A394-D3973E58730C}"/>
              </a:ext>
            </a:extLst>
          </p:cNvPr>
          <p:cNvSpPr>
            <a:spLocks noGrp="1"/>
          </p:cNvSpPr>
          <p:nvPr>
            <p:ph idx="1"/>
          </p:nvPr>
        </p:nvSpPr>
        <p:spPr>
          <a:xfrm>
            <a:off x="518864" y="1382363"/>
            <a:ext cx="8229600" cy="4566917"/>
          </a:xfrm>
        </p:spPr>
        <p:txBody>
          <a:bodyPr>
            <a:normAutofit/>
          </a:bodyPr>
          <a:lstStyle/>
          <a:p>
            <a:r>
              <a:rPr lang="en-US" dirty="0"/>
              <a:t>Domestic government family planning expenditures</a:t>
            </a:r>
          </a:p>
          <a:p>
            <a:endParaRPr lang="en-US" dirty="0"/>
          </a:p>
          <a:p>
            <a:r>
              <a:rPr lang="en-US" dirty="0"/>
              <a:t>Donor expenditures on family planning</a:t>
            </a:r>
          </a:p>
          <a:p>
            <a:endParaRPr lang="en-US" dirty="0"/>
          </a:p>
          <a:p>
            <a:r>
              <a:rPr lang="en-US" dirty="0"/>
              <a:t>Laws and regulations that guarantee full access to family planning services</a:t>
            </a:r>
          </a:p>
          <a:p>
            <a:endParaRPr lang="en-US" dirty="0"/>
          </a:p>
          <a:p>
            <a:r>
              <a:rPr lang="en-US" altLang="zh-TW" dirty="0"/>
              <a:t>Evidence that preservice and/or in service curricula includes postpartum </a:t>
            </a:r>
            <a:r>
              <a:rPr lang="en-US" altLang="zh-TW" dirty="0" err="1"/>
              <a:t>postpartum</a:t>
            </a:r>
            <a:r>
              <a:rPr lang="en-US" altLang="zh-TW" dirty="0"/>
              <a:t> family planning</a:t>
            </a:r>
          </a:p>
          <a:p>
            <a:endParaRPr lang="en-US" dirty="0"/>
          </a:p>
        </p:txBody>
      </p:sp>
    </p:spTree>
    <p:extLst>
      <p:ext uri="{BB962C8B-B14F-4D97-AF65-F5344CB8AC3E}">
        <p14:creationId xmlns:p14="http://schemas.microsoft.com/office/powerpoint/2010/main" val="115225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1176" y="116632"/>
            <a:ext cx="8579296" cy="850106"/>
          </a:xfrm>
        </p:spPr>
        <p:txBody>
          <a:bodyPr>
            <a:normAutofit fontScale="90000"/>
          </a:bodyPr>
          <a:lstStyle/>
          <a:p>
            <a:pPr eaLnBrk="1" hangingPunct="1"/>
            <a:r>
              <a:rPr lang="en-US" altLang="zh-TW" sz="3600" dirty="0">
                <a:ea typeface="新細明體" pitchFamily="18" charset="-120"/>
              </a:rPr>
              <a:t>Common health system / community </a:t>
            </a:r>
            <a:r>
              <a:rPr lang="en-US" altLang="zh-TW" dirty="0">
                <a:ea typeface="新細明體" pitchFamily="18" charset="-120"/>
              </a:rPr>
              <a:t>i</a:t>
            </a:r>
            <a:r>
              <a:rPr lang="en-US" altLang="zh-TW" sz="3600" dirty="0">
                <a:ea typeface="新細明體" pitchFamily="18" charset="-120"/>
              </a:rPr>
              <a:t>ndicators</a:t>
            </a:r>
          </a:p>
        </p:txBody>
      </p:sp>
      <p:sp>
        <p:nvSpPr>
          <p:cNvPr id="11267" name="Rectangle 3"/>
          <p:cNvSpPr>
            <a:spLocks noGrp="1" noChangeArrowheads="1"/>
          </p:cNvSpPr>
          <p:nvPr>
            <p:ph type="body" idx="1"/>
          </p:nvPr>
        </p:nvSpPr>
        <p:spPr>
          <a:xfrm>
            <a:off x="251520" y="1124744"/>
            <a:ext cx="8820472" cy="5256584"/>
          </a:xfrm>
        </p:spPr>
        <p:txBody>
          <a:bodyPr>
            <a:normAutofit fontScale="85000" lnSpcReduction="10000"/>
          </a:bodyPr>
          <a:lstStyle/>
          <a:p>
            <a:r>
              <a:rPr lang="en-US" altLang="zh-TW" dirty="0">
                <a:ea typeface="新細明體" pitchFamily="18" charset="-120"/>
              </a:rPr>
              <a:t>Stock outs</a:t>
            </a:r>
            <a:r>
              <a:rPr lang="en-US" altLang="zh-TW" dirty="0"/>
              <a:t>: Percentage of facilities stocked out, by method offered, on the day of assessment.</a:t>
            </a:r>
            <a:endParaRPr lang="en-US" altLang="zh-TW" dirty="0">
              <a:ea typeface="新細明體" pitchFamily="18" charset="-120"/>
            </a:endParaRPr>
          </a:p>
          <a:p>
            <a:r>
              <a:rPr lang="en-US" altLang="zh-TW" dirty="0">
                <a:ea typeface="新細明體" pitchFamily="18" charset="-120"/>
              </a:rPr>
              <a:t>Method </a:t>
            </a:r>
            <a:r>
              <a:rPr lang="en-US" altLang="zh-TW" dirty="0"/>
              <a:t>availability: Percentage of primary SDPs that have at least 3 modern methods of contraception available on day of assessment.</a:t>
            </a:r>
            <a:endParaRPr lang="en-US" altLang="zh-TW" dirty="0">
              <a:ea typeface="新細明體" pitchFamily="18" charset="-120"/>
            </a:endParaRPr>
          </a:p>
          <a:p>
            <a:r>
              <a:rPr lang="en-US" altLang="zh-TW" dirty="0"/>
              <a:t>CYP: Couple-Years of Protection.</a:t>
            </a:r>
            <a:endParaRPr lang="en-US" altLang="zh-TW" dirty="0">
              <a:ea typeface="新細明體" pitchFamily="18" charset="-120"/>
            </a:endParaRPr>
          </a:p>
          <a:p>
            <a:r>
              <a:rPr lang="en-US" altLang="zh-TW" dirty="0">
                <a:ea typeface="新細明體" pitchFamily="18" charset="-120"/>
              </a:rPr>
              <a:t>Method Information </a:t>
            </a:r>
            <a:r>
              <a:rPr lang="en-US" altLang="zh-TW" dirty="0"/>
              <a:t>index: An index measuring the extent to which women were given specific information when they received family planning services.</a:t>
            </a:r>
            <a:endParaRPr lang="en-US" altLang="zh-TW" dirty="0">
              <a:ea typeface="新細明體" pitchFamily="18" charset="-120"/>
            </a:endParaRPr>
          </a:p>
          <a:p>
            <a:r>
              <a:rPr lang="en-US" altLang="zh-TW" dirty="0"/>
              <a:t>Unmet need: Percentage of women with an unmet need for modern methods of contraception.</a:t>
            </a:r>
          </a:p>
          <a:p>
            <a:r>
              <a:rPr lang="en-US" altLang="zh-TW" dirty="0"/>
              <a:t>Number or percent of service delivery points which offer a range of appropriate contraceptive options for postpartum women.</a:t>
            </a:r>
          </a:p>
          <a:p>
            <a:r>
              <a:rPr lang="en-US" altLang="zh-TW" dirty="0"/>
              <a:t>Percent of postpartum women with unmet need for contraception.</a:t>
            </a:r>
          </a:p>
        </p:txBody>
      </p:sp>
    </p:spTree>
    <p:custDataLst>
      <p:tags r:id="rId1"/>
    </p:custDataLst>
    <p:extLst>
      <p:ext uri="{BB962C8B-B14F-4D97-AF65-F5344CB8AC3E}">
        <p14:creationId xmlns:p14="http://schemas.microsoft.com/office/powerpoint/2010/main" val="77890004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75AD-228A-4901-AFF5-4FDDADC24C7D}"/>
              </a:ext>
            </a:extLst>
          </p:cNvPr>
          <p:cNvSpPr>
            <a:spLocks noGrp="1"/>
          </p:cNvSpPr>
          <p:nvPr>
            <p:ph type="title"/>
          </p:nvPr>
        </p:nvSpPr>
        <p:spPr>
          <a:xfrm>
            <a:off x="457200" y="222087"/>
            <a:ext cx="8229600" cy="850106"/>
          </a:xfrm>
        </p:spPr>
        <p:txBody>
          <a:bodyPr/>
          <a:lstStyle/>
          <a:p>
            <a:r>
              <a:rPr lang="en-US" dirty="0"/>
              <a:t>Common individual level indicators</a:t>
            </a:r>
          </a:p>
        </p:txBody>
      </p:sp>
      <p:sp>
        <p:nvSpPr>
          <p:cNvPr id="3" name="Content Placeholder 2">
            <a:extLst>
              <a:ext uri="{FF2B5EF4-FFF2-40B4-BE49-F238E27FC236}">
                <a16:creationId xmlns:a16="http://schemas.microsoft.com/office/drawing/2014/main" id="{10A17299-DFFA-4905-BF64-68F51F1BBF86}"/>
              </a:ext>
            </a:extLst>
          </p:cNvPr>
          <p:cNvSpPr>
            <a:spLocks noGrp="1"/>
          </p:cNvSpPr>
          <p:nvPr>
            <p:ph idx="1"/>
          </p:nvPr>
        </p:nvSpPr>
        <p:spPr>
          <a:xfrm>
            <a:off x="457200" y="1196752"/>
            <a:ext cx="8435280" cy="4968552"/>
          </a:xfrm>
        </p:spPr>
        <p:txBody>
          <a:bodyPr>
            <a:normAutofit fontScale="92500" lnSpcReduction="10000"/>
          </a:bodyPr>
          <a:lstStyle/>
          <a:p>
            <a:r>
              <a:rPr lang="en-US" dirty="0" err="1"/>
              <a:t>mCPR</a:t>
            </a:r>
            <a:r>
              <a:rPr lang="en-US" dirty="0"/>
              <a:t>: Modern contraceptive prevalence rate Percentage of women using a modern method of contraception.</a:t>
            </a:r>
          </a:p>
          <a:p>
            <a:r>
              <a:rPr lang="en-US" dirty="0"/>
              <a:t>Demand Satisfied: Percentage of women whose demand is satisfied with a modern method of contraception.</a:t>
            </a:r>
          </a:p>
          <a:p>
            <a:r>
              <a:rPr lang="en-US" dirty="0"/>
              <a:t>Discontinuation &amp; Method Switching: 12-month contraceptive discontinuation and switching rate. </a:t>
            </a:r>
          </a:p>
          <a:p>
            <a:r>
              <a:rPr lang="en-US" dirty="0"/>
              <a:t>Method Mix: Percentage of women using each modern method of contraception.</a:t>
            </a:r>
          </a:p>
          <a:p>
            <a:r>
              <a:rPr lang="en-US" dirty="0"/>
              <a:t>Unintended Pregnancies: Number of unintended pregnancies.</a:t>
            </a:r>
          </a:p>
          <a:p>
            <a:r>
              <a:rPr lang="en-US" altLang="zh-TW" dirty="0"/>
              <a:t>Number or percent of maternal and child health services clients who received counseling about LAM.</a:t>
            </a:r>
          </a:p>
        </p:txBody>
      </p:sp>
    </p:spTree>
    <p:extLst>
      <p:ext uri="{BB962C8B-B14F-4D97-AF65-F5344CB8AC3E}">
        <p14:creationId xmlns:p14="http://schemas.microsoft.com/office/powerpoint/2010/main" val="316293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E82F6-7F42-431B-986F-22DC6573748A}"/>
              </a:ext>
            </a:extLst>
          </p:cNvPr>
          <p:cNvSpPr>
            <a:spLocks noGrp="1"/>
          </p:cNvSpPr>
          <p:nvPr>
            <p:ph type="title"/>
          </p:nvPr>
        </p:nvSpPr>
        <p:spPr>
          <a:xfrm>
            <a:off x="457200" y="116632"/>
            <a:ext cx="8229600" cy="850106"/>
          </a:xfrm>
        </p:spPr>
        <p:txBody>
          <a:bodyPr>
            <a:normAutofit/>
          </a:bodyPr>
          <a:lstStyle/>
          <a:p>
            <a:r>
              <a:rPr lang="en-US" sz="4000" dirty="0"/>
              <a:t>Sources of data</a:t>
            </a:r>
          </a:p>
        </p:txBody>
      </p:sp>
      <p:sp>
        <p:nvSpPr>
          <p:cNvPr id="3" name="Content Placeholder 2">
            <a:extLst>
              <a:ext uri="{FF2B5EF4-FFF2-40B4-BE49-F238E27FC236}">
                <a16:creationId xmlns:a16="http://schemas.microsoft.com/office/drawing/2014/main" id="{EABC824E-8C94-4B49-9018-C0F1F5F60CEF}"/>
              </a:ext>
            </a:extLst>
          </p:cNvPr>
          <p:cNvSpPr>
            <a:spLocks noGrp="1"/>
          </p:cNvSpPr>
          <p:nvPr>
            <p:ph idx="1"/>
          </p:nvPr>
        </p:nvSpPr>
        <p:spPr>
          <a:xfrm>
            <a:off x="457200" y="1268760"/>
            <a:ext cx="8363272" cy="4857403"/>
          </a:xfrm>
        </p:spPr>
        <p:txBody>
          <a:bodyPr>
            <a:normAutofit/>
          </a:bodyPr>
          <a:lstStyle/>
          <a:p>
            <a:r>
              <a:rPr lang="en-US" dirty="0"/>
              <a:t>Population surveys such as the Demographic Health survey (DHS), PMA2020 surveys, Reproductive Health Survey (RHS), Multiple Indicator Cluster Surveys (MICS) and other nationally representative surveys</a:t>
            </a:r>
          </a:p>
          <a:p>
            <a:r>
              <a:rPr lang="en-US" dirty="0"/>
              <a:t>Service Provision Assessment (SPA) Surveys</a:t>
            </a:r>
          </a:p>
          <a:p>
            <a:r>
              <a:rPr lang="en-US" dirty="0"/>
              <a:t>Service statistics </a:t>
            </a:r>
          </a:p>
          <a:p>
            <a:r>
              <a:rPr lang="en-US" dirty="0"/>
              <a:t>Logistic reports</a:t>
            </a:r>
          </a:p>
          <a:p>
            <a:r>
              <a:rPr lang="en-US" dirty="0"/>
              <a:t>Financial tracking such as the WHO Commission on Information and Accountability and the UNFPA-NIDI FP resource flows survey</a:t>
            </a:r>
          </a:p>
          <a:p>
            <a:pPr lvl="1"/>
            <a:endParaRPr lang="en-US" dirty="0"/>
          </a:p>
        </p:txBody>
      </p:sp>
    </p:spTree>
    <p:extLst>
      <p:ext uri="{BB962C8B-B14F-4D97-AF65-F5344CB8AC3E}">
        <p14:creationId xmlns:p14="http://schemas.microsoft.com/office/powerpoint/2010/main" val="114364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C823-6010-4595-AC12-20E9195D2DD0}"/>
              </a:ext>
            </a:extLst>
          </p:cNvPr>
          <p:cNvSpPr>
            <a:spLocks noGrp="1"/>
          </p:cNvSpPr>
          <p:nvPr>
            <p:ph type="title"/>
          </p:nvPr>
        </p:nvSpPr>
        <p:spPr>
          <a:xfrm>
            <a:off x="457200" y="130622"/>
            <a:ext cx="8229600" cy="850106"/>
          </a:xfrm>
        </p:spPr>
        <p:txBody>
          <a:bodyPr/>
          <a:lstStyle/>
          <a:p>
            <a:r>
              <a:rPr lang="en-US" dirty="0"/>
              <a:t>Understanding specific FP indicators</a:t>
            </a:r>
          </a:p>
        </p:txBody>
      </p:sp>
      <p:sp>
        <p:nvSpPr>
          <p:cNvPr id="3" name="Content Placeholder 2">
            <a:extLst>
              <a:ext uri="{FF2B5EF4-FFF2-40B4-BE49-F238E27FC236}">
                <a16:creationId xmlns:a16="http://schemas.microsoft.com/office/drawing/2014/main" id="{5964AB84-BA8D-46AC-A54F-B83953E26627}"/>
              </a:ext>
            </a:extLst>
          </p:cNvPr>
          <p:cNvSpPr>
            <a:spLocks noGrp="1"/>
          </p:cNvSpPr>
          <p:nvPr>
            <p:ph idx="1"/>
          </p:nvPr>
        </p:nvSpPr>
        <p:spPr>
          <a:xfrm>
            <a:off x="457200" y="1268760"/>
            <a:ext cx="8229600" cy="4569371"/>
          </a:xfrm>
        </p:spPr>
        <p:txBody>
          <a:bodyPr/>
          <a:lstStyle/>
          <a:p>
            <a:r>
              <a:rPr lang="en-US" dirty="0"/>
              <a:t>CPR</a:t>
            </a:r>
          </a:p>
          <a:p>
            <a:r>
              <a:rPr lang="en-US" dirty="0"/>
              <a:t>Demand Satisfied</a:t>
            </a:r>
          </a:p>
          <a:p>
            <a:r>
              <a:rPr lang="en-US" altLang="zh-TW" dirty="0"/>
              <a:t>Unmet need</a:t>
            </a:r>
            <a:endParaRPr lang="en-US" dirty="0"/>
          </a:p>
        </p:txBody>
      </p:sp>
    </p:spTree>
    <p:extLst>
      <p:ext uri="{BB962C8B-B14F-4D97-AF65-F5344CB8AC3E}">
        <p14:creationId xmlns:p14="http://schemas.microsoft.com/office/powerpoint/2010/main" val="6182736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 val="3,1342566749,C:\Users\fiona\a_Fionna\Work_medical foundation\training 2013\Presentation\Presentation_2013_Moazzam Ali\Principles of Population and Demography. Moazzam Ali. GFMER lecture 2011.ppc"/>
</p:tagLst>
</file>

<file path=ppt/theme/theme1.xml><?xml version="1.0" encoding="utf-8"?>
<a:theme xmlns:a="http://schemas.openxmlformats.org/drawingml/2006/main" name="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jat Khosla_Hara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1DF2A5421D2D74396AE14F63178122F" ma:contentTypeVersion="13" ma:contentTypeDescription="Create a new document." ma:contentTypeScope="" ma:versionID="3b4b39bdcf2f306ae2565e892e1e9a76">
  <xsd:schema xmlns:xsd="http://www.w3.org/2001/XMLSchema" xmlns:xs="http://www.w3.org/2001/XMLSchema" xmlns:p="http://schemas.microsoft.com/office/2006/metadata/properties" xmlns:ns3="bf10e4f2-19ca-4661-a2ef-f7ec71be9c80" xmlns:ns4="2793f204-40a4-4c24-86dd-861766838112" targetNamespace="http://schemas.microsoft.com/office/2006/metadata/properties" ma:root="true" ma:fieldsID="632212f57094cb296957c3f9d22c004b" ns3:_="" ns4:_="">
    <xsd:import namespace="bf10e4f2-19ca-4661-a2ef-f7ec71be9c80"/>
    <xsd:import namespace="2793f204-40a4-4c24-86dd-86176683811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0e4f2-19ca-4661-a2ef-f7ec71be9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93f204-40a4-4c24-86dd-86176683811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EDE4B7-B9BF-4066-A14C-A18CECBD1584}">
  <ds:schemaRefs>
    <ds:schemaRef ds:uri="http://purl.org/dc/terms/"/>
    <ds:schemaRef ds:uri="bf10e4f2-19ca-4661-a2ef-f7ec71be9c80"/>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2793f204-40a4-4c24-86dd-861766838112"/>
    <ds:schemaRef ds:uri="http://www.w3.org/XML/1998/namespace"/>
    <ds:schemaRef ds:uri="http://purl.org/dc/elements/1.1/"/>
  </ds:schemaRefs>
</ds:datastoreItem>
</file>

<file path=customXml/itemProps2.xml><?xml version="1.0" encoding="utf-8"?>
<ds:datastoreItem xmlns:ds="http://schemas.openxmlformats.org/officeDocument/2006/customXml" ds:itemID="{D4CBEA92-72F5-481F-A8EF-EFA020FF68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0e4f2-19ca-4661-a2ef-f7ec71be9c80"/>
    <ds:schemaRef ds:uri="2793f204-40a4-4c24-86dd-8617668381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841CC3-8727-4327-B25E-A62163A76B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6</TotalTime>
  <Words>1270</Words>
  <Application>Microsoft Office PowerPoint</Application>
  <PresentationFormat>On-screen Show (4:3)</PresentationFormat>
  <Paragraphs>144</Paragraphs>
  <Slides>19</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Trebuchet MS</vt:lpstr>
      <vt:lpstr>Wingdings</vt:lpstr>
      <vt:lpstr>Presentation template</vt:lpstr>
      <vt:lpstr>Rajat Khosla_Harare</vt:lpstr>
      <vt:lpstr>Module 1 – Session 3  Family Planning Indicators  An Online Evidence-based Course 2022</vt:lpstr>
      <vt:lpstr>Health indicators</vt:lpstr>
      <vt:lpstr>Family planning indicators</vt:lpstr>
      <vt:lpstr>At what level do family planning indicators measure</vt:lpstr>
      <vt:lpstr>Common enabling environment indicators</vt:lpstr>
      <vt:lpstr>Common health system / community indicators</vt:lpstr>
      <vt:lpstr>Common individual level indicators</vt:lpstr>
      <vt:lpstr>Sources of data</vt:lpstr>
      <vt:lpstr>Understanding specific FP indicators</vt:lpstr>
      <vt:lpstr>Contraceptive prevalence rate</vt:lpstr>
      <vt:lpstr>Unmet need</vt:lpstr>
      <vt:lpstr>Demand satisfied</vt:lpstr>
      <vt:lpstr>Using FP indicators in decision making </vt:lpstr>
      <vt:lpstr>The S Curve</vt:lpstr>
      <vt:lpstr>Contraceptive prevalence and fertility</vt:lpstr>
      <vt:lpstr>The demand curve</vt:lpstr>
      <vt:lpstr>Conclusions</vt:lpstr>
      <vt:lpstr>Readings and videos</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Planning Indicators - James Kiarie</dc:title>
  <dc:creator>James Kiarie</dc:creator>
  <cp:lastModifiedBy>Aldo Campana</cp:lastModifiedBy>
  <cp:revision>60</cp:revision>
  <dcterms:created xsi:type="dcterms:W3CDTF">2017-06-27T09:32:41Z</dcterms:created>
  <dcterms:modified xsi:type="dcterms:W3CDTF">2022-06-04T14:50:14Z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0x010100B1DF2A5421D2D74396AE14F63178122F</vt:lpwstr>
  </property>
</Properties>
</file>