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19"/>
  </p:notesMasterIdLst>
  <p:sldIdLst>
    <p:sldId id="256" r:id="rId5"/>
    <p:sldId id="316" r:id="rId6"/>
    <p:sldId id="261" r:id="rId7"/>
    <p:sldId id="277" r:id="rId8"/>
    <p:sldId id="279" r:id="rId9"/>
    <p:sldId id="271" r:id="rId10"/>
    <p:sldId id="317" r:id="rId11"/>
    <p:sldId id="318" r:id="rId12"/>
    <p:sldId id="319" r:id="rId13"/>
    <p:sldId id="320" r:id="rId14"/>
    <p:sldId id="322" r:id="rId15"/>
    <p:sldId id="323" r:id="rId16"/>
    <p:sldId id="324" r:id="rId17"/>
    <p:sldId id="354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E95A5FC-4D35-4C3F-8CC8-A35667FB82AE}">
          <p14:sldIdLst>
            <p14:sldId id="256"/>
            <p14:sldId id="316"/>
            <p14:sldId id="261"/>
            <p14:sldId id="277"/>
            <p14:sldId id="279"/>
            <p14:sldId id="271"/>
            <p14:sldId id="317"/>
            <p14:sldId id="318"/>
            <p14:sldId id="319"/>
            <p14:sldId id="320"/>
            <p14:sldId id="322"/>
            <p14:sldId id="323"/>
            <p14:sldId id="324"/>
            <p14:sldId id="35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3366CC"/>
    <a:srgbClr val="007DC5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1463" autoAdjust="0"/>
  </p:normalViewPr>
  <p:slideViewPr>
    <p:cSldViewPr>
      <p:cViewPr varScale="1">
        <p:scale>
          <a:sx n="114" d="100"/>
          <a:sy n="114" d="100"/>
        </p:scale>
        <p:origin x="1524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1B2249C-1EC0-4B91-99D4-78CAA7D61D2B}" type="doc">
      <dgm:prSet loTypeId="urn:diagrams.loki3.com/Bracke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96D52FD-8403-46E2-9AAE-082F63F791CB}">
      <dgm:prSet/>
      <dgm:spPr/>
      <dgm:t>
        <a:bodyPr/>
        <a:lstStyle/>
        <a:p>
          <a:r>
            <a:rPr lang="en-US" dirty="0"/>
            <a:t>Family planning fertility and population</a:t>
          </a:r>
        </a:p>
      </dgm:t>
    </dgm:pt>
    <dgm:pt modelId="{877D3D03-893F-4F5A-A4A6-D90A9CF5A77F}" type="parTrans" cxnId="{414B9811-540E-44FA-800E-4D204BD91A13}">
      <dgm:prSet/>
      <dgm:spPr/>
      <dgm:t>
        <a:bodyPr/>
        <a:lstStyle/>
        <a:p>
          <a:endParaRPr lang="en-US"/>
        </a:p>
      </dgm:t>
    </dgm:pt>
    <dgm:pt modelId="{1C9685B9-9BD8-462D-ACD9-C7E37ADBAF53}" type="sibTrans" cxnId="{414B9811-540E-44FA-800E-4D204BD91A13}">
      <dgm:prSet/>
      <dgm:spPr/>
      <dgm:t>
        <a:bodyPr/>
        <a:lstStyle/>
        <a:p>
          <a:endParaRPr lang="en-US"/>
        </a:p>
      </dgm:t>
    </dgm:pt>
    <dgm:pt modelId="{28E6D47B-BDCB-40ED-87FC-EC9069A348FF}">
      <dgm:prSet/>
      <dgm:spPr/>
      <dgm:t>
        <a:bodyPr/>
        <a:lstStyle/>
        <a:p>
          <a:r>
            <a:rPr lang="en-US" dirty="0"/>
            <a:t>Reproductive health benefits of family planning</a:t>
          </a:r>
        </a:p>
      </dgm:t>
    </dgm:pt>
    <dgm:pt modelId="{D22714C4-C800-444C-9B0F-707698D76DED}" type="parTrans" cxnId="{70803E9E-A9EB-4663-A422-15CE3A8A6521}">
      <dgm:prSet/>
      <dgm:spPr/>
      <dgm:t>
        <a:bodyPr/>
        <a:lstStyle/>
        <a:p>
          <a:endParaRPr lang="en-US"/>
        </a:p>
      </dgm:t>
    </dgm:pt>
    <dgm:pt modelId="{84222CEA-5EB1-4B49-A738-16412D9FE90D}" type="sibTrans" cxnId="{70803E9E-A9EB-4663-A422-15CE3A8A6521}">
      <dgm:prSet/>
      <dgm:spPr/>
      <dgm:t>
        <a:bodyPr/>
        <a:lstStyle/>
        <a:p>
          <a:endParaRPr lang="en-US"/>
        </a:p>
      </dgm:t>
    </dgm:pt>
    <dgm:pt modelId="{06CE6448-4217-4D91-B185-DA07CC68DC75}">
      <dgm:prSet/>
      <dgm:spPr/>
      <dgm:t>
        <a:bodyPr/>
        <a:lstStyle/>
        <a:p>
          <a:r>
            <a:rPr lang="en-US" dirty="0"/>
            <a:t>Other health benefits of family planning</a:t>
          </a:r>
        </a:p>
      </dgm:t>
    </dgm:pt>
    <dgm:pt modelId="{8A222FE3-51B4-4F85-91B0-18A236828E20}" type="parTrans" cxnId="{6F7842CC-22A6-4D26-8132-217A434C6213}">
      <dgm:prSet/>
      <dgm:spPr/>
      <dgm:t>
        <a:bodyPr/>
        <a:lstStyle/>
        <a:p>
          <a:endParaRPr lang="en-US"/>
        </a:p>
      </dgm:t>
    </dgm:pt>
    <dgm:pt modelId="{6D0DEB3F-0AD5-4B82-82FB-F23BEC3F1BF3}" type="sibTrans" cxnId="{6F7842CC-22A6-4D26-8132-217A434C6213}">
      <dgm:prSet/>
      <dgm:spPr/>
      <dgm:t>
        <a:bodyPr/>
        <a:lstStyle/>
        <a:p>
          <a:endParaRPr lang="en-US"/>
        </a:p>
      </dgm:t>
    </dgm:pt>
    <dgm:pt modelId="{B185797A-C008-407E-8789-61E187540D87}">
      <dgm:prSet/>
      <dgm:spPr/>
      <dgm:t>
        <a:bodyPr/>
        <a:lstStyle/>
        <a:p>
          <a:r>
            <a:rPr lang="en-US" dirty="0"/>
            <a:t>Family planning and empowerment of adolescents, youth and women</a:t>
          </a:r>
        </a:p>
      </dgm:t>
    </dgm:pt>
    <dgm:pt modelId="{D5C6580A-3BDE-48A4-A1DF-21E704D3D94C}" type="parTrans" cxnId="{03FE10B7-AA0F-4699-8920-901D51A175A2}">
      <dgm:prSet/>
      <dgm:spPr/>
      <dgm:t>
        <a:bodyPr/>
        <a:lstStyle/>
        <a:p>
          <a:endParaRPr lang="en-US"/>
        </a:p>
      </dgm:t>
    </dgm:pt>
    <dgm:pt modelId="{CEBBC3CE-F60E-44AE-9B17-999C73EB2EB5}" type="sibTrans" cxnId="{03FE10B7-AA0F-4699-8920-901D51A175A2}">
      <dgm:prSet/>
      <dgm:spPr/>
      <dgm:t>
        <a:bodyPr/>
        <a:lstStyle/>
        <a:p>
          <a:endParaRPr lang="en-US"/>
        </a:p>
      </dgm:t>
    </dgm:pt>
    <dgm:pt modelId="{1705F972-BA9C-4D98-93DC-B1F043A0BAA2}">
      <dgm:prSet/>
      <dgm:spPr/>
      <dgm:t>
        <a:bodyPr/>
        <a:lstStyle/>
        <a:p>
          <a:r>
            <a:rPr lang="en-US" dirty="0"/>
            <a:t>The health care system and family planning</a:t>
          </a:r>
        </a:p>
      </dgm:t>
    </dgm:pt>
    <dgm:pt modelId="{B4B0B012-3D65-4141-9265-3B0B3C5AF3C4}" type="parTrans" cxnId="{9F6F61AC-ACF3-42EF-BD7F-2F6015D1FF8A}">
      <dgm:prSet/>
      <dgm:spPr/>
      <dgm:t>
        <a:bodyPr/>
        <a:lstStyle/>
        <a:p>
          <a:endParaRPr lang="en-US"/>
        </a:p>
      </dgm:t>
    </dgm:pt>
    <dgm:pt modelId="{4AFE7E7A-FF90-4B9B-A574-DFFCC8268F3A}" type="sibTrans" cxnId="{9F6F61AC-ACF3-42EF-BD7F-2F6015D1FF8A}">
      <dgm:prSet/>
      <dgm:spPr/>
      <dgm:t>
        <a:bodyPr/>
        <a:lstStyle/>
        <a:p>
          <a:endParaRPr lang="en-US"/>
        </a:p>
      </dgm:t>
    </dgm:pt>
    <dgm:pt modelId="{806674E4-E24E-46B2-8BF6-5448EC55544A}" type="pres">
      <dgm:prSet presAssocID="{81B2249C-1EC0-4B91-99D4-78CAA7D61D2B}" presName="Name0" presStyleCnt="0">
        <dgm:presLayoutVars>
          <dgm:dir/>
          <dgm:animLvl val="lvl"/>
          <dgm:resizeHandles val="exact"/>
        </dgm:presLayoutVars>
      </dgm:prSet>
      <dgm:spPr/>
    </dgm:pt>
    <dgm:pt modelId="{28ED025F-3974-4568-8FD0-8E33BCA8745D}" type="pres">
      <dgm:prSet presAssocID="{F96D52FD-8403-46E2-9AAE-082F63F791CB}" presName="linNode" presStyleCnt="0"/>
      <dgm:spPr/>
    </dgm:pt>
    <dgm:pt modelId="{0B6BD78B-4B4B-4A20-91A8-00A9588F2F1D}" type="pres">
      <dgm:prSet presAssocID="{F96D52FD-8403-46E2-9AAE-082F63F791CB}" presName="parTx" presStyleLbl="revTx" presStyleIdx="0" presStyleCnt="5" custScaleX="277921" custLinFactX="12334" custLinFactNeighborX="100000">
        <dgm:presLayoutVars>
          <dgm:chMax val="1"/>
          <dgm:bulletEnabled val="1"/>
        </dgm:presLayoutVars>
      </dgm:prSet>
      <dgm:spPr/>
    </dgm:pt>
    <dgm:pt modelId="{98C49B8D-4EED-4C23-8EB8-AF2D5A21FBCF}" type="pres">
      <dgm:prSet presAssocID="{F96D52FD-8403-46E2-9AAE-082F63F791CB}" presName="bracket" presStyleLbl="parChTrans1D1" presStyleIdx="0" presStyleCnt="5" custLinFactX="100000" custLinFactNeighborX="188730"/>
      <dgm:spPr/>
    </dgm:pt>
    <dgm:pt modelId="{1100FC5B-3486-4FA8-9BE2-6E0C64DB4419}" type="pres">
      <dgm:prSet presAssocID="{F96D52FD-8403-46E2-9AAE-082F63F791CB}" presName="spH" presStyleCnt="0"/>
      <dgm:spPr/>
    </dgm:pt>
    <dgm:pt modelId="{627BBB17-ABA1-4E57-85A6-BF037EAC6E79}" type="pres">
      <dgm:prSet presAssocID="{1C9685B9-9BD8-462D-ACD9-C7E37ADBAF53}" presName="spV" presStyleCnt="0"/>
      <dgm:spPr/>
    </dgm:pt>
    <dgm:pt modelId="{58ACE0C6-8351-49D1-8EE6-24DBF4302BAA}" type="pres">
      <dgm:prSet presAssocID="{28E6D47B-BDCB-40ED-87FC-EC9069A348FF}" presName="linNode" presStyleCnt="0"/>
      <dgm:spPr/>
    </dgm:pt>
    <dgm:pt modelId="{F3169C5D-2884-43C6-987E-FF1E0BA17F69}" type="pres">
      <dgm:prSet presAssocID="{28E6D47B-BDCB-40ED-87FC-EC9069A348FF}" presName="parTx" presStyleLbl="revTx" presStyleIdx="1" presStyleCnt="5" custScaleX="282443" custLinFactX="12617" custLinFactNeighborX="100000">
        <dgm:presLayoutVars>
          <dgm:chMax val="1"/>
          <dgm:bulletEnabled val="1"/>
        </dgm:presLayoutVars>
      </dgm:prSet>
      <dgm:spPr/>
    </dgm:pt>
    <dgm:pt modelId="{8630809A-EDE9-45E3-B432-C8C1EDE64389}" type="pres">
      <dgm:prSet presAssocID="{28E6D47B-BDCB-40ED-87FC-EC9069A348FF}" presName="bracket" presStyleLbl="parChTrans1D1" presStyleIdx="1" presStyleCnt="5" custLinFactX="100000" custLinFactNeighborX="151617"/>
      <dgm:spPr/>
    </dgm:pt>
    <dgm:pt modelId="{4AD08BC7-610D-479B-B1DB-D854EE60922C}" type="pres">
      <dgm:prSet presAssocID="{28E6D47B-BDCB-40ED-87FC-EC9069A348FF}" presName="spH" presStyleCnt="0"/>
      <dgm:spPr/>
    </dgm:pt>
    <dgm:pt modelId="{7C7CD581-E38B-4E55-84F8-4F022D3F2CB5}" type="pres">
      <dgm:prSet presAssocID="{84222CEA-5EB1-4B49-A738-16412D9FE90D}" presName="spV" presStyleCnt="0"/>
      <dgm:spPr/>
    </dgm:pt>
    <dgm:pt modelId="{7A99E438-8F1F-49F3-811F-B76B02C10DBF}" type="pres">
      <dgm:prSet presAssocID="{06CE6448-4217-4D91-B185-DA07CC68DC75}" presName="linNode" presStyleCnt="0"/>
      <dgm:spPr/>
    </dgm:pt>
    <dgm:pt modelId="{B9FEB030-D252-4264-B794-6F7D4B0C7A6F}" type="pres">
      <dgm:prSet presAssocID="{06CE6448-4217-4D91-B185-DA07CC68DC75}" presName="parTx" presStyleLbl="revTx" presStyleIdx="2" presStyleCnt="5" custScaleX="294653" custLinFactX="1901" custLinFactNeighborX="100000">
        <dgm:presLayoutVars>
          <dgm:chMax val="1"/>
          <dgm:bulletEnabled val="1"/>
        </dgm:presLayoutVars>
      </dgm:prSet>
      <dgm:spPr/>
    </dgm:pt>
    <dgm:pt modelId="{A3D95E87-E416-4644-88FF-DF8CAC7306FA}" type="pres">
      <dgm:prSet presAssocID="{06CE6448-4217-4D91-B185-DA07CC68DC75}" presName="bracket" presStyleLbl="parChTrans1D1" presStyleIdx="2" presStyleCnt="5" custLinFactX="67067" custLinFactNeighborX="100000"/>
      <dgm:spPr/>
    </dgm:pt>
    <dgm:pt modelId="{641C122E-34E1-42D9-BF44-242C76586979}" type="pres">
      <dgm:prSet presAssocID="{06CE6448-4217-4D91-B185-DA07CC68DC75}" presName="spH" presStyleCnt="0"/>
      <dgm:spPr/>
    </dgm:pt>
    <dgm:pt modelId="{0117DEB8-3F87-46E3-B656-F398A63A4AD3}" type="pres">
      <dgm:prSet presAssocID="{6D0DEB3F-0AD5-4B82-82FB-F23BEC3F1BF3}" presName="spV" presStyleCnt="0"/>
      <dgm:spPr/>
    </dgm:pt>
    <dgm:pt modelId="{66B4B5BA-577E-4A6E-917D-1C198E6244DE}" type="pres">
      <dgm:prSet presAssocID="{B185797A-C008-407E-8789-61E187540D87}" presName="linNode" presStyleCnt="0"/>
      <dgm:spPr/>
    </dgm:pt>
    <dgm:pt modelId="{B7AB8225-2208-4283-A293-6A633ADAE2E7}" type="pres">
      <dgm:prSet presAssocID="{B185797A-C008-407E-8789-61E187540D87}" presName="parTx" presStyleLbl="revTx" presStyleIdx="3" presStyleCnt="5" custScaleX="332419" custLinFactNeighborX="-96710">
        <dgm:presLayoutVars>
          <dgm:chMax val="1"/>
          <dgm:bulletEnabled val="1"/>
        </dgm:presLayoutVars>
      </dgm:prSet>
      <dgm:spPr/>
    </dgm:pt>
    <dgm:pt modelId="{51D46080-98CD-40CC-9952-99EA03F83134}" type="pres">
      <dgm:prSet presAssocID="{B185797A-C008-407E-8789-61E187540D87}" presName="bracket" presStyleLbl="parChTrans1D1" presStyleIdx="3" presStyleCnt="5" custLinFactX="-44958" custLinFactNeighborX="-100000"/>
      <dgm:spPr/>
    </dgm:pt>
    <dgm:pt modelId="{C54A4F03-FFA8-4B78-8929-27479847D688}" type="pres">
      <dgm:prSet presAssocID="{B185797A-C008-407E-8789-61E187540D87}" presName="spH" presStyleCnt="0"/>
      <dgm:spPr/>
    </dgm:pt>
    <dgm:pt modelId="{F04FAE21-55C0-418E-9542-7913E71FDE58}" type="pres">
      <dgm:prSet presAssocID="{CEBBC3CE-F60E-44AE-9B17-999C73EB2EB5}" presName="spV" presStyleCnt="0"/>
      <dgm:spPr/>
    </dgm:pt>
    <dgm:pt modelId="{8932BFEA-D905-4D3F-B50B-30F3527AAAD1}" type="pres">
      <dgm:prSet presAssocID="{1705F972-BA9C-4D98-93DC-B1F043A0BAA2}" presName="linNode" presStyleCnt="0"/>
      <dgm:spPr/>
    </dgm:pt>
    <dgm:pt modelId="{4FF644A4-D491-4205-A631-4A5616F32155}" type="pres">
      <dgm:prSet presAssocID="{1705F972-BA9C-4D98-93DC-B1F043A0BAA2}" presName="parTx" presStyleLbl="revTx" presStyleIdx="4" presStyleCnt="5" custScaleX="329202" custLinFactX="-1399" custLinFactNeighborX="-100000">
        <dgm:presLayoutVars>
          <dgm:chMax val="1"/>
          <dgm:bulletEnabled val="1"/>
        </dgm:presLayoutVars>
      </dgm:prSet>
      <dgm:spPr/>
    </dgm:pt>
    <dgm:pt modelId="{6D066287-4DAE-4969-8977-862C30B1B7CE}" type="pres">
      <dgm:prSet presAssocID="{1705F972-BA9C-4D98-93DC-B1F043A0BAA2}" presName="bracket" presStyleLbl="parChTrans1D1" presStyleIdx="4" presStyleCnt="5" custLinFactX="-18216" custLinFactNeighborX="-100000"/>
      <dgm:spPr/>
    </dgm:pt>
    <dgm:pt modelId="{E2279099-6951-4558-9C33-A8381881EA04}" type="pres">
      <dgm:prSet presAssocID="{1705F972-BA9C-4D98-93DC-B1F043A0BAA2}" presName="spH" presStyleCnt="0"/>
      <dgm:spPr/>
    </dgm:pt>
  </dgm:ptLst>
  <dgm:cxnLst>
    <dgm:cxn modelId="{F7B9C904-45D0-4C92-BB7E-CBDDA344A140}" type="presOf" srcId="{1705F972-BA9C-4D98-93DC-B1F043A0BAA2}" destId="{4FF644A4-D491-4205-A631-4A5616F32155}" srcOrd="0" destOrd="0" presId="urn:diagrams.loki3.com/BracketList"/>
    <dgm:cxn modelId="{414B9811-540E-44FA-800E-4D204BD91A13}" srcId="{81B2249C-1EC0-4B91-99D4-78CAA7D61D2B}" destId="{F96D52FD-8403-46E2-9AAE-082F63F791CB}" srcOrd="0" destOrd="0" parTransId="{877D3D03-893F-4F5A-A4A6-D90A9CF5A77F}" sibTransId="{1C9685B9-9BD8-462D-ACD9-C7E37ADBAF53}"/>
    <dgm:cxn modelId="{C734DF2A-794F-452E-B40A-E95144724D90}" type="presOf" srcId="{F96D52FD-8403-46E2-9AAE-082F63F791CB}" destId="{0B6BD78B-4B4B-4A20-91A8-00A9588F2F1D}" srcOrd="0" destOrd="0" presId="urn:diagrams.loki3.com/BracketList"/>
    <dgm:cxn modelId="{377A4B44-423B-4929-AEBB-2ECF0D925B04}" type="presOf" srcId="{28E6D47B-BDCB-40ED-87FC-EC9069A348FF}" destId="{F3169C5D-2884-43C6-987E-FF1E0BA17F69}" srcOrd="0" destOrd="0" presId="urn:diagrams.loki3.com/BracketList"/>
    <dgm:cxn modelId="{B5416446-7270-4523-95C3-4231EADB3BC7}" type="presOf" srcId="{B185797A-C008-407E-8789-61E187540D87}" destId="{B7AB8225-2208-4283-A293-6A633ADAE2E7}" srcOrd="0" destOrd="0" presId="urn:diagrams.loki3.com/BracketList"/>
    <dgm:cxn modelId="{8A973971-56BC-40E9-B811-687A801947AB}" type="presOf" srcId="{06CE6448-4217-4D91-B185-DA07CC68DC75}" destId="{B9FEB030-D252-4264-B794-6F7D4B0C7A6F}" srcOrd="0" destOrd="0" presId="urn:diagrams.loki3.com/BracketList"/>
    <dgm:cxn modelId="{70803E9E-A9EB-4663-A422-15CE3A8A6521}" srcId="{81B2249C-1EC0-4B91-99D4-78CAA7D61D2B}" destId="{28E6D47B-BDCB-40ED-87FC-EC9069A348FF}" srcOrd="1" destOrd="0" parTransId="{D22714C4-C800-444C-9B0F-707698D76DED}" sibTransId="{84222CEA-5EB1-4B49-A738-16412D9FE90D}"/>
    <dgm:cxn modelId="{9F6F61AC-ACF3-42EF-BD7F-2F6015D1FF8A}" srcId="{81B2249C-1EC0-4B91-99D4-78CAA7D61D2B}" destId="{1705F972-BA9C-4D98-93DC-B1F043A0BAA2}" srcOrd="4" destOrd="0" parTransId="{B4B0B012-3D65-4141-9265-3B0B3C5AF3C4}" sibTransId="{4AFE7E7A-FF90-4B9B-A574-DFFCC8268F3A}"/>
    <dgm:cxn modelId="{03FE10B7-AA0F-4699-8920-901D51A175A2}" srcId="{81B2249C-1EC0-4B91-99D4-78CAA7D61D2B}" destId="{B185797A-C008-407E-8789-61E187540D87}" srcOrd="3" destOrd="0" parTransId="{D5C6580A-3BDE-48A4-A1DF-21E704D3D94C}" sibTransId="{CEBBC3CE-F60E-44AE-9B17-999C73EB2EB5}"/>
    <dgm:cxn modelId="{6F7842CC-22A6-4D26-8132-217A434C6213}" srcId="{81B2249C-1EC0-4B91-99D4-78CAA7D61D2B}" destId="{06CE6448-4217-4D91-B185-DA07CC68DC75}" srcOrd="2" destOrd="0" parTransId="{8A222FE3-51B4-4F85-91B0-18A236828E20}" sibTransId="{6D0DEB3F-0AD5-4B82-82FB-F23BEC3F1BF3}"/>
    <dgm:cxn modelId="{BBBDE0EA-5A28-40A0-BDB7-5139DFA7111C}" type="presOf" srcId="{81B2249C-1EC0-4B91-99D4-78CAA7D61D2B}" destId="{806674E4-E24E-46B2-8BF6-5448EC55544A}" srcOrd="0" destOrd="0" presId="urn:diagrams.loki3.com/BracketList"/>
    <dgm:cxn modelId="{8E7755B3-F347-4388-B01D-7A7E0E082085}" type="presParOf" srcId="{806674E4-E24E-46B2-8BF6-5448EC55544A}" destId="{28ED025F-3974-4568-8FD0-8E33BCA8745D}" srcOrd="0" destOrd="0" presId="urn:diagrams.loki3.com/BracketList"/>
    <dgm:cxn modelId="{40834F15-5674-461A-8660-EAFC4887E6A1}" type="presParOf" srcId="{28ED025F-3974-4568-8FD0-8E33BCA8745D}" destId="{0B6BD78B-4B4B-4A20-91A8-00A9588F2F1D}" srcOrd="0" destOrd="0" presId="urn:diagrams.loki3.com/BracketList"/>
    <dgm:cxn modelId="{0465A596-921F-4A29-B98A-B8E8B4BC0C4B}" type="presParOf" srcId="{28ED025F-3974-4568-8FD0-8E33BCA8745D}" destId="{98C49B8D-4EED-4C23-8EB8-AF2D5A21FBCF}" srcOrd="1" destOrd="0" presId="urn:diagrams.loki3.com/BracketList"/>
    <dgm:cxn modelId="{11446F4C-41DB-4A80-AE75-A1E6C1E35804}" type="presParOf" srcId="{28ED025F-3974-4568-8FD0-8E33BCA8745D}" destId="{1100FC5B-3486-4FA8-9BE2-6E0C64DB4419}" srcOrd="2" destOrd="0" presId="urn:diagrams.loki3.com/BracketList"/>
    <dgm:cxn modelId="{6B200F93-DF66-415B-BAC9-C3CCB4B0AE83}" type="presParOf" srcId="{806674E4-E24E-46B2-8BF6-5448EC55544A}" destId="{627BBB17-ABA1-4E57-85A6-BF037EAC6E79}" srcOrd="1" destOrd="0" presId="urn:diagrams.loki3.com/BracketList"/>
    <dgm:cxn modelId="{39984CAF-ADC3-4162-A4EB-56766460FCF8}" type="presParOf" srcId="{806674E4-E24E-46B2-8BF6-5448EC55544A}" destId="{58ACE0C6-8351-49D1-8EE6-24DBF4302BAA}" srcOrd="2" destOrd="0" presId="urn:diagrams.loki3.com/BracketList"/>
    <dgm:cxn modelId="{8F507895-577D-467E-B13E-A614055C6CC6}" type="presParOf" srcId="{58ACE0C6-8351-49D1-8EE6-24DBF4302BAA}" destId="{F3169C5D-2884-43C6-987E-FF1E0BA17F69}" srcOrd="0" destOrd="0" presId="urn:diagrams.loki3.com/BracketList"/>
    <dgm:cxn modelId="{AAC8D004-EC00-4203-9951-B4353F1CA76C}" type="presParOf" srcId="{58ACE0C6-8351-49D1-8EE6-24DBF4302BAA}" destId="{8630809A-EDE9-45E3-B432-C8C1EDE64389}" srcOrd="1" destOrd="0" presId="urn:diagrams.loki3.com/BracketList"/>
    <dgm:cxn modelId="{F32C2474-3A27-4CCB-AC29-42F6D5363616}" type="presParOf" srcId="{58ACE0C6-8351-49D1-8EE6-24DBF4302BAA}" destId="{4AD08BC7-610D-479B-B1DB-D854EE60922C}" srcOrd="2" destOrd="0" presId="urn:diagrams.loki3.com/BracketList"/>
    <dgm:cxn modelId="{D9B22F66-5445-4C56-B109-01DFA2970A33}" type="presParOf" srcId="{806674E4-E24E-46B2-8BF6-5448EC55544A}" destId="{7C7CD581-E38B-4E55-84F8-4F022D3F2CB5}" srcOrd="3" destOrd="0" presId="urn:diagrams.loki3.com/BracketList"/>
    <dgm:cxn modelId="{ADB80FD8-6AFA-4ADF-BE91-2F30A6F9F683}" type="presParOf" srcId="{806674E4-E24E-46B2-8BF6-5448EC55544A}" destId="{7A99E438-8F1F-49F3-811F-B76B02C10DBF}" srcOrd="4" destOrd="0" presId="urn:diagrams.loki3.com/BracketList"/>
    <dgm:cxn modelId="{F7134D0B-5CB7-443F-97B0-AEE05FF85286}" type="presParOf" srcId="{7A99E438-8F1F-49F3-811F-B76B02C10DBF}" destId="{B9FEB030-D252-4264-B794-6F7D4B0C7A6F}" srcOrd="0" destOrd="0" presId="urn:diagrams.loki3.com/BracketList"/>
    <dgm:cxn modelId="{F7A65E85-1C4E-422C-889B-705E3B1EA222}" type="presParOf" srcId="{7A99E438-8F1F-49F3-811F-B76B02C10DBF}" destId="{A3D95E87-E416-4644-88FF-DF8CAC7306FA}" srcOrd="1" destOrd="0" presId="urn:diagrams.loki3.com/BracketList"/>
    <dgm:cxn modelId="{098C51F9-0564-4FA3-A138-B8D0040FDBDA}" type="presParOf" srcId="{7A99E438-8F1F-49F3-811F-B76B02C10DBF}" destId="{641C122E-34E1-42D9-BF44-242C76586979}" srcOrd="2" destOrd="0" presId="urn:diagrams.loki3.com/BracketList"/>
    <dgm:cxn modelId="{D1E71DC4-0810-4199-9ED8-43FC291A2D27}" type="presParOf" srcId="{806674E4-E24E-46B2-8BF6-5448EC55544A}" destId="{0117DEB8-3F87-46E3-B656-F398A63A4AD3}" srcOrd="5" destOrd="0" presId="urn:diagrams.loki3.com/BracketList"/>
    <dgm:cxn modelId="{F196A8FB-A565-4A4C-9778-2F472A7F9E22}" type="presParOf" srcId="{806674E4-E24E-46B2-8BF6-5448EC55544A}" destId="{66B4B5BA-577E-4A6E-917D-1C198E6244DE}" srcOrd="6" destOrd="0" presId="urn:diagrams.loki3.com/BracketList"/>
    <dgm:cxn modelId="{AC5FC784-3942-4CD6-98D3-41FAB1809926}" type="presParOf" srcId="{66B4B5BA-577E-4A6E-917D-1C198E6244DE}" destId="{B7AB8225-2208-4283-A293-6A633ADAE2E7}" srcOrd="0" destOrd="0" presId="urn:diagrams.loki3.com/BracketList"/>
    <dgm:cxn modelId="{33603191-14BE-4A0F-8D15-9B78D2A4E1C8}" type="presParOf" srcId="{66B4B5BA-577E-4A6E-917D-1C198E6244DE}" destId="{51D46080-98CD-40CC-9952-99EA03F83134}" srcOrd="1" destOrd="0" presId="urn:diagrams.loki3.com/BracketList"/>
    <dgm:cxn modelId="{931F37CC-05B5-4166-A634-DFB41EC30E9B}" type="presParOf" srcId="{66B4B5BA-577E-4A6E-917D-1C198E6244DE}" destId="{C54A4F03-FFA8-4B78-8929-27479847D688}" srcOrd="2" destOrd="0" presId="urn:diagrams.loki3.com/BracketList"/>
    <dgm:cxn modelId="{248BC764-292C-49D1-8A2D-27BA783A4168}" type="presParOf" srcId="{806674E4-E24E-46B2-8BF6-5448EC55544A}" destId="{F04FAE21-55C0-418E-9542-7913E71FDE58}" srcOrd="7" destOrd="0" presId="urn:diagrams.loki3.com/BracketList"/>
    <dgm:cxn modelId="{E705B4BE-87F0-4587-BAAE-13E8EEA058D3}" type="presParOf" srcId="{806674E4-E24E-46B2-8BF6-5448EC55544A}" destId="{8932BFEA-D905-4D3F-B50B-30F3527AAAD1}" srcOrd="8" destOrd="0" presId="urn:diagrams.loki3.com/BracketList"/>
    <dgm:cxn modelId="{2AAAAAB1-9DAF-45B8-924D-A2F5E28EE536}" type="presParOf" srcId="{8932BFEA-D905-4D3F-B50B-30F3527AAAD1}" destId="{4FF644A4-D491-4205-A631-4A5616F32155}" srcOrd="0" destOrd="0" presId="urn:diagrams.loki3.com/BracketList"/>
    <dgm:cxn modelId="{891FD29C-9927-42AB-AB7D-6CFDF55DAD9C}" type="presParOf" srcId="{8932BFEA-D905-4D3F-B50B-30F3527AAAD1}" destId="{6D066287-4DAE-4969-8977-862C30B1B7CE}" srcOrd="1" destOrd="0" presId="urn:diagrams.loki3.com/BracketList"/>
    <dgm:cxn modelId="{7B4CC8E0-40F3-4EAD-89DA-B23A0E838699}" type="presParOf" srcId="{8932BFEA-D905-4D3F-B50B-30F3527AAAD1}" destId="{E2279099-6951-4558-9C33-A8381881EA04}" srcOrd="2" destOrd="0" presId="urn:diagrams.loki3.com/Bracke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6BD78B-4B4B-4A20-91A8-00A9588F2F1D}">
      <dsp:nvSpPr>
        <dsp:cNvPr id="0" name=""/>
        <dsp:cNvSpPr/>
      </dsp:nvSpPr>
      <dsp:spPr>
        <a:xfrm>
          <a:off x="1154164" y="100445"/>
          <a:ext cx="6153854" cy="940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50800" rIns="142240" bIns="50800" numCol="1" spcCol="1270" anchor="ctr" anchorCtr="0">
          <a:noAutofit/>
        </a:bodyPr>
        <a:lstStyle/>
        <a:p>
          <a:pPr marL="0" lvl="0" indent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Family planning fertility and population</a:t>
          </a:r>
        </a:p>
      </dsp:txBody>
      <dsp:txXfrm>
        <a:off x="1154164" y="100445"/>
        <a:ext cx="6153854" cy="940500"/>
      </dsp:txXfrm>
    </dsp:sp>
    <dsp:sp modelId="{98C49B8D-4EED-4C23-8EB8-AF2D5A21FBCF}">
      <dsp:nvSpPr>
        <dsp:cNvPr id="0" name=""/>
        <dsp:cNvSpPr/>
      </dsp:nvSpPr>
      <dsp:spPr>
        <a:xfrm>
          <a:off x="7369229" y="100445"/>
          <a:ext cx="442849" cy="940500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3169C5D-2884-43C6-987E-FF1E0BA17F69}">
      <dsp:nvSpPr>
        <dsp:cNvPr id="0" name=""/>
        <dsp:cNvSpPr/>
      </dsp:nvSpPr>
      <dsp:spPr>
        <a:xfrm>
          <a:off x="1160430" y="1112945"/>
          <a:ext cx="6253982" cy="940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50800" rIns="142240" bIns="50800" numCol="1" spcCol="1270" anchor="ctr" anchorCtr="0">
          <a:noAutofit/>
        </a:bodyPr>
        <a:lstStyle/>
        <a:p>
          <a:pPr marL="0" lvl="0" indent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Reproductive health benefits of family planning</a:t>
          </a:r>
        </a:p>
      </dsp:txBody>
      <dsp:txXfrm>
        <a:off x="1160430" y="1112945"/>
        <a:ext cx="6253982" cy="940500"/>
      </dsp:txXfrm>
    </dsp:sp>
    <dsp:sp modelId="{8630809A-EDE9-45E3-B432-C8C1EDE64389}">
      <dsp:nvSpPr>
        <dsp:cNvPr id="0" name=""/>
        <dsp:cNvSpPr/>
      </dsp:nvSpPr>
      <dsp:spPr>
        <a:xfrm>
          <a:off x="7403616" y="1112945"/>
          <a:ext cx="442849" cy="940500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FEB030-D252-4264-B794-6F7D4B0C7A6F}">
      <dsp:nvSpPr>
        <dsp:cNvPr id="0" name=""/>
        <dsp:cNvSpPr/>
      </dsp:nvSpPr>
      <dsp:spPr>
        <a:xfrm>
          <a:off x="923152" y="2125445"/>
          <a:ext cx="6524342" cy="940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50800" rIns="142240" bIns="50800" numCol="1" spcCol="1270" anchor="ctr" anchorCtr="0">
          <a:noAutofit/>
        </a:bodyPr>
        <a:lstStyle/>
        <a:p>
          <a:pPr marL="0" lvl="0" indent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Other health benefits of family planning</a:t>
          </a:r>
        </a:p>
      </dsp:txBody>
      <dsp:txXfrm>
        <a:off x="923152" y="2125445"/>
        <a:ext cx="6524342" cy="940500"/>
      </dsp:txXfrm>
    </dsp:sp>
    <dsp:sp modelId="{A3D95E87-E416-4644-88FF-DF8CAC7306FA}">
      <dsp:nvSpPr>
        <dsp:cNvPr id="0" name=""/>
        <dsp:cNvSpPr/>
      </dsp:nvSpPr>
      <dsp:spPr>
        <a:xfrm>
          <a:off x="7436697" y="2125445"/>
          <a:ext cx="442849" cy="940500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7AB8225-2208-4283-A293-6A633ADAE2E7}">
      <dsp:nvSpPr>
        <dsp:cNvPr id="0" name=""/>
        <dsp:cNvSpPr/>
      </dsp:nvSpPr>
      <dsp:spPr>
        <a:xfrm>
          <a:off x="9930" y="3137945"/>
          <a:ext cx="7360574" cy="15097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50800" rIns="142240" bIns="50800" numCol="1" spcCol="1270" anchor="ctr" anchorCtr="0">
          <a:noAutofit/>
        </a:bodyPr>
        <a:lstStyle/>
        <a:p>
          <a:pPr marL="0" lvl="0" indent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Family planning and empowerment of adolescents, youth and women</a:t>
          </a:r>
        </a:p>
      </dsp:txBody>
      <dsp:txXfrm>
        <a:off x="9930" y="3137945"/>
        <a:ext cx="7360574" cy="1509750"/>
      </dsp:txXfrm>
    </dsp:sp>
    <dsp:sp modelId="{51D46080-98CD-40CC-9952-99EA03F83134}">
      <dsp:nvSpPr>
        <dsp:cNvPr id="0" name=""/>
        <dsp:cNvSpPr/>
      </dsp:nvSpPr>
      <dsp:spPr>
        <a:xfrm>
          <a:off x="7422548" y="3137945"/>
          <a:ext cx="442849" cy="1509750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FF644A4-D491-4205-A631-4A5616F32155}">
      <dsp:nvSpPr>
        <dsp:cNvPr id="0" name=""/>
        <dsp:cNvSpPr/>
      </dsp:nvSpPr>
      <dsp:spPr>
        <a:xfrm>
          <a:off x="0" y="4719695"/>
          <a:ext cx="7289342" cy="940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50800" rIns="142240" bIns="50800" numCol="1" spcCol="1270" anchor="ctr" anchorCtr="0">
          <a:noAutofit/>
        </a:bodyPr>
        <a:lstStyle/>
        <a:p>
          <a:pPr marL="0" lvl="0" indent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The health care system and family planning</a:t>
          </a:r>
        </a:p>
      </dsp:txBody>
      <dsp:txXfrm>
        <a:off x="0" y="4719695"/>
        <a:ext cx="7289342" cy="940500"/>
      </dsp:txXfrm>
    </dsp:sp>
    <dsp:sp modelId="{6D066287-4DAE-4969-8977-862C30B1B7CE}">
      <dsp:nvSpPr>
        <dsp:cNvPr id="0" name=""/>
        <dsp:cNvSpPr/>
      </dsp:nvSpPr>
      <dsp:spPr>
        <a:xfrm>
          <a:off x="7469743" y="4719695"/>
          <a:ext cx="442849" cy="940500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diagrams.loki3.com/BracketList">
  <dgm:title val="Vertical Bracket List"/>
  <dgm:desc val="Use to show grouped blocks of information.  Works well with large amounts of Level 2 text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F76D5D-1347-44BE-9468-18706034E012}" type="datetimeFigureOut">
              <a:rPr lang="en-GB" smtClean="0"/>
              <a:t>04/06/2022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8F2579-E084-4BE5-B155-114E7DEDDB7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767589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0"/>
              </a:spcBef>
            </a:pPr>
            <a:fld id="{2407EFE3-DEAA-4B62-9EF3-146713B6A7FA}" type="slidenum">
              <a:rPr lang="en-US" altLang="zh-TW">
                <a:ea typeface="新細明體" pitchFamily="18" charset="-120"/>
              </a:rPr>
              <a:pPr>
                <a:spcBef>
                  <a:spcPct val="0"/>
                </a:spcBef>
              </a:pPr>
              <a:t>3</a:t>
            </a:fld>
            <a:endParaRPr lang="en-US" altLang="zh-TW" dirty="0">
              <a:ea typeface="新細明體" pitchFamily="18" charset="-120"/>
            </a:endParaRPr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en-US">
              <a:ea typeface="新細明體" pitchFamily="18" charset="-12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0"/>
              </a:spcBef>
            </a:pPr>
            <a:fld id="{5E33C007-8EB6-413B-AE71-0770933858C8}" type="slidenum">
              <a:rPr lang="en-US" altLang="zh-TW">
                <a:ea typeface="新細明體" pitchFamily="18" charset="-120"/>
              </a:rPr>
              <a:pPr>
                <a:spcBef>
                  <a:spcPct val="0"/>
                </a:spcBef>
              </a:pPr>
              <a:t>4</a:t>
            </a:fld>
            <a:endParaRPr lang="en-US" altLang="zh-TW" dirty="0">
              <a:ea typeface="新細明體" pitchFamily="18" charset="-120"/>
            </a:endParaRPr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en-US">
              <a:ea typeface="新細明體" pitchFamily="18" charset="-12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0"/>
              </a:spcBef>
            </a:pPr>
            <a:fld id="{CDD1E865-3396-4540-8E8B-2D9B078A6E29}" type="slidenum">
              <a:rPr lang="en-US" altLang="zh-TW">
                <a:ea typeface="新細明體" pitchFamily="18" charset="-120"/>
              </a:rPr>
              <a:pPr>
                <a:spcBef>
                  <a:spcPct val="0"/>
                </a:spcBef>
              </a:pPr>
              <a:t>5</a:t>
            </a:fld>
            <a:endParaRPr lang="en-US" altLang="zh-TW" dirty="0">
              <a:ea typeface="新細明體" pitchFamily="18" charset="-120"/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en-US">
              <a:ea typeface="新細明體" pitchFamily="18" charset="-12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0"/>
              </a:spcBef>
            </a:pPr>
            <a:fld id="{FD97EA95-2D5E-4614-A997-DD0EA0337F32}" type="slidenum">
              <a:rPr lang="en-US" altLang="zh-TW">
                <a:ea typeface="新細明體" pitchFamily="18" charset="-120"/>
              </a:rPr>
              <a:pPr>
                <a:spcBef>
                  <a:spcPct val="0"/>
                </a:spcBef>
              </a:pPr>
              <a:t>6</a:t>
            </a:fld>
            <a:endParaRPr lang="en-US" altLang="zh-TW" dirty="0">
              <a:ea typeface="新細明體" pitchFamily="18" charset="-120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en-US">
              <a:ea typeface="新細明體" pitchFamily="18" charset="-12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8F2579-E084-4BE5-B155-114E7DEDDB7D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14242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ChangeArrowheads="1"/>
          </p:cNvSpPr>
          <p:nvPr userDrawn="1"/>
        </p:nvSpPr>
        <p:spPr>
          <a:xfrm>
            <a:off x="107504" y="6526180"/>
            <a:ext cx="360362" cy="215900"/>
          </a:xfrm>
          <a:prstGeom prst="rect">
            <a:avLst/>
          </a:prstGeom>
          <a:ln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50" b="0" kern="1200">
                <a:solidFill>
                  <a:schemeClr val="bg1">
                    <a:lumMod val="85000"/>
                  </a:schemeClr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E42FD93C-0291-4835-BA8C-C11EA0F97B50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11" name="Rectangle 10"/>
          <p:cNvSpPr/>
          <p:nvPr userDrawn="1"/>
        </p:nvSpPr>
        <p:spPr bwMode="auto">
          <a:xfrm>
            <a:off x="1062896" y="3556951"/>
            <a:ext cx="6605448" cy="86409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GB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cs typeface="Arial" charset="0"/>
            </a:endParaRPr>
          </a:p>
        </p:txBody>
      </p:sp>
      <p:sp>
        <p:nvSpPr>
          <p:cNvPr id="12" name="Rectangle 11"/>
          <p:cNvSpPr/>
          <p:nvPr userDrawn="1"/>
        </p:nvSpPr>
        <p:spPr bwMode="auto">
          <a:xfrm flipV="1">
            <a:off x="1062896" y="1381343"/>
            <a:ext cx="6605448" cy="217560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GB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446541" y="1601424"/>
            <a:ext cx="5933771" cy="1735444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Presentation title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446541" y="3663209"/>
            <a:ext cx="5933771" cy="360039"/>
          </a:xfrm>
        </p:spPr>
        <p:txBody>
          <a:bodyPr>
            <a:normAutofit/>
          </a:bodyPr>
          <a:lstStyle>
            <a:lvl1pPr marL="0" indent="0" algn="l">
              <a:buNone/>
              <a:defRPr sz="1800" b="1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Name</a:t>
            </a:r>
            <a:endParaRPr lang="en-GB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0" hasCustomPrompt="1"/>
          </p:nvPr>
        </p:nvSpPr>
        <p:spPr>
          <a:xfrm>
            <a:off x="1446540" y="4023323"/>
            <a:ext cx="5933771" cy="287337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en-US" dirty="0"/>
              <a:t>Title</a:t>
            </a:r>
            <a:endParaRPr lang="en-GB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476672"/>
            <a:ext cx="1763688" cy="288925"/>
          </a:xfrm>
          <a:solidFill>
            <a:schemeClr val="tx1">
              <a:lumMod val="95000"/>
              <a:lumOff val="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1200" b="1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Date and place</a:t>
            </a:r>
            <a:endParaRPr lang="en-GB" dirty="0"/>
          </a:p>
        </p:txBody>
      </p:sp>
      <p:pic>
        <p:nvPicPr>
          <p:cNvPr id="1026" name="Picture 2" descr="C:\Users\kolevs\Desktop\WHO-EN-BW-H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5420907"/>
            <a:ext cx="1645722" cy="504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4963" y="5198994"/>
            <a:ext cx="1954264" cy="1050416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 bwMode="auto">
          <a:xfrm flipV="1">
            <a:off x="1062896" y="4333672"/>
            <a:ext cx="6605448" cy="46348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GB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cs typeface="Arial" charset="0"/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1441536" y="4415739"/>
            <a:ext cx="1834320" cy="2851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lvl="0" indent="0"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None/>
              <a:defRPr sz="1600"/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400"/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000"/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lvl="0"/>
            <a:r>
              <a:rPr lang="en-GB" sz="1300" dirty="0">
                <a:solidFill>
                  <a:schemeClr val="accent1"/>
                </a:solidFill>
              </a:rPr>
              <a:t>Twitter </a:t>
            </a:r>
            <a:r>
              <a:rPr lang="en-GB" sz="1300" b="1" dirty="0">
                <a:solidFill>
                  <a:schemeClr val="accent1"/>
                </a:solidFill>
              </a:rPr>
              <a:t>@HRPresearch</a:t>
            </a:r>
          </a:p>
        </p:txBody>
      </p:sp>
    </p:spTree>
    <p:extLst>
      <p:ext uri="{BB962C8B-B14F-4D97-AF65-F5344CB8AC3E}">
        <p14:creationId xmlns:p14="http://schemas.microsoft.com/office/powerpoint/2010/main" val="38522057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/>
          <p:cNvSpPr txBox="1">
            <a:spLocks noChangeArrowheads="1"/>
          </p:cNvSpPr>
          <p:nvPr userDrawn="1"/>
        </p:nvSpPr>
        <p:spPr>
          <a:xfrm>
            <a:off x="107504" y="6526180"/>
            <a:ext cx="360362" cy="215900"/>
          </a:xfrm>
          <a:prstGeom prst="rect">
            <a:avLst/>
          </a:prstGeom>
          <a:ln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50" b="0" kern="1200">
                <a:solidFill>
                  <a:schemeClr val="bg1">
                    <a:lumMod val="85000"/>
                  </a:schemeClr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E42FD93C-0291-4835-BA8C-C11EA0F97B50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7072" y="6480289"/>
            <a:ext cx="801218" cy="24642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7753" y="6359852"/>
            <a:ext cx="476672" cy="476672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368240" y="6519812"/>
            <a:ext cx="122413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Twitter @HRPresearch</a:t>
            </a:r>
          </a:p>
        </p:txBody>
      </p:sp>
    </p:spTree>
    <p:extLst>
      <p:ext uri="{BB962C8B-B14F-4D97-AF65-F5344CB8AC3E}">
        <p14:creationId xmlns:p14="http://schemas.microsoft.com/office/powerpoint/2010/main" val="1036742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/>
          <p:cNvSpPr txBox="1">
            <a:spLocks noChangeArrowheads="1"/>
          </p:cNvSpPr>
          <p:nvPr userDrawn="1"/>
        </p:nvSpPr>
        <p:spPr>
          <a:xfrm>
            <a:off x="107504" y="6526180"/>
            <a:ext cx="360362" cy="215900"/>
          </a:xfrm>
          <a:prstGeom prst="rect">
            <a:avLst/>
          </a:prstGeom>
          <a:ln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50" b="0" kern="1200">
                <a:solidFill>
                  <a:schemeClr val="bg1">
                    <a:lumMod val="85000"/>
                  </a:schemeClr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E42FD93C-0291-4835-BA8C-C11EA0F97B50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7072" y="6480289"/>
            <a:ext cx="801218" cy="24642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7753" y="6359852"/>
            <a:ext cx="476672" cy="476672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368240" y="6519812"/>
            <a:ext cx="122413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Twitter @HRPresearch</a:t>
            </a:r>
          </a:p>
        </p:txBody>
      </p:sp>
    </p:spTree>
    <p:extLst>
      <p:ext uri="{BB962C8B-B14F-4D97-AF65-F5344CB8AC3E}">
        <p14:creationId xmlns:p14="http://schemas.microsoft.com/office/powerpoint/2010/main" val="1315809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/>
          <p:cNvSpPr txBox="1">
            <a:spLocks noChangeArrowheads="1"/>
          </p:cNvSpPr>
          <p:nvPr userDrawn="1"/>
        </p:nvSpPr>
        <p:spPr>
          <a:xfrm>
            <a:off x="107504" y="6526180"/>
            <a:ext cx="360362" cy="215900"/>
          </a:xfrm>
          <a:prstGeom prst="rect">
            <a:avLst/>
          </a:prstGeom>
          <a:ln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50" b="0" kern="1200">
                <a:solidFill>
                  <a:schemeClr val="bg1">
                    <a:lumMod val="85000"/>
                  </a:schemeClr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E42FD93C-0291-4835-BA8C-C11EA0F97B50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1032" y="6466329"/>
            <a:ext cx="801218" cy="24642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7753" y="6359852"/>
            <a:ext cx="476672" cy="476672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368240" y="6519812"/>
            <a:ext cx="122413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Twitter @HRPresearch</a:t>
            </a:r>
          </a:p>
        </p:txBody>
      </p:sp>
    </p:spTree>
    <p:extLst>
      <p:ext uri="{BB962C8B-B14F-4D97-AF65-F5344CB8AC3E}">
        <p14:creationId xmlns:p14="http://schemas.microsoft.com/office/powerpoint/2010/main" val="34818445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 txBox="1">
            <a:spLocks noChangeArrowheads="1"/>
          </p:cNvSpPr>
          <p:nvPr userDrawn="1"/>
        </p:nvSpPr>
        <p:spPr>
          <a:xfrm>
            <a:off x="107504" y="6526180"/>
            <a:ext cx="360362" cy="215900"/>
          </a:xfrm>
          <a:prstGeom prst="rect">
            <a:avLst/>
          </a:prstGeom>
          <a:ln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50" b="0" kern="1200">
                <a:solidFill>
                  <a:schemeClr val="bg1">
                    <a:lumMod val="85000"/>
                  </a:schemeClr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E42FD93C-0291-4835-BA8C-C11EA0F97B50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7072" y="6480289"/>
            <a:ext cx="801218" cy="24642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7753" y="6359852"/>
            <a:ext cx="476672" cy="476672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368240" y="6519812"/>
            <a:ext cx="122413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Twitter @HRPresearch</a:t>
            </a:r>
          </a:p>
        </p:txBody>
      </p:sp>
    </p:spTree>
    <p:extLst>
      <p:ext uri="{BB962C8B-B14F-4D97-AF65-F5344CB8AC3E}">
        <p14:creationId xmlns:p14="http://schemas.microsoft.com/office/powerpoint/2010/main" val="7345756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Slide Number Placeholder 6"/>
          <p:cNvSpPr txBox="1">
            <a:spLocks noChangeArrowheads="1"/>
          </p:cNvSpPr>
          <p:nvPr userDrawn="1"/>
        </p:nvSpPr>
        <p:spPr>
          <a:xfrm>
            <a:off x="107504" y="6526180"/>
            <a:ext cx="360362" cy="215900"/>
          </a:xfrm>
          <a:prstGeom prst="rect">
            <a:avLst/>
          </a:prstGeom>
          <a:ln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50" b="0" kern="1200">
                <a:solidFill>
                  <a:schemeClr val="bg1">
                    <a:lumMod val="85000"/>
                  </a:schemeClr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E42FD93C-0291-4835-BA8C-C11EA0F97B50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7072" y="6480289"/>
            <a:ext cx="801218" cy="24642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7753" y="6359852"/>
            <a:ext cx="476672" cy="476672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368240" y="6519812"/>
            <a:ext cx="122413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Twitter @HRPresearch</a:t>
            </a:r>
          </a:p>
        </p:txBody>
      </p:sp>
    </p:spTree>
    <p:extLst>
      <p:ext uri="{BB962C8B-B14F-4D97-AF65-F5344CB8AC3E}">
        <p14:creationId xmlns:p14="http://schemas.microsoft.com/office/powerpoint/2010/main" val="24878919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Slide Number Placeholder 6"/>
          <p:cNvSpPr txBox="1">
            <a:spLocks noChangeArrowheads="1"/>
          </p:cNvSpPr>
          <p:nvPr userDrawn="1"/>
        </p:nvSpPr>
        <p:spPr>
          <a:xfrm>
            <a:off x="107504" y="6526180"/>
            <a:ext cx="360362" cy="215900"/>
          </a:xfrm>
          <a:prstGeom prst="rect">
            <a:avLst/>
          </a:prstGeom>
          <a:ln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50" b="0" kern="1200">
                <a:solidFill>
                  <a:schemeClr val="bg1">
                    <a:lumMod val="85000"/>
                  </a:schemeClr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E42FD93C-0291-4835-BA8C-C11EA0F97B50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7072" y="6480289"/>
            <a:ext cx="801218" cy="24642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7753" y="6359852"/>
            <a:ext cx="476672" cy="476672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368240" y="6519812"/>
            <a:ext cx="122413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Twitter @HRPresearch</a:t>
            </a:r>
          </a:p>
        </p:txBody>
      </p:sp>
    </p:spTree>
    <p:extLst>
      <p:ext uri="{BB962C8B-B14F-4D97-AF65-F5344CB8AC3E}">
        <p14:creationId xmlns:p14="http://schemas.microsoft.com/office/powerpoint/2010/main" val="32866008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Slide Number Placeholder 6"/>
          <p:cNvSpPr txBox="1">
            <a:spLocks noChangeArrowheads="1"/>
          </p:cNvSpPr>
          <p:nvPr userDrawn="1"/>
        </p:nvSpPr>
        <p:spPr>
          <a:xfrm>
            <a:off x="107504" y="6526180"/>
            <a:ext cx="360362" cy="215900"/>
          </a:xfrm>
          <a:prstGeom prst="rect">
            <a:avLst/>
          </a:prstGeom>
          <a:ln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50" b="0" kern="1200">
                <a:solidFill>
                  <a:schemeClr val="bg1">
                    <a:lumMod val="85000"/>
                  </a:schemeClr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E42FD93C-0291-4835-BA8C-C11EA0F97B50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7072" y="6480289"/>
            <a:ext cx="801218" cy="24642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7753" y="6359852"/>
            <a:ext cx="476672" cy="476672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>
          <a:xfrm>
            <a:off x="368240" y="6519812"/>
            <a:ext cx="122413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Twitter @HRPresearch</a:t>
            </a:r>
          </a:p>
        </p:txBody>
      </p:sp>
    </p:spTree>
    <p:extLst>
      <p:ext uri="{BB962C8B-B14F-4D97-AF65-F5344CB8AC3E}">
        <p14:creationId xmlns:p14="http://schemas.microsoft.com/office/powerpoint/2010/main" val="18508443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6"/>
          <p:cNvSpPr txBox="1">
            <a:spLocks noChangeArrowheads="1"/>
          </p:cNvSpPr>
          <p:nvPr userDrawn="1"/>
        </p:nvSpPr>
        <p:spPr>
          <a:xfrm>
            <a:off x="107504" y="6526180"/>
            <a:ext cx="360362" cy="215900"/>
          </a:xfrm>
          <a:prstGeom prst="rect">
            <a:avLst/>
          </a:prstGeom>
          <a:ln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50" b="0" kern="1200">
                <a:solidFill>
                  <a:schemeClr val="bg1">
                    <a:lumMod val="85000"/>
                  </a:schemeClr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E42FD93C-0291-4835-BA8C-C11EA0F97B50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7072" y="6480289"/>
            <a:ext cx="801218" cy="24642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7753" y="6359852"/>
            <a:ext cx="476672" cy="476672"/>
          </a:xfrm>
          <a:prstGeom prst="rect">
            <a:avLst/>
          </a:prstGeom>
        </p:spPr>
      </p:pic>
      <p:sp>
        <p:nvSpPr>
          <p:cNvPr id="6" name="TextBox 5"/>
          <p:cNvSpPr txBox="1"/>
          <p:nvPr userDrawn="1"/>
        </p:nvSpPr>
        <p:spPr>
          <a:xfrm>
            <a:off x="368240" y="6519812"/>
            <a:ext cx="122413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Twitter @HRPresearch</a:t>
            </a:r>
          </a:p>
        </p:txBody>
      </p:sp>
    </p:spTree>
    <p:extLst>
      <p:ext uri="{BB962C8B-B14F-4D97-AF65-F5344CB8AC3E}">
        <p14:creationId xmlns:p14="http://schemas.microsoft.com/office/powerpoint/2010/main" val="2737936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6"/>
          <p:cNvSpPr txBox="1">
            <a:spLocks noChangeArrowheads="1"/>
          </p:cNvSpPr>
          <p:nvPr userDrawn="1"/>
        </p:nvSpPr>
        <p:spPr>
          <a:xfrm>
            <a:off x="107504" y="6526180"/>
            <a:ext cx="360362" cy="215900"/>
          </a:xfrm>
          <a:prstGeom prst="rect">
            <a:avLst/>
          </a:prstGeom>
          <a:ln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50" b="0" kern="1200">
                <a:solidFill>
                  <a:schemeClr val="bg1">
                    <a:lumMod val="85000"/>
                  </a:schemeClr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E42FD93C-0291-4835-BA8C-C11EA0F97B50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7072" y="6480289"/>
            <a:ext cx="801218" cy="24642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7753" y="6359852"/>
            <a:ext cx="476672" cy="476672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368240" y="6519812"/>
            <a:ext cx="122413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Twitter @HRPresearch</a:t>
            </a:r>
          </a:p>
        </p:txBody>
      </p:sp>
    </p:spTree>
    <p:extLst>
      <p:ext uri="{BB962C8B-B14F-4D97-AF65-F5344CB8AC3E}">
        <p14:creationId xmlns:p14="http://schemas.microsoft.com/office/powerpoint/2010/main" val="13370242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6"/>
          <p:cNvSpPr txBox="1">
            <a:spLocks noChangeArrowheads="1"/>
          </p:cNvSpPr>
          <p:nvPr userDrawn="1"/>
        </p:nvSpPr>
        <p:spPr>
          <a:xfrm>
            <a:off x="107504" y="6526180"/>
            <a:ext cx="360362" cy="215900"/>
          </a:xfrm>
          <a:prstGeom prst="rect">
            <a:avLst/>
          </a:prstGeom>
          <a:ln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50" b="0" kern="1200">
                <a:solidFill>
                  <a:schemeClr val="bg1">
                    <a:lumMod val="85000"/>
                  </a:schemeClr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E42FD93C-0291-4835-BA8C-C11EA0F97B50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7072" y="6480289"/>
            <a:ext cx="801218" cy="24642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7753" y="6359852"/>
            <a:ext cx="476672" cy="476672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368240" y="6519812"/>
            <a:ext cx="122413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Twitter @HRPresearch</a:t>
            </a:r>
          </a:p>
        </p:txBody>
      </p:sp>
    </p:spTree>
    <p:extLst>
      <p:ext uri="{BB962C8B-B14F-4D97-AF65-F5344CB8AC3E}">
        <p14:creationId xmlns:p14="http://schemas.microsoft.com/office/powerpoint/2010/main" val="12302449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56792"/>
            <a:ext cx="8229600" cy="45693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Slide Number Placeholder 6"/>
          <p:cNvSpPr txBox="1">
            <a:spLocks noChangeArrowheads="1"/>
          </p:cNvSpPr>
          <p:nvPr/>
        </p:nvSpPr>
        <p:spPr>
          <a:xfrm>
            <a:off x="107504" y="6526180"/>
            <a:ext cx="360362" cy="215900"/>
          </a:xfrm>
          <a:prstGeom prst="rect">
            <a:avLst/>
          </a:prstGeom>
          <a:ln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50" b="0" kern="1200">
                <a:solidFill>
                  <a:schemeClr val="bg1">
                    <a:lumMod val="85000"/>
                  </a:schemeClr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E42FD93C-0291-4835-BA8C-C11EA0F97B50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429833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3600" b="1" kern="1200">
          <a:solidFill>
            <a:srgbClr val="007DC5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tx1"/>
        </a:buClr>
        <a:buSzPct val="60000"/>
        <a:buFont typeface="Wingdings" pitchFamily="2" charset="2"/>
        <a:buChar char="q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uttmacher.org/fact-sheet/investing-sexual-and-reproductive-health-low-and-middle-income-countries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4CpzwvQeRvM" TargetMode="External"/><Relationship Id="rId2" Type="http://schemas.openxmlformats.org/officeDocument/2006/relationships/hyperlink" Target="https://apps.who.int/iris/bitstream/handle/10665/255859/WHO-RHR-17.07-eng.pdf?sequence=1&amp;isAllowed=y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ho.int/teams/sexual-and-reproductive-health-and-research-(srh)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203" y="1378978"/>
            <a:ext cx="6624737" cy="2088232"/>
          </a:xfrm>
        </p:spPr>
        <p:txBody>
          <a:bodyPr>
            <a:normAutofit/>
          </a:bodyPr>
          <a:lstStyle/>
          <a:p>
            <a:pPr algn="ctr"/>
            <a:r>
              <a:rPr lang="en-US" sz="1600" dirty="0"/>
              <a:t>Module 1 – Session 4</a:t>
            </a:r>
            <a:br>
              <a:rPr lang="en-GB" sz="2200" dirty="0"/>
            </a:br>
            <a:r>
              <a:rPr lang="en-US" altLang="zh-TW" sz="2400" dirty="0"/>
              <a:t>Family Planning Impact</a:t>
            </a:r>
            <a:br>
              <a:rPr lang="en-US" altLang="zh-TW" sz="2200" dirty="0"/>
            </a:br>
            <a:br>
              <a:rPr lang="en-US" altLang="zh-TW" sz="2200" dirty="0"/>
            </a:br>
            <a:r>
              <a:rPr lang="en-US" altLang="zh-TW" sz="1300" b="0" dirty="0"/>
              <a:t>An Online Evidence-based Course 2022</a:t>
            </a:r>
            <a:endParaRPr lang="en-GB" sz="2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6541" y="3593141"/>
            <a:ext cx="5933771" cy="627947"/>
          </a:xfrm>
        </p:spPr>
        <p:txBody>
          <a:bodyPr>
            <a:normAutofit/>
          </a:bodyPr>
          <a:lstStyle/>
          <a:p>
            <a:r>
              <a:rPr lang="en-GB" dirty="0"/>
              <a:t>James Kiarie MBChB, </a:t>
            </a:r>
            <a:r>
              <a:rPr lang="en-GB" dirty="0" err="1"/>
              <a:t>Mmed</a:t>
            </a:r>
            <a:r>
              <a:rPr lang="en-GB" dirty="0"/>
              <a:t>, MPH</a:t>
            </a:r>
          </a:p>
          <a:p>
            <a:endParaRPr lang="en-GB" dirty="0"/>
          </a:p>
        </p:txBody>
      </p:sp>
      <p:sp>
        <p:nvSpPr>
          <p:cNvPr id="5" name="Text Placeholder 22"/>
          <p:cNvSpPr>
            <a:spLocks noGrp="1"/>
          </p:cNvSpPr>
          <p:nvPr>
            <p:ph type="body" sz="quarter" idx="10"/>
          </p:nvPr>
        </p:nvSpPr>
        <p:spPr>
          <a:xfrm>
            <a:off x="1446541" y="3933751"/>
            <a:ext cx="5834062" cy="287337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en-US" dirty="0"/>
              <a:t>Department of Sexual Reproductive Health and Research</a:t>
            </a:r>
          </a:p>
        </p:txBody>
      </p:sp>
    </p:spTree>
    <p:extLst>
      <p:ext uri="{BB962C8B-B14F-4D97-AF65-F5344CB8AC3E}">
        <p14:creationId xmlns:p14="http://schemas.microsoft.com/office/powerpoint/2010/main" val="35853491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6391B1-1383-4FF3-A085-1B5FC1C737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58614"/>
            <a:ext cx="8507288" cy="850106"/>
          </a:xfrm>
        </p:spPr>
        <p:txBody>
          <a:bodyPr>
            <a:normAutofit fontScale="90000"/>
          </a:bodyPr>
          <a:lstStyle/>
          <a:p>
            <a:r>
              <a:rPr lang="en-US" dirty="0"/>
              <a:t>Empowerment of adolescents, youth and women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33CBD9-816D-4AC7-9D24-1291007E24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8032" y="1196752"/>
            <a:ext cx="8676456" cy="4929411"/>
          </a:xfrm>
        </p:spPr>
        <p:txBody>
          <a:bodyPr>
            <a:normAutofit/>
          </a:bodyPr>
          <a:lstStyle/>
          <a:p>
            <a:r>
              <a:rPr lang="en-US" dirty="0"/>
              <a:t>Empowerment – The expansion of people’s ability to make strategic life choices in a context where this ability was previously denied to them.</a:t>
            </a:r>
          </a:p>
          <a:p>
            <a:r>
              <a:rPr lang="en-US" dirty="0"/>
              <a:t>Positive effect of empowerment on the use of contraceptives is well established. However, the reverse effect, less studied.</a:t>
            </a:r>
          </a:p>
          <a:p>
            <a:r>
              <a:rPr lang="en-US" dirty="0"/>
              <a:t>Mechanisms of contraception leading to empowerment:</a:t>
            </a:r>
          </a:p>
          <a:p>
            <a:pPr lvl="1"/>
            <a:r>
              <a:rPr lang="en-US" dirty="0"/>
              <a:t>Education and employment opportunities</a:t>
            </a:r>
          </a:p>
          <a:p>
            <a:pPr lvl="1"/>
            <a:r>
              <a:rPr lang="en-US" dirty="0"/>
              <a:t>Sense of control over own body </a:t>
            </a:r>
          </a:p>
          <a:p>
            <a:pPr lvl="1"/>
            <a:r>
              <a:rPr lang="en-US" dirty="0"/>
              <a:t>Control over family size and birth interval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01851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A9811D-F6BA-43CF-B4F6-A8B46EF1AE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8614"/>
            <a:ext cx="8229600" cy="850106"/>
          </a:xfrm>
        </p:spPr>
        <p:txBody>
          <a:bodyPr>
            <a:normAutofit fontScale="90000"/>
          </a:bodyPr>
          <a:lstStyle/>
          <a:p>
            <a:r>
              <a:rPr lang="en-US" dirty="0"/>
              <a:t>The health care system and family planning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8B6163-69AB-4CA0-8E3F-15D61C11B6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980728"/>
            <a:ext cx="8568952" cy="5184576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In the health system and services family planning can be strongly linked with: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sz="2400" dirty="0"/>
              <a:t>STI and HIV</a:t>
            </a:r>
          </a:p>
          <a:p>
            <a:r>
              <a:rPr lang="en-US" sz="2400" dirty="0"/>
              <a:t>Nutrition</a:t>
            </a:r>
          </a:p>
          <a:p>
            <a:r>
              <a:rPr lang="en-US" sz="2400" dirty="0"/>
              <a:t>Maternal and child health</a:t>
            </a:r>
          </a:p>
          <a:p>
            <a:r>
              <a:rPr lang="en-US" sz="2400" dirty="0"/>
              <a:t>Chronic disease screening </a:t>
            </a:r>
          </a:p>
          <a:p>
            <a:r>
              <a:rPr lang="en-US" sz="2400" dirty="0"/>
              <a:t>Social welfare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A8CD766-02E2-4CFE-86E5-2E55A7B2A14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651" t="9401" r="19288" b="3800"/>
          <a:stretch/>
        </p:blipFill>
        <p:spPr>
          <a:xfrm>
            <a:off x="3780504" y="1844825"/>
            <a:ext cx="5328000" cy="4433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471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CDA33A-CD26-4D72-97BA-D77E766CD1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E31773-AAB5-4493-A1B4-E427A7FFF1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Family planning has impacts at various levels</a:t>
            </a:r>
          </a:p>
          <a:p>
            <a:pPr lvl="1"/>
            <a:r>
              <a:rPr lang="en-US" dirty="0"/>
              <a:t>Population</a:t>
            </a:r>
          </a:p>
          <a:p>
            <a:pPr lvl="1"/>
            <a:r>
              <a:rPr lang="en-US" dirty="0"/>
              <a:t>Individual health</a:t>
            </a:r>
          </a:p>
          <a:p>
            <a:pPr lvl="1"/>
            <a:r>
              <a:rPr lang="en-US" dirty="0"/>
              <a:t>Individual and group empowerment and agency </a:t>
            </a:r>
          </a:p>
          <a:p>
            <a:pPr lvl="1"/>
            <a:r>
              <a:rPr lang="en-US" dirty="0"/>
              <a:t>Generational health</a:t>
            </a:r>
          </a:p>
          <a:p>
            <a:r>
              <a:rPr lang="en-US" dirty="0"/>
              <a:t>Based on these</a:t>
            </a:r>
            <a:r>
              <a:rPr lang="en-US" baseline="30000" dirty="0"/>
              <a:t>1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Two-thirds reduction in unsafe abortions and maternal deaths in LMICs if contraceptive demand met and quality of pregnancy care</a:t>
            </a:r>
          </a:p>
          <a:p>
            <a:pPr lvl="1"/>
            <a:r>
              <a:rPr lang="en-US" dirty="0"/>
              <a:t>Every dollar spent on contraceptive services beyond the current level would save $3 in the cost of maternal, newborn and abortion care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sz="11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A93F87E-B591-4D87-9493-98CBF50138CB}"/>
              </a:ext>
            </a:extLst>
          </p:cNvPr>
          <p:cNvSpPr/>
          <p:nvPr/>
        </p:nvSpPr>
        <p:spPr>
          <a:xfrm>
            <a:off x="21021" y="5950441"/>
            <a:ext cx="910195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spcBef>
                <a:spcPct val="20000"/>
              </a:spcBef>
            </a:pPr>
            <a:r>
              <a:rPr lang="en-US" sz="1100" dirty="0">
                <a:solidFill>
                  <a:prstClr val="black"/>
                </a:solidFill>
              </a:rPr>
              <a:t>1 Guttmacher Institute. Adding It Up Investing in Sexual and Reproductive Health in Low- and Middle-Income Countries. Guttmacher Institute, 2019. </a:t>
            </a:r>
            <a:br>
              <a:rPr lang="en-US" sz="1100" dirty="0">
                <a:solidFill>
                  <a:prstClr val="black"/>
                </a:solidFill>
              </a:rPr>
            </a:br>
            <a:r>
              <a:rPr lang="en-US" sz="1100" dirty="0">
                <a:solidFill>
                  <a:srgbClr val="0000FF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https://www.guttmacher.org/fact-sheet/investing-sexual-and-reproductive-health-low-and-middle-income-countries</a:t>
            </a:r>
            <a:endParaRPr lang="en-US" sz="11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15165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4CC824-C95D-4950-B382-57FD1C7493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Readings and videos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28413C-384D-4FA3-9F88-7EEE665D60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Read the WHO evidence brief on Accelerating uptake of voluntary, rights-based family planning in developing countries </a:t>
            </a:r>
            <a:br>
              <a:rPr lang="en-US" dirty="0"/>
            </a:br>
            <a:r>
              <a:rPr lang="en-US" sz="1100" dirty="0">
                <a:hlinkClick r:id="rId2"/>
              </a:rPr>
              <a:t>https://apps.who.int/iris/bitstream/handle/10665/255859/WHO-RHR-17.07-eng.pdf?sequence=1&amp;isAllowed=y</a:t>
            </a:r>
            <a:r>
              <a:rPr lang="en-US" sz="1100" dirty="0"/>
              <a:t> </a:t>
            </a:r>
          </a:p>
          <a:p>
            <a:r>
              <a:rPr lang="en-US" dirty="0"/>
              <a:t>Watch the Video on global Population projects by 2050 </a:t>
            </a:r>
            <a:br>
              <a:rPr lang="en-US" dirty="0"/>
            </a:br>
            <a:r>
              <a:rPr lang="en-US" sz="1100" dirty="0">
                <a:hlinkClick r:id="rId3"/>
              </a:rPr>
              <a:t>The World Population in 2050 - YouTube</a:t>
            </a:r>
            <a:endParaRPr lang="en-US" sz="1100" dirty="0"/>
          </a:p>
          <a:p>
            <a:r>
              <a:rPr lang="en-US" dirty="0"/>
              <a:t>If you have questions discuss with your coach and submit any that you would like discussed in the webinar.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90627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Content Placeholder 2"/>
          <p:cNvSpPr>
            <a:spLocks noGrp="1"/>
          </p:cNvSpPr>
          <p:nvPr>
            <p:ph idx="1"/>
          </p:nvPr>
        </p:nvSpPr>
        <p:spPr>
          <a:xfrm>
            <a:off x="0" y="1700213"/>
            <a:ext cx="9109075" cy="4392612"/>
          </a:xfrm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</a:pPr>
            <a:endParaRPr lang="en-GB" altLang="en-US" dirty="0"/>
          </a:p>
          <a:p>
            <a:pPr marL="0" indent="0" eaLnBrk="1" hangingPunct="1">
              <a:buFont typeface="Wingdings" pitchFamily="2" charset="2"/>
              <a:buNone/>
            </a:pPr>
            <a:r>
              <a:rPr lang="en-GB" altLang="en-US" dirty="0"/>
              <a:t>Follow us on Twitter </a:t>
            </a:r>
            <a:r>
              <a:rPr lang="en-GB" altLang="en-US" b="1" dirty="0">
                <a:solidFill>
                  <a:srgbClr val="007DC5"/>
                </a:solidFill>
              </a:rPr>
              <a:t>@HRPresearch</a:t>
            </a:r>
          </a:p>
          <a:p>
            <a:pPr marL="0" indent="0" eaLnBrk="1" hangingPunct="1">
              <a:buFont typeface="Wingdings" pitchFamily="2" charset="2"/>
              <a:buNone/>
            </a:pPr>
            <a:endParaRPr lang="en-GB" altLang="en-US" dirty="0"/>
          </a:p>
          <a:p>
            <a:pPr marL="0" indent="0" eaLnBrk="1" hangingPunct="1">
              <a:buFont typeface="Wingdings" pitchFamily="2" charset="2"/>
              <a:buNone/>
            </a:pPr>
            <a:r>
              <a:rPr lang="en-GB" altLang="en-US" dirty="0"/>
              <a:t>Website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en-GB" altLang="en-US" sz="2000" dirty="0">
                <a:hlinkClick r:id="rId3"/>
              </a:rPr>
              <a:t>https://www.who.int/teams/sexual-and-reproductive-health-and-research-(srh)/</a:t>
            </a:r>
            <a:endParaRPr lang="en-GB" altLang="en-US" sz="2000" b="1" dirty="0">
              <a:solidFill>
                <a:srgbClr val="007DC5"/>
              </a:solidFill>
            </a:endParaRPr>
          </a:p>
        </p:txBody>
      </p:sp>
      <p:sp>
        <p:nvSpPr>
          <p:cNvPr id="117764" name="Rectangle 1"/>
          <p:cNvSpPr>
            <a:spLocks noChangeArrowheads="1"/>
          </p:cNvSpPr>
          <p:nvPr/>
        </p:nvSpPr>
        <p:spPr bwMode="auto">
          <a:xfrm>
            <a:off x="3419872" y="404813"/>
            <a:ext cx="223224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GB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176003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6C4C86-2EC1-42E0-9DD3-DFBCC5AEE0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568" y="44624"/>
            <a:ext cx="7920880" cy="1080120"/>
          </a:xfrm>
        </p:spPr>
        <p:txBody>
          <a:bodyPr>
            <a:normAutofit/>
          </a:bodyPr>
          <a:lstStyle/>
          <a:p>
            <a:r>
              <a:rPr lang="en-US" altLang="zh-CN" dirty="0">
                <a:ea typeface="SimSun" pitchFamily="2" charset="-122"/>
              </a:rPr>
              <a:t>Outline</a:t>
            </a:r>
            <a:endParaRPr lang="en-US" dirty="0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006B6089-BF15-4A90-A1F3-6F6D462A1E1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84182472"/>
              </p:ext>
            </p:extLst>
          </p:nvPr>
        </p:nvGraphicFramePr>
        <p:xfrm>
          <a:off x="107504" y="836712"/>
          <a:ext cx="8856984" cy="5760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346761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27384"/>
            <a:ext cx="8229600" cy="850106"/>
          </a:xfrm>
        </p:spPr>
        <p:txBody>
          <a:bodyPr/>
          <a:lstStyle/>
          <a:p>
            <a:r>
              <a:rPr lang="en-US" altLang="zh-TW" dirty="0"/>
              <a:t>Family planning fertility and population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3630" y="1124744"/>
            <a:ext cx="8366841" cy="5328592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altLang="zh-TW" sz="3000" dirty="0">
                <a:ea typeface="新細明體" pitchFamily="18" charset="-120"/>
              </a:rPr>
              <a:t>Changes in population determined by </a:t>
            </a:r>
            <a:r>
              <a:rPr lang="en-US" altLang="zh-TW" sz="3000" dirty="0">
                <a:solidFill>
                  <a:srgbClr val="0070C0"/>
                </a:solidFill>
                <a:ea typeface="新細明體" pitchFamily="18" charset="-120"/>
              </a:rPr>
              <a:t>Fertility,</a:t>
            </a:r>
            <a:r>
              <a:rPr lang="en-US" altLang="zh-TW" sz="3000" dirty="0">
                <a:ea typeface="新細明體" pitchFamily="18" charset="-120"/>
              </a:rPr>
              <a:t> Mortality, and Migration</a:t>
            </a:r>
          </a:p>
          <a:p>
            <a:pPr eaLnBrk="1" hangingPunct="1"/>
            <a:r>
              <a:rPr lang="en-US" altLang="en-US" sz="3000" dirty="0">
                <a:ea typeface="新細明體" pitchFamily="18" charset="-120"/>
              </a:rPr>
              <a:t>Population </a:t>
            </a:r>
            <a:r>
              <a:rPr lang="en-US" altLang="en-US" sz="3000" dirty="0">
                <a:ea typeface="ＭＳ Ｐゴシック" pitchFamily="34" charset="-128"/>
              </a:rPr>
              <a:t>change more rapid and more universal in the past six decades than any other period in human history, but vary widely</a:t>
            </a:r>
          </a:p>
          <a:p>
            <a:r>
              <a:rPr lang="en-US" altLang="en-US" sz="3000" dirty="0">
                <a:ea typeface="ＭＳ Ｐゴシック" pitchFamily="34" charset="-128"/>
              </a:rPr>
              <a:t>Fertility rates have declined to below three births per women in all regions except sub-Saharan Africa</a:t>
            </a:r>
          </a:p>
          <a:p>
            <a:r>
              <a:rPr lang="en-US" altLang="en-US" sz="3000" dirty="0">
                <a:ea typeface="ＭＳ Ｐゴシック" pitchFamily="34" charset="-128"/>
              </a:rPr>
              <a:t>Global population 7.79 Billion (in 2020)</a:t>
            </a:r>
          </a:p>
          <a:p>
            <a:r>
              <a:rPr lang="en-US" altLang="en-US" sz="3000" dirty="0">
                <a:ea typeface="ＭＳ Ｐゴシック" pitchFamily="34" charset="-128"/>
              </a:rPr>
              <a:t>Africa population will double in size between 2010-2050</a:t>
            </a:r>
          </a:p>
          <a:p>
            <a:endParaRPr lang="en-US" altLang="en-US" sz="3000" dirty="0">
              <a:ea typeface="ＭＳ Ｐゴシック" pitchFamily="34" charset="-128"/>
            </a:endParaRPr>
          </a:p>
          <a:p>
            <a:pPr eaLnBrk="1" hangingPunct="1"/>
            <a:endParaRPr lang="en-US" altLang="zh-TW" sz="3000" dirty="0">
              <a:ea typeface="新細明體" pitchFamily="18" charset="-12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78900049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6632"/>
            <a:ext cx="8229600" cy="850106"/>
          </a:xfrm>
        </p:spPr>
        <p:txBody>
          <a:bodyPr/>
          <a:lstStyle/>
          <a:p>
            <a:pPr eaLnBrk="1" hangingPunct="1"/>
            <a:r>
              <a:rPr lang="en-US" altLang="zh-TW" sz="3600" dirty="0">
                <a:ea typeface="新細明體" pitchFamily="18" charset="-120"/>
              </a:rPr>
              <a:t>The population pyramid concept</a:t>
            </a:r>
          </a:p>
        </p:txBody>
      </p:sp>
      <p:pic>
        <p:nvPicPr>
          <p:cNvPr id="38916" name="Picture 4" descr="figure 8-1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213" y="980728"/>
            <a:ext cx="8535987" cy="435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123FBE1-BF72-47B7-BDD4-4080BC77D55E}"/>
              </a:ext>
            </a:extLst>
          </p:cNvPr>
          <p:cNvSpPr/>
          <p:nvPr/>
        </p:nvSpPr>
        <p:spPr>
          <a:xfrm>
            <a:off x="35496" y="5243716"/>
            <a:ext cx="9036496" cy="132343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TW" sz="2000" b="1" dirty="0"/>
              <a:t>Total fertility rate</a:t>
            </a:r>
            <a:r>
              <a:rPr lang="en-US" altLang="zh-TW" sz="2000" dirty="0"/>
              <a:t> (</a:t>
            </a:r>
            <a:r>
              <a:rPr lang="en-US" altLang="zh-TW" sz="2000" b="1" dirty="0"/>
              <a:t>TFR</a:t>
            </a:r>
            <a:r>
              <a:rPr lang="en-US" altLang="zh-TW" sz="2000" dirty="0"/>
              <a:t>): average number of children that would be born to a woman over her lifetime.</a:t>
            </a: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/>
              <a:t>Replacement level fertility: </a:t>
            </a:r>
            <a:r>
              <a:rPr lang="en-US" sz="2000" dirty="0"/>
              <a:t>average number of children per woman to maintain existing population. Set at 2.1 in a woman's lifetime.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35458321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4624"/>
            <a:ext cx="8229600" cy="504056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zh-TW" sz="3600" dirty="0">
                <a:ea typeface="新細明體" pitchFamily="18" charset="-120"/>
              </a:rPr>
              <a:t>Demographic stages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E78865B3-AF9E-4B9C-AA0A-2FCE6502A725}"/>
              </a:ext>
            </a:extLst>
          </p:cNvPr>
          <p:cNvGrpSpPr/>
          <p:nvPr/>
        </p:nvGrpSpPr>
        <p:grpSpPr>
          <a:xfrm>
            <a:off x="14104" y="718993"/>
            <a:ext cx="8535987" cy="6139007"/>
            <a:chOff x="14104" y="718993"/>
            <a:chExt cx="8535987" cy="6139007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CDBF686D-4ECF-47B6-925A-340D99E3E0DD}"/>
                </a:ext>
              </a:extLst>
            </p:cNvPr>
            <p:cNvGrpSpPr/>
            <p:nvPr/>
          </p:nvGrpSpPr>
          <p:grpSpPr>
            <a:xfrm>
              <a:off x="14104" y="1601416"/>
              <a:ext cx="8535987" cy="5256584"/>
              <a:chOff x="303213" y="1268760"/>
              <a:chExt cx="8535987" cy="5256584"/>
            </a:xfrm>
          </p:grpSpPr>
          <p:pic>
            <p:nvPicPr>
              <p:cNvPr id="43011" name="Picture 3" descr="figure 8-14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3213" y="1268760"/>
                <a:ext cx="8535987" cy="42989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ED192730-613B-40A7-88C6-1A2DDF75B277}"/>
                  </a:ext>
                </a:extLst>
              </p:cNvPr>
              <p:cNvSpPr/>
              <p:nvPr/>
            </p:nvSpPr>
            <p:spPr>
              <a:xfrm>
                <a:off x="1187624" y="5527060"/>
                <a:ext cx="1757404" cy="646331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>
                <a:spAutoFit/>
              </a:bodyPr>
              <a:lstStyle/>
              <a:p>
                <a:r>
                  <a:rPr lang="en-US" dirty="0"/>
                  <a:t>Slow population </a:t>
                </a:r>
              </a:p>
              <a:p>
                <a:r>
                  <a:rPr lang="en-US" dirty="0"/>
                  <a:t>growth</a:t>
                </a:r>
              </a:p>
            </p:txBody>
          </p:sp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A2B8811C-7CE9-4F7A-9D44-8C458C4B32D0}"/>
                  </a:ext>
                </a:extLst>
              </p:cNvPr>
              <p:cNvSpPr/>
              <p:nvPr/>
            </p:nvSpPr>
            <p:spPr>
              <a:xfrm>
                <a:off x="3375208" y="5517232"/>
                <a:ext cx="1844864" cy="646331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>
                <a:spAutoFit/>
              </a:bodyPr>
              <a:lstStyle/>
              <a:p>
                <a:r>
                  <a:rPr lang="en-US" dirty="0"/>
                  <a:t>Rapid population </a:t>
                </a:r>
              </a:p>
              <a:p>
                <a:r>
                  <a:rPr lang="en-US" dirty="0"/>
                  <a:t>growth</a:t>
                </a:r>
              </a:p>
            </p:txBody>
          </p:sp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2C6CF0E2-F18F-4430-9A6C-1627DB10D6C3}"/>
                  </a:ext>
                </a:extLst>
              </p:cNvPr>
              <p:cNvSpPr/>
              <p:nvPr/>
            </p:nvSpPr>
            <p:spPr>
              <a:xfrm>
                <a:off x="5910940" y="5229200"/>
                <a:ext cx="1757404" cy="646331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>
                <a:spAutoFit/>
              </a:bodyPr>
              <a:lstStyle/>
              <a:p>
                <a:r>
                  <a:rPr lang="en-US" dirty="0"/>
                  <a:t>Slow population </a:t>
                </a:r>
              </a:p>
              <a:p>
                <a:r>
                  <a:rPr lang="en-US" dirty="0"/>
                  <a:t>growth</a:t>
                </a:r>
              </a:p>
            </p:txBody>
          </p:sp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F2F922ED-3E2C-44B2-9D3C-B107D850DF6A}"/>
                  </a:ext>
                </a:extLst>
              </p:cNvPr>
              <p:cNvSpPr/>
              <p:nvPr/>
            </p:nvSpPr>
            <p:spPr>
              <a:xfrm>
                <a:off x="7424510" y="5879013"/>
                <a:ext cx="1251946" cy="646331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>
                <a:spAutoFit/>
              </a:bodyPr>
              <a:lstStyle/>
              <a:p>
                <a:r>
                  <a:rPr lang="en-US" dirty="0"/>
                  <a:t>Population </a:t>
                </a:r>
              </a:p>
              <a:p>
                <a:r>
                  <a:rPr lang="en-US" dirty="0"/>
                  <a:t>decline</a:t>
                </a:r>
              </a:p>
            </p:txBody>
          </p:sp>
          <p:sp>
            <p:nvSpPr>
              <p:cNvPr id="3" name="Arrow: Right 2">
                <a:extLst>
                  <a:ext uri="{FF2B5EF4-FFF2-40B4-BE49-F238E27FC236}">
                    <a16:creationId xmlns:a16="http://schemas.microsoft.com/office/drawing/2014/main" id="{7F0587D7-A5AE-4861-B465-199A2D3BECFE}"/>
                  </a:ext>
                </a:extLst>
              </p:cNvPr>
              <p:cNvSpPr/>
              <p:nvPr/>
            </p:nvSpPr>
            <p:spPr>
              <a:xfrm rot="16200000">
                <a:off x="1542750" y="5193196"/>
                <a:ext cx="504056" cy="144016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Arrow: Right 8">
                <a:extLst>
                  <a:ext uri="{FF2B5EF4-FFF2-40B4-BE49-F238E27FC236}">
                    <a16:creationId xmlns:a16="http://schemas.microsoft.com/office/drawing/2014/main" id="{4697BE69-45A8-4539-858B-5E9BDEF10730}"/>
                  </a:ext>
                </a:extLst>
              </p:cNvPr>
              <p:cNvSpPr/>
              <p:nvPr/>
            </p:nvSpPr>
            <p:spPr>
              <a:xfrm rot="16200000">
                <a:off x="3167844" y="4617132"/>
                <a:ext cx="1656184" cy="144016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Arrow: Right 9">
                <a:extLst>
                  <a:ext uri="{FF2B5EF4-FFF2-40B4-BE49-F238E27FC236}">
                    <a16:creationId xmlns:a16="http://schemas.microsoft.com/office/drawing/2014/main" id="{AD39B146-F0E9-4EE7-89F6-0F0E7DE259B2}"/>
                  </a:ext>
                </a:extLst>
              </p:cNvPr>
              <p:cNvSpPr/>
              <p:nvPr/>
            </p:nvSpPr>
            <p:spPr>
              <a:xfrm rot="16200000">
                <a:off x="5274301" y="3787299"/>
                <a:ext cx="2732822" cy="144016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Arrow: Right 10">
                <a:extLst>
                  <a:ext uri="{FF2B5EF4-FFF2-40B4-BE49-F238E27FC236}">
                    <a16:creationId xmlns:a16="http://schemas.microsoft.com/office/drawing/2014/main" id="{2719E59D-29E4-4714-BA28-64159D149252}"/>
                  </a:ext>
                </a:extLst>
              </p:cNvPr>
              <p:cNvSpPr/>
              <p:nvPr/>
            </p:nvSpPr>
            <p:spPr>
              <a:xfrm rot="16200000">
                <a:off x="6696236" y="4473116"/>
                <a:ext cx="2664296" cy="144016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FCF6DCCD-AF2F-467E-B9A6-BB9DC4B2F752}"/>
                </a:ext>
              </a:extLst>
            </p:cNvPr>
            <p:cNvGrpSpPr/>
            <p:nvPr/>
          </p:nvGrpSpPr>
          <p:grpSpPr>
            <a:xfrm>
              <a:off x="683568" y="718993"/>
              <a:ext cx="7632848" cy="954107"/>
              <a:chOff x="683568" y="676345"/>
              <a:chExt cx="7632848" cy="954107"/>
            </a:xfrm>
          </p:grpSpPr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28C351C8-95FF-47C1-BD5D-DBE9BD0E52C2}"/>
                  </a:ext>
                </a:extLst>
              </p:cNvPr>
              <p:cNvSpPr/>
              <p:nvPr/>
            </p:nvSpPr>
            <p:spPr>
              <a:xfrm>
                <a:off x="683568" y="891788"/>
                <a:ext cx="1440160" cy="738664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en-US" sz="1400" dirty="0"/>
                  <a:t>High Death and birth rates in balance</a:t>
                </a:r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E35C9CD1-1DDB-42F2-8485-D62859B3FD0A}"/>
                  </a:ext>
                </a:extLst>
              </p:cNvPr>
              <p:cNvSpPr/>
              <p:nvPr/>
            </p:nvSpPr>
            <p:spPr>
              <a:xfrm>
                <a:off x="2192142" y="891788"/>
                <a:ext cx="2883914" cy="738664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en-US" sz="1400" dirty="0"/>
                  <a:t>Increased lifespan with rapid drop-in death rates while birth rates unchanged</a:t>
                </a:r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882BD9B1-1925-4A31-A5AB-A4E7C9C15221}"/>
                  </a:ext>
                </a:extLst>
              </p:cNvPr>
              <p:cNvSpPr/>
              <p:nvPr/>
            </p:nvSpPr>
            <p:spPr>
              <a:xfrm>
                <a:off x="5168661" y="891788"/>
                <a:ext cx="1203539" cy="738664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en-US" sz="1400" dirty="0"/>
                  <a:t>Birth rates fall with access to FP</a:t>
                </a:r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E31998F5-88B4-4BE7-B3C3-CA9CB7D17218}"/>
                  </a:ext>
                </a:extLst>
              </p:cNvPr>
              <p:cNvSpPr/>
              <p:nvPr/>
            </p:nvSpPr>
            <p:spPr>
              <a:xfrm>
                <a:off x="6495618" y="676345"/>
                <a:ext cx="1820798" cy="954107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en-US" sz="1400" dirty="0"/>
                  <a:t>Birth rates below replacement level, may lead to a shrinking population</a:t>
                </a:r>
              </a:p>
            </p:txBody>
          </p:sp>
        </p:grpSp>
      </p:grpSp>
    </p:spTree>
    <p:custDataLst>
      <p:tags r:id="rId1"/>
    </p:custDataLst>
    <p:extLst>
      <p:ext uri="{BB962C8B-B14F-4D97-AF65-F5344CB8AC3E}">
        <p14:creationId xmlns:p14="http://schemas.microsoft.com/office/powerpoint/2010/main" val="4287229247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88640"/>
            <a:ext cx="8229600" cy="850106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zh-TW" sz="3600" dirty="0">
                <a:ea typeface="新細明體" pitchFamily="18" charset="-120"/>
              </a:rPr>
              <a:t>Effects of overpopulation and rapid population growth</a:t>
            </a:r>
            <a:endParaRPr lang="en-US" altLang="zh-TW" sz="2000" i="1" dirty="0">
              <a:ea typeface="新細明體" pitchFamily="18" charset="-120"/>
            </a:endParaRP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00808"/>
            <a:ext cx="8363272" cy="4608512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80000"/>
              </a:lnSpc>
            </a:pPr>
            <a:r>
              <a:rPr lang="en-US" altLang="zh-TW" sz="3200" dirty="0">
                <a:cs typeface="Times New Roman" pitchFamily="18" charset="0"/>
              </a:rPr>
              <a:t>Shortages of energy and other natural resources (land,  water)</a:t>
            </a:r>
          </a:p>
          <a:p>
            <a:pPr>
              <a:lnSpc>
                <a:spcPct val="80000"/>
              </a:lnSpc>
            </a:pPr>
            <a:endParaRPr lang="en-US" altLang="zh-TW" sz="3200" dirty="0"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en-US" altLang="zh-TW" sz="3200" dirty="0">
                <a:cs typeface="Times New Roman" pitchFamily="18" charset="0"/>
              </a:rPr>
              <a:t>Communicable diseases in dense populations </a:t>
            </a:r>
          </a:p>
          <a:p>
            <a:pPr>
              <a:lnSpc>
                <a:spcPct val="80000"/>
              </a:lnSpc>
            </a:pPr>
            <a:endParaRPr lang="en-US" altLang="zh-TW" sz="3200" dirty="0"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en-US" altLang="zh-TW" sz="3200" dirty="0">
                <a:cs typeface="Times New Roman" pitchFamily="18" charset="0"/>
              </a:rPr>
              <a:t>Habitat destruction</a:t>
            </a:r>
          </a:p>
          <a:p>
            <a:pPr>
              <a:lnSpc>
                <a:spcPct val="80000"/>
              </a:lnSpc>
            </a:pPr>
            <a:endParaRPr lang="en-US" altLang="zh-TW" sz="3200" dirty="0"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en-US" altLang="zh-TW" sz="3200" dirty="0">
                <a:cs typeface="Times New Roman" pitchFamily="18" charset="0"/>
              </a:rPr>
              <a:t>Conflict over scarce resources such as land area</a:t>
            </a:r>
          </a:p>
          <a:p>
            <a:pPr>
              <a:lnSpc>
                <a:spcPct val="80000"/>
              </a:lnSpc>
            </a:pPr>
            <a:endParaRPr lang="en-US" altLang="zh-TW" sz="3200" dirty="0"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en-US" altLang="zh-TW" sz="3200" dirty="0">
                <a:cs typeface="Times New Roman" pitchFamily="18" charset="0"/>
              </a:rPr>
              <a:t>Small productive population supporting a large dependent population</a:t>
            </a:r>
          </a:p>
          <a:p>
            <a:pPr eaLnBrk="1" hangingPunct="1">
              <a:lnSpc>
                <a:spcPct val="80000"/>
              </a:lnSpc>
            </a:pPr>
            <a:endParaRPr lang="en-US" altLang="zh-TW" sz="3200" dirty="0">
              <a:ea typeface="新細明體" pitchFamily="18" charset="-12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77366499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DFD7BD-0EB4-4ABE-878F-7F6E039D5D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30622"/>
            <a:ext cx="8229600" cy="850106"/>
          </a:xfrm>
        </p:spPr>
        <p:txBody>
          <a:bodyPr/>
          <a:lstStyle/>
          <a:p>
            <a:r>
              <a:rPr lang="en-US" dirty="0"/>
              <a:t>Effect of declining fertility and population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4F46F2-0DBB-48DD-A5D2-1EF71C1EDC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268760"/>
            <a:ext cx="8640960" cy="511256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Fertility declines associated with: </a:t>
            </a:r>
          </a:p>
          <a:p>
            <a:pPr lvl="1"/>
            <a:r>
              <a:rPr lang="en-US" dirty="0"/>
              <a:t>An increase in women’s education, health, earnings, and participation in paid employment</a:t>
            </a:r>
          </a:p>
          <a:p>
            <a:pPr lvl="1"/>
            <a:r>
              <a:rPr lang="en-US" dirty="0"/>
              <a:t>Better access to health, education and employment for children</a:t>
            </a:r>
          </a:p>
          <a:p>
            <a:r>
              <a:rPr lang="en-US" dirty="0"/>
              <a:t>These combined effects can lead to large macroeconomic demographic benefits – </a:t>
            </a:r>
            <a:r>
              <a:rPr lang="en-US" b="1" dirty="0"/>
              <a:t>Demographic Dividends</a:t>
            </a:r>
          </a:p>
          <a:p>
            <a:r>
              <a:rPr lang="en-US" dirty="0"/>
              <a:t>Prolonged fertility declines with increasing life expectancy can lead to:</a:t>
            </a:r>
          </a:p>
          <a:p>
            <a:pPr lvl="1"/>
            <a:r>
              <a:rPr lang="en-US" dirty="0"/>
              <a:t>Aging population that dependent on few workers</a:t>
            </a:r>
          </a:p>
          <a:p>
            <a:pPr lvl="1"/>
            <a:r>
              <a:rPr lang="en-US" dirty="0"/>
              <a:t>High care health costs</a:t>
            </a:r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26101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4FFCF1-57D1-4AD0-BBCB-07B9328B92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176" y="260648"/>
            <a:ext cx="8579296" cy="850106"/>
          </a:xfrm>
        </p:spPr>
        <p:txBody>
          <a:bodyPr>
            <a:normAutofit fontScale="90000"/>
          </a:bodyPr>
          <a:lstStyle/>
          <a:p>
            <a:r>
              <a:rPr lang="en-US" dirty="0"/>
              <a:t>Reproductive health benefits of family planning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AF150C-AF9A-4A41-B3CD-B2FA66F260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1176" y="1379909"/>
            <a:ext cx="8651304" cy="4569371"/>
          </a:xfrm>
        </p:spPr>
        <p:txBody>
          <a:bodyPr>
            <a:normAutofit lnSpcReduction="10000"/>
          </a:bodyPr>
          <a:lstStyle/>
          <a:p>
            <a:r>
              <a:rPr lang="en-US" dirty="0"/>
              <a:t>Reduced maternal mortality and morbidity due to </a:t>
            </a:r>
          </a:p>
          <a:p>
            <a:pPr lvl="1"/>
            <a:r>
              <a:rPr lang="en-US" dirty="0"/>
              <a:t>Reduced number of births</a:t>
            </a:r>
          </a:p>
          <a:p>
            <a:pPr lvl="1"/>
            <a:r>
              <a:rPr lang="en-US" dirty="0"/>
              <a:t>Prevention of unintended pregnancy that leads to abortion</a:t>
            </a:r>
          </a:p>
          <a:p>
            <a:pPr lvl="1"/>
            <a:r>
              <a:rPr lang="en-US" dirty="0"/>
              <a:t>Prevention of high-risk pregnancies: grand multiparity, teenage pregnancies, older age, repeat operative delivery, pregnancies complicated by medical conditions</a:t>
            </a:r>
          </a:p>
          <a:p>
            <a:r>
              <a:rPr lang="en-US" dirty="0"/>
              <a:t>Reduced neonatal, infant and child mortality</a:t>
            </a:r>
          </a:p>
          <a:p>
            <a:pPr lvl="1"/>
            <a:r>
              <a:rPr lang="en-US" dirty="0"/>
              <a:t>Increased interpregnancy intervals leading to longer breast feeding and better childcare</a:t>
            </a:r>
          </a:p>
          <a:p>
            <a:pPr lvl="1"/>
            <a:r>
              <a:rPr lang="en-US" dirty="0"/>
              <a:t>Better maternal health leading to reduced risk of still birth and low birthweight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12068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6A5330-DB07-4527-A855-09F6349DB3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568" y="202630"/>
            <a:ext cx="7128792" cy="850106"/>
          </a:xfrm>
        </p:spPr>
        <p:txBody>
          <a:bodyPr>
            <a:normAutofit fontScale="90000"/>
          </a:bodyPr>
          <a:lstStyle/>
          <a:p>
            <a:r>
              <a:rPr lang="en-US" dirty="0"/>
              <a:t>Other health benefits of family planning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9E37D9-CBFB-41E0-9C58-88B04CD6C9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836712"/>
            <a:ext cx="8568952" cy="5904656"/>
          </a:xfrm>
        </p:spPr>
        <p:txBody>
          <a:bodyPr>
            <a:normAutofit fontScale="62500" lnSpcReduction="20000"/>
          </a:bodyPr>
          <a:lstStyle/>
          <a:p>
            <a:r>
              <a:rPr lang="en-US" b="1" dirty="0"/>
              <a:t>Health benefits of combined or contraceptives</a:t>
            </a:r>
          </a:p>
          <a:p>
            <a:pPr lvl="1"/>
            <a:r>
              <a:rPr lang="en-US" dirty="0"/>
              <a:t>Reduced risks of endometrial cancer, Cancer of the ovary, Symptomatic pelvic inflammatory disease </a:t>
            </a:r>
          </a:p>
          <a:p>
            <a:pPr lvl="1"/>
            <a:r>
              <a:rPr lang="en-US" dirty="0"/>
              <a:t>Protection against: Ovarian cysts, Iron-deficiency anemia </a:t>
            </a:r>
          </a:p>
          <a:p>
            <a:pPr lvl="1"/>
            <a:r>
              <a:rPr lang="en-US" dirty="0"/>
              <a:t>Reduced menstrual cramps, Menstrual bleeding problems, Ovulation pain, Excess hair on face or body </a:t>
            </a:r>
          </a:p>
          <a:p>
            <a:pPr lvl="1"/>
            <a:r>
              <a:rPr lang="en-US" dirty="0"/>
              <a:t>Reduced Symptoms of polycystic ovarian syndrome (irregular bleeding, acne, excess hair on face or body) and of endometriosis (pelvic pain, irregular bleeding)</a:t>
            </a:r>
          </a:p>
          <a:p>
            <a:r>
              <a:rPr lang="en-US" b="1" dirty="0"/>
              <a:t>Health benefits of DMPA</a:t>
            </a:r>
          </a:p>
          <a:p>
            <a:pPr lvl="1"/>
            <a:r>
              <a:rPr lang="en-US" dirty="0"/>
              <a:t>Reduced risks of endometrial cancer, Uterine fibroids </a:t>
            </a:r>
          </a:p>
          <a:p>
            <a:pPr lvl="1"/>
            <a:r>
              <a:rPr lang="en-US" dirty="0"/>
              <a:t>Protection against Symptomatic PID, Iron-deficiency anemia </a:t>
            </a:r>
          </a:p>
          <a:p>
            <a:pPr lvl="1"/>
            <a:r>
              <a:rPr lang="en-US" dirty="0"/>
              <a:t>Reduced: Sickle cell crises among women with sickle cell anemia and Symptoms of endometriosis (pelvic pain, irregular bleeding)</a:t>
            </a:r>
          </a:p>
          <a:p>
            <a:r>
              <a:rPr lang="en-US" b="1" dirty="0"/>
              <a:t>Health benefits of implants</a:t>
            </a:r>
          </a:p>
          <a:p>
            <a:pPr lvl="1"/>
            <a:r>
              <a:rPr lang="en-US" dirty="0"/>
              <a:t>Reduced risk of endometrial and cervical cancer</a:t>
            </a:r>
          </a:p>
          <a:p>
            <a:r>
              <a:rPr lang="en-US" b="1" dirty="0"/>
              <a:t>Health benefits of LNG IUD</a:t>
            </a:r>
          </a:p>
          <a:p>
            <a:pPr lvl="1"/>
            <a:r>
              <a:rPr lang="en-US" dirty="0"/>
              <a:t>Protection against Iron-deficiency anemia </a:t>
            </a:r>
          </a:p>
          <a:p>
            <a:pPr lvl="1"/>
            <a:r>
              <a:rPr lang="en-US" dirty="0"/>
              <a:t>Reduced risk of endometrial and cervical </a:t>
            </a:r>
          </a:p>
          <a:p>
            <a:pPr lvl="1"/>
            <a:r>
              <a:rPr lang="en-US" dirty="0"/>
              <a:t>Reduced menstrual cramps, menorrhagia and symptoms of endometriosis</a:t>
            </a:r>
          </a:p>
          <a:p>
            <a:r>
              <a:rPr lang="en-US" b="1" dirty="0"/>
              <a:t>Health benefits of tubal sterilization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Reduced risk of ovarian cancer</a:t>
            </a:r>
          </a:p>
          <a:p>
            <a:r>
              <a:rPr lang="en-US" b="1" dirty="0"/>
              <a:t>Health benefits of condoms</a:t>
            </a:r>
          </a:p>
          <a:p>
            <a:pPr lvl="1"/>
            <a:r>
              <a:rPr lang="en-US" dirty="0"/>
              <a:t>Reduced risks of STIs, including HIV and their complications such as PID, cervical cancer and infertility 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562599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3,1342566749,C:\Users\fiona\a_Fionna\Work_medical foundation\training 2013\Presentation\Presentation_2013_Moazzam Ali\Principles of Population and Demography. Moazzam Ali. GFMER lecture 2011.ppc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7,1342566749,C:\Users\fiona\a_Fionna\Work_medical foundation\training 2013\Presentation\Presentation_2013_Moazzam Ali\Principles of Population and Demography. Moazzam Ali. GFMER lecture 2011.ppc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9,1342566749,C:\Users\fiona\a_Fionna\Work_medical foundation\training 2013\Presentation\Presentation_2013_Moazzam Ali\Principles of Population and Demography. Moazzam Ali. GFMER lecture 2011.ppc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2,1342566749,C:\Users\fiona\a_Fionna\Work_medical foundation\training 2013\Presentation\Presentation_2013_Moazzam Ali\Principles of Population and Demography. Moazzam Ali. GFMER lecture 2011.ppc"/>
</p:tagLst>
</file>

<file path=ppt/theme/theme1.xml><?xml version="1.0" encoding="utf-8"?>
<a:theme xmlns:a="http://schemas.openxmlformats.org/drawingml/2006/main" name="Presentation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1DF2A5421D2D74396AE14F63178122F" ma:contentTypeVersion="13" ma:contentTypeDescription="Create a new document." ma:contentTypeScope="" ma:versionID="3b4b39bdcf2f306ae2565e892e1e9a76">
  <xsd:schema xmlns:xsd="http://www.w3.org/2001/XMLSchema" xmlns:xs="http://www.w3.org/2001/XMLSchema" xmlns:p="http://schemas.microsoft.com/office/2006/metadata/properties" xmlns:ns3="bf10e4f2-19ca-4661-a2ef-f7ec71be9c80" xmlns:ns4="2793f204-40a4-4c24-86dd-861766838112" targetNamespace="http://schemas.microsoft.com/office/2006/metadata/properties" ma:root="true" ma:fieldsID="632212f57094cb296957c3f9d22c004b" ns3:_="" ns4:_="">
    <xsd:import namespace="bf10e4f2-19ca-4661-a2ef-f7ec71be9c80"/>
    <xsd:import namespace="2793f204-40a4-4c24-86dd-861766838112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f10e4f2-19ca-4661-a2ef-f7ec71be9c8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793f204-40a4-4c24-86dd-861766838112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5841CC3-8727-4327-B25E-A62163A76B6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FEDE4B7-B9BF-4066-A14C-A18CECBD1584}">
  <ds:schemaRefs>
    <ds:schemaRef ds:uri="http://purl.org/dc/terms/"/>
    <ds:schemaRef ds:uri="bf10e4f2-19ca-4661-a2ef-f7ec71be9c80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2793f204-40a4-4c24-86dd-861766838112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D4CBEA92-72F5-481F-A8EF-EFA020FF684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f10e4f2-19ca-4661-a2ef-f7ec71be9c80"/>
    <ds:schemaRef ds:uri="2793f204-40a4-4c24-86dd-86176683811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Presentation template</Template>
  <TotalTime>3</TotalTime>
  <Words>941</Words>
  <Application>Microsoft Office PowerPoint</Application>
  <PresentationFormat>On-screen Show (4:3)</PresentationFormat>
  <Paragraphs>118</Paragraphs>
  <Slides>14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Trebuchet MS</vt:lpstr>
      <vt:lpstr>Wingdings</vt:lpstr>
      <vt:lpstr>Presentation template</vt:lpstr>
      <vt:lpstr>Module 1 – Session 4 Family Planning Impact  An Online Evidence-based Course 2022</vt:lpstr>
      <vt:lpstr>Outline</vt:lpstr>
      <vt:lpstr>Family planning fertility and population</vt:lpstr>
      <vt:lpstr>The population pyramid concept</vt:lpstr>
      <vt:lpstr>Demographic stages</vt:lpstr>
      <vt:lpstr>Effects of overpopulation and rapid population growth</vt:lpstr>
      <vt:lpstr>Effect of declining fertility and population</vt:lpstr>
      <vt:lpstr>Reproductive health benefits of family planning</vt:lpstr>
      <vt:lpstr>Other health benefits of family planning </vt:lpstr>
      <vt:lpstr>Empowerment of adolescents, youth and women</vt:lpstr>
      <vt:lpstr>The health care system and family planning</vt:lpstr>
      <vt:lpstr>Conclusion</vt:lpstr>
      <vt:lpstr>Readings and videos</vt:lpstr>
      <vt:lpstr>PowerPoint Presentation</vt:lpstr>
    </vt:vector>
  </TitlesOfParts>
  <Company>WHO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Family Planning Impact - James Kiarie</dc:title>
  <dc:creator>James Kiarie</dc:creator>
  <cp:lastModifiedBy>Aldo Campana</cp:lastModifiedBy>
  <cp:revision>53</cp:revision>
  <dcterms:created xsi:type="dcterms:W3CDTF">2017-06-27T09:32:41Z</dcterms:created>
  <dcterms:modified xsi:type="dcterms:W3CDTF">2022-06-04T14:54:17Z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0x010100B1DF2A5421D2D74396AE14F63178122F</vt:lpwstr>
  </property>
</Properties>
</file>