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3" r:id="rId6"/>
  </p:sldMasterIdLst>
  <p:notesMasterIdLst>
    <p:notesMasterId r:id="rId27"/>
  </p:notesMasterIdLst>
  <p:handoutMasterIdLst>
    <p:handoutMasterId r:id="rId28"/>
  </p:handoutMasterIdLst>
  <p:sldIdLst>
    <p:sldId id="256" r:id="rId7"/>
    <p:sldId id="434" r:id="rId8"/>
    <p:sldId id="502" r:id="rId9"/>
    <p:sldId id="334" r:id="rId10"/>
    <p:sldId id="331" r:id="rId11"/>
    <p:sldId id="330" r:id="rId12"/>
    <p:sldId id="318" r:id="rId13"/>
    <p:sldId id="332" r:id="rId14"/>
    <p:sldId id="333" r:id="rId15"/>
    <p:sldId id="339" r:id="rId16"/>
    <p:sldId id="316" r:id="rId17"/>
    <p:sldId id="338" r:id="rId18"/>
    <p:sldId id="269" r:id="rId19"/>
    <p:sldId id="322" r:id="rId20"/>
    <p:sldId id="336" r:id="rId21"/>
    <p:sldId id="314" r:id="rId22"/>
    <p:sldId id="319" r:id="rId23"/>
    <p:sldId id="321" r:id="rId24"/>
    <p:sldId id="503" r:id="rId25"/>
    <p:sldId id="354" r:id="rId2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434"/>
            <p14:sldId id="502"/>
            <p14:sldId id="334"/>
            <p14:sldId id="331"/>
            <p14:sldId id="330"/>
            <p14:sldId id="318"/>
            <p14:sldId id="332"/>
            <p14:sldId id="333"/>
            <p14:sldId id="339"/>
            <p14:sldId id="316"/>
            <p14:sldId id="338"/>
            <p14:sldId id="269"/>
            <p14:sldId id="322"/>
            <p14:sldId id="336"/>
            <p14:sldId id="314"/>
            <p14:sldId id="319"/>
            <p14:sldId id="321"/>
            <p14:sldId id="503"/>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40" autoAdjust="0"/>
  </p:normalViewPr>
  <p:slideViewPr>
    <p:cSldViewPr>
      <p:cViewPr varScale="1">
        <p:scale>
          <a:sx n="114" d="100"/>
          <a:sy n="114"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9299202-76C0-472E-9308-92A81CBB8886}" type="datetimeFigureOut">
              <a:rPr lang="en-GB" smtClean="0"/>
              <a:t>04/06/2022</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C504A37C-1B09-49A4-B551-A1DA4593005D}" type="slidenum">
              <a:rPr lang="en-GB" smtClean="0"/>
              <a:t>‹#›</a:t>
            </a:fld>
            <a:endParaRPr lang="en-GB"/>
          </a:p>
        </p:txBody>
      </p:sp>
    </p:spTree>
    <p:extLst>
      <p:ext uri="{BB962C8B-B14F-4D97-AF65-F5344CB8AC3E}">
        <p14:creationId xmlns:p14="http://schemas.microsoft.com/office/powerpoint/2010/main" val="4066508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7F76D5D-1347-44BE-9468-18706034E012}" type="datetimeFigureOut">
              <a:rPr lang="en-GB" smtClean="0"/>
              <a:t>04/06/2022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a:t>
            </a:fld>
            <a:endParaRPr lang="en-GB"/>
          </a:p>
        </p:txBody>
      </p:sp>
    </p:spTree>
    <p:extLst>
      <p:ext uri="{BB962C8B-B14F-4D97-AF65-F5344CB8AC3E}">
        <p14:creationId xmlns:p14="http://schemas.microsoft.com/office/powerpoint/2010/main" val="217223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70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Recommendations were organized around these</a:t>
            </a:r>
            <a:r>
              <a:rPr lang="en-GB" sz="1200" kern="1200" baseline="0" dirty="0">
                <a:solidFill>
                  <a:schemeClr val="tx1"/>
                </a:solidFill>
                <a:effectLst/>
                <a:latin typeface="+mn-lt"/>
                <a:ea typeface="+mn-ea"/>
                <a:cs typeface="+mn-cs"/>
              </a:rPr>
              <a:t> standards, drawn from international law and health evidence.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Human rights are guaranteed in international and regional treaties, as well as in national constitutions and laws. They include the right to non-discrimination, the right to life, survival and development, the right to the highest attainable standard of health, and the rights to education and to information </a:t>
            </a:r>
            <a:r>
              <a:rPr lang="en-GB" sz="1200" i="1" kern="12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These rights have been applied by international, regional and national authoritative human rights bodies – such as UN treaty-monitoring bodies, international and regional courts, constitutional and supreme courts – to a wide range of sexual and reproductive health issues, including the accessibility of contraceptive information and services. All rights are interdependent and indivisible.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Choice and </a:t>
            </a:r>
            <a:r>
              <a:rPr lang="en-GB" sz="1200" kern="1200" dirty="0" err="1">
                <a:solidFill>
                  <a:schemeClr val="tx1"/>
                </a:solidFill>
                <a:effectLst/>
                <a:latin typeface="+mn-lt"/>
                <a:ea typeface="+mn-ea"/>
                <a:cs typeface="+mn-cs"/>
              </a:rPr>
              <a:t>qualityt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selfstanding</a:t>
            </a:r>
            <a:r>
              <a:rPr lang="en-GB" sz="1200" kern="1200" dirty="0">
                <a:solidFill>
                  <a:schemeClr val="tx1"/>
                </a:solidFill>
                <a:effectLst/>
                <a:latin typeface="+mn-lt"/>
                <a:ea typeface="+mn-ea"/>
                <a:cs typeface="+mn-cs"/>
              </a:rPr>
              <a:t> and cross-cutting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13</a:t>
            </a:fld>
            <a:endParaRPr lang="en-GB"/>
          </a:p>
        </p:txBody>
      </p:sp>
    </p:spTree>
    <p:extLst>
      <p:ext uri="{BB962C8B-B14F-4D97-AF65-F5344CB8AC3E}">
        <p14:creationId xmlns:p14="http://schemas.microsoft.com/office/powerpoint/2010/main" val="362416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15</a:t>
            </a:fld>
            <a:endParaRPr lang="en-GB"/>
          </a:p>
        </p:txBody>
      </p:sp>
    </p:spTree>
    <p:extLst>
      <p:ext uri="{BB962C8B-B14F-4D97-AF65-F5344CB8AC3E}">
        <p14:creationId xmlns:p14="http://schemas.microsoft.com/office/powerpoint/2010/main" val="133653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16</a:t>
            </a:fld>
            <a:endParaRPr lang="en-GB"/>
          </a:p>
        </p:txBody>
      </p:sp>
    </p:spTree>
    <p:extLst>
      <p:ext uri="{BB962C8B-B14F-4D97-AF65-F5344CB8AC3E}">
        <p14:creationId xmlns:p14="http://schemas.microsoft.com/office/powerpoint/2010/main" val="286817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 The guide is set up in the form of a check-list of questions addressed to individual service providers. Providers should try to answer each of the questions to the best of their ability. Each question provides a scale from 1-5 for the response, providers should try and identify the score based on their knowledge and present provision in relation to contraceptives at the facility. Scores &lt;3 suggest need for urgent action (based on steps suggested below) where as scores &gt; 3 suggest a good level of facility preparedness to ensure quality with some follow up actions required. </a:t>
            </a:r>
          </a:p>
          <a:p>
            <a:endParaRPr lang="en-GB" dirty="0"/>
          </a:p>
          <a:p>
            <a:r>
              <a:rPr lang="en-GB" dirty="0"/>
              <a:t>Workshop: </a:t>
            </a:r>
            <a:r>
              <a:rPr lang="en-GB" i="1" dirty="0"/>
              <a:t>. </a:t>
            </a:r>
            <a:r>
              <a:rPr lang="en-GB" dirty="0"/>
              <a:t>Results of using the check-list can be fruitfully used as a basis for discussion among service providers in the same health centre or clinic, or even – if practical in terms of geographical location – across services. This might entail an informal workshop in which the team of service providers examines the answers to the questions and then discusses the ways in which improvements could be brought across the service as a whole, in a way that is continually supportive of individual providers. Such workshops can also be run on a regular basis, say once every 6 or 12 months. </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Users: </a:t>
            </a:r>
            <a:r>
              <a:rPr lang="en-GB" i="1" dirty="0"/>
              <a:t>. </a:t>
            </a:r>
            <a:r>
              <a:rPr lang="en-GB" dirty="0"/>
              <a:t>Information arising from the checklist could also be used as a basis for an informal workshop with service users. This would require some carefully planning to ensure that an atmosphere of genuine exchange of ideas among equals is fostered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Evaluation:</a:t>
            </a:r>
            <a:r>
              <a:rPr lang="en-GB" baseline="0" dirty="0"/>
              <a:t> </a:t>
            </a:r>
            <a:r>
              <a:rPr lang="en-GB" dirty="0"/>
              <a:t>The check-list could be used as an evaluation tool, but only in a process in which the provider and her/his supervisor discuss the contents of the check-list in advance and come to an understanding about what is intended and how improvements can be introduced. But please bear in mind that the main purpose of the check-list is to help improve services. It is not</a:t>
            </a:r>
            <a:r>
              <a:rPr lang="en-GB" b="1" dirty="0"/>
              <a:t> </a:t>
            </a:r>
            <a:r>
              <a:rPr lang="en-GB" dirty="0"/>
              <a:t>intended, in the first instance, to be used as an evaluation, and </a:t>
            </a:r>
            <a:r>
              <a:rPr lang="en-GB" i="1" dirty="0"/>
              <a:t>never as the basis of a punitive approach.</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24CF3ABA-E4C3-4AE5-AE08-F4FA35399331}" type="slidenum">
              <a:rPr lang="en-US" smtClean="0"/>
              <a:t>17</a:t>
            </a:fld>
            <a:endParaRPr lang="en-US"/>
          </a:p>
        </p:txBody>
      </p:sp>
    </p:spTree>
    <p:extLst>
      <p:ext uri="{BB962C8B-B14F-4D97-AF65-F5344CB8AC3E}">
        <p14:creationId xmlns:p14="http://schemas.microsoft.com/office/powerpoint/2010/main" val="135097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F2579-E084-4BE5-B155-114E7DEDDB7D}" type="slidenum">
              <a:rPr lang="en-GB" smtClean="0"/>
              <a:t>20</a:t>
            </a:fld>
            <a:endParaRPr lang="en-GB"/>
          </a:p>
        </p:txBody>
      </p:sp>
    </p:spTree>
    <p:extLst>
      <p:ext uri="{BB962C8B-B14F-4D97-AF65-F5344CB8AC3E}">
        <p14:creationId xmlns:p14="http://schemas.microsoft.com/office/powerpoint/2010/main" val="239142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3</a:t>
            </a:fld>
            <a:endParaRPr lang="en-GB"/>
          </a:p>
        </p:txBody>
      </p:sp>
    </p:spTree>
    <p:extLst>
      <p:ext uri="{BB962C8B-B14F-4D97-AF65-F5344CB8AC3E}">
        <p14:creationId xmlns:p14="http://schemas.microsoft.com/office/powerpoint/2010/main" val="250608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4</a:t>
            </a:fld>
            <a:endParaRPr lang="en-GB"/>
          </a:p>
        </p:txBody>
      </p:sp>
    </p:spTree>
    <p:extLst>
      <p:ext uri="{BB962C8B-B14F-4D97-AF65-F5344CB8AC3E}">
        <p14:creationId xmlns:p14="http://schemas.microsoft.com/office/powerpoint/2010/main" val="151500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5</a:t>
            </a:fld>
            <a:endParaRPr lang="en-GB"/>
          </a:p>
        </p:txBody>
      </p:sp>
    </p:spTree>
    <p:extLst>
      <p:ext uri="{BB962C8B-B14F-4D97-AF65-F5344CB8AC3E}">
        <p14:creationId xmlns:p14="http://schemas.microsoft.com/office/powerpoint/2010/main" val="424538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288537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1. 	A </a:t>
            </a:r>
            <a:r>
              <a:rPr kumimoji="0" lang="en-GB" sz="2200" b="0" i="1" u="none" strike="noStrike" kern="1200" cap="none" spc="0" normalizeH="0" baseline="0" noProof="0" dirty="0">
                <a:ln>
                  <a:noFill/>
                </a:ln>
                <a:solidFill>
                  <a:prstClr val="black"/>
                </a:solidFill>
                <a:effectLst/>
                <a:uLnTx/>
                <a:uFillTx/>
                <a:latin typeface="+mn-lt"/>
                <a:ea typeface="+mn-ea"/>
                <a:cs typeface="+mn-cs"/>
              </a:rPr>
              <a:t>functioning health system</a:t>
            </a:r>
            <a:r>
              <a:rPr kumimoji="0" lang="en-GB" sz="2200" b="0" i="0" u="none" strike="noStrike" kern="1200" cap="none" spc="0" normalizeH="0" baseline="0" noProof="0" dirty="0">
                <a:ln>
                  <a:noFill/>
                </a:ln>
                <a:solidFill>
                  <a:prstClr val="black"/>
                </a:solidFill>
                <a:effectLst/>
                <a:uLnTx/>
                <a:uFillTx/>
                <a:latin typeface="+mn-lt"/>
                <a:ea typeface="+mn-ea"/>
                <a:cs typeface="+mn-cs"/>
              </a:rPr>
              <a:t> must be in place, with a budget, supportive and clear policies and protocols, adequate numbers of physical infrastructures – actual clinics or health centres that are organized to adhere to standards of care – training curricula, supervision, equipment and supplies, information, and a mechanism for referral between services.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2. 	</a:t>
            </a:r>
            <a:r>
              <a:rPr kumimoji="0" lang="en-GB" sz="2200" b="0" i="1" u="none" strike="noStrike" kern="1200" cap="none" spc="0" normalizeH="0" baseline="0" noProof="0" dirty="0">
                <a:ln>
                  <a:noFill/>
                </a:ln>
                <a:solidFill>
                  <a:prstClr val="black"/>
                </a:solidFill>
                <a:effectLst/>
                <a:uLnTx/>
                <a:uFillTx/>
                <a:latin typeface="+mn-lt"/>
                <a:ea typeface="+mn-ea"/>
                <a:cs typeface="+mn-cs"/>
              </a:rPr>
              <a:t>Technical competence of health care providers</a:t>
            </a:r>
            <a:r>
              <a:rPr kumimoji="0" lang="en-GB" sz="2200" b="0" i="0" u="none" strike="noStrike" kern="1200" cap="none" spc="0" normalizeH="0" baseline="0" noProof="0" dirty="0">
                <a:ln>
                  <a:noFill/>
                </a:ln>
                <a:solidFill>
                  <a:prstClr val="black"/>
                </a:solidFill>
                <a:effectLst/>
                <a:uLnTx/>
                <a:uFillTx/>
                <a:latin typeface="+mn-lt"/>
                <a:ea typeface="+mn-ea"/>
                <a:cs typeface="+mn-cs"/>
              </a:rPr>
              <a:t> who are paid and protected. Technical competence includes not only the carrying out of procedures and giving information related to providing contraceptives, but also the cultivation and use of effective and respectful interpersonal communication and counselling skills.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3"/>
              <a:tabLst/>
              <a:defRPr/>
            </a:pPr>
            <a:r>
              <a:rPr kumimoji="0" lang="en-GB" sz="2200" b="0" i="1" u="none" strike="noStrike" kern="1200" cap="none" spc="0" normalizeH="0" baseline="0" noProof="0" dirty="0">
                <a:ln>
                  <a:noFill/>
                </a:ln>
                <a:solidFill>
                  <a:prstClr val="black"/>
                </a:solidFill>
                <a:effectLst/>
                <a:uLnTx/>
                <a:uFillTx/>
                <a:latin typeface="+mn-lt"/>
                <a:ea typeface="+mn-ea"/>
                <a:cs typeface="+mn-cs"/>
              </a:rPr>
              <a:t>User satisfaction</a:t>
            </a:r>
            <a:r>
              <a:rPr kumimoji="0" lang="en-GB" sz="2200" b="0" i="0" u="none" strike="noStrike" kern="1200" cap="none" spc="0" normalizeH="0" baseline="0" noProof="0" dirty="0">
                <a:ln>
                  <a:noFill/>
                </a:ln>
                <a:solidFill>
                  <a:prstClr val="black"/>
                </a:solidFill>
                <a:effectLst/>
                <a:uLnTx/>
                <a:uFillTx/>
                <a:latin typeface="+mn-lt"/>
                <a:ea typeface="+mn-ea"/>
                <a:cs typeface="+mn-cs"/>
              </a:rPr>
              <a:t> with the services received.</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3"/>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Accountability mechanism that enables and allows participation, redress and remedies. </a:t>
            </a:r>
          </a:p>
          <a:p>
            <a:endParaRPr lang="en-US" dirty="0"/>
          </a:p>
        </p:txBody>
      </p:sp>
      <p:sp>
        <p:nvSpPr>
          <p:cNvPr id="4" name="Slide Number Placeholder 3"/>
          <p:cNvSpPr>
            <a:spLocks noGrp="1"/>
          </p:cNvSpPr>
          <p:nvPr>
            <p:ph type="sldNum" sz="quarter" idx="10"/>
          </p:nvPr>
        </p:nvSpPr>
        <p:spPr/>
        <p:txBody>
          <a:bodyPr/>
          <a:lstStyle/>
          <a:p>
            <a:fld id="{24CF3ABA-E4C3-4AE5-AE08-F4FA35399331}" type="slidenum">
              <a:rPr lang="en-US" smtClean="0"/>
              <a:t>7</a:t>
            </a:fld>
            <a:endParaRPr lang="en-US"/>
          </a:p>
        </p:txBody>
      </p:sp>
    </p:spTree>
    <p:extLst>
      <p:ext uri="{BB962C8B-B14F-4D97-AF65-F5344CB8AC3E}">
        <p14:creationId xmlns:p14="http://schemas.microsoft.com/office/powerpoint/2010/main" val="354190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cs typeface="Times New Roman" pitchFamily="18" charset="0"/>
              </a:defRPr>
            </a:lvl1pPr>
            <a:lvl2pPr marL="742801" indent="-285693" algn="l" eaLnBrk="0" hangingPunct="0">
              <a:spcBef>
                <a:spcPct val="30000"/>
              </a:spcBef>
              <a:defRPr sz="1200">
                <a:solidFill>
                  <a:schemeClr val="tx1"/>
                </a:solidFill>
                <a:latin typeface="Times New Roman" pitchFamily="18" charset="0"/>
                <a:cs typeface="Times New Roman" pitchFamily="18" charset="0"/>
              </a:defRPr>
            </a:lvl2pPr>
            <a:lvl3pPr marL="1142771" indent="-228554" algn="l" eaLnBrk="0" hangingPunct="0">
              <a:spcBef>
                <a:spcPct val="30000"/>
              </a:spcBef>
              <a:defRPr sz="1200">
                <a:solidFill>
                  <a:schemeClr val="tx1"/>
                </a:solidFill>
                <a:latin typeface="Times New Roman" pitchFamily="18" charset="0"/>
                <a:cs typeface="Times New Roman" pitchFamily="18" charset="0"/>
              </a:defRPr>
            </a:lvl3pPr>
            <a:lvl4pPr marL="1599880" indent="-228554" algn="l" eaLnBrk="0" hangingPunct="0">
              <a:spcBef>
                <a:spcPct val="30000"/>
              </a:spcBef>
              <a:defRPr sz="1200">
                <a:solidFill>
                  <a:schemeClr val="tx1"/>
                </a:solidFill>
                <a:latin typeface="Times New Roman" pitchFamily="18" charset="0"/>
                <a:cs typeface="Times New Roman" pitchFamily="18" charset="0"/>
              </a:defRPr>
            </a:lvl4pPr>
            <a:lvl5pPr marL="2056989" indent="-228554" algn="l" eaLnBrk="0" hangingPunct="0">
              <a:spcBef>
                <a:spcPct val="30000"/>
              </a:spcBef>
              <a:defRPr sz="1200">
                <a:solidFill>
                  <a:schemeClr val="tx1"/>
                </a:solidFill>
                <a:latin typeface="Times New Roman" pitchFamily="18" charset="0"/>
                <a:cs typeface="Times New Roman" pitchFamily="18" charset="0"/>
              </a:defRPr>
            </a:lvl5pPr>
            <a:lvl6pPr marL="2514097"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206"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8314"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5423"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4B8F6931-7B71-44A9-B050-DD82AAC9DACB}" type="slidenum">
              <a:rPr lang="en-US" altLang="en-US">
                <a:solidFill>
                  <a:prstClr val="black"/>
                </a:solidFill>
              </a:rPr>
              <a:pPr algn="r" eaLnBrk="1" hangingPunct="1">
                <a:spcBef>
                  <a:spcPct val="0"/>
                </a:spcBef>
              </a:pPr>
              <a:t>8</a:t>
            </a:fld>
            <a:endParaRPr lang="en-US" alt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9</a:t>
            </a:fld>
            <a:endParaRPr lang="en-GB"/>
          </a:p>
        </p:txBody>
      </p:sp>
    </p:spTree>
    <p:extLst>
      <p:ext uri="{BB962C8B-B14F-4D97-AF65-F5344CB8AC3E}">
        <p14:creationId xmlns:p14="http://schemas.microsoft.com/office/powerpoint/2010/main" val="315660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a:p>
        </p:txBody>
      </p:sp>
    </p:spTree>
    <p:extLst>
      <p:ext uri="{BB962C8B-B14F-4D97-AF65-F5344CB8AC3E}">
        <p14:creationId xmlns:p14="http://schemas.microsoft.com/office/powerpoint/2010/main" val="859514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C34539E-7B23-43A8-90D3-2066F911AD5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4FB5983F-E4B4-4766-AA4E-A73B1EC8353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8764E53C-B82B-44FC-B286-1AE6ED90EF3B}"/>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a:solidFill>
                <a:prstClr val="black"/>
              </a:solidFill>
              <a:cs typeface="Arial" charset="0"/>
            </a:endParaRPr>
          </a:p>
        </p:txBody>
      </p:sp>
      <p:sp>
        <p:nvSpPr>
          <p:cNvPr id="8" name="Rectangle 7">
            <a:extLst>
              <a:ext uri="{FF2B5EF4-FFF2-40B4-BE49-F238E27FC236}">
                <a16:creationId xmlns:a16="http://schemas.microsoft.com/office/drawing/2014/main" id="{E16E6532-9C00-400A-8988-CBF3866BFE1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A09E7E9A-375F-4713-A5B0-31A5CFBCEC0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8613B17-A06D-461E-ABE6-8DA89CC6B9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11812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6815E4F2-7115-4A3E-B712-2A438998E8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20A44746-C897-4EA6-8B2D-D6730F454BB6}"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B669DB9E-7F46-4C1F-8E9A-017E12DB1D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6465888"/>
            <a:ext cx="8016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6047E26-FA7D-4390-A7A8-066277E2A9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552CDD1A-7040-4DAF-BFC0-8A7A18F279A4}"/>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90888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2E65140-E37B-4099-AF2A-2BC66003601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3749FB71-6F11-484D-A9CB-5621499DBBD0}"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1F441869-8D6A-46B4-BE8C-8F7263595F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F4E42DC-0699-4610-B54C-F04748CB90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84DAB39D-4BFB-4CE6-9D31-908BD4AAE2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21341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79EC28F0-B9D3-4416-89BF-D811BF57DEC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EA347F5B-9D42-4ACE-B852-22801F3F7FAD}"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DDA6674C-BDEF-4D5D-8149-C01A0A7F1D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60F3BB4-3864-433D-A429-D7C54F5F8F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F73DA84D-2205-43DA-B1EA-F1205162A87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62365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6F36617-6571-4D4C-9FCF-CBD124382CA0}"/>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1F694533-BDDE-4AAF-A7EC-C4D9219FB3B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6B47FB09-02B4-4AE5-ACCF-14C7D64F72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EECFCABF-8288-48AC-A797-A9798D5A1A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CB83C032-2075-4F3A-8DCF-CB43FED6F3A4}"/>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16810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697430B3-361E-4F71-A380-684A395DA016}"/>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920887C1-6927-4D64-BEEA-C83FCA88E86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15B5CD28-6042-4382-A44F-EB873F6091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7E1DDFE-CB3F-4BEE-AE05-EFDCB5495D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894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9FC5D85-DC32-460C-81FD-EDCDD0E107C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9065270C-0C86-4BCE-AA5C-56D02B04A46B}"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969D17B2-7858-479B-9405-306DD33551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95131B7D-12F0-43C8-B82B-4EB9A65B09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9B4AD01-13C1-4D81-BFC8-AD845C09F91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984738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6C563586-A0FA-4A02-8248-FE19610C442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C59A5552-3E18-4D92-995A-AF4B532A538B}"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E83276D-968F-4151-B8CB-5FEFFCE061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1BE90FB-D1B4-4B21-BA9C-D261C7D2D0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F0FC90E3-EA5C-4674-AAFD-D45975514747}"/>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41479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3AC9923-445E-4D92-B853-BB36C8D36C9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F5782F8C-4BA1-4EBE-BA9B-1C67E7B25124}"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1C5B5CC4-5129-4577-9D83-5A3230707F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7E43859F-AFEB-49D0-8A9E-DDFF1DA675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7A080A9B-0FBF-492A-BCF0-285DDB78F30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78854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AD4BC0A-2925-4CF7-8310-1C1EC8ECA3DC}"/>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BA54E65D-27EF-451E-A3CA-1B327ACDF063}"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8C56F1D-B587-4223-B80E-9C8F39A6CF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C602C9D-3E78-481B-8A9C-C0CF984EFA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049FBD26-0403-4558-ADAC-8AFF793679F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23551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0D12235-A0DB-4019-B9A1-901D7A6625B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EB5A20FD-50A2-4D22-9B37-9D198E251061}"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10A88366-16C8-4B1B-9031-4C53820F54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D3EF799-8FA4-4DFB-911C-B2E80998D1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621AFF04-D586-42A7-9390-8FFBF56C560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49418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3A13C9-984F-4807-8EFB-372DB219507A}"/>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82310767-CC7D-4B15-A6E6-C359E544BCB3}" type="datetimeFigureOut">
              <a:rPr lang="en-GB"/>
              <a:pPr>
                <a:defRPr/>
              </a:pPr>
              <a:t>04/06/2022</a:t>
            </a:fld>
            <a:endParaRPr lang="en-GB"/>
          </a:p>
        </p:txBody>
      </p:sp>
      <p:sp>
        <p:nvSpPr>
          <p:cNvPr id="5" name="Footer Placeholder 4">
            <a:extLst>
              <a:ext uri="{FF2B5EF4-FFF2-40B4-BE49-F238E27FC236}">
                <a16:creationId xmlns:a16="http://schemas.microsoft.com/office/drawing/2014/main" id="{7A053B8C-EA73-405D-8D9E-ABFB4FB731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5CCB02B-3943-48FB-8A57-A37E90B2A35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mtClean="0"/>
            </a:lvl1pPr>
          </a:lstStyle>
          <a:p>
            <a:pPr>
              <a:defRPr/>
            </a:pPr>
            <a:fld id="{E9115EF0-DB6B-4AEA-BEC8-905CD809ED0E}" type="slidenum">
              <a:rPr lang="en-GB" altLang="en-US"/>
              <a:pPr>
                <a:defRPr/>
              </a:pPr>
              <a:t>‹#›</a:t>
            </a:fld>
            <a:endParaRPr lang="en-GB" altLang="en-US"/>
          </a:p>
        </p:txBody>
      </p:sp>
    </p:spTree>
    <p:extLst>
      <p:ext uri="{BB962C8B-B14F-4D97-AF65-F5344CB8AC3E}">
        <p14:creationId xmlns:p14="http://schemas.microsoft.com/office/powerpoint/2010/main" val="2205583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421843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841757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945043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55623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534511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16331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092622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344059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971771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00264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94436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8FBC2EF-5F55-4025-A145-E7F1D0CA99D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CCB24F81-8727-4FAB-A0F5-23CFCA487A71}"/>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939532A-D01C-4CBE-924D-77572282B635}"/>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a:t>Filename</a:t>
            </a:r>
            <a:endParaRPr lang="en-GB"/>
          </a:p>
        </p:txBody>
      </p:sp>
      <p:sp>
        <p:nvSpPr>
          <p:cNvPr id="5" name="Slide Number Placeholder 6">
            <a:extLst>
              <a:ext uri="{FF2B5EF4-FFF2-40B4-BE49-F238E27FC236}">
                <a16:creationId xmlns:a16="http://schemas.microsoft.com/office/drawing/2014/main" id="{73EA04EA-E1F3-4B2D-ACFD-7100F2A766EE}"/>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AA033506-D6B0-40FF-AE8C-5898A37F7B7C}"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spTree>
    <p:extLst>
      <p:ext uri="{BB962C8B-B14F-4D97-AF65-F5344CB8AC3E}">
        <p14:creationId xmlns:p14="http://schemas.microsoft.com/office/powerpoint/2010/main" val="2627465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1960663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iris/bitstream/10665/254826/1/9789241512091-eng.pdf?ua=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who.int/iris/bitstream/handle/10665/102539/9789241506748_eng.pdf;jsessionid=8BBF2242D8C16E1BBA24AD33CB7E912F?sequence=1" TargetMode="External"/><Relationship Id="rId2" Type="http://schemas.openxmlformats.org/officeDocument/2006/relationships/hyperlink" Target="https://www.who.int/news-room/fact-sheets/detail/human-rights-and-health" TargetMode="External"/><Relationship Id="rId1" Type="http://schemas.openxmlformats.org/officeDocument/2006/relationships/slideLayout" Target="../slideLayouts/slideLayout2.xml"/><Relationship Id="rId6" Type="http://schemas.openxmlformats.org/officeDocument/2006/relationships/hyperlink" Target="https://apps.who.int/iris/bitstream/handle/10665/254826/9789241512091-eng.pdf?sequence=1&amp;isAllowed=y" TargetMode="External"/><Relationship Id="rId5" Type="http://schemas.openxmlformats.org/officeDocument/2006/relationships/hyperlink" Target="https://apps.who.int/iris/bitstream/handle/10665/126799/9789241507493_eng.pdf?sequence=1" TargetMode="External"/><Relationship Id="rId4" Type="http://schemas.openxmlformats.org/officeDocument/2006/relationships/hyperlink" Target="http://apps.who.int/iris/bitstream/handle/10665/158866/9789241549103_eng.pdf?sequence=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teams/sexual-and-reproductive-health-and-research-(sr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136/bmj.b43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9" y="1776870"/>
            <a:ext cx="6624736" cy="1940161"/>
          </a:xfrm>
        </p:spPr>
        <p:txBody>
          <a:bodyPr>
            <a:normAutofit fontScale="90000"/>
          </a:bodyPr>
          <a:lstStyle/>
          <a:p>
            <a:pPr algn="ctr"/>
            <a:r>
              <a:rPr lang="en-US" sz="1800" dirty="0">
                <a:solidFill>
                  <a:prstClr val="black"/>
                </a:solidFill>
              </a:rPr>
              <a:t>Module 1 – Session 5 </a:t>
            </a:r>
            <a:br>
              <a:rPr lang="en-US" sz="1800" dirty="0">
                <a:solidFill>
                  <a:prstClr val="black"/>
                </a:solidFill>
              </a:rPr>
            </a:br>
            <a:r>
              <a:rPr lang="en-GB" sz="2700" dirty="0"/>
              <a:t>Contraception and human rights: Rights based quality of care and monitoring in contraceptive programmes</a:t>
            </a:r>
            <a:br>
              <a:rPr lang="en-GB" sz="2400" dirty="0"/>
            </a:br>
            <a:br>
              <a:rPr lang="en-GB" sz="2400" b="0" dirty="0"/>
            </a:br>
            <a:r>
              <a:rPr lang="en-US" altLang="zh-TW" sz="1600" b="0" dirty="0"/>
              <a:t>An Online Evidence-based Course 2022</a:t>
            </a:r>
            <a:endParaRPr lang="en-GB" sz="1600" b="0" dirty="0"/>
          </a:p>
        </p:txBody>
      </p:sp>
      <p:sp>
        <p:nvSpPr>
          <p:cNvPr id="3" name="Subtitle 2"/>
          <p:cNvSpPr>
            <a:spLocks noGrp="1"/>
          </p:cNvSpPr>
          <p:nvPr>
            <p:ph type="subTitle" idx="1"/>
          </p:nvPr>
        </p:nvSpPr>
        <p:spPr/>
        <p:txBody>
          <a:bodyPr>
            <a:normAutofit lnSpcReduction="10000"/>
          </a:bodyPr>
          <a:lstStyle/>
          <a:p>
            <a:r>
              <a:rPr lang="en-GB" dirty="0"/>
              <a:t>Moazzam Ali MD, PhD, MPH</a:t>
            </a:r>
          </a:p>
        </p:txBody>
      </p:sp>
      <p:sp>
        <p:nvSpPr>
          <p:cNvPr id="5" name="Text Placeholder 22"/>
          <p:cNvSpPr>
            <a:spLocks noGrp="1"/>
          </p:cNvSpPr>
          <p:nvPr>
            <p:ph type="body" sz="quarter" idx="10"/>
          </p:nvPr>
        </p:nvSpPr>
        <p:spPr>
          <a:xfrm>
            <a:off x="1446541" y="4198770"/>
            <a:ext cx="5834062" cy="287337"/>
          </a:xfrm>
        </p:spPr>
        <p:txBody>
          <a:bodyPr>
            <a:noAutofit/>
          </a:bodyPr>
          <a:lstStyle>
            <a:lvl1pPr marL="0" indent="0">
              <a:buNone/>
              <a:defRPr sz="1600"/>
            </a:lvl1pPr>
          </a:lstStyle>
          <a:p>
            <a:pPr lvl="0">
              <a:buClr>
                <a:prstClr val="black"/>
              </a:buClr>
              <a:buSzTx/>
            </a:pPr>
            <a:r>
              <a:rPr lang="en-GB" dirty="0">
                <a:solidFill>
                  <a:prstClr val="black"/>
                </a:solidFill>
              </a:rPr>
              <a:t>Department of Reproductive Health and Research </a:t>
            </a:r>
          </a:p>
          <a:p>
            <a:pPr lvl="0"/>
            <a:endParaRPr lang="en-GB" dirty="0"/>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850106"/>
          </a:xfrm>
        </p:spPr>
        <p:txBody>
          <a:bodyPr/>
          <a:lstStyle/>
          <a:p>
            <a:r>
              <a:rPr lang="en-GB" dirty="0"/>
              <a:t>WHO quality of care framework</a:t>
            </a:r>
          </a:p>
        </p:txBody>
      </p:sp>
      <p:sp>
        <p:nvSpPr>
          <p:cNvPr id="4" name="Footer Placeholder 3"/>
          <p:cNvSpPr>
            <a:spLocks noGrp="1"/>
          </p:cNvSpPr>
          <p:nvPr>
            <p:ph type="ftr" sz="quarter" idx="4294967295"/>
          </p:nvPr>
        </p:nvSpPr>
        <p:spPr>
          <a:xfrm>
            <a:off x="0" y="6569075"/>
            <a:ext cx="2895600" cy="144463"/>
          </a:xfrm>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2" y="980728"/>
            <a:ext cx="8712967"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27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435280" cy="850106"/>
          </a:xfrm>
        </p:spPr>
        <p:txBody>
          <a:bodyPr>
            <a:noAutofit/>
          </a:bodyPr>
          <a:lstStyle/>
          <a:p>
            <a:r>
              <a:rPr lang="en-GB" sz="3400" dirty="0"/>
              <a:t>Background of  WHO’S work on contraception</a:t>
            </a:r>
          </a:p>
        </p:txBody>
      </p:sp>
      <p:sp>
        <p:nvSpPr>
          <p:cNvPr id="3" name="Content Placeholder 2"/>
          <p:cNvSpPr>
            <a:spLocks noGrp="1"/>
          </p:cNvSpPr>
          <p:nvPr>
            <p:ph idx="1"/>
          </p:nvPr>
        </p:nvSpPr>
        <p:spPr>
          <a:xfrm>
            <a:off x="251520" y="942534"/>
            <a:ext cx="8712968" cy="2585323"/>
          </a:xfrm>
        </p:spPr>
        <p:txBody>
          <a:bodyPr wrap="square">
            <a:spAutoFit/>
          </a:bodyPr>
          <a:lstStyle/>
          <a:p>
            <a:r>
              <a:rPr lang="en-GB" sz="1800" dirty="0"/>
              <a:t>WHO’s work on contraception and human rights</a:t>
            </a:r>
          </a:p>
          <a:p>
            <a:pPr lvl="1"/>
            <a:r>
              <a:rPr lang="en-GB" sz="1800" dirty="0"/>
              <a:t>Ensuring human rights in the provision of contraceptive information and services: guidance for programmes</a:t>
            </a:r>
          </a:p>
          <a:p>
            <a:pPr lvl="1"/>
            <a:r>
              <a:rPr lang="en-GB" sz="1800" dirty="0"/>
              <a:t>Ensuring human rights within contraceptive programmes: a human rights analysis of existing quantitative indicators</a:t>
            </a:r>
          </a:p>
          <a:p>
            <a:pPr lvl="1"/>
            <a:r>
              <a:rPr lang="en-GB" sz="1800" dirty="0"/>
              <a:t>UNFPA/WHO Implementation guide for programmes</a:t>
            </a:r>
          </a:p>
          <a:p>
            <a:pPr lvl="1"/>
            <a:r>
              <a:rPr lang="en-GB" sz="1800" dirty="0"/>
              <a:t>Ensuring quality of care in context of rights based approaches</a:t>
            </a:r>
          </a:p>
          <a:p>
            <a:pPr marL="0" indent="0">
              <a:buNone/>
            </a:pPr>
            <a:endParaRPr lang="en-GB" sz="1800"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05085"/>
            <a:ext cx="6897488" cy="340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E8F21B2-B62D-4B0A-B7E0-BCA500902F37}"/>
              </a:ext>
            </a:extLst>
          </p:cNvPr>
          <p:cNvPicPr>
            <a:picLocks noChangeAspect="1"/>
          </p:cNvPicPr>
          <p:nvPr/>
        </p:nvPicPr>
        <p:blipFill>
          <a:blip r:embed="rId4"/>
          <a:stretch>
            <a:fillRect/>
          </a:stretch>
        </p:blipFill>
        <p:spPr>
          <a:xfrm>
            <a:off x="7077000" y="3429001"/>
            <a:ext cx="1887488" cy="3140432"/>
          </a:xfrm>
          <a:prstGeom prst="rect">
            <a:avLst/>
          </a:prstGeom>
        </p:spPr>
      </p:pic>
    </p:spTree>
    <p:extLst>
      <p:ext uri="{BB962C8B-B14F-4D97-AF65-F5344CB8AC3E}">
        <p14:creationId xmlns:p14="http://schemas.microsoft.com/office/powerpoint/2010/main" val="6627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0622"/>
            <a:ext cx="8784976" cy="850106"/>
          </a:xfrm>
        </p:spPr>
        <p:txBody>
          <a:bodyPr>
            <a:noAutofit/>
          </a:bodyPr>
          <a:lstStyle/>
          <a:p>
            <a:r>
              <a:rPr lang="en-US" sz="3200" dirty="0"/>
              <a:t>Quality of care based on human rights standards</a:t>
            </a:r>
            <a:endParaRPr lang="en-GB" sz="3200" dirty="0"/>
          </a:p>
        </p:txBody>
      </p:sp>
      <p:sp>
        <p:nvSpPr>
          <p:cNvPr id="3" name="Content Placeholder 2"/>
          <p:cNvSpPr>
            <a:spLocks noGrp="1"/>
          </p:cNvSpPr>
          <p:nvPr>
            <p:ph idx="1"/>
          </p:nvPr>
        </p:nvSpPr>
        <p:spPr>
          <a:xfrm>
            <a:off x="395536" y="1124744"/>
            <a:ext cx="8229600" cy="4569371"/>
          </a:xfrm>
          <a:ln>
            <a:solidFill>
              <a:schemeClr val="bg1"/>
            </a:solidFill>
          </a:ln>
        </p:spPr>
        <p:txBody>
          <a:bodyPr>
            <a:normAutofit fontScale="70000" lnSpcReduction="20000"/>
          </a:bodyPr>
          <a:lstStyle/>
          <a:p>
            <a:pPr marL="0" lvl="0" indent="0">
              <a:buNone/>
            </a:pPr>
            <a:r>
              <a:rPr lang="en-GB" dirty="0"/>
              <a:t>WHO is developing this body of work:</a:t>
            </a:r>
          </a:p>
          <a:p>
            <a:pPr marL="0" lvl="0" indent="0">
              <a:buNone/>
            </a:pPr>
            <a:endParaRPr lang="en-GB" dirty="0"/>
          </a:p>
          <a:p>
            <a:r>
              <a:rPr lang="en-GB" dirty="0"/>
              <a:t>To ensure women’s agency, autonomy and choice: Women’s right to choose  </a:t>
            </a:r>
          </a:p>
          <a:p>
            <a:pPr lvl="0"/>
            <a:r>
              <a:rPr lang="en-GB" dirty="0"/>
              <a:t>To accelerate progress towards attainment of international development goals and targets in sexual and reproductive health.</a:t>
            </a:r>
          </a:p>
          <a:p>
            <a:pPr lvl="0"/>
            <a:r>
              <a:rPr lang="en-GB" dirty="0"/>
              <a:t>To contribute to reducing unmet need for contraceptive information and services.</a:t>
            </a:r>
          </a:p>
          <a:p>
            <a:r>
              <a:rPr lang="en-GB" dirty="0"/>
              <a:t>To provide practical guidance on how to ensure and implement a rights based approach from a contraceptive programme design and management perspective. </a:t>
            </a:r>
          </a:p>
          <a:p>
            <a:endParaRPr lang="en-GB" dirty="0"/>
          </a:p>
          <a:p>
            <a:pPr marL="0" indent="0">
              <a:buNone/>
            </a:pPr>
            <a:r>
              <a:rPr lang="en-GB" dirty="0"/>
              <a:t>Primary audience</a:t>
            </a:r>
          </a:p>
          <a:p>
            <a:r>
              <a:rPr lang="en-GB" dirty="0"/>
              <a:t>Checklist </a:t>
            </a:r>
            <a:r>
              <a:rPr lang="en-US" dirty="0"/>
              <a:t>specifically addressed to </a:t>
            </a:r>
            <a:r>
              <a:rPr lang="en-US" i="1" dirty="0"/>
              <a:t>health care providers</a:t>
            </a:r>
            <a:r>
              <a:rPr lang="en-US" dirty="0"/>
              <a:t>, probably at the primary health care level, who are involved in the direct provision of contraceptive information and services</a:t>
            </a:r>
          </a:p>
          <a:p>
            <a:pPr lvl="0"/>
            <a:endParaRPr lang="en-GB"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sp>
        <p:nvSpPr>
          <p:cNvPr id="5" name="Rectangle 4"/>
          <p:cNvSpPr/>
          <p:nvPr/>
        </p:nvSpPr>
        <p:spPr>
          <a:xfrm>
            <a:off x="539552" y="5890046"/>
            <a:ext cx="7992888" cy="923330"/>
          </a:xfrm>
          <a:prstGeom prst="rect">
            <a:avLst/>
          </a:prstGeom>
        </p:spPr>
        <p:txBody>
          <a:bodyPr wrap="square">
            <a:spAutoFit/>
          </a:bodyPr>
          <a:lstStyle/>
          <a:p>
            <a:r>
              <a:rPr lang="en-US" i="1" dirty="0"/>
              <a:t>Web Link: </a:t>
            </a:r>
            <a:r>
              <a:rPr lang="en-US" i="1" dirty="0">
                <a:hlinkClick r:id="rId3"/>
              </a:rPr>
              <a:t>http://apps.who.int/iris/bitstream/10665/254826/1/9789241512091-eng.pdf?ua=1</a:t>
            </a:r>
            <a:endParaRPr lang="en-US" i="1" dirty="0"/>
          </a:p>
          <a:p>
            <a:endParaRPr lang="en-US" dirty="0"/>
          </a:p>
        </p:txBody>
      </p:sp>
    </p:spTree>
    <p:extLst>
      <p:ext uri="{BB962C8B-B14F-4D97-AF65-F5344CB8AC3E}">
        <p14:creationId xmlns:p14="http://schemas.microsoft.com/office/powerpoint/2010/main" val="341780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38138"/>
          </a:xfrm>
        </p:spPr>
        <p:txBody>
          <a:bodyPr>
            <a:noAutofit/>
          </a:bodyPr>
          <a:lstStyle/>
          <a:p>
            <a:pPr eaLnBrk="0" fontAlgn="base" hangingPunct="0">
              <a:spcAft>
                <a:spcPct val="0"/>
              </a:spcAft>
              <a:defRPr/>
            </a:pPr>
            <a:r>
              <a:rPr lang="en-US" sz="2800" dirty="0"/>
              <a:t>Ensuring human rights in contraceptive information and services: Organizing principles</a:t>
            </a:r>
          </a:p>
        </p:txBody>
      </p:sp>
      <p:sp>
        <p:nvSpPr>
          <p:cNvPr id="3" name="Content Placeholder 2"/>
          <p:cNvSpPr>
            <a:spLocks noGrp="1"/>
          </p:cNvSpPr>
          <p:nvPr>
            <p:ph idx="1"/>
          </p:nvPr>
        </p:nvSpPr>
        <p:spPr/>
        <p:txBody>
          <a:bodyPr>
            <a:normAutofit fontScale="85000" lnSpcReduction="20000"/>
          </a:bodyPr>
          <a:lstStyle/>
          <a:p>
            <a:r>
              <a:rPr lang="en-US" dirty="0"/>
              <a:t>Non-discrimination</a:t>
            </a:r>
          </a:p>
          <a:p>
            <a:r>
              <a:rPr lang="en-US" dirty="0"/>
              <a:t>Availability</a:t>
            </a:r>
          </a:p>
          <a:p>
            <a:r>
              <a:rPr lang="en-US" dirty="0"/>
              <a:t>Accessibility</a:t>
            </a:r>
          </a:p>
          <a:p>
            <a:r>
              <a:rPr lang="en-US" dirty="0"/>
              <a:t>Acceptability</a:t>
            </a:r>
          </a:p>
          <a:p>
            <a:r>
              <a:rPr lang="en-US" dirty="0"/>
              <a:t>Quality</a:t>
            </a:r>
          </a:p>
          <a:p>
            <a:r>
              <a:rPr lang="en-US" dirty="0"/>
              <a:t>Informed decision making</a:t>
            </a:r>
          </a:p>
          <a:p>
            <a:r>
              <a:rPr lang="en-US" dirty="0"/>
              <a:t>Privacy and confidentiality</a:t>
            </a:r>
          </a:p>
          <a:p>
            <a:r>
              <a:rPr lang="en-US" dirty="0"/>
              <a:t>Participation</a:t>
            </a:r>
          </a:p>
          <a:p>
            <a:r>
              <a:rPr lang="en-US" dirty="0"/>
              <a:t>Accountability</a:t>
            </a:r>
          </a:p>
          <a:p>
            <a:endParaRPr lang="en-US" dirty="0"/>
          </a:p>
          <a:p>
            <a:pPr marL="0" lvl="0" indent="0">
              <a:spcBef>
                <a:spcPts val="0"/>
              </a:spcBef>
              <a:buClrTx/>
              <a:buSzTx/>
              <a:buNone/>
            </a:pPr>
            <a:r>
              <a:rPr lang="en-US" sz="2400" dirty="0">
                <a:solidFill>
                  <a:prstClr val="black"/>
                </a:solidFill>
              </a:rPr>
              <a:t>Most commonly used tools for assessing quality in contraceptive service (e.g., DHS surveys or “Quick Inspection of Quality”) do not incorporate an explicit rights perspective.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9075"/>
            <a:ext cx="2835275" cy="33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53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2630"/>
            <a:ext cx="8435280" cy="850106"/>
          </a:xfrm>
        </p:spPr>
        <p:txBody>
          <a:bodyPr anchor="ctr">
            <a:noAutofit/>
          </a:bodyPr>
          <a:lstStyle/>
          <a:p>
            <a:pPr>
              <a:lnSpc>
                <a:spcPct val="90000"/>
              </a:lnSpc>
            </a:pPr>
            <a:br>
              <a:rPr lang="en-US" sz="3200" dirty="0"/>
            </a:br>
            <a:r>
              <a:rPr lang="en-US" sz="3200" dirty="0"/>
              <a:t>Quality of care based on human rights standards</a:t>
            </a:r>
            <a:br>
              <a:rPr lang="en-GB" sz="3200" dirty="0"/>
            </a:br>
            <a:endParaRPr lang="en-GB" sz="3200" dirty="0"/>
          </a:p>
        </p:txBody>
      </p:sp>
      <p:pic>
        <p:nvPicPr>
          <p:cNvPr id="5" name="Picture 4">
            <a:extLst>
              <a:ext uri="{FF2B5EF4-FFF2-40B4-BE49-F238E27FC236}">
                <a16:creationId xmlns:a16="http://schemas.microsoft.com/office/drawing/2014/main" id="{4B86DAC3-7135-4C8D-9055-34FDA9ED641A}"/>
              </a:ext>
            </a:extLst>
          </p:cNvPr>
          <p:cNvPicPr>
            <a:picLocks noChangeAspect="1"/>
          </p:cNvPicPr>
          <p:nvPr/>
        </p:nvPicPr>
        <p:blipFill>
          <a:blip r:embed="rId2"/>
          <a:stretch>
            <a:fillRect/>
          </a:stretch>
        </p:blipFill>
        <p:spPr>
          <a:xfrm>
            <a:off x="841677" y="1600200"/>
            <a:ext cx="3269646" cy="4525963"/>
          </a:xfrm>
          <a:prstGeom prst="rect">
            <a:avLst/>
          </a:prstGeom>
          <a:noFill/>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pPr>
            <a:r>
              <a:rPr lang="en-US" sz="2400"/>
              <a:t>Quality of care in health services is a key aspect of the right to health </a:t>
            </a:r>
          </a:p>
          <a:p>
            <a:pPr>
              <a:lnSpc>
                <a:spcPct val="90000"/>
              </a:lnSpc>
            </a:pPr>
            <a:r>
              <a:rPr lang="en-GB" sz="2400"/>
              <a:t>Critical element of WHO Guidelines and Implementation Guide </a:t>
            </a:r>
          </a:p>
          <a:p>
            <a:pPr>
              <a:lnSpc>
                <a:spcPct val="90000"/>
              </a:lnSpc>
            </a:pPr>
            <a:r>
              <a:rPr lang="en-GB" sz="2400"/>
              <a:t>Checklist </a:t>
            </a:r>
            <a:r>
              <a:rPr lang="en-US" sz="2400"/>
              <a:t>specifically addressed to health care providers, who are involved in the direct provision of contraceptive information and services</a:t>
            </a:r>
          </a:p>
          <a:p>
            <a:pPr>
              <a:lnSpc>
                <a:spcPct val="90000"/>
              </a:lnSpc>
            </a:pPr>
            <a:endParaRPr lang="en-GB" sz="2400"/>
          </a:p>
        </p:txBody>
      </p:sp>
      <p:sp>
        <p:nvSpPr>
          <p:cNvPr id="4" name="Footer Placeholder 3"/>
          <p:cNvSpPr>
            <a:spLocks noGrp="1"/>
          </p:cNvSpPr>
          <p:nvPr>
            <p:ph type="ftr" sz="quarter" idx="3"/>
          </p:nvPr>
        </p:nvSpPr>
        <p:spPr>
          <a:xfrm>
            <a:off x="452264" y="6569432"/>
            <a:ext cx="2895600" cy="144016"/>
          </a:xfrm>
        </p:spPr>
        <p:txBody>
          <a:bodyPr anchor="ctr">
            <a:normAutofit/>
          </a:bodyPr>
          <a:lstStyle/>
          <a:p>
            <a:pPr>
              <a:lnSpc>
                <a:spcPct val="90000"/>
              </a:lnSpc>
              <a:spcAft>
                <a:spcPts val="600"/>
              </a:spcAft>
            </a:pPr>
            <a:r>
              <a:rPr lang="en-US" sz="300"/>
              <a:t>Filename</a:t>
            </a:r>
            <a:endParaRPr lang="en-GB" sz="300"/>
          </a:p>
        </p:txBody>
      </p:sp>
    </p:spTree>
    <p:extLst>
      <p:ext uri="{BB962C8B-B14F-4D97-AF65-F5344CB8AC3E}">
        <p14:creationId xmlns:p14="http://schemas.microsoft.com/office/powerpoint/2010/main" val="122776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850106"/>
          </a:xfrm>
        </p:spPr>
        <p:txBody>
          <a:bodyPr>
            <a:normAutofit/>
          </a:bodyPr>
          <a:lstStyle/>
          <a:p>
            <a:r>
              <a:rPr lang="en-GB" sz="3400" dirty="0"/>
              <a:t>Key elements of framework</a:t>
            </a:r>
          </a:p>
        </p:txBody>
      </p:sp>
      <p:sp>
        <p:nvSpPr>
          <p:cNvPr id="3" name="Content Placeholder 2"/>
          <p:cNvSpPr>
            <a:spLocks noGrp="1"/>
          </p:cNvSpPr>
          <p:nvPr>
            <p:ph idx="1"/>
          </p:nvPr>
        </p:nvSpPr>
        <p:spPr>
          <a:xfrm>
            <a:off x="457200" y="1124744"/>
            <a:ext cx="8229600" cy="4569371"/>
          </a:xfrm>
        </p:spPr>
        <p:txBody>
          <a:bodyPr>
            <a:noAutofit/>
          </a:bodyPr>
          <a:lstStyle/>
          <a:p>
            <a:pPr marL="0" indent="0">
              <a:buNone/>
            </a:pPr>
            <a:r>
              <a:rPr lang="en-GB" sz="2200" dirty="0"/>
              <a:t>1. </a:t>
            </a:r>
            <a:r>
              <a:rPr lang="en-GB" sz="2200" dirty="0">
                <a:solidFill>
                  <a:srgbClr val="0070C0"/>
                </a:solidFill>
              </a:rPr>
              <a:t>Respecting users’ privacy and guaranteeing confidentiality</a:t>
            </a:r>
          </a:p>
          <a:p>
            <a:pPr marL="0" indent="0">
              <a:buNone/>
            </a:pPr>
            <a:r>
              <a:rPr lang="en-GB" sz="2200" dirty="0"/>
              <a:t>	1.1 Autonomous decision-making and confidentiality</a:t>
            </a:r>
          </a:p>
          <a:p>
            <a:pPr marL="0" indent="0">
              <a:buNone/>
            </a:pPr>
            <a:r>
              <a:rPr lang="en-GB" sz="2200" dirty="0"/>
              <a:t>	1.2 Physical integrity and private spaces for counselling and 	examination</a:t>
            </a:r>
          </a:p>
          <a:p>
            <a:pPr marL="0" indent="0">
              <a:buNone/>
            </a:pPr>
            <a:r>
              <a:rPr lang="en-GB" sz="2200" dirty="0"/>
              <a:t>2. </a:t>
            </a:r>
            <a:r>
              <a:rPr lang="en-GB" sz="2200" dirty="0">
                <a:solidFill>
                  <a:srgbClr val="0070C0"/>
                </a:solidFill>
              </a:rPr>
              <a:t>Choice of contraceptives</a:t>
            </a:r>
          </a:p>
          <a:p>
            <a:pPr marL="0" indent="0">
              <a:buNone/>
            </a:pPr>
            <a:r>
              <a:rPr lang="en-GB" sz="2200" dirty="0"/>
              <a:t>	2.1 Ensuring accurate and unbiased information</a:t>
            </a:r>
          </a:p>
          <a:p>
            <a:pPr marL="0" indent="0">
              <a:buNone/>
            </a:pPr>
            <a:r>
              <a:rPr lang="en-GB" sz="2200" dirty="0"/>
              <a:t>	2.2 Ensuring non-judgmental and respectful counselling 	       	and interactions with users</a:t>
            </a:r>
          </a:p>
          <a:p>
            <a:pPr marL="0" indent="0">
              <a:buNone/>
            </a:pPr>
            <a:r>
              <a:rPr lang="en-GB" sz="2200" dirty="0"/>
              <a:t>	2.3 Ensuring a range of contraceptive methods</a:t>
            </a:r>
          </a:p>
          <a:p>
            <a:pPr marL="0" indent="0">
              <a:buNone/>
            </a:pPr>
            <a:r>
              <a:rPr lang="en-GB" sz="2200" dirty="0"/>
              <a:t>3. </a:t>
            </a:r>
            <a:r>
              <a:rPr lang="en-GB" sz="2200" dirty="0">
                <a:solidFill>
                  <a:srgbClr val="0070C0"/>
                </a:solidFill>
              </a:rPr>
              <a:t>Fostering an accessible and acceptable service</a:t>
            </a:r>
          </a:p>
          <a:p>
            <a:pPr marL="0" indent="0">
              <a:buNone/>
            </a:pPr>
            <a:r>
              <a:rPr lang="en-GB" sz="2200" dirty="0"/>
              <a:t>4. </a:t>
            </a:r>
            <a:r>
              <a:rPr lang="en-GB" sz="2200" dirty="0">
                <a:solidFill>
                  <a:srgbClr val="0070C0"/>
                </a:solidFill>
              </a:rPr>
              <a:t>Involvement of users in improving services</a:t>
            </a:r>
          </a:p>
          <a:p>
            <a:pPr marL="0" indent="0">
              <a:buNone/>
            </a:pPr>
            <a:r>
              <a:rPr lang="en-GB" sz="2200" dirty="0"/>
              <a:t>5. </a:t>
            </a:r>
            <a:r>
              <a:rPr lang="en-GB" sz="2200" dirty="0">
                <a:solidFill>
                  <a:srgbClr val="0070C0"/>
                </a:solidFill>
              </a:rPr>
              <a:t>Fostering continuity of care and follow-up and ensuring your   </a:t>
            </a:r>
          </a:p>
          <a:p>
            <a:pPr marL="0" indent="0">
              <a:buNone/>
            </a:pPr>
            <a:r>
              <a:rPr lang="en-GB" sz="2200" dirty="0">
                <a:solidFill>
                  <a:srgbClr val="0070C0"/>
                </a:solidFill>
              </a:rPr>
              <a:t>    own efficacy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821" y="0"/>
            <a:ext cx="123825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3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Filename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96752"/>
            <a:ext cx="54422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29117"/>
            <a:ext cx="6676231"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63" y="908720"/>
            <a:ext cx="5000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137" y="3284984"/>
            <a:ext cx="60228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137" y="3645023"/>
            <a:ext cx="5219129" cy="247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GB" dirty="0"/>
              <a:t>Checklist: how to use </a:t>
            </a:r>
          </a:p>
        </p:txBody>
      </p:sp>
      <p:sp>
        <p:nvSpPr>
          <p:cNvPr id="3" name="Content Placeholder 2"/>
          <p:cNvSpPr>
            <a:spLocks noGrp="1"/>
          </p:cNvSpPr>
          <p:nvPr>
            <p:ph idx="1"/>
          </p:nvPr>
        </p:nvSpPr>
        <p:spPr>
          <a:xfrm>
            <a:off x="457200" y="1412776"/>
            <a:ext cx="8229600" cy="4569371"/>
          </a:xfrm>
        </p:spPr>
        <p:txBody>
          <a:bodyPr>
            <a:normAutofit/>
          </a:bodyPr>
          <a:lstStyle/>
          <a:p>
            <a:r>
              <a:rPr lang="en-GB" i="1" dirty="0"/>
              <a:t>Answers to questions: </a:t>
            </a:r>
            <a:r>
              <a:rPr lang="en-GB" dirty="0"/>
              <a:t>a self assessment checklist for service providers</a:t>
            </a:r>
          </a:p>
          <a:p>
            <a:r>
              <a:rPr lang="en-GB" i="1" dirty="0"/>
              <a:t>Analysis: </a:t>
            </a:r>
            <a:r>
              <a:rPr lang="en-GB" dirty="0"/>
              <a:t>Score of 1-5 </a:t>
            </a:r>
          </a:p>
          <a:p>
            <a:r>
              <a:rPr lang="en-GB" i="1" dirty="0"/>
              <a:t>Action points. </a:t>
            </a:r>
            <a:r>
              <a:rPr lang="en-GB" dirty="0"/>
              <a:t>Series of follow up action points geared to steering the provider</a:t>
            </a:r>
          </a:p>
          <a:p>
            <a:r>
              <a:rPr lang="en-GB" i="1" dirty="0"/>
              <a:t>Application of findings</a:t>
            </a:r>
          </a:p>
          <a:p>
            <a:pPr lvl="1"/>
            <a:r>
              <a:rPr lang="en-GB" i="1" dirty="0"/>
              <a:t>Workshops with service providers</a:t>
            </a:r>
            <a:endParaRPr lang="en-GB" dirty="0"/>
          </a:p>
          <a:p>
            <a:pPr lvl="1"/>
            <a:r>
              <a:rPr lang="en-GB" i="1" dirty="0"/>
              <a:t>Workshops with service users</a:t>
            </a:r>
          </a:p>
          <a:p>
            <a:pPr lvl="1"/>
            <a:r>
              <a:rPr lang="en-GB" i="1" dirty="0"/>
              <a:t>Possible evaluation tool</a:t>
            </a:r>
            <a:endParaRPr lang="en-GB"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t>Filename</a:t>
            </a:r>
            <a:endParaRPr lang="en-GB" dirty="0"/>
          </a:p>
        </p:txBody>
      </p:sp>
    </p:spTree>
    <p:extLst>
      <p:ext uri="{BB962C8B-B14F-4D97-AF65-F5344CB8AC3E}">
        <p14:creationId xmlns:p14="http://schemas.microsoft.com/office/powerpoint/2010/main" val="405317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 summarize: </a:t>
            </a:r>
          </a:p>
        </p:txBody>
      </p:sp>
      <p:sp>
        <p:nvSpPr>
          <p:cNvPr id="4" name="Content Placeholder 3"/>
          <p:cNvSpPr>
            <a:spLocks noGrp="1"/>
          </p:cNvSpPr>
          <p:nvPr>
            <p:ph idx="1"/>
          </p:nvPr>
        </p:nvSpPr>
        <p:spPr/>
        <p:txBody>
          <a:bodyPr>
            <a:normAutofit/>
          </a:bodyPr>
          <a:lstStyle/>
          <a:p>
            <a:r>
              <a:rPr lang="en-US" sz="2800" dirty="0"/>
              <a:t>This work will help strengthen the quality of services in contraceptive programs and provide the national leadership the strategic direction to implementation and scale up</a:t>
            </a:r>
          </a:p>
          <a:p>
            <a:endParaRPr lang="en-US" sz="2800" dirty="0"/>
          </a:p>
          <a:p>
            <a:r>
              <a:rPr lang="en-US" sz="2800" dirty="0"/>
              <a:t>Ultimate goal - stronger policy and health systems’ capacity to provide quality contraceptive services as their contribution to meeting the unmet need for contraception using right based approach</a:t>
            </a:r>
          </a:p>
          <a:p>
            <a:endParaRPr lang="en-US" sz="2800" dirty="0"/>
          </a:p>
        </p:txBody>
      </p:sp>
      <p:sp>
        <p:nvSpPr>
          <p:cNvPr id="2" name="Footer Placeholder 1"/>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spTree>
    <p:extLst>
      <p:ext uri="{BB962C8B-B14F-4D97-AF65-F5344CB8AC3E}">
        <p14:creationId xmlns:p14="http://schemas.microsoft.com/office/powerpoint/2010/main" val="363139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3F4D-FC79-4E61-886C-17DDB3FE7BA2}"/>
              </a:ext>
            </a:extLst>
          </p:cNvPr>
          <p:cNvSpPr>
            <a:spLocks noGrp="1"/>
          </p:cNvSpPr>
          <p:nvPr>
            <p:ph type="title"/>
          </p:nvPr>
        </p:nvSpPr>
        <p:spPr/>
        <p:txBody>
          <a:bodyPr/>
          <a:lstStyle/>
          <a:p>
            <a:r>
              <a:rPr lang="en-US" dirty="0"/>
              <a:t>Reading list</a:t>
            </a:r>
          </a:p>
        </p:txBody>
      </p:sp>
      <p:sp>
        <p:nvSpPr>
          <p:cNvPr id="3" name="Content Placeholder 2">
            <a:extLst>
              <a:ext uri="{FF2B5EF4-FFF2-40B4-BE49-F238E27FC236}">
                <a16:creationId xmlns:a16="http://schemas.microsoft.com/office/drawing/2014/main" id="{22EB4A0B-7613-4E96-9999-AA993D2201D8}"/>
              </a:ext>
            </a:extLst>
          </p:cNvPr>
          <p:cNvSpPr>
            <a:spLocks noGrp="1"/>
          </p:cNvSpPr>
          <p:nvPr>
            <p:ph idx="1"/>
          </p:nvPr>
        </p:nvSpPr>
        <p:spPr>
          <a:xfrm>
            <a:off x="251520" y="1556792"/>
            <a:ext cx="8712968" cy="4569371"/>
          </a:xfrm>
        </p:spPr>
        <p:txBody>
          <a:bodyPr>
            <a:normAutofit fontScale="47500" lnSpcReduction="20000"/>
          </a:bodyPr>
          <a:lstStyle/>
          <a:p>
            <a:pPr>
              <a:spcBef>
                <a:spcPts val="0"/>
              </a:spcBef>
            </a:pPr>
            <a:r>
              <a:rPr lang="en-GB" sz="3300" b="1" dirty="0">
                <a:latin typeface="Calibri" panose="020F0502020204030204" pitchFamily="34" charset="0"/>
                <a:ea typeface="Calibri" panose="020F0502020204030204" pitchFamily="34" charset="0"/>
              </a:rPr>
              <a:t>Read the WHO facts sheet on Human rights and health</a:t>
            </a:r>
            <a:br>
              <a:rPr lang="en-GB" sz="3300" b="1" dirty="0">
                <a:latin typeface="Calibri" panose="020F0502020204030204" pitchFamily="34" charset="0"/>
                <a:ea typeface="Calibri" panose="020F0502020204030204" pitchFamily="34" charset="0"/>
              </a:rPr>
            </a:br>
            <a:r>
              <a:rPr lang="en-GB" u="sng" dirty="0">
                <a:hlinkClick r:id="rId2"/>
              </a:rPr>
              <a:t>https://www.who.int/news-room/fact-sheets/detail/human-rights-and-health</a:t>
            </a:r>
            <a:endParaRPr lang="en-GB" u="sng" dirty="0"/>
          </a:p>
          <a:p>
            <a:pPr marL="0" indent="0">
              <a:spcBef>
                <a:spcPts val="0"/>
              </a:spcBef>
              <a:buNone/>
            </a:pPr>
            <a:endParaRPr lang="en-GB" sz="3300" b="1" u="sng" dirty="0">
              <a:latin typeface="Calibri" panose="020F0502020204030204" pitchFamily="34" charset="0"/>
              <a:ea typeface="Calibri" panose="020F0502020204030204" pitchFamily="34" charset="0"/>
            </a:endParaRPr>
          </a:p>
          <a:p>
            <a:pPr marL="0" indent="0">
              <a:spcBef>
                <a:spcPts val="0"/>
              </a:spcBef>
              <a:buNone/>
            </a:pPr>
            <a:r>
              <a:rPr lang="en-GB" sz="3300" b="1" u="sng" dirty="0">
                <a:latin typeface="Calibri" panose="020F0502020204030204" pitchFamily="34" charset="0"/>
                <a:ea typeface="Calibri" panose="020F0502020204030204" pitchFamily="34" charset="0"/>
              </a:rPr>
              <a:t>Other resources</a:t>
            </a:r>
            <a:endParaRPr lang="en-GB" sz="3300" b="1" dirty="0">
              <a:latin typeface="Calibri" panose="020F0502020204030204" pitchFamily="34" charset="0"/>
              <a:ea typeface="Calibri" panose="020F0502020204030204" pitchFamily="34" charset="0"/>
            </a:endParaRPr>
          </a:p>
          <a:p>
            <a:pPr>
              <a:spcBef>
                <a:spcPts val="0"/>
              </a:spcBef>
            </a:pPr>
            <a:endParaRPr lang="en-GB" sz="3300" b="1"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in the provision of contraceptive information and services. Guidance and recommendations</a:t>
            </a:r>
            <a:endParaRPr lang="en-GB" sz="3300" dirty="0">
              <a:latin typeface="Calibri" panose="020F0502020204030204" pitchFamily="34" charset="0"/>
              <a:ea typeface="Calibri" panose="020F0502020204030204" pitchFamily="34" charset="0"/>
            </a:endParaRPr>
          </a:p>
          <a:p>
            <a:pPr marL="114300" indent="0">
              <a:spcBef>
                <a:spcPts val="0"/>
              </a:spcBef>
              <a:buNone/>
            </a:pP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https://apps.who.int/iris/bitstream/handle/10665/102539/9789241506748_eng.pdf;jsessionid=8BBF2242D8C16E1BBA24AD33CB7E912F?sequence=1</a:t>
            </a:r>
            <a:endParaRPr lang="en-US" u="sng"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marL="114300" indent="0">
              <a:spcBef>
                <a:spcPts val="0"/>
              </a:spcBef>
              <a:buNone/>
            </a:pPr>
            <a:endParaRPr lang="en-GB" dirty="0">
              <a:latin typeface="Calibri" panose="020F0502020204030204" pitchFamily="34" charset="0"/>
              <a:ea typeface="Calibri" panose="020F0502020204030204" pitchFamily="34" charset="0"/>
              <a:cs typeface="Arial" panose="020B060402020202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within contraceptive service delivery. Implementation guide</a:t>
            </a:r>
            <a:endParaRPr lang="en-GB" sz="3300" dirty="0">
              <a:latin typeface="Calibri" panose="020F0502020204030204" pitchFamily="34" charset="0"/>
              <a:ea typeface="Calibri" panose="020F0502020204030204" pitchFamily="34" charset="0"/>
            </a:endParaRPr>
          </a:p>
          <a:p>
            <a:pPr marL="114300" indent="0">
              <a:spcBef>
                <a:spcPts val="0"/>
              </a:spcBef>
              <a:buNone/>
            </a:pPr>
            <a:r>
              <a:rPr lang="en-GB" u="sng" dirty="0">
                <a:solidFill>
                  <a:srgbClr val="0000FF"/>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http://apps.who.int/iris/bitstream/handle/10665/158866/9789241549103_eng.pdf?sequence=1</a:t>
            </a:r>
            <a:endParaRPr lang="en-GB" u="sng" dirty="0">
              <a:solidFill>
                <a:srgbClr val="0000FF"/>
              </a:solidFill>
              <a:latin typeface="Calibri" panose="020F0502020204030204" pitchFamily="34" charset="0"/>
              <a:ea typeface="Calibri" panose="020F0502020204030204" pitchFamily="34" charset="0"/>
            </a:endParaRPr>
          </a:p>
          <a:p>
            <a:pPr marL="114300" indent="0">
              <a:spcBef>
                <a:spcPts val="0"/>
              </a:spcBef>
              <a:buNone/>
            </a:pPr>
            <a:endParaRPr lang="en-GB"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within contraceptive programmes. A human rights analysis of existing quantitative indicators</a:t>
            </a:r>
          </a:p>
          <a:p>
            <a:pPr marL="114300" indent="0" fontAlgn="base">
              <a:lnSpc>
                <a:spcPts val="1800"/>
              </a:lnSpc>
              <a:spcBef>
                <a:spcPts val="0"/>
              </a:spcBef>
              <a:spcAft>
                <a:spcPts val="1350"/>
              </a:spcAft>
              <a:buNone/>
            </a:pPr>
            <a:r>
              <a:rPr lang="en-GB" u="sng" dirty="0">
                <a:solidFill>
                  <a:srgbClr val="000000"/>
                </a:solidFill>
                <a:latin typeface="Calibri" panose="020F0502020204030204" pitchFamily="34" charset="0"/>
                <a:ea typeface="Calibri" panose="020F0502020204030204" pitchFamily="34" charset="0"/>
                <a:hlinkClick r:id="rId5"/>
              </a:rPr>
              <a:t>https://apps.who.int/iris/bitstream/handle/10665/126799/9789241507493_eng.pdf?sequence=1</a:t>
            </a:r>
            <a:endParaRPr lang="en-GB"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Quality of care in contraceptive information and services, based on human rights standards: a checklist for health care providers</a:t>
            </a:r>
            <a:endParaRPr lang="en-GB" sz="3300" dirty="0">
              <a:latin typeface="Calibri" panose="020F0502020204030204" pitchFamily="34" charset="0"/>
              <a:ea typeface="Calibri" panose="020F0502020204030204" pitchFamily="34" charset="0"/>
            </a:endParaRPr>
          </a:p>
          <a:p>
            <a:pPr marL="114300" marR="0" indent="0">
              <a:spcBef>
                <a:spcPts val="0"/>
              </a:spcBef>
              <a:spcAft>
                <a:spcPts val="0"/>
              </a:spcAft>
              <a:buNone/>
            </a:pPr>
            <a:r>
              <a:rPr lang="en-GB" u="sng" dirty="0">
                <a:solidFill>
                  <a:srgbClr val="0000FF"/>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https://apps.who.int/iris/bitstream/handle/10665/254826/9789241512091-eng.pdf?sequence=1&amp;isAllowed=y</a:t>
            </a:r>
            <a:endParaRPr lang="en-GB" dirty="0">
              <a:solidFill>
                <a:srgbClr val="0000FF"/>
              </a:solidFill>
              <a:latin typeface="Calibri" panose="020F0502020204030204" pitchFamily="34" charset="0"/>
              <a:ea typeface="Calibri" panose="020F0502020204030204" pitchFamily="34" charset="0"/>
            </a:endParaRPr>
          </a:p>
          <a:p>
            <a:pPr marL="0" indent="0">
              <a:buNone/>
            </a:pPr>
            <a:endParaRPr lang="en-US" dirty="0"/>
          </a:p>
          <a:p>
            <a:pPr marL="0" indent="0">
              <a:buNone/>
            </a:pPr>
            <a:r>
              <a:rPr lang="en-US" i="1" dirty="0"/>
              <a:t>If you have questions discuss with your coach and submit any that you would like discussed in the webinar. </a:t>
            </a:r>
          </a:p>
          <a:p>
            <a:endParaRPr lang="en-US" dirty="0"/>
          </a:p>
        </p:txBody>
      </p:sp>
      <p:sp>
        <p:nvSpPr>
          <p:cNvPr id="4" name="Footer Placeholder 3">
            <a:extLst>
              <a:ext uri="{FF2B5EF4-FFF2-40B4-BE49-F238E27FC236}">
                <a16:creationId xmlns:a16="http://schemas.microsoft.com/office/drawing/2014/main" id="{DEE53457-CA3E-4317-B0D2-0FB8BFDAF231}"/>
              </a:ext>
            </a:extLst>
          </p:cNvPr>
          <p:cNvSpPr>
            <a:spLocks noGrp="1"/>
          </p:cNvSpPr>
          <p:nvPr>
            <p:ph type="ftr" sz="quarter" idx="3"/>
          </p:nvPr>
        </p:nvSpPr>
        <p:spPr/>
        <p:txBody>
          <a:bodyPr/>
          <a:lstStyle/>
          <a:p>
            <a:r>
              <a:rPr lang="en-US"/>
              <a:t>Filename</a:t>
            </a:r>
            <a:endParaRPr lang="en-GB" dirty="0"/>
          </a:p>
        </p:txBody>
      </p:sp>
    </p:spTree>
    <p:extLst>
      <p:ext uri="{BB962C8B-B14F-4D97-AF65-F5344CB8AC3E}">
        <p14:creationId xmlns:p14="http://schemas.microsoft.com/office/powerpoint/2010/main" val="102524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4409-CF83-4BFF-878D-733AB49E77F9}"/>
              </a:ext>
            </a:extLst>
          </p:cNvPr>
          <p:cNvSpPr>
            <a:spLocks noGrp="1"/>
          </p:cNvSpPr>
          <p:nvPr>
            <p:ph type="title"/>
          </p:nvPr>
        </p:nvSpPr>
        <p:spPr>
          <a:xfrm>
            <a:off x="457200" y="116632"/>
            <a:ext cx="8229600" cy="850106"/>
          </a:xfrm>
        </p:spPr>
        <p:txBody>
          <a:bodyPr>
            <a:normAutofit/>
          </a:bodyPr>
          <a:lstStyle/>
          <a:p>
            <a:r>
              <a:rPr lang="en-GB" sz="3200" dirty="0"/>
              <a:t>Unmet need for contraception</a:t>
            </a:r>
          </a:p>
        </p:txBody>
      </p:sp>
      <p:sp>
        <p:nvSpPr>
          <p:cNvPr id="3" name="Content Placeholder 2">
            <a:extLst>
              <a:ext uri="{FF2B5EF4-FFF2-40B4-BE49-F238E27FC236}">
                <a16:creationId xmlns:a16="http://schemas.microsoft.com/office/drawing/2014/main" id="{58151369-69A4-436E-960D-87736E179B9F}"/>
              </a:ext>
            </a:extLst>
          </p:cNvPr>
          <p:cNvSpPr>
            <a:spLocks noGrp="1"/>
          </p:cNvSpPr>
          <p:nvPr>
            <p:ph idx="1"/>
          </p:nvPr>
        </p:nvSpPr>
        <p:spPr>
          <a:xfrm>
            <a:off x="457200" y="980728"/>
            <a:ext cx="8229600" cy="5112568"/>
          </a:xfrm>
        </p:spPr>
        <p:txBody>
          <a:bodyPr>
            <a:noAutofit/>
          </a:bodyPr>
          <a:lstStyle/>
          <a:p>
            <a:pPr lvl="0">
              <a:buClr>
                <a:prstClr val="black"/>
              </a:buClr>
            </a:pPr>
            <a:r>
              <a:rPr lang="en-GB" sz="2000" b="1" dirty="0">
                <a:solidFill>
                  <a:prstClr val="black"/>
                </a:solidFill>
              </a:rPr>
              <a:t>Unintended pregnancy</a:t>
            </a:r>
            <a:r>
              <a:rPr lang="en-GB" sz="2000" dirty="0">
                <a:solidFill>
                  <a:prstClr val="black"/>
                </a:solidFill>
              </a:rPr>
              <a:t>, resulting from unmet need for contraception, threatens the lives and well-being of women and their families globally.</a:t>
            </a:r>
          </a:p>
          <a:p>
            <a:pPr lvl="0">
              <a:buClr>
                <a:prstClr val="black"/>
              </a:buClr>
            </a:pPr>
            <a:r>
              <a:rPr lang="en-GB" sz="2000" dirty="0">
                <a:solidFill>
                  <a:prstClr val="black"/>
                </a:solidFill>
              </a:rPr>
              <a:t>It is critical that commitment to the rights-based approach to family planning is not compromised by the requirement to scale up rapidly. </a:t>
            </a:r>
          </a:p>
          <a:p>
            <a:pPr marL="457200" lvl="1" indent="0">
              <a:buSzPct val="60000"/>
              <a:buNone/>
            </a:pPr>
            <a:r>
              <a:rPr lang="en-GB" sz="2000" dirty="0">
                <a:solidFill>
                  <a:prstClr val="black"/>
                </a:solidFill>
              </a:rPr>
              <a:t>- History of coercion</a:t>
            </a:r>
            <a:endParaRPr lang="en-GB" sz="2000" b="1" dirty="0">
              <a:solidFill>
                <a:prstClr val="black"/>
              </a:solidFill>
            </a:endParaRPr>
          </a:p>
          <a:p>
            <a:pPr>
              <a:spcBef>
                <a:spcPts val="0"/>
              </a:spcBef>
              <a:buClrTx/>
            </a:pPr>
            <a:r>
              <a:rPr lang="en-GB" sz="2000" b="1" dirty="0">
                <a:solidFill>
                  <a:prstClr val="black"/>
                </a:solidFill>
              </a:rPr>
              <a:t>Ensuring access to contraception is fundamental </a:t>
            </a:r>
            <a:r>
              <a:rPr lang="en-GB" sz="2000" dirty="0">
                <a:solidFill>
                  <a:prstClr val="black"/>
                </a:solidFill>
              </a:rPr>
              <a:t>to upholding </a:t>
            </a:r>
            <a:r>
              <a:rPr lang="en-GB" sz="2000" b="1" dirty="0">
                <a:solidFill>
                  <a:prstClr val="black"/>
                </a:solidFill>
              </a:rPr>
              <a:t>human rights </a:t>
            </a:r>
            <a:r>
              <a:rPr lang="en-GB" sz="2000" dirty="0">
                <a:solidFill>
                  <a:prstClr val="black"/>
                </a:solidFill>
              </a:rPr>
              <a:t>as well as contributing to improved health outcomes, as recognised in </a:t>
            </a:r>
            <a:r>
              <a:rPr lang="en-GB" sz="2000" b="1" dirty="0">
                <a:solidFill>
                  <a:prstClr val="black"/>
                </a:solidFill>
              </a:rPr>
              <a:t>SDG 3.7 </a:t>
            </a:r>
            <a:r>
              <a:rPr lang="en-GB" sz="2000" dirty="0">
                <a:solidFill>
                  <a:prstClr val="black"/>
                </a:solidFill>
              </a:rPr>
              <a:t>for universal access to sexual and reproductive healthcare services.</a:t>
            </a:r>
          </a:p>
          <a:p>
            <a:pPr>
              <a:spcBef>
                <a:spcPts val="0"/>
              </a:spcBef>
              <a:buClrTx/>
            </a:pPr>
            <a:r>
              <a:rPr lang="en-GB" sz="2000" dirty="0">
                <a:solidFill>
                  <a:prstClr val="black"/>
                </a:solidFill>
              </a:rPr>
              <a:t>Despite increases in contraceptive use, an estimated </a:t>
            </a:r>
            <a:r>
              <a:rPr lang="en-GB" sz="2000" b="1" dirty="0">
                <a:solidFill>
                  <a:prstClr val="black"/>
                </a:solidFill>
              </a:rPr>
              <a:t>218 million women had an unmet need for contraception </a:t>
            </a:r>
            <a:r>
              <a:rPr lang="en-GB" sz="2000" dirty="0">
                <a:solidFill>
                  <a:prstClr val="black"/>
                </a:solidFill>
              </a:rPr>
              <a:t>in developing regions (Guttmacher 2020).</a:t>
            </a:r>
          </a:p>
          <a:p>
            <a:pPr>
              <a:spcBef>
                <a:spcPts val="0"/>
              </a:spcBef>
              <a:buClrTx/>
            </a:pPr>
            <a:r>
              <a:rPr lang="en-GB" sz="2000" b="1" dirty="0">
                <a:solidFill>
                  <a:prstClr val="black"/>
                </a:solidFill>
              </a:rPr>
              <a:t>Discontinuation rates for method-related reasons are high </a:t>
            </a:r>
            <a:r>
              <a:rPr lang="en-GB" sz="2000" dirty="0">
                <a:solidFill>
                  <a:prstClr val="black"/>
                </a:solidFill>
              </a:rPr>
              <a:t>in these countries and use of modern methods is suboptimal in some groups (e.g., missed pills): there is a </a:t>
            </a:r>
            <a:r>
              <a:rPr lang="en-GB" sz="2000" b="1" dirty="0">
                <a:solidFill>
                  <a:prstClr val="black"/>
                </a:solidFill>
              </a:rPr>
              <a:t>need to improve effective coverage </a:t>
            </a:r>
            <a:r>
              <a:rPr lang="en-GB" sz="2000" dirty="0">
                <a:solidFill>
                  <a:prstClr val="black"/>
                </a:solidFill>
              </a:rPr>
              <a:t>among modern method users.</a:t>
            </a:r>
          </a:p>
          <a:p>
            <a:pPr>
              <a:spcBef>
                <a:spcPts val="0"/>
              </a:spcBef>
              <a:buClrTx/>
            </a:pPr>
            <a:endParaRPr lang="en-GB" sz="2000" dirty="0">
              <a:solidFill>
                <a:prstClr val="black"/>
              </a:solidFill>
            </a:endParaRPr>
          </a:p>
          <a:p>
            <a:endParaRPr lang="en-GB" sz="2000" dirty="0"/>
          </a:p>
        </p:txBody>
      </p:sp>
      <p:sp>
        <p:nvSpPr>
          <p:cNvPr id="4" name="Footer Placeholder 3">
            <a:extLst>
              <a:ext uri="{FF2B5EF4-FFF2-40B4-BE49-F238E27FC236}">
                <a16:creationId xmlns:a16="http://schemas.microsoft.com/office/drawing/2014/main" id="{D172FA13-39D1-4259-B428-40525BCB1C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lumMod val="75000"/>
                  </a:prstClr>
                </a:solidFill>
                <a:effectLst/>
                <a:uLnTx/>
                <a:uFillTx/>
                <a:latin typeface="Calibri"/>
                <a:ea typeface="+mn-ea"/>
                <a:cs typeface="+mn-cs"/>
              </a:rPr>
              <a:t>Filename</a:t>
            </a:r>
            <a:endParaRPr kumimoji="0" lang="en-GB" sz="9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5A0B096-0714-4BC3-B1BF-80B0B0DEEFB1}"/>
              </a:ext>
            </a:extLst>
          </p:cNvPr>
          <p:cNvSpPr/>
          <p:nvPr/>
        </p:nvSpPr>
        <p:spPr>
          <a:xfrm>
            <a:off x="107504" y="6279703"/>
            <a:ext cx="8983944" cy="461665"/>
          </a:xfrm>
          <a:prstGeom prst="rect">
            <a:avLst/>
          </a:prstGeom>
        </p:spPr>
        <p:txBody>
          <a:bodyPr wrap="square">
            <a:spAutoFit/>
          </a:bodyPr>
          <a:lstStyle/>
          <a:p>
            <a:r>
              <a:rPr lang="en-GB" sz="1200" i="1" dirty="0"/>
              <a:t>Sully E, </a:t>
            </a:r>
            <a:r>
              <a:rPr lang="en-GB" sz="1200" i="1" dirty="0" err="1"/>
              <a:t>Biddlecom</a:t>
            </a:r>
            <a:r>
              <a:rPr lang="en-GB" sz="1200" i="1" dirty="0"/>
              <a:t> A, </a:t>
            </a:r>
            <a:r>
              <a:rPr lang="en-GB" sz="1200" i="1" dirty="0" err="1"/>
              <a:t>Darroch</a:t>
            </a:r>
            <a:r>
              <a:rPr lang="en-GB" sz="1200" i="1" dirty="0"/>
              <a:t> JE, et al. Adding It Up: Investing in Sexual and Reproductive Health 2019. New York: Guttmacher Institute, 2020 Jul 28. http://dx.doi.org/10.1363/2020.31637</a:t>
            </a:r>
          </a:p>
        </p:txBody>
      </p:sp>
    </p:spTree>
    <p:extLst>
      <p:ext uri="{BB962C8B-B14F-4D97-AF65-F5344CB8AC3E}">
        <p14:creationId xmlns:p14="http://schemas.microsoft.com/office/powerpoint/2010/main" val="3347531037"/>
      </p:ext>
    </p:extLst>
  </p:cSld>
  <p:clrMapOvr>
    <a:masterClrMapping/>
  </p:clrMapOvr>
  <mc:AlternateContent xmlns:mc="http://schemas.openxmlformats.org/markup-compatibility/2006" xmlns:p14="http://schemas.microsoft.com/office/powerpoint/2010/main">
    <mc:Choice Requires="p14">
      <p:transition spd="slow" p14:dur="2000" advTm="78220"/>
    </mc:Choice>
    <mc:Fallback xmlns="">
      <p:transition spd="slow" advTm="782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0" y="1700213"/>
            <a:ext cx="9109075" cy="4392612"/>
          </a:xfrm>
        </p:spPr>
        <p:txBody>
          <a:bodyPr/>
          <a:lstStyle/>
          <a:p>
            <a:pPr marL="0" indent="0" eaLnBrk="1" hangingPunct="1">
              <a:buFont typeface="Wingdings" pitchFamily="2" charset="2"/>
              <a:buNone/>
            </a:pPr>
            <a:endParaRPr lang="en-GB" altLang="en-US" dirty="0"/>
          </a:p>
          <a:p>
            <a:pPr marL="0" indent="0" eaLnBrk="1" hangingPunct="1">
              <a:buFont typeface="Wingdings" pitchFamily="2" charset="2"/>
              <a:buNone/>
            </a:pPr>
            <a:r>
              <a:rPr lang="en-GB" altLang="en-US" dirty="0"/>
              <a:t>Follow us on Twitter </a:t>
            </a:r>
            <a:r>
              <a:rPr lang="en-GB" altLang="en-US" b="1" dirty="0">
                <a:solidFill>
                  <a:srgbClr val="007DC5"/>
                </a:solidFill>
              </a:rPr>
              <a:t>@HRPresearch</a:t>
            </a:r>
          </a:p>
          <a:p>
            <a:pPr marL="0" indent="0" eaLnBrk="1" hangingPunct="1">
              <a:buFont typeface="Wingdings" pitchFamily="2" charset="2"/>
              <a:buNone/>
            </a:pPr>
            <a:endParaRPr lang="en-GB" altLang="en-US" dirty="0"/>
          </a:p>
          <a:p>
            <a:pPr marL="0" indent="0" eaLnBrk="1" hangingPunct="1">
              <a:buFont typeface="Wingdings" pitchFamily="2" charset="2"/>
              <a:buNone/>
            </a:pPr>
            <a:r>
              <a:rPr lang="en-GB" altLang="en-US" dirty="0"/>
              <a:t>Website</a:t>
            </a:r>
          </a:p>
          <a:p>
            <a:pPr marL="0" indent="0" eaLnBrk="1" hangingPunct="1">
              <a:buFont typeface="Wingdings" pitchFamily="2" charset="2"/>
              <a:buNone/>
            </a:pPr>
            <a:r>
              <a:rPr lang="en-GB" altLang="en-US" sz="2000" dirty="0">
                <a:hlinkClick r:id="rId3"/>
              </a:rPr>
              <a:t>https://www.who.int/teams/sexual-and-reproductive-health-and-research-(srh)/</a:t>
            </a:r>
            <a:endParaRPr lang="en-GB" altLang="en-US" sz="2000" b="1" dirty="0">
              <a:solidFill>
                <a:srgbClr val="007DC5"/>
              </a:solidFill>
            </a:endParaRPr>
          </a:p>
        </p:txBody>
      </p:sp>
      <p:sp>
        <p:nvSpPr>
          <p:cNvPr id="117764" name="Rectangle 1"/>
          <p:cNvSpPr>
            <a:spLocks noChangeArrowheads="1"/>
          </p:cNvSpPr>
          <p:nvPr/>
        </p:nvSpPr>
        <p:spPr bwMode="auto">
          <a:xfrm>
            <a:off x="3419872" y="404813"/>
            <a:ext cx="2232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SzPct val="60000"/>
              <a:buFont typeface="Wingdings" pitchFamily="2" charset="2"/>
              <a:buChar char="q"/>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en-US" sz="3600" b="1" i="0" u="none" strike="noStrike" kern="1200" cap="none" spc="0" normalizeH="0" baseline="0" noProof="0" dirty="0">
                <a:ln>
                  <a:noFill/>
                </a:ln>
                <a:solidFill>
                  <a:srgbClr val="A50021"/>
                </a:solidFill>
                <a:effectLst/>
                <a:uLnTx/>
                <a:uFillTx/>
                <a:latin typeface="Calibri" pitchFamily="34" charset="0"/>
                <a:ea typeface="+mn-ea"/>
                <a:cs typeface="+mn-cs"/>
              </a:rPr>
              <a:t>Thank you</a:t>
            </a:r>
          </a:p>
        </p:txBody>
      </p:sp>
    </p:spTree>
    <p:extLst>
      <p:ext uri="{BB962C8B-B14F-4D97-AF65-F5344CB8AC3E}">
        <p14:creationId xmlns:p14="http://schemas.microsoft.com/office/powerpoint/2010/main" val="1760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3">
            <a:extLst>
              <a:ext uri="{FF2B5EF4-FFF2-40B4-BE49-F238E27FC236}">
                <a16:creationId xmlns:a16="http://schemas.microsoft.com/office/drawing/2014/main" id="{47D8B560-2E86-45D7-8AEC-A5A744769AF4}"/>
              </a:ext>
            </a:extLst>
          </p:cNvPr>
          <p:cNvSpPr>
            <a:spLocks noGrp="1"/>
          </p:cNvSpPr>
          <p:nvPr>
            <p:ph type="title"/>
          </p:nvPr>
        </p:nvSpPr>
        <p:spPr>
          <a:xfrm>
            <a:off x="107950" y="44624"/>
            <a:ext cx="9000554" cy="850900"/>
          </a:xfrm>
        </p:spPr>
        <p:txBody>
          <a:bodyPr/>
          <a:lstStyle/>
          <a:p>
            <a:r>
              <a:rPr lang="en-US" altLang="en-US" sz="2800" dirty="0"/>
              <a:t>If all unmet need for modern contraception were satisfied.. </a:t>
            </a:r>
            <a:endParaRPr lang="en-GB" altLang="en-US" sz="2800" dirty="0"/>
          </a:p>
        </p:txBody>
      </p:sp>
      <p:sp>
        <p:nvSpPr>
          <p:cNvPr id="36867" name="Content Placeholder 14">
            <a:extLst>
              <a:ext uri="{FF2B5EF4-FFF2-40B4-BE49-F238E27FC236}">
                <a16:creationId xmlns:a16="http://schemas.microsoft.com/office/drawing/2014/main" id="{2632AEC7-1817-4B00-85BC-71B3FE9FC2FD}"/>
              </a:ext>
            </a:extLst>
          </p:cNvPr>
          <p:cNvSpPr>
            <a:spLocks noGrp="1"/>
          </p:cNvSpPr>
          <p:nvPr>
            <p:ph idx="1"/>
          </p:nvPr>
        </p:nvSpPr>
        <p:spPr>
          <a:xfrm>
            <a:off x="-36512" y="764704"/>
            <a:ext cx="5580112" cy="5000625"/>
          </a:xfrm>
        </p:spPr>
        <p:txBody>
          <a:bodyPr/>
          <a:lstStyle/>
          <a:p>
            <a:pPr eaLnBrk="1" hangingPunct="1">
              <a:buClr>
                <a:srgbClr val="000000"/>
              </a:buClr>
            </a:pPr>
            <a:r>
              <a:rPr lang="en-US" altLang="en-US" sz="2400" dirty="0">
                <a:solidFill>
                  <a:srgbClr val="000000"/>
                </a:solidFill>
              </a:rPr>
              <a:t>… in LMIC regions and all pregnant women and their newborns were to receive care at the standards recommended by the World Health Organization, </a:t>
            </a:r>
            <a:r>
              <a:rPr lang="en-US" altLang="en-US" sz="2400" b="1" dirty="0">
                <a:solidFill>
                  <a:srgbClr val="000000"/>
                </a:solidFill>
              </a:rPr>
              <a:t>the impacts would be dramatic</a:t>
            </a:r>
            <a:r>
              <a:rPr lang="en-US" altLang="en-US" sz="2400" dirty="0">
                <a:solidFill>
                  <a:srgbClr val="000000"/>
                </a:solidFill>
              </a:rPr>
              <a:t>:</a:t>
            </a:r>
          </a:p>
          <a:p>
            <a:pPr lvl="1" eaLnBrk="1" hangingPunct="1"/>
            <a:r>
              <a:rPr lang="en-US" altLang="en-US" sz="2000" dirty="0">
                <a:solidFill>
                  <a:srgbClr val="0000CC"/>
                </a:solidFill>
              </a:rPr>
              <a:t>Unintended pregnancies </a:t>
            </a:r>
            <a:r>
              <a:rPr lang="en-US" altLang="en-US" sz="2000" dirty="0">
                <a:solidFill>
                  <a:srgbClr val="000000"/>
                </a:solidFill>
              </a:rPr>
              <a:t>would drop by 68%</a:t>
            </a:r>
          </a:p>
          <a:p>
            <a:pPr lvl="1" eaLnBrk="1" hangingPunct="1"/>
            <a:r>
              <a:rPr lang="en-US" altLang="en-US" sz="2000" dirty="0">
                <a:solidFill>
                  <a:srgbClr val="0000CC"/>
                </a:solidFill>
              </a:rPr>
              <a:t>Unsafe abortions </a:t>
            </a:r>
            <a:r>
              <a:rPr lang="en-US" altLang="en-US" sz="2000" dirty="0">
                <a:solidFill>
                  <a:srgbClr val="000000"/>
                </a:solidFill>
              </a:rPr>
              <a:t>would drop by 72%</a:t>
            </a:r>
          </a:p>
          <a:p>
            <a:pPr lvl="1" eaLnBrk="1" hangingPunct="1"/>
            <a:r>
              <a:rPr lang="en-US" altLang="en-US" sz="2000" dirty="0">
                <a:solidFill>
                  <a:srgbClr val="0000CC"/>
                </a:solidFill>
              </a:rPr>
              <a:t>Maternal deaths </a:t>
            </a:r>
            <a:r>
              <a:rPr lang="en-US" altLang="en-US" sz="2000" dirty="0">
                <a:solidFill>
                  <a:srgbClr val="000000"/>
                </a:solidFill>
              </a:rPr>
              <a:t>would drop by 62% </a:t>
            </a:r>
            <a:r>
              <a:rPr lang="en-US" sz="2000" dirty="0"/>
              <a:t>from 299,000 to 113,000.</a:t>
            </a:r>
            <a:endParaRPr lang="en-US" altLang="en-US" sz="2000" dirty="0">
              <a:solidFill>
                <a:srgbClr val="000000"/>
              </a:solidFill>
            </a:endParaRPr>
          </a:p>
          <a:p>
            <a:pPr lvl="1" eaLnBrk="1" hangingPunct="1"/>
            <a:r>
              <a:rPr lang="en-US" altLang="en-US" sz="2000" dirty="0">
                <a:solidFill>
                  <a:srgbClr val="000000"/>
                </a:solidFill>
              </a:rPr>
              <a:t>Providing the recommended maternal and newborn care would also vastly improve newborn health. </a:t>
            </a:r>
            <a:r>
              <a:rPr lang="en-US" altLang="en-US" sz="2000" dirty="0">
                <a:solidFill>
                  <a:srgbClr val="0000CC"/>
                </a:solidFill>
              </a:rPr>
              <a:t>Newborn deaths </a:t>
            </a:r>
            <a:r>
              <a:rPr lang="en-US" altLang="en-US" sz="2000" dirty="0">
                <a:solidFill>
                  <a:srgbClr val="000000"/>
                </a:solidFill>
              </a:rPr>
              <a:t>would drop by 69%, and </a:t>
            </a:r>
            <a:r>
              <a:rPr lang="en-US" altLang="en-US" sz="2000" dirty="0">
                <a:solidFill>
                  <a:srgbClr val="0000CC"/>
                </a:solidFill>
              </a:rPr>
              <a:t>new HIV infections among babies </a:t>
            </a:r>
            <a:r>
              <a:rPr lang="en-US" altLang="en-US" sz="2000" dirty="0">
                <a:solidFill>
                  <a:srgbClr val="000000"/>
                </a:solidFill>
              </a:rPr>
              <a:t>six weeks and younger would drop by 88%. </a:t>
            </a:r>
            <a:r>
              <a:rPr lang="en-GB" altLang="en-US" sz="1200" b="1" i="1" dirty="0">
                <a:solidFill>
                  <a:srgbClr val="0070C0"/>
                </a:solidFill>
              </a:rPr>
              <a:t>(Guttmacher 2020)</a:t>
            </a:r>
            <a:r>
              <a:rPr lang="en-US" altLang="en-US" dirty="0">
                <a:solidFill>
                  <a:srgbClr val="000000"/>
                </a:solidFill>
              </a:rPr>
              <a:t> </a:t>
            </a:r>
          </a:p>
          <a:p>
            <a:endParaRPr lang="en-GB" altLang="en-US" dirty="0"/>
          </a:p>
        </p:txBody>
      </p:sp>
      <p:sp>
        <p:nvSpPr>
          <p:cNvPr id="36868" name="Footer Placeholder 3">
            <a:extLst>
              <a:ext uri="{FF2B5EF4-FFF2-40B4-BE49-F238E27FC236}">
                <a16:creationId xmlns:a16="http://schemas.microsoft.com/office/drawing/2014/main" id="{F8957F1E-DD66-4B63-AB60-2EEEA5ACB5CF}"/>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n-US" sz="900" b="0" i="0" u="none" strike="noStrike" kern="1200" cap="none" spc="0" normalizeH="0" baseline="0" noProof="0">
                <a:ln>
                  <a:noFill/>
                </a:ln>
                <a:solidFill>
                  <a:srgbClr val="BFBFBF"/>
                </a:solidFill>
                <a:effectLst/>
                <a:uLnTx/>
                <a:uFillTx/>
                <a:latin typeface="Trebuchet MS" panose="020B0603020202020204" pitchFamily="34" charset="0"/>
                <a:ea typeface="+mn-ea"/>
                <a:cs typeface="Arial" pitchFamily="34" charset="0"/>
              </a:rPr>
              <a:t>Filename</a:t>
            </a:r>
            <a:endParaRPr kumimoji="0" lang="en-GB" altLang="en-US" sz="900" b="0" i="0" u="none" strike="noStrike" kern="1200" cap="none" spc="0" normalizeH="0" baseline="0" noProof="0">
              <a:ln>
                <a:noFill/>
              </a:ln>
              <a:solidFill>
                <a:srgbClr val="BFBFBF"/>
              </a:solidFill>
              <a:effectLst/>
              <a:uLnTx/>
              <a:uFillTx/>
              <a:latin typeface="Trebuchet MS" panose="020B0603020202020204" pitchFamily="34" charset="0"/>
              <a:ea typeface="+mn-ea"/>
              <a:cs typeface="Arial" pitchFamily="34" charset="0"/>
            </a:endParaRPr>
          </a:p>
        </p:txBody>
      </p:sp>
      <p:pic>
        <p:nvPicPr>
          <p:cNvPr id="36869" name="Picture 15">
            <a:extLst>
              <a:ext uri="{FF2B5EF4-FFF2-40B4-BE49-F238E27FC236}">
                <a16:creationId xmlns:a16="http://schemas.microsoft.com/office/drawing/2014/main" id="{F563D939-6AF7-437C-8EF3-923457491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29" y="1052736"/>
            <a:ext cx="36353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34C42AF-0CF8-4897-94DE-94639D1F80A8}"/>
              </a:ext>
            </a:extLst>
          </p:cNvPr>
          <p:cNvSpPr/>
          <p:nvPr/>
        </p:nvSpPr>
        <p:spPr>
          <a:xfrm>
            <a:off x="124560" y="6453336"/>
            <a:ext cx="8983944" cy="400110"/>
          </a:xfrm>
          <a:prstGeom prst="rect">
            <a:avLst/>
          </a:prstGeom>
        </p:spPr>
        <p:txBody>
          <a:bodyPr wrap="square">
            <a:spAutoFit/>
          </a:bodyPr>
          <a:lstStyle/>
          <a:p>
            <a:r>
              <a:rPr lang="en-GB" sz="1000" i="1" dirty="0"/>
              <a:t>Guttmacher Institute. Adding It Up - Investing in Sexual and Reproductive Health in Low- and Middle-Income Countries. Fact Sheet. Guttmacher Institute, 2020 Jul. </a:t>
            </a:r>
          </a:p>
          <a:p>
            <a:r>
              <a:rPr lang="en-GB" sz="1000" i="1" dirty="0"/>
              <a:t>https://www.guttmacher.org/sites/default/files/factsheet/adding-it-up-investing-in-sexual-reproductive-health.pdf.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850106"/>
          </a:xfrm>
        </p:spPr>
        <p:txBody>
          <a:bodyPr>
            <a:normAutofit/>
          </a:bodyPr>
          <a:lstStyle/>
          <a:p>
            <a:r>
              <a:rPr lang="en-GB" dirty="0"/>
              <a:t>Why is quality of care important?</a:t>
            </a:r>
          </a:p>
        </p:txBody>
      </p:sp>
      <p:sp>
        <p:nvSpPr>
          <p:cNvPr id="6" name="Content Placeholder 5"/>
          <p:cNvSpPr>
            <a:spLocks noGrp="1"/>
          </p:cNvSpPr>
          <p:nvPr>
            <p:ph idx="1"/>
          </p:nvPr>
        </p:nvSpPr>
        <p:spPr>
          <a:xfrm>
            <a:off x="457200" y="1124744"/>
            <a:ext cx="8229600" cy="4569371"/>
          </a:xfrm>
        </p:spPr>
        <p:txBody>
          <a:bodyPr>
            <a:noAutofit/>
          </a:bodyPr>
          <a:lstStyle/>
          <a:p>
            <a:r>
              <a:rPr lang="en-US" sz="2400" dirty="0">
                <a:latin typeface="AdvOTa9103878"/>
              </a:rPr>
              <a:t>To improve maternal and child health emphasis in the 1990s and in the past decade </a:t>
            </a:r>
          </a:p>
          <a:p>
            <a:pPr lvl="1"/>
            <a:r>
              <a:rPr lang="en-US" dirty="0">
                <a:latin typeface="AdvOTa9103878"/>
              </a:rPr>
              <a:t>improve access, and </a:t>
            </a:r>
          </a:p>
          <a:p>
            <a:pPr lvl="1"/>
            <a:r>
              <a:rPr lang="en-US" dirty="0">
                <a:latin typeface="AdvOTa9103878"/>
              </a:rPr>
              <a:t>availability of medical care </a:t>
            </a:r>
          </a:p>
          <a:p>
            <a:endParaRPr lang="en-US" sz="2400" u="sng" dirty="0">
              <a:latin typeface="AdvOTa9103878"/>
            </a:endParaRPr>
          </a:p>
          <a:p>
            <a:r>
              <a:rPr lang="en-US" sz="2400" dirty="0">
                <a:latin typeface="AdvOTa9103878"/>
              </a:rPr>
              <a:t>The above-mentioned aspects are </a:t>
            </a:r>
            <a:r>
              <a:rPr lang="en-GB" sz="2400" dirty="0">
                <a:latin typeface="AdvOTa9103878"/>
              </a:rPr>
              <a:t>“</a:t>
            </a:r>
            <a:r>
              <a:rPr lang="en-US" sz="2400" i="1" dirty="0">
                <a:latin typeface="AdvOTa9103878"/>
              </a:rPr>
              <a:t>necessary, but not sufficient” – </a:t>
            </a:r>
            <a:r>
              <a:rPr lang="en-US" sz="2400" dirty="0">
                <a:latin typeface="AdvOTa9103878"/>
              </a:rPr>
              <a:t>do not guarantee increased utilization of services or improved client satisfaction.</a:t>
            </a:r>
          </a:p>
          <a:p>
            <a:endParaRPr lang="en-US" sz="2400" dirty="0">
              <a:latin typeface="AdvOTa9103878"/>
            </a:endParaRPr>
          </a:p>
          <a:p>
            <a:r>
              <a:rPr lang="en-US" sz="2400" dirty="0">
                <a:latin typeface="AdvOTa9103878"/>
              </a:rPr>
              <a:t>Evidence is emerging that </a:t>
            </a:r>
            <a:r>
              <a:rPr lang="en-US" sz="2400" i="1" dirty="0">
                <a:latin typeface="AdvOTa9103878"/>
              </a:rPr>
              <a:t>poor quality of care </a:t>
            </a:r>
            <a:r>
              <a:rPr lang="en-US" sz="2400" dirty="0">
                <a:latin typeface="AdvOTa9103878"/>
              </a:rPr>
              <a:t>is the most plausible </a:t>
            </a:r>
            <a:r>
              <a:rPr lang="en-GB" sz="2400" dirty="0">
                <a:latin typeface="AdvOTa9103878"/>
              </a:rPr>
              <a:t>explanation for this reality.</a:t>
            </a:r>
            <a:endParaRPr lang="en-GB" sz="2400" dirty="0">
              <a:solidFill>
                <a:prstClr val="black"/>
              </a:solidFill>
            </a:endParaRPr>
          </a:p>
          <a:p>
            <a:endParaRPr lang="en-GB" sz="2400"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spTree>
    <p:extLst>
      <p:ext uri="{BB962C8B-B14F-4D97-AF65-F5344CB8AC3E}">
        <p14:creationId xmlns:p14="http://schemas.microsoft.com/office/powerpoint/2010/main" val="47646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678170"/>
          </a:xfrm>
        </p:spPr>
        <p:txBody>
          <a:bodyPr/>
          <a:lstStyle/>
          <a:p>
            <a:r>
              <a:rPr lang="en-GB" dirty="0"/>
              <a:t>Defining quality of care</a:t>
            </a:r>
          </a:p>
        </p:txBody>
      </p:sp>
      <p:sp>
        <p:nvSpPr>
          <p:cNvPr id="3" name="Content Placeholder 2"/>
          <p:cNvSpPr>
            <a:spLocks noGrp="1"/>
          </p:cNvSpPr>
          <p:nvPr>
            <p:ph idx="1"/>
          </p:nvPr>
        </p:nvSpPr>
        <p:spPr>
          <a:xfrm>
            <a:off x="68809" y="875853"/>
            <a:ext cx="6087367" cy="4569371"/>
          </a:xfrm>
        </p:spPr>
        <p:txBody>
          <a:bodyPr>
            <a:noAutofit/>
          </a:bodyPr>
          <a:lstStyle/>
          <a:p>
            <a:pPr marL="0" indent="0">
              <a:buNone/>
            </a:pPr>
            <a:r>
              <a:rPr lang="en-US" sz="2000" dirty="0"/>
              <a:t>Quality of care is a multi-dimensional concept and has </a:t>
            </a:r>
            <a:r>
              <a:rPr lang="en-GB" sz="2000" dirty="0">
                <a:cs typeface="Arial" panose="020B0604020202020204" pitchFamily="34" charset="0"/>
              </a:rPr>
              <a:t>significant role in improving health outcomes. </a:t>
            </a:r>
            <a:r>
              <a:rPr lang="en-US" sz="2000" dirty="0"/>
              <a:t>It can be defined as: </a:t>
            </a:r>
          </a:p>
          <a:p>
            <a:pPr marL="0" indent="0">
              <a:buNone/>
            </a:pPr>
            <a:endParaRPr lang="en-US" sz="2000" dirty="0"/>
          </a:p>
          <a:p>
            <a:r>
              <a:rPr lang="en-US" sz="2000" dirty="0"/>
              <a:t>“clinically effective, safe and a good experience for the patient” (</a:t>
            </a:r>
            <a:r>
              <a:rPr lang="en-US" sz="2000" i="1" dirty="0" err="1"/>
              <a:t>Goodlee</a:t>
            </a:r>
            <a:r>
              <a:rPr lang="en-US" sz="2000" i="1" dirty="0"/>
              <a:t> 2009</a:t>
            </a:r>
            <a:r>
              <a:rPr lang="en-US" sz="2000" dirty="0"/>
              <a:t>)  </a:t>
            </a:r>
          </a:p>
          <a:p>
            <a:endParaRPr lang="en-US" sz="2000" dirty="0"/>
          </a:p>
          <a:p>
            <a:r>
              <a:rPr lang="en-US" sz="2000" dirty="0"/>
              <a:t>“the degree to which maternal health services for individuals and populations increase the likelihood of timely and appropriate treatment for the purpose of achieving desired outcomes that are both consistent with current professional knowledge and uphold basic reproductive rights.” (</a:t>
            </a:r>
            <a:r>
              <a:rPr lang="en-US" sz="2000" i="1" dirty="0" err="1"/>
              <a:t>Hulton</a:t>
            </a:r>
            <a:r>
              <a:rPr lang="en-US" sz="2000" i="1" dirty="0"/>
              <a:t> et al. 2005</a:t>
            </a:r>
            <a:r>
              <a:rPr lang="en-US" sz="2000" dirty="0"/>
              <a:t>) </a:t>
            </a:r>
          </a:p>
          <a:p>
            <a:endParaRPr lang="en-US" sz="2000" dirty="0"/>
          </a:p>
          <a:p>
            <a:r>
              <a:rPr lang="en-US" sz="2000" i="1" dirty="0">
                <a:solidFill>
                  <a:srgbClr val="0070C0"/>
                </a:solidFill>
              </a:rPr>
              <a:t>Basic attributes</a:t>
            </a:r>
            <a:r>
              <a:rPr lang="en-US" sz="2000" dirty="0"/>
              <a:t>: access to care, effectiveness of care, safety, equitability, acceptability and efficiency. </a:t>
            </a:r>
            <a:endParaRPr lang="en-GB" sz="2000"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871" y="676275"/>
            <a:ext cx="28416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FAC669B9-2926-4C5D-83DC-BD3DFB72F491}"/>
              </a:ext>
            </a:extLst>
          </p:cNvPr>
          <p:cNvSpPr/>
          <p:nvPr/>
        </p:nvSpPr>
        <p:spPr>
          <a:xfrm>
            <a:off x="107504" y="6381328"/>
            <a:ext cx="8784976" cy="507831"/>
          </a:xfrm>
          <a:prstGeom prst="rect">
            <a:avLst/>
          </a:prstGeom>
        </p:spPr>
        <p:txBody>
          <a:bodyPr wrap="square">
            <a:spAutoFit/>
          </a:bodyPr>
          <a:lstStyle/>
          <a:p>
            <a:r>
              <a:rPr lang="en-GB" sz="900" i="1" dirty="0" err="1"/>
              <a:t>Godlee</a:t>
            </a:r>
            <a:r>
              <a:rPr lang="en-GB" sz="900" i="1" dirty="0"/>
              <a:t> F. Effective, safe, and a good patient experience. BMJ. 2009 Oct 22;339:b4346. </a:t>
            </a:r>
            <a:r>
              <a:rPr lang="en-GB" sz="900" i="1" dirty="0">
                <a:hlinkClick r:id="rId4"/>
              </a:rPr>
              <a:t>http://dx.doi.org/10.1136/bmj.b4346</a:t>
            </a:r>
            <a:endParaRPr lang="en-GB" sz="900" i="1" dirty="0"/>
          </a:p>
          <a:p>
            <a:r>
              <a:rPr lang="en-GB" sz="900" i="1" dirty="0" err="1"/>
              <a:t>Hulton</a:t>
            </a:r>
            <a:r>
              <a:rPr lang="en-GB" sz="900" i="1" dirty="0"/>
              <a:t> LA, Matthews Z, Stones RW. A framework for assessing quality of maternal health services and preliminary findings from its application in Urban India (S3RI Applications and Policy Working Papers, A05/03). Southampton, UK: Southampton Statistical Sciences Research Institute, 2005. 37pp. http://eprints.soton.ac.uk/id/eprint/15011</a:t>
            </a:r>
          </a:p>
        </p:txBody>
      </p:sp>
    </p:spTree>
    <p:extLst>
      <p:ext uri="{BB962C8B-B14F-4D97-AF65-F5344CB8AC3E}">
        <p14:creationId xmlns:p14="http://schemas.microsoft.com/office/powerpoint/2010/main" val="212528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489935" cy="821406"/>
          </a:xfrm>
        </p:spPr>
        <p:txBody>
          <a:bodyPr>
            <a:noAutofit/>
          </a:bodyPr>
          <a:lstStyle/>
          <a:p>
            <a:r>
              <a:rPr lang="en-US" dirty="0"/>
              <a:t>Rationale for good quality</a:t>
            </a:r>
          </a:p>
        </p:txBody>
      </p:sp>
      <p:sp>
        <p:nvSpPr>
          <p:cNvPr id="3" name="Content Placeholder 2"/>
          <p:cNvSpPr>
            <a:spLocks noGrp="1"/>
          </p:cNvSpPr>
          <p:nvPr>
            <p:ph idx="1"/>
          </p:nvPr>
        </p:nvSpPr>
        <p:spPr>
          <a:xfrm>
            <a:off x="914400" y="3383319"/>
            <a:ext cx="3489960" cy="2421945"/>
          </a:xfrm>
        </p:spPr>
        <p:txBody>
          <a:bodyPr>
            <a:normAutofit/>
          </a:bodyPr>
          <a:lstStyle/>
          <a:p>
            <a:pPr marL="0" indent="0" algn="ctr">
              <a:buNone/>
            </a:pPr>
            <a:r>
              <a:rPr lang="en-US" dirty="0">
                <a:solidFill>
                  <a:srgbClr val="003A5D"/>
                </a:solidFill>
                <a:latin typeface="+mn-lt"/>
              </a:rPr>
              <a:t>As a right</a:t>
            </a:r>
          </a:p>
          <a:p>
            <a:r>
              <a:rPr lang="en-US" sz="2200" dirty="0">
                <a:solidFill>
                  <a:schemeClr val="tx2">
                    <a:lumMod val="50000"/>
                  </a:schemeClr>
                </a:solidFill>
              </a:rPr>
              <a:t>People have a right to services of good quality</a:t>
            </a:r>
          </a:p>
          <a:p>
            <a:r>
              <a:rPr lang="en-US" sz="2200" dirty="0">
                <a:solidFill>
                  <a:schemeClr val="tx2">
                    <a:lumMod val="50000"/>
                  </a:schemeClr>
                </a:solidFill>
              </a:rPr>
              <a:t>Good quality is an end in itself</a:t>
            </a:r>
          </a:p>
          <a:p>
            <a:pPr marL="457200" lvl="1" indent="0">
              <a:buNone/>
            </a:pPr>
            <a:endParaRPr lang="en-US" sz="1000" dirty="0">
              <a:solidFill>
                <a:schemeClr val="tx2">
                  <a:lumMod val="50000"/>
                </a:schemeClr>
              </a:solidFill>
            </a:endParaRPr>
          </a:p>
        </p:txBody>
      </p:sp>
      <p:grpSp>
        <p:nvGrpSpPr>
          <p:cNvPr id="6" name="Group 5"/>
          <p:cNvGrpSpPr/>
          <p:nvPr/>
        </p:nvGrpSpPr>
        <p:grpSpPr>
          <a:xfrm>
            <a:off x="1676400" y="1639826"/>
            <a:ext cx="1752600" cy="1697045"/>
            <a:chOff x="1143000" y="1704403"/>
            <a:chExt cx="2133600" cy="2057400"/>
          </a:xfrm>
        </p:grpSpPr>
        <p:sp>
          <p:nvSpPr>
            <p:cNvPr id="5" name="Oval 4"/>
            <p:cNvSpPr/>
            <p:nvPr/>
          </p:nvSpPr>
          <p:spPr>
            <a:xfrm>
              <a:off x="1143000" y="1704403"/>
              <a:ext cx="2133600" cy="2057400"/>
            </a:xfrm>
            <a:prstGeom prst="ellipse">
              <a:avLst/>
            </a:prstGeom>
            <a:solidFill>
              <a:srgbClr val="003A5D"/>
            </a:solidFill>
            <a:ln w="57150">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524000" y="2209800"/>
              <a:ext cx="1383507" cy="1242100"/>
            </a:xfrm>
            <a:prstGeom prst="rect">
              <a:avLst/>
            </a:prstGeom>
          </p:spPr>
        </p:pic>
      </p:grpSp>
      <p:sp>
        <p:nvSpPr>
          <p:cNvPr id="7" name="Content Placeholder 2"/>
          <p:cNvSpPr txBox="1">
            <a:spLocks/>
          </p:cNvSpPr>
          <p:nvPr/>
        </p:nvSpPr>
        <p:spPr>
          <a:xfrm>
            <a:off x="5034333" y="3284984"/>
            <a:ext cx="3459480" cy="23011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003A5D"/>
                </a:solidFill>
                <a:latin typeface="+mn-lt"/>
              </a:rPr>
              <a:t>As an instrument</a:t>
            </a:r>
          </a:p>
          <a:p>
            <a:r>
              <a:rPr lang="en-US" sz="2200" dirty="0">
                <a:solidFill>
                  <a:schemeClr val="tx2">
                    <a:lumMod val="50000"/>
                  </a:schemeClr>
                </a:solidFill>
              </a:rPr>
              <a:t>May lead to other desirable RH outcomes</a:t>
            </a:r>
          </a:p>
          <a:p>
            <a:r>
              <a:rPr lang="en-US" sz="2200" dirty="0">
                <a:solidFill>
                  <a:schemeClr val="tx2">
                    <a:lumMod val="50000"/>
                  </a:schemeClr>
                </a:solidFill>
              </a:rPr>
              <a:t>As an added bonus</a:t>
            </a:r>
          </a:p>
        </p:txBody>
      </p:sp>
      <p:grpSp>
        <p:nvGrpSpPr>
          <p:cNvPr id="17" name="Group 16"/>
          <p:cNvGrpSpPr/>
          <p:nvPr/>
        </p:nvGrpSpPr>
        <p:grpSpPr>
          <a:xfrm>
            <a:off x="5696081" y="1529082"/>
            <a:ext cx="1752600" cy="1697045"/>
            <a:chOff x="5803392" y="1443610"/>
            <a:chExt cx="1752600" cy="1697045"/>
          </a:xfrm>
        </p:grpSpPr>
        <p:grpSp>
          <p:nvGrpSpPr>
            <p:cNvPr id="14" name="Group 13"/>
            <p:cNvGrpSpPr/>
            <p:nvPr/>
          </p:nvGrpSpPr>
          <p:grpSpPr>
            <a:xfrm>
              <a:off x="5803392" y="1443610"/>
              <a:ext cx="1752600" cy="1697045"/>
              <a:chOff x="5803392" y="1443610"/>
              <a:chExt cx="1752600" cy="1697045"/>
            </a:xfrm>
          </p:grpSpPr>
          <p:sp>
            <p:nvSpPr>
              <p:cNvPr id="10" name="Oval 9"/>
              <p:cNvSpPr/>
              <p:nvPr/>
            </p:nvSpPr>
            <p:spPr>
              <a:xfrm>
                <a:off x="5803392" y="1443610"/>
                <a:ext cx="1752600" cy="1697045"/>
              </a:xfrm>
              <a:prstGeom prst="ellipse">
                <a:avLst/>
              </a:prstGeom>
              <a:solidFill>
                <a:srgbClr val="003A5D"/>
              </a:solidFill>
              <a:ln w="57150">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392997" y="1615935"/>
                <a:ext cx="983000" cy="1007347"/>
              </a:xfrm>
              <a:prstGeom prst="rect">
                <a:avLst/>
              </a:prstGeom>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6033689" y="2379402"/>
                <a:ext cx="506029" cy="487761"/>
              </a:xfrm>
              <a:prstGeom prst="rect">
                <a:avLst/>
              </a:prstGeom>
            </p:spPr>
          </p:pic>
        </p:grpSp>
        <p:pic>
          <p:nvPicPr>
            <p:cNvPr id="15" name="Picture 14"/>
            <p:cNvPicPr>
              <a:picLocks noChangeAspect="1"/>
            </p:cNvPicPr>
            <p:nvPr/>
          </p:nvPicPr>
          <p:blipFill>
            <a:blip r:embed="rId5">
              <a:duotone>
                <a:schemeClr val="accent1">
                  <a:shade val="45000"/>
                  <a:satMod val="135000"/>
                </a:schemeClr>
                <a:prstClr val="white"/>
              </a:duotone>
            </a:blip>
            <a:stretch>
              <a:fillRect/>
            </a:stretch>
          </p:blipFill>
          <p:spPr>
            <a:xfrm>
              <a:off x="6033689" y="2077364"/>
              <a:ext cx="342671" cy="330300"/>
            </a:xfrm>
            <a:prstGeom prst="rect">
              <a:avLst/>
            </a:prstGeom>
          </p:spPr>
        </p:pic>
        <p:pic>
          <p:nvPicPr>
            <p:cNvPr id="16" name="Picture 15"/>
            <p:cNvPicPr>
              <a:picLocks noChangeAspect="1"/>
            </p:cNvPicPr>
            <p:nvPr/>
          </p:nvPicPr>
          <p:blipFill>
            <a:blip r:embed="rId5">
              <a:duotone>
                <a:schemeClr val="accent1">
                  <a:shade val="45000"/>
                  <a:satMod val="135000"/>
                </a:schemeClr>
                <a:prstClr val="white"/>
              </a:duotone>
            </a:blip>
            <a:stretch>
              <a:fillRect/>
            </a:stretch>
          </p:blipFill>
          <p:spPr>
            <a:xfrm>
              <a:off x="6541826" y="2551668"/>
              <a:ext cx="342671" cy="330300"/>
            </a:xfrm>
            <a:prstGeom prst="rect">
              <a:avLst/>
            </a:prstGeom>
          </p:spPr>
        </p:pic>
      </p:grpSp>
    </p:spTree>
    <p:extLst>
      <p:ext uri="{BB962C8B-B14F-4D97-AF65-F5344CB8AC3E}">
        <p14:creationId xmlns:p14="http://schemas.microsoft.com/office/powerpoint/2010/main" val="15898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Autofit/>
          </a:bodyPr>
          <a:lstStyle/>
          <a:p>
            <a:br>
              <a:rPr lang="en-GB" dirty="0"/>
            </a:br>
            <a:r>
              <a:rPr lang="en-GB" dirty="0"/>
              <a:t>Quality of care: the essentials</a:t>
            </a:r>
            <a:br>
              <a:rPr lang="en-GB" dirty="0"/>
            </a:br>
            <a:endParaRPr lang="en-GB" dirty="0"/>
          </a:p>
        </p:txBody>
      </p:sp>
      <p:sp>
        <p:nvSpPr>
          <p:cNvPr id="3" name="Content Placeholder 2"/>
          <p:cNvSpPr>
            <a:spLocks noGrp="1"/>
          </p:cNvSpPr>
          <p:nvPr>
            <p:ph idx="1"/>
          </p:nvPr>
        </p:nvSpPr>
        <p:spPr>
          <a:xfrm>
            <a:off x="457200" y="1556792"/>
            <a:ext cx="8363272" cy="4569371"/>
          </a:xfrm>
        </p:spPr>
        <p:txBody>
          <a:bodyPr>
            <a:normAutofit/>
          </a:bodyPr>
          <a:lstStyle/>
          <a:p>
            <a:pPr marL="514350" indent="-514350">
              <a:lnSpc>
                <a:spcPct val="150000"/>
              </a:lnSpc>
              <a:buAutoNum type="arabicPeriod"/>
            </a:pPr>
            <a:r>
              <a:rPr lang="en-GB" sz="2800" dirty="0"/>
              <a:t>A </a:t>
            </a:r>
            <a:r>
              <a:rPr lang="en-GB" sz="2800" i="1" dirty="0"/>
              <a:t>functioning health system</a:t>
            </a:r>
            <a:r>
              <a:rPr lang="en-GB" sz="2800" dirty="0"/>
              <a:t> </a:t>
            </a:r>
          </a:p>
          <a:p>
            <a:pPr marL="514350" indent="-514350">
              <a:lnSpc>
                <a:spcPct val="150000"/>
              </a:lnSpc>
              <a:buAutoNum type="arabicPeriod"/>
            </a:pPr>
            <a:r>
              <a:rPr lang="en-GB" sz="2800" i="1" dirty="0"/>
              <a:t>Technical competence of health care providers</a:t>
            </a:r>
            <a:r>
              <a:rPr lang="en-GB" sz="2800" dirty="0"/>
              <a:t> </a:t>
            </a:r>
          </a:p>
          <a:p>
            <a:pPr marL="514350" indent="-514350">
              <a:lnSpc>
                <a:spcPct val="150000"/>
              </a:lnSpc>
              <a:buAutoNum type="arabicPeriod"/>
            </a:pPr>
            <a:r>
              <a:rPr lang="en-GB" sz="2800" i="1" dirty="0"/>
              <a:t>User satisfaction</a:t>
            </a:r>
            <a:r>
              <a:rPr lang="en-GB" sz="2800" dirty="0"/>
              <a:t> with the services received</a:t>
            </a:r>
          </a:p>
          <a:p>
            <a:pPr marL="514350" indent="-514350">
              <a:lnSpc>
                <a:spcPct val="150000"/>
              </a:lnSpc>
              <a:buAutoNum type="arabicPeriod"/>
            </a:pPr>
            <a:r>
              <a:rPr lang="en-GB" sz="2800" dirty="0"/>
              <a:t>Accountability mechanism that enables and allows participation, redress and remedies </a:t>
            </a:r>
          </a:p>
          <a:p>
            <a:pPr>
              <a:lnSpc>
                <a:spcPct val="150000"/>
              </a:lnSpc>
            </a:pPr>
            <a:endParaRPr lang="en-GB" sz="2800"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spTree>
    <p:extLst>
      <p:ext uri="{BB962C8B-B14F-4D97-AF65-F5344CB8AC3E}">
        <p14:creationId xmlns:p14="http://schemas.microsoft.com/office/powerpoint/2010/main" val="107725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476672"/>
            <a:ext cx="8229600" cy="850106"/>
          </a:xfrm>
        </p:spPr>
        <p:txBody>
          <a:bodyPr>
            <a:normAutofit/>
          </a:bodyPr>
          <a:lstStyle/>
          <a:p>
            <a:pPr eaLnBrk="1" hangingPunct="1"/>
            <a:r>
              <a:rPr lang="en-US" altLang="en-US" dirty="0"/>
              <a:t>Donabedian system model</a:t>
            </a:r>
          </a:p>
        </p:txBody>
      </p:sp>
      <p:sp>
        <p:nvSpPr>
          <p:cNvPr id="99332" name="Rectangle 4"/>
          <p:cNvSpPr>
            <a:spLocks noChangeArrowheads="1"/>
          </p:cNvSpPr>
          <p:nvPr/>
        </p:nvSpPr>
        <p:spPr bwMode="auto">
          <a:xfrm>
            <a:off x="381000" y="3581400"/>
            <a:ext cx="1828800" cy="990600"/>
          </a:xfrm>
          <a:prstGeom prst="rect">
            <a:avLst/>
          </a:prstGeom>
          <a:solidFill>
            <a:srgbClr val="FF99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GB" altLang="en-US" dirty="0">
                <a:solidFill>
                  <a:srgbClr val="000000"/>
                </a:solidFill>
              </a:rPr>
              <a:t>Structure</a:t>
            </a:r>
            <a:endParaRPr lang="en-US" altLang="en-US" dirty="0">
              <a:solidFill>
                <a:srgbClr val="000000"/>
              </a:solidFill>
            </a:endParaRPr>
          </a:p>
        </p:txBody>
      </p:sp>
      <p:sp>
        <p:nvSpPr>
          <p:cNvPr id="99335" name="Rectangle 7"/>
          <p:cNvSpPr>
            <a:spLocks noChangeArrowheads="1"/>
          </p:cNvSpPr>
          <p:nvPr/>
        </p:nvSpPr>
        <p:spPr bwMode="auto">
          <a:xfrm>
            <a:off x="7086600" y="3505200"/>
            <a:ext cx="1828800" cy="9906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US" altLang="en-US" dirty="0">
                <a:solidFill>
                  <a:srgbClr val="000000"/>
                </a:solidFill>
              </a:rPr>
              <a:t>Outcome</a:t>
            </a:r>
          </a:p>
        </p:txBody>
      </p:sp>
      <p:sp>
        <p:nvSpPr>
          <p:cNvPr id="99337" name="Rectangle 9"/>
          <p:cNvSpPr>
            <a:spLocks noChangeArrowheads="1"/>
          </p:cNvSpPr>
          <p:nvPr/>
        </p:nvSpPr>
        <p:spPr bwMode="auto">
          <a:xfrm>
            <a:off x="3124200" y="2971800"/>
            <a:ext cx="3124200" cy="20574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US" altLang="en-US" sz="3600">
                <a:solidFill>
                  <a:srgbClr val="000000"/>
                </a:solidFill>
              </a:rPr>
              <a:t>Process</a:t>
            </a:r>
          </a:p>
        </p:txBody>
      </p:sp>
      <p:sp>
        <p:nvSpPr>
          <p:cNvPr id="99338" name="Line 10"/>
          <p:cNvSpPr>
            <a:spLocks noChangeShapeType="1"/>
          </p:cNvSpPr>
          <p:nvPr/>
        </p:nvSpPr>
        <p:spPr bwMode="auto">
          <a:xfrm>
            <a:off x="2286000" y="40386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4800">
              <a:solidFill>
                <a:srgbClr val="000000"/>
              </a:solidFill>
            </a:endParaRPr>
          </a:p>
        </p:txBody>
      </p:sp>
      <p:sp>
        <p:nvSpPr>
          <p:cNvPr id="99339" name="Line 11"/>
          <p:cNvSpPr>
            <a:spLocks noChangeShapeType="1"/>
          </p:cNvSpPr>
          <p:nvPr/>
        </p:nvSpPr>
        <p:spPr bwMode="auto">
          <a:xfrm>
            <a:off x="6324600" y="39624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4800">
              <a:solidFill>
                <a:srgbClr val="000000"/>
              </a:solidFill>
            </a:endParaRPr>
          </a:p>
        </p:txBody>
      </p:sp>
    </p:spTree>
    <p:extLst>
      <p:ext uri="{BB962C8B-B14F-4D97-AF65-F5344CB8AC3E}">
        <p14:creationId xmlns:p14="http://schemas.microsoft.com/office/powerpoint/2010/main" val="179371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additive="base">
                                        <p:cTn id="7" dur="500" fill="hold"/>
                                        <p:tgtEl>
                                          <p:spTgt spid="99332"/>
                                        </p:tgtEl>
                                        <p:attrNameLst>
                                          <p:attrName>ppt_x</p:attrName>
                                        </p:attrNameLst>
                                      </p:cBhvr>
                                      <p:tavLst>
                                        <p:tav tm="0">
                                          <p:val>
                                            <p:strVal val="0-#ppt_w/2"/>
                                          </p:val>
                                        </p:tav>
                                        <p:tav tm="100000">
                                          <p:val>
                                            <p:strVal val="#ppt_x"/>
                                          </p:val>
                                        </p:tav>
                                      </p:tavLst>
                                    </p:anim>
                                    <p:anim calcmode="lin" valueType="num">
                                      <p:cBhvr additive="base">
                                        <p:cTn id="8" dur="500" fill="hold"/>
                                        <p:tgtEl>
                                          <p:spTgt spid="993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8"/>
                                        </p:tgtEl>
                                        <p:attrNameLst>
                                          <p:attrName>style.visibility</p:attrName>
                                        </p:attrNameLst>
                                      </p:cBhvr>
                                      <p:to>
                                        <p:strVal val="visible"/>
                                      </p:to>
                                    </p:set>
                                    <p:anim calcmode="lin" valueType="num">
                                      <p:cBhvr additive="base">
                                        <p:cTn id="13" dur="500" fill="hold"/>
                                        <p:tgtEl>
                                          <p:spTgt spid="99338"/>
                                        </p:tgtEl>
                                        <p:attrNameLst>
                                          <p:attrName>ppt_x</p:attrName>
                                        </p:attrNameLst>
                                      </p:cBhvr>
                                      <p:tavLst>
                                        <p:tav tm="0">
                                          <p:val>
                                            <p:strVal val="0-#ppt_w/2"/>
                                          </p:val>
                                        </p:tav>
                                        <p:tav tm="100000">
                                          <p:val>
                                            <p:strVal val="#ppt_x"/>
                                          </p:val>
                                        </p:tav>
                                      </p:tavLst>
                                    </p:anim>
                                    <p:anim calcmode="lin" valueType="num">
                                      <p:cBhvr additive="base">
                                        <p:cTn id="14" dur="500" fill="hold"/>
                                        <p:tgtEl>
                                          <p:spTgt spid="993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0-#ppt_w/2"/>
                                          </p:val>
                                        </p:tav>
                                        <p:tav tm="100000">
                                          <p:val>
                                            <p:strVal val="#ppt_x"/>
                                          </p:val>
                                        </p:tav>
                                      </p:tavLst>
                                    </p:anim>
                                    <p:anim calcmode="lin" valueType="num">
                                      <p:cBhvr additive="base">
                                        <p:cTn id="20" dur="500" fill="hold"/>
                                        <p:tgtEl>
                                          <p:spTgt spid="993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9"/>
                                        </p:tgtEl>
                                        <p:attrNameLst>
                                          <p:attrName>style.visibility</p:attrName>
                                        </p:attrNameLst>
                                      </p:cBhvr>
                                      <p:to>
                                        <p:strVal val="visible"/>
                                      </p:to>
                                    </p:set>
                                    <p:anim calcmode="lin" valueType="num">
                                      <p:cBhvr additive="base">
                                        <p:cTn id="25" dur="500" fill="hold"/>
                                        <p:tgtEl>
                                          <p:spTgt spid="99339"/>
                                        </p:tgtEl>
                                        <p:attrNameLst>
                                          <p:attrName>ppt_x</p:attrName>
                                        </p:attrNameLst>
                                      </p:cBhvr>
                                      <p:tavLst>
                                        <p:tav tm="0">
                                          <p:val>
                                            <p:strVal val="0-#ppt_w/2"/>
                                          </p:val>
                                        </p:tav>
                                        <p:tav tm="100000">
                                          <p:val>
                                            <p:strVal val="#ppt_x"/>
                                          </p:val>
                                        </p:tav>
                                      </p:tavLst>
                                    </p:anim>
                                    <p:anim calcmode="lin" valueType="num">
                                      <p:cBhvr additive="base">
                                        <p:cTn id="26" dur="500" fill="hold"/>
                                        <p:tgtEl>
                                          <p:spTgt spid="993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5"/>
                                        </p:tgtEl>
                                        <p:attrNameLst>
                                          <p:attrName>style.visibility</p:attrName>
                                        </p:attrNameLst>
                                      </p:cBhvr>
                                      <p:to>
                                        <p:strVal val="visible"/>
                                      </p:to>
                                    </p:set>
                                    <p:anim calcmode="lin" valueType="num">
                                      <p:cBhvr additive="base">
                                        <p:cTn id="31" dur="500" fill="hold"/>
                                        <p:tgtEl>
                                          <p:spTgt spid="99335"/>
                                        </p:tgtEl>
                                        <p:attrNameLst>
                                          <p:attrName>ppt_x</p:attrName>
                                        </p:attrNameLst>
                                      </p:cBhvr>
                                      <p:tavLst>
                                        <p:tav tm="0">
                                          <p:val>
                                            <p:strVal val="0-#ppt_w/2"/>
                                          </p:val>
                                        </p:tav>
                                        <p:tav tm="100000">
                                          <p:val>
                                            <p:strVal val="#ppt_x"/>
                                          </p:val>
                                        </p:tav>
                                      </p:tavLst>
                                    </p:anim>
                                    <p:anim calcmode="lin" valueType="num">
                                      <p:cBhvr additive="base">
                                        <p:cTn id="32"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p:bldP spid="99335" grpId="0" animBg="1"/>
      <p:bldP spid="99337" grpId="0" animBg="1"/>
      <p:bldP spid="99338" grpId="0" animBg="1"/>
      <p:bldP spid="99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GB" sz="3400" dirty="0"/>
              <a:t>Bruce and Jain framework</a:t>
            </a:r>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8378005" cy="4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7504" y="6167045"/>
            <a:ext cx="6696744" cy="338554"/>
          </a:xfrm>
          <a:prstGeom prst="rect">
            <a:avLst/>
          </a:prstGeom>
        </p:spPr>
        <p:txBody>
          <a:bodyPr wrap="square">
            <a:spAutoFit/>
          </a:bodyPr>
          <a:lstStyle/>
          <a:p>
            <a:r>
              <a:rPr lang="en-US" sz="1600" i="1" dirty="0">
                <a:solidFill>
                  <a:prstClr val="black"/>
                </a:solidFill>
              </a:rPr>
              <a:t>Fundamental elements of quality of care. (Bruce 1990)</a:t>
            </a:r>
            <a:endParaRPr lang="en-GB" sz="1600" i="1" dirty="0">
              <a:solidFill>
                <a:prstClr val="black"/>
              </a:solidFill>
            </a:endParaRPr>
          </a:p>
        </p:txBody>
      </p:sp>
      <p:sp>
        <p:nvSpPr>
          <p:cNvPr id="5" name="Rectangle 4">
            <a:extLst>
              <a:ext uri="{FF2B5EF4-FFF2-40B4-BE49-F238E27FC236}">
                <a16:creationId xmlns:a16="http://schemas.microsoft.com/office/drawing/2014/main" id="{3D4C6AEB-202B-4786-94A3-3448FDC95BFC}"/>
              </a:ext>
            </a:extLst>
          </p:cNvPr>
          <p:cNvSpPr/>
          <p:nvPr/>
        </p:nvSpPr>
        <p:spPr>
          <a:xfrm>
            <a:off x="107504" y="6525344"/>
            <a:ext cx="8738045" cy="307777"/>
          </a:xfrm>
          <a:prstGeom prst="rect">
            <a:avLst/>
          </a:prstGeom>
        </p:spPr>
        <p:txBody>
          <a:bodyPr wrap="square">
            <a:spAutoFit/>
          </a:bodyPr>
          <a:lstStyle/>
          <a:p>
            <a:r>
              <a:rPr lang="en-GB" sz="1400" i="1" dirty="0"/>
              <a:t>Bruce J. Fundamental elements of the quality of care: a simple framework. Stud Fam </a:t>
            </a:r>
            <a:r>
              <a:rPr lang="en-GB" sz="1400" i="1" dirty="0" err="1"/>
              <a:t>Plann</a:t>
            </a:r>
            <a:r>
              <a:rPr lang="en-GB" sz="1400" i="1" dirty="0"/>
              <a:t>. 1990 Apr;21(2):61-91.</a:t>
            </a:r>
          </a:p>
        </p:txBody>
      </p:sp>
    </p:spTree>
    <p:extLst>
      <p:ext uri="{BB962C8B-B14F-4D97-AF65-F5344CB8AC3E}">
        <p14:creationId xmlns:p14="http://schemas.microsoft.com/office/powerpoint/2010/main" val="3643739635"/>
      </p:ext>
    </p:extLst>
  </p:cSld>
  <p:clrMapOvr>
    <a:masterClrMapping/>
  </p:clrMapOvr>
</p:sld>
</file>

<file path=ppt/theme/theme1.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logo RHR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73E3B195DDEC4DA3286754E5D2D861" ma:contentTypeVersion="14" ma:contentTypeDescription="Create a new document." ma:contentTypeScope="" ma:versionID="7e56408702624c767f5f087558f7febe">
  <xsd:schema xmlns:xsd="http://www.w3.org/2001/XMLSchema" xmlns:xs="http://www.w3.org/2001/XMLSchema" xmlns:p="http://schemas.microsoft.com/office/2006/metadata/properties" xmlns:ns3="f2f6d5af-f638-4f62-aa1e-f841ead3cdd3" xmlns:ns4="b4570ebe-0c37-4beb-883b-16e07b099dac" targetNamespace="http://schemas.microsoft.com/office/2006/metadata/properties" ma:root="true" ma:fieldsID="cc422db59789569f2506100b49bd1a14" ns3:_="" ns4:_="">
    <xsd:import namespace="f2f6d5af-f638-4f62-aa1e-f841ead3cdd3"/>
    <xsd:import namespace="b4570ebe-0c37-4beb-883b-16e07b099d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d5af-f638-4f62-aa1e-f841ead3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570ebe-0c37-4beb-883b-16e07b099d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A103B-4A9D-4B15-8840-09E983488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d5af-f638-4f62-aa1e-f841ead3cdd3"/>
    <ds:schemaRef ds:uri="b4570ebe-0c37-4beb-883b-16e07b099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350B20-D47E-4D83-8335-B9CD08741C93}">
  <ds:schemaRefs>
    <ds:schemaRef ds:uri="http://schemas.microsoft.com/sharepoint/v3/contenttype/forms"/>
  </ds:schemaRefs>
</ds:datastoreItem>
</file>

<file path=customXml/itemProps3.xml><?xml version="1.0" encoding="utf-8"?>
<ds:datastoreItem xmlns:ds="http://schemas.openxmlformats.org/officeDocument/2006/customXml" ds:itemID="{F81A5FD4-91ED-4CC7-B2ED-1CF8E3BF2582}">
  <ds:schemaRefs>
    <ds:schemaRef ds:uri="f2f6d5af-f638-4f62-aa1e-f841ead3cdd3"/>
    <ds:schemaRef ds:uri="http://purl.org/dc/elements/1.1/"/>
    <ds:schemaRef ds:uri="http://schemas.microsoft.com/office/2006/metadata/properties"/>
    <ds:schemaRef ds:uri="b4570ebe-0c37-4beb-883b-16e07b099d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Rajat Khosla_Harare</Template>
  <TotalTime>11</TotalTime>
  <Words>2182</Words>
  <Application>Microsoft Office PowerPoint</Application>
  <PresentationFormat>On-screen Show (4:3)</PresentationFormat>
  <Paragraphs>182</Paragraphs>
  <Slides>20</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AdvOTa9103878</vt:lpstr>
      <vt:lpstr>Arial</vt:lpstr>
      <vt:lpstr>Calibri</vt:lpstr>
      <vt:lpstr>Franklin Gothic Book</vt:lpstr>
      <vt:lpstr>Tahoma</vt:lpstr>
      <vt:lpstr>Times New Roman</vt:lpstr>
      <vt:lpstr>Trebuchet MS</vt:lpstr>
      <vt:lpstr>Wingdings</vt:lpstr>
      <vt:lpstr>Rajat Khosla_Harare</vt:lpstr>
      <vt:lpstr>1_Rajat Khosla_Harare</vt:lpstr>
      <vt:lpstr>new logo RHR presentation TEMPLATE 2014</vt:lpstr>
      <vt:lpstr>Module 1 – Session 5  Contraception and human rights: Rights based quality of care and monitoring in contraceptive programmes  An Online Evidence-based Course 2022</vt:lpstr>
      <vt:lpstr>Unmet need for contraception</vt:lpstr>
      <vt:lpstr>If all unmet need for modern contraception were satisfied.. </vt:lpstr>
      <vt:lpstr>Why is quality of care important?</vt:lpstr>
      <vt:lpstr>Defining quality of care</vt:lpstr>
      <vt:lpstr>Rationale for good quality</vt:lpstr>
      <vt:lpstr> Quality of care: the essentials </vt:lpstr>
      <vt:lpstr>Donabedian system model</vt:lpstr>
      <vt:lpstr>Bruce and Jain framework</vt:lpstr>
      <vt:lpstr>WHO quality of care framework</vt:lpstr>
      <vt:lpstr>Background of  WHO’S work on contraception</vt:lpstr>
      <vt:lpstr>Quality of care based on human rights standards</vt:lpstr>
      <vt:lpstr>Ensuring human rights in contraceptive information and services: Organizing principles</vt:lpstr>
      <vt:lpstr> Quality of care based on human rights standards </vt:lpstr>
      <vt:lpstr>Key elements of framework</vt:lpstr>
      <vt:lpstr>PowerPoint Presentation</vt:lpstr>
      <vt:lpstr>Checklist: how to use </vt:lpstr>
      <vt:lpstr>To summarize: </vt:lpstr>
      <vt:lpstr>Reading list</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and human rights: Rights based quality of care and monitoring in contraceptive programmes - Moazzam Ali</dc:title>
  <dc:creator>Moazzam Ali</dc:creator>
  <cp:lastModifiedBy>Aldo Campana</cp:lastModifiedBy>
  <cp:revision>70</cp:revision>
  <cp:lastPrinted>2017-02-20T12:50:25Z</cp:lastPrinted>
  <dcterms:created xsi:type="dcterms:W3CDTF">2016-07-10T19:08:40Z</dcterms:created>
  <dcterms:modified xsi:type="dcterms:W3CDTF">2022-06-04T14:56:41Z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0x010100D773E3B195DDEC4DA3286754E5D2D861</vt:lpwstr>
  </property>
</Properties>
</file>