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720" r:id="rId3"/>
    <p:sldMasterId id="2147483727" r:id="rId4"/>
    <p:sldMasterId id="2147483731" r:id="rId5"/>
    <p:sldMasterId id="2147483734" r:id="rId6"/>
    <p:sldMasterId id="2147483740" r:id="rId7"/>
    <p:sldMasterId id="2147483748" r:id="rId8"/>
    <p:sldMasterId id="2147483754" r:id="rId9"/>
    <p:sldMasterId id="2147483824" r:id="rId10"/>
    <p:sldMasterId id="2147483854" r:id="rId11"/>
  </p:sldMasterIdLst>
  <p:notesMasterIdLst>
    <p:notesMasterId r:id="rId119"/>
  </p:notesMasterIdLst>
  <p:sldIdLst>
    <p:sldId id="256" r:id="rId12"/>
    <p:sldId id="354" r:id="rId13"/>
    <p:sldId id="610" r:id="rId14"/>
    <p:sldId id="353" r:id="rId15"/>
    <p:sldId id="531" r:id="rId16"/>
    <p:sldId id="536" r:id="rId17"/>
    <p:sldId id="537" r:id="rId18"/>
    <p:sldId id="375" r:id="rId19"/>
    <p:sldId id="611" r:id="rId20"/>
    <p:sldId id="541" r:id="rId21"/>
    <p:sldId id="542" r:id="rId22"/>
    <p:sldId id="612" r:id="rId23"/>
    <p:sldId id="613" r:id="rId24"/>
    <p:sldId id="546" r:id="rId25"/>
    <p:sldId id="551" r:id="rId26"/>
    <p:sldId id="614" r:id="rId27"/>
    <p:sldId id="554" r:id="rId28"/>
    <p:sldId id="555" r:id="rId29"/>
    <p:sldId id="615" r:id="rId30"/>
    <p:sldId id="559" r:id="rId31"/>
    <p:sldId id="616" r:id="rId32"/>
    <p:sldId id="617" r:id="rId33"/>
    <p:sldId id="387" r:id="rId34"/>
    <p:sldId id="618" r:id="rId35"/>
    <p:sldId id="619" r:id="rId36"/>
    <p:sldId id="620" r:id="rId37"/>
    <p:sldId id="391" r:id="rId38"/>
    <p:sldId id="621" r:id="rId39"/>
    <p:sldId id="392" r:id="rId40"/>
    <p:sldId id="622" r:id="rId41"/>
    <p:sldId id="623" r:id="rId42"/>
    <p:sldId id="624" r:id="rId43"/>
    <p:sldId id="289" r:id="rId44"/>
    <p:sldId id="567" r:id="rId45"/>
    <p:sldId id="374" r:id="rId46"/>
    <p:sldId id="384" r:id="rId47"/>
    <p:sldId id="271" r:id="rId48"/>
    <p:sldId id="380" r:id="rId49"/>
    <p:sldId id="569" r:id="rId50"/>
    <p:sldId id="273" r:id="rId51"/>
    <p:sldId id="381" r:id="rId52"/>
    <p:sldId id="385" r:id="rId53"/>
    <p:sldId id="388" r:id="rId54"/>
    <p:sldId id="389" r:id="rId55"/>
    <p:sldId id="390" r:id="rId56"/>
    <p:sldId id="570" r:id="rId57"/>
    <p:sldId id="405" r:id="rId58"/>
    <p:sldId id="412" r:id="rId59"/>
    <p:sldId id="406" r:id="rId60"/>
    <p:sldId id="407" r:id="rId61"/>
    <p:sldId id="408" r:id="rId62"/>
    <p:sldId id="520" r:id="rId63"/>
    <p:sldId id="571" r:id="rId64"/>
    <p:sldId id="524" r:id="rId65"/>
    <p:sldId id="525" r:id="rId66"/>
    <p:sldId id="526" r:id="rId67"/>
    <p:sldId id="527" r:id="rId68"/>
    <p:sldId id="393" r:id="rId69"/>
    <p:sldId id="394" r:id="rId70"/>
    <p:sldId id="395" r:id="rId71"/>
    <p:sldId id="396" r:id="rId72"/>
    <p:sldId id="313" r:id="rId73"/>
    <p:sldId id="625" r:id="rId74"/>
    <p:sldId id="626" r:id="rId75"/>
    <p:sldId id="309" r:id="rId76"/>
    <p:sldId id="378" r:id="rId77"/>
    <p:sldId id="627" r:id="rId78"/>
    <p:sldId id="317" r:id="rId79"/>
    <p:sldId id="628" r:id="rId80"/>
    <p:sldId id="590" r:id="rId81"/>
    <p:sldId id="315" r:id="rId82"/>
    <p:sldId id="370" r:id="rId83"/>
    <p:sldId id="568" r:id="rId84"/>
    <p:sldId id="629" r:id="rId85"/>
    <p:sldId id="291" r:id="rId86"/>
    <p:sldId id="359" r:id="rId87"/>
    <p:sldId id="630" r:id="rId88"/>
    <p:sldId id="631" r:id="rId89"/>
    <p:sldId id="310" r:id="rId90"/>
    <p:sldId id="632" r:id="rId91"/>
    <p:sldId id="574" r:id="rId92"/>
    <p:sldId id="577" r:id="rId93"/>
    <p:sldId id="578" r:id="rId94"/>
    <p:sldId id="579" r:id="rId95"/>
    <p:sldId id="580" r:id="rId96"/>
    <p:sldId id="581" r:id="rId97"/>
    <p:sldId id="633" r:id="rId98"/>
    <p:sldId id="540" r:id="rId99"/>
    <p:sldId id="258" r:id="rId100"/>
    <p:sldId id="259" r:id="rId101"/>
    <p:sldId id="260" r:id="rId102"/>
    <p:sldId id="268" r:id="rId103"/>
    <p:sldId id="261" r:id="rId104"/>
    <p:sldId id="262" r:id="rId105"/>
    <p:sldId id="572" r:id="rId106"/>
    <p:sldId id="266" r:id="rId107"/>
    <p:sldId id="543" r:id="rId108"/>
    <p:sldId id="573" r:id="rId109"/>
    <p:sldId id="548" r:id="rId110"/>
    <p:sldId id="552" r:id="rId111"/>
    <p:sldId id="558" r:id="rId112"/>
    <p:sldId id="560" r:id="rId113"/>
    <p:sldId id="563" r:id="rId114"/>
    <p:sldId id="566" r:id="rId115"/>
    <p:sldId id="639" r:id="rId116"/>
    <p:sldId id="497" r:id="rId117"/>
    <p:sldId id="640" r:id="rId1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67" autoAdjust="0"/>
  </p:normalViewPr>
  <p:slideViewPr>
    <p:cSldViewPr snapToGrid="0">
      <p:cViewPr varScale="1">
        <p:scale>
          <a:sx n="108" d="100"/>
          <a:sy n="108" d="100"/>
        </p:scale>
        <p:origin x="17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10/06/2022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training.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fhi360.org/resource/job-aid-how-and-when-use-pregnancy-checklist-and-pregnancy-tests"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A8F459E-6525-4D12-ADB4-4986DAC288B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14E1ABE-3CB3-4D9C-99AC-97537564C047}"/>
              </a:ext>
            </a:extLst>
          </p:cNvPr>
          <p:cNvSpPr>
            <a:spLocks noGrp="1" noChangeArrowheads="1"/>
          </p:cNvSpPr>
          <p:nvPr>
            <p:ph type="body" idx="1"/>
          </p:nvPr>
        </p:nvSpPr>
        <p:spPr>
          <a:xfrm>
            <a:off x="658813" y="3741738"/>
            <a:ext cx="5694362" cy="239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F60CAEB-C959-4307-9954-9E86397DD1DC}"/>
              </a:ext>
            </a:extLst>
          </p:cNvPr>
          <p:cNvSpPr>
            <a:spLocks noGrp="1" noRot="1" noChangeAspect="1" noChangeArrowheads="1" noTextEdit="1"/>
          </p:cNvSpPr>
          <p:nvPr>
            <p:ph type="sldImg"/>
          </p:nvPr>
        </p:nvSpPr>
        <p:spPr>
          <a:xfrm>
            <a:off x="677863" y="687388"/>
            <a:ext cx="4038600" cy="3028950"/>
          </a:xfrm>
          <a:ln/>
        </p:spPr>
      </p:sp>
      <p:sp>
        <p:nvSpPr>
          <p:cNvPr id="9219" name="Rectangle 3">
            <a:extLst>
              <a:ext uri="{FF2B5EF4-FFF2-40B4-BE49-F238E27FC236}">
                <a16:creationId xmlns:a16="http://schemas.microsoft.com/office/drawing/2014/main" id="{4ADB5DAA-8649-4A54-947C-ED28EF575EEF}"/>
              </a:ext>
            </a:extLst>
          </p:cNvPr>
          <p:cNvSpPr>
            <a:spLocks noGrp="1" noChangeArrowheads="1"/>
          </p:cNvSpPr>
          <p:nvPr>
            <p:ph type="body" idx="1"/>
          </p:nvPr>
        </p:nvSpPr>
        <p:spPr>
          <a:xfrm>
            <a:off x="657225" y="3873500"/>
            <a:ext cx="549910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AEC4249-2715-4E14-A8F0-CDE003328AE0}"/>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704E6F38-DE38-45D4-8D0A-8D1F3FA87D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277D1D2-21D0-4ED0-AD61-9D8CD6F465B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99C91C4-6034-4C85-8D84-7D2E187EE0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C2A161C-E8F6-45ED-9B6B-3AE8FE6246B5}"/>
              </a:ext>
            </a:extLst>
          </p:cNvPr>
          <p:cNvSpPr>
            <a:spLocks noGrp="1" noRot="1" noChangeAspect="1" noChangeArrowheads="1" noTextEdit="1"/>
          </p:cNvSpPr>
          <p:nvPr>
            <p:ph type="sldImg"/>
          </p:nvPr>
        </p:nvSpPr>
        <p:spPr>
          <a:xfrm>
            <a:off x="735013" y="696913"/>
            <a:ext cx="4046537" cy="3036887"/>
          </a:xfrm>
          <a:ln/>
        </p:spPr>
      </p:sp>
      <p:sp>
        <p:nvSpPr>
          <p:cNvPr id="25603" name="Rectangle 3">
            <a:extLst>
              <a:ext uri="{FF2B5EF4-FFF2-40B4-BE49-F238E27FC236}">
                <a16:creationId xmlns:a16="http://schemas.microsoft.com/office/drawing/2014/main" id="{8E912ADD-276A-4DE2-9471-7F3B4AF0D6E9}"/>
              </a:ext>
            </a:extLst>
          </p:cNvPr>
          <p:cNvSpPr>
            <a:spLocks noGrp="1" noChangeArrowheads="1"/>
          </p:cNvSpPr>
          <p:nvPr>
            <p:ph type="body" idx="1"/>
          </p:nvPr>
        </p:nvSpPr>
        <p:spPr>
          <a:xfrm>
            <a:off x="684213" y="3795713"/>
            <a:ext cx="5508625" cy="523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latin typeface="Times New Roman" panose="02020603050405020304" pitchFamily="18" charset="0"/>
                <a:ea typeface="ＭＳ Ｐゴシック" panose="020B0600070205080204" pitchFamily="34" charset="-128"/>
              </a:rPr>
              <a:t>Women with HIV can use POPs without any restrictions, regardless of how advanced their disease is—category 1. </a:t>
            </a:r>
          </a:p>
          <a:p>
            <a:r>
              <a:rPr lang="en-US" altLang="en-US" dirty="0">
                <a:latin typeface="Times New Roman" panose="02020603050405020304" pitchFamily="18" charset="0"/>
                <a:ea typeface="ＭＳ Ｐゴシック" panose="020B0600070205080204" pitchFamily="34" charset="-128"/>
              </a:rPr>
              <a:t>According to WHO, women with HIV who are on antiretroviral (ARV) therapy can also use POPs, regardless of exact type of ARV therapy. ARV therapy includes a variety of different treatments, but all regimens contain either NNRTI (non-nucleoside reverse transcriptase inhibitors) or PI (protease inhibitor). Research shows that these ARVs interact with progestin in a way that slightly reduces the blood concentration of progestin—but not to a degree that impairs contraceptive effectiveness. For more information, consult the WHO document, Medical Eligibility Criteria for Contraceptive Use.</a:t>
            </a:r>
          </a:p>
          <a:p>
            <a:r>
              <a:rPr lang="en-US" altLang="en-US" dirty="0">
                <a:latin typeface="Times New Roman" panose="02020603050405020304" pitchFamily="18" charset="0"/>
                <a:ea typeface="ＭＳ Ｐゴシック" panose="020B0600070205080204" pitchFamily="34" charset="-128"/>
              </a:rPr>
              <a:t>Regardless of the method chosen, counseling on condom use should be an integral part of contraceptive counseling for women with HIV.</a:t>
            </a:r>
            <a:r>
              <a:rPr lang="en-US" altLang="en-US" sz="1000" dirty="0">
                <a:latin typeface="Times New Roman" panose="02020603050405020304" pitchFamily="18" charset="0"/>
                <a:ea typeface="ＭＳ Ｐゴシック" panose="020B0600070205080204" pitchFamily="34" charset="-128"/>
              </a:rPr>
              <a:t> Condoms provide both additional protection from pregnancy and protection from STI/HIV transmission between partners. </a:t>
            </a:r>
            <a:endParaRPr lang="en-US" altLang="en-US" sz="800" dirty="0">
              <a:latin typeface="Times New Roman" panose="02020603050405020304" pitchFamily="18" charset="0"/>
              <a:ea typeface="ＭＳ Ｐゴシック" panose="020B0600070205080204" pitchFamily="34" charset="-128"/>
            </a:endParaRPr>
          </a:p>
          <a:p>
            <a:pPr eaLnBrk="1" hangingPunct="1">
              <a:lnSpc>
                <a:spcPct val="95000"/>
              </a:lnSpc>
            </a:pPr>
            <a:endParaRPr lang="en-US" altLang="en-US" sz="1000" u="sng"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52B4394-B77F-4E6E-9D6D-0DFA48CFE40A}"/>
              </a:ext>
            </a:extLst>
          </p:cNvPr>
          <p:cNvSpPr>
            <a:spLocks noGrp="1" noRot="1" noChangeAspect="1" noChangeArrowheads="1" noTextEdit="1"/>
          </p:cNvSpPr>
          <p:nvPr>
            <p:ph type="sldImg"/>
          </p:nvPr>
        </p:nvSpPr>
        <p:spPr>
          <a:xfrm>
            <a:off x="663575" y="696913"/>
            <a:ext cx="4033838" cy="3027362"/>
          </a:xfrm>
          <a:ln/>
        </p:spPr>
      </p:sp>
      <p:sp>
        <p:nvSpPr>
          <p:cNvPr id="25603" name="Rectangle 3">
            <a:extLst>
              <a:ext uri="{FF2B5EF4-FFF2-40B4-BE49-F238E27FC236}">
                <a16:creationId xmlns:a16="http://schemas.microsoft.com/office/drawing/2014/main" id="{92AC0DF3-DE17-4671-9C06-4A6BAFB5E2BA}"/>
              </a:ext>
            </a:extLst>
          </p:cNvPr>
          <p:cNvSpPr>
            <a:spLocks noGrp="1" noChangeArrowheads="1"/>
          </p:cNvSpPr>
          <p:nvPr>
            <p:ph type="body" idx="1"/>
          </p:nvPr>
        </p:nvSpPr>
        <p:spPr>
          <a:xfrm>
            <a:off x="598488" y="3724275"/>
            <a:ext cx="5788025" cy="50276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defRPr/>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46EB12A-0F1D-4D4D-B850-5063136FE732}"/>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CF2A34A-63FB-4A41-B95F-CB8A62D057EA}"/>
              </a:ext>
            </a:extLst>
          </p:cNvPr>
          <p:cNvSpPr>
            <a:spLocks noGrp="1" noChangeArrowheads="1"/>
          </p:cNvSpPr>
          <p:nvPr>
            <p:ph type="body" idx="1"/>
          </p:nvPr>
        </p:nvSpPr>
        <p:spPr>
          <a:xfrm>
            <a:off x="682625" y="3743325"/>
            <a:ext cx="5508625" cy="531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7FBF566-5B8A-46C1-82DC-47C63EEFBE9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F7C8EBF8-F34D-4ED8-932A-43D77634396C}"/>
              </a:ext>
            </a:extLst>
          </p:cNvPr>
          <p:cNvSpPr>
            <a:spLocks noGrp="1" noChangeArrowheads="1"/>
          </p:cNvSpPr>
          <p:nvPr>
            <p:ph type="body" idx="1"/>
          </p:nvPr>
        </p:nvSpPr>
        <p:spPr>
          <a:xfrm>
            <a:off x="568325" y="3733800"/>
            <a:ext cx="5851525" cy="521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For women having menstrual cycles, if she initiates POP use during the first five days after the onset of her menstrual period, it is not necessary to use a backup method, such as condoms. </a:t>
            </a:r>
          </a:p>
          <a:p>
            <a:pPr lvl="0"/>
            <a:r>
              <a:rPr lang="en-US" altLang="en-US" dirty="0">
                <a:latin typeface="Times New Roman" panose="02020603050405020304" pitchFamily="18" charset="0"/>
                <a:ea typeface="ＭＳ Ｐゴシック" panose="020B0600070205080204" pitchFamily="34" charset="-128"/>
              </a:rPr>
              <a:t>Because it takes time for POPs to become fully effective, starting use during the first five days allows the hormones to thicken the cervical mucus and inhibit follicular development in the ovaries and prevent ovulation, ensuring that there is virtually no danger of pregnancy. </a:t>
            </a:r>
          </a:p>
          <a:p>
            <a:pPr lvl="0"/>
            <a:r>
              <a:rPr lang="en-US" altLang="en-US" dirty="0">
                <a:latin typeface="Times New Roman" panose="02020603050405020304" pitchFamily="18" charset="0"/>
                <a:ea typeface="ＭＳ Ｐゴシック" panose="020B0600070205080204" pitchFamily="34" charset="-128"/>
              </a:rPr>
              <a:t>If a woman starts POPs after the fifth day of her menstrual cycle it is necessary to rule out pregnancy. She should also use a backup method for two days as there is a chance she may ovulate before POPs become fully effective. </a:t>
            </a:r>
          </a:p>
          <a:p>
            <a:r>
              <a:rPr lang="en-US" altLang="en-US" dirty="0">
                <a:latin typeface="Times New Roman" panose="02020603050405020304" pitchFamily="18" charset="0"/>
                <a:ea typeface="ＭＳ Ｐゴシック" panose="020B0600070205080204" pitchFamily="34" charset="-128"/>
              </a:rPr>
              <a:t>Women who are not having menstrual cycles (amenorrhoeic) should also use a backup method for two days as there is a chance she may ovulate before POPs become fully effective. </a:t>
            </a:r>
          </a:p>
          <a:p>
            <a:pPr eaLnBrk="1" hangingPunct="1"/>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FEE1D52-5B5F-454D-93B8-4C79331E9F2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A6AA827-974E-450F-A3A7-12011A82063B}"/>
              </a:ext>
            </a:extLst>
          </p:cNvPr>
          <p:cNvSpPr>
            <a:spLocks noGrp="1" noChangeArrowheads="1"/>
          </p:cNvSpPr>
          <p:nvPr>
            <p:ph type="body" idx="1"/>
          </p:nvPr>
        </p:nvSpPr>
        <p:spPr>
          <a:xfrm>
            <a:off x="568325" y="3733800"/>
            <a:ext cx="5851525" cy="521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5F429FE-1D6C-46A4-B089-C3F060CAB54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82E6836-54EA-4635-9045-5C942DCD4134}"/>
              </a:ext>
            </a:extLst>
          </p:cNvPr>
          <p:cNvSpPr>
            <a:spLocks noGrp="1" noChangeArrowheads="1"/>
          </p:cNvSpPr>
          <p:nvPr>
            <p:ph type="body" idx="1"/>
          </p:nvPr>
        </p:nvSpPr>
        <p:spPr>
          <a:xfrm>
            <a:off x="625475" y="3800475"/>
            <a:ext cx="5811838" cy="5368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defRPr/>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01AC54D-D732-496D-975B-A930057485CD}"/>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3C1592E9-9AAB-40DB-B577-078BB7567319}"/>
              </a:ext>
            </a:extLst>
          </p:cNvPr>
          <p:cNvSpPr>
            <a:spLocks noGrp="1" noChangeArrowheads="1"/>
          </p:cNvSpPr>
          <p:nvPr>
            <p:ph type="body" idx="1"/>
          </p:nvPr>
        </p:nvSpPr>
        <p:spPr>
          <a:xfrm>
            <a:off x="625475" y="3800475"/>
            <a:ext cx="5811838" cy="536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1B56B0-1BA3-4E02-A0FC-E0D25331FC7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33D31A3-2041-4092-BA63-896F29069B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If the woman is 3 or more hours late taking a pill and is having monthly bleeding regularly:</a:t>
            </a:r>
          </a:p>
          <a:p>
            <a:pPr lvl="1"/>
            <a:r>
              <a:rPr lang="en-US" altLang="en-US" dirty="0">
                <a:latin typeface="Times New Roman" panose="02020603050405020304" pitchFamily="18" charset="0"/>
                <a:ea typeface="ＭＳ Ｐゴシック" panose="020B0600070205080204" pitchFamily="34" charset="-128"/>
              </a:rPr>
              <a:t>Take the missed pill as soon as possible, even if it means taking two pills at once</a:t>
            </a:r>
          </a:p>
          <a:p>
            <a:pPr lvl="1"/>
            <a:r>
              <a:rPr lang="en-US" altLang="en-US" dirty="0">
                <a:latin typeface="Times New Roman" panose="02020603050405020304" pitchFamily="18" charset="0"/>
                <a:ea typeface="ＭＳ Ｐゴシック" panose="020B0600070205080204" pitchFamily="34" charset="-128"/>
              </a:rPr>
              <a:t>Continue to take one pill every day</a:t>
            </a:r>
          </a:p>
          <a:p>
            <a:pPr lvl="1"/>
            <a:r>
              <a:rPr lang="en-US" altLang="en-US" dirty="0">
                <a:latin typeface="Times New Roman" panose="02020603050405020304" pitchFamily="18" charset="0"/>
                <a:ea typeface="ＭＳ Ｐゴシック" panose="020B0600070205080204" pitchFamily="34" charset="-128"/>
              </a:rPr>
              <a:t>Use a backup method for the next 2 days</a:t>
            </a:r>
          </a:p>
          <a:p>
            <a:pPr lvl="1"/>
            <a:r>
              <a:rPr lang="en-US" altLang="en-US" dirty="0">
                <a:latin typeface="Times New Roman" panose="02020603050405020304" pitchFamily="18" charset="0"/>
                <a:ea typeface="ＭＳ Ｐゴシック" panose="020B0600070205080204" pitchFamily="34" charset="-128"/>
              </a:rPr>
              <a:t>If the client has had vaginal intercourse in the last 5 days, offer emergency contraception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EAFAD98-4C80-4289-8C2D-2AC61AF7977D}"/>
              </a:ext>
            </a:extLst>
          </p:cNvPr>
          <p:cNvSpPr>
            <a:spLocks noGrp="1" noRot="1" noChangeAspect="1" noChangeArrowheads="1" noTextEdit="1"/>
          </p:cNvSpPr>
          <p:nvPr>
            <p:ph type="sldImg"/>
          </p:nvPr>
        </p:nvSpPr>
        <p:spPr>
          <a:xfrm>
            <a:off x="701675" y="696913"/>
            <a:ext cx="4038600" cy="3028950"/>
          </a:xfrm>
          <a:ln/>
        </p:spPr>
      </p:sp>
      <p:sp>
        <p:nvSpPr>
          <p:cNvPr id="40963" name="Rectangle 3">
            <a:extLst>
              <a:ext uri="{FF2B5EF4-FFF2-40B4-BE49-F238E27FC236}">
                <a16:creationId xmlns:a16="http://schemas.microsoft.com/office/drawing/2014/main" id="{51FD79C2-8648-4E0F-9D83-9B3570BA4B49}"/>
              </a:ext>
            </a:extLst>
          </p:cNvPr>
          <p:cNvSpPr>
            <a:spLocks noGrp="1" noChangeArrowheads="1"/>
          </p:cNvSpPr>
          <p:nvPr>
            <p:ph type="body" idx="1"/>
          </p:nvPr>
        </p:nvSpPr>
        <p:spPr>
          <a:xfrm>
            <a:off x="685800" y="3810000"/>
            <a:ext cx="5486400" cy="4775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lnSpc>
                <a:spcPct val="95000"/>
              </a:lnSpc>
              <a:defRPr/>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AFB1DF2-78A1-4815-BFC2-A9FD7A7C0F6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1B23329A-365D-4F30-A222-DF5EE212EC5A}"/>
              </a:ext>
            </a:extLst>
          </p:cNvPr>
          <p:cNvSpPr>
            <a:spLocks noGrp="1" noChangeArrowheads="1"/>
          </p:cNvSpPr>
          <p:nvPr>
            <p:ph type="body" idx="1"/>
          </p:nvPr>
        </p:nvSpPr>
        <p:spPr>
          <a:xfrm>
            <a:off x="641350" y="3713163"/>
            <a:ext cx="5843588" cy="5329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5BB4E5F-E626-4B7B-8CC3-882C63911D3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089755B4-EA34-4424-B32D-F83B5FEDAE8E}"/>
              </a:ext>
            </a:extLst>
          </p:cNvPr>
          <p:cNvSpPr>
            <a:spLocks noGrp="1" noChangeArrowheads="1"/>
          </p:cNvSpPr>
          <p:nvPr>
            <p:ph type="body" idx="1"/>
          </p:nvPr>
        </p:nvSpPr>
        <p:spPr>
          <a:xfrm>
            <a:off x="641350" y="3713163"/>
            <a:ext cx="5843588" cy="5329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dirty="0">
                <a:latin typeface="Times New Roman" panose="02020603050405020304" pitchFamily="18" charset="0"/>
                <a:ea typeface="ＭＳ Ｐゴシック" panose="020B0600070205080204" pitchFamily="34" charset="-128"/>
              </a:rPr>
              <a:t>If the woman is having pain in her lower abdomen, it is usually related to enlarged ovarian follicles or cysts. These are usually mild and resolve on their own. If you can, have the client come back to make sure that the problem is resolving. She does not need to stop POPs. If she is showing signs of an ectopic pregnancy or another serious health condition is suspected, you should refer the patient for further assessment, diagnosis, and care.</a:t>
            </a:r>
          </a:p>
          <a:p>
            <a:r>
              <a:rPr lang="en-US" altLang="en-US" sz="1000" dirty="0">
                <a:latin typeface="Times New Roman" panose="02020603050405020304" pitchFamily="18" charset="0"/>
                <a:ea typeface="ＭＳ Ｐゴシック" panose="020B0600070205080204" pitchFamily="34" charset="-128"/>
              </a:rPr>
              <a:t>For clients presenting with changes in their mood or sex drive, discuss recent changes in her life that could be affecting these things and give her support as appropriate. If you are concerned about serious depression, especially in the first year postpartum, refer the client for care.</a:t>
            </a:r>
          </a:p>
          <a:p>
            <a:r>
              <a:rPr lang="en-US" altLang="en-US" sz="1000" dirty="0">
                <a:latin typeface="Times New Roman" panose="02020603050405020304" pitchFamily="18" charset="0"/>
                <a:ea typeface="ＭＳ Ｐゴシック" panose="020B0600070205080204" pitchFamily="34" charset="-128"/>
              </a:rPr>
              <a:t>If side effects persist and are unacceptable to the client, health care providers may recommend switching to a different pill formulation or to another contraceptive method.</a:t>
            </a:r>
            <a:r>
              <a:rPr lang="en-US" altLang="en-US" sz="1000" b="1" dirty="0">
                <a:latin typeface="Times New Roman" panose="02020603050405020304" pitchFamily="18" charset="0"/>
                <a:ea typeface="ＭＳ Ｐゴシック" panose="020B0600070205080204" pitchFamily="34" charset="-128"/>
              </a:rPr>
              <a:t> </a:t>
            </a:r>
            <a:endParaRPr lang="en-US" altLang="en-US" sz="800" dirty="0">
              <a:latin typeface="Times New Roman" panose="02020603050405020304" pitchFamily="18" charset="0"/>
              <a:ea typeface="ＭＳ Ｐゴシック" panose="020B0600070205080204" pitchFamily="34" charset="-128"/>
            </a:endParaRPr>
          </a:p>
          <a:p>
            <a:pPr eaLnBrk="1" hangingPunct="1">
              <a:lnSpc>
                <a:spcPct val="95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5A8580C-3AE9-4CB4-9CBE-84D2EEFF12A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8684A0B-D71F-4DA2-BA6B-C937EFF4FFC7}"/>
              </a:ext>
            </a:extLst>
          </p:cNvPr>
          <p:cNvSpPr>
            <a:spLocks noGrp="1" noChangeArrowheads="1"/>
          </p:cNvSpPr>
          <p:nvPr>
            <p:ph type="body" idx="1"/>
          </p:nvPr>
        </p:nvSpPr>
        <p:spPr>
          <a:xfrm>
            <a:off x="657225" y="3790950"/>
            <a:ext cx="5678488" cy="521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If a client complains about irregular or breakthrough bleeding, the provider should first make sure the client is taking the pills correctly, without missing pills. The provider should also ask whether the client is taking any drugs that may interact with POPs, such as rifampicin or rifabutin, which make POPs less effective. The provider can assure a woman that this bleeding does not mean that anything is wrong and usually diminishes with time. Suggest that she take pills at the same time each day and knows how to make up for missed pills properly—this may help to reduce irregular bleeding.</a:t>
            </a:r>
          </a:p>
          <a:p>
            <a:r>
              <a:rPr lang="en-US" altLang="en-US" dirty="0">
                <a:latin typeface="Times New Roman" panose="02020603050405020304" pitchFamily="18" charset="0"/>
                <a:ea typeface="ＭＳ Ｐゴシック" panose="020B0600070205080204" pitchFamily="34" charset="-128"/>
              </a:rPr>
              <a:t>If the irregular bleeding is unacceptable to the client, the provider may want to consider giving her ibuprofen, up to 800 mg three times per day for five days, or an equivalent amount of another non-steroidal anti-inflammatory drug other than aspirin. </a:t>
            </a:r>
          </a:p>
          <a:p>
            <a:r>
              <a:rPr lang="en-US" altLang="en-US" dirty="0">
                <a:latin typeface="Times New Roman" panose="02020603050405020304" pitchFamily="18" charset="0"/>
                <a:ea typeface="ＭＳ Ｐゴシック" panose="020B0600070205080204" pitchFamily="34" charset="-128"/>
              </a:rPr>
              <a:t>Amenorrhea may simply be a sign that the pills are working effectively. Reassure the client that it does not indicate a health problem and no medical treatment is necessary. If the client develops amenorrhea while using pills incorrectly or after using POPs for only a short time, the provider should determine if the client is pregnant. </a:t>
            </a:r>
          </a:p>
          <a:p>
            <a:pPr eaLnBrk="1" hangingPunct="1">
              <a:lnSpc>
                <a:spcPct val="95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E3D3926-F62E-494A-B515-CF4635510F3F}"/>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E69407A-AEB3-431A-8FD8-ED95110EFE8B}"/>
              </a:ext>
            </a:extLst>
          </p:cNvPr>
          <p:cNvSpPr>
            <a:spLocks noGrp="1" noChangeArrowheads="1"/>
          </p:cNvSpPr>
          <p:nvPr>
            <p:ph type="body" idx="1"/>
          </p:nvPr>
        </p:nvSpPr>
        <p:spPr>
          <a:xfrm>
            <a:off x="657225" y="3790950"/>
            <a:ext cx="5678488" cy="521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Heavy or prolonged vaginal bleeding is bleeding that is twice as much as usual or longer than 8 days. This can happen with POPs and is generally not harmful and usually becomes less or stops after a few months. The client can try the NSAID treatment used for irregular bleeding (above). She should also eat foods rich in iron and/or take iron tablets to prevent anemia. However, if it does not improve or starts after several months of normal or monthly bleeding, or there are additional symptoms, there may suggest a serious medical condition not related to the method, she should be referred for evaluation as soon as possible. </a:t>
            </a:r>
          </a:p>
          <a:p>
            <a:r>
              <a:rPr lang="en-US" altLang="en-US" dirty="0">
                <a:latin typeface="Times New Roman" panose="02020603050405020304" pitchFamily="18" charset="0"/>
                <a:ea typeface="ＭＳ Ｐゴシック" panose="020B0600070205080204" pitchFamily="34" charset="-128"/>
              </a:rPr>
              <a:t>Sometimes side effects may diminish or disappear if the client switches to another formulation of POPs. A provider may prescribe a different pill brand if available. </a:t>
            </a:r>
          </a:p>
          <a:p>
            <a:r>
              <a:rPr lang="en-US" altLang="en-US" dirty="0">
                <a:latin typeface="Times New Roman" panose="02020603050405020304" pitchFamily="18" charset="0"/>
                <a:ea typeface="ＭＳ Ｐゴシック" panose="020B0600070205080204" pitchFamily="34" charset="-128"/>
              </a:rPr>
              <a:t>If side effects persist and are unacceptable to the client, the provider should help her to choose another contraceptive method. </a:t>
            </a:r>
            <a:r>
              <a:rPr lang="en-US" altLang="en-US" u="sng" dirty="0">
                <a:latin typeface="Times New Roman" panose="02020603050405020304" pitchFamily="18" charset="0"/>
                <a:ea typeface="ＭＳ Ｐゴシック" panose="020B0600070205080204" pitchFamily="34" charset="-128"/>
              </a:rPr>
              <a:t>Ask that she try the new pills for at least 3 months.</a:t>
            </a: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A60EB91-E46B-4703-98EC-706E56C52F8F}"/>
              </a:ext>
            </a:extLst>
          </p:cNvPr>
          <p:cNvSpPr>
            <a:spLocks noGrp="1" noRot="1" noChangeAspect="1" noChangeArrowheads="1" noTextEdit="1"/>
          </p:cNvSpPr>
          <p:nvPr>
            <p:ph type="sldImg"/>
          </p:nvPr>
        </p:nvSpPr>
        <p:spPr>
          <a:xfrm>
            <a:off x="700088" y="696913"/>
            <a:ext cx="4040187" cy="3030537"/>
          </a:xfrm>
          <a:ln/>
        </p:spPr>
      </p:sp>
      <p:sp>
        <p:nvSpPr>
          <p:cNvPr id="55299" name="Rectangle 3">
            <a:extLst>
              <a:ext uri="{FF2B5EF4-FFF2-40B4-BE49-F238E27FC236}">
                <a16:creationId xmlns:a16="http://schemas.microsoft.com/office/drawing/2014/main" id="{F991304B-508E-4693-B7A2-778C043FB83A}"/>
              </a:ext>
            </a:extLst>
          </p:cNvPr>
          <p:cNvSpPr>
            <a:spLocks noGrp="1" noChangeArrowheads="1"/>
          </p:cNvSpPr>
          <p:nvPr>
            <p:ph type="body" idx="1"/>
          </p:nvPr>
        </p:nvSpPr>
        <p:spPr>
          <a:xfrm>
            <a:off x="652463" y="3751263"/>
            <a:ext cx="5819775"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en-US" altLang="en-US" dirty="0">
                <a:latin typeface="Times New Roman" panose="02020603050405020304" pitchFamily="18" charset="0"/>
                <a:ea typeface="ＭＳ Ｐゴシック" panose="020B0600070205080204" pitchFamily="34" charset="-128"/>
              </a:rPr>
              <a:t>There are some serious health problems which may require that a client stop using progestin-only injectables.</a:t>
            </a:r>
          </a:p>
          <a:p>
            <a:r>
              <a:rPr lang="en-US" altLang="en-US" b="1" dirty="0">
                <a:latin typeface="Times New Roman" panose="02020603050405020304" pitchFamily="18" charset="0"/>
                <a:ea typeface="ＭＳ Ｐゴシック" panose="020B0600070205080204" pitchFamily="34" charset="-128"/>
              </a:rPr>
              <a:t>Unexplained vaginal bleeding: </a:t>
            </a:r>
            <a:r>
              <a:rPr lang="en-US" altLang="en-US" dirty="0">
                <a:latin typeface="Times New Roman" panose="02020603050405020304" pitchFamily="18" charset="0"/>
                <a:ea typeface="ＭＳ Ｐゴシック" panose="020B0600070205080204" pitchFamily="34" charset="-128"/>
              </a:rPr>
              <a:t>If a client experiences unexplained vaginal bleeding or heavy or prolonged bleeding that is suggestive of a medical condition not related to the method, she may need to discontinue injectables. Refer the client or evaluate by taking her medical history and doing a pelvic examination. Diagnose and treat as appropriate. If no cause of bleeding can be found, consider stopping POPs to make the diagnosis easier. Provide the client with another contraceptive method of her choice until the condition is evaluated and treated. If the bleeding is caused by a sexually transmitted infection or PID, the client can continue using POPs during treatment.</a:t>
            </a:r>
          </a:p>
          <a:p>
            <a:r>
              <a:rPr lang="en-US" altLang="en-US" b="1" dirty="0">
                <a:latin typeface="Times New Roman" panose="02020603050405020304" pitchFamily="18" charset="0"/>
                <a:ea typeface="ＭＳ Ｐゴシック" panose="020B0600070205080204" pitchFamily="34" charset="-128"/>
              </a:rPr>
              <a:t>Migraines:</a:t>
            </a:r>
            <a:r>
              <a:rPr lang="en-US" altLang="en-US" dirty="0">
                <a:latin typeface="Times New Roman" panose="02020603050405020304" pitchFamily="18" charset="0"/>
                <a:ea typeface="ＭＳ Ｐゴシック" panose="020B0600070205080204" pitchFamily="34" charset="-128"/>
              </a:rPr>
              <a:t> Women with migraine headaches without aura can continue using POPs. Although women who have migraine headaches with an aura can initiate POPs, if a women develops migraines with aura </a:t>
            </a:r>
            <a:r>
              <a:rPr lang="en-US" altLang="en-US" b="1" i="1" dirty="0">
                <a:latin typeface="Times New Roman" panose="02020603050405020304" pitchFamily="18" charset="0"/>
                <a:ea typeface="ＭＳ Ｐゴシック" panose="020B0600070205080204" pitchFamily="34" charset="-128"/>
              </a:rPr>
              <a:t>after</a:t>
            </a:r>
            <a:r>
              <a:rPr lang="en-US" altLang="en-US" dirty="0">
                <a:latin typeface="Times New Roman" panose="02020603050405020304" pitchFamily="18" charset="0"/>
                <a:ea typeface="ＭＳ Ｐゴシック" panose="020B0600070205080204" pitchFamily="34" charset="-128"/>
              </a:rPr>
              <a:t> starting POPs, do not give more POPs. Help her choose a non-hormonal method.</a:t>
            </a:r>
          </a:p>
          <a:p>
            <a:r>
              <a:rPr lang="en-US" altLang="en-US" b="1" dirty="0">
                <a:latin typeface="Times New Roman" panose="02020603050405020304" pitchFamily="18" charset="0"/>
                <a:ea typeface="ＭＳ Ｐゴシック" panose="020B0600070205080204" pitchFamily="34" charset="-128"/>
              </a:rPr>
              <a:t>Certain serious health conditions: </a:t>
            </a:r>
            <a:r>
              <a:rPr lang="en-US" altLang="en-US" dirty="0">
                <a:latin typeface="Times New Roman" panose="02020603050405020304" pitchFamily="18" charset="0"/>
                <a:ea typeface="ＭＳ Ｐゴシック" panose="020B0600070205080204" pitchFamily="34" charset="-128"/>
              </a:rPr>
              <a:t>If a woman develops a serious health condition (suspected blocked or narrowed arteries, serious liver disease, blood clots in the deep veins of the legs or lungs, severe liver disease, stroke, or damage to arteries, vision, kidneys or nervous system cause by diabetes), </a:t>
            </a:r>
            <a:r>
              <a:rPr lang="en-US" altLang="en-US" b="1" dirty="0">
                <a:latin typeface="Times New Roman" panose="02020603050405020304" pitchFamily="18" charset="0"/>
                <a:ea typeface="ＭＳ Ｐゴシック" panose="020B0600070205080204" pitchFamily="34" charset="-128"/>
              </a:rPr>
              <a:t>do not give more POPs</a:t>
            </a:r>
            <a:r>
              <a:rPr lang="en-US" altLang="en-US" dirty="0">
                <a:latin typeface="Times New Roman" panose="02020603050405020304" pitchFamily="18" charset="0"/>
                <a:ea typeface="ＭＳ Ｐゴシック" panose="020B0600070205080204" pitchFamily="34" charset="-128"/>
              </a:rPr>
              <a:t>. Help her choose a non-hormonal method.</a:t>
            </a:r>
          </a:p>
          <a:p>
            <a:pPr eaLnBrk="1" hangingPunct="1"/>
            <a:endParaRPr lang="en-US" altLang="en-US" i="1" dirty="0">
              <a:latin typeface="Times New Roman" panose="02020603050405020304" pitchFamily="18" charset="0"/>
              <a:ea typeface="ＭＳ Ｐゴシック" panose="020B0600070205080204" pitchFamily="34" charset="-128"/>
            </a:endParaRPr>
          </a:p>
          <a:p>
            <a:pPr eaLnBrk="1" hangingPunct="1"/>
            <a:r>
              <a:rPr lang="en-US" altLang="en-US" i="1" dirty="0">
                <a:latin typeface="Times New Roman" panose="02020603050405020304" pitchFamily="18" charset="0"/>
                <a:ea typeface="ＭＳ Ｐゴシック" panose="020B0600070205080204" pitchFamily="34" charset="-128"/>
              </a:rPr>
              <a:t>Proceed to next slide for more information on this topic</a:t>
            </a:r>
            <a:r>
              <a:rPr lang="en-US" altLang="en-US" b="1" dirty="0">
                <a:latin typeface="Times New Roman" panose="02020603050405020304" pitchFamily="18" charset="0"/>
                <a:ea typeface="ＭＳ Ｐゴシック" panose="020B0600070205080204" pitchFamily="34" charset="-128"/>
              </a:rPr>
              <a:t> </a:t>
            </a:r>
            <a:endParaRPr lang="en-US" altLang="en-US" sz="900" b="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6B38A80-A4D1-4C92-B331-9D29C0EBE0B2}"/>
              </a:ext>
            </a:extLst>
          </p:cNvPr>
          <p:cNvSpPr>
            <a:spLocks noGrp="1" noRot="1" noChangeAspect="1" noChangeArrowheads="1" noTextEdit="1"/>
          </p:cNvSpPr>
          <p:nvPr>
            <p:ph type="sldImg"/>
          </p:nvPr>
        </p:nvSpPr>
        <p:spPr>
          <a:xfrm>
            <a:off x="700088" y="696913"/>
            <a:ext cx="4040187" cy="3030537"/>
          </a:xfrm>
          <a:ln/>
        </p:spPr>
      </p:sp>
      <p:sp>
        <p:nvSpPr>
          <p:cNvPr id="57347" name="Rectangle 3">
            <a:extLst>
              <a:ext uri="{FF2B5EF4-FFF2-40B4-BE49-F238E27FC236}">
                <a16:creationId xmlns:a16="http://schemas.microsoft.com/office/drawing/2014/main" id="{5AFD21EB-FAB3-407D-8EA2-629B1C575100}"/>
              </a:ext>
            </a:extLst>
          </p:cNvPr>
          <p:cNvSpPr>
            <a:spLocks noGrp="1" noChangeArrowheads="1"/>
          </p:cNvSpPr>
          <p:nvPr>
            <p:ph type="body" idx="1"/>
          </p:nvPr>
        </p:nvSpPr>
        <p:spPr>
          <a:xfrm>
            <a:off x="652463" y="3743325"/>
            <a:ext cx="5819775" cy="4297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eaLnBrk="1" hangingPunct="1"/>
            <a:r>
              <a:rPr lang="en-US" altLang="en-US">
                <a:latin typeface="Times New Roman" panose="02020603050405020304" pitchFamily="18" charset="0"/>
                <a:ea typeface="ＭＳ Ｐゴシック" panose="020B0600070205080204" pitchFamily="34" charset="-128"/>
              </a:rPr>
              <a:t>If a client is starting long-term treatment with anticonvulsants (include barbiturates, carbamazepine, oxcarbazepine, phenytoin, primidone, topiramate, and lamotrigine) or the antibiotics rifampicin and rifabutin, advise her to switch to another method, other than combined oral contraceptives, because these medications make POPs less effective. If their use is short term, she may consider using a backup method for the duration of treatment.</a:t>
            </a:r>
          </a:p>
          <a:p>
            <a:pPr eaLnBrk="1" hangingPunct="1"/>
            <a:endParaRPr lang="en-US" altLang="en-US" sz="1000">
              <a:latin typeface="Times New Roman" panose="02020603050405020304" pitchFamily="18" charset="0"/>
              <a:ea typeface="ＭＳ Ｐゴシック" panose="020B0600070205080204" pitchFamily="34" charset="-128"/>
            </a:endParaRPr>
          </a:p>
          <a:p>
            <a:pPr eaLnBrk="1" hangingPunct="1"/>
            <a:r>
              <a:rPr lang="en-US" altLang="en-US" sz="1000">
                <a:latin typeface="Times New Roman" panose="02020603050405020304" pitchFamily="18" charset="0"/>
                <a:ea typeface="ＭＳ Ｐゴシック" panose="020B0600070205080204" pitchFamily="34" charset="-128"/>
              </a:rPr>
              <a:t>Finally, if a woman is </a:t>
            </a:r>
            <a:r>
              <a:rPr lang="en-US" altLang="en-US" sz="1000" b="1">
                <a:latin typeface="Times New Roman" panose="02020603050405020304" pitchFamily="18" charset="0"/>
                <a:ea typeface="ＭＳ Ｐゴシック" panose="020B0600070205080204" pitchFamily="34" charset="-128"/>
              </a:rPr>
              <a:t>pregnant, stop POPs. </a:t>
            </a:r>
            <a:r>
              <a:rPr lang="en-US" altLang="en-US" sz="1000">
                <a:latin typeface="Times New Roman" panose="02020603050405020304" pitchFamily="18" charset="0"/>
                <a:ea typeface="ＭＳ Ｐゴシック" panose="020B0600070205080204" pitchFamily="34" charset="-128"/>
              </a:rPr>
              <a:t>However, there are no known risks to a fetus conceived while a woman is using injectables.</a:t>
            </a:r>
          </a:p>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6BA6102-A2AE-4AC9-82EC-FEDDEA53B2A7}"/>
              </a:ext>
            </a:extLst>
          </p:cNvPr>
          <p:cNvSpPr>
            <a:spLocks noGrp="1" noRot="1" noChangeAspect="1" noChangeArrowheads="1" noTextEdit="1"/>
          </p:cNvSpPr>
          <p:nvPr>
            <p:ph type="sldImg"/>
          </p:nvPr>
        </p:nvSpPr>
        <p:spPr>
          <a:xfrm>
            <a:off x="701675" y="696913"/>
            <a:ext cx="4038600" cy="3028950"/>
          </a:xfrm>
          <a:ln/>
        </p:spPr>
      </p:sp>
      <p:sp>
        <p:nvSpPr>
          <p:cNvPr id="59395" name="Rectangle 3">
            <a:extLst>
              <a:ext uri="{FF2B5EF4-FFF2-40B4-BE49-F238E27FC236}">
                <a16:creationId xmlns:a16="http://schemas.microsoft.com/office/drawing/2014/main" id="{17606F76-183F-466A-8188-B1B2BF165660}"/>
              </a:ext>
            </a:extLst>
          </p:cNvPr>
          <p:cNvSpPr>
            <a:spLocks noGrp="1" noChangeArrowheads="1"/>
          </p:cNvSpPr>
          <p:nvPr>
            <p:ph type="body" idx="1"/>
          </p:nvPr>
        </p:nvSpPr>
        <p:spPr>
          <a:xfrm>
            <a:off x="668338" y="3886200"/>
            <a:ext cx="52959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Progestin-only pills have characteristics that make them a desirable family planning method for many women.</a:t>
            </a:r>
          </a:p>
          <a:p>
            <a:r>
              <a:rPr lang="en-US" altLang="en-US" dirty="0">
                <a:latin typeface="Times New Roman" panose="02020603050405020304" pitchFamily="18" charset="0"/>
                <a:ea typeface="ＭＳ Ｐゴシック" panose="020B0600070205080204" pitchFamily="34" charset="-128"/>
              </a:rPr>
              <a:t>They are safe for almost all women, including breastfeeding women. </a:t>
            </a:r>
          </a:p>
          <a:p>
            <a:r>
              <a:rPr lang="en-US" altLang="en-US" dirty="0">
                <a:latin typeface="Times New Roman" panose="02020603050405020304" pitchFamily="18" charset="0"/>
                <a:ea typeface="ＭＳ Ｐゴシック" panose="020B0600070205080204" pitchFamily="34" charset="-128"/>
              </a:rPr>
              <a:t>They are effective if used consistently and correctly.</a:t>
            </a:r>
          </a:p>
          <a:p>
            <a:r>
              <a:rPr lang="en-US" altLang="en-US" dirty="0">
                <a:latin typeface="Times New Roman" panose="02020603050405020304" pitchFamily="18" charset="0"/>
                <a:ea typeface="ＭＳ Ｐゴシック" panose="020B0600070205080204" pitchFamily="34" charset="-128"/>
              </a:rPr>
              <a:t>Fertility returns without a delay after stopping pills. </a:t>
            </a:r>
          </a:p>
          <a:p>
            <a:pPr eaLnBrk="1" hangingPunct="1">
              <a:lnSpc>
                <a:spcPct val="95000"/>
              </a:lnSpc>
            </a:pPr>
            <a:endParaRPr lang="en-US" altLang="en-US" sz="1000" i="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B1DC6F4-5579-4BD8-94B6-43B3201BDFDA}"/>
              </a:ext>
            </a:extLst>
          </p:cNvPr>
          <p:cNvSpPr>
            <a:spLocks noGrp="1" noRot="1" noChangeAspect="1" noChangeArrowheads="1" noTextEdit="1"/>
          </p:cNvSpPr>
          <p:nvPr>
            <p:ph type="sldImg"/>
          </p:nvPr>
        </p:nvSpPr>
        <p:spPr>
          <a:xfrm>
            <a:off x="763588" y="708025"/>
            <a:ext cx="4010025" cy="3008313"/>
          </a:xfrm>
          <a:ln/>
        </p:spPr>
      </p:sp>
      <p:sp>
        <p:nvSpPr>
          <p:cNvPr id="7171" name="Rectangle 3">
            <a:extLst>
              <a:ext uri="{FF2B5EF4-FFF2-40B4-BE49-F238E27FC236}">
                <a16:creationId xmlns:a16="http://schemas.microsoft.com/office/drawing/2014/main" id="{9CB5173B-2C82-4102-B53B-E0FEAB8F8C7A}"/>
              </a:ext>
            </a:extLst>
          </p:cNvPr>
          <p:cNvSpPr>
            <a:spLocks noGrp="1" noChangeArrowheads="1"/>
          </p:cNvSpPr>
          <p:nvPr>
            <p:ph type="body" idx="1"/>
          </p:nvPr>
        </p:nvSpPr>
        <p:spPr>
          <a:xfrm>
            <a:off x="630238" y="3744913"/>
            <a:ext cx="5922962"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228600"/>
            <a:endParaRPr lang="en-US" altLang="en-US" sz="1000" u="sng"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B6AC8F7-7FDD-4AB9-A296-0E541A84FD66}"/>
              </a:ext>
            </a:extLst>
          </p:cNvPr>
          <p:cNvSpPr>
            <a:spLocks noGrp="1" noRot="1" noChangeAspect="1" noChangeArrowheads="1" noTextEdit="1"/>
          </p:cNvSpPr>
          <p:nvPr>
            <p:ph type="sldImg"/>
          </p:nvPr>
        </p:nvSpPr>
        <p:spPr>
          <a:xfrm>
            <a:off x="706438" y="554038"/>
            <a:ext cx="4052887" cy="3038475"/>
          </a:xfrm>
          <a:ln/>
        </p:spPr>
      </p:sp>
      <p:sp>
        <p:nvSpPr>
          <p:cNvPr id="13315" name="Rectangle 3">
            <a:extLst>
              <a:ext uri="{FF2B5EF4-FFF2-40B4-BE49-F238E27FC236}">
                <a16:creationId xmlns:a16="http://schemas.microsoft.com/office/drawing/2014/main" id="{11E74716-5915-4679-B3F7-E022452B7688}"/>
              </a:ext>
            </a:extLst>
          </p:cNvPr>
          <p:cNvSpPr>
            <a:spLocks noGrp="1" noChangeArrowheads="1"/>
          </p:cNvSpPr>
          <p:nvPr>
            <p:ph type="body" idx="1"/>
          </p:nvPr>
        </p:nvSpPr>
        <p:spPr>
          <a:xfrm>
            <a:off x="623888" y="3629025"/>
            <a:ext cx="5675312"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spcBef>
                <a:spcPct val="0"/>
              </a:spcBef>
            </a:pPr>
            <a:r>
              <a:rPr lang="en-US" altLang="en-US" sz="1000" i="1" dirty="0">
                <a:cs typeface="Times New Roman" panose="02020603050405020304" pitchFamily="18" charset="0"/>
              </a:rPr>
              <a:t>Photo credit:</a:t>
            </a:r>
            <a:r>
              <a:rPr lang="en-US" altLang="en-US" sz="1000" b="1" i="1" dirty="0">
                <a:cs typeface="Times New Roman" panose="02020603050405020304" pitchFamily="18" charset="0"/>
              </a:rPr>
              <a:t> </a:t>
            </a:r>
            <a:r>
              <a:rPr lang="en-US" altLang="en-US" sz="1000" i="1" dirty="0"/>
              <a:t>FHI (packaging from socially marketed DMPA in Kenya and Uganda)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E508A9B0-EFAF-4F4F-AF57-7B46D4D06E1E}" type="slidenum">
              <a:rPr lang="en-US" altLang="en-US"/>
              <a:pPr/>
              <a:t>34</a:t>
            </a:fld>
            <a:endParaRPr lang="en-US" altLang="en-US" dirty="0"/>
          </a:p>
        </p:txBody>
      </p:sp>
      <p:sp>
        <p:nvSpPr>
          <p:cNvPr id="118787" name="Rectangle 2"/>
          <p:cNvSpPr>
            <a:spLocks noGrp="1" noRot="1" noChangeAspect="1" noChangeArrowheads="1" noTextEdit="1"/>
          </p:cNvSpPr>
          <p:nvPr>
            <p:ph type="sldImg"/>
          </p:nvPr>
        </p:nvSpPr>
        <p:spPr>
          <a:xfrm>
            <a:off x="709613" y="676275"/>
            <a:ext cx="3971925" cy="2979738"/>
          </a:xfrm>
          <a:ln/>
        </p:spPr>
      </p:sp>
      <p:sp>
        <p:nvSpPr>
          <p:cNvPr id="118788" name="Rectangle 3"/>
          <p:cNvSpPr>
            <a:spLocks noGrp="1" noChangeArrowheads="1"/>
          </p:cNvSpPr>
          <p:nvPr>
            <p:ph type="body" idx="1"/>
          </p:nvPr>
        </p:nvSpPr>
        <p:spPr>
          <a:xfrm>
            <a:off x="656958" y="3810488"/>
            <a:ext cx="5590552" cy="49476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z="1000" i="1" dirty="0"/>
          </a:p>
        </p:txBody>
      </p:sp>
    </p:spTree>
    <p:extLst>
      <p:ext uri="{BB962C8B-B14F-4D97-AF65-F5344CB8AC3E}">
        <p14:creationId xmlns:p14="http://schemas.microsoft.com/office/powerpoint/2010/main" val="535894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66932FC-22A4-4211-AA25-381A357766C0}"/>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88E264F-C221-4491-B6DF-FABF4C1D836C}"/>
              </a:ext>
            </a:extLst>
          </p:cNvPr>
          <p:cNvSpPr>
            <a:spLocks noGrp="1" noChangeArrowheads="1"/>
          </p:cNvSpPr>
          <p:nvPr>
            <p:ph type="body" idx="1"/>
          </p:nvPr>
        </p:nvSpPr>
        <p:spPr>
          <a:xfrm>
            <a:off x="671513" y="3759200"/>
            <a:ext cx="5872162" cy="305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altLang="en-US" sz="1000" i="1" dirty="0">
                <a:ea typeface="ＭＳ Ｐゴシック" panose="020B0600070205080204" pitchFamily="34" charset="-128"/>
                <a:cs typeface="Times New Roman" panose="02020603050405020304" pitchFamily="18" charset="0"/>
              </a:rPr>
              <a:t>Photo credits:</a:t>
            </a:r>
            <a:r>
              <a:rPr lang="en-US" altLang="en-US" sz="1000" b="1" i="1" dirty="0">
                <a:ea typeface="ＭＳ Ｐゴシック" panose="020B0600070205080204" pitchFamily="34" charset="-128"/>
                <a:cs typeface="Times New Roman" panose="02020603050405020304" pitchFamily="18" charset="0"/>
              </a:rPr>
              <a:t> </a:t>
            </a:r>
            <a:r>
              <a:rPr lang="en-US" altLang="en-US" sz="1000" i="1" dirty="0">
                <a:ea typeface="ＭＳ Ｐゴシック" panose="020B0600070205080204" pitchFamily="34" charset="-128"/>
                <a:cs typeface="Times New Roman" panose="02020603050405020304" pitchFamily="18" charset="0"/>
              </a:rPr>
              <a:t>News-Leader, ©2005 Springfield, MO; Museum of Contraception and Abortion, ©2007 Vienna</a:t>
            </a:r>
            <a:r>
              <a:rPr lang="en-US" altLang="en-US" sz="1000" dirty="0">
                <a:ea typeface="ＭＳ Ｐゴシック" panose="020B0600070205080204" pitchFamily="34" charset="-128"/>
                <a:cs typeface="Times New Roman" panose="02020603050405020304" pitchFamily="18" charset="0"/>
              </a:rPr>
              <a:t> </a:t>
            </a:r>
          </a:p>
          <a:p>
            <a:r>
              <a:rPr lang="en-US" altLang="en-US" dirty="0">
                <a:ea typeface="ＭＳ Ｐゴシック" panose="020B0600070205080204" pitchFamily="34" charset="-128"/>
                <a:cs typeface="Times New Roman" panose="02020603050405020304" pitchFamily="18" charset="0"/>
              </a:rPr>
              <a:t>There are two types of progestin-only injectables: </a:t>
            </a:r>
            <a:r>
              <a:rPr lang="en-US" altLang="en-US" b="1" dirty="0">
                <a:ea typeface="ＭＳ Ｐゴシック" panose="020B0600070205080204" pitchFamily="34" charset="-128"/>
                <a:cs typeface="Times New Roman" panose="02020603050405020304" pitchFamily="18" charset="0"/>
              </a:rPr>
              <a:t>DMPA</a:t>
            </a:r>
            <a:r>
              <a:rPr lang="en-US" altLang="en-US" dirty="0">
                <a:ea typeface="ＭＳ Ｐゴシック" panose="020B0600070205080204" pitchFamily="34" charset="-128"/>
                <a:cs typeface="Times New Roman" panose="02020603050405020304" pitchFamily="18" charset="0"/>
              </a:rPr>
              <a:t> (depot medroxyprogesterone acetate) and </a:t>
            </a:r>
            <a:r>
              <a:rPr lang="en-US" altLang="en-US" b="1" dirty="0">
                <a:ea typeface="ＭＳ Ｐゴシック" panose="020B0600070205080204" pitchFamily="34" charset="-128"/>
                <a:cs typeface="Times New Roman" panose="02020603050405020304" pitchFamily="18" charset="0"/>
              </a:rPr>
              <a:t>NET-EN</a:t>
            </a:r>
            <a:r>
              <a:rPr lang="en-US" altLang="en-US" dirty="0">
                <a:ea typeface="ＭＳ Ｐゴシック" panose="020B0600070205080204" pitchFamily="34" charset="-128"/>
                <a:cs typeface="Times New Roman" panose="02020603050405020304" pitchFamily="18" charset="0"/>
              </a:rPr>
              <a:t> (has two chemical formulations: norethindrone enanthate and norethisterone enanthate). Each contain a progestin like the natural hormone progesterone in a woman’s body.</a:t>
            </a:r>
          </a:p>
          <a:p>
            <a:endParaRPr lang="en-US" altLang="en-US" dirty="0">
              <a:ea typeface="ＭＳ Ｐゴシック" panose="020B0600070205080204" pitchFamily="34" charset="-128"/>
              <a:cs typeface="Times New Roman" panose="02020603050405020304" pitchFamily="18" charset="0"/>
            </a:endParaRPr>
          </a:p>
          <a:p>
            <a:r>
              <a:rPr lang="en-US" altLang="en-US" dirty="0">
                <a:ea typeface="ＭＳ Ｐゴシック" panose="020B0600070205080204" pitchFamily="34" charset="-128"/>
                <a:cs typeface="Times New Roman" panose="02020603050405020304" pitchFamily="18" charset="0"/>
              </a:rPr>
              <a:t>DMPA and NET-EN are given as intramuscular injections in one of three sites: the muscles of the upper arm, the muscle of the hip, or in the buttock. </a:t>
            </a:r>
          </a:p>
          <a:p>
            <a:endParaRPr lang="en-US" altLang="en-US" b="1" dirty="0">
              <a:ea typeface="ＭＳ Ｐゴシック" panose="020B0600070205080204" pitchFamily="34" charset="-128"/>
              <a:cs typeface="Times New Roman" panose="02020603050405020304" pitchFamily="18" charset="0"/>
            </a:endParaRPr>
          </a:p>
          <a:p>
            <a:r>
              <a:rPr lang="en-US" altLang="en-US" b="1" dirty="0">
                <a:ea typeface="ＭＳ Ｐゴシック" panose="020B0600070205080204" pitchFamily="34" charset="-128"/>
                <a:cs typeface="Times New Roman" panose="02020603050405020304" pitchFamily="18" charset="0"/>
              </a:rPr>
              <a:t>Progestin-only injectables are different from combined injectable contraceptives.</a:t>
            </a:r>
            <a:r>
              <a:rPr lang="en-US" altLang="en-US" dirty="0">
                <a:ea typeface="ＭＳ Ｐゴシック" panose="020B0600070205080204" pitchFamily="34" charset="-128"/>
                <a:cs typeface="Times New Roman" panose="02020603050405020304" pitchFamily="18" charset="0"/>
              </a:rPr>
              <a:t> Combined injectables contain both a progestin and an estrogen. They are known as CICs or monthly injectables, because injectables are given once a month. This presentation addresses </a:t>
            </a:r>
            <a:r>
              <a:rPr lang="en-US" altLang="en-US" i="1" u="sng" dirty="0">
                <a:ea typeface="ＭＳ Ｐゴシック" panose="020B0600070205080204" pitchFamily="34" charset="-128"/>
                <a:cs typeface="Times New Roman" panose="02020603050405020304" pitchFamily="18" charset="0"/>
              </a:rPr>
              <a:t>only</a:t>
            </a:r>
            <a:r>
              <a:rPr lang="en-US" altLang="en-US" dirty="0">
                <a:ea typeface="ＭＳ Ｐゴシック" panose="020B0600070205080204" pitchFamily="34" charset="-128"/>
                <a:cs typeface="Times New Roman" panose="02020603050405020304" pitchFamily="18" charset="0"/>
              </a:rPr>
              <a:t> progestin-only injectables.</a:t>
            </a:r>
            <a:endParaRPr lang="en-US" altLang="en-US" sz="1000" dirty="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E4BAF56-A29C-4513-848F-2ABF21B387E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C8A020EE-74FC-4983-8F14-3815C51BF762}"/>
              </a:ext>
            </a:extLst>
          </p:cNvPr>
          <p:cNvSpPr>
            <a:spLocks noGrp="1" noChangeArrowheads="1"/>
          </p:cNvSpPr>
          <p:nvPr>
            <p:ph type="body" idx="1"/>
          </p:nvPr>
        </p:nvSpPr>
        <p:spPr>
          <a:xfrm>
            <a:off x="671513" y="3740150"/>
            <a:ext cx="5715000" cy="5030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Progestin-only injectables prevent pregnancy in two ways:</a:t>
            </a:r>
          </a:p>
          <a:p>
            <a:pPr lvl="1"/>
            <a:r>
              <a:rPr lang="en-US" altLang="en-US" dirty="0"/>
              <a:t>The primary mechanism of action is to </a:t>
            </a:r>
            <a:r>
              <a:rPr lang="en-US" altLang="en-US" b="1" dirty="0"/>
              <a:t>suppress ovulation.</a:t>
            </a:r>
            <a:r>
              <a:rPr lang="en-US" altLang="en-US" dirty="0"/>
              <a:t> Progestin causes the hypothalamus and the pituitary gland to reduce production of the hormones that are necessary for ovulation. Without ovulation, there is no egg to be fertilized.</a:t>
            </a:r>
          </a:p>
          <a:p>
            <a:pPr lvl="1"/>
            <a:r>
              <a:rPr lang="en-US" altLang="en-US" dirty="0"/>
              <a:t>Progestin also </a:t>
            </a:r>
            <a:r>
              <a:rPr lang="en-US" altLang="en-US" b="1" dirty="0"/>
              <a:t>thickens the cervical mucus. </a:t>
            </a:r>
            <a:r>
              <a:rPr lang="en-US" altLang="en-US" dirty="0"/>
              <a:t>The thickened mucus makes it more difficult for sperm to enter the uterine cavity. In the unlikely event that a woman does ovulate, this mucus barrier greatly reduces the chance that the egg will be fertilized.</a:t>
            </a:r>
          </a:p>
          <a:p>
            <a:r>
              <a:rPr lang="en-US" altLang="en-US" dirty="0"/>
              <a:t>Other contraceptive methods that work this way are implants and combined oral contraceptives (COCs).</a:t>
            </a:r>
          </a:p>
          <a:p>
            <a:r>
              <a:rPr lang="en-US" altLang="en-US" dirty="0"/>
              <a:t>Progestin-only injectables do not disrupt an existing pregnancy and do not harm a fetus if a woman is accidentally given this method when she is already pregnant. However, if it is determined that a woman who is using injectables is, indeed, pregnant, she should stop receiving injections.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F0304A-AAD1-4671-B687-19EFEDB3D7FB}"/>
              </a:ext>
            </a:extLst>
          </p:cNvPr>
          <p:cNvSpPr>
            <a:spLocks noGrp="1" noRot="1" noChangeAspect="1" noChangeArrowheads="1" noTextEdit="1"/>
          </p:cNvSpPr>
          <p:nvPr>
            <p:ph type="sldImg"/>
          </p:nvPr>
        </p:nvSpPr>
        <p:spPr bwMode="auto">
          <a:xfrm>
            <a:off x="762000" y="685800"/>
            <a:ext cx="4038600" cy="3028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5804F979-4570-4C98-B76B-D2A956913488}"/>
              </a:ext>
            </a:extLst>
          </p:cNvPr>
          <p:cNvSpPr>
            <a:spLocks noGrp="1" noChangeArrowheads="1"/>
          </p:cNvSpPr>
          <p:nvPr>
            <p:ph type="body" idx="1"/>
          </p:nvPr>
        </p:nvSpPr>
        <p:spPr bwMode="auto">
          <a:xfrm>
            <a:off x="641350" y="3743325"/>
            <a:ext cx="5845175" cy="517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99" tIns="46148" rIns="92299" bIns="46148" numCol="1" anchor="t" anchorCtr="0" compatLnSpc="1">
            <a:prstTxWarp prst="textNoShape">
              <a:avLst/>
            </a:prstTxWarp>
          </a:bodyPr>
          <a:lstStyle/>
          <a:p>
            <a:pPr eaLnBrk="1" hangingPunct="1"/>
            <a:r>
              <a:rPr lang="en-US" altLang="en-US" dirty="0">
                <a:solidFill>
                  <a:srgbClr val="000000"/>
                </a:solidFill>
                <a:latin typeface="Times New Roman" panose="02020603050405020304" pitchFamily="18" charset="0"/>
                <a:ea typeface="ＭＳ Ｐゴシック" panose="020B0600070205080204" pitchFamily="34" charset="-128"/>
              </a:rPr>
              <a:t>A woman’s chance of becoming pregnant while using progestin-only injectables is quite low. However, their effectiveness depends on the user getting injections regularly. This chart compares the pregnancy rates for women using DMPA with the rates for those using other contraceptive methods. The blue diamonds show pregnancy rates for correct and consistent use. The red circles show pregnancy rates as the method is commonly used, demonstrating how often a contraceptive fails in real-life situations when it may not always be used correctly and consistently. </a:t>
            </a:r>
          </a:p>
          <a:p>
            <a:pPr eaLnBrk="1" hangingPunct="1"/>
            <a:r>
              <a:rPr lang="en-US" altLang="en-US" dirty="0">
                <a:solidFill>
                  <a:srgbClr val="000000"/>
                </a:solidFill>
                <a:latin typeface="Times New Roman" panose="02020603050405020304" pitchFamily="18" charset="0"/>
                <a:ea typeface="ＭＳ Ｐゴシック" panose="020B0600070205080204" pitchFamily="34" charset="-128"/>
              </a:rPr>
              <a:t>When women have their injections on time, injectables are 99.8 percent effective, (only two pregnancies per 1,000 women using injectables over the first year). As the chart shows, when it used correctly and consistently—that is, when women always return for their injections on time—DMPA is nearly as effective as the IUD. As commonly used, that is, when women sometimes do not return for injections on time, injectables are 94 percent effective, or about six pregnancies per 100 women using injectables over the first year. </a:t>
            </a:r>
          </a:p>
          <a:p>
            <a:pPr eaLnBrk="1" hangingPunct="1"/>
            <a:r>
              <a:rPr lang="en-US" altLang="en-US" dirty="0">
                <a:solidFill>
                  <a:srgbClr val="000000"/>
                </a:solidFill>
                <a:latin typeface="Times New Roman" panose="02020603050405020304" pitchFamily="18" charset="0"/>
                <a:ea typeface="ＭＳ Ｐゴシック" panose="020B0600070205080204" pitchFamily="34" charset="-128"/>
              </a:rPr>
              <a:t>Other reversible contraceptive methods, such as barrier methods, have much larger differences; they may have low pregnancy rates when used correctly and consistently but much higher rates as commonly used. </a:t>
            </a:r>
          </a:p>
          <a:p>
            <a:pPr eaLnBrk="1" hangingPunct="1"/>
            <a:r>
              <a:rPr lang="en-US" altLang="en-US" dirty="0">
                <a:solidFill>
                  <a:srgbClr val="000000"/>
                </a:solidFill>
                <a:latin typeface="Times New Roman" panose="02020603050405020304" pitchFamily="18" charset="0"/>
                <a:ea typeface="ＭＳ Ｐゴシック" panose="020B0600070205080204" pitchFamily="34" charset="-128"/>
              </a:rPr>
              <a:t>With progestin-only injectables, all a woman needs to do is to receive her next injection on time. Because the effectiveness of injectables does not depend on daily user compliance, the pregnancy rates for injectables are fairly low, even as commonly used. The only other reversible methods that are more effective as commonly used are intrauterine devices, also known as IUDs, and progestin-only implants. </a:t>
            </a:r>
            <a:endParaRPr lang="en-US" altLang="en-US"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spcBef>
                <a:spcPct val="65000"/>
              </a:spcBef>
            </a:pPr>
            <a:r>
              <a:rPr lang="en-US" altLang="en-US" sz="1000" b="1" dirty="0">
                <a:latin typeface="Times New Roman" panose="02020603050405020304" pitchFamily="18" charset="0"/>
                <a:ea typeface="ＭＳ Ｐゴシック" panose="020B0600070205080204" pitchFamily="34" charset="-128"/>
              </a:rPr>
              <a:t>Reference:</a:t>
            </a:r>
          </a:p>
          <a:p>
            <a:pPr marL="228600" indent="-228600" eaLnBrk="1" hangingPunct="1">
              <a:buAutoNum type="arabicPeriod"/>
            </a:pPr>
            <a:r>
              <a:rPr lang="en-US" altLang="en-US" sz="900" dirty="0">
                <a:latin typeface="Times New Roman" panose="02020603050405020304" pitchFamily="18" charset="0"/>
                <a:ea typeface="ＭＳ Ｐゴシック" panose="020B0600070205080204" pitchFamily="34" charset="-128"/>
              </a:rPr>
              <a:t>Trussell J. Contraceptive failure in the United States.</a:t>
            </a:r>
            <a:r>
              <a:rPr lang="en-US" altLang="en-US" sz="900" i="1" dirty="0">
                <a:latin typeface="Times New Roman" panose="02020603050405020304" pitchFamily="18" charset="0"/>
                <a:ea typeface="ＭＳ Ｐゴシック" panose="020B0600070205080204" pitchFamily="34" charset="-128"/>
              </a:rPr>
              <a:t> Contraception</a:t>
            </a:r>
            <a:r>
              <a:rPr lang="en-US" altLang="en-US" sz="900" dirty="0">
                <a:latin typeface="Times New Roman" panose="02020603050405020304" pitchFamily="18" charset="0"/>
                <a:ea typeface="ＭＳ Ｐゴシック" panose="020B0600070205080204" pitchFamily="34" charset="-128"/>
              </a:rPr>
              <a:t> 2011;83:397-404.</a:t>
            </a:r>
          </a:p>
          <a:p>
            <a:pPr marL="0" indent="0" eaLnBrk="1" hangingPunct="1">
              <a:buNone/>
            </a:pPr>
            <a:endParaRPr lang="en-US" altLang="en-US" sz="900"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Times New Roman" panose="02020603050405020304" pitchFamily="18" charset="0"/>
                <a:ea typeface="ＭＳ Ｐゴシック" panose="020B0600070205080204" pitchFamily="34" charset="-128"/>
              </a:rPr>
              <a:t>Source: </a:t>
            </a:r>
            <a:r>
              <a:rPr lang="en-GB" sz="900" u="sng" dirty="0"/>
              <a:t>Training Resource Package for Family Planning: https://www.fptraining.org/</a:t>
            </a:r>
            <a:endParaRPr lang="en-GB" sz="900" dirty="0"/>
          </a:p>
          <a:p>
            <a:pPr marL="0" indent="0" eaLnBrk="1" hangingPunct="1">
              <a:buNone/>
            </a:pPr>
            <a:endParaRPr lang="en-US" altLang="en-US" sz="900" dirty="0">
              <a:latin typeface="Times New Roman" panose="02020603050405020304" pitchFamily="18" charset="0"/>
              <a:ea typeface="ＭＳ Ｐゴシック" panose="020B0600070205080204" pitchFamily="34" charset="-128"/>
            </a:endParaRPr>
          </a:p>
        </p:txBody>
      </p:sp>
      <p:sp>
        <p:nvSpPr>
          <p:cNvPr id="9220" name="Slide Number Placeholder 6">
            <a:extLst>
              <a:ext uri="{FF2B5EF4-FFF2-40B4-BE49-F238E27FC236}">
                <a16:creationId xmlns:a16="http://schemas.microsoft.com/office/drawing/2014/main" id="{3A805568-F641-47E2-8535-B604FB5361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56BF44-7416-4270-A747-1590803404CA}"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6F74000-9B4A-4318-A80A-1D8FFB12511F}"/>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287B5B7-2AE5-4E5C-8A4F-073B62949EEB}"/>
              </a:ext>
            </a:extLst>
          </p:cNvPr>
          <p:cNvSpPr>
            <a:spLocks noGrp="1" noChangeArrowheads="1"/>
          </p:cNvSpPr>
          <p:nvPr>
            <p:ph type="body" idx="1"/>
          </p:nvPr>
        </p:nvSpPr>
        <p:spPr>
          <a:xfrm>
            <a:off x="534988" y="3752850"/>
            <a:ext cx="5908675" cy="216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1000" dirty="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Many women experience no side effects, but some users of injectables experience side effects.</a:t>
            </a:r>
          </a:p>
          <a:p>
            <a:r>
              <a:rPr lang="en-US" altLang="en-US" sz="1100" dirty="0"/>
              <a:t>The most commonly reported side effects of DMPA and NET-EN are menstrual changes, including prolonged, heavy or irregular bleeding, spotting, and amenorrhea</a:t>
            </a:r>
            <a:r>
              <a:rPr lang="en-US" altLang="en-US" sz="1100" b="1" dirty="0"/>
              <a:t>.</a:t>
            </a:r>
            <a:endParaRPr lang="en-US" altLang="en-US" sz="1100" dirty="0"/>
          </a:p>
          <a:p>
            <a:pPr lvl="1"/>
            <a:r>
              <a:rPr lang="en-US" altLang="en-US" sz="1100" dirty="0"/>
              <a:t>In the first </a:t>
            </a:r>
            <a:r>
              <a:rPr lang="en-US" altLang="en-US" sz="1100" u="sng" dirty="0"/>
              <a:t>three to six months</a:t>
            </a:r>
            <a:r>
              <a:rPr lang="en-US" altLang="en-US" sz="1100" dirty="0"/>
              <a:t>, women using progestin-only injectables commonly experience irregular bleeding or spotting and prolonged bleeding.</a:t>
            </a:r>
          </a:p>
          <a:p>
            <a:pPr lvl="1"/>
            <a:r>
              <a:rPr lang="en-US" altLang="en-US" sz="1100" u="sng" dirty="0"/>
              <a:t>After one year</a:t>
            </a:r>
            <a:r>
              <a:rPr lang="en-US" altLang="en-US" sz="1100" dirty="0"/>
              <a:t>, women commonly experience infrequent bleeding, irregular bleeding, and amenorrhea.</a:t>
            </a:r>
          </a:p>
          <a:p>
            <a:pPr lvl="1"/>
            <a:r>
              <a:rPr lang="en-US" altLang="en-US" sz="1100" dirty="0"/>
              <a:t>Less than 10% of DMPA users have normal cycles in the first year of use (90% of users will have bleeding changes in the first year).</a:t>
            </a:r>
          </a:p>
          <a:p>
            <a:pPr lvl="1"/>
            <a:r>
              <a:rPr lang="en-US" altLang="en-US" sz="1100" dirty="0"/>
              <a:t>Menstrual bleeding changes for any one client are unpredictable.</a:t>
            </a:r>
          </a:p>
          <a:p>
            <a:pPr lvl="1"/>
            <a:r>
              <a:rPr lang="en-US" altLang="en-US" sz="1100" dirty="0"/>
              <a:t>About 47 percent of women, nearly half, develop amenorrhea and have no monthly bleedings after one year of DMPA use</a:t>
            </a:r>
          </a:p>
          <a:p>
            <a:r>
              <a:rPr lang="en-US" altLang="en-US" sz="1100" dirty="0"/>
              <a:t>DMPA and NET-EN users also commonly report weight gain, although some injectables users report weight loss while others report no change in weight.</a:t>
            </a:r>
          </a:p>
          <a:p>
            <a:r>
              <a:rPr lang="en-US" altLang="en-US" sz="1100" dirty="0"/>
              <a:t>Less commonly reported side effects are headaches; dizziness; abdominal bloating and discomfort; mood changes, such as anxiety; and changes in sex drive. It is difficult to determine wither a change in a woman’s mood or reduced sex drive is related to DMPA or NET-EN or to other reasons; there is no evidence that injectables affect a woman’s sexual behavior.</a:t>
            </a:r>
          </a:p>
          <a:p>
            <a:r>
              <a:rPr lang="en-US" altLang="en-US" sz="1100" dirty="0"/>
              <a:t>Typically, nine out of ten of injectables users report at least one side effect during the first year of use. In most cases, none of these side effects result in health risks. Nonetheless, some side effects, such as changes in bleeding, may have serious practical and social consequences for women. </a:t>
            </a:r>
          </a:p>
          <a:p>
            <a:r>
              <a:rPr lang="en-US" altLang="en-US" sz="1100" dirty="0"/>
              <a:t>About one third of users discontinue in the first year due to side effects.</a:t>
            </a:r>
          </a:p>
          <a:p>
            <a:r>
              <a:rPr lang="en-US" altLang="en-US" sz="1100" dirty="0"/>
              <a:t>It is important to reassure clients that side effects are experienced by many women who use injectables and they are not signs of illness. </a:t>
            </a:r>
            <a:endParaRPr lang="en-US" altLang="en-US" sz="1100" dirty="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39</a:t>
            </a:fld>
            <a:endParaRPr lang="en-GB"/>
          </a:p>
        </p:txBody>
      </p:sp>
    </p:spTree>
    <p:extLst>
      <p:ext uri="{BB962C8B-B14F-4D97-AF65-F5344CB8AC3E}">
        <p14:creationId xmlns:p14="http://schemas.microsoft.com/office/powerpoint/2010/main" val="488309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CA771EF-4C55-4AC1-A9B4-1F1696516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3">
            <a:extLst>
              <a:ext uri="{FF2B5EF4-FFF2-40B4-BE49-F238E27FC236}">
                <a16:creationId xmlns:a16="http://schemas.microsoft.com/office/drawing/2014/main" id="{00AD0A74-F13E-431C-BF38-DB6CC55CF128}"/>
              </a:ext>
            </a:extLst>
          </p:cNvPr>
          <p:cNvSpPr>
            <a:spLocks noGrp="1" noChangeArrowheads="1"/>
          </p:cNvSpPr>
          <p:nvPr>
            <p:ph type="body" idx="1"/>
          </p:nvPr>
        </p:nvSpPr>
        <p:spPr>
          <a:xfrm>
            <a:off x="838200" y="4267200"/>
            <a:ext cx="5548313" cy="4371975"/>
          </a:xfrm>
          <a:ln/>
        </p:spPr>
        <p:txBody>
          <a:bodyPr wrap="square">
            <a:spAutoFit/>
          </a:bodyPr>
          <a:lstStyle/>
          <a:p>
            <a:pPr eaLnBrk="1" hangingPunct="1">
              <a:defRPr/>
            </a:pPr>
            <a:r>
              <a:rPr lang="en-US" sz="1000" dirty="0">
                <a:latin typeface="Times New Roman" pitchFamily="18" charset="0"/>
                <a:ea typeface="ＭＳ Ｐゴシック"/>
                <a:cs typeface="ＭＳ Ｐゴシック"/>
              </a:rPr>
              <a:t>A Cochrane review paper analyzed data from two published clinical trials comparing DMPA and NET-EN in terms of contraceptive effectiveness, reversibility, discontinuation patters, minor effects and major effects. The review found no significant differences between the two methods for the following outcomes:</a:t>
            </a:r>
          </a:p>
          <a:p>
            <a:pPr marL="171450" indent="-171450" eaLnBrk="1" hangingPunct="1">
              <a:buFontTx/>
              <a:buChar char="•"/>
              <a:defRPr/>
            </a:pPr>
            <a:r>
              <a:rPr lang="en-US" sz="1000" dirty="0">
                <a:latin typeface="Times New Roman" pitchFamily="18" charset="0"/>
                <a:ea typeface="ＭＳ Ｐゴシック"/>
                <a:cs typeface="ＭＳ Ｐゴシック"/>
              </a:rPr>
              <a:t>The proportion of women who experienced vaginal bleeding/spotting events, and the duration of bleeding and spotting events at 12 and 24 months</a:t>
            </a:r>
          </a:p>
          <a:p>
            <a:pPr marL="171450" indent="-171450" eaLnBrk="1" hangingPunct="1">
              <a:buFontTx/>
              <a:buChar char="•"/>
              <a:defRPr/>
            </a:pPr>
            <a:r>
              <a:rPr lang="en-US" sz="1000" dirty="0">
                <a:latin typeface="Times New Roman" pitchFamily="18" charset="0"/>
                <a:ea typeface="ＭＳ Ｐゴシック"/>
                <a:cs typeface="ＭＳ Ｐゴシック"/>
              </a:rPr>
              <a:t>Changes in body weight: Even after two years there was no difference at all in weight gain between the groups, and the weight change recorded did not exceed 3.5 kg. </a:t>
            </a:r>
          </a:p>
          <a:p>
            <a:pPr marL="171450" indent="-171450" eaLnBrk="1" hangingPunct="1">
              <a:buFontTx/>
              <a:buChar char="•"/>
              <a:defRPr/>
            </a:pPr>
            <a:r>
              <a:rPr lang="en-US" sz="1000" dirty="0">
                <a:latin typeface="Times New Roman" pitchFamily="18" charset="0"/>
                <a:ea typeface="ＭＳ Ｐゴシック"/>
                <a:cs typeface="ＭＳ Ｐゴシック"/>
              </a:rPr>
              <a:t>Changes in blood pressure: There were no significant differences in BP changes, and the BP changes recorded were very small.</a:t>
            </a:r>
          </a:p>
          <a:p>
            <a:pPr eaLnBrk="1" hangingPunct="1">
              <a:defRPr/>
            </a:pPr>
            <a:r>
              <a:rPr lang="en-US" sz="1000" dirty="0">
                <a:latin typeface="Times New Roman" pitchFamily="18" charset="0"/>
                <a:ea typeface="ＭＳ Ｐゴシック"/>
                <a:cs typeface="ＭＳ Ｐゴシック"/>
              </a:rPr>
              <a:t>The frequency of discontinuation at 12 months and reasons for discontinuation were also similar for the two methods: Nearly half of both groups discontinued at 12 months. (Note: This rate includes people who discontinued for personal reasons, those lost to follow up, and due to accidental pregnancy, in addition to those who reported that they discontinued due to side effects.) Both groups discontinued at similar rates due to amenorrhea, bleeding problems, and accidental pregnancy. NET-EN users were slightly (four percent) more likely to discontinue for personal </a:t>
            </a:r>
            <a:r>
              <a:rPr lang="en-US" sz="1000" dirty="0" err="1">
                <a:latin typeface="Times New Roman" pitchFamily="18" charset="0"/>
                <a:ea typeface="ＭＳ Ｐゴシック"/>
                <a:cs typeface="ＭＳ Ｐゴシック"/>
              </a:rPr>
              <a:t>reasons.The</a:t>
            </a:r>
            <a:r>
              <a:rPr lang="en-US" sz="1000" dirty="0">
                <a:latin typeface="Times New Roman" pitchFamily="18" charset="0"/>
                <a:ea typeface="ＭＳ Ｐゴシック"/>
                <a:cs typeface="ＭＳ Ｐゴシック"/>
              </a:rPr>
              <a:t> only statistically significant difference found between the two methods was the likelihood of experiencing amenorrhea. Women on DMPA were 21% more likely to experience amenorrhea at 12 and 24 months than were women on NET-</a:t>
            </a:r>
            <a:r>
              <a:rPr lang="en-US" sz="1000" dirty="0" err="1">
                <a:latin typeface="Times New Roman" pitchFamily="18" charset="0"/>
                <a:ea typeface="ＭＳ Ｐゴシック"/>
                <a:cs typeface="ＭＳ Ｐゴシック"/>
              </a:rPr>
              <a:t>EN.The</a:t>
            </a:r>
            <a:r>
              <a:rPr lang="en-US" sz="1000" dirty="0">
                <a:latin typeface="Times New Roman" pitchFamily="18" charset="0"/>
                <a:ea typeface="ＭＳ Ｐゴシック"/>
                <a:cs typeface="ＭＳ Ｐゴシック"/>
              </a:rPr>
              <a:t> study noted that, due to this significant difference, if progestin-only injectable contraceptives are the method of choice, then the choice between DMPA and NET-EN in terms of probable menstrual bleeding effects becomes important. DMPA may be recommended to women who would regard potential amenorrhea as an advantage.</a:t>
            </a:r>
            <a:r>
              <a:rPr lang="en-US" sz="1000" baseline="30000" dirty="0">
                <a:latin typeface="Times New Roman" pitchFamily="18" charset="0"/>
                <a:ea typeface="ＭＳ Ｐゴシック"/>
                <a:cs typeface="ＭＳ Ｐゴシック"/>
              </a:rPr>
              <a:t>1  </a:t>
            </a:r>
            <a:endParaRPr lang="en-US" sz="1000" dirty="0">
              <a:latin typeface="Times New Roman" pitchFamily="18" charset="0"/>
              <a:ea typeface="ＭＳ Ｐゴシック"/>
              <a:cs typeface="Times New Roman" pitchFamily="18" charset="0"/>
            </a:endParaRPr>
          </a:p>
          <a:p>
            <a:pPr eaLnBrk="1" hangingPunct="1">
              <a:defRPr/>
            </a:pPr>
            <a:r>
              <a:rPr lang="en-US" sz="1000" b="1" dirty="0">
                <a:latin typeface="Times New Roman" pitchFamily="18" charset="0"/>
                <a:ea typeface="ＭＳ Ｐゴシック"/>
                <a:cs typeface="ＭＳ Ｐゴシック"/>
              </a:rPr>
              <a:t>Reference:</a:t>
            </a:r>
          </a:p>
          <a:p>
            <a:pPr marL="228600" indent="-228600" eaLnBrk="1" hangingPunct="1">
              <a:buAutoNum type="arabicPeriod"/>
              <a:defRPr/>
            </a:pPr>
            <a:r>
              <a:rPr lang="en-US" sz="900" dirty="0">
                <a:latin typeface="Times New Roman" pitchFamily="18" charset="0"/>
                <a:ea typeface="ＭＳ Ｐゴシック"/>
                <a:cs typeface="ＭＳ Ｐゴシック"/>
              </a:rPr>
              <a:t>Draper BH, </a:t>
            </a:r>
            <a:r>
              <a:rPr lang="en-US" sz="900" dirty="0" err="1">
                <a:latin typeface="Times New Roman" pitchFamily="18" charset="0"/>
                <a:ea typeface="ＭＳ Ｐゴシック"/>
                <a:cs typeface="ＭＳ Ｐゴシック"/>
              </a:rPr>
              <a:t>Morroni</a:t>
            </a:r>
            <a:r>
              <a:rPr lang="en-US" sz="900" dirty="0">
                <a:latin typeface="Times New Roman" pitchFamily="18" charset="0"/>
                <a:ea typeface="ＭＳ Ｐゴシック"/>
                <a:cs typeface="ＭＳ Ｐゴシック"/>
              </a:rPr>
              <a:t> C, Hoffman M, et al. Depot </a:t>
            </a:r>
            <a:r>
              <a:rPr lang="en-US" sz="900" dirty="0" err="1">
                <a:latin typeface="Times New Roman" pitchFamily="18" charset="0"/>
                <a:ea typeface="ＭＳ Ｐゴシック"/>
                <a:cs typeface="ＭＳ Ｐゴシック"/>
              </a:rPr>
              <a:t>medroxyprogesterone</a:t>
            </a:r>
            <a:r>
              <a:rPr lang="en-US" sz="900" dirty="0">
                <a:latin typeface="Times New Roman" pitchFamily="18" charset="0"/>
                <a:ea typeface="ＭＳ Ｐゴシック"/>
                <a:cs typeface="ＭＳ Ｐゴシック"/>
              </a:rPr>
              <a:t> versus </a:t>
            </a:r>
            <a:r>
              <a:rPr lang="en-US" sz="900" dirty="0" err="1">
                <a:latin typeface="Times New Roman" pitchFamily="18" charset="0"/>
                <a:ea typeface="ＭＳ Ｐゴシック"/>
                <a:cs typeface="ＭＳ Ｐゴシック"/>
              </a:rPr>
              <a:t>Noresthisterone</a:t>
            </a:r>
            <a:r>
              <a:rPr lang="en-US" sz="900" dirty="0">
                <a:latin typeface="Times New Roman" pitchFamily="18" charset="0"/>
                <a:ea typeface="ＭＳ Ｐゴシック"/>
                <a:cs typeface="ＭＳ Ｐゴシック"/>
              </a:rPr>
              <a:t> </a:t>
            </a:r>
            <a:r>
              <a:rPr lang="en-US" sz="900" dirty="0" err="1">
                <a:latin typeface="Times New Roman" pitchFamily="18" charset="0"/>
                <a:ea typeface="ＭＳ Ｐゴシック"/>
                <a:cs typeface="ＭＳ Ｐゴシック"/>
              </a:rPr>
              <a:t>oenanthate</a:t>
            </a:r>
            <a:r>
              <a:rPr lang="en-US" sz="900" dirty="0">
                <a:latin typeface="Times New Roman" pitchFamily="18" charset="0"/>
                <a:ea typeface="ＭＳ Ｐゴシック"/>
                <a:cs typeface="ＭＳ Ｐゴシック"/>
              </a:rPr>
              <a:t> for long-acting </a:t>
            </a:r>
            <a:r>
              <a:rPr lang="en-US" sz="900" dirty="0" err="1">
                <a:latin typeface="Times New Roman" pitchFamily="18" charset="0"/>
                <a:ea typeface="ＭＳ Ｐゴシック"/>
                <a:cs typeface="ＭＳ Ｐゴシック"/>
              </a:rPr>
              <a:t>progestogenic</a:t>
            </a:r>
            <a:r>
              <a:rPr lang="en-US" sz="900" dirty="0">
                <a:latin typeface="Times New Roman" pitchFamily="18" charset="0"/>
                <a:ea typeface="ＭＳ Ｐゴシック"/>
                <a:cs typeface="ＭＳ Ｐゴシック"/>
              </a:rPr>
              <a:t> contraception. </a:t>
            </a:r>
            <a:r>
              <a:rPr lang="en-US" sz="900" i="1" dirty="0">
                <a:latin typeface="Times New Roman" pitchFamily="18" charset="0"/>
                <a:ea typeface="ＭＳ Ｐゴシック"/>
                <a:cs typeface="ＭＳ Ｐゴシック"/>
              </a:rPr>
              <a:t>Cochrane Database of Systematic Reviews</a:t>
            </a:r>
            <a:r>
              <a:rPr lang="en-US" sz="900" dirty="0">
                <a:latin typeface="Times New Roman" pitchFamily="18" charset="0"/>
                <a:ea typeface="ＭＳ Ｐゴシック"/>
                <a:cs typeface="ＭＳ Ｐゴシック"/>
              </a:rPr>
              <a:t> 2006, Issue 3. Art. No.: CK005214. DOI: 10.1002/14651858.CK005214.pub2.</a:t>
            </a:r>
          </a:p>
          <a:p>
            <a:pPr marL="228600" indent="-228600" eaLnBrk="1" hangingPunct="1">
              <a:buAutoNum type="arabicPeriod"/>
              <a:defRPr/>
            </a:pPr>
            <a:endParaRPr lang="en-US" sz="900" dirty="0">
              <a:latin typeface="Times New Roman" pitchFamily="18" charset="0"/>
              <a:ea typeface="ＭＳ Ｐゴシック"/>
              <a:cs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Times New Roman" pitchFamily="18" charset="0"/>
                <a:ea typeface="ＭＳ Ｐゴシック"/>
                <a:cs typeface="ＭＳ Ｐゴシック"/>
              </a:rPr>
              <a:t>Source: </a:t>
            </a:r>
            <a:r>
              <a:rPr lang="en-GB" sz="900" u="sng" dirty="0"/>
              <a:t>Training Resource Package for Family Planning: https://www.fptraining.org/</a:t>
            </a:r>
            <a:endParaRPr lang="en-GB" sz="900" dirty="0"/>
          </a:p>
          <a:p>
            <a:pPr marL="0" indent="0" rtl="0" eaLnBrk="1" hangingPunct="1">
              <a:buNone/>
              <a:defRPr/>
            </a:pPr>
            <a:endParaRPr lang="en-US" sz="900" dirty="0">
              <a:latin typeface="Times New Roman" pitchFamily="18" charset="0"/>
              <a:ea typeface="ＭＳ Ｐゴシック"/>
              <a:cs typeface="ＭＳ Ｐゴシック"/>
            </a:endParaRPr>
          </a:p>
        </p:txBody>
      </p:sp>
      <p:sp>
        <p:nvSpPr>
          <p:cNvPr id="11268" name="Slide Number Placeholder 6">
            <a:extLst>
              <a:ext uri="{FF2B5EF4-FFF2-40B4-BE49-F238E27FC236}">
                <a16:creationId xmlns:a16="http://schemas.microsoft.com/office/drawing/2014/main" id="{D9E69907-AECA-4BBC-957B-0F817D36A1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FDD011-1352-43DE-B8D6-EB6A3565EAC1}"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53FAD22-4C42-45D9-B4CC-0394F15E1F0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D0990A2D-177A-4100-968B-22B782D31126}"/>
              </a:ext>
            </a:extLst>
          </p:cNvPr>
          <p:cNvSpPr>
            <a:spLocks noGrp="1" noChangeArrowheads="1"/>
          </p:cNvSpPr>
          <p:nvPr>
            <p:ph type="body" idx="1"/>
          </p:nvPr>
        </p:nvSpPr>
        <p:spPr>
          <a:xfrm>
            <a:off x="671513" y="3873500"/>
            <a:ext cx="5676900" cy="4411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In addition to preventing pregnancy, progestin-only </a:t>
            </a:r>
            <a:r>
              <a:rPr lang="en-US" altLang="en-US" dirty="0" err="1"/>
              <a:t>injectables</a:t>
            </a:r>
            <a:r>
              <a:rPr lang="en-US" altLang="en-US" dirty="0"/>
              <a:t> provide a number of health benefits to users including:</a:t>
            </a:r>
          </a:p>
          <a:p>
            <a:pPr lvl="1">
              <a:defRPr/>
            </a:pPr>
            <a:r>
              <a:rPr lang="en-US" altLang="en-US" dirty="0"/>
              <a:t>They help protect against endometrial cancer and uterine fibroids.</a:t>
            </a:r>
          </a:p>
          <a:p>
            <a:pPr lvl="1">
              <a:defRPr/>
            </a:pPr>
            <a:r>
              <a:rPr lang="en-US" altLang="en-US" dirty="0"/>
              <a:t>They may help protect against symptomatic pelvic inflammatory disease (PID) and iron-deficiency anemia.</a:t>
            </a:r>
          </a:p>
          <a:p>
            <a:pPr lvl="1">
              <a:defRPr/>
            </a:pPr>
            <a:r>
              <a:rPr lang="en-US" altLang="en-US" dirty="0"/>
              <a:t>They reduce sickle cell crises in women with sickle cell anemia</a:t>
            </a:r>
          </a:p>
          <a:p>
            <a:pPr lvl="1">
              <a:defRPr/>
            </a:pPr>
            <a:r>
              <a:rPr lang="en-US" altLang="en-US" dirty="0"/>
              <a:t>They also reduce the symptoms of endometriosis, including pelvic pain, and irregular bleeding. </a:t>
            </a:r>
            <a:endParaRPr lang="en-US" altLang="en-US" sz="1000" dirty="0">
              <a:ea typeface="ＭＳ Ｐゴシック" panose="020B0600070205080204" pitchFamily="34" charset="-128"/>
            </a:endParaRPr>
          </a:p>
          <a:p>
            <a:pPr marL="114300" lvl="1" indent="0">
              <a:buFontTx/>
              <a:buNone/>
              <a:defRPr/>
            </a:pPr>
            <a:endParaRPr lang="en-US" sz="1000" dirty="0">
              <a:ea typeface="ＭＳ Ｐゴシック" panose="020B0600070205080204" pitchFamily="34" charset="-128"/>
            </a:endParaRPr>
          </a:p>
          <a:p>
            <a:pPr marL="114300" lvl="1" indent="0">
              <a:buFontTx/>
              <a:buNone/>
              <a:defRPr/>
            </a:pPr>
            <a:r>
              <a:rPr lang="en-US" dirty="0"/>
              <a:t>NET-EN may offer many of the same health benefits as DMPA, but this list of benefits includes only those for which there is available research evidence.</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0D2127F-5FEE-41A5-AB4D-ECEF1404661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1B686169-D1B8-4587-8E93-999BA1C295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Progestin-only injectables have no effect on a client’s overall risk of breast cancer. Older studies had found a somewhat increased risk of breast cancer among current users. But this finding was probably due to detection bias or accelerated growth of pre-existing tumors.</a:t>
            </a:r>
          </a:p>
          <a:p>
            <a:r>
              <a:rPr lang="en-US" altLang="en-US" dirty="0"/>
              <a:t>A recent large study found no increased cancer risk in current or past DMPA users regardless of age and duration of use. </a:t>
            </a:r>
          </a:p>
          <a:p>
            <a:r>
              <a:rPr lang="en-US" altLang="en-US" dirty="0"/>
              <a:t>No studies were done for NET-EN. </a:t>
            </a:r>
            <a:endParaRPr lang="en-US" altLang="en-US" i="1" dirty="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CD43D89-51A8-44F1-92D1-0497F250BC87}"/>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5E9D76E-FB15-4DA9-92BF-A1441DECBD62}"/>
              </a:ext>
            </a:extLst>
          </p:cNvPr>
          <p:cNvSpPr>
            <a:spLocks noGrp="1" noChangeArrowheads="1"/>
          </p:cNvSpPr>
          <p:nvPr>
            <p:ph type="body" idx="1"/>
          </p:nvPr>
        </p:nvSpPr>
        <p:spPr>
          <a:xfrm>
            <a:off x="639763" y="3741738"/>
            <a:ext cx="5922962" cy="527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POPs only contain one hormone, progestin. They do not contain estrogen. </a:t>
            </a:r>
          </a:p>
          <a:p>
            <a:r>
              <a:rPr lang="en-US" altLang="en-US" dirty="0">
                <a:latin typeface="Times New Roman" panose="02020603050405020304" pitchFamily="18" charset="0"/>
                <a:ea typeface="ＭＳ Ｐゴシック" panose="020B0600070205080204" pitchFamily="34" charset="-128"/>
              </a:rPr>
              <a:t>There are different types of POPs. There are no clinically significant differences in effectiveness, characteristics, eligibility criteria or safety between these. </a:t>
            </a:r>
          </a:p>
          <a:p>
            <a:r>
              <a:rPr lang="en-US" altLang="en-US" dirty="0">
                <a:latin typeface="Times New Roman" panose="02020603050405020304" pitchFamily="18" charset="0"/>
                <a:ea typeface="ＭＳ Ｐゴシック" panose="020B0600070205080204" pitchFamily="34" charset="-128"/>
              </a:rPr>
              <a:t>POPs are packaged with either 28 or 35 pills per pack.  </a:t>
            </a:r>
          </a:p>
          <a:p>
            <a:r>
              <a:rPr lang="en-US" altLang="en-US" dirty="0">
                <a:latin typeface="Times New Roman" panose="02020603050405020304" pitchFamily="18" charset="0"/>
                <a:ea typeface="ＭＳ Ｐゴシック" panose="020B0600070205080204" pitchFamily="34" charset="-128"/>
              </a:rPr>
              <a:t>Both contain all active pills. Every pill contains the same amount of hormone.</a:t>
            </a:r>
          </a:p>
          <a:p>
            <a:r>
              <a:rPr lang="en-US" altLang="en-US" dirty="0">
                <a:latin typeface="Times New Roman" panose="02020603050405020304" pitchFamily="18" charset="0"/>
                <a:ea typeface="ＭＳ Ｐゴシック" panose="020B0600070205080204" pitchFamily="34" charset="-128"/>
              </a:rPr>
              <a:t>There are no hormone free intervals or breaks between packs. A woman starts the next pack of pills the next day after she finishes the current pack.</a:t>
            </a:r>
          </a:p>
          <a:p>
            <a:r>
              <a:rPr lang="en-US" altLang="en-US" dirty="0">
                <a:latin typeface="Times New Roman" panose="02020603050405020304" pitchFamily="18" charset="0"/>
                <a:ea typeface="ＭＳ Ｐゴシック" panose="020B0600070205080204" pitchFamily="34" charset="-128"/>
              </a:rPr>
              <a:t>Source: </a:t>
            </a:r>
            <a:r>
              <a:rPr lang="en-GB" sz="1200" u="sng" kern="1200" dirty="0">
                <a:solidFill>
                  <a:schemeClr val="tx1"/>
                </a:solidFill>
                <a:effectLst/>
                <a:latin typeface="+mn-lt"/>
                <a:ea typeface="+mn-ea"/>
                <a:cs typeface="+mn-cs"/>
                <a:hlinkClick r:id="rId3"/>
              </a:rPr>
              <a:t>Training Resource Package for Family Planning</a:t>
            </a:r>
            <a:r>
              <a:rPr lang="en-GB" sz="1200" u="sng" kern="1200" dirty="0">
                <a:solidFill>
                  <a:schemeClr val="tx1"/>
                </a:solidFill>
                <a:effectLst/>
                <a:latin typeface="+mn-lt"/>
                <a:ea typeface="+mn-ea"/>
                <a:cs typeface="+mn-cs"/>
              </a:rPr>
              <a:t> </a:t>
            </a:r>
            <a:br>
              <a:rPr lang="en-GB" sz="1200" u="sng" kern="1200" dirty="0">
                <a:solidFill>
                  <a:schemeClr val="tx1"/>
                </a:solidFill>
                <a:effectLst/>
                <a:latin typeface="+mn-lt"/>
                <a:ea typeface="+mn-ea"/>
                <a:cs typeface="+mn-cs"/>
              </a:rPr>
            </a:br>
            <a:endParaRPr lang="en-US" altLang="en-US" dirty="0">
              <a:latin typeface="Times New Roman" panose="02020603050405020304" pitchFamily="18" charset="0"/>
              <a:ea typeface="ＭＳ Ｐゴシック" panose="020B0600070205080204" pitchFamily="34" charset="-128"/>
            </a:endParaRPr>
          </a:p>
          <a:p>
            <a:pPr eaLnBrk="1" hangingPunct="1">
              <a:lnSpc>
                <a:spcPct val="95000"/>
              </a:lnSpc>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F7297F1-9EE2-4219-80B3-C5CA37241BA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1BB41B2E-502D-471A-92AC-0CA3C4A9FB35}"/>
              </a:ext>
            </a:extLst>
          </p:cNvPr>
          <p:cNvSpPr>
            <a:spLocks noGrp="1" noChangeArrowheads="1"/>
          </p:cNvSpPr>
          <p:nvPr>
            <p:ph type="body" idx="1"/>
          </p:nvPr>
        </p:nvSpPr>
        <p:spPr>
          <a:xfrm>
            <a:off x="671513" y="3730625"/>
            <a:ext cx="5715000" cy="260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Most studies have found that DMPA users have lower bone density than non-users, especially women age 21 or younger. A woman’s bones normally reach their maximum density during adolescence, but the use of DMPA during adolescence may affect peak bone mass.</a:t>
            </a:r>
          </a:p>
          <a:p>
            <a:r>
              <a:rPr lang="en-US" altLang="en-US" dirty="0"/>
              <a:t>Women who start using DMPA as adults appear to regain most of the lost bone after they stop using DMPA.</a:t>
            </a:r>
          </a:p>
          <a:p>
            <a:r>
              <a:rPr lang="en-US" altLang="en-US" dirty="0"/>
              <a:t>However, it is not yet known whether bone loss in adolescents and young women is completely reversible. One study found that adolescent NET-EN users recovered bone mass density after discontinuing. However, long-term studies are needed to determine whether DMPA use increases the risk of fracture, especially in women who begin using DMPA during adolescence. Currently, DMPA use is considered to be generally acceptable for adolescent clients, because preventing risks associated with unwanted pregnancy at a young age outweigh the theoretical risk of fracture later in life.</a:t>
            </a:r>
            <a:endParaRPr lang="en-US" altLang="en-US" dirty="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42010DE-C118-410C-8E23-02636C9E41F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3B69C3E-012A-427E-A2ED-F07C45419189}"/>
              </a:ext>
            </a:extLst>
          </p:cNvPr>
          <p:cNvSpPr>
            <a:spLocks noGrp="1" noChangeArrowheads="1"/>
          </p:cNvSpPr>
          <p:nvPr>
            <p:ph type="body" idx="1"/>
          </p:nvPr>
        </p:nvSpPr>
        <p:spPr>
          <a:xfrm>
            <a:off x="511175" y="3743325"/>
            <a:ext cx="6127750" cy="2173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5000"/>
              </a:lnSpc>
            </a:pPr>
            <a:r>
              <a:rPr lang="en-US" altLang="en-US" sz="1000" i="1" dirty="0">
                <a:ea typeface="ＭＳ Ｐゴシック" panose="020B0600070205080204" pitchFamily="34" charset="-128"/>
              </a:rPr>
              <a:t>Photo credit: </a:t>
            </a:r>
            <a:r>
              <a:rPr lang="en-US" altLang="en-US" sz="1000" i="1" dirty="0">
                <a:ea typeface="ＭＳ Ｐゴシック" panose="020B0600070205080204" pitchFamily="34" charset="-128"/>
                <a:cs typeface="Times New Roman" panose="02020603050405020304" pitchFamily="18" charset="0"/>
              </a:rPr>
              <a:t>©</a:t>
            </a:r>
            <a:r>
              <a:rPr lang="en-US" altLang="en-US" sz="1000" i="1" dirty="0">
                <a:ea typeface="ＭＳ Ｐゴシック" panose="020B0600070205080204" pitchFamily="34" charset="-128"/>
              </a:rPr>
              <a:t>1991 Lauren </a:t>
            </a:r>
            <a:r>
              <a:rPr lang="en-US" altLang="en-US" sz="1000" i="1" dirty="0" err="1">
                <a:ea typeface="ＭＳ Ｐゴシック" panose="020B0600070205080204" pitchFamily="34" charset="-128"/>
              </a:rPr>
              <a:t>Goodsmith</a:t>
            </a:r>
            <a:r>
              <a:rPr lang="en-US" altLang="en-US" sz="1000" i="1" dirty="0">
                <a:ea typeface="ＭＳ Ｐゴシック" panose="020B0600070205080204" pitchFamily="34" charset="-128"/>
              </a:rPr>
              <a:t>, Courtesy of </a:t>
            </a:r>
            <a:r>
              <a:rPr lang="en-US" altLang="en-US" sz="1000" i="1" dirty="0" err="1">
                <a:ea typeface="ＭＳ Ｐゴシック" panose="020B0600070205080204" pitchFamily="34" charset="-128"/>
              </a:rPr>
              <a:t>Photoshare</a:t>
            </a:r>
            <a:r>
              <a:rPr lang="en-US" altLang="en-US" sz="1000" dirty="0">
                <a:ea typeface="ＭＳ Ｐゴシック" panose="020B0600070205080204" pitchFamily="34" charset="-128"/>
              </a:rPr>
              <a:t> </a:t>
            </a:r>
          </a:p>
          <a:p>
            <a:r>
              <a:rPr lang="en-US" altLang="en-US" dirty="0"/>
              <a:t>DMPA and NET-EN have been used extensively by women who are breastfeeding. Because DMPA and NET-EN are partially excreted through breastmilk, a breastfeeding infant swallows a small amount of hormone, which enters the child’s circulatory system. Studies have shown that DMPA has no adverse effects on the onset or duration of lactation; the quantity or quality of breastmilk; or the health and development of nursing infants. </a:t>
            </a:r>
          </a:p>
          <a:p>
            <a:pPr eaLnBrk="1" hangingPunct="1">
              <a:lnSpc>
                <a:spcPct val="85000"/>
              </a:lnSpc>
            </a:pPr>
            <a:endParaRPr lang="en-US" altLang="en-US" sz="1000" dirty="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FD66AA9-0D8D-4B22-A320-4522036DFB2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0C5C553-11EE-4DF2-980E-910C39ECCAE9}"/>
              </a:ext>
            </a:extLst>
          </p:cNvPr>
          <p:cNvSpPr>
            <a:spLocks noGrp="1" noChangeArrowheads="1"/>
          </p:cNvSpPr>
          <p:nvPr>
            <p:ph type="body" idx="1"/>
          </p:nvPr>
        </p:nvSpPr>
        <p:spPr>
          <a:xfrm>
            <a:off x="701675" y="3786188"/>
            <a:ext cx="5832475" cy="514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Return to fertility for injectables users depends on how long it takes a woman to fully metabolize the DMPA or NET-EN from her last injection. Because women differ in how they metabolize DMPA and NET-EN, there is considerable variability in how long it takes to become pregnant after discontinuation. </a:t>
            </a:r>
          </a:p>
          <a:p>
            <a:r>
              <a:rPr lang="en-US" altLang="en-US" dirty="0"/>
              <a:t>In the case of DMPA, on average, women can become pregnant nine to 10 months after their last DMPA injection. Some women may become pregnant as soon as four months after the last injection, but a small percentage may take as long as 18 months. The average time it takes to become pregnant after discontinuing injectables is about four months longer for DMPA users and about one month longer for NET-EN users than for women who use other modern methods.  The difference in fertility between former DMPA users and former users of other contraceptives disappears approximately 16 months after discontinuation.</a:t>
            </a:r>
          </a:p>
          <a:p>
            <a:r>
              <a:rPr lang="en-US" altLang="en-US" dirty="0"/>
              <a:t>The length of time a woman has used DMPA or NET-EN makes no difference in return to fertility. </a:t>
            </a:r>
          </a:p>
          <a:p>
            <a:r>
              <a:rPr lang="en-US" altLang="en-US" dirty="0"/>
              <a:t>Because of the delay in return to fertility, women should be counseled to consider discontinuing DMPA or NET-EN several months before the time they want to conceive.</a:t>
            </a:r>
            <a:endParaRPr lang="en-US" altLang="en-US" dirty="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604C9F-F673-434C-BFC5-F08B59714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D9755B10-F4AE-409A-827E-CD8405054C1B}"/>
              </a:ext>
            </a:extLst>
          </p:cNvPr>
          <p:cNvSpPr>
            <a:spLocks noGrp="1" noChangeArrowheads="1"/>
          </p:cNvSpPr>
          <p:nvPr>
            <p:ph type="body" idx="1"/>
          </p:nvPr>
        </p:nvSpPr>
        <p:spPr bwMode="auto">
          <a:xfrm>
            <a:off x="685800" y="4267200"/>
            <a:ext cx="5700713" cy="4646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r>
              <a:rPr lang="en-US" altLang="en-US" dirty="0">
                <a:latin typeface="Times New Roman" panose="02020603050405020304" pitchFamily="18" charset="0"/>
                <a:ea typeface="ＭＳ Ｐゴシック" panose="020B0600070205080204" pitchFamily="34" charset="-128"/>
              </a:rPr>
              <a:t>The most reliable information on bleeding patterns among women using injectables and other hormonal contraceptives comes from a WHO-coordinated multicenter clinical trial in which women kept detailed menstrual diaries. Less than 10% of DMPA users have normal cycles in the first year of use. As indicated on the graph, many DMPA users can expect to have irregular or prolonged bleeding in the first six months and then infrequent bleeding or amenorrhea in the next six months and beyond. About 47% of women are amenorrheic (have no monthly bleeding) after one year of DMPA use and, although not reflected on this graph, about 80% are amenorrheic after two years of DMPA use.</a:t>
            </a:r>
            <a:r>
              <a:rPr lang="en-US" altLang="en-US" baseline="30000" dirty="0">
                <a:latin typeface="Times New Roman" panose="02020603050405020304" pitchFamily="18" charset="0"/>
                <a:ea typeface="ＭＳ Ｐゴシック" panose="020B0600070205080204" pitchFamily="34" charset="-128"/>
              </a:rPr>
              <a:t>1</a:t>
            </a:r>
          </a:p>
          <a:p>
            <a:pPr eaLnBrk="1" hangingPunct="1"/>
            <a:r>
              <a:rPr lang="en-US" altLang="en-US" dirty="0">
                <a:latin typeface="Times New Roman" panose="02020603050405020304" pitchFamily="18" charset="0"/>
                <a:ea typeface="ＭＳ Ｐゴシック" panose="020B0600070205080204" pitchFamily="34" charset="-128"/>
              </a:rPr>
              <a:t>The original data from the WHO trial described the percentages of women in the trial who experienced eight types of bleeding changes at three, six, nine, and 12 months of DMPA use. This graph collapses those eight categories of data into four. Data from each of the four categories of prolonged bleeding were added together to form one category of prolonged bleeding. The data on frequent bleeding were added to the data on irregular bleeding and are displayed here as </a:t>
            </a:r>
            <a:r>
              <a:rPr lang="en-US" altLang="en-US" i="1" dirty="0">
                <a:latin typeface="Times New Roman" panose="02020603050405020304" pitchFamily="18" charset="0"/>
                <a:ea typeface="ＭＳ Ｐゴシック" panose="020B0600070205080204" pitchFamily="34" charset="-128"/>
              </a:rPr>
              <a:t>irregular bleeding. </a:t>
            </a:r>
            <a:r>
              <a:rPr lang="en-US" altLang="en-US" dirty="0">
                <a:latin typeface="Times New Roman" panose="02020603050405020304" pitchFamily="18" charset="0"/>
                <a:ea typeface="ＭＳ Ｐゴシック" panose="020B0600070205080204" pitchFamily="34" charset="-128"/>
              </a:rPr>
              <a:t>The data shown here for amenorrhea and infrequent bleeding are as originally published. </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WHO trial studied effects of DMPA given in three-monthly doses of either 150 mg or 100 mg. The data used in this graph came from the group receiving the150 mg dose. </a:t>
            </a:r>
          </a:p>
          <a:p>
            <a:pPr eaLnBrk="1" hangingPunct="1"/>
            <a:r>
              <a:rPr lang="en-US" altLang="en-US" sz="1000" b="1" dirty="0">
                <a:latin typeface="Times New Roman" panose="02020603050405020304" pitchFamily="18" charset="0"/>
                <a:ea typeface="ＭＳ Ｐゴシック" panose="020B0600070205080204" pitchFamily="34" charset="-128"/>
              </a:rPr>
              <a:t>Reference:</a:t>
            </a:r>
          </a:p>
          <a:p>
            <a:pPr eaLnBrk="1" hangingPunct="1"/>
            <a:r>
              <a:rPr lang="en-US" altLang="en-US" sz="900" dirty="0">
                <a:latin typeface="Times New Roman" panose="02020603050405020304" pitchFamily="18" charset="0"/>
                <a:ea typeface="ＭＳ Ｐゴシック" panose="020B0600070205080204" pitchFamily="34" charset="-128"/>
              </a:rPr>
              <a:t>1. WHO Special </a:t>
            </a:r>
            <a:r>
              <a:rPr lang="en-US" altLang="en-US" sz="900" dirty="0" err="1">
                <a:latin typeface="Times New Roman" panose="02020603050405020304" pitchFamily="18" charset="0"/>
                <a:ea typeface="ＭＳ Ｐゴシック" panose="020B0600070205080204" pitchFamily="34" charset="-128"/>
              </a:rPr>
              <a:t>Programme</a:t>
            </a:r>
            <a:r>
              <a:rPr lang="en-US" altLang="en-US" sz="900" dirty="0">
                <a:latin typeface="Times New Roman" panose="02020603050405020304" pitchFamily="18" charset="0"/>
                <a:ea typeface="ＭＳ Ｐゴシック" panose="020B0600070205080204" pitchFamily="34" charset="-128"/>
              </a:rPr>
              <a:t> of Research, Development and Research Training in Human Reproduction: Task Force on Long-Acting Agents for Fertility Regulation (WHO). A multicentered phase III comparative clinical trial of  Depot-</a:t>
            </a:r>
            <a:r>
              <a:rPr lang="en-US" altLang="en-US" sz="900" dirty="0" err="1">
                <a:latin typeface="Times New Roman" panose="02020603050405020304" pitchFamily="18" charset="0"/>
                <a:ea typeface="ＭＳ Ｐゴシック" panose="020B0600070205080204" pitchFamily="34" charset="-128"/>
              </a:rPr>
              <a:t>medroxygrogesterone</a:t>
            </a:r>
            <a:r>
              <a:rPr lang="en-US" altLang="en-US" sz="900" dirty="0">
                <a:latin typeface="Times New Roman" panose="02020603050405020304" pitchFamily="18" charset="0"/>
                <a:ea typeface="ＭＳ Ｐゴシック" panose="020B0600070205080204" pitchFamily="34" charset="-128"/>
              </a:rPr>
              <a:t> acetate given three-monthly at doses of 100mg or 150mg: II. The comparison of bleeding patterns. </a:t>
            </a:r>
            <a:r>
              <a:rPr lang="en-US" altLang="en-US" sz="900" i="1" dirty="0">
                <a:latin typeface="Times New Roman" panose="02020603050405020304" pitchFamily="18" charset="0"/>
                <a:ea typeface="ＭＳ Ｐゴシック" panose="020B0600070205080204" pitchFamily="34" charset="-128"/>
              </a:rPr>
              <a:t>Contraception</a:t>
            </a:r>
            <a:r>
              <a:rPr lang="en-US" altLang="en-US" sz="900" dirty="0">
                <a:latin typeface="Times New Roman" panose="02020603050405020304" pitchFamily="18" charset="0"/>
                <a:ea typeface="ＭＳ Ｐゴシック" panose="020B0600070205080204" pitchFamily="34" charset="-128"/>
              </a:rPr>
              <a:t> 1987;35(6):591-607.</a:t>
            </a:r>
          </a:p>
          <a:p>
            <a:pPr eaLnBrk="1" hangingPunct="1"/>
            <a:endParaRPr lang="en-US" altLang="en-US" sz="1000"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Times New Roman" panose="02020603050405020304" pitchFamily="18" charset="0"/>
                <a:ea typeface="ＭＳ Ｐゴシック" panose="020B0600070205080204" pitchFamily="34" charset="-128"/>
              </a:rPr>
              <a:t>Source: </a:t>
            </a:r>
            <a:r>
              <a:rPr lang="en-GB" sz="1000" u="sng" dirty="0"/>
              <a:t>Training Resource Package for Family Planning: https://www.fptraining.org/</a:t>
            </a:r>
            <a:endParaRPr lang="en-GB" sz="1000" dirty="0"/>
          </a:p>
          <a:p>
            <a:pPr eaLnBrk="1" hangingPunct="1"/>
            <a:endParaRPr lang="en-US" altLang="en-US" sz="1000" dirty="0">
              <a:latin typeface="Times New Roman" panose="02020603050405020304" pitchFamily="18" charset="0"/>
              <a:ea typeface="ＭＳ Ｐゴシック" panose="020B0600070205080204" pitchFamily="34" charset="-128"/>
            </a:endParaRPr>
          </a:p>
        </p:txBody>
      </p:sp>
      <p:sp>
        <p:nvSpPr>
          <p:cNvPr id="10244" name="Slide Number Placeholder 6">
            <a:extLst>
              <a:ext uri="{FF2B5EF4-FFF2-40B4-BE49-F238E27FC236}">
                <a16:creationId xmlns:a16="http://schemas.microsoft.com/office/drawing/2014/main" id="{DAF53C63-35D4-4333-B249-42C350DCD1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C8E0E5-9DBE-4973-9BCB-34AEC39446A2}"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3440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179F05F-F0C0-434D-B932-669CC5F9A40A}"/>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91C77A55-EC7C-4D53-BC28-7FD7FAF73D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Category 1:</a:t>
            </a:r>
            <a:r>
              <a:rPr lang="en-US" altLang="en-US" dirty="0"/>
              <a:t> For women with these conditions or characteristics, the method presents no risk and can be used without restrictions. </a:t>
            </a:r>
          </a:p>
        </p:txBody>
      </p:sp>
      <p:sp>
        <p:nvSpPr>
          <p:cNvPr id="28676" name="Footer Placeholder 4">
            <a:extLst>
              <a:ext uri="{FF2B5EF4-FFF2-40B4-BE49-F238E27FC236}">
                <a16:creationId xmlns:a16="http://schemas.microsoft.com/office/drawing/2014/main" id="{8F9BCF0B-951F-41D2-9123-8DB6BD5FA707}"/>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1838">
              <a:spcBef>
                <a:spcPct val="30000"/>
              </a:spcBef>
              <a:defRPr sz="1200">
                <a:solidFill>
                  <a:schemeClr val="tx1"/>
                </a:solidFill>
                <a:latin typeface="Times New Roman" panose="02020603050405020304" pitchFamily="18" charset="0"/>
              </a:defRPr>
            </a:lvl1pPr>
            <a:lvl2pPr marL="742950" indent="-285750" defTabSz="731838">
              <a:spcBef>
                <a:spcPct val="30000"/>
              </a:spcBef>
              <a:buChar char="•"/>
              <a:defRPr sz="1200">
                <a:solidFill>
                  <a:schemeClr val="tx1"/>
                </a:solidFill>
                <a:latin typeface="Times New Roman" panose="02020603050405020304" pitchFamily="18" charset="0"/>
              </a:defRPr>
            </a:lvl2pPr>
            <a:lvl3pPr marL="1143000" indent="-228600" defTabSz="731838">
              <a:spcBef>
                <a:spcPct val="30000"/>
              </a:spcBef>
              <a:defRPr sz="1200">
                <a:solidFill>
                  <a:schemeClr val="tx1"/>
                </a:solidFill>
                <a:latin typeface="Times New Roman" panose="02020603050405020304" pitchFamily="18" charset="0"/>
              </a:defRPr>
            </a:lvl3pPr>
            <a:lvl4pPr marL="1600200" indent="-228600" defTabSz="731838">
              <a:spcBef>
                <a:spcPct val="30000"/>
              </a:spcBef>
              <a:defRPr sz="1200">
                <a:solidFill>
                  <a:schemeClr val="tx1"/>
                </a:solidFill>
                <a:latin typeface="Times New Roman" panose="02020603050405020304" pitchFamily="18" charset="0"/>
              </a:defRPr>
            </a:lvl4pPr>
            <a:lvl5pPr marL="2057400" indent="-228600" defTabSz="731838">
              <a:spcBef>
                <a:spcPct val="30000"/>
              </a:spcBef>
              <a:defRPr sz="1200">
                <a:solidFill>
                  <a:schemeClr val="tx1"/>
                </a:solidFill>
                <a:latin typeface="Times New Roman" panose="02020603050405020304" pitchFamily="18" charset="0"/>
              </a:defRPr>
            </a:lvl5pPr>
            <a:lvl6pPr marL="2514600" indent="-228600" defTabSz="7318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318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318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318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Training Resource Package for Family Planning</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Progestin-Only Injectable Contraceptives  Module</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Basic Slide Set: Session II				</a:t>
            </a:r>
            <a:endParaRPr kumimoji="0" lang="en-US" altLang="en-US" sz="1100" b="0" i="1" u="none" strike="noStrike" kern="1200" cap="none" spc="0" normalizeH="0" baseline="0" noProof="0">
              <a:ln>
                <a:noFill/>
              </a:ln>
              <a:solidFill>
                <a:srgbClr val="808080"/>
              </a:solidFill>
              <a:effectLst/>
              <a:uLnTx/>
              <a:uFillTx/>
              <a:latin typeface="Arial" panose="020B0604020202020204" pitchFamily="34" charset="0"/>
              <a:ea typeface="+mn-ea"/>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BBDE20C-037B-494C-B02B-786776946A5F}"/>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24BC49EB-33A6-4762-80C5-396CC702ACA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Category 2:</a:t>
            </a:r>
            <a:r>
              <a:rPr lang="en-US" altLang="en-US"/>
              <a:t> For women with these conditions or characteristics, the benefits of using the method generally outweigh the theoretical or proven risks. </a:t>
            </a:r>
          </a:p>
          <a:p>
            <a:pPr lvl="1"/>
            <a:r>
              <a:rPr lang="en-US" altLang="en-US"/>
              <a:t>Other examples of Category 2 conditions that are not listed on this slide</a:t>
            </a:r>
            <a:r>
              <a:rPr lang="en-US" altLang="en-US" i="1"/>
              <a:t> &lt;migraines without an aura; migraines with aura/to initiate use; history of deep venous thrombosis (DVT); known hyperlipidemias; cervical cancer; an undiagnosed breast mass; irregular bleeding patterns; cholestasis related to oral contraceptives&gt;.</a:t>
            </a:r>
            <a:endParaRPr lang="en-US" altLang="en-US"/>
          </a:p>
          <a:p>
            <a:endParaRPr lang="en-US" altLang="en-US"/>
          </a:p>
        </p:txBody>
      </p:sp>
      <p:sp>
        <p:nvSpPr>
          <p:cNvPr id="30724" name="Footer Placeholder 4">
            <a:extLst>
              <a:ext uri="{FF2B5EF4-FFF2-40B4-BE49-F238E27FC236}">
                <a16:creationId xmlns:a16="http://schemas.microsoft.com/office/drawing/2014/main" id="{798FFD0D-2C92-4E0E-AE6C-471FAC2977AC}"/>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1838">
              <a:spcBef>
                <a:spcPct val="30000"/>
              </a:spcBef>
              <a:defRPr sz="1200">
                <a:solidFill>
                  <a:schemeClr val="tx1"/>
                </a:solidFill>
                <a:latin typeface="Times New Roman" panose="02020603050405020304" pitchFamily="18" charset="0"/>
              </a:defRPr>
            </a:lvl1pPr>
            <a:lvl2pPr marL="742950" indent="-285750" defTabSz="731838">
              <a:spcBef>
                <a:spcPct val="30000"/>
              </a:spcBef>
              <a:buChar char="•"/>
              <a:defRPr sz="1200">
                <a:solidFill>
                  <a:schemeClr val="tx1"/>
                </a:solidFill>
                <a:latin typeface="Times New Roman" panose="02020603050405020304" pitchFamily="18" charset="0"/>
              </a:defRPr>
            </a:lvl2pPr>
            <a:lvl3pPr marL="1143000" indent="-228600" defTabSz="731838">
              <a:spcBef>
                <a:spcPct val="30000"/>
              </a:spcBef>
              <a:defRPr sz="1200">
                <a:solidFill>
                  <a:schemeClr val="tx1"/>
                </a:solidFill>
                <a:latin typeface="Times New Roman" panose="02020603050405020304" pitchFamily="18" charset="0"/>
              </a:defRPr>
            </a:lvl3pPr>
            <a:lvl4pPr marL="1600200" indent="-228600" defTabSz="731838">
              <a:spcBef>
                <a:spcPct val="30000"/>
              </a:spcBef>
              <a:defRPr sz="1200">
                <a:solidFill>
                  <a:schemeClr val="tx1"/>
                </a:solidFill>
                <a:latin typeface="Times New Roman" panose="02020603050405020304" pitchFamily="18" charset="0"/>
              </a:defRPr>
            </a:lvl4pPr>
            <a:lvl5pPr marL="2057400" indent="-228600" defTabSz="731838">
              <a:spcBef>
                <a:spcPct val="30000"/>
              </a:spcBef>
              <a:defRPr sz="1200">
                <a:solidFill>
                  <a:schemeClr val="tx1"/>
                </a:solidFill>
                <a:latin typeface="Times New Roman" panose="02020603050405020304" pitchFamily="18" charset="0"/>
              </a:defRPr>
            </a:lvl5pPr>
            <a:lvl6pPr marL="2514600" indent="-228600" defTabSz="7318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318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318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318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Training Resource Package for Family Planning</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Progestin-Only Injectable Contraceptives  Module</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Basic Slide Set: Session II				</a:t>
            </a:r>
            <a:endParaRPr kumimoji="0" lang="en-US" altLang="en-US" sz="1100" b="0" i="1" u="none" strike="noStrike" kern="1200" cap="none" spc="0" normalizeH="0" baseline="0" noProof="0">
              <a:ln>
                <a:noFill/>
              </a:ln>
              <a:solidFill>
                <a:srgbClr val="808080"/>
              </a:solidFill>
              <a:effectLst/>
              <a:uLnTx/>
              <a:uFillTx/>
              <a:latin typeface="Arial" panose="020B0604020202020204" pitchFamily="34" charset="0"/>
              <a:ea typeface="+mn-ea"/>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A70A811-846B-4E93-BF5A-83894F0FA62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99356CC3-5A22-42D2-8CDD-D537B7DDF75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i="1" dirty="0">
                <a:ea typeface="ＭＳ Ｐゴシック" panose="020B0600070205080204" pitchFamily="34" charset="-128"/>
              </a:rPr>
              <a:t>Although progestin-only injectables are safe for most women, there are some exceptions.</a:t>
            </a:r>
          </a:p>
          <a:p>
            <a:pPr>
              <a:spcBef>
                <a:spcPct val="0"/>
              </a:spcBef>
            </a:pPr>
            <a:r>
              <a:rPr lang="en-US" altLang="en-US" sz="1100" i="1" dirty="0">
                <a:ea typeface="ＭＳ Ｐゴシック" panose="020B0600070205080204" pitchFamily="34" charset="-128"/>
              </a:rPr>
              <a:t>According to the WHO MEC, progestin-only injectables are not generally recommended for women with category 3 conditions. In these situations, the risks of using this method usually outweigh the advantages. Category 3 conditions include:</a:t>
            </a:r>
          </a:p>
          <a:p>
            <a:pPr lvl="1">
              <a:spcBef>
                <a:spcPct val="0"/>
              </a:spcBef>
            </a:pPr>
            <a:r>
              <a:rPr lang="en-US" altLang="en-US" sz="1100" dirty="0">
                <a:ea typeface="ＭＳ Ｐゴシック" panose="020B0600070205080204" pitchFamily="34" charset="-128"/>
              </a:rPr>
              <a:t>Acute blood clot in deep veins of legs or lungs, unexplained vaginal bleeding, </a:t>
            </a:r>
            <a:r>
              <a:rPr lang="en-US" altLang="en-US" sz="1100" dirty="0">
                <a:solidFill>
                  <a:srgbClr val="000000"/>
                </a:solidFill>
                <a:ea typeface="ＭＳ Ｐゴシック" panose="020B0600070205080204" pitchFamily="34" charset="-128"/>
              </a:rPr>
              <a:t>severe hypertension (≥160/≥100 mmHg),</a:t>
            </a:r>
            <a:r>
              <a:rPr lang="en-US" altLang="en-US" sz="1100" dirty="0">
                <a:ea typeface="ＭＳ Ｐゴシック" panose="020B0600070205080204" pitchFamily="34" charset="-128"/>
              </a:rPr>
              <a:t>, severe liver disease and most liver tumors, complicated diabetes and breastfeeding before 6 weeks postpartum. </a:t>
            </a:r>
          </a:p>
          <a:p>
            <a:pPr lvl="1">
              <a:spcBef>
                <a:spcPct val="0"/>
              </a:spcBef>
            </a:pPr>
            <a:r>
              <a:rPr lang="en-US" altLang="en-US" sz="1100" dirty="0">
                <a:ea typeface="ＭＳ Ｐゴシック" panose="020B0600070205080204" pitchFamily="34" charset="-128"/>
              </a:rPr>
              <a:t>The condition of breastfeeding before 6 weeks postpartum is a special case that merits further consideration. Based on theoretical (i.e. not proven) reasons having to do with the concern that progestogens may negatively affect the neonatal liver or brain, the WHO MEC has classified breastfeeding before 6 weeks postpartum as a category 3. WHO also notes that “in many settings pregnancy morbidity and mortality are high, and access to services is limited. Progestin-only contraceptives may be one of the few types of methods widely available and accessible to breastfeeding women immediately postpartum.”  Reflecting this consideration, after careful evaluation of the evidence and their own health systems and settings, some countries have made different classifications.  The United States Center for Disease control (CDC) gives the condition of breastfeeding at 0-4 weeks a Category 2 and from 4-6 weeks a Category 1. The United Kingdom’s Royal College of Obstetricians and Gynecologists: Faculty of Sexual and Reproductive Health Care give it a Category 1 from birth onward. This distinction has important programmatic considerations because it would mean that implants could be offered in the immediate postpartum setting to women who wanted to receive them. The materials in this training package reflect the WHO classification, with room for discussion of the various options. </a:t>
            </a:r>
          </a:p>
          <a:p>
            <a:pPr lvl="1">
              <a:spcBef>
                <a:spcPct val="0"/>
              </a:spcBef>
            </a:pPr>
            <a:r>
              <a:rPr lang="en-US" altLang="en-US" sz="1100" dirty="0">
                <a:ea typeface="ＭＳ Ｐゴシック" panose="020B0600070205080204" pitchFamily="34" charset="-128"/>
              </a:rPr>
              <a:t> Women with category 4 conditions should not use DMPA and NET-EN. Current breast cancer is the only category 4 condition.   </a:t>
            </a:r>
            <a:r>
              <a:rPr lang="en-US" altLang="en-US" sz="1100" b="1" dirty="0">
                <a:ea typeface="ＭＳ Ｐゴシック" panose="020B0600070205080204" pitchFamily="34" charset="-128"/>
              </a:rPr>
              <a:t> </a:t>
            </a:r>
            <a:endParaRPr lang="en-US" altLang="en-US" sz="1100" dirty="0">
              <a:ea typeface="ＭＳ Ｐゴシック" panose="020B0600070205080204" pitchFamily="34" charset="-128"/>
            </a:endParaRPr>
          </a:p>
          <a:p>
            <a:endParaRPr lang="en-US" altLang="en-US" dirty="0"/>
          </a:p>
        </p:txBody>
      </p:sp>
      <p:sp>
        <p:nvSpPr>
          <p:cNvPr id="32772" name="Footer Placeholder 4">
            <a:extLst>
              <a:ext uri="{FF2B5EF4-FFF2-40B4-BE49-F238E27FC236}">
                <a16:creationId xmlns:a16="http://schemas.microsoft.com/office/drawing/2014/main" id="{9760B1A6-4BE1-4DC0-98CF-CDFC7E9AE032}"/>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1838">
              <a:spcBef>
                <a:spcPct val="30000"/>
              </a:spcBef>
              <a:defRPr sz="1200">
                <a:solidFill>
                  <a:schemeClr val="tx1"/>
                </a:solidFill>
                <a:latin typeface="Times New Roman" panose="02020603050405020304" pitchFamily="18" charset="0"/>
              </a:defRPr>
            </a:lvl1pPr>
            <a:lvl2pPr marL="742950" indent="-285750" defTabSz="731838">
              <a:spcBef>
                <a:spcPct val="30000"/>
              </a:spcBef>
              <a:buChar char="•"/>
              <a:defRPr sz="1200">
                <a:solidFill>
                  <a:schemeClr val="tx1"/>
                </a:solidFill>
                <a:latin typeface="Times New Roman" panose="02020603050405020304" pitchFamily="18" charset="0"/>
              </a:defRPr>
            </a:lvl2pPr>
            <a:lvl3pPr marL="1143000" indent="-228600" defTabSz="731838">
              <a:spcBef>
                <a:spcPct val="30000"/>
              </a:spcBef>
              <a:defRPr sz="1200">
                <a:solidFill>
                  <a:schemeClr val="tx1"/>
                </a:solidFill>
                <a:latin typeface="Times New Roman" panose="02020603050405020304" pitchFamily="18" charset="0"/>
              </a:defRPr>
            </a:lvl3pPr>
            <a:lvl4pPr marL="1600200" indent="-228600" defTabSz="731838">
              <a:spcBef>
                <a:spcPct val="30000"/>
              </a:spcBef>
              <a:defRPr sz="1200">
                <a:solidFill>
                  <a:schemeClr val="tx1"/>
                </a:solidFill>
                <a:latin typeface="Times New Roman" panose="02020603050405020304" pitchFamily="18" charset="0"/>
              </a:defRPr>
            </a:lvl4pPr>
            <a:lvl5pPr marL="2057400" indent="-228600" defTabSz="731838">
              <a:spcBef>
                <a:spcPct val="30000"/>
              </a:spcBef>
              <a:defRPr sz="1200">
                <a:solidFill>
                  <a:schemeClr val="tx1"/>
                </a:solidFill>
                <a:latin typeface="Times New Roman" panose="02020603050405020304" pitchFamily="18" charset="0"/>
              </a:defRPr>
            </a:lvl5pPr>
            <a:lvl6pPr marL="2514600" indent="-228600" defTabSz="7318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318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318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318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Training Resource Package for Family Planning</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Progestin-Only Injectable Contraceptives  Module</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Basic Slide Set: Session II				</a:t>
            </a:r>
            <a:endParaRPr kumimoji="0" lang="en-US" altLang="en-US" sz="1100" b="0" i="1" u="none" strike="noStrike" kern="1200" cap="none" spc="0" normalizeH="0" baseline="0" noProof="0">
              <a:ln>
                <a:noFill/>
              </a:ln>
              <a:solidFill>
                <a:srgbClr val="808080"/>
              </a:solidFill>
              <a:effectLst/>
              <a:uLnTx/>
              <a:uFillTx/>
              <a:latin typeface="Arial" panose="020B0604020202020204" pitchFamily="34" charset="0"/>
              <a:ea typeface="+mn-ea"/>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2DEF9DB-056C-4EC2-9CE0-DF2B0F56C445}"/>
              </a:ext>
            </a:extLst>
          </p:cNvPr>
          <p:cNvSpPr>
            <a:spLocks noGrp="1" noRot="1" noChangeAspect="1" noChangeArrowheads="1" noTextEdit="1"/>
          </p:cNvSpPr>
          <p:nvPr>
            <p:ph type="sldImg"/>
          </p:nvPr>
        </p:nvSpPr>
        <p:spPr>
          <a:xfrm>
            <a:off x="823913" y="685800"/>
            <a:ext cx="4049712" cy="3036888"/>
          </a:xfrm>
          <a:solidFill>
            <a:srgbClr val="FFFFFF"/>
          </a:solidFill>
          <a:ln/>
        </p:spPr>
      </p:sp>
      <p:sp>
        <p:nvSpPr>
          <p:cNvPr id="34819" name="Rectangle 3">
            <a:extLst>
              <a:ext uri="{FF2B5EF4-FFF2-40B4-BE49-F238E27FC236}">
                <a16:creationId xmlns:a16="http://schemas.microsoft.com/office/drawing/2014/main" id="{8774F998-3E2B-44A1-8423-7569E3EBDD8B}"/>
              </a:ext>
            </a:extLst>
          </p:cNvPr>
          <p:cNvSpPr>
            <a:spLocks noGrp="1" noChangeArrowheads="1"/>
          </p:cNvSpPr>
          <p:nvPr>
            <p:ph type="body" idx="1"/>
          </p:nvPr>
        </p:nvSpPr>
        <p:spPr>
          <a:xfrm>
            <a:off x="609600" y="3810000"/>
            <a:ext cx="5921375"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According to the WHO MEC, DMPA and NET-EN can be used without restrictions by women whit HIV and women who have AIDS; these are all Category 1 for both DMPA and NET-EN.</a:t>
            </a:r>
          </a:p>
          <a:p>
            <a:r>
              <a:rPr lang="en-US" altLang="en-US" dirty="0"/>
              <a:t>ARV therapy includes a variety of different treatments, but all regimens contain either NNRTI (non-nucleoside reverse transcriptase inhibitors) or PI (protease inhibitor). As noted earlier, NNRTIs and ritonavir or ritonavir-boosted PIs are Category 1 for DMPA and Category 2 for NET-EN. Research shows that these ARVs interact with both DMPA and NET-EN in a way that slightly reduces the blood concentration of progestin—but not to a degree that impairs contraceptive effectiveness. For more information, consult the WHO document, Medical Eligibility Criteria for Contraceptive Use.</a:t>
            </a:r>
          </a:p>
          <a:p>
            <a:r>
              <a:rPr lang="en-US" altLang="en-US" dirty="0"/>
              <a:t>Providers should encourage all women on ARV therapy to receive their injections by their scheduled reinjection dates to ensure maximum effectiveness. </a:t>
            </a:r>
          </a:p>
          <a:p>
            <a:r>
              <a:rPr lang="en-US" altLang="en-US" dirty="0"/>
              <a:t>Women with HIV who choose to use progestin-only injectables should be counseled about dual method use and advised to use condoms in addition to injectables. Condoms provide both additional protection from pregnancy in the event of late reinjection and protection from STI/HIV transmission between partners. </a:t>
            </a:r>
            <a:endParaRPr lang="en-US" altLang="en-US" sz="1000" dirty="0">
              <a:ea typeface="ＭＳ Ｐゴシック" panose="020B0600070205080204" pitchFamily="34" charset="-128"/>
            </a:endParaRPr>
          </a:p>
        </p:txBody>
      </p:sp>
      <p:sp>
        <p:nvSpPr>
          <p:cNvPr id="34820" name="Footer Placeholder 3">
            <a:extLst>
              <a:ext uri="{FF2B5EF4-FFF2-40B4-BE49-F238E27FC236}">
                <a16:creationId xmlns:a16="http://schemas.microsoft.com/office/drawing/2014/main" id="{04F5E8DF-0EA5-422F-AF0A-2C863C4603A6}"/>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1838">
              <a:spcBef>
                <a:spcPct val="30000"/>
              </a:spcBef>
              <a:defRPr sz="1200">
                <a:solidFill>
                  <a:schemeClr val="tx1"/>
                </a:solidFill>
                <a:latin typeface="Times New Roman" panose="02020603050405020304" pitchFamily="18" charset="0"/>
              </a:defRPr>
            </a:lvl1pPr>
            <a:lvl2pPr marL="742950" indent="-285750" defTabSz="731838">
              <a:spcBef>
                <a:spcPct val="30000"/>
              </a:spcBef>
              <a:buChar char="•"/>
              <a:defRPr sz="1200">
                <a:solidFill>
                  <a:schemeClr val="tx1"/>
                </a:solidFill>
                <a:latin typeface="Times New Roman" panose="02020603050405020304" pitchFamily="18" charset="0"/>
              </a:defRPr>
            </a:lvl2pPr>
            <a:lvl3pPr marL="1143000" indent="-228600" defTabSz="731838">
              <a:spcBef>
                <a:spcPct val="30000"/>
              </a:spcBef>
              <a:defRPr sz="1200">
                <a:solidFill>
                  <a:schemeClr val="tx1"/>
                </a:solidFill>
                <a:latin typeface="Times New Roman" panose="02020603050405020304" pitchFamily="18" charset="0"/>
              </a:defRPr>
            </a:lvl3pPr>
            <a:lvl4pPr marL="1600200" indent="-228600" defTabSz="731838">
              <a:spcBef>
                <a:spcPct val="30000"/>
              </a:spcBef>
              <a:defRPr sz="1200">
                <a:solidFill>
                  <a:schemeClr val="tx1"/>
                </a:solidFill>
                <a:latin typeface="Times New Roman" panose="02020603050405020304" pitchFamily="18" charset="0"/>
              </a:defRPr>
            </a:lvl4pPr>
            <a:lvl5pPr marL="2057400" indent="-228600" defTabSz="731838">
              <a:spcBef>
                <a:spcPct val="30000"/>
              </a:spcBef>
              <a:defRPr sz="1200">
                <a:solidFill>
                  <a:schemeClr val="tx1"/>
                </a:solidFill>
                <a:latin typeface="Times New Roman" panose="02020603050405020304" pitchFamily="18" charset="0"/>
              </a:defRPr>
            </a:lvl5pPr>
            <a:lvl6pPr marL="2514600" indent="-228600" defTabSz="7318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318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318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318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Training Resource Package for Family Planning</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Progestin-Only Injectable Contraceptives  Module</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Basic Slide Set: Session II				</a:t>
            </a:r>
            <a:endParaRPr kumimoji="0" lang="en-US" altLang="en-US" sz="1100" b="0" i="1" u="none" strike="noStrike" kern="1200" cap="none" spc="0" normalizeH="0" baseline="0" noProof="0">
              <a:ln>
                <a:noFill/>
              </a:ln>
              <a:solidFill>
                <a:srgbClr val="808080"/>
              </a:solidFill>
              <a:effectLst/>
              <a:uLnTx/>
              <a:uFillTx/>
              <a:latin typeface="Arial" panose="020B0604020202020204" pitchFamily="34" charset="0"/>
              <a:ea typeface="+mn-ea"/>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D89D729-EC95-4B98-B45A-DB5248B91619}"/>
              </a:ext>
            </a:extLst>
          </p:cNvPr>
          <p:cNvSpPr>
            <a:spLocks noGrp="1" noRot="1" noChangeAspect="1" noChangeArrowheads="1" noTextEdit="1"/>
          </p:cNvSpPr>
          <p:nvPr>
            <p:ph type="sldImg"/>
          </p:nvPr>
        </p:nvSpPr>
        <p:spPr>
          <a:xfrm>
            <a:off x="609600" y="685800"/>
            <a:ext cx="4078288" cy="3057525"/>
          </a:xfrm>
          <a:solidFill>
            <a:srgbClr val="FFFFFF"/>
          </a:solidFill>
          <a:ln/>
        </p:spPr>
      </p:sp>
      <p:sp>
        <p:nvSpPr>
          <p:cNvPr id="36867" name="Rectangle 3">
            <a:extLst>
              <a:ext uri="{FF2B5EF4-FFF2-40B4-BE49-F238E27FC236}">
                <a16:creationId xmlns:a16="http://schemas.microsoft.com/office/drawing/2014/main" id="{DD0F8EEE-C927-4796-8720-2BB5415B297A}"/>
              </a:ext>
            </a:extLst>
          </p:cNvPr>
          <p:cNvSpPr>
            <a:spLocks noGrp="1" noChangeArrowheads="1"/>
          </p:cNvSpPr>
          <p:nvPr>
            <p:ph type="body" idx="1"/>
          </p:nvPr>
        </p:nvSpPr>
        <p:spPr>
          <a:xfrm>
            <a:off x="533400" y="3733800"/>
            <a:ext cx="560705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Non-breastfeeding women can initiate injectables immediately postpartum. </a:t>
            </a:r>
          </a:p>
        </p:txBody>
      </p:sp>
      <p:sp>
        <p:nvSpPr>
          <p:cNvPr id="36868" name="Footer Placeholder 3">
            <a:extLst>
              <a:ext uri="{FF2B5EF4-FFF2-40B4-BE49-F238E27FC236}">
                <a16:creationId xmlns:a16="http://schemas.microsoft.com/office/drawing/2014/main" id="{7B7593A2-300E-4BBB-A474-EDD3A544CDDD}"/>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31838">
              <a:spcBef>
                <a:spcPct val="30000"/>
              </a:spcBef>
              <a:defRPr sz="1200">
                <a:solidFill>
                  <a:schemeClr val="tx1"/>
                </a:solidFill>
                <a:latin typeface="Times New Roman" panose="02020603050405020304" pitchFamily="18" charset="0"/>
              </a:defRPr>
            </a:lvl1pPr>
            <a:lvl2pPr marL="742950" indent="-285750" defTabSz="731838">
              <a:spcBef>
                <a:spcPct val="30000"/>
              </a:spcBef>
              <a:buChar char="•"/>
              <a:defRPr sz="1200">
                <a:solidFill>
                  <a:schemeClr val="tx1"/>
                </a:solidFill>
                <a:latin typeface="Times New Roman" panose="02020603050405020304" pitchFamily="18" charset="0"/>
              </a:defRPr>
            </a:lvl2pPr>
            <a:lvl3pPr marL="1143000" indent="-228600" defTabSz="731838">
              <a:spcBef>
                <a:spcPct val="30000"/>
              </a:spcBef>
              <a:defRPr sz="1200">
                <a:solidFill>
                  <a:schemeClr val="tx1"/>
                </a:solidFill>
                <a:latin typeface="Times New Roman" panose="02020603050405020304" pitchFamily="18" charset="0"/>
              </a:defRPr>
            </a:lvl3pPr>
            <a:lvl4pPr marL="1600200" indent="-228600" defTabSz="731838">
              <a:spcBef>
                <a:spcPct val="30000"/>
              </a:spcBef>
              <a:defRPr sz="1200">
                <a:solidFill>
                  <a:schemeClr val="tx1"/>
                </a:solidFill>
                <a:latin typeface="Times New Roman" panose="02020603050405020304" pitchFamily="18" charset="0"/>
              </a:defRPr>
            </a:lvl4pPr>
            <a:lvl5pPr marL="2057400" indent="-228600" defTabSz="731838">
              <a:spcBef>
                <a:spcPct val="30000"/>
              </a:spcBef>
              <a:defRPr sz="1200">
                <a:solidFill>
                  <a:schemeClr val="tx1"/>
                </a:solidFill>
                <a:latin typeface="Times New Roman" panose="02020603050405020304" pitchFamily="18" charset="0"/>
              </a:defRPr>
            </a:lvl5pPr>
            <a:lvl6pPr marL="2514600" indent="-228600" defTabSz="7318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318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318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318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Training Resource Package for Family Planning</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Progestin-Only Injectable Contraceptives  Module</a:t>
            </a:r>
          </a:p>
          <a:p>
            <a:pPr marL="0" marR="0" lvl="0" indent="0" algn="l" defTabSz="731838"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t>Basic Slide Set: Session II				</a:t>
            </a:r>
            <a:endParaRPr kumimoji="0" lang="en-US" altLang="en-US" sz="1100" b="0" i="1" u="none" strike="noStrike" kern="1200" cap="none" spc="0" normalizeH="0" baseline="0" noProof="0">
              <a:ln>
                <a:noFill/>
              </a:ln>
              <a:solidFill>
                <a:srgbClr val="808080"/>
              </a:solidFill>
              <a:effectLst/>
              <a:uLnTx/>
              <a:uFillTx/>
              <a:latin typeface="Arial" panose="020B0604020202020204" pitchFamily="34" charset="0"/>
              <a:ea typeface="+mn-ea"/>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7C5537-93EC-43F6-9380-5F32F870DF88}"/>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6E3C9760-F8EF-456E-A645-4E60DCE578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Injectables may be initiated without a pelvic exam; without blood tests or routine lab tests; without cervical cancer screening; without a breast exam. </a:t>
            </a:r>
          </a:p>
          <a:p>
            <a:r>
              <a:rPr lang="en-US" altLang="en-US" dirty="0">
                <a:latin typeface="Times New Roman" panose="02020603050405020304" pitchFamily="18" charset="0"/>
                <a:ea typeface="ＭＳ Ｐゴシック" panose="020B0600070205080204" pitchFamily="34" charset="-128"/>
              </a:rPr>
              <a:t>DMPA and NET-EN can </a:t>
            </a:r>
            <a:r>
              <a:rPr lang="en-US" altLang="en-US" b="1" dirty="0">
                <a:latin typeface="Times New Roman" panose="02020603050405020304" pitchFamily="18" charset="0"/>
                <a:ea typeface="ＭＳ Ｐゴシック" panose="020B0600070205080204" pitchFamily="34" charset="-128"/>
              </a:rPr>
              <a:t>be started anytime during the menstrual cycle as long as the provider can be reasonably sure the woman is not pregnant. </a:t>
            </a:r>
            <a:r>
              <a:rPr lang="en-US" altLang="en-US" dirty="0">
                <a:latin typeface="Times New Roman" panose="02020603050405020304" pitchFamily="18" charset="0"/>
                <a:ea typeface="ＭＳ Ｐゴシック" panose="020B0600070205080204" pitchFamily="34" charset="-128"/>
              </a:rPr>
              <a:t>You can be reasonably certain that a woman is not pregnant if any of these situations apply: </a:t>
            </a:r>
          </a:p>
          <a:p>
            <a:pPr lvl="1"/>
            <a:r>
              <a:rPr lang="en-US" altLang="en-US" dirty="0">
                <a:latin typeface="Times New Roman" panose="02020603050405020304" pitchFamily="18" charset="0"/>
                <a:ea typeface="ＭＳ Ｐゴシック" panose="020B0600070205080204" pitchFamily="34" charset="-128"/>
              </a:rPr>
              <a:t>Her menstrual bleeding started within the past seven days.</a:t>
            </a:r>
          </a:p>
          <a:p>
            <a:pPr lvl="1"/>
            <a:r>
              <a:rPr lang="en-US" altLang="en-US" dirty="0">
                <a:latin typeface="Times New Roman" panose="02020603050405020304" pitchFamily="18" charset="0"/>
                <a:ea typeface="ＭＳ Ｐゴシック" panose="020B0600070205080204" pitchFamily="34" charset="-128"/>
              </a:rPr>
              <a:t>The woman is fully breastfeeding, has no menses, and her baby is less than six months old. </a:t>
            </a:r>
          </a:p>
          <a:p>
            <a:pPr lvl="1"/>
            <a:r>
              <a:rPr lang="en-US" altLang="en-US" dirty="0">
                <a:latin typeface="Times New Roman" panose="02020603050405020304" pitchFamily="18" charset="0"/>
                <a:ea typeface="ＭＳ Ｐゴシック" panose="020B0600070205080204" pitchFamily="34" charset="-128"/>
              </a:rPr>
              <a:t>She has abstained from intercourse since her last menses or since delivery. </a:t>
            </a:r>
          </a:p>
          <a:p>
            <a:pPr lvl="1"/>
            <a:r>
              <a:rPr lang="en-US" altLang="en-US" dirty="0">
                <a:latin typeface="Times New Roman" panose="02020603050405020304" pitchFamily="18" charset="0"/>
                <a:ea typeface="ＭＳ Ｐゴシック" panose="020B0600070205080204" pitchFamily="34" charset="-128"/>
              </a:rPr>
              <a:t>She has given birth in the past four weeks. </a:t>
            </a:r>
          </a:p>
          <a:p>
            <a:pPr lvl="1"/>
            <a:r>
              <a:rPr lang="en-US" altLang="en-US" dirty="0">
                <a:latin typeface="Times New Roman" panose="02020603050405020304" pitchFamily="18" charset="0"/>
                <a:ea typeface="ＭＳ Ｐゴシック" panose="020B0600070205080204" pitchFamily="34" charset="-128"/>
              </a:rPr>
              <a:t>She had a miscarriage or an abortion in the past seven days. </a:t>
            </a:r>
          </a:p>
          <a:p>
            <a:pPr lvl="1"/>
            <a:r>
              <a:rPr lang="en-US" altLang="en-US" dirty="0">
                <a:latin typeface="Times New Roman" panose="02020603050405020304" pitchFamily="18" charset="0"/>
                <a:ea typeface="ＭＳ Ｐゴシック" panose="020B0600070205080204" pitchFamily="34" charset="-128"/>
              </a:rPr>
              <a:t>She has been using a reliable contraceptive method consistently and correctly.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2B8C472-1508-4475-825E-FEC0CD88B149}"/>
              </a:ext>
            </a:extLst>
          </p:cNvPr>
          <p:cNvSpPr>
            <a:spLocks noGrp="1" noRot="1" noChangeAspect="1" noChangeArrowheads="1" noTextEdit="1"/>
          </p:cNvSpPr>
          <p:nvPr>
            <p:ph type="sldImg"/>
          </p:nvPr>
        </p:nvSpPr>
        <p:spPr>
          <a:xfrm>
            <a:off x="762000" y="696913"/>
            <a:ext cx="4038600" cy="3028950"/>
          </a:xfrm>
          <a:ln/>
        </p:spPr>
      </p:sp>
      <p:sp>
        <p:nvSpPr>
          <p:cNvPr id="19459" name="Rectangle 3">
            <a:extLst>
              <a:ext uri="{FF2B5EF4-FFF2-40B4-BE49-F238E27FC236}">
                <a16:creationId xmlns:a16="http://schemas.microsoft.com/office/drawing/2014/main" id="{E57315FB-88BE-4BC0-AAD2-FA58F80B89E3}"/>
              </a:ext>
            </a:extLst>
          </p:cNvPr>
          <p:cNvSpPr>
            <a:spLocks noGrp="1" noChangeArrowheads="1"/>
          </p:cNvSpPr>
          <p:nvPr>
            <p:ph type="body" idx="1"/>
          </p:nvPr>
        </p:nvSpPr>
        <p:spPr>
          <a:xfrm>
            <a:off x="641350" y="3886200"/>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Progestin-only injectables prevent pregnancy in two ways:</a:t>
            </a:r>
          </a:p>
          <a:p>
            <a:pPr lvl="1"/>
            <a:r>
              <a:rPr lang="en-US" altLang="en-US" dirty="0">
                <a:latin typeface="Times New Roman" panose="02020603050405020304" pitchFamily="18" charset="0"/>
                <a:ea typeface="ＭＳ Ｐゴシック" panose="020B0600070205080204" pitchFamily="34" charset="-128"/>
              </a:rPr>
              <a:t>The primary mechanism of action is to </a:t>
            </a:r>
            <a:r>
              <a:rPr lang="en-US" altLang="en-US" b="1" dirty="0">
                <a:latin typeface="Times New Roman" panose="02020603050405020304" pitchFamily="18" charset="0"/>
                <a:ea typeface="ＭＳ Ｐゴシック" panose="020B0600070205080204" pitchFamily="34" charset="-128"/>
              </a:rPr>
              <a:t>suppress ovulation.</a:t>
            </a:r>
            <a:r>
              <a:rPr lang="en-US" altLang="en-US" dirty="0">
                <a:latin typeface="Times New Roman" panose="02020603050405020304" pitchFamily="18" charset="0"/>
                <a:ea typeface="ＭＳ Ｐゴシック" panose="020B0600070205080204" pitchFamily="34" charset="-128"/>
              </a:rPr>
              <a:t> Progestin causes the hypothalamus and the pituitary gland to reduce production of the hormones that are necessary for ovulation. Without ovulation, there is no egg to be fertilized.</a:t>
            </a:r>
          </a:p>
          <a:p>
            <a:pPr lvl="1"/>
            <a:r>
              <a:rPr lang="en-US" altLang="en-US" dirty="0">
                <a:latin typeface="Times New Roman" panose="02020603050405020304" pitchFamily="18" charset="0"/>
                <a:ea typeface="ＭＳ Ｐゴシック" panose="020B0600070205080204" pitchFamily="34" charset="-128"/>
              </a:rPr>
              <a:t>Progestin also </a:t>
            </a:r>
            <a:r>
              <a:rPr lang="en-US" altLang="en-US" b="1" dirty="0">
                <a:latin typeface="Times New Roman" panose="02020603050405020304" pitchFamily="18" charset="0"/>
                <a:ea typeface="ＭＳ Ｐゴシック" panose="020B0600070205080204" pitchFamily="34" charset="-128"/>
              </a:rPr>
              <a:t>thickens the cervical mucus. </a:t>
            </a:r>
            <a:r>
              <a:rPr lang="en-US" altLang="en-US" dirty="0">
                <a:latin typeface="Times New Roman" panose="02020603050405020304" pitchFamily="18" charset="0"/>
                <a:ea typeface="ＭＳ Ｐゴシック" panose="020B0600070205080204" pitchFamily="34" charset="-128"/>
              </a:rPr>
              <a:t>The thickened mucus makes it more difficult for sperm to enter the uterine cavity. In the unlikely event that a woman does ovulate, this mucus barrier greatly reduces the chance that the egg will be fertilized.</a:t>
            </a:r>
          </a:p>
          <a:p>
            <a:r>
              <a:rPr lang="en-US" altLang="en-US" dirty="0">
                <a:latin typeface="Times New Roman" panose="02020603050405020304" pitchFamily="18" charset="0"/>
                <a:ea typeface="ＭＳ Ｐゴシック" panose="020B0600070205080204" pitchFamily="34" charset="-128"/>
              </a:rPr>
              <a:t>Other contraceptive methods that work this way are injectables, implants and combined oral contraceptives (COCs).</a:t>
            </a:r>
          </a:p>
          <a:p>
            <a:r>
              <a:rPr lang="en-US" altLang="en-US" dirty="0">
                <a:latin typeface="Times New Roman" panose="02020603050405020304" pitchFamily="18" charset="0"/>
                <a:ea typeface="ＭＳ Ｐゴシック" panose="020B0600070205080204" pitchFamily="34" charset="-128"/>
              </a:rPr>
              <a:t>POPs do not disrupt an existing pregnancy and do not harm a fetus if a woman is accidentally given this method when she is already pregnant. However, if it is determined that a woman who is using POPs is, indeed, pregnant, she should stop receiving injections.</a:t>
            </a:r>
          </a:p>
          <a:p>
            <a:pPr eaLnBrk="1" hangingPunct="1">
              <a:lnSpc>
                <a:spcPct val="95000"/>
              </a:lnSpc>
              <a:spcBef>
                <a:spcPct val="65000"/>
              </a:spcBef>
            </a:pPr>
            <a:endParaRPr lang="en-US" altLang="en-US" sz="1000" i="1" dirty="0">
              <a:latin typeface="Times New Roman" panose="02020603050405020304" pitchFamily="18" charset="0"/>
              <a:ea typeface="ＭＳ Ｐゴシック" panose="020B0600070205080204" pitchFamily="34" charset="-128"/>
            </a:endParaRPr>
          </a:p>
          <a:p>
            <a:pPr eaLnBrk="1" hangingPunct="1">
              <a:lnSpc>
                <a:spcPct val="95000"/>
              </a:lnSpc>
              <a:spcBef>
                <a:spcPct val="65000"/>
              </a:spcBef>
            </a:pPr>
            <a:r>
              <a:rPr lang="en-US" altLang="en-US" sz="1000" i="1" dirty="0">
                <a:latin typeface="Times New Roman" panose="02020603050405020304" pitchFamily="18" charset="0"/>
                <a:ea typeface="ＭＳ Ｐゴシック" panose="020B0600070205080204" pitchFamily="34" charset="-128"/>
              </a:rPr>
              <a:t>Illustration credit: Salim Khalaf/FHI</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18CC02E-8932-44F1-ADE3-254BB69C0015}" type="slidenum">
              <a:rPr lang="en-US" altLang="en-US"/>
              <a:pPr/>
              <a:t>53</a:t>
            </a:fld>
            <a:endParaRPr lang="en-US" altLang="en-US" dirty="0"/>
          </a:p>
        </p:txBody>
      </p:sp>
      <p:sp>
        <p:nvSpPr>
          <p:cNvPr id="132099" name="Rectangle 2"/>
          <p:cNvSpPr>
            <a:spLocks noGrp="1" noRot="1" noChangeAspect="1" noChangeArrowheads="1" noTextEdit="1"/>
          </p:cNvSpPr>
          <p:nvPr>
            <p:ph type="sldImg"/>
          </p:nvPr>
        </p:nvSpPr>
        <p:spPr>
          <a:xfrm>
            <a:off x="733425" y="685800"/>
            <a:ext cx="3973513" cy="2979738"/>
          </a:xfrm>
          <a:ln/>
        </p:spPr>
      </p:sp>
      <p:sp>
        <p:nvSpPr>
          <p:cNvPr id="132100" name="Rectangle 3"/>
          <p:cNvSpPr>
            <a:spLocks noGrp="1" noChangeArrowheads="1"/>
          </p:cNvSpPr>
          <p:nvPr>
            <p:ph type="body" idx="1"/>
          </p:nvPr>
        </p:nvSpPr>
        <p:spPr>
          <a:xfrm>
            <a:off x="637730" y="3738867"/>
            <a:ext cx="5548892" cy="464654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sz="1000" dirty="0">
                <a:latin typeface="Times New Roman" pitchFamily="18" charset="0"/>
                <a:ea typeface="ＭＳ Ｐゴシック" pitchFamily="34" charset="-128"/>
              </a:rPr>
              <a:t>If DMPA or NET-EN are initiated during the </a:t>
            </a:r>
            <a:r>
              <a:rPr lang="en-US" sz="1000" b="1" dirty="0">
                <a:latin typeface="Times New Roman" pitchFamily="18" charset="0"/>
                <a:ea typeface="ＭＳ Ｐゴシック" pitchFamily="34" charset="-128"/>
              </a:rPr>
              <a:t>first seven days of the menstrual cycle</a:t>
            </a:r>
            <a:r>
              <a:rPr lang="en-US" sz="1000" dirty="0">
                <a:latin typeface="Times New Roman" pitchFamily="18" charset="0"/>
                <a:ea typeface="ＭＳ Ｐゴシック" pitchFamily="34" charset="-128"/>
              </a:rPr>
              <a:t>—where day one is the first day of bleeding—no backup contraceptive method is necessary.  If progestin-only injectables are initiated </a:t>
            </a:r>
            <a:r>
              <a:rPr lang="en-US" sz="1000" b="1" dirty="0">
                <a:latin typeface="Times New Roman" pitchFamily="18" charset="0"/>
                <a:ea typeface="ＭＳ Ｐゴシック" pitchFamily="34" charset="-128"/>
              </a:rPr>
              <a:t>more than seven days after the start of woman’s monthly bleeding</a:t>
            </a:r>
            <a:r>
              <a:rPr lang="en-US" sz="1000" dirty="0">
                <a:latin typeface="Times New Roman" pitchFamily="18" charset="0"/>
                <a:ea typeface="ＭＳ Ｐゴシック" pitchFamily="34" charset="-128"/>
              </a:rPr>
              <a:t>, advise her to use a backup contraceptive method such as condoms for the first seven days following the injection. Ideally, </a:t>
            </a:r>
            <a:r>
              <a:rPr lang="en-US" sz="1000" b="1" dirty="0">
                <a:latin typeface="Times New Roman" pitchFamily="18" charset="0"/>
                <a:ea typeface="ＭＳ Ｐゴシック" pitchFamily="34" charset="-128"/>
              </a:rPr>
              <a:t>postpartum women who are breastfeeding generally should not start using injectables until six weeks postpartum </a:t>
            </a:r>
            <a:r>
              <a:rPr lang="en-US" sz="1000" dirty="0">
                <a:latin typeface="Times New Roman" pitchFamily="18" charset="0"/>
                <a:ea typeface="ＭＳ Ｐゴシック" pitchFamily="34" charset="-128"/>
              </a:rPr>
              <a:t>because of concerns the newborn infants will be exposed to DMPA or NET-EN received in breast milk. This represents the international consensus on the initiation of progestin-only injectables and breastfeeding as reflected in the WHO MEC. Women who are exclusively breastfeeding a baby less than six months old and whose menses have not returned are protected from pregnancy by the lactational amenorrhea method (LAM). </a:t>
            </a:r>
            <a:r>
              <a:rPr lang="en-US" sz="1000" b="1" dirty="0">
                <a:latin typeface="Times New Roman" pitchFamily="18" charset="0"/>
                <a:ea typeface="ＭＳ Ｐゴシック" pitchFamily="34" charset="-128"/>
              </a:rPr>
              <a:t>Postpartum women who are </a:t>
            </a:r>
            <a:r>
              <a:rPr lang="en-US" sz="1000" b="1" i="1" dirty="0">
                <a:latin typeface="Times New Roman" pitchFamily="18" charset="0"/>
                <a:ea typeface="ＭＳ Ｐゴシック" pitchFamily="34" charset="-128"/>
              </a:rPr>
              <a:t>not</a:t>
            </a:r>
            <a:r>
              <a:rPr lang="en-US" sz="1000" b="1" dirty="0">
                <a:latin typeface="Times New Roman" pitchFamily="18" charset="0"/>
                <a:ea typeface="ＭＳ Ｐゴシック" pitchFamily="34" charset="-128"/>
              </a:rPr>
              <a:t> breastfeeding </a:t>
            </a:r>
            <a:r>
              <a:rPr lang="en-US" sz="1000" dirty="0">
                <a:latin typeface="Times New Roman" pitchFamily="18" charset="0"/>
                <a:ea typeface="ＭＳ Ｐゴシック" pitchFamily="34" charset="-128"/>
              </a:rPr>
              <a:t>may start progestin-only injectables immediately after giving birth.</a:t>
            </a:r>
            <a:r>
              <a:rPr lang="en-US" sz="1000" b="1" dirty="0">
                <a:latin typeface="Times New Roman" pitchFamily="18" charset="0"/>
                <a:ea typeface="ＭＳ Ｐゴシック" pitchFamily="34" charset="-128"/>
              </a:rPr>
              <a:t> </a:t>
            </a:r>
            <a:r>
              <a:rPr lang="en-US" sz="1000" dirty="0">
                <a:latin typeface="Times New Roman" pitchFamily="18" charset="0"/>
                <a:ea typeface="ＭＳ Ｐゴシック" pitchFamily="34" charset="-128"/>
              </a:rPr>
              <a:t>If a woman who is not breastfeeding wants to start using progestin-only injectables more than four weeks after she has given birth, it is necessary to rule out pregnancy before giving the injection. Progestin-only injectables can be initiated immediately following an </a:t>
            </a:r>
            <a:r>
              <a:rPr lang="en-US" sz="1000" b="1" dirty="0">
                <a:latin typeface="Times New Roman" pitchFamily="18" charset="0"/>
                <a:ea typeface="ＭＳ Ｐゴシック" pitchFamily="34" charset="-128"/>
              </a:rPr>
              <a:t>abortion or miscarriage </a:t>
            </a:r>
            <a:r>
              <a:rPr lang="en-US" sz="1000" dirty="0">
                <a:latin typeface="Times New Roman" pitchFamily="18" charset="0"/>
                <a:ea typeface="ＭＳ Ｐゴシック" pitchFamily="34" charset="-128"/>
              </a:rPr>
              <a:t>without need for a backup method. If it is more than seven days after a first- or second-trimester miscarriage or abortion, a woman can start injectables any time it is reasonably certain she is not pregnant. She will need a backup method for the first seven days after the injection. If a woman is </a:t>
            </a:r>
            <a:r>
              <a:rPr lang="en-US" sz="1000" b="1" dirty="0">
                <a:latin typeface="Times New Roman" pitchFamily="18" charset="0"/>
                <a:ea typeface="ＭＳ Ｐゴシック" pitchFamily="34" charset="-128"/>
              </a:rPr>
              <a:t>switching to injectables from another hormonal method</a:t>
            </a:r>
            <a:r>
              <a:rPr lang="en-US" sz="1000" dirty="0">
                <a:latin typeface="Times New Roman" pitchFamily="18" charset="0"/>
                <a:ea typeface="ＭＳ Ｐゴシック" pitchFamily="34" charset="-128"/>
              </a:rPr>
              <a:t>, she can have an injection of DMPA or NET-EN immediately, provided that she has been using the hormonal method consistently and correctly or if it is otherwise reasonably certain she is not pregnant. There is no need for her to wait for her next monthly bleeding. There is no need for her to use a backup method. If she is </a:t>
            </a:r>
            <a:r>
              <a:rPr lang="en-US" sz="1000" b="1" dirty="0">
                <a:latin typeface="Times New Roman" pitchFamily="18" charset="0"/>
                <a:ea typeface="ＭＳ Ｐゴシック" pitchFamily="34" charset="-128"/>
              </a:rPr>
              <a:t>switching from another injectable</a:t>
            </a:r>
            <a:r>
              <a:rPr lang="en-US" sz="1000" dirty="0">
                <a:latin typeface="Times New Roman" pitchFamily="18" charset="0"/>
                <a:ea typeface="ＭＳ Ｐゴシック" pitchFamily="34" charset="-128"/>
              </a:rPr>
              <a:t>, she can have the new injectable when the repeat injection would have been given. No need for a backup method. She can start injectables on the same day that she uses </a:t>
            </a:r>
            <a:r>
              <a:rPr lang="en-US" sz="1000" b="1" dirty="0">
                <a:latin typeface="Times New Roman" pitchFamily="18" charset="0"/>
                <a:ea typeface="ＭＳ Ｐゴシック" pitchFamily="34" charset="-128"/>
              </a:rPr>
              <a:t>emergency contraceptive pills (ECPs)</a:t>
            </a:r>
            <a:r>
              <a:rPr lang="en-US" sz="1000" dirty="0">
                <a:latin typeface="Times New Roman" pitchFamily="18" charset="0"/>
                <a:ea typeface="ＭＳ Ｐゴシック" pitchFamily="34" charset="-128"/>
              </a:rPr>
              <a:t>, or, if she prefers, within seven days after the start of her monthly bleeding. She will need a backup method for the first seven days after the injection. She should return if she has signs or symptoms of pregnancy other than not having monthly bleeding. </a:t>
            </a:r>
            <a:endParaRPr lang="en-US" sz="1000" i="1" dirty="0">
              <a:latin typeface="Times New Roman" pitchFamily="18" charset="0"/>
              <a:ea typeface="ＭＳ Ｐゴシック" pitchFamily="34" charset="-128"/>
            </a:endParaRPr>
          </a:p>
          <a:p>
            <a:pPr eaLnBrk="1" hangingPunct="1"/>
            <a:endParaRPr lang="en-US" altLang="en-US" sz="1000" dirty="0"/>
          </a:p>
        </p:txBody>
      </p:sp>
    </p:spTree>
    <p:extLst>
      <p:ext uri="{BB962C8B-B14F-4D97-AF65-F5344CB8AC3E}">
        <p14:creationId xmlns:p14="http://schemas.microsoft.com/office/powerpoint/2010/main" val="3409170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08DE3A-51FC-4315-BB53-684E28C5CCFD}"/>
              </a:ext>
            </a:extLst>
          </p:cNvPr>
          <p:cNvSpPr>
            <a:spLocks noGrp="1" noRot="1" noChangeAspect="1" noChangeArrowheads="1" noTextEdit="1"/>
          </p:cNvSpPr>
          <p:nvPr>
            <p:ph type="sldImg"/>
          </p:nvPr>
        </p:nvSpPr>
        <p:spPr>
          <a:xfrm>
            <a:off x="762000" y="696913"/>
            <a:ext cx="4038600" cy="3028950"/>
          </a:xfrm>
          <a:ln/>
        </p:spPr>
      </p:sp>
      <p:sp>
        <p:nvSpPr>
          <p:cNvPr id="32771" name="Rectangle 3">
            <a:extLst>
              <a:ext uri="{FF2B5EF4-FFF2-40B4-BE49-F238E27FC236}">
                <a16:creationId xmlns:a16="http://schemas.microsoft.com/office/drawing/2014/main" id="{D4A25028-5401-40AF-B158-3823A702C05D}"/>
              </a:ext>
            </a:extLst>
          </p:cNvPr>
          <p:cNvSpPr>
            <a:spLocks noGrp="1" noChangeArrowheads="1"/>
          </p:cNvSpPr>
          <p:nvPr>
            <p:ph type="body" idx="1"/>
          </p:nvPr>
        </p:nvSpPr>
        <p:spPr>
          <a:xfrm>
            <a:off x="701675" y="3810000"/>
            <a:ext cx="5607050" cy="5029200"/>
          </a:xfrm>
          <a:ln/>
        </p:spPr>
        <p:txBody>
          <a:bodyPr/>
          <a:lstStyle/>
          <a:p>
            <a:pPr eaLnBrk="1" hangingPunct="1">
              <a:defRPr/>
            </a:pPr>
            <a:endParaRPr lang="en-US" dirty="0">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F52EEE9-D636-4831-A6C0-157E22619643}"/>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80B82A81-D0FD-4A90-84D0-7CE1E406EDC7}"/>
              </a:ext>
            </a:extLst>
          </p:cNvPr>
          <p:cNvSpPr>
            <a:spLocks noGrp="1"/>
          </p:cNvSpPr>
          <p:nvPr>
            <p:ph type="body" idx="1"/>
          </p:nvPr>
        </p:nvSpPr>
        <p:spPr>
          <a:ln/>
        </p:spPr>
        <p:txBody>
          <a:bodyPr/>
          <a:lstStyle/>
          <a:p>
            <a:pPr eaLnBrk="1" hangingPunct="1">
              <a:lnSpc>
                <a:spcPct val="95000"/>
              </a:lnSpc>
              <a:spcBef>
                <a:spcPct val="10000"/>
              </a:spcBef>
              <a:defRPr/>
            </a:pPr>
            <a:endParaRPr lang="en-US" sz="1050" dirty="0">
              <a:latin typeface="Times New Roman" pitchFamily="18"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6190B6C-2C38-4361-B560-8F42B668D0FC}"/>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A5767F17-99C4-414B-98BB-9F4E20C5C2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BAA8F00-1C32-400C-A6F1-4162BEDC6DBF}"/>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02A33DEB-850A-4E36-8D38-12168206D7C9}"/>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B496295-CA07-4EBC-BB6D-2F6BF190B4F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E89F86C-677A-4DC5-B56D-0BC00376BD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woman should receive an injection of 150 mg DMPA once every three months or 13 weeks. However, there is a safe window (“grace period”) for repeat injections—that is, how early or late the injection can be given while maintaining effective contraception. </a:t>
            </a:r>
          </a:p>
          <a:p>
            <a:r>
              <a:rPr lang="en-US" altLang="en-US" dirty="0">
                <a:latin typeface="Times New Roman" panose="02020603050405020304" pitchFamily="18" charset="0"/>
                <a:ea typeface="ＭＳ Ｐゴシック" panose="020B0600070205080204" pitchFamily="34" charset="-128"/>
              </a:rPr>
              <a:t>For DMPA, this window is up to t</a:t>
            </a:r>
            <a:r>
              <a:rPr lang="en-US" altLang="en-US" i="1" dirty="0">
                <a:latin typeface="Times New Roman" panose="02020603050405020304" pitchFamily="18" charset="0"/>
                <a:ea typeface="ＭＳ Ｐゴシック" panose="020B0600070205080204" pitchFamily="34" charset="-128"/>
              </a:rPr>
              <a:t>wo weeks before </a:t>
            </a:r>
            <a:r>
              <a:rPr lang="en-US" altLang="en-US" dirty="0">
                <a:latin typeface="Times New Roman" panose="02020603050405020304" pitchFamily="18" charset="0"/>
                <a:ea typeface="ＭＳ Ｐゴシック" panose="020B0600070205080204" pitchFamily="34" charset="-128"/>
              </a:rPr>
              <a:t>or fo</a:t>
            </a:r>
            <a:r>
              <a:rPr lang="en-US" altLang="en-US" i="1" dirty="0">
                <a:latin typeface="Times New Roman" panose="02020603050405020304" pitchFamily="18" charset="0"/>
                <a:ea typeface="ＭＳ Ｐゴシック" panose="020B0600070205080204" pitchFamily="34" charset="-128"/>
              </a:rPr>
              <a:t>ur weeks after</a:t>
            </a:r>
            <a:r>
              <a:rPr lang="en-US" altLang="en-US" dirty="0">
                <a:latin typeface="Times New Roman" panose="02020603050405020304" pitchFamily="18" charset="0"/>
                <a:ea typeface="ＭＳ Ｐゴシック" panose="020B0600070205080204" pitchFamily="34" charset="-128"/>
              </a:rPr>
              <a:t> a scheduled reinjection date. </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737B814-70E3-4E4B-A397-72675C45F86F}"/>
              </a:ext>
            </a:extLst>
          </p:cNvPr>
          <p:cNvSpPr>
            <a:spLocks noGrp="1" noRot="1" noChangeAspect="1" noChangeArrowheads="1" noTextEdit="1"/>
          </p:cNvSpPr>
          <p:nvPr>
            <p:ph type="sldImg"/>
          </p:nvPr>
        </p:nvSpPr>
        <p:spPr>
          <a:xfrm>
            <a:off x="763588" y="611188"/>
            <a:ext cx="3935412" cy="2951162"/>
          </a:xfrm>
          <a:ln/>
        </p:spPr>
      </p:sp>
      <p:sp>
        <p:nvSpPr>
          <p:cNvPr id="34819" name="Rectangle 3">
            <a:extLst>
              <a:ext uri="{FF2B5EF4-FFF2-40B4-BE49-F238E27FC236}">
                <a16:creationId xmlns:a16="http://schemas.microsoft.com/office/drawing/2014/main" id="{D6E21F3E-6B0C-4A70-A7C3-54DB13E6ABDC}"/>
              </a:ext>
            </a:extLst>
          </p:cNvPr>
          <p:cNvSpPr>
            <a:spLocks noGrp="1" noChangeArrowheads="1"/>
          </p:cNvSpPr>
          <p:nvPr>
            <p:ph type="body" idx="1"/>
          </p:nvPr>
        </p:nvSpPr>
        <p:spPr>
          <a:xfrm>
            <a:off x="603250" y="3711575"/>
            <a:ext cx="5608638" cy="5126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 woman should receive an injection of 200mg NET-EN once every eight weeks (or two months). However, there is a safe window for repeat injections (“grace period”)—that is, how early or late the injection can be given while maintaining effective contraception. </a:t>
            </a:r>
          </a:p>
          <a:p>
            <a:r>
              <a:rPr lang="en-US" altLang="en-US" dirty="0">
                <a:latin typeface="Times New Roman" panose="02020603050405020304" pitchFamily="18" charset="0"/>
                <a:ea typeface="ＭＳ Ｐゴシック" panose="020B0600070205080204" pitchFamily="34" charset="-128"/>
              </a:rPr>
              <a:t>The safe window for repeat injections for NET-EN is up to </a:t>
            </a:r>
            <a:r>
              <a:rPr lang="en-US" altLang="en-US" i="1" dirty="0">
                <a:latin typeface="Times New Roman" panose="02020603050405020304" pitchFamily="18" charset="0"/>
                <a:ea typeface="ＭＳ Ｐゴシック" panose="020B0600070205080204" pitchFamily="34" charset="-128"/>
              </a:rPr>
              <a:t>two weeks before</a:t>
            </a:r>
            <a:r>
              <a:rPr lang="en-US" altLang="en-US" dirty="0">
                <a:latin typeface="Times New Roman" panose="02020603050405020304" pitchFamily="18" charset="0"/>
                <a:ea typeface="ＭＳ Ｐゴシック" panose="020B0600070205080204" pitchFamily="34" charset="-128"/>
              </a:rPr>
              <a:t> or </a:t>
            </a:r>
            <a:r>
              <a:rPr lang="en-US" altLang="en-US" i="1" dirty="0">
                <a:latin typeface="Times New Roman" panose="02020603050405020304" pitchFamily="18" charset="0"/>
                <a:ea typeface="ＭＳ Ｐゴシック" panose="020B0600070205080204" pitchFamily="34" charset="-128"/>
              </a:rPr>
              <a:t>two weeks after</a:t>
            </a:r>
            <a:r>
              <a:rPr lang="en-US" altLang="en-US" dirty="0">
                <a:latin typeface="Times New Roman" panose="02020603050405020304" pitchFamily="18" charset="0"/>
                <a:ea typeface="ＭＳ Ｐゴシック" panose="020B0600070205080204" pitchFamily="34" charset="-128"/>
              </a:rPr>
              <a:t> a scheduled reinjection date </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89980C0-27F0-4939-B381-77F555F5C858}"/>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364CEB20-F5AE-4991-84E4-7E687D4781C5}"/>
              </a:ext>
            </a:extLst>
          </p:cNvPr>
          <p:cNvSpPr>
            <a:spLocks noGrp="1" noChangeArrowheads="1"/>
          </p:cNvSpPr>
          <p:nvPr>
            <p:ph type="body" idx="1"/>
          </p:nvPr>
        </p:nvSpPr>
        <p:spPr>
          <a:xfrm>
            <a:off x="661988" y="3740150"/>
            <a:ext cx="571500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To rule out pregnancy in this situation, providers have these four options: </a:t>
            </a:r>
          </a:p>
          <a:p>
            <a:r>
              <a:rPr lang="en-US" altLang="en-US" dirty="0">
                <a:latin typeface="Times New Roman" panose="02020603050405020304" pitchFamily="18" charset="0"/>
                <a:ea typeface="ＭＳ Ｐゴシック" panose="020B0600070205080204" pitchFamily="34" charset="-128"/>
              </a:rPr>
              <a:t>Use the modified pregnancy checklist.</a:t>
            </a:r>
          </a:p>
          <a:p>
            <a:r>
              <a:rPr lang="en-US" altLang="en-US" dirty="0">
                <a:latin typeface="Times New Roman" panose="02020603050405020304" pitchFamily="18" charset="0"/>
                <a:ea typeface="ＭＳ Ｐゴシック" panose="020B0600070205080204" pitchFamily="34" charset="-128"/>
              </a:rPr>
              <a:t>Use a pregnancy test.</a:t>
            </a:r>
          </a:p>
          <a:p>
            <a:r>
              <a:rPr lang="en-US" altLang="en-US" dirty="0">
                <a:latin typeface="Times New Roman" panose="02020603050405020304" pitchFamily="18" charset="0"/>
                <a:ea typeface="ＭＳ Ｐゴシック" panose="020B0600070205080204" pitchFamily="34" charset="-128"/>
              </a:rPr>
              <a:t>If a pregnancy test is not available, conduct a bimanual pelvic examination to determine the size of the uterus for comparison at a follow-up visit. </a:t>
            </a:r>
          </a:p>
          <a:p>
            <a:r>
              <a:rPr lang="en-US" altLang="en-US" dirty="0">
                <a:latin typeface="Times New Roman" panose="02020603050405020304" pitchFamily="18" charset="0"/>
                <a:ea typeface="ＭＳ Ｐゴシック" panose="020B0600070205080204" pitchFamily="34" charset="-128"/>
              </a:rPr>
              <a:t>If a pregnancy test or bimanual pelvic examination are not available, do an abdominal examination and give her a backup method to use until her return visit for another abdominal examination in 12 to 14 weeks to see if the uterus could be located through the abdominal wall, or during her next menses, whichever comes first.</a:t>
            </a: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F0A3E5F-7585-4A5E-950C-9C3DE072E57F}"/>
              </a:ext>
            </a:extLst>
          </p:cNvPr>
          <p:cNvSpPr>
            <a:spLocks noGrp="1" noRot="1" noChangeAspect="1" noChangeArrowheads="1" noTextEdit="1"/>
          </p:cNvSpPr>
          <p:nvPr>
            <p:ph type="sldImg"/>
          </p:nvPr>
        </p:nvSpPr>
        <p:spPr>
          <a:xfrm>
            <a:off x="762000" y="696913"/>
            <a:ext cx="4038600" cy="3028950"/>
          </a:xfrm>
          <a:ln/>
        </p:spPr>
      </p:sp>
      <p:sp>
        <p:nvSpPr>
          <p:cNvPr id="38915" name="Rectangle 3">
            <a:extLst>
              <a:ext uri="{FF2B5EF4-FFF2-40B4-BE49-F238E27FC236}">
                <a16:creationId xmlns:a16="http://schemas.microsoft.com/office/drawing/2014/main" id="{B2BACFDD-0087-4B4C-A2DC-0038833723A4}"/>
              </a:ext>
            </a:extLst>
          </p:cNvPr>
          <p:cNvSpPr>
            <a:spLocks noGrp="1" noChangeArrowheads="1"/>
          </p:cNvSpPr>
          <p:nvPr>
            <p:ph type="body" idx="1"/>
          </p:nvPr>
        </p:nvSpPr>
        <p:spPr>
          <a:xfrm>
            <a:off x="682625" y="3816350"/>
            <a:ext cx="541337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FC85BFD-C3A1-4928-965C-B60A74D25BB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E0E27A80-51CB-4FC1-8F47-D032718C2D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Times New Roman" panose="02020603050405020304" pitchFamily="18" charset="0"/>
                <a:ea typeface="ＭＳ Ｐゴシック" panose="020B0600070205080204" pitchFamily="34" charset="-128"/>
              </a:rPr>
              <a:t>In this slide we look at how effective FP methods are as they are commonly used. The slide shows the number of women who would get pregnant if 1,000 women used a method for one year. So, if 1,000 fertile women who were having sex, but not using any protection from pregnancy, 850 of them would become pregnant. But, if the same 1,000 women were using a POP while breastfeeding 10 would become pregnant and if the same 1,000 women were using a POP while not breastfeeding 70 would become pregnant. Ask participants- what if these same women were using an IUD, how many would become pregnant? As part of good counseling, it is important to inform clients about how effective each method is.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D48E082-4EE2-4108-989A-E88FEBE5BFE3}"/>
              </a:ext>
            </a:extLst>
          </p:cNvPr>
          <p:cNvSpPr>
            <a:spLocks noGrp="1" noRot="1" noChangeAspect="1" noChangeArrowheads="1" noTextEdit="1"/>
          </p:cNvSpPr>
          <p:nvPr>
            <p:ph type="sldImg"/>
          </p:nvPr>
        </p:nvSpPr>
        <p:spPr>
          <a:xfrm>
            <a:off x="762000" y="696913"/>
            <a:ext cx="4038600" cy="3028950"/>
          </a:xfrm>
          <a:ln/>
        </p:spPr>
      </p:sp>
      <p:sp>
        <p:nvSpPr>
          <p:cNvPr id="13315" name="Rectangle 3">
            <a:extLst>
              <a:ext uri="{FF2B5EF4-FFF2-40B4-BE49-F238E27FC236}">
                <a16:creationId xmlns:a16="http://schemas.microsoft.com/office/drawing/2014/main" id="{C09BF7E4-0149-46B2-AAC6-227A7A8835C1}"/>
              </a:ext>
            </a:extLst>
          </p:cNvPr>
          <p:cNvSpPr>
            <a:spLocks noGrp="1" noChangeArrowheads="1"/>
          </p:cNvSpPr>
          <p:nvPr>
            <p:ph type="body" idx="1"/>
          </p:nvPr>
        </p:nvSpPr>
        <p:spPr>
          <a:xfrm>
            <a:off x="685800" y="3810000"/>
            <a:ext cx="5597525" cy="4999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pPr>
            <a:r>
              <a:rPr lang="en-US" altLang="en-US" sz="1000" i="1" dirty="0">
                <a:latin typeface="Times New Roman" panose="02020603050405020304" pitchFamily="18" charset="0"/>
              </a:rPr>
              <a:t>Photo credits: © 2006 David Alexander/CCP, Courtesy of </a:t>
            </a:r>
            <a:r>
              <a:rPr lang="en-US" altLang="en-US" sz="1000" i="1" dirty="0" err="1">
                <a:latin typeface="Times New Roman" panose="02020603050405020304" pitchFamily="18" charset="0"/>
              </a:rPr>
              <a:t>Photoshare</a:t>
            </a:r>
            <a:r>
              <a:rPr lang="en-US" altLang="en-US" sz="1000" i="1" dirty="0">
                <a:latin typeface="Times New Roman" panose="02020603050405020304" pitchFamily="18" charset="0"/>
              </a:rPr>
              <a:t> </a:t>
            </a:r>
          </a:p>
          <a:p>
            <a:pPr eaLnBrk="1" hangingPunct="1">
              <a:lnSpc>
                <a:spcPct val="95000"/>
              </a:lnSpc>
            </a:pPr>
            <a:endParaRPr lang="en-US" altLang="en-US" sz="1000" dirty="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902581B-2A1C-4958-BD98-0172F36269A4}"/>
              </a:ext>
            </a:extLst>
          </p:cNvPr>
          <p:cNvSpPr>
            <a:spLocks noGrp="1" noRot="1" noChangeAspect="1" noChangeArrowheads="1" noTextEdit="1"/>
          </p:cNvSpPr>
          <p:nvPr>
            <p:ph type="sldImg"/>
          </p:nvPr>
        </p:nvSpPr>
        <p:spPr>
          <a:xfrm>
            <a:off x="762000" y="696913"/>
            <a:ext cx="4038600" cy="3028950"/>
          </a:xfrm>
          <a:ln/>
        </p:spPr>
      </p:sp>
      <p:sp>
        <p:nvSpPr>
          <p:cNvPr id="25603" name="Rectangle 3">
            <a:extLst>
              <a:ext uri="{FF2B5EF4-FFF2-40B4-BE49-F238E27FC236}">
                <a16:creationId xmlns:a16="http://schemas.microsoft.com/office/drawing/2014/main" id="{0037C382-4E8B-49FC-BC47-6F1F67EA2DB2}"/>
              </a:ext>
            </a:extLst>
          </p:cNvPr>
          <p:cNvSpPr>
            <a:spLocks noGrp="1" noChangeArrowheads="1"/>
          </p:cNvSpPr>
          <p:nvPr>
            <p:ph type="body" idx="1"/>
          </p:nvPr>
        </p:nvSpPr>
        <p:spPr>
          <a:xfrm>
            <a:off x="636588" y="3746500"/>
            <a:ext cx="5608637" cy="2035175"/>
          </a:xfrm>
          <a:ln/>
        </p:spPr>
        <p:txBody>
          <a:bodyPr/>
          <a:lstStyle/>
          <a:p>
            <a:pPr>
              <a:lnSpc>
                <a:spcPct val="107000"/>
              </a:lnSpc>
              <a:spcBef>
                <a:spcPts val="0"/>
              </a:spcBef>
              <a:spcAft>
                <a:spcPts val="800"/>
              </a:spcAft>
              <a:buFont typeface="Symbol" panose="05050102010706020507" pitchFamily="18" charset="2"/>
              <a:buNone/>
              <a:defRPr/>
            </a:pPr>
            <a:r>
              <a:rPr lang="en-US" sz="1050" i="1" dirty="0">
                <a:latin typeface="Times New Roman" pitchFamily="18" charset="0"/>
              </a:rPr>
              <a:t>Illustration credits: WHO; Salim Khalaf/FHI</a:t>
            </a:r>
          </a:p>
          <a:p>
            <a:pPr eaLnBrk="1" hangingPunct="1">
              <a:lnSpc>
                <a:spcPts val="1100"/>
              </a:lnSpc>
              <a:spcBef>
                <a:spcPts val="300"/>
              </a:spcBef>
              <a:defRPr/>
            </a:pPr>
            <a:endParaRPr lang="en-US" sz="1050" i="1" dirty="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BFB79EC-D43F-4943-8D8F-B38E1E3F1E43}"/>
              </a:ext>
            </a:extLst>
          </p:cNvPr>
          <p:cNvSpPr>
            <a:spLocks noGrp="1" noRot="1" noChangeAspect="1" noChangeArrowheads="1" noTextEdit="1"/>
          </p:cNvSpPr>
          <p:nvPr>
            <p:ph type="sldImg"/>
          </p:nvPr>
        </p:nvSpPr>
        <p:spPr>
          <a:xfrm>
            <a:off x="762000" y="696913"/>
            <a:ext cx="4038600" cy="3028950"/>
          </a:xfrm>
          <a:ln/>
        </p:spPr>
      </p:sp>
      <p:sp>
        <p:nvSpPr>
          <p:cNvPr id="25603" name="Rectangle 3">
            <a:extLst>
              <a:ext uri="{FF2B5EF4-FFF2-40B4-BE49-F238E27FC236}">
                <a16:creationId xmlns:a16="http://schemas.microsoft.com/office/drawing/2014/main" id="{E52651F5-9D45-477B-8E7C-3B06A8F50FC2}"/>
              </a:ext>
            </a:extLst>
          </p:cNvPr>
          <p:cNvSpPr>
            <a:spLocks noGrp="1" noChangeArrowheads="1"/>
          </p:cNvSpPr>
          <p:nvPr>
            <p:ph type="body" idx="1"/>
          </p:nvPr>
        </p:nvSpPr>
        <p:spPr>
          <a:xfrm>
            <a:off x="641350" y="3886200"/>
            <a:ext cx="5607050" cy="487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defRPr/>
            </a:pPr>
            <a:r>
              <a:rPr lang="en-US" altLang="en-US" sz="1100" i="1" dirty="0">
                <a:latin typeface="Times New Roman" panose="02020603050405020304" pitchFamily="18" charset="0"/>
                <a:ea typeface="MS PGothic" panose="020B0600070205080204" pitchFamily="34" charset="-128"/>
              </a:rPr>
              <a:t>Illustration credit: Salim Khalaf/FHI</a:t>
            </a:r>
          </a:p>
          <a:p>
            <a:pPr marL="171450" indent="-171450">
              <a:spcBef>
                <a:spcPts val="600"/>
              </a:spcBef>
              <a:spcAft>
                <a:spcPts val="0"/>
              </a:spcAft>
              <a:buSzPts val="1300"/>
              <a:buFont typeface="Arial" panose="020B0604020202020204" pitchFamily="34" charset="0"/>
              <a:buChar char="•"/>
              <a:defRPr/>
            </a:pPr>
            <a:r>
              <a:rPr lang="en-US" dirty="0">
                <a:latin typeface="Times New Roman" panose="02020603050405020304" pitchFamily="18" charset="0"/>
                <a:ea typeface="MS PGothic" panose="020B0600070205080204" pitchFamily="34" charset="-128"/>
                <a:cs typeface="+mn-cs"/>
              </a:rPr>
              <a:t>I</a:t>
            </a:r>
            <a:r>
              <a:rPr lang="en-US" dirty="0">
                <a:latin typeface="Times New Roman" panose="02020603050405020304" pitchFamily="18" charset="0"/>
                <a:ea typeface="Calibri" panose="020F0502020204030204" pitchFamily="34" charset="0"/>
                <a:cs typeface="Times New Roman" panose="02020603050405020304" pitchFamily="18" charset="0"/>
              </a:rPr>
              <a:t>mplants prevent pregnancy in two ways: </a:t>
            </a:r>
          </a:p>
          <a:p>
            <a:pPr marL="342900" indent="-342900">
              <a:spcBef>
                <a:spcPts val="600"/>
              </a:spcBef>
              <a:spcAft>
                <a:spcPts val="0"/>
              </a:spcAft>
              <a:buSzPts val="1200"/>
              <a:buFont typeface="Times New Roman" panose="02020603050405020304" pitchFamily="18" charset="0"/>
              <a:buAutoNum type="arabicPeriod"/>
              <a:defRPr/>
            </a:pPr>
            <a:r>
              <a:rPr lang="en-US" dirty="0">
                <a:latin typeface="Times New Roman" panose="02020603050405020304" pitchFamily="18" charset="0"/>
                <a:ea typeface="Calibri" panose="020F0502020204030204" pitchFamily="34" charset="0"/>
              </a:rPr>
              <a:t>They prevent the release of eggs from the ovaries by suppressing the hormones that cause ovulation. When there is no egg, there is nothing for sperm to fertilize.</a:t>
            </a:r>
          </a:p>
          <a:p>
            <a:pPr marL="342900" indent="-342900">
              <a:spcBef>
                <a:spcPts val="600"/>
              </a:spcBef>
              <a:spcAft>
                <a:spcPts val="0"/>
              </a:spcAft>
              <a:buSzPts val="1200"/>
              <a:buFont typeface="Times New Roman" panose="02020603050405020304" pitchFamily="18" charset="0"/>
              <a:buAutoNum type="arabicPeriod"/>
              <a:defRPr/>
            </a:pPr>
            <a:r>
              <a:rPr lang="en-US" dirty="0">
                <a:latin typeface="Times New Roman" panose="02020603050405020304" pitchFamily="18" charset="0"/>
                <a:ea typeface="Calibri" panose="020F0502020204030204" pitchFamily="34" charset="0"/>
              </a:rPr>
              <a:t>Implants also cause the cervical mucus to thicken. The thicker mucus acts as a barrier, making it more difficult for sperm to enter the uterine cavity. In the unlikely event that a woman does ovulate, this barrier of mucus greatly reduces the chance that the egg will be fertilized.</a:t>
            </a:r>
          </a:p>
          <a:p>
            <a:pPr marL="171450" indent="-171450">
              <a:spcBef>
                <a:spcPts val="600"/>
              </a:spcBef>
              <a:spcAft>
                <a:spcPts val="0"/>
              </a:spcAft>
              <a:buSzPts val="1300"/>
              <a:buFont typeface="Arial" panose="020B0604020202020204" pitchFamily="34" charset="0"/>
              <a:buChar char="•"/>
              <a:defRPr/>
            </a:pPr>
            <a:r>
              <a:rPr lang="en-US" dirty="0">
                <a:latin typeface="Times New Roman" panose="02020603050405020304" pitchFamily="18" charset="0"/>
                <a:ea typeface="Calibri" panose="020F0502020204030204" pitchFamily="34" charset="0"/>
                <a:cs typeface="Times New Roman" panose="02020603050405020304" pitchFamily="18" charset="0"/>
              </a:rPr>
              <a:t>Implants do not disrupt an existing pregnancy and have no adverse effect on a woman or a fetus if accidentally inserted in the arm of a woman who is already pregnant. </a:t>
            </a:r>
          </a:p>
          <a:p>
            <a:pPr>
              <a:defRPr/>
            </a:pPr>
            <a:r>
              <a:rPr lang="en-US" dirty="0">
                <a:latin typeface="Times New Roman" panose="02020603050405020304" pitchFamily="18" charset="0"/>
                <a:ea typeface="Calibri" panose="020F0502020204030204" pitchFamily="34" charset="0"/>
              </a:rPr>
              <a:t>However, in the rare event that a woman is found to be pregnant with an implant in place, the device should be removed.</a:t>
            </a:r>
            <a:endParaRPr lang="en-US" altLang="en-US"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8AE53D-9D7B-4946-B9C9-6B52D063A6A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9A4D715-A734-4B00-B0B4-54E7E9240E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mn-lt"/>
                <a:ea typeface="Calibri"/>
                <a:cs typeface="Calibri"/>
                <a:sym typeface="Calibri"/>
              </a:rPr>
              <a:t>In this slide we look at effective FP methods as they are correctly (not commonly) used. These data are taken from the latest edition (2018) of the global FP Handbook. They indicate the number of women who would be pregnant in the first year of use out of every 100 users of a particular method. As you can see methods vary in their level of effectiveness. Implants are the most effective and as expected, not using a method at all is the least effective.  </a:t>
            </a:r>
            <a:endParaRPr lang="en-GB" dirty="0"/>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mn-lt"/>
              <a:ea typeface="Calibri"/>
              <a:cs typeface="Calibri"/>
              <a:sym typeface="Calibri"/>
            </a:endParaRPr>
          </a:p>
          <a:p>
            <a:endParaRPr lang="en-US" altLang="en-US" i="1" dirty="0">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BE90305-D0A6-497E-9ACA-E3BAE6AC822A}"/>
              </a:ext>
            </a:extLst>
          </p:cNvPr>
          <p:cNvSpPr>
            <a:spLocks noGrp="1" noRot="1" noChangeAspect="1" noChangeArrowheads="1" noTextEdit="1"/>
          </p:cNvSpPr>
          <p:nvPr>
            <p:ph type="sldImg"/>
          </p:nvPr>
        </p:nvSpPr>
        <p:spPr>
          <a:xfrm>
            <a:off x="762000" y="696913"/>
            <a:ext cx="4038600" cy="3028950"/>
          </a:xfrm>
          <a:ln/>
        </p:spPr>
      </p:sp>
      <p:sp>
        <p:nvSpPr>
          <p:cNvPr id="27651" name="Rectangle 3">
            <a:extLst>
              <a:ext uri="{FF2B5EF4-FFF2-40B4-BE49-F238E27FC236}">
                <a16:creationId xmlns:a16="http://schemas.microsoft.com/office/drawing/2014/main" id="{4112B957-B72D-48C5-8663-0F722863971E}"/>
              </a:ext>
            </a:extLst>
          </p:cNvPr>
          <p:cNvSpPr>
            <a:spLocks noGrp="1" noChangeArrowheads="1"/>
          </p:cNvSpPr>
          <p:nvPr>
            <p:ph type="body" idx="1"/>
          </p:nvPr>
        </p:nvSpPr>
        <p:spPr>
          <a:xfrm>
            <a:off x="685800" y="3810000"/>
            <a:ext cx="5842000" cy="528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i="1" dirty="0">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4ED42EB-038B-4984-89A9-B73AF1D2DAAD}"/>
              </a:ext>
            </a:extLst>
          </p:cNvPr>
          <p:cNvSpPr>
            <a:spLocks noGrp="1" noRot="1" noChangeAspect="1" noChangeArrowheads="1" noTextEdit="1"/>
          </p:cNvSpPr>
          <p:nvPr>
            <p:ph type="sldImg"/>
          </p:nvPr>
        </p:nvSpPr>
        <p:spPr>
          <a:xfrm>
            <a:off x="762000" y="685800"/>
            <a:ext cx="4038600" cy="3028950"/>
          </a:xfrm>
          <a:ln/>
        </p:spPr>
      </p:sp>
      <p:sp>
        <p:nvSpPr>
          <p:cNvPr id="28675" name="Rectangle 3">
            <a:extLst>
              <a:ext uri="{FF2B5EF4-FFF2-40B4-BE49-F238E27FC236}">
                <a16:creationId xmlns:a16="http://schemas.microsoft.com/office/drawing/2014/main" id="{FC65FF47-A027-46E1-8449-0A8A2245433B}"/>
              </a:ext>
            </a:extLst>
          </p:cNvPr>
          <p:cNvSpPr>
            <a:spLocks noGrp="1" noChangeArrowheads="1"/>
          </p:cNvSpPr>
          <p:nvPr>
            <p:ph type="body" idx="1"/>
          </p:nvPr>
        </p:nvSpPr>
        <p:spPr>
          <a:xfrm>
            <a:off x="641350" y="3819525"/>
            <a:ext cx="5607050" cy="487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defRPr/>
            </a:pPr>
            <a:r>
              <a:rPr lang="en-US" b="1" dirty="0">
                <a:latin typeface="Times New Roman" panose="02020603050405020304" pitchFamily="18" charset="0"/>
                <a:ea typeface="Calibri" panose="020F0502020204030204" pitchFamily="34" charset="0"/>
              </a:rPr>
              <a:t>Non-Contraceptive Health Benefits of Implants</a:t>
            </a:r>
            <a:endParaRPr lang="en-US" dirty="0">
              <a:latin typeface="Times New Roman" panose="02020603050405020304" pitchFamily="18" charset="0"/>
              <a:ea typeface="Calibri" panose="020F0502020204030204" pitchFamily="34" charset="0"/>
            </a:endParaRPr>
          </a:p>
          <a:p>
            <a:pPr marL="342900" indent="-342900">
              <a:spcBef>
                <a:spcPts val="600"/>
              </a:spcBef>
              <a:spcAft>
                <a:spcPts val="0"/>
              </a:spcAft>
              <a:buSzPts val="1300"/>
              <a:buFont typeface="Calibri" panose="020F0502020204030204" pitchFamily="34" charset="0"/>
              <a:buChar char="•"/>
              <a:defRPr/>
            </a:pPr>
            <a:r>
              <a:rPr lang="en-US" dirty="0">
                <a:latin typeface="Times New Roman" panose="02020603050405020304" pitchFamily="18" charset="0"/>
                <a:ea typeface="Calibri" panose="020F0502020204030204" pitchFamily="34" charset="0"/>
                <a:cs typeface="Times New Roman" panose="02020603050405020304" pitchFamily="18" charset="0"/>
              </a:rPr>
              <a:t>In addition to being an effective way to prevent pregnancy and associated risks, implants offer other health benefits. </a:t>
            </a:r>
          </a:p>
          <a:p>
            <a:pPr marL="742950" lvl="1" indent="-285750">
              <a:spcBef>
                <a:spcPts val="600"/>
              </a:spcBef>
              <a:spcAft>
                <a:spcPts val="0"/>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Physicians have observed that women who use implants tend to have fewer cases of symptomatic pelvic inflammatory disease, or PID. It is not clear if this is due to actual prevention of PID or whether using implants makes PID symptoms less severe. </a:t>
            </a:r>
          </a:p>
          <a:p>
            <a:pPr marL="742950" lvl="1" indent="-285750">
              <a:spcBef>
                <a:spcPts val="600"/>
              </a:spcBef>
              <a:spcAft>
                <a:spcPts val="0"/>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Because most implant users experience an overall reduction in the amount of menstrual blood loss, implant use can reduce the likelihood of iron-deficiency anemia. </a:t>
            </a:r>
          </a:p>
          <a:p>
            <a:pPr marL="742950" lvl="1" indent="-285750">
              <a:spcBef>
                <a:spcPts val="600"/>
              </a:spcBef>
              <a:spcAft>
                <a:spcPts val="0"/>
              </a:spcAft>
              <a:buFont typeface="Courier New" panose="02070309020205020404" pitchFamily="49" charset="0"/>
              <a:buChar char="o"/>
              <a:defRPr/>
            </a:pPr>
            <a:r>
              <a:rPr lang="en-US" dirty="0">
                <a:latin typeface="Times New Roman" panose="02020603050405020304" pitchFamily="18" charset="0"/>
                <a:ea typeface="Calibri" panose="020F0502020204030204" pitchFamily="34" charset="0"/>
              </a:rPr>
              <a:t>Because implants are so effective at preventing pregnancy, they dramatically lower a woman’s chances of having an ectopic pregnancy, which is a potentially life-threatening condition. </a:t>
            </a:r>
          </a:p>
          <a:p>
            <a:pPr marL="1143000" lvl="2" indent="-228600">
              <a:spcBef>
                <a:spcPts val="0"/>
              </a:spcBef>
              <a:spcAft>
                <a:spcPts val="0"/>
              </a:spcAft>
              <a:buFont typeface="Wingdings" panose="05000000000000000000" pitchFamily="2" charset="2"/>
              <a:buChar char=""/>
              <a:defRPr/>
            </a:pPr>
            <a:r>
              <a:rPr lang="en-US" dirty="0">
                <a:latin typeface="Times New Roman" panose="02020603050405020304" pitchFamily="18" charset="0"/>
                <a:ea typeface="Calibri" panose="020F0502020204030204" pitchFamily="34" charset="0"/>
              </a:rPr>
              <a:t>The risk of ectopic pregnancy is reduced by a factor of more than 100; the rate of ectopic pregnancy among women using implants is 6 per 100,000 women per year compared with 650 per 100,000 women per year among women using no contraceptive method. </a:t>
            </a:r>
          </a:p>
          <a:p>
            <a:pPr marL="1143000" lvl="2" indent="-228600">
              <a:spcBef>
                <a:spcPts val="0"/>
              </a:spcBef>
              <a:spcAft>
                <a:spcPts val="600"/>
              </a:spcAft>
              <a:buFont typeface="Wingdings" panose="05000000000000000000" pitchFamily="2" charset="2"/>
              <a:buChar char=""/>
              <a:defRPr/>
            </a:pPr>
            <a:r>
              <a:rPr lang="en-US" dirty="0">
                <a:latin typeface="Times New Roman" panose="02020603050405020304" pitchFamily="18" charset="0"/>
                <a:ea typeface="Calibri" panose="020F0502020204030204" pitchFamily="34" charset="0"/>
              </a:rPr>
              <a:t>In the rare event that implants fail and pregnancy occurs, providers must be aware that an ectopic pregnancy is possible and be prepared to treat this life-threatening condition. </a:t>
            </a:r>
          </a:p>
          <a:p>
            <a:pPr>
              <a:defRPr/>
            </a:pPr>
            <a:endParaRPr lang="en-US" altLang="en-US" sz="1000"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A1D6D98-FF02-4E33-B79E-541AA89F01E7}"/>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E2EA088-AA51-4A78-81B7-51A83972C042}"/>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D128C61-0E07-4F90-B4DB-4089996FC4C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8B5664D-B259-4753-A517-022CD40469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63568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7EB7204-FAB7-4B78-95D9-32394B277EE7}"/>
              </a:ext>
            </a:extLst>
          </p:cNvPr>
          <p:cNvSpPr>
            <a:spLocks noGrp="1" noRot="1" noChangeAspect="1" noChangeArrowheads="1" noTextEdit="1"/>
          </p:cNvSpPr>
          <p:nvPr>
            <p:ph type="sldImg"/>
          </p:nvPr>
        </p:nvSpPr>
        <p:spPr>
          <a:xfrm>
            <a:off x="762000" y="696913"/>
            <a:ext cx="4038600" cy="3028950"/>
          </a:xfrm>
          <a:ln/>
        </p:spPr>
      </p:sp>
      <p:sp>
        <p:nvSpPr>
          <p:cNvPr id="35843" name="Rectangle 3">
            <a:extLst>
              <a:ext uri="{FF2B5EF4-FFF2-40B4-BE49-F238E27FC236}">
                <a16:creationId xmlns:a16="http://schemas.microsoft.com/office/drawing/2014/main" id="{6648571A-9132-4C78-B793-FECB06D2FEFF}"/>
              </a:ext>
            </a:extLst>
          </p:cNvPr>
          <p:cNvSpPr>
            <a:spLocks noGrp="1" noChangeArrowheads="1"/>
          </p:cNvSpPr>
          <p:nvPr>
            <p:ph type="body" idx="1"/>
          </p:nvPr>
        </p:nvSpPr>
        <p:spPr>
          <a:xfrm>
            <a:off x="685800" y="3886200"/>
            <a:ext cx="5607050" cy="487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Times New Roman" panose="02020603050405020304" pitchFamily="18" charset="0"/>
                <a:ea typeface="MS PGothic" panose="020B0600070205080204" pitchFamily="34" charset="-128"/>
              </a:rPr>
              <a:t>Whereas side effects—especially those related to menstruation—are relatively common with progestin-only implants, complications are uncommon or rare. They may include:</a:t>
            </a:r>
          </a:p>
          <a:p>
            <a:pPr marL="171450" indent="-171450">
              <a:buFont typeface="Arial" panose="020B0604020202020204" pitchFamily="34" charset="0"/>
              <a:buChar char="•"/>
              <a:defRPr/>
            </a:pPr>
            <a:r>
              <a:rPr lang="en-US" altLang="en-US" dirty="0">
                <a:latin typeface="Times New Roman" panose="02020603050405020304" pitchFamily="18" charset="0"/>
                <a:ea typeface="MS PGothic" panose="020B0600070205080204" pitchFamily="34" charset="-128"/>
              </a:rPr>
              <a:t>Infection at the insertion site is an uncommon complication. If an infection occurs, it will most likely be within the first two months. </a:t>
            </a:r>
          </a:p>
          <a:p>
            <a:pPr marL="171450" indent="-171450">
              <a:buFont typeface="Arial" panose="020B0604020202020204" pitchFamily="34" charset="0"/>
              <a:buChar char="•"/>
              <a:defRPr/>
            </a:pPr>
            <a:r>
              <a:rPr lang="en-US" altLang="en-US" dirty="0">
                <a:latin typeface="Times New Roman" panose="02020603050405020304" pitchFamily="18" charset="0"/>
                <a:ea typeface="MS PGothic" panose="020B0600070205080204" pitchFamily="34" charset="-128"/>
              </a:rPr>
              <a:t>Difficulty with removal may occur if insertion was done improperly or if removal is attempted by an untrained provider. However, if implants are properly inserted and removed by a trained provider, difficulty in removing implants is rare. </a:t>
            </a:r>
          </a:p>
          <a:p>
            <a:pPr marL="171450" indent="-171450">
              <a:buFont typeface="Arial" panose="020B0604020202020204" pitchFamily="34" charset="0"/>
              <a:buChar char="•"/>
              <a:defRPr/>
            </a:pPr>
            <a:r>
              <a:rPr lang="en-US" altLang="en-US" dirty="0">
                <a:latin typeface="Times New Roman" panose="02020603050405020304" pitchFamily="18" charset="0"/>
                <a:ea typeface="MS PGothic" panose="020B0600070205080204" pitchFamily="34" charset="-128"/>
              </a:rPr>
              <a:t>Expulsion of an implant is a rare complication. If this occurs, it is most likely to happen in the first four months. If no infection is present, a fresh implant may be inserted through a new incision near the other rods or capsules to replace the one that was expelled.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A00B132-028C-435E-A2D6-B883DD594D8B}"/>
              </a:ext>
            </a:extLst>
          </p:cNvPr>
          <p:cNvSpPr>
            <a:spLocks noGrp="1" noRot="1" noChangeAspect="1" noChangeArrowheads="1" noTextEdit="1"/>
          </p:cNvSpPr>
          <p:nvPr>
            <p:ph type="sldImg"/>
          </p:nvPr>
        </p:nvSpPr>
        <p:spPr>
          <a:xfrm>
            <a:off x="736600" y="687388"/>
            <a:ext cx="4040188" cy="3028950"/>
          </a:xfrm>
          <a:ln/>
        </p:spPr>
      </p:sp>
      <p:sp>
        <p:nvSpPr>
          <p:cNvPr id="13315" name="Rectangle 3">
            <a:extLst>
              <a:ext uri="{FF2B5EF4-FFF2-40B4-BE49-F238E27FC236}">
                <a16:creationId xmlns:a16="http://schemas.microsoft.com/office/drawing/2014/main" id="{C2C72598-395D-4C30-92A0-ECC32A26E40C}"/>
              </a:ext>
            </a:extLst>
          </p:cNvPr>
          <p:cNvSpPr>
            <a:spLocks noGrp="1" noChangeArrowheads="1"/>
          </p:cNvSpPr>
          <p:nvPr>
            <p:ph type="body" idx="1"/>
          </p:nvPr>
        </p:nvSpPr>
        <p:spPr>
          <a:xfrm>
            <a:off x="671513" y="3873500"/>
            <a:ext cx="5621337"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E8337FA-38DD-48B9-B358-74C1EB72E3C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1E7AC3DE-5127-4C4B-BB9B-CCDCC871E6F1}"/>
              </a:ext>
            </a:extLst>
          </p:cNvPr>
          <p:cNvSpPr>
            <a:spLocks noGrp="1" noChangeArrowheads="1"/>
          </p:cNvSpPr>
          <p:nvPr>
            <p:ph type="body" idx="1"/>
          </p:nvPr>
        </p:nvSpPr>
        <p:spPr>
          <a:xfrm>
            <a:off x="658813" y="3741738"/>
            <a:ext cx="5694362" cy="239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People with similar characteristics in similar situations may have very different reasons for making choices about contraceptive methods. When counseling clients it is important to help them consider how these method characteristics fit with their lifestyles and reproductive health goals and desires.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ECE74EB-8E89-46EE-BF14-DE31FEE04E2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2C419C6-0571-44D5-9FAC-6F31C6CD964F}"/>
              </a:ext>
            </a:extLst>
          </p:cNvPr>
          <p:cNvSpPr>
            <a:spLocks noGrp="1"/>
          </p:cNvSpPr>
          <p:nvPr>
            <p:ph type="body" idx="1"/>
          </p:nvPr>
        </p:nvSpPr>
        <p:spPr>
          <a:xfrm>
            <a:off x="684213" y="3916363"/>
            <a:ext cx="560705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F6C1EE9-CECB-4415-93DE-B3B5D048A6B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EE2B4DAE-B35E-4D55-8B47-D03EFD94D263}"/>
              </a:ext>
            </a:extLst>
          </p:cNvPr>
          <p:cNvSpPr>
            <a:spLocks noGrp="1"/>
          </p:cNvSpPr>
          <p:nvPr>
            <p:ph type="body" idx="1"/>
          </p:nvPr>
        </p:nvSpPr>
        <p:spPr>
          <a:xfrm>
            <a:off x="684213" y="3741738"/>
            <a:ext cx="5607050" cy="4772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altLang="en-US" sz="1100" i="1" dirty="0">
                <a:latin typeface="Times New Roman" panose="02020603050405020304" pitchFamily="18" charset="0"/>
                <a:ea typeface="MS PGothic" panose="020B0600070205080204" pitchFamily="34" charset="-128"/>
              </a:rPr>
              <a:t>Although progestin-only implants are safe for most women, there are some exceptions.</a:t>
            </a:r>
          </a:p>
          <a:p>
            <a:pPr>
              <a:spcBef>
                <a:spcPct val="0"/>
              </a:spcBef>
              <a:defRPr/>
            </a:pPr>
            <a:r>
              <a:rPr lang="en-US" altLang="en-US" sz="1100" i="1" dirty="0">
                <a:latin typeface="Times New Roman" panose="02020603050405020304" pitchFamily="18" charset="0"/>
                <a:ea typeface="MS PGothic" panose="020B0600070205080204" pitchFamily="34" charset="-128"/>
              </a:rPr>
              <a:t>According to the WHO MEC, progestin-only implants are not generally recommended for women with category 3 conditions. In these situations, the risks of using this method usually outweigh the advantages. </a:t>
            </a:r>
          </a:p>
          <a:p>
            <a:pPr marL="171450" indent="-171450">
              <a:spcBef>
                <a:spcPct val="0"/>
              </a:spcBef>
              <a:buFont typeface="Arial" panose="020B0604020202020204" pitchFamily="34" charset="0"/>
              <a:buChar char="•"/>
              <a:defRPr/>
            </a:pPr>
            <a:r>
              <a:rPr lang="en-US" altLang="en-US" sz="1100" i="0" dirty="0">
                <a:latin typeface="Times New Roman" panose="02020603050405020304" pitchFamily="18" charset="0"/>
                <a:ea typeface="MS PGothic" panose="020B0600070205080204" pitchFamily="34" charset="-128"/>
              </a:rPr>
              <a:t>Category 3 conditions include:</a:t>
            </a:r>
          </a:p>
          <a:p>
            <a:pPr lvl="1">
              <a:spcBef>
                <a:spcPct val="0"/>
              </a:spcBef>
              <a:defRPr/>
            </a:pPr>
            <a:r>
              <a:rPr lang="en-US" altLang="en-US" sz="1100" dirty="0">
                <a:latin typeface="Times New Roman" panose="02020603050405020304" pitchFamily="18" charset="0"/>
                <a:ea typeface="MS PGothic" panose="020B0600070205080204" pitchFamily="34" charset="-128"/>
              </a:rPr>
              <a:t>Acute blood clot in deep veins of legs or lungs, unexplained vaginal bleeding, history of breast cancer, severe liver disease and most liver tumors, certain cases of systemic lupus. </a:t>
            </a:r>
          </a:p>
          <a:p>
            <a:pPr lvl="1">
              <a:spcBef>
                <a:spcPct val="0"/>
              </a:spcBef>
              <a:defRPr/>
            </a:pPr>
            <a:r>
              <a:rPr lang="en-US" altLang="en-US" sz="1100" dirty="0">
                <a:latin typeface="Times New Roman" panose="02020603050405020304" pitchFamily="18" charset="0"/>
                <a:ea typeface="MS PGothic" panose="020B0600070205080204" pitchFamily="34" charset="-128"/>
              </a:rPr>
              <a:t>Women who develop ischemic heart disease, have a stroke, or develop migraine headaches with an aura while using implants should generally not continue using progestin-only implants. Women with category 4 conditions should not use implants. </a:t>
            </a:r>
          </a:p>
          <a:p>
            <a:pPr marL="285750" lvl="1" indent="-171450">
              <a:spcBef>
                <a:spcPct val="0"/>
              </a:spcBef>
              <a:buFont typeface="Arial" panose="020B0604020202020204" pitchFamily="34" charset="0"/>
              <a:buChar char="•"/>
              <a:defRPr/>
            </a:pPr>
            <a:r>
              <a:rPr lang="en-US" altLang="en-US" sz="1100" dirty="0">
                <a:latin typeface="Times New Roman" panose="02020603050405020304" pitchFamily="18" charset="0"/>
                <a:ea typeface="MS PGothic" panose="020B0600070205080204" pitchFamily="34" charset="-128"/>
              </a:rPr>
              <a:t>Current breast cancer is the only category 4 condition.   </a:t>
            </a:r>
            <a:r>
              <a:rPr lang="en-US" altLang="en-US" sz="1100" b="1" dirty="0">
                <a:latin typeface="Times New Roman" panose="02020603050405020304" pitchFamily="18" charset="0"/>
                <a:ea typeface="MS PGothic" panose="020B0600070205080204" pitchFamily="34" charset="-128"/>
              </a:rPr>
              <a:t> </a:t>
            </a:r>
            <a:endParaRPr lang="en-US" altLang="en-US" sz="1100" dirty="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1D7E5BA-0EE7-4FC8-B800-C122F5F2A5B1}"/>
              </a:ext>
            </a:extLst>
          </p:cNvPr>
          <p:cNvSpPr>
            <a:spLocks noGrp="1" noRot="1" noChangeAspect="1" noChangeArrowheads="1" noTextEdit="1"/>
          </p:cNvSpPr>
          <p:nvPr>
            <p:ph type="sldImg"/>
          </p:nvPr>
        </p:nvSpPr>
        <p:spPr>
          <a:xfrm>
            <a:off x="762000" y="685800"/>
            <a:ext cx="4038600" cy="3028950"/>
          </a:xfrm>
          <a:ln/>
        </p:spPr>
      </p:sp>
      <p:sp>
        <p:nvSpPr>
          <p:cNvPr id="25603" name="Rectangle 3">
            <a:extLst>
              <a:ext uri="{FF2B5EF4-FFF2-40B4-BE49-F238E27FC236}">
                <a16:creationId xmlns:a16="http://schemas.microsoft.com/office/drawing/2014/main" id="{4098A68B-32F4-40F8-949A-0788D3C76614}"/>
              </a:ext>
            </a:extLst>
          </p:cNvPr>
          <p:cNvSpPr>
            <a:spLocks noGrp="1" noChangeArrowheads="1"/>
          </p:cNvSpPr>
          <p:nvPr>
            <p:ph type="body" idx="1"/>
          </p:nvPr>
        </p:nvSpPr>
        <p:spPr>
          <a:xfrm>
            <a:off x="685800" y="3810000"/>
            <a:ext cx="5786438" cy="458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45000"/>
              </a:spcBef>
              <a:tabLst>
                <a:tab pos="233363" algn="l"/>
              </a:tabLst>
            </a:pPr>
            <a:endParaRPr lang="en-US" altLang="en-US" i="1" dirty="0">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65303B0-2102-4568-9DF9-FB8F98E9F122}"/>
              </a:ext>
            </a:extLst>
          </p:cNvPr>
          <p:cNvSpPr>
            <a:spLocks noGrp="1" noRot="1" noChangeAspect="1" noChangeArrowheads="1" noTextEdit="1"/>
          </p:cNvSpPr>
          <p:nvPr>
            <p:ph type="sldImg"/>
          </p:nvPr>
        </p:nvSpPr>
        <p:spPr>
          <a:xfrm>
            <a:off x="723900" y="696913"/>
            <a:ext cx="4035425" cy="3027362"/>
          </a:xfrm>
          <a:ln/>
        </p:spPr>
      </p:sp>
      <p:sp>
        <p:nvSpPr>
          <p:cNvPr id="34819" name="Rectangle 3">
            <a:extLst>
              <a:ext uri="{FF2B5EF4-FFF2-40B4-BE49-F238E27FC236}">
                <a16:creationId xmlns:a16="http://schemas.microsoft.com/office/drawing/2014/main" id="{2BD41BBD-3ED0-46E3-8C34-9736136DFCC2}"/>
              </a:ext>
            </a:extLst>
          </p:cNvPr>
          <p:cNvSpPr>
            <a:spLocks noGrp="1" noChangeArrowheads="1"/>
          </p:cNvSpPr>
          <p:nvPr>
            <p:ph type="body" idx="1"/>
          </p:nvPr>
        </p:nvSpPr>
        <p:spPr>
          <a:xfrm>
            <a:off x="611188" y="3829050"/>
            <a:ext cx="5375275" cy="4572000"/>
          </a:xfrm>
          <a:ln/>
        </p:spPr>
        <p:txBody>
          <a:bodyPr/>
          <a:lstStyle/>
          <a:p>
            <a:pPr>
              <a:defRPr/>
            </a:pPr>
            <a:endParaRPr lang="en-US" dirty="0">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7C3DAFC-8ADD-41F2-8BF0-93E7435B3FBC}"/>
              </a:ext>
            </a:extLst>
          </p:cNvPr>
          <p:cNvSpPr>
            <a:spLocks noGrp="1" noRot="1" noChangeAspect="1" noChangeArrowheads="1" noTextEdit="1"/>
          </p:cNvSpPr>
          <p:nvPr>
            <p:ph type="sldImg"/>
          </p:nvPr>
        </p:nvSpPr>
        <p:spPr>
          <a:xfrm>
            <a:off x="760413" y="696913"/>
            <a:ext cx="4040187" cy="3030537"/>
          </a:xfrm>
          <a:ln/>
        </p:spPr>
      </p:sp>
      <p:sp>
        <p:nvSpPr>
          <p:cNvPr id="31747" name="Rectangle 3">
            <a:extLst>
              <a:ext uri="{FF2B5EF4-FFF2-40B4-BE49-F238E27FC236}">
                <a16:creationId xmlns:a16="http://schemas.microsoft.com/office/drawing/2014/main" id="{800801C2-3064-48EF-A7AF-E81121EE1028}"/>
              </a:ext>
            </a:extLst>
          </p:cNvPr>
          <p:cNvSpPr>
            <a:spLocks noGrp="1" noChangeArrowheads="1"/>
          </p:cNvSpPr>
          <p:nvPr>
            <p:ph type="body" idx="1"/>
          </p:nvPr>
        </p:nvSpPr>
        <p:spPr>
          <a:xfrm>
            <a:off x="652463" y="3886200"/>
            <a:ext cx="5672137" cy="4352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sz="1000" dirty="0">
                <a:latin typeface="Calibri" panose="020F0502020204030204" pitchFamily="34" charset="0"/>
                <a:ea typeface="Calibri" panose="020F0502020204030204" pitchFamily="34" charset="0"/>
              </a:rPr>
              <a:t>Pregnancy Tests vs. Pregnancy Checklist: </a:t>
            </a:r>
            <a:endParaRPr lang="en-US" sz="1050" dirty="0">
              <a:latin typeface="Times New Roman" panose="02020603050405020304" pitchFamily="18" charset="0"/>
              <a:ea typeface="Calibri" panose="020F0502020204030204" pitchFamily="34" charset="0"/>
            </a:endParaRPr>
          </a:p>
          <a:p>
            <a:pPr>
              <a:defRPr/>
            </a:pPr>
            <a:r>
              <a:rPr lang="en-US" sz="1000" u="sng" dirty="0">
                <a:solidFill>
                  <a:srgbClr val="0563C1"/>
                </a:solidFill>
                <a:latin typeface="Calibri" panose="020F0502020204030204" pitchFamily="34" charset="0"/>
                <a:ea typeface="Calibri" panose="020F0502020204030204" pitchFamily="34" charset="0"/>
                <a:hlinkClick r:id="rId3"/>
              </a:rPr>
              <a:t>https://www.fhi360.org/resource/job-aid-how-and-when-use-pregnancy-checklist-and-pregnancy-tests</a:t>
            </a:r>
            <a:endParaRPr lang="en-US" sz="1000" u="sng" dirty="0">
              <a:solidFill>
                <a:srgbClr val="0563C1"/>
              </a:solidFill>
              <a:latin typeface="Calibri" panose="020F0502020204030204" pitchFamily="34" charset="0"/>
              <a:ea typeface="Calibri" panose="020F0502020204030204" pitchFamily="34" charset="0"/>
            </a:endParaRPr>
          </a:p>
          <a:p>
            <a:pPr>
              <a:defRPr/>
            </a:pPr>
            <a:r>
              <a:rPr lang="en-US" altLang="en-US" sz="1000" dirty="0">
                <a:solidFill>
                  <a:srgbClr val="0563C1"/>
                </a:solidFill>
                <a:latin typeface="Calibri" panose="020F0502020204030204" pitchFamily="34" charset="0"/>
              </a:rPr>
              <a:t>(Also available on page 439-440 of the Family Planning Global handbook for providers 2018)</a:t>
            </a:r>
            <a:endParaRPr lang="en-US" altLang="en-US" sz="1000" dirty="0">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F2E3A85-3B98-4FC7-AB7C-847E1D9A8B62}"/>
              </a:ext>
            </a:extLst>
          </p:cNvPr>
          <p:cNvSpPr>
            <a:spLocks noGrp="1" noRot="1" noChangeAspect="1" noChangeArrowheads="1" noTextEdit="1"/>
          </p:cNvSpPr>
          <p:nvPr>
            <p:ph type="sldImg"/>
          </p:nvPr>
        </p:nvSpPr>
        <p:spPr>
          <a:xfrm>
            <a:off x="760413" y="696913"/>
            <a:ext cx="4040187" cy="3030537"/>
          </a:xfrm>
          <a:ln/>
        </p:spPr>
      </p:sp>
      <p:sp>
        <p:nvSpPr>
          <p:cNvPr id="37891" name="Rectangle 3">
            <a:extLst>
              <a:ext uri="{FF2B5EF4-FFF2-40B4-BE49-F238E27FC236}">
                <a16:creationId xmlns:a16="http://schemas.microsoft.com/office/drawing/2014/main" id="{8F041523-BAF1-4787-89B9-6448394EC07A}"/>
              </a:ext>
            </a:extLst>
          </p:cNvPr>
          <p:cNvSpPr>
            <a:spLocks noGrp="1" noChangeArrowheads="1"/>
          </p:cNvSpPr>
          <p:nvPr>
            <p:ph type="body" idx="1"/>
          </p:nvPr>
        </p:nvSpPr>
        <p:spPr>
          <a:xfrm>
            <a:off x="652463" y="3886200"/>
            <a:ext cx="5672137" cy="4364038"/>
          </a:xfrm>
          <a:ln/>
        </p:spPr>
        <p:txBody>
          <a:bodyPr/>
          <a:lstStyle/>
          <a:p>
            <a:pPr>
              <a:defRPr/>
            </a:pPr>
            <a:endParaRPr lang="en-US" dirty="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5FA2947-9349-446D-822F-A4C4CA317CCF}"/>
              </a:ext>
            </a:extLst>
          </p:cNvPr>
          <p:cNvSpPr>
            <a:spLocks noGrp="1" noRot="1" noChangeAspect="1" noChangeArrowheads="1" noTextEdit="1"/>
          </p:cNvSpPr>
          <p:nvPr>
            <p:ph type="sldImg"/>
          </p:nvPr>
        </p:nvSpPr>
        <p:spPr>
          <a:xfrm>
            <a:off x="762000" y="696913"/>
            <a:ext cx="4038600" cy="3028950"/>
          </a:xfrm>
          <a:ln/>
        </p:spPr>
      </p:sp>
      <p:sp>
        <p:nvSpPr>
          <p:cNvPr id="35843" name="Rectangle 3">
            <a:extLst>
              <a:ext uri="{FF2B5EF4-FFF2-40B4-BE49-F238E27FC236}">
                <a16:creationId xmlns:a16="http://schemas.microsoft.com/office/drawing/2014/main" id="{3E7E5E18-0CD2-4CC6-B3FC-6FD8F6207183}"/>
              </a:ext>
            </a:extLst>
          </p:cNvPr>
          <p:cNvSpPr>
            <a:spLocks noGrp="1" noChangeArrowheads="1"/>
          </p:cNvSpPr>
          <p:nvPr>
            <p:ph type="body" idx="1"/>
          </p:nvPr>
        </p:nvSpPr>
        <p:spPr>
          <a:xfrm>
            <a:off x="641350" y="3886200"/>
            <a:ext cx="5580063"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4B517BA-B83C-47F3-8E7F-200825A67199}"/>
              </a:ext>
            </a:extLst>
          </p:cNvPr>
          <p:cNvSpPr>
            <a:spLocks noGrp="1" noRot="1" noChangeAspect="1" noChangeArrowheads="1" noTextEdit="1"/>
          </p:cNvSpPr>
          <p:nvPr>
            <p:ph type="sldImg"/>
          </p:nvPr>
        </p:nvSpPr>
        <p:spPr>
          <a:xfrm>
            <a:off x="762000" y="696913"/>
            <a:ext cx="4038600" cy="3028950"/>
          </a:xfrm>
          <a:ln/>
        </p:spPr>
      </p:sp>
      <p:sp>
        <p:nvSpPr>
          <p:cNvPr id="28675" name="Rectangle 3">
            <a:extLst>
              <a:ext uri="{FF2B5EF4-FFF2-40B4-BE49-F238E27FC236}">
                <a16:creationId xmlns:a16="http://schemas.microsoft.com/office/drawing/2014/main" id="{E65AA26A-8052-408D-B275-14D94251CB6B}"/>
              </a:ext>
            </a:extLst>
          </p:cNvPr>
          <p:cNvSpPr>
            <a:spLocks noGrp="1" noChangeArrowheads="1"/>
          </p:cNvSpPr>
          <p:nvPr>
            <p:ph type="body" idx="1"/>
          </p:nvPr>
        </p:nvSpPr>
        <p:spPr>
          <a:xfrm>
            <a:off x="701675" y="3738563"/>
            <a:ext cx="5607050" cy="5029200"/>
          </a:xfrm>
          <a:ln/>
        </p:spPr>
        <p:txBody>
          <a:bodyPr/>
          <a:lstStyle/>
          <a:p>
            <a:pPr>
              <a:defRPr/>
            </a:pPr>
            <a:endParaRPr lang="en-US" sz="1100" b="1" i="1" dirty="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123AB99-001C-4B1B-83FC-425299A356A0}"/>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8432783-9BB4-4824-A970-4DFDAE6D3A87}"/>
              </a:ext>
            </a:extLst>
          </p:cNvPr>
          <p:cNvSpPr>
            <a:spLocks noGrp="1"/>
          </p:cNvSpPr>
          <p:nvPr>
            <p:ph type="body" idx="1"/>
          </p:nvPr>
        </p:nvSpPr>
        <p:spPr>
          <a:ln/>
        </p:spPr>
        <p:txBody>
          <a:bodyPr/>
          <a:lstStyle/>
          <a:p>
            <a:pPr eaLnBrk="1" hangingPunct="1">
              <a:lnSpc>
                <a:spcPct val="95000"/>
              </a:lnSpc>
              <a:spcBef>
                <a:spcPct val="10000"/>
              </a:spcBef>
              <a:defRPr/>
            </a:pPr>
            <a:r>
              <a:rPr lang="en-US" sz="1200" dirty="0">
                <a:ea typeface="ＭＳ Ｐゴシック" charset="-128"/>
              </a:rPr>
              <a:t>The best way to reduce the anxiety some women feel when they experience side effects is to provide detailed information about possible side effects before implant insertion. If side effects occur, the first step is to address the client’s concerns through follow-up counseling. </a:t>
            </a:r>
          </a:p>
          <a:p>
            <a:pPr marL="171450" indent="-171450">
              <a:buFont typeface="Arial" panose="020B0604020202020204" pitchFamily="34" charset="0"/>
              <a:buChar char="•"/>
              <a:defRPr/>
            </a:pPr>
            <a:r>
              <a:rPr lang="en-US" sz="1200" dirty="0">
                <a:ea typeface="ＭＳ Ｐゴシック" charset="-128"/>
              </a:rPr>
              <a:t>If a client complains about irregular or breakthrough bleeding, the provider should explain that implants make the uterine lining thinner, sometimes causing it to shed earlier than usual, resulting in this type of bleeding. It is also important to reassure the woman that this bleeding does not mean that anything is wrong and remind her that it will likely diminish with time. </a:t>
            </a:r>
          </a:p>
          <a:p>
            <a:pPr marL="114300" lvl="1" indent="0">
              <a:buFontTx/>
              <a:buNone/>
              <a:defRPr/>
            </a:pPr>
            <a:r>
              <a:rPr lang="en-US" sz="1200" dirty="0">
                <a:ea typeface="ＭＳ Ｐゴシック" charset="-128"/>
              </a:rPr>
              <a:t> If the irregular bleeding is unacceptable to the client, the provider may recommend up to 800 mg of ibuprofen, or an equivalent amount of another non-steroidal anti-inflammatory drug (NSAID) other than aspirin, three times per day for five days. Women who are experiencing irregular bleeding should not take aspirin, since it may increase bleeding, not decrease it. </a:t>
            </a:r>
          </a:p>
          <a:p>
            <a:pPr marL="114300" lvl="1" indent="0">
              <a:buFontTx/>
              <a:buNone/>
              <a:defRPr/>
            </a:pPr>
            <a:r>
              <a:rPr lang="en-US" sz="1200" dirty="0">
                <a:ea typeface="ＭＳ Ｐゴシック" charset="-128"/>
              </a:rPr>
              <a:t>If an NSAID does not provide relief, the provider can give a low-dose combined oral contraceptive (COC) containing the progestin levonorgestrel for 21 days. An alternative to COCs is to give 50 µg ethinyl estradiol daily for 21 days. If bleeding is prolonged or heavy—twice as long or twice as much as usual—the provider can suggest that the woman take iron tablets to help prevent anemia. If irregular or heavy bleeding continues to bother the client or starts after several months of normal monthly bleeding or amenorrhea, the provider should rule out a possible underlying condition unrelated to method use, such as uterine fibroids, an STI, genital cancer, or pregnancy. </a:t>
            </a:r>
          </a:p>
          <a:p>
            <a:pPr marL="171450" indent="-171450">
              <a:buFont typeface="Arial" panose="020B0604020202020204" pitchFamily="34" charset="0"/>
              <a:buChar char="•"/>
              <a:defRPr/>
            </a:pPr>
            <a:r>
              <a:rPr lang="en-US" sz="1200" dirty="0">
                <a:ea typeface="ＭＳ Ｐゴシック" charset="-128"/>
              </a:rPr>
              <a:t>Amenorrhea is another common side effect of implants. Providers can reassure their clients that it does not indicate a health problem and no medical treatment is necessary. This side effect is similar to not having monthly bleeding during pregnancy. </a:t>
            </a:r>
          </a:p>
          <a:p>
            <a:pPr marL="171450" indent="-171450">
              <a:buFont typeface="Arial" panose="020B0604020202020204" pitchFamily="34" charset="0"/>
              <a:buChar char="•"/>
              <a:defRPr/>
            </a:pPr>
            <a:r>
              <a:rPr lang="en-US" sz="1200" dirty="0">
                <a:ea typeface="ＭＳ Ｐゴシック" charset="-128"/>
              </a:rPr>
              <a:t>If side effects persist and are unacceptable to the client, the provider should help her choose another contraceptive method.</a:t>
            </a:r>
          </a:p>
          <a:p>
            <a:pPr marL="0" indent="0">
              <a:buFont typeface="Arial" panose="020B0604020202020204" pitchFamily="34" charset="0"/>
              <a:buNone/>
              <a:defRPr/>
            </a:pPr>
            <a:endParaRPr lang="en-US" sz="1200" dirty="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3C48984-E04E-4691-9E34-9308238E6E4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6645F230-A86B-40BA-A4C9-030BCEF41E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03B9992-03CD-4647-925D-9E55A12976A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C979282-2645-4448-B164-35C9200A11A5}"/>
              </a:ext>
            </a:extLst>
          </p:cNvPr>
          <p:cNvSpPr>
            <a:spLocks noGrp="1" noChangeArrowheads="1"/>
          </p:cNvSpPr>
          <p:nvPr>
            <p:ph type="body" idx="1"/>
          </p:nvPr>
        </p:nvSpPr>
        <p:spPr>
          <a:xfrm>
            <a:off x="590550" y="3749675"/>
            <a:ext cx="6038850" cy="2159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8650" lvl="1" indent="-171450">
              <a:buFont typeface="Arial" panose="020B0604020202020204" pitchFamily="34" charset="0"/>
              <a:buChar char="•"/>
              <a:defRPr/>
            </a:pPr>
            <a:r>
              <a:rPr lang="en-US" dirty="0"/>
              <a:t>No impact of POPs on milk quality or quantity, duration of breastfeeding, or infant growth or well-being</a:t>
            </a:r>
          </a:p>
          <a:p>
            <a:pPr marL="628650" lvl="1" indent="-171450">
              <a:buFont typeface="Arial" panose="020B0604020202020204" pitchFamily="34" charset="0"/>
              <a:buChar char="•"/>
              <a:defRPr/>
            </a:pPr>
            <a:r>
              <a:rPr lang="en-US" dirty="0"/>
              <a:t>No concerns about use POPs for breastfeeding women and their infants</a:t>
            </a:r>
            <a:r>
              <a:rPr lang="en-US" sz="800" dirty="0"/>
              <a:t> </a:t>
            </a:r>
            <a:endParaRPr lang="en-US" dirty="0"/>
          </a:p>
          <a:p>
            <a:pPr>
              <a:defRPr/>
            </a:pPr>
            <a:r>
              <a:rPr lang="en-US" sz="1800" dirty="0"/>
              <a:t>Breastfeeding and non-breastfeeding women may begin POPs any time after delivery. This is a change from previous versions of the MEC, which suggested breastfeeding women wait 6 weeks before starting POPs to allow milk supply to be fully established. New data has shown this is not necessary and women can begin immediately. </a:t>
            </a:r>
            <a:endParaRPr lang="en-US" altLang="en-US" sz="8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F9E2DC7-6995-4E68-8B90-ED5D40B8416E}"/>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73F10C9-199C-4C64-ABA8-01D77C3C46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3324623-477F-4C29-BDD4-00335F4113F3}"/>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5694B0B9-08E6-416D-921E-4BB60695A88E}"/>
              </a:ext>
            </a:extLst>
          </p:cNvPr>
          <p:cNvSpPr>
            <a:spLocks noGrp="1" noChangeArrowheads="1"/>
          </p:cNvSpPr>
          <p:nvPr>
            <p:ph type="body" idx="1"/>
          </p:nvPr>
        </p:nvSpPr>
        <p:spPr>
          <a:xfrm>
            <a:off x="650875" y="3794125"/>
            <a:ext cx="5607050" cy="487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US" altLang="en-US" sz="1000" dirty="0">
                <a:latin typeface="Times New Roman" panose="02020603050405020304" pitchFamily="18" charset="0"/>
              </a:rPr>
              <a:t>There are some serious health conditions that may require a client to stop using implants.</a:t>
            </a:r>
            <a:r>
              <a:rPr lang="en-US" altLang="en-US" sz="1000" baseline="30000" dirty="0">
                <a:latin typeface="Times New Roman" panose="02020603050405020304" pitchFamily="18" charset="0"/>
              </a:rPr>
              <a:t> </a:t>
            </a:r>
            <a:r>
              <a:rPr lang="en-US" altLang="en-US" sz="1000" dirty="0">
                <a:latin typeface="Times New Roman" panose="02020603050405020304" pitchFamily="18" charset="0"/>
              </a:rPr>
              <a:t>These include:</a:t>
            </a:r>
          </a:p>
          <a:p>
            <a:pPr marL="171450" indent="-171450">
              <a:buFont typeface="Arial" panose="020B0604020202020204" pitchFamily="34" charset="0"/>
              <a:buChar char="•"/>
              <a:defRPr/>
            </a:pPr>
            <a:r>
              <a:rPr lang="en-US" altLang="en-US" sz="1000" dirty="0">
                <a:latin typeface="Times New Roman" panose="02020603050405020304" pitchFamily="18" charset="0"/>
              </a:rPr>
              <a:t>If a client experiences </a:t>
            </a:r>
            <a:r>
              <a:rPr lang="en-US" altLang="en-US" sz="1000" u="sng" dirty="0">
                <a:latin typeface="Times New Roman" panose="02020603050405020304" pitchFamily="18" charset="0"/>
              </a:rPr>
              <a:t>unexplained vaginal bleeding</a:t>
            </a:r>
            <a:r>
              <a:rPr lang="en-US" altLang="en-US" sz="1000" dirty="0">
                <a:latin typeface="Times New Roman" panose="02020603050405020304" pitchFamily="18" charset="0"/>
              </a:rPr>
              <a:t> or heavy or prolonged bleeding that is suggestive of a medical condition not related to the method, she might need to discontinue use of implants. </a:t>
            </a:r>
          </a:p>
          <a:p>
            <a:pPr>
              <a:defRPr/>
            </a:pPr>
            <a:r>
              <a:rPr lang="en-US" altLang="en-US" sz="1000" dirty="0">
                <a:latin typeface="Times New Roman" panose="02020603050405020304" pitchFamily="18" charset="0"/>
              </a:rPr>
              <a:t>Refer the client or evaluate by taking her medical history and doing a pelvic examination. Diagnose and treat as appropriate. </a:t>
            </a:r>
          </a:p>
          <a:p>
            <a:pPr>
              <a:defRPr/>
            </a:pPr>
            <a:r>
              <a:rPr lang="en-US" altLang="en-US" sz="1000" dirty="0">
                <a:latin typeface="Times New Roman" panose="02020603050405020304" pitchFamily="18" charset="0"/>
              </a:rPr>
              <a:t>If no cause of bleeding can be found, consider stopping implants to make the diagnosis easier. Provide the client with another contraceptive method of her choice until the condition is evaluated and treated. The alternative method should be something other than progestin-only injectables or a copper-bearing or hormonal IUD. </a:t>
            </a:r>
          </a:p>
          <a:p>
            <a:pPr>
              <a:defRPr/>
            </a:pPr>
            <a:r>
              <a:rPr lang="en-US" altLang="en-US" sz="1000" dirty="0">
                <a:latin typeface="Times New Roman" panose="02020603050405020304" pitchFamily="18" charset="0"/>
              </a:rPr>
              <a:t>If the bleeding is caused by an STI or PID, the client can continue using implants during treatment. </a:t>
            </a:r>
          </a:p>
          <a:p>
            <a:pPr marL="171450" indent="-171450">
              <a:buFont typeface="Arial" panose="020B0604020202020204" pitchFamily="34" charset="0"/>
              <a:buChar char="•"/>
              <a:defRPr/>
            </a:pPr>
            <a:r>
              <a:rPr lang="en-US" altLang="en-US" sz="1000" dirty="0">
                <a:latin typeface="Times New Roman" panose="02020603050405020304" pitchFamily="18" charset="0"/>
              </a:rPr>
              <a:t>Although women who have </a:t>
            </a:r>
            <a:r>
              <a:rPr lang="en-US" altLang="en-US" sz="1000" u="sng" dirty="0">
                <a:latin typeface="Times New Roman" panose="02020603050405020304" pitchFamily="18" charset="0"/>
              </a:rPr>
              <a:t>migraine headaches</a:t>
            </a:r>
            <a:r>
              <a:rPr lang="en-US" altLang="en-US" sz="1000" dirty="0">
                <a:latin typeface="Times New Roman" panose="02020603050405020304" pitchFamily="18" charset="0"/>
              </a:rPr>
              <a:t> with an aura can initiate implants, implants should be removed if a woman develops migraines with aura </a:t>
            </a:r>
            <a:r>
              <a:rPr lang="en-US" altLang="en-US" sz="1000" i="1" dirty="0">
                <a:latin typeface="Times New Roman" panose="02020603050405020304" pitchFamily="18" charset="0"/>
              </a:rPr>
              <a:t>after</a:t>
            </a:r>
            <a:r>
              <a:rPr lang="en-US" altLang="en-US" sz="1000" dirty="0">
                <a:latin typeface="Times New Roman" panose="02020603050405020304" pitchFamily="18" charset="0"/>
              </a:rPr>
              <a:t> implants are inserted. The provider should help her choose a non-hormonal method. </a:t>
            </a:r>
          </a:p>
          <a:p>
            <a:pPr eaLnBrk="1" hangingPunct="1">
              <a:lnSpc>
                <a:spcPct val="95000"/>
              </a:lnSpc>
              <a:spcBef>
                <a:spcPct val="20000"/>
              </a:spcBef>
              <a:buFontTx/>
              <a:buChar char="•"/>
              <a:defRPr/>
            </a:pPr>
            <a:r>
              <a:rPr lang="en-US" altLang="en-US" sz="1000" dirty="0">
                <a:latin typeface="Times New Roman" panose="02020603050405020304" pitchFamily="18" charset="0"/>
              </a:rPr>
              <a:t>If a woman develops health conditions such as </a:t>
            </a:r>
            <a:r>
              <a:rPr lang="en-US" altLang="en-US" sz="1000" u="sng" dirty="0">
                <a:latin typeface="Times New Roman" panose="02020603050405020304" pitchFamily="18" charset="0"/>
              </a:rPr>
              <a:t>blood clots in the deep veins of the legs or lungs, severe liver disease, or breast cancer</a:t>
            </a:r>
            <a:r>
              <a:rPr lang="en-US" altLang="en-US" sz="1000" dirty="0">
                <a:latin typeface="Times New Roman" panose="02020603050405020304" pitchFamily="18" charset="0"/>
              </a:rPr>
              <a:t>, the implants must be removed. </a:t>
            </a:r>
            <a:r>
              <a:rPr lang="en-US" altLang="en-US" sz="2000" dirty="0">
                <a:solidFill>
                  <a:srgbClr val="000000"/>
                </a:solidFill>
                <a:latin typeface="Arial" panose="020B0604020202020204" pitchFamily="34" charset="0"/>
              </a:rPr>
              <a:t>Help client choose a method without hormones. Refer to a specialist for treatment</a:t>
            </a:r>
            <a:endParaRPr lang="en-US" altLang="en-US" sz="2000" dirty="0">
              <a:solidFill>
                <a:srgbClr val="003366"/>
              </a:solidFill>
              <a:latin typeface="Arial" panose="020B0604020202020204" pitchFamily="34" charset="0"/>
            </a:endParaRPr>
          </a:p>
          <a:p>
            <a:pPr>
              <a:defRPr/>
            </a:pPr>
            <a:endParaRPr lang="en-US" altLang="en-US" sz="1000" dirty="0">
              <a:latin typeface="Times New Roman" panose="02020603050405020304" pitchFamily="18" charset="0"/>
            </a:endParaRPr>
          </a:p>
          <a:p>
            <a:pPr eaLnBrk="1" hangingPunct="1">
              <a:lnSpc>
                <a:spcPct val="90000"/>
              </a:lnSpc>
              <a:defRPr/>
            </a:pPr>
            <a:endParaRPr lang="en-US" altLang="en-US" dirty="0">
              <a:latin typeface="Times New Roman" panose="02020603050405020304"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EC64F9B-4E7E-4E2D-887D-E503E1521FEE}"/>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FEE2119-E047-479B-8473-794B68FE43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latin typeface="Times New Roman" panose="02020603050405020304" pitchFamily="18" charset="0"/>
            </a:endParaRPr>
          </a:p>
          <a:p>
            <a:r>
              <a:rPr lang="en-US" altLang="en-US" sz="1000" dirty="0">
                <a:solidFill>
                  <a:srgbClr val="000000"/>
                </a:solidFill>
                <a:latin typeface="Times New Roman" panose="02020603050405020304" pitchFamily="18" charset="0"/>
              </a:rPr>
              <a:t>Although women with </a:t>
            </a:r>
            <a:r>
              <a:rPr lang="en-US" altLang="en-US" sz="1000" u="sng" dirty="0">
                <a:solidFill>
                  <a:srgbClr val="000000"/>
                </a:solidFill>
                <a:latin typeface="Times New Roman" panose="02020603050405020304" pitchFamily="18" charset="0"/>
              </a:rPr>
              <a:t>ischemic heart disease</a:t>
            </a:r>
            <a:r>
              <a:rPr lang="en-US" altLang="en-US" sz="1000" dirty="0">
                <a:solidFill>
                  <a:srgbClr val="000000"/>
                </a:solidFill>
                <a:latin typeface="Times New Roman" panose="02020603050405020304" pitchFamily="18" charset="0"/>
              </a:rPr>
              <a:t> and women who have had a stroke can initiate use of implants, use of implants should be discontinued if these conditions develop or get worse while using implants.</a:t>
            </a:r>
          </a:p>
          <a:p>
            <a:r>
              <a:rPr lang="en-US" altLang="en-US" sz="1000" dirty="0">
                <a:solidFill>
                  <a:srgbClr val="000000"/>
                </a:solidFill>
                <a:latin typeface="Times New Roman" panose="02020603050405020304" pitchFamily="18" charset="0"/>
              </a:rPr>
              <a:t>Remove the implants or refer for removal and give the woman a backup method to use until her condition is evaluated. Refer her for diagnosis and care if she is not already </a:t>
            </a:r>
            <a:r>
              <a:rPr lang="en-US" altLang="en-US" dirty="0">
                <a:solidFill>
                  <a:srgbClr val="000000"/>
                </a:solidFill>
                <a:latin typeface="Times New Roman" panose="02020603050405020304" pitchFamily="18" charset="0"/>
              </a:rPr>
              <a:t>receiving treatment.</a:t>
            </a:r>
          </a:p>
          <a:p>
            <a:r>
              <a:rPr lang="en-US" altLang="en-US" dirty="0">
                <a:solidFill>
                  <a:srgbClr val="000000"/>
                </a:solidFill>
                <a:latin typeface="Times New Roman" panose="02020603050405020304" pitchFamily="18" charset="0"/>
              </a:rPr>
              <a:t> </a:t>
            </a:r>
          </a:p>
          <a:p>
            <a:pPr eaLnBrk="1" hangingPunct="1">
              <a:lnSpc>
                <a:spcPct val="90000"/>
              </a:lnSpc>
            </a:pPr>
            <a:endParaRPr lang="en-US" altLang="en-US" dirty="0">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AAFEE66-7671-4354-8E70-60E4CC2CFFE2}"/>
              </a:ext>
            </a:extLst>
          </p:cNvPr>
          <p:cNvSpPr>
            <a:spLocks noGrp="1" noRot="1" noChangeAspect="1" noChangeArrowheads="1" noTextEdit="1"/>
          </p:cNvSpPr>
          <p:nvPr>
            <p:ph type="sldImg"/>
          </p:nvPr>
        </p:nvSpPr>
        <p:spPr>
          <a:xfrm>
            <a:off x="762000" y="696913"/>
            <a:ext cx="4038600" cy="3028950"/>
          </a:xfrm>
          <a:ln/>
        </p:spPr>
      </p:sp>
      <p:sp>
        <p:nvSpPr>
          <p:cNvPr id="43011" name="Rectangle 3">
            <a:extLst>
              <a:ext uri="{FF2B5EF4-FFF2-40B4-BE49-F238E27FC236}">
                <a16:creationId xmlns:a16="http://schemas.microsoft.com/office/drawing/2014/main" id="{2A073708-76C8-4183-81E9-71A67EA8C938}"/>
              </a:ext>
            </a:extLst>
          </p:cNvPr>
          <p:cNvSpPr>
            <a:spLocks noGrp="1" noChangeArrowheads="1"/>
          </p:cNvSpPr>
          <p:nvPr>
            <p:ph type="body" idx="1"/>
          </p:nvPr>
        </p:nvSpPr>
        <p:spPr>
          <a:xfrm>
            <a:off x="682625" y="3816350"/>
            <a:ext cx="541337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b="1" i="1" dirty="0">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068388" y="81756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9" name="Google Shape;89;p1: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 name="Google Shape;90;p1: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a:t>
            </a:r>
            <a:b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91" name="Google Shape;91;p1:notes"/>
          <p:cNvPicPr preferRelativeResize="0"/>
          <p:nvPr/>
        </p:nvPicPr>
        <p:blipFill rotWithShape="1">
          <a:blip r:embed="rId3">
            <a:alphaModFix/>
          </a:blip>
          <a:srcRect/>
          <a:stretch/>
        </p:blipFill>
        <p:spPr>
          <a:xfrm>
            <a:off x="2595017" y="2514604"/>
            <a:ext cx="1341751" cy="1320810"/>
          </a:xfrm>
          <a:prstGeom prst="rect">
            <a:avLst/>
          </a:prstGeom>
          <a:noFill/>
          <a:ln>
            <a:noFill/>
          </a:ln>
        </p:spPr>
      </p:pic>
    </p:spTree>
    <p:extLst>
      <p:ext uri="{BB962C8B-B14F-4D97-AF65-F5344CB8AC3E}">
        <p14:creationId xmlns:p14="http://schemas.microsoft.com/office/powerpoint/2010/main" val="16252061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PVR is a contraceptive that has been designed for use by postpartum women who are breastfeeding. Women may be breastfeeding their babies but may not be exclusively or fully breastfeeding. The PVR is suitable for them especially if they breastfeed at least four times a day.</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ring is made of silicone and is soft, smooth and flexible. It has natural progesterone mixed into the silicone. The PVR is a self-use product and hence a woman should be able to insert it into the vagina and remove it herself. The graphic shows where the ring is inserted.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10" name="Google Shape;110;p3: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11;p3: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983739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95008" y="4432866"/>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Illustration credit: Salim Khalaf/FHI</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PVR delivers 10mg of progesterone locally in the vagina and works in two primary ways. The hormone reaches the circulation system via absorption of the vaginal walls.  First, like other progestin-based methods, it suppresses hormones that are responsible for ovulation. It prevents the release of </a:t>
            </a:r>
            <a:r>
              <a:rPr lang="en-US" dirty="0"/>
              <a:t>eggs from the ovaries and when no egg is released, there is nothing for the sperm to fertilize. </a:t>
            </a:r>
            <a:r>
              <a:rPr lang="en-US" sz="1200" b="0" i="0" u="none" strike="noStrike" cap="none" dirty="0">
                <a:solidFill>
                  <a:schemeClr val="dk1"/>
                </a:solidFill>
                <a:latin typeface="Calibri"/>
                <a:ea typeface="Calibri"/>
                <a:cs typeface="Calibri"/>
                <a:sym typeface="Calibri"/>
              </a:rPr>
              <a:t>Moreover, in breastfeeding women, the hypothalamic-pituitary system is sensitive to the baby’s suckling of the mother’s breast. and progesterone reinforces the prolactin response to suckling. Thus, the combination of suppression of ovulation along with lactational amenorrhea caused by breastfeeding protects a woman against pregnancy.</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Second, like other progestin-based methods, the PVR thickens cervical mucus to block sperm. Thicker mucus acts as a barrier making it more difficult for sperm to enter the uterine cavity.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FF0000"/>
              </a:solidFill>
              <a:latin typeface="Calibri"/>
              <a:ea typeface="Calibri"/>
              <a:cs typeface="Calibri"/>
              <a:sym typeface="Calibri"/>
            </a:endParaRPr>
          </a:p>
        </p:txBody>
      </p:sp>
      <p:sp>
        <p:nvSpPr>
          <p:cNvPr id="125" name="Google Shape;125;p4: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126;p4: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63875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95008" y="4562732"/>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It is because of the effect of suckling that it is important that women breastfeed at least four times a day. Thus, the combination of breastfeeding along with the progesterone in the PVR will protect the mother against a pregnancy.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35" name="Google Shape;135;p5: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p5: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46853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23" name="Google Shape;223;p13: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4" name="Google Shape;224;p13: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082011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 woman has to be at least four weeks postpartum to begin to use the PVR so as to reduce the risk of thrombosis in the immediate postpartum period. Furthermore, if she is breastfeeding and due to the high frequency of breastfeeding in the first 4 weeks, she is unlikely to need a contraceptive for further protection against a pregnancy. A woman who meets all the following conditions is a good candidate for the PVR.  </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231229" marR="0" lvl="0" indent="-228600" algn="l" rtl="0">
              <a:lnSpc>
                <a:spcPct val="100000"/>
              </a:lnSpc>
              <a:spcBef>
                <a:spcPts val="0"/>
              </a:spcBef>
              <a:spcAft>
                <a:spcPts val="0"/>
              </a:spcAft>
              <a:buClr>
                <a:srgbClr val="000000"/>
              </a:buClr>
              <a:buSzPts val="1400"/>
              <a:buFont typeface="Arial"/>
              <a:buAutoNum type="arabicParenR"/>
            </a:pPr>
            <a:r>
              <a:rPr lang="en-US" sz="1200" b="0" i="0" u="none" strike="noStrike" cap="none" dirty="0">
                <a:solidFill>
                  <a:schemeClr val="dk1"/>
                </a:solidFill>
                <a:latin typeface="Calibri"/>
                <a:ea typeface="Calibri"/>
                <a:cs typeface="Calibri"/>
                <a:sym typeface="Calibri"/>
              </a:rPr>
              <a:t>Any woman who gave birth over four weeks ago and has not begun menstruating.</a:t>
            </a:r>
            <a:endParaRPr dirty="0"/>
          </a:p>
          <a:p>
            <a:pPr marL="231229" marR="0" lvl="0" indent="-228600" algn="l" rtl="0">
              <a:lnSpc>
                <a:spcPct val="100000"/>
              </a:lnSpc>
              <a:spcBef>
                <a:spcPts val="0"/>
              </a:spcBef>
              <a:spcAft>
                <a:spcPts val="0"/>
              </a:spcAft>
              <a:buClr>
                <a:srgbClr val="000000"/>
              </a:buClr>
              <a:buSzPts val="1400"/>
              <a:buFont typeface="Arial"/>
              <a:buAutoNum type="arabicParenR"/>
            </a:pPr>
            <a:r>
              <a:rPr lang="en-US" sz="1200" b="0" i="0" u="none" strike="noStrike" cap="none" dirty="0">
                <a:solidFill>
                  <a:schemeClr val="dk1"/>
                </a:solidFill>
                <a:latin typeface="Calibri"/>
                <a:ea typeface="Calibri"/>
                <a:cs typeface="Calibri"/>
                <a:sym typeface="Calibri"/>
              </a:rPr>
              <a:t>She has been breastfeeding her baby and intends to breastfeed her baby as long as she is on the PVR.  She needs to breastfeed a minimum of four times a day.</a:t>
            </a:r>
            <a:endParaRPr dirty="0"/>
          </a:p>
          <a:p>
            <a:pPr marL="231229" marR="0" lvl="0" indent="-228600" algn="l" rtl="0">
              <a:lnSpc>
                <a:spcPct val="100000"/>
              </a:lnSpc>
              <a:spcBef>
                <a:spcPts val="0"/>
              </a:spcBef>
              <a:spcAft>
                <a:spcPts val="0"/>
              </a:spcAft>
              <a:buClr>
                <a:srgbClr val="000000"/>
              </a:buClr>
              <a:buSzPts val="1400"/>
              <a:buFont typeface="Arial"/>
              <a:buAutoNum type="arabicParenR"/>
            </a:pPr>
            <a:r>
              <a:rPr lang="en-US" sz="1200" b="0" i="0" u="none" strike="noStrike" cap="none" dirty="0">
                <a:solidFill>
                  <a:schemeClr val="dk1"/>
                </a:solidFill>
                <a:latin typeface="Calibri"/>
                <a:ea typeface="Calibri"/>
                <a:cs typeface="Calibri"/>
                <a:sym typeface="Calibri"/>
              </a:rPr>
              <a:t>The baby  is less than a year old.  This is important since the PVR works only in the first year postpartum.</a:t>
            </a:r>
            <a:endParaRPr dirty="0"/>
          </a:p>
          <a:p>
            <a:pPr marL="231229" marR="0" lvl="0" indent="-228600" algn="l" rtl="0">
              <a:lnSpc>
                <a:spcPct val="100000"/>
              </a:lnSpc>
              <a:spcBef>
                <a:spcPts val="0"/>
              </a:spcBef>
              <a:spcAft>
                <a:spcPts val="0"/>
              </a:spcAft>
              <a:buClr>
                <a:srgbClr val="000000"/>
              </a:buClr>
              <a:buSzPts val="1400"/>
              <a:buFont typeface="Arial"/>
              <a:buAutoNum type="arabicParenR"/>
            </a:pPr>
            <a:r>
              <a:rPr lang="en-US" sz="1200" b="0" i="0" u="none" strike="noStrike" cap="none" dirty="0">
                <a:solidFill>
                  <a:schemeClr val="dk1"/>
                </a:solidFill>
                <a:latin typeface="Calibri"/>
                <a:ea typeface="Calibri"/>
                <a:cs typeface="Calibri"/>
                <a:sym typeface="Calibri"/>
              </a:rPr>
              <a:t>She is not currently pregnant.</a:t>
            </a:r>
            <a:endParaRPr dirty="0"/>
          </a:p>
          <a:p>
            <a:pPr marL="231229" marR="0" lvl="0" indent="-228600" algn="l" rtl="0">
              <a:lnSpc>
                <a:spcPct val="100000"/>
              </a:lnSpc>
              <a:spcBef>
                <a:spcPts val="0"/>
              </a:spcBef>
              <a:spcAft>
                <a:spcPts val="0"/>
              </a:spcAft>
              <a:buClr>
                <a:srgbClr val="000000"/>
              </a:buClr>
              <a:buSzPts val="1400"/>
              <a:buFont typeface="Arial"/>
              <a:buAutoNum type="arabicParenR"/>
            </a:pPr>
            <a:r>
              <a:rPr lang="en-US" sz="1200" b="0" i="0" u="none" strike="noStrike" cap="none" dirty="0">
                <a:solidFill>
                  <a:schemeClr val="dk1"/>
                </a:solidFill>
                <a:latin typeface="Calibri"/>
                <a:ea typeface="Calibri"/>
                <a:cs typeface="Calibri"/>
                <a:sym typeface="Calibri"/>
              </a:rPr>
              <a:t>And she is healthy and does not have any other health conditions which would preclude her from using the PVR.</a:t>
            </a:r>
          </a:p>
          <a:p>
            <a:pPr marL="231229" marR="0" lvl="0" indent="-228600" algn="l" rtl="0">
              <a:lnSpc>
                <a:spcPct val="100000"/>
              </a:lnSpc>
              <a:spcBef>
                <a:spcPts val="0"/>
              </a:spcBef>
              <a:spcAft>
                <a:spcPts val="0"/>
              </a:spcAft>
              <a:buClr>
                <a:srgbClr val="000000"/>
              </a:buClr>
              <a:buSzPts val="1400"/>
              <a:buFont typeface="Arial"/>
              <a:buAutoNum type="arabicParenR"/>
            </a:pPr>
            <a:endParaRPr lang="en-US" dirty="0"/>
          </a:p>
          <a:p>
            <a:pPr marL="2629" marR="0" lvl="0" indent="0" algn="l" rtl="0">
              <a:lnSpc>
                <a:spcPct val="100000"/>
              </a:lnSpc>
              <a:spcBef>
                <a:spcPts val="0"/>
              </a:spcBef>
              <a:spcAft>
                <a:spcPts val="0"/>
              </a:spcAft>
              <a:buClr>
                <a:srgbClr val="000000"/>
              </a:buClr>
              <a:buSzPts val="1400"/>
            </a:pP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45" name="Google Shape;145;p6: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6" name="Google Shape;146;p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886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C1A97D-F083-4224-B3E4-DD148415A0E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4E9CCE46-7DF3-4377-A41E-9320AC6DF916}"/>
              </a:ext>
            </a:extLst>
          </p:cNvPr>
          <p:cNvSpPr>
            <a:spLocks noGrp="1" noChangeArrowheads="1"/>
          </p:cNvSpPr>
          <p:nvPr>
            <p:ph type="body" idx="1"/>
          </p:nvPr>
        </p:nvSpPr>
        <p:spPr>
          <a:xfrm>
            <a:off x="658813" y="3741738"/>
            <a:ext cx="5694362" cy="239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404938"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If there is a gap more than two hours, the effectiveness of the PVR will reduce. Hence, users should be encouraged to keep the PVR inserted at all times and not get in the habit of removal. Keeping it inserted at all times reduces the likelihood of use-related errors such as forgetting to insert on time.</a:t>
            </a:r>
            <a:r>
              <a:rPr lang="en-US" dirty="0"/>
              <a:t> If the user forgets to put the PVR within two hours, advise her to use EC or condoms for 24hours after reinsertion or abstain for 24 hours after reinsertion.  </a:t>
            </a:r>
            <a:endParaRPr lang="en-US" sz="1200" b="0" i="0" u="none" strike="noStrike" cap="none" dirty="0">
              <a:solidFill>
                <a:schemeClr val="dk1"/>
              </a:solidFill>
              <a:latin typeface="Calibri"/>
              <a:ea typeface="Calibri"/>
              <a:cs typeface="Calibri"/>
              <a:sym typeface="Calibri"/>
            </a:endParaRPr>
          </a:p>
        </p:txBody>
      </p:sp>
      <p:sp>
        <p:nvSpPr>
          <p:cNvPr id="155" name="Google Shape;155;p7: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6" name="Google Shape;156;p7: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610898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There are health benefits to both the woman and her baby when she uses the PVR.</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Since the PVR is a contraceptive, it protects the mother from unintended pregnancy and hence contributes to reductions in unintended pregnancies. It also works to extend birth intervals.</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Since the PVR works as long as the woman is breastfeeding, the baby benefits from being nursed. Babies that are breastfed receive the necessary nutrients they need for healthy development.  Breastmilk also provides babies with protected from many common ailments such as diarrhea and pneumonia. Thus babies are offered protection against some common causes of infant mortality.</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Thus, the use of the PVR benefits both mothers and babies.</a:t>
            </a:r>
            <a:endParaRPr sz="1200" b="0" i="0" u="none" strike="noStrike" cap="none" dirty="0">
              <a:solidFill>
                <a:schemeClr val="dk1"/>
              </a:solidFill>
              <a:latin typeface="Calibri"/>
              <a:ea typeface="Calibri"/>
              <a:cs typeface="Calibri"/>
              <a:sym typeface="Calibri"/>
            </a:endParaRPr>
          </a:p>
        </p:txBody>
      </p:sp>
      <p:sp>
        <p:nvSpPr>
          <p:cNvPr id="196" name="Google Shape;196;p11: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 name="Google Shape;197;p11: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396555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695008" y="4444861"/>
            <a:ext cx="5560060" cy="3963566"/>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PVR is a safe and effective method. It is safe for both the mother and baby. Use of the PVR does not affect the mother’s ability to breastfeed—it does not alter the volume of milk she produces. Furthermore, since it is a self-use product, the woman can use or not use the PVR as per her preference. It is safe for women who are HIV positive and are taking ARV medicines. Fertility returns once she stops using the PVR.</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On the other hand, there are some disadvantages.  Since the PVR is a vaginal product, some men may feel the ring during intercourse and if the woman wants to keep her contraceptive use secret, it may not be appropriate.  Women who want to use a contraceptive for periods longer than a year will have to switch to a different method after 1 year.  It does not  protect against HIV and other STIs. Side-effects exist but these are minor.</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258" name="Google Shape;258;p16:notes"/>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Training Resource Package for Family Planning  Progesterone Vaginal Ring Module Basic Slide Set: Session I</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9" name="Google Shape;259;p1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20285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696913"/>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4:notes"/>
          <p:cNvSpPr txBox="1">
            <a:spLocks noGrp="1"/>
          </p:cNvSpPr>
          <p:nvPr>
            <p:ph type="body" idx="1"/>
          </p:nvPr>
        </p:nvSpPr>
        <p:spPr>
          <a:xfrm>
            <a:off x="684213" y="3916363"/>
            <a:ext cx="5607050" cy="487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48973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760413" y="696913"/>
            <a:ext cx="4040187" cy="3030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8:notes"/>
          <p:cNvSpPr txBox="1">
            <a:spLocks noGrp="1"/>
          </p:cNvSpPr>
          <p:nvPr>
            <p:ph type="body" idx="1"/>
          </p:nvPr>
        </p:nvSpPr>
        <p:spPr>
          <a:xfrm>
            <a:off x="652463" y="3886200"/>
            <a:ext cx="5672137" cy="43529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Calibri"/>
              <a:buNone/>
            </a:pPr>
            <a:endParaRPr sz="1000" b="1"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948182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762000" y="696913"/>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6:notes"/>
          <p:cNvSpPr txBox="1">
            <a:spLocks noGrp="1"/>
          </p:cNvSpPr>
          <p:nvPr>
            <p:ph type="body" idx="1"/>
          </p:nvPr>
        </p:nvSpPr>
        <p:spPr>
          <a:xfrm>
            <a:off x="701675" y="3738563"/>
            <a:ext cx="5607050" cy="5029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sz="11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206083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696913"/>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8:notes"/>
          <p:cNvSpPr txBox="1">
            <a:spLocks noGrp="1"/>
          </p:cNvSpPr>
          <p:nvPr>
            <p:ph type="body" idx="1"/>
          </p:nvPr>
        </p:nvSpPr>
        <p:spPr>
          <a:xfrm>
            <a:off x="701675" y="3838072"/>
            <a:ext cx="5607050" cy="48768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1400"/>
              <a:buFont typeface="Arial"/>
              <a:buNone/>
            </a:pPr>
            <a:endParaRPr sz="105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591112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685800" y="696913"/>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1:notes"/>
          <p:cNvSpPr txBox="1">
            <a:spLocks noGrp="1"/>
          </p:cNvSpPr>
          <p:nvPr>
            <p:ph type="body" idx="1"/>
          </p:nvPr>
        </p:nvSpPr>
        <p:spPr>
          <a:xfrm>
            <a:off x="650875" y="3794125"/>
            <a:ext cx="5607050" cy="487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60"/>
              </a:spcBef>
              <a:spcAft>
                <a:spcPts val="0"/>
              </a:spcAft>
              <a:buClr>
                <a:srgbClr val="000000"/>
              </a:buClr>
              <a:buSzPts val="14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764017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762000" y="696913"/>
            <a:ext cx="4038600" cy="30289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4:notes"/>
          <p:cNvSpPr txBox="1">
            <a:spLocks noGrp="1"/>
          </p:cNvSpPr>
          <p:nvPr>
            <p:ph type="body" idx="1"/>
          </p:nvPr>
        </p:nvSpPr>
        <p:spPr>
          <a:xfrm>
            <a:off x="682625" y="3816350"/>
            <a:ext cx="5413375" cy="48768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14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463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869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011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95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70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446004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61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34847D06-B484-4CB5-B183-C721CC5F0D1A}"/>
              </a:ext>
            </a:extLst>
          </p:cNvPr>
          <p:cNvSpPr txBox="1">
            <a:spLocks noChangeArrowheads="1"/>
          </p:cNvSpPr>
          <p:nvPr userDrawn="1"/>
        </p:nvSpPr>
        <p:spPr bwMode="auto">
          <a:xfrm>
            <a:off x="7726363" y="6384925"/>
            <a:ext cx="1235075" cy="339725"/>
          </a:xfrm>
          <a:prstGeom prst="rect">
            <a:avLst/>
          </a:prstGeom>
          <a:noFill/>
          <a:ln w="9525">
            <a:noFill/>
            <a:miter lim="800000"/>
            <a:headEnd/>
            <a:tailEnd/>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fld id="{3B1EFB6F-2AD8-4DBC-94CA-CCE96FD4D208}"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53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97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6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8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767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0039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764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906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404965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61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002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201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686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5966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27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3572422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890596-15B7-481D-A1ED-3669B3E14E4E}"/>
              </a:ext>
            </a:extLst>
          </p:cNvPr>
          <p:cNvSpPr txBox="1">
            <a:spLocks/>
          </p:cNvSpPr>
          <p:nvPr userDrawn="1"/>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r>
              <a:rPr lang="en-US" dirty="0"/>
              <a:t>Click to edit Master title style</a:t>
            </a:r>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886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6968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60196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074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9927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962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BB4DB6-CBF3-47AA-8C9E-9FF26D3BC28F}"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05670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0B080-B468-470C-976C-C6D73038BD77}"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670464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1B09F-FB11-4BFF-8284-F5CD53899FED}"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3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607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144D75-5C28-4103-A91A-43A308091FB9}"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25902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922A24-3B35-4578-9161-AAEDB291F621}" type="datetime1">
              <a:rPr lang="en-GB" smtClean="0"/>
              <a:t>10/06/2022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806905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BBFA1-DC77-41CD-9292-33DC182CEB05}" type="datetime1">
              <a:rPr lang="en-GB" smtClean="0"/>
              <a:t>10/06/2022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28538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4076C-7852-44AC-BD99-0F78C61DA40D}" type="datetime1">
              <a:rPr lang="en-GB" smtClean="0"/>
              <a:t>10/06/2022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087375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456CCF-56B1-4FFC-9245-A7E2811D4E5C}"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189872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D2C19-9050-4072-AD06-6AD3F76B644D}"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65848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B952F-F7D4-4F35-9EDC-D53181785F6D}"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762829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B7F76-D818-46C3-B2FA-660E30412A26}"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835695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662232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31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42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595957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35859"/>
            <a:ext cx="8229600" cy="11430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2025"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247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3067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able" type="tbl">
  <p:cSld name="1_Title and Table">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252413"/>
            <a:ext cx="8229600" cy="1143000"/>
          </a:xfrm>
          <a:prstGeom prst="rect">
            <a:avLst/>
          </a:prstGeom>
          <a:noFill/>
          <a:ln>
            <a:noFill/>
          </a:ln>
        </p:spPr>
        <p:txBody>
          <a:bodyPr spcFirstLastPara="1" wrap="square" lIns="91425" tIns="91425" rIns="91425" bIns="91425" anchor="ctr" anchorCtr="0"/>
          <a:lstStyle>
            <a:lvl1pPr marR="0" lvl="0" algn="l" rtl="0">
              <a:lnSpc>
                <a:spcPct val="85000"/>
              </a:lnSpc>
              <a:spcBef>
                <a:spcPts val="0"/>
              </a:spcBef>
              <a:spcAft>
                <a:spcPts val="0"/>
              </a:spcAft>
              <a:buClr>
                <a:srgbClr val="000000"/>
              </a:buClr>
              <a:buSzPts val="1400"/>
              <a:buFont typeface="Arial"/>
              <a:buNone/>
              <a:defRPr sz="2850" b="1"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2850" b="1"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850" b="1"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850" b="1"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850" b="1"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850" b="1"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2850" b="1"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2850" b="1"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285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6969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037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A725-3E40-4787-91D7-A262A7A28E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D1C43C4-9E6A-43A6-91A5-06E9791A86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17828A-4D1F-43EA-8C8B-8D5AA598F5AE}"/>
              </a:ext>
            </a:extLst>
          </p:cNvPr>
          <p:cNvSpPr>
            <a:spLocks noGrp="1"/>
          </p:cNvSpPr>
          <p:nvPr>
            <p:ph type="dt" sz="half" idx="10"/>
          </p:nvPr>
        </p:nvSpPr>
        <p:spPr/>
        <p:txBody>
          <a:bodyPr/>
          <a:lstStyle/>
          <a:p>
            <a:fld id="{CF9F75E9-9812-4805-BE1F-DEB074F7921B}" type="datetime1">
              <a:rPr lang="en-GB" smtClean="0"/>
              <a:t>10/06/2022</a:t>
            </a:fld>
            <a:endParaRPr lang="en-GB"/>
          </a:p>
        </p:txBody>
      </p:sp>
      <p:sp>
        <p:nvSpPr>
          <p:cNvPr id="5" name="Footer Placeholder 4">
            <a:extLst>
              <a:ext uri="{FF2B5EF4-FFF2-40B4-BE49-F238E27FC236}">
                <a16:creationId xmlns:a16="http://schemas.microsoft.com/office/drawing/2014/main" id="{65F6A298-684C-422A-B0F9-9DD4AA603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A5EC6-31B1-45A5-B214-6A29C033449D}"/>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247017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5AD9-5E1A-44FE-9FCB-9FEE078363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FB43A-D076-4D80-B72B-62742B671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B58A80-D9A0-4B07-8941-C7BDE258779B}"/>
              </a:ext>
            </a:extLst>
          </p:cNvPr>
          <p:cNvSpPr>
            <a:spLocks noGrp="1"/>
          </p:cNvSpPr>
          <p:nvPr>
            <p:ph type="dt" sz="half" idx="10"/>
          </p:nvPr>
        </p:nvSpPr>
        <p:spPr/>
        <p:txBody>
          <a:bodyPr/>
          <a:lstStyle/>
          <a:p>
            <a:fld id="{FF7A6A80-F929-48F2-88F4-6D714BFB892C}" type="datetime1">
              <a:rPr lang="en-GB" smtClean="0"/>
              <a:t>10/06/2022</a:t>
            </a:fld>
            <a:endParaRPr lang="en-GB"/>
          </a:p>
        </p:txBody>
      </p:sp>
      <p:sp>
        <p:nvSpPr>
          <p:cNvPr id="5" name="Footer Placeholder 4">
            <a:extLst>
              <a:ext uri="{FF2B5EF4-FFF2-40B4-BE49-F238E27FC236}">
                <a16:creationId xmlns:a16="http://schemas.microsoft.com/office/drawing/2014/main" id="{3C689E50-1460-4BA1-8BAC-E81655FB5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A45D4-C62D-42F8-9668-3EF41F93FA91}"/>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812245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6148-0BDD-465E-8B2E-82589789FF7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87940B-A494-400C-A55A-BBA08E9420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6015A-E0BC-4945-A829-5D6F7EA98D2B}"/>
              </a:ext>
            </a:extLst>
          </p:cNvPr>
          <p:cNvSpPr>
            <a:spLocks noGrp="1"/>
          </p:cNvSpPr>
          <p:nvPr>
            <p:ph type="dt" sz="half" idx="10"/>
          </p:nvPr>
        </p:nvSpPr>
        <p:spPr/>
        <p:txBody>
          <a:bodyPr/>
          <a:lstStyle/>
          <a:p>
            <a:fld id="{F8E9F608-12A5-4137-9801-739DB804B85D}" type="datetime1">
              <a:rPr lang="en-GB" smtClean="0"/>
              <a:t>10/06/2022</a:t>
            </a:fld>
            <a:endParaRPr lang="en-GB"/>
          </a:p>
        </p:txBody>
      </p:sp>
      <p:sp>
        <p:nvSpPr>
          <p:cNvPr id="5" name="Footer Placeholder 4">
            <a:extLst>
              <a:ext uri="{FF2B5EF4-FFF2-40B4-BE49-F238E27FC236}">
                <a16:creationId xmlns:a16="http://schemas.microsoft.com/office/drawing/2014/main" id="{3EE9C717-CD24-4B12-AE74-2E00AC338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B2071-86DB-4C80-988D-756715FDCF0B}"/>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3702478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6EF7-035A-4CE9-81E9-DDC1F8F05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A6DFF7-082C-47A8-98F6-23AA322C759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70CAD7-5067-4064-B7D5-0BDD8BE2545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778346-BC0F-431B-BCE3-DABDC754A4D3}"/>
              </a:ext>
            </a:extLst>
          </p:cNvPr>
          <p:cNvSpPr>
            <a:spLocks noGrp="1"/>
          </p:cNvSpPr>
          <p:nvPr>
            <p:ph type="dt" sz="half" idx="10"/>
          </p:nvPr>
        </p:nvSpPr>
        <p:spPr/>
        <p:txBody>
          <a:bodyPr/>
          <a:lstStyle/>
          <a:p>
            <a:fld id="{FB31BC2C-2C20-4027-8918-1E8B782C5FBF}" type="datetime1">
              <a:rPr lang="en-GB" smtClean="0"/>
              <a:t>10/06/2022</a:t>
            </a:fld>
            <a:endParaRPr lang="en-GB"/>
          </a:p>
        </p:txBody>
      </p:sp>
      <p:sp>
        <p:nvSpPr>
          <p:cNvPr id="6" name="Footer Placeholder 5">
            <a:extLst>
              <a:ext uri="{FF2B5EF4-FFF2-40B4-BE49-F238E27FC236}">
                <a16:creationId xmlns:a16="http://schemas.microsoft.com/office/drawing/2014/main" id="{76182B80-6746-4511-97B6-54922AD8B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8D201-19B1-455A-ADAA-B0E73EAC3C42}"/>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28567454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FC7B-0BDE-413D-8E41-3AA41A4EF86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E3A46A-634E-4091-AC06-E23CE683917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0992A-D29E-436C-9F09-704FEB0AA9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07CAD1-9C15-4715-93A0-845D4185CA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3145C7-0BF4-4158-A218-D6B7117932F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62B1D5-025C-4B08-A67B-1D6D22249C7C}"/>
              </a:ext>
            </a:extLst>
          </p:cNvPr>
          <p:cNvSpPr>
            <a:spLocks noGrp="1"/>
          </p:cNvSpPr>
          <p:nvPr>
            <p:ph type="dt" sz="half" idx="10"/>
          </p:nvPr>
        </p:nvSpPr>
        <p:spPr/>
        <p:txBody>
          <a:bodyPr/>
          <a:lstStyle/>
          <a:p>
            <a:fld id="{0E3EB37C-D0A9-4738-A032-5E715CE22083}" type="datetime1">
              <a:rPr lang="en-GB" smtClean="0"/>
              <a:t>10/06/2022</a:t>
            </a:fld>
            <a:endParaRPr lang="en-GB"/>
          </a:p>
        </p:txBody>
      </p:sp>
      <p:sp>
        <p:nvSpPr>
          <p:cNvPr id="8" name="Footer Placeholder 7">
            <a:extLst>
              <a:ext uri="{FF2B5EF4-FFF2-40B4-BE49-F238E27FC236}">
                <a16:creationId xmlns:a16="http://schemas.microsoft.com/office/drawing/2014/main" id="{3B35EC8A-7D0B-4948-816D-75CBE4C69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310B8E-331B-4713-A8AE-837440A8B725}"/>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650270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4A9D-DAA2-4FB2-B4E0-E4D08706AF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F10274-2845-4044-AFD2-465630C54D12}"/>
              </a:ext>
            </a:extLst>
          </p:cNvPr>
          <p:cNvSpPr>
            <a:spLocks noGrp="1"/>
          </p:cNvSpPr>
          <p:nvPr>
            <p:ph type="dt" sz="half" idx="10"/>
          </p:nvPr>
        </p:nvSpPr>
        <p:spPr/>
        <p:txBody>
          <a:bodyPr/>
          <a:lstStyle/>
          <a:p>
            <a:fld id="{90C0CA8C-F731-4086-86E7-6B256531259A}" type="datetime1">
              <a:rPr lang="en-GB" smtClean="0"/>
              <a:t>10/06/2022</a:t>
            </a:fld>
            <a:endParaRPr lang="en-GB"/>
          </a:p>
        </p:txBody>
      </p:sp>
      <p:sp>
        <p:nvSpPr>
          <p:cNvPr id="4" name="Footer Placeholder 3">
            <a:extLst>
              <a:ext uri="{FF2B5EF4-FFF2-40B4-BE49-F238E27FC236}">
                <a16:creationId xmlns:a16="http://schemas.microsoft.com/office/drawing/2014/main" id="{A6360A13-EA43-4230-9948-8E07B71364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BDF2BD-510C-478E-BED2-1165C7594EE7}"/>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321136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79664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BC4A5-5B15-44E9-9F3D-2D3D2CE4D759}"/>
              </a:ext>
            </a:extLst>
          </p:cNvPr>
          <p:cNvSpPr>
            <a:spLocks noGrp="1"/>
          </p:cNvSpPr>
          <p:nvPr>
            <p:ph type="dt" sz="half" idx="10"/>
          </p:nvPr>
        </p:nvSpPr>
        <p:spPr/>
        <p:txBody>
          <a:bodyPr/>
          <a:lstStyle/>
          <a:p>
            <a:fld id="{35C6FDC9-B5FB-4FC3-8706-31BB69640B6D}" type="datetime1">
              <a:rPr lang="en-GB" smtClean="0"/>
              <a:t>10/06/2022</a:t>
            </a:fld>
            <a:endParaRPr lang="en-GB"/>
          </a:p>
        </p:txBody>
      </p:sp>
      <p:sp>
        <p:nvSpPr>
          <p:cNvPr id="3" name="Footer Placeholder 2">
            <a:extLst>
              <a:ext uri="{FF2B5EF4-FFF2-40B4-BE49-F238E27FC236}">
                <a16:creationId xmlns:a16="http://schemas.microsoft.com/office/drawing/2014/main" id="{FCBB85F9-EABF-48B4-BA54-A23BB29B73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C7000F-FD44-4E94-9D60-E2EE996F1699}"/>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111619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28D6-F16C-4F67-880C-17C6697A0A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2F6A8C-7196-4C86-97BA-4B52BF850C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2D0EA4-55A4-4FC3-A71A-F075C4E9C2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AE20D8-1168-4CB2-A4DF-09BB38A3CF20}"/>
              </a:ext>
            </a:extLst>
          </p:cNvPr>
          <p:cNvSpPr>
            <a:spLocks noGrp="1"/>
          </p:cNvSpPr>
          <p:nvPr>
            <p:ph type="dt" sz="half" idx="10"/>
          </p:nvPr>
        </p:nvSpPr>
        <p:spPr/>
        <p:txBody>
          <a:bodyPr/>
          <a:lstStyle/>
          <a:p>
            <a:fld id="{AC107E30-53B8-4153-8AD8-2345FB6DACEB}" type="datetime1">
              <a:rPr lang="en-GB" smtClean="0"/>
              <a:t>10/06/2022</a:t>
            </a:fld>
            <a:endParaRPr lang="en-GB"/>
          </a:p>
        </p:txBody>
      </p:sp>
      <p:sp>
        <p:nvSpPr>
          <p:cNvPr id="6" name="Footer Placeholder 5">
            <a:extLst>
              <a:ext uri="{FF2B5EF4-FFF2-40B4-BE49-F238E27FC236}">
                <a16:creationId xmlns:a16="http://schemas.microsoft.com/office/drawing/2014/main" id="{43BDDBA1-837E-4B8B-91FD-15132FC197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5569FC-A85F-40F2-8C29-799F58F1A254}"/>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740367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EC35-EE60-47B9-A4D5-78A9C49165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15A74-1EB1-498E-961E-D17BB61EEAA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B44DE22-1880-4429-A5AB-6EDCC476EF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F733A6-5FDE-4B36-A56F-DD6AED59D423}"/>
              </a:ext>
            </a:extLst>
          </p:cNvPr>
          <p:cNvSpPr>
            <a:spLocks noGrp="1"/>
          </p:cNvSpPr>
          <p:nvPr>
            <p:ph type="dt" sz="half" idx="10"/>
          </p:nvPr>
        </p:nvSpPr>
        <p:spPr/>
        <p:txBody>
          <a:bodyPr/>
          <a:lstStyle/>
          <a:p>
            <a:fld id="{28075949-31E9-4574-B886-B72BD0830DF9}" type="datetime1">
              <a:rPr lang="en-GB" smtClean="0"/>
              <a:t>10/06/2022</a:t>
            </a:fld>
            <a:endParaRPr lang="en-GB"/>
          </a:p>
        </p:txBody>
      </p:sp>
      <p:sp>
        <p:nvSpPr>
          <p:cNvPr id="6" name="Footer Placeholder 5">
            <a:extLst>
              <a:ext uri="{FF2B5EF4-FFF2-40B4-BE49-F238E27FC236}">
                <a16:creationId xmlns:a16="http://schemas.microsoft.com/office/drawing/2014/main" id="{38D447BB-FBD4-4837-ADAA-42467E7711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6BEB61-792C-48F8-A502-F673E8D5C3BC}"/>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646924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03A-D704-4BD1-B356-5D8CECF948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0D139B-36C3-4C99-80E0-CDE8E5D2F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2481F6-2311-4051-B004-26E2458ABCD4}"/>
              </a:ext>
            </a:extLst>
          </p:cNvPr>
          <p:cNvSpPr>
            <a:spLocks noGrp="1"/>
          </p:cNvSpPr>
          <p:nvPr>
            <p:ph type="dt" sz="half" idx="10"/>
          </p:nvPr>
        </p:nvSpPr>
        <p:spPr/>
        <p:txBody>
          <a:bodyPr/>
          <a:lstStyle/>
          <a:p>
            <a:fld id="{2E62CA6C-2D1E-42D3-9C44-5972CB082251}" type="datetime1">
              <a:rPr lang="en-GB" smtClean="0"/>
              <a:t>10/06/2022</a:t>
            </a:fld>
            <a:endParaRPr lang="en-GB"/>
          </a:p>
        </p:txBody>
      </p:sp>
      <p:sp>
        <p:nvSpPr>
          <p:cNvPr id="5" name="Footer Placeholder 4">
            <a:extLst>
              <a:ext uri="{FF2B5EF4-FFF2-40B4-BE49-F238E27FC236}">
                <a16:creationId xmlns:a16="http://schemas.microsoft.com/office/drawing/2014/main" id="{62876F1B-1842-4718-B926-6205B8E62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AC5C7-EC6A-4284-8645-41D73DD1C392}"/>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4217251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56B6B-E980-47BF-8E92-04B618CF86B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ED36EF-AFE3-478E-81FB-022316CBEF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F0B5E-95A9-4A51-B411-81C598FEE9E9}"/>
              </a:ext>
            </a:extLst>
          </p:cNvPr>
          <p:cNvSpPr>
            <a:spLocks noGrp="1"/>
          </p:cNvSpPr>
          <p:nvPr>
            <p:ph type="dt" sz="half" idx="10"/>
          </p:nvPr>
        </p:nvSpPr>
        <p:spPr/>
        <p:txBody>
          <a:bodyPr/>
          <a:lstStyle/>
          <a:p>
            <a:fld id="{E668AFAA-F939-40D3-BD98-C1DC8ADF7884}" type="datetime1">
              <a:rPr lang="en-GB" smtClean="0"/>
              <a:t>10/06/2022</a:t>
            </a:fld>
            <a:endParaRPr lang="en-GB"/>
          </a:p>
        </p:txBody>
      </p:sp>
      <p:sp>
        <p:nvSpPr>
          <p:cNvPr id="5" name="Footer Placeholder 4">
            <a:extLst>
              <a:ext uri="{FF2B5EF4-FFF2-40B4-BE49-F238E27FC236}">
                <a16:creationId xmlns:a16="http://schemas.microsoft.com/office/drawing/2014/main" id="{11D87250-4711-476C-A43D-7ADA83DFC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7535D-C07B-4BFA-BCCF-6DA8C1FCDA3D}"/>
              </a:ext>
            </a:extLst>
          </p:cNvPr>
          <p:cNvSpPr>
            <a:spLocks noGrp="1"/>
          </p:cNvSpPr>
          <p:nvPr>
            <p:ph type="sldNum" sz="quarter" idx="12"/>
          </p:nvPr>
        </p:nvSpPr>
        <p:spPr/>
        <p:txBody>
          <a:bodyPr/>
          <a:lstStyle/>
          <a:p>
            <a:fld id="{72A5A5B4-707D-4605-B1D6-8BF1326EBF0A}" type="slidenum">
              <a:rPr lang="en-GB" smtClean="0"/>
              <a:t>‹#›</a:t>
            </a:fld>
            <a:endParaRPr lang="en-GB"/>
          </a:p>
        </p:txBody>
      </p:sp>
    </p:spTree>
    <p:extLst>
      <p:ext uri="{BB962C8B-B14F-4D97-AF65-F5344CB8AC3E}">
        <p14:creationId xmlns:p14="http://schemas.microsoft.com/office/powerpoint/2010/main" val="271205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6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10.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1.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8.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6499E-5581-4EC6-A6EE-D56CCAF2548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234DFB-78CA-43DF-A8A4-B4BC369B0E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08C00E8-ABAD-489A-A7E9-D5304385264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solidFill>
                <a:srgbClr val="FFFFFF"/>
              </a:solidFill>
              <a:latin typeface="Arial" charset="0"/>
            </a:endParaRPr>
          </a:p>
        </p:txBody>
      </p:sp>
      <p:sp>
        <p:nvSpPr>
          <p:cNvPr id="6" name="TextBox 6">
            <a:extLst>
              <a:ext uri="{FF2B5EF4-FFF2-40B4-BE49-F238E27FC236}">
                <a16:creationId xmlns:a16="http://schemas.microsoft.com/office/drawing/2014/main" id="{F8089767-2084-4F7F-A001-366BD084CF40}"/>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46243D99-32F9-4311-81D3-DD7BDB04480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C75C2AFE-E9A4-4B07-A2FE-E12463427BA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5739263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2AE93-BFDC-4C1C-A36C-218F56739006}" type="datetime1">
              <a:rPr lang="en-GB" smtClean="0"/>
              <a:t>10/06/2022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6960972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51" r:id="rId15"/>
    <p:sldLayoutId id="2147483852" r:id="rId16"/>
    <p:sldLayoutId id="214748385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B5CE7-03B8-4082-AEE6-D9F4D50AB8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F6FEBF-56F9-46E8-A5F4-A996F85652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4210ED-5416-44D9-AF8A-0EE4F8B20E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96DCAA-CB41-4BE8-B2AF-2B536ABEC86A}" type="datetime1">
              <a:rPr lang="en-GB" smtClean="0"/>
              <a:t>10/06/2022</a:t>
            </a:fld>
            <a:endParaRPr lang="en-GB"/>
          </a:p>
        </p:txBody>
      </p:sp>
      <p:sp>
        <p:nvSpPr>
          <p:cNvPr id="5" name="Footer Placeholder 4">
            <a:extLst>
              <a:ext uri="{FF2B5EF4-FFF2-40B4-BE49-F238E27FC236}">
                <a16:creationId xmlns:a16="http://schemas.microsoft.com/office/drawing/2014/main" id="{3EFD7E96-53B4-4A74-B7C4-CCE647F08E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6A529E-BE43-4953-AC2E-061287458C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A5A5B4-707D-4605-B1D6-8BF1326EBF0A}" type="slidenum">
              <a:rPr lang="en-GB" smtClean="0"/>
              <a:t>‹#›</a:t>
            </a:fld>
            <a:endParaRPr lang="en-GB"/>
          </a:p>
        </p:txBody>
      </p:sp>
      <p:sp>
        <p:nvSpPr>
          <p:cNvPr id="7" name="TextBox 2">
            <a:extLst>
              <a:ext uri="{FF2B5EF4-FFF2-40B4-BE49-F238E27FC236}">
                <a16:creationId xmlns:a16="http://schemas.microsoft.com/office/drawing/2014/main" id="{2C787B7B-D086-4C7F-863B-A4A5FB110DAA}"/>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100454408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58F09-7B68-4979-86CF-F51623175CB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536618-B2AC-42E7-A6B3-0836BA9957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F9E617C-DA4E-4795-9FBB-3BB35679B2C5}"/>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391B520B-56B0-4FD6-B170-210C0B93508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Slide #</a:t>
            </a:r>
            <a:fld id="{045DC3AA-ECF4-4A6B-A229-89AC43EB4CB3}"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24A6070-6B22-43EC-B5E3-35E40977A0B0}"/>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7756FD84-5554-471E-9424-438AD34E8AF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449205290"/>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543F1F-8C27-474A-8D43-CEEF5235BED3}"/>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7131C5-3BF2-4D44-A529-6B1868A76CF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A3A1D95D-7328-4CF5-A86A-87CAAEDA6250}"/>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0E67359D-9EED-43CE-98BB-F76EDB43956F}"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48DF278A-C29E-4CC7-AC62-25CE2BFE17FF}"/>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sz="1800">
              <a:latin typeface="Arial" charset="0"/>
              <a:cs typeface="+mn-cs"/>
            </a:endParaRPr>
          </a:p>
        </p:txBody>
      </p:sp>
    </p:spTree>
    <p:extLst>
      <p:ext uri="{BB962C8B-B14F-4D97-AF65-F5344CB8AC3E}">
        <p14:creationId xmlns:p14="http://schemas.microsoft.com/office/powerpoint/2010/main" val="1605601876"/>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FDCD27-8990-49E9-8BED-BA3A456B5DAE}"/>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3740F9A-CC17-4867-9CB0-0EAC74041C0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6">
            <a:extLst>
              <a:ext uri="{FF2B5EF4-FFF2-40B4-BE49-F238E27FC236}">
                <a16:creationId xmlns:a16="http://schemas.microsoft.com/office/drawing/2014/main" id="{09173B65-1FD1-4484-896E-7669A248B7B5}"/>
              </a:ext>
            </a:extLst>
          </p:cNvPr>
          <p:cNvSpPr txBox="1">
            <a:spLocks noChangeArrowheads="1"/>
          </p:cNvSpPr>
          <p:nvPr/>
        </p:nvSpPr>
        <p:spPr bwMode="auto">
          <a:xfrm>
            <a:off x="6678613" y="6384925"/>
            <a:ext cx="2282825" cy="338138"/>
          </a:xfrm>
          <a:prstGeom prst="rect">
            <a:avLst/>
          </a:prstGeom>
          <a:noFill/>
          <a:ln w="9525">
            <a:noFill/>
            <a:miter lim="800000"/>
            <a:headEnd/>
            <a:tailEnd/>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Session I, Slide # </a:t>
            </a:r>
            <a:fld id="{1D3D21A5-285B-4024-AC36-CB0FD403411A}"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Tree>
    <p:extLst>
      <p:ext uri="{BB962C8B-B14F-4D97-AF65-F5344CB8AC3E}">
        <p14:creationId xmlns:p14="http://schemas.microsoft.com/office/powerpoint/2010/main" val="2670744546"/>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35198E-2DA9-420F-90ED-AC2AE7D1911F}"/>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A12575-EE72-41EB-B409-CA2B4E2D8E2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96F996D4-686F-4AD7-BCEF-6F49D7DBE29F}"/>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 Slide </a:t>
            </a:r>
            <a:fld id="{C336A10D-AD48-4945-8B08-5F78D33D3F03}"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9F793801-E374-4019-8815-62AAA465FAF1}"/>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sz="1800">
              <a:latin typeface="Arial" charset="0"/>
              <a:cs typeface="+mn-cs"/>
            </a:endParaRPr>
          </a:p>
        </p:txBody>
      </p:sp>
    </p:spTree>
    <p:extLst>
      <p:ext uri="{BB962C8B-B14F-4D97-AF65-F5344CB8AC3E}">
        <p14:creationId xmlns:p14="http://schemas.microsoft.com/office/powerpoint/2010/main" val="33584572"/>
      </p:ext>
    </p:extLst>
  </p:cSld>
  <p:clrMap bg1="dk2" tx1="lt1" bg2="dk1" tx2="lt2" accent1="accent1" accent2="accent2" accent3="accent3" accent4="accent4" accent5="accent5" accent6="accent6" hlink="hlink" folHlink="folHlink"/>
  <p:sldLayoutIdLst>
    <p:sldLayoutId id="2147483732" r:id="rId1"/>
    <p:sldLayoutId id="2147483733" r:id="rId2"/>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1A5F290-4EE6-43DF-8C28-8EEF7C13D2D4}"/>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4F011C4E-102E-4F7B-BC0B-9A0DCDE6AA4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6">
            <a:extLst>
              <a:ext uri="{FF2B5EF4-FFF2-40B4-BE49-F238E27FC236}">
                <a16:creationId xmlns:a16="http://schemas.microsoft.com/office/drawing/2014/main" id="{9B7CB686-F251-4891-8714-70C676F0A142}"/>
              </a:ext>
            </a:extLst>
          </p:cNvPr>
          <p:cNvSpPr txBox="1">
            <a:spLocks noChangeArrowheads="1"/>
          </p:cNvSpPr>
          <p:nvPr/>
        </p:nvSpPr>
        <p:spPr bwMode="auto">
          <a:xfrm>
            <a:off x="6505575" y="6384925"/>
            <a:ext cx="2455863" cy="338138"/>
          </a:xfrm>
          <a:prstGeom prst="rect">
            <a:avLst/>
          </a:prstGeom>
          <a:noFill/>
          <a:ln w="9525">
            <a:noFill/>
            <a:miter lim="800000"/>
            <a:headEnd/>
            <a:tailEnd/>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Session I, Slide # </a:t>
            </a:r>
            <a:fld id="{CFCEFF23-B045-46CB-89C1-212296CCD98A}"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71B9BE52-8BE1-4B8A-87C8-963DE364B142}"/>
              </a:ext>
            </a:extLst>
          </p:cNvPr>
          <p:cNvSpPr>
            <a:spLocks noChangeArrowheads="1"/>
          </p:cNvSpPr>
          <p:nvPr/>
        </p:nvSpPr>
        <p:spPr bwMode="auto">
          <a:xfrm>
            <a:off x="471488" y="12319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sz="1800">
              <a:latin typeface="Arial" charset="0"/>
              <a:cs typeface="+mn-cs"/>
            </a:endParaRPr>
          </a:p>
        </p:txBody>
      </p:sp>
    </p:spTree>
    <p:extLst>
      <p:ext uri="{BB962C8B-B14F-4D97-AF65-F5344CB8AC3E}">
        <p14:creationId xmlns:p14="http://schemas.microsoft.com/office/powerpoint/2010/main" val="3965259443"/>
      </p:ext>
    </p:extLst>
  </p:cSld>
  <p:clrMap bg1="dk2" tx1="lt1" bg2="dk1" tx2="lt2" accent1="accent1" accent2="accent2" accent3="accent3" accent4="accent4" accent5="accent5" accent6="accent6" hlink="hlink" folHlink="folHlink"/>
  <p:sldLayoutIdLst>
    <p:sldLayoutId id="2147483735" r:id="rId1"/>
    <p:sldLayoutId id="2147483736" r:id="rId2"/>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000000"/>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rgbClr val="000000"/>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bg2"/>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bg2"/>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bg2"/>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08133D-468F-45C2-981A-226DDEF93A0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EBE0C9-D8D2-4ACC-B429-42387893B40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87E99AC-515C-436C-AB59-452D840E025A}"/>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E12A8007-D442-4B31-BDB8-9E141ADF9C4F}"/>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C62DC32F-3D96-4683-8C54-AE4A43F1C496}"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957758997"/>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58DF6528-DDF5-4656-888C-EA5D32317B6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DC75686B-52BC-436B-871B-BBC18539A048}"/>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81E10529-54E8-43DA-83FC-F29F9F939913}"/>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37931725" indent="-37474525">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E9C01335-0344-4986-B388-BA8594D6691C}"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1963345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90557C-CE32-4242-97CD-5E5D08303C92}"/>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AE08BA-334A-4CA0-95B0-3B974AC16C9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B669B8A0-6159-440C-9B80-4CED1B635CA3}"/>
              </a:ext>
            </a:extLst>
          </p:cNvPr>
          <p:cNvSpPr txBox="1">
            <a:spLocks noChangeArrowheads="1"/>
          </p:cNvSpPr>
          <p:nvPr/>
        </p:nvSpPr>
        <p:spPr bwMode="auto">
          <a:xfrm>
            <a:off x="6413500" y="6384925"/>
            <a:ext cx="2547938" cy="301625"/>
          </a:xfrm>
          <a:prstGeom prst="rect">
            <a:avLst/>
          </a:prstGeom>
          <a:noFill/>
          <a:ln>
            <a:noFill/>
          </a:ln>
        </p:spPr>
        <p:txBody>
          <a:bodyPr>
            <a:spAutoFit/>
          </a:bodyPr>
          <a:lstStyle>
            <a:lvl1pPr>
              <a:defRPr sz="1000">
                <a:solidFill>
                  <a:schemeClr val="bg2"/>
                </a:solidFill>
                <a:latin typeface="Arial" panose="020B0604020202020204" pitchFamily="34" charset="0"/>
                <a:cs typeface="Arial" panose="020B0604020202020204" pitchFamily="34" charset="0"/>
              </a:defRPr>
            </a:lvl1pPr>
            <a:lvl2pPr marL="37931725" indent="-37474525">
              <a:defRPr sz="1000">
                <a:solidFill>
                  <a:schemeClr val="bg2"/>
                </a:solidFill>
                <a:latin typeface="Arial" panose="020B0604020202020204" pitchFamily="34" charset="0"/>
                <a:cs typeface="Arial" panose="020B0604020202020204" pitchFamily="34" charset="0"/>
              </a:defRPr>
            </a:lvl2pPr>
            <a:lvl3pPr marL="1143000" indent="-228600">
              <a:defRPr sz="1000">
                <a:solidFill>
                  <a:schemeClr val="bg2"/>
                </a:solidFill>
                <a:latin typeface="Arial" panose="020B0604020202020204" pitchFamily="34" charset="0"/>
                <a:cs typeface="Arial" panose="020B0604020202020204" pitchFamily="34" charset="0"/>
              </a:defRPr>
            </a:lvl3pPr>
            <a:lvl4pPr marL="1600200" indent="-228600">
              <a:defRPr sz="1000">
                <a:solidFill>
                  <a:schemeClr val="bg2"/>
                </a:solidFill>
                <a:latin typeface="Arial" panose="020B0604020202020204" pitchFamily="34" charset="0"/>
                <a:cs typeface="Arial" panose="020B0604020202020204" pitchFamily="34" charset="0"/>
              </a:defRPr>
            </a:lvl4pPr>
            <a:lvl5pPr marL="2057400" indent="-228600">
              <a:defRPr sz="1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IV, Slide </a:t>
            </a:r>
            <a:fld id="{69B9D8CD-B8B8-46EF-A15E-3D1A4B30633A}"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EEF3992E-410A-4606-9DCF-7311931C041E}"/>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sz="1800">
              <a:latin typeface="Arial" charset="0"/>
              <a:cs typeface="+mn-cs"/>
            </a:endParaRPr>
          </a:p>
        </p:txBody>
      </p:sp>
    </p:spTree>
    <p:extLst>
      <p:ext uri="{BB962C8B-B14F-4D97-AF65-F5344CB8AC3E}">
        <p14:creationId xmlns:p14="http://schemas.microsoft.com/office/powerpoint/2010/main" val="2069876364"/>
      </p:ext>
    </p:extLst>
  </p:cSld>
  <p:clrMap bg1="dk2" tx1="lt1" bg2="dk1" tx2="lt2" accent1="accent1" accent2="accent2" accent3="accent3" accent4="accent4" accent5="accent5" accent6="accent6" hlink="hlink" folHlink="folHlink"/>
  <p:sldLayoutIdLst>
    <p:sldLayoutId id="2147483755" r:id="rId1"/>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0.xml"/></Relationships>
</file>

<file path=ppt/slides/_rels/slide1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s://www.who.int/publications/i/item/9789241549158" TargetMode="External"/><Relationship Id="rId1" Type="http://schemas.openxmlformats.org/officeDocument/2006/relationships/slideLayout" Target="../slideLayouts/slideLayout38.xml"/><Relationship Id="rId6" Type="http://schemas.openxmlformats.org/officeDocument/2006/relationships/hyperlink" Target="https://www.who.int/health-topics/contraception" TargetMode="External"/><Relationship Id="rId5" Type="http://schemas.openxmlformats.org/officeDocument/2006/relationships/image" Target="../media/image32.png"/><Relationship Id="rId4" Type="http://schemas.openxmlformats.org/officeDocument/2006/relationships/hyperlink" Target="https://www.who.int/publications/i/item/97892415654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3.xml"/><Relationship Id="rId1" Type="http://schemas.openxmlformats.org/officeDocument/2006/relationships/tags" Target="../tags/tag3.xml"/><Relationship Id="rId5" Type="http://schemas.openxmlformats.org/officeDocument/2006/relationships/hyperlink" Target="https://apps.who.int/iris/bitstream/handle/10665/260156/9780999203705-eng.pdf?sequence=1" TargetMode="Externa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43.xml"/><Relationship Id="rId5" Type="http://schemas.openxmlformats.org/officeDocument/2006/relationships/hyperlink" Target="https://apps.who.int/iris/bitstream/handle/10665/260156/9780999203705-eng.pdf?sequence=1" TargetMode="Externa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8.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3.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49.xml"/><Relationship Id="rId6" Type="http://schemas.openxmlformats.org/officeDocument/2006/relationships/hyperlink" Target="https://apps.who.int/iris/bitstream/handle/10665/260156/9780999203705-eng.pdf?sequence=1"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40.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2143538"/>
            <a:ext cx="7772400" cy="4114801"/>
          </a:xfrm>
          <a:solidFill>
            <a:schemeClr val="bg1">
              <a:lumMod val="95000"/>
            </a:schemeClr>
          </a:solidFill>
        </p:spPr>
        <p:txBody>
          <a:bodyPr>
            <a:noAutofit/>
          </a:bodyPr>
          <a:lstStyle/>
          <a:p>
            <a:pPr algn="l"/>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r>
              <a:rPr lang="en-GB" sz="5000" b="1" dirty="0">
                <a:latin typeface="Calibri" panose="020F0502020204030204" pitchFamily="34" charset="0"/>
                <a:cs typeface="Calibri" panose="020F0502020204030204" pitchFamily="34" charset="0"/>
              </a:rPr>
              <a:t>Contraceptive methods </a:t>
            </a:r>
            <a:br>
              <a:rPr lang="en-GB" sz="5000" b="1" dirty="0">
                <a:latin typeface="Calibri" panose="020F0502020204030204" pitchFamily="34" charset="0"/>
                <a:cs typeface="Calibri" panose="020F0502020204030204" pitchFamily="34" charset="0"/>
              </a:rPr>
            </a:br>
            <a:r>
              <a:rPr lang="en-GB" sz="5000" b="1" dirty="0">
                <a:latin typeface="Calibri" panose="020F0502020204030204" pitchFamily="34" charset="0"/>
                <a:cs typeface="Calibri" panose="020F0502020204030204" pitchFamily="34" charset="0"/>
              </a:rPr>
              <a:t>Part 2 - Progestogen-only contraceptives</a:t>
            </a:r>
            <a:br>
              <a:rPr lang="en-GB" sz="5000" b="1" dirty="0">
                <a:latin typeface="Calibri" panose="020F0502020204030204" pitchFamily="34" charset="0"/>
                <a:cs typeface="Calibri" panose="020F0502020204030204" pitchFamily="34" charset="0"/>
              </a:rPr>
            </a:br>
            <a:r>
              <a:rPr lang="en-GB" sz="5000" b="1" dirty="0">
                <a:latin typeface="Calibri" panose="020F0502020204030204" pitchFamily="34" charset="0"/>
                <a:cs typeface="Calibri" panose="020F0502020204030204" pitchFamily="34" charset="0"/>
              </a:rPr>
              <a:t> </a:t>
            </a:r>
            <a:br>
              <a:rPr lang="en-GB" sz="5000" b="1" dirty="0">
                <a:latin typeface="Calibri" panose="020F0502020204030204" pitchFamily="34" charset="0"/>
                <a:cs typeface="Calibri" panose="020F0502020204030204" pitchFamily="34" charset="0"/>
              </a:rPr>
            </a:br>
            <a:br>
              <a:rPr lang="en-GB" sz="5000" b="1" dirty="0">
                <a:latin typeface="Calibri" panose="020F0502020204030204" pitchFamily="34" charset="0"/>
                <a:cs typeface="Calibri" panose="020F0502020204030204" pitchFamily="34" charset="0"/>
              </a:rPr>
            </a:br>
            <a:endParaRPr lang="en-GB" sz="50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309812"/>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2022</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67485D4-6D62-4D19-9640-911C96A8079E}"/>
              </a:ext>
            </a:extLst>
          </p:cNvPr>
          <p:cNvPicPr>
            <a:picLocks noChangeAspect="1"/>
          </p:cNvPicPr>
          <p:nvPr/>
        </p:nvPicPr>
        <p:blipFill>
          <a:blip r:embed="rId2"/>
          <a:stretch>
            <a:fillRect/>
          </a:stretch>
        </p:blipFill>
        <p:spPr>
          <a:xfrm>
            <a:off x="7067117" y="4429397"/>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84F055B-41C2-486E-98DD-D55BF0A1D679}"/>
              </a:ext>
            </a:extLst>
          </p:cNvPr>
          <p:cNvSpPr>
            <a:spLocks noGrp="1" noChangeArrowheads="1"/>
          </p:cNvSpPr>
          <p:nvPr>
            <p:ph type="title" idx="4294967295"/>
          </p:nvPr>
        </p:nvSpPr>
        <p:spPr>
          <a:xfrm>
            <a:off x="380081" y="52710"/>
            <a:ext cx="8686800" cy="93980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Breastfeeding and POPs</a:t>
            </a:r>
          </a:p>
        </p:txBody>
      </p:sp>
      <p:sp>
        <p:nvSpPr>
          <p:cNvPr id="227331" name="Rectangle 3">
            <a:extLst>
              <a:ext uri="{FF2B5EF4-FFF2-40B4-BE49-F238E27FC236}">
                <a16:creationId xmlns:a16="http://schemas.microsoft.com/office/drawing/2014/main" id="{75331757-18F2-42CD-B657-B97C8EA454C9}"/>
              </a:ext>
            </a:extLst>
          </p:cNvPr>
          <p:cNvSpPr>
            <a:spLocks noGrp="1" noChangeArrowheads="1"/>
          </p:cNvSpPr>
          <p:nvPr>
            <p:ph type="body" sz="half" idx="4294967295"/>
          </p:nvPr>
        </p:nvSpPr>
        <p:spPr>
          <a:xfrm>
            <a:off x="583894" y="1684338"/>
            <a:ext cx="8284684" cy="2439987"/>
          </a:xfrm>
        </p:spPr>
        <p:txBody>
          <a:bodyPr>
            <a:noAutofit/>
          </a:bodyPr>
          <a:lstStyle/>
          <a:p>
            <a:pPr marL="0" indent="0" eaLnBrk="1" hangingPunct="1">
              <a:lnSpc>
                <a:spcPct val="95000"/>
              </a:lnSpc>
              <a:buFontTx/>
              <a:buNone/>
              <a:defRPr/>
            </a:pPr>
            <a:r>
              <a:rPr lang="en-US" altLang="en-US" b="1" dirty="0">
                <a:ea typeface="ＭＳ Ｐゴシック" panose="020B0600070205080204" pitchFamily="34" charset="-128"/>
              </a:rPr>
              <a:t>POPs have no effect on:</a:t>
            </a:r>
          </a:p>
          <a:p>
            <a:pPr eaLnBrk="1" hangingPunct="1">
              <a:lnSpc>
                <a:spcPct val="95000"/>
              </a:lnSpc>
              <a:defRPr/>
            </a:pPr>
            <a:r>
              <a:rPr lang="en-US" altLang="en-US" dirty="0">
                <a:ea typeface="ＭＳ Ｐゴシック" panose="020B0600070205080204" pitchFamily="34" charset="-128"/>
              </a:rPr>
              <a:t>Onset or duration of lactation</a:t>
            </a:r>
          </a:p>
          <a:p>
            <a:pPr eaLnBrk="1" hangingPunct="1">
              <a:lnSpc>
                <a:spcPct val="95000"/>
              </a:lnSpc>
              <a:defRPr/>
            </a:pPr>
            <a:r>
              <a:rPr lang="en-US" altLang="en-US" dirty="0">
                <a:ea typeface="ＭＳ Ｐゴシック" panose="020B0600070205080204" pitchFamily="34" charset="-128"/>
              </a:rPr>
              <a:t>Quantity or quality of breast milk</a:t>
            </a:r>
          </a:p>
          <a:p>
            <a:pPr eaLnBrk="1" hangingPunct="1">
              <a:lnSpc>
                <a:spcPct val="95000"/>
              </a:lnSpc>
              <a:defRPr/>
            </a:pPr>
            <a:r>
              <a:rPr lang="en-US" altLang="en-US" dirty="0">
                <a:ea typeface="ＭＳ Ｐゴシック" panose="020B0600070205080204" pitchFamily="34" charset="-128"/>
              </a:rPr>
              <a:t>Health and development of infant</a:t>
            </a:r>
          </a:p>
          <a:p>
            <a:pPr eaLnBrk="1" hangingPunct="1">
              <a:lnSpc>
                <a:spcPct val="95000"/>
              </a:lnSpc>
              <a:defRPr/>
            </a:pPr>
            <a:endParaRPr lang="en-US" altLang="en-US" dirty="0">
              <a:ea typeface="ＭＳ Ｐゴシック" panose="020B0600070205080204" pitchFamily="34" charset="-128"/>
            </a:endParaRPr>
          </a:p>
          <a:p>
            <a:pPr marL="0" indent="0" eaLnBrk="1" hangingPunct="1">
              <a:lnSpc>
                <a:spcPct val="95000"/>
              </a:lnSpc>
              <a:buFontTx/>
              <a:buNone/>
              <a:defRPr/>
            </a:pPr>
            <a:r>
              <a:rPr lang="en-US" altLang="en-US" b="1" i="1" dirty="0">
                <a:solidFill>
                  <a:srgbClr val="C00000"/>
                </a:solidFill>
                <a:ea typeface="ＭＳ Ｐゴシック" panose="020B0600070205080204" pitchFamily="34" charset="-128"/>
              </a:rPr>
              <a:t>POPs can be taken immediately after delivery by both breastfeeding and non-breastfeeding women.</a:t>
            </a:r>
          </a:p>
          <a:p>
            <a:pPr marL="914400" lvl="2" indent="0" algn="ctr" eaLnBrk="1" hangingPunct="1">
              <a:lnSpc>
                <a:spcPct val="95000"/>
              </a:lnSpc>
              <a:buFontTx/>
              <a:buNone/>
              <a:defRPr/>
            </a:pPr>
            <a:endParaRPr lang="en-US" altLang="en-US" sz="2800" dirty="0">
              <a:ea typeface="ＭＳ Ｐゴシック" panose="020B0600070205080204" pitchFamily="34" charset="-128"/>
            </a:endParaRPr>
          </a:p>
        </p:txBody>
      </p:sp>
      <p:sp>
        <p:nvSpPr>
          <p:cNvPr id="227334" name="Rectangle 6">
            <a:extLst>
              <a:ext uri="{FF2B5EF4-FFF2-40B4-BE49-F238E27FC236}">
                <a16:creationId xmlns:a16="http://schemas.microsoft.com/office/drawing/2014/main" id="{65033CFA-5079-4640-8188-65B902DAD4E6}"/>
              </a:ext>
            </a:extLst>
          </p:cNvPr>
          <p:cNvSpPr>
            <a:spLocks noChangeArrowheads="1"/>
          </p:cNvSpPr>
          <p:nvPr/>
        </p:nvSpPr>
        <p:spPr bwMode="auto">
          <a:xfrm>
            <a:off x="3621088" y="1982788"/>
            <a:ext cx="43180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cs typeface="Arial" panose="020B0604020202020204" pitchFamily="34" charset="0"/>
              </a:defRPr>
            </a:lvl1pPr>
            <a:lvl2pPr>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1" indent="0" algn="l" defTabSz="914400" rtl="0" eaLnBrk="1" fontAlgn="base" latinLnBrk="0" hangingPunct="1">
              <a:lnSpc>
                <a:spcPct val="95000"/>
              </a:lnSpc>
              <a:spcBef>
                <a:spcPct val="20000"/>
              </a:spcBef>
              <a:spcAft>
                <a:spcPct val="0"/>
              </a:spcAft>
              <a:buClrTx/>
              <a:buSzTx/>
              <a:buFontTx/>
              <a:buNone/>
              <a:tabLst/>
              <a:defRPr/>
            </a:pPr>
            <a:endParaRPr kumimoji="0" lang="en-US" altLang="en-US" sz="2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D137454C-2296-433A-A603-DE4AB0EE7D5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7AFBE9D4-5738-449E-AE53-DC6CA90DE18A}"/>
              </a:ext>
            </a:extLst>
          </p:cNvPr>
          <p:cNvSpPr>
            <a:spLocks noGrp="1"/>
          </p:cNvSpPr>
          <p:nvPr>
            <p:ph type="sldNum" sz="quarter" idx="12"/>
          </p:nvPr>
        </p:nvSpPr>
        <p:spPr/>
        <p:txBody>
          <a:bodyPr/>
          <a:lstStyle/>
          <a:p>
            <a:fld id="{8503B3E5-BAE0-4051-A0B1-29381921E4F1}" type="slidenum">
              <a:rPr lang="en-GB" smtClean="0"/>
              <a:t>10</a:t>
            </a:fld>
            <a:endParaRPr lang="en-GB"/>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4"/>
          <p:cNvSpPr txBox="1">
            <a:spLocks noGrp="1"/>
          </p:cNvSpPr>
          <p:nvPr>
            <p:ph idx="1"/>
          </p:nvPr>
        </p:nvSpPr>
        <p:spPr>
          <a:xfrm>
            <a:off x="431800" y="1217256"/>
            <a:ext cx="8563827" cy="4408448"/>
          </a:xfrm>
          <a:prstGeom prst="rect">
            <a:avLst/>
          </a:prstGeom>
          <a:noFill/>
          <a:ln>
            <a:noFill/>
          </a:ln>
        </p:spPr>
        <p:txBody>
          <a:bodyPr spcFirstLastPara="1" wrap="square" lIns="68569" tIns="34275" rIns="68569" bIns="34275" anchor="t" anchorCtr="0">
            <a:noAutofit/>
          </a:bodyPr>
          <a:lstStyle/>
          <a:p>
            <a:pPr indent="-257175">
              <a:lnSpc>
                <a:spcPct val="100000"/>
              </a:lnSpc>
              <a:spcBef>
                <a:spcPts val="0"/>
              </a:spcBef>
              <a:buClr>
                <a:srgbClr val="000000"/>
              </a:buClr>
              <a:buSzPts val="2400"/>
            </a:pPr>
            <a:r>
              <a:rPr lang="en-US" sz="2400" b="1" dirty="0">
                <a:solidFill>
                  <a:srgbClr val="000000"/>
                </a:solidFill>
                <a:latin typeface="+mn-lt"/>
                <a:ea typeface="Arial"/>
                <a:cs typeface="Arial"/>
                <a:sym typeface="Arial"/>
              </a:rPr>
              <a:t>When a provider is reasonably certain a woman is not pregnant.</a:t>
            </a:r>
            <a:endParaRPr lang="en-US" dirty="0">
              <a:solidFill>
                <a:srgbClr val="000000"/>
              </a:solidFill>
              <a:latin typeface="Arial"/>
              <a:ea typeface="Arial"/>
              <a:cs typeface="Arial"/>
              <a:sym typeface="Arial"/>
            </a:endParaRPr>
          </a:p>
          <a:p>
            <a:pPr marL="557213" lvl="1">
              <a:lnSpc>
                <a:spcPct val="100000"/>
              </a:lnSpc>
              <a:spcBef>
                <a:spcPts val="900"/>
              </a:spcBef>
              <a:buClr>
                <a:srgbClr val="000000"/>
              </a:buClr>
              <a:buSzPts val="1800"/>
              <a:buNone/>
            </a:pPr>
            <a:r>
              <a:rPr lang="en-US" sz="2000" dirty="0">
                <a:solidFill>
                  <a:srgbClr val="000000"/>
                </a:solidFill>
                <a:latin typeface="Arial"/>
                <a:ea typeface="Arial"/>
                <a:cs typeface="Arial"/>
                <a:sym typeface="Arial"/>
              </a:rPr>
              <a:t>Pregnancy can be ruled out if any of these situations apply</a:t>
            </a:r>
            <a:r>
              <a:rPr lang="en-US" dirty="0">
                <a:solidFill>
                  <a:srgbClr val="000000"/>
                </a:solidFill>
                <a:latin typeface="Arial"/>
                <a:ea typeface="Arial"/>
                <a:cs typeface="Arial"/>
                <a:sym typeface="Arial"/>
              </a:rPr>
              <a:t>:  </a:t>
            </a:r>
            <a:endParaRPr dirty="0">
              <a:solidFill>
                <a:srgbClr val="191919"/>
              </a:solidFill>
              <a:latin typeface="Source Sans Pro"/>
              <a:ea typeface="Source Sans Pro"/>
              <a:cs typeface="Source Sans Pro"/>
              <a:sym typeface="Source Sans Pro"/>
            </a:endParaRPr>
          </a:p>
          <a:p>
            <a:pPr marL="557213" lvl="1">
              <a:lnSpc>
                <a:spcPct val="95000"/>
              </a:lnSpc>
              <a:spcBef>
                <a:spcPts val="608"/>
              </a:spcBef>
              <a:buClr>
                <a:srgbClr val="000000"/>
              </a:buClr>
              <a:buSzPts val="1800"/>
              <a:buFont typeface="Arial"/>
              <a:buChar char="–"/>
            </a:pPr>
            <a:r>
              <a:rPr lang="en-US" sz="1600" dirty="0">
                <a:solidFill>
                  <a:srgbClr val="C00000"/>
                </a:solidFill>
                <a:latin typeface="+mn-lt"/>
                <a:ea typeface="Arial"/>
                <a:cs typeface="Arial"/>
                <a:sym typeface="Arial"/>
              </a:rPr>
              <a:t>Is fully breastfeeding, has no menses, and baby is between 4 weeks and 6 months old</a:t>
            </a:r>
            <a:endParaRPr sz="1600" dirty="0">
              <a:solidFill>
                <a:srgbClr val="C00000"/>
              </a:solidFill>
              <a:latin typeface="+mn-lt"/>
              <a:ea typeface="Source Sans Pro"/>
              <a:cs typeface="Source Sans Pro"/>
              <a:sym typeface="Source Sans Pro"/>
            </a:endParaRPr>
          </a:p>
          <a:p>
            <a:pPr marL="557213" lvl="1">
              <a:lnSpc>
                <a:spcPct val="95000"/>
              </a:lnSpc>
              <a:spcBef>
                <a:spcPts val="608"/>
              </a:spcBef>
              <a:buClr>
                <a:srgbClr val="000000"/>
              </a:buClr>
              <a:buSzPts val="1800"/>
              <a:buFont typeface="Arial"/>
              <a:buChar char="–"/>
            </a:pPr>
            <a:r>
              <a:rPr lang="en-US" sz="1600" dirty="0">
                <a:solidFill>
                  <a:srgbClr val="C00000"/>
                </a:solidFill>
                <a:latin typeface="+mn-lt"/>
                <a:ea typeface="Arial"/>
                <a:cs typeface="Arial"/>
                <a:sym typeface="Arial"/>
              </a:rPr>
              <a:t>Abstained from intercourse since last menses or delivery</a:t>
            </a:r>
            <a:endParaRPr sz="1600" dirty="0">
              <a:solidFill>
                <a:srgbClr val="C00000"/>
              </a:solidFill>
              <a:latin typeface="+mn-lt"/>
            </a:endParaRPr>
          </a:p>
          <a:p>
            <a:pPr marL="557213" lvl="1">
              <a:lnSpc>
                <a:spcPct val="95000"/>
              </a:lnSpc>
              <a:spcBef>
                <a:spcPts val="608"/>
              </a:spcBef>
              <a:buClr>
                <a:srgbClr val="000000"/>
              </a:buClr>
              <a:buSzPts val="1800"/>
              <a:buFont typeface="Arial"/>
              <a:buChar char="–"/>
            </a:pPr>
            <a:r>
              <a:rPr lang="en-US" sz="1600" dirty="0">
                <a:solidFill>
                  <a:srgbClr val="C00000"/>
                </a:solidFill>
                <a:latin typeface="+mn-lt"/>
                <a:ea typeface="Source Sans Pro"/>
                <a:cs typeface="Source Sans Pro"/>
                <a:sym typeface="Source Sans Pro"/>
              </a:rPr>
              <a:t>Pregnancy checklist from the MEC and </a:t>
            </a:r>
            <a:r>
              <a:rPr lang="en-US" sz="1600" dirty="0">
                <a:solidFill>
                  <a:srgbClr val="C00000"/>
                </a:solidFill>
                <a:latin typeface="+mn-lt"/>
              </a:rPr>
              <a:t>FP Handbook </a:t>
            </a:r>
            <a:r>
              <a:rPr lang="en-US" sz="1600" dirty="0">
                <a:solidFill>
                  <a:srgbClr val="C00000"/>
                </a:solidFill>
                <a:latin typeface="+mn-lt"/>
                <a:ea typeface="Source Sans Pro"/>
                <a:cs typeface="Source Sans Pro"/>
                <a:sym typeface="Source Sans Pro"/>
              </a:rPr>
              <a:t>indicates she is not pregnant</a:t>
            </a:r>
            <a:endParaRPr sz="1600" dirty="0">
              <a:solidFill>
                <a:srgbClr val="C00000"/>
              </a:solidFill>
              <a:latin typeface="+mn-lt"/>
              <a:ea typeface="Source Sans Pro"/>
              <a:cs typeface="Source Sans Pro"/>
              <a:sym typeface="Source Sans Pro"/>
            </a:endParaRPr>
          </a:p>
          <a:p>
            <a:pPr marL="557213" lvl="1">
              <a:lnSpc>
                <a:spcPct val="95000"/>
              </a:lnSpc>
              <a:spcBef>
                <a:spcPts val="608"/>
              </a:spcBef>
              <a:buClr>
                <a:srgbClr val="000000"/>
              </a:buClr>
              <a:buSzPts val="1800"/>
              <a:buFont typeface="Arial"/>
              <a:buChar char="–"/>
            </a:pPr>
            <a:r>
              <a:rPr lang="en-US" sz="1600" dirty="0">
                <a:solidFill>
                  <a:srgbClr val="C00000"/>
                </a:solidFill>
                <a:latin typeface="+mn-lt"/>
                <a:ea typeface="Arial"/>
                <a:cs typeface="Arial"/>
                <a:sym typeface="Arial"/>
              </a:rPr>
              <a:t>Negative pregnancy test if a pregnancy test is available</a:t>
            </a:r>
            <a:endParaRPr sz="1600" dirty="0">
              <a:solidFill>
                <a:srgbClr val="C00000"/>
              </a:solidFill>
              <a:latin typeface="+mn-lt"/>
              <a:ea typeface="Source Sans Pro"/>
              <a:cs typeface="Source Sans Pro"/>
              <a:sym typeface="Source Sans Pro"/>
            </a:endParaRPr>
          </a:p>
          <a:p>
            <a:pPr indent="-257175">
              <a:lnSpc>
                <a:spcPct val="100000"/>
              </a:lnSpc>
              <a:spcBef>
                <a:spcPts val="900"/>
              </a:spcBef>
              <a:buClr>
                <a:srgbClr val="000000"/>
              </a:buClr>
              <a:buSzPts val="2400"/>
            </a:pPr>
            <a:r>
              <a:rPr lang="en-US" sz="2400" b="1" dirty="0">
                <a:solidFill>
                  <a:srgbClr val="000000"/>
                </a:solidFill>
                <a:latin typeface="+mn-lt"/>
                <a:ea typeface="Arial"/>
                <a:cs typeface="Arial"/>
                <a:sym typeface="Arial"/>
              </a:rPr>
              <a:t>If the woman is between 4</a:t>
            </a:r>
            <a:r>
              <a:rPr lang="en-US" sz="2400" dirty="0">
                <a:solidFill>
                  <a:srgbClr val="000000"/>
                </a:solidFill>
                <a:latin typeface="+mn-lt"/>
                <a:ea typeface="Arial"/>
                <a:cs typeface="Arial"/>
                <a:sym typeface="Arial"/>
              </a:rPr>
              <a:t>–</a:t>
            </a:r>
            <a:r>
              <a:rPr lang="en-US" sz="2400" b="1" dirty="0">
                <a:solidFill>
                  <a:srgbClr val="000000"/>
                </a:solidFill>
                <a:latin typeface="+mn-lt"/>
                <a:ea typeface="Arial"/>
                <a:cs typeface="Arial"/>
                <a:sym typeface="Arial"/>
              </a:rPr>
              <a:t>12 weeks postpartum</a:t>
            </a:r>
            <a:endParaRPr sz="2400" b="1" dirty="0">
              <a:solidFill>
                <a:srgbClr val="000000"/>
              </a:solidFill>
              <a:latin typeface="+mn-lt"/>
              <a:ea typeface="Arial"/>
              <a:cs typeface="Arial"/>
              <a:sym typeface="Arial"/>
            </a:endParaRPr>
          </a:p>
          <a:p>
            <a:pPr indent="-257175">
              <a:lnSpc>
                <a:spcPct val="100000"/>
              </a:lnSpc>
              <a:spcBef>
                <a:spcPts val="900"/>
              </a:spcBef>
              <a:buClr>
                <a:srgbClr val="000000"/>
              </a:buClr>
              <a:buSzPts val="2400"/>
            </a:pPr>
            <a:r>
              <a:rPr lang="en-US" sz="2400" b="1" dirty="0">
                <a:solidFill>
                  <a:srgbClr val="000000"/>
                </a:solidFill>
                <a:latin typeface="+mn-lt"/>
                <a:ea typeface="Arial"/>
                <a:cs typeface="Arial"/>
                <a:sym typeface="Arial"/>
              </a:rPr>
              <a:t>Consistently breastfeeding at least 4 times a day</a:t>
            </a:r>
            <a:endParaRPr sz="2400" dirty="0">
              <a:solidFill>
                <a:srgbClr val="191919"/>
              </a:solidFill>
              <a:latin typeface="+mn-lt"/>
              <a:ea typeface="Source Sans Pro"/>
              <a:cs typeface="Source Sans Pro"/>
              <a:sym typeface="Source Sans Pro"/>
            </a:endParaRPr>
          </a:p>
        </p:txBody>
      </p:sp>
      <p:sp>
        <p:nvSpPr>
          <p:cNvPr id="186" name="Google Shape;186;p34"/>
          <p:cNvSpPr txBox="1"/>
          <p:nvPr/>
        </p:nvSpPr>
        <p:spPr>
          <a:xfrm>
            <a:off x="2286000" y="5247297"/>
            <a:ext cx="5461000" cy="761747"/>
          </a:xfrm>
          <a:prstGeom prst="rect">
            <a:avLst/>
          </a:prstGeom>
          <a:noFill/>
          <a:ln>
            <a:noFill/>
          </a:ln>
        </p:spPr>
        <p:txBody>
          <a:bodyPr spcFirstLastPara="1" wrap="square" lIns="68569" tIns="34275" rIns="68569" bIns="34275" anchor="t" anchorCtr="0">
            <a:noAutofit/>
          </a:bodyPr>
          <a:lstStyle/>
          <a:p>
            <a:pPr defTabSz="685800">
              <a:buClr>
                <a:srgbClr val="000000"/>
              </a:buClr>
              <a:buSzPts val="2400"/>
            </a:pPr>
            <a:r>
              <a:rPr lang="en-US" sz="2800" b="1" kern="0" dirty="0">
                <a:solidFill>
                  <a:srgbClr val="000000"/>
                </a:solidFill>
                <a:cs typeface="Arial"/>
                <a:sym typeface="Arial"/>
              </a:rPr>
              <a:t>If all the above are true, the woman can start immediately!</a:t>
            </a:r>
            <a:endParaRPr sz="2800" b="1" kern="0" dirty="0">
              <a:solidFill>
                <a:srgbClr val="000000"/>
              </a:solidFill>
              <a:ea typeface="Source Sans Pro"/>
              <a:cs typeface="Source Sans Pro"/>
              <a:sym typeface="Source Sans Pro"/>
            </a:endParaRPr>
          </a:p>
        </p:txBody>
      </p:sp>
      <p:sp>
        <p:nvSpPr>
          <p:cNvPr id="187" name="Google Shape;187;p34"/>
          <p:cNvSpPr/>
          <p:nvPr/>
        </p:nvSpPr>
        <p:spPr>
          <a:xfrm>
            <a:off x="1879600" y="5386997"/>
            <a:ext cx="406400" cy="292100"/>
          </a:xfrm>
          <a:prstGeom prst="rightArrow">
            <a:avLst>
              <a:gd name="adj1" fmla="val 50000"/>
              <a:gd name="adj2" fmla="val 50000"/>
            </a:avLst>
          </a:prstGeom>
          <a:solidFill>
            <a:schemeClr val="accent1">
              <a:alpha val="50588"/>
            </a:schemeClr>
          </a:solidFill>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algn="ctr" defTabSz="685800">
              <a:buClr>
                <a:srgbClr val="FFFFFF"/>
              </a:buClr>
              <a:buSzPts val="1800"/>
            </a:pPr>
            <a:endParaRPr sz="1350" kern="0">
              <a:solidFill>
                <a:srgbClr val="FFFFFF"/>
              </a:solidFill>
              <a:latin typeface="Arial"/>
              <a:cs typeface="Arial"/>
              <a:sym typeface="Arial"/>
            </a:endParaRPr>
          </a:p>
        </p:txBody>
      </p:sp>
      <p:sp>
        <p:nvSpPr>
          <p:cNvPr id="9" name="Google Shape;113;p16"/>
          <p:cNvSpPr txBox="1">
            <a:spLocks/>
          </p:cNvSpPr>
          <p:nvPr/>
        </p:nvSpPr>
        <p:spPr>
          <a:xfrm>
            <a:off x="218746" y="211567"/>
            <a:ext cx="8776882" cy="641471"/>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pPr defTabSz="685800">
              <a:buClr>
                <a:srgbClr val="000000"/>
              </a:buClr>
            </a:pPr>
            <a:r>
              <a:rPr lang="en-US" sz="4800" b="1" kern="0" dirty="0">
                <a:solidFill>
                  <a:schemeClr val="accent4"/>
                </a:solidFill>
                <a:latin typeface="Calibri" panose="020F0502020204030204" pitchFamily="34" charset="0"/>
                <a:ea typeface="Arial"/>
                <a:cs typeface="Calibri" panose="020F0502020204030204" pitchFamily="34" charset="0"/>
                <a:sym typeface="Arial"/>
              </a:rPr>
              <a:t>When to start the PVR?</a:t>
            </a:r>
            <a:endParaRPr lang="en-US" sz="4800" kern="0" dirty="0">
              <a:solidFill>
                <a:schemeClr val="accent4"/>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B0EC8AC-24DA-4CA5-8B06-26B8C7ED23CE}"/>
              </a:ext>
            </a:extLst>
          </p:cNvPr>
          <p:cNvSpPr>
            <a:spLocks noGrp="1"/>
          </p:cNvSpPr>
          <p:nvPr>
            <p:ph type="sldNum" sz="quarter" idx="12"/>
          </p:nvPr>
        </p:nvSpPr>
        <p:spPr/>
        <p:txBody>
          <a:bodyPr/>
          <a:lstStyle/>
          <a:p>
            <a:fld id="{8503B3E5-BAE0-4051-A0B1-29381921E4F1}" type="slidenum">
              <a:rPr lang="en-GB" smtClean="0"/>
              <a:t>100</a:t>
            </a:fld>
            <a:endParaRPr lang="en-GB"/>
          </a:p>
        </p:txBody>
      </p:sp>
      <p:sp>
        <p:nvSpPr>
          <p:cNvPr id="7" name="Footer Placeholder 1">
            <a:extLst>
              <a:ext uri="{FF2B5EF4-FFF2-40B4-BE49-F238E27FC236}">
                <a16:creationId xmlns:a16="http://schemas.microsoft.com/office/drawing/2014/main" id="{D024EF33-55A2-42FF-9518-EC55B541C050}"/>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6" name="Google Shape;106;p22"/>
          <p:cNvGraphicFramePr/>
          <p:nvPr>
            <p:extLst>
              <p:ext uri="{D42A27DB-BD31-4B8C-83A1-F6EECF244321}">
                <p14:modId xmlns:p14="http://schemas.microsoft.com/office/powerpoint/2010/main" val="3219540537"/>
              </p:ext>
            </p:extLst>
          </p:nvPr>
        </p:nvGraphicFramePr>
        <p:xfrm>
          <a:off x="631513" y="1700938"/>
          <a:ext cx="7596000" cy="4611147"/>
        </p:xfrm>
        <a:graphic>
          <a:graphicData uri="http://schemas.openxmlformats.org/drawingml/2006/table">
            <a:tbl>
              <a:tblPr firstRow="1" bandRow="1">
                <a:noFill/>
              </a:tblPr>
              <a:tblGrid>
                <a:gridCol w="3798000">
                  <a:extLst>
                    <a:ext uri="{9D8B030D-6E8A-4147-A177-3AD203B41FA5}">
                      <a16:colId xmlns:a16="http://schemas.microsoft.com/office/drawing/2014/main" val="20000"/>
                    </a:ext>
                  </a:extLst>
                </a:gridCol>
                <a:gridCol w="3798000">
                  <a:extLst>
                    <a:ext uri="{9D8B030D-6E8A-4147-A177-3AD203B41FA5}">
                      <a16:colId xmlns:a16="http://schemas.microsoft.com/office/drawing/2014/main" val="20001"/>
                    </a:ext>
                  </a:extLst>
                </a:gridCol>
              </a:tblGrid>
              <a:tr h="466441">
                <a:tc>
                  <a:txBody>
                    <a:bodyPr/>
                    <a:lstStyle/>
                    <a:p>
                      <a:pPr marL="0" marR="0" lvl="0" indent="0" algn="ctr" rtl="0">
                        <a:lnSpc>
                          <a:spcPct val="100000"/>
                        </a:lnSpc>
                        <a:spcBef>
                          <a:spcPts val="0"/>
                        </a:spcBef>
                        <a:spcAft>
                          <a:spcPts val="0"/>
                        </a:spcAft>
                        <a:buNone/>
                      </a:pPr>
                      <a:r>
                        <a:rPr lang="en-US" sz="1800" b="1" u="none" strike="noStrike" cap="none" dirty="0">
                          <a:latin typeface="+mn-lt"/>
                        </a:rPr>
                        <a:t>Rumor</a:t>
                      </a:r>
                      <a:endParaRPr sz="1800" b="1" dirty="0">
                        <a:latin typeface="+mn-lt"/>
                      </a:endParaRPr>
                    </a:p>
                  </a:txBody>
                  <a:tcPr marL="68588" marR="68588" marT="34294" marB="34294" anchor="ctr"/>
                </a:tc>
                <a:tc>
                  <a:txBody>
                    <a:bodyPr/>
                    <a:lstStyle/>
                    <a:p>
                      <a:pPr marL="0" marR="0" lvl="0" indent="0" algn="ctr" rtl="0">
                        <a:lnSpc>
                          <a:spcPct val="100000"/>
                        </a:lnSpc>
                        <a:spcBef>
                          <a:spcPts val="0"/>
                        </a:spcBef>
                        <a:spcAft>
                          <a:spcPts val="0"/>
                        </a:spcAft>
                        <a:buNone/>
                      </a:pPr>
                      <a:r>
                        <a:rPr lang="en-US" sz="1800" b="1" u="none" strike="noStrike" cap="none" dirty="0">
                          <a:latin typeface="+mn-lt"/>
                        </a:rPr>
                        <a:t>Correct</a:t>
                      </a:r>
                      <a:endParaRPr sz="1800" b="1" dirty="0">
                        <a:latin typeface="+mn-lt"/>
                      </a:endParaRPr>
                    </a:p>
                  </a:txBody>
                  <a:tcPr marL="68588" marR="68588" marT="34294" marB="34294" anchor="ctr"/>
                </a:tc>
                <a:extLst>
                  <a:ext uri="{0D108BD9-81ED-4DB2-BD59-A6C34878D82A}">
                    <a16:rowId xmlns:a16="http://schemas.microsoft.com/office/drawing/2014/main" val="10000"/>
                  </a:ext>
                </a:extLst>
              </a:tr>
              <a:tr h="694400">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The PVR keeps working after it is removed, and so the woman will have trouble getting pregnant.</a:t>
                      </a:r>
                      <a:endParaRPr sz="1800" u="none" strike="noStrike" cap="none" dirty="0">
                        <a:latin typeface="+mn-l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dirty="0">
                          <a:solidFill>
                            <a:srgbClr val="000000"/>
                          </a:solidFill>
                          <a:latin typeface="+mn-lt"/>
                          <a:ea typeface="Arial"/>
                          <a:cs typeface="Arial"/>
                          <a:sym typeface="Arial"/>
                        </a:rPr>
                        <a:t>The PVR stops working once it is removed. Its hormone do not remain in a woman’s body.</a:t>
                      </a:r>
                      <a:endParaRPr sz="1800" u="none" strike="noStrike" cap="none" dirty="0">
                        <a:latin typeface="+mn-lt"/>
                      </a:endParaRPr>
                    </a:p>
                  </a:txBody>
                  <a:tcPr marL="68588" marR="68588" marT="34294" marB="34294"/>
                </a:tc>
                <a:extLst>
                  <a:ext uri="{0D108BD9-81ED-4DB2-BD59-A6C34878D82A}">
                    <a16:rowId xmlns:a16="http://schemas.microsoft.com/office/drawing/2014/main" val="10001"/>
                  </a:ext>
                </a:extLst>
              </a:tr>
              <a:tr h="1101773">
                <a:tc>
                  <a:txBody>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mn-lt"/>
                          <a:ea typeface="Arial"/>
                          <a:cs typeface="Arial"/>
                          <a:sym typeface="Arial"/>
                        </a:rPr>
                        <a:t>PVR stops monthly bleeding, and blood is building up inside the woman.</a:t>
                      </a:r>
                      <a:endParaRPr sz="1800" u="none" strike="noStrike" cap="none">
                        <a:latin typeface="+mn-l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mn-lt"/>
                          <a:ea typeface="Arial"/>
                          <a:cs typeface="Arial"/>
                          <a:sym typeface="Arial"/>
                        </a:rPr>
                        <a:t>The PVR prevents monthly bleeding, but this is not harmful. It is similar to not having monthly bleeding during pregnancy. Blood is not building up inside the woman.</a:t>
                      </a:r>
                      <a:endParaRPr sz="1800" u="none" strike="noStrike" cap="none">
                        <a:latin typeface="+mn-lt"/>
                      </a:endParaRPr>
                    </a:p>
                    <a:p>
                      <a:pPr marL="0" marR="0" lvl="0" indent="0" algn="l" rtl="0">
                        <a:lnSpc>
                          <a:spcPct val="100000"/>
                        </a:lnSpc>
                        <a:spcBef>
                          <a:spcPts val="0"/>
                        </a:spcBef>
                        <a:spcAft>
                          <a:spcPts val="0"/>
                        </a:spcAft>
                        <a:buNone/>
                      </a:pPr>
                      <a:endParaRPr sz="1800" u="none" strike="noStrike" cap="none">
                        <a:latin typeface="+mn-lt"/>
                      </a:endParaRPr>
                    </a:p>
                  </a:txBody>
                  <a:tcPr marL="68588" marR="68588" marT="34294" marB="34294"/>
                </a:tc>
                <a:extLst>
                  <a:ext uri="{0D108BD9-81ED-4DB2-BD59-A6C34878D82A}">
                    <a16:rowId xmlns:a16="http://schemas.microsoft.com/office/drawing/2014/main" val="10002"/>
                  </a:ext>
                </a:extLst>
              </a:tr>
              <a:tr h="647102">
                <a:tc>
                  <a:txBody>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mn-lt"/>
                          <a:ea typeface="Arial"/>
                          <a:cs typeface="Arial"/>
                          <a:sym typeface="Arial"/>
                        </a:rPr>
                        <a:t>PVR makes a woman infertile.</a:t>
                      </a:r>
                      <a:endParaRPr sz="1800" u="none" strike="noStrike" cap="none" dirty="0">
                        <a:latin typeface="+mn-lt"/>
                      </a:endParaRPr>
                    </a:p>
                    <a:p>
                      <a:pPr marL="0" marR="0" lvl="0" indent="0" algn="l" rtl="0">
                        <a:lnSpc>
                          <a:spcPct val="100000"/>
                        </a:lnSpc>
                        <a:spcBef>
                          <a:spcPts val="0"/>
                        </a:spcBef>
                        <a:spcAft>
                          <a:spcPts val="0"/>
                        </a:spcAft>
                        <a:buNone/>
                      </a:pPr>
                      <a:endParaRPr sz="1800" u="none" strike="noStrike" cap="none" dirty="0">
                        <a:latin typeface="+mn-lt"/>
                      </a:endParaRPr>
                    </a:p>
                  </a:txBody>
                  <a:tcPr marL="68588" marR="68588" marT="34294" marB="34294"/>
                </a:tc>
                <a:tc>
                  <a:txBody>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mn-lt"/>
                          <a:ea typeface="Arial"/>
                          <a:cs typeface="Arial"/>
                          <a:sym typeface="Arial"/>
                        </a:rPr>
                        <a:t>The PVR does not make women infertile once she stops using </a:t>
                      </a:r>
                      <a:r>
                        <a:rPr lang="en-US" sz="1800">
                          <a:latin typeface="+mn-lt"/>
                        </a:rPr>
                        <a:t>it</a:t>
                      </a:r>
                      <a:r>
                        <a:rPr lang="en-US" sz="1800" b="0" i="0" u="none" strike="noStrike" cap="none">
                          <a:solidFill>
                            <a:srgbClr val="000000"/>
                          </a:solidFill>
                          <a:latin typeface="+mn-lt"/>
                          <a:ea typeface="Arial"/>
                          <a:cs typeface="Arial"/>
                          <a:sym typeface="Arial"/>
                        </a:rPr>
                        <a:t>.</a:t>
                      </a:r>
                      <a:endParaRPr sz="1800">
                        <a:latin typeface="+mn-lt"/>
                      </a:endParaRPr>
                    </a:p>
                  </a:txBody>
                  <a:tcPr marL="68588" marR="68588" marT="34294" marB="34294"/>
                </a:tc>
                <a:extLst>
                  <a:ext uri="{0D108BD9-81ED-4DB2-BD59-A6C34878D82A}">
                    <a16:rowId xmlns:a16="http://schemas.microsoft.com/office/drawing/2014/main" val="10003"/>
                  </a:ext>
                </a:extLst>
              </a:tr>
              <a:tr h="834284">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PVR moves to other parts of the body.</a:t>
                      </a:r>
                      <a:endParaRPr sz="1800" u="none" strike="noStrike" cap="none">
                        <a:latin typeface="+mn-lt"/>
                      </a:endParaRPr>
                    </a:p>
                  </a:txBody>
                  <a:tcPr marL="68588" marR="68588" marT="34294" marB="34294"/>
                </a:tc>
                <a:tc>
                  <a:txBody>
                    <a:bodyPr/>
                    <a:lstStyle/>
                    <a:p>
                      <a:pPr marL="0" marR="0" lvl="0" indent="0" algn="l" rtl="0">
                        <a:lnSpc>
                          <a:spcPct val="100000"/>
                        </a:lnSpc>
                        <a:spcBef>
                          <a:spcPts val="0"/>
                        </a:spcBef>
                        <a:spcAft>
                          <a:spcPts val="0"/>
                        </a:spcAft>
                        <a:buNone/>
                      </a:pPr>
                      <a:r>
                        <a:rPr lang="en-US" sz="1800" u="none" strike="noStrike" cap="none" dirty="0">
                          <a:latin typeface="+mn-lt"/>
                        </a:rPr>
                        <a:t>The PVR does not move to other parts of the body.  It will remain in the vagina.</a:t>
                      </a:r>
                      <a:endParaRPr sz="1800" dirty="0">
                        <a:latin typeface="+mn-lt"/>
                      </a:endParaRPr>
                    </a:p>
                  </a:txBody>
                  <a:tcPr marL="68588" marR="68588" marT="34294" marB="34294"/>
                </a:tc>
                <a:extLst>
                  <a:ext uri="{0D108BD9-81ED-4DB2-BD59-A6C34878D82A}">
                    <a16:rowId xmlns:a16="http://schemas.microsoft.com/office/drawing/2014/main" val="10004"/>
                  </a:ext>
                </a:extLst>
              </a:tr>
            </a:tbl>
          </a:graphicData>
        </a:graphic>
      </p:graphicFrame>
      <p:sp>
        <p:nvSpPr>
          <p:cNvPr id="5" name="Google Shape;104;p15"/>
          <p:cNvSpPr txBox="1">
            <a:spLocks/>
          </p:cNvSpPr>
          <p:nvPr/>
        </p:nvSpPr>
        <p:spPr>
          <a:xfrm>
            <a:off x="220481" y="417850"/>
            <a:ext cx="8730557" cy="86358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9pPr>
          </a:lstStyle>
          <a:p>
            <a:pPr defTabSz="685800">
              <a:lnSpc>
                <a:spcPct val="90000"/>
              </a:lnSpc>
              <a:buClr>
                <a:srgbClr val="003366"/>
              </a:buClr>
            </a:pPr>
            <a:r>
              <a:rPr lang="en-US" sz="4000" kern="0" dirty="0">
                <a:solidFill>
                  <a:schemeClr val="accent4"/>
                </a:solidFill>
                <a:latin typeface="Calibri" panose="020F0502020204030204" pitchFamily="34" charset="0"/>
                <a:cs typeface="Calibri" panose="020F0502020204030204" pitchFamily="34" charset="0"/>
                <a:sym typeface="Calibri"/>
              </a:rPr>
              <a:t>Common rumors and misunderstandings about the PVR</a:t>
            </a:r>
          </a:p>
        </p:txBody>
      </p:sp>
      <p:sp>
        <p:nvSpPr>
          <p:cNvPr id="2" name="Slide Number Placeholder 1">
            <a:extLst>
              <a:ext uri="{FF2B5EF4-FFF2-40B4-BE49-F238E27FC236}">
                <a16:creationId xmlns:a16="http://schemas.microsoft.com/office/drawing/2014/main" id="{FC8DBD53-63AD-43D4-BC1A-D5542F46D07D}"/>
              </a:ext>
            </a:extLst>
          </p:cNvPr>
          <p:cNvSpPr>
            <a:spLocks noGrp="1"/>
          </p:cNvSpPr>
          <p:nvPr>
            <p:ph type="sldNum" sz="quarter" idx="12"/>
          </p:nvPr>
        </p:nvSpPr>
        <p:spPr/>
        <p:txBody>
          <a:bodyPr/>
          <a:lstStyle/>
          <a:p>
            <a:fld id="{8503B3E5-BAE0-4051-A0B1-29381921E4F1}" type="slidenum">
              <a:rPr lang="en-GB" smtClean="0"/>
              <a:t>101</a:t>
            </a:fld>
            <a:endParaRPr lang="en-GB"/>
          </a:p>
        </p:txBody>
      </p:sp>
      <p:sp>
        <p:nvSpPr>
          <p:cNvPr id="6" name="Footer Placeholder 1">
            <a:extLst>
              <a:ext uri="{FF2B5EF4-FFF2-40B4-BE49-F238E27FC236}">
                <a16:creationId xmlns:a16="http://schemas.microsoft.com/office/drawing/2014/main" id="{001B101A-00D3-4DE5-B98D-1A85296A82E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9" name="Google Shape;119;p24"/>
          <p:cNvGraphicFramePr/>
          <p:nvPr>
            <p:extLst>
              <p:ext uri="{D42A27DB-BD31-4B8C-83A1-F6EECF244321}">
                <p14:modId xmlns:p14="http://schemas.microsoft.com/office/powerpoint/2010/main" val="3864762162"/>
              </p:ext>
            </p:extLst>
          </p:nvPr>
        </p:nvGraphicFramePr>
        <p:xfrm>
          <a:off x="596901" y="2548611"/>
          <a:ext cx="7975600" cy="3694990"/>
        </p:xfrm>
        <a:graphic>
          <a:graphicData uri="http://schemas.openxmlformats.org/drawingml/2006/table">
            <a:tbl>
              <a:tblPr>
                <a:tableStyleId>{BC89EF96-8CEA-46FF-86C4-4CE0E7609802}</a:tableStyleId>
              </a:tblPr>
              <a:tblGrid>
                <a:gridCol w="1646975">
                  <a:extLst>
                    <a:ext uri="{9D8B030D-6E8A-4147-A177-3AD203B41FA5}">
                      <a16:colId xmlns:a16="http://schemas.microsoft.com/office/drawing/2014/main" val="20000"/>
                    </a:ext>
                  </a:extLst>
                </a:gridCol>
                <a:gridCol w="6328625">
                  <a:extLst>
                    <a:ext uri="{9D8B030D-6E8A-4147-A177-3AD203B41FA5}">
                      <a16:colId xmlns:a16="http://schemas.microsoft.com/office/drawing/2014/main" val="20001"/>
                    </a:ext>
                  </a:extLst>
                </a:gridCol>
              </a:tblGrid>
              <a:tr h="342758">
                <a:tc>
                  <a:txBody>
                    <a:bodyPr/>
                    <a:lstStyle/>
                    <a:p>
                      <a:pPr marL="0" marR="0" lvl="0" indent="0" algn="l" rtl="0">
                        <a:lnSpc>
                          <a:spcPct val="100000"/>
                        </a:lnSpc>
                        <a:spcBef>
                          <a:spcPts val="0"/>
                        </a:spcBef>
                        <a:spcAft>
                          <a:spcPts val="0"/>
                        </a:spcAft>
                        <a:buClr>
                          <a:schemeClr val="lt1"/>
                        </a:buClr>
                        <a:buSzPts val="2800"/>
                        <a:buFont typeface="Arial"/>
                        <a:buNone/>
                      </a:pPr>
                      <a:r>
                        <a:rPr lang="en-US" sz="2000" b="1" u="none" strike="noStrike" cap="none" dirty="0">
                          <a:sym typeface="Arial"/>
                        </a:rPr>
                        <a:t>Problem</a:t>
                      </a:r>
                      <a:endParaRPr sz="2000" b="1" u="none" strike="noStrike" cap="none" dirty="0"/>
                    </a:p>
                  </a:txBody>
                  <a:tcPr marL="68588" marR="34294" marT="34219" marB="34219"/>
                </a:tc>
                <a:tc>
                  <a:txBody>
                    <a:bodyPr/>
                    <a:lstStyle/>
                    <a:p>
                      <a:pPr marL="0" marR="0" lvl="0" indent="0" algn="l" rtl="0">
                        <a:lnSpc>
                          <a:spcPct val="100000"/>
                        </a:lnSpc>
                        <a:spcBef>
                          <a:spcPts val="0"/>
                        </a:spcBef>
                        <a:spcAft>
                          <a:spcPts val="0"/>
                        </a:spcAft>
                        <a:buClr>
                          <a:schemeClr val="lt1"/>
                        </a:buClr>
                        <a:buSzPts val="2800"/>
                        <a:buFont typeface="Arial"/>
                        <a:buNone/>
                      </a:pPr>
                      <a:r>
                        <a:rPr lang="en-US" sz="2000" b="1" u="none" strike="noStrike" cap="none" dirty="0">
                          <a:sym typeface="Arial"/>
                        </a:rPr>
                        <a:t>Action/Management</a:t>
                      </a:r>
                      <a:endParaRPr sz="2000" b="1" u="none" strike="noStrike" cap="none" dirty="0"/>
                    </a:p>
                  </a:txBody>
                  <a:tcPr marL="68588" marR="34294" marT="34219" marB="34219"/>
                </a:tc>
                <a:extLst>
                  <a:ext uri="{0D108BD9-81ED-4DB2-BD59-A6C34878D82A}">
                    <a16:rowId xmlns:a16="http://schemas.microsoft.com/office/drawing/2014/main" val="10000"/>
                  </a:ext>
                </a:extLst>
              </a:tr>
              <a:tr h="754238">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sym typeface="Arial"/>
                        </a:rPr>
                        <a:t>Spotting or Irregular Bleeding</a:t>
                      </a:r>
                      <a:endParaRPr sz="2000" u="none" strike="noStrike" cap="none" dirty="0"/>
                    </a:p>
                  </a:txBody>
                  <a:tcPr marL="68588" marR="34294" marT="34219" marB="34219"/>
                </a:tc>
                <a:tc>
                  <a:txBody>
                    <a:bodyPr/>
                    <a:lstStyle/>
                    <a:p>
                      <a:pPr marL="231775" marR="0" lvl="0" indent="-231775" algn="l" rtl="0">
                        <a:lnSpc>
                          <a:spcPct val="100000"/>
                        </a:lnSpc>
                        <a:spcBef>
                          <a:spcPts val="0"/>
                        </a:spcBef>
                        <a:spcAft>
                          <a:spcPts val="0"/>
                        </a:spcAft>
                        <a:buClr>
                          <a:srgbClr val="000000"/>
                        </a:buClr>
                        <a:buSzPts val="2000"/>
                        <a:buFont typeface="Arial"/>
                        <a:buChar char="•"/>
                      </a:pPr>
                      <a:r>
                        <a:rPr lang="en-US" sz="2000" u="none" strike="noStrike" cap="none" dirty="0">
                          <a:sym typeface="Arial"/>
                        </a:rPr>
                        <a:t>Reassure the client that this is common and not harmful.</a:t>
                      </a:r>
                      <a:endParaRPr sz="2000" u="none" strike="noStrike" cap="none" dirty="0"/>
                    </a:p>
                  </a:txBody>
                  <a:tcPr marL="68588" marR="34294" marT="34219" marB="34219"/>
                </a:tc>
                <a:extLst>
                  <a:ext uri="{0D108BD9-81ED-4DB2-BD59-A6C34878D82A}">
                    <a16:rowId xmlns:a16="http://schemas.microsoft.com/office/drawing/2014/main" val="10001"/>
                  </a:ext>
                </a:extLst>
              </a:tr>
              <a:tr h="377048">
                <a:tc>
                  <a:txBody>
                    <a:bodyPr/>
                    <a:lstStyle/>
                    <a:p>
                      <a:pPr marL="0" marR="0" lvl="0" indent="0" algn="l" rtl="0">
                        <a:lnSpc>
                          <a:spcPct val="100000"/>
                        </a:lnSpc>
                        <a:spcBef>
                          <a:spcPts val="0"/>
                        </a:spcBef>
                        <a:spcAft>
                          <a:spcPts val="0"/>
                        </a:spcAft>
                        <a:buClr>
                          <a:schemeClr val="lt1"/>
                        </a:buClr>
                        <a:buSzPts val="700"/>
                        <a:buFont typeface="Arial"/>
                        <a:buNone/>
                      </a:pPr>
                      <a:endParaRPr sz="2000" u="none" strike="noStrike" cap="none">
                        <a:sym typeface="Arial"/>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a:sym typeface="Arial"/>
                        </a:rPr>
                        <a:t>Amenorrhea</a:t>
                      </a:r>
                      <a:endParaRPr sz="2000" u="none" strike="noStrike" cap="none"/>
                    </a:p>
                  </a:txBody>
                  <a:tcPr marL="68588" marR="34294" marT="34219" marB="34219"/>
                </a:tc>
                <a:tc>
                  <a:txBody>
                    <a:bodyPr/>
                    <a:lstStyle/>
                    <a:p>
                      <a:pPr marL="231775" marR="0" lvl="0" indent="-231775" algn="l" rtl="0">
                        <a:lnSpc>
                          <a:spcPct val="100000"/>
                        </a:lnSpc>
                        <a:spcBef>
                          <a:spcPts val="0"/>
                        </a:spcBef>
                        <a:spcAft>
                          <a:spcPts val="0"/>
                        </a:spcAft>
                        <a:buClr>
                          <a:srgbClr val="000000"/>
                        </a:buClr>
                        <a:buSzPts val="2000"/>
                        <a:buFont typeface="Arial"/>
                        <a:buChar char="•"/>
                      </a:pPr>
                      <a:r>
                        <a:rPr lang="en-US" sz="2000" u="none" strike="noStrike" cap="none">
                          <a:sym typeface="Arial"/>
                        </a:rPr>
                        <a:t>Reassure client that this is common and not harmful.</a:t>
                      </a:r>
                      <a:endParaRPr sz="2000" u="none" strike="noStrike" cap="none"/>
                    </a:p>
                  </a:txBody>
                  <a:tcPr marL="68588" marR="34294" marT="34219" marB="34219"/>
                </a:tc>
                <a:extLst>
                  <a:ext uri="{0D108BD9-81ED-4DB2-BD59-A6C34878D82A}">
                    <a16:rowId xmlns:a16="http://schemas.microsoft.com/office/drawing/2014/main" val="10002"/>
                  </a:ext>
                </a:extLst>
              </a:tr>
              <a:tr h="69240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ym typeface="Arial"/>
                        </a:rPr>
                        <a:t>Mild Cramping</a:t>
                      </a:r>
                      <a:endParaRPr sz="2000" u="none" strike="noStrike" cap="none"/>
                    </a:p>
                  </a:txBody>
                  <a:tcPr marL="68588" marR="34294" marT="34219" marB="34219"/>
                </a:tc>
                <a:tc>
                  <a:txBody>
                    <a:bodyPr/>
                    <a:lstStyle/>
                    <a:p>
                      <a:pPr marL="231775" marR="0" lvl="0" indent="-231775" algn="l" rtl="0">
                        <a:lnSpc>
                          <a:spcPct val="100000"/>
                        </a:lnSpc>
                        <a:spcBef>
                          <a:spcPts val="0"/>
                        </a:spcBef>
                        <a:spcAft>
                          <a:spcPts val="0"/>
                        </a:spcAft>
                        <a:buClr>
                          <a:srgbClr val="000000"/>
                        </a:buClr>
                        <a:buSzPts val="2000"/>
                        <a:buFont typeface="Arial"/>
                        <a:buChar char="•"/>
                      </a:pPr>
                      <a:r>
                        <a:rPr lang="en-US" sz="2000" u="none" strike="noStrike" cap="none">
                          <a:sym typeface="Arial"/>
                        </a:rPr>
                        <a:t>Reassure client that this is common and not harmful.</a:t>
                      </a:r>
                      <a:endParaRPr sz="2000" u="none" strike="noStrike" cap="none"/>
                    </a:p>
                    <a:p>
                      <a:pPr marL="231775" marR="0" lvl="0" indent="-231775" algn="l" rtl="0">
                        <a:lnSpc>
                          <a:spcPct val="100000"/>
                        </a:lnSpc>
                        <a:spcBef>
                          <a:spcPts val="1200"/>
                        </a:spcBef>
                        <a:spcAft>
                          <a:spcPts val="0"/>
                        </a:spcAft>
                        <a:buClr>
                          <a:srgbClr val="000000"/>
                        </a:buClr>
                        <a:buSzPts val="2000"/>
                        <a:buFont typeface="Arial"/>
                        <a:buChar char="•"/>
                      </a:pPr>
                      <a:r>
                        <a:rPr lang="en-US" sz="2000" u="none" strike="noStrike" cap="none">
                          <a:sym typeface="Arial"/>
                        </a:rPr>
                        <a:t>Suggest pain medication.</a:t>
                      </a:r>
                      <a:endParaRPr sz="2000" u="none" strike="noStrike" cap="none"/>
                    </a:p>
                  </a:txBody>
                  <a:tcPr marL="68588" marR="34294" marT="34219" marB="34219"/>
                </a:tc>
                <a:extLst>
                  <a:ext uri="{0D108BD9-81ED-4DB2-BD59-A6C34878D82A}">
                    <a16:rowId xmlns:a16="http://schemas.microsoft.com/office/drawing/2014/main" val="10003"/>
                  </a:ext>
                </a:extLst>
              </a:tr>
              <a:tr h="69240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ym typeface="Arial"/>
                        </a:rPr>
                        <a:t>Breast Tenderness</a:t>
                      </a:r>
                      <a:endParaRPr sz="2000" u="none" strike="noStrike" cap="none"/>
                    </a:p>
                  </a:txBody>
                  <a:tcPr marL="68588" marR="34294" marT="34219" marB="34219"/>
                </a:tc>
                <a:tc>
                  <a:txBody>
                    <a:bodyPr/>
                    <a:lstStyle/>
                    <a:p>
                      <a:pPr marL="231775" marR="0" lvl="0" indent="-231775" algn="l" rtl="0">
                        <a:lnSpc>
                          <a:spcPct val="100000"/>
                        </a:lnSpc>
                        <a:spcBef>
                          <a:spcPts val="0"/>
                        </a:spcBef>
                        <a:spcAft>
                          <a:spcPts val="0"/>
                        </a:spcAft>
                        <a:buClr>
                          <a:srgbClr val="000000"/>
                        </a:buClr>
                        <a:buSzPts val="2000"/>
                        <a:buFont typeface="Arial"/>
                        <a:buChar char="•"/>
                      </a:pPr>
                      <a:r>
                        <a:rPr lang="en-US" sz="2000" u="none" strike="noStrike" cap="none" dirty="0">
                          <a:sym typeface="Arial"/>
                        </a:rPr>
                        <a:t>Reassure client that this is common and not harmful.</a:t>
                      </a:r>
                      <a:endParaRPr sz="2000" u="none" strike="noStrike" cap="none" dirty="0"/>
                    </a:p>
                    <a:p>
                      <a:pPr marL="231775" marR="0" lvl="0" indent="-231775" algn="l" rtl="0">
                        <a:lnSpc>
                          <a:spcPct val="100000"/>
                        </a:lnSpc>
                        <a:spcBef>
                          <a:spcPts val="1200"/>
                        </a:spcBef>
                        <a:spcAft>
                          <a:spcPts val="0"/>
                        </a:spcAft>
                        <a:buClr>
                          <a:srgbClr val="000000"/>
                        </a:buClr>
                        <a:buSzPts val="2000"/>
                        <a:buFont typeface="Arial"/>
                        <a:buChar char="•"/>
                      </a:pPr>
                      <a:r>
                        <a:rPr lang="en-US" sz="2000" u="none" strike="noStrike" cap="none" dirty="0">
                          <a:sym typeface="Arial"/>
                        </a:rPr>
                        <a:t>Recommend a supportive bra or compresses.</a:t>
                      </a:r>
                      <a:endParaRPr sz="2000" u="none" strike="noStrike" cap="none" dirty="0"/>
                    </a:p>
                  </a:txBody>
                  <a:tcPr marL="68588" marR="34294" marT="34219" marB="34219"/>
                </a:tc>
                <a:extLst>
                  <a:ext uri="{0D108BD9-81ED-4DB2-BD59-A6C34878D82A}">
                    <a16:rowId xmlns:a16="http://schemas.microsoft.com/office/drawing/2014/main" val="10004"/>
                  </a:ext>
                </a:extLst>
              </a:tr>
            </a:tbl>
          </a:graphicData>
        </a:graphic>
      </p:graphicFrame>
      <p:sp>
        <p:nvSpPr>
          <p:cNvPr id="120" name="Google Shape;120;p24"/>
          <p:cNvSpPr/>
          <p:nvPr/>
        </p:nvSpPr>
        <p:spPr>
          <a:xfrm>
            <a:off x="1487090" y="1492250"/>
            <a:ext cx="6602809" cy="794820"/>
          </a:xfrm>
          <a:prstGeom prst="rect">
            <a:avLst/>
          </a:prstGeom>
          <a:noFill/>
          <a:ln>
            <a:noFill/>
          </a:ln>
        </p:spPr>
        <p:txBody>
          <a:bodyPr spcFirstLastPara="1" wrap="square" lIns="68569" tIns="34275" rIns="68569" bIns="34275" anchor="t" anchorCtr="0">
            <a:noAutofit/>
          </a:bodyPr>
          <a:lstStyle/>
          <a:p>
            <a:pPr defTabSz="685800">
              <a:lnSpc>
                <a:spcPct val="95000"/>
              </a:lnSpc>
              <a:buClr>
                <a:srgbClr val="000000"/>
              </a:buClr>
              <a:buSzPts val="2600"/>
            </a:pPr>
            <a:r>
              <a:rPr lang="en-US" sz="2800" b="1" i="1" kern="0" dirty="0">
                <a:solidFill>
                  <a:srgbClr val="C00000"/>
                </a:solidFill>
                <a:cs typeface="Arial"/>
                <a:sym typeface="Arial"/>
              </a:rPr>
              <a:t>Counseling and reassurance are key.</a:t>
            </a:r>
            <a:endParaRPr sz="2800" i="1" kern="0" dirty="0">
              <a:solidFill>
                <a:srgbClr val="C00000"/>
              </a:solidFill>
              <a:cs typeface="Arial"/>
              <a:sym typeface="Arial"/>
            </a:endParaRPr>
          </a:p>
        </p:txBody>
      </p:sp>
      <p:sp>
        <p:nvSpPr>
          <p:cNvPr id="6" name="Google Shape;104;p15"/>
          <p:cNvSpPr txBox="1">
            <a:spLocks/>
          </p:cNvSpPr>
          <p:nvPr/>
        </p:nvSpPr>
        <p:spPr>
          <a:xfrm>
            <a:off x="184843" y="251480"/>
            <a:ext cx="8730557" cy="86358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9pPr>
          </a:lstStyle>
          <a:p>
            <a:pPr defTabSz="685800">
              <a:lnSpc>
                <a:spcPct val="90000"/>
              </a:lnSpc>
              <a:buClr>
                <a:srgbClr val="003366"/>
              </a:buClr>
            </a:pPr>
            <a:r>
              <a:rPr lang="en-US" sz="4400" kern="0" dirty="0">
                <a:solidFill>
                  <a:schemeClr val="accent4"/>
                </a:solidFill>
                <a:latin typeface="Calibri" panose="020F0502020204030204" pitchFamily="34" charset="0"/>
                <a:cs typeface="Calibri" panose="020F0502020204030204" pitchFamily="34" charset="0"/>
                <a:sym typeface="Calibri"/>
              </a:rPr>
              <a:t>Management of PVR side effects</a:t>
            </a:r>
          </a:p>
        </p:txBody>
      </p:sp>
      <p:sp>
        <p:nvSpPr>
          <p:cNvPr id="7" name="Footer Placeholder 1">
            <a:extLst>
              <a:ext uri="{FF2B5EF4-FFF2-40B4-BE49-F238E27FC236}">
                <a16:creationId xmlns:a16="http://schemas.microsoft.com/office/drawing/2014/main" id="{811FFDB2-67AA-4781-9F05-5FD35E44192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0" name="Google Shape;140;p27"/>
          <p:cNvGraphicFramePr/>
          <p:nvPr>
            <p:extLst>
              <p:ext uri="{D42A27DB-BD31-4B8C-83A1-F6EECF244321}">
                <p14:modId xmlns:p14="http://schemas.microsoft.com/office/powerpoint/2010/main" val="2902682116"/>
              </p:ext>
            </p:extLst>
          </p:nvPr>
        </p:nvGraphicFramePr>
        <p:xfrm>
          <a:off x="321755" y="920318"/>
          <a:ext cx="8601764" cy="5660355"/>
        </p:xfrm>
        <a:graphic>
          <a:graphicData uri="http://schemas.openxmlformats.org/drawingml/2006/table">
            <a:tbl>
              <a:tblPr>
                <a:tableStyleId>{BC89EF96-8CEA-46FF-86C4-4CE0E7609802}</a:tableStyleId>
              </a:tblPr>
              <a:tblGrid>
                <a:gridCol w="2060067">
                  <a:extLst>
                    <a:ext uri="{9D8B030D-6E8A-4147-A177-3AD203B41FA5}">
                      <a16:colId xmlns:a16="http://schemas.microsoft.com/office/drawing/2014/main" val="20000"/>
                    </a:ext>
                  </a:extLst>
                </a:gridCol>
                <a:gridCol w="6541697">
                  <a:extLst>
                    <a:ext uri="{9D8B030D-6E8A-4147-A177-3AD203B41FA5}">
                      <a16:colId xmlns:a16="http://schemas.microsoft.com/office/drawing/2014/main" val="20001"/>
                    </a:ext>
                  </a:extLst>
                </a:gridCol>
              </a:tblGrid>
              <a:tr h="304923">
                <a:tc>
                  <a:txBody>
                    <a:bodyPr/>
                    <a:lstStyle/>
                    <a:p>
                      <a:pPr marL="0" marR="0" lvl="0" indent="0" algn="l" rtl="0">
                        <a:lnSpc>
                          <a:spcPct val="100000"/>
                        </a:lnSpc>
                        <a:spcBef>
                          <a:spcPts val="0"/>
                        </a:spcBef>
                        <a:spcAft>
                          <a:spcPts val="0"/>
                        </a:spcAft>
                        <a:buClr>
                          <a:schemeClr val="lt1"/>
                        </a:buClr>
                        <a:buSzPts val="2800"/>
                        <a:buFont typeface="Arial"/>
                        <a:buNone/>
                      </a:pPr>
                      <a:r>
                        <a:rPr lang="en-US" sz="1400" b="1" u="none" strike="noStrike" cap="none" dirty="0">
                          <a:sym typeface="Arial"/>
                        </a:rPr>
                        <a:t>Problem</a:t>
                      </a:r>
                      <a:endParaRPr sz="1400" b="1" u="none" strike="noStrike" cap="none" dirty="0"/>
                    </a:p>
                  </a:txBody>
                  <a:tcPr marL="68588" marR="34294" marT="34219" marB="34219"/>
                </a:tc>
                <a:tc>
                  <a:txBody>
                    <a:bodyPr/>
                    <a:lstStyle/>
                    <a:p>
                      <a:pPr marL="0" marR="0" lvl="0" indent="0" algn="l" rtl="0">
                        <a:lnSpc>
                          <a:spcPct val="100000"/>
                        </a:lnSpc>
                        <a:spcBef>
                          <a:spcPts val="0"/>
                        </a:spcBef>
                        <a:spcAft>
                          <a:spcPts val="0"/>
                        </a:spcAft>
                        <a:buClr>
                          <a:schemeClr val="lt1"/>
                        </a:buClr>
                        <a:buSzPts val="2800"/>
                        <a:buFont typeface="Arial"/>
                        <a:buNone/>
                      </a:pPr>
                      <a:r>
                        <a:rPr lang="en-US" sz="1400" b="1" u="none" strike="noStrike" cap="none" dirty="0">
                          <a:sym typeface="Arial"/>
                        </a:rPr>
                        <a:t>Action/Management</a:t>
                      </a:r>
                      <a:endParaRPr sz="1400" b="1" u="none" strike="noStrike" cap="none" dirty="0"/>
                    </a:p>
                  </a:txBody>
                  <a:tcPr marL="68588" marR="34294" marT="34219" marB="34219"/>
                </a:tc>
                <a:extLst>
                  <a:ext uri="{0D108BD9-81ED-4DB2-BD59-A6C34878D82A}">
                    <a16:rowId xmlns:a16="http://schemas.microsoft.com/office/drawing/2014/main" val="10000"/>
                  </a:ext>
                </a:extLst>
              </a:tr>
              <a:tr h="856736">
                <a:tc>
                  <a:txBody>
                    <a:bodyPr/>
                    <a:lstStyle/>
                    <a:p>
                      <a:pPr marL="0" marR="0" lvl="0" indent="0" algn="l" rtl="0">
                        <a:lnSpc>
                          <a:spcPct val="100000"/>
                        </a:lnSpc>
                        <a:spcBef>
                          <a:spcPts val="0"/>
                        </a:spcBef>
                        <a:spcAft>
                          <a:spcPts val="0"/>
                        </a:spcAft>
                        <a:buClr>
                          <a:srgbClr val="000000"/>
                        </a:buClr>
                        <a:buSzPts val="2000"/>
                        <a:buFont typeface="Arial"/>
                        <a:buNone/>
                      </a:pPr>
                      <a:r>
                        <a:rPr lang="en-US" sz="1400" u="none" strike="noStrike" cap="none" dirty="0">
                          <a:sym typeface="Arial"/>
                        </a:rPr>
                        <a:t>Unexplained vaginal bleeding</a:t>
                      </a:r>
                      <a:endParaRPr sz="1400" u="none" strike="noStrike" cap="none" dirty="0"/>
                    </a:p>
                  </a:txBody>
                  <a:tcPr marL="68588" marR="34294" marT="34219" marB="34219"/>
                </a:tc>
                <a:tc>
                  <a:txBody>
                    <a:bodyPr/>
                    <a:lstStyle/>
                    <a:p>
                      <a:pPr marL="236538" marR="0" lvl="0" indent="-236538" algn="l" rtl="0">
                        <a:lnSpc>
                          <a:spcPct val="95000"/>
                        </a:lnSpc>
                        <a:spcBef>
                          <a:spcPts val="0"/>
                        </a:spcBef>
                        <a:spcAft>
                          <a:spcPts val="0"/>
                        </a:spcAft>
                        <a:buClr>
                          <a:srgbClr val="000000"/>
                        </a:buClr>
                        <a:buSzPts val="2000"/>
                        <a:buFont typeface="Arial"/>
                        <a:buChar char="•"/>
                      </a:pPr>
                      <a:r>
                        <a:rPr lang="en-US" sz="1400" u="none" strike="noStrike" cap="none" dirty="0">
                          <a:sym typeface="Arial"/>
                        </a:rPr>
                        <a:t>Remove the PVR</a:t>
                      </a:r>
                      <a:endParaRPr sz="1400" dirty="0"/>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Refer or evaluate by history and pelvic exam</a:t>
                      </a:r>
                      <a:endParaRPr sz="1400" u="none" strike="noStrike" cap="none" dirty="0"/>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If an STI is diagnosed, treat with PVRs in place</a:t>
                      </a:r>
                      <a:endParaRPr sz="1400" dirty="0"/>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If no cause can be found, consider removing PVRs to make diagnosis easier</a:t>
                      </a:r>
                      <a:endParaRPr sz="1400" b="0" i="0" u="none" strike="noStrike" cap="none" dirty="0">
                        <a:solidFill>
                          <a:schemeClr val="dk1"/>
                        </a:solidFill>
                        <a:latin typeface="Arial"/>
                        <a:ea typeface="Arial"/>
                        <a:cs typeface="Arial"/>
                        <a:sym typeface="Arial"/>
                      </a:endParaRPr>
                    </a:p>
                  </a:txBody>
                  <a:tcPr marL="68588" marR="34294" marT="34219" marB="34219"/>
                </a:tc>
                <a:extLst>
                  <a:ext uri="{0D108BD9-81ED-4DB2-BD59-A6C34878D82A}">
                    <a16:rowId xmlns:a16="http://schemas.microsoft.com/office/drawing/2014/main" val="10001"/>
                  </a:ext>
                </a:extLst>
              </a:tr>
              <a:tr h="636656">
                <a:tc>
                  <a:txBody>
                    <a:bodyPr/>
                    <a:lstStyle/>
                    <a:p>
                      <a:pPr marL="0" marR="0" lvl="0" indent="0" algn="l" rtl="0">
                        <a:lnSpc>
                          <a:spcPct val="100000"/>
                        </a:lnSpc>
                        <a:spcBef>
                          <a:spcPts val="0"/>
                        </a:spcBef>
                        <a:spcAft>
                          <a:spcPts val="0"/>
                        </a:spcAft>
                        <a:buClr>
                          <a:srgbClr val="000000"/>
                        </a:buClr>
                        <a:buSzPts val="2000"/>
                        <a:buFont typeface="Arial"/>
                        <a:buNone/>
                      </a:pPr>
                      <a:r>
                        <a:rPr lang="en-US" sz="1400" u="none" strike="noStrike" cap="none">
                          <a:sym typeface="Arial"/>
                        </a:rPr>
                        <a:t>Migraines</a:t>
                      </a:r>
                      <a:endParaRPr sz="1400" u="none" strike="noStrike" cap="none"/>
                    </a:p>
                  </a:txBody>
                  <a:tcPr marL="68588" marR="34294" marT="34219" marB="34219"/>
                </a:tc>
                <a:tc>
                  <a:txBody>
                    <a:bodyPr/>
                    <a:lstStyle/>
                    <a:p>
                      <a:pPr marL="236538" marR="0" lvl="0" indent="-236538" algn="l" rtl="0">
                        <a:lnSpc>
                          <a:spcPct val="95000"/>
                        </a:lnSpc>
                        <a:spcBef>
                          <a:spcPts val="0"/>
                        </a:spcBef>
                        <a:spcAft>
                          <a:spcPts val="0"/>
                        </a:spcAft>
                        <a:buClr>
                          <a:srgbClr val="000000"/>
                        </a:buClr>
                        <a:buSzPts val="2000"/>
                        <a:buFont typeface="Arial"/>
                        <a:buChar char="•"/>
                      </a:pPr>
                      <a:r>
                        <a:rPr lang="en-US" sz="1400" u="none" strike="noStrike" cap="none" dirty="0">
                          <a:sym typeface="Arial"/>
                        </a:rPr>
                        <a:t>If the client develops migraines with aura after PVRs are inserted, the PVRs should be removed</a:t>
                      </a:r>
                      <a:endParaRPr sz="1400" u="none" strike="noStrike" cap="none" dirty="0"/>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Help client choose a method without hormones</a:t>
                      </a:r>
                      <a:endParaRPr sz="1400" b="0" i="0" u="none" strike="noStrike" cap="none" dirty="0">
                        <a:solidFill>
                          <a:schemeClr val="dk1"/>
                        </a:solidFill>
                        <a:latin typeface="Arial"/>
                        <a:ea typeface="Arial"/>
                        <a:cs typeface="Arial"/>
                        <a:sym typeface="Arial"/>
                      </a:endParaRPr>
                    </a:p>
                  </a:txBody>
                  <a:tcPr marL="68588" marR="34294" marT="34219" marB="34219"/>
                </a:tc>
                <a:extLst>
                  <a:ext uri="{0D108BD9-81ED-4DB2-BD59-A6C34878D82A}">
                    <a16:rowId xmlns:a16="http://schemas.microsoft.com/office/drawing/2014/main" val="10002"/>
                  </a:ext>
                </a:extLst>
              </a:tr>
              <a:tr h="1002037">
                <a:tc>
                  <a:txBody>
                    <a:bodyPr/>
                    <a:lstStyle/>
                    <a:p>
                      <a:pPr marL="0" marR="0" lvl="0" indent="0" algn="l" rtl="0">
                        <a:lnSpc>
                          <a:spcPct val="100000"/>
                        </a:lnSpc>
                        <a:spcBef>
                          <a:spcPts val="0"/>
                        </a:spcBef>
                        <a:spcAft>
                          <a:spcPts val="0"/>
                        </a:spcAft>
                        <a:buClr>
                          <a:srgbClr val="000000"/>
                        </a:buClr>
                        <a:buSzPts val="2000"/>
                        <a:buFont typeface="Arial"/>
                        <a:buNone/>
                      </a:pPr>
                      <a:r>
                        <a:rPr lang="en-US" sz="1400" u="none" strike="noStrike" cap="none" dirty="0">
                          <a:sym typeface="Arial"/>
                        </a:rPr>
                        <a:t>Blood clots, liver or heart disease, stroke, or breast cancer</a:t>
                      </a:r>
                      <a:endParaRPr sz="1400" u="none" strike="noStrike" cap="none" dirty="0"/>
                    </a:p>
                  </a:txBody>
                  <a:tcPr marL="68588" marR="34294" marT="34219" marB="34219"/>
                </a:tc>
                <a:tc>
                  <a:txBody>
                    <a:bodyPr/>
                    <a:lstStyle/>
                    <a:p>
                      <a:pPr marL="236538" marR="0" lvl="0" indent="-236538" algn="l" rtl="0">
                        <a:lnSpc>
                          <a:spcPct val="95000"/>
                        </a:lnSpc>
                        <a:spcBef>
                          <a:spcPts val="0"/>
                        </a:spcBef>
                        <a:spcAft>
                          <a:spcPts val="0"/>
                        </a:spcAft>
                        <a:buClr>
                          <a:srgbClr val="000000"/>
                        </a:buClr>
                        <a:buSzPts val="2000"/>
                        <a:buFont typeface="Arial"/>
                        <a:buChar char="•"/>
                      </a:pPr>
                      <a:r>
                        <a:rPr lang="en-US" sz="1400" u="none" strike="noStrike" cap="none" dirty="0">
                          <a:sym typeface="Arial"/>
                        </a:rPr>
                        <a:t>Remove PVRs</a:t>
                      </a:r>
                      <a:endParaRPr sz="1400" u="none" strike="noStrike" cap="none" dirty="0">
                        <a:sym typeface="Arial"/>
                      </a:endParaRPr>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Help client choose a method without hormones</a:t>
                      </a:r>
                      <a:endParaRPr sz="1400" u="none" strike="noStrike" cap="none" dirty="0"/>
                    </a:p>
                    <a:p>
                      <a:pPr marL="236538" marR="0" lvl="0" indent="-236538" algn="l" rtl="0">
                        <a:lnSpc>
                          <a:spcPct val="95000"/>
                        </a:lnSpc>
                        <a:spcBef>
                          <a:spcPts val="400"/>
                        </a:spcBef>
                        <a:spcAft>
                          <a:spcPts val="0"/>
                        </a:spcAft>
                        <a:buClr>
                          <a:srgbClr val="000000"/>
                        </a:buClr>
                        <a:buSzPts val="2000"/>
                        <a:buFont typeface="Arial"/>
                        <a:buChar char="•"/>
                      </a:pPr>
                      <a:r>
                        <a:rPr lang="en-US" sz="1400" u="none" strike="noStrike" cap="none" dirty="0">
                          <a:sym typeface="Arial"/>
                        </a:rPr>
                        <a:t>Treat or refer to a specialist for treatment</a:t>
                      </a:r>
                      <a:endParaRPr sz="1400" b="0" i="0" u="none" strike="noStrike" cap="none" dirty="0">
                        <a:solidFill>
                          <a:schemeClr val="dk1"/>
                        </a:solidFill>
                        <a:latin typeface="Arial"/>
                        <a:ea typeface="Arial"/>
                        <a:cs typeface="Arial"/>
                        <a:sym typeface="Arial"/>
                      </a:endParaRPr>
                    </a:p>
                  </a:txBody>
                  <a:tcPr marL="68588" marR="34294" marT="34219" marB="34219"/>
                </a:tc>
                <a:extLst>
                  <a:ext uri="{0D108BD9-81ED-4DB2-BD59-A6C34878D82A}">
                    <a16:rowId xmlns:a16="http://schemas.microsoft.com/office/drawing/2014/main" val="10003"/>
                  </a:ext>
                </a:extLst>
              </a:tr>
              <a:tr h="1002037">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GB" sz="1400" u="none" strike="noStrike" cap="none" dirty="0">
                          <a:sym typeface="Arial"/>
                        </a:rPr>
                        <a:t>Heart disease due to blocked or narrowed arteries (ischemic heart disease)</a:t>
                      </a:r>
                      <a:endParaRPr lang="en-GB" sz="1400" u="none" strike="noStrike" cap="none" dirty="0"/>
                    </a:p>
                    <a:p>
                      <a:pPr marL="0" marR="0" lvl="0" indent="0" algn="l" rtl="0">
                        <a:lnSpc>
                          <a:spcPct val="100000"/>
                        </a:lnSpc>
                        <a:spcBef>
                          <a:spcPts val="0"/>
                        </a:spcBef>
                        <a:spcAft>
                          <a:spcPts val="0"/>
                        </a:spcAft>
                        <a:buClr>
                          <a:srgbClr val="000000"/>
                        </a:buClr>
                        <a:buSzPts val="2000"/>
                        <a:buFont typeface="Arial"/>
                        <a:buNone/>
                      </a:pPr>
                      <a:endParaRPr sz="1400" u="none" strike="noStrike" cap="none" dirty="0"/>
                    </a:p>
                  </a:txBody>
                  <a:tcPr marL="68588" marR="34294" marT="34219" marB="34219"/>
                </a:tc>
                <a:tc>
                  <a:txBody>
                    <a:bodyPr/>
                    <a:lstStyle/>
                    <a:p>
                      <a:pPr marL="236538" marR="0" lvl="0" indent="-236538" algn="l" rtl="0">
                        <a:lnSpc>
                          <a:spcPct val="100000"/>
                        </a:lnSpc>
                        <a:spcBef>
                          <a:spcPts val="0"/>
                        </a:spcBef>
                        <a:spcAft>
                          <a:spcPts val="0"/>
                        </a:spcAft>
                        <a:buClr>
                          <a:srgbClr val="000000"/>
                        </a:buClr>
                        <a:buSzPts val="1800"/>
                        <a:buFont typeface="Arial"/>
                        <a:buNone/>
                      </a:pPr>
                      <a:r>
                        <a:rPr lang="en-GB" sz="1400" u="none" strike="noStrike" cap="none" dirty="0">
                          <a:sym typeface="Arial"/>
                        </a:rPr>
                        <a:t>A woman who has one of these conditions can safely</a:t>
                      </a:r>
                      <a:r>
                        <a:rPr lang="en-GB" sz="1400" u="none" strike="noStrike" cap="none" baseline="0" dirty="0">
                          <a:sym typeface="Arial"/>
                        </a:rPr>
                        <a:t> </a:t>
                      </a:r>
                      <a:r>
                        <a:rPr lang="en-GB" sz="1400" u="none" strike="noStrike" cap="none" dirty="0">
                          <a:sym typeface="Arial"/>
                        </a:rPr>
                        <a:t>start PVRs. If, however the condition develops</a:t>
                      </a:r>
                      <a:r>
                        <a:rPr lang="en-GB" sz="1400" u="none" strike="noStrike" cap="none" baseline="0" dirty="0">
                          <a:sym typeface="Arial"/>
                        </a:rPr>
                        <a:t> </a:t>
                      </a:r>
                      <a:r>
                        <a:rPr lang="en-GB" sz="1400" u="none" strike="noStrike" cap="none" dirty="0">
                          <a:sym typeface="Arial"/>
                        </a:rPr>
                        <a:t>while</a:t>
                      </a:r>
                      <a:r>
                        <a:rPr lang="en-GB" sz="1400" u="none" strike="noStrike" cap="none" baseline="0" dirty="0">
                          <a:sym typeface="Arial"/>
                        </a:rPr>
                        <a:t> </a:t>
                      </a:r>
                      <a:r>
                        <a:rPr lang="en-GB" sz="1400" u="none" strike="noStrike" cap="none" dirty="0">
                          <a:sym typeface="Arial"/>
                        </a:rPr>
                        <a:t>she is using PVRs:</a:t>
                      </a:r>
                      <a:endParaRPr lang="en-GB" sz="1400" u="none" strike="noStrike" cap="none" dirty="0"/>
                    </a:p>
                    <a:p>
                      <a:pPr marL="236538" marR="0" lvl="0" indent="-236538" algn="l" rtl="0">
                        <a:lnSpc>
                          <a:spcPct val="100000"/>
                        </a:lnSpc>
                        <a:spcBef>
                          <a:spcPts val="1200"/>
                        </a:spcBef>
                        <a:spcAft>
                          <a:spcPts val="0"/>
                        </a:spcAft>
                        <a:buClr>
                          <a:srgbClr val="000000"/>
                        </a:buClr>
                        <a:buSzPts val="1800"/>
                        <a:buFont typeface="Arial"/>
                        <a:buChar char="•"/>
                      </a:pPr>
                      <a:r>
                        <a:rPr lang="en-GB" sz="1400" u="none" strike="noStrike" cap="none" dirty="0">
                          <a:sym typeface="Arial"/>
                        </a:rPr>
                        <a:t>Remove the PVRs or refer for removal</a:t>
                      </a:r>
                      <a:endParaRPr lang="en-GB" sz="1400" u="none" strike="noStrike" cap="none" dirty="0"/>
                    </a:p>
                    <a:p>
                      <a:pPr marL="236538" marR="0" lvl="0" indent="-236538" algn="l" rtl="0">
                        <a:lnSpc>
                          <a:spcPct val="100000"/>
                        </a:lnSpc>
                        <a:spcBef>
                          <a:spcPts val="1200"/>
                        </a:spcBef>
                        <a:spcAft>
                          <a:spcPts val="0"/>
                        </a:spcAft>
                        <a:buClr>
                          <a:srgbClr val="000000"/>
                        </a:buClr>
                        <a:buSzPts val="1800"/>
                        <a:buFont typeface="Arial"/>
                        <a:buChar char="•"/>
                      </a:pPr>
                      <a:r>
                        <a:rPr lang="en-GB" sz="1400" u="none" strike="noStrike" cap="none" dirty="0">
                          <a:sym typeface="Arial"/>
                        </a:rPr>
                        <a:t>Help her choose a method without hormones</a:t>
                      </a:r>
                      <a:endParaRPr lang="en-GB" sz="1400" u="none" strike="noStrike" cap="none" dirty="0"/>
                    </a:p>
                    <a:p>
                      <a:pPr marL="236538" marR="0" lvl="0" indent="-236538" algn="l" rtl="0">
                        <a:lnSpc>
                          <a:spcPct val="100000"/>
                        </a:lnSpc>
                        <a:spcBef>
                          <a:spcPts val="1200"/>
                        </a:spcBef>
                        <a:spcAft>
                          <a:spcPts val="0"/>
                        </a:spcAft>
                        <a:buClr>
                          <a:srgbClr val="000000"/>
                        </a:buClr>
                        <a:buSzPts val="1800"/>
                        <a:buFont typeface="Arial"/>
                        <a:buChar char="•"/>
                      </a:pPr>
                      <a:r>
                        <a:rPr lang="en-GB" sz="1400" u="none" strike="noStrike" cap="none" dirty="0">
                          <a:sym typeface="Arial"/>
                        </a:rPr>
                        <a:t>Refer for diagnosis and care if not already under care</a:t>
                      </a:r>
                      <a:endParaRPr lang="en-GB" sz="1400" u="none" strike="noStrike" cap="none" dirty="0"/>
                    </a:p>
                  </a:txBody>
                  <a:tcPr marL="68588" marR="34294" marT="34219" marB="34219"/>
                </a:tc>
                <a:extLst>
                  <a:ext uri="{0D108BD9-81ED-4DB2-BD59-A6C34878D82A}">
                    <a16:rowId xmlns:a16="http://schemas.microsoft.com/office/drawing/2014/main" val="2448450556"/>
                  </a:ext>
                </a:extLst>
              </a:tr>
              <a:tr h="1002037">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en-US" sz="1400" u="none" strike="noStrike" cap="none" dirty="0">
                          <a:sym typeface="Arial"/>
                        </a:rPr>
                        <a:t>Suspected pregnancy</a:t>
                      </a:r>
                      <a:endParaRPr lang="en-US" sz="1400" u="none" strike="noStrike" cap="none" dirty="0"/>
                    </a:p>
                    <a:p>
                      <a:pPr marL="0" marR="0" lvl="0" indent="0" algn="l" rtl="0">
                        <a:lnSpc>
                          <a:spcPct val="100000"/>
                        </a:lnSpc>
                        <a:spcBef>
                          <a:spcPts val="0"/>
                        </a:spcBef>
                        <a:spcAft>
                          <a:spcPts val="0"/>
                        </a:spcAft>
                        <a:buClr>
                          <a:srgbClr val="000000"/>
                        </a:buClr>
                        <a:buSzPts val="2000"/>
                        <a:buFont typeface="Arial"/>
                        <a:buNone/>
                      </a:pPr>
                      <a:endParaRPr sz="1400" u="none" strike="noStrike" cap="none" dirty="0"/>
                    </a:p>
                  </a:txBody>
                  <a:tcPr marL="68588" marR="34294" marT="34219" marB="34219"/>
                </a:tc>
                <a:tc>
                  <a:txBody>
                    <a:bodyPr/>
                    <a:lstStyle/>
                    <a:p>
                      <a:pPr marL="342900" marR="0" lvl="0" indent="-342900" algn="l" rtl="0">
                        <a:lnSpc>
                          <a:spcPct val="100000"/>
                        </a:lnSpc>
                        <a:spcBef>
                          <a:spcPts val="0"/>
                        </a:spcBef>
                        <a:spcAft>
                          <a:spcPts val="0"/>
                        </a:spcAft>
                        <a:buClr>
                          <a:srgbClr val="000000"/>
                        </a:buClr>
                        <a:buSzPts val="1800"/>
                        <a:buFont typeface="Arial"/>
                        <a:buChar char="•"/>
                      </a:pPr>
                      <a:r>
                        <a:rPr lang="en-GB" sz="1400" u="none" strike="noStrike" cap="none" dirty="0">
                          <a:sym typeface="Arial"/>
                        </a:rPr>
                        <a:t>Assess for pregnancy, including ectopic pregnancy</a:t>
                      </a:r>
                      <a:endParaRPr lang="en-GB" sz="1400" u="none" strike="noStrike" cap="none" dirty="0"/>
                    </a:p>
                    <a:p>
                      <a:pPr marL="342900" marR="0" lvl="0" indent="-342900" algn="l" rtl="0">
                        <a:lnSpc>
                          <a:spcPct val="100000"/>
                        </a:lnSpc>
                        <a:spcBef>
                          <a:spcPts val="600"/>
                        </a:spcBef>
                        <a:spcAft>
                          <a:spcPts val="0"/>
                        </a:spcAft>
                        <a:buClr>
                          <a:srgbClr val="000000"/>
                        </a:buClr>
                        <a:buSzPts val="1800"/>
                        <a:buFont typeface="Arial"/>
                        <a:buChar char="•"/>
                      </a:pPr>
                      <a:r>
                        <a:rPr lang="en-GB" sz="1400" u="none" strike="noStrike" cap="none" dirty="0">
                          <a:sym typeface="Arial"/>
                        </a:rPr>
                        <a:t>Remove the PVRs or refer for removal if she will carry the pregnancy to term</a:t>
                      </a:r>
                      <a:endParaRPr lang="en-GB" sz="1400" u="none" strike="noStrike" cap="none" dirty="0"/>
                    </a:p>
                    <a:p>
                      <a:pPr marL="342900" marR="0" lvl="0" indent="-342900" algn="l" rtl="0">
                        <a:lnSpc>
                          <a:spcPct val="100000"/>
                        </a:lnSpc>
                        <a:spcBef>
                          <a:spcPts val="600"/>
                        </a:spcBef>
                        <a:spcAft>
                          <a:spcPts val="0"/>
                        </a:spcAft>
                        <a:buClr>
                          <a:srgbClr val="000000"/>
                        </a:buClr>
                        <a:buSzPts val="1800"/>
                        <a:buFont typeface="Arial"/>
                        <a:buChar char="•"/>
                      </a:pPr>
                      <a:r>
                        <a:rPr lang="en-GB" sz="1400" u="none" strike="noStrike" cap="none" dirty="0">
                          <a:sym typeface="Arial"/>
                        </a:rPr>
                        <a:t>There are no known risks to a </a:t>
                      </a:r>
                      <a:r>
                        <a:rPr lang="en-GB" sz="1400" u="none" strike="noStrike" cap="none" dirty="0" err="1">
                          <a:sym typeface="Arial"/>
                        </a:rPr>
                        <a:t>fetus</a:t>
                      </a:r>
                      <a:r>
                        <a:rPr lang="en-GB" sz="1400" u="none" strike="noStrike" cap="none" dirty="0">
                          <a:sym typeface="Arial"/>
                        </a:rPr>
                        <a:t> conceived while a woman has PVRs in place</a:t>
                      </a:r>
                      <a:endParaRPr lang="en-GB" sz="1400" u="none" strike="noStrike" cap="none" dirty="0"/>
                    </a:p>
                  </a:txBody>
                  <a:tcPr marL="68588" marR="34294" marT="34219" marB="34219"/>
                </a:tc>
                <a:extLst>
                  <a:ext uri="{0D108BD9-81ED-4DB2-BD59-A6C34878D82A}">
                    <a16:rowId xmlns:a16="http://schemas.microsoft.com/office/drawing/2014/main" val="3436223726"/>
                  </a:ext>
                </a:extLst>
              </a:tr>
            </a:tbl>
          </a:graphicData>
        </a:graphic>
      </p:graphicFrame>
      <p:sp>
        <p:nvSpPr>
          <p:cNvPr id="5" name="Google Shape;104;p15"/>
          <p:cNvSpPr txBox="1">
            <a:spLocks/>
          </p:cNvSpPr>
          <p:nvPr/>
        </p:nvSpPr>
        <p:spPr>
          <a:xfrm>
            <a:off x="220481" y="23336"/>
            <a:ext cx="8730557" cy="863581"/>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9pPr>
          </a:lstStyle>
          <a:p>
            <a:pPr defTabSz="685800">
              <a:lnSpc>
                <a:spcPct val="90000"/>
              </a:lnSpc>
              <a:buClr>
                <a:srgbClr val="003366"/>
              </a:buClr>
            </a:pPr>
            <a:r>
              <a:rPr lang="en-US" sz="2700" kern="0" dirty="0">
                <a:solidFill>
                  <a:schemeClr val="accent4"/>
                </a:solidFill>
                <a:latin typeface="Calibri" panose="020F0502020204030204" pitchFamily="34" charset="0"/>
                <a:cs typeface="Calibri" panose="020F0502020204030204" pitchFamily="34" charset="0"/>
                <a:sym typeface="Calibri"/>
              </a:rPr>
              <a:t>Problems that may require switching from PVR to another method</a:t>
            </a:r>
          </a:p>
        </p:txBody>
      </p:sp>
      <p:sp>
        <p:nvSpPr>
          <p:cNvPr id="4" name="Footer Placeholder 1">
            <a:extLst>
              <a:ext uri="{FF2B5EF4-FFF2-40B4-BE49-F238E27FC236}">
                <a16:creationId xmlns:a16="http://schemas.microsoft.com/office/drawing/2014/main" id="{34EFA5C0-191B-42C8-B30E-AF7DE075D6E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30"/>
          <p:cNvSpPr txBox="1">
            <a:spLocks noGrp="1"/>
          </p:cNvSpPr>
          <p:nvPr>
            <p:ph type="body" sz="half" idx="1"/>
          </p:nvPr>
        </p:nvSpPr>
        <p:spPr>
          <a:xfrm>
            <a:off x="342900" y="1283671"/>
            <a:ext cx="8602318" cy="3839765"/>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None/>
            </a:pPr>
            <a:r>
              <a:rPr lang="en-US" sz="2400" b="1" dirty="0"/>
              <a:t>The PVR: </a:t>
            </a:r>
            <a:endParaRPr sz="2400" b="1" dirty="0"/>
          </a:p>
          <a:p>
            <a:pPr marL="0" indent="-114300">
              <a:lnSpc>
                <a:spcPct val="100000"/>
              </a:lnSpc>
              <a:spcBef>
                <a:spcPts val="450"/>
              </a:spcBef>
              <a:buSzPts val="2400"/>
            </a:pPr>
            <a:r>
              <a:rPr lang="en-US" sz="2400" dirty="0"/>
              <a:t>A new option that fulfills an unmet need for many women</a:t>
            </a:r>
            <a:endParaRPr sz="2400" dirty="0"/>
          </a:p>
          <a:p>
            <a:pPr marL="0" indent="-114300">
              <a:lnSpc>
                <a:spcPct val="100000"/>
              </a:lnSpc>
              <a:spcBef>
                <a:spcPts val="900"/>
              </a:spcBef>
              <a:buSzPts val="2400"/>
            </a:pPr>
            <a:r>
              <a:rPr lang="en-US" sz="2400" dirty="0"/>
              <a:t>Effective protection from unintended pregnancy when used correctly</a:t>
            </a:r>
            <a:endParaRPr sz="2400" dirty="0"/>
          </a:p>
          <a:p>
            <a:pPr marL="0" indent="-114300">
              <a:lnSpc>
                <a:spcPct val="100000"/>
              </a:lnSpc>
              <a:spcBef>
                <a:spcPts val="900"/>
              </a:spcBef>
              <a:buSzPts val="2400"/>
            </a:pPr>
            <a:r>
              <a:rPr lang="en-US" sz="2400" dirty="0"/>
              <a:t>Safe for baby and mother</a:t>
            </a:r>
            <a:endParaRPr sz="2400" dirty="0"/>
          </a:p>
          <a:p>
            <a:pPr marL="0" indent="-114300">
              <a:lnSpc>
                <a:spcPct val="100000"/>
              </a:lnSpc>
              <a:spcBef>
                <a:spcPts val="900"/>
              </a:spcBef>
              <a:buSzPts val="2400"/>
            </a:pPr>
            <a:r>
              <a:rPr lang="en-US" sz="2400" dirty="0"/>
              <a:t>Used by a new mother beginning 4 weeks after birth, if she is   </a:t>
            </a:r>
            <a:br>
              <a:rPr lang="en-US" sz="2400" dirty="0"/>
            </a:br>
            <a:r>
              <a:rPr lang="en-US" sz="2400" dirty="0"/>
              <a:t>  breastfeeding her baby at least 4 times per day and will continue to </a:t>
            </a:r>
            <a:br>
              <a:rPr lang="en-US" sz="2400" dirty="0"/>
            </a:br>
            <a:r>
              <a:rPr lang="en-US" sz="2400" dirty="0"/>
              <a:t>  do so</a:t>
            </a:r>
            <a:endParaRPr sz="2400" dirty="0"/>
          </a:p>
          <a:p>
            <a:pPr marL="0" indent="-114300">
              <a:lnSpc>
                <a:spcPct val="100000"/>
              </a:lnSpc>
              <a:spcBef>
                <a:spcPts val="900"/>
              </a:spcBef>
              <a:buSzPts val="2400"/>
            </a:pPr>
            <a:r>
              <a:rPr lang="en-US" sz="2400" dirty="0"/>
              <a:t>Each ring effective for 3 months; replaced up to 3 times</a:t>
            </a:r>
            <a:endParaRPr sz="2400" dirty="0"/>
          </a:p>
          <a:p>
            <a:pPr marL="0" indent="-114300">
              <a:lnSpc>
                <a:spcPct val="100000"/>
              </a:lnSpc>
              <a:spcBef>
                <a:spcPts val="900"/>
              </a:spcBef>
              <a:buSzPts val="2400"/>
            </a:pPr>
            <a:r>
              <a:rPr lang="en-US" sz="2400" dirty="0"/>
              <a:t>Easy to use—inserted and removed by the woman</a:t>
            </a:r>
            <a:endParaRPr sz="2400" dirty="0"/>
          </a:p>
          <a:p>
            <a:pPr marL="0" indent="-114300">
              <a:lnSpc>
                <a:spcPct val="100000"/>
              </a:lnSpc>
              <a:spcBef>
                <a:spcPts val="900"/>
              </a:spcBef>
              <a:buSzPts val="2400"/>
            </a:pPr>
            <a:r>
              <a:rPr lang="en-US" sz="2400" dirty="0"/>
              <a:t>Very few side effects, generally mild</a:t>
            </a:r>
            <a:endParaRPr sz="2400" dirty="0"/>
          </a:p>
          <a:p>
            <a:pPr marL="0" indent="0">
              <a:lnSpc>
                <a:spcPct val="100000"/>
              </a:lnSpc>
              <a:spcBef>
                <a:spcPts val="900"/>
              </a:spcBef>
              <a:buNone/>
            </a:pPr>
            <a:endParaRPr sz="2400" dirty="0"/>
          </a:p>
        </p:txBody>
      </p:sp>
      <p:sp>
        <p:nvSpPr>
          <p:cNvPr id="4" name="Google Shape;104;p15"/>
          <p:cNvSpPr txBox="1">
            <a:spLocks/>
          </p:cNvSpPr>
          <p:nvPr/>
        </p:nvSpPr>
        <p:spPr>
          <a:xfrm>
            <a:off x="184843" y="200680"/>
            <a:ext cx="8760374" cy="9373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3800" b="1"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3800" b="1" i="0" u="none" strike="noStrike" cap="none">
                <a:solidFill>
                  <a:schemeClr val="dk1"/>
                </a:solidFill>
                <a:latin typeface="Arial"/>
                <a:ea typeface="Arial"/>
                <a:cs typeface="Arial"/>
                <a:sym typeface="Arial"/>
              </a:defRPr>
            </a:lvl9pPr>
          </a:lstStyle>
          <a:p>
            <a:pPr defTabSz="685800">
              <a:lnSpc>
                <a:spcPct val="90000"/>
              </a:lnSpc>
              <a:buClr>
                <a:srgbClr val="003366"/>
              </a:buClr>
            </a:pPr>
            <a:r>
              <a:rPr lang="en-US" sz="4800" kern="0" dirty="0">
                <a:solidFill>
                  <a:schemeClr val="accent4"/>
                </a:solidFill>
                <a:latin typeface="Calibri" panose="020F0502020204030204" pitchFamily="34" charset="0"/>
                <a:cs typeface="Calibri" panose="020F0502020204030204" pitchFamily="34" charset="0"/>
                <a:sym typeface="Calibri"/>
              </a:rPr>
              <a:t>PVR: Summary</a:t>
            </a:r>
          </a:p>
        </p:txBody>
      </p:sp>
      <p:sp>
        <p:nvSpPr>
          <p:cNvPr id="5" name="Footer Placeholder 1">
            <a:extLst>
              <a:ext uri="{FF2B5EF4-FFF2-40B4-BE49-F238E27FC236}">
                <a16:creationId xmlns:a16="http://schemas.microsoft.com/office/drawing/2014/main" id="{1260A129-B168-4FC5-AE50-65572E92B97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105</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400" dirty="0"/>
          </a:p>
          <a:p>
            <a:pPr marL="0" indent="0">
              <a:buNone/>
            </a:pPr>
            <a:endParaRPr lang="en-GB" sz="2400" dirty="0"/>
          </a:p>
          <a:p>
            <a:pPr marL="0" indent="0">
              <a:buNone/>
            </a:pPr>
            <a:r>
              <a:rPr lang="en-GB" sz="2400" dirty="0"/>
              <a:t>This training presentation was adapted from the following resources:</a:t>
            </a:r>
          </a:p>
          <a:p>
            <a:pPr marL="0" indent="0">
              <a:buNone/>
            </a:pPr>
            <a:endParaRPr lang="en-GB" sz="2400" dirty="0"/>
          </a:p>
          <a:p>
            <a:r>
              <a:rPr lang="en-GB" sz="2400" dirty="0"/>
              <a:t>Training Resource Package for Family Planning</a:t>
            </a:r>
            <a:br>
              <a:rPr lang="en-GB" sz="2400" dirty="0"/>
            </a:br>
            <a:r>
              <a:rPr lang="en-GB" sz="2400" dirty="0">
                <a:hlinkClick r:id="rId2"/>
              </a:rPr>
              <a:t>https://www.fptraining.org/</a:t>
            </a:r>
            <a:r>
              <a:rPr lang="en-GB" sz="2400" dirty="0"/>
              <a:t> </a:t>
            </a:r>
          </a:p>
          <a:p>
            <a:endParaRPr lang="en-GB" sz="2400" dirty="0"/>
          </a:p>
          <a:p>
            <a:r>
              <a:rPr lang="en-GB" sz="2400" dirty="0"/>
              <a:t>World Health Organization Department of Reproductive Health and Research (WHO/RHR) and Johns Hopkins Bloomberg School of Public Health/</a:t>
            </a:r>
            <a:r>
              <a:rPr lang="en-GB" sz="2400" dirty="0" err="1"/>
              <a:t>Center</a:t>
            </a:r>
            <a:r>
              <a:rPr lang="en-GB" sz="2400" dirty="0"/>
              <a:t> for Communication Programs (CCP), Knowledge for Health Project. Family Planning: A Global Handbook for Providers (2018 update). Baltimore and Geneva: CCP and WHO; 2018. Available from: </a:t>
            </a:r>
            <a:r>
              <a:rPr lang="en-GB" sz="2400" dirty="0">
                <a:hlinkClick r:id="rId3"/>
              </a:rPr>
              <a:t>https://www.fphandbook.org/</a:t>
            </a:r>
            <a:endParaRPr lang="en-GB" sz="2400" dirty="0"/>
          </a:p>
          <a:p>
            <a:endParaRPr lang="en-GB" sz="2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106</a:t>
            </a:fld>
            <a:endParaRPr lang="en-GB"/>
          </a:p>
        </p:txBody>
      </p:sp>
    </p:spTree>
    <p:extLst>
      <p:ext uri="{BB962C8B-B14F-4D97-AF65-F5344CB8AC3E}">
        <p14:creationId xmlns:p14="http://schemas.microsoft.com/office/powerpoint/2010/main" val="158427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243395"/>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https://www.who.int/publications/i/item/9789241549158</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107</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91863"/>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909114"/>
            <a:ext cx="2975092" cy="1600438"/>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https://www.who.int/publications/i/item/9789241565400</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924685"/>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contraception visit: </a:t>
            </a:r>
            <a:r>
              <a:rPr lang="en-GB" dirty="0">
                <a:hlinkClick r:id="rId6"/>
              </a:rPr>
              <a:t>https://www.who.int/health-topics/contraception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5902326" y="879455"/>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943816"/>
            <a:ext cx="2196000" cy="3108279"/>
          </a:xfrm>
          <a:prstGeom prst="rect">
            <a:avLst/>
          </a:prstGeom>
        </p:spPr>
      </p:pic>
      <p:sp>
        <p:nvSpPr>
          <p:cNvPr id="14" name="Title 1">
            <a:extLst>
              <a:ext uri="{FF2B5EF4-FFF2-40B4-BE49-F238E27FC236}">
                <a16:creationId xmlns:a16="http://schemas.microsoft.com/office/drawing/2014/main" id="{A652A57C-DA39-DFC8-01EA-D7DCFC0D6E68}"/>
              </a:ext>
            </a:extLst>
          </p:cNvPr>
          <p:cNvSpPr>
            <a:spLocks noGrp="1"/>
          </p:cNvSpPr>
          <p:nvPr>
            <p:ph type="title"/>
          </p:nvPr>
        </p:nvSpPr>
        <p:spPr>
          <a:xfrm>
            <a:off x="786962" y="119131"/>
            <a:ext cx="7421963" cy="1033669"/>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Additional resources</a:t>
            </a:r>
          </a:p>
        </p:txBody>
      </p:sp>
    </p:spTree>
    <p:extLst>
      <p:ext uri="{BB962C8B-B14F-4D97-AF65-F5344CB8AC3E}">
        <p14:creationId xmlns:p14="http://schemas.microsoft.com/office/powerpoint/2010/main" val="383651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E57F582-66ED-42BF-856C-418CFB92687A}"/>
              </a:ext>
            </a:extLst>
          </p:cNvPr>
          <p:cNvSpPr>
            <a:spLocks noGrp="1" noChangeArrowheads="1"/>
          </p:cNvSpPr>
          <p:nvPr>
            <p:ph type="title" idx="4294967295"/>
          </p:nvPr>
        </p:nvSpPr>
        <p:spPr>
          <a:xfrm>
            <a:off x="264408" y="201016"/>
            <a:ext cx="8229600" cy="83820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vs. COCs: Advantages</a:t>
            </a:r>
          </a:p>
        </p:txBody>
      </p:sp>
      <p:sp>
        <p:nvSpPr>
          <p:cNvPr id="28675" name="Rectangle 19">
            <a:extLst>
              <a:ext uri="{FF2B5EF4-FFF2-40B4-BE49-F238E27FC236}">
                <a16:creationId xmlns:a16="http://schemas.microsoft.com/office/drawing/2014/main" id="{09261E5E-C6A0-493A-8393-9CCF887433D6}"/>
              </a:ext>
            </a:extLst>
          </p:cNvPr>
          <p:cNvSpPr>
            <a:spLocks noChangeArrowheads="1"/>
          </p:cNvSpPr>
          <p:nvPr/>
        </p:nvSpPr>
        <p:spPr bwMode="auto">
          <a:xfrm>
            <a:off x="4313238" y="2935288"/>
            <a:ext cx="4297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600" b="0"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3" name="Rectangle 17">
            <a:extLst>
              <a:ext uri="{FF2B5EF4-FFF2-40B4-BE49-F238E27FC236}">
                <a16:creationId xmlns:a16="http://schemas.microsoft.com/office/drawing/2014/main" id="{48B31033-1EE7-4CED-B4E7-A4F7E52545F3}"/>
              </a:ext>
            </a:extLst>
          </p:cNvPr>
          <p:cNvSpPr>
            <a:spLocks noChangeArrowheads="1"/>
          </p:cNvSpPr>
          <p:nvPr/>
        </p:nvSpPr>
        <p:spPr bwMode="auto">
          <a:xfrm>
            <a:off x="2881313" y="1597025"/>
            <a:ext cx="437356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2" name="Rectangle 16">
            <a:extLst>
              <a:ext uri="{FF2B5EF4-FFF2-40B4-BE49-F238E27FC236}">
                <a16:creationId xmlns:a16="http://schemas.microsoft.com/office/drawing/2014/main" id="{4C4A75B0-568A-403A-9BE2-09C8B0952A48}"/>
              </a:ext>
            </a:extLst>
          </p:cNvPr>
          <p:cNvSpPr>
            <a:spLocks noChangeArrowheads="1"/>
          </p:cNvSpPr>
          <p:nvPr/>
        </p:nvSpPr>
        <p:spPr bwMode="auto">
          <a:xfrm>
            <a:off x="533398" y="1466850"/>
            <a:ext cx="8423313"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All pills the same-no pill color changes or days without pill taking</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May be taken by women who cannot use estrogen</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May by taken by breastfeeding women</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Lower risk of complications such as stroke and blood clots</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impact on quality or quantity of milk for breastfeeding moms</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endParaRPr>
          </a:p>
        </p:txBody>
      </p:sp>
      <p:sp>
        <p:nvSpPr>
          <p:cNvPr id="28678" name="Line 24">
            <a:extLst>
              <a:ext uri="{FF2B5EF4-FFF2-40B4-BE49-F238E27FC236}">
                <a16:creationId xmlns:a16="http://schemas.microsoft.com/office/drawing/2014/main" id="{C7340790-37D4-4F18-A05B-C507D6CE8AAD}"/>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ea typeface="ＭＳ Ｐゴシック" panose="020B0600070205080204" pitchFamily="34" charset="-128"/>
              <a:cs typeface="Arial"/>
            </a:endParaRPr>
          </a:p>
        </p:txBody>
      </p:sp>
      <p:sp>
        <p:nvSpPr>
          <p:cNvPr id="28679" name="Line 29">
            <a:extLst>
              <a:ext uri="{FF2B5EF4-FFF2-40B4-BE49-F238E27FC236}">
                <a16:creationId xmlns:a16="http://schemas.microsoft.com/office/drawing/2014/main" id="{2750E74F-82C9-43CF-BAC8-2352C1B37D34}"/>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0" name="Line 30">
            <a:extLst>
              <a:ext uri="{FF2B5EF4-FFF2-40B4-BE49-F238E27FC236}">
                <a16:creationId xmlns:a16="http://schemas.microsoft.com/office/drawing/2014/main" id="{FBB14E62-1D8F-4AEA-801D-AA73E9C7E328}"/>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1" name="Line 32">
            <a:extLst>
              <a:ext uri="{FF2B5EF4-FFF2-40B4-BE49-F238E27FC236}">
                <a16:creationId xmlns:a16="http://schemas.microsoft.com/office/drawing/2014/main" id="{F58FCC25-309D-44C0-8908-C82805C30C3C}"/>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2" name="Line 94">
            <a:extLst>
              <a:ext uri="{FF2B5EF4-FFF2-40B4-BE49-F238E27FC236}">
                <a16:creationId xmlns:a16="http://schemas.microsoft.com/office/drawing/2014/main" id="{531639AD-FEAC-424F-8D19-F82857AFB04D}"/>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3" name="Line 95">
            <a:extLst>
              <a:ext uri="{FF2B5EF4-FFF2-40B4-BE49-F238E27FC236}">
                <a16:creationId xmlns:a16="http://schemas.microsoft.com/office/drawing/2014/main" id="{1E02B809-7C72-4A14-A0DF-FD2495B669CD}"/>
              </a:ext>
            </a:extLst>
          </p:cNvPr>
          <p:cNvSpPr>
            <a:spLocks noChangeShapeType="1"/>
          </p:cNvSpPr>
          <p:nvPr/>
        </p:nvSpPr>
        <p:spPr bwMode="auto">
          <a:xfrm>
            <a:off x="5334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4" name="Line 98">
            <a:extLst>
              <a:ext uri="{FF2B5EF4-FFF2-40B4-BE49-F238E27FC236}">
                <a16:creationId xmlns:a16="http://schemas.microsoft.com/office/drawing/2014/main" id="{429C9494-A2A6-44CF-A8CB-6EA7C954DA4A}"/>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5" name="Line 101">
            <a:extLst>
              <a:ext uri="{FF2B5EF4-FFF2-40B4-BE49-F238E27FC236}">
                <a16:creationId xmlns:a16="http://schemas.microsoft.com/office/drawing/2014/main" id="{9A06BAA9-E8FB-4058-A2F6-E36F5DF2DB02}"/>
              </a:ext>
            </a:extLst>
          </p:cNvPr>
          <p:cNvSpPr>
            <a:spLocks noChangeShapeType="1"/>
          </p:cNvSpPr>
          <p:nvPr/>
        </p:nvSpPr>
        <p:spPr bwMode="auto">
          <a:xfrm>
            <a:off x="5334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6" name="Line 104">
            <a:extLst>
              <a:ext uri="{FF2B5EF4-FFF2-40B4-BE49-F238E27FC236}">
                <a16:creationId xmlns:a16="http://schemas.microsoft.com/office/drawing/2014/main" id="{2CFCBEBC-5B0E-4155-B527-48467779A835}"/>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7" name="Line 107">
            <a:extLst>
              <a:ext uri="{FF2B5EF4-FFF2-40B4-BE49-F238E27FC236}">
                <a16:creationId xmlns:a16="http://schemas.microsoft.com/office/drawing/2014/main" id="{B20D7401-6237-4E51-8EE4-5F9BCF6696D8}"/>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8" name="Line 121">
            <a:extLst>
              <a:ext uri="{FF2B5EF4-FFF2-40B4-BE49-F238E27FC236}">
                <a16:creationId xmlns:a16="http://schemas.microsoft.com/office/drawing/2014/main" id="{FB392025-9FA4-42FB-82E4-FD99D133D740}"/>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89" name="Line 122">
            <a:extLst>
              <a:ext uri="{FF2B5EF4-FFF2-40B4-BE49-F238E27FC236}">
                <a16:creationId xmlns:a16="http://schemas.microsoft.com/office/drawing/2014/main" id="{8AC764CD-AFA4-4567-9D99-034846A78C79}"/>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90" name="Line 123">
            <a:extLst>
              <a:ext uri="{FF2B5EF4-FFF2-40B4-BE49-F238E27FC236}">
                <a16:creationId xmlns:a16="http://schemas.microsoft.com/office/drawing/2014/main" id="{7F169D85-FF6D-43D6-9602-D502C4248610}"/>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8691" name="Line 124">
            <a:extLst>
              <a:ext uri="{FF2B5EF4-FFF2-40B4-BE49-F238E27FC236}">
                <a16:creationId xmlns:a16="http://schemas.microsoft.com/office/drawing/2014/main" id="{CF9A5E7F-2C83-42AC-9D6A-DF7E076912B7}"/>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1" name="Footer Placeholder 1">
            <a:extLst>
              <a:ext uri="{FF2B5EF4-FFF2-40B4-BE49-F238E27FC236}">
                <a16:creationId xmlns:a16="http://schemas.microsoft.com/office/drawing/2014/main" id="{F46697D5-164F-4A29-918B-B890C0DF7F39}"/>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61A3FF5C-F75A-4AC9-89FB-238E7E34A3D2}"/>
              </a:ext>
            </a:extLst>
          </p:cNvPr>
          <p:cNvSpPr>
            <a:spLocks noGrp="1"/>
          </p:cNvSpPr>
          <p:nvPr>
            <p:ph type="sldNum" sz="quarter" idx="12"/>
          </p:nvPr>
        </p:nvSpPr>
        <p:spPr/>
        <p:txBody>
          <a:bodyPr/>
          <a:lstStyle/>
          <a:p>
            <a:fld id="{8503B3E5-BAE0-4051-A0B1-29381921E4F1}"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AD42203-77B3-4256-B6B4-A920F7052A07}"/>
              </a:ext>
            </a:extLst>
          </p:cNvPr>
          <p:cNvSpPr>
            <a:spLocks noGrp="1" noChangeArrowheads="1"/>
          </p:cNvSpPr>
          <p:nvPr>
            <p:ph type="title" idx="4294967295"/>
          </p:nvPr>
        </p:nvSpPr>
        <p:spPr>
          <a:xfrm>
            <a:off x="264407" y="123903"/>
            <a:ext cx="8229600" cy="83820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vs. COCs: Disadvantages</a:t>
            </a:r>
          </a:p>
        </p:txBody>
      </p:sp>
      <p:sp>
        <p:nvSpPr>
          <p:cNvPr id="30723" name="Rectangle 19">
            <a:extLst>
              <a:ext uri="{FF2B5EF4-FFF2-40B4-BE49-F238E27FC236}">
                <a16:creationId xmlns:a16="http://schemas.microsoft.com/office/drawing/2014/main" id="{7F4D6721-10B8-4A07-A2F3-1F5F5F6305F8}"/>
              </a:ext>
            </a:extLst>
          </p:cNvPr>
          <p:cNvSpPr>
            <a:spLocks noChangeArrowheads="1"/>
          </p:cNvSpPr>
          <p:nvPr/>
        </p:nvSpPr>
        <p:spPr bwMode="auto">
          <a:xfrm>
            <a:off x="4313238" y="2935288"/>
            <a:ext cx="4297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600" b="0"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3" name="Rectangle 17">
            <a:extLst>
              <a:ext uri="{FF2B5EF4-FFF2-40B4-BE49-F238E27FC236}">
                <a16:creationId xmlns:a16="http://schemas.microsoft.com/office/drawing/2014/main" id="{4936666E-4116-4DB2-950B-D7D2545F02D0}"/>
              </a:ext>
            </a:extLst>
          </p:cNvPr>
          <p:cNvSpPr>
            <a:spLocks noChangeArrowheads="1"/>
          </p:cNvSpPr>
          <p:nvPr/>
        </p:nvSpPr>
        <p:spPr bwMode="auto">
          <a:xfrm>
            <a:off x="2881313" y="1597025"/>
            <a:ext cx="4373562"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2" name="Rectangle 16">
            <a:extLst>
              <a:ext uri="{FF2B5EF4-FFF2-40B4-BE49-F238E27FC236}">
                <a16:creationId xmlns:a16="http://schemas.microsoft.com/office/drawing/2014/main" id="{280A05A2-D24C-474B-926B-10808E9C1170}"/>
              </a:ext>
            </a:extLst>
          </p:cNvPr>
          <p:cNvSpPr>
            <a:spLocks noChangeArrowheads="1"/>
          </p:cNvSpPr>
          <p:nvPr/>
        </p:nvSpPr>
        <p:spPr bwMode="auto">
          <a:xfrm>
            <a:off x="533399" y="1268544"/>
            <a:ext cx="839026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For non-breastfeeding women:</a:t>
            </a:r>
          </a:p>
          <a:p>
            <a:pPr marL="742950" marR="0" lvl="1" indent="-285750" algn="l" defTabSz="914400" rtl="0" eaLnBrk="1" fontAlgn="base" latinLnBrk="0" hangingPunct="1">
              <a:lnSpc>
                <a:spcPct val="95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POPs are not as effective as COCs and other hormonal methods</a:t>
            </a:r>
          </a:p>
          <a:p>
            <a:pPr marL="742950" marR="0" lvl="1" indent="-285750" algn="l" defTabSz="914400" rtl="0" eaLnBrk="1" fontAlgn="base" latinLnBrk="0" hangingPunct="1">
              <a:lnSpc>
                <a:spcPct val="95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More likely to have menstrual bleeding changes (irregular, more frequent, or heavier bleeding) than women on COCs</a:t>
            </a:r>
          </a:p>
          <a:p>
            <a:pPr marL="742950" marR="0" lvl="1" indent="-285750" algn="l" defTabSz="914400" rtl="0" eaLnBrk="1" fontAlgn="base" latinLnBrk="0" hangingPunct="1">
              <a:lnSpc>
                <a:spcPct val="95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More likely to develop ovarian follicles than on COCs, though these usually go away on their own.</a:t>
            </a:r>
          </a:p>
          <a:p>
            <a:pPr marL="742950" marR="0" lvl="1" indent="-285750" algn="l" defTabSz="914400" rtl="0" eaLnBrk="1" fontAlgn="base" latinLnBrk="0" hangingPunct="1">
              <a:lnSpc>
                <a:spcPct val="95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Both need to be taken every day, but it is more important to take POPs at exactly the same time each day, especially for non-breastfeeding women. </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POPs do not increase the risk of ovarian and endometrial cancers but not reduce the risk. COCs reduce the risk of ovarian and endometrial cancers.</a:t>
            </a:r>
          </a:p>
        </p:txBody>
      </p:sp>
      <p:sp>
        <p:nvSpPr>
          <p:cNvPr id="30726" name="Line 24">
            <a:extLst>
              <a:ext uri="{FF2B5EF4-FFF2-40B4-BE49-F238E27FC236}">
                <a16:creationId xmlns:a16="http://schemas.microsoft.com/office/drawing/2014/main" id="{BA338ED3-1116-428A-A094-52043638851F}"/>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27" name="Line 30">
            <a:extLst>
              <a:ext uri="{FF2B5EF4-FFF2-40B4-BE49-F238E27FC236}">
                <a16:creationId xmlns:a16="http://schemas.microsoft.com/office/drawing/2014/main" id="{97DC3A54-8FDF-4EF7-8EBE-EE37101DE24C}"/>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28" name="Line 32">
            <a:extLst>
              <a:ext uri="{FF2B5EF4-FFF2-40B4-BE49-F238E27FC236}">
                <a16:creationId xmlns:a16="http://schemas.microsoft.com/office/drawing/2014/main" id="{F52E693F-42C3-4724-AA96-F2F9C4E9587B}"/>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29" name="Line 94">
            <a:extLst>
              <a:ext uri="{FF2B5EF4-FFF2-40B4-BE49-F238E27FC236}">
                <a16:creationId xmlns:a16="http://schemas.microsoft.com/office/drawing/2014/main" id="{C4E13C4F-869B-45D0-92D2-7FA1E7D56703}"/>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0" name="Line 95">
            <a:extLst>
              <a:ext uri="{FF2B5EF4-FFF2-40B4-BE49-F238E27FC236}">
                <a16:creationId xmlns:a16="http://schemas.microsoft.com/office/drawing/2014/main" id="{9E55E20F-F5C4-4A45-911E-DEADE211647D}"/>
              </a:ext>
            </a:extLst>
          </p:cNvPr>
          <p:cNvSpPr>
            <a:spLocks noChangeShapeType="1"/>
          </p:cNvSpPr>
          <p:nvPr/>
        </p:nvSpPr>
        <p:spPr bwMode="auto">
          <a:xfrm>
            <a:off x="5334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1" name="Line 98">
            <a:extLst>
              <a:ext uri="{FF2B5EF4-FFF2-40B4-BE49-F238E27FC236}">
                <a16:creationId xmlns:a16="http://schemas.microsoft.com/office/drawing/2014/main" id="{1F0BDBE0-EF37-4217-8434-E194D0787878}"/>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2" name="Line 101">
            <a:extLst>
              <a:ext uri="{FF2B5EF4-FFF2-40B4-BE49-F238E27FC236}">
                <a16:creationId xmlns:a16="http://schemas.microsoft.com/office/drawing/2014/main" id="{B8B2F96C-F0A8-4DC3-9B2F-A0AD578B16C6}"/>
              </a:ext>
            </a:extLst>
          </p:cNvPr>
          <p:cNvSpPr>
            <a:spLocks noChangeShapeType="1"/>
          </p:cNvSpPr>
          <p:nvPr/>
        </p:nvSpPr>
        <p:spPr bwMode="auto">
          <a:xfrm>
            <a:off x="5334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3" name="Line 104">
            <a:extLst>
              <a:ext uri="{FF2B5EF4-FFF2-40B4-BE49-F238E27FC236}">
                <a16:creationId xmlns:a16="http://schemas.microsoft.com/office/drawing/2014/main" id="{60DAC72B-CEAC-4DB7-AD9B-015EFC09B9BF}"/>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4" name="Line 107">
            <a:extLst>
              <a:ext uri="{FF2B5EF4-FFF2-40B4-BE49-F238E27FC236}">
                <a16:creationId xmlns:a16="http://schemas.microsoft.com/office/drawing/2014/main" id="{416FDCAE-2BAE-477B-8065-86A0147879FC}"/>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5" name="Line 121">
            <a:extLst>
              <a:ext uri="{FF2B5EF4-FFF2-40B4-BE49-F238E27FC236}">
                <a16:creationId xmlns:a16="http://schemas.microsoft.com/office/drawing/2014/main" id="{BD226D7B-CF5B-4F05-A06D-4D31106FCC85}"/>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6" name="Line 122">
            <a:extLst>
              <a:ext uri="{FF2B5EF4-FFF2-40B4-BE49-F238E27FC236}">
                <a16:creationId xmlns:a16="http://schemas.microsoft.com/office/drawing/2014/main" id="{0DD2D67B-3790-4580-9A5E-AB6A2C6FC3A0}"/>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7" name="Line 123">
            <a:extLst>
              <a:ext uri="{FF2B5EF4-FFF2-40B4-BE49-F238E27FC236}">
                <a16:creationId xmlns:a16="http://schemas.microsoft.com/office/drawing/2014/main" id="{C2836016-BA7E-4F66-92D5-2CBDFE9ECC7F}"/>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30738" name="Line 124">
            <a:extLst>
              <a:ext uri="{FF2B5EF4-FFF2-40B4-BE49-F238E27FC236}">
                <a16:creationId xmlns:a16="http://schemas.microsoft.com/office/drawing/2014/main" id="{A17B8961-9BB2-4C60-92EF-64BE619DBA87}"/>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0" name="Footer Placeholder 1">
            <a:extLst>
              <a:ext uri="{FF2B5EF4-FFF2-40B4-BE49-F238E27FC236}">
                <a16:creationId xmlns:a16="http://schemas.microsoft.com/office/drawing/2014/main" id="{D329734B-56F4-4663-87ED-276CB389C88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85E7F241-5DA7-4A5D-83D8-FB339E2D685D}"/>
              </a:ext>
            </a:extLst>
          </p:cNvPr>
          <p:cNvSpPr>
            <a:spLocks noGrp="1"/>
          </p:cNvSpPr>
          <p:nvPr>
            <p:ph type="sldNum" sz="quarter" idx="12"/>
          </p:nvPr>
        </p:nvSpPr>
        <p:spPr/>
        <p:txBody>
          <a:bodyPr/>
          <a:lstStyle/>
          <a:p>
            <a:fld id="{8503B3E5-BAE0-4051-A0B1-29381921E4F1}"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1954-66DF-4EF8-9F21-8E1CB177DE96}"/>
              </a:ext>
            </a:extLst>
          </p:cNvPr>
          <p:cNvSpPr>
            <a:spLocks noGrp="1"/>
          </p:cNvSpPr>
          <p:nvPr>
            <p:ph type="title"/>
          </p:nvPr>
        </p:nvSpPr>
        <p:spPr>
          <a:xfrm>
            <a:off x="628650" y="-20467"/>
            <a:ext cx="7886700" cy="1325563"/>
          </a:xfrm>
        </p:spPr>
        <p:txBody>
          <a:bodyPr/>
          <a:lstStyle/>
          <a:p>
            <a:r>
              <a:rPr lang="en-GB" b="1" dirty="0">
                <a:solidFill>
                  <a:schemeClr val="accent4"/>
                </a:solidFill>
                <a:latin typeface="Calibri" panose="020F0502020204030204" pitchFamily="34" charset="0"/>
                <a:cs typeface="Calibri" panose="020F0502020204030204" pitchFamily="34" charset="0"/>
              </a:rPr>
              <a:t>POP side effects</a:t>
            </a:r>
          </a:p>
        </p:txBody>
      </p:sp>
      <p:sp>
        <p:nvSpPr>
          <p:cNvPr id="3" name="Content Placeholder 2">
            <a:extLst>
              <a:ext uri="{FF2B5EF4-FFF2-40B4-BE49-F238E27FC236}">
                <a16:creationId xmlns:a16="http://schemas.microsoft.com/office/drawing/2014/main" id="{E7D957F1-A899-422D-BE34-CADDA1B08C97}"/>
              </a:ext>
            </a:extLst>
          </p:cNvPr>
          <p:cNvSpPr>
            <a:spLocks noGrp="1"/>
          </p:cNvSpPr>
          <p:nvPr>
            <p:ph idx="1"/>
          </p:nvPr>
        </p:nvSpPr>
        <p:spPr>
          <a:xfrm>
            <a:off x="462708" y="1572243"/>
            <a:ext cx="8449938" cy="4351338"/>
          </a:xfrm>
        </p:spPr>
        <p:txBody>
          <a:bodyPr>
            <a:noAutofit/>
          </a:bodyPr>
          <a:lstStyle/>
          <a:p>
            <a:pPr marL="0" indent="0">
              <a:buNone/>
            </a:pPr>
            <a:r>
              <a:rPr lang="en-GB" sz="2400" dirty="0"/>
              <a:t>Common (when not breastfeeding): </a:t>
            </a:r>
          </a:p>
          <a:p>
            <a:pPr lvl="1"/>
            <a:r>
              <a:rPr lang="en-GB" dirty="0"/>
              <a:t>irregular bleeding or spotting (bleeding at unexpected times)</a:t>
            </a:r>
          </a:p>
          <a:p>
            <a:pPr lvl="1"/>
            <a:r>
              <a:rPr lang="en-GB" dirty="0"/>
              <a:t>heavy or prolonged bleeding (twice as much as usual or longer than 8 days)</a:t>
            </a:r>
          </a:p>
          <a:p>
            <a:pPr lvl="1"/>
            <a:r>
              <a:rPr lang="en-GB" dirty="0"/>
              <a:t>no monthly bleeding </a:t>
            </a:r>
            <a:endParaRPr lang="en-GB" sz="2400" dirty="0"/>
          </a:p>
          <a:p>
            <a:pPr marL="0" indent="0">
              <a:buNone/>
            </a:pPr>
            <a:r>
              <a:rPr lang="en-GB" sz="2400" dirty="0"/>
              <a:t>Less common: </a:t>
            </a:r>
          </a:p>
          <a:p>
            <a:pPr lvl="1"/>
            <a:r>
              <a:rPr lang="en-GB" dirty="0"/>
              <a:t>nausea</a:t>
            </a:r>
          </a:p>
          <a:p>
            <a:pPr lvl="1"/>
            <a:r>
              <a:rPr lang="en-GB" dirty="0"/>
              <a:t>headache </a:t>
            </a:r>
          </a:p>
          <a:p>
            <a:pPr lvl="1"/>
            <a:r>
              <a:rPr lang="en-GB" dirty="0"/>
              <a:t>tender breasts,</a:t>
            </a:r>
          </a:p>
          <a:p>
            <a:endParaRPr lang="en-GB" sz="2400" dirty="0"/>
          </a:p>
        </p:txBody>
      </p:sp>
      <p:sp>
        <p:nvSpPr>
          <p:cNvPr id="4" name="Slide Number Placeholder 3">
            <a:extLst>
              <a:ext uri="{FF2B5EF4-FFF2-40B4-BE49-F238E27FC236}">
                <a16:creationId xmlns:a16="http://schemas.microsoft.com/office/drawing/2014/main" id="{D6161A63-35BB-4D6B-93FB-21990B34A6EC}"/>
              </a:ext>
            </a:extLst>
          </p:cNvPr>
          <p:cNvSpPr>
            <a:spLocks noGrp="1"/>
          </p:cNvSpPr>
          <p:nvPr>
            <p:ph type="sldNum" sz="quarter" idx="12"/>
          </p:nvPr>
        </p:nvSpPr>
        <p:spPr/>
        <p:txBody>
          <a:bodyPr/>
          <a:lstStyle/>
          <a:p>
            <a:fld id="{B61DE153-13B5-409C-895D-431A13430C20}" type="slidenum">
              <a:rPr lang="en-GB" smtClean="0"/>
              <a:t>13</a:t>
            </a:fld>
            <a:endParaRPr lang="en-GB"/>
          </a:p>
        </p:txBody>
      </p:sp>
      <p:sp>
        <p:nvSpPr>
          <p:cNvPr id="6" name="Rectangle 5">
            <a:extLst>
              <a:ext uri="{FF2B5EF4-FFF2-40B4-BE49-F238E27FC236}">
                <a16:creationId xmlns:a16="http://schemas.microsoft.com/office/drawing/2014/main" id="{84F3F481-0E58-4D40-883F-4E068BCDFB30}"/>
              </a:ext>
            </a:extLst>
          </p:cNvPr>
          <p:cNvSpPr/>
          <p:nvPr/>
        </p:nvSpPr>
        <p:spPr>
          <a:xfrm>
            <a:off x="967740" y="5665568"/>
            <a:ext cx="7208520" cy="646331"/>
          </a:xfrm>
          <a:prstGeom prst="rect">
            <a:avLst/>
          </a:prstGeom>
        </p:spPr>
        <p:txBody>
          <a:bodyPr wrap="square">
            <a:spAutoFit/>
          </a:bodyPr>
          <a:lstStyle/>
          <a:p>
            <a:r>
              <a:rPr lang="en-GB" b="1" i="1" dirty="0">
                <a:solidFill>
                  <a:srgbClr val="C00000"/>
                </a:solidFill>
              </a:rPr>
              <a:t>Many women do not have any side-effects. Side-effects often go away after a few months and are not harmful.</a:t>
            </a:r>
          </a:p>
        </p:txBody>
      </p:sp>
      <p:sp>
        <p:nvSpPr>
          <p:cNvPr id="7" name="Footer Placeholder 1">
            <a:extLst>
              <a:ext uri="{FF2B5EF4-FFF2-40B4-BE49-F238E27FC236}">
                <a16:creationId xmlns:a16="http://schemas.microsoft.com/office/drawing/2014/main" id="{F01D8B16-5BCF-4BA8-8CC2-82D19DCACB3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8" name="Rectangle 7">
            <a:extLst>
              <a:ext uri="{FF2B5EF4-FFF2-40B4-BE49-F238E27FC236}">
                <a16:creationId xmlns:a16="http://schemas.microsoft.com/office/drawing/2014/main" id="{423DB7C8-41E1-403A-85A9-FCB5DFAAB23E}"/>
              </a:ext>
            </a:extLst>
          </p:cNvPr>
          <p:cNvSpPr/>
          <p:nvPr/>
        </p:nvSpPr>
        <p:spPr>
          <a:xfrm>
            <a:off x="3604260" y="4035528"/>
            <a:ext cx="4572000" cy="821250"/>
          </a:xfrm>
          <a:prstGeom prst="rect">
            <a:avLst/>
          </a:prstGeom>
        </p:spPr>
        <p:txBody>
          <a:bodyPr>
            <a:spAutoFit/>
          </a:bodyPr>
          <a:lstStyle/>
          <a:p>
            <a:pPr marL="685800" lvl="1" indent="-228600" defTabSz="914400">
              <a:lnSpc>
                <a:spcPct val="90000"/>
              </a:lnSpc>
              <a:spcBef>
                <a:spcPts val="500"/>
              </a:spcBef>
              <a:buFont typeface="Arial" panose="020B0604020202020204" pitchFamily="34" charset="0"/>
              <a:buChar char="•"/>
            </a:pPr>
            <a:r>
              <a:rPr lang="en-GB" sz="2400" dirty="0">
                <a:solidFill>
                  <a:prstClr val="black"/>
                </a:solidFill>
              </a:rPr>
              <a:t>dizziness</a:t>
            </a:r>
          </a:p>
          <a:p>
            <a:pPr marL="685800" lvl="1" indent="-228600" defTabSz="914400">
              <a:lnSpc>
                <a:spcPct val="90000"/>
              </a:lnSpc>
              <a:spcBef>
                <a:spcPts val="500"/>
              </a:spcBef>
              <a:buFont typeface="Arial" panose="020B0604020202020204" pitchFamily="34" charset="0"/>
              <a:buChar char="•"/>
            </a:pPr>
            <a:r>
              <a:rPr lang="en-GB" sz="2400" dirty="0">
                <a:solidFill>
                  <a:prstClr val="black"/>
                </a:solidFill>
              </a:rPr>
              <a:t>abdominal pain</a:t>
            </a:r>
          </a:p>
        </p:txBody>
      </p:sp>
    </p:spTree>
    <p:extLst>
      <p:ext uri="{BB962C8B-B14F-4D97-AF65-F5344CB8AC3E}">
        <p14:creationId xmlns:p14="http://schemas.microsoft.com/office/powerpoint/2010/main" val="218203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CEA301-4FAE-4F4D-9C05-F4BFFF2047D4}"/>
              </a:ext>
            </a:extLst>
          </p:cNvPr>
          <p:cNvSpPr>
            <a:spLocks noGrp="1" noChangeArrowheads="1"/>
          </p:cNvSpPr>
          <p:nvPr>
            <p:ph type="title"/>
          </p:nvPr>
        </p:nvSpPr>
        <p:spPr>
          <a:xfrm>
            <a:off x="430213" y="423863"/>
            <a:ext cx="8299450" cy="860425"/>
          </a:xfrm>
        </p:spPr>
        <p:txBody>
          <a:bodyPr>
            <a:norm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are safe for nearly all women</a:t>
            </a:r>
          </a:p>
        </p:txBody>
      </p:sp>
      <p:sp>
        <p:nvSpPr>
          <p:cNvPr id="41987" name="Rectangle 3">
            <a:extLst>
              <a:ext uri="{FF2B5EF4-FFF2-40B4-BE49-F238E27FC236}">
                <a16:creationId xmlns:a16="http://schemas.microsoft.com/office/drawing/2014/main" id="{DD72E8FA-B6A7-45C8-8F77-38FCB03301A2}"/>
              </a:ext>
            </a:extLst>
          </p:cNvPr>
          <p:cNvSpPr>
            <a:spLocks noGrp="1" noChangeArrowheads="1"/>
          </p:cNvSpPr>
          <p:nvPr>
            <p:ph idx="1"/>
          </p:nvPr>
        </p:nvSpPr>
        <p:spPr>
          <a:xfrm>
            <a:off x="473075" y="1531938"/>
            <a:ext cx="8126413" cy="4833937"/>
          </a:xfrm>
        </p:spPr>
        <p:txBody>
          <a:bodyPr>
            <a:noAutofit/>
          </a:bodyPr>
          <a:lstStyle/>
          <a:p>
            <a:pPr eaLnBrk="1" hangingPunct="1"/>
            <a:r>
              <a:rPr lang="en-US" altLang="en-US" sz="2400" dirty="0">
                <a:ea typeface="ＭＳ Ｐゴシック" panose="020B0600070205080204" pitchFamily="34" charset="-128"/>
              </a:rPr>
              <a:t>Almost all women can use POPs safely, including women who:</a:t>
            </a:r>
          </a:p>
          <a:p>
            <a:pPr lvl="1" eaLnBrk="1" hangingPunct="1"/>
            <a:r>
              <a:rPr lang="en-US" altLang="en-US" sz="2000" dirty="0">
                <a:ea typeface="ＭＳ Ｐゴシック" panose="020B0600070205080204" pitchFamily="34" charset="-128"/>
              </a:rPr>
              <a:t>Are breastfeeding (starting immediately after birth)</a:t>
            </a:r>
          </a:p>
          <a:p>
            <a:pPr lvl="1" eaLnBrk="1" hangingPunct="1"/>
            <a:r>
              <a:rPr lang="en-US" altLang="en-US" sz="2000" dirty="0">
                <a:ea typeface="ＭＳ Ｐゴシック" panose="020B0600070205080204" pitchFamily="34" charset="-128"/>
              </a:rPr>
              <a:t>Have or have not had children</a:t>
            </a:r>
          </a:p>
          <a:p>
            <a:pPr lvl="1" eaLnBrk="1" hangingPunct="1"/>
            <a:r>
              <a:rPr lang="en-US" altLang="en-US" sz="2000" dirty="0">
                <a:ea typeface="ＭＳ Ｐゴシック" panose="020B0600070205080204" pitchFamily="34" charset="-128"/>
              </a:rPr>
              <a:t>Are not married</a:t>
            </a:r>
          </a:p>
          <a:p>
            <a:pPr lvl="1" eaLnBrk="1" hangingPunct="1"/>
            <a:r>
              <a:rPr lang="en-US" altLang="en-US" sz="2000" dirty="0">
                <a:ea typeface="ＭＳ Ｐゴシック" panose="020B0600070205080204" pitchFamily="34" charset="-128"/>
              </a:rPr>
              <a:t>Are of any age, including adolescents and women over 40 years old</a:t>
            </a:r>
          </a:p>
          <a:p>
            <a:pPr lvl="1" eaLnBrk="1" hangingPunct="1"/>
            <a:r>
              <a:rPr lang="en-US" altLang="en-US" sz="2000" dirty="0">
                <a:ea typeface="ＭＳ Ｐゴシック" panose="020B0600070205080204" pitchFamily="34" charset="-128"/>
              </a:rPr>
              <a:t>Have just had an abortion, miscarriage, or ectopic pregnancy</a:t>
            </a:r>
          </a:p>
          <a:p>
            <a:pPr lvl="1" eaLnBrk="1" hangingPunct="1"/>
            <a:r>
              <a:rPr lang="en-US" altLang="en-US" sz="2000" dirty="0">
                <a:ea typeface="ＭＳ Ｐゴシック" panose="020B0600070205080204" pitchFamily="34" charset="-128"/>
              </a:rPr>
              <a:t>Smoke (no matter their age or the number of cigarettes)</a:t>
            </a:r>
          </a:p>
          <a:p>
            <a:pPr lvl="1" eaLnBrk="1" hangingPunct="1"/>
            <a:r>
              <a:rPr lang="en-US" altLang="en-US" sz="2000" dirty="0">
                <a:ea typeface="ＭＳ Ｐゴシック" panose="020B0600070205080204" pitchFamily="34" charset="-128"/>
              </a:rPr>
              <a:t>Have anemia now or had it in the past </a:t>
            </a:r>
          </a:p>
          <a:p>
            <a:pPr lvl="1" eaLnBrk="1" hangingPunct="1"/>
            <a:r>
              <a:rPr lang="en-US" altLang="en-US" sz="2000" dirty="0">
                <a:ea typeface="ＭＳ Ｐゴシック" panose="020B0600070205080204" pitchFamily="34" charset="-128"/>
              </a:rPr>
              <a:t>Have varicose veins</a:t>
            </a:r>
          </a:p>
          <a:p>
            <a:pPr lvl="1" eaLnBrk="1" hangingPunct="1"/>
            <a:r>
              <a:rPr lang="en-US" altLang="en-US" sz="2000" dirty="0">
                <a:ea typeface="ＭＳ Ｐゴシック" panose="020B0600070205080204" pitchFamily="34" charset="-128"/>
              </a:rPr>
              <a:t>Have an STI or HIV, whether or not they are on antiretroviral therapy</a:t>
            </a:r>
          </a:p>
          <a:p>
            <a:pPr eaLnBrk="1" hangingPunct="1">
              <a:lnSpc>
                <a:spcPct val="100000"/>
              </a:lnSpc>
              <a:spcBef>
                <a:spcPts val="1200"/>
              </a:spcBef>
            </a:pPr>
            <a:r>
              <a:rPr lang="en-US" altLang="en-US" sz="2400" dirty="0">
                <a:ea typeface="ＭＳ Ｐゴシック" panose="020B0600070205080204" pitchFamily="34" charset="-128"/>
              </a:rPr>
              <a:t>Most health conditions do not affect safe and effective use of POPs</a:t>
            </a:r>
          </a:p>
          <a:p>
            <a:pPr lvl="1" eaLnBrk="1" hangingPunct="1">
              <a:buFontTx/>
              <a:buNone/>
            </a:pPr>
            <a:endParaRPr lang="en-US" altLang="en-US" dirty="0">
              <a:ea typeface="ＭＳ Ｐゴシック" panose="020B0600070205080204" pitchFamily="34" charset="-128"/>
            </a:endParaRPr>
          </a:p>
        </p:txBody>
      </p:sp>
      <p:sp>
        <p:nvSpPr>
          <p:cNvPr id="5" name="Footer Placeholder 1">
            <a:extLst>
              <a:ext uri="{FF2B5EF4-FFF2-40B4-BE49-F238E27FC236}">
                <a16:creationId xmlns:a16="http://schemas.microsoft.com/office/drawing/2014/main" id="{B007BB41-A134-403E-A711-74E7E8E7DF5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7E8764F4-5AA2-4615-9B00-F74D39AF418C}"/>
              </a:ext>
            </a:extLst>
          </p:cNvPr>
          <p:cNvSpPr>
            <a:spLocks noGrp="1"/>
          </p:cNvSpPr>
          <p:nvPr>
            <p:ph type="sldNum" sz="quarter" idx="12"/>
          </p:nvPr>
        </p:nvSpPr>
        <p:spPr/>
        <p:txBody>
          <a:bodyPr/>
          <a:lstStyle/>
          <a:p>
            <a:fld id="{8503B3E5-BAE0-4051-A0B1-29381921E4F1}" type="slidenum">
              <a:rPr lang="en-GB" smtClean="0"/>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4E10CB-A972-411B-87E2-CC0B55BC0C83}"/>
              </a:ext>
            </a:extLst>
          </p:cNvPr>
          <p:cNvGraphicFramePr>
            <a:graphicFrameLocks noGrp="1"/>
          </p:cNvGraphicFramePr>
          <p:nvPr/>
        </p:nvGraphicFramePr>
        <p:xfrm>
          <a:off x="434975" y="1555750"/>
          <a:ext cx="8251825" cy="5024438"/>
        </p:xfrm>
        <a:graphic>
          <a:graphicData uri="http://schemas.openxmlformats.org/drawingml/2006/table">
            <a:tbl>
              <a:tblPr/>
              <a:tblGrid>
                <a:gridCol w="2457450">
                  <a:extLst>
                    <a:ext uri="{9D8B030D-6E8A-4147-A177-3AD203B41FA5}">
                      <a16:colId xmlns:a16="http://schemas.microsoft.com/office/drawing/2014/main" val="20000"/>
                    </a:ext>
                  </a:extLst>
                </a:gridCol>
                <a:gridCol w="5794375">
                  <a:extLst>
                    <a:ext uri="{9D8B030D-6E8A-4147-A177-3AD203B41FA5}">
                      <a16:colId xmlns:a16="http://schemas.microsoft.com/office/drawing/2014/main" val="20001"/>
                    </a:ext>
                  </a:extLst>
                </a:gridCol>
              </a:tblGrid>
              <a:tr h="571500">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mn-lt"/>
                          <a:ea typeface="ＭＳ Ｐゴシック" panose="020B0600070205080204" pitchFamily="34" charset="-128"/>
                          <a:cs typeface="Arial" panose="020B0604020202020204" pitchFamily="34" charset="0"/>
                        </a:rPr>
                        <a:t>WHO Category</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mn-lt"/>
                          <a:ea typeface="ＭＳ Ｐゴシック" panose="020B0600070205080204" pitchFamily="34" charset="-128"/>
                          <a:cs typeface="Arial" panose="020B0604020202020204" pitchFamily="34" charset="0"/>
                        </a:rPr>
                        <a:t>Conditions (selected examples)</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641600">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Category 1</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panose="020B0600070205080204" pitchFamily="34" charset="-128"/>
                          <a:cs typeface="Arial" panose="020B0604020202020204" pitchFamily="34" charset="0"/>
                        </a:rPr>
                        <a:t>menarche to &gt;45 yrs; nulliparous; breastfeeding ≥6 weeks to ≥6 months postpartum; postpartum non-breastfeeding &lt;21 days; post-abortion (any trimester); smoking (any age or number of cigarettes; obesity; headaches including migraines; varicose veins; cervical cancer; endometriosis; hepatitis; thyroid disease; anemia; sickle cell disease; elevated BP</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11338">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00"/>
                          </a:solidFill>
                          <a:effectLst/>
                          <a:latin typeface="+mn-lt"/>
                          <a:ea typeface="ＭＳ Ｐゴシック" panose="020B0600070205080204" pitchFamily="34" charset="-128"/>
                        </a:rPr>
                        <a:t>Category 2</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120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panose="020B0600070205080204" pitchFamily="34" charset="-128"/>
                        </a:rPr>
                        <a:t>breastfeeding &lt;6 weeks postpartum; past ectopic pregnancy; migraines with aura; history of DVT/PE; unexplained vaginal bleeding; gall bladder disease; diabetes; elevated BP systolic ≥ 160 or diastolic ≥ 100 mm Hg; some HIV meds</a:t>
                      </a:r>
                    </a:p>
                  </a:txBody>
                  <a:tcPr marL="95519" marR="95519" marT="47776" marB="4777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48" name="Rectangle 2">
            <a:extLst>
              <a:ext uri="{FF2B5EF4-FFF2-40B4-BE49-F238E27FC236}">
                <a16:creationId xmlns:a16="http://schemas.microsoft.com/office/drawing/2014/main" id="{40E04B53-A124-4077-B352-5FE8F4A20011}"/>
              </a:ext>
            </a:extLst>
          </p:cNvPr>
          <p:cNvSpPr txBox="1">
            <a:spLocks noChangeArrowheads="1"/>
          </p:cNvSpPr>
          <p:nvPr/>
        </p:nvSpPr>
        <p:spPr bwMode="auto">
          <a:xfrm>
            <a:off x="457199" y="252413"/>
            <a:ext cx="84223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Who can use POPs</a:t>
            </a:r>
          </a:p>
          <a:p>
            <a:pPr lvl="0" defTabSz="914400" fontAlgn="base">
              <a:spcBef>
                <a:spcPct val="0"/>
              </a:spcBef>
              <a:spcAft>
                <a:spcPct val="0"/>
              </a:spcAft>
              <a:buNone/>
              <a:defRPr/>
            </a:pPr>
            <a:r>
              <a:rPr lang="en-US" altLang="en-US" sz="2000" b="1" dirty="0">
                <a:solidFill>
                  <a:schemeClr val="accent4"/>
                </a:solidFill>
                <a:latin typeface="Calibri" panose="020F0502020204030204" pitchFamily="34" charset="0"/>
                <a:cs typeface="Calibri" panose="020F0502020204030204" pitchFamily="34" charset="0"/>
              </a:rPr>
              <a:t>Category 1 and 2 examples:</a:t>
            </a:r>
            <a:endPar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sp>
        <p:nvSpPr>
          <p:cNvPr id="5" name="Footer Placeholder 1">
            <a:extLst>
              <a:ext uri="{FF2B5EF4-FFF2-40B4-BE49-F238E27FC236}">
                <a16:creationId xmlns:a16="http://schemas.microsoft.com/office/drawing/2014/main" id="{A7EFA3CA-F14C-48DB-BD42-38F6A9D9254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0F5A981B-4CB5-48AA-9D94-26AAD49F5986}"/>
              </a:ext>
            </a:extLst>
          </p:cNvPr>
          <p:cNvSpPr>
            <a:spLocks noGrp="1"/>
          </p:cNvSpPr>
          <p:nvPr>
            <p:ph type="sldNum" sz="quarter" idx="12"/>
          </p:nvPr>
        </p:nvSpPr>
        <p:spPr/>
        <p:txBody>
          <a:bodyPr/>
          <a:lstStyle/>
          <a:p>
            <a:fld id="{8503B3E5-BAE0-4051-A0B1-29381921E4F1}"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3A8DFB-7210-4C00-8849-2E93E746B597}"/>
              </a:ext>
            </a:extLst>
          </p:cNvPr>
          <p:cNvGraphicFramePr>
            <a:graphicFrameLocks noGrp="1"/>
          </p:cNvGraphicFramePr>
          <p:nvPr/>
        </p:nvGraphicFramePr>
        <p:xfrm>
          <a:off x="434975" y="1425845"/>
          <a:ext cx="8251825" cy="5113578"/>
        </p:xfrm>
        <a:graphic>
          <a:graphicData uri="http://schemas.openxmlformats.org/drawingml/2006/table">
            <a:tbl>
              <a:tblPr firstRow="1" bandRow="1"/>
              <a:tblGrid>
                <a:gridCol w="2457383">
                  <a:extLst>
                    <a:ext uri="{9D8B030D-6E8A-4147-A177-3AD203B41FA5}">
                      <a16:colId xmlns:a16="http://schemas.microsoft.com/office/drawing/2014/main" val="20000"/>
                    </a:ext>
                  </a:extLst>
                </a:gridCol>
                <a:gridCol w="5794442">
                  <a:extLst>
                    <a:ext uri="{9D8B030D-6E8A-4147-A177-3AD203B41FA5}">
                      <a16:colId xmlns:a16="http://schemas.microsoft.com/office/drawing/2014/main" val="20001"/>
                    </a:ext>
                  </a:extLst>
                </a:gridCol>
              </a:tblGrid>
              <a:tr h="342124">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004522">
                <a:tc rowSpan="4">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3</a:t>
                      </a:r>
                    </a:p>
                  </a:txBody>
                  <a:tcPr marL="95519" marR="95519" marT="47786" marB="47786">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nSpc>
                          <a:spcPct val="95000"/>
                        </a:lnSpc>
                      </a:pPr>
                      <a:r>
                        <a:rPr lang="en-US" sz="2000" b="1" dirty="0">
                          <a:solidFill>
                            <a:srgbClr val="000000"/>
                          </a:solidFill>
                          <a:latin typeface="+mn-lt"/>
                          <a:cs typeface="Arial" charset="0"/>
                        </a:rPr>
                        <a:t>Rheumatic Diseases:</a:t>
                      </a:r>
                      <a:r>
                        <a:rPr lang="en-US" sz="2000" dirty="0">
                          <a:solidFill>
                            <a:srgbClr val="000000"/>
                          </a:solidFill>
                          <a:latin typeface="+mn-lt"/>
                          <a:cs typeface="Arial" charset="0"/>
                        </a:rPr>
                        <a:t> </a:t>
                      </a:r>
                    </a:p>
                    <a:p>
                      <a:pPr marL="342900" indent="-342900">
                        <a:lnSpc>
                          <a:spcPct val="95000"/>
                        </a:lnSpc>
                        <a:buFont typeface="Arial" panose="020B0604020202020204" pitchFamily="34" charset="0"/>
                        <a:buChar char="•"/>
                      </a:pPr>
                      <a:r>
                        <a:rPr lang="en-US" sz="2000" dirty="0">
                          <a:solidFill>
                            <a:srgbClr val="000000"/>
                          </a:solidFill>
                          <a:latin typeface="+mn-lt"/>
                          <a:cs typeface="Arial" charset="0"/>
                        </a:rPr>
                        <a:t>Lupus with positive or unknown antiphospholipid</a:t>
                      </a:r>
                      <a:r>
                        <a:rPr lang="en-US" sz="2000" baseline="0" dirty="0">
                          <a:solidFill>
                            <a:srgbClr val="000000"/>
                          </a:solidFill>
                          <a:latin typeface="+mn-lt"/>
                          <a:cs typeface="Arial" charset="0"/>
                        </a:rPr>
                        <a:t> antibodies</a:t>
                      </a:r>
                      <a:endParaRPr lang="en-US" sz="2000" dirty="0">
                        <a:solidFill>
                          <a:srgbClr val="000000"/>
                        </a:solidFill>
                        <a:latin typeface="+mn-lt"/>
                        <a:cs typeface="Arial" charset="0"/>
                      </a:endParaRP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4635">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gn="l" defTabSz="457200" rtl="0" eaLnBrk="1" latinLnBrk="0" hangingPunct="1">
                        <a:lnSpc>
                          <a:spcPct val="95000"/>
                        </a:lnSpc>
                        <a:spcBef>
                          <a:spcPct val="45000"/>
                        </a:spcBef>
                      </a:pPr>
                      <a:r>
                        <a:rPr lang="en-US" sz="2000" b="1" kern="1200" dirty="0">
                          <a:solidFill>
                            <a:srgbClr val="000000"/>
                          </a:solidFill>
                          <a:latin typeface="+mn-lt"/>
                          <a:ea typeface="+mn-ea"/>
                          <a:cs typeface="Arial" charset="0"/>
                        </a:rPr>
                        <a:t>Vascular conditions:</a:t>
                      </a:r>
                    </a:p>
                    <a:p>
                      <a:pPr marL="342900" lvl="0" indent="-223838" algn="l" defTabSz="457200" rtl="0" eaLnBrk="1" latinLnBrk="0" hangingPunct="1">
                        <a:lnSpc>
                          <a:spcPct val="95000"/>
                        </a:lnSpc>
                        <a:buFont typeface="Arial" pitchFamily="34" charset="0"/>
                        <a:buChar char="•"/>
                      </a:pPr>
                      <a:r>
                        <a:rPr lang="en-US" sz="2000" kern="1200" dirty="0">
                          <a:solidFill>
                            <a:srgbClr val="000000"/>
                          </a:solidFill>
                          <a:latin typeface="+mn-lt"/>
                          <a:ea typeface="+mn-ea"/>
                          <a:cs typeface="Arial" charset="0"/>
                        </a:rPr>
                        <a:t>Acute DVT/PE</a:t>
                      </a: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64635">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2000" b="1" kern="1200" dirty="0">
                          <a:solidFill>
                            <a:srgbClr val="000000"/>
                          </a:solidFill>
                          <a:latin typeface="+mn-lt"/>
                          <a:ea typeface="+mn-ea"/>
                          <a:cs typeface="Arial" charset="0"/>
                        </a:rPr>
                        <a:t>Gastrointestinal conditions:</a:t>
                      </a:r>
                    </a:p>
                    <a:p>
                      <a:pPr marL="342900" lvl="0" indent="-223838" algn="l" defTabSz="457200" rtl="0" eaLnBrk="1" latinLnBrk="0" hangingPunct="1">
                        <a:lnSpc>
                          <a:spcPct val="95000"/>
                        </a:lnSpc>
                        <a:buFont typeface="Arial" pitchFamily="34" charset="0"/>
                        <a:buChar char="•"/>
                      </a:pPr>
                      <a:r>
                        <a:rPr lang="en-US" sz="2000" kern="1200" dirty="0">
                          <a:solidFill>
                            <a:srgbClr val="000000"/>
                          </a:solidFill>
                          <a:latin typeface="+mn-lt"/>
                          <a:ea typeface="+mn-ea"/>
                          <a:cs typeface="Arial" charset="0"/>
                        </a:rPr>
                        <a:t>Severe cirrhosis</a:t>
                      </a:r>
                    </a:p>
                    <a:p>
                      <a:pPr marL="342900" lvl="0" indent="-223838" algn="l" defTabSz="457200" rtl="0" eaLnBrk="1" latinLnBrk="0" hangingPunct="1">
                        <a:lnSpc>
                          <a:spcPct val="95000"/>
                        </a:lnSpc>
                        <a:buFont typeface="Arial" pitchFamily="34" charset="0"/>
                        <a:buChar char="•"/>
                      </a:pPr>
                      <a:r>
                        <a:rPr lang="en-US" sz="2000" kern="1200" dirty="0">
                          <a:solidFill>
                            <a:srgbClr val="000000"/>
                          </a:solidFill>
                          <a:latin typeface="+mn-lt"/>
                          <a:ea typeface="+mn-ea"/>
                          <a:cs typeface="Arial" charset="0"/>
                        </a:rPr>
                        <a:t>Liver</a:t>
                      </a:r>
                      <a:r>
                        <a:rPr lang="en-US" sz="2000" kern="1200" baseline="0" dirty="0">
                          <a:solidFill>
                            <a:srgbClr val="000000"/>
                          </a:solidFill>
                          <a:latin typeface="+mn-lt"/>
                          <a:ea typeface="+mn-ea"/>
                          <a:cs typeface="Arial" charset="0"/>
                        </a:rPr>
                        <a:t> tumors</a:t>
                      </a:r>
                      <a:endParaRPr lang="en-US" sz="2000" kern="1200" dirty="0">
                        <a:solidFill>
                          <a:srgbClr val="000000"/>
                        </a:solidFill>
                        <a:latin typeface="+mn-lt"/>
                        <a:ea typeface="+mn-ea"/>
                        <a:cs typeface="Arial" charset="0"/>
                      </a:endParaRP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9227">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2000" b="1" kern="1200" dirty="0">
                          <a:solidFill>
                            <a:srgbClr val="000000"/>
                          </a:solidFill>
                          <a:latin typeface="+mn-lt"/>
                          <a:ea typeface="+mn-ea"/>
                          <a:cs typeface="Arial" charset="0"/>
                        </a:rPr>
                        <a:t>Drug interactions:</a:t>
                      </a:r>
                    </a:p>
                    <a:p>
                      <a:pPr marL="342900" lvl="0" indent="-223838" algn="l" defTabSz="457200" rtl="0" eaLnBrk="1" latinLnBrk="0" hangingPunct="1">
                        <a:lnSpc>
                          <a:spcPct val="95000"/>
                        </a:lnSpc>
                        <a:buFont typeface="Arial" pitchFamily="34" charset="0"/>
                        <a:buChar char="•"/>
                      </a:pPr>
                      <a:r>
                        <a:rPr lang="en-US" sz="2000" kern="1200" dirty="0">
                          <a:solidFill>
                            <a:srgbClr val="000000"/>
                          </a:solidFill>
                          <a:latin typeface="+mn-lt"/>
                          <a:ea typeface="+mn-ea"/>
                          <a:cs typeface="Arial" charset="0"/>
                        </a:rPr>
                        <a:t>Use of rifampicin, </a:t>
                      </a:r>
                      <a:r>
                        <a:rPr lang="en-US" sz="2000" kern="1200" dirty="0" err="1">
                          <a:solidFill>
                            <a:srgbClr val="000000"/>
                          </a:solidFill>
                          <a:latin typeface="+mn-lt"/>
                          <a:ea typeface="+mn-ea"/>
                          <a:cs typeface="Arial" charset="0"/>
                        </a:rPr>
                        <a:t>rifabutin</a:t>
                      </a:r>
                      <a:r>
                        <a:rPr lang="en-US" sz="2000" kern="1200" dirty="0">
                          <a:solidFill>
                            <a:srgbClr val="000000"/>
                          </a:solidFill>
                          <a:latin typeface="+mn-lt"/>
                          <a:ea typeface="+mn-ea"/>
                          <a:cs typeface="Arial" charset="0"/>
                        </a:rPr>
                        <a:t>, anticonvulsants</a:t>
                      </a:r>
                    </a:p>
                  </a:txBody>
                  <a:tcPr marL="95519" marR="95519" marT="47786" marB="47786"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5922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4</a:t>
                      </a:r>
                    </a:p>
                  </a:txBody>
                  <a:tcPr marL="95509" marR="95509" marT="47765" marB="47765">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119062" marR="0" lvl="0" indent="0" algn="l" defTabSz="457200" rtl="0" eaLnBrk="1" fontAlgn="auto" latinLnBrk="0" hangingPunct="1">
                        <a:lnSpc>
                          <a:spcPct val="95000"/>
                        </a:lnSpc>
                        <a:spcBef>
                          <a:spcPts val="0"/>
                        </a:spcBef>
                        <a:spcAft>
                          <a:spcPts val="0"/>
                        </a:spcAft>
                        <a:buClrTx/>
                        <a:buSzTx/>
                        <a:buFont typeface="Arial" pitchFamily="34" charset="0"/>
                        <a:buNone/>
                        <a:tabLst/>
                        <a:defRPr/>
                      </a:pPr>
                      <a:r>
                        <a:rPr lang="en-US" sz="2000" b="1" dirty="0">
                          <a:solidFill>
                            <a:srgbClr val="000000"/>
                          </a:solidFill>
                          <a:latin typeface="+mn-lt"/>
                          <a:cs typeface="Arial" charset="0"/>
                        </a:rPr>
                        <a:t>Breast cancer:</a:t>
                      </a:r>
                      <a:r>
                        <a:rPr lang="en-US" sz="2000" dirty="0">
                          <a:solidFill>
                            <a:srgbClr val="000000"/>
                          </a:solidFill>
                          <a:latin typeface="+mn-lt"/>
                          <a:cs typeface="Arial" charset="0"/>
                        </a:rPr>
                        <a:t> current or within 5 </a:t>
                      </a:r>
                      <a:r>
                        <a:rPr lang="en-US" sz="2000" dirty="0" err="1">
                          <a:solidFill>
                            <a:srgbClr val="000000"/>
                          </a:solidFill>
                          <a:latin typeface="+mn-lt"/>
                          <a:cs typeface="Arial" charset="0"/>
                        </a:rPr>
                        <a:t>yrs</a:t>
                      </a:r>
                      <a:endParaRPr lang="en-US" sz="2800" dirty="0">
                        <a:solidFill>
                          <a:schemeClr val="bg2"/>
                        </a:solidFill>
                        <a:latin typeface="+mn-lt"/>
                      </a:endParaRPr>
                    </a:p>
                  </a:txBody>
                  <a:tcPr marL="95509" marR="95509" marT="47765" marB="4776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818088"/>
                  </a:ext>
                </a:extLst>
              </a:tr>
            </a:tbl>
          </a:graphicData>
        </a:graphic>
      </p:graphicFrame>
      <p:sp>
        <p:nvSpPr>
          <p:cNvPr id="20499" name="Rectangle 2">
            <a:extLst>
              <a:ext uri="{FF2B5EF4-FFF2-40B4-BE49-F238E27FC236}">
                <a16:creationId xmlns:a16="http://schemas.microsoft.com/office/drawing/2014/main" id="{DBDBEA65-E0B3-4B62-A889-D32BC065B0F6}"/>
              </a:ext>
            </a:extLst>
          </p:cNvPr>
          <p:cNvSpPr txBox="1">
            <a:spLocks noChangeArrowheads="1"/>
          </p:cNvSpPr>
          <p:nvPr/>
        </p:nvSpPr>
        <p:spPr bwMode="auto">
          <a:xfrm>
            <a:off x="457200" y="22193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Who should generally not use POPs</a:t>
            </a:r>
          </a:p>
          <a:p>
            <a:pPr lvl="0" defTabSz="914400" fontAlgn="base">
              <a:spcBef>
                <a:spcPct val="0"/>
              </a:spcBef>
              <a:spcAft>
                <a:spcPct val="0"/>
              </a:spcAft>
              <a:buNone/>
              <a:defRPr/>
            </a:pPr>
            <a:r>
              <a:rPr lang="en-US" altLang="en-US" sz="2000" b="1" dirty="0">
                <a:solidFill>
                  <a:schemeClr val="accent4"/>
                </a:solidFill>
                <a:latin typeface="Calibri" panose="020F0502020204030204" pitchFamily="34" charset="0"/>
                <a:cs typeface="Calibri" panose="020F0502020204030204" pitchFamily="34" charset="0"/>
              </a:rPr>
              <a:t>Category 3 and 4 examples:</a:t>
            </a:r>
            <a:endPar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sp>
        <p:nvSpPr>
          <p:cNvPr id="5" name="Footer Placeholder 1">
            <a:extLst>
              <a:ext uri="{FF2B5EF4-FFF2-40B4-BE49-F238E27FC236}">
                <a16:creationId xmlns:a16="http://schemas.microsoft.com/office/drawing/2014/main" id="{BD5CD4CC-3D0B-448C-AE45-EF6B7345C8D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01F0520F-B08F-416E-975C-6D5A2C1CA440}"/>
              </a:ext>
            </a:extLst>
          </p:cNvPr>
          <p:cNvSpPr>
            <a:spLocks noGrp="1"/>
          </p:cNvSpPr>
          <p:nvPr>
            <p:ph type="sldNum" sz="quarter" idx="12"/>
          </p:nvPr>
        </p:nvSpPr>
        <p:spPr/>
        <p:txBody>
          <a:bodyPr/>
          <a:lstStyle/>
          <a:p>
            <a:fld id="{8503B3E5-BAE0-4051-A0B1-29381921E4F1}" type="slidenum">
              <a:rPr lang="en-GB" smtClean="0"/>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DF1C7E-2F4B-4B63-B298-3FD4EBC5E646}"/>
              </a:ext>
            </a:extLst>
          </p:cNvPr>
          <p:cNvSpPr>
            <a:spLocks noGrp="1" noChangeArrowheads="1"/>
          </p:cNvSpPr>
          <p:nvPr>
            <p:ph type="title"/>
          </p:nvPr>
        </p:nvSpPr>
        <p:spPr>
          <a:xfrm>
            <a:off x="457200" y="139641"/>
            <a:ext cx="8229600" cy="114300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 use by women with HIV </a:t>
            </a:r>
          </a:p>
        </p:txBody>
      </p:sp>
      <p:sp>
        <p:nvSpPr>
          <p:cNvPr id="114691" name="Rectangle 3">
            <a:extLst>
              <a:ext uri="{FF2B5EF4-FFF2-40B4-BE49-F238E27FC236}">
                <a16:creationId xmlns:a16="http://schemas.microsoft.com/office/drawing/2014/main" id="{EFD8B49E-2882-4E70-A8FC-F4168F842168}"/>
              </a:ext>
            </a:extLst>
          </p:cNvPr>
          <p:cNvSpPr>
            <a:spLocks noGrp="1" noChangeArrowheads="1"/>
          </p:cNvSpPr>
          <p:nvPr>
            <p:ph idx="1"/>
          </p:nvPr>
        </p:nvSpPr>
        <p:spPr>
          <a:xfrm>
            <a:off x="6574220" y="1600200"/>
            <a:ext cx="2525712" cy="4605338"/>
          </a:xfrm>
        </p:spPr>
        <p:txBody>
          <a:bodyPr/>
          <a:lstStyle/>
          <a:p>
            <a:pPr eaLnBrk="1" hangingPunct="1">
              <a:spcBef>
                <a:spcPct val="65000"/>
              </a:spcBef>
            </a:pPr>
            <a:r>
              <a:rPr lang="en-US" altLang="en-US" sz="2200" dirty="0">
                <a:ea typeface="ＭＳ Ｐゴシック" panose="020B0600070205080204" pitchFamily="34" charset="-128"/>
              </a:rPr>
              <a:t>Women with HIV can use without restrictions</a:t>
            </a:r>
          </a:p>
          <a:p>
            <a:pPr eaLnBrk="1" hangingPunct="1">
              <a:spcBef>
                <a:spcPct val="65000"/>
              </a:spcBef>
            </a:pPr>
            <a:r>
              <a:rPr lang="en-US" altLang="en-US" sz="2200" dirty="0">
                <a:ea typeface="ＭＳ Ｐゴシック" panose="020B0600070205080204" pitchFamily="34" charset="-128"/>
              </a:rPr>
              <a:t>Women on all ARVs can use POPs safely</a:t>
            </a:r>
          </a:p>
          <a:p>
            <a:pPr eaLnBrk="1" hangingPunct="1">
              <a:spcBef>
                <a:spcPct val="65000"/>
              </a:spcBef>
            </a:pPr>
            <a:r>
              <a:rPr lang="en-US" altLang="en-US" sz="2200" dirty="0">
                <a:ea typeface="ＭＳ Ｐゴシック" panose="020B0600070205080204" pitchFamily="34" charset="-128"/>
              </a:rPr>
              <a:t>Condom use should be encouraged in addition to POPs</a:t>
            </a:r>
          </a:p>
        </p:txBody>
      </p:sp>
      <p:graphicFrame>
        <p:nvGraphicFramePr>
          <p:cNvPr id="114917" name="Group 229">
            <a:extLst>
              <a:ext uri="{FF2B5EF4-FFF2-40B4-BE49-F238E27FC236}">
                <a16:creationId xmlns:a16="http://schemas.microsoft.com/office/drawing/2014/main" id="{424874EB-CC10-4009-8620-B42E8D89095E}"/>
              </a:ext>
            </a:extLst>
          </p:cNvPr>
          <p:cNvGraphicFramePr>
            <a:graphicFrameLocks noGrp="1"/>
          </p:cNvGraphicFramePr>
          <p:nvPr>
            <p:extLst>
              <p:ext uri="{D42A27DB-BD31-4B8C-83A1-F6EECF244321}">
                <p14:modId xmlns:p14="http://schemas.microsoft.com/office/powerpoint/2010/main" val="4211944312"/>
              </p:ext>
            </p:extLst>
          </p:nvPr>
        </p:nvGraphicFramePr>
        <p:xfrm>
          <a:off x="342900" y="1463675"/>
          <a:ext cx="6096000" cy="4956175"/>
        </p:xfrm>
        <a:graphic>
          <a:graphicData uri="http://schemas.openxmlformats.org/drawingml/2006/table">
            <a:tbl>
              <a:tblPr/>
              <a:tblGrid>
                <a:gridCol w="4762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tblGrid>
              <a:tr h="456965">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T="45597" marB="4559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396003">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Condition</a:t>
                      </a:r>
                    </a:p>
                  </a:txBody>
                  <a:tcPr marT="45597" marB="4559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Category</a:t>
                      </a:r>
                    </a:p>
                  </a:txBody>
                  <a:tcPr marT="45597" marB="4559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47194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At high risk of HIV</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1</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480958">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Asymptomatic or mild HIV clinical disease</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1</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592986">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Severe or advanced HIV clinical disease</a:t>
                      </a:r>
                    </a:p>
                  </a:txBody>
                  <a:tcPr marT="91189" marB="9118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1</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4"/>
                  </a:ext>
                </a:extLst>
              </a:tr>
              <a:tr h="47194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ARV therapy with NRTIs</a:t>
                      </a:r>
                    </a:p>
                  </a:txBody>
                  <a:tcPr marT="91189" marB="9118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1</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5"/>
                  </a:ext>
                </a:extLst>
              </a:tr>
              <a:tr h="703600">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ARV therapy with NNRTIs- </a:t>
                      </a:r>
                      <a:r>
                        <a:rPr kumimoji="0" lang="en-US" sz="1900" b="0" i="0" u="none" strike="noStrike" cap="none" normalizeH="0" baseline="0" dirty="0" err="1">
                          <a:ln>
                            <a:noFill/>
                          </a:ln>
                          <a:solidFill>
                            <a:srgbClr val="000000"/>
                          </a:solidFill>
                          <a:effectLst/>
                          <a:latin typeface="+mn-lt"/>
                        </a:rPr>
                        <a:t>Etravirine</a:t>
                      </a:r>
                      <a:r>
                        <a:rPr kumimoji="0" lang="en-US" sz="1900" b="0" i="0" u="none" strike="noStrike" cap="none" normalizeH="0" baseline="0" dirty="0">
                          <a:ln>
                            <a:noFill/>
                          </a:ln>
                          <a:solidFill>
                            <a:srgbClr val="000000"/>
                          </a:solidFill>
                          <a:effectLst/>
                          <a:latin typeface="+mn-lt"/>
                        </a:rPr>
                        <a:t> and </a:t>
                      </a:r>
                      <a:r>
                        <a:rPr kumimoji="0" lang="en-US" sz="1900" b="0" i="0" u="none" strike="noStrike" cap="none" normalizeH="0" baseline="0" dirty="0" err="1">
                          <a:ln>
                            <a:noFill/>
                          </a:ln>
                          <a:solidFill>
                            <a:srgbClr val="000000"/>
                          </a:solidFill>
                          <a:effectLst/>
                          <a:latin typeface="+mn-lt"/>
                        </a:rPr>
                        <a:t>Rilpivirine</a:t>
                      </a:r>
                      <a:r>
                        <a:rPr kumimoji="0" lang="en-US" sz="1900" b="0" i="0" u="none" strike="noStrike" cap="none" normalizeH="0" baseline="0" dirty="0">
                          <a:ln>
                            <a:noFill/>
                          </a:ln>
                          <a:solidFill>
                            <a:srgbClr val="000000"/>
                          </a:solidFill>
                          <a:effectLst/>
                          <a:latin typeface="+mn-lt"/>
                        </a:rPr>
                        <a:t>)</a:t>
                      </a:r>
                    </a:p>
                  </a:txBody>
                  <a:tcPr marT="91189" marB="9118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algn="ctr"/>
                      <a:r>
                        <a:rPr lang="en-US" sz="1900" dirty="0">
                          <a:solidFill>
                            <a:srgbClr val="000000"/>
                          </a:solidFill>
                          <a:latin typeface="+mn-lt"/>
                        </a:rPr>
                        <a:t>1</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6"/>
                  </a:ext>
                </a:extLst>
              </a:tr>
              <a:tr h="703600">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ARV therapy with NNRTIs- </a:t>
                      </a:r>
                      <a:r>
                        <a:rPr kumimoji="0" lang="en-US" sz="1900" b="0" i="0" u="none" strike="noStrike" cap="none" normalizeH="0" baseline="0" dirty="0" err="1">
                          <a:ln>
                            <a:noFill/>
                          </a:ln>
                          <a:solidFill>
                            <a:srgbClr val="000000"/>
                          </a:solidFill>
                          <a:effectLst/>
                          <a:latin typeface="+mn-lt"/>
                        </a:rPr>
                        <a:t>Efavirenz</a:t>
                      </a:r>
                      <a:r>
                        <a:rPr kumimoji="0" lang="en-US" sz="1900" b="0" i="0" u="none" strike="noStrike" cap="none" normalizeH="0" baseline="0" dirty="0">
                          <a:ln>
                            <a:noFill/>
                          </a:ln>
                          <a:solidFill>
                            <a:srgbClr val="000000"/>
                          </a:solidFill>
                          <a:effectLst/>
                          <a:latin typeface="+mn-lt"/>
                        </a:rPr>
                        <a:t> and </a:t>
                      </a:r>
                      <a:r>
                        <a:rPr kumimoji="0" lang="en-US" sz="1900" b="0" i="0" u="none" strike="noStrike" cap="none" normalizeH="0" baseline="0" dirty="0" err="1">
                          <a:ln>
                            <a:noFill/>
                          </a:ln>
                          <a:solidFill>
                            <a:srgbClr val="000000"/>
                          </a:solidFill>
                          <a:effectLst/>
                          <a:latin typeface="+mn-lt"/>
                        </a:rPr>
                        <a:t>Nevirapine</a:t>
                      </a:r>
                      <a:endParaRPr kumimoji="0" lang="en-US" sz="1900" b="0" i="0" u="none" strike="noStrike" cap="none" normalizeH="0" baseline="0" dirty="0">
                        <a:ln>
                          <a:noFill/>
                        </a:ln>
                        <a:solidFill>
                          <a:srgbClr val="000000"/>
                        </a:solidFill>
                        <a:effectLst/>
                        <a:latin typeface="+mn-lt"/>
                      </a:endParaRPr>
                    </a:p>
                  </a:txBody>
                  <a:tcPr marT="91189" marB="9118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mn-lt"/>
                        </a:rPr>
                        <a:t>2</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7"/>
                  </a:ext>
                </a:extLst>
              </a:tr>
              <a:tr h="678173">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1900" b="0" i="0" u="none" strike="noStrike" cap="none" normalizeH="0" baseline="0" dirty="0">
                          <a:ln>
                            <a:noFill/>
                          </a:ln>
                          <a:solidFill>
                            <a:srgbClr val="000000"/>
                          </a:solidFill>
                          <a:effectLst/>
                          <a:latin typeface="+mn-lt"/>
                        </a:rPr>
                        <a:t>ARV therapy with protease inhibitors (PIs)</a:t>
                      </a:r>
                    </a:p>
                  </a:txBody>
                  <a:tcPr marT="91189" marB="9118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cap="none" normalizeH="0" baseline="0" dirty="0">
                          <a:ln>
                            <a:noFill/>
                          </a:ln>
                          <a:solidFill>
                            <a:srgbClr val="000000"/>
                          </a:solidFill>
                          <a:effectLst/>
                          <a:latin typeface="+mn-lt"/>
                        </a:rPr>
                        <a:t>2</a:t>
                      </a:r>
                    </a:p>
                  </a:txBody>
                  <a:tcPr marT="91189" marB="9118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8"/>
                  </a:ext>
                </a:extLst>
              </a:tr>
            </a:tbl>
          </a:graphicData>
        </a:graphic>
      </p:graphicFrame>
      <p:sp>
        <p:nvSpPr>
          <p:cNvPr id="6" name="Footer Placeholder 1">
            <a:extLst>
              <a:ext uri="{FF2B5EF4-FFF2-40B4-BE49-F238E27FC236}">
                <a16:creationId xmlns:a16="http://schemas.microsoft.com/office/drawing/2014/main" id="{7ED86E97-E8D3-4FAD-86C0-99EEB708129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1212E15B-8EBB-489F-ADC1-001BA4A3C55F}"/>
              </a:ext>
            </a:extLst>
          </p:cNvPr>
          <p:cNvSpPr>
            <a:spLocks noGrp="1"/>
          </p:cNvSpPr>
          <p:nvPr>
            <p:ph type="sldNum" sz="quarter" idx="12"/>
          </p:nvPr>
        </p:nvSpPr>
        <p:spPr/>
        <p:txBody>
          <a:bodyPr/>
          <a:lstStyle/>
          <a:p>
            <a:fld id="{8503B3E5-BAE0-4051-A0B1-29381921E4F1}" type="slidenum">
              <a:rPr lang="en-GB" smtClean="0"/>
              <a:t>17</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35735E-5341-4F20-A6F0-0712EA354896}"/>
              </a:ext>
            </a:extLst>
          </p:cNvPr>
          <p:cNvSpPr>
            <a:spLocks noGrp="1" noChangeArrowheads="1"/>
          </p:cNvSpPr>
          <p:nvPr>
            <p:ph type="title"/>
          </p:nvPr>
        </p:nvSpPr>
        <p:spPr>
          <a:xfrm>
            <a:off x="457200" y="235237"/>
            <a:ext cx="8229600" cy="896937"/>
          </a:xfrm>
        </p:spPr>
        <p:txBody>
          <a:bodyPr>
            <a:norm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 use by postpartum women</a:t>
            </a:r>
          </a:p>
        </p:txBody>
      </p:sp>
      <p:sp>
        <p:nvSpPr>
          <p:cNvPr id="205827" name="Rectangle 3">
            <a:extLst>
              <a:ext uri="{FF2B5EF4-FFF2-40B4-BE49-F238E27FC236}">
                <a16:creationId xmlns:a16="http://schemas.microsoft.com/office/drawing/2014/main" id="{1AF1E27F-6AAD-4C80-8CA6-D8593D9DE8FF}"/>
              </a:ext>
            </a:extLst>
          </p:cNvPr>
          <p:cNvSpPr>
            <a:spLocks noGrp="1" noChangeArrowheads="1"/>
          </p:cNvSpPr>
          <p:nvPr>
            <p:ph idx="1"/>
          </p:nvPr>
        </p:nvSpPr>
        <p:spPr>
          <a:xfrm>
            <a:off x="5691188" y="1812925"/>
            <a:ext cx="3128962" cy="4681538"/>
          </a:xfrm>
        </p:spPr>
        <p:txBody>
          <a:bodyPr>
            <a:normAutofit/>
          </a:bodyPr>
          <a:lstStyle/>
          <a:p>
            <a:pPr eaLnBrk="1" hangingPunct="1">
              <a:spcBef>
                <a:spcPct val="65000"/>
              </a:spcBef>
            </a:pPr>
            <a:r>
              <a:rPr lang="en-US" altLang="en-US" sz="2400" dirty="0">
                <a:ea typeface="ＭＳ Ｐゴシック" panose="020B0600070205080204" pitchFamily="34" charset="-128"/>
              </a:rPr>
              <a:t>Breastfeeding and non-breastfeeding women may initiate POPs at any time postpartum </a:t>
            </a:r>
          </a:p>
        </p:txBody>
      </p:sp>
      <p:graphicFrame>
        <p:nvGraphicFramePr>
          <p:cNvPr id="205878" name="Group 54">
            <a:extLst>
              <a:ext uri="{FF2B5EF4-FFF2-40B4-BE49-F238E27FC236}">
                <a16:creationId xmlns:a16="http://schemas.microsoft.com/office/drawing/2014/main" id="{E6A59C99-0697-4902-804F-A8828F9D8F45}"/>
              </a:ext>
            </a:extLst>
          </p:cNvPr>
          <p:cNvGraphicFramePr>
            <a:graphicFrameLocks noGrp="1"/>
          </p:cNvGraphicFramePr>
          <p:nvPr>
            <p:extLst>
              <p:ext uri="{D42A27DB-BD31-4B8C-83A1-F6EECF244321}">
                <p14:modId xmlns:p14="http://schemas.microsoft.com/office/powerpoint/2010/main" val="3973018355"/>
              </p:ext>
            </p:extLst>
          </p:nvPr>
        </p:nvGraphicFramePr>
        <p:xfrm>
          <a:off x="592138" y="1428750"/>
          <a:ext cx="4824412" cy="5065713"/>
        </p:xfrm>
        <a:graphic>
          <a:graphicData uri="http://schemas.openxmlformats.org/drawingml/2006/table">
            <a:tbl>
              <a:tblPr/>
              <a:tblGrid>
                <a:gridCol w="2412206">
                  <a:extLst>
                    <a:ext uri="{9D8B030D-6E8A-4147-A177-3AD203B41FA5}">
                      <a16:colId xmlns:a16="http://schemas.microsoft.com/office/drawing/2014/main" val="20000"/>
                    </a:ext>
                  </a:extLst>
                </a:gridCol>
                <a:gridCol w="2412206">
                  <a:extLst>
                    <a:ext uri="{9D8B030D-6E8A-4147-A177-3AD203B41FA5}">
                      <a16:colId xmlns:a16="http://schemas.microsoft.com/office/drawing/2014/main" val="20001"/>
                    </a:ext>
                  </a:extLst>
                </a:gridCol>
              </a:tblGrid>
              <a:tr h="463355">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T="45703" marB="4570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396226">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Condition</a:t>
                      </a:r>
                    </a:p>
                  </a:txBody>
                  <a:tcPr marT="45703" marB="4570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Category</a:t>
                      </a:r>
                    </a:p>
                  </a:txBody>
                  <a:tcPr marT="45703" marB="4570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05830">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Non-breastfeeding &lt;21 days</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1</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2"/>
                  </a:ext>
                </a:extLst>
              </a:tr>
              <a:tr h="731491">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Non-breastfeeding ≥ 21 days</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endParaRPr lang="en-US" sz="1800" dirty="0">
                        <a:latin typeface="+mn-lt"/>
                      </a:endParaRP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3"/>
                  </a:ext>
                </a:extLst>
              </a:tr>
              <a:tr h="731491">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&lt;6 weeks postpartum</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2</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1005829">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&gt;6 weeks and &lt; 6 months</a:t>
                      </a:r>
                    </a:p>
                  </a:txBody>
                  <a:tcPr marT="91407" marB="91407"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1</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5"/>
                  </a:ext>
                </a:extLst>
              </a:tr>
              <a:tr h="731491">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a:t>
                      </a:r>
                      <a:r>
                        <a:rPr kumimoji="0" lang="en-US" sz="2000" b="0" i="0" u="none" strike="noStrike" cap="none" normalizeH="0" baseline="0" dirty="0">
                          <a:ln>
                            <a:noFill/>
                          </a:ln>
                          <a:solidFill>
                            <a:srgbClr val="000000"/>
                          </a:solidFill>
                          <a:effectLst/>
                          <a:latin typeface="+mn-lt"/>
                          <a:ea typeface="ＭＳ Ｐゴシック" charset="-128"/>
                          <a:cs typeface="Arial" charset="0"/>
                        </a:rPr>
                        <a:t>≥</a:t>
                      </a:r>
                      <a:r>
                        <a:rPr kumimoji="0" lang="en-US" sz="2000" b="0" i="0" u="none" strike="noStrike" cap="none" normalizeH="0" baseline="0" dirty="0">
                          <a:ln>
                            <a:noFill/>
                          </a:ln>
                          <a:solidFill>
                            <a:srgbClr val="000000"/>
                          </a:solidFill>
                          <a:effectLst/>
                          <a:latin typeface="+mn-lt"/>
                          <a:ea typeface="ＭＳ Ｐゴシック" charset="-128"/>
                        </a:rPr>
                        <a:t>6 months</a:t>
                      </a:r>
                    </a:p>
                  </a:txBody>
                  <a:tcPr marT="91407" marB="91407"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1</a:t>
                      </a:r>
                    </a:p>
                  </a:txBody>
                  <a:tcPr marT="91407" marB="914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B853"/>
                    </a:solidFill>
                  </a:tcPr>
                </a:tc>
                <a:extLst>
                  <a:ext uri="{0D108BD9-81ED-4DB2-BD59-A6C34878D82A}">
                    <a16:rowId xmlns:a16="http://schemas.microsoft.com/office/drawing/2014/main" val="10006"/>
                  </a:ext>
                </a:extLst>
              </a:tr>
            </a:tbl>
          </a:graphicData>
        </a:graphic>
      </p:graphicFrame>
      <p:sp>
        <p:nvSpPr>
          <p:cNvPr id="6" name="Footer Placeholder 1">
            <a:extLst>
              <a:ext uri="{FF2B5EF4-FFF2-40B4-BE49-F238E27FC236}">
                <a16:creationId xmlns:a16="http://schemas.microsoft.com/office/drawing/2014/main" id="{6BA802EB-5354-4439-A401-66AAB892EF5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30FD6399-223D-43B4-8C2E-2FE673152188}"/>
              </a:ext>
            </a:extLst>
          </p:cNvPr>
          <p:cNvSpPr>
            <a:spLocks noGrp="1"/>
          </p:cNvSpPr>
          <p:nvPr>
            <p:ph type="sldNum" sz="quarter" idx="12"/>
          </p:nvPr>
        </p:nvSpPr>
        <p:spPr/>
        <p:txBody>
          <a:bodyPr/>
          <a:lstStyle/>
          <a:p>
            <a:fld id="{8503B3E5-BAE0-4051-A0B1-29381921E4F1}" type="slidenum">
              <a:rPr lang="en-GB" smtClean="0"/>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1EF203C-D529-448B-B0C3-70547EC59D26}"/>
              </a:ext>
            </a:extLst>
          </p:cNvPr>
          <p:cNvSpPr>
            <a:spLocks noGrp="1" noChangeArrowheads="1"/>
          </p:cNvSpPr>
          <p:nvPr>
            <p:ph type="title"/>
          </p:nvPr>
        </p:nvSpPr>
        <p:spPr>
          <a:xfrm>
            <a:off x="469900" y="279400"/>
            <a:ext cx="8229600" cy="906463"/>
          </a:xfrm>
        </p:spPr>
        <p:txBody>
          <a:bodyPr>
            <a:norm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When to start POPs -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1</a:t>
            </a:r>
          </a:p>
        </p:txBody>
      </p:sp>
      <p:sp>
        <p:nvSpPr>
          <p:cNvPr id="184323" name="Rectangle 3">
            <a:extLst>
              <a:ext uri="{FF2B5EF4-FFF2-40B4-BE49-F238E27FC236}">
                <a16:creationId xmlns:a16="http://schemas.microsoft.com/office/drawing/2014/main" id="{2482ACC1-B4CC-4458-B428-8BD62F884B0E}"/>
              </a:ext>
            </a:extLst>
          </p:cNvPr>
          <p:cNvSpPr>
            <a:spLocks noGrp="1" noChangeArrowheads="1"/>
          </p:cNvSpPr>
          <p:nvPr>
            <p:ph idx="1"/>
          </p:nvPr>
        </p:nvSpPr>
        <p:spPr>
          <a:xfrm>
            <a:off x="288925" y="1458913"/>
            <a:ext cx="8567738" cy="4422749"/>
          </a:xfrm>
        </p:spPr>
        <p:txBody>
          <a:bodyPr>
            <a:spAutoFit/>
          </a:bodyPr>
          <a:lstStyle/>
          <a:p>
            <a:pPr eaLnBrk="1" hangingPunct="1">
              <a:spcBef>
                <a:spcPct val="55000"/>
              </a:spcBef>
            </a:pPr>
            <a:r>
              <a:rPr lang="en-US" altLang="en-US" sz="2400" dirty="0">
                <a:ea typeface="ＭＳ Ｐゴシック" panose="020B0600070205080204" pitchFamily="34" charset="-128"/>
              </a:rPr>
              <a:t>Anytime you are reasonably certain the woman is not pregnant.</a:t>
            </a:r>
          </a:p>
          <a:p>
            <a:pPr eaLnBrk="1" hangingPunct="1">
              <a:spcBef>
                <a:spcPct val="50000"/>
              </a:spcBef>
            </a:pPr>
            <a:r>
              <a:rPr lang="en-US" altLang="en-US" sz="2400" dirty="0">
                <a:ea typeface="ＭＳ Ｐゴシック" panose="020B0600070205080204" pitchFamily="34" charset="-128"/>
              </a:rPr>
              <a:t>Pregnancy can be ruled out if the woman meets one of the following criteria:</a:t>
            </a:r>
            <a:endParaRPr lang="en-US" altLang="en-US" sz="1800" dirty="0">
              <a:ea typeface="ＭＳ Ｐゴシック" panose="020B0600070205080204" pitchFamily="34" charset="-128"/>
            </a:endParaRPr>
          </a:p>
          <a:p>
            <a:pPr lvl="1" eaLnBrk="1" hangingPunct="1">
              <a:spcBef>
                <a:spcPct val="45000"/>
              </a:spcBef>
            </a:pPr>
            <a:r>
              <a:rPr lang="en-US" altLang="en-US" sz="1800" dirty="0">
                <a:solidFill>
                  <a:srgbClr val="C00000"/>
                </a:solidFill>
                <a:ea typeface="ＭＳ Ｐゴシック" panose="020B0600070205080204" pitchFamily="34" charset="-128"/>
              </a:rPr>
              <a:t>Started monthly bleeding within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breastfeeding fully, has no menses and baby is less than 6 months old </a:t>
            </a:r>
          </a:p>
          <a:p>
            <a:pPr lvl="1" eaLnBrk="1" hangingPunct="1">
              <a:spcBef>
                <a:spcPct val="45000"/>
              </a:spcBef>
            </a:pPr>
            <a:r>
              <a:rPr lang="en-US" altLang="en-US" sz="1800" dirty="0">
                <a:solidFill>
                  <a:srgbClr val="C00000"/>
                </a:solidFill>
                <a:ea typeface="ＭＳ Ｐゴシック" panose="020B0600070205080204" pitchFamily="34" charset="-128"/>
              </a:rPr>
              <a:t>Has abstained from intercourse since last menses or delivery</a:t>
            </a:r>
          </a:p>
          <a:p>
            <a:pPr lvl="1" eaLnBrk="1" hangingPunct="1">
              <a:spcBef>
                <a:spcPct val="45000"/>
              </a:spcBef>
            </a:pPr>
            <a:r>
              <a:rPr lang="en-US" altLang="en-US" sz="1800" dirty="0">
                <a:solidFill>
                  <a:srgbClr val="C00000"/>
                </a:solidFill>
                <a:ea typeface="ＭＳ Ｐゴシック" panose="020B0600070205080204" pitchFamily="34" charset="-128"/>
              </a:rPr>
              <a:t>Had a baby in the past 4 weeks</a:t>
            </a:r>
          </a:p>
          <a:p>
            <a:pPr lvl="1" eaLnBrk="1" hangingPunct="1">
              <a:spcBef>
                <a:spcPct val="45000"/>
              </a:spcBef>
            </a:pPr>
            <a:r>
              <a:rPr lang="en-US" altLang="en-US" sz="1800" dirty="0">
                <a:solidFill>
                  <a:srgbClr val="C00000"/>
                </a:solidFill>
                <a:ea typeface="ＭＳ Ｐゴシック" panose="020B0600070205080204" pitchFamily="34" charset="-128"/>
              </a:rPr>
              <a:t>Had a miscarriage or an abortion 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using a reliable contraceptive method consistently and correctly</a:t>
            </a:r>
          </a:p>
          <a:p>
            <a:pPr eaLnBrk="1" hangingPunct="1">
              <a:spcBef>
                <a:spcPct val="65000"/>
              </a:spcBef>
            </a:pPr>
            <a:r>
              <a:rPr lang="en-US" altLang="en-US" sz="2400" dirty="0">
                <a:ea typeface="ＭＳ Ｐゴシック" panose="020B0600070205080204" pitchFamily="34" charset="-128"/>
              </a:rPr>
              <a:t>If none of the above apply, pregnancy can be ruled out by pregnancy test, pelvic exam, or waiting until next menses.</a:t>
            </a:r>
          </a:p>
        </p:txBody>
      </p:sp>
      <p:sp>
        <p:nvSpPr>
          <p:cNvPr id="5" name="Footer Placeholder 1">
            <a:extLst>
              <a:ext uri="{FF2B5EF4-FFF2-40B4-BE49-F238E27FC236}">
                <a16:creationId xmlns:a16="http://schemas.microsoft.com/office/drawing/2014/main" id="{12768C65-EA8D-4654-B580-91DB3292D35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D43DA2DF-A263-43C5-9C57-F47489FA8F00}"/>
              </a:ext>
            </a:extLst>
          </p:cNvPr>
          <p:cNvSpPr>
            <a:spLocks noGrp="1"/>
          </p:cNvSpPr>
          <p:nvPr>
            <p:ph type="sldNum" sz="quarter" idx="12"/>
          </p:nvPr>
        </p:nvSpPr>
        <p:spPr/>
        <p:txBody>
          <a:bodyPr/>
          <a:lstStyle/>
          <a:p>
            <a:fld id="{8503B3E5-BAE0-4051-A0B1-29381921E4F1}" type="slidenum">
              <a:rPr lang="en-GB" smtClean="0"/>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Outline and objectives</a:t>
            </a:r>
            <a:endParaRPr lang="en-US" sz="4800" b="1" dirty="0">
              <a:solidFill>
                <a:schemeClr val="accent4"/>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a:xfrm>
            <a:off x="628650" y="1825625"/>
            <a:ext cx="8063658" cy="4351338"/>
          </a:xfrm>
        </p:spPr>
        <p:txBody>
          <a:bodyPr>
            <a:normAutofit/>
          </a:bodyPr>
          <a:lstStyle/>
          <a:p>
            <a:r>
              <a:rPr lang="en-GB" altLang="en-US" sz="3200" dirty="0"/>
              <a:t>Description of the method</a:t>
            </a:r>
          </a:p>
          <a:p>
            <a:r>
              <a:rPr lang="en-GB" altLang="en-US" sz="3200" dirty="0"/>
              <a:t>Mechanism of action</a:t>
            </a:r>
          </a:p>
          <a:p>
            <a:r>
              <a:rPr lang="en-GB" altLang="en-US" sz="3200" dirty="0"/>
              <a:t>Effectiveness</a:t>
            </a:r>
          </a:p>
          <a:p>
            <a:r>
              <a:rPr lang="en-GB" altLang="en-US" sz="3200" dirty="0"/>
              <a:t>Eligibility criteria</a:t>
            </a:r>
          </a:p>
          <a:p>
            <a:r>
              <a:rPr lang="en-GB" altLang="en-US" sz="3200" dirty="0"/>
              <a:t>Benefits and side effects</a:t>
            </a:r>
          </a:p>
          <a:p>
            <a:r>
              <a:rPr lang="en-GB" altLang="en-US" sz="3200" dirty="0"/>
              <a:t>Interventions for associated effects</a:t>
            </a:r>
          </a:p>
          <a:p>
            <a:endParaRPr lang="en-US" altLang="en-US" sz="3200" dirty="0"/>
          </a:p>
        </p:txBody>
      </p:sp>
      <p:sp>
        <p:nvSpPr>
          <p:cNvPr id="2" name="Slide Number Placeholder 1">
            <a:extLst>
              <a:ext uri="{FF2B5EF4-FFF2-40B4-BE49-F238E27FC236}">
                <a16:creationId xmlns:a16="http://schemas.microsoft.com/office/drawing/2014/main" id="{CB2E6982-48A8-4828-9EE9-A07F9B501098}"/>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4C35BF2-999D-42D1-86CA-7551CCC5D928}"/>
              </a:ext>
            </a:extLst>
          </p:cNvPr>
          <p:cNvSpPr>
            <a:spLocks noGrp="1" noChangeArrowheads="1"/>
          </p:cNvSpPr>
          <p:nvPr>
            <p:ph type="title"/>
          </p:nvPr>
        </p:nvSpPr>
        <p:spPr>
          <a:xfrm>
            <a:off x="469900" y="271463"/>
            <a:ext cx="8229600" cy="939800"/>
          </a:xfrm>
        </p:spPr>
        <p:txBody>
          <a:bodyPr>
            <a:norm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When to start POPs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- 2</a:t>
            </a:r>
            <a:endPar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3315" name="Rectangle 3">
            <a:extLst>
              <a:ext uri="{FF2B5EF4-FFF2-40B4-BE49-F238E27FC236}">
                <a16:creationId xmlns:a16="http://schemas.microsoft.com/office/drawing/2014/main" id="{EDD28941-2D40-4DD7-97A5-A93E5761FEEE}"/>
              </a:ext>
            </a:extLst>
          </p:cNvPr>
          <p:cNvSpPr>
            <a:spLocks noGrp="1" noChangeArrowheads="1"/>
          </p:cNvSpPr>
          <p:nvPr>
            <p:ph idx="1"/>
          </p:nvPr>
        </p:nvSpPr>
        <p:spPr>
          <a:xfrm>
            <a:off x="457200" y="1463675"/>
            <a:ext cx="8242300" cy="4494213"/>
          </a:xfrm>
        </p:spPr>
        <p:txBody>
          <a:bodyPr/>
          <a:lstStyle/>
          <a:p>
            <a:pPr marL="0" indent="0" eaLnBrk="1" hangingPunct="1">
              <a:spcBef>
                <a:spcPct val="55000"/>
              </a:spcBef>
              <a:buNone/>
            </a:pPr>
            <a:r>
              <a:rPr lang="en-US" altLang="en-US" sz="2600" b="1" dirty="0">
                <a:solidFill>
                  <a:srgbClr val="C00000"/>
                </a:solidFill>
                <a:ea typeface="ＭＳ Ｐゴシック" panose="020B0600070205080204" pitchFamily="34" charset="-128"/>
              </a:rPr>
              <a:t>Having menstrual cycles:</a:t>
            </a:r>
          </a:p>
          <a:p>
            <a:pPr marL="857250" lvl="1" indent="-457200" eaLnBrk="1" hangingPunct="1">
              <a:spcBef>
                <a:spcPct val="55000"/>
              </a:spcBef>
            </a:pPr>
            <a:r>
              <a:rPr lang="en-US" altLang="en-US" sz="2200" dirty="0">
                <a:ea typeface="ＭＳ Ｐゴシック" panose="020B0600070205080204" pitchFamily="34" charset="-128"/>
              </a:rPr>
              <a:t>If starting during the first 5 days of the menstrual cycle, no backup method needed</a:t>
            </a:r>
          </a:p>
          <a:p>
            <a:pPr marL="857250" lvl="1" indent="-457200" eaLnBrk="1" hangingPunct="1">
              <a:spcBef>
                <a:spcPct val="55000"/>
              </a:spcBef>
            </a:pPr>
            <a:r>
              <a:rPr lang="en-US" altLang="en-US" sz="2200" dirty="0">
                <a:ea typeface="ＭＳ Ｐゴシック" panose="020B0600070205080204" pitchFamily="34" charset="-128"/>
              </a:rPr>
              <a:t>After day 5 of her cycle, rule out pregnancy and abstain from sex or use backup method for the next 2 days</a:t>
            </a:r>
          </a:p>
          <a:p>
            <a:pPr marL="857250" lvl="1" indent="-457200" eaLnBrk="1" hangingPunct="1">
              <a:spcBef>
                <a:spcPct val="55000"/>
              </a:spcBef>
            </a:pPr>
            <a:endParaRPr lang="en-US" altLang="en-US" sz="2200" dirty="0">
              <a:ea typeface="ＭＳ Ｐゴシック" panose="020B0600070205080204" pitchFamily="34" charset="-128"/>
            </a:endParaRPr>
          </a:p>
          <a:p>
            <a:pPr marL="0" indent="0" eaLnBrk="1" hangingPunct="1">
              <a:spcBef>
                <a:spcPct val="55000"/>
              </a:spcBef>
              <a:buNone/>
            </a:pPr>
            <a:r>
              <a:rPr lang="en-US" altLang="en-US" sz="2600" b="1" dirty="0">
                <a:solidFill>
                  <a:srgbClr val="C00000"/>
                </a:solidFill>
                <a:ea typeface="ＭＳ Ｐゴシック" panose="020B0600070205080204" pitchFamily="34" charset="-128"/>
              </a:rPr>
              <a:t>Amenorrhoeic (not having menstrual cycles):</a:t>
            </a:r>
          </a:p>
          <a:p>
            <a:pPr marL="857250" lvl="1" indent="-457200" eaLnBrk="1" hangingPunct="1">
              <a:spcBef>
                <a:spcPct val="55000"/>
              </a:spcBef>
            </a:pPr>
            <a:r>
              <a:rPr lang="en-US" altLang="en-US" sz="2200" dirty="0">
                <a:ea typeface="ＭＳ Ｐゴシック" panose="020B0600070205080204" pitchFamily="34" charset="-128"/>
              </a:rPr>
              <a:t>Initiate at any time after ruling out pregnancy and abstain from sex or use backup method for the next 2 days</a:t>
            </a:r>
          </a:p>
        </p:txBody>
      </p:sp>
      <p:sp>
        <p:nvSpPr>
          <p:cNvPr id="5" name="Footer Placeholder 1">
            <a:extLst>
              <a:ext uri="{FF2B5EF4-FFF2-40B4-BE49-F238E27FC236}">
                <a16:creationId xmlns:a16="http://schemas.microsoft.com/office/drawing/2014/main" id="{F2CAF5E1-C560-4A79-A1AD-766D09A93E4A}"/>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27E9B394-CA16-4A05-A0BF-29675AA78D1C}"/>
              </a:ext>
            </a:extLst>
          </p:cNvPr>
          <p:cNvSpPr>
            <a:spLocks noGrp="1"/>
          </p:cNvSpPr>
          <p:nvPr>
            <p:ph type="sldNum" sz="quarter" idx="12"/>
          </p:nvPr>
        </p:nvSpPr>
        <p:spPr/>
        <p:txBody>
          <a:bodyPr/>
          <a:lstStyle/>
          <a:p>
            <a:fld id="{8503B3E5-BAE0-4051-A0B1-29381921E4F1}" type="slidenum">
              <a:rPr lang="en-GB" smtClean="0"/>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9B89BA6-048B-46A7-BFEB-7C3ED98DE58E}"/>
              </a:ext>
            </a:extLst>
          </p:cNvPr>
          <p:cNvSpPr>
            <a:spLocks noGrp="1" noChangeArrowheads="1"/>
          </p:cNvSpPr>
          <p:nvPr>
            <p:ph type="title"/>
          </p:nvPr>
        </p:nvSpPr>
        <p:spPr>
          <a:xfrm>
            <a:off x="469900" y="271463"/>
            <a:ext cx="8229600" cy="939800"/>
          </a:xfrm>
        </p:spPr>
        <p:txBody>
          <a:bodyPr>
            <a:norm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When to start POPs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- 3</a:t>
            </a:r>
            <a:endPar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5363" name="Rectangle 3">
            <a:extLst>
              <a:ext uri="{FF2B5EF4-FFF2-40B4-BE49-F238E27FC236}">
                <a16:creationId xmlns:a16="http://schemas.microsoft.com/office/drawing/2014/main" id="{8720AA3D-F51C-408E-85F6-6DE450942746}"/>
              </a:ext>
            </a:extLst>
          </p:cNvPr>
          <p:cNvSpPr>
            <a:spLocks noGrp="1" noChangeArrowheads="1"/>
          </p:cNvSpPr>
          <p:nvPr>
            <p:ph idx="1"/>
          </p:nvPr>
        </p:nvSpPr>
        <p:spPr>
          <a:xfrm>
            <a:off x="444500" y="1331473"/>
            <a:ext cx="8446112" cy="3350696"/>
          </a:xfrm>
        </p:spPr>
        <p:txBody>
          <a:bodyPr>
            <a:noAutofit/>
          </a:bodyPr>
          <a:lstStyle/>
          <a:p>
            <a:pPr marL="0" indent="0" eaLnBrk="1" hangingPunct="1">
              <a:spcBef>
                <a:spcPct val="55000"/>
              </a:spcBef>
              <a:buNone/>
            </a:pPr>
            <a:r>
              <a:rPr lang="en-US" altLang="en-US" sz="2200" b="1" dirty="0">
                <a:solidFill>
                  <a:srgbClr val="C00000"/>
                </a:solidFill>
                <a:ea typeface="ＭＳ Ｐゴシック" panose="020B0600070205080204" pitchFamily="34" charset="-128"/>
              </a:rPr>
              <a:t>Postpartum and breastfeeding:</a:t>
            </a:r>
          </a:p>
          <a:p>
            <a:pPr marL="857250" lvl="1" indent="-457200" eaLnBrk="1" hangingPunct="1">
              <a:spcBef>
                <a:spcPct val="55000"/>
              </a:spcBef>
            </a:pPr>
            <a:r>
              <a:rPr lang="en-US" altLang="en-US" sz="1800" b="1" dirty="0">
                <a:ea typeface="ＭＳ Ｐゴシック" panose="020B0600070205080204" pitchFamily="34" charset="-128"/>
              </a:rPr>
              <a:t>&lt;6 weeks postpartum</a:t>
            </a:r>
            <a:r>
              <a:rPr lang="en-US" altLang="en-US" sz="1800" dirty="0">
                <a:ea typeface="ＭＳ Ｐゴシック" panose="020B0600070205080204" pitchFamily="34" charset="-128"/>
              </a:rPr>
              <a:t>: Can initiate any time postpartum. If she is fully or nearly fully breastfeeding, no backup method needed.</a:t>
            </a:r>
          </a:p>
          <a:p>
            <a:pPr marL="857250" lvl="1" indent="-457200" eaLnBrk="1" hangingPunct="1">
              <a:spcBef>
                <a:spcPct val="55000"/>
              </a:spcBef>
            </a:pPr>
            <a:r>
              <a:rPr lang="en-US" altLang="en-US" sz="1800" b="1" dirty="0">
                <a:ea typeface="ＭＳ Ｐゴシック" panose="020B0600070205080204" pitchFamily="34" charset="-128"/>
              </a:rPr>
              <a:t>6 weeks to 6 months postpartum and menstrual cycles have not returned:</a:t>
            </a:r>
            <a:r>
              <a:rPr lang="en-US" altLang="en-US" sz="1800" dirty="0">
                <a:ea typeface="ＭＳ Ｐゴシック" panose="020B0600070205080204" pitchFamily="34" charset="-128"/>
              </a:rPr>
              <a:t> Can initiate at any time. If she is fully or nearly fully breastfeeding, no backup method is needed.</a:t>
            </a:r>
          </a:p>
          <a:p>
            <a:pPr marL="857250" lvl="1" indent="-457200" eaLnBrk="1" hangingPunct="1">
              <a:spcBef>
                <a:spcPct val="55000"/>
              </a:spcBef>
            </a:pPr>
            <a:r>
              <a:rPr lang="en-US" altLang="en-US" sz="1800" b="1" dirty="0">
                <a:ea typeface="ＭＳ Ｐゴシック" panose="020B0600070205080204" pitchFamily="34" charset="-128"/>
              </a:rPr>
              <a:t>More than 6 weeks postpartum and cycles have returned:</a:t>
            </a:r>
            <a:r>
              <a:rPr lang="en-US" altLang="en-US" sz="1800" dirty="0">
                <a:ea typeface="ＭＳ Ｐゴシック" panose="020B0600070205080204" pitchFamily="34" charset="-128"/>
              </a:rPr>
              <a:t> Follow POP initiation for women having menstrual cycles.</a:t>
            </a:r>
          </a:p>
          <a:p>
            <a:pPr marL="857250" lvl="1" indent="-457200" eaLnBrk="1" hangingPunct="1">
              <a:spcBef>
                <a:spcPct val="55000"/>
              </a:spcBef>
            </a:pPr>
            <a:endParaRPr lang="en-US" altLang="en-US" dirty="0">
              <a:ea typeface="ＭＳ Ｐゴシック" panose="020B0600070205080204" pitchFamily="34" charset="-128"/>
            </a:endParaRPr>
          </a:p>
        </p:txBody>
      </p:sp>
      <p:sp>
        <p:nvSpPr>
          <p:cNvPr id="5" name="Footer Placeholder 1">
            <a:extLst>
              <a:ext uri="{FF2B5EF4-FFF2-40B4-BE49-F238E27FC236}">
                <a16:creationId xmlns:a16="http://schemas.microsoft.com/office/drawing/2014/main" id="{2C39E37B-5A23-4FC7-A7A8-37DB24D64B8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3" name="Rectangle 2">
            <a:extLst>
              <a:ext uri="{FF2B5EF4-FFF2-40B4-BE49-F238E27FC236}">
                <a16:creationId xmlns:a16="http://schemas.microsoft.com/office/drawing/2014/main" id="{2C988A97-90AA-45CE-9265-A89746903F95}"/>
              </a:ext>
            </a:extLst>
          </p:cNvPr>
          <p:cNvSpPr/>
          <p:nvPr/>
        </p:nvSpPr>
        <p:spPr>
          <a:xfrm>
            <a:off x="416714" y="3987364"/>
            <a:ext cx="8473897" cy="2349874"/>
          </a:xfrm>
          <a:prstGeom prst="rect">
            <a:avLst/>
          </a:prstGeom>
        </p:spPr>
        <p:txBody>
          <a:bodyPr wrap="square">
            <a:spAutoFit/>
          </a:bodyPr>
          <a:lstStyle/>
          <a:p>
            <a:pPr lvl="0" defTabSz="914400">
              <a:lnSpc>
                <a:spcPct val="90000"/>
              </a:lnSpc>
              <a:spcBef>
                <a:spcPct val="55000"/>
              </a:spcBef>
            </a:pPr>
            <a:r>
              <a:rPr lang="en-US" altLang="en-US" sz="2200" b="1" dirty="0">
                <a:solidFill>
                  <a:srgbClr val="C00000"/>
                </a:solidFill>
                <a:ea typeface="ＭＳ Ｐゴシック" panose="020B0600070205080204" pitchFamily="34" charset="-128"/>
              </a:rPr>
              <a:t>Postpartum and not breastfeeding:</a:t>
            </a:r>
          </a:p>
          <a:p>
            <a:pPr marL="857250" lvl="1" indent="-457200" defTabSz="914400">
              <a:lnSpc>
                <a:spcPct val="90000"/>
              </a:lnSpc>
              <a:spcBef>
                <a:spcPct val="55000"/>
              </a:spcBef>
              <a:buFont typeface="Arial" panose="020B0604020202020204" pitchFamily="34" charset="0"/>
              <a:buChar char="•"/>
            </a:pPr>
            <a:r>
              <a:rPr lang="en-US" altLang="en-US" b="1" dirty="0">
                <a:solidFill>
                  <a:prstClr val="black"/>
                </a:solidFill>
                <a:ea typeface="ＭＳ Ｐゴシック" panose="020B0600070205080204" pitchFamily="34" charset="-128"/>
              </a:rPr>
              <a:t>&lt;21 days postpartum</a:t>
            </a:r>
            <a:r>
              <a:rPr lang="en-US" altLang="en-US" dirty="0">
                <a:solidFill>
                  <a:prstClr val="black"/>
                </a:solidFill>
                <a:ea typeface="ＭＳ Ｐゴシック" panose="020B0600070205080204" pitchFamily="34" charset="-128"/>
              </a:rPr>
              <a:t>: POPs can be started, no additional backup method needed.</a:t>
            </a:r>
          </a:p>
          <a:p>
            <a:pPr marL="857250" lvl="1" indent="-457200" defTabSz="914400">
              <a:lnSpc>
                <a:spcPct val="90000"/>
              </a:lnSpc>
              <a:spcBef>
                <a:spcPct val="55000"/>
              </a:spcBef>
              <a:buFont typeface="Arial" panose="020B0604020202020204" pitchFamily="34" charset="0"/>
              <a:buChar char="•"/>
            </a:pPr>
            <a:r>
              <a:rPr lang="en-US" altLang="en-US" b="1" dirty="0">
                <a:solidFill>
                  <a:prstClr val="black"/>
                </a:solidFill>
                <a:ea typeface="ＭＳ Ｐゴシック" panose="020B0600070205080204" pitchFamily="34" charset="-128"/>
              </a:rPr>
              <a:t>21 or more days postpartum and menstrual cycles have not returned</a:t>
            </a:r>
            <a:r>
              <a:rPr lang="en-US" altLang="en-US" dirty="0">
                <a:solidFill>
                  <a:prstClr val="black"/>
                </a:solidFill>
                <a:ea typeface="ＭＳ Ｐゴシック" panose="020B0600070205080204" pitchFamily="34" charset="-128"/>
              </a:rPr>
              <a:t>: Rule out pregnancy and abstain from sex or use a backup method for the next 2 days.</a:t>
            </a:r>
          </a:p>
          <a:p>
            <a:pPr marL="857250" lvl="1" indent="-457200" defTabSz="914400">
              <a:lnSpc>
                <a:spcPct val="90000"/>
              </a:lnSpc>
              <a:spcBef>
                <a:spcPct val="55000"/>
              </a:spcBef>
              <a:buFont typeface="Arial" panose="020B0604020202020204" pitchFamily="34" charset="0"/>
              <a:buChar char="•"/>
            </a:pPr>
            <a:r>
              <a:rPr lang="en-US" altLang="en-US" b="1" dirty="0">
                <a:solidFill>
                  <a:prstClr val="black"/>
                </a:solidFill>
                <a:ea typeface="ＭＳ Ｐゴシック" panose="020B0600070205080204" pitchFamily="34" charset="-128"/>
              </a:rPr>
              <a:t>Menstrual cycles have returned</a:t>
            </a:r>
            <a:r>
              <a:rPr lang="en-US" altLang="en-US" dirty="0">
                <a:solidFill>
                  <a:prstClr val="black"/>
                </a:solidFill>
                <a:ea typeface="ＭＳ Ｐゴシック" panose="020B0600070205080204" pitchFamily="34" charset="-128"/>
              </a:rPr>
              <a:t>: Follow POP initiation for women having menstrual cycles.</a:t>
            </a:r>
          </a:p>
        </p:txBody>
      </p:sp>
      <p:sp>
        <p:nvSpPr>
          <p:cNvPr id="4" name="Slide Number Placeholder 3">
            <a:extLst>
              <a:ext uri="{FF2B5EF4-FFF2-40B4-BE49-F238E27FC236}">
                <a16:creationId xmlns:a16="http://schemas.microsoft.com/office/drawing/2014/main" id="{07860349-46AC-420B-8C39-8BD9652B8B56}"/>
              </a:ext>
            </a:extLst>
          </p:cNvPr>
          <p:cNvSpPr>
            <a:spLocks noGrp="1"/>
          </p:cNvSpPr>
          <p:nvPr>
            <p:ph type="sldNum" sz="quarter" idx="12"/>
          </p:nvPr>
        </p:nvSpPr>
        <p:spPr/>
        <p:txBody>
          <a:bodyPr/>
          <a:lstStyle/>
          <a:p>
            <a:fld id="{8503B3E5-BAE0-4051-A0B1-29381921E4F1}" type="slidenum">
              <a:rPr lang="en-GB" smtClean="0"/>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651D87F-27F5-4229-9068-09D47F3F9D07}"/>
              </a:ext>
            </a:extLst>
          </p:cNvPr>
          <p:cNvSpPr>
            <a:spLocks noGrp="1" noChangeArrowheads="1"/>
          </p:cNvSpPr>
          <p:nvPr>
            <p:ph type="title"/>
          </p:nvPr>
        </p:nvSpPr>
        <p:spPr>
          <a:xfrm>
            <a:off x="457200" y="250825"/>
            <a:ext cx="8229600" cy="990600"/>
          </a:xfrm>
        </p:spPr>
        <p:txBody>
          <a:bodyPr>
            <a:norm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When to Start POPs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- 4</a:t>
            </a:r>
            <a:endPar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2275" name="Rectangle 3">
            <a:extLst>
              <a:ext uri="{FF2B5EF4-FFF2-40B4-BE49-F238E27FC236}">
                <a16:creationId xmlns:a16="http://schemas.microsoft.com/office/drawing/2014/main" id="{899EAA25-6F5B-494A-B89B-9131120B4742}"/>
              </a:ext>
            </a:extLst>
          </p:cNvPr>
          <p:cNvSpPr>
            <a:spLocks noGrp="1" noChangeArrowheads="1"/>
          </p:cNvSpPr>
          <p:nvPr>
            <p:ph idx="1"/>
          </p:nvPr>
        </p:nvSpPr>
        <p:spPr>
          <a:xfrm>
            <a:off x="473075" y="1441450"/>
            <a:ext cx="8229600" cy="4184222"/>
          </a:xfrm>
        </p:spPr>
        <p:txBody>
          <a:bodyPr>
            <a:spAutoFit/>
          </a:bodyPr>
          <a:lstStyle/>
          <a:p>
            <a:pPr marL="0" indent="0" eaLnBrk="1" hangingPunct="1">
              <a:spcBef>
                <a:spcPct val="25000"/>
              </a:spcBef>
              <a:buNone/>
              <a:defRPr/>
            </a:pPr>
            <a:r>
              <a:rPr lang="en-US" altLang="en-US" sz="2200" b="1" dirty="0">
                <a:solidFill>
                  <a:srgbClr val="C00000"/>
                </a:solidFill>
                <a:ea typeface="ＭＳ Ｐゴシック" panose="020B0600070205080204" pitchFamily="34" charset="-128"/>
              </a:rPr>
              <a:t>After miscarriage or abortion: </a:t>
            </a:r>
          </a:p>
          <a:p>
            <a:pPr lvl="1">
              <a:spcBef>
                <a:spcPct val="25000"/>
              </a:spcBef>
              <a:defRPr/>
            </a:pPr>
            <a:r>
              <a:rPr lang="en-US" altLang="en-US" sz="1800" dirty="0">
                <a:ea typeface="ＭＳ Ｐゴシック" panose="020B0600070205080204" pitchFamily="34" charset="-128"/>
              </a:rPr>
              <a:t>If within 7 days after miscarriage or abortion, no backup method needed.</a:t>
            </a:r>
          </a:p>
          <a:p>
            <a:pPr lvl="1">
              <a:spcBef>
                <a:spcPct val="25000"/>
              </a:spcBef>
              <a:defRPr/>
            </a:pPr>
            <a:r>
              <a:rPr lang="en-US" altLang="en-US" sz="1800" dirty="0">
                <a:ea typeface="ＭＳ Ｐゴシック" panose="020B0600070205080204" pitchFamily="34" charset="-128"/>
              </a:rPr>
              <a:t>If more than 7 days after, rule out pregnancy, use backup method for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2 days.</a:t>
            </a:r>
          </a:p>
          <a:p>
            <a:pPr marL="0" indent="0" eaLnBrk="1" hangingPunct="1">
              <a:spcBef>
                <a:spcPct val="50000"/>
              </a:spcBef>
              <a:buNone/>
              <a:defRPr/>
            </a:pPr>
            <a:r>
              <a:rPr lang="en-US" altLang="en-US" sz="2200" b="1" dirty="0">
                <a:solidFill>
                  <a:srgbClr val="C00000"/>
                </a:solidFill>
                <a:ea typeface="ＭＳ Ｐゴシック" panose="020B0600070205080204" pitchFamily="34" charset="-128"/>
              </a:rPr>
              <a:t>Switching from hormonal method:</a:t>
            </a:r>
          </a:p>
          <a:p>
            <a:pPr marL="566738" lvl="1" indent="-219075" eaLnBrk="1" hangingPunct="1">
              <a:spcBef>
                <a:spcPct val="25000"/>
              </a:spcBef>
              <a:defRPr/>
            </a:pPr>
            <a:r>
              <a:rPr lang="en-US" altLang="en-US" sz="1800" dirty="0">
                <a:ea typeface="ＭＳ Ｐゴシック" panose="020B0600070205080204" pitchFamily="34" charset="-128"/>
              </a:rPr>
              <a:t>If using method correctly and consistently or she is reasonably sure she is not pregnant, may start immediately, no backup method needed (with injectables, initiate within reinjection window).</a:t>
            </a:r>
          </a:p>
          <a:p>
            <a:pPr marL="0" indent="0" eaLnBrk="1" hangingPunct="1">
              <a:spcBef>
                <a:spcPct val="50000"/>
              </a:spcBef>
              <a:buNone/>
              <a:defRPr/>
            </a:pPr>
            <a:r>
              <a:rPr lang="en-US" altLang="en-US" sz="2200" b="1" dirty="0">
                <a:solidFill>
                  <a:srgbClr val="C00000"/>
                </a:solidFill>
                <a:ea typeface="ＭＳ Ｐゴシック" panose="020B0600070205080204" pitchFamily="34" charset="-128"/>
              </a:rPr>
              <a:t>Switching from nonhormonal method other than IUD:</a:t>
            </a:r>
          </a:p>
          <a:p>
            <a:pPr marL="566738" lvl="1" indent="-219075" eaLnBrk="1" hangingPunct="1">
              <a:spcBef>
                <a:spcPct val="25000"/>
              </a:spcBef>
              <a:defRPr/>
            </a:pPr>
            <a:r>
              <a:rPr lang="en-US" altLang="en-US" sz="1800" dirty="0">
                <a:ea typeface="ＭＳ Ｐゴシック" panose="020B0600070205080204" pitchFamily="34" charset="-128"/>
              </a:rPr>
              <a:t>If starting within 5 days of start of menstrual cycle, may start immediately and no backup method needed.</a:t>
            </a:r>
          </a:p>
          <a:p>
            <a:pPr marL="566738" lvl="1" indent="-219075" eaLnBrk="1" hangingPunct="1">
              <a:spcBef>
                <a:spcPct val="25000"/>
              </a:spcBef>
              <a:defRPr/>
            </a:pPr>
            <a:r>
              <a:rPr lang="en-US" altLang="en-US" sz="1800" dirty="0">
                <a:ea typeface="ＭＳ Ｐゴシック" panose="020B0600070205080204" pitchFamily="34" charset="-128"/>
              </a:rPr>
              <a:t>If starting after day 5 of cycle, rule out pregnancy and use backup method for 2 days.</a:t>
            </a:r>
          </a:p>
        </p:txBody>
      </p:sp>
      <p:sp>
        <p:nvSpPr>
          <p:cNvPr id="5" name="Footer Placeholder 1">
            <a:extLst>
              <a:ext uri="{FF2B5EF4-FFF2-40B4-BE49-F238E27FC236}">
                <a16:creationId xmlns:a16="http://schemas.microsoft.com/office/drawing/2014/main" id="{EFD636A0-A85B-4AEC-B5B6-9D5FE15CC04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32C67EB3-3E26-4390-97EF-5341059614CA}"/>
              </a:ext>
            </a:extLst>
          </p:cNvPr>
          <p:cNvSpPr>
            <a:spLocks noGrp="1"/>
          </p:cNvSpPr>
          <p:nvPr>
            <p:ph type="sldNum" sz="quarter" idx="12"/>
          </p:nvPr>
        </p:nvSpPr>
        <p:spPr/>
        <p:txBody>
          <a:bodyPr/>
          <a:lstStyle/>
          <a:p>
            <a:fld id="{8503B3E5-BAE0-4051-A0B1-29381921E4F1}" type="slidenum">
              <a:rPr lang="en-GB" smtClean="0"/>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958E813-FB4D-4833-8321-20C37BA20074}"/>
              </a:ext>
            </a:extLst>
          </p:cNvPr>
          <p:cNvSpPr>
            <a:spLocks noGrp="1" noChangeArrowheads="1"/>
          </p:cNvSpPr>
          <p:nvPr>
            <p:ph type="title"/>
          </p:nvPr>
        </p:nvSpPr>
        <p:spPr>
          <a:xfrm>
            <a:off x="457200" y="250825"/>
            <a:ext cx="8229600" cy="990600"/>
          </a:xfrm>
        </p:spPr>
        <p:txBody>
          <a:bodyPr>
            <a:norm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When to start POPs -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5</a:t>
            </a:r>
            <a:endPar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2275" name="Rectangle 3">
            <a:extLst>
              <a:ext uri="{FF2B5EF4-FFF2-40B4-BE49-F238E27FC236}">
                <a16:creationId xmlns:a16="http://schemas.microsoft.com/office/drawing/2014/main" id="{CB08E616-4BC5-48BA-AF81-0A9C1E6015EF}"/>
              </a:ext>
            </a:extLst>
          </p:cNvPr>
          <p:cNvSpPr>
            <a:spLocks noGrp="1" noChangeArrowheads="1"/>
          </p:cNvSpPr>
          <p:nvPr>
            <p:ph idx="1"/>
          </p:nvPr>
        </p:nvSpPr>
        <p:spPr>
          <a:xfrm>
            <a:off x="473075" y="1304067"/>
            <a:ext cx="8384486" cy="5078313"/>
          </a:xfrm>
        </p:spPr>
        <p:txBody>
          <a:bodyPr wrap="square">
            <a:spAutoFit/>
          </a:bodyPr>
          <a:lstStyle/>
          <a:p>
            <a:pPr marL="0" indent="0" eaLnBrk="1" hangingPunct="1">
              <a:spcBef>
                <a:spcPct val="50000"/>
              </a:spcBef>
              <a:buNone/>
            </a:pPr>
            <a:r>
              <a:rPr lang="en-US" altLang="en-US" sz="2400" b="1" dirty="0">
                <a:solidFill>
                  <a:srgbClr val="C00000"/>
                </a:solidFill>
                <a:ea typeface="ＭＳ Ｐゴシック" panose="020B0600070205080204" pitchFamily="34" charset="-128"/>
              </a:rPr>
              <a:t>Switching from the IUD (including levonorgestrel-releasing IUD):</a:t>
            </a:r>
          </a:p>
          <a:p>
            <a:pPr>
              <a:spcBef>
                <a:spcPct val="25000"/>
              </a:spcBef>
            </a:pPr>
            <a:r>
              <a:rPr lang="en-US" altLang="en-US" sz="2200" b="1" dirty="0">
                <a:ea typeface="ＭＳ Ｐゴシック" panose="020B0600070205080204" pitchFamily="34" charset="-128"/>
              </a:rPr>
              <a:t>Within 5 days after start of menstrual bleeding:</a:t>
            </a:r>
          </a:p>
          <a:p>
            <a:pPr marL="747713" lvl="1" indent="-457200">
              <a:spcBef>
                <a:spcPct val="25000"/>
              </a:spcBef>
            </a:pPr>
            <a:r>
              <a:rPr lang="en-US" altLang="en-US" sz="2000" dirty="0">
                <a:ea typeface="ＭＳ Ｐゴシック" panose="020B0600070205080204" pitchFamily="34" charset="-128"/>
              </a:rPr>
              <a:t>Initiate POPs, no backup method necessary</a:t>
            </a:r>
          </a:p>
          <a:p>
            <a:pPr marL="747713" lvl="1" indent="-457200">
              <a:spcBef>
                <a:spcPct val="25000"/>
              </a:spcBef>
            </a:pPr>
            <a:endParaRPr lang="en-US" altLang="en-US" sz="2000" dirty="0">
              <a:ea typeface="ＭＳ Ｐゴシック" panose="020B0600070205080204" pitchFamily="34" charset="-128"/>
            </a:endParaRPr>
          </a:p>
          <a:p>
            <a:pPr>
              <a:spcBef>
                <a:spcPct val="25000"/>
              </a:spcBef>
            </a:pPr>
            <a:r>
              <a:rPr lang="en-US" altLang="en-US" sz="2200" b="1" dirty="0">
                <a:ea typeface="ＭＳ Ｐゴシック" panose="020B0600070205080204" pitchFamily="34" charset="-128"/>
              </a:rPr>
              <a:t>More than 5 days since the start of menstrual bleeding:</a:t>
            </a:r>
          </a:p>
          <a:p>
            <a:pPr lvl="1">
              <a:spcBef>
                <a:spcPct val="25000"/>
              </a:spcBef>
            </a:pPr>
            <a:r>
              <a:rPr lang="en-US" altLang="en-US" sz="2000" dirty="0">
                <a:ea typeface="ＭＳ Ｐゴシック" panose="020B0600070205080204" pitchFamily="34" charset="-128"/>
              </a:rPr>
              <a:t>Sexually active during this cycle: Recommend client remove IUD at time of next menses and initiate POPs at that time</a:t>
            </a:r>
          </a:p>
          <a:p>
            <a:pPr lvl="1">
              <a:spcBef>
                <a:spcPct val="25000"/>
              </a:spcBef>
            </a:pPr>
            <a:r>
              <a:rPr lang="en-US" altLang="en-US" sz="2000" dirty="0">
                <a:ea typeface="ＭＳ Ｐゴシック" panose="020B0600070205080204" pitchFamily="34" charset="-128"/>
              </a:rPr>
              <a:t>Not sexually active in this cycle: Remove IUD, initiate POPs, and abstain from sex or use a backup method for next two days, or initiate POPs and remove IUD at next cycle</a:t>
            </a:r>
          </a:p>
          <a:p>
            <a:pPr lvl="1">
              <a:spcBef>
                <a:spcPct val="25000"/>
              </a:spcBef>
            </a:pPr>
            <a:endParaRPr lang="en-US" altLang="en-US" sz="2000" dirty="0">
              <a:ea typeface="ＭＳ Ｐゴシック" panose="020B0600070205080204" pitchFamily="34" charset="-128"/>
            </a:endParaRPr>
          </a:p>
          <a:p>
            <a:pPr>
              <a:spcBef>
                <a:spcPct val="25000"/>
              </a:spcBef>
            </a:pPr>
            <a:r>
              <a:rPr lang="en-US" altLang="en-US" sz="2200" b="1" dirty="0">
                <a:ea typeface="ＭＳ Ｐゴシック" panose="020B0600070205080204" pitchFamily="34" charset="-128"/>
              </a:rPr>
              <a:t>Amenorrhoeic:</a:t>
            </a:r>
            <a:r>
              <a:rPr lang="en-US" altLang="en-US" dirty="0">
                <a:ea typeface="ＭＳ Ｐゴシック" panose="020B0600070205080204" pitchFamily="34" charset="-128"/>
              </a:rPr>
              <a:t> </a:t>
            </a:r>
          </a:p>
          <a:p>
            <a:pPr lvl="1">
              <a:spcBef>
                <a:spcPct val="25000"/>
              </a:spcBef>
            </a:pPr>
            <a:r>
              <a:rPr lang="en-US" altLang="en-US" sz="2000" dirty="0">
                <a:ea typeface="ＭＳ Ｐゴシック" panose="020B0600070205080204" pitchFamily="34" charset="-128"/>
              </a:rPr>
              <a:t>Initiate as for other amenorrhoeic women</a:t>
            </a:r>
          </a:p>
          <a:p>
            <a:pPr marL="566738" lvl="1" indent="-219075" eaLnBrk="1" hangingPunct="1">
              <a:spcBef>
                <a:spcPct val="25000"/>
              </a:spcBef>
            </a:pPr>
            <a:endParaRPr lang="en-US" altLang="en-US" dirty="0">
              <a:ea typeface="ＭＳ Ｐゴシック" panose="020B0600070205080204" pitchFamily="34" charset="-128"/>
            </a:endParaRPr>
          </a:p>
        </p:txBody>
      </p:sp>
      <p:sp>
        <p:nvSpPr>
          <p:cNvPr id="5" name="Footer Placeholder 1">
            <a:extLst>
              <a:ext uri="{FF2B5EF4-FFF2-40B4-BE49-F238E27FC236}">
                <a16:creationId xmlns:a16="http://schemas.microsoft.com/office/drawing/2014/main" id="{C4D643DC-DD7D-4EBD-93AF-D6B204AB28E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A2E3825D-9168-4F50-86BA-4CA57672EEEE}"/>
              </a:ext>
            </a:extLst>
          </p:cNvPr>
          <p:cNvSpPr>
            <a:spLocks noGrp="1"/>
          </p:cNvSpPr>
          <p:nvPr>
            <p:ph type="sldNum" sz="quarter" idx="12"/>
          </p:nvPr>
        </p:nvSpPr>
        <p:spPr/>
        <p:txBody>
          <a:bodyPr/>
          <a:lstStyle/>
          <a:p>
            <a:fld id="{8503B3E5-BAE0-4051-A0B1-29381921E4F1}" type="slidenum">
              <a:rPr lang="en-GB" smtClean="0"/>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0">
            <a:extLst>
              <a:ext uri="{FF2B5EF4-FFF2-40B4-BE49-F238E27FC236}">
                <a16:creationId xmlns:a16="http://schemas.microsoft.com/office/drawing/2014/main" id="{A5A14CF0-96F2-420F-88CA-9C115B3CFE77}"/>
              </a:ext>
            </a:extLst>
          </p:cNvPr>
          <p:cNvSpPr>
            <a:spLocks noChangeArrowheads="1"/>
          </p:cNvSpPr>
          <p:nvPr/>
        </p:nvSpPr>
        <p:spPr bwMode="auto">
          <a:xfrm>
            <a:off x="0" y="3175"/>
            <a:ext cx="9144000"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POPs: Instructions for missed </a:t>
            </a:r>
            <a:r>
              <a:rPr lang="en-GB" sz="4400" b="1" dirty="0">
                <a:solidFill>
                  <a:schemeClr val="accent4"/>
                </a:solidFill>
                <a:latin typeface="Calibri" panose="020F0502020204030204" pitchFamily="34" charset="0"/>
                <a:cs typeface="Calibri" panose="020F0502020204030204" pitchFamily="34" charset="0"/>
              </a:rPr>
              <a:t>p</a:t>
            </a:r>
            <a:r>
              <a:rPr kumimoji="0" lang="en-GB" sz="4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ills</a:t>
            </a:r>
          </a:p>
        </p:txBody>
      </p:sp>
      <p:sp>
        <p:nvSpPr>
          <p:cNvPr id="14342" name="Text Box 9">
            <a:extLst>
              <a:ext uri="{FF2B5EF4-FFF2-40B4-BE49-F238E27FC236}">
                <a16:creationId xmlns:a16="http://schemas.microsoft.com/office/drawing/2014/main" id="{65C2978C-7C03-4EBC-B578-CEAED5970EEB}"/>
              </a:ext>
            </a:extLst>
          </p:cNvPr>
          <p:cNvSpPr txBox="1">
            <a:spLocks noChangeArrowheads="1"/>
          </p:cNvSpPr>
          <p:nvPr/>
        </p:nvSpPr>
        <p:spPr bwMode="auto">
          <a:xfrm>
            <a:off x="396607" y="1157287"/>
            <a:ext cx="8659258" cy="521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lvl="0" indent="-285750" defTabSz="914400" eaLnBrk="1" fontAlgn="base" hangingPunct="1">
              <a:lnSpc>
                <a:spcPct val="95000"/>
              </a:lnSpc>
              <a:spcBef>
                <a:spcPct val="65000"/>
              </a:spcBef>
              <a:spcAft>
                <a:spcPct val="0"/>
              </a:spcAft>
              <a:buFont typeface="Wingdings" panose="05000000000000000000" pitchFamily="2" charset="2"/>
              <a:buChar char="q"/>
              <a:defRPr/>
            </a:pPr>
            <a:r>
              <a:rPr lang="en-GB" altLang="en-US" b="1" dirty="0">
                <a:solidFill>
                  <a:prstClr val="black"/>
                </a:solidFill>
                <a:latin typeface="+mn-lt"/>
                <a:cs typeface="Arial" panose="020B0604020202020204" pitchFamily="34" charset="0"/>
              </a:rPr>
              <a:t>Late taking a pill?</a:t>
            </a:r>
          </a:p>
          <a:p>
            <a:pPr marL="1029600" lvl="2" indent="-284400" defTabSz="914400" eaLnBrk="1" fontAlgn="base" hangingPunct="1">
              <a:lnSpc>
                <a:spcPct val="95000"/>
              </a:lnSpc>
              <a:spcBef>
                <a:spcPct val="65000"/>
              </a:spcBef>
              <a:spcAft>
                <a:spcPts val="300"/>
              </a:spcAft>
              <a:buFont typeface="Arial" panose="020B0604020202020204" pitchFamily="34" charset="0"/>
              <a:buChar char="•"/>
              <a:defRPr/>
            </a:pPr>
            <a:r>
              <a:rPr lang="en-GB" altLang="en-US" dirty="0">
                <a:solidFill>
                  <a:prstClr val="black"/>
                </a:solidFill>
                <a:latin typeface="+mn-lt"/>
                <a:cs typeface="Arial" panose="020B0604020202020204" pitchFamily="34" charset="0"/>
              </a:rPr>
              <a:t>Take it as soon as you remember</a:t>
            </a:r>
            <a:endParaRPr kumimoji="0" lang="en-US" b="1" i="0" u="none" strike="noStrike" kern="1200" cap="none" spc="0" normalizeH="0" baseline="0" noProof="0" dirty="0">
              <a:ln>
                <a:noFill/>
              </a:ln>
              <a:solidFill>
                <a:prstClr val="black"/>
              </a:solidFill>
              <a:effectLst/>
              <a:uLnTx/>
              <a:uFillTx/>
              <a:latin typeface="+mn-lt"/>
            </a:endParaRPr>
          </a:p>
          <a:p>
            <a:pPr marL="285750" marR="0" lvl="0" indent="-285750" algn="l" defTabSz="914400" rtl="0" eaLnBrk="1" fontAlgn="base" latinLnBrk="0" hangingPunct="1">
              <a:lnSpc>
                <a:spcPct val="100000"/>
              </a:lnSpc>
              <a:spcBef>
                <a:spcPct val="0"/>
              </a:spcBef>
              <a:spcAft>
                <a:spcPct val="0"/>
              </a:spcAft>
              <a:buSzTx/>
              <a:buFont typeface="Wingdings" panose="05000000000000000000" pitchFamily="2" charset="2"/>
              <a:buChar char="q"/>
              <a:tabLst/>
              <a:defRPr/>
            </a:pPr>
            <a:r>
              <a:rPr kumimoji="0" lang="en-US" b="1" i="0" u="none" strike="noStrike" kern="1200" cap="none" spc="0" normalizeH="0" baseline="0" noProof="0" dirty="0">
                <a:ln>
                  <a:noFill/>
                </a:ln>
                <a:solidFill>
                  <a:prstClr val="black"/>
                </a:solidFill>
                <a:effectLst/>
                <a:uLnTx/>
                <a:uFillTx/>
                <a:latin typeface="+mn-lt"/>
              </a:rPr>
              <a:t>3 or more hours late taking a pill and are having monthly bleeding regularly:</a:t>
            </a:r>
          </a:p>
          <a:p>
            <a:pPr marL="1028700" marR="0" lvl="1"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n-lt"/>
              </a:rPr>
              <a:t>Take a missed pill as soon as possible.</a:t>
            </a:r>
          </a:p>
          <a:p>
            <a:pPr marL="1028700" marR="0" lvl="1"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n-lt"/>
              </a:rPr>
              <a:t>Continue to take one pill every day.</a:t>
            </a:r>
          </a:p>
          <a:p>
            <a:pPr marL="1028700" marR="0" lvl="1"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n-lt"/>
              </a:rPr>
              <a:t>Use a backup method for next 2 days.</a:t>
            </a:r>
          </a:p>
          <a:p>
            <a:pPr marL="1028700" lvl="1" defTabSz="914400" eaLnBrk="1" fontAlgn="base" hangingPunct="1">
              <a:spcBef>
                <a:spcPct val="0"/>
              </a:spcBef>
              <a:spcAft>
                <a:spcPct val="0"/>
              </a:spcAft>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mn-lt"/>
              </a:rPr>
              <a:t>If client has had sex in last 5 days, can consider </a:t>
            </a:r>
            <a:r>
              <a:rPr lang="en-US" dirty="0">
                <a:solidFill>
                  <a:prstClr val="black"/>
                </a:solidFill>
                <a:latin typeface="+mn-lt"/>
              </a:rPr>
              <a:t>emergency contraception (ECP)</a:t>
            </a:r>
            <a:r>
              <a:rPr kumimoji="0" lang="en-US" b="0" i="0" u="none" strike="noStrike" kern="1200" cap="none" spc="0" normalizeH="0" baseline="0" noProof="0" dirty="0">
                <a:ln>
                  <a:noFill/>
                </a:ln>
                <a:solidFill>
                  <a:prstClr val="black"/>
                </a:solidFill>
                <a:effectLst/>
                <a:uLnTx/>
                <a:uFillTx/>
                <a:latin typeface="+mn-lt"/>
              </a:rPr>
              <a:t>.</a:t>
            </a:r>
          </a:p>
          <a:p>
            <a:pPr marL="1028700" marR="0" lvl="1"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n-lt"/>
            </a:endParaRPr>
          </a:p>
          <a:p>
            <a:pPr marL="285750" lvl="0" indent="-285750" defTabSz="914400" eaLnBrk="1" fontAlgn="base" hangingPunct="1">
              <a:spcBef>
                <a:spcPct val="0"/>
              </a:spcBef>
              <a:spcAft>
                <a:spcPct val="0"/>
              </a:spcAft>
              <a:buFont typeface="Wingdings" panose="05000000000000000000" pitchFamily="2" charset="2"/>
              <a:buChar char="q"/>
              <a:defRPr/>
            </a:pPr>
            <a:r>
              <a:rPr lang="en-GB" b="1" dirty="0">
                <a:solidFill>
                  <a:prstClr val="black"/>
                </a:solidFill>
                <a:latin typeface="+mn-lt"/>
              </a:rPr>
              <a:t>3 or more hours late taking a pill and are breastfeeding and monthly bleeding has not returned:</a:t>
            </a:r>
          </a:p>
          <a:p>
            <a:pPr marL="1200150" lvl="1" indent="-457200" defTabSz="914400" eaLnBrk="1" fontAlgn="base" hangingPunct="1">
              <a:spcBef>
                <a:spcPct val="0"/>
              </a:spcBef>
              <a:spcAft>
                <a:spcPct val="0"/>
              </a:spcAft>
              <a:buFont typeface="Arial" panose="020B0604020202020204" pitchFamily="34" charset="0"/>
              <a:buChar char="•"/>
              <a:defRPr/>
            </a:pPr>
            <a:r>
              <a:rPr lang="en-GB" dirty="0">
                <a:solidFill>
                  <a:prstClr val="black"/>
                </a:solidFill>
                <a:latin typeface="+mn-lt"/>
              </a:rPr>
              <a:t>Take a missed pill as soon as possible.</a:t>
            </a:r>
          </a:p>
          <a:p>
            <a:pPr marL="1200150" lvl="1" indent="-457200" defTabSz="914400" eaLnBrk="1" fontAlgn="base" hangingPunct="1">
              <a:spcBef>
                <a:spcPct val="0"/>
              </a:spcBef>
              <a:spcAft>
                <a:spcPct val="0"/>
              </a:spcAft>
              <a:buFont typeface="Arial" panose="020B0604020202020204" pitchFamily="34" charset="0"/>
              <a:buChar char="•"/>
              <a:defRPr/>
            </a:pPr>
            <a:r>
              <a:rPr lang="en-GB" dirty="0">
                <a:solidFill>
                  <a:prstClr val="black"/>
                </a:solidFill>
                <a:latin typeface="+mn-lt"/>
              </a:rPr>
              <a:t>Continue to take one pill every day.</a:t>
            </a:r>
          </a:p>
          <a:p>
            <a:pPr marL="1200150" lvl="1" indent="-457200" defTabSz="914400" eaLnBrk="1" fontAlgn="base" hangingPunct="1">
              <a:spcBef>
                <a:spcPct val="0"/>
              </a:spcBef>
              <a:spcAft>
                <a:spcPct val="0"/>
              </a:spcAft>
              <a:buFont typeface="Arial" panose="020B0604020202020204" pitchFamily="34" charset="0"/>
              <a:buChar char="•"/>
              <a:defRPr/>
            </a:pPr>
            <a:r>
              <a:rPr lang="en-GB" dirty="0">
                <a:solidFill>
                  <a:prstClr val="black"/>
                </a:solidFill>
                <a:latin typeface="+mn-lt"/>
              </a:rPr>
              <a:t>No extra protection necessary.</a:t>
            </a:r>
          </a:p>
          <a:p>
            <a:pPr marL="1200150" lvl="1" indent="-457200" defTabSz="914400" eaLnBrk="1" fontAlgn="base" hangingPunct="1">
              <a:spcBef>
                <a:spcPct val="0"/>
              </a:spcBef>
              <a:spcAft>
                <a:spcPct val="0"/>
              </a:spcAft>
              <a:buClr>
                <a:srgbClr val="FF3300"/>
              </a:buClr>
              <a:buFont typeface="Arial" panose="020B0604020202020204" pitchFamily="34" charset="0"/>
              <a:buChar char="•"/>
              <a:defRPr/>
            </a:pPr>
            <a:endParaRPr lang="en-GB" dirty="0">
              <a:solidFill>
                <a:prstClr val="black"/>
              </a:solidFill>
              <a:latin typeface="+mn-lt"/>
            </a:endParaRPr>
          </a:p>
          <a:p>
            <a:pPr marL="285750" lvl="0" indent="-285750" defTabSz="914400" eaLnBrk="1" fontAlgn="base" hangingPunct="1">
              <a:spcBef>
                <a:spcPct val="0"/>
              </a:spcBef>
              <a:spcAft>
                <a:spcPct val="0"/>
              </a:spcAft>
              <a:buFont typeface="Wingdings" panose="05000000000000000000" pitchFamily="2" charset="2"/>
              <a:buChar char="q"/>
              <a:defRPr/>
            </a:pPr>
            <a:r>
              <a:rPr lang="en-GB" b="1" dirty="0">
                <a:solidFill>
                  <a:prstClr val="black"/>
                </a:solidFill>
                <a:latin typeface="+mn-lt"/>
              </a:rPr>
              <a:t>Severe vomiting or </a:t>
            </a:r>
            <a:r>
              <a:rPr lang="en-GB" b="1" dirty="0" err="1">
                <a:solidFill>
                  <a:prstClr val="black"/>
                </a:solidFill>
                <a:latin typeface="+mn-lt"/>
              </a:rPr>
              <a:t>diarrhea</a:t>
            </a:r>
            <a:endParaRPr lang="en-GB" b="1" dirty="0">
              <a:solidFill>
                <a:prstClr val="black"/>
              </a:solidFill>
              <a:latin typeface="+mn-lt"/>
            </a:endParaRPr>
          </a:p>
          <a:p>
            <a:pPr marL="1200150" lvl="1" indent="-457200" defTabSz="914400" eaLnBrk="1" fontAlgn="base" hangingPunct="1">
              <a:spcBef>
                <a:spcPct val="0"/>
              </a:spcBef>
              <a:spcAft>
                <a:spcPct val="0"/>
              </a:spcAft>
              <a:buFont typeface="Arial" panose="020B0604020202020204" pitchFamily="34" charset="0"/>
              <a:buChar char="•"/>
              <a:defRPr/>
            </a:pPr>
            <a:r>
              <a:rPr lang="en-GB" dirty="0">
                <a:solidFill>
                  <a:prstClr val="black"/>
                </a:solidFill>
                <a:latin typeface="+mn-lt"/>
              </a:rPr>
              <a:t>If she vomits within 2 hours after taking a pill, she should take another pill from her pack as soon as possible and keep taking pills as usual</a:t>
            </a:r>
          </a:p>
          <a:p>
            <a:pPr marL="457200" marR="0" lvl="0" indent="-457200" algn="l" defTabSz="914400" rtl="0" eaLnBrk="1" fontAlgn="base" latinLnBrk="0" hangingPunct="1">
              <a:lnSpc>
                <a:spcPct val="100000"/>
              </a:lnSpc>
              <a:spcBef>
                <a:spcPct val="0"/>
              </a:spcBef>
              <a:spcAft>
                <a:spcPct val="0"/>
              </a:spcAft>
              <a:buClr>
                <a:srgbClr val="FF3300"/>
              </a:buClr>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mn-lt"/>
            </a:endParaRPr>
          </a:p>
        </p:txBody>
      </p:sp>
      <p:sp>
        <p:nvSpPr>
          <p:cNvPr id="7" name="Footer Placeholder 1">
            <a:extLst>
              <a:ext uri="{FF2B5EF4-FFF2-40B4-BE49-F238E27FC236}">
                <a16:creationId xmlns:a16="http://schemas.microsoft.com/office/drawing/2014/main" id="{61E471D7-CF9F-4819-96F8-1E70D8DE937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8257DB5-055E-4AF5-931C-A874EFE9398D}"/>
              </a:ext>
            </a:extLst>
          </p:cNvPr>
          <p:cNvSpPr>
            <a:spLocks noGrp="1" noChangeArrowheads="1"/>
          </p:cNvSpPr>
          <p:nvPr>
            <p:ph type="title" idx="4294967295"/>
          </p:nvPr>
        </p:nvSpPr>
        <p:spPr>
          <a:xfrm>
            <a:off x="154237" y="163513"/>
            <a:ext cx="8879595" cy="1143000"/>
          </a:xfrm>
        </p:spPr>
        <p:txBody>
          <a:bodyPr/>
          <a:lstStyle/>
          <a:p>
            <a:pPr eaLnBrk="1" hangingPunct="1">
              <a:lnSpc>
                <a:spcPct val="95000"/>
              </a:lnSpc>
            </a:pP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Correcting rumors and misconceptions about POPs</a:t>
            </a:r>
          </a:p>
        </p:txBody>
      </p:sp>
      <p:sp>
        <p:nvSpPr>
          <p:cNvPr id="263171" name="Rectangle 3">
            <a:extLst>
              <a:ext uri="{FF2B5EF4-FFF2-40B4-BE49-F238E27FC236}">
                <a16:creationId xmlns:a16="http://schemas.microsoft.com/office/drawing/2014/main" id="{83DF4E28-04F7-4675-90B4-CBB58BCBB4DD}"/>
              </a:ext>
            </a:extLst>
          </p:cNvPr>
          <p:cNvSpPr>
            <a:spLocks noGrp="1" noChangeArrowheads="1"/>
          </p:cNvSpPr>
          <p:nvPr>
            <p:ph type="body" idx="4294967295"/>
          </p:nvPr>
        </p:nvSpPr>
        <p:spPr>
          <a:xfrm>
            <a:off x="594910" y="1426449"/>
            <a:ext cx="8273667" cy="5153025"/>
          </a:xfrm>
        </p:spPr>
        <p:txBody>
          <a:bodyPr>
            <a:normAutofit/>
          </a:bodyPr>
          <a:lstStyle/>
          <a:p>
            <a:pPr eaLnBrk="1" hangingPunct="1">
              <a:spcBef>
                <a:spcPts val="1200"/>
              </a:spcBef>
            </a:pPr>
            <a:r>
              <a:rPr lang="en-US" altLang="en-US" sz="2000" dirty="0">
                <a:ea typeface="ＭＳ Ｐゴシック" panose="020B0600070205080204" pitchFamily="34" charset="-128"/>
              </a:rPr>
              <a:t>Breastfeeding women can safely use POPs, no matter how recently she gave birth.</a:t>
            </a:r>
          </a:p>
          <a:p>
            <a:pPr eaLnBrk="1" hangingPunct="1">
              <a:spcBef>
                <a:spcPts val="1200"/>
              </a:spcBef>
            </a:pPr>
            <a:r>
              <a:rPr lang="en-US" altLang="en-US" sz="2000" dirty="0">
                <a:ea typeface="ＭＳ Ｐゴシック" panose="020B0600070205080204" pitchFamily="34" charset="-128"/>
              </a:rPr>
              <a:t>A woman can continue taking POPs even after she stops breastfeeding.</a:t>
            </a:r>
          </a:p>
          <a:p>
            <a:pPr eaLnBrk="1" hangingPunct="1">
              <a:spcBef>
                <a:spcPts val="1200"/>
              </a:spcBef>
            </a:pPr>
            <a:r>
              <a:rPr lang="en-US" altLang="en-US" sz="2000" dirty="0">
                <a:ea typeface="ＭＳ Ｐゴシック" panose="020B0600070205080204" pitchFamily="34" charset="-128"/>
              </a:rPr>
              <a:t>Women of any age can take POPs.</a:t>
            </a:r>
          </a:p>
          <a:p>
            <a:pPr eaLnBrk="1" hangingPunct="1">
              <a:spcBef>
                <a:spcPts val="1200"/>
              </a:spcBef>
            </a:pPr>
            <a:r>
              <a:rPr lang="en-US" altLang="en-US" sz="2000" dirty="0">
                <a:ea typeface="ＭＳ Ｐゴシック" panose="020B0600070205080204" pitchFamily="34" charset="-128"/>
              </a:rPr>
              <a:t>POPs do not cause birth defects or multiple births or disrupt an existing pregnancy.</a:t>
            </a:r>
          </a:p>
          <a:p>
            <a:pPr eaLnBrk="1" hangingPunct="1">
              <a:spcBef>
                <a:spcPts val="1200"/>
              </a:spcBef>
            </a:pPr>
            <a:r>
              <a:rPr lang="en-US" altLang="en-US" sz="2000" dirty="0">
                <a:ea typeface="ＭＳ Ｐゴシック" panose="020B0600070205080204" pitchFamily="34" charset="-128"/>
              </a:rPr>
              <a:t>POPs do not cause cancer.</a:t>
            </a:r>
          </a:p>
          <a:p>
            <a:pPr eaLnBrk="1" hangingPunct="1">
              <a:spcBef>
                <a:spcPts val="1200"/>
              </a:spcBef>
            </a:pPr>
            <a:r>
              <a:rPr lang="en-US" altLang="en-US" sz="2000" dirty="0">
                <a:ea typeface="ＭＳ Ｐゴシック" panose="020B0600070205080204" pitchFamily="34" charset="-128"/>
              </a:rPr>
              <a:t>POPs do not change a woman’s mood or sex drive.</a:t>
            </a:r>
          </a:p>
          <a:p>
            <a:pPr eaLnBrk="1" hangingPunct="1">
              <a:spcBef>
                <a:spcPts val="1200"/>
              </a:spcBef>
            </a:pPr>
            <a:r>
              <a:rPr lang="en-US" altLang="en-US" sz="2000" dirty="0">
                <a:ea typeface="ＭＳ Ｐゴシック" panose="020B0600070205080204" pitchFamily="34" charset="-128"/>
              </a:rPr>
              <a:t>POPs do not cause ectopic pregnancies- they actually reduce the risk of ectopic pregnancy.</a:t>
            </a:r>
          </a:p>
          <a:p>
            <a:pPr eaLnBrk="1" hangingPunct="1">
              <a:spcBef>
                <a:spcPts val="1200"/>
              </a:spcBef>
            </a:pPr>
            <a:r>
              <a:rPr lang="en-US" altLang="en-US" sz="2000" dirty="0">
                <a:ea typeface="ＭＳ Ｐゴシック" panose="020B0600070205080204" pitchFamily="34" charset="-128"/>
              </a:rPr>
              <a:t>Women can get pregnant quickly after stopping POPs.</a:t>
            </a:r>
          </a:p>
          <a:p>
            <a:pPr eaLnBrk="1" hangingPunct="1">
              <a:spcBef>
                <a:spcPts val="1200"/>
              </a:spcBef>
            </a:pPr>
            <a:r>
              <a:rPr lang="en-US" altLang="en-US" sz="2000" dirty="0">
                <a:ea typeface="ＭＳ Ｐゴシック" panose="020B0600070205080204" pitchFamily="34" charset="-128"/>
              </a:rPr>
              <a:t>It is okay to have not to have a period while taking POPs, and does not mean a woman is pregnant.</a:t>
            </a:r>
          </a:p>
        </p:txBody>
      </p:sp>
      <p:sp>
        <p:nvSpPr>
          <p:cNvPr id="4" name="Footer Placeholder 1">
            <a:extLst>
              <a:ext uri="{FF2B5EF4-FFF2-40B4-BE49-F238E27FC236}">
                <a16:creationId xmlns:a16="http://schemas.microsoft.com/office/drawing/2014/main" id="{183D71B4-3840-4BC8-B22D-C86EDDF36DF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EB29F64D-B001-4ADC-8CEC-C55877F719AD}"/>
              </a:ext>
            </a:extLst>
          </p:cNvPr>
          <p:cNvSpPr>
            <a:spLocks noGrp="1"/>
          </p:cNvSpPr>
          <p:nvPr>
            <p:ph type="sldNum" sz="quarter" idx="12"/>
          </p:nvPr>
        </p:nvSpPr>
        <p:spPr/>
        <p:txBody>
          <a:bodyPr/>
          <a:lstStyle/>
          <a:p>
            <a:fld id="{8503B3E5-BAE0-4051-A0B1-29381921E4F1}" type="slidenum">
              <a:rPr lang="en-GB" smtClean="0"/>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6">
            <a:extLst>
              <a:ext uri="{FF2B5EF4-FFF2-40B4-BE49-F238E27FC236}">
                <a16:creationId xmlns:a16="http://schemas.microsoft.com/office/drawing/2014/main" id="{FF19DACC-5E4B-4630-888E-DF5B197C86FF}"/>
              </a:ext>
            </a:extLst>
          </p:cNvPr>
          <p:cNvGrpSpPr>
            <a:grpSpLocks/>
          </p:cNvGrpSpPr>
          <p:nvPr/>
        </p:nvGrpSpPr>
        <p:grpSpPr bwMode="auto">
          <a:xfrm>
            <a:off x="508000" y="2755900"/>
            <a:ext cx="8153400" cy="3419475"/>
            <a:chOff x="320" y="1736"/>
            <a:chExt cx="5136" cy="2154"/>
          </a:xfrm>
          <a:noFill/>
        </p:grpSpPr>
        <p:sp>
          <p:nvSpPr>
            <p:cNvPr id="20504" name="Rectangle 549">
              <a:extLst>
                <a:ext uri="{FF2B5EF4-FFF2-40B4-BE49-F238E27FC236}">
                  <a16:creationId xmlns:a16="http://schemas.microsoft.com/office/drawing/2014/main" id="{0651765F-A557-4255-B3DF-E5F0CE762434}"/>
                </a:ext>
              </a:extLst>
            </p:cNvPr>
            <p:cNvSpPr>
              <a:spLocks noChangeArrowheads="1"/>
            </p:cNvSpPr>
            <p:nvPr/>
          </p:nvSpPr>
          <p:spPr bwMode="auto">
            <a:xfrm>
              <a:off x="1712" y="3118"/>
              <a:ext cx="211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5" name="Rectangle 550">
              <a:extLst>
                <a:ext uri="{FF2B5EF4-FFF2-40B4-BE49-F238E27FC236}">
                  <a16:creationId xmlns:a16="http://schemas.microsoft.com/office/drawing/2014/main" id="{EBF6B4FA-0E9F-4BF5-B23B-DD21CADF1922}"/>
                </a:ext>
              </a:extLst>
            </p:cNvPr>
            <p:cNvSpPr>
              <a:spLocks noChangeArrowheads="1"/>
            </p:cNvSpPr>
            <p:nvPr/>
          </p:nvSpPr>
          <p:spPr bwMode="auto">
            <a:xfrm>
              <a:off x="1712" y="2548"/>
              <a:ext cx="211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6" name="Rectangle 551">
              <a:extLst>
                <a:ext uri="{FF2B5EF4-FFF2-40B4-BE49-F238E27FC236}">
                  <a16:creationId xmlns:a16="http://schemas.microsoft.com/office/drawing/2014/main" id="{29058775-1C8B-4150-9E8D-B4B704E94A54}"/>
                </a:ext>
              </a:extLst>
            </p:cNvPr>
            <p:cNvSpPr>
              <a:spLocks noChangeArrowheads="1"/>
            </p:cNvSpPr>
            <p:nvPr/>
          </p:nvSpPr>
          <p:spPr bwMode="auto">
            <a:xfrm>
              <a:off x="1712" y="1736"/>
              <a:ext cx="211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7" name="Rectangle 552">
              <a:extLst>
                <a:ext uri="{FF2B5EF4-FFF2-40B4-BE49-F238E27FC236}">
                  <a16:creationId xmlns:a16="http://schemas.microsoft.com/office/drawing/2014/main" id="{4264B04E-73EC-4728-86B3-EF11BC32088F}"/>
                </a:ext>
              </a:extLst>
            </p:cNvPr>
            <p:cNvSpPr>
              <a:spLocks noChangeArrowheads="1"/>
            </p:cNvSpPr>
            <p:nvPr/>
          </p:nvSpPr>
          <p:spPr bwMode="auto">
            <a:xfrm>
              <a:off x="320" y="3118"/>
              <a:ext cx="139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8" name="Rectangle 553">
              <a:extLst>
                <a:ext uri="{FF2B5EF4-FFF2-40B4-BE49-F238E27FC236}">
                  <a16:creationId xmlns:a16="http://schemas.microsoft.com/office/drawing/2014/main" id="{5F67BF03-B967-4DE1-8CF4-EEF6636C4C17}"/>
                </a:ext>
              </a:extLst>
            </p:cNvPr>
            <p:cNvSpPr>
              <a:spLocks noChangeArrowheads="1"/>
            </p:cNvSpPr>
            <p:nvPr/>
          </p:nvSpPr>
          <p:spPr bwMode="auto">
            <a:xfrm>
              <a:off x="320" y="2548"/>
              <a:ext cx="139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9" name="Rectangle 554">
              <a:extLst>
                <a:ext uri="{FF2B5EF4-FFF2-40B4-BE49-F238E27FC236}">
                  <a16:creationId xmlns:a16="http://schemas.microsoft.com/office/drawing/2014/main" id="{AE3998BD-58DF-4AB9-A4CA-A7B77B48BBFB}"/>
                </a:ext>
              </a:extLst>
            </p:cNvPr>
            <p:cNvSpPr>
              <a:spLocks noChangeArrowheads="1"/>
            </p:cNvSpPr>
            <p:nvPr/>
          </p:nvSpPr>
          <p:spPr bwMode="auto">
            <a:xfrm>
              <a:off x="320" y="1736"/>
              <a:ext cx="139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10" name="Rectangle 555">
              <a:extLst>
                <a:ext uri="{FF2B5EF4-FFF2-40B4-BE49-F238E27FC236}">
                  <a16:creationId xmlns:a16="http://schemas.microsoft.com/office/drawing/2014/main" id="{F3DCD6C6-8C42-465E-9450-5EB129DCCDC2}"/>
                </a:ext>
              </a:extLst>
            </p:cNvPr>
            <p:cNvSpPr>
              <a:spLocks noChangeArrowheads="1"/>
            </p:cNvSpPr>
            <p:nvPr/>
          </p:nvSpPr>
          <p:spPr bwMode="auto">
            <a:xfrm>
              <a:off x="3824" y="1736"/>
              <a:ext cx="1632" cy="2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grpSp>
      <p:sp>
        <p:nvSpPr>
          <p:cNvPr id="46083" name="Rectangle 2">
            <a:extLst>
              <a:ext uri="{FF2B5EF4-FFF2-40B4-BE49-F238E27FC236}">
                <a16:creationId xmlns:a16="http://schemas.microsoft.com/office/drawing/2014/main" id="{A9E556FC-12C6-4DC4-B9B6-D55C36E36AD2}"/>
              </a:ext>
            </a:extLst>
          </p:cNvPr>
          <p:cNvSpPr>
            <a:spLocks noGrp="1" noChangeArrowheads="1"/>
          </p:cNvSpPr>
          <p:nvPr>
            <p:ph type="title"/>
          </p:nvPr>
        </p:nvSpPr>
        <p:spPr>
          <a:xfrm>
            <a:off x="433388" y="55503"/>
            <a:ext cx="8229600" cy="1143000"/>
          </a:xfrm>
        </p:spPr>
        <p:txBody>
          <a:bodyPr>
            <a:norm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Management of POP side effects - </a:t>
            </a:r>
            <a:r>
              <a:rPr lang="en-US" altLang="en-US" sz="4000"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1</a:t>
            </a:r>
          </a:p>
        </p:txBody>
      </p:sp>
      <p:graphicFrame>
        <p:nvGraphicFramePr>
          <p:cNvPr id="31" name="Group 50">
            <a:extLst>
              <a:ext uri="{FF2B5EF4-FFF2-40B4-BE49-F238E27FC236}">
                <a16:creationId xmlns:a16="http://schemas.microsoft.com/office/drawing/2014/main" id="{81D75A7F-56A6-41DF-9950-0AC5118A17CA}"/>
              </a:ext>
            </a:extLst>
          </p:cNvPr>
          <p:cNvGraphicFramePr>
            <a:graphicFrameLocks noGrp="1"/>
          </p:cNvGraphicFramePr>
          <p:nvPr>
            <p:ph type="tbl" idx="1"/>
            <p:extLst>
              <p:ext uri="{D42A27DB-BD31-4B8C-83A1-F6EECF244321}">
                <p14:modId xmlns:p14="http://schemas.microsoft.com/office/powerpoint/2010/main" val="485807725"/>
              </p:ext>
            </p:extLst>
          </p:nvPr>
        </p:nvGraphicFramePr>
        <p:xfrm>
          <a:off x="455613" y="1685270"/>
          <a:ext cx="8229600" cy="4844085"/>
        </p:xfrm>
        <a:graphic>
          <a:graphicData uri="http://schemas.openxmlformats.org/drawingml/2006/table">
            <a:tbl>
              <a:tblPr>
                <a:tableStyleId>{5DA37D80-6434-44D0-A028-1B22A696006F}</a:tableStyleId>
              </a:tblPr>
              <a:tblGrid>
                <a:gridCol w="1930748">
                  <a:extLst>
                    <a:ext uri="{9D8B030D-6E8A-4147-A177-3AD203B41FA5}">
                      <a16:colId xmlns:a16="http://schemas.microsoft.com/office/drawing/2014/main" val="20000"/>
                    </a:ext>
                  </a:extLst>
                </a:gridCol>
                <a:gridCol w="4192859">
                  <a:extLst>
                    <a:ext uri="{9D8B030D-6E8A-4147-A177-3AD203B41FA5}">
                      <a16:colId xmlns:a16="http://schemas.microsoft.com/office/drawing/2014/main" val="20001"/>
                    </a:ext>
                  </a:extLst>
                </a:gridCol>
                <a:gridCol w="2105993">
                  <a:extLst>
                    <a:ext uri="{9D8B030D-6E8A-4147-A177-3AD203B41FA5}">
                      <a16:colId xmlns:a16="http://schemas.microsoft.com/office/drawing/2014/main" val="20002"/>
                    </a:ext>
                  </a:extLst>
                </a:gridCol>
              </a:tblGrid>
              <a:tr h="546441">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ヒラギノ角ゴ Pro W3"/>
                        <a:cs typeface="ヒラギノ角ゴ Pro W3"/>
                      </a:endParaRPr>
                    </a:p>
                  </a:txBody>
                  <a:tcPr marT="45714" marB="45714"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ヒラギノ角ゴ Pro W3"/>
                        <a:cs typeface="ヒラギノ角ゴ Pro W3"/>
                      </a:endParaRPr>
                    </a:p>
                  </a:txBody>
                  <a:tcPr marT="45714" marB="45714"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1005975">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Ordinary headaches</a:t>
                      </a:r>
                      <a:endParaRPr kumimoji="0" lang="en-US" sz="2400" b="1" i="0" u="none" strike="noStrike" cap="none" normalizeH="0" baseline="0" dirty="0">
                        <a:ln>
                          <a:noFill/>
                        </a:ln>
                        <a:solidFill>
                          <a:srgbClr val="000000"/>
                        </a:solidFill>
                        <a:effectLst/>
                        <a:latin typeface="+mn-lt"/>
                        <a:ea typeface="ヒラギノ角ゴ Pro W3"/>
                        <a:cs typeface="ヒラギノ角ゴ Pro W3"/>
                      </a:endParaRPr>
                    </a:p>
                  </a:txBody>
                  <a:tcPr marT="45714" marB="45714"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Reassure client: </a:t>
                      </a:r>
                      <a:br>
                        <a:rPr kumimoji="0" lang="en-US" sz="2400" u="none" strike="noStrike" cap="none" normalizeH="0" baseline="0" dirty="0">
                          <a:ln>
                            <a:noFill/>
                          </a:ln>
                          <a:effectLst/>
                        </a:rPr>
                      </a:br>
                      <a:r>
                        <a:rPr kumimoji="0" lang="en-US" sz="2400" u="none" strike="noStrike" cap="none" normalizeH="0" baseline="0" dirty="0">
                          <a:ln>
                            <a:noFill/>
                          </a:ln>
                          <a:effectLst/>
                        </a:rPr>
                        <a:t>usually diminish over time; take painkillers</a:t>
                      </a:r>
                      <a:endParaRPr kumimoji="0" lang="en-US" sz="2400" b="0" i="0" u="none" strike="noStrike" cap="none" normalizeH="0" baseline="0" dirty="0">
                        <a:ln>
                          <a:noFill/>
                        </a:ln>
                        <a:solidFill>
                          <a:srgbClr val="000000"/>
                        </a:solidFill>
                        <a:effectLst/>
                        <a:latin typeface="+mn-lt"/>
                        <a:ea typeface="ヒラギノ角ゴ Pro W3"/>
                        <a:cs typeface="ヒラギノ角ゴ Pro W3"/>
                      </a:endParaRPr>
                    </a:p>
                  </a:txBody>
                  <a:tcPr marT="45714" marB="45714" horzOverflow="overflow"/>
                </a:tc>
                <a:tc rowSpan="3">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kern="1200" cap="none" normalizeH="0" baseline="0" dirty="0">
                          <a:ln>
                            <a:noFill/>
                          </a:ln>
                          <a:effectLst/>
                        </a:rPr>
                        <a:t>If side effects persist and are unacceptable to client:</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kern="1200" cap="none" normalizeH="0" baseline="0" dirty="0">
                          <a:ln>
                            <a:noFill/>
                          </a:ln>
                          <a:effectLst/>
                        </a:rPr>
                        <a:t>if possible, switch mini-pill formulations or switch to another method</a:t>
                      </a:r>
                      <a:endParaRPr kumimoji="0" lang="en-US" sz="2400" b="0" i="0" u="none" strike="noStrike" kern="1200" cap="none" normalizeH="0" baseline="0" dirty="0">
                        <a:ln>
                          <a:noFill/>
                        </a:ln>
                        <a:solidFill>
                          <a:srgbClr val="003366"/>
                        </a:solidFill>
                        <a:effectLst/>
                        <a:latin typeface="+mn-lt"/>
                        <a:ea typeface="ヒラギノ角ゴ Pro W3"/>
                        <a:cs typeface="ヒラギノ角ゴ Pro W3"/>
                      </a:endParaRPr>
                    </a:p>
                  </a:txBody>
                  <a:tcPr marT="45714" marB="45714" horzOverflow="overflow"/>
                </a:tc>
                <a:extLst>
                  <a:ext uri="{0D108BD9-81ED-4DB2-BD59-A6C34878D82A}">
                    <a16:rowId xmlns:a16="http://schemas.microsoft.com/office/drawing/2014/main" val="10001"/>
                  </a:ext>
                </a:extLst>
              </a:tr>
              <a:tr h="1005975">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kumimoji="0" lang="en-US" sz="2400" u="none" strike="noStrike" cap="none" normalizeH="0" baseline="0" dirty="0">
                          <a:ln>
                            <a:noFill/>
                          </a:ln>
                          <a:effectLst/>
                        </a:rPr>
                        <a:t>Nausea and vomiting</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400" b="1" i="0" u="none" strike="noStrike" cap="none" normalizeH="0" baseline="0" dirty="0">
                        <a:ln>
                          <a:noFill/>
                        </a:ln>
                        <a:solidFill>
                          <a:srgbClr val="000000"/>
                        </a:solidFill>
                        <a:effectLst/>
                        <a:latin typeface="+mn-lt"/>
                        <a:ea typeface="ヒラギノ角ゴ Pro W3"/>
                        <a:cs typeface="ヒラギノ角ゴ Pro W3"/>
                      </a:endParaRPr>
                    </a:p>
                  </a:txBody>
                  <a:tcPr marT="45714" marB="45714"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normalizeH="0" baseline="0" dirty="0">
                          <a:ln>
                            <a:noFill/>
                          </a:ln>
                          <a:effectLst/>
                        </a:rPr>
                        <a:t>Take pills with food or at bedtime</a:t>
                      </a:r>
                    </a:p>
                    <a:p>
                      <a:endParaRPr lang="en-US" sz="2400" dirty="0">
                        <a:latin typeface="+mn-lt"/>
                      </a:endParaRPr>
                    </a:p>
                  </a:txBody>
                  <a:tcPr marT="45714" marB="45714" horzOverflow="overflow"/>
                </a:tc>
                <a:tc vMerge="1">
                  <a:txBody>
                    <a:bodyPr/>
                    <a:lstStyle/>
                    <a:p>
                      <a:endParaRPr lang="en-US"/>
                    </a:p>
                  </a:txBody>
                  <a:tcPr/>
                </a:tc>
                <a:extLst>
                  <a:ext uri="{0D108BD9-81ED-4DB2-BD59-A6C34878D82A}">
                    <a16:rowId xmlns:a16="http://schemas.microsoft.com/office/drawing/2014/main" val="10002"/>
                  </a:ext>
                </a:extLst>
              </a:tr>
              <a:tr h="174849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Breast</a:t>
                      </a:r>
                    </a:p>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tenderness</a:t>
                      </a:r>
                      <a:endParaRPr kumimoji="0" lang="en-US" sz="2400" b="1" i="0" u="none" strike="noStrike" cap="none" normalizeH="0" baseline="0" dirty="0">
                        <a:ln>
                          <a:noFill/>
                        </a:ln>
                        <a:solidFill>
                          <a:srgbClr val="000000"/>
                        </a:solidFill>
                        <a:effectLst/>
                        <a:latin typeface="+mn-lt"/>
                        <a:ea typeface="ヒラギノ角ゴ Pro W3"/>
                        <a:cs typeface="ヒラギノ角ゴ Pro W3"/>
                      </a:endParaRPr>
                    </a:p>
                  </a:txBody>
                  <a:tcPr marT="45714" marB="45714"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kern="1200" cap="none" normalizeH="0" baseline="0" dirty="0">
                          <a:ln>
                            <a:noFill/>
                          </a:ln>
                          <a:effectLst/>
                        </a:rPr>
                        <a:t>Recommend supportive bra; suggest pain reliever; hot/cold compresses; if breastfeeding evaluate for engorgement, blocked ducts and treat</a:t>
                      </a:r>
                      <a:endParaRPr kumimoji="0" lang="en-US" sz="2400" b="0" i="0" u="none" strike="noStrike" kern="1200" cap="none" normalizeH="0" baseline="0" dirty="0">
                        <a:ln>
                          <a:noFill/>
                        </a:ln>
                        <a:solidFill>
                          <a:srgbClr val="000000"/>
                        </a:solidFill>
                        <a:effectLst/>
                        <a:latin typeface="+mn-lt"/>
                        <a:ea typeface="ヒラギノ角ゴ Pro W3"/>
                        <a:cs typeface="ヒラギノ角ゴ Pro W3"/>
                      </a:endParaRPr>
                    </a:p>
                  </a:txBody>
                  <a:tcPr marT="45714" marB="45714"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0719" name="Rectangle 543">
            <a:extLst>
              <a:ext uri="{FF2B5EF4-FFF2-40B4-BE49-F238E27FC236}">
                <a16:creationId xmlns:a16="http://schemas.microsoft.com/office/drawing/2014/main" id="{58907DF6-B229-48BB-9EB9-ACF3A2ACFAB5}"/>
              </a:ext>
            </a:extLst>
          </p:cNvPr>
          <p:cNvSpPr>
            <a:spLocks noChangeArrowheads="1"/>
          </p:cNvSpPr>
          <p:nvPr/>
        </p:nvSpPr>
        <p:spPr bwMode="auto">
          <a:xfrm>
            <a:off x="455613" y="1153140"/>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C00000"/>
                </a:solidFill>
                <a:effectLst/>
                <a:uLnTx/>
                <a:uFillTx/>
                <a:ea typeface="ＭＳ Ｐゴシック" panose="020B0600070205080204" pitchFamily="34" charset="-128"/>
                <a:cs typeface="+mn-cs"/>
              </a:rPr>
              <a:t>Counseling and reassurance are key.</a:t>
            </a:r>
          </a:p>
        </p:txBody>
      </p:sp>
      <p:sp>
        <p:nvSpPr>
          <p:cNvPr id="13" name="Footer Placeholder 1">
            <a:extLst>
              <a:ext uri="{FF2B5EF4-FFF2-40B4-BE49-F238E27FC236}">
                <a16:creationId xmlns:a16="http://schemas.microsoft.com/office/drawing/2014/main" id="{5AADB40C-1A0E-49C7-9834-65C7E874EB0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6">
            <a:extLst>
              <a:ext uri="{FF2B5EF4-FFF2-40B4-BE49-F238E27FC236}">
                <a16:creationId xmlns:a16="http://schemas.microsoft.com/office/drawing/2014/main" id="{C4B9B228-10CE-4298-9634-7ACC3DA186BB}"/>
              </a:ext>
            </a:extLst>
          </p:cNvPr>
          <p:cNvGrpSpPr>
            <a:grpSpLocks/>
          </p:cNvGrpSpPr>
          <p:nvPr/>
        </p:nvGrpSpPr>
        <p:grpSpPr bwMode="auto">
          <a:xfrm>
            <a:off x="508000" y="2755900"/>
            <a:ext cx="8153400" cy="3419475"/>
            <a:chOff x="320" y="1736"/>
            <a:chExt cx="5136" cy="2154"/>
          </a:xfrm>
          <a:noFill/>
        </p:grpSpPr>
        <p:sp>
          <p:nvSpPr>
            <p:cNvPr id="20504" name="Rectangle 549">
              <a:extLst>
                <a:ext uri="{FF2B5EF4-FFF2-40B4-BE49-F238E27FC236}">
                  <a16:creationId xmlns:a16="http://schemas.microsoft.com/office/drawing/2014/main" id="{66EAFB7D-9EA2-4F80-A651-0DF626F92C20}"/>
                </a:ext>
              </a:extLst>
            </p:cNvPr>
            <p:cNvSpPr>
              <a:spLocks noChangeArrowheads="1"/>
            </p:cNvSpPr>
            <p:nvPr/>
          </p:nvSpPr>
          <p:spPr bwMode="auto">
            <a:xfrm>
              <a:off x="1712" y="3118"/>
              <a:ext cx="211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5" name="Rectangle 550">
              <a:extLst>
                <a:ext uri="{FF2B5EF4-FFF2-40B4-BE49-F238E27FC236}">
                  <a16:creationId xmlns:a16="http://schemas.microsoft.com/office/drawing/2014/main" id="{53983602-65D9-4674-8561-05F9DE0DCA12}"/>
                </a:ext>
              </a:extLst>
            </p:cNvPr>
            <p:cNvSpPr>
              <a:spLocks noChangeArrowheads="1"/>
            </p:cNvSpPr>
            <p:nvPr/>
          </p:nvSpPr>
          <p:spPr bwMode="auto">
            <a:xfrm>
              <a:off x="1712" y="2548"/>
              <a:ext cx="211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6" name="Rectangle 551">
              <a:extLst>
                <a:ext uri="{FF2B5EF4-FFF2-40B4-BE49-F238E27FC236}">
                  <a16:creationId xmlns:a16="http://schemas.microsoft.com/office/drawing/2014/main" id="{E8481A83-077F-4FB8-992D-E48325B78E70}"/>
                </a:ext>
              </a:extLst>
            </p:cNvPr>
            <p:cNvSpPr>
              <a:spLocks noChangeArrowheads="1"/>
            </p:cNvSpPr>
            <p:nvPr/>
          </p:nvSpPr>
          <p:spPr bwMode="auto">
            <a:xfrm>
              <a:off x="1712" y="1736"/>
              <a:ext cx="211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7" name="Rectangle 552">
              <a:extLst>
                <a:ext uri="{FF2B5EF4-FFF2-40B4-BE49-F238E27FC236}">
                  <a16:creationId xmlns:a16="http://schemas.microsoft.com/office/drawing/2014/main" id="{9E09F1E9-7E69-4401-A241-2F9D26920638}"/>
                </a:ext>
              </a:extLst>
            </p:cNvPr>
            <p:cNvSpPr>
              <a:spLocks noChangeArrowheads="1"/>
            </p:cNvSpPr>
            <p:nvPr/>
          </p:nvSpPr>
          <p:spPr bwMode="auto">
            <a:xfrm>
              <a:off x="320" y="3118"/>
              <a:ext cx="139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8" name="Rectangle 553">
              <a:extLst>
                <a:ext uri="{FF2B5EF4-FFF2-40B4-BE49-F238E27FC236}">
                  <a16:creationId xmlns:a16="http://schemas.microsoft.com/office/drawing/2014/main" id="{5718E470-5C91-4EE0-9375-8C797C0441A0}"/>
                </a:ext>
              </a:extLst>
            </p:cNvPr>
            <p:cNvSpPr>
              <a:spLocks noChangeArrowheads="1"/>
            </p:cNvSpPr>
            <p:nvPr/>
          </p:nvSpPr>
          <p:spPr bwMode="auto">
            <a:xfrm>
              <a:off x="320" y="2548"/>
              <a:ext cx="139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9" name="Rectangle 554">
              <a:extLst>
                <a:ext uri="{FF2B5EF4-FFF2-40B4-BE49-F238E27FC236}">
                  <a16:creationId xmlns:a16="http://schemas.microsoft.com/office/drawing/2014/main" id="{AED54C66-1EBD-453B-A3AE-C36AE1045EEC}"/>
                </a:ext>
              </a:extLst>
            </p:cNvPr>
            <p:cNvSpPr>
              <a:spLocks noChangeArrowheads="1"/>
            </p:cNvSpPr>
            <p:nvPr/>
          </p:nvSpPr>
          <p:spPr bwMode="auto">
            <a:xfrm>
              <a:off x="320" y="1736"/>
              <a:ext cx="139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10" name="Rectangle 555">
              <a:extLst>
                <a:ext uri="{FF2B5EF4-FFF2-40B4-BE49-F238E27FC236}">
                  <a16:creationId xmlns:a16="http://schemas.microsoft.com/office/drawing/2014/main" id="{28051B7A-CE80-4006-91C5-2DD764A7B51C}"/>
                </a:ext>
              </a:extLst>
            </p:cNvPr>
            <p:cNvSpPr>
              <a:spLocks noChangeArrowheads="1"/>
            </p:cNvSpPr>
            <p:nvPr/>
          </p:nvSpPr>
          <p:spPr bwMode="auto">
            <a:xfrm>
              <a:off x="3824" y="1736"/>
              <a:ext cx="1632" cy="2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grpSp>
      <p:sp>
        <p:nvSpPr>
          <p:cNvPr id="48131" name="Rectangle 2">
            <a:extLst>
              <a:ext uri="{FF2B5EF4-FFF2-40B4-BE49-F238E27FC236}">
                <a16:creationId xmlns:a16="http://schemas.microsoft.com/office/drawing/2014/main" id="{02CA073A-6023-4B11-9C1F-50BE0D9BC291}"/>
              </a:ext>
            </a:extLst>
          </p:cNvPr>
          <p:cNvSpPr>
            <a:spLocks noGrp="1" noChangeArrowheads="1"/>
          </p:cNvSpPr>
          <p:nvPr>
            <p:ph type="title"/>
          </p:nvPr>
        </p:nvSpPr>
        <p:spPr>
          <a:xfrm>
            <a:off x="433388" y="83491"/>
            <a:ext cx="8229600" cy="1143000"/>
          </a:xfrm>
        </p:spPr>
        <p:txBody>
          <a:bodyPr>
            <a:normAutofit fontScale="90000"/>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Management of POP side effects - </a:t>
            </a:r>
            <a:r>
              <a:rPr lang="en-US" altLang="en-US"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2</a:t>
            </a:r>
          </a:p>
        </p:txBody>
      </p:sp>
      <p:graphicFrame>
        <p:nvGraphicFramePr>
          <p:cNvPr id="31" name="Group 50">
            <a:extLst>
              <a:ext uri="{FF2B5EF4-FFF2-40B4-BE49-F238E27FC236}">
                <a16:creationId xmlns:a16="http://schemas.microsoft.com/office/drawing/2014/main" id="{761D2FF5-97E4-4A38-B28A-081C4010B0F3}"/>
              </a:ext>
            </a:extLst>
          </p:cNvPr>
          <p:cNvGraphicFramePr>
            <a:graphicFrameLocks noGrp="1"/>
          </p:cNvGraphicFramePr>
          <p:nvPr>
            <p:ph type="tbl" idx="1"/>
            <p:extLst>
              <p:ext uri="{D42A27DB-BD31-4B8C-83A1-F6EECF244321}">
                <p14:modId xmlns:p14="http://schemas.microsoft.com/office/powerpoint/2010/main" val="4235366956"/>
              </p:ext>
            </p:extLst>
          </p:nvPr>
        </p:nvGraphicFramePr>
        <p:xfrm>
          <a:off x="455613" y="1809021"/>
          <a:ext cx="8229600" cy="4663376"/>
        </p:xfrm>
        <a:graphic>
          <a:graphicData uri="http://schemas.openxmlformats.org/drawingml/2006/table">
            <a:tbl>
              <a:tblPr>
                <a:tableStyleId>{5DA37D80-6434-44D0-A028-1B22A696006F}</a:tableStyleId>
              </a:tblPr>
              <a:tblGrid>
                <a:gridCol w="1930748">
                  <a:extLst>
                    <a:ext uri="{9D8B030D-6E8A-4147-A177-3AD203B41FA5}">
                      <a16:colId xmlns:a16="http://schemas.microsoft.com/office/drawing/2014/main" val="20000"/>
                    </a:ext>
                  </a:extLst>
                </a:gridCol>
                <a:gridCol w="4192859">
                  <a:extLst>
                    <a:ext uri="{9D8B030D-6E8A-4147-A177-3AD203B41FA5}">
                      <a16:colId xmlns:a16="http://schemas.microsoft.com/office/drawing/2014/main" val="20001"/>
                    </a:ext>
                  </a:extLst>
                </a:gridCol>
                <a:gridCol w="2105993">
                  <a:extLst>
                    <a:ext uri="{9D8B030D-6E8A-4147-A177-3AD203B41FA5}">
                      <a16:colId xmlns:a16="http://schemas.microsoft.com/office/drawing/2014/main" val="20002"/>
                    </a:ext>
                  </a:extLst>
                </a:gridCol>
              </a:tblGrid>
              <a:tr h="518140">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u="none" strike="noStrike" cap="none" normalizeH="0" baseline="0" dirty="0">
                          <a:ln>
                            <a:noFill/>
                          </a:ln>
                          <a:effectLst/>
                        </a:rPr>
                        <a:t>Problem</a:t>
                      </a:r>
                      <a:endParaRPr kumimoji="0" lang="en-US" sz="2000" b="1" i="0" u="none" strike="noStrike" cap="none" normalizeH="0" baseline="0" dirty="0">
                        <a:ln>
                          <a:noFill/>
                        </a:ln>
                        <a:solidFill>
                          <a:schemeClr val="tx1"/>
                        </a:solidFill>
                        <a:effectLst/>
                        <a:latin typeface="+mn-lt"/>
                        <a:ea typeface="ヒラギノ角ゴ Pro W3"/>
                        <a:cs typeface="ヒラギノ角ゴ Pro W3"/>
                      </a:endParaRPr>
                    </a:p>
                  </a:txBody>
                  <a:tcPr marT="45709" marB="45709"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u="none" strike="noStrike" cap="none" normalizeH="0" baseline="0" dirty="0">
                          <a:ln>
                            <a:noFill/>
                          </a:ln>
                          <a:effectLst/>
                        </a:rPr>
                        <a:t>Action/Management</a:t>
                      </a:r>
                      <a:endParaRPr kumimoji="0" lang="en-US" sz="2000" b="1" i="0" u="none" strike="noStrike" cap="none" normalizeH="0" baseline="0" dirty="0">
                        <a:ln>
                          <a:noFill/>
                        </a:ln>
                        <a:solidFill>
                          <a:schemeClr val="tx1"/>
                        </a:solidFill>
                        <a:effectLst/>
                        <a:latin typeface="+mn-lt"/>
                        <a:ea typeface="ヒラギノ角ゴ Pro W3"/>
                        <a:cs typeface="ヒラギノ角ゴ Pro W3"/>
                      </a:endParaRPr>
                    </a:p>
                  </a:txBody>
                  <a:tcPr marT="45709" marB="45709"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1539202">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Pain in lower abdomen</a:t>
                      </a: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09" marB="45709"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Reassure client these are likely ovarian cysts or follicles, which are usually mild and go away on their own. Have client come back in 6 weeks if possible. </a:t>
                      </a:r>
                      <a:endParaRPr kumimoji="0" lang="en-US" sz="20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09" marB="45709" horzOverflow="overflow"/>
                </a:tc>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If severe pain in lower abdomen persists or is extremely severe, refer for care and diagnosis.</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09" marB="45709" horzOverflow="overflow"/>
                </a:tc>
                <a:extLst>
                  <a:ext uri="{0D108BD9-81ED-4DB2-BD59-A6C34878D82A}">
                    <a16:rowId xmlns:a16="http://schemas.microsoft.com/office/drawing/2014/main" val="10001"/>
                  </a:ext>
                </a:extLst>
              </a:tr>
              <a:tr h="2452745">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kumimoji="0" lang="en-US" sz="2000" u="none" strike="noStrike" cap="none" normalizeH="0" baseline="0" dirty="0">
                          <a:ln>
                            <a:noFill/>
                          </a:ln>
                          <a:effectLst/>
                        </a:rPr>
                        <a:t>Changes in mood or sex drive</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09" marB="45709"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normalizeH="0" baseline="0" dirty="0">
                          <a:ln>
                            <a:noFill/>
                          </a:ln>
                          <a:effectLst/>
                        </a:rPr>
                        <a:t>Discuss changes in client’s life that could affect her mood or sex drive, including changes with the relationship with her partner. Support as appropriate. Refer if concerned about major depression or other serious mood changes. Consider locally available remedies.</a:t>
                      </a:r>
                      <a:endParaRPr lang="en-US" sz="2000" dirty="0"/>
                    </a:p>
                  </a:txBody>
                  <a:tcPr marT="45709" marB="45709" horzOverflow="overflow"/>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50719" name="Rectangle 543">
            <a:extLst>
              <a:ext uri="{FF2B5EF4-FFF2-40B4-BE49-F238E27FC236}">
                <a16:creationId xmlns:a16="http://schemas.microsoft.com/office/drawing/2014/main" id="{9C0E7217-5EF2-4A90-A2D4-CBCB67051876}"/>
              </a:ext>
            </a:extLst>
          </p:cNvPr>
          <p:cNvSpPr>
            <a:spLocks noChangeArrowheads="1"/>
          </p:cNvSpPr>
          <p:nvPr/>
        </p:nvSpPr>
        <p:spPr bwMode="auto">
          <a:xfrm>
            <a:off x="455613" y="1223233"/>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C00000"/>
                </a:solidFill>
                <a:effectLst/>
                <a:uLnTx/>
                <a:uFillTx/>
                <a:ea typeface="ＭＳ Ｐゴシック" panose="020B0600070205080204" pitchFamily="34" charset="-128"/>
                <a:cs typeface="+mn-cs"/>
              </a:rPr>
              <a:t>Counseling and reassurance are key.</a:t>
            </a:r>
          </a:p>
        </p:txBody>
      </p:sp>
      <p:sp>
        <p:nvSpPr>
          <p:cNvPr id="13" name="Footer Placeholder 1">
            <a:extLst>
              <a:ext uri="{FF2B5EF4-FFF2-40B4-BE49-F238E27FC236}">
                <a16:creationId xmlns:a16="http://schemas.microsoft.com/office/drawing/2014/main" id="{AD01B242-BE6B-4BE1-A474-DB512C4BEA1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DDF98312-1D31-460E-BABE-6228CE2349ED}"/>
              </a:ext>
            </a:extLst>
          </p:cNvPr>
          <p:cNvSpPr txBox="1">
            <a:spLocks noChangeArrowheads="1"/>
          </p:cNvSpPr>
          <p:nvPr/>
        </p:nvSpPr>
        <p:spPr bwMode="auto">
          <a:xfrm>
            <a:off x="425450" y="600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Management of POP side effects:</a:t>
            </a:r>
            <a:b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b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Bleeding changes - </a:t>
            </a:r>
            <a:r>
              <a:rPr kumimoji="0" lang="en-US" altLang="en-US" sz="4000" b="1" i="1"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1</a:t>
            </a:r>
          </a:p>
        </p:txBody>
      </p:sp>
      <p:graphicFrame>
        <p:nvGraphicFramePr>
          <p:cNvPr id="21" name="Group 50">
            <a:extLst>
              <a:ext uri="{FF2B5EF4-FFF2-40B4-BE49-F238E27FC236}">
                <a16:creationId xmlns:a16="http://schemas.microsoft.com/office/drawing/2014/main" id="{CD3E14FB-DB0A-4358-80D6-0BC7AC51FD12}"/>
              </a:ext>
            </a:extLst>
          </p:cNvPr>
          <p:cNvGraphicFramePr>
            <a:graphicFrameLocks noGrp="1"/>
          </p:cNvGraphicFramePr>
          <p:nvPr>
            <p:ph type="tbl" idx="1"/>
            <p:extLst>
              <p:ext uri="{D42A27DB-BD31-4B8C-83A1-F6EECF244321}">
                <p14:modId xmlns:p14="http://schemas.microsoft.com/office/powerpoint/2010/main" val="119025982"/>
              </p:ext>
            </p:extLst>
          </p:nvPr>
        </p:nvGraphicFramePr>
        <p:xfrm>
          <a:off x="425450" y="1489075"/>
          <a:ext cx="8229600" cy="4830621"/>
        </p:xfrm>
        <a:graphic>
          <a:graphicData uri="http://schemas.openxmlformats.org/drawingml/2006/table">
            <a:tbl>
              <a:tblPr>
                <a:tableStyleId>{5DA37D80-6434-44D0-A028-1B22A696006F}</a:tableStyleId>
              </a:tblPr>
              <a:tblGrid>
                <a:gridCol w="1702895">
                  <a:extLst>
                    <a:ext uri="{9D8B030D-6E8A-4147-A177-3AD203B41FA5}">
                      <a16:colId xmlns:a16="http://schemas.microsoft.com/office/drawing/2014/main" val="20000"/>
                    </a:ext>
                  </a:extLst>
                </a:gridCol>
                <a:gridCol w="4682358">
                  <a:extLst>
                    <a:ext uri="{9D8B030D-6E8A-4147-A177-3AD203B41FA5}">
                      <a16:colId xmlns:a16="http://schemas.microsoft.com/office/drawing/2014/main" val="20001"/>
                    </a:ext>
                  </a:extLst>
                </a:gridCol>
                <a:gridCol w="1844347">
                  <a:extLst>
                    <a:ext uri="{9D8B030D-6E8A-4147-A177-3AD203B41FA5}">
                      <a16:colId xmlns:a16="http://schemas.microsoft.com/office/drawing/2014/main" val="20002"/>
                    </a:ext>
                  </a:extLst>
                </a:gridCol>
              </a:tblGrid>
              <a:tr h="624361">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b="1" u="none" strike="noStrike" cap="none" normalizeH="0" baseline="0" dirty="0">
                          <a:ln>
                            <a:noFill/>
                          </a:ln>
                          <a:effectLst/>
                        </a:rPr>
                        <a:t>Problem</a:t>
                      </a:r>
                      <a:endParaRPr kumimoji="0" lang="en-US" sz="2200" b="1" i="0" u="none" strike="noStrike" cap="none" normalizeH="0" baseline="0" dirty="0">
                        <a:ln>
                          <a:noFill/>
                        </a:ln>
                        <a:solidFill>
                          <a:schemeClr val="tx1"/>
                        </a:solidFill>
                        <a:effectLst/>
                        <a:latin typeface="+mn-lt"/>
                        <a:ea typeface="ヒラギノ角ゴ Pro W3"/>
                        <a:cs typeface="ヒラギノ角ゴ Pro W3"/>
                      </a:endParaRPr>
                    </a:p>
                  </a:txBody>
                  <a:tcPr marT="45725" marB="45725"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b="1" u="none" strike="noStrike" cap="none" normalizeH="0" baseline="0" dirty="0">
                          <a:ln>
                            <a:noFill/>
                          </a:ln>
                          <a:effectLst/>
                        </a:rPr>
                        <a:t>Action/Management</a:t>
                      </a:r>
                      <a:endParaRPr kumimoji="0" lang="en-US" sz="2200" b="1" i="0" u="none" strike="noStrike" cap="none" normalizeH="0" baseline="0" dirty="0">
                        <a:ln>
                          <a:noFill/>
                        </a:ln>
                        <a:solidFill>
                          <a:schemeClr val="tx1"/>
                        </a:solidFill>
                        <a:effectLst/>
                        <a:latin typeface="+mn-lt"/>
                        <a:ea typeface="ヒラギノ角ゴ Pro W3"/>
                        <a:cs typeface="ヒラギノ角ゴ Pro W3"/>
                      </a:endParaRPr>
                    </a:p>
                  </a:txBody>
                  <a:tcPr marT="45725" marB="45725"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225749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cap="none" normalizeH="0" baseline="0" dirty="0">
                          <a:ln>
                            <a:noFill/>
                          </a:ln>
                          <a:effectLst/>
                        </a:rPr>
                        <a:t>Irregular bleeding</a:t>
                      </a:r>
                      <a:endParaRPr kumimoji="0" lang="en-US" sz="2200" b="1" i="0" u="none" strike="noStrike" cap="none" normalizeH="0" baseline="0" dirty="0">
                        <a:ln>
                          <a:noFill/>
                        </a:ln>
                        <a:solidFill>
                          <a:srgbClr val="000000"/>
                        </a:solidFill>
                        <a:effectLst/>
                        <a:latin typeface="+mn-lt"/>
                        <a:ea typeface="ヒラギノ角ゴ Pro W3"/>
                        <a:cs typeface="ヒラギノ角ゴ Pro W3"/>
                      </a:endParaRPr>
                    </a:p>
                  </a:txBody>
                  <a:tcPr marT="45725" marB="45725"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cap="none" normalizeH="0" baseline="0" dirty="0">
                          <a:ln>
                            <a:noFill/>
                          </a:ln>
                          <a:effectLst/>
                        </a:rPr>
                        <a:t>Reassure client it is not harmful and often stops after first several months: reinforce correct pill taking and review missed pill instructions; ask about other drugs that may interact with POPs; administer short course of non-steroidal anti-inflammatory drugs.</a:t>
                      </a:r>
                      <a:endParaRPr kumimoji="0" lang="en-US" sz="2200" b="0" i="0" u="none" strike="noStrike" cap="none" normalizeH="0" baseline="0" dirty="0">
                        <a:ln>
                          <a:noFill/>
                        </a:ln>
                        <a:solidFill>
                          <a:srgbClr val="000000"/>
                        </a:solidFill>
                        <a:effectLst/>
                        <a:latin typeface="+mn-lt"/>
                        <a:ea typeface="ヒラギノ角ゴ Pro W3"/>
                        <a:cs typeface="ヒラギノ角ゴ Pro W3"/>
                      </a:endParaRPr>
                    </a:p>
                  </a:txBody>
                  <a:tcPr marT="45725" marB="45725" horzOverflow="overflow"/>
                </a:tc>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side effects persist and are unacceptable to client: </a:t>
                      </a:r>
                      <a:br>
                        <a:rPr kumimoji="0" lang="en-US" sz="2200" u="none" strike="noStrike" kern="1200" cap="none" normalizeH="0" baseline="0" dirty="0">
                          <a:ln>
                            <a:noFill/>
                          </a:ln>
                          <a:effectLst/>
                        </a:rPr>
                      </a:br>
                      <a:r>
                        <a:rPr kumimoji="0" lang="en-US" sz="2200" u="none" strike="noStrike" kern="1200" cap="none" normalizeH="0" baseline="0" dirty="0">
                          <a:ln>
                            <a:noFill/>
                          </a:ln>
                          <a:effectLst/>
                        </a:rPr>
                        <a:t>if possible, switch pill formulations or offer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200" b="0" i="0" u="none" strike="noStrike" kern="1200" cap="none" normalizeH="0" baseline="0" dirty="0">
                        <a:ln>
                          <a:noFill/>
                        </a:ln>
                        <a:solidFill>
                          <a:srgbClr val="000000"/>
                        </a:solidFill>
                        <a:effectLst/>
                        <a:latin typeface="+mn-lt"/>
                        <a:ea typeface="ヒラギノ角ゴ Pro W3"/>
                        <a:cs typeface="ヒラギノ角ゴ Pro W3"/>
                      </a:endParaRPr>
                    </a:p>
                  </a:txBody>
                  <a:tcPr marT="45725" marB="45725" horzOverflow="overflow"/>
                </a:tc>
                <a:extLst>
                  <a:ext uri="{0D108BD9-81ED-4DB2-BD59-A6C34878D82A}">
                    <a16:rowId xmlns:a16="http://schemas.microsoft.com/office/drawing/2014/main" val="10001"/>
                  </a:ext>
                </a:extLst>
              </a:tr>
              <a:tr h="1615529">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cap="none" normalizeH="0" baseline="0" dirty="0">
                          <a:ln>
                            <a:noFill/>
                          </a:ln>
                          <a:effectLst/>
                        </a:rPr>
                        <a:t>Amenorrhea</a:t>
                      </a:r>
                      <a:endParaRPr kumimoji="0" lang="en-US" sz="2200" b="1" i="0" u="none" strike="noStrike" cap="none" normalizeH="0" baseline="0" dirty="0">
                        <a:ln>
                          <a:noFill/>
                        </a:ln>
                        <a:solidFill>
                          <a:srgbClr val="000000"/>
                        </a:solidFill>
                        <a:effectLst/>
                        <a:latin typeface="+mn-lt"/>
                        <a:ea typeface="ヒラギノ角ゴ Pro W3"/>
                        <a:cs typeface="ヒラギノ角ゴ Pro W3"/>
                      </a:endParaRPr>
                    </a:p>
                  </a:txBody>
                  <a:tcPr marT="45725" marB="45725"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Reassure client. If she has been taking her pills, she is probably not pregnant. Offer or refer her for a pregnancy test if she is still concerned. No medical treatment necessary. </a:t>
                      </a:r>
                      <a:endParaRPr kumimoji="0" lang="en-US" sz="2200" b="0" i="0" u="none" strike="noStrike" kern="1200" cap="none" normalizeH="0" baseline="0" dirty="0">
                        <a:ln>
                          <a:noFill/>
                        </a:ln>
                        <a:solidFill>
                          <a:srgbClr val="000000"/>
                        </a:solidFill>
                        <a:effectLst/>
                        <a:latin typeface="+mn-lt"/>
                        <a:ea typeface="ヒラギノ角ゴ Pro W3"/>
                        <a:cs typeface="ヒラギノ角ゴ Pro W3"/>
                      </a:endParaRPr>
                    </a:p>
                  </a:txBody>
                  <a:tcPr marT="45725" marB="45725"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Footer Placeholder 1">
            <a:extLst>
              <a:ext uri="{FF2B5EF4-FFF2-40B4-BE49-F238E27FC236}">
                <a16:creationId xmlns:a16="http://schemas.microsoft.com/office/drawing/2014/main" id="{598A1089-E8A7-4260-A268-88D2C9047C1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C183F51F-7323-4B8A-BA92-BD214C821CB0}"/>
              </a:ext>
            </a:extLst>
          </p:cNvPr>
          <p:cNvSpPr txBox="1">
            <a:spLocks noChangeArrowheads="1"/>
          </p:cNvSpPr>
          <p:nvPr/>
        </p:nvSpPr>
        <p:spPr bwMode="auto">
          <a:xfrm>
            <a:off x="425450" y="90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Management of POP side effects:</a:t>
            </a:r>
            <a:b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b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Bleeding changes - </a:t>
            </a:r>
            <a:r>
              <a:rPr kumimoji="0" lang="en-US" altLang="en-US" sz="4000" b="1" i="1"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2</a:t>
            </a:r>
          </a:p>
        </p:txBody>
      </p:sp>
      <p:graphicFrame>
        <p:nvGraphicFramePr>
          <p:cNvPr id="21" name="Group 50">
            <a:extLst>
              <a:ext uri="{FF2B5EF4-FFF2-40B4-BE49-F238E27FC236}">
                <a16:creationId xmlns:a16="http://schemas.microsoft.com/office/drawing/2014/main" id="{BF04AA05-8BB6-44AB-8FF4-22F7610DABB4}"/>
              </a:ext>
            </a:extLst>
          </p:cNvPr>
          <p:cNvGraphicFramePr>
            <a:graphicFrameLocks noGrp="1"/>
          </p:cNvGraphicFramePr>
          <p:nvPr>
            <p:ph type="tbl" idx="1"/>
            <p:extLst>
              <p:ext uri="{D42A27DB-BD31-4B8C-83A1-F6EECF244321}">
                <p14:modId xmlns:p14="http://schemas.microsoft.com/office/powerpoint/2010/main" val="1356802348"/>
              </p:ext>
            </p:extLst>
          </p:nvPr>
        </p:nvGraphicFramePr>
        <p:xfrm>
          <a:off x="425450" y="1353967"/>
          <a:ext cx="8229600" cy="5105028"/>
        </p:xfrm>
        <a:graphic>
          <a:graphicData uri="http://schemas.openxmlformats.org/drawingml/2006/table">
            <a:tbl>
              <a:tblPr>
                <a:tableStyleId>{5DA37D80-6434-44D0-A028-1B22A696006F}</a:tableStyleId>
              </a:tblPr>
              <a:tblGrid>
                <a:gridCol w="1702895">
                  <a:extLst>
                    <a:ext uri="{9D8B030D-6E8A-4147-A177-3AD203B41FA5}">
                      <a16:colId xmlns:a16="http://schemas.microsoft.com/office/drawing/2014/main" val="20000"/>
                    </a:ext>
                  </a:extLst>
                </a:gridCol>
                <a:gridCol w="4682358">
                  <a:extLst>
                    <a:ext uri="{9D8B030D-6E8A-4147-A177-3AD203B41FA5}">
                      <a16:colId xmlns:a16="http://schemas.microsoft.com/office/drawing/2014/main" val="20001"/>
                    </a:ext>
                  </a:extLst>
                </a:gridCol>
                <a:gridCol w="1844347">
                  <a:extLst>
                    <a:ext uri="{9D8B030D-6E8A-4147-A177-3AD203B41FA5}">
                      <a16:colId xmlns:a16="http://schemas.microsoft.com/office/drawing/2014/main" val="20002"/>
                    </a:ext>
                  </a:extLst>
                </a:gridCol>
              </a:tblGrid>
              <a:tr h="624446">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ヒラギノ角ゴ Pro W3"/>
                        <a:cs typeface="ヒラギノ角ゴ Pro W3"/>
                      </a:endParaRPr>
                    </a:p>
                  </a:txBody>
                  <a:tcPr marT="45731" marB="45731"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ヒラギノ角ゴ Pro W3"/>
                        <a:cs typeface="ヒラギノ角ゴ Pro W3"/>
                      </a:endParaRPr>
                    </a:p>
                  </a:txBody>
                  <a:tcPr marT="45731" marB="45731"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3749117">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Heavy or prolonged bleeding</a:t>
                      </a:r>
                      <a:endParaRPr kumimoji="0" lang="en-US" sz="2400" b="1" i="0" u="none" strike="noStrike" cap="none" normalizeH="0" baseline="0" dirty="0">
                        <a:ln>
                          <a:noFill/>
                        </a:ln>
                        <a:solidFill>
                          <a:srgbClr val="000000"/>
                        </a:solidFill>
                        <a:effectLst/>
                        <a:latin typeface="+mn-lt"/>
                        <a:ea typeface="ヒラギノ角ゴ Pro W3"/>
                        <a:cs typeface="ヒラギノ角ゴ Pro W3"/>
                      </a:endParaRPr>
                    </a:p>
                  </a:txBody>
                  <a:tcPr marT="45731" marB="45731"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cap="none" normalizeH="0" baseline="0" dirty="0">
                          <a:ln>
                            <a:noFill/>
                          </a:ln>
                          <a:effectLst/>
                        </a:rPr>
                        <a:t>Reassure client it is usually not harmful and often becomes less or stops after first several months: administer short course of non-steroidal anti-inflammatory drugs; eat foods rich in iron and/or take iron tablets to prevent anemia. If does not improve or starts after several months of normal bleeding on POPs, or there are additional symptoms, refer for further evaluation.</a:t>
                      </a:r>
                      <a:endParaRPr kumimoji="0" lang="en-US" sz="2400" b="0" i="0" u="none" strike="noStrike" cap="none" normalizeH="0" baseline="0" dirty="0">
                        <a:ln>
                          <a:noFill/>
                        </a:ln>
                        <a:solidFill>
                          <a:srgbClr val="000000"/>
                        </a:solidFill>
                        <a:effectLst/>
                        <a:latin typeface="+mn-lt"/>
                        <a:ea typeface="ヒラギノ角ゴ Pro W3"/>
                        <a:cs typeface="ヒラギノ角ゴ Pro W3"/>
                      </a:endParaRPr>
                    </a:p>
                  </a:txBody>
                  <a:tcPr marT="45731" marB="45731"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u="none" strike="noStrike" kern="1200" cap="none" normalizeH="0" baseline="0" dirty="0">
                          <a:ln>
                            <a:noFill/>
                          </a:ln>
                          <a:effectLst/>
                        </a:rPr>
                        <a:t>If side effects persist and are unacceptable to client: </a:t>
                      </a:r>
                      <a:br>
                        <a:rPr kumimoji="0" lang="en-US" sz="2400" u="none" strike="noStrike" kern="1200" cap="none" normalizeH="0" baseline="0" dirty="0">
                          <a:ln>
                            <a:noFill/>
                          </a:ln>
                          <a:effectLst/>
                        </a:rPr>
                      </a:br>
                      <a:r>
                        <a:rPr kumimoji="0" lang="en-US" sz="2400" u="none" strike="noStrike" kern="1200" cap="none" normalizeH="0" baseline="0" dirty="0">
                          <a:ln>
                            <a:noFill/>
                          </a:ln>
                          <a:effectLst/>
                        </a:rPr>
                        <a:t>if possible, switch pill formulations or offer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400" b="0" i="0" u="none" strike="noStrike" kern="1200" cap="none" normalizeH="0" baseline="0" dirty="0">
                        <a:ln>
                          <a:noFill/>
                        </a:ln>
                        <a:solidFill>
                          <a:srgbClr val="000000"/>
                        </a:solidFill>
                        <a:effectLst/>
                        <a:latin typeface="+mn-lt"/>
                        <a:ea typeface="ヒラギノ角ゴ Pro W3"/>
                        <a:cs typeface="ヒラギノ角ゴ Pro W3"/>
                      </a:endParaRPr>
                    </a:p>
                  </a:txBody>
                  <a:tcPr marT="45731" marB="45731" horzOverflow="overflow"/>
                </a:tc>
                <a:extLst>
                  <a:ext uri="{0D108BD9-81ED-4DB2-BD59-A6C34878D82A}">
                    <a16:rowId xmlns:a16="http://schemas.microsoft.com/office/drawing/2014/main" val="10001"/>
                  </a:ext>
                </a:extLst>
              </a:tr>
            </a:tbl>
          </a:graphicData>
        </a:graphic>
      </p:graphicFrame>
      <p:sp>
        <p:nvSpPr>
          <p:cNvPr id="5" name="Footer Placeholder 1">
            <a:extLst>
              <a:ext uri="{FF2B5EF4-FFF2-40B4-BE49-F238E27FC236}">
                <a16:creationId xmlns:a16="http://schemas.microsoft.com/office/drawing/2014/main" id="{FDCA7A76-BBD5-44C3-9099-DF87FEE3F03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D7AA-8DBF-4AC4-AAFF-42872C1C4DC4}"/>
              </a:ext>
            </a:extLst>
          </p:cNvPr>
          <p:cNvSpPr>
            <a:spLocks noGrp="1"/>
          </p:cNvSpPr>
          <p:nvPr>
            <p:ph type="title"/>
          </p:nvPr>
        </p:nvSpPr>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Methods</a:t>
            </a:r>
          </a:p>
        </p:txBody>
      </p:sp>
      <p:sp>
        <p:nvSpPr>
          <p:cNvPr id="3" name="Content Placeholder 2">
            <a:extLst>
              <a:ext uri="{FF2B5EF4-FFF2-40B4-BE49-F238E27FC236}">
                <a16:creationId xmlns:a16="http://schemas.microsoft.com/office/drawing/2014/main" id="{29050AEC-2365-4F21-BF0F-A250CE832F75}"/>
              </a:ext>
            </a:extLst>
          </p:cNvPr>
          <p:cNvSpPr>
            <a:spLocks noGrp="1"/>
          </p:cNvSpPr>
          <p:nvPr>
            <p:ph idx="1"/>
          </p:nvPr>
        </p:nvSpPr>
        <p:spPr/>
        <p:txBody>
          <a:bodyPr/>
          <a:lstStyle/>
          <a:p>
            <a:pPr marL="0" indent="0">
              <a:lnSpc>
                <a:spcPct val="107000"/>
              </a:lnSpc>
              <a:buNone/>
            </a:pPr>
            <a:r>
              <a:rPr lang="en-GB" b="1" dirty="0">
                <a:latin typeface="Calibri" panose="020F0502020204030204" pitchFamily="34" charset="0"/>
                <a:ea typeface="Calibri" panose="020F0502020204030204" pitchFamily="34" charset="0"/>
                <a:cs typeface="Arial" panose="020B0604020202020204" pitchFamily="34" charset="0"/>
              </a:rPr>
              <a:t>Progestogen-only contraceptives</a:t>
            </a:r>
          </a:p>
          <a:p>
            <a:pPr marL="342900" lvl="0" indent="-342900">
              <a:lnSpc>
                <a:spcPct val="107000"/>
              </a:lnSpc>
              <a:buFont typeface="+mj-lt"/>
              <a:buAutoNum type="arabicPeriod"/>
            </a:pPr>
            <a:r>
              <a:rPr lang="en-GB" dirty="0">
                <a:latin typeface="Calibri" panose="020F0502020204030204" pitchFamily="34" charset="0"/>
                <a:ea typeface="Calibri" panose="020F0502020204030204" pitchFamily="34" charset="0"/>
                <a:cs typeface="Arial" panose="020B0604020202020204" pitchFamily="34" charset="0"/>
              </a:rPr>
              <a:t>Progestogen-only pills (POPs)</a:t>
            </a:r>
          </a:p>
          <a:p>
            <a:pPr marL="342900" lvl="0" indent="-342900">
              <a:lnSpc>
                <a:spcPct val="107000"/>
              </a:lnSpc>
              <a:buFont typeface="+mj-lt"/>
              <a:buAutoNum type="arabicPeriod"/>
            </a:pPr>
            <a:r>
              <a:rPr lang="en-GB" dirty="0">
                <a:latin typeface="Calibri" panose="020F0502020204030204" pitchFamily="34" charset="0"/>
                <a:ea typeface="Calibri" panose="020F0502020204030204" pitchFamily="34" charset="0"/>
                <a:cs typeface="Arial" panose="020B0604020202020204" pitchFamily="34" charset="0"/>
              </a:rPr>
              <a:t>Progestogen-only injectable contraceptives (POIs)</a:t>
            </a:r>
          </a:p>
          <a:p>
            <a:pPr marL="342900" lvl="0" indent="-342900">
              <a:lnSpc>
                <a:spcPct val="107000"/>
              </a:lnSpc>
              <a:buFont typeface="+mj-lt"/>
              <a:buAutoNum type="arabicPeriod"/>
            </a:pPr>
            <a:r>
              <a:rPr lang="en-GB" dirty="0">
                <a:latin typeface="Calibri" panose="020F0502020204030204" pitchFamily="34" charset="0"/>
                <a:ea typeface="Calibri" panose="020F0502020204030204" pitchFamily="34" charset="0"/>
                <a:cs typeface="Arial" panose="020B0604020202020204" pitchFamily="34" charset="0"/>
              </a:rPr>
              <a:t>Progestogen-only implants</a:t>
            </a:r>
          </a:p>
          <a:p>
            <a:pPr marL="342900" lvl="0" indent="-342900">
              <a:lnSpc>
                <a:spcPct val="107000"/>
              </a:lnSpc>
              <a:buFont typeface="+mj-lt"/>
              <a:buAutoNum type="arabicPeriod"/>
            </a:pPr>
            <a:r>
              <a:rPr lang="en-GB" dirty="0">
                <a:latin typeface="Calibri" panose="020F0502020204030204" pitchFamily="34" charset="0"/>
                <a:ea typeface="Calibri" panose="020F0502020204030204" pitchFamily="34" charset="0"/>
                <a:cs typeface="Arial" panose="020B0604020202020204" pitchFamily="34" charset="0"/>
              </a:rPr>
              <a:t>Progesterone-Releasing Vaginal Ring</a:t>
            </a:r>
          </a:p>
          <a:p>
            <a:endParaRPr lang="en-GB" dirty="0"/>
          </a:p>
        </p:txBody>
      </p:sp>
      <p:sp>
        <p:nvSpPr>
          <p:cNvPr id="4" name="Slide Number Placeholder 3">
            <a:extLst>
              <a:ext uri="{FF2B5EF4-FFF2-40B4-BE49-F238E27FC236}">
                <a16:creationId xmlns:a16="http://schemas.microsoft.com/office/drawing/2014/main" id="{0AA6ED20-57EB-43C5-989E-96C37E5C593C}"/>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258948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a:extLst>
              <a:ext uri="{FF2B5EF4-FFF2-40B4-BE49-F238E27FC236}">
                <a16:creationId xmlns:a16="http://schemas.microsoft.com/office/drawing/2014/main" id="{0A9685F7-CC4F-4978-B490-7505F5767DD8}"/>
              </a:ext>
            </a:extLst>
          </p:cNvPr>
          <p:cNvSpPr>
            <a:spLocks noGrp="1" noChangeArrowheads="1"/>
          </p:cNvSpPr>
          <p:nvPr>
            <p:ph type="title" idx="4294967295"/>
          </p:nvPr>
        </p:nvSpPr>
        <p:spPr>
          <a:xfrm>
            <a:off x="290021" y="31531"/>
            <a:ext cx="8229600" cy="1143000"/>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POPs or switching to another method - </a:t>
            </a:r>
            <a:r>
              <a:rPr lang="en-US" altLang="en-US" sz="3600"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1</a:t>
            </a:r>
          </a:p>
        </p:txBody>
      </p:sp>
      <p:graphicFrame>
        <p:nvGraphicFramePr>
          <p:cNvPr id="38" name="Group 50">
            <a:extLst>
              <a:ext uri="{FF2B5EF4-FFF2-40B4-BE49-F238E27FC236}">
                <a16:creationId xmlns:a16="http://schemas.microsoft.com/office/drawing/2014/main" id="{73ED2B40-2BCA-4DAA-912C-613F8A0A026D}"/>
              </a:ext>
            </a:extLst>
          </p:cNvPr>
          <p:cNvGraphicFramePr>
            <a:graphicFrameLocks/>
          </p:cNvGraphicFramePr>
          <p:nvPr>
            <p:extLst>
              <p:ext uri="{D42A27DB-BD31-4B8C-83A1-F6EECF244321}">
                <p14:modId xmlns:p14="http://schemas.microsoft.com/office/powerpoint/2010/main" val="3271154336"/>
              </p:ext>
            </p:extLst>
          </p:nvPr>
        </p:nvGraphicFramePr>
        <p:xfrm>
          <a:off x="457200" y="1399458"/>
          <a:ext cx="8229600" cy="5180016"/>
        </p:xfrm>
        <a:graphic>
          <a:graphicData uri="http://schemas.openxmlformats.org/drawingml/2006/table">
            <a:tbl>
              <a:tblPr>
                <a:tableStyleId>{5DA37D80-6434-44D0-A028-1B22A696006F}</a:tableStyleId>
              </a:tblPr>
              <a:tblGrid>
                <a:gridCol w="2798064">
                  <a:extLst>
                    <a:ext uri="{9D8B030D-6E8A-4147-A177-3AD203B41FA5}">
                      <a16:colId xmlns:a16="http://schemas.microsoft.com/office/drawing/2014/main" val="20000"/>
                    </a:ext>
                  </a:extLst>
                </a:gridCol>
                <a:gridCol w="5431536">
                  <a:extLst>
                    <a:ext uri="{9D8B030D-6E8A-4147-A177-3AD203B41FA5}">
                      <a16:colId xmlns:a16="http://schemas.microsoft.com/office/drawing/2014/main" val="20001"/>
                    </a:ext>
                  </a:extLst>
                </a:gridCol>
              </a:tblGrid>
              <a:tr h="638472">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u="none" strike="noStrike" cap="none" normalizeH="0" baseline="0" dirty="0">
                          <a:ln>
                            <a:noFill/>
                          </a:ln>
                          <a:effectLst/>
                        </a:rPr>
                        <a:t>Problem</a:t>
                      </a:r>
                      <a:endParaRPr kumimoji="0" lang="en-US" sz="2000" b="1" i="0" u="none" strike="noStrike" cap="none" normalizeH="0" baseline="0" dirty="0">
                        <a:ln>
                          <a:noFill/>
                        </a:ln>
                        <a:solidFill>
                          <a:schemeClr val="tx1"/>
                        </a:solidFill>
                        <a:effectLst/>
                        <a:latin typeface="+mn-lt"/>
                        <a:ea typeface="ヒラギノ角ゴ Pro W3"/>
                        <a:cs typeface="ヒラギノ角ゴ Pro W3"/>
                      </a:endParaRPr>
                    </a:p>
                  </a:txBody>
                  <a:tcPr marT="45724" marB="45724"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u="none" strike="noStrike" cap="none" normalizeH="0" baseline="0" dirty="0">
                          <a:ln>
                            <a:noFill/>
                          </a:ln>
                          <a:effectLst/>
                        </a:rPr>
                        <a:t>Action</a:t>
                      </a:r>
                      <a:endParaRPr kumimoji="0" lang="en-US" sz="2000" b="1" i="0" u="none" strike="noStrike" cap="none" normalizeH="0" baseline="0" dirty="0">
                        <a:ln>
                          <a:noFill/>
                        </a:ln>
                        <a:solidFill>
                          <a:schemeClr val="tx1"/>
                        </a:solidFill>
                        <a:effectLst/>
                        <a:latin typeface="+mn-lt"/>
                        <a:ea typeface="ヒラギノ角ゴ Pro W3"/>
                        <a:cs typeface="ヒラギノ角ゴ Pro W3"/>
                      </a:endParaRPr>
                    </a:p>
                  </a:txBody>
                  <a:tcPr marT="45724" marB="45724" anchor="ctr" horzOverflow="overflow"/>
                </a:tc>
                <a:extLst>
                  <a:ext uri="{0D108BD9-81ED-4DB2-BD59-A6C34878D82A}">
                    <a16:rowId xmlns:a16="http://schemas.microsoft.com/office/drawing/2014/main" val="10000"/>
                  </a:ext>
                </a:extLst>
              </a:tr>
              <a:tr h="120265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Unexplained vaginal bleeding</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24" marB="45724"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cap="none" normalizeH="0" baseline="0" dirty="0">
                          <a:ln>
                            <a:noFill/>
                          </a:ln>
                          <a:effectLst/>
                        </a:rPr>
                        <a:t>Refer or evaluate by history and pelvic exam</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cap="none" normalizeH="0" baseline="0" dirty="0">
                          <a:ln>
                            <a:noFill/>
                          </a:ln>
                          <a:effectLst/>
                        </a:rPr>
                        <a:t>Diagnose and treat as appropriate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cap="none" normalizeH="0" baseline="0" dirty="0">
                          <a:ln>
                            <a:noFill/>
                          </a:ln>
                          <a:effectLst/>
                        </a:rPr>
                        <a:t>If an STI or PID is diagnosed, the client may continue using POPs during treatment</a:t>
                      </a:r>
                      <a:endParaRPr kumimoji="0" lang="en-US" sz="2000" b="0" i="0" u="none" strike="noStrike" cap="none" normalizeH="0" baseline="0" dirty="0">
                        <a:ln>
                          <a:noFill/>
                        </a:ln>
                        <a:solidFill>
                          <a:srgbClr val="000000"/>
                        </a:solidFill>
                        <a:effectLst/>
                        <a:latin typeface="+mn-lt"/>
                        <a:ea typeface="ヒラギノ角ゴ Pro W3"/>
                        <a:cs typeface="ヒラギノ角ゴ Pro W3"/>
                      </a:endParaRPr>
                    </a:p>
                  </a:txBody>
                  <a:tcPr marT="45724" marB="45724" horzOverflow="overflow"/>
                </a:tc>
                <a:extLst>
                  <a:ext uri="{0D108BD9-81ED-4DB2-BD59-A6C34878D82A}">
                    <a16:rowId xmlns:a16="http://schemas.microsoft.com/office/drawing/2014/main" val="10001"/>
                  </a:ext>
                </a:extLst>
              </a:tr>
              <a:tr h="1288672">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pPr>
                      <a:r>
                        <a:rPr kumimoji="0" lang="en-US" sz="2000" u="none" strike="noStrike" kern="1200" cap="none" normalizeH="0" baseline="0" dirty="0">
                          <a:ln>
                            <a:noFill/>
                          </a:ln>
                          <a:effectLst/>
                        </a:rPr>
                        <a:t>Migraines</a:t>
                      </a:r>
                      <a:endParaRPr kumimoji="0" lang="en-US" sz="2000" b="1" i="0" u="none" strike="noStrike" kern="1200" cap="none" normalizeH="0" baseline="0" dirty="0">
                        <a:ln>
                          <a:noFill/>
                        </a:ln>
                        <a:solidFill>
                          <a:srgbClr val="000000"/>
                        </a:solidFill>
                        <a:effectLst/>
                        <a:latin typeface="+mn-lt"/>
                        <a:ea typeface="ヒラギノ角ゴ Pro W3"/>
                        <a:cs typeface="ヒラギノ角ゴ Pro W3"/>
                      </a:endParaRPr>
                    </a:p>
                  </a:txBody>
                  <a:tcPr marT="45724" marB="45724"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kern="1200" cap="none" normalizeH="0" baseline="0" dirty="0">
                          <a:ln>
                            <a:noFill/>
                          </a:ln>
                          <a:effectLst/>
                        </a:rPr>
                        <a:t>If the client develops migraines without aura she can continue to use POPs if she wishes.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kern="1200" cap="none" normalizeH="0" baseline="0" dirty="0">
                          <a:ln>
                            <a:noFill/>
                          </a:ln>
                          <a:effectLst/>
                        </a:rPr>
                        <a:t>If she has migraine aura, stop POPs. Help the client choose a method without hormones.</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24" marB="45724" anchor="ctr" horzOverflow="overflow"/>
                </a:tc>
                <a:extLst>
                  <a:ext uri="{0D108BD9-81ED-4DB2-BD59-A6C34878D82A}">
                    <a16:rowId xmlns:a16="http://schemas.microsoft.com/office/drawing/2014/main" val="10002"/>
                  </a:ext>
                </a:extLst>
              </a:tr>
              <a:tr h="1737473">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Heart disease due to blocked or narrowed arteries or stroke</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24" marB="45724"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kern="1200" cap="none" normalizeH="0" baseline="0" dirty="0">
                          <a:ln>
                            <a:noFill/>
                          </a:ln>
                          <a:effectLst/>
                        </a:rPr>
                        <a:t>A woman who has these already can safely start POP.</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kern="1200" cap="none" normalizeH="0" baseline="0" dirty="0">
                          <a:ln>
                            <a:noFill/>
                          </a:ln>
                          <a:effectLst/>
                        </a:rPr>
                        <a:t>If these conditions develop after she starts using POPs she should stop POPs and choose a method without hormones.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000" u="none" strike="noStrike" kern="1200" cap="none" normalizeH="0" baseline="0" dirty="0">
                          <a:ln>
                            <a:noFill/>
                          </a:ln>
                          <a:effectLst/>
                        </a:rPr>
                        <a:t>Refer for diagnosis and care</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24" marB="45724" anchor="ctr" horzOverflow="overflow"/>
                </a:tc>
                <a:extLst>
                  <a:ext uri="{0D108BD9-81ED-4DB2-BD59-A6C34878D82A}">
                    <a16:rowId xmlns:a16="http://schemas.microsoft.com/office/drawing/2014/main" val="10003"/>
                  </a:ext>
                </a:extLst>
              </a:tr>
            </a:tbl>
          </a:graphicData>
        </a:graphic>
      </p:graphicFrame>
      <p:sp>
        <p:nvSpPr>
          <p:cNvPr id="5" name="Footer Placeholder 1">
            <a:extLst>
              <a:ext uri="{FF2B5EF4-FFF2-40B4-BE49-F238E27FC236}">
                <a16:creationId xmlns:a16="http://schemas.microsoft.com/office/drawing/2014/main" id="{9904F551-FFD3-4039-B3E8-677292F088E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FF65BD53-97D6-479B-B63A-622ED89295D2}"/>
              </a:ext>
            </a:extLst>
          </p:cNvPr>
          <p:cNvSpPr>
            <a:spLocks noGrp="1"/>
          </p:cNvSpPr>
          <p:nvPr>
            <p:ph type="sldNum" sz="quarter" idx="12"/>
          </p:nvPr>
        </p:nvSpPr>
        <p:spPr/>
        <p:txBody>
          <a:bodyPr/>
          <a:lstStyle/>
          <a:p>
            <a:fld id="{8503B3E5-BAE0-4051-A0B1-29381921E4F1}" type="slidenum">
              <a:rPr lang="en-GB" smtClean="0"/>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
            <a:extLst>
              <a:ext uri="{FF2B5EF4-FFF2-40B4-BE49-F238E27FC236}">
                <a16:creationId xmlns:a16="http://schemas.microsoft.com/office/drawing/2014/main" id="{3E9A45FD-677C-41C7-A1DE-715DA611888E}"/>
              </a:ext>
            </a:extLst>
          </p:cNvPr>
          <p:cNvSpPr>
            <a:spLocks noGrp="1" noChangeArrowheads="1"/>
          </p:cNvSpPr>
          <p:nvPr>
            <p:ph type="title" idx="4294967295"/>
          </p:nvPr>
        </p:nvSpPr>
        <p:spPr>
          <a:xfrm>
            <a:off x="172995" y="200197"/>
            <a:ext cx="8229600" cy="1143000"/>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POPs or Switching to another method - </a:t>
            </a:r>
            <a:r>
              <a:rPr lang="en-US" altLang="en-US" sz="3600"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2</a:t>
            </a:r>
          </a:p>
        </p:txBody>
      </p:sp>
      <p:graphicFrame>
        <p:nvGraphicFramePr>
          <p:cNvPr id="25" name="Group 50">
            <a:extLst>
              <a:ext uri="{FF2B5EF4-FFF2-40B4-BE49-F238E27FC236}">
                <a16:creationId xmlns:a16="http://schemas.microsoft.com/office/drawing/2014/main" id="{FE231CEB-1BE8-4CD4-871D-A3AD8500B18F}"/>
              </a:ext>
            </a:extLst>
          </p:cNvPr>
          <p:cNvGraphicFramePr>
            <a:graphicFrameLocks/>
          </p:cNvGraphicFramePr>
          <p:nvPr>
            <p:extLst>
              <p:ext uri="{D42A27DB-BD31-4B8C-83A1-F6EECF244321}">
                <p14:modId xmlns:p14="http://schemas.microsoft.com/office/powerpoint/2010/main" val="2740298050"/>
              </p:ext>
            </p:extLst>
          </p:nvPr>
        </p:nvGraphicFramePr>
        <p:xfrm>
          <a:off x="393700" y="1920876"/>
          <a:ext cx="8504408" cy="4526362"/>
        </p:xfrm>
        <a:graphic>
          <a:graphicData uri="http://schemas.openxmlformats.org/drawingml/2006/table">
            <a:tbl>
              <a:tblPr>
                <a:tableStyleId>{5DA37D80-6434-44D0-A028-1B22A696006F}</a:tableStyleId>
              </a:tblPr>
              <a:tblGrid>
                <a:gridCol w="2795587">
                  <a:extLst>
                    <a:ext uri="{9D8B030D-6E8A-4147-A177-3AD203B41FA5}">
                      <a16:colId xmlns:a16="http://schemas.microsoft.com/office/drawing/2014/main" val="20000"/>
                    </a:ext>
                  </a:extLst>
                </a:gridCol>
                <a:gridCol w="5708821">
                  <a:extLst>
                    <a:ext uri="{9D8B030D-6E8A-4147-A177-3AD203B41FA5}">
                      <a16:colId xmlns:a16="http://schemas.microsoft.com/office/drawing/2014/main" val="20001"/>
                    </a:ext>
                  </a:extLst>
                </a:gridCol>
              </a:tblGrid>
              <a:tr h="122749">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100" b="1" u="none" strike="noStrike" cap="none" normalizeH="0" baseline="0" dirty="0">
                          <a:ln>
                            <a:noFill/>
                          </a:ln>
                          <a:effectLst/>
                        </a:rPr>
                        <a:t>Problem</a:t>
                      </a:r>
                      <a:endParaRPr kumimoji="0" lang="en-US" sz="2100" b="1" i="0" u="none" strike="noStrike" cap="none" normalizeH="0" baseline="0" dirty="0">
                        <a:ln>
                          <a:noFill/>
                        </a:ln>
                        <a:solidFill>
                          <a:schemeClr val="tx1"/>
                        </a:solidFill>
                        <a:effectLst/>
                        <a:latin typeface="+mn-lt"/>
                        <a:ea typeface="ヒラギノ角ゴ Pro W3"/>
                        <a:cs typeface="ヒラギノ角ゴ Pro W3"/>
                      </a:endParaRPr>
                    </a:p>
                  </a:txBody>
                  <a:tcPr marT="45716" marB="45716"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100" b="1" u="none" strike="noStrike" cap="none" normalizeH="0" baseline="0" dirty="0">
                          <a:ln>
                            <a:noFill/>
                          </a:ln>
                          <a:effectLst/>
                        </a:rPr>
                        <a:t>Action</a:t>
                      </a:r>
                      <a:endParaRPr kumimoji="0" lang="en-US" sz="2100" b="1" i="0" u="none" strike="noStrike" cap="none" normalizeH="0" baseline="0" dirty="0">
                        <a:ln>
                          <a:noFill/>
                        </a:ln>
                        <a:solidFill>
                          <a:schemeClr val="tx1"/>
                        </a:solidFill>
                        <a:effectLst/>
                        <a:latin typeface="+mn-lt"/>
                        <a:ea typeface="ヒラギノ角ゴ Pro W3"/>
                        <a:cs typeface="ヒラギノ角ゴ Pro W3"/>
                      </a:endParaRPr>
                    </a:p>
                  </a:txBody>
                  <a:tcPr marT="45716" marB="45716" anchor="ctr" horzOverflow="overflow"/>
                </a:tc>
                <a:extLst>
                  <a:ext uri="{0D108BD9-81ED-4DB2-BD59-A6C34878D82A}">
                    <a16:rowId xmlns:a16="http://schemas.microsoft.com/office/drawing/2014/main" val="10000"/>
                  </a:ext>
                </a:extLst>
              </a:tr>
              <a:tr h="1202463">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kumimoji="0" lang="en-US" sz="2100" u="none" strike="noStrike" kern="1200" cap="none" normalizeH="0" baseline="0" dirty="0">
                          <a:ln>
                            <a:noFill/>
                          </a:ln>
                          <a:effectLst/>
                        </a:rPr>
                        <a:t>Suspected blood clots in deep veins of legs or lungs, liver disease, or breast cancer</a:t>
                      </a:r>
                      <a:endParaRPr kumimoji="0" lang="en-US" sz="2100" b="1" i="0" u="none" strike="noStrike" kern="1200" cap="none" normalizeH="0" baseline="0" dirty="0">
                        <a:ln>
                          <a:noFill/>
                        </a:ln>
                        <a:solidFill>
                          <a:srgbClr val="000000"/>
                        </a:solidFill>
                        <a:effectLst/>
                        <a:latin typeface="+mn-lt"/>
                        <a:ea typeface="ヒラギノ角ゴ Pro W3"/>
                        <a:cs typeface="ヒラギノ角ゴ Pro W3"/>
                      </a:endParaRPr>
                    </a:p>
                  </a:txBody>
                  <a:tcPr marT="45716" marB="45716"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Tell the client to stop taking POPs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Give the client a backup method to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Refer for diagnosis and care</a:t>
                      </a:r>
                    </a:p>
                    <a:p>
                      <a:pPr marL="53975" marR="0" lvl="0" indent="0" algn="l" defTabSz="914400" rtl="0" eaLnBrk="1" fontAlgn="b" latinLnBrk="0" hangingPunct="1">
                        <a:lnSpc>
                          <a:spcPct val="100000"/>
                        </a:lnSpc>
                        <a:spcBef>
                          <a:spcPct val="0"/>
                        </a:spcBef>
                        <a:spcAft>
                          <a:spcPct val="0"/>
                        </a:spcAft>
                        <a:buClrTx/>
                        <a:buSzTx/>
                        <a:buFont typeface="Arial" pitchFamily="34" charset="0"/>
                        <a:buNone/>
                        <a:tabLst/>
                      </a:pPr>
                      <a:endParaRPr kumimoji="0" lang="en-US" sz="2100" b="0" i="0" u="none" strike="noStrike" kern="1200" cap="none" normalizeH="0" baseline="0" dirty="0">
                        <a:ln>
                          <a:noFill/>
                        </a:ln>
                        <a:solidFill>
                          <a:srgbClr val="000000"/>
                        </a:solidFill>
                        <a:effectLst/>
                        <a:latin typeface="+mn-lt"/>
                        <a:ea typeface="ヒラギノ角ゴ Pro W3"/>
                        <a:cs typeface="ヒラギノ角ゴ Pro W3"/>
                      </a:endParaRPr>
                    </a:p>
                  </a:txBody>
                  <a:tcPr marT="45716" marB="45716" horzOverflow="overflow"/>
                </a:tc>
                <a:extLst>
                  <a:ext uri="{0D108BD9-81ED-4DB2-BD59-A6C34878D82A}">
                    <a16:rowId xmlns:a16="http://schemas.microsoft.com/office/drawing/2014/main" val="10001"/>
                  </a:ext>
                </a:extLst>
              </a:tr>
              <a:tr h="1188863">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defRPr/>
                      </a:pPr>
                      <a:r>
                        <a:rPr kumimoji="0" lang="en-US" sz="2100" u="none" strike="noStrike" cap="none" normalizeH="0" baseline="0" dirty="0">
                          <a:ln>
                            <a:noFill/>
                          </a:ln>
                          <a:effectLst/>
                        </a:rPr>
                        <a:t>Starting treatment with anti- </a:t>
                      </a:r>
                      <a:r>
                        <a:rPr kumimoji="0" lang="en-US" sz="2100" u="none" strike="noStrike" cap="none" normalizeH="0" baseline="0" dirty="0" err="1">
                          <a:ln>
                            <a:noFill/>
                          </a:ln>
                          <a:effectLst/>
                        </a:rPr>
                        <a:t>convulsants</a:t>
                      </a:r>
                      <a:r>
                        <a:rPr kumimoji="0" lang="en-US" sz="2100" u="none" strike="noStrike" cap="none" normalizeH="0" baseline="0" dirty="0">
                          <a:ln>
                            <a:noFill/>
                          </a:ln>
                          <a:effectLst/>
                        </a:rPr>
                        <a:t> or rifampicin or </a:t>
                      </a:r>
                      <a:r>
                        <a:rPr kumimoji="0" lang="en-US" sz="2100" u="none" strike="noStrike" cap="none" normalizeH="0" baseline="0" dirty="0" err="1">
                          <a:ln>
                            <a:noFill/>
                          </a:ln>
                          <a:effectLst/>
                        </a:rPr>
                        <a:t>rifabutin</a:t>
                      </a:r>
                      <a:r>
                        <a:rPr kumimoji="0" lang="en-US" sz="2100" u="none" strike="noStrike" cap="none" normalizeH="0" baseline="0" dirty="0">
                          <a:ln>
                            <a:noFill/>
                          </a:ln>
                          <a:effectLst/>
                        </a:rPr>
                        <a:t>.</a:t>
                      </a:r>
                      <a:endParaRPr kumimoji="0" lang="en-US" sz="2100" b="1" i="0" u="none" strike="noStrike" cap="none" normalizeH="0" baseline="0" dirty="0">
                        <a:ln>
                          <a:noFill/>
                        </a:ln>
                        <a:solidFill>
                          <a:srgbClr val="000000"/>
                        </a:solidFill>
                        <a:effectLst/>
                        <a:latin typeface="+mn-lt"/>
                        <a:ea typeface="ヒラギノ角ゴ Pro W3"/>
                        <a:cs typeface="ヒラギノ角ゴ Pro W3"/>
                      </a:endParaRPr>
                    </a:p>
                  </a:txBody>
                  <a:tcPr marT="45716" marB="45716"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These drugs make POPs less effective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Advise the client to consider other contraceptive methods (long-term) or use a backup method (short-term).</a:t>
                      </a:r>
                      <a:endParaRPr kumimoji="0" lang="en-US" sz="2100" b="0" i="0" u="none" strike="noStrike" kern="1200" cap="none" normalizeH="0" baseline="0" dirty="0">
                        <a:ln>
                          <a:noFill/>
                        </a:ln>
                        <a:solidFill>
                          <a:srgbClr val="000000"/>
                        </a:solidFill>
                        <a:effectLst/>
                        <a:latin typeface="+mn-lt"/>
                        <a:ea typeface="ヒラギノ角ゴ Pro W3"/>
                        <a:cs typeface="ヒラギノ角ゴ Pro W3"/>
                      </a:endParaRPr>
                    </a:p>
                  </a:txBody>
                  <a:tcPr marT="45716" marB="45716" anchor="ctr" horzOverflow="overflow"/>
                </a:tc>
                <a:extLst>
                  <a:ext uri="{0D108BD9-81ED-4DB2-BD59-A6C34878D82A}">
                    <a16:rowId xmlns:a16="http://schemas.microsoft.com/office/drawing/2014/main" val="10002"/>
                  </a:ext>
                </a:extLst>
              </a:tr>
              <a:tr h="1371706">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100" u="none" strike="noStrike" cap="none" normalizeH="0" baseline="0" dirty="0">
                          <a:ln>
                            <a:noFill/>
                          </a:ln>
                          <a:effectLst/>
                        </a:rPr>
                        <a:t>Suspected pregnancy</a:t>
                      </a:r>
                      <a:endParaRPr kumimoji="0" lang="en-US" sz="2100" b="1" i="0" u="none" strike="noStrike" cap="none" normalizeH="0" baseline="0" dirty="0">
                        <a:ln>
                          <a:noFill/>
                        </a:ln>
                        <a:solidFill>
                          <a:srgbClr val="000000"/>
                        </a:solidFill>
                        <a:effectLst/>
                        <a:latin typeface="+mn-lt"/>
                        <a:ea typeface="ヒラギノ角ゴ Pro W3"/>
                        <a:cs typeface="ヒラギノ角ゴ Pro W3"/>
                      </a:endParaRPr>
                    </a:p>
                  </a:txBody>
                  <a:tcPr marT="45716" marB="45716"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Assess for pregnancy</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If confirmed, tell the client to stop taking POPs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2100" u="none" strike="noStrike" kern="1200" cap="none" normalizeH="0" baseline="0" dirty="0">
                          <a:ln>
                            <a:noFill/>
                          </a:ln>
                          <a:effectLst/>
                        </a:rPr>
                        <a:t>There are no known risks to a fetus conceived while a woman is taking POPs</a:t>
                      </a:r>
                      <a:endParaRPr kumimoji="0" lang="en-US" sz="2100" b="0" i="0" u="none" strike="noStrike" kern="1200" cap="none" normalizeH="0" baseline="0" dirty="0">
                        <a:ln>
                          <a:noFill/>
                        </a:ln>
                        <a:solidFill>
                          <a:srgbClr val="000000"/>
                        </a:solidFill>
                        <a:effectLst/>
                        <a:latin typeface="+mn-lt"/>
                        <a:ea typeface="ヒラギノ角ゴ Pro W3"/>
                        <a:cs typeface="ヒラギノ角ゴ Pro W3"/>
                      </a:endParaRPr>
                    </a:p>
                  </a:txBody>
                  <a:tcPr marT="45716" marB="45716" anchor="ctr" horzOverflow="overflow"/>
                </a:tc>
                <a:extLst>
                  <a:ext uri="{0D108BD9-81ED-4DB2-BD59-A6C34878D82A}">
                    <a16:rowId xmlns:a16="http://schemas.microsoft.com/office/drawing/2014/main" val="10003"/>
                  </a:ext>
                </a:extLst>
              </a:tr>
            </a:tbl>
          </a:graphicData>
        </a:graphic>
      </p:graphicFrame>
      <p:sp>
        <p:nvSpPr>
          <p:cNvPr id="6" name="Footer Placeholder 1">
            <a:extLst>
              <a:ext uri="{FF2B5EF4-FFF2-40B4-BE49-F238E27FC236}">
                <a16:creationId xmlns:a16="http://schemas.microsoft.com/office/drawing/2014/main" id="{E133E731-FF29-4D76-B3BA-EB0D928C875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83C03DBF-3211-477F-8DE6-7142A83ABB79}"/>
              </a:ext>
            </a:extLst>
          </p:cNvPr>
          <p:cNvSpPr>
            <a:spLocks noGrp="1"/>
          </p:cNvSpPr>
          <p:nvPr>
            <p:ph type="sldNum" sz="quarter" idx="12"/>
          </p:nvPr>
        </p:nvSpPr>
        <p:spPr/>
        <p:txBody>
          <a:bodyPr/>
          <a:lstStyle/>
          <a:p>
            <a:fld id="{8503B3E5-BAE0-4051-A0B1-29381921E4F1}" type="slidenum">
              <a:rPr lang="en-GB" smtClean="0"/>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BF1BA6B-DF41-46AD-8E50-A09D2A3764BB}"/>
              </a:ext>
            </a:extLst>
          </p:cNvPr>
          <p:cNvSpPr>
            <a:spLocks noGrp="1" noChangeArrowheads="1"/>
          </p:cNvSpPr>
          <p:nvPr>
            <p:ph type="title"/>
          </p:nvPr>
        </p:nvSpPr>
        <p:spPr>
          <a:xfrm>
            <a:off x="271849" y="182562"/>
            <a:ext cx="8229600" cy="854075"/>
          </a:xfrm>
        </p:spPr>
        <p:txBody>
          <a:bodyPr/>
          <a:lstStyle/>
          <a:p>
            <a:pPr eaLnBrk="1" hangingPunct="1"/>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Summary </a:t>
            </a:r>
          </a:p>
        </p:txBody>
      </p:sp>
      <p:sp>
        <p:nvSpPr>
          <p:cNvPr id="58371" name="Rectangle 3">
            <a:extLst>
              <a:ext uri="{FF2B5EF4-FFF2-40B4-BE49-F238E27FC236}">
                <a16:creationId xmlns:a16="http://schemas.microsoft.com/office/drawing/2014/main" id="{E1DFB3EB-7DDD-4D2C-9C03-31CD070F006C}"/>
              </a:ext>
            </a:extLst>
          </p:cNvPr>
          <p:cNvSpPr>
            <a:spLocks noGrp="1" noChangeArrowheads="1"/>
          </p:cNvSpPr>
          <p:nvPr>
            <p:ph type="body" sz="half" idx="1"/>
          </p:nvPr>
        </p:nvSpPr>
        <p:spPr>
          <a:xfrm>
            <a:off x="442913" y="1600200"/>
            <a:ext cx="5003800" cy="4648200"/>
          </a:xfrm>
        </p:spPr>
        <p:txBody>
          <a:bodyPr/>
          <a:lstStyle/>
          <a:p>
            <a:pPr eaLnBrk="1" hangingPunct="1">
              <a:spcBef>
                <a:spcPct val="65000"/>
              </a:spcBef>
            </a:pPr>
            <a:r>
              <a:rPr lang="en-US" altLang="en-US" sz="2800" dirty="0">
                <a:ea typeface="ＭＳ Ｐゴシック" panose="020B0600070205080204" pitchFamily="34" charset="-128"/>
              </a:rPr>
              <a:t>Safe for almost all women, including breastfeeding women</a:t>
            </a:r>
          </a:p>
          <a:p>
            <a:pPr eaLnBrk="1" hangingPunct="1">
              <a:spcBef>
                <a:spcPct val="65000"/>
              </a:spcBef>
            </a:pPr>
            <a:r>
              <a:rPr lang="en-US" altLang="en-US" sz="2800" dirty="0">
                <a:ea typeface="ＭＳ Ｐゴシック" panose="020B0600070205080204" pitchFamily="34" charset="-128"/>
              </a:rPr>
              <a:t>Effective if used consistently and correctly</a:t>
            </a:r>
          </a:p>
          <a:p>
            <a:pPr eaLnBrk="1" hangingPunct="1">
              <a:spcBef>
                <a:spcPct val="65000"/>
              </a:spcBef>
            </a:pPr>
            <a:r>
              <a:rPr lang="en-US" altLang="en-US" sz="2800" dirty="0">
                <a:ea typeface="ＭＳ Ｐゴシック" panose="020B0600070205080204" pitchFamily="34" charset="-128"/>
              </a:rPr>
              <a:t>Fertility returns without a delay</a:t>
            </a:r>
          </a:p>
          <a:p>
            <a:pPr eaLnBrk="1" hangingPunct="1">
              <a:spcBef>
                <a:spcPct val="65000"/>
              </a:spcBef>
            </a:pPr>
            <a:r>
              <a:rPr lang="en-US" altLang="en-US" sz="2800" dirty="0">
                <a:ea typeface="ＭＳ Ｐゴシック" panose="020B0600070205080204" pitchFamily="34" charset="-128"/>
              </a:rPr>
              <a:t>Screening and counseling are essential</a:t>
            </a:r>
            <a:r>
              <a:rPr lang="en-US" altLang="en-US" sz="2400" dirty="0">
                <a:ea typeface="ＭＳ Ｐゴシック" panose="020B0600070205080204" pitchFamily="34" charset="-128"/>
              </a:rPr>
              <a:t> </a:t>
            </a:r>
          </a:p>
        </p:txBody>
      </p:sp>
      <p:pic>
        <p:nvPicPr>
          <p:cNvPr id="58372" name="Picture 18" descr="28-DayPill">
            <a:extLst>
              <a:ext uri="{FF2B5EF4-FFF2-40B4-BE49-F238E27FC236}">
                <a16:creationId xmlns:a16="http://schemas.microsoft.com/office/drawing/2014/main" id="{F51B3CC2-F632-44CE-AB44-F7ED2E075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0170">
            <a:off x="6275388" y="2243138"/>
            <a:ext cx="17589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0" descr="21DayPill">
            <a:extLst>
              <a:ext uri="{FF2B5EF4-FFF2-40B4-BE49-F238E27FC236}">
                <a16:creationId xmlns:a16="http://schemas.microsoft.com/office/drawing/2014/main" id="{68D856E9-F0FE-44B1-B976-5B254E70E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7973">
            <a:off x="6134100" y="4427538"/>
            <a:ext cx="1900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DC7E1549-2012-4455-AD11-371B23691F7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5140249D-66B7-4447-B7A3-5E2766AE6DA6}"/>
              </a:ext>
            </a:extLst>
          </p:cNvPr>
          <p:cNvSpPr txBox="1">
            <a:spLocks noChangeArrowheads="1"/>
          </p:cNvSpPr>
          <p:nvPr/>
        </p:nvSpPr>
        <p:spPr bwMode="auto">
          <a:xfrm>
            <a:off x="0" y="1252538"/>
            <a:ext cx="9144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125000"/>
              </a:spcBef>
              <a:spcAft>
                <a:spcPct val="70000"/>
              </a:spcAft>
              <a:buClrTx/>
              <a:buSzTx/>
              <a:buFontTx/>
              <a:buNone/>
              <a:tabLst/>
              <a:defRPr/>
            </a:pPr>
            <a:br>
              <a:rPr kumimoji="0" lang="en-US" altLang="en-US" sz="48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br>
            <a:r>
              <a:rPr kumimoji="0" lang="en-US" altLang="en-US" sz="5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Progestin-only injectable contraceptives</a:t>
            </a:r>
          </a:p>
        </p:txBody>
      </p:sp>
      <p:pic>
        <p:nvPicPr>
          <p:cNvPr id="7" name="Picture 6" descr="Noristerat_Box_Syringe_MUVS_org_ 2007 Vienna">
            <a:extLst>
              <a:ext uri="{FF2B5EF4-FFF2-40B4-BE49-F238E27FC236}">
                <a16:creationId xmlns:a16="http://schemas.microsoft.com/office/drawing/2014/main" id="{0EF68683-90B2-4074-BBE0-CC3E74E92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62" t="13963" r="8818" b="6557"/>
          <a:stretch>
            <a:fillRect/>
          </a:stretch>
        </p:blipFill>
        <p:spPr bwMode="auto">
          <a:xfrm>
            <a:off x="4489450" y="3944303"/>
            <a:ext cx="2351088" cy="22320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12" descr="DepoProvera_BoxBottle2a">
            <a:extLst>
              <a:ext uri="{FF2B5EF4-FFF2-40B4-BE49-F238E27FC236}">
                <a16:creationId xmlns:a16="http://schemas.microsoft.com/office/drawing/2014/main" id="{FB14FD32-4EDD-4C61-BF8F-9A8D04F25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930016"/>
            <a:ext cx="1690687" cy="22463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0529079-7DE0-4D75-9BEC-F880F77BB787}"/>
              </a:ext>
            </a:extLst>
          </p:cNvPr>
          <p:cNvSpPr>
            <a:spLocks noGrp="1"/>
          </p:cNvSpPr>
          <p:nvPr>
            <p:ph type="sldNum" sz="quarter" idx="12"/>
          </p:nvPr>
        </p:nvSpPr>
        <p:spPr/>
        <p:txBody>
          <a:bodyPr/>
          <a:lstStyle/>
          <a:p>
            <a:fld id="{8503B3E5-BAE0-4051-A0B1-29381921E4F1}" type="slidenum">
              <a:rPr lang="en-GB" smtClean="0"/>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451401" y="105399"/>
            <a:ext cx="8606101" cy="973137"/>
          </a:xfrm>
        </p:spPr>
        <p:txBody>
          <a:bodyPr>
            <a:noAutofit/>
          </a:bodyPr>
          <a:lstStyle/>
          <a:p>
            <a:pPr eaLnBrk="1" hangingPunct="1">
              <a:defRPr/>
            </a:pPr>
            <a:r>
              <a:rPr lang="en-US" sz="4200" b="1" dirty="0">
                <a:solidFill>
                  <a:schemeClr val="accent4"/>
                </a:solidFill>
                <a:latin typeface="Calibri" panose="020F0502020204030204" pitchFamily="34" charset="0"/>
                <a:cs typeface="Calibri" panose="020F0502020204030204" pitchFamily="34" charset="0"/>
              </a:rPr>
              <a:t>What are progestin-only injectables?</a:t>
            </a:r>
          </a:p>
        </p:txBody>
      </p:sp>
      <p:sp>
        <p:nvSpPr>
          <p:cNvPr id="33796" name="Rectangle 3"/>
          <p:cNvSpPr>
            <a:spLocks noGrp="1" noChangeArrowheads="1"/>
          </p:cNvSpPr>
          <p:nvPr>
            <p:ph type="body" idx="4294967295"/>
          </p:nvPr>
        </p:nvSpPr>
        <p:spPr>
          <a:xfrm>
            <a:off x="251791" y="1272212"/>
            <a:ext cx="6206159" cy="5043072"/>
          </a:xfrm>
        </p:spPr>
        <p:txBody>
          <a:bodyPr>
            <a:normAutofit fontScale="92500"/>
          </a:bodyPr>
          <a:lstStyle/>
          <a:p>
            <a:pPr>
              <a:lnSpc>
                <a:spcPct val="95000"/>
              </a:lnSpc>
              <a:spcBef>
                <a:spcPts val="1963"/>
              </a:spcBef>
            </a:pPr>
            <a:r>
              <a:rPr lang="en-US" altLang="en-US" dirty="0"/>
              <a:t>Injectable contraceptives containing a progestin like the natural hormone progesterone</a:t>
            </a:r>
          </a:p>
          <a:p>
            <a:pPr>
              <a:lnSpc>
                <a:spcPct val="95000"/>
              </a:lnSpc>
              <a:spcBef>
                <a:spcPts val="1963"/>
              </a:spcBef>
            </a:pPr>
            <a:r>
              <a:rPr lang="en-GB" altLang="en-US" dirty="0"/>
              <a:t>Administered by injection into the muscle (intramuscular injection) or just under the skin (subcutaneous injection).</a:t>
            </a:r>
            <a:endParaRPr lang="en-US" altLang="en-US" dirty="0"/>
          </a:p>
          <a:p>
            <a:pPr>
              <a:lnSpc>
                <a:spcPct val="95000"/>
              </a:lnSpc>
              <a:spcBef>
                <a:spcPts val="1963"/>
              </a:spcBef>
            </a:pPr>
            <a:r>
              <a:rPr lang="en-US" altLang="en-US" dirty="0"/>
              <a:t>The hormone is released slowly into the bloodstream.</a:t>
            </a:r>
          </a:p>
          <a:p>
            <a:pPr>
              <a:lnSpc>
                <a:spcPct val="95000"/>
              </a:lnSpc>
              <a:spcBef>
                <a:spcPts val="1963"/>
              </a:spcBef>
            </a:pPr>
            <a:r>
              <a:rPr lang="en-US" altLang="en-US" sz="2800" dirty="0"/>
              <a:t>Different from </a:t>
            </a:r>
            <a:r>
              <a:rPr lang="en-GB" dirty="0"/>
              <a:t>monthly injectables which contain both </a:t>
            </a:r>
            <a:r>
              <a:rPr lang="en-GB" dirty="0" err="1"/>
              <a:t>estrogen</a:t>
            </a:r>
            <a:r>
              <a:rPr lang="en-GB" dirty="0"/>
              <a:t> and progestin.</a:t>
            </a:r>
            <a:endParaRPr lang="en-US" altLang="en-US" sz="2800" dirty="0"/>
          </a:p>
        </p:txBody>
      </p:sp>
      <p:pic>
        <p:nvPicPr>
          <p:cNvPr id="2" name="Picture 1">
            <a:extLst>
              <a:ext uri="{FF2B5EF4-FFF2-40B4-BE49-F238E27FC236}">
                <a16:creationId xmlns:a16="http://schemas.microsoft.com/office/drawing/2014/main" id="{07F51F3E-6C3A-4A5E-853E-F750D053604C}"/>
              </a:ext>
            </a:extLst>
          </p:cNvPr>
          <p:cNvPicPr>
            <a:picLocks noChangeAspect="1"/>
          </p:cNvPicPr>
          <p:nvPr/>
        </p:nvPicPr>
        <p:blipFill>
          <a:blip r:embed="rId4"/>
          <a:stretch>
            <a:fillRect/>
          </a:stretch>
        </p:blipFill>
        <p:spPr>
          <a:xfrm>
            <a:off x="5956650" y="1078536"/>
            <a:ext cx="3060000" cy="1725175"/>
          </a:xfrm>
          <a:prstGeom prst="rect">
            <a:avLst/>
          </a:prstGeom>
        </p:spPr>
      </p:pic>
      <p:sp>
        <p:nvSpPr>
          <p:cNvPr id="3" name="Slide Number Placeholder 2">
            <a:extLst>
              <a:ext uri="{FF2B5EF4-FFF2-40B4-BE49-F238E27FC236}">
                <a16:creationId xmlns:a16="http://schemas.microsoft.com/office/drawing/2014/main" id="{BCFEF6A2-EDCA-4820-95AF-59C3293CD029}"/>
              </a:ext>
            </a:extLst>
          </p:cNvPr>
          <p:cNvSpPr>
            <a:spLocks noGrp="1"/>
          </p:cNvSpPr>
          <p:nvPr>
            <p:ph type="sldNum" sz="quarter" idx="12"/>
          </p:nvPr>
        </p:nvSpPr>
        <p:spPr/>
        <p:txBody>
          <a:bodyPr/>
          <a:lstStyle/>
          <a:p>
            <a:fld id="{8503B3E5-BAE0-4051-A0B1-29381921E4F1}" type="slidenum">
              <a:rPr lang="en-GB" smtClean="0"/>
              <a:t>34</a:t>
            </a:fld>
            <a:endParaRPr lang="en-GB"/>
          </a:p>
        </p:txBody>
      </p:sp>
      <p:sp>
        <p:nvSpPr>
          <p:cNvPr id="7" name="Footer Placeholder 2">
            <a:extLst>
              <a:ext uri="{FF2B5EF4-FFF2-40B4-BE49-F238E27FC236}">
                <a16:creationId xmlns:a16="http://schemas.microsoft.com/office/drawing/2014/main" id="{C05F73ED-5194-4047-A09C-AC20E169D3B7}"/>
              </a:ext>
            </a:extLst>
          </p:cNvPr>
          <p:cNvSpPr txBox="1">
            <a:spLocks/>
          </p:cNvSpPr>
          <p:nvPr/>
        </p:nvSpPr>
        <p:spPr>
          <a:xfrm>
            <a:off x="204322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5"/>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119755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FC8A8EC-9B5D-466B-AFA5-9918A3C7F1E1}"/>
              </a:ext>
            </a:extLst>
          </p:cNvPr>
          <p:cNvSpPr>
            <a:spLocks noGrp="1" noChangeArrowheads="1"/>
          </p:cNvSpPr>
          <p:nvPr>
            <p:ph type="title" idx="4294967295"/>
          </p:nvPr>
        </p:nvSpPr>
        <p:spPr>
          <a:xfrm>
            <a:off x="446384" y="260262"/>
            <a:ext cx="8401050" cy="973138"/>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Types of progestin-only injectables</a:t>
            </a:r>
          </a:p>
        </p:txBody>
      </p:sp>
      <p:sp>
        <p:nvSpPr>
          <p:cNvPr id="192515" name="Rectangle 3">
            <a:extLst>
              <a:ext uri="{FF2B5EF4-FFF2-40B4-BE49-F238E27FC236}">
                <a16:creationId xmlns:a16="http://schemas.microsoft.com/office/drawing/2014/main" id="{22EF3324-CD73-4E6C-A5D0-298794933251}"/>
              </a:ext>
            </a:extLst>
          </p:cNvPr>
          <p:cNvSpPr>
            <a:spLocks noGrp="1" noChangeArrowheads="1"/>
          </p:cNvSpPr>
          <p:nvPr>
            <p:ph type="body" idx="4294967295"/>
          </p:nvPr>
        </p:nvSpPr>
        <p:spPr>
          <a:xfrm>
            <a:off x="2434281" y="1422837"/>
            <a:ext cx="6524368" cy="4838700"/>
          </a:xfrm>
        </p:spPr>
        <p:txBody>
          <a:bodyPr>
            <a:normAutofit fontScale="92500" lnSpcReduction="10000"/>
          </a:bodyPr>
          <a:lstStyle/>
          <a:p>
            <a:pPr marL="342900" lvl="1" indent="-342900" eaLnBrk="1" hangingPunct="1">
              <a:buFont typeface="Arial" panose="020B0604020202020204" pitchFamily="34" charset="0"/>
              <a:buChar char="•"/>
            </a:pPr>
            <a:r>
              <a:rPr lang="en-US" altLang="en-US" dirty="0">
                <a:ea typeface="ＭＳ Ｐゴシック" panose="020B0600070205080204" pitchFamily="34" charset="-128"/>
              </a:rPr>
              <a:t>DMPA (depot medroxyprogesterone acetate)</a:t>
            </a:r>
          </a:p>
          <a:p>
            <a:pPr marL="742950" lvl="2" indent="-342900">
              <a:buFont typeface="Lucida Grande"/>
              <a:buChar char="–"/>
            </a:pPr>
            <a:r>
              <a:rPr lang="en-US" altLang="en-US" sz="2400" dirty="0">
                <a:ea typeface="ＭＳ Ｐゴシック" panose="020B0600070205080204" pitchFamily="34" charset="-128"/>
              </a:rPr>
              <a:t>Given either </a:t>
            </a:r>
            <a:r>
              <a:rPr lang="en-US" altLang="en-US" sz="2400" b="1" dirty="0">
                <a:ea typeface="ＭＳ Ｐゴシック" panose="020B0600070205080204" pitchFamily="34" charset="-128"/>
              </a:rPr>
              <a:t>into the muscle </a:t>
            </a:r>
            <a:r>
              <a:rPr lang="en-US" altLang="en-US" sz="2400" dirty="0">
                <a:ea typeface="ＭＳ Ｐゴシック" panose="020B0600070205080204" pitchFamily="34" charset="-128"/>
              </a:rPr>
              <a:t>(DMPA-IM, known as </a:t>
            </a:r>
            <a:r>
              <a:rPr lang="en-GB" altLang="en-US" sz="2400" dirty="0">
                <a:ea typeface="ＭＳ Ｐゴシック" panose="020B0600070205080204" pitchFamily="34" charset="-128"/>
              </a:rPr>
              <a:t>“the shot,” “the jab,” the injection, Depo, Depo-Provera, and </a:t>
            </a:r>
            <a:r>
              <a:rPr lang="en-GB" altLang="en-US" sz="2400" dirty="0" err="1">
                <a:ea typeface="ＭＳ Ｐゴシック" panose="020B0600070205080204" pitchFamily="34" charset="-128"/>
              </a:rPr>
              <a:t>Petogen</a:t>
            </a:r>
            <a:r>
              <a:rPr lang="en-GB" altLang="en-US" sz="2400" dirty="0">
                <a:ea typeface="ＭＳ Ｐゴシック" panose="020B0600070205080204" pitchFamily="34" charset="-128"/>
              </a:rPr>
              <a:t> </a:t>
            </a:r>
            <a:r>
              <a:rPr lang="en-US" altLang="en-US" sz="2400" dirty="0">
                <a:ea typeface="ＭＳ Ｐゴシック" panose="020B0600070205080204" pitchFamily="34" charset="-128"/>
              </a:rPr>
              <a:t>or </a:t>
            </a:r>
            <a:r>
              <a:rPr lang="en-US" altLang="en-US" sz="2400" b="1" dirty="0">
                <a:ea typeface="ＭＳ Ｐゴシック" panose="020B0600070205080204" pitchFamily="34" charset="-128"/>
              </a:rPr>
              <a:t>under the skin </a:t>
            </a:r>
            <a:r>
              <a:rPr lang="en-US" altLang="en-US" sz="2400" dirty="0">
                <a:ea typeface="ＭＳ Ｐゴシック" panose="020B0600070205080204" pitchFamily="34" charset="-128"/>
              </a:rPr>
              <a:t>(DMPA-SC, </a:t>
            </a:r>
            <a:r>
              <a:rPr lang="en-GB" altLang="en-US" sz="2400" dirty="0">
                <a:ea typeface="ＭＳ Ｐゴシック" panose="020B0600070205080204" pitchFamily="34" charset="-128"/>
              </a:rPr>
              <a:t>under the name </a:t>
            </a:r>
            <a:r>
              <a:rPr lang="en-GB" altLang="en-US" sz="2400" dirty="0" err="1">
                <a:ea typeface="ＭＳ Ｐゴシック" panose="020B0600070205080204" pitchFamily="34" charset="-128"/>
              </a:rPr>
              <a:t>Sayana</a:t>
            </a:r>
            <a:r>
              <a:rPr lang="en-GB" altLang="en-US" sz="2400" dirty="0">
                <a:ea typeface="ＭＳ Ｐゴシック" panose="020B0600070205080204" pitchFamily="34" charset="-128"/>
              </a:rPr>
              <a:t> Press and in prefilled single-dose disposable hypodermic syringes as depo-</a:t>
            </a:r>
            <a:r>
              <a:rPr lang="en-GB" altLang="en-US" sz="2400" dirty="0" err="1">
                <a:ea typeface="ＭＳ Ｐゴシック" panose="020B0600070205080204" pitchFamily="34" charset="-128"/>
              </a:rPr>
              <a:t>subQ</a:t>
            </a:r>
            <a:r>
              <a:rPr lang="en-GB" altLang="en-US" sz="2400" dirty="0">
                <a:ea typeface="ＭＳ Ｐゴシック" panose="020B0600070205080204" pitchFamily="34" charset="-128"/>
              </a:rPr>
              <a:t> </a:t>
            </a:r>
            <a:r>
              <a:rPr lang="en-GB" altLang="en-US" sz="2400" dirty="0" err="1">
                <a:ea typeface="ＭＳ Ｐゴシック" panose="020B0600070205080204" pitchFamily="34" charset="-128"/>
              </a:rPr>
              <a:t>provera</a:t>
            </a:r>
            <a:r>
              <a:rPr lang="en-GB" altLang="en-US" sz="2400" dirty="0">
                <a:ea typeface="ＭＳ Ｐゴシック" panose="020B0600070205080204" pitchFamily="34" charset="-128"/>
              </a:rPr>
              <a:t> 104.</a:t>
            </a:r>
            <a:r>
              <a:rPr lang="en-US" altLang="en-US" sz="2400" dirty="0">
                <a:ea typeface="ＭＳ Ｐゴシック" panose="020B0600070205080204" pitchFamily="34" charset="-128"/>
              </a:rPr>
              <a:t>)</a:t>
            </a:r>
          </a:p>
          <a:p>
            <a:pPr marL="742950" lvl="2" indent="-342900" eaLnBrk="1" hangingPunct="1">
              <a:buFont typeface="Lucida Grande"/>
              <a:buChar char="–"/>
            </a:pPr>
            <a:r>
              <a:rPr lang="en-US" altLang="en-US" sz="2400" dirty="0">
                <a:solidFill>
                  <a:srgbClr val="CC0000"/>
                </a:solidFill>
                <a:ea typeface="ＭＳ Ｐゴシック" panose="020B0600070205080204" pitchFamily="34" charset="-128"/>
              </a:rPr>
              <a:t>Injection every 3 months (13 weeks)</a:t>
            </a:r>
          </a:p>
          <a:p>
            <a:pPr marL="342900" lvl="1" indent="-342900">
              <a:spcBef>
                <a:spcPts val="4200"/>
              </a:spcBef>
            </a:pPr>
            <a:r>
              <a:rPr lang="en-US" altLang="en-US" dirty="0">
                <a:ea typeface="ＭＳ Ｐゴシック" panose="020B0600070205080204" pitchFamily="34" charset="-128"/>
              </a:rPr>
              <a:t>NET-EN (norethisterone enanthate), also called </a:t>
            </a:r>
            <a:r>
              <a:rPr lang="en-US" altLang="en-US" dirty="0" err="1">
                <a:ea typeface="ＭＳ Ｐゴシック" panose="020B0600070205080204" pitchFamily="34" charset="-128"/>
              </a:rPr>
              <a:t>Noristerat</a:t>
            </a:r>
            <a:r>
              <a:rPr lang="en-US" altLang="en-US" dirty="0">
                <a:ea typeface="ＭＳ Ｐゴシック" panose="020B0600070205080204" pitchFamily="34" charset="-128"/>
              </a:rPr>
              <a:t>, </a:t>
            </a:r>
            <a:r>
              <a:rPr lang="en-US" altLang="en-US" dirty="0" err="1">
                <a:ea typeface="ＭＳ Ｐゴシック" panose="020B0600070205080204" pitchFamily="34" charset="-128"/>
              </a:rPr>
              <a:t>Norigest</a:t>
            </a:r>
            <a:r>
              <a:rPr lang="en-US" altLang="en-US" dirty="0">
                <a:ea typeface="ＭＳ Ｐゴシック" panose="020B0600070205080204" pitchFamily="34" charset="-128"/>
              </a:rPr>
              <a:t>, and </a:t>
            </a:r>
            <a:r>
              <a:rPr lang="en-US" altLang="en-US" dirty="0" err="1">
                <a:ea typeface="ＭＳ Ｐゴシック" panose="020B0600070205080204" pitchFamily="34" charset="-128"/>
              </a:rPr>
              <a:t>Syngestal</a:t>
            </a:r>
            <a:endParaRPr lang="en-US" altLang="en-US" dirty="0">
              <a:ea typeface="ＭＳ Ｐゴシック" panose="020B0600070205080204" pitchFamily="34" charset="-128"/>
            </a:endParaRPr>
          </a:p>
          <a:p>
            <a:pPr marL="742950" lvl="2" indent="-342900" eaLnBrk="1" hangingPunct="1">
              <a:buFont typeface="Lucida Grande"/>
              <a:buChar char="–"/>
            </a:pPr>
            <a:r>
              <a:rPr lang="en-US" altLang="en-US" sz="2400" dirty="0">
                <a:solidFill>
                  <a:srgbClr val="CC0000"/>
                </a:solidFill>
                <a:ea typeface="ＭＳ Ｐゴシック" panose="020B0600070205080204" pitchFamily="34" charset="-128"/>
              </a:rPr>
              <a:t>Injection every 2 months (8 weeks)</a:t>
            </a:r>
          </a:p>
          <a:p>
            <a:pPr eaLnBrk="1" hangingPunct="1">
              <a:spcBef>
                <a:spcPts val="3600"/>
              </a:spcBef>
            </a:pPr>
            <a:r>
              <a:rPr lang="en-US" altLang="en-US" sz="2400" dirty="0">
                <a:ea typeface="ＭＳ Ｐゴシック" panose="020B0600070205080204" pitchFamily="34" charset="-128"/>
              </a:rPr>
              <a:t>Have similar effectiveness, safety, characteristics and eligibility criteria</a:t>
            </a:r>
          </a:p>
        </p:txBody>
      </p:sp>
      <p:pic>
        <p:nvPicPr>
          <p:cNvPr id="22533" name="Picture 12" descr="DepoProvera_BoxBottle2a">
            <a:extLst>
              <a:ext uri="{FF2B5EF4-FFF2-40B4-BE49-F238E27FC236}">
                <a16:creationId xmlns:a16="http://schemas.microsoft.com/office/drawing/2014/main" id="{A179EB18-3DE4-4917-85B5-B5B379602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641475"/>
            <a:ext cx="1466850" cy="1947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6" descr="Noristerat_Box_Syringe_MUVS_org_ 2007 Vienna">
            <a:extLst>
              <a:ext uri="{FF2B5EF4-FFF2-40B4-BE49-F238E27FC236}">
                <a16:creationId xmlns:a16="http://schemas.microsoft.com/office/drawing/2014/main" id="{CE726620-3FCE-46A1-AA19-776D863FF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210" t="13963" r="17241" b="6557"/>
          <a:stretch>
            <a:fillRect/>
          </a:stretch>
        </p:blipFill>
        <p:spPr bwMode="auto">
          <a:xfrm>
            <a:off x="490538" y="4125913"/>
            <a:ext cx="1614487" cy="1817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71887D7-16F1-4813-A9D2-1910C00E5629}"/>
              </a:ext>
            </a:extLst>
          </p:cNvPr>
          <p:cNvSpPr>
            <a:spLocks noGrp="1"/>
          </p:cNvSpPr>
          <p:nvPr>
            <p:ph type="sldNum" sz="quarter" idx="12"/>
          </p:nvPr>
        </p:nvSpPr>
        <p:spPr/>
        <p:txBody>
          <a:bodyPr/>
          <a:lstStyle/>
          <a:p>
            <a:fld id="{8503B3E5-BAE0-4051-A0B1-29381921E4F1}" type="slidenum">
              <a:rPr lang="en-GB" smtClean="0"/>
              <a:t>35</a:t>
            </a:fld>
            <a:endParaRPr lang="en-GB"/>
          </a:p>
        </p:txBody>
      </p:sp>
      <p:sp>
        <p:nvSpPr>
          <p:cNvPr id="7" name="Footer Placeholder 1">
            <a:extLst>
              <a:ext uri="{FF2B5EF4-FFF2-40B4-BE49-F238E27FC236}">
                <a16:creationId xmlns:a16="http://schemas.microsoft.com/office/drawing/2014/main" id="{637A7DE7-104B-4BDD-A1E8-F4F2F3EA8260}"/>
              </a:ext>
            </a:extLst>
          </p:cNvPr>
          <p:cNvSpPr txBox="1">
            <a:spLocks/>
          </p:cNvSpPr>
          <p:nvPr/>
        </p:nvSpPr>
        <p:spPr>
          <a:xfrm>
            <a:off x="1231684" y="6366532"/>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Footer Placeholder 2">
            <a:extLst>
              <a:ext uri="{FF2B5EF4-FFF2-40B4-BE49-F238E27FC236}">
                <a16:creationId xmlns:a16="http://schemas.microsoft.com/office/drawing/2014/main" id="{91FEF94D-FA56-415A-81E7-F00FF7304A34}"/>
              </a:ext>
            </a:extLst>
          </p:cNvPr>
          <p:cNvSpPr txBox="1">
            <a:spLocks/>
          </p:cNvSpPr>
          <p:nvPr/>
        </p:nvSpPr>
        <p:spPr>
          <a:xfrm>
            <a:off x="204322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5"/>
              </a:rPr>
              <a:t>Family Planning: A Global Handbook for Providers (3rd Edition, 2018)</a:t>
            </a:r>
            <a:endParaRPr lang="en-GB"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0170156E-AF7E-4A37-AB3E-C84FD3360F2C}"/>
              </a:ext>
            </a:extLst>
          </p:cNvPr>
          <p:cNvSpPr>
            <a:spLocks noGrp="1" noChangeArrowheads="1"/>
          </p:cNvSpPr>
          <p:nvPr>
            <p:ph type="title"/>
          </p:nvPr>
        </p:nvSpPr>
        <p:spPr>
          <a:xfrm>
            <a:off x="444500" y="269875"/>
            <a:ext cx="8229600" cy="977900"/>
          </a:xfrm>
        </p:spPr>
        <p:txBody>
          <a:bodyPr>
            <a:no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Progestin-only injectables: Mechanism of action</a:t>
            </a:r>
          </a:p>
        </p:txBody>
      </p:sp>
      <p:grpSp>
        <p:nvGrpSpPr>
          <p:cNvPr id="28676" name="Group 10">
            <a:extLst>
              <a:ext uri="{FF2B5EF4-FFF2-40B4-BE49-F238E27FC236}">
                <a16:creationId xmlns:a16="http://schemas.microsoft.com/office/drawing/2014/main" id="{E12AA7B2-7162-4D19-A2C7-FD3958909906}"/>
              </a:ext>
            </a:extLst>
          </p:cNvPr>
          <p:cNvGrpSpPr>
            <a:grpSpLocks/>
          </p:cNvGrpSpPr>
          <p:nvPr/>
        </p:nvGrpSpPr>
        <p:grpSpPr bwMode="auto">
          <a:xfrm>
            <a:off x="1095375" y="1662113"/>
            <a:ext cx="6588125" cy="4592637"/>
            <a:chOff x="1095375" y="1662113"/>
            <a:chExt cx="6588125" cy="4592637"/>
          </a:xfrm>
        </p:grpSpPr>
        <p:pic>
          <p:nvPicPr>
            <p:cNvPr id="28677" name="Picture 2" descr="WomanInjectableMEC">
              <a:extLst>
                <a:ext uri="{FF2B5EF4-FFF2-40B4-BE49-F238E27FC236}">
                  <a16:creationId xmlns:a16="http://schemas.microsoft.com/office/drawing/2014/main" id="{B9DFEBF8-4174-4553-86E4-E322B872D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662113"/>
              <a:ext cx="231140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4">
              <a:extLst>
                <a:ext uri="{FF2B5EF4-FFF2-40B4-BE49-F238E27FC236}">
                  <a16:creationId xmlns:a16="http://schemas.microsoft.com/office/drawing/2014/main" id="{9A8A5422-DD55-4FDC-B2C0-367D1F1C420C}"/>
                </a:ext>
              </a:extLst>
            </p:cNvPr>
            <p:cNvSpPr txBox="1">
              <a:spLocks noChangeArrowheads="1"/>
            </p:cNvSpPr>
            <p:nvPr/>
          </p:nvSpPr>
          <p:spPr bwMode="auto">
            <a:xfrm>
              <a:off x="1095375" y="3643313"/>
              <a:ext cx="3705225"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Thicken cervical mucus to block sperm</a:t>
              </a:r>
            </a:p>
          </p:txBody>
        </p:sp>
        <p:sp>
          <p:nvSpPr>
            <p:cNvPr id="28679" name="Text Box 5">
              <a:extLst>
                <a:ext uri="{FF2B5EF4-FFF2-40B4-BE49-F238E27FC236}">
                  <a16:creationId xmlns:a16="http://schemas.microsoft.com/office/drawing/2014/main" id="{F2A04956-2C04-4B74-A209-5E323DC3BCA8}"/>
                </a:ext>
              </a:extLst>
            </p:cNvPr>
            <p:cNvSpPr txBox="1">
              <a:spLocks noChangeArrowheads="1"/>
            </p:cNvSpPr>
            <p:nvPr/>
          </p:nvSpPr>
          <p:spPr bwMode="auto">
            <a:xfrm>
              <a:off x="1103313" y="1741488"/>
              <a:ext cx="3394075"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Suppress hormones</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responsible for</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ovulation</a:t>
              </a:r>
            </a:p>
          </p:txBody>
        </p:sp>
        <p:sp>
          <p:nvSpPr>
            <p:cNvPr id="28680" name="Line 6">
              <a:extLst>
                <a:ext uri="{FF2B5EF4-FFF2-40B4-BE49-F238E27FC236}">
                  <a16:creationId xmlns:a16="http://schemas.microsoft.com/office/drawing/2014/main" id="{5288A988-28C3-4AE5-85CB-10616BC1AAF2}"/>
                </a:ext>
              </a:extLst>
            </p:cNvPr>
            <p:cNvSpPr>
              <a:spLocks noChangeShapeType="1"/>
            </p:cNvSpPr>
            <p:nvPr/>
          </p:nvSpPr>
          <p:spPr bwMode="auto">
            <a:xfrm>
              <a:off x="4694238" y="4484688"/>
              <a:ext cx="1827212" cy="7493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1" name="Line 7">
              <a:extLst>
                <a:ext uri="{FF2B5EF4-FFF2-40B4-BE49-F238E27FC236}">
                  <a16:creationId xmlns:a16="http://schemas.microsoft.com/office/drawing/2014/main" id="{49FDEE48-196E-478F-A80A-93596E7EF9CB}"/>
                </a:ext>
              </a:extLst>
            </p:cNvPr>
            <p:cNvSpPr>
              <a:spLocks noChangeShapeType="1"/>
            </p:cNvSpPr>
            <p:nvPr/>
          </p:nvSpPr>
          <p:spPr bwMode="auto">
            <a:xfrm>
              <a:off x="3705225" y="2441575"/>
              <a:ext cx="2547938" cy="252412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2" name="Line 8">
              <a:extLst>
                <a:ext uri="{FF2B5EF4-FFF2-40B4-BE49-F238E27FC236}">
                  <a16:creationId xmlns:a16="http://schemas.microsoft.com/office/drawing/2014/main" id="{5EFBB533-B531-464B-909C-DAD2AF5916CC}"/>
                </a:ext>
              </a:extLst>
            </p:cNvPr>
            <p:cNvSpPr>
              <a:spLocks noChangeShapeType="1"/>
            </p:cNvSpPr>
            <p:nvPr/>
          </p:nvSpPr>
          <p:spPr bwMode="auto">
            <a:xfrm flipV="1">
              <a:off x="3692525" y="2152650"/>
              <a:ext cx="2741613" cy="2921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3" name="Text Box 10">
              <a:extLst>
                <a:ext uri="{FF2B5EF4-FFF2-40B4-BE49-F238E27FC236}">
                  <a16:creationId xmlns:a16="http://schemas.microsoft.com/office/drawing/2014/main" id="{7BA9A57C-D4F8-40EE-AD02-D38974D3418B}"/>
                </a:ext>
              </a:extLst>
            </p:cNvPr>
            <p:cNvSpPr txBox="1">
              <a:spLocks noChangeArrowheads="1"/>
            </p:cNvSpPr>
            <p:nvPr/>
          </p:nvSpPr>
          <p:spPr bwMode="auto">
            <a:xfrm>
              <a:off x="1130300" y="5022850"/>
              <a:ext cx="3848100"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Note: Do </a:t>
              </a:r>
              <a:r>
                <a:rPr kumimoji="0" lang="en-US" altLang="en-US" sz="2800" b="0" i="0" u="sng"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not</a:t>
              </a: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disrupt existing pregnancy</a:t>
              </a:r>
            </a:p>
          </p:txBody>
        </p:sp>
      </p:grpSp>
      <p:sp>
        <p:nvSpPr>
          <p:cNvPr id="2" name="Slide Number Placeholder 1">
            <a:extLst>
              <a:ext uri="{FF2B5EF4-FFF2-40B4-BE49-F238E27FC236}">
                <a16:creationId xmlns:a16="http://schemas.microsoft.com/office/drawing/2014/main" id="{779B43DE-DD68-4D79-8F1C-3C6EEC87879A}"/>
              </a:ext>
            </a:extLst>
          </p:cNvPr>
          <p:cNvSpPr>
            <a:spLocks noGrp="1"/>
          </p:cNvSpPr>
          <p:nvPr>
            <p:ph type="sldNum" sz="quarter" idx="12"/>
          </p:nvPr>
        </p:nvSpPr>
        <p:spPr/>
        <p:txBody>
          <a:bodyPr/>
          <a:lstStyle/>
          <a:p>
            <a:fld id="{8503B3E5-BAE0-4051-A0B1-29381921E4F1}" type="slidenum">
              <a:rPr lang="en-GB" smtClean="0"/>
              <a:t>36</a:t>
            </a:fld>
            <a:endParaRPr lang="en-GB"/>
          </a:p>
        </p:txBody>
      </p:sp>
      <p:sp>
        <p:nvSpPr>
          <p:cNvPr id="13" name="Footer Placeholder 1">
            <a:extLst>
              <a:ext uri="{FF2B5EF4-FFF2-40B4-BE49-F238E27FC236}">
                <a16:creationId xmlns:a16="http://schemas.microsoft.com/office/drawing/2014/main" id="{4FEF699C-4111-4818-B52A-64BF772AA21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1">
            <a:extLst>
              <a:ext uri="{FF2B5EF4-FFF2-40B4-BE49-F238E27FC236}">
                <a16:creationId xmlns:a16="http://schemas.microsoft.com/office/drawing/2014/main" id="{DC598E26-D2CF-4CB4-BC6A-84F8219154EA}"/>
              </a:ext>
            </a:extLst>
          </p:cNvPr>
          <p:cNvSpPr txBox="1">
            <a:spLocks noChangeArrowheads="1"/>
          </p:cNvSpPr>
          <p:nvPr/>
        </p:nvSpPr>
        <p:spPr bwMode="auto">
          <a:xfrm>
            <a:off x="481013" y="50800"/>
            <a:ext cx="81819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Progestin-only injectables: Effectiveness</a:t>
            </a:r>
          </a:p>
        </p:txBody>
      </p:sp>
      <p:grpSp>
        <p:nvGrpSpPr>
          <p:cNvPr id="4099" name="Group 74">
            <a:extLst>
              <a:ext uri="{FF2B5EF4-FFF2-40B4-BE49-F238E27FC236}">
                <a16:creationId xmlns:a16="http://schemas.microsoft.com/office/drawing/2014/main" id="{826331DE-788B-434D-9BA8-F23F929C733E}"/>
              </a:ext>
            </a:extLst>
          </p:cNvPr>
          <p:cNvGrpSpPr>
            <a:grpSpLocks/>
          </p:cNvGrpSpPr>
          <p:nvPr/>
        </p:nvGrpSpPr>
        <p:grpSpPr bwMode="auto">
          <a:xfrm>
            <a:off x="228600" y="1066800"/>
            <a:ext cx="7924800" cy="5027613"/>
            <a:chOff x="228600" y="1295400"/>
            <a:chExt cx="7924800" cy="5027895"/>
          </a:xfrm>
        </p:grpSpPr>
        <p:pic>
          <p:nvPicPr>
            <p:cNvPr id="4101" name="Picture 75">
              <a:extLst>
                <a:ext uri="{FF2B5EF4-FFF2-40B4-BE49-F238E27FC236}">
                  <a16:creationId xmlns:a16="http://schemas.microsoft.com/office/drawing/2014/main" id="{FD9B1DD9-561D-4A1A-AFD1-152F92E91E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6096000" cy="485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76">
              <a:extLst>
                <a:ext uri="{FF2B5EF4-FFF2-40B4-BE49-F238E27FC236}">
                  <a16:creationId xmlns:a16="http://schemas.microsoft.com/office/drawing/2014/main" id="{AB58131C-F2B0-4256-951D-3299D809FB9C}"/>
                </a:ext>
              </a:extLst>
            </p:cNvPr>
            <p:cNvSpPr txBox="1">
              <a:spLocks noChangeArrowheads="1"/>
            </p:cNvSpPr>
            <p:nvPr/>
          </p:nvSpPr>
          <p:spPr bwMode="auto">
            <a:xfrm>
              <a:off x="1752600" y="16764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Spermicides</a:t>
              </a:r>
            </a:p>
          </p:txBody>
        </p:sp>
        <p:sp>
          <p:nvSpPr>
            <p:cNvPr id="4103" name="TextBox 77">
              <a:extLst>
                <a:ext uri="{FF2B5EF4-FFF2-40B4-BE49-F238E27FC236}">
                  <a16:creationId xmlns:a16="http://schemas.microsoft.com/office/drawing/2014/main" id="{C5FCD974-3C92-4D2E-B2B5-43353AA9C2B1}"/>
                </a:ext>
              </a:extLst>
            </p:cNvPr>
            <p:cNvSpPr txBox="1">
              <a:spLocks noChangeArrowheads="1"/>
            </p:cNvSpPr>
            <p:nvPr/>
          </p:nvSpPr>
          <p:spPr bwMode="auto">
            <a:xfrm>
              <a:off x="1905000" y="51816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Vasectomy</a:t>
              </a:r>
            </a:p>
          </p:txBody>
        </p:sp>
        <p:sp>
          <p:nvSpPr>
            <p:cNvPr id="4104" name="TextBox 78">
              <a:extLst>
                <a:ext uri="{FF2B5EF4-FFF2-40B4-BE49-F238E27FC236}">
                  <a16:creationId xmlns:a16="http://schemas.microsoft.com/office/drawing/2014/main" id="{9D04F4D1-8EE5-4FF3-9B47-DCD4EA431372}"/>
                </a:ext>
              </a:extLst>
            </p:cNvPr>
            <p:cNvSpPr txBox="1">
              <a:spLocks noChangeArrowheads="1"/>
            </p:cNvSpPr>
            <p:nvPr/>
          </p:nvSpPr>
          <p:spPr bwMode="auto">
            <a:xfrm>
              <a:off x="1447800" y="4843046"/>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Tubal Ligation</a:t>
              </a:r>
            </a:p>
          </p:txBody>
        </p:sp>
        <p:sp>
          <p:nvSpPr>
            <p:cNvPr id="4105" name="TextBox 79">
              <a:extLst>
                <a:ext uri="{FF2B5EF4-FFF2-40B4-BE49-F238E27FC236}">
                  <a16:creationId xmlns:a16="http://schemas.microsoft.com/office/drawing/2014/main" id="{4DA55BF5-A163-408F-921A-2D8859CBA28E}"/>
                </a:ext>
              </a:extLst>
            </p:cNvPr>
            <p:cNvSpPr txBox="1">
              <a:spLocks noChangeArrowheads="1"/>
            </p:cNvSpPr>
            <p:nvPr/>
          </p:nvSpPr>
          <p:spPr bwMode="auto">
            <a:xfrm>
              <a:off x="1905000" y="4538246"/>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LNG-IUD</a:t>
              </a:r>
            </a:p>
          </p:txBody>
        </p:sp>
        <p:sp>
          <p:nvSpPr>
            <p:cNvPr id="4106" name="TextBox 80">
              <a:extLst>
                <a:ext uri="{FF2B5EF4-FFF2-40B4-BE49-F238E27FC236}">
                  <a16:creationId xmlns:a16="http://schemas.microsoft.com/office/drawing/2014/main" id="{3E9ACF41-A79E-4D75-97B8-3DE99453F3C9}"/>
                </a:ext>
              </a:extLst>
            </p:cNvPr>
            <p:cNvSpPr txBox="1">
              <a:spLocks noChangeArrowheads="1"/>
            </p:cNvSpPr>
            <p:nvPr/>
          </p:nvSpPr>
          <p:spPr bwMode="auto">
            <a:xfrm>
              <a:off x="1905000" y="4233446"/>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Copper-IUD</a:t>
              </a:r>
            </a:p>
          </p:txBody>
        </p:sp>
        <p:sp>
          <p:nvSpPr>
            <p:cNvPr id="4107" name="TextBox 81">
              <a:extLst>
                <a:ext uri="{FF2B5EF4-FFF2-40B4-BE49-F238E27FC236}">
                  <a16:creationId xmlns:a16="http://schemas.microsoft.com/office/drawing/2014/main" id="{1B55661F-1A04-4B58-8D48-E12DE10E0E26}"/>
                </a:ext>
              </a:extLst>
            </p:cNvPr>
            <p:cNvSpPr txBox="1">
              <a:spLocks noChangeArrowheads="1"/>
            </p:cNvSpPr>
            <p:nvPr/>
          </p:nvSpPr>
          <p:spPr bwMode="auto">
            <a:xfrm>
              <a:off x="1143000" y="3886200"/>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LAM (6 months)</a:t>
              </a:r>
            </a:p>
          </p:txBody>
        </p:sp>
        <p:sp>
          <p:nvSpPr>
            <p:cNvPr id="4108" name="TextBox 82">
              <a:extLst>
                <a:ext uri="{FF2B5EF4-FFF2-40B4-BE49-F238E27FC236}">
                  <a16:creationId xmlns:a16="http://schemas.microsoft.com/office/drawing/2014/main" id="{09C173D3-26AC-4CDC-8E7C-0A9E08D3011C}"/>
                </a:ext>
              </a:extLst>
            </p:cNvPr>
            <p:cNvSpPr txBox="1">
              <a:spLocks noChangeArrowheads="1"/>
            </p:cNvSpPr>
            <p:nvPr/>
          </p:nvSpPr>
          <p:spPr bwMode="auto">
            <a:xfrm>
              <a:off x="228600" y="3547646"/>
              <a:ext cx="304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Progestin-only Injectables</a:t>
              </a:r>
            </a:p>
          </p:txBody>
        </p:sp>
        <p:sp>
          <p:nvSpPr>
            <p:cNvPr id="4109" name="TextBox 83">
              <a:extLst>
                <a:ext uri="{FF2B5EF4-FFF2-40B4-BE49-F238E27FC236}">
                  <a16:creationId xmlns:a16="http://schemas.microsoft.com/office/drawing/2014/main" id="{0F344773-7E2A-4334-B578-5D8818292171}"/>
                </a:ext>
              </a:extLst>
            </p:cNvPr>
            <p:cNvSpPr txBox="1">
              <a:spLocks noChangeArrowheads="1"/>
            </p:cNvSpPr>
            <p:nvPr/>
          </p:nvSpPr>
          <p:spPr bwMode="auto">
            <a:xfrm>
              <a:off x="1905000" y="3242846"/>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COCs</a:t>
              </a:r>
            </a:p>
          </p:txBody>
        </p:sp>
        <p:sp>
          <p:nvSpPr>
            <p:cNvPr id="4110" name="TextBox 84">
              <a:extLst>
                <a:ext uri="{FF2B5EF4-FFF2-40B4-BE49-F238E27FC236}">
                  <a16:creationId xmlns:a16="http://schemas.microsoft.com/office/drawing/2014/main" id="{D370A225-1492-42CE-97EE-59C98C958016}"/>
                </a:ext>
              </a:extLst>
            </p:cNvPr>
            <p:cNvSpPr txBox="1">
              <a:spLocks noChangeArrowheads="1"/>
            </p:cNvSpPr>
            <p:nvPr/>
          </p:nvSpPr>
          <p:spPr bwMode="auto">
            <a:xfrm>
              <a:off x="1143000" y="2938046"/>
              <a:ext cx="213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Progestin-only Pills</a:t>
              </a:r>
            </a:p>
          </p:txBody>
        </p:sp>
        <p:sp>
          <p:nvSpPr>
            <p:cNvPr id="4111" name="TextBox 85">
              <a:extLst>
                <a:ext uri="{FF2B5EF4-FFF2-40B4-BE49-F238E27FC236}">
                  <a16:creationId xmlns:a16="http://schemas.microsoft.com/office/drawing/2014/main" id="{42F26FA8-F8DB-4E5B-8FF3-A42D702DEBFF}"/>
                </a:ext>
              </a:extLst>
            </p:cNvPr>
            <p:cNvSpPr txBox="1">
              <a:spLocks noChangeArrowheads="1"/>
            </p:cNvSpPr>
            <p:nvPr/>
          </p:nvSpPr>
          <p:spPr bwMode="auto">
            <a:xfrm>
              <a:off x="1371600" y="25908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Male Condoms</a:t>
              </a:r>
            </a:p>
          </p:txBody>
        </p:sp>
        <p:sp>
          <p:nvSpPr>
            <p:cNvPr id="4112" name="TextBox 86">
              <a:extLst>
                <a:ext uri="{FF2B5EF4-FFF2-40B4-BE49-F238E27FC236}">
                  <a16:creationId xmlns:a16="http://schemas.microsoft.com/office/drawing/2014/main" id="{E15EAA5A-8AD2-40CA-A72C-3DE893D69075}"/>
                </a:ext>
              </a:extLst>
            </p:cNvPr>
            <p:cNvSpPr txBox="1">
              <a:spLocks noChangeArrowheads="1"/>
            </p:cNvSpPr>
            <p:nvPr/>
          </p:nvSpPr>
          <p:spPr bwMode="auto">
            <a:xfrm>
              <a:off x="609600" y="22860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Standard Days Method</a:t>
              </a:r>
            </a:p>
          </p:txBody>
        </p:sp>
        <p:sp>
          <p:nvSpPr>
            <p:cNvPr id="4113" name="TextBox 87">
              <a:extLst>
                <a:ext uri="{FF2B5EF4-FFF2-40B4-BE49-F238E27FC236}">
                  <a16:creationId xmlns:a16="http://schemas.microsoft.com/office/drawing/2014/main" id="{A2E9BC96-D4C5-459F-837E-55ED910247FC}"/>
                </a:ext>
              </a:extLst>
            </p:cNvPr>
            <p:cNvSpPr txBox="1">
              <a:spLocks noChangeArrowheads="1"/>
            </p:cNvSpPr>
            <p:nvPr/>
          </p:nvSpPr>
          <p:spPr bwMode="auto">
            <a:xfrm>
              <a:off x="1371600" y="19812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Female Condoms</a:t>
              </a:r>
            </a:p>
          </p:txBody>
        </p:sp>
        <p:sp>
          <p:nvSpPr>
            <p:cNvPr id="4114" name="TextBox 88">
              <a:extLst>
                <a:ext uri="{FF2B5EF4-FFF2-40B4-BE49-F238E27FC236}">
                  <a16:creationId xmlns:a16="http://schemas.microsoft.com/office/drawing/2014/main" id="{4CAC93A6-DDC5-4AFB-B087-D72459DED94E}"/>
                </a:ext>
              </a:extLst>
            </p:cNvPr>
            <p:cNvSpPr txBox="1">
              <a:spLocks noChangeArrowheads="1"/>
            </p:cNvSpPr>
            <p:nvPr/>
          </p:nvSpPr>
          <p:spPr bwMode="auto">
            <a:xfrm>
              <a:off x="1905000" y="548640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Implants</a:t>
              </a:r>
            </a:p>
          </p:txBody>
        </p:sp>
        <p:sp>
          <p:nvSpPr>
            <p:cNvPr id="4115" name="TextBox 89">
              <a:extLst>
                <a:ext uri="{FF2B5EF4-FFF2-40B4-BE49-F238E27FC236}">
                  <a16:creationId xmlns:a16="http://schemas.microsoft.com/office/drawing/2014/main" id="{54559D99-37D0-464E-88EE-C02240B41728}"/>
                </a:ext>
              </a:extLst>
            </p:cNvPr>
            <p:cNvSpPr txBox="1">
              <a:spLocks noChangeArrowheads="1"/>
            </p:cNvSpPr>
            <p:nvPr/>
          </p:nvSpPr>
          <p:spPr bwMode="auto">
            <a:xfrm>
              <a:off x="3276600" y="5984741"/>
              <a:ext cx="472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First-Year Pregnancy Rate per 100 Women</a:t>
              </a:r>
            </a:p>
          </p:txBody>
        </p:sp>
      </p:grpSp>
      <p:sp>
        <p:nvSpPr>
          <p:cNvPr id="2" name="Slide Number Placeholder 1">
            <a:extLst>
              <a:ext uri="{FF2B5EF4-FFF2-40B4-BE49-F238E27FC236}">
                <a16:creationId xmlns:a16="http://schemas.microsoft.com/office/drawing/2014/main" id="{75BCC4F4-951C-465E-8EC2-1EBDF2908B30}"/>
              </a:ext>
            </a:extLst>
          </p:cNvPr>
          <p:cNvSpPr>
            <a:spLocks noGrp="1"/>
          </p:cNvSpPr>
          <p:nvPr>
            <p:ph type="sldNum" sz="quarter" idx="12"/>
          </p:nvPr>
        </p:nvSpPr>
        <p:spPr/>
        <p:txBody>
          <a:bodyPr/>
          <a:lstStyle/>
          <a:p>
            <a:fld id="{8503B3E5-BAE0-4051-A0B1-29381921E4F1}" type="slidenum">
              <a:rPr lang="en-GB" smtClean="0"/>
              <a:t>37</a:t>
            </a:fld>
            <a:endParaRPr lang="en-GB"/>
          </a:p>
        </p:txBody>
      </p:sp>
      <p:sp>
        <p:nvSpPr>
          <p:cNvPr id="21" name="Footer Placeholder 1">
            <a:extLst>
              <a:ext uri="{FF2B5EF4-FFF2-40B4-BE49-F238E27FC236}">
                <a16:creationId xmlns:a16="http://schemas.microsoft.com/office/drawing/2014/main" id="{2DA4AF24-99AC-4DB0-BBB9-53C3862AC49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E9BC14-3203-42CC-BDB7-E77FDC49380B}"/>
              </a:ext>
            </a:extLst>
          </p:cNvPr>
          <p:cNvSpPr>
            <a:spLocks noGrp="1" noChangeArrowheads="1"/>
          </p:cNvSpPr>
          <p:nvPr>
            <p:ph type="title"/>
          </p:nvPr>
        </p:nvSpPr>
        <p:spPr>
          <a:xfrm>
            <a:off x="457200" y="342900"/>
            <a:ext cx="8305800" cy="722313"/>
          </a:xfrm>
        </p:spPr>
        <p:txBody>
          <a:bodyPr>
            <a:no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Characteristics of progestin-only injectables</a:t>
            </a:r>
          </a:p>
        </p:txBody>
      </p:sp>
      <p:sp>
        <p:nvSpPr>
          <p:cNvPr id="79875" name="Rectangle 3">
            <a:extLst>
              <a:ext uri="{FF2B5EF4-FFF2-40B4-BE49-F238E27FC236}">
                <a16:creationId xmlns:a16="http://schemas.microsoft.com/office/drawing/2014/main" id="{136E8ECF-E970-4745-9416-A05B1FAD079F}"/>
              </a:ext>
            </a:extLst>
          </p:cNvPr>
          <p:cNvSpPr>
            <a:spLocks noGrp="1" noChangeArrowheads="1"/>
          </p:cNvSpPr>
          <p:nvPr>
            <p:ph sz="half" idx="1"/>
          </p:nvPr>
        </p:nvSpPr>
        <p:spPr>
          <a:xfrm>
            <a:off x="209549" y="1355542"/>
            <a:ext cx="4512763" cy="4997265"/>
          </a:xfrm>
        </p:spPr>
        <p:txBody>
          <a:bodyPr wrap="square">
            <a:spAutoFit/>
          </a:bodyPr>
          <a:lstStyle/>
          <a:p>
            <a:pPr eaLnBrk="1" hangingPunct="1">
              <a:lnSpc>
                <a:spcPct val="95000"/>
              </a:lnSpc>
              <a:spcBef>
                <a:spcPts val="1000"/>
              </a:spcBef>
            </a:pPr>
            <a:r>
              <a:rPr lang="en-US" altLang="en-US" sz="2400" dirty="0">
                <a:ea typeface="ＭＳ Ｐゴシック" panose="020B0600070205080204" pitchFamily="34" charset="-128"/>
              </a:rPr>
              <a:t>Safe and very effective</a:t>
            </a:r>
          </a:p>
          <a:p>
            <a:pPr eaLnBrk="1" hangingPunct="1">
              <a:spcBef>
                <a:spcPts val="1000"/>
              </a:spcBef>
            </a:pPr>
            <a:r>
              <a:rPr lang="en-US" altLang="en-US" sz="2400" dirty="0">
                <a:ea typeface="ＭＳ Ｐゴシック" panose="020B0600070205080204" pitchFamily="34" charset="-128"/>
              </a:rPr>
              <a:t>Easy to use; requires no daily routine</a:t>
            </a:r>
          </a:p>
          <a:p>
            <a:pPr eaLnBrk="1" hangingPunct="1">
              <a:spcBef>
                <a:spcPts val="1000"/>
              </a:spcBef>
            </a:pPr>
            <a:r>
              <a:rPr lang="en-US" altLang="en-US" sz="2400" dirty="0">
                <a:ea typeface="ＭＳ Ｐゴシック" panose="020B0600070205080204" pitchFamily="34" charset="-128"/>
              </a:rPr>
              <a:t>Long-lasting and reversible</a:t>
            </a:r>
          </a:p>
          <a:p>
            <a:pPr eaLnBrk="1" hangingPunct="1">
              <a:spcBef>
                <a:spcPts val="1000"/>
              </a:spcBef>
            </a:pPr>
            <a:r>
              <a:rPr lang="en-US" altLang="en-US" sz="2400" dirty="0">
                <a:ea typeface="ＭＳ Ｐゴシック" panose="020B0600070205080204" pitchFamily="34" charset="-128"/>
              </a:rPr>
              <a:t>Can be discontinued</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without provider’s help</a:t>
            </a:r>
          </a:p>
          <a:p>
            <a:pPr eaLnBrk="1" hangingPunct="1">
              <a:spcBef>
                <a:spcPts val="1000"/>
              </a:spcBef>
            </a:pPr>
            <a:r>
              <a:rPr lang="en-US" altLang="en-US" sz="2400" dirty="0">
                <a:ea typeface="ＭＳ Ｐゴシック" panose="020B0600070205080204" pitchFamily="34" charset="-128"/>
              </a:rPr>
              <a:t>Can be provided outside of clinics</a:t>
            </a:r>
          </a:p>
          <a:p>
            <a:pPr eaLnBrk="1" hangingPunct="1">
              <a:spcBef>
                <a:spcPts val="1000"/>
              </a:spcBef>
            </a:pPr>
            <a:r>
              <a:rPr lang="en-US" altLang="en-US" sz="2400" dirty="0">
                <a:ea typeface="ＭＳ Ｐゴシック" panose="020B0600070205080204" pitchFamily="34" charset="-128"/>
              </a:rPr>
              <a:t>Can be used by breastfeeding women</a:t>
            </a:r>
          </a:p>
          <a:p>
            <a:pPr eaLnBrk="1" hangingPunct="1">
              <a:spcBef>
                <a:spcPts val="1000"/>
              </a:spcBef>
            </a:pPr>
            <a:r>
              <a:rPr lang="en-US" altLang="en-US" sz="2400" dirty="0">
                <a:ea typeface="ＭＳ Ｐゴシック" panose="020B0600070205080204" pitchFamily="34" charset="-128"/>
              </a:rPr>
              <a:t>Use can be private</a:t>
            </a:r>
          </a:p>
          <a:p>
            <a:pPr eaLnBrk="1" hangingPunct="1">
              <a:spcBef>
                <a:spcPts val="1000"/>
              </a:spcBef>
            </a:pPr>
            <a:r>
              <a:rPr lang="en-US" altLang="en-US" sz="2400" dirty="0">
                <a:ea typeface="ＭＳ Ｐゴシック" panose="020B0600070205080204" pitchFamily="34" charset="-128"/>
              </a:rPr>
              <a:t>Does not interfere with sex</a:t>
            </a:r>
          </a:p>
        </p:txBody>
      </p:sp>
      <p:sp>
        <p:nvSpPr>
          <p:cNvPr id="79876" name="Rectangle 4">
            <a:extLst>
              <a:ext uri="{FF2B5EF4-FFF2-40B4-BE49-F238E27FC236}">
                <a16:creationId xmlns:a16="http://schemas.microsoft.com/office/drawing/2014/main" id="{3FB874C0-59C1-4FBE-AE02-AA40CE6AC0CE}"/>
              </a:ext>
            </a:extLst>
          </p:cNvPr>
          <p:cNvSpPr>
            <a:spLocks noGrp="1" noChangeArrowheads="1"/>
          </p:cNvSpPr>
          <p:nvPr>
            <p:ph sz="half" idx="2"/>
          </p:nvPr>
        </p:nvSpPr>
        <p:spPr>
          <a:xfrm>
            <a:off x="4722312" y="1432002"/>
            <a:ext cx="4274768" cy="5105400"/>
          </a:xfrm>
        </p:spPr>
        <p:txBody>
          <a:bodyPr>
            <a:normAutofit/>
          </a:bodyPr>
          <a:lstStyle/>
          <a:p>
            <a:pPr eaLnBrk="1" hangingPunct="1">
              <a:spcBef>
                <a:spcPts val="1000"/>
              </a:spcBef>
              <a:buClr>
                <a:srgbClr val="FF0000"/>
              </a:buClr>
            </a:pPr>
            <a:r>
              <a:rPr lang="en-US" altLang="en-US" sz="2400" dirty="0">
                <a:ea typeface="ＭＳ Ｐゴシック" panose="020B0600070205080204" pitchFamily="34" charset="-128"/>
              </a:rPr>
              <a:t>Can be used by breastfeeding women</a:t>
            </a:r>
          </a:p>
          <a:p>
            <a:pPr eaLnBrk="1" hangingPunct="1">
              <a:spcBef>
                <a:spcPts val="1000"/>
              </a:spcBef>
              <a:buClr>
                <a:srgbClr val="FF0000"/>
              </a:buClr>
            </a:pPr>
            <a:r>
              <a:rPr lang="en-US" altLang="en-US" sz="2400" dirty="0">
                <a:ea typeface="ＭＳ Ｐゴシック" panose="020B0600070205080204" pitchFamily="34" charset="-128"/>
              </a:rPr>
              <a:t>Provide non-contraceptive health benefits </a:t>
            </a:r>
          </a:p>
          <a:p>
            <a:pPr eaLnBrk="1" hangingPunct="1">
              <a:spcBef>
                <a:spcPts val="1000"/>
              </a:spcBef>
              <a:buClr>
                <a:srgbClr val="FF0000"/>
              </a:buClr>
            </a:pPr>
            <a:r>
              <a:rPr lang="en-US" altLang="en-US" sz="2400" dirty="0">
                <a:ea typeface="ＭＳ Ｐゴシック" panose="020B0600070205080204" pitchFamily="34" charset="-128"/>
              </a:rPr>
              <a:t>Have side effects</a:t>
            </a:r>
          </a:p>
          <a:p>
            <a:pPr eaLnBrk="1" hangingPunct="1">
              <a:spcBef>
                <a:spcPts val="1000"/>
              </a:spcBef>
              <a:buClr>
                <a:srgbClr val="FF0000"/>
              </a:buClr>
            </a:pPr>
            <a:r>
              <a:rPr lang="en-US" altLang="en-US" sz="2400" dirty="0">
                <a:ea typeface="ＭＳ Ｐゴシック" panose="020B0600070205080204" pitchFamily="34" charset="-128"/>
              </a:rPr>
              <a:t>Cause delay in return to fertility</a:t>
            </a:r>
          </a:p>
          <a:p>
            <a:pPr eaLnBrk="1" hangingPunct="1">
              <a:spcBef>
                <a:spcPts val="1000"/>
              </a:spcBef>
              <a:buClr>
                <a:srgbClr val="FF0000"/>
              </a:buClr>
            </a:pPr>
            <a:r>
              <a:rPr lang="en-US" altLang="en-US" sz="2400" dirty="0">
                <a:ea typeface="ＭＳ Ｐゴシック" panose="020B0600070205080204" pitchFamily="34" charset="-128"/>
              </a:rPr>
              <a:t>Effectiveness depends on user getting injections regularly</a:t>
            </a:r>
          </a:p>
          <a:p>
            <a:pPr eaLnBrk="1" hangingPunct="1">
              <a:spcBef>
                <a:spcPts val="1000"/>
              </a:spcBef>
              <a:buClr>
                <a:srgbClr val="FF0000"/>
              </a:buClr>
            </a:pPr>
            <a:r>
              <a:rPr lang="en-US" altLang="en-US" sz="2400" dirty="0">
                <a:ea typeface="ＭＳ Ｐゴシック" panose="020B0600070205080204" pitchFamily="34" charset="-128"/>
              </a:rPr>
              <a:t>Provide no protection from STIs/HIV</a:t>
            </a:r>
          </a:p>
        </p:txBody>
      </p:sp>
      <p:sp>
        <p:nvSpPr>
          <p:cNvPr id="2" name="Slide Number Placeholder 1">
            <a:extLst>
              <a:ext uri="{FF2B5EF4-FFF2-40B4-BE49-F238E27FC236}">
                <a16:creationId xmlns:a16="http://schemas.microsoft.com/office/drawing/2014/main" id="{DF13866F-4F04-40E4-9737-A255C53FE50C}"/>
              </a:ext>
            </a:extLst>
          </p:cNvPr>
          <p:cNvSpPr>
            <a:spLocks noGrp="1"/>
          </p:cNvSpPr>
          <p:nvPr>
            <p:ph type="sldNum" sz="quarter" idx="12"/>
          </p:nvPr>
        </p:nvSpPr>
        <p:spPr/>
        <p:txBody>
          <a:bodyPr/>
          <a:lstStyle/>
          <a:p>
            <a:fld id="{8503B3E5-BAE0-4051-A0B1-29381921E4F1}" type="slidenum">
              <a:rPr lang="en-GB" smtClean="0"/>
              <a:t>38</a:t>
            </a:fld>
            <a:endParaRPr lang="en-GB"/>
          </a:p>
        </p:txBody>
      </p:sp>
      <p:sp>
        <p:nvSpPr>
          <p:cNvPr id="7" name="Footer Placeholder 1">
            <a:extLst>
              <a:ext uri="{FF2B5EF4-FFF2-40B4-BE49-F238E27FC236}">
                <a16:creationId xmlns:a16="http://schemas.microsoft.com/office/drawing/2014/main" id="{A8BFFEF2-55CB-457B-A650-46BBF7FB41F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005E-FFFE-4116-92DF-1BEC60ADAAA7}"/>
              </a:ext>
            </a:extLst>
          </p:cNvPr>
          <p:cNvSpPr>
            <a:spLocks noGrp="1"/>
          </p:cNvSpPr>
          <p:nvPr>
            <p:ph type="title"/>
          </p:nvPr>
        </p:nvSpPr>
        <p:spPr>
          <a:xfrm>
            <a:off x="628649" y="365126"/>
            <a:ext cx="8164621" cy="1325563"/>
          </a:xfrm>
        </p:spPr>
        <p:txBody>
          <a:bodyPr>
            <a:normAutofit/>
          </a:bodyPr>
          <a:lstStyle/>
          <a:p>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Progestin-only injectables: S</a:t>
            </a:r>
            <a:r>
              <a:rPr lang="en-US" altLang="en-US" b="1" dirty="0">
                <a:solidFill>
                  <a:schemeClr val="accent4"/>
                </a:solidFill>
                <a:latin typeface="Calibri" panose="020F0502020204030204" pitchFamily="34" charset="0"/>
                <a:cs typeface="Calibri" panose="020F0502020204030204" pitchFamily="34" charset="0"/>
              </a:rPr>
              <a:t>ide effects</a:t>
            </a:r>
            <a:endParaRPr lang="en-GB" b="1" dirty="0">
              <a:solidFill>
                <a:schemeClr val="accent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A6EAD14-86FC-4F2D-96D8-5261E1168712}"/>
              </a:ext>
            </a:extLst>
          </p:cNvPr>
          <p:cNvSpPr>
            <a:spLocks noGrp="1"/>
          </p:cNvSpPr>
          <p:nvPr>
            <p:ph idx="1"/>
          </p:nvPr>
        </p:nvSpPr>
        <p:spPr>
          <a:xfrm>
            <a:off x="628650" y="1825625"/>
            <a:ext cx="3279471" cy="4206486"/>
          </a:xfrm>
        </p:spPr>
        <p:txBody>
          <a:bodyPr>
            <a:noAutofit/>
          </a:bodyPr>
          <a:lstStyle/>
          <a:p>
            <a:pPr marL="0" indent="0">
              <a:buNone/>
            </a:pPr>
            <a:r>
              <a:rPr lang="en-GB" sz="2400" b="1" dirty="0"/>
              <a:t>Possible side effects include</a:t>
            </a:r>
            <a:r>
              <a:rPr lang="en-GB" sz="2400" dirty="0"/>
              <a:t>:</a:t>
            </a:r>
          </a:p>
          <a:p>
            <a:r>
              <a:rPr lang="en-GB" altLang="en-US" sz="2400" dirty="0">
                <a:solidFill>
                  <a:srgbClr val="000000"/>
                </a:solidFill>
                <a:cs typeface="Arial" panose="020B0604020202020204" pitchFamily="34" charset="0"/>
              </a:rPr>
              <a:t>Prolonged or heavy bleeding irregular bleeding or spotting – most common</a:t>
            </a:r>
          </a:p>
          <a:p>
            <a:r>
              <a:rPr lang="en-US" altLang="en-US" sz="2400" dirty="0">
                <a:solidFill>
                  <a:srgbClr val="000000"/>
                </a:solidFill>
                <a:cs typeface="Arial" panose="020B0604020202020204" pitchFamily="34" charset="0"/>
              </a:rPr>
              <a:t>Weight gain – common, </a:t>
            </a:r>
            <a:r>
              <a:rPr lang="en-US" sz="2400" dirty="0"/>
              <a:t>about 1–2 kg per year </a:t>
            </a:r>
            <a:endParaRPr lang="en-GB" altLang="en-US" sz="2400" dirty="0">
              <a:solidFill>
                <a:srgbClr val="000000"/>
              </a:solidFill>
              <a:cs typeface="Arial" panose="020B0604020202020204" pitchFamily="34" charset="0"/>
            </a:endParaRPr>
          </a:p>
          <a:p>
            <a:endParaRPr lang="en-GB" altLang="en-US" sz="2400" dirty="0">
              <a:solidFill>
                <a:srgbClr val="000000"/>
              </a:solidFill>
              <a:cs typeface="Arial" panose="020B0604020202020204" pitchFamily="34" charset="0"/>
            </a:endParaRPr>
          </a:p>
          <a:p>
            <a:endParaRPr lang="en-US" altLang="en-US" sz="2400" dirty="0">
              <a:solidFill>
                <a:srgbClr val="000000"/>
              </a:solidFill>
              <a:cs typeface="Arial" panose="020B0604020202020204" pitchFamily="34" charset="0"/>
            </a:endParaRPr>
          </a:p>
          <a:p>
            <a:endParaRPr lang="en-US" altLang="en-US" sz="2400" dirty="0">
              <a:solidFill>
                <a:srgbClr val="000000"/>
              </a:solidFill>
              <a:cs typeface="Arial" panose="020B0604020202020204" pitchFamily="34" charset="0"/>
            </a:endParaRPr>
          </a:p>
          <a:p>
            <a:endParaRPr lang="en-US" altLang="en-US" sz="2400" dirty="0">
              <a:solidFill>
                <a:srgbClr val="000000"/>
              </a:solidFill>
              <a:cs typeface="Arial" panose="020B0604020202020204" pitchFamily="34" charset="0"/>
            </a:endParaRPr>
          </a:p>
          <a:p>
            <a:endParaRPr lang="en-US" altLang="en-US" sz="2400" b="1" dirty="0">
              <a:solidFill>
                <a:srgbClr val="000000"/>
              </a:solidFill>
              <a:cs typeface="Arial" panose="020B0604020202020204" pitchFamily="34" charset="0"/>
            </a:endParaRPr>
          </a:p>
          <a:p>
            <a:endParaRPr lang="en-US" altLang="en-US" sz="2400" dirty="0"/>
          </a:p>
          <a:p>
            <a:endParaRPr lang="en-GB" sz="2400" dirty="0"/>
          </a:p>
          <a:p>
            <a:endParaRPr lang="en-GB" sz="2400" dirty="0"/>
          </a:p>
        </p:txBody>
      </p:sp>
      <p:sp>
        <p:nvSpPr>
          <p:cNvPr id="4" name="Slide Number Placeholder 3">
            <a:extLst>
              <a:ext uri="{FF2B5EF4-FFF2-40B4-BE49-F238E27FC236}">
                <a16:creationId xmlns:a16="http://schemas.microsoft.com/office/drawing/2014/main" id="{48C5E2F9-23DD-4AA4-B628-6DB568554EA3}"/>
              </a:ext>
            </a:extLst>
          </p:cNvPr>
          <p:cNvSpPr>
            <a:spLocks noGrp="1"/>
          </p:cNvSpPr>
          <p:nvPr>
            <p:ph type="sldNum" sz="quarter" idx="12"/>
          </p:nvPr>
        </p:nvSpPr>
        <p:spPr/>
        <p:txBody>
          <a:bodyPr/>
          <a:lstStyle/>
          <a:p>
            <a:fld id="{8503B3E5-BAE0-4051-A0B1-29381921E4F1}" type="slidenum">
              <a:rPr lang="en-GB" smtClean="0"/>
              <a:t>39</a:t>
            </a:fld>
            <a:endParaRPr lang="en-GB"/>
          </a:p>
        </p:txBody>
      </p:sp>
      <p:sp>
        <p:nvSpPr>
          <p:cNvPr id="5" name="Rectangle 4">
            <a:extLst>
              <a:ext uri="{FF2B5EF4-FFF2-40B4-BE49-F238E27FC236}">
                <a16:creationId xmlns:a16="http://schemas.microsoft.com/office/drawing/2014/main" id="{4375A609-37ED-436E-8653-6CC032818A78}"/>
              </a:ext>
            </a:extLst>
          </p:cNvPr>
          <p:cNvSpPr/>
          <p:nvPr/>
        </p:nvSpPr>
        <p:spPr>
          <a:xfrm>
            <a:off x="1231684" y="5593092"/>
            <a:ext cx="6997916" cy="707886"/>
          </a:xfrm>
          <a:prstGeom prst="rect">
            <a:avLst/>
          </a:prstGeom>
        </p:spPr>
        <p:txBody>
          <a:bodyPr wrap="square">
            <a:spAutoFit/>
          </a:bodyPr>
          <a:lstStyle/>
          <a:p>
            <a:r>
              <a:rPr lang="en-GB" altLang="en-US" sz="2000" b="1" i="1" dirty="0">
                <a:solidFill>
                  <a:srgbClr val="C00000"/>
                </a:solidFill>
              </a:rPr>
              <a:t>Many women experience no side effects but </a:t>
            </a:r>
            <a:r>
              <a:rPr lang="en-US" altLang="en-US" sz="2000" b="1" i="1" dirty="0">
                <a:solidFill>
                  <a:srgbClr val="C00000"/>
                </a:solidFill>
              </a:rPr>
              <a:t>about one third of users discontinue in the first year due to side effects.</a:t>
            </a:r>
          </a:p>
        </p:txBody>
      </p:sp>
      <p:sp>
        <p:nvSpPr>
          <p:cNvPr id="6" name="Footer Placeholder 1">
            <a:extLst>
              <a:ext uri="{FF2B5EF4-FFF2-40B4-BE49-F238E27FC236}">
                <a16:creationId xmlns:a16="http://schemas.microsoft.com/office/drawing/2014/main" id="{C7880EE2-5123-4389-9CC5-889AD26BC58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8" name="Rectangle 7">
            <a:extLst>
              <a:ext uri="{FF2B5EF4-FFF2-40B4-BE49-F238E27FC236}">
                <a16:creationId xmlns:a16="http://schemas.microsoft.com/office/drawing/2014/main" id="{1FA160B5-EAB0-4972-BF62-AAB116D709F8}"/>
              </a:ext>
            </a:extLst>
          </p:cNvPr>
          <p:cNvSpPr/>
          <p:nvPr/>
        </p:nvSpPr>
        <p:spPr>
          <a:xfrm>
            <a:off x="4710959" y="1859540"/>
            <a:ext cx="4082311" cy="3520964"/>
          </a:xfrm>
          <a:prstGeom prst="rect">
            <a:avLst/>
          </a:prstGeom>
        </p:spPr>
        <p:txBody>
          <a:bodyPr wrap="square">
            <a:spAutoFit/>
          </a:bodyPr>
          <a:lstStyle/>
          <a:p>
            <a:pPr lvl="0" defTabSz="914400">
              <a:lnSpc>
                <a:spcPct val="90000"/>
              </a:lnSpc>
              <a:spcBef>
                <a:spcPts val="1000"/>
              </a:spcBef>
            </a:pPr>
            <a:r>
              <a:rPr lang="en-GB" sz="2400" b="1" dirty="0">
                <a:solidFill>
                  <a:prstClr val="black"/>
                </a:solidFill>
              </a:rPr>
              <a:t>Less common</a:t>
            </a:r>
          </a:p>
          <a:p>
            <a:pPr marL="228600" lvl="0" indent="-228600" defTabSz="914400">
              <a:lnSpc>
                <a:spcPct val="90000"/>
              </a:lnSpc>
              <a:spcBef>
                <a:spcPts val="1000"/>
              </a:spcBef>
              <a:buFont typeface="Arial" panose="020B0604020202020204" pitchFamily="34" charset="0"/>
              <a:buChar char="•"/>
            </a:pPr>
            <a:r>
              <a:rPr lang="en-US" altLang="en-US" sz="2400" dirty="0">
                <a:solidFill>
                  <a:prstClr val="black"/>
                </a:solidFill>
              </a:rPr>
              <a:t>Headaches</a:t>
            </a:r>
          </a:p>
          <a:p>
            <a:pPr marL="228600" lvl="0" indent="-228600" defTabSz="914400">
              <a:lnSpc>
                <a:spcPct val="90000"/>
              </a:lnSpc>
              <a:spcBef>
                <a:spcPts val="1000"/>
              </a:spcBef>
              <a:buFont typeface="Arial" panose="020B0604020202020204" pitchFamily="34" charset="0"/>
              <a:buChar char="•"/>
            </a:pPr>
            <a:r>
              <a:rPr lang="en-US" altLang="en-US" sz="2400" dirty="0">
                <a:solidFill>
                  <a:prstClr val="black"/>
                </a:solidFill>
              </a:rPr>
              <a:t>Dizziness</a:t>
            </a:r>
          </a:p>
          <a:p>
            <a:pPr marL="228600" lvl="0" indent="-228600" defTabSz="914400">
              <a:lnSpc>
                <a:spcPct val="90000"/>
              </a:lnSpc>
              <a:spcBef>
                <a:spcPts val="1000"/>
              </a:spcBef>
              <a:buFont typeface="Arial" panose="020B0604020202020204" pitchFamily="34" charset="0"/>
              <a:buChar char="•"/>
            </a:pPr>
            <a:r>
              <a:rPr lang="en-US" altLang="en-US" sz="2400" dirty="0">
                <a:solidFill>
                  <a:srgbClr val="000000"/>
                </a:solidFill>
                <a:cs typeface="Arial" panose="020B0604020202020204" pitchFamily="34" charset="0"/>
              </a:rPr>
              <a:t>Amenorrhea (no menses)</a:t>
            </a:r>
          </a:p>
          <a:p>
            <a:pPr marL="228600" lvl="0" indent="-228600" defTabSz="914400">
              <a:lnSpc>
                <a:spcPct val="90000"/>
              </a:lnSpc>
              <a:spcBef>
                <a:spcPts val="1000"/>
              </a:spcBef>
              <a:buFont typeface="Arial" panose="020B0604020202020204" pitchFamily="34" charset="0"/>
              <a:buChar char="•"/>
            </a:pPr>
            <a:r>
              <a:rPr lang="en-US" altLang="en-US" sz="2400" dirty="0">
                <a:solidFill>
                  <a:srgbClr val="000000"/>
                </a:solidFill>
                <a:cs typeface="Arial" panose="020B0604020202020204" pitchFamily="34" charset="0"/>
              </a:rPr>
              <a:t>Abdominal bloating and discomfort</a:t>
            </a:r>
          </a:p>
          <a:p>
            <a:pPr marL="228600" lvl="0" indent="-228600" defTabSz="914400">
              <a:lnSpc>
                <a:spcPct val="90000"/>
              </a:lnSpc>
              <a:spcBef>
                <a:spcPts val="1000"/>
              </a:spcBef>
              <a:buFont typeface="Arial" panose="020B0604020202020204" pitchFamily="34" charset="0"/>
              <a:buChar char="•"/>
            </a:pPr>
            <a:r>
              <a:rPr lang="en-GB" altLang="en-US" sz="2400" dirty="0">
                <a:solidFill>
                  <a:srgbClr val="000000"/>
                </a:solidFill>
                <a:cs typeface="Arial" panose="020B0604020202020204" pitchFamily="34" charset="0"/>
              </a:rPr>
              <a:t>Changes in mood </a:t>
            </a:r>
          </a:p>
          <a:p>
            <a:pPr marL="228600" lvl="0" indent="-228600" defTabSz="914400">
              <a:lnSpc>
                <a:spcPct val="90000"/>
              </a:lnSpc>
              <a:spcBef>
                <a:spcPts val="1000"/>
              </a:spcBef>
              <a:buFont typeface="Arial" panose="020B0604020202020204" pitchFamily="34" charset="0"/>
              <a:buChar char="•"/>
            </a:pPr>
            <a:r>
              <a:rPr lang="en-GB" altLang="en-US" sz="2400" dirty="0">
                <a:solidFill>
                  <a:srgbClr val="000000"/>
                </a:solidFill>
                <a:cs typeface="Arial" panose="020B0604020202020204" pitchFamily="34" charset="0"/>
              </a:rPr>
              <a:t>Less sex drive</a:t>
            </a:r>
          </a:p>
        </p:txBody>
      </p:sp>
    </p:spTree>
    <p:extLst>
      <p:ext uri="{BB962C8B-B14F-4D97-AF65-F5344CB8AC3E}">
        <p14:creationId xmlns:p14="http://schemas.microsoft.com/office/powerpoint/2010/main" val="374883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21" name="Footer Placeholder 2">
            <a:extLst>
              <a:ext uri="{FF2B5EF4-FFF2-40B4-BE49-F238E27FC236}">
                <a16:creationId xmlns:a16="http://schemas.microsoft.com/office/drawing/2014/main" id="{F2A16D99-63FA-43A8-ADB5-ADDE5CD750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04A63F70-9040-44DD-AB6A-F8E93A98BD43}"/>
              </a:ext>
            </a:extLst>
          </p:cNvPr>
          <p:cNvSpPr>
            <a:spLocks noGrp="1"/>
          </p:cNvSpPr>
          <p:nvPr>
            <p:ph type="sldNum" sz="quarter" idx="12"/>
          </p:nvPr>
        </p:nvSpPr>
        <p:spPr/>
        <p:txBody>
          <a:bodyPr/>
          <a:lstStyle/>
          <a:p>
            <a:fld id="{8503B3E5-BAE0-4051-A0B1-29381921E4F1}" type="slidenum">
              <a:rPr lang="en-GB" smtClean="0"/>
              <a:t>4</a:t>
            </a:fld>
            <a:endParaRPr lang="en-GB"/>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7DD0F2F-2289-4B9E-9E2D-D4ED5AC2B8F8}"/>
              </a:ext>
            </a:extLst>
          </p:cNvPr>
          <p:cNvSpPr>
            <a:spLocks noGrp="1" noChangeArrowheads="1"/>
          </p:cNvSpPr>
          <p:nvPr>
            <p:ph type="title" idx="4294967295"/>
          </p:nvPr>
        </p:nvSpPr>
        <p:spPr>
          <a:xfrm>
            <a:off x="150312" y="219789"/>
            <a:ext cx="8536488" cy="1143000"/>
          </a:xfrm>
        </p:spPr>
        <p:txBody>
          <a:bodyPr>
            <a:no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Comparing DMPA and NET-EN </a:t>
            </a:r>
            <a:b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side effects</a:t>
            </a:r>
          </a:p>
        </p:txBody>
      </p:sp>
      <p:sp>
        <p:nvSpPr>
          <p:cNvPr id="6148" name="TextBox 10">
            <a:extLst>
              <a:ext uri="{FF2B5EF4-FFF2-40B4-BE49-F238E27FC236}">
                <a16:creationId xmlns:a16="http://schemas.microsoft.com/office/drawing/2014/main" id="{1C78D984-52FB-4FFA-82D5-788E0A357564}"/>
              </a:ext>
            </a:extLst>
          </p:cNvPr>
          <p:cNvSpPr txBox="1">
            <a:spLocks noChangeArrowheads="1"/>
          </p:cNvSpPr>
          <p:nvPr/>
        </p:nvSpPr>
        <p:spPr bwMode="auto">
          <a:xfrm>
            <a:off x="457200" y="1608550"/>
            <a:ext cx="8536488"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6538" indent="-236538" eaLnBrk="0" hangingPunct="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682625" indent="-395288" eaLnBrk="0" hangingPunct="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236538" marR="0" lvl="0" indent="-236538" algn="l" defTabSz="914400" rtl="0" eaLnBrk="1" fontAlgn="base" latinLnBrk="0" hangingPunct="1">
              <a:lnSpc>
                <a:spcPct val="100000"/>
              </a:lnSpc>
              <a:spcBef>
                <a:spcPts val="12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significant difference in:</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Proportion of clients who experienced vaginal bleeding/spotting events </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Duration of vaginal bleeding/spotting events at 12 and 24 months</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Changes in body weight</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Changes in blood pressure </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Frequency of discontinuation at 12 months</a:t>
            </a:r>
          </a:p>
          <a:p>
            <a:pPr marL="682625" marR="0" lvl="1" indent="-395288" algn="l" defTabSz="914400" rtl="0" eaLnBrk="1" fontAlgn="base" latinLnBrk="0" hangingPunct="1">
              <a:lnSpc>
                <a:spcPct val="95000"/>
              </a:lnSpc>
              <a:spcBef>
                <a:spcPts val="800"/>
              </a:spcBef>
              <a:spcAft>
                <a:spcPct val="0"/>
              </a:spcAft>
              <a:buClrTx/>
              <a:buSzTx/>
              <a:buFont typeface="Lucida Grande"/>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Reasons for discontinuation</a:t>
            </a:r>
          </a:p>
          <a:p>
            <a:pPr marL="236538" marR="0" lvl="0" indent="-236538" algn="l" defTabSz="914400" rtl="0" eaLnBrk="1" fontAlgn="base" latinLnBrk="0" hangingPunct="1">
              <a:lnSpc>
                <a:spcPct val="100000"/>
              </a:lnSpc>
              <a:spcBef>
                <a:spcPts val="12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Occurrence of amenorrhea 21% higher for DMPA </a:t>
            </a:r>
          </a:p>
        </p:txBody>
      </p:sp>
      <p:sp>
        <p:nvSpPr>
          <p:cNvPr id="2" name="Slide Number Placeholder 1">
            <a:extLst>
              <a:ext uri="{FF2B5EF4-FFF2-40B4-BE49-F238E27FC236}">
                <a16:creationId xmlns:a16="http://schemas.microsoft.com/office/drawing/2014/main" id="{5F5D952A-595E-47A1-A226-55DDCFB5B541}"/>
              </a:ext>
            </a:extLst>
          </p:cNvPr>
          <p:cNvSpPr>
            <a:spLocks noGrp="1"/>
          </p:cNvSpPr>
          <p:nvPr>
            <p:ph type="sldNum" sz="quarter" idx="12"/>
          </p:nvPr>
        </p:nvSpPr>
        <p:spPr/>
        <p:txBody>
          <a:bodyPr/>
          <a:lstStyle/>
          <a:p>
            <a:fld id="{8503B3E5-BAE0-4051-A0B1-29381921E4F1}" type="slidenum">
              <a:rPr lang="en-GB" smtClean="0"/>
              <a:t>40</a:t>
            </a:fld>
            <a:endParaRPr lang="en-GB"/>
          </a:p>
        </p:txBody>
      </p:sp>
      <p:sp>
        <p:nvSpPr>
          <p:cNvPr id="7" name="Footer Placeholder 1">
            <a:extLst>
              <a:ext uri="{FF2B5EF4-FFF2-40B4-BE49-F238E27FC236}">
                <a16:creationId xmlns:a16="http://schemas.microsoft.com/office/drawing/2014/main" id="{A134BAE0-2412-4FC5-AD39-1B6B6422FA09}"/>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F5AE66D-96E6-45EE-9257-EDBE9654207D}"/>
              </a:ext>
            </a:extLst>
          </p:cNvPr>
          <p:cNvSpPr>
            <a:spLocks noGrp="1" noChangeArrowheads="1"/>
          </p:cNvSpPr>
          <p:nvPr>
            <p:ph type="title"/>
          </p:nvPr>
        </p:nvSpPr>
        <p:spPr>
          <a:xfrm>
            <a:off x="390525" y="242888"/>
            <a:ext cx="8329613" cy="944562"/>
          </a:xfrm>
        </p:spPr>
        <p:txBody>
          <a:bodyPr>
            <a:no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Progestin-only injectables: Health benefits</a:t>
            </a:r>
          </a:p>
        </p:txBody>
      </p:sp>
      <p:sp>
        <p:nvSpPr>
          <p:cNvPr id="32771" name="Rectangle 3">
            <a:extLst>
              <a:ext uri="{FF2B5EF4-FFF2-40B4-BE49-F238E27FC236}">
                <a16:creationId xmlns:a16="http://schemas.microsoft.com/office/drawing/2014/main" id="{372042B7-878B-4010-A0EE-F0D023203FF4}"/>
              </a:ext>
            </a:extLst>
          </p:cNvPr>
          <p:cNvSpPr>
            <a:spLocks noGrp="1" noChangeArrowheads="1"/>
          </p:cNvSpPr>
          <p:nvPr>
            <p:ph idx="1"/>
          </p:nvPr>
        </p:nvSpPr>
        <p:spPr>
          <a:xfrm>
            <a:off x="533400" y="1624926"/>
            <a:ext cx="8280400" cy="4878387"/>
          </a:xfrm>
        </p:spPr>
        <p:txBody>
          <a:bodyPr>
            <a:spAutoFit/>
          </a:bodyPr>
          <a:lstStyle/>
          <a:p>
            <a:pPr eaLnBrk="1" hangingPunct="1">
              <a:lnSpc>
                <a:spcPct val="95000"/>
              </a:lnSpc>
              <a:spcBef>
                <a:spcPts val="1200"/>
              </a:spcBef>
            </a:pPr>
            <a:r>
              <a:rPr lang="en-US" altLang="en-US" sz="2600" dirty="0">
                <a:ea typeface="ＭＳ Ｐゴシック" panose="020B0600070205080204" pitchFamily="34" charset="-128"/>
              </a:rPr>
              <a:t>Help protect against:</a:t>
            </a:r>
          </a:p>
          <a:p>
            <a:pPr lvl="1" eaLnBrk="1" hangingPunct="1">
              <a:lnSpc>
                <a:spcPct val="95000"/>
              </a:lnSpc>
              <a:spcBef>
                <a:spcPts val="600"/>
              </a:spcBef>
            </a:pPr>
            <a:r>
              <a:rPr lang="en-US" altLang="en-US" sz="2400" dirty="0">
                <a:ea typeface="ＭＳ Ｐゴシック" panose="020B0600070205080204" pitchFamily="34" charset="-128"/>
              </a:rPr>
              <a:t>Risks of pregnancy</a:t>
            </a:r>
          </a:p>
          <a:p>
            <a:pPr lvl="1" eaLnBrk="1" hangingPunct="1">
              <a:lnSpc>
                <a:spcPct val="95000"/>
              </a:lnSpc>
              <a:spcBef>
                <a:spcPts val="600"/>
              </a:spcBef>
            </a:pPr>
            <a:r>
              <a:rPr lang="en-US" altLang="en-US" sz="2400" dirty="0">
                <a:ea typeface="ＭＳ Ｐゴシック" panose="020B0600070205080204" pitchFamily="34" charset="-128"/>
              </a:rPr>
              <a:t>Endometrial cancer</a:t>
            </a:r>
          </a:p>
          <a:p>
            <a:pPr lvl="1" eaLnBrk="1" hangingPunct="1">
              <a:lnSpc>
                <a:spcPct val="95000"/>
              </a:lnSpc>
              <a:spcBef>
                <a:spcPts val="600"/>
              </a:spcBef>
            </a:pPr>
            <a:r>
              <a:rPr lang="en-US" altLang="en-US" sz="2400" dirty="0">
                <a:ea typeface="ＭＳ Ｐゴシック" panose="020B0600070205080204" pitchFamily="34" charset="-128"/>
              </a:rPr>
              <a:t>Uterine fibroids</a:t>
            </a:r>
          </a:p>
          <a:p>
            <a:pPr eaLnBrk="1" hangingPunct="1">
              <a:lnSpc>
                <a:spcPct val="95000"/>
              </a:lnSpc>
              <a:spcBef>
                <a:spcPts val="1200"/>
              </a:spcBef>
            </a:pPr>
            <a:r>
              <a:rPr lang="en-US" altLang="en-US" sz="2600" dirty="0">
                <a:ea typeface="ＭＳ Ｐゴシック" panose="020B0600070205080204" pitchFamily="34" charset="-128"/>
              </a:rPr>
              <a:t>May help protect against symptomatic pelvic inflammatory disease (PID) and iron-deficiency anemia </a:t>
            </a:r>
          </a:p>
          <a:p>
            <a:pPr eaLnBrk="1" hangingPunct="1">
              <a:lnSpc>
                <a:spcPct val="95000"/>
              </a:lnSpc>
              <a:spcBef>
                <a:spcPts val="1200"/>
              </a:spcBef>
            </a:pPr>
            <a:r>
              <a:rPr lang="en-US" altLang="en-US" sz="2600" dirty="0">
                <a:ea typeface="ＭＳ Ｐゴシック" panose="020B0600070205080204" pitchFamily="34" charset="-128"/>
              </a:rPr>
              <a:t>Reduce sickle cell crises in women with sickle cell anemia </a:t>
            </a:r>
          </a:p>
          <a:p>
            <a:pPr eaLnBrk="1" hangingPunct="1">
              <a:lnSpc>
                <a:spcPct val="95000"/>
              </a:lnSpc>
              <a:spcBef>
                <a:spcPts val="1200"/>
              </a:spcBef>
            </a:pPr>
            <a:r>
              <a:rPr lang="en-US" altLang="en-US" sz="2600" dirty="0">
                <a:ea typeface="ＭＳ Ｐゴシック" panose="020B0600070205080204" pitchFamily="34" charset="-128"/>
              </a:rPr>
              <a:t>Reduce symptoms of endometriosis (pelvic pain, irregular bleeding)</a:t>
            </a:r>
          </a:p>
        </p:txBody>
      </p:sp>
      <p:sp>
        <p:nvSpPr>
          <p:cNvPr id="2" name="Slide Number Placeholder 1">
            <a:extLst>
              <a:ext uri="{FF2B5EF4-FFF2-40B4-BE49-F238E27FC236}">
                <a16:creationId xmlns:a16="http://schemas.microsoft.com/office/drawing/2014/main" id="{92EC5962-FADD-4F83-82ED-1715B1703CD0}"/>
              </a:ext>
            </a:extLst>
          </p:cNvPr>
          <p:cNvSpPr>
            <a:spLocks noGrp="1"/>
          </p:cNvSpPr>
          <p:nvPr>
            <p:ph type="sldNum" sz="quarter" idx="12"/>
          </p:nvPr>
        </p:nvSpPr>
        <p:spPr/>
        <p:txBody>
          <a:bodyPr/>
          <a:lstStyle/>
          <a:p>
            <a:fld id="{8503B3E5-BAE0-4051-A0B1-29381921E4F1}" type="slidenum">
              <a:rPr lang="en-GB" smtClean="0"/>
              <a:t>41</a:t>
            </a:fld>
            <a:endParaRPr lang="en-GB"/>
          </a:p>
        </p:txBody>
      </p:sp>
      <p:sp>
        <p:nvSpPr>
          <p:cNvPr id="6" name="Footer Placeholder 1">
            <a:extLst>
              <a:ext uri="{FF2B5EF4-FFF2-40B4-BE49-F238E27FC236}">
                <a16:creationId xmlns:a16="http://schemas.microsoft.com/office/drawing/2014/main" id="{7A1351B3-1305-40BD-9528-254A9427B2F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8C41172-61E3-4475-81BF-2C1186EBDEB0}"/>
              </a:ext>
            </a:extLst>
          </p:cNvPr>
          <p:cNvSpPr>
            <a:spLocks noGrp="1" noChangeArrowheads="1"/>
          </p:cNvSpPr>
          <p:nvPr>
            <p:ph type="title"/>
          </p:nvPr>
        </p:nvSpPr>
        <p:spPr>
          <a:xfrm>
            <a:off x="404813" y="279748"/>
            <a:ext cx="8364537" cy="1143000"/>
          </a:xfrm>
        </p:spPr>
        <p:txBody>
          <a:bodyPr>
            <a:norm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Injectables and risk of breast cancer</a:t>
            </a:r>
          </a:p>
        </p:txBody>
      </p:sp>
      <p:sp>
        <p:nvSpPr>
          <p:cNvPr id="34819" name="Rectangle 3">
            <a:extLst>
              <a:ext uri="{FF2B5EF4-FFF2-40B4-BE49-F238E27FC236}">
                <a16:creationId xmlns:a16="http://schemas.microsoft.com/office/drawing/2014/main" id="{A5920273-5BA7-4CE2-A3E1-F8418DC59A12}"/>
              </a:ext>
            </a:extLst>
          </p:cNvPr>
          <p:cNvSpPr>
            <a:spLocks noGrp="1" noChangeArrowheads="1"/>
          </p:cNvSpPr>
          <p:nvPr>
            <p:ph idx="1"/>
          </p:nvPr>
        </p:nvSpPr>
        <p:spPr>
          <a:xfrm>
            <a:off x="457200" y="1600200"/>
            <a:ext cx="8312150" cy="4525963"/>
          </a:xfrm>
        </p:spPr>
        <p:txBody>
          <a:bodyPr/>
          <a:lstStyle/>
          <a:p>
            <a:pPr eaLnBrk="1" hangingPunct="1">
              <a:spcBef>
                <a:spcPts val="1200"/>
              </a:spcBef>
            </a:pPr>
            <a:r>
              <a:rPr lang="en-US" altLang="en-US" sz="2800" dirty="0">
                <a:ea typeface="ＭＳ Ｐゴシック" panose="020B0600070205080204" pitchFamily="34" charset="-128"/>
              </a:rPr>
              <a:t>No effect on overall risk of breast cancer </a:t>
            </a:r>
          </a:p>
          <a:p>
            <a:pPr eaLnBrk="1" hangingPunct="1">
              <a:spcBef>
                <a:spcPts val="1200"/>
              </a:spcBef>
            </a:pPr>
            <a:r>
              <a:rPr lang="en-US" altLang="en-US" sz="2800" dirty="0">
                <a:ea typeface="ＭＳ Ｐゴシック" panose="020B0600070205080204" pitchFamily="34" charset="-128"/>
              </a:rPr>
              <a:t>Older studies found a somewhat increased risk during first 5 years of use</a:t>
            </a:r>
          </a:p>
          <a:p>
            <a:pPr lvl="1" eaLnBrk="1" hangingPunct="1">
              <a:spcBef>
                <a:spcPts val="1200"/>
              </a:spcBef>
            </a:pPr>
            <a:r>
              <a:rPr lang="en-US" altLang="en-US" dirty="0">
                <a:ea typeface="ＭＳ Ｐゴシック" panose="020B0600070205080204" pitchFamily="34" charset="-128"/>
              </a:rPr>
              <a:t>May be due to detection bias or accelerated growth of pre-existing tumors</a:t>
            </a:r>
          </a:p>
          <a:p>
            <a:pPr eaLnBrk="1" hangingPunct="1">
              <a:spcBef>
                <a:spcPts val="1200"/>
              </a:spcBef>
            </a:pPr>
            <a:r>
              <a:rPr lang="en-US" altLang="en-US" sz="2800" dirty="0">
                <a:ea typeface="ＭＳ Ｐゴシック" panose="020B0600070205080204" pitchFamily="34" charset="-128"/>
              </a:rPr>
              <a:t>Recent large study found no increased risk in current or past DMPA users regardless of age and duration of use </a:t>
            </a:r>
          </a:p>
          <a:p>
            <a:pPr eaLnBrk="1" hangingPunct="1">
              <a:spcBef>
                <a:spcPts val="1200"/>
              </a:spcBef>
            </a:pPr>
            <a:r>
              <a:rPr lang="en-US" altLang="en-US" sz="2800" dirty="0">
                <a:ea typeface="ＭＳ Ｐゴシック" panose="020B0600070205080204" pitchFamily="34" charset="-128"/>
              </a:rPr>
              <a:t>Little research has been done on NET-EN</a:t>
            </a:r>
          </a:p>
        </p:txBody>
      </p:sp>
      <p:sp>
        <p:nvSpPr>
          <p:cNvPr id="2" name="Slide Number Placeholder 1">
            <a:extLst>
              <a:ext uri="{FF2B5EF4-FFF2-40B4-BE49-F238E27FC236}">
                <a16:creationId xmlns:a16="http://schemas.microsoft.com/office/drawing/2014/main" id="{096D2A83-E5D6-44E6-8CB0-399104100AC2}"/>
              </a:ext>
            </a:extLst>
          </p:cNvPr>
          <p:cNvSpPr>
            <a:spLocks noGrp="1"/>
          </p:cNvSpPr>
          <p:nvPr>
            <p:ph type="sldNum" sz="quarter" idx="12"/>
          </p:nvPr>
        </p:nvSpPr>
        <p:spPr/>
        <p:txBody>
          <a:bodyPr/>
          <a:lstStyle/>
          <a:p>
            <a:fld id="{8503B3E5-BAE0-4051-A0B1-29381921E4F1}" type="slidenum">
              <a:rPr lang="en-GB" smtClean="0"/>
              <a:t>42</a:t>
            </a:fld>
            <a:endParaRPr lang="en-GB"/>
          </a:p>
        </p:txBody>
      </p:sp>
      <p:sp>
        <p:nvSpPr>
          <p:cNvPr id="6" name="Footer Placeholder 1">
            <a:extLst>
              <a:ext uri="{FF2B5EF4-FFF2-40B4-BE49-F238E27FC236}">
                <a16:creationId xmlns:a16="http://schemas.microsoft.com/office/drawing/2014/main" id="{819B8282-A911-4335-BC75-25E3CA72BB0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9C21A38-6FEC-4173-94CE-D74694B8815B}"/>
              </a:ext>
            </a:extLst>
          </p:cNvPr>
          <p:cNvSpPr>
            <a:spLocks noGrp="1" noChangeArrowheads="1"/>
          </p:cNvSpPr>
          <p:nvPr>
            <p:ph type="title"/>
          </p:nvPr>
        </p:nvSpPr>
        <p:spPr>
          <a:xfrm>
            <a:off x="457200" y="315913"/>
            <a:ext cx="8229600" cy="1143000"/>
          </a:xfrm>
        </p:spPr>
        <p:txBody>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Effect of DMPA on bone density</a:t>
            </a:r>
          </a:p>
        </p:txBody>
      </p:sp>
      <p:sp>
        <p:nvSpPr>
          <p:cNvPr id="36867" name="Rectangle 3">
            <a:extLst>
              <a:ext uri="{FF2B5EF4-FFF2-40B4-BE49-F238E27FC236}">
                <a16:creationId xmlns:a16="http://schemas.microsoft.com/office/drawing/2014/main" id="{63996D96-9F52-4280-BDEA-A8A125E3E0B2}"/>
              </a:ext>
            </a:extLst>
          </p:cNvPr>
          <p:cNvSpPr>
            <a:spLocks noGrp="1" noChangeArrowheads="1"/>
          </p:cNvSpPr>
          <p:nvPr>
            <p:ph idx="1"/>
          </p:nvPr>
        </p:nvSpPr>
        <p:spPr>
          <a:xfrm>
            <a:off x="457200" y="1651000"/>
            <a:ext cx="8574066" cy="4127500"/>
          </a:xfrm>
        </p:spPr>
        <p:txBody>
          <a:bodyPr/>
          <a:lstStyle/>
          <a:p>
            <a:pPr eaLnBrk="1" hangingPunct="1">
              <a:lnSpc>
                <a:spcPct val="95000"/>
              </a:lnSpc>
              <a:spcBef>
                <a:spcPct val="45000"/>
              </a:spcBef>
            </a:pPr>
            <a:r>
              <a:rPr lang="en-US" altLang="en-US" sz="2800" dirty="0">
                <a:ea typeface="ＭＳ Ｐゴシック" panose="020B0600070205080204" pitchFamily="34" charset="-128"/>
              </a:rPr>
              <a:t>DMPA users have lower bone density than non-users</a:t>
            </a:r>
          </a:p>
          <a:p>
            <a:pPr eaLnBrk="1" hangingPunct="1">
              <a:lnSpc>
                <a:spcPct val="95000"/>
              </a:lnSpc>
              <a:spcBef>
                <a:spcPts val="1800"/>
              </a:spcBef>
            </a:pPr>
            <a:r>
              <a:rPr lang="en-US" altLang="en-US" sz="2800" dirty="0">
                <a:ea typeface="ＭＳ Ｐゴシック" panose="020B0600070205080204" pitchFamily="34" charset="-128"/>
              </a:rPr>
              <a:t>Women initiating DMPA use as adults regain most lost bone </a:t>
            </a:r>
          </a:p>
          <a:p>
            <a:pPr eaLnBrk="1" hangingPunct="1">
              <a:lnSpc>
                <a:spcPct val="95000"/>
              </a:lnSpc>
              <a:spcBef>
                <a:spcPts val="1800"/>
              </a:spcBef>
            </a:pPr>
            <a:r>
              <a:rPr lang="en-US" altLang="en-US" sz="2800" dirty="0">
                <a:ea typeface="ＭＳ Ｐゴシック" panose="020B0600070205080204" pitchFamily="34" charset="-128"/>
              </a:rPr>
              <a:t>Long-term effect in adolescents unknown </a:t>
            </a:r>
          </a:p>
          <a:p>
            <a:pPr lvl="1" eaLnBrk="1" hangingPunct="1">
              <a:lnSpc>
                <a:spcPct val="95000"/>
              </a:lnSpc>
            </a:pPr>
            <a:r>
              <a:rPr lang="en-US" altLang="en-US" sz="2400" dirty="0">
                <a:ea typeface="ＭＳ Ｐゴシック" panose="020B0600070205080204" pitchFamily="34" charset="-128"/>
              </a:rPr>
              <a:t>Concerns about reaching peak bone mass</a:t>
            </a:r>
          </a:p>
          <a:p>
            <a:pPr lvl="1" eaLnBrk="1" hangingPunct="1">
              <a:lnSpc>
                <a:spcPct val="95000"/>
              </a:lnSpc>
              <a:spcBef>
                <a:spcPts val="800"/>
              </a:spcBef>
            </a:pPr>
            <a:r>
              <a:rPr lang="en-US" altLang="en-US" sz="2400" dirty="0">
                <a:ea typeface="ＭＳ Ｐゴシック" panose="020B0600070205080204" pitchFamily="34" charset="-128"/>
              </a:rPr>
              <a:t>Long-term studies are needed </a:t>
            </a:r>
          </a:p>
          <a:p>
            <a:pPr lvl="1" eaLnBrk="1" hangingPunct="1">
              <a:lnSpc>
                <a:spcPct val="95000"/>
              </a:lnSpc>
              <a:spcBef>
                <a:spcPts val="800"/>
              </a:spcBef>
            </a:pPr>
            <a:r>
              <a:rPr lang="en-US" altLang="en-US" sz="2400" dirty="0">
                <a:ea typeface="ＭＳ Ｐゴシック" panose="020B0600070205080204" pitchFamily="34" charset="-128"/>
              </a:rPr>
              <a:t>Generally acceptable to use </a:t>
            </a:r>
          </a:p>
        </p:txBody>
      </p:sp>
      <p:sp>
        <p:nvSpPr>
          <p:cNvPr id="2" name="Slide Number Placeholder 1">
            <a:extLst>
              <a:ext uri="{FF2B5EF4-FFF2-40B4-BE49-F238E27FC236}">
                <a16:creationId xmlns:a16="http://schemas.microsoft.com/office/drawing/2014/main" id="{0AB3D5C5-C49D-4880-9E69-42CC3CD06A7C}"/>
              </a:ext>
            </a:extLst>
          </p:cNvPr>
          <p:cNvSpPr>
            <a:spLocks noGrp="1"/>
          </p:cNvSpPr>
          <p:nvPr>
            <p:ph type="sldNum" sz="quarter" idx="12"/>
          </p:nvPr>
        </p:nvSpPr>
        <p:spPr/>
        <p:txBody>
          <a:bodyPr/>
          <a:lstStyle/>
          <a:p>
            <a:fld id="{8503B3E5-BAE0-4051-A0B1-29381921E4F1}" type="slidenum">
              <a:rPr lang="en-GB" smtClean="0"/>
              <a:t>43</a:t>
            </a:fld>
            <a:endParaRPr lang="en-GB"/>
          </a:p>
        </p:txBody>
      </p:sp>
      <p:sp>
        <p:nvSpPr>
          <p:cNvPr id="6" name="Footer Placeholder 1">
            <a:extLst>
              <a:ext uri="{FF2B5EF4-FFF2-40B4-BE49-F238E27FC236}">
                <a16:creationId xmlns:a16="http://schemas.microsoft.com/office/drawing/2014/main" id="{611AA2E7-5934-481A-AC4A-652D073E8D8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D36142-51E3-4DED-B3C8-3F131E96DA3A}"/>
              </a:ext>
            </a:extLst>
          </p:cNvPr>
          <p:cNvSpPr>
            <a:spLocks noGrp="1" noChangeArrowheads="1"/>
          </p:cNvSpPr>
          <p:nvPr>
            <p:ph type="title"/>
          </p:nvPr>
        </p:nvSpPr>
        <p:spPr>
          <a:xfrm>
            <a:off x="457200" y="73895"/>
            <a:ext cx="8229600" cy="1143000"/>
          </a:xfrm>
        </p:spPr>
        <p:txBody>
          <a:bodyPr>
            <a:noAutofit/>
          </a:bodyPr>
          <a:lstStyle/>
          <a:p>
            <a:pPr eaLnBrk="1" hangingPunct="1"/>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Infant exposure to DMPA/NET-EN</a:t>
            </a:r>
            <a:b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during breastfeeding</a:t>
            </a:r>
          </a:p>
        </p:txBody>
      </p:sp>
      <p:sp>
        <p:nvSpPr>
          <p:cNvPr id="206851" name="Rectangle 3">
            <a:extLst>
              <a:ext uri="{FF2B5EF4-FFF2-40B4-BE49-F238E27FC236}">
                <a16:creationId xmlns:a16="http://schemas.microsoft.com/office/drawing/2014/main" id="{6792CD85-AB26-44E5-80F8-FF02FB03BEE4}"/>
              </a:ext>
            </a:extLst>
          </p:cNvPr>
          <p:cNvSpPr>
            <a:spLocks noGrp="1" noChangeArrowheads="1"/>
          </p:cNvSpPr>
          <p:nvPr>
            <p:ph idx="1"/>
          </p:nvPr>
        </p:nvSpPr>
        <p:spPr>
          <a:xfrm>
            <a:off x="469899" y="1635125"/>
            <a:ext cx="7371393" cy="3432175"/>
          </a:xfrm>
        </p:spPr>
        <p:txBody>
          <a:bodyPr/>
          <a:lstStyle/>
          <a:p>
            <a:pPr marL="0" indent="0" eaLnBrk="1" hangingPunct="1">
              <a:buFontTx/>
              <a:buNone/>
              <a:defRPr/>
            </a:pPr>
            <a:r>
              <a:rPr lang="en-US" sz="2800" dirty="0"/>
              <a:t>DMPA and NET-EN have no effect on: </a:t>
            </a:r>
          </a:p>
          <a:p>
            <a:pPr marL="228600" indent="-228600" eaLnBrk="1" hangingPunct="1">
              <a:spcBef>
                <a:spcPts val="1200"/>
              </a:spcBef>
              <a:defRPr/>
            </a:pPr>
            <a:r>
              <a:rPr lang="en-US" sz="2800" dirty="0"/>
              <a:t>Onset or duration of lactation </a:t>
            </a:r>
          </a:p>
          <a:p>
            <a:pPr marL="228600" indent="-228600" eaLnBrk="1" hangingPunct="1">
              <a:spcBef>
                <a:spcPts val="1200"/>
              </a:spcBef>
              <a:defRPr/>
            </a:pPr>
            <a:r>
              <a:rPr lang="en-US" sz="2800" dirty="0"/>
              <a:t>Quantity or quality of breast milk </a:t>
            </a:r>
          </a:p>
          <a:p>
            <a:pPr marL="228600" indent="-228600" eaLnBrk="1" hangingPunct="1">
              <a:spcBef>
                <a:spcPts val="1200"/>
              </a:spcBef>
              <a:defRPr/>
            </a:pPr>
            <a:r>
              <a:rPr lang="en-US" sz="2800" dirty="0"/>
              <a:t>Health and development of infant</a:t>
            </a:r>
          </a:p>
        </p:txBody>
      </p:sp>
      <p:sp>
        <p:nvSpPr>
          <p:cNvPr id="38917" name="TextBox 6">
            <a:extLst>
              <a:ext uri="{FF2B5EF4-FFF2-40B4-BE49-F238E27FC236}">
                <a16:creationId xmlns:a16="http://schemas.microsoft.com/office/drawing/2014/main" id="{517CA936-9A0C-4275-BBC7-64C6E522EA2E}"/>
              </a:ext>
            </a:extLst>
          </p:cNvPr>
          <p:cNvSpPr txBox="1">
            <a:spLocks noChangeArrowheads="1"/>
          </p:cNvSpPr>
          <p:nvPr/>
        </p:nvSpPr>
        <p:spPr bwMode="auto">
          <a:xfrm>
            <a:off x="619125" y="4999038"/>
            <a:ext cx="7896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85000"/>
              </a:spcBef>
              <a:spcAft>
                <a:spcPct val="0"/>
              </a:spcAft>
              <a:buClrTx/>
              <a:buSzTx/>
              <a:buFontTx/>
              <a:buNone/>
              <a:tabLst/>
              <a:defRPr/>
            </a:pPr>
            <a:r>
              <a:rPr kumimoji="0" lang="en-US" altLang="en-US" sz="28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Initiation </a:t>
            </a:r>
            <a:r>
              <a:rPr kumimoji="0" lang="en-US" altLang="en-US" sz="2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before 6 weeks </a:t>
            </a:r>
            <a:r>
              <a:rPr kumimoji="0" lang="en-US" altLang="en-US" sz="28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postpartum is </a:t>
            </a:r>
            <a:r>
              <a:rPr kumimoji="0" lang="en-US" altLang="en-US" sz="2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generally</a:t>
            </a:r>
            <a:r>
              <a:rPr kumimoji="0" lang="en-US" altLang="en-US" sz="28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2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 recommended. (WHO/MEC)</a:t>
            </a:r>
          </a:p>
        </p:txBody>
      </p:sp>
      <p:sp>
        <p:nvSpPr>
          <p:cNvPr id="2" name="Slide Number Placeholder 1">
            <a:extLst>
              <a:ext uri="{FF2B5EF4-FFF2-40B4-BE49-F238E27FC236}">
                <a16:creationId xmlns:a16="http://schemas.microsoft.com/office/drawing/2014/main" id="{43976415-16E7-424C-8152-CDF70781372A}"/>
              </a:ext>
            </a:extLst>
          </p:cNvPr>
          <p:cNvSpPr>
            <a:spLocks noGrp="1"/>
          </p:cNvSpPr>
          <p:nvPr>
            <p:ph type="sldNum" sz="quarter" idx="12"/>
          </p:nvPr>
        </p:nvSpPr>
        <p:spPr/>
        <p:txBody>
          <a:bodyPr/>
          <a:lstStyle/>
          <a:p>
            <a:fld id="{8503B3E5-BAE0-4051-A0B1-29381921E4F1}" type="slidenum">
              <a:rPr lang="en-GB" smtClean="0"/>
              <a:t>44</a:t>
            </a:fld>
            <a:endParaRPr lang="en-GB"/>
          </a:p>
        </p:txBody>
      </p:sp>
      <p:sp>
        <p:nvSpPr>
          <p:cNvPr id="7" name="Footer Placeholder 1">
            <a:extLst>
              <a:ext uri="{FF2B5EF4-FFF2-40B4-BE49-F238E27FC236}">
                <a16:creationId xmlns:a16="http://schemas.microsoft.com/office/drawing/2014/main" id="{989C19F4-ABEB-4917-85B1-64ABDFA22FF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811E7AC-F9CB-4C67-BB8F-7F6D4F308D16}"/>
              </a:ext>
            </a:extLst>
          </p:cNvPr>
          <p:cNvSpPr>
            <a:spLocks noGrp="1" noChangeArrowheads="1"/>
          </p:cNvSpPr>
          <p:nvPr>
            <p:ph type="title"/>
          </p:nvPr>
        </p:nvSpPr>
        <p:spPr>
          <a:xfrm>
            <a:off x="457200" y="165253"/>
            <a:ext cx="8229600" cy="1143000"/>
          </a:xfrm>
        </p:spPr>
        <p:txBody>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Injectables: Return to fertility</a:t>
            </a:r>
          </a:p>
        </p:txBody>
      </p:sp>
      <p:sp>
        <p:nvSpPr>
          <p:cNvPr id="208899" name="Rectangle 3">
            <a:extLst>
              <a:ext uri="{FF2B5EF4-FFF2-40B4-BE49-F238E27FC236}">
                <a16:creationId xmlns:a16="http://schemas.microsoft.com/office/drawing/2014/main" id="{08806B09-2BFA-4B6A-8905-221F881FE6BF}"/>
              </a:ext>
            </a:extLst>
          </p:cNvPr>
          <p:cNvSpPr>
            <a:spLocks noGrp="1" noChangeArrowheads="1"/>
          </p:cNvSpPr>
          <p:nvPr>
            <p:ph idx="1"/>
          </p:nvPr>
        </p:nvSpPr>
        <p:spPr>
          <a:xfrm>
            <a:off x="387349" y="1667071"/>
            <a:ext cx="8430973" cy="4525962"/>
          </a:xfrm>
        </p:spPr>
        <p:txBody>
          <a:bodyPr/>
          <a:lstStyle/>
          <a:p>
            <a:pPr eaLnBrk="1" hangingPunct="1">
              <a:lnSpc>
                <a:spcPct val="95000"/>
              </a:lnSpc>
              <a:spcBef>
                <a:spcPct val="70000"/>
              </a:spcBef>
            </a:pPr>
            <a:r>
              <a:rPr lang="en-US" altLang="en-US" sz="2800" dirty="0">
                <a:ea typeface="ＭＳ Ｐゴシック" panose="020B0600070205080204" pitchFamily="34" charset="-128"/>
              </a:rPr>
              <a:t>Return to fertility depends on how fast a woman fully metabolizes the injectable</a:t>
            </a:r>
          </a:p>
          <a:p>
            <a:pPr eaLnBrk="1" hangingPunct="1">
              <a:lnSpc>
                <a:spcPct val="95000"/>
              </a:lnSpc>
              <a:spcBef>
                <a:spcPct val="70000"/>
              </a:spcBef>
            </a:pPr>
            <a:r>
              <a:rPr lang="en-US" altLang="en-US" sz="2800" dirty="0">
                <a:ea typeface="ＭＳ Ｐゴシック" panose="020B0600070205080204" pitchFamily="34" charset="-128"/>
              </a:rPr>
              <a:t>On average, women become pregnant 9–10 months after their last injection of DMPA</a:t>
            </a:r>
          </a:p>
          <a:p>
            <a:pPr eaLnBrk="1" hangingPunct="1">
              <a:lnSpc>
                <a:spcPct val="95000"/>
              </a:lnSpc>
              <a:spcBef>
                <a:spcPct val="70000"/>
              </a:spcBef>
            </a:pPr>
            <a:r>
              <a:rPr lang="en-US" altLang="en-US" sz="2800" dirty="0">
                <a:ea typeface="ＭＳ Ｐゴシック" panose="020B0600070205080204" pitchFamily="34" charset="-128"/>
              </a:rPr>
              <a:t>Length of time injectable was used makes no difference</a:t>
            </a:r>
          </a:p>
        </p:txBody>
      </p:sp>
      <p:sp>
        <p:nvSpPr>
          <p:cNvPr id="2" name="Slide Number Placeholder 1">
            <a:extLst>
              <a:ext uri="{FF2B5EF4-FFF2-40B4-BE49-F238E27FC236}">
                <a16:creationId xmlns:a16="http://schemas.microsoft.com/office/drawing/2014/main" id="{BC1D4DFC-396B-4405-B4FC-23AF52C49721}"/>
              </a:ext>
            </a:extLst>
          </p:cNvPr>
          <p:cNvSpPr>
            <a:spLocks noGrp="1"/>
          </p:cNvSpPr>
          <p:nvPr>
            <p:ph type="sldNum" sz="quarter" idx="12"/>
          </p:nvPr>
        </p:nvSpPr>
        <p:spPr/>
        <p:txBody>
          <a:bodyPr/>
          <a:lstStyle/>
          <a:p>
            <a:fld id="{8503B3E5-BAE0-4051-A0B1-29381921E4F1}" type="slidenum">
              <a:rPr lang="en-GB" smtClean="0"/>
              <a:t>45</a:t>
            </a:fld>
            <a:endParaRPr lang="en-GB"/>
          </a:p>
        </p:txBody>
      </p:sp>
      <p:sp>
        <p:nvSpPr>
          <p:cNvPr id="6" name="Footer Placeholder 1">
            <a:extLst>
              <a:ext uri="{FF2B5EF4-FFF2-40B4-BE49-F238E27FC236}">
                <a16:creationId xmlns:a16="http://schemas.microsoft.com/office/drawing/2014/main" id="{434DC827-BAFE-4791-AD58-D27AD8C1F99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8881DB-170B-4A4F-8B9C-0527E96F5440}"/>
              </a:ext>
            </a:extLst>
          </p:cNvPr>
          <p:cNvSpPr>
            <a:spLocks noGrp="1" noChangeArrowheads="1"/>
          </p:cNvSpPr>
          <p:nvPr>
            <p:ph type="title" idx="4294967295"/>
          </p:nvPr>
        </p:nvSpPr>
        <p:spPr>
          <a:xfrm>
            <a:off x="250520" y="76200"/>
            <a:ext cx="8229600" cy="1143000"/>
          </a:xfrm>
        </p:spPr>
        <p:txBody>
          <a:bodyPr>
            <a:normAutofit fontScale="90000"/>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DMPA: Menstrual bleeding changes</a:t>
            </a:r>
          </a:p>
        </p:txBody>
      </p:sp>
      <p:grpSp>
        <p:nvGrpSpPr>
          <p:cNvPr id="5124" name="Group 6">
            <a:extLst>
              <a:ext uri="{FF2B5EF4-FFF2-40B4-BE49-F238E27FC236}">
                <a16:creationId xmlns:a16="http://schemas.microsoft.com/office/drawing/2014/main" id="{19E7CFBB-7D44-4C2B-B1C3-DF4E98554D3E}"/>
              </a:ext>
            </a:extLst>
          </p:cNvPr>
          <p:cNvGrpSpPr>
            <a:grpSpLocks/>
          </p:cNvGrpSpPr>
          <p:nvPr/>
        </p:nvGrpSpPr>
        <p:grpSpPr bwMode="auto">
          <a:xfrm>
            <a:off x="541815" y="1063472"/>
            <a:ext cx="8250604" cy="4626340"/>
            <a:chOff x="1016000" y="1228725"/>
            <a:chExt cx="8250603" cy="4626340"/>
          </a:xfrm>
        </p:grpSpPr>
        <p:sp>
          <p:nvSpPr>
            <p:cNvPr id="5126" name="Text Box 4">
              <a:extLst>
                <a:ext uri="{FF2B5EF4-FFF2-40B4-BE49-F238E27FC236}">
                  <a16:creationId xmlns:a16="http://schemas.microsoft.com/office/drawing/2014/main" id="{9B810263-06B6-447C-B035-31AC8AA5ECE4}"/>
                </a:ext>
              </a:extLst>
            </p:cNvPr>
            <p:cNvSpPr txBox="1">
              <a:spLocks noChangeArrowheads="1"/>
            </p:cNvSpPr>
            <p:nvPr/>
          </p:nvSpPr>
          <p:spPr bwMode="auto">
            <a:xfrm>
              <a:off x="5724158" y="5454955"/>
              <a:ext cx="3542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Number of months using DMPA</a:t>
              </a:r>
            </a:p>
          </p:txBody>
        </p:sp>
        <p:sp>
          <p:nvSpPr>
            <p:cNvPr id="5127" name="Text Box 5">
              <a:extLst>
                <a:ext uri="{FF2B5EF4-FFF2-40B4-BE49-F238E27FC236}">
                  <a16:creationId xmlns:a16="http://schemas.microsoft.com/office/drawing/2014/main" id="{17AF3784-9497-4D18-AAC7-872E01561B3D}"/>
                </a:ext>
              </a:extLst>
            </p:cNvPr>
            <p:cNvSpPr txBox="1">
              <a:spLocks noChangeArrowheads="1"/>
            </p:cNvSpPr>
            <p:nvPr/>
          </p:nvSpPr>
          <p:spPr bwMode="auto">
            <a:xfrm>
              <a:off x="1016000" y="1228725"/>
              <a:ext cx="52092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Percent of users experiencing bleeding changes</a:t>
              </a:r>
            </a:p>
          </p:txBody>
        </p:sp>
      </p:grpSp>
      <p:pic>
        <p:nvPicPr>
          <p:cNvPr id="2" name="Picture 1">
            <a:extLst>
              <a:ext uri="{FF2B5EF4-FFF2-40B4-BE49-F238E27FC236}">
                <a16:creationId xmlns:a16="http://schemas.microsoft.com/office/drawing/2014/main" id="{3823EA69-7AD8-45EA-BCD9-63D111E78425}"/>
              </a:ext>
            </a:extLst>
          </p:cNvPr>
          <p:cNvPicPr>
            <a:picLocks noChangeAspect="1"/>
          </p:cNvPicPr>
          <p:nvPr/>
        </p:nvPicPr>
        <p:blipFill>
          <a:blip r:embed="rId3"/>
          <a:stretch>
            <a:fillRect/>
          </a:stretch>
        </p:blipFill>
        <p:spPr>
          <a:xfrm>
            <a:off x="766762" y="1538287"/>
            <a:ext cx="7610475" cy="3781425"/>
          </a:xfrm>
          <a:prstGeom prst="rect">
            <a:avLst/>
          </a:prstGeom>
        </p:spPr>
      </p:pic>
      <p:sp>
        <p:nvSpPr>
          <p:cNvPr id="3" name="Slide Number Placeholder 2">
            <a:extLst>
              <a:ext uri="{FF2B5EF4-FFF2-40B4-BE49-F238E27FC236}">
                <a16:creationId xmlns:a16="http://schemas.microsoft.com/office/drawing/2014/main" id="{59A7480F-A1A7-439F-A9E1-8E8B1F875879}"/>
              </a:ext>
            </a:extLst>
          </p:cNvPr>
          <p:cNvSpPr>
            <a:spLocks noGrp="1"/>
          </p:cNvSpPr>
          <p:nvPr>
            <p:ph type="sldNum" sz="quarter" idx="12"/>
          </p:nvPr>
        </p:nvSpPr>
        <p:spPr/>
        <p:txBody>
          <a:bodyPr/>
          <a:lstStyle/>
          <a:p>
            <a:fld id="{8503B3E5-BAE0-4051-A0B1-29381921E4F1}" type="slidenum">
              <a:rPr lang="en-GB" smtClean="0"/>
              <a:t>46</a:t>
            </a:fld>
            <a:endParaRPr lang="en-GB"/>
          </a:p>
        </p:txBody>
      </p:sp>
      <p:sp>
        <p:nvSpPr>
          <p:cNvPr id="9" name="Footer Placeholder 1">
            <a:extLst>
              <a:ext uri="{FF2B5EF4-FFF2-40B4-BE49-F238E27FC236}">
                <a16:creationId xmlns:a16="http://schemas.microsoft.com/office/drawing/2014/main" id="{5AA66CEA-29FD-470C-B705-D1A71F30DF5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044078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D201182-2483-4A8C-9921-CC8E99D15AB6}"/>
              </a:ext>
            </a:extLst>
          </p:cNvPr>
          <p:cNvSpPr txBox="1">
            <a:spLocks noChangeArrowheads="1"/>
          </p:cNvSpPr>
          <p:nvPr/>
        </p:nvSpPr>
        <p:spPr bwMode="auto">
          <a:xfrm>
            <a:off x="457200" y="262339"/>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DMPA or NET-EN</a:t>
            </a:r>
          </a:p>
          <a:p>
            <a:pPr lvl="0" defTabSz="914400" fontAlgn="base">
              <a:lnSpc>
                <a:spcPct val="95000"/>
              </a:lnSpc>
              <a:spcBef>
                <a:spcPct val="0"/>
              </a:spcBef>
              <a:spcAft>
                <a:spcPct val="0"/>
              </a:spcAft>
              <a:buNone/>
              <a:defRPr/>
            </a:pPr>
            <a:r>
              <a:rPr lang="en-US" altLang="en-US" sz="2800" b="1" dirty="0">
                <a:solidFill>
                  <a:schemeClr val="accent1"/>
                </a:solidFill>
                <a:latin typeface="Calibri" panose="020F0502020204030204" pitchFamily="34" charset="0"/>
                <a:cs typeface="Calibri" panose="020F0502020204030204" pitchFamily="34" charset="0"/>
              </a:rPr>
              <a:t>Category 1 examples:</a:t>
            </a:r>
            <a:endParaRPr kumimoji="0" lang="en-US" altLang="en-US" sz="28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32AD5B36-384A-4499-8444-0A8DF2547A19}"/>
              </a:ext>
            </a:extLst>
          </p:cNvPr>
          <p:cNvGraphicFramePr>
            <a:graphicFrameLocks noGrp="1"/>
          </p:cNvGraphicFramePr>
          <p:nvPr>
            <p:extLst>
              <p:ext uri="{D42A27DB-BD31-4B8C-83A1-F6EECF244321}">
                <p14:modId xmlns:p14="http://schemas.microsoft.com/office/powerpoint/2010/main" val="666781773"/>
              </p:ext>
            </p:extLst>
          </p:nvPr>
        </p:nvGraphicFramePr>
        <p:xfrm>
          <a:off x="438150" y="1498600"/>
          <a:ext cx="8382000" cy="4743450"/>
        </p:xfrm>
        <a:graphic>
          <a:graphicData uri="http://schemas.openxmlformats.org/drawingml/2006/table">
            <a:tbl>
              <a:tblPr firstRow="1" bandRow="1"/>
              <a:tblGrid>
                <a:gridCol w="2496148">
                  <a:extLst>
                    <a:ext uri="{9D8B030D-6E8A-4147-A177-3AD203B41FA5}">
                      <a16:colId xmlns:a16="http://schemas.microsoft.com/office/drawing/2014/main" val="20000"/>
                    </a:ext>
                  </a:extLst>
                </a:gridCol>
                <a:gridCol w="5885852">
                  <a:extLst>
                    <a:ext uri="{9D8B030D-6E8A-4147-A177-3AD203B41FA5}">
                      <a16:colId xmlns:a16="http://schemas.microsoft.com/office/drawing/2014/main" val="20001"/>
                    </a:ext>
                  </a:extLst>
                </a:gridCol>
              </a:tblGrid>
              <a:tr h="457033">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200" dirty="0">
                          <a:solidFill>
                            <a:srgbClr val="000000"/>
                          </a:solidFill>
                          <a:latin typeface="+mn-lt"/>
                        </a:rPr>
                        <a:t>WHO</a:t>
                      </a:r>
                      <a:r>
                        <a:rPr lang="en-US" sz="2200" baseline="0" dirty="0">
                          <a:solidFill>
                            <a:srgbClr val="000000"/>
                          </a:solidFill>
                          <a:latin typeface="+mn-lt"/>
                        </a:rPr>
                        <a:t> Category</a:t>
                      </a:r>
                      <a:endParaRPr lang="en-US" sz="2200" dirty="0">
                        <a:solidFill>
                          <a:srgbClr val="000000"/>
                        </a:solidFill>
                        <a:latin typeface="+mn-lt"/>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200" dirty="0">
                          <a:solidFill>
                            <a:srgbClr val="000000"/>
                          </a:solidFill>
                          <a:latin typeface="+mn-lt"/>
                        </a:rPr>
                        <a:t>Conditions (selected</a:t>
                      </a:r>
                      <a:r>
                        <a:rPr lang="en-US" sz="2200" baseline="0" dirty="0">
                          <a:solidFill>
                            <a:srgbClr val="000000"/>
                          </a:solidFill>
                          <a:latin typeface="+mn-lt"/>
                        </a:rPr>
                        <a:t> examples)</a:t>
                      </a:r>
                      <a:endParaRPr lang="en-US" sz="2200" dirty="0">
                        <a:solidFill>
                          <a:srgbClr val="000000"/>
                        </a:solidFill>
                        <a:latin typeface="+mn-lt"/>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428641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1</a:t>
                      </a: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32B450"/>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000" dirty="0">
                          <a:solidFill>
                            <a:srgbClr val="000000"/>
                          </a:solidFill>
                          <a:latin typeface="+mn-lt"/>
                          <a:ea typeface="ＭＳ Ｐゴシック" pitchFamily="34" charset="-128"/>
                        </a:rPr>
                        <a:t>Age 18</a:t>
                      </a:r>
                      <a:r>
                        <a:rPr lang="en-US" sz="2000" baseline="0" dirty="0">
                          <a:solidFill>
                            <a:srgbClr val="000000"/>
                          </a:solidFill>
                          <a:latin typeface="+mn-lt"/>
                          <a:ea typeface="ＭＳ Ｐゴシック" pitchFamily="34" charset="-128"/>
                        </a:rPr>
                        <a:t>-</a:t>
                      </a:r>
                      <a:r>
                        <a:rPr lang="en-US" sz="2000" dirty="0">
                          <a:solidFill>
                            <a:srgbClr val="000000"/>
                          </a:solidFill>
                          <a:latin typeface="+mn-lt"/>
                          <a:ea typeface="ＭＳ Ｐゴシック" pitchFamily="34" charset="-128"/>
                        </a:rPr>
                        <a:t>45 years; any parity (including </a:t>
                      </a:r>
                      <a:r>
                        <a:rPr lang="en-US" sz="2000" dirty="0" err="1">
                          <a:solidFill>
                            <a:srgbClr val="000000"/>
                          </a:solidFill>
                          <a:latin typeface="+mn-lt"/>
                          <a:ea typeface="ＭＳ Ｐゴシック" pitchFamily="34" charset="-128"/>
                        </a:rPr>
                        <a:t>nulliparous</a:t>
                      </a:r>
                      <a:r>
                        <a:rPr lang="en-US" sz="2000" dirty="0">
                          <a:solidFill>
                            <a:srgbClr val="000000"/>
                          </a:solidFill>
                          <a:latin typeface="+mn-lt"/>
                          <a:ea typeface="ＭＳ Ｐゴシック" pitchFamily="34" charset="-128"/>
                        </a:rPr>
                        <a:t>); smoking (any amount, any age</a:t>
                      </a:r>
                      <a:r>
                        <a:rPr lang="en-US" sz="2000" kern="1200" dirty="0">
                          <a:solidFill>
                            <a:srgbClr val="000000"/>
                          </a:solidFill>
                          <a:latin typeface="+mn-lt"/>
                          <a:ea typeface="ＭＳ Ｐゴシック" pitchFamily="34" charset="-128"/>
                          <a:cs typeface="+mn-cs"/>
                        </a:rPr>
                        <a:t>); b</a:t>
                      </a:r>
                      <a:r>
                        <a:rPr lang="en-US" sz="2000" dirty="0">
                          <a:solidFill>
                            <a:srgbClr val="000000"/>
                          </a:solidFill>
                          <a:latin typeface="+mn-lt"/>
                          <a:ea typeface="ＭＳ Ｐゴシック" pitchFamily="34" charset="-128"/>
                        </a:rPr>
                        <a:t>reastfeeding after 6 weeks postpartum; postabortion; and acute or chronic hepatitis. </a:t>
                      </a:r>
                    </a:p>
                    <a:p>
                      <a:pPr>
                        <a:spcBef>
                          <a:spcPts val="600"/>
                        </a:spcBef>
                      </a:pPr>
                      <a:r>
                        <a:rPr lang="en-US" sz="2000" b="1" dirty="0">
                          <a:solidFill>
                            <a:srgbClr val="000000"/>
                          </a:solidFill>
                          <a:latin typeface="+mn-lt"/>
                          <a:ea typeface="ＭＳ Ｐゴシック" pitchFamily="34" charset="-128"/>
                        </a:rPr>
                        <a:t>NET-EN:</a:t>
                      </a:r>
                      <a:r>
                        <a:rPr lang="en-US" sz="2000" b="1" baseline="0" dirty="0">
                          <a:solidFill>
                            <a:srgbClr val="000000"/>
                          </a:solidFill>
                          <a:latin typeface="+mn-lt"/>
                          <a:ea typeface="ＭＳ Ｐゴシック" pitchFamily="34" charset="-128"/>
                        </a:rPr>
                        <a:t> </a:t>
                      </a:r>
                      <a:r>
                        <a:rPr lang="en-US" sz="2000" baseline="0" dirty="0">
                          <a:solidFill>
                            <a:srgbClr val="000000"/>
                          </a:solidFill>
                          <a:latin typeface="+mn-lt"/>
                          <a:ea typeface="ＭＳ Ｐゴシック" pitchFamily="34" charset="-128"/>
                        </a:rPr>
                        <a:t>Obesity of more than 30 kg/m2 body mass index in women younger than 18 ears of age. </a:t>
                      </a:r>
                    </a:p>
                    <a:p>
                      <a:pPr>
                        <a:spcBef>
                          <a:spcPts val="600"/>
                        </a:spcBef>
                      </a:pPr>
                      <a:r>
                        <a:rPr lang="en-US" sz="2000" b="1" baseline="0" dirty="0">
                          <a:solidFill>
                            <a:srgbClr val="000000"/>
                          </a:solidFill>
                          <a:latin typeface="+mn-lt"/>
                          <a:ea typeface="ＭＳ Ｐゴシック" pitchFamily="34" charset="-128"/>
                        </a:rPr>
                        <a:t>DMPA: </a:t>
                      </a:r>
                      <a:r>
                        <a:rPr lang="en-US" sz="2000" b="0" baseline="0" dirty="0">
                          <a:solidFill>
                            <a:srgbClr val="000000"/>
                          </a:solidFill>
                          <a:latin typeface="+mn-lt"/>
                          <a:ea typeface="ＭＳ Ｐゴシック" pitchFamily="34" charset="-128"/>
                        </a:rPr>
                        <a:t>Women who are using certain types of ARVs (non-nucleoside reverse transcriptase inhibitors or </a:t>
                      </a:r>
                      <a:r>
                        <a:rPr lang="en-US" sz="2000" b="0" baseline="0" dirty="0" err="1">
                          <a:solidFill>
                            <a:srgbClr val="000000"/>
                          </a:solidFill>
                          <a:latin typeface="+mn-lt"/>
                          <a:ea typeface="ＭＳ Ｐゴシック" pitchFamily="34" charset="-128"/>
                        </a:rPr>
                        <a:t>ritonavir</a:t>
                      </a:r>
                      <a:r>
                        <a:rPr lang="en-US" sz="2000" b="0" baseline="0" dirty="0">
                          <a:solidFill>
                            <a:srgbClr val="000000"/>
                          </a:solidFill>
                          <a:latin typeface="+mn-lt"/>
                          <a:ea typeface="ＭＳ Ｐゴシック" pitchFamily="34" charset="-128"/>
                        </a:rPr>
                        <a:t>-boosted protease inhibitors).</a:t>
                      </a:r>
                    </a:p>
                    <a:p>
                      <a:pPr>
                        <a:spcBef>
                          <a:spcPts val="600"/>
                        </a:spcBef>
                      </a:pPr>
                      <a:r>
                        <a:rPr lang="en-US" sz="2000" b="1" baseline="0" dirty="0">
                          <a:solidFill>
                            <a:srgbClr val="000000"/>
                          </a:solidFill>
                          <a:latin typeface="+mn-lt"/>
                          <a:ea typeface="ＭＳ Ｐゴシック" pitchFamily="34" charset="-128"/>
                        </a:rPr>
                        <a:t>DMPA: </a:t>
                      </a:r>
                      <a:r>
                        <a:rPr lang="en-US" sz="2000" b="0" baseline="0" dirty="0">
                          <a:solidFill>
                            <a:srgbClr val="000000"/>
                          </a:solidFill>
                          <a:latin typeface="+mn-lt"/>
                          <a:ea typeface="ＭＳ Ｐゴシック" pitchFamily="34" charset="-128"/>
                        </a:rPr>
                        <a:t>Women using specific anticonvulsants (</a:t>
                      </a:r>
                      <a:r>
                        <a:rPr lang="en-US" sz="2000" b="0" baseline="0" dirty="0" err="1">
                          <a:solidFill>
                            <a:srgbClr val="000000"/>
                          </a:solidFill>
                          <a:latin typeface="+mn-lt"/>
                          <a:ea typeface="ＭＳ Ｐゴシック" pitchFamily="34" charset="-128"/>
                        </a:rPr>
                        <a:t>phenytoin</a:t>
                      </a:r>
                      <a:r>
                        <a:rPr lang="en-US" sz="2000" b="0" baseline="0" dirty="0">
                          <a:solidFill>
                            <a:srgbClr val="000000"/>
                          </a:solidFill>
                          <a:latin typeface="+mn-lt"/>
                          <a:ea typeface="ＭＳ Ｐゴシック" pitchFamily="34" charset="-128"/>
                        </a:rPr>
                        <a:t>, </a:t>
                      </a:r>
                      <a:r>
                        <a:rPr lang="en-US" sz="2000" b="0" baseline="0" dirty="0" err="1">
                          <a:solidFill>
                            <a:srgbClr val="000000"/>
                          </a:solidFill>
                          <a:latin typeface="+mn-lt"/>
                          <a:ea typeface="ＭＳ Ｐゴシック" pitchFamily="34" charset="-128"/>
                        </a:rPr>
                        <a:t>carbamazepine</a:t>
                      </a:r>
                      <a:r>
                        <a:rPr lang="en-US" sz="2000" b="0" baseline="0" dirty="0">
                          <a:solidFill>
                            <a:srgbClr val="000000"/>
                          </a:solidFill>
                          <a:latin typeface="+mn-lt"/>
                          <a:ea typeface="ＭＳ Ｐゴシック" pitchFamily="34" charset="-128"/>
                        </a:rPr>
                        <a:t>, barbiturates, </a:t>
                      </a:r>
                      <a:r>
                        <a:rPr lang="en-US" sz="2000" b="0" baseline="0" dirty="0" err="1">
                          <a:solidFill>
                            <a:srgbClr val="000000"/>
                          </a:solidFill>
                          <a:latin typeface="+mn-lt"/>
                          <a:ea typeface="ＭＳ Ｐゴシック" pitchFamily="34" charset="-128"/>
                        </a:rPr>
                        <a:t>primidone</a:t>
                      </a:r>
                      <a:r>
                        <a:rPr lang="en-US" sz="2000" b="0" baseline="0" dirty="0">
                          <a:solidFill>
                            <a:srgbClr val="000000"/>
                          </a:solidFill>
                          <a:latin typeface="+mn-lt"/>
                          <a:ea typeface="ＭＳ Ｐゴシック" pitchFamily="34" charset="-128"/>
                        </a:rPr>
                        <a:t> </a:t>
                      </a:r>
                      <a:r>
                        <a:rPr lang="en-US" sz="2000" b="0" baseline="0" dirty="0" err="1">
                          <a:solidFill>
                            <a:srgbClr val="000000"/>
                          </a:solidFill>
                          <a:latin typeface="+mn-lt"/>
                          <a:ea typeface="ＭＳ Ｐゴシック" pitchFamily="34" charset="-128"/>
                        </a:rPr>
                        <a:t>topiramate</a:t>
                      </a:r>
                      <a:r>
                        <a:rPr lang="en-US" sz="2000" b="0" baseline="0" dirty="0">
                          <a:solidFill>
                            <a:srgbClr val="000000"/>
                          </a:solidFill>
                          <a:latin typeface="+mn-lt"/>
                          <a:ea typeface="ＭＳ Ｐゴシック" pitchFamily="34" charset="-128"/>
                        </a:rPr>
                        <a:t>, or </a:t>
                      </a:r>
                      <a:r>
                        <a:rPr lang="en-US" sz="2000" b="0" baseline="0" dirty="0" err="1">
                          <a:solidFill>
                            <a:srgbClr val="000000"/>
                          </a:solidFill>
                          <a:latin typeface="+mn-lt"/>
                          <a:ea typeface="ＭＳ Ｐゴシック" pitchFamily="34" charset="-128"/>
                        </a:rPr>
                        <a:t>oxcarbazepine</a:t>
                      </a:r>
                      <a:r>
                        <a:rPr lang="en-US" sz="2000" b="0" baseline="0" dirty="0">
                          <a:solidFill>
                            <a:srgbClr val="000000"/>
                          </a:solidFill>
                          <a:latin typeface="+mn-lt"/>
                          <a:ea typeface="ＭＳ Ｐゴシック" pitchFamily="34" charset="-128"/>
                        </a:rPr>
                        <a:t>).</a:t>
                      </a:r>
                      <a:endParaRPr lang="en-US" sz="2000" b="1" dirty="0">
                        <a:solidFill>
                          <a:srgbClr val="000000"/>
                        </a:solidFill>
                        <a:latin typeface="+mn-lt"/>
                        <a:ea typeface="ＭＳ Ｐゴシック" pitchFamily="34" charset="-128"/>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Footer Placeholder 1">
            <a:extLst>
              <a:ext uri="{FF2B5EF4-FFF2-40B4-BE49-F238E27FC236}">
                <a16:creationId xmlns:a16="http://schemas.microsoft.com/office/drawing/2014/main" id="{6F5AC88A-66C6-4F60-9D56-B4B35E0D24AA}"/>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FDD9E61F-33E7-4BB0-B083-3D1ED659E36B}"/>
              </a:ext>
            </a:extLst>
          </p:cNvPr>
          <p:cNvSpPr>
            <a:spLocks noGrp="1"/>
          </p:cNvSpPr>
          <p:nvPr>
            <p:ph type="sldNum" sz="quarter" idx="12"/>
          </p:nvPr>
        </p:nvSpPr>
        <p:spPr/>
        <p:txBody>
          <a:bodyPr/>
          <a:lstStyle/>
          <a:p>
            <a:fld id="{72A5A5B4-707D-4605-B1D6-8BF1326EBF0A}" type="slidenum">
              <a:rPr lang="en-GB" smtClean="0"/>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AA5098D-A719-4BB1-A3D8-B841B52935A6}"/>
              </a:ext>
            </a:extLst>
          </p:cNvPr>
          <p:cNvSpPr txBox="1">
            <a:spLocks noChangeArrowheads="1"/>
          </p:cNvSpPr>
          <p:nvPr/>
        </p:nvSpPr>
        <p:spPr bwMode="auto">
          <a:xfrm>
            <a:off x="457200" y="23495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DMPA or NET-EN</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2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BAC70495-1E71-41CC-884B-693BE46686E6}"/>
              </a:ext>
            </a:extLst>
          </p:cNvPr>
          <p:cNvGraphicFramePr>
            <a:graphicFrameLocks noGrp="1"/>
          </p:cNvGraphicFramePr>
          <p:nvPr/>
        </p:nvGraphicFramePr>
        <p:xfrm>
          <a:off x="438150" y="1612900"/>
          <a:ext cx="8305800" cy="4438650"/>
        </p:xfrm>
        <a:graphic>
          <a:graphicData uri="http://schemas.openxmlformats.org/drawingml/2006/table">
            <a:tbl>
              <a:tblPr firstRow="1" bandRow="1"/>
              <a:tblGrid>
                <a:gridCol w="2473457">
                  <a:extLst>
                    <a:ext uri="{9D8B030D-6E8A-4147-A177-3AD203B41FA5}">
                      <a16:colId xmlns:a16="http://schemas.microsoft.com/office/drawing/2014/main" val="20000"/>
                    </a:ext>
                  </a:extLst>
                </a:gridCol>
                <a:gridCol w="5832343">
                  <a:extLst>
                    <a:ext uri="{9D8B030D-6E8A-4147-A177-3AD203B41FA5}">
                      <a16:colId xmlns:a16="http://schemas.microsoft.com/office/drawing/2014/main" val="20001"/>
                    </a:ext>
                  </a:extLst>
                </a:gridCol>
              </a:tblGrid>
              <a:tr h="457027">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200" dirty="0">
                          <a:solidFill>
                            <a:srgbClr val="000000"/>
                          </a:solidFill>
                          <a:latin typeface="+mn-lt"/>
                        </a:rPr>
                        <a:t>WHO</a:t>
                      </a:r>
                      <a:r>
                        <a:rPr lang="en-US" sz="2200" baseline="0" dirty="0">
                          <a:solidFill>
                            <a:srgbClr val="000000"/>
                          </a:solidFill>
                          <a:latin typeface="+mn-lt"/>
                        </a:rPr>
                        <a:t> Category</a:t>
                      </a:r>
                      <a:endParaRPr lang="en-US" sz="2200" dirty="0">
                        <a:solidFill>
                          <a:srgbClr val="000000"/>
                        </a:solidFill>
                        <a:latin typeface="+mn-lt"/>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200" dirty="0">
                          <a:solidFill>
                            <a:srgbClr val="000000"/>
                          </a:solidFill>
                          <a:latin typeface="+mn-lt"/>
                        </a:rPr>
                        <a:t>Conditions (selected</a:t>
                      </a:r>
                      <a:r>
                        <a:rPr lang="en-US" sz="2200" baseline="0" dirty="0">
                          <a:solidFill>
                            <a:srgbClr val="000000"/>
                          </a:solidFill>
                          <a:latin typeface="+mn-lt"/>
                        </a:rPr>
                        <a:t> examples)</a:t>
                      </a:r>
                      <a:endParaRPr lang="en-US" sz="2200" dirty="0">
                        <a:solidFill>
                          <a:srgbClr val="000000"/>
                        </a:solidFill>
                        <a:latin typeface="+mn-lt"/>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981623">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algn="ctr" defTabSz="457200" rtl="0" eaLnBrk="1" latinLnBrk="0" hangingPunct="1">
                        <a:spcBef>
                          <a:spcPct val="20000"/>
                        </a:spcBef>
                      </a:pPr>
                      <a:r>
                        <a:rPr lang="en-US" sz="2400" b="1" kern="1200" dirty="0">
                          <a:solidFill>
                            <a:srgbClr val="000000"/>
                          </a:solidFill>
                          <a:latin typeface="+mn-lt"/>
                          <a:ea typeface="+mn-ea"/>
                          <a:cs typeface="+mn-cs"/>
                        </a:rPr>
                        <a:t>Category 2</a:t>
                      </a: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A6DBAB"/>
                    </a:solidFill>
                  </a:tcPr>
                </a:tc>
                <a:tc>
                  <a:txBody>
                    <a:bodyPr/>
                    <a:lstStyle/>
                    <a:p>
                      <a:pPr>
                        <a:lnSpc>
                          <a:spcPct val="100000"/>
                        </a:lnSpc>
                        <a:spcBef>
                          <a:spcPts val="0"/>
                        </a:spcBef>
                        <a:spcAft>
                          <a:spcPts val="0"/>
                        </a:spcAft>
                      </a:pPr>
                      <a:r>
                        <a:rPr lang="en-US" sz="2000" dirty="0">
                          <a:solidFill>
                            <a:srgbClr val="000000"/>
                          </a:solidFill>
                          <a:latin typeface="+mn-lt"/>
                          <a:ea typeface="ＭＳ Ｐゴシック" pitchFamily="34" charset="-128"/>
                        </a:rPr>
                        <a:t>Age &lt;18 years or &gt;45;</a:t>
                      </a:r>
                      <a:r>
                        <a:rPr lang="en-US" sz="2000" baseline="0" dirty="0">
                          <a:solidFill>
                            <a:srgbClr val="000000"/>
                          </a:solidFill>
                          <a:latin typeface="+mn-lt"/>
                          <a:ea typeface="ＭＳ Ｐゴシック" pitchFamily="34" charset="-128"/>
                        </a:rPr>
                        <a:t> </a:t>
                      </a:r>
                      <a:r>
                        <a:rPr lang="en-US" sz="2000" dirty="0">
                          <a:solidFill>
                            <a:srgbClr val="000000"/>
                          </a:solidFill>
                          <a:latin typeface="+mn-lt"/>
                          <a:ea typeface="ＭＳ Ｐゴシック" pitchFamily="34" charset="-128"/>
                        </a:rPr>
                        <a:t>mild hypertension (BP &lt;159/99 mmHg); non-vascular diabetes;</a:t>
                      </a:r>
                      <a:r>
                        <a:rPr lang="en-US" sz="2000" baseline="0" dirty="0">
                          <a:solidFill>
                            <a:srgbClr val="000000"/>
                          </a:solidFill>
                          <a:latin typeface="+mn-lt"/>
                          <a:ea typeface="ＭＳ Ｐゴシック" pitchFamily="34" charset="-128"/>
                        </a:rPr>
                        <a:t> </a:t>
                      </a:r>
                      <a:r>
                        <a:rPr lang="en-US" sz="2000" dirty="0">
                          <a:solidFill>
                            <a:srgbClr val="000000"/>
                          </a:solidFill>
                          <a:latin typeface="+mn-lt"/>
                          <a:ea typeface="ＭＳ Ｐゴシック" pitchFamily="34" charset="-128"/>
                        </a:rPr>
                        <a:t>prolonged or heavy bleeding </a:t>
                      </a:r>
                      <a:r>
                        <a:rPr lang="en-US" sz="2000" kern="1200" dirty="0">
                          <a:solidFill>
                            <a:srgbClr val="000000"/>
                          </a:solidFill>
                          <a:latin typeface="+mn-lt"/>
                          <a:ea typeface="ＭＳ Ｐゴシック" pitchFamily="34" charset="-128"/>
                          <a:cs typeface="+mn-cs"/>
                        </a:rPr>
                        <a:t>patterns;</a:t>
                      </a:r>
                      <a:r>
                        <a:rPr lang="en-US" sz="2000" kern="1200" baseline="0" dirty="0">
                          <a:solidFill>
                            <a:srgbClr val="000000"/>
                          </a:solidFill>
                          <a:latin typeface="+mn-lt"/>
                          <a:ea typeface="ＭＳ Ｐゴシック" pitchFamily="34" charset="-128"/>
                          <a:cs typeface="+mn-cs"/>
                        </a:rPr>
                        <a:t> and </a:t>
                      </a:r>
                      <a:r>
                        <a:rPr lang="en-US" sz="2000" dirty="0">
                          <a:solidFill>
                            <a:srgbClr val="000000"/>
                          </a:solidFill>
                          <a:latin typeface="+mn-lt"/>
                          <a:ea typeface="ＭＳ Ｐゴシック" pitchFamily="34" charset="-128"/>
                        </a:rPr>
                        <a:t>history of DVT.</a:t>
                      </a:r>
                    </a:p>
                    <a:p>
                      <a:pPr marL="0" marR="0" indent="0" algn="l" defTabSz="457200" rtl="0" eaLnBrk="1" fontAlgn="auto" latinLnBrk="0" hangingPunct="1">
                        <a:lnSpc>
                          <a:spcPct val="100000"/>
                        </a:lnSpc>
                        <a:spcBef>
                          <a:spcPts val="600"/>
                        </a:spcBef>
                        <a:spcAft>
                          <a:spcPts val="0"/>
                        </a:spcAft>
                        <a:buClrTx/>
                        <a:buSzTx/>
                        <a:buFontTx/>
                        <a:buNone/>
                        <a:tabLst/>
                        <a:defRPr/>
                      </a:pPr>
                      <a:r>
                        <a:rPr lang="en-US" sz="2000" b="1" dirty="0">
                          <a:solidFill>
                            <a:srgbClr val="000000"/>
                          </a:solidFill>
                          <a:latin typeface="+mn-lt"/>
                          <a:ea typeface="ＭＳ Ｐゴシック" pitchFamily="34" charset="-128"/>
                        </a:rPr>
                        <a:t>DMPA</a:t>
                      </a:r>
                      <a:r>
                        <a:rPr lang="en-US" sz="2000" dirty="0">
                          <a:solidFill>
                            <a:srgbClr val="000000"/>
                          </a:solidFill>
                          <a:latin typeface="+mn-lt"/>
                          <a:ea typeface="ＭＳ Ｐゴシック" pitchFamily="34" charset="-128"/>
                        </a:rPr>
                        <a:t>:</a:t>
                      </a:r>
                      <a:r>
                        <a:rPr lang="en-US" sz="2000" baseline="0" dirty="0">
                          <a:solidFill>
                            <a:srgbClr val="000000"/>
                          </a:solidFill>
                          <a:latin typeface="+mn-lt"/>
                          <a:ea typeface="ＭＳ Ｐゴシック" pitchFamily="34" charset="-128"/>
                        </a:rPr>
                        <a:t> Obesity of more than 30 kg/m2 body mass index in women younger than 18 ears of age.</a:t>
                      </a:r>
                    </a:p>
                    <a:p>
                      <a:pPr marL="0" marR="0" indent="0" algn="l" defTabSz="457200" rtl="0" eaLnBrk="1" fontAlgn="auto" latinLnBrk="0" hangingPunct="1">
                        <a:lnSpc>
                          <a:spcPct val="100000"/>
                        </a:lnSpc>
                        <a:spcBef>
                          <a:spcPts val="600"/>
                        </a:spcBef>
                        <a:spcAft>
                          <a:spcPts val="0"/>
                        </a:spcAft>
                        <a:buClrTx/>
                        <a:buSzTx/>
                        <a:buFontTx/>
                        <a:buNone/>
                        <a:tabLst/>
                        <a:defRPr/>
                      </a:pPr>
                      <a:r>
                        <a:rPr lang="en-US" sz="2000" b="1" baseline="0" dirty="0">
                          <a:solidFill>
                            <a:srgbClr val="000000"/>
                          </a:solidFill>
                          <a:latin typeface="+mn-lt"/>
                          <a:ea typeface="ＭＳ Ｐゴシック" pitchFamily="34" charset="-128"/>
                        </a:rPr>
                        <a:t>NET-EN: </a:t>
                      </a:r>
                      <a:r>
                        <a:rPr lang="en-US" sz="2000" b="0" baseline="0" dirty="0">
                          <a:solidFill>
                            <a:srgbClr val="000000"/>
                          </a:solidFill>
                          <a:latin typeface="+mn-lt"/>
                          <a:ea typeface="ＭＳ Ｐゴシック" pitchFamily="34" charset="-128"/>
                        </a:rPr>
                        <a:t>Women who are using certain types of ARVs (non-nucleoside reverse transcriptase inhibitors or </a:t>
                      </a:r>
                      <a:r>
                        <a:rPr lang="en-US" sz="2000" b="0" baseline="0" dirty="0" err="1">
                          <a:solidFill>
                            <a:srgbClr val="000000"/>
                          </a:solidFill>
                          <a:latin typeface="+mn-lt"/>
                          <a:ea typeface="ＭＳ Ｐゴシック" pitchFamily="34" charset="-128"/>
                        </a:rPr>
                        <a:t>ritonavir</a:t>
                      </a:r>
                      <a:r>
                        <a:rPr lang="en-US" sz="2000" b="0" baseline="0" dirty="0">
                          <a:solidFill>
                            <a:srgbClr val="000000"/>
                          </a:solidFill>
                          <a:latin typeface="+mn-lt"/>
                          <a:ea typeface="ＭＳ Ｐゴシック" pitchFamily="34" charset="-128"/>
                        </a:rPr>
                        <a:t>-boosted protease inhibitors).</a:t>
                      </a:r>
                    </a:p>
                    <a:p>
                      <a:pPr marL="0" marR="0" indent="0" algn="l" defTabSz="457200" rtl="0" eaLnBrk="1" fontAlgn="auto" latinLnBrk="0" hangingPunct="1">
                        <a:lnSpc>
                          <a:spcPct val="100000"/>
                        </a:lnSpc>
                        <a:spcBef>
                          <a:spcPts val="600"/>
                        </a:spcBef>
                        <a:spcAft>
                          <a:spcPts val="0"/>
                        </a:spcAft>
                        <a:buClrTx/>
                        <a:buSzTx/>
                        <a:buFontTx/>
                        <a:buNone/>
                        <a:tabLst/>
                        <a:defRPr/>
                      </a:pPr>
                      <a:r>
                        <a:rPr lang="en-US" sz="2000" b="1" baseline="0" dirty="0">
                          <a:solidFill>
                            <a:srgbClr val="000000"/>
                          </a:solidFill>
                          <a:latin typeface="+mn-lt"/>
                          <a:ea typeface="ＭＳ Ｐゴシック" pitchFamily="34" charset="-128"/>
                        </a:rPr>
                        <a:t>NET-EN: </a:t>
                      </a:r>
                      <a:r>
                        <a:rPr lang="en-US" sz="2000" b="0" baseline="0" dirty="0">
                          <a:solidFill>
                            <a:srgbClr val="000000"/>
                          </a:solidFill>
                          <a:latin typeface="+mn-lt"/>
                          <a:ea typeface="ＭＳ Ｐゴシック" pitchFamily="34" charset="-128"/>
                        </a:rPr>
                        <a:t>Women using specific anticonvulsants (</a:t>
                      </a:r>
                      <a:r>
                        <a:rPr lang="en-US" sz="2000" b="0" baseline="0" dirty="0" err="1">
                          <a:solidFill>
                            <a:srgbClr val="000000"/>
                          </a:solidFill>
                          <a:latin typeface="+mn-lt"/>
                          <a:ea typeface="ＭＳ Ｐゴシック" pitchFamily="34" charset="-128"/>
                        </a:rPr>
                        <a:t>phenytoin</a:t>
                      </a:r>
                      <a:r>
                        <a:rPr lang="en-US" sz="2000" b="0" baseline="0" dirty="0">
                          <a:solidFill>
                            <a:srgbClr val="000000"/>
                          </a:solidFill>
                          <a:latin typeface="+mn-lt"/>
                          <a:ea typeface="ＭＳ Ｐゴシック" pitchFamily="34" charset="-128"/>
                        </a:rPr>
                        <a:t>, </a:t>
                      </a:r>
                      <a:r>
                        <a:rPr lang="en-US" sz="2000" b="0" baseline="0" dirty="0" err="1">
                          <a:solidFill>
                            <a:srgbClr val="000000"/>
                          </a:solidFill>
                          <a:latin typeface="+mn-lt"/>
                          <a:ea typeface="ＭＳ Ｐゴシック" pitchFamily="34" charset="-128"/>
                        </a:rPr>
                        <a:t>carbamazepine</a:t>
                      </a:r>
                      <a:r>
                        <a:rPr lang="en-US" sz="2000" b="0" baseline="0" dirty="0">
                          <a:solidFill>
                            <a:srgbClr val="000000"/>
                          </a:solidFill>
                          <a:latin typeface="+mn-lt"/>
                          <a:ea typeface="ＭＳ Ｐゴシック" pitchFamily="34" charset="-128"/>
                        </a:rPr>
                        <a:t>, barbiturates, </a:t>
                      </a:r>
                      <a:r>
                        <a:rPr lang="en-US" sz="2000" b="0" baseline="0" dirty="0" err="1">
                          <a:solidFill>
                            <a:srgbClr val="000000"/>
                          </a:solidFill>
                          <a:latin typeface="+mn-lt"/>
                          <a:ea typeface="ＭＳ Ｐゴシック" pitchFamily="34" charset="-128"/>
                        </a:rPr>
                        <a:t>primidone</a:t>
                      </a:r>
                      <a:r>
                        <a:rPr lang="en-US" sz="2000" b="0" baseline="0" dirty="0">
                          <a:solidFill>
                            <a:srgbClr val="000000"/>
                          </a:solidFill>
                          <a:latin typeface="+mn-lt"/>
                          <a:ea typeface="ＭＳ Ｐゴシック" pitchFamily="34" charset="-128"/>
                        </a:rPr>
                        <a:t> </a:t>
                      </a:r>
                      <a:r>
                        <a:rPr lang="en-US" sz="2000" b="0" baseline="0" dirty="0" err="1">
                          <a:solidFill>
                            <a:srgbClr val="000000"/>
                          </a:solidFill>
                          <a:latin typeface="+mn-lt"/>
                          <a:ea typeface="ＭＳ Ｐゴシック" pitchFamily="34" charset="-128"/>
                        </a:rPr>
                        <a:t>topiramate</a:t>
                      </a:r>
                      <a:r>
                        <a:rPr lang="en-US" sz="2000" b="0" baseline="0" dirty="0">
                          <a:solidFill>
                            <a:srgbClr val="000000"/>
                          </a:solidFill>
                          <a:latin typeface="+mn-lt"/>
                          <a:ea typeface="ＭＳ Ｐゴシック" pitchFamily="34" charset="-128"/>
                        </a:rPr>
                        <a:t>, or </a:t>
                      </a:r>
                      <a:r>
                        <a:rPr lang="en-US" sz="2000" b="0" baseline="0" dirty="0" err="1">
                          <a:solidFill>
                            <a:srgbClr val="000000"/>
                          </a:solidFill>
                          <a:latin typeface="+mn-lt"/>
                          <a:ea typeface="ＭＳ Ｐゴシック" pitchFamily="34" charset="-128"/>
                        </a:rPr>
                        <a:t>oxcarbazepine</a:t>
                      </a:r>
                      <a:r>
                        <a:rPr lang="en-US" sz="2000" b="0" baseline="0" dirty="0">
                          <a:solidFill>
                            <a:srgbClr val="000000"/>
                          </a:solidFill>
                          <a:latin typeface="+mn-lt"/>
                          <a:ea typeface="ＭＳ Ｐゴシック" pitchFamily="34" charset="-128"/>
                        </a:rPr>
                        <a:t>).</a:t>
                      </a:r>
                      <a:endParaRPr lang="en-US" sz="2000" b="1" dirty="0">
                        <a:solidFill>
                          <a:srgbClr val="000000"/>
                        </a:solidFill>
                        <a:latin typeface="+mn-lt"/>
                        <a:ea typeface="ＭＳ Ｐゴシック" pitchFamily="34" charset="-128"/>
                      </a:endParaRPr>
                    </a:p>
                  </a:txBody>
                  <a:tcPr marL="95535" marR="95535" marT="47767" marB="47767"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Footer Placeholder 1">
            <a:extLst>
              <a:ext uri="{FF2B5EF4-FFF2-40B4-BE49-F238E27FC236}">
                <a16:creationId xmlns:a16="http://schemas.microsoft.com/office/drawing/2014/main" id="{CAF7D390-7A75-4833-B0CB-5731FBA869F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B7AEC7B3-D74C-43E5-ADED-590C304299EB}"/>
              </a:ext>
            </a:extLst>
          </p:cNvPr>
          <p:cNvSpPr>
            <a:spLocks noGrp="1"/>
          </p:cNvSpPr>
          <p:nvPr>
            <p:ph type="sldNum" sz="quarter" idx="12"/>
          </p:nvPr>
        </p:nvSpPr>
        <p:spPr/>
        <p:txBody>
          <a:bodyPr/>
          <a:lstStyle/>
          <a:p>
            <a:fld id="{72A5A5B4-707D-4605-B1D6-8BF1326EBF0A}" type="slidenum">
              <a:rPr lang="en-GB" smtClean="0"/>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8EC93F4-1C72-4C68-87BA-54DFDEE348BE}"/>
              </a:ext>
            </a:extLst>
          </p:cNvPr>
          <p:cNvSpPr txBox="1">
            <a:spLocks noChangeArrowheads="1"/>
          </p:cNvSpPr>
          <p:nvPr/>
        </p:nvSpPr>
        <p:spPr bwMode="auto">
          <a:xfrm>
            <a:off x="390524" y="317400"/>
            <a:ext cx="84502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not use DMPA and NET-EN</a:t>
            </a:r>
          </a:p>
          <a:p>
            <a:pPr lvl="0" defTabSz="914400" fontAlgn="base">
              <a:lnSpc>
                <a:spcPct val="95000"/>
              </a:lnSpc>
              <a:spcBef>
                <a:spcPct val="0"/>
              </a:spcBef>
              <a:spcAft>
                <a:spcPct val="0"/>
              </a:spcAft>
              <a:buNone/>
              <a:defRPr/>
            </a:pPr>
            <a:r>
              <a:rPr lang="en-US" altLang="en-US" sz="2400" b="1" dirty="0">
                <a:solidFill>
                  <a:srgbClr val="4472C4"/>
                </a:solidFill>
                <a:latin typeface="Calibri" panose="020F0502020204030204" pitchFamily="34" charset="0"/>
                <a:ea typeface="+mn-ea"/>
                <a:cs typeface="Calibri" panose="020F0502020204030204" pitchFamily="34" charset="0"/>
              </a:rPr>
              <a:t>Category 3 and 4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74D7D187-F838-4E6E-B551-7891C3D96C80}"/>
              </a:ext>
            </a:extLst>
          </p:cNvPr>
          <p:cNvGraphicFramePr>
            <a:graphicFrameLocks noGrp="1"/>
          </p:cNvGraphicFramePr>
          <p:nvPr/>
        </p:nvGraphicFramePr>
        <p:xfrm>
          <a:off x="544513" y="1544638"/>
          <a:ext cx="8142287" cy="4392614"/>
        </p:xfrm>
        <a:graphic>
          <a:graphicData uri="http://schemas.openxmlformats.org/drawingml/2006/table">
            <a:tbl>
              <a:tblPr firstRow="1" bandRow="1"/>
              <a:tblGrid>
                <a:gridCol w="2424763">
                  <a:extLst>
                    <a:ext uri="{9D8B030D-6E8A-4147-A177-3AD203B41FA5}">
                      <a16:colId xmlns:a16="http://schemas.microsoft.com/office/drawing/2014/main" val="20000"/>
                    </a:ext>
                  </a:extLst>
                </a:gridCol>
                <a:gridCol w="5717524">
                  <a:extLst>
                    <a:ext uri="{9D8B030D-6E8A-4147-A177-3AD203B41FA5}">
                      <a16:colId xmlns:a16="http://schemas.microsoft.com/office/drawing/2014/main" val="20001"/>
                    </a:ext>
                  </a:extLst>
                </a:gridCol>
              </a:tblGrid>
              <a:tr h="54848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rPr>
                        <a:t>WHO</a:t>
                      </a:r>
                      <a:r>
                        <a:rPr lang="en-US" sz="2400" baseline="0" dirty="0">
                          <a:solidFill>
                            <a:srgbClr val="000000"/>
                          </a:solidFill>
                        </a:rPr>
                        <a:t> Category</a:t>
                      </a:r>
                      <a:endParaRPr lang="en-US" sz="2400" dirty="0">
                        <a:solidFill>
                          <a:srgbClr val="000000"/>
                        </a:solidFill>
                      </a:endParaRP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rPr>
                        <a:t>Conditions (selected</a:t>
                      </a:r>
                      <a:r>
                        <a:rPr lang="en-US" sz="2400" baseline="0" dirty="0">
                          <a:solidFill>
                            <a:srgbClr val="000000"/>
                          </a:solidFill>
                        </a:rPr>
                        <a:t> examples)</a:t>
                      </a:r>
                      <a:endParaRPr lang="en-US" sz="2400" dirty="0">
                        <a:solidFill>
                          <a:srgbClr val="000000"/>
                        </a:solidFill>
                      </a:endParaRP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290073">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rPr>
                        <a:t>Category 3</a:t>
                      </a: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400" dirty="0">
                          <a:solidFill>
                            <a:srgbClr val="000000"/>
                          </a:solidFill>
                          <a:ea typeface="ＭＳ Ｐゴシック" pitchFamily="34" charset="-128"/>
                        </a:rPr>
                        <a:t>Breastfeeding before 6 weeks postpartum, severe hypertension (≥160/≥100 mmHg), unexplained vaginal bleeding (before evaluation) acute DVT/PE, complicated diabetes, severe liver disease</a:t>
                      </a: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40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rPr>
                        <a:t>Category 4</a:t>
                      </a: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ea typeface="ＭＳ Ｐゴシック" pitchFamily="34" charset="-128"/>
                        </a:rPr>
                        <a:t>Current breast cancer</a:t>
                      </a:r>
                    </a:p>
                  </a:txBody>
                  <a:tcPr marL="95513" marR="95513" marT="47758" marB="4775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Footer Placeholder 1">
            <a:extLst>
              <a:ext uri="{FF2B5EF4-FFF2-40B4-BE49-F238E27FC236}">
                <a16:creationId xmlns:a16="http://schemas.microsoft.com/office/drawing/2014/main" id="{02ED866D-6622-419F-BB45-844025ECE09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FBE1D04B-D39E-4ADF-BF40-70BE6BB6AAC8}"/>
              </a:ext>
            </a:extLst>
          </p:cNvPr>
          <p:cNvSpPr>
            <a:spLocks noGrp="1"/>
          </p:cNvSpPr>
          <p:nvPr>
            <p:ph type="sldNum" sz="quarter" idx="12"/>
          </p:nvPr>
        </p:nvSpPr>
        <p:spPr/>
        <p:txBody>
          <a:bodyPr/>
          <a:lstStyle/>
          <a:p>
            <a:fld id="{72A5A5B4-707D-4605-B1D6-8BF1326EBF0A}" type="slidenum">
              <a:rPr lang="en-GB" smtClean="0"/>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6494BDE-A90F-435A-B569-675960BDD68E}"/>
              </a:ext>
            </a:extLst>
          </p:cNvPr>
          <p:cNvSpPr>
            <a:spLocks noGrp="1" noChangeArrowheads="1"/>
          </p:cNvSpPr>
          <p:nvPr>
            <p:ph type="ctrTitle"/>
          </p:nvPr>
        </p:nvSpPr>
        <p:spPr>
          <a:xfrm>
            <a:off x="492125" y="1900873"/>
            <a:ext cx="7829550" cy="1931987"/>
          </a:xfrm>
        </p:spPr>
        <p:txBody>
          <a:bodyPr tIns="91440" bIns="91440">
            <a:noAutofit/>
          </a:bodyPr>
          <a:lstStyle/>
          <a:p>
            <a:pPr eaLnBrk="1" hangingPunct="1">
              <a:lnSpc>
                <a:spcPct val="100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 Progestin-only pills</a:t>
            </a:r>
            <a:b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a:t>
            </a:r>
          </a:p>
        </p:txBody>
      </p:sp>
      <p:grpSp>
        <p:nvGrpSpPr>
          <p:cNvPr id="6147" name="Group 2">
            <a:extLst>
              <a:ext uri="{FF2B5EF4-FFF2-40B4-BE49-F238E27FC236}">
                <a16:creationId xmlns:a16="http://schemas.microsoft.com/office/drawing/2014/main" id="{C65B58A9-EDA3-4CDA-AE68-C090CCCAC285}"/>
              </a:ext>
            </a:extLst>
          </p:cNvPr>
          <p:cNvGrpSpPr>
            <a:grpSpLocks/>
          </p:cNvGrpSpPr>
          <p:nvPr/>
        </p:nvGrpSpPr>
        <p:grpSpPr bwMode="auto">
          <a:xfrm>
            <a:off x="1422400" y="4356100"/>
            <a:ext cx="6375400" cy="2084388"/>
            <a:chOff x="1422400" y="4355888"/>
            <a:chExt cx="6375400" cy="2084387"/>
          </a:xfrm>
        </p:grpSpPr>
        <p:pic>
          <p:nvPicPr>
            <p:cNvPr id="6149" name="Picture 5" descr="COCs">
              <a:extLst>
                <a:ext uri="{FF2B5EF4-FFF2-40B4-BE49-F238E27FC236}">
                  <a16:creationId xmlns:a16="http://schemas.microsoft.com/office/drawing/2014/main" id="{613EA663-B2F8-4EAE-94D4-51599F5DE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1339">
              <a:off x="1422400" y="4355888"/>
              <a:ext cx="21050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OC">
              <a:extLst>
                <a:ext uri="{FF2B5EF4-FFF2-40B4-BE49-F238E27FC236}">
                  <a16:creationId xmlns:a16="http://schemas.microsoft.com/office/drawing/2014/main" id="{32F192DC-0E90-48F1-967D-4DC8F9066D7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673">
              <a:off x="5359400" y="4503525"/>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AEAC01-13F0-467C-B057-5393618C85A6}"/>
              </a:ext>
            </a:extLst>
          </p:cNvPr>
          <p:cNvSpPr>
            <a:spLocks noGrp="1" noChangeArrowheads="1"/>
          </p:cNvSpPr>
          <p:nvPr>
            <p:ph type="title" idx="4294967295"/>
          </p:nvPr>
        </p:nvSpPr>
        <p:spPr>
          <a:xfrm>
            <a:off x="514503" y="157163"/>
            <a:ext cx="8504237" cy="1143000"/>
          </a:xfrm>
        </p:spPr>
        <p:txBody>
          <a:bodyPr>
            <a:no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Injectables use by women with HIV and AIDS</a:t>
            </a:r>
          </a:p>
        </p:txBody>
      </p:sp>
      <p:sp>
        <p:nvSpPr>
          <p:cNvPr id="227331" name="Rectangle 3">
            <a:extLst>
              <a:ext uri="{FF2B5EF4-FFF2-40B4-BE49-F238E27FC236}">
                <a16:creationId xmlns:a16="http://schemas.microsoft.com/office/drawing/2014/main" id="{261D45C7-7509-4925-9051-7ED3D4976AB4}"/>
              </a:ext>
            </a:extLst>
          </p:cNvPr>
          <p:cNvSpPr>
            <a:spLocks noGrp="1" noChangeArrowheads="1"/>
          </p:cNvSpPr>
          <p:nvPr>
            <p:ph type="body" sz="half" idx="4294967295"/>
          </p:nvPr>
        </p:nvSpPr>
        <p:spPr>
          <a:xfrm>
            <a:off x="5173249" y="1584325"/>
            <a:ext cx="3845491" cy="4478338"/>
          </a:xfrm>
        </p:spPr>
        <p:txBody>
          <a:bodyPr/>
          <a:lstStyle/>
          <a:p>
            <a:pPr eaLnBrk="1" hangingPunct="1">
              <a:lnSpc>
                <a:spcPct val="95000"/>
              </a:lnSpc>
              <a:spcBef>
                <a:spcPct val="50000"/>
              </a:spcBef>
            </a:pPr>
            <a:r>
              <a:rPr lang="en-US" altLang="en-US" sz="2400" dirty="0">
                <a:ea typeface="ＭＳ Ｐゴシック" panose="020B0600070205080204" pitchFamily="34" charset="-128"/>
              </a:rPr>
              <a:t>Women with HIV or AIDS can use without restrictions</a:t>
            </a:r>
          </a:p>
          <a:p>
            <a:pPr eaLnBrk="1" hangingPunct="1">
              <a:lnSpc>
                <a:spcPct val="90000"/>
              </a:lnSpc>
              <a:spcBef>
                <a:spcPct val="55000"/>
              </a:spcBef>
            </a:pPr>
            <a:r>
              <a:rPr lang="en-US" altLang="en-US" sz="2400" dirty="0">
                <a:ea typeface="ＭＳ Ｐゴシック" panose="020B0600070205080204" pitchFamily="34" charset="-128"/>
              </a:rPr>
              <a:t>Injectable dose provides wide margin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of effectiveness</a:t>
            </a:r>
          </a:p>
          <a:p>
            <a:pPr eaLnBrk="1" hangingPunct="1">
              <a:lnSpc>
                <a:spcPct val="90000"/>
              </a:lnSpc>
              <a:spcBef>
                <a:spcPct val="55000"/>
              </a:spcBef>
            </a:pPr>
            <a:r>
              <a:rPr lang="en-US" altLang="en-US" sz="2400" dirty="0">
                <a:ea typeface="ＭＳ Ｐゴシック" panose="020B0600070205080204" pitchFamily="34" charset="-128"/>
              </a:rPr>
              <a:t>Return for injections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on time if on any type of ARV treatment</a:t>
            </a:r>
          </a:p>
          <a:p>
            <a:pPr eaLnBrk="1" hangingPunct="1">
              <a:lnSpc>
                <a:spcPct val="90000"/>
              </a:lnSpc>
              <a:spcBef>
                <a:spcPct val="55000"/>
              </a:spcBef>
            </a:pPr>
            <a:r>
              <a:rPr lang="en-US" altLang="en-US" sz="2400" dirty="0">
                <a:ea typeface="ＭＳ Ｐゴシック" panose="020B0600070205080204" pitchFamily="34" charset="-128"/>
              </a:rPr>
              <a:t>Encourage dual method use</a:t>
            </a:r>
          </a:p>
        </p:txBody>
      </p:sp>
      <p:graphicFrame>
        <p:nvGraphicFramePr>
          <p:cNvPr id="6" name="Group 229">
            <a:extLst>
              <a:ext uri="{FF2B5EF4-FFF2-40B4-BE49-F238E27FC236}">
                <a16:creationId xmlns:a16="http://schemas.microsoft.com/office/drawing/2014/main" id="{A498129C-F643-4796-96A0-826CF86FF5D3}"/>
              </a:ext>
            </a:extLst>
          </p:cNvPr>
          <p:cNvGraphicFramePr>
            <a:graphicFrameLocks noGrp="1"/>
          </p:cNvGraphicFramePr>
          <p:nvPr>
            <p:extLst>
              <p:ext uri="{D42A27DB-BD31-4B8C-83A1-F6EECF244321}">
                <p14:modId xmlns:p14="http://schemas.microsoft.com/office/powerpoint/2010/main" val="1131233041"/>
              </p:ext>
            </p:extLst>
          </p:nvPr>
        </p:nvGraphicFramePr>
        <p:xfrm>
          <a:off x="476250" y="1598613"/>
          <a:ext cx="4570414" cy="3657600"/>
        </p:xfrm>
        <a:graphic>
          <a:graphicData uri="http://schemas.openxmlformats.org/drawingml/2006/table">
            <a:tbl>
              <a:tblPr/>
              <a:tblGrid>
                <a:gridCol w="2285207">
                  <a:extLst>
                    <a:ext uri="{9D8B030D-6E8A-4147-A177-3AD203B41FA5}">
                      <a16:colId xmlns:a16="http://schemas.microsoft.com/office/drawing/2014/main" val="20000"/>
                    </a:ext>
                  </a:extLst>
                </a:gridCol>
                <a:gridCol w="2285207">
                  <a:extLst>
                    <a:ext uri="{9D8B030D-6E8A-4147-A177-3AD203B41FA5}">
                      <a16:colId xmlns:a16="http://schemas.microsoft.com/office/drawing/2014/main" val="20001"/>
                    </a:ext>
                  </a:extLst>
                </a:gridCol>
              </a:tblGrid>
              <a:tr h="457027">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L="91442" marR="91442"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457247">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rPr>
                        <a:t>Condition</a:t>
                      </a:r>
                    </a:p>
                  </a:txBody>
                  <a:tcPr marL="91442" marR="91442"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Category</a:t>
                      </a:r>
                    </a:p>
                  </a:txBody>
                  <a:tcPr marL="91442" marR="91442"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91444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HIV-infected</a:t>
                      </a: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914442">
                <a:tc>
                  <a:txBody>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en-US" sz="2800" b="0" i="0" u="none" strike="noStrike" cap="none" normalizeH="0" baseline="0" dirty="0">
                          <a:ln>
                            <a:noFill/>
                          </a:ln>
                          <a:solidFill>
                            <a:srgbClr val="000000"/>
                          </a:solidFill>
                          <a:effectLst/>
                          <a:latin typeface="Arial" charset="0"/>
                        </a:rPr>
                        <a:t>AIDS </a:t>
                      </a:r>
                      <a:endParaRPr kumimoji="0" lang="en-US" sz="2800" b="0" i="0" u="none" strike="noStrike" kern="1200" cap="none" spc="0" normalizeH="0" baseline="0" noProof="0" dirty="0">
                        <a:ln>
                          <a:noFill/>
                        </a:ln>
                        <a:solidFill>
                          <a:srgbClr val="000000"/>
                        </a:solidFill>
                        <a:effectLst/>
                        <a:uLnTx/>
                        <a:uFillTx/>
                        <a:latin typeface="Arial" charset="0"/>
                        <a:ea typeface="+mn-ea"/>
                        <a:cs typeface="+mn-cs"/>
                      </a:endParaRP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91444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ARV therapy</a:t>
                      </a: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 or 2</a:t>
                      </a:r>
                    </a:p>
                  </a:txBody>
                  <a:tcPr marL="91442" marR="91442"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4"/>
                  </a:ext>
                </a:extLst>
              </a:tr>
            </a:tbl>
          </a:graphicData>
        </a:graphic>
      </p:graphicFrame>
      <p:sp>
        <p:nvSpPr>
          <p:cNvPr id="7" name="Footer Placeholder 1">
            <a:extLst>
              <a:ext uri="{FF2B5EF4-FFF2-40B4-BE49-F238E27FC236}">
                <a16:creationId xmlns:a16="http://schemas.microsoft.com/office/drawing/2014/main" id="{147D070B-1C13-449A-9387-0E733DC6E0F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6F1E267D-DB23-4076-B61C-2E89CBA1FD15}"/>
              </a:ext>
            </a:extLst>
          </p:cNvPr>
          <p:cNvSpPr>
            <a:spLocks noGrp="1"/>
          </p:cNvSpPr>
          <p:nvPr>
            <p:ph type="sldNum" sz="quarter" idx="12"/>
          </p:nvPr>
        </p:nvSpPr>
        <p:spPr/>
        <p:txBody>
          <a:bodyPr/>
          <a:lstStyle/>
          <a:p>
            <a:fld id="{72A5A5B4-707D-4605-B1D6-8BF1326EBF0A}" type="slidenum">
              <a:rPr lang="en-GB" smtClean="0"/>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0BDB0B8-C83A-4586-A8E6-E4CA0B4038CD}"/>
              </a:ext>
            </a:extLst>
          </p:cNvPr>
          <p:cNvSpPr>
            <a:spLocks noGrp="1" noChangeArrowheads="1"/>
          </p:cNvSpPr>
          <p:nvPr>
            <p:ph type="title" idx="4294967295"/>
          </p:nvPr>
        </p:nvSpPr>
        <p:spPr>
          <a:xfrm>
            <a:off x="268614" y="185173"/>
            <a:ext cx="8737600" cy="1038225"/>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Injectables use by postpartum women </a:t>
            </a:r>
          </a:p>
        </p:txBody>
      </p:sp>
      <p:sp>
        <p:nvSpPr>
          <p:cNvPr id="35843" name="Rectangle 3">
            <a:extLst>
              <a:ext uri="{FF2B5EF4-FFF2-40B4-BE49-F238E27FC236}">
                <a16:creationId xmlns:a16="http://schemas.microsoft.com/office/drawing/2014/main" id="{1AB0BC5C-8EEB-4A82-9FEB-473CE3952AE1}"/>
              </a:ext>
            </a:extLst>
          </p:cNvPr>
          <p:cNvSpPr>
            <a:spLocks noGrp="1" noChangeArrowheads="1"/>
          </p:cNvSpPr>
          <p:nvPr>
            <p:ph type="body" idx="4294967295"/>
          </p:nvPr>
        </p:nvSpPr>
        <p:spPr>
          <a:xfrm>
            <a:off x="5181600" y="1622299"/>
            <a:ext cx="3824614" cy="5029200"/>
          </a:xfrm>
        </p:spPr>
        <p:txBody>
          <a:bodyPr/>
          <a:lstStyle/>
          <a:p>
            <a:pPr eaLnBrk="1" hangingPunct="1">
              <a:lnSpc>
                <a:spcPct val="95000"/>
              </a:lnSpc>
              <a:spcBef>
                <a:spcPct val="65000"/>
              </a:spcBef>
            </a:pPr>
            <a:r>
              <a:rPr lang="en-US" altLang="en-US" sz="2600" dirty="0">
                <a:ea typeface="ＭＳ Ｐゴシック" panose="020B0600070205080204" pitchFamily="34" charset="-128"/>
              </a:rPr>
              <a:t>Non-breastfeeding women can initiate immediately postpartum</a:t>
            </a:r>
          </a:p>
          <a:p>
            <a:pPr eaLnBrk="1" hangingPunct="1">
              <a:lnSpc>
                <a:spcPct val="95000"/>
              </a:lnSpc>
              <a:spcBef>
                <a:spcPct val="65000"/>
              </a:spcBef>
            </a:pPr>
            <a:r>
              <a:rPr lang="en-US" altLang="en-US" sz="2600" dirty="0">
                <a:ea typeface="ＭＳ Ｐゴシック" panose="020B0600070205080204" pitchFamily="34" charset="-128"/>
              </a:rPr>
              <a:t>Breastfeeding women </a:t>
            </a:r>
          </a:p>
          <a:p>
            <a:pPr lvl="1" eaLnBrk="1" hangingPunct="1">
              <a:lnSpc>
                <a:spcPct val="95000"/>
              </a:lnSpc>
              <a:spcBef>
                <a:spcPct val="30000"/>
              </a:spcBef>
            </a:pPr>
            <a:r>
              <a:rPr lang="en-US" altLang="en-US" sz="2400" dirty="0">
                <a:ea typeface="ＭＳ Ｐゴシック" panose="020B0600070205080204" pitchFamily="34" charset="-128"/>
              </a:rPr>
              <a:t>Generally should not use injectables before 6 weeks postpartum</a:t>
            </a:r>
          </a:p>
          <a:p>
            <a:pPr lvl="1" eaLnBrk="1" hangingPunct="1">
              <a:lnSpc>
                <a:spcPct val="95000"/>
              </a:lnSpc>
              <a:spcBef>
                <a:spcPct val="30000"/>
              </a:spcBef>
            </a:pPr>
            <a:r>
              <a:rPr lang="en-US" altLang="en-US" sz="2400" dirty="0">
                <a:ea typeface="ＭＳ Ｐゴシック" panose="020B0600070205080204" pitchFamily="34" charset="-128"/>
              </a:rPr>
              <a:t>No restrictions after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6 weeks postpartum</a:t>
            </a:r>
          </a:p>
        </p:txBody>
      </p:sp>
      <p:graphicFrame>
        <p:nvGraphicFramePr>
          <p:cNvPr id="7" name="Group 54">
            <a:extLst>
              <a:ext uri="{FF2B5EF4-FFF2-40B4-BE49-F238E27FC236}">
                <a16:creationId xmlns:a16="http://schemas.microsoft.com/office/drawing/2014/main" id="{4E2E31E3-E9FF-4123-BD75-157ED29FC6FD}"/>
              </a:ext>
            </a:extLst>
          </p:cNvPr>
          <p:cNvGraphicFramePr>
            <a:graphicFrameLocks noGrp="1"/>
          </p:cNvGraphicFramePr>
          <p:nvPr>
            <p:extLst>
              <p:ext uri="{D42A27DB-BD31-4B8C-83A1-F6EECF244321}">
                <p14:modId xmlns:p14="http://schemas.microsoft.com/office/powerpoint/2010/main" val="3103741079"/>
              </p:ext>
            </p:extLst>
          </p:nvPr>
        </p:nvGraphicFramePr>
        <p:xfrm>
          <a:off x="455613" y="1600200"/>
          <a:ext cx="4500562" cy="4211638"/>
        </p:xfrm>
        <a:graphic>
          <a:graphicData uri="http://schemas.openxmlformats.org/drawingml/2006/table">
            <a:tbl>
              <a:tblPr/>
              <a:tblGrid>
                <a:gridCol w="2251138">
                  <a:extLst>
                    <a:ext uri="{9D8B030D-6E8A-4147-A177-3AD203B41FA5}">
                      <a16:colId xmlns:a16="http://schemas.microsoft.com/office/drawing/2014/main" val="20000"/>
                    </a:ext>
                  </a:extLst>
                </a:gridCol>
                <a:gridCol w="2249424">
                  <a:extLst>
                    <a:ext uri="{9D8B030D-6E8A-4147-A177-3AD203B41FA5}">
                      <a16:colId xmlns:a16="http://schemas.microsoft.com/office/drawing/2014/main" val="20001"/>
                    </a:ext>
                  </a:extLst>
                </a:gridCol>
              </a:tblGrid>
              <a:tr h="463299">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L="91454" marR="91454" marT="45698" marB="45698"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731383">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Characteristic/</a:t>
                      </a:r>
                      <a:br>
                        <a:rPr kumimoji="0" lang="en-US" sz="2000" b="1" i="0" u="none" strike="noStrike" cap="none" normalizeH="0" baseline="0" dirty="0">
                          <a:ln>
                            <a:noFill/>
                          </a:ln>
                          <a:solidFill>
                            <a:srgbClr val="000000"/>
                          </a:solidFill>
                          <a:effectLst/>
                          <a:latin typeface="+mn-lt"/>
                          <a:ea typeface="ＭＳ Ｐゴシック" charset="-128"/>
                        </a:rPr>
                      </a:br>
                      <a:r>
                        <a:rPr kumimoji="0" lang="en-US" sz="2000" b="1" i="0" u="none" strike="noStrike" cap="none" normalizeH="0" baseline="0" dirty="0">
                          <a:ln>
                            <a:noFill/>
                          </a:ln>
                          <a:solidFill>
                            <a:srgbClr val="000000"/>
                          </a:solidFill>
                          <a:effectLst/>
                          <a:latin typeface="+mn-lt"/>
                          <a:ea typeface="ＭＳ Ｐゴシック" charset="-128"/>
                        </a:rPr>
                        <a:t>Condition</a:t>
                      </a:r>
                    </a:p>
                  </a:txBody>
                  <a:tcPr marL="91454" marR="91454" marT="45698" marB="45698"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Category</a:t>
                      </a:r>
                    </a:p>
                  </a:txBody>
                  <a:tcPr marL="91454" marR="91454" marT="45698" marB="45698"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05652">
                <a:tc>
                  <a:txBody>
                    <a:bodyPr/>
                    <a:lstStyle/>
                    <a:p>
                      <a:pPr marL="0" marR="0" indent="0" algn="l" rtl="0" eaLnBrk="1" fontAlgn="base" latinLnBrk="0" hangingPunct="1">
                        <a:lnSpc>
                          <a:spcPct val="90000"/>
                        </a:lnSpc>
                        <a:spcBef>
                          <a:spcPts val="600"/>
                        </a:spcBef>
                        <a:spcAft>
                          <a:spcPts val="0"/>
                        </a:spcAft>
                      </a:pPr>
                      <a:r>
                        <a:rPr lang="en-US" sz="2600" b="0" i="0" u="none" strike="noStrike" kern="1200" baseline="0" dirty="0">
                          <a:ln>
                            <a:noFill/>
                          </a:ln>
                          <a:solidFill>
                            <a:srgbClr val="000000"/>
                          </a:solidFill>
                          <a:effectLst/>
                          <a:latin typeface="+mn-lt"/>
                          <a:ea typeface="ＭＳ Ｐゴシック"/>
                          <a:cs typeface="ＭＳ Ｐゴシック"/>
                        </a:rPr>
                        <a:t>Non-breastfeeding </a:t>
                      </a:r>
                      <a:endParaRPr lang="en-US" sz="2600" b="0" i="0" u="none" strike="noStrike" dirty="0">
                        <a:effectLst/>
                        <a:latin typeface="+mn-lt"/>
                      </a:endParaRPr>
                    </a:p>
                  </a:txBody>
                  <a:tcPr marT="91423" marB="9142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1</a:t>
                      </a:r>
                    </a:p>
                  </a:txBody>
                  <a:tcPr marL="91454" marR="91454" marT="91396" marB="9139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1005652">
                <a:tc>
                  <a:txBody>
                    <a:bodyPr/>
                    <a:lstStyle/>
                    <a:p>
                      <a:pPr marL="0" marR="0" indent="0" algn="l" rtl="0" eaLnBrk="1" fontAlgn="base" latinLnBrk="0" hangingPunct="1">
                        <a:lnSpc>
                          <a:spcPct val="90000"/>
                        </a:lnSpc>
                        <a:spcBef>
                          <a:spcPts val="600"/>
                        </a:spcBef>
                        <a:spcAft>
                          <a:spcPts val="0"/>
                        </a:spcAft>
                      </a:pPr>
                      <a:r>
                        <a:rPr lang="en-US" sz="2600" b="0" i="0" u="none" strike="noStrike" kern="1200" baseline="0" dirty="0">
                          <a:ln>
                            <a:noFill/>
                          </a:ln>
                          <a:solidFill>
                            <a:srgbClr val="000000"/>
                          </a:solidFill>
                          <a:effectLst/>
                          <a:latin typeface="+mn-lt"/>
                          <a:ea typeface="ＭＳ Ｐゴシック"/>
                          <a:cs typeface="ＭＳ Ｐゴシック"/>
                        </a:rPr>
                        <a:t>Breastfeeding &lt;6 weeks</a:t>
                      </a:r>
                      <a:endParaRPr lang="en-US" sz="2600" b="0" i="0" u="none" strike="noStrike" dirty="0">
                        <a:effectLst/>
                        <a:latin typeface="+mn-lt"/>
                      </a:endParaRPr>
                    </a:p>
                  </a:txBody>
                  <a:tcPr marT="91423" marB="9142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3</a:t>
                      </a:r>
                    </a:p>
                  </a:txBody>
                  <a:tcPr marL="91454" marR="91454" marT="91396" marB="9139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3"/>
                  </a:ext>
                </a:extLst>
              </a:tr>
              <a:tr h="1005652">
                <a:tc>
                  <a:txBody>
                    <a:bodyPr/>
                    <a:lstStyle/>
                    <a:p>
                      <a:pPr marL="0" marR="0" indent="0" algn="l" rtl="0" eaLnBrk="1" fontAlgn="base" latinLnBrk="0" hangingPunct="1">
                        <a:lnSpc>
                          <a:spcPct val="90000"/>
                        </a:lnSpc>
                        <a:spcBef>
                          <a:spcPts val="600"/>
                        </a:spcBef>
                        <a:spcAft>
                          <a:spcPts val="0"/>
                        </a:spcAft>
                      </a:pPr>
                      <a:r>
                        <a:rPr lang="en-US" sz="2600" b="0" i="0" u="none" strike="noStrike" kern="1200" baseline="0" dirty="0">
                          <a:ln>
                            <a:noFill/>
                          </a:ln>
                          <a:solidFill>
                            <a:srgbClr val="000000"/>
                          </a:solidFill>
                          <a:effectLst/>
                          <a:latin typeface="+mn-lt"/>
                          <a:ea typeface="ＭＳ Ｐゴシック"/>
                          <a:cs typeface="ＭＳ Ｐゴシック"/>
                        </a:rPr>
                        <a:t>Breastfeeding </a:t>
                      </a:r>
                      <a:r>
                        <a:rPr lang="en-US" sz="2600" b="0" i="0" u="none" strike="noStrike" kern="1200" baseline="0" dirty="0">
                          <a:ln>
                            <a:noFill/>
                          </a:ln>
                          <a:solidFill>
                            <a:srgbClr val="000000"/>
                          </a:solidFill>
                          <a:effectLst/>
                          <a:latin typeface="+mn-lt"/>
                          <a:ea typeface="ＭＳ Ｐゴシック"/>
                          <a:cs typeface="Arial"/>
                        </a:rPr>
                        <a:t>≥6 weeks</a:t>
                      </a:r>
                      <a:endParaRPr lang="en-US" sz="2600" b="0" i="0" u="none" strike="noStrike" dirty="0">
                        <a:effectLst/>
                        <a:latin typeface="+mn-lt"/>
                      </a:endParaRPr>
                    </a:p>
                  </a:txBody>
                  <a:tcPr marT="91423" marB="9142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1</a:t>
                      </a:r>
                    </a:p>
                  </a:txBody>
                  <a:tcPr marL="91454" marR="91454" marT="91396" marB="9139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4"/>
                  </a:ext>
                </a:extLst>
              </a:tr>
            </a:tbl>
          </a:graphicData>
        </a:graphic>
      </p:graphicFrame>
      <p:sp>
        <p:nvSpPr>
          <p:cNvPr id="6" name="Footer Placeholder 1">
            <a:extLst>
              <a:ext uri="{FF2B5EF4-FFF2-40B4-BE49-F238E27FC236}">
                <a16:creationId xmlns:a16="http://schemas.microsoft.com/office/drawing/2014/main" id="{113CA3A2-1D08-4325-8E0D-080CB416A20A}"/>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ABD89F97-01A8-4117-855C-68648B28B347}"/>
              </a:ext>
            </a:extLst>
          </p:cNvPr>
          <p:cNvSpPr>
            <a:spLocks noGrp="1"/>
          </p:cNvSpPr>
          <p:nvPr>
            <p:ph type="sldNum" sz="quarter" idx="12"/>
          </p:nvPr>
        </p:nvSpPr>
        <p:spPr/>
        <p:txBody>
          <a:bodyPr/>
          <a:lstStyle/>
          <a:p>
            <a:fld id="{72A5A5B4-707D-4605-B1D6-8BF1326EBF0A}" type="slidenum">
              <a:rPr lang="en-GB" smtClean="0"/>
              <a:t>51</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A2EA228-D7B2-4326-A9EB-F8D7FA0597A3}"/>
              </a:ext>
            </a:extLst>
          </p:cNvPr>
          <p:cNvSpPr txBox="1">
            <a:spLocks noChangeArrowheads="1"/>
          </p:cNvSpPr>
          <p:nvPr/>
        </p:nvSpPr>
        <p:spPr bwMode="auto">
          <a:xfrm>
            <a:off x="457200" y="273181"/>
            <a:ext cx="8364538" cy="762000"/>
          </a:xfrm>
          <a:prstGeom prst="rect">
            <a:avLst/>
          </a:prstGeom>
          <a:noFill/>
          <a:ln w="9525">
            <a:noFill/>
            <a:miter lim="800000"/>
            <a:headEnd/>
            <a:tailEnd/>
          </a:ln>
        </p:spPr>
        <p:txBody>
          <a:bodyPr anchor="ct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When to start injectables - </a:t>
            </a:r>
            <a:r>
              <a:rPr kumimoji="0" lang="en-US" sz="4800" b="1" i="1" u="none" strike="noStrike" kern="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1</a:t>
            </a:r>
            <a:r>
              <a:rPr kumimoji="0" lang="en-US" sz="4800" b="1" i="0" u="none" strike="noStrike" kern="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endParaRPr kumimoji="0" lang="en-US" sz="4800" b="1" i="1" u="none" strike="noStrike" kern="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Rectangle 3">
            <a:extLst>
              <a:ext uri="{FF2B5EF4-FFF2-40B4-BE49-F238E27FC236}">
                <a16:creationId xmlns:a16="http://schemas.microsoft.com/office/drawing/2014/main" id="{055A6243-A396-43B1-ACFA-C84A82D009D4}"/>
              </a:ext>
            </a:extLst>
          </p:cNvPr>
          <p:cNvSpPr txBox="1">
            <a:spLocks noChangeArrowheads="1"/>
          </p:cNvSpPr>
          <p:nvPr/>
        </p:nvSpPr>
        <p:spPr bwMode="auto">
          <a:xfrm>
            <a:off x="457200" y="1456608"/>
            <a:ext cx="8193088" cy="585787"/>
          </a:xfrm>
          <a:prstGeom prst="rect">
            <a:avLst/>
          </a:prstGeom>
          <a:noFill/>
          <a:ln w="9525">
            <a:noFill/>
            <a:miter lim="800000"/>
            <a:headEnd/>
            <a:tailEnd/>
          </a:ln>
        </p:spPr>
        <p:txBody>
          <a:bodyPr/>
          <a:lstStyle/>
          <a:p>
            <a:pPr marL="0" marR="0" lvl="0" indent="3175" algn="l" defTabSz="914400" rtl="0" eaLnBrk="0" fontAlgn="base" latinLnBrk="0" hangingPunct="0">
              <a:lnSpc>
                <a:spcPct val="95000"/>
              </a:lnSpc>
              <a:spcBef>
                <a:spcPct val="3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Anytime – if you are sure woman is not pregnant. May be started without a pelvic exam or routine lab tests, without cervical cancer screening, and without a breast exam.</a:t>
            </a:r>
          </a:p>
        </p:txBody>
      </p:sp>
      <p:pic>
        <p:nvPicPr>
          <p:cNvPr id="9220" name="Picture 8" descr="CycleDaysTimeLine">
            <a:extLst>
              <a:ext uri="{FF2B5EF4-FFF2-40B4-BE49-F238E27FC236}">
                <a16:creationId xmlns:a16="http://schemas.microsoft.com/office/drawing/2014/main" id="{0F943AAD-7A81-43E4-9B98-5DC904B5C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2632075"/>
            <a:ext cx="7956550" cy="1076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8750DF7E-4804-4056-A559-CF6738A2112D}"/>
              </a:ext>
            </a:extLst>
          </p:cNvPr>
          <p:cNvSpPr>
            <a:spLocks noChangeArrowheads="1"/>
          </p:cNvSpPr>
          <p:nvPr/>
        </p:nvSpPr>
        <p:spPr bwMode="auto">
          <a:xfrm>
            <a:off x="560388" y="3736181"/>
            <a:ext cx="2371725" cy="2903538"/>
          </a:xfrm>
          <a:prstGeom prst="rect">
            <a:avLst/>
          </a:prstGeom>
          <a:noFill/>
          <a:ln>
            <a:noFill/>
          </a:ln>
          <a:effectLst/>
        </p:spPr>
        <p:txBody>
          <a:bodyPr>
            <a:spAutoFit/>
          </a:bodyPr>
          <a:lstStyle/>
          <a:p>
            <a:pPr marL="0" marR="0" lvl="0" indent="0" algn="l" defTabSz="914400" rtl="0" eaLnBrk="1" fontAlgn="auto" latinLnBrk="0" hangingPunct="1">
              <a:lnSpc>
                <a:spcPct val="95000"/>
              </a:lnSpc>
              <a:spcBef>
                <a:spcPct val="65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anose="020B0600070205080204" pitchFamily="34" charset="-128"/>
                <a:cs typeface="+mn-cs"/>
              </a:rPr>
              <a:t>During the first seven days after your client’s period starts you can assume that she is not pregnant. </a:t>
            </a:r>
          </a:p>
          <a:p>
            <a:pPr marL="0" marR="0" lvl="0" indent="0" algn="l" defTabSz="914400" rtl="0" eaLnBrk="1" fontAlgn="auto" latinLnBrk="0" hangingPunct="1">
              <a:lnSpc>
                <a:spcPct val="95000"/>
              </a:lnSpc>
              <a:spcBef>
                <a:spcPct val="6500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ea typeface="ＭＳ Ｐゴシック" panose="020B0600070205080204" pitchFamily="34" charset="-128"/>
                <a:cs typeface="+mn-cs"/>
              </a:rPr>
              <a:t>You can give an injection now. There is no need for her to abstain or use condoms.</a:t>
            </a:r>
          </a:p>
        </p:txBody>
      </p:sp>
      <p:sp>
        <p:nvSpPr>
          <p:cNvPr id="8" name="Rectangle 9">
            <a:extLst>
              <a:ext uri="{FF2B5EF4-FFF2-40B4-BE49-F238E27FC236}">
                <a16:creationId xmlns:a16="http://schemas.microsoft.com/office/drawing/2014/main" id="{93BF0532-7F2C-4593-BB5D-59BE541E2EEF}"/>
              </a:ext>
            </a:extLst>
          </p:cNvPr>
          <p:cNvSpPr>
            <a:spLocks noChangeArrowheads="1"/>
          </p:cNvSpPr>
          <p:nvPr/>
        </p:nvSpPr>
        <p:spPr bwMode="auto">
          <a:xfrm>
            <a:off x="3516313" y="4394200"/>
            <a:ext cx="4949825" cy="1587500"/>
          </a:xfrm>
          <a:prstGeom prst="rect">
            <a:avLst/>
          </a:prstGeom>
          <a:noFill/>
          <a:ln>
            <a:noFill/>
          </a:ln>
          <a:effectLst/>
        </p:spPr>
        <p:txBody>
          <a:bodyPr>
            <a:spAutoFit/>
          </a:bodyPr>
          <a:lstStyle/>
          <a:p>
            <a:pPr marL="0" marR="0" lvl="0" indent="0" algn="l" defTabSz="914400" rtl="0" eaLnBrk="1" fontAlgn="auto" latinLnBrk="0" hangingPunct="1">
              <a:lnSpc>
                <a:spcPct val="95000"/>
              </a:lnSpc>
              <a:spcBef>
                <a:spcPct val="6500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ea typeface="ＭＳ Ｐゴシック" panose="020B0600070205080204" pitchFamily="34" charset="-128"/>
                <a:cs typeface="+mn-cs"/>
              </a:rPr>
              <a:t>After day eight of her cycle, you must rule out pregnancy before giving an injection. </a:t>
            </a:r>
          </a:p>
          <a:p>
            <a:pPr marL="0" marR="0" lvl="0" indent="0" algn="l" defTabSz="914400" rtl="0" eaLnBrk="1" fontAlgn="auto" latinLnBrk="0" hangingPunct="1">
              <a:lnSpc>
                <a:spcPct val="95000"/>
              </a:lnSpc>
              <a:spcBef>
                <a:spcPct val="6500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ea typeface="ＭＳ Ｐゴシック" panose="020B0600070205080204" pitchFamily="34" charset="-128"/>
                <a:cs typeface="+mn-cs"/>
              </a:rPr>
              <a:t>If she is not pregnant, give the injection and tell her to abstain from sex or use condoms for the next seven days.</a:t>
            </a:r>
          </a:p>
        </p:txBody>
      </p:sp>
      <p:sp>
        <p:nvSpPr>
          <p:cNvPr id="2" name="Slide Number Placeholder 1">
            <a:extLst>
              <a:ext uri="{FF2B5EF4-FFF2-40B4-BE49-F238E27FC236}">
                <a16:creationId xmlns:a16="http://schemas.microsoft.com/office/drawing/2014/main" id="{75735530-E026-4CFF-A959-08ED66122250}"/>
              </a:ext>
            </a:extLst>
          </p:cNvPr>
          <p:cNvSpPr>
            <a:spLocks noGrp="1"/>
          </p:cNvSpPr>
          <p:nvPr>
            <p:ph type="sldNum" sz="quarter" idx="12"/>
          </p:nvPr>
        </p:nvSpPr>
        <p:spPr/>
        <p:txBody>
          <a:bodyPr/>
          <a:lstStyle/>
          <a:p>
            <a:fld id="{8503B3E5-BAE0-4051-A0B1-29381921E4F1}" type="slidenum">
              <a:rPr lang="en-GB" smtClean="0"/>
              <a:t>52</a:t>
            </a:fld>
            <a:endParaRPr lang="en-GB"/>
          </a:p>
        </p:txBody>
      </p:sp>
      <p:sp>
        <p:nvSpPr>
          <p:cNvPr id="9" name="Footer Placeholder 1">
            <a:extLst>
              <a:ext uri="{FF2B5EF4-FFF2-40B4-BE49-F238E27FC236}">
                <a16:creationId xmlns:a16="http://schemas.microsoft.com/office/drawing/2014/main" id="{036D2E17-426E-43EE-BFC3-1BEBDA9F7EA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204592"/>
            <a:ext cx="8229600" cy="1143000"/>
          </a:xfrm>
        </p:spPr>
        <p:txBody>
          <a:bodyPr>
            <a:normAutofit/>
          </a:bodyPr>
          <a:lstStyle/>
          <a:p>
            <a:pPr eaLnBrk="1" hangingPunct="1">
              <a:defRPr/>
            </a:pPr>
            <a:r>
              <a:rPr lang="en-US" sz="4800" b="1" dirty="0">
                <a:solidFill>
                  <a:schemeClr val="accent4"/>
                </a:solidFill>
                <a:latin typeface="Calibri" panose="020F0502020204030204" pitchFamily="34" charset="0"/>
                <a:cs typeface="Calibri" panose="020F0502020204030204" pitchFamily="34" charset="0"/>
              </a:rPr>
              <a:t>When to start injectables - </a:t>
            </a:r>
            <a:r>
              <a:rPr lang="en-US" sz="4800" b="1" i="1" dirty="0">
                <a:solidFill>
                  <a:schemeClr val="accent4"/>
                </a:solidFill>
                <a:latin typeface="Calibri" panose="020F0502020204030204" pitchFamily="34" charset="0"/>
                <a:cs typeface="Calibri" panose="020F0502020204030204" pitchFamily="34" charset="0"/>
              </a:rPr>
              <a:t>2</a:t>
            </a:r>
          </a:p>
        </p:txBody>
      </p:sp>
      <p:sp>
        <p:nvSpPr>
          <p:cNvPr id="266243" name="Rectangle 3"/>
          <p:cNvSpPr>
            <a:spLocks noGrp="1" noChangeArrowheads="1"/>
          </p:cNvSpPr>
          <p:nvPr>
            <p:ph type="body" idx="4294967295"/>
          </p:nvPr>
        </p:nvSpPr>
        <p:spPr>
          <a:xfrm>
            <a:off x="457200" y="1321885"/>
            <a:ext cx="8467725" cy="5861605"/>
          </a:xfrm>
        </p:spPr>
        <p:txBody>
          <a:bodyPr>
            <a:spAutoFit/>
          </a:bodyPr>
          <a:lstStyle/>
          <a:p>
            <a:pPr marL="0" indent="0">
              <a:lnSpc>
                <a:spcPct val="95000"/>
              </a:lnSpc>
              <a:spcBef>
                <a:spcPct val="55000"/>
              </a:spcBef>
              <a:buNone/>
            </a:pPr>
            <a:r>
              <a:rPr lang="en-GB" altLang="en-US" sz="3000" b="1" dirty="0">
                <a:solidFill>
                  <a:srgbClr val="C00000"/>
                </a:solidFill>
              </a:rPr>
              <a:t>Postpartum: </a:t>
            </a:r>
            <a:r>
              <a:rPr lang="en-GB" altLang="en-US" sz="3000" dirty="0"/>
              <a:t> </a:t>
            </a:r>
          </a:p>
          <a:p>
            <a:pPr marL="914400" lvl="1" indent="-457200">
              <a:lnSpc>
                <a:spcPct val="95000"/>
              </a:lnSpc>
              <a:spcBef>
                <a:spcPct val="55000"/>
              </a:spcBef>
            </a:pPr>
            <a:r>
              <a:rPr lang="en-GB" altLang="en-US" sz="2600" dirty="0"/>
              <a:t>If breastfeeding: wait 6 weeks </a:t>
            </a:r>
          </a:p>
          <a:p>
            <a:pPr marL="914400" lvl="1" indent="-457200">
              <a:lnSpc>
                <a:spcPct val="95000"/>
              </a:lnSpc>
              <a:spcBef>
                <a:spcPct val="55000"/>
              </a:spcBef>
            </a:pPr>
            <a:r>
              <a:rPr lang="en-GB" altLang="en-US" sz="2600" dirty="0"/>
              <a:t>If not breastfeeding: anytime within 4 weeks after delivery (after 4 weeks, rule out pregnancy)</a:t>
            </a:r>
          </a:p>
          <a:p>
            <a:pPr marL="0" indent="0">
              <a:lnSpc>
                <a:spcPct val="95000"/>
              </a:lnSpc>
              <a:spcBef>
                <a:spcPct val="55000"/>
              </a:spcBef>
              <a:buNone/>
            </a:pPr>
            <a:r>
              <a:rPr lang="en-GB" altLang="en-US" sz="3000" b="1" dirty="0">
                <a:solidFill>
                  <a:srgbClr val="C00000"/>
                </a:solidFill>
              </a:rPr>
              <a:t>After miscarriage or abortion</a:t>
            </a:r>
            <a:r>
              <a:rPr lang="en-GB" altLang="en-US" sz="3000" dirty="0"/>
              <a:t>: </a:t>
            </a:r>
          </a:p>
          <a:p>
            <a:pPr lvl="1">
              <a:lnSpc>
                <a:spcPct val="95000"/>
              </a:lnSpc>
              <a:spcBef>
                <a:spcPct val="55000"/>
              </a:spcBef>
            </a:pPr>
            <a:r>
              <a:rPr lang="en-GB" altLang="en-US" sz="2600" dirty="0"/>
              <a:t>anytime within 7 days </a:t>
            </a:r>
            <a:br>
              <a:rPr lang="en-GB" altLang="en-US" sz="2600" dirty="0"/>
            </a:br>
            <a:r>
              <a:rPr lang="en-GB" altLang="en-US" sz="2600" dirty="0"/>
              <a:t>(after day 7 rule out pregnancy)</a:t>
            </a:r>
          </a:p>
          <a:p>
            <a:pPr marL="0" indent="0">
              <a:lnSpc>
                <a:spcPct val="95000"/>
              </a:lnSpc>
              <a:spcBef>
                <a:spcPct val="55000"/>
              </a:spcBef>
              <a:buNone/>
            </a:pPr>
            <a:r>
              <a:rPr lang="en-GB" altLang="en-US" sz="3000" b="1" dirty="0">
                <a:solidFill>
                  <a:srgbClr val="C00000"/>
                </a:solidFill>
              </a:rPr>
              <a:t>When switching from another method</a:t>
            </a:r>
            <a:r>
              <a:rPr lang="en-GB" altLang="en-US" sz="3000" dirty="0"/>
              <a:t>: </a:t>
            </a:r>
          </a:p>
          <a:p>
            <a:pPr lvl="1">
              <a:lnSpc>
                <a:spcPct val="95000"/>
              </a:lnSpc>
              <a:spcBef>
                <a:spcPct val="55000"/>
              </a:spcBef>
            </a:pPr>
            <a:r>
              <a:rPr lang="en-GB" altLang="en-US" sz="2600" dirty="0"/>
              <a:t>start immediately</a:t>
            </a:r>
          </a:p>
          <a:p>
            <a:pPr marL="457200" indent="-457200">
              <a:lnSpc>
                <a:spcPct val="95000"/>
              </a:lnSpc>
              <a:spcBef>
                <a:spcPct val="55000"/>
              </a:spcBef>
            </a:pPr>
            <a:endParaRPr lang="en-GB" altLang="en-US" sz="3000" dirty="0"/>
          </a:p>
        </p:txBody>
      </p:sp>
      <p:sp>
        <p:nvSpPr>
          <p:cNvPr id="2" name="Slide Number Placeholder 1">
            <a:extLst>
              <a:ext uri="{FF2B5EF4-FFF2-40B4-BE49-F238E27FC236}">
                <a16:creationId xmlns:a16="http://schemas.microsoft.com/office/drawing/2014/main" id="{7B1F9EDD-2843-4A55-BAFD-296BBC1777E2}"/>
              </a:ext>
            </a:extLst>
          </p:cNvPr>
          <p:cNvSpPr>
            <a:spLocks noGrp="1"/>
          </p:cNvSpPr>
          <p:nvPr>
            <p:ph type="sldNum" sz="quarter" idx="12"/>
          </p:nvPr>
        </p:nvSpPr>
        <p:spPr/>
        <p:txBody>
          <a:bodyPr/>
          <a:lstStyle/>
          <a:p>
            <a:fld id="{8503B3E5-BAE0-4051-A0B1-29381921E4F1}" type="slidenum">
              <a:rPr lang="en-GB" smtClean="0"/>
              <a:t>53</a:t>
            </a:fld>
            <a:endParaRPr lang="en-GB"/>
          </a:p>
        </p:txBody>
      </p:sp>
      <p:sp>
        <p:nvSpPr>
          <p:cNvPr id="6" name="Footer Placeholder 1">
            <a:extLst>
              <a:ext uri="{FF2B5EF4-FFF2-40B4-BE49-F238E27FC236}">
                <a16:creationId xmlns:a16="http://schemas.microsoft.com/office/drawing/2014/main" id="{9CECB0E7-1AE9-43F2-9168-2D0FC9384D6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ustDataLst>
      <p:tags r:id="rId1"/>
    </p:custDataLst>
    <p:extLst>
      <p:ext uri="{BB962C8B-B14F-4D97-AF65-F5344CB8AC3E}">
        <p14:creationId xmlns:p14="http://schemas.microsoft.com/office/powerpoint/2010/main" val="1208106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EBEEC6-8662-4BD2-99E4-C7408DE8B544}"/>
              </a:ext>
            </a:extLst>
          </p:cNvPr>
          <p:cNvSpPr>
            <a:spLocks noGrp="1" noChangeArrowheads="1"/>
          </p:cNvSpPr>
          <p:nvPr>
            <p:ph type="title"/>
          </p:nvPr>
        </p:nvSpPr>
        <p:spPr>
          <a:xfrm>
            <a:off x="403224" y="49408"/>
            <a:ext cx="8540359" cy="1143000"/>
          </a:xfrm>
        </p:spPr>
        <p:txBody>
          <a:bodyPr>
            <a:no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Injectables: Correcting rumors and misunderstandings </a:t>
            </a:r>
          </a:p>
        </p:txBody>
      </p:sp>
      <p:sp>
        <p:nvSpPr>
          <p:cNvPr id="263171" name="Rectangle 3">
            <a:extLst>
              <a:ext uri="{FF2B5EF4-FFF2-40B4-BE49-F238E27FC236}">
                <a16:creationId xmlns:a16="http://schemas.microsoft.com/office/drawing/2014/main" id="{0367EDF2-7BEC-4C31-966B-0D0A2C41F03B}"/>
              </a:ext>
            </a:extLst>
          </p:cNvPr>
          <p:cNvSpPr>
            <a:spLocks noGrp="1" noChangeArrowheads="1"/>
          </p:cNvSpPr>
          <p:nvPr>
            <p:ph idx="1"/>
          </p:nvPr>
        </p:nvSpPr>
        <p:spPr>
          <a:xfrm>
            <a:off x="533400" y="1574800"/>
            <a:ext cx="8322501" cy="4191917"/>
          </a:xfrm>
        </p:spPr>
        <p:txBody>
          <a:bodyPr wrap="square">
            <a:spAutoFit/>
          </a:bodyPr>
          <a:lstStyle/>
          <a:p>
            <a:pPr eaLnBrk="1" hangingPunct="1">
              <a:spcBef>
                <a:spcPct val="65000"/>
              </a:spcBef>
              <a:buFontTx/>
              <a:buNone/>
              <a:defRPr/>
            </a:pPr>
            <a:r>
              <a:rPr lang="en-US" altLang="en-US" sz="2800" dirty="0">
                <a:ea typeface="ＭＳ Ｐゴシック" pitchFamily="34" charset="-128"/>
              </a:rPr>
              <a:t>Progestin-only </a:t>
            </a:r>
            <a:r>
              <a:rPr lang="en-US" altLang="en-US" sz="2800" dirty="0" err="1">
                <a:ea typeface="ＭＳ Ｐゴシック" pitchFamily="34" charset="-128"/>
              </a:rPr>
              <a:t>injectables</a:t>
            </a:r>
            <a:r>
              <a:rPr lang="en-US" altLang="en-US" sz="2800" dirty="0">
                <a:ea typeface="ＭＳ Ｐゴシック" pitchFamily="34" charset="-128"/>
              </a:rPr>
              <a:t>:</a:t>
            </a:r>
          </a:p>
          <a:p>
            <a:pPr eaLnBrk="1" hangingPunct="1">
              <a:spcBef>
                <a:spcPts val="1200"/>
              </a:spcBef>
              <a:defRPr/>
            </a:pPr>
            <a:r>
              <a:rPr lang="en-US" altLang="en-US" sz="2800" dirty="0">
                <a:ea typeface="ＭＳ Ｐゴシック" pitchFamily="34" charset="-128"/>
              </a:rPr>
              <a:t>Can stop monthly bleeding, but this is not harmful</a:t>
            </a:r>
          </a:p>
          <a:p>
            <a:pPr lvl="1" eaLnBrk="1" hangingPunct="1">
              <a:spcBef>
                <a:spcPts val="1200"/>
              </a:spcBef>
              <a:defRPr/>
            </a:pPr>
            <a:r>
              <a:rPr lang="en-US" altLang="en-US" sz="2400" dirty="0">
                <a:ea typeface="ＭＳ Ｐゴシック" pitchFamily="34" charset="-128"/>
              </a:rPr>
              <a:t>Blood is not building up inside the woman </a:t>
            </a:r>
          </a:p>
          <a:p>
            <a:pPr lvl="1" eaLnBrk="1" hangingPunct="1">
              <a:spcBef>
                <a:spcPts val="1200"/>
              </a:spcBef>
              <a:defRPr/>
            </a:pPr>
            <a:r>
              <a:rPr lang="en-US" altLang="en-US" sz="2400" dirty="0">
                <a:ea typeface="ＭＳ Ｐゴシック" pitchFamily="34" charset="-128"/>
              </a:rPr>
              <a:t>It is similar to not having menses during pregnancy</a:t>
            </a:r>
          </a:p>
          <a:p>
            <a:pPr lvl="1" eaLnBrk="1" hangingPunct="1">
              <a:spcBef>
                <a:spcPts val="1200"/>
              </a:spcBef>
              <a:defRPr/>
            </a:pPr>
            <a:r>
              <a:rPr lang="en-US" altLang="en-US" sz="2400" dirty="0">
                <a:ea typeface="ＭＳ Ｐゴシック" pitchFamily="34" charset="-128"/>
              </a:rPr>
              <a:t>Usually not a sign of pregnancy</a:t>
            </a:r>
          </a:p>
          <a:p>
            <a:pPr eaLnBrk="1" hangingPunct="1">
              <a:lnSpc>
                <a:spcPct val="100000"/>
              </a:lnSpc>
              <a:spcBef>
                <a:spcPts val="1800"/>
              </a:spcBef>
              <a:defRPr/>
            </a:pPr>
            <a:r>
              <a:rPr lang="en-US" altLang="en-US" sz="2800" dirty="0">
                <a:ea typeface="ＭＳ Ｐゴシック" pitchFamily="34" charset="-128"/>
              </a:rPr>
              <a:t>Do not cause an abortion/disrupt an existing pregnancy</a:t>
            </a:r>
          </a:p>
          <a:p>
            <a:pPr eaLnBrk="1" hangingPunct="1">
              <a:spcBef>
                <a:spcPts val="1800"/>
              </a:spcBef>
              <a:defRPr/>
            </a:pPr>
            <a:r>
              <a:rPr lang="en-US" altLang="en-US" sz="2800" dirty="0">
                <a:ea typeface="ＭＳ Ｐゴシック" pitchFamily="34" charset="-128"/>
              </a:rPr>
              <a:t>Do not make women infertile</a:t>
            </a:r>
          </a:p>
        </p:txBody>
      </p:sp>
      <p:sp>
        <p:nvSpPr>
          <p:cNvPr id="2" name="Slide Number Placeholder 1">
            <a:extLst>
              <a:ext uri="{FF2B5EF4-FFF2-40B4-BE49-F238E27FC236}">
                <a16:creationId xmlns:a16="http://schemas.microsoft.com/office/drawing/2014/main" id="{5CF1E8C4-45DF-4DF5-89E9-22B04C40C221}"/>
              </a:ext>
            </a:extLst>
          </p:cNvPr>
          <p:cNvSpPr>
            <a:spLocks noGrp="1"/>
          </p:cNvSpPr>
          <p:nvPr>
            <p:ph type="sldNum" sz="quarter" idx="12"/>
          </p:nvPr>
        </p:nvSpPr>
        <p:spPr/>
        <p:txBody>
          <a:bodyPr/>
          <a:lstStyle/>
          <a:p>
            <a:fld id="{8503B3E5-BAE0-4051-A0B1-29381921E4F1}" type="slidenum">
              <a:rPr lang="en-GB" smtClean="0"/>
              <a:t>54</a:t>
            </a:fld>
            <a:endParaRPr lang="en-GB"/>
          </a:p>
        </p:txBody>
      </p:sp>
      <p:sp>
        <p:nvSpPr>
          <p:cNvPr id="5" name="Footer Placeholder 1">
            <a:extLst>
              <a:ext uri="{FF2B5EF4-FFF2-40B4-BE49-F238E27FC236}">
                <a16:creationId xmlns:a16="http://schemas.microsoft.com/office/drawing/2014/main" id="{E4D0CEB3-3F3B-4B72-96BD-79A79429E17A}"/>
              </a:ext>
            </a:extLst>
          </p:cNvPr>
          <p:cNvSpPr txBox="1">
            <a:spLocks/>
          </p:cNvSpPr>
          <p:nvPr/>
        </p:nvSpPr>
        <p:spPr>
          <a:xfrm>
            <a:off x="1231684" y="656159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484E477-307D-4333-BB54-80B55C452296}"/>
              </a:ext>
            </a:extLst>
          </p:cNvPr>
          <p:cNvSpPr>
            <a:spLocks noGrp="1"/>
          </p:cNvSpPr>
          <p:nvPr>
            <p:ph type="title"/>
          </p:nvPr>
        </p:nvSpPr>
        <p:spPr/>
        <p:txBody>
          <a:bodyPr>
            <a:normAutofit/>
          </a:bodyPr>
          <a:lstStyle/>
          <a:p>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Management of side effects of injectables: Bleeding changes - </a:t>
            </a:r>
            <a:r>
              <a:rPr lang="en-US" altLang="en-US" sz="3600"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1</a:t>
            </a:r>
          </a:p>
        </p:txBody>
      </p:sp>
      <p:sp>
        <p:nvSpPr>
          <p:cNvPr id="5" name="Rectangle 19">
            <a:extLst>
              <a:ext uri="{FF2B5EF4-FFF2-40B4-BE49-F238E27FC236}">
                <a16:creationId xmlns:a16="http://schemas.microsoft.com/office/drawing/2014/main" id="{A5F86D4A-A54B-4317-A6B2-8B3283EA863C}"/>
              </a:ext>
            </a:extLst>
          </p:cNvPr>
          <p:cNvSpPr>
            <a:spLocks noChangeArrowheads="1"/>
          </p:cNvSpPr>
          <p:nvPr/>
        </p:nvSpPr>
        <p:spPr bwMode="auto">
          <a:xfrm>
            <a:off x="455613" y="1403350"/>
            <a:ext cx="82057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350">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altLang="en-US" b="1" i="1"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mn-cs"/>
              </a:rPr>
              <a:t>Counseling and reassurance are key.</a:t>
            </a:r>
          </a:p>
        </p:txBody>
      </p:sp>
      <p:graphicFrame>
        <p:nvGraphicFramePr>
          <p:cNvPr id="6" name="Group 90">
            <a:extLst>
              <a:ext uri="{FF2B5EF4-FFF2-40B4-BE49-F238E27FC236}">
                <a16:creationId xmlns:a16="http://schemas.microsoft.com/office/drawing/2014/main" id="{4EF7A64A-0DEC-4849-A4F0-78DB7300281B}"/>
              </a:ext>
            </a:extLst>
          </p:cNvPr>
          <p:cNvGraphicFramePr>
            <a:graphicFrameLocks noGrp="1"/>
          </p:cNvGraphicFramePr>
          <p:nvPr>
            <p:extLst>
              <p:ext uri="{D42A27DB-BD31-4B8C-83A1-F6EECF244321}">
                <p14:modId xmlns:p14="http://schemas.microsoft.com/office/powerpoint/2010/main" val="239861588"/>
              </p:ext>
            </p:extLst>
          </p:nvPr>
        </p:nvGraphicFramePr>
        <p:xfrm>
          <a:off x="531813" y="2005013"/>
          <a:ext cx="8129587" cy="4203700"/>
        </p:xfrm>
        <a:graphic>
          <a:graphicData uri="http://schemas.openxmlformats.org/drawingml/2006/table">
            <a:tbl>
              <a:tblPr>
                <a:tableStyleId>{5DA37D80-6434-44D0-A028-1B22A696006F}</a:tableStyleId>
              </a:tblPr>
              <a:tblGrid>
                <a:gridCol w="1930455">
                  <a:extLst>
                    <a:ext uri="{9D8B030D-6E8A-4147-A177-3AD203B41FA5}">
                      <a16:colId xmlns:a16="http://schemas.microsoft.com/office/drawing/2014/main" val="20000"/>
                    </a:ext>
                  </a:extLst>
                </a:gridCol>
                <a:gridCol w="3876539">
                  <a:extLst>
                    <a:ext uri="{9D8B030D-6E8A-4147-A177-3AD203B41FA5}">
                      <a16:colId xmlns:a16="http://schemas.microsoft.com/office/drawing/2014/main" val="20001"/>
                    </a:ext>
                  </a:extLst>
                </a:gridCol>
                <a:gridCol w="2322593">
                  <a:extLst>
                    <a:ext uri="{9D8B030D-6E8A-4147-A177-3AD203B41FA5}">
                      <a16:colId xmlns:a16="http://schemas.microsoft.com/office/drawing/2014/main" val="20002"/>
                    </a:ext>
                  </a:extLst>
                </a:gridCol>
              </a:tblGrid>
              <a:tr h="54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4" marR="45722" marT="45629" marB="45629"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4" marR="45722" marT="45629" marB="45629"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lnL w="12700" cap="flat" cmpd="sng" algn="ctr">
                      <a:solidFill>
                        <a:schemeClr val="tx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r h="2802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Irregular  bleeding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(spotting or light bleeding at unexpected times that bothers the client)</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29" marB="45629" horzOverflow="overflow"/>
                </a:tc>
                <a:tc>
                  <a:txBody>
                    <a:bodyPr/>
                    <a:lstStyle/>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Reassure client that this is common and not harmful</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Recommend a 5-day course of </a:t>
                      </a:r>
                      <a:r>
                        <a:rPr kumimoji="0" lang="en-US" sz="2000" u="none" strike="noStrike" cap="none" normalizeH="0" baseline="0" dirty="0" err="1">
                          <a:ln>
                            <a:noFill/>
                          </a:ln>
                          <a:effectLst/>
                        </a:rPr>
                        <a:t>mefenamic</a:t>
                      </a:r>
                      <a:r>
                        <a:rPr kumimoji="0" lang="en-US" sz="2000" u="none" strike="noStrike" cap="none" normalizeH="0" baseline="0" dirty="0">
                          <a:ln>
                            <a:noFill/>
                          </a:ln>
                          <a:effectLst/>
                        </a:rPr>
                        <a:t> acid (500 mg </a:t>
                      </a:r>
                      <a:br>
                        <a:rPr kumimoji="0" lang="en-US" sz="2000" u="none" strike="noStrike" cap="none" normalizeH="0" baseline="0" dirty="0">
                          <a:ln>
                            <a:noFill/>
                          </a:ln>
                          <a:effectLst/>
                        </a:rPr>
                      </a:br>
                      <a:r>
                        <a:rPr kumimoji="0" lang="en-US" sz="2000" u="none" strike="noStrike" cap="none" normalizeH="0" baseline="0" dirty="0">
                          <a:ln>
                            <a:noFill/>
                          </a:ln>
                          <a:effectLst/>
                        </a:rPr>
                        <a:t>2 times per day after meals)</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Or 40 mg </a:t>
                      </a:r>
                      <a:r>
                        <a:rPr kumimoji="0" lang="en-US" sz="2000" u="none" strike="noStrike" cap="none" normalizeH="0" baseline="0" dirty="0" err="1">
                          <a:ln>
                            <a:noFill/>
                          </a:ln>
                          <a:effectLst/>
                        </a:rPr>
                        <a:t>valdecoxib</a:t>
                      </a:r>
                      <a:r>
                        <a:rPr kumimoji="0" lang="en-US" sz="2000" u="none" strike="noStrike" cap="none" normalizeH="0" baseline="0" dirty="0">
                          <a:ln>
                            <a:noFill/>
                          </a:ln>
                          <a:effectLst/>
                        </a:rPr>
                        <a:t> daily for 5 days, beginning when irregular bleeding starts</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29" marB="45629" horzOverflow="overflow"/>
                </a:tc>
                <a:tc rowSpan="2">
                  <a:txBody>
                    <a:bodyPr/>
                    <a:lstStyle/>
                    <a:p>
                      <a:pPr marL="114300">
                        <a:lnSpc>
                          <a:spcPct val="95000"/>
                        </a:lnSpc>
                        <a:spcBef>
                          <a:spcPct val="20000"/>
                        </a:spcBef>
                      </a:pPr>
                      <a:r>
                        <a:rPr lang="en-US" sz="2000" dirty="0"/>
                        <a:t>If side effects persist and are unacceptable to the client, help her choose another method</a:t>
                      </a:r>
                      <a:endParaRPr lang="en-US" sz="2000" dirty="0">
                        <a:solidFill>
                          <a:srgbClr val="000000"/>
                        </a:solidFill>
                        <a:latin typeface="+mn-lt"/>
                      </a:endParaRPr>
                    </a:p>
                  </a:txBody>
                  <a:tcPr marL="91444" marR="45722" marT="45629" marB="45629" horzOverflow="overflow"/>
                </a:tc>
                <a:extLst>
                  <a:ext uri="{0D108BD9-81ED-4DB2-BD59-A6C34878D82A}">
                    <a16:rowId xmlns:a16="http://schemas.microsoft.com/office/drawing/2014/main" val="10001"/>
                  </a:ext>
                </a:extLst>
              </a:tr>
              <a:tr h="85991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Amenorrhea</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29" marB="45629" anchor="ctr" horzOverflow="overflow"/>
                </a:tc>
                <a:tc>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r>
                        <a:rPr kumimoji="0" lang="en-US" sz="2000" u="none" strike="noStrike" cap="none" normalizeH="0" baseline="0" dirty="0">
                          <a:ln>
                            <a:noFill/>
                          </a:ln>
                          <a:effectLst/>
                        </a:rPr>
                        <a:t>Reassure client: no medical treatment necessary</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29" marB="45629" anchor="ctr" horzOverflow="overflow"/>
                </a:tc>
                <a:tc vMerge="1">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endParaRPr kumimoji="0" lang="en-US" sz="16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2"/>
                  </a:ext>
                </a:extLst>
              </a:tr>
            </a:tbl>
          </a:graphicData>
        </a:graphic>
      </p:graphicFrame>
      <p:sp>
        <p:nvSpPr>
          <p:cNvPr id="7" name="Footer Placeholder 1">
            <a:extLst>
              <a:ext uri="{FF2B5EF4-FFF2-40B4-BE49-F238E27FC236}">
                <a16:creationId xmlns:a16="http://schemas.microsoft.com/office/drawing/2014/main" id="{80F21062-340B-49C2-AE8C-3F1BA76D3FC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0">
            <a:extLst>
              <a:ext uri="{FF2B5EF4-FFF2-40B4-BE49-F238E27FC236}">
                <a16:creationId xmlns:a16="http://schemas.microsoft.com/office/drawing/2014/main" id="{15D2A6B6-C81C-4442-99A8-5B8CEC1AD233}"/>
              </a:ext>
            </a:extLst>
          </p:cNvPr>
          <p:cNvGraphicFramePr>
            <a:graphicFrameLocks noGrp="1"/>
          </p:cNvGraphicFramePr>
          <p:nvPr>
            <p:extLst>
              <p:ext uri="{D42A27DB-BD31-4B8C-83A1-F6EECF244321}">
                <p14:modId xmlns:p14="http://schemas.microsoft.com/office/powerpoint/2010/main" val="2135404543"/>
              </p:ext>
            </p:extLst>
          </p:nvPr>
        </p:nvGraphicFramePr>
        <p:xfrm>
          <a:off x="487363" y="1597025"/>
          <a:ext cx="8202612" cy="4572000"/>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18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8" marB="4561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8" marB="45618" horzOverflow="overflow"/>
                </a:tc>
                <a:extLst>
                  <a:ext uri="{0D108BD9-81ED-4DB2-BD59-A6C34878D82A}">
                    <a16:rowId xmlns:a16="http://schemas.microsoft.com/office/drawing/2014/main" val="10000"/>
                  </a:ext>
                </a:extLst>
              </a:tr>
              <a:tr h="405398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t>Heavy or prolonged  bleeding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t>(twice as much as usual or longer than 8 days)</a:t>
                      </a:r>
                      <a:endParaRPr lang="en-US" sz="1800" b="1" dirty="0">
                        <a:solidFill>
                          <a:srgbClr val="000000"/>
                        </a:solidFill>
                        <a:latin typeface="+mn-lt"/>
                      </a:endParaRPr>
                    </a:p>
                  </a:txBody>
                  <a:tcPr marL="91442" marR="45721" marT="45618" marB="45618" horzOverflow="overflow"/>
                </a:tc>
                <a:tc>
                  <a:txBody>
                    <a:bodyPr/>
                    <a:lstStyle/>
                    <a:p>
                      <a:pPr marL="225425" indent="-169863">
                        <a:lnSpc>
                          <a:spcPct val="100000"/>
                        </a:lnSpc>
                        <a:spcBef>
                          <a:spcPts val="0"/>
                        </a:spcBef>
                        <a:spcAft>
                          <a:spcPts val="0"/>
                        </a:spcAft>
                        <a:buFontTx/>
                        <a:buChar char="•"/>
                        <a:defRPr/>
                      </a:pPr>
                      <a:r>
                        <a:rPr lang="en-US" sz="2000" dirty="0"/>
                        <a:t>Reassure client that this is common, not harmful</a:t>
                      </a:r>
                    </a:p>
                    <a:p>
                      <a:pPr marL="225425" indent="-169863">
                        <a:lnSpc>
                          <a:spcPct val="100000"/>
                        </a:lnSpc>
                        <a:spcBef>
                          <a:spcPts val="1200"/>
                        </a:spcBef>
                        <a:spcAft>
                          <a:spcPts val="0"/>
                        </a:spcAft>
                        <a:buFontTx/>
                        <a:buChar char="•"/>
                        <a:defRPr/>
                      </a:pPr>
                      <a:r>
                        <a:rPr lang="en-US" sz="2000" dirty="0"/>
                        <a:t>Recommend 5-day course of </a:t>
                      </a:r>
                      <a:r>
                        <a:rPr lang="en-US" sz="2000" dirty="0" err="1"/>
                        <a:t>mefenamic</a:t>
                      </a:r>
                      <a:r>
                        <a:rPr lang="en-US" sz="2000" dirty="0"/>
                        <a:t> acid (500 mg 2 times per day after meals); or 40 mg </a:t>
                      </a:r>
                      <a:r>
                        <a:rPr lang="en-US" sz="2000" dirty="0" err="1"/>
                        <a:t>valdecoxib</a:t>
                      </a:r>
                      <a:r>
                        <a:rPr lang="en-US" sz="2000" dirty="0"/>
                        <a:t> daily for 5 days; or COCs daily for 21 days; beginning when heavy bleeding starts</a:t>
                      </a:r>
                    </a:p>
                    <a:p>
                      <a:pPr marL="225425" indent="-169863">
                        <a:lnSpc>
                          <a:spcPct val="100000"/>
                        </a:lnSpc>
                        <a:spcBef>
                          <a:spcPts val="1200"/>
                        </a:spcBef>
                        <a:spcAft>
                          <a:spcPts val="0"/>
                        </a:spcAft>
                        <a:buFontTx/>
                        <a:buChar char="•"/>
                        <a:defRPr/>
                      </a:pPr>
                      <a:r>
                        <a:rPr lang="en-US" sz="2000" dirty="0"/>
                        <a:t>Suggest iron tablets and foods high in iron to prevent anemia</a:t>
                      </a:r>
                    </a:p>
                    <a:p>
                      <a:pPr marL="225425" indent="-169863">
                        <a:lnSpc>
                          <a:spcPct val="100000"/>
                        </a:lnSpc>
                        <a:spcBef>
                          <a:spcPts val="1200"/>
                        </a:spcBef>
                        <a:spcAft>
                          <a:spcPts val="0"/>
                        </a:spcAft>
                        <a:buFontTx/>
                        <a:buChar char="•"/>
                        <a:defRPr/>
                      </a:pPr>
                      <a:r>
                        <a:rPr lang="en-US" sz="2000" dirty="0"/>
                        <a:t>Consider underlying conditions if heavy bleeding continues or starts after several months</a:t>
                      </a:r>
                    </a:p>
                    <a:p>
                      <a:pPr marL="225425" indent="-169863">
                        <a:lnSpc>
                          <a:spcPct val="100000"/>
                        </a:lnSpc>
                        <a:spcBef>
                          <a:spcPts val="1200"/>
                        </a:spcBef>
                        <a:spcAft>
                          <a:spcPts val="0"/>
                        </a:spcAft>
                        <a:buFontTx/>
                        <a:buChar char="•"/>
                        <a:defRPr/>
                      </a:pPr>
                      <a:r>
                        <a:rPr lang="en-US" sz="2000" dirty="0"/>
                        <a:t>If bleeding becomes a health threat, of if the woman wants, help her choose another method</a:t>
                      </a:r>
                      <a:endParaRPr lang="en-US" sz="2000" dirty="0">
                        <a:solidFill>
                          <a:srgbClr val="000000"/>
                        </a:solidFill>
                        <a:latin typeface="+mn-lt"/>
                      </a:endParaRPr>
                    </a:p>
                  </a:txBody>
                  <a:tcPr marL="91442" marR="45721" marT="45618" marB="45618" horzOverflow="overflow"/>
                </a:tc>
                <a:extLst>
                  <a:ext uri="{0D108BD9-81ED-4DB2-BD59-A6C34878D82A}">
                    <a16:rowId xmlns:a16="http://schemas.microsoft.com/office/drawing/2014/main" val="10001"/>
                  </a:ext>
                </a:extLst>
              </a:tr>
            </a:tbl>
          </a:graphicData>
        </a:graphic>
      </p:graphicFrame>
      <p:sp>
        <p:nvSpPr>
          <p:cNvPr id="5" name="Footer Placeholder 1">
            <a:extLst>
              <a:ext uri="{FF2B5EF4-FFF2-40B4-BE49-F238E27FC236}">
                <a16:creationId xmlns:a16="http://schemas.microsoft.com/office/drawing/2014/main" id="{9C0AEDB1-E74C-4122-B17E-825209F7F60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Title 1">
            <a:extLst>
              <a:ext uri="{FF2B5EF4-FFF2-40B4-BE49-F238E27FC236}">
                <a16:creationId xmlns:a16="http://schemas.microsoft.com/office/drawing/2014/main" id="{70CA872C-8AD2-4C89-8E01-44D5E04B186B}"/>
              </a:ext>
            </a:extLst>
          </p:cNvPr>
          <p:cNvSpPr>
            <a:spLocks noGrp="1"/>
          </p:cNvSpPr>
          <p:nvPr>
            <p:ph type="title"/>
          </p:nvPr>
        </p:nvSpPr>
        <p:spPr>
          <a:xfrm>
            <a:off x="457200" y="252413"/>
            <a:ext cx="8229600" cy="1143000"/>
          </a:xfrm>
        </p:spPr>
        <p:txBody>
          <a:bodyPr>
            <a:normAutofit/>
          </a:bodyPr>
          <a:lstStyle/>
          <a:p>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Management of side effects: Bleeding changes - </a:t>
            </a:r>
            <a:r>
              <a:rPr lang="en-US" altLang="en-US" sz="3600" b="1" i="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2</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249431492"/>
              </p:ext>
            </p:extLst>
          </p:nvPr>
        </p:nvGraphicFramePr>
        <p:xfrm>
          <a:off x="487363" y="1468438"/>
          <a:ext cx="8202612" cy="4805361"/>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Common headaches, dizziness</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US" sz="2000" kern="1200" dirty="0"/>
                        <a:t>Reassure and suggest pain relievers; evaluate headaches that worsened after starting injectables.</a:t>
                      </a:r>
                    </a:p>
                    <a:p>
                      <a:pPr marL="236538" indent="-236538" algn="l" defTabSz="457200" rtl="0" eaLnBrk="1" latinLnBrk="0" hangingPunct="1">
                        <a:lnSpc>
                          <a:spcPct val="95000"/>
                        </a:lnSpc>
                        <a:spcBef>
                          <a:spcPct val="20000"/>
                        </a:spcBef>
                        <a:buFontTx/>
                        <a:buChar char="•"/>
                      </a:pPr>
                      <a:r>
                        <a:rPr lang="en-US" sz="2000" kern="1200" dirty="0"/>
                        <a:t>Dizziness: consider local remedies.</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Abdominal bloating/</a:t>
                      </a:r>
                      <a:br>
                        <a:rPr kumimoji="0" lang="en-US" sz="2000" u="none" strike="noStrike" cap="none" normalizeH="0" baseline="0" dirty="0">
                          <a:ln>
                            <a:noFill/>
                          </a:ln>
                          <a:effectLst/>
                        </a:rPr>
                      </a:br>
                      <a:r>
                        <a:rPr kumimoji="0" lang="en-US" sz="2000" u="none" strike="noStrike" cap="none" normalizeH="0" baseline="0" dirty="0">
                          <a:ln>
                            <a:noFill/>
                          </a:ln>
                          <a:effectLst/>
                        </a:rPr>
                        <a:t>discomfort</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US" sz="2000" dirty="0"/>
                        <a:t>Reassure; suggest local remedies. </a:t>
                      </a:r>
                    </a:p>
                    <a:p>
                      <a:pPr marL="236538" indent="-236538">
                        <a:lnSpc>
                          <a:spcPct val="95000"/>
                        </a:lnSpc>
                        <a:spcBef>
                          <a:spcPct val="20000"/>
                        </a:spcBef>
                        <a:buFontTx/>
                        <a:buChar char="•"/>
                      </a:pPr>
                      <a:r>
                        <a:rPr lang="en-US" sz="2000" dirty="0"/>
                        <a:t>Refer for care if abdominal pain is severe.</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14465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Changes in mood or sex drive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US" sz="2000" dirty="0"/>
                        <a:t>Ask about changes in life that could affect mood or sex drive, including relationship changes.</a:t>
                      </a:r>
                    </a:p>
                    <a:p>
                      <a:pPr marL="236538" indent="-236538">
                        <a:lnSpc>
                          <a:spcPct val="95000"/>
                        </a:lnSpc>
                        <a:spcBef>
                          <a:spcPct val="20000"/>
                        </a:spcBef>
                        <a:buFontTx/>
                        <a:buChar char="•"/>
                      </a:pPr>
                      <a:r>
                        <a:rPr lang="en-US" sz="2000" dirty="0"/>
                        <a:t>Give support as appropriate.</a:t>
                      </a:r>
                    </a:p>
                    <a:p>
                      <a:pPr marL="236538" indent="-236538">
                        <a:lnSpc>
                          <a:spcPct val="95000"/>
                        </a:lnSpc>
                        <a:spcBef>
                          <a:spcPct val="20000"/>
                        </a:spcBef>
                        <a:buFontTx/>
                        <a:buChar char="•"/>
                      </a:pPr>
                      <a:r>
                        <a:rPr lang="en-US" sz="2000" dirty="0"/>
                        <a:t>For serious mood changes, refer for care.</a:t>
                      </a:r>
                      <a:endParaRPr lang="en-US" sz="2000" dirty="0">
                        <a:solidFill>
                          <a:srgbClr val="000000"/>
                        </a:solidFill>
                        <a:latin typeface="+mn-lt"/>
                      </a:endParaRPr>
                    </a:p>
                  </a:txBody>
                  <a:tcPr marL="91442" marR="45721" marT="45625" marB="45625" horzOverflow="overflow"/>
                </a:tc>
                <a:extLst>
                  <a:ext uri="{0D108BD9-81ED-4DB2-BD59-A6C34878D82A}">
                    <a16:rowId xmlns:a16="http://schemas.microsoft.com/office/drawing/2014/main" val="10003"/>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Weight gain</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36538" indent="-236538">
                        <a:lnSpc>
                          <a:spcPct val="95000"/>
                        </a:lnSpc>
                        <a:spcBef>
                          <a:spcPct val="20000"/>
                        </a:spcBef>
                        <a:buFontTx/>
                        <a:buChar char="•"/>
                      </a:pPr>
                      <a:r>
                        <a:rPr lang="en-US" sz="2000" dirty="0"/>
                        <a:t>Review diet and counsel as needed.</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27673" name="Rectangle 10">
            <a:extLst>
              <a:ext uri="{FF2B5EF4-FFF2-40B4-BE49-F238E27FC236}">
                <a16:creationId xmlns:a16="http://schemas.microsoft.com/office/drawing/2014/main" id="{F4000963-526A-43A7-8736-B36214F94EED}"/>
              </a:ext>
            </a:extLst>
          </p:cNvPr>
          <p:cNvSpPr>
            <a:spLocks noGrp="1" noChangeArrowheads="1"/>
          </p:cNvSpPr>
          <p:nvPr>
            <p:ph type="title"/>
          </p:nvPr>
        </p:nvSpPr>
        <p:spPr>
          <a:xfrm>
            <a:off x="457200" y="190500"/>
            <a:ext cx="8229600" cy="1143000"/>
          </a:xfrm>
        </p:spPr>
        <p:txBody>
          <a:bodyPr>
            <a:no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Management of other side effects of injectables</a:t>
            </a:r>
          </a:p>
        </p:txBody>
      </p:sp>
      <p:sp>
        <p:nvSpPr>
          <p:cNvPr id="4" name="Footer Placeholder 1">
            <a:extLst>
              <a:ext uri="{FF2B5EF4-FFF2-40B4-BE49-F238E27FC236}">
                <a16:creationId xmlns:a16="http://schemas.microsoft.com/office/drawing/2014/main" id="{D76976A8-DB4E-4489-935E-EC4A5A140FD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2AE1357E-B10E-485D-84F9-8A19268DD7F7}"/>
              </a:ext>
            </a:extLst>
          </p:cNvPr>
          <p:cNvGraphicFramePr>
            <a:graphicFrameLocks noGrp="1"/>
          </p:cNvGraphicFramePr>
          <p:nvPr>
            <p:extLst>
              <p:ext uri="{D42A27DB-BD31-4B8C-83A1-F6EECF244321}">
                <p14:modId xmlns:p14="http://schemas.microsoft.com/office/powerpoint/2010/main" val="2281463799"/>
              </p:ext>
            </p:extLst>
          </p:nvPr>
        </p:nvGraphicFramePr>
        <p:xfrm>
          <a:off x="487363" y="1468438"/>
          <a:ext cx="8202612" cy="4860926"/>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179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9" marB="4561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9" marB="45619" horzOverflow="overflow"/>
                </a:tc>
                <a:extLst>
                  <a:ext uri="{0D108BD9-81ED-4DB2-BD59-A6C34878D82A}">
                    <a16:rowId xmlns:a16="http://schemas.microsoft.com/office/drawing/2014/main" val="10000"/>
                  </a:ext>
                </a:extLst>
              </a:tr>
              <a:tr h="166095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Unexplained vaginal bleeding</a:t>
                      </a:r>
                      <a:endParaRPr lang="en-US" sz="2000" b="1" dirty="0">
                        <a:solidFill>
                          <a:srgbClr val="000000"/>
                        </a:solidFill>
                        <a:latin typeface="+mn-lt"/>
                      </a:endParaRPr>
                    </a:p>
                  </a:txBody>
                  <a:tcPr marL="91442" marR="45721" marT="45619" marB="45619" horzOverflow="overflow"/>
                </a:tc>
                <a:tc>
                  <a:txBody>
                    <a:bodyPr/>
                    <a:lstStyle/>
                    <a:p>
                      <a:pPr marL="236538" indent="-236538" algn="l" defTabSz="457200" rtl="0" eaLnBrk="1" latinLnBrk="0" hangingPunct="1">
                        <a:lnSpc>
                          <a:spcPct val="95000"/>
                        </a:lnSpc>
                        <a:spcBef>
                          <a:spcPct val="20000"/>
                        </a:spcBef>
                        <a:buFontTx/>
                        <a:buChar char="•"/>
                      </a:pPr>
                      <a:r>
                        <a:rPr lang="en-US" sz="2000" kern="1200" dirty="0"/>
                        <a:t>Refer or evaluate by history and pelvic exam.</a:t>
                      </a:r>
                    </a:p>
                    <a:p>
                      <a:pPr marL="236538" indent="-236538" algn="l" defTabSz="457200" rtl="0" eaLnBrk="1" latinLnBrk="0" hangingPunct="1">
                        <a:lnSpc>
                          <a:spcPct val="95000"/>
                        </a:lnSpc>
                        <a:spcBef>
                          <a:spcPct val="20000"/>
                        </a:spcBef>
                        <a:buFontTx/>
                        <a:buChar char="•"/>
                      </a:pPr>
                      <a:r>
                        <a:rPr lang="en-US" sz="2000" kern="1200" dirty="0"/>
                        <a:t>If an STI is diagnosed, she can continue using injectables during treatment.</a:t>
                      </a:r>
                    </a:p>
                    <a:p>
                      <a:pPr marL="236538" indent="-236538" algn="l" defTabSz="457200" rtl="0" eaLnBrk="1" latinLnBrk="0" hangingPunct="1">
                        <a:lnSpc>
                          <a:spcPct val="95000"/>
                        </a:lnSpc>
                        <a:spcBef>
                          <a:spcPct val="20000"/>
                        </a:spcBef>
                        <a:buFontTx/>
                        <a:buChar char="•"/>
                      </a:pPr>
                      <a:r>
                        <a:rPr lang="en-US" sz="2000" kern="1200" dirty="0"/>
                        <a:t>If no cause can be found, consider stopping injectables to make diagnosis easier.</a:t>
                      </a:r>
                      <a:endParaRPr lang="en-US" sz="2000" kern="1200" dirty="0">
                        <a:solidFill>
                          <a:srgbClr val="000000"/>
                        </a:solidFill>
                        <a:latin typeface="+mn-lt"/>
                        <a:ea typeface="+mn-ea"/>
                        <a:cs typeface="+mn-cs"/>
                      </a:endParaRPr>
                    </a:p>
                  </a:txBody>
                  <a:tcPr marL="91442" marR="45721" marT="45619" marB="45619" horzOverflow="overflow"/>
                </a:tc>
                <a:extLst>
                  <a:ext uri="{0D108BD9-81ED-4DB2-BD59-A6C34878D82A}">
                    <a16:rowId xmlns:a16="http://schemas.microsoft.com/office/drawing/2014/main" val="10001"/>
                  </a:ext>
                </a:extLst>
              </a:tr>
              <a:tr h="131043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Migraines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9" marB="45619" horzOverflow="overflow"/>
                </a:tc>
                <a:tc>
                  <a:txBody>
                    <a:bodyPr/>
                    <a:lstStyle/>
                    <a:p>
                      <a:pPr marL="236538" indent="-236538">
                        <a:lnSpc>
                          <a:spcPct val="95000"/>
                        </a:lnSpc>
                        <a:spcBef>
                          <a:spcPct val="20000"/>
                        </a:spcBef>
                        <a:buFontTx/>
                        <a:buChar char="•"/>
                      </a:pPr>
                      <a:r>
                        <a:rPr lang="en-US" sz="2000" dirty="0"/>
                        <a:t>If client has migraines without aura, she can continue to use injectables.</a:t>
                      </a:r>
                    </a:p>
                    <a:p>
                      <a:pPr marL="236538" indent="-236538">
                        <a:lnSpc>
                          <a:spcPct val="95000"/>
                        </a:lnSpc>
                        <a:spcBef>
                          <a:spcPct val="20000"/>
                        </a:spcBef>
                        <a:buFontTx/>
                        <a:buChar char="•"/>
                      </a:pPr>
                      <a:r>
                        <a:rPr lang="en-US" sz="2000" dirty="0"/>
                        <a:t>If she has migraine aura, do not give the injection. Help her choose a method without hormones.</a:t>
                      </a:r>
                      <a:endParaRPr lang="en-US" sz="2000" dirty="0">
                        <a:solidFill>
                          <a:schemeClr val="bg2"/>
                        </a:solidFill>
                      </a:endParaRPr>
                    </a:p>
                  </a:txBody>
                  <a:tcPr marL="91442" marR="45721" marT="45619" marB="45619" anchor="ctr" horzOverflow="overflow"/>
                </a:tc>
                <a:extLst>
                  <a:ext uri="{0D108BD9-81ED-4DB2-BD59-A6C34878D82A}">
                    <a16:rowId xmlns:a16="http://schemas.microsoft.com/office/drawing/2014/main" val="10002"/>
                  </a:ext>
                </a:extLst>
              </a:tr>
              <a:tr h="137157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Certain serious health conditions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9" marB="45619" horzOverflow="overflow"/>
                </a:tc>
                <a:tc>
                  <a:txBody>
                    <a:bodyPr/>
                    <a:lstStyle/>
                    <a:p>
                      <a:pPr marL="236538" indent="-236538">
                        <a:lnSpc>
                          <a:spcPct val="95000"/>
                        </a:lnSpc>
                        <a:spcBef>
                          <a:spcPct val="20000"/>
                        </a:spcBef>
                        <a:buFontTx/>
                        <a:buChar char="•"/>
                      </a:pPr>
                      <a:r>
                        <a:rPr lang="en-US" sz="2000" dirty="0"/>
                        <a:t>Do not give next injection.</a:t>
                      </a:r>
                    </a:p>
                    <a:p>
                      <a:pPr marL="236538" indent="-236538">
                        <a:lnSpc>
                          <a:spcPct val="95000"/>
                        </a:lnSpc>
                        <a:spcBef>
                          <a:spcPct val="20000"/>
                        </a:spcBef>
                        <a:buFontTx/>
                        <a:buChar char="•"/>
                      </a:pPr>
                      <a:r>
                        <a:rPr lang="en-US" sz="2000" dirty="0"/>
                        <a:t>Give client backup method to use until condition is evaluated.</a:t>
                      </a:r>
                    </a:p>
                    <a:p>
                      <a:pPr marL="236538" indent="-236538">
                        <a:lnSpc>
                          <a:spcPct val="95000"/>
                        </a:lnSpc>
                        <a:spcBef>
                          <a:spcPct val="20000"/>
                        </a:spcBef>
                        <a:buFontTx/>
                        <a:buChar char="•"/>
                      </a:pPr>
                      <a:r>
                        <a:rPr lang="en-US" sz="2000" dirty="0"/>
                        <a:t>Refer for diagnosis and treatment..</a:t>
                      </a:r>
                      <a:endParaRPr lang="en-US" sz="2000" dirty="0">
                        <a:solidFill>
                          <a:srgbClr val="000000"/>
                        </a:solidFill>
                      </a:endParaRPr>
                    </a:p>
                  </a:txBody>
                  <a:tcPr marL="91442" marR="45721" marT="45619" marB="45619" horzOverflow="overflow"/>
                </a:tc>
                <a:extLst>
                  <a:ext uri="{0D108BD9-81ED-4DB2-BD59-A6C34878D82A}">
                    <a16:rowId xmlns:a16="http://schemas.microsoft.com/office/drawing/2014/main" val="10003"/>
                  </a:ext>
                </a:extLst>
              </a:tr>
            </a:tbl>
          </a:graphicData>
        </a:graphic>
      </p:graphicFrame>
      <p:sp>
        <p:nvSpPr>
          <p:cNvPr id="29718" name="Rectangle 10">
            <a:extLst>
              <a:ext uri="{FF2B5EF4-FFF2-40B4-BE49-F238E27FC236}">
                <a16:creationId xmlns:a16="http://schemas.microsoft.com/office/drawing/2014/main" id="{E0A4F029-7DCE-421A-93DF-1B4B73637379}"/>
              </a:ext>
            </a:extLst>
          </p:cNvPr>
          <p:cNvSpPr>
            <a:spLocks noGrp="1" noChangeArrowheads="1"/>
          </p:cNvSpPr>
          <p:nvPr>
            <p:ph type="title"/>
          </p:nvPr>
        </p:nvSpPr>
        <p:spPr>
          <a:xfrm>
            <a:off x="457200" y="58542"/>
            <a:ext cx="8229600" cy="1143000"/>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Problems that may require switching from injectables to another method</a:t>
            </a:r>
          </a:p>
        </p:txBody>
      </p:sp>
      <p:sp>
        <p:nvSpPr>
          <p:cNvPr id="4" name="Footer Placeholder 1">
            <a:extLst>
              <a:ext uri="{FF2B5EF4-FFF2-40B4-BE49-F238E27FC236}">
                <a16:creationId xmlns:a16="http://schemas.microsoft.com/office/drawing/2014/main" id="{14BA6A98-B15B-4E04-A588-48D4D11C09A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F70A934-B786-4967-988D-6968BDD7DC55}"/>
              </a:ext>
            </a:extLst>
          </p:cNvPr>
          <p:cNvSpPr>
            <a:spLocks noGrp="1" noChangeArrowheads="1"/>
          </p:cNvSpPr>
          <p:nvPr>
            <p:ph type="title"/>
          </p:nvPr>
        </p:nvSpPr>
        <p:spPr>
          <a:xfrm>
            <a:off x="415925" y="82550"/>
            <a:ext cx="8229600" cy="1041400"/>
          </a:xfrm>
        </p:spPr>
        <p:txBody>
          <a:bodyPr>
            <a:noAutofit/>
          </a:bodyPr>
          <a:lstStyle/>
          <a:p>
            <a:pPr eaLnBrk="1" hangingPunct="1">
              <a:lnSpc>
                <a:spcPct val="95000"/>
              </a:lnSpc>
            </a:pPr>
            <a:r>
              <a:rPr lang="en-US" altLang="en-US" sz="40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DMPA Injection Schedule</a:t>
            </a:r>
          </a:p>
        </p:txBody>
      </p:sp>
      <p:sp>
        <p:nvSpPr>
          <p:cNvPr id="17411" name="Rectangle 3">
            <a:extLst>
              <a:ext uri="{FF2B5EF4-FFF2-40B4-BE49-F238E27FC236}">
                <a16:creationId xmlns:a16="http://schemas.microsoft.com/office/drawing/2014/main" id="{CAD38D7E-FD6E-467B-A55C-8BEFDD85DCE0}"/>
              </a:ext>
            </a:extLst>
          </p:cNvPr>
          <p:cNvSpPr>
            <a:spLocks noGrp="1" noChangeArrowheads="1"/>
          </p:cNvSpPr>
          <p:nvPr>
            <p:ph type="body" sz="half" idx="2"/>
          </p:nvPr>
        </p:nvSpPr>
        <p:spPr>
          <a:xfrm>
            <a:off x="538163" y="1562100"/>
            <a:ext cx="5138737" cy="3668713"/>
          </a:xfrm>
        </p:spPr>
        <p:txBody>
          <a:bodyPr/>
          <a:lstStyle/>
          <a:p>
            <a:pPr marL="0" indent="0" eaLnBrk="1" hangingPunct="1">
              <a:spcBef>
                <a:spcPct val="50000"/>
              </a:spcBef>
              <a:buFontTx/>
              <a:buNone/>
              <a:defRPr/>
            </a:pPr>
            <a:endParaRPr lang="en-US" sz="2800" dirty="0">
              <a:ea typeface="ＭＳ Ｐゴシック" pitchFamily="34" charset="-128"/>
            </a:endParaRPr>
          </a:p>
          <a:p>
            <a:pPr eaLnBrk="1" hangingPunct="1">
              <a:spcBef>
                <a:spcPct val="50000"/>
              </a:spcBef>
              <a:defRPr/>
            </a:pPr>
            <a:r>
              <a:rPr lang="en-US" sz="2800" b="1" dirty="0">
                <a:ea typeface="ＭＳ Ｐゴシック" pitchFamily="34" charset="-128"/>
              </a:rPr>
              <a:t>150 mg </a:t>
            </a:r>
            <a:r>
              <a:rPr lang="en-US" sz="2800" dirty="0">
                <a:ea typeface="ＭＳ Ｐゴシック" pitchFamily="34" charset="-128"/>
              </a:rPr>
              <a:t>DMPA</a:t>
            </a:r>
          </a:p>
          <a:p>
            <a:pPr eaLnBrk="1" hangingPunct="1">
              <a:spcBef>
                <a:spcPct val="50000"/>
              </a:spcBef>
              <a:defRPr/>
            </a:pPr>
            <a:r>
              <a:rPr lang="en-US" sz="2800" dirty="0">
                <a:ea typeface="ＭＳ Ｐゴシック" pitchFamily="34" charset="-128"/>
              </a:rPr>
              <a:t>Injection </a:t>
            </a:r>
            <a:r>
              <a:rPr lang="en-US" sz="2800" b="1" dirty="0">
                <a:ea typeface="ＭＳ Ｐゴシック" pitchFamily="34" charset="-128"/>
              </a:rPr>
              <a:t>every 13 weeks </a:t>
            </a:r>
            <a:r>
              <a:rPr lang="en-US" sz="2800" dirty="0">
                <a:ea typeface="ＭＳ Ｐゴシック" pitchFamily="34" charset="-128"/>
              </a:rPr>
              <a:t>(or 3 months)</a:t>
            </a:r>
          </a:p>
          <a:p>
            <a:pPr eaLnBrk="1" hangingPunct="1">
              <a:spcBef>
                <a:spcPct val="50000"/>
              </a:spcBef>
              <a:defRPr/>
            </a:pPr>
            <a:r>
              <a:rPr lang="en-US" sz="2800" dirty="0">
                <a:ea typeface="ＭＳ Ｐゴシック" pitchFamily="34" charset="-128"/>
              </a:rPr>
              <a:t>Can be up to </a:t>
            </a:r>
            <a:r>
              <a:rPr lang="en-US" sz="2800" b="1" dirty="0">
                <a:ea typeface="ＭＳ Ｐゴシック" pitchFamily="34" charset="-128"/>
              </a:rPr>
              <a:t>2 weeks early or 4 weeks late</a:t>
            </a:r>
            <a:endParaRPr lang="en-US" b="1" dirty="0">
              <a:ea typeface="ＭＳ Ｐゴシック" pitchFamily="34" charset="-128"/>
            </a:endParaRPr>
          </a:p>
        </p:txBody>
      </p:sp>
      <p:sp>
        <p:nvSpPr>
          <p:cNvPr id="31749" name="Rectangle 9">
            <a:extLst>
              <a:ext uri="{FF2B5EF4-FFF2-40B4-BE49-F238E27FC236}">
                <a16:creationId xmlns:a16="http://schemas.microsoft.com/office/drawing/2014/main" id="{B021E858-7DEF-444F-B602-CDDC94974819}"/>
              </a:ext>
            </a:extLst>
          </p:cNvPr>
          <p:cNvSpPr>
            <a:spLocks noChangeArrowheads="1"/>
          </p:cNvSpPr>
          <p:nvPr/>
        </p:nvSpPr>
        <p:spPr bwMode="auto">
          <a:xfrm rot="-224387">
            <a:off x="5340350" y="4116388"/>
            <a:ext cx="1588"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31750" name="Rectangle 18">
            <a:extLst>
              <a:ext uri="{FF2B5EF4-FFF2-40B4-BE49-F238E27FC236}">
                <a16:creationId xmlns:a16="http://schemas.microsoft.com/office/drawing/2014/main" id="{F708E02C-0F54-4EDB-9F7C-02AEDD0E3129}"/>
              </a:ext>
            </a:extLst>
          </p:cNvPr>
          <p:cNvSpPr>
            <a:spLocks noChangeArrowheads="1"/>
          </p:cNvSpPr>
          <p:nvPr/>
        </p:nvSpPr>
        <p:spPr bwMode="auto">
          <a:xfrm rot="-86161">
            <a:off x="5384800" y="3829050"/>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31751" name="Rectangle 33">
            <a:extLst>
              <a:ext uri="{FF2B5EF4-FFF2-40B4-BE49-F238E27FC236}">
                <a16:creationId xmlns:a16="http://schemas.microsoft.com/office/drawing/2014/main" id="{24E11C79-98CB-49E2-8421-919CB6BF7E9E}"/>
              </a:ext>
            </a:extLst>
          </p:cNvPr>
          <p:cNvSpPr>
            <a:spLocks noChangeArrowheads="1"/>
          </p:cNvSpPr>
          <p:nvPr/>
        </p:nvSpPr>
        <p:spPr bwMode="auto">
          <a:xfrm>
            <a:off x="5384800" y="3298825"/>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pic>
        <p:nvPicPr>
          <p:cNvPr id="31752" name="Picture 62" descr="DMPAreinjectionTool_clinicians_ENG_2009_Page_1">
            <a:extLst>
              <a:ext uri="{FF2B5EF4-FFF2-40B4-BE49-F238E27FC236}">
                <a16:creationId xmlns:a16="http://schemas.microsoft.com/office/drawing/2014/main" id="{566A811E-62A1-4D09-A53A-484A72079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133" t="18820" r="4588" b="7729"/>
          <a:stretch>
            <a:fillRect/>
          </a:stretch>
        </p:blipFill>
        <p:spPr bwMode="auto">
          <a:xfrm>
            <a:off x="5883275" y="379413"/>
            <a:ext cx="2052638" cy="6235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Footer Placeholder 1">
            <a:extLst>
              <a:ext uri="{FF2B5EF4-FFF2-40B4-BE49-F238E27FC236}">
                <a16:creationId xmlns:a16="http://schemas.microsoft.com/office/drawing/2014/main" id="{1F384340-49F9-4CA3-B8FB-95E3A878667A}"/>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045AE0-F418-4FF9-9EB6-3E91A631DCF3}"/>
              </a:ext>
            </a:extLst>
          </p:cNvPr>
          <p:cNvSpPr>
            <a:spLocks noGrp="1" noChangeArrowheads="1"/>
          </p:cNvSpPr>
          <p:nvPr>
            <p:ph type="title" idx="4294967295"/>
          </p:nvPr>
        </p:nvSpPr>
        <p:spPr>
          <a:xfrm>
            <a:off x="837281" y="45252"/>
            <a:ext cx="8229600" cy="971550"/>
          </a:xfrm>
        </p:spPr>
        <p:txBody>
          <a:bodyPr/>
          <a:lstStyle/>
          <a:p>
            <a:pPr eaLnBrk="1" hangingPunct="1"/>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What are POPS? Content and types</a:t>
            </a:r>
          </a:p>
        </p:txBody>
      </p:sp>
      <p:graphicFrame>
        <p:nvGraphicFramePr>
          <p:cNvPr id="18" name="Group 50">
            <a:extLst>
              <a:ext uri="{FF2B5EF4-FFF2-40B4-BE49-F238E27FC236}">
                <a16:creationId xmlns:a16="http://schemas.microsoft.com/office/drawing/2014/main" id="{6AE461F8-762C-4BD6-B1A2-E1689CCF6D74}"/>
              </a:ext>
            </a:extLst>
          </p:cNvPr>
          <p:cNvGraphicFramePr>
            <a:graphicFrameLocks/>
          </p:cNvGraphicFramePr>
          <p:nvPr>
            <p:extLst>
              <p:ext uri="{D42A27DB-BD31-4B8C-83A1-F6EECF244321}">
                <p14:modId xmlns:p14="http://schemas.microsoft.com/office/powerpoint/2010/main" val="3754618853"/>
              </p:ext>
            </p:extLst>
          </p:nvPr>
        </p:nvGraphicFramePr>
        <p:xfrm>
          <a:off x="618969" y="2525866"/>
          <a:ext cx="8179605" cy="3962334"/>
        </p:xfrm>
        <a:graphic>
          <a:graphicData uri="http://schemas.openxmlformats.org/drawingml/2006/table">
            <a:tbl>
              <a:tblPr/>
              <a:tblGrid>
                <a:gridCol w="2201728">
                  <a:extLst>
                    <a:ext uri="{9D8B030D-6E8A-4147-A177-3AD203B41FA5}">
                      <a16:colId xmlns:a16="http://schemas.microsoft.com/office/drawing/2014/main" val="20000"/>
                    </a:ext>
                  </a:extLst>
                </a:gridCol>
                <a:gridCol w="5977877">
                  <a:extLst>
                    <a:ext uri="{9D8B030D-6E8A-4147-A177-3AD203B41FA5}">
                      <a16:colId xmlns:a16="http://schemas.microsoft.com/office/drawing/2014/main" val="20001"/>
                    </a:ext>
                  </a:extLst>
                </a:gridCol>
              </a:tblGrid>
              <a:tr h="704917">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i="0" u="none" strike="noStrike" kern="1200" cap="none" normalizeH="0" baseline="0" dirty="0">
                          <a:ln>
                            <a:noFill/>
                          </a:ln>
                          <a:solidFill>
                            <a:srgbClr val="000000"/>
                          </a:solidFill>
                          <a:effectLst/>
                          <a:latin typeface="+mn-lt"/>
                          <a:ea typeface="ヒラギノ角ゴ Pro W3"/>
                          <a:cs typeface="ヒラギノ角ゴ Pro W3"/>
                        </a:rPr>
                        <a:t>Content</a:t>
                      </a: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dirty="0">
                          <a:solidFill>
                            <a:srgbClr val="000000"/>
                          </a:solidFill>
                          <a:latin typeface="+mn-lt"/>
                        </a:rPr>
                        <a:t>Only one hormone, progestin. Do NOT contain estrogen. Sometimes called the “mini-pill”</a:t>
                      </a: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5607">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i="0" u="none" strike="noStrike" kern="1200" cap="none" normalizeH="0" baseline="0" dirty="0">
                          <a:ln>
                            <a:noFill/>
                          </a:ln>
                          <a:solidFill>
                            <a:srgbClr val="000000"/>
                          </a:solidFill>
                          <a:effectLst/>
                          <a:latin typeface="+mn-lt"/>
                          <a:ea typeface="ヒラギノ角ゴ Pro W3"/>
                          <a:cs typeface="ヒラギノ角ゴ Pro W3"/>
                        </a:rPr>
                        <a:t>Types</a:t>
                      </a: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kern="1200" dirty="0">
                          <a:solidFill>
                            <a:srgbClr val="000000"/>
                          </a:solidFill>
                          <a:latin typeface="+mn-lt"/>
                          <a:ea typeface="+mn-ea"/>
                          <a:cs typeface="+mn-cs"/>
                        </a:rPr>
                        <a:t>Common:</a:t>
                      </a:r>
                      <a:r>
                        <a:rPr lang="en-US" sz="2200" kern="1200" baseline="0" dirty="0">
                          <a:solidFill>
                            <a:srgbClr val="000000"/>
                          </a:solidFill>
                          <a:latin typeface="+mn-lt"/>
                          <a:ea typeface="+mn-ea"/>
                          <a:cs typeface="+mn-cs"/>
                        </a:rPr>
                        <a:t> </a:t>
                      </a:r>
                      <a:r>
                        <a:rPr lang="en-US" sz="2200" kern="1200" baseline="0" dirty="0" err="1">
                          <a:solidFill>
                            <a:srgbClr val="000000"/>
                          </a:solidFill>
                          <a:latin typeface="+mn-lt"/>
                          <a:ea typeface="+mn-ea"/>
                          <a:cs typeface="+mn-cs"/>
                        </a:rPr>
                        <a:t>norethistrone</a:t>
                      </a:r>
                      <a:r>
                        <a:rPr lang="en-US" sz="2200" kern="1200" baseline="0" dirty="0">
                          <a:solidFill>
                            <a:srgbClr val="000000"/>
                          </a:solidFill>
                          <a:latin typeface="+mn-lt"/>
                          <a:ea typeface="+mn-ea"/>
                          <a:cs typeface="+mn-cs"/>
                        </a:rPr>
                        <a:t> (</a:t>
                      </a:r>
                      <a:r>
                        <a:rPr lang="en-US" sz="2200" kern="1200" baseline="0" dirty="0" err="1">
                          <a:solidFill>
                            <a:srgbClr val="000000"/>
                          </a:solidFill>
                          <a:latin typeface="+mn-lt"/>
                          <a:ea typeface="+mn-ea"/>
                          <a:cs typeface="+mn-cs"/>
                        </a:rPr>
                        <a:t>n</a:t>
                      </a:r>
                      <a:r>
                        <a:rPr lang="en-US" sz="2200" kern="1200" dirty="0" err="1">
                          <a:solidFill>
                            <a:srgbClr val="000000"/>
                          </a:solidFill>
                          <a:latin typeface="+mn-lt"/>
                          <a:ea typeface="+mn-ea"/>
                          <a:cs typeface="+mn-cs"/>
                        </a:rPr>
                        <a:t>orethindrone</a:t>
                      </a:r>
                      <a:r>
                        <a:rPr lang="en-US" sz="2200" kern="1200" dirty="0">
                          <a:solidFill>
                            <a:srgbClr val="000000"/>
                          </a:solidFill>
                          <a:latin typeface="+mn-lt"/>
                          <a:ea typeface="+mn-ea"/>
                          <a:cs typeface="+mn-cs"/>
                        </a:rPr>
                        <a:t>),</a:t>
                      </a:r>
                      <a:r>
                        <a:rPr lang="en-US" sz="2200" kern="1200" baseline="0" dirty="0">
                          <a:solidFill>
                            <a:srgbClr val="000000"/>
                          </a:solidFill>
                          <a:latin typeface="+mn-lt"/>
                          <a:ea typeface="+mn-ea"/>
                          <a:cs typeface="+mn-cs"/>
                        </a:rPr>
                        <a:t> </a:t>
                      </a:r>
                      <a:r>
                        <a:rPr lang="en-US" sz="2200" kern="1200" dirty="0" err="1">
                          <a:solidFill>
                            <a:srgbClr val="000000"/>
                          </a:solidFill>
                          <a:latin typeface="+mn-lt"/>
                          <a:ea typeface="+mn-ea"/>
                          <a:cs typeface="+mn-cs"/>
                        </a:rPr>
                        <a:t>levonorgestrel</a:t>
                      </a:r>
                      <a:r>
                        <a:rPr lang="en-US" sz="2200" kern="1200" dirty="0">
                          <a:solidFill>
                            <a:srgbClr val="000000"/>
                          </a:solidFill>
                          <a:latin typeface="+mn-lt"/>
                          <a:ea typeface="+mn-ea"/>
                          <a:cs typeface="+mn-cs"/>
                        </a:rPr>
                        <a:t>, </a:t>
                      </a:r>
                      <a:r>
                        <a:rPr lang="en-US" sz="2200" kern="1200" dirty="0" err="1">
                          <a:solidFill>
                            <a:srgbClr val="000000"/>
                          </a:solidFill>
                          <a:latin typeface="+mn-lt"/>
                          <a:ea typeface="+mn-ea"/>
                          <a:cs typeface="+mn-cs"/>
                        </a:rPr>
                        <a:t>desogestrel</a:t>
                      </a:r>
                      <a:r>
                        <a:rPr lang="en-US" sz="2200" kern="1200" dirty="0">
                          <a:solidFill>
                            <a:srgbClr val="000000"/>
                          </a:solidFill>
                          <a:latin typeface="+mn-lt"/>
                          <a:ea typeface="+mn-ea"/>
                          <a:cs typeface="+mn-cs"/>
                        </a:rPr>
                        <a:t>, </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kern="1200" dirty="0">
                          <a:solidFill>
                            <a:srgbClr val="000000"/>
                          </a:solidFill>
                          <a:latin typeface="+mn-lt"/>
                          <a:ea typeface="+mn-ea"/>
                          <a:cs typeface="+mn-cs"/>
                        </a:rPr>
                        <a:t>Less Common: </a:t>
                      </a:r>
                      <a:r>
                        <a:rPr lang="en-US" sz="2200" kern="1200" dirty="0" err="1">
                          <a:solidFill>
                            <a:srgbClr val="000000"/>
                          </a:solidFill>
                          <a:latin typeface="+mn-lt"/>
                          <a:ea typeface="+mn-ea"/>
                          <a:cs typeface="+mn-cs"/>
                        </a:rPr>
                        <a:t>etynodial</a:t>
                      </a:r>
                      <a:r>
                        <a:rPr lang="en-US" sz="2200" kern="1200" dirty="0">
                          <a:solidFill>
                            <a:srgbClr val="000000"/>
                          </a:solidFill>
                          <a:latin typeface="+mn-lt"/>
                          <a:ea typeface="+mn-ea"/>
                          <a:cs typeface="+mn-cs"/>
                        </a:rPr>
                        <a:t> diacetate, </a:t>
                      </a:r>
                      <a:r>
                        <a:rPr lang="en-US" sz="2200" kern="1200" dirty="0" err="1">
                          <a:solidFill>
                            <a:srgbClr val="000000"/>
                          </a:solidFill>
                          <a:latin typeface="+mn-lt"/>
                          <a:ea typeface="+mn-ea"/>
                          <a:cs typeface="+mn-cs"/>
                        </a:rPr>
                        <a:t>lynestrenol</a:t>
                      </a:r>
                      <a:endParaRPr lang="en-US" sz="2200" kern="1200" dirty="0">
                        <a:solidFill>
                          <a:srgbClr val="000000"/>
                        </a:solidFill>
                        <a:latin typeface="+mn-lt"/>
                        <a:ea typeface="+mn-ea"/>
                        <a:cs typeface="+mn-cs"/>
                      </a:endParaRP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endParaRPr lang="en-US" sz="2200" kern="1200" dirty="0">
                        <a:solidFill>
                          <a:srgbClr val="000000"/>
                        </a:solidFill>
                        <a:latin typeface="+mn-lt"/>
                        <a:ea typeface="+mn-ea"/>
                        <a:cs typeface="+mn-cs"/>
                      </a:endParaRP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kern="1200" dirty="0">
                          <a:solidFill>
                            <a:srgbClr val="000000"/>
                          </a:solidFill>
                          <a:latin typeface="+mn-lt"/>
                          <a:ea typeface="+mn-ea"/>
                          <a:cs typeface="+mn-cs"/>
                        </a:rPr>
                        <a:t>Have similar effectiveness, safety, characteristics,</a:t>
                      </a:r>
                      <a:r>
                        <a:rPr lang="en-US" sz="2200" kern="1200" baseline="0" dirty="0">
                          <a:solidFill>
                            <a:srgbClr val="000000"/>
                          </a:solidFill>
                          <a:latin typeface="+mn-lt"/>
                          <a:ea typeface="+mn-ea"/>
                          <a:cs typeface="+mn-cs"/>
                        </a:rPr>
                        <a:t> and eligibility criteria</a:t>
                      </a:r>
                      <a:endParaRPr lang="en-US" sz="2200" kern="1200" dirty="0">
                        <a:solidFill>
                          <a:srgbClr val="000000"/>
                        </a:solidFill>
                        <a:latin typeface="+mn-lt"/>
                        <a:ea typeface="+mn-ea"/>
                        <a:cs typeface="+mn-cs"/>
                      </a:endParaRP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5090">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400" b="1" i="0" u="none" strike="noStrike" kern="1200" cap="none" normalizeH="0" baseline="0" dirty="0">
                          <a:ln>
                            <a:noFill/>
                          </a:ln>
                          <a:solidFill>
                            <a:srgbClr val="000000"/>
                          </a:solidFill>
                          <a:effectLst/>
                          <a:latin typeface="+mn-lt"/>
                          <a:ea typeface="ヒラギノ角ゴ Pro W3"/>
                          <a:cs typeface="ヒラギノ角ゴ Pro W3"/>
                        </a:rPr>
                        <a:t>Pills per pack</a:t>
                      </a: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kern="1200" dirty="0">
                          <a:solidFill>
                            <a:srgbClr val="000000"/>
                          </a:solidFill>
                          <a:latin typeface="+mn-lt"/>
                          <a:ea typeface="+mn-ea"/>
                          <a:cs typeface="+mn-cs"/>
                        </a:rPr>
                        <a:t>28: all active pills</a:t>
                      </a:r>
                      <a:br>
                        <a:rPr lang="en-US" sz="2200" kern="1200" dirty="0">
                          <a:solidFill>
                            <a:srgbClr val="000000"/>
                          </a:solidFill>
                          <a:latin typeface="+mn-lt"/>
                          <a:ea typeface="+mn-ea"/>
                          <a:cs typeface="+mn-cs"/>
                        </a:rPr>
                      </a:br>
                      <a:r>
                        <a:rPr lang="en-US" sz="2200" kern="1200" dirty="0">
                          <a:solidFill>
                            <a:srgbClr val="000000"/>
                          </a:solidFill>
                          <a:latin typeface="+mn-lt"/>
                          <a:ea typeface="+mn-ea"/>
                          <a:cs typeface="+mn-cs"/>
                        </a:rPr>
                        <a:t>35: all active pills</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2200" kern="1200" dirty="0">
                          <a:solidFill>
                            <a:srgbClr val="000000"/>
                          </a:solidFill>
                          <a:latin typeface="+mn-lt"/>
                          <a:ea typeface="+mn-ea"/>
                          <a:cs typeface="+mn-cs"/>
                        </a:rPr>
                        <a:t>(no break between packs)</a:t>
                      </a:r>
                    </a:p>
                  </a:txBody>
                  <a:tcPr marL="91429" marR="91429" marT="45709" marB="4570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CB2FCB35-BE11-48AF-AC65-752A3553822E}"/>
              </a:ext>
            </a:extLst>
          </p:cNvPr>
          <p:cNvSpPr/>
          <p:nvPr/>
        </p:nvSpPr>
        <p:spPr>
          <a:xfrm>
            <a:off x="618969" y="1016802"/>
            <a:ext cx="8073339" cy="1015663"/>
          </a:xfrm>
          <a:prstGeom prst="rect">
            <a:avLst/>
          </a:prstGeom>
        </p:spPr>
        <p:txBody>
          <a:bodyPr wrap="square">
            <a:spAutoFit/>
          </a:bodyPr>
          <a:lstStyle/>
          <a:p>
            <a:r>
              <a:rPr lang="en-GB" sz="2000" dirty="0"/>
              <a:t>POPs are pills that contain very low doses of a progestin like the natural hormone progesterone in a woman’s body. They are also called “minipills” and progestin-only oral contraceptives.</a:t>
            </a:r>
          </a:p>
        </p:txBody>
      </p:sp>
      <p:sp>
        <p:nvSpPr>
          <p:cNvPr id="7" name="Rectangle 6">
            <a:extLst>
              <a:ext uri="{FF2B5EF4-FFF2-40B4-BE49-F238E27FC236}">
                <a16:creationId xmlns:a16="http://schemas.microsoft.com/office/drawing/2014/main" id="{C0651F8B-474A-4F32-A351-5322AC18BC7B}"/>
              </a:ext>
            </a:extLst>
          </p:cNvPr>
          <p:cNvSpPr/>
          <p:nvPr/>
        </p:nvSpPr>
        <p:spPr>
          <a:xfrm>
            <a:off x="618969" y="2125756"/>
            <a:ext cx="186185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4472C4"/>
                </a:solidFill>
                <a:effectLst/>
                <a:uLnTx/>
                <a:uFillTx/>
                <a:ea typeface="ＭＳ Ｐゴシック" panose="020B0600070205080204" pitchFamily="34" charset="-128"/>
                <a:cs typeface="Calibri" panose="020F0502020204030204" pitchFamily="34" charset="0"/>
              </a:rPr>
              <a:t>Traits and types</a:t>
            </a:r>
            <a:endParaRPr kumimoji="0" lang="en-GB" sz="2000" b="0" i="0" u="none" strike="noStrike" kern="0" cap="none" spc="0" normalizeH="0" baseline="0" noProof="0" dirty="0">
              <a:ln>
                <a:noFill/>
              </a:ln>
              <a:solidFill>
                <a:prstClr val="black"/>
              </a:solidFill>
              <a:effectLst/>
              <a:uLnTx/>
              <a:uFillTx/>
            </a:endParaRPr>
          </a:p>
        </p:txBody>
      </p:sp>
      <p:sp>
        <p:nvSpPr>
          <p:cNvPr id="8" name="Footer Placeholder 1">
            <a:extLst>
              <a:ext uri="{FF2B5EF4-FFF2-40B4-BE49-F238E27FC236}">
                <a16:creationId xmlns:a16="http://schemas.microsoft.com/office/drawing/2014/main" id="{F9CAA1BD-7EAD-48DB-9DBC-BB75C78F3FA9}"/>
              </a:ext>
            </a:extLst>
          </p:cNvPr>
          <p:cNvSpPr txBox="1">
            <a:spLocks/>
          </p:cNvSpPr>
          <p:nvPr/>
        </p:nvSpPr>
        <p:spPr>
          <a:xfrm>
            <a:off x="1231684" y="6629789"/>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00" u="sng" dirty="0"/>
              <a:t>Table adapted from Training Resource Package for Family Planning: https://www.fptraining.org/</a:t>
            </a:r>
            <a:endParaRPr lang="en-GB" sz="1000" dirty="0"/>
          </a:p>
        </p:txBody>
      </p:sp>
      <p:sp>
        <p:nvSpPr>
          <p:cNvPr id="9" name="Footer Placeholder 2">
            <a:extLst>
              <a:ext uri="{FF2B5EF4-FFF2-40B4-BE49-F238E27FC236}">
                <a16:creationId xmlns:a16="http://schemas.microsoft.com/office/drawing/2014/main" id="{EF77E24A-9589-489F-9B68-2B2B53709311}"/>
              </a:ext>
            </a:extLst>
          </p:cNvPr>
          <p:cNvSpPr txBox="1">
            <a:spLocks/>
          </p:cNvSpPr>
          <p:nvPr/>
        </p:nvSpPr>
        <p:spPr>
          <a:xfrm>
            <a:off x="2053732" y="6429431"/>
            <a:ext cx="5171090" cy="2003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000" u="sng" dirty="0">
                <a:hlinkClick r:id="rId3"/>
              </a:rPr>
              <a:t>Family Planning: A Global Handbook for Providers (3rd Edition, 2018)</a:t>
            </a:r>
            <a:endParaRPr lang="en-GB" sz="1000" dirty="0"/>
          </a:p>
        </p:txBody>
      </p:sp>
      <p:sp>
        <p:nvSpPr>
          <p:cNvPr id="4" name="Slide Number Placeholder 3">
            <a:extLst>
              <a:ext uri="{FF2B5EF4-FFF2-40B4-BE49-F238E27FC236}">
                <a16:creationId xmlns:a16="http://schemas.microsoft.com/office/drawing/2014/main" id="{5194098F-4EB4-4292-8101-CFAE86DE4710}"/>
              </a:ext>
            </a:extLst>
          </p:cNvPr>
          <p:cNvSpPr>
            <a:spLocks noGrp="1"/>
          </p:cNvSpPr>
          <p:nvPr>
            <p:ph type="sldNum" sz="quarter" idx="12"/>
          </p:nvPr>
        </p:nvSpPr>
        <p:spPr/>
        <p:txBody>
          <a:bodyPr/>
          <a:lstStyle/>
          <a:p>
            <a:fld id="{8503B3E5-BAE0-4051-A0B1-29381921E4F1}" type="slidenum">
              <a:rPr lang="en-GB" smtClean="0"/>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57">
            <a:extLst>
              <a:ext uri="{FF2B5EF4-FFF2-40B4-BE49-F238E27FC236}">
                <a16:creationId xmlns:a16="http://schemas.microsoft.com/office/drawing/2014/main" id="{962A6683-C878-4FAD-A783-846F213C361B}"/>
              </a:ext>
            </a:extLst>
          </p:cNvPr>
          <p:cNvSpPr>
            <a:spLocks noGrp="1" noChangeArrowheads="1"/>
          </p:cNvSpPr>
          <p:nvPr>
            <p:ph type="title"/>
          </p:nvPr>
        </p:nvSpPr>
        <p:spPr>
          <a:xfrm>
            <a:off x="102601" y="24160"/>
            <a:ext cx="8229600" cy="1143000"/>
          </a:xfrm>
        </p:spPr>
        <p:txBody>
          <a:bodyPr>
            <a:noAutofit/>
          </a:bodyPr>
          <a:lstStyle/>
          <a:p>
            <a:pPr eaLnBrk="1" hangingPunct="1">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NET-EN Injection Schedule</a:t>
            </a:r>
          </a:p>
        </p:txBody>
      </p:sp>
      <p:sp>
        <p:nvSpPr>
          <p:cNvPr id="33794" name="Rectangle 2">
            <a:extLst>
              <a:ext uri="{FF2B5EF4-FFF2-40B4-BE49-F238E27FC236}">
                <a16:creationId xmlns:a16="http://schemas.microsoft.com/office/drawing/2014/main" id="{002CCB31-5CE2-488A-A4CB-68FF348F4348}"/>
              </a:ext>
            </a:extLst>
          </p:cNvPr>
          <p:cNvSpPr>
            <a:spLocks noGrp="1" noChangeArrowheads="1"/>
          </p:cNvSpPr>
          <p:nvPr>
            <p:ph type="body" sz="half" idx="2"/>
          </p:nvPr>
        </p:nvSpPr>
        <p:spPr>
          <a:xfrm>
            <a:off x="566738" y="2185193"/>
            <a:ext cx="5740400" cy="2487613"/>
          </a:xfrm>
        </p:spPr>
        <p:txBody>
          <a:bodyPr>
            <a:normAutofit lnSpcReduction="10000"/>
          </a:bodyPr>
          <a:lstStyle/>
          <a:p>
            <a:pPr>
              <a:spcBef>
                <a:spcPct val="50000"/>
              </a:spcBef>
            </a:pPr>
            <a:r>
              <a:rPr lang="en-US" altLang="en-US" b="1" dirty="0">
                <a:ea typeface="ＭＳ Ｐゴシック" panose="020B0600070205080204" pitchFamily="34" charset="-128"/>
              </a:rPr>
              <a:t>200mg</a:t>
            </a:r>
            <a:r>
              <a:rPr lang="en-US" altLang="en-US" dirty="0">
                <a:ea typeface="ＭＳ Ｐゴシック" panose="020B0600070205080204" pitchFamily="34" charset="-128"/>
              </a:rPr>
              <a:t> NET-EN </a:t>
            </a:r>
          </a:p>
          <a:p>
            <a:pPr eaLnBrk="1" hangingPunct="1">
              <a:spcBef>
                <a:spcPct val="50000"/>
              </a:spcBef>
            </a:pPr>
            <a:r>
              <a:rPr lang="en-US" altLang="en-US" sz="2800" dirty="0">
                <a:ea typeface="ＭＳ Ｐゴシック" panose="020B0600070205080204" pitchFamily="34" charset="-128"/>
              </a:rPr>
              <a:t>Injection </a:t>
            </a:r>
            <a:r>
              <a:rPr lang="en-US" altLang="en-US" sz="2800" b="1" dirty="0">
                <a:ea typeface="ＭＳ Ｐゴシック" panose="020B0600070205080204" pitchFamily="34" charset="-128"/>
              </a:rPr>
              <a:t>every 8 weeks </a:t>
            </a:r>
            <a:r>
              <a:rPr lang="en-US" altLang="en-US" sz="2800" dirty="0">
                <a:ea typeface="ＭＳ Ｐゴシック" panose="020B0600070205080204" pitchFamily="34" charset="-128"/>
              </a:rPr>
              <a:t>(every 2 months)</a:t>
            </a:r>
          </a:p>
          <a:p>
            <a:pPr eaLnBrk="1" hangingPunct="1">
              <a:spcBef>
                <a:spcPct val="65000"/>
              </a:spcBef>
            </a:pPr>
            <a:r>
              <a:rPr lang="en-US" altLang="en-US" sz="2800" dirty="0">
                <a:ea typeface="ＭＳ Ｐゴシック" panose="020B0600070205080204" pitchFamily="34" charset="-128"/>
              </a:rPr>
              <a:t>Can be up to </a:t>
            </a:r>
            <a:r>
              <a:rPr lang="en-US" altLang="en-US" sz="2800" b="1" dirty="0">
                <a:ea typeface="ＭＳ Ｐゴシック" panose="020B0600070205080204" pitchFamily="34" charset="-128"/>
              </a:rPr>
              <a:t>2 weeks early or 2 weeks late </a:t>
            </a:r>
          </a:p>
          <a:p>
            <a:pPr eaLnBrk="1" hangingPunct="1"/>
            <a:endParaRPr lang="en-US" altLang="en-US" dirty="0">
              <a:ea typeface="ＭＳ Ｐゴシック" panose="020B0600070205080204" pitchFamily="34" charset="-128"/>
            </a:endParaRPr>
          </a:p>
        </p:txBody>
      </p:sp>
      <p:sp>
        <p:nvSpPr>
          <p:cNvPr id="33795" name="Rectangle 7">
            <a:extLst>
              <a:ext uri="{FF2B5EF4-FFF2-40B4-BE49-F238E27FC236}">
                <a16:creationId xmlns:a16="http://schemas.microsoft.com/office/drawing/2014/main" id="{99996714-CC94-42F6-A1FF-4C8A3F8F51FB}"/>
              </a:ext>
            </a:extLst>
          </p:cNvPr>
          <p:cNvSpPr>
            <a:spLocks noChangeArrowheads="1"/>
          </p:cNvSpPr>
          <p:nvPr/>
        </p:nvSpPr>
        <p:spPr bwMode="auto">
          <a:xfrm rot="-224387">
            <a:off x="5340350" y="4116388"/>
            <a:ext cx="1588"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33796" name="Rectangle 14">
            <a:extLst>
              <a:ext uri="{FF2B5EF4-FFF2-40B4-BE49-F238E27FC236}">
                <a16:creationId xmlns:a16="http://schemas.microsoft.com/office/drawing/2014/main" id="{47D047E2-938F-440F-8CEF-071F48D65C09}"/>
              </a:ext>
            </a:extLst>
          </p:cNvPr>
          <p:cNvSpPr>
            <a:spLocks noChangeArrowheads="1"/>
          </p:cNvSpPr>
          <p:nvPr/>
        </p:nvSpPr>
        <p:spPr bwMode="auto">
          <a:xfrm rot="-86161">
            <a:off x="5384800" y="3829050"/>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33797" name="Rectangle 26">
            <a:extLst>
              <a:ext uri="{FF2B5EF4-FFF2-40B4-BE49-F238E27FC236}">
                <a16:creationId xmlns:a16="http://schemas.microsoft.com/office/drawing/2014/main" id="{035C33F0-59FA-4399-9DA8-51B0BBFEB36D}"/>
              </a:ext>
            </a:extLst>
          </p:cNvPr>
          <p:cNvSpPr>
            <a:spLocks noChangeArrowheads="1"/>
          </p:cNvSpPr>
          <p:nvPr/>
        </p:nvSpPr>
        <p:spPr bwMode="auto">
          <a:xfrm>
            <a:off x="5384800" y="3298825"/>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pic>
        <p:nvPicPr>
          <p:cNvPr id="33800" name="Picture 59" descr="NET-ENreinjectionTool_clinicians_ENG_2009_Page_1">
            <a:extLst>
              <a:ext uri="{FF2B5EF4-FFF2-40B4-BE49-F238E27FC236}">
                <a16:creationId xmlns:a16="http://schemas.microsoft.com/office/drawing/2014/main" id="{D03BC69E-0484-4C7E-B793-70FF30D19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714" t="18912" r="4118" b="23367"/>
          <a:stretch>
            <a:fillRect/>
          </a:stretch>
        </p:blipFill>
        <p:spPr bwMode="auto">
          <a:xfrm>
            <a:off x="6491288" y="379413"/>
            <a:ext cx="2265362" cy="58054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Footer Placeholder 1">
            <a:extLst>
              <a:ext uri="{FF2B5EF4-FFF2-40B4-BE49-F238E27FC236}">
                <a16:creationId xmlns:a16="http://schemas.microsoft.com/office/drawing/2014/main" id="{F837F1F9-079F-40B9-B4D1-5FBCBD58DFE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7B23A43-F1BB-4D5B-92A7-0BE0F189E5FF}"/>
              </a:ext>
            </a:extLst>
          </p:cNvPr>
          <p:cNvSpPr>
            <a:spLocks noGrp="1" noChangeArrowheads="1"/>
          </p:cNvSpPr>
          <p:nvPr>
            <p:ph type="title"/>
          </p:nvPr>
        </p:nvSpPr>
        <p:spPr>
          <a:xfrm>
            <a:off x="457200" y="192240"/>
            <a:ext cx="8229600" cy="1143000"/>
          </a:xfrm>
        </p:spPr>
        <p:txBody>
          <a:bodyPr>
            <a:normAutofit fontScale="90000"/>
          </a:bodyPr>
          <a:lstStyle/>
          <a:p>
            <a:pPr>
              <a:lnSpc>
                <a:spcPct val="95000"/>
              </a:lnSpc>
            </a:pP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Progestin-only injectables: Managing late injections</a:t>
            </a:r>
          </a:p>
        </p:txBody>
      </p:sp>
      <p:sp>
        <p:nvSpPr>
          <p:cNvPr id="305155" name="Rectangle 3">
            <a:extLst>
              <a:ext uri="{FF2B5EF4-FFF2-40B4-BE49-F238E27FC236}">
                <a16:creationId xmlns:a16="http://schemas.microsoft.com/office/drawing/2014/main" id="{F0BB4D22-A17A-43B8-9733-C1DECA054A5B}"/>
              </a:ext>
            </a:extLst>
          </p:cNvPr>
          <p:cNvSpPr>
            <a:spLocks noGrp="1" noChangeArrowheads="1"/>
          </p:cNvSpPr>
          <p:nvPr>
            <p:ph idx="1"/>
          </p:nvPr>
        </p:nvSpPr>
        <p:spPr>
          <a:xfrm>
            <a:off x="457200" y="1630036"/>
            <a:ext cx="8361123" cy="4908550"/>
          </a:xfrm>
        </p:spPr>
        <p:txBody>
          <a:bodyPr>
            <a:normAutofit/>
          </a:bodyPr>
          <a:lstStyle/>
          <a:p>
            <a:pPr defTabSz="685800" eaLnBrk="1" hangingPunct="1">
              <a:buFont typeface="Arial" pitchFamily="34" charset="0"/>
              <a:buChar char="•"/>
              <a:defRPr/>
            </a:pPr>
            <a:r>
              <a:rPr lang="en-US" sz="2400" dirty="0">
                <a:ea typeface="ＭＳ Ｐゴシック" pitchFamily="34" charset="-128"/>
              </a:rPr>
              <a:t>Rule out pregnancy using one of following:</a:t>
            </a:r>
          </a:p>
          <a:p>
            <a:pPr marL="747713" lvl="1" indent="-347663" defTabSz="685800" eaLnBrk="1" hangingPunct="1">
              <a:lnSpc>
                <a:spcPct val="100000"/>
              </a:lnSpc>
              <a:spcBef>
                <a:spcPts val="1800"/>
              </a:spcBef>
              <a:defRPr/>
            </a:pPr>
            <a:r>
              <a:rPr lang="en-US" dirty="0">
                <a:ea typeface="ＭＳ Ｐゴシック" pitchFamily="34" charset="-128"/>
              </a:rPr>
              <a:t>Option 1: Modified pregnancy checklist</a:t>
            </a:r>
          </a:p>
          <a:p>
            <a:pPr marL="747713" lvl="1" indent="-347663" defTabSz="685800" eaLnBrk="1" hangingPunct="1">
              <a:lnSpc>
                <a:spcPct val="100000"/>
              </a:lnSpc>
              <a:spcBef>
                <a:spcPts val="1800"/>
              </a:spcBef>
              <a:defRPr/>
            </a:pPr>
            <a:r>
              <a:rPr lang="en-US" dirty="0">
                <a:ea typeface="ＭＳ Ｐゴシック" pitchFamily="34" charset="-128"/>
              </a:rPr>
              <a:t>Option 2: Pregnancy test</a:t>
            </a:r>
          </a:p>
          <a:p>
            <a:pPr marL="747713" lvl="1" indent="-347663" defTabSz="685800" eaLnBrk="1" hangingPunct="1">
              <a:lnSpc>
                <a:spcPct val="100000"/>
              </a:lnSpc>
              <a:spcBef>
                <a:spcPts val="1800"/>
              </a:spcBef>
              <a:defRPr/>
            </a:pPr>
            <a:r>
              <a:rPr lang="en-US" dirty="0">
                <a:ea typeface="ＭＳ Ｐゴシック" pitchFamily="34" charset="-128"/>
              </a:rPr>
              <a:t>Option 3: Bimanual pelvic exam for comparison at follow-up</a:t>
            </a:r>
          </a:p>
          <a:p>
            <a:pPr marL="747713" lvl="1" indent="-347663" defTabSz="685800" eaLnBrk="1" hangingPunct="1">
              <a:lnSpc>
                <a:spcPct val="100000"/>
              </a:lnSpc>
              <a:spcBef>
                <a:spcPts val="1800"/>
              </a:spcBef>
              <a:defRPr/>
            </a:pPr>
            <a:r>
              <a:rPr lang="en-US" dirty="0">
                <a:ea typeface="ＭＳ Ｐゴシック" pitchFamily="34" charset="-128"/>
              </a:rPr>
              <a:t>Option 4: Abdominal exam</a:t>
            </a:r>
          </a:p>
          <a:p>
            <a:pPr marL="342900" lvl="1" indent="-342900" defTabSz="685800" eaLnBrk="1" hangingPunct="1">
              <a:lnSpc>
                <a:spcPct val="100000"/>
              </a:lnSpc>
              <a:spcBef>
                <a:spcPts val="1800"/>
              </a:spcBef>
              <a:buFont typeface="Arial" pitchFamily="34" charset="0"/>
              <a:buChar char="•"/>
              <a:defRPr/>
            </a:pPr>
            <a:r>
              <a:rPr lang="en-US" dirty="0">
                <a:ea typeface="ＭＳ Ｐゴシック" pitchFamily="34" charset="-128"/>
                <a:cs typeface="+mn-cs"/>
              </a:rPr>
              <a:t>Assess if returning within reinjection window may remain a problem, if yes, discuss other method options</a:t>
            </a:r>
          </a:p>
          <a:p>
            <a:pPr marL="400050" lvl="1" indent="0" defTabSz="685800" eaLnBrk="1" hangingPunct="1">
              <a:spcBef>
                <a:spcPct val="45000"/>
              </a:spcBef>
              <a:buFontTx/>
              <a:buNone/>
              <a:defRPr/>
            </a:pPr>
            <a:endParaRPr lang="en-US" dirty="0">
              <a:ea typeface="ＭＳ Ｐゴシック" pitchFamily="34" charset="-128"/>
            </a:endParaRPr>
          </a:p>
          <a:p>
            <a:pPr marL="347663" indent="-347663" defTabSz="685800" eaLnBrk="1" hangingPunct="1">
              <a:buFontTx/>
              <a:buNone/>
              <a:defRPr/>
            </a:pPr>
            <a:r>
              <a:rPr lang="en-US" sz="2400" dirty="0">
                <a:ea typeface="ＭＳ Ｐゴシック" pitchFamily="34" charset="-128"/>
              </a:rPr>
              <a:t>	</a:t>
            </a:r>
          </a:p>
        </p:txBody>
      </p:sp>
      <p:sp>
        <p:nvSpPr>
          <p:cNvPr id="2" name="Slide Number Placeholder 1">
            <a:extLst>
              <a:ext uri="{FF2B5EF4-FFF2-40B4-BE49-F238E27FC236}">
                <a16:creationId xmlns:a16="http://schemas.microsoft.com/office/drawing/2014/main" id="{F3784D59-F6E8-471D-B1ED-EB57EDF08F2A}"/>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5" name="Footer Placeholder 1">
            <a:extLst>
              <a:ext uri="{FF2B5EF4-FFF2-40B4-BE49-F238E27FC236}">
                <a16:creationId xmlns:a16="http://schemas.microsoft.com/office/drawing/2014/main" id="{34C75698-9BF1-40DA-8A23-2712C08688B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DB29B25-984E-461E-AED8-402C020A0389}"/>
              </a:ext>
            </a:extLst>
          </p:cNvPr>
          <p:cNvSpPr>
            <a:spLocks noGrp="1" noChangeArrowheads="1"/>
          </p:cNvSpPr>
          <p:nvPr>
            <p:ph type="title"/>
          </p:nvPr>
        </p:nvSpPr>
        <p:spPr>
          <a:xfrm>
            <a:off x="407096" y="195198"/>
            <a:ext cx="8229600" cy="709613"/>
          </a:xfrm>
        </p:spPr>
        <p:txBody>
          <a:bodyPr>
            <a:normAutofit fontScale="90000"/>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Progestin-only injectables: Summary</a:t>
            </a:r>
          </a:p>
        </p:txBody>
      </p:sp>
      <p:sp>
        <p:nvSpPr>
          <p:cNvPr id="37891" name="Rectangle 3">
            <a:extLst>
              <a:ext uri="{FF2B5EF4-FFF2-40B4-BE49-F238E27FC236}">
                <a16:creationId xmlns:a16="http://schemas.microsoft.com/office/drawing/2014/main" id="{64E86DFF-52BC-4747-889C-A57DB7C0A7F6}"/>
              </a:ext>
            </a:extLst>
          </p:cNvPr>
          <p:cNvSpPr>
            <a:spLocks noGrp="1" noChangeArrowheads="1"/>
          </p:cNvSpPr>
          <p:nvPr>
            <p:ph type="body" sz="half" idx="1"/>
          </p:nvPr>
        </p:nvSpPr>
        <p:spPr>
          <a:xfrm>
            <a:off x="651266" y="1406873"/>
            <a:ext cx="8392526" cy="5140325"/>
          </a:xfrm>
        </p:spPr>
        <p:txBody>
          <a:bodyPr/>
          <a:lstStyle/>
          <a:p>
            <a:pPr eaLnBrk="1" hangingPunct="1">
              <a:lnSpc>
                <a:spcPct val="100000"/>
              </a:lnSpc>
              <a:spcBef>
                <a:spcPts val="1800"/>
              </a:spcBef>
            </a:pPr>
            <a:r>
              <a:rPr lang="en-US" altLang="en-US" sz="3000" dirty="0">
                <a:ea typeface="ＭＳ Ｐゴシック" panose="020B0600070205080204" pitchFamily="34" charset="-128"/>
              </a:rPr>
              <a:t>Safe and highly effective </a:t>
            </a:r>
          </a:p>
          <a:p>
            <a:pPr eaLnBrk="1" hangingPunct="1">
              <a:lnSpc>
                <a:spcPct val="100000"/>
              </a:lnSpc>
              <a:spcBef>
                <a:spcPts val="1800"/>
              </a:spcBef>
            </a:pPr>
            <a:r>
              <a:rPr lang="en-US" altLang="en-US" sz="3000" dirty="0">
                <a:ea typeface="ＭＳ Ｐゴシック" panose="020B0600070205080204" pitchFamily="34" charset="-128"/>
              </a:rPr>
              <a:t>Easy to use</a:t>
            </a:r>
          </a:p>
          <a:p>
            <a:pPr eaLnBrk="1" hangingPunct="1">
              <a:lnSpc>
                <a:spcPct val="100000"/>
              </a:lnSpc>
              <a:spcBef>
                <a:spcPts val="1800"/>
              </a:spcBef>
            </a:pPr>
            <a:r>
              <a:rPr lang="en-US" altLang="en-US" sz="3000" dirty="0">
                <a:ea typeface="ＭＳ Ｐゴシック" panose="020B0600070205080204" pitchFamily="34" charset="-128"/>
              </a:rPr>
              <a:t>Most women can use</a:t>
            </a:r>
          </a:p>
          <a:p>
            <a:pPr eaLnBrk="1" hangingPunct="1">
              <a:lnSpc>
                <a:spcPct val="100000"/>
              </a:lnSpc>
              <a:spcBef>
                <a:spcPts val="1800"/>
              </a:spcBef>
            </a:pPr>
            <a:r>
              <a:rPr lang="en-US" altLang="en-US" sz="3000" dirty="0">
                <a:ea typeface="ＭＳ Ｐゴシック" panose="020B0600070205080204" pitchFamily="34" charset="-128"/>
              </a:rPr>
              <a:t>Bleeding changes may be a concern for some women</a:t>
            </a:r>
          </a:p>
          <a:p>
            <a:pPr eaLnBrk="1" hangingPunct="1">
              <a:lnSpc>
                <a:spcPct val="100000"/>
              </a:lnSpc>
              <a:spcBef>
                <a:spcPts val="1800"/>
              </a:spcBef>
            </a:pPr>
            <a:r>
              <a:rPr lang="en-US" altLang="en-US" sz="3000" dirty="0">
                <a:ea typeface="ＭＳ Ｐゴシック" panose="020B0600070205080204" pitchFamily="34" charset="-128"/>
              </a:rPr>
              <a:t>Can be provided in both clinical and non-clinical settings </a:t>
            </a:r>
          </a:p>
          <a:p>
            <a:pPr eaLnBrk="1" hangingPunct="1">
              <a:lnSpc>
                <a:spcPct val="100000"/>
              </a:lnSpc>
              <a:spcBef>
                <a:spcPts val="1800"/>
              </a:spcBef>
            </a:pPr>
            <a:r>
              <a:rPr lang="en-US" altLang="en-US" sz="3000" dirty="0">
                <a:ea typeface="ＭＳ Ｐゴシック" panose="020B0600070205080204" pitchFamily="34" charset="-128"/>
              </a:rPr>
              <a:t>Need appropriate counseling</a:t>
            </a:r>
          </a:p>
        </p:txBody>
      </p:sp>
      <p:sp>
        <p:nvSpPr>
          <p:cNvPr id="5" name="Footer Placeholder 1">
            <a:extLst>
              <a:ext uri="{FF2B5EF4-FFF2-40B4-BE49-F238E27FC236}">
                <a16:creationId xmlns:a16="http://schemas.microsoft.com/office/drawing/2014/main" id="{E03FC062-39D6-4F5D-A4DA-26365473172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JadellePackage">
            <a:extLst>
              <a:ext uri="{FF2B5EF4-FFF2-40B4-BE49-F238E27FC236}">
                <a16:creationId xmlns:a16="http://schemas.microsoft.com/office/drawing/2014/main" id="{B7DBE3C3-1E68-4439-9185-8821E460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3033713"/>
            <a:ext cx="2732087" cy="2119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2">
            <a:extLst>
              <a:ext uri="{FF2B5EF4-FFF2-40B4-BE49-F238E27FC236}">
                <a16:creationId xmlns:a16="http://schemas.microsoft.com/office/drawing/2014/main" id="{D4E56500-F1B0-49C9-BEF1-30F5FFB84609}"/>
              </a:ext>
            </a:extLst>
          </p:cNvPr>
          <p:cNvSpPr>
            <a:spLocks noGrp="1" noChangeArrowheads="1"/>
          </p:cNvSpPr>
          <p:nvPr>
            <p:ph type="ctrTitle"/>
          </p:nvPr>
        </p:nvSpPr>
        <p:spPr>
          <a:xfrm>
            <a:off x="457200" y="1601788"/>
            <a:ext cx="8229600" cy="963612"/>
          </a:xfrm>
        </p:spPr>
        <p:txBody>
          <a:bodyPr>
            <a:noAutofit/>
          </a:bodyPr>
          <a:lstStyle/>
          <a:p>
            <a:pPr eaLnBrk="1" hangingPunct="1">
              <a:lnSpc>
                <a:spcPct val="100000"/>
              </a:lnSpc>
            </a:pP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br>
              <a:rPr lang="en-US" altLang="en-US" b="1" dirty="0">
                <a:solidFill>
                  <a:schemeClr val="accent4"/>
                </a:solidFill>
                <a:latin typeface="Calibri" panose="020F0502020204030204" pitchFamily="34" charset="0"/>
                <a:cs typeface="Calibri" panose="020F0502020204030204" pitchFamily="34" charset="0"/>
              </a:rPr>
            </a:br>
            <a:r>
              <a:rPr lang="en-US" altLang="en-US" b="1" dirty="0">
                <a:solidFill>
                  <a:schemeClr val="accent4"/>
                </a:solidFill>
                <a:latin typeface="Calibri" panose="020F0502020204030204" pitchFamily="34" charset="0"/>
                <a:cs typeface="Calibri" panose="020F0502020204030204" pitchFamily="34" charset="0"/>
              </a:rPr>
              <a:t>Contraceptive implants</a:t>
            </a:r>
          </a:p>
        </p:txBody>
      </p:sp>
      <p:pic>
        <p:nvPicPr>
          <p:cNvPr id="12292" name="Picture 1">
            <a:extLst>
              <a:ext uri="{FF2B5EF4-FFF2-40B4-BE49-F238E27FC236}">
                <a16:creationId xmlns:a16="http://schemas.microsoft.com/office/drawing/2014/main" id="{FA8230CE-8260-4B43-B8F8-92B64CD10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119438"/>
            <a:ext cx="341153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0C1DB71D-3EA6-4D0A-A520-B9651E637118}"/>
              </a:ext>
            </a:extLst>
          </p:cNvPr>
          <p:cNvSpPr>
            <a:spLocks noGrp="1" noChangeArrowheads="1"/>
          </p:cNvSpPr>
          <p:nvPr>
            <p:ph type="title"/>
          </p:nvPr>
        </p:nvSpPr>
        <p:spPr>
          <a:xfrm>
            <a:off x="457200" y="136308"/>
            <a:ext cx="8229600" cy="1143000"/>
          </a:xfrm>
        </p:spPr>
        <p:txBody>
          <a:bodyPr>
            <a:normAutofit/>
          </a:bodyPr>
          <a:lstStyle/>
          <a:p>
            <a:pPr eaLnBrk="1" hangingPunct="1"/>
            <a:r>
              <a:rPr lang="en-US" altLang="en-US" sz="4800" b="1" dirty="0">
                <a:solidFill>
                  <a:schemeClr val="accent4"/>
                </a:solidFill>
                <a:latin typeface="Calibri" panose="020F0502020204030204" pitchFamily="34" charset="0"/>
                <a:cs typeface="Calibri" panose="020F0502020204030204" pitchFamily="34" charset="0"/>
              </a:rPr>
              <a:t>What are implants?</a:t>
            </a:r>
          </a:p>
        </p:txBody>
      </p:sp>
      <p:sp>
        <p:nvSpPr>
          <p:cNvPr id="198662" name="Rectangle 6">
            <a:extLst>
              <a:ext uri="{FF2B5EF4-FFF2-40B4-BE49-F238E27FC236}">
                <a16:creationId xmlns:a16="http://schemas.microsoft.com/office/drawing/2014/main" id="{3526644F-83BB-4EA4-8973-59B92B2699F1}"/>
              </a:ext>
            </a:extLst>
          </p:cNvPr>
          <p:cNvSpPr>
            <a:spLocks noGrp="1" noChangeArrowheads="1"/>
          </p:cNvSpPr>
          <p:nvPr>
            <p:ph type="body" sz="half" idx="2"/>
          </p:nvPr>
        </p:nvSpPr>
        <p:spPr>
          <a:xfrm>
            <a:off x="3227388" y="1419225"/>
            <a:ext cx="5678617" cy="5089525"/>
          </a:xfrm>
        </p:spPr>
        <p:txBody>
          <a:bodyPr/>
          <a:lstStyle/>
          <a:p>
            <a:pPr marL="0" indent="0" eaLnBrk="1" hangingPunct="1">
              <a:spcBef>
                <a:spcPct val="45000"/>
              </a:spcBef>
              <a:buFontTx/>
              <a:buNone/>
            </a:pPr>
            <a:r>
              <a:rPr lang="en-US" altLang="en-US" sz="2400" dirty="0"/>
              <a:t>Progestin-filled rods (each about the size of a match stick) that are inserted under the skin</a:t>
            </a:r>
          </a:p>
          <a:p>
            <a:pPr lvl="1" eaLnBrk="1" hangingPunct="1">
              <a:spcBef>
                <a:spcPct val="25000"/>
              </a:spcBef>
            </a:pPr>
            <a:r>
              <a:rPr lang="en-US" altLang="en-US" sz="2200" b="1" dirty="0" err="1"/>
              <a:t>Jadelle</a:t>
            </a:r>
            <a:r>
              <a:rPr lang="en-US" altLang="en-US" sz="2200" b="1" dirty="0"/>
              <a:t>: </a:t>
            </a:r>
            <a:r>
              <a:rPr lang="en-US" altLang="en-US" sz="2200" dirty="0"/>
              <a:t>2-rod system, effective for 5 years</a:t>
            </a:r>
          </a:p>
          <a:p>
            <a:pPr lvl="1">
              <a:spcBef>
                <a:spcPct val="25000"/>
              </a:spcBef>
            </a:pPr>
            <a:r>
              <a:rPr lang="en-US" altLang="en-US" sz="2200" b="1" dirty="0" err="1"/>
              <a:t>Levoplant</a:t>
            </a:r>
            <a:r>
              <a:rPr lang="en-US" altLang="en-US" sz="2200" b="1" dirty="0"/>
              <a:t> (Sino-implant (II)): </a:t>
            </a:r>
            <a:r>
              <a:rPr lang="en-US" altLang="en-US" sz="2200" dirty="0"/>
              <a:t>2-rod system, </a:t>
            </a:r>
            <a:r>
              <a:rPr lang="en-GB" altLang="en-US" sz="2200" dirty="0"/>
              <a:t>Labelled for up to 4 years of use.</a:t>
            </a:r>
            <a:endParaRPr lang="en-US" altLang="en-US" sz="2200" dirty="0"/>
          </a:p>
          <a:p>
            <a:pPr lvl="1">
              <a:spcBef>
                <a:spcPct val="25000"/>
              </a:spcBef>
            </a:pPr>
            <a:r>
              <a:rPr lang="en-US" altLang="en-US" sz="2200" b="1" dirty="0" err="1"/>
              <a:t>Implanon</a:t>
            </a:r>
            <a:r>
              <a:rPr lang="en-US" altLang="en-US" sz="2200" b="1" dirty="0"/>
              <a:t> NXT (Nexplanon)</a:t>
            </a:r>
            <a:r>
              <a:rPr lang="en-US" altLang="en-US" sz="2200" dirty="0"/>
              <a:t>: 1-rod system, </a:t>
            </a:r>
            <a:r>
              <a:rPr lang="en-GB" altLang="en-US" sz="2200" dirty="0"/>
              <a:t>labelled for up to 3 years of use   </a:t>
            </a:r>
            <a:r>
              <a:rPr lang="en-US" altLang="en-US" sz="1600" i="1" dirty="0"/>
              <a:t>(</a:t>
            </a:r>
            <a:r>
              <a:rPr lang="en-GB" altLang="en-US" sz="1600" i="1" dirty="0"/>
              <a:t>a recent study shows it may be highly effective for 5 years).</a:t>
            </a:r>
            <a:endParaRPr lang="en-US" altLang="en-US" sz="1600" i="1" dirty="0"/>
          </a:p>
        </p:txBody>
      </p:sp>
      <p:grpSp>
        <p:nvGrpSpPr>
          <p:cNvPr id="14340" name="Group 27">
            <a:extLst>
              <a:ext uri="{FF2B5EF4-FFF2-40B4-BE49-F238E27FC236}">
                <a16:creationId xmlns:a16="http://schemas.microsoft.com/office/drawing/2014/main" id="{E618B6C6-0293-4E53-AD7D-428DAB339B7F}"/>
              </a:ext>
            </a:extLst>
          </p:cNvPr>
          <p:cNvGrpSpPr>
            <a:grpSpLocks/>
          </p:cNvGrpSpPr>
          <p:nvPr/>
        </p:nvGrpSpPr>
        <p:grpSpPr bwMode="auto">
          <a:xfrm>
            <a:off x="511175" y="1600200"/>
            <a:ext cx="2155825" cy="2198688"/>
            <a:chOff x="322" y="1008"/>
            <a:chExt cx="1358" cy="1385"/>
          </a:xfrm>
        </p:grpSpPr>
        <p:pic>
          <p:nvPicPr>
            <p:cNvPr id="14343" name="Picture 23" descr="Implant(bentarmarrow)">
              <a:extLst>
                <a:ext uri="{FF2B5EF4-FFF2-40B4-BE49-F238E27FC236}">
                  <a16:creationId xmlns:a16="http://schemas.microsoft.com/office/drawing/2014/main" id="{D8516162-20E7-4D73-A010-6F4587E9E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4522"/>
            <a:stretch>
              <a:fillRect/>
            </a:stretch>
          </p:blipFill>
          <p:spPr bwMode="auto">
            <a:xfrm>
              <a:off x="322" y="1008"/>
              <a:ext cx="1358" cy="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Oval 24">
              <a:extLst>
                <a:ext uri="{FF2B5EF4-FFF2-40B4-BE49-F238E27FC236}">
                  <a16:creationId xmlns:a16="http://schemas.microsoft.com/office/drawing/2014/main" id="{AF97CD71-8D1E-485C-879B-5EC4B2C6BB98}"/>
                </a:ext>
              </a:extLst>
            </p:cNvPr>
            <p:cNvSpPr>
              <a:spLocks noChangeArrowheads="1"/>
            </p:cNvSpPr>
            <p:nvPr/>
          </p:nvSpPr>
          <p:spPr bwMode="auto">
            <a:xfrm>
              <a:off x="1316" y="1666"/>
              <a:ext cx="125" cy="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4345" name="Line 25">
              <a:extLst>
                <a:ext uri="{FF2B5EF4-FFF2-40B4-BE49-F238E27FC236}">
                  <a16:creationId xmlns:a16="http://schemas.microsoft.com/office/drawing/2014/main" id="{84D53E51-DDF7-4030-967C-7CEA7C37D38F}"/>
                </a:ext>
              </a:extLst>
            </p:cNvPr>
            <p:cNvSpPr>
              <a:spLocks noChangeShapeType="1"/>
            </p:cNvSpPr>
            <p:nvPr/>
          </p:nvSpPr>
          <p:spPr bwMode="auto">
            <a:xfrm>
              <a:off x="1361" y="1684"/>
              <a:ext cx="17"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4346" name="Line 26">
              <a:extLst>
                <a:ext uri="{FF2B5EF4-FFF2-40B4-BE49-F238E27FC236}">
                  <a16:creationId xmlns:a16="http://schemas.microsoft.com/office/drawing/2014/main" id="{5F7DB263-8C2C-4031-B665-7DA1AE474850}"/>
                </a:ext>
              </a:extLst>
            </p:cNvPr>
            <p:cNvSpPr>
              <a:spLocks noChangeShapeType="1"/>
            </p:cNvSpPr>
            <p:nvPr/>
          </p:nvSpPr>
          <p:spPr bwMode="auto">
            <a:xfrm rot="495322">
              <a:off x="1375" y="1681"/>
              <a:ext cx="17"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pic>
        <p:nvPicPr>
          <p:cNvPr id="14341" name="Picture 3">
            <a:extLst>
              <a:ext uri="{FF2B5EF4-FFF2-40B4-BE49-F238E27FC236}">
                <a16:creationId xmlns:a16="http://schemas.microsoft.com/office/drawing/2014/main" id="{5E2E2970-ED61-4EB4-81DF-4A701BA0B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777140"/>
            <a:ext cx="114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extLst>
              <a:ext uri="{FF2B5EF4-FFF2-40B4-BE49-F238E27FC236}">
                <a16:creationId xmlns:a16="http://schemas.microsoft.com/office/drawing/2014/main" id="{19D98F24-2160-4EEF-B32B-65E757AA2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5966">
            <a:off x="452438" y="5122135"/>
            <a:ext cx="214788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5E2B7C-4174-4D12-868F-229978237A1D}"/>
              </a:ext>
            </a:extLst>
          </p:cNvPr>
          <p:cNvSpPr/>
          <p:nvPr/>
        </p:nvSpPr>
        <p:spPr>
          <a:xfrm>
            <a:off x="3855859" y="4767904"/>
            <a:ext cx="5162881" cy="1323439"/>
          </a:xfrm>
          <a:prstGeom prst="rect">
            <a:avLst/>
          </a:prstGeom>
        </p:spPr>
        <p:txBody>
          <a:bodyPr wrap="square">
            <a:spAutoFit/>
          </a:bodyPr>
          <a:lstStyle/>
          <a:p>
            <a:r>
              <a:rPr lang="en-GB" sz="2000" b="1" dirty="0"/>
              <a:t>Implants are:</a:t>
            </a:r>
          </a:p>
          <a:p>
            <a:pPr marL="285750" indent="-285750">
              <a:buFont typeface="Arial" panose="020B0604020202020204" pitchFamily="34" charset="0"/>
              <a:buChar char="•"/>
            </a:pPr>
            <a:r>
              <a:rPr lang="en-GB" sz="2000" b="1" dirty="0"/>
              <a:t>Safe to use</a:t>
            </a:r>
          </a:p>
          <a:p>
            <a:pPr marL="285750" indent="-285750">
              <a:buFont typeface="Arial" panose="020B0604020202020204" pitchFamily="34" charset="0"/>
              <a:buChar char="•"/>
            </a:pPr>
            <a:r>
              <a:rPr lang="en-GB" sz="2000" b="1" dirty="0"/>
              <a:t>Very effective </a:t>
            </a:r>
          </a:p>
          <a:p>
            <a:pPr marL="285750" indent="-285750">
              <a:buFont typeface="Arial" panose="020B0604020202020204" pitchFamily="34" charset="0"/>
              <a:buChar char="•"/>
            </a:pPr>
            <a:r>
              <a:rPr lang="en-GB" sz="2000" b="1" dirty="0"/>
              <a:t>Long lasting - 3 to 5 years depending on type</a:t>
            </a:r>
          </a:p>
        </p:txBody>
      </p:sp>
      <p:sp>
        <p:nvSpPr>
          <p:cNvPr id="12" name="Footer Placeholder 1">
            <a:extLst>
              <a:ext uri="{FF2B5EF4-FFF2-40B4-BE49-F238E27FC236}">
                <a16:creationId xmlns:a16="http://schemas.microsoft.com/office/drawing/2014/main" id="{421B764C-6C2E-4F6A-B65A-DFE717B8CED9}"/>
              </a:ext>
            </a:extLst>
          </p:cNvPr>
          <p:cNvSpPr txBox="1">
            <a:spLocks/>
          </p:cNvSpPr>
          <p:nvPr/>
        </p:nvSpPr>
        <p:spPr>
          <a:xfrm>
            <a:off x="1231684" y="644727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3" name="Footer Placeholder 2">
            <a:extLst>
              <a:ext uri="{FF2B5EF4-FFF2-40B4-BE49-F238E27FC236}">
                <a16:creationId xmlns:a16="http://schemas.microsoft.com/office/drawing/2014/main" id="{244924E4-6210-4028-9F1E-5D26F718B8E4}"/>
              </a:ext>
            </a:extLst>
          </p:cNvPr>
          <p:cNvSpPr txBox="1">
            <a:spLocks/>
          </p:cNvSpPr>
          <p:nvPr/>
        </p:nvSpPr>
        <p:spPr>
          <a:xfrm>
            <a:off x="2053732" y="659758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6"/>
              </a:rPr>
              <a:t>Family Planning: A Global Handbook for Providers (3rd Edition, 2018)</a:t>
            </a:r>
            <a:endParaRPr lang="en-GB"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omanInjectableMEC">
            <a:extLst>
              <a:ext uri="{FF2B5EF4-FFF2-40B4-BE49-F238E27FC236}">
                <a16:creationId xmlns:a16="http://schemas.microsoft.com/office/drawing/2014/main" id="{36EF09F2-9F47-4D7B-A7C7-4FE7064D4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B8D0823F-A5C4-4F46-915A-2320F3CD0AF4}"/>
              </a:ext>
            </a:extLst>
          </p:cNvPr>
          <p:cNvSpPr>
            <a:spLocks noGrp="1" noChangeArrowheads="1"/>
          </p:cNvSpPr>
          <p:nvPr>
            <p:ph type="title"/>
          </p:nvPr>
        </p:nvSpPr>
        <p:spPr>
          <a:xfrm>
            <a:off x="457200" y="156870"/>
            <a:ext cx="8229600" cy="1143000"/>
          </a:xfrm>
        </p:spPr>
        <p:txBody>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Implants: Mechanism of action</a:t>
            </a:r>
          </a:p>
        </p:txBody>
      </p:sp>
      <p:sp>
        <p:nvSpPr>
          <p:cNvPr id="238596" name="Text Box 4">
            <a:extLst>
              <a:ext uri="{FF2B5EF4-FFF2-40B4-BE49-F238E27FC236}">
                <a16:creationId xmlns:a16="http://schemas.microsoft.com/office/drawing/2014/main" id="{7CA55AD4-381E-489D-9C6B-8004494540A9}"/>
              </a:ext>
            </a:extLst>
          </p:cNvPr>
          <p:cNvSpPr txBox="1">
            <a:spLocks noChangeArrowheads="1"/>
          </p:cNvSpPr>
          <p:nvPr/>
        </p:nvSpPr>
        <p:spPr bwMode="auto">
          <a:xfrm>
            <a:off x="1676400" y="4205288"/>
            <a:ext cx="2714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Thickens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cervical mucus to block sperm</a:t>
            </a:r>
          </a:p>
        </p:txBody>
      </p:sp>
      <p:sp>
        <p:nvSpPr>
          <p:cNvPr id="24581" name="Text Box 5">
            <a:extLst>
              <a:ext uri="{FF2B5EF4-FFF2-40B4-BE49-F238E27FC236}">
                <a16:creationId xmlns:a16="http://schemas.microsoft.com/office/drawing/2014/main" id="{7CFA6900-4C5E-481C-B31B-219FACE16733}"/>
              </a:ext>
            </a:extLst>
          </p:cNvPr>
          <p:cNvSpPr txBox="1">
            <a:spLocks noChangeArrowheads="1"/>
          </p:cNvSpPr>
          <p:nvPr/>
        </p:nvSpPr>
        <p:spPr bwMode="auto">
          <a:xfrm>
            <a:off x="379413" y="1541463"/>
            <a:ext cx="479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Implants work in two ways:</a:t>
            </a:r>
          </a:p>
        </p:txBody>
      </p:sp>
      <p:sp>
        <p:nvSpPr>
          <p:cNvPr id="238598" name="Line 6">
            <a:extLst>
              <a:ext uri="{FF2B5EF4-FFF2-40B4-BE49-F238E27FC236}">
                <a16:creationId xmlns:a16="http://schemas.microsoft.com/office/drawing/2014/main" id="{3E41B37A-E1A5-4BAD-93AE-F74BC3434CA6}"/>
              </a:ext>
            </a:extLst>
          </p:cNvPr>
          <p:cNvSpPr>
            <a:spLocks noChangeShapeType="1"/>
          </p:cNvSpPr>
          <p:nvPr/>
        </p:nvSpPr>
        <p:spPr bwMode="auto">
          <a:xfrm>
            <a:off x="3505200" y="4510088"/>
            <a:ext cx="2917825"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4583" name="Line 7">
            <a:extLst>
              <a:ext uri="{FF2B5EF4-FFF2-40B4-BE49-F238E27FC236}">
                <a16:creationId xmlns:a16="http://schemas.microsoft.com/office/drawing/2014/main" id="{F0A86FCE-E050-47C8-A82D-A553CD1F56EC}"/>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4584" name="Line 8">
            <a:extLst>
              <a:ext uri="{FF2B5EF4-FFF2-40B4-BE49-F238E27FC236}">
                <a16:creationId xmlns:a16="http://schemas.microsoft.com/office/drawing/2014/main" id="{6673C3DC-C794-4373-B20D-CA224BCC6085}"/>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238601" name="Rectangle 9">
            <a:extLst>
              <a:ext uri="{FF2B5EF4-FFF2-40B4-BE49-F238E27FC236}">
                <a16:creationId xmlns:a16="http://schemas.microsoft.com/office/drawing/2014/main" id="{EA49FC94-2B69-4860-9C06-0488137A76FE}"/>
              </a:ext>
            </a:extLst>
          </p:cNvPr>
          <p:cNvSpPr>
            <a:spLocks noChangeArrowheads="1"/>
          </p:cNvSpPr>
          <p:nvPr/>
        </p:nvSpPr>
        <p:spPr bwMode="auto">
          <a:xfrm>
            <a:off x="1346484" y="5988050"/>
            <a:ext cx="6493894" cy="424732"/>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2400" b="1" i="1" u="none" strike="noStrike" kern="1200" cap="none" spc="0" normalizeH="0" baseline="0" noProof="0" dirty="0">
                <a:ln>
                  <a:noFill/>
                </a:ln>
                <a:solidFill>
                  <a:srgbClr val="FF0000"/>
                </a:solidFill>
                <a:effectLst/>
                <a:uLnTx/>
                <a:uFillTx/>
                <a:ea typeface="ＭＳ Ｐゴシック" panose="020B0600070205080204" pitchFamily="34" charset="-128"/>
                <a:cs typeface="+mn-cs"/>
              </a:rPr>
              <a:t>Implants have no effect on an existing pregnancy.</a:t>
            </a:r>
          </a:p>
        </p:txBody>
      </p:sp>
      <p:sp>
        <p:nvSpPr>
          <p:cNvPr id="10" name="Text Box 5">
            <a:extLst>
              <a:ext uri="{FF2B5EF4-FFF2-40B4-BE49-F238E27FC236}">
                <a16:creationId xmlns:a16="http://schemas.microsoft.com/office/drawing/2014/main" id="{91CB43F8-B27A-4349-9236-67313D5280ED}"/>
              </a:ext>
            </a:extLst>
          </p:cNvPr>
          <p:cNvSpPr txBox="1">
            <a:spLocks noChangeArrowheads="1"/>
          </p:cNvSpPr>
          <p:nvPr/>
        </p:nvSpPr>
        <p:spPr bwMode="auto">
          <a:xfrm>
            <a:off x="495300" y="1849438"/>
            <a:ext cx="4791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Suppresses hormones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responsible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ovulation</a:t>
            </a:r>
          </a:p>
        </p:txBody>
      </p:sp>
      <p:sp>
        <p:nvSpPr>
          <p:cNvPr id="2" name="Slide Number Placeholder 1">
            <a:extLst>
              <a:ext uri="{FF2B5EF4-FFF2-40B4-BE49-F238E27FC236}">
                <a16:creationId xmlns:a16="http://schemas.microsoft.com/office/drawing/2014/main" id="{94155CE3-56A9-467F-89B4-4883C2D72687}"/>
              </a:ext>
            </a:extLst>
          </p:cNvPr>
          <p:cNvSpPr>
            <a:spLocks noGrp="1"/>
          </p:cNvSpPr>
          <p:nvPr>
            <p:ph type="sldNum" sz="quarter" idx="12"/>
          </p:nvPr>
        </p:nvSpPr>
        <p:spPr/>
        <p:txBody>
          <a:bodyPr/>
          <a:lstStyle/>
          <a:p>
            <a:fld id="{8503B3E5-BAE0-4051-A0B1-29381921E4F1}" type="slidenum">
              <a:rPr lang="en-GB" smtClean="0"/>
              <a:t>65</a:t>
            </a:fld>
            <a:endParaRPr lang="en-GB"/>
          </a:p>
        </p:txBody>
      </p:sp>
      <p:sp>
        <p:nvSpPr>
          <p:cNvPr id="12" name="Footer Placeholder 1">
            <a:extLst>
              <a:ext uri="{FF2B5EF4-FFF2-40B4-BE49-F238E27FC236}">
                <a16:creationId xmlns:a16="http://schemas.microsoft.com/office/drawing/2014/main" id="{AE1EEB6B-20F6-436D-AE80-A3E59DBECFA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5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8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p:bldP spid="238601"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232F559-7658-4E41-BC36-D82AD9619625}"/>
              </a:ext>
            </a:extLst>
          </p:cNvPr>
          <p:cNvSpPr>
            <a:spLocks noGrp="1" noChangeArrowheads="1"/>
          </p:cNvSpPr>
          <p:nvPr>
            <p:ph type="title"/>
          </p:nvPr>
        </p:nvSpPr>
        <p:spPr>
          <a:xfrm>
            <a:off x="457200" y="206375"/>
            <a:ext cx="8229600" cy="1143000"/>
          </a:xfrm>
        </p:spPr>
        <p:txBody>
          <a:bodyPr>
            <a:normAutofit fontScale="90000"/>
          </a:bodyPr>
          <a:lstStyle/>
          <a:p>
            <a:r>
              <a:rPr lang="en-US" altLang="en-US" sz="4000" b="1" dirty="0">
                <a:solidFill>
                  <a:schemeClr val="accent4"/>
                </a:solidFill>
                <a:latin typeface="Calibri" panose="020F0502020204030204" pitchFamily="34" charset="0"/>
                <a:cs typeface="Calibri" panose="020F0502020204030204" pitchFamily="34" charset="0"/>
              </a:rPr>
              <a:t>Relative effectiveness of implants to other FP methods </a:t>
            </a:r>
          </a:p>
        </p:txBody>
      </p:sp>
      <p:graphicFrame>
        <p:nvGraphicFramePr>
          <p:cNvPr id="5" name="Group 50">
            <a:extLst>
              <a:ext uri="{FF2B5EF4-FFF2-40B4-BE49-F238E27FC236}">
                <a16:creationId xmlns:a16="http://schemas.microsoft.com/office/drawing/2014/main" id="{8A97086A-1532-4585-B923-FE135ECF88F8}"/>
              </a:ext>
            </a:extLst>
          </p:cNvPr>
          <p:cNvGraphicFramePr>
            <a:graphicFrameLocks/>
          </p:cNvGraphicFramePr>
          <p:nvPr>
            <p:extLst>
              <p:ext uri="{D42A27DB-BD31-4B8C-83A1-F6EECF244321}">
                <p14:modId xmlns:p14="http://schemas.microsoft.com/office/powerpoint/2010/main" val="1334501796"/>
              </p:ext>
            </p:extLst>
          </p:nvPr>
        </p:nvGraphicFramePr>
        <p:xfrm>
          <a:off x="457200" y="1522413"/>
          <a:ext cx="8229600" cy="5005390"/>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602">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Arial" panose="020B0604020202020204" pitchFamily="34" charset="0"/>
                          <a:ea typeface="ヒラギノ角ゴ Pro W3"/>
                          <a:cs typeface="ヒラギノ角ゴ Pro W3"/>
                        </a:rPr>
                        <a:t>Method</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Arial" panose="020B0604020202020204" pitchFamily="34" charset="0"/>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Arial" panose="020B0604020202020204" pitchFamily="34" charset="0"/>
                          <a:ea typeface="ヒラギノ角ゴ Pro W3"/>
                          <a:cs typeface="ヒラギノ角ゴ Pro W3"/>
                        </a:rPr>
                        <a:t>1,000 women in 1</a:t>
                      </a:r>
                      <a:r>
                        <a:rPr kumimoji="0" lang="en-US" sz="1600" b="1" i="0" u="none" strike="noStrike" cap="none" normalizeH="0" baseline="30000" dirty="0">
                          <a:ln>
                            <a:noFill/>
                          </a:ln>
                          <a:solidFill>
                            <a:schemeClr val="tx1"/>
                          </a:solidFill>
                          <a:effectLst/>
                          <a:latin typeface="Arial" panose="020B0604020202020204" pitchFamily="34" charset="0"/>
                          <a:ea typeface="ヒラギノ角ゴ Pro W3"/>
                          <a:cs typeface="ヒラギノ角ゴ Pro W3"/>
                        </a:rPr>
                        <a:t>st</a:t>
                      </a:r>
                      <a:r>
                        <a:rPr kumimoji="0" lang="en-US" sz="1600" b="1" i="0" u="none" strike="noStrike" cap="none" normalizeH="0" baseline="0" dirty="0">
                          <a:ln>
                            <a:noFill/>
                          </a:ln>
                          <a:solidFill>
                            <a:schemeClr val="tx1"/>
                          </a:solidFill>
                          <a:effectLst/>
                          <a:latin typeface="Arial" panose="020B0604020202020204" pitchFamily="34" charset="0"/>
                          <a:ea typeface="ヒラギノ角ゴ Pro W3"/>
                          <a:cs typeface="ヒラギノ角ゴ Pro W3"/>
                        </a:rPr>
                        <a:t> year of typical use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No method</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850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Withdrawal</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200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Female condom</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210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7980">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Male condom</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bg2"/>
                          </a:solidFill>
                          <a:effectLst/>
                          <a:latin typeface="Arial" pitchFamily="34" charset="0"/>
                          <a:ea typeface="ヒラギノ角ゴ Pro W3"/>
                          <a:cs typeface="ヒラギノ角ゴ Pro W3"/>
                        </a:rPr>
                        <a:t>130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Pill COCs and POPs</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70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Injectable</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40</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IUD  </a:t>
                      </a:r>
                      <a:r>
                        <a:rPr kumimoji="0" lang="en-US" sz="1600" b="0" i="0" u="none" strike="noStrike" cap="none" normalizeH="0" baseline="0" dirty="0">
                          <a:ln>
                            <a:noFill/>
                          </a:ln>
                          <a:solidFill>
                            <a:srgbClr val="000000"/>
                          </a:solidFill>
                          <a:effectLst/>
                          <a:latin typeface="Arial" pitchFamily="34" charset="0"/>
                          <a:ea typeface="ヒラギノ角ゴ Pro W3"/>
                          <a:cs typeface="Arial" pitchFamily="34" charset="0"/>
                        </a:rPr>
                        <a:t>(</a:t>
                      </a:r>
                      <a:r>
                        <a:rPr kumimoji="0" lang="en-US" sz="1600" b="0" i="0" u="none" strike="noStrike" kern="1200" cap="none" normalizeH="0" baseline="0" dirty="0">
                          <a:ln>
                            <a:noFill/>
                          </a:ln>
                          <a:solidFill>
                            <a:srgbClr val="000000"/>
                          </a:solidFill>
                          <a:effectLst/>
                          <a:latin typeface="Arial" pitchFamily="34" charset="0"/>
                          <a:ea typeface="ヒラギノ角ゴ Pro W3"/>
                          <a:cs typeface="Arial" pitchFamily="34" charset="0"/>
                        </a:rPr>
                        <a:t>CU-T 380A / LNG-IUS)</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8 / 7       </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Female sterilization</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5</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Vasectomy</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1.5</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94">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Arial" pitchFamily="34" charset="0"/>
                          <a:ea typeface="ヒラギノ角ゴ Pro W3"/>
                          <a:cs typeface="Arial" pitchFamily="34" charset="0"/>
                        </a:rPr>
                        <a:t>Implant</a:t>
                      </a:r>
                    </a:p>
                  </a:txBody>
                  <a:tcPr marT="45719" marB="45719"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chemeClr val="accent4">
                              <a:lumMod val="10000"/>
                            </a:schemeClr>
                          </a:solidFill>
                          <a:effectLst/>
                          <a:latin typeface="Arial" pitchFamily="34" charset="0"/>
                          <a:ea typeface="ヒラギノ角ゴ Pro W3"/>
                          <a:cs typeface="ヒラギノ角ゴ Pro W3"/>
                        </a:rPr>
                        <a:t>1-6</a:t>
                      </a:r>
                    </a:p>
                  </a:txBody>
                  <a:tcPr marT="45719" marB="45719"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r h="640162">
                <a:tc gridSpan="2">
                  <a:txBody>
                    <a:bodyPr/>
                    <a:lstStyle/>
                    <a:p>
                      <a:pPr marL="0" marR="0" lvl="0" indent="0" algn="l" defTabSz="457200" rtl="0" eaLnBrk="1" fontAlgn="base" latinLnBrk="0" hangingPunct="1">
                        <a:lnSpc>
                          <a:spcPct val="100000"/>
                        </a:lnSpc>
                        <a:spcBef>
                          <a:spcPts val="1200"/>
                        </a:spcBef>
                        <a:spcAft>
                          <a:spcPct val="0"/>
                        </a:spcAft>
                        <a:buClrTx/>
                        <a:buSzTx/>
                        <a:buFontTx/>
                        <a:buNone/>
                        <a:tabLst>
                          <a:tab pos="635000" algn="l"/>
                        </a:tabLst>
                      </a:pPr>
                      <a:r>
                        <a:rPr kumimoji="0" lang="en-US" sz="1400" b="1" i="0" u="none" strike="noStrike" cap="none" normalizeH="0" baseline="0" dirty="0">
                          <a:ln>
                            <a:noFill/>
                          </a:ln>
                          <a:solidFill>
                            <a:srgbClr val="000000"/>
                          </a:solidFill>
                          <a:effectLst/>
                          <a:latin typeface="Arial" pitchFamily="34" charset="0"/>
                          <a:ea typeface="ＭＳ Ｐゴシック" pitchFamily="34" charset="-128"/>
                        </a:rPr>
                        <a:t>Source:</a:t>
                      </a:r>
                      <a:r>
                        <a:rPr kumimoji="0" lang="en-US" sz="1400" b="0" i="0" u="none" strike="noStrike" cap="none" normalizeH="0" baseline="0" dirty="0">
                          <a:ln>
                            <a:noFill/>
                          </a:ln>
                          <a:solidFill>
                            <a:srgbClr val="000000"/>
                          </a:solidFill>
                          <a:effectLst/>
                          <a:latin typeface="Arial" pitchFamily="34" charset="0"/>
                          <a:ea typeface="ＭＳ Ｐゴシック" pitchFamily="34" charset="-128"/>
                        </a:rPr>
                        <a:t> Trussell J., </a:t>
                      </a:r>
                      <a:r>
                        <a:rPr kumimoji="0" lang="en-US" sz="1400" b="0" i="1" u="none" strike="noStrike" cap="none" normalizeH="0" baseline="0" dirty="0">
                          <a:ln>
                            <a:noFill/>
                          </a:ln>
                          <a:solidFill>
                            <a:srgbClr val="000000"/>
                          </a:solidFill>
                          <a:effectLst/>
                          <a:latin typeface="Arial" pitchFamily="34" charset="0"/>
                          <a:ea typeface="ＭＳ Ｐゴシック" pitchFamily="34" charset="-128"/>
                        </a:rPr>
                        <a:t>Contraceptive Failure in the United States, </a:t>
                      </a:r>
                      <a:r>
                        <a:rPr kumimoji="0" lang="en-US" sz="1400" b="0" i="0" u="none" strike="noStrike" cap="none" normalizeH="0" baseline="0" dirty="0">
                          <a:ln>
                            <a:noFill/>
                          </a:ln>
                          <a:solidFill>
                            <a:srgbClr val="000000"/>
                          </a:solidFill>
                          <a:effectLst/>
                          <a:latin typeface="Arial" pitchFamily="34" charset="0"/>
                          <a:ea typeface="ＭＳ Ｐゴシック" pitchFamily="34" charset="-128"/>
                        </a:rPr>
                        <a:t>Contraception 83 (2011) 397- 404, Elsevier Inc.</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marT="45719" marB="45719"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Footer Placeholder 1">
            <a:extLst>
              <a:ext uri="{FF2B5EF4-FFF2-40B4-BE49-F238E27FC236}">
                <a16:creationId xmlns:a16="http://schemas.microsoft.com/office/drawing/2014/main" id="{B855D2F0-1A16-49C3-A190-E8CA9862548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68CE88C-6FA0-4055-B303-CFD22AB740C9}"/>
              </a:ext>
            </a:extLst>
          </p:cNvPr>
          <p:cNvSpPr>
            <a:spLocks noGrp="1" noChangeArrowheads="1"/>
          </p:cNvSpPr>
          <p:nvPr>
            <p:ph type="title"/>
          </p:nvPr>
        </p:nvSpPr>
        <p:spPr>
          <a:xfrm>
            <a:off x="457200" y="199399"/>
            <a:ext cx="8229600" cy="838200"/>
          </a:xfrm>
        </p:spPr>
        <p:txBody>
          <a:bodyPr>
            <a:norm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Implants: Characteristics</a:t>
            </a:r>
          </a:p>
        </p:txBody>
      </p:sp>
      <p:sp>
        <p:nvSpPr>
          <p:cNvPr id="25603" name="Rectangle 3">
            <a:extLst>
              <a:ext uri="{FF2B5EF4-FFF2-40B4-BE49-F238E27FC236}">
                <a16:creationId xmlns:a16="http://schemas.microsoft.com/office/drawing/2014/main" id="{BE3A236E-A774-46FE-A106-CAB74190A197}"/>
              </a:ext>
            </a:extLst>
          </p:cNvPr>
          <p:cNvSpPr>
            <a:spLocks noGrp="1" noChangeArrowheads="1"/>
          </p:cNvSpPr>
          <p:nvPr>
            <p:ph idx="1"/>
          </p:nvPr>
        </p:nvSpPr>
        <p:spPr>
          <a:xfrm>
            <a:off x="4682038" y="1600200"/>
            <a:ext cx="4159250" cy="4343400"/>
          </a:xfrm>
        </p:spPr>
        <p:txBody>
          <a:bodyPr/>
          <a:lstStyle/>
          <a:p>
            <a:pPr marL="0" indent="0" algn="ctr" eaLnBrk="1" hangingPunct="1">
              <a:spcBef>
                <a:spcPct val="45000"/>
              </a:spcBef>
              <a:buFontTx/>
              <a:buNone/>
              <a:defRPr/>
            </a:pPr>
            <a:r>
              <a:rPr lang="en-US" altLang="en-US" sz="2600" b="1" dirty="0"/>
              <a:t>Limitations</a:t>
            </a:r>
          </a:p>
          <a:p>
            <a:pPr eaLnBrk="1" hangingPunct="1">
              <a:spcBef>
                <a:spcPct val="45000"/>
              </a:spcBef>
              <a:buClr>
                <a:srgbClr val="FF0000"/>
              </a:buClr>
              <a:defRPr/>
            </a:pPr>
            <a:r>
              <a:rPr lang="en-US" altLang="en-US" sz="2600" dirty="0"/>
              <a:t>Have side effects</a:t>
            </a:r>
          </a:p>
          <a:p>
            <a:pPr eaLnBrk="1" hangingPunct="1">
              <a:spcBef>
                <a:spcPct val="45000"/>
              </a:spcBef>
              <a:buClr>
                <a:srgbClr val="FF0000"/>
              </a:buClr>
              <a:defRPr/>
            </a:pPr>
            <a:r>
              <a:rPr lang="en-US" altLang="en-US" sz="2600" dirty="0"/>
              <a:t>Requires a minor procedure to insert and remove</a:t>
            </a:r>
          </a:p>
          <a:p>
            <a:pPr eaLnBrk="1" hangingPunct="1">
              <a:spcBef>
                <a:spcPct val="45000"/>
              </a:spcBef>
              <a:buClr>
                <a:srgbClr val="FF0000"/>
              </a:buClr>
              <a:defRPr/>
            </a:pPr>
            <a:r>
              <a:rPr lang="en-US" altLang="en-US" sz="2600" dirty="0"/>
              <a:t>Cannot be initiated and discontinued without a trained  provider.</a:t>
            </a:r>
          </a:p>
          <a:p>
            <a:pPr eaLnBrk="1" hangingPunct="1">
              <a:spcBef>
                <a:spcPct val="45000"/>
              </a:spcBef>
              <a:buClr>
                <a:srgbClr val="FF0000"/>
              </a:buClr>
              <a:defRPr/>
            </a:pPr>
            <a:r>
              <a:rPr lang="en-US" altLang="en-US" sz="2600" dirty="0"/>
              <a:t>Provide no protection from STIs/HIV</a:t>
            </a:r>
          </a:p>
        </p:txBody>
      </p:sp>
      <p:sp>
        <p:nvSpPr>
          <p:cNvPr id="14341" name="Rectangle 6">
            <a:extLst>
              <a:ext uri="{FF2B5EF4-FFF2-40B4-BE49-F238E27FC236}">
                <a16:creationId xmlns:a16="http://schemas.microsoft.com/office/drawing/2014/main" id="{D00147B8-A8BF-488B-AC1F-4423D18F069A}"/>
              </a:ext>
            </a:extLst>
          </p:cNvPr>
          <p:cNvSpPr>
            <a:spLocks noChangeArrowheads="1"/>
          </p:cNvSpPr>
          <p:nvPr/>
        </p:nvSpPr>
        <p:spPr bwMode="auto">
          <a:xfrm>
            <a:off x="202504" y="1412310"/>
            <a:ext cx="4354513" cy="5014913"/>
          </a:xfrm>
          <a:prstGeom prst="rect">
            <a:avLst/>
          </a:prstGeom>
          <a:noFill/>
          <a:ln>
            <a:noFill/>
          </a:ln>
        </p:spPr>
        <p:txBody>
          <a:bodyPr/>
          <a:lstStyle/>
          <a:p>
            <a:pPr marL="0" marR="0" lvl="0" indent="0" algn="l" defTabSz="914400" rtl="0" eaLnBrk="1" fontAlgn="base" latinLnBrk="0" hangingPunct="1">
              <a:lnSpc>
                <a:spcPct val="95000"/>
              </a:lnSpc>
              <a:spcBef>
                <a:spcPct val="45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      Benefits</a:t>
            </a:r>
          </a:p>
          <a:p>
            <a:pPr marL="342900" marR="0" lvl="0" indent="-342900" algn="l" defTabSz="914400" rtl="0" eaLnBrk="1" fontAlgn="base" latinLnBrk="0" hangingPunct="1">
              <a:lnSpc>
                <a:spcPct val="95000"/>
              </a:lnSpc>
              <a:spcBef>
                <a:spcPct val="4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Very safe and 99.95% effective</a:t>
            </a:r>
          </a:p>
          <a:p>
            <a:pPr marL="342900" marR="0" lvl="0" indent="-342900" algn="l" defTabSz="914400" rtl="0" eaLnBrk="1" fontAlgn="base" latinLnBrk="0" hangingPunct="1">
              <a:lnSpc>
                <a:spcPct val="95000"/>
              </a:lnSpc>
              <a:spcBef>
                <a:spcPct val="4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Easy to use</a:t>
            </a:r>
          </a:p>
          <a:p>
            <a:pPr marL="342900" marR="0" lvl="0" indent="-342900" algn="l" defTabSz="914400" rtl="0" eaLnBrk="1" fontAlgn="base" latinLnBrk="0" hangingPunct="1">
              <a:lnSpc>
                <a:spcPct val="95000"/>
              </a:lnSpc>
              <a:spcBef>
                <a:spcPct val="4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Fertility returns without delay when removed</a:t>
            </a:r>
          </a:p>
          <a:p>
            <a:pPr marL="342900" marR="0" lvl="0" indent="-342900" algn="l" defTabSz="914400" rtl="0" eaLnBrk="1" fontAlgn="base" latinLnBrk="0" hangingPunct="1">
              <a:lnSpc>
                <a:spcPct val="95000"/>
              </a:lnSpc>
              <a:spcBef>
                <a:spcPct val="4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Can be used by breastfeeding women</a:t>
            </a:r>
          </a:p>
          <a:p>
            <a:pPr marL="342900" marR="0" lvl="0" indent="-342900" algn="l" defTabSz="914400" rtl="0" eaLnBrk="1" fontAlgn="base" latinLnBrk="0" hangingPunct="1">
              <a:lnSpc>
                <a:spcPct val="95000"/>
              </a:lnSpc>
              <a:spcBef>
                <a:spcPct val="4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anose="020B0600070205080204" pitchFamily="34" charset="-128"/>
                <a:cs typeface="+mn-cs"/>
              </a:rPr>
              <a:t>Offers non contraceptive health benefits</a:t>
            </a:r>
          </a:p>
        </p:txBody>
      </p:sp>
      <p:sp>
        <p:nvSpPr>
          <p:cNvPr id="2" name="Slide Number Placeholder 1">
            <a:extLst>
              <a:ext uri="{FF2B5EF4-FFF2-40B4-BE49-F238E27FC236}">
                <a16:creationId xmlns:a16="http://schemas.microsoft.com/office/drawing/2014/main" id="{412FEFA9-FA8D-4A64-A37F-0952BA34DC1D}"/>
              </a:ext>
            </a:extLst>
          </p:cNvPr>
          <p:cNvSpPr>
            <a:spLocks noGrp="1"/>
          </p:cNvSpPr>
          <p:nvPr>
            <p:ph type="sldNum" sz="quarter" idx="12"/>
          </p:nvPr>
        </p:nvSpPr>
        <p:spPr/>
        <p:txBody>
          <a:bodyPr/>
          <a:lstStyle/>
          <a:p>
            <a:fld id="{8503B3E5-BAE0-4051-A0B1-29381921E4F1}" type="slidenum">
              <a:rPr lang="en-GB" smtClean="0"/>
              <a:t>67</a:t>
            </a:fld>
            <a:endParaRPr lang="en-GB"/>
          </a:p>
        </p:txBody>
      </p:sp>
      <p:sp>
        <p:nvSpPr>
          <p:cNvPr id="6" name="Footer Placeholder 1">
            <a:extLst>
              <a:ext uri="{FF2B5EF4-FFF2-40B4-BE49-F238E27FC236}">
                <a16:creationId xmlns:a16="http://schemas.microsoft.com/office/drawing/2014/main" id="{509C6070-1FF3-44AB-A6B1-F478B8F59CE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1D15236-31F3-49FD-8F4F-DDAAA2C62CF6}"/>
              </a:ext>
            </a:extLst>
          </p:cNvPr>
          <p:cNvSpPr>
            <a:spLocks noGrp="1" noChangeArrowheads="1"/>
          </p:cNvSpPr>
          <p:nvPr>
            <p:ph type="title"/>
          </p:nvPr>
        </p:nvSpPr>
        <p:spPr>
          <a:xfrm>
            <a:off x="822324" y="304800"/>
            <a:ext cx="8083681" cy="1143000"/>
          </a:xfrm>
        </p:spPr>
        <p:txBody>
          <a:bodyPr>
            <a:norm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Implants: Health benefits </a:t>
            </a:r>
          </a:p>
        </p:txBody>
      </p:sp>
      <p:sp>
        <p:nvSpPr>
          <p:cNvPr id="28675" name="Rectangle 3">
            <a:extLst>
              <a:ext uri="{FF2B5EF4-FFF2-40B4-BE49-F238E27FC236}">
                <a16:creationId xmlns:a16="http://schemas.microsoft.com/office/drawing/2014/main" id="{648B23B6-A7C9-4441-ADFD-EA3F2B7FC060}"/>
              </a:ext>
            </a:extLst>
          </p:cNvPr>
          <p:cNvSpPr>
            <a:spLocks noGrp="1" noChangeArrowheads="1"/>
          </p:cNvSpPr>
          <p:nvPr>
            <p:ph idx="1"/>
          </p:nvPr>
        </p:nvSpPr>
        <p:spPr>
          <a:xfrm>
            <a:off x="457200" y="1524000"/>
            <a:ext cx="8321675" cy="4525963"/>
          </a:xfrm>
        </p:spPr>
        <p:txBody>
          <a:bodyPr/>
          <a:lstStyle/>
          <a:p>
            <a:pPr eaLnBrk="1" hangingPunct="1">
              <a:spcBef>
                <a:spcPct val="65000"/>
              </a:spcBef>
            </a:pPr>
            <a:r>
              <a:rPr lang="en-US" altLang="en-US" sz="3000" dirty="0"/>
              <a:t>Reduced risk of symptomatic pelvic inflammatory disease (PID)</a:t>
            </a:r>
          </a:p>
          <a:p>
            <a:pPr eaLnBrk="1" hangingPunct="1">
              <a:spcBef>
                <a:spcPts val="3000"/>
              </a:spcBef>
            </a:pPr>
            <a:r>
              <a:rPr lang="en-US" altLang="en-US" sz="3000" dirty="0"/>
              <a:t>May help protect against iron-deficiency anemia </a:t>
            </a:r>
          </a:p>
          <a:p>
            <a:pPr eaLnBrk="1" hangingPunct="1">
              <a:spcBef>
                <a:spcPts val="3000"/>
              </a:spcBef>
            </a:pPr>
            <a:r>
              <a:rPr lang="en-US" altLang="en-US" sz="3000" dirty="0"/>
              <a:t>Reduced risk of ectopic pregnancy</a:t>
            </a:r>
          </a:p>
          <a:p>
            <a:pPr lvl="1" eaLnBrk="1" hangingPunct="1">
              <a:lnSpc>
                <a:spcPct val="100000"/>
              </a:lnSpc>
              <a:spcBef>
                <a:spcPts val="1200"/>
              </a:spcBef>
            </a:pPr>
            <a:r>
              <a:rPr lang="en-US" altLang="en-US" sz="2400" dirty="0"/>
              <a:t>6 per 100,000 in implant users</a:t>
            </a:r>
          </a:p>
          <a:p>
            <a:pPr lvl="1" eaLnBrk="1" hangingPunct="1">
              <a:lnSpc>
                <a:spcPct val="100000"/>
              </a:lnSpc>
              <a:spcBef>
                <a:spcPts val="1200"/>
              </a:spcBef>
            </a:pPr>
            <a:r>
              <a:rPr lang="en-US" altLang="en-US" sz="2400" dirty="0"/>
              <a:t>650 per 100,000 in women using no contraception</a:t>
            </a:r>
          </a:p>
        </p:txBody>
      </p:sp>
      <p:sp>
        <p:nvSpPr>
          <p:cNvPr id="2" name="Slide Number Placeholder 1">
            <a:extLst>
              <a:ext uri="{FF2B5EF4-FFF2-40B4-BE49-F238E27FC236}">
                <a16:creationId xmlns:a16="http://schemas.microsoft.com/office/drawing/2014/main" id="{E941C898-9D1F-4F88-8DE7-58CC388FC734}"/>
              </a:ext>
            </a:extLst>
          </p:cNvPr>
          <p:cNvSpPr>
            <a:spLocks noGrp="1"/>
          </p:cNvSpPr>
          <p:nvPr>
            <p:ph type="sldNum" sz="quarter" idx="12"/>
          </p:nvPr>
        </p:nvSpPr>
        <p:spPr/>
        <p:txBody>
          <a:bodyPr/>
          <a:lstStyle/>
          <a:p>
            <a:fld id="{8503B3E5-BAE0-4051-A0B1-29381921E4F1}" type="slidenum">
              <a:rPr lang="en-GB" smtClean="0"/>
              <a:t>68</a:t>
            </a:fld>
            <a:endParaRPr lang="en-GB"/>
          </a:p>
        </p:txBody>
      </p:sp>
      <p:sp>
        <p:nvSpPr>
          <p:cNvPr id="6" name="Footer Placeholder 1">
            <a:extLst>
              <a:ext uri="{FF2B5EF4-FFF2-40B4-BE49-F238E27FC236}">
                <a16:creationId xmlns:a16="http://schemas.microsoft.com/office/drawing/2014/main" id="{7674B513-6128-4EFB-A03D-7D11850F38C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05685EEE-4B7B-4756-B502-7CED6E487AEC}"/>
              </a:ext>
            </a:extLst>
          </p:cNvPr>
          <p:cNvSpPr>
            <a:spLocks noGrp="1"/>
          </p:cNvSpPr>
          <p:nvPr>
            <p:ph idx="4294967295"/>
          </p:nvPr>
        </p:nvSpPr>
        <p:spPr>
          <a:xfrm>
            <a:off x="300624" y="1217613"/>
            <a:ext cx="8693150" cy="879475"/>
          </a:xfrm>
        </p:spPr>
        <p:txBody>
          <a:bodyPr/>
          <a:lstStyle/>
          <a:p>
            <a:pPr marL="0" indent="0" eaLnBrk="1" hangingPunct="1">
              <a:buFontTx/>
              <a:buNone/>
              <a:defRPr/>
            </a:pPr>
            <a:r>
              <a:rPr lang="en-US" sz="2600" b="1" dirty="0">
                <a:solidFill>
                  <a:srgbClr val="C00000"/>
                </a:solidFill>
                <a:ea typeface="ＭＳ Ｐゴシック" pitchFamily="34" charset="-128"/>
                <a:cs typeface="+mn-cs"/>
              </a:rPr>
              <a:t>Some users report changes in bleeding patterns:</a:t>
            </a:r>
          </a:p>
        </p:txBody>
      </p:sp>
      <p:sp>
        <p:nvSpPr>
          <p:cNvPr id="30723" name="TextBox 1">
            <a:extLst>
              <a:ext uri="{FF2B5EF4-FFF2-40B4-BE49-F238E27FC236}">
                <a16:creationId xmlns:a16="http://schemas.microsoft.com/office/drawing/2014/main" id="{7915F25D-0E63-41F7-8A87-138BB14E218A}"/>
              </a:ext>
            </a:extLst>
          </p:cNvPr>
          <p:cNvSpPr txBox="1">
            <a:spLocks noChangeArrowheads="1"/>
          </p:cNvSpPr>
          <p:nvPr/>
        </p:nvSpPr>
        <p:spPr bwMode="auto">
          <a:xfrm>
            <a:off x="187890" y="236461"/>
            <a:ext cx="87431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Possible side effects of implants </a:t>
            </a:r>
            <a:r>
              <a:rPr kumimoji="0" lang="en-US" altLang="en-US" sz="4400" b="1" i="1" u="none" strike="noStrike" kern="120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1</a:t>
            </a:r>
            <a:r>
              <a:rPr kumimoji="0" lang="en-US" altLang="en-US" sz="4400" b="1" i="0" u="none" strike="noStrike" kern="1200" cap="none" spc="0" normalizeH="0" baseline="0" noProof="0" dirty="0">
                <a:ln>
                  <a:noFill/>
                </a:ln>
                <a:solidFill>
                  <a:schemeClr val="accent4"/>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7" name="Content Placeholder 2">
            <a:extLst>
              <a:ext uri="{FF2B5EF4-FFF2-40B4-BE49-F238E27FC236}">
                <a16:creationId xmlns:a16="http://schemas.microsoft.com/office/drawing/2014/main" id="{7B3307DC-9BEB-4301-9C29-FDFBD2D1CA80}"/>
              </a:ext>
            </a:extLst>
          </p:cNvPr>
          <p:cNvSpPr txBox="1">
            <a:spLocks/>
          </p:cNvSpPr>
          <p:nvPr/>
        </p:nvSpPr>
        <p:spPr bwMode="auto">
          <a:xfrm>
            <a:off x="290513" y="2097088"/>
            <a:ext cx="39933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First several months:</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Lighter bleeding and fewer days of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Prolonged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Irregular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Infrequent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monthly bleeding</a:t>
            </a:r>
          </a:p>
        </p:txBody>
      </p:sp>
      <p:sp>
        <p:nvSpPr>
          <p:cNvPr id="8" name="Content Placeholder 2">
            <a:extLst>
              <a:ext uri="{FF2B5EF4-FFF2-40B4-BE49-F238E27FC236}">
                <a16:creationId xmlns:a16="http://schemas.microsoft.com/office/drawing/2014/main" id="{04D3ABD5-43BF-49FB-B7FD-7D99EF6E725B}"/>
              </a:ext>
            </a:extLst>
          </p:cNvPr>
          <p:cNvSpPr txBox="1">
            <a:spLocks/>
          </p:cNvSpPr>
          <p:nvPr/>
        </p:nvSpPr>
        <p:spPr bwMode="auto">
          <a:xfrm>
            <a:off x="4565650" y="2195708"/>
            <a:ext cx="3888124"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After about one year:</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Lighter bleeding and fewer days of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Irregular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Infrequent bleeding</a:t>
            </a:r>
          </a:p>
          <a:p>
            <a:pPr marL="342900" marR="0" lvl="0" indent="-34290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monthly bleeding</a:t>
            </a:r>
          </a:p>
        </p:txBody>
      </p:sp>
      <p:sp>
        <p:nvSpPr>
          <p:cNvPr id="3" name="TextBox 2">
            <a:extLst>
              <a:ext uri="{FF2B5EF4-FFF2-40B4-BE49-F238E27FC236}">
                <a16:creationId xmlns:a16="http://schemas.microsoft.com/office/drawing/2014/main" id="{DA041A50-0ADE-4724-A6A7-C43684FCD19C}"/>
              </a:ext>
            </a:extLst>
          </p:cNvPr>
          <p:cNvSpPr txBox="1">
            <a:spLocks noChangeArrowheads="1"/>
          </p:cNvSpPr>
          <p:nvPr/>
        </p:nvSpPr>
        <p:spPr bwMode="auto">
          <a:xfrm>
            <a:off x="677525" y="5718610"/>
            <a:ext cx="777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a:t>
            </a:r>
            <a:r>
              <a:rPr kumimoji="0" lang="en-US" altLang="en-US" sz="2000" b="0" i="1" u="none" strike="noStrike" kern="1200" cap="none" spc="0" normalizeH="0" baseline="0" noProof="0" dirty="0" err="1">
                <a:ln>
                  <a:noFill/>
                </a:ln>
                <a:solidFill>
                  <a:srgbClr val="000000"/>
                </a:solidFill>
                <a:effectLst/>
                <a:uLnTx/>
                <a:uFillTx/>
                <a:latin typeface="+mn-lt"/>
                <a:ea typeface="ＭＳ Ｐゴシック" panose="020B0600070205080204" pitchFamily="34" charset="-128"/>
                <a:cs typeface="Arial" panose="020B0604020202020204" pitchFamily="34" charset="0"/>
              </a:rPr>
              <a:t>Implanon</a:t>
            </a:r>
            <a:r>
              <a:rPr kumimoji="0" lang="en-US" altLang="en-US" sz="2000" b="0" i="1"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 NXT users are more likely to have infrequent or no monthly bleeding than irregular bleeding.</a:t>
            </a:r>
          </a:p>
        </p:txBody>
      </p:sp>
      <p:sp>
        <p:nvSpPr>
          <p:cNvPr id="2" name="Slide Number Placeholder 1">
            <a:extLst>
              <a:ext uri="{FF2B5EF4-FFF2-40B4-BE49-F238E27FC236}">
                <a16:creationId xmlns:a16="http://schemas.microsoft.com/office/drawing/2014/main" id="{066176A1-511D-40D0-A167-969DD5DA02EB}"/>
              </a:ext>
            </a:extLst>
          </p:cNvPr>
          <p:cNvSpPr>
            <a:spLocks noGrp="1"/>
          </p:cNvSpPr>
          <p:nvPr>
            <p:ph type="sldNum" sz="quarter" idx="12"/>
          </p:nvPr>
        </p:nvSpPr>
        <p:spPr/>
        <p:txBody>
          <a:bodyPr/>
          <a:lstStyle/>
          <a:p>
            <a:fld id="{8503B3E5-BAE0-4051-A0B1-29381921E4F1}" type="slidenum">
              <a:rPr lang="en-GB" smtClean="0"/>
              <a:t>69</a:t>
            </a:fld>
            <a:endParaRPr lang="en-GB"/>
          </a:p>
        </p:txBody>
      </p:sp>
      <p:sp>
        <p:nvSpPr>
          <p:cNvPr id="9" name="Footer Placeholder 1">
            <a:extLst>
              <a:ext uri="{FF2B5EF4-FFF2-40B4-BE49-F238E27FC236}">
                <a16:creationId xmlns:a16="http://schemas.microsoft.com/office/drawing/2014/main" id="{66ABEC02-F2A5-43B6-8A1F-27D43782A09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manInjectableMEC">
            <a:extLst>
              <a:ext uri="{FF2B5EF4-FFF2-40B4-BE49-F238E27FC236}">
                <a16:creationId xmlns:a16="http://schemas.microsoft.com/office/drawing/2014/main" id="{B538489C-C4EB-440B-A4BF-0D135B417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3549566C-19A3-4903-A59D-65000ADCA561}"/>
              </a:ext>
            </a:extLst>
          </p:cNvPr>
          <p:cNvSpPr>
            <a:spLocks noGrp="1" noChangeArrowheads="1"/>
          </p:cNvSpPr>
          <p:nvPr>
            <p:ph type="title"/>
          </p:nvPr>
        </p:nvSpPr>
        <p:spPr>
          <a:xfrm>
            <a:off x="457200" y="250861"/>
            <a:ext cx="8229600" cy="85725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Mechanism of Action</a:t>
            </a:r>
          </a:p>
        </p:txBody>
      </p:sp>
      <p:sp>
        <p:nvSpPr>
          <p:cNvPr id="238596" name="Text Box 4">
            <a:extLst>
              <a:ext uri="{FF2B5EF4-FFF2-40B4-BE49-F238E27FC236}">
                <a16:creationId xmlns:a16="http://schemas.microsoft.com/office/drawing/2014/main" id="{8CCE1706-C7EE-4C4E-A698-42A00BF0B308}"/>
              </a:ext>
            </a:extLst>
          </p:cNvPr>
          <p:cNvSpPr txBox="1">
            <a:spLocks noChangeArrowheads="1"/>
          </p:cNvSpPr>
          <p:nvPr/>
        </p:nvSpPr>
        <p:spPr bwMode="auto">
          <a:xfrm>
            <a:off x="1676400" y="4205288"/>
            <a:ext cx="2714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Thickens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cervical mucus to block sperm </a:t>
            </a:r>
          </a:p>
        </p:txBody>
      </p:sp>
      <p:sp>
        <p:nvSpPr>
          <p:cNvPr id="22533" name="Text Box 5">
            <a:extLst>
              <a:ext uri="{FF2B5EF4-FFF2-40B4-BE49-F238E27FC236}">
                <a16:creationId xmlns:a16="http://schemas.microsoft.com/office/drawing/2014/main" id="{7C3F044C-4D99-4E2D-8D7E-80D1F7350F20}"/>
              </a:ext>
            </a:extLst>
          </p:cNvPr>
          <p:cNvSpPr txBox="1">
            <a:spLocks noChangeArrowheads="1"/>
          </p:cNvSpPr>
          <p:nvPr/>
        </p:nvSpPr>
        <p:spPr bwMode="auto">
          <a:xfrm>
            <a:off x="1600200" y="1766888"/>
            <a:ext cx="23604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Suppresses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hormones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responsible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ovulation</a:t>
            </a:r>
          </a:p>
        </p:txBody>
      </p:sp>
      <p:sp>
        <p:nvSpPr>
          <p:cNvPr id="18438" name="Line 6">
            <a:extLst>
              <a:ext uri="{FF2B5EF4-FFF2-40B4-BE49-F238E27FC236}">
                <a16:creationId xmlns:a16="http://schemas.microsoft.com/office/drawing/2014/main" id="{513F8831-6B76-4A43-9810-FDD9123A0814}"/>
              </a:ext>
            </a:extLst>
          </p:cNvPr>
          <p:cNvSpPr>
            <a:spLocks noChangeShapeType="1"/>
          </p:cNvSpPr>
          <p:nvPr/>
        </p:nvSpPr>
        <p:spPr bwMode="auto">
          <a:xfrm>
            <a:off x="3505200" y="4510088"/>
            <a:ext cx="2917825"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8439" name="Line 7">
            <a:extLst>
              <a:ext uri="{FF2B5EF4-FFF2-40B4-BE49-F238E27FC236}">
                <a16:creationId xmlns:a16="http://schemas.microsoft.com/office/drawing/2014/main" id="{2729047C-F3F7-498A-B6D7-54AB7F64C5A9}"/>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8440" name="Line 8">
            <a:extLst>
              <a:ext uri="{FF2B5EF4-FFF2-40B4-BE49-F238E27FC236}">
                <a16:creationId xmlns:a16="http://schemas.microsoft.com/office/drawing/2014/main" id="{3B2DF71A-A29B-4B3C-92A3-3FD614B2E908}"/>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38601" name="Rectangle 9">
            <a:extLst>
              <a:ext uri="{FF2B5EF4-FFF2-40B4-BE49-F238E27FC236}">
                <a16:creationId xmlns:a16="http://schemas.microsoft.com/office/drawing/2014/main" id="{DF8630ED-FA28-49B4-97C5-C4D1C04887F0}"/>
              </a:ext>
            </a:extLst>
          </p:cNvPr>
          <p:cNvSpPr>
            <a:spLocks noChangeArrowheads="1"/>
          </p:cNvSpPr>
          <p:nvPr/>
        </p:nvSpPr>
        <p:spPr bwMode="auto">
          <a:xfrm>
            <a:off x="1577477" y="5957888"/>
            <a:ext cx="60319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2400" b="1" i="1"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POPs have no effect on an existing pregnancy.</a:t>
            </a:r>
          </a:p>
        </p:txBody>
      </p:sp>
      <p:sp>
        <p:nvSpPr>
          <p:cNvPr id="11" name="Footer Placeholder 1">
            <a:extLst>
              <a:ext uri="{FF2B5EF4-FFF2-40B4-BE49-F238E27FC236}">
                <a16:creationId xmlns:a16="http://schemas.microsoft.com/office/drawing/2014/main" id="{F255F613-C9FA-4768-BEDA-D27108244ACC}"/>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8C35ED08-0EB4-4E36-924B-67BC8820F2ED}"/>
              </a:ext>
            </a:extLst>
          </p:cNvPr>
          <p:cNvSpPr>
            <a:spLocks noGrp="1"/>
          </p:cNvSpPr>
          <p:nvPr>
            <p:ph type="sldNum" sz="quarter" idx="12"/>
          </p:nvPr>
        </p:nvSpPr>
        <p:spPr/>
        <p:txBody>
          <a:bodyPr/>
          <a:lstStyle/>
          <a:p>
            <a:fld id="{8503B3E5-BAE0-4051-A0B1-29381921E4F1}" type="slidenum">
              <a:rPr lang="en-GB" smtClean="0"/>
              <a:t>7</a:t>
            </a:fld>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ED8546E-ED17-422B-B54C-245C558209D6}"/>
              </a:ext>
            </a:extLst>
          </p:cNvPr>
          <p:cNvSpPr>
            <a:spLocks noGrp="1" noChangeArrowheads="1"/>
          </p:cNvSpPr>
          <p:nvPr>
            <p:ph type="title"/>
          </p:nvPr>
        </p:nvSpPr>
        <p:spPr>
          <a:xfrm>
            <a:off x="369518" y="177800"/>
            <a:ext cx="8686800" cy="1143000"/>
          </a:xfrm>
        </p:spPr>
        <p:txBody>
          <a:bodyPr>
            <a:no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Possible side effects of implants - </a:t>
            </a:r>
            <a:r>
              <a:rPr lang="en-US" altLang="en-US" b="1" i="1" dirty="0">
                <a:solidFill>
                  <a:schemeClr val="accent4"/>
                </a:solidFill>
                <a:latin typeface="Calibri" panose="020F0502020204030204" pitchFamily="34" charset="0"/>
                <a:cs typeface="Calibri" panose="020F0502020204030204" pitchFamily="34" charset="0"/>
              </a:rPr>
              <a:t>2</a:t>
            </a:r>
          </a:p>
        </p:txBody>
      </p:sp>
      <p:sp>
        <p:nvSpPr>
          <p:cNvPr id="32771" name="Content Placeholder 2">
            <a:extLst>
              <a:ext uri="{FF2B5EF4-FFF2-40B4-BE49-F238E27FC236}">
                <a16:creationId xmlns:a16="http://schemas.microsoft.com/office/drawing/2014/main" id="{51264204-0DDE-4559-BC56-5AEBC1EEABD4}"/>
              </a:ext>
            </a:extLst>
          </p:cNvPr>
          <p:cNvSpPr>
            <a:spLocks noGrp="1" noChangeArrowheads="1"/>
          </p:cNvSpPr>
          <p:nvPr>
            <p:ph idx="1"/>
          </p:nvPr>
        </p:nvSpPr>
        <p:spPr>
          <a:xfrm>
            <a:off x="628650" y="1725417"/>
            <a:ext cx="7886700" cy="4351338"/>
          </a:xfrm>
        </p:spPr>
        <p:txBody>
          <a:bodyPr>
            <a:normAutofit lnSpcReduction="10000"/>
          </a:bodyPr>
          <a:lstStyle/>
          <a:p>
            <a:pPr eaLnBrk="1" hangingPunct="1">
              <a:lnSpc>
                <a:spcPct val="100000"/>
              </a:lnSpc>
              <a:spcBef>
                <a:spcPts val="1200"/>
              </a:spcBef>
            </a:pPr>
            <a:r>
              <a:rPr lang="en-GB" altLang="en-US" sz="2800" dirty="0"/>
              <a:t>Headaches</a:t>
            </a:r>
          </a:p>
          <a:p>
            <a:pPr eaLnBrk="1" hangingPunct="1">
              <a:lnSpc>
                <a:spcPct val="100000"/>
              </a:lnSpc>
              <a:spcBef>
                <a:spcPts val="1200"/>
              </a:spcBef>
            </a:pPr>
            <a:r>
              <a:rPr lang="en-GB" altLang="en-US" sz="2800" dirty="0"/>
              <a:t>Breast tenderness</a:t>
            </a:r>
          </a:p>
          <a:p>
            <a:pPr eaLnBrk="1" hangingPunct="1">
              <a:lnSpc>
                <a:spcPct val="100000"/>
              </a:lnSpc>
              <a:spcBef>
                <a:spcPts val="1200"/>
              </a:spcBef>
            </a:pPr>
            <a:r>
              <a:rPr lang="en-GB" altLang="en-US" sz="2800" dirty="0"/>
              <a:t>Lower abdominal pain</a:t>
            </a:r>
          </a:p>
          <a:p>
            <a:pPr eaLnBrk="1" hangingPunct="1">
              <a:lnSpc>
                <a:spcPct val="100000"/>
              </a:lnSpc>
              <a:spcBef>
                <a:spcPts val="1200"/>
              </a:spcBef>
            </a:pPr>
            <a:r>
              <a:rPr lang="en-GB" altLang="en-US" sz="2800" dirty="0"/>
              <a:t>Acne (can improve or worsen)</a:t>
            </a:r>
          </a:p>
          <a:p>
            <a:pPr eaLnBrk="1" hangingPunct="1">
              <a:lnSpc>
                <a:spcPct val="100000"/>
              </a:lnSpc>
              <a:spcBef>
                <a:spcPts val="1200"/>
              </a:spcBef>
            </a:pPr>
            <a:r>
              <a:rPr lang="en-GB" altLang="en-US" sz="2800" dirty="0"/>
              <a:t>Weight change</a:t>
            </a:r>
          </a:p>
          <a:p>
            <a:pPr eaLnBrk="1" hangingPunct="1">
              <a:lnSpc>
                <a:spcPct val="100000"/>
              </a:lnSpc>
              <a:spcBef>
                <a:spcPts val="1200"/>
              </a:spcBef>
            </a:pPr>
            <a:r>
              <a:rPr lang="en-GB" altLang="en-US" sz="2800" dirty="0"/>
              <a:t>Dizziness</a:t>
            </a:r>
          </a:p>
          <a:p>
            <a:pPr eaLnBrk="1" hangingPunct="1">
              <a:lnSpc>
                <a:spcPct val="100000"/>
              </a:lnSpc>
              <a:spcBef>
                <a:spcPts val="1200"/>
              </a:spcBef>
            </a:pPr>
            <a:r>
              <a:rPr lang="en-GB" altLang="en-US" sz="2800" dirty="0"/>
              <a:t>Mood changes</a:t>
            </a:r>
          </a:p>
          <a:p>
            <a:pPr eaLnBrk="1" hangingPunct="1">
              <a:lnSpc>
                <a:spcPct val="100000"/>
              </a:lnSpc>
              <a:spcBef>
                <a:spcPts val="1200"/>
              </a:spcBef>
            </a:pPr>
            <a:r>
              <a:rPr lang="en-GB" altLang="en-US" sz="2800" dirty="0"/>
              <a:t>Nausea, nervousness</a:t>
            </a:r>
          </a:p>
          <a:p>
            <a:pPr eaLnBrk="1" hangingPunct="1">
              <a:lnSpc>
                <a:spcPct val="100000"/>
              </a:lnSpc>
              <a:spcBef>
                <a:spcPts val="1200"/>
              </a:spcBef>
            </a:pPr>
            <a:endParaRPr lang="en-US" altLang="en-US" dirty="0"/>
          </a:p>
        </p:txBody>
      </p:sp>
      <p:sp>
        <p:nvSpPr>
          <p:cNvPr id="2" name="Slide Number Placeholder 1">
            <a:extLst>
              <a:ext uri="{FF2B5EF4-FFF2-40B4-BE49-F238E27FC236}">
                <a16:creationId xmlns:a16="http://schemas.microsoft.com/office/drawing/2014/main" id="{D9BAA1CA-DC45-458F-A970-EFD276D5B3BE}"/>
              </a:ext>
            </a:extLst>
          </p:cNvPr>
          <p:cNvSpPr>
            <a:spLocks noGrp="1"/>
          </p:cNvSpPr>
          <p:nvPr>
            <p:ph type="sldNum" sz="quarter" idx="12"/>
          </p:nvPr>
        </p:nvSpPr>
        <p:spPr/>
        <p:txBody>
          <a:bodyPr/>
          <a:lstStyle/>
          <a:p>
            <a:fld id="{8503B3E5-BAE0-4051-A0B1-29381921E4F1}" type="slidenum">
              <a:rPr lang="en-GB" smtClean="0"/>
              <a:t>70</a:t>
            </a:fld>
            <a:endParaRPr lang="en-GB"/>
          </a:p>
        </p:txBody>
      </p:sp>
      <p:sp>
        <p:nvSpPr>
          <p:cNvPr id="5" name="Footer Placeholder 1">
            <a:extLst>
              <a:ext uri="{FF2B5EF4-FFF2-40B4-BE49-F238E27FC236}">
                <a16:creationId xmlns:a16="http://schemas.microsoft.com/office/drawing/2014/main" id="{676FD907-5E7F-4E80-8AC8-919D2493826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642508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5EE46FF-FFBA-457F-9F1D-ED74721CD1AC}"/>
              </a:ext>
            </a:extLst>
          </p:cNvPr>
          <p:cNvSpPr>
            <a:spLocks noGrp="1" noChangeArrowheads="1"/>
          </p:cNvSpPr>
          <p:nvPr>
            <p:ph type="title"/>
          </p:nvPr>
        </p:nvSpPr>
        <p:spPr>
          <a:xfrm>
            <a:off x="457200" y="64544"/>
            <a:ext cx="8686800" cy="1143000"/>
          </a:xfrm>
        </p:spPr>
        <p:txBody>
          <a:bodyPr>
            <a:no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Complications from implants</a:t>
            </a:r>
          </a:p>
        </p:txBody>
      </p:sp>
      <p:sp>
        <p:nvSpPr>
          <p:cNvPr id="251907" name="Rectangle 3">
            <a:extLst>
              <a:ext uri="{FF2B5EF4-FFF2-40B4-BE49-F238E27FC236}">
                <a16:creationId xmlns:a16="http://schemas.microsoft.com/office/drawing/2014/main" id="{16B65C29-3788-45BC-A88E-D7D4A24028BF}"/>
              </a:ext>
            </a:extLst>
          </p:cNvPr>
          <p:cNvSpPr>
            <a:spLocks noGrp="1" noChangeArrowheads="1"/>
          </p:cNvSpPr>
          <p:nvPr>
            <p:ph idx="1"/>
          </p:nvPr>
        </p:nvSpPr>
        <p:spPr>
          <a:xfrm>
            <a:off x="457200" y="1349680"/>
            <a:ext cx="8686800" cy="5257800"/>
          </a:xfrm>
        </p:spPr>
        <p:txBody>
          <a:bodyPr/>
          <a:lstStyle/>
          <a:p>
            <a:pPr marL="0" indent="0">
              <a:lnSpc>
                <a:spcPct val="100000"/>
              </a:lnSpc>
              <a:spcBef>
                <a:spcPct val="25000"/>
              </a:spcBef>
              <a:buNone/>
              <a:defRPr/>
            </a:pPr>
            <a:r>
              <a:rPr lang="en-GB" altLang="en-US" b="1" dirty="0"/>
              <a:t>Complications from implants are rare and may include</a:t>
            </a:r>
            <a:r>
              <a:rPr lang="en-GB" altLang="en-US" dirty="0"/>
              <a:t>:</a:t>
            </a:r>
            <a:endParaRPr lang="en-US" altLang="en-US" sz="2800" dirty="0"/>
          </a:p>
          <a:p>
            <a:pPr eaLnBrk="1" hangingPunct="1">
              <a:lnSpc>
                <a:spcPct val="100000"/>
              </a:lnSpc>
              <a:spcBef>
                <a:spcPct val="25000"/>
              </a:spcBef>
              <a:defRPr/>
            </a:pPr>
            <a:r>
              <a:rPr lang="en-US" altLang="en-US" sz="2800" dirty="0"/>
              <a:t>Infection at insertion site</a:t>
            </a:r>
          </a:p>
          <a:p>
            <a:pPr marL="457200" lvl="1" indent="0" eaLnBrk="1" hangingPunct="1">
              <a:lnSpc>
                <a:spcPct val="100000"/>
              </a:lnSpc>
              <a:spcBef>
                <a:spcPct val="25000"/>
              </a:spcBef>
              <a:buFontTx/>
              <a:buNone/>
              <a:defRPr/>
            </a:pPr>
            <a:r>
              <a:rPr lang="en-US" altLang="en-US" sz="2400" dirty="0"/>
              <a:t>If occurs, most likely within the first 2 months </a:t>
            </a:r>
          </a:p>
          <a:p>
            <a:pPr eaLnBrk="1" hangingPunct="1">
              <a:lnSpc>
                <a:spcPct val="100000"/>
              </a:lnSpc>
              <a:spcBef>
                <a:spcPct val="65000"/>
              </a:spcBef>
              <a:defRPr/>
            </a:pPr>
            <a:r>
              <a:rPr lang="en-US" altLang="en-US" sz="2800" dirty="0"/>
              <a:t>Difficult removal</a:t>
            </a:r>
          </a:p>
          <a:p>
            <a:pPr marL="457200" lvl="1" indent="0" eaLnBrk="1" hangingPunct="1">
              <a:lnSpc>
                <a:spcPct val="100000"/>
              </a:lnSpc>
              <a:spcBef>
                <a:spcPct val="25000"/>
              </a:spcBef>
              <a:buFontTx/>
              <a:buNone/>
              <a:defRPr/>
            </a:pPr>
            <a:r>
              <a:rPr lang="en-US" altLang="en-US" sz="2400" dirty="0"/>
              <a:t>Rare if inserted properly and removed by a trained provider</a:t>
            </a:r>
          </a:p>
          <a:p>
            <a:pPr eaLnBrk="1" hangingPunct="1">
              <a:lnSpc>
                <a:spcPct val="100000"/>
              </a:lnSpc>
              <a:spcBef>
                <a:spcPct val="65000"/>
              </a:spcBef>
              <a:defRPr/>
            </a:pPr>
            <a:r>
              <a:rPr lang="en-US" altLang="en-US" sz="2800" dirty="0"/>
              <a:t>Expulsions</a:t>
            </a:r>
          </a:p>
          <a:p>
            <a:pPr marL="0" indent="0">
              <a:buFontTx/>
              <a:buNone/>
              <a:defRPr/>
            </a:pPr>
            <a:r>
              <a:rPr lang="en-US" altLang="en-US" sz="2400" dirty="0"/>
              <a:t>       Rare; most occur within first 4 months after insertion.</a:t>
            </a:r>
            <a:endParaRPr lang="en-US" altLang="en-US" dirty="0">
              <a:ea typeface="ＭＳ Ｐゴシック" charset="-128"/>
            </a:endParaRPr>
          </a:p>
          <a:p>
            <a:pPr>
              <a:defRPr/>
            </a:pPr>
            <a:r>
              <a:rPr lang="en-US" sz="2800" dirty="0"/>
              <a:t>Found in another place in the body </a:t>
            </a:r>
            <a:r>
              <a:rPr lang="en-US" sz="2800" dirty="0" err="1"/>
              <a:t>e.g</a:t>
            </a:r>
            <a:r>
              <a:rPr lang="en-US" sz="2800" dirty="0"/>
              <a:t> in a blood vessel</a:t>
            </a:r>
          </a:p>
          <a:p>
            <a:pPr marL="0" indent="0">
              <a:buFontTx/>
              <a:buNone/>
              <a:defRPr/>
            </a:pPr>
            <a:r>
              <a:rPr lang="en-US" sz="2800" dirty="0"/>
              <a:t>      </a:t>
            </a:r>
            <a:r>
              <a:rPr lang="en-US" sz="2400" dirty="0"/>
              <a:t>Extremely rare: due to improper insertion</a:t>
            </a:r>
            <a:endParaRPr lang="en-US" altLang="en-US" sz="2400" i="1" dirty="0"/>
          </a:p>
        </p:txBody>
      </p:sp>
      <p:sp>
        <p:nvSpPr>
          <p:cNvPr id="2" name="Slide Number Placeholder 1">
            <a:extLst>
              <a:ext uri="{FF2B5EF4-FFF2-40B4-BE49-F238E27FC236}">
                <a16:creationId xmlns:a16="http://schemas.microsoft.com/office/drawing/2014/main" id="{20F4FC3A-D0B8-462A-8D67-27A7BA5A4287}"/>
              </a:ext>
            </a:extLst>
          </p:cNvPr>
          <p:cNvSpPr>
            <a:spLocks noGrp="1"/>
          </p:cNvSpPr>
          <p:nvPr>
            <p:ph type="sldNum" sz="quarter" idx="12"/>
          </p:nvPr>
        </p:nvSpPr>
        <p:spPr/>
        <p:txBody>
          <a:bodyPr/>
          <a:lstStyle/>
          <a:p>
            <a:fld id="{8503B3E5-BAE0-4051-A0B1-29381921E4F1}" type="slidenum">
              <a:rPr lang="en-GB" smtClean="0"/>
              <a:t>71</a:t>
            </a:fld>
            <a:endParaRPr lang="en-GB"/>
          </a:p>
        </p:txBody>
      </p:sp>
      <p:sp>
        <p:nvSpPr>
          <p:cNvPr id="6" name="Footer Placeholder 1">
            <a:extLst>
              <a:ext uri="{FF2B5EF4-FFF2-40B4-BE49-F238E27FC236}">
                <a16:creationId xmlns:a16="http://schemas.microsoft.com/office/drawing/2014/main" id="{2E421F38-AE23-4E4D-B342-15956ACF7AB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2790E77-AFA7-43C6-8980-7B9068A3014D}"/>
              </a:ext>
            </a:extLst>
          </p:cNvPr>
          <p:cNvSpPr>
            <a:spLocks noGrp="1" noChangeArrowheads="1"/>
          </p:cNvSpPr>
          <p:nvPr>
            <p:ph type="title"/>
          </p:nvPr>
        </p:nvSpPr>
        <p:spPr>
          <a:xfrm>
            <a:off x="457200" y="192088"/>
            <a:ext cx="8229600" cy="1143000"/>
          </a:xfrm>
        </p:spPr>
        <p:txBody>
          <a:bodyPr>
            <a:normAutofit/>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Implants are safe for nearly all women</a:t>
            </a:r>
          </a:p>
        </p:txBody>
      </p:sp>
      <p:sp>
        <p:nvSpPr>
          <p:cNvPr id="30723" name="Rectangle 3">
            <a:extLst>
              <a:ext uri="{FF2B5EF4-FFF2-40B4-BE49-F238E27FC236}">
                <a16:creationId xmlns:a16="http://schemas.microsoft.com/office/drawing/2014/main" id="{208EDD9A-BFF3-4AD8-B591-C6709690FA33}"/>
              </a:ext>
            </a:extLst>
          </p:cNvPr>
          <p:cNvSpPr>
            <a:spLocks noGrp="1" noChangeArrowheads="1"/>
          </p:cNvSpPr>
          <p:nvPr>
            <p:ph type="body" sz="half" idx="2"/>
          </p:nvPr>
        </p:nvSpPr>
        <p:spPr>
          <a:xfrm>
            <a:off x="4694238" y="2211388"/>
            <a:ext cx="4337028" cy="3233737"/>
          </a:xfrm>
        </p:spPr>
        <p:txBody>
          <a:bodyPr/>
          <a:lstStyle/>
          <a:p>
            <a:pPr marL="346075" indent="-234950" eaLnBrk="1" hangingPunct="1">
              <a:lnSpc>
                <a:spcPct val="100000"/>
              </a:lnSpc>
              <a:spcBef>
                <a:spcPts val="1200"/>
              </a:spcBef>
              <a:buFont typeface="Arial" pitchFamily="34" charset="0"/>
              <a:buChar char="–"/>
              <a:defRPr/>
            </a:pPr>
            <a:r>
              <a:rPr lang="en-US" sz="2000" dirty="0"/>
              <a:t>Have just had an abortion, miscarriage or ectopic pregnancy</a:t>
            </a:r>
          </a:p>
          <a:p>
            <a:pPr marL="346075" indent="-234950" eaLnBrk="1" hangingPunct="1">
              <a:lnSpc>
                <a:spcPct val="100000"/>
              </a:lnSpc>
              <a:spcBef>
                <a:spcPts val="1200"/>
              </a:spcBef>
              <a:buFont typeface="Arial" pitchFamily="34" charset="0"/>
              <a:buChar char="–"/>
              <a:defRPr/>
            </a:pPr>
            <a:r>
              <a:rPr lang="en-US" sz="2000" dirty="0"/>
              <a:t>Have anemia now or in the past</a:t>
            </a:r>
          </a:p>
          <a:p>
            <a:pPr marL="346075" indent="-234950" eaLnBrk="1" hangingPunct="1">
              <a:lnSpc>
                <a:spcPct val="100000"/>
              </a:lnSpc>
              <a:spcBef>
                <a:spcPts val="1200"/>
              </a:spcBef>
              <a:buFont typeface="Arial" pitchFamily="34" charset="0"/>
              <a:buChar char="–"/>
              <a:defRPr/>
            </a:pPr>
            <a:r>
              <a:rPr lang="en-US" sz="2000" dirty="0"/>
              <a:t>Have varicose veins</a:t>
            </a:r>
          </a:p>
          <a:p>
            <a:pPr marL="346075" indent="-234950" eaLnBrk="1" hangingPunct="1">
              <a:lnSpc>
                <a:spcPct val="100000"/>
              </a:lnSpc>
              <a:spcBef>
                <a:spcPts val="1200"/>
              </a:spcBef>
              <a:buFont typeface="Arial" pitchFamily="34" charset="0"/>
              <a:buChar char="–"/>
              <a:defRPr/>
            </a:pPr>
            <a:r>
              <a:rPr lang="en-US" sz="2000" dirty="0"/>
              <a:t>Smoke cigarettes, regardless of woman’s age or number of cigarettes smoked</a:t>
            </a:r>
          </a:p>
          <a:p>
            <a:pPr marL="346075" indent="-234950" eaLnBrk="1" hangingPunct="1">
              <a:lnSpc>
                <a:spcPct val="100000"/>
              </a:lnSpc>
              <a:spcBef>
                <a:spcPts val="1200"/>
              </a:spcBef>
              <a:buFont typeface="Arial" pitchFamily="34" charset="0"/>
              <a:buChar char="–"/>
              <a:defRPr/>
            </a:pPr>
            <a:endParaRPr lang="en-US" sz="2000" dirty="0"/>
          </a:p>
          <a:p>
            <a:pPr marL="0" indent="0" eaLnBrk="1" hangingPunct="1">
              <a:lnSpc>
                <a:spcPct val="100000"/>
              </a:lnSpc>
              <a:spcBef>
                <a:spcPts val="1200"/>
              </a:spcBef>
              <a:buFontTx/>
              <a:buNone/>
              <a:defRPr/>
            </a:pPr>
            <a:endParaRPr lang="en-US" sz="2000" dirty="0"/>
          </a:p>
          <a:p>
            <a:pPr lvl="1" eaLnBrk="1" hangingPunct="1">
              <a:lnSpc>
                <a:spcPct val="100000"/>
              </a:lnSpc>
              <a:spcBef>
                <a:spcPts val="1200"/>
              </a:spcBef>
              <a:buFontTx/>
              <a:buNone/>
              <a:defRPr/>
            </a:pPr>
            <a:endParaRPr lang="en-US" sz="2000" dirty="0"/>
          </a:p>
        </p:txBody>
      </p:sp>
      <p:sp>
        <p:nvSpPr>
          <p:cNvPr id="12292" name="TextBox 2">
            <a:extLst>
              <a:ext uri="{FF2B5EF4-FFF2-40B4-BE49-F238E27FC236}">
                <a16:creationId xmlns:a16="http://schemas.microsoft.com/office/drawing/2014/main" id="{3EE99DB0-BC21-4DA8-B7F6-120F8D7009B7}"/>
              </a:ext>
            </a:extLst>
          </p:cNvPr>
          <p:cNvSpPr txBox="1">
            <a:spLocks noChangeArrowheads="1"/>
          </p:cNvSpPr>
          <p:nvPr/>
        </p:nvSpPr>
        <p:spPr bwMode="auto">
          <a:xfrm>
            <a:off x="477838" y="1412875"/>
            <a:ext cx="8188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Almost all women can use implants safely, including women who: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endParaRPr>
          </a:p>
        </p:txBody>
      </p:sp>
      <p:sp>
        <p:nvSpPr>
          <p:cNvPr id="7173" name="Rectangle 3">
            <a:extLst>
              <a:ext uri="{FF2B5EF4-FFF2-40B4-BE49-F238E27FC236}">
                <a16:creationId xmlns:a16="http://schemas.microsoft.com/office/drawing/2014/main" id="{23E9E1D6-6803-4F15-90F9-8D51C9D92497}"/>
              </a:ext>
            </a:extLst>
          </p:cNvPr>
          <p:cNvSpPr txBox="1">
            <a:spLocks noChangeArrowheads="1"/>
          </p:cNvSpPr>
          <p:nvPr/>
        </p:nvSpPr>
        <p:spPr bwMode="auto">
          <a:xfrm>
            <a:off x="411163" y="2247900"/>
            <a:ext cx="4038600" cy="2967038"/>
          </a:xfrm>
          <a:prstGeom prst="rect">
            <a:avLst/>
          </a:prstGeom>
          <a:noFill/>
          <a:ln>
            <a:noFill/>
          </a:ln>
        </p:spPr>
        <p:txBody>
          <a:bodyPr/>
          <a:lstStyle>
            <a:lvl1pPr marL="346075" indent="-234950"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rPr>
              <a:t>Have or have not had children</a:t>
            </a:r>
          </a:p>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Are married or not married</a:t>
            </a:r>
          </a:p>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Are of any age including adolescents and women over 40 years old</a:t>
            </a:r>
          </a:p>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rPr>
              <a:t>Are infected with HIV</a:t>
            </a:r>
          </a:p>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DADADA">
                    <a:lumMod val="10000"/>
                  </a:srgbClr>
                </a:solidFill>
                <a:effectLst/>
                <a:uLnTx/>
                <a:uFillTx/>
                <a:latin typeface="+mn-lt"/>
                <a:ea typeface="ＭＳ Ｐゴシック" pitchFamily="34" charset="-128"/>
                <a:cs typeface="+mn-cs"/>
              </a:rPr>
              <a:t>Are breastfeeding </a:t>
            </a:r>
          </a:p>
          <a:p>
            <a:pPr marL="346075" marR="0" lvl="0" indent="-234950" algn="l" defTabSz="914400" rtl="0" eaLnBrk="1" fontAlgn="base" latinLnBrk="0" hangingPunct="1">
              <a:lnSpc>
                <a:spcPct val="100000"/>
              </a:lnSpc>
              <a:spcBef>
                <a:spcPts val="1200"/>
              </a:spcBef>
              <a:spcAft>
                <a:spcPct val="0"/>
              </a:spcAft>
              <a:buClrTx/>
              <a:buSzTx/>
              <a:buFont typeface="Arial"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a:p>
            <a:pPr marL="742950" marR="0" lvl="1" indent="-285750" algn="l" defTabSz="914400" rtl="0" eaLnBrk="1" fontAlgn="base" latinLnBrk="0" hangingPunct="1">
              <a:lnSpc>
                <a:spcPct val="100000"/>
              </a:lnSpc>
              <a:spcBef>
                <a:spcPts val="12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mn-lt"/>
              <a:ea typeface="ＭＳ Ｐゴシック" pitchFamily="34" charset="-128"/>
              <a:cs typeface="+mn-cs"/>
            </a:endParaRPr>
          </a:p>
        </p:txBody>
      </p:sp>
      <p:sp>
        <p:nvSpPr>
          <p:cNvPr id="7" name="Rectangle 3">
            <a:extLst>
              <a:ext uri="{FF2B5EF4-FFF2-40B4-BE49-F238E27FC236}">
                <a16:creationId xmlns:a16="http://schemas.microsoft.com/office/drawing/2014/main" id="{28AD6F71-0171-420C-BDAD-139A2486BFEC}"/>
              </a:ext>
            </a:extLst>
          </p:cNvPr>
          <p:cNvSpPr txBox="1">
            <a:spLocks noChangeArrowheads="1"/>
          </p:cNvSpPr>
          <p:nvPr/>
        </p:nvSpPr>
        <p:spPr bwMode="auto">
          <a:xfrm>
            <a:off x="112734" y="5348288"/>
            <a:ext cx="8786791"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5000"/>
              </a:lnSpc>
              <a:spcBef>
                <a:spcPct val="30000"/>
              </a:spcBef>
              <a:spcAft>
                <a:spcPct val="0"/>
              </a:spcAft>
              <a:buClrTx/>
              <a:buSzTx/>
              <a:buFontTx/>
              <a:buChar char="•"/>
              <a:tabLst/>
              <a:defRPr/>
            </a:pPr>
            <a:r>
              <a:rPr kumimoji="0" lang="en-US" altLang="en-US" sz="2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rPr>
              <a:t>Most health conditions do not affect safe and effective use of implants.</a:t>
            </a:r>
          </a:p>
          <a:p>
            <a:pPr marL="342900" marR="0" lvl="0" indent="-342900" algn="l" defTabSz="914400" rtl="0" eaLnBrk="1" fontAlgn="base" latinLnBrk="0" hangingPunct="1">
              <a:lnSpc>
                <a:spcPct val="95000"/>
              </a:lnSpc>
              <a:spcBef>
                <a:spcPct val="30000"/>
              </a:spcBef>
              <a:spcAft>
                <a:spcPct val="0"/>
              </a:spcAft>
              <a:buClrTx/>
              <a:buSzTx/>
              <a:buFontTx/>
              <a:buChar char="•"/>
              <a:tabLst/>
              <a:defRPr/>
            </a:pPr>
            <a:r>
              <a:rPr kumimoji="0" lang="en-US" altLang="en-US" sz="2000" b="1" i="0" u="none" strike="noStrike" kern="1200" cap="none" spc="0" normalizeH="0" baseline="0" noProof="0" dirty="0">
                <a:ln>
                  <a:noFill/>
                </a:ln>
                <a:solidFill>
                  <a:srgbClr val="C00000"/>
                </a:solidFill>
                <a:effectLst/>
                <a:uLnTx/>
                <a:uFillTx/>
                <a:latin typeface="+mn-lt"/>
                <a:ea typeface="ＭＳ Ｐゴシック" panose="020B0600070205080204" pitchFamily="34" charset="-128"/>
              </a:rPr>
              <a:t>Many women who cannot use methods that contain estrogen can safely use implants.</a:t>
            </a:r>
            <a:r>
              <a:rPr kumimoji="0" lang="en-US" altLang="en-US" sz="2000" b="1" i="1"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Arial" panose="020B0604020202020204" pitchFamily="34" charset="0"/>
              </a:rPr>
              <a:t> </a:t>
            </a:r>
          </a:p>
        </p:txBody>
      </p:sp>
      <p:sp>
        <p:nvSpPr>
          <p:cNvPr id="12295" name="TextBox 1">
            <a:extLst>
              <a:ext uri="{FF2B5EF4-FFF2-40B4-BE49-F238E27FC236}">
                <a16:creationId xmlns:a16="http://schemas.microsoft.com/office/drawing/2014/main" id="{7692FBE8-BE29-4407-8FEC-B9776828BA45}"/>
              </a:ext>
            </a:extLst>
          </p:cNvPr>
          <p:cNvSpPr txBox="1">
            <a:spLocks noChangeArrowheads="1"/>
          </p:cNvSpPr>
          <p:nvPr/>
        </p:nvSpPr>
        <p:spPr bwMode="auto">
          <a:xfrm>
            <a:off x="244475" y="6430963"/>
            <a:ext cx="6064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9" name="Footer Placeholder 1">
            <a:extLst>
              <a:ext uri="{FF2B5EF4-FFF2-40B4-BE49-F238E27FC236}">
                <a16:creationId xmlns:a16="http://schemas.microsoft.com/office/drawing/2014/main" id="{29C0569A-4F94-4B65-87C1-F6A505D96C5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FB0A08-7375-418D-B185-450D36CE8B4E}"/>
              </a:ext>
            </a:extLst>
          </p:cNvPr>
          <p:cNvSpPr txBox="1">
            <a:spLocks noChangeArrowheads="1"/>
          </p:cNvSpPr>
          <p:nvPr/>
        </p:nvSpPr>
        <p:spPr bwMode="auto">
          <a:xfrm>
            <a:off x="457200" y="176191"/>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lang="en-US" altLang="en-US" sz="3600" b="1" dirty="0">
                <a:solidFill>
                  <a:schemeClr val="accent4"/>
                </a:solidFill>
                <a:latin typeface="Calibri" panose="020F0502020204030204" pitchFamily="34" charset="0"/>
                <a:cs typeface="Calibri" panose="020F0502020204030204" pitchFamily="34" charset="0"/>
              </a:rPr>
              <a:t>W</a:t>
            </a: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ho can start implants</a:t>
            </a:r>
          </a:p>
          <a:p>
            <a:pPr lvl="0" defTabSz="914400" fontAlgn="base">
              <a:spcBef>
                <a:spcPct val="0"/>
              </a:spcBef>
              <a:spcAft>
                <a:spcPct val="0"/>
              </a:spcAft>
              <a:buNone/>
              <a:defRPr/>
            </a:pPr>
            <a:r>
              <a:rPr lang="en-US" altLang="en-US" sz="2400" b="1" dirty="0">
                <a:solidFill>
                  <a:schemeClr val="accent4"/>
                </a:solidFill>
                <a:latin typeface="Calibri" panose="020F0502020204030204" pitchFamily="34" charset="0"/>
                <a:cs typeface="Calibri" panose="020F0502020204030204" pitchFamily="34" charset="0"/>
              </a:rPr>
              <a:t>Category 1 and 2 examples:</a:t>
            </a:r>
            <a:endParaRPr kumimoji="0" lang="en-US" altLang="en-US" sz="2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6C47E9D5-0EDD-4E0D-9D19-47D7E6773AD6}"/>
              </a:ext>
            </a:extLst>
          </p:cNvPr>
          <p:cNvGraphicFramePr>
            <a:graphicFrameLocks noGrp="1"/>
          </p:cNvGraphicFramePr>
          <p:nvPr>
            <p:extLst>
              <p:ext uri="{D42A27DB-BD31-4B8C-83A1-F6EECF244321}">
                <p14:modId xmlns:p14="http://schemas.microsoft.com/office/powerpoint/2010/main" val="2736534381"/>
              </p:ext>
            </p:extLst>
          </p:nvPr>
        </p:nvGraphicFramePr>
        <p:xfrm>
          <a:off x="457200" y="1562775"/>
          <a:ext cx="8229600" cy="5043487"/>
        </p:xfrm>
        <a:graphic>
          <a:graphicData uri="http://schemas.openxmlformats.org/drawingml/2006/table">
            <a:tbl>
              <a:tblPr/>
              <a:tblGrid>
                <a:gridCol w="2451100">
                  <a:extLst>
                    <a:ext uri="{9D8B030D-6E8A-4147-A177-3AD203B41FA5}">
                      <a16:colId xmlns:a16="http://schemas.microsoft.com/office/drawing/2014/main" val="329379509"/>
                    </a:ext>
                  </a:extLst>
                </a:gridCol>
                <a:gridCol w="5778500">
                  <a:extLst>
                    <a:ext uri="{9D8B030D-6E8A-4147-A177-3AD203B41FA5}">
                      <a16:colId xmlns:a16="http://schemas.microsoft.com/office/drawing/2014/main" val="876021370"/>
                    </a:ext>
                  </a:extLst>
                </a:gridCol>
              </a:tblGrid>
              <a:tr h="827069">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WHO Category</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Conditions (selected examples)</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06528723"/>
                  </a:ext>
                </a:extLst>
              </a:tr>
              <a:tr h="2108209">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Category 1</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Adolescents, post-abortion, postpartum in non-breastfeeding women, heavy smokers, women being treated for high blood pressure, valvular heart disease, endometriosis, endometrial or ovarian cancer, thyroid disorders, mild liver disease</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203275"/>
                  </a:ext>
                </a:extLst>
              </a:tr>
              <a:tr h="2108209">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ea typeface="ＭＳ Ｐゴシック" panose="020B0600070205080204" pitchFamily="34" charset="-128"/>
                        </a:rPr>
                        <a:t>Category 2</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lvl1pPr defTabSz="457200">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defTabSz="45720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defTabSz="4572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defTabSz="4572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mn-lt"/>
                          <a:ea typeface="ＭＳ Ｐゴシック" panose="020B0600070205080204" pitchFamily="34" charset="-128"/>
                        </a:rPr>
                        <a:t>Breastfeeding &lt;6 weeks postpartum, multiple risk factors for cardiovascular disease, blood pressure ≥160/100, history of blood clots in legs or lungs, diabetes with vascular complications, heavy or prolonged vaginal bleeding patterns</a:t>
                      </a:r>
                    </a:p>
                  </a:txBody>
                  <a:tcPr marL="95535" marR="95535" marT="47773" marB="4777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6556469"/>
                  </a:ext>
                </a:extLst>
              </a:tr>
            </a:tbl>
          </a:graphicData>
        </a:graphic>
      </p:graphicFrame>
      <p:sp>
        <p:nvSpPr>
          <p:cNvPr id="20497" name="Text Box 19">
            <a:extLst>
              <a:ext uri="{FF2B5EF4-FFF2-40B4-BE49-F238E27FC236}">
                <a16:creationId xmlns:a16="http://schemas.microsoft.com/office/drawing/2014/main" id="{E0B59FD5-56F0-4E03-B1B7-DAF3933DE037}"/>
              </a:ext>
            </a:extLst>
          </p:cNvPr>
          <p:cNvSpPr txBox="1">
            <a:spLocks noChangeArrowheads="1"/>
          </p:cNvSpPr>
          <p:nvPr/>
        </p:nvSpPr>
        <p:spPr bwMode="auto">
          <a:xfrm>
            <a:off x="457200" y="1092582"/>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mn-cs"/>
              </a:rPr>
              <a:t>Implants are safe for nearly all women.</a:t>
            </a:r>
          </a:p>
        </p:txBody>
      </p:sp>
      <p:sp>
        <p:nvSpPr>
          <p:cNvPr id="6" name="Footer Placeholder 1">
            <a:extLst>
              <a:ext uri="{FF2B5EF4-FFF2-40B4-BE49-F238E27FC236}">
                <a16:creationId xmlns:a16="http://schemas.microsoft.com/office/drawing/2014/main" id="{AC5A415F-A6C5-41A4-857B-8A3C9617392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CEE32B-B55E-47A7-ACD8-A3F5E7C08B20}"/>
              </a:ext>
            </a:extLst>
          </p:cNvPr>
          <p:cNvSpPr>
            <a:spLocks noGrp="1" noChangeArrowheads="1"/>
          </p:cNvSpPr>
          <p:nvPr>
            <p:ph type="title"/>
          </p:nvPr>
        </p:nvSpPr>
        <p:spPr>
          <a:xfrm>
            <a:off x="457200" y="152400"/>
            <a:ext cx="8229600" cy="1143000"/>
          </a:xfrm>
        </p:spPr>
        <p:txBody>
          <a:bodyPr>
            <a:normAutofit/>
          </a:bodyPr>
          <a:lstStyle/>
          <a:p>
            <a:pPr>
              <a:lnSpc>
                <a:spcPct val="95000"/>
              </a:lnSpc>
            </a:pPr>
            <a:r>
              <a:rPr lang="en-US" altLang="en-US" sz="3600" b="1" dirty="0">
                <a:solidFill>
                  <a:schemeClr val="accent4"/>
                </a:solidFill>
                <a:latin typeface="Calibri" panose="020F0502020204030204" pitchFamily="34" charset="0"/>
                <a:cs typeface="Calibri" panose="020F0502020204030204" pitchFamily="34" charset="0"/>
              </a:rPr>
              <a:t>Who should not start implants</a:t>
            </a:r>
            <a:br>
              <a:rPr lang="en-US" altLang="en-US" sz="3600" b="1" dirty="0">
                <a:solidFill>
                  <a:schemeClr val="accent4"/>
                </a:solidFill>
                <a:latin typeface="Calibri" panose="020F0502020204030204" pitchFamily="34" charset="0"/>
                <a:cs typeface="Calibri" panose="020F0502020204030204" pitchFamily="34" charset="0"/>
              </a:rPr>
            </a:br>
            <a:r>
              <a:rPr lang="en-US" altLang="en-US" sz="2400" b="1" dirty="0">
                <a:solidFill>
                  <a:schemeClr val="accent4"/>
                </a:solidFill>
                <a:latin typeface="Calibri" panose="020F0502020204030204" pitchFamily="34" charset="0"/>
                <a:cs typeface="Calibri" panose="020F0502020204030204" pitchFamily="34" charset="0"/>
              </a:rPr>
              <a:t>Category 3 and 4</a:t>
            </a:r>
          </a:p>
        </p:txBody>
      </p:sp>
      <p:sp>
        <p:nvSpPr>
          <p:cNvPr id="5" name="Text Box 17">
            <a:extLst>
              <a:ext uri="{FF2B5EF4-FFF2-40B4-BE49-F238E27FC236}">
                <a16:creationId xmlns:a16="http://schemas.microsoft.com/office/drawing/2014/main" id="{EAE7CFA2-2DF9-4D5E-AB0A-201BF1366C97}"/>
              </a:ext>
            </a:extLst>
          </p:cNvPr>
          <p:cNvSpPr txBox="1">
            <a:spLocks noChangeArrowheads="1"/>
          </p:cNvSpPr>
          <p:nvPr/>
        </p:nvSpPr>
        <p:spPr bwMode="auto">
          <a:xfrm>
            <a:off x="749665" y="1335088"/>
            <a:ext cx="7751032" cy="461665"/>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00000"/>
                </a:solidFill>
                <a:effectLst/>
                <a:uLnTx/>
                <a:uFillTx/>
                <a:ea typeface="ＭＳ Ｐゴシック" panose="020B0600070205080204" pitchFamily="34" charset="-128"/>
                <a:cs typeface="+mn-cs"/>
              </a:rPr>
              <a:t>A small number of women may not be able to use implants.</a:t>
            </a:r>
          </a:p>
        </p:txBody>
      </p:sp>
      <p:graphicFrame>
        <p:nvGraphicFramePr>
          <p:cNvPr id="6" name="Table 5">
            <a:extLst>
              <a:ext uri="{FF2B5EF4-FFF2-40B4-BE49-F238E27FC236}">
                <a16:creationId xmlns:a16="http://schemas.microsoft.com/office/drawing/2014/main" id="{1D97BDA8-BBCF-450D-9190-0F16C1217D39}"/>
              </a:ext>
            </a:extLst>
          </p:cNvPr>
          <p:cNvGraphicFramePr>
            <a:graphicFrameLocks noGrp="1"/>
          </p:cNvGraphicFramePr>
          <p:nvPr>
            <p:extLst>
              <p:ext uri="{D42A27DB-BD31-4B8C-83A1-F6EECF244321}">
                <p14:modId xmlns:p14="http://schemas.microsoft.com/office/powerpoint/2010/main" val="2408142433"/>
              </p:ext>
            </p:extLst>
          </p:nvPr>
        </p:nvGraphicFramePr>
        <p:xfrm>
          <a:off x="544513" y="1817688"/>
          <a:ext cx="8142287" cy="4032250"/>
        </p:xfrm>
        <a:graphic>
          <a:graphicData uri="http://schemas.openxmlformats.org/drawingml/2006/table">
            <a:tbl>
              <a:tblPr firstRow="1" bandRow="1"/>
              <a:tblGrid>
                <a:gridCol w="2424763">
                  <a:extLst>
                    <a:ext uri="{9D8B030D-6E8A-4147-A177-3AD203B41FA5}">
                      <a16:colId xmlns:a16="http://schemas.microsoft.com/office/drawing/2014/main" val="20000"/>
                    </a:ext>
                  </a:extLst>
                </a:gridCol>
                <a:gridCol w="5717524">
                  <a:extLst>
                    <a:ext uri="{9D8B030D-6E8A-4147-A177-3AD203B41FA5}">
                      <a16:colId xmlns:a16="http://schemas.microsoft.com/office/drawing/2014/main" val="20001"/>
                    </a:ext>
                  </a:extLst>
                </a:gridCol>
              </a:tblGrid>
              <a:tr h="827002">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38209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200" b="1" dirty="0">
                          <a:solidFill>
                            <a:srgbClr val="000000"/>
                          </a:solidFill>
                          <a:latin typeface="+mn-lt"/>
                        </a:rPr>
                        <a:t>Category 3</a:t>
                      </a: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600"/>
                        </a:spcBef>
                      </a:pPr>
                      <a:r>
                        <a:rPr lang="en-US" sz="2000" dirty="0">
                          <a:solidFill>
                            <a:srgbClr val="000000"/>
                          </a:solidFill>
                          <a:latin typeface="+mn-lt"/>
                          <a:cs typeface="Arial" charset="0"/>
                        </a:rPr>
                        <a:t>Acute blood</a:t>
                      </a:r>
                      <a:r>
                        <a:rPr lang="en-US" sz="2000" baseline="0" dirty="0">
                          <a:solidFill>
                            <a:srgbClr val="000000"/>
                          </a:solidFill>
                          <a:latin typeface="+mn-lt"/>
                          <a:cs typeface="Arial" charset="0"/>
                        </a:rPr>
                        <a:t> clots in deep veins of legs or lungs;</a:t>
                      </a:r>
                      <a:r>
                        <a:rPr lang="en-US" sz="2000" dirty="0">
                          <a:solidFill>
                            <a:srgbClr val="000000"/>
                          </a:solidFill>
                          <a:latin typeface="+mn-lt"/>
                          <a:cs typeface="Arial" charset="0"/>
                        </a:rPr>
                        <a:t> unexplained vaginal bleeding; history of breast cancer; severe liver disease; most liver tumors; and certain cases of systemic lupus.</a:t>
                      </a:r>
                      <a:r>
                        <a:rPr lang="en-US" sz="2000" baseline="0" dirty="0">
                          <a:solidFill>
                            <a:srgbClr val="000000"/>
                          </a:solidFill>
                          <a:latin typeface="+mn-lt"/>
                          <a:cs typeface="Arial" charset="0"/>
                        </a:rPr>
                        <a:t> </a:t>
                      </a:r>
                    </a:p>
                    <a:p>
                      <a:pPr>
                        <a:spcBef>
                          <a:spcPts val="600"/>
                        </a:spcBef>
                      </a:pPr>
                      <a:r>
                        <a:rPr lang="en-US" sz="2000" i="1" dirty="0">
                          <a:solidFill>
                            <a:srgbClr val="000000"/>
                          </a:solidFill>
                          <a:latin typeface="+mn-lt"/>
                          <a:cs typeface="Arial" charset="0"/>
                        </a:rPr>
                        <a:t>Continuation only:</a:t>
                      </a:r>
                      <a:r>
                        <a:rPr lang="en-US" sz="2000" dirty="0">
                          <a:solidFill>
                            <a:srgbClr val="000000"/>
                          </a:solidFill>
                          <a:latin typeface="+mn-lt"/>
                          <a:cs typeface="Arial" charset="0"/>
                        </a:rPr>
                        <a:t> ischemic heart disease, stroke, migraine with aura.</a:t>
                      </a: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31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a:solidFill>
                            <a:srgbClr val="000000"/>
                          </a:solidFill>
                          <a:latin typeface="+mn-lt"/>
                        </a:rPr>
                        <a:t>Category 4</a:t>
                      </a: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ea typeface="ＭＳ Ｐゴシック" pitchFamily="34" charset="-128"/>
                        </a:rPr>
                        <a:t>Current</a:t>
                      </a:r>
                      <a:r>
                        <a:rPr lang="en-US" sz="2000" baseline="0" dirty="0">
                          <a:solidFill>
                            <a:srgbClr val="000000"/>
                          </a:solidFill>
                          <a:latin typeface="+mn-lt"/>
                          <a:ea typeface="ＭＳ Ｐゴシック" pitchFamily="34" charset="-128"/>
                        </a:rPr>
                        <a:t> breast cancer</a:t>
                      </a:r>
                      <a:endParaRPr lang="en-US" sz="2000" dirty="0">
                        <a:solidFill>
                          <a:srgbClr val="000000"/>
                        </a:solidFill>
                        <a:latin typeface="+mn-lt"/>
                        <a:ea typeface="ＭＳ Ｐゴシック" pitchFamily="34" charset="-128"/>
                      </a:endParaRPr>
                    </a:p>
                  </a:txBody>
                  <a:tcPr marL="95513" marR="95513" marT="47783" marB="47783"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Footer Placeholder 1">
            <a:extLst>
              <a:ext uri="{FF2B5EF4-FFF2-40B4-BE49-F238E27FC236}">
                <a16:creationId xmlns:a16="http://schemas.microsoft.com/office/drawing/2014/main" id="{EDFEEA8C-DA74-4B41-B56B-C59DBB6EBF8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DA40D7B-A1E4-44A9-BF17-7D6773D95BEC}"/>
              </a:ext>
            </a:extLst>
          </p:cNvPr>
          <p:cNvSpPr>
            <a:spLocks noGrp="1" noChangeArrowheads="1"/>
          </p:cNvSpPr>
          <p:nvPr>
            <p:ph type="title"/>
          </p:nvPr>
        </p:nvSpPr>
        <p:spPr>
          <a:xfrm>
            <a:off x="457200" y="227709"/>
            <a:ext cx="8229600" cy="886650"/>
          </a:xfrm>
        </p:spPr>
        <p:txBody>
          <a:bodyPr>
            <a:noAutofit/>
          </a:bodyPr>
          <a:lstStyle/>
          <a:p>
            <a:pPr eaLnBrk="1" hangingPunct="1"/>
            <a:br>
              <a:rPr lang="en-US" altLang="en-US" b="1" dirty="0">
                <a:solidFill>
                  <a:schemeClr val="accent4"/>
                </a:solidFill>
                <a:latin typeface="Calibri" panose="020F0502020204030204" pitchFamily="34" charset="0"/>
                <a:cs typeface="Calibri" panose="020F0502020204030204" pitchFamily="34" charset="0"/>
              </a:rPr>
            </a:br>
            <a:r>
              <a:rPr lang="en-US" altLang="en-US" b="1" dirty="0">
                <a:solidFill>
                  <a:schemeClr val="accent4"/>
                </a:solidFill>
                <a:latin typeface="Calibri" panose="020F0502020204030204" pitchFamily="34" charset="0"/>
                <a:cs typeface="Calibri" panose="020F0502020204030204" pitchFamily="34" charset="0"/>
              </a:rPr>
              <a:t>Implant use by women with HIV</a:t>
            </a:r>
            <a:br>
              <a:rPr lang="en-US" altLang="en-US" b="1" dirty="0">
                <a:solidFill>
                  <a:schemeClr val="accent4"/>
                </a:solidFill>
                <a:latin typeface="Calibri" panose="020F0502020204030204" pitchFamily="34" charset="0"/>
                <a:cs typeface="Calibri" panose="020F0502020204030204" pitchFamily="34" charset="0"/>
              </a:rPr>
            </a:br>
            <a:r>
              <a:rPr lang="en-US" altLang="en-US" b="1" dirty="0">
                <a:solidFill>
                  <a:schemeClr val="accent4"/>
                </a:solidFill>
                <a:latin typeface="Calibri" panose="020F0502020204030204" pitchFamily="34" charset="0"/>
                <a:cs typeface="Calibri" panose="020F0502020204030204" pitchFamily="34" charset="0"/>
              </a:rPr>
              <a:t> </a:t>
            </a:r>
          </a:p>
        </p:txBody>
      </p:sp>
      <p:sp>
        <p:nvSpPr>
          <p:cNvPr id="24579" name="Rectangle 3">
            <a:extLst>
              <a:ext uri="{FF2B5EF4-FFF2-40B4-BE49-F238E27FC236}">
                <a16:creationId xmlns:a16="http://schemas.microsoft.com/office/drawing/2014/main" id="{90028299-A6C5-4C9E-B6C1-6123EB724465}"/>
              </a:ext>
            </a:extLst>
          </p:cNvPr>
          <p:cNvSpPr>
            <a:spLocks noGrp="1" noChangeArrowheads="1"/>
          </p:cNvSpPr>
          <p:nvPr>
            <p:ph idx="1"/>
          </p:nvPr>
        </p:nvSpPr>
        <p:spPr>
          <a:xfrm>
            <a:off x="5395913" y="1908132"/>
            <a:ext cx="3482975" cy="4511675"/>
          </a:xfrm>
        </p:spPr>
        <p:txBody>
          <a:bodyPr>
            <a:normAutofit/>
          </a:bodyPr>
          <a:lstStyle/>
          <a:p>
            <a:pPr eaLnBrk="1" hangingPunct="1">
              <a:spcBef>
                <a:spcPct val="50000"/>
              </a:spcBef>
            </a:pPr>
            <a:r>
              <a:rPr lang="en-US" altLang="en-US" sz="2200" dirty="0"/>
              <a:t>Women with HIV or AIDS can use without restrictions</a:t>
            </a:r>
          </a:p>
          <a:p>
            <a:pPr eaLnBrk="1" hangingPunct="1">
              <a:spcBef>
                <a:spcPct val="50000"/>
              </a:spcBef>
            </a:pPr>
            <a:r>
              <a:rPr lang="en-US" altLang="en-US" sz="2200" dirty="0"/>
              <a:t>Women on ARV therapy can generally use implants</a:t>
            </a:r>
          </a:p>
          <a:p>
            <a:pPr eaLnBrk="1" hangingPunct="1">
              <a:spcBef>
                <a:spcPct val="50000"/>
              </a:spcBef>
            </a:pPr>
            <a:r>
              <a:rPr lang="en-US" altLang="en-US" sz="2200" dirty="0"/>
              <a:t>Counsel that some ARVs, particularly efavirenz, can reduce implant effectiveness somewhat.</a:t>
            </a:r>
          </a:p>
          <a:p>
            <a:pPr eaLnBrk="1" hangingPunct="1">
              <a:spcBef>
                <a:spcPct val="60000"/>
              </a:spcBef>
            </a:pPr>
            <a:r>
              <a:rPr lang="en-US" altLang="en-US" sz="2200" dirty="0"/>
              <a:t>Dual method use should be encouraged for women taking Efavirenz</a:t>
            </a:r>
          </a:p>
        </p:txBody>
      </p:sp>
      <p:graphicFrame>
        <p:nvGraphicFramePr>
          <p:cNvPr id="6" name="Group 54">
            <a:extLst>
              <a:ext uri="{FF2B5EF4-FFF2-40B4-BE49-F238E27FC236}">
                <a16:creationId xmlns:a16="http://schemas.microsoft.com/office/drawing/2014/main" id="{17ACDC1E-C6BB-4DC1-8F00-0D697D4606E0}"/>
              </a:ext>
            </a:extLst>
          </p:cNvPr>
          <p:cNvGraphicFramePr>
            <a:graphicFrameLocks noGrp="1"/>
          </p:cNvGraphicFramePr>
          <p:nvPr>
            <p:extLst>
              <p:ext uri="{D42A27DB-BD31-4B8C-83A1-F6EECF244321}">
                <p14:modId xmlns:p14="http://schemas.microsoft.com/office/powerpoint/2010/main" val="681904736"/>
              </p:ext>
            </p:extLst>
          </p:nvPr>
        </p:nvGraphicFramePr>
        <p:xfrm>
          <a:off x="457200" y="1345657"/>
          <a:ext cx="4781550" cy="5224461"/>
        </p:xfrm>
        <a:graphic>
          <a:graphicData uri="http://schemas.openxmlformats.org/drawingml/2006/table">
            <a:tbl>
              <a:tblPr/>
              <a:tblGrid>
                <a:gridCol w="3111500">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tblGrid>
              <a:tr h="463448">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L="91436" marR="91436"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701104">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Condition</a:t>
                      </a:r>
                    </a:p>
                  </a:txBody>
                  <a:tcPr marL="91436" marR="91436"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Category</a:t>
                      </a:r>
                    </a:p>
                  </a:txBody>
                  <a:tcPr marL="91436" marR="91436"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914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Asymptomatic or mild HIV clinical disease</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95065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Severe or advanced HIV clinical disease</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128029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cs typeface="Arial" charset="0"/>
                        </a:rPr>
                        <a:t>ARV therapy with NRTIs and integrase inhibitors</a:t>
                      </a:r>
                      <a:endParaRPr kumimoji="0" lang="en-US" sz="2400" b="0" i="0" u="none" strike="noStrike" cap="none" normalizeH="0" baseline="0" dirty="0">
                        <a:ln>
                          <a:noFill/>
                        </a:ln>
                        <a:solidFill>
                          <a:srgbClr val="000000"/>
                        </a:solidFill>
                        <a:effectLst/>
                        <a:latin typeface="+mn-lt"/>
                        <a:ea typeface="ＭＳ Ｐゴシック" charset="-128"/>
                      </a:endParaRP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kern="1200" cap="none" normalizeH="0" baseline="0" dirty="0">
                          <a:ln>
                            <a:noFill/>
                          </a:ln>
                          <a:solidFill>
                            <a:srgbClr val="000000"/>
                          </a:solidFill>
                          <a:effectLst/>
                          <a:latin typeface="+mn-lt"/>
                          <a:ea typeface="ＭＳ Ｐゴシック" charset="-128"/>
                          <a:cs typeface="+mn-cs"/>
                        </a:rPr>
                        <a:t>1</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4"/>
                  </a:ext>
                </a:extLst>
              </a:tr>
              <a:tr h="914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ARV therapy with NNRTIs and PIs</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2</a:t>
                      </a:r>
                    </a:p>
                  </a:txBody>
                  <a:tcPr marL="91436" marR="91436" marT="91425" marB="9142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9C43BB56-2E1D-4830-8ADA-CCDB9688E196}"/>
              </a:ext>
            </a:extLst>
          </p:cNvPr>
          <p:cNvSpPr>
            <a:spLocks noGrp="1"/>
          </p:cNvSpPr>
          <p:nvPr>
            <p:ph type="sldNum" sz="quarter" idx="12"/>
          </p:nvPr>
        </p:nvSpPr>
        <p:spPr/>
        <p:txBody>
          <a:bodyPr/>
          <a:lstStyle/>
          <a:p>
            <a:fld id="{8503B3E5-BAE0-4051-A0B1-29381921E4F1}" type="slidenum">
              <a:rPr lang="en-GB" smtClean="0"/>
              <a:t>75</a:t>
            </a:fld>
            <a:endParaRPr lang="en-GB"/>
          </a:p>
        </p:txBody>
      </p:sp>
      <p:sp>
        <p:nvSpPr>
          <p:cNvPr id="7" name="Footer Placeholder 1">
            <a:extLst>
              <a:ext uri="{FF2B5EF4-FFF2-40B4-BE49-F238E27FC236}">
                <a16:creationId xmlns:a16="http://schemas.microsoft.com/office/drawing/2014/main" id="{955FE344-05F6-400F-BCAC-0D49AA1FE6A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CB6EBA-9E64-4022-A42A-6C42D36954B4}"/>
              </a:ext>
            </a:extLst>
          </p:cNvPr>
          <p:cNvSpPr>
            <a:spLocks noGrp="1" noChangeArrowheads="1"/>
          </p:cNvSpPr>
          <p:nvPr>
            <p:ph type="title"/>
          </p:nvPr>
        </p:nvSpPr>
        <p:spPr>
          <a:xfrm>
            <a:off x="381000" y="240757"/>
            <a:ext cx="8686800" cy="1143000"/>
          </a:xfrm>
        </p:spPr>
        <p:txBody>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Implant use by postpartum women</a:t>
            </a:r>
            <a:endParaRPr lang="en-US" altLang="en-US" sz="4200" b="1" dirty="0">
              <a:solidFill>
                <a:schemeClr val="accent4"/>
              </a:solidFill>
              <a:latin typeface="Calibri" panose="020F0502020204030204" pitchFamily="34" charset="0"/>
              <a:cs typeface="Calibri" panose="020F0502020204030204" pitchFamily="34" charset="0"/>
            </a:endParaRPr>
          </a:p>
        </p:txBody>
      </p:sp>
      <p:sp>
        <p:nvSpPr>
          <p:cNvPr id="416771" name="Rectangle 3">
            <a:extLst>
              <a:ext uri="{FF2B5EF4-FFF2-40B4-BE49-F238E27FC236}">
                <a16:creationId xmlns:a16="http://schemas.microsoft.com/office/drawing/2014/main" id="{09A4753B-2CAF-43DB-94D7-630EE698B673}"/>
              </a:ext>
            </a:extLst>
          </p:cNvPr>
          <p:cNvSpPr>
            <a:spLocks noGrp="1" noChangeArrowheads="1"/>
          </p:cNvSpPr>
          <p:nvPr>
            <p:ph idx="1"/>
          </p:nvPr>
        </p:nvSpPr>
        <p:spPr>
          <a:xfrm>
            <a:off x="4708524" y="1673225"/>
            <a:ext cx="4206875" cy="4681538"/>
          </a:xfrm>
        </p:spPr>
        <p:txBody>
          <a:bodyPr/>
          <a:lstStyle/>
          <a:p>
            <a:pPr marL="0" indent="0" eaLnBrk="1" hangingPunct="1">
              <a:spcBef>
                <a:spcPct val="65000"/>
              </a:spcBef>
              <a:buFontTx/>
              <a:buNone/>
            </a:pPr>
            <a:endParaRPr lang="en-US" altLang="en-US" sz="2400" dirty="0"/>
          </a:p>
          <a:p>
            <a:pPr marL="0" indent="0" eaLnBrk="1" hangingPunct="1">
              <a:spcBef>
                <a:spcPct val="65000"/>
              </a:spcBef>
              <a:buFontTx/>
              <a:buNone/>
            </a:pPr>
            <a:endParaRPr lang="en-US" altLang="en-US" sz="2400" dirty="0"/>
          </a:p>
          <a:p>
            <a:pPr marL="0" indent="0" eaLnBrk="1" hangingPunct="1">
              <a:spcBef>
                <a:spcPct val="65000"/>
              </a:spcBef>
              <a:buFontTx/>
              <a:buNone/>
            </a:pPr>
            <a:r>
              <a:rPr lang="en-US" altLang="en-US" sz="2400" dirty="0"/>
              <a:t>Breastfeeding and non-breastfeeding women can start the use of implants anytime starting immediately postpartum.</a:t>
            </a:r>
          </a:p>
          <a:p>
            <a:pPr marL="690563" lvl="1" indent="-293688" eaLnBrk="1" hangingPunct="1">
              <a:lnSpc>
                <a:spcPct val="100000"/>
              </a:lnSpc>
              <a:spcBef>
                <a:spcPts val="1200"/>
              </a:spcBef>
              <a:buFontTx/>
              <a:buNone/>
            </a:pPr>
            <a:endParaRPr lang="en-US" altLang="en-US" sz="2200" dirty="0"/>
          </a:p>
        </p:txBody>
      </p:sp>
      <p:graphicFrame>
        <p:nvGraphicFramePr>
          <p:cNvPr id="6" name="Group 54">
            <a:extLst>
              <a:ext uri="{FF2B5EF4-FFF2-40B4-BE49-F238E27FC236}">
                <a16:creationId xmlns:a16="http://schemas.microsoft.com/office/drawing/2014/main" id="{CA1C2FD5-BCBC-4007-83C7-9EE3C642BEEB}"/>
              </a:ext>
            </a:extLst>
          </p:cNvPr>
          <p:cNvGraphicFramePr>
            <a:graphicFrameLocks noGrp="1"/>
          </p:cNvGraphicFramePr>
          <p:nvPr>
            <p:extLst>
              <p:ext uri="{D42A27DB-BD31-4B8C-83A1-F6EECF244321}">
                <p14:modId xmlns:p14="http://schemas.microsoft.com/office/powerpoint/2010/main" val="2223945849"/>
              </p:ext>
            </p:extLst>
          </p:nvPr>
        </p:nvGraphicFramePr>
        <p:xfrm>
          <a:off x="457200" y="1828800"/>
          <a:ext cx="4206875" cy="3900432"/>
        </p:xfrm>
        <a:graphic>
          <a:graphicData uri="http://schemas.openxmlformats.org/drawingml/2006/table">
            <a:tbl>
              <a:tblPr/>
              <a:tblGrid>
                <a:gridCol w="2103438">
                  <a:extLst>
                    <a:ext uri="{9D8B030D-6E8A-4147-A177-3AD203B41FA5}">
                      <a16:colId xmlns:a16="http://schemas.microsoft.com/office/drawing/2014/main" val="3568178518"/>
                    </a:ext>
                  </a:extLst>
                </a:gridCol>
                <a:gridCol w="2103437">
                  <a:extLst>
                    <a:ext uri="{9D8B030D-6E8A-4147-A177-3AD203B41FA5}">
                      <a16:colId xmlns:a16="http://schemas.microsoft.com/office/drawing/2014/main" val="2265699259"/>
                    </a:ext>
                  </a:extLst>
                </a:gridCol>
              </a:tblGrid>
              <a:tr h="276225">
                <a:tc gridSpan="2">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mn-lt"/>
                          <a:ea typeface="ＭＳ Ｐゴシック" panose="020B0600070205080204" pitchFamily="34" charset="-128"/>
                        </a:rPr>
                        <a:t>WHO Eligibility Criteria</a:t>
                      </a:r>
                    </a:p>
                  </a:txBody>
                  <a:tcPr marL="91454" marR="91454" marT="45692" marB="4569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3672211687"/>
                  </a:ext>
                </a:extLst>
              </a:tr>
              <a:tr h="700088">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mn-lt"/>
                          <a:ea typeface="ＭＳ Ｐゴシック" panose="020B0600070205080204" pitchFamily="34" charset="-128"/>
                        </a:rPr>
                        <a:t>Condition</a:t>
                      </a:r>
                    </a:p>
                  </a:txBody>
                  <a:tcPr marL="91454" marR="91454" marT="45692" marB="4569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mn-lt"/>
                          <a:ea typeface="ＭＳ Ｐゴシック" panose="020B0600070205080204" pitchFamily="34" charset="-128"/>
                        </a:rPr>
                        <a:t>Category</a:t>
                      </a:r>
                    </a:p>
                  </a:txBody>
                  <a:tcPr marL="91454" marR="91454" marT="45692" marB="4569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219730430"/>
                  </a:ext>
                </a:extLst>
              </a:tr>
              <a:tr h="914400">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Non-breastfeeding</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1</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353598112"/>
                  </a:ext>
                </a:extLst>
              </a:tr>
              <a:tr h="914400">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Breastfeeding&lt;6 weeks</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2</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357047532"/>
                  </a:ext>
                </a:extLst>
              </a:tr>
              <a:tr h="914400">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cs typeface="Arial" panose="020B0604020202020204" pitchFamily="34" charset="0"/>
                        </a:rPr>
                        <a:t>Breastfeeding≥</a:t>
                      </a: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6 weeks</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a:lnSpc>
                          <a:spcPct val="95000"/>
                        </a:lnSpc>
                        <a:spcBef>
                          <a:spcPct val="30000"/>
                        </a:spcBef>
                        <a:defRPr sz="28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defRPr sz="20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defRPr>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defRPr>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ea typeface="ＭＳ Ｐゴシック" panose="020B0600070205080204" pitchFamily="34" charset="-128"/>
                        </a:rPr>
                        <a:t>1</a:t>
                      </a:r>
                    </a:p>
                  </a:txBody>
                  <a:tcPr marL="91454" marR="91454" marT="91382" marB="91382"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4003587392"/>
                  </a:ext>
                </a:extLst>
              </a:tr>
            </a:tbl>
          </a:graphicData>
        </a:graphic>
      </p:graphicFrame>
      <p:sp>
        <p:nvSpPr>
          <p:cNvPr id="2" name="Slide Number Placeholder 1">
            <a:extLst>
              <a:ext uri="{FF2B5EF4-FFF2-40B4-BE49-F238E27FC236}">
                <a16:creationId xmlns:a16="http://schemas.microsoft.com/office/drawing/2014/main" id="{94B7A32F-96EF-4903-BE29-52E037E1D0FC}"/>
              </a:ext>
            </a:extLst>
          </p:cNvPr>
          <p:cNvSpPr>
            <a:spLocks noGrp="1"/>
          </p:cNvSpPr>
          <p:nvPr>
            <p:ph type="sldNum" sz="quarter" idx="12"/>
          </p:nvPr>
        </p:nvSpPr>
        <p:spPr/>
        <p:txBody>
          <a:bodyPr/>
          <a:lstStyle/>
          <a:p>
            <a:fld id="{8503B3E5-BAE0-4051-A0B1-29381921E4F1}" type="slidenum">
              <a:rPr lang="en-GB" smtClean="0"/>
              <a:t>76</a:t>
            </a:fld>
            <a:endParaRPr lang="en-GB"/>
          </a:p>
        </p:txBody>
      </p:sp>
      <p:sp>
        <p:nvSpPr>
          <p:cNvPr id="7" name="Footer Placeholder 1">
            <a:extLst>
              <a:ext uri="{FF2B5EF4-FFF2-40B4-BE49-F238E27FC236}">
                <a16:creationId xmlns:a16="http://schemas.microsoft.com/office/drawing/2014/main" id="{BAF0643B-6EDC-46CB-97E4-98D98491560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E91B84A-FA6B-47EC-8792-92978B671B13}"/>
              </a:ext>
            </a:extLst>
          </p:cNvPr>
          <p:cNvSpPr>
            <a:spLocks noGrp="1" noChangeArrowheads="1"/>
          </p:cNvSpPr>
          <p:nvPr>
            <p:ph type="title"/>
          </p:nvPr>
        </p:nvSpPr>
        <p:spPr>
          <a:xfrm>
            <a:off x="457200" y="229644"/>
            <a:ext cx="8229600" cy="1143000"/>
          </a:xfrm>
        </p:spPr>
        <p:txBody>
          <a:bodyPr>
            <a:norm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When to start implants - </a:t>
            </a:r>
            <a:r>
              <a:rPr lang="en-US" altLang="en-US" b="1" i="1" dirty="0">
                <a:solidFill>
                  <a:schemeClr val="accent4"/>
                </a:solidFill>
                <a:latin typeface="Calibri" panose="020F0502020204030204" pitchFamily="34" charset="0"/>
                <a:cs typeface="Calibri" panose="020F0502020204030204" pitchFamily="34" charset="0"/>
              </a:rPr>
              <a:t>1</a:t>
            </a:r>
          </a:p>
        </p:txBody>
      </p:sp>
      <p:sp>
        <p:nvSpPr>
          <p:cNvPr id="264195" name="Rectangle 3">
            <a:extLst>
              <a:ext uri="{FF2B5EF4-FFF2-40B4-BE49-F238E27FC236}">
                <a16:creationId xmlns:a16="http://schemas.microsoft.com/office/drawing/2014/main" id="{A121FD76-5391-434C-AC30-B145B2A84D0D}"/>
              </a:ext>
            </a:extLst>
          </p:cNvPr>
          <p:cNvSpPr>
            <a:spLocks noGrp="1" noChangeArrowheads="1"/>
          </p:cNvSpPr>
          <p:nvPr>
            <p:ph idx="1"/>
          </p:nvPr>
        </p:nvSpPr>
        <p:spPr>
          <a:xfrm>
            <a:off x="368300" y="1427163"/>
            <a:ext cx="8551863" cy="4905375"/>
          </a:xfrm>
        </p:spPr>
        <p:txBody>
          <a:bodyPr/>
          <a:lstStyle/>
          <a:p>
            <a:pPr eaLnBrk="1" hangingPunct="1">
              <a:lnSpc>
                <a:spcPct val="100000"/>
              </a:lnSpc>
              <a:spcBef>
                <a:spcPts val="1200"/>
              </a:spcBef>
            </a:pPr>
            <a:r>
              <a:rPr lang="en-US" altLang="en-US" sz="2400" dirty="0"/>
              <a:t>Anytime a provider is reasonably certain a woman is not pregnant.</a:t>
            </a:r>
          </a:p>
          <a:p>
            <a:pPr eaLnBrk="1" hangingPunct="1">
              <a:lnSpc>
                <a:spcPct val="100000"/>
              </a:lnSpc>
              <a:spcBef>
                <a:spcPts val="1200"/>
              </a:spcBef>
            </a:pPr>
            <a:r>
              <a:rPr lang="en-US" altLang="en-US" sz="2400" dirty="0"/>
              <a:t>Pregnancy can be ruled out if any of these situations apply:  </a:t>
            </a:r>
          </a:p>
          <a:p>
            <a:pPr lvl="1" eaLnBrk="1" hangingPunct="1">
              <a:spcBef>
                <a:spcPct val="45000"/>
              </a:spcBef>
            </a:pPr>
            <a:r>
              <a:rPr lang="en-US" altLang="en-US" sz="1800" dirty="0">
                <a:solidFill>
                  <a:srgbClr val="C00000"/>
                </a:solidFill>
              </a:rPr>
              <a:t>Is fully breastfeeding, has no menses, and baby is between 6 weeks and 6 months old</a:t>
            </a:r>
          </a:p>
          <a:p>
            <a:pPr lvl="1" eaLnBrk="1" hangingPunct="1">
              <a:spcBef>
                <a:spcPct val="45000"/>
              </a:spcBef>
            </a:pPr>
            <a:r>
              <a:rPr lang="en-US" altLang="en-US" sz="1800" dirty="0">
                <a:solidFill>
                  <a:srgbClr val="C00000"/>
                </a:solidFill>
              </a:rPr>
              <a:t>Abstained from intercourse since last menses or delivery</a:t>
            </a:r>
          </a:p>
          <a:p>
            <a:pPr lvl="1" eaLnBrk="1" hangingPunct="1">
              <a:spcBef>
                <a:spcPct val="45000"/>
              </a:spcBef>
            </a:pPr>
            <a:r>
              <a:rPr lang="en-US" altLang="en-US" sz="1800" dirty="0">
                <a:solidFill>
                  <a:srgbClr val="C00000"/>
                </a:solidFill>
              </a:rPr>
              <a:t>Had a baby in the past 4 weeks (if not breastfeeding)</a:t>
            </a:r>
          </a:p>
          <a:p>
            <a:pPr lvl="1" eaLnBrk="1" hangingPunct="1">
              <a:spcBef>
                <a:spcPct val="45000"/>
              </a:spcBef>
            </a:pPr>
            <a:r>
              <a:rPr lang="en-US" altLang="en-US" sz="1800" dirty="0">
                <a:solidFill>
                  <a:srgbClr val="C00000"/>
                </a:solidFill>
              </a:rPr>
              <a:t>Started monthly bleeding within the past 7 days </a:t>
            </a:r>
          </a:p>
          <a:p>
            <a:pPr lvl="1" eaLnBrk="1" hangingPunct="1">
              <a:spcBef>
                <a:spcPct val="45000"/>
              </a:spcBef>
            </a:pPr>
            <a:r>
              <a:rPr lang="en-US" altLang="en-US" sz="1800" dirty="0">
                <a:solidFill>
                  <a:srgbClr val="C00000"/>
                </a:solidFill>
              </a:rPr>
              <a:t>Had a miscarriage or abortion in the past 7 days</a:t>
            </a:r>
          </a:p>
          <a:p>
            <a:pPr lvl="1" eaLnBrk="1" hangingPunct="1">
              <a:spcBef>
                <a:spcPct val="45000"/>
              </a:spcBef>
            </a:pPr>
            <a:r>
              <a:rPr lang="en-US" altLang="en-US" sz="1800" dirty="0">
                <a:solidFill>
                  <a:srgbClr val="C00000"/>
                </a:solidFill>
              </a:rPr>
              <a:t>Is using a reliable contraceptive method consistently and correctly</a:t>
            </a:r>
          </a:p>
          <a:p>
            <a:pPr eaLnBrk="1" hangingPunct="1">
              <a:lnSpc>
                <a:spcPct val="100000"/>
              </a:lnSpc>
              <a:spcBef>
                <a:spcPts val="1200"/>
              </a:spcBef>
            </a:pPr>
            <a:r>
              <a:rPr lang="en-US" altLang="en-US" sz="2400" dirty="0"/>
              <a:t>If none of the above apply, pregnancy can be ruled out by pregnancy test, pelvic exam, or by waiting till next menses.</a:t>
            </a:r>
          </a:p>
        </p:txBody>
      </p:sp>
      <p:sp>
        <p:nvSpPr>
          <p:cNvPr id="2" name="Slide Number Placeholder 1">
            <a:extLst>
              <a:ext uri="{FF2B5EF4-FFF2-40B4-BE49-F238E27FC236}">
                <a16:creationId xmlns:a16="http://schemas.microsoft.com/office/drawing/2014/main" id="{AC8B64DB-D090-4AC7-BA8B-C4A9F6FF0A1E}"/>
              </a:ext>
            </a:extLst>
          </p:cNvPr>
          <p:cNvSpPr>
            <a:spLocks noGrp="1"/>
          </p:cNvSpPr>
          <p:nvPr>
            <p:ph type="sldNum" sz="quarter" idx="12"/>
          </p:nvPr>
        </p:nvSpPr>
        <p:spPr/>
        <p:txBody>
          <a:bodyPr/>
          <a:lstStyle/>
          <a:p>
            <a:fld id="{8503B3E5-BAE0-4051-A0B1-29381921E4F1}" type="slidenum">
              <a:rPr lang="en-GB" smtClean="0"/>
              <a:t>77</a:t>
            </a:fld>
            <a:endParaRPr lang="en-GB"/>
          </a:p>
        </p:txBody>
      </p:sp>
      <p:sp>
        <p:nvSpPr>
          <p:cNvPr id="5" name="Footer Placeholder 1">
            <a:extLst>
              <a:ext uri="{FF2B5EF4-FFF2-40B4-BE49-F238E27FC236}">
                <a16:creationId xmlns:a16="http://schemas.microsoft.com/office/drawing/2014/main" id="{D144CDF3-3C15-4836-82E0-6CC5AB64672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A8C27A3-4950-4825-8A4F-5C6655D4C406}"/>
              </a:ext>
            </a:extLst>
          </p:cNvPr>
          <p:cNvSpPr>
            <a:spLocks noGrp="1" noChangeArrowheads="1"/>
          </p:cNvSpPr>
          <p:nvPr>
            <p:ph type="title"/>
          </p:nvPr>
        </p:nvSpPr>
        <p:spPr>
          <a:xfrm>
            <a:off x="441325" y="211464"/>
            <a:ext cx="8229600" cy="1143000"/>
          </a:xfrm>
        </p:spPr>
        <p:txBody>
          <a:bodyPr>
            <a:no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When to start implants- </a:t>
            </a:r>
            <a:r>
              <a:rPr lang="en-US" altLang="en-US" b="1" i="1" dirty="0">
                <a:solidFill>
                  <a:schemeClr val="accent4"/>
                </a:solidFill>
                <a:latin typeface="Calibri" panose="020F0502020204030204" pitchFamily="34" charset="0"/>
                <a:cs typeface="Calibri" panose="020F0502020204030204" pitchFamily="34" charset="0"/>
              </a:rPr>
              <a:t>2</a:t>
            </a:r>
          </a:p>
        </p:txBody>
      </p:sp>
      <p:sp>
        <p:nvSpPr>
          <p:cNvPr id="266243" name="Rectangle 3">
            <a:extLst>
              <a:ext uri="{FF2B5EF4-FFF2-40B4-BE49-F238E27FC236}">
                <a16:creationId xmlns:a16="http://schemas.microsoft.com/office/drawing/2014/main" id="{FF7BD567-F973-4ADA-B16F-B23BD5411E57}"/>
              </a:ext>
            </a:extLst>
          </p:cNvPr>
          <p:cNvSpPr>
            <a:spLocks noGrp="1" noChangeArrowheads="1"/>
          </p:cNvSpPr>
          <p:nvPr>
            <p:ph idx="1"/>
          </p:nvPr>
        </p:nvSpPr>
        <p:spPr>
          <a:xfrm>
            <a:off x="457200" y="1430338"/>
            <a:ext cx="8467725" cy="5003800"/>
          </a:xfrm>
        </p:spPr>
        <p:txBody>
          <a:bodyPr/>
          <a:lstStyle/>
          <a:p>
            <a:pPr marL="457200" indent="-457200" eaLnBrk="1" hangingPunct="1">
              <a:spcBef>
                <a:spcPct val="55000"/>
              </a:spcBef>
            </a:pPr>
            <a:r>
              <a:rPr lang="en-US" altLang="en-US" sz="2400" dirty="0"/>
              <a:t>First 7 days of menstrual cycle, no backup method needed.</a:t>
            </a:r>
          </a:p>
          <a:p>
            <a:pPr marL="457200" indent="-457200" eaLnBrk="1" hangingPunct="1">
              <a:spcBef>
                <a:spcPct val="55000"/>
              </a:spcBef>
            </a:pPr>
            <a:r>
              <a:rPr lang="en-US" altLang="en-US" sz="2400" dirty="0"/>
              <a:t>After 7</a:t>
            </a:r>
            <a:r>
              <a:rPr lang="en-US" altLang="en-US" sz="2400" baseline="30000" dirty="0"/>
              <a:t>th</a:t>
            </a:r>
            <a:r>
              <a:rPr lang="en-US" altLang="en-US" sz="2400" dirty="0"/>
              <a:t> day of menstrual cycle, rule out pregnancy and use backup method for 7 days.</a:t>
            </a:r>
          </a:p>
          <a:p>
            <a:pPr marL="457200" indent="-457200" eaLnBrk="1" hangingPunct="1">
              <a:spcBef>
                <a:spcPct val="55000"/>
              </a:spcBef>
            </a:pPr>
            <a:r>
              <a:rPr lang="en-US" altLang="en-US" sz="2400" b="1" dirty="0">
                <a:solidFill>
                  <a:srgbClr val="C00000"/>
                </a:solidFill>
              </a:rPr>
              <a:t>Postpartum</a:t>
            </a:r>
          </a:p>
          <a:p>
            <a:pPr marL="838200" lvl="1" indent="-381000" eaLnBrk="1" hangingPunct="1"/>
            <a:r>
              <a:rPr lang="en-US" altLang="en-US" sz="2000" dirty="0">
                <a:sym typeface="Wingdings 3" panose="05040102010807070707" pitchFamily="18" charset="2"/>
              </a:rPr>
              <a:t>Menses has not returned</a:t>
            </a:r>
          </a:p>
          <a:p>
            <a:pPr marL="1238250" lvl="2" indent="-381000" eaLnBrk="1" hangingPunct="1"/>
            <a:r>
              <a:rPr lang="en-US" altLang="en-US" sz="1800" dirty="0">
                <a:sym typeface="Wingdings 3" panose="05040102010807070707" pitchFamily="18" charset="2"/>
              </a:rPr>
              <a:t>Fully breastfeeding and &lt;6 months postpartum</a:t>
            </a:r>
            <a:r>
              <a:rPr lang="en-US" altLang="en-US" sz="1800" b="1" dirty="0">
                <a:sym typeface="Wingdings 3" panose="05040102010807070707" pitchFamily="18" charset="2"/>
              </a:rPr>
              <a:t> OR </a:t>
            </a:r>
            <a:r>
              <a:rPr lang="en-US" altLang="en-US" sz="1800" dirty="0">
                <a:sym typeface="Wingdings 3" panose="05040102010807070707" pitchFamily="18" charset="2"/>
              </a:rPr>
              <a:t>not breastfeeding and &lt;4 weeks postpartum: Insert anytime, no backup needed</a:t>
            </a:r>
          </a:p>
          <a:p>
            <a:pPr marL="1238250" lvl="2" indent="-381000" eaLnBrk="1" hangingPunct="1"/>
            <a:r>
              <a:rPr lang="en-US" altLang="en-US" sz="1800" dirty="0">
                <a:sym typeface="Wingdings 3" panose="05040102010807070707" pitchFamily="18" charset="2"/>
              </a:rPr>
              <a:t>Fully breastfeeding and &gt;6 months postpartum</a:t>
            </a:r>
            <a:r>
              <a:rPr lang="en-US" altLang="en-US" sz="1800" b="1" dirty="0">
                <a:sym typeface="Wingdings 3" panose="05040102010807070707" pitchFamily="18" charset="2"/>
              </a:rPr>
              <a:t> OR </a:t>
            </a:r>
            <a:r>
              <a:rPr lang="en-US" altLang="en-US" sz="1800" dirty="0">
                <a:sym typeface="Wingdings 3" panose="05040102010807070707" pitchFamily="18" charset="2"/>
              </a:rPr>
              <a:t>partially breastfeeding </a:t>
            </a:r>
            <a:r>
              <a:rPr lang="en-US" altLang="en-US" sz="1800" b="1" dirty="0">
                <a:sym typeface="Wingdings 3" panose="05040102010807070707" pitchFamily="18" charset="2"/>
              </a:rPr>
              <a:t>OR</a:t>
            </a:r>
            <a:r>
              <a:rPr lang="en-US" altLang="en-US" sz="1800" dirty="0">
                <a:sym typeface="Wingdings 3" panose="05040102010807070707" pitchFamily="18" charset="2"/>
              </a:rPr>
              <a:t> not breastfeeding and &gt;4 weeks postpartum: Rule out pregnancy and use backup method for 7 days</a:t>
            </a:r>
          </a:p>
          <a:p>
            <a:pPr marL="838200" lvl="1" indent="-381000" eaLnBrk="1" hangingPunct="1"/>
            <a:r>
              <a:rPr lang="en-US" altLang="en-US" sz="2000" dirty="0">
                <a:sym typeface="Wingdings 3" panose="05040102010807070707" pitchFamily="18" charset="2"/>
              </a:rPr>
              <a:t>Menses has returned (breastfeeding </a:t>
            </a:r>
            <a:r>
              <a:rPr lang="en-US" altLang="en-US" sz="2000" b="1" dirty="0">
                <a:sym typeface="Wingdings 3" panose="05040102010807070707" pitchFamily="18" charset="2"/>
              </a:rPr>
              <a:t>AND</a:t>
            </a:r>
            <a:r>
              <a:rPr lang="en-US" altLang="en-US" sz="2000" dirty="0">
                <a:sym typeface="Wingdings 3" panose="05040102010807070707" pitchFamily="18" charset="2"/>
              </a:rPr>
              <a:t> non-breastfeeding): As advised for women having menstrual cycles</a:t>
            </a:r>
            <a:endParaRPr lang="en-US" altLang="en-US" sz="1800" dirty="0">
              <a:sym typeface="Wingdings 3" panose="05040102010807070707" pitchFamily="18" charset="2"/>
            </a:endParaRPr>
          </a:p>
          <a:p>
            <a:pPr marL="838200" lvl="1" indent="-381000" eaLnBrk="1" hangingPunct="1">
              <a:buFontTx/>
              <a:buNone/>
            </a:pPr>
            <a:endParaRPr lang="en-US" altLang="en-US" sz="2400" dirty="0">
              <a:sym typeface="Wingdings 3" panose="05040102010807070707" pitchFamily="18" charset="2"/>
            </a:endParaRPr>
          </a:p>
        </p:txBody>
      </p:sp>
      <p:sp>
        <p:nvSpPr>
          <p:cNvPr id="2" name="Slide Number Placeholder 1">
            <a:extLst>
              <a:ext uri="{FF2B5EF4-FFF2-40B4-BE49-F238E27FC236}">
                <a16:creationId xmlns:a16="http://schemas.microsoft.com/office/drawing/2014/main" id="{5E2DF9FD-6F87-4582-847B-E864781210A7}"/>
              </a:ext>
            </a:extLst>
          </p:cNvPr>
          <p:cNvSpPr>
            <a:spLocks noGrp="1"/>
          </p:cNvSpPr>
          <p:nvPr>
            <p:ph type="sldNum" sz="quarter" idx="12"/>
          </p:nvPr>
        </p:nvSpPr>
        <p:spPr/>
        <p:txBody>
          <a:bodyPr/>
          <a:lstStyle/>
          <a:p>
            <a:fld id="{8503B3E5-BAE0-4051-A0B1-29381921E4F1}" type="slidenum">
              <a:rPr lang="en-GB" smtClean="0"/>
              <a:t>78</a:t>
            </a:fld>
            <a:endParaRPr lang="en-GB"/>
          </a:p>
        </p:txBody>
      </p:sp>
      <p:sp>
        <p:nvSpPr>
          <p:cNvPr id="6" name="Footer Placeholder 1">
            <a:extLst>
              <a:ext uri="{FF2B5EF4-FFF2-40B4-BE49-F238E27FC236}">
                <a16:creationId xmlns:a16="http://schemas.microsoft.com/office/drawing/2014/main" id="{DF553901-76FF-4CDE-B22F-7DABE2E6272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B74274FF-846A-4386-AF7D-16EBF56D0FC2}"/>
              </a:ext>
            </a:extLst>
          </p:cNvPr>
          <p:cNvSpPr>
            <a:spLocks noGrp="1" noChangeArrowheads="1"/>
          </p:cNvSpPr>
          <p:nvPr>
            <p:ph type="title"/>
          </p:nvPr>
        </p:nvSpPr>
        <p:spPr>
          <a:xfrm>
            <a:off x="447675" y="339725"/>
            <a:ext cx="8229600" cy="1143000"/>
          </a:xfrm>
        </p:spPr>
        <p:txBody>
          <a:bodyPr>
            <a:no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When to start implants – </a:t>
            </a:r>
            <a:r>
              <a:rPr lang="en-US" altLang="en-US" b="1" i="1" dirty="0">
                <a:solidFill>
                  <a:schemeClr val="accent4"/>
                </a:solidFill>
                <a:latin typeface="Calibri" panose="020F0502020204030204" pitchFamily="34" charset="0"/>
                <a:cs typeface="Calibri" panose="020F0502020204030204" pitchFamily="34" charset="0"/>
              </a:rPr>
              <a:t>3</a:t>
            </a:r>
            <a:br>
              <a:rPr lang="en-US" altLang="en-US" b="1" i="1" dirty="0">
                <a:solidFill>
                  <a:schemeClr val="accent4"/>
                </a:solidFill>
                <a:latin typeface="Calibri" panose="020F0502020204030204" pitchFamily="34" charset="0"/>
                <a:cs typeface="Calibri" panose="020F0502020204030204" pitchFamily="34" charset="0"/>
              </a:rPr>
            </a:br>
            <a:endParaRPr lang="en-US" altLang="en-US" b="1" i="1" dirty="0">
              <a:solidFill>
                <a:schemeClr val="accent4"/>
              </a:solidFill>
              <a:latin typeface="Calibri" panose="020F0502020204030204" pitchFamily="34" charset="0"/>
              <a:cs typeface="Calibri" panose="020F0502020204030204" pitchFamily="34" charset="0"/>
            </a:endParaRPr>
          </a:p>
        </p:txBody>
      </p:sp>
      <p:sp>
        <p:nvSpPr>
          <p:cNvPr id="240644" name="Rectangle 4">
            <a:extLst>
              <a:ext uri="{FF2B5EF4-FFF2-40B4-BE49-F238E27FC236}">
                <a16:creationId xmlns:a16="http://schemas.microsoft.com/office/drawing/2014/main" id="{ED685190-3EE2-4C1B-8D18-20BEFFA301F3}"/>
              </a:ext>
            </a:extLst>
          </p:cNvPr>
          <p:cNvSpPr>
            <a:spLocks noGrp="1" noChangeArrowheads="1"/>
          </p:cNvSpPr>
          <p:nvPr>
            <p:ph idx="1"/>
          </p:nvPr>
        </p:nvSpPr>
        <p:spPr>
          <a:xfrm>
            <a:off x="457200" y="1430338"/>
            <a:ext cx="8153400" cy="4876800"/>
          </a:xfrm>
        </p:spPr>
        <p:txBody>
          <a:bodyPr>
            <a:normAutofit/>
          </a:bodyPr>
          <a:lstStyle/>
          <a:p>
            <a:r>
              <a:rPr lang="en-US" altLang="en-US" sz="2400" b="1" dirty="0">
                <a:solidFill>
                  <a:srgbClr val="C00000"/>
                </a:solidFill>
              </a:rPr>
              <a:t>Post abortion or miscarriage: </a:t>
            </a:r>
          </a:p>
          <a:p>
            <a:r>
              <a:rPr lang="en-US" altLang="en-US" sz="2400" b="1" dirty="0"/>
              <a:t>Surgical abortion: </a:t>
            </a:r>
          </a:p>
          <a:p>
            <a:pPr lvl="1"/>
            <a:r>
              <a:rPr lang="en-US" altLang="en-US" sz="2000" dirty="0"/>
              <a:t>Immediately; without backup if within 7 days. </a:t>
            </a:r>
          </a:p>
          <a:p>
            <a:pPr lvl="1"/>
            <a:r>
              <a:rPr lang="en-US" altLang="en-US" sz="2000" dirty="0"/>
              <a:t>If more than 7 days, rule out pregnancy and use a backup method for 7 days after insertion. </a:t>
            </a:r>
          </a:p>
          <a:p>
            <a:r>
              <a:rPr lang="en-US" altLang="en-US" sz="2400" b="1" dirty="0"/>
              <a:t>For women undergoing medical abortion:</a:t>
            </a:r>
            <a:r>
              <a:rPr lang="en-US" altLang="en-US" sz="2400" dirty="0"/>
              <a:t> </a:t>
            </a:r>
          </a:p>
          <a:p>
            <a:pPr lvl="1"/>
            <a:r>
              <a:rPr lang="en-US" altLang="en-US" sz="2000" dirty="0"/>
              <a:t>Implants can be inserted along with the first pill of the medical abortion regimen.</a:t>
            </a:r>
            <a:endParaRPr lang="en-US" altLang="en-US" sz="2000" b="1" dirty="0">
              <a:solidFill>
                <a:srgbClr val="000514"/>
              </a:solidFill>
              <a:latin typeface="FrutigerLTStd-BoldCn"/>
            </a:endParaRPr>
          </a:p>
          <a:p>
            <a:r>
              <a:rPr lang="en-US" altLang="en-US" sz="2400" b="1" dirty="0">
                <a:solidFill>
                  <a:srgbClr val="C00000"/>
                </a:solidFill>
              </a:rPr>
              <a:t>Switching from a hormonal method</a:t>
            </a:r>
            <a:r>
              <a:rPr lang="en-US" altLang="en-US" sz="2400" dirty="0"/>
              <a:t>: immediately if it was used consistently and correctly</a:t>
            </a:r>
          </a:p>
          <a:p>
            <a:pPr lvl="1" eaLnBrk="1" hangingPunct="1">
              <a:lnSpc>
                <a:spcPct val="100000"/>
              </a:lnSpc>
              <a:spcBef>
                <a:spcPct val="25000"/>
              </a:spcBef>
            </a:pPr>
            <a:r>
              <a:rPr lang="en-US" altLang="en-US" sz="2000" dirty="0"/>
              <a:t>Injectable users can have implants inserted within the </a:t>
            </a:r>
            <a:br>
              <a:rPr lang="en-US" altLang="en-US" sz="2000" dirty="0"/>
            </a:br>
            <a:r>
              <a:rPr lang="en-US" altLang="en-US" sz="2000" dirty="0"/>
              <a:t>reinjection window; without backup</a:t>
            </a:r>
          </a:p>
          <a:p>
            <a:pPr lvl="1" eaLnBrk="1" hangingPunct="1">
              <a:lnSpc>
                <a:spcPct val="100000"/>
              </a:lnSpc>
              <a:spcBef>
                <a:spcPct val="25000"/>
              </a:spcBef>
            </a:pPr>
            <a:r>
              <a:rPr lang="en-US" altLang="en-US" sz="2000" dirty="0"/>
              <a:t>No need to wait for next menses</a:t>
            </a:r>
          </a:p>
        </p:txBody>
      </p:sp>
      <p:sp>
        <p:nvSpPr>
          <p:cNvPr id="2" name="Slide Number Placeholder 1">
            <a:extLst>
              <a:ext uri="{FF2B5EF4-FFF2-40B4-BE49-F238E27FC236}">
                <a16:creationId xmlns:a16="http://schemas.microsoft.com/office/drawing/2014/main" id="{347A1864-B4B1-496D-AEE5-B2C56242F85B}"/>
              </a:ext>
            </a:extLst>
          </p:cNvPr>
          <p:cNvSpPr>
            <a:spLocks noGrp="1"/>
          </p:cNvSpPr>
          <p:nvPr>
            <p:ph type="sldNum" sz="quarter" idx="12"/>
          </p:nvPr>
        </p:nvSpPr>
        <p:spPr/>
        <p:txBody>
          <a:bodyPr/>
          <a:lstStyle/>
          <a:p>
            <a:fld id="{8503B3E5-BAE0-4051-A0B1-29381921E4F1}" type="slidenum">
              <a:rPr lang="en-GB" smtClean="0"/>
              <a:t>79</a:t>
            </a:fld>
            <a:endParaRPr lang="en-GB"/>
          </a:p>
        </p:txBody>
      </p:sp>
      <p:sp>
        <p:nvSpPr>
          <p:cNvPr id="5" name="Footer Placeholder 1">
            <a:extLst>
              <a:ext uri="{FF2B5EF4-FFF2-40B4-BE49-F238E27FC236}">
                <a16:creationId xmlns:a16="http://schemas.microsoft.com/office/drawing/2014/main" id="{83BF2BC2-C980-4DCF-9C36-9E0B46A7977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C546115-3345-4055-B7E8-F7B84B8AD881}"/>
              </a:ext>
            </a:extLst>
          </p:cNvPr>
          <p:cNvSpPr>
            <a:spLocks noGrp="1"/>
          </p:cNvSpPr>
          <p:nvPr>
            <p:ph type="title"/>
          </p:nvPr>
        </p:nvSpPr>
        <p:spPr>
          <a:xfrm>
            <a:off x="457200" y="171450"/>
            <a:ext cx="8229600" cy="1143000"/>
          </a:xfrm>
        </p:spPr>
        <p:txBody>
          <a:bodyPr>
            <a:normAutofit/>
          </a:bodyPr>
          <a:lstStyle/>
          <a:p>
            <a:pPr eaLnBrk="1" hangingPunct="1">
              <a:defRPr/>
            </a:pPr>
            <a:r>
              <a:rPr lang="en-US" sz="3600" b="1" dirty="0">
                <a:solidFill>
                  <a:schemeClr val="accent4"/>
                </a:solidFill>
                <a:latin typeface="Calibri" panose="020F0502020204030204" pitchFamily="34" charset="0"/>
                <a:ea typeface="ＭＳ Ｐゴシック" pitchFamily="34" charset="-128"/>
                <a:cs typeface="Calibri" panose="020F0502020204030204" pitchFamily="34" charset="0"/>
              </a:rPr>
              <a:t>Relative effectiveness of POPs compared with other FP methods </a:t>
            </a:r>
          </a:p>
        </p:txBody>
      </p:sp>
      <p:graphicFrame>
        <p:nvGraphicFramePr>
          <p:cNvPr id="4" name="Group 50">
            <a:extLst>
              <a:ext uri="{FF2B5EF4-FFF2-40B4-BE49-F238E27FC236}">
                <a16:creationId xmlns:a16="http://schemas.microsoft.com/office/drawing/2014/main" id="{C58E2CCA-CBDA-43DF-9D93-CE0964CCAFA9}"/>
              </a:ext>
            </a:extLst>
          </p:cNvPr>
          <p:cNvGraphicFramePr>
            <a:graphicFrameLocks noGrp="1"/>
          </p:cNvGraphicFramePr>
          <p:nvPr>
            <p:ph type="tbl" idx="1"/>
            <p:extLst>
              <p:ext uri="{D42A27DB-BD31-4B8C-83A1-F6EECF244321}">
                <p14:modId xmlns:p14="http://schemas.microsoft.com/office/powerpoint/2010/main" val="1809698310"/>
              </p:ext>
            </p:extLst>
          </p:nvPr>
        </p:nvGraphicFramePr>
        <p:xfrm>
          <a:off x="457200" y="1273175"/>
          <a:ext cx="8229600" cy="5329239"/>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13">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1600" b="1" i="0" u="none" strike="noStrike" cap="none" normalizeH="0" baseline="30000" dirty="0">
                          <a:ln>
                            <a:noFill/>
                          </a:ln>
                          <a:solidFill>
                            <a:schemeClr val="tx1"/>
                          </a:solidFill>
                          <a:effectLst/>
                          <a:latin typeface="+mn-lt"/>
                          <a:ea typeface="ヒラギノ角ゴ Pro W3"/>
                          <a:cs typeface="ヒラギノ角ゴ Pro W3"/>
                        </a:rPr>
                        <a:t>st</a:t>
                      </a:r>
                      <a:r>
                        <a:rPr kumimoji="0" lang="en-US" sz="16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No method</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850</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Withdrawal</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220</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Female condom</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210</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Male condom</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180</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433">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Pill (COCs and POPs)</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80 (COCs)</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70 (POPs alone)</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10 (POPs and breastfeeding)</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Injectable</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60</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IUD  </a:t>
                      </a:r>
                      <a:r>
                        <a:rPr kumimoji="0" lang="en-US" sz="1600" b="0" i="0" u="none" strike="noStrike" cap="none" normalizeH="0" baseline="0" dirty="0">
                          <a:ln>
                            <a:noFill/>
                          </a:ln>
                          <a:solidFill>
                            <a:srgbClr val="000000"/>
                          </a:solidFill>
                          <a:effectLst/>
                          <a:latin typeface="Arial" pitchFamily="34" charset="0"/>
                          <a:ea typeface="ヒラギノ角ゴ Pro W3"/>
                          <a:cs typeface="Arial" pitchFamily="34" charset="0"/>
                        </a:rPr>
                        <a:t>(CU-T 380A / LNG-IUS)</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8 / 2       </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Female sterilization</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5</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Vasectomy</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1.5</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36">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Implant</a:t>
                      </a:r>
                    </a:p>
                  </a:txBody>
                  <a:tcPr marT="45712" marB="45712" anchor="b"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0.5</a:t>
                      </a:r>
                    </a:p>
                  </a:txBody>
                  <a:tcPr marT="45712" marB="45712"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69">
                <a:tc gridSpan="2">
                  <a:txBody>
                    <a:bodyPr/>
                    <a:lstStyle/>
                    <a:p>
                      <a:pPr marL="0" marR="0" lvl="0" indent="0" algn="l" defTabSz="457200" rtl="0" eaLnBrk="1" fontAlgn="base" latinLnBrk="0" hangingPunct="1">
                        <a:lnSpc>
                          <a:spcPct val="100000"/>
                        </a:lnSpc>
                        <a:spcBef>
                          <a:spcPts val="600"/>
                        </a:spcBef>
                        <a:spcAft>
                          <a:spcPct val="0"/>
                        </a:spcAft>
                        <a:buClrTx/>
                        <a:buSzTx/>
                        <a:buFontTx/>
                        <a:buNone/>
                        <a:tabLst>
                          <a:tab pos="635000" algn="l"/>
                        </a:tabLst>
                      </a:pPr>
                      <a:r>
                        <a:rPr kumimoji="0" lang="en-US" sz="1400" b="1" i="0" u="none" strike="noStrike" cap="none" normalizeH="0" baseline="0" dirty="0">
                          <a:ln>
                            <a:noFill/>
                          </a:ln>
                          <a:solidFill>
                            <a:srgbClr val="000000"/>
                          </a:solidFill>
                          <a:effectLst/>
                          <a:latin typeface="Arial" pitchFamily="34" charset="0"/>
                          <a:ea typeface="ＭＳ Ｐゴシック" pitchFamily="34" charset="-128"/>
                        </a:rPr>
                        <a:t>Source:</a:t>
                      </a:r>
                      <a:r>
                        <a:rPr kumimoji="0" lang="en-US" sz="1400" b="0" i="0" u="none" strike="noStrike" cap="none" normalizeH="0" baseline="0" dirty="0">
                          <a:ln>
                            <a:noFill/>
                          </a:ln>
                          <a:solidFill>
                            <a:srgbClr val="000000"/>
                          </a:solidFill>
                          <a:effectLst/>
                          <a:latin typeface="Arial" pitchFamily="34" charset="0"/>
                          <a:ea typeface="ＭＳ Ｐゴシック" pitchFamily="34" charset="-128"/>
                        </a:rPr>
                        <a:t> </a:t>
                      </a:r>
                      <a:r>
                        <a:rPr kumimoji="0" lang="en-US" sz="1400" b="0" i="0" u="none" strike="noStrike" cap="none" normalizeH="0" baseline="0" dirty="0" err="1">
                          <a:ln>
                            <a:noFill/>
                          </a:ln>
                          <a:solidFill>
                            <a:srgbClr val="000000"/>
                          </a:solidFill>
                          <a:effectLst/>
                          <a:latin typeface="Arial" pitchFamily="34" charset="0"/>
                          <a:ea typeface="ＭＳ Ｐゴシック" pitchFamily="34" charset="-128"/>
                        </a:rPr>
                        <a:t>Trussell</a:t>
                      </a:r>
                      <a:r>
                        <a:rPr kumimoji="0" lang="en-US" sz="1400" b="0" i="0" u="none" strike="noStrike" cap="none" normalizeH="0" baseline="0" dirty="0">
                          <a:ln>
                            <a:noFill/>
                          </a:ln>
                          <a:solidFill>
                            <a:srgbClr val="000000"/>
                          </a:solidFill>
                          <a:effectLst/>
                          <a:latin typeface="Arial" pitchFamily="34" charset="0"/>
                          <a:ea typeface="ＭＳ Ｐゴシック" pitchFamily="34" charset="-128"/>
                        </a:rPr>
                        <a:t> J.,  </a:t>
                      </a:r>
                      <a:r>
                        <a:rPr kumimoji="0" lang="en-US" sz="1400" b="0" i="1" u="none" strike="noStrike" cap="none" normalizeH="0" baseline="0" dirty="0">
                          <a:ln>
                            <a:noFill/>
                          </a:ln>
                          <a:solidFill>
                            <a:srgbClr val="000000"/>
                          </a:solidFill>
                          <a:effectLst/>
                          <a:latin typeface="Arial" pitchFamily="34" charset="0"/>
                          <a:ea typeface="ＭＳ Ｐゴシック" pitchFamily="34" charset="-128"/>
                        </a:rPr>
                        <a:t>Contraceptive Failure in the United States, </a:t>
                      </a:r>
                      <a:r>
                        <a:rPr kumimoji="0" lang="en-US" sz="1400" b="0" i="0" u="none" strike="noStrike" cap="none" normalizeH="0" baseline="0" dirty="0">
                          <a:ln>
                            <a:noFill/>
                          </a:ln>
                          <a:solidFill>
                            <a:srgbClr val="000000"/>
                          </a:solidFill>
                          <a:effectLst/>
                          <a:latin typeface="Arial" pitchFamily="34" charset="0"/>
                          <a:ea typeface="ＭＳ Ｐゴシック" pitchFamily="34" charset="-128"/>
                        </a:rPr>
                        <a:t>Contraception 83 (2011) 397- 404, Elsevier Inc. with POP+BF addition from Family Planning: A Global Handbook for Providers</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marT="45712" marB="4571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5" name="Footer Placeholder 1">
            <a:extLst>
              <a:ext uri="{FF2B5EF4-FFF2-40B4-BE49-F238E27FC236}">
                <a16:creationId xmlns:a16="http://schemas.microsoft.com/office/drawing/2014/main" id="{78C48DA7-B35A-4DCF-AA8D-B51F4D771715}"/>
              </a:ext>
            </a:extLst>
          </p:cNvPr>
          <p:cNvSpPr txBox="1">
            <a:spLocks/>
          </p:cNvSpPr>
          <p:nvPr/>
        </p:nvSpPr>
        <p:spPr>
          <a:xfrm>
            <a:off x="1180063" y="65836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CA9DD57-CE27-4C8D-AD69-9A0DE2F038BF}"/>
              </a:ext>
            </a:extLst>
          </p:cNvPr>
          <p:cNvSpPr>
            <a:spLocks noGrp="1" noChangeArrowheads="1"/>
          </p:cNvSpPr>
          <p:nvPr>
            <p:ph type="title"/>
          </p:nvPr>
        </p:nvSpPr>
        <p:spPr/>
        <p:txBody>
          <a:bodyPr/>
          <a:lstStyle/>
          <a:p>
            <a:r>
              <a:rPr lang="en-US" altLang="en-US" b="1" dirty="0">
                <a:solidFill>
                  <a:schemeClr val="accent4"/>
                </a:solidFill>
                <a:latin typeface="Calibri" panose="020F0502020204030204" pitchFamily="34" charset="0"/>
                <a:cs typeface="Calibri" panose="020F0502020204030204" pitchFamily="34" charset="0"/>
              </a:rPr>
              <a:t>When to start implants - </a:t>
            </a:r>
            <a:r>
              <a:rPr lang="en-US" altLang="en-US" b="1" i="1" dirty="0">
                <a:solidFill>
                  <a:schemeClr val="accent4"/>
                </a:solidFill>
                <a:latin typeface="Calibri" panose="020F0502020204030204" pitchFamily="34" charset="0"/>
                <a:cs typeface="Calibri" panose="020F0502020204030204" pitchFamily="34" charset="0"/>
              </a:rPr>
              <a:t>4</a:t>
            </a:r>
            <a:br>
              <a:rPr lang="en-US" altLang="en-US" b="1" dirty="0">
                <a:solidFill>
                  <a:schemeClr val="accent4"/>
                </a:solidFill>
                <a:latin typeface="Calibri" panose="020F0502020204030204" pitchFamily="34" charset="0"/>
                <a:cs typeface="Calibri" panose="020F0502020204030204" pitchFamily="34" charset="0"/>
              </a:rPr>
            </a:br>
            <a:endParaRPr lang="en-US" altLang="en-US" b="1" dirty="0">
              <a:solidFill>
                <a:schemeClr val="accent4"/>
              </a:solidFill>
              <a:latin typeface="Calibri" panose="020F0502020204030204" pitchFamily="34" charset="0"/>
              <a:cs typeface="Calibri" panose="020F0502020204030204" pitchFamily="34" charset="0"/>
            </a:endParaRPr>
          </a:p>
        </p:txBody>
      </p:sp>
      <p:sp>
        <p:nvSpPr>
          <p:cNvPr id="36867" name="Content Placeholder 2">
            <a:extLst>
              <a:ext uri="{FF2B5EF4-FFF2-40B4-BE49-F238E27FC236}">
                <a16:creationId xmlns:a16="http://schemas.microsoft.com/office/drawing/2014/main" id="{3B8E568A-3DC4-4392-9737-2E90AD734C34}"/>
              </a:ext>
            </a:extLst>
          </p:cNvPr>
          <p:cNvSpPr>
            <a:spLocks noGrp="1" noChangeArrowheads="1"/>
          </p:cNvSpPr>
          <p:nvPr>
            <p:ph idx="1"/>
          </p:nvPr>
        </p:nvSpPr>
        <p:spPr/>
        <p:txBody>
          <a:bodyPr/>
          <a:lstStyle/>
          <a:p>
            <a:r>
              <a:rPr lang="en-US" altLang="en-US" sz="2800" b="1" dirty="0">
                <a:solidFill>
                  <a:srgbClr val="C00000"/>
                </a:solidFill>
              </a:rPr>
              <a:t>After using emergency contraceptive pills (ECPs):</a:t>
            </a:r>
          </a:p>
          <a:p>
            <a:pPr lvl="1"/>
            <a:r>
              <a:rPr lang="en-US" altLang="en-US" sz="2400" b="1" dirty="0"/>
              <a:t>Progestin-only or combined ECPs</a:t>
            </a:r>
          </a:p>
          <a:p>
            <a:pPr lvl="2"/>
            <a:r>
              <a:rPr lang="en-US" altLang="en-US" sz="2000" dirty="0"/>
              <a:t>Implants can be inserted on same day ECPs taken, use a backup method for first 7 days</a:t>
            </a:r>
          </a:p>
          <a:p>
            <a:pPr lvl="2"/>
            <a:endParaRPr lang="en-US" altLang="en-US" sz="2000" dirty="0"/>
          </a:p>
          <a:p>
            <a:pPr lvl="1"/>
            <a:r>
              <a:rPr lang="en-US" altLang="en-US" sz="2400" b="1" dirty="0"/>
              <a:t>Ulipristal acetate ECPs (UPA-ECPs)</a:t>
            </a:r>
          </a:p>
          <a:p>
            <a:pPr lvl="2"/>
            <a:r>
              <a:rPr lang="en-US" altLang="en-US" sz="2000" dirty="0"/>
              <a:t>Interaction between UPA-ECPs and implants that may make one or both less effective</a:t>
            </a:r>
          </a:p>
          <a:p>
            <a:pPr lvl="2"/>
            <a:r>
              <a:rPr lang="en-US" altLang="en-US" sz="2000" dirty="0"/>
              <a:t>Implants can be inserted on the 6</a:t>
            </a:r>
            <a:r>
              <a:rPr lang="en-US" altLang="en-US" sz="2000" baseline="30000" dirty="0"/>
              <a:t>th</a:t>
            </a:r>
            <a:r>
              <a:rPr lang="en-US" altLang="en-US" sz="2000" dirty="0"/>
              <a:t> day after taking UPA-ECPs</a:t>
            </a:r>
          </a:p>
          <a:p>
            <a:pPr lvl="2"/>
            <a:r>
              <a:rPr lang="en-US" altLang="en-US" sz="2000" dirty="0"/>
              <a:t>Use a backup method from the time she takes UPA-ECPs until 7 days after implant inserted</a:t>
            </a:r>
          </a:p>
        </p:txBody>
      </p:sp>
      <p:sp>
        <p:nvSpPr>
          <p:cNvPr id="2" name="Slide Number Placeholder 1">
            <a:extLst>
              <a:ext uri="{FF2B5EF4-FFF2-40B4-BE49-F238E27FC236}">
                <a16:creationId xmlns:a16="http://schemas.microsoft.com/office/drawing/2014/main" id="{05160437-D3FC-4711-B5E1-70736235DA09}"/>
              </a:ext>
            </a:extLst>
          </p:cNvPr>
          <p:cNvSpPr>
            <a:spLocks noGrp="1"/>
          </p:cNvSpPr>
          <p:nvPr>
            <p:ph type="sldNum" sz="quarter" idx="12"/>
          </p:nvPr>
        </p:nvSpPr>
        <p:spPr/>
        <p:txBody>
          <a:bodyPr/>
          <a:lstStyle/>
          <a:p>
            <a:fld id="{8503B3E5-BAE0-4051-A0B1-29381921E4F1}" type="slidenum">
              <a:rPr lang="en-GB" smtClean="0"/>
              <a:t>80</a:t>
            </a:fld>
            <a:endParaRPr lang="en-GB"/>
          </a:p>
        </p:txBody>
      </p:sp>
      <p:sp>
        <p:nvSpPr>
          <p:cNvPr id="5" name="Footer Placeholder 1">
            <a:extLst>
              <a:ext uri="{FF2B5EF4-FFF2-40B4-BE49-F238E27FC236}">
                <a16:creationId xmlns:a16="http://schemas.microsoft.com/office/drawing/2014/main" id="{BD04EB9F-CEAA-470C-BCBC-9FF2D479CAEA}"/>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2914C6-8779-4737-B776-17EC4F388D63}"/>
              </a:ext>
            </a:extLst>
          </p:cNvPr>
          <p:cNvSpPr>
            <a:spLocks noGrp="1" noChangeArrowheads="1"/>
          </p:cNvSpPr>
          <p:nvPr>
            <p:ph type="title"/>
          </p:nvPr>
        </p:nvSpPr>
        <p:spPr>
          <a:xfrm>
            <a:off x="457199" y="52388"/>
            <a:ext cx="8361123" cy="1230312"/>
          </a:xfrm>
        </p:spPr>
        <p:txBody>
          <a:bodyPr/>
          <a:lstStyle/>
          <a:p>
            <a:pPr eaLnBrk="1" hangingPunct="1">
              <a:lnSpc>
                <a:spcPct val="95000"/>
              </a:lnSpc>
            </a:pPr>
            <a:r>
              <a:rPr lang="en-US" altLang="en-US" sz="3600" b="1" dirty="0">
                <a:solidFill>
                  <a:schemeClr val="accent4"/>
                </a:solidFill>
                <a:latin typeface="Calibri" panose="020F0502020204030204" pitchFamily="34" charset="0"/>
                <a:cs typeface="Calibri" panose="020F0502020204030204" pitchFamily="34" charset="0"/>
              </a:rPr>
              <a:t>Implants: Correcting rumors and misunderstandings</a:t>
            </a:r>
          </a:p>
        </p:txBody>
      </p:sp>
      <p:sp>
        <p:nvSpPr>
          <p:cNvPr id="263171" name="Rectangle 3">
            <a:extLst>
              <a:ext uri="{FF2B5EF4-FFF2-40B4-BE49-F238E27FC236}">
                <a16:creationId xmlns:a16="http://schemas.microsoft.com/office/drawing/2014/main" id="{7F35ED27-BDE4-4529-8A5E-DC2BBD21D229}"/>
              </a:ext>
            </a:extLst>
          </p:cNvPr>
          <p:cNvSpPr>
            <a:spLocks noGrp="1" noChangeArrowheads="1"/>
          </p:cNvSpPr>
          <p:nvPr>
            <p:ph idx="1"/>
          </p:nvPr>
        </p:nvSpPr>
        <p:spPr>
          <a:xfrm>
            <a:off x="533400" y="1524000"/>
            <a:ext cx="8284922" cy="4953000"/>
          </a:xfrm>
        </p:spPr>
        <p:txBody>
          <a:bodyPr/>
          <a:lstStyle/>
          <a:p>
            <a:pPr eaLnBrk="1" hangingPunct="1">
              <a:lnSpc>
                <a:spcPct val="100000"/>
              </a:lnSpc>
              <a:spcBef>
                <a:spcPts val="1200"/>
              </a:spcBef>
            </a:pPr>
            <a:r>
              <a:rPr lang="en-US" altLang="en-US" sz="2400" dirty="0"/>
              <a:t>Implants stop working once they are removed. Their hormones do not remain in a woman’s body.</a:t>
            </a:r>
          </a:p>
          <a:p>
            <a:pPr eaLnBrk="1" hangingPunct="1">
              <a:lnSpc>
                <a:spcPct val="100000"/>
              </a:lnSpc>
              <a:spcBef>
                <a:spcPts val="1200"/>
              </a:spcBef>
            </a:pPr>
            <a:r>
              <a:rPr lang="en-US" altLang="en-US" sz="2400" dirty="0"/>
              <a:t>They can stop monthly bleeding, but this is not harmful. It is similar to not having monthly bleeding during pregnancy. Blood is not building up inside the woman.</a:t>
            </a:r>
          </a:p>
          <a:p>
            <a:pPr eaLnBrk="1" hangingPunct="1">
              <a:lnSpc>
                <a:spcPct val="100000"/>
              </a:lnSpc>
              <a:spcBef>
                <a:spcPts val="1200"/>
              </a:spcBef>
            </a:pPr>
            <a:r>
              <a:rPr lang="en-US" altLang="en-US" sz="2400" b="1" dirty="0"/>
              <a:t>Implants:</a:t>
            </a:r>
          </a:p>
          <a:p>
            <a:pPr lvl="1" eaLnBrk="1" hangingPunct="1">
              <a:lnSpc>
                <a:spcPct val="100000"/>
              </a:lnSpc>
              <a:spcBef>
                <a:spcPts val="1200"/>
              </a:spcBef>
            </a:pPr>
            <a:r>
              <a:rPr lang="en-US" altLang="en-US" sz="2400" b="1" dirty="0"/>
              <a:t>Do not make women infertile</a:t>
            </a:r>
          </a:p>
          <a:p>
            <a:pPr lvl="1" eaLnBrk="1" hangingPunct="1">
              <a:lnSpc>
                <a:spcPct val="100000"/>
              </a:lnSpc>
              <a:spcBef>
                <a:spcPts val="1200"/>
              </a:spcBef>
            </a:pPr>
            <a:r>
              <a:rPr lang="en-US" altLang="en-US" sz="2400" b="1" dirty="0"/>
              <a:t>Do not move to other parts of the body</a:t>
            </a:r>
          </a:p>
          <a:p>
            <a:pPr lvl="1" eaLnBrk="1" hangingPunct="1">
              <a:lnSpc>
                <a:spcPct val="100000"/>
              </a:lnSpc>
              <a:spcBef>
                <a:spcPts val="1200"/>
              </a:spcBef>
            </a:pPr>
            <a:r>
              <a:rPr lang="en-US" altLang="en-US" sz="2400" b="1" dirty="0"/>
              <a:t>Significantly reduce a woman’s risk for ectopic pregnancy</a:t>
            </a:r>
          </a:p>
        </p:txBody>
      </p:sp>
      <p:sp>
        <p:nvSpPr>
          <p:cNvPr id="2" name="Slide Number Placeholder 1">
            <a:extLst>
              <a:ext uri="{FF2B5EF4-FFF2-40B4-BE49-F238E27FC236}">
                <a16:creationId xmlns:a16="http://schemas.microsoft.com/office/drawing/2014/main" id="{D6992DB5-88B7-4612-87ED-DC36E9BC9AAD}"/>
              </a:ext>
            </a:extLst>
          </p:cNvPr>
          <p:cNvSpPr>
            <a:spLocks noGrp="1"/>
          </p:cNvSpPr>
          <p:nvPr>
            <p:ph type="sldNum" sz="quarter" idx="12"/>
          </p:nvPr>
        </p:nvSpPr>
        <p:spPr/>
        <p:txBody>
          <a:bodyPr/>
          <a:lstStyle/>
          <a:p>
            <a:fld id="{8503B3E5-BAE0-4051-A0B1-29381921E4F1}" type="slidenum">
              <a:rPr lang="en-GB" smtClean="0"/>
              <a:t>81</a:t>
            </a:fld>
            <a:endParaRPr lang="en-GB"/>
          </a:p>
        </p:txBody>
      </p:sp>
      <p:sp>
        <p:nvSpPr>
          <p:cNvPr id="5" name="Footer Placeholder 1">
            <a:extLst>
              <a:ext uri="{FF2B5EF4-FFF2-40B4-BE49-F238E27FC236}">
                <a16:creationId xmlns:a16="http://schemas.microsoft.com/office/drawing/2014/main" id="{CD25E979-5017-4432-BFBE-D6FB9DA885F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48EA2D9-96C9-44AA-AC46-68F498583CB4}"/>
              </a:ext>
            </a:extLst>
          </p:cNvPr>
          <p:cNvSpPr>
            <a:spLocks noGrp="1" noChangeArrowheads="1"/>
          </p:cNvSpPr>
          <p:nvPr>
            <p:ph type="title"/>
          </p:nvPr>
        </p:nvSpPr>
        <p:spPr>
          <a:xfrm>
            <a:off x="457200" y="112690"/>
            <a:ext cx="8229600" cy="1143000"/>
          </a:xfrm>
        </p:spPr>
        <p:txBody>
          <a:bodyPr>
            <a:normAutofit/>
          </a:bodyPr>
          <a:lstStyle/>
          <a:p>
            <a:r>
              <a:rPr lang="en-US" altLang="en-US" sz="3600" b="1" dirty="0">
                <a:solidFill>
                  <a:schemeClr val="accent4"/>
                </a:solidFill>
                <a:latin typeface="Calibri" panose="020F0502020204030204" pitchFamily="34" charset="0"/>
                <a:cs typeface="Calibri" panose="020F0502020204030204" pitchFamily="34" charset="0"/>
              </a:rPr>
              <a:t>Management of implant side effects:</a:t>
            </a:r>
            <a:br>
              <a:rPr lang="en-US" altLang="en-US" sz="3600" b="1" dirty="0">
                <a:solidFill>
                  <a:schemeClr val="accent4"/>
                </a:solidFill>
                <a:latin typeface="Calibri" panose="020F0502020204030204" pitchFamily="34" charset="0"/>
                <a:cs typeface="Calibri" panose="020F0502020204030204" pitchFamily="34" charset="0"/>
              </a:rPr>
            </a:br>
            <a:r>
              <a:rPr lang="en-US" altLang="en-US" sz="3600" b="1" dirty="0">
                <a:solidFill>
                  <a:schemeClr val="accent4"/>
                </a:solidFill>
                <a:latin typeface="Calibri" panose="020F0502020204030204" pitchFamily="34" charset="0"/>
                <a:cs typeface="Calibri" panose="020F0502020204030204" pitchFamily="34" charset="0"/>
              </a:rPr>
              <a:t>Bleeding changes</a:t>
            </a:r>
          </a:p>
        </p:txBody>
      </p:sp>
      <p:graphicFrame>
        <p:nvGraphicFramePr>
          <p:cNvPr id="4" name="Group 90">
            <a:extLst>
              <a:ext uri="{FF2B5EF4-FFF2-40B4-BE49-F238E27FC236}">
                <a16:creationId xmlns:a16="http://schemas.microsoft.com/office/drawing/2014/main" id="{F463B73C-7462-4DAF-8DE2-65EACF3078CB}"/>
              </a:ext>
            </a:extLst>
          </p:cNvPr>
          <p:cNvGraphicFramePr>
            <a:graphicFrameLocks noGrp="1"/>
          </p:cNvGraphicFramePr>
          <p:nvPr>
            <p:extLst>
              <p:ext uri="{D42A27DB-BD31-4B8C-83A1-F6EECF244321}">
                <p14:modId xmlns:p14="http://schemas.microsoft.com/office/powerpoint/2010/main" val="3018514469"/>
              </p:ext>
            </p:extLst>
          </p:nvPr>
        </p:nvGraphicFramePr>
        <p:xfrm>
          <a:off x="147638" y="1887342"/>
          <a:ext cx="8797925" cy="4662522"/>
        </p:xfrm>
        <a:graphic>
          <a:graphicData uri="http://schemas.openxmlformats.org/drawingml/2006/table">
            <a:tbl>
              <a:tblPr>
                <a:tableStyleId>{E8B1032C-EA38-4F05-BA0D-38AFFFC7BED3}</a:tableStyleId>
              </a:tblPr>
              <a:tblGrid>
                <a:gridCol w="2103928">
                  <a:extLst>
                    <a:ext uri="{9D8B030D-6E8A-4147-A177-3AD203B41FA5}">
                      <a16:colId xmlns:a16="http://schemas.microsoft.com/office/drawing/2014/main" val="20000"/>
                    </a:ext>
                  </a:extLst>
                </a:gridCol>
                <a:gridCol w="4355926">
                  <a:extLst>
                    <a:ext uri="{9D8B030D-6E8A-4147-A177-3AD203B41FA5}">
                      <a16:colId xmlns:a16="http://schemas.microsoft.com/office/drawing/2014/main" val="20001"/>
                    </a:ext>
                  </a:extLst>
                </a:gridCol>
                <a:gridCol w="2338071">
                  <a:extLst>
                    <a:ext uri="{9D8B030D-6E8A-4147-A177-3AD203B41FA5}">
                      <a16:colId xmlns:a16="http://schemas.microsoft.com/office/drawing/2014/main" val="1743809677"/>
                    </a:ext>
                  </a:extLst>
                </a:gridCol>
              </a:tblGrid>
              <a:tr h="517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52" marR="45726" marT="45579" marB="45579"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52" marR="45726" marT="45579" marB="45579"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26" marB="45626" horzOverflow="overflow">
                    <a:lnL w="12700" cap="flat" cmpd="sng" algn="ctr">
                      <a:solidFill>
                        <a:schemeClr val="tx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r h="3062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Irregular, heavy or prolonged bleeding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52" marR="45726" marT="45579" marB="45579" horzOverflow="overflow"/>
                </a:tc>
                <a:tc>
                  <a:txBody>
                    <a:bodyPr/>
                    <a:lstStyle/>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Reassure the client that this is common and not harmful</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Recommend a 5-day course of ibuprofen (up to 800 mg 3 times per day for 5 days) when bleeding starts</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If no relief, offer COCs for 3 weeks</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If bleeding is heavy, iron tablets may prevent anemia</a:t>
                      </a:r>
                      <a:endParaRPr kumimoji="0" lang="en-US" sz="20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52" marR="45726" marT="45579" marB="45579" horzOverflow="overflow"/>
                </a:tc>
                <a:tc rowSpan="2">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lang="en-US" sz="2000" kern="0" dirty="0"/>
                        <a:t>If side effects persist and are unacceptable help client choose another method</a:t>
                      </a:r>
                      <a:endParaRPr kumimoji="0" lang="en-US" sz="2000" u="none" strike="noStrike" cap="none" normalizeH="0" baseline="0" dirty="0">
                        <a:ln>
                          <a:noFill/>
                        </a:ln>
                        <a:effectLst/>
                      </a:endParaRPr>
                    </a:p>
                    <a:p>
                      <a:pPr marL="0" marR="0" lvl="0" indent="0" algn="l" defTabSz="914400" rtl="0" eaLnBrk="1" fontAlgn="base" latinLnBrk="0" hangingPunct="1">
                        <a:lnSpc>
                          <a:spcPct val="100000"/>
                        </a:lnSpc>
                        <a:spcBef>
                          <a:spcPts val="600"/>
                        </a:spcBef>
                        <a:spcAft>
                          <a:spcPct val="0"/>
                        </a:spcAft>
                        <a:buClrTx/>
                        <a:buSzTx/>
                        <a:buFontTx/>
                        <a:buNone/>
                        <a:tabLst/>
                      </a:pPr>
                      <a:r>
                        <a:rPr lang="en-US" sz="2000" kern="0" dirty="0"/>
                        <a:t> </a:t>
                      </a:r>
                      <a:endParaRPr kumimoji="0" lang="en-US" sz="20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52" marR="45726" marT="45579" marB="45579" horzOverflow="overflow"/>
                </a:tc>
                <a:extLst>
                  <a:ext uri="{0D108BD9-81ED-4DB2-BD59-A6C34878D82A}">
                    <a16:rowId xmlns:a16="http://schemas.microsoft.com/office/drawing/2014/main" val="10001"/>
                  </a:ext>
                </a:extLst>
              </a:tr>
              <a:tr h="108173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700" u="none" strike="noStrike" cap="none" normalizeH="0" baseline="0" dirty="0">
                        <a:ln>
                          <a:noFill/>
                        </a:ln>
                        <a:effectLs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Amenorrhea</a:t>
                      </a:r>
                      <a:endParaRPr kumimoji="0" 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52" marR="45726" marT="45579" marB="45579" horzOverflow="overflow"/>
                </a:tc>
                <a:tc>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r>
                        <a:rPr kumimoji="0" lang="en-US" sz="2000" u="none" strike="noStrike" cap="none" normalizeH="0" baseline="0" dirty="0">
                          <a:ln>
                            <a:noFill/>
                          </a:ln>
                          <a:effectLst/>
                        </a:rPr>
                        <a:t>Reassure client</a:t>
                      </a:r>
                    </a:p>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Rule out pregnancy if soon after implant insertion</a:t>
                      </a:r>
                      <a:endParaRPr kumimoji="0" lang="en-US" sz="20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52" marR="45726" marT="45579" marB="45579" anchor="ctr" horzOverflow="overflow"/>
                </a:tc>
                <a:tc vMerge="1">
                  <a:txBody>
                    <a:bodyPr/>
                    <a:lstStyle/>
                    <a:p>
                      <a:pPr marL="231775" marR="0" lvl="0" indent="-231775" algn="l" defTabSz="914400" rtl="0" eaLnBrk="1" fontAlgn="base" latinLnBrk="0" hangingPunct="1">
                        <a:lnSpc>
                          <a:spcPct val="100000"/>
                        </a:lnSpc>
                        <a:spcBef>
                          <a:spcPts val="600"/>
                        </a:spcBef>
                        <a:spcAft>
                          <a:spcPct val="0"/>
                        </a:spcAft>
                        <a:buClrTx/>
                        <a:buSzTx/>
                        <a:buFontTx/>
                        <a:buChar char="•"/>
                        <a:tabLst/>
                      </a:pPr>
                      <a:endParaRPr kumimoji="0" lang="en-US" sz="20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L="91442" marR="45721" marT="45626" marB="4562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2"/>
                  </a:ext>
                </a:extLst>
              </a:tr>
            </a:tbl>
          </a:graphicData>
        </a:graphic>
      </p:graphicFrame>
      <p:sp>
        <p:nvSpPr>
          <p:cNvPr id="5" name="Rectangle 19">
            <a:extLst>
              <a:ext uri="{FF2B5EF4-FFF2-40B4-BE49-F238E27FC236}">
                <a16:creationId xmlns:a16="http://schemas.microsoft.com/office/drawing/2014/main" id="{C95236C6-68F2-4968-BD4D-87B52BE8DD97}"/>
              </a:ext>
            </a:extLst>
          </p:cNvPr>
          <p:cNvSpPr>
            <a:spLocks noChangeArrowheads="1"/>
          </p:cNvSpPr>
          <p:nvPr/>
        </p:nvSpPr>
        <p:spPr bwMode="auto">
          <a:xfrm>
            <a:off x="0" y="1303142"/>
            <a:ext cx="9144000" cy="55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350">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457200" marR="0" lvl="1" indent="0" algn="l" defTabSz="914400" rtl="0" eaLnBrk="1" fontAlgn="base" latinLnBrk="0" hangingPunct="1">
              <a:lnSpc>
                <a:spcPct val="100000"/>
              </a:lnSpc>
              <a:spcBef>
                <a:spcPts val="1800"/>
              </a:spcBef>
              <a:spcAft>
                <a:spcPct val="0"/>
              </a:spcAft>
              <a:buClrTx/>
              <a:buSzTx/>
              <a:buFontTx/>
              <a:buNone/>
              <a:tabLst/>
              <a:defRPr/>
            </a:pPr>
            <a:r>
              <a:rPr kumimoji="0" lang="en-US" altLang="en-US" b="1" i="1" u="none" strike="noStrike" kern="1200" cap="none" spc="0" normalizeH="0" baseline="0" noProof="0" dirty="0">
                <a:ln>
                  <a:noFill/>
                </a:ln>
                <a:solidFill>
                  <a:srgbClr val="C00000"/>
                </a:solidFill>
                <a:effectLst/>
                <a:uLnTx/>
                <a:uFillTx/>
                <a:latin typeface="+mn-lt"/>
                <a:ea typeface="ＭＳ Ｐゴシック" panose="020B0600070205080204" pitchFamily="34" charset="-128"/>
                <a:cs typeface="+mn-cs"/>
              </a:rPr>
              <a:t>    Counseling and reassurance are key</a:t>
            </a:r>
            <a:endParaRPr kumimoji="0" lang="en-US" altLang="en-US" b="0" i="0" u="none" strike="noStrike" kern="0" cap="none" spc="0" normalizeH="0" baseline="0" noProof="0" dirty="0">
              <a:ln>
                <a:noFill/>
              </a:ln>
              <a:solidFill>
                <a:srgbClr val="000000"/>
              </a:solidFill>
              <a:effectLst/>
              <a:uLnTx/>
              <a:uFillTx/>
              <a:latin typeface="+mn-lt"/>
              <a:ea typeface="ＭＳ Ｐゴシック" panose="020B0600070205080204" pitchFamily="34" charset="-128"/>
              <a:cs typeface="+mn-cs"/>
            </a:endParaRPr>
          </a:p>
          <a:p>
            <a:pPr marL="457200" marR="0" lvl="1" indent="0" algn="ctr" defTabSz="914400" rtl="0" eaLnBrk="1" fontAlgn="base" latinLnBrk="0" hangingPunct="1">
              <a:lnSpc>
                <a:spcPct val="100000"/>
              </a:lnSpc>
              <a:spcBef>
                <a:spcPts val="1800"/>
              </a:spcBef>
              <a:spcAft>
                <a:spcPct val="0"/>
              </a:spcAft>
              <a:buClrTx/>
              <a:buSzTx/>
              <a:buFontTx/>
              <a:buNone/>
              <a:tabLst/>
              <a:defRPr/>
            </a:pPr>
            <a:r>
              <a:rPr kumimoji="0" lang="en-US" b="0" i="0" u="none" strike="noStrike" kern="0" cap="none" spc="0" normalizeH="0" baseline="0" noProof="0" dirty="0">
                <a:ln>
                  <a:noFill/>
                </a:ln>
                <a:solidFill>
                  <a:srgbClr val="000000"/>
                </a:solidFill>
                <a:effectLst/>
                <a:uLnTx/>
                <a:uFillTx/>
                <a:latin typeface="+mn-lt"/>
                <a:ea typeface="ＭＳ Ｐゴシック" panose="020B0600070205080204" pitchFamily="34" charset="-128"/>
                <a:cs typeface="+mn-cs"/>
              </a:rPr>
              <a:t>    		                 </a:t>
            </a:r>
          </a:p>
        </p:txBody>
      </p:sp>
      <p:sp>
        <p:nvSpPr>
          <p:cNvPr id="6" name="Footer Placeholder 1">
            <a:extLst>
              <a:ext uri="{FF2B5EF4-FFF2-40B4-BE49-F238E27FC236}">
                <a16:creationId xmlns:a16="http://schemas.microsoft.com/office/drawing/2014/main" id="{7544C277-E5FF-4F66-A5DF-F0C6022E831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E03E20-E554-4502-9364-0BF8EDBB24D9}"/>
              </a:ext>
            </a:extLst>
          </p:cNvPr>
          <p:cNvSpPr>
            <a:spLocks noGrp="1" noChangeArrowheads="1"/>
          </p:cNvSpPr>
          <p:nvPr>
            <p:ph type="title"/>
          </p:nvPr>
        </p:nvSpPr>
        <p:spPr/>
        <p:txBody>
          <a:bodyPr>
            <a:noAutofit/>
          </a:bodyPr>
          <a:lstStyle/>
          <a:p>
            <a:r>
              <a:rPr lang="en-US" altLang="en-US" sz="4000" b="1" dirty="0">
                <a:solidFill>
                  <a:schemeClr val="accent4"/>
                </a:solidFill>
                <a:latin typeface="Calibri" panose="020F0502020204030204" pitchFamily="34" charset="0"/>
                <a:cs typeface="Calibri" panose="020F0502020204030204" pitchFamily="34" charset="0"/>
              </a:rPr>
              <a:t>Management of implant side effects:</a:t>
            </a:r>
            <a:br>
              <a:rPr lang="en-US" altLang="en-US" sz="4000" b="1" dirty="0">
                <a:solidFill>
                  <a:schemeClr val="accent4"/>
                </a:solidFill>
                <a:latin typeface="Calibri" panose="020F0502020204030204" pitchFamily="34" charset="0"/>
                <a:cs typeface="Calibri" panose="020F0502020204030204" pitchFamily="34" charset="0"/>
              </a:rPr>
            </a:br>
            <a:r>
              <a:rPr lang="en-US" altLang="en-US" sz="4000" b="1" dirty="0">
                <a:solidFill>
                  <a:schemeClr val="accent4"/>
                </a:solidFill>
                <a:latin typeface="Calibri" panose="020F0502020204030204" pitchFamily="34" charset="0"/>
                <a:cs typeface="Calibri" panose="020F0502020204030204" pitchFamily="34" charset="0"/>
              </a:rPr>
              <a:t>Non-menstrual problems</a:t>
            </a:r>
          </a:p>
        </p:txBody>
      </p:sp>
      <p:graphicFrame>
        <p:nvGraphicFramePr>
          <p:cNvPr id="4" name="Group 90">
            <a:extLst>
              <a:ext uri="{FF2B5EF4-FFF2-40B4-BE49-F238E27FC236}">
                <a16:creationId xmlns:a16="http://schemas.microsoft.com/office/drawing/2014/main" id="{59556F7D-6AC9-4A7E-852A-CD6E6A27CC28}"/>
              </a:ext>
            </a:extLst>
          </p:cNvPr>
          <p:cNvGraphicFramePr>
            <a:graphicFrameLocks noGrp="1"/>
          </p:cNvGraphicFramePr>
          <p:nvPr>
            <p:extLst>
              <p:ext uri="{D42A27DB-BD31-4B8C-83A1-F6EECF244321}">
                <p14:modId xmlns:p14="http://schemas.microsoft.com/office/powerpoint/2010/main" val="3449281406"/>
              </p:ext>
            </p:extLst>
          </p:nvPr>
        </p:nvGraphicFramePr>
        <p:xfrm>
          <a:off x="506413" y="1544638"/>
          <a:ext cx="8129587" cy="4643438"/>
        </p:xfrm>
        <a:graphic>
          <a:graphicData uri="http://schemas.openxmlformats.org/drawingml/2006/table">
            <a:tbl>
              <a:tblPr>
                <a:tableStyleId>{E8B1032C-EA38-4F05-BA0D-38AFFFC7BED3}</a:tableStyleId>
              </a:tblPr>
              <a:tblGrid>
                <a:gridCol w="1930455">
                  <a:extLst>
                    <a:ext uri="{9D8B030D-6E8A-4147-A177-3AD203B41FA5}">
                      <a16:colId xmlns:a16="http://schemas.microsoft.com/office/drawing/2014/main" val="20000"/>
                    </a:ext>
                  </a:extLst>
                </a:gridCol>
                <a:gridCol w="3526948">
                  <a:extLst>
                    <a:ext uri="{9D8B030D-6E8A-4147-A177-3AD203B41FA5}">
                      <a16:colId xmlns:a16="http://schemas.microsoft.com/office/drawing/2014/main" val="20001"/>
                    </a:ext>
                  </a:extLst>
                </a:gridCol>
                <a:gridCol w="2672184">
                  <a:extLst>
                    <a:ext uri="{9D8B030D-6E8A-4147-A177-3AD203B41FA5}">
                      <a16:colId xmlns:a16="http://schemas.microsoft.com/office/drawing/2014/main" val="20002"/>
                    </a:ext>
                  </a:extLst>
                </a:gridCol>
              </a:tblGrid>
              <a:tr h="5180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4" marR="45722" marT="45637" marB="45637"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4" marR="45722" marT="45637" marB="45637"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lnL w="12700" cap="flat" cmpd="sng" algn="ctr">
                      <a:solidFill>
                        <a:schemeClr val="tx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0"/>
                  </a:ext>
                </a:extLst>
              </a:tr>
              <a:tr h="1310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Common headache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horzOverflow="overflow"/>
                </a:tc>
                <a:tc>
                  <a:txBody>
                    <a:bodyPr/>
                    <a:lstStyle/>
                    <a:p>
                      <a:pPr marL="231775" marR="0" lvl="0" indent="-231775" algn="l" defTabSz="914400" rtl="0" eaLnBrk="1" fontAlgn="base" latinLnBrk="0" hangingPunct="1">
                        <a:lnSpc>
                          <a:spcPct val="100000"/>
                        </a:lnSpc>
                        <a:spcBef>
                          <a:spcPts val="600"/>
                        </a:spcBef>
                        <a:spcAft>
                          <a:spcPct val="0"/>
                        </a:spcAft>
                        <a:buClrTx/>
                        <a:buSzTx/>
                        <a:buFontTx/>
                        <a:buChar char="•"/>
                        <a:tabLst/>
                      </a:pPr>
                      <a:r>
                        <a:rPr kumimoji="0" lang="en-US" sz="2000" u="none" strike="noStrike" cap="none" normalizeH="0" baseline="0" dirty="0">
                          <a:ln>
                            <a:noFill/>
                          </a:ln>
                          <a:effectLst/>
                        </a:rPr>
                        <a:t>Reassure and suggest   painkillers; evaluate headaches that worsened since implant initiation</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horzOverflow="overflow"/>
                </a:tc>
                <a:tc rowSpan="4">
                  <a:txBody>
                    <a:bodyPr/>
                    <a:lstStyle/>
                    <a:p>
                      <a:pPr marL="114300">
                        <a:lnSpc>
                          <a:spcPct val="95000"/>
                        </a:lnSpc>
                        <a:spcBef>
                          <a:spcPct val="20000"/>
                        </a:spcBef>
                      </a:pPr>
                      <a:endParaRPr lang="en-US" sz="2000" dirty="0"/>
                    </a:p>
                    <a:p>
                      <a:pPr marL="114300">
                        <a:lnSpc>
                          <a:spcPct val="95000"/>
                        </a:lnSpc>
                        <a:spcBef>
                          <a:spcPct val="20000"/>
                        </a:spcBef>
                      </a:pPr>
                      <a:endParaRPr lang="en-US" sz="2000" dirty="0"/>
                    </a:p>
                    <a:p>
                      <a:pPr marL="114300">
                        <a:lnSpc>
                          <a:spcPct val="95000"/>
                        </a:lnSpc>
                        <a:spcBef>
                          <a:spcPct val="20000"/>
                        </a:spcBef>
                      </a:pPr>
                      <a:r>
                        <a:rPr lang="en-US" sz="2000" dirty="0"/>
                        <a:t>If side effects persist and are unacceptable to the client, counsel about alternative hormonal or non-hormonal methods</a:t>
                      </a:r>
                      <a:endParaRPr lang="en-US" sz="2000" dirty="0">
                        <a:solidFill>
                          <a:srgbClr val="000000"/>
                        </a:solidFill>
                        <a:latin typeface="+mn-lt"/>
                      </a:endParaRPr>
                    </a:p>
                  </a:txBody>
                  <a:tcPr marL="91444" marR="45722" marT="45637" marB="45637" horzOverflow="overflow"/>
                </a:tc>
                <a:extLst>
                  <a:ext uri="{0D108BD9-81ED-4DB2-BD59-A6C34878D82A}">
                    <a16:rowId xmlns:a16="http://schemas.microsoft.com/office/drawing/2014/main" val="10001"/>
                  </a:ext>
                </a:extLst>
              </a:tr>
              <a:tr h="110302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Mild abdominal pain</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horzOverflow="overflow"/>
                </a:tc>
                <a:tc>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r>
                        <a:rPr kumimoji="0" lang="en-US" sz="2000" u="none" strike="noStrike" cap="none" normalizeH="0" baseline="0" dirty="0">
                          <a:ln>
                            <a:noFill/>
                          </a:ln>
                          <a:effectLst/>
                        </a:rPr>
                        <a:t>Reassure; suggest pain- killers; follow-up if needed</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anchor="ctr" horzOverflow="overflow"/>
                </a:tc>
                <a:tc vMerge="1">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endParaRPr kumimoji="0" lang="en-US" sz="16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2"/>
                  </a:ext>
                </a:extLst>
              </a:tr>
              <a:tr h="100574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Breast tenderness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horzOverflow="overflow"/>
                </a:tc>
                <a:tc>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r>
                        <a:rPr kumimoji="0" lang="en-US" sz="2000" u="none" strike="noStrike" cap="none" normalizeH="0" baseline="0" dirty="0">
                          <a:ln>
                            <a:noFill/>
                          </a:ln>
                          <a:effectLst/>
                        </a:rPr>
                        <a:t>Recommend a supportive bra, compresses, or painkillers</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anchor="ctr" horzOverflow="overflow"/>
                </a:tc>
                <a:tc vMerge="1">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endParaRPr kumimoji="0" lang="en-US" sz="16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3"/>
                  </a:ext>
                </a:extLst>
              </a:tr>
              <a:tr h="70607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Weight change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horzOverflow="overflow"/>
                </a:tc>
                <a:tc>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r>
                        <a:rPr kumimoji="0" lang="en-US" sz="2000" u="none" strike="noStrike" cap="none" normalizeH="0" baseline="0" dirty="0">
                          <a:ln>
                            <a:noFill/>
                          </a:ln>
                          <a:effectLst/>
                        </a:rPr>
                        <a:t>Review healthy eating habits and exercise</a:t>
                      </a:r>
                      <a:endParaRPr kumimoji="0" lang="en-US" sz="2000" b="0" i="0" u="none" strike="noStrike" cap="none" normalizeH="0" baseline="0" dirty="0">
                        <a:ln>
                          <a:noFill/>
                        </a:ln>
                        <a:solidFill>
                          <a:srgbClr val="000000"/>
                        </a:solidFill>
                        <a:effectLst/>
                        <a:latin typeface="+mn-lt"/>
                        <a:ea typeface="ＭＳ Ｐゴシック" charset="-128"/>
                        <a:cs typeface="Arial" pitchFamily="34" charset="0"/>
                      </a:endParaRPr>
                    </a:p>
                  </a:txBody>
                  <a:tcPr marL="91444" marR="45722" marT="45637" marB="45637" anchor="ctr" horzOverflow="overflow"/>
                </a:tc>
                <a:tc vMerge="1">
                  <a:txBody>
                    <a:bodyPr/>
                    <a:lstStyle/>
                    <a:p>
                      <a:pPr marL="231775" marR="0" lvl="0" indent="-231775" algn="l" defTabSz="914400" rtl="0" eaLnBrk="1" fontAlgn="base" latinLnBrk="0" hangingPunct="1">
                        <a:lnSpc>
                          <a:spcPct val="100000"/>
                        </a:lnSpc>
                        <a:spcBef>
                          <a:spcPts val="1200"/>
                        </a:spcBef>
                        <a:spcAft>
                          <a:spcPct val="0"/>
                        </a:spcAft>
                        <a:buClrTx/>
                        <a:buSzTx/>
                        <a:buFontTx/>
                        <a:buChar char="•"/>
                        <a:tabLst/>
                      </a:pPr>
                      <a:endParaRPr kumimoji="0" lang="en-US" sz="16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4"/>
                  </a:ext>
                </a:extLst>
              </a:tr>
            </a:tbl>
          </a:graphicData>
        </a:graphic>
      </p:graphicFrame>
      <p:sp>
        <p:nvSpPr>
          <p:cNvPr id="5" name="Footer Placeholder 1">
            <a:extLst>
              <a:ext uri="{FF2B5EF4-FFF2-40B4-BE49-F238E27FC236}">
                <a16:creationId xmlns:a16="http://schemas.microsoft.com/office/drawing/2014/main" id="{867F9B95-23F7-426D-85CA-02C8C3EFD619}"/>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0">
            <a:extLst>
              <a:ext uri="{FF2B5EF4-FFF2-40B4-BE49-F238E27FC236}">
                <a16:creationId xmlns:a16="http://schemas.microsoft.com/office/drawing/2014/main" id="{2B690289-3C66-4316-B9C7-6F4C4F8796B0}"/>
              </a:ext>
            </a:extLst>
          </p:cNvPr>
          <p:cNvGraphicFramePr>
            <a:graphicFrameLocks noGrp="1"/>
          </p:cNvGraphicFramePr>
          <p:nvPr>
            <p:extLst>
              <p:ext uri="{D42A27DB-BD31-4B8C-83A1-F6EECF244321}">
                <p14:modId xmlns:p14="http://schemas.microsoft.com/office/powerpoint/2010/main" val="2974578457"/>
              </p:ext>
            </p:extLst>
          </p:nvPr>
        </p:nvGraphicFramePr>
        <p:xfrm>
          <a:off x="487363" y="1468438"/>
          <a:ext cx="8202612" cy="4724400"/>
        </p:xfrm>
        <a:graphic>
          <a:graphicData uri="http://schemas.openxmlformats.org/drawingml/2006/table">
            <a:tbl>
              <a:tblPr>
                <a:tableStyleId>{E8B1032C-EA38-4F05-BA0D-38AFFFC7BED3}</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17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4" marB="4561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4" marB="45614" horzOverflow="overflow"/>
                </a:tc>
                <a:extLst>
                  <a:ext uri="{0D108BD9-81ED-4DB2-BD59-A6C34878D82A}">
                    <a16:rowId xmlns:a16="http://schemas.microsoft.com/office/drawing/2014/main" val="10000"/>
                  </a:ext>
                </a:extLst>
              </a:tr>
              <a:tr h="91444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t>Pain after insertion or removal</a:t>
                      </a:r>
                      <a:endParaRPr lang="en-US" sz="1800" b="1" dirty="0">
                        <a:solidFill>
                          <a:srgbClr val="000000"/>
                        </a:solidFill>
                        <a:latin typeface="+mn-lt"/>
                      </a:endParaRPr>
                    </a:p>
                  </a:txBody>
                  <a:tcPr marL="91442" marR="45721" marT="45614" marB="45614" horzOverflow="overflow"/>
                </a:tc>
                <a:tc>
                  <a:txBody>
                    <a:bodyPr/>
                    <a:lstStyle/>
                    <a:p>
                      <a:pPr marL="225425" indent="-169863">
                        <a:lnSpc>
                          <a:spcPct val="100000"/>
                        </a:lnSpc>
                        <a:spcBef>
                          <a:spcPts val="0"/>
                        </a:spcBef>
                        <a:spcAft>
                          <a:spcPts val="0"/>
                        </a:spcAft>
                        <a:buFontTx/>
                        <a:buChar char="•"/>
                        <a:defRPr/>
                      </a:pPr>
                      <a:r>
                        <a:rPr lang="en-US" sz="1800" dirty="0"/>
                        <a:t>Check that the bandage or gauze is not too tight; replace bandage; avoid pressing on site</a:t>
                      </a:r>
                    </a:p>
                    <a:p>
                      <a:pPr marL="225425" indent="-169863">
                        <a:lnSpc>
                          <a:spcPct val="100000"/>
                        </a:lnSpc>
                        <a:spcBef>
                          <a:spcPts val="0"/>
                        </a:spcBef>
                        <a:spcAft>
                          <a:spcPts val="0"/>
                        </a:spcAft>
                        <a:buFontTx/>
                        <a:buChar char="•"/>
                        <a:defRPr/>
                      </a:pPr>
                      <a:r>
                        <a:rPr lang="en-US" sz="1800" dirty="0"/>
                        <a:t>Give painkillers for a few days</a:t>
                      </a:r>
                      <a:endParaRPr lang="en-US" sz="1800" dirty="0">
                        <a:solidFill>
                          <a:srgbClr val="000000"/>
                        </a:solidFill>
                        <a:latin typeface="+mn-lt"/>
                      </a:endParaRPr>
                    </a:p>
                  </a:txBody>
                  <a:tcPr marL="91442" marR="45721" marT="45614" marB="45614" horzOverflow="overflow"/>
                </a:tc>
                <a:extLst>
                  <a:ext uri="{0D108BD9-81ED-4DB2-BD59-A6C34878D82A}">
                    <a16:rowId xmlns:a16="http://schemas.microsoft.com/office/drawing/2014/main" val="10001"/>
                  </a:ext>
                </a:extLst>
              </a:tr>
              <a:tr h="914442">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Infection</a:t>
                      </a:r>
                      <a:endParaRPr kumimoji="0" lang="en-US" sz="18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4" marB="45614" horzOverflow="overflow"/>
                </a:tc>
                <a:tc>
                  <a:txBody>
                    <a:bodyPr/>
                    <a:lstStyle/>
                    <a:p>
                      <a:pPr marL="233363" indent="-177800">
                        <a:lnSpc>
                          <a:spcPct val="100000"/>
                        </a:lnSpc>
                        <a:spcBef>
                          <a:spcPts val="0"/>
                        </a:spcBef>
                        <a:spcAft>
                          <a:spcPts val="0"/>
                        </a:spcAft>
                        <a:buFontTx/>
                        <a:buChar char="•"/>
                        <a:defRPr/>
                      </a:pPr>
                      <a:r>
                        <a:rPr lang="en-US" sz="1800" dirty="0"/>
                        <a:t>Clean the infected area</a:t>
                      </a:r>
                    </a:p>
                    <a:p>
                      <a:pPr marL="233363" indent="-177800">
                        <a:lnSpc>
                          <a:spcPct val="100000"/>
                        </a:lnSpc>
                        <a:spcBef>
                          <a:spcPts val="0"/>
                        </a:spcBef>
                        <a:spcAft>
                          <a:spcPts val="0"/>
                        </a:spcAft>
                        <a:buFontTx/>
                        <a:buChar char="•"/>
                        <a:defRPr/>
                      </a:pPr>
                      <a:r>
                        <a:rPr lang="en-US" sz="1800" dirty="0"/>
                        <a:t>Give oral antibiotics for 7–10 days</a:t>
                      </a:r>
                    </a:p>
                    <a:p>
                      <a:pPr marL="233363" indent="-177800">
                        <a:lnSpc>
                          <a:spcPct val="100000"/>
                        </a:lnSpc>
                        <a:spcBef>
                          <a:spcPts val="0"/>
                        </a:spcBef>
                        <a:spcAft>
                          <a:spcPts val="0"/>
                        </a:spcAft>
                        <a:buFontTx/>
                        <a:buChar char="•"/>
                        <a:defRPr/>
                      </a:pPr>
                      <a:r>
                        <a:rPr lang="en-US" sz="1800" dirty="0"/>
                        <a:t>Remove implants if no improvement</a:t>
                      </a:r>
                      <a:endParaRPr lang="en-US" sz="1800" dirty="0">
                        <a:solidFill>
                          <a:srgbClr val="000000"/>
                        </a:solidFill>
                        <a:latin typeface="+mn-lt"/>
                      </a:endParaRPr>
                    </a:p>
                  </a:txBody>
                  <a:tcPr marL="91442" marR="45721" marT="45614" marB="45614" horzOverflow="overflow"/>
                </a:tc>
                <a:extLst>
                  <a:ext uri="{0D108BD9-81ED-4DB2-BD59-A6C34878D82A}">
                    <a16:rowId xmlns:a16="http://schemas.microsoft.com/office/drawing/2014/main" val="10002"/>
                  </a:ext>
                </a:extLst>
              </a:tr>
              <a:tr h="118877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en-US" sz="1800" dirty="0"/>
                        <a:t>Abscess</a:t>
                      </a:r>
                      <a:endParaRPr kumimoji="0" lang="en-US" sz="18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4" marB="45614" horzOverflow="overflow"/>
                </a:tc>
                <a:tc>
                  <a:txBody>
                    <a:bodyPr/>
                    <a:lstStyle/>
                    <a:p>
                      <a:pPr marL="225425" indent="-176213">
                        <a:lnSpc>
                          <a:spcPct val="100000"/>
                        </a:lnSpc>
                        <a:spcBef>
                          <a:spcPts val="0"/>
                        </a:spcBef>
                        <a:spcAft>
                          <a:spcPts val="0"/>
                        </a:spcAft>
                        <a:buFontTx/>
                        <a:buChar char="•"/>
                        <a:defRPr/>
                      </a:pPr>
                      <a:r>
                        <a:rPr lang="en-US" sz="1800" dirty="0"/>
                        <a:t>Clean, cut open, and drain the abscess</a:t>
                      </a:r>
                    </a:p>
                    <a:p>
                      <a:pPr marL="225425" indent="-176213">
                        <a:lnSpc>
                          <a:spcPct val="100000"/>
                        </a:lnSpc>
                        <a:spcBef>
                          <a:spcPts val="0"/>
                        </a:spcBef>
                        <a:spcAft>
                          <a:spcPts val="0"/>
                        </a:spcAft>
                        <a:buFontTx/>
                        <a:buChar char="•"/>
                        <a:defRPr/>
                      </a:pPr>
                      <a:r>
                        <a:rPr lang="en-US" sz="1800" dirty="0"/>
                        <a:t>Treat the wound</a:t>
                      </a:r>
                    </a:p>
                    <a:p>
                      <a:pPr marL="225425" indent="-176213">
                        <a:lnSpc>
                          <a:spcPct val="100000"/>
                        </a:lnSpc>
                        <a:spcBef>
                          <a:spcPts val="0"/>
                        </a:spcBef>
                        <a:spcAft>
                          <a:spcPts val="0"/>
                        </a:spcAft>
                        <a:buFontTx/>
                        <a:buChar char="•"/>
                        <a:defRPr/>
                      </a:pPr>
                      <a:r>
                        <a:rPr lang="en-US" sz="1800" dirty="0"/>
                        <a:t>Give antibiotics for 7–10 days</a:t>
                      </a:r>
                    </a:p>
                    <a:p>
                      <a:pPr marL="225425" indent="-176213">
                        <a:lnSpc>
                          <a:spcPct val="100000"/>
                        </a:lnSpc>
                        <a:spcBef>
                          <a:spcPts val="0"/>
                        </a:spcBef>
                        <a:spcAft>
                          <a:spcPts val="0"/>
                        </a:spcAft>
                        <a:buFontTx/>
                        <a:buChar char="•"/>
                        <a:defRPr/>
                      </a:pPr>
                      <a:r>
                        <a:rPr lang="en-US" sz="1800" dirty="0"/>
                        <a:t>Remove implants if no improvement</a:t>
                      </a:r>
                      <a:endParaRPr lang="en-US" sz="1800" dirty="0">
                        <a:solidFill>
                          <a:srgbClr val="000000"/>
                        </a:solidFill>
                        <a:latin typeface="+mn-lt"/>
                      </a:endParaRPr>
                    </a:p>
                  </a:txBody>
                  <a:tcPr marL="91442" marR="45721" marT="45614" marB="45614" horzOverflow="overflow"/>
                </a:tc>
                <a:extLst>
                  <a:ext uri="{0D108BD9-81ED-4DB2-BD59-A6C34878D82A}">
                    <a16:rowId xmlns:a16="http://schemas.microsoft.com/office/drawing/2014/main" val="10003"/>
                  </a:ext>
                </a:extLst>
              </a:tr>
              <a:tr h="118877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en-US" sz="1800" dirty="0"/>
                        <a:t>Expulsion or partial expulsion</a:t>
                      </a:r>
                      <a:endParaRPr kumimoji="0" lang="en-US" sz="18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4" marB="45614" horzOverflow="overflow"/>
                </a:tc>
                <a:tc>
                  <a:txBody>
                    <a:bodyPr/>
                    <a:lstStyle/>
                    <a:p>
                      <a:pPr marL="225425" indent="-176213">
                        <a:lnSpc>
                          <a:spcPct val="100000"/>
                        </a:lnSpc>
                        <a:spcBef>
                          <a:spcPts val="0"/>
                        </a:spcBef>
                        <a:spcAft>
                          <a:spcPts val="0"/>
                        </a:spcAft>
                        <a:buFontTx/>
                        <a:buChar char="•"/>
                        <a:defRPr/>
                      </a:pPr>
                      <a:r>
                        <a:rPr lang="en-US" sz="1800" dirty="0"/>
                        <a:t>Expulsion or partial expulsion of the implants often follows</a:t>
                      </a:r>
                      <a:r>
                        <a:rPr lang="en-US" sz="1800" baseline="0" dirty="0"/>
                        <a:t> an infection</a:t>
                      </a:r>
                    </a:p>
                    <a:p>
                      <a:pPr marL="225425" indent="-176213">
                        <a:lnSpc>
                          <a:spcPct val="100000"/>
                        </a:lnSpc>
                        <a:spcBef>
                          <a:spcPts val="0"/>
                        </a:spcBef>
                        <a:spcAft>
                          <a:spcPts val="0"/>
                        </a:spcAft>
                        <a:buFontTx/>
                        <a:buChar char="•"/>
                        <a:defRPr/>
                      </a:pPr>
                      <a:r>
                        <a:rPr lang="en-US" sz="1800" baseline="0" dirty="0"/>
                        <a:t>Ask the client to return for follow-up care if she notices an implant coming out</a:t>
                      </a:r>
                      <a:endParaRPr lang="en-US" sz="1800" dirty="0">
                        <a:solidFill>
                          <a:srgbClr val="000000"/>
                        </a:solidFill>
                        <a:latin typeface="+mn-lt"/>
                      </a:endParaRPr>
                    </a:p>
                  </a:txBody>
                  <a:tcPr marL="91442" marR="45721" marT="45614" marB="45614" horzOverflow="overflow"/>
                </a:tc>
                <a:extLst>
                  <a:ext uri="{0D108BD9-81ED-4DB2-BD59-A6C34878D82A}">
                    <a16:rowId xmlns:a16="http://schemas.microsoft.com/office/drawing/2014/main" val="10004"/>
                  </a:ext>
                </a:extLst>
              </a:tr>
            </a:tbl>
          </a:graphicData>
        </a:graphic>
      </p:graphicFrame>
      <p:sp>
        <p:nvSpPr>
          <p:cNvPr id="31767" name="Rectangle 10">
            <a:extLst>
              <a:ext uri="{FF2B5EF4-FFF2-40B4-BE49-F238E27FC236}">
                <a16:creationId xmlns:a16="http://schemas.microsoft.com/office/drawing/2014/main" id="{B14E5CC9-6E63-45DF-BC92-533BEAE1762A}"/>
              </a:ext>
            </a:extLst>
          </p:cNvPr>
          <p:cNvSpPr>
            <a:spLocks noGrp="1" noChangeArrowheads="1"/>
          </p:cNvSpPr>
          <p:nvPr>
            <p:ph type="title"/>
          </p:nvPr>
        </p:nvSpPr>
        <p:spPr>
          <a:xfrm>
            <a:off x="457200" y="190500"/>
            <a:ext cx="8229600" cy="1143000"/>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cs typeface="Calibri" panose="020F0502020204030204" pitchFamily="34" charset="0"/>
              </a:rPr>
              <a:t>Management of implant side effects:</a:t>
            </a:r>
            <a:br>
              <a:rPr lang="en-US" altLang="en-US" sz="3600" b="1" dirty="0">
                <a:solidFill>
                  <a:schemeClr val="accent4"/>
                </a:solidFill>
                <a:latin typeface="Calibri" panose="020F0502020204030204" pitchFamily="34" charset="0"/>
                <a:cs typeface="Calibri" panose="020F0502020204030204" pitchFamily="34" charset="0"/>
              </a:rPr>
            </a:br>
            <a:r>
              <a:rPr lang="en-US" altLang="en-US" sz="3600" b="1" dirty="0">
                <a:solidFill>
                  <a:schemeClr val="accent4"/>
                </a:solidFill>
                <a:latin typeface="Calibri" panose="020F0502020204030204" pitchFamily="34" charset="0"/>
                <a:cs typeface="Calibri" panose="020F0502020204030204" pitchFamily="34" charset="0"/>
              </a:rPr>
              <a:t>Problems related to insertion</a:t>
            </a:r>
          </a:p>
        </p:txBody>
      </p:sp>
      <p:sp>
        <p:nvSpPr>
          <p:cNvPr id="5" name="Footer Placeholder 1">
            <a:extLst>
              <a:ext uri="{FF2B5EF4-FFF2-40B4-BE49-F238E27FC236}">
                <a16:creationId xmlns:a16="http://schemas.microsoft.com/office/drawing/2014/main" id="{C5017419-A1FA-496B-9825-EB72B1408AE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a:extLst>
              <a:ext uri="{FF2B5EF4-FFF2-40B4-BE49-F238E27FC236}">
                <a16:creationId xmlns:a16="http://schemas.microsoft.com/office/drawing/2014/main" id="{6B3A1EDE-6389-41EB-A3B9-271CE42D3748}"/>
              </a:ext>
            </a:extLst>
          </p:cNvPr>
          <p:cNvSpPr txBox="1">
            <a:spLocks noChangeArrowheads="1"/>
          </p:cNvSpPr>
          <p:nvPr/>
        </p:nvSpPr>
        <p:spPr bwMode="auto">
          <a:xfrm>
            <a:off x="528638" y="117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Problems that may require switching from implants to another method - </a:t>
            </a:r>
            <a:r>
              <a:rPr kumimoji="0" lang="en-US" altLang="en-US" sz="3600" b="1" i="1"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1</a:t>
            </a:r>
            <a:endPar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graphicFrame>
        <p:nvGraphicFramePr>
          <p:cNvPr id="5" name="Group 90">
            <a:extLst>
              <a:ext uri="{FF2B5EF4-FFF2-40B4-BE49-F238E27FC236}">
                <a16:creationId xmlns:a16="http://schemas.microsoft.com/office/drawing/2014/main" id="{7F0CC4B4-BC15-481A-BED5-F6011ED32EC5}"/>
              </a:ext>
            </a:extLst>
          </p:cNvPr>
          <p:cNvGraphicFramePr>
            <a:graphicFrameLocks noGrp="1"/>
          </p:cNvGraphicFramePr>
          <p:nvPr>
            <p:extLst>
              <p:ext uri="{D42A27DB-BD31-4B8C-83A1-F6EECF244321}">
                <p14:modId xmlns:p14="http://schemas.microsoft.com/office/powerpoint/2010/main" val="3435245156"/>
              </p:ext>
            </p:extLst>
          </p:nvPr>
        </p:nvGraphicFramePr>
        <p:xfrm>
          <a:off x="487363" y="1468438"/>
          <a:ext cx="8202612" cy="4814888"/>
        </p:xfrm>
        <a:graphic>
          <a:graphicData uri="http://schemas.openxmlformats.org/drawingml/2006/table">
            <a:tbl>
              <a:tblPr>
                <a:tableStyleId>{E8B1032C-EA38-4F05-BA0D-38AFFFC7BED3}</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179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3" marB="4561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13" marB="45613" horzOverflow="overflow"/>
                </a:tc>
                <a:extLst>
                  <a:ext uri="{0D108BD9-81ED-4DB2-BD59-A6C34878D82A}">
                    <a16:rowId xmlns:a16="http://schemas.microsoft.com/office/drawing/2014/main" val="10000"/>
                  </a:ext>
                </a:extLst>
              </a:tr>
              <a:tr h="137138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Unexplained vaginal bleeding</a:t>
                      </a:r>
                      <a:endParaRPr lang="en-US" sz="2000" b="1" dirty="0">
                        <a:solidFill>
                          <a:srgbClr val="000000"/>
                        </a:solidFill>
                        <a:latin typeface="+mn-lt"/>
                      </a:endParaRPr>
                    </a:p>
                  </a:txBody>
                  <a:tcPr marL="91442" marR="45721" marT="45613" marB="45613" horzOverflow="overflow"/>
                </a:tc>
                <a:tc>
                  <a:txBody>
                    <a:bodyPr/>
                    <a:lstStyle/>
                    <a:p>
                      <a:pPr marL="236538" indent="-236538">
                        <a:lnSpc>
                          <a:spcPct val="95000"/>
                        </a:lnSpc>
                        <a:spcBef>
                          <a:spcPct val="20000"/>
                        </a:spcBef>
                        <a:buFontTx/>
                        <a:buChar char="•"/>
                      </a:pPr>
                      <a:r>
                        <a:rPr lang="en-US" sz="2000" dirty="0"/>
                        <a:t>Refer or evaluate by history and pelvic exam</a:t>
                      </a:r>
                    </a:p>
                    <a:p>
                      <a:pPr marL="236538" indent="-236538">
                        <a:lnSpc>
                          <a:spcPct val="95000"/>
                        </a:lnSpc>
                        <a:spcBef>
                          <a:spcPct val="20000"/>
                        </a:spcBef>
                        <a:buFontTx/>
                        <a:buChar char="•"/>
                      </a:pPr>
                      <a:r>
                        <a:rPr lang="en-US" sz="2000" dirty="0"/>
                        <a:t>If an STI is diagnosed, treat with implants in place</a:t>
                      </a:r>
                    </a:p>
                    <a:p>
                      <a:pPr marL="236538" indent="-236538">
                        <a:lnSpc>
                          <a:spcPct val="95000"/>
                        </a:lnSpc>
                        <a:spcBef>
                          <a:spcPct val="20000"/>
                        </a:spcBef>
                        <a:buFontTx/>
                        <a:buChar char="•"/>
                      </a:pPr>
                      <a:r>
                        <a:rPr lang="en-US" sz="2000" dirty="0"/>
                        <a:t>If no cause can be found, consider removing implants to make diagnosis easier</a:t>
                      </a:r>
                      <a:endParaRPr lang="en-US" sz="2000" dirty="0">
                        <a:solidFill>
                          <a:schemeClr val="bg2"/>
                        </a:solidFill>
                      </a:endParaRPr>
                    </a:p>
                  </a:txBody>
                  <a:tcPr marL="91442" marR="45721" marT="45613" marB="45613" horzOverflow="overflow"/>
                </a:tc>
                <a:extLst>
                  <a:ext uri="{0D108BD9-81ED-4DB2-BD59-A6C34878D82A}">
                    <a16:rowId xmlns:a16="http://schemas.microsoft.com/office/drawing/2014/main" val="10001"/>
                  </a:ext>
                </a:extLst>
              </a:tr>
              <a:tr h="131042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Migraines with aura</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3" marB="45613" horzOverflow="overflow"/>
                </a:tc>
                <a:tc>
                  <a:txBody>
                    <a:bodyPr/>
                    <a:lstStyle/>
                    <a:p>
                      <a:pPr marL="236538" indent="-236538">
                        <a:lnSpc>
                          <a:spcPct val="95000"/>
                        </a:lnSpc>
                        <a:spcBef>
                          <a:spcPct val="20000"/>
                        </a:spcBef>
                        <a:buFontTx/>
                        <a:buChar char="•"/>
                      </a:pPr>
                      <a:r>
                        <a:rPr lang="en-US" sz="2000" dirty="0"/>
                        <a:t>If the client develops migraines with aura after implants are inserted, the implants should be removed ( category 3)</a:t>
                      </a:r>
                    </a:p>
                    <a:p>
                      <a:pPr marL="236538" indent="-236538">
                        <a:lnSpc>
                          <a:spcPct val="95000"/>
                        </a:lnSpc>
                        <a:spcBef>
                          <a:spcPct val="20000"/>
                        </a:spcBef>
                        <a:buFontTx/>
                        <a:buChar char="•"/>
                      </a:pPr>
                      <a:r>
                        <a:rPr lang="en-US" sz="2000" dirty="0"/>
                        <a:t>Help client choose a method without hormones</a:t>
                      </a:r>
                      <a:endParaRPr lang="en-US" sz="2000" dirty="0">
                        <a:solidFill>
                          <a:schemeClr val="bg2"/>
                        </a:solidFill>
                      </a:endParaRPr>
                    </a:p>
                  </a:txBody>
                  <a:tcPr marL="91442" marR="45721" marT="45613" marB="45613" anchor="ctr" horzOverflow="overflow"/>
                </a:tc>
                <a:extLst>
                  <a:ext uri="{0D108BD9-81ED-4DB2-BD59-A6C34878D82A}">
                    <a16:rowId xmlns:a16="http://schemas.microsoft.com/office/drawing/2014/main" val="10002"/>
                  </a:ext>
                </a:extLst>
              </a:tr>
              <a:tr h="161513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Blood clots, liver or breast cancer</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13" marB="45613" horzOverflow="overflow"/>
                </a:tc>
                <a:tc>
                  <a:txBody>
                    <a:bodyPr/>
                    <a:lstStyle/>
                    <a:p>
                      <a:pPr marL="236538" indent="-236538">
                        <a:lnSpc>
                          <a:spcPct val="95000"/>
                        </a:lnSpc>
                        <a:spcBef>
                          <a:spcPct val="20000"/>
                        </a:spcBef>
                        <a:buFontTx/>
                        <a:buChar char="•"/>
                      </a:pPr>
                      <a:r>
                        <a:rPr lang="en-US" sz="2000" dirty="0"/>
                        <a:t>Remove implants</a:t>
                      </a:r>
                    </a:p>
                    <a:p>
                      <a:pPr marL="236538" indent="-236538">
                        <a:lnSpc>
                          <a:spcPct val="95000"/>
                        </a:lnSpc>
                        <a:spcBef>
                          <a:spcPct val="20000"/>
                        </a:spcBef>
                        <a:buFontTx/>
                        <a:buChar char="•"/>
                      </a:pPr>
                      <a:r>
                        <a:rPr lang="en-US" sz="2000" dirty="0"/>
                        <a:t>Help client choose a method without hormones</a:t>
                      </a:r>
                    </a:p>
                    <a:p>
                      <a:pPr marL="236538" indent="-236538">
                        <a:lnSpc>
                          <a:spcPct val="95000"/>
                        </a:lnSpc>
                        <a:spcBef>
                          <a:spcPct val="20000"/>
                        </a:spcBef>
                        <a:buFontTx/>
                        <a:buChar char="•"/>
                      </a:pPr>
                      <a:r>
                        <a:rPr lang="en-US" sz="2000" dirty="0"/>
                        <a:t>Treat or refer to a specialist for treatment</a:t>
                      </a:r>
                      <a:endParaRPr lang="en-US" sz="2000" dirty="0">
                        <a:solidFill>
                          <a:schemeClr val="bg2"/>
                        </a:solidFill>
                      </a:endParaRPr>
                    </a:p>
                  </a:txBody>
                  <a:tcPr marL="91442" marR="45721" marT="45613" marB="45613" anchor="ctr" horzOverflow="overflow"/>
                </a:tc>
                <a:extLst>
                  <a:ext uri="{0D108BD9-81ED-4DB2-BD59-A6C34878D82A}">
                    <a16:rowId xmlns:a16="http://schemas.microsoft.com/office/drawing/2014/main" val="10003"/>
                  </a:ext>
                </a:extLst>
              </a:tr>
            </a:tbl>
          </a:graphicData>
        </a:graphic>
      </p:graphicFrame>
      <p:sp>
        <p:nvSpPr>
          <p:cNvPr id="4" name="Footer Placeholder 1">
            <a:extLst>
              <a:ext uri="{FF2B5EF4-FFF2-40B4-BE49-F238E27FC236}">
                <a16:creationId xmlns:a16="http://schemas.microsoft.com/office/drawing/2014/main" id="{B7043524-8DCA-4D7A-AA4E-C7712883B8A0}"/>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9DB8FC1F-14F0-4B8E-AA54-62A0FA6E4400}"/>
              </a:ext>
            </a:extLst>
          </p:cNvPr>
          <p:cNvSpPr txBox="1">
            <a:spLocks noChangeArrowheads="1"/>
          </p:cNvSpPr>
          <p:nvPr/>
        </p:nvSpPr>
        <p:spPr bwMode="auto">
          <a:xfrm>
            <a:off x="528638" y="117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Problems that may require switching from implants to another method - </a:t>
            </a:r>
            <a:r>
              <a:rPr kumimoji="0" lang="en-US" altLang="en-US" sz="3600" b="1" i="1"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2</a:t>
            </a:r>
          </a:p>
        </p:txBody>
      </p:sp>
      <p:graphicFrame>
        <p:nvGraphicFramePr>
          <p:cNvPr id="5" name="Group 90">
            <a:extLst>
              <a:ext uri="{FF2B5EF4-FFF2-40B4-BE49-F238E27FC236}">
                <a16:creationId xmlns:a16="http://schemas.microsoft.com/office/drawing/2014/main" id="{B15546AA-4E6F-415A-AC26-B85A36AE0B63}"/>
              </a:ext>
            </a:extLst>
          </p:cNvPr>
          <p:cNvGraphicFramePr>
            <a:graphicFrameLocks noGrp="1"/>
          </p:cNvGraphicFramePr>
          <p:nvPr>
            <p:extLst>
              <p:ext uri="{D42A27DB-BD31-4B8C-83A1-F6EECF244321}">
                <p14:modId xmlns:p14="http://schemas.microsoft.com/office/powerpoint/2010/main" val="2374754940"/>
              </p:ext>
            </p:extLst>
          </p:nvPr>
        </p:nvGraphicFramePr>
        <p:xfrm>
          <a:off x="487363" y="1468438"/>
          <a:ext cx="8202612" cy="4665662"/>
        </p:xfrm>
        <a:graphic>
          <a:graphicData uri="http://schemas.openxmlformats.org/drawingml/2006/table">
            <a:tbl>
              <a:tblPr>
                <a:tableStyleId>{E8B1032C-EA38-4F05-BA0D-38AFFFC7BED3}</a:tableStyleId>
              </a:tblPr>
              <a:tblGrid>
                <a:gridCol w="2032039">
                  <a:extLst>
                    <a:ext uri="{9D8B030D-6E8A-4147-A177-3AD203B41FA5}">
                      <a16:colId xmlns:a16="http://schemas.microsoft.com/office/drawing/2014/main" val="20000"/>
                    </a:ext>
                  </a:extLst>
                </a:gridCol>
                <a:gridCol w="6170573">
                  <a:extLst>
                    <a:ext uri="{9D8B030D-6E8A-4147-A177-3AD203B41FA5}">
                      <a16:colId xmlns:a16="http://schemas.microsoft.com/office/drawing/2014/main" val="20001"/>
                    </a:ext>
                  </a:extLst>
                </a:gridCol>
              </a:tblGrid>
              <a:tr h="8619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34" marB="4563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442" marR="45721" marT="45634" marB="45634" horzOverflow="overflow"/>
                </a:tc>
                <a:extLst>
                  <a:ext uri="{0D108BD9-81ED-4DB2-BD59-A6C34878D82A}">
                    <a16:rowId xmlns:a16="http://schemas.microsoft.com/office/drawing/2014/main" val="10000"/>
                  </a:ext>
                </a:extLst>
              </a:tr>
              <a:tr h="380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Heart disease due to blocked or narrowed arteries (ischemic heart disease)</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b="1" dirty="0">
                        <a:solidFill>
                          <a:srgbClr val="000000"/>
                        </a:solidFill>
                        <a:latin typeface="+mn-lt"/>
                      </a:endParaRPr>
                    </a:p>
                  </a:txBody>
                  <a:tcPr marL="91442" marR="45721" marT="45634" marB="45634" horzOverflow="overflow"/>
                </a:tc>
                <a:tc>
                  <a:txBody>
                    <a:bodyPr/>
                    <a:lstStyle/>
                    <a:p>
                      <a:pPr marL="236538" indent="-236538">
                        <a:lnSpc>
                          <a:spcPct val="100000"/>
                        </a:lnSpc>
                        <a:spcBef>
                          <a:spcPts val="0"/>
                        </a:spcBef>
                        <a:defRPr/>
                      </a:pPr>
                      <a:endParaRPr lang="en-US" sz="1800" dirty="0"/>
                    </a:p>
                    <a:p>
                      <a:pPr marL="236538" indent="-236538">
                        <a:lnSpc>
                          <a:spcPct val="100000"/>
                        </a:lnSpc>
                        <a:spcBef>
                          <a:spcPts val="0"/>
                        </a:spcBef>
                        <a:defRPr/>
                      </a:pPr>
                      <a:r>
                        <a:rPr lang="en-US" sz="2000" dirty="0"/>
                        <a:t>A woman who has one of these conditions can safely</a:t>
                      </a:r>
                    </a:p>
                    <a:p>
                      <a:pPr marL="236538" indent="-236538">
                        <a:lnSpc>
                          <a:spcPct val="100000"/>
                        </a:lnSpc>
                        <a:spcBef>
                          <a:spcPts val="0"/>
                        </a:spcBef>
                        <a:defRPr/>
                      </a:pPr>
                      <a:r>
                        <a:rPr lang="en-US" sz="2000" dirty="0"/>
                        <a:t>start implants. If however the condition develops while</a:t>
                      </a:r>
                    </a:p>
                    <a:p>
                      <a:pPr marL="236538" indent="-236538">
                        <a:lnSpc>
                          <a:spcPct val="100000"/>
                        </a:lnSpc>
                        <a:spcBef>
                          <a:spcPts val="0"/>
                        </a:spcBef>
                        <a:defRPr/>
                      </a:pPr>
                      <a:r>
                        <a:rPr lang="en-US" sz="2000" dirty="0"/>
                        <a:t>she is using implants:</a:t>
                      </a:r>
                    </a:p>
                    <a:p>
                      <a:pPr marL="342900" indent="-342900">
                        <a:lnSpc>
                          <a:spcPct val="100000"/>
                        </a:lnSpc>
                        <a:spcBef>
                          <a:spcPts val="1200"/>
                        </a:spcBef>
                        <a:buFont typeface="Arial" pitchFamily="34" charset="0"/>
                        <a:buChar char="•"/>
                        <a:defRPr/>
                      </a:pPr>
                      <a:r>
                        <a:rPr lang="en-US" sz="2000" dirty="0"/>
                        <a:t>Remove the implants or refer for removal</a:t>
                      </a:r>
                    </a:p>
                    <a:p>
                      <a:pPr marL="342900" indent="-342900">
                        <a:lnSpc>
                          <a:spcPct val="100000"/>
                        </a:lnSpc>
                        <a:spcBef>
                          <a:spcPts val="1200"/>
                        </a:spcBef>
                        <a:buFont typeface="Arial" pitchFamily="34" charset="0"/>
                        <a:buChar char="•"/>
                        <a:defRPr/>
                      </a:pPr>
                      <a:r>
                        <a:rPr lang="en-US" sz="2000" dirty="0"/>
                        <a:t>Help her choose a method without hormones</a:t>
                      </a:r>
                    </a:p>
                    <a:p>
                      <a:pPr marL="342900" indent="-342900">
                        <a:lnSpc>
                          <a:spcPct val="100000"/>
                        </a:lnSpc>
                        <a:spcBef>
                          <a:spcPts val="1200"/>
                        </a:spcBef>
                        <a:buFont typeface="Arial" pitchFamily="34" charset="0"/>
                        <a:buChar char="•"/>
                        <a:defRPr/>
                      </a:pPr>
                      <a:r>
                        <a:rPr lang="en-US" sz="2000" dirty="0"/>
                        <a:t>Refer for diagnosis and care if not already under care</a:t>
                      </a:r>
                      <a:endParaRPr lang="en-US" sz="2000" dirty="0">
                        <a:solidFill>
                          <a:srgbClr val="000000"/>
                        </a:solidFill>
                        <a:latin typeface="+mn-lt"/>
                      </a:endParaRPr>
                    </a:p>
                  </a:txBody>
                  <a:tcPr marL="91442" marR="45721" marT="45634" marB="45634" horzOverflow="overflow"/>
                </a:tc>
                <a:extLst>
                  <a:ext uri="{0D108BD9-81ED-4DB2-BD59-A6C34878D82A}">
                    <a16:rowId xmlns:a16="http://schemas.microsoft.com/office/drawing/2014/main" val="10001"/>
                  </a:ext>
                </a:extLst>
              </a:tr>
            </a:tbl>
          </a:graphicData>
        </a:graphic>
      </p:graphicFrame>
      <p:sp>
        <p:nvSpPr>
          <p:cNvPr id="4" name="Footer Placeholder 1">
            <a:extLst>
              <a:ext uri="{FF2B5EF4-FFF2-40B4-BE49-F238E27FC236}">
                <a16:creationId xmlns:a16="http://schemas.microsoft.com/office/drawing/2014/main" id="{C5175922-B09E-47B3-B159-F43BD654A969}"/>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D7F468A-4A11-4B5E-9723-BC6620187079}"/>
              </a:ext>
            </a:extLst>
          </p:cNvPr>
          <p:cNvSpPr>
            <a:spLocks noGrp="1" noChangeArrowheads="1"/>
          </p:cNvSpPr>
          <p:nvPr>
            <p:ph type="title"/>
          </p:nvPr>
        </p:nvSpPr>
        <p:spPr>
          <a:xfrm>
            <a:off x="457200" y="320458"/>
            <a:ext cx="8229600" cy="709613"/>
          </a:xfrm>
        </p:spPr>
        <p:txBody>
          <a:bodyPr>
            <a:noAutofit/>
          </a:bodyPr>
          <a:lstStyle/>
          <a:p>
            <a:pPr eaLnBrk="1" hangingPunct="1"/>
            <a:r>
              <a:rPr lang="en-US" altLang="en-US" sz="4800" b="1" dirty="0">
                <a:solidFill>
                  <a:schemeClr val="accent4"/>
                </a:solidFill>
                <a:latin typeface="Calibri" panose="020F0502020204030204" pitchFamily="34" charset="0"/>
                <a:cs typeface="Calibri" panose="020F0502020204030204" pitchFamily="34" charset="0"/>
              </a:rPr>
              <a:t>Implants: Summary</a:t>
            </a:r>
          </a:p>
        </p:txBody>
      </p:sp>
      <p:sp>
        <p:nvSpPr>
          <p:cNvPr id="41987" name="Rectangle 3">
            <a:extLst>
              <a:ext uri="{FF2B5EF4-FFF2-40B4-BE49-F238E27FC236}">
                <a16:creationId xmlns:a16="http://schemas.microsoft.com/office/drawing/2014/main" id="{3D314932-A917-419A-833F-A627334200B2}"/>
              </a:ext>
            </a:extLst>
          </p:cNvPr>
          <p:cNvSpPr>
            <a:spLocks noGrp="1" noChangeArrowheads="1"/>
          </p:cNvSpPr>
          <p:nvPr>
            <p:ph type="body" sz="half" idx="1"/>
          </p:nvPr>
        </p:nvSpPr>
        <p:spPr>
          <a:xfrm>
            <a:off x="457200" y="1373188"/>
            <a:ext cx="8208963" cy="5119687"/>
          </a:xfrm>
        </p:spPr>
        <p:txBody>
          <a:bodyPr/>
          <a:lstStyle/>
          <a:p>
            <a:pPr eaLnBrk="1" hangingPunct="1">
              <a:lnSpc>
                <a:spcPct val="100000"/>
              </a:lnSpc>
              <a:spcBef>
                <a:spcPts val="600"/>
              </a:spcBef>
            </a:pPr>
            <a:r>
              <a:rPr lang="en-US" altLang="en-US" sz="2400" dirty="0"/>
              <a:t>Implants are an option that fulfills an unmet need of contraception  for many women</a:t>
            </a:r>
          </a:p>
          <a:p>
            <a:pPr eaLnBrk="1" hangingPunct="1">
              <a:lnSpc>
                <a:spcPct val="100000"/>
              </a:lnSpc>
              <a:spcBef>
                <a:spcPts val="1200"/>
              </a:spcBef>
            </a:pPr>
            <a:r>
              <a:rPr lang="en-US" altLang="en-US" sz="2400" dirty="0"/>
              <a:t>Provides long-term protection</a:t>
            </a:r>
          </a:p>
          <a:p>
            <a:pPr eaLnBrk="1" hangingPunct="1">
              <a:lnSpc>
                <a:spcPct val="100000"/>
              </a:lnSpc>
              <a:spcBef>
                <a:spcPts val="1200"/>
              </a:spcBef>
            </a:pPr>
            <a:r>
              <a:rPr lang="en-US" altLang="en-US" sz="2400" dirty="0"/>
              <a:t>Safe and easy to use</a:t>
            </a:r>
          </a:p>
          <a:p>
            <a:pPr eaLnBrk="1" hangingPunct="1">
              <a:lnSpc>
                <a:spcPct val="100000"/>
              </a:lnSpc>
              <a:spcBef>
                <a:spcPts val="1200"/>
              </a:spcBef>
            </a:pPr>
            <a:r>
              <a:rPr lang="en-US" altLang="en-US" sz="2400" dirty="0"/>
              <a:t>Highly effective and readily reversible</a:t>
            </a:r>
          </a:p>
          <a:p>
            <a:pPr eaLnBrk="1" hangingPunct="1">
              <a:lnSpc>
                <a:spcPct val="100000"/>
              </a:lnSpc>
              <a:spcBef>
                <a:spcPts val="1200"/>
              </a:spcBef>
            </a:pPr>
            <a:r>
              <a:rPr lang="en-US" altLang="en-US" sz="2400" dirty="0"/>
              <a:t>Appropriate for most women, including young and nulliparous</a:t>
            </a:r>
          </a:p>
          <a:p>
            <a:pPr eaLnBrk="1" hangingPunct="1">
              <a:lnSpc>
                <a:spcPct val="100000"/>
              </a:lnSpc>
              <a:spcBef>
                <a:spcPts val="1200"/>
              </a:spcBef>
            </a:pPr>
            <a:r>
              <a:rPr lang="en-US" altLang="en-US" sz="2400" dirty="0"/>
              <a:t>Little is required of the client once the implant is in place</a:t>
            </a:r>
          </a:p>
          <a:p>
            <a:pPr eaLnBrk="1" hangingPunct="1">
              <a:lnSpc>
                <a:spcPct val="100000"/>
              </a:lnSpc>
              <a:spcBef>
                <a:spcPts val="1200"/>
              </a:spcBef>
            </a:pPr>
            <a:r>
              <a:rPr lang="en-US" altLang="en-US" sz="2400" dirty="0"/>
              <a:t>Irregular bleeding patterns may be a problem for some women </a:t>
            </a:r>
          </a:p>
          <a:p>
            <a:pPr eaLnBrk="1" hangingPunct="1">
              <a:lnSpc>
                <a:spcPct val="100000"/>
              </a:lnSpc>
              <a:spcBef>
                <a:spcPts val="1200"/>
              </a:spcBef>
            </a:pPr>
            <a:r>
              <a:rPr lang="en-US" altLang="en-US" sz="2400" dirty="0"/>
              <a:t>Thorough counseling is essential </a:t>
            </a:r>
          </a:p>
        </p:txBody>
      </p:sp>
      <p:sp>
        <p:nvSpPr>
          <p:cNvPr id="4" name="Footer Placeholder 1">
            <a:extLst>
              <a:ext uri="{FF2B5EF4-FFF2-40B4-BE49-F238E27FC236}">
                <a16:creationId xmlns:a16="http://schemas.microsoft.com/office/drawing/2014/main" id="{7AE1C85E-B400-4966-8B43-B285245349E9}"/>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208246" y="1699022"/>
            <a:ext cx="8572500" cy="1790700"/>
          </a:xfrm>
          <a:prstGeom prst="rect">
            <a:avLst/>
          </a:prstGeom>
          <a:noFill/>
          <a:ln>
            <a:noFill/>
          </a:ln>
        </p:spPr>
        <p:txBody>
          <a:bodyPr spcFirstLastPara="1" wrap="square" lIns="68569" tIns="34275" rIns="68569" bIns="34275" anchor="ctr" anchorCtr="0">
            <a:noAutofit/>
          </a:bodyPr>
          <a:lstStyle/>
          <a:p>
            <a:pPr>
              <a:lnSpc>
                <a:spcPct val="100000"/>
              </a:lnSpc>
            </a:pPr>
            <a:r>
              <a:rPr lang="en-US" sz="5400" b="1" dirty="0">
                <a:solidFill>
                  <a:schemeClr val="accent4"/>
                </a:solidFill>
                <a:latin typeface="Calibri" panose="020F0502020204030204" pitchFamily="34" charset="0"/>
                <a:ea typeface="Arial Black"/>
                <a:cs typeface="Calibri" panose="020F0502020204030204" pitchFamily="34" charset="0"/>
                <a:sym typeface="Arial Black"/>
              </a:rPr>
              <a:t>Progesterone vaginal ring (PVR)</a:t>
            </a:r>
            <a:br>
              <a:rPr lang="en-US" sz="5400" dirty="0">
                <a:solidFill>
                  <a:schemeClr val="accent4"/>
                </a:solidFill>
                <a:latin typeface="Calibri" panose="020F0502020204030204" pitchFamily="34" charset="0"/>
                <a:cs typeface="Calibri" panose="020F0502020204030204" pitchFamily="34" charset="0"/>
              </a:rPr>
            </a:br>
            <a:endParaRPr lang="en-US" sz="5400" dirty="0">
              <a:solidFill>
                <a:schemeClr val="accent4"/>
              </a:solidFill>
              <a:latin typeface="Calibri" panose="020F0502020204030204" pitchFamily="34" charset="0"/>
              <a:cs typeface="Calibri" panose="020F0502020204030204" pitchFamily="34" charset="0"/>
            </a:endParaRPr>
          </a:p>
        </p:txBody>
      </p:sp>
      <p:sp>
        <p:nvSpPr>
          <p:cNvPr id="94" name="Google Shape;94;p14"/>
          <p:cNvSpPr txBox="1">
            <a:spLocks noGrp="1"/>
          </p:cNvSpPr>
          <p:nvPr>
            <p:ph type="subTitle" idx="1"/>
          </p:nvPr>
        </p:nvSpPr>
        <p:spPr>
          <a:xfrm>
            <a:off x="1143000" y="3558778"/>
            <a:ext cx="6858000" cy="1241822"/>
          </a:xfrm>
          <a:prstGeom prst="rect">
            <a:avLst/>
          </a:prstGeom>
          <a:noFill/>
          <a:ln>
            <a:noFill/>
          </a:ln>
        </p:spPr>
        <p:txBody>
          <a:bodyPr spcFirstLastPara="1" wrap="square" lIns="68569" tIns="34275" rIns="68569" bIns="34275" anchor="t" anchorCtr="0">
            <a:noAutofit/>
          </a:bodyPr>
          <a:lstStyle/>
          <a:p>
            <a:pPr marL="0" indent="0">
              <a:spcBef>
                <a:spcPts val="0"/>
              </a:spcBef>
            </a:pPr>
            <a:endParaRPr b="1"/>
          </a:p>
          <a:p>
            <a:pPr marL="0" indent="0"/>
            <a:endParaRPr/>
          </a:p>
        </p:txBody>
      </p:sp>
      <p:pic>
        <p:nvPicPr>
          <p:cNvPr id="95" name="Google Shape;95;p14"/>
          <p:cNvPicPr preferRelativeResize="0"/>
          <p:nvPr/>
        </p:nvPicPr>
        <p:blipFill rotWithShape="1">
          <a:blip r:embed="rId3">
            <a:alphaModFix/>
          </a:blip>
          <a:srcRect/>
          <a:stretch/>
        </p:blipFill>
        <p:spPr>
          <a:xfrm>
            <a:off x="3522590" y="3643328"/>
            <a:ext cx="2014339" cy="157484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94840" y="328119"/>
            <a:ext cx="8711165" cy="994172"/>
          </a:xfrm>
          <a:prstGeom prst="rect">
            <a:avLst/>
          </a:prstGeom>
          <a:noFill/>
          <a:ln>
            <a:noFill/>
          </a:ln>
        </p:spPr>
        <p:txBody>
          <a:bodyPr spcFirstLastPara="1" wrap="square" lIns="68569" tIns="34275" rIns="68569" bIns="34275" anchor="t" anchorCtr="0">
            <a:noAutofit/>
          </a:bodyPr>
          <a:lstStyle/>
          <a:p>
            <a:r>
              <a:rPr lang="en-US" sz="4000" b="1" dirty="0">
                <a:solidFill>
                  <a:schemeClr val="accent4"/>
                </a:solidFill>
                <a:latin typeface="Calibri" panose="020F0502020204030204" pitchFamily="34" charset="0"/>
                <a:cs typeface="Calibri" panose="020F0502020204030204" pitchFamily="34" charset="0"/>
              </a:rPr>
              <a:t>What is the progesterone vaginal ring?</a:t>
            </a:r>
            <a:endParaRPr sz="4000" dirty="0">
              <a:solidFill>
                <a:schemeClr val="accent4"/>
              </a:solidFill>
              <a:latin typeface="Calibri" panose="020F0502020204030204" pitchFamily="34" charset="0"/>
              <a:cs typeface="Calibri" panose="020F0502020204030204" pitchFamily="34" charset="0"/>
            </a:endParaRPr>
          </a:p>
        </p:txBody>
      </p:sp>
      <p:sp>
        <p:nvSpPr>
          <p:cNvPr id="114" name="Google Shape;114;p16"/>
          <p:cNvSpPr txBox="1">
            <a:spLocks noGrp="1"/>
          </p:cNvSpPr>
          <p:nvPr>
            <p:ph sz="half" idx="1"/>
          </p:nvPr>
        </p:nvSpPr>
        <p:spPr>
          <a:xfrm>
            <a:off x="194840" y="1511722"/>
            <a:ext cx="7378699" cy="627854"/>
          </a:xfrm>
          <a:prstGeom prst="rect">
            <a:avLst/>
          </a:prstGeom>
          <a:noFill/>
          <a:ln>
            <a:noFill/>
          </a:ln>
        </p:spPr>
        <p:txBody>
          <a:bodyPr spcFirstLastPara="1" wrap="square" lIns="68569" tIns="34275" rIns="68569" bIns="34275" anchor="t" anchorCtr="0">
            <a:noAutofit/>
          </a:bodyPr>
          <a:lstStyle/>
          <a:p>
            <a:pPr marL="0" lvl="1" indent="0">
              <a:lnSpc>
                <a:spcPct val="100000"/>
              </a:lnSpc>
              <a:spcBef>
                <a:spcPts val="0"/>
              </a:spcBef>
              <a:buNone/>
            </a:pPr>
            <a:r>
              <a:rPr lang="en-US" sz="2800" b="1" i="0" u="none" strike="noStrike" cap="none" dirty="0">
                <a:solidFill>
                  <a:schemeClr val="dk1"/>
                </a:solidFill>
                <a:latin typeface="+mn-lt"/>
                <a:ea typeface="Calibri"/>
                <a:cs typeface="Calibri"/>
                <a:sym typeface="Calibri"/>
              </a:rPr>
              <a:t>Contraceptive method for postpartum women who breastfeed at least 4 times per day</a:t>
            </a:r>
            <a:endParaRPr sz="2800" b="1" i="0" u="none" strike="noStrike" cap="none" dirty="0">
              <a:solidFill>
                <a:schemeClr val="dk1"/>
              </a:solidFill>
              <a:latin typeface="+mn-lt"/>
              <a:ea typeface="Calibri"/>
              <a:cs typeface="Calibri"/>
              <a:sym typeface="Calibri"/>
            </a:endParaRPr>
          </a:p>
        </p:txBody>
      </p:sp>
      <p:pic>
        <p:nvPicPr>
          <p:cNvPr id="115" name="Google Shape;115;p16"/>
          <p:cNvPicPr preferRelativeResize="0"/>
          <p:nvPr/>
        </p:nvPicPr>
        <p:blipFill rotWithShape="1">
          <a:blip r:embed="rId3">
            <a:alphaModFix/>
          </a:blip>
          <a:srcRect/>
          <a:stretch/>
        </p:blipFill>
        <p:spPr>
          <a:xfrm>
            <a:off x="1153232" y="2858050"/>
            <a:ext cx="2458698" cy="1922255"/>
          </a:xfrm>
          <a:prstGeom prst="rect">
            <a:avLst/>
          </a:prstGeom>
          <a:noFill/>
          <a:ln>
            <a:noFill/>
          </a:ln>
        </p:spPr>
      </p:pic>
      <p:sp>
        <p:nvSpPr>
          <p:cNvPr id="117" name="Google Shape;117;p16"/>
          <p:cNvSpPr/>
          <p:nvPr/>
        </p:nvSpPr>
        <p:spPr>
          <a:xfrm>
            <a:off x="4810917" y="4850451"/>
            <a:ext cx="3035300" cy="571481"/>
          </a:xfrm>
          <a:prstGeom prst="rect">
            <a:avLst/>
          </a:prstGeom>
          <a:noFill/>
          <a:ln>
            <a:noFill/>
          </a:ln>
        </p:spPr>
        <p:txBody>
          <a:bodyPr spcFirstLastPara="1" wrap="square" lIns="68569" tIns="34275" rIns="68569" bIns="34275" anchor="t" anchorCtr="0">
            <a:noAutofit/>
          </a:bodyPr>
          <a:lstStyle/>
          <a:p>
            <a:pPr defTabSz="685800">
              <a:buClr>
                <a:srgbClr val="000000"/>
              </a:buClr>
              <a:buSzPts val="2800"/>
            </a:pPr>
            <a:r>
              <a:rPr lang="en-US" sz="1650" kern="0" dirty="0">
                <a:solidFill>
                  <a:srgbClr val="000000"/>
                </a:solidFill>
                <a:latin typeface="Arial"/>
                <a:ea typeface="Calibri"/>
                <a:cs typeface="Calibri"/>
                <a:sym typeface="Calibri"/>
              </a:rPr>
              <a:t>Easily inserted and removed from the vagina by the woman</a:t>
            </a:r>
            <a:endParaRPr sz="1650" kern="0" dirty="0">
              <a:solidFill>
                <a:srgbClr val="000000"/>
              </a:solidFill>
              <a:latin typeface="Arial"/>
              <a:ea typeface="Calibri"/>
              <a:cs typeface="Calibri"/>
              <a:sym typeface="Calibri"/>
            </a:endParaRPr>
          </a:p>
        </p:txBody>
      </p:sp>
      <p:sp>
        <p:nvSpPr>
          <p:cNvPr id="118" name="Google Shape;118;p16"/>
          <p:cNvSpPr txBox="1"/>
          <p:nvPr/>
        </p:nvSpPr>
        <p:spPr>
          <a:xfrm>
            <a:off x="1108373" y="4850452"/>
            <a:ext cx="2503557" cy="1038746"/>
          </a:xfrm>
          <a:prstGeom prst="rect">
            <a:avLst/>
          </a:prstGeom>
          <a:noFill/>
          <a:ln>
            <a:noFill/>
          </a:ln>
        </p:spPr>
        <p:txBody>
          <a:bodyPr spcFirstLastPara="1" wrap="square" lIns="68569" tIns="34275" rIns="68569" bIns="34275" anchor="t" anchorCtr="0">
            <a:noAutofit/>
          </a:bodyPr>
          <a:lstStyle/>
          <a:p>
            <a:pPr defTabSz="685800">
              <a:buClr>
                <a:srgbClr val="000000"/>
              </a:buClr>
              <a:buSzPts val="2800"/>
            </a:pPr>
            <a:r>
              <a:rPr lang="en-US" sz="1650" kern="0" dirty="0">
                <a:solidFill>
                  <a:srgbClr val="000000"/>
                </a:solidFill>
                <a:latin typeface="Arial"/>
                <a:ea typeface="Calibri"/>
                <a:cs typeface="Calibri"/>
                <a:sym typeface="Calibri"/>
              </a:rPr>
              <a:t>Smooth, soft, flexible, silicone ring containing natural progesterone</a:t>
            </a:r>
            <a:endParaRPr sz="1650" kern="0" dirty="0">
              <a:solidFill>
                <a:srgbClr val="000000"/>
              </a:solidFill>
              <a:latin typeface="Arial"/>
              <a:ea typeface="Calibri"/>
              <a:cs typeface="Calibri"/>
              <a:sym typeface="Calibri"/>
            </a:endParaRPr>
          </a:p>
          <a:p>
            <a:pPr algn="ctr" defTabSz="685800">
              <a:buClr>
                <a:srgbClr val="000000"/>
              </a:buClr>
              <a:buSzPts val="2800"/>
            </a:pPr>
            <a:endParaRPr sz="2100" kern="0" dirty="0">
              <a:solidFill>
                <a:srgbClr val="000000"/>
              </a:solidFill>
              <a:latin typeface="Calibri"/>
              <a:ea typeface="Calibri"/>
              <a:cs typeface="Calibri"/>
              <a:sym typeface="Calibri"/>
            </a:endParaRPr>
          </a:p>
        </p:txBody>
      </p:sp>
      <p:pic>
        <p:nvPicPr>
          <p:cNvPr id="119" name="Google Shape;119;p16"/>
          <p:cNvPicPr preferRelativeResize="0"/>
          <p:nvPr/>
        </p:nvPicPr>
        <p:blipFill>
          <a:blip r:embed="rId4">
            <a:extLst>
              <a:ext uri="{28A0092B-C50C-407E-A947-70E740481C1C}">
                <a14:useLocalDpi xmlns:a14="http://schemas.microsoft.com/office/drawing/2010/main" val="0"/>
              </a:ext>
            </a:extLst>
          </a:blip>
          <a:stretch>
            <a:fillRect/>
          </a:stretch>
        </p:blipFill>
        <p:spPr>
          <a:xfrm>
            <a:off x="4810916" y="2895596"/>
            <a:ext cx="3586163" cy="1905006"/>
          </a:xfrm>
          <a:prstGeom prst="rect">
            <a:avLst/>
          </a:prstGeom>
          <a:noFill/>
          <a:ln>
            <a:noFill/>
          </a:ln>
        </p:spPr>
      </p:pic>
      <p:sp>
        <p:nvSpPr>
          <p:cNvPr id="120" name="Google Shape;120;p16"/>
          <p:cNvSpPr/>
          <p:nvPr/>
        </p:nvSpPr>
        <p:spPr>
          <a:xfrm>
            <a:off x="622300" y="4946649"/>
            <a:ext cx="393701" cy="241301"/>
          </a:xfrm>
          <a:prstGeom prst="rightArrow">
            <a:avLst>
              <a:gd name="adj1" fmla="val 50000"/>
              <a:gd name="adj2" fmla="val 50000"/>
            </a:avLst>
          </a:prstGeom>
          <a:solidFill>
            <a:srgbClr val="308F66">
              <a:alpha val="40000"/>
            </a:srgbClr>
          </a:solidFill>
          <a:ln w="952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buSzPts val="1800"/>
            </a:pPr>
            <a:endParaRPr sz="1350" kern="0">
              <a:solidFill>
                <a:srgbClr val="FFFFFF"/>
              </a:solidFill>
              <a:latin typeface="Calibri"/>
              <a:ea typeface="Calibri"/>
              <a:cs typeface="Calibri"/>
              <a:sym typeface="Calibri"/>
            </a:endParaRPr>
          </a:p>
        </p:txBody>
      </p:sp>
      <p:sp>
        <p:nvSpPr>
          <p:cNvPr id="121" name="Google Shape;121;p16"/>
          <p:cNvSpPr/>
          <p:nvPr/>
        </p:nvSpPr>
        <p:spPr>
          <a:xfrm>
            <a:off x="4286250" y="4946649"/>
            <a:ext cx="393701" cy="241301"/>
          </a:xfrm>
          <a:prstGeom prst="rightArrow">
            <a:avLst>
              <a:gd name="adj1" fmla="val 50000"/>
              <a:gd name="adj2" fmla="val 50000"/>
            </a:avLst>
          </a:prstGeom>
          <a:solidFill>
            <a:srgbClr val="308F66">
              <a:alpha val="40000"/>
            </a:srgbClr>
          </a:solidFill>
          <a:ln w="952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buSzPts val="1800"/>
            </a:pPr>
            <a:endParaRPr sz="1350" kern="0">
              <a:solidFill>
                <a:srgbClr val="FFFFFF"/>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1FB4E62-6894-41E5-8981-5FE00080871B}"/>
              </a:ext>
            </a:extLst>
          </p:cNvPr>
          <p:cNvSpPr>
            <a:spLocks noGrp="1"/>
          </p:cNvSpPr>
          <p:nvPr>
            <p:ph type="sldNum" sz="quarter" idx="12"/>
          </p:nvPr>
        </p:nvSpPr>
        <p:spPr/>
        <p:txBody>
          <a:bodyPr/>
          <a:lstStyle/>
          <a:p>
            <a:fld id="{8503B3E5-BAE0-4051-A0B1-29381921E4F1}" type="slidenum">
              <a:rPr lang="en-GB" smtClean="0"/>
              <a:t>89</a:t>
            </a:fld>
            <a:endParaRPr lang="en-GB"/>
          </a:p>
        </p:txBody>
      </p:sp>
      <p:sp>
        <p:nvSpPr>
          <p:cNvPr id="11" name="Footer Placeholder 1">
            <a:extLst>
              <a:ext uri="{FF2B5EF4-FFF2-40B4-BE49-F238E27FC236}">
                <a16:creationId xmlns:a16="http://schemas.microsoft.com/office/drawing/2014/main" id="{2A1158A2-7EB2-4E37-96A8-FD95CB3F9AC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824D431-C2B2-4EC2-A0A6-05137FDD7224}"/>
              </a:ext>
            </a:extLst>
          </p:cNvPr>
          <p:cNvSpPr>
            <a:spLocks noGrp="1" noChangeArrowheads="1"/>
          </p:cNvSpPr>
          <p:nvPr>
            <p:ph type="title" idx="4294967295"/>
          </p:nvPr>
        </p:nvSpPr>
        <p:spPr>
          <a:xfrm>
            <a:off x="176272" y="68815"/>
            <a:ext cx="8229600" cy="838200"/>
          </a:xfrm>
        </p:spPr>
        <p:txBody>
          <a:bodyPr>
            <a:normAutofit/>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POPs: Characteristics</a:t>
            </a:r>
          </a:p>
        </p:txBody>
      </p:sp>
      <p:sp>
        <p:nvSpPr>
          <p:cNvPr id="24579" name="Rectangle 19">
            <a:extLst>
              <a:ext uri="{FF2B5EF4-FFF2-40B4-BE49-F238E27FC236}">
                <a16:creationId xmlns:a16="http://schemas.microsoft.com/office/drawing/2014/main" id="{76577D4E-99A6-444B-91AB-60460CD66879}"/>
              </a:ext>
            </a:extLst>
          </p:cNvPr>
          <p:cNvSpPr>
            <a:spLocks noChangeArrowheads="1"/>
          </p:cNvSpPr>
          <p:nvPr/>
        </p:nvSpPr>
        <p:spPr bwMode="auto">
          <a:xfrm>
            <a:off x="4313238" y="2935288"/>
            <a:ext cx="4297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600" b="0"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3" name="Rectangle 17">
            <a:extLst>
              <a:ext uri="{FF2B5EF4-FFF2-40B4-BE49-F238E27FC236}">
                <a16:creationId xmlns:a16="http://schemas.microsoft.com/office/drawing/2014/main" id="{C15433C8-6F2F-4717-9D3D-E625388389F4}"/>
              </a:ext>
            </a:extLst>
          </p:cNvPr>
          <p:cNvSpPr>
            <a:spLocks noChangeArrowheads="1"/>
          </p:cNvSpPr>
          <p:nvPr/>
        </p:nvSpPr>
        <p:spPr bwMode="auto">
          <a:xfrm>
            <a:off x="4578559" y="1454228"/>
            <a:ext cx="4373562" cy="454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Bleeding changes are common but not harmful.</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Can be stopped at any time</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delay in return to fertility</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Controlled by the woman</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interfere with sex</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Very few health risks</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provide protection from STIs/HIV</a:t>
            </a:r>
          </a:p>
          <a:p>
            <a:pPr marL="225425" marR="0" lvl="0" indent="-225425" algn="l" defTabSz="914400" rtl="0" eaLnBrk="1" fontAlgn="base" latinLnBrk="0" hangingPunct="1">
              <a:lnSpc>
                <a:spcPct val="95000"/>
              </a:lnSpc>
              <a:spcBef>
                <a:spcPts val="575"/>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some potential side effects </a:t>
            </a:r>
          </a:p>
        </p:txBody>
      </p:sp>
      <p:sp>
        <p:nvSpPr>
          <p:cNvPr id="4112" name="Rectangle 16">
            <a:extLst>
              <a:ext uri="{FF2B5EF4-FFF2-40B4-BE49-F238E27FC236}">
                <a16:creationId xmlns:a16="http://schemas.microsoft.com/office/drawing/2014/main" id="{0FA23A41-92E6-4013-AA2E-E5E78A6D0644}"/>
              </a:ext>
            </a:extLst>
          </p:cNvPr>
          <p:cNvSpPr>
            <a:spLocks noChangeArrowheads="1"/>
          </p:cNvSpPr>
          <p:nvPr/>
        </p:nvSpPr>
        <p:spPr bwMode="auto">
          <a:xfrm>
            <a:off x="176272" y="1454228"/>
            <a:ext cx="4136966" cy="50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taking one pill, every day, with no break between packs, and at the same time every day, especially if not breastfeeding</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Very effective when used correctly, especially for breastfeeding women</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Safe for breastfeeding women and their babies</a:t>
            </a:r>
          </a:p>
        </p:txBody>
      </p:sp>
      <p:sp>
        <p:nvSpPr>
          <p:cNvPr id="24582" name="Line 24">
            <a:extLst>
              <a:ext uri="{FF2B5EF4-FFF2-40B4-BE49-F238E27FC236}">
                <a16:creationId xmlns:a16="http://schemas.microsoft.com/office/drawing/2014/main" id="{A2994939-47B6-480C-9562-AFB0160C0159}"/>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3" name="Line 29">
            <a:extLst>
              <a:ext uri="{FF2B5EF4-FFF2-40B4-BE49-F238E27FC236}">
                <a16:creationId xmlns:a16="http://schemas.microsoft.com/office/drawing/2014/main" id="{0E328B94-9E27-4952-B9B4-BB8122B3B4B0}"/>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4" name="Line 30">
            <a:extLst>
              <a:ext uri="{FF2B5EF4-FFF2-40B4-BE49-F238E27FC236}">
                <a16:creationId xmlns:a16="http://schemas.microsoft.com/office/drawing/2014/main" id="{8A1DF857-1E8E-4A41-A9BF-50A017394816}"/>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5" name="Line 32">
            <a:extLst>
              <a:ext uri="{FF2B5EF4-FFF2-40B4-BE49-F238E27FC236}">
                <a16:creationId xmlns:a16="http://schemas.microsoft.com/office/drawing/2014/main" id="{C8FC8331-EB91-4EE0-9ADF-567E988002D8}"/>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6" name="Line 94">
            <a:extLst>
              <a:ext uri="{FF2B5EF4-FFF2-40B4-BE49-F238E27FC236}">
                <a16:creationId xmlns:a16="http://schemas.microsoft.com/office/drawing/2014/main" id="{EE0665CC-DBF0-49ED-A9FC-EA08B0862711}"/>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7" name="Line 95">
            <a:extLst>
              <a:ext uri="{FF2B5EF4-FFF2-40B4-BE49-F238E27FC236}">
                <a16:creationId xmlns:a16="http://schemas.microsoft.com/office/drawing/2014/main" id="{58336DAD-A000-43C4-8030-A1CCD8CECD61}"/>
              </a:ext>
            </a:extLst>
          </p:cNvPr>
          <p:cNvSpPr>
            <a:spLocks noChangeShapeType="1"/>
          </p:cNvSpPr>
          <p:nvPr/>
        </p:nvSpPr>
        <p:spPr bwMode="auto">
          <a:xfrm>
            <a:off x="5334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8" name="Line 98">
            <a:extLst>
              <a:ext uri="{FF2B5EF4-FFF2-40B4-BE49-F238E27FC236}">
                <a16:creationId xmlns:a16="http://schemas.microsoft.com/office/drawing/2014/main" id="{849514A1-31E6-429C-8D4B-D4E546883095}"/>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89" name="Line 101">
            <a:extLst>
              <a:ext uri="{FF2B5EF4-FFF2-40B4-BE49-F238E27FC236}">
                <a16:creationId xmlns:a16="http://schemas.microsoft.com/office/drawing/2014/main" id="{56D477A7-9329-48D3-9A30-123E02142B61}"/>
              </a:ext>
            </a:extLst>
          </p:cNvPr>
          <p:cNvSpPr>
            <a:spLocks noChangeShapeType="1"/>
          </p:cNvSpPr>
          <p:nvPr/>
        </p:nvSpPr>
        <p:spPr bwMode="auto">
          <a:xfrm>
            <a:off x="5334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0" name="Line 104">
            <a:extLst>
              <a:ext uri="{FF2B5EF4-FFF2-40B4-BE49-F238E27FC236}">
                <a16:creationId xmlns:a16="http://schemas.microsoft.com/office/drawing/2014/main" id="{4C834AFF-6F7E-4E71-A9C2-36AF1ECC7556}"/>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1" name="Line 107">
            <a:extLst>
              <a:ext uri="{FF2B5EF4-FFF2-40B4-BE49-F238E27FC236}">
                <a16:creationId xmlns:a16="http://schemas.microsoft.com/office/drawing/2014/main" id="{6DD67443-8EAA-4CAF-86B0-2B20B8D060B2}"/>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2" name="Line 121">
            <a:extLst>
              <a:ext uri="{FF2B5EF4-FFF2-40B4-BE49-F238E27FC236}">
                <a16:creationId xmlns:a16="http://schemas.microsoft.com/office/drawing/2014/main" id="{20727B20-0A6B-460C-AF27-1E62EB908648}"/>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3" name="Line 122">
            <a:extLst>
              <a:ext uri="{FF2B5EF4-FFF2-40B4-BE49-F238E27FC236}">
                <a16:creationId xmlns:a16="http://schemas.microsoft.com/office/drawing/2014/main" id="{2E8C877B-081A-4354-B48B-271BC8819FC1}"/>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4" name="Line 123">
            <a:extLst>
              <a:ext uri="{FF2B5EF4-FFF2-40B4-BE49-F238E27FC236}">
                <a16:creationId xmlns:a16="http://schemas.microsoft.com/office/drawing/2014/main" id="{8F4271AB-E0B2-468E-8A53-7BC8FC9F8D0B}"/>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4595" name="Line 124">
            <a:extLst>
              <a:ext uri="{FF2B5EF4-FFF2-40B4-BE49-F238E27FC236}">
                <a16:creationId xmlns:a16="http://schemas.microsoft.com/office/drawing/2014/main" id="{E2929B4C-EBDE-4894-8EEC-8724F8CAC307}"/>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2" name="Footer Placeholder 1">
            <a:extLst>
              <a:ext uri="{FF2B5EF4-FFF2-40B4-BE49-F238E27FC236}">
                <a16:creationId xmlns:a16="http://schemas.microsoft.com/office/drawing/2014/main" id="{BB74DBA5-2EB3-4ECF-BEC0-496D92CCFAB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9B049C07-FEC9-47AF-88D0-950E09B2324A}"/>
              </a:ext>
            </a:extLst>
          </p:cNvPr>
          <p:cNvSpPr>
            <a:spLocks noGrp="1"/>
          </p:cNvSpPr>
          <p:nvPr>
            <p:ph type="sldNum" sz="quarter" idx="12"/>
          </p:nvPr>
        </p:nvSpPr>
        <p:spPr/>
        <p:txBody>
          <a:bodyPr/>
          <a:lstStyle/>
          <a:p>
            <a:fld id="{8503B3E5-BAE0-4051-A0B1-29381921E4F1}" type="slidenum">
              <a:rPr lang="en-GB" smtClean="0"/>
              <a:t>9</a:t>
            </a:fld>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7"/>
          <p:cNvPicPr preferRelativeResize="0"/>
          <p:nvPr/>
        </p:nvPicPr>
        <p:blipFill rotWithShape="1">
          <a:blip r:embed="rId3">
            <a:alphaModFix/>
          </a:blip>
          <a:srcRect/>
          <a:stretch/>
        </p:blipFill>
        <p:spPr>
          <a:xfrm>
            <a:off x="1943100" y="2868721"/>
            <a:ext cx="3685353" cy="2811641"/>
          </a:xfrm>
          <a:prstGeom prst="rect">
            <a:avLst/>
          </a:prstGeom>
          <a:noFill/>
          <a:ln>
            <a:noFill/>
          </a:ln>
        </p:spPr>
      </p:pic>
      <p:sp>
        <p:nvSpPr>
          <p:cNvPr id="130" name="Google Shape;130;p17"/>
          <p:cNvSpPr txBox="1">
            <a:spLocks noGrp="1"/>
          </p:cNvSpPr>
          <p:nvPr>
            <p:ph idx="1"/>
          </p:nvPr>
        </p:nvSpPr>
        <p:spPr>
          <a:xfrm>
            <a:off x="358263" y="1695765"/>
            <a:ext cx="7975603" cy="632442"/>
          </a:xfrm>
          <a:prstGeom prst="rect">
            <a:avLst/>
          </a:prstGeom>
          <a:noFill/>
          <a:ln>
            <a:noFill/>
          </a:ln>
        </p:spPr>
        <p:txBody>
          <a:bodyPr spcFirstLastPara="1" wrap="square" lIns="68569" tIns="34275" rIns="68569" bIns="34275" anchor="t" anchorCtr="0">
            <a:noAutofit/>
          </a:bodyPr>
          <a:lstStyle/>
          <a:p>
            <a:pPr marL="0" indent="0">
              <a:lnSpc>
                <a:spcPct val="100000"/>
              </a:lnSpc>
              <a:spcBef>
                <a:spcPts val="0"/>
              </a:spcBef>
              <a:buNone/>
            </a:pPr>
            <a:r>
              <a:rPr lang="en-US" b="1" dirty="0">
                <a:cs typeface="Arial" panose="020B0604020202020204" pitchFamily="34" charset="0"/>
              </a:rPr>
              <a:t>The PVR delivers 10mg of progesterone locally in the vagina, which works in two ways:</a:t>
            </a:r>
            <a:endParaRPr dirty="0"/>
          </a:p>
        </p:txBody>
      </p:sp>
      <p:sp>
        <p:nvSpPr>
          <p:cNvPr id="6" name="Google Shape;138;p18"/>
          <p:cNvSpPr txBox="1">
            <a:spLocks/>
          </p:cNvSpPr>
          <p:nvPr/>
        </p:nvSpPr>
        <p:spPr>
          <a:xfrm>
            <a:off x="213235" y="442321"/>
            <a:ext cx="8120631" cy="99417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85800">
              <a:buClr>
                <a:srgbClr val="000000"/>
              </a:buClr>
            </a:pPr>
            <a:r>
              <a:rPr lang="en-US" b="1" kern="0" dirty="0">
                <a:solidFill>
                  <a:schemeClr val="accent4"/>
                </a:solidFill>
                <a:latin typeface="Calibri" panose="020F0502020204030204" pitchFamily="34" charset="0"/>
                <a:cs typeface="Calibri" panose="020F0502020204030204" pitchFamily="34" charset="0"/>
              </a:rPr>
              <a:t>How does PVR work? - </a:t>
            </a:r>
            <a:r>
              <a:rPr lang="en-US" b="1" i="1" kern="0" dirty="0">
                <a:solidFill>
                  <a:schemeClr val="accent4"/>
                </a:solidFill>
                <a:latin typeface="Calibri" panose="020F0502020204030204" pitchFamily="34" charset="0"/>
                <a:cs typeface="Calibri" panose="020F0502020204030204" pitchFamily="34" charset="0"/>
              </a:rPr>
              <a:t>1</a:t>
            </a:r>
            <a:endParaRPr lang="en-US" i="1" kern="0" dirty="0">
              <a:solidFill>
                <a:schemeClr val="accent4"/>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6FD2EF5-54CD-4E7C-BD3E-90FE43208F4E}"/>
              </a:ext>
            </a:extLst>
          </p:cNvPr>
          <p:cNvSpPr>
            <a:spLocks noGrp="1"/>
          </p:cNvSpPr>
          <p:nvPr>
            <p:ph type="sldNum" sz="quarter" idx="12"/>
          </p:nvPr>
        </p:nvSpPr>
        <p:spPr/>
        <p:txBody>
          <a:bodyPr/>
          <a:lstStyle/>
          <a:p>
            <a:fld id="{8503B3E5-BAE0-4051-A0B1-29381921E4F1}" type="slidenum">
              <a:rPr lang="en-GB" smtClean="0"/>
              <a:t>90</a:t>
            </a:fld>
            <a:endParaRPr lang="en-GB"/>
          </a:p>
        </p:txBody>
      </p:sp>
      <p:sp>
        <p:nvSpPr>
          <p:cNvPr id="7" name="Footer Placeholder 1">
            <a:extLst>
              <a:ext uri="{FF2B5EF4-FFF2-40B4-BE49-F238E27FC236}">
                <a16:creationId xmlns:a16="http://schemas.microsoft.com/office/drawing/2014/main" id="{CEE48603-0D13-48F0-A7E4-858E67B16C2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253456" y="271516"/>
            <a:ext cx="8652549" cy="994172"/>
          </a:xfrm>
          <a:prstGeom prst="rect">
            <a:avLst/>
          </a:prstGeom>
          <a:noFill/>
          <a:ln>
            <a:noFill/>
          </a:ln>
        </p:spPr>
        <p:txBody>
          <a:bodyPr spcFirstLastPara="1" wrap="square" lIns="68569" tIns="34275" rIns="68569" bIns="34275" anchor="t" anchorCtr="0">
            <a:noAutofit/>
          </a:bodyPr>
          <a:lstStyle/>
          <a:p>
            <a:r>
              <a:rPr lang="en-US" b="1" dirty="0">
                <a:solidFill>
                  <a:schemeClr val="accent4"/>
                </a:solidFill>
                <a:latin typeface="Calibri" panose="020F0502020204030204" pitchFamily="34" charset="0"/>
                <a:cs typeface="Calibri" panose="020F0502020204030204" pitchFamily="34" charset="0"/>
              </a:rPr>
              <a:t>How does PVR work? - </a:t>
            </a:r>
            <a:r>
              <a:rPr lang="en-US" b="1" i="1" dirty="0">
                <a:solidFill>
                  <a:schemeClr val="accent4"/>
                </a:solidFill>
                <a:latin typeface="Calibri" panose="020F0502020204030204" pitchFamily="34" charset="0"/>
                <a:cs typeface="Calibri" panose="020F0502020204030204" pitchFamily="34" charset="0"/>
              </a:rPr>
              <a:t>2</a:t>
            </a:r>
            <a:endParaRPr i="1" dirty="0">
              <a:solidFill>
                <a:schemeClr val="accent4"/>
              </a:solidFill>
              <a:latin typeface="Calibri" panose="020F0502020204030204" pitchFamily="34" charset="0"/>
              <a:cs typeface="Calibri" panose="020F0502020204030204" pitchFamily="34" charset="0"/>
            </a:endParaRPr>
          </a:p>
        </p:txBody>
      </p:sp>
      <p:sp>
        <p:nvSpPr>
          <p:cNvPr id="139" name="Google Shape;139;p18"/>
          <p:cNvSpPr txBox="1">
            <a:spLocks noGrp="1"/>
          </p:cNvSpPr>
          <p:nvPr>
            <p:ph sz="half" idx="1"/>
          </p:nvPr>
        </p:nvSpPr>
        <p:spPr>
          <a:xfrm>
            <a:off x="2552699" y="1828800"/>
            <a:ext cx="6502400" cy="4233797"/>
          </a:xfrm>
          <a:prstGeom prst="rect">
            <a:avLst/>
          </a:prstGeom>
          <a:noFill/>
          <a:ln>
            <a:noFill/>
          </a:ln>
        </p:spPr>
        <p:txBody>
          <a:bodyPr spcFirstLastPara="1" wrap="square" lIns="68569" tIns="34275" rIns="68569" bIns="34275" anchor="t" anchorCtr="0">
            <a:noAutofit/>
          </a:bodyPr>
          <a:lstStyle/>
          <a:p>
            <a:pPr marL="171450" indent="-171450">
              <a:lnSpc>
                <a:spcPct val="100000"/>
              </a:lnSpc>
              <a:spcBef>
                <a:spcPts val="0"/>
              </a:spcBef>
            </a:pPr>
            <a:r>
              <a:rPr lang="en-US" sz="2200" dirty="0">
                <a:latin typeface="+mn-lt"/>
              </a:rPr>
              <a:t>Breastfeeding naturally interferes with the hormones that cause ovulation. PVR’s progesterone reinforces this and </a:t>
            </a:r>
            <a:r>
              <a:rPr lang="en-US" sz="2200" dirty="0">
                <a:solidFill>
                  <a:srgbClr val="C55A11"/>
                </a:solidFill>
                <a:latin typeface="+mn-lt"/>
              </a:rPr>
              <a:t>suppresses ovulation</a:t>
            </a:r>
            <a:r>
              <a:rPr lang="en-US" sz="2200" dirty="0">
                <a:latin typeface="+mn-lt"/>
              </a:rPr>
              <a:t>.</a:t>
            </a:r>
            <a:endParaRPr sz="2200" dirty="0">
              <a:latin typeface="+mn-lt"/>
            </a:endParaRPr>
          </a:p>
          <a:p>
            <a:pPr marL="171450" indent="-171450">
              <a:lnSpc>
                <a:spcPct val="100000"/>
              </a:lnSpc>
              <a:spcBef>
                <a:spcPts val="2550"/>
              </a:spcBef>
            </a:pPr>
            <a:r>
              <a:rPr lang="en-US" sz="2200" dirty="0">
                <a:latin typeface="+mn-lt"/>
              </a:rPr>
              <a:t>Progesterone extends </a:t>
            </a:r>
            <a:r>
              <a:rPr lang="en-US" sz="2200" u="sng" dirty="0">
                <a:solidFill>
                  <a:srgbClr val="C55A11"/>
                </a:solidFill>
                <a:latin typeface="+mn-lt"/>
              </a:rPr>
              <a:t>postpartum amenorrhea</a:t>
            </a:r>
            <a:r>
              <a:rPr lang="en-US" sz="2200" dirty="0">
                <a:solidFill>
                  <a:srgbClr val="C55A11"/>
                </a:solidFill>
                <a:latin typeface="+mn-lt"/>
              </a:rPr>
              <a:t>:</a:t>
            </a:r>
            <a:br>
              <a:rPr lang="en-US" sz="2200" dirty="0">
                <a:solidFill>
                  <a:srgbClr val="C55A11"/>
                </a:solidFill>
                <a:latin typeface="+mn-lt"/>
              </a:rPr>
            </a:br>
            <a:r>
              <a:rPr lang="en-US" sz="2200" dirty="0">
                <a:solidFill>
                  <a:srgbClr val="C55A11"/>
                </a:solidFill>
                <a:latin typeface="+mn-lt"/>
              </a:rPr>
              <a:t>lack of menstruation. </a:t>
            </a:r>
            <a:endParaRPr sz="2200" dirty="0">
              <a:latin typeface="+mn-lt"/>
            </a:endParaRPr>
          </a:p>
          <a:p>
            <a:pPr marL="171450" indent="-171450">
              <a:lnSpc>
                <a:spcPct val="100000"/>
              </a:lnSpc>
              <a:spcBef>
                <a:spcPts val="2550"/>
              </a:spcBef>
            </a:pPr>
            <a:r>
              <a:rPr lang="en-US" sz="2200" dirty="0">
                <a:latin typeface="+mn-lt"/>
              </a:rPr>
              <a:t>Must </a:t>
            </a:r>
            <a:r>
              <a:rPr lang="en-US" sz="2200" dirty="0">
                <a:solidFill>
                  <a:srgbClr val="C55A11"/>
                </a:solidFill>
                <a:latin typeface="+mn-lt"/>
              </a:rPr>
              <a:t>continue breastfeeding </a:t>
            </a:r>
            <a:r>
              <a:rPr lang="en-US" sz="2200" b="1" i="1" dirty="0">
                <a:latin typeface="+mn-lt"/>
              </a:rPr>
              <a:t>at least 4 times a day.</a:t>
            </a:r>
            <a:endParaRPr lang="en-US" sz="2200" dirty="0">
              <a:latin typeface="+mn-lt"/>
            </a:endParaRPr>
          </a:p>
          <a:p>
            <a:pPr marL="171450" indent="-171450">
              <a:lnSpc>
                <a:spcPct val="100000"/>
              </a:lnSpc>
              <a:spcBef>
                <a:spcPts val="2550"/>
              </a:spcBef>
            </a:pPr>
            <a:r>
              <a:rPr lang="en-US" sz="2200" dirty="0">
                <a:latin typeface="+mn-lt"/>
              </a:rPr>
              <a:t>Progesterone creates a mucus around the cervix, </a:t>
            </a:r>
            <a:r>
              <a:rPr lang="en-US" sz="2200" dirty="0">
                <a:solidFill>
                  <a:srgbClr val="C55A11"/>
                </a:solidFill>
                <a:latin typeface="+mn-lt"/>
              </a:rPr>
              <a:t>blocking sperm </a:t>
            </a:r>
            <a:r>
              <a:rPr lang="en-US" sz="2200" dirty="0">
                <a:latin typeface="+mn-lt"/>
              </a:rPr>
              <a:t>from reaching egg.</a:t>
            </a:r>
            <a:endParaRPr sz="2200" dirty="0">
              <a:latin typeface="+mn-lt"/>
            </a:endParaRPr>
          </a:p>
          <a:p>
            <a:pPr marL="0" indent="0">
              <a:spcBef>
                <a:spcPts val="2550"/>
              </a:spcBef>
              <a:buNone/>
            </a:pPr>
            <a:endParaRPr sz="2200" dirty="0"/>
          </a:p>
        </p:txBody>
      </p:sp>
      <p:pic>
        <p:nvPicPr>
          <p:cNvPr id="140" name="Google Shape;140;p18"/>
          <p:cNvPicPr preferRelativeResize="0"/>
          <p:nvPr/>
        </p:nvPicPr>
        <p:blipFill rotWithShape="1">
          <a:blip r:embed="rId3">
            <a:alphaModFix/>
          </a:blip>
          <a:srcRect/>
          <a:stretch/>
        </p:blipFill>
        <p:spPr>
          <a:xfrm>
            <a:off x="153248" y="2184950"/>
            <a:ext cx="2265360" cy="1771100"/>
          </a:xfrm>
          <a:prstGeom prst="rect">
            <a:avLst/>
          </a:prstGeom>
          <a:noFill/>
          <a:ln>
            <a:noFill/>
          </a:ln>
        </p:spPr>
      </p:pic>
      <p:sp>
        <p:nvSpPr>
          <p:cNvPr id="2" name="Slide Number Placeholder 1">
            <a:extLst>
              <a:ext uri="{FF2B5EF4-FFF2-40B4-BE49-F238E27FC236}">
                <a16:creationId xmlns:a16="http://schemas.microsoft.com/office/drawing/2014/main" id="{44E6452C-72B9-4587-9B1F-EDDE15A4550B}"/>
              </a:ext>
            </a:extLst>
          </p:cNvPr>
          <p:cNvSpPr>
            <a:spLocks noGrp="1"/>
          </p:cNvSpPr>
          <p:nvPr>
            <p:ph type="sldNum" sz="quarter" idx="12"/>
          </p:nvPr>
        </p:nvSpPr>
        <p:spPr/>
        <p:txBody>
          <a:bodyPr/>
          <a:lstStyle/>
          <a:p>
            <a:fld id="{8503B3E5-BAE0-4051-A0B1-29381921E4F1}" type="slidenum">
              <a:rPr lang="en-GB" smtClean="0"/>
              <a:t>91</a:t>
            </a:fld>
            <a:endParaRPr lang="en-GB"/>
          </a:p>
        </p:txBody>
      </p:sp>
      <p:sp>
        <p:nvSpPr>
          <p:cNvPr id="7" name="Footer Placeholder 1">
            <a:extLst>
              <a:ext uri="{FF2B5EF4-FFF2-40B4-BE49-F238E27FC236}">
                <a16:creationId xmlns:a16="http://schemas.microsoft.com/office/drawing/2014/main" id="{AE237C54-78AC-4FBB-8195-A91070A86AF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26"/>
          <p:cNvSpPr txBox="1"/>
          <p:nvPr/>
        </p:nvSpPr>
        <p:spPr>
          <a:xfrm>
            <a:off x="7339519" y="3181479"/>
            <a:ext cx="1804481" cy="710801"/>
          </a:xfrm>
          <a:prstGeom prst="rect">
            <a:avLst/>
          </a:prstGeom>
          <a:noFill/>
          <a:ln>
            <a:noFill/>
          </a:ln>
        </p:spPr>
        <p:txBody>
          <a:bodyPr spcFirstLastPara="1" wrap="square" lIns="68569" tIns="34275" rIns="68569" bIns="34275" anchor="t" anchorCtr="0">
            <a:noAutofit/>
          </a:bodyPr>
          <a:lstStyle/>
          <a:p>
            <a:pPr defTabSz="685800">
              <a:buClr>
                <a:srgbClr val="000000"/>
              </a:buClr>
              <a:buSzPts val="1800"/>
            </a:pPr>
            <a:endParaRPr sz="1350" kern="0">
              <a:solidFill>
                <a:srgbClr val="000000"/>
              </a:solidFill>
              <a:latin typeface="Calibri"/>
              <a:ea typeface="Calibri"/>
              <a:cs typeface="Calibri"/>
              <a:sym typeface="Calibri"/>
            </a:endParaRPr>
          </a:p>
        </p:txBody>
      </p:sp>
      <p:graphicFrame>
        <p:nvGraphicFramePr>
          <p:cNvPr id="229" name="Google Shape;229;p26"/>
          <p:cNvGraphicFramePr/>
          <p:nvPr>
            <p:extLst>
              <p:ext uri="{D42A27DB-BD31-4B8C-83A1-F6EECF244321}">
                <p14:modId xmlns:p14="http://schemas.microsoft.com/office/powerpoint/2010/main" val="3615161165"/>
              </p:ext>
            </p:extLst>
          </p:nvPr>
        </p:nvGraphicFramePr>
        <p:xfrm>
          <a:off x="662690" y="1847590"/>
          <a:ext cx="7810500" cy="4114896"/>
        </p:xfrm>
        <a:graphic>
          <a:graphicData uri="http://schemas.openxmlformats.org/drawingml/2006/table">
            <a:tbl>
              <a:tblPr firstRow="1" bandRow="1">
                <a:noFill/>
              </a:tblPr>
              <a:tblGrid>
                <a:gridCol w="3905250">
                  <a:extLst>
                    <a:ext uri="{9D8B030D-6E8A-4147-A177-3AD203B41FA5}">
                      <a16:colId xmlns:a16="http://schemas.microsoft.com/office/drawing/2014/main" val="20000"/>
                    </a:ext>
                  </a:extLst>
                </a:gridCol>
                <a:gridCol w="3905250">
                  <a:extLst>
                    <a:ext uri="{9D8B030D-6E8A-4147-A177-3AD203B41FA5}">
                      <a16:colId xmlns:a16="http://schemas.microsoft.com/office/drawing/2014/main" val="20001"/>
                    </a:ext>
                  </a:extLst>
                </a:gridCol>
              </a:tblGrid>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Family Planning Method</a:t>
                      </a:r>
                      <a:endParaRPr sz="1800" u="none" strike="noStrike" cap="none" dirty="0">
                        <a:latin typeface="Arial" panose="020B0604020202020204" pitchFamily="34" charset="0"/>
                        <a:cs typeface="Arial" panose="020B0604020202020204" pitchFamily="34" charset="0"/>
                      </a:endParaRPr>
                    </a:p>
                  </a:txBody>
                  <a:tcPr marL="68588" marR="68588" marT="34294" marB="34294">
                    <a:solidFill>
                      <a:schemeClr val="bg1">
                        <a:lumMod val="65000"/>
                      </a:schemeClr>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First Year Pregnancy Rate</a:t>
                      </a:r>
                      <a:endParaRPr sz="1800" u="none" strike="noStrike" cap="none" dirty="0">
                        <a:latin typeface="Arial" panose="020B0604020202020204" pitchFamily="34" charset="0"/>
                        <a:cs typeface="Arial" panose="020B0604020202020204" pitchFamily="34" charset="0"/>
                      </a:endParaRPr>
                    </a:p>
                  </a:txBody>
                  <a:tcPr marL="68588" marR="68588" marT="34294" marB="34294">
                    <a:solidFill>
                      <a:schemeClr val="bg1">
                        <a:lumMod val="65000"/>
                      </a:schemeClr>
                    </a:solidFill>
                  </a:tcPr>
                </a:tc>
                <a:extLst>
                  <a:ext uri="{0D108BD9-81ED-4DB2-BD59-A6C34878D82A}">
                    <a16:rowId xmlns:a16="http://schemas.microsoft.com/office/drawing/2014/main" val="10000"/>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No method</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a:latin typeface="Arial" panose="020B0604020202020204" pitchFamily="34" charset="0"/>
                          <a:cs typeface="Arial" panose="020B0604020202020204" pitchFamily="34" charset="0"/>
                        </a:rPr>
                        <a:t>85</a:t>
                      </a:r>
                      <a:endParaRPr sz="1800" u="none" strike="noStrike" cap="none">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1"/>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Spermicides</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16</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2"/>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Diaphragm with spermicide</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16</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3"/>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a:latin typeface="Arial" panose="020B0604020202020204" pitchFamily="34" charset="0"/>
                          <a:cs typeface="Arial" panose="020B0604020202020204" pitchFamily="34" charset="0"/>
                        </a:rPr>
                        <a:t>Standard Days Method</a:t>
                      </a:r>
                      <a:endParaRPr sz="1800" u="none" strike="noStrike" cap="none">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5</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4"/>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a:latin typeface="Arial" panose="020B0604020202020204" pitchFamily="34" charset="0"/>
                          <a:cs typeface="Arial" panose="020B0604020202020204" pitchFamily="34" charset="0"/>
                        </a:rPr>
                        <a:t>Male condoms</a:t>
                      </a:r>
                      <a:endParaRPr sz="1800" u="none" strike="noStrike" cap="none">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2</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5"/>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b="1" u="none" strike="noStrike" cap="none">
                          <a:latin typeface="Arial" panose="020B0604020202020204" pitchFamily="34" charset="0"/>
                          <a:cs typeface="Arial" panose="020B0604020202020204" pitchFamily="34" charset="0"/>
                        </a:rPr>
                        <a:t>PVR</a:t>
                      </a:r>
                      <a:endParaRPr sz="1800" u="none" strike="noStrike" cap="none">
                        <a:latin typeface="Arial" panose="020B0604020202020204" pitchFamily="34" charset="0"/>
                        <a:cs typeface="Arial" panose="020B0604020202020204" pitchFamily="34" charset="0"/>
                      </a:endParaRPr>
                    </a:p>
                  </a:txBody>
                  <a:tcPr marL="68588" marR="68588" marT="34294" marB="34294">
                    <a:solidFill>
                      <a:schemeClr val="accent2">
                        <a:lumMod val="40000"/>
                        <a:lumOff val="60000"/>
                      </a:schemeClr>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b="1" u="none" strike="noStrike" cap="none" dirty="0">
                          <a:latin typeface="Arial" panose="020B0604020202020204" pitchFamily="34" charset="0"/>
                          <a:cs typeface="Arial" panose="020B0604020202020204" pitchFamily="34" charset="0"/>
                        </a:rPr>
                        <a:t>1.5</a:t>
                      </a:r>
                      <a:endParaRPr sz="1800" u="none" strike="noStrike" cap="none" dirty="0">
                        <a:latin typeface="Arial" panose="020B0604020202020204" pitchFamily="34" charset="0"/>
                        <a:cs typeface="Arial" panose="020B0604020202020204" pitchFamily="34" charset="0"/>
                      </a:endParaRPr>
                    </a:p>
                  </a:txBody>
                  <a:tcPr marL="68588" marR="68588" marT="34294" marB="34294">
                    <a:solidFill>
                      <a:schemeClr val="accent2">
                        <a:lumMod val="40000"/>
                        <a:lumOff val="60000"/>
                      </a:schemeClr>
                    </a:solidFill>
                  </a:tcPr>
                </a:tc>
                <a:extLst>
                  <a:ext uri="{0D108BD9-81ED-4DB2-BD59-A6C34878D82A}">
                    <a16:rowId xmlns:a16="http://schemas.microsoft.com/office/drawing/2014/main" val="10006"/>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Female Sterilization</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0.5</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8"/>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Copper IUD</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0.6</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09"/>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Progestin-only pills</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0.3</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10"/>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Progestin-only Injectables</a:t>
                      </a:r>
                      <a:endParaRPr sz="1800" u="none" strike="noStrike" cap="none" dirty="0">
                        <a:latin typeface="Arial" panose="020B0604020202020204" pitchFamily="34" charset="0"/>
                        <a:cs typeface="Arial" panose="020B0604020202020204" pitchFamily="34" charset="0"/>
                      </a:endParaRPr>
                    </a:p>
                  </a:txBody>
                  <a:tcPr marL="68588" marR="68588" marT="34294" marB="34294"/>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0.2</a:t>
                      </a:r>
                      <a:endParaRPr sz="1800" u="none" strike="noStrike" cap="none" dirty="0">
                        <a:latin typeface="Arial" panose="020B0604020202020204" pitchFamily="34" charset="0"/>
                        <a:cs typeface="Arial" panose="020B0604020202020204" pitchFamily="34" charset="0"/>
                      </a:endParaRPr>
                    </a:p>
                  </a:txBody>
                  <a:tcPr marL="68588" marR="68588" marT="34294" marB="34294"/>
                </a:tc>
                <a:extLst>
                  <a:ext uri="{0D108BD9-81ED-4DB2-BD59-A6C34878D82A}">
                    <a16:rowId xmlns:a16="http://schemas.microsoft.com/office/drawing/2014/main" val="10011"/>
                  </a:ext>
                </a:extLst>
              </a:tr>
              <a:tr h="278138">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Implants</a:t>
                      </a:r>
                      <a:endParaRPr sz="1800" u="none" strike="noStrike" cap="none" dirty="0">
                        <a:latin typeface="Arial" panose="020B0604020202020204" pitchFamily="34" charset="0"/>
                        <a:cs typeface="Arial" panose="020B0604020202020204" pitchFamily="34" charset="0"/>
                      </a:endParaRPr>
                    </a:p>
                  </a:txBody>
                  <a:tcPr marL="68588" marR="68588" marT="34294" marB="34294">
                    <a:no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1800" u="none" strike="noStrike" cap="none" dirty="0">
                          <a:latin typeface="Arial" panose="020B0604020202020204" pitchFamily="34" charset="0"/>
                          <a:cs typeface="Arial" panose="020B0604020202020204" pitchFamily="34" charset="0"/>
                        </a:rPr>
                        <a:t>0.1</a:t>
                      </a:r>
                      <a:endParaRPr sz="1800" u="none" strike="noStrike" cap="none" dirty="0">
                        <a:latin typeface="Arial" panose="020B0604020202020204" pitchFamily="34" charset="0"/>
                        <a:cs typeface="Arial" panose="020B0604020202020204" pitchFamily="34" charset="0"/>
                      </a:endParaRPr>
                    </a:p>
                  </a:txBody>
                  <a:tcPr marL="68588" marR="68588" marT="34294" marB="34294">
                    <a:noFill/>
                  </a:tcPr>
                </a:tc>
                <a:extLst>
                  <a:ext uri="{0D108BD9-81ED-4DB2-BD59-A6C34878D82A}">
                    <a16:rowId xmlns:a16="http://schemas.microsoft.com/office/drawing/2014/main" val="10012"/>
                  </a:ext>
                </a:extLst>
              </a:tr>
            </a:tbl>
          </a:graphicData>
        </a:graphic>
      </p:graphicFrame>
      <p:sp>
        <p:nvSpPr>
          <p:cNvPr id="6" name="Google Shape;158;p20"/>
          <p:cNvSpPr txBox="1">
            <a:spLocks/>
          </p:cNvSpPr>
          <p:nvPr/>
        </p:nvSpPr>
        <p:spPr>
          <a:xfrm>
            <a:off x="140721" y="305831"/>
            <a:ext cx="8665075" cy="109855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Calibri"/>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defTabSz="685800">
              <a:buClr>
                <a:srgbClr val="000000"/>
              </a:buClr>
            </a:pPr>
            <a:r>
              <a:rPr lang="en-US" sz="4000" b="1" kern="0" dirty="0">
                <a:solidFill>
                  <a:schemeClr val="accent4"/>
                </a:solidFill>
                <a:latin typeface="Calibri" panose="020F0502020204030204" pitchFamily="34" charset="0"/>
                <a:cs typeface="Calibri" panose="020F0502020204030204" pitchFamily="34" charset="0"/>
              </a:rPr>
              <a:t>Relative effectiveness of PVR compared to other methods</a:t>
            </a:r>
          </a:p>
        </p:txBody>
      </p:sp>
      <p:sp>
        <p:nvSpPr>
          <p:cNvPr id="2" name="Slide Number Placeholder 1">
            <a:extLst>
              <a:ext uri="{FF2B5EF4-FFF2-40B4-BE49-F238E27FC236}">
                <a16:creationId xmlns:a16="http://schemas.microsoft.com/office/drawing/2014/main" id="{AC2599A4-BF05-4523-8F4E-1FCD5EB0B04C}"/>
              </a:ext>
            </a:extLst>
          </p:cNvPr>
          <p:cNvSpPr>
            <a:spLocks noGrp="1"/>
          </p:cNvSpPr>
          <p:nvPr>
            <p:ph type="sldNum" sz="quarter" idx="12"/>
          </p:nvPr>
        </p:nvSpPr>
        <p:spPr/>
        <p:txBody>
          <a:bodyPr/>
          <a:lstStyle/>
          <a:p>
            <a:fld id="{8503B3E5-BAE0-4051-A0B1-29381921E4F1}" type="slidenum">
              <a:rPr lang="en-GB" smtClean="0"/>
              <a:t>92</a:t>
            </a:fld>
            <a:endParaRPr lang="en-GB"/>
          </a:p>
        </p:txBody>
      </p:sp>
      <p:sp>
        <p:nvSpPr>
          <p:cNvPr id="7" name="Footer Placeholder 1">
            <a:extLst>
              <a:ext uri="{FF2B5EF4-FFF2-40B4-BE49-F238E27FC236}">
                <a16:creationId xmlns:a16="http://schemas.microsoft.com/office/drawing/2014/main" id="{55D9DAEC-513C-4213-B139-EF989388C2F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291034" y="234050"/>
            <a:ext cx="8742178" cy="994172"/>
          </a:xfrm>
          <a:prstGeom prst="rect">
            <a:avLst/>
          </a:prstGeom>
          <a:noFill/>
          <a:ln>
            <a:noFill/>
          </a:ln>
        </p:spPr>
        <p:txBody>
          <a:bodyPr spcFirstLastPara="1" wrap="square" lIns="68569" tIns="34275" rIns="68569" bIns="34275" anchor="t" anchorCtr="0">
            <a:noAutofit/>
          </a:bodyPr>
          <a:lstStyle/>
          <a:p>
            <a:r>
              <a:rPr lang="en-US" b="1" dirty="0">
                <a:solidFill>
                  <a:schemeClr val="accent4"/>
                </a:solidFill>
                <a:latin typeface="Calibri" panose="020F0502020204030204" pitchFamily="34" charset="0"/>
                <a:cs typeface="Calibri" panose="020F0502020204030204" pitchFamily="34" charset="0"/>
              </a:rPr>
              <a:t>Who can use PVR?</a:t>
            </a:r>
            <a:endParaRPr dirty="0">
              <a:solidFill>
                <a:schemeClr val="accent4"/>
              </a:solidFill>
              <a:latin typeface="Calibri" panose="020F0502020204030204" pitchFamily="34" charset="0"/>
              <a:cs typeface="Calibri" panose="020F0502020204030204" pitchFamily="34" charset="0"/>
            </a:endParaRPr>
          </a:p>
        </p:txBody>
      </p:sp>
      <p:sp>
        <p:nvSpPr>
          <p:cNvPr id="150" name="Google Shape;150;p19"/>
          <p:cNvSpPr txBox="1">
            <a:spLocks noGrp="1"/>
          </p:cNvSpPr>
          <p:nvPr>
            <p:ph sz="half" idx="1"/>
          </p:nvPr>
        </p:nvSpPr>
        <p:spPr>
          <a:xfrm>
            <a:off x="792174" y="1451345"/>
            <a:ext cx="7723176" cy="3560676"/>
          </a:xfrm>
          <a:prstGeom prst="rect">
            <a:avLst/>
          </a:prstGeom>
          <a:noFill/>
          <a:ln>
            <a:noFill/>
          </a:ln>
        </p:spPr>
        <p:txBody>
          <a:bodyPr spcFirstLastPara="1" wrap="square" lIns="68569" tIns="34275" rIns="68569" bIns="34275" anchor="t" anchorCtr="0">
            <a:noAutofit/>
          </a:bodyPr>
          <a:lstStyle/>
          <a:p>
            <a:pPr marL="171450" lvl="1" indent="-171450">
              <a:lnSpc>
                <a:spcPct val="100000"/>
              </a:lnSpc>
              <a:spcBef>
                <a:spcPts val="0"/>
              </a:spcBef>
              <a:buSzPts val="2800"/>
            </a:pPr>
            <a:r>
              <a:rPr lang="en-US" sz="2800" b="0" i="0" u="none" strike="noStrike" cap="none" dirty="0">
                <a:solidFill>
                  <a:schemeClr val="dk1"/>
                </a:solidFill>
                <a:latin typeface="+mn-lt"/>
                <a:sym typeface="Calibri"/>
              </a:rPr>
              <a:t>Women </a:t>
            </a:r>
            <a:r>
              <a:rPr lang="en-US" sz="2800" b="0" i="0" u="none" strike="noStrike" cap="none" dirty="0">
                <a:solidFill>
                  <a:srgbClr val="C55A11"/>
                </a:solidFill>
                <a:latin typeface="+mn-lt"/>
                <a:sym typeface="Calibri"/>
              </a:rPr>
              <a:t>who are </a:t>
            </a:r>
            <a:r>
              <a:rPr lang="en-US" sz="2800" b="0" i="0" u="none" strike="noStrike" cap="none" dirty="0">
                <a:solidFill>
                  <a:schemeClr val="dk1"/>
                </a:solidFill>
                <a:latin typeface="+mn-lt"/>
                <a:sym typeface="Calibri"/>
              </a:rPr>
              <a:t>4</a:t>
            </a:r>
            <a:r>
              <a:rPr lang="en-US" sz="2800" b="0" i="0" u="none" strike="noStrike" cap="none" dirty="0">
                <a:solidFill>
                  <a:srgbClr val="FF0000"/>
                </a:solidFill>
                <a:latin typeface="+mn-lt"/>
                <a:sym typeface="Calibri"/>
              </a:rPr>
              <a:t> </a:t>
            </a:r>
            <a:r>
              <a:rPr lang="en-US" sz="2800" b="0" i="0" u="none" strike="noStrike" cap="none" dirty="0">
                <a:solidFill>
                  <a:schemeClr val="dk1"/>
                </a:solidFill>
                <a:latin typeface="+mn-lt"/>
                <a:sym typeface="Calibri"/>
              </a:rPr>
              <a:t>weeks after childbirth and </a:t>
            </a:r>
            <a:r>
              <a:rPr lang="en-US" sz="2800" b="0" i="0" u="none" strike="noStrike" cap="none" dirty="0">
                <a:solidFill>
                  <a:srgbClr val="C55A11"/>
                </a:solidFill>
                <a:latin typeface="+mn-lt"/>
                <a:sym typeface="Calibri"/>
              </a:rPr>
              <a:t>whose</a:t>
            </a:r>
            <a:r>
              <a:rPr lang="en-US" sz="2800" b="0" i="0" u="none" strike="noStrike" cap="none" dirty="0">
                <a:solidFill>
                  <a:srgbClr val="FF0000"/>
                </a:solidFill>
                <a:latin typeface="+mn-lt"/>
                <a:sym typeface="Calibri"/>
              </a:rPr>
              <a:t> </a:t>
            </a:r>
            <a:r>
              <a:rPr lang="en-US" sz="2800" b="0" i="0" u="none" strike="noStrike" cap="none" dirty="0">
                <a:solidFill>
                  <a:schemeClr val="dk1"/>
                </a:solidFill>
                <a:latin typeface="+mn-lt"/>
                <a:sym typeface="Calibri"/>
              </a:rPr>
              <a:t>menses have not returned</a:t>
            </a:r>
            <a:endParaRPr sz="2800" b="0" i="0" u="none" strike="noStrike" cap="none" dirty="0">
              <a:solidFill>
                <a:schemeClr val="dk1"/>
              </a:solidFill>
              <a:latin typeface="+mn-lt"/>
              <a:sym typeface="Calibri"/>
            </a:endParaRPr>
          </a:p>
          <a:p>
            <a:pPr marL="628650" lvl="1" indent="-171450">
              <a:lnSpc>
                <a:spcPct val="100000"/>
              </a:lnSpc>
              <a:spcBef>
                <a:spcPts val="2550"/>
              </a:spcBef>
            </a:pPr>
            <a:r>
              <a:rPr lang="en-US" dirty="0">
                <a:latin typeface="+mn-lt"/>
              </a:rPr>
              <a:t>Women</a:t>
            </a:r>
            <a:r>
              <a:rPr lang="en-US" dirty="0">
                <a:solidFill>
                  <a:srgbClr val="FF0000"/>
                </a:solidFill>
                <a:latin typeface="+mn-lt"/>
              </a:rPr>
              <a:t> </a:t>
            </a:r>
            <a:r>
              <a:rPr lang="en-US" dirty="0">
                <a:solidFill>
                  <a:srgbClr val="C55A11"/>
                </a:solidFill>
                <a:latin typeface="+mn-lt"/>
              </a:rPr>
              <a:t>who are </a:t>
            </a:r>
            <a:r>
              <a:rPr lang="en-US" dirty="0">
                <a:latin typeface="+mn-lt"/>
              </a:rPr>
              <a:t>breastfeeding </a:t>
            </a:r>
            <a:r>
              <a:rPr lang="en-US" b="1" i="1" dirty="0">
                <a:latin typeface="+mn-lt"/>
              </a:rPr>
              <a:t>at least </a:t>
            </a:r>
            <a:r>
              <a:rPr lang="en-US" dirty="0">
                <a:latin typeface="+mn-lt"/>
              </a:rPr>
              <a:t>4 times a day</a:t>
            </a:r>
            <a:endParaRPr dirty="0">
              <a:latin typeface="+mn-lt"/>
            </a:endParaRPr>
          </a:p>
          <a:p>
            <a:pPr marL="628650" lvl="1" indent="-171450">
              <a:lnSpc>
                <a:spcPct val="100000"/>
              </a:lnSpc>
              <a:spcBef>
                <a:spcPts val="2550"/>
              </a:spcBef>
            </a:pPr>
            <a:r>
              <a:rPr lang="en-US" dirty="0">
                <a:latin typeface="+mn-lt"/>
              </a:rPr>
              <a:t>Baby is less than 1 year old</a:t>
            </a:r>
            <a:endParaRPr dirty="0">
              <a:latin typeface="+mn-lt"/>
            </a:endParaRPr>
          </a:p>
          <a:p>
            <a:pPr marL="628650" lvl="1" indent="-171450">
              <a:lnSpc>
                <a:spcPct val="100000"/>
              </a:lnSpc>
              <a:spcBef>
                <a:spcPts val="2550"/>
              </a:spcBef>
            </a:pPr>
            <a:r>
              <a:rPr lang="en-US" dirty="0">
                <a:solidFill>
                  <a:srgbClr val="C55A11"/>
                </a:solidFill>
                <a:latin typeface="+mn-lt"/>
              </a:rPr>
              <a:t>Women who are not </a:t>
            </a:r>
            <a:r>
              <a:rPr lang="en-US" dirty="0">
                <a:latin typeface="+mn-lt"/>
              </a:rPr>
              <a:t>pregnant</a:t>
            </a:r>
            <a:endParaRPr dirty="0">
              <a:latin typeface="+mn-lt"/>
            </a:endParaRPr>
          </a:p>
          <a:p>
            <a:pPr marL="628650" lvl="1" indent="-171450">
              <a:lnSpc>
                <a:spcPct val="100000"/>
              </a:lnSpc>
              <a:spcBef>
                <a:spcPts val="2550"/>
              </a:spcBef>
            </a:pPr>
            <a:r>
              <a:rPr lang="en-US" dirty="0">
                <a:latin typeface="+mn-lt"/>
              </a:rPr>
              <a:t>No other health conditions</a:t>
            </a:r>
            <a:endParaRPr dirty="0">
              <a:latin typeface="+mn-lt"/>
            </a:endParaRPr>
          </a:p>
        </p:txBody>
      </p:sp>
      <p:sp>
        <p:nvSpPr>
          <p:cNvPr id="2" name="Slide Number Placeholder 1">
            <a:extLst>
              <a:ext uri="{FF2B5EF4-FFF2-40B4-BE49-F238E27FC236}">
                <a16:creationId xmlns:a16="http://schemas.microsoft.com/office/drawing/2014/main" id="{7F28EEC3-4B92-48C3-BC33-F8F33AF8A36C}"/>
              </a:ext>
            </a:extLst>
          </p:cNvPr>
          <p:cNvSpPr>
            <a:spLocks noGrp="1"/>
          </p:cNvSpPr>
          <p:nvPr>
            <p:ph type="sldNum" sz="quarter" idx="12"/>
          </p:nvPr>
        </p:nvSpPr>
        <p:spPr/>
        <p:txBody>
          <a:bodyPr/>
          <a:lstStyle/>
          <a:p>
            <a:fld id="{8503B3E5-BAE0-4051-A0B1-29381921E4F1}" type="slidenum">
              <a:rPr lang="en-GB" smtClean="0"/>
              <a:t>93</a:t>
            </a:fld>
            <a:endParaRPr lang="en-GB"/>
          </a:p>
        </p:txBody>
      </p:sp>
      <p:sp>
        <p:nvSpPr>
          <p:cNvPr id="5" name="Footer Placeholder 1">
            <a:extLst>
              <a:ext uri="{FF2B5EF4-FFF2-40B4-BE49-F238E27FC236}">
                <a16:creationId xmlns:a16="http://schemas.microsoft.com/office/drawing/2014/main" id="{775BD3AA-3971-4709-87B8-26DD1AD79EC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32822" y="258005"/>
            <a:ext cx="8507978" cy="994172"/>
          </a:xfrm>
          <a:prstGeom prst="rect">
            <a:avLst/>
          </a:prstGeom>
          <a:noFill/>
          <a:ln>
            <a:noFill/>
          </a:ln>
        </p:spPr>
        <p:txBody>
          <a:bodyPr spcFirstLastPara="1" wrap="square" lIns="68569" tIns="34275" rIns="68569" bIns="34275" anchor="t" anchorCtr="0">
            <a:noAutofit/>
          </a:bodyPr>
          <a:lstStyle/>
          <a:p>
            <a:r>
              <a:rPr lang="en-US" b="1" dirty="0">
                <a:solidFill>
                  <a:schemeClr val="accent4"/>
                </a:solidFill>
                <a:latin typeface="Calibri" panose="020F0502020204030204" pitchFamily="34" charset="0"/>
                <a:cs typeface="Calibri" panose="020F0502020204030204" pitchFamily="34" charset="0"/>
              </a:rPr>
              <a:t>How to use PVR?</a:t>
            </a:r>
            <a:endParaRPr dirty="0">
              <a:solidFill>
                <a:schemeClr val="accent4"/>
              </a:solidFill>
              <a:latin typeface="Calibri" panose="020F0502020204030204" pitchFamily="34" charset="0"/>
              <a:cs typeface="Calibri" panose="020F0502020204030204" pitchFamily="34" charset="0"/>
            </a:endParaRPr>
          </a:p>
        </p:txBody>
      </p:sp>
      <p:sp>
        <p:nvSpPr>
          <p:cNvPr id="160" name="Google Shape;160;p20"/>
          <p:cNvSpPr txBox="1">
            <a:spLocks noGrp="1"/>
          </p:cNvSpPr>
          <p:nvPr>
            <p:ph sz="half" idx="1"/>
          </p:nvPr>
        </p:nvSpPr>
        <p:spPr>
          <a:xfrm>
            <a:off x="469900" y="1496668"/>
            <a:ext cx="8407400" cy="4140196"/>
          </a:xfrm>
          <a:prstGeom prst="rect">
            <a:avLst/>
          </a:prstGeom>
          <a:noFill/>
          <a:ln>
            <a:noFill/>
          </a:ln>
        </p:spPr>
        <p:txBody>
          <a:bodyPr spcFirstLastPara="1" wrap="square" lIns="68569" tIns="34275" rIns="68569" bIns="34275" anchor="t" anchorCtr="0">
            <a:noAutofit/>
          </a:bodyPr>
          <a:lstStyle/>
          <a:p>
            <a:pPr marL="171450" indent="-171450">
              <a:lnSpc>
                <a:spcPct val="100000"/>
              </a:lnSpc>
              <a:spcBef>
                <a:spcPts val="0"/>
              </a:spcBef>
            </a:pPr>
            <a:r>
              <a:rPr lang="en-US" sz="2600" dirty="0">
                <a:cs typeface="Arial" panose="020B0604020202020204" pitchFamily="34" charset="0"/>
              </a:rPr>
              <a:t>The woman inserts the ring high in her vaginal canal.</a:t>
            </a:r>
            <a:endParaRPr sz="2600" dirty="0">
              <a:cs typeface="Arial" panose="020B0604020202020204" pitchFamily="34" charset="0"/>
            </a:endParaRPr>
          </a:p>
          <a:p>
            <a:pPr marL="171450" indent="-171450">
              <a:lnSpc>
                <a:spcPct val="100000"/>
              </a:lnSpc>
              <a:spcBef>
                <a:spcPts val="2100"/>
              </a:spcBef>
            </a:pPr>
            <a:r>
              <a:rPr lang="en-US" sz="2600" dirty="0">
                <a:cs typeface="Arial" panose="020B0604020202020204" pitchFamily="34" charset="0"/>
              </a:rPr>
              <a:t>Each ring is effective up to 3 months and she should leave it in the vagina for the entire time.</a:t>
            </a:r>
            <a:endParaRPr sz="2600" dirty="0">
              <a:cs typeface="Arial" panose="020B0604020202020204" pitchFamily="34" charset="0"/>
            </a:endParaRPr>
          </a:p>
          <a:p>
            <a:pPr marL="171450" indent="-171450">
              <a:lnSpc>
                <a:spcPct val="100000"/>
              </a:lnSpc>
              <a:spcBef>
                <a:spcPts val="2100"/>
              </a:spcBef>
            </a:pPr>
            <a:r>
              <a:rPr lang="en-US" sz="2600" dirty="0">
                <a:cs typeface="Arial" panose="020B0604020202020204" pitchFamily="34" charset="0"/>
              </a:rPr>
              <a:t>After 3 months, the woman easily removes the ring and inserts a new one.</a:t>
            </a:r>
            <a:endParaRPr sz="2600" dirty="0">
              <a:cs typeface="Arial" panose="020B0604020202020204" pitchFamily="34" charset="0"/>
            </a:endParaRPr>
          </a:p>
          <a:p>
            <a:pPr marL="171450" indent="-171450">
              <a:lnSpc>
                <a:spcPct val="100000"/>
              </a:lnSpc>
              <a:spcBef>
                <a:spcPts val="2100"/>
              </a:spcBef>
            </a:pPr>
            <a:r>
              <a:rPr lang="en-US" sz="2600" dirty="0">
                <a:cs typeface="Arial" panose="020B0604020202020204" pitchFamily="34" charset="0"/>
              </a:rPr>
              <a:t>She can use this method successively up to 1 year (4 rings in 1 year).</a:t>
            </a:r>
            <a:endParaRPr sz="2600" dirty="0">
              <a:cs typeface="Arial" panose="020B0604020202020204" pitchFamily="34" charset="0"/>
            </a:endParaRPr>
          </a:p>
          <a:p>
            <a:pPr marL="171450" indent="-171450">
              <a:lnSpc>
                <a:spcPct val="100000"/>
              </a:lnSpc>
              <a:spcBef>
                <a:spcPts val="2100"/>
              </a:spcBef>
            </a:pPr>
            <a:r>
              <a:rPr lang="en-US" sz="2600" dirty="0">
                <a:cs typeface="Arial" panose="020B0604020202020204" pitchFamily="34" charset="0"/>
              </a:rPr>
              <a:t>The ring can be left in vagina during intercourse or removed for </a:t>
            </a:r>
            <a:r>
              <a:rPr lang="en-US" sz="2600" b="1" i="1" dirty="0">
                <a:cs typeface="Arial" panose="020B0604020202020204" pitchFamily="34" charset="0"/>
              </a:rPr>
              <a:t>no more than 2 hours</a:t>
            </a:r>
            <a:r>
              <a:rPr lang="en-US" sz="2600" i="1" dirty="0">
                <a:cs typeface="Arial" panose="020B0604020202020204" pitchFamily="34" charset="0"/>
              </a:rPr>
              <a:t>.</a:t>
            </a:r>
            <a:endParaRPr sz="2600" i="1" dirty="0">
              <a:cs typeface="Arial" panose="020B0604020202020204" pitchFamily="34" charset="0"/>
            </a:endParaRPr>
          </a:p>
          <a:p>
            <a:pPr marL="171450" indent="-171450">
              <a:spcBef>
                <a:spcPts val="2100"/>
              </a:spcBef>
              <a:buNone/>
            </a:pPr>
            <a:endParaRPr sz="2600" dirty="0"/>
          </a:p>
          <a:p>
            <a:pPr marL="171450" indent="-38100">
              <a:spcBef>
                <a:spcPts val="2100"/>
              </a:spcBef>
              <a:buNone/>
            </a:pPr>
            <a:endParaRPr sz="2600" dirty="0"/>
          </a:p>
        </p:txBody>
      </p:sp>
      <p:sp>
        <p:nvSpPr>
          <p:cNvPr id="2" name="Slide Number Placeholder 1">
            <a:extLst>
              <a:ext uri="{FF2B5EF4-FFF2-40B4-BE49-F238E27FC236}">
                <a16:creationId xmlns:a16="http://schemas.microsoft.com/office/drawing/2014/main" id="{02AF9F2F-A6AF-47E0-A9A4-B277CBA5F3B7}"/>
              </a:ext>
            </a:extLst>
          </p:cNvPr>
          <p:cNvSpPr>
            <a:spLocks noGrp="1"/>
          </p:cNvSpPr>
          <p:nvPr>
            <p:ph type="sldNum" sz="quarter" idx="12"/>
          </p:nvPr>
        </p:nvSpPr>
        <p:spPr/>
        <p:txBody>
          <a:bodyPr/>
          <a:lstStyle/>
          <a:p>
            <a:fld id="{8503B3E5-BAE0-4051-A0B1-29381921E4F1}" type="slidenum">
              <a:rPr lang="en-GB" smtClean="0"/>
              <a:t>94</a:t>
            </a:fld>
            <a:endParaRPr lang="en-GB"/>
          </a:p>
        </p:txBody>
      </p:sp>
      <p:sp>
        <p:nvSpPr>
          <p:cNvPr id="5" name="Footer Placeholder 1">
            <a:extLst>
              <a:ext uri="{FF2B5EF4-FFF2-40B4-BE49-F238E27FC236}">
                <a16:creationId xmlns:a16="http://schemas.microsoft.com/office/drawing/2014/main" id="{EEF7E768-B6AF-40BB-82B4-686950D6BDD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0713-9D2A-43CD-8D0B-7E46947E7592}"/>
              </a:ext>
            </a:extLst>
          </p:cNvPr>
          <p:cNvSpPr>
            <a:spLocks noGrp="1"/>
          </p:cNvSpPr>
          <p:nvPr>
            <p:ph type="title"/>
          </p:nvPr>
        </p:nvSpPr>
        <p:spPr/>
        <p:txBody>
          <a:bodyPr>
            <a:noAutofit/>
          </a:bodyPr>
          <a:lstStyle/>
          <a:p>
            <a:pPr lvl="0" defTabSz="685800">
              <a:lnSpc>
                <a:spcPct val="100000"/>
              </a:lnSpc>
              <a:spcBef>
                <a:spcPts val="0"/>
              </a:spcBef>
            </a:pPr>
            <a:r>
              <a:rPr lang="en-US" b="1" kern="0" dirty="0">
                <a:solidFill>
                  <a:schemeClr val="accent4"/>
                </a:solidFill>
                <a:latin typeface="Calibri" panose="020F0502020204030204" pitchFamily="34" charset="0"/>
                <a:ea typeface="+mn-ea"/>
                <a:cs typeface="Calibri" panose="020F0502020204030204" pitchFamily="34" charset="0"/>
              </a:rPr>
              <a:t>PVR: Side effects</a:t>
            </a:r>
            <a:br>
              <a:rPr lang="en-US" b="1" kern="0" dirty="0">
                <a:solidFill>
                  <a:schemeClr val="accent4"/>
                </a:solidFill>
                <a:latin typeface="Calibri" panose="020F0502020204030204" pitchFamily="34" charset="0"/>
                <a:ea typeface="+mn-ea"/>
                <a:cs typeface="Calibri" panose="020F0502020204030204" pitchFamily="34" charset="0"/>
              </a:rPr>
            </a:br>
            <a:endParaRPr lang="en-GB" b="1" dirty="0">
              <a:solidFill>
                <a:schemeClr val="accent4"/>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195C489-5A01-4155-AFB3-F9EAE0EAB19A}"/>
              </a:ext>
            </a:extLst>
          </p:cNvPr>
          <p:cNvSpPr>
            <a:spLocks noGrp="1"/>
          </p:cNvSpPr>
          <p:nvPr>
            <p:ph idx="1"/>
          </p:nvPr>
        </p:nvSpPr>
        <p:spPr>
          <a:xfrm>
            <a:off x="628650" y="1825625"/>
            <a:ext cx="8210550" cy="4351338"/>
          </a:xfrm>
        </p:spPr>
        <p:txBody>
          <a:bodyPr>
            <a:noAutofit/>
          </a:bodyPr>
          <a:lstStyle/>
          <a:p>
            <a:pPr marL="0" indent="0">
              <a:spcBef>
                <a:spcPts val="0"/>
              </a:spcBef>
              <a:buNone/>
            </a:pPr>
            <a:r>
              <a:rPr lang="en-US" sz="2400" b="1" i="1" kern="0" dirty="0">
                <a:solidFill>
                  <a:srgbClr val="C00000"/>
                </a:solidFill>
              </a:rPr>
              <a:t>Normal</a:t>
            </a:r>
            <a:r>
              <a:rPr lang="en-US" sz="2400" b="1" kern="0" dirty="0">
                <a:solidFill>
                  <a:srgbClr val="C00000"/>
                </a:solidFill>
              </a:rPr>
              <a:t> Possible Side Effects:</a:t>
            </a:r>
            <a:endParaRPr lang="en-US" sz="2400" b="1" dirty="0">
              <a:solidFill>
                <a:srgbClr val="C00000"/>
              </a:solidFill>
              <a:cs typeface="Arial" panose="020B0604020202020204" pitchFamily="34" charset="0"/>
            </a:endParaRPr>
          </a:p>
          <a:p>
            <a:pPr>
              <a:spcBef>
                <a:spcPts val="0"/>
              </a:spcBef>
            </a:pPr>
            <a:r>
              <a:rPr lang="en-US" sz="2400" b="1" dirty="0">
                <a:solidFill>
                  <a:prstClr val="black"/>
                </a:solidFill>
                <a:cs typeface="Arial" panose="020B0604020202020204" pitchFamily="34" charset="0"/>
              </a:rPr>
              <a:t>Changes in bleeding patterns:</a:t>
            </a:r>
            <a:endParaRPr lang="en-US" sz="2400" dirty="0">
              <a:solidFill>
                <a:prstClr val="black"/>
              </a:solidFill>
              <a:cs typeface="Arial" panose="020B0604020202020204" pitchFamily="34" charset="0"/>
            </a:endParaRPr>
          </a:p>
          <a:p>
            <a:pPr lvl="1">
              <a:buFont typeface="Courier New" panose="02070309020205020404" pitchFamily="49" charset="0"/>
              <a:buChar char="o"/>
            </a:pPr>
            <a:r>
              <a:rPr lang="en-US" sz="2000" dirty="0">
                <a:solidFill>
                  <a:prstClr val="black"/>
                </a:solidFill>
                <a:cs typeface="Arial" panose="020B0604020202020204" pitchFamily="34" charset="0"/>
              </a:rPr>
              <a:t>Spotting </a:t>
            </a:r>
          </a:p>
          <a:p>
            <a:pPr lvl="1">
              <a:buFont typeface="Courier New" panose="02070309020205020404" pitchFamily="49" charset="0"/>
              <a:buChar char="o"/>
            </a:pPr>
            <a:r>
              <a:rPr lang="en-US" sz="2000" dirty="0">
                <a:solidFill>
                  <a:prstClr val="black"/>
                </a:solidFill>
                <a:cs typeface="Arial" panose="020B0604020202020204" pitchFamily="34" charset="0"/>
              </a:rPr>
              <a:t>Irregular bleeding</a:t>
            </a:r>
          </a:p>
          <a:p>
            <a:pPr lvl="1">
              <a:buFont typeface="Courier New" panose="02070309020205020404" pitchFamily="49" charset="0"/>
              <a:buChar char="o"/>
            </a:pPr>
            <a:r>
              <a:rPr lang="en-US" sz="2000" dirty="0">
                <a:solidFill>
                  <a:prstClr val="black"/>
                </a:solidFill>
                <a:cs typeface="Arial" panose="020B0604020202020204" pitchFamily="34" charset="0"/>
              </a:rPr>
              <a:t>No menstrual bleeding</a:t>
            </a:r>
          </a:p>
          <a:p>
            <a:pPr marL="171450" indent="-171450"/>
            <a:r>
              <a:rPr lang="en-US" sz="2400" b="1" kern="0" dirty="0">
                <a:solidFill>
                  <a:srgbClr val="000000"/>
                </a:solidFill>
                <a:ea typeface="Calibri"/>
                <a:cs typeface="Calibri"/>
                <a:sym typeface="Calibri"/>
              </a:rPr>
              <a:t>Mild cramping</a:t>
            </a:r>
          </a:p>
          <a:p>
            <a:pPr marL="171450" indent="-171450"/>
            <a:r>
              <a:rPr lang="en-US" sz="2400" kern="0" dirty="0">
                <a:solidFill>
                  <a:srgbClr val="000000"/>
                </a:solidFill>
                <a:cs typeface="Arial"/>
                <a:sym typeface="Arial"/>
              </a:rPr>
              <a:t>Breast tenderness</a:t>
            </a:r>
          </a:p>
          <a:p>
            <a:pPr marL="0" lvl="0" indent="0">
              <a:buNone/>
            </a:pPr>
            <a:r>
              <a:rPr lang="en-US" sz="2400" b="1" i="1" kern="0" dirty="0">
                <a:solidFill>
                  <a:srgbClr val="C00000"/>
                </a:solidFill>
              </a:rPr>
              <a:t>Rare</a:t>
            </a:r>
            <a:r>
              <a:rPr lang="en-US" sz="2400" b="1" kern="0" dirty="0">
                <a:solidFill>
                  <a:srgbClr val="C00000"/>
                </a:solidFill>
              </a:rPr>
              <a:t> Possible Side Effects </a:t>
            </a:r>
            <a:r>
              <a:rPr lang="en-US" sz="2400" b="1" kern="0" dirty="0">
                <a:solidFill>
                  <a:srgbClr val="C00000"/>
                </a:solidFill>
                <a:cs typeface="Arial" panose="020B0604020202020204" pitchFamily="34" charset="0"/>
              </a:rPr>
              <a:t>(</a:t>
            </a:r>
            <a:r>
              <a:rPr lang="en-GB" sz="2400" b="1" dirty="0">
                <a:solidFill>
                  <a:srgbClr val="C00000"/>
                </a:solidFill>
              </a:rPr>
              <a:t>return to clinic if experience):</a:t>
            </a:r>
          </a:p>
          <a:p>
            <a:pPr marL="590550" indent="-457200"/>
            <a:r>
              <a:rPr lang="en-GB" sz="2400" dirty="0">
                <a:solidFill>
                  <a:prstClr val="black"/>
                </a:solidFill>
              </a:rPr>
              <a:t>Severe pain</a:t>
            </a:r>
          </a:p>
          <a:p>
            <a:pPr marL="590550" indent="-457200"/>
            <a:r>
              <a:rPr lang="en-GB" sz="2400" dirty="0">
                <a:solidFill>
                  <a:prstClr val="black"/>
                </a:solidFill>
              </a:rPr>
              <a:t>Unusual, bad smelling discharge</a:t>
            </a:r>
          </a:p>
          <a:p>
            <a:pPr marL="590550" indent="-457200"/>
            <a:r>
              <a:rPr lang="en-GB" sz="2400" dirty="0">
                <a:solidFill>
                  <a:prstClr val="black"/>
                </a:solidFill>
              </a:rPr>
              <a:t>Genital lesions</a:t>
            </a:r>
          </a:p>
          <a:p>
            <a:pPr marL="171450" lvl="0" indent="-38100">
              <a:buNone/>
            </a:pPr>
            <a:endParaRPr lang="en-US" sz="2400" dirty="0">
              <a:solidFill>
                <a:prstClr val="black"/>
              </a:solidFill>
            </a:endParaRPr>
          </a:p>
          <a:p>
            <a:endParaRPr lang="en-GB" sz="2400" dirty="0"/>
          </a:p>
        </p:txBody>
      </p:sp>
      <p:sp>
        <p:nvSpPr>
          <p:cNvPr id="4" name="Slide Number Placeholder 3">
            <a:extLst>
              <a:ext uri="{FF2B5EF4-FFF2-40B4-BE49-F238E27FC236}">
                <a16:creationId xmlns:a16="http://schemas.microsoft.com/office/drawing/2014/main" id="{0F4A7567-103B-4473-B9F1-42727A8D774B}"/>
              </a:ext>
            </a:extLst>
          </p:cNvPr>
          <p:cNvSpPr>
            <a:spLocks noGrp="1"/>
          </p:cNvSpPr>
          <p:nvPr>
            <p:ph type="sldNum" sz="quarter" idx="12"/>
          </p:nvPr>
        </p:nvSpPr>
        <p:spPr/>
        <p:txBody>
          <a:bodyPr/>
          <a:lstStyle/>
          <a:p>
            <a:fld id="{8503B3E5-BAE0-4051-A0B1-29381921E4F1}" type="slidenum">
              <a:rPr lang="en-GB" smtClean="0"/>
              <a:t>95</a:t>
            </a:fld>
            <a:endParaRPr lang="en-GB"/>
          </a:p>
        </p:txBody>
      </p:sp>
      <p:sp>
        <p:nvSpPr>
          <p:cNvPr id="5" name="Footer Placeholder 1">
            <a:extLst>
              <a:ext uri="{FF2B5EF4-FFF2-40B4-BE49-F238E27FC236}">
                <a16:creationId xmlns:a16="http://schemas.microsoft.com/office/drawing/2014/main" id="{F285FDBE-A2A3-40B7-899E-6E3175737360}"/>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5925268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24"/>
          <p:cNvSpPr txBox="1">
            <a:spLocks noGrp="1"/>
          </p:cNvSpPr>
          <p:nvPr>
            <p:ph idx="1"/>
          </p:nvPr>
        </p:nvSpPr>
        <p:spPr>
          <a:xfrm>
            <a:off x="400050" y="1999731"/>
            <a:ext cx="4857750" cy="1251485"/>
          </a:xfrm>
          <a:prstGeom prst="rect">
            <a:avLst/>
          </a:prstGeom>
          <a:noFill/>
          <a:ln>
            <a:noFill/>
          </a:ln>
        </p:spPr>
        <p:txBody>
          <a:bodyPr spcFirstLastPara="1" wrap="square" lIns="68569" tIns="34275" rIns="68569" bIns="34275" anchor="t" anchorCtr="0">
            <a:noAutofit/>
          </a:bodyPr>
          <a:lstStyle/>
          <a:p>
            <a:pPr marL="171450" indent="-171450">
              <a:spcBef>
                <a:spcPts val="0"/>
              </a:spcBef>
            </a:pPr>
            <a:r>
              <a:rPr lang="en-US" dirty="0">
                <a:latin typeface="+mn-lt"/>
              </a:rPr>
              <a:t>Reduced number of unintended pregnancies</a:t>
            </a:r>
            <a:endParaRPr dirty="0">
              <a:latin typeface="+mn-lt"/>
            </a:endParaRPr>
          </a:p>
          <a:p>
            <a:pPr marL="171450" indent="-171450">
              <a:spcBef>
                <a:spcPts val="1650"/>
              </a:spcBef>
            </a:pPr>
            <a:r>
              <a:rPr lang="en-US" dirty="0">
                <a:latin typeface="+mn-lt"/>
              </a:rPr>
              <a:t>Improved birth spacing</a:t>
            </a:r>
            <a:endParaRPr dirty="0">
              <a:latin typeface="+mn-lt"/>
            </a:endParaRPr>
          </a:p>
          <a:p>
            <a:pPr marL="171450" indent="-171450">
              <a:spcBef>
                <a:spcPts val="1650"/>
              </a:spcBef>
            </a:pPr>
            <a:r>
              <a:rPr lang="en-US" dirty="0">
                <a:latin typeface="+mn-lt"/>
              </a:rPr>
              <a:t>Increased breastfeeding rates</a:t>
            </a:r>
          </a:p>
        </p:txBody>
      </p:sp>
      <p:sp>
        <p:nvSpPr>
          <p:cNvPr id="202" name="Google Shape;202;p24"/>
          <p:cNvSpPr txBox="1"/>
          <p:nvPr/>
        </p:nvSpPr>
        <p:spPr>
          <a:xfrm>
            <a:off x="3860800" y="4302109"/>
            <a:ext cx="5194300" cy="1225435"/>
          </a:xfrm>
          <a:prstGeom prst="rect">
            <a:avLst/>
          </a:prstGeom>
          <a:noFill/>
          <a:ln>
            <a:noFill/>
          </a:ln>
        </p:spPr>
        <p:txBody>
          <a:bodyPr spcFirstLastPara="1" wrap="square" lIns="68569" tIns="34275" rIns="68569" bIns="34275" anchor="t" anchorCtr="0">
            <a:noAutofit/>
          </a:bodyPr>
          <a:lstStyle/>
          <a:p>
            <a:pPr marL="171450" lvl="0" indent="-171450" defTabSz="914400">
              <a:lnSpc>
                <a:spcPct val="90000"/>
              </a:lnSpc>
              <a:spcBef>
                <a:spcPts val="1650"/>
              </a:spcBef>
              <a:buFont typeface="Arial" panose="020B0604020202020204" pitchFamily="34" charset="0"/>
              <a:buChar char="•"/>
            </a:pPr>
            <a:r>
              <a:rPr lang="en-GB" sz="2800" b="1" kern="0" dirty="0">
                <a:solidFill>
                  <a:srgbClr val="000000"/>
                </a:solidFill>
                <a:ea typeface="Calibri"/>
                <a:cs typeface="Calibri"/>
                <a:sym typeface="Calibri"/>
              </a:rPr>
              <a:t>This leads to better child nutrition and decreasing maternal and </a:t>
            </a:r>
            <a:r>
              <a:rPr lang="en-GB" sz="2800" b="1" kern="0" dirty="0" err="1">
                <a:solidFill>
                  <a:srgbClr val="000000"/>
                </a:solidFill>
                <a:ea typeface="Calibri"/>
                <a:cs typeface="Calibri"/>
                <a:sym typeface="Calibri"/>
              </a:rPr>
              <a:t>newborn</a:t>
            </a:r>
            <a:r>
              <a:rPr lang="en-GB" sz="2800" b="1" kern="0" dirty="0">
                <a:solidFill>
                  <a:srgbClr val="000000"/>
                </a:solidFill>
                <a:ea typeface="Calibri"/>
                <a:cs typeface="Calibri"/>
                <a:sym typeface="Calibri"/>
              </a:rPr>
              <a:t> mortality rates.</a:t>
            </a:r>
            <a:endParaRPr lang="en-GB" sz="2800" b="1" dirty="0">
              <a:solidFill>
                <a:prstClr val="black"/>
              </a:solidFill>
            </a:endParaRPr>
          </a:p>
          <a:p>
            <a:pPr defTabSz="685800">
              <a:spcBef>
                <a:spcPts val="900"/>
              </a:spcBef>
              <a:buClr>
                <a:srgbClr val="000000"/>
              </a:buClr>
              <a:buSzPts val="3200"/>
            </a:pPr>
            <a:endParaRPr sz="2800" kern="0" dirty="0">
              <a:solidFill>
                <a:srgbClr val="000000"/>
              </a:solidFill>
              <a:ea typeface="Calibri"/>
              <a:cs typeface="Calibri"/>
              <a:sym typeface="Calibri"/>
            </a:endParaRPr>
          </a:p>
        </p:txBody>
      </p:sp>
      <p:sp>
        <p:nvSpPr>
          <p:cNvPr id="7" name="Google Shape;158;p20"/>
          <p:cNvSpPr txBox="1">
            <a:spLocks/>
          </p:cNvSpPr>
          <p:nvPr/>
        </p:nvSpPr>
        <p:spPr>
          <a:xfrm>
            <a:off x="140722" y="212497"/>
            <a:ext cx="8203178" cy="78381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Calibri"/>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defTabSz="685800">
              <a:buClr>
                <a:srgbClr val="000000"/>
              </a:buClr>
            </a:pPr>
            <a:r>
              <a:rPr lang="en-US" sz="4800" b="1" kern="0" dirty="0">
                <a:solidFill>
                  <a:schemeClr val="accent4"/>
                </a:solidFill>
                <a:latin typeface="Calibri" panose="020F0502020204030204" pitchFamily="34" charset="0"/>
                <a:cs typeface="Calibri" panose="020F0502020204030204" pitchFamily="34" charset="0"/>
              </a:rPr>
              <a:t>PVR: Health benefits</a:t>
            </a:r>
            <a:endParaRPr lang="en-US" sz="4800" b="1" kern="0" dirty="0">
              <a:solidFill>
                <a:schemeClr val="accent4"/>
              </a:solidFill>
              <a:latin typeface="Calibri" panose="020F0502020204030204" pitchFamily="34" charset="0"/>
              <a:cs typeface="Calibri" panose="020F0502020204030204" pitchFamily="34" charset="0"/>
              <a:sym typeface="Calibri"/>
            </a:endParaRPr>
          </a:p>
        </p:txBody>
      </p:sp>
      <p:sp>
        <p:nvSpPr>
          <p:cNvPr id="2" name="Slide Number Placeholder 1">
            <a:extLst>
              <a:ext uri="{FF2B5EF4-FFF2-40B4-BE49-F238E27FC236}">
                <a16:creationId xmlns:a16="http://schemas.microsoft.com/office/drawing/2014/main" id="{63AE0B5D-A222-4605-90C0-ABE4F372E677}"/>
              </a:ext>
            </a:extLst>
          </p:cNvPr>
          <p:cNvSpPr>
            <a:spLocks noGrp="1"/>
          </p:cNvSpPr>
          <p:nvPr>
            <p:ph type="sldNum" sz="quarter" idx="12"/>
          </p:nvPr>
        </p:nvSpPr>
        <p:spPr/>
        <p:txBody>
          <a:bodyPr/>
          <a:lstStyle/>
          <a:p>
            <a:fld id="{8503B3E5-BAE0-4051-A0B1-29381921E4F1}" type="slidenum">
              <a:rPr lang="en-GB" smtClean="0"/>
              <a:t>96</a:t>
            </a:fld>
            <a:endParaRPr lang="en-GB"/>
          </a:p>
        </p:txBody>
      </p:sp>
      <p:sp>
        <p:nvSpPr>
          <p:cNvPr id="6" name="Footer Placeholder 1">
            <a:extLst>
              <a:ext uri="{FF2B5EF4-FFF2-40B4-BE49-F238E27FC236}">
                <a16:creationId xmlns:a16="http://schemas.microsoft.com/office/drawing/2014/main" id="{E0ADB796-D156-4B66-A305-92BEA1D92B9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29"/>
          <p:cNvSpPr txBox="1">
            <a:spLocks noGrp="1"/>
          </p:cNvSpPr>
          <p:nvPr>
            <p:ph sz="half" idx="1"/>
          </p:nvPr>
        </p:nvSpPr>
        <p:spPr>
          <a:xfrm>
            <a:off x="349255" y="2259665"/>
            <a:ext cx="4616445" cy="3263504"/>
          </a:xfrm>
          <a:prstGeom prst="rect">
            <a:avLst/>
          </a:prstGeom>
          <a:noFill/>
          <a:ln>
            <a:noFill/>
          </a:ln>
        </p:spPr>
        <p:txBody>
          <a:bodyPr spcFirstLastPara="1" wrap="square" lIns="68569" tIns="34275" rIns="68569" bIns="34275" anchor="t" anchorCtr="0">
            <a:noAutofit/>
          </a:bodyPr>
          <a:lstStyle/>
          <a:p>
            <a:pPr marL="171450" indent="-171450">
              <a:lnSpc>
                <a:spcPct val="100000"/>
              </a:lnSpc>
              <a:spcBef>
                <a:spcPts val="0"/>
              </a:spcBef>
              <a:buSzPts val="2380"/>
            </a:pPr>
            <a:r>
              <a:rPr lang="en-US" sz="2000" dirty="0">
                <a:cs typeface="Arial" panose="020B0604020202020204" pitchFamily="34" charset="0"/>
              </a:rPr>
              <a:t>Safe for mother and baby </a:t>
            </a:r>
            <a:endParaRPr sz="2000" dirty="0">
              <a:cs typeface="Arial" panose="020B0604020202020204" pitchFamily="34" charset="0"/>
            </a:endParaRPr>
          </a:p>
          <a:p>
            <a:pPr marL="171450" indent="-171450">
              <a:lnSpc>
                <a:spcPct val="100000"/>
              </a:lnSpc>
              <a:spcBef>
                <a:spcPts val="2100"/>
              </a:spcBef>
              <a:buSzPts val="2380"/>
            </a:pPr>
            <a:r>
              <a:rPr lang="en-US" sz="2000" dirty="0">
                <a:cs typeface="Arial" panose="020B0604020202020204" pitchFamily="34" charset="0"/>
              </a:rPr>
              <a:t>98.5% effective</a:t>
            </a:r>
            <a:endParaRPr sz="2000" dirty="0">
              <a:cs typeface="Arial" panose="020B0604020202020204" pitchFamily="34" charset="0"/>
            </a:endParaRPr>
          </a:p>
          <a:p>
            <a:pPr marL="171450" indent="-171450">
              <a:lnSpc>
                <a:spcPct val="100000"/>
              </a:lnSpc>
              <a:spcBef>
                <a:spcPts val="2100"/>
              </a:spcBef>
              <a:buSzPts val="2380"/>
            </a:pPr>
            <a:r>
              <a:rPr lang="en-US" sz="2000" dirty="0">
                <a:cs typeface="Arial" panose="020B0604020202020204" pitchFamily="34" charset="0"/>
              </a:rPr>
              <a:t>Easy to use</a:t>
            </a:r>
            <a:endParaRPr sz="2000" dirty="0">
              <a:cs typeface="Arial" panose="020B0604020202020204" pitchFamily="34" charset="0"/>
            </a:endParaRPr>
          </a:p>
          <a:p>
            <a:pPr marL="171450" indent="-171450">
              <a:lnSpc>
                <a:spcPct val="100000"/>
              </a:lnSpc>
              <a:spcBef>
                <a:spcPts val="2100"/>
              </a:spcBef>
              <a:buSzPts val="2380"/>
            </a:pPr>
            <a:r>
              <a:rPr lang="en-US" sz="2000" dirty="0">
                <a:cs typeface="Arial" panose="020B0604020202020204" pitchFamily="34" charset="0"/>
              </a:rPr>
              <a:t>No effect on breastfeeding</a:t>
            </a:r>
            <a:endParaRPr sz="2000" dirty="0">
              <a:cs typeface="Arial" panose="020B0604020202020204" pitchFamily="34" charset="0"/>
            </a:endParaRPr>
          </a:p>
          <a:p>
            <a:pPr marL="171450" indent="-171450">
              <a:lnSpc>
                <a:spcPct val="100000"/>
              </a:lnSpc>
              <a:spcBef>
                <a:spcPts val="2100"/>
              </a:spcBef>
              <a:buSzPts val="2380"/>
            </a:pPr>
            <a:r>
              <a:rPr lang="en-US" sz="2000" dirty="0">
                <a:cs typeface="Arial" panose="020B0604020202020204" pitchFamily="34" charset="0"/>
              </a:rPr>
              <a:t>Fertility returns without delay when removed</a:t>
            </a:r>
            <a:endParaRPr sz="2000" dirty="0">
              <a:cs typeface="Arial" panose="020B0604020202020204" pitchFamily="34" charset="0"/>
            </a:endParaRPr>
          </a:p>
          <a:p>
            <a:pPr marL="171450" indent="-171450">
              <a:lnSpc>
                <a:spcPct val="100000"/>
              </a:lnSpc>
              <a:spcBef>
                <a:spcPts val="2100"/>
              </a:spcBef>
              <a:buSzPts val="2380"/>
            </a:pPr>
            <a:r>
              <a:rPr lang="en-US" sz="2000" dirty="0">
                <a:cs typeface="Arial" panose="020B0604020202020204" pitchFamily="34" charset="0"/>
              </a:rPr>
              <a:t>Safe for a woman living with HIV/AIDS, even if she takes antiretroviral medicines</a:t>
            </a:r>
            <a:endParaRPr sz="2000" dirty="0">
              <a:cs typeface="Arial" panose="020B0604020202020204" pitchFamily="34" charset="0"/>
            </a:endParaRPr>
          </a:p>
        </p:txBody>
      </p:sp>
      <p:sp>
        <p:nvSpPr>
          <p:cNvPr id="263" name="Google Shape;263;p29"/>
          <p:cNvSpPr txBox="1">
            <a:spLocks noGrp="1"/>
          </p:cNvSpPr>
          <p:nvPr>
            <p:ph sz="half" idx="2"/>
          </p:nvPr>
        </p:nvSpPr>
        <p:spPr>
          <a:xfrm>
            <a:off x="4870444" y="2500965"/>
            <a:ext cx="4184655" cy="3263504"/>
          </a:xfrm>
          <a:prstGeom prst="rect">
            <a:avLst/>
          </a:prstGeom>
          <a:noFill/>
          <a:ln>
            <a:noFill/>
          </a:ln>
        </p:spPr>
        <p:txBody>
          <a:bodyPr spcFirstLastPara="1" wrap="square" lIns="68569" tIns="34275" rIns="68569" bIns="34275" anchor="t" anchorCtr="0">
            <a:noAutofit/>
          </a:bodyPr>
          <a:lstStyle/>
          <a:p>
            <a:pPr>
              <a:lnSpc>
                <a:spcPct val="100000"/>
              </a:lnSpc>
              <a:spcBef>
                <a:spcPts val="0"/>
              </a:spcBef>
              <a:buClr>
                <a:srgbClr val="C00000"/>
              </a:buClr>
              <a:buSzPts val="2380"/>
            </a:pPr>
            <a:r>
              <a:rPr lang="en-US" sz="2000" dirty="0">
                <a:cs typeface="Arial" panose="020B0604020202020204" pitchFamily="34" charset="0"/>
              </a:rPr>
              <a:t>Partner may be able to feel the ring</a:t>
            </a:r>
            <a:endParaRPr sz="2000" dirty="0">
              <a:cs typeface="Arial" panose="020B0604020202020204" pitchFamily="34" charset="0"/>
            </a:endParaRPr>
          </a:p>
          <a:p>
            <a:pPr>
              <a:lnSpc>
                <a:spcPct val="100000"/>
              </a:lnSpc>
              <a:spcBef>
                <a:spcPts val="2100"/>
              </a:spcBef>
              <a:buClr>
                <a:srgbClr val="C00000"/>
              </a:buClr>
              <a:buSzPts val="2380"/>
            </a:pPr>
            <a:r>
              <a:rPr lang="en-US" sz="2000" dirty="0">
                <a:cs typeface="Arial" panose="020B0604020202020204" pitchFamily="34" charset="0"/>
              </a:rPr>
              <a:t>Only for up to one year</a:t>
            </a:r>
            <a:endParaRPr sz="2000" dirty="0">
              <a:cs typeface="Arial" panose="020B0604020202020204" pitchFamily="34" charset="0"/>
            </a:endParaRPr>
          </a:p>
          <a:p>
            <a:pPr>
              <a:lnSpc>
                <a:spcPct val="100000"/>
              </a:lnSpc>
              <a:spcBef>
                <a:spcPts val="2100"/>
              </a:spcBef>
              <a:buClr>
                <a:srgbClr val="C00000"/>
              </a:buClr>
              <a:buSzPts val="2380"/>
            </a:pPr>
            <a:r>
              <a:rPr lang="en-US" sz="2000" dirty="0">
                <a:cs typeface="Arial" panose="020B0604020202020204" pitchFamily="34" charset="0"/>
              </a:rPr>
              <a:t>Removal for over two hours reduces efficacy</a:t>
            </a:r>
            <a:endParaRPr sz="2000" dirty="0">
              <a:cs typeface="Arial" panose="020B0604020202020204" pitchFamily="34" charset="0"/>
            </a:endParaRPr>
          </a:p>
          <a:p>
            <a:pPr>
              <a:lnSpc>
                <a:spcPct val="100000"/>
              </a:lnSpc>
              <a:spcBef>
                <a:spcPts val="2100"/>
              </a:spcBef>
              <a:buClr>
                <a:srgbClr val="C00000"/>
              </a:buClr>
              <a:buSzPts val="2380"/>
            </a:pPr>
            <a:r>
              <a:rPr lang="en-US" sz="2000" dirty="0">
                <a:cs typeface="Arial" panose="020B0604020202020204" pitchFamily="34" charset="0"/>
              </a:rPr>
              <a:t>Provides no protection from sexually transmitted infections, including HIV</a:t>
            </a:r>
            <a:endParaRPr sz="2000" dirty="0">
              <a:cs typeface="Arial" panose="020B0604020202020204" pitchFamily="34" charset="0"/>
            </a:endParaRPr>
          </a:p>
          <a:p>
            <a:pPr>
              <a:lnSpc>
                <a:spcPct val="100000"/>
              </a:lnSpc>
              <a:spcBef>
                <a:spcPts val="2100"/>
              </a:spcBef>
              <a:buClr>
                <a:srgbClr val="C00000"/>
              </a:buClr>
              <a:buSzPts val="2380"/>
            </a:pPr>
            <a:r>
              <a:rPr lang="en-US" sz="2000" dirty="0">
                <a:cs typeface="Arial" panose="020B0604020202020204" pitchFamily="34" charset="0"/>
              </a:rPr>
              <a:t>Has some side effects</a:t>
            </a:r>
            <a:endParaRPr sz="2000" dirty="0">
              <a:cs typeface="Arial" panose="020B0604020202020204" pitchFamily="34" charset="0"/>
            </a:endParaRPr>
          </a:p>
          <a:p>
            <a:pPr>
              <a:lnSpc>
                <a:spcPct val="70000"/>
              </a:lnSpc>
              <a:spcBef>
                <a:spcPts val="2100"/>
              </a:spcBef>
              <a:buClr>
                <a:srgbClr val="C00000"/>
              </a:buClr>
              <a:buSzPts val="2380"/>
            </a:pPr>
            <a:endParaRPr sz="2000" dirty="0"/>
          </a:p>
        </p:txBody>
      </p:sp>
      <p:sp>
        <p:nvSpPr>
          <p:cNvPr id="265" name="Google Shape;265;p29"/>
          <p:cNvSpPr txBox="1"/>
          <p:nvPr/>
        </p:nvSpPr>
        <p:spPr>
          <a:xfrm>
            <a:off x="584200" y="1614349"/>
            <a:ext cx="7816850" cy="346249"/>
          </a:xfrm>
          <a:prstGeom prst="rect">
            <a:avLst/>
          </a:prstGeom>
          <a:noFill/>
          <a:ln>
            <a:noFill/>
          </a:ln>
        </p:spPr>
        <p:txBody>
          <a:bodyPr spcFirstLastPara="1" wrap="square" lIns="68569" tIns="34275" rIns="68569" bIns="34275" anchor="t" anchorCtr="0">
            <a:noAutofit/>
          </a:bodyPr>
          <a:lstStyle/>
          <a:p>
            <a:pPr defTabSz="685800">
              <a:buClr>
                <a:srgbClr val="000000"/>
              </a:buClr>
              <a:buSzPts val="2400"/>
            </a:pPr>
            <a:r>
              <a:rPr lang="en-US" sz="2400" b="1" u="sng" kern="0" dirty="0">
                <a:solidFill>
                  <a:srgbClr val="000000"/>
                </a:solidFill>
                <a:ea typeface="Calibri"/>
                <a:cs typeface="Arial" panose="020B0604020202020204" pitchFamily="34" charset="0"/>
                <a:sym typeface="Calibri"/>
              </a:rPr>
              <a:t>Advantages</a:t>
            </a:r>
            <a:r>
              <a:rPr lang="en-US" sz="2400" b="1" kern="0" dirty="0">
                <a:solidFill>
                  <a:srgbClr val="000000"/>
                </a:solidFill>
                <a:ea typeface="Calibri"/>
                <a:cs typeface="Calibri"/>
                <a:sym typeface="Calibri"/>
              </a:rPr>
              <a:t>			          	</a:t>
            </a:r>
            <a:r>
              <a:rPr lang="en-US" sz="2400" b="1" u="sng" kern="0" dirty="0">
                <a:solidFill>
                  <a:srgbClr val="000000"/>
                </a:solidFill>
                <a:ea typeface="Calibri"/>
                <a:cs typeface="Arial" panose="020B0604020202020204" pitchFamily="34" charset="0"/>
                <a:sym typeface="Calibri"/>
              </a:rPr>
              <a:t>Disadvantages</a:t>
            </a:r>
            <a:endParaRPr sz="2400" kern="0" dirty="0">
              <a:solidFill>
                <a:srgbClr val="000000"/>
              </a:solidFill>
              <a:cs typeface="Arial" panose="020B0604020202020204" pitchFamily="34" charset="0"/>
              <a:sym typeface="Arial"/>
            </a:endParaRPr>
          </a:p>
        </p:txBody>
      </p:sp>
      <p:sp>
        <p:nvSpPr>
          <p:cNvPr id="7" name="Google Shape;158;p20"/>
          <p:cNvSpPr txBox="1">
            <a:spLocks/>
          </p:cNvSpPr>
          <p:nvPr/>
        </p:nvSpPr>
        <p:spPr>
          <a:xfrm>
            <a:off x="140722" y="123943"/>
            <a:ext cx="8749278" cy="86665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400"/>
              <a:buFont typeface="Calibri"/>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defTabSz="685800">
              <a:buClr>
                <a:srgbClr val="000000"/>
              </a:buClr>
            </a:pPr>
            <a:r>
              <a:rPr lang="en-US" sz="4400" b="1" kern="0" dirty="0">
                <a:solidFill>
                  <a:schemeClr val="accent4"/>
                </a:solidFill>
                <a:latin typeface="Calibri" panose="020F0502020204030204" pitchFamily="34" charset="0"/>
                <a:cs typeface="Calibri" panose="020F0502020204030204" pitchFamily="34" charset="0"/>
              </a:rPr>
              <a:t>PVR: Advantages and disadvantages</a:t>
            </a:r>
          </a:p>
        </p:txBody>
      </p:sp>
      <p:sp>
        <p:nvSpPr>
          <p:cNvPr id="2" name="Slide Number Placeholder 1">
            <a:extLst>
              <a:ext uri="{FF2B5EF4-FFF2-40B4-BE49-F238E27FC236}">
                <a16:creationId xmlns:a16="http://schemas.microsoft.com/office/drawing/2014/main" id="{D37A43A4-1635-4B16-BF65-8A5C736B2943}"/>
              </a:ext>
            </a:extLst>
          </p:cNvPr>
          <p:cNvSpPr>
            <a:spLocks noGrp="1"/>
          </p:cNvSpPr>
          <p:nvPr>
            <p:ph type="sldNum" sz="quarter" idx="12"/>
          </p:nvPr>
        </p:nvSpPr>
        <p:spPr/>
        <p:txBody>
          <a:bodyPr/>
          <a:lstStyle/>
          <a:p>
            <a:fld id="{8503B3E5-BAE0-4051-A0B1-29381921E4F1}" type="slidenum">
              <a:rPr lang="en-GB" smtClean="0"/>
              <a:t>97</a:t>
            </a:fld>
            <a:endParaRPr lang="en-GB"/>
          </a:p>
        </p:txBody>
      </p:sp>
      <p:sp>
        <p:nvSpPr>
          <p:cNvPr id="8" name="Footer Placeholder 1">
            <a:extLst>
              <a:ext uri="{FF2B5EF4-FFF2-40B4-BE49-F238E27FC236}">
                <a16:creationId xmlns:a16="http://schemas.microsoft.com/office/drawing/2014/main" id="{C3125504-6476-440F-B251-1FA1F03CFD6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7FE-D9A2-4E44-80EA-ED2C51A73A15}"/>
              </a:ext>
            </a:extLst>
          </p:cNvPr>
          <p:cNvSpPr>
            <a:spLocks noGrp="1"/>
          </p:cNvSpPr>
          <p:nvPr>
            <p:ph type="title"/>
          </p:nvPr>
        </p:nvSpPr>
        <p:spPr>
          <a:xfrm>
            <a:off x="628650" y="123826"/>
            <a:ext cx="7886700" cy="1325563"/>
          </a:xfrm>
        </p:spPr>
        <p:txBody>
          <a:bodyPr>
            <a:normAutofit/>
          </a:bodyPr>
          <a:lstStyle/>
          <a:p>
            <a:pPr lvl="0" defTabSz="685800">
              <a:lnSpc>
                <a:spcPct val="100000"/>
              </a:lnSpc>
              <a:spcBef>
                <a:spcPts val="0"/>
              </a:spcBef>
            </a:pPr>
            <a:r>
              <a:rPr lang="en-US" b="1" kern="0" dirty="0">
                <a:solidFill>
                  <a:schemeClr val="accent4"/>
                </a:solidFill>
                <a:latin typeface="Calibri" panose="020F0502020204030204" pitchFamily="34" charset="0"/>
                <a:ea typeface="+mn-ea"/>
                <a:cs typeface="Calibri" panose="020F0502020204030204" pitchFamily="34" charset="0"/>
              </a:rPr>
              <a:t>Who can use the PVR?</a:t>
            </a:r>
            <a:endParaRPr lang="en-GB" b="1" dirty="0">
              <a:solidFill>
                <a:schemeClr val="accent4"/>
              </a:solidFill>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ECABA4A-3E8E-4AA0-9A02-62DF9FF05702}"/>
              </a:ext>
            </a:extLst>
          </p:cNvPr>
          <p:cNvSpPr>
            <a:spLocks noGrp="1"/>
          </p:cNvSpPr>
          <p:nvPr>
            <p:ph idx="1"/>
          </p:nvPr>
        </p:nvSpPr>
        <p:spPr>
          <a:xfrm>
            <a:off x="514350" y="1449389"/>
            <a:ext cx="7886700" cy="4351338"/>
          </a:xfrm>
        </p:spPr>
        <p:txBody>
          <a:bodyPr/>
          <a:lstStyle/>
          <a:p>
            <a:pPr marL="0" indent="0">
              <a:buNone/>
            </a:pPr>
            <a:r>
              <a:rPr lang="en-GB" b="1" i="1" dirty="0"/>
              <a:t>Women who can use the PVR are:</a:t>
            </a:r>
          </a:p>
          <a:p>
            <a:r>
              <a:rPr lang="en-GB" dirty="0"/>
              <a:t>Breastfeeding at least 4 times a day</a:t>
            </a:r>
          </a:p>
          <a:p>
            <a:r>
              <a:rPr lang="en-GB" dirty="0"/>
              <a:t>PVR is safe for nearly all women including those who: </a:t>
            </a:r>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25D8AE0F-4A49-4D7F-89F9-44076B977256}"/>
              </a:ext>
            </a:extLst>
          </p:cNvPr>
          <p:cNvSpPr>
            <a:spLocks noGrp="1"/>
          </p:cNvSpPr>
          <p:nvPr>
            <p:ph type="sldNum" sz="quarter" idx="12"/>
          </p:nvPr>
        </p:nvSpPr>
        <p:spPr/>
        <p:txBody>
          <a:bodyPr/>
          <a:lstStyle/>
          <a:p>
            <a:fld id="{8503B3E5-BAE0-4051-A0B1-29381921E4F1}" type="slidenum">
              <a:rPr lang="en-GB" smtClean="0"/>
              <a:t>98</a:t>
            </a:fld>
            <a:endParaRPr lang="en-GB"/>
          </a:p>
        </p:txBody>
      </p:sp>
      <p:sp>
        <p:nvSpPr>
          <p:cNvPr id="8" name="Google Shape;156;p31">
            <a:extLst>
              <a:ext uri="{FF2B5EF4-FFF2-40B4-BE49-F238E27FC236}">
                <a16:creationId xmlns:a16="http://schemas.microsoft.com/office/drawing/2014/main" id="{8E50BC50-6ACB-487E-8F74-DE0B4699F3F1}"/>
              </a:ext>
            </a:extLst>
          </p:cNvPr>
          <p:cNvSpPr txBox="1">
            <a:spLocks/>
          </p:cNvSpPr>
          <p:nvPr/>
        </p:nvSpPr>
        <p:spPr>
          <a:xfrm>
            <a:off x="742950" y="3435559"/>
            <a:ext cx="3359485" cy="88339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pPr marL="259556" indent="-183356" defTabSz="914400">
              <a:lnSpc>
                <a:spcPct val="100000"/>
              </a:lnSpc>
              <a:spcBef>
                <a:spcPts val="0"/>
              </a:spcBef>
              <a:buClr>
                <a:srgbClr val="000000"/>
              </a:buClr>
              <a:buSzPts val="2000"/>
              <a:buFont typeface="Arial"/>
              <a:buChar char="–"/>
            </a:pPr>
            <a:r>
              <a:rPr lang="en-GB" sz="1400" kern="0" dirty="0">
                <a:solidFill>
                  <a:srgbClr val="000000"/>
                </a:solidFill>
                <a:latin typeface="Arial"/>
                <a:ea typeface="Arial"/>
                <a:cs typeface="Arial"/>
                <a:sym typeface="Arial"/>
              </a:rPr>
              <a:t>Smoke cigarettes</a:t>
            </a:r>
            <a:endParaRPr lang="en-GB" sz="1400" kern="0" dirty="0">
              <a:solidFill>
                <a:srgbClr val="191919"/>
              </a:solidFill>
              <a:latin typeface="Arial"/>
              <a:ea typeface="Arial"/>
              <a:cs typeface="Arial"/>
              <a:sym typeface="Arial"/>
            </a:endParaRPr>
          </a:p>
          <a:p>
            <a:pPr marL="259556" indent="-183356" defTabSz="914400">
              <a:lnSpc>
                <a:spcPct val="100000"/>
              </a:lnSpc>
              <a:spcBef>
                <a:spcPts val="900"/>
              </a:spcBef>
              <a:buClr>
                <a:srgbClr val="000000"/>
              </a:buClr>
              <a:buSzPts val="2000"/>
              <a:buFont typeface="Arial"/>
              <a:buChar char="–"/>
            </a:pPr>
            <a:r>
              <a:rPr lang="en-GB" sz="1400" kern="0" dirty="0">
                <a:solidFill>
                  <a:srgbClr val="000000"/>
                </a:solidFill>
                <a:latin typeface="Arial"/>
                <a:ea typeface="Arial"/>
                <a:cs typeface="Arial"/>
                <a:sym typeface="Arial"/>
              </a:rPr>
              <a:t>Have </a:t>
            </a:r>
            <a:r>
              <a:rPr lang="en-GB" sz="1400" kern="0" dirty="0" err="1">
                <a:solidFill>
                  <a:srgbClr val="000000"/>
                </a:solidFill>
                <a:latin typeface="Arial"/>
                <a:ea typeface="Arial"/>
                <a:cs typeface="Arial"/>
                <a:sym typeface="Arial"/>
              </a:rPr>
              <a:t>anemia</a:t>
            </a:r>
            <a:r>
              <a:rPr lang="en-GB" sz="1400" kern="0" dirty="0">
                <a:solidFill>
                  <a:srgbClr val="000000"/>
                </a:solidFill>
                <a:latin typeface="Arial"/>
                <a:ea typeface="Arial"/>
                <a:cs typeface="Arial"/>
                <a:sym typeface="Arial"/>
              </a:rPr>
              <a:t> now or have had it</a:t>
            </a:r>
            <a:br>
              <a:rPr lang="en-GB" sz="1400" kern="0" dirty="0">
                <a:solidFill>
                  <a:srgbClr val="000000"/>
                </a:solidFill>
                <a:latin typeface="Arial"/>
                <a:ea typeface="Arial"/>
                <a:cs typeface="Arial"/>
                <a:sym typeface="Arial"/>
              </a:rPr>
            </a:br>
            <a:r>
              <a:rPr lang="en-GB" sz="1400" kern="0" dirty="0">
                <a:solidFill>
                  <a:srgbClr val="000000"/>
                </a:solidFill>
                <a:latin typeface="Arial"/>
                <a:ea typeface="Arial"/>
                <a:cs typeface="Arial"/>
                <a:sym typeface="Arial"/>
              </a:rPr>
              <a:t>in the past</a:t>
            </a:r>
            <a:endParaRPr lang="en-GB" sz="1400" kern="0" dirty="0">
              <a:solidFill>
                <a:srgbClr val="191919"/>
              </a:solidFill>
              <a:latin typeface="Arial"/>
              <a:ea typeface="Arial"/>
              <a:cs typeface="Arial"/>
              <a:sym typeface="Arial"/>
            </a:endParaRPr>
          </a:p>
          <a:p>
            <a:pPr marL="259556" indent="-183356" defTabSz="914400">
              <a:lnSpc>
                <a:spcPct val="100000"/>
              </a:lnSpc>
              <a:spcBef>
                <a:spcPts val="900"/>
              </a:spcBef>
              <a:buClr>
                <a:srgbClr val="000000"/>
              </a:buClr>
              <a:buSzPts val="2000"/>
              <a:buFont typeface="Arial"/>
              <a:buChar char="–"/>
            </a:pPr>
            <a:r>
              <a:rPr lang="en-GB" sz="1400" kern="0" dirty="0">
                <a:solidFill>
                  <a:srgbClr val="000000"/>
                </a:solidFill>
                <a:latin typeface="Arial"/>
                <a:ea typeface="Arial"/>
                <a:cs typeface="Arial"/>
                <a:sym typeface="Arial"/>
              </a:rPr>
              <a:t>Have varicose veins</a:t>
            </a:r>
            <a:endParaRPr lang="en-GB" sz="1400" kern="0" dirty="0">
              <a:solidFill>
                <a:srgbClr val="191919"/>
              </a:solidFill>
              <a:latin typeface="Arial"/>
              <a:ea typeface="Arial"/>
              <a:cs typeface="Arial"/>
              <a:sym typeface="Arial"/>
            </a:endParaRPr>
          </a:p>
          <a:p>
            <a:pPr marL="259556" indent="-183356" defTabSz="914400">
              <a:lnSpc>
                <a:spcPct val="100000"/>
              </a:lnSpc>
              <a:spcBef>
                <a:spcPts val="900"/>
              </a:spcBef>
              <a:buClr>
                <a:srgbClr val="000000"/>
              </a:buClr>
              <a:buSzPts val="2000"/>
              <a:buFont typeface="Arial"/>
              <a:buNone/>
            </a:pPr>
            <a:endParaRPr lang="en-GB" sz="1400" kern="0" dirty="0">
              <a:solidFill>
                <a:srgbClr val="000000"/>
              </a:solidFill>
              <a:latin typeface="Arial"/>
              <a:ea typeface="Arial"/>
              <a:cs typeface="Arial"/>
              <a:sym typeface="Arial"/>
            </a:endParaRPr>
          </a:p>
          <a:p>
            <a:pPr marL="557213" lvl="1" defTabSz="914400">
              <a:lnSpc>
                <a:spcPct val="100000"/>
              </a:lnSpc>
              <a:spcBef>
                <a:spcPts val="900"/>
              </a:spcBef>
              <a:buClr>
                <a:srgbClr val="000000"/>
              </a:buClr>
              <a:buSzPts val="2000"/>
              <a:buFont typeface="Arial"/>
              <a:buNone/>
            </a:pPr>
            <a:endParaRPr lang="en-GB" sz="1400" kern="0" dirty="0">
              <a:solidFill>
                <a:srgbClr val="000000"/>
              </a:solidFill>
              <a:latin typeface="Arial"/>
              <a:ea typeface="Arial"/>
              <a:cs typeface="Arial"/>
              <a:sym typeface="Arial"/>
            </a:endParaRPr>
          </a:p>
        </p:txBody>
      </p:sp>
      <p:sp>
        <p:nvSpPr>
          <p:cNvPr id="9" name="Google Shape;158;p31">
            <a:extLst>
              <a:ext uri="{FF2B5EF4-FFF2-40B4-BE49-F238E27FC236}">
                <a16:creationId xmlns:a16="http://schemas.microsoft.com/office/drawing/2014/main" id="{C218413C-23C4-4167-BD63-8B4AC6D6607B}"/>
              </a:ext>
            </a:extLst>
          </p:cNvPr>
          <p:cNvSpPr txBox="1"/>
          <p:nvPr/>
        </p:nvSpPr>
        <p:spPr>
          <a:xfrm>
            <a:off x="4457700" y="3352800"/>
            <a:ext cx="3530600" cy="1770459"/>
          </a:xfrm>
          <a:prstGeom prst="rect">
            <a:avLst/>
          </a:prstGeom>
          <a:noFill/>
          <a:ln>
            <a:noFill/>
          </a:ln>
        </p:spPr>
        <p:txBody>
          <a:bodyPr spcFirstLastPara="1" wrap="square" lIns="68569" tIns="34275" rIns="68569" bIns="34275" anchor="t" anchorCtr="0">
            <a:noAutofit/>
          </a:bodyPr>
          <a:lstStyle/>
          <a:p>
            <a:pPr marL="259556" indent="-183356" defTabSz="685800">
              <a:buClr>
                <a:srgbClr val="000000"/>
              </a:buClr>
              <a:buSzPts val="2000"/>
              <a:buFont typeface="Arial"/>
              <a:buChar char="–"/>
            </a:pPr>
            <a:r>
              <a:rPr lang="en-US" sz="1400" kern="0" dirty="0">
                <a:solidFill>
                  <a:srgbClr val="000000"/>
                </a:solidFill>
                <a:latin typeface="Arial"/>
                <a:cs typeface="Arial"/>
                <a:sym typeface="Arial"/>
              </a:rPr>
              <a:t>Are not married</a:t>
            </a:r>
            <a:endParaRPr sz="1400" kern="0" dirty="0">
              <a:solidFill>
                <a:srgbClr val="000000"/>
              </a:solidFill>
              <a:latin typeface="Source Sans Pro"/>
              <a:ea typeface="Source Sans Pro"/>
              <a:cs typeface="Source Sans Pro"/>
              <a:sym typeface="Source Sans Pro"/>
            </a:endParaRPr>
          </a:p>
          <a:p>
            <a:pPr marL="259556" indent="-183356" defTabSz="685800">
              <a:spcBef>
                <a:spcPts val="900"/>
              </a:spcBef>
              <a:buClr>
                <a:srgbClr val="000000"/>
              </a:buClr>
              <a:buSzPts val="2000"/>
              <a:buFont typeface="Arial"/>
              <a:buChar char="–"/>
            </a:pPr>
            <a:r>
              <a:rPr lang="en-US" sz="1400" kern="0" dirty="0">
                <a:solidFill>
                  <a:srgbClr val="000000"/>
                </a:solidFill>
                <a:latin typeface="Arial"/>
                <a:cs typeface="Arial"/>
                <a:sym typeface="Arial"/>
              </a:rPr>
              <a:t>Are of any age, including adolescents and women over 40 years old</a:t>
            </a:r>
            <a:endParaRPr sz="1400" kern="0" dirty="0">
              <a:solidFill>
                <a:srgbClr val="000000"/>
              </a:solidFill>
              <a:latin typeface="Source Sans Pro"/>
              <a:ea typeface="Source Sans Pro"/>
              <a:cs typeface="Source Sans Pro"/>
              <a:sym typeface="Source Sans Pro"/>
            </a:endParaRPr>
          </a:p>
          <a:p>
            <a:pPr marL="259556" indent="-183356" defTabSz="685800">
              <a:spcBef>
                <a:spcPts val="900"/>
              </a:spcBef>
              <a:buClr>
                <a:srgbClr val="000000"/>
              </a:buClr>
              <a:buSzPts val="2000"/>
              <a:buFont typeface="Arial"/>
              <a:buChar char="–"/>
            </a:pPr>
            <a:r>
              <a:rPr lang="en-US" sz="1400" kern="0" dirty="0">
                <a:solidFill>
                  <a:srgbClr val="000000"/>
                </a:solidFill>
                <a:latin typeface="Arial"/>
                <a:cs typeface="Arial"/>
                <a:sym typeface="Arial"/>
              </a:rPr>
              <a:t>Are infected with HIV (on antiretroviral therapy or not)</a:t>
            </a:r>
            <a:endParaRPr sz="1400" kern="0" dirty="0">
              <a:solidFill>
                <a:srgbClr val="000000"/>
              </a:solidFill>
              <a:latin typeface="Source Sans Pro"/>
              <a:ea typeface="Source Sans Pro"/>
              <a:cs typeface="Source Sans Pro"/>
              <a:sym typeface="Source Sans Pro"/>
            </a:endParaRPr>
          </a:p>
          <a:p>
            <a:pPr marL="557213" lvl="1" indent="-214313" defTabSz="685800">
              <a:spcBef>
                <a:spcPts val="900"/>
              </a:spcBef>
              <a:buClr>
                <a:srgbClr val="000000"/>
              </a:buClr>
              <a:buSzPts val="2000"/>
            </a:pPr>
            <a:endParaRPr sz="1400" kern="0" dirty="0">
              <a:solidFill>
                <a:srgbClr val="000000"/>
              </a:solidFill>
              <a:latin typeface="Arial"/>
              <a:cs typeface="Arial"/>
              <a:sym typeface="Arial"/>
            </a:endParaRPr>
          </a:p>
        </p:txBody>
      </p:sp>
      <p:sp>
        <p:nvSpPr>
          <p:cNvPr id="11" name="Google Shape;159;p31">
            <a:extLst>
              <a:ext uri="{FF2B5EF4-FFF2-40B4-BE49-F238E27FC236}">
                <a16:creationId xmlns:a16="http://schemas.microsoft.com/office/drawing/2014/main" id="{72F10543-C7A0-4034-AB80-5064C27B37DC}"/>
              </a:ext>
            </a:extLst>
          </p:cNvPr>
          <p:cNvSpPr txBox="1"/>
          <p:nvPr/>
        </p:nvSpPr>
        <p:spPr>
          <a:xfrm>
            <a:off x="628650" y="4973404"/>
            <a:ext cx="8252674" cy="1251347"/>
          </a:xfrm>
          <a:prstGeom prst="rect">
            <a:avLst/>
          </a:prstGeom>
          <a:noFill/>
          <a:ln>
            <a:noFill/>
          </a:ln>
        </p:spPr>
        <p:txBody>
          <a:bodyPr spcFirstLastPara="1" wrap="square" lIns="68569" tIns="34275" rIns="68569" bIns="34275" anchor="t" anchorCtr="0">
            <a:noAutofit/>
          </a:bodyPr>
          <a:lstStyle/>
          <a:p>
            <a:pPr marL="257175" indent="-257175" defTabSz="685800">
              <a:lnSpc>
                <a:spcPct val="95000"/>
              </a:lnSpc>
              <a:buClr>
                <a:srgbClr val="000000"/>
              </a:buClr>
              <a:buSzPts val="2200"/>
              <a:buFont typeface="Arial"/>
              <a:buChar char="•"/>
            </a:pPr>
            <a:r>
              <a:rPr lang="en-US" b="1" kern="0" dirty="0">
                <a:solidFill>
                  <a:srgbClr val="000000"/>
                </a:solidFill>
                <a:latin typeface="Arial"/>
                <a:cs typeface="Arial"/>
                <a:sym typeface="Arial"/>
              </a:rPr>
              <a:t>Most health conditions do not affect safe and effective use of the PVR.</a:t>
            </a:r>
            <a:endParaRPr kern="0" dirty="0">
              <a:solidFill>
                <a:srgbClr val="000000"/>
              </a:solidFill>
              <a:latin typeface="Source Sans Pro"/>
              <a:ea typeface="Source Sans Pro"/>
              <a:cs typeface="Source Sans Pro"/>
              <a:sym typeface="Source Sans Pro"/>
            </a:endParaRPr>
          </a:p>
          <a:p>
            <a:pPr marL="257175" indent="-257175" defTabSz="685800">
              <a:lnSpc>
                <a:spcPct val="95000"/>
              </a:lnSpc>
              <a:spcBef>
                <a:spcPts val="1395"/>
              </a:spcBef>
              <a:buClr>
                <a:srgbClr val="000000"/>
              </a:buClr>
              <a:buSzPts val="2200"/>
              <a:buFont typeface="Arial"/>
              <a:buChar char="•"/>
            </a:pPr>
            <a:r>
              <a:rPr lang="en-US" b="1" kern="0" dirty="0">
                <a:solidFill>
                  <a:srgbClr val="000000"/>
                </a:solidFill>
                <a:latin typeface="Arial"/>
                <a:cs typeface="Arial"/>
                <a:sym typeface="Arial"/>
              </a:rPr>
              <a:t>Many women who cannot use methods that contain estrogen can safely use the PVR.</a:t>
            </a:r>
            <a:r>
              <a:rPr lang="en-US" b="1" i="1" kern="0" dirty="0">
                <a:solidFill>
                  <a:srgbClr val="000000"/>
                </a:solidFill>
                <a:latin typeface="Arial"/>
                <a:cs typeface="Arial"/>
                <a:sym typeface="Arial"/>
              </a:rPr>
              <a:t> </a:t>
            </a:r>
            <a:endParaRPr kern="0" dirty="0">
              <a:solidFill>
                <a:srgbClr val="000000"/>
              </a:solidFill>
              <a:latin typeface="Source Sans Pro"/>
              <a:ea typeface="Source Sans Pro"/>
              <a:cs typeface="Source Sans Pro"/>
              <a:sym typeface="Source Sans Pro"/>
            </a:endParaRPr>
          </a:p>
        </p:txBody>
      </p:sp>
      <p:sp>
        <p:nvSpPr>
          <p:cNvPr id="10" name="Footer Placeholder 1">
            <a:extLst>
              <a:ext uri="{FF2B5EF4-FFF2-40B4-BE49-F238E27FC236}">
                <a16:creationId xmlns:a16="http://schemas.microsoft.com/office/drawing/2014/main" id="{E2CA1705-86F9-42BC-B7AA-8E8690EDDE0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1629491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8" name="Google Shape;148;p30"/>
          <p:cNvGraphicFramePr/>
          <p:nvPr>
            <p:extLst>
              <p:ext uri="{D42A27DB-BD31-4B8C-83A1-F6EECF244321}">
                <p14:modId xmlns:p14="http://schemas.microsoft.com/office/powerpoint/2010/main" val="2207968417"/>
              </p:ext>
            </p:extLst>
          </p:nvPr>
        </p:nvGraphicFramePr>
        <p:xfrm>
          <a:off x="495301" y="1387995"/>
          <a:ext cx="8166100" cy="5057102"/>
        </p:xfrm>
        <a:graphic>
          <a:graphicData uri="http://schemas.openxmlformats.org/drawingml/2006/table">
            <a:tbl>
              <a:tblPr>
                <a:noFill/>
              </a:tblPr>
              <a:tblGrid>
                <a:gridCol w="2292504">
                  <a:extLst>
                    <a:ext uri="{9D8B030D-6E8A-4147-A177-3AD203B41FA5}">
                      <a16:colId xmlns:a16="http://schemas.microsoft.com/office/drawing/2014/main" val="20000"/>
                    </a:ext>
                  </a:extLst>
                </a:gridCol>
                <a:gridCol w="5873596">
                  <a:extLst>
                    <a:ext uri="{9D8B030D-6E8A-4147-A177-3AD203B41FA5}">
                      <a16:colId xmlns:a16="http://schemas.microsoft.com/office/drawing/2014/main" val="20001"/>
                    </a:ext>
                  </a:extLst>
                </a:gridCol>
              </a:tblGrid>
              <a:tr h="589044">
                <a:tc gridSpan="2">
                  <a:txBody>
                    <a:bodyPr/>
                    <a:lstStyle/>
                    <a:p>
                      <a:pPr marL="0" marR="0" lvl="0" indent="0" algn="l" rtl="0">
                        <a:lnSpc>
                          <a:spcPct val="110000"/>
                        </a:lnSpc>
                        <a:spcBef>
                          <a:spcPts val="0"/>
                        </a:spcBef>
                        <a:spcAft>
                          <a:spcPts val="0"/>
                        </a:spcAft>
                        <a:buClr>
                          <a:srgbClr val="FF0000"/>
                        </a:buClr>
                        <a:buSzPts val="2800"/>
                        <a:buFont typeface="Calibri"/>
                        <a:buNone/>
                      </a:pPr>
                      <a:endParaRPr sz="1500" b="1" i="0" u="none" strike="noStrike" cap="none" dirty="0">
                        <a:solidFill>
                          <a:srgbClr val="FF3300"/>
                        </a:solidFill>
                        <a:latin typeface="+mn-lt"/>
                        <a:ea typeface="Arial"/>
                        <a:cs typeface="Arial"/>
                        <a:sym typeface="Arial"/>
                      </a:endParaRPr>
                    </a:p>
                  </a:txBody>
                  <a:tcPr marL="68569" marR="68569"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59906">
                <a:tc>
                  <a:txBody>
                    <a:bodyPr/>
                    <a:lstStyle/>
                    <a:p>
                      <a:pPr marL="0" marR="0" lvl="0" indent="0" algn="l" rtl="0">
                        <a:lnSpc>
                          <a:spcPct val="100000"/>
                        </a:lnSpc>
                        <a:spcBef>
                          <a:spcPts val="0"/>
                        </a:spcBef>
                        <a:spcAft>
                          <a:spcPts val="0"/>
                        </a:spcAft>
                        <a:buClr>
                          <a:srgbClr val="FF3300"/>
                        </a:buClr>
                        <a:buSzPts val="1400"/>
                        <a:buFont typeface="Arial"/>
                        <a:buNone/>
                      </a:pPr>
                      <a:r>
                        <a:rPr lang="en-US" sz="1500" b="1" i="0" u="none" strike="noStrike" cap="none" dirty="0">
                          <a:solidFill>
                            <a:srgbClr val="000000"/>
                          </a:solidFill>
                          <a:latin typeface="+mn-lt"/>
                          <a:ea typeface="Arial"/>
                          <a:cs typeface="Arial"/>
                          <a:sym typeface="Arial"/>
                        </a:rPr>
                        <a:t>Less than 4 weeks postpartum</a:t>
                      </a:r>
                      <a:endParaRPr sz="1500" b="1" i="0" u="none" strike="noStrike" cap="none" dirty="0">
                        <a:solidFill>
                          <a:srgbClr val="000000"/>
                        </a:solidFill>
                        <a:latin typeface="+mn-lt"/>
                        <a:ea typeface="Arial"/>
                        <a:cs typeface="Arial"/>
                        <a:sym typeface="Arial"/>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500" b="0" i="0" u="none" strike="noStrike" cap="none" dirty="0">
                          <a:solidFill>
                            <a:srgbClr val="000000"/>
                          </a:solidFill>
                          <a:latin typeface="+mn-lt"/>
                          <a:ea typeface="Arial"/>
                          <a:cs typeface="Arial"/>
                          <a:sym typeface="Arial"/>
                        </a:rPr>
                        <a:t>Ask her to come back when baby is 4 weeks old. </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459906">
                <a:tc>
                  <a:txBody>
                    <a:bodyPr/>
                    <a:lstStyle/>
                    <a:p>
                      <a:pPr marL="0" marR="0" lvl="0" indent="0" algn="l" rtl="0">
                        <a:lnSpc>
                          <a:spcPct val="100000"/>
                        </a:lnSpc>
                        <a:spcBef>
                          <a:spcPts val="0"/>
                        </a:spcBef>
                        <a:spcAft>
                          <a:spcPts val="0"/>
                        </a:spcAft>
                        <a:buClr>
                          <a:srgbClr val="FF3300"/>
                        </a:buClr>
                        <a:buSzPts val="1400"/>
                        <a:buFont typeface="Arial"/>
                        <a:buNone/>
                      </a:pPr>
                      <a:r>
                        <a:rPr lang="en-US" sz="1500" b="1" i="0" u="none" strike="noStrike" cap="none" dirty="0">
                          <a:solidFill>
                            <a:srgbClr val="000000"/>
                          </a:solidFill>
                          <a:latin typeface="+mn-lt"/>
                          <a:ea typeface="Arial"/>
                          <a:cs typeface="Arial"/>
                          <a:sym typeface="Arial"/>
                        </a:rPr>
                        <a:t>Over 12 weeks postpartum</a:t>
                      </a:r>
                      <a:endParaRPr sz="1500" b="1" i="0" u="none" strike="noStrike" cap="none" dirty="0">
                        <a:solidFill>
                          <a:srgbClr val="000000"/>
                        </a:solidFill>
                        <a:latin typeface="+mn-lt"/>
                        <a:ea typeface="Arial"/>
                        <a:cs typeface="Arial"/>
                        <a:sym typeface="Arial"/>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500" b="0" i="0" u="none" strike="noStrike" cap="none" dirty="0">
                          <a:solidFill>
                            <a:srgbClr val="000000"/>
                          </a:solidFill>
                          <a:latin typeface="+mn-lt"/>
                          <a:ea typeface="Arial"/>
                          <a:cs typeface="Arial"/>
                          <a:sym typeface="Arial"/>
                        </a:rPr>
                        <a:t>Ask her to choose a different method.</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r h="459906">
                <a:tc>
                  <a:txBody>
                    <a:bodyPr/>
                    <a:lstStyle/>
                    <a:p>
                      <a:pPr marL="0" marR="0" lvl="0" indent="0" algn="l" rtl="0">
                        <a:lnSpc>
                          <a:spcPct val="100000"/>
                        </a:lnSpc>
                        <a:spcBef>
                          <a:spcPts val="0"/>
                        </a:spcBef>
                        <a:spcAft>
                          <a:spcPts val="0"/>
                        </a:spcAft>
                        <a:buClr>
                          <a:schemeClr val="accent1"/>
                        </a:buClr>
                        <a:buSzPts val="1400"/>
                        <a:buFont typeface="Arial"/>
                        <a:buNone/>
                      </a:pPr>
                      <a:r>
                        <a:rPr lang="en-US" sz="1500" b="1" i="0" u="none" strike="noStrike" cap="none" dirty="0">
                          <a:solidFill>
                            <a:srgbClr val="000000"/>
                          </a:solidFill>
                          <a:latin typeface="+mn-lt"/>
                          <a:ea typeface="Arial"/>
                          <a:cs typeface="Arial"/>
                          <a:sym typeface="Arial"/>
                        </a:rPr>
                        <a:t>Breastfeeding less than 4 times a day</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500" b="0" i="0" u="none" strike="noStrike" cap="none" dirty="0">
                          <a:solidFill>
                            <a:srgbClr val="000000"/>
                          </a:solidFill>
                          <a:latin typeface="+mn-lt"/>
                          <a:ea typeface="Arial"/>
                          <a:cs typeface="Arial"/>
                          <a:sym typeface="Arial"/>
                        </a:rPr>
                        <a:t>Urge her to keep breastfeeding and to return for the PVR when she is breastfeeding at least 4 times a day. </a:t>
                      </a:r>
                      <a:endParaRPr sz="1500" b="0" i="0" u="none" strike="noStrike" cap="none" dirty="0">
                        <a:solidFill>
                          <a:schemeClr val="dk1"/>
                        </a:solidFill>
                        <a:latin typeface="+mn-lt"/>
                        <a:ea typeface="Calibri"/>
                        <a:cs typeface="Calibri"/>
                        <a:sym typeface="Calibri"/>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3"/>
                  </a:ext>
                </a:extLst>
              </a:tr>
              <a:tr h="459906">
                <a:tc>
                  <a:txBody>
                    <a:bodyPr/>
                    <a:lstStyle/>
                    <a:p>
                      <a:pPr marL="0" marR="0" lvl="0" indent="0" algn="l" rtl="0">
                        <a:lnSpc>
                          <a:spcPct val="100000"/>
                        </a:lnSpc>
                        <a:spcBef>
                          <a:spcPts val="0"/>
                        </a:spcBef>
                        <a:spcAft>
                          <a:spcPts val="0"/>
                        </a:spcAft>
                        <a:buClr>
                          <a:schemeClr val="accent1"/>
                        </a:buClr>
                        <a:buSzPts val="1400"/>
                        <a:buFont typeface="Arial"/>
                        <a:buNone/>
                      </a:pPr>
                      <a:r>
                        <a:rPr lang="en-US" sz="1500" b="1" i="0" u="none" strike="noStrike" cap="none" dirty="0">
                          <a:solidFill>
                            <a:srgbClr val="000000"/>
                          </a:solidFill>
                          <a:latin typeface="+mn-lt"/>
                          <a:ea typeface="Arial"/>
                          <a:cs typeface="Arial"/>
                          <a:sym typeface="Arial"/>
                        </a:rPr>
                        <a:t>May be pregnant</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500" b="0" i="0" u="none" strike="noStrike" cap="none" dirty="0">
                          <a:solidFill>
                            <a:srgbClr val="000000"/>
                          </a:solidFill>
                          <a:latin typeface="+mn-lt"/>
                          <a:ea typeface="Arial"/>
                          <a:cs typeface="Arial"/>
                          <a:sym typeface="Arial"/>
                        </a:rPr>
                        <a:t>If in doubt, use pregnancy checklist or perform pregnancy test if available at your facility.</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4"/>
                  </a:ext>
                </a:extLst>
              </a:tr>
              <a:tr h="2143330">
                <a:tc>
                  <a:txBody>
                    <a:bodyPr/>
                    <a:lstStyle/>
                    <a:p>
                      <a:pPr marL="0" marR="0" lvl="0" indent="0" algn="l" rtl="0">
                        <a:lnSpc>
                          <a:spcPct val="100000"/>
                        </a:lnSpc>
                        <a:spcBef>
                          <a:spcPts val="0"/>
                        </a:spcBef>
                        <a:spcAft>
                          <a:spcPts val="0"/>
                        </a:spcAft>
                        <a:buClr>
                          <a:schemeClr val="accent1"/>
                        </a:buClr>
                        <a:buSzPts val="1400"/>
                        <a:buFont typeface="Arial"/>
                        <a:buNone/>
                      </a:pPr>
                      <a:r>
                        <a:rPr lang="en-US" sz="1500" b="1" i="0" u="none" strike="noStrike" cap="none" dirty="0">
                          <a:solidFill>
                            <a:srgbClr val="000000"/>
                          </a:solidFill>
                          <a:latin typeface="+mn-lt"/>
                          <a:ea typeface="Arial"/>
                          <a:cs typeface="Arial"/>
                          <a:sym typeface="Arial"/>
                        </a:rPr>
                        <a:t>Some other serious health conditions</a:t>
                      </a:r>
                      <a:endParaRPr sz="1500" u="none" strike="noStrike" cap="none" dirty="0">
                        <a:latin typeface="+mn-lt"/>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500" b="0" i="0" u="none" strike="noStrike" cap="none" dirty="0">
                          <a:solidFill>
                            <a:srgbClr val="002060"/>
                          </a:solidFill>
                          <a:latin typeface="+mn-lt"/>
                          <a:ea typeface="Arial"/>
                          <a:cs typeface="Arial"/>
                          <a:sym typeface="Arial"/>
                        </a:rPr>
                        <a:t>Currently have genital or urinary tract infection (can start PVR after remedied or treatment started).</a:t>
                      </a:r>
                      <a:endParaRPr sz="1500" u="none" strike="noStrike" cap="none" dirty="0">
                        <a:solidFill>
                          <a:srgbClr val="002060"/>
                        </a:solidFill>
                        <a:latin typeface="+mn-lt"/>
                        <a:ea typeface="Arial"/>
                        <a:cs typeface="Arial"/>
                        <a:sym typeface="Arial"/>
                      </a:endParaRPr>
                    </a:p>
                    <a:p>
                      <a:pPr marL="231775" marR="0" lvl="0" indent="-231775" algn="l" rtl="0">
                        <a:lnSpc>
                          <a:spcPct val="100000"/>
                        </a:lnSpc>
                        <a:spcBef>
                          <a:spcPts val="1200"/>
                        </a:spcBef>
                        <a:spcAft>
                          <a:spcPts val="0"/>
                        </a:spcAft>
                        <a:buClr>
                          <a:srgbClr val="FF3300"/>
                        </a:buClr>
                        <a:buSzPts val="1800"/>
                        <a:buFont typeface="Arial"/>
                        <a:buChar char="•"/>
                      </a:pPr>
                      <a:r>
                        <a:rPr lang="en-US" sz="1500" b="0" i="0" u="none" strike="noStrike" cap="none" dirty="0">
                          <a:solidFill>
                            <a:srgbClr val="002060"/>
                          </a:solidFill>
                          <a:latin typeface="+mn-lt"/>
                          <a:ea typeface="Arial"/>
                          <a:cs typeface="Arial"/>
                          <a:sym typeface="Arial"/>
                        </a:rPr>
                        <a:t>Pelvic Inflammatory Disease or </a:t>
                      </a:r>
                      <a:r>
                        <a:rPr lang="en-US" sz="1500" b="0" i="0" u="none" strike="noStrike" cap="none" dirty="0" err="1">
                          <a:solidFill>
                            <a:srgbClr val="002060"/>
                          </a:solidFill>
                          <a:latin typeface="+mn-lt"/>
                          <a:ea typeface="Arial"/>
                          <a:cs typeface="Arial"/>
                          <a:sym typeface="Arial"/>
                        </a:rPr>
                        <a:t>Salpingitis</a:t>
                      </a:r>
                      <a:r>
                        <a:rPr lang="en-US" sz="1500" b="0" i="0" u="none" strike="noStrike" cap="none" dirty="0">
                          <a:solidFill>
                            <a:srgbClr val="002060"/>
                          </a:solidFill>
                          <a:latin typeface="+mn-lt"/>
                          <a:ea typeface="Arial"/>
                          <a:cs typeface="Arial"/>
                          <a:sym typeface="Arial"/>
                        </a:rPr>
                        <a:t> since delivery.</a:t>
                      </a:r>
                      <a:endParaRPr sz="1500" b="0" i="0" u="none" strike="noStrike" cap="none" dirty="0">
                        <a:solidFill>
                          <a:srgbClr val="002060"/>
                        </a:solidFill>
                        <a:latin typeface="+mn-lt"/>
                        <a:ea typeface="Arial"/>
                        <a:cs typeface="Arial"/>
                        <a:sym typeface="Arial"/>
                      </a:endParaRPr>
                    </a:p>
                    <a:p>
                      <a:pPr marL="231775" marR="0" lvl="0" indent="-231775" algn="l" rtl="0">
                        <a:lnSpc>
                          <a:spcPct val="100000"/>
                        </a:lnSpc>
                        <a:spcBef>
                          <a:spcPts val="1200"/>
                        </a:spcBef>
                        <a:spcAft>
                          <a:spcPts val="0"/>
                        </a:spcAft>
                        <a:buClr>
                          <a:srgbClr val="FF3300"/>
                        </a:buClr>
                        <a:buSzPts val="1800"/>
                        <a:buFont typeface="Arial"/>
                        <a:buChar char="•"/>
                      </a:pPr>
                      <a:r>
                        <a:rPr lang="en-US" sz="1500" b="0" i="0" u="none" strike="noStrike" cap="none" dirty="0">
                          <a:solidFill>
                            <a:srgbClr val="002060"/>
                          </a:solidFill>
                          <a:latin typeface="+mn-lt"/>
                          <a:ea typeface="Arial"/>
                          <a:cs typeface="Arial"/>
                          <a:sym typeface="Arial"/>
                        </a:rPr>
                        <a:t>History of: uterine disease (endometrial or cervical), uterine abnormalities, migraine with symptoms, recurrent urinary tract infections, ectopic pregnancy, pelvic surgery, breast cancer, deep venous thrombosis, thromboembolic disorders, incomplete involution of the uterus after birth, pulmonary edema, liver damage or illness, presence of an IUD, STI, sensitivity to silicone.</a:t>
                      </a:r>
                      <a:endParaRPr sz="1500" b="0" i="0" u="none" strike="noStrike" cap="none" dirty="0">
                        <a:solidFill>
                          <a:srgbClr val="002060"/>
                        </a:solidFill>
                        <a:latin typeface="+mn-lt"/>
                        <a:ea typeface="Arial"/>
                        <a:cs typeface="Arial"/>
                        <a:sym typeface="Arial"/>
                      </a:endParaRPr>
                    </a:p>
                  </a:txBody>
                  <a:tcPr marL="68569" marR="68569" marT="34294" marB="34294">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9" name="Google Shape;149;p30"/>
          <p:cNvSpPr/>
          <p:nvPr/>
        </p:nvSpPr>
        <p:spPr>
          <a:xfrm>
            <a:off x="797771" y="1424524"/>
            <a:ext cx="4451747" cy="628650"/>
          </a:xfrm>
          <a:prstGeom prst="rect">
            <a:avLst/>
          </a:prstGeom>
          <a:noFill/>
          <a:ln>
            <a:noFill/>
          </a:ln>
        </p:spPr>
        <p:txBody>
          <a:bodyPr spcFirstLastPara="1" wrap="square" lIns="0" tIns="34275" rIns="68569" bIns="34275" anchor="ctr" anchorCtr="0">
            <a:noAutofit/>
          </a:bodyPr>
          <a:lstStyle/>
          <a:p>
            <a:pPr marL="133350" indent="-133350" defTabSz="685800">
              <a:lnSpc>
                <a:spcPct val="110000"/>
              </a:lnSpc>
              <a:buClr>
                <a:srgbClr val="003A5D"/>
              </a:buClr>
              <a:buSzPts val="2200"/>
            </a:pPr>
            <a:r>
              <a:rPr lang="en-US" sz="2000" b="1" kern="0" dirty="0">
                <a:solidFill>
                  <a:srgbClr val="000000"/>
                </a:solidFill>
                <a:cs typeface="Arial"/>
                <a:sym typeface="Arial"/>
              </a:rPr>
              <a:t>Women who </a:t>
            </a:r>
            <a:r>
              <a:rPr lang="en-US" sz="2000" b="1" i="1" u="sng" kern="0" dirty="0">
                <a:solidFill>
                  <a:srgbClr val="000000"/>
                </a:solidFill>
                <a:cs typeface="Arial"/>
                <a:sym typeface="Arial"/>
              </a:rPr>
              <a:t>cannot</a:t>
            </a:r>
            <a:r>
              <a:rPr lang="en-US" sz="2000" b="1" i="1" kern="0" dirty="0">
                <a:solidFill>
                  <a:srgbClr val="000000"/>
                </a:solidFill>
                <a:cs typeface="Arial"/>
                <a:sym typeface="Arial"/>
              </a:rPr>
              <a:t> </a:t>
            </a:r>
            <a:r>
              <a:rPr lang="en-US" sz="2000" b="1" kern="0" dirty="0">
                <a:solidFill>
                  <a:srgbClr val="000000"/>
                </a:solidFill>
                <a:cs typeface="Arial"/>
                <a:sym typeface="Arial"/>
              </a:rPr>
              <a:t>use the PVR are:</a:t>
            </a:r>
            <a:endParaRPr sz="2000" kern="0" dirty="0">
              <a:solidFill>
                <a:srgbClr val="000000"/>
              </a:solidFill>
              <a:ea typeface="Source Sans Pro"/>
              <a:cs typeface="Source Sans Pro"/>
              <a:sym typeface="Source Sans Pro"/>
            </a:endParaRPr>
          </a:p>
        </p:txBody>
      </p:sp>
      <p:sp>
        <p:nvSpPr>
          <p:cNvPr id="6" name="Google Shape;113;p16"/>
          <p:cNvSpPr txBox="1">
            <a:spLocks/>
          </p:cNvSpPr>
          <p:nvPr/>
        </p:nvSpPr>
        <p:spPr>
          <a:xfrm>
            <a:off x="194840" y="378395"/>
            <a:ext cx="8746200" cy="49838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pPr defTabSz="685800">
              <a:buClr>
                <a:srgbClr val="000000"/>
              </a:buClr>
            </a:pPr>
            <a:r>
              <a:rPr lang="en-US" sz="4400" b="1" kern="0" dirty="0">
                <a:solidFill>
                  <a:schemeClr val="accent4"/>
                </a:solidFill>
                <a:latin typeface="Calibri" panose="020F0502020204030204" pitchFamily="34" charset="0"/>
                <a:cs typeface="Calibri" panose="020F0502020204030204" pitchFamily="34" charset="0"/>
              </a:rPr>
              <a:t>Who cannot use the PVR?</a:t>
            </a:r>
            <a:endParaRPr lang="en-US" sz="4400" kern="0" dirty="0">
              <a:solidFill>
                <a:schemeClr val="accent4"/>
              </a:solidFill>
              <a:latin typeface="Calibri" panose="020F0502020204030204" pitchFamily="34" charset="0"/>
              <a:cs typeface="Calibri" panose="020F0502020204030204" pitchFamily="34" charset="0"/>
            </a:endParaRPr>
          </a:p>
        </p:txBody>
      </p:sp>
      <p:sp>
        <p:nvSpPr>
          <p:cNvPr id="7" name="Footer Placeholder 1">
            <a:extLst>
              <a:ext uri="{FF2B5EF4-FFF2-40B4-BE49-F238E27FC236}">
                <a16:creationId xmlns:a16="http://schemas.microsoft.com/office/drawing/2014/main" id="{4453C64F-31AE-4CE2-BC8E-C99C84D03A7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ags/tag3.xml><?xml version="1.0" encoding="utf-8"?>
<p:tagLst xmlns:a="http://schemas.openxmlformats.org/drawingml/2006/main" xmlns:r="http://schemas.openxmlformats.org/officeDocument/2006/relationships" xmlns:p="http://schemas.openxmlformats.org/presentationml/2006/main">
  <p:tag name="PPSNARRATION" val="32,-861695348,F:\brenda\GFMERContraceptives_Part1_no notes.ppc"/>
</p:tagLst>
</file>

<file path=ppt/tags/tag4.xml><?xml version="1.0" encoding="utf-8"?>
<p:tagLst xmlns:a="http://schemas.openxmlformats.org/drawingml/2006/main" xmlns:r="http://schemas.openxmlformats.org/officeDocument/2006/relationships" xmlns:p="http://schemas.openxmlformats.org/presentationml/2006/main">
  <p:tag name="PPSNARRATION" val="45,-861695348,F:\brenda\GFMERContraceptives_Part1_no notes.ppc"/>
</p:tagLst>
</file>

<file path=ppt/theme/theme1.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TotalTime>
  <Words>18497</Words>
  <Application>Microsoft Office PowerPoint</Application>
  <PresentationFormat>On-screen Show (4:3)</PresentationFormat>
  <Paragraphs>1522</Paragraphs>
  <Slides>107</Slides>
  <Notes>98</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107</vt:i4>
      </vt:variant>
    </vt:vector>
  </HeadingPairs>
  <TitlesOfParts>
    <vt:vector size="131" baseType="lpstr">
      <vt:lpstr>ＭＳ Ｐゴシック</vt:lpstr>
      <vt:lpstr>Arial</vt:lpstr>
      <vt:lpstr>Arial MT Black</vt:lpstr>
      <vt:lpstr>Calibri</vt:lpstr>
      <vt:lpstr>Calibri Light</vt:lpstr>
      <vt:lpstr>Courier New</vt:lpstr>
      <vt:lpstr>FrutigerLTStd-BoldCn</vt:lpstr>
      <vt:lpstr>Lucida Grande</vt:lpstr>
      <vt:lpstr>Source Sans Pro</vt:lpstr>
      <vt:lpstr>Symbol</vt:lpstr>
      <vt:lpstr>Times New Roman</vt:lpstr>
      <vt:lpstr>Wingdings</vt:lpstr>
      <vt:lpstr>Zapf Dingbats</vt:lpstr>
      <vt:lpstr>1_TRP Template</vt:lpstr>
      <vt:lpstr>TRP Template</vt:lpstr>
      <vt:lpstr>Theme1</vt:lpstr>
      <vt:lpstr>5_Default Design</vt:lpstr>
      <vt:lpstr>1_Theme1</vt:lpstr>
      <vt:lpstr>7_Default Design</vt:lpstr>
      <vt:lpstr>2_TRP Template</vt:lpstr>
      <vt:lpstr>Custom Design</vt:lpstr>
      <vt:lpstr>2_Theme1</vt:lpstr>
      <vt:lpstr>Office Theme</vt:lpstr>
      <vt:lpstr>1_Office Theme</vt:lpstr>
      <vt:lpstr>                     Contraceptive methods  Part 2 - Progestogen-only contraceptives    </vt:lpstr>
      <vt:lpstr>Outline and objectives</vt:lpstr>
      <vt:lpstr>Methods</vt:lpstr>
      <vt:lpstr>PowerPoint Presentation</vt:lpstr>
      <vt:lpstr> Progestin-only pills (POPS)</vt:lpstr>
      <vt:lpstr>What are POPS? Content and types</vt:lpstr>
      <vt:lpstr>POPs: Mechanism of Action</vt:lpstr>
      <vt:lpstr>Relative effectiveness of POPs compared with other FP methods </vt:lpstr>
      <vt:lpstr>POPs: Characteristics</vt:lpstr>
      <vt:lpstr>Breastfeeding and POPs</vt:lpstr>
      <vt:lpstr>POPs vs. COCs: Advantages</vt:lpstr>
      <vt:lpstr>POPs vs. COCs: Disadvantages</vt:lpstr>
      <vt:lpstr>POP side effects</vt:lpstr>
      <vt:lpstr>POPs are safe for nearly all women</vt:lpstr>
      <vt:lpstr>PowerPoint Presentation</vt:lpstr>
      <vt:lpstr>PowerPoint Presentation</vt:lpstr>
      <vt:lpstr>POP use by women with HIV </vt:lpstr>
      <vt:lpstr>POP use by postpartum women</vt:lpstr>
      <vt:lpstr>When to start POPs - 1</vt:lpstr>
      <vt:lpstr>When to start POPs - 2</vt:lpstr>
      <vt:lpstr>When to start POPs - 3</vt:lpstr>
      <vt:lpstr>When to Start POPs - 4</vt:lpstr>
      <vt:lpstr>When to start POPs - 5</vt:lpstr>
      <vt:lpstr>PowerPoint Presentation</vt:lpstr>
      <vt:lpstr>Correcting rumors and misconceptions about POPs</vt:lpstr>
      <vt:lpstr>Management of POP side effects - 1</vt:lpstr>
      <vt:lpstr>Management of POP side effects - 2</vt:lpstr>
      <vt:lpstr>PowerPoint Presentation</vt:lpstr>
      <vt:lpstr>PowerPoint Presentation</vt:lpstr>
      <vt:lpstr>Problems that may require stopping POPs or switching to another method - 1</vt:lpstr>
      <vt:lpstr>Problems that may require stopping POPs or Switching to another method - 2</vt:lpstr>
      <vt:lpstr>POPs: Summary </vt:lpstr>
      <vt:lpstr>PowerPoint Presentation</vt:lpstr>
      <vt:lpstr>What are progestin-only injectables?</vt:lpstr>
      <vt:lpstr>Types of progestin-only injectables</vt:lpstr>
      <vt:lpstr>Progestin-only injectables: Mechanism of action</vt:lpstr>
      <vt:lpstr>PowerPoint Presentation</vt:lpstr>
      <vt:lpstr>Characteristics of progestin-only injectables</vt:lpstr>
      <vt:lpstr>Progestin-only injectables: Side effects</vt:lpstr>
      <vt:lpstr>Comparing DMPA and NET-EN  side effects</vt:lpstr>
      <vt:lpstr>Progestin-only injectables: Health benefits</vt:lpstr>
      <vt:lpstr>Injectables and risk of breast cancer</vt:lpstr>
      <vt:lpstr>Effect of DMPA on bone density</vt:lpstr>
      <vt:lpstr>Infant exposure to DMPA/NET-EN during breastfeeding</vt:lpstr>
      <vt:lpstr>Injectables: Return to fertility</vt:lpstr>
      <vt:lpstr>DMPA: Menstrual bleeding changes</vt:lpstr>
      <vt:lpstr>PowerPoint Presentation</vt:lpstr>
      <vt:lpstr>PowerPoint Presentation</vt:lpstr>
      <vt:lpstr>PowerPoint Presentation</vt:lpstr>
      <vt:lpstr>Injectables use by women with HIV and AIDS</vt:lpstr>
      <vt:lpstr>Injectables use by postpartum women </vt:lpstr>
      <vt:lpstr>PowerPoint Presentation</vt:lpstr>
      <vt:lpstr>When to start injectables - 2</vt:lpstr>
      <vt:lpstr>Injectables: Correcting rumors and misunderstandings </vt:lpstr>
      <vt:lpstr>Management of side effects of injectables: Bleeding changes - 1</vt:lpstr>
      <vt:lpstr>Management of side effects: Bleeding changes - 2</vt:lpstr>
      <vt:lpstr>Management of other side effects of injectables</vt:lpstr>
      <vt:lpstr>Problems that may require switching from injectables to another method</vt:lpstr>
      <vt:lpstr>DMPA Injection Schedule</vt:lpstr>
      <vt:lpstr>NET-EN Injection Schedule</vt:lpstr>
      <vt:lpstr>Progestin-only injectables: Managing late injections</vt:lpstr>
      <vt:lpstr>Progestin-only injectables: Summary</vt:lpstr>
      <vt:lpstr>       Contraceptive implants</vt:lpstr>
      <vt:lpstr>What are implants?</vt:lpstr>
      <vt:lpstr>Implants: Mechanism of action</vt:lpstr>
      <vt:lpstr>Relative effectiveness of implants to other FP methods </vt:lpstr>
      <vt:lpstr>Implants: Characteristics</vt:lpstr>
      <vt:lpstr>Implants: Health benefits </vt:lpstr>
      <vt:lpstr>PowerPoint Presentation</vt:lpstr>
      <vt:lpstr>Possible side effects of implants - 2</vt:lpstr>
      <vt:lpstr>Complications from implants</vt:lpstr>
      <vt:lpstr>Implants are safe for nearly all women</vt:lpstr>
      <vt:lpstr>PowerPoint Presentation</vt:lpstr>
      <vt:lpstr>Who should not start implants Category 3 and 4</vt:lpstr>
      <vt:lpstr> Implant use by women with HIV  </vt:lpstr>
      <vt:lpstr>Implant use by postpartum women</vt:lpstr>
      <vt:lpstr>When to start implants - 1</vt:lpstr>
      <vt:lpstr>When to start implants- 2</vt:lpstr>
      <vt:lpstr>When to start implants – 3 </vt:lpstr>
      <vt:lpstr>When to start implants - 4 </vt:lpstr>
      <vt:lpstr>Implants: Correcting rumors and misunderstandings</vt:lpstr>
      <vt:lpstr>Management of implant side effects: Bleeding changes</vt:lpstr>
      <vt:lpstr>Management of implant side effects: Non-menstrual problems</vt:lpstr>
      <vt:lpstr>Management of implant side effects: Problems related to insertion</vt:lpstr>
      <vt:lpstr>PowerPoint Presentation</vt:lpstr>
      <vt:lpstr>PowerPoint Presentation</vt:lpstr>
      <vt:lpstr>Implants: Summary</vt:lpstr>
      <vt:lpstr>Progesterone vaginal ring (PVR) </vt:lpstr>
      <vt:lpstr>What is the progesterone vaginal ring?</vt:lpstr>
      <vt:lpstr>PowerPoint Presentation</vt:lpstr>
      <vt:lpstr>How does PVR work? - 2</vt:lpstr>
      <vt:lpstr>PowerPoint Presentation</vt:lpstr>
      <vt:lpstr>Who can use PVR?</vt:lpstr>
      <vt:lpstr>How to use PVR?</vt:lpstr>
      <vt:lpstr>PVR: Side effects </vt:lpstr>
      <vt:lpstr>PowerPoint Presentation</vt:lpstr>
      <vt:lpstr>PowerPoint Presentation</vt:lpstr>
      <vt:lpstr>Who can use the PVR?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Part 2 - Progestogen-only contraceptives - Raqibat Idris</dc:title>
  <dc:creator>Raqibat Idris</dc:creator>
  <cp:lastModifiedBy>Aldo Campana</cp:lastModifiedBy>
  <cp:revision>177</cp:revision>
  <dcterms:created xsi:type="dcterms:W3CDTF">2021-06-04T15:42:28Z</dcterms:created>
  <dcterms:modified xsi:type="dcterms:W3CDTF">2022-06-10T10:43:30Z</dcterms:modified>
</cp:coreProperties>
</file>