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384" r:id="rId6"/>
    <p:sldId id="259" r:id="rId7"/>
    <p:sldId id="385" r:id="rId8"/>
    <p:sldId id="260" r:id="rId9"/>
    <p:sldId id="321" r:id="rId10"/>
    <p:sldId id="261" r:id="rId11"/>
    <p:sldId id="269" r:id="rId12"/>
    <p:sldId id="266" r:id="rId13"/>
    <p:sldId id="270" r:id="rId14"/>
    <p:sldId id="378" r:id="rId15"/>
    <p:sldId id="5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256"/>
            <p14:sldId id="384"/>
            <p14:sldId id="259"/>
            <p14:sldId id="385"/>
            <p14:sldId id="260"/>
            <p14:sldId id="321"/>
            <p14:sldId id="261"/>
            <p14:sldId id="269"/>
            <p14:sldId id="266"/>
            <p14:sldId id="270"/>
            <p14:sldId id="378"/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3366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56" autoAdjust="0"/>
  </p:normalViewPr>
  <p:slideViewPr>
    <p:cSldViewPr>
      <p:cViewPr varScale="1">
        <p:scale>
          <a:sx n="107" d="100"/>
          <a:sy n="107" d="100"/>
        </p:scale>
        <p:origin x="13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20/06/2022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B7621AB-1929-462F-B4D2-C2F95C045184}" type="slidenum">
              <a:rPr lang="en-GB" altLang="zh-TW"/>
              <a:pPr/>
              <a:t>6</a:t>
            </a:fld>
            <a:endParaRPr lang="en-GB" altLang="zh-TW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811"/>
            <a:ext cx="5486727" cy="41131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732398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556790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776871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838656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198770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980" y="656245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contraception" TargetMode="External"/><Relationship Id="rId2" Type="http://schemas.openxmlformats.org/officeDocument/2006/relationships/hyperlink" Target="https://www.who.int/en/news-room/fact-sheets/detail/family-planning-contracep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eams/sexual-and-reproductive-health-and-research-(srh)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WHO family planning guidelines </a:t>
            </a:r>
            <a:br>
              <a:rPr lang="en-GB" dirty="0"/>
            </a:br>
            <a:r>
              <a:rPr lang="en-GB" dirty="0"/>
              <a:t>Family Planning - A global handbook for providers</a:t>
            </a:r>
            <a:r>
              <a:rPr lang="en-US" altLang="zh-TW" b="0" dirty="0"/>
              <a:t> </a:t>
            </a:r>
            <a:br>
              <a:rPr lang="en-US" altLang="zh-TW" b="0" dirty="0"/>
            </a:br>
            <a:r>
              <a:rPr lang="en-US" altLang="zh-TW" sz="1100" b="0" dirty="0"/>
              <a:t>An Online Evidence-based Course 2022</a:t>
            </a:r>
            <a:endParaRPr lang="en-GB" sz="1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541" y="3838656"/>
            <a:ext cx="5933771" cy="67046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Rita Kabra MBBS, MPH</a:t>
            </a:r>
          </a:p>
          <a:p>
            <a:r>
              <a:rPr lang="en-GB" dirty="0"/>
              <a:t>Department of Sexual Reproductive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4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F2AF3-AD90-4E2D-9194-026A1FC8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48" y="339951"/>
            <a:ext cx="3960000" cy="5896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D3F794-87A4-4591-99DA-B42C146C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607" y="369210"/>
            <a:ext cx="3924000" cy="5800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15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Website Links: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Family planning/contraception methods: Key facts</a:t>
            </a:r>
            <a:br>
              <a:rPr lang="en-US" dirty="0"/>
            </a:br>
            <a:r>
              <a:rPr lang="en-US" dirty="0">
                <a:hlinkClick r:id="rId2"/>
              </a:rPr>
              <a:t>https://www.who.int/en/news-room/fact-sheets/detail/family-planning-contraception</a:t>
            </a:r>
            <a:endParaRPr lang="en-US" dirty="0"/>
          </a:p>
          <a:p>
            <a:r>
              <a:rPr lang="en-GB" dirty="0"/>
              <a:t>WHO Contraception</a:t>
            </a:r>
            <a:br>
              <a:rPr lang="en-GB" dirty="0"/>
            </a:br>
            <a:r>
              <a:rPr lang="en-GB" dirty="0">
                <a:hlinkClick r:id="rId3"/>
              </a:rPr>
              <a:t>https://www.who.int/health-topics/contraception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0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F4053455-16FD-80E5-3563-F51DE3E2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60045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sz="8000">
                <a:solidFill>
                  <a:srgbClr val="007DC5"/>
                </a:solidFill>
              </a:rPr>
              <a:t>Thank You!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07DC5"/>
                </a:solidFill>
              </a:rPr>
              <a:t>Follow us on Twitter  </a:t>
            </a:r>
            <a:r>
              <a:rPr lang="en-GB" altLang="en-US" b="1">
                <a:solidFill>
                  <a:srgbClr val="007DC5"/>
                </a:solidFill>
              </a:rPr>
              <a:t>@HRPresearch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07DC5"/>
                </a:solidFill>
              </a:rPr>
              <a:t>Visit our website</a:t>
            </a:r>
            <a:br>
              <a:rPr lang="en-GB" altLang="en-US">
                <a:solidFill>
                  <a:srgbClr val="007DC5"/>
                </a:solidFill>
              </a:rPr>
            </a:br>
            <a:r>
              <a:rPr lang="en-GB" altLang="en-US" sz="1800">
                <a:solidFill>
                  <a:srgbClr val="007DC5"/>
                </a:solidFill>
                <a:hlinkClick r:id="rId2"/>
              </a:rPr>
              <a:t>https://www.who.int/teams/sexual-and-reproductive-health-and-research-(srh)/</a:t>
            </a:r>
            <a:endParaRPr lang="en-GB" altLang="en-US" sz="1800" b="1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>
              <a:solidFill>
                <a:srgbClr val="007DC5"/>
              </a:solidFill>
            </a:endParaRPr>
          </a:p>
        </p:txBody>
      </p:sp>
      <p:sp>
        <p:nvSpPr>
          <p:cNvPr id="57347" name="AutoShape 2" descr="Image result for writing exercise image">
            <a:extLst>
              <a:ext uri="{FF2B5EF4-FFF2-40B4-BE49-F238E27FC236}">
                <a16:creationId xmlns:a16="http://schemas.microsoft.com/office/drawing/2014/main" id="{A30AC42E-7D3A-92C8-01F8-8A71FB0BE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7348" name="AutoShape 4" descr="Image result for writing exercise image">
            <a:extLst>
              <a:ext uri="{FF2B5EF4-FFF2-40B4-BE49-F238E27FC236}">
                <a16:creationId xmlns:a16="http://schemas.microsoft.com/office/drawing/2014/main" id="{9E3C2CBD-C25E-BCDA-5F43-00F4F2BD86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7349" name="AutoShape 6" descr="Image result for writing exercise image">
            <a:extLst>
              <a:ext uri="{FF2B5EF4-FFF2-40B4-BE49-F238E27FC236}">
                <a16:creationId xmlns:a16="http://schemas.microsoft.com/office/drawing/2014/main" id="{409B3FFD-C557-0916-0914-3920E24EF6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FFEA3-7C4C-49A8-8A81-27B846AE2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" r="960" b="1033"/>
          <a:stretch/>
        </p:blipFill>
        <p:spPr bwMode="auto">
          <a:xfrm>
            <a:off x="137078" y="138319"/>
            <a:ext cx="8793537" cy="65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F3301-1409-46BA-9179-AB27915667D5}"/>
              </a:ext>
            </a:extLst>
          </p:cNvPr>
          <p:cNvPicPr/>
          <p:nvPr/>
        </p:nvPicPr>
        <p:blipFill rotWithShape="1">
          <a:blip r:embed="rId3"/>
          <a:srcRect l="-1" t="703" r="334"/>
          <a:stretch/>
        </p:blipFill>
        <p:spPr bwMode="auto">
          <a:xfrm>
            <a:off x="4867457" y="5000534"/>
            <a:ext cx="2195830" cy="15595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75B01-AF93-42BD-8A7B-AFFFA0B5DD84}"/>
              </a:ext>
            </a:extLst>
          </p:cNvPr>
          <p:cNvPicPr/>
          <p:nvPr/>
        </p:nvPicPr>
        <p:blipFill rotWithShape="1">
          <a:blip r:embed="rId4"/>
          <a:srcRect l="1223" r="1957" b="656"/>
          <a:stretch/>
        </p:blipFill>
        <p:spPr bwMode="auto">
          <a:xfrm>
            <a:off x="2755128" y="3709442"/>
            <a:ext cx="1340485" cy="20516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412D8-C865-4DC0-8D6F-188528AAA4B4}"/>
              </a:ext>
            </a:extLst>
          </p:cNvPr>
          <p:cNvSpPr/>
          <p:nvPr/>
        </p:nvSpPr>
        <p:spPr>
          <a:xfrm>
            <a:off x="2688006" y="5971126"/>
            <a:ext cx="1910498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3247D-F637-4786-AE21-B95AC8BE8EE3}"/>
              </a:ext>
            </a:extLst>
          </p:cNvPr>
          <p:cNvSpPr/>
          <p:nvPr/>
        </p:nvSpPr>
        <p:spPr>
          <a:xfrm>
            <a:off x="7169427" y="6110274"/>
            <a:ext cx="1332000" cy="2160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9CD25-3EEC-43E3-AE99-79E97A306EC0}"/>
              </a:ext>
            </a:extLst>
          </p:cNvPr>
          <p:cNvSpPr/>
          <p:nvPr/>
        </p:nvSpPr>
        <p:spPr>
          <a:xfrm>
            <a:off x="8243047" y="2393576"/>
            <a:ext cx="605118" cy="43030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5C078C-CFFF-40E1-8A7D-A65715BF6C3E}"/>
              </a:ext>
            </a:extLst>
          </p:cNvPr>
          <p:cNvSpPr/>
          <p:nvPr/>
        </p:nvSpPr>
        <p:spPr>
          <a:xfrm>
            <a:off x="2682591" y="3361765"/>
            <a:ext cx="1418761" cy="2123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911DCC-49D9-41D6-8AEA-0A0F1B897608}"/>
              </a:ext>
            </a:extLst>
          </p:cNvPr>
          <p:cNvSpPr/>
          <p:nvPr/>
        </p:nvSpPr>
        <p:spPr>
          <a:xfrm>
            <a:off x="7321827" y="6087863"/>
            <a:ext cx="1332000" cy="2160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52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ADCFE7-FE48-4364-8A5E-067BEDD3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Family Planning – A Global Handbook for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5374-0B3C-47B7-B384-64BBFE88F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6600" y="1124744"/>
            <a:ext cx="5562600" cy="519985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handbook offers technical information to help health care  providers deliver FP methods appropriately and effectively.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incorporates and reflects the Medical eligibility criteria and the Selected Practice recommendations as well as other WHO guidance.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Intended audience - </a:t>
            </a:r>
            <a:r>
              <a:rPr lang="en-US" dirty="0"/>
              <a:t>Health Care providers.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Managers, supervisors and policy makers may find this book helpful and can use it. It can be used for training and supervision.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is the third edition of the handbook.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Always use the latest edition- as recommendations are updated.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333ADD-B9C3-43A7-AECB-B25F6AE9E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" r="1957" b="656"/>
          <a:stretch/>
        </p:blipFill>
        <p:spPr bwMode="auto">
          <a:xfrm>
            <a:off x="304800" y="1743472"/>
            <a:ext cx="2805160" cy="390525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24DEF7-8CEC-4181-8F0D-FBF41E6922FA}"/>
              </a:ext>
            </a:extLst>
          </p:cNvPr>
          <p:cNvSpPr/>
          <p:nvPr/>
        </p:nvSpPr>
        <p:spPr>
          <a:xfrm>
            <a:off x="685800" y="58629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Manual that translates scientific evidence into practical guidance – Launched in 2007, new edition in 2018.</a:t>
            </a:r>
          </a:p>
        </p:txBody>
      </p:sp>
    </p:spTree>
    <p:extLst>
      <p:ext uri="{BB962C8B-B14F-4D97-AF65-F5344CB8AC3E}">
        <p14:creationId xmlns:p14="http://schemas.microsoft.com/office/powerpoint/2010/main" val="2416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07780-09F1-46E4-82AD-A55014BE7345}"/>
              </a:ext>
            </a:extLst>
          </p:cNvPr>
          <p:cNvSpPr/>
          <p:nvPr/>
        </p:nvSpPr>
        <p:spPr>
          <a:xfrm>
            <a:off x="533400" y="1059483"/>
            <a:ext cx="83571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New family planning recommendations from WHO: </a:t>
            </a:r>
          </a:p>
          <a:p>
            <a:r>
              <a:rPr lang="en-GB" dirty="0"/>
              <a:t>Women who are breastfeeding can start progestin only pills or implants at any time postpartum; New Selected Practice Recommendations on the levonorgestrel implant Levoplant (Sino-Implant (II)), subcutaneous DMPA, the combined patch, the combined vaginal ring, and ulipristal acetate for emergency contraception; When to start a family planning method after taking emergency contraceptive pills.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New coverage in this edition: </a:t>
            </a:r>
          </a:p>
          <a:p>
            <a:r>
              <a:rPr lang="en-GB" dirty="0"/>
              <a:t>Human rights: Family Planning Providers’ Contribution; “How Can a Partner Help?”; Giving the Injection with Subcutaneous DMPA in Uniject (Sayana Press); Teaching Clients to Self-Inject; Progesterone-releasing vaginal ring; Clients with disabilities; Safer Conception for HIV Serodiscordant Couples; “LIVES”—5 steps for helping women subjected to violence; Counseling About Effectiveness; Task-Sharing: WHO Recommendations; Considering Progestin-Only Injectables Where HIV Risk Is High: Counseling Tips; Ruling Out Pregnancy.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Expanded or updated coverage: </a:t>
            </a:r>
          </a:p>
          <a:p>
            <a:r>
              <a:rPr lang="en-GB" dirty="0"/>
              <a:t>Instructions on implant insertion; Levonorgestrel IUD; Prenatal care; Infant feeding for women with HIV; Infertility; Effectiveness of family planning methods; Medical Eligibility Criteria for Contraceptive Use.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ADCFE7-FE48-4364-8A5E-067BEDD3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454886" cy="602283"/>
          </a:xfrm>
        </p:spPr>
        <p:txBody>
          <a:bodyPr>
            <a:noAutofit/>
          </a:bodyPr>
          <a:lstStyle/>
          <a:p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What’s New in This Edition?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24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55B043-F6A2-4311-B629-7C702735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9" y="219354"/>
            <a:ext cx="8454886" cy="60228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Contents: Method Chapters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6E9C3-41BF-450E-AA2D-FA142897EE7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48" r="-1" b="338"/>
          <a:stretch/>
        </p:blipFill>
        <p:spPr>
          <a:xfrm>
            <a:off x="346379" y="1105348"/>
            <a:ext cx="8568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Each Chapter Contains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zh-TW" sz="2400" dirty="0">
              <a:latin typeface="Calibri" pitchFamily="34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Key points for Providers &amp; Clients</a:t>
            </a:r>
            <a:br>
              <a:rPr lang="en-US" altLang="zh-TW" sz="2400" dirty="0">
                <a:latin typeface="Calibri" pitchFamily="34" charset="0"/>
                <a:ea typeface="新細明體" charset="-120"/>
              </a:rPr>
            </a:br>
            <a:r>
              <a:rPr lang="en-US" altLang="zh-TW" sz="2400" dirty="0">
                <a:latin typeface="Calibri" pitchFamily="34" charset="0"/>
                <a:ea typeface="新細明體" charset="-120"/>
              </a:rPr>
              <a:t>   - Helps the client decide about the method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Side effects, health benefits, and risks of the method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Who can and cannot use the method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zh-TW" dirty="0">
                <a:latin typeface="Calibri" pitchFamily="34" charset="0"/>
                <a:ea typeface="新細明體" charset="-120"/>
              </a:rPr>
              <a:t>- Medical eligibility criteria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How to provide the method e.g., when to start, what to expect when the client use the method, etc.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Follow up users of the method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Questions and answers specific to the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8512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7E9FA-9DD6-45F2-B622-F7882BE19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"/>
          <a:stretch/>
        </p:blipFill>
        <p:spPr bwMode="auto">
          <a:xfrm>
            <a:off x="358571" y="497884"/>
            <a:ext cx="3942626" cy="58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3817A-19E2-40A5-B89F-2C2F64720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" r="-1" b="330"/>
          <a:stretch/>
        </p:blipFill>
        <p:spPr bwMode="auto">
          <a:xfrm>
            <a:off x="4849720" y="488446"/>
            <a:ext cx="3924000" cy="5795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647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9A9A41-8422-4C9F-A3AC-C3E29C6D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4" y="339950"/>
            <a:ext cx="4041930" cy="6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B1767-DBDC-4FBB-8408-4534E404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76" y="359000"/>
            <a:ext cx="3971781" cy="59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806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2B3B0-3674-4ADF-9652-1D8261D1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4" y="296408"/>
            <a:ext cx="4027743" cy="60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7E6EE-8A9C-4B05-A313-8D7740C3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83" y="329970"/>
            <a:ext cx="4068000" cy="598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530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1129756501,C:\Users\fiona\Desktop\Presentation_20111020_MaryLyn\GFMER - how to use 4 cornerstones[1].ppc"/>
</p:tagLst>
</file>

<file path=ppt/theme/theme1.xml><?xml version="1.0" encoding="utf-8"?>
<a:theme xmlns:a="http://schemas.openxmlformats.org/drawingml/2006/main" name="new logo - Presentation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3E3B195DDEC4DA3286754E5D2D861" ma:contentTypeVersion="14" ma:contentTypeDescription="Create a new document." ma:contentTypeScope="" ma:versionID="7e56408702624c767f5f087558f7febe">
  <xsd:schema xmlns:xsd="http://www.w3.org/2001/XMLSchema" xmlns:xs="http://www.w3.org/2001/XMLSchema" xmlns:p="http://schemas.microsoft.com/office/2006/metadata/properties" xmlns:ns3="f2f6d5af-f638-4f62-aa1e-f841ead3cdd3" xmlns:ns4="b4570ebe-0c37-4beb-883b-16e07b099dac" targetNamespace="http://schemas.microsoft.com/office/2006/metadata/properties" ma:root="true" ma:fieldsID="cc422db59789569f2506100b49bd1a14" ns3:_="" ns4:_="">
    <xsd:import namespace="f2f6d5af-f638-4f62-aa1e-f841ead3cdd3"/>
    <xsd:import namespace="b4570ebe-0c37-4beb-883b-16e07b099d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d5af-f638-4f62-aa1e-f841ead3c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70ebe-0c37-4beb-883b-16e07b099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BC925C-2244-47B5-AB2A-563E8D9507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0AAA14-DE5D-42CC-8E20-A9B7939DA850}">
  <ds:schemaRefs>
    <ds:schemaRef ds:uri="b4570ebe-0c37-4beb-883b-16e07b099da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2f6d5af-f638-4f62-aa1e-f841ead3cdd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0B71AE-6588-4102-9638-26045D1A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6d5af-f638-4f62-aa1e-f841ead3cdd3"/>
    <ds:schemaRef ds:uri="b4570ebe-0c37-4beb-883b-16e07b099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 FP- A global handbook for providers </Template>
  <TotalTime>9</TotalTime>
  <Words>507</Words>
  <Application>Microsoft Office PowerPoint</Application>
  <PresentationFormat>On-screen Show (4:3)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new logo - Presentation TEMPLATE 2014</vt:lpstr>
      <vt:lpstr>WHO family planning guidelines  Family Planning - A global handbook for providers  An Online Evidence-based Course 2022</vt:lpstr>
      <vt:lpstr>PowerPoint Presentation</vt:lpstr>
      <vt:lpstr>Family Planning – A Global Handbook for Providers</vt:lpstr>
      <vt:lpstr> What’s New in This Edition?  </vt:lpstr>
      <vt:lpstr>Contents: Method Chapters</vt:lpstr>
      <vt:lpstr>Each Chapter Contains</vt:lpstr>
      <vt:lpstr>PowerPoint Presentation</vt:lpstr>
      <vt:lpstr>PowerPoint Presentation</vt:lpstr>
      <vt:lpstr>PowerPoint Presentation</vt:lpstr>
      <vt:lpstr>PowerPoint Presentation</vt:lpstr>
      <vt:lpstr>Useful Website Links: 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family planning guidelines - Family Planning - A global handbook for providers – Rita Kabra</dc:title>
  <dc:creator>KABRA, Rita</dc:creator>
  <cp:lastModifiedBy>Aldo Campana</cp:lastModifiedBy>
  <cp:revision>6</cp:revision>
  <dcterms:created xsi:type="dcterms:W3CDTF">2021-06-23T20:41:52Z</dcterms:created>
  <dcterms:modified xsi:type="dcterms:W3CDTF">2022-06-20T10:56:03Z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0x010100D773E3B195DDEC4DA3286754E5D2D861</vt:lpwstr>
  </property>
</Properties>
</file>