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Lst>
  <p:notesMasterIdLst>
    <p:notesMasterId r:id="rId43"/>
  </p:notesMasterIdLst>
  <p:sldIdLst>
    <p:sldId id="332" r:id="rId3"/>
    <p:sldId id="340" r:id="rId4"/>
    <p:sldId id="341" r:id="rId5"/>
    <p:sldId id="351" r:id="rId6"/>
    <p:sldId id="352" r:id="rId7"/>
    <p:sldId id="343" r:id="rId8"/>
    <p:sldId id="363" r:id="rId9"/>
    <p:sldId id="364" r:id="rId10"/>
    <p:sldId id="365" r:id="rId11"/>
    <p:sldId id="366" r:id="rId12"/>
    <p:sldId id="369" r:id="rId13"/>
    <p:sldId id="368" r:id="rId14"/>
    <p:sldId id="370" r:id="rId15"/>
    <p:sldId id="394" r:id="rId16"/>
    <p:sldId id="371" r:id="rId17"/>
    <p:sldId id="373" r:id="rId18"/>
    <p:sldId id="386" r:id="rId19"/>
    <p:sldId id="379" r:id="rId20"/>
    <p:sldId id="382" r:id="rId21"/>
    <p:sldId id="383" r:id="rId22"/>
    <p:sldId id="385" r:id="rId23"/>
    <p:sldId id="396" r:id="rId24"/>
    <p:sldId id="397" r:id="rId25"/>
    <p:sldId id="374" r:id="rId26"/>
    <p:sldId id="375" r:id="rId27"/>
    <p:sldId id="376" r:id="rId28"/>
    <p:sldId id="377" r:id="rId29"/>
    <p:sldId id="378" r:id="rId30"/>
    <p:sldId id="401" r:id="rId31"/>
    <p:sldId id="398" r:id="rId32"/>
    <p:sldId id="399" r:id="rId33"/>
    <p:sldId id="400" r:id="rId34"/>
    <p:sldId id="362" r:id="rId35"/>
    <p:sldId id="344" r:id="rId36"/>
    <p:sldId id="361" r:id="rId37"/>
    <p:sldId id="387" r:id="rId38"/>
    <p:sldId id="388" r:id="rId39"/>
    <p:sldId id="390" r:id="rId40"/>
    <p:sldId id="393" r:id="rId41"/>
    <p:sldId id="582" r:id="rId4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32"/>
            <p14:sldId id="340"/>
            <p14:sldId id="341"/>
            <p14:sldId id="351"/>
            <p14:sldId id="352"/>
            <p14:sldId id="343"/>
            <p14:sldId id="363"/>
            <p14:sldId id="364"/>
            <p14:sldId id="365"/>
            <p14:sldId id="366"/>
            <p14:sldId id="369"/>
            <p14:sldId id="368"/>
            <p14:sldId id="370"/>
            <p14:sldId id="394"/>
            <p14:sldId id="371"/>
            <p14:sldId id="373"/>
            <p14:sldId id="386"/>
            <p14:sldId id="379"/>
            <p14:sldId id="382"/>
            <p14:sldId id="383"/>
            <p14:sldId id="385"/>
            <p14:sldId id="396"/>
            <p14:sldId id="397"/>
            <p14:sldId id="374"/>
            <p14:sldId id="375"/>
            <p14:sldId id="376"/>
            <p14:sldId id="377"/>
            <p14:sldId id="378"/>
            <p14:sldId id="401"/>
            <p14:sldId id="398"/>
            <p14:sldId id="399"/>
            <p14:sldId id="400"/>
            <p14:sldId id="362"/>
            <p14:sldId id="344"/>
            <p14:sldId id="361"/>
            <p14:sldId id="387"/>
            <p14:sldId id="388"/>
            <p14:sldId id="390"/>
            <p14:sldId id="393"/>
            <p14:sldId id="5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FFIELD, Mary Eluned" initials="gaffieldm" lastIdx="1" clrIdx="0"/>
  <p:cmAuthor id="1" name="REIER, Suzanne Marleen" initials="reier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A50021"/>
    <a:srgbClr val="007DC5"/>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744"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3254" y="-101"/>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8" y="1"/>
            <a:ext cx="2950475" cy="497046"/>
          </a:xfrm>
          <a:prstGeom prst="rect">
            <a:avLst/>
          </a:prstGeom>
        </p:spPr>
        <p:txBody>
          <a:bodyPr vert="horz" lIns="91440" tIns="45720" rIns="91440" bIns="45720" rtlCol="0"/>
          <a:lstStyle>
            <a:lvl1pPr algn="r">
              <a:defRPr sz="1200"/>
            </a:lvl1pPr>
          </a:lstStyle>
          <a:p>
            <a:fld id="{97F76D5D-1347-44BE-9468-18706034E012}" type="datetimeFigureOut">
              <a:rPr lang="en-GB" smtClean="0"/>
              <a:t>20/06/2022</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5"/>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5"/>
            <a:ext cx="2950475" cy="497046"/>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138406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10</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11</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present document is intended for use by policy-makers, family planning programme managers and the scientific community.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aims to provide guidance to national family planning and reproductive health programmes in the preparation of guidelines for delivery of contraceptive services. It is not meant to serve as the actual guidelines but rather as a reference.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guidance in this document is intended for interpretation at country and programme levels in a manner that reflects the diversity of situations and settings in which contraceptives are provided. </a:t>
            </a: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rPr>
              <a:t>Initiation and continuation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assessment of continuation criteria is clinically relevant whenever a woman develops the condition while she is using the method.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As shown in Table 2.2 in a simplified template of the tables for each contraceptive (provided in section 2.7), the first column indicates the conditions (each in a separate row). Several conditions are subdivided to differentiate between varying degrees of the condition. The second column classifies the condition for initiation and/or continuation into one of the four MEC categories, as described in section 2.3. The third column provides space for any necessary clarifications or presentation of evidence regarding the classification</a:t>
            </a:r>
            <a:endParaRPr lang="en-GB" b="1" dirty="0"/>
          </a:p>
        </p:txBody>
      </p:sp>
      <p:sp>
        <p:nvSpPr>
          <p:cNvPr id="4" name="Slide Number Placeholder 3"/>
          <p:cNvSpPr>
            <a:spLocks noGrp="1"/>
          </p:cNvSpPr>
          <p:nvPr>
            <p:ph type="sldNum" sz="quarter" idx="10"/>
          </p:nvPr>
        </p:nvSpPr>
        <p:spPr/>
        <p:txBody>
          <a:bodyPr/>
          <a:lstStyle/>
          <a:p>
            <a:fld id="{098F2579-E084-4BE5-B155-114E7DEDDB7D}" type="slidenum">
              <a:rPr lang="en-GB" smtClean="0"/>
              <a:t>12</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13</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14</a:t>
            </a:fld>
            <a:endParaRPr lang="en-GB" dirty="0"/>
          </a:p>
        </p:txBody>
      </p:sp>
    </p:spTree>
    <p:extLst>
      <p:ext uri="{BB962C8B-B14F-4D97-AF65-F5344CB8AC3E}">
        <p14:creationId xmlns:p14="http://schemas.microsoft.com/office/powerpoint/2010/main" val="188776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15</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16</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is reassuring that progestogen-only contraceptives do not compromise a woman’s ability to breastfeed. </a:t>
            </a:r>
            <a:br>
              <a:rPr lang="en-GB" dirty="0"/>
            </a:br>
            <a:endParaRPr lang="en-GB" dirty="0"/>
          </a:p>
          <a:p>
            <a:r>
              <a:rPr lang="en-GB" dirty="0"/>
              <a:t>Evidence is reassuring that progestogen-only contraceptives do not adversely affect infant health, growth, or development in the first year postpartum.</a:t>
            </a:r>
            <a:br>
              <a:rPr lang="en-GB" dirty="0"/>
            </a:br>
            <a:endParaRPr lang="en-GB" dirty="0"/>
          </a:p>
          <a:p>
            <a:r>
              <a:rPr lang="en-GB" dirty="0"/>
              <a:t>Effects, or absence of effects, beyond the first year post-partum is not established.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17</a:t>
            </a:fld>
            <a:endParaRPr lang="en-GB"/>
          </a:p>
        </p:txBody>
      </p:sp>
    </p:spTree>
    <p:extLst>
      <p:ext uri="{BB962C8B-B14F-4D97-AF65-F5344CB8AC3E}">
        <p14:creationId xmlns:p14="http://schemas.microsoft.com/office/powerpoint/2010/main" val="44293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18</a:t>
            </a:fld>
            <a:endParaRPr lang="en-GB" dirty="0"/>
          </a:p>
        </p:txBody>
      </p:sp>
    </p:spTree>
    <p:extLst>
      <p:ext uri="{BB962C8B-B14F-4D97-AF65-F5344CB8AC3E}">
        <p14:creationId xmlns:p14="http://schemas.microsoft.com/office/powerpoint/2010/main" val="44293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is reassuring that progestogen-only contraceptives do not compromise a woman’s ability to breastfeed. </a:t>
            </a:r>
            <a:br>
              <a:rPr lang="en-GB" dirty="0"/>
            </a:br>
            <a:endParaRPr lang="en-GB" dirty="0"/>
          </a:p>
          <a:p>
            <a:r>
              <a:rPr lang="en-GB" dirty="0"/>
              <a:t>Evidence is reassuring that progestogen-only contraceptives do not adversely affect infant health, growth, or development in the first year postpartum.</a:t>
            </a:r>
            <a:br>
              <a:rPr lang="en-GB" dirty="0"/>
            </a:br>
            <a:endParaRPr lang="en-GB" dirty="0"/>
          </a:p>
          <a:p>
            <a:r>
              <a:rPr lang="en-GB" dirty="0"/>
              <a:t>Effects, or absence of effects, beyond the first year post-partum is not established. </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19</a:t>
            </a:fld>
            <a:endParaRPr lang="en-GB" dirty="0"/>
          </a:p>
        </p:txBody>
      </p:sp>
    </p:spTree>
    <p:extLst>
      <p:ext uri="{BB962C8B-B14F-4D97-AF65-F5344CB8AC3E}">
        <p14:creationId xmlns:p14="http://schemas.microsoft.com/office/powerpoint/2010/main" val="44293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320339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20</a:t>
            </a:fld>
            <a:endParaRPr lang="en-GB" dirty="0"/>
          </a:p>
        </p:txBody>
      </p:sp>
    </p:spTree>
    <p:extLst>
      <p:ext uri="{BB962C8B-B14F-4D97-AF65-F5344CB8AC3E}">
        <p14:creationId xmlns:p14="http://schemas.microsoft.com/office/powerpoint/2010/main" val="44293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21</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22</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23</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dirty="0"/>
              <a:t>Promoting Family Planning</a:t>
            </a:r>
          </a:p>
        </p:txBody>
      </p:sp>
      <p:sp>
        <p:nvSpPr>
          <p:cNvPr id="6" name="Rectangle 7"/>
          <p:cNvSpPr>
            <a:spLocks noGrp="1" noChangeArrowheads="1"/>
          </p:cNvSpPr>
          <p:nvPr>
            <p:ph type="sldNum" sz="quarter" idx="5"/>
          </p:nvPr>
        </p:nvSpPr>
        <p:spPr>
          <a:ln/>
        </p:spPr>
        <p:txBody>
          <a:bodyPr/>
          <a:lstStyle/>
          <a:p>
            <a:fld id="{B4CB8E1C-B6A5-0A42-8783-5C7A34BCFC6F}" type="slidenum">
              <a:rPr lang="en-GB"/>
              <a:pPr/>
              <a:t>24</a:t>
            </a:fld>
            <a:endParaRPr lang="en-GB" dirty="0"/>
          </a:p>
        </p:txBody>
      </p:sp>
      <p:sp>
        <p:nvSpPr>
          <p:cNvPr id="1307650" name="Rectangle 2"/>
          <p:cNvSpPr>
            <a:spLocks noGrp="1" noRot="1" noChangeAspect="1" noChangeArrowheads="1" noTextEdit="1"/>
          </p:cNvSpPr>
          <p:nvPr>
            <p:ph type="sldImg"/>
          </p:nvPr>
        </p:nvSpPr>
        <p:spPr>
          <a:xfrm>
            <a:off x="920750" y="746125"/>
            <a:ext cx="4968875" cy="3727450"/>
          </a:xfrm>
          <a:ln/>
        </p:spPr>
      </p:sp>
      <p:sp>
        <p:nvSpPr>
          <p:cNvPr id="1307651" name="Rectangle 3"/>
          <p:cNvSpPr>
            <a:spLocks noGrp="1" noChangeArrowheads="1"/>
          </p:cNvSpPr>
          <p:nvPr>
            <p:ph type="body" idx="1"/>
          </p:nvPr>
        </p:nvSpPr>
        <p:spPr>
          <a:xfrm>
            <a:off x="681366" y="4721699"/>
            <a:ext cx="5446057" cy="447293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baseline="0" dirty="0">
                <a:solidFill>
                  <a:schemeClr val="accent2"/>
                </a:solidFill>
              </a:rPr>
              <a:t>Subcutaneously-administered depot medroxyprogesterone acetate(DMPA-SC)</a:t>
            </a:r>
          </a:p>
          <a:p>
            <a:pPr>
              <a:lnSpc>
                <a:spcPct val="150000"/>
              </a:lnSpc>
            </a:pPr>
            <a:r>
              <a:rPr lang="en-US" baseline="0" dirty="0">
                <a:solidFill>
                  <a:schemeClr val="accent2"/>
                </a:solidFill>
              </a:rPr>
              <a:t>Sino implant (II)</a:t>
            </a:r>
          </a:p>
          <a:p>
            <a:pPr>
              <a:lnSpc>
                <a:spcPct val="150000"/>
              </a:lnSpc>
            </a:pPr>
            <a:r>
              <a:rPr lang="en-US" baseline="0" dirty="0">
                <a:solidFill>
                  <a:schemeClr val="accent2"/>
                </a:solidFill>
              </a:rPr>
              <a:t>Ulipristal acetate (UPA)</a:t>
            </a:r>
          </a:p>
          <a:p>
            <a:pPr>
              <a:lnSpc>
                <a:spcPct val="150000"/>
              </a:lnSpc>
            </a:pPr>
            <a:r>
              <a:rPr lang="en-US" baseline="0" dirty="0">
                <a:solidFill>
                  <a:schemeClr val="accent2"/>
                </a:solidFill>
              </a:rPr>
              <a:t>Progesterone-releasing vaginal ring (PVR)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a reminder,</a:t>
            </a:r>
            <a:r>
              <a:rPr lang="en-GB" sz="1200" kern="1200" baseline="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evidence-based recommendations contained within the MEC do not indicate a “best” method that </a:t>
            </a:r>
            <a:r>
              <a:rPr lang="en-GB" sz="1200" i="1" kern="1200" dirty="0">
                <a:solidFill>
                  <a:schemeClr val="tx1"/>
                </a:solidFill>
                <a:effectLst/>
                <a:latin typeface="+mn-lt"/>
                <a:ea typeface="+mn-ea"/>
                <a:cs typeface="+mn-cs"/>
              </a:rPr>
              <a:t>should </a:t>
            </a:r>
            <a:r>
              <a:rPr lang="en-GB" sz="1200" kern="1200" dirty="0">
                <a:solidFill>
                  <a:schemeClr val="tx1"/>
                </a:solidFill>
                <a:effectLst/>
                <a:latin typeface="+mn-lt"/>
                <a:ea typeface="+mn-ea"/>
                <a:cs typeface="+mn-cs"/>
              </a:rPr>
              <a:t>be used given a particular medical context; rather, review of the recommendations allows for consideration of multiple methods that </a:t>
            </a:r>
            <a:r>
              <a:rPr lang="en-GB" sz="1200" i="1" kern="1200" dirty="0">
                <a:solidFill>
                  <a:schemeClr val="tx1"/>
                </a:solidFill>
                <a:effectLst/>
                <a:latin typeface="+mn-lt"/>
                <a:ea typeface="+mn-ea"/>
                <a:cs typeface="+mn-cs"/>
              </a:rPr>
              <a:t>could</a:t>
            </a:r>
            <a:r>
              <a:rPr lang="en-GB" sz="1200" kern="1200" dirty="0">
                <a:solidFill>
                  <a:schemeClr val="tx1"/>
                </a:solidFill>
                <a:effectLst/>
                <a:latin typeface="+mn-lt"/>
                <a:ea typeface="+mn-ea"/>
                <a:cs typeface="+mn-cs"/>
              </a:rPr>
              <a:t> be used safely by people with certain health conditions (e.g. hypertension) or characteristics (e.g. age). </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Further, the MEC does not offer recommendations about which specific product or brand (e.g. particular COC formulation) to use after selection of a particular contraceptive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Ultimately, decision-making regarding contraceptive methods usually requires the need to make trade-offs among the advantages and disadvantages of different methods, and these vary according to individual circumstances, perceptions and interpretations. In addition to medical eligibility, factors to consider when choosing a particular contraceptive method include the characteristics of the potential user, the baseline risk of disease, the adverse effects profile of different products, cost, availability and patient preferences.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Evidence shows that the respect, protection and fulfilment of human rights contribute to positive health outcomes. The provision of contraceptive information and services that respect individual privacy, confidentiality and informed choice, along with a wide range of safe contraceptive methods, increase people’s satisfaction and continued use of contraception.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Methods covered by the</a:t>
            </a:r>
            <a:r>
              <a:rPr lang="en-GB" sz="1200" kern="1200" baseline="0" dirty="0">
                <a:solidFill>
                  <a:schemeClr val="tx1"/>
                </a:solidFill>
                <a:effectLst/>
                <a:latin typeface="+mn-lt"/>
                <a:ea typeface="+mn-ea"/>
                <a:cs typeface="+mn-cs"/>
              </a:rPr>
              <a:t> previous edition of the MEC</a:t>
            </a:r>
            <a:r>
              <a:rPr lang="en-GB" sz="1200" kern="1200" dirty="0">
                <a:solidFill>
                  <a:schemeClr val="tx1"/>
                </a:solidFill>
                <a:effectLst/>
                <a:latin typeface="+mn-lt"/>
                <a:ea typeface="+mn-ea"/>
                <a:cs typeface="+mn-cs"/>
              </a:rPr>
              <a:t> guidance included all hormonal contraceptives, intrauterine devices, barrier methods, fertility awareness-based methods, coitus interruptus, lactational amenorrhoea method, male and female sterilization, and emergency contraception.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baseline="0" dirty="0">
                <a:solidFill>
                  <a:schemeClr val="tx1"/>
                </a:solidFill>
                <a:effectLst/>
                <a:latin typeface="+mn-lt"/>
                <a:ea typeface="+mn-ea"/>
                <a:cs typeface="+mn-cs"/>
              </a:rPr>
              <a:t>                                            </a:t>
            </a:r>
            <a:endParaRPr lang="en-GB"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progestin-only</a:t>
            </a:r>
            <a:r>
              <a:rPr lang="en-GB" baseline="0" dirty="0"/>
              <a:t> injectable contraceptive, d</a:t>
            </a:r>
            <a:r>
              <a:rPr lang="en-GB" dirty="0"/>
              <a:t>epot</a:t>
            </a:r>
            <a:r>
              <a:rPr lang="en-GB" baseline="0" dirty="0"/>
              <a:t> medroxyprogesterone (DMPA), has traditionally been formulated as a crystalline suspension delivered intramuscularly at a dose of 150 mg/mL every 3 months.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A new, lower dose formulation of depot medroxyprogesterone allows for subcutaneous delivery; this formulation was developed as a 16% weight/volume solution resulting in a final dose of 104 mg/0.65 mL that cannot be achieved solely by diluting the original DMPA suspension. </a:t>
            </a:r>
          </a:p>
          <a:p>
            <a:pPr marL="171450" indent="-171450">
              <a:buFont typeface="Arial" panose="020B0604020202020204" pitchFamily="34" charset="0"/>
              <a:buChar cha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package labelling recommends injection at the abdomen and anterior thigh, but evidence suggests that administration in the upper arm may also offer sufficient contraceptive protection and be acceptable to women.</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Absorption of medroxyprogesterone acetate is immediate following injection and achieves concentrations sufficient for contraceptive protection within 24 hours.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This method may offer some important service delivery advantages over DMPA-IM.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 Studies demonstrate that self-administration of DMPA-SC is feasible and acceptable among both adolescent and adult women and is associated with similar continuation and satisfaction rates.</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Based</a:t>
            </a:r>
            <a:r>
              <a:rPr lang="en-GB" sz="1200" kern="1200" baseline="0" dirty="0">
                <a:solidFill>
                  <a:schemeClr val="tx1"/>
                </a:solidFill>
                <a:effectLst/>
                <a:latin typeface="+mn-lt"/>
                <a:ea typeface="+mn-ea"/>
                <a:cs typeface="+mn-cs"/>
              </a:rPr>
              <a:t> on a review of the evidence, t</a:t>
            </a:r>
            <a:r>
              <a:rPr lang="en-GB" sz="1200" kern="1200" dirty="0">
                <a:solidFill>
                  <a:schemeClr val="tx1"/>
                </a:solidFill>
                <a:effectLst/>
                <a:latin typeface="+mn-lt"/>
                <a:ea typeface="+mn-ea"/>
                <a:cs typeface="+mn-cs"/>
              </a:rPr>
              <a:t>he Guideline Development Group determined that no change to the existing recommendations for DMPA was warranted with inclusion of DMPA-SC as a new method.  </a:t>
            </a:r>
            <a:endParaRPr lang="en-GB" dirty="0"/>
          </a:p>
          <a:p>
            <a:endParaRPr lang="en-GB"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0" indent="0">
              <a:buFont typeface="Arial" panose="020B0604020202020204" pitchFamily="34" charset="0"/>
              <a:buNone/>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25</a:t>
            </a:fld>
            <a:endParaRPr lang="en-GB" dirty="0"/>
          </a:p>
        </p:txBody>
      </p:sp>
    </p:spTree>
    <p:extLst>
      <p:ext uri="{BB962C8B-B14F-4D97-AF65-F5344CB8AC3E}">
        <p14:creationId xmlns:p14="http://schemas.microsoft.com/office/powerpoint/2010/main" val="3337145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110" charset="-128"/>
              </a:rPr>
              <a:t>2-rod LNG implant manufactured in China (also known as Femplant® or Zarin®)</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110" charset="-128"/>
              </a:rPr>
              <a:t>MEC currently has recommendations for Jadelle® (also a 2-rod, 150 mg LNG implant)</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26</a:t>
            </a:fld>
            <a:endParaRPr lang="en-GB" dirty="0"/>
          </a:p>
        </p:txBody>
      </p:sp>
    </p:spTree>
    <p:extLst>
      <p:ext uri="{BB962C8B-B14F-4D97-AF65-F5344CB8AC3E}">
        <p14:creationId xmlns:p14="http://schemas.microsoft.com/office/powerpoint/2010/main" val="32111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Ulipristal</a:t>
            </a:r>
            <a:r>
              <a:rPr lang="en-US" baseline="0" dirty="0"/>
              <a:t> acetate is a selective progesterone receptor modulator, 30 mg in a single dose</a:t>
            </a:r>
          </a:p>
          <a:p>
            <a:r>
              <a:rPr lang="en-US" dirty="0"/>
              <a:t>Available</a:t>
            </a:r>
            <a:r>
              <a:rPr lang="en-US" baseline="0" dirty="0"/>
              <a:t> since 2009 in the </a:t>
            </a:r>
            <a:r>
              <a:rPr lang="en-US" dirty="0"/>
              <a:t>European Union and since 2010 in the US, it is now</a:t>
            </a:r>
            <a:r>
              <a:rPr lang="en-US" baseline="0" dirty="0"/>
              <a:t> registered in over 72 countries</a:t>
            </a:r>
            <a:endParaRPr lang="en-US" dirty="0"/>
          </a:p>
          <a:p>
            <a:r>
              <a:rPr lang="en-US" dirty="0"/>
              <a:t>It is given as a single dose of 30mg and is effective</a:t>
            </a:r>
            <a:r>
              <a:rPr lang="en-US" baseline="0" dirty="0"/>
              <a:t> up to 120 hours in delaying ovulation, It has been shown to delay before the onset of the LH surge or after onset but before the LH peak</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Currently registered in 72 countries:</a:t>
            </a:r>
          </a:p>
          <a:p>
            <a:endParaRPr lang="en-US" dirty="0"/>
          </a:p>
          <a:p>
            <a:pPr lvl="1"/>
            <a:r>
              <a:rPr lang="en-US" dirty="0"/>
              <a:t>15 in Africa</a:t>
            </a:r>
          </a:p>
          <a:p>
            <a:pPr lvl="1"/>
            <a:r>
              <a:rPr lang="en-US" dirty="0"/>
              <a:t>6 in Asia</a:t>
            </a:r>
          </a:p>
          <a:p>
            <a:pPr lvl="1"/>
            <a:r>
              <a:rPr lang="en-US" dirty="0"/>
              <a:t>9 CIS (Commonwealth independent states-- ex Soviet Union countries like Armenia, Belarus, Georgia, Kazakhstan, etc.)</a:t>
            </a:r>
          </a:p>
          <a:p>
            <a:pPr lvl="1"/>
            <a:r>
              <a:rPr lang="en-US" dirty="0"/>
              <a:t>4 in Latin America</a:t>
            </a:r>
          </a:p>
          <a:p>
            <a:pPr lvl="1"/>
            <a:r>
              <a:rPr lang="en-US" dirty="0"/>
              <a:t>2 in Middle East</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27</a:t>
            </a:fld>
            <a:endParaRPr lang="en-GB" dirty="0"/>
          </a:p>
        </p:txBody>
      </p:sp>
    </p:spTree>
    <p:extLst>
      <p:ext uri="{BB962C8B-B14F-4D97-AF65-F5344CB8AC3E}">
        <p14:creationId xmlns:p14="http://schemas.microsoft.com/office/powerpoint/2010/main" val="213583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progesterone-releasing vaginal ring (PVR) is a contraceptive method for women who are actively breastfeeding at least four times a day. It consists of a flexible ring that releases 10 µg/day of progesterone. During use, average plasma concentrations of 20 nmol/L are achieved, which are similar to those detected in the average luteal phase in normal fertile women. The PVR is worn continuously for three-month periods (approximately 90 days) and can be initiated at six weeks after childbirth. Use of the PVR during breastfeeding requires replacing the used ring with a new ring at three-month intervals (± two weeks). The mechanism of contraceptive action of the PVR is through the inhibition of ovulation </a:t>
            </a:r>
            <a:r>
              <a:rPr lang="en-GB" sz="1200" i="1" kern="1200" dirty="0">
                <a:solidFill>
                  <a:schemeClr val="tx1"/>
                </a:solidFill>
                <a:effectLst/>
                <a:latin typeface="+mn-lt"/>
                <a:ea typeface="+mn-ea"/>
                <a:cs typeface="+mn-cs"/>
              </a:rPr>
              <a:t>(1, 2)</a:t>
            </a:r>
            <a:r>
              <a:rPr lang="en-GB" sz="1200" kern="1200" dirty="0">
                <a:solidFill>
                  <a:schemeClr val="tx1"/>
                </a:solidFill>
                <a:effectLst/>
                <a:latin typeface="+mn-lt"/>
                <a:ea typeface="+mn-ea"/>
                <a:cs typeface="+mn-cs"/>
              </a:rPr>
              <a:t>. </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0">
              <a:defRPr sz="2400">
                <a:solidFill>
                  <a:schemeClr val="tx1"/>
                </a:solidFill>
                <a:latin typeface="Times New Roman" pitchFamily="18" charset="0"/>
              </a:defRPr>
            </a:lvl1pPr>
            <a:lvl2pPr marL="729057" indent="-280406" defTabSz="926900">
              <a:defRPr sz="2400">
                <a:solidFill>
                  <a:schemeClr val="tx1"/>
                </a:solidFill>
                <a:latin typeface="Times New Roman" pitchFamily="18" charset="0"/>
              </a:defRPr>
            </a:lvl2pPr>
            <a:lvl3pPr marL="1121626" indent="-224325" defTabSz="926900">
              <a:defRPr sz="2400">
                <a:solidFill>
                  <a:schemeClr val="tx1"/>
                </a:solidFill>
                <a:latin typeface="Times New Roman" pitchFamily="18" charset="0"/>
              </a:defRPr>
            </a:lvl3pPr>
            <a:lvl4pPr marL="1570276" indent="-224325" defTabSz="926900">
              <a:defRPr sz="2400">
                <a:solidFill>
                  <a:schemeClr val="tx1"/>
                </a:solidFill>
                <a:latin typeface="Times New Roman" pitchFamily="18" charset="0"/>
              </a:defRPr>
            </a:lvl4pPr>
            <a:lvl5pPr marL="2018927" indent="-224325" defTabSz="926900">
              <a:defRPr sz="2400">
                <a:solidFill>
                  <a:schemeClr val="tx1"/>
                </a:solidFill>
                <a:latin typeface="Times New Roman" pitchFamily="18" charset="0"/>
              </a:defRPr>
            </a:lvl5pPr>
            <a:lvl6pPr marL="2467577" indent="-224325" defTabSz="926900" eaLnBrk="0" fontAlgn="base" hangingPunct="0">
              <a:spcBef>
                <a:spcPct val="0"/>
              </a:spcBef>
              <a:spcAft>
                <a:spcPct val="0"/>
              </a:spcAft>
              <a:defRPr sz="2400">
                <a:solidFill>
                  <a:schemeClr val="tx1"/>
                </a:solidFill>
                <a:latin typeface="Times New Roman" pitchFamily="18" charset="0"/>
              </a:defRPr>
            </a:lvl6pPr>
            <a:lvl7pPr marL="2916227" indent="-224325" defTabSz="926900" eaLnBrk="0" fontAlgn="base" hangingPunct="0">
              <a:spcBef>
                <a:spcPct val="0"/>
              </a:spcBef>
              <a:spcAft>
                <a:spcPct val="0"/>
              </a:spcAft>
              <a:defRPr sz="2400">
                <a:solidFill>
                  <a:schemeClr val="tx1"/>
                </a:solidFill>
                <a:latin typeface="Times New Roman" pitchFamily="18" charset="0"/>
              </a:defRPr>
            </a:lvl7pPr>
            <a:lvl8pPr marL="3364878" indent="-224325" defTabSz="926900" eaLnBrk="0" fontAlgn="base" hangingPunct="0">
              <a:spcBef>
                <a:spcPct val="0"/>
              </a:spcBef>
              <a:spcAft>
                <a:spcPct val="0"/>
              </a:spcAft>
              <a:defRPr sz="2400">
                <a:solidFill>
                  <a:schemeClr val="tx1"/>
                </a:solidFill>
                <a:latin typeface="Times New Roman" pitchFamily="18" charset="0"/>
              </a:defRPr>
            </a:lvl8pPr>
            <a:lvl9pPr marL="3813528" indent="-224325" defTabSz="926900" eaLnBrk="0" fontAlgn="base" hangingPunct="0">
              <a:spcBef>
                <a:spcPct val="0"/>
              </a:spcBef>
              <a:spcAft>
                <a:spcPct val="0"/>
              </a:spcAft>
              <a:defRPr sz="2400">
                <a:solidFill>
                  <a:schemeClr val="tx1"/>
                </a:solidFill>
                <a:latin typeface="Times New Roman" pitchFamily="18" charset="0"/>
              </a:defRPr>
            </a:lvl9pPr>
          </a:lstStyle>
          <a:p>
            <a:fld id="{0D28DB8B-A9B4-4A66-A7F7-B464E4BFAD2E}" type="slidenum">
              <a:rPr lang="en-US" sz="1200"/>
              <a:pPr/>
              <a:t>28</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29</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79488" y="768350"/>
            <a:ext cx="4916487" cy="3687763"/>
          </a:xfrm>
          <a:ln/>
        </p:spPr>
      </p:sp>
      <p:sp>
        <p:nvSpPr>
          <p:cNvPr id="82947" name="Rectangle 3"/>
          <p:cNvSpPr>
            <a:spLocks noGrp="1" noChangeArrowheads="1"/>
          </p:cNvSpPr>
          <p:nvPr>
            <p:ph type="body" idx="1"/>
          </p:nvPr>
        </p:nvSpPr>
        <p:spPr>
          <a:xfrm>
            <a:off x="922770" y="4760085"/>
            <a:ext cx="5014075" cy="4448886"/>
          </a:xfrm>
          <a:noFill/>
        </p:spPr>
        <p:txBody>
          <a:bodyPr/>
          <a:lstStyle/>
          <a:p>
            <a:endParaRPr lang="en-US" dirty="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general, adolescents are eligible to use all the same methods of contraception as adults, and must have access to a variety of contraceptive choices.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table summarizes current MEC recommendations for combined hormonal oral contraceptive pills, patch, ring, and injectables, progestogen-only pills, injectables and implants as well as both the copper and levonorgestrel-releasing IUD.  </a:t>
            </a:r>
            <a:r>
              <a:rPr lang="en-GB" sz="1200" kern="1200" dirty="0">
                <a:solidFill>
                  <a:schemeClr val="tx1"/>
                </a:solidFill>
                <a:effectLst/>
                <a:latin typeface="+mn-lt"/>
                <a:ea typeface="+mn-ea"/>
                <a:cs typeface="+mn-cs"/>
              </a:rPr>
              <a:t>As you can see, the MEC assigns</a:t>
            </a:r>
            <a:r>
              <a:rPr lang="en-GB" sz="1200" kern="1200" baseline="0" dirty="0">
                <a:solidFill>
                  <a:schemeClr val="tx1"/>
                </a:solidFill>
                <a:effectLst/>
                <a:latin typeface="+mn-lt"/>
                <a:ea typeface="+mn-ea"/>
                <a:cs typeface="+mn-cs"/>
              </a:rPr>
              <a:t> a category 1 or 2 to all of these effective, reversible contraceptive methods, indicating that these methods can be used safely both by adolescents and older women.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Age alone does not constitute a medical reason for denying any method to adolescents. </a:t>
            </a:r>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98F2579-E084-4BE5-B155-114E7DEDDB7D}" type="slidenum">
              <a:rPr lang="en-GB" smtClean="0"/>
              <a:t>30</a:t>
            </a:fld>
            <a:endParaRPr lang="en-GB" dirty="0"/>
          </a:p>
        </p:txBody>
      </p:sp>
    </p:spTree>
    <p:extLst>
      <p:ext uri="{BB962C8B-B14F-4D97-AF65-F5344CB8AC3E}">
        <p14:creationId xmlns:p14="http://schemas.microsoft.com/office/powerpoint/2010/main" val="245802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a:t>
            </a:r>
            <a:r>
              <a:rPr lang="en-GB" baseline="0" dirty="0"/>
              <a:t> to the MEC, young women generally can use both the Cu and LNG-releasing IUDs.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 recently conducted systematic review on this topic (forthcoming in publication) found that </a:t>
            </a:r>
            <a:r>
              <a:rPr lang="en-US" sz="1200" baseline="0" dirty="0"/>
              <a:t>r</a:t>
            </a:r>
            <a:r>
              <a:rPr lang="en-US" sz="1200" dirty="0"/>
              <a:t>isks of pregnancy, infection and perforation are low among IUD users of any age. Heavy bleeding or removals for bleeding do not seem to be associated with age. Young women using Cu-IUDs may have an increased risk of expulsion compared with older Cu-IUD users . </a:t>
            </a:r>
            <a:endParaRPr lang="en-GB" sz="1200" dirty="0"/>
          </a:p>
          <a:p>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31</a:t>
            </a:fld>
            <a:endParaRPr lang="en-GB" dirty="0"/>
          </a:p>
        </p:txBody>
      </p:sp>
    </p:spTree>
    <p:extLst>
      <p:ext uri="{BB962C8B-B14F-4D97-AF65-F5344CB8AC3E}">
        <p14:creationId xmlns:p14="http://schemas.microsoft.com/office/powerpoint/2010/main" val="2239242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Adolescents and adult woman of reproductive age may need emergency contraception at some point to avoid an unintended pregnancy.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 women and girls, regardless of age, can use emergency contraceptive pills (combined hormonal, levonorgestrel or ulipristal acetate); there are no medical conditions for which the risks of ECP use outweigh any potential benefits.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of a copper-bearing IUD (Cu-IUD) for emergency contraception (E-IUD) is highly effective for preventing pregnancy.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this purpose, a Cu-IUD can be inserted within five days of unprotected intercourse. However, when the time of ovulation can be estimated, the Cu-IUD can be inserted beyond five days after intercourse, if necessary, as long as the insertion does not occur more than five days after ovulation.</a:t>
            </a:r>
          </a:p>
          <a:p>
            <a:endParaRPr lang="en-GB" dirty="0"/>
          </a:p>
          <a:p>
            <a:r>
              <a:rPr lang="en-GB" dirty="0"/>
              <a:t>The eligibility</a:t>
            </a:r>
            <a:r>
              <a:rPr lang="en-GB" baseline="0" dirty="0"/>
              <a:t> criteria for general Cu-IUD insertion also applies for the insertion of Cu-IUDs for emergency contraception; therefore, adolescents generally can use the Cu-IUD in this setting as well.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32</a:t>
            </a:fld>
            <a:endParaRPr lang="en-GB" dirty="0"/>
          </a:p>
        </p:txBody>
      </p:sp>
    </p:spTree>
    <p:extLst>
      <p:ext uri="{BB962C8B-B14F-4D97-AF65-F5344CB8AC3E}">
        <p14:creationId xmlns:p14="http://schemas.microsoft.com/office/powerpoint/2010/main" val="3205399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33</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34</a:t>
            </a:fld>
            <a:endParaRPr lang="en-GB" dirty="0"/>
          </a:p>
        </p:txBody>
      </p:sp>
    </p:spTree>
    <p:extLst>
      <p:ext uri="{BB962C8B-B14F-4D97-AF65-F5344CB8AC3E}">
        <p14:creationId xmlns:p14="http://schemas.microsoft.com/office/powerpoint/2010/main" val="2392382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35</a:t>
            </a:fld>
            <a:endParaRPr lang="en-GB" dirty="0"/>
          </a:p>
        </p:txBody>
      </p:sp>
    </p:spTree>
    <p:extLst>
      <p:ext uri="{BB962C8B-B14F-4D97-AF65-F5344CB8AC3E}">
        <p14:creationId xmlns:p14="http://schemas.microsoft.com/office/powerpoint/2010/main" val="2392382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36</a:t>
            </a:fld>
            <a:endParaRPr lang="en-GB" dirty="0"/>
          </a:p>
        </p:txBody>
      </p:sp>
    </p:spTree>
    <p:extLst>
      <p:ext uri="{BB962C8B-B14F-4D97-AF65-F5344CB8AC3E}">
        <p14:creationId xmlns:p14="http://schemas.microsoft.com/office/powerpoint/2010/main" val="3364694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37</a:t>
            </a:fld>
            <a:endParaRPr lang="en-GB" dirty="0"/>
          </a:p>
        </p:txBody>
      </p:sp>
    </p:spTree>
    <p:extLst>
      <p:ext uri="{BB962C8B-B14F-4D97-AF65-F5344CB8AC3E}">
        <p14:creationId xmlns:p14="http://schemas.microsoft.com/office/powerpoint/2010/main" val="2392382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38</a:t>
            </a:fld>
            <a:endParaRPr lang="en-GB" dirty="0"/>
          </a:p>
        </p:txBody>
      </p:sp>
    </p:spTree>
    <p:extLst>
      <p:ext uri="{BB962C8B-B14F-4D97-AF65-F5344CB8AC3E}">
        <p14:creationId xmlns:p14="http://schemas.microsoft.com/office/powerpoint/2010/main" val="1439288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39</a:t>
            </a:fld>
            <a:endParaRPr lang="en-GB" dirty="0"/>
          </a:p>
        </p:txBody>
      </p:sp>
    </p:spTree>
    <p:extLst>
      <p:ext uri="{BB962C8B-B14F-4D97-AF65-F5344CB8AC3E}">
        <p14:creationId xmlns:p14="http://schemas.microsoft.com/office/powerpoint/2010/main" val="143928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4</a:t>
            </a:fld>
            <a:endParaRPr lang="en-GB" dirty="0"/>
          </a:p>
        </p:txBody>
      </p:sp>
    </p:spTree>
    <p:extLst>
      <p:ext uri="{BB962C8B-B14F-4D97-AF65-F5344CB8AC3E}">
        <p14:creationId xmlns:p14="http://schemas.microsoft.com/office/powerpoint/2010/main" val="143928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5</a:t>
            </a:fld>
            <a:endParaRPr lang="en-GB" dirty="0"/>
          </a:p>
        </p:txBody>
      </p:sp>
    </p:spTree>
    <p:extLst>
      <p:ext uri="{BB962C8B-B14F-4D97-AF65-F5344CB8AC3E}">
        <p14:creationId xmlns:p14="http://schemas.microsoft.com/office/powerpoint/2010/main" val="188776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Executive summary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Part 1 –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6</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Executive summary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Part 1 –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Part 2- using the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goal of the document is to improve access to, and quality of, family planning services by providing policy-makers, decision-makers and the scientific community with recommendations that can be used for developing or revising national guidelines on the medical eligibility criteria for the use of specific contraceptive methods.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Programme of Action of the International Conference on Population and Development (ICPD) defines reproductive health as: “a state of complete physical, mental and social well-being, and not merely the absence of disease or infirmity, in all matters relating to the reproductive system and to its functions and processes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rights rest on the recognition of the basic right of all couples and individuals to decide freely and responsibly the number and spacing and timing of their children and to have the information and means to do so, and the right to attain the highest standard of sexual and reproductive health</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7</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8</a:t>
            </a:fld>
            <a:endParaRPr lang="en-GB" dirty="0"/>
          </a:p>
        </p:txBody>
      </p:sp>
    </p:spTree>
    <p:extLst>
      <p:ext uri="{BB962C8B-B14F-4D97-AF65-F5344CB8AC3E}">
        <p14:creationId xmlns:p14="http://schemas.microsoft.com/office/powerpoint/2010/main" val="395147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9</a:t>
            </a:fld>
            <a:endParaRPr lang="en-GB" dirty="0"/>
          </a:p>
        </p:txBody>
      </p:sp>
    </p:spTree>
    <p:extLst>
      <p:ext uri="{BB962C8B-B14F-4D97-AF65-F5344CB8AC3E}">
        <p14:creationId xmlns:p14="http://schemas.microsoft.com/office/powerpoint/2010/main" val="395147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userDrawn="1"/>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5" name="TextBox 14"/>
          <p:cNvSpPr txBox="1"/>
          <p:nvPr userDrawn="1"/>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prstClr val="black"/>
              </a:buClr>
            </a:pPr>
            <a:r>
              <a:rPr lang="en-GB" sz="1300" dirty="0">
                <a:solidFill>
                  <a:srgbClr val="4F81BD"/>
                </a:solidFill>
              </a:rPr>
              <a:t>Twitter @HRPresearch</a:t>
            </a:r>
          </a:p>
        </p:txBody>
      </p:sp>
    </p:spTree>
    <p:extLst>
      <p:ext uri="{BB962C8B-B14F-4D97-AF65-F5344CB8AC3E}">
        <p14:creationId xmlns:p14="http://schemas.microsoft.com/office/powerpoint/2010/main" val="25364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39727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183391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378171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235033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46455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149556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7891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4178640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2010851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7539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25322614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who.int/teams/sexual-and-reproductive-health-and-research-(sr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publications/i/item/978924154915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6541" y="1340768"/>
            <a:ext cx="5933771" cy="1996100"/>
          </a:xfrm>
        </p:spPr>
        <p:txBody>
          <a:bodyPr>
            <a:normAutofit fontScale="90000"/>
          </a:bodyPr>
          <a:lstStyle/>
          <a:p>
            <a:r>
              <a:rPr lang="en-US" dirty="0"/>
              <a:t>WHO </a:t>
            </a:r>
            <a:br>
              <a:rPr lang="en-US" dirty="0"/>
            </a:br>
            <a:r>
              <a:rPr lang="en-GB" dirty="0"/>
              <a:t>Using the 2015 </a:t>
            </a:r>
            <a:r>
              <a:rPr lang="en-US" dirty="0"/>
              <a:t>Medical Eligibility Criteria for contraceptive use and the MEC wheel</a:t>
            </a:r>
            <a:endParaRPr lang="en-GB" dirty="0"/>
          </a:p>
        </p:txBody>
      </p:sp>
      <p:sp>
        <p:nvSpPr>
          <p:cNvPr id="5" name="Subtitle 4"/>
          <p:cNvSpPr>
            <a:spLocks noGrp="1"/>
          </p:cNvSpPr>
          <p:nvPr>
            <p:ph type="subTitle" idx="1"/>
          </p:nvPr>
        </p:nvSpPr>
        <p:spPr>
          <a:xfrm>
            <a:off x="1403648" y="3573016"/>
            <a:ext cx="5933771" cy="648071"/>
          </a:xfrm>
        </p:spPr>
        <p:txBody>
          <a:bodyPr>
            <a:normAutofit lnSpcReduction="10000"/>
          </a:bodyPr>
          <a:lstStyle/>
          <a:p>
            <a:r>
              <a:rPr lang="en-GB" dirty="0"/>
              <a:t>Petrus Steyn</a:t>
            </a:r>
          </a:p>
          <a:p>
            <a:r>
              <a:rPr lang="en-GB" dirty="0"/>
              <a:t>Scientist, WHO/ SRH/ CFC</a:t>
            </a:r>
          </a:p>
        </p:txBody>
      </p:sp>
    </p:spTree>
    <p:extLst>
      <p:ext uri="{BB962C8B-B14F-4D97-AF65-F5344CB8AC3E}">
        <p14:creationId xmlns:p14="http://schemas.microsoft.com/office/powerpoint/2010/main" val="153967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503548" y="1196752"/>
            <a:ext cx="8136904" cy="4569371"/>
          </a:xfrm>
        </p:spPr>
        <p:txBody>
          <a:bodyPr>
            <a:normAutofit/>
          </a:bodyPr>
          <a:lstStyle/>
          <a:p>
            <a:pPr marL="57150" indent="0">
              <a:buNone/>
            </a:pPr>
            <a:r>
              <a:rPr lang="en-US" dirty="0"/>
              <a:t>Effectiveness of method (p 102)</a:t>
            </a:r>
          </a:p>
          <a:p>
            <a:pPr marL="457200" lvl="1" indent="0">
              <a:buNone/>
            </a:pPr>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2444"/>
            <a:ext cx="9144000" cy="5182940"/>
          </a:xfrm>
          <a:prstGeom prst="rect">
            <a:avLst/>
          </a:prstGeom>
        </p:spPr>
      </p:pic>
    </p:spTree>
    <p:extLst>
      <p:ext uri="{BB962C8B-B14F-4D97-AF65-F5344CB8AC3E}">
        <p14:creationId xmlns:p14="http://schemas.microsoft.com/office/powerpoint/2010/main" val="362079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503548" y="1196752"/>
            <a:ext cx="8136904" cy="4569371"/>
          </a:xfrm>
        </p:spPr>
        <p:txBody>
          <a:bodyPr>
            <a:normAutofit/>
          </a:bodyPr>
          <a:lstStyle/>
          <a:p>
            <a:pPr marL="57150" indent="0">
              <a:buNone/>
            </a:pPr>
            <a:r>
              <a:rPr lang="en-US" dirty="0"/>
              <a:t>Conditions that expose a woman to increased risk as a result of unintended pregnancy (p 101)</a:t>
            </a:r>
            <a:endParaRPr lang="en-GB" dirty="0"/>
          </a:p>
          <a:p>
            <a:pPr marL="457200" lvl="1" indent="0">
              <a:buNone/>
            </a:pPr>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0" y="2132856"/>
            <a:ext cx="9144000" cy="4313848"/>
          </a:xfrm>
          <a:prstGeom prst="rect">
            <a:avLst/>
          </a:prstGeom>
        </p:spPr>
      </p:pic>
    </p:spTree>
    <p:extLst>
      <p:ext uri="{BB962C8B-B14F-4D97-AF65-F5344CB8AC3E}">
        <p14:creationId xmlns:p14="http://schemas.microsoft.com/office/powerpoint/2010/main" val="158449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(p 105)</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3" y="1192373"/>
            <a:ext cx="8905394" cy="5187094"/>
          </a:xfrm>
          <a:prstGeom prst="rect">
            <a:avLst/>
          </a:prstGeom>
        </p:spPr>
      </p:pic>
    </p:spTree>
    <p:extLst>
      <p:ext uri="{BB962C8B-B14F-4D97-AF65-F5344CB8AC3E}">
        <p14:creationId xmlns:p14="http://schemas.microsoft.com/office/powerpoint/2010/main" val="26752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611560" y="1523925"/>
            <a:ext cx="8136904" cy="4569371"/>
          </a:xfrm>
        </p:spPr>
        <p:txBody>
          <a:bodyPr>
            <a:normAutofit fontScale="92500" lnSpcReduction="10000"/>
          </a:bodyPr>
          <a:lstStyle/>
          <a:p>
            <a:r>
              <a:rPr lang="en-US" dirty="0"/>
              <a:t>Using the recommendations in practice</a:t>
            </a:r>
          </a:p>
          <a:p>
            <a:pPr lvl="1"/>
            <a:r>
              <a:rPr lang="en-US" dirty="0"/>
              <a:t>Categories 1 and 4</a:t>
            </a:r>
          </a:p>
          <a:p>
            <a:pPr lvl="1"/>
            <a:r>
              <a:rPr lang="en-US" dirty="0"/>
              <a:t>Category 2 indicates the method can generally be used, but careful follow-up may be required.</a:t>
            </a:r>
          </a:p>
          <a:p>
            <a:pPr lvl="1"/>
            <a:r>
              <a:rPr lang="en-US" dirty="0"/>
              <a:t>Category 3 requires careful clinical judgment and access to clinical services; for such a woman, the severity of the condition and the availability, practicality and acceptability of alternative methods should be taken into account. </a:t>
            </a:r>
          </a:p>
          <a:p>
            <a:r>
              <a:rPr lang="en-US" dirty="0"/>
              <a:t>Where resources for clinical judgment are limited, such as in community-based services, the four-category classification framework can be simplified into two categories.</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276807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Categories</a:t>
            </a: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0768"/>
            <a:ext cx="91440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5157192"/>
            <a:ext cx="7992888" cy="844847"/>
          </a:xfrm>
          <a:prstGeom prst="rect">
            <a:avLst/>
          </a:prstGeom>
        </p:spPr>
        <p:txBody>
          <a:bodyPr wrap="square">
            <a:spAutoFit/>
          </a:bodyPr>
          <a:lstStyle/>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Where warranted, recommendations will differ if a woman is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starting a method (I = initiation) or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continuing a method (C = continuation)</a:t>
            </a:r>
          </a:p>
        </p:txBody>
      </p:sp>
    </p:spTree>
    <p:extLst>
      <p:ext uri="{BB962C8B-B14F-4D97-AF65-F5344CB8AC3E}">
        <p14:creationId xmlns:p14="http://schemas.microsoft.com/office/powerpoint/2010/main" val="6653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611560" y="1523925"/>
            <a:ext cx="8136904" cy="4569371"/>
          </a:xfrm>
        </p:spPr>
        <p:txBody>
          <a:bodyPr>
            <a:normAutofit lnSpcReduction="10000"/>
          </a:bodyPr>
          <a:lstStyle/>
          <a:p>
            <a:r>
              <a:rPr lang="en-GB" dirty="0"/>
              <a:t>Programmatic implications</a:t>
            </a:r>
          </a:p>
          <a:p>
            <a:pPr lvl="1"/>
            <a:r>
              <a:rPr lang="en-GB" dirty="0"/>
              <a:t>informed choice </a:t>
            </a:r>
          </a:p>
          <a:p>
            <a:pPr lvl="1"/>
            <a:r>
              <a:rPr lang="en-US" dirty="0"/>
              <a:t>elements of quality of care </a:t>
            </a:r>
          </a:p>
          <a:p>
            <a:pPr lvl="1"/>
            <a:r>
              <a:rPr lang="en-US" dirty="0"/>
              <a:t>essential screening procedures for administering the methods </a:t>
            </a:r>
          </a:p>
          <a:p>
            <a:pPr lvl="1"/>
            <a:r>
              <a:rPr lang="en-GB" dirty="0"/>
              <a:t>provider training and skills </a:t>
            </a:r>
          </a:p>
          <a:p>
            <a:pPr lvl="1"/>
            <a:r>
              <a:rPr lang="en-US" dirty="0"/>
              <a:t>referral and follow-up for contraceptive use as appropriate</a:t>
            </a:r>
          </a:p>
          <a:p>
            <a:r>
              <a:rPr lang="en-US" dirty="0"/>
              <a:t>Clients with special needs</a:t>
            </a:r>
          </a:p>
          <a:p>
            <a:pPr lvl="1"/>
            <a:r>
              <a:rPr lang="en-GB" dirty="0"/>
              <a:t>People with disabilities</a:t>
            </a:r>
          </a:p>
          <a:p>
            <a:pPr lvl="1"/>
            <a:r>
              <a:rPr lang="en-US" dirty="0"/>
              <a:t>Adolescents</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395247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 (p 108)</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b="1" dirty="0"/>
              <a:t>Breastfeeding women have more contraceptive choices during the postpartum period</a:t>
            </a:r>
          </a:p>
          <a:p>
            <a:pPr lvl="1"/>
            <a:r>
              <a:rPr lang="en-US" dirty="0"/>
              <a:t>Women living with HIV, including women taking ART have more contraceptive options</a:t>
            </a:r>
          </a:p>
          <a:p>
            <a:pPr lvl="1"/>
            <a:r>
              <a:rPr lang="en-US" dirty="0"/>
              <a:t>Four new methods of contraception added to the 5</a:t>
            </a:r>
            <a:r>
              <a:rPr lang="en-US" baseline="30000" dirty="0"/>
              <a:t>th</a:t>
            </a:r>
            <a:r>
              <a:rPr lang="en-US" dirty="0"/>
              <a:t> edition</a:t>
            </a:r>
          </a:p>
          <a:p>
            <a:pPr lvl="1"/>
            <a:r>
              <a:rPr lang="en-US"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84495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Breastfeeding and postpartum</a:t>
            </a:r>
          </a:p>
        </p:txBody>
      </p:sp>
      <p:graphicFrame>
        <p:nvGraphicFramePr>
          <p:cNvPr id="5" name="Content Placeholder 4"/>
          <p:cNvGraphicFramePr>
            <a:graphicFrameLocks noGrp="1"/>
          </p:cNvGraphicFramePr>
          <p:nvPr>
            <p:ph idx="1"/>
          </p:nvPr>
        </p:nvGraphicFramePr>
        <p:xfrm>
          <a:off x="467544" y="1196752"/>
          <a:ext cx="8229600" cy="24688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GB"/>
                        <a:t>Time period</a:t>
                      </a:r>
                    </a:p>
                  </a:txBody>
                  <a:tcPr/>
                </a:tc>
                <a:tc>
                  <a:txBody>
                    <a:bodyPr/>
                    <a:lstStyle/>
                    <a:p>
                      <a:r>
                        <a:rPr lang="en-GB"/>
                        <a:t>Progestogen-only</a:t>
                      </a:r>
                      <a:r>
                        <a:rPr lang="en-GB" baseline="0"/>
                        <a:t> pill</a:t>
                      </a:r>
                      <a:endParaRPr lang="en-GB"/>
                    </a:p>
                  </a:txBody>
                  <a:tcPr/>
                </a:tc>
                <a:tc>
                  <a:txBody>
                    <a:bodyPr/>
                    <a:lstStyle/>
                    <a:p>
                      <a:r>
                        <a:rPr lang="en-GB"/>
                        <a:t>DMPA/NET-EN injectable</a:t>
                      </a:r>
                    </a:p>
                  </a:txBody>
                  <a:tcPr/>
                </a:tc>
                <a:tc>
                  <a:txBody>
                    <a:bodyPr/>
                    <a:lstStyle/>
                    <a:p>
                      <a:r>
                        <a:rPr lang="en-GB"/>
                        <a:t>Levorgestrel/</a:t>
                      </a:r>
                    </a:p>
                    <a:p>
                      <a:r>
                        <a:rPr lang="en-GB"/>
                        <a:t>Etonogestrel</a:t>
                      </a:r>
                      <a:r>
                        <a:rPr lang="en-GB" baseline="0"/>
                        <a:t> implants</a:t>
                      </a:r>
                      <a:endParaRPr lang="en-GB"/>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&lt; 6</a:t>
                      </a:r>
                      <a:r>
                        <a:rPr lang="en-GB" baseline="0"/>
                        <a:t> weeks postpartum</a:t>
                      </a:r>
                      <a:endParaRPr lang="en-GB"/>
                    </a:p>
                    <a:p>
                      <a:endParaRPr lang="en-GB"/>
                    </a:p>
                  </a:txBody>
                  <a:tcPr/>
                </a:tc>
                <a:tc>
                  <a:txBody>
                    <a:bodyPr/>
                    <a:lstStyle/>
                    <a:p>
                      <a:pPr algn="ctr"/>
                      <a:endParaRPr lang="en-GB"/>
                    </a:p>
                    <a:p>
                      <a:pPr algn="ctr"/>
                      <a:r>
                        <a:rPr lang="en-GB" b="1"/>
                        <a:t>2</a:t>
                      </a:r>
                    </a:p>
                  </a:txBody>
                  <a:tcPr>
                    <a:solidFill>
                      <a:srgbClr val="FFFF00"/>
                    </a:solidFill>
                  </a:tcPr>
                </a:tc>
                <a:tc>
                  <a:txBody>
                    <a:bodyPr/>
                    <a:lstStyle/>
                    <a:p>
                      <a:pPr algn="ctr"/>
                      <a:endParaRPr lang="en-GB"/>
                    </a:p>
                    <a:p>
                      <a:pPr algn="ctr"/>
                      <a:r>
                        <a:rPr lang="en-GB"/>
                        <a:t>3</a:t>
                      </a:r>
                    </a:p>
                  </a:txBody>
                  <a:tcPr/>
                </a:tc>
                <a:tc>
                  <a:txBody>
                    <a:bodyPr/>
                    <a:lstStyle/>
                    <a:p>
                      <a:pPr algn="ctr"/>
                      <a:endParaRPr lang="en-GB"/>
                    </a:p>
                    <a:p>
                      <a:pPr algn="ctr"/>
                      <a:r>
                        <a:rPr lang="en-GB" b="1"/>
                        <a:t>2</a:t>
                      </a:r>
                    </a:p>
                  </a:txBody>
                  <a:tcPr>
                    <a:solidFill>
                      <a:srgbClr val="FFFF00"/>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 6 weeks postpartum</a:t>
                      </a:r>
                    </a:p>
                  </a:txBody>
                  <a:tcPr/>
                </a:tc>
                <a:tc>
                  <a:txBody>
                    <a:bodyPr/>
                    <a:lstStyle/>
                    <a:p>
                      <a:pPr algn="ctr"/>
                      <a:r>
                        <a:rPr lang="en-GB"/>
                        <a:t>1</a:t>
                      </a:r>
                    </a:p>
                  </a:txBody>
                  <a:tcPr/>
                </a:tc>
                <a:tc>
                  <a:txBody>
                    <a:bodyPr/>
                    <a:lstStyle/>
                    <a:p>
                      <a:pPr algn="ctr"/>
                      <a:r>
                        <a:rPr lang="en-GB"/>
                        <a:t>1</a:t>
                      </a:r>
                    </a:p>
                  </a:txBody>
                  <a:tcPr/>
                </a:tc>
                <a:tc>
                  <a:txBody>
                    <a:bodyPr/>
                    <a:lstStyle/>
                    <a:p>
                      <a:pPr algn="ctr"/>
                      <a:r>
                        <a:rPr lang="en-GB"/>
                        <a:t>1</a:t>
                      </a:r>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1547664" y="3922360"/>
          <a:ext cx="6096000" cy="2026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t>Time period</a:t>
                      </a:r>
                    </a:p>
                  </a:txBody>
                  <a:tcPr/>
                </a:tc>
                <a:tc>
                  <a:txBody>
                    <a:bodyPr/>
                    <a:lstStyle/>
                    <a:p>
                      <a:r>
                        <a:rPr lang="en-GB"/>
                        <a:t>LNG-IUD</a:t>
                      </a:r>
                    </a:p>
                  </a:txBody>
                  <a:tcPr/>
                </a:tc>
                <a:extLst>
                  <a:ext uri="{0D108BD9-81ED-4DB2-BD59-A6C34878D82A}">
                    <a16:rowId xmlns:a16="http://schemas.microsoft.com/office/drawing/2014/main" val="10000"/>
                  </a:ext>
                </a:extLst>
              </a:tr>
              <a:tr h="370840">
                <a:tc>
                  <a:txBody>
                    <a:bodyPr/>
                    <a:lstStyle/>
                    <a:p>
                      <a:r>
                        <a:rPr lang="en-GB"/>
                        <a:t>&lt;48 hours including insertion immediately</a:t>
                      </a:r>
                      <a:r>
                        <a:rPr lang="en-GB" baseline="0"/>
                        <a:t> after cesearan section</a:t>
                      </a:r>
                      <a:endParaRPr lang="en-GB"/>
                    </a:p>
                  </a:txBody>
                  <a:tcPr/>
                </a:tc>
                <a:tc>
                  <a:txBody>
                    <a:bodyPr/>
                    <a:lstStyle/>
                    <a:p>
                      <a:pPr algn="ctr"/>
                      <a:r>
                        <a:rPr lang="en-GB" dirty="0"/>
                        <a:t>not breastfeeding = 1</a:t>
                      </a:r>
                    </a:p>
                    <a:p>
                      <a:pPr algn="ctr"/>
                      <a:r>
                        <a:rPr lang="en-GB" b="1" dirty="0"/>
                        <a:t>breastfeeding</a:t>
                      </a:r>
                      <a:r>
                        <a:rPr lang="en-GB" b="1" baseline="0" dirty="0"/>
                        <a:t> = 2</a:t>
                      </a:r>
                      <a:endParaRPr lang="en-GB" b="1" dirty="0"/>
                    </a:p>
                  </a:txBody>
                  <a:tcPr>
                    <a:solidFill>
                      <a:srgbClr val="FFFF00"/>
                    </a:solidFill>
                  </a:tcPr>
                </a:tc>
                <a:extLst>
                  <a:ext uri="{0D108BD9-81ED-4DB2-BD59-A6C34878D82A}">
                    <a16:rowId xmlns:a16="http://schemas.microsoft.com/office/drawing/2014/main" val="10001"/>
                  </a:ext>
                </a:extLst>
              </a:tr>
              <a:tr h="370840">
                <a:tc>
                  <a:txBody>
                    <a:bodyPr/>
                    <a:lstStyle/>
                    <a:p>
                      <a:r>
                        <a:rPr lang="en-GB"/>
                        <a:t>≥ 48 hours</a:t>
                      </a:r>
                      <a:r>
                        <a:rPr lang="en-GB" baseline="0"/>
                        <a:t> to &lt; 4 weeks</a:t>
                      </a:r>
                      <a:endParaRPr lang="en-GB"/>
                    </a:p>
                  </a:txBody>
                  <a:tcPr/>
                </a:tc>
                <a:tc>
                  <a:txBody>
                    <a:bodyPr/>
                    <a:lstStyle/>
                    <a:p>
                      <a:pPr algn="ctr"/>
                      <a:r>
                        <a:rPr lang="en-GB"/>
                        <a:t>3</a:t>
                      </a:r>
                    </a:p>
                  </a:txBody>
                  <a:tcPr/>
                </a:tc>
                <a:extLst>
                  <a:ext uri="{0D108BD9-81ED-4DB2-BD59-A6C34878D82A}">
                    <a16:rowId xmlns:a16="http://schemas.microsoft.com/office/drawing/2014/main" val="10002"/>
                  </a:ext>
                </a:extLst>
              </a:tr>
              <a:tr h="370840">
                <a:tc>
                  <a:txBody>
                    <a:bodyPr/>
                    <a:lstStyle/>
                    <a:p>
                      <a:r>
                        <a:rPr lang="en-GB"/>
                        <a:t>≥ 4 weeks</a:t>
                      </a:r>
                    </a:p>
                  </a:txBody>
                  <a:tcPr/>
                </a:tc>
                <a:tc>
                  <a:txBody>
                    <a:bodyPr/>
                    <a:lstStyle/>
                    <a:p>
                      <a:pPr algn="ctr"/>
                      <a:r>
                        <a:rPr lang="en-GB" dirty="0"/>
                        <a:t>1</a:t>
                      </a:r>
                    </a:p>
                  </a:txBody>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3C552922-CB09-416E-BDAB-3C58EB397A9E}"/>
              </a:ext>
            </a:extLst>
          </p:cNvPr>
          <p:cNvSpPr txBox="1"/>
          <p:nvPr/>
        </p:nvSpPr>
        <p:spPr>
          <a:xfrm>
            <a:off x="395536" y="5949280"/>
            <a:ext cx="8424936" cy="830997"/>
          </a:xfrm>
          <a:prstGeom prst="rect">
            <a:avLst/>
          </a:prstGeom>
          <a:noFill/>
        </p:spPr>
        <p:txBody>
          <a:bodyPr wrap="square">
            <a:spAutoFit/>
          </a:bodyPr>
          <a:lstStyle/>
          <a:p>
            <a:pPr marL="285750" indent="-285750">
              <a:buFont typeface="Arial" panose="020B0604020202020204" pitchFamily="34" charset="0"/>
              <a:buChar char="•"/>
            </a:pPr>
            <a:r>
              <a:rPr lang="en-GB" sz="1200" dirty="0">
                <a:solidFill>
                  <a:srgbClr val="C00000"/>
                </a:solidFill>
              </a:rPr>
              <a:t>Evidence is reassuring that progestogen-only contraceptives do not compromise a woman’s ability to breastfeed. </a:t>
            </a:r>
          </a:p>
          <a:p>
            <a:pPr marL="285750" indent="-285750">
              <a:buFont typeface="Arial" panose="020B0604020202020204" pitchFamily="34" charset="0"/>
              <a:buChar char="•"/>
            </a:pPr>
            <a:r>
              <a:rPr lang="en-GB" sz="1200" dirty="0">
                <a:solidFill>
                  <a:srgbClr val="C00000"/>
                </a:solidFill>
              </a:rPr>
              <a:t>Evidence is reassuring that progestogen-only contraceptives do not adversely affect infant health, growth, or development in the first year postpartum.</a:t>
            </a:r>
          </a:p>
          <a:p>
            <a:pPr marL="285750" indent="-285750">
              <a:buFont typeface="Arial" panose="020B0604020202020204" pitchFamily="34" charset="0"/>
              <a:buChar char="•"/>
            </a:pPr>
            <a:r>
              <a:rPr lang="en-GB" sz="1200" dirty="0">
                <a:solidFill>
                  <a:srgbClr val="C00000"/>
                </a:solidFill>
              </a:rPr>
              <a:t>Effects, or absence of effects, beyond the first year post-partum is not established. </a:t>
            </a:r>
          </a:p>
        </p:txBody>
      </p:sp>
    </p:spTree>
    <p:extLst>
      <p:ext uri="{BB962C8B-B14F-4D97-AF65-F5344CB8AC3E}">
        <p14:creationId xmlns:p14="http://schemas.microsoft.com/office/powerpoint/2010/main" val="7429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and postpartum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57263"/>
            <a:ext cx="7191375" cy="58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62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and postpartum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4" y="0"/>
            <a:ext cx="9093011" cy="6858000"/>
          </a:xfrm>
          <a:prstGeom prst="rect">
            <a:avLst/>
          </a:prstGeom>
        </p:spPr>
      </p:pic>
    </p:spTree>
    <p:extLst>
      <p:ext uri="{BB962C8B-B14F-4D97-AF65-F5344CB8AC3E}">
        <p14:creationId xmlns:p14="http://schemas.microsoft.com/office/powerpoint/2010/main" val="64447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the presentation</a:t>
            </a:r>
          </a:p>
        </p:txBody>
      </p:sp>
      <p:sp>
        <p:nvSpPr>
          <p:cNvPr id="3" name="Content Placeholder 2"/>
          <p:cNvSpPr>
            <a:spLocks noGrp="1"/>
          </p:cNvSpPr>
          <p:nvPr>
            <p:ph idx="1"/>
          </p:nvPr>
        </p:nvSpPr>
        <p:spPr/>
        <p:txBody>
          <a:bodyPr>
            <a:normAutofit/>
          </a:bodyPr>
          <a:lstStyle/>
          <a:p>
            <a:r>
              <a:rPr lang="en-GB" sz="3600" dirty="0"/>
              <a:t>Medical eligibility criteria (MEC) for contraceptive use 5</a:t>
            </a:r>
            <a:r>
              <a:rPr lang="en-GB" sz="3600" baseline="30000" dirty="0"/>
              <a:t>th</a:t>
            </a:r>
            <a:r>
              <a:rPr lang="en-GB" sz="3600" dirty="0"/>
              <a:t> ed</a:t>
            </a:r>
          </a:p>
          <a:p>
            <a:endParaRPr lang="en-GB" sz="3600" dirty="0"/>
          </a:p>
          <a:p>
            <a:r>
              <a:rPr lang="en-GB" sz="3600" dirty="0"/>
              <a:t>MEC Wheel</a:t>
            </a:r>
          </a:p>
          <a:p>
            <a:pPr lvl="1"/>
            <a:endParaRPr lang="en-GB" dirty="0"/>
          </a:p>
          <a:p>
            <a:pPr lvl="1"/>
            <a:endParaRPr lang="en-GB" dirty="0"/>
          </a:p>
        </p:txBody>
      </p:sp>
    </p:spTree>
    <p:extLst>
      <p:ext uri="{BB962C8B-B14F-4D97-AF65-F5344CB8AC3E}">
        <p14:creationId xmlns:p14="http://schemas.microsoft.com/office/powerpoint/2010/main" val="157347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Breastfeeding and postpartum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528637"/>
            <a:ext cx="9010650" cy="5800725"/>
          </a:xfrm>
          <a:prstGeom prst="rect">
            <a:avLst/>
          </a:prstGeom>
        </p:spPr>
      </p:pic>
    </p:spTree>
    <p:extLst>
      <p:ext uri="{BB962C8B-B14F-4D97-AF65-F5344CB8AC3E}">
        <p14:creationId xmlns:p14="http://schemas.microsoft.com/office/powerpoint/2010/main" val="248523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Breastfeeding and postpartum (p 28)</a:t>
            </a:r>
            <a:endParaRPr lang="en-US" dirty="0"/>
          </a:p>
        </p:txBody>
      </p:sp>
      <p:sp>
        <p:nvSpPr>
          <p:cNvPr id="3" name="Content Placeholder 2"/>
          <p:cNvSpPr>
            <a:spLocks noGrp="1"/>
          </p:cNvSpPr>
          <p:nvPr>
            <p:ph idx="1"/>
          </p:nvPr>
        </p:nvSpPr>
        <p:spPr>
          <a:xfrm>
            <a:off x="467544" y="1484784"/>
            <a:ext cx="8229600" cy="5184576"/>
          </a:xfrm>
        </p:spPr>
        <p:txBody>
          <a:bodyPr>
            <a:normAutofit fontScale="85000" lnSpcReduction="20000"/>
          </a:bodyPr>
          <a:lstStyle/>
          <a:p>
            <a:r>
              <a:rPr lang="en-US" dirty="0"/>
              <a:t>Part I</a:t>
            </a:r>
          </a:p>
          <a:p>
            <a:pPr lvl="1"/>
            <a:r>
              <a:rPr lang="en-US" sz="2800" dirty="0"/>
              <a:t>Explanation of development</a:t>
            </a:r>
          </a:p>
          <a:p>
            <a:pPr lvl="1"/>
            <a:r>
              <a:rPr lang="en-US" sz="2800" dirty="0"/>
              <a:t>Question 1: Among breastfeeding women, does initiation of combined hormonal contraceptives (CHCs) at &lt; 6 weeks postpartum have negative effects on breastfeeding outcomes or infant outcomes, compared with no contraception or non-hormonal contraception? (Direct evidence)</a:t>
            </a:r>
          </a:p>
          <a:p>
            <a:pPr lvl="1"/>
            <a:r>
              <a:rPr lang="en-US" sz="2800" dirty="0"/>
              <a:t>PICO and databases searched</a:t>
            </a:r>
          </a:p>
          <a:p>
            <a:pPr lvl="1"/>
            <a:r>
              <a:rPr lang="en-US" sz="2800" dirty="0"/>
              <a:t>Recommendations</a:t>
            </a:r>
          </a:p>
          <a:p>
            <a:pPr lvl="1"/>
            <a:r>
              <a:rPr lang="en-US" sz="2800" dirty="0"/>
              <a:t>Remarks</a:t>
            </a:r>
          </a:p>
          <a:p>
            <a:pPr lvl="1"/>
            <a:r>
              <a:rPr lang="en-US" sz="2800" dirty="0"/>
              <a:t>Summary of the evidence</a:t>
            </a:r>
          </a:p>
          <a:p>
            <a:pPr lvl="1"/>
            <a:r>
              <a:rPr lang="en-US" sz="2800" dirty="0"/>
              <a:t>Quality of the evidence</a:t>
            </a:r>
          </a:p>
          <a:p>
            <a:pPr lvl="1"/>
            <a:r>
              <a:rPr lang="en-US" sz="2800" dirty="0"/>
              <a:t>Tables and references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71748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dirty="0"/>
              <a:t>Breastfeeding women have more contraceptive choices during the postpartum period</a:t>
            </a:r>
          </a:p>
          <a:p>
            <a:pPr lvl="1"/>
            <a:r>
              <a:rPr lang="en-US" b="1" dirty="0"/>
              <a:t>Women living with HIV, including women taking ART have more contraceptive options</a:t>
            </a:r>
          </a:p>
          <a:p>
            <a:pPr lvl="1"/>
            <a:r>
              <a:rPr lang="en-US" dirty="0"/>
              <a:t>Four new methods of contraception added to the 5</a:t>
            </a:r>
            <a:r>
              <a:rPr lang="en-US" baseline="30000" dirty="0"/>
              <a:t>th</a:t>
            </a:r>
            <a:r>
              <a:rPr lang="en-US" dirty="0"/>
              <a:t> edition</a:t>
            </a:r>
          </a:p>
          <a:p>
            <a:pPr lvl="1"/>
            <a:r>
              <a:rPr lang="en-US"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44233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dirty="0"/>
              <a:t>Breastfeeding women have more contraceptive choices during the postpartum period</a:t>
            </a:r>
          </a:p>
          <a:p>
            <a:pPr lvl="1"/>
            <a:r>
              <a:rPr lang="en-US" dirty="0"/>
              <a:t>Women living with HIV, including women taking ART have more contraceptive options</a:t>
            </a:r>
          </a:p>
          <a:p>
            <a:pPr lvl="1"/>
            <a:r>
              <a:rPr lang="en-US" b="1" dirty="0"/>
              <a:t>Four new methods of contraception added to the 5</a:t>
            </a:r>
            <a:r>
              <a:rPr lang="en-US" b="1" baseline="30000" dirty="0"/>
              <a:t>th</a:t>
            </a:r>
            <a:r>
              <a:rPr lang="en-US" b="1" dirty="0"/>
              <a:t> edition</a:t>
            </a:r>
          </a:p>
          <a:p>
            <a:pPr lvl="1"/>
            <a:r>
              <a:rPr lang="en-US"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80729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107504" y="274638"/>
            <a:ext cx="8928992" cy="850106"/>
          </a:xfrm>
        </p:spPr>
        <p:txBody>
          <a:bodyPr>
            <a:normAutofit/>
          </a:bodyPr>
          <a:lstStyle/>
          <a:p>
            <a:r>
              <a:rPr lang="en-US" dirty="0"/>
              <a:t>Methods of contraception</a:t>
            </a:r>
          </a:p>
        </p:txBody>
      </p:sp>
      <p:sp>
        <p:nvSpPr>
          <p:cNvPr id="1306627" name="Rectangle 3"/>
          <p:cNvSpPr>
            <a:spLocks noGrp="1" noChangeArrowheads="1"/>
          </p:cNvSpPr>
          <p:nvPr>
            <p:ph type="body" sz="half" idx="1"/>
          </p:nvPr>
        </p:nvSpPr>
        <p:spPr>
          <a:xfrm>
            <a:off x="179388" y="1341438"/>
            <a:ext cx="4897437" cy="4525962"/>
          </a:xfrm>
        </p:spPr>
        <p:txBody>
          <a:bodyPr>
            <a:normAutofit fontScale="92500"/>
          </a:bodyPr>
          <a:lstStyle/>
          <a:p>
            <a:pPr marL="273050" indent="-273050">
              <a:lnSpc>
                <a:spcPct val="90000"/>
              </a:lnSpc>
              <a:spcBef>
                <a:spcPct val="50000"/>
              </a:spcBef>
            </a:pPr>
            <a:r>
              <a:rPr lang="en-US" sz="2400" b="0" dirty="0"/>
              <a:t>Combined oral contraceptives</a:t>
            </a:r>
          </a:p>
          <a:p>
            <a:pPr marL="273050" indent="-273050">
              <a:lnSpc>
                <a:spcPct val="90000"/>
              </a:lnSpc>
              <a:spcBef>
                <a:spcPct val="50000"/>
              </a:spcBef>
            </a:pPr>
            <a:r>
              <a:rPr lang="en-US" sz="2400" b="0" dirty="0"/>
              <a:t>Combined hormonal contraceptives (1 month injectables, patch, vaginal ring)</a:t>
            </a:r>
          </a:p>
          <a:p>
            <a:pPr marL="273050" indent="-273050">
              <a:lnSpc>
                <a:spcPct val="90000"/>
              </a:lnSpc>
              <a:spcBef>
                <a:spcPct val="50000"/>
              </a:spcBef>
            </a:pPr>
            <a:r>
              <a:rPr lang="en-US" sz="2400" b="0" dirty="0"/>
              <a:t>Progestogen-only contraceptives </a:t>
            </a:r>
            <a:br>
              <a:rPr lang="en-US" sz="2400" b="0" dirty="0"/>
            </a:br>
            <a:r>
              <a:rPr lang="en-US" sz="2400" b="0" dirty="0"/>
              <a:t>(pills, implants, 2-3 month injectables)</a:t>
            </a:r>
          </a:p>
          <a:p>
            <a:pPr marL="673100" lvl="1" indent="-273050">
              <a:lnSpc>
                <a:spcPct val="90000"/>
              </a:lnSpc>
              <a:spcBef>
                <a:spcPct val="50000"/>
              </a:spcBef>
            </a:pPr>
            <a:r>
              <a:rPr lang="en-US" sz="2000" dirty="0">
                <a:solidFill>
                  <a:srgbClr val="0000FF"/>
                </a:solidFill>
              </a:rPr>
              <a:t>DMPA subcutaneous (NEW method)</a:t>
            </a:r>
          </a:p>
          <a:p>
            <a:pPr marL="673100" lvl="1" indent="-273050">
              <a:lnSpc>
                <a:spcPct val="90000"/>
              </a:lnSpc>
              <a:spcBef>
                <a:spcPct val="50000"/>
              </a:spcBef>
            </a:pPr>
            <a:r>
              <a:rPr lang="en-US" sz="2000" b="0" dirty="0">
                <a:solidFill>
                  <a:srgbClr val="0000FF"/>
                </a:solidFill>
              </a:rPr>
              <a:t>Sino-implant (II) (NEW method)</a:t>
            </a:r>
          </a:p>
          <a:p>
            <a:pPr marL="273050" indent="-273050">
              <a:lnSpc>
                <a:spcPct val="90000"/>
              </a:lnSpc>
              <a:spcBef>
                <a:spcPct val="50000"/>
              </a:spcBef>
            </a:pPr>
            <a:r>
              <a:rPr lang="en-US" sz="2400" b="0" dirty="0"/>
              <a:t>Emergency contraceptive pills</a:t>
            </a:r>
          </a:p>
          <a:p>
            <a:pPr marL="673100" lvl="1" indent="-273050">
              <a:lnSpc>
                <a:spcPct val="90000"/>
              </a:lnSpc>
              <a:spcBef>
                <a:spcPct val="50000"/>
              </a:spcBef>
            </a:pPr>
            <a:r>
              <a:rPr lang="en-US" sz="2000" dirty="0">
                <a:solidFill>
                  <a:srgbClr val="0000FF"/>
                </a:solidFill>
              </a:rPr>
              <a:t>Ulipristal acetate (NEW method) </a:t>
            </a:r>
            <a:endParaRPr lang="en-US" sz="2000" b="0" dirty="0">
              <a:solidFill>
                <a:srgbClr val="0000FF"/>
              </a:solidFill>
            </a:endParaRPr>
          </a:p>
          <a:p>
            <a:pPr marL="273050" indent="-273050">
              <a:lnSpc>
                <a:spcPct val="90000"/>
              </a:lnSpc>
              <a:spcBef>
                <a:spcPct val="50000"/>
              </a:spcBef>
            </a:pPr>
            <a:r>
              <a:rPr lang="en-US" sz="2400" b="0" dirty="0"/>
              <a:t>IUDs (copper bearing and levonorgestrel)</a:t>
            </a:r>
          </a:p>
        </p:txBody>
      </p:sp>
      <p:sp>
        <p:nvSpPr>
          <p:cNvPr id="1306628" name="Rectangle 4"/>
          <p:cNvSpPr>
            <a:spLocks noGrp="1" noChangeArrowheads="1"/>
          </p:cNvSpPr>
          <p:nvPr>
            <p:ph type="body" sz="half" idx="2"/>
          </p:nvPr>
        </p:nvSpPr>
        <p:spPr>
          <a:xfrm>
            <a:off x="5029200" y="1341438"/>
            <a:ext cx="4038600" cy="4525962"/>
          </a:xfrm>
        </p:spPr>
        <p:txBody>
          <a:bodyPr>
            <a:normAutofit fontScale="92500" lnSpcReduction="10000"/>
          </a:bodyPr>
          <a:lstStyle/>
          <a:p>
            <a:pPr marL="273050" indent="-273050">
              <a:lnSpc>
                <a:spcPct val="90000"/>
              </a:lnSpc>
              <a:spcBef>
                <a:spcPct val="50000"/>
              </a:spcBef>
            </a:pPr>
            <a:r>
              <a:rPr lang="en-US" sz="2400" b="0" dirty="0"/>
              <a:t>Emergency IUD</a:t>
            </a:r>
          </a:p>
          <a:p>
            <a:pPr marL="273050" indent="-273050">
              <a:lnSpc>
                <a:spcPct val="90000"/>
              </a:lnSpc>
              <a:spcBef>
                <a:spcPct val="50000"/>
              </a:spcBef>
            </a:pPr>
            <a:r>
              <a:rPr lang="en-US" sz="2400" b="0" dirty="0"/>
              <a:t>Barrier methods (condoms, spermicides </a:t>
            </a:r>
            <a:br>
              <a:rPr lang="en-US" sz="2400" b="0" dirty="0"/>
            </a:br>
            <a:r>
              <a:rPr lang="en-US" sz="2400" b="0" dirty="0"/>
              <a:t>&amp; diaphragm)</a:t>
            </a:r>
          </a:p>
          <a:p>
            <a:pPr marL="273050" indent="-273050">
              <a:lnSpc>
                <a:spcPct val="90000"/>
              </a:lnSpc>
              <a:spcBef>
                <a:spcPct val="50000"/>
              </a:spcBef>
            </a:pPr>
            <a:r>
              <a:rPr lang="en-US" sz="2400" b="0" dirty="0"/>
              <a:t>Fertility awareness-based methods</a:t>
            </a:r>
          </a:p>
          <a:p>
            <a:pPr marL="273050" indent="-273050">
              <a:lnSpc>
                <a:spcPct val="90000"/>
              </a:lnSpc>
              <a:spcBef>
                <a:spcPct val="50000"/>
              </a:spcBef>
            </a:pPr>
            <a:r>
              <a:rPr lang="en-US" sz="2400" b="0" dirty="0"/>
              <a:t>Lactational amenorrhoea (LAM)</a:t>
            </a:r>
          </a:p>
          <a:p>
            <a:pPr marL="273050" indent="-273050">
              <a:lnSpc>
                <a:spcPct val="90000"/>
              </a:lnSpc>
              <a:spcBef>
                <a:spcPct val="50000"/>
              </a:spcBef>
            </a:pPr>
            <a:r>
              <a:rPr lang="en-US" sz="2400" dirty="0">
                <a:solidFill>
                  <a:srgbClr val="0000FF"/>
                </a:solidFill>
              </a:rPr>
              <a:t>Progesterone-releasing vaginal ring (NEW method)</a:t>
            </a:r>
            <a:endParaRPr lang="en-US" sz="2400" b="0" dirty="0">
              <a:solidFill>
                <a:srgbClr val="0000FF"/>
              </a:solidFill>
            </a:endParaRPr>
          </a:p>
          <a:p>
            <a:pPr marL="273050" indent="-273050">
              <a:lnSpc>
                <a:spcPct val="90000"/>
              </a:lnSpc>
              <a:spcBef>
                <a:spcPct val="50000"/>
              </a:spcBef>
            </a:pPr>
            <a:r>
              <a:rPr lang="en-US" sz="2400" b="0" dirty="0"/>
              <a:t>Coitus Interruptus</a:t>
            </a:r>
          </a:p>
          <a:p>
            <a:pPr marL="273050" indent="-273050">
              <a:lnSpc>
                <a:spcPct val="90000"/>
              </a:lnSpc>
              <a:spcBef>
                <a:spcPct val="50000"/>
              </a:spcBef>
            </a:pPr>
            <a:r>
              <a:rPr lang="en-US" sz="2400" b="0" dirty="0"/>
              <a:t>Sterilization (male and female)</a:t>
            </a:r>
          </a:p>
        </p:txBody>
      </p:sp>
    </p:spTree>
    <p:extLst>
      <p:ext uri="{BB962C8B-B14F-4D97-AF65-F5344CB8AC3E}">
        <p14:creationId xmlns:p14="http://schemas.microsoft.com/office/powerpoint/2010/main" val="2466257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DMPA-subcutaneous injectable (DMPA SC)</a:t>
            </a:r>
          </a:p>
        </p:txBody>
      </p:sp>
      <p:sp>
        <p:nvSpPr>
          <p:cNvPr id="3" name="Content Placeholder 2"/>
          <p:cNvSpPr>
            <a:spLocks noGrp="1"/>
          </p:cNvSpPr>
          <p:nvPr>
            <p:ph sz="half" idx="1"/>
          </p:nvPr>
        </p:nvSpPr>
        <p:spPr>
          <a:xfrm>
            <a:off x="457200" y="1600200"/>
            <a:ext cx="4258816" cy="4525963"/>
          </a:xfrm>
        </p:spPr>
        <p:txBody>
          <a:bodyPr>
            <a:normAutofit fontScale="85000" lnSpcReduction="20000"/>
          </a:bodyPr>
          <a:lstStyle/>
          <a:p>
            <a:r>
              <a:rPr lang="en-GB" dirty="0"/>
              <a:t>Depot medroxyprogesterone acetate is delivered subcutaneously (DMPA SC) at dose of 104 mg/0.65 mL</a:t>
            </a:r>
            <a:br>
              <a:rPr lang="en-GB" dirty="0"/>
            </a:br>
            <a:endParaRPr lang="en-GB" dirty="0"/>
          </a:p>
          <a:p>
            <a:pPr lvl="1"/>
            <a:r>
              <a:rPr lang="en-GB" dirty="0"/>
              <a:t>Also feasible for self-administration  </a:t>
            </a:r>
            <a:br>
              <a:rPr lang="en-GB" dirty="0"/>
            </a:br>
            <a:endParaRPr lang="en-GB" dirty="0"/>
          </a:p>
          <a:p>
            <a:r>
              <a:rPr lang="en-GB" dirty="0"/>
              <a:t>Guideline group determined  all recommendations for DMPA SC should follow existing DMPA intramuscular injectable recommendations</a:t>
            </a:r>
            <a:br>
              <a:rPr lang="en-GB" dirty="0"/>
            </a:br>
            <a:endParaRPr lang="en-GB" dirty="0"/>
          </a:p>
          <a:p>
            <a:pPr marL="0" indent="0">
              <a:buNone/>
            </a:pPr>
            <a:endParaRPr lang="en-GB" dirty="0"/>
          </a:p>
          <a:p>
            <a:pPr marL="0" indent="0">
              <a:buNone/>
            </a:pPr>
            <a:endParaRPr lang="en-GB"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4048" y="2420888"/>
            <a:ext cx="3921498" cy="2607451"/>
          </a:xfrm>
          <a:prstGeom prst="rect">
            <a:avLst/>
          </a:prstGeom>
          <a:noFill/>
          <a:ln w="38100" cmpd="sng">
            <a:solidFill>
              <a:schemeClr val="tx1"/>
            </a:solidFill>
            <a:miter lim="800000"/>
            <a:headEnd/>
            <a:tailEnd/>
          </a:ln>
          <a:effectLst/>
        </p:spPr>
      </p:pic>
    </p:spTree>
    <p:extLst>
      <p:ext uri="{BB962C8B-B14F-4D97-AF65-F5344CB8AC3E}">
        <p14:creationId xmlns:p14="http://schemas.microsoft.com/office/powerpoint/2010/main" val="200487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ea typeface="ＭＳ Ｐゴシック" pitchFamily="-110" charset="-128"/>
              </a:rPr>
              <a:t>Sino-implant (II)</a:t>
            </a:r>
          </a:p>
        </p:txBody>
      </p:sp>
      <p:sp>
        <p:nvSpPr>
          <p:cNvPr id="16387" name="Content Placeholder 2"/>
          <p:cNvSpPr>
            <a:spLocks noGrp="1"/>
          </p:cNvSpPr>
          <p:nvPr>
            <p:ph idx="1"/>
          </p:nvPr>
        </p:nvSpPr>
        <p:spPr>
          <a:xfrm>
            <a:off x="381000" y="1556792"/>
            <a:ext cx="5487144" cy="4416152"/>
          </a:xfrm>
        </p:spPr>
        <p:txBody>
          <a:bodyPr>
            <a:normAutofit lnSpcReduction="10000"/>
          </a:bodyPr>
          <a:lstStyle/>
          <a:p>
            <a:pPr eaLnBrk="1" hangingPunct="1"/>
            <a:r>
              <a:rPr lang="en-US" sz="3200" dirty="0">
                <a:ea typeface="ＭＳ Ｐゴシック" pitchFamily="-110" charset="-128"/>
              </a:rPr>
              <a:t>2-rod, 150 mg LNG implant manufactured in China</a:t>
            </a:r>
            <a:br>
              <a:rPr lang="en-US" sz="3200" dirty="0">
                <a:ea typeface="ＭＳ Ｐゴシック" pitchFamily="-110" charset="-128"/>
              </a:rPr>
            </a:br>
            <a:endParaRPr lang="en-US" sz="3200" dirty="0">
              <a:ea typeface="ＭＳ Ｐゴシック" pitchFamily="-110" charset="-128"/>
            </a:endParaRPr>
          </a:p>
          <a:p>
            <a:r>
              <a:rPr lang="en-GB" sz="3200" dirty="0"/>
              <a:t>Guideline group determined that all Sino-implant (II) recommendations should follow existing LNG implant  recommendations</a:t>
            </a:r>
            <a:br>
              <a:rPr lang="en-GB" sz="3200" dirty="0"/>
            </a:br>
            <a:endParaRPr lang="en-GB" sz="3200" dirty="0"/>
          </a:p>
          <a:p>
            <a:pPr eaLnBrk="1" hangingPunct="1"/>
            <a:endParaRPr lang="en-US" sz="3200" dirty="0">
              <a:ea typeface="ＭＳ Ｐゴシック" pitchFamily="-110" charset="-128"/>
            </a:endParaRPr>
          </a:p>
          <a:p>
            <a:pPr marL="0" indent="0" eaLnBrk="1" hangingPunct="1">
              <a:buNone/>
            </a:pPr>
            <a:endParaRPr lang="en-US" sz="3200" dirty="0">
              <a:ea typeface="ＭＳ Ｐゴシック" pitchFamily="-110" charset="-128"/>
            </a:endParaRPr>
          </a:p>
        </p:txBody>
      </p:sp>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00808"/>
            <a:ext cx="2609800" cy="3051398"/>
          </a:xfrm>
          <a:prstGeom prst="rect">
            <a:avLst/>
          </a:prstGeom>
          <a:noFill/>
          <a:ln w="2857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35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Ulipristal Acetate (UPA)</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3200" dirty="0"/>
              <a:t>Delays ovulation </a:t>
            </a:r>
          </a:p>
          <a:p>
            <a:pPr>
              <a:lnSpc>
                <a:spcPct val="150000"/>
              </a:lnSpc>
            </a:pPr>
            <a:r>
              <a:rPr lang="en-US" sz="3200" dirty="0"/>
              <a:t>Single dose and effective up to 120 hours</a:t>
            </a:r>
          </a:p>
          <a:p>
            <a:pPr>
              <a:lnSpc>
                <a:spcPct val="150000"/>
              </a:lnSpc>
            </a:pPr>
            <a:r>
              <a:rPr lang="en-US" sz="3200" dirty="0"/>
              <a:t>All women can use UPA for emergency contraception </a:t>
            </a:r>
          </a:p>
          <a:p>
            <a:pPr lvl="1">
              <a:lnSpc>
                <a:spcPct val="150000"/>
              </a:lnSpc>
            </a:pPr>
            <a:r>
              <a:rPr lang="en-US" dirty="0"/>
              <a:t>For example, women with the following conditions and/or characteristics can use UPA: migraine, breastfeeding, obesity, past ectopic pregnancy, taking certain medications, history of severe cardiovascular disease, rape, repeat EC use </a:t>
            </a:r>
          </a:p>
        </p:txBody>
      </p:sp>
      <p:pic>
        <p:nvPicPr>
          <p:cNvPr id="1026" name="Picture 2" descr="H:\ell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60648"/>
            <a:ext cx="2180859" cy="226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1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476672"/>
            <a:ext cx="8591550" cy="1066800"/>
          </a:xfrm>
        </p:spPr>
        <p:txBody>
          <a:bodyPr>
            <a:normAutofit/>
          </a:bodyPr>
          <a:lstStyle/>
          <a:p>
            <a:pPr>
              <a:defRPr/>
            </a:pPr>
            <a:r>
              <a:rPr lang="en-US" dirty="0">
                <a:cs typeface="Arial" charset="0"/>
              </a:rPr>
              <a:t>Progesterone-releasing vaginal ring (PVR)</a:t>
            </a:r>
          </a:p>
        </p:txBody>
      </p:sp>
      <p:pic>
        <p:nvPicPr>
          <p:cNvPr id="4100" name="Picture 1027" descr="D:\User\RINGS\SILESIA\progering%20anil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4021138"/>
            <a:ext cx="17081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9"/>
          <p:cNvSpPr txBox="1">
            <a:spLocks noChangeArrowheads="1"/>
          </p:cNvSpPr>
          <p:nvPr/>
        </p:nvSpPr>
        <p:spPr bwMode="auto">
          <a:xfrm>
            <a:off x="3049711" y="1897479"/>
            <a:ext cx="562674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C00000"/>
              </a:buClr>
              <a:buFont typeface="Arial" charset="0"/>
              <a:buChar char="•"/>
            </a:pPr>
            <a:r>
              <a:rPr lang="en-US" sz="2600" dirty="0">
                <a:latin typeface="+mj-lt"/>
                <a:cs typeface="Arial" charset="0"/>
              </a:rPr>
              <a:t> </a:t>
            </a:r>
            <a:r>
              <a:rPr lang="en-US" dirty="0">
                <a:latin typeface="+mj-lt"/>
                <a:cs typeface="Arial" charset="0"/>
              </a:rPr>
              <a:t>Specifically designed for women who actively breastfeed (at least 4 episodes/day)</a:t>
            </a:r>
            <a:br>
              <a:rPr lang="en-US" dirty="0">
                <a:latin typeface="+mj-lt"/>
                <a:cs typeface="Arial" charset="0"/>
              </a:rPr>
            </a:br>
            <a:endParaRPr lang="en-US" dirty="0">
              <a:latin typeface="+mj-lt"/>
              <a:cs typeface="Arial" charset="0"/>
            </a:endParaRPr>
          </a:p>
          <a:p>
            <a:pPr>
              <a:buClr>
                <a:srgbClr val="C00000"/>
              </a:buClr>
              <a:buFont typeface="Arial" charset="0"/>
              <a:buChar char="•"/>
            </a:pPr>
            <a:r>
              <a:rPr lang="en-US" dirty="0">
                <a:latin typeface="+mj-lt"/>
                <a:cs typeface="Arial" charset="0"/>
              </a:rPr>
              <a:t> Delivers daily low dose of natural progesterone </a:t>
            </a:r>
            <a:br>
              <a:rPr lang="en-US" dirty="0">
                <a:latin typeface="+mj-lt"/>
                <a:cs typeface="Arial" charset="0"/>
              </a:rPr>
            </a:br>
            <a:endParaRPr lang="en-US" dirty="0">
              <a:latin typeface="+mj-lt"/>
              <a:cs typeface="Arial" charset="0"/>
            </a:endParaRPr>
          </a:p>
          <a:p>
            <a:pPr>
              <a:buClr>
                <a:srgbClr val="C00000"/>
              </a:buClr>
              <a:buFont typeface="Arial" charset="0"/>
              <a:buChar char="•"/>
            </a:pPr>
            <a:r>
              <a:rPr lang="en-US" dirty="0">
                <a:latin typeface="+mj-lt"/>
                <a:cs typeface="Arial" charset="0"/>
              </a:rPr>
              <a:t> Currently registered in at least 9 Latin American  countries</a:t>
            </a:r>
            <a:br>
              <a:rPr lang="en-US" dirty="0">
                <a:latin typeface="+mj-lt"/>
                <a:cs typeface="Arial" charset="0"/>
              </a:rPr>
            </a:br>
            <a:endParaRPr lang="en-US" dirty="0">
              <a:latin typeface="+mj-lt"/>
              <a:cs typeface="Arial" charset="0"/>
            </a:endParaRPr>
          </a:p>
          <a:p>
            <a:pPr>
              <a:buClr>
                <a:srgbClr val="C00000"/>
              </a:buClr>
              <a:buFont typeface="Arial" charset="0"/>
              <a:buChar char="•"/>
            </a:pPr>
            <a:r>
              <a:rPr lang="en-US" sz="2600" dirty="0">
                <a:latin typeface="+mj-lt"/>
                <a:cs typeface="Arial" charset="0"/>
              </a:rPr>
              <a:t> </a:t>
            </a:r>
            <a:r>
              <a:rPr lang="en-US" dirty="0">
                <a:latin typeface="+mj-lt"/>
                <a:cs typeface="Arial" charset="0"/>
              </a:rPr>
              <a:t>Women can use the PVR without restriction from 4 weeks post delivery</a:t>
            </a:r>
            <a:endParaRPr lang="en-US" dirty="0">
              <a:solidFill>
                <a:schemeClr val="tx2"/>
              </a:solidFill>
              <a:cs typeface="Arial" charset="0"/>
            </a:endParaRPr>
          </a:p>
        </p:txBody>
      </p:sp>
      <p:pic>
        <p:nvPicPr>
          <p:cNvPr id="410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6324600"/>
            <a:ext cx="20510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C:\Documents and Settings\bvariano\Local Settings\Temporary Internet Files\Content.Outlook\IETJ6QVN\Proger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1881188"/>
            <a:ext cx="23622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8908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5th ed. – Summary of the changes</a:t>
            </a:r>
          </a:p>
        </p:txBody>
      </p:sp>
      <p:sp>
        <p:nvSpPr>
          <p:cNvPr id="3" name="Content Placeholder 2"/>
          <p:cNvSpPr>
            <a:spLocks noGrp="1"/>
          </p:cNvSpPr>
          <p:nvPr>
            <p:ph idx="1"/>
          </p:nvPr>
        </p:nvSpPr>
        <p:spPr>
          <a:xfrm>
            <a:off x="467544" y="1484784"/>
            <a:ext cx="8229600" cy="4929411"/>
          </a:xfrm>
        </p:spPr>
        <p:txBody>
          <a:bodyPr>
            <a:normAutofit lnSpcReduction="10000"/>
          </a:bodyPr>
          <a:lstStyle/>
          <a:p>
            <a:r>
              <a:rPr lang="en-US" dirty="0"/>
              <a:t>Recommendations in the MEC 5</a:t>
            </a:r>
            <a:r>
              <a:rPr lang="en-US" baseline="30000" dirty="0"/>
              <a:t>th</a:t>
            </a:r>
            <a:r>
              <a:rPr lang="en-US" dirty="0"/>
              <a:t> edition enable programmes to further expand contraceptive choice</a:t>
            </a:r>
            <a:br>
              <a:rPr lang="en-US" dirty="0"/>
            </a:br>
            <a:endParaRPr lang="en-US" dirty="0"/>
          </a:p>
          <a:p>
            <a:pPr lvl="1"/>
            <a:r>
              <a:rPr lang="en-US" dirty="0"/>
              <a:t>Breastfeeding women have more contraceptive choices during the postpartum period</a:t>
            </a:r>
          </a:p>
          <a:p>
            <a:pPr lvl="1"/>
            <a:r>
              <a:rPr lang="en-US" dirty="0"/>
              <a:t>Women living with HIV, including women taking ART have more contraceptive options</a:t>
            </a:r>
          </a:p>
          <a:p>
            <a:pPr lvl="1"/>
            <a:r>
              <a:rPr lang="en-US" dirty="0"/>
              <a:t>Four new methods of contraception added to the 5</a:t>
            </a:r>
            <a:r>
              <a:rPr lang="en-US" baseline="30000" dirty="0"/>
              <a:t>th</a:t>
            </a:r>
            <a:r>
              <a:rPr lang="en-US" dirty="0"/>
              <a:t> edition</a:t>
            </a:r>
          </a:p>
          <a:p>
            <a:pPr lvl="1"/>
            <a:r>
              <a:rPr lang="en-US" b="1" dirty="0"/>
              <a:t>Adolescents can use all methods of contraception, including IUDs and implants</a:t>
            </a:r>
            <a:br>
              <a:rPr lang="en-US" dirty="0"/>
            </a:br>
            <a:endParaRPr lang="en-US" dirty="0"/>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98392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1193800"/>
            <a:ext cx="1908175" cy="5175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ctr"/>
            <a:r>
              <a:rPr lang="en-GB" sz="1400" i="1" dirty="0">
                <a:solidFill>
                  <a:srgbClr val="990099"/>
                </a:solidFill>
                <a:latin typeface="Arial" pitchFamily="34" charset="0"/>
              </a:rPr>
              <a:t>Medical Eligibility Criteria</a:t>
            </a:r>
          </a:p>
        </p:txBody>
      </p:sp>
      <p:sp>
        <p:nvSpPr>
          <p:cNvPr id="30723" name="Text Box 3"/>
          <p:cNvSpPr txBox="1">
            <a:spLocks noChangeArrowheads="1"/>
          </p:cNvSpPr>
          <p:nvPr/>
        </p:nvSpPr>
        <p:spPr bwMode="auto">
          <a:xfrm>
            <a:off x="2032379" y="1193800"/>
            <a:ext cx="2590800" cy="5175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FFCC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ctr"/>
            <a:r>
              <a:rPr lang="en-GB" sz="1400" i="1" dirty="0">
                <a:solidFill>
                  <a:srgbClr val="990099"/>
                </a:solidFill>
                <a:latin typeface="Arial" pitchFamily="34" charset="0"/>
              </a:rPr>
              <a:t>Selected Practice Recommendations</a:t>
            </a:r>
          </a:p>
        </p:txBody>
      </p:sp>
      <p:sp>
        <p:nvSpPr>
          <p:cNvPr id="21509" name="Text Box 4"/>
          <p:cNvSpPr txBox="1">
            <a:spLocks noChangeArrowheads="1"/>
          </p:cNvSpPr>
          <p:nvPr/>
        </p:nvSpPr>
        <p:spPr bwMode="auto">
          <a:xfrm>
            <a:off x="250825" y="5818188"/>
            <a:ext cx="2087563" cy="5232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charset="0"/>
              </a:defRPr>
            </a:lvl1pPr>
            <a:lvl2pPr marL="742950" indent="-285750" eaLnBrk="0" hangingPunct="0">
              <a:defRPr sz="800" b="1">
                <a:solidFill>
                  <a:schemeClr val="tx1"/>
                </a:solidFill>
                <a:latin typeface="Wingdings" pitchFamily="2" charset="2"/>
                <a:cs typeface="Arial" charset="0"/>
              </a:defRPr>
            </a:lvl2pPr>
            <a:lvl3pPr marL="1143000" indent="-228600" eaLnBrk="0" hangingPunct="0">
              <a:defRPr sz="800" b="1">
                <a:solidFill>
                  <a:schemeClr val="tx1"/>
                </a:solidFill>
                <a:latin typeface="Wingdings" pitchFamily="2" charset="2"/>
                <a:cs typeface="Arial" charset="0"/>
              </a:defRPr>
            </a:lvl3pPr>
            <a:lvl4pPr marL="1600200" indent="-228600" eaLnBrk="0" hangingPunct="0">
              <a:defRPr sz="800" b="1">
                <a:solidFill>
                  <a:schemeClr val="tx1"/>
                </a:solidFill>
                <a:latin typeface="Wingdings" pitchFamily="2" charset="2"/>
                <a:cs typeface="Arial" charset="0"/>
              </a:defRPr>
            </a:lvl4pPr>
            <a:lvl5pPr marL="2057400" indent="-228600" eaLnBrk="0" hangingPunct="0">
              <a:defRPr sz="800" b="1">
                <a:solidFill>
                  <a:schemeClr val="tx1"/>
                </a:solidFill>
                <a:latin typeface="Wingdings" pitchFamily="2" charset="2"/>
                <a:cs typeface="Arial" charset="0"/>
              </a:defRPr>
            </a:lvl5pPr>
            <a:lvl6pPr marL="2514600" indent="-228600" eaLnBrk="0" fontAlgn="base" hangingPunct="0">
              <a:spcBef>
                <a:spcPct val="0"/>
              </a:spcBef>
              <a:spcAft>
                <a:spcPct val="0"/>
              </a:spcAft>
              <a:defRPr sz="800" b="1">
                <a:solidFill>
                  <a:schemeClr val="tx1"/>
                </a:solidFill>
                <a:latin typeface="Wingdings" pitchFamily="2" charset="2"/>
                <a:cs typeface="Arial" charset="0"/>
              </a:defRPr>
            </a:lvl6pPr>
            <a:lvl7pPr marL="2971800" indent="-228600" eaLnBrk="0" fontAlgn="base" hangingPunct="0">
              <a:spcBef>
                <a:spcPct val="0"/>
              </a:spcBef>
              <a:spcAft>
                <a:spcPct val="0"/>
              </a:spcAft>
              <a:defRPr sz="800" b="1">
                <a:solidFill>
                  <a:schemeClr val="tx1"/>
                </a:solidFill>
                <a:latin typeface="Wingdings" pitchFamily="2" charset="2"/>
                <a:cs typeface="Arial" charset="0"/>
              </a:defRPr>
            </a:lvl7pPr>
            <a:lvl8pPr marL="3429000" indent="-228600" eaLnBrk="0" fontAlgn="base" hangingPunct="0">
              <a:spcBef>
                <a:spcPct val="0"/>
              </a:spcBef>
              <a:spcAft>
                <a:spcPct val="0"/>
              </a:spcAft>
              <a:defRPr sz="800" b="1">
                <a:solidFill>
                  <a:schemeClr val="tx1"/>
                </a:solidFill>
                <a:latin typeface="Wingdings" pitchFamily="2" charset="2"/>
                <a:cs typeface="Arial" charset="0"/>
              </a:defRPr>
            </a:lvl8pPr>
            <a:lvl9pPr marL="3886200" indent="-228600" eaLnBrk="0" fontAlgn="base" hangingPunct="0">
              <a:spcBef>
                <a:spcPct val="0"/>
              </a:spcBef>
              <a:spcAft>
                <a:spcPct val="0"/>
              </a:spcAft>
              <a:defRPr sz="800" b="1">
                <a:solidFill>
                  <a:schemeClr val="tx1"/>
                </a:solidFill>
                <a:latin typeface="Wingdings" pitchFamily="2" charset="2"/>
                <a:cs typeface="Arial" charset="0"/>
              </a:defRPr>
            </a:lvl9pPr>
          </a:lstStyle>
          <a:p>
            <a:pPr algn="ctr">
              <a:defRPr/>
            </a:pPr>
            <a:r>
              <a:rPr lang="en-GB" sz="1400" b="0" i="1" dirty="0">
                <a:solidFill>
                  <a:srgbClr val="990099"/>
                </a:solidFill>
                <a:effectLst>
                  <a:outerShdw blurRad="38100" dist="38100" dir="2700000" algn="tl">
                    <a:srgbClr val="C0C0C0"/>
                  </a:outerShdw>
                </a:effectLst>
                <a:latin typeface="Arial" charset="0"/>
              </a:rPr>
              <a:t>Decision-Making Tool</a:t>
            </a:r>
          </a:p>
          <a:p>
            <a:pPr algn="ctr">
              <a:defRPr/>
            </a:pPr>
            <a:r>
              <a:rPr lang="en-GB" sz="1400" b="0" i="1" dirty="0">
                <a:effectLst>
                  <a:outerShdw blurRad="38100" dist="38100" dir="2700000" algn="tl">
                    <a:srgbClr val="C0C0C0"/>
                  </a:outerShdw>
                </a:effectLst>
                <a:latin typeface="Arial" charset="0"/>
              </a:rPr>
              <a:t>(to be updated)</a:t>
            </a:r>
          </a:p>
        </p:txBody>
      </p:sp>
      <p:sp>
        <p:nvSpPr>
          <p:cNvPr id="30725" name="Text Box 5"/>
          <p:cNvSpPr txBox="1">
            <a:spLocks noChangeArrowheads="1"/>
          </p:cNvSpPr>
          <p:nvPr/>
        </p:nvSpPr>
        <p:spPr bwMode="auto">
          <a:xfrm>
            <a:off x="2411413" y="5802313"/>
            <a:ext cx="2374900" cy="5232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ctr"/>
            <a:r>
              <a:rPr lang="en-GB" sz="1400" i="1" dirty="0">
                <a:solidFill>
                  <a:srgbClr val="990099"/>
                </a:solidFill>
                <a:latin typeface="Arial" pitchFamily="34" charset="0"/>
              </a:rPr>
              <a:t> Global Handbook</a:t>
            </a:r>
          </a:p>
          <a:p>
            <a:pPr algn="ctr"/>
            <a:r>
              <a:rPr lang="en-GB" sz="1400" i="1" dirty="0">
                <a:solidFill>
                  <a:schemeClr val="tx2"/>
                </a:solidFill>
                <a:latin typeface="Arial" pitchFamily="34" charset="0"/>
              </a:rPr>
              <a:t>To be updated in 2016</a:t>
            </a:r>
          </a:p>
        </p:txBody>
      </p:sp>
      <p:pic>
        <p:nvPicPr>
          <p:cNvPr id="30726" name="Picture 6" descr="Front cover cmyk"/>
          <p:cNvPicPr preferRelativeResize="0">
            <a:picLocks noChangeArrowheads="1"/>
          </p:cNvPicPr>
          <p:nvPr/>
        </p:nvPicPr>
        <p:blipFill>
          <a:blip r:embed="rId3" cstate="print">
            <a:lum bright="12000"/>
            <a:extLst>
              <a:ext uri="{28A0092B-C50C-407E-A947-70E740481C1C}">
                <a14:useLocalDpi xmlns:a14="http://schemas.microsoft.com/office/drawing/2010/main" val="0"/>
              </a:ext>
            </a:extLst>
          </a:blip>
          <a:srcRect l="18282"/>
          <a:stretch>
            <a:fillRect/>
          </a:stretch>
        </p:blipFill>
        <p:spPr bwMode="auto">
          <a:xfrm>
            <a:off x="2700338" y="1680369"/>
            <a:ext cx="1274762" cy="1524515"/>
          </a:xfrm>
          <a:prstGeom prst="rect">
            <a:avLst/>
          </a:prstGeom>
          <a:noFill/>
          <a:ln w="19050">
            <a:solidFill>
              <a:srgbClr val="CCFF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71842" dir="2700000" algn="ctr" rotWithShape="0">
                    <a:srgbClr val="C0C0C0"/>
                  </a:outerShdw>
                </a:effectLst>
              </a14:hiddenEffects>
            </a:ext>
          </a:extLst>
        </p:spPr>
      </p:pic>
      <p:grpSp>
        <p:nvGrpSpPr>
          <p:cNvPr id="30727" name="Group 7"/>
          <p:cNvGrpSpPr>
            <a:grpSpLocks/>
          </p:cNvGrpSpPr>
          <p:nvPr/>
        </p:nvGrpSpPr>
        <p:grpSpPr bwMode="auto">
          <a:xfrm>
            <a:off x="501650" y="4535488"/>
            <a:ext cx="1728788" cy="1176337"/>
            <a:chOff x="742" y="2368"/>
            <a:chExt cx="1457" cy="990"/>
          </a:xfrm>
        </p:grpSpPr>
        <p:sp>
          <p:nvSpPr>
            <p:cNvPr id="30767" name="Rectangle 8"/>
            <p:cNvSpPr>
              <a:spLocks noChangeAspect="1" noChangeArrowheads="1"/>
            </p:cNvSpPr>
            <p:nvPr/>
          </p:nvSpPr>
          <p:spPr bwMode="auto">
            <a:xfrm>
              <a:off x="742" y="2412"/>
              <a:ext cx="1347" cy="946"/>
            </a:xfrm>
            <a:prstGeom prst="rect">
              <a:avLst/>
            </a:prstGeom>
            <a:solidFill>
              <a:srgbClr val="0033CC"/>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68" name="AutoShape 9"/>
            <p:cNvSpPr>
              <a:spLocks noChangeAspect="1" noChangeArrowheads="1"/>
            </p:cNvSpPr>
            <p:nvPr/>
          </p:nvSpPr>
          <p:spPr bwMode="auto">
            <a:xfrm>
              <a:off x="2088" y="2439"/>
              <a:ext cx="111" cy="836"/>
            </a:xfrm>
            <a:prstGeom prst="rtTriangle">
              <a:avLst/>
            </a:prstGeom>
            <a:solidFill>
              <a:srgbClr val="969696"/>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69" name="AutoShape 10"/>
            <p:cNvSpPr>
              <a:spLocks noChangeAspect="1" noChangeArrowheads="1"/>
            </p:cNvSpPr>
            <p:nvPr/>
          </p:nvSpPr>
          <p:spPr bwMode="auto">
            <a:xfrm>
              <a:off x="2004" y="2439"/>
              <a:ext cx="41" cy="139"/>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0" name="AutoShape 11"/>
            <p:cNvSpPr>
              <a:spLocks noChangeAspect="1" noChangeArrowheads="1"/>
            </p:cNvSpPr>
            <p:nvPr/>
          </p:nvSpPr>
          <p:spPr bwMode="auto">
            <a:xfrm>
              <a:off x="2004" y="2582"/>
              <a:ext cx="41" cy="139"/>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1" name="AutoShape 12"/>
            <p:cNvSpPr>
              <a:spLocks noChangeAspect="1" noChangeArrowheads="1"/>
            </p:cNvSpPr>
            <p:nvPr/>
          </p:nvSpPr>
          <p:spPr bwMode="auto">
            <a:xfrm>
              <a:off x="2004" y="2726"/>
              <a:ext cx="41" cy="140"/>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2" name="AutoShape 13"/>
            <p:cNvSpPr>
              <a:spLocks noChangeAspect="1" noChangeArrowheads="1"/>
            </p:cNvSpPr>
            <p:nvPr/>
          </p:nvSpPr>
          <p:spPr bwMode="auto">
            <a:xfrm>
              <a:off x="2004" y="2869"/>
              <a:ext cx="40" cy="140"/>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3" name="AutoShape 14"/>
            <p:cNvSpPr>
              <a:spLocks noChangeAspect="1" noChangeArrowheads="1"/>
            </p:cNvSpPr>
            <p:nvPr/>
          </p:nvSpPr>
          <p:spPr bwMode="auto">
            <a:xfrm>
              <a:off x="2004" y="3147"/>
              <a:ext cx="41" cy="140"/>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4" name="AutoShape 15"/>
            <p:cNvSpPr>
              <a:spLocks noChangeAspect="1" noChangeArrowheads="1"/>
            </p:cNvSpPr>
            <p:nvPr/>
          </p:nvSpPr>
          <p:spPr bwMode="auto">
            <a:xfrm>
              <a:off x="2004" y="3015"/>
              <a:ext cx="41" cy="139"/>
            </a:xfrm>
            <a:prstGeom prst="roundRect">
              <a:avLst>
                <a:gd name="adj" fmla="val 16667"/>
              </a:avLst>
            </a:prstGeom>
            <a:solidFill>
              <a:srgbClr val="CC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75" name="AutoShape 16"/>
            <p:cNvSpPr>
              <a:spLocks noChangeAspect="1" noChangeArrowheads="1"/>
            </p:cNvSpPr>
            <p:nvPr/>
          </p:nvSpPr>
          <p:spPr bwMode="auto">
            <a:xfrm rot="-5400000">
              <a:off x="844" y="3225"/>
              <a:ext cx="37" cy="16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6" name="AutoShape 17"/>
            <p:cNvSpPr>
              <a:spLocks noChangeAspect="1" noChangeArrowheads="1"/>
            </p:cNvSpPr>
            <p:nvPr/>
          </p:nvSpPr>
          <p:spPr bwMode="auto">
            <a:xfrm rot="-5400000">
              <a:off x="1018" y="3223"/>
              <a:ext cx="36" cy="16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7" name="AutoShape 18"/>
            <p:cNvSpPr>
              <a:spLocks noChangeAspect="1" noChangeArrowheads="1"/>
            </p:cNvSpPr>
            <p:nvPr/>
          </p:nvSpPr>
          <p:spPr bwMode="auto">
            <a:xfrm rot="-5400000">
              <a:off x="1187" y="3226"/>
              <a:ext cx="37" cy="166"/>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8" name="AutoShape 19"/>
            <p:cNvSpPr>
              <a:spLocks noChangeAspect="1" noChangeArrowheads="1"/>
            </p:cNvSpPr>
            <p:nvPr/>
          </p:nvSpPr>
          <p:spPr bwMode="auto">
            <a:xfrm rot="-5400000">
              <a:off x="1359" y="3225"/>
              <a:ext cx="37" cy="167"/>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79" name="AutoShape 20"/>
            <p:cNvSpPr>
              <a:spLocks noChangeAspect="1" noChangeArrowheads="1"/>
            </p:cNvSpPr>
            <p:nvPr/>
          </p:nvSpPr>
          <p:spPr bwMode="auto">
            <a:xfrm rot="-5400000">
              <a:off x="1532" y="3224"/>
              <a:ext cx="36" cy="16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80" name="AutoShape 21"/>
            <p:cNvSpPr>
              <a:spLocks noChangeAspect="1" noChangeArrowheads="1"/>
            </p:cNvSpPr>
            <p:nvPr/>
          </p:nvSpPr>
          <p:spPr bwMode="auto">
            <a:xfrm rot="-5400000">
              <a:off x="1705" y="3223"/>
              <a:ext cx="36" cy="16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81" name="AutoShape 22"/>
            <p:cNvSpPr>
              <a:spLocks noChangeAspect="1" noChangeArrowheads="1"/>
            </p:cNvSpPr>
            <p:nvPr/>
          </p:nvSpPr>
          <p:spPr bwMode="auto">
            <a:xfrm rot="-5400000">
              <a:off x="1875" y="3224"/>
              <a:ext cx="36" cy="167"/>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pic>
          <p:nvPicPr>
            <p:cNvPr id="30782"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 y="2444"/>
              <a:ext cx="1225" cy="84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3" name="AutoShape 24"/>
            <p:cNvSpPr>
              <a:spLocks noChangeAspect="1" noChangeArrowheads="1"/>
            </p:cNvSpPr>
            <p:nvPr/>
          </p:nvSpPr>
          <p:spPr bwMode="auto">
            <a:xfrm rot="20284349" flipH="1">
              <a:off x="1884" y="2368"/>
              <a:ext cx="76" cy="1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97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84" name="AutoShape 25"/>
            <p:cNvSpPr>
              <a:spLocks noChangeAspect="1" noChangeArrowheads="1"/>
            </p:cNvSpPr>
            <p:nvPr/>
          </p:nvSpPr>
          <p:spPr bwMode="auto">
            <a:xfrm rot="20274694" flipH="1">
              <a:off x="1380" y="2369"/>
              <a:ext cx="77"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71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85" name="AutoShape 26"/>
            <p:cNvSpPr>
              <a:spLocks noChangeAspect="1" noChangeArrowheads="1"/>
            </p:cNvSpPr>
            <p:nvPr/>
          </p:nvSpPr>
          <p:spPr bwMode="auto">
            <a:xfrm rot="20274694" flipH="1">
              <a:off x="841" y="2372"/>
              <a:ext cx="77"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71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0795" name="Rectangle 27"/>
          <p:cNvSpPr>
            <a:spLocks noChangeArrowheads="1"/>
          </p:cNvSpPr>
          <p:nvPr/>
        </p:nvSpPr>
        <p:spPr bwMode="auto">
          <a:xfrm>
            <a:off x="34925" y="242888"/>
            <a:ext cx="56165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354013">
              <a:defRPr/>
            </a:pPr>
            <a:r>
              <a:rPr lang="en-GB" sz="2400" b="0" dirty="0">
                <a:solidFill>
                  <a:srgbClr val="A50021"/>
                </a:solidFill>
                <a:effectLst>
                  <a:outerShdw blurRad="38100" dist="38100" dir="2700000" algn="tl">
                    <a:srgbClr val="C0C0C0"/>
                  </a:outerShdw>
                </a:effectLst>
                <a:latin typeface="Arial" charset="0"/>
                <a:cs typeface="Arial" charset="0"/>
              </a:rPr>
              <a:t>Family planning guidelines and tools: constant updates, constant demand</a:t>
            </a:r>
          </a:p>
        </p:txBody>
      </p:sp>
      <p:pic>
        <p:nvPicPr>
          <p:cNvPr id="30729" name="Picture 28" descr="wheel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1268760"/>
            <a:ext cx="149066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0" name="Group 29"/>
          <p:cNvGrpSpPr>
            <a:grpSpLocks/>
          </p:cNvGrpSpPr>
          <p:nvPr/>
        </p:nvGrpSpPr>
        <p:grpSpPr bwMode="auto">
          <a:xfrm>
            <a:off x="5148064" y="2996952"/>
            <a:ext cx="2085975" cy="1598613"/>
            <a:chOff x="369" y="960"/>
            <a:chExt cx="1950" cy="1406"/>
          </a:xfrm>
        </p:grpSpPr>
        <p:grpSp>
          <p:nvGrpSpPr>
            <p:cNvPr id="30746" name="Group 30"/>
            <p:cNvGrpSpPr>
              <a:grpSpLocks/>
            </p:cNvGrpSpPr>
            <p:nvPr/>
          </p:nvGrpSpPr>
          <p:grpSpPr bwMode="auto">
            <a:xfrm>
              <a:off x="369" y="960"/>
              <a:ext cx="1950" cy="1406"/>
              <a:chOff x="190" y="2552"/>
              <a:chExt cx="1950" cy="1406"/>
            </a:xfrm>
          </p:grpSpPr>
          <p:sp>
            <p:nvSpPr>
              <p:cNvPr id="30748" name="Rectangle 31"/>
              <p:cNvSpPr>
                <a:spLocks noChangeAspect="1" noChangeArrowheads="1"/>
              </p:cNvSpPr>
              <p:nvPr/>
            </p:nvSpPr>
            <p:spPr bwMode="auto">
              <a:xfrm>
                <a:off x="190" y="2614"/>
                <a:ext cx="1803" cy="1344"/>
              </a:xfrm>
              <a:prstGeom prst="rect">
                <a:avLst/>
              </a:prstGeom>
              <a:solidFill>
                <a:srgbClr val="0033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49" name="AutoShape 32"/>
              <p:cNvSpPr>
                <a:spLocks noChangeAspect="1" noChangeArrowheads="1"/>
              </p:cNvSpPr>
              <p:nvPr/>
            </p:nvSpPr>
            <p:spPr bwMode="auto">
              <a:xfrm>
                <a:off x="1991" y="2653"/>
                <a:ext cx="149" cy="1187"/>
              </a:xfrm>
              <a:prstGeom prst="rtTriangle">
                <a:avLst/>
              </a:prstGeom>
              <a:solidFill>
                <a:srgbClr val="969696"/>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0" name="AutoShape 33"/>
              <p:cNvSpPr>
                <a:spLocks noChangeAspect="1" noChangeArrowheads="1"/>
              </p:cNvSpPr>
              <p:nvPr/>
            </p:nvSpPr>
            <p:spPr bwMode="auto">
              <a:xfrm>
                <a:off x="1879" y="2653"/>
                <a:ext cx="55" cy="19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1" name="AutoShape 34"/>
              <p:cNvSpPr>
                <a:spLocks noChangeAspect="1" noChangeArrowheads="1"/>
              </p:cNvSpPr>
              <p:nvPr/>
            </p:nvSpPr>
            <p:spPr bwMode="auto">
              <a:xfrm>
                <a:off x="1879" y="2856"/>
                <a:ext cx="55" cy="19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2" name="AutoShape 35"/>
              <p:cNvSpPr>
                <a:spLocks noChangeAspect="1" noChangeArrowheads="1"/>
              </p:cNvSpPr>
              <p:nvPr/>
            </p:nvSpPr>
            <p:spPr bwMode="auto">
              <a:xfrm>
                <a:off x="1879" y="3060"/>
                <a:ext cx="55" cy="199"/>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3" name="AutoShape 36"/>
              <p:cNvSpPr>
                <a:spLocks noChangeAspect="1" noChangeArrowheads="1"/>
              </p:cNvSpPr>
              <p:nvPr/>
            </p:nvSpPr>
            <p:spPr bwMode="auto">
              <a:xfrm>
                <a:off x="1879" y="3264"/>
                <a:ext cx="54" cy="198"/>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4" name="AutoShape 37"/>
              <p:cNvSpPr>
                <a:spLocks noChangeAspect="1" noChangeArrowheads="1"/>
              </p:cNvSpPr>
              <p:nvPr/>
            </p:nvSpPr>
            <p:spPr bwMode="auto">
              <a:xfrm>
                <a:off x="1879" y="3658"/>
                <a:ext cx="55" cy="199"/>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5" name="AutoShape 38"/>
              <p:cNvSpPr>
                <a:spLocks noChangeAspect="1" noChangeArrowheads="1"/>
              </p:cNvSpPr>
              <p:nvPr/>
            </p:nvSpPr>
            <p:spPr bwMode="auto">
              <a:xfrm>
                <a:off x="1879" y="3471"/>
                <a:ext cx="55" cy="197"/>
              </a:xfrm>
              <a:prstGeom prst="roundRect">
                <a:avLst>
                  <a:gd name="adj" fmla="val 16667"/>
                </a:avLst>
              </a:prstGeom>
              <a:solidFill>
                <a:srgbClr val="CC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Tx/>
                  <a:buChar char="•"/>
                </a:pPr>
                <a:endParaRPr lang="en-US" dirty="0"/>
              </a:p>
            </p:txBody>
          </p:sp>
          <p:sp>
            <p:nvSpPr>
              <p:cNvPr id="30756" name="AutoShape 39"/>
              <p:cNvSpPr>
                <a:spLocks noChangeAspect="1" noChangeArrowheads="1"/>
              </p:cNvSpPr>
              <p:nvPr/>
            </p:nvSpPr>
            <p:spPr bwMode="auto">
              <a:xfrm rot="-5400000">
                <a:off x="325" y="3776"/>
                <a:ext cx="53" cy="223"/>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57" name="AutoShape 40"/>
              <p:cNvSpPr>
                <a:spLocks noChangeAspect="1" noChangeArrowheads="1"/>
              </p:cNvSpPr>
              <p:nvPr/>
            </p:nvSpPr>
            <p:spPr bwMode="auto">
              <a:xfrm rot="-5400000">
                <a:off x="557" y="3774"/>
                <a:ext cx="51" cy="224"/>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58" name="AutoShape 41"/>
              <p:cNvSpPr>
                <a:spLocks noChangeAspect="1" noChangeArrowheads="1"/>
              </p:cNvSpPr>
              <p:nvPr/>
            </p:nvSpPr>
            <p:spPr bwMode="auto">
              <a:xfrm rot="-5400000">
                <a:off x="784" y="3777"/>
                <a:ext cx="53" cy="222"/>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59" name="AutoShape 42"/>
              <p:cNvSpPr>
                <a:spLocks noChangeAspect="1" noChangeArrowheads="1"/>
              </p:cNvSpPr>
              <p:nvPr/>
            </p:nvSpPr>
            <p:spPr bwMode="auto">
              <a:xfrm rot="-5400000">
                <a:off x="1014" y="3776"/>
                <a:ext cx="53" cy="223"/>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0" name="AutoShape 43"/>
              <p:cNvSpPr>
                <a:spLocks noChangeAspect="1" noChangeArrowheads="1"/>
              </p:cNvSpPr>
              <p:nvPr/>
            </p:nvSpPr>
            <p:spPr bwMode="auto">
              <a:xfrm rot="-5400000">
                <a:off x="1245" y="3775"/>
                <a:ext cx="52" cy="223"/>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1" name="AutoShape 44"/>
              <p:cNvSpPr>
                <a:spLocks noChangeAspect="1" noChangeArrowheads="1"/>
              </p:cNvSpPr>
              <p:nvPr/>
            </p:nvSpPr>
            <p:spPr bwMode="auto">
              <a:xfrm rot="-5400000">
                <a:off x="1477" y="3774"/>
                <a:ext cx="51" cy="223"/>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2" name="AutoShape 45"/>
              <p:cNvSpPr>
                <a:spLocks noChangeAspect="1" noChangeArrowheads="1"/>
              </p:cNvSpPr>
              <p:nvPr/>
            </p:nvSpPr>
            <p:spPr bwMode="auto">
              <a:xfrm rot="-5400000">
                <a:off x="1704" y="3775"/>
                <a:ext cx="52" cy="224"/>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sp>
            <p:nvSpPr>
              <p:cNvPr id="30763" name="AutoShape 46"/>
              <p:cNvSpPr>
                <a:spLocks noChangeAspect="1" noChangeArrowheads="1"/>
              </p:cNvSpPr>
              <p:nvPr/>
            </p:nvSpPr>
            <p:spPr bwMode="auto">
              <a:xfrm rot="20284349" flipH="1">
                <a:off x="1718" y="2552"/>
                <a:ext cx="102"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24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64" name="AutoShape 47"/>
              <p:cNvSpPr>
                <a:spLocks noChangeAspect="1" noChangeArrowheads="1"/>
              </p:cNvSpPr>
              <p:nvPr/>
            </p:nvSpPr>
            <p:spPr bwMode="auto">
              <a:xfrm rot="20274694" flipH="1">
                <a:off x="1044" y="2553"/>
                <a:ext cx="103" cy="1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82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65" name="AutoShape 48"/>
              <p:cNvSpPr>
                <a:spLocks noChangeAspect="1" noChangeArrowheads="1"/>
              </p:cNvSpPr>
              <p:nvPr/>
            </p:nvSpPr>
            <p:spPr bwMode="auto">
              <a:xfrm rot="20274694" flipH="1">
                <a:off x="322" y="2558"/>
                <a:ext cx="104" cy="1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323 h 21600"/>
                </a:gdLst>
                <a:ahLst/>
                <a:cxnLst>
                  <a:cxn ang="T8">
                    <a:pos x="T0" y="T1"/>
                  </a:cxn>
                  <a:cxn ang="T9">
                    <a:pos x="T2" y="T3"/>
                  </a:cxn>
                  <a:cxn ang="T10">
                    <a:pos x="T4" y="T5"/>
                  </a:cxn>
                  <a:cxn ang="T11">
                    <a:pos x="T6" y="T7"/>
                  </a:cxn>
                </a:cxnLst>
                <a:rect l="T12" t="T13" r="T14" b="T15"/>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7"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1" y="12244"/>
                      <a:pt x="289" y="13673"/>
                      <a:pt x="851" y="15003"/>
                    </a:cubicBezTo>
                    <a:lnTo>
                      <a:pt x="4410" y="13499"/>
                    </a:ln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0766" name="Picture 49" descr="IMAI-RH_v9"/>
              <p:cNvPicPr>
                <a:picLocks noChangeAspect="1" noChangeArrowheads="1"/>
              </p:cNvPicPr>
              <p:nvPr/>
            </p:nvPicPr>
            <p:blipFill>
              <a:blip r:embed="rId6">
                <a:extLst>
                  <a:ext uri="{28A0092B-C50C-407E-A947-70E740481C1C}">
                    <a14:useLocalDpi xmlns:a14="http://schemas.microsoft.com/office/drawing/2010/main" val="0"/>
                  </a:ext>
                </a:extLst>
              </a:blip>
              <a:srcRect r="534"/>
              <a:stretch>
                <a:fillRect/>
              </a:stretch>
            </p:blipFill>
            <p:spPr bwMode="auto">
              <a:xfrm>
                <a:off x="192" y="2688"/>
                <a:ext cx="1676" cy="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7" name="Picture 50" descr="IMAI-RH_v15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1089"/>
              <a:ext cx="1696" cy="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1" name="Text Box 51"/>
          <p:cNvSpPr txBox="1">
            <a:spLocks noChangeArrowheads="1"/>
          </p:cNvSpPr>
          <p:nvPr/>
        </p:nvSpPr>
        <p:spPr bwMode="auto">
          <a:xfrm>
            <a:off x="5076056" y="1628800"/>
            <a:ext cx="2032199" cy="7386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FFCC00"/>
                </a:solidFill>
                <a:miter lim="800000"/>
                <a:headEnd/>
                <a:tailEnd/>
              </a14:hiddenLine>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algn="r"/>
            <a:r>
              <a:rPr lang="en-GB" sz="1400" i="1" dirty="0">
                <a:solidFill>
                  <a:srgbClr val="990099"/>
                </a:solidFill>
                <a:latin typeface="Arial" pitchFamily="34" charset="0"/>
              </a:rPr>
              <a:t>The Medical Eligibility Criteria (MEC) Wheel </a:t>
            </a:r>
            <a:r>
              <a:rPr lang="en-GB" sz="1400" i="1" dirty="0">
                <a:latin typeface="Arial" pitchFamily="34" charset="0"/>
              </a:rPr>
              <a:t>(new)</a:t>
            </a:r>
          </a:p>
        </p:txBody>
      </p:sp>
      <p:sp>
        <p:nvSpPr>
          <p:cNvPr id="30732" name="Text Box 52"/>
          <p:cNvSpPr txBox="1">
            <a:spLocks noChangeArrowheads="1"/>
          </p:cNvSpPr>
          <p:nvPr/>
        </p:nvSpPr>
        <p:spPr bwMode="auto">
          <a:xfrm>
            <a:off x="7308304" y="3212976"/>
            <a:ext cx="1657300" cy="138499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FFCC00"/>
                </a:solidFill>
                <a:miter lim="800000"/>
                <a:headEnd/>
                <a:tailEnd/>
              </a14:hiddenLine>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r>
              <a:rPr lang="en-GB" sz="1400" i="1" dirty="0">
                <a:solidFill>
                  <a:srgbClr val="990099"/>
                </a:solidFill>
                <a:latin typeface="Arial" pitchFamily="34" charset="0"/>
              </a:rPr>
              <a:t>Reproductive Choices and Family Planning for People with HIV </a:t>
            </a:r>
            <a:r>
              <a:rPr lang="en-GB" sz="1400" b="0" i="1" dirty="0">
                <a:latin typeface="Arial" pitchFamily="34" charset="0"/>
              </a:rPr>
              <a:t>(to be updated)</a:t>
            </a:r>
          </a:p>
        </p:txBody>
      </p:sp>
      <p:sp>
        <p:nvSpPr>
          <p:cNvPr id="30733" name="AutoShape 53"/>
          <p:cNvSpPr>
            <a:spLocks noChangeArrowheads="1"/>
          </p:cNvSpPr>
          <p:nvPr/>
        </p:nvSpPr>
        <p:spPr bwMode="auto">
          <a:xfrm rot="-5612267">
            <a:off x="3780631" y="3528219"/>
            <a:ext cx="1223963" cy="358775"/>
          </a:xfrm>
          <a:prstGeom prst="curvedUpArrow">
            <a:avLst>
              <a:gd name="adj1" fmla="val 64913"/>
              <a:gd name="adj2" fmla="val 136460"/>
              <a:gd name="adj3" fmla="val 33333"/>
            </a:avLst>
          </a:prstGeom>
          <a:solidFill>
            <a:srgbClr val="29FF29"/>
          </a:solidFill>
          <a:ln w="9525">
            <a:solidFill>
              <a:srgbClr val="000000"/>
            </a:solidFill>
            <a:miter lim="800000"/>
            <a:headEnd/>
            <a:tailEnd/>
          </a:ln>
        </p:spPr>
        <p:txBody>
          <a:bodyPr vert="eaVert" wrap="none" anchor="ctr"/>
          <a:lstStyle/>
          <a:p>
            <a:pPr>
              <a:spcBef>
                <a:spcPct val="20000"/>
              </a:spcBef>
              <a:buFontTx/>
              <a:buChar char="•"/>
            </a:pPr>
            <a:endParaRPr lang="en-US" dirty="0"/>
          </a:p>
        </p:txBody>
      </p:sp>
      <p:pic>
        <p:nvPicPr>
          <p:cNvPr id="30734" name="Picture 54" descr="Community tool fron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4967288"/>
            <a:ext cx="2144713" cy="1485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35" name="Text Box 55"/>
          <p:cNvSpPr txBox="1">
            <a:spLocks noChangeArrowheads="1"/>
          </p:cNvSpPr>
          <p:nvPr/>
        </p:nvSpPr>
        <p:spPr bwMode="auto">
          <a:xfrm>
            <a:off x="7235825" y="5111750"/>
            <a:ext cx="17303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400" i="1" dirty="0">
                <a:solidFill>
                  <a:srgbClr val="990099"/>
                </a:solidFill>
                <a:latin typeface="Arial" pitchFamily="34" charset="0"/>
              </a:rPr>
              <a:t>Guide to family planning for community health care providers and their clients</a:t>
            </a:r>
          </a:p>
          <a:p>
            <a:pPr eaLnBrk="1" hangingPunct="1"/>
            <a:r>
              <a:rPr lang="en-GB" sz="1400" i="1" dirty="0">
                <a:solidFill>
                  <a:srgbClr val="990099"/>
                </a:solidFill>
                <a:latin typeface="Arial" pitchFamily="34" charset="0"/>
              </a:rPr>
              <a:t>(</a:t>
            </a:r>
            <a:r>
              <a:rPr lang="en-GB" sz="1400" i="1" dirty="0">
                <a:latin typeface="Arial" pitchFamily="34" charset="0"/>
              </a:rPr>
              <a:t>to be updated)</a:t>
            </a:r>
            <a:endParaRPr lang="en-US" sz="1400" i="1" dirty="0">
              <a:latin typeface="Arial" pitchFamily="34" charset="0"/>
            </a:endParaRPr>
          </a:p>
        </p:txBody>
      </p:sp>
      <p:sp>
        <p:nvSpPr>
          <p:cNvPr id="30736" name="Text Box 56"/>
          <p:cNvSpPr txBox="1">
            <a:spLocks noChangeArrowheads="1"/>
          </p:cNvSpPr>
          <p:nvPr/>
        </p:nvSpPr>
        <p:spPr bwMode="auto">
          <a:xfrm>
            <a:off x="3059113" y="6019800"/>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endParaRPr lang="en-US" sz="1800" b="0" dirty="0">
              <a:latin typeface="Arial" pitchFamily="34" charset="0"/>
            </a:endParaRPr>
          </a:p>
        </p:txBody>
      </p:sp>
      <p:sp>
        <p:nvSpPr>
          <p:cNvPr id="30739" name="Text Box 59"/>
          <p:cNvSpPr txBox="1">
            <a:spLocks noChangeArrowheads="1"/>
          </p:cNvSpPr>
          <p:nvPr/>
        </p:nvSpPr>
        <p:spPr bwMode="auto">
          <a:xfrm>
            <a:off x="827088" y="400208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800" b="0" dirty="0">
                <a:solidFill>
                  <a:schemeClr val="tx2"/>
                </a:solidFill>
                <a:latin typeface="Arial" pitchFamily="34" charset="0"/>
              </a:rPr>
              <a:t>5</a:t>
            </a:r>
            <a:r>
              <a:rPr lang="en-GB" sz="1800" b="0" baseline="30000" dirty="0">
                <a:solidFill>
                  <a:schemeClr val="tx2"/>
                </a:solidFill>
                <a:latin typeface="Arial" pitchFamily="34" charset="0"/>
              </a:rPr>
              <a:t>th</a:t>
            </a:r>
            <a:r>
              <a:rPr lang="en-GB" sz="1800" b="0" dirty="0">
                <a:solidFill>
                  <a:schemeClr val="tx2"/>
                </a:solidFill>
                <a:latin typeface="Arial" pitchFamily="34" charset="0"/>
              </a:rPr>
              <a:t> edition</a:t>
            </a:r>
          </a:p>
        </p:txBody>
      </p:sp>
      <p:sp>
        <p:nvSpPr>
          <p:cNvPr id="30740" name="AutoShape 60"/>
          <p:cNvSpPr>
            <a:spLocks noChangeArrowheads="1"/>
          </p:cNvSpPr>
          <p:nvPr/>
        </p:nvSpPr>
        <p:spPr bwMode="auto">
          <a:xfrm>
            <a:off x="1189038" y="3743325"/>
            <a:ext cx="485775" cy="287338"/>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spcBef>
                <a:spcPct val="20000"/>
              </a:spcBef>
              <a:buFontTx/>
              <a:buChar char="•"/>
            </a:pPr>
            <a:endParaRPr lang="en-US" dirty="0"/>
          </a:p>
        </p:txBody>
      </p:sp>
      <p:pic>
        <p:nvPicPr>
          <p:cNvPr id="30741" name="Picture 8" descr="cire_banne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476672"/>
            <a:ext cx="1189037" cy="43656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0744"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3745986"/>
            <a:ext cx="14001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5" name="Line 4"/>
          <p:cNvSpPr>
            <a:spLocks noChangeShapeType="1"/>
          </p:cNvSpPr>
          <p:nvPr/>
        </p:nvSpPr>
        <p:spPr bwMode="auto">
          <a:xfrm>
            <a:off x="250825" y="1098550"/>
            <a:ext cx="532923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5551" y="1680369"/>
            <a:ext cx="1549512"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 Box 59"/>
          <p:cNvSpPr txBox="1">
            <a:spLocks noChangeArrowheads="1"/>
          </p:cNvSpPr>
          <p:nvPr/>
        </p:nvSpPr>
        <p:spPr bwMode="auto">
          <a:xfrm>
            <a:off x="2555776" y="3286447"/>
            <a:ext cx="16200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400" b="0" dirty="0">
                <a:solidFill>
                  <a:schemeClr val="tx2"/>
                </a:solidFill>
                <a:latin typeface="Arial" pitchFamily="34" charset="0"/>
              </a:rPr>
              <a:t>3</a:t>
            </a:r>
            <a:r>
              <a:rPr lang="en-GB" sz="1400" b="0" baseline="30000" dirty="0">
                <a:solidFill>
                  <a:schemeClr val="tx2"/>
                </a:solidFill>
                <a:latin typeface="Arial" pitchFamily="34" charset="0"/>
              </a:rPr>
              <a:t>rd</a:t>
            </a:r>
            <a:r>
              <a:rPr lang="en-GB" sz="1400" b="0" dirty="0">
                <a:solidFill>
                  <a:schemeClr val="tx2"/>
                </a:solidFill>
                <a:latin typeface="Arial" pitchFamily="34" charset="0"/>
              </a:rPr>
              <a:t> edition in 2016</a:t>
            </a:r>
          </a:p>
        </p:txBody>
      </p:sp>
    </p:spTree>
    <p:extLst>
      <p:ext uri="{BB962C8B-B14F-4D97-AF65-F5344CB8AC3E}">
        <p14:creationId xmlns:p14="http://schemas.microsoft.com/office/powerpoint/2010/main" val="373077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 of  MEC Recommendations for AGE</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930022492"/>
              </p:ext>
            </p:extLst>
          </p:nvPr>
        </p:nvGraphicFramePr>
        <p:xfrm>
          <a:off x="35496" y="1196752"/>
          <a:ext cx="9044096" cy="5608320"/>
        </p:xfrm>
        <a:graphic>
          <a:graphicData uri="http://schemas.openxmlformats.org/drawingml/2006/table">
            <a:tbl>
              <a:tblPr firstRow="1" bandRow="1">
                <a:tableStyleId>{5C22544A-7EE6-4342-B048-85BDC9FD1C3A}</a:tableStyleId>
              </a:tblPr>
              <a:tblGrid>
                <a:gridCol w="284381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583662">
                  <a:extLst>
                    <a:ext uri="{9D8B030D-6E8A-4147-A177-3AD203B41FA5}">
                      <a16:colId xmlns:a16="http://schemas.microsoft.com/office/drawing/2014/main" val="20009"/>
                    </a:ext>
                  </a:extLst>
                </a:gridCol>
              </a:tblGrid>
              <a:tr h="370840">
                <a:tc>
                  <a:txBody>
                    <a:bodyPr/>
                    <a:lstStyle/>
                    <a:p>
                      <a:endParaRPr lang="en-GB" dirty="0"/>
                    </a:p>
                  </a:txBody>
                  <a:tcPr/>
                </a:tc>
                <a:tc>
                  <a:txBody>
                    <a:bodyPr/>
                    <a:lstStyle/>
                    <a:p>
                      <a:pPr algn="ctr"/>
                      <a:r>
                        <a:rPr lang="en-GB" b="1" dirty="0"/>
                        <a:t>COC</a:t>
                      </a:r>
                    </a:p>
                  </a:txBody>
                  <a:tcPr/>
                </a:tc>
                <a:tc>
                  <a:txBody>
                    <a:bodyPr/>
                    <a:lstStyle/>
                    <a:p>
                      <a:pPr algn="ctr"/>
                      <a:r>
                        <a:rPr lang="en-GB" b="1" dirty="0"/>
                        <a:t>P</a:t>
                      </a:r>
                    </a:p>
                  </a:txBody>
                  <a:tcPr/>
                </a:tc>
                <a:tc>
                  <a:txBody>
                    <a:bodyPr/>
                    <a:lstStyle/>
                    <a:p>
                      <a:pPr algn="ctr"/>
                      <a:r>
                        <a:rPr lang="en-GB" b="1" dirty="0"/>
                        <a:t>R</a:t>
                      </a:r>
                    </a:p>
                  </a:txBody>
                  <a:tcPr/>
                </a:tc>
                <a:tc>
                  <a:txBody>
                    <a:bodyPr/>
                    <a:lstStyle/>
                    <a:p>
                      <a:pPr algn="ctr"/>
                      <a:r>
                        <a:rPr lang="en-GB" b="1" dirty="0"/>
                        <a:t>CIC </a:t>
                      </a:r>
                    </a:p>
                  </a:txBody>
                  <a:tcPr/>
                </a:tc>
                <a:tc>
                  <a:txBody>
                    <a:bodyPr/>
                    <a:lstStyle/>
                    <a:p>
                      <a:pPr algn="ctr"/>
                      <a:r>
                        <a:rPr lang="en-GB" b="1" dirty="0"/>
                        <a:t>POP</a:t>
                      </a:r>
                    </a:p>
                  </a:txBody>
                  <a:tcPr/>
                </a:tc>
                <a:tc>
                  <a:txBody>
                    <a:bodyPr/>
                    <a:lstStyle/>
                    <a:p>
                      <a:pPr algn="ctr"/>
                      <a:r>
                        <a:rPr lang="en-GB" b="1" dirty="0"/>
                        <a:t>POI</a:t>
                      </a:r>
                    </a:p>
                  </a:txBody>
                  <a:tcPr/>
                </a:tc>
                <a:tc>
                  <a:txBody>
                    <a:bodyPr/>
                    <a:lstStyle/>
                    <a:p>
                      <a:pPr algn="ctr"/>
                      <a:r>
                        <a:rPr lang="en-GB" b="1" dirty="0"/>
                        <a:t>Implant</a:t>
                      </a:r>
                    </a:p>
                  </a:txBody>
                  <a:tcPr/>
                </a:tc>
                <a:tc gridSpan="2">
                  <a:txBody>
                    <a:bodyPr/>
                    <a:lstStyle/>
                    <a:p>
                      <a:pPr algn="ctr"/>
                      <a:r>
                        <a:rPr lang="en-GB" b="1" dirty="0"/>
                        <a:t>IUD</a:t>
                      </a:r>
                    </a:p>
                    <a:p>
                      <a:pPr algn="l"/>
                      <a:r>
                        <a:rPr lang="en-GB" b="1" dirty="0"/>
                        <a:t>  Cu</a:t>
                      </a:r>
                      <a:r>
                        <a:rPr lang="en-GB" b="1" baseline="0" dirty="0"/>
                        <a:t>     </a:t>
                      </a:r>
                      <a:r>
                        <a:rPr lang="en-GB" b="1" dirty="0"/>
                        <a:t>LNG</a:t>
                      </a:r>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pPr marL="342900" indent="-342900">
                        <a:buAutoNum type="alphaLcParenR"/>
                      </a:pPr>
                      <a:r>
                        <a:rPr lang="en-GB" sz="2200" b="1" dirty="0"/>
                        <a:t>Menarche to &lt; 40 years</a:t>
                      </a:r>
                    </a:p>
                    <a:p>
                      <a:pPr marL="0" indent="0">
                        <a:buNone/>
                      </a:pPr>
                      <a:endParaRPr lang="en-GB" sz="2200" dirty="0"/>
                    </a:p>
                    <a:p>
                      <a:pPr marL="342900" indent="-342900">
                        <a:buAutoNum type="alphaLcParenR" startAt="2"/>
                      </a:pPr>
                      <a:r>
                        <a:rPr lang="en-GB" sz="2200" b="1" u="sng" dirty="0"/>
                        <a:t>&gt;</a:t>
                      </a:r>
                      <a:r>
                        <a:rPr lang="en-GB" sz="2200" b="1" u="none" dirty="0"/>
                        <a:t> 40 years</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r>
                        <a:rPr lang="en-GB" sz="2200" b="1" dirty="0"/>
                        <a:t>1</a:t>
                      </a:r>
                    </a:p>
                    <a:p>
                      <a:pPr algn="ctr"/>
                      <a:endParaRPr lang="en-GB" sz="2200" b="1" dirty="0"/>
                    </a:p>
                    <a:p>
                      <a:pPr algn="ctr"/>
                      <a:endParaRPr lang="en-GB" sz="2200" b="1" dirty="0"/>
                    </a:p>
                    <a:p>
                      <a:pPr algn="ctr"/>
                      <a:r>
                        <a:rPr lang="en-GB" sz="2200" b="1" dirty="0"/>
                        <a:t>2</a:t>
                      </a:r>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extLst>
                  <a:ext uri="{0D108BD9-81ED-4DB2-BD59-A6C34878D82A}">
                    <a16:rowId xmlns:a16="http://schemas.microsoft.com/office/drawing/2014/main" val="10001"/>
                  </a:ext>
                </a:extLst>
              </a:tr>
              <a:tr h="370840">
                <a:tc>
                  <a:txBody>
                    <a:bodyPr/>
                    <a:lstStyle/>
                    <a:p>
                      <a:pPr marL="342900" indent="-342900">
                        <a:buAutoNum type="alphaLcParenR"/>
                      </a:pPr>
                      <a:r>
                        <a:rPr lang="en-GB" sz="2200" b="1" dirty="0"/>
                        <a:t>Menarche to &lt; 18 years</a:t>
                      </a:r>
                    </a:p>
                    <a:p>
                      <a:pPr marL="0" indent="0">
                        <a:buNone/>
                      </a:pPr>
                      <a:endParaRPr lang="en-GB" sz="2200" b="1" dirty="0"/>
                    </a:p>
                    <a:p>
                      <a:pPr marL="342900" indent="-342900">
                        <a:buAutoNum type="alphaLcParenR" startAt="2"/>
                      </a:pPr>
                      <a:r>
                        <a:rPr lang="en-GB" sz="2200" b="1" dirty="0"/>
                        <a:t>18 to 45 years</a:t>
                      </a:r>
                    </a:p>
                    <a:p>
                      <a:pPr marL="0" indent="0">
                        <a:buNone/>
                      </a:pPr>
                      <a:endParaRPr lang="en-GB" sz="2200" b="1" dirty="0"/>
                    </a:p>
                    <a:p>
                      <a:pPr marL="342900" indent="-342900">
                        <a:buAutoNum type="alphaLcParenR" startAt="3"/>
                      </a:pPr>
                      <a:r>
                        <a:rPr lang="en-GB" sz="2200" b="1" dirty="0"/>
                        <a:t>&gt; 45</a:t>
                      </a:r>
                      <a:r>
                        <a:rPr lang="en-GB" sz="2200" b="1" baseline="0" dirty="0"/>
                        <a:t> years</a:t>
                      </a:r>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p>
                      <a:pPr algn="ctr"/>
                      <a:r>
                        <a:rPr lang="en-GB" sz="2200" b="1" dirty="0"/>
                        <a:t>1</a:t>
                      </a:r>
                    </a:p>
                    <a:p>
                      <a:pPr algn="ctr"/>
                      <a:endParaRPr lang="en-GB" sz="2200" b="1" dirty="0"/>
                    </a:p>
                    <a:p>
                      <a:pPr algn="ctr"/>
                      <a:r>
                        <a:rPr lang="en-GB" sz="2200" b="1" dirty="0"/>
                        <a:t>1</a:t>
                      </a:r>
                    </a:p>
                    <a:p>
                      <a:pPr algn="ctr"/>
                      <a:endParaRPr lang="en-GB" sz="2200" b="1" dirty="0"/>
                    </a:p>
                    <a:p>
                      <a:pPr algn="ctr"/>
                      <a:r>
                        <a:rPr lang="en-GB" sz="2200" b="1" dirty="0"/>
                        <a:t>1</a:t>
                      </a:r>
                    </a:p>
                  </a:txBody>
                  <a:tcPr/>
                </a:tc>
                <a:tc>
                  <a:txBody>
                    <a:bodyPr/>
                    <a:lstStyle/>
                    <a:p>
                      <a:pPr algn="ctr"/>
                      <a:endParaRPr lang="en-GB" sz="2200" b="1" dirty="0"/>
                    </a:p>
                    <a:p>
                      <a:pPr algn="ctr"/>
                      <a:r>
                        <a:rPr lang="en-GB" sz="2200" b="1" dirty="0"/>
                        <a:t>2</a:t>
                      </a:r>
                    </a:p>
                    <a:p>
                      <a:pPr algn="ctr"/>
                      <a:endParaRPr lang="en-GB" sz="2200" b="1" dirty="0"/>
                    </a:p>
                    <a:p>
                      <a:pPr algn="ctr"/>
                      <a:r>
                        <a:rPr lang="en-GB" sz="2200" b="1" dirty="0"/>
                        <a:t>1</a:t>
                      </a:r>
                    </a:p>
                    <a:p>
                      <a:pPr algn="ctr"/>
                      <a:endParaRPr lang="en-GB" sz="2200" b="1" dirty="0"/>
                    </a:p>
                    <a:p>
                      <a:pPr algn="ctr"/>
                      <a:r>
                        <a:rPr lang="en-GB" sz="2200" b="1" dirty="0"/>
                        <a:t>2</a:t>
                      </a:r>
                    </a:p>
                  </a:txBody>
                  <a:tcPr/>
                </a:tc>
                <a:tc>
                  <a:txBody>
                    <a:bodyPr/>
                    <a:lstStyle/>
                    <a:p>
                      <a:pPr algn="ctr"/>
                      <a:endParaRPr lang="en-GB" sz="2200" b="1" dirty="0"/>
                    </a:p>
                    <a:p>
                      <a:pPr algn="ctr"/>
                      <a:r>
                        <a:rPr lang="en-GB" sz="2200" b="1" dirty="0"/>
                        <a:t>1</a:t>
                      </a:r>
                    </a:p>
                    <a:p>
                      <a:pPr algn="ctr"/>
                      <a:endParaRPr lang="en-GB" sz="2200" b="1" dirty="0"/>
                    </a:p>
                    <a:p>
                      <a:pPr algn="ctr"/>
                      <a:r>
                        <a:rPr lang="en-GB" sz="2200" b="1" dirty="0"/>
                        <a:t>1</a:t>
                      </a:r>
                    </a:p>
                    <a:p>
                      <a:pPr algn="ctr"/>
                      <a:endParaRPr lang="en-GB" sz="2200" b="1" dirty="0"/>
                    </a:p>
                    <a:p>
                      <a:pPr algn="ctr"/>
                      <a:r>
                        <a:rPr lang="en-GB" sz="2200" b="1" dirty="0"/>
                        <a:t>1</a:t>
                      </a:r>
                    </a:p>
                  </a:txBody>
                  <a:tcPr/>
                </a:tc>
                <a:tc>
                  <a:txBody>
                    <a:bodyPr/>
                    <a:lstStyle/>
                    <a:p>
                      <a:pPr algn="ctr"/>
                      <a:endParaRPr lang="en-GB" sz="2200" b="1" dirty="0"/>
                    </a:p>
                  </a:txBody>
                  <a:tcPr/>
                </a:tc>
                <a:tc>
                  <a:txBody>
                    <a:bodyPr/>
                    <a:lstStyle/>
                    <a:p>
                      <a:pPr algn="ctr"/>
                      <a:endParaRPr lang="en-GB" sz="2200" b="1" dirty="0"/>
                    </a:p>
                  </a:txBody>
                  <a:tcPr/>
                </a:tc>
                <a:extLst>
                  <a:ext uri="{0D108BD9-81ED-4DB2-BD59-A6C34878D82A}">
                    <a16:rowId xmlns:a16="http://schemas.microsoft.com/office/drawing/2014/main" val="10002"/>
                  </a:ext>
                </a:extLst>
              </a:tr>
              <a:tr h="370840">
                <a:tc>
                  <a:txBody>
                    <a:bodyPr/>
                    <a:lstStyle/>
                    <a:p>
                      <a:pPr marL="342900" indent="-342900">
                        <a:buAutoNum type="alphaLcParenR"/>
                      </a:pPr>
                      <a:r>
                        <a:rPr lang="en-GB" sz="2200" b="1" baseline="0" dirty="0"/>
                        <a:t>Menarche to &lt; 20 years</a:t>
                      </a:r>
                    </a:p>
                    <a:p>
                      <a:pPr marL="342900" indent="-342900">
                        <a:buAutoNum type="alphaLcParenR"/>
                      </a:pPr>
                      <a:endParaRPr lang="en-GB" sz="2200" b="1" baseline="0" dirty="0"/>
                    </a:p>
                    <a:p>
                      <a:pPr marL="342900" indent="-342900">
                        <a:buAutoNum type="alphaLcParenR"/>
                      </a:pPr>
                      <a:r>
                        <a:rPr lang="en-GB" sz="2200" b="1" u="sng" baseline="0" dirty="0"/>
                        <a:t>&gt;</a:t>
                      </a:r>
                      <a:r>
                        <a:rPr lang="en-GB" sz="2200" b="1" u="none" baseline="0" dirty="0"/>
                        <a:t> 20 years</a:t>
                      </a:r>
                      <a:endParaRPr lang="en-GB" sz="2200" b="1" baseline="0"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algn="ctr"/>
                      <a:endParaRPr lang="en-GB" sz="2200" b="1" dirty="0"/>
                    </a:p>
                  </a:txBody>
                  <a:tcPr/>
                </a:tc>
                <a:tc>
                  <a:txBody>
                    <a:bodyPr/>
                    <a:lstStyle/>
                    <a:p>
                      <a:pPr marL="0" indent="0" algn="ctr">
                        <a:buNone/>
                      </a:pPr>
                      <a:r>
                        <a:rPr lang="en-GB" sz="2200" b="1" dirty="0"/>
                        <a:t>2</a:t>
                      </a:r>
                    </a:p>
                    <a:p>
                      <a:pPr marL="0" indent="0" algn="ctr">
                        <a:buNone/>
                      </a:pPr>
                      <a:endParaRPr lang="en-GB" sz="2200" b="1" dirty="0"/>
                    </a:p>
                    <a:p>
                      <a:pPr marL="0" indent="0" algn="ctr">
                        <a:buNone/>
                      </a:pPr>
                      <a:endParaRPr lang="en-GB" sz="2200" b="1" dirty="0"/>
                    </a:p>
                    <a:p>
                      <a:pPr marL="0" indent="0" algn="ctr">
                        <a:buNone/>
                      </a:pPr>
                      <a:r>
                        <a:rPr lang="en-GB" sz="2200" b="1" dirty="0"/>
                        <a:t>1</a:t>
                      </a:r>
                    </a:p>
                  </a:txBody>
                  <a:tcPr/>
                </a:tc>
                <a:tc>
                  <a:txBody>
                    <a:bodyPr/>
                    <a:lstStyle/>
                    <a:p>
                      <a:pPr algn="ctr"/>
                      <a:r>
                        <a:rPr lang="en-GB" sz="2200" b="1" dirty="0"/>
                        <a:t>2</a:t>
                      </a:r>
                    </a:p>
                    <a:p>
                      <a:pPr algn="ctr"/>
                      <a:endParaRPr lang="en-GB" sz="2200" b="1" dirty="0"/>
                    </a:p>
                    <a:p>
                      <a:pPr algn="ctr"/>
                      <a:endParaRPr lang="en-GB" sz="2200" b="1" dirty="0"/>
                    </a:p>
                    <a:p>
                      <a:pPr algn="ctr"/>
                      <a:r>
                        <a:rPr lang="en-GB" sz="2200" b="1" dirty="0"/>
                        <a:t>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629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Adolescents and IUD</a:t>
            </a:r>
          </a:p>
        </p:txBody>
      </p:sp>
      <p:graphicFrame>
        <p:nvGraphicFramePr>
          <p:cNvPr id="5" name="Content Placeholder 4"/>
          <p:cNvGraphicFramePr>
            <a:graphicFrameLocks/>
          </p:cNvGraphicFramePr>
          <p:nvPr>
            <p:extLst>
              <p:ext uri="{D42A27DB-BD31-4B8C-83A1-F6EECF244321}">
                <p14:modId xmlns:p14="http://schemas.microsoft.com/office/powerpoint/2010/main" val="2988607080"/>
              </p:ext>
            </p:extLst>
          </p:nvPr>
        </p:nvGraphicFramePr>
        <p:xfrm>
          <a:off x="656946" y="1226195"/>
          <a:ext cx="6723366" cy="1482725"/>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1430911">
                  <a:extLst>
                    <a:ext uri="{9D8B030D-6E8A-4147-A177-3AD203B41FA5}">
                      <a16:colId xmlns:a16="http://schemas.microsoft.com/office/drawing/2014/main" val="20001"/>
                    </a:ext>
                  </a:extLst>
                </a:gridCol>
                <a:gridCol w="1692055">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pPr algn="ctr"/>
                      <a:r>
                        <a:rPr lang="en-GB" b="1" dirty="0"/>
                        <a:t>Cu-IUD</a:t>
                      </a:r>
                    </a:p>
                  </a:txBody>
                  <a:tcPr/>
                </a:tc>
                <a:tc>
                  <a:txBody>
                    <a:bodyPr/>
                    <a:lstStyle/>
                    <a:p>
                      <a:pPr algn="ctr"/>
                      <a:r>
                        <a:rPr lang="en-GB" b="1" dirty="0"/>
                        <a:t>LNG-IUD</a:t>
                      </a:r>
                    </a:p>
                  </a:txBody>
                  <a:tcPr/>
                </a:tc>
                <a:extLst>
                  <a:ext uri="{0D108BD9-81ED-4DB2-BD59-A6C34878D82A}">
                    <a16:rowId xmlns:a16="http://schemas.microsoft.com/office/drawing/2014/main" val="10000"/>
                  </a:ext>
                </a:extLst>
              </a:tr>
              <a:tr h="370840">
                <a:tc>
                  <a:txBody>
                    <a:bodyPr/>
                    <a:lstStyle/>
                    <a:p>
                      <a:pPr marL="342900" indent="-342900">
                        <a:buAutoNum type="alphaLcParenR"/>
                      </a:pPr>
                      <a:r>
                        <a:rPr lang="en-GB" sz="2200" b="1" dirty="0"/>
                        <a:t>Menarche to &lt; 20</a:t>
                      </a:r>
                      <a:r>
                        <a:rPr lang="en-GB" sz="2200" b="1" baseline="0" dirty="0"/>
                        <a:t> </a:t>
                      </a:r>
                      <a:r>
                        <a:rPr lang="en-GB" sz="2200" b="1" dirty="0"/>
                        <a:t> years</a:t>
                      </a:r>
                    </a:p>
                    <a:p>
                      <a:pPr marL="0" indent="0">
                        <a:buNone/>
                      </a:pPr>
                      <a:endParaRPr lang="en-GB" sz="2200" b="1" dirty="0"/>
                    </a:p>
                    <a:p>
                      <a:pPr marL="342900" indent="-342900">
                        <a:buAutoNum type="alphaLcParenR" startAt="2"/>
                      </a:pPr>
                      <a:r>
                        <a:rPr lang="en-GB" sz="2200" b="1" u="sng" dirty="0"/>
                        <a:t>&gt;</a:t>
                      </a:r>
                      <a:r>
                        <a:rPr lang="en-GB" sz="2200" b="1" u="none" dirty="0"/>
                        <a:t> 20 years</a:t>
                      </a:r>
                      <a:endParaRPr lang="en-GB" sz="2200" b="1" u="sng" dirty="0"/>
                    </a:p>
                  </a:txBody>
                  <a:tcPr/>
                </a:tc>
                <a:tc>
                  <a:txBody>
                    <a:bodyPr/>
                    <a:lstStyle/>
                    <a:p>
                      <a:pPr algn="ctr">
                        <a:lnSpc>
                          <a:spcPct val="200000"/>
                        </a:lnSpc>
                      </a:pPr>
                      <a:r>
                        <a:rPr lang="en-GB" b="1" dirty="0"/>
                        <a:t>2</a:t>
                      </a:r>
                    </a:p>
                    <a:p>
                      <a:pPr algn="ctr">
                        <a:lnSpc>
                          <a:spcPct val="200000"/>
                        </a:lnSpc>
                      </a:pPr>
                      <a:r>
                        <a:rPr lang="en-GB" b="1" dirty="0"/>
                        <a:t>1</a:t>
                      </a:r>
                    </a:p>
                  </a:txBody>
                  <a:tcPr/>
                </a:tc>
                <a:tc>
                  <a:txBody>
                    <a:bodyPr/>
                    <a:lstStyle/>
                    <a:p>
                      <a:pPr algn="ctr">
                        <a:lnSpc>
                          <a:spcPct val="200000"/>
                        </a:lnSpc>
                      </a:pPr>
                      <a:r>
                        <a:rPr lang="en-GB" b="1" dirty="0"/>
                        <a:t>2</a:t>
                      </a:r>
                    </a:p>
                    <a:p>
                      <a:pPr algn="ctr">
                        <a:lnSpc>
                          <a:spcPct val="200000"/>
                        </a:lnSpc>
                      </a:pPr>
                      <a:r>
                        <a:rPr lang="en-GB" b="1" dirty="0"/>
                        <a:t>1</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467544" y="3284984"/>
            <a:ext cx="7776864" cy="1938992"/>
          </a:xfrm>
          <a:prstGeom prst="rect">
            <a:avLst/>
          </a:prstGeom>
          <a:noFill/>
        </p:spPr>
        <p:txBody>
          <a:bodyPr wrap="square" rtlCol="0">
            <a:spAutoFit/>
          </a:bodyPr>
          <a:lstStyle/>
          <a:p>
            <a:r>
              <a:rPr lang="en-US" sz="2400" b="1" dirty="0"/>
              <a:t>Evidence: </a:t>
            </a:r>
            <a:r>
              <a:rPr lang="en-US" sz="2400" dirty="0"/>
              <a:t>Risks of pregnancy, infection and perforation are low among IUD users of any age. Heavy bleeding or removals for bleeding do not seem to be associated with age. Young women using Cu-IUDs may have an increased risk of expulsion compared with older Cu-IUD users.</a:t>
            </a:r>
            <a:endParaRPr lang="en-GB" sz="2400" dirty="0"/>
          </a:p>
        </p:txBody>
      </p:sp>
    </p:spTree>
    <p:extLst>
      <p:ext uri="{BB962C8B-B14F-4D97-AF65-F5344CB8AC3E}">
        <p14:creationId xmlns:p14="http://schemas.microsoft.com/office/powerpoint/2010/main" val="1787343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850106"/>
          </a:xfrm>
        </p:spPr>
        <p:txBody>
          <a:bodyPr>
            <a:normAutofit/>
          </a:bodyPr>
          <a:lstStyle/>
          <a:p>
            <a:r>
              <a:rPr lang="en-GB" dirty="0"/>
              <a:t>Adolescents and Emergency Contraception</a:t>
            </a:r>
          </a:p>
        </p:txBody>
      </p:sp>
      <p:sp>
        <p:nvSpPr>
          <p:cNvPr id="3" name="Content Placeholder 2"/>
          <p:cNvSpPr>
            <a:spLocks noGrp="1"/>
          </p:cNvSpPr>
          <p:nvPr>
            <p:ph idx="1"/>
          </p:nvPr>
        </p:nvSpPr>
        <p:spPr>
          <a:xfrm>
            <a:off x="457200" y="1052736"/>
            <a:ext cx="8229600" cy="5400600"/>
          </a:xfrm>
        </p:spPr>
        <p:txBody>
          <a:bodyPr>
            <a:normAutofit fontScale="92500" lnSpcReduction="10000"/>
          </a:bodyPr>
          <a:lstStyle/>
          <a:p>
            <a:pPr marL="0" indent="0">
              <a:buNone/>
            </a:pPr>
            <a:endParaRPr lang="en-GB" dirty="0"/>
          </a:p>
          <a:p>
            <a:r>
              <a:rPr lang="en-US" dirty="0"/>
              <a:t>Adolescents and adult women of reproductive age may need emergency contraception at some point to avoid an unintended pregnancy.</a:t>
            </a:r>
          </a:p>
          <a:p>
            <a:pPr marL="0" indent="0">
              <a:buNone/>
            </a:pPr>
            <a:endParaRPr lang="en-GB" dirty="0"/>
          </a:p>
          <a:p>
            <a:r>
              <a:rPr lang="en-US" dirty="0"/>
              <a:t>All women and girls, regardless of age, can use emergency contraceptive pills (combined hormonal, levonorgestrel or ulipristal acetate)</a:t>
            </a:r>
          </a:p>
          <a:p>
            <a:pPr lvl="1"/>
            <a:r>
              <a:rPr lang="en-US" sz="2600" i="1" dirty="0"/>
              <a:t>There are no medical conditions for which the risks of ECP use outweigh any potential benefits. </a:t>
            </a:r>
          </a:p>
          <a:p>
            <a:endParaRPr lang="en-US" dirty="0"/>
          </a:p>
          <a:p>
            <a:r>
              <a:rPr lang="en-GB" dirty="0"/>
              <a:t>Cu-IUD can be inserted within five days of unprotected intercourse for emergency contraception</a:t>
            </a:r>
          </a:p>
          <a:p>
            <a:endParaRPr lang="en-GB" dirty="0"/>
          </a:p>
        </p:txBody>
      </p:sp>
    </p:spTree>
    <p:extLst>
      <p:ext uri="{BB962C8B-B14F-4D97-AF65-F5344CB8AC3E}">
        <p14:creationId xmlns:p14="http://schemas.microsoft.com/office/powerpoint/2010/main" val="2500347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Wheel </a:t>
            </a:r>
          </a:p>
        </p:txBody>
      </p:sp>
      <p:sp>
        <p:nvSpPr>
          <p:cNvPr id="3" name="Content Placeholder 2"/>
          <p:cNvSpPr>
            <a:spLocks noGrp="1"/>
          </p:cNvSpPr>
          <p:nvPr>
            <p:ph idx="1"/>
          </p:nvPr>
        </p:nvSpPr>
        <p:spPr>
          <a:xfrm>
            <a:off x="5652120" y="1278106"/>
            <a:ext cx="2962672" cy="4569371"/>
          </a:xfrm>
        </p:spPr>
        <p:txBody>
          <a:bodyPr/>
          <a:lstStyle/>
          <a:p>
            <a:r>
              <a:rPr lang="en-GB" dirty="0"/>
              <a:t>Contains the MEC for starting use of contraceptive methods</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4944963" cy="4953000"/>
          </a:xfrm>
          <a:prstGeom prst="rect">
            <a:avLst/>
          </a:prstGeom>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00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96" y="259503"/>
            <a:ext cx="8229600" cy="850106"/>
          </a:xfrm>
        </p:spPr>
        <p:txBody>
          <a:bodyPr/>
          <a:lstStyle/>
          <a:p>
            <a:r>
              <a:rPr lang="en-GB" dirty="0"/>
              <a:t>MEC Wheel </a:t>
            </a:r>
          </a:p>
        </p:txBody>
      </p:sp>
      <p:sp>
        <p:nvSpPr>
          <p:cNvPr id="3" name="Content Placeholder 2"/>
          <p:cNvSpPr>
            <a:spLocks noGrp="1"/>
          </p:cNvSpPr>
          <p:nvPr>
            <p:ph idx="1"/>
          </p:nvPr>
        </p:nvSpPr>
        <p:spPr>
          <a:xfrm>
            <a:off x="5663654" y="548680"/>
            <a:ext cx="2962672" cy="4569371"/>
          </a:xfrm>
        </p:spPr>
        <p:txBody>
          <a:bodyPr/>
          <a:lstStyle/>
          <a:p>
            <a:r>
              <a:rPr lang="en-GB" dirty="0">
                <a:solidFill>
                  <a:srgbClr val="C00000"/>
                </a:solidFill>
              </a:rPr>
              <a:t>Selected methods </a:t>
            </a:r>
          </a:p>
          <a:p>
            <a:r>
              <a:rPr lang="en-GB" dirty="0">
                <a:solidFill>
                  <a:srgbClr val="008A3E"/>
                </a:solidFill>
              </a:rPr>
              <a:t>Medical or health conditions </a:t>
            </a:r>
          </a:p>
          <a:p>
            <a:r>
              <a:rPr lang="en-GB" dirty="0"/>
              <a:t>MEC category</a:t>
            </a:r>
          </a:p>
          <a:p>
            <a:r>
              <a:rPr lang="en-GB" dirty="0"/>
              <a:t>Comments</a:t>
            </a:r>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078274"/>
            <a:ext cx="4944963" cy="4953000"/>
          </a:xfrm>
          <a:prstGeom prst="rect">
            <a:avLst/>
          </a:prstGeom>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781892" y="4437112"/>
            <a:ext cx="1176337" cy="1224136"/>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225610" y="4422296"/>
            <a:ext cx="1202374" cy="1238952"/>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rot="20551891">
            <a:off x="1114852" y="3890444"/>
            <a:ext cx="1899697" cy="5276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rot="1117994">
            <a:off x="3143076" y="3915299"/>
            <a:ext cx="1899697" cy="51998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915816" y="4365104"/>
            <a:ext cx="317627" cy="12241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005064"/>
            <a:ext cx="2398142" cy="23642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6" grpId="0" animBg="1"/>
      <p:bldP spid="9"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Filename</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98" y="-216946"/>
            <a:ext cx="7131152" cy="7030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8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Breastfeeding and postpartum</a:t>
            </a:r>
            <a:endParaRPr lang="en-US" dirty="0"/>
          </a:p>
        </p:txBody>
      </p:sp>
      <p:sp>
        <p:nvSpPr>
          <p:cNvPr id="3" name="Content Placeholder 2"/>
          <p:cNvSpPr>
            <a:spLocks noGrp="1"/>
          </p:cNvSpPr>
          <p:nvPr>
            <p:ph idx="1"/>
          </p:nvPr>
        </p:nvSpPr>
        <p:spPr>
          <a:xfrm>
            <a:off x="467544" y="1484784"/>
            <a:ext cx="8229600" cy="5184576"/>
          </a:xfrm>
        </p:spPr>
        <p:txBody>
          <a:bodyPr>
            <a:normAutofit fontScale="85000" lnSpcReduction="20000"/>
          </a:bodyPr>
          <a:lstStyle/>
          <a:p>
            <a:r>
              <a:rPr lang="en-US" dirty="0"/>
              <a:t>Part I</a:t>
            </a:r>
          </a:p>
          <a:p>
            <a:pPr lvl="1"/>
            <a:r>
              <a:rPr lang="en-US" sz="2800" dirty="0"/>
              <a:t>Explanation of development</a:t>
            </a:r>
          </a:p>
          <a:p>
            <a:pPr lvl="1"/>
            <a:r>
              <a:rPr lang="en-US" sz="2800" dirty="0"/>
              <a:t>Question 1: Among breastfeeding women, does initiation of combined hormonal contraceptives (CHCs) at &lt; 6 weeks postpartum have negative effects on breastfeeding outcomes or infant outcomes, compared with no contraception or non-hormonal contraception? (Direct evidence)</a:t>
            </a:r>
          </a:p>
          <a:p>
            <a:pPr lvl="1"/>
            <a:r>
              <a:rPr lang="en-US" sz="2800" dirty="0"/>
              <a:t>PICO and databases searched</a:t>
            </a:r>
          </a:p>
          <a:p>
            <a:pPr lvl="1"/>
            <a:r>
              <a:rPr lang="en-US" sz="2800" dirty="0"/>
              <a:t>Recommendations</a:t>
            </a:r>
          </a:p>
          <a:p>
            <a:pPr lvl="1"/>
            <a:r>
              <a:rPr lang="en-US" sz="2800" dirty="0"/>
              <a:t>Remarks</a:t>
            </a:r>
          </a:p>
          <a:p>
            <a:pPr lvl="1"/>
            <a:r>
              <a:rPr lang="en-US" sz="2800" dirty="0"/>
              <a:t>Summary of the evidence</a:t>
            </a:r>
          </a:p>
          <a:p>
            <a:pPr lvl="1"/>
            <a:r>
              <a:rPr lang="en-US" sz="2800" dirty="0"/>
              <a:t>Quality of the evidence</a:t>
            </a:r>
          </a:p>
          <a:p>
            <a:pPr lvl="1"/>
            <a:r>
              <a:rPr lang="en-US" sz="2800" dirty="0"/>
              <a:t>Tables and references</a:t>
            </a:r>
            <a:br>
              <a:rPr lang="en-US" dirty="0"/>
            </a:br>
            <a:endParaRPr lang="en-US" dirty="0"/>
          </a:p>
          <a:p>
            <a:endParaRPr lang="en-US" dirty="0"/>
          </a:p>
          <a:p>
            <a:endParaRPr lang="en-US" dirty="0"/>
          </a:p>
          <a:p>
            <a:pPr lvl="1"/>
            <a:endParaRPr lang="en-US" dirty="0"/>
          </a:p>
          <a:p>
            <a:pPr lvl="1"/>
            <a:endParaRPr lang="en-US" dirty="0"/>
          </a:p>
        </p:txBody>
      </p:sp>
      <p:pic>
        <p:nvPicPr>
          <p:cNvPr id="5122" name="Picture 2" descr="C:\Users\steynp\AppData\Local\Microsoft\Windows\Temporary Internet Files\Content.Outlook\C3E3NXWP\IMG_423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8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Filename</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98" y="-216946"/>
            <a:ext cx="7131152" cy="7030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9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Calibri" pitchFamily="34" charset="0"/>
              </a:rPr>
              <a:t>Summary</a:t>
            </a:r>
            <a:endParaRPr lang="en-GB" dirty="0"/>
          </a:p>
        </p:txBody>
      </p:sp>
      <p:sp>
        <p:nvSpPr>
          <p:cNvPr id="3" name="Content Placeholder 2"/>
          <p:cNvSpPr>
            <a:spLocks noGrp="1"/>
          </p:cNvSpPr>
          <p:nvPr>
            <p:ph idx="1"/>
          </p:nvPr>
        </p:nvSpPr>
        <p:spPr>
          <a:xfrm>
            <a:off x="4355976" y="1556792"/>
            <a:ext cx="4330824" cy="4569371"/>
          </a:xfrm>
        </p:spPr>
        <p:txBody>
          <a:bodyPr>
            <a:normAutofit/>
          </a:bodyPr>
          <a:lstStyle/>
          <a:p>
            <a:pPr>
              <a:lnSpc>
                <a:spcPct val="90000"/>
              </a:lnSpc>
              <a:buNone/>
            </a:pPr>
            <a:r>
              <a:rPr lang="en-GB" sz="2600" u="sng" dirty="0"/>
              <a:t>Purpose</a:t>
            </a:r>
            <a:r>
              <a:rPr lang="en-GB" sz="2600" dirty="0"/>
              <a:t>:  </a:t>
            </a:r>
            <a:r>
              <a:rPr lang="en-US" sz="2600" dirty="0"/>
              <a:t>Who can safely use contraceptive methods?</a:t>
            </a:r>
          </a:p>
          <a:p>
            <a:pPr>
              <a:lnSpc>
                <a:spcPct val="90000"/>
              </a:lnSpc>
              <a:buNone/>
            </a:pPr>
            <a:r>
              <a:rPr lang="en-US" sz="2600" u="sng" dirty="0"/>
              <a:t>Target audience:</a:t>
            </a:r>
            <a:r>
              <a:rPr lang="en-US" sz="2600" dirty="0"/>
              <a:t> policy-makers, family planning programme managers and the scientific community. </a:t>
            </a:r>
          </a:p>
          <a:p>
            <a:pPr>
              <a:lnSpc>
                <a:spcPct val="90000"/>
              </a:lnSpc>
              <a:buNone/>
            </a:pPr>
            <a:r>
              <a:rPr lang="en-US" sz="2600" u="sng" dirty="0"/>
              <a:t>Guidance and reference: </a:t>
            </a:r>
            <a:r>
              <a:rPr lang="en-US" sz="2600" dirty="0"/>
              <a:t>interpretation that reflects the diversity of situations and settings in which contraceptives are provided. </a:t>
            </a:r>
          </a:p>
          <a:p>
            <a:endParaRPr lang="en-GB" dirty="0"/>
          </a:p>
          <a:p>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3023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659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Calibri" pitchFamily="34" charset="0"/>
              </a:rPr>
              <a:t>Summary</a:t>
            </a:r>
            <a:endParaRPr lang="en-GB" dirty="0"/>
          </a:p>
        </p:txBody>
      </p:sp>
      <p:sp>
        <p:nvSpPr>
          <p:cNvPr id="3" name="Content Placeholder 2"/>
          <p:cNvSpPr>
            <a:spLocks noGrp="1"/>
          </p:cNvSpPr>
          <p:nvPr>
            <p:ph idx="1"/>
          </p:nvPr>
        </p:nvSpPr>
        <p:spPr>
          <a:xfrm>
            <a:off x="4355976" y="1556792"/>
            <a:ext cx="4330824" cy="4569371"/>
          </a:xfrm>
        </p:spPr>
        <p:txBody>
          <a:bodyPr>
            <a:normAutofit/>
          </a:bodyPr>
          <a:lstStyle/>
          <a:p>
            <a:pPr>
              <a:lnSpc>
                <a:spcPct val="90000"/>
              </a:lnSpc>
              <a:buNone/>
            </a:pPr>
            <a:r>
              <a:rPr lang="en-GB" u="sng" dirty="0"/>
              <a:t>Part 1: </a:t>
            </a:r>
            <a:r>
              <a:rPr lang="en-US" dirty="0"/>
              <a:t>Development of the</a:t>
            </a:r>
          </a:p>
          <a:p>
            <a:pPr>
              <a:lnSpc>
                <a:spcPct val="90000"/>
              </a:lnSpc>
              <a:buNone/>
            </a:pPr>
            <a:r>
              <a:rPr lang="en-US" dirty="0"/>
              <a:t>	Medical eligibility criteria for contraceptive use, fifth edition</a:t>
            </a:r>
          </a:p>
          <a:p>
            <a:pPr marL="0" indent="0">
              <a:buNone/>
            </a:pPr>
            <a:r>
              <a:rPr lang="en-US" u="sng" dirty="0"/>
              <a:t>Part II</a:t>
            </a:r>
            <a:r>
              <a:rPr lang="en-US" dirty="0"/>
              <a:t>: Using the recommendations</a:t>
            </a:r>
            <a:endParaRPr lang="en-GB" dirty="0"/>
          </a:p>
          <a:p>
            <a:pPr marL="0" indent="0">
              <a:buNone/>
            </a:pPr>
            <a:r>
              <a:rPr lang="en-GB" u="sng" dirty="0"/>
              <a:t>MEC wheel</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3023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01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Calibri" pitchFamily="34" charset="0"/>
              </a:rPr>
              <a:t>Medical eligibility criteria for contraceptive use (MEC)</a:t>
            </a:r>
            <a:endParaRPr lang="en-GB" dirty="0"/>
          </a:p>
        </p:txBody>
      </p:sp>
      <p:sp>
        <p:nvSpPr>
          <p:cNvPr id="3" name="Content Placeholder 2"/>
          <p:cNvSpPr>
            <a:spLocks noGrp="1"/>
          </p:cNvSpPr>
          <p:nvPr>
            <p:ph idx="1"/>
          </p:nvPr>
        </p:nvSpPr>
        <p:spPr>
          <a:xfrm>
            <a:off x="4355976" y="1556792"/>
            <a:ext cx="4330824" cy="4569371"/>
          </a:xfrm>
        </p:spPr>
        <p:txBody>
          <a:bodyPr>
            <a:normAutofit/>
          </a:bodyPr>
          <a:lstStyle/>
          <a:p>
            <a:pPr>
              <a:lnSpc>
                <a:spcPct val="90000"/>
              </a:lnSpc>
              <a:buNone/>
            </a:pPr>
            <a:r>
              <a:rPr lang="en-GB" sz="2400" u="sng" dirty="0"/>
              <a:t>Purpose</a:t>
            </a:r>
            <a:r>
              <a:rPr lang="en-GB" sz="2400" dirty="0"/>
              <a:t>:  </a:t>
            </a:r>
            <a:r>
              <a:rPr lang="en-US" sz="2400" dirty="0"/>
              <a:t>Who can safely use contraceptive methods?</a:t>
            </a:r>
            <a:br>
              <a:rPr lang="en-US" sz="2400" dirty="0"/>
            </a:br>
            <a:endParaRPr lang="en-GB" sz="2400" dirty="0"/>
          </a:p>
          <a:p>
            <a:pPr>
              <a:lnSpc>
                <a:spcPct val="90000"/>
              </a:lnSpc>
            </a:pPr>
            <a:r>
              <a:rPr lang="en-GB" sz="2000" dirty="0">
                <a:ea typeface="Arial Unicode MS" pitchFamily="34" charset="-128"/>
                <a:cs typeface="Arial Unicode MS" pitchFamily="34" charset="-128"/>
              </a:rPr>
              <a:t>Offers ≈ 2000 recommendations for 25 methods</a:t>
            </a:r>
          </a:p>
          <a:p>
            <a:pPr lvl="1">
              <a:lnSpc>
                <a:spcPct val="90000"/>
              </a:lnSpc>
            </a:pPr>
            <a:r>
              <a:rPr lang="en-GB" sz="1600" dirty="0">
                <a:ea typeface="Arial Unicode MS" pitchFamily="34" charset="-128"/>
                <a:cs typeface="Arial Unicode MS" pitchFamily="34" charset="-128"/>
              </a:rPr>
              <a:t>pre-existing medical conditions</a:t>
            </a:r>
          </a:p>
          <a:p>
            <a:pPr lvl="1">
              <a:lnSpc>
                <a:spcPct val="90000"/>
              </a:lnSpc>
            </a:pPr>
            <a:r>
              <a:rPr lang="en-GB" sz="1600" dirty="0">
                <a:ea typeface="Arial Unicode MS" pitchFamily="34" charset="-128"/>
                <a:cs typeface="Arial Unicode MS" pitchFamily="34" charset="-128"/>
              </a:rPr>
              <a:t>personal characteristics</a:t>
            </a:r>
          </a:p>
          <a:p>
            <a:pPr lvl="1">
              <a:lnSpc>
                <a:spcPct val="90000"/>
              </a:lnSpc>
            </a:pPr>
            <a:r>
              <a:rPr lang="en-GB" sz="1600" dirty="0">
                <a:ea typeface="Arial Unicode MS" pitchFamily="34" charset="-128"/>
                <a:cs typeface="Arial Unicode MS" pitchFamily="34" charset="-128"/>
              </a:rPr>
              <a:t>certain health problem</a:t>
            </a:r>
            <a:br>
              <a:rPr lang="en-GB" sz="1200" dirty="0">
                <a:ea typeface="Arial Unicode MS" pitchFamily="34" charset="-128"/>
                <a:cs typeface="Arial Unicode MS" pitchFamily="34" charset="-128"/>
              </a:rPr>
            </a:br>
            <a:endParaRPr lang="en-GB" sz="1200" dirty="0">
              <a:ea typeface="Arial Unicode MS" pitchFamily="34" charset="-128"/>
              <a:cs typeface="Arial Unicode MS" pitchFamily="34" charset="-128"/>
            </a:endParaRPr>
          </a:p>
          <a:p>
            <a:pPr>
              <a:lnSpc>
                <a:spcPct val="90000"/>
              </a:lnSpc>
            </a:pPr>
            <a:r>
              <a:rPr lang="en-GB" sz="2000" dirty="0">
                <a:ea typeface="Arial Unicode MS" pitchFamily="34" charset="-128"/>
                <a:cs typeface="Arial Unicode MS" pitchFamily="34" charset="-128"/>
              </a:rPr>
              <a:t>Developed through consensus driven process during 3 consultations</a:t>
            </a:r>
          </a:p>
          <a:p>
            <a:pPr lvl="1">
              <a:lnSpc>
                <a:spcPct val="90000"/>
              </a:lnSpc>
            </a:pPr>
            <a:r>
              <a:rPr lang="en-GB" sz="1600" dirty="0">
                <a:ea typeface="Arial Unicode MS" pitchFamily="34" charset="-128"/>
                <a:cs typeface="Arial Unicode MS" pitchFamily="34" charset="-128"/>
              </a:rPr>
              <a:t>Systematic review of scientific evidence </a:t>
            </a:r>
          </a:p>
          <a:p>
            <a:pPr lvl="1">
              <a:lnSpc>
                <a:spcPct val="90000"/>
              </a:lnSpc>
            </a:pPr>
            <a:r>
              <a:rPr lang="en-GB" sz="1600" dirty="0">
                <a:ea typeface="Arial Unicode MS" pitchFamily="34" charset="-128"/>
                <a:cs typeface="Arial Unicode MS" pitchFamily="34" charset="-128"/>
              </a:rPr>
              <a:t>Adhered to WHO procedures for guideline development </a:t>
            </a:r>
          </a:p>
          <a:p>
            <a:pPr lvl="1">
              <a:lnSpc>
                <a:spcPct val="90000"/>
              </a:lnSpc>
            </a:pPr>
            <a:endParaRPr lang="en-GB" sz="1600" dirty="0">
              <a:ea typeface="Arial Unicode MS" pitchFamily="34" charset="-128"/>
              <a:cs typeface="Arial Unicode MS" pitchFamily="34" charset="-128"/>
            </a:endParaRPr>
          </a:p>
          <a:p>
            <a:pPr>
              <a:lnSpc>
                <a:spcPct val="90000"/>
              </a:lnSpc>
            </a:pPr>
            <a:endParaRPr lang="en-GB" sz="2000" dirty="0">
              <a:ea typeface="Arial Unicode MS" pitchFamily="34" charset="-128"/>
              <a:cs typeface="Arial Unicode MS" pitchFamily="34" charset="-128"/>
            </a:endParaRPr>
          </a:p>
          <a:p>
            <a:endParaRPr lang="en-GB" dirty="0"/>
          </a:p>
          <a:p>
            <a:endParaRPr lang="en-GB" dirty="0"/>
          </a:p>
        </p:txBody>
      </p:sp>
      <p:sp>
        <p:nvSpPr>
          <p:cNvPr id="6" name="TextBox 5"/>
          <p:cNvSpPr txBox="1"/>
          <p:nvPr/>
        </p:nvSpPr>
        <p:spPr>
          <a:xfrm>
            <a:off x="985838" y="5775349"/>
            <a:ext cx="2448272" cy="646331"/>
          </a:xfrm>
          <a:prstGeom prst="rect">
            <a:avLst/>
          </a:prstGeom>
          <a:noFill/>
        </p:spPr>
        <p:txBody>
          <a:bodyPr wrap="square" rtlCol="0">
            <a:spAutoFit/>
          </a:bodyPr>
          <a:lstStyle/>
          <a:p>
            <a:r>
              <a:rPr lang="en-GB" dirty="0">
                <a:solidFill>
                  <a:srgbClr val="C00000"/>
                </a:solidFill>
              </a:rPr>
              <a:t>Previous editions </a:t>
            </a:r>
          </a:p>
          <a:p>
            <a:r>
              <a:rPr lang="en-GB" dirty="0">
                <a:solidFill>
                  <a:srgbClr val="C00000"/>
                </a:solidFill>
              </a:rPr>
              <a:t>1996, 2000, 2004, 2009</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3023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09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71B835C1-AE1D-5664-2CFE-9D60B4DB5B42}"/>
              </a:ext>
            </a:extLst>
          </p:cNvPr>
          <p:cNvSpPr>
            <a:spLocks noGrp="1"/>
          </p:cNvSpPr>
          <p:nvPr>
            <p:ph idx="1"/>
          </p:nvPr>
        </p:nvSpPr>
        <p:spPr>
          <a:xfrm>
            <a:off x="468313" y="1989138"/>
            <a:ext cx="8229600" cy="3600450"/>
          </a:xfrm>
        </p:spPr>
        <p:txBody>
          <a:bodyPr>
            <a:normAutofit lnSpcReduction="10000"/>
          </a:bodyPr>
          <a:lstStyle/>
          <a:p>
            <a:pPr marL="0" indent="0" algn="ctr">
              <a:buFont typeface="Wingdings" panose="05000000000000000000" pitchFamily="2" charset="2"/>
              <a:buNone/>
            </a:pPr>
            <a:r>
              <a:rPr lang="en-GB" altLang="en-US" sz="8000" dirty="0">
                <a:solidFill>
                  <a:srgbClr val="007DC5"/>
                </a:solidFill>
              </a:rPr>
              <a:t>Thank You!</a:t>
            </a:r>
          </a:p>
          <a:p>
            <a:pPr marL="0" indent="0" algn="ctr">
              <a:buFont typeface="Wingdings" panose="05000000000000000000" pitchFamily="2" charset="2"/>
              <a:buNone/>
            </a:pPr>
            <a:endParaRPr lang="en-GB" altLang="en-US" dirty="0">
              <a:solidFill>
                <a:srgbClr val="007DC5"/>
              </a:solidFill>
            </a:endParaRPr>
          </a:p>
          <a:p>
            <a:pPr marL="0" indent="0" algn="ctr">
              <a:buFont typeface="Wingdings" panose="05000000000000000000" pitchFamily="2" charset="2"/>
              <a:buNone/>
            </a:pPr>
            <a:r>
              <a:rPr lang="en-GB" altLang="en-US" dirty="0">
                <a:solidFill>
                  <a:srgbClr val="007DC5"/>
                </a:solidFill>
              </a:rPr>
              <a:t>Follow us on Twitter  </a:t>
            </a:r>
            <a:r>
              <a:rPr lang="en-GB" altLang="en-US" b="1" dirty="0">
                <a:solidFill>
                  <a:srgbClr val="007DC5"/>
                </a:solidFill>
              </a:rPr>
              <a:t>@HRPresearch</a:t>
            </a:r>
          </a:p>
          <a:p>
            <a:pPr marL="0" indent="0" algn="ctr">
              <a:buFont typeface="Wingdings" panose="05000000000000000000" pitchFamily="2" charset="2"/>
              <a:buNone/>
            </a:pPr>
            <a:endParaRPr lang="en-GB" altLang="en-US" dirty="0">
              <a:solidFill>
                <a:srgbClr val="007DC5"/>
              </a:solidFill>
            </a:endParaRPr>
          </a:p>
          <a:p>
            <a:pPr marL="0" indent="0" algn="ctr">
              <a:buFont typeface="Wingdings" panose="05000000000000000000" pitchFamily="2" charset="2"/>
              <a:buNone/>
            </a:pPr>
            <a:r>
              <a:rPr lang="en-GB" altLang="en-US" dirty="0">
                <a:solidFill>
                  <a:srgbClr val="007DC5"/>
                </a:solidFill>
              </a:rPr>
              <a:t>Visit our website</a:t>
            </a:r>
            <a:br>
              <a:rPr lang="en-GB" altLang="en-US" dirty="0">
                <a:solidFill>
                  <a:srgbClr val="007DC5"/>
                </a:solidFill>
              </a:rPr>
            </a:br>
            <a:r>
              <a:rPr lang="en-GB" altLang="en-US" sz="1800" dirty="0">
                <a:solidFill>
                  <a:srgbClr val="007DC5"/>
                </a:solidFill>
                <a:hlinkClick r:id="rId2"/>
              </a:rPr>
              <a:t>https://www.who.int/teams/sexual-and-reproductive-health-and-research-(srh)/</a:t>
            </a:r>
            <a:endParaRPr lang="en-GB" altLang="en-US" sz="1800" b="1" dirty="0">
              <a:solidFill>
                <a:srgbClr val="007DC5"/>
              </a:solidFill>
            </a:endParaRPr>
          </a:p>
          <a:p>
            <a:pPr marL="0" indent="0" algn="ctr">
              <a:buFont typeface="Wingdings" panose="05000000000000000000" pitchFamily="2" charset="2"/>
              <a:buNone/>
            </a:pPr>
            <a:endParaRPr lang="en-GB" altLang="en-US" b="1" dirty="0">
              <a:solidFill>
                <a:srgbClr val="007DC5"/>
              </a:solidFill>
            </a:endParaRPr>
          </a:p>
          <a:p>
            <a:pPr marL="0" indent="0" algn="ctr">
              <a:buFont typeface="Wingdings" panose="05000000000000000000" pitchFamily="2" charset="2"/>
              <a:buNone/>
            </a:pPr>
            <a:endParaRPr lang="en-GB" altLang="en-US" b="1" dirty="0">
              <a:solidFill>
                <a:srgbClr val="007DC5"/>
              </a:solidFill>
            </a:endParaRPr>
          </a:p>
        </p:txBody>
      </p:sp>
      <p:sp>
        <p:nvSpPr>
          <p:cNvPr id="57347" name="AutoShape 2" descr="Image result for writing exercise image">
            <a:extLst>
              <a:ext uri="{FF2B5EF4-FFF2-40B4-BE49-F238E27FC236}">
                <a16:creationId xmlns:a16="http://schemas.microsoft.com/office/drawing/2014/main" id="{94F2B583-77F8-2DC1-283C-4BAB288CB7A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GB" altLang="en-US" sz="1800"/>
          </a:p>
        </p:txBody>
      </p:sp>
      <p:sp>
        <p:nvSpPr>
          <p:cNvPr id="57348" name="AutoShape 4" descr="Image result for writing exercise image">
            <a:extLst>
              <a:ext uri="{FF2B5EF4-FFF2-40B4-BE49-F238E27FC236}">
                <a16:creationId xmlns:a16="http://schemas.microsoft.com/office/drawing/2014/main" id="{822F8862-C5D7-A8F3-3E2D-B0A10B30DD6E}"/>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GB" altLang="en-US" sz="1800"/>
          </a:p>
        </p:txBody>
      </p:sp>
      <p:sp>
        <p:nvSpPr>
          <p:cNvPr id="57349" name="AutoShape 6" descr="Image result for writing exercise image">
            <a:extLst>
              <a:ext uri="{FF2B5EF4-FFF2-40B4-BE49-F238E27FC236}">
                <a16:creationId xmlns:a16="http://schemas.microsoft.com/office/drawing/2014/main" id="{D1268A8F-4D8C-BFA8-C972-52BF221351CC}"/>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n-GB"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Categories</a:t>
            </a: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0768"/>
            <a:ext cx="91440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5157192"/>
            <a:ext cx="7992888" cy="844847"/>
          </a:xfrm>
          <a:prstGeom prst="rect">
            <a:avLst/>
          </a:prstGeom>
        </p:spPr>
        <p:txBody>
          <a:bodyPr wrap="square">
            <a:spAutoFit/>
          </a:bodyPr>
          <a:lstStyle/>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Where warranted, recommendations will differ if a woman is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starting a method (I = initiation) or </a:t>
            </a:r>
          </a:p>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continuing a method (C = continuation)</a:t>
            </a:r>
          </a:p>
        </p:txBody>
      </p:sp>
    </p:spTree>
    <p:extLst>
      <p:ext uri="{BB962C8B-B14F-4D97-AF65-F5344CB8AC3E}">
        <p14:creationId xmlns:p14="http://schemas.microsoft.com/office/powerpoint/2010/main" val="107366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a:t>
            </a:r>
            <a:r>
              <a:rPr lang="en-GB" dirty="0"/>
              <a:t> </a:t>
            </a:r>
          </a:p>
        </p:txBody>
      </p:sp>
      <p:sp>
        <p:nvSpPr>
          <p:cNvPr id="3" name="Content Placeholder 2"/>
          <p:cNvSpPr>
            <a:spLocks noGrp="1"/>
          </p:cNvSpPr>
          <p:nvPr>
            <p:ph idx="1"/>
          </p:nvPr>
        </p:nvSpPr>
        <p:spPr>
          <a:xfrm>
            <a:off x="4860032" y="1278106"/>
            <a:ext cx="3888432" cy="4569371"/>
          </a:xfrm>
        </p:spPr>
        <p:txBody>
          <a:bodyPr>
            <a:normAutofit/>
          </a:bodyPr>
          <a:lstStyle/>
          <a:p>
            <a:r>
              <a:rPr lang="en-GB" dirty="0"/>
              <a:t>Executive summary </a:t>
            </a:r>
          </a:p>
          <a:p>
            <a:pPr marL="0" indent="0">
              <a:buNone/>
            </a:pPr>
            <a:r>
              <a:rPr lang="en-GB" dirty="0"/>
              <a:t>    (p 5)</a:t>
            </a:r>
          </a:p>
          <a:p>
            <a:r>
              <a:rPr lang="en-US" dirty="0"/>
              <a:t>Part I – Development (p 13)</a:t>
            </a:r>
          </a:p>
          <a:p>
            <a:r>
              <a:rPr lang="en-US" dirty="0"/>
              <a:t>Part II – Using the recommendation (p97)</a:t>
            </a:r>
          </a:p>
          <a:p>
            <a:r>
              <a:rPr lang="en-US" sz="2400" dirty="0">
                <a:hlinkClick r:id="rId3"/>
              </a:rPr>
              <a:t>https://www.who.int/publications/i/item/9789241549158</a:t>
            </a:r>
            <a:endParaRPr lang="en-US" sz="2400" dirty="0"/>
          </a:p>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70000"/>
            <a:ext cx="3631179" cy="47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98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(p 99)</a:t>
            </a:r>
          </a:p>
        </p:txBody>
      </p:sp>
      <p:sp>
        <p:nvSpPr>
          <p:cNvPr id="3" name="Content Placeholder 2"/>
          <p:cNvSpPr>
            <a:spLocks noGrp="1"/>
          </p:cNvSpPr>
          <p:nvPr>
            <p:ph idx="1"/>
          </p:nvPr>
        </p:nvSpPr>
        <p:spPr>
          <a:xfrm>
            <a:off x="611560" y="1278106"/>
            <a:ext cx="8136904" cy="4569371"/>
          </a:xfrm>
        </p:spPr>
        <p:txBody>
          <a:bodyPr>
            <a:normAutofit fontScale="92500"/>
          </a:bodyPr>
          <a:lstStyle/>
          <a:p>
            <a:r>
              <a:rPr lang="en-GB" dirty="0"/>
              <a:t>Reproductive and sexual health care as a human right</a:t>
            </a:r>
          </a:p>
          <a:p>
            <a:pPr lvl="1"/>
            <a:r>
              <a:rPr lang="en-US" dirty="0"/>
              <a:t>Delivery of care in accordance with the client’s human and reproductive rights is fundamental to quality of care. </a:t>
            </a:r>
          </a:p>
          <a:p>
            <a:pPr lvl="1"/>
            <a:r>
              <a:rPr lang="en-US" dirty="0"/>
              <a:t>This document does not provide recommendations about which specific product or brand to use after selecting a particular type of contraceptive method. </a:t>
            </a:r>
          </a:p>
          <a:p>
            <a:pPr lvl="1"/>
            <a:r>
              <a:rPr lang="en-US" dirty="0"/>
              <a:t>Instead, it provides guidance for whether women with specific medical conditions or medically relevant physiological or personal characteristics are eligible to use various contraceptive methods. </a:t>
            </a:r>
          </a:p>
          <a:p>
            <a:pPr lvl="1"/>
            <a:r>
              <a:rPr lang="en-US" dirty="0"/>
              <a:t>Decisions about what methods to use should also take into account clinical judgment and user preferences.</a:t>
            </a:r>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339244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(p 100)</a:t>
            </a:r>
          </a:p>
        </p:txBody>
      </p:sp>
      <p:sp>
        <p:nvSpPr>
          <p:cNvPr id="3" name="Content Placeholder 2"/>
          <p:cNvSpPr>
            <a:spLocks noGrp="1"/>
          </p:cNvSpPr>
          <p:nvPr>
            <p:ph idx="1"/>
          </p:nvPr>
        </p:nvSpPr>
        <p:spPr>
          <a:xfrm>
            <a:off x="611560" y="1523925"/>
            <a:ext cx="8136904" cy="4569371"/>
          </a:xfrm>
        </p:spPr>
        <p:txBody>
          <a:bodyPr>
            <a:normAutofit fontScale="92500" lnSpcReduction="10000"/>
          </a:bodyPr>
          <a:lstStyle/>
          <a:p>
            <a:r>
              <a:rPr lang="en-US" dirty="0"/>
              <a:t>Issues of service quality and access that affect method use and choice</a:t>
            </a:r>
          </a:p>
          <a:p>
            <a:pPr lvl="1"/>
            <a:r>
              <a:rPr lang="en-US" dirty="0"/>
              <a:t>Clients should be given adequate information to help them make an informed, voluntary choice of a contraceptive method. </a:t>
            </a:r>
          </a:p>
          <a:p>
            <a:pPr lvl="1"/>
            <a:r>
              <a:rPr lang="en-US" dirty="0"/>
              <a:t>This information should at least include: </a:t>
            </a:r>
          </a:p>
          <a:p>
            <a:pPr lvl="2"/>
            <a:r>
              <a:rPr lang="en-US" dirty="0"/>
              <a:t>the relative effectiveness of the method; </a:t>
            </a:r>
          </a:p>
          <a:p>
            <a:pPr lvl="2"/>
            <a:r>
              <a:rPr lang="en-US" dirty="0"/>
              <a:t>correct usage of the method; </a:t>
            </a:r>
          </a:p>
          <a:p>
            <a:pPr lvl="2"/>
            <a:r>
              <a:rPr lang="en-GB" dirty="0"/>
              <a:t>how it works; </a:t>
            </a:r>
          </a:p>
          <a:p>
            <a:pPr lvl="2"/>
            <a:r>
              <a:rPr lang="en-GB" dirty="0"/>
              <a:t>common side-effects; </a:t>
            </a:r>
          </a:p>
          <a:p>
            <a:pPr lvl="2"/>
            <a:r>
              <a:rPr lang="en-US" dirty="0"/>
              <a:t>health risks and benefits of the method; </a:t>
            </a:r>
          </a:p>
          <a:p>
            <a:pPr lvl="2"/>
            <a:r>
              <a:rPr lang="en-US" dirty="0"/>
              <a:t>signs and symptoms that would necessitate a return to the clinic; </a:t>
            </a:r>
          </a:p>
          <a:p>
            <a:pPr lvl="2"/>
            <a:r>
              <a:rPr lang="en-US" dirty="0"/>
              <a:t>information on return to fertility after discontinuing method use; and </a:t>
            </a:r>
          </a:p>
          <a:p>
            <a:pPr lvl="2"/>
            <a:r>
              <a:rPr lang="en-GB" dirty="0"/>
              <a:t>information on STI protection. </a:t>
            </a:r>
          </a:p>
          <a:p>
            <a:endParaRPr lang="en-GB" dirty="0"/>
          </a:p>
          <a:p>
            <a:pPr lvl="1"/>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62925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Medical eligibility criteria for contraceptive use 5</a:t>
            </a:r>
            <a:r>
              <a:rPr lang="en-US" baseline="32000" dirty="0"/>
              <a:t>th</a:t>
            </a:r>
            <a:r>
              <a:rPr lang="en-US" dirty="0"/>
              <a:t> ed. – Using the recommendations</a:t>
            </a:r>
            <a:r>
              <a:rPr lang="en-GB" dirty="0"/>
              <a:t> </a:t>
            </a:r>
          </a:p>
        </p:txBody>
      </p:sp>
      <p:sp>
        <p:nvSpPr>
          <p:cNvPr id="3" name="Content Placeholder 2"/>
          <p:cNvSpPr>
            <a:spLocks noGrp="1"/>
          </p:cNvSpPr>
          <p:nvPr>
            <p:ph idx="1"/>
          </p:nvPr>
        </p:nvSpPr>
        <p:spPr>
          <a:xfrm>
            <a:off x="611560" y="1523925"/>
            <a:ext cx="8136904" cy="4569371"/>
          </a:xfrm>
        </p:spPr>
        <p:txBody>
          <a:bodyPr>
            <a:normAutofit/>
          </a:bodyPr>
          <a:lstStyle/>
          <a:p>
            <a:r>
              <a:rPr lang="en-US" dirty="0"/>
              <a:t>Issues of service quality and access that affect method use and choice</a:t>
            </a:r>
          </a:p>
          <a:p>
            <a:pPr lvl="1"/>
            <a:r>
              <a:rPr lang="en-GB" dirty="0"/>
              <a:t>Effectiveness of method</a:t>
            </a:r>
          </a:p>
          <a:p>
            <a:pPr lvl="1"/>
            <a:r>
              <a:rPr lang="en-US" dirty="0"/>
              <a:t>Conditions that expose a woman to increased risk as a result of unintended pregnancy</a:t>
            </a:r>
          </a:p>
          <a:p>
            <a:pPr lvl="1"/>
            <a:r>
              <a:rPr lang="en-GB" dirty="0"/>
              <a:t>Return to fertility</a:t>
            </a:r>
          </a:p>
          <a:p>
            <a:pPr lvl="1"/>
            <a:r>
              <a:rPr lang="en-GB" dirty="0"/>
              <a:t>STIs and contraception: dual protection</a:t>
            </a:r>
          </a:p>
          <a:p>
            <a:r>
              <a:rPr lang="en-GB" dirty="0"/>
              <a:t>How to use this document</a:t>
            </a:r>
          </a:p>
          <a:p>
            <a:pPr lvl="1"/>
            <a:endParaRPr lang="en-US"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152537227"/>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logo - Presentation TEMPLATE 2014</Template>
  <TotalTime>6</TotalTime>
  <Words>3679</Words>
  <Application>Microsoft Office PowerPoint</Application>
  <PresentationFormat>On-screen Show (4:3)</PresentationFormat>
  <Paragraphs>466</Paragraphs>
  <Slides>40</Slides>
  <Notes>39</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Times New Roman</vt:lpstr>
      <vt:lpstr>Trebuchet MS</vt:lpstr>
      <vt:lpstr>Wingdings</vt:lpstr>
      <vt:lpstr>new logo - Presentation TEMPLATE 2014</vt:lpstr>
      <vt:lpstr>Presentation TEMPLATE 2015</vt:lpstr>
      <vt:lpstr>WHO  Using the 2015 Medical Eligibility Criteria for contraceptive use and the MEC wheel</vt:lpstr>
      <vt:lpstr>Outline of the presentation</vt:lpstr>
      <vt:lpstr>PowerPoint Presentation</vt:lpstr>
      <vt:lpstr>Medical eligibility criteria for contraceptive use (MEC)</vt:lpstr>
      <vt:lpstr>MEC Categories</vt:lpstr>
      <vt:lpstr>Medical eligibility criteria for contraceptive use 5th ed. </vt:lpstr>
      <vt:lpstr>Medical eligibility criteria for contraceptive use 5th ed. – Using the recommendations  (p 99)</vt:lpstr>
      <vt:lpstr>Medical eligibility criteria for contraceptive use 5th ed. – Using the recommendations  (p 100)</vt:lpstr>
      <vt:lpstr>Medical eligibility criteria for contraceptive use 5th ed. – Using the recommendations </vt:lpstr>
      <vt:lpstr>Medical eligibility criteria for contraceptive use 5th ed. – Using the recommendations </vt:lpstr>
      <vt:lpstr>Medical eligibility criteria for contraceptive use 5th ed. – Using the recommendations </vt:lpstr>
      <vt:lpstr>Medical eligibility criteria for contraceptive use 5th ed. – Using the recommendations (p 105)</vt:lpstr>
      <vt:lpstr>Medical eligibility criteria for contraceptive use 5th ed. – Using the recommendations </vt:lpstr>
      <vt:lpstr>MEC Categories</vt:lpstr>
      <vt:lpstr>Medical eligibility criteria for contraceptive use 5th ed. – Using the recommendations </vt:lpstr>
      <vt:lpstr>Medical eligibility criteria for contraceptive use 5th ed. – Summary of the changes (p 108)</vt:lpstr>
      <vt:lpstr>Breastfeeding and postpartum</vt:lpstr>
      <vt:lpstr>Breastfeeding and postpartum</vt:lpstr>
      <vt:lpstr>Breastfeeding and postpartum</vt:lpstr>
      <vt:lpstr>Breastfeeding and postpartum</vt:lpstr>
      <vt:lpstr>Breastfeeding and postpartum (p 28)</vt:lpstr>
      <vt:lpstr>Medical eligibility criteria for contraceptive use 5th ed. – Summary of the changes</vt:lpstr>
      <vt:lpstr>Medical eligibility criteria for contraceptive use 5th ed. – Summary of the changes</vt:lpstr>
      <vt:lpstr>Methods of contraception</vt:lpstr>
      <vt:lpstr>DMPA-subcutaneous injectable (DMPA SC)</vt:lpstr>
      <vt:lpstr>Sino-implant (II)</vt:lpstr>
      <vt:lpstr>Ulipristal Acetate (UPA)</vt:lpstr>
      <vt:lpstr>Progesterone-releasing vaginal ring (PVR)</vt:lpstr>
      <vt:lpstr>Medical eligibility criteria for contraceptive use 5th ed. – Summary of the changes</vt:lpstr>
      <vt:lpstr>Summary of  MEC Recommendations for AGE</vt:lpstr>
      <vt:lpstr>Adolescents and IUD</vt:lpstr>
      <vt:lpstr>Adolescents and Emergency Contraception</vt:lpstr>
      <vt:lpstr>MEC Wheel </vt:lpstr>
      <vt:lpstr>MEC Wheel </vt:lpstr>
      <vt:lpstr>PowerPoint Presentation</vt:lpstr>
      <vt:lpstr>Breastfeeding and postpartum</vt:lpstr>
      <vt:lpstr>PowerPoint Presentation</vt:lpstr>
      <vt:lpstr>Summary</vt:lpstr>
      <vt:lpstr>Summary</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2015 Medical Eligibility Criteria for contraceptive use and the MEC wheel - Petrus Steyn</dc:title>
  <dc:creator>Petrus Steyn</dc:creator>
  <cp:lastModifiedBy>Aldo Campana</cp:lastModifiedBy>
  <cp:revision>200</cp:revision>
  <cp:lastPrinted>2015-09-08T06:58:43Z</cp:lastPrinted>
  <dcterms:created xsi:type="dcterms:W3CDTF">2015-01-12T15:04:05Z</dcterms:created>
  <dcterms:modified xsi:type="dcterms:W3CDTF">2022-06-20T11:00:06Z</dcterms:modified>
</cp:coreProperties>
</file>