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9" r:id="rId2"/>
    <p:sldId id="264" r:id="rId3"/>
    <p:sldId id="260" r:id="rId4"/>
    <p:sldId id="261" r:id="rId5"/>
    <p:sldId id="262" r:id="rId6"/>
    <p:sldId id="265" r:id="rId7"/>
    <p:sldId id="267"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95A5FC-4D35-4C3F-8CC8-A35667FB82AE}">
          <p14:sldIdLst>
            <p14:sldId id="259"/>
            <p14:sldId id="264"/>
            <p14:sldId id="260"/>
            <p14:sldId id="261"/>
            <p14:sldId id="262"/>
            <p14:sldId id="265"/>
            <p14:sldId id="267"/>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C5"/>
    <a:srgbClr val="3366CC"/>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D4B026-C28C-46C9-ACF8-EAB9E7C0B4F6}" v="29" dt="2020-02-08T13:31:33.2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3282" autoAdjust="0"/>
  </p:normalViewPr>
  <p:slideViewPr>
    <p:cSldViewPr>
      <p:cViewPr varScale="1">
        <p:scale>
          <a:sx n="109" d="100"/>
          <a:sy n="109" d="100"/>
        </p:scale>
        <p:origin x="1674"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YN, Petrus" userId="2d4ede58-5b81-4105-854b-58288d750d2f" providerId="ADAL" clId="{6ED4B026-C28C-46C9-ACF8-EAB9E7C0B4F6}"/>
    <pc:docChg chg="custSel modSld">
      <pc:chgData name="STEYN, Petrus" userId="2d4ede58-5b81-4105-854b-58288d750d2f" providerId="ADAL" clId="{6ED4B026-C28C-46C9-ACF8-EAB9E7C0B4F6}" dt="2020-02-08T13:31:33.294" v="28" actId="20577"/>
      <pc:docMkLst>
        <pc:docMk/>
      </pc:docMkLst>
      <pc:sldChg chg="addSp delSp modSp">
        <pc:chgData name="STEYN, Petrus" userId="2d4ede58-5b81-4105-854b-58288d750d2f" providerId="ADAL" clId="{6ED4B026-C28C-46C9-ACF8-EAB9E7C0B4F6}" dt="2020-02-08T13:31:33.294" v="28" actId="20577"/>
        <pc:sldMkLst>
          <pc:docMk/>
          <pc:sldMk cId="824540997" sldId="259"/>
        </pc:sldMkLst>
        <pc:spChg chg="del">
          <ac:chgData name="STEYN, Petrus" userId="2d4ede58-5b81-4105-854b-58288d750d2f" providerId="ADAL" clId="{6ED4B026-C28C-46C9-ACF8-EAB9E7C0B4F6}" dt="2020-02-08T13:30:57.270" v="0" actId="478"/>
          <ac:spMkLst>
            <pc:docMk/>
            <pc:sldMk cId="824540997" sldId="259"/>
            <ac:spMk id="4" creationId="{00000000-0000-0000-0000-000000000000}"/>
          </ac:spMkLst>
        </pc:spChg>
        <pc:spChg chg="add del mod">
          <ac:chgData name="STEYN, Petrus" userId="2d4ede58-5b81-4105-854b-58288d750d2f" providerId="ADAL" clId="{6ED4B026-C28C-46C9-ACF8-EAB9E7C0B4F6}" dt="2020-02-08T13:31:00.282" v="1" actId="478"/>
          <ac:spMkLst>
            <pc:docMk/>
            <pc:sldMk cId="824540997" sldId="259"/>
            <ac:spMk id="5" creationId="{942C7692-427E-442B-BF67-1EEE880AB77B}"/>
          </ac:spMkLst>
        </pc:spChg>
        <pc:spChg chg="mod">
          <ac:chgData name="STEYN, Petrus" userId="2d4ede58-5b81-4105-854b-58288d750d2f" providerId="ADAL" clId="{6ED4B026-C28C-46C9-ACF8-EAB9E7C0B4F6}" dt="2020-02-08T13:31:06.575" v="13" actId="20577"/>
          <ac:spMkLst>
            <pc:docMk/>
            <pc:sldMk cId="824540997" sldId="259"/>
            <ac:spMk id="6" creationId="{00000000-0000-0000-0000-000000000000}"/>
          </ac:spMkLst>
        </pc:spChg>
        <pc:spChg chg="mod">
          <ac:chgData name="STEYN, Petrus" userId="2d4ede58-5b81-4105-854b-58288d750d2f" providerId="ADAL" clId="{6ED4B026-C28C-46C9-ACF8-EAB9E7C0B4F6}" dt="2020-02-08T13:31:33.294" v="28" actId="20577"/>
          <ac:spMkLst>
            <pc:docMk/>
            <pc:sldMk cId="824540997" sldId="259"/>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76D5D-1347-44BE-9468-18706034E012}" type="datetimeFigureOut">
              <a:rPr lang="en-GB" smtClean="0"/>
              <a:t>25/06/2021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F2579-E084-4BE5-B155-114E7DEDDB7D}" type="slidenum">
              <a:rPr lang="en-GB" smtClean="0"/>
              <a:t>‹#›</a:t>
            </a:fld>
            <a:endParaRPr lang="en-GB" dirty="0"/>
          </a:p>
        </p:txBody>
      </p:sp>
    </p:spTree>
    <p:extLst>
      <p:ext uri="{BB962C8B-B14F-4D97-AF65-F5344CB8AC3E}">
        <p14:creationId xmlns:p14="http://schemas.microsoft.com/office/powerpoint/2010/main" val="97675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Original slides Monica Dragoman</a:t>
            </a:r>
          </a:p>
          <a:p>
            <a:endParaRPr lang="en-GB" dirty="0"/>
          </a:p>
          <a:p>
            <a:r>
              <a:rPr lang="en-GB" dirty="0"/>
              <a:t>Thank</a:t>
            </a:r>
            <a:r>
              <a:rPr lang="en-GB" baseline="0" dirty="0"/>
              <a:t> you very much for the opportunity to present to you a review of some select WHO evidence-based guidelines for contraceptive use. </a:t>
            </a:r>
          </a:p>
          <a:p>
            <a:endParaRPr lang="en-GB" baseline="0" dirty="0"/>
          </a:p>
          <a:p>
            <a:r>
              <a:rPr lang="en-GB" dirty="0"/>
              <a:t>As our time is</a:t>
            </a:r>
            <a:r>
              <a:rPr lang="en-GB" baseline="0" dirty="0"/>
              <a:t> short, I will provide only a brief overview of the recommendations speaking to adolescents’ eligibility for select contraceptive methods in the Medical Eligibility Criteria for Contraceptive Use. </a:t>
            </a:r>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1</a:t>
            </a:fld>
            <a:endParaRPr lang="en-GB" dirty="0"/>
          </a:p>
        </p:txBody>
      </p:sp>
    </p:spTree>
    <p:extLst>
      <p:ext uri="{BB962C8B-B14F-4D97-AF65-F5344CB8AC3E}">
        <p14:creationId xmlns:p14="http://schemas.microsoft.com/office/powerpoint/2010/main" val="4277583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About</a:t>
            </a:r>
            <a:r>
              <a:rPr lang="en-US" sz="1200" b="0" i="0" kern="1200" baseline="0" dirty="0">
                <a:solidFill>
                  <a:schemeClr val="tx1"/>
                </a:solidFill>
                <a:effectLst/>
                <a:latin typeface="+mn-lt"/>
                <a:ea typeface="+mn-ea"/>
                <a:cs typeface="+mn-cs"/>
              </a:rPr>
              <a:t> 16 million adolescent girls give birth every year- most in low and middle income countries.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This map reports</a:t>
            </a:r>
            <a:r>
              <a:rPr lang="en-US" sz="1200" b="0" i="0" kern="1200" baseline="0" dirty="0">
                <a:solidFill>
                  <a:schemeClr val="tx1"/>
                </a:solidFill>
                <a:effectLst/>
                <a:latin typeface="+mn-lt"/>
                <a:ea typeface="+mn-ea"/>
                <a:cs typeface="+mn-cs"/>
              </a:rPr>
              <a:t> statistics collected from 2005 through 2010  and </a:t>
            </a:r>
            <a:r>
              <a:rPr lang="en-US" sz="1200" b="0" i="0" kern="1200" dirty="0">
                <a:solidFill>
                  <a:schemeClr val="tx1"/>
                </a:solidFill>
                <a:effectLst/>
                <a:latin typeface="+mn-lt"/>
                <a:ea typeface="+mn-ea"/>
                <a:cs typeface="+mn-cs"/>
              </a:rPr>
              <a:t>shows country-specific</a:t>
            </a:r>
            <a:r>
              <a:rPr lang="en-US" sz="1200" b="0" i="0" kern="1200" baseline="0" dirty="0">
                <a:solidFill>
                  <a:schemeClr val="tx1"/>
                </a:solidFill>
                <a:effectLst/>
                <a:latin typeface="+mn-lt"/>
                <a:ea typeface="+mn-ea"/>
                <a:cs typeface="+mn-cs"/>
              </a:rPr>
              <a:t> adolescent birth rates, or the </a:t>
            </a:r>
            <a:r>
              <a:rPr lang="en-US" sz="1200" b="0" i="0" kern="1200" dirty="0">
                <a:solidFill>
                  <a:schemeClr val="tx1"/>
                </a:solidFill>
                <a:effectLst/>
                <a:latin typeface="+mn-lt"/>
                <a:ea typeface="+mn-ea"/>
                <a:cs typeface="+mn-cs"/>
              </a:rPr>
              <a:t>age-specific fertility rate for women aged 15-19.  Red</a:t>
            </a:r>
            <a:r>
              <a:rPr lang="en-US" sz="1200" b="0" i="0" kern="1200" baseline="0" dirty="0">
                <a:solidFill>
                  <a:schemeClr val="tx1"/>
                </a:solidFill>
                <a:effectLst/>
                <a:latin typeface="+mn-lt"/>
                <a:ea typeface="+mn-ea"/>
                <a:cs typeface="+mn-cs"/>
              </a:rPr>
              <a:t> areas indicate areas with the highest adolescent birth rates.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kern="1200" dirty="0">
                <a:solidFill>
                  <a:schemeClr val="tx1"/>
                </a:solidFill>
                <a:latin typeface="+mn-lt"/>
                <a:ea typeface="+mn-ea"/>
                <a:cs typeface="+mn-cs"/>
              </a:rPr>
              <a:t>More recent</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2014 World Health Statistics indicate that the average global birth rate among 15 to 19 year olds is 49 per 1000 girls. Country rates range from 1 to 299 births per 1000 girls, with the highest rates in sub-Saharan Africa.</a:t>
            </a:r>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98F2579-E084-4BE5-B155-114E7DEDDB7D}" type="slidenum">
              <a:rPr lang="en-GB" smtClean="0"/>
              <a:t>2</a:t>
            </a:fld>
            <a:endParaRPr lang="en-GB" dirty="0"/>
          </a:p>
        </p:txBody>
      </p:sp>
    </p:spTree>
    <p:extLst>
      <p:ext uri="{BB962C8B-B14F-4D97-AF65-F5344CB8AC3E}">
        <p14:creationId xmlns:p14="http://schemas.microsoft.com/office/powerpoint/2010/main" val="1970345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686421" y="3797508"/>
            <a:ext cx="5485158" cy="50404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95000"/>
              </a:lnSpc>
              <a:spcBef>
                <a:spcPct val="65000"/>
              </a:spcBef>
              <a:spcAft>
                <a:spcPts val="0"/>
              </a:spcAft>
              <a:buClrTx/>
              <a:buSzTx/>
              <a:buFontTx/>
              <a:buNone/>
              <a:tabLst/>
              <a:defRPr/>
            </a:pPr>
            <a:r>
              <a:rPr lang="en-US" sz="1200" baseline="0" dirty="0">
                <a:latin typeface="Times New Roman" pitchFamily="18" charset="0"/>
                <a:ea typeface="ＭＳ Ｐゴシック" pitchFamily="34" charset="-128"/>
              </a:rPr>
              <a:t>Pregnancy poses significant risk for adolescents. Adolescents bear a disproportionate burden of unintended pregnancy globally and are particularly vulnerable to a number of serious downstream consequences.</a:t>
            </a:r>
          </a:p>
          <a:p>
            <a:pPr marL="0" marR="0" indent="0" algn="l" defTabSz="914400" rtl="0" eaLnBrk="1" fontAlgn="auto" latinLnBrk="0" hangingPunct="1">
              <a:lnSpc>
                <a:spcPct val="95000"/>
              </a:lnSpc>
              <a:spcBef>
                <a:spcPct val="65000"/>
              </a:spcBef>
              <a:spcAft>
                <a:spcPts val="0"/>
              </a:spcAft>
              <a:buClrTx/>
              <a:buSzTx/>
              <a:buFontTx/>
              <a:buNone/>
              <a:tabLst/>
              <a:defRPr/>
            </a:pPr>
            <a:endParaRPr lang="en-US" sz="1200" baseline="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r>
              <a:rPr lang="en-US" sz="1200" baseline="0" dirty="0">
                <a:latin typeface="Times New Roman" pitchFamily="18" charset="0"/>
                <a:ea typeface="ＭＳ Ｐゴシック" pitchFamily="34" charset="-128"/>
              </a:rPr>
              <a:t>C</a:t>
            </a:r>
            <a:r>
              <a:rPr lang="en-US" sz="1200" dirty="0">
                <a:latin typeface="Times New Roman" pitchFamily="18" charset="0"/>
                <a:ea typeface="ＭＳ Ｐゴシック" pitchFamily="34" charset="-128"/>
              </a:rPr>
              <a:t>omplications of pregnancy and childbirth are the second leading cause of death in young women aged between 15 and 19 years worldwide. Since 2000, </a:t>
            </a:r>
            <a:r>
              <a:rPr lang="en-US" dirty="0"/>
              <a:t> there have been significant drops in the number of deaths in all regions, most notably in South-East Asia where mortality rates fell from 21 to 9 per 100 000 girls</a:t>
            </a:r>
            <a:endParaRPr lang="en-US" sz="120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endParaRPr lang="en-US" sz="1200" baseline="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r>
              <a:rPr lang="en-US" dirty="0"/>
              <a:t>Further,</a:t>
            </a:r>
            <a:r>
              <a:rPr lang="en-US" baseline="0" dirty="0"/>
              <a:t> e</a:t>
            </a:r>
            <a:r>
              <a:rPr lang="en-US" dirty="0"/>
              <a:t>arly childbearing not</a:t>
            </a:r>
            <a:r>
              <a:rPr lang="en-US" baseline="0" dirty="0"/>
              <a:t> only</a:t>
            </a:r>
            <a:r>
              <a:rPr lang="en-US" dirty="0"/>
              <a:t> increases the risks for young girls, but also their newborns.</a:t>
            </a:r>
            <a:r>
              <a:rPr lang="en-US" baseline="0" dirty="0"/>
              <a:t> </a:t>
            </a:r>
          </a:p>
          <a:p>
            <a:pPr marL="0" marR="0" indent="0" algn="l" defTabSz="914400" rtl="0" eaLnBrk="1" fontAlgn="auto" latinLnBrk="0" hangingPunct="1">
              <a:lnSpc>
                <a:spcPct val="95000"/>
              </a:lnSpc>
              <a:spcBef>
                <a:spcPct val="65000"/>
              </a:spcBef>
              <a:spcAft>
                <a:spcPts val="0"/>
              </a:spcAft>
              <a:buClrTx/>
              <a:buSzTx/>
              <a:buFontTx/>
              <a:buNone/>
              <a:tabLst/>
              <a:defRPr/>
            </a:pPr>
            <a:r>
              <a:rPr lang="en-US" dirty="0"/>
              <a:t>In low- and middle-income countries, babies born to mothers under 20 years of age face a 50% higher risk of being still born or dying in the first few weeks versus those born to mothers aged 20-29. The younger the mother, the greater the risk to the baby. </a:t>
            </a:r>
          </a:p>
          <a:p>
            <a:pPr marL="0" marR="0" indent="0" algn="l" defTabSz="914400" rtl="0" eaLnBrk="1" fontAlgn="auto" latinLnBrk="0" hangingPunct="1">
              <a:lnSpc>
                <a:spcPct val="95000"/>
              </a:lnSpc>
              <a:spcBef>
                <a:spcPct val="65000"/>
              </a:spcBef>
              <a:spcAft>
                <a:spcPts val="0"/>
              </a:spcAft>
              <a:buClrTx/>
              <a:buSzTx/>
              <a:buFontTx/>
              <a:buNone/>
              <a:tabLst/>
              <a:defRPr/>
            </a:pPr>
            <a:endParaRPr lang="en-US" dirty="0"/>
          </a:p>
          <a:p>
            <a:pPr marL="0" marR="0" indent="0" algn="l" defTabSz="914400" rtl="0" eaLnBrk="1" fontAlgn="auto" latinLnBrk="0" hangingPunct="1">
              <a:lnSpc>
                <a:spcPct val="95000"/>
              </a:lnSpc>
              <a:spcBef>
                <a:spcPct val="65000"/>
              </a:spcBef>
              <a:spcAft>
                <a:spcPts val="0"/>
              </a:spcAft>
              <a:buClrTx/>
              <a:buSzTx/>
              <a:buFontTx/>
              <a:buNone/>
              <a:tabLst/>
              <a:defRPr/>
            </a:pPr>
            <a:r>
              <a:rPr lang="en-US" dirty="0"/>
              <a:t>Newborns born to adolescent mothers are also more likely to have low birth weight, with the risk of long-term effects. Also</a:t>
            </a:r>
            <a:r>
              <a:rPr lang="en-US" sz="1200" baseline="0" dirty="0">
                <a:latin typeface="Times New Roman" pitchFamily="18" charset="0"/>
                <a:ea typeface="ＭＳ Ｐゴシック" pitchFamily="34" charset="-128"/>
              </a:rPr>
              <a:t>, </a:t>
            </a:r>
            <a:r>
              <a:rPr lang="en-US" sz="1200" b="0" i="0" kern="1200" baseline="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tillbirths and newborn deaths are 50% higher among infants of adolescent mothers than among infants of women aged 20-29 years.</a:t>
            </a:r>
          </a:p>
          <a:p>
            <a:pPr marL="0" marR="0" indent="0" algn="l" defTabSz="914400" rtl="0" eaLnBrk="1" fontAlgn="auto" latinLnBrk="0" hangingPunct="1">
              <a:lnSpc>
                <a:spcPct val="95000"/>
              </a:lnSpc>
              <a:spcBef>
                <a:spcPct val="65000"/>
              </a:spcBef>
              <a:spcAft>
                <a:spcPts val="0"/>
              </a:spcAft>
              <a:buClrTx/>
              <a:buSzTx/>
              <a:buFontTx/>
              <a:buNone/>
              <a:tabLst/>
              <a:defRPr/>
            </a:pPr>
            <a:endParaRPr lang="en-US" sz="1200" baseline="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r>
              <a:rPr lang="en-US" sz="1200" baseline="0" dirty="0">
                <a:latin typeface="Times New Roman" pitchFamily="18" charset="0"/>
                <a:ea typeface="ＭＳ Ｐゴシック" pitchFamily="34" charset="-128"/>
              </a:rPr>
              <a:t>Adolescents are also at risk for unsafe abortion, with approximately 3 million young women aged 15 to 19 terminating a pregnancy in unsafe circumstances across the developing world. </a:t>
            </a:r>
          </a:p>
          <a:p>
            <a:pPr marL="0" marR="0" indent="0" algn="l" defTabSz="914400" rtl="0" eaLnBrk="1" fontAlgn="auto" latinLnBrk="0" hangingPunct="1">
              <a:lnSpc>
                <a:spcPct val="95000"/>
              </a:lnSpc>
              <a:spcBef>
                <a:spcPct val="65000"/>
              </a:spcBef>
              <a:spcAft>
                <a:spcPts val="0"/>
              </a:spcAft>
              <a:buClrTx/>
              <a:buSzTx/>
              <a:buFontTx/>
              <a:buNone/>
              <a:tabLst/>
              <a:defRPr/>
            </a:pPr>
            <a:endParaRPr lang="en-US" sz="1200" baseline="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r>
              <a:rPr lang="en-US" dirty="0"/>
              <a:t>Beyond health, adolescent pregnancy can also have broad negative social and economic effects on girls, their families and communities.</a:t>
            </a:r>
          </a:p>
          <a:p>
            <a:pPr marL="0" marR="0" indent="0" algn="l" defTabSz="914400" rtl="0" eaLnBrk="1" fontAlgn="auto" latinLnBrk="0" hangingPunct="1">
              <a:lnSpc>
                <a:spcPct val="95000"/>
              </a:lnSpc>
              <a:spcBef>
                <a:spcPct val="65000"/>
              </a:spcBef>
              <a:spcAft>
                <a:spcPts val="0"/>
              </a:spcAft>
              <a:buClrTx/>
              <a:buSzTx/>
              <a:buFontTx/>
              <a:buNone/>
              <a:tabLst/>
              <a:defRPr/>
            </a:pPr>
            <a:endParaRPr lang="en-US" sz="1200" baseline="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r>
              <a:rPr lang="en-GB" sz="1200" kern="1200" dirty="0">
                <a:solidFill>
                  <a:schemeClr val="tx1"/>
                </a:solidFill>
                <a:effectLst/>
                <a:latin typeface="+mn-lt"/>
                <a:ea typeface="+mn-ea"/>
                <a:cs typeface="+mn-cs"/>
              </a:rPr>
              <a:t>Family planning and prevention of unintended pregnancy is essential to securing the well-being and autonomy of all individuals, including adolescents, while supporting the health and development of communities.</a:t>
            </a:r>
            <a:endParaRPr lang="en-US" sz="1200" baseline="0" dirty="0">
              <a:latin typeface="Times New Roman" pitchFamily="18" charset="0"/>
              <a:ea typeface="ＭＳ Ｐゴシック" pitchFamily="34" charset="-128"/>
            </a:endParaRPr>
          </a:p>
          <a:p>
            <a:pPr marL="0" marR="0" indent="0" algn="l" defTabSz="914400" rtl="0" eaLnBrk="1" fontAlgn="auto" latinLnBrk="0" hangingPunct="1">
              <a:lnSpc>
                <a:spcPct val="95000"/>
              </a:lnSpc>
              <a:spcBef>
                <a:spcPct val="65000"/>
              </a:spcBef>
              <a:spcAft>
                <a:spcPts val="0"/>
              </a:spcAft>
              <a:buClrTx/>
              <a:buSzTx/>
              <a:buFontTx/>
              <a:buNone/>
              <a:tabLst/>
              <a:defRPr/>
            </a:pPr>
            <a:endParaRPr lang="en-US" b="0" dirty="0">
              <a:latin typeface="Times New Roman" pitchFamily="18" charset="0"/>
              <a:ea typeface="ＭＳ Ｐゴシック" pitchFamily="34" charset="-128"/>
            </a:endParaRPr>
          </a:p>
          <a:p>
            <a:pPr>
              <a:lnSpc>
                <a:spcPct val="95000"/>
              </a:lnSpc>
              <a:spcBef>
                <a:spcPct val="65000"/>
              </a:spcBef>
            </a:pPr>
            <a:endParaRPr lang="en-US" b="1" dirty="0">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general, adolescents are eligible to use all the same methods of contraception as adults, and must have access to a variety of contraceptive choices.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a:t>
            </a:r>
            <a:r>
              <a:rPr lang="en-GB" sz="1200" kern="1200" baseline="0" dirty="0">
                <a:solidFill>
                  <a:schemeClr val="tx1"/>
                </a:solidFill>
                <a:effectLst/>
                <a:latin typeface="+mn-lt"/>
                <a:ea typeface="+mn-ea"/>
                <a:cs typeface="+mn-cs"/>
              </a:rPr>
              <a:t> table summarizes current MEC recommendations for combined hormonal oral contraceptive pills, patch, ring, and injectables, progestogen-only pills, injectables and implants as well as both the copper and levonorgestrel-releasing IUD.  </a:t>
            </a:r>
            <a:r>
              <a:rPr lang="en-GB" sz="1200" kern="1200" dirty="0">
                <a:solidFill>
                  <a:schemeClr val="tx1"/>
                </a:solidFill>
                <a:effectLst/>
                <a:latin typeface="+mn-lt"/>
                <a:ea typeface="+mn-ea"/>
                <a:cs typeface="+mn-cs"/>
              </a:rPr>
              <a:t>As you can see, the MEC assigns</a:t>
            </a:r>
            <a:r>
              <a:rPr lang="en-GB" sz="1200" kern="1200" baseline="0" dirty="0">
                <a:solidFill>
                  <a:schemeClr val="tx1"/>
                </a:solidFill>
                <a:effectLst/>
                <a:latin typeface="+mn-lt"/>
                <a:ea typeface="+mn-ea"/>
                <a:cs typeface="+mn-cs"/>
              </a:rPr>
              <a:t> a category 1 or 2 to all of these effective, reversible contraceptive methods, indicating that these methods can be used safely both by adolescents and older women.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Age alone does not constitute a medical reason for denying any method to adolescents. </a:t>
            </a:r>
            <a:endParaRPr lang="en-GB" baseline="0" dirty="0"/>
          </a:p>
          <a:p>
            <a:endParaRPr lang="en-GB" baseline="0" dirty="0"/>
          </a:p>
          <a:p>
            <a:endParaRPr lang="en-GB" baseline="0" dirty="0"/>
          </a:p>
          <a:p>
            <a:endParaRPr lang="en-GB" baseline="0" dirty="0"/>
          </a:p>
          <a:p>
            <a:endParaRPr lang="en-GB" baseline="0" dirty="0"/>
          </a:p>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098F2579-E084-4BE5-B155-114E7DEDDB7D}" type="slidenum">
              <a:rPr lang="en-GB" smtClean="0"/>
              <a:t>4</a:t>
            </a:fld>
            <a:endParaRPr lang="en-GB" dirty="0"/>
          </a:p>
        </p:txBody>
      </p:sp>
    </p:spTree>
    <p:extLst>
      <p:ext uri="{BB962C8B-B14F-4D97-AF65-F5344CB8AC3E}">
        <p14:creationId xmlns:p14="http://schemas.microsoft.com/office/powerpoint/2010/main" val="245802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Concerns about skeletal health among adolescent users of progestogen-containing injectable contraception, DMPA, have precipitated much controversy regarding the use of this method in this population.  Most studies have found that women lose bone mineral density while using DMPA, but regain bone mass after discontinuing the injection.  Though the relationship between DMPA-associated changes in bone density and future fracture risk is unknown, bone loss appears transient, partially or completely reversible and observational studies suggest either no or only a slightly increased risk for fracture later in life.  </a:t>
            </a:r>
          </a:p>
          <a:p>
            <a:endParaRPr lang="en-GB" baseline="0" dirty="0"/>
          </a:p>
          <a:p>
            <a:r>
              <a:rPr lang="en-GB" baseline="0" dirty="0"/>
              <a:t>The theoretical risks of impaired bone health should be balanced with the real risks for unplanned pregnancy in this population. </a:t>
            </a:r>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Orient to slide and READ</a:t>
            </a:r>
            <a:r>
              <a:rPr lang="en-GB" baseline="0" dirty="0"/>
              <a:t> summary of evidence</a:t>
            </a:r>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5</a:t>
            </a:fld>
            <a:endParaRPr lang="en-GB" dirty="0"/>
          </a:p>
        </p:txBody>
      </p:sp>
    </p:spTree>
    <p:extLst>
      <p:ext uri="{BB962C8B-B14F-4D97-AF65-F5344CB8AC3E}">
        <p14:creationId xmlns:p14="http://schemas.microsoft.com/office/powerpoint/2010/main" val="194429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According</a:t>
            </a:r>
            <a:r>
              <a:rPr lang="en-GB" baseline="0" dirty="0"/>
              <a:t> to the MEC, young women generally can use both the Cu and LNG-releasing IUDs.  </a:t>
            </a:r>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A recently conducted systematic review on this topic (forthcoming in publication) found that </a:t>
            </a:r>
            <a:r>
              <a:rPr lang="en-US" sz="1200" baseline="0" dirty="0"/>
              <a:t>r</a:t>
            </a:r>
            <a:r>
              <a:rPr lang="en-US" sz="1200" dirty="0"/>
              <a:t>isks of pregnancy, infection and perforation are low among IUD users of any age. Heavy bleeding or removals for bleeding do not seem to be associated with age. Young women using Cu-IUDs may have an increased risk of expulsion compared with older Cu-IUD users . </a:t>
            </a:r>
            <a:endParaRPr lang="en-GB" sz="1200" dirty="0"/>
          </a:p>
          <a:p>
            <a:endParaRPr lang="en-GB" dirty="0"/>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6</a:t>
            </a:fld>
            <a:endParaRPr lang="en-GB" dirty="0"/>
          </a:p>
        </p:txBody>
      </p:sp>
    </p:spTree>
    <p:extLst>
      <p:ext uri="{BB962C8B-B14F-4D97-AF65-F5344CB8AC3E}">
        <p14:creationId xmlns:p14="http://schemas.microsoft.com/office/powerpoint/2010/main" val="2239242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Adolescents and adult woman of reproductive age may need emergency contraception at some point to avoid an unintended pregnancy.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All women and girls, regardless of age, can use emergency contraceptive pills (combined hormonal, levonorgestrel or ulipristal acetate); there are no medical conditions for which the risks of ECP use outweigh any potential benefits.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Use of a copper-bearing IUD (Cu-IUD) for emergency contraception (E-IUD) is highly effective for preventing pregnancy.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For this purpose, a Cu-IUD can be inserted within five days of unprotected intercourse. However, when the time of ovulation can be estimated, the Cu-IUD can be inserted beyond five days after intercourse, if necessary, as long as the insertion does not occur more than five days after ovulation.</a:t>
            </a:r>
          </a:p>
          <a:p>
            <a:endParaRPr lang="en-GB" dirty="0"/>
          </a:p>
          <a:p>
            <a:r>
              <a:rPr lang="en-GB" dirty="0"/>
              <a:t>The eligibility</a:t>
            </a:r>
            <a:r>
              <a:rPr lang="en-GB" baseline="0" dirty="0"/>
              <a:t> criteria for general Cu-IUD insertion also applies for the insertion of Cu-IUDs for emergency contraception; therefore, adolescents generally can use the Cu-IUD in this setting as well.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7</a:t>
            </a:fld>
            <a:endParaRPr lang="en-GB" dirty="0"/>
          </a:p>
        </p:txBody>
      </p:sp>
    </p:spTree>
    <p:extLst>
      <p:ext uri="{BB962C8B-B14F-4D97-AF65-F5344CB8AC3E}">
        <p14:creationId xmlns:p14="http://schemas.microsoft.com/office/powerpoint/2010/main" val="3205399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Enabling women and girls to access safe and effective contraception </a:t>
            </a:r>
            <a:r>
              <a:rPr lang="en-GB" sz="1200" kern="1200" dirty="0">
                <a:solidFill>
                  <a:schemeClr val="tx1"/>
                </a:solidFill>
                <a:effectLst/>
                <a:latin typeface="+mn-lt"/>
                <a:ea typeface="+mn-ea"/>
                <a:cs typeface="+mn-cs"/>
              </a:rPr>
              <a:t>is essential to securing their well-being and autonomy, while supporting the health and development of communities.</a:t>
            </a:r>
          </a:p>
          <a:p>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a:t>Contraception has clear health benefits, since the prevention of unintended pregnancies</a:t>
            </a:r>
            <a:r>
              <a:rPr lang="en-GB" baseline="0" dirty="0"/>
              <a:t> results in subsequent decreases in maternal and infant mortality and morbidity.  Meeting adolescents’ contraceptive needs is particularly critical, as these girls and young women are at increased risk for medical complications associated with pregnancy. Further, they are often forced to make compromises in education and employment that may lead to poverty and lower education attainment.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Overall,</a:t>
            </a:r>
            <a:r>
              <a:rPr lang="en-GB" baseline="0" dirty="0"/>
              <a:t> WHO evidence-based recommendations note that a</a:t>
            </a:r>
            <a:r>
              <a:rPr lang="en-GB" dirty="0"/>
              <a:t>dolescents are generally medically eligible to use all effective, reversible forms of contraception</a:t>
            </a:r>
            <a:r>
              <a:rPr lang="en-GB" baseline="0" dirty="0"/>
              <a:t> and emergency contraception.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8</a:t>
            </a:fld>
            <a:endParaRPr lang="en-GB" dirty="0"/>
          </a:p>
        </p:txBody>
      </p:sp>
    </p:spTree>
    <p:extLst>
      <p:ext uri="{BB962C8B-B14F-4D97-AF65-F5344CB8AC3E}">
        <p14:creationId xmlns:p14="http://schemas.microsoft.com/office/powerpoint/2010/main" val="28295688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07704" y="5420907"/>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44963" y="5198994"/>
            <a:ext cx="1954264" cy="1050416"/>
          </a:xfrm>
          <a:prstGeom prst="rect">
            <a:avLst/>
          </a:prstGeom>
        </p:spPr>
      </p:pic>
    </p:spTree>
    <p:extLst>
      <p:ext uri="{BB962C8B-B14F-4D97-AF65-F5344CB8AC3E}">
        <p14:creationId xmlns:p14="http://schemas.microsoft.com/office/powerpoint/2010/main" val="385220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03674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31580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1032" y="646632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348184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734575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248789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3" name="Footer Placeholder 3"/>
          <p:cNvSpPr>
            <a:spLocks noGrp="1"/>
          </p:cNvSpPr>
          <p:nvPr>
            <p:ph type="ftr" sz="quarter" idx="10"/>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328660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85084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8"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27379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33702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23024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5010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556792"/>
            <a:ext cx="8229600" cy="456937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3"/>
          </p:nvPr>
        </p:nvSpPr>
        <p:spPr>
          <a:xfrm>
            <a:off x="464980" y="656245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
        <p:nvSpPr>
          <p:cNvPr id="5" name="Slide Number Placeholder 6"/>
          <p:cNvSpPr txBox="1">
            <a:spLocks noChangeArrowheads="1"/>
          </p:cNvSpPr>
          <p:nvPr/>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Tree>
    <p:extLst>
      <p:ext uri="{BB962C8B-B14F-4D97-AF65-F5344CB8AC3E}">
        <p14:creationId xmlns:p14="http://schemas.microsoft.com/office/powerpoint/2010/main" val="244298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spcBef>
          <a:spcPct val="0"/>
        </a:spcBef>
        <a:buNone/>
        <a:defRPr sz="3600" b="1" kern="1200">
          <a:solidFill>
            <a:srgbClr val="007DC5"/>
          </a:solidFill>
          <a:latin typeface="+mj-lt"/>
          <a:ea typeface="+mj-ea"/>
          <a:cs typeface="+mj-cs"/>
        </a:defRPr>
      </a:lvl1pPr>
    </p:titleStyle>
    <p:body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www.who.int/mediacentre/factsheets/fs364/en/"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WHO evidence-based guidelines for contraceptive eligibility: Adolescents</a:t>
            </a:r>
          </a:p>
        </p:txBody>
      </p:sp>
      <p:sp>
        <p:nvSpPr>
          <p:cNvPr id="6" name="Subtitle 5"/>
          <p:cNvSpPr>
            <a:spLocks noGrp="1"/>
          </p:cNvSpPr>
          <p:nvPr>
            <p:ph type="subTitle" idx="1"/>
          </p:nvPr>
        </p:nvSpPr>
        <p:spPr/>
        <p:txBody>
          <a:bodyPr>
            <a:normAutofit lnSpcReduction="10000"/>
          </a:bodyPr>
          <a:lstStyle/>
          <a:p>
            <a:r>
              <a:rPr lang="en-GB" dirty="0"/>
              <a:t>Petrus Steyn</a:t>
            </a:r>
          </a:p>
        </p:txBody>
      </p:sp>
      <p:sp>
        <p:nvSpPr>
          <p:cNvPr id="7" name="Text Placeholder 6"/>
          <p:cNvSpPr>
            <a:spLocks noGrp="1"/>
          </p:cNvSpPr>
          <p:nvPr>
            <p:ph type="body" sz="quarter" idx="10"/>
          </p:nvPr>
        </p:nvSpPr>
        <p:spPr/>
        <p:txBody>
          <a:bodyPr/>
          <a:lstStyle/>
          <a:p>
            <a:r>
              <a:rPr lang="en-GB" dirty="0"/>
              <a:t>WHO/ SRH/ CFC</a:t>
            </a:r>
          </a:p>
        </p:txBody>
      </p:sp>
    </p:spTree>
    <p:extLst>
      <p:ext uri="{BB962C8B-B14F-4D97-AF65-F5344CB8AC3E}">
        <p14:creationId xmlns:p14="http://schemas.microsoft.com/office/powerpoint/2010/main" val="824540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dolescent birth rate.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0728"/>
            <a:ext cx="9144000" cy="5036535"/>
          </a:xfrm>
          <a:prstGeom prst="rect">
            <a:avLst/>
          </a:prstGeom>
        </p:spPr>
      </p:pic>
      <p:sp>
        <p:nvSpPr>
          <p:cNvPr id="4" name="Title 1"/>
          <p:cNvSpPr txBox="1">
            <a:spLocks/>
          </p:cNvSpPr>
          <p:nvPr/>
        </p:nvSpPr>
        <p:spPr>
          <a:xfrm>
            <a:off x="323528" y="116632"/>
            <a:ext cx="8229600" cy="850106"/>
          </a:xfrm>
          <a:prstGeom prst="rect">
            <a:avLst/>
          </a:prstGeom>
        </p:spPr>
        <p:txBody>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algn="ctr"/>
            <a:r>
              <a:rPr lang="en-GB" dirty="0">
                <a:solidFill>
                  <a:srgbClr val="007DC5"/>
                </a:solidFill>
              </a:rPr>
              <a:t>Adolescent birth rate 2005 to 2010</a:t>
            </a:r>
          </a:p>
        </p:txBody>
      </p:sp>
      <p:sp>
        <p:nvSpPr>
          <p:cNvPr id="8" name="TextBox 7"/>
          <p:cNvSpPr txBox="1"/>
          <p:nvPr/>
        </p:nvSpPr>
        <p:spPr>
          <a:xfrm>
            <a:off x="31305" y="4275309"/>
            <a:ext cx="1848736" cy="1673971"/>
          </a:xfrm>
          <a:prstGeom prst="rect">
            <a:avLst/>
          </a:prstGeom>
          <a:solidFill>
            <a:schemeClr val="bg1"/>
          </a:solidFill>
          <a:ln>
            <a:solidFill>
              <a:schemeClr val="bg1"/>
            </a:solidFill>
          </a:ln>
        </p:spPr>
        <p:txBody>
          <a:bodyPr wrap="square" rtlCol="0">
            <a:spAutoFit/>
          </a:bodyPr>
          <a:lstStyle/>
          <a:p>
            <a:endParaRPr lang="en-US" dirty="0"/>
          </a:p>
        </p:txBody>
      </p:sp>
      <p:pic>
        <p:nvPicPr>
          <p:cNvPr id="7" name="Picture 6"/>
          <p:cNvPicPr>
            <a:picLocks noChangeAspect="1"/>
          </p:cNvPicPr>
          <p:nvPr/>
        </p:nvPicPr>
        <p:blipFill>
          <a:blip r:embed="rId4"/>
          <a:stretch>
            <a:fillRect/>
          </a:stretch>
        </p:blipFill>
        <p:spPr>
          <a:xfrm>
            <a:off x="21613" y="4543896"/>
            <a:ext cx="419100" cy="1549400"/>
          </a:xfrm>
          <a:prstGeom prst="rect">
            <a:avLst/>
          </a:prstGeom>
        </p:spPr>
      </p:pic>
      <p:sp>
        <p:nvSpPr>
          <p:cNvPr id="6" name="Rectangle 5"/>
          <p:cNvSpPr/>
          <p:nvPr/>
        </p:nvSpPr>
        <p:spPr>
          <a:xfrm>
            <a:off x="432048" y="4017364"/>
            <a:ext cx="4572000" cy="1966692"/>
          </a:xfrm>
          <a:prstGeom prst="rect">
            <a:avLst/>
          </a:prstGeom>
        </p:spPr>
        <p:txBody>
          <a:bodyPr>
            <a:spAutoFit/>
          </a:bodyPr>
          <a:lstStyle/>
          <a:p>
            <a:endParaRPr lang="en-GB" b="1" dirty="0"/>
          </a:p>
          <a:p>
            <a:r>
              <a:rPr lang="en-GB" b="1" dirty="0"/>
              <a:t>Adolescent birth rate</a:t>
            </a:r>
          </a:p>
          <a:p>
            <a:pPr>
              <a:lnSpc>
                <a:spcPct val="120000"/>
              </a:lnSpc>
            </a:pPr>
            <a:r>
              <a:rPr lang="en-GB" b="1" dirty="0"/>
              <a:t>0-Less than 19</a:t>
            </a:r>
          </a:p>
          <a:p>
            <a:pPr>
              <a:lnSpc>
                <a:spcPct val="120000"/>
              </a:lnSpc>
            </a:pPr>
            <a:r>
              <a:rPr lang="en-GB" b="1" dirty="0"/>
              <a:t>19 </a:t>
            </a:r>
            <a:r>
              <a:rPr lang="en-US" b="1" dirty="0"/>
              <a:t>–</a:t>
            </a:r>
            <a:r>
              <a:rPr lang="en-GB" b="1" dirty="0"/>
              <a:t> Less than 80</a:t>
            </a:r>
          </a:p>
          <a:p>
            <a:pPr>
              <a:lnSpc>
                <a:spcPct val="120000"/>
              </a:lnSpc>
            </a:pPr>
            <a:r>
              <a:rPr lang="en-GB" b="1" dirty="0"/>
              <a:t>80 </a:t>
            </a:r>
            <a:r>
              <a:rPr lang="en-US" b="1" dirty="0"/>
              <a:t>–</a:t>
            </a:r>
            <a:r>
              <a:rPr lang="en-GB" b="1" dirty="0"/>
              <a:t> 210</a:t>
            </a:r>
          </a:p>
          <a:p>
            <a:pPr>
              <a:lnSpc>
                <a:spcPct val="120000"/>
              </a:lnSpc>
            </a:pPr>
            <a:r>
              <a:rPr lang="en-GB" b="1" dirty="0"/>
              <a:t>No data</a:t>
            </a:r>
          </a:p>
        </p:txBody>
      </p:sp>
      <p:sp>
        <p:nvSpPr>
          <p:cNvPr id="9" name="Rectangle 5"/>
          <p:cNvSpPr>
            <a:spLocks noChangeArrowheads="1"/>
          </p:cNvSpPr>
          <p:nvPr/>
        </p:nvSpPr>
        <p:spPr bwMode="auto">
          <a:xfrm>
            <a:off x="432048" y="6131768"/>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300" i="1" dirty="0"/>
              <a:t>Sources: </a:t>
            </a:r>
            <a:r>
              <a:rPr lang="en-US" sz="1400" dirty="0"/>
              <a:t>United Nations, Department of Economic and Social Affairs, Population Division (2013). </a:t>
            </a:r>
            <a:r>
              <a:rPr lang="en-US" sz="1400" i="1" dirty="0"/>
              <a:t>Adolescent Fertility since the International Conference on Population and </a:t>
            </a:r>
            <a:r>
              <a:rPr lang="en-GB" sz="1400" i="1" dirty="0"/>
              <a:t>Development (ICPD) in Cairo</a:t>
            </a:r>
            <a:endParaRPr lang="en-US" sz="1300" i="1" dirty="0">
              <a:solidFill>
                <a:schemeClr val="bg2"/>
              </a:solidFill>
            </a:endParaRPr>
          </a:p>
        </p:txBody>
      </p:sp>
    </p:spTree>
    <p:extLst>
      <p:ext uri="{BB962C8B-B14F-4D97-AF65-F5344CB8AC3E}">
        <p14:creationId xmlns:p14="http://schemas.microsoft.com/office/powerpoint/2010/main" val="16925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457200" y="332656"/>
            <a:ext cx="8458200" cy="685800"/>
          </a:xfrm>
        </p:spPr>
        <p:txBody>
          <a:bodyPr>
            <a:normAutofit/>
          </a:bodyPr>
          <a:lstStyle/>
          <a:p>
            <a:r>
              <a:rPr lang="en-GB" sz="3200" dirty="0">
                <a:ea typeface="ＭＳ Ｐゴシック" pitchFamily="34" charset="-128"/>
              </a:rPr>
              <a:t>Pregnancy Poses Significant Risk for Adolescents </a:t>
            </a:r>
          </a:p>
        </p:txBody>
      </p:sp>
      <p:sp>
        <p:nvSpPr>
          <p:cNvPr id="174083" name="Rectangle 3"/>
          <p:cNvSpPr>
            <a:spLocks noGrp="1" noChangeArrowheads="1"/>
          </p:cNvSpPr>
          <p:nvPr>
            <p:ph type="body" idx="4294967295"/>
          </p:nvPr>
        </p:nvSpPr>
        <p:spPr>
          <a:xfrm>
            <a:off x="457200" y="1124744"/>
            <a:ext cx="8229600" cy="4733925"/>
          </a:xfrm>
          <a:noFill/>
        </p:spPr>
        <p:txBody>
          <a:bodyPr>
            <a:noAutofit/>
          </a:bodyPr>
          <a:lstStyle/>
          <a:p>
            <a:pPr>
              <a:spcBef>
                <a:spcPct val="65000"/>
              </a:spcBef>
            </a:pPr>
            <a:r>
              <a:rPr lang="en-GB" sz="2600" dirty="0">
                <a:ea typeface="ＭＳ Ｐゴシック" pitchFamily="34" charset="-128"/>
              </a:rPr>
              <a:t>Over 70,000 maternal deaths occur among adolescents aged 15–19  each year </a:t>
            </a:r>
          </a:p>
          <a:p>
            <a:pPr>
              <a:spcBef>
                <a:spcPct val="65000"/>
              </a:spcBef>
            </a:pPr>
            <a:r>
              <a:rPr lang="en-GB" sz="2600" dirty="0">
                <a:ea typeface="ＭＳ Ｐゴシック" pitchFamily="34" charset="-128"/>
              </a:rPr>
              <a:t>Girls below the age of 15 are five times more likely to die in childbirth than women in their twenties </a:t>
            </a:r>
          </a:p>
          <a:p>
            <a:pPr>
              <a:spcBef>
                <a:spcPct val="65000"/>
              </a:spcBef>
            </a:pPr>
            <a:r>
              <a:rPr lang="en-US" sz="2600" dirty="0">
                <a:ea typeface="ＭＳ Ｐゴシック" pitchFamily="34" charset="-128"/>
              </a:rPr>
              <a:t>Adolescents are more likely to: </a:t>
            </a:r>
          </a:p>
          <a:p>
            <a:pPr lvl="1"/>
            <a:r>
              <a:rPr lang="en-US" sz="2600" dirty="0">
                <a:ea typeface="ＭＳ Ｐゴシック" pitchFamily="34" charset="-128"/>
              </a:rPr>
              <a:t>Have pregnancy-related complications</a:t>
            </a:r>
          </a:p>
          <a:p>
            <a:pPr lvl="1"/>
            <a:r>
              <a:rPr lang="en-US" sz="2600" dirty="0">
                <a:ea typeface="ＭＳ Ｐゴシック" pitchFamily="34" charset="-128"/>
              </a:rPr>
              <a:t>Deliver prematurely</a:t>
            </a:r>
          </a:p>
          <a:p>
            <a:pPr lvl="1"/>
            <a:r>
              <a:rPr lang="en-US" sz="2600" dirty="0">
                <a:ea typeface="ＭＳ Ｐゴシック" pitchFamily="34" charset="-128"/>
              </a:rPr>
              <a:t>Have babies that die before their first birthday</a:t>
            </a:r>
          </a:p>
          <a:p>
            <a:pPr>
              <a:spcBef>
                <a:spcPct val="65000"/>
              </a:spcBef>
            </a:pPr>
            <a:r>
              <a:rPr lang="en-GB" sz="2600" dirty="0">
                <a:ea typeface="ＭＳ Ｐゴシック" pitchFamily="34" charset="-128"/>
              </a:rPr>
              <a:t>About 3 million young women aged 15-19 have an unsafe abortion in the developing world each year</a:t>
            </a:r>
          </a:p>
        </p:txBody>
      </p:sp>
      <p:sp>
        <p:nvSpPr>
          <p:cNvPr id="11268" name="Rectangle 5"/>
          <p:cNvSpPr>
            <a:spLocks noChangeArrowheads="1"/>
          </p:cNvSpPr>
          <p:nvPr/>
        </p:nvSpPr>
        <p:spPr bwMode="auto">
          <a:xfrm>
            <a:off x="457200" y="6248400"/>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695325" indent="-695325">
              <a:lnSpc>
                <a:spcPct val="85000"/>
              </a:lnSpc>
              <a:tabLst>
                <a:tab pos="695325" algn="l"/>
              </a:tabLst>
            </a:pPr>
            <a:r>
              <a:rPr lang="en-US" sz="1300" i="1" dirty="0"/>
              <a:t>Sources: Adolescent Pregnancy, WHO Fact Sheet no. 364, Updated September 2014 : </a:t>
            </a:r>
            <a:r>
              <a:rPr lang="en-US" sz="1300" i="1" dirty="0">
                <a:hlinkClick r:id="rId3"/>
              </a:rPr>
              <a:t>http://www.who.int/mediacentre/factsheets/fs364/en/</a:t>
            </a:r>
            <a:endParaRPr lang="en-US" sz="1300" i="1" dirty="0"/>
          </a:p>
          <a:p>
            <a:pPr marL="695325" indent="-695325">
              <a:lnSpc>
                <a:spcPct val="85000"/>
              </a:lnSpc>
              <a:tabLst>
                <a:tab pos="695325" algn="l"/>
              </a:tabLst>
            </a:pPr>
            <a:r>
              <a:rPr lang="en-US" sz="1300" i="1" dirty="0">
                <a:solidFill>
                  <a:schemeClr val="bg2"/>
                </a:solidFill>
              </a:rPr>
              <a:t>.</a:t>
            </a:r>
          </a:p>
        </p:txBody>
      </p:sp>
    </p:spTree>
    <p:extLst>
      <p:ext uri="{BB962C8B-B14F-4D97-AF65-F5344CB8AC3E}">
        <p14:creationId xmlns:p14="http://schemas.microsoft.com/office/powerpoint/2010/main" val="10758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MEC Recommendations for AGE</a:t>
            </a:r>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3"/>
          </p:nvPr>
        </p:nvSpPr>
        <p:spPr/>
        <p:txBody>
          <a:bodyPr/>
          <a:lstStyle/>
          <a:p>
            <a:r>
              <a:rPr lang="en-US" dirty="0"/>
              <a:t>Filename</a:t>
            </a:r>
            <a:endParaRPr lang="en-GB" dirty="0"/>
          </a:p>
        </p:txBody>
      </p:sp>
      <p:graphicFrame>
        <p:nvGraphicFramePr>
          <p:cNvPr id="5" name="Content Placeholder 4"/>
          <p:cNvGraphicFramePr>
            <a:graphicFrameLocks/>
          </p:cNvGraphicFramePr>
          <p:nvPr>
            <p:extLst>
              <p:ext uri="{D42A27DB-BD31-4B8C-83A1-F6EECF244321}">
                <p14:modId xmlns:p14="http://schemas.microsoft.com/office/powerpoint/2010/main" val="2504472014"/>
              </p:ext>
            </p:extLst>
          </p:nvPr>
        </p:nvGraphicFramePr>
        <p:xfrm>
          <a:off x="35496" y="1196752"/>
          <a:ext cx="9044096" cy="5608320"/>
        </p:xfrm>
        <a:graphic>
          <a:graphicData uri="http://schemas.openxmlformats.org/drawingml/2006/table">
            <a:tbl>
              <a:tblPr firstRow="1" bandRow="1">
                <a:tableStyleId>{5C22544A-7EE6-4342-B048-85BDC9FD1C3A}</a:tableStyleId>
              </a:tblPr>
              <a:tblGrid>
                <a:gridCol w="2843810">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136815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583662">
                  <a:extLst>
                    <a:ext uri="{9D8B030D-6E8A-4147-A177-3AD203B41FA5}">
                      <a16:colId xmlns:a16="http://schemas.microsoft.com/office/drawing/2014/main" val="20009"/>
                    </a:ext>
                  </a:extLst>
                </a:gridCol>
              </a:tblGrid>
              <a:tr h="370840">
                <a:tc>
                  <a:txBody>
                    <a:bodyPr/>
                    <a:lstStyle/>
                    <a:p>
                      <a:endParaRPr lang="en-GB" dirty="0"/>
                    </a:p>
                  </a:txBody>
                  <a:tcPr/>
                </a:tc>
                <a:tc>
                  <a:txBody>
                    <a:bodyPr/>
                    <a:lstStyle/>
                    <a:p>
                      <a:pPr algn="ctr"/>
                      <a:r>
                        <a:rPr lang="en-GB" b="1" dirty="0"/>
                        <a:t>COC</a:t>
                      </a:r>
                    </a:p>
                  </a:txBody>
                  <a:tcPr/>
                </a:tc>
                <a:tc>
                  <a:txBody>
                    <a:bodyPr/>
                    <a:lstStyle/>
                    <a:p>
                      <a:pPr algn="ctr"/>
                      <a:r>
                        <a:rPr lang="en-GB" b="1" dirty="0"/>
                        <a:t>P</a:t>
                      </a:r>
                    </a:p>
                  </a:txBody>
                  <a:tcPr/>
                </a:tc>
                <a:tc>
                  <a:txBody>
                    <a:bodyPr/>
                    <a:lstStyle/>
                    <a:p>
                      <a:pPr algn="ctr"/>
                      <a:r>
                        <a:rPr lang="en-GB" b="1" dirty="0"/>
                        <a:t>R</a:t>
                      </a:r>
                    </a:p>
                  </a:txBody>
                  <a:tcPr/>
                </a:tc>
                <a:tc>
                  <a:txBody>
                    <a:bodyPr/>
                    <a:lstStyle/>
                    <a:p>
                      <a:pPr algn="ctr"/>
                      <a:r>
                        <a:rPr lang="en-GB" b="1" dirty="0"/>
                        <a:t>CIC </a:t>
                      </a:r>
                    </a:p>
                  </a:txBody>
                  <a:tcPr/>
                </a:tc>
                <a:tc>
                  <a:txBody>
                    <a:bodyPr/>
                    <a:lstStyle/>
                    <a:p>
                      <a:pPr algn="ctr"/>
                      <a:r>
                        <a:rPr lang="en-GB" b="1" dirty="0"/>
                        <a:t>POP</a:t>
                      </a:r>
                    </a:p>
                  </a:txBody>
                  <a:tcPr/>
                </a:tc>
                <a:tc>
                  <a:txBody>
                    <a:bodyPr/>
                    <a:lstStyle/>
                    <a:p>
                      <a:pPr algn="ctr"/>
                      <a:r>
                        <a:rPr lang="en-GB" b="1" dirty="0"/>
                        <a:t>POI</a:t>
                      </a:r>
                    </a:p>
                  </a:txBody>
                  <a:tcPr/>
                </a:tc>
                <a:tc>
                  <a:txBody>
                    <a:bodyPr/>
                    <a:lstStyle/>
                    <a:p>
                      <a:pPr algn="ctr"/>
                      <a:r>
                        <a:rPr lang="en-GB" b="1" dirty="0"/>
                        <a:t>Implant</a:t>
                      </a:r>
                    </a:p>
                  </a:txBody>
                  <a:tcPr/>
                </a:tc>
                <a:tc gridSpan="2">
                  <a:txBody>
                    <a:bodyPr/>
                    <a:lstStyle/>
                    <a:p>
                      <a:pPr algn="ctr"/>
                      <a:r>
                        <a:rPr lang="en-GB" b="1" dirty="0"/>
                        <a:t>IUD</a:t>
                      </a:r>
                    </a:p>
                    <a:p>
                      <a:pPr algn="l"/>
                      <a:r>
                        <a:rPr lang="en-GB" b="1" dirty="0"/>
                        <a:t>  Cu</a:t>
                      </a:r>
                      <a:r>
                        <a:rPr lang="en-GB" b="1" baseline="0" dirty="0"/>
                        <a:t>     </a:t>
                      </a:r>
                      <a:r>
                        <a:rPr lang="en-GB" b="1" dirty="0"/>
                        <a:t>LNG</a:t>
                      </a:r>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pPr marL="342900" indent="-342900">
                        <a:buAutoNum type="alphaLcParenR"/>
                      </a:pPr>
                      <a:r>
                        <a:rPr lang="en-GB" sz="2200" b="1" dirty="0"/>
                        <a:t>Menarche to &lt; 40 years</a:t>
                      </a:r>
                    </a:p>
                    <a:p>
                      <a:pPr marL="0" indent="0">
                        <a:buNone/>
                      </a:pPr>
                      <a:endParaRPr lang="en-GB" sz="2200" dirty="0"/>
                    </a:p>
                    <a:p>
                      <a:pPr marL="342900" indent="-342900">
                        <a:buAutoNum type="alphaLcParenR" startAt="2"/>
                      </a:pPr>
                      <a:r>
                        <a:rPr lang="en-GB" sz="2200" b="1" u="sng" dirty="0"/>
                        <a:t>&gt;</a:t>
                      </a:r>
                      <a:r>
                        <a:rPr lang="en-GB" sz="2200" b="1" u="none" dirty="0"/>
                        <a:t> 40 years</a:t>
                      </a:r>
                    </a:p>
                  </a:txBody>
                  <a:tcPr/>
                </a:tc>
                <a:tc>
                  <a:txBody>
                    <a:bodyPr/>
                    <a:lstStyle/>
                    <a:p>
                      <a:pPr algn="ctr"/>
                      <a:r>
                        <a:rPr lang="en-GB" sz="2200" b="1" dirty="0"/>
                        <a:t>1</a:t>
                      </a:r>
                    </a:p>
                    <a:p>
                      <a:pPr algn="ctr"/>
                      <a:endParaRPr lang="en-GB" sz="2200" b="1" dirty="0"/>
                    </a:p>
                    <a:p>
                      <a:pPr algn="ctr"/>
                      <a:endParaRPr lang="en-GB" sz="2200" b="1" dirty="0"/>
                    </a:p>
                    <a:p>
                      <a:pPr algn="ctr"/>
                      <a:r>
                        <a:rPr lang="en-GB" sz="2200" b="1" dirty="0"/>
                        <a:t>2</a:t>
                      </a:r>
                    </a:p>
                  </a:txBody>
                  <a:tcPr/>
                </a:tc>
                <a:tc>
                  <a:txBody>
                    <a:bodyPr/>
                    <a:lstStyle/>
                    <a:p>
                      <a:pPr algn="ctr"/>
                      <a:r>
                        <a:rPr lang="en-GB" sz="2200" b="1" dirty="0"/>
                        <a:t>1</a:t>
                      </a:r>
                    </a:p>
                    <a:p>
                      <a:pPr algn="ctr"/>
                      <a:endParaRPr lang="en-GB" sz="2200" b="1" dirty="0"/>
                    </a:p>
                    <a:p>
                      <a:pPr algn="ctr"/>
                      <a:endParaRPr lang="en-GB" sz="2200" b="1" dirty="0"/>
                    </a:p>
                    <a:p>
                      <a:pPr algn="ctr"/>
                      <a:r>
                        <a:rPr lang="en-GB" sz="2200" b="1" dirty="0"/>
                        <a:t>2</a:t>
                      </a:r>
                    </a:p>
                  </a:txBody>
                  <a:tcPr/>
                </a:tc>
                <a:tc>
                  <a:txBody>
                    <a:bodyPr/>
                    <a:lstStyle/>
                    <a:p>
                      <a:pPr algn="ctr"/>
                      <a:r>
                        <a:rPr lang="en-GB" sz="2200" b="1" dirty="0"/>
                        <a:t>1</a:t>
                      </a:r>
                    </a:p>
                    <a:p>
                      <a:pPr algn="ctr"/>
                      <a:endParaRPr lang="en-GB" sz="2200" b="1" dirty="0"/>
                    </a:p>
                    <a:p>
                      <a:pPr algn="ctr"/>
                      <a:endParaRPr lang="en-GB" sz="2200" b="1" dirty="0"/>
                    </a:p>
                    <a:p>
                      <a:pPr algn="ctr"/>
                      <a:r>
                        <a:rPr lang="en-GB" sz="2200" b="1" dirty="0"/>
                        <a:t>2</a:t>
                      </a:r>
                    </a:p>
                  </a:txBody>
                  <a:tcPr/>
                </a:tc>
                <a:tc>
                  <a:txBody>
                    <a:bodyPr/>
                    <a:lstStyle/>
                    <a:p>
                      <a:pPr algn="ctr"/>
                      <a:r>
                        <a:rPr lang="en-GB" sz="2200" b="1" dirty="0"/>
                        <a:t>1</a:t>
                      </a:r>
                    </a:p>
                    <a:p>
                      <a:pPr algn="ctr"/>
                      <a:endParaRPr lang="en-GB" sz="2200" b="1" dirty="0"/>
                    </a:p>
                    <a:p>
                      <a:pPr algn="ctr"/>
                      <a:endParaRPr lang="en-GB" sz="2200" b="1" dirty="0"/>
                    </a:p>
                    <a:p>
                      <a:pPr algn="ctr"/>
                      <a:r>
                        <a:rPr lang="en-GB" sz="2200" b="1" dirty="0"/>
                        <a:t>2</a:t>
                      </a:r>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extLst>
                  <a:ext uri="{0D108BD9-81ED-4DB2-BD59-A6C34878D82A}">
                    <a16:rowId xmlns:a16="http://schemas.microsoft.com/office/drawing/2014/main" val="10001"/>
                  </a:ext>
                </a:extLst>
              </a:tr>
              <a:tr h="370840">
                <a:tc>
                  <a:txBody>
                    <a:bodyPr/>
                    <a:lstStyle/>
                    <a:p>
                      <a:pPr marL="342900" indent="-342900">
                        <a:buAutoNum type="alphaLcParenR"/>
                      </a:pPr>
                      <a:r>
                        <a:rPr lang="en-GB" sz="2200" b="1" dirty="0"/>
                        <a:t>Menarche to &lt; 18 years</a:t>
                      </a:r>
                    </a:p>
                    <a:p>
                      <a:pPr marL="0" indent="0">
                        <a:buNone/>
                      </a:pPr>
                      <a:endParaRPr lang="en-GB" sz="2200" b="1" dirty="0"/>
                    </a:p>
                    <a:p>
                      <a:pPr marL="342900" indent="-342900">
                        <a:buAutoNum type="alphaLcParenR" startAt="2"/>
                      </a:pPr>
                      <a:r>
                        <a:rPr lang="en-GB" sz="2200" b="1" dirty="0"/>
                        <a:t>18 to 45 years</a:t>
                      </a:r>
                    </a:p>
                    <a:p>
                      <a:pPr marL="0" indent="0">
                        <a:buNone/>
                      </a:pPr>
                      <a:endParaRPr lang="en-GB" sz="2200" b="1" dirty="0"/>
                    </a:p>
                    <a:p>
                      <a:pPr marL="342900" indent="-342900">
                        <a:buAutoNum type="alphaLcParenR" startAt="3"/>
                      </a:pPr>
                      <a:r>
                        <a:rPr lang="en-GB" sz="2200" b="1" dirty="0"/>
                        <a:t>&gt; 45</a:t>
                      </a:r>
                      <a:r>
                        <a:rPr lang="en-GB" sz="2200" b="1" baseline="0" dirty="0"/>
                        <a:t> years</a:t>
                      </a:r>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p>
                      <a:pPr algn="ctr"/>
                      <a:r>
                        <a:rPr lang="en-GB" sz="2200" b="1" dirty="0"/>
                        <a:t>1</a:t>
                      </a:r>
                    </a:p>
                    <a:p>
                      <a:pPr algn="ctr"/>
                      <a:endParaRPr lang="en-GB" sz="2200" b="1" dirty="0"/>
                    </a:p>
                    <a:p>
                      <a:pPr algn="ctr"/>
                      <a:r>
                        <a:rPr lang="en-GB" sz="2200" b="1" dirty="0"/>
                        <a:t>1</a:t>
                      </a:r>
                    </a:p>
                    <a:p>
                      <a:pPr algn="ctr"/>
                      <a:endParaRPr lang="en-GB" sz="2200" b="1" dirty="0"/>
                    </a:p>
                    <a:p>
                      <a:pPr algn="ctr"/>
                      <a:r>
                        <a:rPr lang="en-GB" sz="2200" b="1" dirty="0"/>
                        <a:t>1</a:t>
                      </a:r>
                    </a:p>
                  </a:txBody>
                  <a:tcPr/>
                </a:tc>
                <a:tc>
                  <a:txBody>
                    <a:bodyPr/>
                    <a:lstStyle/>
                    <a:p>
                      <a:pPr algn="ctr"/>
                      <a:endParaRPr lang="en-GB" sz="2200" b="1" dirty="0"/>
                    </a:p>
                    <a:p>
                      <a:pPr algn="ctr"/>
                      <a:r>
                        <a:rPr lang="en-GB" sz="2200" b="1" dirty="0"/>
                        <a:t>2</a:t>
                      </a:r>
                    </a:p>
                    <a:p>
                      <a:pPr algn="ctr"/>
                      <a:endParaRPr lang="en-GB" sz="2200" b="1" dirty="0"/>
                    </a:p>
                    <a:p>
                      <a:pPr algn="ctr"/>
                      <a:r>
                        <a:rPr lang="en-GB" sz="2200" b="1" dirty="0"/>
                        <a:t>1</a:t>
                      </a:r>
                    </a:p>
                    <a:p>
                      <a:pPr algn="ctr"/>
                      <a:endParaRPr lang="en-GB" sz="2200" b="1" dirty="0"/>
                    </a:p>
                    <a:p>
                      <a:pPr algn="ctr"/>
                      <a:r>
                        <a:rPr lang="en-GB" sz="2200" b="1" dirty="0"/>
                        <a:t>2</a:t>
                      </a:r>
                    </a:p>
                  </a:txBody>
                  <a:tcPr/>
                </a:tc>
                <a:tc>
                  <a:txBody>
                    <a:bodyPr/>
                    <a:lstStyle/>
                    <a:p>
                      <a:pPr algn="ctr"/>
                      <a:endParaRPr lang="en-GB" sz="2200" b="1" dirty="0"/>
                    </a:p>
                    <a:p>
                      <a:pPr algn="ctr"/>
                      <a:r>
                        <a:rPr lang="en-GB" sz="2200" b="1" dirty="0"/>
                        <a:t>1</a:t>
                      </a:r>
                    </a:p>
                    <a:p>
                      <a:pPr algn="ctr"/>
                      <a:endParaRPr lang="en-GB" sz="2200" b="1" dirty="0"/>
                    </a:p>
                    <a:p>
                      <a:pPr algn="ctr"/>
                      <a:r>
                        <a:rPr lang="en-GB" sz="2200" b="1" dirty="0"/>
                        <a:t>1</a:t>
                      </a:r>
                    </a:p>
                    <a:p>
                      <a:pPr algn="ctr"/>
                      <a:endParaRPr lang="en-GB" sz="2200" b="1" dirty="0"/>
                    </a:p>
                    <a:p>
                      <a:pPr algn="ctr"/>
                      <a:r>
                        <a:rPr lang="en-GB" sz="2200" b="1" dirty="0"/>
                        <a:t>1</a:t>
                      </a:r>
                    </a:p>
                  </a:txBody>
                  <a:tcPr/>
                </a:tc>
                <a:tc>
                  <a:txBody>
                    <a:bodyPr/>
                    <a:lstStyle/>
                    <a:p>
                      <a:pPr algn="ctr"/>
                      <a:endParaRPr lang="en-GB" sz="2200" b="1" dirty="0"/>
                    </a:p>
                  </a:txBody>
                  <a:tcPr/>
                </a:tc>
                <a:tc>
                  <a:txBody>
                    <a:bodyPr/>
                    <a:lstStyle/>
                    <a:p>
                      <a:pPr algn="ctr"/>
                      <a:endParaRPr lang="en-GB" sz="2200" b="1" dirty="0"/>
                    </a:p>
                  </a:txBody>
                  <a:tcPr/>
                </a:tc>
                <a:extLst>
                  <a:ext uri="{0D108BD9-81ED-4DB2-BD59-A6C34878D82A}">
                    <a16:rowId xmlns:a16="http://schemas.microsoft.com/office/drawing/2014/main" val="10002"/>
                  </a:ext>
                </a:extLst>
              </a:tr>
              <a:tr h="370840">
                <a:tc>
                  <a:txBody>
                    <a:bodyPr/>
                    <a:lstStyle/>
                    <a:p>
                      <a:pPr marL="342900" indent="-342900">
                        <a:buAutoNum type="alphaLcParenR"/>
                      </a:pPr>
                      <a:r>
                        <a:rPr lang="en-GB" sz="2200" b="1" baseline="0" dirty="0"/>
                        <a:t>Menarche to &lt; 20 years</a:t>
                      </a:r>
                    </a:p>
                    <a:p>
                      <a:pPr marL="342900" indent="-342900">
                        <a:buAutoNum type="alphaLcParenR"/>
                      </a:pPr>
                      <a:endParaRPr lang="en-GB" sz="2200" b="1" baseline="0" dirty="0"/>
                    </a:p>
                    <a:p>
                      <a:pPr marL="342900" indent="-342900">
                        <a:buAutoNum type="alphaLcParenR"/>
                      </a:pPr>
                      <a:r>
                        <a:rPr lang="en-GB" sz="2200" b="1" u="sng" baseline="0" dirty="0"/>
                        <a:t>&gt;</a:t>
                      </a:r>
                      <a:r>
                        <a:rPr lang="en-GB" sz="2200" b="1" u="none" baseline="0" dirty="0"/>
                        <a:t> 20 years</a:t>
                      </a:r>
                      <a:endParaRPr lang="en-GB" sz="2200" b="1" baseline="0"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algn="ctr"/>
                      <a:endParaRPr lang="en-GB" sz="2200" b="1" dirty="0"/>
                    </a:p>
                  </a:txBody>
                  <a:tcPr/>
                </a:tc>
                <a:tc>
                  <a:txBody>
                    <a:bodyPr/>
                    <a:lstStyle/>
                    <a:p>
                      <a:pPr marL="0" indent="0" algn="ctr">
                        <a:buNone/>
                      </a:pPr>
                      <a:r>
                        <a:rPr lang="en-GB" sz="2200" b="1" dirty="0"/>
                        <a:t>2</a:t>
                      </a:r>
                    </a:p>
                    <a:p>
                      <a:pPr marL="0" indent="0" algn="ctr">
                        <a:buNone/>
                      </a:pPr>
                      <a:endParaRPr lang="en-GB" sz="2200" b="1" dirty="0"/>
                    </a:p>
                    <a:p>
                      <a:pPr marL="0" indent="0" algn="ctr">
                        <a:buNone/>
                      </a:pPr>
                      <a:endParaRPr lang="en-GB" sz="2200" b="1" dirty="0"/>
                    </a:p>
                    <a:p>
                      <a:pPr marL="0" indent="0" algn="ctr">
                        <a:buNone/>
                      </a:pPr>
                      <a:r>
                        <a:rPr lang="en-GB" sz="2200" b="1" dirty="0"/>
                        <a:t>1</a:t>
                      </a:r>
                    </a:p>
                  </a:txBody>
                  <a:tcPr/>
                </a:tc>
                <a:tc>
                  <a:txBody>
                    <a:bodyPr/>
                    <a:lstStyle/>
                    <a:p>
                      <a:pPr algn="ctr"/>
                      <a:r>
                        <a:rPr lang="en-GB" sz="2200" b="1" dirty="0"/>
                        <a:t>2</a:t>
                      </a:r>
                    </a:p>
                    <a:p>
                      <a:pPr algn="ctr"/>
                      <a:endParaRPr lang="en-GB" sz="2200" b="1" dirty="0"/>
                    </a:p>
                    <a:p>
                      <a:pPr algn="ctr"/>
                      <a:endParaRPr lang="en-GB" sz="2200" b="1" dirty="0"/>
                    </a:p>
                    <a:p>
                      <a:pPr algn="ctr"/>
                      <a:r>
                        <a:rPr lang="en-GB" sz="2200" b="1" dirty="0"/>
                        <a:t>1</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4915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229600" cy="850106"/>
          </a:xfrm>
        </p:spPr>
        <p:txBody>
          <a:bodyPr/>
          <a:lstStyle/>
          <a:p>
            <a:r>
              <a:rPr lang="en-US" dirty="0"/>
              <a:t>Adolescents and DMPA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64940587"/>
              </p:ext>
            </p:extLst>
          </p:nvPr>
        </p:nvGraphicFramePr>
        <p:xfrm>
          <a:off x="179512" y="908720"/>
          <a:ext cx="8964488" cy="2138680"/>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20000"/>
                    </a:ext>
                  </a:extLst>
                </a:gridCol>
                <a:gridCol w="1430911">
                  <a:extLst>
                    <a:ext uri="{9D8B030D-6E8A-4147-A177-3AD203B41FA5}">
                      <a16:colId xmlns:a16="http://schemas.microsoft.com/office/drawing/2014/main" val="20001"/>
                    </a:ext>
                  </a:extLst>
                </a:gridCol>
                <a:gridCol w="1692055">
                  <a:extLst>
                    <a:ext uri="{9D8B030D-6E8A-4147-A177-3AD203B41FA5}">
                      <a16:colId xmlns:a16="http://schemas.microsoft.com/office/drawing/2014/main" val="20002"/>
                    </a:ext>
                  </a:extLst>
                </a:gridCol>
                <a:gridCol w="2241122">
                  <a:extLst>
                    <a:ext uri="{9D8B030D-6E8A-4147-A177-3AD203B41FA5}">
                      <a16:colId xmlns:a16="http://schemas.microsoft.com/office/drawing/2014/main" val="20003"/>
                    </a:ext>
                  </a:extLst>
                </a:gridCol>
              </a:tblGrid>
              <a:tr h="370840">
                <a:tc>
                  <a:txBody>
                    <a:bodyPr/>
                    <a:lstStyle/>
                    <a:p>
                      <a:endParaRPr lang="en-GB" dirty="0"/>
                    </a:p>
                  </a:txBody>
                  <a:tcPr/>
                </a:tc>
                <a:tc>
                  <a:txBody>
                    <a:bodyPr/>
                    <a:lstStyle/>
                    <a:p>
                      <a:pPr algn="ctr"/>
                      <a:r>
                        <a:rPr lang="en-GB" b="1" dirty="0"/>
                        <a:t>POP</a:t>
                      </a:r>
                    </a:p>
                  </a:txBody>
                  <a:tcPr/>
                </a:tc>
                <a:tc>
                  <a:txBody>
                    <a:bodyPr/>
                    <a:lstStyle/>
                    <a:p>
                      <a:pPr algn="ctr"/>
                      <a:r>
                        <a:rPr lang="en-GB" b="1" dirty="0"/>
                        <a:t>DMPA/NET-EN</a:t>
                      </a:r>
                    </a:p>
                  </a:txBody>
                  <a:tcPr/>
                </a:tc>
                <a:tc>
                  <a:txBody>
                    <a:bodyPr/>
                    <a:lstStyle/>
                    <a:p>
                      <a:pPr algn="ctr"/>
                      <a:r>
                        <a:rPr lang="en-GB" b="1" dirty="0"/>
                        <a:t> LNG/ETG Implants</a:t>
                      </a:r>
                    </a:p>
                  </a:txBody>
                  <a:tcPr/>
                </a:tc>
                <a:extLst>
                  <a:ext uri="{0D108BD9-81ED-4DB2-BD59-A6C34878D82A}">
                    <a16:rowId xmlns:a16="http://schemas.microsoft.com/office/drawing/2014/main" val="10000"/>
                  </a:ext>
                </a:extLst>
              </a:tr>
              <a:tr h="370840">
                <a:tc>
                  <a:txBody>
                    <a:bodyPr/>
                    <a:lstStyle/>
                    <a:p>
                      <a:pPr marL="342900" indent="-342900">
                        <a:buAutoNum type="alphaLcParenR"/>
                      </a:pPr>
                      <a:r>
                        <a:rPr lang="en-GB" sz="2200" b="1" dirty="0"/>
                        <a:t>Menarche to &lt; 18 years</a:t>
                      </a:r>
                    </a:p>
                    <a:p>
                      <a:pPr marL="0" indent="0">
                        <a:buNone/>
                      </a:pPr>
                      <a:endParaRPr lang="en-GB" sz="2200" b="1" dirty="0"/>
                    </a:p>
                    <a:p>
                      <a:pPr marL="342900" indent="-342900">
                        <a:buAutoNum type="alphaLcParenR" startAt="2"/>
                      </a:pPr>
                      <a:r>
                        <a:rPr lang="en-GB" sz="2200" b="1" dirty="0"/>
                        <a:t>18 to 45 years</a:t>
                      </a:r>
                    </a:p>
                    <a:p>
                      <a:pPr marL="0" indent="0">
                        <a:buNone/>
                      </a:pPr>
                      <a:endParaRPr lang="en-GB" sz="2200" b="1" dirty="0"/>
                    </a:p>
                    <a:p>
                      <a:pPr marL="342900" indent="-342900">
                        <a:buAutoNum type="alphaLcParenR" startAt="3"/>
                      </a:pPr>
                      <a:r>
                        <a:rPr lang="en-GB" sz="2200" b="1" dirty="0"/>
                        <a:t>&gt; 45</a:t>
                      </a:r>
                      <a:r>
                        <a:rPr lang="en-GB" sz="2200" b="1" baseline="0" dirty="0"/>
                        <a:t> years</a:t>
                      </a:r>
                    </a:p>
                  </a:txBody>
                  <a:tcPr/>
                </a:tc>
                <a:tc>
                  <a:txBody>
                    <a:bodyPr/>
                    <a:lstStyle/>
                    <a:p>
                      <a:pPr algn="ctr">
                        <a:lnSpc>
                          <a:spcPct val="200000"/>
                        </a:lnSpc>
                      </a:pPr>
                      <a:r>
                        <a:rPr lang="en-GB" b="1" dirty="0"/>
                        <a:t>1</a:t>
                      </a:r>
                    </a:p>
                    <a:p>
                      <a:pPr algn="ctr">
                        <a:lnSpc>
                          <a:spcPct val="200000"/>
                        </a:lnSpc>
                      </a:pPr>
                      <a:r>
                        <a:rPr lang="en-GB" b="1" dirty="0"/>
                        <a:t>1</a:t>
                      </a:r>
                    </a:p>
                    <a:p>
                      <a:pPr algn="ctr">
                        <a:lnSpc>
                          <a:spcPct val="200000"/>
                        </a:lnSpc>
                      </a:pPr>
                      <a:r>
                        <a:rPr lang="en-GB" b="1" dirty="0"/>
                        <a:t>1</a:t>
                      </a:r>
                    </a:p>
                  </a:txBody>
                  <a:tcPr/>
                </a:tc>
                <a:tc>
                  <a:txBody>
                    <a:bodyPr/>
                    <a:lstStyle/>
                    <a:p>
                      <a:pPr algn="ctr">
                        <a:lnSpc>
                          <a:spcPct val="200000"/>
                        </a:lnSpc>
                      </a:pPr>
                      <a:r>
                        <a:rPr lang="en-GB" b="1" dirty="0"/>
                        <a:t>2</a:t>
                      </a:r>
                    </a:p>
                    <a:p>
                      <a:pPr algn="ctr">
                        <a:lnSpc>
                          <a:spcPct val="200000"/>
                        </a:lnSpc>
                      </a:pPr>
                      <a:r>
                        <a:rPr lang="en-GB" b="1" dirty="0"/>
                        <a:t>1</a:t>
                      </a:r>
                    </a:p>
                    <a:p>
                      <a:pPr algn="ctr">
                        <a:lnSpc>
                          <a:spcPct val="200000"/>
                        </a:lnSpc>
                      </a:pPr>
                      <a:r>
                        <a:rPr lang="en-GB" b="1" dirty="0"/>
                        <a:t>2</a:t>
                      </a:r>
                    </a:p>
                  </a:txBody>
                  <a:tcPr/>
                </a:tc>
                <a:tc>
                  <a:txBody>
                    <a:bodyPr/>
                    <a:lstStyle/>
                    <a:p>
                      <a:pPr algn="ctr">
                        <a:lnSpc>
                          <a:spcPct val="200000"/>
                        </a:lnSpc>
                      </a:pPr>
                      <a:r>
                        <a:rPr lang="en-GB" b="1" dirty="0"/>
                        <a:t>1</a:t>
                      </a:r>
                    </a:p>
                    <a:p>
                      <a:pPr algn="ctr">
                        <a:lnSpc>
                          <a:spcPct val="200000"/>
                        </a:lnSpc>
                      </a:pPr>
                      <a:r>
                        <a:rPr lang="en-GB" b="1" dirty="0"/>
                        <a:t>1</a:t>
                      </a:r>
                    </a:p>
                    <a:p>
                      <a:pPr algn="ctr">
                        <a:lnSpc>
                          <a:spcPct val="200000"/>
                        </a:lnSpc>
                      </a:pPr>
                      <a:r>
                        <a:rPr lang="en-GB" b="1" dirty="0"/>
                        <a:t>1</a:t>
                      </a:r>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179512" y="3191485"/>
            <a:ext cx="8568952" cy="3477875"/>
          </a:xfrm>
          <a:prstGeom prst="rect">
            <a:avLst/>
          </a:prstGeom>
          <a:noFill/>
        </p:spPr>
        <p:txBody>
          <a:bodyPr wrap="square" rtlCol="0">
            <a:spAutoFit/>
          </a:bodyPr>
          <a:lstStyle/>
          <a:p>
            <a:r>
              <a:rPr lang="en-US" sz="2200" b="1" dirty="0"/>
              <a:t>Evidence: </a:t>
            </a:r>
            <a:r>
              <a:rPr lang="en-US" sz="2200" dirty="0"/>
              <a:t>Most studies have found that women lose bone mineral density (BMD) during DMPA use, but recover BMD after discontinuation. Limited evidence shows a weak association with fracture, although 1 large study suggests that women who choose DMPA may be at higher risk for fracture even prior to initiation of the method. It is unclear whether adult women with long durations of DMPA use can regain BMD to baseline levels before entering menopause and whether adolescents can reach peak bone mass after discontinuation of DMPA. The relationship between these changes in BMD during the reproductive years and future fracture risk is unknown. Studies generally find no effect of POCs other than DMPA on BMD.</a:t>
            </a:r>
            <a:endParaRPr lang="en-GB" sz="2200" dirty="0"/>
          </a:p>
        </p:txBody>
      </p:sp>
    </p:spTree>
    <p:extLst>
      <p:ext uri="{BB962C8B-B14F-4D97-AF65-F5344CB8AC3E}">
        <p14:creationId xmlns:p14="http://schemas.microsoft.com/office/powerpoint/2010/main" val="1149079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Adolescents and IUD</a:t>
            </a:r>
          </a:p>
        </p:txBody>
      </p:sp>
      <p:graphicFrame>
        <p:nvGraphicFramePr>
          <p:cNvPr id="5" name="Content Placeholder 4"/>
          <p:cNvGraphicFramePr>
            <a:graphicFrameLocks/>
          </p:cNvGraphicFramePr>
          <p:nvPr>
            <p:extLst>
              <p:ext uri="{D42A27DB-BD31-4B8C-83A1-F6EECF244321}">
                <p14:modId xmlns:p14="http://schemas.microsoft.com/office/powerpoint/2010/main" val="1388488793"/>
              </p:ext>
            </p:extLst>
          </p:nvPr>
        </p:nvGraphicFramePr>
        <p:xfrm>
          <a:off x="656946" y="1226195"/>
          <a:ext cx="6723366" cy="1559560"/>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20000"/>
                    </a:ext>
                  </a:extLst>
                </a:gridCol>
                <a:gridCol w="1430911">
                  <a:extLst>
                    <a:ext uri="{9D8B030D-6E8A-4147-A177-3AD203B41FA5}">
                      <a16:colId xmlns:a16="http://schemas.microsoft.com/office/drawing/2014/main" val="20001"/>
                    </a:ext>
                  </a:extLst>
                </a:gridCol>
                <a:gridCol w="1692055">
                  <a:extLst>
                    <a:ext uri="{9D8B030D-6E8A-4147-A177-3AD203B41FA5}">
                      <a16:colId xmlns:a16="http://schemas.microsoft.com/office/drawing/2014/main" val="20002"/>
                    </a:ext>
                  </a:extLst>
                </a:gridCol>
              </a:tblGrid>
              <a:tr h="370840">
                <a:tc>
                  <a:txBody>
                    <a:bodyPr/>
                    <a:lstStyle/>
                    <a:p>
                      <a:endParaRPr lang="en-GB" dirty="0"/>
                    </a:p>
                  </a:txBody>
                  <a:tcPr/>
                </a:tc>
                <a:tc>
                  <a:txBody>
                    <a:bodyPr/>
                    <a:lstStyle/>
                    <a:p>
                      <a:pPr algn="ctr"/>
                      <a:r>
                        <a:rPr lang="en-GB" b="1" dirty="0"/>
                        <a:t>Cu-IUD</a:t>
                      </a:r>
                    </a:p>
                  </a:txBody>
                  <a:tcPr/>
                </a:tc>
                <a:tc>
                  <a:txBody>
                    <a:bodyPr/>
                    <a:lstStyle/>
                    <a:p>
                      <a:pPr algn="ctr"/>
                      <a:r>
                        <a:rPr lang="en-GB" b="1" dirty="0"/>
                        <a:t>LNG-IUD</a:t>
                      </a:r>
                    </a:p>
                  </a:txBody>
                  <a:tcPr/>
                </a:tc>
                <a:extLst>
                  <a:ext uri="{0D108BD9-81ED-4DB2-BD59-A6C34878D82A}">
                    <a16:rowId xmlns:a16="http://schemas.microsoft.com/office/drawing/2014/main" val="10000"/>
                  </a:ext>
                </a:extLst>
              </a:tr>
              <a:tr h="370840">
                <a:tc>
                  <a:txBody>
                    <a:bodyPr/>
                    <a:lstStyle/>
                    <a:p>
                      <a:pPr marL="342900" indent="-342900">
                        <a:buAutoNum type="alphaLcParenR"/>
                      </a:pPr>
                      <a:r>
                        <a:rPr lang="en-GB" sz="2200" b="1" dirty="0"/>
                        <a:t>Menarche to &lt; 20</a:t>
                      </a:r>
                      <a:r>
                        <a:rPr lang="en-GB" sz="2200" b="1" baseline="0" dirty="0"/>
                        <a:t> </a:t>
                      </a:r>
                      <a:r>
                        <a:rPr lang="en-GB" sz="2200" b="1" dirty="0"/>
                        <a:t> years</a:t>
                      </a:r>
                    </a:p>
                    <a:p>
                      <a:pPr marL="0" indent="0">
                        <a:buNone/>
                      </a:pPr>
                      <a:endParaRPr lang="en-GB" sz="2200" b="1" dirty="0"/>
                    </a:p>
                    <a:p>
                      <a:pPr marL="342900" indent="-342900">
                        <a:buAutoNum type="alphaLcParenR" startAt="2"/>
                      </a:pPr>
                      <a:r>
                        <a:rPr lang="en-GB" sz="2200" b="1" u="sng" dirty="0"/>
                        <a:t>&gt;</a:t>
                      </a:r>
                      <a:r>
                        <a:rPr lang="en-GB" sz="2200" b="1" u="none" dirty="0"/>
                        <a:t> 20 years</a:t>
                      </a:r>
                      <a:endParaRPr lang="en-GB" sz="2200" b="1" u="sng" dirty="0"/>
                    </a:p>
                  </a:txBody>
                  <a:tcPr/>
                </a:tc>
                <a:tc>
                  <a:txBody>
                    <a:bodyPr/>
                    <a:lstStyle/>
                    <a:p>
                      <a:pPr algn="ctr">
                        <a:lnSpc>
                          <a:spcPct val="200000"/>
                        </a:lnSpc>
                      </a:pPr>
                      <a:r>
                        <a:rPr lang="en-GB" b="1" dirty="0"/>
                        <a:t>2</a:t>
                      </a:r>
                    </a:p>
                    <a:p>
                      <a:pPr algn="ctr">
                        <a:lnSpc>
                          <a:spcPct val="200000"/>
                        </a:lnSpc>
                      </a:pPr>
                      <a:r>
                        <a:rPr lang="en-GB" b="1" dirty="0"/>
                        <a:t>1</a:t>
                      </a:r>
                    </a:p>
                  </a:txBody>
                  <a:tcPr/>
                </a:tc>
                <a:tc>
                  <a:txBody>
                    <a:bodyPr/>
                    <a:lstStyle/>
                    <a:p>
                      <a:pPr algn="ctr">
                        <a:lnSpc>
                          <a:spcPct val="200000"/>
                        </a:lnSpc>
                      </a:pPr>
                      <a:r>
                        <a:rPr lang="en-GB" b="1" dirty="0"/>
                        <a:t>2</a:t>
                      </a:r>
                    </a:p>
                    <a:p>
                      <a:pPr algn="ctr">
                        <a:lnSpc>
                          <a:spcPct val="200000"/>
                        </a:lnSpc>
                      </a:pPr>
                      <a:r>
                        <a:rPr lang="en-GB" b="1" dirty="0"/>
                        <a:t>1</a:t>
                      </a:r>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467544" y="3284984"/>
            <a:ext cx="7776864" cy="1938992"/>
          </a:xfrm>
          <a:prstGeom prst="rect">
            <a:avLst/>
          </a:prstGeom>
          <a:noFill/>
        </p:spPr>
        <p:txBody>
          <a:bodyPr wrap="square" rtlCol="0">
            <a:spAutoFit/>
          </a:bodyPr>
          <a:lstStyle/>
          <a:p>
            <a:r>
              <a:rPr lang="en-US" sz="2400" b="1" dirty="0"/>
              <a:t>Evidence: </a:t>
            </a:r>
            <a:r>
              <a:rPr lang="en-US" sz="2400" dirty="0"/>
              <a:t>Risks of pregnancy, infection and perforation are low among IUD users of any age. Heavy bleeding or removals for bleeding do not seem to be associated with age. Young women using Cu-IUDs may have an increased risk of expulsion compared with older Cu-IUD users.</a:t>
            </a:r>
            <a:endParaRPr lang="en-GB" sz="2400" dirty="0"/>
          </a:p>
        </p:txBody>
      </p:sp>
    </p:spTree>
    <p:extLst>
      <p:ext uri="{BB962C8B-B14F-4D97-AF65-F5344CB8AC3E}">
        <p14:creationId xmlns:p14="http://schemas.microsoft.com/office/powerpoint/2010/main" val="16345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86800" cy="850106"/>
          </a:xfrm>
        </p:spPr>
        <p:txBody>
          <a:bodyPr>
            <a:normAutofit/>
          </a:bodyPr>
          <a:lstStyle/>
          <a:p>
            <a:r>
              <a:rPr lang="en-GB" dirty="0"/>
              <a:t>Adolescents and Emergency Contraception</a:t>
            </a:r>
          </a:p>
        </p:txBody>
      </p:sp>
      <p:sp>
        <p:nvSpPr>
          <p:cNvPr id="3" name="Content Placeholder 2"/>
          <p:cNvSpPr>
            <a:spLocks noGrp="1"/>
          </p:cNvSpPr>
          <p:nvPr>
            <p:ph idx="1"/>
          </p:nvPr>
        </p:nvSpPr>
        <p:spPr>
          <a:xfrm>
            <a:off x="457200" y="1052736"/>
            <a:ext cx="8229600" cy="5400600"/>
          </a:xfrm>
        </p:spPr>
        <p:txBody>
          <a:bodyPr>
            <a:normAutofit fontScale="92500" lnSpcReduction="10000"/>
          </a:bodyPr>
          <a:lstStyle/>
          <a:p>
            <a:pPr marL="0" indent="0">
              <a:buNone/>
            </a:pPr>
            <a:endParaRPr lang="en-GB" dirty="0"/>
          </a:p>
          <a:p>
            <a:r>
              <a:rPr lang="en-US" dirty="0"/>
              <a:t>Adolescents and adult women of reproductive age may need emergency contraception at some point to avoid an unintended pregnancy.</a:t>
            </a:r>
          </a:p>
          <a:p>
            <a:pPr marL="0" indent="0">
              <a:buNone/>
            </a:pPr>
            <a:endParaRPr lang="en-GB" dirty="0"/>
          </a:p>
          <a:p>
            <a:r>
              <a:rPr lang="en-US" dirty="0"/>
              <a:t>All women and girls, regardless of age, can use emergency contraceptive pills (combined hormonal, levonorgestrel or ulipristal acetate)</a:t>
            </a:r>
          </a:p>
          <a:p>
            <a:pPr lvl="1"/>
            <a:r>
              <a:rPr lang="en-US" sz="2600" i="1" dirty="0"/>
              <a:t>There are no medical conditions for which the risks of ECP use outweigh any potential benefits. </a:t>
            </a:r>
          </a:p>
          <a:p>
            <a:endParaRPr lang="en-US" dirty="0"/>
          </a:p>
          <a:p>
            <a:r>
              <a:rPr lang="en-GB" dirty="0"/>
              <a:t>Cu-IUD can be inserted within five days of unprotected intercourse for emergency contraception</a:t>
            </a:r>
          </a:p>
          <a:p>
            <a:endParaRPr lang="en-GB" dirty="0"/>
          </a:p>
        </p:txBody>
      </p:sp>
    </p:spTree>
    <p:extLst>
      <p:ext uri="{BB962C8B-B14F-4D97-AF65-F5344CB8AC3E}">
        <p14:creationId xmlns:p14="http://schemas.microsoft.com/office/powerpoint/2010/main" val="152361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395536" y="1412776"/>
            <a:ext cx="8229600" cy="4569371"/>
          </a:xfrm>
        </p:spPr>
        <p:txBody>
          <a:bodyPr/>
          <a:lstStyle/>
          <a:p>
            <a:pPr marL="0" indent="0">
              <a:buNone/>
            </a:pPr>
            <a:endParaRPr lang="en-GB" dirty="0"/>
          </a:p>
          <a:p>
            <a:r>
              <a:rPr lang="en-GB" dirty="0"/>
              <a:t> WHO evidence-based recommendations note that adolescents are generally medically eligible to use all effective, reversible forms of contraception and emergency contraception. </a:t>
            </a:r>
          </a:p>
          <a:p>
            <a:endParaRPr lang="en-GB" dirty="0"/>
          </a:p>
          <a:p>
            <a:pPr marL="0" indent="0">
              <a:buNone/>
            </a:pPr>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4032679270"/>
      </p:ext>
    </p:extLst>
  </p:cSld>
  <p:clrMapOvr>
    <a:masterClrMapping/>
  </p:clrMapOvr>
</p:sld>
</file>

<file path=ppt/theme/theme1.xml><?xml version="1.0" encoding="utf-8"?>
<a:theme xmlns:a="http://schemas.openxmlformats.org/drawingml/2006/main" name="new logo - Presentation TEMPLATE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logo - Presentation TEMPLATE 2014</Template>
  <TotalTime>261</TotalTime>
  <Words>1635</Words>
  <Application>Microsoft Office PowerPoint</Application>
  <PresentationFormat>On-screen Show (4:3)</PresentationFormat>
  <Paragraphs>193</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Trebuchet MS</vt:lpstr>
      <vt:lpstr>Wingdings</vt:lpstr>
      <vt:lpstr>new logo - Presentation TEMPLATE 2014</vt:lpstr>
      <vt:lpstr>WHO evidence-based guidelines for contraceptive eligibility: Adolescents</vt:lpstr>
      <vt:lpstr>PowerPoint Presentation</vt:lpstr>
      <vt:lpstr>Pregnancy Poses Significant Risk for Adolescents </vt:lpstr>
      <vt:lpstr>Summary of  MEC Recommendations for AGE</vt:lpstr>
      <vt:lpstr>Adolescents and DMPA</vt:lpstr>
      <vt:lpstr>Adolescents and IUD</vt:lpstr>
      <vt:lpstr>Adolescents and Emergency Contraception</vt:lpstr>
      <vt:lpstr>Summary</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evidence-based guidelines for contraceptive eligibility: Adolescents - Petrus Steyn</dc:title>
  <dc:creator>Petrus Steyn</dc:creator>
  <cp:lastModifiedBy>Aldo Campana</cp:lastModifiedBy>
  <cp:revision>21</cp:revision>
  <dcterms:created xsi:type="dcterms:W3CDTF">2015-06-02T07:02:24Z</dcterms:created>
  <dcterms:modified xsi:type="dcterms:W3CDTF">2021-06-25T09:26:41Z</dcterms:modified>
</cp:coreProperties>
</file>