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62" r:id="rId4"/>
    <p:sldId id="263" r:id="rId5"/>
    <p:sldId id="264" r:id="rId6"/>
    <p:sldId id="279" r:id="rId7"/>
    <p:sldId id="28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5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283"/>
            <p14:sldId id="262"/>
            <p14:sldId id="263"/>
            <p14:sldId id="264"/>
            <p14:sldId id="279"/>
            <p14:sldId id="28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33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437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19/06/2022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6BA30B-6350-420F-83C4-39E7CF575A07}" type="slidenum">
              <a:rPr lang="en-US" smtClean="0"/>
              <a:pPr eaLnBrk="1" hangingPunct="1"/>
              <a:t>11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These are examples of some of the PowerPoint pages.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Title page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Group activities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Questions to consider</a:t>
            </a:r>
          </a:p>
          <a:p>
            <a:pPr eaLnBrk="1" hangingPunct="1"/>
            <a:endParaRPr lang="en-GB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(same for the next few slides, just to show the audience how it looks like).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45DC98-47D2-4DEE-BD30-13E60768BE15}" type="slidenum">
              <a:rPr lang="en-US" smtClean="0"/>
              <a:pPr eaLnBrk="1" hangingPunct="1"/>
              <a:t>15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8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0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838656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198770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980" y="656245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ptraining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sexual-and-reproductive-health-and-research-(srh)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Family planning training resource package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Petrus Steyn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1475656" y="4221088"/>
            <a:ext cx="5834062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World Health Organization,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9197" y="442631"/>
            <a:ext cx="4915396" cy="850900"/>
          </a:xfrm>
        </p:spPr>
        <p:txBody>
          <a:bodyPr/>
          <a:lstStyle/>
          <a:p>
            <a:r>
              <a:rPr lang="en-US" dirty="0"/>
              <a:t>Facilitators’ Guide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6" y="620688"/>
            <a:ext cx="3901095" cy="50531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23" y="1293531"/>
            <a:ext cx="3816424" cy="493771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63563" cy="409304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321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116632"/>
            <a:ext cx="3682380" cy="27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9921"/>
            <a:ext cx="3092599" cy="2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81" y="404664"/>
            <a:ext cx="3444572" cy="25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308623" cy="24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267221" cy="24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33" y="3233193"/>
            <a:ext cx="2736676" cy="850900"/>
          </a:xfrm>
        </p:spPr>
        <p:txBody>
          <a:bodyPr>
            <a:normAutofit fontScale="90000"/>
          </a:bodyPr>
          <a:lstStyle/>
          <a:p>
            <a:r>
              <a:rPr lang="en-US" dirty="0"/>
              <a:t>POWERPOINTS</a:t>
            </a:r>
          </a:p>
        </p:txBody>
      </p:sp>
    </p:spTree>
    <p:extLst>
      <p:ext uri="{BB962C8B-B14F-4D97-AF65-F5344CB8AC3E}">
        <p14:creationId xmlns:p14="http://schemas.microsoft.com/office/powerpoint/2010/main" val="676626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096" y="267246"/>
            <a:ext cx="2232248" cy="850900"/>
          </a:xfrm>
        </p:spPr>
        <p:txBody>
          <a:bodyPr>
            <a:normAutofit fontScale="90000"/>
          </a:bodyPr>
          <a:lstStyle/>
          <a:p>
            <a:r>
              <a:rPr lang="en-US" dirty="0"/>
              <a:t>HANDOUTS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2" y="692696"/>
            <a:ext cx="4493518" cy="31116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6488"/>
            <a:ext cx="4565060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5734"/>
            <a:ext cx="3563430" cy="53497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8271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447998"/>
            <a:ext cx="4483348" cy="850900"/>
          </a:xfrm>
        </p:spPr>
        <p:txBody>
          <a:bodyPr/>
          <a:lstStyle/>
          <a:p>
            <a:r>
              <a:rPr lang="en-US" dirty="0"/>
              <a:t>EVALUATION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" y="260648"/>
            <a:ext cx="3441873" cy="45925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59912" cy="448167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2276"/>
            <a:ext cx="3503031" cy="45375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89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842" y="404664"/>
            <a:ext cx="2411982" cy="8509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4196260" cy="57600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29140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648"/>
            <a:ext cx="8012112" cy="1210965"/>
          </a:xfrm>
        </p:spPr>
        <p:txBody>
          <a:bodyPr/>
          <a:lstStyle/>
          <a:p>
            <a:pPr>
              <a:defRPr/>
            </a:pPr>
            <a:r>
              <a:rPr lang="en-GB" dirty="0"/>
              <a:t>Modules presently available</a:t>
            </a:r>
            <a:br>
              <a:rPr lang="en-GB" dirty="0"/>
            </a:br>
            <a:endParaRPr 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8012112" cy="5040560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GB" sz="1800" dirty="0"/>
              <a:t>Benefits of Family Planning (VF)</a:t>
            </a:r>
          </a:p>
          <a:p>
            <a:pPr lvl="1"/>
            <a:r>
              <a:rPr lang="en-GB" sz="1800" dirty="0"/>
              <a:t>Combined Oral Contraceptives (VF)</a:t>
            </a:r>
          </a:p>
          <a:p>
            <a:pPr lvl="1"/>
            <a:r>
              <a:rPr lang="en-GB" sz="1800" dirty="0"/>
              <a:t>Condoms- Male (VF)</a:t>
            </a:r>
          </a:p>
          <a:p>
            <a:pPr lvl="1"/>
            <a:r>
              <a:rPr lang="en-GB" sz="1800" dirty="0"/>
              <a:t>Condoms- Female (VF)</a:t>
            </a:r>
          </a:p>
          <a:p>
            <a:pPr lvl="1"/>
            <a:r>
              <a:rPr lang="en-GB" sz="1800" dirty="0"/>
              <a:t>Contraceptive Implants (VF)</a:t>
            </a:r>
          </a:p>
          <a:p>
            <a:pPr lvl="1" eaLnBrk="1" hangingPunct="1"/>
            <a:r>
              <a:rPr lang="en-GB" sz="1800" dirty="0"/>
              <a:t>Emergency Contraceptive Pills  (ECP)</a:t>
            </a:r>
          </a:p>
          <a:p>
            <a:pPr lvl="1"/>
            <a:r>
              <a:rPr lang="en-GB" sz="1800" dirty="0"/>
              <a:t>Emergency Contraceptive Pills  (ECP) for Pharmacists</a:t>
            </a:r>
          </a:p>
          <a:p>
            <a:pPr lvl="1"/>
            <a:r>
              <a:rPr lang="en-GB" sz="1800" dirty="0"/>
              <a:t>Family Planning Counseling (VF)</a:t>
            </a:r>
          </a:p>
          <a:p>
            <a:pPr lvl="1"/>
            <a:r>
              <a:rPr lang="en-GB" sz="1800" dirty="0"/>
              <a:t>Intrauterine Devices (IUDs) (VF)</a:t>
            </a:r>
          </a:p>
          <a:p>
            <a:pPr lvl="1"/>
            <a:r>
              <a:rPr lang="en-GB" sz="1800" dirty="0"/>
              <a:t>Lactational Amenorrhea (VF)</a:t>
            </a:r>
          </a:p>
          <a:p>
            <a:pPr lvl="1"/>
            <a:r>
              <a:rPr lang="en-GB" sz="1800" dirty="0"/>
              <a:t>Progestin-only Injectable Contraception (Injectables) (VF)</a:t>
            </a:r>
          </a:p>
          <a:p>
            <a:pPr lvl="1" eaLnBrk="1" hangingPunct="1"/>
            <a:r>
              <a:rPr lang="en-GB" sz="1800" dirty="0"/>
              <a:t>Standard Days Method</a:t>
            </a:r>
          </a:p>
          <a:p>
            <a:pPr lvl="1"/>
            <a:r>
              <a:rPr lang="en-GB" sz="1800" dirty="0"/>
              <a:t>WHO's FP Guidance documents and Job Aids (VF)</a:t>
            </a:r>
          </a:p>
          <a:p>
            <a:pPr eaLnBrk="1" hangingPunct="1"/>
            <a:r>
              <a:rPr lang="en-GB" sz="2000" dirty="0"/>
              <a:t>Other modules still under development- Permanent Methods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Plans for wider dissemination and technical support</a:t>
            </a:r>
          </a:p>
          <a:p>
            <a:pPr eaLnBrk="1" hangingPunct="1"/>
            <a:r>
              <a:rPr lang="en-GB" sz="2000" dirty="0"/>
              <a:t>Plans for regular updating</a:t>
            </a:r>
          </a:p>
          <a:p>
            <a:pPr eaLnBrk="1" hangingPunct="1"/>
            <a:r>
              <a:rPr lang="en-GB" sz="2000" dirty="0"/>
              <a:t>New French versions of other modules coming soon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230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A50021"/>
                </a:solidFill>
                <a:hlinkClick r:id="rId2"/>
              </a:rPr>
              <a:t>www.fptraining.org</a:t>
            </a:r>
            <a:endParaRPr lang="en-US" sz="4800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A50021"/>
                </a:solidFill>
              </a:rPr>
              <a:t>USB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1197B548-A130-4D18-9EBA-09FF9D41AEA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6" name="Picture 2" descr="C:\Users\festinma\Downloads\IMG_1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8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1B835C1-AE1D-5664-2CFE-9D60B4DB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60045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sz="8000" dirty="0">
                <a:solidFill>
                  <a:srgbClr val="007DC5"/>
                </a:solidFill>
              </a:rPr>
              <a:t>Thank You!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7DC5"/>
                </a:solidFill>
              </a:rPr>
              <a:t>Follow us on Twitter  </a:t>
            </a:r>
            <a:r>
              <a:rPr lang="en-GB" altLang="en-US" b="1" dirty="0">
                <a:solidFill>
                  <a:srgbClr val="007DC5"/>
                </a:solidFill>
              </a:rPr>
              <a:t>@HRPresearch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7DC5"/>
                </a:solidFill>
              </a:rPr>
              <a:t>Visit our website</a:t>
            </a:r>
            <a:br>
              <a:rPr lang="en-GB" altLang="en-US" dirty="0">
                <a:solidFill>
                  <a:srgbClr val="007DC5"/>
                </a:solidFill>
              </a:rPr>
            </a:br>
            <a:r>
              <a:rPr lang="en-GB" altLang="en-US" sz="1800" dirty="0">
                <a:solidFill>
                  <a:srgbClr val="007DC5"/>
                </a:solidFill>
                <a:hlinkClick r:id="rId2"/>
              </a:rPr>
              <a:t>https://www.who.int/teams/sexual-and-reproductive-health-and-research-(srh)/</a:t>
            </a:r>
            <a:endParaRPr lang="en-GB" altLang="en-US" sz="1800" b="1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 dirty="0">
              <a:solidFill>
                <a:srgbClr val="007DC5"/>
              </a:solidFill>
            </a:endParaRPr>
          </a:p>
        </p:txBody>
      </p:sp>
      <p:sp>
        <p:nvSpPr>
          <p:cNvPr id="57347" name="AutoShape 2" descr="Image result for writing exercise image">
            <a:extLst>
              <a:ext uri="{FF2B5EF4-FFF2-40B4-BE49-F238E27FC236}">
                <a16:creationId xmlns:a16="http://schemas.microsoft.com/office/drawing/2014/main" id="{94F2B583-77F8-2DC1-283C-4BAB288CB7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7348" name="AutoShape 4" descr="Image result for writing exercise image">
            <a:extLst>
              <a:ext uri="{FF2B5EF4-FFF2-40B4-BE49-F238E27FC236}">
                <a16:creationId xmlns:a16="http://schemas.microsoft.com/office/drawing/2014/main" id="{822F8862-C5D7-A8F3-3E2D-B0A10B30D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7349" name="AutoShape 6" descr="Image result for writing exercise image">
            <a:extLst>
              <a:ext uri="{FF2B5EF4-FFF2-40B4-BE49-F238E27FC236}">
                <a16:creationId xmlns:a16="http://schemas.microsoft.com/office/drawing/2014/main" id="{D1268A8F-4D8C-BFA8-C972-52BF221351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1438"/>
            <a:ext cx="9144000" cy="836613"/>
          </a:xfrm>
          <a:noFill/>
          <a:ln/>
        </p:spPr>
        <p:txBody>
          <a:bodyPr/>
          <a:lstStyle/>
          <a:p>
            <a:r>
              <a:rPr lang="en-US" altLang="fr-FR" b="1" i="1" dirty="0">
                <a:solidFill>
                  <a:srgbClr val="000000"/>
                </a:solidFill>
              </a:rPr>
              <a:t>Keeping up with the </a:t>
            </a:r>
            <a:r>
              <a:rPr lang="en-US" altLang="fr-FR" i="1" dirty="0">
                <a:solidFill>
                  <a:srgbClr val="000000"/>
                </a:solidFill>
              </a:rPr>
              <a:t>updated materials</a:t>
            </a:r>
            <a:r>
              <a:rPr lang="en-US" altLang="fr-FR" b="1" i="1" dirty="0">
                <a:solidFill>
                  <a:srgbClr val="000000"/>
                </a:solidFill>
              </a:rPr>
              <a:t>...</a:t>
            </a:r>
          </a:p>
        </p:txBody>
      </p:sp>
      <p:pic>
        <p:nvPicPr>
          <p:cNvPr id="4362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208963" cy="6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3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200" dirty="0"/>
              <a:t>What, When, Where, How, Why </a:t>
            </a:r>
            <a:br>
              <a:rPr lang="en-GB" sz="3200" dirty="0"/>
            </a:br>
            <a:r>
              <a:rPr lang="en-GB" sz="3200" dirty="0"/>
              <a:t>Do We Need Standardized Training Materials?</a:t>
            </a:r>
            <a:endParaRPr lang="en-US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Internet is a common source for training materials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Too many and non-standardized tools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Lots of materials are outdated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Not sure which material is based on evidence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Materials do not use adult based educational methods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/>
              <a:t>Too many lectures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/>
              <a:t>Minimal interactive and participatory sessions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/>
              <a:t>Inappropriate use of role plays and discussions, etc.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Not competency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29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 Training Resource Package for Family Planning (TRP)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4294967295"/>
          </p:nvPr>
        </p:nvSpPr>
        <p:spPr>
          <a:xfrm>
            <a:off x="179512" y="1772816"/>
            <a:ext cx="5616996" cy="4419600"/>
          </a:xfrm>
        </p:spPr>
        <p:txBody>
          <a:bodyPr/>
          <a:lstStyle/>
          <a:p>
            <a:pPr eaLnBrk="1" hangingPunct="1"/>
            <a:r>
              <a:rPr lang="en-US" sz="2200" dirty="0"/>
              <a:t>A comprehensive set of materials designed to support up to date training in family planning and reproductive health. </a:t>
            </a:r>
          </a:p>
          <a:p>
            <a:pPr eaLnBrk="1" hangingPunct="1"/>
            <a:r>
              <a:rPr lang="en-US" sz="2200" dirty="0"/>
              <a:t>Used evidence based technical information from WHO publications: </a:t>
            </a:r>
            <a:r>
              <a:rPr lang="en-US" sz="2200" i="1" dirty="0"/>
              <a:t>Family Planning: A Global Handbook for Providers </a:t>
            </a:r>
            <a:r>
              <a:rPr lang="en-US" sz="2200" dirty="0"/>
              <a:t>(WHO), MEC, and SPR.</a:t>
            </a:r>
          </a:p>
          <a:p>
            <a:r>
              <a:rPr lang="en-US" sz="2200" dirty="0"/>
              <a:t>A web-based collection of the curricular components and tools needed to design, implement and evaluate training. </a:t>
            </a:r>
          </a:p>
          <a:p>
            <a:pPr eaLnBrk="1" hangingPunct="1"/>
            <a:endParaRPr lang="en-US" sz="2000" dirty="0"/>
          </a:p>
        </p:txBody>
      </p:sp>
      <p:pic>
        <p:nvPicPr>
          <p:cNvPr id="5126" name="Picture 7" descr="Front cover cmyk"/>
          <p:cNvPicPr preferRelativeResize="0">
            <a:picLocks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/>
          <a:stretch>
            <a:fillRect/>
          </a:stretch>
        </p:blipFill>
        <p:spPr bwMode="auto">
          <a:xfrm>
            <a:off x="7668344" y="3717032"/>
            <a:ext cx="1372833" cy="172836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32" descr="wheel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20" y="1628800"/>
            <a:ext cx="1348004" cy="13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776"/>
            <a:ext cx="1446725" cy="21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1728192" cy="22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844" y="620688"/>
            <a:ext cx="7776864" cy="6096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A Training Resource Package for Family Planning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39552" y="1447800"/>
            <a:ext cx="82234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Can be used by facilitators and curriculum developers to implement high </a:t>
            </a:r>
            <a:r>
              <a:rPr lang="en-US" sz="1800" dirty="0">
                <a:solidFill>
                  <a:srgbClr val="A50021"/>
                </a:solidFill>
              </a:rPr>
              <a:t>quality training and education</a:t>
            </a:r>
            <a:r>
              <a:rPr lang="en-US" sz="18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The materials are appropriate for </a:t>
            </a:r>
            <a:r>
              <a:rPr lang="en-US" sz="1800" dirty="0">
                <a:solidFill>
                  <a:srgbClr val="A50021"/>
                </a:solidFill>
              </a:rPr>
              <a:t>pre-service and in service </a:t>
            </a:r>
            <a:r>
              <a:rPr lang="en-US" sz="1800" dirty="0"/>
              <a:t>training and applicable in both the public and private sectors.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Arial Unicode MS" pitchFamily="34" charset="-128"/>
              </a:rPr>
              <a:t>Incorporates </a:t>
            </a:r>
            <a:r>
              <a:rPr lang="en-US" sz="1800" dirty="0">
                <a:solidFill>
                  <a:srgbClr val="A50021"/>
                </a:solidFill>
                <a:ea typeface="Arial Unicode MS" pitchFamily="34" charset="-128"/>
              </a:rPr>
              <a:t>up-to-date</a:t>
            </a:r>
            <a:r>
              <a:rPr lang="en-US" sz="1800" dirty="0">
                <a:ea typeface="Arial Unicode MS" pitchFamily="34" charset="-128"/>
              </a:rPr>
              <a:t> technical content and proven training methodologies.</a:t>
            </a:r>
          </a:p>
          <a:p>
            <a:pPr marL="0" indent="0">
              <a:buNone/>
            </a:pPr>
            <a:endParaRPr lang="en-US" sz="1800" dirty="0">
              <a:ea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Arial Unicode MS" pitchFamily="34" charset="-128"/>
              </a:rPr>
              <a:t>Content can be customized to meet needs of </a:t>
            </a:r>
            <a:r>
              <a:rPr lang="en-US" sz="1800" dirty="0">
                <a:solidFill>
                  <a:srgbClr val="A50021"/>
                </a:solidFill>
                <a:ea typeface="Arial Unicode MS" pitchFamily="34" charset="-128"/>
              </a:rPr>
              <a:t>specific training audiences.</a:t>
            </a:r>
          </a:p>
          <a:p>
            <a:pPr marL="0" indent="0">
              <a:buNone/>
            </a:pPr>
            <a:endParaRPr lang="en-US" sz="1800" dirty="0">
              <a:ea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Arial Unicode MS" pitchFamily="34" charset="-128"/>
              </a:rPr>
              <a:t>Can be used by </a:t>
            </a:r>
            <a:r>
              <a:rPr lang="en-US" sz="1800" dirty="0">
                <a:solidFill>
                  <a:srgbClr val="A50021"/>
                </a:solidFill>
                <a:ea typeface="Arial Unicode MS" pitchFamily="34" charset="-128"/>
              </a:rPr>
              <a:t>trainers with different levels</a:t>
            </a:r>
            <a:r>
              <a:rPr lang="en-US" sz="1800" dirty="0">
                <a:ea typeface="Arial Unicode MS" pitchFamily="34" charset="-128"/>
              </a:rPr>
              <a:t> of training experience – guidance is provided (facilitator’s guide).</a:t>
            </a:r>
          </a:p>
        </p:txBody>
      </p:sp>
    </p:spTree>
    <p:extLst>
      <p:ext uri="{BB962C8B-B14F-4D97-AF65-F5344CB8AC3E}">
        <p14:creationId xmlns:p14="http://schemas.microsoft.com/office/powerpoint/2010/main" val="12867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52023" y="-747464"/>
            <a:ext cx="9145016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9939" r="10241" b="12101"/>
          <a:stretch/>
        </p:blipFill>
        <p:spPr bwMode="auto">
          <a:xfrm>
            <a:off x="107504" y="0"/>
            <a:ext cx="91450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4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A Partnership in Development, Review and Dissemination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628774"/>
            <a:ext cx="5616996" cy="482456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600" dirty="0"/>
              <a:t>Joint effort of USAID, WHO and UNFPA, in collaboration with many Cooperating Agencies and organizations, including </a:t>
            </a:r>
          </a:p>
          <a:p>
            <a:pPr lvl="1"/>
            <a:r>
              <a:rPr lang="en-US" dirty="0"/>
              <a:t>FHI 360 </a:t>
            </a:r>
          </a:p>
          <a:p>
            <a:pPr lvl="1"/>
            <a:r>
              <a:rPr lang="en-US" dirty="0"/>
              <a:t>CDC</a:t>
            </a:r>
          </a:p>
          <a:p>
            <a:pPr lvl="1"/>
            <a:r>
              <a:rPr lang="en-US" dirty="0"/>
              <a:t>IPPF</a:t>
            </a:r>
          </a:p>
          <a:p>
            <a:pPr lvl="1"/>
            <a:r>
              <a:rPr lang="en-US" dirty="0"/>
              <a:t>Engender Health</a:t>
            </a:r>
          </a:p>
          <a:p>
            <a:pPr lvl="1"/>
            <a:r>
              <a:rPr lang="en-US" dirty="0"/>
              <a:t>Institute for Reproductive Health</a:t>
            </a:r>
          </a:p>
          <a:p>
            <a:pPr lvl="1"/>
            <a:r>
              <a:rPr lang="en-US" dirty="0"/>
              <a:t>IntraHealth</a:t>
            </a:r>
          </a:p>
          <a:p>
            <a:pPr lvl="1"/>
            <a:r>
              <a:rPr lang="en-US" dirty="0"/>
              <a:t>Jhpiego</a:t>
            </a:r>
          </a:p>
          <a:p>
            <a:pPr lvl="1"/>
            <a:r>
              <a:rPr lang="en-US" dirty="0"/>
              <a:t>Johns Hopkins University</a:t>
            </a:r>
          </a:p>
          <a:p>
            <a:pPr lvl="1"/>
            <a:r>
              <a:rPr lang="en-US" dirty="0"/>
              <a:t>Management Sciences for Health</a:t>
            </a:r>
          </a:p>
          <a:p>
            <a:pPr lvl="1"/>
            <a:r>
              <a:rPr lang="en-US" dirty="0"/>
              <a:t>Pathfinder International (current secretariat)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2053" name="Picture 5" descr="G:\Manila\usaid_horizontal_rgb_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87" y="3501008"/>
            <a:ext cx="264029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Manila\who-logo-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86" y="4653136"/>
            <a:ext cx="274047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Manila\unfpa_logo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77" y="2201743"/>
            <a:ext cx="2600096" cy="9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56"/>
            <a:ext cx="8280920" cy="64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7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332656"/>
            <a:ext cx="4915396" cy="1138957"/>
          </a:xfrm>
        </p:spPr>
        <p:txBody>
          <a:bodyPr/>
          <a:lstStyle/>
          <a:p>
            <a:r>
              <a:rPr lang="en-US" dirty="0"/>
              <a:t>Module Session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" y="548680"/>
            <a:ext cx="3509363" cy="45457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95" y="1556792"/>
            <a:ext cx="3620545" cy="46897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39" y="2503562"/>
            <a:ext cx="3336978" cy="43224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6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logo - Presentation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 - Presentation TEMPLATE 2014</Template>
  <TotalTime>2</TotalTime>
  <Words>500</Words>
  <Application>Microsoft Office PowerPoint</Application>
  <PresentationFormat>On-screen Show (4:3)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new logo - Presentation TEMPLATE 2014</vt:lpstr>
      <vt:lpstr>Family planning training resource package</vt:lpstr>
      <vt:lpstr>Keeping up with the updated materials...</vt:lpstr>
      <vt:lpstr>What, When, Where, How, Why  Do We Need Standardized Training Materials?</vt:lpstr>
      <vt:lpstr>A Training Resource Package for Family Planning (TRP)</vt:lpstr>
      <vt:lpstr>A Training Resource Package for Family Planning</vt:lpstr>
      <vt:lpstr>PowerPoint Presentation</vt:lpstr>
      <vt:lpstr>A Partnership in Development, Review and Dissemination </vt:lpstr>
      <vt:lpstr>PowerPoint Presentation</vt:lpstr>
      <vt:lpstr>Module Session Plan</vt:lpstr>
      <vt:lpstr>Facilitators’ Guide</vt:lpstr>
      <vt:lpstr>POWERPOINTS</vt:lpstr>
      <vt:lpstr>HANDOUTS</vt:lpstr>
      <vt:lpstr>EVALUATION TOOLS</vt:lpstr>
      <vt:lpstr>REFERENCES</vt:lpstr>
      <vt:lpstr>Modules presently available 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planning training resource package - Petrus Steyn</dc:title>
  <dc:creator>Petrus Steyn</dc:creator>
  <cp:lastModifiedBy>Aldo Campana</cp:lastModifiedBy>
  <cp:revision>19</cp:revision>
  <dcterms:created xsi:type="dcterms:W3CDTF">2015-04-14T17:49:23Z</dcterms:created>
  <dcterms:modified xsi:type="dcterms:W3CDTF">2022-06-19T11:04:35Z</dcterms:modified>
</cp:coreProperties>
</file>