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E95A5FC-4D35-4C3F-8CC8-A35667FB82AE}">
          <p14:sldIdLst>
            <p14:sldId id="256"/>
            <p14:sldId id="257"/>
            <p14:sldId id="258"/>
            <p14:sldId id="259"/>
            <p14:sldId id="261"/>
            <p14:sldId id="260"/>
            <p14:sldId id="263"/>
            <p14:sldId id="264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0520" autoAdjust="0"/>
  </p:normalViewPr>
  <p:slideViewPr>
    <p:cSldViewPr>
      <p:cViewPr varScale="1">
        <p:scale>
          <a:sx n="119" d="100"/>
          <a:sy n="119" d="100"/>
        </p:scale>
        <p:origin x="13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02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F76D5D-1347-44BE-9468-18706034E012}" type="datetimeFigureOut">
              <a:rPr lang="en-GB" smtClean="0"/>
              <a:t>25/06/2021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F2579-E084-4BE5-B155-114E7DEDDB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6758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Mention context of FP2020 and other international</a:t>
            </a:r>
            <a:r>
              <a:rPr lang="en-GB" baseline="0" dirty="0"/>
              <a:t> initiatives efforts to scale up contraception and reduce unmet need.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F2579-E084-4BE5-B155-114E7DEDDB7D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4084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A Guideline Development Group, comprising members of an international panel of public health and human rights experts, reviewed and revised the draft recommendations based on the evidence profiles, through a participatory, consensus driven process.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F2579-E084-4BE5-B155-114E7DEDDB7D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31180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Recommendations were organized around these</a:t>
            </a:r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standards, drawn from international law and health evidence.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Human rights are guaranteed in international and regional treaties, as well as in national constitutions and laws. They include the right to non-discrimination, the right to life, survival and development, the right to the highest attainable standard of health, and the rights to education and to information 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(9)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These rights have been applied by international, regional and national authoritative human rights bodies – such as UN treaty-monitoring bodies, international and regional courts, constitutional and supreme courts – to a wide range of sexual and reproductive health issues, including the accessibility of contraceptive information and services. All rights are interdependent and indivisible.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F2579-E084-4BE5-B155-114E7DEDDB7D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41649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Distribution of recommendations across</a:t>
            </a:r>
            <a:r>
              <a:rPr lang="en-US" baseline="0" dirty="0"/>
              <a:t> the organizing principles.</a:t>
            </a:r>
          </a:p>
          <a:p>
            <a:r>
              <a:rPr lang="en-US" baseline="0" dirty="0"/>
              <a:t>During the development of this guideline, topics for inclusion in subsequent editions were identified.</a:t>
            </a:r>
          </a:p>
          <a:p>
            <a:r>
              <a:rPr lang="en-US" baseline="0" dirty="0"/>
              <a:t>The guideline will be updated regularly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F2579-E084-4BE5-B155-114E7DEDDB7D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88159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full guidelines and executive summary with full</a:t>
            </a:r>
            <a:r>
              <a:rPr lang="en-US" baseline="0" dirty="0"/>
              <a:t> recommendations are available in the room.</a:t>
            </a:r>
          </a:p>
          <a:p>
            <a:r>
              <a:rPr lang="en-US" baseline="0" dirty="0"/>
              <a:t>These are just some of the recommendations the guideline contains.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F2579-E084-4BE5-B155-114E7DEDDB7D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25462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Please note that these</a:t>
            </a:r>
            <a:r>
              <a:rPr lang="en-US" baseline="0" dirty="0"/>
              <a:t> are just a sample of the overall recommendations, and the text here has been shortened for PPT presentation.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F2579-E084-4BE5-B155-114E7DEDDB7D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2111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Please note that these</a:t>
            </a:r>
            <a:r>
              <a:rPr lang="en-US" baseline="0" dirty="0"/>
              <a:t> are just a sample of the overall recommendations, and the text here has been shortened for PPT presentation.</a:t>
            </a:r>
            <a:endParaRPr lang="en-US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F2579-E084-4BE5-B155-114E7DEDDB7D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3415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ChangeArrowheads="1"/>
          </p:cNvSpPr>
          <p:nvPr userDrawn="1"/>
        </p:nvSpPr>
        <p:spPr>
          <a:xfrm>
            <a:off x="107504" y="6526180"/>
            <a:ext cx="360362" cy="215900"/>
          </a:xfrm>
          <a:prstGeom prst="rect">
            <a:avLst/>
          </a:prstGeom>
          <a:ln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50" b="0" kern="1200">
                <a:solidFill>
                  <a:schemeClr val="bg1">
                    <a:lumMod val="85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E42FD93C-0291-4835-BA8C-C11EA0F97B50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1" name="Rectangle 10"/>
          <p:cNvSpPr/>
          <p:nvPr userDrawn="1"/>
        </p:nvSpPr>
        <p:spPr bwMode="auto">
          <a:xfrm>
            <a:off x="1062896" y="3732398"/>
            <a:ext cx="6605448" cy="8640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cs typeface="Arial" charset="0"/>
            </a:endParaRPr>
          </a:p>
        </p:txBody>
      </p:sp>
      <p:sp>
        <p:nvSpPr>
          <p:cNvPr id="12" name="Rectangle 11"/>
          <p:cNvSpPr/>
          <p:nvPr userDrawn="1"/>
        </p:nvSpPr>
        <p:spPr bwMode="auto">
          <a:xfrm flipV="1">
            <a:off x="1062896" y="1556790"/>
            <a:ext cx="6605448" cy="21756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46541" y="1776871"/>
            <a:ext cx="5933771" cy="1735444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46541" y="3838656"/>
            <a:ext cx="5933771" cy="360039"/>
          </a:xfrm>
        </p:spPr>
        <p:txBody>
          <a:bodyPr>
            <a:norm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</a:t>
            </a:r>
            <a:endParaRPr lang="en-GB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0" hasCustomPrompt="1"/>
          </p:nvPr>
        </p:nvSpPr>
        <p:spPr>
          <a:xfrm>
            <a:off x="1446540" y="4198770"/>
            <a:ext cx="5933771" cy="287337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Title</a:t>
            </a:r>
            <a:endParaRPr lang="en-GB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476672"/>
            <a:ext cx="1763688" cy="288925"/>
          </a:xfrm>
          <a:solidFill>
            <a:schemeClr val="tx1">
              <a:lumMod val="95000"/>
              <a:lumOff val="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Date and place</a:t>
            </a:r>
            <a:endParaRPr lang="en-GB" dirty="0"/>
          </a:p>
        </p:txBody>
      </p:sp>
      <p:pic>
        <p:nvPicPr>
          <p:cNvPr id="1026" name="Picture 2" descr="C:\Users\kolevs\Desktop\WHO-EN-BW-H.jp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03648" y="5243505"/>
            <a:ext cx="1645722" cy="504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kolevs\Desktop\HRP-EN-C-H-[Converted].jpg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79912" y="5229200"/>
            <a:ext cx="3168352" cy="53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2205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 txBox="1">
            <a:spLocks noChangeArrowheads="1"/>
          </p:cNvSpPr>
          <p:nvPr userDrawn="1"/>
        </p:nvSpPr>
        <p:spPr>
          <a:xfrm>
            <a:off x="107504" y="6526180"/>
            <a:ext cx="360362" cy="215900"/>
          </a:xfrm>
          <a:prstGeom prst="rect">
            <a:avLst/>
          </a:prstGeom>
          <a:ln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50" b="0" kern="1200">
                <a:solidFill>
                  <a:schemeClr val="bg1">
                    <a:lumMod val="85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E42FD93C-0291-4835-BA8C-C11EA0F97B50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32440" y="6456331"/>
            <a:ext cx="505557" cy="28574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7072" y="6480289"/>
            <a:ext cx="801218" cy="246423"/>
          </a:xfrm>
          <a:prstGeom prst="rect">
            <a:avLst/>
          </a:prstGeom>
        </p:spPr>
      </p:pic>
      <p:sp>
        <p:nvSpPr>
          <p:cNvPr id="1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2264" y="6569432"/>
            <a:ext cx="2895600" cy="1440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Filename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6742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 txBox="1">
            <a:spLocks noChangeArrowheads="1"/>
          </p:cNvSpPr>
          <p:nvPr userDrawn="1"/>
        </p:nvSpPr>
        <p:spPr>
          <a:xfrm>
            <a:off x="107504" y="6526180"/>
            <a:ext cx="360362" cy="215900"/>
          </a:xfrm>
          <a:prstGeom prst="rect">
            <a:avLst/>
          </a:prstGeom>
          <a:ln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50" b="0" kern="1200">
                <a:solidFill>
                  <a:schemeClr val="bg1">
                    <a:lumMod val="85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E42FD93C-0291-4835-BA8C-C11EA0F97B50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32440" y="6456331"/>
            <a:ext cx="505557" cy="28574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7072" y="6480289"/>
            <a:ext cx="801218" cy="246423"/>
          </a:xfrm>
          <a:prstGeom prst="rect">
            <a:avLst/>
          </a:prstGeom>
        </p:spPr>
      </p:pic>
      <p:sp>
        <p:nvSpPr>
          <p:cNvPr id="1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2264" y="6569432"/>
            <a:ext cx="2895600" cy="1440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Filename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5809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 txBox="1">
            <a:spLocks noChangeArrowheads="1"/>
          </p:cNvSpPr>
          <p:nvPr userDrawn="1"/>
        </p:nvSpPr>
        <p:spPr>
          <a:xfrm>
            <a:off x="107504" y="6526180"/>
            <a:ext cx="360362" cy="215900"/>
          </a:xfrm>
          <a:prstGeom prst="rect">
            <a:avLst/>
          </a:prstGeom>
          <a:ln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50" b="0" kern="1200">
                <a:solidFill>
                  <a:schemeClr val="bg1">
                    <a:lumMod val="85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E42FD93C-0291-4835-BA8C-C11EA0F97B50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32440" y="6456331"/>
            <a:ext cx="505557" cy="28574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7072" y="6480289"/>
            <a:ext cx="801218" cy="246423"/>
          </a:xfrm>
          <a:prstGeom prst="rect">
            <a:avLst/>
          </a:prstGeom>
        </p:spPr>
      </p:pic>
      <p:sp>
        <p:nvSpPr>
          <p:cNvPr id="1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2264" y="6569432"/>
            <a:ext cx="2895600" cy="1440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Filename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1844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 noChangeArrowheads="1"/>
          </p:cNvSpPr>
          <p:nvPr userDrawn="1"/>
        </p:nvSpPr>
        <p:spPr>
          <a:xfrm>
            <a:off x="107504" y="6526180"/>
            <a:ext cx="360362" cy="215900"/>
          </a:xfrm>
          <a:prstGeom prst="rect">
            <a:avLst/>
          </a:prstGeom>
          <a:ln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50" b="0" kern="1200">
                <a:solidFill>
                  <a:schemeClr val="bg1">
                    <a:lumMod val="85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E42FD93C-0291-4835-BA8C-C11EA0F97B50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32440" y="6456331"/>
            <a:ext cx="505557" cy="28574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7072" y="6480289"/>
            <a:ext cx="801218" cy="246423"/>
          </a:xfrm>
          <a:prstGeom prst="rect">
            <a:avLst/>
          </a:prstGeom>
        </p:spPr>
      </p:pic>
      <p:sp>
        <p:nvSpPr>
          <p:cNvPr id="1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2264" y="6569432"/>
            <a:ext cx="2895600" cy="1440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Filename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4575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Slide Number Placeholder 6"/>
          <p:cNvSpPr txBox="1">
            <a:spLocks noChangeArrowheads="1"/>
          </p:cNvSpPr>
          <p:nvPr userDrawn="1"/>
        </p:nvSpPr>
        <p:spPr>
          <a:xfrm>
            <a:off x="107504" y="6526180"/>
            <a:ext cx="360362" cy="215900"/>
          </a:xfrm>
          <a:prstGeom prst="rect">
            <a:avLst/>
          </a:prstGeom>
          <a:ln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50" b="0" kern="1200">
                <a:solidFill>
                  <a:schemeClr val="bg1">
                    <a:lumMod val="85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E42FD93C-0291-4835-BA8C-C11EA0F97B50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32440" y="6456331"/>
            <a:ext cx="505557" cy="28574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7072" y="6480289"/>
            <a:ext cx="801218" cy="246423"/>
          </a:xfrm>
          <a:prstGeom prst="rect">
            <a:avLst/>
          </a:prstGeom>
        </p:spPr>
      </p:pic>
      <p:sp>
        <p:nvSpPr>
          <p:cNvPr id="1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2264" y="6569432"/>
            <a:ext cx="2895600" cy="1440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Filename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7891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Slide Number Placeholder 6"/>
          <p:cNvSpPr txBox="1">
            <a:spLocks noChangeArrowheads="1"/>
          </p:cNvSpPr>
          <p:nvPr userDrawn="1"/>
        </p:nvSpPr>
        <p:spPr>
          <a:xfrm>
            <a:off x="107504" y="6526180"/>
            <a:ext cx="360362" cy="215900"/>
          </a:xfrm>
          <a:prstGeom prst="rect">
            <a:avLst/>
          </a:prstGeom>
          <a:ln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50" b="0" kern="1200">
                <a:solidFill>
                  <a:schemeClr val="bg1">
                    <a:lumMod val="85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E42FD93C-0291-4835-BA8C-C11EA0F97B50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32440" y="6456331"/>
            <a:ext cx="505557" cy="28574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7072" y="6480289"/>
            <a:ext cx="801218" cy="246423"/>
          </a:xfrm>
          <a:prstGeom prst="rect">
            <a:avLst/>
          </a:prstGeom>
        </p:spPr>
      </p:pic>
      <p:sp>
        <p:nvSpPr>
          <p:cNvPr id="13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52264" y="6569432"/>
            <a:ext cx="2895600" cy="1440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Filename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6600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6"/>
          <p:cNvSpPr txBox="1">
            <a:spLocks noChangeArrowheads="1"/>
          </p:cNvSpPr>
          <p:nvPr userDrawn="1"/>
        </p:nvSpPr>
        <p:spPr>
          <a:xfrm>
            <a:off x="107504" y="6526180"/>
            <a:ext cx="360362" cy="215900"/>
          </a:xfrm>
          <a:prstGeom prst="rect">
            <a:avLst/>
          </a:prstGeom>
          <a:ln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50" b="0" kern="1200">
                <a:solidFill>
                  <a:schemeClr val="bg1">
                    <a:lumMod val="85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E42FD93C-0291-4835-BA8C-C11EA0F97B50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32440" y="6456331"/>
            <a:ext cx="505557" cy="28574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7072" y="6480289"/>
            <a:ext cx="801218" cy="24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844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 noChangeArrowheads="1"/>
          </p:cNvSpPr>
          <p:nvPr userDrawn="1"/>
        </p:nvSpPr>
        <p:spPr>
          <a:xfrm>
            <a:off x="107504" y="6526180"/>
            <a:ext cx="360362" cy="215900"/>
          </a:xfrm>
          <a:prstGeom prst="rect">
            <a:avLst/>
          </a:prstGeom>
          <a:ln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50" b="0" kern="1200">
                <a:solidFill>
                  <a:schemeClr val="bg1">
                    <a:lumMod val="85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E42FD93C-0291-4835-BA8C-C11EA0F97B50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32440" y="6456331"/>
            <a:ext cx="505557" cy="28574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7072" y="6480289"/>
            <a:ext cx="801218" cy="246423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2264" y="6569432"/>
            <a:ext cx="2895600" cy="1440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Filename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793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 noChangeArrowheads="1"/>
          </p:cNvSpPr>
          <p:nvPr userDrawn="1"/>
        </p:nvSpPr>
        <p:spPr>
          <a:xfrm>
            <a:off x="107504" y="6526180"/>
            <a:ext cx="360362" cy="215900"/>
          </a:xfrm>
          <a:prstGeom prst="rect">
            <a:avLst/>
          </a:prstGeom>
          <a:ln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50" b="0" kern="1200">
                <a:solidFill>
                  <a:schemeClr val="bg1">
                    <a:lumMod val="85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E42FD93C-0291-4835-BA8C-C11EA0F97B50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32440" y="6456331"/>
            <a:ext cx="505557" cy="28574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7072" y="6480289"/>
            <a:ext cx="801218" cy="246423"/>
          </a:xfrm>
          <a:prstGeom prst="rect">
            <a:avLst/>
          </a:prstGeom>
        </p:spPr>
      </p:pic>
      <p:sp>
        <p:nvSpPr>
          <p:cNvPr id="1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2264" y="6569432"/>
            <a:ext cx="2895600" cy="1440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Filename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7024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 noChangeArrowheads="1"/>
          </p:cNvSpPr>
          <p:nvPr userDrawn="1"/>
        </p:nvSpPr>
        <p:spPr>
          <a:xfrm>
            <a:off x="107504" y="6526180"/>
            <a:ext cx="360362" cy="215900"/>
          </a:xfrm>
          <a:prstGeom prst="rect">
            <a:avLst/>
          </a:prstGeom>
          <a:ln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50" b="0" kern="1200">
                <a:solidFill>
                  <a:schemeClr val="bg1">
                    <a:lumMod val="85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E42FD93C-0291-4835-BA8C-C11EA0F97B50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32440" y="6456331"/>
            <a:ext cx="505557" cy="28574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7072" y="6480289"/>
            <a:ext cx="801218" cy="246423"/>
          </a:xfrm>
          <a:prstGeom prst="rect">
            <a:avLst/>
          </a:prstGeom>
        </p:spPr>
      </p:pic>
      <p:sp>
        <p:nvSpPr>
          <p:cNvPr id="1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2264" y="6569432"/>
            <a:ext cx="2895600" cy="1440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Filename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244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56792"/>
            <a:ext cx="8229600" cy="4569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4980" y="6562452"/>
            <a:ext cx="2895600" cy="1440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Filename</a:t>
            </a:r>
            <a:endParaRPr lang="en-GB" dirty="0"/>
          </a:p>
        </p:txBody>
      </p:sp>
      <p:sp>
        <p:nvSpPr>
          <p:cNvPr id="5" name="Slide Number Placeholder 6"/>
          <p:cNvSpPr txBox="1">
            <a:spLocks noChangeArrowheads="1"/>
          </p:cNvSpPr>
          <p:nvPr/>
        </p:nvSpPr>
        <p:spPr>
          <a:xfrm>
            <a:off x="107504" y="6526180"/>
            <a:ext cx="360362" cy="215900"/>
          </a:xfrm>
          <a:prstGeom prst="rect">
            <a:avLst/>
          </a:prstGeom>
          <a:ln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50" b="0" kern="1200">
                <a:solidFill>
                  <a:schemeClr val="bg1">
                    <a:lumMod val="85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E42FD93C-0291-4835-BA8C-C11EA0F97B50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298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A5002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1"/>
        </a:buClr>
        <a:buSzPct val="60000"/>
        <a:buFont typeface="Wingdings" pitchFamily="2" charset="2"/>
        <a:buChar char="q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609" y="1776871"/>
            <a:ext cx="6624736" cy="1735444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  <a:spcAft>
                <a:spcPts val="2400"/>
              </a:spcAft>
            </a:pPr>
            <a:r>
              <a:rPr lang="en-GB" sz="3200" dirty="0"/>
              <a:t>Ensuring human rights in the provision of contraceptive information and services:</a:t>
            </a:r>
            <a:br>
              <a:rPr lang="en-GB" sz="3200" b="0" dirty="0"/>
            </a:br>
            <a:r>
              <a:rPr lang="en-GB" sz="3200" dirty="0"/>
              <a:t>Guidance and recommendations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Petrus Steyn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57ADB1B-C930-4776-8A97-2AA5B05D920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Scientist, WHO/ SRH/ CFC</a:t>
            </a:r>
          </a:p>
        </p:txBody>
      </p:sp>
    </p:spTree>
    <p:extLst>
      <p:ext uri="{BB962C8B-B14F-4D97-AF65-F5344CB8AC3E}">
        <p14:creationId xmlns:p14="http://schemas.microsoft.com/office/powerpoint/2010/main" val="3585349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69371"/>
          </a:xfrm>
        </p:spPr>
        <p:txBody>
          <a:bodyPr>
            <a:normAutofit/>
          </a:bodyPr>
          <a:lstStyle/>
          <a:p>
            <a:r>
              <a:rPr lang="en-GB" dirty="0"/>
              <a:t>Unintended pregnancy, resulting from unmet need for contraception, threatens the lives and well-being of women and their families globally.</a:t>
            </a:r>
          </a:p>
          <a:p>
            <a:r>
              <a:rPr lang="en-GB" dirty="0"/>
              <a:t>222 million girls and women have an unmet need for modern contraception.</a:t>
            </a:r>
          </a:p>
          <a:p>
            <a:r>
              <a:rPr lang="en-GB" dirty="0"/>
              <a:t>It is critical that  commitment to the rights based approach to family planning is not compromised by the requirement to scale up rapidly. </a:t>
            </a:r>
          </a:p>
          <a:p>
            <a:pPr lvl="1"/>
            <a:r>
              <a:rPr lang="en-GB" dirty="0"/>
              <a:t>History of coercion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Filename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979712" y="6309320"/>
            <a:ext cx="4464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ICPD Programme of Action 1994</a:t>
            </a:r>
          </a:p>
        </p:txBody>
      </p:sp>
    </p:spTree>
    <p:extLst>
      <p:ext uri="{BB962C8B-B14F-4D97-AF65-F5344CB8AC3E}">
        <p14:creationId xmlns:p14="http://schemas.microsoft.com/office/powerpoint/2010/main" val="2732670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Guidelines 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6937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dirty="0"/>
              <a:t>WHO developed this guideline:</a:t>
            </a:r>
          </a:p>
          <a:p>
            <a:pPr lvl="0"/>
            <a:r>
              <a:rPr lang="en-GB" dirty="0"/>
              <a:t>To accelerate progress towards attainment of international development goals and targets in sexual and reproductive health.</a:t>
            </a:r>
          </a:p>
          <a:p>
            <a:pPr marL="0" lvl="0" indent="0">
              <a:buNone/>
            </a:pPr>
            <a:endParaRPr lang="en-GB" sz="1000" dirty="0"/>
          </a:p>
          <a:p>
            <a:pPr lvl="0"/>
            <a:r>
              <a:rPr lang="en-GB" dirty="0"/>
              <a:t>To contribute to reducing unmet need for contraceptive information and services.</a:t>
            </a:r>
          </a:p>
          <a:p>
            <a:pPr marL="0" lvl="0" indent="0">
              <a:buNone/>
            </a:pPr>
            <a:endParaRPr lang="en-GB" sz="1000" dirty="0"/>
          </a:p>
          <a:p>
            <a:r>
              <a:rPr lang="en-GB" dirty="0"/>
              <a:t>To provide practical guidance on how to implement a rights based approach from a contraceptive programme design and management perspective. </a:t>
            </a:r>
          </a:p>
          <a:p>
            <a:pPr lvl="0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Filename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3344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Guidelines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69371"/>
          </a:xfrm>
        </p:spPr>
        <p:txBody>
          <a:bodyPr>
            <a:normAutofit lnSpcReduction="10000"/>
          </a:bodyPr>
          <a:lstStyle/>
          <a:p>
            <a:r>
              <a:rPr lang="en-GB" dirty="0"/>
              <a:t>WHO standards for guideline development were followed. </a:t>
            </a:r>
          </a:p>
          <a:p>
            <a:pPr lvl="1"/>
            <a:r>
              <a:rPr lang="en-GB" dirty="0"/>
              <a:t>identification of priority questions and outcomes</a:t>
            </a:r>
          </a:p>
          <a:p>
            <a:pPr lvl="1"/>
            <a:r>
              <a:rPr lang="en-GB" dirty="0"/>
              <a:t> retrieval, assessment and synthesis of evidence</a:t>
            </a:r>
          </a:p>
          <a:p>
            <a:pPr lvl="1"/>
            <a:r>
              <a:rPr lang="en-GB" dirty="0"/>
              <a:t> formulation of recommendations.</a:t>
            </a:r>
          </a:p>
          <a:p>
            <a:r>
              <a:rPr lang="en-GB" dirty="0"/>
              <a:t>Health evidence and human rights standards systematically incorporated.</a:t>
            </a:r>
          </a:p>
          <a:p>
            <a:r>
              <a:rPr lang="en-GB" dirty="0"/>
              <a:t>A Guideline Development Group reviewed and revised the draft recommendations based on the evidence profiles.</a:t>
            </a:r>
          </a:p>
          <a:p>
            <a:pPr lvl="1"/>
            <a:r>
              <a:rPr lang="en-GB" dirty="0"/>
              <a:t>2 expert group meetings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Filename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264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r>
              <a:rPr lang="en-US" dirty="0"/>
              <a:t>Health and human rights standards: </a:t>
            </a:r>
            <a:br>
              <a:rPr lang="en-US" dirty="0"/>
            </a:br>
            <a:r>
              <a:rPr lang="en-US" dirty="0"/>
              <a:t>organizing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Non-discrimination</a:t>
            </a:r>
          </a:p>
          <a:p>
            <a:r>
              <a:rPr lang="en-US" dirty="0"/>
              <a:t>Availability</a:t>
            </a:r>
          </a:p>
          <a:p>
            <a:r>
              <a:rPr lang="en-US" dirty="0"/>
              <a:t>Accessibility</a:t>
            </a:r>
          </a:p>
          <a:p>
            <a:r>
              <a:rPr lang="en-US" dirty="0"/>
              <a:t>Acceptability</a:t>
            </a:r>
          </a:p>
          <a:p>
            <a:r>
              <a:rPr lang="en-US" dirty="0"/>
              <a:t>Quality</a:t>
            </a:r>
          </a:p>
          <a:p>
            <a:r>
              <a:rPr lang="en-US" dirty="0"/>
              <a:t>Informed decision making</a:t>
            </a:r>
          </a:p>
          <a:p>
            <a:r>
              <a:rPr lang="en-US" dirty="0"/>
              <a:t>Privacy and confidentiality</a:t>
            </a:r>
          </a:p>
          <a:p>
            <a:r>
              <a:rPr lang="en-US" dirty="0"/>
              <a:t>Participation</a:t>
            </a:r>
          </a:p>
          <a:p>
            <a:r>
              <a:rPr lang="en-US" dirty="0"/>
              <a:t>Accountability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Filename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6658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6937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A total of </a:t>
            </a:r>
            <a:r>
              <a:rPr lang="en-US" b="1" dirty="0"/>
              <a:t>24 recommendations </a:t>
            </a:r>
            <a:r>
              <a:rPr lang="en-US" dirty="0"/>
              <a:t>across the organizing principles were issued.</a:t>
            </a:r>
          </a:p>
          <a:p>
            <a:r>
              <a:rPr lang="en-US" dirty="0"/>
              <a:t>The guideline will be updated regularly to include additional topics as needed.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Filename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495890"/>
            <a:ext cx="2160240" cy="2991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6369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Selected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Non-discrimination</a:t>
            </a:r>
          </a:p>
          <a:p>
            <a:pPr lvl="1"/>
            <a:r>
              <a:rPr lang="en-GB" dirty="0"/>
              <a:t>Recommend that access to comprehensive contraceptive information and services be provided equally to everyone voluntarily, free of discrimination, coercion or violence (based on individual choice).</a:t>
            </a:r>
            <a:r>
              <a:rPr lang="en-US" dirty="0"/>
              <a:t> </a:t>
            </a:r>
          </a:p>
          <a:p>
            <a:r>
              <a:rPr lang="en-US" dirty="0"/>
              <a:t>Availability</a:t>
            </a:r>
          </a:p>
          <a:p>
            <a:pPr lvl="1"/>
            <a:r>
              <a:rPr lang="en-GB" dirty="0"/>
              <a:t>Recommend integration of contraceptive commodities, supplies and equipment, covering a range of methods, including emergency contraception, within the essential medicine supply chain to increase availability.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Filename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812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Selected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6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Accessibility</a:t>
            </a:r>
          </a:p>
          <a:p>
            <a:pPr lvl="1"/>
            <a:r>
              <a:rPr lang="en-GB" dirty="0"/>
              <a:t>Recommend that comprehensive contraceptive information and services be provided during antenatal and postpartum care. </a:t>
            </a:r>
            <a:endParaRPr lang="en-US" dirty="0"/>
          </a:p>
          <a:p>
            <a:r>
              <a:rPr lang="en-US" dirty="0"/>
              <a:t>Quality</a:t>
            </a:r>
          </a:p>
          <a:p>
            <a:pPr lvl="1"/>
            <a:r>
              <a:rPr lang="en-GB" dirty="0"/>
              <a:t>Recommend that quality assurance processes, including medical standards of care and client feedback, be routinely incorporated.</a:t>
            </a:r>
            <a:endParaRPr lang="en-US" dirty="0"/>
          </a:p>
          <a:p>
            <a:r>
              <a:rPr lang="en-US" dirty="0"/>
              <a:t>Informed decision making</a:t>
            </a:r>
          </a:p>
          <a:p>
            <a:pPr lvl="1"/>
            <a:r>
              <a:rPr lang="en-GB" dirty="0"/>
              <a:t>Recommend the offer of evidence-based, comprehensive contraceptive information, education and counselling to ensure informed choice.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Filename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7079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92500"/>
          </a:bodyPr>
          <a:lstStyle/>
          <a:p>
            <a:r>
              <a:rPr lang="en-US" dirty="0"/>
              <a:t>Privacy and confidentiality</a:t>
            </a:r>
          </a:p>
          <a:p>
            <a:pPr lvl="1"/>
            <a:r>
              <a:rPr lang="en-GB" dirty="0"/>
              <a:t>Recommend that privacy of individuals is respected throughout the provision of contraceptive information and services, including confidentiality of medical and other personal information.</a:t>
            </a:r>
            <a:r>
              <a:rPr lang="en-US" dirty="0"/>
              <a:t> </a:t>
            </a:r>
          </a:p>
          <a:p>
            <a:r>
              <a:rPr lang="en-US" dirty="0"/>
              <a:t>Participation</a:t>
            </a:r>
          </a:p>
          <a:p>
            <a:pPr lvl="1"/>
            <a:r>
              <a:rPr lang="en-GB" dirty="0"/>
              <a:t>Recommend that communities have the opportunity to be meaningfully engaged in all aspects of contraceptive programme and policy design, implementation and monitoring.</a:t>
            </a:r>
            <a:r>
              <a:rPr lang="en-US" dirty="0"/>
              <a:t> </a:t>
            </a:r>
          </a:p>
          <a:p>
            <a:r>
              <a:rPr lang="en-US" dirty="0"/>
              <a:t>Accountability</a:t>
            </a:r>
          </a:p>
          <a:p>
            <a:pPr lvl="1"/>
            <a:r>
              <a:rPr lang="en-GB" dirty="0"/>
              <a:t>Recommend that effective accountability mechanisms are in place and are accessible in the delivery of contraceptive information and services, at the individual and systems levels.</a:t>
            </a:r>
            <a:r>
              <a:rPr lang="en-US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Filename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1537730"/>
      </p:ext>
    </p:extLst>
  </p:cSld>
  <p:clrMapOvr>
    <a:masterClrMapping/>
  </p:clrMapOvr>
</p:sld>
</file>

<file path=ppt/theme/theme1.xml><?xml version="1.0" encoding="utf-8"?>
<a:theme xmlns:a="http://schemas.openxmlformats.org/drawingml/2006/main" name="RHR presentation TEMPLATE 20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RHR presentation TEMPLATE 2013</Template>
  <TotalTime>2</TotalTime>
  <Words>766</Words>
  <Application>Microsoft Office PowerPoint</Application>
  <PresentationFormat>On-screen Show (4:3)</PresentationFormat>
  <Paragraphs>84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Trebuchet MS</vt:lpstr>
      <vt:lpstr>Wingdings</vt:lpstr>
      <vt:lpstr>RHR presentation TEMPLATE 2013</vt:lpstr>
      <vt:lpstr>Ensuring human rights in the provision of contraceptive information and services: Guidance and recommendations</vt:lpstr>
      <vt:lpstr>Background</vt:lpstr>
      <vt:lpstr>Guidelines objective</vt:lpstr>
      <vt:lpstr>Guidelines process</vt:lpstr>
      <vt:lpstr>Health and human rights standards:  organizing principles</vt:lpstr>
      <vt:lpstr>Recommendations</vt:lpstr>
      <vt:lpstr>Selected recommendations</vt:lpstr>
      <vt:lpstr>Selected recommendations</vt:lpstr>
      <vt:lpstr>Recommendations</vt:lpstr>
    </vt:vector>
  </TitlesOfParts>
  <Company>WHO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Ensuring human rights in the provision of contraceptive information and services: Guidance and recommendations - Petrus Steyn</dc:title>
  <dc:creator>Petrus Steyn</dc:creator>
  <cp:lastModifiedBy>Aldo Campana</cp:lastModifiedBy>
  <cp:revision>43</cp:revision>
  <dcterms:created xsi:type="dcterms:W3CDTF">2013-07-05T09:33:26Z</dcterms:created>
  <dcterms:modified xsi:type="dcterms:W3CDTF">2021-06-25T09:34:19Z</dcterms:modified>
</cp:coreProperties>
</file>