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5" r:id="rId4"/>
  </p:sldMasterIdLst>
  <p:notesMasterIdLst>
    <p:notesMasterId r:id="rId35"/>
  </p:notesMasterIdLst>
  <p:sldIdLst>
    <p:sldId id="332" r:id="rId5"/>
    <p:sldId id="603" r:id="rId6"/>
    <p:sldId id="901" r:id="rId7"/>
    <p:sldId id="339" r:id="rId8"/>
    <p:sldId id="884" r:id="rId9"/>
    <p:sldId id="888" r:id="rId10"/>
    <p:sldId id="607" r:id="rId11"/>
    <p:sldId id="608" r:id="rId12"/>
    <p:sldId id="897" r:id="rId13"/>
    <p:sldId id="886" r:id="rId14"/>
    <p:sldId id="877" r:id="rId15"/>
    <p:sldId id="892" r:id="rId16"/>
    <p:sldId id="902" r:id="rId17"/>
    <p:sldId id="893" r:id="rId18"/>
    <p:sldId id="885" r:id="rId19"/>
    <p:sldId id="895" r:id="rId20"/>
    <p:sldId id="889" r:id="rId21"/>
    <p:sldId id="866" r:id="rId22"/>
    <p:sldId id="656" r:id="rId23"/>
    <p:sldId id="282" r:id="rId24"/>
    <p:sldId id="434" r:id="rId25"/>
    <p:sldId id="865" r:id="rId26"/>
    <p:sldId id="887" r:id="rId27"/>
    <p:sldId id="867" r:id="rId28"/>
    <p:sldId id="868" r:id="rId29"/>
    <p:sldId id="872" r:id="rId30"/>
    <p:sldId id="874" r:id="rId31"/>
    <p:sldId id="873" r:id="rId32"/>
    <p:sldId id="903" r:id="rId33"/>
    <p:sldId id="336"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95A5FC-4D35-4C3F-8CC8-A35667FB82AE}">
          <p14:sldIdLst>
            <p14:sldId id="332"/>
            <p14:sldId id="603"/>
            <p14:sldId id="901"/>
            <p14:sldId id="339"/>
            <p14:sldId id="884"/>
            <p14:sldId id="888"/>
            <p14:sldId id="607"/>
            <p14:sldId id="608"/>
            <p14:sldId id="897"/>
            <p14:sldId id="886"/>
            <p14:sldId id="877"/>
            <p14:sldId id="892"/>
            <p14:sldId id="902"/>
            <p14:sldId id="893"/>
            <p14:sldId id="885"/>
            <p14:sldId id="895"/>
            <p14:sldId id="889"/>
            <p14:sldId id="866"/>
            <p14:sldId id="656"/>
            <p14:sldId id="282"/>
            <p14:sldId id="434"/>
            <p14:sldId id="865"/>
            <p14:sldId id="887"/>
            <p14:sldId id="867"/>
            <p14:sldId id="868"/>
            <p14:sldId id="872"/>
            <p14:sldId id="874"/>
            <p14:sldId id="873"/>
            <p14:sldId id="903"/>
            <p14:sldId id="33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AFFIELD, Mary Eluned" initials="gaffieldm" lastIdx="1" clrIdx="0"/>
  <p:cmAuthor id="1" name="REIER, Suzanne Marleen" initials="reiers" lastIdx="8" clrIdx="1"/>
  <p:cmAuthor id="2" name="vogelsongk" initials="v"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DC5"/>
    <a:srgbClr val="A50021"/>
    <a:srgbClr val="33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63" autoAdjust="0"/>
    <p:restoredTop sz="83536" autoAdjust="0"/>
  </p:normalViewPr>
  <p:slideViewPr>
    <p:cSldViewPr>
      <p:cViewPr varScale="1">
        <p:scale>
          <a:sx n="104" d="100"/>
          <a:sy n="104" d="100"/>
        </p:scale>
        <p:origin x="2034" y="102"/>
      </p:cViewPr>
      <p:guideLst>
        <p:guide orient="horz" pos="2160"/>
        <p:guide pos="2880"/>
      </p:guideLst>
    </p:cSldViewPr>
  </p:slideViewPr>
  <p:notesTextViewPr>
    <p:cViewPr>
      <p:scale>
        <a:sx n="1" d="1"/>
        <a:sy n="1" d="1"/>
      </p:scale>
      <p:origin x="0" y="0"/>
    </p:cViewPr>
  </p:notesTextViewPr>
  <p:sorterViewPr>
    <p:cViewPr>
      <p:scale>
        <a:sx n="75" d="100"/>
        <a:sy n="75" d="100"/>
      </p:scale>
      <p:origin x="0" y="-108"/>
    </p:cViewPr>
  </p:sorterViewPr>
  <p:notesViewPr>
    <p:cSldViewPr>
      <p:cViewPr varScale="1">
        <p:scale>
          <a:sx n="100" d="100"/>
          <a:sy n="100" d="100"/>
        </p:scale>
        <p:origin x="250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49746B-65DE-4213-B0B2-145A9A090E56}"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GB"/>
        </a:p>
      </dgm:t>
    </dgm:pt>
    <dgm:pt modelId="{132C3BE6-2F40-45FF-B47D-D6917E7BCAEE}">
      <dgm:prSet phldrT="[Text]" custT="1"/>
      <dgm:spPr/>
      <dgm:t>
        <a:bodyPr/>
        <a:lstStyle/>
        <a:p>
          <a:r>
            <a:rPr lang="en-US" sz="2400" b="1" dirty="0"/>
            <a:t>Antenatal</a:t>
          </a:r>
          <a:endParaRPr lang="en-GB" sz="2400" b="1" dirty="0"/>
        </a:p>
      </dgm:t>
    </dgm:pt>
    <dgm:pt modelId="{F4862656-B0E9-4991-8007-27070D4055AB}" type="parTrans" cxnId="{5B611C8E-AF37-48B9-B90C-01E8295BA68A}">
      <dgm:prSet/>
      <dgm:spPr/>
      <dgm:t>
        <a:bodyPr/>
        <a:lstStyle/>
        <a:p>
          <a:endParaRPr lang="en-GB" b="1"/>
        </a:p>
      </dgm:t>
    </dgm:pt>
    <dgm:pt modelId="{0E67AF8E-0FFD-4B98-A707-16EA516875E2}" type="sibTrans" cxnId="{5B611C8E-AF37-48B9-B90C-01E8295BA68A}">
      <dgm:prSet/>
      <dgm:spPr/>
      <dgm:t>
        <a:bodyPr/>
        <a:lstStyle/>
        <a:p>
          <a:endParaRPr lang="en-GB" b="1"/>
        </a:p>
      </dgm:t>
    </dgm:pt>
    <dgm:pt modelId="{C7D06DE6-EC7E-4A14-B091-DD37832FB5F1}">
      <dgm:prSet phldrT="[Text]" custT="1"/>
      <dgm:spPr/>
      <dgm:t>
        <a:bodyPr/>
        <a:lstStyle/>
        <a:p>
          <a:r>
            <a:rPr lang="en-US" sz="2400" b="1" dirty="0"/>
            <a:t>Child birth</a:t>
          </a:r>
          <a:endParaRPr lang="en-GB" sz="2400" b="1" dirty="0"/>
        </a:p>
      </dgm:t>
    </dgm:pt>
    <dgm:pt modelId="{A9563341-F8EB-41DC-B998-DFAFA354DE19}" type="parTrans" cxnId="{C1887A14-1C78-4E22-B3B9-361D35EE98FA}">
      <dgm:prSet/>
      <dgm:spPr/>
      <dgm:t>
        <a:bodyPr/>
        <a:lstStyle/>
        <a:p>
          <a:endParaRPr lang="en-GB" b="1"/>
        </a:p>
      </dgm:t>
    </dgm:pt>
    <dgm:pt modelId="{FACEF48B-B38F-457D-B8FA-3AE88B7E27DC}" type="sibTrans" cxnId="{C1887A14-1C78-4E22-B3B9-361D35EE98FA}">
      <dgm:prSet/>
      <dgm:spPr/>
      <dgm:t>
        <a:bodyPr/>
        <a:lstStyle/>
        <a:p>
          <a:endParaRPr lang="en-GB" b="1"/>
        </a:p>
      </dgm:t>
    </dgm:pt>
    <dgm:pt modelId="{41BD218B-51D2-4718-8446-764213608C25}">
      <dgm:prSet phldrT="[Text]" custT="1"/>
      <dgm:spPr/>
      <dgm:t>
        <a:bodyPr/>
        <a:lstStyle/>
        <a:p>
          <a:r>
            <a:rPr lang="en-US" sz="2400" b="1" dirty="0"/>
            <a:t>Post partum  care</a:t>
          </a:r>
          <a:endParaRPr lang="en-GB" sz="2400" b="1" dirty="0"/>
        </a:p>
      </dgm:t>
    </dgm:pt>
    <dgm:pt modelId="{C0B63C85-C402-470C-BCF5-8922B3FD66F4}" type="parTrans" cxnId="{1F329860-E80E-4262-91B7-0FC3871FDA1F}">
      <dgm:prSet/>
      <dgm:spPr/>
      <dgm:t>
        <a:bodyPr/>
        <a:lstStyle/>
        <a:p>
          <a:endParaRPr lang="en-GB" b="1"/>
        </a:p>
      </dgm:t>
    </dgm:pt>
    <dgm:pt modelId="{419E7507-C8F3-4BB0-B843-4E9D3AD932F1}" type="sibTrans" cxnId="{1F329860-E80E-4262-91B7-0FC3871FDA1F}">
      <dgm:prSet/>
      <dgm:spPr/>
      <dgm:t>
        <a:bodyPr/>
        <a:lstStyle/>
        <a:p>
          <a:endParaRPr lang="en-GB" b="1"/>
        </a:p>
      </dgm:t>
    </dgm:pt>
    <dgm:pt modelId="{FAAE026A-DCB0-4EB8-85D2-38802E2EBC11}">
      <dgm:prSet phldrT="[Text]" custT="1"/>
      <dgm:spPr/>
      <dgm:t>
        <a:bodyPr/>
        <a:lstStyle/>
        <a:p>
          <a:r>
            <a:rPr lang="en-US" sz="2200" b="1" dirty="0"/>
            <a:t>Immunization &amp; Child birth</a:t>
          </a:r>
          <a:endParaRPr lang="en-GB" sz="2200" b="1" dirty="0"/>
        </a:p>
      </dgm:t>
    </dgm:pt>
    <dgm:pt modelId="{0413D174-C572-423C-A822-5DA5D15C9A07}" type="parTrans" cxnId="{40B90D5C-D560-46A8-A4A1-CDDEB709792B}">
      <dgm:prSet/>
      <dgm:spPr/>
      <dgm:t>
        <a:bodyPr/>
        <a:lstStyle/>
        <a:p>
          <a:endParaRPr lang="en-GB" b="1"/>
        </a:p>
      </dgm:t>
    </dgm:pt>
    <dgm:pt modelId="{36AC44B5-11F8-4917-8FB5-BDD85C990385}" type="sibTrans" cxnId="{40B90D5C-D560-46A8-A4A1-CDDEB709792B}">
      <dgm:prSet/>
      <dgm:spPr/>
      <dgm:t>
        <a:bodyPr/>
        <a:lstStyle/>
        <a:p>
          <a:endParaRPr lang="en-GB" b="1"/>
        </a:p>
      </dgm:t>
    </dgm:pt>
    <dgm:pt modelId="{1FD6E0E1-9733-462E-A395-E6CBDB4E81BD}" type="pres">
      <dgm:prSet presAssocID="{0849746B-65DE-4213-B0B2-145A9A090E56}" presName="Name0" presStyleCnt="0">
        <dgm:presLayoutVars>
          <dgm:dir/>
          <dgm:resizeHandles val="exact"/>
        </dgm:presLayoutVars>
      </dgm:prSet>
      <dgm:spPr/>
    </dgm:pt>
    <dgm:pt modelId="{A3CC804C-BA8D-4BFC-A2A5-5A369A6CE8D0}" type="pres">
      <dgm:prSet presAssocID="{132C3BE6-2F40-45FF-B47D-D6917E7BCAEE}" presName="parTxOnly" presStyleLbl="node1" presStyleIdx="0" presStyleCnt="4">
        <dgm:presLayoutVars>
          <dgm:bulletEnabled val="1"/>
        </dgm:presLayoutVars>
      </dgm:prSet>
      <dgm:spPr/>
    </dgm:pt>
    <dgm:pt modelId="{9718EADE-45EE-4F2B-AC7E-4A72FDC0ECC4}" type="pres">
      <dgm:prSet presAssocID="{0E67AF8E-0FFD-4B98-A707-16EA516875E2}" presName="parSpace" presStyleCnt="0"/>
      <dgm:spPr/>
    </dgm:pt>
    <dgm:pt modelId="{3D61C8F6-5FC0-4F00-A4D6-36DFE81A1020}" type="pres">
      <dgm:prSet presAssocID="{C7D06DE6-EC7E-4A14-B091-DD37832FB5F1}" presName="parTxOnly" presStyleLbl="node1" presStyleIdx="1" presStyleCnt="4" custLinFactNeighborY="20">
        <dgm:presLayoutVars>
          <dgm:bulletEnabled val="1"/>
        </dgm:presLayoutVars>
      </dgm:prSet>
      <dgm:spPr/>
    </dgm:pt>
    <dgm:pt modelId="{7FB76512-25A9-43D3-9608-64CCB52A0453}" type="pres">
      <dgm:prSet presAssocID="{FACEF48B-B38F-457D-B8FA-3AE88B7E27DC}" presName="parSpace" presStyleCnt="0"/>
      <dgm:spPr/>
    </dgm:pt>
    <dgm:pt modelId="{79C3B389-2F67-431D-ABF8-5AF5EDF63B4D}" type="pres">
      <dgm:prSet presAssocID="{41BD218B-51D2-4718-8446-764213608C25}" presName="parTxOnly" presStyleLbl="node1" presStyleIdx="2" presStyleCnt="4">
        <dgm:presLayoutVars>
          <dgm:bulletEnabled val="1"/>
        </dgm:presLayoutVars>
      </dgm:prSet>
      <dgm:spPr/>
    </dgm:pt>
    <dgm:pt modelId="{314FF13B-2693-471C-BB4E-245CDF248498}" type="pres">
      <dgm:prSet presAssocID="{419E7507-C8F3-4BB0-B843-4E9D3AD932F1}" presName="parSpace" presStyleCnt="0"/>
      <dgm:spPr/>
    </dgm:pt>
    <dgm:pt modelId="{4971D2FF-E807-43D8-9258-ABB7810A5603}" type="pres">
      <dgm:prSet presAssocID="{FAAE026A-DCB0-4EB8-85D2-38802E2EBC11}" presName="parTxOnly" presStyleLbl="node1" presStyleIdx="3" presStyleCnt="4" custScaleX="125681">
        <dgm:presLayoutVars>
          <dgm:bulletEnabled val="1"/>
        </dgm:presLayoutVars>
      </dgm:prSet>
      <dgm:spPr/>
    </dgm:pt>
  </dgm:ptLst>
  <dgm:cxnLst>
    <dgm:cxn modelId="{C1887A14-1C78-4E22-B3B9-361D35EE98FA}" srcId="{0849746B-65DE-4213-B0B2-145A9A090E56}" destId="{C7D06DE6-EC7E-4A14-B091-DD37832FB5F1}" srcOrd="1" destOrd="0" parTransId="{A9563341-F8EB-41DC-B998-DFAFA354DE19}" sibTransId="{FACEF48B-B38F-457D-B8FA-3AE88B7E27DC}"/>
    <dgm:cxn modelId="{FCA1101C-FDCB-4B11-931A-AB7A26716C59}" type="presOf" srcId="{132C3BE6-2F40-45FF-B47D-D6917E7BCAEE}" destId="{A3CC804C-BA8D-4BFC-A2A5-5A369A6CE8D0}" srcOrd="0" destOrd="0" presId="urn:microsoft.com/office/officeart/2005/8/layout/hChevron3"/>
    <dgm:cxn modelId="{1C42C83C-8E8E-4A97-94FF-2BB37EEB7712}" type="presOf" srcId="{C7D06DE6-EC7E-4A14-B091-DD37832FB5F1}" destId="{3D61C8F6-5FC0-4F00-A4D6-36DFE81A1020}" srcOrd="0" destOrd="0" presId="urn:microsoft.com/office/officeart/2005/8/layout/hChevron3"/>
    <dgm:cxn modelId="{40B90D5C-D560-46A8-A4A1-CDDEB709792B}" srcId="{0849746B-65DE-4213-B0B2-145A9A090E56}" destId="{FAAE026A-DCB0-4EB8-85D2-38802E2EBC11}" srcOrd="3" destOrd="0" parTransId="{0413D174-C572-423C-A822-5DA5D15C9A07}" sibTransId="{36AC44B5-11F8-4917-8FB5-BDD85C990385}"/>
    <dgm:cxn modelId="{1F329860-E80E-4262-91B7-0FC3871FDA1F}" srcId="{0849746B-65DE-4213-B0B2-145A9A090E56}" destId="{41BD218B-51D2-4718-8446-764213608C25}" srcOrd="2" destOrd="0" parTransId="{C0B63C85-C402-470C-BCF5-8922B3FD66F4}" sibTransId="{419E7507-C8F3-4BB0-B843-4E9D3AD932F1}"/>
    <dgm:cxn modelId="{90CFFD4B-9F1B-4911-950F-6268314BD6E8}" type="presOf" srcId="{FAAE026A-DCB0-4EB8-85D2-38802E2EBC11}" destId="{4971D2FF-E807-43D8-9258-ABB7810A5603}" srcOrd="0" destOrd="0" presId="urn:microsoft.com/office/officeart/2005/8/layout/hChevron3"/>
    <dgm:cxn modelId="{5B611C8E-AF37-48B9-B90C-01E8295BA68A}" srcId="{0849746B-65DE-4213-B0B2-145A9A090E56}" destId="{132C3BE6-2F40-45FF-B47D-D6917E7BCAEE}" srcOrd="0" destOrd="0" parTransId="{F4862656-B0E9-4991-8007-27070D4055AB}" sibTransId="{0E67AF8E-0FFD-4B98-A707-16EA516875E2}"/>
    <dgm:cxn modelId="{B92F10B1-AE43-4339-BC14-C81E0A89E5C4}" type="presOf" srcId="{0849746B-65DE-4213-B0B2-145A9A090E56}" destId="{1FD6E0E1-9733-462E-A395-E6CBDB4E81BD}" srcOrd="0" destOrd="0" presId="urn:microsoft.com/office/officeart/2005/8/layout/hChevron3"/>
    <dgm:cxn modelId="{877346E1-9B6E-429D-AC61-598F4825D565}" type="presOf" srcId="{41BD218B-51D2-4718-8446-764213608C25}" destId="{79C3B389-2F67-431D-ABF8-5AF5EDF63B4D}" srcOrd="0" destOrd="0" presId="urn:microsoft.com/office/officeart/2005/8/layout/hChevron3"/>
    <dgm:cxn modelId="{99CBC675-766E-4E6C-BB67-C28007E8B7BD}" type="presParOf" srcId="{1FD6E0E1-9733-462E-A395-E6CBDB4E81BD}" destId="{A3CC804C-BA8D-4BFC-A2A5-5A369A6CE8D0}" srcOrd="0" destOrd="0" presId="urn:microsoft.com/office/officeart/2005/8/layout/hChevron3"/>
    <dgm:cxn modelId="{96ABA08E-4A95-402C-B68A-98349B235196}" type="presParOf" srcId="{1FD6E0E1-9733-462E-A395-E6CBDB4E81BD}" destId="{9718EADE-45EE-4F2B-AC7E-4A72FDC0ECC4}" srcOrd="1" destOrd="0" presId="urn:microsoft.com/office/officeart/2005/8/layout/hChevron3"/>
    <dgm:cxn modelId="{0D84EBD9-0EAB-4D3F-BFF4-1AB955A4824B}" type="presParOf" srcId="{1FD6E0E1-9733-462E-A395-E6CBDB4E81BD}" destId="{3D61C8F6-5FC0-4F00-A4D6-36DFE81A1020}" srcOrd="2" destOrd="0" presId="urn:microsoft.com/office/officeart/2005/8/layout/hChevron3"/>
    <dgm:cxn modelId="{B888B7BF-C447-498D-92F3-2527444B5589}" type="presParOf" srcId="{1FD6E0E1-9733-462E-A395-E6CBDB4E81BD}" destId="{7FB76512-25A9-43D3-9608-64CCB52A0453}" srcOrd="3" destOrd="0" presId="urn:microsoft.com/office/officeart/2005/8/layout/hChevron3"/>
    <dgm:cxn modelId="{568C5F02-DCBA-435D-98C5-81BCA3399F94}" type="presParOf" srcId="{1FD6E0E1-9733-462E-A395-E6CBDB4E81BD}" destId="{79C3B389-2F67-431D-ABF8-5AF5EDF63B4D}" srcOrd="4" destOrd="0" presId="urn:microsoft.com/office/officeart/2005/8/layout/hChevron3"/>
    <dgm:cxn modelId="{77F4F83C-3CFD-42A9-8009-126FB8851EB9}" type="presParOf" srcId="{1FD6E0E1-9733-462E-A395-E6CBDB4E81BD}" destId="{314FF13B-2693-471C-BB4E-245CDF248498}" srcOrd="5" destOrd="0" presId="urn:microsoft.com/office/officeart/2005/8/layout/hChevron3"/>
    <dgm:cxn modelId="{3AC33334-AB48-44C5-AE63-5D234D2C37F3}" type="presParOf" srcId="{1FD6E0E1-9733-462E-A395-E6CBDB4E81BD}" destId="{4971D2FF-E807-43D8-9258-ABB7810A5603}"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CC804C-BA8D-4BFC-A2A5-5A369A6CE8D0}">
      <dsp:nvSpPr>
        <dsp:cNvPr id="0" name=""/>
        <dsp:cNvSpPr/>
      </dsp:nvSpPr>
      <dsp:spPr>
        <a:xfrm>
          <a:off x="389" y="479103"/>
          <a:ext cx="2343072" cy="93722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64008" rIns="32004" bIns="64008" numCol="1" spcCol="1270" anchor="ctr" anchorCtr="0">
          <a:noAutofit/>
        </a:bodyPr>
        <a:lstStyle/>
        <a:p>
          <a:pPr marL="0" lvl="0" indent="0" algn="ctr" defTabSz="1066800">
            <a:lnSpc>
              <a:spcPct val="90000"/>
            </a:lnSpc>
            <a:spcBef>
              <a:spcPct val="0"/>
            </a:spcBef>
            <a:spcAft>
              <a:spcPct val="35000"/>
            </a:spcAft>
            <a:buNone/>
          </a:pPr>
          <a:r>
            <a:rPr lang="en-US" sz="2400" b="1" kern="1200" dirty="0"/>
            <a:t>Antenatal</a:t>
          </a:r>
          <a:endParaRPr lang="en-GB" sz="2400" b="1" kern="1200" dirty="0"/>
        </a:p>
      </dsp:txBody>
      <dsp:txXfrm>
        <a:off x="389" y="479103"/>
        <a:ext cx="2108765" cy="937229"/>
      </dsp:txXfrm>
    </dsp:sp>
    <dsp:sp modelId="{3D61C8F6-5FC0-4F00-A4D6-36DFE81A1020}">
      <dsp:nvSpPr>
        <dsp:cNvPr id="0" name=""/>
        <dsp:cNvSpPr/>
      </dsp:nvSpPr>
      <dsp:spPr>
        <a:xfrm>
          <a:off x="1874848" y="479291"/>
          <a:ext cx="2343072" cy="93722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a:lnSpc>
              <a:spcPct val="90000"/>
            </a:lnSpc>
            <a:spcBef>
              <a:spcPct val="0"/>
            </a:spcBef>
            <a:spcAft>
              <a:spcPct val="35000"/>
            </a:spcAft>
            <a:buNone/>
          </a:pPr>
          <a:r>
            <a:rPr lang="en-US" sz="2400" b="1" kern="1200" dirty="0"/>
            <a:t>Child birth</a:t>
          </a:r>
          <a:endParaRPr lang="en-GB" sz="2400" b="1" kern="1200" dirty="0"/>
        </a:p>
      </dsp:txBody>
      <dsp:txXfrm>
        <a:off x="2343463" y="479291"/>
        <a:ext cx="1405843" cy="937229"/>
      </dsp:txXfrm>
    </dsp:sp>
    <dsp:sp modelId="{79C3B389-2F67-431D-ABF8-5AF5EDF63B4D}">
      <dsp:nvSpPr>
        <dsp:cNvPr id="0" name=""/>
        <dsp:cNvSpPr/>
      </dsp:nvSpPr>
      <dsp:spPr>
        <a:xfrm>
          <a:off x="3749306" y="479103"/>
          <a:ext cx="2343072" cy="93722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a:lnSpc>
              <a:spcPct val="90000"/>
            </a:lnSpc>
            <a:spcBef>
              <a:spcPct val="0"/>
            </a:spcBef>
            <a:spcAft>
              <a:spcPct val="35000"/>
            </a:spcAft>
            <a:buNone/>
          </a:pPr>
          <a:r>
            <a:rPr lang="en-US" sz="2400" b="1" kern="1200" dirty="0"/>
            <a:t>Post partum  care</a:t>
          </a:r>
          <a:endParaRPr lang="en-GB" sz="2400" b="1" kern="1200" dirty="0"/>
        </a:p>
      </dsp:txBody>
      <dsp:txXfrm>
        <a:off x="4217921" y="479103"/>
        <a:ext cx="1405843" cy="937229"/>
      </dsp:txXfrm>
    </dsp:sp>
    <dsp:sp modelId="{4971D2FF-E807-43D8-9258-ABB7810A5603}">
      <dsp:nvSpPr>
        <dsp:cNvPr id="0" name=""/>
        <dsp:cNvSpPr/>
      </dsp:nvSpPr>
      <dsp:spPr>
        <a:xfrm>
          <a:off x="5623764" y="479103"/>
          <a:ext cx="2944797" cy="93722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58674" rIns="29337" bIns="58674" numCol="1" spcCol="1270" anchor="ctr" anchorCtr="0">
          <a:noAutofit/>
        </a:bodyPr>
        <a:lstStyle/>
        <a:p>
          <a:pPr marL="0" lvl="0" indent="0" algn="ctr" defTabSz="977900">
            <a:lnSpc>
              <a:spcPct val="90000"/>
            </a:lnSpc>
            <a:spcBef>
              <a:spcPct val="0"/>
            </a:spcBef>
            <a:spcAft>
              <a:spcPct val="35000"/>
            </a:spcAft>
            <a:buNone/>
          </a:pPr>
          <a:r>
            <a:rPr lang="en-US" sz="2200" b="1" kern="1200" dirty="0"/>
            <a:t>Immunization &amp; Child birth</a:t>
          </a:r>
          <a:endParaRPr lang="en-GB" sz="2200" b="1" kern="1200" dirty="0"/>
        </a:p>
      </dsp:txBody>
      <dsp:txXfrm>
        <a:off x="6092379" y="479103"/>
        <a:ext cx="2007568" cy="937229"/>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4" y="1"/>
            <a:ext cx="2971800" cy="457200"/>
          </a:xfrm>
          <a:prstGeom prst="rect">
            <a:avLst/>
          </a:prstGeom>
        </p:spPr>
        <p:txBody>
          <a:bodyPr vert="horz" lIns="91440" tIns="45720" rIns="91440" bIns="45720" rtlCol="0"/>
          <a:lstStyle>
            <a:lvl1pPr algn="r">
              <a:defRPr sz="1200"/>
            </a:lvl1pPr>
          </a:lstStyle>
          <a:p>
            <a:fld id="{97F76D5D-1347-44BE-9468-18706034E012}" type="datetimeFigureOut">
              <a:rPr lang="en-GB" smtClean="0"/>
              <a:t>25/06/2022</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1" y="4343401"/>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4"/>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4" y="8685214"/>
            <a:ext cx="2971800" cy="457200"/>
          </a:xfrm>
          <a:prstGeom prst="rect">
            <a:avLst/>
          </a:prstGeom>
        </p:spPr>
        <p:txBody>
          <a:bodyPr vert="horz" lIns="91440" tIns="45720" rIns="91440" bIns="45720" rtlCol="0" anchor="b"/>
          <a:lstStyle>
            <a:lvl1pPr algn="r">
              <a:defRPr sz="1200"/>
            </a:lvl1pPr>
          </a:lstStyle>
          <a:p>
            <a:fld id="{098F2579-E084-4BE5-B155-114E7DEDDB7D}" type="slidenum">
              <a:rPr lang="en-GB" smtClean="0"/>
              <a:t>‹#›</a:t>
            </a:fld>
            <a:endParaRPr lang="en-GB" dirty="0"/>
          </a:p>
        </p:txBody>
      </p:sp>
    </p:spTree>
    <p:extLst>
      <p:ext uri="{BB962C8B-B14F-4D97-AF65-F5344CB8AC3E}">
        <p14:creationId xmlns:p14="http://schemas.microsoft.com/office/powerpoint/2010/main" val="976758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apps.who.int/iris/bitstream/handle/10665/93680/9789241506496_eng.pdf"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www.familyplanning2020.org/ppfp%23_ftn2"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98F2579-E084-4BE5-B155-114E7DEDDB7D}" type="slidenum">
              <a:rPr lang="en-GB" smtClean="0"/>
              <a:t>2</a:t>
            </a:fld>
            <a:endParaRPr lang="en-GB" dirty="0"/>
          </a:p>
        </p:txBody>
      </p:sp>
    </p:spTree>
    <p:extLst>
      <p:ext uri="{BB962C8B-B14F-4D97-AF65-F5344CB8AC3E}">
        <p14:creationId xmlns:p14="http://schemas.microsoft.com/office/powerpoint/2010/main" val="2236912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buFont typeface="Arial" panose="020B0604020202020204" pitchFamily="34" charset="0"/>
              <a:buChar char="•"/>
            </a:pPr>
            <a:r>
              <a:rPr lang="en-GB" dirty="0"/>
              <a:t>WHO Consultation in 2008 reviewed the epidemiological</a:t>
            </a:r>
            <a:r>
              <a:rPr lang="en-GB" baseline="0" dirty="0"/>
              <a:t> data as well as the </a:t>
            </a:r>
            <a:r>
              <a:rPr lang="en-GB" dirty="0"/>
              <a:t>effect of progesterone on the neonatal brain</a:t>
            </a:r>
            <a:r>
              <a:rPr lang="en-GB" baseline="0" dirty="0"/>
              <a:t>, as there has been a theoretical concern about long term effects of progestogen exposure to the neonate. However, clinical studies were determined to be inadequate to answer this question.</a:t>
            </a:r>
            <a:br>
              <a:rPr lang="en-GB" baseline="0" dirty="0"/>
            </a:br>
            <a:endParaRPr lang="en-GB" baseline="0" dirty="0"/>
          </a:p>
          <a:p>
            <a:pPr marL="171450" indent="-171450">
              <a:buFont typeface="Arial" panose="020B0604020202020204" pitchFamily="34" charset="0"/>
              <a:buChar char="•"/>
            </a:pPr>
            <a:r>
              <a:rPr lang="en-GB" baseline="0" dirty="0"/>
              <a:t>The experts concluded that direct evidence suggests that hormonal contraceptive use among breastfeeding women prior to 6 weeks postpartum does not adversely affect infant health, growth, or development, but noted that significant limitations with the evidence.</a:t>
            </a:r>
            <a:br>
              <a:rPr lang="en-GB" baseline="0" dirty="0"/>
            </a:br>
            <a:endParaRPr lang="en-GB" baseline="0" dirty="0"/>
          </a:p>
          <a:p>
            <a:pPr marL="171450" indent="-171450">
              <a:buFont typeface="Arial" panose="020B0604020202020204" pitchFamily="34" charset="0"/>
              <a:buChar char="•"/>
            </a:pPr>
            <a:r>
              <a:rPr lang="en-GB" baseline="0" dirty="0"/>
              <a:t>Consequently, in the 4</a:t>
            </a:r>
            <a:r>
              <a:rPr lang="en-GB" baseline="30000" dirty="0"/>
              <a:t>th</a:t>
            </a:r>
            <a:r>
              <a:rPr lang="en-GB" baseline="0" dirty="0"/>
              <a:t> edition of the MEC, WHO recommend that use of progestogen-only methods (other than the LNG-releasing IUD), are not generally recommended for breastfeeding women &lt; 6 weeks postpartum, unless other methods are not available or unacceptable to the woman.  </a:t>
            </a:r>
            <a:br>
              <a:rPr lang="en-GB" baseline="0" dirty="0"/>
            </a:br>
            <a:endParaRPr lang="en-GB" baseline="0" dirty="0"/>
          </a:p>
          <a:p>
            <a:pPr marL="171450" indent="-171450">
              <a:buFont typeface="Arial" panose="020B0604020202020204" pitchFamily="34" charset="0"/>
              <a:buChar char="•"/>
            </a:pPr>
            <a:r>
              <a:rPr lang="en-GB" baseline="0" dirty="0"/>
              <a:t>Beyond 6 weeks postpartum, breastfeeding women can use these methods without restriction.</a:t>
            </a:r>
            <a:br>
              <a:rPr lang="en-GB" baseline="0" dirty="0"/>
            </a:br>
            <a:endParaRPr lang="en-GB" baseline="0" dirty="0"/>
          </a:p>
          <a:p>
            <a:pPr marL="171450" indent="-171450">
              <a:buFont typeface="Arial" panose="020B0604020202020204" pitchFamily="34" charset="0"/>
              <a:buChar char="•"/>
            </a:pPr>
            <a:r>
              <a:rPr lang="en-GB" baseline="0" dirty="0"/>
              <a:t>For the LNG-IUD, this method is generally not recommended until 4 weeks postpartum for women who are breastfeeding, unless other methods are not available or unacceptable. Beyond 4 weeks postpartum, breastfeeding women can use the method without restriction.</a:t>
            </a:r>
          </a:p>
          <a:p>
            <a:pPr>
              <a:spcBef>
                <a:spcPct val="0"/>
              </a:spcBef>
            </a:pPr>
            <a:r>
              <a:rPr lang="en-GB" dirty="0"/>
              <a:t>Evidence is reassuring that progestogen-only contraceptives do not compromise a woman’s ability to breastfeed. </a:t>
            </a:r>
            <a:br>
              <a:rPr lang="en-GB" dirty="0"/>
            </a:br>
            <a:endParaRPr lang="en-GB" dirty="0"/>
          </a:p>
          <a:p>
            <a:pPr>
              <a:spcBef>
                <a:spcPct val="0"/>
              </a:spcBef>
            </a:pPr>
            <a:r>
              <a:rPr lang="en-GB" dirty="0"/>
              <a:t>Evidence is reassuring that progestogen-only contraceptives do not adversely affect infant health, growth, or development in the first year postpartum.</a:t>
            </a:r>
            <a:br>
              <a:rPr lang="en-GB" dirty="0"/>
            </a:br>
            <a:endParaRPr lang="en-GB" dirty="0"/>
          </a:p>
          <a:p>
            <a:pPr>
              <a:spcBef>
                <a:spcPct val="0"/>
              </a:spcBef>
            </a:pPr>
            <a:r>
              <a:rPr lang="en-GB" dirty="0"/>
              <a:t>Effects, or absence of effects, beyond the first year post-partum is not established. </a:t>
            </a:r>
          </a:p>
          <a:p>
            <a:pPr>
              <a:spcBef>
                <a:spcPct val="0"/>
              </a:spcBef>
            </a:pPr>
            <a:endParaRPr lang="en-GB" dirty="0"/>
          </a:p>
        </p:txBody>
      </p:sp>
      <p:sp>
        <p:nvSpPr>
          <p:cNvPr id="972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EC46957-4BFC-4441-83D3-52B51D278C86}" type="slidenum">
              <a:rPr lang="en-GB"/>
              <a:pPr fontAlgn="base">
                <a:spcBef>
                  <a:spcPct val="0"/>
                </a:spcBef>
                <a:spcAft>
                  <a:spcPct val="0"/>
                </a:spcAft>
              </a:pPr>
              <a:t>22</a:t>
            </a:fld>
            <a:endParaRPr lang="en-GB" dirty="0"/>
          </a:p>
        </p:txBody>
      </p:sp>
    </p:spTree>
    <p:extLst>
      <p:ext uri="{BB962C8B-B14F-4D97-AF65-F5344CB8AC3E}">
        <p14:creationId xmlns:p14="http://schemas.microsoft.com/office/powerpoint/2010/main" val="3954452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98F2579-E084-4BE5-B155-114E7DEDDB7D}" type="slidenum">
              <a:rPr lang="en-GB" smtClean="0"/>
              <a:t>29</a:t>
            </a:fld>
            <a:endParaRPr lang="en-GB" dirty="0"/>
          </a:p>
        </p:txBody>
      </p:sp>
    </p:spTree>
    <p:extLst>
      <p:ext uri="{BB962C8B-B14F-4D97-AF65-F5344CB8AC3E}">
        <p14:creationId xmlns:p14="http://schemas.microsoft.com/office/powerpoint/2010/main" val="3091025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2CFAB-DF8C-48C0-8754-E507A1CBE450}" type="slidenum">
              <a:rPr lang="en-US" smtClean="0"/>
              <a:t>3</a:t>
            </a:fld>
            <a:endParaRPr lang="en-US" dirty="0"/>
          </a:p>
        </p:txBody>
      </p:sp>
    </p:spTree>
    <p:extLst>
      <p:ext uri="{BB962C8B-B14F-4D97-AF65-F5344CB8AC3E}">
        <p14:creationId xmlns:p14="http://schemas.microsoft.com/office/powerpoint/2010/main" val="4193784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Programming strategies for postpartum family planning. 2013. Retrieved on 16</a:t>
            </a:r>
            <a:r>
              <a:rPr lang="en-US" baseline="30000" dirty="0"/>
              <a:t>th</a:t>
            </a:r>
            <a:r>
              <a:rPr lang="en-US" dirty="0"/>
              <a:t> July 2020 from </a:t>
            </a:r>
            <a:r>
              <a:rPr lang="en-US" u="sng" dirty="0">
                <a:hlinkClick r:id="rId3"/>
              </a:rPr>
              <a:t>https://apps.who.int/iris/bitstream/handle/10665/93680/9789241506496_eng.pdf</a:t>
            </a:r>
            <a:endParaRPr lang="en-GB" dirty="0"/>
          </a:p>
          <a:p>
            <a:r>
              <a:rPr lang="en-US" dirty="0"/>
              <a:t>FP 2020. Postpartum/post-abortion family planning. Accelerating the global movement. Retrieved on 13</a:t>
            </a:r>
            <a:r>
              <a:rPr lang="en-US" baseline="30000" dirty="0"/>
              <a:t>th</a:t>
            </a:r>
            <a:r>
              <a:rPr lang="en-US" dirty="0"/>
              <a:t> November 2020 from </a:t>
            </a:r>
            <a:r>
              <a:rPr lang="en-US" u="sng" dirty="0">
                <a:hlinkClick r:id="rId4"/>
              </a:rPr>
              <a:t>http://www.familyplanning2020.org/ppfp#_ftn2</a:t>
            </a:r>
            <a:endParaRPr lang="en-GB" dirty="0"/>
          </a:p>
          <a:p>
            <a:endParaRPr lang="en-GB" dirty="0"/>
          </a:p>
        </p:txBody>
      </p:sp>
      <p:sp>
        <p:nvSpPr>
          <p:cNvPr id="4" name="Slide Number Placeholder 3"/>
          <p:cNvSpPr>
            <a:spLocks noGrp="1"/>
          </p:cNvSpPr>
          <p:nvPr>
            <p:ph type="sldNum" sz="quarter" idx="5"/>
          </p:nvPr>
        </p:nvSpPr>
        <p:spPr/>
        <p:txBody>
          <a:bodyPr/>
          <a:lstStyle/>
          <a:p>
            <a:fld id="{098F2579-E084-4BE5-B155-114E7DEDDB7D}" type="slidenum">
              <a:rPr lang="en-GB" smtClean="0"/>
              <a:t>5</a:t>
            </a:fld>
            <a:endParaRPr lang="en-GB" dirty="0"/>
          </a:p>
        </p:txBody>
      </p:sp>
    </p:spTree>
    <p:extLst>
      <p:ext uri="{BB962C8B-B14F-4D97-AF65-F5344CB8AC3E}">
        <p14:creationId xmlns:p14="http://schemas.microsoft.com/office/powerpoint/2010/main" val="2045383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98F2579-E084-4BE5-B155-114E7DEDDB7D}" type="slidenum">
              <a:rPr lang="en-GB" smtClean="0"/>
              <a:t>8</a:t>
            </a:fld>
            <a:endParaRPr lang="en-GB" dirty="0"/>
          </a:p>
        </p:txBody>
      </p:sp>
    </p:spTree>
    <p:extLst>
      <p:ext uri="{BB962C8B-B14F-4D97-AF65-F5344CB8AC3E}">
        <p14:creationId xmlns:p14="http://schemas.microsoft.com/office/powerpoint/2010/main" val="2792372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2CFAB-DF8C-48C0-8754-E507A1CBE450}" type="slidenum">
              <a:rPr lang="en-US" smtClean="0"/>
              <a:t>9</a:t>
            </a:fld>
            <a:endParaRPr lang="en-US" dirty="0"/>
          </a:p>
        </p:txBody>
      </p:sp>
    </p:spTree>
    <p:extLst>
      <p:ext uri="{BB962C8B-B14F-4D97-AF65-F5344CB8AC3E}">
        <p14:creationId xmlns:p14="http://schemas.microsoft.com/office/powerpoint/2010/main" val="2634724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2CFAB-DF8C-48C0-8754-E507A1CBE450}" type="slidenum">
              <a:rPr lang="en-US" smtClean="0"/>
              <a:t>12</a:t>
            </a:fld>
            <a:endParaRPr lang="en-US" dirty="0"/>
          </a:p>
        </p:txBody>
      </p:sp>
    </p:spTree>
    <p:extLst>
      <p:ext uri="{BB962C8B-B14F-4D97-AF65-F5344CB8AC3E}">
        <p14:creationId xmlns:p14="http://schemas.microsoft.com/office/powerpoint/2010/main" val="2972375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a:p>
            <a:endParaRPr lang="en-US" dirty="0"/>
          </a:p>
        </p:txBody>
      </p:sp>
      <p:sp>
        <p:nvSpPr>
          <p:cNvPr id="4" name="Slide Number Placeholder 3"/>
          <p:cNvSpPr>
            <a:spLocks noGrp="1"/>
          </p:cNvSpPr>
          <p:nvPr>
            <p:ph type="sldNum" sz="quarter" idx="10"/>
          </p:nvPr>
        </p:nvSpPr>
        <p:spPr/>
        <p:txBody>
          <a:bodyPr/>
          <a:lstStyle/>
          <a:p>
            <a:fld id="{F372CFAB-DF8C-48C0-8754-E507A1CBE450}" type="slidenum">
              <a:rPr lang="en-US" smtClean="0"/>
              <a:t>14</a:t>
            </a:fld>
            <a:endParaRPr lang="en-US" dirty="0"/>
          </a:p>
        </p:txBody>
      </p:sp>
    </p:spTree>
    <p:extLst>
      <p:ext uri="{BB962C8B-B14F-4D97-AF65-F5344CB8AC3E}">
        <p14:creationId xmlns:p14="http://schemas.microsoft.com/office/powerpoint/2010/main" val="2884582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09F00EB2-C6D5-45E3-B590-A4D2A397CE8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CDB17366-777F-4617-ABFE-46802C7817F1}"/>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Highlight the many sources</a:t>
            </a:r>
            <a:r>
              <a:rPr lang="en-US" baseline="0" dirty="0"/>
              <a:t> of guidance – each has a different angle and scope for recommendations on PPFP</a:t>
            </a:r>
            <a:endParaRPr lang="en-US" dirty="0"/>
          </a:p>
          <a:p>
            <a:endParaRPr lang="en-GB" altLang="en-US" dirty="0"/>
          </a:p>
        </p:txBody>
      </p:sp>
      <p:sp>
        <p:nvSpPr>
          <p:cNvPr id="63492" name="Slide Number Placeholder 3">
            <a:extLst>
              <a:ext uri="{FF2B5EF4-FFF2-40B4-BE49-F238E27FC236}">
                <a16:creationId xmlns:a16="http://schemas.microsoft.com/office/drawing/2014/main" id="{6CD833ED-7FC7-4F09-BBF0-5F23560A9864}"/>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9934AE06-ED71-4B84-989F-410088303A6D}" type="slidenum">
              <a:rPr lang="en-GB" altLang="en-US"/>
              <a:pPr eaLnBrk="1" hangingPunct="1">
                <a:spcBef>
                  <a:spcPct val="0"/>
                </a:spcBef>
              </a:pPr>
              <a:t>19</a:t>
            </a:fld>
            <a:endParaRPr lang="en-GB" altLang="en-US" dirty="0"/>
          </a:p>
        </p:txBody>
      </p:sp>
    </p:spTree>
    <p:extLst>
      <p:ext uri="{BB962C8B-B14F-4D97-AF65-F5344CB8AC3E}">
        <p14:creationId xmlns:p14="http://schemas.microsoft.com/office/powerpoint/2010/main" val="1368475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C193D108-ED1D-46A3-A705-C6096706E2C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6019" name="Rectangle 3">
            <a:extLst>
              <a:ext uri="{FF2B5EF4-FFF2-40B4-BE49-F238E27FC236}">
                <a16:creationId xmlns:a16="http://schemas.microsoft.com/office/drawing/2014/main" id="{D985693E-E525-42BC-AD64-642D4BDE8C6C}"/>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t>Non-breastfeeding women:</a:t>
            </a:r>
          </a:p>
          <a:p>
            <a:r>
              <a:rPr lang="en-US" altLang="en-US" dirty="0"/>
              <a:t>	0-21 days:</a:t>
            </a:r>
          </a:p>
          <a:p>
            <a:r>
              <a:rPr lang="en-US" altLang="en-US" dirty="0"/>
              <a:t>		COC is category 3,</a:t>
            </a:r>
          </a:p>
          <a:p>
            <a:r>
              <a:rPr lang="en-US" altLang="en-US" dirty="0"/>
              <a:t>		 POC is category 1</a:t>
            </a:r>
          </a:p>
          <a:p>
            <a:r>
              <a:rPr lang="en-US" altLang="en-US" dirty="0"/>
              <a:t>	&gt;=21 days-42 days: </a:t>
            </a:r>
          </a:p>
          <a:p>
            <a:r>
              <a:rPr lang="en-US" altLang="en-US" dirty="0"/>
              <a:t>		COCs are category 2</a:t>
            </a:r>
          </a:p>
          <a:p>
            <a:r>
              <a:rPr lang="en-US" altLang="en-US" dirty="0"/>
              <a:t>		POCs are category 1</a:t>
            </a:r>
          </a:p>
          <a:p>
            <a:r>
              <a:rPr lang="en-US" altLang="en-US" dirty="0"/>
              <a:t>	&lt;48 hours</a:t>
            </a:r>
          </a:p>
          <a:p>
            <a:r>
              <a:rPr lang="en-US" altLang="en-US" dirty="0"/>
              <a:t>		Cu-IUD and LNG-IUD are category 1</a:t>
            </a:r>
          </a:p>
          <a:p>
            <a:r>
              <a:rPr lang="en-US" altLang="en-US" dirty="0"/>
              <a:t>	48h-4 weeks: IUDs are category 3</a:t>
            </a:r>
          </a:p>
          <a:p>
            <a:r>
              <a:rPr lang="en-US" altLang="en-US" dirty="0"/>
              <a:t>	</a:t>
            </a:r>
          </a:p>
          <a:p>
            <a:r>
              <a:rPr lang="en-US" altLang="en-US" dirty="0"/>
              <a:t>		</a:t>
            </a:r>
          </a:p>
        </p:txBody>
      </p:sp>
    </p:spTree>
    <p:extLst>
      <p:ext uri="{BB962C8B-B14F-4D97-AF65-F5344CB8AC3E}">
        <p14:creationId xmlns:p14="http://schemas.microsoft.com/office/powerpoint/2010/main" val="21369779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solidFill>
                  <a:prstClr val="white">
                    <a:lumMod val="85000"/>
                  </a:prstClr>
                </a:solidFill>
              </a:rPr>
              <a:pPr>
                <a:defRPr/>
              </a:pPr>
              <a:t>‹#›</a:t>
            </a:fld>
            <a:endParaRPr lang="en-GB" dirty="0">
              <a:solidFill>
                <a:prstClr val="white">
                  <a:lumMod val="85000"/>
                </a:prstClr>
              </a:solidFill>
            </a:endParaRPr>
          </a:p>
        </p:txBody>
      </p:sp>
      <p:sp>
        <p:nvSpPr>
          <p:cNvPr id="11" name="Rectangle 10"/>
          <p:cNvSpPr/>
          <p:nvPr userDrawn="1"/>
        </p:nvSpPr>
        <p:spPr bwMode="auto">
          <a:xfrm>
            <a:off x="1062896" y="3556951"/>
            <a:ext cx="6605448" cy="864098"/>
          </a:xfrm>
          <a:prstGeom prst="rect">
            <a:avLst/>
          </a:prstGeom>
          <a:solidFill>
            <a:schemeClr val="bg1">
              <a:lumMod val="85000"/>
            </a:schemeClr>
          </a:solidFill>
          <a:ln>
            <a:noFill/>
          </a:ln>
          <a:effectLst/>
        </p:spPr>
        <p:txBody>
          <a:bodyPr vert="horz" wrap="square" lIns="91440" tIns="45720" rIns="91440" bIns="45720" numCol="1" rtlCol="0" anchor="t" anchorCtr="0" compatLnSpc="1">
            <a:prstTxWarp prst="textNoShape">
              <a:avLst/>
            </a:prstTxWarp>
          </a:bodyPr>
          <a:lstStyle/>
          <a:p>
            <a:pPr fontAlgn="base">
              <a:spcBef>
                <a:spcPct val="20000"/>
              </a:spcBef>
              <a:spcAft>
                <a:spcPct val="0"/>
              </a:spcAft>
              <a:buFontTx/>
              <a:buChar char="•"/>
            </a:pPr>
            <a:endParaRPr lang="en-GB" sz="1600" dirty="0">
              <a:solidFill>
                <a:prstClr val="black"/>
              </a:solidFill>
              <a:latin typeface="Trebuchet MS" pitchFamily="34" charset="0"/>
              <a:cs typeface="Arial" charset="0"/>
            </a:endParaRPr>
          </a:p>
        </p:txBody>
      </p:sp>
      <p:sp>
        <p:nvSpPr>
          <p:cNvPr id="12" name="Rectangle 11"/>
          <p:cNvSpPr/>
          <p:nvPr userDrawn="1"/>
        </p:nvSpPr>
        <p:spPr bwMode="auto">
          <a:xfrm flipV="1">
            <a:off x="1062896" y="1381343"/>
            <a:ext cx="6605448" cy="2175607"/>
          </a:xfrm>
          <a:prstGeom prst="rect">
            <a:avLst/>
          </a:prstGeom>
          <a:solidFill>
            <a:schemeClr val="bg1">
              <a:lumMod val="95000"/>
            </a:schemeClr>
          </a:solidFill>
          <a:ln>
            <a:noFill/>
          </a:ln>
          <a:effectLst/>
        </p:spPr>
        <p:txBody>
          <a:bodyPr vert="horz" wrap="square" lIns="91440" tIns="45720" rIns="91440" bIns="45720" numCol="1" rtlCol="0" anchor="t" anchorCtr="0" compatLnSpc="1">
            <a:prstTxWarp prst="textNoShape">
              <a:avLst/>
            </a:prstTxWarp>
          </a:bodyPr>
          <a:lstStyle/>
          <a:p>
            <a:pPr fontAlgn="base">
              <a:spcBef>
                <a:spcPct val="20000"/>
              </a:spcBef>
              <a:spcAft>
                <a:spcPct val="0"/>
              </a:spcAft>
              <a:buFontTx/>
              <a:buChar char="•"/>
            </a:pPr>
            <a:endParaRPr lang="en-GB" sz="1600" dirty="0">
              <a:solidFill>
                <a:prstClr val="black"/>
              </a:solidFill>
              <a:latin typeface="Trebuchet MS" pitchFamily="34" charset="0"/>
              <a:cs typeface="Arial" charset="0"/>
            </a:endParaRPr>
          </a:p>
        </p:txBody>
      </p:sp>
      <p:sp>
        <p:nvSpPr>
          <p:cNvPr id="2" name="Title 1"/>
          <p:cNvSpPr>
            <a:spLocks noGrp="1"/>
          </p:cNvSpPr>
          <p:nvPr>
            <p:ph type="ctrTitle" hasCustomPrompt="1"/>
          </p:nvPr>
        </p:nvSpPr>
        <p:spPr>
          <a:xfrm>
            <a:off x="1446541" y="1601424"/>
            <a:ext cx="5933771" cy="1735444"/>
          </a:xfrm>
        </p:spPr>
        <p:txBody>
          <a:bodyPr>
            <a:normAutofit/>
          </a:bodyPr>
          <a:lstStyle>
            <a:lvl1pPr>
              <a:defRPr sz="3600">
                <a:solidFill>
                  <a:schemeClr val="tx1"/>
                </a:solidFill>
              </a:defRPr>
            </a:lvl1pPr>
          </a:lstStyle>
          <a:p>
            <a:r>
              <a:rPr lang="en-US" dirty="0"/>
              <a:t>Presentation title</a:t>
            </a:r>
            <a:endParaRPr lang="en-GB" dirty="0"/>
          </a:p>
        </p:txBody>
      </p:sp>
      <p:sp>
        <p:nvSpPr>
          <p:cNvPr id="3" name="Subtitle 2"/>
          <p:cNvSpPr>
            <a:spLocks noGrp="1"/>
          </p:cNvSpPr>
          <p:nvPr>
            <p:ph type="subTitle" idx="1" hasCustomPrompt="1"/>
          </p:nvPr>
        </p:nvSpPr>
        <p:spPr>
          <a:xfrm>
            <a:off x="1446541" y="3663209"/>
            <a:ext cx="5933771" cy="360039"/>
          </a:xfrm>
        </p:spPr>
        <p:txBody>
          <a:bodyPr>
            <a:normAutofit/>
          </a:bodyPr>
          <a:lstStyle>
            <a:lvl1pPr marL="0" indent="0" algn="l">
              <a:buNone/>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a:t>
            </a:r>
            <a:endParaRPr lang="en-GB" dirty="0"/>
          </a:p>
        </p:txBody>
      </p:sp>
      <p:sp>
        <p:nvSpPr>
          <p:cNvPr id="23" name="Text Placeholder 22"/>
          <p:cNvSpPr>
            <a:spLocks noGrp="1"/>
          </p:cNvSpPr>
          <p:nvPr>
            <p:ph type="body" sz="quarter" idx="10" hasCustomPrompt="1"/>
          </p:nvPr>
        </p:nvSpPr>
        <p:spPr>
          <a:xfrm>
            <a:off x="1446540" y="4023323"/>
            <a:ext cx="5933771" cy="287337"/>
          </a:xfrm>
        </p:spPr>
        <p:txBody>
          <a:bodyPr>
            <a:noAutofit/>
          </a:bodyPr>
          <a:lstStyle>
            <a:lvl1pPr marL="0" indent="0">
              <a:buNone/>
              <a:defRPr sz="1600"/>
            </a:lvl1pPr>
          </a:lstStyle>
          <a:p>
            <a:pPr lvl="0"/>
            <a:r>
              <a:rPr lang="en-US" dirty="0"/>
              <a:t>Title</a:t>
            </a:r>
            <a:endParaRPr lang="en-GB" dirty="0"/>
          </a:p>
        </p:txBody>
      </p:sp>
      <p:sp>
        <p:nvSpPr>
          <p:cNvPr id="25" name="Text Placeholder 24"/>
          <p:cNvSpPr>
            <a:spLocks noGrp="1"/>
          </p:cNvSpPr>
          <p:nvPr>
            <p:ph type="body" sz="quarter" idx="11" hasCustomPrompt="1"/>
          </p:nvPr>
        </p:nvSpPr>
        <p:spPr>
          <a:xfrm>
            <a:off x="0" y="476672"/>
            <a:ext cx="1763688" cy="288925"/>
          </a:xfrm>
          <a:solidFill>
            <a:schemeClr val="tx1">
              <a:lumMod val="95000"/>
              <a:lumOff val="5000"/>
            </a:schemeClr>
          </a:solidFill>
        </p:spPr>
        <p:txBody>
          <a:bodyPr>
            <a:normAutofit/>
          </a:bodyPr>
          <a:lstStyle>
            <a:lvl1pPr marL="0" indent="0" algn="ctr">
              <a:buNone/>
              <a:defRPr sz="1200" b="1" baseline="0">
                <a:solidFill>
                  <a:schemeClr val="bg1"/>
                </a:solidFill>
                <a:latin typeface="+mj-lt"/>
              </a:defRPr>
            </a:lvl1pPr>
          </a:lstStyle>
          <a:p>
            <a:pPr lvl="0"/>
            <a:r>
              <a:rPr lang="en-US" dirty="0"/>
              <a:t>Date and place</a:t>
            </a:r>
            <a:endParaRPr lang="en-GB" dirty="0"/>
          </a:p>
        </p:txBody>
      </p:sp>
      <p:pic>
        <p:nvPicPr>
          <p:cNvPr id="1026" name="Picture 2" descr="C:\Users\kolevs\Desktop\WHO-EN-BW-H.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07704" y="5420907"/>
            <a:ext cx="1645722" cy="504768"/>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44963" y="5198994"/>
            <a:ext cx="1954264" cy="1050416"/>
          </a:xfrm>
          <a:prstGeom prst="rect">
            <a:avLst/>
          </a:prstGeom>
        </p:spPr>
      </p:pic>
      <p:sp>
        <p:nvSpPr>
          <p:cNvPr id="13" name="Rectangle 12"/>
          <p:cNvSpPr/>
          <p:nvPr userDrawn="1"/>
        </p:nvSpPr>
        <p:spPr bwMode="auto">
          <a:xfrm flipV="1">
            <a:off x="1062896" y="4333672"/>
            <a:ext cx="6605448" cy="463480"/>
          </a:xfrm>
          <a:prstGeom prst="rect">
            <a:avLst/>
          </a:prstGeom>
          <a:solidFill>
            <a:schemeClr val="bg1">
              <a:lumMod val="95000"/>
            </a:schemeClr>
          </a:solidFill>
          <a:ln>
            <a:noFill/>
          </a:ln>
          <a:effectLst/>
        </p:spPr>
        <p:txBody>
          <a:bodyPr vert="horz" wrap="square" lIns="91440" tIns="45720" rIns="91440" bIns="45720" numCol="1" rtlCol="0" anchor="t" anchorCtr="0" compatLnSpc="1">
            <a:prstTxWarp prst="textNoShape">
              <a:avLst/>
            </a:prstTxWarp>
          </a:bodyPr>
          <a:lstStyle/>
          <a:p>
            <a:pPr fontAlgn="base">
              <a:spcBef>
                <a:spcPct val="20000"/>
              </a:spcBef>
              <a:spcAft>
                <a:spcPct val="0"/>
              </a:spcAft>
              <a:buFontTx/>
              <a:buChar char="•"/>
            </a:pPr>
            <a:endParaRPr lang="en-GB" sz="1600" dirty="0">
              <a:solidFill>
                <a:prstClr val="black"/>
              </a:solidFill>
              <a:latin typeface="Trebuchet MS" pitchFamily="34" charset="0"/>
              <a:cs typeface="Arial" charset="0"/>
            </a:endParaRPr>
          </a:p>
        </p:txBody>
      </p:sp>
      <p:sp>
        <p:nvSpPr>
          <p:cNvPr id="15" name="TextBox 14"/>
          <p:cNvSpPr txBox="1"/>
          <p:nvPr userDrawn="1"/>
        </p:nvSpPr>
        <p:spPr>
          <a:xfrm>
            <a:off x="1441536" y="4415739"/>
            <a:ext cx="1834320" cy="285165"/>
          </a:xfrm>
          <a:prstGeom prst="rect">
            <a:avLst/>
          </a:prstGeom>
        </p:spPr>
        <p:txBody>
          <a:bodyPr vert="horz" lIns="91440" tIns="45720" rIns="91440" bIns="45720" rtlCol="0">
            <a:noAutofit/>
          </a:bodyPr>
          <a:lstStyle>
            <a:lvl1pPr lvl="0" indent="0">
              <a:spcBef>
                <a:spcPct val="20000"/>
              </a:spcBef>
              <a:buClr>
                <a:schemeClr val="tx1"/>
              </a:buClr>
              <a:buSzPct val="60000"/>
              <a:buFont typeface="Wingdings" pitchFamily="2" charset="2"/>
              <a:buNone/>
              <a:defRPr sz="1600"/>
            </a:lvl1pPr>
            <a:lvl2pPr marL="742950" indent="-285750">
              <a:spcBef>
                <a:spcPct val="20000"/>
              </a:spcBef>
              <a:buFont typeface="Arial" pitchFamily="34" charset="0"/>
              <a:buChar char="–"/>
              <a:defRPr sz="2400"/>
            </a:lvl2pPr>
            <a:lvl3pPr marL="1143000" indent="-228600">
              <a:spcBef>
                <a:spcPct val="20000"/>
              </a:spcBef>
              <a:buFont typeface="Arial" pitchFamily="34" charset="0"/>
              <a:buChar char="•"/>
              <a:defRPr sz="20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buClr>
                <a:prstClr val="black"/>
              </a:buClr>
            </a:pPr>
            <a:r>
              <a:rPr lang="en-GB" sz="1300" dirty="0">
                <a:solidFill>
                  <a:srgbClr val="4F81BD"/>
                </a:solidFill>
              </a:rPr>
              <a:t>Twitter @HRPresearch</a:t>
            </a:r>
          </a:p>
        </p:txBody>
      </p:sp>
    </p:spTree>
    <p:extLst>
      <p:ext uri="{BB962C8B-B14F-4D97-AF65-F5344CB8AC3E}">
        <p14:creationId xmlns:p14="http://schemas.microsoft.com/office/powerpoint/2010/main" val="253645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solidFill>
                  <a:prstClr val="white">
                    <a:lumMod val="85000"/>
                  </a:prstClr>
                </a:solidFill>
              </a:rPr>
              <a:pPr>
                <a:defRPr/>
              </a:pPr>
              <a:t>‹#›</a:t>
            </a:fld>
            <a:endParaRPr lang="en-GB" dirty="0">
              <a:solidFill>
                <a:prstClr val="white">
                  <a:lumMod val="85000"/>
                </a:prstClr>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
        <p:nvSpPr>
          <p:cNvPr id="8" name="TextBox 7"/>
          <p:cNvSpPr txBox="1"/>
          <p:nvPr userDrawn="1"/>
        </p:nvSpPr>
        <p:spPr>
          <a:xfrm>
            <a:off x="368240" y="6519812"/>
            <a:ext cx="1224136" cy="215444"/>
          </a:xfrm>
          <a:prstGeom prst="rect">
            <a:avLst/>
          </a:prstGeom>
          <a:noFill/>
        </p:spPr>
        <p:txBody>
          <a:bodyPr wrap="square" rtlCol="0">
            <a:spAutoFit/>
          </a:bodyPr>
          <a:lstStyle/>
          <a:p>
            <a:r>
              <a:rPr lang="en-GB" sz="800" dirty="0">
                <a:solidFill>
                  <a:prstClr val="white">
                    <a:lumMod val="50000"/>
                  </a:prstClr>
                </a:solidFill>
              </a:rPr>
              <a:t>Twitter @HRPresearch</a:t>
            </a:r>
          </a:p>
        </p:txBody>
      </p:sp>
    </p:spTree>
    <p:extLst>
      <p:ext uri="{BB962C8B-B14F-4D97-AF65-F5344CB8AC3E}">
        <p14:creationId xmlns:p14="http://schemas.microsoft.com/office/powerpoint/2010/main" val="2010851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solidFill>
                  <a:prstClr val="white">
                    <a:lumMod val="85000"/>
                  </a:prstClr>
                </a:solidFill>
              </a:rPr>
              <a:pPr>
                <a:defRPr/>
              </a:pPr>
              <a:t>‹#›</a:t>
            </a:fld>
            <a:endParaRPr lang="en-GB" dirty="0">
              <a:solidFill>
                <a:prstClr val="white">
                  <a:lumMod val="85000"/>
                </a:prstClr>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
        <p:nvSpPr>
          <p:cNvPr id="8" name="TextBox 7"/>
          <p:cNvSpPr txBox="1"/>
          <p:nvPr userDrawn="1"/>
        </p:nvSpPr>
        <p:spPr>
          <a:xfrm>
            <a:off x="368240" y="6519812"/>
            <a:ext cx="1224136" cy="215444"/>
          </a:xfrm>
          <a:prstGeom prst="rect">
            <a:avLst/>
          </a:prstGeom>
          <a:noFill/>
        </p:spPr>
        <p:txBody>
          <a:bodyPr wrap="square" rtlCol="0">
            <a:spAutoFit/>
          </a:bodyPr>
          <a:lstStyle/>
          <a:p>
            <a:r>
              <a:rPr lang="en-GB" sz="800" dirty="0">
                <a:solidFill>
                  <a:prstClr val="white">
                    <a:lumMod val="50000"/>
                  </a:prstClr>
                </a:solidFill>
              </a:rPr>
              <a:t>Twitter @HRPresearch</a:t>
            </a:r>
          </a:p>
        </p:txBody>
      </p:sp>
    </p:spTree>
    <p:extLst>
      <p:ext uri="{BB962C8B-B14F-4D97-AF65-F5344CB8AC3E}">
        <p14:creationId xmlns:p14="http://schemas.microsoft.com/office/powerpoint/2010/main" val="753978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solidFill>
                  <a:prstClr val="white">
                    <a:lumMod val="85000"/>
                  </a:prstClr>
                </a:solidFill>
              </a:rPr>
              <a:pPr>
                <a:defRPr/>
              </a:pPr>
              <a:t>‹#›</a:t>
            </a:fld>
            <a:endParaRPr lang="en-GB" dirty="0">
              <a:solidFill>
                <a:prstClr val="white">
                  <a:lumMod val="85000"/>
                </a:prstClr>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1032" y="6466329"/>
            <a:ext cx="801218" cy="246423"/>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
        <p:nvSpPr>
          <p:cNvPr id="8" name="TextBox 7"/>
          <p:cNvSpPr txBox="1"/>
          <p:nvPr userDrawn="1"/>
        </p:nvSpPr>
        <p:spPr>
          <a:xfrm>
            <a:off x="368240" y="6519812"/>
            <a:ext cx="1224136" cy="215444"/>
          </a:xfrm>
          <a:prstGeom prst="rect">
            <a:avLst/>
          </a:prstGeom>
          <a:noFill/>
        </p:spPr>
        <p:txBody>
          <a:bodyPr wrap="square" rtlCol="0">
            <a:spAutoFit/>
          </a:bodyPr>
          <a:lstStyle/>
          <a:p>
            <a:r>
              <a:rPr lang="en-GB" sz="800" dirty="0">
                <a:solidFill>
                  <a:prstClr val="white">
                    <a:lumMod val="50000"/>
                  </a:prstClr>
                </a:solidFill>
              </a:rPr>
              <a:t>Twitter @HRPresearch</a:t>
            </a:r>
          </a:p>
        </p:txBody>
      </p:sp>
    </p:spTree>
    <p:extLst>
      <p:ext uri="{BB962C8B-B14F-4D97-AF65-F5344CB8AC3E}">
        <p14:creationId xmlns:p14="http://schemas.microsoft.com/office/powerpoint/2010/main" val="397273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solidFill>
                  <a:prstClr val="white">
                    <a:lumMod val="85000"/>
                  </a:prstClr>
                </a:solidFill>
              </a:rPr>
              <a:pPr>
                <a:defRPr/>
              </a:pPr>
              <a:t>‹#›</a:t>
            </a:fld>
            <a:endParaRPr lang="en-GB" dirty="0">
              <a:solidFill>
                <a:prstClr val="white">
                  <a:lumMod val="85000"/>
                </a:prstClr>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
        <p:nvSpPr>
          <p:cNvPr id="8" name="TextBox 7"/>
          <p:cNvSpPr txBox="1"/>
          <p:nvPr userDrawn="1"/>
        </p:nvSpPr>
        <p:spPr>
          <a:xfrm>
            <a:off x="368240" y="6519812"/>
            <a:ext cx="1224136" cy="215444"/>
          </a:xfrm>
          <a:prstGeom prst="rect">
            <a:avLst/>
          </a:prstGeom>
          <a:noFill/>
        </p:spPr>
        <p:txBody>
          <a:bodyPr wrap="square" rtlCol="0">
            <a:spAutoFit/>
          </a:bodyPr>
          <a:lstStyle/>
          <a:p>
            <a:r>
              <a:rPr lang="en-GB" sz="800" dirty="0">
                <a:solidFill>
                  <a:prstClr val="white">
                    <a:lumMod val="50000"/>
                  </a:prstClr>
                </a:solidFill>
              </a:rPr>
              <a:t>Twitter @HRPresearch</a:t>
            </a:r>
          </a:p>
        </p:txBody>
      </p:sp>
    </p:spTree>
    <p:extLst>
      <p:ext uri="{BB962C8B-B14F-4D97-AF65-F5344CB8AC3E}">
        <p14:creationId xmlns:p14="http://schemas.microsoft.com/office/powerpoint/2010/main" val="183391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solidFill>
                  <a:prstClr val="white">
                    <a:lumMod val="85000"/>
                  </a:prstClr>
                </a:solidFill>
              </a:rPr>
              <a:pPr>
                <a:defRPr/>
              </a:pPr>
              <a:t>‹#›</a:t>
            </a:fld>
            <a:endParaRPr lang="en-GB" dirty="0">
              <a:solidFill>
                <a:prstClr val="white">
                  <a:lumMod val="85000"/>
                </a:prstClr>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
        <p:nvSpPr>
          <p:cNvPr id="9" name="TextBox 8"/>
          <p:cNvSpPr txBox="1"/>
          <p:nvPr userDrawn="1"/>
        </p:nvSpPr>
        <p:spPr>
          <a:xfrm>
            <a:off x="368240" y="6519812"/>
            <a:ext cx="1224136" cy="215444"/>
          </a:xfrm>
          <a:prstGeom prst="rect">
            <a:avLst/>
          </a:prstGeom>
          <a:noFill/>
        </p:spPr>
        <p:txBody>
          <a:bodyPr wrap="square" rtlCol="0">
            <a:spAutoFit/>
          </a:bodyPr>
          <a:lstStyle/>
          <a:p>
            <a:r>
              <a:rPr lang="en-GB" sz="800" dirty="0">
                <a:solidFill>
                  <a:prstClr val="white">
                    <a:lumMod val="50000"/>
                  </a:prstClr>
                </a:solidFill>
              </a:rPr>
              <a:t>Twitter @HRPresearch</a:t>
            </a:r>
          </a:p>
        </p:txBody>
      </p:sp>
    </p:spTree>
    <p:extLst>
      <p:ext uri="{BB962C8B-B14F-4D97-AF65-F5344CB8AC3E}">
        <p14:creationId xmlns:p14="http://schemas.microsoft.com/office/powerpoint/2010/main" val="3781715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solidFill>
                  <a:prstClr val="white">
                    <a:lumMod val="85000"/>
                  </a:prstClr>
                </a:solidFill>
              </a:rPr>
              <a:pPr>
                <a:defRPr/>
              </a:pPr>
              <a:t>‹#›</a:t>
            </a:fld>
            <a:endParaRPr lang="en-GB" dirty="0">
              <a:solidFill>
                <a:prstClr val="white">
                  <a:lumMod val="85000"/>
                </a:prstClr>
              </a:solidFil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
        <p:nvSpPr>
          <p:cNvPr id="11" name="TextBox 10"/>
          <p:cNvSpPr txBox="1"/>
          <p:nvPr userDrawn="1"/>
        </p:nvSpPr>
        <p:spPr>
          <a:xfrm>
            <a:off x="368240" y="6519812"/>
            <a:ext cx="1224136" cy="215444"/>
          </a:xfrm>
          <a:prstGeom prst="rect">
            <a:avLst/>
          </a:prstGeom>
          <a:noFill/>
        </p:spPr>
        <p:txBody>
          <a:bodyPr wrap="square" rtlCol="0">
            <a:spAutoFit/>
          </a:bodyPr>
          <a:lstStyle/>
          <a:p>
            <a:r>
              <a:rPr lang="en-GB" sz="800" dirty="0">
                <a:solidFill>
                  <a:prstClr val="white">
                    <a:lumMod val="50000"/>
                  </a:prstClr>
                </a:solidFill>
              </a:rPr>
              <a:t>Twitter @HRPresearch</a:t>
            </a:r>
          </a:p>
        </p:txBody>
      </p:sp>
    </p:spTree>
    <p:extLst>
      <p:ext uri="{BB962C8B-B14F-4D97-AF65-F5344CB8AC3E}">
        <p14:creationId xmlns:p14="http://schemas.microsoft.com/office/powerpoint/2010/main" val="2350334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solidFill>
                  <a:prstClr val="white">
                    <a:lumMod val="85000"/>
                  </a:prstClr>
                </a:solidFill>
              </a:rPr>
              <a:pPr>
                <a:defRPr/>
              </a:pPr>
              <a:t>‹#›</a:t>
            </a:fld>
            <a:endParaRPr lang="en-GB" dirty="0">
              <a:solidFill>
                <a:prstClr val="white">
                  <a:lumMod val="85000"/>
                </a:prst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
        <p:nvSpPr>
          <p:cNvPr id="7" name="TextBox 6"/>
          <p:cNvSpPr txBox="1"/>
          <p:nvPr userDrawn="1"/>
        </p:nvSpPr>
        <p:spPr>
          <a:xfrm>
            <a:off x="368240" y="6519812"/>
            <a:ext cx="1224136" cy="215444"/>
          </a:xfrm>
          <a:prstGeom prst="rect">
            <a:avLst/>
          </a:prstGeom>
          <a:noFill/>
        </p:spPr>
        <p:txBody>
          <a:bodyPr wrap="square" rtlCol="0">
            <a:spAutoFit/>
          </a:bodyPr>
          <a:lstStyle/>
          <a:p>
            <a:r>
              <a:rPr lang="en-GB" sz="800" dirty="0">
                <a:solidFill>
                  <a:prstClr val="white">
                    <a:lumMod val="50000"/>
                  </a:prstClr>
                </a:solidFill>
              </a:rPr>
              <a:t>Twitter @HRPresearch</a:t>
            </a:r>
          </a:p>
        </p:txBody>
      </p:sp>
    </p:spTree>
    <p:extLst>
      <p:ext uri="{BB962C8B-B14F-4D97-AF65-F5344CB8AC3E}">
        <p14:creationId xmlns:p14="http://schemas.microsoft.com/office/powerpoint/2010/main" val="464557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solidFill>
                  <a:prstClr val="white">
                    <a:lumMod val="85000"/>
                  </a:prstClr>
                </a:solidFill>
              </a:rPr>
              <a:pPr>
                <a:defRPr/>
              </a:pPr>
              <a:t>‹#›</a:t>
            </a:fld>
            <a:endParaRPr lang="en-GB" dirty="0">
              <a:solidFill>
                <a:prstClr val="white">
                  <a:lumMod val="8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
        <p:nvSpPr>
          <p:cNvPr id="6" name="TextBox 5"/>
          <p:cNvSpPr txBox="1"/>
          <p:nvPr userDrawn="1"/>
        </p:nvSpPr>
        <p:spPr>
          <a:xfrm>
            <a:off x="368240" y="6519812"/>
            <a:ext cx="1224136" cy="215444"/>
          </a:xfrm>
          <a:prstGeom prst="rect">
            <a:avLst/>
          </a:prstGeom>
          <a:noFill/>
        </p:spPr>
        <p:txBody>
          <a:bodyPr wrap="square" rtlCol="0">
            <a:spAutoFit/>
          </a:bodyPr>
          <a:lstStyle/>
          <a:p>
            <a:r>
              <a:rPr lang="en-GB" sz="800" dirty="0">
                <a:solidFill>
                  <a:prstClr val="white">
                    <a:lumMod val="50000"/>
                  </a:prstClr>
                </a:solidFill>
              </a:rPr>
              <a:t>Twitter @HRPresearch</a:t>
            </a:r>
          </a:p>
        </p:txBody>
      </p:sp>
    </p:spTree>
    <p:extLst>
      <p:ext uri="{BB962C8B-B14F-4D97-AF65-F5344CB8AC3E}">
        <p14:creationId xmlns:p14="http://schemas.microsoft.com/office/powerpoint/2010/main" val="1495567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solidFill>
                  <a:prstClr val="white">
                    <a:lumMod val="85000"/>
                  </a:prstClr>
                </a:solidFill>
              </a:rPr>
              <a:pPr>
                <a:defRPr/>
              </a:pPr>
              <a:t>‹#›</a:t>
            </a:fld>
            <a:endParaRPr lang="en-GB" dirty="0">
              <a:solidFill>
                <a:prstClr val="white">
                  <a:lumMod val="85000"/>
                </a:prstClr>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
        <p:nvSpPr>
          <p:cNvPr id="9" name="TextBox 8"/>
          <p:cNvSpPr txBox="1"/>
          <p:nvPr userDrawn="1"/>
        </p:nvSpPr>
        <p:spPr>
          <a:xfrm>
            <a:off x="368240" y="6519812"/>
            <a:ext cx="1224136" cy="215444"/>
          </a:xfrm>
          <a:prstGeom prst="rect">
            <a:avLst/>
          </a:prstGeom>
          <a:noFill/>
        </p:spPr>
        <p:txBody>
          <a:bodyPr wrap="square" rtlCol="0">
            <a:spAutoFit/>
          </a:bodyPr>
          <a:lstStyle/>
          <a:p>
            <a:r>
              <a:rPr lang="en-GB" sz="800" dirty="0">
                <a:solidFill>
                  <a:prstClr val="white">
                    <a:lumMod val="50000"/>
                  </a:prstClr>
                </a:solidFill>
              </a:rPr>
              <a:t>Twitter @HRPresearch</a:t>
            </a:r>
          </a:p>
        </p:txBody>
      </p:sp>
    </p:spTree>
    <p:extLst>
      <p:ext uri="{BB962C8B-B14F-4D97-AF65-F5344CB8AC3E}">
        <p14:creationId xmlns:p14="http://schemas.microsoft.com/office/powerpoint/2010/main" val="789150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solidFill>
                  <a:prstClr val="white">
                    <a:lumMod val="85000"/>
                  </a:prstClr>
                </a:solidFill>
              </a:rPr>
              <a:pPr>
                <a:defRPr/>
              </a:pPr>
              <a:t>‹#›</a:t>
            </a:fld>
            <a:endParaRPr lang="en-GB" dirty="0">
              <a:solidFill>
                <a:prstClr val="white">
                  <a:lumMod val="85000"/>
                </a:prstClr>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
        <p:nvSpPr>
          <p:cNvPr id="9" name="TextBox 8"/>
          <p:cNvSpPr txBox="1"/>
          <p:nvPr userDrawn="1"/>
        </p:nvSpPr>
        <p:spPr>
          <a:xfrm>
            <a:off x="368240" y="6519812"/>
            <a:ext cx="1224136" cy="215444"/>
          </a:xfrm>
          <a:prstGeom prst="rect">
            <a:avLst/>
          </a:prstGeom>
          <a:noFill/>
        </p:spPr>
        <p:txBody>
          <a:bodyPr wrap="square" rtlCol="0">
            <a:spAutoFit/>
          </a:bodyPr>
          <a:lstStyle/>
          <a:p>
            <a:r>
              <a:rPr lang="en-GB" sz="800" dirty="0">
                <a:solidFill>
                  <a:prstClr val="white">
                    <a:lumMod val="50000"/>
                  </a:prstClr>
                </a:solidFill>
              </a:rPr>
              <a:t>Twitter @HRPresearch</a:t>
            </a:r>
          </a:p>
        </p:txBody>
      </p:sp>
    </p:spTree>
    <p:extLst>
      <p:ext uri="{BB962C8B-B14F-4D97-AF65-F5344CB8AC3E}">
        <p14:creationId xmlns:p14="http://schemas.microsoft.com/office/powerpoint/2010/main" val="4178640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850106"/>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556792"/>
            <a:ext cx="8229600" cy="45693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Slide Number Placeholder 6"/>
          <p:cNvSpPr txBox="1">
            <a:spLocks noChangeArrowheads="1"/>
          </p:cNvSpPr>
          <p:nvPr/>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solidFill>
                  <a:prstClr val="white">
                    <a:lumMod val="85000"/>
                  </a:prstClr>
                </a:solidFill>
              </a:rPr>
              <a:pPr>
                <a:defRPr/>
              </a:pPr>
              <a:t>‹#›</a:t>
            </a:fld>
            <a:endParaRPr lang="en-GB" dirty="0">
              <a:solidFill>
                <a:prstClr val="white">
                  <a:lumMod val="85000"/>
                </a:prstClr>
              </a:solidFill>
            </a:endParaRPr>
          </a:p>
        </p:txBody>
      </p:sp>
    </p:spTree>
    <p:extLst>
      <p:ext uri="{BB962C8B-B14F-4D97-AF65-F5344CB8AC3E}">
        <p14:creationId xmlns:p14="http://schemas.microsoft.com/office/powerpoint/2010/main" val="253226140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sldNum="0" hdr="0" dt="0"/>
  <p:txStyles>
    <p:titleStyle>
      <a:lvl1pPr algn="l" defTabSz="914400" rtl="0" eaLnBrk="1" latinLnBrk="0" hangingPunct="1">
        <a:spcBef>
          <a:spcPct val="0"/>
        </a:spcBef>
        <a:buNone/>
        <a:defRPr sz="3600" b="1" kern="1200">
          <a:solidFill>
            <a:srgbClr val="007DC5"/>
          </a:solidFill>
          <a:latin typeface="+mj-lt"/>
          <a:ea typeface="+mj-ea"/>
          <a:cs typeface="+mj-cs"/>
        </a:defRPr>
      </a:lvl1pPr>
    </p:titleStyle>
    <p:bodyStyle>
      <a:lvl1pPr marL="342900" indent="-342900" algn="l" defTabSz="914400" rtl="0" eaLnBrk="1" latinLnBrk="0" hangingPunct="1">
        <a:spcBef>
          <a:spcPct val="20000"/>
        </a:spcBef>
        <a:buClr>
          <a:schemeClr val="tx1"/>
        </a:buClr>
        <a:buSzPct val="60000"/>
        <a:buFont typeface="Wingdings" pitchFamily="2" charset="2"/>
        <a:buChar char="q"/>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8.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fphighimpactpractices.org/briefs/immediate-postpartum-family-planning/" TargetMode="External"/><Relationship Id="rId2" Type="http://schemas.openxmlformats.org/officeDocument/2006/relationships/hyperlink" Target="https://www.fphighimpactpractices.org/briefs/family-planning-and-immunization-integration/"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jpe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emf"/><Relationship Id="rId11" Type="http://schemas.openxmlformats.org/officeDocument/2006/relationships/image" Target="../media/image21.jpeg"/><Relationship Id="rId5" Type="http://schemas.openxmlformats.org/officeDocument/2006/relationships/image" Target="../media/image12.png"/><Relationship Id="rId10" Type="http://schemas.openxmlformats.org/officeDocument/2006/relationships/image" Target="../media/image20.png"/><Relationship Id="rId4" Type="http://schemas.openxmlformats.org/officeDocument/2006/relationships/image" Target="../media/image15.emf"/><Relationship Id="rId9"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postpartumfp.srhr.org/"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data4impactproject.org/prh/family-planning/fp-mch/number-percent-of-women-who-delivered-in-a-facility-and-initiated-or-left-with-a-modern-contraceptive-method-prior-to-discharge/" TargetMode="External"/><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apps.who.int/iris/bitstream/handle/10665/93680/9789241506496_eng.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mcsprogram.org/resource/postpartum-family-planning-indicators-for-routine-monitoring-in-national-health-management-information-systems/" TargetMode="External"/><Relationship Id="rId5" Type="http://schemas.openxmlformats.org/officeDocument/2006/relationships/hyperlink" Target="https://www.fphighimpactpractices.org/briefs/family-planning-and-immunization-integration/" TargetMode="External"/><Relationship Id="rId4" Type="http://schemas.openxmlformats.org/officeDocument/2006/relationships/hyperlink" Target="https://www.fphighimpactpractices.org/briefs/immediate-postpartum-family-plannin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jHb69wklWN4" TargetMode="External"/><Relationship Id="rId2" Type="http://schemas.openxmlformats.org/officeDocument/2006/relationships/hyperlink" Target="https://www.who.int/news-room/fact-sheets/detail/family-planning-contraception" TargetMode="External"/><Relationship Id="rId1" Type="http://schemas.openxmlformats.org/officeDocument/2006/relationships/slideLayout" Target="../slideLayouts/slideLayout2.xml"/><Relationship Id="rId4" Type="http://schemas.openxmlformats.org/officeDocument/2006/relationships/hyperlink" Target="https://www.youtube.com/watch?v=4ubJzsYeJTI&amp;t=513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pdf.usaid.gov/pdf_docs/PNADM908.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GB" altLang="zh-TW" dirty="0">
                <a:ea typeface="新細明體" charset="-120"/>
              </a:rPr>
              <a:t>Postpartum family planning</a:t>
            </a:r>
            <a:endParaRPr lang="en-GB" dirty="0"/>
          </a:p>
        </p:txBody>
      </p:sp>
      <p:sp>
        <p:nvSpPr>
          <p:cNvPr id="5" name="Subtitle 4"/>
          <p:cNvSpPr>
            <a:spLocks noGrp="1"/>
          </p:cNvSpPr>
          <p:nvPr>
            <p:ph type="subTitle" idx="1"/>
          </p:nvPr>
        </p:nvSpPr>
        <p:spPr>
          <a:xfrm>
            <a:off x="1403648" y="3573016"/>
            <a:ext cx="5933771" cy="576063"/>
          </a:xfrm>
        </p:spPr>
        <p:txBody>
          <a:bodyPr>
            <a:normAutofit fontScale="92500" lnSpcReduction="20000"/>
          </a:bodyPr>
          <a:lstStyle/>
          <a:p>
            <a:r>
              <a:rPr lang="en-GB" dirty="0"/>
              <a:t>Rita Kabra, MBBS, MPH</a:t>
            </a:r>
          </a:p>
          <a:p>
            <a:r>
              <a:rPr lang="en-GB" dirty="0"/>
              <a:t>Contraception and Fertility Care Unit</a:t>
            </a:r>
          </a:p>
        </p:txBody>
      </p:sp>
      <p:sp>
        <p:nvSpPr>
          <p:cNvPr id="6" name="Text Placeholder 5"/>
          <p:cNvSpPr>
            <a:spLocks noGrp="1"/>
          </p:cNvSpPr>
          <p:nvPr>
            <p:ph type="body" sz="quarter" idx="10"/>
          </p:nvPr>
        </p:nvSpPr>
        <p:spPr>
          <a:xfrm>
            <a:off x="1403648" y="4005064"/>
            <a:ext cx="5933771" cy="287337"/>
          </a:xfrm>
        </p:spPr>
        <p:txBody>
          <a:bodyPr/>
          <a:lstStyle/>
          <a:p>
            <a:r>
              <a:rPr lang="en-GB" dirty="0"/>
              <a:t>Department of Sexual and Reproductive Health </a:t>
            </a:r>
          </a:p>
        </p:txBody>
      </p:sp>
      <p:sp>
        <p:nvSpPr>
          <p:cNvPr id="3" name="Text Placeholder 2">
            <a:extLst>
              <a:ext uri="{FF2B5EF4-FFF2-40B4-BE49-F238E27FC236}">
                <a16:creationId xmlns:a16="http://schemas.microsoft.com/office/drawing/2014/main" id="{491D0B0F-5BFA-45C0-BC1F-D97507D3EA2B}"/>
              </a:ext>
            </a:extLst>
          </p:cNvPr>
          <p:cNvSpPr>
            <a:spLocks noGrp="1"/>
          </p:cNvSpPr>
          <p:nvPr>
            <p:ph type="body" sz="quarter" idx="11"/>
          </p:nvPr>
        </p:nvSpPr>
        <p:spPr/>
        <p:txBody>
          <a:bodyPr/>
          <a:lstStyle/>
          <a:p>
            <a:endParaRPr lang="en-US" dirty="0"/>
          </a:p>
        </p:txBody>
      </p:sp>
      <p:sp>
        <p:nvSpPr>
          <p:cNvPr id="8" name="Text Placeholder 24">
            <a:extLst>
              <a:ext uri="{FF2B5EF4-FFF2-40B4-BE49-F238E27FC236}">
                <a16:creationId xmlns:a16="http://schemas.microsoft.com/office/drawing/2014/main" id="{C611641C-7CEE-4648-AF69-AC1C95DB4CE8}"/>
              </a:ext>
            </a:extLst>
          </p:cNvPr>
          <p:cNvSpPr txBox="1">
            <a:spLocks/>
          </p:cNvSpPr>
          <p:nvPr/>
        </p:nvSpPr>
        <p:spPr>
          <a:xfrm>
            <a:off x="0" y="476672"/>
            <a:ext cx="2555776" cy="288925"/>
          </a:xfrm>
          <a:prstGeom prst="rect">
            <a:avLst/>
          </a:prstGeom>
          <a:solidFill>
            <a:schemeClr val="tx1">
              <a:lumMod val="95000"/>
              <a:lumOff val="5000"/>
            </a:schemeClr>
          </a:solidFill>
        </p:spPr>
        <p:txBody>
          <a:bodyPr vert="horz" lIns="91440" tIns="45720" rIns="91440" bIns="45720" rtlCol="0">
            <a:normAutofit fontScale="92500"/>
          </a:bodyPr>
          <a:lstStyle>
            <a:lvl1pPr marL="0" indent="0" algn="ctr" defTabSz="914400" rtl="0" eaLnBrk="1" latinLnBrk="0" hangingPunct="1">
              <a:spcBef>
                <a:spcPct val="20000"/>
              </a:spcBef>
              <a:buClr>
                <a:schemeClr val="tx1"/>
              </a:buClr>
              <a:buSzPct val="60000"/>
              <a:buFont typeface="Wingdings" pitchFamily="2" charset="2"/>
              <a:buNone/>
              <a:defRPr sz="1200" b="1" kern="1200" baseline="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Training course in family planning 2022</a:t>
            </a:r>
            <a:endParaRPr lang="en-GB" dirty="0"/>
          </a:p>
        </p:txBody>
      </p:sp>
    </p:spTree>
    <p:extLst>
      <p:ext uri="{BB962C8B-B14F-4D97-AF65-F5344CB8AC3E}">
        <p14:creationId xmlns:p14="http://schemas.microsoft.com/office/powerpoint/2010/main" val="1539674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0E1765-5197-471A-9AAB-B40117FAB45B}"/>
              </a:ext>
            </a:extLst>
          </p:cNvPr>
          <p:cNvSpPr>
            <a:spLocks noGrp="1"/>
          </p:cNvSpPr>
          <p:nvPr>
            <p:ph idx="1"/>
          </p:nvPr>
        </p:nvSpPr>
        <p:spPr/>
        <p:txBody>
          <a:bodyPr/>
          <a:lstStyle/>
          <a:p>
            <a:endParaRPr lang="en-US" b="1" dirty="0"/>
          </a:p>
          <a:p>
            <a:endParaRPr lang="en-US" b="1" dirty="0"/>
          </a:p>
          <a:p>
            <a:pPr marL="0" indent="0" algn="ctr">
              <a:buNone/>
            </a:pPr>
            <a:r>
              <a:rPr lang="en-GB" altLang="en-US" sz="4400" b="1" dirty="0">
                <a:solidFill>
                  <a:schemeClr val="accent1"/>
                </a:solidFill>
              </a:rPr>
              <a:t>Integration of postpartum </a:t>
            </a:r>
          </a:p>
          <a:p>
            <a:pPr marL="0" indent="0" algn="ctr">
              <a:buNone/>
            </a:pPr>
            <a:r>
              <a:rPr lang="en-GB" altLang="en-US" sz="4400" b="1" dirty="0">
                <a:solidFill>
                  <a:schemeClr val="accent1"/>
                </a:solidFill>
              </a:rPr>
              <a:t>family planning</a:t>
            </a:r>
            <a:br>
              <a:rPr lang="en-GB" altLang="en-US" sz="4000" b="1" dirty="0">
                <a:solidFill>
                  <a:schemeClr val="tx2"/>
                </a:solidFill>
              </a:rPr>
            </a:br>
            <a:endParaRPr lang="en-GB" sz="4000" b="1" dirty="0"/>
          </a:p>
        </p:txBody>
      </p:sp>
    </p:spTree>
    <p:extLst>
      <p:ext uri="{BB962C8B-B14F-4D97-AF65-F5344CB8AC3E}">
        <p14:creationId xmlns:p14="http://schemas.microsoft.com/office/powerpoint/2010/main" val="613185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F5903-343B-4DBB-A019-78E8218911A4}"/>
              </a:ext>
            </a:extLst>
          </p:cNvPr>
          <p:cNvSpPr>
            <a:spLocks noGrp="1"/>
          </p:cNvSpPr>
          <p:nvPr>
            <p:ph type="title"/>
          </p:nvPr>
        </p:nvSpPr>
        <p:spPr/>
        <p:txBody>
          <a:bodyPr>
            <a:normAutofit fontScale="90000"/>
          </a:bodyPr>
          <a:lstStyle/>
          <a:p>
            <a:pPr algn="ctr"/>
            <a:br>
              <a:rPr lang="en-US" dirty="0"/>
            </a:br>
            <a:r>
              <a:rPr lang="en-US" dirty="0">
                <a:solidFill>
                  <a:schemeClr val="accent1"/>
                </a:solidFill>
              </a:rPr>
              <a:t>Integration of PPFP across contact points</a:t>
            </a:r>
            <a:br>
              <a:rPr lang="en-GB" dirty="0">
                <a:solidFill>
                  <a:schemeClr val="accent1"/>
                </a:solidFill>
              </a:rPr>
            </a:br>
            <a:endParaRPr lang="en-GB" dirty="0">
              <a:solidFill>
                <a:schemeClr val="accent1"/>
              </a:solidFill>
            </a:endParaRPr>
          </a:p>
        </p:txBody>
      </p:sp>
      <p:graphicFrame>
        <p:nvGraphicFramePr>
          <p:cNvPr id="10" name="Diagram 9">
            <a:extLst>
              <a:ext uri="{FF2B5EF4-FFF2-40B4-BE49-F238E27FC236}">
                <a16:creationId xmlns:a16="http://schemas.microsoft.com/office/drawing/2014/main" id="{4562AEFE-62F6-4408-8BEA-782B49EC63EE}"/>
              </a:ext>
            </a:extLst>
          </p:cNvPr>
          <p:cNvGraphicFramePr>
            <a:graphicFrameLocks noChangeAspect="1"/>
          </p:cNvGraphicFramePr>
          <p:nvPr/>
        </p:nvGraphicFramePr>
        <p:xfrm>
          <a:off x="332405" y="1101515"/>
          <a:ext cx="8568952" cy="1895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p:cNvPicPr>
            <a:picLocks noChangeAspect="1"/>
          </p:cNvPicPr>
          <p:nvPr/>
        </p:nvPicPr>
        <p:blipFill>
          <a:blip r:embed="rId7"/>
          <a:stretch>
            <a:fillRect/>
          </a:stretch>
        </p:blipFill>
        <p:spPr>
          <a:xfrm>
            <a:off x="1619672" y="2708920"/>
            <a:ext cx="5611830" cy="3743996"/>
          </a:xfrm>
          <a:prstGeom prst="rect">
            <a:avLst/>
          </a:prstGeom>
        </p:spPr>
      </p:pic>
      <p:sp>
        <p:nvSpPr>
          <p:cNvPr id="8" name="TextBox 7"/>
          <p:cNvSpPr txBox="1"/>
          <p:nvPr/>
        </p:nvSpPr>
        <p:spPr>
          <a:xfrm>
            <a:off x="2843808" y="6468476"/>
            <a:ext cx="3456384" cy="230832"/>
          </a:xfrm>
          <a:prstGeom prst="rect">
            <a:avLst/>
          </a:prstGeom>
          <a:noFill/>
        </p:spPr>
        <p:txBody>
          <a:bodyPr wrap="square" rtlCol="0">
            <a:spAutoFit/>
          </a:bodyPr>
          <a:lstStyle/>
          <a:p>
            <a:r>
              <a:rPr lang="en-US" sz="900" dirty="0"/>
              <a:t>Source: USAID-Expanding PPFP services in Bangladesh</a:t>
            </a:r>
          </a:p>
        </p:txBody>
      </p:sp>
    </p:spTree>
    <p:extLst>
      <p:ext uri="{BB962C8B-B14F-4D97-AF65-F5344CB8AC3E}">
        <p14:creationId xmlns:p14="http://schemas.microsoft.com/office/powerpoint/2010/main" val="3660961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73D59-E435-464D-8E3A-9EF7FF30711F}"/>
              </a:ext>
            </a:extLst>
          </p:cNvPr>
          <p:cNvSpPr>
            <a:spLocks noGrp="1"/>
          </p:cNvSpPr>
          <p:nvPr>
            <p:ph type="title"/>
          </p:nvPr>
        </p:nvSpPr>
        <p:spPr>
          <a:xfrm>
            <a:off x="467544" y="0"/>
            <a:ext cx="8435280" cy="850106"/>
          </a:xfrm>
        </p:spPr>
        <p:txBody>
          <a:bodyPr>
            <a:normAutofit/>
          </a:bodyPr>
          <a:lstStyle/>
          <a:p>
            <a:pPr algn="ctr"/>
            <a:r>
              <a:rPr lang="en-US" sz="2800" dirty="0">
                <a:solidFill>
                  <a:schemeClr val="accent1"/>
                </a:solidFill>
              </a:rPr>
              <a:t>Measures to avoid missed opportunities for PPFP (1)</a:t>
            </a:r>
          </a:p>
        </p:txBody>
      </p:sp>
      <p:sp>
        <p:nvSpPr>
          <p:cNvPr id="3" name="Content Placeholder 2">
            <a:extLst>
              <a:ext uri="{FF2B5EF4-FFF2-40B4-BE49-F238E27FC236}">
                <a16:creationId xmlns:a16="http://schemas.microsoft.com/office/drawing/2014/main" id="{6926407D-DA3F-4E1D-9DA3-740798972065}"/>
              </a:ext>
            </a:extLst>
          </p:cNvPr>
          <p:cNvSpPr>
            <a:spLocks noGrp="1"/>
          </p:cNvSpPr>
          <p:nvPr>
            <p:ph sz="half" idx="1"/>
          </p:nvPr>
        </p:nvSpPr>
        <p:spPr>
          <a:xfrm>
            <a:off x="107504" y="764704"/>
            <a:ext cx="4919873" cy="5187976"/>
          </a:xfrm>
        </p:spPr>
        <p:txBody>
          <a:bodyPr>
            <a:noAutofit/>
          </a:bodyPr>
          <a:lstStyle/>
          <a:p>
            <a:pPr marL="0" indent="0">
              <a:buNone/>
            </a:pPr>
            <a:r>
              <a:rPr lang="en-US" sz="1800" b="1" dirty="0"/>
              <a:t>Antenatal period</a:t>
            </a:r>
            <a:endParaRPr lang="en-US" sz="1800" dirty="0"/>
          </a:p>
          <a:p>
            <a:pPr>
              <a:buFont typeface="Wingdings" panose="05000000000000000000" pitchFamily="2" charset="2"/>
              <a:buChar char="§"/>
            </a:pPr>
            <a:r>
              <a:rPr lang="en-US" sz="1800" dirty="0"/>
              <a:t>Healthcare providers who provide antenatal care should be given the time and opportunities to be trained to give contraceptive advice. </a:t>
            </a:r>
          </a:p>
          <a:p>
            <a:pPr>
              <a:buFont typeface="Wingdings" panose="05000000000000000000" pitchFamily="2" charset="2"/>
              <a:buChar char="§"/>
            </a:pPr>
            <a:r>
              <a:rPr lang="en-US" sz="1800" dirty="0"/>
              <a:t> Add “Contraceptive counselling”  to maternity checklists. </a:t>
            </a:r>
          </a:p>
          <a:p>
            <a:pPr>
              <a:buFont typeface="Wingdings" panose="05000000000000000000" pitchFamily="2" charset="2"/>
              <a:buChar char="§"/>
            </a:pPr>
            <a:r>
              <a:rPr lang="en-US" sz="1800" dirty="0"/>
              <a:t>Provide women &amp; partner information (in a variety of forms) about the importance of PPFP and the range of methods available. </a:t>
            </a:r>
          </a:p>
          <a:p>
            <a:pPr>
              <a:buFont typeface="Wingdings" panose="05000000000000000000" pitchFamily="2" charset="2"/>
              <a:buChar char="§"/>
            </a:pPr>
            <a:r>
              <a:rPr lang="en-US" sz="1800" dirty="0"/>
              <a:t>Document the method of contraception chosen e.g. in the Maternity Case Record. Videos or brief talks about PPFP in clinic waiting rooms &amp; Posters emphasizing the importance and advantages of PPFP should be available and visible. </a:t>
            </a:r>
          </a:p>
          <a:p>
            <a:pPr>
              <a:buFont typeface="Wingdings" panose="05000000000000000000" pitchFamily="2" charset="2"/>
              <a:buChar char="§"/>
            </a:pPr>
            <a:r>
              <a:rPr lang="en-US" sz="1800" dirty="0"/>
              <a:t>Woman’s choice should be communicated to the local community-based distribution (CBD) network,  if available, so that a CBD worker can provide follow-up care as needed. </a:t>
            </a:r>
          </a:p>
          <a:p>
            <a:pPr>
              <a:buFont typeface="Wingdings" panose="05000000000000000000" pitchFamily="2" charset="2"/>
              <a:buChar char="§"/>
            </a:pPr>
            <a:endParaRPr lang="en-US" sz="1800" dirty="0"/>
          </a:p>
          <a:p>
            <a:pPr>
              <a:buFont typeface="Wingdings" panose="05000000000000000000" pitchFamily="2" charset="2"/>
              <a:buChar char="§"/>
            </a:pPr>
            <a:endParaRPr lang="en-US" sz="1800" dirty="0"/>
          </a:p>
          <a:p>
            <a:pPr>
              <a:buFont typeface="Wingdings" panose="05000000000000000000" pitchFamily="2" charset="2"/>
              <a:buChar char="§"/>
            </a:pPr>
            <a:endParaRPr lang="en-US" sz="2000" dirty="0"/>
          </a:p>
        </p:txBody>
      </p:sp>
      <p:pic>
        <p:nvPicPr>
          <p:cNvPr id="6" name="Content Placeholder 5"/>
          <p:cNvPicPr>
            <a:picLocks noGrp="1" noChangeAspect="1"/>
          </p:cNvPicPr>
          <p:nvPr>
            <p:ph sz="half" idx="2"/>
          </p:nvPr>
        </p:nvPicPr>
        <p:blipFill rotWithShape="1">
          <a:blip r:embed="rId3"/>
          <a:srcRect t="-2313" b="1649"/>
          <a:stretch/>
        </p:blipFill>
        <p:spPr>
          <a:xfrm>
            <a:off x="5027377" y="2060848"/>
            <a:ext cx="4010850" cy="2199334"/>
          </a:xfrm>
          <a:prstGeom prst="rect">
            <a:avLst/>
          </a:prstGeom>
        </p:spPr>
      </p:pic>
      <p:sp>
        <p:nvSpPr>
          <p:cNvPr id="7" name="TextBox 6"/>
          <p:cNvSpPr txBox="1"/>
          <p:nvPr/>
        </p:nvSpPr>
        <p:spPr>
          <a:xfrm>
            <a:off x="5691049" y="4365104"/>
            <a:ext cx="3213894" cy="230832"/>
          </a:xfrm>
          <a:prstGeom prst="rect">
            <a:avLst/>
          </a:prstGeom>
          <a:noFill/>
        </p:spPr>
        <p:txBody>
          <a:bodyPr wrap="square" rtlCol="0">
            <a:spAutoFit/>
          </a:bodyPr>
          <a:lstStyle/>
          <a:p>
            <a:r>
              <a:rPr lang="en-US" sz="900" dirty="0"/>
              <a:t>Source: USAID-Expanding PPFP services in Bangladesh</a:t>
            </a:r>
          </a:p>
        </p:txBody>
      </p:sp>
      <p:sp>
        <p:nvSpPr>
          <p:cNvPr id="8" name="Content Placeholder 2">
            <a:extLst>
              <a:ext uri="{FF2B5EF4-FFF2-40B4-BE49-F238E27FC236}">
                <a16:creationId xmlns:a16="http://schemas.microsoft.com/office/drawing/2014/main" id="{7FB85C51-E900-4E6F-B98E-F1398190B787}"/>
              </a:ext>
            </a:extLst>
          </p:cNvPr>
          <p:cNvSpPr txBox="1">
            <a:spLocks/>
          </p:cNvSpPr>
          <p:nvPr/>
        </p:nvSpPr>
        <p:spPr>
          <a:xfrm>
            <a:off x="107504" y="3645024"/>
            <a:ext cx="5042504" cy="295128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tx1"/>
              </a:buClr>
              <a:buSzPct val="60000"/>
              <a:buFont typeface="Wingdings" pitchFamily="2" charset="2"/>
              <a:buChar char="q"/>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endParaRPr lang="en-US" sz="2000" dirty="0"/>
          </a:p>
          <a:p>
            <a:pPr>
              <a:buFont typeface="Wingdings" panose="05000000000000000000" pitchFamily="2" charset="2"/>
              <a:buChar char="§"/>
            </a:pPr>
            <a:endParaRPr lang="en-US" sz="2000" dirty="0"/>
          </a:p>
          <a:p>
            <a:pPr>
              <a:buFont typeface="Wingdings" panose="05000000000000000000" pitchFamily="2" charset="2"/>
              <a:buChar char="§"/>
            </a:pPr>
            <a:endParaRPr lang="en-US" sz="2000" dirty="0"/>
          </a:p>
        </p:txBody>
      </p:sp>
    </p:spTree>
    <p:extLst>
      <p:ext uri="{BB962C8B-B14F-4D97-AF65-F5344CB8AC3E}">
        <p14:creationId xmlns:p14="http://schemas.microsoft.com/office/powerpoint/2010/main" val="126071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247139"/>
            <a:ext cx="9036496" cy="850106"/>
          </a:xfrm>
        </p:spPr>
        <p:txBody>
          <a:bodyPr>
            <a:normAutofit fontScale="90000"/>
          </a:bodyPr>
          <a:lstStyle/>
          <a:p>
            <a:pPr algn="ctr"/>
            <a:r>
              <a:rPr lang="en-US" dirty="0">
                <a:solidFill>
                  <a:schemeClr val="accent1"/>
                </a:solidFill>
              </a:rPr>
              <a:t>Measures to avoid missed opportunities for PPFP (2)</a:t>
            </a:r>
          </a:p>
        </p:txBody>
      </p:sp>
      <p:sp>
        <p:nvSpPr>
          <p:cNvPr id="3" name="Content Placeholder 2"/>
          <p:cNvSpPr>
            <a:spLocks noGrp="1"/>
          </p:cNvSpPr>
          <p:nvPr>
            <p:ph sz="half" idx="1"/>
          </p:nvPr>
        </p:nvSpPr>
        <p:spPr>
          <a:xfrm>
            <a:off x="107504" y="1600200"/>
            <a:ext cx="4464496" cy="4277072"/>
          </a:xfrm>
        </p:spPr>
        <p:txBody>
          <a:bodyPr>
            <a:normAutofit/>
          </a:bodyPr>
          <a:lstStyle/>
          <a:p>
            <a:pPr marL="0" indent="0">
              <a:buNone/>
            </a:pPr>
            <a:r>
              <a:rPr lang="en-US" sz="2000" b="1" dirty="0"/>
              <a:t>In the labour ward </a:t>
            </a:r>
          </a:p>
          <a:p>
            <a:pPr marL="0" indent="0">
              <a:buNone/>
            </a:pPr>
            <a:endParaRPr lang="en-US" sz="2000" dirty="0"/>
          </a:p>
          <a:p>
            <a:pPr>
              <a:buFont typeface="Arial" panose="020B0604020202020204" pitchFamily="34" charset="0"/>
              <a:buChar char="•"/>
            </a:pPr>
            <a:r>
              <a:rPr lang="en-US" sz="2000" dirty="0"/>
              <a:t>Ensure that healthcare professionals (HCPs) who provide intrapartum care are trained to give contraceptive advice &amp; provide all methods, including IUD &amp; implant insertion.</a:t>
            </a:r>
          </a:p>
          <a:p>
            <a:pPr>
              <a:buFont typeface="Arial" panose="020B0604020202020204" pitchFamily="34" charset="0"/>
              <a:buChar char="•"/>
            </a:pPr>
            <a:endParaRPr lang="en-US" sz="2000" dirty="0"/>
          </a:p>
          <a:p>
            <a:pPr>
              <a:buFont typeface="Arial" panose="020B0604020202020204" pitchFamily="34" charset="0"/>
              <a:buChar char="•"/>
            </a:pPr>
            <a:r>
              <a:rPr lang="en-US" sz="2000" dirty="0"/>
              <a:t>Ensure that contraceptive implants and IUDs &amp; the necessary equipment for their insertion are always available. </a:t>
            </a:r>
          </a:p>
          <a:p>
            <a:pPr>
              <a:buFont typeface="Wingdings" panose="05000000000000000000" pitchFamily="2" charset="2"/>
              <a:buChar char="§"/>
            </a:pPr>
            <a:endParaRPr lang="en-US" dirty="0"/>
          </a:p>
        </p:txBody>
      </p:sp>
      <p:pic>
        <p:nvPicPr>
          <p:cNvPr id="5" name="Content Placeholder 5">
            <a:extLst>
              <a:ext uri="{FF2B5EF4-FFF2-40B4-BE49-F238E27FC236}">
                <a16:creationId xmlns:a16="http://schemas.microsoft.com/office/drawing/2014/main" id="{75B6E970-D118-4791-8DA2-078B4DEE928E}"/>
              </a:ext>
            </a:extLst>
          </p:cNvPr>
          <p:cNvPicPr>
            <a:picLocks noGrp="1" noChangeAspect="1"/>
          </p:cNvPicPr>
          <p:nvPr>
            <p:ph sz="half" idx="2"/>
          </p:nvPr>
        </p:nvPicPr>
        <p:blipFill rotWithShape="1">
          <a:blip r:embed="rId2"/>
          <a:srcRect l="-4020" t="685" r="-4020" b="-685"/>
          <a:stretch/>
        </p:blipFill>
        <p:spPr>
          <a:xfrm>
            <a:off x="5004048" y="1340768"/>
            <a:ext cx="3610744" cy="4046494"/>
          </a:xfrm>
        </p:spPr>
      </p:pic>
      <p:sp>
        <p:nvSpPr>
          <p:cNvPr id="6" name="TextBox 5">
            <a:extLst>
              <a:ext uri="{FF2B5EF4-FFF2-40B4-BE49-F238E27FC236}">
                <a16:creationId xmlns:a16="http://schemas.microsoft.com/office/drawing/2014/main" id="{01B4CEC1-9F17-4E71-85BF-ED2DD364E07B}"/>
              </a:ext>
            </a:extLst>
          </p:cNvPr>
          <p:cNvSpPr txBox="1"/>
          <p:nvPr/>
        </p:nvSpPr>
        <p:spPr>
          <a:xfrm>
            <a:off x="5159218" y="5585794"/>
            <a:ext cx="3888432" cy="307777"/>
          </a:xfrm>
          <a:prstGeom prst="rect">
            <a:avLst/>
          </a:prstGeom>
          <a:noFill/>
        </p:spPr>
        <p:txBody>
          <a:bodyPr wrap="square" rtlCol="0">
            <a:spAutoFit/>
          </a:bodyPr>
          <a:lstStyle/>
          <a:p>
            <a:r>
              <a:rPr lang="en-US" sz="1400" dirty="0"/>
              <a:t>Source: Family planning 2020 (Immediate PPFP)</a:t>
            </a:r>
          </a:p>
        </p:txBody>
      </p:sp>
    </p:spTree>
    <p:extLst>
      <p:ext uri="{BB962C8B-B14F-4D97-AF65-F5344CB8AC3E}">
        <p14:creationId xmlns:p14="http://schemas.microsoft.com/office/powerpoint/2010/main" val="859216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73D59-E435-464D-8E3A-9EF7FF30711F}"/>
              </a:ext>
            </a:extLst>
          </p:cNvPr>
          <p:cNvSpPr>
            <a:spLocks noGrp="1"/>
          </p:cNvSpPr>
          <p:nvPr>
            <p:ph type="title"/>
          </p:nvPr>
        </p:nvSpPr>
        <p:spPr>
          <a:xfrm>
            <a:off x="0" y="274638"/>
            <a:ext cx="9018240" cy="778098"/>
          </a:xfrm>
        </p:spPr>
        <p:txBody>
          <a:bodyPr>
            <a:normAutofit fontScale="90000"/>
          </a:bodyPr>
          <a:lstStyle/>
          <a:p>
            <a:pPr algn="ctr"/>
            <a:r>
              <a:rPr lang="en-US" dirty="0">
                <a:solidFill>
                  <a:schemeClr val="accent1"/>
                </a:solidFill>
              </a:rPr>
              <a:t>Measures to avoid missed opportunities for PPFP (3)</a:t>
            </a:r>
          </a:p>
        </p:txBody>
      </p:sp>
      <p:sp>
        <p:nvSpPr>
          <p:cNvPr id="3" name="Content Placeholder 2">
            <a:extLst>
              <a:ext uri="{FF2B5EF4-FFF2-40B4-BE49-F238E27FC236}">
                <a16:creationId xmlns:a16="http://schemas.microsoft.com/office/drawing/2014/main" id="{6926407D-DA3F-4E1D-9DA3-740798972065}"/>
              </a:ext>
            </a:extLst>
          </p:cNvPr>
          <p:cNvSpPr>
            <a:spLocks noGrp="1"/>
          </p:cNvSpPr>
          <p:nvPr>
            <p:ph idx="1"/>
          </p:nvPr>
        </p:nvSpPr>
        <p:spPr>
          <a:xfrm>
            <a:off x="183689" y="1189974"/>
            <a:ext cx="8708791" cy="2434751"/>
          </a:xfrm>
        </p:spPr>
        <p:txBody>
          <a:bodyPr>
            <a:normAutofit fontScale="25000" lnSpcReduction="20000"/>
          </a:bodyPr>
          <a:lstStyle/>
          <a:p>
            <a:pPr marL="0" indent="0">
              <a:buNone/>
            </a:pPr>
            <a:r>
              <a:rPr lang="en-US" sz="8800" b="1" dirty="0"/>
              <a:t>Postnatal ward </a:t>
            </a:r>
            <a:endParaRPr lang="en-US" sz="8800" dirty="0"/>
          </a:p>
          <a:p>
            <a:pPr>
              <a:spcBef>
                <a:spcPts val="0"/>
              </a:spcBef>
              <a:buFont typeface="Arial" panose="020B0604020202020204" pitchFamily="34" charset="0"/>
              <a:buChar char="•"/>
            </a:pPr>
            <a:r>
              <a:rPr lang="en-US" sz="8000" dirty="0"/>
              <a:t>When women come into the delivery suite too late in labour to discuss contraception, HCPs on the postnatal ward should be competent to discuss all methods of contraception and to insert implants and IUDs. </a:t>
            </a:r>
          </a:p>
          <a:p>
            <a:pPr>
              <a:spcBef>
                <a:spcPts val="0"/>
              </a:spcBef>
              <a:buFont typeface="Arial" panose="020B0604020202020204" pitchFamily="34" charset="0"/>
              <a:buChar char="•"/>
            </a:pPr>
            <a:endParaRPr lang="en-US" sz="8000" dirty="0"/>
          </a:p>
          <a:p>
            <a:pPr>
              <a:spcBef>
                <a:spcPts val="0"/>
              </a:spcBef>
              <a:buFont typeface="Arial" panose="020B0604020202020204" pitchFamily="34" charset="0"/>
              <a:buChar char="•"/>
            </a:pPr>
            <a:r>
              <a:rPr lang="en-US" sz="8000" dirty="0"/>
              <a:t>All methods of contraception should be available in the postnatal ward, including contraceptive implants and IUDs, and the necessary equipment for insertion (including long forceps and a supply of IUDs).</a:t>
            </a:r>
          </a:p>
          <a:p>
            <a:pPr>
              <a:spcBef>
                <a:spcPts val="0"/>
              </a:spcBef>
              <a:buFont typeface="Wingdings" panose="05000000000000000000" pitchFamily="2" charset="2"/>
              <a:buChar char="§"/>
            </a:pPr>
            <a:endParaRPr lang="en-US" sz="8800" dirty="0"/>
          </a:p>
          <a:p>
            <a:pPr marL="0" indent="0">
              <a:buNone/>
            </a:pPr>
            <a:endParaRPr lang="en-US" dirty="0"/>
          </a:p>
        </p:txBody>
      </p:sp>
      <p:pic>
        <p:nvPicPr>
          <p:cNvPr id="4" name="Picture 3"/>
          <p:cNvPicPr>
            <a:picLocks noChangeAspect="1"/>
          </p:cNvPicPr>
          <p:nvPr/>
        </p:nvPicPr>
        <p:blipFill rotWithShape="1">
          <a:blip r:embed="rId3"/>
          <a:srcRect l="15784" t="8546"/>
          <a:stretch/>
        </p:blipFill>
        <p:spPr>
          <a:xfrm>
            <a:off x="5640158" y="3501008"/>
            <a:ext cx="3346432" cy="2308325"/>
          </a:xfrm>
          <a:prstGeom prst="rect">
            <a:avLst/>
          </a:prstGeom>
        </p:spPr>
      </p:pic>
      <p:sp>
        <p:nvSpPr>
          <p:cNvPr id="5" name="TextBox 4"/>
          <p:cNvSpPr txBox="1"/>
          <p:nvPr/>
        </p:nvSpPr>
        <p:spPr>
          <a:xfrm>
            <a:off x="5927806" y="5805263"/>
            <a:ext cx="2964674" cy="230832"/>
          </a:xfrm>
          <a:prstGeom prst="rect">
            <a:avLst/>
          </a:prstGeom>
          <a:noFill/>
        </p:spPr>
        <p:txBody>
          <a:bodyPr wrap="square" rtlCol="0">
            <a:spAutoFit/>
          </a:bodyPr>
          <a:lstStyle/>
          <a:p>
            <a:r>
              <a:rPr lang="en-US" sz="900" dirty="0"/>
              <a:t>Source: USAID-Expanding PPFP services in Bangladesh</a:t>
            </a:r>
          </a:p>
        </p:txBody>
      </p:sp>
      <p:sp>
        <p:nvSpPr>
          <p:cNvPr id="6" name="Content Placeholder 2">
            <a:extLst>
              <a:ext uri="{FF2B5EF4-FFF2-40B4-BE49-F238E27FC236}">
                <a16:creationId xmlns:a16="http://schemas.microsoft.com/office/drawing/2014/main" id="{47C4ECE8-77E7-42F1-8B67-F78A3C8B1656}"/>
              </a:ext>
            </a:extLst>
          </p:cNvPr>
          <p:cNvSpPr txBox="1">
            <a:spLocks/>
          </p:cNvSpPr>
          <p:nvPr/>
        </p:nvSpPr>
        <p:spPr>
          <a:xfrm>
            <a:off x="-63419" y="3635732"/>
            <a:ext cx="5991225" cy="243475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tx1"/>
              </a:buClr>
              <a:buSzPct val="60000"/>
              <a:buFont typeface="Wingdings" pitchFamily="2" charset="2"/>
              <a:buChar char="q"/>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endParaRPr lang="en-US" sz="8800" dirty="0"/>
          </a:p>
        </p:txBody>
      </p:sp>
      <p:sp>
        <p:nvSpPr>
          <p:cNvPr id="7" name="Rectangle 6">
            <a:extLst>
              <a:ext uri="{FF2B5EF4-FFF2-40B4-BE49-F238E27FC236}">
                <a16:creationId xmlns:a16="http://schemas.microsoft.com/office/drawing/2014/main" id="{506E7D8F-5516-4BBB-86D9-DC1CDA900250}"/>
              </a:ext>
            </a:extLst>
          </p:cNvPr>
          <p:cNvSpPr/>
          <p:nvPr/>
        </p:nvSpPr>
        <p:spPr>
          <a:xfrm>
            <a:off x="153351" y="3421946"/>
            <a:ext cx="5270038" cy="2831544"/>
          </a:xfrm>
          <a:prstGeom prst="rect">
            <a:avLst/>
          </a:prstGeom>
        </p:spPr>
        <p:txBody>
          <a:bodyPr wrap="square">
            <a:spAutoFit/>
          </a:bodyPr>
          <a:lstStyle/>
          <a:p>
            <a:r>
              <a:rPr lang="en-US" b="1" dirty="0"/>
              <a:t>Immunization and postnatal clinics </a:t>
            </a:r>
            <a:endParaRPr lang="en-US" dirty="0"/>
          </a:p>
          <a:p>
            <a:pPr marL="342900" indent="-342900">
              <a:buFont typeface="Arial" panose="020B0604020202020204" pitchFamily="34" charset="0"/>
              <a:buChar char="•"/>
            </a:pPr>
            <a:r>
              <a:rPr lang="en-US" sz="2000" dirty="0"/>
              <a:t>Ensure that HCPs at baby immunization clinics are trained to give contraceptive advice and to provide all methods, including implants. and IUDs, or are able to refer appropriately. </a:t>
            </a:r>
          </a:p>
          <a:p>
            <a:r>
              <a:rPr lang="en-US" sz="2000" dirty="0"/>
              <a:t>In all settings:</a:t>
            </a:r>
          </a:p>
          <a:p>
            <a:pPr marL="342900" indent="-342900">
              <a:buFont typeface="Arial" panose="020B0604020202020204" pitchFamily="34" charset="0"/>
              <a:buChar char="•"/>
            </a:pPr>
            <a:r>
              <a:rPr lang="en-US" sz="2000" dirty="0"/>
              <a:t>Ensure the involvement of all appropriate partners including CBD workers, midwives and peer educators.</a:t>
            </a:r>
          </a:p>
        </p:txBody>
      </p:sp>
    </p:spTree>
    <p:extLst>
      <p:ext uri="{BB962C8B-B14F-4D97-AF65-F5344CB8AC3E}">
        <p14:creationId xmlns:p14="http://schemas.microsoft.com/office/powerpoint/2010/main" val="3912608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DB8E6-2A12-4B74-9B81-E0AD8E6528E3}"/>
              </a:ext>
            </a:extLst>
          </p:cNvPr>
          <p:cNvSpPr>
            <a:spLocks noGrp="1"/>
          </p:cNvSpPr>
          <p:nvPr>
            <p:ph type="title"/>
          </p:nvPr>
        </p:nvSpPr>
        <p:spPr>
          <a:xfrm>
            <a:off x="359573" y="166839"/>
            <a:ext cx="8229600" cy="850106"/>
          </a:xfrm>
        </p:spPr>
        <p:txBody>
          <a:bodyPr/>
          <a:lstStyle/>
          <a:p>
            <a:pPr algn="ctr"/>
            <a:r>
              <a:rPr lang="en-US" dirty="0">
                <a:solidFill>
                  <a:schemeClr val="tx2"/>
                </a:solidFill>
              </a:rPr>
              <a:t> </a:t>
            </a:r>
            <a:r>
              <a:rPr lang="en-US" dirty="0">
                <a:solidFill>
                  <a:schemeClr val="accent1"/>
                </a:solidFill>
              </a:rPr>
              <a:t>Role of health service managers</a:t>
            </a:r>
          </a:p>
        </p:txBody>
      </p:sp>
      <p:sp>
        <p:nvSpPr>
          <p:cNvPr id="3" name="Content Placeholder 2">
            <a:extLst>
              <a:ext uri="{FF2B5EF4-FFF2-40B4-BE49-F238E27FC236}">
                <a16:creationId xmlns:a16="http://schemas.microsoft.com/office/drawing/2014/main" id="{732E1BD9-3663-4CBB-BD1C-C2281E101B6B}"/>
              </a:ext>
            </a:extLst>
          </p:cNvPr>
          <p:cNvSpPr>
            <a:spLocks noGrp="1"/>
          </p:cNvSpPr>
          <p:nvPr>
            <p:ph sz="half" idx="1"/>
          </p:nvPr>
        </p:nvSpPr>
        <p:spPr>
          <a:xfrm>
            <a:off x="323528" y="1124744"/>
            <a:ext cx="4464496" cy="5001419"/>
          </a:xfrm>
        </p:spPr>
        <p:txBody>
          <a:bodyPr>
            <a:normAutofit/>
          </a:bodyPr>
          <a:lstStyle/>
          <a:p>
            <a:pPr>
              <a:buFont typeface="Wingdings" panose="05000000000000000000" pitchFamily="2" charset="2"/>
              <a:buChar char="§"/>
            </a:pPr>
            <a:endParaRPr lang="en-US" sz="2000" dirty="0"/>
          </a:p>
          <a:p>
            <a:pPr>
              <a:buFont typeface="Arial" panose="020B0604020202020204" pitchFamily="34" charset="0"/>
              <a:buChar char="•"/>
            </a:pPr>
            <a:r>
              <a:rPr lang="en-US" sz="2000" dirty="0"/>
              <a:t>It is not enough for doctors, nurses and other healthcare workers to be well trained to provide postpartum contraception safely and appropriately. </a:t>
            </a:r>
          </a:p>
          <a:p>
            <a:pPr>
              <a:buFont typeface="Arial" panose="020B0604020202020204" pitchFamily="34" charset="0"/>
              <a:buChar char="•"/>
            </a:pPr>
            <a:endParaRPr lang="en-US" sz="2000" dirty="0"/>
          </a:p>
          <a:p>
            <a:pPr>
              <a:buFont typeface="Arial" panose="020B0604020202020204" pitchFamily="34" charset="0"/>
              <a:buChar char="•"/>
            </a:pPr>
            <a:r>
              <a:rPr lang="en-US" sz="2000" dirty="0"/>
              <a:t>Service managers and other staff responsible for health facilities, including procurement, need to play their part in ensuring that all opportunities for providing PPFP are used.</a:t>
            </a:r>
          </a:p>
        </p:txBody>
      </p:sp>
      <p:sp>
        <p:nvSpPr>
          <p:cNvPr id="5" name="Rectangle 4">
            <a:extLst>
              <a:ext uri="{FF2B5EF4-FFF2-40B4-BE49-F238E27FC236}">
                <a16:creationId xmlns:a16="http://schemas.microsoft.com/office/drawing/2014/main" id="{17335EF2-7548-4905-9773-4463BF540C47}"/>
              </a:ext>
            </a:extLst>
          </p:cNvPr>
          <p:cNvSpPr/>
          <p:nvPr/>
        </p:nvSpPr>
        <p:spPr>
          <a:xfrm>
            <a:off x="5148064" y="5383033"/>
            <a:ext cx="3419872" cy="830997"/>
          </a:xfrm>
          <a:prstGeom prst="rect">
            <a:avLst/>
          </a:prstGeom>
        </p:spPr>
        <p:txBody>
          <a:bodyPr wrap="square">
            <a:spAutoFit/>
          </a:bodyPr>
          <a:lstStyle/>
          <a:p>
            <a:pPr>
              <a:spcBef>
                <a:spcPct val="20000"/>
              </a:spcBef>
              <a:buClr>
                <a:schemeClr val="tx1"/>
              </a:buClr>
              <a:buSzPct val="60000"/>
            </a:pPr>
            <a:r>
              <a:rPr lang="en-US" sz="1600" b="1" dirty="0">
                <a:solidFill>
                  <a:srgbClr val="FF0000"/>
                </a:solidFill>
              </a:rPr>
              <a:t>Guidance For programme managers &amp; planners to integrate PPFP into national &amp; subnational strategies</a:t>
            </a:r>
            <a:endParaRPr lang="en-GB" sz="1600" b="1" dirty="0">
              <a:solidFill>
                <a:srgbClr val="FF0000"/>
              </a:solidFill>
            </a:endParaRPr>
          </a:p>
        </p:txBody>
      </p:sp>
      <p:pic>
        <p:nvPicPr>
          <p:cNvPr id="7" name="Picture 4">
            <a:extLst>
              <a:ext uri="{FF2B5EF4-FFF2-40B4-BE49-F238E27FC236}">
                <a16:creationId xmlns:a16="http://schemas.microsoft.com/office/drawing/2014/main" id="{09B9F566-DD32-4EF4-8D7E-08DC0AAA6C60}"/>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075457" y="1021293"/>
            <a:ext cx="3565085" cy="47163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1066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70C595-657A-4C24-BD50-BCCC59D7AB00}"/>
              </a:ext>
            </a:extLst>
          </p:cNvPr>
          <p:cNvSpPr>
            <a:spLocks noGrp="1"/>
          </p:cNvSpPr>
          <p:nvPr>
            <p:ph sz="half" idx="1"/>
          </p:nvPr>
        </p:nvSpPr>
        <p:spPr>
          <a:xfrm>
            <a:off x="539552" y="1139172"/>
            <a:ext cx="4608512" cy="4896544"/>
          </a:xfrm>
        </p:spPr>
        <p:txBody>
          <a:bodyPr>
            <a:normAutofit lnSpcReduction="10000"/>
          </a:bodyPr>
          <a:lstStyle/>
          <a:p>
            <a:pPr>
              <a:lnSpc>
                <a:spcPct val="90000"/>
              </a:lnSpc>
              <a:buFont typeface="Arial" panose="020B0604020202020204" pitchFamily="34" charset="0"/>
              <a:buChar char="•"/>
            </a:pPr>
            <a:r>
              <a:rPr lang="en-US" altLang="en-US" sz="2400" dirty="0"/>
              <a:t>Discuss the importance of birth  spacing</a:t>
            </a:r>
          </a:p>
          <a:p>
            <a:pPr>
              <a:lnSpc>
                <a:spcPct val="90000"/>
              </a:lnSpc>
              <a:buFont typeface="Arial" panose="020B0604020202020204" pitchFamily="34" charset="0"/>
              <a:buChar char="•"/>
            </a:pPr>
            <a:r>
              <a:rPr lang="en-US" altLang="en-US" sz="2400" dirty="0"/>
              <a:t>Explain the rapid return to fertility for women who are not breastfeeding</a:t>
            </a:r>
          </a:p>
          <a:p>
            <a:pPr>
              <a:lnSpc>
                <a:spcPct val="90000"/>
              </a:lnSpc>
              <a:buFont typeface="Arial" panose="020B0604020202020204" pitchFamily="34" charset="0"/>
              <a:buChar char="•"/>
            </a:pPr>
            <a:r>
              <a:rPr lang="en-US" altLang="en-US" sz="2400" dirty="0"/>
              <a:t>Discuss return to sexual activity</a:t>
            </a:r>
          </a:p>
          <a:p>
            <a:pPr>
              <a:lnSpc>
                <a:spcPct val="90000"/>
              </a:lnSpc>
              <a:buFont typeface="Arial" panose="020B0604020202020204" pitchFamily="34" charset="0"/>
              <a:buChar char="•"/>
            </a:pPr>
            <a:r>
              <a:rPr lang="en-US" altLang="en-US" sz="2400" dirty="0"/>
              <a:t>Explain benefits of LAM and exclusive breastfeeding</a:t>
            </a:r>
          </a:p>
          <a:p>
            <a:pPr>
              <a:lnSpc>
                <a:spcPct val="90000"/>
              </a:lnSpc>
              <a:buFont typeface="Arial" panose="020B0604020202020204" pitchFamily="34" charset="0"/>
              <a:buChar char="•"/>
            </a:pPr>
            <a:r>
              <a:rPr lang="en-US" altLang="en-US" sz="2400" dirty="0"/>
              <a:t>Discuss family planning options and when each method can be started</a:t>
            </a:r>
          </a:p>
          <a:p>
            <a:pPr>
              <a:lnSpc>
                <a:spcPct val="90000"/>
              </a:lnSpc>
              <a:buFont typeface="Arial" panose="020B0604020202020204" pitchFamily="34" charset="0"/>
              <a:buChar char="•"/>
            </a:pPr>
            <a:r>
              <a:rPr lang="en-US" altLang="en-US" sz="2400" dirty="0"/>
              <a:t>Counselling can be integrated within maternal, newborn and child health services</a:t>
            </a:r>
          </a:p>
          <a:p>
            <a:pPr marL="0" indent="0">
              <a:lnSpc>
                <a:spcPct val="90000"/>
              </a:lnSpc>
              <a:buNone/>
            </a:pPr>
            <a:endParaRPr lang="en-GB" sz="2000" dirty="0"/>
          </a:p>
        </p:txBody>
      </p:sp>
      <p:pic>
        <p:nvPicPr>
          <p:cNvPr id="5" name="Content Placeholder 2">
            <a:extLst>
              <a:ext uri="{FF2B5EF4-FFF2-40B4-BE49-F238E27FC236}">
                <a16:creationId xmlns:a16="http://schemas.microsoft.com/office/drawing/2014/main" id="{4452B1E3-AD15-4070-862A-B544F228C004}"/>
              </a:ext>
            </a:extLst>
          </p:cNvPr>
          <p:cNvPicPr>
            <a:picLocks noGrp="1" noChangeAspect="1"/>
          </p:cNvPicPr>
          <p:nvPr>
            <p:ph sz="half" idx="2"/>
          </p:nvPr>
        </p:nvPicPr>
        <p:blipFill rotWithShape="1">
          <a:blip r:embed="rId2"/>
          <a:srcRect l="20219" r="20218" b="-1"/>
          <a:stretch/>
        </p:blipFill>
        <p:spPr>
          <a:xfrm>
            <a:off x="5364088" y="1938536"/>
            <a:ext cx="3466728" cy="2980928"/>
          </a:xfrm>
          <a:noFill/>
        </p:spPr>
      </p:pic>
      <p:sp>
        <p:nvSpPr>
          <p:cNvPr id="7" name="Title 1">
            <a:extLst>
              <a:ext uri="{FF2B5EF4-FFF2-40B4-BE49-F238E27FC236}">
                <a16:creationId xmlns:a16="http://schemas.microsoft.com/office/drawing/2014/main" id="{896A6FCF-1250-4F77-AF3E-CEE084F2687B}"/>
              </a:ext>
            </a:extLst>
          </p:cNvPr>
          <p:cNvSpPr>
            <a:spLocks noGrp="1"/>
          </p:cNvSpPr>
          <p:nvPr>
            <p:ph type="title"/>
          </p:nvPr>
        </p:nvSpPr>
        <p:spPr>
          <a:xfrm>
            <a:off x="457200" y="188640"/>
            <a:ext cx="8229600" cy="850900"/>
          </a:xfrm>
        </p:spPr>
        <p:txBody>
          <a:bodyPr>
            <a:normAutofit fontScale="90000"/>
          </a:bodyPr>
          <a:lstStyle/>
          <a:p>
            <a:pPr algn="ctr"/>
            <a:r>
              <a:rPr lang="en-US" altLang="en-US" dirty="0">
                <a:solidFill>
                  <a:schemeClr val="accent1"/>
                </a:solidFill>
                <a:ea typeface="ＭＳ Ｐゴシック" panose="020B0600070205080204" pitchFamily="34" charset="-128"/>
              </a:rPr>
              <a:t>Counselling for postpartum family planning </a:t>
            </a:r>
          </a:p>
        </p:txBody>
      </p:sp>
    </p:spTree>
    <p:extLst>
      <p:ext uri="{BB962C8B-B14F-4D97-AF65-F5344CB8AC3E}">
        <p14:creationId xmlns:p14="http://schemas.microsoft.com/office/powerpoint/2010/main" val="3016082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F5903-343B-4DBB-A019-78E8218911A4}"/>
              </a:ext>
            </a:extLst>
          </p:cNvPr>
          <p:cNvSpPr>
            <a:spLocks noGrp="1"/>
          </p:cNvSpPr>
          <p:nvPr>
            <p:ph type="title"/>
          </p:nvPr>
        </p:nvSpPr>
        <p:spPr/>
        <p:txBody>
          <a:bodyPr>
            <a:normAutofit fontScale="90000"/>
          </a:bodyPr>
          <a:lstStyle/>
          <a:p>
            <a:pPr algn="ctr"/>
            <a:br>
              <a:rPr lang="en-US" dirty="0"/>
            </a:br>
            <a:r>
              <a:rPr lang="en-US" dirty="0"/>
              <a:t>Integration of PPFP across contact points</a:t>
            </a:r>
            <a:br>
              <a:rPr lang="en-GB" dirty="0"/>
            </a:br>
            <a:endParaRPr lang="en-GB" dirty="0"/>
          </a:p>
        </p:txBody>
      </p:sp>
      <p:sp>
        <p:nvSpPr>
          <p:cNvPr id="3" name="Content Placeholder 2">
            <a:extLst>
              <a:ext uri="{FF2B5EF4-FFF2-40B4-BE49-F238E27FC236}">
                <a16:creationId xmlns:a16="http://schemas.microsoft.com/office/drawing/2014/main" id="{73571645-909E-49F6-B010-37BBFDAD6D6D}"/>
              </a:ext>
            </a:extLst>
          </p:cNvPr>
          <p:cNvSpPr>
            <a:spLocks noGrp="1"/>
          </p:cNvSpPr>
          <p:nvPr>
            <p:ph idx="1"/>
          </p:nvPr>
        </p:nvSpPr>
        <p:spPr>
          <a:xfrm>
            <a:off x="323528" y="1268760"/>
            <a:ext cx="8640960" cy="4857403"/>
          </a:xfrm>
        </p:spPr>
        <p:txBody>
          <a:bodyPr>
            <a:normAutofit/>
          </a:bodyPr>
          <a:lstStyle/>
          <a:p>
            <a:pPr>
              <a:buFont typeface="Arial" panose="020B0604020202020204" pitchFamily="34" charset="0"/>
              <a:buChar char="•"/>
            </a:pPr>
            <a:endParaRPr lang="en-US" dirty="0"/>
          </a:p>
          <a:p>
            <a:pPr>
              <a:buFont typeface="Arial" panose="020B0604020202020204" pitchFamily="34" charset="0"/>
              <a:buChar char="•"/>
            </a:pPr>
            <a:r>
              <a:rPr lang="en-US" dirty="0"/>
              <a:t>Integrating FP and immunization services in the extended postpartum period is a promising high impact practice (HIP) </a:t>
            </a:r>
            <a:r>
              <a:rPr lang="en-GB" sz="1800" dirty="0">
                <a:hlinkClick r:id="rId2"/>
              </a:rPr>
              <a:t>https://www.fphighimpactpractices.org/briefs/family-planning-and-immunization-integration/</a:t>
            </a:r>
            <a:endParaRPr lang="en-GB" sz="1800" dirty="0"/>
          </a:p>
          <a:p>
            <a:pPr marL="0" indent="0">
              <a:buNone/>
            </a:pPr>
            <a:endParaRPr lang="en-GB" sz="1800" dirty="0"/>
          </a:p>
          <a:p>
            <a:pPr>
              <a:buFont typeface="Arial" panose="020B0604020202020204" pitchFamily="34" charset="0"/>
              <a:buChar char="•"/>
            </a:pPr>
            <a:r>
              <a:rPr lang="en-US" dirty="0"/>
              <a:t>Offering contraceptive counseling &amp; services as a part of care provided during childbirth at health facilities (immediate PPFP) is a proven high impact practice in FP </a:t>
            </a:r>
            <a:r>
              <a:rPr lang="en-GB" sz="1800" dirty="0">
                <a:hlinkClick r:id="rId3"/>
              </a:rPr>
              <a:t>https://www.fphighimpactpractices.org/briefs/immediate-postpartum-family-planning/</a:t>
            </a:r>
            <a:endParaRPr lang="en-GB" sz="1800" dirty="0"/>
          </a:p>
          <a:p>
            <a:pPr>
              <a:buFont typeface="Arial" panose="020B0604020202020204" pitchFamily="34" charset="0"/>
              <a:buChar char="•"/>
            </a:pPr>
            <a:endParaRPr lang="en-US" baseline="30000" dirty="0"/>
          </a:p>
          <a:p>
            <a:pPr>
              <a:buFont typeface="Wingdings" panose="05000000000000000000" pitchFamily="2" charset="2"/>
              <a:buChar char="§"/>
            </a:pPr>
            <a:endParaRPr lang="en-GB" dirty="0"/>
          </a:p>
          <a:p>
            <a:pPr>
              <a:buFont typeface="Wingdings" panose="05000000000000000000" pitchFamily="2" charset="2"/>
              <a:buChar char="§"/>
            </a:pPr>
            <a:endParaRPr lang="en-GB" dirty="0"/>
          </a:p>
          <a:p>
            <a:pPr>
              <a:buFont typeface="Wingdings" panose="05000000000000000000" pitchFamily="2" charset="2"/>
              <a:buChar char="§"/>
            </a:pPr>
            <a:endParaRPr lang="en-GB" dirty="0"/>
          </a:p>
        </p:txBody>
      </p:sp>
    </p:spTree>
    <p:extLst>
      <p:ext uri="{BB962C8B-B14F-4D97-AF65-F5344CB8AC3E}">
        <p14:creationId xmlns:p14="http://schemas.microsoft.com/office/powerpoint/2010/main" val="40829115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0E1765-5197-471A-9AAB-B40117FAB45B}"/>
              </a:ext>
            </a:extLst>
          </p:cNvPr>
          <p:cNvSpPr>
            <a:spLocks noGrp="1"/>
          </p:cNvSpPr>
          <p:nvPr>
            <p:ph idx="1"/>
          </p:nvPr>
        </p:nvSpPr>
        <p:spPr/>
        <p:txBody>
          <a:bodyPr/>
          <a:lstStyle/>
          <a:p>
            <a:endParaRPr lang="en-US" b="1" dirty="0"/>
          </a:p>
          <a:p>
            <a:endParaRPr lang="en-US" b="1" dirty="0"/>
          </a:p>
          <a:p>
            <a:pPr marL="0" indent="0" algn="ctr">
              <a:buNone/>
            </a:pPr>
            <a:r>
              <a:rPr lang="en-GB" altLang="en-US" sz="4000" b="1" dirty="0">
                <a:solidFill>
                  <a:schemeClr val="accent1"/>
                </a:solidFill>
              </a:rPr>
              <a:t>WHO guidance on </a:t>
            </a:r>
          </a:p>
          <a:p>
            <a:pPr marL="0" indent="0" algn="ctr">
              <a:buNone/>
            </a:pPr>
            <a:r>
              <a:rPr lang="en-GB" altLang="en-US" sz="4000" b="1" dirty="0">
                <a:solidFill>
                  <a:schemeClr val="accent1"/>
                </a:solidFill>
              </a:rPr>
              <a:t>postpartum family planning</a:t>
            </a:r>
            <a:br>
              <a:rPr lang="en-GB" altLang="en-US" sz="4000" b="1" dirty="0">
                <a:solidFill>
                  <a:schemeClr val="accent1"/>
                </a:solidFill>
              </a:rPr>
            </a:br>
            <a:endParaRPr lang="en-GB" sz="4000" b="1" dirty="0">
              <a:solidFill>
                <a:schemeClr val="accent1"/>
              </a:solidFill>
            </a:endParaRPr>
          </a:p>
        </p:txBody>
      </p:sp>
    </p:spTree>
    <p:extLst>
      <p:ext uri="{BB962C8B-B14F-4D97-AF65-F5344CB8AC3E}">
        <p14:creationId xmlns:p14="http://schemas.microsoft.com/office/powerpoint/2010/main" val="3619026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CDBDE59E-AEC4-46EC-98B4-E1E0299F127D}"/>
              </a:ext>
            </a:extLst>
          </p:cNvPr>
          <p:cNvSpPr>
            <a:spLocks noGrp="1"/>
          </p:cNvSpPr>
          <p:nvPr>
            <p:ph type="title"/>
          </p:nvPr>
        </p:nvSpPr>
        <p:spPr>
          <a:xfrm>
            <a:off x="107950" y="274638"/>
            <a:ext cx="9036050" cy="561975"/>
          </a:xfrm>
        </p:spPr>
        <p:txBody>
          <a:bodyPr>
            <a:normAutofit fontScale="90000"/>
          </a:bodyPr>
          <a:lstStyle/>
          <a:p>
            <a:pPr algn="ctr">
              <a:defRPr/>
            </a:pPr>
            <a:br>
              <a:rPr lang="en-GB" altLang="en-US" sz="2900" dirty="0"/>
            </a:br>
            <a:r>
              <a:rPr lang="en-GB" altLang="en-US" dirty="0">
                <a:solidFill>
                  <a:schemeClr val="accent1"/>
                </a:solidFill>
                <a:latin typeface="+mn-lt"/>
              </a:rPr>
              <a:t>WHO guidance on</a:t>
            </a:r>
            <a:r>
              <a:rPr lang="en-GB" dirty="0">
                <a:solidFill>
                  <a:schemeClr val="accent1"/>
                </a:solidFill>
              </a:rPr>
              <a:t> postpartum family</a:t>
            </a:r>
            <a:r>
              <a:rPr lang="en-GB" altLang="en-US" dirty="0">
                <a:solidFill>
                  <a:schemeClr val="accent1"/>
                </a:solidFill>
                <a:latin typeface="+mn-lt"/>
              </a:rPr>
              <a:t> planning</a:t>
            </a:r>
            <a:br>
              <a:rPr lang="en-GB" altLang="en-US" dirty="0">
                <a:solidFill>
                  <a:schemeClr val="tx2"/>
                </a:solidFill>
                <a:latin typeface="+mn-lt"/>
              </a:rPr>
            </a:br>
            <a:endParaRPr lang="en-GB" altLang="en-US" dirty="0">
              <a:solidFill>
                <a:schemeClr val="tx2"/>
              </a:solidFill>
              <a:latin typeface="+mn-lt"/>
            </a:endParaRPr>
          </a:p>
        </p:txBody>
      </p:sp>
      <p:sp>
        <p:nvSpPr>
          <p:cNvPr id="34819" name="Footer Placeholder 3">
            <a:extLst>
              <a:ext uri="{FF2B5EF4-FFF2-40B4-BE49-F238E27FC236}">
                <a16:creationId xmlns:a16="http://schemas.microsoft.com/office/drawing/2014/main" id="{E310EBDB-17A5-401B-A5EC-91E3170A70F1}"/>
              </a:ext>
            </a:extLst>
          </p:cNvPr>
          <p:cNvSpPr>
            <a:spLocks noGrp="1"/>
          </p:cNvSpPr>
          <p:nvPr>
            <p:ph type="ftr" sz="quarter" idx="10"/>
          </p:nvPr>
        </p:nvSpPr>
        <p:spPr bwMode="auto">
          <a:xfrm>
            <a:off x="452438" y="6569075"/>
            <a:ext cx="2895600" cy="144463"/>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900" kern="1200">
                <a:solidFill>
                  <a:srgbClr val="BFBFB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0"/>
              </a:spcBef>
              <a:buClrTx/>
              <a:buSzTx/>
              <a:buFontTx/>
              <a:buNone/>
            </a:pPr>
            <a:r>
              <a:rPr lang="en-US" altLang="en-US" dirty="0"/>
              <a:t>Filename</a:t>
            </a:r>
            <a:endParaRPr lang="en-GB" altLang="en-US" sz="1200" dirty="0">
              <a:solidFill>
                <a:srgbClr val="898989"/>
              </a:solidFill>
              <a:cs typeface="Arial" panose="020B0604020202020204" pitchFamily="34" charset="0"/>
            </a:endParaRPr>
          </a:p>
        </p:txBody>
      </p:sp>
      <p:pic>
        <p:nvPicPr>
          <p:cNvPr id="10" name="Picture 9">
            <a:extLst>
              <a:ext uri="{FF2B5EF4-FFF2-40B4-BE49-F238E27FC236}">
                <a16:creationId xmlns:a16="http://schemas.microsoft.com/office/drawing/2014/main" id="{E4FF1F92-3083-471F-B7BC-BAD848800744}"/>
              </a:ext>
            </a:extLst>
          </p:cNvPr>
          <p:cNvPicPr>
            <a:picLocks noChangeAspect="1"/>
          </p:cNvPicPr>
          <p:nvPr/>
        </p:nvPicPr>
        <p:blipFill>
          <a:blip r:embed="rId3"/>
          <a:stretch>
            <a:fillRect/>
          </a:stretch>
        </p:blipFill>
        <p:spPr>
          <a:xfrm>
            <a:off x="88221" y="973137"/>
            <a:ext cx="1744663" cy="2455863"/>
          </a:xfrm>
          <a:prstGeom prst="rect">
            <a:avLst/>
          </a:prstGeom>
          <a:effectLst>
            <a:outerShdw blurRad="50800" dist="38100" dir="2700000" algn="tl" rotWithShape="0">
              <a:prstClr val="black">
                <a:alpha val="40000"/>
              </a:prstClr>
            </a:outerShdw>
          </a:effectLst>
        </p:spPr>
      </p:pic>
      <p:pic>
        <p:nvPicPr>
          <p:cNvPr id="34827" name="Picture 2">
            <a:extLst>
              <a:ext uri="{FF2B5EF4-FFF2-40B4-BE49-F238E27FC236}">
                <a16:creationId xmlns:a16="http://schemas.microsoft.com/office/drawing/2014/main" id="{F4B97A2F-97E4-4055-8573-E9D23BA630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5406" y="1007787"/>
            <a:ext cx="1785937" cy="2517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4828" name="Picture 4">
            <a:extLst>
              <a:ext uri="{FF2B5EF4-FFF2-40B4-BE49-F238E27FC236}">
                <a16:creationId xmlns:a16="http://schemas.microsoft.com/office/drawing/2014/main" id="{3254D69E-42A4-41EA-9491-0106042A14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272" y="3937491"/>
            <a:ext cx="2325687" cy="31686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2" name="Picture 2">
            <a:extLst>
              <a:ext uri="{FF2B5EF4-FFF2-40B4-BE49-F238E27FC236}">
                <a16:creationId xmlns:a16="http://schemas.microsoft.com/office/drawing/2014/main" id="{4B963D53-665A-4932-8E2D-780C49AE9C1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97651" y="1007787"/>
            <a:ext cx="1801559" cy="27332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 name="Picture 2">
            <a:extLst>
              <a:ext uri="{FF2B5EF4-FFF2-40B4-BE49-F238E27FC236}">
                <a16:creationId xmlns:a16="http://schemas.microsoft.com/office/drawing/2014/main" id="{7665FA76-5729-47DE-87E8-EF60917CA5E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31477" y="891095"/>
            <a:ext cx="1910617" cy="25793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5" name="Picture 2">
            <a:extLst>
              <a:ext uri="{FF2B5EF4-FFF2-40B4-BE49-F238E27FC236}">
                <a16:creationId xmlns:a16="http://schemas.microsoft.com/office/drawing/2014/main" id="{68CA4215-A697-4016-9762-9598980A2E4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r="9435" b="14734"/>
          <a:stretch>
            <a:fillRect/>
          </a:stretch>
        </p:blipFill>
        <p:spPr bwMode="auto">
          <a:xfrm>
            <a:off x="2315406" y="3958771"/>
            <a:ext cx="2175367" cy="26892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 name="Picture 1">
            <a:extLst>
              <a:ext uri="{FF2B5EF4-FFF2-40B4-BE49-F238E27FC236}">
                <a16:creationId xmlns:a16="http://schemas.microsoft.com/office/drawing/2014/main" id="{86C3F20B-3258-45FA-A773-E636BA2DFA79}"/>
              </a:ext>
            </a:extLst>
          </p:cNvPr>
          <p:cNvPicPr>
            <a:picLocks noChangeAspect="1"/>
          </p:cNvPicPr>
          <p:nvPr/>
        </p:nvPicPr>
        <p:blipFill>
          <a:blip r:embed="rId9"/>
          <a:stretch>
            <a:fillRect/>
          </a:stretch>
        </p:blipFill>
        <p:spPr>
          <a:xfrm>
            <a:off x="4595260" y="3912180"/>
            <a:ext cx="2069411" cy="2623046"/>
          </a:xfrm>
          <a:prstGeom prst="rect">
            <a:avLst/>
          </a:prstGeom>
        </p:spPr>
      </p:pic>
      <p:pic>
        <p:nvPicPr>
          <p:cNvPr id="19" name="Picture 3">
            <a:extLst>
              <a:ext uri="{FF2B5EF4-FFF2-40B4-BE49-F238E27FC236}">
                <a16:creationId xmlns:a16="http://schemas.microsoft.com/office/drawing/2014/main" id="{481C542B-6645-4202-89BA-8AC90A562CF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43671" y="3858946"/>
            <a:ext cx="2165449" cy="283520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8" name="Picture 17">
            <a:extLst>
              <a:ext uri="{FF2B5EF4-FFF2-40B4-BE49-F238E27FC236}">
                <a16:creationId xmlns:a16="http://schemas.microsoft.com/office/drawing/2014/main" id="{91AE48DE-ADA6-4A37-BEC7-2E66D443AE53}"/>
              </a:ext>
            </a:extLst>
          </p:cNvPr>
          <p:cNvPicPr>
            <a:picLocks noChangeAspect="1"/>
          </p:cNvPicPr>
          <p:nvPr/>
        </p:nvPicPr>
        <p:blipFill>
          <a:blip r:embed="rId11"/>
          <a:stretch>
            <a:fillRect/>
          </a:stretch>
        </p:blipFill>
        <p:spPr>
          <a:xfrm>
            <a:off x="802431" y="2180761"/>
            <a:ext cx="1681528" cy="1776934"/>
          </a:xfrm>
          <a:prstGeom prst="rect">
            <a:avLst/>
          </a:prstGeom>
          <a:effectLst>
            <a:outerShdw blurRad="50800" dist="38100" dir="2700000" algn="tl" rotWithShape="0">
              <a:prstClr val="black">
                <a:alpha val="40000"/>
              </a:prstClr>
            </a:outerShdw>
          </a:effectLst>
        </p:spPr>
      </p:pic>
      <p:sp>
        <p:nvSpPr>
          <p:cNvPr id="14" name="Oval 13">
            <a:extLst>
              <a:ext uri="{FF2B5EF4-FFF2-40B4-BE49-F238E27FC236}">
                <a16:creationId xmlns:a16="http://schemas.microsoft.com/office/drawing/2014/main" id="{36829314-BD73-45DC-99D9-395DAA1E88CB}"/>
              </a:ext>
            </a:extLst>
          </p:cNvPr>
          <p:cNvSpPr/>
          <p:nvPr/>
        </p:nvSpPr>
        <p:spPr>
          <a:xfrm>
            <a:off x="2150864" y="3012394"/>
            <a:ext cx="1755685" cy="10918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b="1" dirty="0">
              <a:solidFill>
                <a:schemeClr val="bg1"/>
              </a:solidFill>
            </a:endParaRPr>
          </a:p>
          <a:p>
            <a:pPr algn="ctr">
              <a:defRPr/>
            </a:pPr>
            <a:r>
              <a:rPr lang="en-GB" altLang="en-US" sz="1600" b="1" dirty="0">
                <a:solidFill>
                  <a:srgbClr val="FF0000"/>
                </a:solidFill>
              </a:rPr>
              <a:t>Mobile app android IOS</a:t>
            </a:r>
            <a:endParaRPr lang="en-US" altLang="en-US" sz="1600" dirty="0">
              <a:solidFill>
                <a:srgbClr val="FF0000"/>
              </a:solidFill>
            </a:endParaRPr>
          </a:p>
          <a:p>
            <a:pPr algn="ctr">
              <a:defRPr/>
            </a:pPr>
            <a:endParaRPr lang="en-US" sz="1600" dirty="0"/>
          </a:p>
        </p:txBody>
      </p:sp>
    </p:spTree>
    <p:extLst>
      <p:ext uri="{BB962C8B-B14F-4D97-AF65-F5344CB8AC3E}">
        <p14:creationId xmlns:p14="http://schemas.microsoft.com/office/powerpoint/2010/main" val="223873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9208BB-B9E7-499A-99E3-BB7AF9D0D90B}"/>
              </a:ext>
            </a:extLst>
          </p:cNvPr>
          <p:cNvSpPr>
            <a:spLocks noGrp="1"/>
          </p:cNvSpPr>
          <p:nvPr>
            <p:ph idx="1"/>
          </p:nvPr>
        </p:nvSpPr>
        <p:spPr>
          <a:xfrm>
            <a:off x="971600" y="1484784"/>
            <a:ext cx="7715200" cy="3921299"/>
          </a:xfrm>
        </p:spPr>
        <p:txBody>
          <a:bodyPr>
            <a:normAutofit/>
          </a:bodyPr>
          <a:lstStyle/>
          <a:p>
            <a:endParaRPr lang="en-US" dirty="0"/>
          </a:p>
          <a:p>
            <a:pPr marL="0" indent="0">
              <a:buNone/>
            </a:pPr>
            <a:r>
              <a:rPr lang="en-US" dirty="0"/>
              <a:t>On completion of the course students should be able to: </a:t>
            </a:r>
          </a:p>
          <a:p>
            <a:pPr lvl="1">
              <a:buFont typeface="Arial" panose="020B0604020202020204" pitchFamily="34" charset="0"/>
              <a:buChar char="•"/>
            </a:pPr>
            <a:r>
              <a:rPr lang="en-US" dirty="0"/>
              <a:t>Describe the importance of PPFP &amp; integration across contact points.</a:t>
            </a:r>
          </a:p>
          <a:p>
            <a:pPr lvl="1">
              <a:buFont typeface="Arial" panose="020B0604020202020204" pitchFamily="34" charset="0"/>
              <a:buChar char="•"/>
            </a:pPr>
            <a:r>
              <a:rPr lang="en-US" dirty="0"/>
              <a:t>Apply WHO guidance on using contraceptive during the post partum period. </a:t>
            </a:r>
          </a:p>
          <a:p>
            <a:pPr lvl="1">
              <a:buFont typeface="Arial" panose="020B0604020202020204" pitchFamily="34" charset="0"/>
              <a:buChar char="•"/>
            </a:pPr>
            <a:r>
              <a:rPr lang="en-US" dirty="0"/>
              <a:t>Define the basic indicators used for monitoring PPFP and apply them in their countries.</a:t>
            </a:r>
          </a:p>
          <a:p>
            <a:pPr marL="0" indent="0">
              <a:buNone/>
            </a:pPr>
            <a:endParaRPr lang="en-GB" dirty="0"/>
          </a:p>
        </p:txBody>
      </p:sp>
      <p:sp>
        <p:nvSpPr>
          <p:cNvPr id="4" name="Title 1">
            <a:extLst>
              <a:ext uri="{FF2B5EF4-FFF2-40B4-BE49-F238E27FC236}">
                <a16:creationId xmlns:a16="http://schemas.microsoft.com/office/drawing/2014/main" id="{AB04BFA0-2087-411F-A08A-B76932BAC01B}"/>
              </a:ext>
            </a:extLst>
          </p:cNvPr>
          <p:cNvSpPr>
            <a:spLocks noGrp="1"/>
          </p:cNvSpPr>
          <p:nvPr>
            <p:ph type="title"/>
          </p:nvPr>
        </p:nvSpPr>
        <p:spPr>
          <a:xfrm>
            <a:off x="457200" y="274638"/>
            <a:ext cx="8229600" cy="850106"/>
          </a:xfrm>
        </p:spPr>
        <p:txBody>
          <a:bodyPr>
            <a:normAutofit fontScale="90000"/>
          </a:bodyPr>
          <a:lstStyle/>
          <a:p>
            <a:pPr algn="ctr"/>
            <a:br>
              <a:rPr lang="en-GB" dirty="0"/>
            </a:br>
            <a:r>
              <a:rPr lang="en-US" dirty="0"/>
              <a:t>Training objectives</a:t>
            </a:r>
          </a:p>
        </p:txBody>
      </p:sp>
    </p:spTree>
    <p:extLst>
      <p:ext uri="{BB962C8B-B14F-4D97-AF65-F5344CB8AC3E}">
        <p14:creationId xmlns:p14="http://schemas.microsoft.com/office/powerpoint/2010/main" val="31114346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686800" cy="850106"/>
          </a:xfrm>
        </p:spPr>
        <p:txBody>
          <a:bodyPr>
            <a:noAutofit/>
          </a:bodyPr>
          <a:lstStyle/>
          <a:p>
            <a:pPr algn="ctr"/>
            <a:r>
              <a:rPr lang="en-US" sz="3200" dirty="0">
                <a:solidFill>
                  <a:srgbClr val="3366CC"/>
                </a:solidFill>
              </a:rPr>
              <a:t>Postpartum family planning guidance at your </a:t>
            </a:r>
            <a:r>
              <a:rPr lang="en-US" sz="3200" dirty="0">
                <a:solidFill>
                  <a:schemeClr val="accent1"/>
                </a:solidFill>
              </a:rPr>
              <a:t>fingertips: Place a bookmark!</a:t>
            </a:r>
            <a:br>
              <a:rPr lang="en-US" sz="3200" dirty="0">
                <a:solidFill>
                  <a:srgbClr val="3366CC"/>
                </a:solidFill>
              </a:rPr>
            </a:br>
            <a:endParaRPr lang="en-US" sz="3200" dirty="0">
              <a:solidFill>
                <a:srgbClr val="3366CC"/>
              </a:solidFill>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06" t="5954" r="1347" b="32931"/>
          <a:stretch/>
        </p:blipFill>
        <p:spPr bwMode="auto">
          <a:xfrm>
            <a:off x="0" y="2743200"/>
            <a:ext cx="9144000" cy="37107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71513" y="1524000"/>
            <a:ext cx="7772399" cy="769441"/>
          </a:xfrm>
          <a:prstGeom prst="rect">
            <a:avLst/>
          </a:prstGeom>
          <a:noFill/>
          <a:ln w="53975" cap="rnd">
            <a:solidFill>
              <a:schemeClr val="tx2"/>
            </a:solidFill>
            <a:round/>
          </a:ln>
          <a:effectLst>
            <a:glow rad="63500">
              <a:schemeClr val="accent1">
                <a:satMod val="175000"/>
                <a:alpha val="40000"/>
              </a:schemeClr>
            </a:glow>
            <a:outerShdw blurRad="50800" dist="38100" dir="8100000" algn="tr" rotWithShape="0">
              <a:prstClr val="black">
                <a:alpha val="40000"/>
              </a:prstClr>
            </a:outerShdw>
          </a:effectLst>
        </p:spPr>
        <p:txBody>
          <a:bodyPr wrap="square" rtlCol="0">
            <a:spAutoFit/>
          </a:bodyPr>
          <a:lstStyle/>
          <a:p>
            <a:pPr algn="ctr"/>
            <a:r>
              <a:rPr lang="en-US" sz="4400" dirty="0">
                <a:solidFill>
                  <a:schemeClr val="tx2">
                    <a:lumMod val="75000"/>
                  </a:schemeClr>
                </a:solidFill>
                <a:hlinkClick r:id="rId3"/>
              </a:rPr>
              <a:t>https://postpartumfp.srhr.org/</a:t>
            </a:r>
            <a:endParaRPr lang="en-US" sz="4400" dirty="0"/>
          </a:p>
        </p:txBody>
      </p:sp>
    </p:spTree>
    <p:extLst>
      <p:ext uri="{BB962C8B-B14F-4D97-AF65-F5344CB8AC3E}">
        <p14:creationId xmlns:p14="http://schemas.microsoft.com/office/powerpoint/2010/main" val="2693779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0" nodeType="withEffect">
                                  <p:stCondLst>
                                    <p:cond delay="0"/>
                                  </p:stCondLst>
                                  <p:iterate type="lt">
                                    <p:tmPct val="4000"/>
                                  </p:iterate>
                                  <p:childTnLst>
                                    <p:set>
                                      <p:cBhvr override="childStyle">
                                        <p:cTn id="6" dur="500" fill="hold"/>
                                        <p:tgtEl>
                                          <p:spTgt spid="6"/>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72C7C7B-EF11-4510-AFFD-06DA2771A780}"/>
              </a:ext>
            </a:extLst>
          </p:cNvPr>
          <p:cNvSpPr/>
          <p:nvPr/>
        </p:nvSpPr>
        <p:spPr>
          <a:xfrm>
            <a:off x="0" y="1317625"/>
            <a:ext cx="9144000" cy="806450"/>
          </a:xfrm>
          <a:prstGeom prst="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defRPr/>
            </a:pPr>
            <a:endParaRPr lang="en-US" altLang="en-US" sz="1800" dirty="0">
              <a:solidFill>
                <a:srgbClr val="FFFFFF"/>
              </a:solidFill>
              <a:cs typeface="Arial" pitchFamily="34" charset="0"/>
            </a:endParaRPr>
          </a:p>
        </p:txBody>
      </p:sp>
      <p:cxnSp>
        <p:nvCxnSpPr>
          <p:cNvPr id="95" name="Straight Connector 94">
            <a:extLst>
              <a:ext uri="{FF2B5EF4-FFF2-40B4-BE49-F238E27FC236}">
                <a16:creationId xmlns:a16="http://schemas.microsoft.com/office/drawing/2014/main" id="{C08C9747-09CC-4A60-AE9C-3D660BD166E1}"/>
              </a:ext>
            </a:extLst>
          </p:cNvPr>
          <p:cNvCxnSpPr/>
          <p:nvPr/>
        </p:nvCxnSpPr>
        <p:spPr>
          <a:xfrm flipH="1">
            <a:off x="3090863" y="1997075"/>
            <a:ext cx="39687" cy="4860925"/>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2719C37C-5E71-4374-8AA5-CD18CD6F3074}"/>
              </a:ext>
            </a:extLst>
          </p:cNvPr>
          <p:cNvCxnSpPr/>
          <p:nvPr/>
        </p:nvCxnSpPr>
        <p:spPr>
          <a:xfrm flipH="1">
            <a:off x="4346575" y="1997075"/>
            <a:ext cx="39688" cy="4860925"/>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4B07EEB5-74DE-49DC-B1A0-C64039BB8A00}"/>
              </a:ext>
            </a:extLst>
          </p:cNvPr>
          <p:cNvCxnSpPr>
            <a:stCxn id="54280" idx="2"/>
          </p:cNvCxnSpPr>
          <p:nvPr/>
        </p:nvCxnSpPr>
        <p:spPr>
          <a:xfrm flipH="1">
            <a:off x="3646488" y="1655763"/>
            <a:ext cx="61912" cy="5202237"/>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29619357-A9C4-4D75-BA25-EFEDCAE12F8D}"/>
              </a:ext>
            </a:extLst>
          </p:cNvPr>
          <p:cNvCxnSpPr/>
          <p:nvPr/>
        </p:nvCxnSpPr>
        <p:spPr>
          <a:xfrm>
            <a:off x="6472238" y="1836738"/>
            <a:ext cx="14287" cy="5021262"/>
          </a:xfrm>
          <a:prstGeom prst="line">
            <a:avLst/>
          </a:prstGeom>
        </p:spPr>
        <p:style>
          <a:lnRef idx="2">
            <a:schemeClr val="accent1"/>
          </a:lnRef>
          <a:fillRef idx="0">
            <a:schemeClr val="accent1"/>
          </a:fillRef>
          <a:effectRef idx="1">
            <a:schemeClr val="accent1"/>
          </a:effectRef>
          <a:fontRef idx="minor">
            <a:schemeClr val="tx1"/>
          </a:fontRef>
        </p:style>
      </p:cxnSp>
      <p:sp>
        <p:nvSpPr>
          <p:cNvPr id="54279" name="TextBox 7">
            <a:extLst>
              <a:ext uri="{FF2B5EF4-FFF2-40B4-BE49-F238E27FC236}">
                <a16:creationId xmlns:a16="http://schemas.microsoft.com/office/drawing/2014/main" id="{9F9822E4-ECD1-41B3-B1AD-BD1A53ED942A}"/>
              </a:ext>
            </a:extLst>
          </p:cNvPr>
          <p:cNvSpPr txBox="1">
            <a:spLocks noChangeArrowheads="1"/>
          </p:cNvSpPr>
          <p:nvPr/>
        </p:nvSpPr>
        <p:spPr bwMode="auto">
          <a:xfrm>
            <a:off x="2699792" y="1484784"/>
            <a:ext cx="893763"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dirty="0">
                <a:latin typeface="Arial" panose="020B0604020202020204" pitchFamily="34" charset="0"/>
              </a:rPr>
              <a:t>3 weeks</a:t>
            </a:r>
            <a:endParaRPr lang="en-US" altLang="en-US" sz="2000" dirty="0">
              <a:latin typeface="Arial" panose="020B0604020202020204" pitchFamily="34" charset="0"/>
            </a:endParaRPr>
          </a:p>
        </p:txBody>
      </p:sp>
      <p:sp>
        <p:nvSpPr>
          <p:cNvPr id="54280" name="TextBox 8">
            <a:extLst>
              <a:ext uri="{FF2B5EF4-FFF2-40B4-BE49-F238E27FC236}">
                <a16:creationId xmlns:a16="http://schemas.microsoft.com/office/drawing/2014/main" id="{380AD55F-5574-4E46-B41E-BF382CEB72CB}"/>
              </a:ext>
            </a:extLst>
          </p:cNvPr>
          <p:cNvSpPr txBox="1">
            <a:spLocks noChangeArrowheads="1"/>
          </p:cNvSpPr>
          <p:nvPr/>
        </p:nvSpPr>
        <p:spPr bwMode="auto">
          <a:xfrm>
            <a:off x="3254375" y="1317625"/>
            <a:ext cx="90805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dirty="0">
                <a:latin typeface="Arial" panose="020B0604020202020204" pitchFamily="34" charset="0"/>
              </a:rPr>
              <a:t>4 weeks</a:t>
            </a:r>
            <a:endParaRPr lang="en-US" altLang="en-US" sz="2000" dirty="0">
              <a:latin typeface="Arial" panose="020B0604020202020204" pitchFamily="34" charset="0"/>
            </a:endParaRPr>
          </a:p>
        </p:txBody>
      </p:sp>
      <p:sp>
        <p:nvSpPr>
          <p:cNvPr id="54281" name="TextBox 9">
            <a:extLst>
              <a:ext uri="{FF2B5EF4-FFF2-40B4-BE49-F238E27FC236}">
                <a16:creationId xmlns:a16="http://schemas.microsoft.com/office/drawing/2014/main" id="{AEEC7901-CC96-42DE-9C84-FA526579BFF6}"/>
              </a:ext>
            </a:extLst>
          </p:cNvPr>
          <p:cNvSpPr txBox="1">
            <a:spLocks noChangeArrowheads="1"/>
          </p:cNvSpPr>
          <p:nvPr/>
        </p:nvSpPr>
        <p:spPr bwMode="auto">
          <a:xfrm>
            <a:off x="4139952" y="1628800"/>
            <a:ext cx="917575"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dirty="0">
                <a:latin typeface="Arial" panose="020B0604020202020204" pitchFamily="34" charset="0"/>
              </a:rPr>
              <a:t>6 weeks</a:t>
            </a:r>
            <a:endParaRPr lang="en-US" altLang="en-US" sz="2000" dirty="0">
              <a:latin typeface="Arial" panose="020B0604020202020204" pitchFamily="34" charset="0"/>
            </a:endParaRPr>
          </a:p>
        </p:txBody>
      </p:sp>
      <p:sp>
        <p:nvSpPr>
          <p:cNvPr id="54282" name="TextBox 10">
            <a:extLst>
              <a:ext uri="{FF2B5EF4-FFF2-40B4-BE49-F238E27FC236}">
                <a16:creationId xmlns:a16="http://schemas.microsoft.com/office/drawing/2014/main" id="{1F614477-BD00-4270-A84D-81F51A542C0F}"/>
              </a:ext>
            </a:extLst>
          </p:cNvPr>
          <p:cNvSpPr txBox="1">
            <a:spLocks noChangeArrowheads="1"/>
          </p:cNvSpPr>
          <p:nvPr/>
        </p:nvSpPr>
        <p:spPr bwMode="auto">
          <a:xfrm>
            <a:off x="6007100" y="1508125"/>
            <a:ext cx="1011238"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dirty="0">
                <a:latin typeface="Arial" panose="020B0604020202020204" pitchFamily="34" charset="0"/>
              </a:rPr>
              <a:t>6 months</a:t>
            </a:r>
          </a:p>
        </p:txBody>
      </p:sp>
      <p:sp>
        <p:nvSpPr>
          <p:cNvPr id="54283" name="TextBox 16">
            <a:extLst>
              <a:ext uri="{FF2B5EF4-FFF2-40B4-BE49-F238E27FC236}">
                <a16:creationId xmlns:a16="http://schemas.microsoft.com/office/drawing/2014/main" id="{8B15D15C-C37C-48AF-8722-EA4700D0A3DE}"/>
              </a:ext>
            </a:extLst>
          </p:cNvPr>
          <p:cNvSpPr txBox="1">
            <a:spLocks noChangeArrowheads="1"/>
          </p:cNvSpPr>
          <p:nvPr/>
        </p:nvSpPr>
        <p:spPr bwMode="auto">
          <a:xfrm>
            <a:off x="73025" y="5059363"/>
            <a:ext cx="1724025"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dirty="0">
                <a:latin typeface="Arial" panose="020B0604020202020204" pitchFamily="34" charset="0"/>
              </a:rPr>
              <a:t>Breastfeeding</a:t>
            </a:r>
          </a:p>
        </p:txBody>
      </p:sp>
      <p:sp>
        <p:nvSpPr>
          <p:cNvPr id="54284" name="TextBox 17">
            <a:extLst>
              <a:ext uri="{FF2B5EF4-FFF2-40B4-BE49-F238E27FC236}">
                <a16:creationId xmlns:a16="http://schemas.microsoft.com/office/drawing/2014/main" id="{06BBE276-757C-4765-8944-F477DC6E9407}"/>
              </a:ext>
            </a:extLst>
          </p:cNvPr>
          <p:cNvSpPr txBox="1">
            <a:spLocks noChangeArrowheads="1"/>
          </p:cNvSpPr>
          <p:nvPr/>
        </p:nvSpPr>
        <p:spPr bwMode="auto">
          <a:xfrm>
            <a:off x="73025" y="6038850"/>
            <a:ext cx="1724025"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dirty="0">
                <a:latin typeface="Arial" panose="020B0604020202020204" pitchFamily="34" charset="0"/>
              </a:rPr>
              <a:t>Non-breastfeeding</a:t>
            </a:r>
          </a:p>
        </p:txBody>
      </p:sp>
      <p:sp>
        <p:nvSpPr>
          <p:cNvPr id="54285" name="TextBox 21">
            <a:extLst>
              <a:ext uri="{FF2B5EF4-FFF2-40B4-BE49-F238E27FC236}">
                <a16:creationId xmlns:a16="http://schemas.microsoft.com/office/drawing/2014/main" id="{2B928E88-D632-4357-9CFA-DFDFEEE4507E}"/>
              </a:ext>
            </a:extLst>
          </p:cNvPr>
          <p:cNvSpPr txBox="1">
            <a:spLocks noChangeArrowheads="1"/>
          </p:cNvSpPr>
          <p:nvPr/>
        </p:nvSpPr>
        <p:spPr bwMode="auto">
          <a:xfrm>
            <a:off x="2016125" y="1312863"/>
            <a:ext cx="1093788" cy="339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dirty="0">
                <a:latin typeface="Arial" panose="020B0604020202020204" pitchFamily="34" charset="0"/>
              </a:rPr>
              <a:t>48 hours</a:t>
            </a:r>
          </a:p>
        </p:txBody>
      </p:sp>
      <p:cxnSp>
        <p:nvCxnSpPr>
          <p:cNvPr id="28" name="Straight Connector 27">
            <a:extLst>
              <a:ext uri="{FF2B5EF4-FFF2-40B4-BE49-F238E27FC236}">
                <a16:creationId xmlns:a16="http://schemas.microsoft.com/office/drawing/2014/main" id="{11C39459-636F-4578-9666-660A90262E37}"/>
              </a:ext>
            </a:extLst>
          </p:cNvPr>
          <p:cNvCxnSpPr/>
          <p:nvPr/>
        </p:nvCxnSpPr>
        <p:spPr>
          <a:xfrm flipH="1">
            <a:off x="8420100" y="1905000"/>
            <a:ext cx="39688" cy="4970463"/>
          </a:xfrm>
          <a:prstGeom prst="line">
            <a:avLst/>
          </a:prstGeom>
        </p:spPr>
        <p:style>
          <a:lnRef idx="2">
            <a:schemeClr val="accent1"/>
          </a:lnRef>
          <a:fillRef idx="0">
            <a:schemeClr val="accent1"/>
          </a:fillRef>
          <a:effectRef idx="1">
            <a:schemeClr val="accent1"/>
          </a:effectRef>
          <a:fontRef idx="minor">
            <a:schemeClr val="tx1"/>
          </a:fontRef>
        </p:style>
      </p:cxnSp>
      <p:sp>
        <p:nvSpPr>
          <p:cNvPr id="54287" name="TextBox 28">
            <a:extLst>
              <a:ext uri="{FF2B5EF4-FFF2-40B4-BE49-F238E27FC236}">
                <a16:creationId xmlns:a16="http://schemas.microsoft.com/office/drawing/2014/main" id="{E7758195-18E2-4F55-BBD2-61C3FF6323E7}"/>
              </a:ext>
            </a:extLst>
          </p:cNvPr>
          <p:cNvSpPr txBox="1">
            <a:spLocks noChangeArrowheads="1"/>
          </p:cNvSpPr>
          <p:nvPr/>
        </p:nvSpPr>
        <p:spPr bwMode="auto">
          <a:xfrm>
            <a:off x="7854950" y="1320800"/>
            <a:ext cx="1177925"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dirty="0">
                <a:latin typeface="Arial" panose="020B0604020202020204" pitchFamily="34" charset="0"/>
              </a:rPr>
              <a:t>12 months and beyond</a:t>
            </a:r>
          </a:p>
        </p:txBody>
      </p:sp>
      <p:sp>
        <p:nvSpPr>
          <p:cNvPr id="54288" name="TextBox 29">
            <a:extLst>
              <a:ext uri="{FF2B5EF4-FFF2-40B4-BE49-F238E27FC236}">
                <a16:creationId xmlns:a16="http://schemas.microsoft.com/office/drawing/2014/main" id="{424445BE-EC4D-4615-88A8-40631AE21BB0}"/>
              </a:ext>
            </a:extLst>
          </p:cNvPr>
          <p:cNvSpPr txBox="1">
            <a:spLocks noChangeArrowheads="1"/>
          </p:cNvSpPr>
          <p:nvPr/>
        </p:nvSpPr>
        <p:spPr bwMode="auto">
          <a:xfrm>
            <a:off x="73025" y="2497138"/>
            <a:ext cx="1724025"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dirty="0">
                <a:latin typeface="Arial" panose="020B0604020202020204" pitchFamily="34" charset="0"/>
              </a:rPr>
              <a:t>All women</a:t>
            </a:r>
          </a:p>
        </p:txBody>
      </p:sp>
      <p:cxnSp>
        <p:nvCxnSpPr>
          <p:cNvPr id="32" name="Straight Connector 31">
            <a:extLst>
              <a:ext uri="{FF2B5EF4-FFF2-40B4-BE49-F238E27FC236}">
                <a16:creationId xmlns:a16="http://schemas.microsoft.com/office/drawing/2014/main" id="{831A7F73-1F1F-47FB-95B2-1F8ABE4B502E}"/>
              </a:ext>
            </a:extLst>
          </p:cNvPr>
          <p:cNvCxnSpPr/>
          <p:nvPr/>
        </p:nvCxnSpPr>
        <p:spPr>
          <a:xfrm flipH="1">
            <a:off x="2471738" y="1668463"/>
            <a:ext cx="30162" cy="5207000"/>
          </a:xfrm>
          <a:prstGeom prst="line">
            <a:avLst/>
          </a:prstGeom>
        </p:spPr>
        <p:style>
          <a:lnRef idx="2">
            <a:schemeClr val="accent1"/>
          </a:lnRef>
          <a:fillRef idx="0">
            <a:schemeClr val="accent1"/>
          </a:fillRef>
          <a:effectRef idx="1">
            <a:schemeClr val="accent1"/>
          </a:effectRef>
          <a:fontRef idx="minor">
            <a:schemeClr val="tx1"/>
          </a:fontRef>
        </p:style>
      </p:cxnSp>
      <p:sp>
        <p:nvSpPr>
          <p:cNvPr id="43" name="Right Arrow Callout 42">
            <a:extLst>
              <a:ext uri="{FF2B5EF4-FFF2-40B4-BE49-F238E27FC236}">
                <a16:creationId xmlns:a16="http://schemas.microsoft.com/office/drawing/2014/main" id="{A30F4C61-484C-4E42-B2AA-39EEE976F951}"/>
              </a:ext>
            </a:extLst>
          </p:cNvPr>
          <p:cNvSpPr/>
          <p:nvPr/>
        </p:nvSpPr>
        <p:spPr>
          <a:xfrm>
            <a:off x="4376738" y="5059363"/>
            <a:ext cx="4449762" cy="315912"/>
          </a:xfrm>
          <a:prstGeom prst="rightArrowCallout">
            <a:avLst>
              <a:gd name="adj1" fmla="val 40626"/>
              <a:gd name="adj2" fmla="val 28908"/>
              <a:gd name="adj3" fmla="val 64068"/>
              <a:gd name="adj4" fmla="val 91013"/>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rPr>
              <a:t>Progestogen-only</a:t>
            </a:r>
            <a:r>
              <a:rPr lang="en-US" dirty="0"/>
              <a:t> </a:t>
            </a:r>
            <a:r>
              <a:rPr lang="en-US" dirty="0">
                <a:solidFill>
                  <a:schemeClr val="tx1"/>
                </a:solidFill>
              </a:rPr>
              <a:t>injection</a:t>
            </a:r>
          </a:p>
        </p:txBody>
      </p:sp>
      <p:sp>
        <p:nvSpPr>
          <p:cNvPr id="44" name="Right Arrow Callout 43">
            <a:extLst>
              <a:ext uri="{FF2B5EF4-FFF2-40B4-BE49-F238E27FC236}">
                <a16:creationId xmlns:a16="http://schemas.microsoft.com/office/drawing/2014/main" id="{6DD08960-FB80-425C-ACF3-694D4684F517}"/>
              </a:ext>
            </a:extLst>
          </p:cNvPr>
          <p:cNvSpPr/>
          <p:nvPr/>
        </p:nvSpPr>
        <p:spPr>
          <a:xfrm>
            <a:off x="6502400" y="5375275"/>
            <a:ext cx="2324100" cy="317500"/>
          </a:xfrm>
          <a:prstGeom prst="rightArrowCallout">
            <a:avLst>
              <a:gd name="adj1" fmla="val 40626"/>
              <a:gd name="adj2" fmla="val 28908"/>
              <a:gd name="adj3" fmla="val 64068"/>
              <a:gd name="adj4" fmla="val 83986"/>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t>Combined hormonal methods</a:t>
            </a:r>
          </a:p>
        </p:txBody>
      </p:sp>
      <p:cxnSp>
        <p:nvCxnSpPr>
          <p:cNvPr id="51" name="Straight Connector 50">
            <a:extLst>
              <a:ext uri="{FF2B5EF4-FFF2-40B4-BE49-F238E27FC236}">
                <a16:creationId xmlns:a16="http://schemas.microsoft.com/office/drawing/2014/main" id="{1D607141-D004-4F83-8421-4C34113C80B3}"/>
              </a:ext>
            </a:extLst>
          </p:cNvPr>
          <p:cNvCxnSpPr/>
          <p:nvPr/>
        </p:nvCxnSpPr>
        <p:spPr>
          <a:xfrm flipH="1">
            <a:off x="1544638" y="2085975"/>
            <a:ext cx="28575" cy="4789488"/>
          </a:xfrm>
          <a:prstGeom prst="line">
            <a:avLst/>
          </a:prstGeom>
        </p:spPr>
        <p:style>
          <a:lnRef idx="2">
            <a:schemeClr val="accent1"/>
          </a:lnRef>
          <a:fillRef idx="0">
            <a:schemeClr val="accent1"/>
          </a:fillRef>
          <a:effectRef idx="1">
            <a:schemeClr val="accent1"/>
          </a:effectRef>
          <a:fontRef idx="minor">
            <a:schemeClr val="tx1"/>
          </a:fontRef>
        </p:style>
      </p:cxnSp>
      <p:sp>
        <p:nvSpPr>
          <p:cNvPr id="60" name="Right Arrow Callout 59">
            <a:extLst>
              <a:ext uri="{FF2B5EF4-FFF2-40B4-BE49-F238E27FC236}">
                <a16:creationId xmlns:a16="http://schemas.microsoft.com/office/drawing/2014/main" id="{98FAFC3F-4FE9-4AE1-AF58-2561A55D3778}"/>
              </a:ext>
            </a:extLst>
          </p:cNvPr>
          <p:cNvSpPr/>
          <p:nvPr/>
        </p:nvSpPr>
        <p:spPr>
          <a:xfrm>
            <a:off x="4375150" y="4046538"/>
            <a:ext cx="4451350" cy="315912"/>
          </a:xfrm>
          <a:prstGeom prst="rightArrowCallout">
            <a:avLst>
              <a:gd name="adj1" fmla="val 42189"/>
              <a:gd name="adj2" fmla="val 28908"/>
              <a:gd name="adj3" fmla="val 67975"/>
              <a:gd name="adj4" fmla="val 91250"/>
            </a:avLst>
          </a:prstGeom>
          <a:solidFill>
            <a:schemeClr val="accent5">
              <a:lumMod val="5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Diaphragm/cervical cap</a:t>
            </a:r>
          </a:p>
        </p:txBody>
      </p:sp>
      <p:sp>
        <p:nvSpPr>
          <p:cNvPr id="61" name="Rectangle 60">
            <a:extLst>
              <a:ext uri="{FF2B5EF4-FFF2-40B4-BE49-F238E27FC236}">
                <a16:creationId xmlns:a16="http://schemas.microsoft.com/office/drawing/2014/main" id="{925FF2C4-B29A-4CD1-8948-9167B72CC692}"/>
              </a:ext>
            </a:extLst>
          </p:cNvPr>
          <p:cNvSpPr/>
          <p:nvPr/>
        </p:nvSpPr>
        <p:spPr>
          <a:xfrm>
            <a:off x="1573213" y="4716463"/>
            <a:ext cx="4927600" cy="325437"/>
          </a:xfrm>
          <a:prstGeom prst="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rPr>
              <a:t>Lactational amenorrhea method</a:t>
            </a:r>
          </a:p>
        </p:txBody>
      </p:sp>
      <p:sp>
        <p:nvSpPr>
          <p:cNvPr id="62" name="Right Arrow Callout 61">
            <a:extLst>
              <a:ext uri="{FF2B5EF4-FFF2-40B4-BE49-F238E27FC236}">
                <a16:creationId xmlns:a16="http://schemas.microsoft.com/office/drawing/2014/main" id="{05831F6B-06F3-4457-9ED7-2F40415EA62D}"/>
              </a:ext>
            </a:extLst>
          </p:cNvPr>
          <p:cNvSpPr/>
          <p:nvPr/>
        </p:nvSpPr>
        <p:spPr>
          <a:xfrm>
            <a:off x="1573213" y="2124075"/>
            <a:ext cx="7224712" cy="317500"/>
          </a:xfrm>
          <a:prstGeom prst="rightArrowCallout">
            <a:avLst>
              <a:gd name="adj1" fmla="val 40626"/>
              <a:gd name="adj2" fmla="val 28908"/>
              <a:gd name="adj3" fmla="val 64068"/>
              <a:gd name="adj4" fmla="val 94905"/>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rPr>
              <a:t>Progestogen-only implants</a:t>
            </a:r>
          </a:p>
        </p:txBody>
      </p:sp>
      <p:sp>
        <p:nvSpPr>
          <p:cNvPr id="63" name="Right Arrow Callout 62">
            <a:extLst>
              <a:ext uri="{FF2B5EF4-FFF2-40B4-BE49-F238E27FC236}">
                <a16:creationId xmlns:a16="http://schemas.microsoft.com/office/drawing/2014/main" id="{28E1DE79-57A6-4822-9C6C-6BF0024E27D4}"/>
              </a:ext>
            </a:extLst>
          </p:cNvPr>
          <p:cNvSpPr/>
          <p:nvPr/>
        </p:nvSpPr>
        <p:spPr>
          <a:xfrm>
            <a:off x="1543050" y="3414713"/>
            <a:ext cx="7270750" cy="315912"/>
          </a:xfrm>
          <a:prstGeom prst="rightArrowCallout">
            <a:avLst>
              <a:gd name="adj1" fmla="val 40626"/>
              <a:gd name="adj2" fmla="val 28908"/>
              <a:gd name="adj3" fmla="val 64068"/>
              <a:gd name="adj4" fmla="val 94734"/>
            </a:avLst>
          </a:prstGeom>
          <a:solidFill>
            <a:schemeClr val="accent4">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rPr>
              <a:t>Progestogen-only pills</a:t>
            </a:r>
          </a:p>
        </p:txBody>
      </p:sp>
      <p:sp>
        <p:nvSpPr>
          <p:cNvPr id="64" name="Rectangle 63">
            <a:extLst>
              <a:ext uri="{FF2B5EF4-FFF2-40B4-BE49-F238E27FC236}">
                <a16:creationId xmlns:a16="http://schemas.microsoft.com/office/drawing/2014/main" id="{0A480D92-A30D-4125-A6B6-ABA91C1974DD}"/>
              </a:ext>
            </a:extLst>
          </p:cNvPr>
          <p:cNvSpPr/>
          <p:nvPr/>
        </p:nvSpPr>
        <p:spPr>
          <a:xfrm>
            <a:off x="1558925" y="2452688"/>
            <a:ext cx="942975" cy="323850"/>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defRPr/>
            </a:pPr>
            <a:endParaRPr lang="en-US" altLang="en-US" sz="1800" dirty="0">
              <a:solidFill>
                <a:srgbClr val="FFFFFF"/>
              </a:solidFill>
              <a:cs typeface="Arial" pitchFamily="34" charset="0"/>
            </a:endParaRPr>
          </a:p>
        </p:txBody>
      </p:sp>
      <p:sp>
        <p:nvSpPr>
          <p:cNvPr id="65" name="Right Arrow Callout 64">
            <a:extLst>
              <a:ext uri="{FF2B5EF4-FFF2-40B4-BE49-F238E27FC236}">
                <a16:creationId xmlns:a16="http://schemas.microsoft.com/office/drawing/2014/main" id="{11B0159A-FFD5-442D-8E39-91EE19F43E8A}"/>
              </a:ext>
            </a:extLst>
          </p:cNvPr>
          <p:cNvSpPr/>
          <p:nvPr/>
        </p:nvSpPr>
        <p:spPr>
          <a:xfrm>
            <a:off x="3678238" y="2455863"/>
            <a:ext cx="5119687" cy="317500"/>
          </a:xfrm>
          <a:prstGeom prst="rightArrowCallout">
            <a:avLst>
              <a:gd name="adj1" fmla="val 40626"/>
              <a:gd name="adj2" fmla="val 28908"/>
              <a:gd name="adj3" fmla="val 64068"/>
              <a:gd name="adj4" fmla="val 93150"/>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rPr>
              <a:t>IUD insertion (Copper or hormonal)</a:t>
            </a:r>
          </a:p>
        </p:txBody>
      </p:sp>
      <p:sp>
        <p:nvSpPr>
          <p:cNvPr id="66" name="Right Arrow Callout 65">
            <a:extLst>
              <a:ext uri="{FF2B5EF4-FFF2-40B4-BE49-F238E27FC236}">
                <a16:creationId xmlns:a16="http://schemas.microsoft.com/office/drawing/2014/main" id="{11C09F1E-5398-4AC8-AFAC-560EBD92B7DA}"/>
              </a:ext>
            </a:extLst>
          </p:cNvPr>
          <p:cNvSpPr/>
          <p:nvPr/>
        </p:nvSpPr>
        <p:spPr>
          <a:xfrm>
            <a:off x="4386263" y="2776538"/>
            <a:ext cx="4427537" cy="317500"/>
          </a:xfrm>
          <a:prstGeom prst="rightArrowCallout">
            <a:avLst>
              <a:gd name="adj1" fmla="val 40626"/>
              <a:gd name="adj2" fmla="val 28908"/>
              <a:gd name="adj3" fmla="val 64068"/>
              <a:gd name="adj4" fmla="val 91260"/>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Female sterilization</a:t>
            </a:r>
          </a:p>
        </p:txBody>
      </p:sp>
      <p:sp>
        <p:nvSpPr>
          <p:cNvPr id="67" name="Rectangle 66">
            <a:extLst>
              <a:ext uri="{FF2B5EF4-FFF2-40B4-BE49-F238E27FC236}">
                <a16:creationId xmlns:a16="http://schemas.microsoft.com/office/drawing/2014/main" id="{3AAF49CF-D815-4DDF-94E8-C5FB01F0C895}"/>
              </a:ext>
            </a:extLst>
          </p:cNvPr>
          <p:cNvSpPr/>
          <p:nvPr/>
        </p:nvSpPr>
        <p:spPr>
          <a:xfrm>
            <a:off x="1558925" y="2768600"/>
            <a:ext cx="1193800" cy="325438"/>
          </a:xfrm>
          <a:prstGeom prst="rect">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defRPr/>
            </a:pPr>
            <a:endParaRPr lang="en-US" altLang="en-US" sz="1800" dirty="0">
              <a:solidFill>
                <a:srgbClr val="FFFFFF"/>
              </a:solidFill>
              <a:cs typeface="Arial" pitchFamily="34" charset="0"/>
            </a:endParaRPr>
          </a:p>
        </p:txBody>
      </p:sp>
      <p:sp>
        <p:nvSpPr>
          <p:cNvPr id="68" name="Right Arrow Callout 67">
            <a:extLst>
              <a:ext uri="{FF2B5EF4-FFF2-40B4-BE49-F238E27FC236}">
                <a16:creationId xmlns:a16="http://schemas.microsoft.com/office/drawing/2014/main" id="{D0BDD480-B14A-4D2C-9E51-7561A8B784D3}"/>
              </a:ext>
            </a:extLst>
          </p:cNvPr>
          <p:cNvSpPr/>
          <p:nvPr/>
        </p:nvSpPr>
        <p:spPr>
          <a:xfrm>
            <a:off x="1558925" y="3094038"/>
            <a:ext cx="7254875" cy="315912"/>
          </a:xfrm>
          <a:prstGeom prst="rightArrowCallout">
            <a:avLst>
              <a:gd name="adj1" fmla="val 40626"/>
              <a:gd name="adj2" fmla="val 28908"/>
              <a:gd name="adj3" fmla="val 64068"/>
              <a:gd name="adj4" fmla="val 94760"/>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Male sterilization</a:t>
            </a:r>
          </a:p>
        </p:txBody>
      </p:sp>
      <p:sp>
        <p:nvSpPr>
          <p:cNvPr id="69" name="Right Arrow Callout 68">
            <a:extLst>
              <a:ext uri="{FF2B5EF4-FFF2-40B4-BE49-F238E27FC236}">
                <a16:creationId xmlns:a16="http://schemas.microsoft.com/office/drawing/2014/main" id="{5D868D7E-661D-4060-88E3-3F464157A3A1}"/>
              </a:ext>
            </a:extLst>
          </p:cNvPr>
          <p:cNvSpPr/>
          <p:nvPr/>
        </p:nvSpPr>
        <p:spPr>
          <a:xfrm>
            <a:off x="1558925" y="3730625"/>
            <a:ext cx="7254875" cy="315913"/>
          </a:xfrm>
          <a:prstGeom prst="rightArrowCallout">
            <a:avLst>
              <a:gd name="adj1" fmla="val 40626"/>
              <a:gd name="adj2" fmla="val 28908"/>
              <a:gd name="adj3" fmla="val 64068"/>
              <a:gd name="adj4" fmla="val 94408"/>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Condoms/spermicides</a:t>
            </a:r>
          </a:p>
        </p:txBody>
      </p:sp>
      <p:sp>
        <p:nvSpPr>
          <p:cNvPr id="84" name="Right Arrow Callout 83">
            <a:extLst>
              <a:ext uri="{FF2B5EF4-FFF2-40B4-BE49-F238E27FC236}">
                <a16:creationId xmlns:a16="http://schemas.microsoft.com/office/drawing/2014/main" id="{58E6BFE5-D6DE-4010-96CD-F62294DC4E88}"/>
              </a:ext>
            </a:extLst>
          </p:cNvPr>
          <p:cNvSpPr/>
          <p:nvPr/>
        </p:nvSpPr>
        <p:spPr>
          <a:xfrm>
            <a:off x="1558925" y="6007100"/>
            <a:ext cx="7239000" cy="317500"/>
          </a:xfrm>
          <a:prstGeom prst="rightArrowCallout">
            <a:avLst>
              <a:gd name="adj1" fmla="val 40626"/>
              <a:gd name="adj2" fmla="val 28908"/>
              <a:gd name="adj3" fmla="val 64068"/>
              <a:gd name="adj4" fmla="val 94598"/>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rPr>
              <a:t>Progestogen-only injection</a:t>
            </a:r>
          </a:p>
        </p:txBody>
      </p:sp>
      <p:sp>
        <p:nvSpPr>
          <p:cNvPr id="85" name="Right Arrow Callout 84">
            <a:extLst>
              <a:ext uri="{FF2B5EF4-FFF2-40B4-BE49-F238E27FC236}">
                <a16:creationId xmlns:a16="http://schemas.microsoft.com/office/drawing/2014/main" id="{4809F580-8980-4AE3-9072-C94B84778365}"/>
              </a:ext>
            </a:extLst>
          </p:cNvPr>
          <p:cNvSpPr/>
          <p:nvPr/>
        </p:nvSpPr>
        <p:spPr>
          <a:xfrm>
            <a:off x="3090863" y="6335713"/>
            <a:ext cx="5707062" cy="317500"/>
          </a:xfrm>
          <a:prstGeom prst="rightArrowCallout">
            <a:avLst>
              <a:gd name="adj1" fmla="val 40626"/>
              <a:gd name="adj2" fmla="val 28908"/>
              <a:gd name="adj3" fmla="val 64068"/>
              <a:gd name="adj4" fmla="val 93685"/>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Combined hormonal methods</a:t>
            </a:r>
          </a:p>
        </p:txBody>
      </p:sp>
      <p:sp>
        <p:nvSpPr>
          <p:cNvPr id="2" name="Left Arrow 1">
            <a:extLst>
              <a:ext uri="{FF2B5EF4-FFF2-40B4-BE49-F238E27FC236}">
                <a16:creationId xmlns:a16="http://schemas.microsoft.com/office/drawing/2014/main" id="{9F8281C0-5351-4E67-89F0-9F4FA03C83C5}"/>
              </a:ext>
            </a:extLst>
          </p:cNvPr>
          <p:cNvSpPr/>
          <p:nvPr/>
        </p:nvSpPr>
        <p:spPr>
          <a:xfrm rot="20445313">
            <a:off x="877888" y="4740275"/>
            <a:ext cx="638175" cy="450850"/>
          </a:xfrm>
          <a:prstGeom prst="lef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defRPr/>
            </a:pPr>
            <a:endParaRPr lang="en-US" altLang="en-US" sz="1800" dirty="0">
              <a:solidFill>
                <a:srgbClr val="FFFFFF"/>
              </a:solidFill>
              <a:cs typeface="Arial" pitchFamily="34" charset="0"/>
            </a:endParaRPr>
          </a:p>
        </p:txBody>
      </p:sp>
      <p:sp>
        <p:nvSpPr>
          <p:cNvPr id="54306" name="Title 1">
            <a:extLst>
              <a:ext uri="{FF2B5EF4-FFF2-40B4-BE49-F238E27FC236}">
                <a16:creationId xmlns:a16="http://schemas.microsoft.com/office/drawing/2014/main" id="{537C6C5D-4B59-4E43-8140-75BD4814A636}"/>
              </a:ext>
            </a:extLst>
          </p:cNvPr>
          <p:cNvSpPr txBox="1">
            <a:spLocks/>
          </p:cNvSpPr>
          <p:nvPr/>
        </p:nvSpPr>
        <p:spPr bwMode="auto">
          <a:xfrm>
            <a:off x="395536" y="260648"/>
            <a:ext cx="8369424"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dirty="0">
                <a:solidFill>
                  <a:schemeClr val="accent1"/>
                </a:solidFill>
              </a:rPr>
              <a:t>Contraceptive options /method eligibility:</a:t>
            </a:r>
            <a:br>
              <a:rPr lang="en-US" altLang="en-US" b="1" dirty="0">
                <a:solidFill>
                  <a:schemeClr val="accent1"/>
                </a:solidFill>
              </a:rPr>
            </a:br>
            <a:r>
              <a:rPr lang="en-US" altLang="en-US" b="1" dirty="0">
                <a:solidFill>
                  <a:schemeClr val="accent1"/>
                </a:solidFill>
              </a:rPr>
              <a:t>The first year postpartum</a:t>
            </a:r>
          </a:p>
        </p:txBody>
      </p:sp>
    </p:spTree>
    <p:extLst>
      <p:ext uri="{BB962C8B-B14F-4D97-AF65-F5344CB8AC3E}">
        <p14:creationId xmlns:p14="http://schemas.microsoft.com/office/powerpoint/2010/main" val="269673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algn="ctr"/>
            <a:r>
              <a:rPr lang="en-GB" dirty="0"/>
              <a:t>Breastfeeding and postpartum</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89275752"/>
              </p:ext>
            </p:extLst>
          </p:nvPr>
        </p:nvGraphicFramePr>
        <p:xfrm>
          <a:off x="86393" y="1182395"/>
          <a:ext cx="7293919" cy="2194560"/>
        </p:xfrm>
        <a:graphic>
          <a:graphicData uri="http://schemas.openxmlformats.org/drawingml/2006/table">
            <a:tbl>
              <a:tblPr firstRow="1" bandRow="1">
                <a:tableStyleId>{5C22544A-7EE6-4342-B048-85BDC9FD1C3A}</a:tableStyleId>
              </a:tblPr>
              <a:tblGrid>
                <a:gridCol w="1823480">
                  <a:extLst>
                    <a:ext uri="{9D8B030D-6E8A-4147-A177-3AD203B41FA5}">
                      <a16:colId xmlns:a16="http://schemas.microsoft.com/office/drawing/2014/main" val="20000"/>
                    </a:ext>
                  </a:extLst>
                </a:gridCol>
                <a:gridCol w="1436381">
                  <a:extLst>
                    <a:ext uri="{9D8B030D-6E8A-4147-A177-3AD203B41FA5}">
                      <a16:colId xmlns:a16="http://schemas.microsoft.com/office/drawing/2014/main" val="20001"/>
                    </a:ext>
                  </a:extLst>
                </a:gridCol>
                <a:gridCol w="1719434">
                  <a:extLst>
                    <a:ext uri="{9D8B030D-6E8A-4147-A177-3AD203B41FA5}">
                      <a16:colId xmlns:a16="http://schemas.microsoft.com/office/drawing/2014/main" val="20002"/>
                    </a:ext>
                  </a:extLst>
                </a:gridCol>
                <a:gridCol w="2314624">
                  <a:extLst>
                    <a:ext uri="{9D8B030D-6E8A-4147-A177-3AD203B41FA5}">
                      <a16:colId xmlns:a16="http://schemas.microsoft.com/office/drawing/2014/main" val="20003"/>
                    </a:ext>
                  </a:extLst>
                </a:gridCol>
              </a:tblGrid>
              <a:tr h="370840">
                <a:tc>
                  <a:txBody>
                    <a:bodyPr/>
                    <a:lstStyle/>
                    <a:p>
                      <a:r>
                        <a:rPr lang="en-GB" dirty="0"/>
                        <a:t>Time period</a:t>
                      </a:r>
                    </a:p>
                  </a:txBody>
                  <a:tcPr/>
                </a:tc>
                <a:tc>
                  <a:txBody>
                    <a:bodyPr/>
                    <a:lstStyle/>
                    <a:p>
                      <a:r>
                        <a:rPr lang="en-GB" dirty="0"/>
                        <a:t>Progestogen-only</a:t>
                      </a:r>
                      <a:r>
                        <a:rPr lang="en-GB" baseline="0" dirty="0"/>
                        <a:t> pill</a:t>
                      </a:r>
                      <a:endParaRPr lang="en-GB" dirty="0"/>
                    </a:p>
                  </a:txBody>
                  <a:tcPr/>
                </a:tc>
                <a:tc>
                  <a:txBody>
                    <a:bodyPr/>
                    <a:lstStyle/>
                    <a:p>
                      <a:r>
                        <a:rPr lang="en-GB" dirty="0"/>
                        <a:t>DMPA/NET-EN injectable</a:t>
                      </a:r>
                    </a:p>
                  </a:txBody>
                  <a:tcPr/>
                </a:tc>
                <a:tc>
                  <a:txBody>
                    <a:bodyPr/>
                    <a:lstStyle/>
                    <a:p>
                      <a:r>
                        <a:rPr lang="en-GB" dirty="0"/>
                        <a:t>Levonorgestrel/</a:t>
                      </a:r>
                    </a:p>
                    <a:p>
                      <a:r>
                        <a:rPr lang="en-GB" dirty="0"/>
                        <a:t>Etonogestrel</a:t>
                      </a:r>
                      <a:r>
                        <a:rPr lang="en-GB" baseline="0" dirty="0"/>
                        <a:t> implants</a:t>
                      </a:r>
                      <a:endParaRPr lang="en-GB" dirty="0"/>
                    </a:p>
                  </a:txBody>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&lt; 6</a:t>
                      </a:r>
                      <a:r>
                        <a:rPr lang="en-GB" baseline="0" dirty="0"/>
                        <a:t> weeks postpartum</a:t>
                      </a:r>
                      <a:endParaRPr lang="en-GB" dirty="0"/>
                    </a:p>
                    <a:p>
                      <a:endParaRPr lang="en-GB" dirty="0"/>
                    </a:p>
                  </a:txBody>
                  <a:tcPr/>
                </a:tc>
                <a:tc>
                  <a:txBody>
                    <a:bodyPr/>
                    <a:lstStyle/>
                    <a:p>
                      <a:pPr algn="ctr"/>
                      <a:endParaRPr lang="en-GB" dirty="0"/>
                    </a:p>
                    <a:p>
                      <a:pPr algn="ctr"/>
                      <a:r>
                        <a:rPr lang="en-GB" b="1" dirty="0"/>
                        <a:t>2</a:t>
                      </a:r>
                    </a:p>
                  </a:txBody>
                  <a:tcPr>
                    <a:solidFill>
                      <a:srgbClr val="FFFF00"/>
                    </a:solidFill>
                  </a:tcPr>
                </a:tc>
                <a:tc>
                  <a:txBody>
                    <a:bodyPr/>
                    <a:lstStyle/>
                    <a:p>
                      <a:pPr algn="ctr"/>
                      <a:endParaRPr lang="en-GB" dirty="0"/>
                    </a:p>
                    <a:p>
                      <a:pPr algn="ctr"/>
                      <a:r>
                        <a:rPr lang="en-GB" dirty="0"/>
                        <a:t>3</a:t>
                      </a:r>
                    </a:p>
                  </a:txBody>
                  <a:tcPr/>
                </a:tc>
                <a:tc>
                  <a:txBody>
                    <a:bodyPr/>
                    <a:lstStyle/>
                    <a:p>
                      <a:pPr algn="ctr"/>
                      <a:endParaRPr lang="en-GB" dirty="0"/>
                    </a:p>
                    <a:p>
                      <a:pPr algn="ctr"/>
                      <a:r>
                        <a:rPr lang="en-GB" b="1" dirty="0"/>
                        <a:t>2</a:t>
                      </a:r>
                    </a:p>
                  </a:txBody>
                  <a:tcPr>
                    <a:solidFill>
                      <a:srgbClr val="FFFF00"/>
                    </a:solidFill>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 6 weeks postpartum</a:t>
                      </a:r>
                    </a:p>
                  </a:txBody>
                  <a:tcPr/>
                </a:tc>
                <a:tc>
                  <a:txBody>
                    <a:bodyPr/>
                    <a:lstStyle/>
                    <a:p>
                      <a:pPr algn="ctr"/>
                      <a:r>
                        <a:rPr lang="en-GB" dirty="0"/>
                        <a:t>1</a:t>
                      </a:r>
                    </a:p>
                  </a:txBody>
                  <a:tcPr/>
                </a:tc>
                <a:tc>
                  <a:txBody>
                    <a:bodyPr/>
                    <a:lstStyle/>
                    <a:p>
                      <a:pPr algn="ctr"/>
                      <a:r>
                        <a:rPr lang="en-GB" dirty="0"/>
                        <a:t>1</a:t>
                      </a:r>
                    </a:p>
                  </a:txBody>
                  <a:tcPr/>
                </a:tc>
                <a:tc>
                  <a:txBody>
                    <a:bodyPr/>
                    <a:lstStyle/>
                    <a:p>
                      <a:pPr algn="ctr"/>
                      <a:r>
                        <a:rPr lang="en-GB" dirty="0"/>
                        <a:t>1</a:t>
                      </a:r>
                    </a:p>
                  </a:txBody>
                  <a:tcPr/>
                </a:tc>
                <a:extLst>
                  <a:ext uri="{0D108BD9-81ED-4DB2-BD59-A6C34878D82A}">
                    <a16:rowId xmlns:a16="http://schemas.microsoft.com/office/drawing/2014/main" val="10002"/>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693228332"/>
              </p:ext>
            </p:extLst>
          </p:nvPr>
        </p:nvGraphicFramePr>
        <p:xfrm>
          <a:off x="107504" y="3994368"/>
          <a:ext cx="4572000" cy="229616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tblGrid>
              <a:tr h="370840">
                <a:tc>
                  <a:txBody>
                    <a:bodyPr/>
                    <a:lstStyle/>
                    <a:p>
                      <a:r>
                        <a:rPr lang="en-GB" dirty="0"/>
                        <a:t>Time period</a:t>
                      </a:r>
                    </a:p>
                  </a:txBody>
                  <a:tcPr/>
                </a:tc>
                <a:tc>
                  <a:txBody>
                    <a:bodyPr/>
                    <a:lstStyle/>
                    <a:p>
                      <a:r>
                        <a:rPr lang="en-GB" dirty="0"/>
                        <a:t>LNG-IUD</a:t>
                      </a:r>
                    </a:p>
                  </a:txBody>
                  <a:tcPr/>
                </a:tc>
                <a:extLst>
                  <a:ext uri="{0D108BD9-81ED-4DB2-BD59-A6C34878D82A}">
                    <a16:rowId xmlns:a16="http://schemas.microsoft.com/office/drawing/2014/main" val="10000"/>
                  </a:ext>
                </a:extLst>
              </a:tr>
              <a:tr h="370840">
                <a:tc>
                  <a:txBody>
                    <a:bodyPr/>
                    <a:lstStyle/>
                    <a:p>
                      <a:r>
                        <a:rPr lang="en-GB" dirty="0"/>
                        <a:t>&lt;48 hours including insertion immediately</a:t>
                      </a:r>
                      <a:r>
                        <a:rPr lang="en-GB" baseline="0" dirty="0"/>
                        <a:t> after cesarean section</a:t>
                      </a:r>
                      <a:endParaRPr lang="en-GB" dirty="0"/>
                    </a:p>
                  </a:txBody>
                  <a:tcPr/>
                </a:tc>
                <a:tc>
                  <a:txBody>
                    <a:bodyPr/>
                    <a:lstStyle/>
                    <a:p>
                      <a:pPr algn="ctr"/>
                      <a:r>
                        <a:rPr lang="en-GB" dirty="0"/>
                        <a:t>not breastfeeding = 1</a:t>
                      </a:r>
                    </a:p>
                    <a:p>
                      <a:pPr algn="ctr"/>
                      <a:r>
                        <a:rPr lang="en-GB" b="1" dirty="0"/>
                        <a:t>breastfeeding</a:t>
                      </a:r>
                      <a:r>
                        <a:rPr lang="en-GB" b="1" baseline="0" dirty="0"/>
                        <a:t> = 2</a:t>
                      </a:r>
                      <a:endParaRPr lang="en-GB" b="1" dirty="0"/>
                    </a:p>
                  </a:txBody>
                  <a:tcPr>
                    <a:solidFill>
                      <a:srgbClr val="FFFF00"/>
                    </a:solidFill>
                  </a:tcPr>
                </a:tc>
                <a:extLst>
                  <a:ext uri="{0D108BD9-81ED-4DB2-BD59-A6C34878D82A}">
                    <a16:rowId xmlns:a16="http://schemas.microsoft.com/office/drawing/2014/main" val="10001"/>
                  </a:ext>
                </a:extLst>
              </a:tr>
              <a:tr h="370840">
                <a:tc>
                  <a:txBody>
                    <a:bodyPr/>
                    <a:lstStyle/>
                    <a:p>
                      <a:r>
                        <a:rPr lang="en-GB" dirty="0"/>
                        <a:t>≥ 48 hours</a:t>
                      </a:r>
                      <a:r>
                        <a:rPr lang="en-GB" baseline="0" dirty="0"/>
                        <a:t> to &lt; 4 weeks</a:t>
                      </a:r>
                      <a:endParaRPr lang="en-GB" dirty="0"/>
                    </a:p>
                  </a:txBody>
                  <a:tcPr/>
                </a:tc>
                <a:tc>
                  <a:txBody>
                    <a:bodyPr/>
                    <a:lstStyle/>
                    <a:p>
                      <a:pPr algn="ctr"/>
                      <a:r>
                        <a:rPr lang="en-GB" dirty="0"/>
                        <a:t>3</a:t>
                      </a:r>
                    </a:p>
                  </a:txBody>
                  <a:tcPr/>
                </a:tc>
                <a:extLst>
                  <a:ext uri="{0D108BD9-81ED-4DB2-BD59-A6C34878D82A}">
                    <a16:rowId xmlns:a16="http://schemas.microsoft.com/office/drawing/2014/main" val="10002"/>
                  </a:ext>
                </a:extLst>
              </a:tr>
              <a:tr h="370840">
                <a:tc>
                  <a:txBody>
                    <a:bodyPr/>
                    <a:lstStyle/>
                    <a:p>
                      <a:r>
                        <a:rPr lang="en-GB" dirty="0"/>
                        <a:t>≥ 4 weeks</a:t>
                      </a:r>
                    </a:p>
                  </a:txBody>
                  <a:tcPr/>
                </a:tc>
                <a:tc>
                  <a:txBody>
                    <a:bodyPr/>
                    <a:lstStyle/>
                    <a:p>
                      <a:pPr algn="ctr"/>
                      <a:r>
                        <a:rPr lang="en-GB" dirty="0"/>
                        <a:t>1</a:t>
                      </a:r>
                    </a:p>
                  </a:txBody>
                  <a:tcPr/>
                </a:tc>
                <a:extLst>
                  <a:ext uri="{0D108BD9-81ED-4DB2-BD59-A6C34878D82A}">
                    <a16:rowId xmlns:a16="http://schemas.microsoft.com/office/drawing/2014/main" val="10003"/>
                  </a:ext>
                </a:extLst>
              </a:tr>
            </a:tbl>
          </a:graphicData>
        </a:graphic>
      </p:graphicFrame>
      <p:pic>
        <p:nvPicPr>
          <p:cNvPr id="2" name="Picture 1">
            <a:extLst>
              <a:ext uri="{FF2B5EF4-FFF2-40B4-BE49-F238E27FC236}">
                <a16:creationId xmlns:a16="http://schemas.microsoft.com/office/drawing/2014/main" id="{8232A043-F523-4100-904B-BB3826D4E66E}"/>
              </a:ext>
            </a:extLst>
          </p:cNvPr>
          <p:cNvPicPr>
            <a:picLocks noChangeAspect="1"/>
          </p:cNvPicPr>
          <p:nvPr/>
        </p:nvPicPr>
        <p:blipFill>
          <a:blip r:embed="rId3"/>
          <a:stretch>
            <a:fillRect/>
          </a:stretch>
        </p:blipFill>
        <p:spPr>
          <a:xfrm>
            <a:off x="7884368" y="223318"/>
            <a:ext cx="885207" cy="1239290"/>
          </a:xfrm>
          <a:prstGeom prst="rect">
            <a:avLst/>
          </a:prstGeom>
        </p:spPr>
      </p:pic>
      <p:sp>
        <p:nvSpPr>
          <p:cNvPr id="4" name="Rectangle 3">
            <a:extLst>
              <a:ext uri="{FF2B5EF4-FFF2-40B4-BE49-F238E27FC236}">
                <a16:creationId xmlns:a16="http://schemas.microsoft.com/office/drawing/2014/main" id="{706A3078-3480-4C1E-8536-D48F625D4B78}"/>
              </a:ext>
            </a:extLst>
          </p:cNvPr>
          <p:cNvSpPr/>
          <p:nvPr/>
        </p:nvSpPr>
        <p:spPr>
          <a:xfrm>
            <a:off x="4860032" y="4259203"/>
            <a:ext cx="4032448" cy="2031325"/>
          </a:xfrm>
          <a:prstGeom prst="rect">
            <a:avLst/>
          </a:prstGeom>
        </p:spPr>
        <p:txBody>
          <a:bodyPr wrap="square">
            <a:spAutoFit/>
          </a:bodyPr>
          <a:lstStyle/>
          <a:p>
            <a:r>
              <a:rPr lang="en-GB" dirty="0"/>
              <a:t>Women who breastfeed have more safe contraceptive options</a:t>
            </a:r>
          </a:p>
          <a:p>
            <a:pPr marL="285750" indent="-285750">
              <a:buFont typeface="Arial" panose="020B0604020202020204" pitchFamily="34" charset="0"/>
              <a:buChar char="•"/>
            </a:pPr>
            <a:r>
              <a:rPr lang="en-GB" dirty="0"/>
              <a:t>Implants (LNG, ETG) and progestogen-only pills (POPs) can now be offered in the immediate postpartum period.</a:t>
            </a:r>
          </a:p>
          <a:p>
            <a:pPr marL="285750" indent="-285750">
              <a:buFont typeface="Arial" panose="020B0604020202020204" pitchFamily="34" charset="0"/>
              <a:buChar char="•"/>
            </a:pPr>
            <a:r>
              <a:rPr lang="en-GB" dirty="0"/>
              <a:t>LNG-IUD can be immediately inserted in first 48 hours.</a:t>
            </a:r>
          </a:p>
        </p:txBody>
      </p:sp>
      <p:sp>
        <p:nvSpPr>
          <p:cNvPr id="8" name="Title 1">
            <a:extLst>
              <a:ext uri="{FF2B5EF4-FFF2-40B4-BE49-F238E27FC236}">
                <a16:creationId xmlns:a16="http://schemas.microsoft.com/office/drawing/2014/main" id="{C936D345-1B40-48CA-9CE8-3B99BCEF50E0}"/>
              </a:ext>
            </a:extLst>
          </p:cNvPr>
          <p:cNvSpPr txBox="1">
            <a:spLocks/>
          </p:cNvSpPr>
          <p:nvPr/>
        </p:nvSpPr>
        <p:spPr>
          <a:xfrm>
            <a:off x="4860032" y="3573016"/>
            <a:ext cx="4176464" cy="686187"/>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rgbClr val="007DC5"/>
                </a:solidFill>
                <a:latin typeface="+mj-lt"/>
                <a:ea typeface="+mj-ea"/>
                <a:cs typeface="+mj-cs"/>
              </a:defRPr>
            </a:lvl1pPr>
          </a:lstStyle>
          <a:p>
            <a:r>
              <a:rPr lang="en-GB" sz="2800" dirty="0"/>
              <a:t> MEC recommendations</a:t>
            </a:r>
          </a:p>
        </p:txBody>
      </p:sp>
      <p:pic>
        <p:nvPicPr>
          <p:cNvPr id="9" name="Picture 8">
            <a:extLst>
              <a:ext uri="{FF2B5EF4-FFF2-40B4-BE49-F238E27FC236}">
                <a16:creationId xmlns:a16="http://schemas.microsoft.com/office/drawing/2014/main" id="{CED36206-6D78-4059-90B5-8E8DCAA69E2E}"/>
              </a:ext>
            </a:extLst>
          </p:cNvPr>
          <p:cNvPicPr>
            <a:picLocks noChangeAspect="1"/>
          </p:cNvPicPr>
          <p:nvPr/>
        </p:nvPicPr>
        <p:blipFill>
          <a:blip r:embed="rId4"/>
          <a:stretch>
            <a:fillRect/>
          </a:stretch>
        </p:blipFill>
        <p:spPr>
          <a:xfrm>
            <a:off x="7525520" y="1648436"/>
            <a:ext cx="1548680" cy="163654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616083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0E1765-5197-471A-9AAB-B40117FAB45B}"/>
              </a:ext>
            </a:extLst>
          </p:cNvPr>
          <p:cNvSpPr>
            <a:spLocks noGrp="1"/>
          </p:cNvSpPr>
          <p:nvPr>
            <p:ph idx="1"/>
          </p:nvPr>
        </p:nvSpPr>
        <p:spPr>
          <a:xfrm>
            <a:off x="457200" y="1144314"/>
            <a:ext cx="8229600" cy="4569371"/>
          </a:xfrm>
        </p:spPr>
        <p:txBody>
          <a:bodyPr/>
          <a:lstStyle/>
          <a:p>
            <a:endParaRPr lang="en-US" b="1" dirty="0"/>
          </a:p>
          <a:p>
            <a:endParaRPr lang="en-US" b="1" dirty="0"/>
          </a:p>
          <a:p>
            <a:endParaRPr lang="en-US" b="1" dirty="0"/>
          </a:p>
          <a:p>
            <a:pPr marL="0" indent="0" algn="ctr">
              <a:buNone/>
            </a:pPr>
            <a:r>
              <a:rPr lang="en-GB" altLang="en-US" sz="4000" b="1" dirty="0">
                <a:solidFill>
                  <a:schemeClr val="accent1"/>
                </a:solidFill>
              </a:rPr>
              <a:t>Monitoring postpartum family planning</a:t>
            </a:r>
            <a:br>
              <a:rPr lang="en-GB" altLang="en-US" sz="4000" b="1" dirty="0">
                <a:solidFill>
                  <a:schemeClr val="tx2"/>
                </a:solidFill>
              </a:rPr>
            </a:br>
            <a:endParaRPr lang="en-GB" sz="4000" b="1" dirty="0"/>
          </a:p>
        </p:txBody>
      </p:sp>
    </p:spTree>
    <p:extLst>
      <p:ext uri="{BB962C8B-B14F-4D97-AF65-F5344CB8AC3E}">
        <p14:creationId xmlns:p14="http://schemas.microsoft.com/office/powerpoint/2010/main" val="13090687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148D5-9EC5-4E6F-B2BB-A4FE81DD1207}"/>
              </a:ext>
            </a:extLst>
          </p:cNvPr>
          <p:cNvSpPr>
            <a:spLocks noGrp="1"/>
          </p:cNvSpPr>
          <p:nvPr>
            <p:ph type="title"/>
          </p:nvPr>
        </p:nvSpPr>
        <p:spPr>
          <a:xfrm>
            <a:off x="457200" y="182040"/>
            <a:ext cx="8229600" cy="850106"/>
          </a:xfrm>
        </p:spPr>
        <p:txBody>
          <a:bodyPr>
            <a:normAutofit/>
          </a:bodyPr>
          <a:lstStyle/>
          <a:p>
            <a:pPr algn="ctr"/>
            <a:r>
              <a:rPr lang="en-US" dirty="0"/>
              <a:t>Monitoring postpartum family planning </a:t>
            </a:r>
            <a:endParaRPr lang="en-GB" dirty="0"/>
          </a:p>
        </p:txBody>
      </p:sp>
      <p:sp>
        <p:nvSpPr>
          <p:cNvPr id="3" name="Content Placeholder 2">
            <a:extLst>
              <a:ext uri="{FF2B5EF4-FFF2-40B4-BE49-F238E27FC236}">
                <a16:creationId xmlns:a16="http://schemas.microsoft.com/office/drawing/2014/main" id="{BA67AFB2-61CE-4FFE-A7E5-699DD2FF0A5A}"/>
              </a:ext>
            </a:extLst>
          </p:cNvPr>
          <p:cNvSpPr>
            <a:spLocks noGrp="1"/>
          </p:cNvSpPr>
          <p:nvPr>
            <p:ph idx="1"/>
          </p:nvPr>
        </p:nvSpPr>
        <p:spPr>
          <a:xfrm>
            <a:off x="457200" y="1556792"/>
            <a:ext cx="8435280" cy="4680520"/>
          </a:xfrm>
        </p:spPr>
        <p:txBody>
          <a:bodyPr>
            <a:normAutofit lnSpcReduction="10000"/>
          </a:bodyPr>
          <a:lstStyle/>
          <a:p>
            <a:pPr>
              <a:buFont typeface="Wingdings" panose="05000000000000000000" pitchFamily="2" charset="2"/>
              <a:buChar char="§"/>
            </a:pPr>
            <a:r>
              <a:rPr lang="en-US" sz="2400" dirty="0"/>
              <a:t>Monitoring PPFP is an ongoing process that provides regular feedback on the progress being made towards achieving the goals and objectives. </a:t>
            </a:r>
          </a:p>
          <a:p>
            <a:pPr>
              <a:buFont typeface="Wingdings" panose="05000000000000000000" pitchFamily="2" charset="2"/>
              <a:buChar char="§"/>
            </a:pPr>
            <a:endParaRPr lang="en-US" sz="2400" dirty="0"/>
          </a:p>
          <a:p>
            <a:pPr>
              <a:buFont typeface="Wingdings" panose="05000000000000000000" pitchFamily="2" charset="2"/>
              <a:buChar char="§"/>
            </a:pPr>
            <a:r>
              <a:rPr lang="en-US" sz="2400" dirty="0"/>
              <a:t>It should be part of the routine National Health Management Information Systems (N-HMIS).</a:t>
            </a:r>
          </a:p>
          <a:p>
            <a:pPr>
              <a:buFont typeface="Wingdings" panose="05000000000000000000" pitchFamily="2" charset="2"/>
              <a:buChar char="§"/>
            </a:pPr>
            <a:endParaRPr lang="en-US" sz="2400" dirty="0"/>
          </a:p>
          <a:p>
            <a:pPr>
              <a:buFont typeface="Wingdings" panose="05000000000000000000" pitchFamily="2" charset="2"/>
              <a:buChar char="§"/>
            </a:pPr>
            <a:r>
              <a:rPr lang="en-US" sz="2400" dirty="0"/>
              <a:t>The lessons from the monitoring process should be reviewed periodically and used to inform actions and decisions. </a:t>
            </a:r>
          </a:p>
          <a:p>
            <a:pPr>
              <a:buFont typeface="Wingdings" panose="05000000000000000000" pitchFamily="2" charset="2"/>
              <a:buChar char="§"/>
            </a:pPr>
            <a:endParaRPr lang="en-US" sz="2400" dirty="0"/>
          </a:p>
          <a:p>
            <a:pPr>
              <a:buFont typeface="Wingdings" panose="05000000000000000000" pitchFamily="2" charset="2"/>
              <a:buChar char="§"/>
            </a:pPr>
            <a:r>
              <a:rPr lang="en-US" sz="2400" dirty="0"/>
              <a:t>Monitoring and evaluation of PPFP programmes is important to gain evidence about its effectiveness.</a:t>
            </a:r>
          </a:p>
          <a:p>
            <a:pPr>
              <a:buFont typeface="Wingdings" panose="05000000000000000000" pitchFamily="2" charset="2"/>
              <a:buChar char="§"/>
            </a:pPr>
            <a:endParaRPr lang="en-GB" dirty="0"/>
          </a:p>
        </p:txBody>
      </p:sp>
    </p:spTree>
    <p:extLst>
      <p:ext uri="{BB962C8B-B14F-4D97-AF65-F5344CB8AC3E}">
        <p14:creationId xmlns:p14="http://schemas.microsoft.com/office/powerpoint/2010/main" val="33989708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AE483-CCDA-4FD9-BE44-B4E3B52CAA56}"/>
              </a:ext>
            </a:extLst>
          </p:cNvPr>
          <p:cNvSpPr>
            <a:spLocks noGrp="1"/>
          </p:cNvSpPr>
          <p:nvPr>
            <p:ph type="title"/>
          </p:nvPr>
        </p:nvSpPr>
        <p:spPr>
          <a:xfrm>
            <a:off x="457200" y="274638"/>
            <a:ext cx="8686800" cy="850106"/>
          </a:xfrm>
        </p:spPr>
        <p:txBody>
          <a:bodyPr>
            <a:noAutofit/>
          </a:bodyPr>
          <a:lstStyle/>
          <a:p>
            <a:pPr algn="ctr"/>
            <a:br>
              <a:rPr lang="en-GB" dirty="0"/>
            </a:br>
            <a:br>
              <a:rPr lang="en-GB" dirty="0"/>
            </a:br>
            <a:r>
              <a:rPr lang="en-US" sz="3200" dirty="0"/>
              <a:t>Indicators to monitor PPFP in the NHMIS</a:t>
            </a:r>
            <a:br>
              <a:rPr lang="en-GB" dirty="0"/>
            </a:br>
            <a:r>
              <a:rPr lang="en-GB" dirty="0"/>
              <a:t> </a:t>
            </a:r>
            <a:br>
              <a:rPr lang="en-GB" dirty="0"/>
            </a:br>
            <a:endParaRPr lang="en-GB" dirty="0"/>
          </a:p>
        </p:txBody>
      </p:sp>
      <p:sp>
        <p:nvSpPr>
          <p:cNvPr id="3" name="Content Placeholder 2">
            <a:extLst>
              <a:ext uri="{FF2B5EF4-FFF2-40B4-BE49-F238E27FC236}">
                <a16:creationId xmlns:a16="http://schemas.microsoft.com/office/drawing/2014/main" id="{3FA6B02D-F637-4672-9F43-8E0DB80C7D82}"/>
              </a:ext>
            </a:extLst>
          </p:cNvPr>
          <p:cNvSpPr>
            <a:spLocks noGrp="1"/>
          </p:cNvSpPr>
          <p:nvPr>
            <p:ph idx="1"/>
          </p:nvPr>
        </p:nvSpPr>
        <p:spPr>
          <a:xfrm>
            <a:off x="395536" y="1340768"/>
            <a:ext cx="8229600" cy="5517232"/>
          </a:xfrm>
        </p:spPr>
        <p:txBody>
          <a:bodyPr/>
          <a:lstStyle/>
          <a:p>
            <a:pPr marL="514350" indent="-514350">
              <a:buFont typeface="+mj-lt"/>
              <a:buAutoNum type="arabicPeriod"/>
            </a:pPr>
            <a:r>
              <a:rPr lang="en-GB" dirty="0"/>
              <a:t>Percent of women who deliver in a facility and initiate or leave with a modern contraceptive method prior to discharge.</a:t>
            </a:r>
          </a:p>
          <a:p>
            <a:pPr marL="514350" lvl="0" indent="-514350">
              <a:buFont typeface="+mj-lt"/>
              <a:buAutoNum type="arabicPeriod"/>
            </a:pPr>
            <a:r>
              <a:rPr lang="en-GB" dirty="0"/>
              <a:t>Percent of women who delivered in a facility and received counselling on FP prior to discharge.</a:t>
            </a:r>
          </a:p>
          <a:p>
            <a:pPr marL="514350" indent="-514350">
              <a:buFont typeface="+mj-lt"/>
              <a:buAutoNum type="arabicPeriod"/>
            </a:pPr>
            <a:endParaRPr lang="en-GB" dirty="0"/>
          </a:p>
        </p:txBody>
      </p:sp>
      <p:pic>
        <p:nvPicPr>
          <p:cNvPr id="4" name="Content Placeholder 3">
            <a:extLst>
              <a:ext uri="{FF2B5EF4-FFF2-40B4-BE49-F238E27FC236}">
                <a16:creationId xmlns:a16="http://schemas.microsoft.com/office/drawing/2014/main" id="{FA8849C3-C5B3-40D1-AE2B-06AD30D478CD}"/>
              </a:ext>
            </a:extLst>
          </p:cNvPr>
          <p:cNvPicPr>
            <a:picLocks noChangeAspect="1"/>
          </p:cNvPicPr>
          <p:nvPr/>
        </p:nvPicPr>
        <p:blipFill>
          <a:blip r:embed="rId2"/>
          <a:stretch>
            <a:fillRect/>
          </a:stretch>
        </p:blipFill>
        <p:spPr>
          <a:xfrm>
            <a:off x="2051720" y="4074335"/>
            <a:ext cx="5208588" cy="1939197"/>
          </a:xfrm>
          <a:prstGeom prst="rect">
            <a:avLst/>
          </a:prstGeom>
        </p:spPr>
      </p:pic>
    </p:spTree>
    <p:extLst>
      <p:ext uri="{BB962C8B-B14F-4D97-AF65-F5344CB8AC3E}">
        <p14:creationId xmlns:p14="http://schemas.microsoft.com/office/powerpoint/2010/main" val="6974713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F0869EF-8A4A-4E99-B2C5-83505D9F78E2}"/>
              </a:ext>
            </a:extLst>
          </p:cNvPr>
          <p:cNvSpPr>
            <a:spLocks noGrp="1"/>
          </p:cNvSpPr>
          <p:nvPr>
            <p:ph type="title"/>
          </p:nvPr>
        </p:nvSpPr>
        <p:spPr>
          <a:xfrm>
            <a:off x="107504" y="346646"/>
            <a:ext cx="8784976" cy="850106"/>
          </a:xfrm>
        </p:spPr>
        <p:txBody>
          <a:bodyPr>
            <a:normAutofit fontScale="90000"/>
          </a:bodyPr>
          <a:lstStyle/>
          <a:p>
            <a:pPr algn="ctr"/>
            <a:br>
              <a:rPr lang="en-US" dirty="0"/>
            </a:br>
            <a:r>
              <a:rPr lang="en-US" dirty="0"/>
              <a:t>1. Indicator for PPFP uptake prior to discharge after a birth</a:t>
            </a:r>
            <a:br>
              <a:rPr lang="en-US" dirty="0"/>
            </a:br>
            <a:endParaRPr lang="en-US" dirty="0"/>
          </a:p>
        </p:txBody>
      </p:sp>
      <p:pic>
        <p:nvPicPr>
          <p:cNvPr id="7" name="Picture 6">
            <a:extLst>
              <a:ext uri="{FF2B5EF4-FFF2-40B4-BE49-F238E27FC236}">
                <a16:creationId xmlns:a16="http://schemas.microsoft.com/office/drawing/2014/main" id="{D467BBB0-EE57-A7CF-3A88-C87F2FAF98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212" y="1484784"/>
            <a:ext cx="8791575" cy="2476500"/>
          </a:xfrm>
          <a:prstGeom prst="rect">
            <a:avLst/>
          </a:prstGeom>
        </p:spPr>
      </p:pic>
      <p:sp>
        <p:nvSpPr>
          <p:cNvPr id="8" name="TextBox 7">
            <a:extLst>
              <a:ext uri="{FF2B5EF4-FFF2-40B4-BE49-F238E27FC236}">
                <a16:creationId xmlns:a16="http://schemas.microsoft.com/office/drawing/2014/main" id="{7204C414-719C-6065-6CBF-3B653966816F}"/>
              </a:ext>
            </a:extLst>
          </p:cNvPr>
          <p:cNvSpPr txBox="1"/>
          <p:nvPr/>
        </p:nvSpPr>
        <p:spPr>
          <a:xfrm>
            <a:off x="1" y="4149080"/>
            <a:ext cx="9144000" cy="738664"/>
          </a:xfrm>
          <a:prstGeom prst="rect">
            <a:avLst/>
          </a:prstGeom>
          <a:noFill/>
        </p:spPr>
        <p:txBody>
          <a:bodyPr wrap="square" rtlCol="0">
            <a:spAutoFit/>
          </a:bodyPr>
          <a:lstStyle/>
          <a:p>
            <a:r>
              <a:rPr lang="en-US" sz="1400" dirty="0"/>
              <a:t>The complete definition can be found in</a:t>
            </a:r>
            <a:br>
              <a:rPr lang="en-US" sz="1400" dirty="0"/>
            </a:br>
            <a:r>
              <a:rPr lang="en-US" sz="1400" dirty="0">
                <a:hlinkClick r:id="rId3"/>
              </a:rPr>
              <a:t>https://www.data4impactproject.org/prh/family-planning/fp-mch/number-percent-of-women-who-delivered-in-a-facility-and-initiated-or-left-with-a-modern-contraceptive-method-prior-to-discharge/</a:t>
            </a:r>
            <a:endParaRPr lang="en-US" sz="1400" dirty="0"/>
          </a:p>
        </p:txBody>
      </p:sp>
    </p:spTree>
    <p:extLst>
      <p:ext uri="{BB962C8B-B14F-4D97-AF65-F5344CB8AC3E}">
        <p14:creationId xmlns:p14="http://schemas.microsoft.com/office/powerpoint/2010/main" val="42297490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D158B-CDB5-44F0-89F1-5A6EB55350DF}"/>
              </a:ext>
            </a:extLst>
          </p:cNvPr>
          <p:cNvSpPr>
            <a:spLocks noGrp="1"/>
          </p:cNvSpPr>
          <p:nvPr>
            <p:ph type="title"/>
          </p:nvPr>
        </p:nvSpPr>
        <p:spPr/>
        <p:txBody>
          <a:bodyPr>
            <a:normAutofit fontScale="90000"/>
          </a:bodyPr>
          <a:lstStyle/>
          <a:p>
            <a:pPr algn="ctr"/>
            <a:br>
              <a:rPr lang="en-US" dirty="0"/>
            </a:br>
            <a:r>
              <a:rPr lang="en-US" dirty="0"/>
              <a:t>2.  Indicator on FP counseling prior to discharge</a:t>
            </a:r>
            <a:br>
              <a:rPr lang="en-US" dirty="0"/>
            </a:br>
            <a:endParaRPr lang="en-GB" dirty="0"/>
          </a:p>
        </p:txBody>
      </p:sp>
      <p:pic>
        <p:nvPicPr>
          <p:cNvPr id="4" name="Content Placeholder 3">
            <a:extLst>
              <a:ext uri="{FF2B5EF4-FFF2-40B4-BE49-F238E27FC236}">
                <a16:creationId xmlns:a16="http://schemas.microsoft.com/office/drawing/2014/main" id="{1DCC841E-0EDA-4933-9B79-37396BDBF282}"/>
              </a:ext>
            </a:extLst>
          </p:cNvPr>
          <p:cNvPicPr>
            <a:picLocks noGrp="1" noChangeAspect="1"/>
          </p:cNvPicPr>
          <p:nvPr>
            <p:ph idx="1"/>
          </p:nvPr>
        </p:nvPicPr>
        <p:blipFill rotWithShape="1">
          <a:blip r:embed="rId2"/>
          <a:srcRect l="3001" t="5451" r="5084" b="27314"/>
          <a:stretch/>
        </p:blipFill>
        <p:spPr>
          <a:xfrm>
            <a:off x="610940" y="2060848"/>
            <a:ext cx="8263764" cy="3060328"/>
          </a:xfrm>
          <a:prstGeom prst="rect">
            <a:avLst/>
          </a:prstGeom>
        </p:spPr>
      </p:pic>
    </p:spTree>
    <p:extLst>
      <p:ext uri="{BB962C8B-B14F-4D97-AF65-F5344CB8AC3E}">
        <p14:creationId xmlns:p14="http://schemas.microsoft.com/office/powerpoint/2010/main" val="15966426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117DB-83A6-4E14-A06F-A561B6E10CC3}"/>
              </a:ext>
            </a:extLst>
          </p:cNvPr>
          <p:cNvSpPr>
            <a:spLocks noGrp="1"/>
          </p:cNvSpPr>
          <p:nvPr>
            <p:ph type="title"/>
          </p:nvPr>
        </p:nvSpPr>
        <p:spPr/>
        <p:txBody>
          <a:bodyPr>
            <a:normAutofit fontScale="90000"/>
          </a:bodyPr>
          <a:lstStyle/>
          <a:p>
            <a:pPr algn="ctr"/>
            <a:r>
              <a:rPr lang="en-US" dirty="0"/>
              <a:t>Document PPFP counseling during pregnancy and method choice</a:t>
            </a:r>
            <a:endParaRPr lang="en-GB" dirty="0"/>
          </a:p>
        </p:txBody>
      </p:sp>
      <p:pic>
        <p:nvPicPr>
          <p:cNvPr id="4" name="Content Placeholder 3">
            <a:extLst>
              <a:ext uri="{FF2B5EF4-FFF2-40B4-BE49-F238E27FC236}">
                <a16:creationId xmlns:a16="http://schemas.microsoft.com/office/drawing/2014/main" id="{61AD627D-3695-4BD7-A880-47574322E6ED}"/>
              </a:ext>
            </a:extLst>
          </p:cNvPr>
          <p:cNvPicPr>
            <a:picLocks noGrp="1" noChangeAspect="1"/>
          </p:cNvPicPr>
          <p:nvPr>
            <p:ph idx="1"/>
          </p:nvPr>
        </p:nvPicPr>
        <p:blipFill rotWithShape="1">
          <a:blip r:embed="rId2"/>
          <a:srcRect l="2191" t="7421" r="2980"/>
          <a:stretch/>
        </p:blipFill>
        <p:spPr>
          <a:xfrm>
            <a:off x="0" y="2060848"/>
            <a:ext cx="9036731" cy="2592000"/>
          </a:xfrm>
          <a:prstGeom prst="rect">
            <a:avLst/>
          </a:prstGeom>
        </p:spPr>
      </p:pic>
    </p:spTree>
    <p:extLst>
      <p:ext uri="{BB962C8B-B14F-4D97-AF65-F5344CB8AC3E}">
        <p14:creationId xmlns:p14="http://schemas.microsoft.com/office/powerpoint/2010/main" val="42032985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9256C-238C-4401-B377-57154931AA50}"/>
              </a:ext>
            </a:extLst>
          </p:cNvPr>
          <p:cNvSpPr>
            <a:spLocks noGrp="1"/>
          </p:cNvSpPr>
          <p:nvPr>
            <p:ph type="title"/>
          </p:nvPr>
        </p:nvSpPr>
        <p:spPr/>
        <p:txBody>
          <a:bodyPr/>
          <a:lstStyle/>
          <a:p>
            <a:pPr algn="ctr"/>
            <a:r>
              <a:rPr lang="en-US" dirty="0"/>
              <a:t>Further reading</a:t>
            </a:r>
            <a:endParaRPr lang="en-GB" dirty="0"/>
          </a:p>
        </p:txBody>
      </p:sp>
      <p:sp>
        <p:nvSpPr>
          <p:cNvPr id="3" name="Content Placeholder 2">
            <a:extLst>
              <a:ext uri="{FF2B5EF4-FFF2-40B4-BE49-F238E27FC236}">
                <a16:creationId xmlns:a16="http://schemas.microsoft.com/office/drawing/2014/main" id="{88D49B81-D432-49A8-86AA-2BB772328233}"/>
              </a:ext>
            </a:extLst>
          </p:cNvPr>
          <p:cNvSpPr>
            <a:spLocks noGrp="1"/>
          </p:cNvSpPr>
          <p:nvPr>
            <p:ph idx="1"/>
          </p:nvPr>
        </p:nvSpPr>
        <p:spPr>
          <a:xfrm>
            <a:off x="323528" y="1556792"/>
            <a:ext cx="8712968" cy="5112568"/>
          </a:xfrm>
        </p:spPr>
        <p:txBody>
          <a:bodyPr>
            <a:normAutofit fontScale="55000" lnSpcReduction="20000"/>
          </a:bodyPr>
          <a:lstStyle/>
          <a:p>
            <a:pPr>
              <a:buFont typeface="Arial" panose="020B0604020202020204" pitchFamily="34" charset="0"/>
              <a:buChar char="•"/>
            </a:pPr>
            <a:r>
              <a:rPr lang="en-US" sz="3200" dirty="0"/>
              <a:t>Programming strategies for postpartum family planning. WHO; 2013.  </a:t>
            </a:r>
            <a:r>
              <a:rPr lang="en-US" sz="3200" u="sng" dirty="0">
                <a:hlinkClick r:id="rId3"/>
              </a:rPr>
              <a:t>https://apps.who.int/iris/bitstream/handle/10665/93680/9789241506496_eng.pdf</a:t>
            </a:r>
            <a:endParaRPr lang="en-US" sz="3200" u="sng" dirty="0"/>
          </a:p>
          <a:p>
            <a:pPr marL="0" indent="0">
              <a:buNone/>
            </a:pPr>
            <a:endParaRPr lang="en-US" sz="3200" u="sng" dirty="0"/>
          </a:p>
          <a:p>
            <a:pPr>
              <a:buFont typeface="Arial" panose="020B0604020202020204" pitchFamily="34" charset="0"/>
              <a:buChar char="•"/>
            </a:pPr>
            <a:r>
              <a:rPr lang="en-US" sz="3200" dirty="0"/>
              <a:t>Offering contraceptive counseling &amp; services as a part of care provide during childbirth at health facilities (immediate PPFP) is a proven high impact practice in FP –</a:t>
            </a:r>
            <a:br>
              <a:rPr lang="en-US" sz="3200" dirty="0"/>
            </a:br>
            <a:r>
              <a:rPr lang="en-GB" sz="3200" dirty="0"/>
              <a:t>High Impact Practices in Family Planning (HIPs). Immediate postpartum family planning: A key component of childbirth care. Washington, DC: USAID; 2017 Nov.</a:t>
            </a:r>
            <a:br>
              <a:rPr lang="en-US" sz="3200" dirty="0"/>
            </a:br>
            <a:r>
              <a:rPr lang="en-GB" sz="3200" dirty="0">
                <a:hlinkClick r:id="rId4"/>
              </a:rPr>
              <a:t>https://www.fphighimpactpractices.org/briefs/immediate-postpartum-family-planning/</a:t>
            </a:r>
            <a:endParaRPr lang="en-GB" sz="3200" dirty="0"/>
          </a:p>
          <a:p>
            <a:pPr>
              <a:buFont typeface="Arial" panose="020B0604020202020204" pitchFamily="34" charset="0"/>
              <a:buChar char="•"/>
            </a:pPr>
            <a:endParaRPr lang="en-US" sz="3200" baseline="30000" dirty="0"/>
          </a:p>
          <a:p>
            <a:pPr>
              <a:buFont typeface="Arial" panose="020B0604020202020204" pitchFamily="34" charset="0"/>
              <a:buChar char="•"/>
            </a:pPr>
            <a:r>
              <a:rPr lang="en-US" sz="3200" dirty="0"/>
              <a:t>Integrating FP and immunization services in the extended postpartum period is a promising high impact practice (HIP) -</a:t>
            </a:r>
            <a:r>
              <a:rPr lang="en-GB" sz="3200" dirty="0"/>
              <a:t> </a:t>
            </a:r>
            <a:br>
              <a:rPr lang="en-GB" sz="3200" dirty="0"/>
            </a:br>
            <a:r>
              <a:rPr lang="en-GB" sz="3200" dirty="0"/>
              <a:t>High-Impact Practices in Family Planning (HIP). Family Planning and Immunization Integration: Reaching postpartum women with family planning services. Washington, DC: USAID; 2013 Jul. </a:t>
            </a:r>
            <a:r>
              <a:rPr lang="en-GB" sz="3200" dirty="0">
                <a:hlinkClick r:id="rId5"/>
              </a:rPr>
              <a:t>https://www.fphighimpactpractices.org/briefs/family-planning-and-immunization-integration/</a:t>
            </a:r>
            <a:endParaRPr lang="en-GB" sz="3200" dirty="0"/>
          </a:p>
          <a:p>
            <a:pPr>
              <a:buFont typeface="Arial" panose="020B0604020202020204" pitchFamily="34" charset="0"/>
              <a:buChar char="•"/>
            </a:pPr>
            <a:endParaRPr lang="en-GB" sz="3200" dirty="0"/>
          </a:p>
          <a:p>
            <a:pPr>
              <a:buFont typeface="Arial" panose="020B0604020202020204" pitchFamily="34" charset="0"/>
              <a:buChar char="•"/>
            </a:pPr>
            <a:r>
              <a:rPr lang="en-GB" sz="3200" dirty="0"/>
              <a:t>Postpartum indicators for routine monitoring –</a:t>
            </a:r>
            <a:br>
              <a:rPr lang="en-GB" sz="3200" dirty="0"/>
            </a:br>
            <a:r>
              <a:rPr lang="en-GB" sz="3200" dirty="0"/>
              <a:t>Postpartum family planning indicators for routine monitoring in National Health Management Information Systems. MCSP; 2019 Apr. </a:t>
            </a:r>
            <a:r>
              <a:rPr lang="en-GB" sz="3200" dirty="0">
                <a:hlinkClick r:id="rId6"/>
              </a:rPr>
              <a:t>https://www.mcsprogram.org/resource/postpartum-family-planning-indicators-for-routine-monitoring-in-national-health-management-information-systems/</a:t>
            </a:r>
            <a:endParaRPr lang="en-GB" sz="3200" dirty="0"/>
          </a:p>
          <a:p>
            <a:pPr>
              <a:buFont typeface="Arial" panose="020B0604020202020204" pitchFamily="34" charset="0"/>
              <a:buChar char="•"/>
            </a:pPr>
            <a:endParaRPr lang="en-GB" sz="3200" dirty="0"/>
          </a:p>
          <a:p>
            <a:endParaRPr lang="en-GB" dirty="0"/>
          </a:p>
          <a:p>
            <a:endParaRPr lang="en-GB" dirty="0"/>
          </a:p>
          <a:p>
            <a:endParaRPr lang="en-GB" dirty="0"/>
          </a:p>
        </p:txBody>
      </p:sp>
    </p:spTree>
    <p:extLst>
      <p:ext uri="{BB962C8B-B14F-4D97-AF65-F5344CB8AC3E}">
        <p14:creationId xmlns:p14="http://schemas.microsoft.com/office/powerpoint/2010/main" val="658773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F3C01-FB15-489A-807B-430258260B40}"/>
              </a:ext>
            </a:extLst>
          </p:cNvPr>
          <p:cNvSpPr>
            <a:spLocks noGrp="1"/>
          </p:cNvSpPr>
          <p:nvPr>
            <p:ph type="title"/>
          </p:nvPr>
        </p:nvSpPr>
        <p:spPr/>
        <p:txBody>
          <a:bodyPr>
            <a:normAutofit fontScale="90000"/>
          </a:bodyPr>
          <a:lstStyle/>
          <a:p>
            <a:pPr algn="ctr"/>
            <a:r>
              <a:rPr lang="en-GB" dirty="0"/>
              <a:t> </a:t>
            </a:r>
            <a:br>
              <a:rPr lang="en-GB" dirty="0"/>
            </a:br>
            <a:r>
              <a:rPr lang="en-GB" dirty="0"/>
              <a:t>Postpartum family planning</a:t>
            </a:r>
            <a:br>
              <a:rPr lang="en-US" dirty="0"/>
            </a:br>
            <a:endParaRPr lang="en-US" dirty="0"/>
          </a:p>
        </p:txBody>
      </p:sp>
      <p:pic>
        <p:nvPicPr>
          <p:cNvPr id="5" name="Content Placeholder 4"/>
          <p:cNvPicPr>
            <a:picLocks noGrp="1" noChangeAspect="1"/>
          </p:cNvPicPr>
          <p:nvPr>
            <p:ph sz="half" idx="2"/>
          </p:nvPr>
        </p:nvPicPr>
        <p:blipFill rotWithShape="1">
          <a:blip r:embed="rId3"/>
          <a:srcRect l="-1322" r="3516"/>
          <a:stretch/>
        </p:blipFill>
        <p:spPr>
          <a:xfrm>
            <a:off x="4484261" y="1720116"/>
            <a:ext cx="4523745" cy="3083500"/>
          </a:xfrm>
        </p:spPr>
      </p:pic>
      <p:sp>
        <p:nvSpPr>
          <p:cNvPr id="7" name="TextBox 6"/>
          <p:cNvSpPr txBox="1"/>
          <p:nvPr/>
        </p:nvSpPr>
        <p:spPr>
          <a:xfrm>
            <a:off x="4866875" y="4869160"/>
            <a:ext cx="4032449" cy="430887"/>
          </a:xfrm>
          <a:prstGeom prst="rect">
            <a:avLst/>
          </a:prstGeom>
          <a:noFill/>
        </p:spPr>
        <p:txBody>
          <a:bodyPr wrap="square" rtlCol="0">
            <a:spAutoFit/>
          </a:bodyPr>
          <a:lstStyle/>
          <a:p>
            <a:pPr algn="ctr"/>
            <a:r>
              <a:rPr lang="en-US" sz="1100" b="1" dirty="0"/>
              <a:t>Source: WHO (New WHO tool helps guide contraception choice following childbirth) </a:t>
            </a:r>
          </a:p>
        </p:txBody>
      </p:sp>
      <p:sp>
        <p:nvSpPr>
          <p:cNvPr id="9" name="Content Placeholder 3">
            <a:extLst>
              <a:ext uri="{FF2B5EF4-FFF2-40B4-BE49-F238E27FC236}">
                <a16:creationId xmlns:a16="http://schemas.microsoft.com/office/drawing/2014/main" id="{0EEC4E55-AD6B-4201-944A-1D25D4CFC46B}"/>
              </a:ext>
            </a:extLst>
          </p:cNvPr>
          <p:cNvSpPr txBox="1">
            <a:spLocks/>
          </p:cNvSpPr>
          <p:nvPr/>
        </p:nvSpPr>
        <p:spPr>
          <a:xfrm>
            <a:off x="170153" y="1174930"/>
            <a:ext cx="4113815" cy="4819781"/>
          </a:xfrm>
          <a:prstGeom prst="rect">
            <a:avLst/>
          </a:prstGeom>
          <a:noFill/>
        </p:spPr>
        <p:txBody>
          <a:bodyPr vert="horz" wrap="square" lIns="91440" tIns="45720" rIns="91440" bIns="45720" rtlCol="0">
            <a:spAutoFit/>
          </a:bodyPr>
          <a:lstStyle>
            <a:lvl1pPr marL="342900" indent="-342900" algn="l" defTabSz="914400" rtl="0" eaLnBrk="1" latinLnBrk="0" hangingPunct="1">
              <a:spcBef>
                <a:spcPct val="20000"/>
              </a:spcBef>
              <a:buClr>
                <a:schemeClr val="tx1"/>
              </a:buClr>
              <a:buSzPct val="60000"/>
              <a:buFont typeface="Wingdings" pitchFamily="2" charset="2"/>
              <a:buChar char="q"/>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n-US" sz="1800" b="1" dirty="0"/>
              <a:t>Postpartum family planning (PPFP) </a:t>
            </a:r>
          </a:p>
          <a:p>
            <a:pPr marL="0" indent="0">
              <a:buNone/>
            </a:pPr>
            <a:r>
              <a:rPr lang="en-US" sz="1800" dirty="0"/>
              <a:t>refers to the prevention of unintended and closely spaced pregnancies through the first 12 months following childbirth to women and their partners.</a:t>
            </a:r>
            <a:r>
              <a:rPr lang="en-US" sz="1800" baseline="30000" dirty="0"/>
              <a:t> </a:t>
            </a:r>
          </a:p>
          <a:p>
            <a:pPr marL="0" indent="0">
              <a:buNone/>
            </a:pPr>
            <a:endParaRPr lang="en-US" sz="1800" dirty="0"/>
          </a:p>
          <a:p>
            <a:pPr marL="0" indent="0">
              <a:buFont typeface="Wingdings" pitchFamily="2" charset="2"/>
              <a:buNone/>
            </a:pPr>
            <a:r>
              <a:rPr lang="en-US" sz="1800" b="1" dirty="0"/>
              <a:t>Postabortion family planning </a:t>
            </a:r>
            <a:r>
              <a:rPr lang="en-US" sz="1800" dirty="0"/>
              <a:t>refers  to  the prevention of unintended and closely spaced pregnancies  following an abortion.</a:t>
            </a:r>
          </a:p>
          <a:p>
            <a:pPr marL="0" indent="0">
              <a:buFont typeface="Wingdings" pitchFamily="2" charset="2"/>
              <a:buNone/>
            </a:pPr>
            <a:endParaRPr lang="en-US" sz="1800" b="1" dirty="0"/>
          </a:p>
          <a:p>
            <a:pPr marL="0" indent="0">
              <a:buFont typeface="Wingdings" pitchFamily="2" charset="2"/>
              <a:buNone/>
            </a:pPr>
            <a:r>
              <a:rPr lang="en-US" sz="1800" b="1" dirty="0"/>
              <a:t>Post pregnancy family</a:t>
            </a:r>
          </a:p>
          <a:p>
            <a:pPr marL="0" indent="0">
              <a:buNone/>
            </a:pPr>
            <a:r>
              <a:rPr lang="en-US" sz="1800" b="1" dirty="0"/>
              <a:t>planning </a:t>
            </a:r>
            <a:r>
              <a:rPr lang="en-US" sz="1800" dirty="0"/>
              <a:t>= postpartum family planning as well as post abortion family planning.</a:t>
            </a:r>
          </a:p>
          <a:p>
            <a:endParaRPr lang="en-US" dirty="0"/>
          </a:p>
        </p:txBody>
      </p:sp>
    </p:spTree>
    <p:extLst>
      <p:ext uri="{BB962C8B-B14F-4D97-AF65-F5344CB8AC3E}">
        <p14:creationId xmlns:p14="http://schemas.microsoft.com/office/powerpoint/2010/main" val="4560063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FAD00-31E2-46B8-8453-3D51DCF63563}"/>
              </a:ext>
            </a:extLst>
          </p:cNvPr>
          <p:cNvSpPr>
            <a:spLocks noGrp="1"/>
          </p:cNvSpPr>
          <p:nvPr>
            <p:ph type="title"/>
          </p:nvPr>
        </p:nvSpPr>
        <p:spPr>
          <a:xfrm>
            <a:off x="457200" y="228339"/>
            <a:ext cx="8229600" cy="850106"/>
          </a:xfrm>
        </p:spPr>
        <p:txBody>
          <a:bodyPr/>
          <a:lstStyle/>
          <a:p>
            <a:pPr algn="ctr"/>
            <a:r>
              <a:rPr lang="en-US" dirty="0"/>
              <a:t>Readings and videos</a:t>
            </a:r>
          </a:p>
        </p:txBody>
      </p:sp>
      <p:sp>
        <p:nvSpPr>
          <p:cNvPr id="3" name="Content Placeholder 2">
            <a:extLst>
              <a:ext uri="{FF2B5EF4-FFF2-40B4-BE49-F238E27FC236}">
                <a16:creationId xmlns:a16="http://schemas.microsoft.com/office/drawing/2014/main" id="{19259801-8061-48F6-921B-D0B72A3DD35A}"/>
              </a:ext>
            </a:extLst>
          </p:cNvPr>
          <p:cNvSpPr>
            <a:spLocks noGrp="1"/>
          </p:cNvSpPr>
          <p:nvPr>
            <p:ph idx="1"/>
          </p:nvPr>
        </p:nvSpPr>
        <p:spPr/>
        <p:txBody>
          <a:bodyPr>
            <a:normAutofit/>
          </a:bodyPr>
          <a:lstStyle/>
          <a:p>
            <a:pPr>
              <a:buFont typeface="Wingdings" panose="05000000000000000000" pitchFamily="2" charset="2"/>
              <a:buChar char="§"/>
            </a:pPr>
            <a:endParaRPr lang="en-US" dirty="0"/>
          </a:p>
          <a:p>
            <a:pPr>
              <a:buFont typeface="Wingdings" panose="05000000000000000000" pitchFamily="2" charset="2"/>
              <a:buChar char="§"/>
            </a:pPr>
            <a:r>
              <a:rPr lang="en-US" dirty="0"/>
              <a:t>Read the WHO factsheet on Family planning/contraception methods</a:t>
            </a:r>
            <a:br>
              <a:rPr lang="en-US" dirty="0"/>
            </a:br>
            <a:r>
              <a:rPr lang="en-US" sz="1100" dirty="0">
                <a:hlinkClick r:id="rId2"/>
              </a:rPr>
              <a:t>https://www.who.int/news-room/fact-sheets/detail/family-planning-contraception</a:t>
            </a:r>
            <a:r>
              <a:rPr lang="en-US" sz="1100" dirty="0"/>
              <a:t> </a:t>
            </a:r>
          </a:p>
          <a:p>
            <a:pPr>
              <a:buFont typeface="Wingdings" panose="05000000000000000000" pitchFamily="2" charset="2"/>
              <a:buChar char="§"/>
            </a:pPr>
            <a:r>
              <a:rPr lang="en-US" dirty="0"/>
              <a:t>Watch the video on WHO and the development of contraceptive methods</a:t>
            </a:r>
            <a:br>
              <a:rPr lang="en-US" dirty="0"/>
            </a:br>
            <a:r>
              <a:rPr lang="en-US" sz="1100" dirty="0">
                <a:hlinkClick r:id="rId3"/>
              </a:rPr>
              <a:t>https://www.youtube.com/watch?v=jHb69wklWN4</a:t>
            </a:r>
            <a:r>
              <a:rPr lang="en-US" sz="1100" dirty="0"/>
              <a:t> </a:t>
            </a:r>
          </a:p>
          <a:p>
            <a:pPr>
              <a:buFont typeface="Wingdings" panose="05000000000000000000" pitchFamily="2" charset="2"/>
              <a:buChar char="§"/>
            </a:pPr>
            <a:r>
              <a:rPr lang="en-US" dirty="0"/>
              <a:t>Watch video on Human Rights and Contraception </a:t>
            </a:r>
            <a:r>
              <a:rPr lang="en-US" sz="1100" dirty="0">
                <a:hlinkClick r:id="rId4"/>
              </a:rPr>
              <a:t>https://www.youtube.com/watch?v=4ubJzsYeJTI&amp;t=513s</a:t>
            </a:r>
            <a:r>
              <a:rPr lang="en-US" sz="1100" dirty="0"/>
              <a:t> </a:t>
            </a:r>
          </a:p>
        </p:txBody>
      </p:sp>
    </p:spTree>
    <p:extLst>
      <p:ext uri="{BB962C8B-B14F-4D97-AF65-F5344CB8AC3E}">
        <p14:creationId xmlns:p14="http://schemas.microsoft.com/office/powerpoint/2010/main" val="3855189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B8532-359D-4F91-884C-ED9E20A58489}"/>
              </a:ext>
            </a:extLst>
          </p:cNvPr>
          <p:cNvSpPr>
            <a:spLocks noGrp="1"/>
          </p:cNvSpPr>
          <p:nvPr>
            <p:ph type="title"/>
          </p:nvPr>
        </p:nvSpPr>
        <p:spPr>
          <a:xfrm>
            <a:off x="457200" y="228339"/>
            <a:ext cx="8229600" cy="850106"/>
          </a:xfrm>
        </p:spPr>
        <p:txBody>
          <a:bodyPr/>
          <a:lstStyle/>
          <a:p>
            <a:pPr algn="ctr"/>
            <a:r>
              <a:rPr lang="en-US" dirty="0"/>
              <a:t>Unmet need</a:t>
            </a:r>
          </a:p>
        </p:txBody>
      </p:sp>
      <p:sp>
        <p:nvSpPr>
          <p:cNvPr id="3" name="Content Placeholder 2">
            <a:extLst>
              <a:ext uri="{FF2B5EF4-FFF2-40B4-BE49-F238E27FC236}">
                <a16:creationId xmlns:a16="http://schemas.microsoft.com/office/drawing/2014/main" id="{1884B003-B41C-420E-8F98-C44D7F578868}"/>
              </a:ext>
            </a:extLst>
          </p:cNvPr>
          <p:cNvSpPr>
            <a:spLocks noGrp="1"/>
          </p:cNvSpPr>
          <p:nvPr>
            <p:ph idx="1"/>
          </p:nvPr>
        </p:nvSpPr>
        <p:spPr>
          <a:xfrm>
            <a:off x="107504" y="980728"/>
            <a:ext cx="9036496" cy="5145435"/>
          </a:xfrm>
        </p:spPr>
        <p:txBody>
          <a:bodyPr>
            <a:normAutofit/>
          </a:bodyPr>
          <a:lstStyle/>
          <a:p>
            <a:endParaRPr lang="en-US" dirty="0"/>
          </a:p>
          <a:p>
            <a:endParaRPr lang="en-US" dirty="0"/>
          </a:p>
          <a:p>
            <a:r>
              <a:rPr lang="en-US" dirty="0"/>
              <a:t>The percentage of fecund women of reproductive age who want no more children or to postpone having the next child, but </a:t>
            </a:r>
            <a:r>
              <a:rPr lang="en-US" dirty="0">
                <a:solidFill>
                  <a:srgbClr val="FF0000"/>
                </a:solidFill>
              </a:rPr>
              <a:t>are not </a:t>
            </a:r>
            <a:r>
              <a:rPr lang="en-US" dirty="0"/>
              <a:t>using a contraceptive method.</a:t>
            </a:r>
          </a:p>
          <a:p>
            <a:r>
              <a:rPr lang="en-US" dirty="0"/>
              <a:t>Women who are pregnant or less than six months postpartum who did not intend to become pregnant at the time they conceived and were not using a contraceptive method are assumed to have an unmet need for modern contraception. </a:t>
            </a:r>
          </a:p>
          <a:p>
            <a:endParaRPr lang="en-US" dirty="0"/>
          </a:p>
        </p:txBody>
      </p:sp>
    </p:spTree>
    <p:extLst>
      <p:ext uri="{BB962C8B-B14F-4D97-AF65-F5344CB8AC3E}">
        <p14:creationId xmlns:p14="http://schemas.microsoft.com/office/powerpoint/2010/main" val="2058710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48245-C00C-4980-AD19-7977D313B065}"/>
              </a:ext>
            </a:extLst>
          </p:cNvPr>
          <p:cNvSpPr>
            <a:spLocks noGrp="1"/>
          </p:cNvSpPr>
          <p:nvPr>
            <p:ph type="title"/>
          </p:nvPr>
        </p:nvSpPr>
        <p:spPr/>
        <p:txBody>
          <a:bodyPr/>
          <a:lstStyle/>
          <a:p>
            <a:pPr algn="ctr"/>
            <a:r>
              <a:rPr lang="en-GB" dirty="0">
                <a:solidFill>
                  <a:schemeClr val="accent1"/>
                </a:solidFill>
              </a:rPr>
              <a:t>Postpartum family planning</a:t>
            </a:r>
          </a:p>
        </p:txBody>
      </p:sp>
      <p:sp>
        <p:nvSpPr>
          <p:cNvPr id="3" name="Content Placeholder 2">
            <a:extLst>
              <a:ext uri="{FF2B5EF4-FFF2-40B4-BE49-F238E27FC236}">
                <a16:creationId xmlns:a16="http://schemas.microsoft.com/office/drawing/2014/main" id="{AEFB9457-8639-4490-BDC6-632A39C38B3E}"/>
              </a:ext>
            </a:extLst>
          </p:cNvPr>
          <p:cNvSpPr>
            <a:spLocks noGrp="1"/>
          </p:cNvSpPr>
          <p:nvPr>
            <p:ph idx="1"/>
          </p:nvPr>
        </p:nvSpPr>
        <p:spPr/>
        <p:txBody>
          <a:bodyPr>
            <a:normAutofit fontScale="92500" lnSpcReduction="10000"/>
          </a:bodyPr>
          <a:lstStyle/>
          <a:p>
            <a:pPr>
              <a:buFont typeface="Arial" panose="020B0604020202020204" pitchFamily="34" charset="0"/>
              <a:buChar char="•"/>
            </a:pPr>
            <a:r>
              <a:rPr lang="en-US" dirty="0"/>
              <a:t>The postpartum period is one of the most vulnerable times in a women’s life and the need for family planning is highest during this time. However, it is also the period when the need is least likely to be met. </a:t>
            </a:r>
          </a:p>
          <a:p>
            <a:pPr marL="0" indent="0">
              <a:buNone/>
            </a:pPr>
            <a:endParaRPr lang="en-US" dirty="0"/>
          </a:p>
          <a:p>
            <a:pPr>
              <a:buFont typeface="Arial" panose="020B0604020202020204" pitchFamily="34" charset="0"/>
              <a:buChar char="•"/>
            </a:pPr>
            <a:r>
              <a:rPr lang="en-US" dirty="0"/>
              <a:t>Worldwide, more than 9 out of 10 women want to avoid pregnancy for 2 years after having had a baby, but 1 in 7 of them are not using contraception. </a:t>
            </a:r>
          </a:p>
          <a:p>
            <a:pPr>
              <a:buFont typeface="Arial" panose="020B0604020202020204" pitchFamily="34" charset="0"/>
              <a:buChar char="•"/>
            </a:pPr>
            <a:endParaRPr lang="en-US" dirty="0"/>
          </a:p>
          <a:p>
            <a:pPr marL="0" indent="0" algn="ctr">
              <a:buNone/>
            </a:pPr>
            <a:r>
              <a:rPr lang="en-US" dirty="0">
                <a:solidFill>
                  <a:srgbClr val="FF0000"/>
                </a:solidFill>
              </a:rPr>
              <a:t>PPFP is often ignored, and a number of biases and misconceptions have limited its availability.</a:t>
            </a:r>
          </a:p>
          <a:p>
            <a:endParaRPr lang="en-GB" dirty="0"/>
          </a:p>
        </p:txBody>
      </p:sp>
    </p:spTree>
    <p:extLst>
      <p:ext uri="{BB962C8B-B14F-4D97-AF65-F5344CB8AC3E}">
        <p14:creationId xmlns:p14="http://schemas.microsoft.com/office/powerpoint/2010/main" val="3618305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FE5320-8762-404F-A865-E83530A69EBE}"/>
              </a:ext>
            </a:extLst>
          </p:cNvPr>
          <p:cNvSpPr>
            <a:spLocks noGrp="1"/>
          </p:cNvSpPr>
          <p:nvPr>
            <p:ph idx="1"/>
          </p:nvPr>
        </p:nvSpPr>
        <p:spPr>
          <a:xfrm>
            <a:off x="323528" y="980728"/>
            <a:ext cx="8640960" cy="5328592"/>
          </a:xfrm>
        </p:spPr>
        <p:txBody>
          <a:bodyPr>
            <a:normAutofit lnSpcReduction="10000"/>
          </a:bodyPr>
          <a:lstStyle/>
          <a:p>
            <a:pPr>
              <a:buFont typeface="Wingdings" panose="05000000000000000000" pitchFamily="2" charset="2"/>
              <a:buChar char="§"/>
            </a:pPr>
            <a:r>
              <a:rPr lang="en-US" sz="2600" dirty="0"/>
              <a:t>PPFP can save mothers’ lives – family planning can prevent more than one-third of maternal deaths. </a:t>
            </a:r>
          </a:p>
          <a:p>
            <a:pPr>
              <a:buFont typeface="Wingdings" panose="05000000000000000000" pitchFamily="2" charset="2"/>
              <a:buChar char="§"/>
            </a:pPr>
            <a:r>
              <a:rPr lang="en-US" sz="2600" dirty="0"/>
              <a:t>PPFP can also save babies’ lives – family planning can prevent 1 in 10 deaths among babies if couples space their pregnancies more than 2 years apart. </a:t>
            </a:r>
          </a:p>
          <a:p>
            <a:pPr>
              <a:buFont typeface="Wingdings" panose="05000000000000000000" pitchFamily="2" charset="2"/>
              <a:buChar char="§"/>
            </a:pPr>
            <a:r>
              <a:rPr lang="en-US" sz="2600" dirty="0"/>
              <a:t>Short birth intervals increase risks of adverse maternal and infant outcomes, such as low-birth weight &amp; infant  mortality. </a:t>
            </a:r>
          </a:p>
          <a:p>
            <a:pPr>
              <a:buFont typeface="Wingdings" panose="05000000000000000000" pitchFamily="2" charset="2"/>
              <a:buChar char="§"/>
            </a:pPr>
            <a:r>
              <a:rPr lang="en-US" sz="2600" dirty="0"/>
              <a:t>Birth intervals shorter than 18 months have the highest mortality risk for infants and children under-five, with decreasing risk as birth intervals increase up to 36 months. </a:t>
            </a:r>
          </a:p>
          <a:p>
            <a:pPr>
              <a:buFont typeface="Wingdings" panose="05000000000000000000" pitchFamily="2" charset="2"/>
              <a:buChar char="§"/>
            </a:pPr>
            <a:r>
              <a:rPr lang="en-US" sz="2600" dirty="0"/>
              <a:t>As a result, the World Health Organization (WHO) recommends birth intervals of 2–3 years. </a:t>
            </a:r>
            <a:endParaRPr lang="en-GB" sz="2600" dirty="0"/>
          </a:p>
          <a:p>
            <a:endParaRPr lang="en-GB" dirty="0"/>
          </a:p>
        </p:txBody>
      </p:sp>
      <p:sp>
        <p:nvSpPr>
          <p:cNvPr id="4" name="Title 1">
            <a:extLst>
              <a:ext uri="{FF2B5EF4-FFF2-40B4-BE49-F238E27FC236}">
                <a16:creationId xmlns:a16="http://schemas.microsoft.com/office/drawing/2014/main" id="{DFCA05DB-21AB-4A7C-AC90-EE0BCA9ED617}"/>
              </a:ext>
            </a:extLst>
          </p:cNvPr>
          <p:cNvSpPr>
            <a:spLocks noGrp="1"/>
          </p:cNvSpPr>
          <p:nvPr>
            <p:ph type="title"/>
          </p:nvPr>
        </p:nvSpPr>
        <p:spPr>
          <a:xfrm>
            <a:off x="179512" y="130622"/>
            <a:ext cx="8964488" cy="850106"/>
          </a:xfrm>
        </p:spPr>
        <p:txBody>
          <a:bodyPr>
            <a:normAutofit fontScale="90000"/>
          </a:bodyPr>
          <a:lstStyle/>
          <a:p>
            <a:pPr algn="ctr"/>
            <a:br>
              <a:rPr lang="en-US" b="1" dirty="0">
                <a:solidFill>
                  <a:schemeClr val="accent1"/>
                </a:solidFill>
              </a:rPr>
            </a:br>
            <a:r>
              <a:rPr lang="en-US" b="1" dirty="0">
                <a:solidFill>
                  <a:schemeClr val="accent1"/>
                </a:solidFill>
              </a:rPr>
              <a:t>Why </a:t>
            </a:r>
            <a:r>
              <a:rPr lang="en-GB" dirty="0">
                <a:solidFill>
                  <a:schemeClr val="accent1"/>
                </a:solidFill>
              </a:rPr>
              <a:t>postpartum family planning is </a:t>
            </a:r>
            <a:r>
              <a:rPr lang="en-US" b="1" dirty="0">
                <a:solidFill>
                  <a:schemeClr val="accent1"/>
                </a:solidFill>
              </a:rPr>
              <a:t>important? </a:t>
            </a:r>
            <a:br>
              <a:rPr lang="en-US" dirty="0">
                <a:solidFill>
                  <a:schemeClr val="accent1"/>
                </a:solidFill>
              </a:rPr>
            </a:br>
            <a:endParaRPr lang="en-US" dirty="0">
              <a:solidFill>
                <a:schemeClr val="accent1"/>
              </a:solidFill>
            </a:endParaRPr>
          </a:p>
        </p:txBody>
      </p:sp>
    </p:spTree>
    <p:extLst>
      <p:ext uri="{BB962C8B-B14F-4D97-AF65-F5344CB8AC3E}">
        <p14:creationId xmlns:p14="http://schemas.microsoft.com/office/powerpoint/2010/main" val="434896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339"/>
            <a:ext cx="8507288" cy="850106"/>
          </a:xfrm>
        </p:spPr>
        <p:txBody>
          <a:bodyPr>
            <a:normAutofit fontScale="90000"/>
          </a:bodyPr>
          <a:lstStyle/>
          <a:p>
            <a:r>
              <a:rPr lang="en-GB" dirty="0"/>
              <a:t>Timing of postpartum family planning guidance</a:t>
            </a:r>
          </a:p>
        </p:txBody>
      </p:sp>
      <p:sp>
        <p:nvSpPr>
          <p:cNvPr id="3" name="Content Placeholder 2"/>
          <p:cNvSpPr>
            <a:spLocks noGrp="1"/>
          </p:cNvSpPr>
          <p:nvPr>
            <p:ph idx="1"/>
          </p:nvPr>
        </p:nvSpPr>
        <p:spPr>
          <a:xfrm>
            <a:off x="241175" y="1268760"/>
            <a:ext cx="5180979" cy="5242594"/>
          </a:xfrm>
        </p:spPr>
        <p:txBody>
          <a:bodyPr>
            <a:normAutofit fontScale="47500" lnSpcReduction="20000"/>
          </a:bodyPr>
          <a:lstStyle/>
          <a:p>
            <a:pPr>
              <a:buFont typeface="Arial" panose="020B0604020202020204" pitchFamily="34" charset="0"/>
              <a:buChar char="•"/>
            </a:pPr>
            <a:r>
              <a:rPr lang="en-GB" sz="5100" dirty="0"/>
              <a:t>Traditionally given at a </a:t>
            </a:r>
            <a:r>
              <a:rPr lang="en-GB" sz="5100" b="1" dirty="0"/>
              <a:t>6-week postpartum visit.</a:t>
            </a:r>
          </a:p>
          <a:p>
            <a:pPr>
              <a:buFont typeface="Arial" panose="020B0604020202020204" pitchFamily="34" charset="0"/>
              <a:buChar char="•"/>
            </a:pPr>
            <a:endParaRPr lang="en-GB" sz="5100" b="1" dirty="0"/>
          </a:p>
          <a:p>
            <a:pPr>
              <a:buFont typeface="Arial" panose="020B0604020202020204" pitchFamily="34" charset="0"/>
              <a:buChar char="•"/>
            </a:pPr>
            <a:r>
              <a:rPr lang="en-GB" sz="5100" dirty="0"/>
              <a:t>However, guidance in the </a:t>
            </a:r>
            <a:r>
              <a:rPr lang="en-GB" sz="5100" b="1" dirty="0"/>
              <a:t>immediate postpartum </a:t>
            </a:r>
            <a:r>
              <a:rPr lang="en-GB" sz="5100" dirty="0"/>
              <a:t>is recommended and appropriate (</a:t>
            </a:r>
            <a:r>
              <a:rPr lang="en-US" sz="5100" dirty="0"/>
              <a:t>within 10 minutes or up to 48 hours after birth*).</a:t>
            </a:r>
          </a:p>
          <a:p>
            <a:pPr>
              <a:buFont typeface="Arial" panose="020B0604020202020204" pitchFamily="34" charset="0"/>
              <a:buChar char="•"/>
            </a:pPr>
            <a:endParaRPr lang="en-US" sz="5100" dirty="0"/>
          </a:p>
          <a:p>
            <a:pPr>
              <a:buFont typeface="Arial" panose="020B0604020202020204" pitchFamily="34" charset="0"/>
              <a:buChar char="•"/>
            </a:pPr>
            <a:r>
              <a:rPr lang="en-US" sz="5100" b="1" dirty="0"/>
              <a:t>Extended PPFP - </a:t>
            </a:r>
            <a:r>
              <a:rPr lang="en-US" sz="5100" dirty="0"/>
              <a:t>from 48 hours up to one year after birth**.</a:t>
            </a:r>
          </a:p>
          <a:p>
            <a:pPr>
              <a:buFont typeface="Arial" panose="020B0604020202020204" pitchFamily="34" charset="0"/>
              <a:buChar char="•"/>
            </a:pPr>
            <a:endParaRPr lang="en-US" sz="5100" dirty="0"/>
          </a:p>
          <a:p>
            <a:pPr marL="0" indent="0">
              <a:buNone/>
            </a:pPr>
            <a:r>
              <a:rPr lang="en-US" sz="5100" dirty="0"/>
              <a:t> </a:t>
            </a:r>
          </a:p>
          <a:p>
            <a:pPr marL="0" indent="0">
              <a:buNone/>
            </a:pPr>
            <a:r>
              <a:rPr lang="en-US" dirty="0"/>
              <a:t>*Asnake M. et al. Leveraging maternity waiting homes to increase the uptake of immediate PPFP in primary health care facilities in Ethiopia. Ethiopian journal of health development. 2021; 35(1).</a:t>
            </a:r>
          </a:p>
          <a:p>
            <a:pPr marL="0" indent="0">
              <a:buNone/>
            </a:pPr>
            <a:r>
              <a:rPr lang="en-US" dirty="0"/>
              <a:t>**USAID. Family planning needs during the extended postpartum period in Uttar Pradesh, India. 2008. Retrieved from </a:t>
            </a:r>
            <a:r>
              <a:rPr lang="en-US" sz="2500" dirty="0">
                <a:hlinkClick r:id="rId2"/>
              </a:rPr>
              <a:t>https://pdf.usaid.gov/pdf_docs/PNADM908.pdf</a:t>
            </a:r>
            <a:endParaRPr lang="en-US" sz="2500" dirty="0"/>
          </a:p>
          <a:p>
            <a:endParaRPr lang="en-US" dirty="0"/>
          </a:p>
          <a:p>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4241" y="1772816"/>
            <a:ext cx="3721845" cy="2838450"/>
          </a:xfrm>
          <a:prstGeom prst="rect">
            <a:avLst/>
          </a:prstGeom>
        </p:spPr>
      </p:pic>
    </p:spTree>
    <p:extLst>
      <p:ext uri="{BB962C8B-B14F-4D97-AF65-F5344CB8AC3E}">
        <p14:creationId xmlns:p14="http://schemas.microsoft.com/office/powerpoint/2010/main" val="1420440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t>Complexity of postpartum family planning decision-making</a:t>
            </a:r>
          </a:p>
        </p:txBody>
      </p:sp>
      <p:sp>
        <p:nvSpPr>
          <p:cNvPr id="3" name="Content Placeholder 2"/>
          <p:cNvSpPr>
            <a:spLocks noGrp="1"/>
          </p:cNvSpPr>
          <p:nvPr>
            <p:ph idx="1"/>
          </p:nvPr>
        </p:nvSpPr>
        <p:spPr>
          <a:xfrm>
            <a:off x="457200" y="1556792"/>
            <a:ext cx="4402832" cy="4569371"/>
          </a:xfrm>
        </p:spPr>
        <p:txBody>
          <a:bodyPr>
            <a:normAutofit fontScale="92500" lnSpcReduction="10000"/>
          </a:bodyPr>
          <a:lstStyle/>
          <a:p>
            <a:r>
              <a:rPr lang="en-GB" dirty="0"/>
              <a:t>Changing needs </a:t>
            </a:r>
            <a:r>
              <a:rPr lang="en-GB" b="1" dirty="0"/>
              <a:t>throughout the first year postpartum</a:t>
            </a:r>
            <a:r>
              <a:rPr lang="en-GB" dirty="0"/>
              <a:t>, includes:</a:t>
            </a:r>
          </a:p>
          <a:p>
            <a:pPr>
              <a:buFont typeface="Arial" panose="020B0604020202020204" pitchFamily="34" charset="0"/>
              <a:buChar char="•"/>
            </a:pPr>
            <a:r>
              <a:rPr lang="en-GB" dirty="0"/>
              <a:t>Changes in breastfeeding status </a:t>
            </a:r>
          </a:p>
          <a:p>
            <a:pPr>
              <a:buFont typeface="Arial" panose="020B0604020202020204" pitchFamily="34" charset="0"/>
              <a:buChar char="•"/>
            </a:pPr>
            <a:r>
              <a:rPr lang="en-GB" dirty="0"/>
              <a:t>Uterine involution </a:t>
            </a:r>
          </a:p>
          <a:p>
            <a:pPr lvl="1">
              <a:buFont typeface="Arial" panose="020B0604020202020204" pitchFamily="34" charset="0"/>
              <a:buChar char="•"/>
            </a:pPr>
            <a:r>
              <a:rPr lang="en-GB" dirty="0"/>
              <a:t>Affects eligibility for barrier methods, tubal sterilization</a:t>
            </a:r>
          </a:p>
          <a:p>
            <a:pPr>
              <a:buFont typeface="Arial" panose="020B0604020202020204" pitchFamily="34" charset="0"/>
              <a:buChar char="•"/>
            </a:pPr>
            <a:r>
              <a:rPr lang="en-GB" dirty="0"/>
              <a:t>Venous thromboembolism risk</a:t>
            </a:r>
          </a:p>
          <a:p>
            <a:pPr>
              <a:buFont typeface="Arial" panose="020B0604020202020204" pitchFamily="34" charset="0"/>
              <a:buChar char="•"/>
            </a:pPr>
            <a:r>
              <a:rPr lang="en-GB" dirty="0"/>
              <a:t>IUD expulsion risk</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1797" y="1988840"/>
            <a:ext cx="3894981" cy="3024336"/>
          </a:xfrm>
          <a:prstGeom prst="rect">
            <a:avLst/>
          </a:prstGeom>
        </p:spPr>
      </p:pic>
    </p:spTree>
    <p:extLst>
      <p:ext uri="{BB962C8B-B14F-4D97-AF65-F5344CB8AC3E}">
        <p14:creationId xmlns:p14="http://schemas.microsoft.com/office/powerpoint/2010/main" val="1592393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E3522-4BC8-4B83-B231-61B12EFF1A3F}"/>
              </a:ext>
            </a:extLst>
          </p:cNvPr>
          <p:cNvSpPr>
            <a:spLocks noGrp="1"/>
          </p:cNvSpPr>
          <p:nvPr>
            <p:ph type="title"/>
          </p:nvPr>
        </p:nvSpPr>
        <p:spPr>
          <a:xfrm>
            <a:off x="457200" y="228339"/>
            <a:ext cx="8229600" cy="850106"/>
          </a:xfrm>
        </p:spPr>
        <p:txBody>
          <a:bodyPr>
            <a:normAutofit fontScale="90000"/>
          </a:bodyPr>
          <a:lstStyle/>
          <a:p>
            <a:pPr algn="ctr"/>
            <a:r>
              <a:rPr lang="en-US" b="1" dirty="0"/>
              <a:t>When should contraception be provided? </a:t>
            </a:r>
            <a:br>
              <a:rPr lang="en-US" dirty="0"/>
            </a:br>
            <a:endParaRPr lang="en-US" dirty="0"/>
          </a:p>
        </p:txBody>
      </p:sp>
      <p:sp>
        <p:nvSpPr>
          <p:cNvPr id="3" name="Content Placeholder 2">
            <a:extLst>
              <a:ext uri="{FF2B5EF4-FFF2-40B4-BE49-F238E27FC236}">
                <a16:creationId xmlns:a16="http://schemas.microsoft.com/office/drawing/2014/main" id="{D32DD2DE-F8DA-405E-AD9A-E3B28C2E249C}"/>
              </a:ext>
            </a:extLst>
          </p:cNvPr>
          <p:cNvSpPr>
            <a:spLocks noGrp="1"/>
          </p:cNvSpPr>
          <p:nvPr>
            <p:ph idx="1"/>
          </p:nvPr>
        </p:nvSpPr>
        <p:spPr>
          <a:xfrm>
            <a:off x="107504" y="764704"/>
            <a:ext cx="8928992" cy="5818658"/>
          </a:xfrm>
        </p:spPr>
        <p:txBody>
          <a:bodyPr>
            <a:noAutofit/>
          </a:bodyPr>
          <a:lstStyle/>
          <a:p>
            <a:pPr>
              <a:buFont typeface="Arial" panose="020B0604020202020204" pitchFamily="34" charset="0"/>
              <a:buChar char="•"/>
            </a:pPr>
            <a:endParaRPr lang="en-US" sz="2200" dirty="0"/>
          </a:p>
          <a:p>
            <a:pPr>
              <a:buFont typeface="Arial" panose="020B0604020202020204" pitchFamily="34" charset="0"/>
              <a:buChar char="•"/>
            </a:pPr>
            <a:r>
              <a:rPr lang="en-US" sz="2200" dirty="0"/>
              <a:t>Pregnancy can occur by 6 weeks if a woman does not exclusively breastfeed, so it is important to make sure that a method is provided </a:t>
            </a:r>
            <a:r>
              <a:rPr lang="en-US" sz="2200" u="sng" dirty="0"/>
              <a:t>by 4 weeks postpartum</a:t>
            </a:r>
            <a:endParaRPr lang="en-US" sz="2200" dirty="0"/>
          </a:p>
          <a:p>
            <a:pPr>
              <a:buFont typeface="Arial" panose="020B0604020202020204" pitchFamily="34" charset="0"/>
              <a:buChar char="•"/>
            </a:pPr>
            <a:r>
              <a:rPr lang="en-US" sz="2200" dirty="0"/>
              <a:t>Women who do breastfeed have postpartum amenorrhoea for varying lengths of time, depending on their breastfeeding practices, but ovulation and therefore </a:t>
            </a:r>
            <a:r>
              <a:rPr lang="en-US" sz="2200" u="sng" dirty="0"/>
              <a:t>pregnancy can occur before menstruation resumes. </a:t>
            </a:r>
          </a:p>
          <a:p>
            <a:pPr>
              <a:buFont typeface="Arial" panose="020B0604020202020204" pitchFamily="34" charset="0"/>
              <a:buChar char="•"/>
            </a:pPr>
            <a:r>
              <a:rPr lang="en-US" sz="2200" dirty="0"/>
              <a:t>For women who are using the lactational amenorrhoea method (LAM) as their contraceptive method, it is important to support them to choose and start another method of family planning by 6 months postpartum. </a:t>
            </a:r>
          </a:p>
          <a:p>
            <a:pPr marL="0" indent="0">
              <a:buNone/>
            </a:pPr>
            <a:r>
              <a:rPr lang="en-US" b="1" u="sng" dirty="0"/>
              <a:t>Aim:</a:t>
            </a:r>
          </a:p>
          <a:p>
            <a:pPr>
              <a:buFont typeface="Arial" panose="020B0604020202020204" pitchFamily="34" charset="0"/>
              <a:buChar char="•"/>
            </a:pPr>
            <a:r>
              <a:rPr lang="en-US" sz="2200" dirty="0"/>
              <a:t>To ensure that women have a method of contraception that they can start before the risk of pregnancy returns after childbirth.</a:t>
            </a:r>
          </a:p>
          <a:p>
            <a:pPr>
              <a:buFont typeface="Arial" panose="020B0604020202020204" pitchFamily="34" charset="0"/>
              <a:buChar char="•"/>
            </a:pPr>
            <a:r>
              <a:rPr lang="en-US" sz="2200" dirty="0"/>
              <a:t>The chosen method of contraception to be started before the woman leaves the birthing facility. </a:t>
            </a:r>
          </a:p>
        </p:txBody>
      </p:sp>
    </p:spTree>
    <p:extLst>
      <p:ext uri="{BB962C8B-B14F-4D97-AF65-F5344CB8AC3E}">
        <p14:creationId xmlns:p14="http://schemas.microsoft.com/office/powerpoint/2010/main" val="311256149"/>
      </p:ext>
    </p:extLst>
  </p:cSld>
  <p:clrMapOvr>
    <a:masterClrMapping/>
  </p:clrMapOvr>
</p:sld>
</file>

<file path=ppt/theme/theme1.xml><?xml version="1.0" encoding="utf-8"?>
<a:theme xmlns:a="http://schemas.openxmlformats.org/drawingml/2006/main" name="Presentation TEMPLATE 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773E3B195DDEC4DA3286754E5D2D861" ma:contentTypeVersion="13" ma:contentTypeDescription="Create a new document." ma:contentTypeScope="" ma:versionID="a13b43d1f2826fd0941c6a705a794ec5">
  <xsd:schema xmlns:xsd="http://www.w3.org/2001/XMLSchema" xmlns:xs="http://www.w3.org/2001/XMLSchema" xmlns:p="http://schemas.microsoft.com/office/2006/metadata/properties" xmlns:ns3="f2f6d5af-f638-4f62-aa1e-f841ead3cdd3" xmlns:ns4="b4570ebe-0c37-4beb-883b-16e07b099dac" targetNamespace="http://schemas.microsoft.com/office/2006/metadata/properties" ma:root="true" ma:fieldsID="72fe3a050e50436627a4bd56df435b00" ns3:_="" ns4:_="">
    <xsd:import namespace="f2f6d5af-f638-4f62-aa1e-f841ead3cdd3"/>
    <xsd:import namespace="b4570ebe-0c37-4beb-883b-16e07b099dac"/>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Location"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f6d5af-f638-4f62-aa1e-f841ead3cd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4570ebe-0c37-4beb-883b-16e07b099dac"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8DA5921-285C-4DC8-BCDD-C5035A6014FB}">
  <ds:schemaRefs>
    <ds:schemaRef ds:uri="http://schemas.microsoft.com/sharepoint/v3/contenttype/forms"/>
  </ds:schemaRefs>
</ds:datastoreItem>
</file>

<file path=customXml/itemProps2.xml><?xml version="1.0" encoding="utf-8"?>
<ds:datastoreItem xmlns:ds="http://schemas.openxmlformats.org/officeDocument/2006/customXml" ds:itemID="{0D7F1661-A2A6-46CF-8BC9-A6202573BCB1}">
  <ds:schemaRefs>
    <ds:schemaRef ds:uri="http://purl.org/dc/elements/1.1/"/>
    <ds:schemaRef ds:uri="http://schemas.microsoft.com/office/2006/metadata/properties"/>
    <ds:schemaRef ds:uri="http://schemas.openxmlformats.org/package/2006/metadata/core-properties"/>
    <ds:schemaRef ds:uri="http://purl.org/dc/terms/"/>
    <ds:schemaRef ds:uri="http://schemas.microsoft.com/office/2006/documentManagement/types"/>
    <ds:schemaRef ds:uri="f2f6d5af-f638-4f62-aa1e-f841ead3cdd3"/>
    <ds:schemaRef ds:uri="http://purl.org/dc/dcmitype/"/>
    <ds:schemaRef ds:uri="http://schemas.microsoft.com/office/infopath/2007/PartnerControls"/>
    <ds:schemaRef ds:uri="b4570ebe-0c37-4beb-883b-16e07b099dac"/>
    <ds:schemaRef ds:uri="http://www.w3.org/XML/1998/namespace"/>
  </ds:schemaRefs>
</ds:datastoreItem>
</file>

<file path=customXml/itemProps3.xml><?xml version="1.0" encoding="utf-8"?>
<ds:datastoreItem xmlns:ds="http://schemas.openxmlformats.org/officeDocument/2006/customXml" ds:itemID="{53F37980-46C3-4C54-A982-A8FCE2DDFD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f6d5af-f638-4f62-aa1e-f841ead3cdd3"/>
    <ds:schemaRef ds:uri="b4570ebe-0c37-4beb-883b-16e07b099d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54</TotalTime>
  <Words>2443</Words>
  <Application>Microsoft Office PowerPoint</Application>
  <PresentationFormat>On-screen Show (4:3)</PresentationFormat>
  <Paragraphs>248</Paragraphs>
  <Slides>30</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Trebuchet MS</vt:lpstr>
      <vt:lpstr>Wingdings</vt:lpstr>
      <vt:lpstr>Presentation TEMPLATE 2015</vt:lpstr>
      <vt:lpstr>Postpartum family planning</vt:lpstr>
      <vt:lpstr> Training objectives</vt:lpstr>
      <vt:lpstr>  Postpartum family planning </vt:lpstr>
      <vt:lpstr>Unmet need</vt:lpstr>
      <vt:lpstr>Postpartum family planning</vt:lpstr>
      <vt:lpstr> Why postpartum family planning is important?  </vt:lpstr>
      <vt:lpstr>Timing of postpartum family planning guidance</vt:lpstr>
      <vt:lpstr>Complexity of postpartum family planning decision-making</vt:lpstr>
      <vt:lpstr>When should contraception be provided?  </vt:lpstr>
      <vt:lpstr>PowerPoint Presentation</vt:lpstr>
      <vt:lpstr> Integration of PPFP across contact points </vt:lpstr>
      <vt:lpstr>Measures to avoid missed opportunities for PPFP (1)</vt:lpstr>
      <vt:lpstr>Measures to avoid missed opportunities for PPFP (2)</vt:lpstr>
      <vt:lpstr>Measures to avoid missed opportunities for PPFP (3)</vt:lpstr>
      <vt:lpstr> Role of health service managers</vt:lpstr>
      <vt:lpstr>Counselling for postpartum family planning </vt:lpstr>
      <vt:lpstr> Integration of PPFP across contact points </vt:lpstr>
      <vt:lpstr>PowerPoint Presentation</vt:lpstr>
      <vt:lpstr> WHO guidance on postpartum family planning </vt:lpstr>
      <vt:lpstr>Postpartum family planning guidance at your fingertips: Place a bookmark! </vt:lpstr>
      <vt:lpstr>PowerPoint Presentation</vt:lpstr>
      <vt:lpstr>Breastfeeding and postpartum</vt:lpstr>
      <vt:lpstr>PowerPoint Presentation</vt:lpstr>
      <vt:lpstr>Monitoring postpartum family planning </vt:lpstr>
      <vt:lpstr>  Indicators to monitor PPFP in the NHMIS   </vt:lpstr>
      <vt:lpstr> 1. Indicator for PPFP uptake prior to discharge after a birth </vt:lpstr>
      <vt:lpstr> 2.  Indicator on FP counseling prior to discharge </vt:lpstr>
      <vt:lpstr>Document PPFP counseling during pregnancy and method choice</vt:lpstr>
      <vt:lpstr>Further reading</vt:lpstr>
      <vt:lpstr>Readings and videos</vt:lpstr>
    </vt:vector>
  </TitlesOfParts>
  <Company>WHO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Postpartum family planning - Rita Kabra</dc:title>
  <dc:creator>KABRA, Rita</dc:creator>
  <cp:lastModifiedBy>Aldo Campana</cp:lastModifiedBy>
  <cp:revision>50</cp:revision>
  <dcterms:created xsi:type="dcterms:W3CDTF">2021-06-21T15:56:20Z</dcterms:created>
  <dcterms:modified xsi:type="dcterms:W3CDTF">2022-06-25T10:21:03Z</dcterms:modified>
</cp:coreProperties>
</file>