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9" r:id="rId6"/>
    <p:sldId id="266" r:id="rId7"/>
    <p:sldId id="260" r:id="rId8"/>
    <p:sldId id="262" r:id="rId9"/>
    <p:sldId id="258" r:id="rId10"/>
    <p:sldId id="264" r:id="rId11"/>
    <p:sldId id="265" r:id="rId12"/>
    <p:sldId id="268" r:id="rId13"/>
    <p:sldId id="283" r:id="rId14"/>
    <p:sldId id="257" r:id="rId15"/>
    <p:sldId id="293" r:id="rId16"/>
    <p:sldId id="294" r:id="rId17"/>
    <p:sldId id="295" r:id="rId18"/>
    <p:sldId id="259" r:id="rId19"/>
    <p:sldId id="261" r:id="rId20"/>
    <p:sldId id="279" r:id="rId21"/>
    <p:sldId id="288" r:id="rId22"/>
    <p:sldId id="280" r:id="rId23"/>
    <p:sldId id="281" r:id="rId24"/>
    <p:sldId id="263" r:id="rId25"/>
    <p:sldId id="282" r:id="rId26"/>
    <p:sldId id="269" r:id="rId27"/>
    <p:sldId id="273" r:id="rId28"/>
    <p:sldId id="271" r:id="rId29"/>
    <p:sldId id="274" r:id="rId30"/>
    <p:sldId id="275" r:id="rId31"/>
    <p:sldId id="276" r:id="rId32"/>
    <p:sldId id="277" r:id="rId33"/>
    <p:sldId id="278" r:id="rId34"/>
    <p:sldId id="291" r:id="rId35"/>
    <p:sldId id="28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u Garg" initials="CG" lastIdx="3" clrIdx="0">
    <p:extLst>
      <p:ext uri="{19B8F6BF-5375-455C-9EA6-DF929625EA0E}">
        <p15:presenceInfo xmlns:p15="http://schemas.microsoft.com/office/powerpoint/2012/main" userId="aaecd3133de07b70" providerId="Windows Live"/>
      </p:ext>
    </p:extLst>
  </p:cmAuthor>
  <p:cmAuthor id="2" name="KARN, Roshan" initials="KR" lastIdx="24" clrIdx="1">
    <p:extLst>
      <p:ext uri="{19B8F6BF-5375-455C-9EA6-DF929625EA0E}">
        <p15:presenceInfo xmlns:p15="http://schemas.microsoft.com/office/powerpoint/2012/main" userId="S::karnr@who.int::709e3e00-2499-4d28-b483-ee9d12a26c21" providerId="AD"/>
      </p:ext>
    </p:extLst>
  </p:cmAuthor>
  <p:cmAuthor id="3" name="KABRA, Rita" initials="KR" lastIdx="10" clrIdx="2">
    <p:extLst>
      <p:ext uri="{19B8F6BF-5375-455C-9EA6-DF929625EA0E}">
        <p15:presenceInfo xmlns:p15="http://schemas.microsoft.com/office/powerpoint/2012/main" userId="S::kabrar@who.int::5736cecf-3e50-414c-a502-aa68bd10aeb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9" autoAdjust="0"/>
    <p:restoredTop sz="93758" autoAdjust="0"/>
  </p:normalViewPr>
  <p:slideViewPr>
    <p:cSldViewPr snapToGrid="0">
      <p:cViewPr varScale="1">
        <p:scale>
          <a:sx n="117" d="100"/>
          <a:sy n="117" d="100"/>
        </p:scale>
        <p:origin x="1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dirty="0"/>
              <a:t>Share of SRH expenditures </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 share of SRH expenditures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D39-4307-8C02-59FD57BD647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D39-4307-8C02-59FD57BD647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D39-4307-8C02-59FD57BD647C}"/>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D39-4307-8C02-59FD57BD647C}"/>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D39-4307-8C02-59FD57BD647C}"/>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D39-4307-8C02-59FD57BD647C}"/>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Sheet1!$A$2:$A$4</c:f>
              <c:strCache>
                <c:ptCount val="3"/>
                <c:pt idx="0">
                  <c:v>Domestic Government</c:v>
                </c:pt>
                <c:pt idx="1">
                  <c:v>International Donors </c:v>
                </c:pt>
                <c:pt idx="2">
                  <c:v>Out of pocket</c:v>
                </c:pt>
              </c:strCache>
            </c:strRef>
          </c:cat>
          <c:val>
            <c:numRef>
              <c:f>Sheet1!$B$2:$B$4</c:f>
              <c:numCache>
                <c:formatCode>0%</c:formatCode>
                <c:ptCount val="3"/>
                <c:pt idx="0">
                  <c:v>0.35</c:v>
                </c:pt>
                <c:pt idx="1">
                  <c:v>0.48</c:v>
                </c:pt>
                <c:pt idx="2">
                  <c:v>0.17</c:v>
                </c:pt>
              </c:numCache>
            </c:numRef>
          </c:val>
          <c:extLst>
            <c:ext xmlns:c16="http://schemas.microsoft.com/office/drawing/2014/chart" uri="{C3380CC4-5D6E-409C-BE32-E72D297353CC}">
              <c16:uniqueId val="{00000000-C24C-43C6-9663-4D4897E32C21}"/>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4C21EE-EB12-4698-9E45-C65EE3B8FC5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A4CAED-87B4-4816-83FB-79B11B6A4570}">
      <dgm:prSet custT="1"/>
      <dgm:spPr/>
      <dgm:t>
        <a:bodyPr/>
        <a:lstStyle/>
        <a:p>
          <a:r>
            <a:rPr lang="en-US" sz="1800" dirty="0"/>
            <a:t>RESOURCES</a:t>
          </a:r>
        </a:p>
      </dgm:t>
    </dgm:pt>
    <dgm:pt modelId="{40A634BC-2F60-4B47-BF67-2682B388A38C}" type="parTrans" cxnId="{1251C282-E4D6-43D3-B13A-D866BB0862B4}">
      <dgm:prSet/>
      <dgm:spPr/>
      <dgm:t>
        <a:bodyPr/>
        <a:lstStyle/>
        <a:p>
          <a:endParaRPr lang="en-US"/>
        </a:p>
      </dgm:t>
    </dgm:pt>
    <dgm:pt modelId="{E6F6EF30-8541-4C55-B447-B1D6212AFF66}" type="sibTrans" cxnId="{1251C282-E4D6-43D3-B13A-D866BB0862B4}">
      <dgm:prSet/>
      <dgm:spPr/>
      <dgm:t>
        <a:bodyPr/>
        <a:lstStyle/>
        <a:p>
          <a:endParaRPr lang="en-US"/>
        </a:p>
      </dgm:t>
    </dgm:pt>
    <dgm:pt modelId="{78F526EE-0696-4B2C-A228-EF5D759597AB}">
      <dgm:prSet custT="1"/>
      <dgm:spPr/>
      <dgm:t>
        <a:bodyPr/>
        <a:lstStyle/>
        <a:p>
          <a:r>
            <a:rPr lang="en-US" sz="1800" dirty="0"/>
            <a:t>COSTS</a:t>
          </a:r>
        </a:p>
      </dgm:t>
    </dgm:pt>
    <dgm:pt modelId="{E8DBAAA5-3869-40C1-8542-B69814A526EE}" type="parTrans" cxnId="{6C745CBE-9EDB-44B5-93D0-E76B21A493C9}">
      <dgm:prSet/>
      <dgm:spPr/>
      <dgm:t>
        <a:bodyPr/>
        <a:lstStyle/>
        <a:p>
          <a:endParaRPr lang="en-US"/>
        </a:p>
      </dgm:t>
    </dgm:pt>
    <dgm:pt modelId="{7C054E1C-C401-43E0-816C-2D72E71D2B4E}" type="sibTrans" cxnId="{6C745CBE-9EDB-44B5-93D0-E76B21A493C9}">
      <dgm:prSet/>
      <dgm:spPr/>
      <dgm:t>
        <a:bodyPr/>
        <a:lstStyle/>
        <a:p>
          <a:endParaRPr lang="en-US"/>
        </a:p>
      </dgm:t>
    </dgm:pt>
    <dgm:pt modelId="{BDCF76D5-A95E-433E-93EC-D547750F252E}">
      <dgm:prSet custT="1"/>
      <dgm:spPr/>
      <dgm:t>
        <a:bodyPr/>
        <a:lstStyle/>
        <a:p>
          <a:r>
            <a:rPr lang="en-US" sz="1600" dirty="0"/>
            <a:t>COSTS EFFECTIVENESS</a:t>
          </a:r>
        </a:p>
      </dgm:t>
    </dgm:pt>
    <dgm:pt modelId="{85B649CA-98AA-4404-8447-9C209F4D5D47}" type="parTrans" cxnId="{F127780C-F1F5-40AC-B153-9AE6DC782BF6}">
      <dgm:prSet/>
      <dgm:spPr/>
      <dgm:t>
        <a:bodyPr/>
        <a:lstStyle/>
        <a:p>
          <a:endParaRPr lang="en-US"/>
        </a:p>
      </dgm:t>
    </dgm:pt>
    <dgm:pt modelId="{36A1F7C1-E29B-45DC-9DAB-517D71C3D9AB}" type="sibTrans" cxnId="{F127780C-F1F5-40AC-B153-9AE6DC782BF6}">
      <dgm:prSet/>
      <dgm:spPr/>
      <dgm:t>
        <a:bodyPr/>
        <a:lstStyle/>
        <a:p>
          <a:endParaRPr lang="en-US"/>
        </a:p>
      </dgm:t>
    </dgm:pt>
    <dgm:pt modelId="{BFEA8C52-FC24-4FA1-BDAF-71ACD2D02AED}">
      <dgm:prSet custT="1"/>
      <dgm:spPr/>
      <dgm:t>
        <a:bodyPr/>
        <a:lstStyle/>
        <a:p>
          <a:r>
            <a:rPr lang="en-US" sz="1800" dirty="0"/>
            <a:t>EQUITY</a:t>
          </a:r>
        </a:p>
      </dgm:t>
    </dgm:pt>
    <dgm:pt modelId="{1B7B278A-88E4-41DC-838F-81DF284B354D}" type="parTrans" cxnId="{C590FB00-B224-4581-880E-D0C634D5CDC1}">
      <dgm:prSet/>
      <dgm:spPr/>
      <dgm:t>
        <a:bodyPr/>
        <a:lstStyle/>
        <a:p>
          <a:endParaRPr lang="en-US"/>
        </a:p>
      </dgm:t>
    </dgm:pt>
    <dgm:pt modelId="{B9739C4D-93FC-40E9-9006-C569ED365E35}" type="sibTrans" cxnId="{C590FB00-B224-4581-880E-D0C634D5CDC1}">
      <dgm:prSet/>
      <dgm:spPr/>
      <dgm:t>
        <a:bodyPr/>
        <a:lstStyle/>
        <a:p>
          <a:endParaRPr lang="en-US"/>
        </a:p>
      </dgm:t>
    </dgm:pt>
    <dgm:pt modelId="{1B6FE141-1E1F-4AC8-8F14-F7B41CAC28C7}">
      <dgm:prSet custT="1"/>
      <dgm:spPr/>
      <dgm:t>
        <a:bodyPr/>
        <a:lstStyle/>
        <a:p>
          <a:r>
            <a:rPr lang="en-US" sz="1600" dirty="0"/>
            <a:t>SUSTAINABILITY AND POLICY</a:t>
          </a:r>
        </a:p>
      </dgm:t>
    </dgm:pt>
    <dgm:pt modelId="{14026523-0FA9-422E-A467-98256ABD141D}" type="parTrans" cxnId="{0AA0F7FB-4C80-4789-8FCB-50878E99DAF7}">
      <dgm:prSet/>
      <dgm:spPr/>
      <dgm:t>
        <a:bodyPr/>
        <a:lstStyle/>
        <a:p>
          <a:endParaRPr lang="en-US"/>
        </a:p>
      </dgm:t>
    </dgm:pt>
    <dgm:pt modelId="{01A463E9-5D80-4694-8697-F13E23BA1CFF}" type="sibTrans" cxnId="{0AA0F7FB-4C80-4789-8FCB-50878E99DAF7}">
      <dgm:prSet/>
      <dgm:spPr/>
      <dgm:t>
        <a:bodyPr/>
        <a:lstStyle/>
        <a:p>
          <a:endParaRPr lang="en-US"/>
        </a:p>
      </dgm:t>
    </dgm:pt>
    <dgm:pt modelId="{9EB84148-EF95-4E61-9C68-FC276BD49A79}">
      <dgm:prSet custT="1"/>
      <dgm:spPr/>
      <dgm:t>
        <a:bodyPr/>
        <a:lstStyle/>
        <a:p>
          <a:r>
            <a:rPr lang="en-US" sz="1800" dirty="0"/>
            <a:t>What are the implications for programmes and policies for scaling up community-based and health care financing programmes?</a:t>
          </a:r>
        </a:p>
      </dgm:t>
    </dgm:pt>
    <dgm:pt modelId="{03BAB0C8-1E25-4B8C-B029-C9DC89F836BF}" type="parTrans" cxnId="{32EB6DCE-847F-494E-8826-30BDF5B7D7C0}">
      <dgm:prSet/>
      <dgm:spPr/>
      <dgm:t>
        <a:bodyPr/>
        <a:lstStyle/>
        <a:p>
          <a:endParaRPr lang="en-US"/>
        </a:p>
      </dgm:t>
    </dgm:pt>
    <dgm:pt modelId="{D4555364-1AF1-42F3-BA73-DDEE12BCDF06}" type="sibTrans" cxnId="{32EB6DCE-847F-494E-8826-30BDF5B7D7C0}">
      <dgm:prSet/>
      <dgm:spPr/>
      <dgm:t>
        <a:bodyPr/>
        <a:lstStyle/>
        <a:p>
          <a:endParaRPr lang="en-US"/>
        </a:p>
      </dgm:t>
    </dgm:pt>
    <dgm:pt modelId="{6FBB6450-7483-4874-B64E-3F215004FA25}">
      <dgm:prSet custT="1"/>
      <dgm:spPr/>
      <dgm:t>
        <a:bodyPr/>
        <a:lstStyle/>
        <a:p>
          <a:r>
            <a:rPr lang="en-US" sz="1800" dirty="0"/>
            <a:t>What resources are available for SRH from different sources and their distribution by services, providers and region?</a:t>
          </a:r>
        </a:p>
      </dgm:t>
    </dgm:pt>
    <dgm:pt modelId="{165ADB04-E9AF-4AE7-874A-473D0688842A}" type="parTrans" cxnId="{080E7E68-79AC-4EC4-8084-08F946C8CA5D}">
      <dgm:prSet/>
      <dgm:spPr/>
      <dgm:t>
        <a:bodyPr/>
        <a:lstStyle/>
        <a:p>
          <a:endParaRPr lang="en-US"/>
        </a:p>
      </dgm:t>
    </dgm:pt>
    <dgm:pt modelId="{41A39786-C01C-4C8B-A4B7-65FDDB9BC3FE}" type="sibTrans" cxnId="{080E7E68-79AC-4EC4-8084-08F946C8CA5D}">
      <dgm:prSet/>
      <dgm:spPr/>
      <dgm:t>
        <a:bodyPr/>
        <a:lstStyle/>
        <a:p>
          <a:endParaRPr lang="en-US"/>
        </a:p>
      </dgm:t>
    </dgm:pt>
    <dgm:pt modelId="{A2DF015A-8E87-4415-A33C-2DDC3EA16FDB}">
      <dgm:prSet custT="1"/>
      <dgm:spPr/>
      <dgm:t>
        <a:bodyPr/>
        <a:lstStyle/>
        <a:p>
          <a:r>
            <a:rPr lang="en-US" sz="1800" dirty="0"/>
            <a:t>What are the costs for scaling up SRH services? </a:t>
          </a:r>
        </a:p>
      </dgm:t>
    </dgm:pt>
    <dgm:pt modelId="{97FD6F90-2276-4F4C-8243-13B9FDD5A642}" type="parTrans" cxnId="{77522B83-B11B-46AE-837A-EF3E43300A19}">
      <dgm:prSet/>
      <dgm:spPr/>
      <dgm:t>
        <a:bodyPr/>
        <a:lstStyle/>
        <a:p>
          <a:endParaRPr lang="en-US"/>
        </a:p>
      </dgm:t>
    </dgm:pt>
    <dgm:pt modelId="{710F389E-2880-4685-905B-A87BFB4BC455}" type="sibTrans" cxnId="{77522B83-B11B-46AE-837A-EF3E43300A19}">
      <dgm:prSet/>
      <dgm:spPr/>
      <dgm:t>
        <a:bodyPr/>
        <a:lstStyle/>
        <a:p>
          <a:endParaRPr lang="en-US"/>
        </a:p>
      </dgm:t>
    </dgm:pt>
    <dgm:pt modelId="{445A1208-C550-4D0D-92EA-3E016B5076DF}">
      <dgm:prSet custT="1"/>
      <dgm:spPr/>
      <dgm:t>
        <a:bodyPr/>
        <a:lstStyle/>
        <a:p>
          <a:r>
            <a:rPr lang="en-US" sz="1800" dirty="0"/>
            <a:t>What is the population health impact of scaled-up programmes and at what costs? </a:t>
          </a:r>
        </a:p>
      </dgm:t>
    </dgm:pt>
    <dgm:pt modelId="{51918EDD-86BD-4FE0-88BD-97A3656FB60B}" type="parTrans" cxnId="{A4F7CCD5-A499-4A85-854C-2924720374F9}">
      <dgm:prSet/>
      <dgm:spPr/>
      <dgm:t>
        <a:bodyPr/>
        <a:lstStyle/>
        <a:p>
          <a:endParaRPr lang="en-US"/>
        </a:p>
      </dgm:t>
    </dgm:pt>
    <dgm:pt modelId="{A2E163C8-1B57-41D4-9D1C-5892D8096D7D}" type="sibTrans" cxnId="{A4F7CCD5-A499-4A85-854C-2924720374F9}">
      <dgm:prSet/>
      <dgm:spPr/>
      <dgm:t>
        <a:bodyPr/>
        <a:lstStyle/>
        <a:p>
          <a:endParaRPr lang="en-US"/>
        </a:p>
      </dgm:t>
    </dgm:pt>
    <dgm:pt modelId="{40F269CC-F1BB-4077-BA89-FB30A82B8C83}">
      <dgm:prSet custT="1"/>
      <dgm:spPr/>
      <dgm:t>
        <a:bodyPr/>
        <a:lstStyle/>
        <a:p>
          <a:r>
            <a:rPr lang="en-US" sz="1800" dirty="0"/>
            <a:t>Are these programmes reaching the intended vulnerable and most-in-need groups? </a:t>
          </a:r>
        </a:p>
      </dgm:t>
    </dgm:pt>
    <dgm:pt modelId="{3804A5CB-2FFE-4D77-A630-7093B36DCD87}" type="parTrans" cxnId="{CA4B7DF4-BE4B-4AC4-97D9-2CAC3C263D80}">
      <dgm:prSet/>
      <dgm:spPr/>
      <dgm:t>
        <a:bodyPr/>
        <a:lstStyle/>
        <a:p>
          <a:endParaRPr lang="en-US"/>
        </a:p>
      </dgm:t>
    </dgm:pt>
    <dgm:pt modelId="{3914A920-1BA2-44FB-8638-9B60DF84538B}" type="sibTrans" cxnId="{CA4B7DF4-BE4B-4AC4-97D9-2CAC3C263D80}">
      <dgm:prSet/>
      <dgm:spPr/>
      <dgm:t>
        <a:bodyPr/>
        <a:lstStyle/>
        <a:p>
          <a:endParaRPr lang="en-US"/>
        </a:p>
      </dgm:t>
    </dgm:pt>
    <dgm:pt modelId="{62E148B5-6B1D-43E7-A3AD-E364E61A7EEC}">
      <dgm:prSet custT="1"/>
      <dgm:spPr/>
      <dgm:t>
        <a:bodyPr/>
        <a:lstStyle/>
        <a:p>
          <a:r>
            <a:rPr lang="en-US" sz="1800" dirty="0"/>
            <a:t> What is the potential for sustainable scaling up of pilot programmes?  </a:t>
          </a:r>
        </a:p>
      </dgm:t>
    </dgm:pt>
    <dgm:pt modelId="{411CFDA4-C24B-4ACF-88ED-3A148509789F}" type="parTrans" cxnId="{338F0944-C66A-42E1-8B67-63DC0AC56D0C}">
      <dgm:prSet/>
      <dgm:spPr/>
      <dgm:t>
        <a:bodyPr/>
        <a:lstStyle/>
        <a:p>
          <a:endParaRPr lang="en-US"/>
        </a:p>
      </dgm:t>
    </dgm:pt>
    <dgm:pt modelId="{0ECE76CE-2741-4AB7-A95C-FD4B4041DAC2}" type="sibTrans" cxnId="{338F0944-C66A-42E1-8B67-63DC0AC56D0C}">
      <dgm:prSet/>
      <dgm:spPr/>
      <dgm:t>
        <a:bodyPr/>
        <a:lstStyle/>
        <a:p>
          <a:endParaRPr lang="en-US"/>
        </a:p>
      </dgm:t>
    </dgm:pt>
    <dgm:pt modelId="{A16029A1-4E91-402B-8D28-77965305CD00}">
      <dgm:prSet custT="1"/>
      <dgm:spPr/>
      <dgm:t>
        <a:bodyPr/>
        <a:lstStyle/>
        <a:p>
          <a:r>
            <a:rPr lang="en-US" sz="1700" dirty="0"/>
            <a:t>Methodology for measuring costs of the program: by types of services, inputs or combination</a:t>
          </a:r>
        </a:p>
      </dgm:t>
    </dgm:pt>
    <dgm:pt modelId="{FA6C0570-EC62-46B9-8500-2C6DF074A6B7}" type="parTrans" cxnId="{3C398BE9-0E57-4E19-9340-051F220214B9}">
      <dgm:prSet/>
      <dgm:spPr/>
      <dgm:t>
        <a:bodyPr/>
        <a:lstStyle/>
        <a:p>
          <a:endParaRPr lang="en-US"/>
        </a:p>
      </dgm:t>
    </dgm:pt>
    <dgm:pt modelId="{1A2F4684-4DEA-449E-BBC2-522ABB8906A4}" type="sibTrans" cxnId="{3C398BE9-0E57-4E19-9340-051F220214B9}">
      <dgm:prSet/>
      <dgm:spPr/>
      <dgm:t>
        <a:bodyPr/>
        <a:lstStyle/>
        <a:p>
          <a:endParaRPr lang="en-US"/>
        </a:p>
      </dgm:t>
    </dgm:pt>
    <dgm:pt modelId="{E1F30719-0D0A-4D3E-BAFE-B16F93385099}">
      <dgm:prSet custT="1"/>
      <dgm:spPr/>
      <dgm:t>
        <a:bodyPr/>
        <a:lstStyle/>
        <a:p>
          <a:r>
            <a:rPr lang="en-US" sz="1800" dirty="0"/>
            <a:t> Costs of introducing new policy guidelines</a:t>
          </a:r>
        </a:p>
      </dgm:t>
    </dgm:pt>
    <dgm:pt modelId="{95AD7CF2-E63B-470A-8C41-3FAA2DEFF663}" type="parTrans" cxnId="{AB87F58F-0A71-4571-89B4-D4C5CF56327A}">
      <dgm:prSet/>
      <dgm:spPr/>
      <dgm:t>
        <a:bodyPr/>
        <a:lstStyle/>
        <a:p>
          <a:endParaRPr lang="en-US"/>
        </a:p>
      </dgm:t>
    </dgm:pt>
    <dgm:pt modelId="{71A0F03B-7CE2-45CA-B064-937BA8365EF5}" type="sibTrans" cxnId="{AB87F58F-0A71-4571-89B4-D4C5CF56327A}">
      <dgm:prSet/>
      <dgm:spPr/>
      <dgm:t>
        <a:bodyPr/>
        <a:lstStyle/>
        <a:p>
          <a:endParaRPr lang="en-US"/>
        </a:p>
      </dgm:t>
    </dgm:pt>
    <dgm:pt modelId="{96E01D79-1CE8-41FA-8161-A5CAC06B7CE8}">
      <dgm:prSet custT="1"/>
      <dgm:spPr/>
      <dgm:t>
        <a:bodyPr/>
        <a:lstStyle/>
        <a:p>
          <a:r>
            <a:rPr lang="en-US" sz="1800" dirty="0"/>
            <a:t>Assess which specific SRH services are more cost effective compared to others to improve SRH outcomes at lower costs? </a:t>
          </a:r>
        </a:p>
      </dgm:t>
    </dgm:pt>
    <dgm:pt modelId="{AECA71C5-13EB-4DF5-8CF6-9E9883D51C30}" type="parTrans" cxnId="{7733E395-169F-4099-971B-020A7872BB8F}">
      <dgm:prSet/>
      <dgm:spPr/>
      <dgm:t>
        <a:bodyPr/>
        <a:lstStyle/>
        <a:p>
          <a:endParaRPr lang="en-US"/>
        </a:p>
      </dgm:t>
    </dgm:pt>
    <dgm:pt modelId="{5A0952D0-943D-4586-9939-5E959FEA5F2B}" type="sibTrans" cxnId="{7733E395-169F-4099-971B-020A7872BB8F}">
      <dgm:prSet/>
      <dgm:spPr/>
      <dgm:t>
        <a:bodyPr/>
        <a:lstStyle/>
        <a:p>
          <a:endParaRPr lang="en-US"/>
        </a:p>
      </dgm:t>
    </dgm:pt>
    <dgm:pt modelId="{98E2BBB7-5A1E-314D-820C-A35A8906CA2F}">
      <dgm:prSet custT="1"/>
      <dgm:spPr/>
      <dgm:t>
        <a:bodyPr/>
        <a:lstStyle/>
        <a:p>
          <a:r>
            <a:rPr lang="en-US" sz="1800" dirty="0"/>
            <a:t>How can financial access be measured and improved – Equity in access, impoverishment and catastrophic health expenditures</a:t>
          </a:r>
        </a:p>
      </dgm:t>
    </dgm:pt>
    <dgm:pt modelId="{9DCA50C5-669A-1B40-AB74-9D840C268AB8}" type="parTrans" cxnId="{AE881188-6A85-D54F-8219-9BF70B66D6ED}">
      <dgm:prSet/>
      <dgm:spPr/>
      <dgm:t>
        <a:bodyPr/>
        <a:lstStyle/>
        <a:p>
          <a:endParaRPr lang="en-GB"/>
        </a:p>
      </dgm:t>
    </dgm:pt>
    <dgm:pt modelId="{68FCA11B-5A0B-9D46-8E6D-57559E6D118F}" type="sibTrans" cxnId="{AE881188-6A85-D54F-8219-9BF70B66D6ED}">
      <dgm:prSet/>
      <dgm:spPr/>
      <dgm:t>
        <a:bodyPr/>
        <a:lstStyle/>
        <a:p>
          <a:endParaRPr lang="en-GB"/>
        </a:p>
      </dgm:t>
    </dgm:pt>
    <dgm:pt modelId="{31C98564-929E-444D-981F-1342FA1A60C6}" type="pres">
      <dgm:prSet presAssocID="{C14C21EE-EB12-4698-9E45-C65EE3B8FC59}" presName="Name0" presStyleCnt="0">
        <dgm:presLayoutVars>
          <dgm:dir/>
          <dgm:animLvl val="lvl"/>
          <dgm:resizeHandles val="exact"/>
        </dgm:presLayoutVars>
      </dgm:prSet>
      <dgm:spPr/>
    </dgm:pt>
    <dgm:pt modelId="{A5250DA6-8280-464B-BF2F-133CB9319C21}" type="pres">
      <dgm:prSet presAssocID="{C5A4CAED-87B4-4816-83FB-79B11B6A4570}" presName="linNode" presStyleCnt="0"/>
      <dgm:spPr/>
    </dgm:pt>
    <dgm:pt modelId="{94DF6424-E481-44C4-9435-1654B3418CE6}" type="pres">
      <dgm:prSet presAssocID="{C5A4CAED-87B4-4816-83FB-79B11B6A4570}" presName="parentText" presStyleLbl="node1" presStyleIdx="0" presStyleCnt="5" custScaleX="45342" custScaleY="79718">
        <dgm:presLayoutVars>
          <dgm:chMax val="1"/>
          <dgm:bulletEnabled val="1"/>
        </dgm:presLayoutVars>
      </dgm:prSet>
      <dgm:spPr/>
    </dgm:pt>
    <dgm:pt modelId="{93D9E3D3-7E1B-4786-B942-D4B54FFC64DC}" type="pres">
      <dgm:prSet presAssocID="{C5A4CAED-87B4-4816-83FB-79B11B6A4570}" presName="descendantText" presStyleLbl="alignAccFollowNode1" presStyleIdx="0" presStyleCnt="5" custScaleX="138971">
        <dgm:presLayoutVars>
          <dgm:bulletEnabled val="1"/>
        </dgm:presLayoutVars>
      </dgm:prSet>
      <dgm:spPr/>
    </dgm:pt>
    <dgm:pt modelId="{1539747C-5160-4DBB-9937-36AE0B6EA952}" type="pres">
      <dgm:prSet presAssocID="{E6F6EF30-8541-4C55-B447-B1D6212AFF66}" presName="sp" presStyleCnt="0"/>
      <dgm:spPr/>
    </dgm:pt>
    <dgm:pt modelId="{AC1CD296-7C6B-488E-B81E-911967BBB33D}" type="pres">
      <dgm:prSet presAssocID="{78F526EE-0696-4B2C-A228-EF5D759597AB}" presName="linNode" presStyleCnt="0"/>
      <dgm:spPr/>
    </dgm:pt>
    <dgm:pt modelId="{C8B6F52F-F143-4173-803C-17D204233356}" type="pres">
      <dgm:prSet presAssocID="{78F526EE-0696-4B2C-A228-EF5D759597AB}" presName="parentText" presStyleLbl="node1" presStyleIdx="1" presStyleCnt="5" custScaleX="52851" custScaleY="81091">
        <dgm:presLayoutVars>
          <dgm:chMax val="1"/>
          <dgm:bulletEnabled val="1"/>
        </dgm:presLayoutVars>
      </dgm:prSet>
      <dgm:spPr/>
    </dgm:pt>
    <dgm:pt modelId="{4F0B3DFA-839F-4CED-9184-E15CA8E2544D}" type="pres">
      <dgm:prSet presAssocID="{78F526EE-0696-4B2C-A228-EF5D759597AB}" presName="descendantText" presStyleLbl="alignAccFollowNode1" presStyleIdx="1" presStyleCnt="5" custScaleX="164014">
        <dgm:presLayoutVars>
          <dgm:bulletEnabled val="1"/>
        </dgm:presLayoutVars>
      </dgm:prSet>
      <dgm:spPr/>
    </dgm:pt>
    <dgm:pt modelId="{F5BEFE59-E4DD-42CE-A20D-6CF7AD8C8F89}" type="pres">
      <dgm:prSet presAssocID="{7C054E1C-C401-43E0-816C-2D72E71D2B4E}" presName="sp" presStyleCnt="0"/>
      <dgm:spPr/>
    </dgm:pt>
    <dgm:pt modelId="{6DAF7958-2355-435B-887B-9163A63FF542}" type="pres">
      <dgm:prSet presAssocID="{BDCF76D5-A95E-433E-93EC-D547750F252E}" presName="linNode" presStyleCnt="0"/>
      <dgm:spPr/>
    </dgm:pt>
    <dgm:pt modelId="{25B463DE-F61E-4929-9DA8-D3C25E195996}" type="pres">
      <dgm:prSet presAssocID="{BDCF76D5-A95E-433E-93EC-D547750F252E}" presName="parentText" presStyleLbl="node1" presStyleIdx="2" presStyleCnt="5" custScaleX="57972" custLinFactNeighborX="-7" custLinFactNeighborY="-1002">
        <dgm:presLayoutVars>
          <dgm:chMax val="1"/>
          <dgm:bulletEnabled val="1"/>
        </dgm:presLayoutVars>
      </dgm:prSet>
      <dgm:spPr/>
    </dgm:pt>
    <dgm:pt modelId="{234F38D0-3128-4BB7-A66D-8F1DF83BF56C}" type="pres">
      <dgm:prSet presAssocID="{BDCF76D5-A95E-433E-93EC-D547750F252E}" presName="descendantText" presStyleLbl="alignAccFollowNode1" presStyleIdx="2" presStyleCnt="5" custScaleX="182632">
        <dgm:presLayoutVars>
          <dgm:bulletEnabled val="1"/>
        </dgm:presLayoutVars>
      </dgm:prSet>
      <dgm:spPr/>
    </dgm:pt>
    <dgm:pt modelId="{831317AB-708B-4DC1-B970-AE062DFDD940}" type="pres">
      <dgm:prSet presAssocID="{36A1F7C1-E29B-45DC-9DAB-517D71C3D9AB}" presName="sp" presStyleCnt="0"/>
      <dgm:spPr/>
    </dgm:pt>
    <dgm:pt modelId="{5A5B9718-025F-4043-8FAC-DFDA28CEE27C}" type="pres">
      <dgm:prSet presAssocID="{BFEA8C52-FC24-4FA1-BDAF-71ACD2D02AED}" presName="linNode" presStyleCnt="0"/>
      <dgm:spPr/>
    </dgm:pt>
    <dgm:pt modelId="{7B267E06-B1F9-40AF-8CFC-D68DB45E752B}" type="pres">
      <dgm:prSet presAssocID="{BFEA8C52-FC24-4FA1-BDAF-71ACD2D02AED}" presName="parentText" presStyleLbl="node1" presStyleIdx="3" presStyleCnt="5" custScaleX="58000">
        <dgm:presLayoutVars>
          <dgm:chMax val="1"/>
          <dgm:bulletEnabled val="1"/>
        </dgm:presLayoutVars>
      </dgm:prSet>
      <dgm:spPr/>
    </dgm:pt>
    <dgm:pt modelId="{6617145E-A008-4068-B34F-2458CBFE699D}" type="pres">
      <dgm:prSet presAssocID="{BFEA8C52-FC24-4FA1-BDAF-71ACD2D02AED}" presName="descendantText" presStyleLbl="alignAccFollowNode1" presStyleIdx="3" presStyleCnt="5" custScaleX="177437">
        <dgm:presLayoutVars>
          <dgm:bulletEnabled val="1"/>
        </dgm:presLayoutVars>
      </dgm:prSet>
      <dgm:spPr/>
    </dgm:pt>
    <dgm:pt modelId="{1E84C9B0-D54B-4BE3-BCB0-6413CC3F40D9}" type="pres">
      <dgm:prSet presAssocID="{B9739C4D-93FC-40E9-9006-C569ED365E35}" presName="sp" presStyleCnt="0"/>
      <dgm:spPr/>
    </dgm:pt>
    <dgm:pt modelId="{0A8FE782-BA51-449C-BC4A-0BA4A266F2EC}" type="pres">
      <dgm:prSet presAssocID="{1B6FE141-1E1F-4AC8-8F14-F7B41CAC28C7}" presName="linNode" presStyleCnt="0"/>
      <dgm:spPr/>
    </dgm:pt>
    <dgm:pt modelId="{95CE511F-89F3-4C23-9059-19469B6F56DF}" type="pres">
      <dgm:prSet presAssocID="{1B6FE141-1E1F-4AC8-8F14-F7B41CAC28C7}" presName="parentText" presStyleLbl="node1" presStyleIdx="4" presStyleCnt="5" custScaleX="42490" custLinFactNeighborX="-8">
        <dgm:presLayoutVars>
          <dgm:chMax val="1"/>
          <dgm:bulletEnabled val="1"/>
        </dgm:presLayoutVars>
      </dgm:prSet>
      <dgm:spPr/>
    </dgm:pt>
    <dgm:pt modelId="{364ACD33-EA25-489B-AAC8-F10BA39A1BC5}" type="pres">
      <dgm:prSet presAssocID="{1B6FE141-1E1F-4AC8-8F14-F7B41CAC28C7}" presName="descendantText" presStyleLbl="alignAccFollowNode1" presStyleIdx="4" presStyleCnt="5" custScaleX="132486">
        <dgm:presLayoutVars>
          <dgm:bulletEnabled val="1"/>
        </dgm:presLayoutVars>
      </dgm:prSet>
      <dgm:spPr/>
    </dgm:pt>
  </dgm:ptLst>
  <dgm:cxnLst>
    <dgm:cxn modelId="{C590FB00-B224-4581-880E-D0C634D5CDC1}" srcId="{C14C21EE-EB12-4698-9E45-C65EE3B8FC59}" destId="{BFEA8C52-FC24-4FA1-BDAF-71ACD2D02AED}" srcOrd="3" destOrd="0" parTransId="{1B7B278A-88E4-41DC-838F-81DF284B354D}" sibTransId="{B9739C4D-93FC-40E9-9006-C569ED365E35}"/>
    <dgm:cxn modelId="{F127780C-F1F5-40AC-B153-9AE6DC782BF6}" srcId="{C14C21EE-EB12-4698-9E45-C65EE3B8FC59}" destId="{BDCF76D5-A95E-433E-93EC-D547750F252E}" srcOrd="2" destOrd="0" parTransId="{85B649CA-98AA-4404-8447-9C209F4D5D47}" sibTransId="{36A1F7C1-E29B-45DC-9DAB-517D71C3D9AB}"/>
    <dgm:cxn modelId="{338F0944-C66A-42E1-8B67-63DC0AC56D0C}" srcId="{1B6FE141-1E1F-4AC8-8F14-F7B41CAC28C7}" destId="{62E148B5-6B1D-43E7-A3AD-E364E61A7EEC}" srcOrd="0" destOrd="0" parTransId="{411CFDA4-C24B-4ACF-88ED-3A148509789F}" sibTransId="{0ECE76CE-2741-4AB7-A95C-FD4B4041DAC2}"/>
    <dgm:cxn modelId="{080E7E68-79AC-4EC4-8084-08F946C8CA5D}" srcId="{C5A4CAED-87B4-4816-83FB-79B11B6A4570}" destId="{6FBB6450-7483-4874-B64E-3F215004FA25}" srcOrd="0" destOrd="0" parTransId="{165ADB04-E9AF-4AE7-874A-473D0688842A}" sibTransId="{41A39786-C01C-4C8B-A4B7-65FDDB9BC3FE}"/>
    <dgm:cxn modelId="{C7B90E49-1220-46E5-802B-3CE0E0A73353}" type="presOf" srcId="{A2DF015A-8E87-4415-A33C-2DDC3EA16FDB}" destId="{4F0B3DFA-839F-4CED-9184-E15CA8E2544D}" srcOrd="0" destOrd="0" presId="urn:microsoft.com/office/officeart/2005/8/layout/vList5"/>
    <dgm:cxn modelId="{2892AD4F-827E-430E-BC3F-E44127970941}" type="presOf" srcId="{C14C21EE-EB12-4698-9E45-C65EE3B8FC59}" destId="{31C98564-929E-444D-981F-1342FA1A60C6}" srcOrd="0" destOrd="0" presId="urn:microsoft.com/office/officeart/2005/8/layout/vList5"/>
    <dgm:cxn modelId="{BC178752-8FD8-4280-BB60-A7F14F212D00}" type="presOf" srcId="{40F269CC-F1BB-4077-BA89-FB30A82B8C83}" destId="{6617145E-A008-4068-B34F-2458CBFE699D}" srcOrd="0" destOrd="0" presId="urn:microsoft.com/office/officeart/2005/8/layout/vList5"/>
    <dgm:cxn modelId="{3B55C159-7389-43F0-9B93-4AE5B1A2EEE2}" type="presOf" srcId="{BDCF76D5-A95E-433E-93EC-D547750F252E}" destId="{25B463DE-F61E-4929-9DA8-D3C25E195996}" srcOrd="0" destOrd="0" presId="urn:microsoft.com/office/officeart/2005/8/layout/vList5"/>
    <dgm:cxn modelId="{1251C282-E4D6-43D3-B13A-D866BB0862B4}" srcId="{C14C21EE-EB12-4698-9E45-C65EE3B8FC59}" destId="{C5A4CAED-87B4-4816-83FB-79B11B6A4570}" srcOrd="0" destOrd="0" parTransId="{40A634BC-2F60-4B47-BF67-2682B388A38C}" sibTransId="{E6F6EF30-8541-4C55-B447-B1D6212AFF66}"/>
    <dgm:cxn modelId="{77522B83-B11B-46AE-837A-EF3E43300A19}" srcId="{78F526EE-0696-4B2C-A228-EF5D759597AB}" destId="{A2DF015A-8E87-4415-A33C-2DDC3EA16FDB}" srcOrd="0" destOrd="0" parTransId="{97FD6F90-2276-4F4C-8243-13B9FDD5A642}" sibTransId="{710F389E-2880-4685-905B-A87BFB4BC455}"/>
    <dgm:cxn modelId="{AE881188-6A85-D54F-8219-9BF70B66D6ED}" srcId="{BFEA8C52-FC24-4FA1-BDAF-71ACD2D02AED}" destId="{98E2BBB7-5A1E-314D-820C-A35A8906CA2F}" srcOrd="1" destOrd="0" parTransId="{9DCA50C5-669A-1B40-AB74-9D840C268AB8}" sibTransId="{68FCA11B-5A0B-9D46-8E6D-57559E6D118F}"/>
    <dgm:cxn modelId="{AB87F58F-0A71-4571-89B4-D4C5CF56327A}" srcId="{78F526EE-0696-4B2C-A228-EF5D759597AB}" destId="{E1F30719-0D0A-4D3E-BAFE-B16F93385099}" srcOrd="2" destOrd="0" parTransId="{95AD7CF2-E63B-470A-8C41-3FAA2DEFF663}" sibTransId="{71A0F03B-7CE2-45CA-B064-937BA8365EF5}"/>
    <dgm:cxn modelId="{5B57A590-88C2-4F38-B4B8-85122475F0E4}" type="presOf" srcId="{62E148B5-6B1D-43E7-A3AD-E364E61A7EEC}" destId="{364ACD33-EA25-489B-AAC8-F10BA39A1BC5}" srcOrd="0" destOrd="0" presId="urn:microsoft.com/office/officeart/2005/8/layout/vList5"/>
    <dgm:cxn modelId="{DEFB4092-4A8D-4A39-92E6-43BF88F1905C}" type="presOf" srcId="{E1F30719-0D0A-4D3E-BAFE-B16F93385099}" destId="{4F0B3DFA-839F-4CED-9184-E15CA8E2544D}" srcOrd="0" destOrd="2" presId="urn:microsoft.com/office/officeart/2005/8/layout/vList5"/>
    <dgm:cxn modelId="{7733E395-169F-4099-971B-020A7872BB8F}" srcId="{BDCF76D5-A95E-433E-93EC-D547750F252E}" destId="{96E01D79-1CE8-41FA-8161-A5CAC06B7CE8}" srcOrd="1" destOrd="0" parTransId="{AECA71C5-13EB-4DF5-8CF6-9E9883D51C30}" sibTransId="{5A0952D0-943D-4586-9939-5E959FEA5F2B}"/>
    <dgm:cxn modelId="{6C5BA5B0-5AF1-154C-9111-FC0ABA2D1253}" type="presOf" srcId="{98E2BBB7-5A1E-314D-820C-A35A8906CA2F}" destId="{6617145E-A008-4068-B34F-2458CBFE699D}" srcOrd="0" destOrd="1" presId="urn:microsoft.com/office/officeart/2005/8/layout/vList5"/>
    <dgm:cxn modelId="{62F3A5B9-DFB1-4981-8CE0-012AE53821A8}" type="presOf" srcId="{1B6FE141-1E1F-4AC8-8F14-F7B41CAC28C7}" destId="{95CE511F-89F3-4C23-9059-19469B6F56DF}" srcOrd="0" destOrd="0" presId="urn:microsoft.com/office/officeart/2005/8/layout/vList5"/>
    <dgm:cxn modelId="{427511BA-3B23-436D-88B3-951D1554A63F}" type="presOf" srcId="{96E01D79-1CE8-41FA-8161-A5CAC06B7CE8}" destId="{234F38D0-3128-4BB7-A66D-8F1DF83BF56C}" srcOrd="0" destOrd="1" presId="urn:microsoft.com/office/officeart/2005/8/layout/vList5"/>
    <dgm:cxn modelId="{6C745CBE-9EDB-44B5-93D0-E76B21A493C9}" srcId="{C14C21EE-EB12-4698-9E45-C65EE3B8FC59}" destId="{78F526EE-0696-4B2C-A228-EF5D759597AB}" srcOrd="1" destOrd="0" parTransId="{E8DBAAA5-3869-40C1-8542-B69814A526EE}" sibTransId="{7C054E1C-C401-43E0-816C-2D72E71D2B4E}"/>
    <dgm:cxn modelId="{32EB6DCE-847F-494E-8826-30BDF5B7D7C0}" srcId="{1B6FE141-1E1F-4AC8-8F14-F7B41CAC28C7}" destId="{9EB84148-EF95-4E61-9C68-FC276BD49A79}" srcOrd="1" destOrd="0" parTransId="{03BAB0C8-1E25-4B8C-B029-C9DC89F836BF}" sibTransId="{D4555364-1AF1-42F3-BA73-DDEE12BCDF06}"/>
    <dgm:cxn modelId="{A4F7CCD5-A499-4A85-854C-2924720374F9}" srcId="{BDCF76D5-A95E-433E-93EC-D547750F252E}" destId="{445A1208-C550-4D0D-92EA-3E016B5076DF}" srcOrd="0" destOrd="0" parTransId="{51918EDD-86BD-4FE0-88BD-97A3656FB60B}" sibTransId="{A2E163C8-1B57-41D4-9D1C-5892D8096D7D}"/>
    <dgm:cxn modelId="{67B00ADC-A5A0-48C6-9453-9DCD8FCFA2AF}" type="presOf" srcId="{6FBB6450-7483-4874-B64E-3F215004FA25}" destId="{93D9E3D3-7E1B-4786-B942-D4B54FFC64DC}" srcOrd="0" destOrd="0" presId="urn:microsoft.com/office/officeart/2005/8/layout/vList5"/>
    <dgm:cxn modelId="{823642DC-1F6F-4D00-A9A9-2DA463A757D8}" type="presOf" srcId="{C5A4CAED-87B4-4816-83FB-79B11B6A4570}" destId="{94DF6424-E481-44C4-9435-1654B3418CE6}" srcOrd="0" destOrd="0" presId="urn:microsoft.com/office/officeart/2005/8/layout/vList5"/>
    <dgm:cxn modelId="{771108E6-9C2B-4038-B5DA-32925699481B}" type="presOf" srcId="{445A1208-C550-4D0D-92EA-3E016B5076DF}" destId="{234F38D0-3128-4BB7-A66D-8F1DF83BF56C}" srcOrd="0" destOrd="0" presId="urn:microsoft.com/office/officeart/2005/8/layout/vList5"/>
    <dgm:cxn modelId="{3C398BE9-0E57-4E19-9340-051F220214B9}" srcId="{78F526EE-0696-4B2C-A228-EF5D759597AB}" destId="{A16029A1-4E91-402B-8D28-77965305CD00}" srcOrd="1" destOrd="0" parTransId="{FA6C0570-EC62-46B9-8500-2C6DF074A6B7}" sibTransId="{1A2F4684-4DEA-449E-BBC2-522ABB8906A4}"/>
    <dgm:cxn modelId="{AFAB7AEB-7BDB-4880-8AD9-8EE8E002FFF6}" type="presOf" srcId="{9EB84148-EF95-4E61-9C68-FC276BD49A79}" destId="{364ACD33-EA25-489B-AAC8-F10BA39A1BC5}" srcOrd="0" destOrd="1" presId="urn:microsoft.com/office/officeart/2005/8/layout/vList5"/>
    <dgm:cxn modelId="{859A26EC-A364-4E9B-8107-8E3BE3AA7169}" type="presOf" srcId="{78F526EE-0696-4B2C-A228-EF5D759597AB}" destId="{C8B6F52F-F143-4173-803C-17D204233356}" srcOrd="0" destOrd="0" presId="urn:microsoft.com/office/officeart/2005/8/layout/vList5"/>
    <dgm:cxn modelId="{8B350CF4-91F2-4A72-8FA7-DFF70D0BA3B5}" type="presOf" srcId="{BFEA8C52-FC24-4FA1-BDAF-71ACD2D02AED}" destId="{7B267E06-B1F9-40AF-8CFC-D68DB45E752B}" srcOrd="0" destOrd="0" presId="urn:microsoft.com/office/officeart/2005/8/layout/vList5"/>
    <dgm:cxn modelId="{CA4B7DF4-BE4B-4AC4-97D9-2CAC3C263D80}" srcId="{BFEA8C52-FC24-4FA1-BDAF-71ACD2D02AED}" destId="{40F269CC-F1BB-4077-BA89-FB30A82B8C83}" srcOrd="0" destOrd="0" parTransId="{3804A5CB-2FFE-4D77-A630-7093B36DCD87}" sibTransId="{3914A920-1BA2-44FB-8638-9B60DF84538B}"/>
    <dgm:cxn modelId="{0AA0F7FB-4C80-4789-8FCB-50878E99DAF7}" srcId="{C14C21EE-EB12-4698-9E45-C65EE3B8FC59}" destId="{1B6FE141-1E1F-4AC8-8F14-F7B41CAC28C7}" srcOrd="4" destOrd="0" parTransId="{14026523-0FA9-422E-A467-98256ABD141D}" sibTransId="{01A463E9-5D80-4694-8697-F13E23BA1CFF}"/>
    <dgm:cxn modelId="{C2EE76FD-AD79-4FE7-B95A-3DC56F17F9D0}" type="presOf" srcId="{A16029A1-4E91-402B-8D28-77965305CD00}" destId="{4F0B3DFA-839F-4CED-9184-E15CA8E2544D}" srcOrd="0" destOrd="1" presId="urn:microsoft.com/office/officeart/2005/8/layout/vList5"/>
    <dgm:cxn modelId="{650E3246-5C66-44A5-9C95-FEBC4C5AE7C0}" type="presParOf" srcId="{31C98564-929E-444D-981F-1342FA1A60C6}" destId="{A5250DA6-8280-464B-BF2F-133CB9319C21}" srcOrd="0" destOrd="0" presId="urn:microsoft.com/office/officeart/2005/8/layout/vList5"/>
    <dgm:cxn modelId="{DA9C2C5E-F259-4374-8D52-BAC2D33E6A08}" type="presParOf" srcId="{A5250DA6-8280-464B-BF2F-133CB9319C21}" destId="{94DF6424-E481-44C4-9435-1654B3418CE6}" srcOrd="0" destOrd="0" presId="urn:microsoft.com/office/officeart/2005/8/layout/vList5"/>
    <dgm:cxn modelId="{54691EF4-41F2-4ACE-A0D6-C9EFEBB79A56}" type="presParOf" srcId="{A5250DA6-8280-464B-BF2F-133CB9319C21}" destId="{93D9E3D3-7E1B-4786-B942-D4B54FFC64DC}" srcOrd="1" destOrd="0" presId="urn:microsoft.com/office/officeart/2005/8/layout/vList5"/>
    <dgm:cxn modelId="{D5CBB8C9-2F77-476C-9F97-7D17B220A83C}" type="presParOf" srcId="{31C98564-929E-444D-981F-1342FA1A60C6}" destId="{1539747C-5160-4DBB-9937-36AE0B6EA952}" srcOrd="1" destOrd="0" presId="urn:microsoft.com/office/officeart/2005/8/layout/vList5"/>
    <dgm:cxn modelId="{D7789471-2A87-4F90-BE4B-B04495BD8463}" type="presParOf" srcId="{31C98564-929E-444D-981F-1342FA1A60C6}" destId="{AC1CD296-7C6B-488E-B81E-911967BBB33D}" srcOrd="2" destOrd="0" presId="urn:microsoft.com/office/officeart/2005/8/layout/vList5"/>
    <dgm:cxn modelId="{EE9A5B52-44F1-47BA-931D-6D4D210C7919}" type="presParOf" srcId="{AC1CD296-7C6B-488E-B81E-911967BBB33D}" destId="{C8B6F52F-F143-4173-803C-17D204233356}" srcOrd="0" destOrd="0" presId="urn:microsoft.com/office/officeart/2005/8/layout/vList5"/>
    <dgm:cxn modelId="{693871F5-C3E9-4E7C-A96F-1A6924C12958}" type="presParOf" srcId="{AC1CD296-7C6B-488E-B81E-911967BBB33D}" destId="{4F0B3DFA-839F-4CED-9184-E15CA8E2544D}" srcOrd="1" destOrd="0" presId="urn:microsoft.com/office/officeart/2005/8/layout/vList5"/>
    <dgm:cxn modelId="{B75F2FB4-4A3F-4229-87BF-4A8334224353}" type="presParOf" srcId="{31C98564-929E-444D-981F-1342FA1A60C6}" destId="{F5BEFE59-E4DD-42CE-A20D-6CF7AD8C8F89}" srcOrd="3" destOrd="0" presId="urn:microsoft.com/office/officeart/2005/8/layout/vList5"/>
    <dgm:cxn modelId="{D878ADDD-3AEB-408C-8602-9FE7DC246534}" type="presParOf" srcId="{31C98564-929E-444D-981F-1342FA1A60C6}" destId="{6DAF7958-2355-435B-887B-9163A63FF542}" srcOrd="4" destOrd="0" presId="urn:microsoft.com/office/officeart/2005/8/layout/vList5"/>
    <dgm:cxn modelId="{891C544C-CE63-47A2-9BD3-A7BD371E187D}" type="presParOf" srcId="{6DAF7958-2355-435B-887B-9163A63FF542}" destId="{25B463DE-F61E-4929-9DA8-D3C25E195996}" srcOrd="0" destOrd="0" presId="urn:microsoft.com/office/officeart/2005/8/layout/vList5"/>
    <dgm:cxn modelId="{8455B7D6-2768-4C38-A7F8-59069C54C56E}" type="presParOf" srcId="{6DAF7958-2355-435B-887B-9163A63FF542}" destId="{234F38D0-3128-4BB7-A66D-8F1DF83BF56C}" srcOrd="1" destOrd="0" presId="urn:microsoft.com/office/officeart/2005/8/layout/vList5"/>
    <dgm:cxn modelId="{CB4283FF-398C-4A9E-94B2-7E581FB89976}" type="presParOf" srcId="{31C98564-929E-444D-981F-1342FA1A60C6}" destId="{831317AB-708B-4DC1-B970-AE062DFDD940}" srcOrd="5" destOrd="0" presId="urn:microsoft.com/office/officeart/2005/8/layout/vList5"/>
    <dgm:cxn modelId="{3407B319-FF55-462E-B7F5-D7FAF0B138E1}" type="presParOf" srcId="{31C98564-929E-444D-981F-1342FA1A60C6}" destId="{5A5B9718-025F-4043-8FAC-DFDA28CEE27C}" srcOrd="6" destOrd="0" presId="urn:microsoft.com/office/officeart/2005/8/layout/vList5"/>
    <dgm:cxn modelId="{0A4E7A6E-C5A5-41CA-BACF-C531DBDD7498}" type="presParOf" srcId="{5A5B9718-025F-4043-8FAC-DFDA28CEE27C}" destId="{7B267E06-B1F9-40AF-8CFC-D68DB45E752B}" srcOrd="0" destOrd="0" presId="urn:microsoft.com/office/officeart/2005/8/layout/vList5"/>
    <dgm:cxn modelId="{DCAA2F40-9320-4B74-8084-802D22DE85DA}" type="presParOf" srcId="{5A5B9718-025F-4043-8FAC-DFDA28CEE27C}" destId="{6617145E-A008-4068-B34F-2458CBFE699D}" srcOrd="1" destOrd="0" presId="urn:microsoft.com/office/officeart/2005/8/layout/vList5"/>
    <dgm:cxn modelId="{B70D03B1-F6B9-40C8-9428-E6F5778E7A5B}" type="presParOf" srcId="{31C98564-929E-444D-981F-1342FA1A60C6}" destId="{1E84C9B0-D54B-4BE3-BCB0-6413CC3F40D9}" srcOrd="7" destOrd="0" presId="urn:microsoft.com/office/officeart/2005/8/layout/vList5"/>
    <dgm:cxn modelId="{2497C6D1-8EC3-48B1-A2D7-72C28EE42407}" type="presParOf" srcId="{31C98564-929E-444D-981F-1342FA1A60C6}" destId="{0A8FE782-BA51-449C-BC4A-0BA4A266F2EC}" srcOrd="8" destOrd="0" presId="urn:microsoft.com/office/officeart/2005/8/layout/vList5"/>
    <dgm:cxn modelId="{3D2CB825-BD38-4AD8-8883-2AF868B39775}" type="presParOf" srcId="{0A8FE782-BA51-449C-BC4A-0BA4A266F2EC}" destId="{95CE511F-89F3-4C23-9059-19469B6F56DF}" srcOrd="0" destOrd="0" presId="urn:microsoft.com/office/officeart/2005/8/layout/vList5"/>
    <dgm:cxn modelId="{C3388683-806B-483D-A27B-B803FE65E99B}" type="presParOf" srcId="{0A8FE782-BA51-449C-BC4A-0BA4A266F2EC}" destId="{364ACD33-EA25-489B-AAC8-F10BA39A1BC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56F875-C5EA-4B7D-9758-CEFEC17242A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BBAC1C3-9384-4B41-A14B-54522E63D5B4}">
      <dgm:prSet custT="1"/>
      <dgm:spPr/>
      <dgm:t>
        <a:bodyPr/>
        <a:lstStyle/>
        <a:p>
          <a:r>
            <a:rPr lang="en-US" sz="2000" dirty="0"/>
            <a:t>Recent and Projected trends in Gross Domestic Product (GDP) growth </a:t>
          </a:r>
        </a:p>
      </dgm:t>
    </dgm:pt>
    <dgm:pt modelId="{A6831673-AED4-44C2-B02A-CB4BCA36887A}" type="parTrans" cxnId="{B94B517E-47F3-469B-8B46-47D0EEE0F865}">
      <dgm:prSet/>
      <dgm:spPr/>
      <dgm:t>
        <a:bodyPr/>
        <a:lstStyle/>
        <a:p>
          <a:endParaRPr lang="en-US" sz="1600"/>
        </a:p>
      </dgm:t>
    </dgm:pt>
    <dgm:pt modelId="{87AA3ADA-745E-46C8-9D93-0E221F193230}" type="sibTrans" cxnId="{B94B517E-47F3-469B-8B46-47D0EEE0F865}">
      <dgm:prSet/>
      <dgm:spPr/>
      <dgm:t>
        <a:bodyPr/>
        <a:lstStyle/>
        <a:p>
          <a:endParaRPr lang="en-US" sz="1600"/>
        </a:p>
      </dgm:t>
    </dgm:pt>
    <dgm:pt modelId="{07186238-E332-4979-BB1D-411C9EA3F07C}">
      <dgm:prSet custT="1"/>
      <dgm:spPr/>
      <dgm:t>
        <a:bodyPr/>
        <a:lstStyle/>
        <a:p>
          <a:r>
            <a:rPr lang="en-US" sz="1800" dirty="0"/>
            <a:t>Shows whether the government has funding to finance health and SRH in general</a:t>
          </a:r>
        </a:p>
      </dgm:t>
    </dgm:pt>
    <dgm:pt modelId="{555ABDF1-C271-4149-90B0-4906ACA5F72D}" type="parTrans" cxnId="{E2E861BF-B220-4B8A-9938-3CA8AC138E0C}">
      <dgm:prSet/>
      <dgm:spPr/>
      <dgm:t>
        <a:bodyPr/>
        <a:lstStyle/>
        <a:p>
          <a:endParaRPr lang="en-US" sz="1600"/>
        </a:p>
      </dgm:t>
    </dgm:pt>
    <dgm:pt modelId="{9D314147-B5FC-4792-A8AF-4A5643BC0E18}" type="sibTrans" cxnId="{E2E861BF-B220-4B8A-9938-3CA8AC138E0C}">
      <dgm:prSet/>
      <dgm:spPr/>
      <dgm:t>
        <a:bodyPr/>
        <a:lstStyle/>
        <a:p>
          <a:endParaRPr lang="en-US" sz="1600"/>
        </a:p>
      </dgm:t>
    </dgm:pt>
    <dgm:pt modelId="{D46294B3-9076-46AB-B0FC-690A5A2F4835}">
      <dgm:prSet custT="1"/>
      <dgm:spPr/>
      <dgm:t>
        <a:bodyPr/>
        <a:lstStyle/>
        <a:p>
          <a:r>
            <a:rPr lang="en-US" sz="1800" dirty="0"/>
            <a:t> Higher GDP growth can imply higher government revenues, even if Revenue to GDP ratio is constant. </a:t>
          </a:r>
        </a:p>
      </dgm:t>
    </dgm:pt>
    <dgm:pt modelId="{D4A1634D-105E-4BE8-B9C5-E98A4362A74C}" type="parTrans" cxnId="{05E934E5-866B-45FB-9931-B9E8EBDBAB3D}">
      <dgm:prSet/>
      <dgm:spPr/>
      <dgm:t>
        <a:bodyPr/>
        <a:lstStyle/>
        <a:p>
          <a:endParaRPr lang="en-US" sz="1600"/>
        </a:p>
      </dgm:t>
    </dgm:pt>
    <dgm:pt modelId="{4A63D6CF-8B16-4B31-A2CE-01838DC6DEA9}" type="sibTrans" cxnId="{05E934E5-866B-45FB-9931-B9E8EBDBAB3D}">
      <dgm:prSet/>
      <dgm:spPr/>
      <dgm:t>
        <a:bodyPr/>
        <a:lstStyle/>
        <a:p>
          <a:endParaRPr lang="en-US" sz="1600"/>
        </a:p>
      </dgm:t>
    </dgm:pt>
    <dgm:pt modelId="{F2EDD140-3EC9-4535-A4A6-AA6DEAED141D}">
      <dgm:prSet custT="1"/>
      <dgm:spPr/>
      <dgm:t>
        <a:bodyPr/>
        <a:lstStyle/>
        <a:p>
          <a:pPr marL="0" lvl="0" defTabSz="844550">
            <a:lnSpc>
              <a:spcPct val="90000"/>
            </a:lnSpc>
            <a:spcBef>
              <a:spcPct val="0"/>
            </a:spcBef>
            <a:spcAft>
              <a:spcPct val="35000"/>
            </a:spcAft>
            <a:buNone/>
          </a:pPr>
          <a:r>
            <a:rPr lang="en-US" sz="2000" dirty="0"/>
            <a:t>General Government spending (GGE) to GDP ratio</a:t>
          </a:r>
        </a:p>
        <a:p>
          <a:pPr marL="0" marR="0" lvl="0" indent="0" defTabSz="914400" eaLnBrk="1" fontAlgn="auto" latinLnBrk="0" hangingPunct="1">
            <a:lnSpc>
              <a:spcPct val="100000"/>
            </a:lnSpc>
            <a:spcBef>
              <a:spcPts val="0"/>
            </a:spcBef>
            <a:spcAft>
              <a:spcPts val="0"/>
            </a:spcAft>
            <a:buClrTx/>
            <a:buSzTx/>
            <a:buFontTx/>
            <a:buNone/>
            <a:tabLst/>
            <a:defRPr/>
          </a:pPr>
          <a:r>
            <a:rPr lang="en-US" sz="2000" dirty="0"/>
            <a:t>Tax to GDP ratio  </a:t>
          </a:r>
        </a:p>
      </dgm:t>
    </dgm:pt>
    <dgm:pt modelId="{80B0F38F-2110-47A0-AF99-59369FB02232}" type="parTrans" cxnId="{C7C67E8D-C6BA-4CA1-9385-517EDD0E27D6}">
      <dgm:prSet/>
      <dgm:spPr/>
      <dgm:t>
        <a:bodyPr/>
        <a:lstStyle/>
        <a:p>
          <a:endParaRPr lang="en-US" sz="1600"/>
        </a:p>
      </dgm:t>
    </dgm:pt>
    <dgm:pt modelId="{5800AD0C-3D7B-45E7-BC86-32360097469F}" type="sibTrans" cxnId="{C7C67E8D-C6BA-4CA1-9385-517EDD0E27D6}">
      <dgm:prSet/>
      <dgm:spPr/>
      <dgm:t>
        <a:bodyPr/>
        <a:lstStyle/>
        <a:p>
          <a:endParaRPr lang="en-US" sz="1600"/>
        </a:p>
      </dgm:t>
    </dgm:pt>
    <dgm:pt modelId="{F523D3C5-85E9-4F11-AD74-AE1F3C7FBF43}">
      <dgm:prSet custT="1"/>
      <dgm:spPr/>
      <dgm:t>
        <a:bodyPr/>
        <a:lstStyle/>
        <a:p>
          <a:r>
            <a:rPr lang="en-US" sz="1800" dirty="0"/>
            <a:t>Capacity to raise taxes and thereby more resources for Health and SRH</a:t>
          </a:r>
        </a:p>
      </dgm:t>
    </dgm:pt>
    <dgm:pt modelId="{D7F226D4-4A73-4388-97E5-10911373FE75}" type="parTrans" cxnId="{DEBBE7C1-6085-4EA3-B421-5BE6756B80B0}">
      <dgm:prSet/>
      <dgm:spPr/>
      <dgm:t>
        <a:bodyPr/>
        <a:lstStyle/>
        <a:p>
          <a:endParaRPr lang="en-US" sz="1600"/>
        </a:p>
      </dgm:t>
    </dgm:pt>
    <dgm:pt modelId="{A623A0CA-D192-4F9E-841E-638F619A5544}" type="sibTrans" cxnId="{DEBBE7C1-6085-4EA3-B421-5BE6756B80B0}">
      <dgm:prSet/>
      <dgm:spPr/>
      <dgm:t>
        <a:bodyPr/>
        <a:lstStyle/>
        <a:p>
          <a:endParaRPr lang="en-US" sz="1600"/>
        </a:p>
      </dgm:t>
    </dgm:pt>
    <dgm:pt modelId="{AA79E249-5B73-4F56-B69F-800C3E77E376}">
      <dgm:prSet custT="1"/>
      <dgm:spPr/>
      <dgm:t>
        <a:bodyPr/>
        <a:lstStyle/>
        <a:p>
          <a:r>
            <a:rPr lang="en-US" sz="2000" dirty="0"/>
            <a:t>Government budget deficit and Government debt to GDP ratio</a:t>
          </a:r>
        </a:p>
      </dgm:t>
    </dgm:pt>
    <dgm:pt modelId="{8BC423EF-A752-48C7-B111-3F486804C6BB}" type="parTrans" cxnId="{8EDE035C-0616-4A5C-B8E5-F6282EC9878E}">
      <dgm:prSet/>
      <dgm:spPr/>
      <dgm:t>
        <a:bodyPr/>
        <a:lstStyle/>
        <a:p>
          <a:endParaRPr lang="en-US" sz="1600"/>
        </a:p>
      </dgm:t>
    </dgm:pt>
    <dgm:pt modelId="{DBEA381C-2165-427D-9FF6-8D637986EE98}" type="sibTrans" cxnId="{8EDE035C-0616-4A5C-B8E5-F6282EC9878E}">
      <dgm:prSet/>
      <dgm:spPr/>
      <dgm:t>
        <a:bodyPr/>
        <a:lstStyle/>
        <a:p>
          <a:endParaRPr lang="en-US" sz="1600"/>
        </a:p>
      </dgm:t>
    </dgm:pt>
    <dgm:pt modelId="{F4CECD41-1190-4EB1-BE04-78ABD21970BB}">
      <dgm:prSet custT="1"/>
      <dgm:spPr/>
      <dgm:t>
        <a:bodyPr/>
        <a:lstStyle/>
        <a:p>
          <a:r>
            <a:rPr lang="en-US" sz="1600" dirty="0"/>
            <a:t>Budget deficit implies that expenditures are greater than revenues which implies that government capacity to raise resources is limited. </a:t>
          </a:r>
        </a:p>
      </dgm:t>
    </dgm:pt>
    <dgm:pt modelId="{AFBC0480-AA77-4530-BFC6-DBD72A73FB80}" type="parTrans" cxnId="{42CA184A-873D-4CB9-88AB-0E0076BB5FA1}">
      <dgm:prSet/>
      <dgm:spPr/>
      <dgm:t>
        <a:bodyPr/>
        <a:lstStyle/>
        <a:p>
          <a:endParaRPr lang="en-US" sz="1600"/>
        </a:p>
      </dgm:t>
    </dgm:pt>
    <dgm:pt modelId="{89CFA3CD-49C7-4EE8-AEFF-F021FF5ABAEF}" type="sibTrans" cxnId="{42CA184A-873D-4CB9-88AB-0E0076BB5FA1}">
      <dgm:prSet/>
      <dgm:spPr/>
      <dgm:t>
        <a:bodyPr/>
        <a:lstStyle/>
        <a:p>
          <a:endParaRPr lang="en-US" sz="1600"/>
        </a:p>
      </dgm:t>
    </dgm:pt>
    <dgm:pt modelId="{45777762-9616-4D68-9D4A-78098A07F359}">
      <dgm:prSet custT="1"/>
      <dgm:spPr/>
      <dgm:t>
        <a:bodyPr/>
        <a:lstStyle/>
        <a:p>
          <a:r>
            <a:rPr lang="en-US" sz="1600" dirty="0"/>
            <a:t>Continuous budget deficit leads to high debt to GDP ratio.</a:t>
          </a:r>
        </a:p>
      </dgm:t>
    </dgm:pt>
    <dgm:pt modelId="{410B223D-4CF3-4785-A4FB-3CA53FC553C4}" type="parTrans" cxnId="{CB9440DD-528C-4893-8A4A-7F08A6A2AE50}">
      <dgm:prSet/>
      <dgm:spPr/>
      <dgm:t>
        <a:bodyPr/>
        <a:lstStyle/>
        <a:p>
          <a:endParaRPr lang="en-US" sz="1600"/>
        </a:p>
      </dgm:t>
    </dgm:pt>
    <dgm:pt modelId="{DB3BE7D1-588C-411D-B865-1906046CADB5}" type="sibTrans" cxnId="{CB9440DD-528C-4893-8A4A-7F08A6A2AE50}">
      <dgm:prSet/>
      <dgm:spPr/>
      <dgm:t>
        <a:bodyPr/>
        <a:lstStyle/>
        <a:p>
          <a:endParaRPr lang="en-US" sz="1600"/>
        </a:p>
      </dgm:t>
    </dgm:pt>
    <dgm:pt modelId="{8B033446-9DE7-4E53-AEE9-CCBDD798E10A}" type="pres">
      <dgm:prSet presAssocID="{3756F875-C5EA-4B7D-9758-CEFEC17242AF}" presName="Name0" presStyleCnt="0">
        <dgm:presLayoutVars>
          <dgm:dir/>
          <dgm:animLvl val="lvl"/>
          <dgm:resizeHandles val="exact"/>
        </dgm:presLayoutVars>
      </dgm:prSet>
      <dgm:spPr/>
    </dgm:pt>
    <dgm:pt modelId="{307F113B-79FD-4240-BDB2-4B2FA1F4E8F1}" type="pres">
      <dgm:prSet presAssocID="{CBBAC1C3-9384-4B41-A14B-54522E63D5B4}" presName="linNode" presStyleCnt="0"/>
      <dgm:spPr/>
    </dgm:pt>
    <dgm:pt modelId="{F6628ED2-20F3-489E-95B1-C7E27E0A4B92}" type="pres">
      <dgm:prSet presAssocID="{CBBAC1C3-9384-4B41-A14B-54522E63D5B4}" presName="parentText" presStyleLbl="node1" presStyleIdx="0" presStyleCnt="3">
        <dgm:presLayoutVars>
          <dgm:chMax val="1"/>
          <dgm:bulletEnabled val="1"/>
        </dgm:presLayoutVars>
      </dgm:prSet>
      <dgm:spPr/>
    </dgm:pt>
    <dgm:pt modelId="{0386E1B7-82E5-483F-BE6C-444411D29C78}" type="pres">
      <dgm:prSet presAssocID="{CBBAC1C3-9384-4B41-A14B-54522E63D5B4}" presName="descendantText" presStyleLbl="alignAccFollowNode1" presStyleIdx="0" presStyleCnt="3" custLinFactNeighborX="1188">
        <dgm:presLayoutVars>
          <dgm:bulletEnabled val="1"/>
        </dgm:presLayoutVars>
      </dgm:prSet>
      <dgm:spPr/>
    </dgm:pt>
    <dgm:pt modelId="{435D9BBB-880D-4AB6-A434-F58B69571742}" type="pres">
      <dgm:prSet presAssocID="{87AA3ADA-745E-46C8-9D93-0E221F193230}" presName="sp" presStyleCnt="0"/>
      <dgm:spPr/>
    </dgm:pt>
    <dgm:pt modelId="{97A0DEF0-B9C6-42DF-AF8C-BA060A6F7D05}" type="pres">
      <dgm:prSet presAssocID="{F2EDD140-3EC9-4535-A4A6-AA6DEAED141D}" presName="linNode" presStyleCnt="0"/>
      <dgm:spPr/>
    </dgm:pt>
    <dgm:pt modelId="{2C8C9E7B-9873-496B-917D-C530030976D8}" type="pres">
      <dgm:prSet presAssocID="{F2EDD140-3EC9-4535-A4A6-AA6DEAED141D}" presName="parentText" presStyleLbl="node1" presStyleIdx="1" presStyleCnt="3">
        <dgm:presLayoutVars>
          <dgm:chMax val="1"/>
          <dgm:bulletEnabled val="1"/>
        </dgm:presLayoutVars>
      </dgm:prSet>
      <dgm:spPr/>
    </dgm:pt>
    <dgm:pt modelId="{0DAEB497-A53A-4179-A2BF-90EF2142E309}" type="pres">
      <dgm:prSet presAssocID="{F2EDD140-3EC9-4535-A4A6-AA6DEAED141D}" presName="descendantText" presStyleLbl="alignAccFollowNode1" presStyleIdx="1" presStyleCnt="3" custLinFactNeighborY="0">
        <dgm:presLayoutVars>
          <dgm:bulletEnabled val="1"/>
        </dgm:presLayoutVars>
      </dgm:prSet>
      <dgm:spPr/>
    </dgm:pt>
    <dgm:pt modelId="{08091496-3F37-484E-9BFF-89C5CDCAC758}" type="pres">
      <dgm:prSet presAssocID="{5800AD0C-3D7B-45E7-BC86-32360097469F}" presName="sp" presStyleCnt="0"/>
      <dgm:spPr/>
    </dgm:pt>
    <dgm:pt modelId="{2E3810F4-C3DA-4EA6-AFBD-3B6332129262}" type="pres">
      <dgm:prSet presAssocID="{AA79E249-5B73-4F56-B69F-800C3E77E376}" presName="linNode" presStyleCnt="0"/>
      <dgm:spPr/>
    </dgm:pt>
    <dgm:pt modelId="{6ABC290D-1AD9-446B-BE3E-73EC45DE8674}" type="pres">
      <dgm:prSet presAssocID="{AA79E249-5B73-4F56-B69F-800C3E77E376}" presName="parentText" presStyleLbl="node1" presStyleIdx="2" presStyleCnt="3">
        <dgm:presLayoutVars>
          <dgm:chMax val="1"/>
          <dgm:bulletEnabled val="1"/>
        </dgm:presLayoutVars>
      </dgm:prSet>
      <dgm:spPr/>
    </dgm:pt>
    <dgm:pt modelId="{F902FA49-D2DB-4713-BD8C-E8817C21B519}" type="pres">
      <dgm:prSet presAssocID="{AA79E249-5B73-4F56-B69F-800C3E77E376}" presName="descendantText" presStyleLbl="alignAccFollowNode1" presStyleIdx="2" presStyleCnt="3">
        <dgm:presLayoutVars>
          <dgm:bulletEnabled val="1"/>
        </dgm:presLayoutVars>
      </dgm:prSet>
      <dgm:spPr/>
    </dgm:pt>
  </dgm:ptLst>
  <dgm:cxnLst>
    <dgm:cxn modelId="{A4241A14-4595-4B81-BD56-B812EAA0C5C0}" type="presOf" srcId="{07186238-E332-4979-BB1D-411C9EA3F07C}" destId="{0DAEB497-A53A-4179-A2BF-90EF2142E309}" srcOrd="0" destOrd="0" presId="urn:microsoft.com/office/officeart/2005/8/layout/vList5"/>
    <dgm:cxn modelId="{B9A77D2B-C04A-4A21-88E9-C3B2E36B2CE1}" type="presOf" srcId="{45777762-9616-4D68-9D4A-78098A07F359}" destId="{F902FA49-D2DB-4713-BD8C-E8817C21B519}" srcOrd="0" destOrd="1" presId="urn:microsoft.com/office/officeart/2005/8/layout/vList5"/>
    <dgm:cxn modelId="{8EDE035C-0616-4A5C-B8E5-F6282EC9878E}" srcId="{3756F875-C5EA-4B7D-9758-CEFEC17242AF}" destId="{AA79E249-5B73-4F56-B69F-800C3E77E376}" srcOrd="2" destOrd="0" parTransId="{8BC423EF-A752-48C7-B111-3F486804C6BB}" sibTransId="{DBEA381C-2165-427D-9FF6-8D637986EE98}"/>
    <dgm:cxn modelId="{95C7B461-4F98-4224-B9C3-A0C6EEFE6B2B}" type="presOf" srcId="{F4CECD41-1190-4EB1-BE04-78ABD21970BB}" destId="{F902FA49-D2DB-4713-BD8C-E8817C21B519}" srcOrd="0" destOrd="0" presId="urn:microsoft.com/office/officeart/2005/8/layout/vList5"/>
    <dgm:cxn modelId="{E3725C62-CC89-433E-924D-215C88899EA2}" type="presOf" srcId="{3756F875-C5EA-4B7D-9758-CEFEC17242AF}" destId="{8B033446-9DE7-4E53-AEE9-CCBDD798E10A}" srcOrd="0" destOrd="0" presId="urn:microsoft.com/office/officeart/2005/8/layout/vList5"/>
    <dgm:cxn modelId="{65AA0648-396F-473D-A449-CCD0E9857C26}" type="presOf" srcId="{CBBAC1C3-9384-4B41-A14B-54522E63D5B4}" destId="{F6628ED2-20F3-489E-95B1-C7E27E0A4B92}" srcOrd="0" destOrd="0" presId="urn:microsoft.com/office/officeart/2005/8/layout/vList5"/>
    <dgm:cxn modelId="{42CA184A-873D-4CB9-88AB-0E0076BB5FA1}" srcId="{AA79E249-5B73-4F56-B69F-800C3E77E376}" destId="{F4CECD41-1190-4EB1-BE04-78ABD21970BB}" srcOrd="0" destOrd="0" parTransId="{AFBC0480-AA77-4530-BFC6-DBD72A73FB80}" sibTransId="{89CFA3CD-49C7-4EE8-AEFF-F021FF5ABAEF}"/>
    <dgm:cxn modelId="{EE1D984F-D4F4-435F-A1EA-202F864A47F6}" type="presOf" srcId="{AA79E249-5B73-4F56-B69F-800C3E77E376}" destId="{6ABC290D-1AD9-446B-BE3E-73EC45DE8674}" srcOrd="0" destOrd="0" presId="urn:microsoft.com/office/officeart/2005/8/layout/vList5"/>
    <dgm:cxn modelId="{8052C757-B492-47E4-B633-5F7608ABBF8F}" type="presOf" srcId="{F2EDD140-3EC9-4535-A4A6-AA6DEAED141D}" destId="{2C8C9E7B-9873-496B-917D-C530030976D8}" srcOrd="0" destOrd="0" presId="urn:microsoft.com/office/officeart/2005/8/layout/vList5"/>
    <dgm:cxn modelId="{B94B517E-47F3-469B-8B46-47D0EEE0F865}" srcId="{3756F875-C5EA-4B7D-9758-CEFEC17242AF}" destId="{CBBAC1C3-9384-4B41-A14B-54522E63D5B4}" srcOrd="0" destOrd="0" parTransId="{A6831673-AED4-44C2-B02A-CB4BCA36887A}" sibTransId="{87AA3ADA-745E-46C8-9D93-0E221F193230}"/>
    <dgm:cxn modelId="{C7C67E8D-C6BA-4CA1-9385-517EDD0E27D6}" srcId="{3756F875-C5EA-4B7D-9758-CEFEC17242AF}" destId="{F2EDD140-3EC9-4535-A4A6-AA6DEAED141D}" srcOrd="1" destOrd="0" parTransId="{80B0F38F-2110-47A0-AF99-59369FB02232}" sibTransId="{5800AD0C-3D7B-45E7-BC86-32360097469F}"/>
    <dgm:cxn modelId="{E2E861BF-B220-4B8A-9938-3CA8AC138E0C}" srcId="{F2EDD140-3EC9-4535-A4A6-AA6DEAED141D}" destId="{07186238-E332-4979-BB1D-411C9EA3F07C}" srcOrd="0" destOrd="0" parTransId="{555ABDF1-C271-4149-90B0-4906ACA5F72D}" sibTransId="{9D314147-B5FC-4792-A8AF-4A5643BC0E18}"/>
    <dgm:cxn modelId="{DEBBE7C1-6085-4EA3-B421-5BE6756B80B0}" srcId="{F2EDD140-3EC9-4535-A4A6-AA6DEAED141D}" destId="{F523D3C5-85E9-4F11-AD74-AE1F3C7FBF43}" srcOrd="1" destOrd="0" parTransId="{D7F226D4-4A73-4388-97E5-10911373FE75}" sibTransId="{A623A0CA-D192-4F9E-841E-638F619A5544}"/>
    <dgm:cxn modelId="{CB9440DD-528C-4893-8A4A-7F08A6A2AE50}" srcId="{AA79E249-5B73-4F56-B69F-800C3E77E376}" destId="{45777762-9616-4D68-9D4A-78098A07F359}" srcOrd="1" destOrd="0" parTransId="{410B223D-4CF3-4785-A4FB-3CA53FC553C4}" sibTransId="{DB3BE7D1-588C-411D-B865-1906046CADB5}"/>
    <dgm:cxn modelId="{05E934E5-866B-45FB-9931-B9E8EBDBAB3D}" srcId="{CBBAC1C3-9384-4B41-A14B-54522E63D5B4}" destId="{D46294B3-9076-46AB-B0FC-690A5A2F4835}" srcOrd="0" destOrd="0" parTransId="{D4A1634D-105E-4BE8-B9C5-E98A4362A74C}" sibTransId="{4A63D6CF-8B16-4B31-A2CE-01838DC6DEA9}"/>
    <dgm:cxn modelId="{A64B4FEF-DD13-4D2F-B210-ADDC868FE0DE}" type="presOf" srcId="{D46294B3-9076-46AB-B0FC-690A5A2F4835}" destId="{0386E1B7-82E5-483F-BE6C-444411D29C78}" srcOrd="0" destOrd="0" presId="urn:microsoft.com/office/officeart/2005/8/layout/vList5"/>
    <dgm:cxn modelId="{A98FFEFE-0B52-41E8-B1A3-7A778D83E987}" type="presOf" srcId="{F523D3C5-85E9-4F11-AD74-AE1F3C7FBF43}" destId="{0DAEB497-A53A-4179-A2BF-90EF2142E309}" srcOrd="0" destOrd="1" presId="urn:microsoft.com/office/officeart/2005/8/layout/vList5"/>
    <dgm:cxn modelId="{4EA0FEAD-0CF8-4D1A-A6AD-8900CD1D70D0}" type="presParOf" srcId="{8B033446-9DE7-4E53-AEE9-CCBDD798E10A}" destId="{307F113B-79FD-4240-BDB2-4B2FA1F4E8F1}" srcOrd="0" destOrd="0" presId="urn:microsoft.com/office/officeart/2005/8/layout/vList5"/>
    <dgm:cxn modelId="{3ADB4F91-7FCF-4BEC-B18C-6F040027DC75}" type="presParOf" srcId="{307F113B-79FD-4240-BDB2-4B2FA1F4E8F1}" destId="{F6628ED2-20F3-489E-95B1-C7E27E0A4B92}" srcOrd="0" destOrd="0" presId="urn:microsoft.com/office/officeart/2005/8/layout/vList5"/>
    <dgm:cxn modelId="{B9E615A9-878F-458B-99AE-DF1DDE1079A3}" type="presParOf" srcId="{307F113B-79FD-4240-BDB2-4B2FA1F4E8F1}" destId="{0386E1B7-82E5-483F-BE6C-444411D29C78}" srcOrd="1" destOrd="0" presId="urn:microsoft.com/office/officeart/2005/8/layout/vList5"/>
    <dgm:cxn modelId="{EAC4A670-52F6-4A9A-9486-07A8D4AFCD94}" type="presParOf" srcId="{8B033446-9DE7-4E53-AEE9-CCBDD798E10A}" destId="{435D9BBB-880D-4AB6-A434-F58B69571742}" srcOrd="1" destOrd="0" presId="urn:microsoft.com/office/officeart/2005/8/layout/vList5"/>
    <dgm:cxn modelId="{B3CD14EC-375F-4ED6-B89F-17F87CC419EA}" type="presParOf" srcId="{8B033446-9DE7-4E53-AEE9-CCBDD798E10A}" destId="{97A0DEF0-B9C6-42DF-AF8C-BA060A6F7D05}" srcOrd="2" destOrd="0" presId="urn:microsoft.com/office/officeart/2005/8/layout/vList5"/>
    <dgm:cxn modelId="{0E8367F3-4572-4458-964D-7974ABD91D9F}" type="presParOf" srcId="{97A0DEF0-B9C6-42DF-AF8C-BA060A6F7D05}" destId="{2C8C9E7B-9873-496B-917D-C530030976D8}" srcOrd="0" destOrd="0" presId="urn:microsoft.com/office/officeart/2005/8/layout/vList5"/>
    <dgm:cxn modelId="{F2E4B2BF-CF56-49EE-952C-506B8473C340}" type="presParOf" srcId="{97A0DEF0-B9C6-42DF-AF8C-BA060A6F7D05}" destId="{0DAEB497-A53A-4179-A2BF-90EF2142E309}" srcOrd="1" destOrd="0" presId="urn:microsoft.com/office/officeart/2005/8/layout/vList5"/>
    <dgm:cxn modelId="{10BC7E2A-F7FF-49C0-A193-7CE905A2E8F7}" type="presParOf" srcId="{8B033446-9DE7-4E53-AEE9-CCBDD798E10A}" destId="{08091496-3F37-484E-9BFF-89C5CDCAC758}" srcOrd="3" destOrd="0" presId="urn:microsoft.com/office/officeart/2005/8/layout/vList5"/>
    <dgm:cxn modelId="{9C93E590-3B52-4FF5-B34A-84DC9DA0387F}" type="presParOf" srcId="{8B033446-9DE7-4E53-AEE9-CCBDD798E10A}" destId="{2E3810F4-C3DA-4EA6-AFBD-3B6332129262}" srcOrd="4" destOrd="0" presId="urn:microsoft.com/office/officeart/2005/8/layout/vList5"/>
    <dgm:cxn modelId="{AF963F1C-B8BD-4297-BDEE-EC3ABDC94A2D}" type="presParOf" srcId="{2E3810F4-C3DA-4EA6-AFBD-3B6332129262}" destId="{6ABC290D-1AD9-446B-BE3E-73EC45DE8674}" srcOrd="0" destOrd="0" presId="urn:microsoft.com/office/officeart/2005/8/layout/vList5"/>
    <dgm:cxn modelId="{25A9D593-B380-4B36-9147-8864A5D395BE}" type="presParOf" srcId="{2E3810F4-C3DA-4EA6-AFBD-3B6332129262}" destId="{F902FA49-D2DB-4713-BD8C-E8817C21B51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712177-F95A-4927-ABD2-76F6D5D2A36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A236570-238B-42E9-B3D3-F820A2166E7D}">
      <dgm:prSet phldrT="[Text]" custT="1"/>
      <dgm:spPr/>
      <dgm:t>
        <a:bodyPr/>
        <a:lstStyle/>
        <a:p>
          <a:r>
            <a:rPr lang="en-US" sz="1500" b="1" dirty="0"/>
            <a:t>How much is spent on health and SRH – Key indicators  </a:t>
          </a:r>
        </a:p>
      </dgm:t>
    </dgm:pt>
    <dgm:pt modelId="{1DB907F9-88CD-4561-869B-6F38260756EA}" type="parTrans" cxnId="{B9AFA1BA-9B1A-4995-912E-91CBF1911DEB}">
      <dgm:prSet/>
      <dgm:spPr/>
      <dgm:t>
        <a:bodyPr/>
        <a:lstStyle/>
        <a:p>
          <a:endParaRPr lang="en-US" sz="1500"/>
        </a:p>
      </dgm:t>
    </dgm:pt>
    <dgm:pt modelId="{3C699E00-6B2C-4353-B78C-EAFF35BF900B}" type="sibTrans" cxnId="{B9AFA1BA-9B1A-4995-912E-91CBF1911DEB}">
      <dgm:prSet/>
      <dgm:spPr/>
      <dgm:t>
        <a:bodyPr/>
        <a:lstStyle/>
        <a:p>
          <a:endParaRPr lang="en-US" sz="1500"/>
        </a:p>
      </dgm:t>
    </dgm:pt>
    <dgm:pt modelId="{FBF07F14-D24F-48DB-B638-D33EDC946143}">
      <dgm:prSet phldrT="[Text]" custT="1"/>
      <dgm:spPr/>
      <dgm:t>
        <a:bodyPr/>
        <a:lstStyle/>
        <a:p>
          <a:r>
            <a:rPr lang="en-US" sz="1500" dirty="0"/>
            <a:t>Total Health Expenditures (THE) %GDP; </a:t>
          </a:r>
        </a:p>
      </dgm:t>
    </dgm:pt>
    <dgm:pt modelId="{5BDAF52F-88CE-41AF-9F53-F8F2F3B896C3}" type="parTrans" cxnId="{3E3F339A-8AAC-4C2A-BCA0-173EB68DFF1C}">
      <dgm:prSet/>
      <dgm:spPr/>
      <dgm:t>
        <a:bodyPr/>
        <a:lstStyle/>
        <a:p>
          <a:endParaRPr lang="en-US" sz="1500"/>
        </a:p>
      </dgm:t>
    </dgm:pt>
    <dgm:pt modelId="{AAF68D43-CD7D-4A3C-B32A-5D64E2102F7C}" type="sibTrans" cxnId="{3E3F339A-8AAC-4C2A-BCA0-173EB68DFF1C}">
      <dgm:prSet/>
      <dgm:spPr/>
      <dgm:t>
        <a:bodyPr/>
        <a:lstStyle/>
        <a:p>
          <a:endParaRPr lang="en-US" sz="1500"/>
        </a:p>
      </dgm:t>
    </dgm:pt>
    <dgm:pt modelId="{0BD9C22E-77FB-41A2-8C2D-F7B4F698F1C4}">
      <dgm:prSet phldrT="[Text]" custT="1"/>
      <dgm:spPr/>
      <dgm:t>
        <a:bodyPr/>
        <a:lstStyle/>
        <a:p>
          <a:r>
            <a:rPr lang="en-US" sz="1500" b="1" dirty="0"/>
            <a:t>Health financing arrangements / Pooling</a:t>
          </a:r>
        </a:p>
      </dgm:t>
    </dgm:pt>
    <dgm:pt modelId="{72ED644D-12A3-4085-BE9E-3A2808B81B34}" type="parTrans" cxnId="{2219AFAC-9B37-40FF-A7BF-908FB4C965E5}">
      <dgm:prSet/>
      <dgm:spPr/>
      <dgm:t>
        <a:bodyPr/>
        <a:lstStyle/>
        <a:p>
          <a:endParaRPr lang="en-US" sz="1500"/>
        </a:p>
      </dgm:t>
    </dgm:pt>
    <dgm:pt modelId="{55586CC0-B126-4001-98AE-7411C81C6209}" type="sibTrans" cxnId="{2219AFAC-9B37-40FF-A7BF-908FB4C965E5}">
      <dgm:prSet/>
      <dgm:spPr/>
      <dgm:t>
        <a:bodyPr/>
        <a:lstStyle/>
        <a:p>
          <a:endParaRPr lang="en-US" sz="1500"/>
        </a:p>
      </dgm:t>
    </dgm:pt>
    <dgm:pt modelId="{146E406B-88E7-4938-AD99-30B04B682053}">
      <dgm:prSet phldrT="[Text]" custT="1"/>
      <dgm:spPr/>
      <dgm:t>
        <a:bodyPr/>
        <a:lstStyle/>
        <a:p>
          <a:r>
            <a:rPr lang="en-US" sz="1500" dirty="0"/>
            <a:t>Assess different financing mechanisms</a:t>
          </a:r>
        </a:p>
      </dgm:t>
    </dgm:pt>
    <dgm:pt modelId="{77314C9B-21BA-459B-AA6F-D1DDF246D070}" type="parTrans" cxnId="{5763B72C-9C5D-4EEE-A106-893920ECABCC}">
      <dgm:prSet/>
      <dgm:spPr/>
      <dgm:t>
        <a:bodyPr/>
        <a:lstStyle/>
        <a:p>
          <a:endParaRPr lang="en-US" sz="1500"/>
        </a:p>
      </dgm:t>
    </dgm:pt>
    <dgm:pt modelId="{6AB0BB3C-01B9-47DE-8B4C-CD85DE5E52D4}" type="sibTrans" cxnId="{5763B72C-9C5D-4EEE-A106-893920ECABCC}">
      <dgm:prSet/>
      <dgm:spPr/>
      <dgm:t>
        <a:bodyPr/>
        <a:lstStyle/>
        <a:p>
          <a:endParaRPr lang="en-US" sz="1500"/>
        </a:p>
      </dgm:t>
    </dgm:pt>
    <dgm:pt modelId="{87689C5C-656A-40CF-8495-D570E09AA4E7}">
      <dgm:prSet phldrT="[Text]" custT="1"/>
      <dgm:spPr/>
      <dgm:t>
        <a:bodyPr/>
        <a:lstStyle/>
        <a:p>
          <a:r>
            <a:rPr lang="en-US" sz="1500" b="1" dirty="0"/>
            <a:t>Purchasing and resource allocation decisions</a:t>
          </a:r>
        </a:p>
      </dgm:t>
    </dgm:pt>
    <dgm:pt modelId="{004070FC-E6CF-4F62-A9D5-C62C1DE75284}" type="parTrans" cxnId="{FB1C806E-42AE-48F2-AA3C-BCCCC3F16AA7}">
      <dgm:prSet/>
      <dgm:spPr/>
      <dgm:t>
        <a:bodyPr/>
        <a:lstStyle/>
        <a:p>
          <a:endParaRPr lang="en-US" sz="1500"/>
        </a:p>
      </dgm:t>
    </dgm:pt>
    <dgm:pt modelId="{40F6B898-47C0-455F-B11C-253F14F91D9C}" type="sibTrans" cxnId="{FB1C806E-42AE-48F2-AA3C-BCCCC3F16AA7}">
      <dgm:prSet/>
      <dgm:spPr/>
      <dgm:t>
        <a:bodyPr/>
        <a:lstStyle/>
        <a:p>
          <a:endParaRPr lang="en-US" sz="1500"/>
        </a:p>
      </dgm:t>
    </dgm:pt>
    <dgm:pt modelId="{B794ADE7-8C79-480A-BC0B-40C9236C4B67}">
      <dgm:prSet phldrT="[Text]" custT="1"/>
      <dgm:spPr/>
      <dgm:t>
        <a:bodyPr/>
        <a:lstStyle/>
        <a:p>
          <a:pPr>
            <a:buFont typeface="Arial" panose="020B0604020202020204" pitchFamily="34" charset="0"/>
            <a:buChar char="•"/>
          </a:pPr>
          <a:r>
            <a:rPr lang="en-US" sz="1500" dirty="0"/>
            <a:t>Expenditures by each activity/ function for the SRH Program (by Govt and OOP)</a:t>
          </a:r>
        </a:p>
      </dgm:t>
    </dgm:pt>
    <dgm:pt modelId="{C45F5270-46A8-4613-9AE0-4F00B2EA1733}" type="parTrans" cxnId="{B02EDF83-8D70-4086-B31A-C27A309001AA}">
      <dgm:prSet/>
      <dgm:spPr/>
      <dgm:t>
        <a:bodyPr/>
        <a:lstStyle/>
        <a:p>
          <a:endParaRPr lang="en-US" sz="1500"/>
        </a:p>
      </dgm:t>
    </dgm:pt>
    <dgm:pt modelId="{E6803F40-B903-4084-B2B9-32410E2C19DD}" type="sibTrans" cxnId="{B02EDF83-8D70-4086-B31A-C27A309001AA}">
      <dgm:prSet/>
      <dgm:spPr/>
      <dgm:t>
        <a:bodyPr/>
        <a:lstStyle/>
        <a:p>
          <a:endParaRPr lang="en-US" sz="1500"/>
        </a:p>
      </dgm:t>
    </dgm:pt>
    <dgm:pt modelId="{921D27BC-8976-49C5-A2BB-4284D6BDDA4F}">
      <dgm:prSet phldrT="[Text]" custT="1"/>
      <dgm:spPr/>
      <dgm:t>
        <a:bodyPr/>
        <a:lstStyle/>
        <a:p>
          <a:r>
            <a:rPr lang="en-US" sz="1500" dirty="0"/>
            <a:t>Per capita GGHE; </a:t>
          </a:r>
        </a:p>
      </dgm:t>
    </dgm:pt>
    <dgm:pt modelId="{1F28900C-FACD-4642-A2DA-749CE270753B}" type="parTrans" cxnId="{456060FE-DB91-4E41-8DC0-DEB8DB11E8D3}">
      <dgm:prSet/>
      <dgm:spPr/>
      <dgm:t>
        <a:bodyPr/>
        <a:lstStyle/>
        <a:p>
          <a:endParaRPr lang="en-US" sz="1500"/>
        </a:p>
      </dgm:t>
    </dgm:pt>
    <dgm:pt modelId="{7ECA3912-38B7-4506-9522-9114DA9CB8DE}" type="sibTrans" cxnId="{456060FE-DB91-4E41-8DC0-DEB8DB11E8D3}">
      <dgm:prSet/>
      <dgm:spPr/>
      <dgm:t>
        <a:bodyPr/>
        <a:lstStyle/>
        <a:p>
          <a:endParaRPr lang="en-US" sz="1500"/>
        </a:p>
      </dgm:t>
    </dgm:pt>
    <dgm:pt modelId="{5562F0B6-497C-474D-B06B-E21AF5BA30BB}">
      <dgm:prSet phldrT="[Text]" custT="1"/>
      <dgm:spPr/>
      <dgm:t>
        <a:bodyPr/>
        <a:lstStyle/>
        <a:p>
          <a:r>
            <a:rPr lang="en-US" sz="1500" dirty="0"/>
            <a:t>Government health expenditure (GGHE) %GDP; </a:t>
          </a:r>
        </a:p>
      </dgm:t>
    </dgm:pt>
    <dgm:pt modelId="{DF94717F-93DE-4F12-8EC3-C505A584DFB4}" type="parTrans" cxnId="{41886BBC-71FA-4C69-904A-AFF992B0D0F9}">
      <dgm:prSet/>
      <dgm:spPr/>
      <dgm:t>
        <a:bodyPr/>
        <a:lstStyle/>
        <a:p>
          <a:endParaRPr lang="en-US" sz="1500"/>
        </a:p>
      </dgm:t>
    </dgm:pt>
    <dgm:pt modelId="{72F6BD9E-55B7-4F6B-9B9D-EA85FE2F4BEC}" type="sibTrans" cxnId="{41886BBC-71FA-4C69-904A-AFF992B0D0F9}">
      <dgm:prSet/>
      <dgm:spPr/>
      <dgm:t>
        <a:bodyPr/>
        <a:lstStyle/>
        <a:p>
          <a:endParaRPr lang="en-US" sz="1500"/>
        </a:p>
      </dgm:t>
    </dgm:pt>
    <dgm:pt modelId="{8D61F591-CAAB-4C89-B773-795E8D0A59BF}">
      <dgm:prSet phldrT="[Text]" custT="1"/>
      <dgm:spPr/>
      <dgm:t>
        <a:bodyPr/>
        <a:lstStyle/>
        <a:p>
          <a:r>
            <a:rPr lang="en-US" sz="1500" dirty="0"/>
            <a:t>GGHE % GGE; </a:t>
          </a:r>
        </a:p>
      </dgm:t>
    </dgm:pt>
    <dgm:pt modelId="{C9F48BE5-1C40-4462-BBAA-61500D84E294}" type="parTrans" cxnId="{0ABB086C-6DB5-4037-B59C-62D827BEF2F6}">
      <dgm:prSet/>
      <dgm:spPr/>
      <dgm:t>
        <a:bodyPr/>
        <a:lstStyle/>
        <a:p>
          <a:endParaRPr lang="en-US" sz="1500"/>
        </a:p>
      </dgm:t>
    </dgm:pt>
    <dgm:pt modelId="{25FF4A21-7A0B-48DD-BD6B-9DACABCA4893}" type="sibTrans" cxnId="{0ABB086C-6DB5-4037-B59C-62D827BEF2F6}">
      <dgm:prSet/>
      <dgm:spPr/>
      <dgm:t>
        <a:bodyPr/>
        <a:lstStyle/>
        <a:p>
          <a:endParaRPr lang="en-US" sz="1500"/>
        </a:p>
      </dgm:t>
    </dgm:pt>
    <dgm:pt modelId="{ED684619-74D9-4DFE-ACDE-B51F0B546217}">
      <dgm:prSet phldrT="[Text]" custT="1"/>
      <dgm:spPr/>
      <dgm:t>
        <a:bodyPr/>
        <a:lstStyle/>
        <a:p>
          <a:r>
            <a:rPr lang="en-US" sz="1500" dirty="0"/>
            <a:t>GGHE%THE; </a:t>
          </a:r>
        </a:p>
      </dgm:t>
    </dgm:pt>
    <dgm:pt modelId="{44BF8BA8-FD87-4DE6-AED5-FAF616F59BE9}" type="parTrans" cxnId="{F1923FBB-9043-4326-BC6E-5E5C58710AC5}">
      <dgm:prSet/>
      <dgm:spPr/>
      <dgm:t>
        <a:bodyPr/>
        <a:lstStyle/>
        <a:p>
          <a:endParaRPr lang="en-US" sz="1500"/>
        </a:p>
      </dgm:t>
    </dgm:pt>
    <dgm:pt modelId="{13210180-056C-4659-BD40-CA7EB0CA5FCC}" type="sibTrans" cxnId="{F1923FBB-9043-4326-BC6E-5E5C58710AC5}">
      <dgm:prSet/>
      <dgm:spPr/>
      <dgm:t>
        <a:bodyPr/>
        <a:lstStyle/>
        <a:p>
          <a:endParaRPr lang="en-US" sz="1500"/>
        </a:p>
      </dgm:t>
    </dgm:pt>
    <dgm:pt modelId="{A72B4348-EA38-4968-8FE6-1B8301FDB54D}">
      <dgm:prSet phldrT="[Text]" custT="1"/>
      <dgm:spPr/>
      <dgm:t>
        <a:bodyPr/>
        <a:lstStyle/>
        <a:p>
          <a:r>
            <a:rPr lang="en-US" sz="1500" dirty="0"/>
            <a:t>Private Health expenditures %THE; </a:t>
          </a:r>
        </a:p>
      </dgm:t>
    </dgm:pt>
    <dgm:pt modelId="{F02FF8B9-6ED8-482B-A01B-40EFFABB6A53}" type="parTrans" cxnId="{0F2E2B87-1E77-49ED-BC36-77CC36C2011D}">
      <dgm:prSet/>
      <dgm:spPr/>
      <dgm:t>
        <a:bodyPr/>
        <a:lstStyle/>
        <a:p>
          <a:endParaRPr lang="en-US" sz="1500"/>
        </a:p>
      </dgm:t>
    </dgm:pt>
    <dgm:pt modelId="{F76B5BC2-5EF8-40F9-8605-130E719B39F8}" type="sibTrans" cxnId="{0F2E2B87-1E77-49ED-BC36-77CC36C2011D}">
      <dgm:prSet/>
      <dgm:spPr/>
      <dgm:t>
        <a:bodyPr/>
        <a:lstStyle/>
        <a:p>
          <a:endParaRPr lang="en-US" sz="1500"/>
        </a:p>
      </dgm:t>
    </dgm:pt>
    <dgm:pt modelId="{014D2452-DC1C-4EE4-871D-4A4380F03F5B}">
      <dgm:prSet phldrT="[Text]" custT="1"/>
      <dgm:spPr/>
      <dgm:t>
        <a:bodyPr/>
        <a:lstStyle/>
        <a:p>
          <a:r>
            <a:rPr lang="en-US" sz="1500" dirty="0"/>
            <a:t>External health expenditures %THE; </a:t>
          </a:r>
        </a:p>
      </dgm:t>
    </dgm:pt>
    <dgm:pt modelId="{CA6C17C2-1C6D-4B60-BF1A-5F009496A232}" type="parTrans" cxnId="{91A7C315-476E-4ECE-ADA7-E9B20DC5813A}">
      <dgm:prSet/>
      <dgm:spPr/>
      <dgm:t>
        <a:bodyPr/>
        <a:lstStyle/>
        <a:p>
          <a:endParaRPr lang="en-US" sz="1500"/>
        </a:p>
      </dgm:t>
    </dgm:pt>
    <dgm:pt modelId="{BA17122B-FD7D-4825-83C9-C506AFF50254}" type="sibTrans" cxnId="{91A7C315-476E-4ECE-ADA7-E9B20DC5813A}">
      <dgm:prSet/>
      <dgm:spPr/>
      <dgm:t>
        <a:bodyPr/>
        <a:lstStyle/>
        <a:p>
          <a:endParaRPr lang="en-US" sz="1500"/>
        </a:p>
      </dgm:t>
    </dgm:pt>
    <dgm:pt modelId="{0A368CFD-E324-4D49-B830-E94310795414}">
      <dgm:prSet phldrT="[Text]" custT="1"/>
      <dgm:spPr/>
      <dgm:t>
        <a:bodyPr/>
        <a:lstStyle/>
        <a:p>
          <a:r>
            <a:rPr lang="en-US" sz="1500" dirty="0"/>
            <a:t>OOPE%THE; </a:t>
          </a:r>
        </a:p>
      </dgm:t>
    </dgm:pt>
    <dgm:pt modelId="{6E11DC1B-F201-4300-A4AE-7FCC17798037}" type="parTrans" cxnId="{D2A9D0EA-1510-4E92-A8C4-1445EA1D199D}">
      <dgm:prSet/>
      <dgm:spPr/>
      <dgm:t>
        <a:bodyPr/>
        <a:lstStyle/>
        <a:p>
          <a:endParaRPr lang="en-US" sz="1500"/>
        </a:p>
      </dgm:t>
    </dgm:pt>
    <dgm:pt modelId="{53A801F0-0552-4E6A-99FB-186111543A4D}" type="sibTrans" cxnId="{D2A9D0EA-1510-4E92-A8C4-1445EA1D199D}">
      <dgm:prSet/>
      <dgm:spPr/>
      <dgm:t>
        <a:bodyPr/>
        <a:lstStyle/>
        <a:p>
          <a:endParaRPr lang="en-US" sz="1500"/>
        </a:p>
      </dgm:t>
    </dgm:pt>
    <dgm:pt modelId="{0F55F6AC-B4DC-4EA6-B573-76C2397AF2BB}">
      <dgm:prSet phldrT="[Text]" custT="1"/>
      <dgm:spPr/>
      <dgm:t>
        <a:bodyPr/>
        <a:lstStyle/>
        <a:p>
          <a:r>
            <a:rPr lang="en-US" sz="1500" dirty="0"/>
            <a:t>Health insurance exp % THE</a:t>
          </a:r>
        </a:p>
      </dgm:t>
    </dgm:pt>
    <dgm:pt modelId="{8E87CE42-E028-402D-B738-6F736620E725}" type="parTrans" cxnId="{10B8CD8F-0BF6-44A9-9E60-313DD0E3E22B}">
      <dgm:prSet/>
      <dgm:spPr/>
      <dgm:t>
        <a:bodyPr/>
        <a:lstStyle/>
        <a:p>
          <a:endParaRPr lang="en-US" sz="1500"/>
        </a:p>
      </dgm:t>
    </dgm:pt>
    <dgm:pt modelId="{79CEEF99-E33B-446C-82F5-611883B38DF7}" type="sibTrans" cxnId="{10B8CD8F-0BF6-44A9-9E60-313DD0E3E22B}">
      <dgm:prSet/>
      <dgm:spPr/>
      <dgm:t>
        <a:bodyPr/>
        <a:lstStyle/>
        <a:p>
          <a:endParaRPr lang="en-US" sz="1500"/>
        </a:p>
      </dgm:t>
    </dgm:pt>
    <dgm:pt modelId="{34EDDF5D-C282-4446-9969-B657F79C7BE7}">
      <dgm:prSet phldrT="[Text]" custT="1"/>
      <dgm:spPr/>
      <dgm:t>
        <a:bodyPr/>
        <a:lstStyle/>
        <a:p>
          <a:r>
            <a:rPr lang="en-US" sz="1500" dirty="0"/>
            <a:t>Identify Which services are financed how and to what extent.</a:t>
          </a:r>
        </a:p>
      </dgm:t>
    </dgm:pt>
    <dgm:pt modelId="{0D439328-E74B-4341-A108-1C33D391A0AC}" type="parTrans" cxnId="{DD7FFF3B-AB75-4CE7-AE69-F6FBAC700DD0}">
      <dgm:prSet/>
      <dgm:spPr/>
      <dgm:t>
        <a:bodyPr/>
        <a:lstStyle/>
        <a:p>
          <a:endParaRPr lang="en-US" sz="1500"/>
        </a:p>
      </dgm:t>
    </dgm:pt>
    <dgm:pt modelId="{B94B943B-36D3-422E-ABA2-86E6AADBD3A0}" type="sibTrans" cxnId="{DD7FFF3B-AB75-4CE7-AE69-F6FBAC700DD0}">
      <dgm:prSet/>
      <dgm:spPr/>
      <dgm:t>
        <a:bodyPr/>
        <a:lstStyle/>
        <a:p>
          <a:endParaRPr lang="en-US" sz="1500"/>
        </a:p>
      </dgm:t>
    </dgm:pt>
    <dgm:pt modelId="{177012FF-0BA4-459F-A18A-D233881B124D}">
      <dgm:prSet phldrT="[Text]" custT="1"/>
      <dgm:spPr/>
      <dgm:t>
        <a:bodyPr/>
        <a:lstStyle/>
        <a:p>
          <a:r>
            <a:rPr lang="en-US" sz="1500" dirty="0"/>
            <a:t>Funds spent by different levels of govt. </a:t>
          </a:r>
        </a:p>
      </dgm:t>
    </dgm:pt>
    <dgm:pt modelId="{897B62BD-7056-4DCE-841D-E08475E15DBE}" type="parTrans" cxnId="{A8E3C7E3-1504-47E8-B8BF-8F39A5DAD6BC}">
      <dgm:prSet/>
      <dgm:spPr/>
      <dgm:t>
        <a:bodyPr/>
        <a:lstStyle/>
        <a:p>
          <a:endParaRPr lang="en-US" sz="1500"/>
        </a:p>
      </dgm:t>
    </dgm:pt>
    <dgm:pt modelId="{3514F904-B0EA-46C0-9C77-D4BD724D8A3E}" type="sibTrans" cxnId="{A8E3C7E3-1504-47E8-B8BF-8F39A5DAD6BC}">
      <dgm:prSet/>
      <dgm:spPr/>
      <dgm:t>
        <a:bodyPr/>
        <a:lstStyle/>
        <a:p>
          <a:endParaRPr lang="en-US" sz="1500"/>
        </a:p>
      </dgm:t>
    </dgm:pt>
    <dgm:pt modelId="{F4EE61E3-6F4B-4D60-909F-D0C660CACBA4}">
      <dgm:prSet phldrT="[Text]" custT="1"/>
      <dgm:spPr/>
      <dgm:t>
        <a:bodyPr/>
        <a:lstStyle/>
        <a:p>
          <a:r>
            <a:rPr lang="en-US" sz="1500" dirty="0"/>
            <a:t>Funds through social or private insurance agencies</a:t>
          </a:r>
        </a:p>
      </dgm:t>
    </dgm:pt>
    <dgm:pt modelId="{6A91FE15-9294-462B-865F-B06C4FF11F65}" type="parTrans" cxnId="{8617F9A5-DCAB-4192-8242-B3ED80BED32B}">
      <dgm:prSet/>
      <dgm:spPr/>
      <dgm:t>
        <a:bodyPr/>
        <a:lstStyle/>
        <a:p>
          <a:endParaRPr lang="en-US" sz="1500"/>
        </a:p>
      </dgm:t>
    </dgm:pt>
    <dgm:pt modelId="{EC360F8A-9BE1-4937-9FA5-90A2191D4A56}" type="sibTrans" cxnId="{8617F9A5-DCAB-4192-8242-B3ED80BED32B}">
      <dgm:prSet/>
      <dgm:spPr/>
      <dgm:t>
        <a:bodyPr/>
        <a:lstStyle/>
        <a:p>
          <a:endParaRPr lang="en-US" sz="1500"/>
        </a:p>
      </dgm:t>
    </dgm:pt>
    <dgm:pt modelId="{BAD3C9F7-CC29-4CB9-8CC6-CB4A459CD03F}">
      <dgm:prSet phldrT="[Text]" custT="1"/>
      <dgm:spPr/>
      <dgm:t>
        <a:bodyPr/>
        <a:lstStyle/>
        <a:p>
          <a:r>
            <a:rPr lang="en-US" sz="1500" dirty="0"/>
            <a:t>Direct OOP payment or</a:t>
          </a:r>
        </a:p>
      </dgm:t>
    </dgm:pt>
    <dgm:pt modelId="{526DAC7B-5986-4587-A2F9-376A2B21B414}" type="parTrans" cxnId="{40B38B2E-E8E7-439E-A735-1CAF50FE36DF}">
      <dgm:prSet/>
      <dgm:spPr/>
      <dgm:t>
        <a:bodyPr/>
        <a:lstStyle/>
        <a:p>
          <a:endParaRPr lang="en-US" sz="1500"/>
        </a:p>
      </dgm:t>
    </dgm:pt>
    <dgm:pt modelId="{029C40DC-148A-4D78-96A7-8E52F0A73CD6}" type="sibTrans" cxnId="{40B38B2E-E8E7-439E-A735-1CAF50FE36DF}">
      <dgm:prSet/>
      <dgm:spPr/>
      <dgm:t>
        <a:bodyPr/>
        <a:lstStyle/>
        <a:p>
          <a:endParaRPr lang="en-US" sz="1500"/>
        </a:p>
      </dgm:t>
    </dgm:pt>
    <dgm:pt modelId="{1AFA7B57-101D-45B9-A85F-B0451D86885E}">
      <dgm:prSet custT="1"/>
      <dgm:spPr/>
      <dgm:t>
        <a:bodyPr/>
        <a:lstStyle/>
        <a:p>
          <a:pPr>
            <a:buFont typeface="Arial" panose="020B0604020202020204" pitchFamily="34" charset="0"/>
            <a:buChar char="•"/>
          </a:pPr>
          <a:r>
            <a:rPr lang="en-US" sz="1500" dirty="0"/>
            <a:t>By type of providers- Level of facilities and for public and private separately </a:t>
          </a:r>
        </a:p>
      </dgm:t>
    </dgm:pt>
    <dgm:pt modelId="{43463C4E-62C7-4102-AB51-59F773ABA8E2}" type="parTrans" cxnId="{C24E5531-D45D-4B24-99B9-0B516E7A5654}">
      <dgm:prSet/>
      <dgm:spPr/>
      <dgm:t>
        <a:bodyPr/>
        <a:lstStyle/>
        <a:p>
          <a:endParaRPr lang="en-US" sz="1500"/>
        </a:p>
      </dgm:t>
    </dgm:pt>
    <dgm:pt modelId="{E3543450-9B84-41E2-93D3-88433D6233FF}" type="sibTrans" cxnId="{C24E5531-D45D-4B24-99B9-0B516E7A5654}">
      <dgm:prSet/>
      <dgm:spPr/>
      <dgm:t>
        <a:bodyPr/>
        <a:lstStyle/>
        <a:p>
          <a:endParaRPr lang="en-US" sz="1500"/>
        </a:p>
      </dgm:t>
    </dgm:pt>
    <dgm:pt modelId="{32AFBE90-AC9A-4962-993D-8DA56000C976}">
      <dgm:prSet custT="1"/>
      <dgm:spPr/>
      <dgm:t>
        <a:bodyPr/>
        <a:lstStyle/>
        <a:p>
          <a:pPr>
            <a:buFont typeface="Arial" panose="020B0604020202020204" pitchFamily="34" charset="0"/>
            <a:buChar char="•"/>
          </a:pPr>
          <a:r>
            <a:rPr lang="en-US" sz="1500" dirty="0"/>
            <a:t>Allocation by different income quintiles</a:t>
          </a:r>
        </a:p>
      </dgm:t>
    </dgm:pt>
    <dgm:pt modelId="{0A116B4E-C707-4A1E-A689-77EA1A7DD2E3}" type="parTrans" cxnId="{16EF3026-1DBE-4297-8340-5BCC4DAA56B9}">
      <dgm:prSet/>
      <dgm:spPr/>
      <dgm:t>
        <a:bodyPr/>
        <a:lstStyle/>
        <a:p>
          <a:endParaRPr lang="en-US" sz="1500"/>
        </a:p>
      </dgm:t>
    </dgm:pt>
    <dgm:pt modelId="{5A8AEF63-785E-43AA-B442-E7D4BB3A1FDB}" type="sibTrans" cxnId="{16EF3026-1DBE-4297-8340-5BCC4DAA56B9}">
      <dgm:prSet/>
      <dgm:spPr/>
      <dgm:t>
        <a:bodyPr/>
        <a:lstStyle/>
        <a:p>
          <a:endParaRPr lang="en-US" sz="1500"/>
        </a:p>
      </dgm:t>
    </dgm:pt>
    <dgm:pt modelId="{CA5AC8B9-0FB4-4CB6-9E8B-89A14DC8EE8F}">
      <dgm:prSet custT="1"/>
      <dgm:spPr/>
      <dgm:t>
        <a:bodyPr/>
        <a:lstStyle/>
        <a:p>
          <a:pPr>
            <a:buFont typeface="Arial" panose="020B0604020202020204" pitchFamily="34" charset="0"/>
            <a:buChar char="•"/>
          </a:pPr>
          <a:r>
            <a:rPr lang="en-US" sz="1500" dirty="0"/>
            <a:t>Allocation between different geographical areas, between regions - rural and urban areas</a:t>
          </a:r>
        </a:p>
      </dgm:t>
    </dgm:pt>
    <dgm:pt modelId="{345C6B95-261D-4129-8142-DFAFEE4A7FA5}" type="parTrans" cxnId="{CD48B378-C989-4429-8EE4-F603F4A9C71A}">
      <dgm:prSet/>
      <dgm:spPr/>
      <dgm:t>
        <a:bodyPr/>
        <a:lstStyle/>
        <a:p>
          <a:endParaRPr lang="en-US" sz="1500"/>
        </a:p>
      </dgm:t>
    </dgm:pt>
    <dgm:pt modelId="{D0B02C45-ABDD-4C91-B273-F3A37848DE35}" type="sibTrans" cxnId="{CD48B378-C989-4429-8EE4-F603F4A9C71A}">
      <dgm:prSet/>
      <dgm:spPr/>
      <dgm:t>
        <a:bodyPr/>
        <a:lstStyle/>
        <a:p>
          <a:endParaRPr lang="en-US" sz="1500"/>
        </a:p>
      </dgm:t>
    </dgm:pt>
    <dgm:pt modelId="{90906D24-64AA-4C0F-B7E8-A4A65D62EBBE}">
      <dgm:prSet custT="1"/>
      <dgm:spPr/>
      <dgm:t>
        <a:bodyPr/>
        <a:lstStyle/>
        <a:p>
          <a:pPr>
            <a:buFont typeface="Arial" panose="020B0604020202020204" pitchFamily="34" charset="0"/>
            <a:buChar char="•"/>
          </a:pPr>
          <a:r>
            <a:rPr lang="en-US" sz="1500" dirty="0"/>
            <a:t>Purchasing by age group, if available </a:t>
          </a:r>
        </a:p>
      </dgm:t>
    </dgm:pt>
    <dgm:pt modelId="{B6F414FB-CF7F-4626-BE4C-06559BE62C21}" type="parTrans" cxnId="{C3363B27-6921-4DC7-939C-FE70A9630678}">
      <dgm:prSet/>
      <dgm:spPr/>
      <dgm:t>
        <a:bodyPr/>
        <a:lstStyle/>
        <a:p>
          <a:endParaRPr lang="en-US" sz="1500"/>
        </a:p>
      </dgm:t>
    </dgm:pt>
    <dgm:pt modelId="{603A06D5-CE20-4036-B94C-A70A065E54D8}" type="sibTrans" cxnId="{C3363B27-6921-4DC7-939C-FE70A9630678}">
      <dgm:prSet/>
      <dgm:spPr/>
      <dgm:t>
        <a:bodyPr/>
        <a:lstStyle/>
        <a:p>
          <a:endParaRPr lang="en-US" sz="1500"/>
        </a:p>
      </dgm:t>
    </dgm:pt>
    <dgm:pt modelId="{2BECA8D5-E463-4825-BAD0-46950DDA07CA}">
      <dgm:prSet phldrT="[Text]" custT="1"/>
      <dgm:spPr/>
      <dgm:t>
        <a:bodyPr/>
        <a:lstStyle/>
        <a:p>
          <a:r>
            <a:rPr lang="en-US" sz="1500" dirty="0"/>
            <a:t>For SRH</a:t>
          </a:r>
        </a:p>
      </dgm:t>
    </dgm:pt>
    <dgm:pt modelId="{355F0464-3909-49CD-9759-ABAD90624A14}" type="parTrans" cxnId="{2395A022-8749-4C61-8872-4FBEE59F7B86}">
      <dgm:prSet/>
      <dgm:spPr/>
      <dgm:t>
        <a:bodyPr/>
        <a:lstStyle/>
        <a:p>
          <a:endParaRPr lang="en-US" sz="1500"/>
        </a:p>
      </dgm:t>
    </dgm:pt>
    <dgm:pt modelId="{2800CB1D-8E36-40A9-8428-82BA01013E9A}" type="sibTrans" cxnId="{2395A022-8749-4C61-8872-4FBEE59F7B86}">
      <dgm:prSet/>
      <dgm:spPr/>
      <dgm:t>
        <a:bodyPr/>
        <a:lstStyle/>
        <a:p>
          <a:endParaRPr lang="en-US" sz="1500"/>
        </a:p>
      </dgm:t>
    </dgm:pt>
    <dgm:pt modelId="{D057C97E-3016-4B61-9F27-9CAD8A2D9F73}">
      <dgm:prSet phldrT="[Text]" custT="1"/>
      <dgm:spPr/>
      <dgm:t>
        <a:bodyPr/>
        <a:lstStyle/>
        <a:p>
          <a:endParaRPr lang="en-US" sz="1500" dirty="0"/>
        </a:p>
      </dgm:t>
    </dgm:pt>
    <dgm:pt modelId="{A08C8CC9-F2B5-4D0C-83B0-733207B1C71D}" type="parTrans" cxnId="{C654D45A-57FB-4898-B07D-9C1D1B4D85F8}">
      <dgm:prSet/>
      <dgm:spPr/>
      <dgm:t>
        <a:bodyPr/>
        <a:lstStyle/>
        <a:p>
          <a:endParaRPr lang="en-US" sz="1500"/>
        </a:p>
      </dgm:t>
    </dgm:pt>
    <dgm:pt modelId="{6460748B-7F8E-4237-85DF-9D1D23274022}" type="sibTrans" cxnId="{C654D45A-57FB-4898-B07D-9C1D1B4D85F8}">
      <dgm:prSet/>
      <dgm:spPr/>
      <dgm:t>
        <a:bodyPr/>
        <a:lstStyle/>
        <a:p>
          <a:endParaRPr lang="en-US" sz="1500"/>
        </a:p>
      </dgm:t>
    </dgm:pt>
    <dgm:pt modelId="{92226BF3-D633-450F-B49E-537E7756195B}">
      <dgm:prSet phldrT="[Text]" custT="1"/>
      <dgm:spPr/>
      <dgm:t>
        <a:bodyPr/>
        <a:lstStyle/>
        <a:p>
          <a:r>
            <a:rPr lang="en-US" sz="1500" dirty="0"/>
            <a:t> Allocation to SRH % THE</a:t>
          </a:r>
        </a:p>
      </dgm:t>
    </dgm:pt>
    <dgm:pt modelId="{EBB98800-264B-4AEB-A1DE-818D9E8E925C}" type="parTrans" cxnId="{BEEFBD1E-48D4-4168-B8BC-FBBBC10056A2}">
      <dgm:prSet/>
      <dgm:spPr/>
      <dgm:t>
        <a:bodyPr/>
        <a:lstStyle/>
        <a:p>
          <a:endParaRPr lang="en-US" sz="1500"/>
        </a:p>
      </dgm:t>
    </dgm:pt>
    <dgm:pt modelId="{D8FAB5E2-C3F2-4CCA-B284-7436E97D5113}" type="sibTrans" cxnId="{BEEFBD1E-48D4-4168-B8BC-FBBBC10056A2}">
      <dgm:prSet/>
      <dgm:spPr/>
      <dgm:t>
        <a:bodyPr/>
        <a:lstStyle/>
        <a:p>
          <a:endParaRPr lang="en-US" sz="1500"/>
        </a:p>
      </dgm:t>
    </dgm:pt>
    <dgm:pt modelId="{687406B1-E82F-4F49-A011-8CF5DED8B091}">
      <dgm:prSet phldrT="[Text]" custT="1"/>
      <dgm:spPr/>
      <dgm:t>
        <a:bodyPr/>
        <a:lstStyle/>
        <a:p>
          <a:r>
            <a:rPr lang="en-US" sz="1500" dirty="0"/>
            <a:t>Per capital spending for SRH</a:t>
          </a:r>
        </a:p>
      </dgm:t>
    </dgm:pt>
    <dgm:pt modelId="{A6141FEB-17B7-4C9B-84C1-DE11A67911EF}" type="parTrans" cxnId="{D7953067-0052-41A4-916D-4F7016F267DE}">
      <dgm:prSet/>
      <dgm:spPr/>
      <dgm:t>
        <a:bodyPr/>
        <a:lstStyle/>
        <a:p>
          <a:endParaRPr lang="en-US" sz="1500"/>
        </a:p>
      </dgm:t>
    </dgm:pt>
    <dgm:pt modelId="{7341918C-4489-4EE3-99D3-7DDA12C692FC}" type="sibTrans" cxnId="{D7953067-0052-41A4-916D-4F7016F267DE}">
      <dgm:prSet/>
      <dgm:spPr/>
      <dgm:t>
        <a:bodyPr/>
        <a:lstStyle/>
        <a:p>
          <a:endParaRPr lang="en-US" sz="1500"/>
        </a:p>
      </dgm:t>
    </dgm:pt>
    <dgm:pt modelId="{4D59341F-C664-4FA2-9AB1-584AF59D0611}">
      <dgm:prSet phldrT="[Text]" custT="1"/>
      <dgm:spPr/>
      <dgm:t>
        <a:bodyPr/>
        <a:lstStyle/>
        <a:p>
          <a:pPr>
            <a:buFont typeface="Arial" panose="020B0604020202020204" pitchFamily="34" charset="0"/>
            <a:buChar char="•"/>
          </a:pPr>
          <a:r>
            <a:rPr lang="en-US" sz="1500" dirty="0"/>
            <a:t>For modern contraception</a:t>
          </a:r>
        </a:p>
      </dgm:t>
    </dgm:pt>
    <dgm:pt modelId="{B3C33068-DC0A-4305-96A5-74168220E6B1}" type="parTrans" cxnId="{83EF2E03-BEA9-44F4-AB64-E56687151548}">
      <dgm:prSet/>
      <dgm:spPr/>
      <dgm:t>
        <a:bodyPr/>
        <a:lstStyle/>
        <a:p>
          <a:endParaRPr lang="en-US" sz="1500"/>
        </a:p>
      </dgm:t>
    </dgm:pt>
    <dgm:pt modelId="{ED093EA1-8594-4927-AD60-448D7BB815D2}" type="sibTrans" cxnId="{83EF2E03-BEA9-44F4-AB64-E56687151548}">
      <dgm:prSet/>
      <dgm:spPr/>
      <dgm:t>
        <a:bodyPr/>
        <a:lstStyle/>
        <a:p>
          <a:endParaRPr lang="en-US" sz="1500"/>
        </a:p>
      </dgm:t>
    </dgm:pt>
    <dgm:pt modelId="{AB61612B-5F1E-4D7F-AF01-BDDD87E6FAD6}">
      <dgm:prSet phldrT="[Text]" custT="1"/>
      <dgm:spPr/>
      <dgm:t>
        <a:bodyPr/>
        <a:lstStyle/>
        <a:p>
          <a:pPr>
            <a:buFont typeface="Arial" panose="020B0604020202020204" pitchFamily="34" charset="0"/>
            <a:buChar char="•"/>
          </a:pPr>
          <a:r>
            <a:rPr lang="en-US" sz="1500" dirty="0"/>
            <a:t>Maternal and newborn care</a:t>
          </a:r>
        </a:p>
      </dgm:t>
    </dgm:pt>
    <dgm:pt modelId="{F65C7D35-913D-446E-9DAC-B43505407C04}" type="parTrans" cxnId="{03F1E60C-A7FD-4738-8EE9-434A32F4CEA2}">
      <dgm:prSet/>
      <dgm:spPr/>
      <dgm:t>
        <a:bodyPr/>
        <a:lstStyle/>
        <a:p>
          <a:endParaRPr lang="en-US" sz="1500"/>
        </a:p>
      </dgm:t>
    </dgm:pt>
    <dgm:pt modelId="{A449E70B-4405-4022-B617-A639D4716F24}" type="sibTrans" cxnId="{03F1E60C-A7FD-4738-8EE9-434A32F4CEA2}">
      <dgm:prSet/>
      <dgm:spPr/>
      <dgm:t>
        <a:bodyPr/>
        <a:lstStyle/>
        <a:p>
          <a:endParaRPr lang="en-US" sz="1500"/>
        </a:p>
      </dgm:t>
    </dgm:pt>
    <dgm:pt modelId="{9811208E-3463-4537-9F7D-072B2E63992B}">
      <dgm:prSet phldrT="[Text]" custT="1"/>
      <dgm:spPr/>
      <dgm:t>
        <a:bodyPr/>
        <a:lstStyle/>
        <a:p>
          <a:pPr>
            <a:buFont typeface="Arial" panose="020B0604020202020204" pitchFamily="34" charset="0"/>
            <a:buChar char="•"/>
          </a:pPr>
          <a:r>
            <a:rPr lang="en-US" sz="1500" dirty="0"/>
            <a:t>Abortion services (safe abortion and post abortion care)</a:t>
          </a:r>
        </a:p>
      </dgm:t>
    </dgm:pt>
    <dgm:pt modelId="{C495FB89-12AA-44A3-9D94-2CE2DE886BCA}" type="parTrans" cxnId="{79DF5932-4516-40C7-8EA5-FFB0AF6EFBD4}">
      <dgm:prSet/>
      <dgm:spPr/>
      <dgm:t>
        <a:bodyPr/>
        <a:lstStyle/>
        <a:p>
          <a:endParaRPr lang="en-US" sz="1500"/>
        </a:p>
      </dgm:t>
    </dgm:pt>
    <dgm:pt modelId="{6D066DCA-B6FF-47DD-9316-948EBD926C1E}" type="sibTrans" cxnId="{79DF5932-4516-40C7-8EA5-FFB0AF6EFBD4}">
      <dgm:prSet/>
      <dgm:spPr/>
      <dgm:t>
        <a:bodyPr/>
        <a:lstStyle/>
        <a:p>
          <a:endParaRPr lang="en-US" sz="1500"/>
        </a:p>
      </dgm:t>
    </dgm:pt>
    <dgm:pt modelId="{C3E7BADF-1B28-42A9-A904-171B6D720AD6}">
      <dgm:prSet phldrT="[Text]" custT="1"/>
      <dgm:spPr/>
      <dgm:t>
        <a:bodyPr/>
        <a:lstStyle/>
        <a:p>
          <a:pPr>
            <a:buFont typeface="Arial" panose="020B0604020202020204" pitchFamily="34" charset="0"/>
            <a:buChar char="•"/>
          </a:pPr>
          <a:r>
            <a:rPr lang="en-US" sz="1500" dirty="0"/>
            <a:t>STI treatment</a:t>
          </a:r>
        </a:p>
      </dgm:t>
    </dgm:pt>
    <dgm:pt modelId="{E13FFDEC-C358-4013-99BB-45EE55272F07}" type="parTrans" cxnId="{DF4E3218-89C7-4865-9A61-A44D658B6606}">
      <dgm:prSet/>
      <dgm:spPr/>
      <dgm:t>
        <a:bodyPr/>
        <a:lstStyle/>
        <a:p>
          <a:endParaRPr lang="en-US" sz="1500"/>
        </a:p>
      </dgm:t>
    </dgm:pt>
    <dgm:pt modelId="{63A368C5-2D29-4DE3-A484-8F321364F3FA}" type="sibTrans" cxnId="{DF4E3218-89C7-4865-9A61-A44D658B6606}">
      <dgm:prSet/>
      <dgm:spPr/>
      <dgm:t>
        <a:bodyPr/>
        <a:lstStyle/>
        <a:p>
          <a:endParaRPr lang="en-US" sz="1500"/>
        </a:p>
      </dgm:t>
    </dgm:pt>
    <dgm:pt modelId="{357B3E50-47B9-4A39-B2DC-EE34A4130C9C}">
      <dgm:prSet phldrT="[Text]" custT="1"/>
      <dgm:spPr/>
      <dgm:t>
        <a:bodyPr/>
        <a:lstStyle/>
        <a:p>
          <a:r>
            <a:rPr lang="en-US" sz="1500" dirty="0"/>
            <a:t>Govt and Private share for SRH</a:t>
          </a:r>
        </a:p>
      </dgm:t>
    </dgm:pt>
    <dgm:pt modelId="{162AA42E-8BC8-45D1-A4BA-7913218C9F60}" type="parTrans" cxnId="{E73705D3-9A90-410A-8798-34A94E3CD936}">
      <dgm:prSet/>
      <dgm:spPr/>
      <dgm:t>
        <a:bodyPr/>
        <a:lstStyle/>
        <a:p>
          <a:endParaRPr lang="en-US" sz="1500"/>
        </a:p>
      </dgm:t>
    </dgm:pt>
    <dgm:pt modelId="{D4DD17AB-7DDC-4822-A38D-BC0392123699}" type="sibTrans" cxnId="{E73705D3-9A90-410A-8798-34A94E3CD936}">
      <dgm:prSet/>
      <dgm:spPr/>
      <dgm:t>
        <a:bodyPr/>
        <a:lstStyle/>
        <a:p>
          <a:endParaRPr lang="en-US" sz="1500"/>
        </a:p>
      </dgm:t>
    </dgm:pt>
    <dgm:pt modelId="{6AE38B68-FFBE-4565-A123-3278F14D7EA7}">
      <dgm:prSet phldrT="[Text]" custT="1"/>
      <dgm:spPr/>
      <dgm:t>
        <a:bodyPr/>
        <a:lstStyle/>
        <a:p>
          <a:r>
            <a:rPr lang="en-US" sz="1500" dirty="0"/>
            <a:t>Development financing for services</a:t>
          </a:r>
        </a:p>
      </dgm:t>
    </dgm:pt>
    <dgm:pt modelId="{28DBE763-EDE9-4174-960E-B7D018990DFE}" type="parTrans" cxnId="{3F46CF83-C659-4027-81A4-73FC848EACB6}">
      <dgm:prSet/>
      <dgm:spPr/>
      <dgm:t>
        <a:bodyPr/>
        <a:lstStyle/>
        <a:p>
          <a:endParaRPr lang="en-US" sz="1500"/>
        </a:p>
      </dgm:t>
    </dgm:pt>
    <dgm:pt modelId="{4FDD3ACF-5EFE-46CF-9ABD-4944DFA9F7F9}" type="sibTrans" cxnId="{3F46CF83-C659-4027-81A4-73FC848EACB6}">
      <dgm:prSet/>
      <dgm:spPr/>
      <dgm:t>
        <a:bodyPr/>
        <a:lstStyle/>
        <a:p>
          <a:endParaRPr lang="en-US" sz="1500"/>
        </a:p>
      </dgm:t>
    </dgm:pt>
    <dgm:pt modelId="{80A54B2E-A47D-4849-99D0-EB5AA0C764B1}">
      <dgm:prSet phldrT="[Text]" custT="1"/>
      <dgm:spPr/>
      <dgm:t>
        <a:bodyPr/>
        <a:lstStyle/>
        <a:p>
          <a:pPr>
            <a:buFont typeface="Arial" panose="020B0604020202020204" pitchFamily="34" charset="0"/>
            <a:buChar char="•"/>
          </a:pPr>
          <a:r>
            <a:rPr lang="en-US" sz="1500" dirty="0"/>
            <a:t>Others</a:t>
          </a:r>
        </a:p>
      </dgm:t>
    </dgm:pt>
    <dgm:pt modelId="{F64D167F-F333-4604-9A94-150871F0DF2C}" type="parTrans" cxnId="{B6D9ECB6-D2B5-48BE-9E1C-A1E0ACD0643E}">
      <dgm:prSet/>
      <dgm:spPr/>
      <dgm:t>
        <a:bodyPr/>
        <a:lstStyle/>
        <a:p>
          <a:endParaRPr lang="en-US" sz="1500"/>
        </a:p>
      </dgm:t>
    </dgm:pt>
    <dgm:pt modelId="{3008A96E-8C0A-4EBB-A7B7-089EC844C6B5}" type="sibTrans" cxnId="{B6D9ECB6-D2B5-48BE-9E1C-A1E0ACD0643E}">
      <dgm:prSet/>
      <dgm:spPr/>
      <dgm:t>
        <a:bodyPr/>
        <a:lstStyle/>
        <a:p>
          <a:endParaRPr lang="en-US" sz="1500"/>
        </a:p>
      </dgm:t>
    </dgm:pt>
    <dgm:pt modelId="{337E608C-F1A9-4B83-9FBB-891F9B03FD2B}">
      <dgm:prSet phldrT="[Text]" custT="1"/>
      <dgm:spPr/>
      <dgm:t>
        <a:bodyPr/>
        <a:lstStyle/>
        <a:p>
          <a:endParaRPr lang="en-US" sz="1500" dirty="0"/>
        </a:p>
      </dgm:t>
    </dgm:pt>
    <dgm:pt modelId="{A87ABB7E-E38E-43BD-B188-229AE44D6A0D}" type="parTrans" cxnId="{7E1F52F2-CBA4-4D08-BCFC-1FF2E3FA8711}">
      <dgm:prSet/>
      <dgm:spPr/>
      <dgm:t>
        <a:bodyPr/>
        <a:lstStyle/>
        <a:p>
          <a:endParaRPr lang="en-GB" sz="1500"/>
        </a:p>
      </dgm:t>
    </dgm:pt>
    <dgm:pt modelId="{8C7CF28C-B272-438B-815F-0B34D1EDB060}" type="sibTrans" cxnId="{7E1F52F2-CBA4-4D08-BCFC-1FF2E3FA8711}">
      <dgm:prSet/>
      <dgm:spPr/>
      <dgm:t>
        <a:bodyPr/>
        <a:lstStyle/>
        <a:p>
          <a:endParaRPr lang="en-GB" sz="1500"/>
        </a:p>
      </dgm:t>
    </dgm:pt>
    <dgm:pt modelId="{BDBCE644-4898-4339-BB1D-0D302CFF72E4}">
      <dgm:prSet phldrT="[Text]" custT="1"/>
      <dgm:spPr/>
      <dgm:t>
        <a:bodyPr/>
        <a:lstStyle/>
        <a:p>
          <a:endParaRPr lang="en-US" sz="1500" dirty="0"/>
        </a:p>
      </dgm:t>
    </dgm:pt>
    <dgm:pt modelId="{416DA4FB-C604-48D5-861E-1E53655DC4C7}" type="parTrans" cxnId="{2E2A5571-DB13-4743-A1DA-1E52083C0C02}">
      <dgm:prSet/>
      <dgm:spPr/>
      <dgm:t>
        <a:bodyPr/>
        <a:lstStyle/>
        <a:p>
          <a:endParaRPr lang="en-GB" sz="1500"/>
        </a:p>
      </dgm:t>
    </dgm:pt>
    <dgm:pt modelId="{FEB852C7-166F-4B11-95C6-C12BC3F9D0F9}" type="sibTrans" cxnId="{2E2A5571-DB13-4743-A1DA-1E52083C0C02}">
      <dgm:prSet/>
      <dgm:spPr/>
      <dgm:t>
        <a:bodyPr/>
        <a:lstStyle/>
        <a:p>
          <a:endParaRPr lang="en-GB" sz="1500"/>
        </a:p>
      </dgm:t>
    </dgm:pt>
    <dgm:pt modelId="{3832782E-EC69-4300-B78A-6202D0D90FA9}">
      <dgm:prSet phldrT="[Text]" custT="1"/>
      <dgm:spPr/>
      <dgm:t>
        <a:bodyPr/>
        <a:lstStyle/>
        <a:p>
          <a:endParaRPr lang="en-US" sz="1500" dirty="0"/>
        </a:p>
      </dgm:t>
    </dgm:pt>
    <dgm:pt modelId="{35ADD173-477A-46BB-B469-E56E138F8D48}" type="parTrans" cxnId="{33CABF7F-D8CF-48DA-AD81-5E85931F934C}">
      <dgm:prSet/>
      <dgm:spPr/>
      <dgm:t>
        <a:bodyPr/>
        <a:lstStyle/>
        <a:p>
          <a:endParaRPr lang="en-GB" sz="1500"/>
        </a:p>
      </dgm:t>
    </dgm:pt>
    <dgm:pt modelId="{3B0D2B82-D272-452F-AAB3-CE68C8F4970B}" type="sibTrans" cxnId="{33CABF7F-D8CF-48DA-AD81-5E85931F934C}">
      <dgm:prSet/>
      <dgm:spPr/>
      <dgm:t>
        <a:bodyPr/>
        <a:lstStyle/>
        <a:p>
          <a:endParaRPr lang="en-GB" sz="1500"/>
        </a:p>
      </dgm:t>
    </dgm:pt>
    <dgm:pt modelId="{4C06E7B6-9FBF-4A2D-B8F2-E9F5FF30D0DE}">
      <dgm:prSet phldrT="[Text]" custT="1"/>
      <dgm:spPr/>
      <dgm:t>
        <a:bodyPr/>
        <a:lstStyle/>
        <a:p>
          <a:endParaRPr lang="en-US" sz="1500" dirty="0"/>
        </a:p>
      </dgm:t>
    </dgm:pt>
    <dgm:pt modelId="{A4848E93-7746-4031-A2BD-D6F36349FE00}" type="parTrans" cxnId="{05EB1740-922A-4033-B659-8379617481C7}">
      <dgm:prSet/>
      <dgm:spPr/>
      <dgm:t>
        <a:bodyPr/>
        <a:lstStyle/>
        <a:p>
          <a:endParaRPr lang="en-GB" sz="1500"/>
        </a:p>
      </dgm:t>
    </dgm:pt>
    <dgm:pt modelId="{5F294431-D64A-44B4-92E5-3BBD426FBE70}" type="sibTrans" cxnId="{05EB1740-922A-4033-B659-8379617481C7}">
      <dgm:prSet/>
      <dgm:spPr/>
      <dgm:t>
        <a:bodyPr/>
        <a:lstStyle/>
        <a:p>
          <a:endParaRPr lang="en-GB" sz="1500"/>
        </a:p>
      </dgm:t>
    </dgm:pt>
    <dgm:pt modelId="{C93FB3BC-C219-4DA9-8469-6AF8503C18A5}">
      <dgm:prSet phldrT="[Text]" custT="1"/>
      <dgm:spPr/>
      <dgm:t>
        <a:bodyPr/>
        <a:lstStyle/>
        <a:p>
          <a:endParaRPr lang="en-US" sz="1500" dirty="0"/>
        </a:p>
      </dgm:t>
    </dgm:pt>
    <dgm:pt modelId="{880695C4-D208-483C-91FA-3C61FAB749B0}" type="parTrans" cxnId="{DEFE0FB3-D2C3-4AD8-98B1-C53B54B70732}">
      <dgm:prSet/>
      <dgm:spPr/>
      <dgm:t>
        <a:bodyPr/>
        <a:lstStyle/>
        <a:p>
          <a:endParaRPr lang="en-GB" sz="1500"/>
        </a:p>
      </dgm:t>
    </dgm:pt>
    <dgm:pt modelId="{9444129B-886B-4EB8-A555-B1152BF1D6EA}" type="sibTrans" cxnId="{DEFE0FB3-D2C3-4AD8-98B1-C53B54B70732}">
      <dgm:prSet/>
      <dgm:spPr/>
      <dgm:t>
        <a:bodyPr/>
        <a:lstStyle/>
        <a:p>
          <a:endParaRPr lang="en-GB" sz="1500"/>
        </a:p>
      </dgm:t>
    </dgm:pt>
    <dgm:pt modelId="{424D93D3-ECCD-48FB-9852-8A346DA6909D}">
      <dgm:prSet phldrT="[Text]" custT="1"/>
      <dgm:spPr/>
      <dgm:t>
        <a:bodyPr/>
        <a:lstStyle/>
        <a:p>
          <a:endParaRPr lang="en-US" sz="1500" dirty="0"/>
        </a:p>
      </dgm:t>
    </dgm:pt>
    <dgm:pt modelId="{08822403-1D61-4F46-A3B2-F81C50879E35}" type="parTrans" cxnId="{87B0D42A-10B3-46E8-8165-6356D954A136}">
      <dgm:prSet/>
      <dgm:spPr/>
      <dgm:t>
        <a:bodyPr/>
        <a:lstStyle/>
        <a:p>
          <a:endParaRPr lang="en-GB" sz="1500"/>
        </a:p>
      </dgm:t>
    </dgm:pt>
    <dgm:pt modelId="{67500DD5-1637-45CA-96DF-412A20A54258}" type="sibTrans" cxnId="{87B0D42A-10B3-46E8-8165-6356D954A136}">
      <dgm:prSet/>
      <dgm:spPr/>
      <dgm:t>
        <a:bodyPr/>
        <a:lstStyle/>
        <a:p>
          <a:endParaRPr lang="en-GB" sz="1500"/>
        </a:p>
      </dgm:t>
    </dgm:pt>
    <dgm:pt modelId="{0FF6EA3E-E1AF-40C8-9EF1-8B3E1EF51249}" type="pres">
      <dgm:prSet presAssocID="{E8712177-F95A-4927-ABD2-76F6D5D2A362}" presName="Name0" presStyleCnt="0">
        <dgm:presLayoutVars>
          <dgm:dir/>
          <dgm:animLvl val="lvl"/>
          <dgm:resizeHandles val="exact"/>
        </dgm:presLayoutVars>
      </dgm:prSet>
      <dgm:spPr/>
    </dgm:pt>
    <dgm:pt modelId="{E3E8E162-5F28-470E-A5FD-81FABB3F4278}" type="pres">
      <dgm:prSet presAssocID="{5A236570-238B-42E9-B3D3-F820A2166E7D}" presName="composite" presStyleCnt="0"/>
      <dgm:spPr/>
    </dgm:pt>
    <dgm:pt modelId="{490B6E81-4359-44CC-AA2A-E804A981064C}" type="pres">
      <dgm:prSet presAssocID="{5A236570-238B-42E9-B3D3-F820A2166E7D}" presName="parTx" presStyleLbl="alignNode1" presStyleIdx="0" presStyleCnt="3" custScaleX="118719">
        <dgm:presLayoutVars>
          <dgm:chMax val="0"/>
          <dgm:chPref val="0"/>
          <dgm:bulletEnabled val="1"/>
        </dgm:presLayoutVars>
      </dgm:prSet>
      <dgm:spPr/>
    </dgm:pt>
    <dgm:pt modelId="{3D0F3F7C-C740-4FE0-AF00-AE01A827F827}" type="pres">
      <dgm:prSet presAssocID="{5A236570-238B-42E9-B3D3-F820A2166E7D}" presName="desTx" presStyleLbl="alignAccFollowNode1" presStyleIdx="0" presStyleCnt="3" custScaleX="117823">
        <dgm:presLayoutVars>
          <dgm:bulletEnabled val="1"/>
        </dgm:presLayoutVars>
      </dgm:prSet>
      <dgm:spPr/>
    </dgm:pt>
    <dgm:pt modelId="{4F0179DE-4825-4BAB-B75A-4EA3BFDD3BDA}" type="pres">
      <dgm:prSet presAssocID="{3C699E00-6B2C-4353-B78C-EAFF35BF900B}" presName="space" presStyleCnt="0"/>
      <dgm:spPr/>
    </dgm:pt>
    <dgm:pt modelId="{3D416F85-3166-475F-AD42-1E604C9CA996}" type="pres">
      <dgm:prSet presAssocID="{0BD9C22E-77FB-41A2-8C2D-F7B4F698F1C4}" presName="composite" presStyleCnt="0"/>
      <dgm:spPr/>
    </dgm:pt>
    <dgm:pt modelId="{DBA0957B-8920-48F2-8F37-2F75DD41C275}" type="pres">
      <dgm:prSet presAssocID="{0BD9C22E-77FB-41A2-8C2D-F7B4F698F1C4}" presName="parTx" presStyleLbl="alignNode1" presStyleIdx="1" presStyleCnt="3">
        <dgm:presLayoutVars>
          <dgm:chMax val="0"/>
          <dgm:chPref val="0"/>
          <dgm:bulletEnabled val="1"/>
        </dgm:presLayoutVars>
      </dgm:prSet>
      <dgm:spPr/>
    </dgm:pt>
    <dgm:pt modelId="{C5E4FB8D-1A65-4BF0-BFAD-0672B1A037F5}" type="pres">
      <dgm:prSet presAssocID="{0BD9C22E-77FB-41A2-8C2D-F7B4F698F1C4}" presName="desTx" presStyleLbl="alignAccFollowNode1" presStyleIdx="1" presStyleCnt="3">
        <dgm:presLayoutVars>
          <dgm:bulletEnabled val="1"/>
        </dgm:presLayoutVars>
      </dgm:prSet>
      <dgm:spPr/>
    </dgm:pt>
    <dgm:pt modelId="{2F89ECEB-E9DA-48DE-A6D4-C14F65AB1F82}" type="pres">
      <dgm:prSet presAssocID="{55586CC0-B126-4001-98AE-7411C81C6209}" presName="space" presStyleCnt="0"/>
      <dgm:spPr/>
    </dgm:pt>
    <dgm:pt modelId="{13EFAC8E-6C5C-44F3-8F26-3D4A7D577867}" type="pres">
      <dgm:prSet presAssocID="{87689C5C-656A-40CF-8495-D570E09AA4E7}" presName="composite" presStyleCnt="0"/>
      <dgm:spPr/>
    </dgm:pt>
    <dgm:pt modelId="{FE3CA13F-638B-4371-9B73-5F822BF38751}" type="pres">
      <dgm:prSet presAssocID="{87689C5C-656A-40CF-8495-D570E09AA4E7}" presName="parTx" presStyleLbl="alignNode1" presStyleIdx="2" presStyleCnt="3" custScaleX="117429">
        <dgm:presLayoutVars>
          <dgm:chMax val="0"/>
          <dgm:chPref val="0"/>
          <dgm:bulletEnabled val="1"/>
        </dgm:presLayoutVars>
      </dgm:prSet>
      <dgm:spPr/>
    </dgm:pt>
    <dgm:pt modelId="{3583DA60-8D2A-45A5-ACAC-8C60B6F50041}" type="pres">
      <dgm:prSet presAssocID="{87689C5C-656A-40CF-8495-D570E09AA4E7}" presName="desTx" presStyleLbl="alignAccFollowNode1" presStyleIdx="2" presStyleCnt="3" custScaleX="118056">
        <dgm:presLayoutVars>
          <dgm:bulletEnabled val="1"/>
        </dgm:presLayoutVars>
      </dgm:prSet>
      <dgm:spPr/>
    </dgm:pt>
  </dgm:ptLst>
  <dgm:cxnLst>
    <dgm:cxn modelId="{45539F01-70B5-49C7-8BA0-E0E41369F26C}" type="presOf" srcId="{8D61F591-CAAB-4C89-B773-795E8D0A59BF}" destId="{3D0F3F7C-C740-4FE0-AF00-AE01A827F827}" srcOrd="0" destOrd="3" presId="urn:microsoft.com/office/officeart/2005/8/layout/hList1"/>
    <dgm:cxn modelId="{83EF2E03-BEA9-44F4-AB64-E56687151548}" srcId="{B794ADE7-8C79-480A-BC0B-40C9236C4B67}" destId="{4D59341F-C664-4FA2-9AB1-584AF59D0611}" srcOrd="0" destOrd="0" parTransId="{B3C33068-DC0A-4305-96A5-74168220E6B1}" sibTransId="{ED093EA1-8594-4927-AD60-448D7BB815D2}"/>
    <dgm:cxn modelId="{8D71F103-2F4B-470F-B1FA-BBA3EAF5EB45}" type="presOf" srcId="{A72B4348-EA38-4968-8FE6-1B8301FDB54D}" destId="{3D0F3F7C-C740-4FE0-AF00-AE01A827F827}" srcOrd="0" destOrd="5" presId="urn:microsoft.com/office/officeart/2005/8/layout/hList1"/>
    <dgm:cxn modelId="{D730A70B-15AA-4109-BDC7-A8813EEEAA2A}" type="presOf" srcId="{2BECA8D5-E463-4825-BAD0-46950DDA07CA}" destId="{3D0F3F7C-C740-4FE0-AF00-AE01A827F827}" srcOrd="0" destOrd="10" presId="urn:microsoft.com/office/officeart/2005/8/layout/hList1"/>
    <dgm:cxn modelId="{03F1E60C-A7FD-4738-8EE9-434A32F4CEA2}" srcId="{B794ADE7-8C79-480A-BC0B-40C9236C4B67}" destId="{AB61612B-5F1E-4D7F-AF01-BDDD87E6FAD6}" srcOrd="1" destOrd="0" parTransId="{F65C7D35-913D-446E-9DAC-B43505407C04}" sibTransId="{A449E70B-4405-4022-B617-A639D4716F24}"/>
    <dgm:cxn modelId="{18139A13-FED1-449F-9344-86A5F2786689}" type="presOf" srcId="{92226BF3-D633-450F-B49E-537E7756195B}" destId="{3D0F3F7C-C740-4FE0-AF00-AE01A827F827}" srcOrd="0" destOrd="11" presId="urn:microsoft.com/office/officeart/2005/8/layout/hList1"/>
    <dgm:cxn modelId="{91A7C315-476E-4ECE-ADA7-E9B20DC5813A}" srcId="{5A236570-238B-42E9-B3D3-F820A2166E7D}" destId="{014D2452-DC1C-4EE4-871D-4A4380F03F5B}" srcOrd="6" destOrd="0" parTransId="{CA6C17C2-1C6D-4B60-BF1A-5F009496A232}" sibTransId="{BA17122B-FD7D-4825-83C9-C506AFF50254}"/>
    <dgm:cxn modelId="{DF4E3218-89C7-4865-9A61-A44D658B6606}" srcId="{B794ADE7-8C79-480A-BC0B-40C9236C4B67}" destId="{C3E7BADF-1B28-42A9-A904-171B6D720AD6}" srcOrd="3" destOrd="0" parTransId="{E13FFDEC-C358-4013-99BB-45EE55272F07}" sibTransId="{63A368C5-2D29-4DE3-A484-8F321364F3FA}"/>
    <dgm:cxn modelId="{BEEFBD1E-48D4-4168-B8BC-FBBBC10056A2}" srcId="{2BECA8D5-E463-4825-BAD0-46950DDA07CA}" destId="{92226BF3-D633-450F-B49E-537E7756195B}" srcOrd="0" destOrd="0" parTransId="{EBB98800-264B-4AEB-A1DE-818D9E8E925C}" sibTransId="{D8FAB5E2-C3F2-4CCA-B284-7436E97D5113}"/>
    <dgm:cxn modelId="{2395A022-8749-4C61-8872-4FBEE59F7B86}" srcId="{5A236570-238B-42E9-B3D3-F820A2166E7D}" destId="{2BECA8D5-E463-4825-BAD0-46950DDA07CA}" srcOrd="10" destOrd="0" parTransId="{355F0464-3909-49CD-9759-ABAD90624A14}" sibTransId="{2800CB1D-8E36-40A9-8428-82BA01013E9A}"/>
    <dgm:cxn modelId="{16EF3026-1DBE-4297-8340-5BCC4DAA56B9}" srcId="{87689C5C-656A-40CF-8495-D570E09AA4E7}" destId="{32AFBE90-AC9A-4962-993D-8DA56000C976}" srcOrd="2" destOrd="0" parTransId="{0A116B4E-C707-4A1E-A689-77EA1A7DD2E3}" sibTransId="{5A8AEF63-785E-43AA-B442-E7D4BB3A1FDB}"/>
    <dgm:cxn modelId="{D04D4326-5930-47A5-AEBF-501721C65C58}" type="presOf" srcId="{4D59341F-C664-4FA2-9AB1-584AF59D0611}" destId="{3583DA60-8D2A-45A5-ACAC-8C60B6F50041}" srcOrd="0" destOrd="1" presId="urn:microsoft.com/office/officeart/2005/8/layout/hList1"/>
    <dgm:cxn modelId="{C3363B27-6921-4DC7-939C-FE70A9630678}" srcId="{87689C5C-656A-40CF-8495-D570E09AA4E7}" destId="{90906D24-64AA-4C0F-B7E8-A4A65D62EBBE}" srcOrd="4" destOrd="0" parTransId="{B6F414FB-CF7F-4626-BE4C-06559BE62C21}" sibTransId="{603A06D5-CE20-4036-B94C-A70A065E54D8}"/>
    <dgm:cxn modelId="{8654982A-1114-4DB1-9875-04616809188F}" type="presOf" srcId="{C93FB3BC-C219-4DA9-8469-6AF8503C18A5}" destId="{C5E4FB8D-1A65-4BF0-BFAD-0672B1A037F5}" srcOrd="0" destOrd="10" presId="urn:microsoft.com/office/officeart/2005/8/layout/hList1"/>
    <dgm:cxn modelId="{87B0D42A-10B3-46E8-8165-6356D954A136}" srcId="{0BD9C22E-77FB-41A2-8C2D-F7B4F698F1C4}" destId="{424D93D3-ECCD-48FB-9852-8A346DA6909D}" srcOrd="9" destOrd="0" parTransId="{08822403-1D61-4F46-A3B2-F81C50879E35}" sibTransId="{67500DD5-1637-45CA-96DF-412A20A54258}"/>
    <dgm:cxn modelId="{5763B72C-9C5D-4EEE-A106-893920ECABCC}" srcId="{0BD9C22E-77FB-41A2-8C2D-F7B4F698F1C4}" destId="{146E406B-88E7-4938-AD99-30B04B682053}" srcOrd="0" destOrd="0" parTransId="{77314C9B-21BA-459B-AA6F-D1DDF246D070}" sibTransId="{6AB0BB3C-01B9-47DE-8B4C-CD85DE5E52D4}"/>
    <dgm:cxn modelId="{40B38B2E-E8E7-439E-A735-1CAF50FE36DF}" srcId="{0BD9C22E-77FB-41A2-8C2D-F7B4F698F1C4}" destId="{BAD3C9F7-CC29-4CB9-8CC6-CB4A459CD03F}" srcOrd="1" destOrd="0" parTransId="{526DAC7B-5986-4587-A2F9-376A2B21B414}" sibTransId="{029C40DC-148A-4D78-96A7-8E52F0A73CD6}"/>
    <dgm:cxn modelId="{C24E5531-D45D-4B24-99B9-0B516E7A5654}" srcId="{87689C5C-656A-40CF-8495-D570E09AA4E7}" destId="{1AFA7B57-101D-45B9-A85F-B0451D86885E}" srcOrd="1" destOrd="0" parTransId="{43463C4E-62C7-4102-AB51-59F773ABA8E2}" sibTransId="{E3543450-9B84-41E2-93D3-88433D6233FF}"/>
    <dgm:cxn modelId="{8B4CEC31-503F-4EE1-AF15-0D3746B06C12}" type="presOf" srcId="{FBF07F14-D24F-48DB-B638-D33EDC946143}" destId="{3D0F3F7C-C740-4FE0-AF00-AE01A827F827}" srcOrd="0" destOrd="0" presId="urn:microsoft.com/office/officeart/2005/8/layout/hList1"/>
    <dgm:cxn modelId="{79DF5932-4516-40C7-8EA5-FFB0AF6EFBD4}" srcId="{B794ADE7-8C79-480A-BC0B-40C9236C4B67}" destId="{9811208E-3463-4537-9F7D-072B2E63992B}" srcOrd="2" destOrd="0" parTransId="{C495FB89-12AA-44A3-9D94-2CE2DE886BCA}" sibTransId="{6D066DCA-B6FF-47DD-9316-948EBD926C1E}"/>
    <dgm:cxn modelId="{A8E8E735-7214-462B-A67F-B2F06035FC21}" type="presOf" srcId="{687406B1-E82F-4F49-A011-8CF5DED8B091}" destId="{3D0F3F7C-C740-4FE0-AF00-AE01A827F827}" srcOrd="0" destOrd="12" presId="urn:microsoft.com/office/officeart/2005/8/layout/hList1"/>
    <dgm:cxn modelId="{DD7FFF3B-AB75-4CE7-AE69-F6FBAC700DD0}" srcId="{0BD9C22E-77FB-41A2-8C2D-F7B4F698F1C4}" destId="{34EDDF5D-C282-4446-9969-B657F79C7BE7}" srcOrd="3" destOrd="0" parTransId="{0D439328-E74B-4341-A108-1C33D391A0AC}" sibTransId="{B94B943B-36D3-422E-ABA2-86E6AADBD3A0}"/>
    <dgm:cxn modelId="{05EB1740-922A-4033-B659-8379617481C7}" srcId="{0BD9C22E-77FB-41A2-8C2D-F7B4F698F1C4}" destId="{4C06E7B6-9FBF-4A2D-B8F2-E9F5FF30D0DE}" srcOrd="7" destOrd="0" parTransId="{A4848E93-7746-4031-A2BD-D6F36349FE00}" sibTransId="{5F294431-D64A-44B4-92E5-3BBD426FBE70}"/>
    <dgm:cxn modelId="{4A36F05D-D073-49AE-8952-9FAFD9CF6451}" type="presOf" srcId="{9811208E-3463-4537-9F7D-072B2E63992B}" destId="{3583DA60-8D2A-45A5-ACAC-8C60B6F50041}" srcOrd="0" destOrd="3" presId="urn:microsoft.com/office/officeart/2005/8/layout/hList1"/>
    <dgm:cxn modelId="{D8E38560-32A7-4E83-BF69-3F57EBDE0B84}" type="presOf" srcId="{90906D24-64AA-4C0F-B7E8-A4A65D62EBBE}" destId="{3583DA60-8D2A-45A5-ACAC-8C60B6F50041}" srcOrd="0" destOrd="9" presId="urn:microsoft.com/office/officeart/2005/8/layout/hList1"/>
    <dgm:cxn modelId="{13DEA263-EB1E-4B59-A7CE-BBF908858829}" type="presOf" srcId="{424D93D3-ECCD-48FB-9852-8A346DA6909D}" destId="{C5E4FB8D-1A65-4BF0-BFAD-0672B1A037F5}" srcOrd="0" destOrd="11" presId="urn:microsoft.com/office/officeart/2005/8/layout/hList1"/>
    <dgm:cxn modelId="{8C0C2E46-7714-4F24-ACC6-753C98888008}" type="presOf" srcId="{ED684619-74D9-4DFE-ACDE-B51F0B546217}" destId="{3D0F3F7C-C740-4FE0-AF00-AE01A827F827}" srcOrd="0" destOrd="4" presId="urn:microsoft.com/office/officeart/2005/8/layout/hList1"/>
    <dgm:cxn modelId="{D7953067-0052-41A4-916D-4F7016F267DE}" srcId="{2BECA8D5-E463-4825-BAD0-46950DDA07CA}" destId="{687406B1-E82F-4F49-A011-8CF5DED8B091}" srcOrd="1" destOrd="0" parTransId="{A6141FEB-17B7-4C9B-84C1-DE11A67911EF}" sibTransId="{7341918C-4489-4EE3-99D3-7DDA12C692FC}"/>
    <dgm:cxn modelId="{0ABB086C-6DB5-4037-B59C-62D827BEF2F6}" srcId="{5A236570-238B-42E9-B3D3-F820A2166E7D}" destId="{8D61F591-CAAB-4C89-B773-795E8D0A59BF}" srcOrd="3" destOrd="0" parTransId="{C9F48BE5-1C40-4462-BBAA-61500D84E294}" sibTransId="{25FF4A21-7A0B-48DD-BD6B-9DACABCA4893}"/>
    <dgm:cxn modelId="{A61B116D-2A07-457E-BFF9-9A18A77170F6}" type="presOf" srcId="{014D2452-DC1C-4EE4-871D-4A4380F03F5B}" destId="{3D0F3F7C-C740-4FE0-AF00-AE01A827F827}" srcOrd="0" destOrd="6" presId="urn:microsoft.com/office/officeart/2005/8/layout/hList1"/>
    <dgm:cxn modelId="{FB1C806E-42AE-48F2-AA3C-BCCCC3F16AA7}" srcId="{E8712177-F95A-4927-ABD2-76F6D5D2A362}" destId="{87689C5C-656A-40CF-8495-D570E09AA4E7}" srcOrd="2" destOrd="0" parTransId="{004070FC-E6CF-4F62-A9D5-C62C1DE75284}" sibTransId="{40F6B898-47C0-455F-B11C-253F14F91D9C}"/>
    <dgm:cxn modelId="{2E2A5571-DB13-4743-A1DA-1E52083C0C02}" srcId="{0BD9C22E-77FB-41A2-8C2D-F7B4F698F1C4}" destId="{BDBCE644-4898-4339-BB1D-0D302CFF72E4}" srcOrd="5" destOrd="0" parTransId="{416DA4FB-C604-48D5-861E-1E53655DC4C7}" sibTransId="{FEB852C7-166F-4B11-95C6-C12BC3F9D0F9}"/>
    <dgm:cxn modelId="{A71CCD71-D6B6-445C-AD40-31B6C84A7877}" type="presOf" srcId="{357B3E50-47B9-4A39-B2DC-EE34A4130C9C}" destId="{3D0F3F7C-C740-4FE0-AF00-AE01A827F827}" srcOrd="0" destOrd="13" presId="urn:microsoft.com/office/officeart/2005/8/layout/hList1"/>
    <dgm:cxn modelId="{A1051572-01D0-418F-AF52-52DE9A7A02C8}" type="presOf" srcId="{146E406B-88E7-4938-AD99-30B04B682053}" destId="{C5E4FB8D-1A65-4BF0-BFAD-0672B1A037F5}" srcOrd="0" destOrd="0" presId="urn:microsoft.com/office/officeart/2005/8/layout/hList1"/>
    <dgm:cxn modelId="{5EADC273-A00E-40F9-B3DE-8EF56A243951}" type="presOf" srcId="{F4EE61E3-6F4B-4D60-909F-D0C660CACBA4}" destId="{C5E4FB8D-1A65-4BF0-BFAD-0672B1A037F5}" srcOrd="0" destOrd="2" presId="urn:microsoft.com/office/officeart/2005/8/layout/hList1"/>
    <dgm:cxn modelId="{C851D276-E83A-4308-B935-25E4CD2A9B8A}" type="presOf" srcId="{1AFA7B57-101D-45B9-A85F-B0451D86885E}" destId="{3583DA60-8D2A-45A5-ACAC-8C60B6F50041}" srcOrd="0" destOrd="6" presId="urn:microsoft.com/office/officeart/2005/8/layout/hList1"/>
    <dgm:cxn modelId="{908FD356-4B13-4A28-B6B1-B4ECB1CABA69}" type="presOf" srcId="{B794ADE7-8C79-480A-BC0B-40C9236C4B67}" destId="{3583DA60-8D2A-45A5-ACAC-8C60B6F50041}" srcOrd="0" destOrd="0" presId="urn:microsoft.com/office/officeart/2005/8/layout/hList1"/>
    <dgm:cxn modelId="{CD48B378-C989-4429-8EE4-F603F4A9C71A}" srcId="{87689C5C-656A-40CF-8495-D570E09AA4E7}" destId="{CA5AC8B9-0FB4-4CB6-9E8B-89A14DC8EE8F}" srcOrd="3" destOrd="0" parTransId="{345C6B95-261D-4129-8142-DFAFEE4A7FA5}" sibTransId="{D0B02C45-ABDD-4C91-B273-F3A37848DE35}"/>
    <dgm:cxn modelId="{C654D45A-57FB-4898-B07D-9C1D1B4D85F8}" srcId="{5A236570-238B-42E9-B3D3-F820A2166E7D}" destId="{D057C97E-3016-4B61-9F27-9CAD8A2D9F73}" srcOrd="9" destOrd="0" parTransId="{A08C8CC9-F2B5-4D0C-83B0-733207B1C71D}" sibTransId="{6460748B-7F8E-4237-85DF-9D1D23274022}"/>
    <dgm:cxn modelId="{C4C9087B-AB61-44AD-A78C-4305C1211D3E}" type="presOf" srcId="{3832782E-EC69-4300-B78A-6202D0D90FA9}" destId="{C5E4FB8D-1A65-4BF0-BFAD-0672B1A037F5}" srcOrd="0" destOrd="8" presId="urn:microsoft.com/office/officeart/2005/8/layout/hList1"/>
    <dgm:cxn modelId="{BA344A7C-BA96-4A65-B4D4-6C585B988EBD}" type="presOf" srcId="{5562F0B6-497C-474D-B06B-E21AF5BA30BB}" destId="{3D0F3F7C-C740-4FE0-AF00-AE01A827F827}" srcOrd="0" destOrd="1" presId="urn:microsoft.com/office/officeart/2005/8/layout/hList1"/>
    <dgm:cxn modelId="{33CABF7F-D8CF-48DA-AD81-5E85931F934C}" srcId="{0BD9C22E-77FB-41A2-8C2D-F7B4F698F1C4}" destId="{3832782E-EC69-4300-B78A-6202D0D90FA9}" srcOrd="6" destOrd="0" parTransId="{35ADD173-477A-46BB-B469-E56E138F8D48}" sibTransId="{3B0D2B82-D272-452F-AAB3-CE68C8F4970B}"/>
    <dgm:cxn modelId="{3F46CF83-C659-4027-81A4-73FC848EACB6}" srcId="{0BD9C22E-77FB-41A2-8C2D-F7B4F698F1C4}" destId="{6AE38B68-FFBE-4565-A123-3278F14D7EA7}" srcOrd="2" destOrd="0" parTransId="{28DBE763-EDE9-4174-960E-B7D018990DFE}" sibTransId="{4FDD3ACF-5EFE-46CF-9ABD-4944DFA9F7F9}"/>
    <dgm:cxn modelId="{B02EDF83-8D70-4086-B31A-C27A309001AA}" srcId="{87689C5C-656A-40CF-8495-D570E09AA4E7}" destId="{B794ADE7-8C79-480A-BC0B-40C9236C4B67}" srcOrd="0" destOrd="0" parTransId="{C45F5270-46A8-4613-9AE0-4F00B2EA1733}" sibTransId="{E6803F40-B903-4084-B2B9-32410E2C19DD}"/>
    <dgm:cxn modelId="{560CB585-91DA-4413-88EF-E43B6E491537}" type="presOf" srcId="{D057C97E-3016-4B61-9F27-9CAD8A2D9F73}" destId="{3D0F3F7C-C740-4FE0-AF00-AE01A827F827}" srcOrd="0" destOrd="9" presId="urn:microsoft.com/office/officeart/2005/8/layout/hList1"/>
    <dgm:cxn modelId="{0F2E2B87-1E77-49ED-BC36-77CC36C2011D}" srcId="{5A236570-238B-42E9-B3D3-F820A2166E7D}" destId="{A72B4348-EA38-4968-8FE6-1B8301FDB54D}" srcOrd="5" destOrd="0" parTransId="{F02FF8B9-6ED8-482B-A01B-40EFFABB6A53}" sibTransId="{F76B5BC2-5EF8-40F9-8605-130E719B39F8}"/>
    <dgm:cxn modelId="{959C268E-B0CE-404F-89B4-29472CDE29AC}" type="presOf" srcId="{4C06E7B6-9FBF-4A2D-B8F2-E9F5FF30D0DE}" destId="{C5E4FB8D-1A65-4BF0-BFAD-0672B1A037F5}" srcOrd="0" destOrd="9" presId="urn:microsoft.com/office/officeart/2005/8/layout/hList1"/>
    <dgm:cxn modelId="{10B8CD8F-0BF6-44A9-9E60-313DD0E3E22B}" srcId="{5A236570-238B-42E9-B3D3-F820A2166E7D}" destId="{0F55F6AC-B4DC-4EA6-B573-76C2397AF2BB}" srcOrd="8" destOrd="0" parTransId="{8E87CE42-E028-402D-B738-6F736620E725}" sibTransId="{79CEEF99-E33B-446C-82F5-611883B38DF7}"/>
    <dgm:cxn modelId="{93D94590-ECEB-4C1D-A620-34A973ED3ED1}" type="presOf" srcId="{0BD9C22E-77FB-41A2-8C2D-F7B4F698F1C4}" destId="{DBA0957B-8920-48F2-8F37-2F75DD41C275}" srcOrd="0" destOrd="0" presId="urn:microsoft.com/office/officeart/2005/8/layout/hList1"/>
    <dgm:cxn modelId="{F4964793-0509-4E60-8267-8D771D92972E}" type="presOf" srcId="{87689C5C-656A-40CF-8495-D570E09AA4E7}" destId="{FE3CA13F-638B-4371-9B73-5F822BF38751}" srcOrd="0" destOrd="0" presId="urn:microsoft.com/office/officeart/2005/8/layout/hList1"/>
    <dgm:cxn modelId="{692FB795-DFE3-40F9-95E3-4F1B4974207A}" type="presOf" srcId="{177012FF-0BA4-459F-A18A-D233881B124D}" destId="{C5E4FB8D-1A65-4BF0-BFAD-0672B1A037F5}" srcOrd="0" destOrd="1" presId="urn:microsoft.com/office/officeart/2005/8/layout/hList1"/>
    <dgm:cxn modelId="{82EFC395-EA09-4A9B-B5BE-356E068B66CB}" type="presOf" srcId="{0A368CFD-E324-4D49-B830-E94310795414}" destId="{3D0F3F7C-C740-4FE0-AF00-AE01A827F827}" srcOrd="0" destOrd="7" presId="urn:microsoft.com/office/officeart/2005/8/layout/hList1"/>
    <dgm:cxn modelId="{3E3F339A-8AAC-4C2A-BCA0-173EB68DFF1C}" srcId="{5A236570-238B-42E9-B3D3-F820A2166E7D}" destId="{FBF07F14-D24F-48DB-B638-D33EDC946143}" srcOrd="0" destOrd="0" parTransId="{5BDAF52F-88CE-41AF-9F53-F8F2F3B896C3}" sibTransId="{AAF68D43-CD7D-4A3C-B32A-5D64E2102F7C}"/>
    <dgm:cxn modelId="{5B5C849C-A02A-44AD-BCDA-B80DFE46693F}" type="presOf" srcId="{0F55F6AC-B4DC-4EA6-B573-76C2397AF2BB}" destId="{3D0F3F7C-C740-4FE0-AF00-AE01A827F827}" srcOrd="0" destOrd="8" presId="urn:microsoft.com/office/officeart/2005/8/layout/hList1"/>
    <dgm:cxn modelId="{365C21A2-7745-4B64-A033-ECB87A8E7240}" type="presOf" srcId="{C3E7BADF-1B28-42A9-A904-171B6D720AD6}" destId="{3583DA60-8D2A-45A5-ACAC-8C60B6F50041}" srcOrd="0" destOrd="4" presId="urn:microsoft.com/office/officeart/2005/8/layout/hList1"/>
    <dgm:cxn modelId="{8617F9A5-DCAB-4192-8242-B3ED80BED32B}" srcId="{146E406B-88E7-4938-AD99-30B04B682053}" destId="{F4EE61E3-6F4B-4D60-909F-D0C660CACBA4}" srcOrd="1" destOrd="0" parTransId="{6A91FE15-9294-462B-865F-B06C4FF11F65}" sibTransId="{EC360F8A-9BE1-4937-9FA5-90A2191D4A56}"/>
    <dgm:cxn modelId="{C4F5F8A6-E231-4AAC-8DF8-A6A5AB42D334}" type="presOf" srcId="{34EDDF5D-C282-4446-9969-B657F79C7BE7}" destId="{C5E4FB8D-1A65-4BF0-BFAD-0672B1A037F5}" srcOrd="0" destOrd="5" presId="urn:microsoft.com/office/officeart/2005/8/layout/hList1"/>
    <dgm:cxn modelId="{2219AFAC-9B37-40FF-A7BF-908FB4C965E5}" srcId="{E8712177-F95A-4927-ABD2-76F6D5D2A362}" destId="{0BD9C22E-77FB-41A2-8C2D-F7B4F698F1C4}" srcOrd="1" destOrd="0" parTransId="{72ED644D-12A3-4085-BE9E-3A2808B81B34}" sibTransId="{55586CC0-B126-4001-98AE-7411C81C6209}"/>
    <dgm:cxn modelId="{0292D8B0-27B2-4B99-853A-2996AC8DCC96}" type="presOf" srcId="{AB61612B-5F1E-4D7F-AF01-BDDD87E6FAD6}" destId="{3583DA60-8D2A-45A5-ACAC-8C60B6F50041}" srcOrd="0" destOrd="2" presId="urn:microsoft.com/office/officeart/2005/8/layout/hList1"/>
    <dgm:cxn modelId="{DEFE0FB3-D2C3-4AD8-98B1-C53B54B70732}" srcId="{0BD9C22E-77FB-41A2-8C2D-F7B4F698F1C4}" destId="{C93FB3BC-C219-4DA9-8469-6AF8503C18A5}" srcOrd="8" destOrd="0" parTransId="{880695C4-D208-483C-91FA-3C61FAB749B0}" sibTransId="{9444129B-886B-4EB8-A555-B1152BF1D6EA}"/>
    <dgm:cxn modelId="{B6D9ECB6-D2B5-48BE-9E1C-A1E0ACD0643E}" srcId="{B794ADE7-8C79-480A-BC0B-40C9236C4B67}" destId="{80A54B2E-A47D-4849-99D0-EB5AA0C764B1}" srcOrd="4" destOrd="0" parTransId="{F64D167F-F333-4604-9A94-150871F0DF2C}" sibTransId="{3008A96E-8C0A-4EBB-A7B7-089EC844C6B5}"/>
    <dgm:cxn modelId="{B9AFA1BA-9B1A-4995-912E-91CBF1911DEB}" srcId="{E8712177-F95A-4927-ABD2-76F6D5D2A362}" destId="{5A236570-238B-42E9-B3D3-F820A2166E7D}" srcOrd="0" destOrd="0" parTransId="{1DB907F9-88CD-4561-869B-6F38260756EA}" sibTransId="{3C699E00-6B2C-4353-B78C-EAFF35BF900B}"/>
    <dgm:cxn modelId="{F1923FBB-9043-4326-BC6E-5E5C58710AC5}" srcId="{5A236570-238B-42E9-B3D3-F820A2166E7D}" destId="{ED684619-74D9-4DFE-ACDE-B51F0B546217}" srcOrd="4" destOrd="0" parTransId="{44BF8BA8-FD87-4DE6-AED5-FAF616F59BE9}" sibTransId="{13210180-056C-4659-BD40-CA7EB0CA5FCC}"/>
    <dgm:cxn modelId="{41886BBC-71FA-4C69-904A-AFF992B0D0F9}" srcId="{5A236570-238B-42E9-B3D3-F820A2166E7D}" destId="{5562F0B6-497C-474D-B06B-E21AF5BA30BB}" srcOrd="1" destOrd="0" parTransId="{DF94717F-93DE-4F12-8EC3-C505A584DFB4}" sibTransId="{72F6BD9E-55B7-4F6B-9B9D-EA85FE2F4BEC}"/>
    <dgm:cxn modelId="{790316C5-69BF-40AB-A687-F4A07AA13452}" type="presOf" srcId="{32AFBE90-AC9A-4962-993D-8DA56000C976}" destId="{3583DA60-8D2A-45A5-ACAC-8C60B6F50041}" srcOrd="0" destOrd="7" presId="urn:microsoft.com/office/officeart/2005/8/layout/hList1"/>
    <dgm:cxn modelId="{0D941FD1-809F-4A69-9DAE-9BAF35D7C618}" type="presOf" srcId="{E8712177-F95A-4927-ABD2-76F6D5D2A362}" destId="{0FF6EA3E-E1AF-40C8-9EF1-8B3E1EF51249}" srcOrd="0" destOrd="0" presId="urn:microsoft.com/office/officeart/2005/8/layout/hList1"/>
    <dgm:cxn modelId="{E73705D3-9A90-410A-8798-34A94E3CD936}" srcId="{2BECA8D5-E463-4825-BAD0-46950DDA07CA}" destId="{357B3E50-47B9-4A39-B2DC-EE34A4130C9C}" srcOrd="2" destOrd="0" parTransId="{162AA42E-8BC8-45D1-A4BA-7913218C9F60}" sibTransId="{D4DD17AB-7DDC-4822-A38D-BC0392123699}"/>
    <dgm:cxn modelId="{DF3EF4DD-814A-4398-9AFD-887CB266BF0F}" type="presOf" srcId="{5A236570-238B-42E9-B3D3-F820A2166E7D}" destId="{490B6E81-4359-44CC-AA2A-E804A981064C}" srcOrd="0" destOrd="0" presId="urn:microsoft.com/office/officeart/2005/8/layout/hList1"/>
    <dgm:cxn modelId="{F59D23DE-7B09-4552-81C4-4059BC43FD94}" type="presOf" srcId="{BAD3C9F7-CC29-4CB9-8CC6-CB4A459CD03F}" destId="{C5E4FB8D-1A65-4BF0-BFAD-0672B1A037F5}" srcOrd="0" destOrd="3" presId="urn:microsoft.com/office/officeart/2005/8/layout/hList1"/>
    <dgm:cxn modelId="{88815ADF-E419-4135-9342-34CFA5C8C4EF}" type="presOf" srcId="{CA5AC8B9-0FB4-4CB6-9E8B-89A14DC8EE8F}" destId="{3583DA60-8D2A-45A5-ACAC-8C60B6F50041}" srcOrd="0" destOrd="8" presId="urn:microsoft.com/office/officeart/2005/8/layout/hList1"/>
    <dgm:cxn modelId="{CFD1D9E0-A95E-4CD2-846C-F9CE88DFE81F}" type="presOf" srcId="{80A54B2E-A47D-4849-99D0-EB5AA0C764B1}" destId="{3583DA60-8D2A-45A5-ACAC-8C60B6F50041}" srcOrd="0" destOrd="5" presId="urn:microsoft.com/office/officeart/2005/8/layout/hList1"/>
    <dgm:cxn modelId="{537D8DE2-E6D2-4E1D-8D4E-4EB0B82BDF41}" type="presOf" srcId="{337E608C-F1A9-4B83-9FBB-891F9B03FD2B}" destId="{C5E4FB8D-1A65-4BF0-BFAD-0672B1A037F5}" srcOrd="0" destOrd="6" presId="urn:microsoft.com/office/officeart/2005/8/layout/hList1"/>
    <dgm:cxn modelId="{A8E3C7E3-1504-47E8-B8BF-8F39A5DAD6BC}" srcId="{146E406B-88E7-4938-AD99-30B04B682053}" destId="{177012FF-0BA4-459F-A18A-D233881B124D}" srcOrd="0" destOrd="0" parTransId="{897B62BD-7056-4DCE-841D-E08475E15DBE}" sibTransId="{3514F904-B0EA-46C0-9C77-D4BD724D8A3E}"/>
    <dgm:cxn modelId="{D2A9D0EA-1510-4E92-A8C4-1445EA1D199D}" srcId="{5A236570-238B-42E9-B3D3-F820A2166E7D}" destId="{0A368CFD-E324-4D49-B830-E94310795414}" srcOrd="7" destOrd="0" parTransId="{6E11DC1B-F201-4300-A4AE-7FCC17798037}" sibTransId="{53A801F0-0552-4E6A-99FB-186111543A4D}"/>
    <dgm:cxn modelId="{7E1F52F2-CBA4-4D08-BCFC-1FF2E3FA8711}" srcId="{0BD9C22E-77FB-41A2-8C2D-F7B4F698F1C4}" destId="{337E608C-F1A9-4B83-9FBB-891F9B03FD2B}" srcOrd="4" destOrd="0" parTransId="{A87ABB7E-E38E-43BD-B188-229AE44D6A0D}" sibTransId="{8C7CF28C-B272-438B-815F-0B34D1EDB060}"/>
    <dgm:cxn modelId="{B8FBE7F4-FE7D-4E73-9047-C88E99493F15}" type="presOf" srcId="{921D27BC-8976-49C5-A2BB-4284D6BDDA4F}" destId="{3D0F3F7C-C740-4FE0-AF00-AE01A827F827}" srcOrd="0" destOrd="2" presId="urn:microsoft.com/office/officeart/2005/8/layout/hList1"/>
    <dgm:cxn modelId="{F99D8CF5-956B-497B-8701-1CA7F155FCA5}" type="presOf" srcId="{BDBCE644-4898-4339-BB1D-0D302CFF72E4}" destId="{C5E4FB8D-1A65-4BF0-BFAD-0672B1A037F5}" srcOrd="0" destOrd="7" presId="urn:microsoft.com/office/officeart/2005/8/layout/hList1"/>
    <dgm:cxn modelId="{3DEEB2F7-E72E-400B-A501-3A3F5D7216BC}" type="presOf" srcId="{6AE38B68-FFBE-4565-A123-3278F14D7EA7}" destId="{C5E4FB8D-1A65-4BF0-BFAD-0672B1A037F5}" srcOrd="0" destOrd="4" presId="urn:microsoft.com/office/officeart/2005/8/layout/hList1"/>
    <dgm:cxn modelId="{456060FE-DB91-4E41-8DC0-DEB8DB11E8D3}" srcId="{5A236570-238B-42E9-B3D3-F820A2166E7D}" destId="{921D27BC-8976-49C5-A2BB-4284D6BDDA4F}" srcOrd="2" destOrd="0" parTransId="{1F28900C-FACD-4642-A2DA-749CE270753B}" sibTransId="{7ECA3912-38B7-4506-9522-9114DA9CB8DE}"/>
    <dgm:cxn modelId="{5ED07B2C-7D4D-48D5-8842-E45F90E19286}" type="presParOf" srcId="{0FF6EA3E-E1AF-40C8-9EF1-8B3E1EF51249}" destId="{E3E8E162-5F28-470E-A5FD-81FABB3F4278}" srcOrd="0" destOrd="0" presId="urn:microsoft.com/office/officeart/2005/8/layout/hList1"/>
    <dgm:cxn modelId="{2A341FDD-B6E6-4EB5-A7BE-FB161B749CF0}" type="presParOf" srcId="{E3E8E162-5F28-470E-A5FD-81FABB3F4278}" destId="{490B6E81-4359-44CC-AA2A-E804A981064C}" srcOrd="0" destOrd="0" presId="urn:microsoft.com/office/officeart/2005/8/layout/hList1"/>
    <dgm:cxn modelId="{4A40F860-993C-4709-98AC-1D07CF6B9E5E}" type="presParOf" srcId="{E3E8E162-5F28-470E-A5FD-81FABB3F4278}" destId="{3D0F3F7C-C740-4FE0-AF00-AE01A827F827}" srcOrd="1" destOrd="0" presId="urn:microsoft.com/office/officeart/2005/8/layout/hList1"/>
    <dgm:cxn modelId="{EB68DE34-0643-4AD8-B9C5-94FC05F78972}" type="presParOf" srcId="{0FF6EA3E-E1AF-40C8-9EF1-8B3E1EF51249}" destId="{4F0179DE-4825-4BAB-B75A-4EA3BFDD3BDA}" srcOrd="1" destOrd="0" presId="urn:microsoft.com/office/officeart/2005/8/layout/hList1"/>
    <dgm:cxn modelId="{5A07DFD7-65F2-4397-93CE-F706D53E8189}" type="presParOf" srcId="{0FF6EA3E-E1AF-40C8-9EF1-8B3E1EF51249}" destId="{3D416F85-3166-475F-AD42-1E604C9CA996}" srcOrd="2" destOrd="0" presId="urn:microsoft.com/office/officeart/2005/8/layout/hList1"/>
    <dgm:cxn modelId="{5B17E710-6BB0-429A-9429-3038BB38E2EF}" type="presParOf" srcId="{3D416F85-3166-475F-AD42-1E604C9CA996}" destId="{DBA0957B-8920-48F2-8F37-2F75DD41C275}" srcOrd="0" destOrd="0" presId="urn:microsoft.com/office/officeart/2005/8/layout/hList1"/>
    <dgm:cxn modelId="{06D70A59-F447-4F7F-999F-AE460B409C4F}" type="presParOf" srcId="{3D416F85-3166-475F-AD42-1E604C9CA996}" destId="{C5E4FB8D-1A65-4BF0-BFAD-0672B1A037F5}" srcOrd="1" destOrd="0" presId="urn:microsoft.com/office/officeart/2005/8/layout/hList1"/>
    <dgm:cxn modelId="{FCDB3540-8D97-432A-9A29-9D5D34C5F889}" type="presParOf" srcId="{0FF6EA3E-E1AF-40C8-9EF1-8B3E1EF51249}" destId="{2F89ECEB-E9DA-48DE-A6D4-C14F65AB1F82}" srcOrd="3" destOrd="0" presId="urn:microsoft.com/office/officeart/2005/8/layout/hList1"/>
    <dgm:cxn modelId="{7E0B0357-3902-4BE1-9289-DBA006301F0D}" type="presParOf" srcId="{0FF6EA3E-E1AF-40C8-9EF1-8B3E1EF51249}" destId="{13EFAC8E-6C5C-44F3-8F26-3D4A7D577867}" srcOrd="4" destOrd="0" presId="urn:microsoft.com/office/officeart/2005/8/layout/hList1"/>
    <dgm:cxn modelId="{E54C375E-58E0-46D1-8E5B-161640E03BA7}" type="presParOf" srcId="{13EFAC8E-6C5C-44F3-8F26-3D4A7D577867}" destId="{FE3CA13F-638B-4371-9B73-5F822BF38751}" srcOrd="0" destOrd="0" presId="urn:microsoft.com/office/officeart/2005/8/layout/hList1"/>
    <dgm:cxn modelId="{59267B4C-3E98-44AC-A58F-6F6E819DE292}" type="presParOf" srcId="{13EFAC8E-6C5C-44F3-8F26-3D4A7D577867}" destId="{3583DA60-8D2A-45A5-ACAC-8C60B6F5004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9E3D3-7E1B-4786-B942-D4B54FFC64DC}">
      <dsp:nvSpPr>
        <dsp:cNvPr id="0" name=""/>
        <dsp:cNvSpPr/>
      </dsp:nvSpPr>
      <dsp:spPr>
        <a:xfrm rot="5400000">
          <a:off x="5688520" y="-4057599"/>
          <a:ext cx="760444" cy="887778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What resources are available for SRH from different sources and their distribution by services, providers and region?</a:t>
          </a:r>
        </a:p>
      </dsp:txBody>
      <dsp:txXfrm rot="-5400000">
        <a:off x="1629851" y="38192"/>
        <a:ext cx="8840660" cy="686200"/>
      </dsp:txXfrm>
    </dsp:sp>
    <dsp:sp modelId="{94DF6424-E481-44C4-9435-1654B3418CE6}">
      <dsp:nvSpPr>
        <dsp:cNvPr id="0" name=""/>
        <dsp:cNvSpPr/>
      </dsp:nvSpPr>
      <dsp:spPr>
        <a:xfrm>
          <a:off x="541" y="2410"/>
          <a:ext cx="1629309" cy="75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RESOURCES</a:t>
          </a:r>
        </a:p>
      </dsp:txBody>
      <dsp:txXfrm>
        <a:off x="37532" y="39401"/>
        <a:ext cx="1555327" cy="683781"/>
      </dsp:txXfrm>
    </dsp:sp>
    <dsp:sp modelId="{4F0B3DFA-839F-4CED-9184-E15CA8E2544D}">
      <dsp:nvSpPr>
        <dsp:cNvPr id="0" name=""/>
        <dsp:cNvSpPr/>
      </dsp:nvSpPr>
      <dsp:spPr>
        <a:xfrm rot="5400000">
          <a:off x="5678747" y="-3252057"/>
          <a:ext cx="760444" cy="889301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What are the costs for scaling up SRH services? </a:t>
          </a:r>
        </a:p>
        <a:p>
          <a:pPr marL="171450" lvl="1" indent="-171450" algn="l" defTabSz="755650">
            <a:lnSpc>
              <a:spcPct val="90000"/>
            </a:lnSpc>
            <a:spcBef>
              <a:spcPct val="0"/>
            </a:spcBef>
            <a:spcAft>
              <a:spcPct val="15000"/>
            </a:spcAft>
            <a:buChar char="•"/>
          </a:pPr>
          <a:r>
            <a:rPr lang="en-US" sz="1700" kern="1200" dirty="0"/>
            <a:t>Methodology for measuring costs of the program: by types of services, inputs or combination</a:t>
          </a:r>
        </a:p>
        <a:p>
          <a:pPr marL="171450" lvl="1" indent="-171450" algn="l" defTabSz="800100">
            <a:lnSpc>
              <a:spcPct val="90000"/>
            </a:lnSpc>
            <a:spcBef>
              <a:spcPct val="0"/>
            </a:spcBef>
            <a:spcAft>
              <a:spcPct val="15000"/>
            </a:spcAft>
            <a:buChar char="•"/>
          </a:pPr>
          <a:r>
            <a:rPr lang="en-US" sz="1800" kern="1200" dirty="0"/>
            <a:t> Costs of introducing new policy guidelines</a:t>
          </a:r>
        </a:p>
      </dsp:txBody>
      <dsp:txXfrm rot="-5400000">
        <a:off x="1612463" y="851349"/>
        <a:ext cx="8855891" cy="686200"/>
      </dsp:txXfrm>
    </dsp:sp>
    <dsp:sp modelId="{C8B6F52F-F143-4173-803C-17D204233356}">
      <dsp:nvSpPr>
        <dsp:cNvPr id="0" name=""/>
        <dsp:cNvSpPr/>
      </dsp:nvSpPr>
      <dsp:spPr>
        <a:xfrm>
          <a:off x="541" y="809041"/>
          <a:ext cx="1611921" cy="7708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COSTS</a:t>
          </a:r>
        </a:p>
      </dsp:txBody>
      <dsp:txXfrm>
        <a:off x="38169" y="846669"/>
        <a:ext cx="1536665" cy="695558"/>
      </dsp:txXfrm>
    </dsp:sp>
    <dsp:sp modelId="{234F38D0-3128-4BB7-A66D-8F1DF83BF56C}">
      <dsp:nvSpPr>
        <dsp:cNvPr id="0" name=""/>
        <dsp:cNvSpPr/>
      </dsp:nvSpPr>
      <dsp:spPr>
        <a:xfrm rot="5400000">
          <a:off x="5671814" y="-2356464"/>
          <a:ext cx="760444" cy="891825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What is the population health impact of scaled-up programmes and at what costs? </a:t>
          </a:r>
        </a:p>
        <a:p>
          <a:pPr marL="171450" lvl="1" indent="-171450" algn="l" defTabSz="800100">
            <a:lnSpc>
              <a:spcPct val="90000"/>
            </a:lnSpc>
            <a:spcBef>
              <a:spcPct val="0"/>
            </a:spcBef>
            <a:spcAft>
              <a:spcPct val="15000"/>
            </a:spcAft>
            <a:buChar char="•"/>
          </a:pPr>
          <a:r>
            <a:rPr lang="en-US" sz="1800" kern="1200" dirty="0"/>
            <a:t>Assess which specific SRH services are more cost effective compared to others to improve SRH outcomes at lower costs? </a:t>
          </a:r>
        </a:p>
      </dsp:txBody>
      <dsp:txXfrm rot="-5400000">
        <a:off x="1592910" y="1759562"/>
        <a:ext cx="8881130" cy="686200"/>
      </dsp:txXfrm>
    </dsp:sp>
    <dsp:sp modelId="{25B463DE-F61E-4929-9DA8-D3C25E195996}">
      <dsp:nvSpPr>
        <dsp:cNvPr id="0" name=""/>
        <dsp:cNvSpPr/>
      </dsp:nvSpPr>
      <dsp:spPr>
        <a:xfrm>
          <a:off x="199" y="1617859"/>
          <a:ext cx="1592368" cy="950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COSTS EFFECTIVENESS</a:t>
          </a:r>
        </a:p>
      </dsp:txBody>
      <dsp:txXfrm>
        <a:off x="46601" y="1664261"/>
        <a:ext cx="1499564" cy="857751"/>
      </dsp:txXfrm>
    </dsp:sp>
    <dsp:sp modelId="{6617145E-A008-4068-B34F-2458CBFE699D}">
      <dsp:nvSpPr>
        <dsp:cNvPr id="0" name=""/>
        <dsp:cNvSpPr/>
      </dsp:nvSpPr>
      <dsp:spPr>
        <a:xfrm rot="5400000">
          <a:off x="5689293" y="-1336494"/>
          <a:ext cx="760444" cy="887448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Are these programmes reaching the intended vulnerable and most-in-need groups? </a:t>
          </a:r>
        </a:p>
        <a:p>
          <a:pPr marL="171450" lvl="1" indent="-171450" algn="l" defTabSz="800100">
            <a:lnSpc>
              <a:spcPct val="90000"/>
            </a:lnSpc>
            <a:spcBef>
              <a:spcPct val="0"/>
            </a:spcBef>
            <a:spcAft>
              <a:spcPct val="15000"/>
            </a:spcAft>
            <a:buChar char="•"/>
          </a:pPr>
          <a:r>
            <a:rPr lang="en-US" sz="1800" kern="1200" dirty="0"/>
            <a:t>How can financial access be measured and improved – Equity in access, impoverishment and catastrophic health expenditures</a:t>
          </a:r>
        </a:p>
      </dsp:txBody>
      <dsp:txXfrm rot="-5400000">
        <a:off x="1632275" y="2757646"/>
        <a:ext cx="8837358" cy="686200"/>
      </dsp:txXfrm>
    </dsp:sp>
    <dsp:sp modelId="{7B267E06-B1F9-40AF-8CFC-D68DB45E752B}">
      <dsp:nvSpPr>
        <dsp:cNvPr id="0" name=""/>
        <dsp:cNvSpPr/>
      </dsp:nvSpPr>
      <dsp:spPr>
        <a:xfrm>
          <a:off x="541" y="2625467"/>
          <a:ext cx="1631733" cy="950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EQUITY</a:t>
          </a:r>
        </a:p>
      </dsp:txBody>
      <dsp:txXfrm>
        <a:off x="46943" y="2671869"/>
        <a:ext cx="1538929" cy="857751"/>
      </dsp:txXfrm>
    </dsp:sp>
    <dsp:sp modelId="{364ACD33-EA25-489B-AAC8-F10BA39A1BC5}">
      <dsp:nvSpPr>
        <dsp:cNvPr id="0" name=""/>
        <dsp:cNvSpPr/>
      </dsp:nvSpPr>
      <dsp:spPr>
        <a:xfrm rot="5400000">
          <a:off x="5681046" y="-354961"/>
          <a:ext cx="760444" cy="89075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 What is the potential for sustainable scaling up of pilot programmes?  </a:t>
          </a:r>
        </a:p>
        <a:p>
          <a:pPr marL="171450" lvl="1" indent="-171450" algn="l" defTabSz="800100">
            <a:lnSpc>
              <a:spcPct val="90000"/>
            </a:lnSpc>
            <a:spcBef>
              <a:spcPct val="0"/>
            </a:spcBef>
            <a:spcAft>
              <a:spcPct val="15000"/>
            </a:spcAft>
            <a:buChar char="•"/>
          </a:pPr>
          <a:r>
            <a:rPr lang="en-US" sz="1800" kern="1200" dirty="0"/>
            <a:t>What are the implications for programmes and policies for scaling up community-based and health care financing programmes?</a:t>
          </a:r>
        </a:p>
      </dsp:txBody>
      <dsp:txXfrm rot="-5400000">
        <a:off x="1607479" y="3755728"/>
        <a:ext cx="8870457" cy="686200"/>
      </dsp:txXfrm>
    </dsp:sp>
    <dsp:sp modelId="{95CE511F-89F3-4C23-9059-19469B6F56DF}">
      <dsp:nvSpPr>
        <dsp:cNvPr id="0" name=""/>
        <dsp:cNvSpPr/>
      </dsp:nvSpPr>
      <dsp:spPr>
        <a:xfrm>
          <a:off x="3" y="3623550"/>
          <a:ext cx="1606937" cy="950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SUSTAINABILITY AND POLICY</a:t>
          </a:r>
        </a:p>
      </dsp:txBody>
      <dsp:txXfrm>
        <a:off x="46405" y="3669952"/>
        <a:ext cx="1514133" cy="8577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6E1B7-82E5-483F-BE6C-444411D29C78}">
      <dsp:nvSpPr>
        <dsp:cNvPr id="0" name=""/>
        <dsp:cNvSpPr/>
      </dsp:nvSpPr>
      <dsp:spPr>
        <a:xfrm rot="5400000">
          <a:off x="6656725" y="-2745768"/>
          <a:ext cx="98776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 Higher GDP growth can imply higher government revenues, even if Revenue to GDP ratio is constant. </a:t>
          </a:r>
        </a:p>
      </dsp:txBody>
      <dsp:txXfrm rot="-5400000">
        <a:off x="3785616" y="173560"/>
        <a:ext cx="6681765" cy="891326"/>
      </dsp:txXfrm>
    </dsp:sp>
    <dsp:sp modelId="{F6628ED2-20F3-489E-95B1-C7E27E0A4B92}">
      <dsp:nvSpPr>
        <dsp:cNvPr id="0" name=""/>
        <dsp:cNvSpPr/>
      </dsp:nvSpPr>
      <dsp:spPr>
        <a:xfrm>
          <a:off x="0" y="1870"/>
          <a:ext cx="3785616" cy="12347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Recent and Projected trends in Gross Domestic Product (GDP) growth </a:t>
          </a:r>
        </a:p>
      </dsp:txBody>
      <dsp:txXfrm>
        <a:off x="60273" y="62143"/>
        <a:ext cx="3665070" cy="1114159"/>
      </dsp:txXfrm>
    </dsp:sp>
    <dsp:sp modelId="{0DAEB497-A53A-4179-A2BF-90EF2142E309}">
      <dsp:nvSpPr>
        <dsp:cNvPr id="0" name=""/>
        <dsp:cNvSpPr/>
      </dsp:nvSpPr>
      <dsp:spPr>
        <a:xfrm rot="5400000">
          <a:off x="6656725" y="-1449328"/>
          <a:ext cx="98776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Shows whether the government has funding to finance health and SRH in general</a:t>
          </a:r>
        </a:p>
        <a:p>
          <a:pPr marL="171450" lvl="1" indent="-171450" algn="l" defTabSz="800100">
            <a:lnSpc>
              <a:spcPct val="90000"/>
            </a:lnSpc>
            <a:spcBef>
              <a:spcPct val="0"/>
            </a:spcBef>
            <a:spcAft>
              <a:spcPct val="15000"/>
            </a:spcAft>
            <a:buChar char="•"/>
          </a:pPr>
          <a:r>
            <a:rPr lang="en-US" sz="1800" kern="1200" dirty="0"/>
            <a:t>Capacity to raise taxes and thereby more resources for Health and SRH</a:t>
          </a:r>
        </a:p>
      </dsp:txBody>
      <dsp:txXfrm rot="-5400000">
        <a:off x="3785616" y="1470000"/>
        <a:ext cx="6681765" cy="891326"/>
      </dsp:txXfrm>
    </dsp:sp>
    <dsp:sp modelId="{2C8C9E7B-9873-496B-917D-C530030976D8}">
      <dsp:nvSpPr>
        <dsp:cNvPr id="0" name=""/>
        <dsp:cNvSpPr/>
      </dsp:nvSpPr>
      <dsp:spPr>
        <a:xfrm>
          <a:off x="0" y="1298311"/>
          <a:ext cx="3785616" cy="12347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algn="ctr" defTabSz="844550">
            <a:lnSpc>
              <a:spcPct val="90000"/>
            </a:lnSpc>
            <a:spcBef>
              <a:spcPct val="0"/>
            </a:spcBef>
            <a:spcAft>
              <a:spcPct val="35000"/>
            </a:spcAft>
            <a:buNone/>
          </a:pPr>
          <a:r>
            <a:rPr lang="en-US" sz="2000" kern="1200" dirty="0"/>
            <a:t>General Government spending (GGE) to GDP ratio</a:t>
          </a:r>
        </a:p>
        <a:p>
          <a:pPr marL="0" marR="0" lvl="0" indent="0" algn="ctr" defTabSz="914400" eaLnBrk="1" fontAlgn="auto" latinLnBrk="0" hangingPunct="1">
            <a:lnSpc>
              <a:spcPct val="100000"/>
            </a:lnSpc>
            <a:spcBef>
              <a:spcPct val="0"/>
            </a:spcBef>
            <a:spcAft>
              <a:spcPts val="0"/>
            </a:spcAft>
            <a:buClrTx/>
            <a:buSzTx/>
            <a:buFontTx/>
            <a:buNone/>
            <a:tabLst/>
            <a:defRPr/>
          </a:pPr>
          <a:r>
            <a:rPr lang="en-US" sz="2000" kern="1200" dirty="0"/>
            <a:t>Tax to GDP ratio  </a:t>
          </a:r>
        </a:p>
      </dsp:txBody>
      <dsp:txXfrm>
        <a:off x="60273" y="1358584"/>
        <a:ext cx="3665070" cy="1114159"/>
      </dsp:txXfrm>
    </dsp:sp>
    <dsp:sp modelId="{F902FA49-D2DB-4713-BD8C-E8817C21B519}">
      <dsp:nvSpPr>
        <dsp:cNvPr id="0" name=""/>
        <dsp:cNvSpPr/>
      </dsp:nvSpPr>
      <dsp:spPr>
        <a:xfrm rot="5400000">
          <a:off x="6656725" y="-152887"/>
          <a:ext cx="98776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Budget deficit implies that expenditures are greater than revenues which implies that government capacity to raise resources is limited. </a:t>
          </a:r>
        </a:p>
        <a:p>
          <a:pPr marL="171450" lvl="1" indent="-171450" algn="l" defTabSz="711200">
            <a:lnSpc>
              <a:spcPct val="90000"/>
            </a:lnSpc>
            <a:spcBef>
              <a:spcPct val="0"/>
            </a:spcBef>
            <a:spcAft>
              <a:spcPct val="15000"/>
            </a:spcAft>
            <a:buChar char="•"/>
          </a:pPr>
          <a:r>
            <a:rPr lang="en-US" sz="1600" kern="1200" dirty="0"/>
            <a:t>Continuous budget deficit leads to high debt to GDP ratio.</a:t>
          </a:r>
        </a:p>
      </dsp:txBody>
      <dsp:txXfrm rot="-5400000">
        <a:off x="3785616" y="2766441"/>
        <a:ext cx="6681765" cy="891326"/>
      </dsp:txXfrm>
    </dsp:sp>
    <dsp:sp modelId="{6ABC290D-1AD9-446B-BE3E-73EC45DE8674}">
      <dsp:nvSpPr>
        <dsp:cNvPr id="0" name=""/>
        <dsp:cNvSpPr/>
      </dsp:nvSpPr>
      <dsp:spPr>
        <a:xfrm>
          <a:off x="0" y="2594751"/>
          <a:ext cx="3785616" cy="12347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Government budget deficit and Government debt to GDP ratio</a:t>
          </a:r>
        </a:p>
      </dsp:txBody>
      <dsp:txXfrm>
        <a:off x="60273" y="2655024"/>
        <a:ext cx="3665070" cy="11141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B6E81-4359-44CC-AA2A-E804A981064C}">
      <dsp:nvSpPr>
        <dsp:cNvPr id="0" name=""/>
        <dsp:cNvSpPr/>
      </dsp:nvSpPr>
      <dsp:spPr>
        <a:xfrm>
          <a:off x="11214" y="-32399"/>
          <a:ext cx="3461639" cy="5597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t>How much is spent on health and SRH – Key indicators  </a:t>
          </a:r>
        </a:p>
      </dsp:txBody>
      <dsp:txXfrm>
        <a:off x="11214" y="-32399"/>
        <a:ext cx="3461639" cy="559784"/>
      </dsp:txXfrm>
    </dsp:sp>
    <dsp:sp modelId="{3D0F3F7C-C740-4FE0-AF00-AE01A827F827}">
      <dsp:nvSpPr>
        <dsp:cNvPr id="0" name=""/>
        <dsp:cNvSpPr/>
      </dsp:nvSpPr>
      <dsp:spPr>
        <a:xfrm>
          <a:off x="24277" y="527385"/>
          <a:ext cx="3435513" cy="45204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Total Health Expenditures (THE) %GDP; </a:t>
          </a:r>
        </a:p>
        <a:p>
          <a:pPr marL="114300" lvl="1" indent="-114300" algn="l" defTabSz="666750">
            <a:lnSpc>
              <a:spcPct val="90000"/>
            </a:lnSpc>
            <a:spcBef>
              <a:spcPct val="0"/>
            </a:spcBef>
            <a:spcAft>
              <a:spcPct val="15000"/>
            </a:spcAft>
            <a:buChar char="•"/>
          </a:pPr>
          <a:r>
            <a:rPr lang="en-US" sz="1500" kern="1200" dirty="0"/>
            <a:t>Government health expenditure (GGHE) %GDP; </a:t>
          </a:r>
        </a:p>
        <a:p>
          <a:pPr marL="114300" lvl="1" indent="-114300" algn="l" defTabSz="666750">
            <a:lnSpc>
              <a:spcPct val="90000"/>
            </a:lnSpc>
            <a:spcBef>
              <a:spcPct val="0"/>
            </a:spcBef>
            <a:spcAft>
              <a:spcPct val="15000"/>
            </a:spcAft>
            <a:buChar char="•"/>
          </a:pPr>
          <a:r>
            <a:rPr lang="en-US" sz="1500" kern="1200" dirty="0"/>
            <a:t>Per capita GGHE; </a:t>
          </a:r>
        </a:p>
        <a:p>
          <a:pPr marL="114300" lvl="1" indent="-114300" algn="l" defTabSz="666750">
            <a:lnSpc>
              <a:spcPct val="90000"/>
            </a:lnSpc>
            <a:spcBef>
              <a:spcPct val="0"/>
            </a:spcBef>
            <a:spcAft>
              <a:spcPct val="15000"/>
            </a:spcAft>
            <a:buChar char="•"/>
          </a:pPr>
          <a:r>
            <a:rPr lang="en-US" sz="1500" kern="1200" dirty="0"/>
            <a:t>GGHE % GGE; </a:t>
          </a:r>
        </a:p>
        <a:p>
          <a:pPr marL="114300" lvl="1" indent="-114300" algn="l" defTabSz="666750">
            <a:lnSpc>
              <a:spcPct val="90000"/>
            </a:lnSpc>
            <a:spcBef>
              <a:spcPct val="0"/>
            </a:spcBef>
            <a:spcAft>
              <a:spcPct val="15000"/>
            </a:spcAft>
            <a:buChar char="•"/>
          </a:pPr>
          <a:r>
            <a:rPr lang="en-US" sz="1500" kern="1200" dirty="0"/>
            <a:t>GGHE%THE; </a:t>
          </a:r>
        </a:p>
        <a:p>
          <a:pPr marL="114300" lvl="1" indent="-114300" algn="l" defTabSz="666750">
            <a:lnSpc>
              <a:spcPct val="90000"/>
            </a:lnSpc>
            <a:spcBef>
              <a:spcPct val="0"/>
            </a:spcBef>
            <a:spcAft>
              <a:spcPct val="15000"/>
            </a:spcAft>
            <a:buChar char="•"/>
          </a:pPr>
          <a:r>
            <a:rPr lang="en-US" sz="1500" kern="1200" dirty="0"/>
            <a:t>Private Health expenditures %THE; </a:t>
          </a:r>
        </a:p>
        <a:p>
          <a:pPr marL="114300" lvl="1" indent="-114300" algn="l" defTabSz="666750">
            <a:lnSpc>
              <a:spcPct val="90000"/>
            </a:lnSpc>
            <a:spcBef>
              <a:spcPct val="0"/>
            </a:spcBef>
            <a:spcAft>
              <a:spcPct val="15000"/>
            </a:spcAft>
            <a:buChar char="•"/>
          </a:pPr>
          <a:r>
            <a:rPr lang="en-US" sz="1500" kern="1200" dirty="0"/>
            <a:t>External health expenditures %THE; </a:t>
          </a:r>
        </a:p>
        <a:p>
          <a:pPr marL="114300" lvl="1" indent="-114300" algn="l" defTabSz="666750">
            <a:lnSpc>
              <a:spcPct val="90000"/>
            </a:lnSpc>
            <a:spcBef>
              <a:spcPct val="0"/>
            </a:spcBef>
            <a:spcAft>
              <a:spcPct val="15000"/>
            </a:spcAft>
            <a:buChar char="•"/>
          </a:pPr>
          <a:r>
            <a:rPr lang="en-US" sz="1500" kern="1200" dirty="0"/>
            <a:t>OOPE%THE; </a:t>
          </a:r>
        </a:p>
        <a:p>
          <a:pPr marL="114300" lvl="1" indent="-114300" algn="l" defTabSz="666750">
            <a:lnSpc>
              <a:spcPct val="90000"/>
            </a:lnSpc>
            <a:spcBef>
              <a:spcPct val="0"/>
            </a:spcBef>
            <a:spcAft>
              <a:spcPct val="15000"/>
            </a:spcAft>
            <a:buChar char="•"/>
          </a:pPr>
          <a:r>
            <a:rPr lang="en-US" sz="1500" kern="1200" dirty="0"/>
            <a:t>Health insurance exp % THE</a:t>
          </a:r>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a:t>For SRH</a:t>
          </a:r>
        </a:p>
        <a:p>
          <a:pPr marL="228600" lvl="2" indent="-114300" algn="l" defTabSz="666750">
            <a:lnSpc>
              <a:spcPct val="90000"/>
            </a:lnSpc>
            <a:spcBef>
              <a:spcPct val="0"/>
            </a:spcBef>
            <a:spcAft>
              <a:spcPct val="15000"/>
            </a:spcAft>
            <a:buChar char="•"/>
          </a:pPr>
          <a:r>
            <a:rPr lang="en-US" sz="1500" kern="1200" dirty="0"/>
            <a:t> Allocation to SRH % THE</a:t>
          </a:r>
        </a:p>
        <a:p>
          <a:pPr marL="228600" lvl="2" indent="-114300" algn="l" defTabSz="666750">
            <a:lnSpc>
              <a:spcPct val="90000"/>
            </a:lnSpc>
            <a:spcBef>
              <a:spcPct val="0"/>
            </a:spcBef>
            <a:spcAft>
              <a:spcPct val="15000"/>
            </a:spcAft>
            <a:buChar char="•"/>
          </a:pPr>
          <a:r>
            <a:rPr lang="en-US" sz="1500" kern="1200" dirty="0"/>
            <a:t>Per capital spending for SRH</a:t>
          </a:r>
        </a:p>
        <a:p>
          <a:pPr marL="228600" lvl="2" indent="-114300" algn="l" defTabSz="666750">
            <a:lnSpc>
              <a:spcPct val="90000"/>
            </a:lnSpc>
            <a:spcBef>
              <a:spcPct val="0"/>
            </a:spcBef>
            <a:spcAft>
              <a:spcPct val="15000"/>
            </a:spcAft>
            <a:buChar char="•"/>
          </a:pPr>
          <a:r>
            <a:rPr lang="en-US" sz="1500" kern="1200" dirty="0"/>
            <a:t>Govt and Private share for SRH</a:t>
          </a:r>
        </a:p>
      </dsp:txBody>
      <dsp:txXfrm>
        <a:off x="24277" y="527385"/>
        <a:ext cx="3435513" cy="4520479"/>
      </dsp:txXfrm>
    </dsp:sp>
    <dsp:sp modelId="{DBA0957B-8920-48F2-8F37-2F75DD41C275}">
      <dsp:nvSpPr>
        <dsp:cNvPr id="0" name=""/>
        <dsp:cNvSpPr/>
      </dsp:nvSpPr>
      <dsp:spPr>
        <a:xfrm>
          <a:off x="3880671" y="0"/>
          <a:ext cx="2912978" cy="5597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t>Health financing arrangements / Pooling</a:t>
          </a:r>
        </a:p>
      </dsp:txBody>
      <dsp:txXfrm>
        <a:off x="3880671" y="0"/>
        <a:ext cx="2912978" cy="559784"/>
      </dsp:txXfrm>
    </dsp:sp>
    <dsp:sp modelId="{C5E4FB8D-1A65-4BF0-BFAD-0672B1A037F5}">
      <dsp:nvSpPr>
        <dsp:cNvPr id="0" name=""/>
        <dsp:cNvSpPr/>
      </dsp:nvSpPr>
      <dsp:spPr>
        <a:xfrm>
          <a:off x="3880671" y="559784"/>
          <a:ext cx="2912978" cy="44556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Assess different financing mechanisms</a:t>
          </a:r>
        </a:p>
        <a:p>
          <a:pPr marL="228600" lvl="2" indent="-114300" algn="l" defTabSz="666750">
            <a:lnSpc>
              <a:spcPct val="90000"/>
            </a:lnSpc>
            <a:spcBef>
              <a:spcPct val="0"/>
            </a:spcBef>
            <a:spcAft>
              <a:spcPct val="15000"/>
            </a:spcAft>
            <a:buChar char="•"/>
          </a:pPr>
          <a:r>
            <a:rPr lang="en-US" sz="1500" kern="1200" dirty="0"/>
            <a:t>Funds spent by different levels of govt. </a:t>
          </a:r>
        </a:p>
        <a:p>
          <a:pPr marL="228600" lvl="2" indent="-114300" algn="l" defTabSz="666750">
            <a:lnSpc>
              <a:spcPct val="90000"/>
            </a:lnSpc>
            <a:spcBef>
              <a:spcPct val="0"/>
            </a:spcBef>
            <a:spcAft>
              <a:spcPct val="15000"/>
            </a:spcAft>
            <a:buChar char="•"/>
          </a:pPr>
          <a:r>
            <a:rPr lang="en-US" sz="1500" kern="1200" dirty="0"/>
            <a:t>Funds through social or private insurance agencies</a:t>
          </a:r>
        </a:p>
        <a:p>
          <a:pPr marL="114300" lvl="1" indent="-114300" algn="l" defTabSz="666750">
            <a:lnSpc>
              <a:spcPct val="90000"/>
            </a:lnSpc>
            <a:spcBef>
              <a:spcPct val="0"/>
            </a:spcBef>
            <a:spcAft>
              <a:spcPct val="15000"/>
            </a:spcAft>
            <a:buChar char="•"/>
          </a:pPr>
          <a:r>
            <a:rPr lang="en-US" sz="1500" kern="1200" dirty="0"/>
            <a:t>Direct OOP payment or</a:t>
          </a:r>
        </a:p>
        <a:p>
          <a:pPr marL="114300" lvl="1" indent="-114300" algn="l" defTabSz="666750">
            <a:lnSpc>
              <a:spcPct val="90000"/>
            </a:lnSpc>
            <a:spcBef>
              <a:spcPct val="0"/>
            </a:spcBef>
            <a:spcAft>
              <a:spcPct val="15000"/>
            </a:spcAft>
            <a:buChar char="•"/>
          </a:pPr>
          <a:r>
            <a:rPr lang="en-US" sz="1500" kern="1200" dirty="0"/>
            <a:t>Development financing for services</a:t>
          </a:r>
        </a:p>
        <a:p>
          <a:pPr marL="114300" lvl="1" indent="-114300" algn="l" defTabSz="666750">
            <a:lnSpc>
              <a:spcPct val="90000"/>
            </a:lnSpc>
            <a:spcBef>
              <a:spcPct val="0"/>
            </a:spcBef>
            <a:spcAft>
              <a:spcPct val="15000"/>
            </a:spcAft>
            <a:buChar char="•"/>
          </a:pPr>
          <a:r>
            <a:rPr lang="en-US" sz="1500" kern="1200" dirty="0"/>
            <a:t>Identify Which services are financed how and to what extent.</a:t>
          </a:r>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dsp:txBody>
      <dsp:txXfrm>
        <a:off x="3880671" y="559784"/>
        <a:ext cx="2912978" cy="4455680"/>
      </dsp:txXfrm>
    </dsp:sp>
    <dsp:sp modelId="{FE3CA13F-638B-4371-9B73-5F822BF38751}">
      <dsp:nvSpPr>
        <dsp:cNvPr id="0" name=""/>
        <dsp:cNvSpPr/>
      </dsp:nvSpPr>
      <dsp:spPr>
        <a:xfrm>
          <a:off x="7210608" y="-32399"/>
          <a:ext cx="3424025" cy="5597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t>Purchasing and resource allocation decisions</a:t>
          </a:r>
        </a:p>
      </dsp:txBody>
      <dsp:txXfrm>
        <a:off x="7210608" y="-32399"/>
        <a:ext cx="3424025" cy="559784"/>
      </dsp:txXfrm>
    </dsp:sp>
    <dsp:sp modelId="{3583DA60-8D2A-45A5-ACAC-8C60B6F50041}">
      <dsp:nvSpPr>
        <dsp:cNvPr id="0" name=""/>
        <dsp:cNvSpPr/>
      </dsp:nvSpPr>
      <dsp:spPr>
        <a:xfrm>
          <a:off x="7201467" y="527385"/>
          <a:ext cx="3442307" cy="45204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Expenditures by each activity/ function for the SRH Program (by Govt and OOP)</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For modern contraception</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Maternal and newborn care</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Abortion services (safe abortion and post abortion care)</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STI treatment</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Others</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By type of providers- Level of facilities and for public and private separately </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Allocation by different income quintiles</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Allocation between different geographical areas, between regions - rural and urban areas</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Purchasing by age group, if available </a:t>
          </a:r>
        </a:p>
      </dsp:txBody>
      <dsp:txXfrm>
        <a:off x="7201467" y="527385"/>
        <a:ext cx="3442307" cy="452047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0.44976</cdr:x>
      <cdr:y>0.35719</cdr:y>
    </cdr:from>
    <cdr:to>
      <cdr:x>0.56151</cdr:x>
      <cdr:y>0.67318</cdr:y>
    </cdr:to>
    <cdr:sp macro="" textlink="">
      <cdr:nvSpPr>
        <cdr:cNvPr id="2" name="TextBox 1">
          <a:extLst xmlns:a="http://schemas.openxmlformats.org/drawingml/2006/main">
            <a:ext uri="{FF2B5EF4-FFF2-40B4-BE49-F238E27FC236}">
              <a16:creationId xmlns:a16="http://schemas.microsoft.com/office/drawing/2014/main" id="{3AF0488C-2383-4549-ACAA-A5F168C79CCF}"/>
            </a:ext>
          </a:extLst>
        </cdr:cNvPr>
        <cdr:cNvSpPr txBox="1"/>
      </cdr:nvSpPr>
      <cdr:spPr>
        <a:xfrm xmlns:a="http://schemas.openxmlformats.org/drawingml/2006/main">
          <a:off x="4729480" y="1554269"/>
          <a:ext cx="1175173" cy="13749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t>Total US$4.4 Billion </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FF267-6F03-4014-9213-5AAFBC6137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F8EA87-D511-43C1-9741-667D657914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EC579B-2E6C-4CA6-8C69-13FFCE5CE547}"/>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5" name="Footer Placeholder 4">
            <a:extLst>
              <a:ext uri="{FF2B5EF4-FFF2-40B4-BE49-F238E27FC236}">
                <a16:creationId xmlns:a16="http://schemas.microsoft.com/office/drawing/2014/main" id="{86FAED81-34D8-4279-88EE-64C1653765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CC0D51-AC6C-41E4-A835-336DCE9FDADB}"/>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421817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C8198-84A7-4C3C-93C0-0D61E99837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CDD32B-47C7-4B88-9598-D8EA658A65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C56C0-4DA5-4ADB-AEDE-A416EA7FEC6A}"/>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5" name="Footer Placeholder 4">
            <a:extLst>
              <a:ext uri="{FF2B5EF4-FFF2-40B4-BE49-F238E27FC236}">
                <a16:creationId xmlns:a16="http://schemas.microsoft.com/office/drawing/2014/main" id="{4026EA8B-301A-4094-95A0-17F1EBE713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BD01786-5642-4D13-8255-86D623A9C615}"/>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408025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B508F7-0714-4F17-8327-374CAE327B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0E2CCC-3C6D-47F1-9CBC-2DA93602D9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02B35-AA97-45C9-8A07-240C8D68A5F2}"/>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5" name="Footer Placeholder 4">
            <a:extLst>
              <a:ext uri="{FF2B5EF4-FFF2-40B4-BE49-F238E27FC236}">
                <a16:creationId xmlns:a16="http://schemas.microsoft.com/office/drawing/2014/main" id="{711974BB-B21C-4712-98FD-97BF9F5CC6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6B9ED1-CCF0-4B61-8708-7ED82B6EA248}"/>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386402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DCFD4-3519-4083-972B-E0600E6362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1E1E4A-76E7-432B-ACF2-255D03AE59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D8EC0-8A16-4D73-9219-3F8E6B8AFAD2}"/>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5" name="Footer Placeholder 4">
            <a:extLst>
              <a:ext uri="{FF2B5EF4-FFF2-40B4-BE49-F238E27FC236}">
                <a16:creationId xmlns:a16="http://schemas.microsoft.com/office/drawing/2014/main" id="{62302D49-17C8-433F-BB53-88F2A982CA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7B7417-74A7-48BA-911C-9D010A1210BA}"/>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2092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884B8-C8BA-4D6F-B2F9-C39CA9D0F4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2F8A97-019B-467E-8E00-47AE4FBF68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00B7BE-62A6-4603-A8B8-CA1D14BDC3F7}"/>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5" name="Footer Placeholder 4">
            <a:extLst>
              <a:ext uri="{FF2B5EF4-FFF2-40B4-BE49-F238E27FC236}">
                <a16:creationId xmlns:a16="http://schemas.microsoft.com/office/drawing/2014/main" id="{B2B038EC-49A8-4A48-A39B-1F50191EED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7D5422-6997-43CF-91C2-BE588E2E2ACB}"/>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133415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53F6-5C11-4275-A5AE-27321A5C6F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7472AB-85FA-4E1D-84E8-EF9329C521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E5B04E-9CB3-4FA6-AECC-11C69A2C0C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728C30-7352-4F1C-8179-0E95213F079F}"/>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6" name="Footer Placeholder 5">
            <a:extLst>
              <a:ext uri="{FF2B5EF4-FFF2-40B4-BE49-F238E27FC236}">
                <a16:creationId xmlns:a16="http://schemas.microsoft.com/office/drawing/2014/main" id="{E942F6EF-E938-442B-9508-4EAE79E70C0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0480B69-04AB-47F7-8747-6969DA309DEA}"/>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311959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3EA3B-140B-4CDE-A4AA-7087443A74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17A0C3-06D2-4342-8DE5-1622D43F64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13267C-4830-43EA-BD20-6324984F4D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6B63F0-31A0-46F5-BA48-A48255DA84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26B120-FA39-4AA7-B004-B821E2A062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5EC51F-B300-47C5-A6FF-05B91C5DD093}"/>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8" name="Footer Placeholder 7">
            <a:extLst>
              <a:ext uri="{FF2B5EF4-FFF2-40B4-BE49-F238E27FC236}">
                <a16:creationId xmlns:a16="http://schemas.microsoft.com/office/drawing/2014/main" id="{AA7160A3-E6CE-4FC3-A69B-AEB50A02D60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6D42D61-6B91-4D67-8499-1CA7F1A1FA45}"/>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324916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0C421-2DE1-41DB-918F-3BF4C50683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9266DB-C341-4255-B4FD-12BBFBD66A45}"/>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4" name="Footer Placeholder 3">
            <a:extLst>
              <a:ext uri="{FF2B5EF4-FFF2-40B4-BE49-F238E27FC236}">
                <a16:creationId xmlns:a16="http://schemas.microsoft.com/office/drawing/2014/main" id="{47B7C7C1-50D6-4531-9D3D-D26C40EEFF2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3FA86BF-B6F8-465A-9F0D-DD1BF508DC76}"/>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51835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6D9E04-1282-4C65-9354-A5ED25793EA5}"/>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3" name="Footer Placeholder 2">
            <a:extLst>
              <a:ext uri="{FF2B5EF4-FFF2-40B4-BE49-F238E27FC236}">
                <a16:creationId xmlns:a16="http://schemas.microsoft.com/office/drawing/2014/main" id="{A0C8B94A-63BE-44AE-A343-AAF666D5670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60CEF67-F5BF-4FD5-A30F-82F217DF8E48}"/>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769181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8B3A5-5082-4B4A-AF46-DB2908069E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CB9B5A-4259-4053-A2B9-362FAF6172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C8B555-9A08-428F-814A-409FCA190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130405-FD3F-4381-A4A9-6646425069F0}"/>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6" name="Footer Placeholder 5">
            <a:extLst>
              <a:ext uri="{FF2B5EF4-FFF2-40B4-BE49-F238E27FC236}">
                <a16:creationId xmlns:a16="http://schemas.microsoft.com/office/drawing/2014/main" id="{B525F910-F64C-4CA6-8224-B05EF6819B6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5250C8F-A1EB-408D-A02E-B3556CFF31F0}"/>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72456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BA9F6-9654-4E48-9734-6BEC673437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0F5748-A9D2-4CB5-8607-77FDF4E623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3BBDCAA-C1E1-4522-81A0-93E50F34D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F52BEB-D1F3-4349-A0B0-DAFB84181B91}"/>
              </a:ext>
            </a:extLst>
          </p:cNvPr>
          <p:cNvSpPr>
            <a:spLocks noGrp="1"/>
          </p:cNvSpPr>
          <p:nvPr>
            <p:ph type="dt" sz="half" idx="10"/>
          </p:nvPr>
        </p:nvSpPr>
        <p:spPr/>
        <p:txBody>
          <a:bodyPr/>
          <a:lstStyle/>
          <a:p>
            <a:fld id="{8A0E0373-89C5-4A13-A122-60A6CABECDD6}" type="datetimeFigureOut">
              <a:rPr lang="en-US" smtClean="0"/>
              <a:t>6/27/2022</a:t>
            </a:fld>
            <a:endParaRPr lang="en-US" dirty="0"/>
          </a:p>
        </p:txBody>
      </p:sp>
      <p:sp>
        <p:nvSpPr>
          <p:cNvPr id="6" name="Footer Placeholder 5">
            <a:extLst>
              <a:ext uri="{FF2B5EF4-FFF2-40B4-BE49-F238E27FC236}">
                <a16:creationId xmlns:a16="http://schemas.microsoft.com/office/drawing/2014/main" id="{B8E5F3EB-C1DD-4D29-9B8B-EABEE298C9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BFA8D2-9F47-4802-A1CE-834470C5D0F2}"/>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040601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2326F1-F4ED-4F15-97B4-96AAC699F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8F9BF2-A59D-47E9-A7AC-E12BBE63C8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19113-ACBB-493E-A698-7548B01255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E0373-89C5-4A13-A122-60A6CABECDD6}" type="datetimeFigureOut">
              <a:rPr lang="en-US" smtClean="0"/>
              <a:t>6/27/2022</a:t>
            </a:fld>
            <a:endParaRPr lang="en-US" dirty="0"/>
          </a:p>
        </p:txBody>
      </p:sp>
      <p:sp>
        <p:nvSpPr>
          <p:cNvPr id="5" name="Footer Placeholder 4">
            <a:extLst>
              <a:ext uri="{FF2B5EF4-FFF2-40B4-BE49-F238E27FC236}">
                <a16:creationId xmlns:a16="http://schemas.microsoft.com/office/drawing/2014/main" id="{0E4CF5C9-94C9-43DE-96D0-987F3893CC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9789A36-DE22-41CB-BA02-2FA78F55F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C0B97-CE7A-48E0-BE50-ADF452D045F6}" type="slidenum">
              <a:rPr lang="en-US" smtClean="0"/>
              <a:t>‹#›</a:t>
            </a:fld>
            <a:endParaRPr lang="en-US" dirty="0"/>
          </a:p>
        </p:txBody>
      </p:sp>
    </p:spTree>
    <p:extLst>
      <p:ext uri="{BB962C8B-B14F-4D97-AF65-F5344CB8AC3E}">
        <p14:creationId xmlns:p14="http://schemas.microsoft.com/office/powerpoint/2010/main" val="2333677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eart-resources.org/2017/10/conflict-sensitive-cash-transfers-social-cohesion/"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creativecommons.org/licenses/by/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hyperlink" Target="https://ghcosting.org/pages/standards/glossary#D"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heart-resources.org/doc_lib/delivering-reproductive-health-services-through-non-state-providers-in-pakistan-understanding-the-value-for-money-of-different-approaches/"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creativecommons.org/licenses/by/3.0/"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uttmacher.org/report/adding-it-up-investing-in-sexual-reproductive-health-2019"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progress.familyplanning2020.org/sites/default/files/FP2020_ProgressReport2020_WEB.pdf" TargetMode="External"/><Relationship Id="rId2" Type="http://schemas.openxmlformats.org/officeDocument/2006/relationships/hyperlink" Target="http://progress.familyplanning2020.org/sites/all/themes/custom/progressreport/pdf/FP2020_2019Report_WEB.pdf" TargetMode="External"/><Relationship Id="rId1" Type="http://schemas.openxmlformats.org/officeDocument/2006/relationships/slideLayout" Target="../slideLayouts/slideLayout2.xml"/><Relationship Id="rId5" Type="http://schemas.openxmlformats.org/officeDocument/2006/relationships/hyperlink" Target="https://www.guttmacher.org/report/adding-it-up-investing-in-sexual-reproductive-health-2019" TargetMode="External"/><Relationship Id="rId4" Type="http://schemas.openxmlformats.org/officeDocument/2006/relationships/hyperlink" Target="https://pmnch.who.int/docs/librariesprovider9/meeting-reports/srhr_forecast.pdf?sfvrsn=d6d8c47c_3&amp;download=true"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devpolicy.org/about-time-putting-family-planning-back-on-the-development-agenda-2-2012071/"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rogress.familyplanning2020.org/finance" TargetMode="Externa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evpolicy.org/prioritising-periods-preventing-unwanted-pregnancy-addressing-menstrual-reproductive-health-tl-png-20170526/mh-and-srh-png-msia-greenwood/" TargetMode="External"/><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hyperlink" Target="https://creativecommons.org/licenses/by-nc-sa/3.0/"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0">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1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6">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D6A36716-AEC7-48E3-AF83-B61B114677B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4513" y="995363"/>
            <a:ext cx="7607300" cy="4935538"/>
          </a:xfrm>
          <a:prstGeom prst="rect">
            <a:avLst/>
          </a:prstGeom>
        </p:spPr>
      </p:pic>
      <p:sp>
        <p:nvSpPr>
          <p:cNvPr id="6" name="TextBox 5">
            <a:extLst>
              <a:ext uri="{FF2B5EF4-FFF2-40B4-BE49-F238E27FC236}">
                <a16:creationId xmlns:a16="http://schemas.microsoft.com/office/drawing/2014/main" id="{25C79F69-F98E-4BCE-8206-70BB79137A23}"/>
              </a:ext>
            </a:extLst>
          </p:cNvPr>
          <p:cNvSpPr txBox="1"/>
          <p:nvPr/>
        </p:nvSpPr>
        <p:spPr>
          <a:xfrm>
            <a:off x="544513" y="5743575"/>
            <a:ext cx="7607300" cy="187325"/>
          </a:xfrm>
          <a:prstGeom prst="rect">
            <a:avLst/>
          </a:prstGeom>
          <a:solidFill>
            <a:srgbClr val="000000">
              <a:alpha val="50000"/>
            </a:srgbClr>
          </a:solidFill>
          <a:ln>
            <a:noFill/>
          </a:ln>
        </p:spPr>
        <p:txBody>
          <a:bodyPr wrap="square" rtlCol="0" anchor="ctr">
            <a:noAutofit/>
          </a:bodyPr>
          <a:lstStyle/>
          <a:p>
            <a:pPr algn="ctr">
              <a:spcAft>
                <a:spcPts val="600"/>
              </a:spcAft>
            </a:pPr>
            <a:r>
              <a:rPr lang="en-US" sz="500" dirty="0">
                <a:solidFill>
                  <a:srgbClr val="FFFFFF"/>
                </a:solidFill>
                <a:hlinkClick r:id="rId3" tooltip="https://www.heart-resources.org/2017/10/conflict-sensitive-cash-transfers-social-cohesion/">
                  <a:extLst>
                    <a:ext uri="{A12FA001-AC4F-418D-AE19-62706E023703}">
                      <ahyp:hlinkClr xmlns:ahyp="http://schemas.microsoft.com/office/drawing/2018/hyperlinkcolor" val="tx"/>
                    </a:ext>
                  </a:extLst>
                </a:hlinkClick>
              </a:rPr>
              <a:t>This Photo</a:t>
            </a:r>
            <a:r>
              <a:rPr lang="en-US" sz="500" dirty="0">
                <a:solidFill>
                  <a:srgbClr val="FFFFFF"/>
                </a:solidFill>
              </a:rPr>
              <a:t> by Unknown Author is licensed under </a:t>
            </a:r>
            <a:r>
              <a:rPr lang="en-US" sz="500" dirty="0">
                <a:solidFill>
                  <a:srgbClr val="FFFFFF"/>
                </a:solidFill>
                <a:hlinkClick r:id="rId4" tooltip="https://creativecommons.org/licenses/by/3.0/">
                  <a:extLst>
                    <a:ext uri="{A12FA001-AC4F-418D-AE19-62706E023703}">
                      <ahyp:hlinkClr xmlns:ahyp="http://schemas.microsoft.com/office/drawing/2018/hyperlinkcolor" val="tx"/>
                    </a:ext>
                  </a:extLst>
                </a:hlinkClick>
              </a:rPr>
              <a:t>CC BY</a:t>
            </a:r>
            <a:endParaRPr lang="en-US" sz="500" dirty="0">
              <a:solidFill>
                <a:srgbClr val="FFFFFF"/>
              </a:solidFill>
            </a:endParaRPr>
          </a:p>
        </p:txBody>
      </p:sp>
      <p:sp>
        <p:nvSpPr>
          <p:cNvPr id="2" name="Title 1">
            <a:extLst>
              <a:ext uri="{FF2B5EF4-FFF2-40B4-BE49-F238E27FC236}">
                <a16:creationId xmlns:a16="http://schemas.microsoft.com/office/drawing/2014/main" id="{B7C2CF85-497A-418F-BE38-99FD0F924EBF}"/>
              </a:ext>
            </a:extLst>
          </p:cNvPr>
          <p:cNvSpPr>
            <a:spLocks noGrp="1"/>
          </p:cNvSpPr>
          <p:nvPr>
            <p:ph type="ctrTitle"/>
          </p:nvPr>
        </p:nvSpPr>
        <p:spPr>
          <a:xfrm>
            <a:off x="9152899" y="664308"/>
            <a:ext cx="2469624" cy="2846070"/>
          </a:xfrm>
        </p:spPr>
        <p:txBody>
          <a:bodyPr anchor="ctr">
            <a:normAutofit/>
          </a:bodyPr>
          <a:lstStyle/>
          <a:p>
            <a:pPr marL="228600" algn="l">
              <a:spcBef>
                <a:spcPts val="0"/>
              </a:spcBef>
            </a:pPr>
            <a:r>
              <a:rPr lang="en-IN" sz="2300" dirty="0">
                <a:latin typeface="+mn-lt"/>
                <a:ea typeface="Times New Roman" panose="02020603050405020304" pitchFamily="18" charset="0"/>
              </a:rPr>
              <a:t>An Online Evidence-based Course</a:t>
            </a:r>
            <a:br>
              <a:rPr lang="en-US" sz="2300" dirty="0">
                <a:latin typeface="+mn-lt"/>
                <a:ea typeface="Times New Roman" panose="02020603050405020304" pitchFamily="18" charset="0"/>
              </a:rPr>
            </a:br>
            <a:r>
              <a:rPr lang="en-GB" sz="2300" b="1" dirty="0">
                <a:effectLst/>
                <a:latin typeface="+mn-lt"/>
                <a:ea typeface="Times New Roman" panose="02020603050405020304" pitchFamily="18" charset="0"/>
                <a:cs typeface="Calibri" panose="020F0502020204030204" pitchFamily="34" charset="0"/>
              </a:rPr>
              <a:t>Resources and financing on reproductive health and family planning </a:t>
            </a:r>
            <a:endParaRPr lang="en-US" sz="2300" dirty="0">
              <a:effectLst/>
              <a:latin typeface="+mn-lt"/>
              <a:ea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7AE1EDB-D18B-479D-B94F-5995062389C7}"/>
              </a:ext>
            </a:extLst>
          </p:cNvPr>
          <p:cNvSpPr>
            <a:spLocks noGrp="1"/>
          </p:cNvSpPr>
          <p:nvPr>
            <p:ph type="subTitle" idx="1"/>
          </p:nvPr>
        </p:nvSpPr>
        <p:spPr>
          <a:xfrm>
            <a:off x="8885507" y="3510378"/>
            <a:ext cx="2781876" cy="3004722"/>
          </a:xfrm>
        </p:spPr>
        <p:txBody>
          <a:bodyPr>
            <a:noAutofit/>
          </a:bodyPr>
          <a:lstStyle/>
          <a:p>
            <a:pPr marL="12700" marR="0" indent="-12700" algn="l">
              <a:spcBef>
                <a:spcPts val="600"/>
              </a:spcBef>
              <a:spcAft>
                <a:spcPts val="600"/>
              </a:spcAft>
              <a:tabLst>
                <a:tab pos="169863" algn="l"/>
                <a:tab pos="355600" algn="l"/>
                <a:tab pos="711200" algn="l"/>
                <a:tab pos="1066800" algn="l"/>
                <a:tab pos="1422400" algn="l"/>
                <a:tab pos="2133600" algn="l"/>
                <a:tab pos="2489200" algn="l"/>
                <a:tab pos="2844800" algn="l"/>
                <a:tab pos="3200400" algn="l"/>
                <a:tab pos="3556000" algn="l"/>
                <a:tab pos="3911600" algn="l"/>
                <a:tab pos="4267200" algn="l"/>
              </a:tabLst>
            </a:pPr>
            <a:r>
              <a:rPr lang="en-IN" sz="1400" b="1" dirty="0">
                <a:effectLst/>
                <a:ea typeface="Times New Roman" panose="02020603050405020304" pitchFamily="18" charset="0"/>
              </a:rPr>
              <a:t>Implementing partners</a:t>
            </a:r>
            <a:r>
              <a:rPr lang="en-IN" sz="1400" dirty="0">
                <a:effectLst/>
                <a:ea typeface="Times New Roman" panose="02020603050405020304" pitchFamily="18" charset="0"/>
              </a:rPr>
              <a:t>: The Department of Sexual and Reproductive Health &amp; Research, World Health Organization (WHO) and Geneva Foundation for Medical Education and Research (GMFER)</a:t>
            </a:r>
            <a:endParaRPr lang="en-US" sz="1400" dirty="0">
              <a:effectLst/>
              <a:ea typeface="Times New Roman" panose="02020603050405020304" pitchFamily="18" charset="0"/>
            </a:endParaRPr>
          </a:p>
          <a:p>
            <a:pPr algn="l"/>
            <a:r>
              <a:rPr lang="en-US" sz="1400" dirty="0"/>
              <a:t>Prepared by </a:t>
            </a:r>
          </a:p>
          <a:p>
            <a:pPr algn="l"/>
            <a:r>
              <a:rPr lang="en-US" sz="1600" b="1" dirty="0"/>
              <a:t>Charu C. Garg Ph. D. </a:t>
            </a:r>
            <a:r>
              <a:rPr lang="en-US" sz="1600" dirty="0"/>
              <a:t>(charucgarg@gmail.com)</a:t>
            </a:r>
          </a:p>
          <a:p>
            <a:pPr algn="l"/>
            <a:r>
              <a:rPr lang="en-US" sz="1600" dirty="0"/>
              <a:t>Director, Health, OJAS consulting; UNICEF and WHO consultant</a:t>
            </a:r>
          </a:p>
        </p:txBody>
      </p:sp>
    </p:spTree>
    <p:extLst>
      <p:ext uri="{BB962C8B-B14F-4D97-AF65-F5344CB8AC3E}">
        <p14:creationId xmlns:p14="http://schemas.microsoft.com/office/powerpoint/2010/main" val="2251672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28E9-DCA2-4569-96E9-3F23208B461E}"/>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Areas where information is required for analyzing financing needs for SRH</a:t>
            </a:r>
          </a:p>
        </p:txBody>
      </p:sp>
      <p:sp>
        <p:nvSpPr>
          <p:cNvPr id="3" name="Content Placeholder 2">
            <a:extLst>
              <a:ext uri="{FF2B5EF4-FFF2-40B4-BE49-F238E27FC236}">
                <a16:creationId xmlns:a16="http://schemas.microsoft.com/office/drawing/2014/main" id="{1C64A547-17AF-4464-93A1-F4608A221491}"/>
              </a:ext>
            </a:extLst>
          </p:cNvPr>
          <p:cNvSpPr>
            <a:spLocks noGrp="1"/>
          </p:cNvSpPr>
          <p:nvPr>
            <p:ph idx="1"/>
          </p:nvPr>
        </p:nvSpPr>
        <p:spPr/>
        <p:txBody>
          <a:bodyPr>
            <a:normAutofit lnSpcReduction="10000"/>
          </a:bodyPr>
          <a:lstStyle/>
          <a:p>
            <a:r>
              <a:rPr lang="en-US" dirty="0"/>
              <a:t>Analyze financing in the overall context of coverage and utilization of services; supply of services; and health seeking behavior of the population.</a:t>
            </a:r>
          </a:p>
          <a:p>
            <a:r>
              <a:rPr lang="en-US" dirty="0"/>
              <a:t>Analyze the population trends and demographic needs specific to SRH. </a:t>
            </a:r>
          </a:p>
          <a:p>
            <a:r>
              <a:rPr lang="en-US" dirty="0"/>
              <a:t>Analyze macroeconomic situation and fiscal space for SRH services.</a:t>
            </a:r>
          </a:p>
          <a:p>
            <a:r>
              <a:rPr lang="en-US" dirty="0"/>
              <a:t>Assess financing for SRH services in the context of health sector financing, available budgets, costs of services, resources required and funding gaps.</a:t>
            </a:r>
          </a:p>
          <a:p>
            <a:r>
              <a:rPr lang="en-US" dirty="0"/>
              <a:t>Financing to address the areas where bottlenecks exist.</a:t>
            </a:r>
          </a:p>
          <a:p>
            <a:endParaRPr lang="en-US" dirty="0"/>
          </a:p>
          <a:p>
            <a:endParaRPr lang="en-US" dirty="0"/>
          </a:p>
          <a:p>
            <a:endParaRPr lang="en-US" dirty="0"/>
          </a:p>
        </p:txBody>
      </p:sp>
    </p:spTree>
    <p:extLst>
      <p:ext uri="{BB962C8B-B14F-4D97-AF65-F5344CB8AC3E}">
        <p14:creationId xmlns:p14="http://schemas.microsoft.com/office/powerpoint/2010/main" val="263470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15FCD-A788-4C64-A70E-970C573B0A93}"/>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Assessment of overall Macro Fiscal Situation and Fiscal Space available for SRH</a:t>
            </a:r>
          </a:p>
        </p:txBody>
      </p:sp>
      <p:graphicFrame>
        <p:nvGraphicFramePr>
          <p:cNvPr id="6" name="Content Placeholder 5">
            <a:extLst>
              <a:ext uri="{FF2B5EF4-FFF2-40B4-BE49-F238E27FC236}">
                <a16:creationId xmlns:a16="http://schemas.microsoft.com/office/drawing/2014/main" id="{A7F9222C-56EF-4039-AF9E-813F1734C3E8}"/>
              </a:ext>
            </a:extLst>
          </p:cNvPr>
          <p:cNvGraphicFramePr>
            <a:graphicFrameLocks noGrp="1"/>
          </p:cNvGraphicFramePr>
          <p:nvPr>
            <p:ph idx="1"/>
            <p:extLst>
              <p:ext uri="{D42A27DB-BD31-4B8C-83A1-F6EECF244321}">
                <p14:modId xmlns:p14="http://schemas.microsoft.com/office/powerpoint/2010/main" val="987962170"/>
              </p:ext>
            </p:extLst>
          </p:nvPr>
        </p:nvGraphicFramePr>
        <p:xfrm>
          <a:off x="838200" y="2345635"/>
          <a:ext cx="10515600" cy="3831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A77FBBF-ED33-4D93-9BD3-0521C14679FA}"/>
              </a:ext>
            </a:extLst>
          </p:cNvPr>
          <p:cNvSpPr txBox="1"/>
          <p:nvPr/>
        </p:nvSpPr>
        <p:spPr>
          <a:xfrm>
            <a:off x="521547" y="6200487"/>
            <a:ext cx="10979574" cy="646331"/>
          </a:xfrm>
          <a:prstGeom prst="rect">
            <a:avLst/>
          </a:prstGeom>
          <a:noFill/>
        </p:spPr>
        <p:txBody>
          <a:bodyPr wrap="square" rtlCol="0">
            <a:spAutoFit/>
          </a:bodyPr>
          <a:lstStyle/>
          <a:p>
            <a:r>
              <a:rPr lang="en-US" dirty="0">
                <a:effectLst/>
                <a:ea typeface="Calibri" panose="020F0502020204030204" pitchFamily="34" charset="0"/>
                <a:cs typeface="Times New Roman" panose="02020603050405020304" pitchFamily="18" charset="0"/>
              </a:rPr>
              <a:t>Also assess funding by different levels of government and if </a:t>
            </a:r>
            <a:r>
              <a:rPr lang="en-US" dirty="0">
                <a:effectLst/>
                <a:ea typeface="Calibri" panose="020F0502020204030204" pitchFamily="34" charset="0"/>
                <a:cs typeface="Calibri" panose="020F0502020204030204" pitchFamily="34" charset="0"/>
              </a:rPr>
              <a:t>there is flexibility to shift expenditure under different budget heads.</a:t>
            </a:r>
            <a:endParaRPr lang="en-US" dirty="0"/>
          </a:p>
        </p:txBody>
      </p:sp>
      <p:sp>
        <p:nvSpPr>
          <p:cNvPr id="3" name="TextBox 2">
            <a:extLst>
              <a:ext uri="{FF2B5EF4-FFF2-40B4-BE49-F238E27FC236}">
                <a16:creationId xmlns:a16="http://schemas.microsoft.com/office/drawing/2014/main" id="{F024086B-78D8-0945-8A5F-7FFE2A965DCB}"/>
              </a:ext>
            </a:extLst>
          </p:cNvPr>
          <p:cNvSpPr txBox="1"/>
          <p:nvPr/>
        </p:nvSpPr>
        <p:spPr>
          <a:xfrm>
            <a:off x="838200" y="1659502"/>
            <a:ext cx="10399643" cy="584775"/>
          </a:xfrm>
          <a:prstGeom prst="rect">
            <a:avLst/>
          </a:prstGeom>
          <a:noFill/>
        </p:spPr>
        <p:txBody>
          <a:bodyPr wrap="square" rtlCol="0">
            <a:spAutoFit/>
          </a:bodyPr>
          <a:lstStyle/>
          <a:p>
            <a:r>
              <a:rPr lang="en-US" sz="1600" b="1" dirty="0">
                <a:solidFill>
                  <a:schemeClr val="accent1"/>
                </a:solidFill>
              </a:rPr>
              <a:t>Fiscal Space </a:t>
            </a:r>
            <a:r>
              <a:rPr lang="en-US" sz="1600" dirty="0">
                <a:solidFill>
                  <a:schemeClr val="accent1"/>
                </a:solidFill>
              </a:rPr>
              <a:t>can be defined as </a:t>
            </a:r>
            <a:r>
              <a:rPr lang="en-US" sz="1600" b="1" i="1" dirty="0">
                <a:solidFill>
                  <a:schemeClr val="accent1"/>
                </a:solidFill>
              </a:rPr>
              <a:t>room in a government´s budget that allows it to provide resources for a desired purpose without jeopardizing the sustainability of its financial position or the stability of the economy.</a:t>
            </a:r>
            <a:r>
              <a:rPr lang="en-US" sz="1600" dirty="0">
                <a:solidFill>
                  <a:schemeClr val="accent1"/>
                </a:solidFill>
              </a:rPr>
              <a:t> (Heller P, 2005, IMF)</a:t>
            </a:r>
          </a:p>
        </p:txBody>
      </p:sp>
    </p:spTree>
    <p:extLst>
      <p:ext uri="{BB962C8B-B14F-4D97-AF65-F5344CB8AC3E}">
        <p14:creationId xmlns:p14="http://schemas.microsoft.com/office/powerpoint/2010/main" val="3524139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1746-AB7E-4659-99F7-39CB3A7DF475}"/>
              </a:ext>
            </a:extLst>
          </p:cNvPr>
          <p:cNvSpPr>
            <a:spLocks noGrp="1"/>
          </p:cNvSpPr>
          <p:nvPr>
            <p:ph type="title"/>
          </p:nvPr>
        </p:nvSpPr>
        <p:spPr>
          <a:xfrm>
            <a:off x="838200" y="365125"/>
            <a:ext cx="10884108"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RESOURCES: Analysis for making decisions on sources of financing and on resource allocation (1)</a:t>
            </a:r>
          </a:p>
        </p:txBody>
      </p:sp>
      <p:sp>
        <p:nvSpPr>
          <p:cNvPr id="3" name="Content Placeholder 2">
            <a:extLst>
              <a:ext uri="{FF2B5EF4-FFF2-40B4-BE49-F238E27FC236}">
                <a16:creationId xmlns:a16="http://schemas.microsoft.com/office/drawing/2014/main" id="{445A5DC7-7E7F-4F1C-A439-4D45BC4E9F84}"/>
              </a:ext>
            </a:extLst>
          </p:cNvPr>
          <p:cNvSpPr>
            <a:spLocks noGrp="1"/>
          </p:cNvSpPr>
          <p:nvPr>
            <p:ph idx="1"/>
          </p:nvPr>
        </p:nvSpPr>
        <p:spPr>
          <a:xfrm>
            <a:off x="838200" y="1825625"/>
            <a:ext cx="10515600" cy="3813175"/>
          </a:xfrm>
        </p:spPr>
        <p:txBody>
          <a:bodyPr>
            <a:normAutofit/>
          </a:bodyPr>
          <a:lstStyle/>
          <a:p>
            <a:pPr algn="l"/>
            <a:r>
              <a:rPr lang="en-US" b="1" dirty="0"/>
              <a:t>What financing sources (where the money comes from) are used for financing SRH services?</a:t>
            </a:r>
          </a:p>
          <a:p>
            <a:pPr lvl="1"/>
            <a:r>
              <a:rPr lang="en-US" dirty="0"/>
              <a:t>Direct and indirect taxes collected by Central and provincial governments</a:t>
            </a:r>
          </a:p>
          <a:p>
            <a:pPr lvl="1"/>
            <a:r>
              <a:rPr lang="en-US" dirty="0"/>
              <a:t>Financing from corporate funds (profits) </a:t>
            </a:r>
          </a:p>
          <a:p>
            <a:pPr lvl="1"/>
            <a:r>
              <a:rPr lang="en-US" dirty="0"/>
              <a:t>Financing from households either through NGOs or direct out of pocket (OOP) for services </a:t>
            </a:r>
          </a:p>
          <a:p>
            <a:pPr lvl="1"/>
            <a:r>
              <a:rPr lang="en-US" dirty="0"/>
              <a:t>Financing from external  - bilateral or multilateral sources</a:t>
            </a:r>
          </a:p>
        </p:txBody>
      </p:sp>
      <p:sp>
        <p:nvSpPr>
          <p:cNvPr id="4" name="TextBox 3">
            <a:extLst>
              <a:ext uri="{FF2B5EF4-FFF2-40B4-BE49-F238E27FC236}">
                <a16:creationId xmlns:a16="http://schemas.microsoft.com/office/drawing/2014/main" id="{BC7FA8AC-3C0B-4A89-8171-FDC8FD4BB0F5}"/>
              </a:ext>
            </a:extLst>
          </p:cNvPr>
          <p:cNvSpPr txBox="1"/>
          <p:nvPr/>
        </p:nvSpPr>
        <p:spPr>
          <a:xfrm>
            <a:off x="838200" y="5878667"/>
            <a:ext cx="10515600" cy="923330"/>
          </a:xfrm>
          <a:prstGeom prst="rect">
            <a:avLst/>
          </a:prstGeom>
          <a:noFill/>
        </p:spPr>
        <p:txBody>
          <a:bodyPr wrap="square" rtlCol="0">
            <a:spAutoFit/>
          </a:bodyPr>
          <a:lstStyle/>
          <a:p>
            <a:r>
              <a:rPr lang="en-US" dirty="0">
                <a:solidFill>
                  <a:schemeClr val="accent1"/>
                </a:solidFill>
              </a:rPr>
              <a:t>Total government expenditures and private expenditures are determined not by sources of financing but by financing schemes. Funds managed by government are called government financing/expenditures and those managed by private agencies are called private financing/expenditures.   </a:t>
            </a:r>
          </a:p>
        </p:txBody>
      </p:sp>
    </p:spTree>
    <p:extLst>
      <p:ext uri="{BB962C8B-B14F-4D97-AF65-F5344CB8AC3E}">
        <p14:creationId xmlns:p14="http://schemas.microsoft.com/office/powerpoint/2010/main" val="2946213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1746-AB7E-4659-99F7-39CB3A7DF475}"/>
              </a:ext>
            </a:extLst>
          </p:cNvPr>
          <p:cNvSpPr>
            <a:spLocks noGrp="1"/>
          </p:cNvSpPr>
          <p:nvPr>
            <p:ph type="title"/>
          </p:nvPr>
        </p:nvSpPr>
        <p:spPr>
          <a:xfrm>
            <a:off x="838200" y="365125"/>
            <a:ext cx="11019020"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RESOURCES: Analysis for making decisions on sources of financing and on resource allocation (2)</a:t>
            </a:r>
          </a:p>
        </p:txBody>
      </p:sp>
      <p:sp>
        <p:nvSpPr>
          <p:cNvPr id="3" name="Content Placeholder 2">
            <a:extLst>
              <a:ext uri="{FF2B5EF4-FFF2-40B4-BE49-F238E27FC236}">
                <a16:creationId xmlns:a16="http://schemas.microsoft.com/office/drawing/2014/main" id="{445A5DC7-7E7F-4F1C-A439-4D45BC4E9F84}"/>
              </a:ext>
            </a:extLst>
          </p:cNvPr>
          <p:cNvSpPr>
            <a:spLocks noGrp="1"/>
          </p:cNvSpPr>
          <p:nvPr>
            <p:ph idx="1"/>
          </p:nvPr>
        </p:nvSpPr>
        <p:spPr>
          <a:xfrm>
            <a:off x="838200" y="1825625"/>
            <a:ext cx="10515600" cy="3813175"/>
          </a:xfrm>
        </p:spPr>
        <p:txBody>
          <a:bodyPr>
            <a:normAutofit fontScale="92500" lnSpcReduction="10000"/>
          </a:bodyPr>
          <a:lstStyle/>
          <a:p>
            <a:pPr algn="l"/>
            <a:r>
              <a:rPr lang="en-US" b="1" dirty="0"/>
              <a:t>What financing schemes (defined by who manages the funds) are used for financing SRH services?</a:t>
            </a:r>
          </a:p>
          <a:p>
            <a:pPr lvl="1"/>
            <a:r>
              <a:rPr lang="en-US" dirty="0"/>
              <a:t>Government schemes – Funds managed by government agencies and directly paid for services provided by government or private sector</a:t>
            </a:r>
          </a:p>
          <a:p>
            <a:pPr lvl="1"/>
            <a:r>
              <a:rPr lang="en-US" dirty="0"/>
              <a:t>Insurance  - Social insurance (managed by government agencies) and private insurance schemes (managed) by private agencies</a:t>
            </a:r>
          </a:p>
          <a:p>
            <a:pPr lvl="1"/>
            <a:r>
              <a:rPr lang="en-US" dirty="0"/>
              <a:t>Firms/ corporate sector - e.g., through corporate social responsibility or paying for employees' health</a:t>
            </a:r>
          </a:p>
          <a:p>
            <a:pPr lvl="1"/>
            <a:r>
              <a:rPr lang="en-US" dirty="0"/>
              <a:t>NGOs – Domestic or international NGOs managing funds to finance or provide services (generally private financing) </a:t>
            </a:r>
          </a:p>
          <a:p>
            <a:pPr lvl="1"/>
            <a:r>
              <a:rPr lang="en-US" dirty="0"/>
              <a:t>Direct OOP payments by households for services sought from public or private providers (private financing) </a:t>
            </a:r>
          </a:p>
          <a:p>
            <a:pPr algn="l"/>
            <a:endParaRPr lang="en-US" dirty="0"/>
          </a:p>
        </p:txBody>
      </p:sp>
      <p:sp>
        <p:nvSpPr>
          <p:cNvPr id="4" name="TextBox 3">
            <a:extLst>
              <a:ext uri="{FF2B5EF4-FFF2-40B4-BE49-F238E27FC236}">
                <a16:creationId xmlns:a16="http://schemas.microsoft.com/office/drawing/2014/main" id="{BC7FA8AC-3C0B-4A89-8171-FDC8FD4BB0F5}"/>
              </a:ext>
            </a:extLst>
          </p:cNvPr>
          <p:cNvSpPr txBox="1"/>
          <p:nvPr/>
        </p:nvSpPr>
        <p:spPr>
          <a:xfrm>
            <a:off x="838200" y="5893657"/>
            <a:ext cx="10515600" cy="923330"/>
          </a:xfrm>
          <a:prstGeom prst="rect">
            <a:avLst/>
          </a:prstGeom>
          <a:noFill/>
        </p:spPr>
        <p:txBody>
          <a:bodyPr wrap="square" rtlCol="0">
            <a:spAutoFit/>
          </a:bodyPr>
          <a:lstStyle/>
          <a:p>
            <a:r>
              <a:rPr lang="en-US" dirty="0">
                <a:solidFill>
                  <a:schemeClr val="accent1"/>
                </a:solidFill>
              </a:rPr>
              <a:t>Total government expenditures and private expenditures are determined not by sources of financing but by financing schemes. Funds managed by government are called government financing/expenditures and those managed by private agencies are called private financing/expenditures.   </a:t>
            </a:r>
          </a:p>
        </p:txBody>
      </p:sp>
    </p:spTree>
    <p:extLst>
      <p:ext uri="{BB962C8B-B14F-4D97-AF65-F5344CB8AC3E}">
        <p14:creationId xmlns:p14="http://schemas.microsoft.com/office/powerpoint/2010/main" val="1828059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1746-AB7E-4659-99F7-39CB3A7DF475}"/>
              </a:ext>
            </a:extLst>
          </p:cNvPr>
          <p:cNvSpPr>
            <a:spLocks noGrp="1"/>
          </p:cNvSpPr>
          <p:nvPr>
            <p:ph type="title"/>
          </p:nvPr>
        </p:nvSpPr>
        <p:spPr>
          <a:xfrm>
            <a:off x="838200" y="365125"/>
            <a:ext cx="10854128"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RESOURCES: Analysis for making decisions on sources of financing and on resource allocation (3)</a:t>
            </a:r>
          </a:p>
        </p:txBody>
      </p:sp>
      <p:sp>
        <p:nvSpPr>
          <p:cNvPr id="3" name="Content Placeholder 2">
            <a:extLst>
              <a:ext uri="{FF2B5EF4-FFF2-40B4-BE49-F238E27FC236}">
                <a16:creationId xmlns:a16="http://schemas.microsoft.com/office/drawing/2014/main" id="{445A5DC7-7E7F-4F1C-A439-4D45BC4E9F84}"/>
              </a:ext>
            </a:extLst>
          </p:cNvPr>
          <p:cNvSpPr>
            <a:spLocks noGrp="1"/>
          </p:cNvSpPr>
          <p:nvPr>
            <p:ph idx="1"/>
          </p:nvPr>
        </p:nvSpPr>
        <p:spPr>
          <a:xfrm>
            <a:off x="838200" y="1825625"/>
            <a:ext cx="10515600" cy="3813175"/>
          </a:xfrm>
        </p:spPr>
        <p:txBody>
          <a:bodyPr>
            <a:normAutofit lnSpcReduction="10000"/>
          </a:bodyPr>
          <a:lstStyle/>
          <a:p>
            <a:pPr algn="l"/>
            <a:r>
              <a:rPr lang="en-US" b="1" dirty="0"/>
              <a:t>What services are being financed, by whom and how much? </a:t>
            </a:r>
            <a:r>
              <a:rPr lang="en-US" dirty="0"/>
              <a:t>- treatment/prevention; long-term/ short-term family planning commodities, SRH services (e.g., safe abortion and post abortion care)</a:t>
            </a:r>
          </a:p>
          <a:p>
            <a:pPr algn="l"/>
            <a:r>
              <a:rPr lang="en-US" b="1" dirty="0"/>
              <a:t>Where services are provided or purchased from </a:t>
            </a:r>
            <a:r>
              <a:rPr lang="en-US" dirty="0"/>
              <a:t>- urban/rural, hospital/primary care facilities/ pharmacies</a:t>
            </a:r>
          </a:p>
          <a:p>
            <a:pPr algn="l"/>
            <a:r>
              <a:rPr lang="en-US" b="1" dirty="0"/>
              <a:t>Who is providing them? </a:t>
            </a:r>
            <a:r>
              <a:rPr lang="en-US" dirty="0"/>
              <a:t>- formal clinical staff/informal healers; public/private/ International and domestic NGO managed facilities </a:t>
            </a:r>
          </a:p>
          <a:p>
            <a:pPr algn="l"/>
            <a:r>
              <a:rPr lang="en-US" b="1" dirty="0"/>
              <a:t>What services are being paid for by whom</a:t>
            </a:r>
          </a:p>
        </p:txBody>
      </p:sp>
      <p:sp>
        <p:nvSpPr>
          <p:cNvPr id="4" name="TextBox 3">
            <a:extLst>
              <a:ext uri="{FF2B5EF4-FFF2-40B4-BE49-F238E27FC236}">
                <a16:creationId xmlns:a16="http://schemas.microsoft.com/office/drawing/2014/main" id="{BC7FA8AC-3C0B-4A89-8171-FDC8FD4BB0F5}"/>
              </a:ext>
            </a:extLst>
          </p:cNvPr>
          <p:cNvSpPr txBox="1"/>
          <p:nvPr/>
        </p:nvSpPr>
        <p:spPr>
          <a:xfrm>
            <a:off x="838200" y="5893657"/>
            <a:ext cx="10515600" cy="923330"/>
          </a:xfrm>
          <a:prstGeom prst="rect">
            <a:avLst/>
          </a:prstGeom>
          <a:noFill/>
        </p:spPr>
        <p:txBody>
          <a:bodyPr wrap="square" rtlCol="0">
            <a:spAutoFit/>
          </a:bodyPr>
          <a:lstStyle/>
          <a:p>
            <a:r>
              <a:rPr lang="en-US" dirty="0">
                <a:solidFill>
                  <a:schemeClr val="accent1"/>
                </a:solidFill>
              </a:rPr>
              <a:t>Total government expenditures and private expenditures are determined not by sources of financing but by financing schemes. Funds managed by government are called government financing/expenditures and those managed by private agencies are called private financing/expenditures.   </a:t>
            </a:r>
          </a:p>
        </p:txBody>
      </p:sp>
    </p:spTree>
    <p:extLst>
      <p:ext uri="{BB962C8B-B14F-4D97-AF65-F5344CB8AC3E}">
        <p14:creationId xmlns:p14="http://schemas.microsoft.com/office/powerpoint/2010/main" val="3611250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58DA2-EF3F-4B4C-A1CC-A8A5087DA17B}"/>
              </a:ext>
            </a:extLst>
          </p:cNvPr>
          <p:cNvSpPr>
            <a:spLocks noGrp="1"/>
          </p:cNvSpPr>
          <p:nvPr>
            <p:ph type="title"/>
          </p:nvPr>
        </p:nvSpPr>
        <p:spPr>
          <a:xfrm>
            <a:off x="838200" y="245206"/>
            <a:ext cx="10515600" cy="1084534"/>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Analyzing health expenditure pattern for SRH</a:t>
            </a:r>
          </a:p>
        </p:txBody>
      </p:sp>
      <p:graphicFrame>
        <p:nvGraphicFramePr>
          <p:cNvPr id="4" name="Content Placeholder 3">
            <a:extLst>
              <a:ext uri="{FF2B5EF4-FFF2-40B4-BE49-F238E27FC236}">
                <a16:creationId xmlns:a16="http://schemas.microsoft.com/office/drawing/2014/main" id="{6CA2BB5E-1F8F-4120-ABFF-B048C9D5CEB4}"/>
              </a:ext>
            </a:extLst>
          </p:cNvPr>
          <p:cNvGraphicFramePr>
            <a:graphicFrameLocks noGrp="1"/>
          </p:cNvGraphicFramePr>
          <p:nvPr>
            <p:ph idx="1"/>
            <p:extLst>
              <p:ext uri="{D42A27DB-BD31-4B8C-83A1-F6EECF244321}">
                <p14:modId xmlns:p14="http://schemas.microsoft.com/office/powerpoint/2010/main" val="3995855604"/>
              </p:ext>
            </p:extLst>
          </p:nvPr>
        </p:nvGraphicFramePr>
        <p:xfrm>
          <a:off x="698810" y="1154243"/>
          <a:ext cx="10654990" cy="5015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B9A3D87-7986-49B2-A34A-63516A8A8F44}"/>
              </a:ext>
            </a:extLst>
          </p:cNvPr>
          <p:cNvSpPr txBox="1"/>
          <p:nvPr/>
        </p:nvSpPr>
        <p:spPr>
          <a:xfrm>
            <a:off x="560360" y="6169708"/>
            <a:ext cx="10654990" cy="646331"/>
          </a:xfrm>
          <a:prstGeom prst="rect">
            <a:avLst/>
          </a:prstGeom>
          <a:noFill/>
        </p:spPr>
        <p:txBody>
          <a:bodyPr wrap="square" rtlCol="0">
            <a:spAutoFit/>
          </a:bodyPr>
          <a:lstStyle/>
          <a:p>
            <a:pPr lvl="0"/>
            <a:r>
              <a:rPr lang="en-US" dirty="0"/>
              <a:t>Assess trends and composition. Assess different Supply side and demand side financing arrangements e.g. insurance, contracting, pay for performance, cash transfers and vouchers, etc.</a:t>
            </a:r>
          </a:p>
        </p:txBody>
      </p:sp>
    </p:spTree>
    <p:extLst>
      <p:ext uri="{BB962C8B-B14F-4D97-AF65-F5344CB8AC3E}">
        <p14:creationId xmlns:p14="http://schemas.microsoft.com/office/powerpoint/2010/main" val="3667913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DDA8F-FE97-4430-ADD6-CDBD6E51C709}"/>
              </a:ext>
            </a:extLst>
          </p:cNvPr>
          <p:cNvSpPr>
            <a:spLocks noGrp="1"/>
          </p:cNvSpPr>
          <p:nvPr>
            <p:ph type="title"/>
          </p:nvPr>
        </p:nvSpPr>
        <p:spPr>
          <a:xfrm>
            <a:off x="838200" y="35345"/>
            <a:ext cx="10515600" cy="1058937"/>
          </a:xfrm>
        </p:spPr>
        <p:txBody>
          <a:bodyPr/>
          <a:lstStyle/>
          <a:p>
            <a:r>
              <a:rPr lang="en-US" b="1" dirty="0">
                <a:solidFill>
                  <a:schemeClr val="accent1"/>
                </a:solidFill>
                <a:latin typeface="Calibri" panose="020F0502020204030204" pitchFamily="34" charset="0"/>
                <a:cs typeface="Calibri" panose="020F0502020204030204" pitchFamily="34" charset="0"/>
              </a:rPr>
              <a:t>Costs: Different costs types</a:t>
            </a:r>
          </a:p>
        </p:txBody>
      </p:sp>
      <p:sp>
        <p:nvSpPr>
          <p:cNvPr id="3" name="Content Placeholder 2">
            <a:extLst>
              <a:ext uri="{FF2B5EF4-FFF2-40B4-BE49-F238E27FC236}">
                <a16:creationId xmlns:a16="http://schemas.microsoft.com/office/drawing/2014/main" id="{2BDBDDFF-E9DE-48DA-965D-6B69C0FB1B3B}"/>
              </a:ext>
            </a:extLst>
          </p:cNvPr>
          <p:cNvSpPr>
            <a:spLocks noGrp="1"/>
          </p:cNvSpPr>
          <p:nvPr>
            <p:ph idx="1"/>
          </p:nvPr>
        </p:nvSpPr>
        <p:spPr>
          <a:xfrm>
            <a:off x="556509" y="1034320"/>
            <a:ext cx="11405641" cy="5771213"/>
          </a:xfrm>
        </p:spPr>
        <p:txBody>
          <a:bodyPr>
            <a:normAutofit/>
          </a:bodyPr>
          <a:lstStyle/>
          <a:p>
            <a:pPr marL="0" lvl="0">
              <a:lnSpc>
                <a:spcPct val="120000"/>
              </a:lnSpc>
              <a:spcBef>
                <a:spcPts val="0"/>
              </a:spcBef>
            </a:pPr>
            <a:r>
              <a:rPr lang="en-US" sz="2100" b="1" dirty="0">
                <a:solidFill>
                  <a:prstClr val="black"/>
                </a:solidFill>
                <a:ea typeface="Cambria" panose="02040503050406030204" pitchFamily="18" charset="0"/>
                <a:cs typeface="Arial" panose="020B0604020202020204" pitchFamily="34" charset="0"/>
              </a:rPr>
              <a:t>Economic or financial costs, or both</a:t>
            </a:r>
          </a:p>
          <a:p>
            <a:pPr marL="457200" lvl="1">
              <a:lnSpc>
                <a:spcPct val="120000"/>
              </a:lnSpc>
              <a:spcBef>
                <a:spcPts val="0"/>
              </a:spcBef>
            </a:pPr>
            <a:r>
              <a:rPr lang="en-GB" sz="1700" b="1" dirty="0">
                <a:solidFill>
                  <a:srgbClr val="4A4A4A"/>
                </a:solidFill>
                <a:ea typeface="Yu Mincho" panose="020B0400000000000000" pitchFamily="18" charset="-128"/>
                <a:cs typeface="Arial" panose="020B0604020202020204" pitchFamily="34" charset="0"/>
              </a:rPr>
              <a:t>Financial costs</a:t>
            </a:r>
            <a:r>
              <a:rPr lang="en-GB" sz="1700" dirty="0">
                <a:solidFill>
                  <a:srgbClr val="4A4A4A"/>
                </a:solidFill>
                <a:ea typeface="Yu Mincho" panose="020B0400000000000000" pitchFamily="18" charset="-128"/>
                <a:cs typeface="Arial" panose="020B0604020202020204" pitchFamily="34" charset="0"/>
              </a:rPr>
              <a:t> reflect financial outlays for goods and services needed to carry out a public health or medical intervention. Financial costs depreciate capital expenditures over time.</a:t>
            </a:r>
            <a:endParaRPr lang="en-US" sz="1700" dirty="0">
              <a:solidFill>
                <a:prstClr val="black"/>
              </a:solidFill>
              <a:ea typeface="Yu Mincho" panose="020B0400000000000000" pitchFamily="18" charset="-128"/>
              <a:cs typeface="Arial" panose="020B0604020202020204" pitchFamily="34" charset="0"/>
            </a:endParaRPr>
          </a:p>
          <a:p>
            <a:pPr marL="457200" lvl="1">
              <a:lnSpc>
                <a:spcPct val="120000"/>
              </a:lnSpc>
              <a:spcBef>
                <a:spcPts val="0"/>
              </a:spcBef>
            </a:pPr>
            <a:r>
              <a:rPr lang="en-GB" sz="1700" b="1" dirty="0">
                <a:solidFill>
                  <a:srgbClr val="4A4A4A"/>
                </a:solidFill>
                <a:ea typeface="Yu Mincho" panose="020B0400000000000000" pitchFamily="18" charset="-128"/>
                <a:cs typeface="Arial" panose="020B0604020202020204" pitchFamily="34" charset="0"/>
              </a:rPr>
              <a:t>Economic costs (aka opportunity costs)</a:t>
            </a:r>
            <a:r>
              <a:rPr lang="en-GB" sz="1700" dirty="0">
                <a:solidFill>
                  <a:srgbClr val="4A4A4A"/>
                </a:solidFill>
                <a:ea typeface="Yu Mincho" panose="020B0400000000000000" pitchFamily="18" charset="-128"/>
                <a:cs typeface="Arial" panose="020B0604020202020204" pitchFamily="34" charset="0"/>
              </a:rPr>
              <a:t> reflect the full value of all resources utilized in producing a good or service. They represent resources consumed, that thus forgo the opportunity to devote those resources to another purpose. </a:t>
            </a:r>
            <a:endParaRPr lang="en-US" sz="1700" dirty="0">
              <a:effectLst/>
              <a:ea typeface="Cambria" panose="02040503050406030204" pitchFamily="18" charset="0"/>
              <a:cs typeface="Arial" panose="020B0604020202020204" pitchFamily="34" charset="0"/>
            </a:endParaRPr>
          </a:p>
          <a:p>
            <a:pPr>
              <a:lnSpc>
                <a:spcPct val="120000"/>
              </a:lnSpc>
              <a:spcBef>
                <a:spcPts val="0"/>
              </a:spcBef>
              <a:spcAft>
                <a:spcPts val="800"/>
              </a:spcAft>
              <a:buSzPct val="100000"/>
            </a:pPr>
            <a:r>
              <a:rPr lang="en-US" sz="2100" b="1" dirty="0">
                <a:effectLst/>
                <a:ea typeface="Cambria" panose="02040503050406030204" pitchFamily="18" charset="0"/>
                <a:cs typeface="Arial" panose="020B0604020202020204" pitchFamily="34" charset="0"/>
              </a:rPr>
              <a:t>Total or incremental costs or both</a:t>
            </a:r>
          </a:p>
          <a:p>
            <a:pPr lvl="1">
              <a:lnSpc>
                <a:spcPct val="120000"/>
              </a:lnSpc>
              <a:spcBef>
                <a:spcPts val="0"/>
              </a:spcBef>
              <a:spcAft>
                <a:spcPts val="800"/>
              </a:spcAft>
              <a:buSzPts val="1200"/>
            </a:pPr>
            <a:r>
              <a:rPr lang="en-GB" sz="1800" b="1" dirty="0">
                <a:solidFill>
                  <a:srgbClr val="4A4A4A"/>
                </a:solidFill>
                <a:ea typeface="Yu Mincho" panose="020B0400000000000000" pitchFamily="18" charset="-128"/>
                <a:cs typeface="Arial" panose="020B0604020202020204" pitchFamily="34" charset="0"/>
              </a:rPr>
              <a:t>Incremental cost</a:t>
            </a:r>
            <a:r>
              <a:rPr lang="en-GB" sz="1800" dirty="0">
                <a:solidFill>
                  <a:srgbClr val="4A4A4A"/>
                </a:solidFill>
                <a:ea typeface="Yu Mincho" panose="020B0400000000000000" pitchFamily="18" charset="-128"/>
                <a:cs typeface="Arial" panose="020B0604020202020204" pitchFamily="34" charset="0"/>
              </a:rPr>
              <a:t> is a positive difference in cost between new interventions</a:t>
            </a:r>
            <a:r>
              <a:rPr lang="en-US" sz="1800" dirty="0">
                <a:solidFill>
                  <a:srgbClr val="4A4A4A"/>
                </a:solidFill>
                <a:ea typeface="Yu Mincho" panose="020B0400000000000000" pitchFamily="18" charset="-128"/>
                <a:cs typeface="Arial" panose="020B0604020202020204" pitchFamily="34" charset="0"/>
              </a:rPr>
              <a:t> and those already existing</a:t>
            </a:r>
            <a:endParaRPr lang="en-US" sz="1800" dirty="0">
              <a:ea typeface="Yu Mincho" panose="020B0400000000000000" pitchFamily="18" charset="-128"/>
              <a:cs typeface="Arial" panose="020B0604020202020204" pitchFamily="34" charset="0"/>
            </a:endParaRPr>
          </a:p>
          <a:p>
            <a:pPr>
              <a:lnSpc>
                <a:spcPct val="120000"/>
              </a:lnSpc>
              <a:spcBef>
                <a:spcPts val="0"/>
              </a:spcBef>
              <a:spcAft>
                <a:spcPts val="800"/>
              </a:spcAft>
              <a:buSzPct val="100000"/>
            </a:pPr>
            <a:r>
              <a:rPr lang="en-US" sz="2100" b="1" dirty="0">
                <a:effectLst/>
                <a:ea typeface="Cambria" panose="02040503050406030204" pitchFamily="18" charset="0"/>
                <a:cs typeface="Arial" panose="020B0604020202020204" pitchFamily="34" charset="0"/>
              </a:rPr>
              <a:t>Program specific costs only, shared costs or both</a:t>
            </a:r>
          </a:p>
          <a:p>
            <a:pPr lvl="1">
              <a:lnSpc>
                <a:spcPct val="120000"/>
              </a:lnSpc>
              <a:spcBef>
                <a:spcPts val="0"/>
              </a:spcBef>
              <a:spcAft>
                <a:spcPts val="800"/>
              </a:spcAft>
              <a:buSzPts val="1200"/>
            </a:pPr>
            <a:r>
              <a:rPr lang="en-US" sz="1700" dirty="0">
                <a:ea typeface="PMingLiU" panose="02020500000000000000" pitchFamily="18" charset="-120"/>
                <a:cs typeface="Arial" panose="020B0604020202020204" pitchFamily="34" charset="0"/>
              </a:rPr>
              <a:t>Programme-specific costs” include the cost of inputs used specifically for the program and not shared with any other health services. Their utilization will be 100% for the program.</a:t>
            </a:r>
            <a:r>
              <a:rPr lang="en-US" sz="1700" dirty="0">
                <a:ea typeface="Yu Mincho" panose="020B0400000000000000" pitchFamily="18" charset="-128"/>
                <a:cs typeface="Arial" panose="020B0604020202020204" pitchFamily="34" charset="0"/>
              </a:rPr>
              <a:t> </a:t>
            </a:r>
            <a:r>
              <a:rPr lang="en-GB" sz="1700" dirty="0">
                <a:ea typeface="Yu Mincho" panose="020B0400000000000000" pitchFamily="18" charset="-128"/>
                <a:cs typeface="Arial" panose="020B0604020202020204" pitchFamily="34" charset="0"/>
              </a:rPr>
              <a:t>All shared inputs that are part of the health system, or are used by other programs also, are not included in program specific costs.</a:t>
            </a:r>
            <a:endParaRPr lang="en-US" sz="1700" dirty="0">
              <a:ea typeface="Yu Mincho" panose="020B0400000000000000" pitchFamily="18" charset="-128"/>
              <a:cs typeface="Arial" panose="020B0604020202020204" pitchFamily="34" charset="0"/>
            </a:endParaRPr>
          </a:p>
          <a:p>
            <a:pPr>
              <a:lnSpc>
                <a:spcPct val="120000"/>
              </a:lnSpc>
              <a:spcBef>
                <a:spcPts val="0"/>
              </a:spcBef>
              <a:spcAft>
                <a:spcPts val="800"/>
              </a:spcAft>
              <a:buSzPct val="100000"/>
            </a:pPr>
            <a:r>
              <a:rPr lang="en-US" sz="2100" b="1" dirty="0">
                <a:effectLst/>
                <a:ea typeface="Cambria" panose="02040503050406030204" pitchFamily="18" charset="0"/>
                <a:cs typeface="Arial" panose="020B0604020202020204" pitchFamily="34" charset="0"/>
              </a:rPr>
              <a:t>Estimates recurrent, capital costs or both</a:t>
            </a:r>
          </a:p>
          <a:p>
            <a:pPr lvl="1">
              <a:lnSpc>
                <a:spcPct val="120000"/>
              </a:lnSpc>
              <a:spcBef>
                <a:spcPts val="0"/>
              </a:spcBef>
              <a:spcAft>
                <a:spcPts val="800"/>
              </a:spcAft>
              <a:buSzPts val="1200"/>
            </a:pPr>
            <a:r>
              <a:rPr lang="en-US" sz="1700" dirty="0">
                <a:effectLst/>
                <a:ea typeface="Cambria" panose="02040503050406030204" pitchFamily="18" charset="0"/>
                <a:cs typeface="Arial" panose="020B0604020202020204" pitchFamily="34" charset="0"/>
              </a:rPr>
              <a:t>Capital costs have useful life of more than one year and for annual cost estimations are usually depreciated or discounted. Depreciated annual costs of capital is derived by dividing the purchase price by useful life years of the equipment. Discounted capital costs means that the net present value of capital are imputed.</a:t>
            </a:r>
          </a:p>
        </p:txBody>
      </p:sp>
      <p:sp>
        <p:nvSpPr>
          <p:cNvPr id="5" name="TextBox 4">
            <a:extLst>
              <a:ext uri="{FF2B5EF4-FFF2-40B4-BE49-F238E27FC236}">
                <a16:creationId xmlns:a16="http://schemas.microsoft.com/office/drawing/2014/main" id="{21257834-D756-494A-9C84-67838EF0BDE6}"/>
              </a:ext>
            </a:extLst>
          </p:cNvPr>
          <p:cNvSpPr txBox="1"/>
          <p:nvPr/>
        </p:nvSpPr>
        <p:spPr>
          <a:xfrm>
            <a:off x="2007108" y="6543333"/>
            <a:ext cx="6099048" cy="338554"/>
          </a:xfrm>
          <a:prstGeom prst="rect">
            <a:avLst/>
          </a:prstGeom>
          <a:noFill/>
        </p:spPr>
        <p:txBody>
          <a:bodyPr wrap="square">
            <a:spAutoFit/>
          </a:bodyPr>
          <a:lstStyle/>
          <a:p>
            <a:r>
              <a:rPr lang="en-GB" sz="1600" dirty="0">
                <a:solidFill>
                  <a:srgbClr val="4A4A4A"/>
                </a:solidFill>
                <a:ea typeface="Yu Mincho" panose="020B0400000000000000" pitchFamily="18" charset="-128"/>
                <a:cs typeface="Arial" panose="020B0604020202020204" pitchFamily="34" charset="0"/>
              </a:rPr>
              <a:t>(</a:t>
            </a:r>
            <a:r>
              <a:rPr lang="en-GB" sz="1600" u="sng" dirty="0">
                <a:solidFill>
                  <a:srgbClr val="0563C1"/>
                </a:solidFill>
                <a:ea typeface="Yu Mincho" panose="020B0400000000000000" pitchFamily="18" charset="-128"/>
                <a:cs typeface="Arial" panose="020B0604020202020204" pitchFamily="34" charset="0"/>
                <a:hlinkClick r:id="rId2"/>
              </a:rPr>
              <a:t>https://ghcosting.org/pages/standards/glossary#D</a:t>
            </a:r>
            <a:r>
              <a:rPr lang="en-GB" sz="1600" dirty="0">
                <a:ea typeface="Yu Mincho" panose="020B0400000000000000" pitchFamily="18" charset="-128"/>
                <a:cs typeface="Arial" panose="020B0604020202020204" pitchFamily="34" charset="0"/>
              </a:rPr>
              <a:t>).</a:t>
            </a:r>
            <a:endParaRPr lang="en-US" sz="1600" dirty="0"/>
          </a:p>
        </p:txBody>
      </p:sp>
    </p:spTree>
    <p:extLst>
      <p:ext uri="{BB962C8B-B14F-4D97-AF65-F5344CB8AC3E}">
        <p14:creationId xmlns:p14="http://schemas.microsoft.com/office/powerpoint/2010/main" val="3454981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28C2D-F264-44A7-8126-48E4780AFAA5}"/>
              </a:ext>
            </a:extLst>
          </p:cNvPr>
          <p:cNvSpPr>
            <a:spLocks noGrp="1"/>
          </p:cNvSpPr>
          <p:nvPr>
            <p:ph type="title"/>
          </p:nvPr>
        </p:nvSpPr>
        <p:spPr>
          <a:xfrm>
            <a:off x="838200" y="23021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Costing methodologies</a:t>
            </a:r>
          </a:p>
        </p:txBody>
      </p:sp>
      <p:sp>
        <p:nvSpPr>
          <p:cNvPr id="3" name="Content Placeholder 2">
            <a:extLst>
              <a:ext uri="{FF2B5EF4-FFF2-40B4-BE49-F238E27FC236}">
                <a16:creationId xmlns:a16="http://schemas.microsoft.com/office/drawing/2014/main" id="{2543FF69-30E8-4C38-A4CF-84C9768E3574}"/>
              </a:ext>
            </a:extLst>
          </p:cNvPr>
          <p:cNvSpPr>
            <a:spLocks noGrp="1"/>
          </p:cNvSpPr>
          <p:nvPr>
            <p:ph idx="1"/>
          </p:nvPr>
        </p:nvSpPr>
        <p:spPr>
          <a:xfrm>
            <a:off x="583369" y="1514005"/>
            <a:ext cx="11168921" cy="5233700"/>
          </a:xfrm>
        </p:spPr>
        <p:txBody>
          <a:bodyPr>
            <a:noAutofit/>
          </a:bodyPr>
          <a:lstStyle/>
          <a:p>
            <a:pPr marL="457200" indent="-457200">
              <a:buFont typeface="+mj-lt"/>
              <a:buAutoNum type="arabicPeriod"/>
            </a:pPr>
            <a:r>
              <a:rPr lang="en-US" b="1" dirty="0">
                <a:cs typeface="Arial" panose="020B0604020202020204" pitchFamily="34" charset="0"/>
              </a:rPr>
              <a:t>Top-down costing </a:t>
            </a:r>
            <a:r>
              <a:rPr lang="en-US" dirty="0">
                <a:cs typeface="Arial" panose="020B0604020202020204" pitchFamily="34" charset="0"/>
              </a:rPr>
              <a:t>- based on the expenditures and budgets for different services and their coverage/ utilization</a:t>
            </a:r>
          </a:p>
          <a:p>
            <a:pPr marL="457200" indent="-457200">
              <a:buFont typeface="+mj-lt"/>
              <a:buAutoNum type="arabicPeriod"/>
            </a:pPr>
            <a:r>
              <a:rPr lang="en-US" b="1" dirty="0">
                <a:cs typeface="Arial" panose="020B0604020202020204" pitchFamily="34" charset="0"/>
              </a:rPr>
              <a:t>Bottom-up costing </a:t>
            </a:r>
            <a:r>
              <a:rPr lang="en-US" dirty="0">
                <a:cs typeface="Arial" panose="020B0604020202020204" pitchFamily="34" charset="0"/>
              </a:rPr>
              <a:t>- for cost estimations for each activity, choose one of the following methods of estimation</a:t>
            </a:r>
          </a:p>
          <a:p>
            <a:pPr marL="971550" lvl="1" indent="-514350">
              <a:buFont typeface="+mj-lt"/>
              <a:buAutoNum type="alphaLcPeriod"/>
            </a:pPr>
            <a:r>
              <a:rPr lang="en-US" sz="2800" dirty="0"/>
              <a:t>Analogous estimating  - based on estimates for earlier projects and activities, past immunization data </a:t>
            </a:r>
          </a:p>
          <a:p>
            <a:pPr marL="914400" lvl="1" indent="-457200">
              <a:buFont typeface="+mj-lt"/>
              <a:buAutoNum type="alphaLcPeriod"/>
            </a:pPr>
            <a:r>
              <a:rPr lang="en-US" sz="2800" dirty="0"/>
              <a:t>Expert judgement – Institutional knowledge/ data</a:t>
            </a:r>
          </a:p>
          <a:p>
            <a:pPr marL="914400" lvl="1" indent="-457200">
              <a:buFont typeface="+mj-lt"/>
              <a:buAutoNum type="alphaLcPeriod"/>
            </a:pPr>
            <a:r>
              <a:rPr lang="en-US" sz="2800" dirty="0"/>
              <a:t>Parametric estimation – using resources/ cost items that drives the cost</a:t>
            </a:r>
          </a:p>
          <a:p>
            <a:pPr marL="914400" lvl="1" indent="-457200">
              <a:buFont typeface="+mj-lt"/>
              <a:buAutoNum type="alphaLcPeriod"/>
            </a:pPr>
            <a:r>
              <a:rPr lang="en-US" sz="2800" dirty="0"/>
              <a:t>Ingredient approach – based on quantities times price for each input/ cost item used for the activity </a:t>
            </a:r>
            <a:br>
              <a:rPr lang="en-US" sz="2800" b="1" dirty="0"/>
            </a:br>
            <a:endParaRPr lang="en-US" sz="2800" dirty="0"/>
          </a:p>
        </p:txBody>
      </p:sp>
    </p:spTree>
    <p:extLst>
      <p:ext uri="{BB962C8B-B14F-4D97-AF65-F5344CB8AC3E}">
        <p14:creationId xmlns:p14="http://schemas.microsoft.com/office/powerpoint/2010/main" val="2689871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4B1C8-8524-45CF-AFED-D574A8D0C28F}"/>
              </a:ext>
            </a:extLst>
          </p:cNvPr>
          <p:cNvSpPr>
            <a:spLocks noGrp="1"/>
          </p:cNvSpPr>
          <p:nvPr>
            <p:ph type="title"/>
          </p:nvPr>
        </p:nvSpPr>
        <p:spPr>
          <a:xfrm>
            <a:off x="838200" y="-962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Estimating costs for SRH services</a:t>
            </a:r>
          </a:p>
        </p:txBody>
      </p:sp>
      <p:sp>
        <p:nvSpPr>
          <p:cNvPr id="3" name="Content Placeholder 2">
            <a:extLst>
              <a:ext uri="{FF2B5EF4-FFF2-40B4-BE49-F238E27FC236}">
                <a16:creationId xmlns:a16="http://schemas.microsoft.com/office/drawing/2014/main" id="{DE7A4EEF-5BA7-4E86-BBBB-D768779154A2}"/>
              </a:ext>
            </a:extLst>
          </p:cNvPr>
          <p:cNvSpPr>
            <a:spLocks noGrp="1"/>
          </p:cNvSpPr>
          <p:nvPr>
            <p:ph idx="1"/>
          </p:nvPr>
        </p:nvSpPr>
        <p:spPr>
          <a:xfrm>
            <a:off x="344773" y="1109272"/>
            <a:ext cx="11662347" cy="5282158"/>
          </a:xfrm>
        </p:spPr>
        <p:txBody>
          <a:bodyPr>
            <a:noAutofit/>
          </a:bodyPr>
          <a:lstStyle/>
          <a:p>
            <a:pPr>
              <a:lnSpc>
                <a:spcPct val="120000"/>
              </a:lnSpc>
            </a:pPr>
            <a:r>
              <a:rPr lang="en-US" sz="1800" i="1" dirty="0">
                <a:effectLst/>
                <a:latin typeface="Calibri" panose="020F0502020204030204" pitchFamily="34" charset="0"/>
                <a:ea typeface="Calibri" panose="020F0502020204030204" pitchFamily="34" charset="0"/>
                <a:cs typeface="Calibri" panose="020F0502020204030204" pitchFamily="34" charset="0"/>
              </a:rPr>
              <a:t>Define interventions for which resources are needed </a:t>
            </a:r>
            <a:r>
              <a:rPr lang="en-US" sz="1800" dirty="0">
                <a:effectLst/>
                <a:latin typeface="Calibri" panose="020F0502020204030204" pitchFamily="34" charset="0"/>
                <a:ea typeface="Calibri" panose="020F0502020204030204" pitchFamily="34" charset="0"/>
                <a:cs typeface="Calibri" panose="020F0502020204030204" pitchFamily="34" charset="0"/>
              </a:rPr>
              <a:t>– modern contraception commodities and services (averting unintended pregnancies); Safe Abortion Services; post abortion care, management of complications etc.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GB" sz="180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cs typeface="Calibri" panose="020F0502020204030204" pitchFamily="34" charset="0"/>
              </a:rPr>
              <a:t>Define population in need</a:t>
            </a:r>
            <a:r>
              <a:rPr lang="en-US" sz="1800" dirty="0">
                <a:effectLst/>
                <a:latin typeface="Calibri" panose="020F0502020204030204" pitchFamily="34" charset="0"/>
                <a:ea typeface="Calibri" panose="020F0502020204030204" pitchFamily="34" charset="0"/>
                <a:cs typeface="Calibri" panose="020F0502020204030204" pitchFamily="34" charset="0"/>
              </a:rPr>
              <a:t> (numbers) for each intervention and activity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mj-lt"/>
              <a:buAutoNum type="alphaLcPeriod"/>
            </a:pPr>
            <a:r>
              <a:rPr lang="en-US" sz="1500" dirty="0">
                <a:effectLst/>
                <a:latin typeface="Calibri" panose="020F0502020204030204" pitchFamily="34" charset="0"/>
                <a:ea typeface="Calibri" panose="020F0502020204030204" pitchFamily="34" charset="0"/>
                <a:cs typeface="Calibri" panose="020F0502020204030204" pitchFamily="34" charset="0"/>
              </a:rPr>
              <a:t>Couples, adolescents and women for different contraception mix and other FP services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mj-lt"/>
              <a:buAutoNum type="alphaLcPeriod"/>
            </a:pPr>
            <a:r>
              <a:rPr lang="en-US" sz="1500" dirty="0">
                <a:effectLst/>
                <a:latin typeface="Calibri" panose="020F0502020204030204" pitchFamily="34" charset="0"/>
                <a:ea typeface="Calibri" panose="020F0502020204030204" pitchFamily="34" charset="0"/>
                <a:cs typeface="Calibri" panose="020F0502020204030204" pitchFamily="34" charset="0"/>
              </a:rPr>
              <a:t>Population in need for safe abortion; for post abortion care; Other SRH activities – list</a:t>
            </a:r>
            <a:endParaRPr lang="en-GB" sz="1500" dirty="0">
              <a:effectLst/>
              <a:latin typeface="Calibri" panose="020F0502020204030204" pitchFamily="34" charset="0"/>
              <a:ea typeface="Calibri" panose="020F0502020204030204" pitchFamily="34" charset="0"/>
            </a:endParaRPr>
          </a:p>
          <a:p>
            <a:pPr>
              <a:lnSpc>
                <a:spcPct val="120000"/>
              </a:lnSpc>
            </a:pPr>
            <a:r>
              <a:rPr lang="en-US" sz="1800" i="1" dirty="0">
                <a:effectLst/>
                <a:latin typeface="Calibri" panose="020F0502020204030204" pitchFamily="34" charset="0"/>
                <a:ea typeface="Calibri" panose="020F0502020204030204" pitchFamily="34" charset="0"/>
                <a:cs typeface="Calibri" panose="020F0502020204030204" pitchFamily="34" charset="0"/>
              </a:rPr>
              <a:t>Top down costing</a:t>
            </a:r>
            <a:r>
              <a:rPr lang="en-US" sz="1800" dirty="0">
                <a:effectLst/>
                <a:latin typeface="Calibri" panose="020F0502020204030204" pitchFamily="34" charset="0"/>
                <a:ea typeface="Calibri" panose="020F0502020204030204" pitchFamily="34" charset="0"/>
                <a:cs typeface="Calibri" panose="020F0502020204030204" pitchFamily="34" charset="0"/>
              </a:rPr>
              <a:t> - review current budgets and utilization to estimate resources for SRH </a:t>
            </a:r>
          </a:p>
          <a:p>
            <a:pPr>
              <a:lnSpc>
                <a:spcPct val="120000"/>
              </a:lnSpc>
            </a:pPr>
            <a:r>
              <a:rPr lang="en-US" sz="1800" i="1" dirty="0">
                <a:effectLst/>
                <a:latin typeface="Calibri" panose="020F0502020204030204" pitchFamily="34" charset="0"/>
                <a:ea typeface="Calibri" panose="020F0502020204030204" pitchFamily="34" charset="0"/>
                <a:cs typeface="Calibri" panose="020F0502020204030204" pitchFamily="34" charset="0"/>
              </a:rPr>
              <a:t>Bottom Up costing - </a:t>
            </a:r>
            <a:r>
              <a:rPr lang="en-US" sz="1800" dirty="0">
                <a:effectLst/>
                <a:latin typeface="Calibri" panose="020F0502020204030204" pitchFamily="34" charset="0"/>
                <a:ea typeface="Calibri" panose="020F0502020204030204" pitchFamily="34" charset="0"/>
                <a:cs typeface="Calibri" panose="020F0502020204030204" pitchFamily="34" charset="0"/>
              </a:rPr>
              <a:t>Estimate cost of SRH services by inputs or resources used for interventions/ activities of the program </a:t>
            </a:r>
          </a:p>
          <a:p>
            <a:pPr lvl="1">
              <a:lnSpc>
                <a:spcPct val="120000"/>
              </a:lnSpc>
            </a:pPr>
            <a:r>
              <a:rPr lang="en-US" sz="1500" dirty="0">
                <a:effectLst/>
                <a:latin typeface="Calibri" panose="020F0502020204030204" pitchFamily="34" charset="0"/>
                <a:ea typeface="Calibri" panose="020F0502020204030204" pitchFamily="34" charset="0"/>
                <a:cs typeface="Calibri" panose="020F0502020204030204" pitchFamily="34" charset="0"/>
              </a:rPr>
              <a:t>Find direct intervention costs specific to a person receiving the range of services and commodities. For each activity cost can be estimated by using ingredient approach for inputs such as personnel time for service delivery, consumables, medications, diagnostics  etc.</a:t>
            </a:r>
          </a:p>
          <a:p>
            <a:pPr lvl="1">
              <a:lnSpc>
                <a:spcPct val="120000"/>
              </a:lnSpc>
            </a:pPr>
            <a:r>
              <a:rPr lang="en-US" sz="1500" dirty="0">
                <a:latin typeface="Calibri" panose="020F0502020204030204" pitchFamily="34" charset="0"/>
                <a:ea typeface="Calibri" panose="020F0502020204030204" pitchFamily="34" charset="0"/>
                <a:cs typeface="Calibri" panose="020F0502020204030204" pitchFamily="34" charset="0"/>
              </a:rPr>
              <a:t>Commodities costs for different contraceptives- Oral pills; Condoms; Intrauterine devices; Implants; </a:t>
            </a:r>
            <a:r>
              <a:rPr lang="fr-CH" sz="1500" dirty="0">
                <a:latin typeface="Calibri" panose="020F0502020204030204" pitchFamily="34" charset="0"/>
                <a:ea typeface="Calibri" panose="020F0502020204030204" pitchFamily="34" charset="0"/>
                <a:cs typeface="Calibri" panose="020F0502020204030204" pitchFamily="34" charset="0"/>
              </a:rPr>
              <a:t>Injectables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lvl="1">
              <a:lnSpc>
                <a:spcPct val="120000"/>
              </a:lnSpc>
            </a:pPr>
            <a:r>
              <a:rPr lang="en-US" sz="1500" dirty="0">
                <a:latin typeface="Calibri" panose="020F0502020204030204" pitchFamily="34" charset="0"/>
                <a:ea typeface="Calibri" panose="020F0502020204030204" pitchFamily="34" charset="0"/>
                <a:cs typeface="Calibri" panose="020F0502020204030204" pitchFamily="34" charset="0"/>
              </a:rPr>
              <a:t>Indirect program operational and administrative costs – can be estimated by different costing methods -  includes supervision, management, training, outreach and advocacy, monitoring and evaluation, transport and communications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lvl="1">
              <a:lnSpc>
                <a:spcPct val="120000"/>
              </a:lnSpc>
            </a:pPr>
            <a:r>
              <a:rPr lang="en-US" sz="1500" dirty="0">
                <a:effectLst/>
                <a:latin typeface="Calibri" panose="020F0502020204030204" pitchFamily="34" charset="0"/>
                <a:ea typeface="Calibri" panose="020F0502020204030204" pitchFamily="34" charset="0"/>
                <a:cs typeface="Calibri" panose="020F0502020204030204" pitchFamily="34" charset="0"/>
              </a:rPr>
              <a:t>Unit Costs an be estimated by different </a:t>
            </a:r>
            <a:r>
              <a:rPr lang="en-US" sz="1500" dirty="0">
                <a:latin typeface="Calibri" panose="020F0502020204030204" pitchFamily="34" charset="0"/>
                <a:ea typeface="Calibri" panose="020F0502020204030204" pitchFamily="34" charset="0"/>
                <a:cs typeface="Calibri" panose="020F0502020204030204" pitchFamily="34" charset="0"/>
              </a:rPr>
              <a:t>providers/facilities or </a:t>
            </a:r>
            <a:r>
              <a:rPr lang="en-US" sz="1500" dirty="0">
                <a:effectLst/>
                <a:latin typeface="Calibri" panose="020F0502020204030204" pitchFamily="34" charset="0"/>
                <a:ea typeface="Calibri" panose="020F0502020204030204" pitchFamily="34" charset="0"/>
                <a:cs typeface="Calibri" panose="020F0502020204030204" pitchFamily="34" charset="0"/>
              </a:rPr>
              <a:t>level of service delivery- primary, secondary, tertiary; by users, usage methods (barrier, hormonal, reversible and permanent), activities or inputs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800"/>
              </a:spcAft>
            </a:pPr>
            <a:r>
              <a:rPr lang="en-US" sz="1800" dirty="0">
                <a:latin typeface="Calibri" panose="020F0502020204030204" pitchFamily="34" charset="0"/>
                <a:ea typeface="Calibri" panose="020F0502020204030204" pitchFamily="34" charset="0"/>
              </a:rPr>
              <a:t>Assess </a:t>
            </a:r>
            <a:r>
              <a:rPr lang="en-US" sz="1800" i="1" dirty="0">
                <a:latin typeface="Calibri" panose="020F0502020204030204" pitchFamily="34" charset="0"/>
                <a:ea typeface="Calibri" panose="020F0502020204030204" pitchFamily="34" charset="0"/>
              </a:rPr>
              <a:t>commitment </a:t>
            </a:r>
            <a:r>
              <a:rPr lang="en-US" sz="1800" dirty="0">
                <a:latin typeface="Calibri" panose="020F0502020204030204" pitchFamily="34" charset="0"/>
                <a:ea typeface="Calibri" panose="020F0502020204030204" pitchFamily="34" charset="0"/>
              </a:rPr>
              <a:t>of the government to provide SRH services - Match the intervention categories to budget categories </a:t>
            </a:r>
            <a:r>
              <a:rPr lang="en-GB" sz="1800" dirty="0">
                <a:latin typeface="Calibri" panose="020F0502020204030204" pitchFamily="34" charset="0"/>
                <a:ea typeface="Calibri" panose="020F0502020204030204" pitchFamily="34" charset="0"/>
              </a:rPr>
              <a:t>Quantitative projections should be in line with the national goals, commitments and budgets available</a:t>
            </a:r>
          </a:p>
          <a:p>
            <a:pPr marL="342900" marR="0" lvl="0" indent="-342900">
              <a:lnSpc>
                <a:spcPct val="120000"/>
              </a:lnSpc>
              <a:spcBef>
                <a:spcPts val="0"/>
              </a:spcBef>
              <a:spcAft>
                <a:spcPts val="800"/>
              </a:spcAft>
              <a:buFont typeface="+mj-lt"/>
              <a:buAutoNum type="alphaL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endParaRPr>
          </a:p>
          <a:p>
            <a:endParaRPr lang="en-US" sz="1800" dirty="0"/>
          </a:p>
        </p:txBody>
      </p:sp>
    </p:spTree>
    <p:extLst>
      <p:ext uri="{BB962C8B-B14F-4D97-AF65-F5344CB8AC3E}">
        <p14:creationId xmlns:p14="http://schemas.microsoft.com/office/powerpoint/2010/main" val="4169212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B309-C52F-45CB-9CC8-44A1DB69D41D}"/>
              </a:ext>
            </a:extLst>
          </p:cNvPr>
          <p:cNvSpPr>
            <a:spLocks noGrp="1"/>
          </p:cNvSpPr>
          <p:nvPr>
            <p:ph type="title"/>
          </p:nvPr>
        </p:nvSpPr>
        <p:spPr>
          <a:xfrm>
            <a:off x="838200" y="95306"/>
            <a:ext cx="11138942" cy="1103908"/>
          </a:xfrm>
        </p:spPr>
        <p:txBody>
          <a:bodyPr>
            <a:noAutofit/>
          </a:bodyPr>
          <a:lstStyle/>
          <a:p>
            <a:br>
              <a:rPr lang="en-US" sz="4000" b="1" dirty="0">
                <a:solidFill>
                  <a:schemeClr val="accent1"/>
                </a:solidFill>
                <a:latin typeface="Calibri" panose="020F0502020204030204" pitchFamily="34" charset="0"/>
                <a:cs typeface="Calibri" panose="020F0502020204030204" pitchFamily="34" charset="0"/>
              </a:rPr>
            </a:br>
            <a:r>
              <a:rPr lang="en-US" sz="4000" b="1" dirty="0">
                <a:solidFill>
                  <a:schemeClr val="accent1"/>
                </a:solidFill>
                <a:latin typeface="Calibri" panose="020F0502020204030204" pitchFamily="34" charset="0"/>
                <a:cs typeface="Calibri" panose="020F0502020204030204" pitchFamily="34" charset="0"/>
              </a:rPr>
              <a:t>Forecast resource requirements and funding gap analysis</a:t>
            </a:r>
            <a:br>
              <a:rPr lang="en-US" sz="4000" b="1" dirty="0">
                <a:solidFill>
                  <a:schemeClr val="accent1"/>
                </a:solidFill>
                <a:latin typeface="Calibri" panose="020F0502020204030204" pitchFamily="34" charset="0"/>
                <a:cs typeface="Calibri" panose="020F0502020204030204" pitchFamily="34" charset="0"/>
              </a:rPr>
            </a:br>
            <a:endParaRPr lang="en-US" sz="4000" b="1" dirty="0">
              <a:solidFill>
                <a:schemeClr val="accent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22FF21D-D2B3-4BD8-BB21-F96CCD1DD79F}"/>
              </a:ext>
            </a:extLst>
          </p:cNvPr>
          <p:cNvSpPr>
            <a:spLocks noGrp="1"/>
          </p:cNvSpPr>
          <p:nvPr>
            <p:ph idx="1"/>
          </p:nvPr>
        </p:nvSpPr>
        <p:spPr>
          <a:xfrm>
            <a:off x="239844" y="1360934"/>
            <a:ext cx="11737298" cy="4742200"/>
          </a:xfrm>
        </p:spPr>
        <p:txBody>
          <a:bodyPr>
            <a:noAutofit/>
          </a:bodyPr>
          <a:lstStyle/>
          <a:p>
            <a:pPr marL="457200" indent="-457200">
              <a:lnSpc>
                <a:spcPct val="100000"/>
              </a:lnSpc>
              <a:spcBef>
                <a:spcPts val="0"/>
              </a:spcBef>
              <a:buFont typeface="+mj-lt"/>
              <a:buAutoNum type="arabicPeriod"/>
            </a:pPr>
            <a:r>
              <a:rPr lang="en-US" sz="2300" dirty="0"/>
              <a:t>Based on costs estimated per service rendered or per person covered, project the resource requirement for scaling up SRH services by combining the costing data with demographic data and coverage goals to generate resource required for scaling up services nationally.</a:t>
            </a:r>
          </a:p>
          <a:p>
            <a:pPr marL="514350" indent="-514350">
              <a:lnSpc>
                <a:spcPct val="100000"/>
              </a:lnSpc>
              <a:buFont typeface="+mj-lt"/>
              <a:buAutoNum type="arabicPeriod"/>
            </a:pPr>
            <a:r>
              <a:rPr lang="en-GB" sz="2300" dirty="0"/>
              <a:t>Forecast of the requirements is made grounded on a review of the Family Planning (FP) and SRH budgetary allocation patterns and expenditure </a:t>
            </a:r>
            <a:r>
              <a:rPr lang="en-GB" sz="2300" dirty="0">
                <a:effectLst/>
                <a:ea typeface="Calibri" panose="020F0502020204030204" pitchFamily="34" charset="0"/>
              </a:rPr>
              <a:t>- </a:t>
            </a:r>
            <a:r>
              <a:rPr lang="en-US" sz="2300" dirty="0"/>
              <a:t>Estimate the current and future availability of resources from different domestic and international sources. </a:t>
            </a:r>
          </a:p>
          <a:p>
            <a:pPr marL="514350" indent="-514350">
              <a:lnSpc>
                <a:spcPct val="100000"/>
              </a:lnSpc>
              <a:buFont typeface="+mj-lt"/>
              <a:buAutoNum type="arabicPeriod"/>
            </a:pPr>
            <a:r>
              <a:rPr lang="en-US" sz="2300" dirty="0"/>
              <a:t>Estimate Gap in resource requirements from 1 and 2.</a:t>
            </a:r>
          </a:p>
          <a:p>
            <a:pPr marL="514350" indent="-514350">
              <a:lnSpc>
                <a:spcPct val="100000"/>
              </a:lnSpc>
              <a:buFont typeface="+mj-lt"/>
              <a:buAutoNum type="arabicPeriod"/>
            </a:pPr>
            <a:r>
              <a:rPr lang="en-US" sz="2300" i="1" dirty="0">
                <a:effectLst/>
                <a:ea typeface="Calibri" panose="020F0502020204030204" pitchFamily="34" charset="0"/>
                <a:cs typeface="Calibri" panose="020F0502020204030204" pitchFamily="34" charset="0"/>
              </a:rPr>
              <a:t>Estimate </a:t>
            </a:r>
            <a:r>
              <a:rPr lang="en-US" sz="2300" dirty="0">
                <a:effectLst/>
                <a:ea typeface="Calibri" panose="020F0502020204030204" pitchFamily="34" charset="0"/>
                <a:cs typeface="Calibri" panose="020F0502020204030204" pitchFamily="34" charset="0"/>
              </a:rPr>
              <a:t>costs for alternative scenarios of interventions– e.g., community focused program vs. clinic focused or comparing costs for case management for 50% vs. 75% of population in need. </a:t>
            </a:r>
          </a:p>
          <a:p>
            <a:pPr marL="514350" indent="-514350">
              <a:lnSpc>
                <a:spcPct val="100000"/>
              </a:lnSpc>
              <a:buFont typeface="+mj-lt"/>
              <a:buAutoNum type="arabicPeriod"/>
            </a:pPr>
            <a:r>
              <a:rPr lang="en-US" sz="2300" dirty="0"/>
              <a:t>Estimate how much can government expand given the fiscal space.</a:t>
            </a:r>
          </a:p>
          <a:p>
            <a:pPr marL="514350" indent="-514350">
              <a:lnSpc>
                <a:spcPct val="100000"/>
              </a:lnSpc>
              <a:buFont typeface="+mj-lt"/>
              <a:buAutoNum type="arabicPeriod"/>
            </a:pPr>
            <a:r>
              <a:rPr lang="en-US" sz="2300" dirty="0"/>
              <a:t>Estimate how much can be financed from OOP without putting burden on poor and vulnerable.</a:t>
            </a:r>
          </a:p>
        </p:txBody>
      </p:sp>
    </p:spTree>
    <p:extLst>
      <p:ext uri="{BB962C8B-B14F-4D97-AF65-F5344CB8AC3E}">
        <p14:creationId xmlns:p14="http://schemas.microsoft.com/office/powerpoint/2010/main" val="339639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8CC5-636E-4F94-A8E7-30407F2A6CD9}"/>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Learning objectives</a:t>
            </a:r>
          </a:p>
        </p:txBody>
      </p:sp>
      <p:sp>
        <p:nvSpPr>
          <p:cNvPr id="3" name="Content Placeholder 2">
            <a:extLst>
              <a:ext uri="{FF2B5EF4-FFF2-40B4-BE49-F238E27FC236}">
                <a16:creationId xmlns:a16="http://schemas.microsoft.com/office/drawing/2014/main" id="{DF337E8D-3EFC-4D57-96CA-DF01DFD0192F}"/>
              </a:ext>
            </a:extLst>
          </p:cNvPr>
          <p:cNvSpPr>
            <a:spLocks noGrp="1"/>
          </p:cNvSpPr>
          <p:nvPr>
            <p:ph idx="1"/>
          </p:nvPr>
        </p:nvSpPr>
        <p:spPr/>
        <p:txBody>
          <a:bodyPr>
            <a:normAutofit/>
          </a:bodyPr>
          <a:lstStyle/>
          <a:p>
            <a:r>
              <a:rPr lang="en-US" dirty="0"/>
              <a:t>Importance of understanding financing needs of SRH services including family planning in the context of international and domestic policy needs</a:t>
            </a:r>
          </a:p>
          <a:p>
            <a:r>
              <a:rPr lang="en-US" dirty="0"/>
              <a:t>Analytical framework for analyzing financing needs for SRH</a:t>
            </a:r>
          </a:p>
          <a:p>
            <a:pPr lvl="1"/>
            <a:r>
              <a:rPr lang="en-US" dirty="0"/>
              <a:t>Important health financing questions </a:t>
            </a:r>
          </a:p>
          <a:p>
            <a:pPr lvl="1"/>
            <a:r>
              <a:rPr lang="en-US" dirty="0"/>
              <a:t>Resource flows – Who finances, what services, how, by how much, and for whom</a:t>
            </a:r>
          </a:p>
          <a:p>
            <a:pPr lvl="1"/>
            <a:r>
              <a:rPr lang="en-US" dirty="0"/>
              <a:t>Costs and costs effectiveness analysis</a:t>
            </a:r>
          </a:p>
          <a:p>
            <a:pPr lvl="1"/>
            <a:r>
              <a:rPr lang="en-US" dirty="0"/>
              <a:t>Equity – Who pays how much for different services</a:t>
            </a:r>
          </a:p>
          <a:p>
            <a:r>
              <a:rPr lang="en-US" dirty="0"/>
              <a:t>Innovations in financing and sustainability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85545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2C3D7-3A43-4A88-BD78-9DE4B8D9DF18}"/>
              </a:ext>
            </a:extLst>
          </p:cNvPr>
          <p:cNvSpPr>
            <a:spLocks noGrp="1"/>
          </p:cNvSpPr>
          <p:nvPr>
            <p:ph type="title"/>
          </p:nvPr>
        </p:nvSpPr>
        <p:spPr>
          <a:xfrm>
            <a:off x="838200" y="-9626"/>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Cost effectiveness analysis</a:t>
            </a:r>
          </a:p>
        </p:txBody>
      </p:sp>
      <p:sp>
        <p:nvSpPr>
          <p:cNvPr id="3" name="Content Placeholder 2">
            <a:extLst>
              <a:ext uri="{FF2B5EF4-FFF2-40B4-BE49-F238E27FC236}">
                <a16:creationId xmlns:a16="http://schemas.microsoft.com/office/drawing/2014/main" id="{40DC8689-D6B5-4505-A9F7-7B09945F0E5A}"/>
              </a:ext>
            </a:extLst>
          </p:cNvPr>
          <p:cNvSpPr>
            <a:spLocks noGrp="1"/>
          </p:cNvSpPr>
          <p:nvPr>
            <p:ph idx="1"/>
          </p:nvPr>
        </p:nvSpPr>
        <p:spPr>
          <a:xfrm>
            <a:off x="554637" y="1540787"/>
            <a:ext cx="11227632" cy="4861026"/>
          </a:xfrm>
        </p:spPr>
        <p:txBody>
          <a:bodyPr>
            <a:noAutofit/>
          </a:bodyPr>
          <a:lstStyle/>
          <a:p>
            <a:r>
              <a:rPr lang="en-US" b="0" i="0" dirty="0">
                <a:effectLst/>
                <a:cs typeface="Arial" panose="020B0604020202020204" pitchFamily="34" charset="0"/>
              </a:rPr>
              <a:t>Cost-effectiveness analysis (CEA) compares the relative costs and outcomes (effects) of different interventions/ courses of actions – e.g., using different types of family planning commodities or methods.</a:t>
            </a:r>
          </a:p>
          <a:p>
            <a:r>
              <a:rPr lang="en-US" b="0" i="0" dirty="0">
                <a:effectLst/>
                <a:cs typeface="Arial" panose="020B0604020202020204" pitchFamily="34" charset="0"/>
              </a:rPr>
              <a:t>Typically, the CEA is expressed in terms of a ratio where the denominator is a gain in health outcomes e.g., years of couple years protection increased; or unwanted pregnancies averted; and the numerator is the cost associated with the activities that are linked to that health gain</a:t>
            </a:r>
            <a:r>
              <a:rPr lang="en-US" dirty="0">
                <a:cs typeface="Arial" panose="020B0604020202020204" pitchFamily="34" charset="0"/>
              </a:rPr>
              <a:t>: in this case the costs of contraceptives.</a:t>
            </a:r>
            <a:endParaRPr lang="en-US" b="0" i="0" dirty="0">
              <a:effectLst/>
              <a:cs typeface="Arial" panose="020B0604020202020204" pitchFamily="34" charset="0"/>
            </a:endParaRPr>
          </a:p>
          <a:p>
            <a:r>
              <a:rPr lang="en-US" dirty="0">
                <a:cs typeface="Arial" panose="020B0604020202020204" pitchFamily="34" charset="0"/>
              </a:rPr>
              <a:t>CEA for pregnancy related care can be assessed in terms of costs of health services for maternal care including abortion and post abortion care and outcomes can be assessed in terms of maternal deaths averted.</a:t>
            </a:r>
            <a:endParaRPr lang="en-US" b="0" i="0" dirty="0">
              <a:effectLst/>
              <a:cs typeface="Arial" panose="020B0604020202020204" pitchFamily="34" charset="0"/>
            </a:endParaRPr>
          </a:p>
          <a:p>
            <a:pPr marL="0" indent="0">
              <a:buNone/>
            </a:pPr>
            <a:endParaRPr lang="en-US" dirty="0">
              <a:cs typeface="Arial" panose="020B0604020202020204" pitchFamily="34" charset="0"/>
            </a:endParaRPr>
          </a:p>
        </p:txBody>
      </p:sp>
    </p:spTree>
    <p:extLst>
      <p:ext uri="{BB962C8B-B14F-4D97-AF65-F5344CB8AC3E}">
        <p14:creationId xmlns:p14="http://schemas.microsoft.com/office/powerpoint/2010/main" val="1884952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7DA17-F675-4365-A202-319CF684A116}"/>
              </a:ext>
            </a:extLst>
          </p:cNvPr>
          <p:cNvSpPr>
            <a:spLocks noGrp="1"/>
          </p:cNvSpPr>
          <p:nvPr>
            <p:ph type="title"/>
          </p:nvPr>
        </p:nvSpPr>
        <p:spPr>
          <a:xfrm>
            <a:off x="838200" y="50335"/>
            <a:ext cx="10869118" cy="1325563"/>
          </a:xfrm>
        </p:spPr>
        <p:txBody>
          <a:bodyPr>
            <a:normAutofit/>
          </a:bodyPr>
          <a:lstStyle/>
          <a:p>
            <a:r>
              <a:rPr lang="en-US" b="1" dirty="0">
                <a:solidFill>
                  <a:schemeClr val="accent1"/>
                </a:solidFill>
                <a:latin typeface="Calibri" panose="020F0502020204030204" pitchFamily="34" charset="0"/>
                <a:cs typeface="Calibri" panose="020F0502020204030204" pitchFamily="34" charset="0"/>
              </a:rPr>
              <a:t>Investing in contraceptives and pregnancy related services is cost effective</a:t>
            </a:r>
          </a:p>
        </p:txBody>
      </p:sp>
      <p:sp>
        <p:nvSpPr>
          <p:cNvPr id="4" name="Content Placeholder 3">
            <a:extLst>
              <a:ext uri="{FF2B5EF4-FFF2-40B4-BE49-F238E27FC236}">
                <a16:creationId xmlns:a16="http://schemas.microsoft.com/office/drawing/2014/main" id="{2D19F373-5BE9-4F83-B5A5-D500DEC1ED27}"/>
              </a:ext>
            </a:extLst>
          </p:cNvPr>
          <p:cNvSpPr>
            <a:spLocks noGrp="1"/>
          </p:cNvSpPr>
          <p:nvPr>
            <p:ph idx="1"/>
          </p:nvPr>
        </p:nvSpPr>
        <p:spPr>
          <a:xfrm>
            <a:off x="284813" y="1585785"/>
            <a:ext cx="11422503" cy="4351338"/>
          </a:xfrm>
        </p:spPr>
        <p:txBody>
          <a:bodyPr>
            <a:noAutofit/>
          </a:bodyPr>
          <a:lstStyle/>
          <a:p>
            <a:r>
              <a:rPr lang="en-US" i="0" dirty="0">
                <a:effectLst/>
                <a:cs typeface="Arial" panose="020B0604020202020204" pitchFamily="34" charset="0"/>
              </a:rPr>
              <a:t>For 132 LMIC countries - $68.8 billion is required annually in 2019 U.S. dollars, or approximately $10.60 per capita (i.e., per total population in LMICs) </a:t>
            </a:r>
            <a:r>
              <a:rPr lang="en-US" dirty="0">
                <a:cs typeface="Arial" panose="020B0604020202020204" pitchFamily="34" charset="0"/>
              </a:rPr>
              <a:t>to meet women’s need for modern contraception, pregnancy related maternal and newborn care and treatment of curable STIs</a:t>
            </a:r>
          </a:p>
          <a:p>
            <a:pPr lvl="1"/>
            <a:r>
              <a:rPr lang="en-US" sz="2000" dirty="0">
                <a:cs typeface="Arial" panose="020B0604020202020204" pitchFamily="34" charset="0"/>
              </a:rPr>
              <a:t>Sub-Saharan Africa requires largest boost in resources – an increase from $3.4 to $15.8 per capita annually because of largest unmet needs and poor health systems</a:t>
            </a:r>
          </a:p>
          <a:p>
            <a:pPr lvl="1"/>
            <a:r>
              <a:rPr lang="en-US" sz="2000" dirty="0">
                <a:cs typeface="Arial" panose="020B0604020202020204" pitchFamily="34" charset="0"/>
              </a:rPr>
              <a:t>Direct costs of providing contraceptive commodities for LMIC’s for 705 million was $3.5 billion and indirect costs of contraceptive services was $3.6 billion. Cost per user was $5.</a:t>
            </a:r>
          </a:p>
          <a:p>
            <a:pPr lvl="1"/>
            <a:r>
              <a:rPr kumimoji="0" lang="en-US" altLang="en-US" sz="2000" b="0" i="0" u="none" strike="noStrike" cap="none" normalizeH="0" baseline="0" dirty="0">
                <a:ln>
                  <a:noFill/>
                </a:ln>
                <a:solidFill>
                  <a:schemeClr val="tx1"/>
                </a:solidFill>
                <a:effectLst/>
              </a:rPr>
              <a:t>Every $1 spent on contraceptive services beyond the current level would save $3.26 in pregnancy related and newborn care (which includes safe abortion and post abortion care) because contraception reduces the number of unintended pregnancies.</a:t>
            </a:r>
          </a:p>
          <a:p>
            <a:pPr lvl="1"/>
            <a:r>
              <a:rPr lang="en-US" sz="2000" b="0" i="0" u="none" strike="noStrike" baseline="0" dirty="0"/>
              <a:t>The direct cost of providing pregnancy-related and newborn care at current levels of coverage in LMICs was estimated at $30.3 billion for 2019 with 50% being indirect costs. These prevent 126,000 maternal deaths from 425,000 to 299,000.</a:t>
            </a:r>
            <a:endParaRPr lang="en-US" sz="2000" dirty="0">
              <a:cs typeface="Arial" panose="020B0604020202020204" pitchFamily="34" charset="0"/>
            </a:endParaRPr>
          </a:p>
          <a:p>
            <a:pPr lvl="1"/>
            <a:endParaRPr lang="en-US" sz="2800" dirty="0">
              <a:cs typeface="Arial" panose="020B0604020202020204" pitchFamily="34" charset="0"/>
            </a:endParaRPr>
          </a:p>
          <a:p>
            <a:endParaRPr kumimoji="0" lang="en-US" altLang="en-US" b="0" i="0" u="none" strike="noStrike" cap="none" normalizeH="0" baseline="0" dirty="0">
              <a:ln>
                <a:noFill/>
              </a:ln>
              <a:solidFill>
                <a:schemeClr val="tx1"/>
              </a:solidFill>
              <a:effectLst/>
            </a:endParaRPr>
          </a:p>
          <a:p>
            <a:endParaRPr lang="en-US" dirty="0"/>
          </a:p>
        </p:txBody>
      </p:sp>
      <p:sp>
        <p:nvSpPr>
          <p:cNvPr id="3" name="TextBox 2">
            <a:extLst>
              <a:ext uri="{FF2B5EF4-FFF2-40B4-BE49-F238E27FC236}">
                <a16:creationId xmlns:a16="http://schemas.microsoft.com/office/drawing/2014/main" id="{0A048B19-4E1C-44F0-B0A3-3B32C4A32F96}"/>
              </a:ext>
            </a:extLst>
          </p:cNvPr>
          <p:cNvSpPr txBox="1"/>
          <p:nvPr/>
        </p:nvSpPr>
        <p:spPr>
          <a:xfrm>
            <a:off x="838200" y="6432185"/>
            <a:ext cx="9629775" cy="338554"/>
          </a:xfrm>
          <a:prstGeom prst="rect">
            <a:avLst/>
          </a:prstGeom>
          <a:noFill/>
        </p:spPr>
        <p:txBody>
          <a:bodyPr wrap="square" rtlCol="0">
            <a:spAutoFit/>
          </a:bodyPr>
          <a:lstStyle/>
          <a:p>
            <a:r>
              <a:rPr lang="en-US" sz="1600" dirty="0"/>
              <a:t>Adding it up: Investing in Sexual and reproductive Health 2019, Guttmacher.org</a:t>
            </a:r>
          </a:p>
        </p:txBody>
      </p:sp>
    </p:spTree>
    <p:extLst>
      <p:ext uri="{BB962C8B-B14F-4D97-AF65-F5344CB8AC3E}">
        <p14:creationId xmlns:p14="http://schemas.microsoft.com/office/powerpoint/2010/main" val="3527656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669-9724-48E4-A4DE-B9E24E94579A}"/>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Equity and financial protection</a:t>
            </a:r>
          </a:p>
        </p:txBody>
      </p:sp>
      <p:sp>
        <p:nvSpPr>
          <p:cNvPr id="3" name="Content Placeholder 2">
            <a:extLst>
              <a:ext uri="{FF2B5EF4-FFF2-40B4-BE49-F238E27FC236}">
                <a16:creationId xmlns:a16="http://schemas.microsoft.com/office/drawing/2014/main" id="{1149AA72-7FD6-433E-8F51-97E28FE94659}"/>
              </a:ext>
            </a:extLst>
          </p:cNvPr>
          <p:cNvSpPr>
            <a:spLocks noGrp="1"/>
          </p:cNvSpPr>
          <p:nvPr>
            <p:ph idx="1"/>
          </p:nvPr>
        </p:nvSpPr>
        <p:spPr>
          <a:xfrm>
            <a:off x="359765" y="1256005"/>
            <a:ext cx="11617376" cy="4351338"/>
          </a:xfrm>
        </p:spPr>
        <p:txBody>
          <a:bodyPr>
            <a:noAutofit/>
          </a:bodyPr>
          <a:lstStyle/>
          <a:p>
            <a:pPr marL="342900" marR="0" lvl="0" indent="-342900" fontAlgn="base">
              <a:lnSpc>
                <a:spcPct val="115000"/>
              </a:lnSpc>
              <a:spcBef>
                <a:spcPts val="0"/>
              </a:spcBef>
              <a:spcAft>
                <a:spcPts val="0"/>
              </a:spcAft>
              <a:buFont typeface="Times New Roman" panose="02020603050405020304" pitchFamily="18" charset="0"/>
              <a:buAutoNum type="arabicPeriod"/>
            </a:pPr>
            <a:r>
              <a:rPr lang="en-US" dirty="0">
                <a:effectLst/>
                <a:ea typeface="Calibri" panose="020F0502020204030204" pitchFamily="34" charset="0"/>
                <a:cs typeface="Calibri" panose="020F0502020204030204" pitchFamily="34" charset="0"/>
              </a:rPr>
              <a:t>Equity in the use of services refers to reducing the gap that exists between the need for a health service and the actual use of that service. Analysis can be by </a:t>
            </a:r>
            <a:r>
              <a:rPr lang="en-US" dirty="0">
                <a:effectLst/>
                <a:ea typeface="Times New Roman" panose="02020603050405020304" pitchFamily="18" charset="0"/>
                <a:cs typeface="Calibri" panose="020F0502020204030204" pitchFamily="34" charset="0"/>
              </a:rPr>
              <a:t>population and geography.</a:t>
            </a:r>
            <a:endParaRPr lang="en-US" dirty="0">
              <a:ea typeface="Times New Roman" panose="02020603050405020304" pitchFamily="18" charset="0"/>
              <a:cs typeface="Times New Roman" panose="02020603050405020304" pitchFamily="18" charset="0"/>
            </a:endParaRPr>
          </a:p>
          <a:p>
            <a:pPr marL="342900" marR="0" lvl="0" indent="-342900" fontAlgn="base">
              <a:lnSpc>
                <a:spcPct val="115000"/>
              </a:lnSpc>
              <a:spcBef>
                <a:spcPts val="0"/>
              </a:spcBef>
              <a:spcAft>
                <a:spcPts val="0"/>
              </a:spcAft>
              <a:buFont typeface="Times New Roman" panose="02020603050405020304" pitchFamily="18" charset="0"/>
              <a:buAutoNum type="arabicPeriod"/>
            </a:pPr>
            <a:r>
              <a:rPr lang="en-US" dirty="0">
                <a:effectLst/>
                <a:ea typeface="Times New Roman" panose="02020603050405020304" pitchFamily="18" charset="0"/>
                <a:cs typeface="Calibri" panose="020F0502020204030204" pitchFamily="34" charset="0"/>
              </a:rPr>
              <a:t>Financial protection and equity in finance</a:t>
            </a:r>
            <a:endParaRPr lang="en-US" dirty="0">
              <a:effectLst/>
              <a:ea typeface="Calibri" panose="020F0502020204030204" pitchFamily="34" charset="0"/>
              <a:cs typeface="Calibri" panose="020F0502020204030204" pitchFamily="34" charset="0"/>
            </a:endParaRP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Equity in the distribution of resources - Percentage of population covered by different pools of resources</a:t>
            </a: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Out of pocket spending share  in total SRH spending</a:t>
            </a:r>
          </a:p>
          <a:p>
            <a:pPr marL="742950" marR="0" lvl="1" indent="-285750" fontAlgn="base">
              <a:lnSpc>
                <a:spcPct val="115000"/>
              </a:lnSpc>
              <a:spcBef>
                <a:spcPts val="0"/>
              </a:spcBef>
              <a:spcAft>
                <a:spcPts val="0"/>
              </a:spcAft>
              <a:buFont typeface="+mj-lt"/>
              <a:buAutoNum type="alphaLcPeriod"/>
            </a:pPr>
            <a:r>
              <a:rPr lang="en-US" sz="2000" dirty="0">
                <a:ea typeface="Times New Roman" panose="02020603050405020304" pitchFamily="18" charset="0"/>
                <a:cs typeface="Calibri" panose="020F0502020204030204" pitchFamily="34" charset="0"/>
              </a:rPr>
              <a:t>Pe</a:t>
            </a:r>
            <a:r>
              <a:rPr lang="en-US" sz="2000" dirty="0">
                <a:effectLst/>
                <a:ea typeface="Times New Roman" panose="02020603050405020304" pitchFamily="18" charset="0"/>
                <a:cs typeface="Calibri" panose="020F0502020204030204" pitchFamily="34" charset="0"/>
              </a:rPr>
              <a:t>rcentage of household’s resources in each income quintile that are used for paying for SRH services</a:t>
            </a:r>
            <a:endParaRPr lang="en-US" sz="2000" dirty="0">
              <a:effectLst/>
              <a:ea typeface="Calibri" panose="020F0502020204030204" pitchFamily="34" charset="0"/>
              <a:cs typeface="Times New Roman" panose="02020603050405020304" pitchFamily="18" charset="0"/>
            </a:endParaRP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Percentage of targeted population facing impoverishment (Targeted Population that fall below the poverty line when spending on SRH services)</a:t>
            </a: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Percentage of targeted households facing catastrophic health expenditures, that is household spend more than a threshold (normally 10% of their household's consumption  for 40% of households' consumption on food) for SRH services.</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70435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1B874-4C81-46C7-90AD-6DFF4DF8938A}"/>
              </a:ext>
            </a:extLst>
          </p:cNvPr>
          <p:cNvSpPr>
            <a:spLocks noGrp="1"/>
          </p:cNvSpPr>
          <p:nvPr>
            <p:ph type="ctrTitle"/>
          </p:nvPr>
        </p:nvSpPr>
        <p:spPr>
          <a:xfrm>
            <a:off x="703385" y="4680742"/>
            <a:ext cx="10183689" cy="1720850"/>
          </a:xfrm>
        </p:spPr>
        <p:txBody>
          <a:bodyPr anchor="ctr">
            <a:noAutofit/>
          </a:bodyPr>
          <a:lstStyle/>
          <a:p>
            <a:r>
              <a:rPr lang="en-US" sz="4400" b="1" dirty="0">
                <a:solidFill>
                  <a:schemeClr val="accent1"/>
                </a:solidFill>
                <a:latin typeface="Calibri" panose="020F0502020204030204" pitchFamily="34" charset="0"/>
                <a:cs typeface="Calibri" panose="020F0502020204030204" pitchFamily="34" charset="0"/>
              </a:rPr>
              <a:t>Innovations in Financing and Sustainability  for Sexual and Reproductive Health </a:t>
            </a:r>
          </a:p>
        </p:txBody>
      </p:sp>
      <p:pic>
        <p:nvPicPr>
          <p:cNvPr id="6" name="Picture 5">
            <a:extLst>
              <a:ext uri="{FF2B5EF4-FFF2-40B4-BE49-F238E27FC236}">
                <a16:creationId xmlns:a16="http://schemas.microsoft.com/office/drawing/2014/main" id="{1F9B7C78-F4E8-45FF-AE54-133B610A736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07424" y="624684"/>
            <a:ext cx="5575610" cy="3941956"/>
          </a:xfrm>
          <a:prstGeom prst="rect">
            <a:avLst/>
          </a:prstGeom>
        </p:spPr>
      </p:pic>
      <p:sp>
        <p:nvSpPr>
          <p:cNvPr id="7" name="TextBox 6">
            <a:extLst>
              <a:ext uri="{FF2B5EF4-FFF2-40B4-BE49-F238E27FC236}">
                <a16:creationId xmlns:a16="http://schemas.microsoft.com/office/drawing/2014/main" id="{20AACE4C-658D-418C-B3AE-3553F0882418}"/>
              </a:ext>
            </a:extLst>
          </p:cNvPr>
          <p:cNvSpPr txBox="1"/>
          <p:nvPr/>
        </p:nvSpPr>
        <p:spPr>
          <a:xfrm>
            <a:off x="3710570" y="4272516"/>
            <a:ext cx="5347706" cy="234117"/>
          </a:xfrm>
          <a:prstGeom prst="rect">
            <a:avLst/>
          </a:prstGeom>
          <a:noFill/>
        </p:spPr>
        <p:txBody>
          <a:bodyPr wrap="square" rtlCol="0">
            <a:spAutoFit/>
          </a:bodyPr>
          <a:lstStyle/>
          <a:p>
            <a:r>
              <a:rPr lang="en-US" sz="900" dirty="0">
                <a:hlinkClick r:id="rId3" tooltip="https://www.heart-resources.org/doc_lib/delivering-reproductive-health-services-through-non-state-providers-in-pakistan-understanding-the-value-for-money-of-different-approaches/"/>
              </a:rPr>
              <a:t>This Photo</a:t>
            </a:r>
            <a:r>
              <a:rPr lang="en-US" sz="900" dirty="0"/>
              <a:t> by Unknown Author is licensed under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3277125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50599-F991-41E9-A62D-4D03DE12C1AC}"/>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Innovations in SRH Financing</a:t>
            </a:r>
          </a:p>
        </p:txBody>
      </p:sp>
      <p:sp>
        <p:nvSpPr>
          <p:cNvPr id="3" name="Content Placeholder 2">
            <a:extLst>
              <a:ext uri="{FF2B5EF4-FFF2-40B4-BE49-F238E27FC236}">
                <a16:creationId xmlns:a16="http://schemas.microsoft.com/office/drawing/2014/main" id="{2BF4BAE4-C656-48AD-A8F2-0FA39138109E}"/>
              </a:ext>
            </a:extLst>
          </p:cNvPr>
          <p:cNvSpPr>
            <a:spLocks noGrp="1"/>
          </p:cNvSpPr>
          <p:nvPr>
            <p:ph idx="1"/>
          </p:nvPr>
        </p:nvSpPr>
        <p:spPr>
          <a:xfrm>
            <a:off x="404735" y="1510834"/>
            <a:ext cx="11392524" cy="5084837"/>
          </a:xfrm>
        </p:spPr>
        <p:txBody>
          <a:bodyPr>
            <a:noAutofit/>
          </a:bodyPr>
          <a:lstStyle/>
          <a:p>
            <a:r>
              <a:rPr lang="en-US" sz="3200" dirty="0"/>
              <a:t>GOAL – Increased coverage, equity in physical and financial access and use of SRH services and improved quality of services</a:t>
            </a:r>
          </a:p>
          <a:p>
            <a:endParaRPr lang="en-US" sz="3200" dirty="0"/>
          </a:p>
          <a:p>
            <a:r>
              <a:rPr lang="en-US" sz="3200" dirty="0"/>
              <a:t>5 Areas to reach these goals</a:t>
            </a:r>
          </a:p>
          <a:p>
            <a:pPr marL="817200" lvl="1" indent="-457200">
              <a:buFont typeface="+mj-lt"/>
              <a:buAutoNum type="arabicPeriod"/>
            </a:pPr>
            <a:r>
              <a:rPr lang="en-US" sz="2800" dirty="0"/>
              <a:t>Targeting - Targeted Financing and policy – impacts access and quality of SRH services</a:t>
            </a:r>
          </a:p>
          <a:p>
            <a:pPr marL="817200" lvl="1" indent="-457200">
              <a:buFont typeface="+mj-lt"/>
              <a:buAutoNum type="arabicPeriod"/>
            </a:pPr>
            <a:r>
              <a:rPr lang="en-US" sz="2800" dirty="0"/>
              <a:t>Expansion of government services</a:t>
            </a:r>
          </a:p>
          <a:p>
            <a:pPr marL="817200" lvl="1" indent="-457200">
              <a:buFont typeface="+mj-lt"/>
              <a:buAutoNum type="arabicPeriod"/>
            </a:pPr>
            <a:r>
              <a:rPr lang="en-US" sz="2800" dirty="0"/>
              <a:t>Subsidy delivery  - Demand side financing</a:t>
            </a:r>
          </a:p>
          <a:p>
            <a:pPr marL="817200" lvl="1" indent="-457200">
              <a:buFont typeface="+mj-lt"/>
              <a:buAutoNum type="arabicPeriod"/>
            </a:pPr>
            <a:r>
              <a:rPr lang="en-US" sz="2800" dirty="0"/>
              <a:t>Pay for Performance – Supply side financing</a:t>
            </a:r>
          </a:p>
          <a:p>
            <a:pPr marL="817200" lvl="1" indent="-457200">
              <a:buFont typeface="+mj-lt"/>
              <a:buAutoNum type="arabicPeriod"/>
            </a:pPr>
            <a:r>
              <a:rPr lang="en-US" sz="2800" dirty="0"/>
              <a:t>Sustainability</a:t>
            </a:r>
          </a:p>
          <a:p>
            <a:endParaRPr lang="en-US" sz="3200" dirty="0"/>
          </a:p>
          <a:p>
            <a:endParaRPr lang="en-US" sz="3200" dirty="0"/>
          </a:p>
        </p:txBody>
      </p:sp>
    </p:spTree>
    <p:extLst>
      <p:ext uri="{BB962C8B-B14F-4D97-AF65-F5344CB8AC3E}">
        <p14:creationId xmlns:p14="http://schemas.microsoft.com/office/powerpoint/2010/main" val="1230210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E4970-928A-4B2E-BEDB-D5FD30D135A3}"/>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What national policies can reduce financial barriers?</a:t>
            </a:r>
          </a:p>
        </p:txBody>
      </p:sp>
      <p:sp>
        <p:nvSpPr>
          <p:cNvPr id="3" name="Content Placeholder 2">
            <a:extLst>
              <a:ext uri="{FF2B5EF4-FFF2-40B4-BE49-F238E27FC236}">
                <a16:creationId xmlns:a16="http://schemas.microsoft.com/office/drawing/2014/main" id="{4743EB49-53CA-464B-BA2A-4A2F958A3378}"/>
              </a:ext>
            </a:extLst>
          </p:cNvPr>
          <p:cNvSpPr>
            <a:spLocks noGrp="1"/>
          </p:cNvSpPr>
          <p:nvPr>
            <p:ph idx="1"/>
          </p:nvPr>
        </p:nvSpPr>
        <p:spPr>
          <a:xfrm>
            <a:off x="374753" y="1570795"/>
            <a:ext cx="11332565" cy="4351338"/>
          </a:xfrm>
        </p:spPr>
        <p:txBody>
          <a:bodyPr>
            <a:noAutofit/>
          </a:bodyPr>
          <a:lstStyle/>
          <a:p>
            <a:r>
              <a:rPr lang="en-US" dirty="0"/>
              <a:t>Reduced taxes on FP commodities such as condoms – can reduce prices and improve demand</a:t>
            </a:r>
          </a:p>
          <a:p>
            <a:r>
              <a:rPr lang="en-US" dirty="0"/>
              <a:t>Approval for specific drugs – e.g., Misoprostol (as alternative to oxytocin) for post partum hemorrhage (PPH) prevention and treatment. Is easily administrable, stable for long periods to reach the poor -  has positive impact on RH of women – Tanzania, India and Nigeria (PPH accounts for 25% of MMR)</a:t>
            </a:r>
          </a:p>
          <a:p>
            <a:r>
              <a:rPr lang="en-US" dirty="0"/>
              <a:t>Need central decisions on </a:t>
            </a:r>
            <a:r>
              <a:rPr lang="en-US" i="1" dirty="0"/>
              <a:t>what</a:t>
            </a:r>
            <a:r>
              <a:rPr lang="en-US" dirty="0"/>
              <a:t> services to be financed by government,</a:t>
            </a:r>
            <a:r>
              <a:rPr lang="en-US" i="1" dirty="0"/>
              <a:t> Where </a:t>
            </a:r>
            <a:r>
              <a:rPr lang="en-US" dirty="0"/>
              <a:t>(rural/urban), </a:t>
            </a:r>
            <a:r>
              <a:rPr lang="en-US" i="1" dirty="0"/>
              <a:t>How</a:t>
            </a:r>
            <a:r>
              <a:rPr lang="en-US" dirty="0"/>
              <a:t> (what providers) and to </a:t>
            </a:r>
            <a:r>
              <a:rPr lang="en-US" i="1" dirty="0"/>
              <a:t>whom </a:t>
            </a:r>
          </a:p>
          <a:p>
            <a:pPr lvl="1"/>
            <a:r>
              <a:rPr lang="en-US" dirty="0"/>
              <a:t>E.g., FP services that draws most of the OOP can be provided free at government facilities, or subsidized from government funds if utilized in private facilities, or have prepaid (insurance type) schemes where government can pay the premiums for the poor</a:t>
            </a:r>
          </a:p>
          <a:p>
            <a:endParaRPr lang="en-US" dirty="0"/>
          </a:p>
          <a:p>
            <a:endParaRPr lang="en-US" dirty="0"/>
          </a:p>
        </p:txBody>
      </p:sp>
    </p:spTree>
    <p:extLst>
      <p:ext uri="{BB962C8B-B14F-4D97-AF65-F5344CB8AC3E}">
        <p14:creationId xmlns:p14="http://schemas.microsoft.com/office/powerpoint/2010/main" val="1056287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417C3-C645-4CAB-984B-98CB5B9216FB}"/>
              </a:ext>
            </a:extLst>
          </p:cNvPr>
          <p:cNvSpPr>
            <a:spLocks noGrp="1"/>
          </p:cNvSpPr>
          <p:nvPr>
            <p:ph type="title"/>
          </p:nvPr>
        </p:nvSpPr>
        <p:spPr>
          <a:xfrm>
            <a:off x="838200" y="200235"/>
            <a:ext cx="10854128" cy="1325563"/>
          </a:xfrm>
        </p:spPr>
        <p:txBody>
          <a:bodyPr/>
          <a:lstStyle/>
          <a:p>
            <a:r>
              <a:rPr lang="en-US" b="1" dirty="0">
                <a:solidFill>
                  <a:schemeClr val="accent1"/>
                </a:solidFill>
                <a:latin typeface="Calibri" panose="020F0502020204030204" pitchFamily="34" charset="0"/>
                <a:cs typeface="Calibri" panose="020F0502020204030204" pitchFamily="34" charset="0"/>
              </a:rPr>
              <a:t>Innovations in targeting - how financing reaches the disadvantaged</a:t>
            </a:r>
          </a:p>
        </p:txBody>
      </p:sp>
      <p:sp>
        <p:nvSpPr>
          <p:cNvPr id="3" name="Content Placeholder 2">
            <a:extLst>
              <a:ext uri="{FF2B5EF4-FFF2-40B4-BE49-F238E27FC236}">
                <a16:creationId xmlns:a16="http://schemas.microsoft.com/office/drawing/2014/main" id="{E069A5D9-6DF1-4559-B126-09FB89B38C76}"/>
              </a:ext>
            </a:extLst>
          </p:cNvPr>
          <p:cNvSpPr>
            <a:spLocks noGrp="1"/>
          </p:cNvSpPr>
          <p:nvPr>
            <p:ph idx="1"/>
          </p:nvPr>
        </p:nvSpPr>
        <p:spPr>
          <a:xfrm>
            <a:off x="359764" y="1825625"/>
            <a:ext cx="11572406" cy="4351338"/>
          </a:xfrm>
        </p:spPr>
        <p:txBody>
          <a:bodyPr>
            <a:noAutofit/>
          </a:bodyPr>
          <a:lstStyle/>
          <a:p>
            <a:pPr algn="l"/>
            <a:r>
              <a:rPr lang="en-US" b="0" i="0" u="none" strike="noStrike" baseline="0" dirty="0"/>
              <a:t>Sustained accessibility and client-based programmes </a:t>
            </a:r>
          </a:p>
          <a:p>
            <a:pPr marL="645750" lvl="1" indent="-285750">
              <a:buFont typeface="Arial" panose="020B0604020202020204" pitchFamily="34" charset="0"/>
              <a:buChar char="•"/>
            </a:pPr>
            <a:r>
              <a:rPr lang="en-US" i="0" dirty="0"/>
              <a:t>Avoid barriers to access – distance, opening hours, stockouts, reducing/ abolishing user fees to overcome financial barrier.</a:t>
            </a:r>
          </a:p>
          <a:p>
            <a:pPr marL="645750" lvl="1" indent="-285750">
              <a:buFont typeface="Arial" panose="020B0604020202020204" pitchFamily="34" charset="0"/>
              <a:buChar char="•"/>
            </a:pPr>
            <a:r>
              <a:rPr lang="en-US" b="0" i="0" u="none" strike="noStrike" baseline="0" dirty="0"/>
              <a:t>Better identification of needs through community leaders and grassroot organizations e.g. Colombia health equity fund.</a:t>
            </a:r>
          </a:p>
          <a:p>
            <a:pPr marL="645750" lvl="1" indent="-285750">
              <a:buFont typeface="Arial" panose="020B0604020202020204" pitchFamily="34" charset="0"/>
              <a:buChar char="•"/>
            </a:pPr>
            <a:r>
              <a:rPr lang="en-US" i="0" dirty="0"/>
              <a:t>Using lower-level providers/ those used by poor for subsidized services (e.g., rural medical informal practitioners in India and Bangladesh or for-profit providers in Peru– franchising the network and financing their training, Supplies, advertising and managing them to provide services at low posted price to the poor).</a:t>
            </a:r>
          </a:p>
          <a:p>
            <a:pPr marL="645750" lvl="1" indent="-285750">
              <a:buFont typeface="Arial" panose="020B0604020202020204" pitchFamily="34" charset="0"/>
              <a:buChar char="•"/>
            </a:pPr>
            <a:r>
              <a:rPr lang="en-US" b="0" i="0" u="none" strike="noStrike" baseline="0" dirty="0"/>
              <a:t>Ensuring that vulnerable are aware and use the government subsidized  health services – Counselling through Community based workers in India, Pakistan and Turkey showed positive impact.</a:t>
            </a:r>
          </a:p>
          <a:p>
            <a:pPr marL="645750" lvl="1" indent="-285750">
              <a:buFont typeface="Arial" panose="020B0604020202020204" pitchFamily="34" charset="0"/>
              <a:buChar char="•"/>
            </a:pPr>
            <a:r>
              <a:rPr lang="en-US" b="0" i="0" u="none" strike="noStrike" baseline="0" dirty="0"/>
              <a:t> Ensuring responsiveness and gender sensitiveness by providers at the service sites.</a:t>
            </a:r>
          </a:p>
        </p:txBody>
      </p:sp>
    </p:spTree>
    <p:extLst>
      <p:ext uri="{BB962C8B-B14F-4D97-AF65-F5344CB8AC3E}">
        <p14:creationId xmlns:p14="http://schemas.microsoft.com/office/powerpoint/2010/main" val="3125139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50F11-5857-493A-B324-4651497DCC9F}"/>
              </a:ext>
            </a:extLst>
          </p:cNvPr>
          <p:cNvSpPr>
            <a:spLocks noGrp="1"/>
          </p:cNvSpPr>
          <p:nvPr>
            <p:ph type="title"/>
          </p:nvPr>
        </p:nvSpPr>
        <p:spPr>
          <a:xfrm>
            <a:off x="838200" y="18255"/>
            <a:ext cx="10515600" cy="1325563"/>
          </a:xfrm>
        </p:spPr>
        <p:txBody>
          <a:bodyPr>
            <a:normAutofit/>
          </a:bodyPr>
          <a:lstStyle/>
          <a:p>
            <a:r>
              <a:rPr lang="en-US" b="1" dirty="0">
                <a:solidFill>
                  <a:schemeClr val="accent1"/>
                </a:solidFill>
                <a:latin typeface="Calibri" panose="020F0502020204030204" pitchFamily="34" charset="0"/>
                <a:cs typeface="Calibri" panose="020F0502020204030204" pitchFamily="34" charset="0"/>
              </a:rPr>
              <a:t>Innovations through strategic purchasing and Public Private Partnership (PPP)</a:t>
            </a:r>
          </a:p>
        </p:txBody>
      </p:sp>
      <p:sp>
        <p:nvSpPr>
          <p:cNvPr id="3" name="Content Placeholder 2">
            <a:extLst>
              <a:ext uri="{FF2B5EF4-FFF2-40B4-BE49-F238E27FC236}">
                <a16:creationId xmlns:a16="http://schemas.microsoft.com/office/drawing/2014/main" id="{8D4FE5AC-2139-4558-9FD5-4CBC0B650842}"/>
              </a:ext>
            </a:extLst>
          </p:cNvPr>
          <p:cNvSpPr>
            <a:spLocks noGrp="1"/>
          </p:cNvSpPr>
          <p:nvPr>
            <p:ph idx="1"/>
          </p:nvPr>
        </p:nvSpPr>
        <p:spPr>
          <a:xfrm>
            <a:off x="374754" y="1825625"/>
            <a:ext cx="11482466" cy="4351338"/>
          </a:xfrm>
        </p:spPr>
        <p:txBody>
          <a:bodyPr>
            <a:noAutofit/>
          </a:bodyPr>
          <a:lstStyle/>
          <a:p>
            <a:r>
              <a:rPr lang="en-US" sz="3000" dirty="0"/>
              <a:t>Contracting NGOs and Faith Based organizations e.g., in Ghana Government provides training, supplies and other support. NGO work as branches of the Government.</a:t>
            </a:r>
          </a:p>
          <a:p>
            <a:r>
              <a:rPr lang="en-US" sz="3000" dirty="0"/>
              <a:t>Contracting specific services to private providers – flat rate reimbursements for specific services to poor – e.g., deliveries under Chiranjeevi program in Gujarat, India; FP services in Colombia and SRH services in Malawi. Also in US, UK and Germany.</a:t>
            </a:r>
          </a:p>
          <a:p>
            <a:r>
              <a:rPr lang="en-US" sz="3000" dirty="0"/>
              <a:t>Under National Health Insurance schemes contracting private providers and clinic groups e.g., India, Nigeria and Philippines.</a:t>
            </a:r>
          </a:p>
        </p:txBody>
      </p:sp>
    </p:spTree>
    <p:extLst>
      <p:ext uri="{BB962C8B-B14F-4D97-AF65-F5344CB8AC3E}">
        <p14:creationId xmlns:p14="http://schemas.microsoft.com/office/powerpoint/2010/main" val="3073627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BFAB3-197F-4801-8356-BA0BDC85100C}"/>
              </a:ext>
            </a:extLst>
          </p:cNvPr>
          <p:cNvSpPr>
            <a:spLocks noGrp="1"/>
          </p:cNvSpPr>
          <p:nvPr>
            <p:ph type="title"/>
          </p:nvPr>
        </p:nvSpPr>
        <p:spPr>
          <a:xfrm>
            <a:off x="989400" y="112581"/>
            <a:ext cx="10213200" cy="1112836"/>
          </a:xfrm>
        </p:spPr>
        <p:txBody>
          <a:bodyPr>
            <a:normAutofit/>
          </a:bodyPr>
          <a:lstStyle/>
          <a:p>
            <a:r>
              <a:rPr lang="en-US" b="1" dirty="0">
                <a:solidFill>
                  <a:schemeClr val="accent1"/>
                </a:solidFill>
                <a:latin typeface="Calibri" panose="020F0502020204030204" pitchFamily="34" charset="0"/>
                <a:cs typeface="Calibri" panose="020F0502020204030204" pitchFamily="34" charset="0"/>
              </a:rPr>
              <a:t>Innovations in demand side financing</a:t>
            </a:r>
          </a:p>
        </p:txBody>
      </p:sp>
      <p:sp>
        <p:nvSpPr>
          <p:cNvPr id="3" name="Content Placeholder 2">
            <a:extLst>
              <a:ext uri="{FF2B5EF4-FFF2-40B4-BE49-F238E27FC236}">
                <a16:creationId xmlns:a16="http://schemas.microsoft.com/office/drawing/2014/main" id="{0C55B74A-F6A3-484D-8C32-86431063F053}"/>
              </a:ext>
            </a:extLst>
          </p:cNvPr>
          <p:cNvSpPr>
            <a:spLocks noGrp="1"/>
          </p:cNvSpPr>
          <p:nvPr>
            <p:ph idx="1"/>
          </p:nvPr>
        </p:nvSpPr>
        <p:spPr>
          <a:xfrm>
            <a:off x="838199" y="1825624"/>
            <a:ext cx="10989039" cy="4545195"/>
          </a:xfrm>
        </p:spPr>
        <p:txBody>
          <a:bodyPr>
            <a:noAutofit/>
          </a:bodyPr>
          <a:lstStyle/>
          <a:p>
            <a:r>
              <a:rPr lang="en-US" sz="3200" dirty="0"/>
              <a:t>Demand side financing to change patient behaviour</a:t>
            </a:r>
          </a:p>
          <a:p>
            <a:pPr marL="702900" lvl="1" indent="-342900">
              <a:buFont typeface="Arial" panose="020B0604020202020204" pitchFamily="34" charset="0"/>
              <a:buChar char="•"/>
            </a:pPr>
            <a:r>
              <a:rPr lang="en-US" sz="3000" dirty="0"/>
              <a:t>Through Cash transfers e.g., for institutional deliveries by poor </a:t>
            </a:r>
          </a:p>
          <a:p>
            <a:pPr marL="702900" lvl="1" indent="-342900">
              <a:buFont typeface="Arial" panose="020B0604020202020204" pitchFamily="34" charset="0"/>
              <a:buChar char="•"/>
            </a:pPr>
            <a:r>
              <a:rPr lang="en-US" sz="3000" dirty="0"/>
              <a:t>Vouchers for specific products or services e.g., in Kenya and Uganda for RH services and STI treatment;</a:t>
            </a:r>
          </a:p>
          <a:p>
            <a:pPr marL="702900" lvl="1" indent="-342900">
              <a:buFont typeface="Arial" panose="020B0604020202020204" pitchFamily="34" charset="0"/>
              <a:buChar char="•"/>
            </a:pPr>
            <a:r>
              <a:rPr lang="en-US" sz="3000" dirty="0"/>
              <a:t>Incentive based vouchers to reduce the costs to recipients e.g., Conditional cash transfers in Mexico  </a:t>
            </a:r>
          </a:p>
          <a:p>
            <a:pPr marL="702900" lvl="1" indent="-342900">
              <a:buFont typeface="Arial" panose="020B0604020202020204" pitchFamily="34" charset="0"/>
              <a:buChar char="•"/>
            </a:pPr>
            <a:r>
              <a:rPr lang="en-US" sz="3000" dirty="0"/>
              <a:t>Paying a fixed amount for transportation </a:t>
            </a:r>
          </a:p>
          <a:p>
            <a:pPr marL="702900" lvl="1" indent="-342900">
              <a:buFont typeface="Arial" panose="020B0604020202020204" pitchFamily="34" charset="0"/>
              <a:buChar char="•"/>
            </a:pPr>
            <a:r>
              <a:rPr lang="en-US" sz="3000" dirty="0"/>
              <a:t>Providing or paying for boarding facilities close to place of service</a:t>
            </a:r>
          </a:p>
          <a:p>
            <a:pPr lvl="1"/>
            <a:endParaRPr lang="en-US" sz="3200" dirty="0"/>
          </a:p>
        </p:txBody>
      </p:sp>
    </p:spTree>
    <p:extLst>
      <p:ext uri="{BB962C8B-B14F-4D97-AF65-F5344CB8AC3E}">
        <p14:creationId xmlns:p14="http://schemas.microsoft.com/office/powerpoint/2010/main" val="2645138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4F378-6F44-4DB2-AA6A-468590FF9CC9}"/>
              </a:ext>
            </a:extLst>
          </p:cNvPr>
          <p:cNvSpPr>
            <a:spLocks noGrp="1"/>
          </p:cNvSpPr>
          <p:nvPr>
            <p:ph type="title"/>
          </p:nvPr>
        </p:nvSpPr>
        <p:spPr>
          <a:xfrm>
            <a:off x="838200" y="35344"/>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Supply side financing </a:t>
            </a:r>
          </a:p>
        </p:txBody>
      </p:sp>
      <p:sp>
        <p:nvSpPr>
          <p:cNvPr id="3" name="Content Placeholder 2">
            <a:extLst>
              <a:ext uri="{FF2B5EF4-FFF2-40B4-BE49-F238E27FC236}">
                <a16:creationId xmlns:a16="http://schemas.microsoft.com/office/drawing/2014/main" id="{6D07386F-184F-4BCF-8D7F-65196DB8287B}"/>
              </a:ext>
            </a:extLst>
          </p:cNvPr>
          <p:cNvSpPr>
            <a:spLocks noGrp="1"/>
          </p:cNvSpPr>
          <p:nvPr>
            <p:ph idx="1"/>
          </p:nvPr>
        </p:nvSpPr>
        <p:spPr>
          <a:xfrm>
            <a:off x="673309" y="1570795"/>
            <a:ext cx="11123951" cy="4351338"/>
          </a:xfrm>
        </p:spPr>
        <p:txBody>
          <a:bodyPr>
            <a:noAutofit/>
          </a:bodyPr>
          <a:lstStyle/>
          <a:p>
            <a:r>
              <a:rPr lang="en-US" dirty="0"/>
              <a:t>There are different modes of payment for human resources besides global budgets/ salaries such as capitation, case-based payment, per diem which can be linked to performance to improve access to SRH and FP services.</a:t>
            </a:r>
          </a:p>
          <a:p>
            <a:r>
              <a:rPr lang="en-US" dirty="0"/>
              <a:t>In Pay for Performance (P4P) or Conditional Cash Transfers (CCT) models, a financial incentive/ rewards are given to service providers for meeting certain performance targets. E.g., Maternal, newborn and child health service volumes increased, and quality of services improved in government health facilities in Bangladesh (Rob et. al. 2013).</a:t>
            </a:r>
          </a:p>
          <a:p>
            <a:r>
              <a:rPr lang="en-US" dirty="0"/>
              <a:t>Accredited Social Health Activist (ASHA) are paid under Janani Suraksha Yojna program in India to increase access to ANC services and institutional delivery.</a:t>
            </a:r>
          </a:p>
          <a:p>
            <a:endParaRPr lang="en-US" dirty="0"/>
          </a:p>
          <a:p>
            <a:endParaRPr lang="en-US" dirty="0"/>
          </a:p>
          <a:p>
            <a:endParaRPr lang="en-US" dirty="0"/>
          </a:p>
        </p:txBody>
      </p:sp>
    </p:spTree>
    <p:extLst>
      <p:ext uri="{BB962C8B-B14F-4D97-AF65-F5344CB8AC3E}">
        <p14:creationId xmlns:p14="http://schemas.microsoft.com/office/powerpoint/2010/main" val="491049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9014-4215-4377-81E7-3EB43CB4F0E6}"/>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International policy context</a:t>
            </a:r>
          </a:p>
        </p:txBody>
      </p:sp>
      <p:sp>
        <p:nvSpPr>
          <p:cNvPr id="3" name="Content Placeholder 2">
            <a:extLst>
              <a:ext uri="{FF2B5EF4-FFF2-40B4-BE49-F238E27FC236}">
                <a16:creationId xmlns:a16="http://schemas.microsoft.com/office/drawing/2014/main" id="{20DE2381-C65C-424D-970B-C634DCFE2F0A}"/>
              </a:ext>
            </a:extLst>
          </p:cNvPr>
          <p:cNvSpPr>
            <a:spLocks noGrp="1"/>
          </p:cNvSpPr>
          <p:nvPr>
            <p:ph idx="1"/>
          </p:nvPr>
        </p:nvSpPr>
        <p:spPr/>
        <p:txBody>
          <a:bodyPr/>
          <a:lstStyle/>
          <a:p>
            <a:r>
              <a:rPr lang="en-US" dirty="0"/>
              <a:t>Sustainable Development Goals </a:t>
            </a:r>
          </a:p>
          <a:p>
            <a:pPr lvl="1"/>
            <a:r>
              <a:rPr lang="en-US" dirty="0"/>
              <a:t>3, 4 and 5 – </a:t>
            </a:r>
            <a:r>
              <a:rPr lang="en-US" b="0" i="0" dirty="0">
                <a:solidFill>
                  <a:srgbClr val="555555"/>
                </a:solidFill>
                <a:effectLst/>
              </a:rPr>
              <a:t>improved health, education and gender equality, respectively - depend on improvements in SRH and rights</a:t>
            </a:r>
            <a:endParaRPr lang="en-US" dirty="0"/>
          </a:p>
          <a:p>
            <a:pPr lvl="1"/>
            <a:r>
              <a:rPr lang="en-US" b="0" i="0" dirty="0">
                <a:solidFill>
                  <a:srgbClr val="555555"/>
                </a:solidFill>
                <a:effectLst/>
              </a:rPr>
              <a:t>include satisfying people’s needs for modern contraception and family planning, reducing maternal and newborn deaths, and ending the HIV epidemic.</a:t>
            </a:r>
            <a:r>
              <a:rPr lang="en-US" dirty="0"/>
              <a:t> </a:t>
            </a:r>
          </a:p>
          <a:p>
            <a:pPr lvl="2"/>
            <a:r>
              <a:rPr lang="en-US" sz="2400" dirty="0"/>
              <a:t>3.1 - Reduction in maternal mortality ratio to less than 70 per live births </a:t>
            </a:r>
          </a:p>
          <a:p>
            <a:pPr lvl="2"/>
            <a:r>
              <a:rPr lang="en-US" sz="2400" dirty="0"/>
              <a:t>3.7 - Improved modern contraceptive prevalence rates and demand satisfied for FP ; declining adolescent birth rates and unmet needs for family planning, </a:t>
            </a:r>
          </a:p>
          <a:p>
            <a:pPr lvl="2"/>
            <a:r>
              <a:rPr lang="en-US" sz="2400" dirty="0"/>
              <a:t>5.6 - Universal access for SRH</a:t>
            </a:r>
          </a:p>
          <a:p>
            <a:pPr lvl="1"/>
            <a:endParaRPr lang="en-US" dirty="0"/>
          </a:p>
        </p:txBody>
      </p:sp>
      <p:sp>
        <p:nvSpPr>
          <p:cNvPr id="4" name="TextBox 3">
            <a:extLst>
              <a:ext uri="{FF2B5EF4-FFF2-40B4-BE49-F238E27FC236}">
                <a16:creationId xmlns:a16="http://schemas.microsoft.com/office/drawing/2014/main" id="{7AE0E56A-86DD-49A3-AA94-D0B86295395A}"/>
              </a:ext>
            </a:extLst>
          </p:cNvPr>
          <p:cNvSpPr txBox="1"/>
          <p:nvPr/>
        </p:nvSpPr>
        <p:spPr>
          <a:xfrm>
            <a:off x="412595" y="6361771"/>
            <a:ext cx="10941205" cy="369332"/>
          </a:xfrm>
          <a:prstGeom prst="rect">
            <a:avLst/>
          </a:prstGeom>
          <a:noFill/>
        </p:spPr>
        <p:txBody>
          <a:bodyPr wrap="square" rtlCol="0">
            <a:spAutoFit/>
          </a:bodyPr>
          <a:lstStyle/>
          <a:p>
            <a:r>
              <a:rPr lang="en-US" dirty="0">
                <a:hlinkClick r:id="rId2"/>
              </a:rPr>
              <a:t>Adding It Up: Investing in Sexual and Reproductive Health 2019 | Guttmacher Institute</a:t>
            </a:r>
            <a:endParaRPr lang="en-US" dirty="0"/>
          </a:p>
        </p:txBody>
      </p:sp>
    </p:spTree>
    <p:extLst>
      <p:ext uri="{BB962C8B-B14F-4D97-AF65-F5344CB8AC3E}">
        <p14:creationId xmlns:p14="http://schemas.microsoft.com/office/powerpoint/2010/main" val="1762286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9A9C-AD1C-4A35-AC4A-139E6E20EA0E}"/>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Innovations in sustainability</a:t>
            </a:r>
          </a:p>
        </p:txBody>
      </p:sp>
      <p:sp>
        <p:nvSpPr>
          <p:cNvPr id="3" name="Content Placeholder 2">
            <a:extLst>
              <a:ext uri="{FF2B5EF4-FFF2-40B4-BE49-F238E27FC236}">
                <a16:creationId xmlns:a16="http://schemas.microsoft.com/office/drawing/2014/main" id="{470E3365-F204-424E-8F0E-35A520282408}"/>
              </a:ext>
            </a:extLst>
          </p:cNvPr>
          <p:cNvSpPr>
            <a:spLocks noGrp="1"/>
          </p:cNvSpPr>
          <p:nvPr>
            <p:ph idx="1"/>
          </p:nvPr>
        </p:nvSpPr>
        <p:spPr>
          <a:xfrm>
            <a:off x="389745" y="1570795"/>
            <a:ext cx="11242622" cy="4351338"/>
          </a:xfrm>
        </p:spPr>
        <p:txBody>
          <a:bodyPr>
            <a:noAutofit/>
          </a:bodyPr>
          <a:lstStyle/>
          <a:p>
            <a:r>
              <a:rPr lang="en-US" sz="2600" dirty="0"/>
              <a:t>Difficult to sustain innovative financing for these low-cost preventative services, where margins are low for private providers  - need cross subsidization with other services that are offered by the clinic – e.g., diagnostics, surgeries, etc. </a:t>
            </a:r>
          </a:p>
          <a:p>
            <a:r>
              <a:rPr lang="en-US" sz="2600" dirty="0"/>
              <a:t>Community empowerment, service improvement at lower levels, training of human resources and empowering community workers improves awareness and sustainable demand for these highly elastic services. </a:t>
            </a:r>
          </a:p>
          <a:p>
            <a:r>
              <a:rPr lang="en-US" sz="2600" dirty="0"/>
              <a:t>Requires understanding of local conditions - how SRH services are financed are important for design and assessment of programs for sustainability. E.g., which are the external financed SRH programs and what specific components are essential to be financed from domestic resources.</a:t>
            </a:r>
          </a:p>
          <a:p>
            <a:r>
              <a:rPr lang="en-US" sz="2600" dirty="0"/>
              <a:t>Since these are everlasting life course services, hence advocacy for minimum fixed proportion of national budget for SRH services can play significant role in its financial sustainability.</a:t>
            </a:r>
          </a:p>
          <a:p>
            <a:endParaRPr lang="en-US" sz="2600" dirty="0"/>
          </a:p>
        </p:txBody>
      </p:sp>
    </p:spTree>
    <p:extLst>
      <p:ext uri="{BB962C8B-B14F-4D97-AF65-F5344CB8AC3E}">
        <p14:creationId xmlns:p14="http://schemas.microsoft.com/office/powerpoint/2010/main" val="3849493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AA184-AC1E-4DE7-A68F-E78B655F9BE3}"/>
              </a:ext>
            </a:extLst>
          </p:cNvPr>
          <p:cNvSpPr>
            <a:spLocks noGrp="1"/>
          </p:cNvSpPr>
          <p:nvPr>
            <p:ph type="title"/>
          </p:nvPr>
        </p:nvSpPr>
        <p:spPr>
          <a:xfrm>
            <a:off x="433468" y="14027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Resources</a:t>
            </a:r>
          </a:p>
        </p:txBody>
      </p:sp>
      <p:sp>
        <p:nvSpPr>
          <p:cNvPr id="3" name="Content Placeholder 2">
            <a:extLst>
              <a:ext uri="{FF2B5EF4-FFF2-40B4-BE49-F238E27FC236}">
                <a16:creationId xmlns:a16="http://schemas.microsoft.com/office/drawing/2014/main" id="{BC6816C0-17C3-4622-8A2D-FC9B32394309}"/>
              </a:ext>
            </a:extLst>
          </p:cNvPr>
          <p:cNvSpPr>
            <a:spLocks noGrp="1"/>
          </p:cNvSpPr>
          <p:nvPr>
            <p:ph idx="1"/>
          </p:nvPr>
        </p:nvSpPr>
        <p:spPr>
          <a:xfrm>
            <a:off x="433468" y="1176140"/>
            <a:ext cx="11551619" cy="5293661"/>
          </a:xfrm>
        </p:spPr>
        <p:txBody>
          <a:bodyPr>
            <a:noAutofit/>
          </a:bodyPr>
          <a:lstStyle/>
          <a:p>
            <a:pPr marL="0" indent="0">
              <a:lnSpc>
                <a:spcPct val="120000"/>
              </a:lnSpc>
              <a:buNone/>
            </a:pPr>
            <a:r>
              <a:rPr lang="en-GB" sz="1100" dirty="0"/>
              <a:t>FP2020. Women at the center 2018–2019. </a:t>
            </a:r>
            <a:r>
              <a:rPr lang="en-US" sz="1100" u="sng" dirty="0">
                <a:hlinkClick r:id="rId2"/>
              </a:rPr>
              <a:t>http://progress.familyplanning2020.org/sites/all/themes/custom/progressreport/pdf/FP2020_2019Report_WEB.pdf</a:t>
            </a:r>
            <a:endParaRPr lang="en-US" sz="1100" u="sng" dirty="0"/>
          </a:p>
          <a:p>
            <a:pPr marL="0" indent="0">
              <a:lnSpc>
                <a:spcPct val="120000"/>
              </a:lnSpc>
              <a:buNone/>
            </a:pPr>
            <a:r>
              <a:rPr lang="en-GB" sz="1100" dirty="0"/>
              <a:t>FP2020. The arc of progress 2019–2020. </a:t>
            </a:r>
            <a:r>
              <a:rPr lang="en-US" sz="1100" u="sng" dirty="0">
                <a:hlinkClick r:id="rId3"/>
              </a:rPr>
              <a:t>http://progress.familyplanning2020.org/sites/default/files/FP2020_ProgressReport2020_WEB.pdf</a:t>
            </a:r>
            <a:endParaRPr lang="en-US" sz="1100" dirty="0">
              <a:cs typeface="Calibri" panose="020F0502020204030204" pitchFamily="34" charset="0"/>
            </a:endParaRPr>
          </a:p>
          <a:p>
            <a:pPr marL="0" indent="0">
              <a:lnSpc>
                <a:spcPct val="120000"/>
              </a:lnSpc>
              <a:buNone/>
            </a:pPr>
            <a:r>
              <a:rPr lang="en-US" sz="1100" dirty="0">
                <a:cs typeface="Calibri" panose="020F0502020204030204" pitchFamily="34" charset="0"/>
              </a:rPr>
              <a:t>Haghparast-Bidgoli H, Pulkki-Brännström AM, Lafort Y, Beksinska M, Rambally L, Roy A, Reza-Paul S, Ombidi W, Gichangi P, Skordis-Worrall J. Inequity in costs of seeking sexual and reproductive health services in India and Kenya. International Journal for Equity in Health. 2015 Dec;14(1):1-8.</a:t>
            </a:r>
            <a:endParaRPr lang="en-GB" sz="1100" dirty="0">
              <a:cs typeface="Calibri" panose="020F0502020204030204" pitchFamily="34" charset="0"/>
            </a:endParaRPr>
          </a:p>
          <a:p>
            <a:pPr marL="0" indent="0">
              <a:lnSpc>
                <a:spcPct val="120000"/>
              </a:lnSpc>
              <a:buNone/>
            </a:pPr>
            <a:r>
              <a:rPr lang="en-GB" sz="1100" dirty="0">
                <a:cs typeface="Calibri" panose="020F0502020204030204" pitchFamily="34" charset="0"/>
              </a:rPr>
              <a:t>Heller PS. Back to Basics Fiscal Space: What It Is and How to Get It. Finance &amp; Development. 2005 Jun 6;42(002).</a:t>
            </a:r>
            <a:endParaRPr lang="en-GB" sz="1100" dirty="0"/>
          </a:p>
          <a:p>
            <a:pPr marL="0" indent="0">
              <a:lnSpc>
                <a:spcPct val="120000"/>
              </a:lnSpc>
              <a:buNone/>
            </a:pPr>
            <a:r>
              <a:rPr lang="en-GB" sz="1100" dirty="0"/>
              <a:t>Kutzin J, Witter S, Jowett M, Bayarsaikhan D, World Health Organization. Developing a national health financing strategy: a reference guide. World Health Organization; 2017.</a:t>
            </a:r>
          </a:p>
          <a:p>
            <a:pPr marL="0" indent="0">
              <a:lnSpc>
                <a:spcPct val="120000"/>
              </a:lnSpc>
              <a:buNone/>
            </a:pPr>
            <a:r>
              <a:rPr lang="en-GB" sz="1100" dirty="0"/>
              <a:t>McIntyre D, Kutzin J, World Health Organization. Health financing country diagnostic: a foundation for national strategy development. World Health Organization; 2016.</a:t>
            </a:r>
            <a:endParaRPr lang="en-US" sz="1100" dirty="0">
              <a:cs typeface="Calibri" panose="020F0502020204030204" pitchFamily="34" charset="0"/>
            </a:endParaRPr>
          </a:p>
          <a:p>
            <a:pPr marL="0" indent="0">
              <a:lnSpc>
                <a:spcPct val="120000"/>
              </a:lnSpc>
              <a:buNone/>
            </a:pPr>
            <a:r>
              <a:rPr lang="en-GB" sz="1100" dirty="0"/>
              <a:t>Montagu D, Graff M. Equity and financing for sexual and reproductive health service delivery: current innovations. BMJ Sexual &amp; Reproductive Health. 2009 Jul 1;35(3):145-9.</a:t>
            </a:r>
          </a:p>
          <a:p>
            <a:pPr marL="0" indent="0">
              <a:lnSpc>
                <a:spcPct val="120000"/>
              </a:lnSpc>
              <a:buNone/>
            </a:pPr>
            <a:r>
              <a:rPr lang="en-US" sz="1100" dirty="0"/>
              <a:t>Policy Considerations for Financing Sexual and Reproductive Health and Rights in the Post-2015 Era. High Level Task Force for International Conference for Population and Development (ICPD); Feb 2015.</a:t>
            </a:r>
            <a:endParaRPr lang="en-GB" sz="1100" dirty="0"/>
          </a:p>
          <a:p>
            <a:pPr marL="0" indent="0">
              <a:lnSpc>
                <a:spcPct val="120000"/>
              </a:lnSpc>
              <a:buNone/>
            </a:pPr>
            <a:r>
              <a:rPr lang="en-GB" sz="1100" dirty="0"/>
              <a:t>Ravindran TS, Govender V. Sexual and reproductive health services in universal health coverage: a review of recent evidence from low-and middle-income countries. Sexual and reproductive health matters. 2020 Dec 17;28(2):1779632. </a:t>
            </a:r>
            <a:r>
              <a:rPr lang="en-US" sz="1100" dirty="0"/>
              <a:t>DOI:10.1080/26410397.2020.1779632</a:t>
            </a:r>
            <a:endParaRPr lang="en-GB" sz="1100" dirty="0"/>
          </a:p>
          <a:p>
            <a:pPr marL="0" indent="0">
              <a:lnSpc>
                <a:spcPct val="120000"/>
              </a:lnSpc>
              <a:buNone/>
            </a:pPr>
            <a:r>
              <a:rPr lang="en-GB" sz="1100" dirty="0"/>
              <a:t>Rob U, Alam MM. Performance-based incentive for improving quality of maternal health services in Bangladesh. Int Q Community Health Educ. 2013;34(4):303-12. doi: 10.2190/IQ.34.4.b. PMID: 25228481.</a:t>
            </a:r>
          </a:p>
          <a:p>
            <a:pPr marL="0" indent="0">
              <a:lnSpc>
                <a:spcPct val="120000"/>
              </a:lnSpc>
              <a:buNone/>
            </a:pPr>
            <a:r>
              <a:rPr lang="en-GB" sz="1100" dirty="0"/>
              <a:t>Schäferhoff M, van Hoog S, Martinez S, Fewer S, Yamey G. Funding for sexual and reproductive health and rights in low-and middle-income countries: threats, outlook and opportunities. The Partnership for Maternal, Newborn &amp; Child Health. 2019. </a:t>
            </a:r>
            <a:r>
              <a:rPr lang="en-GB" sz="1100" u="sng" dirty="0">
                <a:hlinkClick r:id="rId4"/>
              </a:rPr>
              <a:t>https://pmnch.who.int/docs/librariesprovider9/meeting-reports/srhr_forecast.pdf?sfvrsn=d6d8c47c_3&amp;download=true</a:t>
            </a:r>
            <a:r>
              <a:rPr lang="en-GB" sz="1100" u="sng" dirty="0"/>
              <a:t> </a:t>
            </a:r>
            <a:r>
              <a:rPr lang="en-GB" sz="1100" dirty="0"/>
              <a:t> </a:t>
            </a:r>
          </a:p>
          <a:p>
            <a:pPr marL="0" indent="0">
              <a:lnSpc>
                <a:spcPct val="120000"/>
              </a:lnSpc>
              <a:buNone/>
            </a:pPr>
            <a:r>
              <a:rPr lang="en-US" sz="1100" dirty="0"/>
              <a:t>Sully EA, et al. Adding it up: investing in sexual and reproductive health 2019. New York: Guttmacher Institute; 2020. </a:t>
            </a:r>
            <a:r>
              <a:rPr lang="en-US" sz="1100" u="sng" dirty="0">
                <a:hlinkClick r:id="rId5"/>
              </a:rPr>
              <a:t>https://www.guttmacher.org/report/adding-it-up-investing-in-sexual-reproductive-health-2019</a:t>
            </a:r>
            <a:endParaRPr lang="en-US" sz="1100" u="sng" dirty="0"/>
          </a:p>
          <a:p>
            <a:pPr marL="0" indent="0">
              <a:lnSpc>
                <a:spcPct val="120000"/>
              </a:lnSpc>
              <a:buNone/>
            </a:pPr>
            <a:r>
              <a:rPr lang="en-GB" sz="1100" dirty="0"/>
              <a:t>Witter S, Somanathan A. Demand-side financing for sexual and reproductive health services in low and middle-income countries: A review of the evidence. World Bank Policy Research Working Paper. 2012 Oct 1(6213).</a:t>
            </a:r>
            <a:endParaRPr lang="en-US" sz="1100" dirty="0">
              <a:cs typeface="Calibri" panose="020F0502020204030204" pitchFamily="34" charset="0"/>
            </a:endParaRPr>
          </a:p>
          <a:p>
            <a:pPr marL="0" indent="0">
              <a:lnSpc>
                <a:spcPct val="120000"/>
              </a:lnSpc>
              <a:buNone/>
            </a:pPr>
            <a:endParaRPr lang="en-US" sz="1100" u="sng" dirty="0"/>
          </a:p>
          <a:p>
            <a:pPr marL="0" indent="0">
              <a:lnSpc>
                <a:spcPct val="120000"/>
              </a:lnSpc>
              <a:buNone/>
            </a:pPr>
            <a:endParaRPr lang="en-US" sz="1100" dirty="0"/>
          </a:p>
        </p:txBody>
      </p:sp>
    </p:spTree>
    <p:extLst>
      <p:ext uri="{BB962C8B-B14F-4D97-AF65-F5344CB8AC3E}">
        <p14:creationId xmlns:p14="http://schemas.microsoft.com/office/powerpoint/2010/main" val="3184266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F469A-CA01-4D7C-A31C-2EA0F11A5DC2}"/>
              </a:ext>
            </a:extLst>
          </p:cNvPr>
          <p:cNvSpPr>
            <a:spLocks noGrp="1"/>
          </p:cNvSpPr>
          <p:nvPr>
            <p:ph type="title"/>
          </p:nvPr>
        </p:nvSpPr>
        <p:spPr>
          <a:xfrm>
            <a:off x="685038" y="5715000"/>
            <a:ext cx="10515600" cy="957809"/>
          </a:xfrm>
          <a:ln>
            <a:solidFill>
              <a:schemeClr val="bg2">
                <a:lumMod val="90000"/>
              </a:schemeClr>
            </a:solidFill>
          </a:ln>
        </p:spPr>
        <p:txBody>
          <a:bodyPr/>
          <a:lstStyle/>
          <a:p>
            <a:pPr algn="ctr"/>
            <a:r>
              <a:rPr lang="en-US" b="1" dirty="0">
                <a:solidFill>
                  <a:schemeClr val="accent1"/>
                </a:solidFill>
                <a:latin typeface="Calibri" panose="020F0502020204030204" pitchFamily="34" charset="0"/>
                <a:cs typeface="Calibri" panose="020F0502020204030204" pitchFamily="34" charset="0"/>
              </a:rPr>
              <a:t>THANK YOU</a:t>
            </a:r>
          </a:p>
        </p:txBody>
      </p:sp>
      <p:pic>
        <p:nvPicPr>
          <p:cNvPr id="5" name="Content Placeholder 4">
            <a:extLst>
              <a:ext uri="{FF2B5EF4-FFF2-40B4-BE49-F238E27FC236}">
                <a16:creationId xmlns:a16="http://schemas.microsoft.com/office/drawing/2014/main" id="{D0BB7C82-BAD0-45D4-BFE7-046573C9679C}"/>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284726" y="365125"/>
            <a:ext cx="3316224" cy="4982121"/>
          </a:xfrm>
        </p:spPr>
      </p:pic>
      <p:sp>
        <p:nvSpPr>
          <p:cNvPr id="6" name="TextBox 5">
            <a:extLst>
              <a:ext uri="{FF2B5EF4-FFF2-40B4-BE49-F238E27FC236}">
                <a16:creationId xmlns:a16="http://schemas.microsoft.com/office/drawing/2014/main" id="{FDCCA126-77C4-42C5-8CA1-7CF1D6586A9B}"/>
              </a:ext>
            </a:extLst>
          </p:cNvPr>
          <p:cNvSpPr txBox="1"/>
          <p:nvPr/>
        </p:nvSpPr>
        <p:spPr>
          <a:xfrm>
            <a:off x="4284726" y="5070312"/>
            <a:ext cx="3316224" cy="230832"/>
          </a:xfrm>
          <a:prstGeom prst="rect">
            <a:avLst/>
          </a:prstGeom>
          <a:noFill/>
        </p:spPr>
        <p:txBody>
          <a:bodyPr wrap="square" rtlCol="0">
            <a:spAutoFit/>
          </a:bodyPr>
          <a:lstStyle/>
          <a:p>
            <a:r>
              <a:rPr lang="en-US" sz="900" dirty="0">
                <a:hlinkClick r:id="rId3" tooltip="https://devpolicy.org/about-time-putting-family-planning-back-on-the-development-agenda-2-2012071/"/>
              </a:rPr>
              <a:t>This Photo</a:t>
            </a:r>
            <a:r>
              <a:rPr lang="en-US" sz="900" dirty="0"/>
              <a:t> by Unknown Author is licensed under </a:t>
            </a:r>
            <a:r>
              <a:rPr lang="en-US" sz="900" dirty="0">
                <a:hlinkClick r:id="rId4" tooltip="https://creativecommons.org/licenses/by-nc-sa/3.0/"/>
              </a:rPr>
              <a:t>CC BY-SA-NC</a:t>
            </a:r>
            <a:endParaRPr lang="en-US" sz="900" dirty="0"/>
          </a:p>
        </p:txBody>
      </p:sp>
    </p:spTree>
    <p:extLst>
      <p:ext uri="{BB962C8B-B14F-4D97-AF65-F5344CB8AC3E}">
        <p14:creationId xmlns:p14="http://schemas.microsoft.com/office/powerpoint/2010/main" val="1048244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5853E-1DF8-42AB-8F2B-0AFDECEDB8CB}"/>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National policy context</a:t>
            </a:r>
          </a:p>
        </p:txBody>
      </p:sp>
      <p:sp>
        <p:nvSpPr>
          <p:cNvPr id="3" name="Content Placeholder 2">
            <a:extLst>
              <a:ext uri="{FF2B5EF4-FFF2-40B4-BE49-F238E27FC236}">
                <a16:creationId xmlns:a16="http://schemas.microsoft.com/office/drawing/2014/main" id="{42CBDA26-75D7-4D9F-8782-D57AB4E2D79E}"/>
              </a:ext>
            </a:extLst>
          </p:cNvPr>
          <p:cNvSpPr>
            <a:spLocks noGrp="1"/>
          </p:cNvSpPr>
          <p:nvPr>
            <p:ph idx="1"/>
          </p:nvPr>
        </p:nvSpPr>
        <p:spPr>
          <a:xfrm>
            <a:off x="838200" y="1569147"/>
            <a:ext cx="10515600" cy="4591902"/>
          </a:xfrm>
        </p:spPr>
        <p:txBody>
          <a:bodyPr>
            <a:normAutofit fontScale="92500" lnSpcReduction="20000"/>
          </a:bodyPr>
          <a:lstStyle/>
          <a:p>
            <a:pPr>
              <a:lnSpc>
                <a:spcPct val="120000"/>
              </a:lnSpc>
            </a:pPr>
            <a:r>
              <a:rPr lang="en-US" sz="2400" dirty="0">
                <a:cs typeface="Calibri" panose="020F0502020204030204" pitchFamily="34" charset="0"/>
              </a:rPr>
              <a:t>Assess national RH policies and goals overtime and current situation</a:t>
            </a:r>
          </a:p>
          <a:p>
            <a:pPr>
              <a:lnSpc>
                <a:spcPct val="120000"/>
              </a:lnSpc>
            </a:pPr>
            <a:r>
              <a:rPr lang="en-US" sz="2400" dirty="0">
                <a:cs typeface="Calibri" panose="020F0502020204030204" pitchFamily="34" charset="0"/>
              </a:rPr>
              <a:t>Better availability and access to SRH leads to better outcomes (lower no. of unintended pregnancies and unplanned births, unsafe abortions, maternal and newborn deaths, HIV infections and infertility in untreated STIs) and use of resources</a:t>
            </a:r>
          </a:p>
          <a:p>
            <a:pPr>
              <a:lnSpc>
                <a:spcPct val="120000"/>
              </a:lnSpc>
            </a:pPr>
            <a:r>
              <a:rPr lang="en-US" sz="2400" dirty="0">
                <a:effectLst/>
                <a:ea typeface="Calibri" panose="020F0502020204030204" pitchFamily="34" charset="0"/>
                <a:cs typeface="Times New Roman" panose="02020603050405020304" pitchFamily="18" charset="0"/>
              </a:rPr>
              <a:t>Assess keys indicators of outcomes, outputs in terms of unmet needs, inputs in terms of bottlenecks to access and allocation of financing</a:t>
            </a:r>
          </a:p>
          <a:p>
            <a:pPr>
              <a:lnSpc>
                <a:spcPct val="120000"/>
              </a:lnSpc>
              <a:spcBef>
                <a:spcPts val="0"/>
              </a:spcBef>
            </a:pPr>
            <a:r>
              <a:rPr lang="en-US" sz="2400" dirty="0">
                <a:cs typeface="Calibri" panose="020F0502020204030204" pitchFamily="34" charset="0"/>
              </a:rPr>
              <a:t>To increase access, analyze SRH services delivery through three tiers of government, donors, NGOs, private sectors and identify</a:t>
            </a:r>
            <a:r>
              <a:rPr lang="en-US" sz="2400" dirty="0">
                <a:effectLst/>
                <a:ea typeface="Calibri" panose="020F0502020204030204" pitchFamily="34" charset="0"/>
                <a:cs typeface="Times New Roman" panose="02020603050405020304" pitchFamily="18" charset="0"/>
              </a:rPr>
              <a:t> access barriers - </a:t>
            </a:r>
            <a:r>
              <a:rPr lang="en-US" sz="2400" dirty="0">
                <a:ea typeface="Calibri" panose="020F0502020204030204" pitchFamily="34" charset="0"/>
                <a:cs typeface="Times New Roman" panose="02020603050405020304" pitchFamily="18" charset="0"/>
              </a:rPr>
              <a:t>Availability, accessibility (financial and physical), acceptability (cultural and behavioural), coverage and actual use</a:t>
            </a:r>
          </a:p>
          <a:p>
            <a:pPr lvl="1">
              <a:lnSpc>
                <a:spcPct val="120000"/>
              </a:lnSpc>
              <a:spcBef>
                <a:spcPts val="0"/>
              </a:spcBef>
            </a:pPr>
            <a:r>
              <a:rPr lang="en-US" sz="2000" dirty="0">
                <a:cs typeface="Calibri" panose="020F0502020204030204" pitchFamily="34" charset="0"/>
              </a:rPr>
              <a:t>Research shows community-based distribution of services, provision of services by community-based workers, and mobilization of resources are required  to increase access to and use of SRH and maternal health services</a:t>
            </a:r>
          </a:p>
          <a:p>
            <a:pPr>
              <a:lnSpc>
                <a:spcPct val="115000"/>
              </a:lnSpc>
              <a:spcBef>
                <a:spcPts val="0"/>
              </a:spcBef>
            </a:pPr>
            <a:r>
              <a:rPr lang="en-US" sz="2400" dirty="0">
                <a:effectLst/>
                <a:ea typeface="Calibri" panose="020F0502020204030204" pitchFamily="34" charset="0"/>
                <a:cs typeface="Times New Roman" panose="02020603050405020304" pitchFamily="18" charset="0"/>
              </a:rPr>
              <a:t>Analyze </a:t>
            </a:r>
            <a:r>
              <a:rPr lang="en-US" sz="2400" dirty="0">
                <a:ea typeface="Calibri" panose="020F0502020204030204" pitchFamily="34" charset="0"/>
                <a:cs typeface="Times New Roman" panose="02020603050405020304" pitchFamily="18" charset="0"/>
              </a:rPr>
              <a:t>f</a:t>
            </a:r>
            <a:r>
              <a:rPr lang="en-US" sz="2400" dirty="0">
                <a:effectLst/>
                <a:ea typeface="Calibri" panose="020F0502020204030204" pitchFamily="34" charset="0"/>
                <a:cs typeface="Times New Roman" panose="02020603050405020304" pitchFamily="18" charset="0"/>
              </a:rPr>
              <a:t>inancing barriers to address the areas where bottlenecks exist</a:t>
            </a:r>
          </a:p>
        </p:txBody>
      </p:sp>
      <p:sp>
        <p:nvSpPr>
          <p:cNvPr id="4" name="TextBox 3">
            <a:extLst>
              <a:ext uri="{FF2B5EF4-FFF2-40B4-BE49-F238E27FC236}">
                <a16:creationId xmlns:a16="http://schemas.microsoft.com/office/drawing/2014/main" id="{1CAAFD2D-601D-4EF7-9072-171E79DEEC27}"/>
              </a:ext>
            </a:extLst>
          </p:cNvPr>
          <p:cNvSpPr txBox="1"/>
          <p:nvPr/>
        </p:nvSpPr>
        <p:spPr>
          <a:xfrm>
            <a:off x="262052" y="6396335"/>
            <a:ext cx="10933771" cy="461665"/>
          </a:xfrm>
          <a:prstGeom prst="rect">
            <a:avLst/>
          </a:prstGeom>
          <a:noFill/>
        </p:spPr>
        <p:txBody>
          <a:bodyPr wrap="square" rtlCol="0">
            <a:spAutoFit/>
          </a:bodyPr>
          <a:lstStyle/>
          <a:p>
            <a:r>
              <a:rPr lang="en-US" sz="1200" dirty="0"/>
              <a:t>Policy Considerations for Financing Sexual and Reproductive Health and Rights in the Post-2015 Era – High Level Task Force for International Conference for Population and Development (ICPD); Feb 2015.</a:t>
            </a:r>
          </a:p>
        </p:txBody>
      </p:sp>
    </p:spTree>
    <p:extLst>
      <p:ext uri="{BB962C8B-B14F-4D97-AF65-F5344CB8AC3E}">
        <p14:creationId xmlns:p14="http://schemas.microsoft.com/office/powerpoint/2010/main" val="3530982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4DE3B-A338-492A-90CF-9FBB167B6305}"/>
              </a:ext>
            </a:extLst>
          </p:cNvPr>
          <p:cNvSpPr>
            <a:spLocks noGrp="1"/>
          </p:cNvSpPr>
          <p:nvPr>
            <p:ph type="title"/>
          </p:nvPr>
        </p:nvSpPr>
        <p:spPr>
          <a:xfrm>
            <a:off x="786160" y="241458"/>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Demographics- Needs assessment</a:t>
            </a:r>
          </a:p>
        </p:txBody>
      </p:sp>
      <p:sp>
        <p:nvSpPr>
          <p:cNvPr id="3" name="Content Placeholder 2">
            <a:extLst>
              <a:ext uri="{FF2B5EF4-FFF2-40B4-BE49-F238E27FC236}">
                <a16:creationId xmlns:a16="http://schemas.microsoft.com/office/drawing/2014/main" id="{577CFFD7-1820-4B6A-BCE4-599BE2976A6A}"/>
              </a:ext>
            </a:extLst>
          </p:cNvPr>
          <p:cNvSpPr>
            <a:spLocks noGrp="1"/>
          </p:cNvSpPr>
          <p:nvPr>
            <p:ph idx="1"/>
          </p:nvPr>
        </p:nvSpPr>
        <p:spPr>
          <a:xfrm>
            <a:off x="205940" y="1849119"/>
            <a:ext cx="5641077" cy="4284037"/>
          </a:xfrm>
        </p:spPr>
        <p:txBody>
          <a:bodyPr>
            <a:normAutofit/>
          </a:bodyPr>
          <a:lstStyle/>
          <a:p>
            <a:r>
              <a:rPr lang="en-US" dirty="0"/>
              <a:t>49% of pregnancies in LMICs are unintended</a:t>
            </a:r>
          </a:p>
          <a:p>
            <a:r>
              <a:rPr lang="en-US" dirty="0"/>
              <a:t>21% of women in reproductive age (15-49) in 36 LMICs in Asia in 2019 have unmet needs for contraceptive services, maternal care, newborn care, abortion services and treatment of major STIs. In adolescents (15-19), the unmet need is 51%</a:t>
            </a:r>
          </a:p>
          <a:p>
            <a:endParaRPr lang="en-US" dirty="0"/>
          </a:p>
        </p:txBody>
      </p:sp>
      <p:pic>
        <p:nvPicPr>
          <p:cNvPr id="1026" name="Picture 2">
            <a:extLst>
              <a:ext uri="{FF2B5EF4-FFF2-40B4-BE49-F238E27FC236}">
                <a16:creationId xmlns:a16="http://schemas.microsoft.com/office/drawing/2014/main" id="{A807E47C-9C73-4B9B-9AFF-245A16E25E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179" r="11670"/>
          <a:stretch/>
        </p:blipFill>
        <p:spPr bwMode="auto">
          <a:xfrm>
            <a:off x="5847017" y="1640837"/>
            <a:ext cx="6035041" cy="44077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9AF169A-AAAF-4C72-AAE1-529E3D813449}"/>
              </a:ext>
            </a:extLst>
          </p:cNvPr>
          <p:cNvSpPr txBox="1"/>
          <p:nvPr/>
        </p:nvSpPr>
        <p:spPr>
          <a:xfrm>
            <a:off x="317810" y="6421483"/>
            <a:ext cx="11301761" cy="307777"/>
          </a:xfrm>
          <a:prstGeom prst="rect">
            <a:avLst/>
          </a:prstGeom>
          <a:noFill/>
        </p:spPr>
        <p:txBody>
          <a:bodyPr wrap="square" rtlCol="0">
            <a:spAutoFit/>
          </a:bodyPr>
          <a:lstStyle/>
          <a:p>
            <a:r>
              <a:rPr lang="en-US" sz="1400" b="0" dirty="0">
                <a:solidFill>
                  <a:srgbClr val="555555"/>
                </a:solidFill>
                <a:effectLst/>
              </a:rPr>
              <a:t>Sully EA, et al. Adding It Up: Investing in Sexual and Reproductive Health 2019. New York: Guttmacher Institute; 2020</a:t>
            </a:r>
            <a:r>
              <a:rPr lang="en-US" sz="1400" dirty="0">
                <a:solidFill>
                  <a:srgbClr val="555555"/>
                </a:solidFill>
              </a:rPr>
              <a:t>.</a:t>
            </a:r>
            <a:endParaRPr lang="en-US" sz="1400" dirty="0"/>
          </a:p>
        </p:txBody>
      </p:sp>
    </p:spTree>
    <p:extLst>
      <p:ext uri="{BB962C8B-B14F-4D97-AF65-F5344CB8AC3E}">
        <p14:creationId xmlns:p14="http://schemas.microsoft.com/office/powerpoint/2010/main" val="253177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BD51-891E-4C80-8FBD-35F5CC3C786A}"/>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Financial context – Why invest in SRH?</a:t>
            </a:r>
          </a:p>
        </p:txBody>
      </p:sp>
      <p:sp>
        <p:nvSpPr>
          <p:cNvPr id="3" name="Content Placeholder 2">
            <a:extLst>
              <a:ext uri="{FF2B5EF4-FFF2-40B4-BE49-F238E27FC236}">
                <a16:creationId xmlns:a16="http://schemas.microsoft.com/office/drawing/2014/main" id="{6DF1A940-FAB6-4EC8-9467-567D6E8B3258}"/>
              </a:ext>
            </a:extLst>
          </p:cNvPr>
          <p:cNvSpPr>
            <a:spLocks noGrp="1"/>
          </p:cNvSpPr>
          <p:nvPr>
            <p:ph idx="1"/>
          </p:nvPr>
        </p:nvSpPr>
        <p:spPr>
          <a:xfrm>
            <a:off x="838200" y="1561856"/>
            <a:ext cx="10820400" cy="4351338"/>
          </a:xfrm>
        </p:spPr>
        <p:txBody>
          <a:bodyPr>
            <a:noAutofit/>
          </a:bodyPr>
          <a:lstStyle/>
          <a:p>
            <a:pPr>
              <a:lnSpc>
                <a:spcPct val="100000"/>
              </a:lnSpc>
            </a:pPr>
            <a:r>
              <a:rPr lang="en-US" sz="2400" dirty="0"/>
              <a:t>High Out-of-Pocket (OOP) spending in developing countries for health and SRH. (42% of all resources for SRH are OOP) </a:t>
            </a:r>
          </a:p>
          <a:p>
            <a:pPr>
              <a:lnSpc>
                <a:spcPct val="100000"/>
              </a:lnSpc>
            </a:pPr>
            <a:r>
              <a:rPr lang="en-US" sz="2400" dirty="0"/>
              <a:t>Greater public spending and other prepaid schemes are associated with lower dependence on OOP spending for health services </a:t>
            </a:r>
          </a:p>
          <a:p>
            <a:pPr>
              <a:lnSpc>
                <a:spcPct val="100000"/>
              </a:lnSpc>
            </a:pPr>
            <a:r>
              <a:rPr lang="en-US" sz="2400" dirty="0"/>
              <a:t>Lower OOP spending implies fewer financial barriers to the use of services</a:t>
            </a:r>
            <a:endParaRPr lang="en-US" sz="2400" dirty="0">
              <a:effectLst/>
              <a:ea typeface="Calibri" panose="020F0502020204030204" pitchFamily="34" charset="0"/>
              <a:cs typeface="Calibri" panose="020F0502020204030204" pitchFamily="34" charset="0"/>
            </a:endParaRPr>
          </a:p>
          <a:p>
            <a:pPr>
              <a:lnSpc>
                <a:spcPct val="100000"/>
              </a:lnSpc>
            </a:pPr>
            <a:r>
              <a:rPr lang="en-US" sz="2400" dirty="0">
                <a:cs typeface="Calibri" panose="020F0502020204030204" pitchFamily="34" charset="0"/>
              </a:rPr>
              <a:t>Perceived benefits of SRH  services to personal health is low  - </a:t>
            </a:r>
            <a:r>
              <a:rPr lang="en-US" sz="2400" dirty="0"/>
              <a:t>Very elastic demand </a:t>
            </a:r>
          </a:p>
          <a:p>
            <a:pPr lvl="1">
              <a:lnSpc>
                <a:spcPct val="100000"/>
              </a:lnSpc>
            </a:pPr>
            <a:r>
              <a:rPr lang="en-US" sz="1800" dirty="0">
                <a:cs typeface="Calibri" panose="020F0502020204030204" pitchFamily="34" charset="0"/>
              </a:rPr>
              <a:t>Less likely to use unless subsidized</a:t>
            </a:r>
          </a:p>
          <a:p>
            <a:pPr lvl="1">
              <a:lnSpc>
                <a:spcPct val="100000"/>
              </a:lnSpc>
            </a:pPr>
            <a:r>
              <a:rPr lang="en-US" sz="1800" dirty="0"/>
              <a:t>A small increase in price reduces the demand </a:t>
            </a:r>
          </a:p>
          <a:p>
            <a:pPr>
              <a:lnSpc>
                <a:spcPct val="100000"/>
              </a:lnSpc>
            </a:pPr>
            <a:r>
              <a:rPr lang="en-US" sz="2400" dirty="0">
                <a:cs typeface="Calibri" panose="020F0502020204030204" pitchFamily="34" charset="0"/>
              </a:rPr>
              <a:t>Public good - </a:t>
            </a:r>
            <a:r>
              <a:rPr lang="en-US" sz="2400" dirty="0"/>
              <a:t>Large positive externalities and societal value </a:t>
            </a:r>
          </a:p>
          <a:p>
            <a:pPr>
              <a:lnSpc>
                <a:spcPct val="100000"/>
              </a:lnSpc>
            </a:pPr>
            <a:r>
              <a:rPr lang="en-US" sz="2400" dirty="0">
                <a:cs typeface="Calibri" panose="020F0502020204030204" pitchFamily="34" charset="0"/>
              </a:rPr>
              <a:t>Spending on SRH is Cost effective</a:t>
            </a:r>
            <a:endParaRPr lang="en-US" sz="2400" dirty="0">
              <a:highlight>
                <a:srgbClr val="FFFF00"/>
              </a:highlight>
            </a:endParaRPr>
          </a:p>
          <a:p>
            <a:pPr>
              <a:lnSpc>
                <a:spcPct val="100000"/>
              </a:lnSpc>
            </a:pPr>
            <a:r>
              <a:rPr lang="en-US" sz="2400" dirty="0"/>
              <a:t>Other international agendas (for example HIV) have reduced the financing for FP</a:t>
            </a:r>
          </a:p>
          <a:p>
            <a:pPr>
              <a:lnSpc>
                <a:spcPct val="100000"/>
              </a:lnSpc>
            </a:pPr>
            <a:endParaRPr lang="en-US" sz="2400" dirty="0"/>
          </a:p>
          <a:p>
            <a:pPr marL="0" indent="0">
              <a:lnSpc>
                <a:spcPct val="120000"/>
              </a:lnSpc>
              <a:buNone/>
            </a:pPr>
            <a:endParaRPr lang="en-US" sz="2400" dirty="0"/>
          </a:p>
        </p:txBody>
      </p:sp>
    </p:spTree>
    <p:extLst>
      <p:ext uri="{BB962C8B-B14F-4D97-AF65-F5344CB8AC3E}">
        <p14:creationId xmlns:p14="http://schemas.microsoft.com/office/powerpoint/2010/main" val="3909399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4EB2B-FB13-42D0-8D7B-19F67E9AABFA}"/>
              </a:ext>
            </a:extLst>
          </p:cNvPr>
          <p:cNvSpPr>
            <a:spLocks noGrp="1"/>
          </p:cNvSpPr>
          <p:nvPr>
            <p:ph type="title"/>
          </p:nvPr>
        </p:nvSpPr>
        <p:spPr>
          <a:xfrm>
            <a:off x="838199" y="313754"/>
            <a:ext cx="10894255"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Distribution of family planning expenditures by sources of funds in 69 FP2020 countries in 2018</a:t>
            </a:r>
          </a:p>
        </p:txBody>
      </p:sp>
      <p:graphicFrame>
        <p:nvGraphicFramePr>
          <p:cNvPr id="6" name="Content Placeholder 5">
            <a:extLst>
              <a:ext uri="{FF2B5EF4-FFF2-40B4-BE49-F238E27FC236}">
                <a16:creationId xmlns:a16="http://schemas.microsoft.com/office/drawing/2014/main" id="{270770DB-4498-46DB-B4A4-EC1A095E5355}"/>
              </a:ext>
            </a:extLst>
          </p:cNvPr>
          <p:cNvGraphicFramePr>
            <a:graphicFrameLocks noGrp="1"/>
          </p:cNvGraphicFramePr>
          <p:nvPr>
            <p:ph idx="1"/>
            <p:extLst>
              <p:ext uri="{D42A27DB-BD31-4B8C-83A1-F6EECF244321}">
                <p14:modId xmlns:p14="http://schemas.microsoft.com/office/powerpoint/2010/main" val="156287308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7078AD89-D646-4F10-BB01-1797FA313A81}"/>
              </a:ext>
            </a:extLst>
          </p:cNvPr>
          <p:cNvSpPr txBox="1"/>
          <p:nvPr/>
        </p:nvSpPr>
        <p:spPr>
          <a:xfrm>
            <a:off x="731520" y="6429945"/>
            <a:ext cx="9442027" cy="369332"/>
          </a:xfrm>
          <a:prstGeom prst="rect">
            <a:avLst/>
          </a:prstGeom>
          <a:noFill/>
        </p:spPr>
        <p:txBody>
          <a:bodyPr wrap="square" rtlCol="0">
            <a:spAutoFit/>
          </a:bodyPr>
          <a:lstStyle/>
          <a:p>
            <a:r>
              <a:rPr lang="en-US" dirty="0">
                <a:hlinkClick r:id="rId3"/>
              </a:rPr>
              <a:t>Finance | Progress Report 2020 (familyplanning2020.org)</a:t>
            </a:r>
            <a:endParaRPr lang="en-US" dirty="0"/>
          </a:p>
        </p:txBody>
      </p:sp>
    </p:spTree>
    <p:extLst>
      <p:ext uri="{BB962C8B-B14F-4D97-AF65-F5344CB8AC3E}">
        <p14:creationId xmlns:p14="http://schemas.microsoft.com/office/powerpoint/2010/main" val="114473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AE1EDB-D18B-479D-B94F-5995062389C7}"/>
              </a:ext>
            </a:extLst>
          </p:cNvPr>
          <p:cNvSpPr>
            <a:spLocks noGrp="1"/>
          </p:cNvSpPr>
          <p:nvPr>
            <p:ph type="subTitle" idx="1"/>
          </p:nvPr>
        </p:nvSpPr>
        <p:spPr>
          <a:xfrm>
            <a:off x="1388327" y="4837958"/>
            <a:ext cx="9144000" cy="1655762"/>
          </a:xfrm>
        </p:spPr>
        <p:txBody>
          <a:bodyPr>
            <a:normAutofit/>
          </a:bodyPr>
          <a:lstStyle/>
          <a:p>
            <a:r>
              <a:rPr lang="en-US" sz="3600" b="1" dirty="0">
                <a:solidFill>
                  <a:schemeClr val="accent1"/>
                </a:solidFill>
                <a:latin typeface="Calibri" panose="020F0502020204030204" pitchFamily="34" charset="0"/>
                <a:cs typeface="Calibri" panose="020F0502020204030204" pitchFamily="34" charset="0"/>
              </a:rPr>
              <a:t>Analytical Framework for Financing SRH Services</a:t>
            </a:r>
          </a:p>
          <a:p>
            <a:endParaRPr lang="en-US" sz="3600" b="1" dirty="0">
              <a:solidFill>
                <a:schemeClr val="accent1"/>
              </a:solidFill>
              <a:latin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690DDC78-55A5-4938-B87A-9D97D0A65B3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523786" y="156116"/>
            <a:ext cx="3802565" cy="4388485"/>
          </a:xfrm>
          <a:prstGeom prst="rect">
            <a:avLst/>
          </a:prstGeom>
        </p:spPr>
      </p:pic>
      <p:sp>
        <p:nvSpPr>
          <p:cNvPr id="9" name="TextBox 8">
            <a:extLst>
              <a:ext uri="{FF2B5EF4-FFF2-40B4-BE49-F238E27FC236}">
                <a16:creationId xmlns:a16="http://schemas.microsoft.com/office/drawing/2014/main" id="{7CF65940-BBE5-4B6C-BDDB-01202D270B63}"/>
              </a:ext>
            </a:extLst>
          </p:cNvPr>
          <p:cNvSpPr txBox="1"/>
          <p:nvPr/>
        </p:nvSpPr>
        <p:spPr>
          <a:xfrm>
            <a:off x="3787626" y="4341648"/>
            <a:ext cx="3310125" cy="230832"/>
          </a:xfrm>
          <a:prstGeom prst="rect">
            <a:avLst/>
          </a:prstGeom>
          <a:noFill/>
        </p:spPr>
        <p:txBody>
          <a:bodyPr wrap="square" rtlCol="0">
            <a:spAutoFit/>
          </a:bodyPr>
          <a:lstStyle/>
          <a:p>
            <a:r>
              <a:rPr lang="en-US" sz="900" dirty="0">
                <a:hlinkClick r:id="rId3" tooltip="https://devpolicy.org/prioritising-periods-preventing-unwanted-pregnancy-addressing-menstrual-reproductive-health-tl-png-20170526/mh-and-srh-png-msia-greenwood/"/>
              </a:rPr>
              <a:t>This Photo</a:t>
            </a:r>
            <a:r>
              <a:rPr lang="en-US" sz="900" dirty="0"/>
              <a:t> by Unknown Author is licensed under </a:t>
            </a:r>
            <a:r>
              <a:rPr lang="en-US" sz="900" dirty="0">
                <a:hlinkClick r:id="rId4" tooltip="https://creativecommons.org/licenses/by-nc-sa/3.0/"/>
              </a:rPr>
              <a:t>CC BY-SA-NC</a:t>
            </a:r>
            <a:endParaRPr lang="en-US" sz="900" dirty="0"/>
          </a:p>
        </p:txBody>
      </p:sp>
    </p:spTree>
    <p:extLst>
      <p:ext uri="{BB962C8B-B14F-4D97-AF65-F5344CB8AC3E}">
        <p14:creationId xmlns:p14="http://schemas.microsoft.com/office/powerpoint/2010/main" val="123347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D84D3-6946-40B8-BF1A-D2BF9D0DC722}"/>
              </a:ext>
            </a:extLst>
          </p:cNvPr>
          <p:cNvSpPr>
            <a:spLocks noGrp="1"/>
          </p:cNvSpPr>
          <p:nvPr>
            <p:ph type="title"/>
          </p:nvPr>
        </p:nvSpPr>
        <p:spPr>
          <a:xfrm>
            <a:off x="838200" y="201123"/>
            <a:ext cx="11069548" cy="1325563"/>
          </a:xfrm>
        </p:spPr>
        <p:txBody>
          <a:bodyPr/>
          <a:lstStyle/>
          <a:p>
            <a:r>
              <a:rPr lang="en-US" b="1" dirty="0">
                <a:solidFill>
                  <a:schemeClr val="accent1"/>
                </a:solidFill>
                <a:latin typeface="Calibri" panose="020F0502020204030204" pitchFamily="34" charset="0"/>
                <a:cs typeface="Calibri" panose="020F0502020204030204" pitchFamily="34" charset="0"/>
              </a:rPr>
              <a:t>Important financing questions for SRH services</a:t>
            </a:r>
          </a:p>
        </p:txBody>
      </p:sp>
      <p:graphicFrame>
        <p:nvGraphicFramePr>
          <p:cNvPr id="4" name="Content Placeholder 3">
            <a:extLst>
              <a:ext uri="{FF2B5EF4-FFF2-40B4-BE49-F238E27FC236}">
                <a16:creationId xmlns:a16="http://schemas.microsoft.com/office/drawing/2014/main" id="{B3BDA177-A4A7-4E06-9DDD-4C4280680558}"/>
              </a:ext>
            </a:extLst>
          </p:cNvPr>
          <p:cNvGraphicFramePr>
            <a:graphicFrameLocks noGrp="1"/>
          </p:cNvGraphicFramePr>
          <p:nvPr>
            <p:ph idx="1"/>
            <p:extLst>
              <p:ext uri="{D42A27DB-BD31-4B8C-83A1-F6EECF244321}">
                <p14:modId xmlns:p14="http://schemas.microsoft.com/office/powerpoint/2010/main" val="1371340318"/>
              </p:ext>
            </p:extLst>
          </p:nvPr>
        </p:nvGraphicFramePr>
        <p:xfrm>
          <a:off x="838200" y="1526686"/>
          <a:ext cx="10515600" cy="4575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4577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73E3B195DDEC4DA3286754E5D2D861" ma:contentTypeVersion="14" ma:contentTypeDescription="Create a new document." ma:contentTypeScope="" ma:versionID="7e56408702624c767f5f087558f7febe">
  <xsd:schema xmlns:xsd="http://www.w3.org/2001/XMLSchema" xmlns:xs="http://www.w3.org/2001/XMLSchema" xmlns:p="http://schemas.microsoft.com/office/2006/metadata/properties" xmlns:ns3="f2f6d5af-f638-4f62-aa1e-f841ead3cdd3" xmlns:ns4="b4570ebe-0c37-4beb-883b-16e07b099dac" targetNamespace="http://schemas.microsoft.com/office/2006/metadata/properties" ma:root="true" ma:fieldsID="cc422db59789569f2506100b49bd1a14" ns3:_="" ns4:_="">
    <xsd:import namespace="f2f6d5af-f638-4f62-aa1e-f841ead3cdd3"/>
    <xsd:import namespace="b4570ebe-0c37-4beb-883b-16e07b099da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f6d5af-f638-4f62-aa1e-f841ead3cd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570ebe-0c37-4beb-883b-16e07b099da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DBF2A5-5CB4-408C-8457-BC18E0F605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f6d5af-f638-4f62-aa1e-f841ead3cdd3"/>
    <ds:schemaRef ds:uri="b4570ebe-0c37-4beb-883b-16e07b099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7739E1-676E-4FA5-AB46-50833D8F3746}">
  <ds:schemaRefs>
    <ds:schemaRef ds:uri="http://schemas.microsoft.com/sharepoint/v3/contenttype/forms"/>
  </ds:schemaRefs>
</ds:datastoreItem>
</file>

<file path=customXml/itemProps3.xml><?xml version="1.0" encoding="utf-8"?>
<ds:datastoreItem xmlns:ds="http://schemas.openxmlformats.org/officeDocument/2006/customXml" ds:itemID="{C349D446-40D8-41E8-98DB-771C88366CCE}">
  <ds:schemaRefs>
    <ds:schemaRef ds:uri="f2f6d5af-f638-4f62-aa1e-f841ead3cdd3"/>
    <ds:schemaRef ds:uri="http://purl.org/dc/elements/1.1/"/>
    <ds:schemaRef ds:uri="http://schemas.microsoft.com/office/2006/metadata/properties"/>
    <ds:schemaRef ds:uri="b4570ebe-0c37-4beb-883b-16e07b099dac"/>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TotalTime>
  <Words>4493</Words>
  <Application>Microsoft Office PowerPoint</Application>
  <PresentationFormat>Widescreen</PresentationFormat>
  <Paragraphs>262</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Times New Roman</vt:lpstr>
      <vt:lpstr>Office Theme</vt:lpstr>
      <vt:lpstr>An Online Evidence-based Course Resources and financing on reproductive health and family planning </vt:lpstr>
      <vt:lpstr>Learning objectives</vt:lpstr>
      <vt:lpstr>International policy context</vt:lpstr>
      <vt:lpstr>National policy context</vt:lpstr>
      <vt:lpstr>Demographics- Needs assessment</vt:lpstr>
      <vt:lpstr>Financial context – Why invest in SRH?</vt:lpstr>
      <vt:lpstr>Distribution of family planning expenditures by sources of funds in 69 FP2020 countries in 2018</vt:lpstr>
      <vt:lpstr>PowerPoint Presentation</vt:lpstr>
      <vt:lpstr>Important financing questions for SRH services</vt:lpstr>
      <vt:lpstr>Areas where information is required for analyzing financing needs for SRH</vt:lpstr>
      <vt:lpstr>Assessment of overall Macro Fiscal Situation and Fiscal Space available for SRH</vt:lpstr>
      <vt:lpstr>RESOURCES: Analysis for making decisions on sources of financing and on resource allocation (1)</vt:lpstr>
      <vt:lpstr>RESOURCES: Analysis for making decisions on sources of financing and on resource allocation (2)</vt:lpstr>
      <vt:lpstr>RESOURCES: Analysis for making decisions on sources of financing and on resource allocation (3)</vt:lpstr>
      <vt:lpstr>Analyzing health expenditure pattern for SRH</vt:lpstr>
      <vt:lpstr>Costs: Different costs types</vt:lpstr>
      <vt:lpstr>Costing methodologies</vt:lpstr>
      <vt:lpstr>Estimating costs for SRH services</vt:lpstr>
      <vt:lpstr> Forecast resource requirements and funding gap analysis </vt:lpstr>
      <vt:lpstr>Cost effectiveness analysis</vt:lpstr>
      <vt:lpstr>Investing in contraceptives and pregnancy related services is cost effective</vt:lpstr>
      <vt:lpstr>Equity and financial protection</vt:lpstr>
      <vt:lpstr>Innovations in Financing and Sustainability  for Sexual and Reproductive Health </vt:lpstr>
      <vt:lpstr>Innovations in SRH Financing</vt:lpstr>
      <vt:lpstr>What national policies can reduce financial barriers?</vt:lpstr>
      <vt:lpstr>Innovations in targeting - how financing reaches the disadvantaged</vt:lpstr>
      <vt:lpstr>Innovations through strategic purchasing and Public Private Partnership (PPP)</vt:lpstr>
      <vt:lpstr>Innovations in demand side financing</vt:lpstr>
      <vt:lpstr>Supply side financing </vt:lpstr>
      <vt:lpstr>Innovations in sustainability</vt:lpstr>
      <vt:lpstr>Resources</vt:lpstr>
      <vt:lpstr>THANK YOU</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and financing on reproductive health and family planning - Charu C. Garg</dc:title>
  <dc:creator>Charu Garg</dc:creator>
  <cp:lastModifiedBy>Aldo Campana</cp:lastModifiedBy>
  <cp:revision>168</cp:revision>
  <dcterms:created xsi:type="dcterms:W3CDTF">2021-02-18T05:25:59Z</dcterms:created>
  <dcterms:modified xsi:type="dcterms:W3CDTF">2022-06-27T13:42:31Z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0x010100D773E3B195DDEC4DA3286754E5D2D861</vt:lpwstr>
  </property>
</Properties>
</file>