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332" r:id="rId5"/>
    <p:sldId id="1527" r:id="rId6"/>
    <p:sldId id="1534" r:id="rId7"/>
    <p:sldId id="1532" r:id="rId8"/>
    <p:sldId id="1336" r:id="rId9"/>
    <p:sldId id="1544" r:id="rId10"/>
    <p:sldId id="1557" r:id="rId11"/>
    <p:sldId id="612" r:id="rId12"/>
    <p:sldId id="1358" r:id="rId13"/>
    <p:sldId id="1543" r:id="rId14"/>
    <p:sldId id="1558" r:id="rId15"/>
    <p:sldId id="1561" r:id="rId16"/>
    <p:sldId id="1528" r:id="rId17"/>
    <p:sldId id="1563" r:id="rId18"/>
    <p:sldId id="1553" r:id="rId19"/>
    <p:sldId id="1554" r:id="rId20"/>
    <p:sldId id="1566" r:id="rId21"/>
    <p:sldId id="1504" r:id="rId22"/>
    <p:sldId id="1518" r:id="rId23"/>
    <p:sldId id="1519" r:id="rId24"/>
    <p:sldId id="1520" r:id="rId25"/>
    <p:sldId id="1516" r:id="rId26"/>
    <p:sldId id="1538" r:id="rId27"/>
    <p:sldId id="1551" r:id="rId28"/>
    <p:sldId id="1562" r:id="rId29"/>
    <p:sldId id="151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9A56AD-71B3-4079-B323-F71BFCFFDB48}">
          <p14:sldIdLst>
            <p14:sldId id="332"/>
            <p14:sldId id="1527"/>
            <p14:sldId id="1534"/>
            <p14:sldId id="1532"/>
            <p14:sldId id="1336"/>
            <p14:sldId id="1544"/>
            <p14:sldId id="1557"/>
            <p14:sldId id="612"/>
            <p14:sldId id="1358"/>
            <p14:sldId id="1543"/>
            <p14:sldId id="1558"/>
            <p14:sldId id="1561"/>
            <p14:sldId id="1528"/>
            <p14:sldId id="1563"/>
            <p14:sldId id="1553"/>
            <p14:sldId id="1554"/>
            <p14:sldId id="1566"/>
            <p14:sldId id="1504"/>
            <p14:sldId id="1518"/>
            <p14:sldId id="1519"/>
            <p14:sldId id="1520"/>
            <p14:sldId id="1516"/>
            <p14:sldId id="1538"/>
            <p14:sldId id="1551"/>
            <p14:sldId id="1562"/>
            <p14:sldId id="15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RA, Rita" initials="K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5"/>
    <a:srgbClr val="3366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04" autoAdjust="0"/>
  </p:normalViewPr>
  <p:slideViewPr>
    <p:cSldViewPr>
      <p:cViewPr varScale="1">
        <p:scale>
          <a:sx n="108" d="100"/>
          <a:sy n="108" d="100"/>
        </p:scale>
        <p:origin x="1740"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6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3296C-31F8-4725-BE89-D45C3C43055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7675F98-AC41-4523-8EF1-A7664F1F81F4}">
      <dgm:prSet custT="1"/>
      <dgm:spPr/>
      <dgm:t>
        <a:bodyPr/>
        <a:lstStyle/>
        <a:p>
          <a:r>
            <a:rPr lang="en-GB" sz="2000" dirty="0"/>
            <a:t>1. Secures the well being and autonomy of women</a:t>
          </a:r>
          <a:endParaRPr lang="en-US" sz="2000" dirty="0"/>
        </a:p>
      </dgm:t>
    </dgm:pt>
    <dgm:pt modelId="{4D5C6FC8-278F-4189-872E-94FEE6A6FF69}" type="parTrans" cxnId="{934D9F24-644C-40B9-B8B9-5F4507A8E1FA}">
      <dgm:prSet/>
      <dgm:spPr/>
      <dgm:t>
        <a:bodyPr/>
        <a:lstStyle/>
        <a:p>
          <a:endParaRPr lang="en-US" sz="2000"/>
        </a:p>
      </dgm:t>
    </dgm:pt>
    <dgm:pt modelId="{87AC5393-4FA4-4417-96AA-EC015DFB9623}" type="sibTrans" cxnId="{934D9F24-644C-40B9-B8B9-5F4507A8E1FA}">
      <dgm:prSet/>
      <dgm:spPr/>
      <dgm:t>
        <a:bodyPr/>
        <a:lstStyle/>
        <a:p>
          <a:endParaRPr lang="en-US" sz="2000"/>
        </a:p>
      </dgm:t>
    </dgm:pt>
    <dgm:pt modelId="{36956A36-2729-406D-B21B-8B9413101AA6}">
      <dgm:prSet custT="1"/>
      <dgm:spPr/>
      <dgm:t>
        <a:bodyPr/>
        <a:lstStyle/>
        <a:p>
          <a:r>
            <a:rPr lang="en-GB" sz="2000" dirty="0"/>
            <a:t>2. Empowers people and enhances education</a:t>
          </a:r>
          <a:endParaRPr lang="en-US" sz="2000" dirty="0"/>
        </a:p>
      </dgm:t>
    </dgm:pt>
    <dgm:pt modelId="{077B3424-86AD-446D-B9DD-0FBAED8376D5}" type="parTrans" cxnId="{4112B8A9-CE3E-4DC3-B87A-17034FED6F00}">
      <dgm:prSet/>
      <dgm:spPr/>
      <dgm:t>
        <a:bodyPr/>
        <a:lstStyle/>
        <a:p>
          <a:endParaRPr lang="en-US" sz="2000"/>
        </a:p>
      </dgm:t>
    </dgm:pt>
    <dgm:pt modelId="{184F4767-E878-41A7-BAAA-11815720371E}" type="sibTrans" cxnId="{4112B8A9-CE3E-4DC3-B87A-17034FED6F00}">
      <dgm:prSet/>
      <dgm:spPr/>
      <dgm:t>
        <a:bodyPr/>
        <a:lstStyle/>
        <a:p>
          <a:endParaRPr lang="en-US" sz="2000"/>
        </a:p>
      </dgm:t>
    </dgm:pt>
    <dgm:pt modelId="{89A01B6C-4E58-401F-A937-D0624944D705}">
      <dgm:prSet custT="1"/>
      <dgm:spPr/>
      <dgm:t>
        <a:bodyPr/>
        <a:lstStyle/>
        <a:p>
          <a:r>
            <a:rPr lang="en-GB" sz="2000" dirty="0"/>
            <a:t>3. Supports the health and development of communities</a:t>
          </a:r>
          <a:endParaRPr lang="en-US" sz="2000" dirty="0"/>
        </a:p>
      </dgm:t>
    </dgm:pt>
    <dgm:pt modelId="{D98F4089-5F2C-4A48-A4CD-7320446060EC}" type="parTrans" cxnId="{A43288B3-0C44-4355-90CE-16F1AF922B63}">
      <dgm:prSet/>
      <dgm:spPr/>
      <dgm:t>
        <a:bodyPr/>
        <a:lstStyle/>
        <a:p>
          <a:endParaRPr lang="en-US" sz="2000"/>
        </a:p>
      </dgm:t>
    </dgm:pt>
    <dgm:pt modelId="{5CDBECF8-80E0-4B4F-8B91-985B9CDB5C92}" type="sibTrans" cxnId="{A43288B3-0C44-4355-90CE-16F1AF922B63}">
      <dgm:prSet/>
      <dgm:spPr/>
      <dgm:t>
        <a:bodyPr/>
        <a:lstStyle/>
        <a:p>
          <a:endParaRPr lang="en-US" sz="2000"/>
        </a:p>
      </dgm:t>
    </dgm:pt>
    <dgm:pt modelId="{25FFEF73-3C1F-4196-90B8-C97F7380F34A}">
      <dgm:prSet custT="1"/>
      <dgm:spPr/>
      <dgm:t>
        <a:bodyPr/>
        <a:lstStyle/>
        <a:p>
          <a:r>
            <a:rPr lang="en-GB" sz="2000" dirty="0"/>
            <a:t>4. Prevents unplanned pregnancy, abortion and pregnancy-related health risks of women </a:t>
          </a:r>
          <a:endParaRPr lang="en-US" sz="2000" dirty="0"/>
        </a:p>
      </dgm:t>
    </dgm:pt>
    <dgm:pt modelId="{62F5AE5B-E5EB-4FAA-8823-CF60B7EB5433}" type="parTrans" cxnId="{B1E10267-576A-4D5D-8F27-0B010A770A6C}">
      <dgm:prSet/>
      <dgm:spPr/>
      <dgm:t>
        <a:bodyPr/>
        <a:lstStyle/>
        <a:p>
          <a:endParaRPr lang="en-US" sz="2000"/>
        </a:p>
      </dgm:t>
    </dgm:pt>
    <dgm:pt modelId="{0E3A6D30-895C-4874-A399-6FD4EB62B4B0}" type="sibTrans" cxnId="{B1E10267-576A-4D5D-8F27-0B010A770A6C}">
      <dgm:prSet/>
      <dgm:spPr/>
      <dgm:t>
        <a:bodyPr/>
        <a:lstStyle/>
        <a:p>
          <a:endParaRPr lang="en-US" sz="2000"/>
        </a:p>
      </dgm:t>
    </dgm:pt>
    <dgm:pt modelId="{A6B92899-CA32-479A-8143-7B0CED026830}">
      <dgm:prSet custT="1"/>
      <dgm:spPr/>
      <dgm:t>
        <a:bodyPr/>
        <a:lstStyle/>
        <a:p>
          <a:r>
            <a:rPr lang="en-GB" sz="2000" dirty="0"/>
            <a:t>5. Prevents adolescent pregnancy</a:t>
          </a:r>
          <a:endParaRPr lang="en-US" sz="2000" dirty="0"/>
        </a:p>
      </dgm:t>
    </dgm:pt>
    <dgm:pt modelId="{C8725AF5-B004-4733-815B-19D9A8389DBC}" type="parTrans" cxnId="{6D3D4583-BBD4-400A-952B-58FC0A9D07E8}">
      <dgm:prSet/>
      <dgm:spPr/>
      <dgm:t>
        <a:bodyPr/>
        <a:lstStyle/>
        <a:p>
          <a:endParaRPr lang="en-US" sz="2000"/>
        </a:p>
      </dgm:t>
    </dgm:pt>
    <dgm:pt modelId="{24ADE9DC-BB11-4F9D-ADDE-41492816EF14}" type="sibTrans" cxnId="{6D3D4583-BBD4-400A-952B-58FC0A9D07E8}">
      <dgm:prSet/>
      <dgm:spPr/>
      <dgm:t>
        <a:bodyPr/>
        <a:lstStyle/>
        <a:p>
          <a:endParaRPr lang="en-US" sz="2000"/>
        </a:p>
      </dgm:t>
    </dgm:pt>
    <dgm:pt modelId="{9E092AF9-9C63-4EE0-A2EA-C0BC25B9BEDA}">
      <dgm:prSet custT="1"/>
      <dgm:spPr/>
      <dgm:t>
        <a:bodyPr/>
        <a:lstStyle/>
        <a:p>
          <a:r>
            <a:rPr lang="en-GB" sz="2000" dirty="0"/>
            <a:t>6. Reduces infant mortality and prevents HIV/AIDS transmission to newborns</a:t>
          </a:r>
          <a:endParaRPr lang="en-US" sz="2000" dirty="0"/>
        </a:p>
      </dgm:t>
    </dgm:pt>
    <dgm:pt modelId="{8C315666-E07C-4AF1-B7FA-77C7079D4D77}" type="parTrans" cxnId="{1EF117F3-6E4C-400F-A2F8-4E7A3CC483FE}">
      <dgm:prSet/>
      <dgm:spPr/>
      <dgm:t>
        <a:bodyPr/>
        <a:lstStyle/>
        <a:p>
          <a:endParaRPr lang="en-US" sz="2000"/>
        </a:p>
      </dgm:t>
    </dgm:pt>
    <dgm:pt modelId="{072957C5-9C5C-43E6-A634-A5C91B577D31}" type="sibTrans" cxnId="{1EF117F3-6E4C-400F-A2F8-4E7A3CC483FE}">
      <dgm:prSet/>
      <dgm:spPr/>
      <dgm:t>
        <a:bodyPr/>
        <a:lstStyle/>
        <a:p>
          <a:endParaRPr lang="en-US" sz="2000"/>
        </a:p>
      </dgm:t>
    </dgm:pt>
    <dgm:pt modelId="{5AB83F83-B366-4517-B8E1-84DF9856BFDE}">
      <dgm:prSet custT="1"/>
      <dgm:spPr/>
      <dgm:t>
        <a:bodyPr/>
        <a:lstStyle/>
        <a:p>
          <a:r>
            <a:rPr lang="en-GB" sz="2000" dirty="0"/>
            <a:t>7. Slows population growth</a:t>
          </a:r>
          <a:endParaRPr lang="en-US" sz="2000" dirty="0"/>
        </a:p>
      </dgm:t>
    </dgm:pt>
    <dgm:pt modelId="{D7946700-B430-44B0-8460-F2EA7163C6C9}" type="parTrans" cxnId="{0F435C09-DFAE-4629-996C-C8E8F9607140}">
      <dgm:prSet/>
      <dgm:spPr/>
      <dgm:t>
        <a:bodyPr/>
        <a:lstStyle/>
        <a:p>
          <a:endParaRPr lang="en-US" sz="2000"/>
        </a:p>
      </dgm:t>
    </dgm:pt>
    <dgm:pt modelId="{145A7F05-8521-4C42-AC69-099BD8917CD8}" type="sibTrans" cxnId="{0F435C09-DFAE-4629-996C-C8E8F9607140}">
      <dgm:prSet/>
      <dgm:spPr/>
      <dgm:t>
        <a:bodyPr/>
        <a:lstStyle/>
        <a:p>
          <a:endParaRPr lang="en-US" sz="2000"/>
        </a:p>
      </dgm:t>
    </dgm:pt>
    <dgm:pt modelId="{3A91FD00-C692-4389-9EFB-F677D6F83869}" type="pres">
      <dgm:prSet presAssocID="{8C13296C-31F8-4725-BE89-D45C3C43055B}" presName="vert0" presStyleCnt="0">
        <dgm:presLayoutVars>
          <dgm:dir/>
          <dgm:animOne val="branch"/>
          <dgm:animLvl val="lvl"/>
        </dgm:presLayoutVars>
      </dgm:prSet>
      <dgm:spPr/>
    </dgm:pt>
    <dgm:pt modelId="{AF91CD66-AB67-45CD-8580-ABDDFB614DEF}" type="pres">
      <dgm:prSet presAssocID="{B7675F98-AC41-4523-8EF1-A7664F1F81F4}" presName="thickLine" presStyleLbl="alignNode1" presStyleIdx="0" presStyleCnt="7"/>
      <dgm:spPr/>
    </dgm:pt>
    <dgm:pt modelId="{7ABF2AD2-FA4E-48CD-83D8-36C55231CFA3}" type="pres">
      <dgm:prSet presAssocID="{B7675F98-AC41-4523-8EF1-A7664F1F81F4}" presName="horz1" presStyleCnt="0"/>
      <dgm:spPr/>
    </dgm:pt>
    <dgm:pt modelId="{37C93A7B-1FBE-4BD5-B7E6-28636AB3EC1A}" type="pres">
      <dgm:prSet presAssocID="{B7675F98-AC41-4523-8EF1-A7664F1F81F4}" presName="tx1" presStyleLbl="revTx" presStyleIdx="0" presStyleCnt="7"/>
      <dgm:spPr/>
    </dgm:pt>
    <dgm:pt modelId="{59CDAC2A-8BD5-4F1E-BD9C-88D9A2D589DB}" type="pres">
      <dgm:prSet presAssocID="{B7675F98-AC41-4523-8EF1-A7664F1F81F4}" presName="vert1" presStyleCnt="0"/>
      <dgm:spPr/>
    </dgm:pt>
    <dgm:pt modelId="{7F3360FB-7681-4754-818E-60AF0F73DC47}" type="pres">
      <dgm:prSet presAssocID="{36956A36-2729-406D-B21B-8B9413101AA6}" presName="thickLine" presStyleLbl="alignNode1" presStyleIdx="1" presStyleCnt="7"/>
      <dgm:spPr/>
    </dgm:pt>
    <dgm:pt modelId="{E2073EE3-F12E-4108-8F7B-71338F1961F8}" type="pres">
      <dgm:prSet presAssocID="{36956A36-2729-406D-B21B-8B9413101AA6}" presName="horz1" presStyleCnt="0"/>
      <dgm:spPr/>
    </dgm:pt>
    <dgm:pt modelId="{3D29EE30-0410-4936-AC9F-6974DB7C202D}" type="pres">
      <dgm:prSet presAssocID="{36956A36-2729-406D-B21B-8B9413101AA6}" presName="tx1" presStyleLbl="revTx" presStyleIdx="1" presStyleCnt="7"/>
      <dgm:spPr/>
    </dgm:pt>
    <dgm:pt modelId="{AC413DD0-4A16-4EAD-839C-72AB4DA1D7F6}" type="pres">
      <dgm:prSet presAssocID="{36956A36-2729-406D-B21B-8B9413101AA6}" presName="vert1" presStyleCnt="0"/>
      <dgm:spPr/>
    </dgm:pt>
    <dgm:pt modelId="{C08997FA-C9A5-4561-8FF6-559E2B3D118B}" type="pres">
      <dgm:prSet presAssocID="{89A01B6C-4E58-401F-A937-D0624944D705}" presName="thickLine" presStyleLbl="alignNode1" presStyleIdx="2" presStyleCnt="7"/>
      <dgm:spPr/>
    </dgm:pt>
    <dgm:pt modelId="{5A4A99FC-35F2-4001-B1F4-0E1CE49E3C34}" type="pres">
      <dgm:prSet presAssocID="{89A01B6C-4E58-401F-A937-D0624944D705}" presName="horz1" presStyleCnt="0"/>
      <dgm:spPr/>
    </dgm:pt>
    <dgm:pt modelId="{2B8C8FED-2E84-4CEB-B329-585507F35D91}" type="pres">
      <dgm:prSet presAssocID="{89A01B6C-4E58-401F-A937-D0624944D705}" presName="tx1" presStyleLbl="revTx" presStyleIdx="2" presStyleCnt="7"/>
      <dgm:spPr/>
    </dgm:pt>
    <dgm:pt modelId="{2F7D402C-58C2-400E-BBD5-26F3F6771E28}" type="pres">
      <dgm:prSet presAssocID="{89A01B6C-4E58-401F-A937-D0624944D705}" presName="vert1" presStyleCnt="0"/>
      <dgm:spPr/>
    </dgm:pt>
    <dgm:pt modelId="{70282013-2187-46C8-AA71-B79E8EB5DC4C}" type="pres">
      <dgm:prSet presAssocID="{25FFEF73-3C1F-4196-90B8-C97F7380F34A}" presName="thickLine" presStyleLbl="alignNode1" presStyleIdx="3" presStyleCnt="7"/>
      <dgm:spPr/>
    </dgm:pt>
    <dgm:pt modelId="{90C02D2E-7649-43A0-BA58-60FFF8A7EC36}" type="pres">
      <dgm:prSet presAssocID="{25FFEF73-3C1F-4196-90B8-C97F7380F34A}" presName="horz1" presStyleCnt="0"/>
      <dgm:spPr/>
    </dgm:pt>
    <dgm:pt modelId="{472FE709-81EC-43CE-A044-FDCC4B0BF0B6}" type="pres">
      <dgm:prSet presAssocID="{25FFEF73-3C1F-4196-90B8-C97F7380F34A}" presName="tx1" presStyleLbl="revTx" presStyleIdx="3" presStyleCnt="7"/>
      <dgm:spPr/>
    </dgm:pt>
    <dgm:pt modelId="{DB724C6F-961B-4371-BB26-B34DEF311650}" type="pres">
      <dgm:prSet presAssocID="{25FFEF73-3C1F-4196-90B8-C97F7380F34A}" presName="vert1" presStyleCnt="0"/>
      <dgm:spPr/>
    </dgm:pt>
    <dgm:pt modelId="{E723A868-D11A-43F9-926F-A05C4EEA1C67}" type="pres">
      <dgm:prSet presAssocID="{A6B92899-CA32-479A-8143-7B0CED026830}" presName="thickLine" presStyleLbl="alignNode1" presStyleIdx="4" presStyleCnt="7"/>
      <dgm:spPr/>
    </dgm:pt>
    <dgm:pt modelId="{03822D18-66E2-479F-A8C9-18533B5E5610}" type="pres">
      <dgm:prSet presAssocID="{A6B92899-CA32-479A-8143-7B0CED026830}" presName="horz1" presStyleCnt="0"/>
      <dgm:spPr/>
    </dgm:pt>
    <dgm:pt modelId="{B7AD7236-7ABC-40CD-9B09-ED8A72E4BA86}" type="pres">
      <dgm:prSet presAssocID="{A6B92899-CA32-479A-8143-7B0CED026830}" presName="tx1" presStyleLbl="revTx" presStyleIdx="4" presStyleCnt="7"/>
      <dgm:spPr/>
    </dgm:pt>
    <dgm:pt modelId="{60740543-EA70-41DB-9F4D-81D87EBEC3BA}" type="pres">
      <dgm:prSet presAssocID="{A6B92899-CA32-479A-8143-7B0CED026830}" presName="vert1" presStyleCnt="0"/>
      <dgm:spPr/>
    </dgm:pt>
    <dgm:pt modelId="{8A435BA0-E0EB-41D1-BCEF-45A2840690AC}" type="pres">
      <dgm:prSet presAssocID="{9E092AF9-9C63-4EE0-A2EA-C0BC25B9BEDA}" presName="thickLine" presStyleLbl="alignNode1" presStyleIdx="5" presStyleCnt="7"/>
      <dgm:spPr/>
    </dgm:pt>
    <dgm:pt modelId="{D8E6CC0F-4BC8-4ACE-999E-A7B01A080BE7}" type="pres">
      <dgm:prSet presAssocID="{9E092AF9-9C63-4EE0-A2EA-C0BC25B9BEDA}" presName="horz1" presStyleCnt="0"/>
      <dgm:spPr/>
    </dgm:pt>
    <dgm:pt modelId="{C9B3D4BF-2B70-4F51-A79C-1BA854164209}" type="pres">
      <dgm:prSet presAssocID="{9E092AF9-9C63-4EE0-A2EA-C0BC25B9BEDA}" presName="tx1" presStyleLbl="revTx" presStyleIdx="5" presStyleCnt="7"/>
      <dgm:spPr/>
    </dgm:pt>
    <dgm:pt modelId="{E4B75D42-0025-489D-9A28-4D1F94380896}" type="pres">
      <dgm:prSet presAssocID="{9E092AF9-9C63-4EE0-A2EA-C0BC25B9BEDA}" presName="vert1" presStyleCnt="0"/>
      <dgm:spPr/>
    </dgm:pt>
    <dgm:pt modelId="{C50E38C8-41E6-4765-BD46-CF5FB39786C6}" type="pres">
      <dgm:prSet presAssocID="{5AB83F83-B366-4517-B8E1-84DF9856BFDE}" presName="thickLine" presStyleLbl="alignNode1" presStyleIdx="6" presStyleCnt="7"/>
      <dgm:spPr/>
    </dgm:pt>
    <dgm:pt modelId="{E4264536-4FBD-4FD2-885C-874A7ABCA1FF}" type="pres">
      <dgm:prSet presAssocID="{5AB83F83-B366-4517-B8E1-84DF9856BFDE}" presName="horz1" presStyleCnt="0"/>
      <dgm:spPr/>
    </dgm:pt>
    <dgm:pt modelId="{B8FFDE9C-A307-41E4-B11A-51C13EE44219}" type="pres">
      <dgm:prSet presAssocID="{5AB83F83-B366-4517-B8E1-84DF9856BFDE}" presName="tx1" presStyleLbl="revTx" presStyleIdx="6" presStyleCnt="7"/>
      <dgm:spPr/>
    </dgm:pt>
    <dgm:pt modelId="{E4EA7517-8916-4972-B3EC-B06088DB9A14}" type="pres">
      <dgm:prSet presAssocID="{5AB83F83-B366-4517-B8E1-84DF9856BFDE}" presName="vert1" presStyleCnt="0"/>
      <dgm:spPr/>
    </dgm:pt>
  </dgm:ptLst>
  <dgm:cxnLst>
    <dgm:cxn modelId="{0F435C09-DFAE-4629-996C-C8E8F9607140}" srcId="{8C13296C-31F8-4725-BE89-D45C3C43055B}" destId="{5AB83F83-B366-4517-B8E1-84DF9856BFDE}" srcOrd="6" destOrd="0" parTransId="{D7946700-B430-44B0-8460-F2EA7163C6C9}" sibTransId="{145A7F05-8521-4C42-AC69-099BD8917CD8}"/>
    <dgm:cxn modelId="{42E1E316-CD4C-4AE9-9397-FA6DDC1BE061}" type="presOf" srcId="{25FFEF73-3C1F-4196-90B8-C97F7380F34A}" destId="{472FE709-81EC-43CE-A044-FDCC4B0BF0B6}" srcOrd="0" destOrd="0" presId="urn:microsoft.com/office/officeart/2008/layout/LinedList"/>
    <dgm:cxn modelId="{7F52F917-585F-4FFF-8932-A178C55DBB55}" type="presOf" srcId="{89A01B6C-4E58-401F-A937-D0624944D705}" destId="{2B8C8FED-2E84-4CEB-B329-585507F35D91}" srcOrd="0" destOrd="0" presId="urn:microsoft.com/office/officeart/2008/layout/LinedList"/>
    <dgm:cxn modelId="{934D9F24-644C-40B9-B8B9-5F4507A8E1FA}" srcId="{8C13296C-31F8-4725-BE89-D45C3C43055B}" destId="{B7675F98-AC41-4523-8EF1-A7664F1F81F4}" srcOrd="0" destOrd="0" parTransId="{4D5C6FC8-278F-4189-872E-94FEE6A6FF69}" sibTransId="{87AC5393-4FA4-4417-96AA-EC015DFB9623}"/>
    <dgm:cxn modelId="{4B951838-A9D2-4646-AE16-2322F4115BC2}" type="presOf" srcId="{A6B92899-CA32-479A-8143-7B0CED026830}" destId="{B7AD7236-7ABC-40CD-9B09-ED8A72E4BA86}" srcOrd="0" destOrd="0" presId="urn:microsoft.com/office/officeart/2008/layout/LinedList"/>
    <dgm:cxn modelId="{2342963C-66C6-49B8-A6B5-7ACD058DEBDA}" type="presOf" srcId="{B7675F98-AC41-4523-8EF1-A7664F1F81F4}" destId="{37C93A7B-1FBE-4BD5-B7E6-28636AB3EC1A}" srcOrd="0" destOrd="0" presId="urn:microsoft.com/office/officeart/2008/layout/LinedList"/>
    <dgm:cxn modelId="{B1E10267-576A-4D5D-8F27-0B010A770A6C}" srcId="{8C13296C-31F8-4725-BE89-D45C3C43055B}" destId="{25FFEF73-3C1F-4196-90B8-C97F7380F34A}" srcOrd="3" destOrd="0" parTransId="{62F5AE5B-E5EB-4FAA-8823-CF60B7EB5433}" sibTransId="{0E3A6D30-895C-4874-A399-6FD4EB62B4B0}"/>
    <dgm:cxn modelId="{6D3D4583-BBD4-400A-952B-58FC0A9D07E8}" srcId="{8C13296C-31F8-4725-BE89-D45C3C43055B}" destId="{A6B92899-CA32-479A-8143-7B0CED026830}" srcOrd="4" destOrd="0" parTransId="{C8725AF5-B004-4733-815B-19D9A8389DBC}" sibTransId="{24ADE9DC-BB11-4F9D-ADDE-41492816EF14}"/>
    <dgm:cxn modelId="{199DAE85-B715-4B70-8EF5-DF722F012408}" type="presOf" srcId="{9E092AF9-9C63-4EE0-A2EA-C0BC25B9BEDA}" destId="{C9B3D4BF-2B70-4F51-A79C-1BA854164209}" srcOrd="0" destOrd="0" presId="urn:microsoft.com/office/officeart/2008/layout/LinedList"/>
    <dgm:cxn modelId="{3CFE018E-0568-4237-91F5-7BF902CCC3F7}" type="presOf" srcId="{36956A36-2729-406D-B21B-8B9413101AA6}" destId="{3D29EE30-0410-4936-AC9F-6974DB7C202D}" srcOrd="0" destOrd="0" presId="urn:microsoft.com/office/officeart/2008/layout/LinedList"/>
    <dgm:cxn modelId="{4112B8A9-CE3E-4DC3-B87A-17034FED6F00}" srcId="{8C13296C-31F8-4725-BE89-D45C3C43055B}" destId="{36956A36-2729-406D-B21B-8B9413101AA6}" srcOrd="1" destOrd="0" parTransId="{077B3424-86AD-446D-B9DD-0FBAED8376D5}" sibTransId="{184F4767-E878-41A7-BAAA-11815720371E}"/>
    <dgm:cxn modelId="{A43288B3-0C44-4355-90CE-16F1AF922B63}" srcId="{8C13296C-31F8-4725-BE89-D45C3C43055B}" destId="{89A01B6C-4E58-401F-A937-D0624944D705}" srcOrd="2" destOrd="0" parTransId="{D98F4089-5F2C-4A48-A4CD-7320446060EC}" sibTransId="{5CDBECF8-80E0-4B4F-8B91-985B9CDB5C92}"/>
    <dgm:cxn modelId="{442EDBBB-118F-4362-8313-E4C8067597EE}" type="presOf" srcId="{8C13296C-31F8-4725-BE89-D45C3C43055B}" destId="{3A91FD00-C692-4389-9EFB-F677D6F83869}" srcOrd="0" destOrd="0" presId="urn:microsoft.com/office/officeart/2008/layout/LinedList"/>
    <dgm:cxn modelId="{1EF117F3-6E4C-400F-A2F8-4E7A3CC483FE}" srcId="{8C13296C-31F8-4725-BE89-D45C3C43055B}" destId="{9E092AF9-9C63-4EE0-A2EA-C0BC25B9BEDA}" srcOrd="5" destOrd="0" parTransId="{8C315666-E07C-4AF1-B7FA-77C7079D4D77}" sibTransId="{072957C5-9C5C-43E6-A634-A5C91B577D31}"/>
    <dgm:cxn modelId="{72A4D9FE-AEA3-4C65-A6DD-B7A5D0DFAAA5}" type="presOf" srcId="{5AB83F83-B366-4517-B8E1-84DF9856BFDE}" destId="{B8FFDE9C-A307-41E4-B11A-51C13EE44219}" srcOrd="0" destOrd="0" presId="urn:microsoft.com/office/officeart/2008/layout/LinedList"/>
    <dgm:cxn modelId="{3606837B-31EF-4357-85F5-43FE5B2BE579}" type="presParOf" srcId="{3A91FD00-C692-4389-9EFB-F677D6F83869}" destId="{AF91CD66-AB67-45CD-8580-ABDDFB614DEF}" srcOrd="0" destOrd="0" presId="urn:microsoft.com/office/officeart/2008/layout/LinedList"/>
    <dgm:cxn modelId="{DC900D3E-06DB-4C7F-811A-207B314962D1}" type="presParOf" srcId="{3A91FD00-C692-4389-9EFB-F677D6F83869}" destId="{7ABF2AD2-FA4E-48CD-83D8-36C55231CFA3}" srcOrd="1" destOrd="0" presId="urn:microsoft.com/office/officeart/2008/layout/LinedList"/>
    <dgm:cxn modelId="{E46BDC8E-6B94-40BD-A37F-376DC840EB42}" type="presParOf" srcId="{7ABF2AD2-FA4E-48CD-83D8-36C55231CFA3}" destId="{37C93A7B-1FBE-4BD5-B7E6-28636AB3EC1A}" srcOrd="0" destOrd="0" presId="urn:microsoft.com/office/officeart/2008/layout/LinedList"/>
    <dgm:cxn modelId="{87F2A568-2038-4522-9F23-BEE51B94A371}" type="presParOf" srcId="{7ABF2AD2-FA4E-48CD-83D8-36C55231CFA3}" destId="{59CDAC2A-8BD5-4F1E-BD9C-88D9A2D589DB}" srcOrd="1" destOrd="0" presId="urn:microsoft.com/office/officeart/2008/layout/LinedList"/>
    <dgm:cxn modelId="{9C2414F4-1642-4A03-B97A-49FE5F0F2438}" type="presParOf" srcId="{3A91FD00-C692-4389-9EFB-F677D6F83869}" destId="{7F3360FB-7681-4754-818E-60AF0F73DC47}" srcOrd="2" destOrd="0" presId="urn:microsoft.com/office/officeart/2008/layout/LinedList"/>
    <dgm:cxn modelId="{339C53AA-6051-4CCB-A8FF-753CFA60BEEB}" type="presParOf" srcId="{3A91FD00-C692-4389-9EFB-F677D6F83869}" destId="{E2073EE3-F12E-4108-8F7B-71338F1961F8}" srcOrd="3" destOrd="0" presId="urn:microsoft.com/office/officeart/2008/layout/LinedList"/>
    <dgm:cxn modelId="{9DD5EA88-39ED-43F4-832B-143873733AA3}" type="presParOf" srcId="{E2073EE3-F12E-4108-8F7B-71338F1961F8}" destId="{3D29EE30-0410-4936-AC9F-6974DB7C202D}" srcOrd="0" destOrd="0" presId="urn:microsoft.com/office/officeart/2008/layout/LinedList"/>
    <dgm:cxn modelId="{3BBB7130-64C1-49F1-8324-837AF8919B5A}" type="presParOf" srcId="{E2073EE3-F12E-4108-8F7B-71338F1961F8}" destId="{AC413DD0-4A16-4EAD-839C-72AB4DA1D7F6}" srcOrd="1" destOrd="0" presId="urn:microsoft.com/office/officeart/2008/layout/LinedList"/>
    <dgm:cxn modelId="{D97C1078-CDE0-4FDB-BC25-FF73557ABDBA}" type="presParOf" srcId="{3A91FD00-C692-4389-9EFB-F677D6F83869}" destId="{C08997FA-C9A5-4561-8FF6-559E2B3D118B}" srcOrd="4" destOrd="0" presId="urn:microsoft.com/office/officeart/2008/layout/LinedList"/>
    <dgm:cxn modelId="{F888277F-2FB0-47A2-8DC6-ACEAB09A866D}" type="presParOf" srcId="{3A91FD00-C692-4389-9EFB-F677D6F83869}" destId="{5A4A99FC-35F2-4001-B1F4-0E1CE49E3C34}" srcOrd="5" destOrd="0" presId="urn:microsoft.com/office/officeart/2008/layout/LinedList"/>
    <dgm:cxn modelId="{339D9ADA-A407-4FB0-A60F-1EE240B87BDB}" type="presParOf" srcId="{5A4A99FC-35F2-4001-B1F4-0E1CE49E3C34}" destId="{2B8C8FED-2E84-4CEB-B329-585507F35D91}" srcOrd="0" destOrd="0" presId="urn:microsoft.com/office/officeart/2008/layout/LinedList"/>
    <dgm:cxn modelId="{F0824EA2-6BFD-4D17-92A5-A2181269A7C9}" type="presParOf" srcId="{5A4A99FC-35F2-4001-B1F4-0E1CE49E3C34}" destId="{2F7D402C-58C2-400E-BBD5-26F3F6771E28}" srcOrd="1" destOrd="0" presId="urn:microsoft.com/office/officeart/2008/layout/LinedList"/>
    <dgm:cxn modelId="{35ACA0C8-8F92-4203-89D5-9091F57157E6}" type="presParOf" srcId="{3A91FD00-C692-4389-9EFB-F677D6F83869}" destId="{70282013-2187-46C8-AA71-B79E8EB5DC4C}" srcOrd="6" destOrd="0" presId="urn:microsoft.com/office/officeart/2008/layout/LinedList"/>
    <dgm:cxn modelId="{BA518636-AFF4-4E92-AB60-6E37CF1BAF7D}" type="presParOf" srcId="{3A91FD00-C692-4389-9EFB-F677D6F83869}" destId="{90C02D2E-7649-43A0-BA58-60FFF8A7EC36}" srcOrd="7" destOrd="0" presId="urn:microsoft.com/office/officeart/2008/layout/LinedList"/>
    <dgm:cxn modelId="{1785714B-1862-4888-B6FC-D7A58A92B288}" type="presParOf" srcId="{90C02D2E-7649-43A0-BA58-60FFF8A7EC36}" destId="{472FE709-81EC-43CE-A044-FDCC4B0BF0B6}" srcOrd="0" destOrd="0" presId="urn:microsoft.com/office/officeart/2008/layout/LinedList"/>
    <dgm:cxn modelId="{C402F933-266F-40AF-8767-723529ED51C2}" type="presParOf" srcId="{90C02D2E-7649-43A0-BA58-60FFF8A7EC36}" destId="{DB724C6F-961B-4371-BB26-B34DEF311650}" srcOrd="1" destOrd="0" presId="urn:microsoft.com/office/officeart/2008/layout/LinedList"/>
    <dgm:cxn modelId="{AC846497-3207-4C0D-AD55-180DC3C9C247}" type="presParOf" srcId="{3A91FD00-C692-4389-9EFB-F677D6F83869}" destId="{E723A868-D11A-43F9-926F-A05C4EEA1C67}" srcOrd="8" destOrd="0" presId="urn:microsoft.com/office/officeart/2008/layout/LinedList"/>
    <dgm:cxn modelId="{B1F31866-0721-49EA-B290-DD0CE7F11548}" type="presParOf" srcId="{3A91FD00-C692-4389-9EFB-F677D6F83869}" destId="{03822D18-66E2-479F-A8C9-18533B5E5610}" srcOrd="9" destOrd="0" presId="urn:microsoft.com/office/officeart/2008/layout/LinedList"/>
    <dgm:cxn modelId="{FAD630EE-FB5B-45C7-BD91-546880F74331}" type="presParOf" srcId="{03822D18-66E2-479F-A8C9-18533B5E5610}" destId="{B7AD7236-7ABC-40CD-9B09-ED8A72E4BA86}" srcOrd="0" destOrd="0" presId="urn:microsoft.com/office/officeart/2008/layout/LinedList"/>
    <dgm:cxn modelId="{C406834C-2C02-435C-9902-1BD38655EEF6}" type="presParOf" srcId="{03822D18-66E2-479F-A8C9-18533B5E5610}" destId="{60740543-EA70-41DB-9F4D-81D87EBEC3BA}" srcOrd="1" destOrd="0" presId="urn:microsoft.com/office/officeart/2008/layout/LinedList"/>
    <dgm:cxn modelId="{8FD3D787-9489-4A20-A72D-37D3BA27CB8E}" type="presParOf" srcId="{3A91FD00-C692-4389-9EFB-F677D6F83869}" destId="{8A435BA0-E0EB-41D1-BCEF-45A2840690AC}" srcOrd="10" destOrd="0" presId="urn:microsoft.com/office/officeart/2008/layout/LinedList"/>
    <dgm:cxn modelId="{87BB1AF9-1033-4504-BB3A-D93717077D18}" type="presParOf" srcId="{3A91FD00-C692-4389-9EFB-F677D6F83869}" destId="{D8E6CC0F-4BC8-4ACE-999E-A7B01A080BE7}" srcOrd="11" destOrd="0" presId="urn:microsoft.com/office/officeart/2008/layout/LinedList"/>
    <dgm:cxn modelId="{4BDEB483-69DF-423C-B1B7-E8A68A54F431}" type="presParOf" srcId="{D8E6CC0F-4BC8-4ACE-999E-A7B01A080BE7}" destId="{C9B3D4BF-2B70-4F51-A79C-1BA854164209}" srcOrd="0" destOrd="0" presId="urn:microsoft.com/office/officeart/2008/layout/LinedList"/>
    <dgm:cxn modelId="{3A032334-0EDA-4A6B-B33A-E56B3D93EFC3}" type="presParOf" srcId="{D8E6CC0F-4BC8-4ACE-999E-A7B01A080BE7}" destId="{E4B75D42-0025-489D-9A28-4D1F94380896}" srcOrd="1" destOrd="0" presId="urn:microsoft.com/office/officeart/2008/layout/LinedList"/>
    <dgm:cxn modelId="{3B8B3400-794C-4A38-872E-EC5176BD69F4}" type="presParOf" srcId="{3A91FD00-C692-4389-9EFB-F677D6F83869}" destId="{C50E38C8-41E6-4765-BD46-CF5FB39786C6}" srcOrd="12" destOrd="0" presId="urn:microsoft.com/office/officeart/2008/layout/LinedList"/>
    <dgm:cxn modelId="{321D2615-EC6A-41CD-ADF6-E31632CB7705}" type="presParOf" srcId="{3A91FD00-C692-4389-9EFB-F677D6F83869}" destId="{E4264536-4FBD-4FD2-885C-874A7ABCA1FF}" srcOrd="13" destOrd="0" presId="urn:microsoft.com/office/officeart/2008/layout/LinedList"/>
    <dgm:cxn modelId="{D0CC73CB-0B43-4DE1-A9C8-D30E180AF835}" type="presParOf" srcId="{E4264536-4FBD-4FD2-885C-874A7ABCA1FF}" destId="{B8FFDE9C-A307-41E4-B11A-51C13EE44219}" srcOrd="0" destOrd="0" presId="urn:microsoft.com/office/officeart/2008/layout/LinedList"/>
    <dgm:cxn modelId="{856EE9E4-07B8-4617-8FF7-AD130A0213ED}" type="presParOf" srcId="{E4264536-4FBD-4FD2-885C-874A7ABCA1FF}" destId="{E4EA7517-8916-4972-B3EC-B06088DB9A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D0609-1CFA-4536-9DAF-D093997C77AB}" type="doc">
      <dgm:prSet loTypeId="urn:diagrams.loki3.com/VaryingWidthList" loCatId="list" qsTypeId="urn:microsoft.com/office/officeart/2005/8/quickstyle/simple1" qsCatId="simple" csTypeId="urn:microsoft.com/office/officeart/2005/8/colors/accent1_2" csCatId="accent1" phldr="1"/>
      <dgm:spPr/>
    </dgm:pt>
    <dgm:pt modelId="{A5C56135-D504-4B45-9943-7511D4F89399}">
      <dgm:prSet phldrT="[Text]" custT="1"/>
      <dgm:spPr/>
      <dgm:t>
        <a:bodyPr/>
        <a:lstStyle/>
        <a:p>
          <a:r>
            <a:rPr lang="en-US" sz="2300" dirty="0"/>
            <a:t>Is contraception/ family planning safe to use?</a:t>
          </a:r>
          <a:endParaRPr lang="en-GB" sz="2300" dirty="0"/>
        </a:p>
      </dgm:t>
    </dgm:pt>
    <dgm:pt modelId="{C2D2E001-30BC-4B1A-B718-EEB4CEF79A5E}" type="parTrans" cxnId="{95674264-25DA-483C-8116-86B3C1C7F818}">
      <dgm:prSet/>
      <dgm:spPr/>
      <dgm:t>
        <a:bodyPr/>
        <a:lstStyle/>
        <a:p>
          <a:endParaRPr lang="en-GB" sz="2300"/>
        </a:p>
      </dgm:t>
    </dgm:pt>
    <dgm:pt modelId="{BF11A4CE-41C0-4911-823C-CBFE74D723BA}" type="sibTrans" cxnId="{95674264-25DA-483C-8116-86B3C1C7F818}">
      <dgm:prSet/>
      <dgm:spPr/>
      <dgm:t>
        <a:bodyPr/>
        <a:lstStyle/>
        <a:p>
          <a:endParaRPr lang="en-GB" sz="2300"/>
        </a:p>
      </dgm:t>
    </dgm:pt>
    <dgm:pt modelId="{67739A74-1D24-40D6-8993-77B84D50B9D6}">
      <dgm:prSet phldrT="[Text]" custT="1"/>
      <dgm:spPr/>
      <dgm:t>
        <a:bodyPr/>
        <a:lstStyle/>
        <a:p>
          <a:r>
            <a:rPr lang="en-US" sz="2300" dirty="0"/>
            <a:t>I want to avoid getting pregnant. What can I do?</a:t>
          </a:r>
          <a:endParaRPr lang="en-GB" sz="2300" dirty="0"/>
        </a:p>
      </dgm:t>
    </dgm:pt>
    <dgm:pt modelId="{74270B06-3645-42AF-9655-209849C3F2B3}" type="parTrans" cxnId="{677C730D-76A7-44D9-A5BA-343B25FC57BD}">
      <dgm:prSet/>
      <dgm:spPr/>
      <dgm:t>
        <a:bodyPr/>
        <a:lstStyle/>
        <a:p>
          <a:endParaRPr lang="en-GB" sz="2300"/>
        </a:p>
      </dgm:t>
    </dgm:pt>
    <dgm:pt modelId="{DF734EAF-6630-40AF-95A1-49BDD7C06F26}" type="sibTrans" cxnId="{677C730D-76A7-44D9-A5BA-343B25FC57BD}">
      <dgm:prSet/>
      <dgm:spPr/>
      <dgm:t>
        <a:bodyPr/>
        <a:lstStyle/>
        <a:p>
          <a:endParaRPr lang="en-GB" sz="2300"/>
        </a:p>
      </dgm:t>
    </dgm:pt>
    <dgm:pt modelId="{6046FEDA-D791-45F7-A37B-3198295D768D}">
      <dgm:prSet phldrT="[Text]" custT="1"/>
      <dgm:spPr/>
      <dgm:t>
        <a:bodyPr/>
        <a:lstStyle/>
        <a:p>
          <a:r>
            <a:rPr lang="en-US" sz="2300" dirty="0"/>
            <a:t>I can’t access my contraceptive method of choice. What do you advise?</a:t>
          </a:r>
          <a:endParaRPr lang="en-GB" sz="2300" dirty="0"/>
        </a:p>
      </dgm:t>
    </dgm:pt>
    <dgm:pt modelId="{31457BBE-BF3C-41E3-B323-9EAF06F25E93}" type="parTrans" cxnId="{E02AF75C-2BA9-44E2-89D4-7A8140B4563B}">
      <dgm:prSet/>
      <dgm:spPr/>
      <dgm:t>
        <a:bodyPr/>
        <a:lstStyle/>
        <a:p>
          <a:endParaRPr lang="en-GB" sz="2300"/>
        </a:p>
      </dgm:t>
    </dgm:pt>
    <dgm:pt modelId="{E76CC851-592A-488F-8589-5F9E4B236B01}" type="sibTrans" cxnId="{E02AF75C-2BA9-44E2-89D4-7A8140B4563B}">
      <dgm:prSet/>
      <dgm:spPr/>
      <dgm:t>
        <a:bodyPr/>
        <a:lstStyle/>
        <a:p>
          <a:endParaRPr lang="en-GB" sz="2300"/>
        </a:p>
      </dgm:t>
    </dgm:pt>
    <dgm:pt modelId="{40BD76D1-46DE-41FF-B492-8901687EC04F}">
      <dgm:prSet phldrT="[Text]" custT="1"/>
      <dgm:spPr/>
      <dgm:t>
        <a:bodyPr/>
        <a:lstStyle/>
        <a:p>
          <a:pPr>
            <a:buFont typeface="+mj-lt"/>
            <a:buAutoNum type="arabicPeriod"/>
          </a:pPr>
          <a:r>
            <a:rPr lang="en-US" sz="2300" dirty="0"/>
            <a:t>As a programme manager how can I help people access services?</a:t>
          </a:r>
          <a:endParaRPr lang="en-GB" sz="2300" dirty="0"/>
        </a:p>
      </dgm:t>
    </dgm:pt>
    <dgm:pt modelId="{211BABAF-8F28-4E06-A852-7131C3E4E16C}" type="parTrans" cxnId="{D6994538-0A64-4936-91D8-A9243903E1DA}">
      <dgm:prSet/>
      <dgm:spPr/>
      <dgm:t>
        <a:bodyPr/>
        <a:lstStyle/>
        <a:p>
          <a:endParaRPr lang="en-GB" sz="2300"/>
        </a:p>
      </dgm:t>
    </dgm:pt>
    <dgm:pt modelId="{BFB04462-0AFF-4C60-87F2-E31B47BE4C17}" type="sibTrans" cxnId="{D6994538-0A64-4936-91D8-A9243903E1DA}">
      <dgm:prSet/>
      <dgm:spPr/>
      <dgm:t>
        <a:bodyPr/>
        <a:lstStyle/>
        <a:p>
          <a:endParaRPr lang="en-GB" sz="2300"/>
        </a:p>
      </dgm:t>
    </dgm:pt>
    <dgm:pt modelId="{4601FD09-2BEA-4195-9CD4-25E26A189FF7}">
      <dgm:prSet phldrT="[Text]" custT="1"/>
      <dgm:spPr/>
      <dgm:t>
        <a:bodyPr/>
        <a:lstStyle/>
        <a:p>
          <a:pPr>
            <a:buFont typeface="+mj-lt"/>
            <a:buAutoNum type="arabicPeriod"/>
          </a:pPr>
          <a:r>
            <a:rPr lang="en-US" sz="2300" dirty="0"/>
            <a:t>What is the best contraceptive method to use?</a:t>
          </a:r>
          <a:endParaRPr lang="en-GB" sz="2300" dirty="0"/>
        </a:p>
      </dgm:t>
    </dgm:pt>
    <dgm:pt modelId="{19FED099-8F4C-4251-82AB-75264125F0B7}" type="parTrans" cxnId="{E5D47E29-8C54-4694-8045-75C733268598}">
      <dgm:prSet/>
      <dgm:spPr/>
      <dgm:t>
        <a:bodyPr/>
        <a:lstStyle/>
        <a:p>
          <a:endParaRPr lang="en-GB" sz="2300"/>
        </a:p>
      </dgm:t>
    </dgm:pt>
    <dgm:pt modelId="{BB84CB07-4535-476A-9C5B-F50B93815058}" type="sibTrans" cxnId="{E5D47E29-8C54-4694-8045-75C733268598}">
      <dgm:prSet/>
      <dgm:spPr/>
      <dgm:t>
        <a:bodyPr/>
        <a:lstStyle/>
        <a:p>
          <a:endParaRPr lang="en-GB" sz="2300"/>
        </a:p>
      </dgm:t>
    </dgm:pt>
    <dgm:pt modelId="{8C987510-A971-4908-A600-174D36093E03}">
      <dgm:prSet phldrT="[Text]" custT="1"/>
      <dgm:spPr/>
      <dgm:t>
        <a:bodyPr/>
        <a:lstStyle/>
        <a:p>
          <a:pPr>
            <a:buFont typeface="+mj-lt"/>
            <a:buAutoNum type="arabicPeriod"/>
          </a:pPr>
          <a:r>
            <a:rPr lang="en-US" sz="2300" dirty="0"/>
            <a:t>I want to change my contraceptive method – is this possible?</a:t>
          </a:r>
          <a:endParaRPr lang="en-GB" sz="2300" dirty="0"/>
        </a:p>
      </dgm:t>
    </dgm:pt>
    <dgm:pt modelId="{8F8A203E-7335-464D-A6A4-280DE015AA59}" type="parTrans" cxnId="{10803CF0-A89A-482D-817B-A214406E476B}">
      <dgm:prSet/>
      <dgm:spPr/>
      <dgm:t>
        <a:bodyPr/>
        <a:lstStyle/>
        <a:p>
          <a:endParaRPr lang="en-GB" sz="2300"/>
        </a:p>
      </dgm:t>
    </dgm:pt>
    <dgm:pt modelId="{0AB53469-D873-41BF-8B8F-920FDBC0F37B}" type="sibTrans" cxnId="{10803CF0-A89A-482D-817B-A214406E476B}">
      <dgm:prSet/>
      <dgm:spPr/>
      <dgm:t>
        <a:bodyPr/>
        <a:lstStyle/>
        <a:p>
          <a:endParaRPr lang="en-GB" sz="2300"/>
        </a:p>
      </dgm:t>
    </dgm:pt>
    <dgm:pt modelId="{8023D023-B297-46E6-ABF4-0B6F3922A1C0}">
      <dgm:prSet phldrT="[Text]" custT="1"/>
      <dgm:spPr/>
      <dgm:t>
        <a:bodyPr/>
        <a:lstStyle/>
        <a:p>
          <a:pPr>
            <a:buFont typeface="+mj-lt"/>
            <a:buAutoNum type="arabicPeriod"/>
          </a:pPr>
          <a:r>
            <a:rPr lang="en-US" sz="2300" dirty="0"/>
            <a:t>I want to remove or replace my implant or IUD – can I do this?</a:t>
          </a:r>
          <a:endParaRPr lang="en-GB" sz="2300" dirty="0"/>
        </a:p>
      </dgm:t>
    </dgm:pt>
    <dgm:pt modelId="{642287E0-B17D-43CA-845A-B91559121C91}" type="parTrans" cxnId="{2EBD8977-FC9B-4C14-A65E-FD2B9C5A11A0}">
      <dgm:prSet/>
      <dgm:spPr/>
      <dgm:t>
        <a:bodyPr/>
        <a:lstStyle/>
        <a:p>
          <a:endParaRPr lang="en-GB" sz="2300"/>
        </a:p>
      </dgm:t>
    </dgm:pt>
    <dgm:pt modelId="{012D42A2-F65B-402D-A879-FC71DED7A32F}" type="sibTrans" cxnId="{2EBD8977-FC9B-4C14-A65E-FD2B9C5A11A0}">
      <dgm:prSet/>
      <dgm:spPr/>
      <dgm:t>
        <a:bodyPr/>
        <a:lstStyle/>
        <a:p>
          <a:endParaRPr lang="en-GB" sz="2300"/>
        </a:p>
      </dgm:t>
    </dgm:pt>
    <dgm:pt modelId="{301B1095-4067-4419-A5EA-5080028A2F7D}">
      <dgm:prSet phldrT="[Text]" custT="1"/>
      <dgm:spPr/>
      <dgm:t>
        <a:bodyPr/>
        <a:lstStyle/>
        <a:p>
          <a:pPr>
            <a:buFont typeface="+mj-lt"/>
            <a:buAutoNum type="arabicPeriod"/>
          </a:pPr>
          <a:r>
            <a:rPr lang="en-US" sz="2300" dirty="0"/>
            <a:t>Why is providing contraception/ family planning, important?</a:t>
          </a:r>
          <a:endParaRPr lang="en-GB" sz="2300" dirty="0"/>
        </a:p>
      </dgm:t>
    </dgm:pt>
    <dgm:pt modelId="{651BD8AD-E825-4174-9E2C-52CB0C7CB323}" type="parTrans" cxnId="{DC876FA8-D33F-4674-BCF0-3EC2693A41F4}">
      <dgm:prSet/>
      <dgm:spPr/>
      <dgm:t>
        <a:bodyPr/>
        <a:lstStyle/>
        <a:p>
          <a:endParaRPr lang="en-GB" sz="2300"/>
        </a:p>
      </dgm:t>
    </dgm:pt>
    <dgm:pt modelId="{1AFCCBF5-0663-4126-9CD9-65DCEDC0020C}" type="sibTrans" cxnId="{DC876FA8-D33F-4674-BCF0-3EC2693A41F4}">
      <dgm:prSet/>
      <dgm:spPr/>
      <dgm:t>
        <a:bodyPr/>
        <a:lstStyle/>
        <a:p>
          <a:endParaRPr lang="en-GB" sz="2300"/>
        </a:p>
      </dgm:t>
    </dgm:pt>
    <dgm:pt modelId="{77BABF15-3053-4DBE-AC71-FC9734E9E275}">
      <dgm:prSet phldrT="[Text]" custT="1"/>
      <dgm:spPr/>
      <dgm:t>
        <a:bodyPr/>
        <a:lstStyle/>
        <a:p>
          <a:pPr>
            <a:buFont typeface="+mj-lt"/>
            <a:buAutoNum type="arabicPeriod"/>
          </a:pPr>
          <a:r>
            <a:rPr lang="en-US" sz="2300" dirty="0"/>
            <a:t>As a policy maker what can I do to ensure contraception/ FP access?</a:t>
          </a:r>
          <a:endParaRPr lang="en-GB" sz="2300" dirty="0"/>
        </a:p>
      </dgm:t>
    </dgm:pt>
    <dgm:pt modelId="{E3FDD472-E24D-4E9E-A2CB-7AC0ABCA7AFD}" type="parTrans" cxnId="{5F9A4CB9-D854-4FBD-8627-CDBFE0BE9489}">
      <dgm:prSet/>
      <dgm:spPr/>
      <dgm:t>
        <a:bodyPr/>
        <a:lstStyle/>
        <a:p>
          <a:endParaRPr lang="en-GB" sz="2300"/>
        </a:p>
      </dgm:t>
    </dgm:pt>
    <dgm:pt modelId="{5E3572A2-8DF2-49AD-80B0-1CEA3C2900F2}" type="sibTrans" cxnId="{5F9A4CB9-D854-4FBD-8627-CDBFE0BE9489}">
      <dgm:prSet/>
      <dgm:spPr/>
      <dgm:t>
        <a:bodyPr/>
        <a:lstStyle/>
        <a:p>
          <a:endParaRPr lang="en-GB" sz="2300"/>
        </a:p>
      </dgm:t>
    </dgm:pt>
    <dgm:pt modelId="{FCB77956-6152-43EA-9279-4FCFEC8E8F95}" type="pres">
      <dgm:prSet presAssocID="{FC5D0609-1CFA-4536-9DAF-D093997C77AB}" presName="Name0" presStyleCnt="0">
        <dgm:presLayoutVars>
          <dgm:resizeHandles/>
        </dgm:presLayoutVars>
      </dgm:prSet>
      <dgm:spPr/>
    </dgm:pt>
    <dgm:pt modelId="{381B7602-38BB-46AC-83E4-8375A138E70C}" type="pres">
      <dgm:prSet presAssocID="{A5C56135-D504-4B45-9943-7511D4F89399}" presName="text" presStyleLbl="node1" presStyleIdx="0" presStyleCnt="9" custScaleX="210233">
        <dgm:presLayoutVars>
          <dgm:bulletEnabled val="1"/>
        </dgm:presLayoutVars>
      </dgm:prSet>
      <dgm:spPr/>
    </dgm:pt>
    <dgm:pt modelId="{DA0E325A-763C-4DC1-A930-5D66005B380D}" type="pres">
      <dgm:prSet presAssocID="{BF11A4CE-41C0-4911-823C-CBFE74D723BA}" presName="space" presStyleCnt="0"/>
      <dgm:spPr/>
    </dgm:pt>
    <dgm:pt modelId="{9A097C5B-E8B4-4468-8DB6-FC82D43F55E0}" type="pres">
      <dgm:prSet presAssocID="{67739A74-1D24-40D6-8993-77B84D50B9D6}" presName="text" presStyleLbl="node1" presStyleIdx="1" presStyleCnt="9" custScaleX="228836">
        <dgm:presLayoutVars>
          <dgm:bulletEnabled val="1"/>
        </dgm:presLayoutVars>
      </dgm:prSet>
      <dgm:spPr/>
    </dgm:pt>
    <dgm:pt modelId="{7FA2F1DA-A122-4BE6-83E7-55DD71CAE181}" type="pres">
      <dgm:prSet presAssocID="{DF734EAF-6630-40AF-95A1-49BDD7C06F26}" presName="space" presStyleCnt="0"/>
      <dgm:spPr/>
    </dgm:pt>
    <dgm:pt modelId="{3C653777-8D5C-4B19-971B-7E49714BA485}" type="pres">
      <dgm:prSet presAssocID="{6046FEDA-D791-45F7-A37B-3198295D768D}" presName="text" presStyleLbl="node1" presStyleIdx="2" presStyleCnt="9" custScaleX="234285">
        <dgm:presLayoutVars>
          <dgm:bulletEnabled val="1"/>
        </dgm:presLayoutVars>
      </dgm:prSet>
      <dgm:spPr/>
    </dgm:pt>
    <dgm:pt modelId="{BF3F2BE6-872C-4FA3-A86F-7B03BBC46D9F}" type="pres">
      <dgm:prSet presAssocID="{E76CC851-592A-488F-8589-5F9E4B236B01}" presName="space" presStyleCnt="0"/>
      <dgm:spPr/>
    </dgm:pt>
    <dgm:pt modelId="{6F2BCB6A-463A-422B-B132-0CED6B37BB3D}" type="pres">
      <dgm:prSet presAssocID="{4601FD09-2BEA-4195-9CD4-25E26A189FF7}" presName="text" presStyleLbl="node1" presStyleIdx="3" presStyleCnt="9" custScaleX="234285">
        <dgm:presLayoutVars>
          <dgm:bulletEnabled val="1"/>
        </dgm:presLayoutVars>
      </dgm:prSet>
      <dgm:spPr/>
    </dgm:pt>
    <dgm:pt modelId="{BD85040C-800B-4084-B88D-02C9EB2CE87A}" type="pres">
      <dgm:prSet presAssocID="{BB84CB07-4535-476A-9C5B-F50B93815058}" presName="space" presStyleCnt="0"/>
      <dgm:spPr/>
    </dgm:pt>
    <dgm:pt modelId="{0CAF3A96-AE3D-4EF7-95E8-E5362A32F74E}" type="pres">
      <dgm:prSet presAssocID="{8C987510-A971-4908-A600-174D36093E03}" presName="text" presStyleLbl="node1" presStyleIdx="4" presStyleCnt="9" custScaleX="265945">
        <dgm:presLayoutVars>
          <dgm:bulletEnabled val="1"/>
        </dgm:presLayoutVars>
      </dgm:prSet>
      <dgm:spPr/>
    </dgm:pt>
    <dgm:pt modelId="{7ABE5D73-4CB4-4796-9A1D-037D934E2C2A}" type="pres">
      <dgm:prSet presAssocID="{0AB53469-D873-41BF-8B8F-920FDBC0F37B}" presName="space" presStyleCnt="0"/>
      <dgm:spPr/>
    </dgm:pt>
    <dgm:pt modelId="{EBD87069-5715-4A4B-82D1-F85FAB66F960}" type="pres">
      <dgm:prSet presAssocID="{8023D023-B297-46E6-ABF4-0B6F3922A1C0}" presName="text" presStyleLbl="node1" presStyleIdx="5" presStyleCnt="9" custScaleX="200816">
        <dgm:presLayoutVars>
          <dgm:bulletEnabled val="1"/>
        </dgm:presLayoutVars>
      </dgm:prSet>
      <dgm:spPr/>
    </dgm:pt>
    <dgm:pt modelId="{76B6B6EB-CEE8-47FF-8930-28C9245B1A2C}" type="pres">
      <dgm:prSet presAssocID="{012D42A2-F65B-402D-A879-FC71DED7A32F}" presName="space" presStyleCnt="0"/>
      <dgm:spPr/>
    </dgm:pt>
    <dgm:pt modelId="{F06BC59A-4451-4F53-B62E-7648B982F378}" type="pres">
      <dgm:prSet presAssocID="{301B1095-4067-4419-A5EA-5080028A2F7D}" presName="text" presStyleLbl="node1" presStyleIdx="6" presStyleCnt="9" custScaleX="140563">
        <dgm:presLayoutVars>
          <dgm:bulletEnabled val="1"/>
        </dgm:presLayoutVars>
      </dgm:prSet>
      <dgm:spPr/>
    </dgm:pt>
    <dgm:pt modelId="{DD3F0D8D-344E-43B3-9DAF-210ECC454170}" type="pres">
      <dgm:prSet presAssocID="{1AFCCBF5-0663-4126-9CD9-65DCEDC0020C}" presName="space" presStyleCnt="0"/>
      <dgm:spPr/>
    </dgm:pt>
    <dgm:pt modelId="{BE8E8F18-C01B-4E70-B7C8-CD9AC7B0460C}" type="pres">
      <dgm:prSet presAssocID="{77BABF15-3053-4DBE-AC71-FC9734E9E275}" presName="text" presStyleLbl="node1" presStyleIdx="7" presStyleCnt="9" custScaleX="136713">
        <dgm:presLayoutVars>
          <dgm:bulletEnabled val="1"/>
        </dgm:presLayoutVars>
      </dgm:prSet>
      <dgm:spPr/>
    </dgm:pt>
    <dgm:pt modelId="{609C9EAD-F944-4883-B32D-25E97B33FA25}" type="pres">
      <dgm:prSet presAssocID="{5E3572A2-8DF2-49AD-80B0-1CEA3C2900F2}" presName="space" presStyleCnt="0"/>
      <dgm:spPr/>
    </dgm:pt>
    <dgm:pt modelId="{89799E20-8E7A-44F7-B3E8-00071F9EFFB6}" type="pres">
      <dgm:prSet presAssocID="{40BD76D1-46DE-41FF-B492-8901687EC04F}" presName="text" presStyleLbl="node1" presStyleIdx="8" presStyleCnt="9" custScaleX="158134">
        <dgm:presLayoutVars>
          <dgm:bulletEnabled val="1"/>
        </dgm:presLayoutVars>
      </dgm:prSet>
      <dgm:spPr/>
    </dgm:pt>
  </dgm:ptLst>
  <dgm:cxnLst>
    <dgm:cxn modelId="{6EFC0403-CAA3-4765-9FCE-6560AD70DD8F}" type="presOf" srcId="{4601FD09-2BEA-4195-9CD4-25E26A189FF7}" destId="{6F2BCB6A-463A-422B-B132-0CED6B37BB3D}" srcOrd="0" destOrd="0" presId="urn:diagrams.loki3.com/VaryingWidthList"/>
    <dgm:cxn modelId="{33EA110C-1504-4AC8-8ED9-4CA8896D7030}" type="presOf" srcId="{301B1095-4067-4419-A5EA-5080028A2F7D}" destId="{F06BC59A-4451-4F53-B62E-7648B982F378}" srcOrd="0" destOrd="0" presId="urn:diagrams.loki3.com/VaryingWidthList"/>
    <dgm:cxn modelId="{677C730D-76A7-44D9-A5BA-343B25FC57BD}" srcId="{FC5D0609-1CFA-4536-9DAF-D093997C77AB}" destId="{67739A74-1D24-40D6-8993-77B84D50B9D6}" srcOrd="1" destOrd="0" parTransId="{74270B06-3645-42AF-9655-209849C3F2B3}" sibTransId="{DF734EAF-6630-40AF-95A1-49BDD7C06F26}"/>
    <dgm:cxn modelId="{E739DA10-09F2-4FD4-9EFA-DBFD602285DA}" type="presOf" srcId="{40BD76D1-46DE-41FF-B492-8901687EC04F}" destId="{89799E20-8E7A-44F7-B3E8-00071F9EFFB6}" srcOrd="0" destOrd="0" presId="urn:diagrams.loki3.com/VaryingWidthList"/>
    <dgm:cxn modelId="{2E4A871C-5421-4E1A-BA3E-86BCD4D381EC}" type="presOf" srcId="{67739A74-1D24-40D6-8993-77B84D50B9D6}" destId="{9A097C5B-E8B4-4468-8DB6-FC82D43F55E0}" srcOrd="0" destOrd="0" presId="urn:diagrams.loki3.com/VaryingWidthList"/>
    <dgm:cxn modelId="{E5D47E29-8C54-4694-8045-75C733268598}" srcId="{FC5D0609-1CFA-4536-9DAF-D093997C77AB}" destId="{4601FD09-2BEA-4195-9CD4-25E26A189FF7}" srcOrd="3" destOrd="0" parTransId="{19FED099-8F4C-4251-82AB-75264125F0B7}" sibTransId="{BB84CB07-4535-476A-9C5B-F50B93815058}"/>
    <dgm:cxn modelId="{D6994538-0A64-4936-91D8-A9243903E1DA}" srcId="{FC5D0609-1CFA-4536-9DAF-D093997C77AB}" destId="{40BD76D1-46DE-41FF-B492-8901687EC04F}" srcOrd="8" destOrd="0" parTransId="{211BABAF-8F28-4E06-A852-7131C3E4E16C}" sibTransId="{BFB04462-0AFF-4C60-87F2-E31B47BE4C17}"/>
    <dgm:cxn modelId="{84AC203C-8F5F-4BF7-AEA4-C42AA5BD940A}" type="presOf" srcId="{A5C56135-D504-4B45-9943-7511D4F89399}" destId="{381B7602-38BB-46AC-83E4-8375A138E70C}" srcOrd="0" destOrd="0" presId="urn:diagrams.loki3.com/VaryingWidthList"/>
    <dgm:cxn modelId="{E02AF75C-2BA9-44E2-89D4-7A8140B4563B}" srcId="{FC5D0609-1CFA-4536-9DAF-D093997C77AB}" destId="{6046FEDA-D791-45F7-A37B-3198295D768D}" srcOrd="2" destOrd="0" parTransId="{31457BBE-BF3C-41E3-B323-9EAF06F25E93}" sibTransId="{E76CC851-592A-488F-8589-5F9E4B236B01}"/>
    <dgm:cxn modelId="{996F1E5F-0EF5-455B-900B-D35E8B20EC97}" type="presOf" srcId="{8C987510-A971-4908-A600-174D36093E03}" destId="{0CAF3A96-AE3D-4EF7-95E8-E5362A32F74E}" srcOrd="0" destOrd="0" presId="urn:diagrams.loki3.com/VaryingWidthList"/>
    <dgm:cxn modelId="{95674264-25DA-483C-8116-86B3C1C7F818}" srcId="{FC5D0609-1CFA-4536-9DAF-D093997C77AB}" destId="{A5C56135-D504-4B45-9943-7511D4F89399}" srcOrd="0" destOrd="0" parTransId="{C2D2E001-30BC-4B1A-B718-EEB4CEF79A5E}" sibTransId="{BF11A4CE-41C0-4911-823C-CBFE74D723BA}"/>
    <dgm:cxn modelId="{2EBD8977-FC9B-4C14-A65E-FD2B9C5A11A0}" srcId="{FC5D0609-1CFA-4536-9DAF-D093997C77AB}" destId="{8023D023-B297-46E6-ABF4-0B6F3922A1C0}" srcOrd="5" destOrd="0" parTransId="{642287E0-B17D-43CA-845A-B91559121C91}" sibTransId="{012D42A2-F65B-402D-A879-FC71DED7A32F}"/>
    <dgm:cxn modelId="{DB4B468C-3F32-40E3-9939-E8DF6A263977}" type="presOf" srcId="{6046FEDA-D791-45F7-A37B-3198295D768D}" destId="{3C653777-8D5C-4B19-971B-7E49714BA485}" srcOrd="0" destOrd="0" presId="urn:diagrams.loki3.com/VaryingWidthList"/>
    <dgm:cxn modelId="{698C4F93-3E77-4273-BB07-F0C439B032D9}" type="presOf" srcId="{FC5D0609-1CFA-4536-9DAF-D093997C77AB}" destId="{FCB77956-6152-43EA-9279-4FCFEC8E8F95}" srcOrd="0" destOrd="0" presId="urn:diagrams.loki3.com/VaryingWidthList"/>
    <dgm:cxn modelId="{DC876FA8-D33F-4674-BCF0-3EC2693A41F4}" srcId="{FC5D0609-1CFA-4536-9DAF-D093997C77AB}" destId="{301B1095-4067-4419-A5EA-5080028A2F7D}" srcOrd="6" destOrd="0" parTransId="{651BD8AD-E825-4174-9E2C-52CB0C7CB323}" sibTransId="{1AFCCBF5-0663-4126-9CD9-65DCEDC0020C}"/>
    <dgm:cxn modelId="{218E92AB-A811-4FBD-893A-963859B8460C}" type="presOf" srcId="{77BABF15-3053-4DBE-AC71-FC9734E9E275}" destId="{BE8E8F18-C01B-4E70-B7C8-CD9AC7B0460C}" srcOrd="0" destOrd="0" presId="urn:diagrams.loki3.com/VaryingWidthList"/>
    <dgm:cxn modelId="{5F9A4CB9-D854-4FBD-8627-CDBFE0BE9489}" srcId="{FC5D0609-1CFA-4536-9DAF-D093997C77AB}" destId="{77BABF15-3053-4DBE-AC71-FC9734E9E275}" srcOrd="7" destOrd="0" parTransId="{E3FDD472-E24D-4E9E-A2CB-7AC0ABCA7AFD}" sibTransId="{5E3572A2-8DF2-49AD-80B0-1CEA3C2900F2}"/>
    <dgm:cxn modelId="{05F6DEEC-DF97-4178-8B1A-8B24202B99B6}" type="presOf" srcId="{8023D023-B297-46E6-ABF4-0B6F3922A1C0}" destId="{EBD87069-5715-4A4B-82D1-F85FAB66F960}" srcOrd="0" destOrd="0" presId="urn:diagrams.loki3.com/VaryingWidthList"/>
    <dgm:cxn modelId="{10803CF0-A89A-482D-817B-A214406E476B}" srcId="{FC5D0609-1CFA-4536-9DAF-D093997C77AB}" destId="{8C987510-A971-4908-A600-174D36093E03}" srcOrd="4" destOrd="0" parTransId="{8F8A203E-7335-464D-A6A4-280DE015AA59}" sibTransId="{0AB53469-D873-41BF-8B8F-920FDBC0F37B}"/>
    <dgm:cxn modelId="{389A342D-373A-4C08-9228-8AAFC3904B00}" type="presParOf" srcId="{FCB77956-6152-43EA-9279-4FCFEC8E8F95}" destId="{381B7602-38BB-46AC-83E4-8375A138E70C}" srcOrd="0" destOrd="0" presId="urn:diagrams.loki3.com/VaryingWidthList"/>
    <dgm:cxn modelId="{1A127E19-66E2-406F-A183-3F5F23289BA0}" type="presParOf" srcId="{FCB77956-6152-43EA-9279-4FCFEC8E8F95}" destId="{DA0E325A-763C-4DC1-A930-5D66005B380D}" srcOrd="1" destOrd="0" presId="urn:diagrams.loki3.com/VaryingWidthList"/>
    <dgm:cxn modelId="{9BDC030F-848D-41F6-9D57-86E0B893E51F}" type="presParOf" srcId="{FCB77956-6152-43EA-9279-4FCFEC8E8F95}" destId="{9A097C5B-E8B4-4468-8DB6-FC82D43F55E0}" srcOrd="2" destOrd="0" presId="urn:diagrams.loki3.com/VaryingWidthList"/>
    <dgm:cxn modelId="{432239E5-7E45-411D-A737-954BF91A8E5B}" type="presParOf" srcId="{FCB77956-6152-43EA-9279-4FCFEC8E8F95}" destId="{7FA2F1DA-A122-4BE6-83E7-55DD71CAE181}" srcOrd="3" destOrd="0" presId="urn:diagrams.loki3.com/VaryingWidthList"/>
    <dgm:cxn modelId="{05F47F11-D549-4FDC-8CE5-3F6AA1F30696}" type="presParOf" srcId="{FCB77956-6152-43EA-9279-4FCFEC8E8F95}" destId="{3C653777-8D5C-4B19-971B-7E49714BA485}" srcOrd="4" destOrd="0" presId="urn:diagrams.loki3.com/VaryingWidthList"/>
    <dgm:cxn modelId="{2DB97626-54FB-4C0D-B98D-A4FEA48D43A8}" type="presParOf" srcId="{FCB77956-6152-43EA-9279-4FCFEC8E8F95}" destId="{BF3F2BE6-872C-4FA3-A86F-7B03BBC46D9F}" srcOrd="5" destOrd="0" presId="urn:diagrams.loki3.com/VaryingWidthList"/>
    <dgm:cxn modelId="{844ED4D2-9BAB-4E02-8A99-28388C0F117C}" type="presParOf" srcId="{FCB77956-6152-43EA-9279-4FCFEC8E8F95}" destId="{6F2BCB6A-463A-422B-B132-0CED6B37BB3D}" srcOrd="6" destOrd="0" presId="urn:diagrams.loki3.com/VaryingWidthList"/>
    <dgm:cxn modelId="{E0EED850-B464-46A9-98A3-AC864F3C066F}" type="presParOf" srcId="{FCB77956-6152-43EA-9279-4FCFEC8E8F95}" destId="{BD85040C-800B-4084-B88D-02C9EB2CE87A}" srcOrd="7" destOrd="0" presId="urn:diagrams.loki3.com/VaryingWidthList"/>
    <dgm:cxn modelId="{49132A4F-20AC-4B16-A7BA-059BABE58CA4}" type="presParOf" srcId="{FCB77956-6152-43EA-9279-4FCFEC8E8F95}" destId="{0CAF3A96-AE3D-4EF7-95E8-E5362A32F74E}" srcOrd="8" destOrd="0" presId="urn:diagrams.loki3.com/VaryingWidthList"/>
    <dgm:cxn modelId="{F5E045E8-0831-4631-B45A-405A5E3B8111}" type="presParOf" srcId="{FCB77956-6152-43EA-9279-4FCFEC8E8F95}" destId="{7ABE5D73-4CB4-4796-9A1D-037D934E2C2A}" srcOrd="9" destOrd="0" presId="urn:diagrams.loki3.com/VaryingWidthList"/>
    <dgm:cxn modelId="{128C1019-35C1-4AC9-B3E8-B25B3FCDAAFF}" type="presParOf" srcId="{FCB77956-6152-43EA-9279-4FCFEC8E8F95}" destId="{EBD87069-5715-4A4B-82D1-F85FAB66F960}" srcOrd="10" destOrd="0" presId="urn:diagrams.loki3.com/VaryingWidthList"/>
    <dgm:cxn modelId="{EBFEF34F-DC58-44DE-9ABC-C328330E5FF0}" type="presParOf" srcId="{FCB77956-6152-43EA-9279-4FCFEC8E8F95}" destId="{76B6B6EB-CEE8-47FF-8930-28C9245B1A2C}" srcOrd="11" destOrd="0" presId="urn:diagrams.loki3.com/VaryingWidthList"/>
    <dgm:cxn modelId="{9BBC7811-0407-47B1-A65E-3DD680D2D9CD}" type="presParOf" srcId="{FCB77956-6152-43EA-9279-4FCFEC8E8F95}" destId="{F06BC59A-4451-4F53-B62E-7648B982F378}" srcOrd="12" destOrd="0" presId="urn:diagrams.loki3.com/VaryingWidthList"/>
    <dgm:cxn modelId="{ABE00517-AC0B-4BA8-BD22-49D925DB0334}" type="presParOf" srcId="{FCB77956-6152-43EA-9279-4FCFEC8E8F95}" destId="{DD3F0D8D-344E-43B3-9DAF-210ECC454170}" srcOrd="13" destOrd="0" presId="urn:diagrams.loki3.com/VaryingWidthList"/>
    <dgm:cxn modelId="{C490D634-1CEB-4A25-914B-72DF1413E2D9}" type="presParOf" srcId="{FCB77956-6152-43EA-9279-4FCFEC8E8F95}" destId="{BE8E8F18-C01B-4E70-B7C8-CD9AC7B0460C}" srcOrd="14" destOrd="0" presId="urn:diagrams.loki3.com/VaryingWidthList"/>
    <dgm:cxn modelId="{3347259D-843E-4CC7-B6C4-2302EE153EA0}" type="presParOf" srcId="{FCB77956-6152-43EA-9279-4FCFEC8E8F95}" destId="{609C9EAD-F944-4883-B32D-25E97B33FA25}" srcOrd="15" destOrd="0" presId="urn:diagrams.loki3.com/VaryingWidthList"/>
    <dgm:cxn modelId="{7CB7D37E-3005-43BC-889B-0BF3BEA3A4A1}" type="presParOf" srcId="{FCB77956-6152-43EA-9279-4FCFEC8E8F95}" destId="{89799E20-8E7A-44F7-B3E8-00071F9EFFB6}" srcOrd="1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1CD66-AB67-45CD-8580-ABDDFB614DEF}">
      <dsp:nvSpPr>
        <dsp:cNvPr id="0" name=""/>
        <dsp:cNvSpPr/>
      </dsp:nvSpPr>
      <dsp:spPr>
        <a:xfrm>
          <a:off x="0" y="557"/>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93A7B-1FBE-4BD5-B7E6-28636AB3EC1A}">
      <dsp:nvSpPr>
        <dsp:cNvPr id="0" name=""/>
        <dsp:cNvSpPr/>
      </dsp:nvSpPr>
      <dsp:spPr>
        <a:xfrm>
          <a:off x="0" y="557"/>
          <a:ext cx="8229600" cy="6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1. Secures the well being and autonomy of women</a:t>
          </a:r>
          <a:endParaRPr lang="en-US" sz="2000" kern="1200" dirty="0"/>
        </a:p>
      </dsp:txBody>
      <dsp:txXfrm>
        <a:off x="0" y="557"/>
        <a:ext cx="8229600" cy="652607"/>
      </dsp:txXfrm>
    </dsp:sp>
    <dsp:sp modelId="{7F3360FB-7681-4754-818E-60AF0F73DC47}">
      <dsp:nvSpPr>
        <dsp:cNvPr id="0" name=""/>
        <dsp:cNvSpPr/>
      </dsp:nvSpPr>
      <dsp:spPr>
        <a:xfrm>
          <a:off x="0" y="653165"/>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9EE30-0410-4936-AC9F-6974DB7C202D}">
      <dsp:nvSpPr>
        <dsp:cNvPr id="0" name=""/>
        <dsp:cNvSpPr/>
      </dsp:nvSpPr>
      <dsp:spPr>
        <a:xfrm>
          <a:off x="0" y="653165"/>
          <a:ext cx="8229600" cy="6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2. Empowers people and enhances education</a:t>
          </a:r>
          <a:endParaRPr lang="en-US" sz="2000" kern="1200" dirty="0"/>
        </a:p>
      </dsp:txBody>
      <dsp:txXfrm>
        <a:off x="0" y="653165"/>
        <a:ext cx="8229600" cy="652607"/>
      </dsp:txXfrm>
    </dsp:sp>
    <dsp:sp modelId="{C08997FA-C9A5-4561-8FF6-559E2B3D118B}">
      <dsp:nvSpPr>
        <dsp:cNvPr id="0" name=""/>
        <dsp:cNvSpPr/>
      </dsp:nvSpPr>
      <dsp:spPr>
        <a:xfrm>
          <a:off x="0" y="1305773"/>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C8FED-2E84-4CEB-B329-585507F35D91}">
      <dsp:nvSpPr>
        <dsp:cNvPr id="0" name=""/>
        <dsp:cNvSpPr/>
      </dsp:nvSpPr>
      <dsp:spPr>
        <a:xfrm>
          <a:off x="0" y="1305773"/>
          <a:ext cx="8229600" cy="6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3. Supports the health and development of communities</a:t>
          </a:r>
          <a:endParaRPr lang="en-US" sz="2000" kern="1200" dirty="0"/>
        </a:p>
      </dsp:txBody>
      <dsp:txXfrm>
        <a:off x="0" y="1305773"/>
        <a:ext cx="8229600" cy="652607"/>
      </dsp:txXfrm>
    </dsp:sp>
    <dsp:sp modelId="{70282013-2187-46C8-AA71-B79E8EB5DC4C}">
      <dsp:nvSpPr>
        <dsp:cNvPr id="0" name=""/>
        <dsp:cNvSpPr/>
      </dsp:nvSpPr>
      <dsp:spPr>
        <a:xfrm>
          <a:off x="0" y="1958381"/>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FE709-81EC-43CE-A044-FDCC4B0BF0B6}">
      <dsp:nvSpPr>
        <dsp:cNvPr id="0" name=""/>
        <dsp:cNvSpPr/>
      </dsp:nvSpPr>
      <dsp:spPr>
        <a:xfrm>
          <a:off x="0" y="1958381"/>
          <a:ext cx="8229600" cy="6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4. Prevents unplanned pregnancy, abortion and pregnancy-related health risks of women </a:t>
          </a:r>
          <a:endParaRPr lang="en-US" sz="2000" kern="1200" dirty="0"/>
        </a:p>
      </dsp:txBody>
      <dsp:txXfrm>
        <a:off x="0" y="1958381"/>
        <a:ext cx="8229600" cy="652607"/>
      </dsp:txXfrm>
    </dsp:sp>
    <dsp:sp modelId="{E723A868-D11A-43F9-926F-A05C4EEA1C67}">
      <dsp:nvSpPr>
        <dsp:cNvPr id="0" name=""/>
        <dsp:cNvSpPr/>
      </dsp:nvSpPr>
      <dsp:spPr>
        <a:xfrm>
          <a:off x="0" y="261098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7236-7ABC-40CD-9B09-ED8A72E4BA86}">
      <dsp:nvSpPr>
        <dsp:cNvPr id="0" name=""/>
        <dsp:cNvSpPr/>
      </dsp:nvSpPr>
      <dsp:spPr>
        <a:xfrm>
          <a:off x="0" y="2610989"/>
          <a:ext cx="8229600" cy="6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5. Prevents adolescent pregnancy</a:t>
          </a:r>
          <a:endParaRPr lang="en-US" sz="2000" kern="1200" dirty="0"/>
        </a:p>
      </dsp:txBody>
      <dsp:txXfrm>
        <a:off x="0" y="2610989"/>
        <a:ext cx="8229600" cy="652607"/>
      </dsp:txXfrm>
    </dsp:sp>
    <dsp:sp modelId="{8A435BA0-E0EB-41D1-BCEF-45A2840690AC}">
      <dsp:nvSpPr>
        <dsp:cNvPr id="0" name=""/>
        <dsp:cNvSpPr/>
      </dsp:nvSpPr>
      <dsp:spPr>
        <a:xfrm>
          <a:off x="0" y="3263597"/>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3D4BF-2B70-4F51-A79C-1BA854164209}">
      <dsp:nvSpPr>
        <dsp:cNvPr id="0" name=""/>
        <dsp:cNvSpPr/>
      </dsp:nvSpPr>
      <dsp:spPr>
        <a:xfrm>
          <a:off x="0" y="3263597"/>
          <a:ext cx="8229600" cy="6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6. Reduces infant mortality and prevents HIV/AIDS transmission to newborns</a:t>
          </a:r>
          <a:endParaRPr lang="en-US" sz="2000" kern="1200" dirty="0"/>
        </a:p>
      </dsp:txBody>
      <dsp:txXfrm>
        <a:off x="0" y="3263597"/>
        <a:ext cx="8229600" cy="652607"/>
      </dsp:txXfrm>
    </dsp:sp>
    <dsp:sp modelId="{C50E38C8-41E6-4765-BD46-CF5FB39786C6}">
      <dsp:nvSpPr>
        <dsp:cNvPr id="0" name=""/>
        <dsp:cNvSpPr/>
      </dsp:nvSpPr>
      <dsp:spPr>
        <a:xfrm>
          <a:off x="0" y="3916205"/>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FDE9C-A307-41E4-B11A-51C13EE44219}">
      <dsp:nvSpPr>
        <dsp:cNvPr id="0" name=""/>
        <dsp:cNvSpPr/>
      </dsp:nvSpPr>
      <dsp:spPr>
        <a:xfrm>
          <a:off x="0" y="3916205"/>
          <a:ext cx="8229600" cy="6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7. Slows population growth</a:t>
          </a:r>
          <a:endParaRPr lang="en-US" sz="2000" kern="1200" dirty="0"/>
        </a:p>
      </dsp:txBody>
      <dsp:txXfrm>
        <a:off x="0" y="3916205"/>
        <a:ext cx="8229600" cy="652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B7602-38BB-46AC-83E4-8375A138E70C}">
      <dsp:nvSpPr>
        <dsp:cNvPr id="0" name=""/>
        <dsp:cNvSpPr/>
      </dsp:nvSpPr>
      <dsp:spPr>
        <a:xfrm>
          <a:off x="0" y="1412"/>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Is contraception/ family planning safe to use?</a:t>
          </a:r>
          <a:endParaRPr lang="en-GB" sz="2300" kern="1200" dirty="0"/>
        </a:p>
      </dsp:txBody>
      <dsp:txXfrm>
        <a:off x="0" y="1412"/>
        <a:ext cx="8686800" cy="534720"/>
      </dsp:txXfrm>
    </dsp:sp>
    <dsp:sp modelId="{9A097C5B-E8B4-4468-8DB6-FC82D43F55E0}">
      <dsp:nvSpPr>
        <dsp:cNvPr id="0" name=""/>
        <dsp:cNvSpPr/>
      </dsp:nvSpPr>
      <dsp:spPr>
        <a:xfrm>
          <a:off x="0" y="562868"/>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I want to avoid getting pregnant. What can I do?</a:t>
          </a:r>
          <a:endParaRPr lang="en-GB" sz="2300" kern="1200" dirty="0"/>
        </a:p>
      </dsp:txBody>
      <dsp:txXfrm>
        <a:off x="0" y="562868"/>
        <a:ext cx="8686800" cy="534720"/>
      </dsp:txXfrm>
    </dsp:sp>
    <dsp:sp modelId="{3C653777-8D5C-4B19-971B-7E49714BA485}">
      <dsp:nvSpPr>
        <dsp:cNvPr id="0" name=""/>
        <dsp:cNvSpPr/>
      </dsp:nvSpPr>
      <dsp:spPr>
        <a:xfrm>
          <a:off x="0" y="1124325"/>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I can’t access my contraceptive method of choice. What do you advise?</a:t>
          </a:r>
          <a:endParaRPr lang="en-GB" sz="2300" kern="1200" dirty="0"/>
        </a:p>
      </dsp:txBody>
      <dsp:txXfrm>
        <a:off x="0" y="1124325"/>
        <a:ext cx="8686800" cy="534720"/>
      </dsp:txXfrm>
    </dsp:sp>
    <dsp:sp modelId="{6F2BCB6A-463A-422B-B132-0CED6B37BB3D}">
      <dsp:nvSpPr>
        <dsp:cNvPr id="0" name=""/>
        <dsp:cNvSpPr/>
      </dsp:nvSpPr>
      <dsp:spPr>
        <a:xfrm>
          <a:off x="0" y="1685782"/>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Font typeface="+mj-lt"/>
            <a:buNone/>
          </a:pPr>
          <a:r>
            <a:rPr lang="en-US" sz="2300" kern="1200" dirty="0"/>
            <a:t>What is the best contraceptive method to use?</a:t>
          </a:r>
          <a:endParaRPr lang="en-GB" sz="2300" kern="1200" dirty="0"/>
        </a:p>
      </dsp:txBody>
      <dsp:txXfrm>
        <a:off x="0" y="1685782"/>
        <a:ext cx="8686800" cy="534720"/>
      </dsp:txXfrm>
    </dsp:sp>
    <dsp:sp modelId="{0CAF3A96-AE3D-4EF7-95E8-E5362A32F74E}">
      <dsp:nvSpPr>
        <dsp:cNvPr id="0" name=""/>
        <dsp:cNvSpPr/>
      </dsp:nvSpPr>
      <dsp:spPr>
        <a:xfrm>
          <a:off x="0" y="2247239"/>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Font typeface="+mj-lt"/>
            <a:buNone/>
          </a:pPr>
          <a:r>
            <a:rPr lang="en-US" sz="2300" kern="1200" dirty="0"/>
            <a:t>I want to change my contraceptive method – is this possible?</a:t>
          </a:r>
          <a:endParaRPr lang="en-GB" sz="2300" kern="1200" dirty="0"/>
        </a:p>
      </dsp:txBody>
      <dsp:txXfrm>
        <a:off x="0" y="2247239"/>
        <a:ext cx="8686800" cy="534720"/>
      </dsp:txXfrm>
    </dsp:sp>
    <dsp:sp modelId="{EBD87069-5715-4A4B-82D1-F85FAB66F960}">
      <dsp:nvSpPr>
        <dsp:cNvPr id="0" name=""/>
        <dsp:cNvSpPr/>
      </dsp:nvSpPr>
      <dsp:spPr>
        <a:xfrm>
          <a:off x="0" y="2808696"/>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Font typeface="+mj-lt"/>
            <a:buNone/>
          </a:pPr>
          <a:r>
            <a:rPr lang="en-US" sz="2300" kern="1200" dirty="0"/>
            <a:t>I want to remove or replace my implant or IUD – can I do this?</a:t>
          </a:r>
          <a:endParaRPr lang="en-GB" sz="2300" kern="1200" dirty="0"/>
        </a:p>
      </dsp:txBody>
      <dsp:txXfrm>
        <a:off x="0" y="2808696"/>
        <a:ext cx="8686800" cy="534720"/>
      </dsp:txXfrm>
    </dsp:sp>
    <dsp:sp modelId="{F06BC59A-4451-4F53-B62E-7648B982F378}">
      <dsp:nvSpPr>
        <dsp:cNvPr id="0" name=""/>
        <dsp:cNvSpPr/>
      </dsp:nvSpPr>
      <dsp:spPr>
        <a:xfrm>
          <a:off x="0" y="3370153"/>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Font typeface="+mj-lt"/>
            <a:buNone/>
          </a:pPr>
          <a:r>
            <a:rPr lang="en-US" sz="2300" kern="1200" dirty="0"/>
            <a:t>Why is providing contraception/ family planning, important?</a:t>
          </a:r>
          <a:endParaRPr lang="en-GB" sz="2300" kern="1200" dirty="0"/>
        </a:p>
      </dsp:txBody>
      <dsp:txXfrm>
        <a:off x="0" y="3370153"/>
        <a:ext cx="8686800" cy="534720"/>
      </dsp:txXfrm>
    </dsp:sp>
    <dsp:sp modelId="{BE8E8F18-C01B-4E70-B7C8-CD9AC7B0460C}">
      <dsp:nvSpPr>
        <dsp:cNvPr id="0" name=""/>
        <dsp:cNvSpPr/>
      </dsp:nvSpPr>
      <dsp:spPr>
        <a:xfrm>
          <a:off x="0" y="3931610"/>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Font typeface="+mj-lt"/>
            <a:buNone/>
          </a:pPr>
          <a:r>
            <a:rPr lang="en-US" sz="2300" kern="1200" dirty="0"/>
            <a:t>As a policy maker what can I do to ensure contraception/ FP access?</a:t>
          </a:r>
          <a:endParaRPr lang="en-GB" sz="2300" kern="1200" dirty="0"/>
        </a:p>
      </dsp:txBody>
      <dsp:txXfrm>
        <a:off x="0" y="3931610"/>
        <a:ext cx="8686800" cy="534720"/>
      </dsp:txXfrm>
    </dsp:sp>
    <dsp:sp modelId="{89799E20-8E7A-44F7-B3E8-00071F9EFFB6}">
      <dsp:nvSpPr>
        <dsp:cNvPr id="0" name=""/>
        <dsp:cNvSpPr/>
      </dsp:nvSpPr>
      <dsp:spPr>
        <a:xfrm>
          <a:off x="0" y="4493067"/>
          <a:ext cx="8686800" cy="534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Font typeface="+mj-lt"/>
            <a:buNone/>
          </a:pPr>
          <a:r>
            <a:rPr lang="en-US" sz="2300" kern="1200" dirty="0"/>
            <a:t>As a programme manager how can I help people access services?</a:t>
          </a:r>
          <a:endParaRPr lang="en-GB" sz="2300" kern="1200" dirty="0"/>
        </a:p>
      </dsp:txBody>
      <dsp:txXfrm>
        <a:off x="0" y="4493067"/>
        <a:ext cx="8686800" cy="5347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27/06/2022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ps.who.int/iris/bitstream/handle/10665/334048/WHO-2019-nCoV-EHS_continuity-survey-2020.1-eng.pdf?sequence=1&amp;isAllowed=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62708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B8D27-7C90-48DA-B7C9-CA598E0C9989}" type="slidenum">
              <a:rPr lang="en-US" smtClean="0"/>
              <a:t>18</a:t>
            </a:fld>
            <a:endParaRPr lang="en-US" dirty="0"/>
          </a:p>
        </p:txBody>
      </p:sp>
    </p:spTree>
    <p:extLst>
      <p:ext uri="{BB962C8B-B14F-4D97-AF65-F5344CB8AC3E}">
        <p14:creationId xmlns:p14="http://schemas.microsoft.com/office/powerpoint/2010/main" val="274077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Plan for clients to return to longer-term reversible methods (such as IUDs specifically PPIUD , implants) and permanent methods (tubal ligation and vasectomy) if these services were disrupted</a:t>
            </a:r>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19</a:t>
            </a:fld>
            <a:endParaRPr lang="en-GB" dirty="0"/>
          </a:p>
        </p:txBody>
      </p:sp>
    </p:spTree>
    <p:extLst>
      <p:ext uri="{BB962C8B-B14F-4D97-AF65-F5344CB8AC3E}">
        <p14:creationId xmlns:p14="http://schemas.microsoft.com/office/powerpoint/2010/main" val="24743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21</a:t>
            </a:fld>
            <a:endParaRPr lang="en-GB" dirty="0"/>
          </a:p>
        </p:txBody>
      </p:sp>
    </p:spTree>
    <p:extLst>
      <p:ext uri="{BB962C8B-B14F-4D97-AF65-F5344CB8AC3E}">
        <p14:creationId xmlns:p14="http://schemas.microsoft.com/office/powerpoint/2010/main" val="122232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23</a:t>
            </a:fld>
            <a:endParaRPr lang="en-GB" dirty="0"/>
          </a:p>
        </p:txBody>
      </p:sp>
    </p:spTree>
    <p:extLst>
      <p:ext uri="{BB962C8B-B14F-4D97-AF65-F5344CB8AC3E}">
        <p14:creationId xmlns:p14="http://schemas.microsoft.com/office/powerpoint/2010/main" val="2755505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8F2579-E084-4BE5-B155-114E7DEDDB7D}" type="slidenum">
              <a:rPr lang="en-GB" smtClean="0"/>
              <a:t>25</a:t>
            </a:fld>
            <a:endParaRPr lang="en-GB" dirty="0"/>
          </a:p>
        </p:txBody>
      </p:sp>
    </p:spTree>
    <p:extLst>
      <p:ext uri="{BB962C8B-B14F-4D97-AF65-F5344CB8AC3E}">
        <p14:creationId xmlns:p14="http://schemas.microsoft.com/office/powerpoint/2010/main" val="111632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26</a:t>
            </a:fld>
            <a:endParaRPr lang="en-GB" dirty="0"/>
          </a:p>
        </p:txBody>
      </p:sp>
    </p:spTree>
    <p:extLst>
      <p:ext uri="{BB962C8B-B14F-4D97-AF65-F5344CB8AC3E}">
        <p14:creationId xmlns:p14="http://schemas.microsoft.com/office/powerpoint/2010/main" val="328115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Delaying having children can give people the opportunity to complete education or further studies</a:t>
            </a:r>
          </a:p>
          <a:p>
            <a:pPr>
              <a:buFont typeface="Wingdings" panose="05000000000000000000" pitchFamily="2" charset="2"/>
              <a:buChar char="§"/>
            </a:pPr>
            <a:r>
              <a:rPr lang="en-US" dirty="0"/>
              <a:t>Waiting to become pregnant at least 24 months after birth can lead to health benefits for the mother and baby.</a:t>
            </a:r>
          </a:p>
          <a:p>
            <a:pPr>
              <a:buFont typeface="Wingdings" panose="05000000000000000000" pitchFamily="2" charset="2"/>
              <a:buChar char="§"/>
            </a:pPr>
            <a:r>
              <a:rPr lang="en-US" dirty="0"/>
              <a:t>Spacing births allows the mother to recover physically and emotionally before she gets pregnant again, and faces the demands of pregnancy, birth and breastfeeding.</a:t>
            </a:r>
          </a:p>
          <a:p>
            <a:pPr>
              <a:buFont typeface="Wingdings" panose="05000000000000000000" pitchFamily="2" charset="2"/>
              <a:buChar char="§"/>
            </a:pPr>
            <a:r>
              <a:rPr lang="en-US" dirty="0"/>
              <a:t>Limiting the number of children in a family means more resources for each child and more time for the parents to dedicate to each child.</a:t>
            </a:r>
          </a:p>
          <a:p>
            <a:pPr>
              <a:buFont typeface="Wingdings" panose="05000000000000000000" pitchFamily="2" charset="2"/>
              <a:buChar char="§"/>
            </a:pPr>
            <a:r>
              <a:rPr lang="en-US" dirty="0"/>
              <a:t>Family planning can also help couples in a sexual relationship not to be worried about the woman getting pregnant.</a:t>
            </a:r>
          </a:p>
          <a:p>
            <a:pPr>
              <a:buFont typeface="Wingdings" panose="05000000000000000000" pitchFamily="2" charset="2"/>
              <a:buChar char="§"/>
            </a:pPr>
            <a:r>
              <a:rPr lang="en-US" dirty="0"/>
              <a:t>STIs including HIV/AIDS can also be prevented with correct and consistent use of condoms.</a:t>
            </a:r>
          </a:p>
          <a:p>
            <a:pPr>
              <a:buFont typeface="Wingdings" panose="05000000000000000000" pitchFamily="2" charset="2"/>
              <a:buChar char="§"/>
            </a:pPr>
            <a:r>
              <a:rPr lang="en-US" dirty="0"/>
              <a:t>Younger women (adolescents) can delay pregnancy until their bodies are mature and they are ready in terms of their life course.</a:t>
            </a:r>
          </a:p>
          <a:p>
            <a:pPr>
              <a:buFont typeface="Wingdings" panose="05000000000000000000" pitchFamily="2" charset="2"/>
              <a:buChar char="§"/>
            </a:pPr>
            <a:r>
              <a:rPr lang="en-US" dirty="0"/>
              <a:t>Older women (over 35) can prevent unwanted pregnancies that are often risky for their health and can lead to complications for both mothers and infants.</a:t>
            </a:r>
          </a:p>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3</a:t>
            </a:fld>
            <a:endParaRPr lang="en-GB" dirty="0"/>
          </a:p>
        </p:txBody>
      </p:sp>
    </p:spTree>
    <p:extLst>
      <p:ext uri="{BB962C8B-B14F-4D97-AF65-F5344CB8AC3E}">
        <p14:creationId xmlns:p14="http://schemas.microsoft.com/office/powerpoint/2010/main" val="2238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4</a:t>
            </a:fld>
            <a:endParaRPr lang="en-GB" dirty="0"/>
          </a:p>
        </p:txBody>
      </p:sp>
    </p:spTree>
    <p:extLst>
      <p:ext uri="{BB962C8B-B14F-4D97-AF65-F5344CB8AC3E}">
        <p14:creationId xmlns:p14="http://schemas.microsoft.com/office/powerpoint/2010/main" val="132703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has implications for changes in the method mix, discontinuation rates for short-term contraceptive methods (STMs), and subsequent risks for unintended pregnancies and need for comprehensive abortion care (CAC). Further, as STM users have a lower median age than LARC users, the risk of unintended pregnancies and CAC will be higher among younger and poorer women who are already more vulnerable. </a:t>
            </a:r>
          </a:p>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6</a:t>
            </a:fld>
            <a:endParaRPr lang="en-GB" dirty="0"/>
          </a:p>
        </p:txBody>
      </p:sp>
    </p:spTree>
    <p:extLst>
      <p:ext uri="{BB962C8B-B14F-4D97-AF65-F5344CB8AC3E}">
        <p14:creationId xmlns:p14="http://schemas.microsoft.com/office/powerpoint/2010/main" val="374881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7</a:t>
            </a:fld>
            <a:endParaRPr lang="en-GB" dirty="0"/>
          </a:p>
        </p:txBody>
      </p:sp>
    </p:spTree>
    <p:extLst>
      <p:ext uri="{BB962C8B-B14F-4D97-AF65-F5344CB8AC3E}">
        <p14:creationId xmlns:p14="http://schemas.microsoft.com/office/powerpoint/2010/main" val="78178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9</a:t>
            </a:fld>
            <a:endParaRPr lang="en-GB" dirty="0"/>
          </a:p>
        </p:txBody>
      </p:sp>
    </p:spTree>
    <p:extLst>
      <p:ext uri="{BB962C8B-B14F-4D97-AF65-F5344CB8AC3E}">
        <p14:creationId xmlns:p14="http://schemas.microsoft.com/office/powerpoint/2010/main" val="414205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World Health Organization. Pulse survey on continuity of essential health services during the COVID-19 pandemic. Interim report. 27 August 2020. Retrieved on 31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May 2021 from </a:t>
            </a:r>
            <a:r>
              <a:rPr lang="en-US" sz="1200" u="sng" kern="1200" dirty="0">
                <a:solidFill>
                  <a:schemeClr val="tx1"/>
                </a:solidFill>
                <a:effectLst/>
                <a:latin typeface="+mn-lt"/>
                <a:ea typeface="+mn-ea"/>
                <a:cs typeface="+mn-cs"/>
                <a:hlinkClick r:id="rId3"/>
              </a:rPr>
              <a:t>https://apps.who.int/iris/bitstream/handle/10665/334048/WHO-2019-nCoV-EHS_continuity-survey-2020.1-eng.pdf?sequence=1&amp;isAllowed=y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10</a:t>
            </a:fld>
            <a:endParaRPr lang="en-GB" dirty="0"/>
          </a:p>
        </p:txBody>
      </p:sp>
    </p:spTree>
    <p:extLst>
      <p:ext uri="{BB962C8B-B14F-4D97-AF65-F5344CB8AC3E}">
        <p14:creationId xmlns:p14="http://schemas.microsoft.com/office/powerpoint/2010/main" val="255355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14</a:t>
            </a:fld>
            <a:endParaRPr lang="en-GB" dirty="0"/>
          </a:p>
        </p:txBody>
      </p:sp>
    </p:spTree>
    <p:extLst>
      <p:ext uri="{BB962C8B-B14F-4D97-AF65-F5344CB8AC3E}">
        <p14:creationId xmlns:p14="http://schemas.microsoft.com/office/powerpoint/2010/main" val="71011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B8D27-7C90-48DA-B7C9-CA598E0C9989}" type="slidenum">
              <a:rPr lang="en-US" smtClean="0"/>
              <a:t>17</a:t>
            </a:fld>
            <a:endParaRPr lang="en-US" dirty="0"/>
          </a:p>
        </p:txBody>
      </p:sp>
    </p:spTree>
    <p:extLst>
      <p:ext uri="{BB962C8B-B14F-4D97-AF65-F5344CB8AC3E}">
        <p14:creationId xmlns:p14="http://schemas.microsoft.com/office/powerpoint/2010/main" val="1692002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userDrawn="1"/>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5" name="TextBox 14"/>
          <p:cNvSpPr txBox="1"/>
          <p:nvPr userDrawn="1"/>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GB" sz="1300" dirty="0">
                <a:solidFill>
                  <a:schemeClr val="accent1"/>
                </a:solidFill>
              </a:rPr>
              <a:t>Twitter </a:t>
            </a:r>
            <a:r>
              <a:rPr lang="en-GB" sz="1300" b="1" dirty="0">
                <a:solidFill>
                  <a:schemeClr val="accent1"/>
                </a:solidFill>
              </a:rPr>
              <a:t>@HRPresearch</a:t>
            </a:r>
          </a:p>
        </p:txBody>
      </p:sp>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4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who.int/publications/i/item/WHO-2019-nCoV-clinical-2022-1" TargetMode="External"/><Relationship Id="rId4" Type="http://schemas.openxmlformats.org/officeDocument/2006/relationships/hyperlink" Target="https://apps.who.int/iris/bitstream/handle/10665/332196/WHO-2019-nCoV-clinical-2020.5-eng.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who.int/publications/i/item/WHO-2019-nCoV-essential-health-services-2020.1" TargetMode="External"/><Relationship Id="rId2" Type="http://schemas.openxmlformats.org/officeDocument/2006/relationships/hyperlink" Target="https://www.who.int/publications/i/item/addressing-human-rights-as-key-to-the-covid-19-response" TargetMode="External"/><Relationship Id="rId1" Type="http://schemas.openxmlformats.org/officeDocument/2006/relationships/slideLayout" Target="../slideLayouts/slideLayout2.xml"/><Relationship Id="rId5" Type="http://schemas.openxmlformats.org/officeDocument/2006/relationships/hyperlink" Target="https://www.figo.org/resources/covid-19-resources" TargetMode="External"/><Relationship Id="rId4" Type="http://schemas.openxmlformats.org/officeDocument/2006/relationships/hyperlink" Target="https://iawg.net/resources/programmatic-guidance-for-sexual-and-reproductive-health-in-humanitarian-and-fragile-settings-during-covid-19-pandemic"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pps.who.int/iris/bitstream/handle/10665/331975/WHO-2019-nCoV-Comm_health_care-2020.1-eng.pdf" TargetMode="External"/><Relationship Id="rId3" Type="http://schemas.openxmlformats.org/officeDocument/2006/relationships/image" Target="../media/image13.emf"/><Relationship Id="rId7" Type="http://schemas.openxmlformats.org/officeDocument/2006/relationships/hyperlink" Target="https://apps.who.int/iris/bitstream/handle/10665/332196/WHO-2019-nCoV-clinical-2020.5-eng.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pps.who.int/iris/bitstream/handle/10665/332240/WHO-2019-nCoV-essential_health_services-2020.2-eng.pdf" TargetMode="External"/><Relationship Id="rId5" Type="http://schemas.openxmlformats.org/officeDocument/2006/relationships/image" Target="../media/image15.emf"/><Relationship Id="rId4" Type="http://schemas.openxmlformats.org/officeDocument/2006/relationships/image" Target="../media/image14.jpg"/><Relationship Id="rId9" Type="http://schemas.openxmlformats.org/officeDocument/2006/relationships/hyperlink" Target="https://www.who.int/publications/i/item/WHO-2019-nCoV-clinical-2022-1"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fp2030.org/covid-19" TargetMode="External"/><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altLang="zh-TW" dirty="0">
                <a:ea typeface="新細明體" charset="-120"/>
              </a:rPr>
              <a:t>Family planning services during the COVID 19 pandemic </a:t>
            </a:r>
            <a:endParaRPr lang="en-GB" dirty="0"/>
          </a:p>
        </p:txBody>
      </p:sp>
      <p:sp>
        <p:nvSpPr>
          <p:cNvPr id="5" name="Subtitle 4"/>
          <p:cNvSpPr>
            <a:spLocks noGrp="1"/>
          </p:cNvSpPr>
          <p:nvPr>
            <p:ph type="subTitle" idx="1"/>
          </p:nvPr>
        </p:nvSpPr>
        <p:spPr>
          <a:xfrm>
            <a:off x="1403648" y="3573016"/>
            <a:ext cx="5933771" cy="576063"/>
          </a:xfrm>
        </p:spPr>
        <p:txBody>
          <a:bodyPr>
            <a:normAutofit fontScale="92500" lnSpcReduction="20000"/>
          </a:bodyPr>
          <a:lstStyle/>
          <a:p>
            <a:r>
              <a:rPr lang="en-GB" dirty="0"/>
              <a:t>Rita Kabra, MBBS, MPH </a:t>
            </a:r>
          </a:p>
          <a:p>
            <a:r>
              <a:rPr lang="en-GB" dirty="0"/>
              <a:t>Contraception and Fertility Care Unit</a:t>
            </a:r>
          </a:p>
        </p:txBody>
      </p:sp>
      <p:sp>
        <p:nvSpPr>
          <p:cNvPr id="6" name="Text Placeholder 5"/>
          <p:cNvSpPr>
            <a:spLocks noGrp="1"/>
          </p:cNvSpPr>
          <p:nvPr>
            <p:ph type="body" sz="quarter" idx="10"/>
          </p:nvPr>
        </p:nvSpPr>
        <p:spPr>
          <a:xfrm>
            <a:off x="1403648" y="4005064"/>
            <a:ext cx="5933771" cy="287337"/>
          </a:xfrm>
        </p:spPr>
        <p:txBody>
          <a:bodyPr/>
          <a:lstStyle/>
          <a:p>
            <a:r>
              <a:rPr lang="en-GB" dirty="0"/>
              <a:t>Department of Sexual and Reproductive Health </a:t>
            </a:r>
          </a:p>
        </p:txBody>
      </p:sp>
      <p:sp>
        <p:nvSpPr>
          <p:cNvPr id="3" name="Text Placeholder 2">
            <a:extLst>
              <a:ext uri="{FF2B5EF4-FFF2-40B4-BE49-F238E27FC236}">
                <a16:creationId xmlns:a16="http://schemas.microsoft.com/office/drawing/2014/main" id="{491D0B0F-5BFA-45C0-BC1F-D97507D3EA2B}"/>
              </a:ext>
            </a:extLst>
          </p:cNvPr>
          <p:cNvSpPr>
            <a:spLocks noGrp="1"/>
          </p:cNvSpPr>
          <p:nvPr>
            <p:ph type="body" sz="quarter" idx="11"/>
          </p:nvPr>
        </p:nvSpPr>
        <p:spPr/>
        <p:txBody>
          <a:bodyPr/>
          <a:lstStyle/>
          <a:p>
            <a:endParaRPr lang="en-US" dirty="0"/>
          </a:p>
        </p:txBody>
      </p:sp>
      <p:sp>
        <p:nvSpPr>
          <p:cNvPr id="8" name="Text Placeholder 24">
            <a:extLst>
              <a:ext uri="{FF2B5EF4-FFF2-40B4-BE49-F238E27FC236}">
                <a16:creationId xmlns:a16="http://schemas.microsoft.com/office/drawing/2014/main" id="{C611641C-7CEE-4648-AF69-AC1C95DB4CE8}"/>
              </a:ext>
            </a:extLst>
          </p:cNvPr>
          <p:cNvSpPr txBox="1">
            <a:spLocks/>
          </p:cNvSpPr>
          <p:nvPr/>
        </p:nvSpPr>
        <p:spPr>
          <a:xfrm>
            <a:off x="0" y="476672"/>
            <a:ext cx="2555776" cy="288925"/>
          </a:xfrm>
          <a:prstGeom prst="rect">
            <a:avLst/>
          </a:prstGeom>
          <a:solidFill>
            <a:schemeClr val="tx1">
              <a:lumMod val="95000"/>
              <a:lumOff val="5000"/>
            </a:schemeClr>
          </a:solidFill>
        </p:spPr>
        <p:txBody>
          <a:bodyPr vert="horz" lIns="91440" tIns="45720" rIns="91440" bIns="45720" rtlCol="0">
            <a:normAutofit fontScale="92500"/>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Training course in family planning 2022</a:t>
            </a:r>
            <a:endParaRPr lang="en-GB" dirty="0"/>
          </a:p>
        </p:txBody>
      </p:sp>
    </p:spTree>
    <p:extLst>
      <p:ext uri="{BB962C8B-B14F-4D97-AF65-F5344CB8AC3E}">
        <p14:creationId xmlns:p14="http://schemas.microsoft.com/office/powerpoint/2010/main" val="153967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B7431-6F10-4513-A950-5F1988D4B0A1}"/>
              </a:ext>
            </a:extLst>
          </p:cNvPr>
          <p:cNvSpPr>
            <a:spLocks noGrp="1"/>
          </p:cNvSpPr>
          <p:nvPr>
            <p:ph idx="1"/>
          </p:nvPr>
        </p:nvSpPr>
        <p:spPr>
          <a:xfrm>
            <a:off x="228600" y="990600"/>
            <a:ext cx="8534400" cy="5440361"/>
          </a:xfrm>
        </p:spPr>
        <p:txBody>
          <a:bodyPr>
            <a:noAutofit/>
          </a:bodyPr>
          <a:lstStyle/>
          <a:p>
            <a:pPr>
              <a:buFont typeface="Wingdings" panose="05000000000000000000" pitchFamily="2" charset="2"/>
              <a:buChar char="§"/>
            </a:pPr>
            <a:r>
              <a:rPr lang="en-US" sz="2200" dirty="0"/>
              <a:t>The full impact on family planning and women and girls' access to services still is not known, and will not be for some time </a:t>
            </a:r>
          </a:p>
          <a:p>
            <a:pPr>
              <a:buFont typeface="Wingdings" panose="05000000000000000000" pitchFamily="2" charset="2"/>
              <a:buChar char="§"/>
            </a:pPr>
            <a:r>
              <a:rPr lang="en-US" sz="2200" dirty="0"/>
              <a:t>Early assessment shows -</a:t>
            </a:r>
          </a:p>
          <a:p>
            <a:pPr lvl="1">
              <a:spcBef>
                <a:spcPts val="0"/>
              </a:spcBef>
              <a:buFont typeface="Wingdings" panose="05000000000000000000" pitchFamily="2" charset="2"/>
              <a:buChar char="§"/>
            </a:pPr>
            <a:r>
              <a:rPr lang="en-US" sz="2200" dirty="0"/>
              <a:t>Two-thirds of the 103 countries surveyed by the World Health Organization reported disruptions to family planning and contraceptive services </a:t>
            </a:r>
            <a:r>
              <a:rPr lang="en-US" sz="1600" i="1" dirty="0"/>
              <a:t>(Pulse survey on continuity of essential health services during COVID-19 pandemic-Interim report)</a:t>
            </a:r>
            <a:r>
              <a:rPr lang="en-US" sz="2200" dirty="0"/>
              <a:t>.</a:t>
            </a:r>
          </a:p>
          <a:p>
            <a:pPr lvl="1">
              <a:buFont typeface="Wingdings" panose="05000000000000000000" pitchFamily="2" charset="2"/>
              <a:buChar char="§"/>
            </a:pPr>
            <a:r>
              <a:rPr lang="en-US" sz="2200" dirty="0"/>
              <a:t>Lockdowns and movement restrictions have impacted access to services and the availability of commodities and supplies. This is particularly true with long-acting reversible contraceptives (LARCs) as they require healthcare workers for insertion and removal procedures, as well as clients were afraid to go to health facilities. </a:t>
            </a:r>
          </a:p>
          <a:p>
            <a:pPr lvl="1">
              <a:buFont typeface="Wingdings" panose="05000000000000000000" pitchFamily="2" charset="2"/>
              <a:buChar char="§"/>
            </a:pPr>
            <a:r>
              <a:rPr lang="en-US" sz="2200" dirty="0"/>
              <a:t>This has implications for changes in the method mix, discontinuation rates for short-term contraceptive methods (STMs).</a:t>
            </a:r>
          </a:p>
          <a:p>
            <a:pPr lvl="1">
              <a:buFont typeface="Wingdings" panose="05000000000000000000" pitchFamily="2" charset="2"/>
              <a:buChar char="§"/>
            </a:pPr>
            <a:endParaRPr lang="en-US" sz="2000" dirty="0"/>
          </a:p>
        </p:txBody>
      </p:sp>
      <p:sp>
        <p:nvSpPr>
          <p:cNvPr id="6" name="Title 1">
            <a:extLst>
              <a:ext uri="{FF2B5EF4-FFF2-40B4-BE49-F238E27FC236}">
                <a16:creationId xmlns:a16="http://schemas.microsoft.com/office/drawing/2014/main" id="{9678C88B-687C-4CD8-8689-33CF18F7B5D4}"/>
              </a:ext>
            </a:extLst>
          </p:cNvPr>
          <p:cNvSpPr>
            <a:spLocks noGrp="1"/>
          </p:cNvSpPr>
          <p:nvPr>
            <p:ph type="title"/>
          </p:nvPr>
        </p:nvSpPr>
        <p:spPr>
          <a:xfrm>
            <a:off x="457200" y="73154"/>
            <a:ext cx="8229600" cy="850106"/>
          </a:xfrm>
        </p:spPr>
        <p:txBody>
          <a:bodyPr>
            <a:normAutofit/>
          </a:bodyPr>
          <a:lstStyle/>
          <a:p>
            <a:r>
              <a:rPr lang="en-US" dirty="0"/>
              <a:t>Effects of COVID-19 on family planning</a:t>
            </a:r>
            <a:endParaRPr lang="en-GB" dirty="0"/>
          </a:p>
        </p:txBody>
      </p:sp>
    </p:spTree>
    <p:extLst>
      <p:ext uri="{BB962C8B-B14F-4D97-AF65-F5344CB8AC3E}">
        <p14:creationId xmlns:p14="http://schemas.microsoft.com/office/powerpoint/2010/main" val="389341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example of impact of COVID-19 on FP services in India</a:t>
            </a:r>
          </a:p>
        </p:txBody>
      </p:sp>
      <p:pic>
        <p:nvPicPr>
          <p:cNvPr id="4" name="Content Placeholder 3"/>
          <p:cNvPicPr>
            <a:picLocks noGrp="1" noChangeAspect="1"/>
          </p:cNvPicPr>
          <p:nvPr>
            <p:ph idx="1"/>
          </p:nvPr>
        </p:nvPicPr>
        <p:blipFill rotWithShape="1">
          <a:blip r:embed="rId2"/>
          <a:srcRect l="916" t="13093" r="916" b="3530"/>
          <a:stretch/>
        </p:blipFill>
        <p:spPr>
          <a:xfrm>
            <a:off x="457200" y="1524000"/>
            <a:ext cx="8229600" cy="3809822"/>
          </a:xfrm>
        </p:spPr>
      </p:pic>
      <p:sp>
        <p:nvSpPr>
          <p:cNvPr id="5" name="TextBox 4"/>
          <p:cNvSpPr txBox="1"/>
          <p:nvPr/>
        </p:nvSpPr>
        <p:spPr>
          <a:xfrm>
            <a:off x="6096000" y="6096000"/>
            <a:ext cx="2590800" cy="261610"/>
          </a:xfrm>
          <a:prstGeom prst="rect">
            <a:avLst/>
          </a:prstGeom>
          <a:noFill/>
        </p:spPr>
        <p:txBody>
          <a:bodyPr wrap="square" rtlCol="0">
            <a:spAutoFit/>
          </a:bodyPr>
          <a:lstStyle/>
          <a:p>
            <a:r>
              <a:rPr lang="en-US" sz="1100" dirty="0"/>
              <a:t>Source: Times of India, 12</a:t>
            </a:r>
            <a:r>
              <a:rPr lang="en-US" sz="1100" baseline="30000" dirty="0"/>
              <a:t>th</a:t>
            </a:r>
            <a:r>
              <a:rPr lang="en-US" sz="1100" dirty="0"/>
              <a:t> July 2020 </a:t>
            </a:r>
          </a:p>
        </p:txBody>
      </p:sp>
    </p:spTree>
    <p:extLst>
      <p:ext uri="{BB962C8B-B14F-4D97-AF65-F5344CB8AC3E}">
        <p14:creationId xmlns:p14="http://schemas.microsoft.com/office/powerpoint/2010/main" val="102182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CA1DD3-1002-46AD-8ECE-AC6008F512EE}"/>
              </a:ext>
            </a:extLst>
          </p:cNvPr>
          <p:cNvSpPr>
            <a:spLocks noGrp="1"/>
          </p:cNvSpPr>
          <p:nvPr>
            <p:ph type="title"/>
          </p:nvPr>
        </p:nvSpPr>
        <p:spPr>
          <a:xfrm>
            <a:off x="152400" y="914400"/>
            <a:ext cx="1981200" cy="3733800"/>
          </a:xfrm>
        </p:spPr>
        <p:txBody>
          <a:bodyPr>
            <a:normAutofit fontScale="90000"/>
          </a:bodyPr>
          <a:lstStyle/>
          <a:p>
            <a:r>
              <a:rPr lang="en-US" dirty="0"/>
              <a:t>Response to maintain FP services during the pandemic</a:t>
            </a:r>
            <a:endParaRPr lang="en-GB" dirty="0"/>
          </a:p>
        </p:txBody>
      </p:sp>
      <p:pic>
        <p:nvPicPr>
          <p:cNvPr id="7" name="Content Placeholder 6"/>
          <p:cNvPicPr>
            <a:picLocks noGrp="1" noChangeAspect="1"/>
          </p:cNvPicPr>
          <p:nvPr>
            <p:ph idx="1"/>
          </p:nvPr>
        </p:nvPicPr>
        <p:blipFill rotWithShape="1">
          <a:blip r:embed="rId2"/>
          <a:stretch/>
        </p:blipFill>
        <p:spPr>
          <a:xfrm>
            <a:off x="2209800" y="138793"/>
            <a:ext cx="6874665" cy="6518268"/>
          </a:xfrm>
        </p:spPr>
      </p:pic>
      <p:sp>
        <p:nvSpPr>
          <p:cNvPr id="8" name="TextBox 7"/>
          <p:cNvSpPr txBox="1"/>
          <p:nvPr/>
        </p:nvSpPr>
        <p:spPr>
          <a:xfrm>
            <a:off x="5486400" y="6627168"/>
            <a:ext cx="3276600" cy="230832"/>
          </a:xfrm>
          <a:prstGeom prst="rect">
            <a:avLst/>
          </a:prstGeom>
          <a:noFill/>
        </p:spPr>
        <p:txBody>
          <a:bodyPr wrap="square" rtlCol="0">
            <a:spAutoFit/>
          </a:bodyPr>
          <a:lstStyle/>
          <a:p>
            <a:r>
              <a:rPr lang="en-US" sz="900" dirty="0"/>
              <a:t>Source: Rita Kabra, Komal P. Allagh, WHO FP Accelerator project</a:t>
            </a:r>
          </a:p>
        </p:txBody>
      </p:sp>
    </p:spTree>
    <p:extLst>
      <p:ext uri="{BB962C8B-B14F-4D97-AF65-F5344CB8AC3E}">
        <p14:creationId xmlns:p14="http://schemas.microsoft.com/office/powerpoint/2010/main" val="378423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WHO guidance to maintain FP services during the pandemic</a:t>
            </a:r>
            <a:br>
              <a:rPr lang="en-US" dirty="0"/>
            </a:br>
            <a:br>
              <a:rPr lang="en-GB" dirty="0"/>
            </a:br>
            <a:endParaRPr lang="en-US" dirty="0"/>
          </a:p>
        </p:txBody>
      </p:sp>
    </p:spTree>
    <p:extLst>
      <p:ext uri="{BB962C8B-B14F-4D97-AF65-F5344CB8AC3E}">
        <p14:creationId xmlns:p14="http://schemas.microsoft.com/office/powerpoint/2010/main" val="240138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2CBF7D-0B50-4A2D-9FC9-ED944A225B28}"/>
              </a:ext>
            </a:extLst>
          </p:cNvPr>
          <p:cNvPicPr>
            <a:picLocks noGrp="1" noChangeAspect="1"/>
          </p:cNvPicPr>
          <p:nvPr>
            <p:ph idx="1"/>
          </p:nvPr>
        </p:nvPicPr>
        <p:blipFill>
          <a:blip r:embed="rId3"/>
          <a:stretch>
            <a:fillRect/>
          </a:stretch>
        </p:blipFill>
        <p:spPr>
          <a:xfrm>
            <a:off x="6185707" y="1436312"/>
            <a:ext cx="2813014" cy="3864194"/>
          </a:xfrm>
          <a:prstGeom prst="rect">
            <a:avLst/>
          </a:prstGeom>
          <a:noFill/>
          <a:ln>
            <a:solidFill>
              <a:schemeClr val="tx1"/>
            </a:solidFill>
          </a:ln>
        </p:spPr>
      </p:pic>
      <p:pic>
        <p:nvPicPr>
          <p:cNvPr id="5" name="Content Placeholder 6">
            <a:extLst>
              <a:ext uri="{FF2B5EF4-FFF2-40B4-BE49-F238E27FC236}">
                <a16:creationId xmlns:a16="http://schemas.microsoft.com/office/drawing/2014/main" id="{D78F6339-DBE5-44AA-92EE-FBEF9A18C6D8}"/>
              </a:ext>
            </a:extLst>
          </p:cNvPr>
          <p:cNvPicPr>
            <a:picLocks noChangeAspect="1"/>
          </p:cNvPicPr>
          <p:nvPr/>
        </p:nvPicPr>
        <p:blipFill>
          <a:blip r:embed="rId4"/>
          <a:stretch>
            <a:fillRect/>
          </a:stretch>
        </p:blipFill>
        <p:spPr>
          <a:xfrm>
            <a:off x="3079086" y="1436312"/>
            <a:ext cx="3040477" cy="4085843"/>
          </a:xfrm>
          <a:prstGeom prst="rect">
            <a:avLst/>
          </a:prstGeom>
        </p:spPr>
      </p:pic>
      <p:pic>
        <p:nvPicPr>
          <p:cNvPr id="6" name="Picture 5">
            <a:extLst>
              <a:ext uri="{FF2B5EF4-FFF2-40B4-BE49-F238E27FC236}">
                <a16:creationId xmlns:a16="http://schemas.microsoft.com/office/drawing/2014/main" id="{2774120C-F004-4572-8B10-796AE6CCB92C}"/>
              </a:ext>
            </a:extLst>
          </p:cNvPr>
          <p:cNvPicPr>
            <a:picLocks noChangeAspect="1"/>
          </p:cNvPicPr>
          <p:nvPr/>
        </p:nvPicPr>
        <p:blipFill>
          <a:blip r:embed="rId5"/>
          <a:stretch>
            <a:fillRect/>
          </a:stretch>
        </p:blipFill>
        <p:spPr>
          <a:xfrm>
            <a:off x="26133" y="1524000"/>
            <a:ext cx="2958507" cy="4020885"/>
          </a:xfrm>
          <a:prstGeom prst="rect">
            <a:avLst/>
          </a:prstGeom>
        </p:spPr>
      </p:pic>
      <p:sp>
        <p:nvSpPr>
          <p:cNvPr id="7" name="Title 3">
            <a:extLst>
              <a:ext uri="{FF2B5EF4-FFF2-40B4-BE49-F238E27FC236}">
                <a16:creationId xmlns:a16="http://schemas.microsoft.com/office/drawing/2014/main" id="{C547887C-CE63-489A-BAE8-928F27D5E98D}"/>
              </a:ext>
            </a:extLst>
          </p:cNvPr>
          <p:cNvSpPr>
            <a:spLocks noGrp="1"/>
          </p:cNvSpPr>
          <p:nvPr>
            <p:ph type="title"/>
          </p:nvPr>
        </p:nvSpPr>
        <p:spPr>
          <a:xfrm>
            <a:off x="659597" y="140872"/>
            <a:ext cx="8082035" cy="928861"/>
          </a:xfrm>
        </p:spPr>
        <p:txBody>
          <a:bodyPr>
            <a:normAutofit fontScale="90000"/>
          </a:bodyPr>
          <a:lstStyle/>
          <a:p>
            <a:pPr algn="ctr"/>
            <a:br>
              <a:rPr lang="en-US" dirty="0"/>
            </a:br>
            <a:br>
              <a:rPr lang="en-US" dirty="0"/>
            </a:br>
            <a:r>
              <a:rPr lang="en-US" dirty="0"/>
              <a:t>WHO guidance to maintain FP services during the pandemic</a:t>
            </a:r>
            <a:br>
              <a:rPr lang="en-US" dirty="0"/>
            </a:br>
            <a:br>
              <a:rPr lang="en-GB" dirty="0"/>
            </a:br>
            <a:endParaRPr lang="en-US" dirty="0"/>
          </a:p>
        </p:txBody>
      </p:sp>
      <p:sp>
        <p:nvSpPr>
          <p:cNvPr id="8" name="Rectangle 7">
            <a:extLst>
              <a:ext uri="{FF2B5EF4-FFF2-40B4-BE49-F238E27FC236}">
                <a16:creationId xmlns:a16="http://schemas.microsoft.com/office/drawing/2014/main" id="{BFACD378-F7DE-4E4E-B4C2-E962FBD64EA5}"/>
              </a:ext>
            </a:extLst>
          </p:cNvPr>
          <p:cNvSpPr/>
          <p:nvPr/>
        </p:nvSpPr>
        <p:spPr>
          <a:xfrm rot="18291419">
            <a:off x="-345722" y="4313443"/>
            <a:ext cx="4511223" cy="523220"/>
          </a:xfrm>
          <a:prstGeom prst="rect">
            <a:avLst/>
          </a:prstGeom>
        </p:spPr>
        <p:txBody>
          <a:bodyPr wrap="square">
            <a:spAutoFit/>
          </a:bodyPr>
          <a:lstStyle/>
          <a:p>
            <a:r>
              <a:rPr lang="en-US" sz="1600" dirty="0"/>
              <a:t> </a:t>
            </a:r>
            <a:r>
              <a:rPr lang="en-US" sz="2800" dirty="0">
                <a:highlight>
                  <a:srgbClr val="FFFF00"/>
                </a:highlight>
              </a:rPr>
              <a:t>OPERATIONAL GUIDELINES</a:t>
            </a:r>
            <a:endParaRPr lang="en-US" sz="2800" dirty="0">
              <a:highlight>
                <a:srgbClr val="FFFF00"/>
              </a:highligh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1A5487DD-131B-409E-81D3-7CF13E7322B1}"/>
              </a:ext>
            </a:extLst>
          </p:cNvPr>
          <p:cNvSpPr/>
          <p:nvPr/>
        </p:nvSpPr>
        <p:spPr>
          <a:xfrm rot="17898097">
            <a:off x="4733182" y="4390539"/>
            <a:ext cx="5580638" cy="523220"/>
          </a:xfrm>
          <a:prstGeom prst="rect">
            <a:avLst/>
          </a:prstGeom>
        </p:spPr>
        <p:txBody>
          <a:bodyPr wrap="square">
            <a:spAutoFit/>
          </a:bodyPr>
          <a:lstStyle/>
          <a:p>
            <a:r>
              <a:rPr lang="en-US" sz="1600" dirty="0"/>
              <a:t> </a:t>
            </a:r>
            <a:r>
              <a:rPr lang="en-US" sz="2800" dirty="0">
                <a:highlight>
                  <a:srgbClr val="FFFF00"/>
                </a:highlight>
              </a:rPr>
              <a:t>COMMUNITY BASED HEALTH CARE</a:t>
            </a:r>
            <a:endParaRPr lang="en-US" sz="2800" dirty="0">
              <a:highlight>
                <a:srgbClr val="FFFF00"/>
              </a:highligh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64EFFB69-AB86-41EB-931E-A6DB97EB6598}"/>
              </a:ext>
            </a:extLst>
          </p:cNvPr>
          <p:cNvSpPr/>
          <p:nvPr/>
        </p:nvSpPr>
        <p:spPr>
          <a:xfrm rot="18291419">
            <a:off x="2092094" y="4461096"/>
            <a:ext cx="4734786" cy="523220"/>
          </a:xfrm>
          <a:prstGeom prst="rect">
            <a:avLst/>
          </a:prstGeom>
        </p:spPr>
        <p:txBody>
          <a:bodyPr wrap="square">
            <a:spAutoFit/>
          </a:bodyPr>
          <a:lstStyle/>
          <a:p>
            <a:r>
              <a:rPr lang="en-US" sz="1600" dirty="0"/>
              <a:t> </a:t>
            </a:r>
            <a:r>
              <a:rPr lang="en-US" sz="2800" dirty="0">
                <a:highlight>
                  <a:srgbClr val="FFFF00"/>
                </a:highlight>
              </a:rPr>
              <a:t>CLINICAL MANAGEMENT</a:t>
            </a:r>
            <a:endParaRPr lang="en-US" sz="2800" dirty="0">
              <a:highlight>
                <a:srgbClr val="FFFF00"/>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5278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991600" cy="868362"/>
          </a:xfrm>
        </p:spPr>
        <p:txBody>
          <a:bodyPr>
            <a:normAutofit fontScale="90000"/>
          </a:bodyPr>
          <a:lstStyle/>
          <a:p>
            <a:r>
              <a:rPr lang="en-GB" sz="3200" dirty="0"/>
              <a:t>Operational guidelines: Maintaining essential health care services </a:t>
            </a:r>
            <a:endParaRPr lang="en-US" sz="3200" dirty="0"/>
          </a:p>
        </p:txBody>
      </p:sp>
      <p:sp>
        <p:nvSpPr>
          <p:cNvPr id="6" name="Content Placeholder 5"/>
          <p:cNvSpPr>
            <a:spLocks noGrp="1"/>
          </p:cNvSpPr>
          <p:nvPr>
            <p:ph idx="1"/>
          </p:nvPr>
        </p:nvSpPr>
        <p:spPr>
          <a:xfrm>
            <a:off x="457200" y="1143000"/>
            <a:ext cx="8229600" cy="5486400"/>
          </a:xfrm>
        </p:spPr>
        <p:txBody>
          <a:bodyPr>
            <a:normAutofit fontScale="47500" lnSpcReduction="20000"/>
          </a:bodyPr>
          <a:lstStyle/>
          <a:p>
            <a:pPr defTabSz="685800">
              <a:spcBef>
                <a:spcPts val="750"/>
              </a:spcBef>
              <a:buFont typeface="Wingdings" panose="05000000000000000000" pitchFamily="2" charset="2"/>
              <a:buChar char="§"/>
              <a:defRPr/>
            </a:pPr>
            <a:r>
              <a:rPr lang="en-US" sz="4000" dirty="0">
                <a:cs typeface="Arial" panose="020B0604020202020204" pitchFamily="34" charset="0"/>
              </a:rPr>
              <a:t>Establish simplified purpose-designed governance and coordination mechanisms to complement response protocols.</a:t>
            </a:r>
          </a:p>
          <a:p>
            <a:pPr defTabSz="685800">
              <a:spcBef>
                <a:spcPts val="750"/>
              </a:spcBef>
              <a:buFont typeface="Wingdings" panose="05000000000000000000" pitchFamily="2" charset="2"/>
              <a:buChar char="§"/>
              <a:defRPr/>
            </a:pPr>
            <a:r>
              <a:rPr lang="en-GB" sz="4000" dirty="0">
                <a:cs typeface="Arial" panose="020B0604020202020204" pitchFamily="34" charset="0"/>
              </a:rPr>
              <a:t>Prioritize essential services, including vaccination, care during pregnancy, childbirth and in the postnatal period, FP, care for young infants and older adults, mental health and psychosocial care.  </a:t>
            </a:r>
          </a:p>
          <a:p>
            <a:pPr defTabSz="685800">
              <a:spcBef>
                <a:spcPts val="750"/>
              </a:spcBef>
              <a:buFont typeface="Wingdings" panose="05000000000000000000" pitchFamily="2" charset="2"/>
              <a:buChar char="§"/>
              <a:defRPr/>
            </a:pPr>
            <a:r>
              <a:rPr lang="en-US" sz="4000" dirty="0">
                <a:cs typeface="Arial" panose="020B0604020202020204" pitchFamily="34" charset="0"/>
              </a:rPr>
              <a:t>Optimize service delivery settings and platforms, including in alternative locations and models,  community services, targeted outreach, and teleconsultation. </a:t>
            </a:r>
          </a:p>
          <a:p>
            <a:pPr defTabSz="685800">
              <a:spcBef>
                <a:spcPts val="750"/>
              </a:spcBef>
              <a:buFont typeface="Wingdings" panose="05000000000000000000" pitchFamily="2" charset="2"/>
              <a:buChar char="§"/>
              <a:defRPr/>
            </a:pPr>
            <a:r>
              <a:rPr lang="en-US" sz="4000" dirty="0">
                <a:cs typeface="Arial" panose="020B0604020202020204" pitchFamily="34" charset="0"/>
              </a:rPr>
              <a:t>Establish effective patient flow at all levels, including screening, triage, isolation of suspected and confirmed patients, targeted referral. </a:t>
            </a:r>
          </a:p>
          <a:p>
            <a:pPr defTabSz="685800">
              <a:spcBef>
                <a:spcPts val="750"/>
              </a:spcBef>
              <a:buFont typeface="Wingdings" panose="05000000000000000000" pitchFamily="2" charset="2"/>
              <a:buChar char="§"/>
              <a:defRPr/>
            </a:pPr>
            <a:r>
              <a:rPr lang="en-US" sz="4000" dirty="0">
                <a:cs typeface="Arial" panose="020B0604020202020204" pitchFamily="34" charset="0"/>
              </a:rPr>
              <a:t>Rapidly re-distribute health workforce capacity, including by re-assignment and task sharing, remote training.</a:t>
            </a:r>
          </a:p>
          <a:p>
            <a:pPr defTabSz="685800">
              <a:spcBef>
                <a:spcPts val="750"/>
              </a:spcBef>
              <a:buFont typeface="Wingdings" panose="05000000000000000000" pitchFamily="2" charset="2"/>
              <a:buChar char="§"/>
              <a:defRPr/>
            </a:pPr>
            <a:r>
              <a:rPr lang="en-US" sz="4000" dirty="0">
                <a:cs typeface="Arial" panose="020B0604020202020204" pitchFamily="34" charset="0"/>
              </a:rPr>
              <a:t>Maintain population trust to safely meet population needs and control infection risk.</a:t>
            </a:r>
          </a:p>
          <a:p>
            <a:pPr defTabSz="685800">
              <a:spcBef>
                <a:spcPts val="750"/>
              </a:spcBef>
              <a:buFont typeface="Wingdings" panose="05000000000000000000" pitchFamily="2" charset="2"/>
              <a:buChar char="§"/>
              <a:defRPr/>
            </a:pPr>
            <a:r>
              <a:rPr lang="en-US" sz="4000" dirty="0">
                <a:cs typeface="Arial" panose="020B0604020202020204" pitchFamily="34" charset="0"/>
              </a:rPr>
              <a:t>Fund public health and remove financial barriers to access.</a:t>
            </a:r>
          </a:p>
          <a:p>
            <a:pPr defTabSz="685800">
              <a:spcBef>
                <a:spcPts val="750"/>
              </a:spcBef>
              <a:buFont typeface="Wingdings" panose="05000000000000000000" pitchFamily="2" charset="2"/>
              <a:buChar char="§"/>
              <a:defRPr/>
            </a:pPr>
            <a:r>
              <a:rPr lang="en-US" sz="4000" dirty="0">
                <a:cs typeface="Arial" panose="020B0604020202020204" pitchFamily="34" charset="0"/>
              </a:rPr>
              <a:t>Strengthen communication strategies to support the appropriate use                 of essential services.</a:t>
            </a:r>
          </a:p>
          <a:p>
            <a:pPr defTabSz="685800">
              <a:spcBef>
                <a:spcPts val="750"/>
              </a:spcBef>
              <a:buFont typeface="Wingdings" panose="05000000000000000000" pitchFamily="2" charset="2"/>
              <a:buChar char="§"/>
              <a:defRPr/>
            </a:pPr>
            <a:r>
              <a:rPr lang="en-US" sz="4000" dirty="0">
                <a:cs typeface="Arial" panose="020B0604020202020204" pitchFamily="34" charset="0"/>
              </a:rPr>
              <a:t>Strengthen the monitoring of essential health services.</a:t>
            </a:r>
          </a:p>
          <a:p>
            <a:pPr defTabSz="685800">
              <a:spcBef>
                <a:spcPts val="750"/>
              </a:spcBef>
              <a:buFont typeface="Wingdings" panose="05000000000000000000" pitchFamily="2" charset="2"/>
              <a:buChar char="§"/>
              <a:defRPr/>
            </a:pPr>
            <a:r>
              <a:rPr lang="en-US" sz="4000" dirty="0">
                <a:cs typeface="Arial" panose="020B0604020202020204" pitchFamily="34" charset="0"/>
              </a:rPr>
              <a:t>Use digital platforms to support essential health service delivery.</a:t>
            </a:r>
          </a:p>
          <a:p>
            <a:endParaRPr lang="en-US" dirty="0"/>
          </a:p>
        </p:txBody>
      </p:sp>
      <p:pic>
        <p:nvPicPr>
          <p:cNvPr id="7" name="Picture 6">
            <a:extLst>
              <a:ext uri="{FF2B5EF4-FFF2-40B4-BE49-F238E27FC236}">
                <a16:creationId xmlns:a16="http://schemas.microsoft.com/office/drawing/2014/main" id="{5BA71E6C-72CC-460B-83BA-89C6FD0917A1}"/>
              </a:ext>
            </a:extLst>
          </p:cNvPr>
          <p:cNvPicPr>
            <a:picLocks noChangeAspect="1"/>
          </p:cNvPicPr>
          <p:nvPr/>
        </p:nvPicPr>
        <p:blipFill>
          <a:blip r:embed="rId2"/>
          <a:stretch>
            <a:fillRect/>
          </a:stretch>
        </p:blipFill>
        <p:spPr>
          <a:xfrm>
            <a:off x="7670279" y="4658666"/>
            <a:ext cx="1473721" cy="2238919"/>
          </a:xfrm>
          <a:prstGeom prst="rect">
            <a:avLst/>
          </a:prstGeom>
        </p:spPr>
      </p:pic>
    </p:spTree>
    <p:extLst>
      <p:ext uri="{BB962C8B-B14F-4D97-AF65-F5344CB8AC3E}">
        <p14:creationId xmlns:p14="http://schemas.microsoft.com/office/powerpoint/2010/main" val="220019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5135563"/>
          </a:xfrm>
        </p:spPr>
        <p:txBody>
          <a:bodyPr>
            <a:noAutofit/>
          </a:bodyPr>
          <a:lstStyle/>
          <a:p>
            <a:pPr marL="0" indent="0">
              <a:buNone/>
            </a:pPr>
            <a:r>
              <a:rPr lang="en-US" sz="2000" b="1" dirty="0"/>
              <a:t>Programming evidence-based guidance &amp; tools</a:t>
            </a:r>
          </a:p>
          <a:p>
            <a:pPr lvl="1"/>
            <a:r>
              <a:rPr lang="en-US" sz="2000" dirty="0"/>
              <a:t>Support continuation of SRH services and triaging.</a:t>
            </a:r>
          </a:p>
          <a:p>
            <a:pPr lvl="1"/>
            <a:r>
              <a:rPr lang="en-US" sz="2000" dirty="0"/>
              <a:t>IEC materials- Information about delayed availability of LARCs (IUCDs, implants) and sterilization services until resumption of routine services.</a:t>
            </a:r>
            <a:endParaRPr lang="en-US" sz="2000" dirty="0">
              <a:solidFill>
                <a:prstClr val="black"/>
              </a:solidFill>
            </a:endParaRPr>
          </a:p>
          <a:p>
            <a:pPr lvl="1"/>
            <a:r>
              <a:rPr lang="en-US" sz="2000" dirty="0"/>
              <a:t>Ensure adequate supply of contraceptive.</a:t>
            </a:r>
          </a:p>
          <a:p>
            <a:pPr lvl="1"/>
            <a:r>
              <a:rPr lang="en-US" sz="2000" dirty="0"/>
              <a:t>Guidance to expand self-care including self-injection of DMPA.</a:t>
            </a:r>
          </a:p>
          <a:p>
            <a:pPr lvl="1"/>
            <a:r>
              <a:rPr lang="en-US" sz="2000" dirty="0"/>
              <a:t>Standards for Infection prevention during IUD, PPIUCD and implant insertion (PP 16 ).</a:t>
            </a:r>
          </a:p>
          <a:p>
            <a:pPr lvl="1"/>
            <a:r>
              <a:rPr lang="en-US" sz="2000" dirty="0"/>
              <a:t>Telemedicine- strengthen outreach services.</a:t>
            </a:r>
          </a:p>
          <a:p>
            <a:pPr marL="0" indent="0">
              <a:buNone/>
            </a:pPr>
            <a:r>
              <a:rPr lang="en-US" sz="2000" b="1" dirty="0"/>
              <a:t>Capacity building/ Training of health care providers </a:t>
            </a:r>
          </a:p>
          <a:p>
            <a:pPr lvl="1"/>
            <a:r>
              <a:rPr lang="en-US" sz="2000" dirty="0"/>
              <a:t>Online training tools for health care providers on FP /PPFP.</a:t>
            </a:r>
          </a:p>
          <a:p>
            <a:pPr lvl="1"/>
            <a:r>
              <a:rPr lang="en-US" sz="2000" dirty="0"/>
              <a:t>Training FP providers on IPC standards and COVID 19 response.</a:t>
            </a:r>
          </a:p>
          <a:p>
            <a:pPr lvl="1"/>
            <a:r>
              <a:rPr lang="en-US" sz="2000" dirty="0"/>
              <a:t>Training material &amp; job aids on use of PPE. </a:t>
            </a:r>
          </a:p>
          <a:p>
            <a:pPr marL="0" indent="0">
              <a:buNone/>
            </a:pPr>
            <a:r>
              <a:rPr lang="en-US" sz="2000" b="1" dirty="0"/>
              <a:t>Data support &amp; monitoring</a:t>
            </a:r>
          </a:p>
          <a:p>
            <a:pPr lvl="1"/>
            <a:r>
              <a:rPr lang="en-US" sz="2000" dirty="0"/>
              <a:t>Standardized format for reporting COVID-19 cases among couples using family planning methods.</a:t>
            </a:r>
          </a:p>
          <a:p>
            <a:pPr lvl="1"/>
            <a:r>
              <a:rPr lang="en-US" sz="2000" dirty="0"/>
              <a:t>Monitoring last mile distribution of contraceptive and FP services.</a:t>
            </a:r>
          </a:p>
          <a:p>
            <a:endParaRPr lang="en-US" sz="800" dirty="0"/>
          </a:p>
        </p:txBody>
      </p:sp>
      <p:sp>
        <p:nvSpPr>
          <p:cNvPr id="4" name="Title 4">
            <a:extLst>
              <a:ext uri="{FF2B5EF4-FFF2-40B4-BE49-F238E27FC236}">
                <a16:creationId xmlns:a16="http://schemas.microsoft.com/office/drawing/2014/main" id="{BE5964A9-989E-4A6C-8822-75949B924763}"/>
              </a:ext>
            </a:extLst>
          </p:cNvPr>
          <p:cNvSpPr txBox="1">
            <a:spLocks/>
          </p:cNvSpPr>
          <p:nvPr/>
        </p:nvSpPr>
        <p:spPr>
          <a:xfrm>
            <a:off x="152400" y="66675"/>
            <a:ext cx="8991600" cy="86836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3600" b="1" kern="1200">
                <a:solidFill>
                  <a:srgbClr val="007DC5"/>
                </a:solidFill>
                <a:latin typeface="+mj-lt"/>
                <a:ea typeface="+mj-ea"/>
                <a:cs typeface="+mj-cs"/>
              </a:defRPr>
            </a:lvl1pPr>
          </a:lstStyle>
          <a:p>
            <a:r>
              <a:rPr lang="en-GB" sz="3200" dirty="0"/>
              <a:t>Operational guidelines: Maintaining essential </a:t>
            </a:r>
            <a:r>
              <a:rPr lang="en-GB" sz="3200" dirty="0">
                <a:solidFill>
                  <a:srgbClr val="FF0000"/>
                </a:solidFill>
              </a:rPr>
              <a:t>FP</a:t>
            </a:r>
            <a:r>
              <a:rPr lang="en-GB" sz="3200" dirty="0"/>
              <a:t> services </a:t>
            </a:r>
            <a:endParaRPr lang="en-US" sz="3200" dirty="0"/>
          </a:p>
        </p:txBody>
      </p:sp>
    </p:spTree>
    <p:extLst>
      <p:ext uri="{BB962C8B-B14F-4D97-AF65-F5344CB8AC3E}">
        <p14:creationId xmlns:p14="http://schemas.microsoft.com/office/powerpoint/2010/main" val="281592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592AE-08BD-492A-BD8D-D36C44135E25}"/>
              </a:ext>
            </a:extLst>
          </p:cNvPr>
          <p:cNvSpPr>
            <a:spLocks noGrp="1"/>
          </p:cNvSpPr>
          <p:nvPr>
            <p:ph type="title"/>
          </p:nvPr>
        </p:nvSpPr>
        <p:spPr>
          <a:xfrm>
            <a:off x="247649" y="160337"/>
            <a:ext cx="8392767" cy="923331"/>
          </a:xfrm>
        </p:spPr>
        <p:txBody>
          <a:bodyPr>
            <a:noAutofit/>
          </a:bodyPr>
          <a:lstStyle/>
          <a:p>
            <a:br>
              <a:rPr lang="fr-CH" dirty="0"/>
            </a:br>
            <a:r>
              <a:rPr lang="fr-CH" dirty="0"/>
              <a:t>Clinical management of COVID-19 </a:t>
            </a:r>
            <a:br>
              <a:rPr lang="en-US" dirty="0"/>
            </a:br>
            <a:endParaRPr lang="en-US" dirty="0"/>
          </a:p>
        </p:txBody>
      </p:sp>
      <p:sp>
        <p:nvSpPr>
          <p:cNvPr id="6" name="Content Placeholder 5">
            <a:extLst>
              <a:ext uri="{FF2B5EF4-FFF2-40B4-BE49-F238E27FC236}">
                <a16:creationId xmlns:a16="http://schemas.microsoft.com/office/drawing/2014/main" id="{3B29E4F8-DD30-42F5-881D-DB4A75553628}"/>
              </a:ext>
            </a:extLst>
          </p:cNvPr>
          <p:cNvSpPr>
            <a:spLocks noGrp="1"/>
          </p:cNvSpPr>
          <p:nvPr>
            <p:ph sz="half" idx="2"/>
          </p:nvPr>
        </p:nvSpPr>
        <p:spPr>
          <a:xfrm>
            <a:off x="4267201" y="1066800"/>
            <a:ext cx="4495799" cy="4779497"/>
          </a:xfrm>
        </p:spPr>
        <p:txBody>
          <a:bodyPr>
            <a:noAutofit/>
          </a:bodyPr>
          <a:lstStyle/>
          <a:p>
            <a:pPr marL="0" indent="0">
              <a:buNone/>
            </a:pPr>
            <a:r>
              <a:rPr lang="en-US" sz="3200" dirty="0"/>
              <a:t>3 main sections-</a:t>
            </a:r>
          </a:p>
          <a:p>
            <a:pPr marL="0" indent="0">
              <a:buNone/>
            </a:pPr>
            <a:endParaRPr lang="en-US" sz="3200" dirty="0"/>
          </a:p>
          <a:p>
            <a:pPr marL="514350" indent="-514350">
              <a:buFont typeface="+mj-lt"/>
              <a:buAutoNum type="arabicPeriod"/>
            </a:pPr>
            <a:r>
              <a:rPr lang="en-US" sz="3200" dirty="0"/>
              <a:t>Guidance on infection prevention measures</a:t>
            </a:r>
            <a:endParaRPr lang="en-GB" sz="3200" dirty="0"/>
          </a:p>
          <a:p>
            <a:pPr marL="457200" indent="-457200">
              <a:buFont typeface="+mj-lt"/>
              <a:buAutoNum type="arabicPeriod"/>
            </a:pPr>
            <a:r>
              <a:rPr lang="en-US" sz="3200" dirty="0"/>
              <a:t>Modifications for safe delivery of services</a:t>
            </a:r>
          </a:p>
          <a:p>
            <a:pPr marL="457200" indent="-457200">
              <a:buFont typeface="+mj-lt"/>
              <a:buAutoNum type="arabicPeriod"/>
            </a:pPr>
            <a:r>
              <a:rPr lang="en-GB" sz="3200" dirty="0"/>
              <a:t>Transition towards restoration of activities</a:t>
            </a:r>
            <a:endParaRPr lang="en-GB" sz="3200" b="1" dirty="0"/>
          </a:p>
          <a:p>
            <a:endParaRPr lang="en-US" sz="2400" dirty="0"/>
          </a:p>
        </p:txBody>
      </p:sp>
      <p:pic>
        <p:nvPicPr>
          <p:cNvPr id="7" name="Content Placeholder 6">
            <a:extLst>
              <a:ext uri="{FF2B5EF4-FFF2-40B4-BE49-F238E27FC236}">
                <a16:creationId xmlns:a16="http://schemas.microsoft.com/office/drawing/2014/main" id="{B2F7D2AA-D298-469F-B500-92C653DE1B1C}"/>
              </a:ext>
            </a:extLst>
          </p:cNvPr>
          <p:cNvPicPr>
            <a:picLocks noGrp="1" noChangeAspect="1"/>
          </p:cNvPicPr>
          <p:nvPr>
            <p:ph sz="half" idx="1"/>
          </p:nvPr>
        </p:nvPicPr>
        <p:blipFill>
          <a:blip r:embed="rId3"/>
          <a:stretch>
            <a:fillRect/>
          </a:stretch>
        </p:blipFill>
        <p:spPr>
          <a:xfrm>
            <a:off x="666752" y="1010057"/>
            <a:ext cx="3340497" cy="4715997"/>
          </a:xfrm>
          <a:prstGeom prst="rect">
            <a:avLst/>
          </a:prstGeom>
        </p:spPr>
      </p:pic>
      <p:sp>
        <p:nvSpPr>
          <p:cNvPr id="8" name="Rectangle 7">
            <a:extLst>
              <a:ext uri="{FF2B5EF4-FFF2-40B4-BE49-F238E27FC236}">
                <a16:creationId xmlns:a16="http://schemas.microsoft.com/office/drawing/2014/main" id="{C7E809CF-2F42-4894-9144-1E8DA42051E1}"/>
              </a:ext>
            </a:extLst>
          </p:cNvPr>
          <p:cNvSpPr/>
          <p:nvPr/>
        </p:nvSpPr>
        <p:spPr>
          <a:xfrm>
            <a:off x="685800" y="5791200"/>
            <a:ext cx="7902375" cy="584775"/>
          </a:xfrm>
          <a:prstGeom prst="rect">
            <a:avLst/>
          </a:prstGeom>
        </p:spPr>
        <p:txBody>
          <a:bodyPr wrap="square">
            <a:spAutoFit/>
          </a:bodyPr>
          <a:lstStyle/>
          <a:p>
            <a:r>
              <a:rPr lang="fr-FR" sz="1600" u="sng" dirty="0">
                <a:solidFill>
                  <a:srgbClr val="0563C1"/>
                </a:solidFill>
                <a:latin typeface="Calibri" panose="020F0502020204030204" pitchFamily="34" charset="0"/>
                <a:ea typeface="Calibri" panose="020F0502020204030204" pitchFamily="34" charset="0"/>
                <a:hlinkClick r:id="rId4"/>
              </a:rPr>
              <a:t>https://apps.who.int/iris/bitstream/handle/10665/332196/WHO-2019-nCoV-clinical-2020.5-eng.pdf</a:t>
            </a:r>
            <a:endParaRPr lang="en-US" sz="1600" dirty="0"/>
          </a:p>
        </p:txBody>
      </p:sp>
      <p:sp>
        <p:nvSpPr>
          <p:cNvPr id="10" name="TextBox 9">
            <a:extLst>
              <a:ext uri="{FF2B5EF4-FFF2-40B4-BE49-F238E27FC236}">
                <a16:creationId xmlns:a16="http://schemas.microsoft.com/office/drawing/2014/main" id="{FFC6DDF6-A964-4A8C-9198-6DF51BABC31F}"/>
              </a:ext>
            </a:extLst>
          </p:cNvPr>
          <p:cNvSpPr txBox="1"/>
          <p:nvPr/>
        </p:nvSpPr>
        <p:spPr>
          <a:xfrm>
            <a:off x="685800" y="6349425"/>
            <a:ext cx="7525195" cy="338554"/>
          </a:xfrm>
          <a:prstGeom prst="rect">
            <a:avLst/>
          </a:prstGeom>
          <a:noFill/>
        </p:spPr>
        <p:txBody>
          <a:bodyPr wrap="square">
            <a:spAutoFit/>
          </a:bodyPr>
          <a:lstStyle/>
          <a:p>
            <a:r>
              <a:rPr lang="en-GB" sz="1600" b="1" dirty="0"/>
              <a:t>2022 update: </a:t>
            </a:r>
            <a:r>
              <a:rPr lang="en-GB" sz="1600" dirty="0">
                <a:hlinkClick r:id="rId5"/>
              </a:rPr>
              <a:t>https://www.who.int/publications/i/item/WHO-2019-nCoV-clinical-2022-1</a:t>
            </a:r>
            <a:r>
              <a:rPr lang="en-GB" sz="1600" dirty="0"/>
              <a:t> </a:t>
            </a:r>
          </a:p>
        </p:txBody>
      </p:sp>
    </p:spTree>
    <p:extLst>
      <p:ext uri="{BB962C8B-B14F-4D97-AF65-F5344CB8AC3E}">
        <p14:creationId xmlns:p14="http://schemas.microsoft.com/office/powerpoint/2010/main" val="241430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87F346-DCDA-4ECB-97E7-7A6A0C64315E}"/>
              </a:ext>
            </a:extLst>
          </p:cNvPr>
          <p:cNvSpPr>
            <a:spLocks noGrp="1"/>
          </p:cNvSpPr>
          <p:nvPr>
            <p:ph type="title"/>
          </p:nvPr>
        </p:nvSpPr>
        <p:spPr>
          <a:xfrm>
            <a:off x="264694" y="108347"/>
            <a:ext cx="8762397" cy="850106"/>
          </a:xfrm>
        </p:spPr>
        <p:txBody>
          <a:bodyPr>
            <a:noAutofit/>
          </a:bodyPr>
          <a:lstStyle/>
          <a:p>
            <a:r>
              <a:rPr lang="en-US" sz="2800" dirty="0"/>
              <a:t>1. Guidance on infection prevention measures</a:t>
            </a:r>
            <a:r>
              <a:rPr lang="en-US" sz="2800" b="1" dirty="0"/>
              <a:t>: COVID 19</a:t>
            </a:r>
            <a:endParaRPr lang="en-GB" sz="2800" b="1" dirty="0"/>
          </a:p>
        </p:txBody>
      </p:sp>
      <p:sp>
        <p:nvSpPr>
          <p:cNvPr id="3" name="Content Placeholder 2">
            <a:extLst>
              <a:ext uri="{FF2B5EF4-FFF2-40B4-BE49-F238E27FC236}">
                <a16:creationId xmlns:a16="http://schemas.microsoft.com/office/drawing/2014/main" id="{F67F49C9-D88C-4220-A2B1-0ACBC46A7474}"/>
              </a:ext>
            </a:extLst>
          </p:cNvPr>
          <p:cNvSpPr>
            <a:spLocks noGrp="1" noChangeAspect="1"/>
          </p:cNvSpPr>
          <p:nvPr>
            <p:ph idx="1"/>
          </p:nvPr>
        </p:nvSpPr>
        <p:spPr>
          <a:xfrm>
            <a:off x="228600" y="1124744"/>
            <a:ext cx="8798492" cy="5199856"/>
          </a:xfrm>
          <a:ln>
            <a:solidFill>
              <a:schemeClr val="tx1"/>
            </a:solidFill>
          </a:ln>
        </p:spPr>
        <p:txBody>
          <a:bodyPr>
            <a:noAutofit/>
          </a:bodyPr>
          <a:lstStyle/>
          <a:p>
            <a:pPr>
              <a:buFont typeface="Wingdings" panose="05000000000000000000" pitchFamily="2" charset="2"/>
              <a:buChar char="§"/>
            </a:pPr>
            <a:r>
              <a:rPr lang="en-US" sz="2000" dirty="0"/>
              <a:t>Standards for Infection prevention during IUD, PPIUCD and implant insertion (PP16 ).</a:t>
            </a:r>
          </a:p>
          <a:p>
            <a:pPr>
              <a:buFont typeface="Wingdings" panose="05000000000000000000" pitchFamily="2" charset="2"/>
              <a:buChar char="§"/>
            </a:pPr>
            <a:r>
              <a:rPr lang="en-GB" sz="2000" dirty="0"/>
              <a:t>Use the mask for provider and client and positioning of patient to keep the coughs away.</a:t>
            </a:r>
          </a:p>
          <a:p>
            <a:pPr defTabSz="685800">
              <a:spcBef>
                <a:spcPts val="750"/>
              </a:spcBef>
              <a:buFont typeface="Wingdings" panose="05000000000000000000" pitchFamily="2" charset="2"/>
              <a:buChar char="§"/>
              <a:defRPr/>
            </a:pPr>
            <a:r>
              <a:rPr lang="en-US" sz="2000" dirty="0">
                <a:cs typeface="Arial" panose="020B0604020202020204" pitchFamily="34" charset="0"/>
              </a:rPr>
              <a:t>Optimize service delivery settings and platforms, including in alternative locations and models,  community services, targeted outreach, and teleconsultation. </a:t>
            </a:r>
          </a:p>
          <a:p>
            <a:pPr defTabSz="685800">
              <a:spcBef>
                <a:spcPts val="750"/>
              </a:spcBef>
              <a:buFont typeface="Wingdings" panose="05000000000000000000" pitchFamily="2" charset="2"/>
              <a:buChar char="§"/>
              <a:defRPr/>
            </a:pPr>
            <a:r>
              <a:rPr lang="en-US" sz="2000" dirty="0">
                <a:cs typeface="Arial" panose="020B0604020202020204" pitchFamily="34" charset="0"/>
              </a:rPr>
              <a:t>Establish effective patient flow at all levels, including screening, triage, isolation of suspected and confirmed patients, targeted referral. </a:t>
            </a:r>
          </a:p>
          <a:p>
            <a:pPr defTabSz="685800">
              <a:spcBef>
                <a:spcPts val="750"/>
              </a:spcBef>
              <a:buFont typeface="Wingdings" panose="05000000000000000000" pitchFamily="2" charset="2"/>
              <a:buChar char="§"/>
              <a:defRPr/>
            </a:pPr>
            <a:r>
              <a:rPr lang="en-US" sz="2000" dirty="0">
                <a:cs typeface="Arial" panose="020B0604020202020204" pitchFamily="34" charset="0"/>
              </a:rPr>
              <a:t>Strengthen health workforce capacity, including by re-assignment and task sharing, remote training.</a:t>
            </a:r>
          </a:p>
          <a:p>
            <a:pPr defTabSz="685800">
              <a:spcBef>
                <a:spcPts val="750"/>
              </a:spcBef>
              <a:buFont typeface="Wingdings" panose="05000000000000000000" pitchFamily="2" charset="2"/>
              <a:buChar char="§"/>
              <a:defRPr/>
            </a:pPr>
            <a:r>
              <a:rPr lang="en-US" sz="2000" dirty="0">
                <a:cs typeface="Arial" panose="020B0604020202020204" pitchFamily="34" charset="0"/>
              </a:rPr>
              <a:t>Maintain population trust to safely meet population needs and control infection risk.</a:t>
            </a:r>
          </a:p>
          <a:p>
            <a:pPr>
              <a:buFont typeface="Wingdings" panose="05000000000000000000" pitchFamily="2" charset="2"/>
              <a:buChar char="§"/>
            </a:pPr>
            <a:r>
              <a:rPr lang="en-US" sz="2000" dirty="0"/>
              <a:t>Monitor &amp; communicate about where services can be accessed.</a:t>
            </a:r>
            <a:endParaRPr lang="en-GB" sz="2000" dirty="0"/>
          </a:p>
          <a:p>
            <a:endParaRPr lang="en-US" sz="1800" dirty="0"/>
          </a:p>
        </p:txBody>
      </p:sp>
    </p:spTree>
    <p:extLst>
      <p:ext uri="{BB962C8B-B14F-4D97-AF65-F5344CB8AC3E}">
        <p14:creationId xmlns:p14="http://schemas.microsoft.com/office/powerpoint/2010/main" val="107911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29D1-0DC6-46C7-A914-F83A5C20E24C}"/>
              </a:ext>
            </a:extLst>
          </p:cNvPr>
          <p:cNvSpPr>
            <a:spLocks noGrp="1"/>
          </p:cNvSpPr>
          <p:nvPr>
            <p:ph type="title"/>
          </p:nvPr>
        </p:nvSpPr>
        <p:spPr>
          <a:xfrm>
            <a:off x="152400" y="228600"/>
            <a:ext cx="8991600" cy="850106"/>
          </a:xfrm>
          <a:noFill/>
        </p:spPr>
        <p:txBody>
          <a:bodyPr>
            <a:noAutofit/>
          </a:bodyPr>
          <a:lstStyle/>
          <a:p>
            <a:r>
              <a:rPr lang="en-US" sz="2900" dirty="0"/>
              <a:t>2. Modification for </a:t>
            </a:r>
            <a:r>
              <a:rPr lang="en-US" sz="2900" b="1" dirty="0"/>
              <a:t>safe delivery of FP services</a:t>
            </a:r>
            <a:endParaRPr lang="en-GB" sz="2900" b="1" dirty="0"/>
          </a:p>
        </p:txBody>
      </p:sp>
      <p:sp>
        <p:nvSpPr>
          <p:cNvPr id="3" name="Content Placeholder 2">
            <a:extLst>
              <a:ext uri="{FF2B5EF4-FFF2-40B4-BE49-F238E27FC236}">
                <a16:creationId xmlns:a16="http://schemas.microsoft.com/office/drawing/2014/main" id="{F67F49C9-D88C-4220-A2B1-0ACBC46A7474}"/>
              </a:ext>
            </a:extLst>
          </p:cNvPr>
          <p:cNvSpPr>
            <a:spLocks noGrp="1"/>
          </p:cNvSpPr>
          <p:nvPr>
            <p:ph idx="1"/>
          </p:nvPr>
        </p:nvSpPr>
        <p:spPr>
          <a:xfrm>
            <a:off x="304800" y="1219200"/>
            <a:ext cx="8763000" cy="5181600"/>
          </a:xfrm>
        </p:spPr>
        <p:txBody>
          <a:bodyPr>
            <a:noAutofit/>
          </a:bodyPr>
          <a:lstStyle/>
          <a:p>
            <a:pPr>
              <a:buSzPct val="100000"/>
              <a:buFont typeface="Wingdings" panose="05000000000000000000" pitchFamily="2" charset="2"/>
              <a:buChar char="§"/>
            </a:pPr>
            <a:r>
              <a:rPr lang="en-US" sz="2400" dirty="0"/>
              <a:t>If a woman’s regular contraceptive method is not available, other contraceptive options (including barrier methods, fertility awareness-based methods and emergency contraceptives) should be made more readily available.</a:t>
            </a:r>
          </a:p>
          <a:p>
            <a:pPr>
              <a:buSzPct val="100000"/>
              <a:buFont typeface="Wingdings" panose="05000000000000000000" pitchFamily="2" charset="2"/>
              <a:buChar char="§"/>
            </a:pPr>
            <a:r>
              <a:rPr lang="en-US" sz="2400" dirty="0"/>
              <a:t>Relax requirements for a prescription for oral or self-injectable contraception and emergency contraception and provide multi month supplies with clear information about the method and how to access referral care for adverse reactions.</a:t>
            </a:r>
          </a:p>
          <a:p>
            <a:pPr>
              <a:buSzPct val="100000"/>
              <a:buFont typeface="Wingdings" panose="05000000000000000000" pitchFamily="2" charset="2"/>
              <a:buChar char="§"/>
            </a:pPr>
            <a:r>
              <a:rPr lang="en-GB" sz="2400" dirty="0"/>
              <a:t>Enable pharmacies and drugstores to increase the range of contraceptive options they can provide and allow for multimonth prescriptions and self-administration of subcutaneous injectable contraceptives if available. </a:t>
            </a:r>
          </a:p>
          <a:p>
            <a:pPr marL="0" indent="0">
              <a:buNone/>
            </a:pPr>
            <a:endParaRPr lang="en-GB" sz="2400" dirty="0"/>
          </a:p>
        </p:txBody>
      </p:sp>
    </p:spTree>
    <p:extLst>
      <p:ext uri="{BB962C8B-B14F-4D97-AF65-F5344CB8AC3E}">
        <p14:creationId xmlns:p14="http://schemas.microsoft.com/office/powerpoint/2010/main" val="400057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FBC0-B403-40A9-A42D-349D0F7C9E04}"/>
              </a:ext>
            </a:extLst>
          </p:cNvPr>
          <p:cNvSpPr>
            <a:spLocks noGrp="1"/>
          </p:cNvSpPr>
          <p:nvPr>
            <p:ph type="title"/>
          </p:nvPr>
        </p:nvSpPr>
        <p:spPr/>
        <p:txBody>
          <a:bodyPr/>
          <a:lstStyle/>
          <a:p>
            <a:r>
              <a:rPr lang="en-US" dirty="0"/>
              <a:t>Training</a:t>
            </a:r>
            <a:r>
              <a:rPr lang="en-GB" dirty="0"/>
              <a:t> objectives</a:t>
            </a:r>
          </a:p>
        </p:txBody>
      </p:sp>
      <p:sp>
        <p:nvSpPr>
          <p:cNvPr id="3" name="Content Placeholder 2">
            <a:extLst>
              <a:ext uri="{FF2B5EF4-FFF2-40B4-BE49-F238E27FC236}">
                <a16:creationId xmlns:a16="http://schemas.microsoft.com/office/drawing/2014/main" id="{B79208BB-B9E7-499A-99E3-BB7AF9D0D90B}"/>
              </a:ext>
            </a:extLst>
          </p:cNvPr>
          <p:cNvSpPr>
            <a:spLocks noGrp="1"/>
          </p:cNvSpPr>
          <p:nvPr>
            <p:ph idx="1"/>
          </p:nvPr>
        </p:nvSpPr>
        <p:spPr/>
        <p:txBody>
          <a:bodyPr>
            <a:normAutofit/>
          </a:bodyPr>
          <a:lstStyle/>
          <a:p>
            <a:pPr marL="0" indent="0">
              <a:buNone/>
            </a:pPr>
            <a:r>
              <a:rPr lang="en-US" dirty="0"/>
              <a:t>By the end of this session, you should be able to:</a:t>
            </a:r>
          </a:p>
          <a:p>
            <a:pPr marL="0" indent="0">
              <a:buNone/>
            </a:pPr>
            <a:endParaRPr lang="en-US" dirty="0"/>
          </a:p>
          <a:p>
            <a:pPr lvl="1"/>
            <a:r>
              <a:rPr lang="en-US" dirty="0"/>
              <a:t>Describe the rationale for continuing FP services during the COVID-19 pandemic</a:t>
            </a:r>
          </a:p>
          <a:p>
            <a:pPr lvl="1"/>
            <a:r>
              <a:rPr lang="en-US" dirty="0"/>
              <a:t>Describe the effect of COVID-19 on Family planning services </a:t>
            </a:r>
          </a:p>
          <a:p>
            <a:pPr lvl="1"/>
            <a:r>
              <a:rPr lang="en-US" dirty="0"/>
              <a:t>Apply WHO guidance to maintain FP services during the COVID-19 pandemic</a:t>
            </a:r>
          </a:p>
          <a:p>
            <a:endParaRPr lang="en-GB" dirty="0"/>
          </a:p>
          <a:p>
            <a:endParaRPr lang="en-GB" dirty="0"/>
          </a:p>
        </p:txBody>
      </p:sp>
    </p:spTree>
    <p:extLst>
      <p:ext uri="{BB962C8B-B14F-4D97-AF65-F5344CB8AC3E}">
        <p14:creationId xmlns:p14="http://schemas.microsoft.com/office/powerpoint/2010/main" val="162105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95B0-20AC-4F9B-AA62-76FB7CF795B0}"/>
              </a:ext>
            </a:extLst>
          </p:cNvPr>
          <p:cNvSpPr>
            <a:spLocks noGrp="1"/>
          </p:cNvSpPr>
          <p:nvPr>
            <p:ph type="title"/>
          </p:nvPr>
        </p:nvSpPr>
        <p:spPr>
          <a:solidFill>
            <a:srgbClr val="FFFFFF"/>
          </a:solidFill>
        </p:spPr>
        <p:txBody>
          <a:bodyPr>
            <a:noAutofit/>
          </a:bodyPr>
          <a:lstStyle/>
          <a:p>
            <a:r>
              <a:rPr lang="en-GB" sz="3200" b="1" dirty="0"/>
              <a:t>3. Transition towards restoration of activities</a:t>
            </a:r>
          </a:p>
        </p:txBody>
      </p:sp>
      <p:sp>
        <p:nvSpPr>
          <p:cNvPr id="3" name="Content Placeholder 2">
            <a:extLst>
              <a:ext uri="{FF2B5EF4-FFF2-40B4-BE49-F238E27FC236}">
                <a16:creationId xmlns:a16="http://schemas.microsoft.com/office/drawing/2014/main" id="{58C1B35D-12EF-4ED7-A129-944F5CB205DC}"/>
              </a:ext>
            </a:extLst>
          </p:cNvPr>
          <p:cNvSpPr>
            <a:spLocks noGrp="1"/>
          </p:cNvSpPr>
          <p:nvPr>
            <p:ph idx="1"/>
          </p:nvPr>
        </p:nvSpPr>
        <p:spPr>
          <a:xfrm>
            <a:off x="457200" y="1124744"/>
            <a:ext cx="8610600" cy="5422523"/>
          </a:xfrm>
        </p:spPr>
        <p:txBody>
          <a:bodyPr>
            <a:noAutofit/>
          </a:bodyPr>
          <a:lstStyle/>
          <a:p>
            <a:endParaRPr lang="en-US" sz="2400" dirty="0"/>
          </a:p>
          <a:p>
            <a:pPr>
              <a:buFont typeface="Wingdings" panose="05000000000000000000" pitchFamily="2" charset="2"/>
              <a:buChar char="§"/>
            </a:pPr>
            <a:r>
              <a:rPr lang="en-US" sz="2400" dirty="0"/>
              <a:t>Plan for clients to return to longer-term reversible methods (such as IUDs specifically PPIUD, implants) and permanent methods (tubal ligation and vasectomy) if these services were disrupted. </a:t>
            </a:r>
          </a:p>
          <a:p>
            <a:pPr>
              <a:buFont typeface="Wingdings" panose="05000000000000000000" pitchFamily="2" charset="2"/>
              <a:buChar char="§"/>
            </a:pPr>
            <a:r>
              <a:rPr lang="en-US" sz="2400" dirty="0"/>
              <a:t>Assess inventory and maintain data related to forecasting procurement and distribution of contraceptives to avoid potential stock outs.</a:t>
            </a:r>
          </a:p>
          <a:p>
            <a:pPr>
              <a:buFont typeface="Wingdings" panose="05000000000000000000" pitchFamily="2" charset="2"/>
              <a:buChar char="§"/>
            </a:pPr>
            <a:r>
              <a:rPr lang="en-US" sz="2400" dirty="0"/>
              <a:t>Monitor and communicate about where services can be accessed.</a:t>
            </a:r>
          </a:p>
          <a:p>
            <a:pPr>
              <a:buFont typeface="Wingdings" panose="05000000000000000000" pitchFamily="2" charset="2"/>
              <a:buChar char="§"/>
            </a:pPr>
            <a:r>
              <a:rPr lang="en-US" sz="2400" dirty="0"/>
              <a:t>Use digital platforms, telemedicine, tele counselling where possible.</a:t>
            </a:r>
          </a:p>
          <a:p>
            <a:pPr marL="0" indent="0">
              <a:buNone/>
            </a:pPr>
            <a:endParaRPr lang="en-US" sz="2400" dirty="0"/>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86107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32AE-3BDE-439A-9947-423AB8E8BEFC}"/>
              </a:ext>
            </a:extLst>
          </p:cNvPr>
          <p:cNvSpPr>
            <a:spLocks noGrp="1"/>
          </p:cNvSpPr>
          <p:nvPr>
            <p:ph type="title"/>
          </p:nvPr>
        </p:nvSpPr>
        <p:spPr>
          <a:xfrm>
            <a:off x="457200" y="274638"/>
            <a:ext cx="8229600" cy="850106"/>
          </a:xfrm>
        </p:spPr>
        <p:txBody>
          <a:bodyPr anchor="ctr">
            <a:noAutofit/>
          </a:bodyPr>
          <a:lstStyle/>
          <a:p>
            <a:r>
              <a:rPr lang="en-US" sz="2600" b="1" dirty="0"/>
              <a:t>Community-based health care (outreach and campaigns) during COVID-19 pandemic</a:t>
            </a:r>
            <a:endParaRPr lang="en-GB" sz="2600" b="1" dirty="0"/>
          </a:p>
        </p:txBody>
      </p:sp>
      <p:sp>
        <p:nvSpPr>
          <p:cNvPr id="3" name="Content Placeholder 2">
            <a:extLst>
              <a:ext uri="{FF2B5EF4-FFF2-40B4-BE49-F238E27FC236}">
                <a16:creationId xmlns:a16="http://schemas.microsoft.com/office/drawing/2014/main" id="{7326BA9D-D87B-44B5-9AEA-0F6946A51500}"/>
              </a:ext>
            </a:extLst>
          </p:cNvPr>
          <p:cNvSpPr>
            <a:spLocks noGrp="1"/>
          </p:cNvSpPr>
          <p:nvPr>
            <p:ph sz="half" idx="1"/>
          </p:nvPr>
        </p:nvSpPr>
        <p:spPr>
          <a:xfrm>
            <a:off x="152400" y="1458222"/>
            <a:ext cx="6400800" cy="5364163"/>
          </a:xfrm>
        </p:spPr>
        <p:txBody>
          <a:bodyPr>
            <a:noAutofit/>
          </a:bodyPr>
          <a:lstStyle/>
          <a:p>
            <a:pPr>
              <a:lnSpc>
                <a:spcPct val="120000"/>
              </a:lnSpc>
            </a:pPr>
            <a:r>
              <a:rPr lang="en-US" sz="2000" b="1" dirty="0"/>
              <a:t>Support trained community health workers </a:t>
            </a:r>
            <a:r>
              <a:rPr lang="en-US" sz="2000" dirty="0"/>
              <a:t>to continue providing </a:t>
            </a:r>
            <a:r>
              <a:rPr lang="en-US" sz="2000" b="1" dirty="0"/>
              <a:t>counselling at the community level about contraceptive options.</a:t>
            </a:r>
            <a:endParaRPr lang="en-US" sz="2000" dirty="0"/>
          </a:p>
          <a:p>
            <a:pPr>
              <a:lnSpc>
                <a:spcPct val="120000"/>
              </a:lnSpc>
            </a:pPr>
            <a:r>
              <a:rPr lang="en-US" sz="2000" b="1" dirty="0"/>
              <a:t>Address users preferences for contraceptive methods </a:t>
            </a:r>
            <a:r>
              <a:rPr lang="en-US" sz="2000" dirty="0"/>
              <a:t>that </a:t>
            </a:r>
            <a:r>
              <a:rPr lang="en-US" sz="2000" b="1" dirty="0"/>
              <a:t>may change </a:t>
            </a:r>
            <a:r>
              <a:rPr lang="en-US" sz="2000" dirty="0"/>
              <a:t>in the setting of the COVID-19 pandemic, based on potential disruptions of supply chains and limitations on access to health care facilities. </a:t>
            </a:r>
          </a:p>
          <a:p>
            <a:pPr>
              <a:lnSpc>
                <a:spcPct val="120000"/>
              </a:lnSpc>
            </a:pPr>
            <a:r>
              <a:rPr lang="en-US" sz="2000" dirty="0"/>
              <a:t>Ensure that the </a:t>
            </a:r>
            <a:r>
              <a:rPr lang="en-US" sz="2000" b="1" dirty="0"/>
              <a:t>community health workforce includes health workers who are appropriately trained</a:t>
            </a:r>
            <a:r>
              <a:rPr lang="en-US" sz="2000" dirty="0"/>
              <a:t> to safely provide </a:t>
            </a:r>
            <a:r>
              <a:rPr lang="en-US" sz="2000" b="1" dirty="0"/>
              <a:t>family planning services and information. </a:t>
            </a:r>
            <a:endParaRPr lang="en-US" sz="2000" dirty="0"/>
          </a:p>
          <a:p>
            <a:pPr>
              <a:lnSpc>
                <a:spcPct val="120000"/>
              </a:lnSpc>
            </a:pPr>
            <a:r>
              <a:rPr lang="en-US" sz="2000" dirty="0"/>
              <a:t> Where appropriate</a:t>
            </a:r>
            <a:r>
              <a:rPr lang="en-US" sz="2000" b="1" dirty="0"/>
              <a:t>, offer digital decision support tools </a:t>
            </a:r>
            <a:r>
              <a:rPr lang="en-US" sz="2000" dirty="0"/>
              <a:t>to assist the community health workforce to safely provide contraception.</a:t>
            </a:r>
          </a:p>
          <a:p>
            <a:pPr>
              <a:lnSpc>
                <a:spcPct val="90000"/>
              </a:lnSpc>
            </a:pPr>
            <a:endParaRPr lang="en-US" sz="2000" dirty="0"/>
          </a:p>
        </p:txBody>
      </p:sp>
      <p:pic>
        <p:nvPicPr>
          <p:cNvPr id="4" name="Picture 3">
            <a:extLst>
              <a:ext uri="{FF2B5EF4-FFF2-40B4-BE49-F238E27FC236}">
                <a16:creationId xmlns:a16="http://schemas.microsoft.com/office/drawing/2014/main" id="{442387A5-19E7-4218-92D0-FE1E973E4C1A}"/>
              </a:ext>
            </a:extLst>
          </p:cNvPr>
          <p:cNvPicPr>
            <a:picLocks noChangeAspect="1"/>
          </p:cNvPicPr>
          <p:nvPr/>
        </p:nvPicPr>
        <p:blipFill>
          <a:blip r:embed="rId3"/>
          <a:stretch>
            <a:fillRect/>
          </a:stretch>
        </p:blipFill>
        <p:spPr>
          <a:xfrm>
            <a:off x="6618834" y="1752600"/>
            <a:ext cx="2512577" cy="3527988"/>
          </a:xfrm>
          <a:prstGeom prst="rect">
            <a:avLst/>
          </a:prstGeom>
          <a:noFill/>
          <a:ln>
            <a:solidFill>
              <a:schemeClr val="tx1"/>
            </a:solidFill>
          </a:ln>
        </p:spPr>
      </p:pic>
    </p:spTree>
    <p:extLst>
      <p:ext uri="{BB962C8B-B14F-4D97-AF65-F5344CB8AC3E}">
        <p14:creationId xmlns:p14="http://schemas.microsoft.com/office/powerpoint/2010/main" val="2441385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490F2D-88EF-4404-A096-BFF1DC57D38D}"/>
              </a:ext>
            </a:extLst>
          </p:cNvPr>
          <p:cNvSpPr/>
          <p:nvPr/>
        </p:nvSpPr>
        <p:spPr>
          <a:xfrm>
            <a:off x="-76200" y="152400"/>
            <a:ext cx="9067800" cy="1054135"/>
          </a:xfrm>
          <a:prstGeom prst="rect">
            <a:avLst/>
          </a:prstGeom>
          <a:noFill/>
          <a:ln>
            <a:noFill/>
          </a:ln>
        </p:spPr>
        <p:txBody>
          <a:bodyPr wrap="square" lIns="68580" tIns="34290" rIns="68580" bIns="34290">
            <a:spAutoFit/>
          </a:bodyPr>
          <a:lstStyle/>
          <a:p>
            <a:pPr algn="ctr" defTabSz="342900">
              <a:defRPr/>
            </a:pPr>
            <a:r>
              <a:rPr lang="en-US" sz="3200" b="1" dirty="0">
                <a:solidFill>
                  <a:srgbClr val="007DC5"/>
                </a:solidFill>
                <a:latin typeface="+mj-lt"/>
              </a:rPr>
              <a:t>Contraception/ Family planning and COVID-19: Questions and Answers (WHO-HQ, SRH)</a:t>
            </a:r>
          </a:p>
        </p:txBody>
      </p:sp>
      <p:graphicFrame>
        <p:nvGraphicFramePr>
          <p:cNvPr id="8" name="Content Placeholder 3">
            <a:extLst>
              <a:ext uri="{FF2B5EF4-FFF2-40B4-BE49-F238E27FC236}">
                <a16:creationId xmlns:a16="http://schemas.microsoft.com/office/drawing/2014/main" id="{B1394661-0EFC-4377-A6E8-809AFB79B83A}"/>
              </a:ext>
            </a:extLst>
          </p:cNvPr>
          <p:cNvGraphicFramePr>
            <a:graphicFrameLocks noGrp="1"/>
          </p:cNvGraphicFramePr>
          <p:nvPr>
            <p:ph idx="1"/>
            <p:extLst>
              <p:ext uri="{D42A27DB-BD31-4B8C-83A1-F6EECF244321}">
                <p14:modId xmlns:p14="http://schemas.microsoft.com/office/powerpoint/2010/main" val="2042879705"/>
              </p:ext>
            </p:extLst>
          </p:nvPr>
        </p:nvGraphicFramePr>
        <p:xfrm>
          <a:off x="304800" y="13716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2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79B5-CA52-47FA-9010-BF98A371D20F}"/>
              </a:ext>
            </a:extLst>
          </p:cNvPr>
          <p:cNvSpPr>
            <a:spLocks noGrp="1"/>
          </p:cNvSpPr>
          <p:nvPr>
            <p:ph type="title"/>
          </p:nvPr>
        </p:nvSpPr>
        <p:spPr/>
        <p:txBody>
          <a:bodyPr>
            <a:noAutofit/>
          </a:bodyPr>
          <a:lstStyle/>
          <a:p>
            <a:br>
              <a:rPr lang="en-US" dirty="0"/>
            </a:br>
            <a:r>
              <a:rPr lang="en-US" sz="3200" dirty="0"/>
              <a:t>CONCLUSIONS: What do countries need to do to maintain FP services during the pandemic?</a:t>
            </a:r>
            <a:br>
              <a:rPr lang="en-US" dirty="0"/>
            </a:br>
            <a:endParaRPr lang="en-GB" dirty="0"/>
          </a:p>
        </p:txBody>
      </p:sp>
      <p:sp>
        <p:nvSpPr>
          <p:cNvPr id="3" name="Content Placeholder 2">
            <a:extLst>
              <a:ext uri="{FF2B5EF4-FFF2-40B4-BE49-F238E27FC236}">
                <a16:creationId xmlns:a16="http://schemas.microsoft.com/office/drawing/2014/main" id="{DCF001B1-37AE-45D4-91EB-C5F4E99DF3E4}"/>
              </a:ext>
            </a:extLst>
          </p:cNvPr>
          <p:cNvSpPr>
            <a:spLocks noGrp="1"/>
          </p:cNvSpPr>
          <p:nvPr>
            <p:ph idx="1"/>
          </p:nvPr>
        </p:nvSpPr>
        <p:spPr>
          <a:xfrm>
            <a:off x="152400" y="1447800"/>
            <a:ext cx="6781800" cy="5410200"/>
          </a:xfrm>
        </p:spPr>
        <p:txBody>
          <a:bodyPr>
            <a:normAutofit fontScale="85000" lnSpcReduction="10000"/>
          </a:bodyPr>
          <a:lstStyle/>
          <a:p>
            <a:pPr marL="514350" indent="-514350">
              <a:buSzPct val="100000"/>
              <a:buFont typeface="+mj-lt"/>
              <a:buAutoNum type="arabicPeriod"/>
            </a:pPr>
            <a:r>
              <a:rPr lang="en-US" dirty="0"/>
              <a:t>FP and reproductive health services should be included in the package of essential services and develop strategies to ensure women and couple exercise their reproductive rights during the COVID-19 crisis </a:t>
            </a:r>
          </a:p>
          <a:p>
            <a:pPr marL="514350" indent="-514350">
              <a:buSzPct val="100000"/>
              <a:buFont typeface="+mj-lt"/>
              <a:buAutoNum type="arabicPeriod"/>
            </a:pPr>
            <a:r>
              <a:rPr lang="en-US" dirty="0"/>
              <a:t>Reorganization of service delivery –physical distancing</a:t>
            </a:r>
          </a:p>
          <a:p>
            <a:pPr marL="514350" indent="-514350">
              <a:buSzPct val="100000"/>
              <a:buFont typeface="+mj-lt"/>
              <a:buAutoNum type="arabicPeriod"/>
            </a:pPr>
            <a:r>
              <a:rPr lang="en-US" dirty="0"/>
              <a:t>Alternate models for service delivery – Tele Health and Private sector engagement</a:t>
            </a:r>
          </a:p>
          <a:p>
            <a:pPr marL="514350" indent="-514350">
              <a:buSzPct val="100000"/>
              <a:buFont typeface="+mj-lt"/>
              <a:buAutoNum type="arabicPeriod"/>
            </a:pPr>
            <a:r>
              <a:rPr lang="en-US" dirty="0"/>
              <a:t>HR re-deployment, task shifting and capacity building</a:t>
            </a:r>
          </a:p>
          <a:p>
            <a:pPr marL="514350" indent="-514350">
              <a:buSzPct val="100000"/>
              <a:buFont typeface="+mj-lt"/>
              <a:buAutoNum type="arabicPeriod"/>
            </a:pPr>
            <a:r>
              <a:rPr lang="en-US" dirty="0"/>
              <a:t>Ensure availability of drugs, Supplies &amp; Equipment </a:t>
            </a:r>
          </a:p>
          <a:p>
            <a:pPr marL="514350" indent="-514350">
              <a:buSzPct val="100000"/>
              <a:buFont typeface="+mj-lt"/>
              <a:buAutoNum type="arabicPeriod"/>
            </a:pPr>
            <a:r>
              <a:rPr lang="en-US" dirty="0"/>
              <a:t>Additional financial resources for the facilities</a:t>
            </a:r>
          </a:p>
          <a:p>
            <a:endParaRPr lang="en-US" dirty="0"/>
          </a:p>
          <a:p>
            <a:endParaRPr lang="en-GB" dirty="0"/>
          </a:p>
        </p:txBody>
      </p:sp>
      <p:pic>
        <p:nvPicPr>
          <p:cNvPr id="5" name="Content Placeholder 6"/>
          <p:cNvPicPr>
            <a:picLocks noGrp="1" noChangeAspect="1"/>
          </p:cNvPicPr>
          <p:nvPr>
            <p:ph sz="half" idx="4294967295"/>
          </p:nvPr>
        </p:nvPicPr>
        <p:blipFill rotWithShape="1">
          <a:blip r:embed="rId3"/>
          <a:srcRect l="21525" r="21525" b="20569"/>
          <a:stretch/>
        </p:blipFill>
        <p:spPr>
          <a:xfrm>
            <a:off x="6372078" y="2438400"/>
            <a:ext cx="2736000" cy="2434979"/>
          </a:xfrm>
        </p:spPr>
      </p:pic>
      <p:sp>
        <p:nvSpPr>
          <p:cNvPr id="6" name="TextBox 5"/>
          <p:cNvSpPr txBox="1"/>
          <p:nvPr/>
        </p:nvSpPr>
        <p:spPr>
          <a:xfrm>
            <a:off x="8001000" y="4876800"/>
            <a:ext cx="1295400" cy="246221"/>
          </a:xfrm>
          <a:prstGeom prst="rect">
            <a:avLst/>
          </a:prstGeom>
          <a:noFill/>
        </p:spPr>
        <p:txBody>
          <a:bodyPr wrap="square" rtlCol="0">
            <a:spAutoFit/>
          </a:bodyPr>
          <a:lstStyle/>
          <a:p>
            <a:r>
              <a:rPr lang="en-US" sz="1000" dirty="0"/>
              <a:t>Source: UNFPA</a:t>
            </a:r>
          </a:p>
        </p:txBody>
      </p:sp>
    </p:spTree>
    <p:extLst>
      <p:ext uri="{BB962C8B-B14F-4D97-AF65-F5344CB8AC3E}">
        <p14:creationId xmlns:p14="http://schemas.microsoft.com/office/powerpoint/2010/main" val="380730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425FC9-4758-41BE-AF86-706FF59E9E8F}"/>
              </a:ext>
            </a:extLst>
          </p:cNvPr>
          <p:cNvSpPr>
            <a:spLocks noGrp="1"/>
          </p:cNvSpPr>
          <p:nvPr>
            <p:ph idx="1"/>
          </p:nvPr>
        </p:nvSpPr>
        <p:spPr>
          <a:xfrm>
            <a:off x="228600" y="1066800"/>
            <a:ext cx="8686800" cy="5181600"/>
          </a:xfrm>
        </p:spPr>
        <p:txBody>
          <a:bodyPr>
            <a:noAutofit/>
          </a:bodyPr>
          <a:lstStyle/>
          <a:p>
            <a:pPr>
              <a:buFont typeface="Wingdings" panose="05000000000000000000" pitchFamily="2" charset="2"/>
              <a:buChar char="§"/>
            </a:pPr>
            <a:r>
              <a:rPr lang="en-US" dirty="0">
                <a:hlinkClick r:id="rId2"/>
              </a:rPr>
              <a:t>WHO guidance on protecting human rights under the COVID-19 response</a:t>
            </a:r>
            <a:r>
              <a:rPr lang="en-US" dirty="0"/>
              <a:t>. </a:t>
            </a:r>
          </a:p>
          <a:p>
            <a:pPr>
              <a:buFont typeface="Wingdings" panose="05000000000000000000" pitchFamily="2" charset="2"/>
              <a:buChar char="§"/>
            </a:pPr>
            <a:r>
              <a:rPr lang="en-US" dirty="0">
                <a:hlinkClick r:id="rId3"/>
              </a:rPr>
              <a:t>Critical guidelines on the safe provision of sexual and reproductive health services in the COVID-19 context</a:t>
            </a:r>
            <a:r>
              <a:rPr lang="en-US" dirty="0"/>
              <a:t>. </a:t>
            </a:r>
          </a:p>
          <a:p>
            <a:pPr>
              <a:buFont typeface="Wingdings" panose="05000000000000000000" pitchFamily="2" charset="2"/>
              <a:buChar char="§"/>
            </a:pPr>
            <a:r>
              <a:rPr lang="en-US" dirty="0"/>
              <a:t>The Inter-Agency Working Group on Reproductive Health in Crises (IAWG) developed a </a:t>
            </a:r>
            <a:r>
              <a:rPr lang="en-US" dirty="0">
                <a:hlinkClick r:id="rId4"/>
              </a:rPr>
              <a:t>programmatic guidance</a:t>
            </a:r>
            <a:r>
              <a:rPr lang="en-US" dirty="0"/>
              <a:t> specifically adapted to the COVID-19 crisis.</a:t>
            </a:r>
          </a:p>
          <a:p>
            <a:pPr>
              <a:buFont typeface="Wingdings" panose="05000000000000000000" pitchFamily="2" charset="2"/>
              <a:buChar char="§"/>
            </a:pPr>
            <a:r>
              <a:rPr lang="en-US" dirty="0"/>
              <a:t>International Federation of Gynecology and Obstetrics (FIGO) created a </a:t>
            </a:r>
            <a:r>
              <a:rPr lang="en-US" dirty="0">
                <a:hlinkClick r:id="rId5"/>
              </a:rPr>
              <a:t>COVID-19 resource page</a:t>
            </a:r>
            <a:r>
              <a:rPr lang="en-US" dirty="0"/>
              <a:t> on women’s health.</a:t>
            </a:r>
            <a:endParaRPr lang="en-GB" dirty="0"/>
          </a:p>
        </p:txBody>
      </p:sp>
      <p:sp>
        <p:nvSpPr>
          <p:cNvPr id="5" name="Title 4">
            <a:extLst>
              <a:ext uri="{FF2B5EF4-FFF2-40B4-BE49-F238E27FC236}">
                <a16:creationId xmlns:a16="http://schemas.microsoft.com/office/drawing/2014/main" id="{C74707CA-48CB-480A-91BF-37AE694A62A1}"/>
              </a:ext>
            </a:extLst>
          </p:cNvPr>
          <p:cNvSpPr>
            <a:spLocks noGrp="1"/>
          </p:cNvSpPr>
          <p:nvPr>
            <p:ph type="title"/>
          </p:nvPr>
        </p:nvSpPr>
        <p:spPr/>
        <p:txBody>
          <a:bodyPr/>
          <a:lstStyle/>
          <a:p>
            <a:r>
              <a:rPr lang="en-US" dirty="0"/>
              <a:t>Additional reading</a:t>
            </a:r>
            <a:endParaRPr lang="en-GB" dirty="0"/>
          </a:p>
        </p:txBody>
      </p:sp>
    </p:spTree>
    <p:extLst>
      <p:ext uri="{BB962C8B-B14F-4D97-AF65-F5344CB8AC3E}">
        <p14:creationId xmlns:p14="http://schemas.microsoft.com/office/powerpoint/2010/main" val="407068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2CBF7D-0B50-4A2D-9FC9-ED944A225B28}"/>
              </a:ext>
            </a:extLst>
          </p:cNvPr>
          <p:cNvPicPr>
            <a:picLocks noGrp="1" noChangeAspect="1"/>
          </p:cNvPicPr>
          <p:nvPr>
            <p:ph idx="1"/>
          </p:nvPr>
        </p:nvPicPr>
        <p:blipFill>
          <a:blip r:embed="rId3"/>
          <a:stretch>
            <a:fillRect/>
          </a:stretch>
        </p:blipFill>
        <p:spPr>
          <a:xfrm>
            <a:off x="6410287" y="1498733"/>
            <a:ext cx="2514600" cy="3454267"/>
          </a:xfrm>
          <a:prstGeom prst="rect">
            <a:avLst/>
          </a:prstGeom>
          <a:noFill/>
          <a:ln>
            <a:solidFill>
              <a:schemeClr val="tx1"/>
            </a:solidFill>
          </a:ln>
        </p:spPr>
      </p:pic>
      <p:pic>
        <p:nvPicPr>
          <p:cNvPr id="5" name="Content Placeholder 6">
            <a:extLst>
              <a:ext uri="{FF2B5EF4-FFF2-40B4-BE49-F238E27FC236}">
                <a16:creationId xmlns:a16="http://schemas.microsoft.com/office/drawing/2014/main" id="{D78F6339-DBE5-44AA-92EE-FBEF9A18C6D8}"/>
              </a:ext>
            </a:extLst>
          </p:cNvPr>
          <p:cNvPicPr>
            <a:picLocks noChangeAspect="1"/>
          </p:cNvPicPr>
          <p:nvPr/>
        </p:nvPicPr>
        <p:blipFill>
          <a:blip r:embed="rId4"/>
          <a:stretch>
            <a:fillRect/>
          </a:stretch>
        </p:blipFill>
        <p:spPr>
          <a:xfrm>
            <a:off x="3378373" y="1324358"/>
            <a:ext cx="2717150" cy="3651350"/>
          </a:xfrm>
          <a:prstGeom prst="rect">
            <a:avLst/>
          </a:prstGeom>
        </p:spPr>
      </p:pic>
      <p:pic>
        <p:nvPicPr>
          <p:cNvPr id="6" name="Picture 5">
            <a:extLst>
              <a:ext uri="{FF2B5EF4-FFF2-40B4-BE49-F238E27FC236}">
                <a16:creationId xmlns:a16="http://schemas.microsoft.com/office/drawing/2014/main" id="{2774120C-F004-4572-8B10-796AE6CCB92C}"/>
              </a:ext>
            </a:extLst>
          </p:cNvPr>
          <p:cNvPicPr>
            <a:picLocks noChangeAspect="1"/>
          </p:cNvPicPr>
          <p:nvPr/>
        </p:nvPicPr>
        <p:blipFill>
          <a:blip r:embed="rId5"/>
          <a:stretch>
            <a:fillRect/>
          </a:stretch>
        </p:blipFill>
        <p:spPr>
          <a:xfrm>
            <a:off x="152400" y="1444754"/>
            <a:ext cx="2581315" cy="3508246"/>
          </a:xfrm>
          <a:prstGeom prst="rect">
            <a:avLst/>
          </a:prstGeom>
        </p:spPr>
      </p:pic>
      <p:sp>
        <p:nvSpPr>
          <p:cNvPr id="7" name="Title 3">
            <a:extLst>
              <a:ext uri="{FF2B5EF4-FFF2-40B4-BE49-F238E27FC236}">
                <a16:creationId xmlns:a16="http://schemas.microsoft.com/office/drawing/2014/main" id="{C547887C-CE63-489A-BAE8-928F27D5E98D}"/>
              </a:ext>
            </a:extLst>
          </p:cNvPr>
          <p:cNvSpPr>
            <a:spLocks noGrp="1"/>
          </p:cNvSpPr>
          <p:nvPr>
            <p:ph type="title"/>
          </p:nvPr>
        </p:nvSpPr>
        <p:spPr>
          <a:xfrm>
            <a:off x="659597" y="140872"/>
            <a:ext cx="8082035" cy="928861"/>
          </a:xfrm>
        </p:spPr>
        <p:txBody>
          <a:bodyPr>
            <a:normAutofit fontScale="90000"/>
          </a:bodyPr>
          <a:lstStyle/>
          <a:p>
            <a:br>
              <a:rPr lang="en-US" dirty="0"/>
            </a:br>
            <a:br>
              <a:rPr lang="en-US" dirty="0"/>
            </a:br>
            <a:r>
              <a:rPr lang="en-US" dirty="0"/>
              <a:t>WHO guidance to maintain FP services during the pandemic</a:t>
            </a:r>
            <a:br>
              <a:rPr lang="en-US" dirty="0"/>
            </a:br>
            <a:br>
              <a:rPr lang="en-GB" dirty="0"/>
            </a:br>
            <a:endParaRPr lang="en-US" dirty="0"/>
          </a:p>
        </p:txBody>
      </p:sp>
      <p:sp>
        <p:nvSpPr>
          <p:cNvPr id="8" name="Rectangle 7">
            <a:extLst>
              <a:ext uri="{FF2B5EF4-FFF2-40B4-BE49-F238E27FC236}">
                <a16:creationId xmlns:a16="http://schemas.microsoft.com/office/drawing/2014/main" id="{BFACD378-F7DE-4E4E-B4C2-E962FBD64EA5}"/>
              </a:ext>
            </a:extLst>
          </p:cNvPr>
          <p:cNvSpPr/>
          <p:nvPr/>
        </p:nvSpPr>
        <p:spPr>
          <a:xfrm>
            <a:off x="-50628" y="5029200"/>
            <a:ext cx="3429000" cy="1077218"/>
          </a:xfrm>
          <a:prstGeom prst="rect">
            <a:avLst/>
          </a:prstGeom>
        </p:spPr>
        <p:txBody>
          <a:bodyPr wrap="square">
            <a:spAutoFit/>
          </a:bodyPr>
          <a:lstStyle/>
          <a:p>
            <a:r>
              <a:rPr lang="en-US" sz="1600" dirty="0">
                <a:hlinkClick r:id="rId6"/>
              </a:rPr>
              <a:t>https://apps.who.int/iris/bitstream/handle/10665/332240/WHO-2019-nCoV-essential_health_services-2020.2-eng.pdf</a:t>
            </a:r>
            <a:endParaRPr lang="en-US" sz="1600" dirty="0">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9C8B3E5-9A5E-41EB-B933-D0EB2E92E47A}"/>
              </a:ext>
            </a:extLst>
          </p:cNvPr>
          <p:cNvSpPr/>
          <p:nvPr/>
        </p:nvSpPr>
        <p:spPr>
          <a:xfrm>
            <a:off x="3378372" y="5029200"/>
            <a:ext cx="3200400" cy="830997"/>
          </a:xfrm>
          <a:prstGeom prst="rect">
            <a:avLst/>
          </a:prstGeom>
        </p:spPr>
        <p:txBody>
          <a:bodyPr wrap="square">
            <a:spAutoFit/>
          </a:bodyPr>
          <a:lstStyle/>
          <a:p>
            <a:r>
              <a:rPr lang="fr-FR" sz="1600" u="sng" dirty="0">
                <a:solidFill>
                  <a:srgbClr val="0563C1"/>
                </a:solidFill>
                <a:latin typeface="Calibri" panose="020F0502020204030204" pitchFamily="34" charset="0"/>
                <a:ea typeface="Calibri" panose="020F0502020204030204" pitchFamily="34" charset="0"/>
                <a:hlinkClick r:id="rId7"/>
              </a:rPr>
              <a:t>https://apps.who.int/iris/bitstream/handle/10665/332196/WHO-2019-nCoV-clinical-2020.5-eng.pdf</a:t>
            </a:r>
            <a:endParaRPr lang="en-US" sz="1600" dirty="0"/>
          </a:p>
        </p:txBody>
      </p:sp>
      <p:sp>
        <p:nvSpPr>
          <p:cNvPr id="3" name="Rectangle 2">
            <a:extLst>
              <a:ext uri="{FF2B5EF4-FFF2-40B4-BE49-F238E27FC236}">
                <a16:creationId xmlns:a16="http://schemas.microsoft.com/office/drawing/2014/main" id="{45EC8394-CF8E-4AC9-8A8B-23BF5A64BE63}"/>
              </a:ext>
            </a:extLst>
          </p:cNvPr>
          <p:cNvSpPr/>
          <p:nvPr/>
        </p:nvSpPr>
        <p:spPr>
          <a:xfrm>
            <a:off x="6578772" y="4975708"/>
            <a:ext cx="2514600" cy="1323439"/>
          </a:xfrm>
          <a:prstGeom prst="rect">
            <a:avLst/>
          </a:prstGeom>
        </p:spPr>
        <p:txBody>
          <a:bodyPr wrap="square">
            <a:spAutoFit/>
          </a:bodyPr>
          <a:lstStyle/>
          <a:p>
            <a:r>
              <a:rPr lang="en-GB" sz="1600" u="sng" dirty="0">
                <a:solidFill>
                  <a:srgbClr val="0563C1"/>
                </a:solidFill>
                <a:latin typeface="Calibri" panose="020F0502020204030204" pitchFamily="34" charset="0"/>
                <a:hlinkClick r:id="rId8"/>
              </a:rPr>
              <a:t>https://apps.who.int/iris/bitstream/handle/10665/331975/WHO-2019-nCoV-Comm_health_care-2020.1-eng.pdf</a:t>
            </a:r>
            <a:endParaRPr lang="en-GB" sz="1600" u="sng" dirty="0">
              <a:solidFill>
                <a:srgbClr val="0563C1"/>
              </a:solidFill>
              <a:latin typeface="Calibri" panose="020F0502020204030204" pitchFamily="34" charset="0"/>
            </a:endParaRPr>
          </a:p>
        </p:txBody>
      </p:sp>
      <p:sp>
        <p:nvSpPr>
          <p:cNvPr id="10" name="TextBox 9">
            <a:extLst>
              <a:ext uri="{FF2B5EF4-FFF2-40B4-BE49-F238E27FC236}">
                <a16:creationId xmlns:a16="http://schemas.microsoft.com/office/drawing/2014/main" id="{745D2594-2DA8-4665-B273-EC590B72F60D}"/>
              </a:ext>
            </a:extLst>
          </p:cNvPr>
          <p:cNvSpPr txBox="1"/>
          <p:nvPr/>
        </p:nvSpPr>
        <p:spPr>
          <a:xfrm>
            <a:off x="3358494" y="5791200"/>
            <a:ext cx="3200400" cy="1077218"/>
          </a:xfrm>
          <a:prstGeom prst="rect">
            <a:avLst/>
          </a:prstGeom>
          <a:noFill/>
        </p:spPr>
        <p:txBody>
          <a:bodyPr wrap="square">
            <a:spAutoFit/>
          </a:bodyPr>
          <a:lstStyle/>
          <a:p>
            <a:r>
              <a:rPr lang="en-GB" sz="1600" b="1" dirty="0"/>
              <a:t>2022 update: </a:t>
            </a:r>
            <a:r>
              <a:rPr lang="en-GB" sz="1600" dirty="0">
                <a:hlinkClick r:id="rId9"/>
              </a:rPr>
              <a:t>https://www.who.int/publications/i/item/WHO-2019-nCoV-clinical-2022-1</a:t>
            </a:r>
            <a:r>
              <a:rPr lang="en-GB" sz="1600" dirty="0"/>
              <a:t> </a:t>
            </a:r>
          </a:p>
        </p:txBody>
      </p:sp>
    </p:spTree>
    <p:extLst>
      <p:ext uri="{BB962C8B-B14F-4D97-AF65-F5344CB8AC3E}">
        <p14:creationId xmlns:p14="http://schemas.microsoft.com/office/powerpoint/2010/main" val="133548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A958-B009-4CA1-99A5-C7A8B2427426}"/>
              </a:ext>
            </a:extLst>
          </p:cNvPr>
          <p:cNvSpPr>
            <a:spLocks noGrp="1"/>
          </p:cNvSpPr>
          <p:nvPr>
            <p:ph type="title"/>
          </p:nvPr>
        </p:nvSpPr>
        <p:spPr>
          <a:xfrm>
            <a:off x="2743200" y="6248400"/>
            <a:ext cx="3733800" cy="773210"/>
          </a:xfrm>
        </p:spPr>
        <p:txBody>
          <a:bodyPr vert="horz" lIns="91440" tIns="45720" rIns="91440" bIns="45720" rtlCol="0" anchor="ctr">
            <a:normAutofit/>
          </a:bodyPr>
          <a:lstStyle/>
          <a:p>
            <a:pPr algn="l" defTabSz="914400">
              <a:lnSpc>
                <a:spcPct val="90000"/>
              </a:lnSpc>
            </a:pPr>
            <a:r>
              <a:rPr lang="en-US" sz="2400" b="0" kern="1200" dirty="0">
                <a:solidFill>
                  <a:schemeClr val="tx1"/>
                </a:solidFill>
                <a:latin typeface="+mj-lt"/>
                <a:ea typeface="+mj-ea"/>
                <a:cs typeface="+mj-cs"/>
                <a:hlinkClick r:id="rId3"/>
              </a:rPr>
              <a:t>https://fp2030.org/covid-19</a:t>
            </a: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pic>
        <p:nvPicPr>
          <p:cNvPr id="3076" name="Picture 4">
            <a:extLst>
              <a:ext uri="{FF2B5EF4-FFF2-40B4-BE49-F238E27FC236}">
                <a16:creationId xmlns:a16="http://schemas.microsoft.com/office/drawing/2014/main" id="{850958BF-3BCF-4748-AF10-7B8BF83237F7}"/>
              </a:ext>
            </a:extLst>
          </p:cNvPr>
          <p:cNvPicPr>
            <a:picLocks noChangeArrowheads="1"/>
          </p:cNvPicPr>
          <p:nvPr/>
        </p:nvPicPr>
        <p:blipFill rotWithShape="1">
          <a:blip r:embed="rId4">
            <a:extLst>
              <a:ext uri="{28A0092B-C50C-407E-A947-70E740481C1C}">
                <a14:useLocalDpi xmlns:a14="http://schemas.microsoft.com/office/drawing/2010/main" val="0"/>
              </a:ext>
            </a:extLst>
          </a:blip>
          <a:srcRect l="3233" r="16256" b="1"/>
          <a:stretch/>
        </p:blipFill>
        <p:spPr bwMode="auto">
          <a:xfrm>
            <a:off x="6782272" y="0"/>
            <a:ext cx="2376000" cy="306689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a:extLst>
              <a:ext uri="{FF2B5EF4-FFF2-40B4-BE49-F238E27FC236}">
                <a16:creationId xmlns:a16="http://schemas.microsoft.com/office/drawing/2014/main" id="{6BC9B6AB-9E35-4EC1-A935-A024376AF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50617" cy="3092917"/>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a:extLst>
              <a:ext uri="{FF2B5EF4-FFF2-40B4-BE49-F238E27FC236}">
                <a16:creationId xmlns:a16="http://schemas.microsoft.com/office/drawing/2014/main" id="{67C4009E-237A-48C8-B524-F90B4F0C9CC0}"/>
              </a:ext>
            </a:extLst>
          </p:cNvPr>
          <p:cNvPicPr>
            <a:picLocks noChangeArrowheads="1"/>
          </p:cNvPicPr>
          <p:nvPr/>
        </p:nvPicPr>
        <p:blipFill rotWithShape="1">
          <a:blip r:embed="rId6">
            <a:extLst>
              <a:ext uri="{28A0092B-C50C-407E-A947-70E740481C1C}">
                <a14:useLocalDpi xmlns:a14="http://schemas.microsoft.com/office/drawing/2010/main" val="0"/>
              </a:ext>
            </a:extLst>
          </a:blip>
          <a:srcRect l="3912" r="21311" b="3"/>
          <a:stretch/>
        </p:blipFill>
        <p:spPr bwMode="auto">
          <a:xfrm>
            <a:off x="4572000" y="0"/>
            <a:ext cx="2376000" cy="309291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a:extLst>
              <a:ext uri="{FF2B5EF4-FFF2-40B4-BE49-F238E27FC236}">
                <a16:creationId xmlns:a16="http://schemas.microsoft.com/office/drawing/2014/main" id="{7629F100-7F25-44BD-9D05-26B96086D3B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276600"/>
            <a:ext cx="2376000" cy="309291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a:extLst>
              <a:ext uri="{FF2B5EF4-FFF2-40B4-BE49-F238E27FC236}">
                <a16:creationId xmlns:a16="http://schemas.microsoft.com/office/drawing/2014/main" id="{256D3D9C-DDAB-4D15-96B5-75C99096FD6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674" y="3090294"/>
            <a:ext cx="2376000" cy="313946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a:extLst>
              <a:ext uri="{FF2B5EF4-FFF2-40B4-BE49-F238E27FC236}">
                <a16:creationId xmlns:a16="http://schemas.microsoft.com/office/drawing/2014/main" id="{B26FD990-B3E5-413B-8547-38F1DBF0D1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048000"/>
            <a:ext cx="2354865" cy="309850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a:extLst>
              <a:ext uri="{FF2B5EF4-FFF2-40B4-BE49-F238E27FC236}">
                <a16:creationId xmlns:a16="http://schemas.microsoft.com/office/drawing/2014/main" id="{194D392D-F012-4AC8-BA86-F488D54A03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5393" y="3124200"/>
            <a:ext cx="2352956" cy="309599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a:extLst>
              <a:ext uri="{FF2B5EF4-FFF2-40B4-BE49-F238E27FC236}">
                <a16:creationId xmlns:a16="http://schemas.microsoft.com/office/drawing/2014/main" id="{D5E5A45F-50D8-4D0D-BE54-FC640964A487}"/>
              </a:ext>
            </a:extLst>
          </p:cNvPr>
          <p:cNvPicPr>
            <a:picLocks noChangeArrowheads="1"/>
          </p:cNvPicPr>
          <p:nvPr/>
        </p:nvPicPr>
        <p:blipFill rotWithShape="1">
          <a:blip r:embed="rId11">
            <a:extLst>
              <a:ext uri="{28A0092B-C50C-407E-A947-70E740481C1C}">
                <a14:useLocalDpi xmlns:a14="http://schemas.microsoft.com/office/drawing/2010/main" val="0"/>
              </a:ext>
            </a:extLst>
          </a:blip>
          <a:srcRect t="7083" b="1788"/>
          <a:stretch/>
        </p:blipFill>
        <p:spPr bwMode="auto">
          <a:xfrm>
            <a:off x="2286000" y="0"/>
            <a:ext cx="2376000" cy="3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2728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chor="ctr">
            <a:normAutofit/>
          </a:bodyPr>
          <a:lstStyle/>
          <a:p>
            <a:pPr>
              <a:lnSpc>
                <a:spcPct val="90000"/>
              </a:lnSpc>
            </a:pPr>
            <a:r>
              <a:rPr lang="en-GB" sz="3200" dirty="0"/>
              <a:t>Main benefits of family planning/contraception</a:t>
            </a:r>
            <a:endParaRPr lang="en-US" sz="3200" dirty="0"/>
          </a:p>
        </p:txBody>
      </p:sp>
      <p:graphicFrame>
        <p:nvGraphicFramePr>
          <p:cNvPr id="5" name="Content Placeholder 2">
            <a:extLst>
              <a:ext uri="{FF2B5EF4-FFF2-40B4-BE49-F238E27FC236}">
                <a16:creationId xmlns:a16="http://schemas.microsoft.com/office/drawing/2014/main" id="{1F736DE8-DAC8-4FC5-BDDB-F1EF5D28DF66}"/>
              </a:ext>
            </a:extLst>
          </p:cNvPr>
          <p:cNvGraphicFramePr>
            <a:graphicFrameLocks noGrp="1"/>
          </p:cNvGraphicFramePr>
          <p:nvPr>
            <p:ph idx="1"/>
            <p:extLst>
              <p:ext uri="{D42A27DB-BD31-4B8C-83A1-F6EECF244321}">
                <p14:modId xmlns:p14="http://schemas.microsoft.com/office/powerpoint/2010/main" val="3776987504"/>
              </p:ext>
            </p:extLst>
          </p:nvPr>
        </p:nvGraphicFramePr>
        <p:xfrm>
          <a:off x="457200" y="1556792"/>
          <a:ext cx="8229600"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77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A3FA-0BA0-48ED-B14A-965E5F3AFF37}"/>
              </a:ext>
            </a:extLst>
          </p:cNvPr>
          <p:cNvSpPr>
            <a:spLocks noGrp="1"/>
          </p:cNvSpPr>
          <p:nvPr>
            <p:ph type="title"/>
          </p:nvPr>
        </p:nvSpPr>
        <p:spPr/>
        <p:txBody>
          <a:bodyPr>
            <a:normAutofit fontScale="90000"/>
          </a:bodyPr>
          <a:lstStyle/>
          <a:p>
            <a:r>
              <a:rPr lang="en-GB" dirty="0"/>
              <a:t>Meeting the unmet need for contraception </a:t>
            </a:r>
          </a:p>
        </p:txBody>
      </p:sp>
      <p:sp>
        <p:nvSpPr>
          <p:cNvPr id="3" name="Content Placeholder 2">
            <a:extLst>
              <a:ext uri="{FF2B5EF4-FFF2-40B4-BE49-F238E27FC236}">
                <a16:creationId xmlns:a16="http://schemas.microsoft.com/office/drawing/2014/main" id="{387C8319-F16E-4930-B435-815DD6734FC7}"/>
              </a:ext>
            </a:extLst>
          </p:cNvPr>
          <p:cNvSpPr>
            <a:spLocks noGrp="1"/>
          </p:cNvSpPr>
          <p:nvPr>
            <p:ph idx="1"/>
          </p:nvPr>
        </p:nvSpPr>
        <p:spPr>
          <a:xfrm>
            <a:off x="457200" y="1371600"/>
            <a:ext cx="8229600" cy="4569371"/>
          </a:xfrm>
        </p:spPr>
        <p:txBody>
          <a:bodyPr>
            <a:normAutofit lnSpcReduction="10000"/>
          </a:bodyPr>
          <a:lstStyle/>
          <a:p>
            <a:pPr marL="0" indent="0">
              <a:lnSpc>
                <a:spcPct val="110000"/>
              </a:lnSpc>
              <a:buNone/>
            </a:pPr>
            <a:r>
              <a:rPr lang="en-US" sz="2600" dirty="0"/>
              <a:t>Meeting the unmet need for contraception across the reproductive cycle in low- and middle-income countries and offering all pregnant women and their newborns the standard care would result in :</a:t>
            </a:r>
            <a:endParaRPr lang="en-US" dirty="0"/>
          </a:p>
          <a:p>
            <a:pPr lvl="1" indent="-342900"/>
            <a:r>
              <a:rPr lang="en-US" dirty="0"/>
              <a:t>reductions of unintended pregnancies by 68%</a:t>
            </a:r>
          </a:p>
          <a:p>
            <a:pPr lvl="1" indent="-342900"/>
            <a:r>
              <a:rPr lang="en-US" dirty="0"/>
              <a:t>unsafe abortions by 72%</a:t>
            </a:r>
          </a:p>
          <a:p>
            <a:pPr lvl="1" indent="-342900"/>
            <a:r>
              <a:rPr lang="en-US" dirty="0"/>
              <a:t>maternal deaths by 62% </a:t>
            </a:r>
          </a:p>
          <a:p>
            <a:pPr lvl="1" indent="-342900"/>
            <a:r>
              <a:rPr lang="en-US" dirty="0"/>
              <a:t>neonatal deaths by 69%.</a:t>
            </a:r>
            <a:r>
              <a:rPr lang="en-US" baseline="30000" dirty="0"/>
              <a:t> *</a:t>
            </a:r>
          </a:p>
          <a:p>
            <a:pPr marL="400050" lvl="1" indent="0">
              <a:buNone/>
            </a:pPr>
            <a:endParaRPr lang="en-US" sz="1600" dirty="0"/>
          </a:p>
          <a:p>
            <a:pPr marL="400050" lvl="1" indent="0">
              <a:buNone/>
            </a:pPr>
            <a:r>
              <a:rPr lang="en-US" sz="1600" dirty="0"/>
              <a:t>Recommended by the World Health Organization (WHO)</a:t>
            </a:r>
          </a:p>
          <a:p>
            <a:pPr marL="0" indent="0">
              <a:buNone/>
            </a:pPr>
            <a:r>
              <a:rPr lang="en-US" sz="1600" i="1" dirty="0"/>
              <a:t>    </a:t>
            </a:r>
            <a:r>
              <a:rPr lang="en-US" sz="1600" baseline="30000" dirty="0"/>
              <a:t>*</a:t>
            </a:r>
            <a:r>
              <a:rPr lang="en-US" sz="1600" i="1" dirty="0"/>
              <a:t> Adding it up: investing in sexual and reproductive health</a:t>
            </a:r>
            <a:r>
              <a:rPr lang="en-US" sz="1600" dirty="0"/>
              <a:t>. New York, NY: Guttmacher Institute, 2020.</a:t>
            </a:r>
          </a:p>
          <a:p>
            <a:pPr marL="400050" lvl="1" indent="0">
              <a:buNone/>
            </a:pPr>
            <a:endParaRPr lang="en-GB" sz="1600" dirty="0"/>
          </a:p>
        </p:txBody>
      </p:sp>
    </p:spTree>
    <p:extLst>
      <p:ext uri="{BB962C8B-B14F-4D97-AF65-F5344CB8AC3E}">
        <p14:creationId xmlns:p14="http://schemas.microsoft.com/office/powerpoint/2010/main" val="209553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A7C18-AFEB-403C-A111-E278BCF32D6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747" r="-2" b="2001"/>
          <a:stretch/>
        </p:blipFill>
        <p:spPr>
          <a:xfrm>
            <a:off x="5029202" y="685803"/>
            <a:ext cx="3959996" cy="2487003"/>
          </a:xfrm>
          <a:prstGeom prst="rect">
            <a:avLst/>
          </a:prstGeom>
          <a:effectLst>
            <a:softEdge rad="533400"/>
          </a:effectLst>
        </p:spPr>
      </p:pic>
      <p:pic>
        <p:nvPicPr>
          <p:cNvPr id="1026" name="Picture 2" descr="Why Hospitals and Health Systems Are Becoming Impact Investors ...">
            <a:extLst>
              <a:ext uri="{FF2B5EF4-FFF2-40B4-BE49-F238E27FC236}">
                <a16:creationId xmlns:a16="http://schemas.microsoft.com/office/drawing/2014/main" id="{33DF0B09-AB2A-4E4C-BA77-5D65623CDC5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419" b="-1"/>
          <a:stretch/>
        </p:blipFill>
        <p:spPr bwMode="auto">
          <a:xfrm>
            <a:off x="5153585" y="3200400"/>
            <a:ext cx="3958437" cy="2663996"/>
          </a:xfrm>
          <a:prstGeom prst="rect">
            <a:avLst/>
          </a:prstGeom>
          <a:noFill/>
          <a:effectLst>
            <a:softEdge rad="533400"/>
          </a:effectLst>
          <a:extLst>
            <a:ext uri="{909E8E84-426E-40dd-AFC4-6F175D3DCCD1}">
              <a14:hiddenFill xmlns:a14="http://schemas.microsoft.com/office/drawing/2010/main" xmlns="">
                <a:solidFill>
                  <a:srgbClr val="FFFFFF"/>
                </a:solidFill>
              </a14:hiddenFill>
            </a:ext>
          </a:extLst>
        </p:spPr>
      </p:pic>
      <p:sp>
        <p:nvSpPr>
          <p:cNvPr id="16" name="Freeform: Shape 15">
            <a:extLst>
              <a:ext uri="{FF2B5EF4-FFF2-40B4-BE49-F238E27FC236}">
                <a16:creationId xmlns:a16="http://schemas.microsoft.com/office/drawing/2014/main" id="{50C59983-966A-4A34-9A2F-D039D4CE8210}"/>
              </a:ext>
            </a:extLst>
          </p:cNvPr>
          <p:cNvSpPr/>
          <p:nvPr/>
        </p:nvSpPr>
        <p:spPr>
          <a:xfrm>
            <a:off x="304800" y="990600"/>
            <a:ext cx="5470452" cy="5410200"/>
          </a:xfrm>
          <a:custGeom>
            <a:avLst/>
            <a:gdLst>
              <a:gd name="connsiteX0" fmla="*/ 0 w 3313725"/>
              <a:gd name="connsiteY0" fmla="*/ 0 h 3648448"/>
              <a:gd name="connsiteX1" fmla="*/ 3313725 w 3313725"/>
              <a:gd name="connsiteY1" fmla="*/ 0 h 3648448"/>
              <a:gd name="connsiteX2" fmla="*/ 3313725 w 3313725"/>
              <a:gd name="connsiteY2" fmla="*/ 3648448 h 3648448"/>
              <a:gd name="connsiteX3" fmla="*/ 0 w 3313725"/>
              <a:gd name="connsiteY3" fmla="*/ 3648448 h 3648448"/>
              <a:gd name="connsiteX4" fmla="*/ 0 w 3313725"/>
              <a:gd name="connsiteY4" fmla="*/ 0 h 3648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725" h="3648448">
                <a:moveTo>
                  <a:pt x="0" y="0"/>
                </a:moveTo>
                <a:lnTo>
                  <a:pt x="3313725" y="0"/>
                </a:lnTo>
                <a:lnTo>
                  <a:pt x="3313725" y="3648448"/>
                </a:lnTo>
                <a:lnTo>
                  <a:pt x="0" y="3648448"/>
                </a:lnTo>
                <a:lnTo>
                  <a:pt x="0" y="0"/>
                </a:lnTo>
                <a:close/>
              </a:path>
            </a:pathLst>
          </a:custGeom>
          <a:noFill/>
          <a:ln>
            <a:noFill/>
          </a:ln>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257175" lvl="1" indent="-171450" defTabSz="685800">
              <a:spcBef>
                <a:spcPct val="0"/>
              </a:spcBef>
              <a:spcAft>
                <a:spcPct val="15000"/>
              </a:spcAft>
              <a:buFont typeface="Arial" panose="020B0604020202020204" pitchFamily="34" charset="0"/>
              <a:buChar char="•"/>
              <a:defRPr/>
            </a:pPr>
            <a:r>
              <a:rPr lang="en-US" sz="1900" dirty="0">
                <a:solidFill>
                  <a:srgbClr val="000000"/>
                </a:solidFill>
              </a:rPr>
              <a:t>The COVID-19 pandemic is posing unprecedented </a:t>
            </a:r>
            <a:r>
              <a:rPr lang="en-US" sz="1900" b="1" dirty="0">
                <a:solidFill>
                  <a:srgbClr val="000000"/>
                </a:solidFill>
              </a:rPr>
              <a:t>challenges to governments and health systems.</a:t>
            </a:r>
          </a:p>
          <a:p>
            <a:pPr marL="85725" lvl="1" defTabSz="685800">
              <a:lnSpc>
                <a:spcPct val="90000"/>
              </a:lnSpc>
              <a:spcBef>
                <a:spcPct val="0"/>
              </a:spcBef>
              <a:spcAft>
                <a:spcPct val="15000"/>
              </a:spcAft>
              <a:defRPr/>
            </a:pPr>
            <a:endParaRPr lang="en-US" sz="1900" dirty="0">
              <a:solidFill>
                <a:srgbClr val="000000"/>
              </a:solidFill>
            </a:endParaRPr>
          </a:p>
          <a:p>
            <a:pPr marL="257175" lvl="1" indent="-171450" defTabSz="685800">
              <a:spcBef>
                <a:spcPct val="0"/>
              </a:spcBef>
              <a:spcAft>
                <a:spcPct val="15000"/>
              </a:spcAft>
              <a:buFont typeface="Arial" panose="020B0604020202020204" pitchFamily="34" charset="0"/>
              <a:buChar char="•"/>
              <a:defRPr/>
            </a:pPr>
            <a:r>
              <a:rPr lang="en-US" sz="1900" dirty="0">
                <a:solidFill>
                  <a:srgbClr val="000000"/>
                </a:solidFill>
              </a:rPr>
              <a:t>The </a:t>
            </a:r>
            <a:r>
              <a:rPr lang="en-US" sz="1900" b="1" dirty="0">
                <a:solidFill>
                  <a:srgbClr val="000000"/>
                </a:solidFill>
              </a:rPr>
              <a:t>direct impact of the pandemic </a:t>
            </a:r>
            <a:r>
              <a:rPr lang="en-US" sz="1900" dirty="0">
                <a:solidFill>
                  <a:srgbClr val="000000"/>
                </a:solidFill>
              </a:rPr>
              <a:t>is already significant; however, evidence suggests that the most important </a:t>
            </a:r>
            <a:r>
              <a:rPr lang="en-US" sz="1900" b="1" dirty="0">
                <a:solidFill>
                  <a:srgbClr val="000000"/>
                </a:solidFill>
              </a:rPr>
              <a:t>effects will be indirect.</a:t>
            </a:r>
          </a:p>
          <a:p>
            <a:pPr marL="257175" lvl="1" indent="-171450" defTabSz="685800">
              <a:lnSpc>
                <a:spcPct val="90000"/>
              </a:lnSpc>
              <a:spcBef>
                <a:spcPct val="0"/>
              </a:spcBef>
              <a:spcAft>
                <a:spcPct val="15000"/>
              </a:spcAft>
              <a:buFont typeface="Arial" panose="020B0604020202020204" pitchFamily="34" charset="0"/>
              <a:buChar char="•"/>
              <a:defRPr/>
            </a:pPr>
            <a:endParaRPr lang="en-US" sz="1900" dirty="0">
              <a:solidFill>
                <a:srgbClr val="000000"/>
              </a:solidFill>
            </a:endParaRPr>
          </a:p>
          <a:p>
            <a:pPr marL="257175" lvl="1" indent="-171450" defTabSz="685800">
              <a:spcBef>
                <a:spcPct val="0"/>
              </a:spcBef>
              <a:spcAft>
                <a:spcPct val="15000"/>
              </a:spcAft>
              <a:buFont typeface="Arial" panose="020B0604020202020204" pitchFamily="34" charset="0"/>
              <a:buChar char="•"/>
              <a:defRPr/>
            </a:pPr>
            <a:r>
              <a:rPr lang="en-US" sz="1900" dirty="0">
                <a:solidFill>
                  <a:srgbClr val="000000"/>
                </a:solidFill>
              </a:rPr>
              <a:t>In multiple settings, access and utilization of essential health services have been compromised. </a:t>
            </a:r>
          </a:p>
          <a:p>
            <a:pPr marL="257175" lvl="1" indent="-171450" defTabSz="685800">
              <a:spcBef>
                <a:spcPct val="0"/>
              </a:spcBef>
              <a:spcAft>
                <a:spcPct val="15000"/>
              </a:spcAft>
              <a:buFont typeface="Arial" panose="020B0604020202020204" pitchFamily="34" charset="0"/>
              <a:buChar char="•"/>
              <a:defRPr/>
            </a:pPr>
            <a:r>
              <a:rPr lang="en-US" sz="1900" dirty="0">
                <a:solidFill>
                  <a:srgbClr val="000000"/>
                </a:solidFill>
              </a:rPr>
              <a:t>According to surveys conducted by WHO, UNICEF, MOMENTUM 2A, and others in previous epidemics, such as SARS in Taiwan and Ebola in West Africa, impacts on service utilization resulted in higher number of deaths than the disease outbreak itself.</a:t>
            </a:r>
          </a:p>
          <a:p>
            <a:pPr marL="85725" lvl="1" defTabSz="685800">
              <a:lnSpc>
                <a:spcPct val="90000"/>
              </a:lnSpc>
              <a:spcBef>
                <a:spcPct val="0"/>
              </a:spcBef>
              <a:spcAft>
                <a:spcPct val="15000"/>
              </a:spcAft>
              <a:defRPr/>
            </a:pPr>
            <a:endParaRPr lang="en-US" sz="1900" dirty="0">
              <a:solidFill>
                <a:srgbClr val="000000"/>
              </a:solidFill>
            </a:endParaRPr>
          </a:p>
          <a:p>
            <a:pPr marL="257175" lvl="1" indent="-171450" defTabSz="685800">
              <a:lnSpc>
                <a:spcPct val="90000"/>
              </a:lnSpc>
              <a:spcBef>
                <a:spcPct val="0"/>
              </a:spcBef>
              <a:spcAft>
                <a:spcPct val="15000"/>
              </a:spcAft>
              <a:buFont typeface="Arial" panose="020B0604020202020204" pitchFamily="34" charset="0"/>
              <a:buChar char="•"/>
              <a:defRPr/>
            </a:pPr>
            <a:r>
              <a:rPr lang="en-US" sz="1900" b="1" dirty="0">
                <a:solidFill>
                  <a:srgbClr val="000000"/>
                </a:solidFill>
                <a:highlight>
                  <a:srgbClr val="FFFF00"/>
                </a:highlight>
              </a:rPr>
              <a:t>Increase in unmet need.</a:t>
            </a:r>
          </a:p>
          <a:p>
            <a:pPr marL="257175" lvl="1" indent="-171450" defTabSz="685800">
              <a:lnSpc>
                <a:spcPct val="90000"/>
              </a:lnSpc>
              <a:spcBef>
                <a:spcPct val="0"/>
              </a:spcBef>
              <a:spcAft>
                <a:spcPct val="15000"/>
              </a:spcAft>
              <a:buFont typeface="Arial" panose="020B0604020202020204" pitchFamily="34" charset="0"/>
              <a:buChar char="•"/>
              <a:defRPr/>
            </a:pPr>
            <a:r>
              <a:rPr lang="en-US" sz="1900" b="1" dirty="0">
                <a:solidFill>
                  <a:srgbClr val="000000"/>
                </a:solidFill>
                <a:highlight>
                  <a:srgbClr val="FFFF00"/>
                </a:highlight>
              </a:rPr>
              <a:t>Unintended pregnancies and its consequences.</a:t>
            </a:r>
            <a:endParaRPr lang="en-US" sz="1900" b="1" dirty="0">
              <a:solidFill>
                <a:srgbClr val="000000"/>
              </a:solidFill>
            </a:endParaRPr>
          </a:p>
          <a:p>
            <a:pPr marL="85725" lvl="1" indent="-85725" defTabSz="466725">
              <a:lnSpc>
                <a:spcPct val="90000"/>
              </a:lnSpc>
              <a:spcBef>
                <a:spcPct val="0"/>
              </a:spcBef>
              <a:spcAft>
                <a:spcPct val="15000"/>
              </a:spcAft>
              <a:buFontTx/>
              <a:buChar char="•"/>
              <a:defRPr/>
            </a:pPr>
            <a:endParaRPr lang="en-US" sz="1600" dirty="0">
              <a:solidFill>
                <a:prstClr val="black">
                  <a:hueOff val="0"/>
                  <a:satOff val="0"/>
                  <a:lumOff val="0"/>
                  <a:alphaOff val="0"/>
                </a:prstClr>
              </a:solidFill>
              <a:latin typeface="Arial Narrow" panose="020B0606020202030204" pitchFamily="34" charset="0"/>
            </a:endParaRPr>
          </a:p>
        </p:txBody>
      </p:sp>
      <p:sp>
        <p:nvSpPr>
          <p:cNvPr id="5" name="Title 4"/>
          <p:cNvSpPr>
            <a:spLocks noGrp="1"/>
          </p:cNvSpPr>
          <p:nvPr>
            <p:ph type="title"/>
          </p:nvPr>
        </p:nvSpPr>
        <p:spPr>
          <a:xfrm>
            <a:off x="457200" y="238544"/>
            <a:ext cx="8229600" cy="563562"/>
          </a:xfrm>
        </p:spPr>
        <p:txBody>
          <a:bodyPr>
            <a:noAutofit/>
          </a:bodyPr>
          <a:lstStyle/>
          <a:p>
            <a:r>
              <a:rPr lang="en-US" dirty="0"/>
              <a:t>Rationale</a:t>
            </a:r>
          </a:p>
        </p:txBody>
      </p:sp>
    </p:spTree>
    <p:extLst>
      <p:ext uri="{BB962C8B-B14F-4D97-AF65-F5344CB8AC3E}">
        <p14:creationId xmlns:p14="http://schemas.microsoft.com/office/powerpoint/2010/main" val="253900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53D6-7BBE-4E7F-9383-C6AC1787B92C}"/>
              </a:ext>
            </a:extLst>
          </p:cNvPr>
          <p:cNvSpPr>
            <a:spLocks noGrp="1"/>
          </p:cNvSpPr>
          <p:nvPr>
            <p:ph type="title"/>
          </p:nvPr>
        </p:nvSpPr>
        <p:spPr/>
        <p:txBody>
          <a:bodyPr>
            <a:normAutofit/>
          </a:bodyPr>
          <a:lstStyle/>
          <a:p>
            <a:r>
              <a:rPr lang="en-US" dirty="0"/>
              <a:t>FP Services during COVID- 19 pandemic</a:t>
            </a:r>
            <a:endParaRPr lang="en-GB" dirty="0"/>
          </a:p>
        </p:txBody>
      </p:sp>
      <p:sp>
        <p:nvSpPr>
          <p:cNvPr id="3" name="Content Placeholder 2">
            <a:extLst>
              <a:ext uri="{FF2B5EF4-FFF2-40B4-BE49-F238E27FC236}">
                <a16:creationId xmlns:a16="http://schemas.microsoft.com/office/drawing/2014/main" id="{F95B7431-6F10-4513-A950-5F1988D4B0A1}"/>
              </a:ext>
            </a:extLst>
          </p:cNvPr>
          <p:cNvSpPr>
            <a:spLocks noGrp="1"/>
          </p:cNvSpPr>
          <p:nvPr>
            <p:ph idx="1"/>
          </p:nvPr>
        </p:nvSpPr>
        <p:spPr>
          <a:xfrm>
            <a:off x="457200" y="1143000"/>
            <a:ext cx="8458200" cy="4797971"/>
          </a:xfrm>
        </p:spPr>
        <p:txBody>
          <a:bodyPr>
            <a:noAutofit/>
          </a:bodyPr>
          <a:lstStyle/>
          <a:p>
            <a:pPr>
              <a:buFont typeface="Wingdings" panose="05000000000000000000" pitchFamily="2" charset="2"/>
              <a:buChar char="§"/>
            </a:pPr>
            <a:r>
              <a:rPr lang="en-US" sz="2200" dirty="0"/>
              <a:t>Disruption or interruption in the provision of family planning services during the COVID-19 crisis may result in a dramatic increase in unintended pregnancies and need for abortion care.</a:t>
            </a:r>
          </a:p>
          <a:p>
            <a:pPr>
              <a:buFont typeface="Wingdings" panose="05000000000000000000" pitchFamily="2" charset="2"/>
              <a:buChar char="§"/>
            </a:pPr>
            <a:endParaRPr lang="en-US" sz="2200" dirty="0"/>
          </a:p>
          <a:p>
            <a:pPr>
              <a:buFont typeface="Wingdings" panose="05000000000000000000" pitchFamily="2" charset="2"/>
              <a:buChar char="§"/>
            </a:pPr>
            <a:r>
              <a:rPr lang="en-US" sz="2200" dirty="0"/>
              <a:t>The Guttmacher Institute estimates that a 10% proportional decline in short- and long-term reversible contraceptive use would result in an additional 49 million women with an unmet need for modern contraception and an additional 15 million unintended pregnancies, over the course of a year.</a:t>
            </a:r>
          </a:p>
          <a:p>
            <a:pPr>
              <a:buFont typeface="Wingdings" panose="05000000000000000000" pitchFamily="2" charset="2"/>
              <a:buChar char="§"/>
            </a:pPr>
            <a:endParaRPr lang="en-US" sz="2200" dirty="0"/>
          </a:p>
          <a:p>
            <a:pPr>
              <a:buFont typeface="Wingdings" panose="05000000000000000000" pitchFamily="2" charset="2"/>
              <a:buChar char="§"/>
            </a:pPr>
            <a:r>
              <a:rPr lang="en-US" sz="2200" dirty="0"/>
              <a:t>Maintaining essential services is crucial to protecting girls and women from the negative health consequences of unintended pregnancies, such as unsafe abortion and serious pregnancy complications, which contribute to maternal and infant mortality. </a:t>
            </a:r>
          </a:p>
          <a:p>
            <a:endParaRPr lang="en-US" sz="2200" dirty="0"/>
          </a:p>
        </p:txBody>
      </p:sp>
    </p:spTree>
    <p:extLst>
      <p:ext uri="{BB962C8B-B14F-4D97-AF65-F5344CB8AC3E}">
        <p14:creationId xmlns:p14="http://schemas.microsoft.com/office/powerpoint/2010/main" val="61210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2A41F7-E020-4D18-8B48-9FC8E6AA1AC4}"/>
              </a:ext>
            </a:extLst>
          </p:cNvPr>
          <p:cNvSpPr>
            <a:spLocks noGrp="1"/>
          </p:cNvSpPr>
          <p:nvPr>
            <p:ph type="title"/>
          </p:nvPr>
        </p:nvSpPr>
        <p:spPr>
          <a:xfrm>
            <a:off x="457200" y="152400"/>
            <a:ext cx="8229600" cy="850106"/>
          </a:xfrm>
        </p:spPr>
        <p:txBody>
          <a:bodyPr>
            <a:normAutofit/>
          </a:bodyPr>
          <a:lstStyle/>
          <a:p>
            <a:r>
              <a:rPr lang="en-US" sz="3200" dirty="0"/>
              <a:t>FP services during COVID- 19 pandemic</a:t>
            </a:r>
            <a:endParaRPr lang="en-GB" sz="3200" dirty="0"/>
          </a:p>
        </p:txBody>
      </p:sp>
      <p:sp>
        <p:nvSpPr>
          <p:cNvPr id="3" name="Content Placeholder 2">
            <a:extLst>
              <a:ext uri="{FF2B5EF4-FFF2-40B4-BE49-F238E27FC236}">
                <a16:creationId xmlns:a16="http://schemas.microsoft.com/office/drawing/2014/main" id="{4A95BE74-832C-4828-BA75-65F07019A0DF}"/>
              </a:ext>
            </a:extLst>
          </p:cNvPr>
          <p:cNvSpPr>
            <a:spLocks noGrp="1"/>
          </p:cNvSpPr>
          <p:nvPr>
            <p:ph sz="half" idx="1"/>
          </p:nvPr>
        </p:nvSpPr>
        <p:spPr>
          <a:xfrm>
            <a:off x="152400" y="1066800"/>
            <a:ext cx="5562600" cy="4525963"/>
          </a:xfrm>
        </p:spPr>
        <p:txBody>
          <a:bodyPr>
            <a:noAutofit/>
          </a:bodyPr>
          <a:lstStyle/>
          <a:p>
            <a:pPr>
              <a:buFont typeface="Wingdings" panose="05000000000000000000" pitchFamily="2" charset="2"/>
              <a:buChar char="§"/>
            </a:pPr>
            <a:r>
              <a:rPr lang="en-US" sz="2400" dirty="0"/>
              <a:t>Provision of modern contraceptives (short-term and long-acting), information, counseling, and access to services (including emergency contraception) is lifesaving and should be available and accessible during the COVID-19 pandemic. </a:t>
            </a:r>
          </a:p>
          <a:p>
            <a:pPr>
              <a:buFont typeface="Wingdings" panose="05000000000000000000" pitchFamily="2" charset="2"/>
              <a:buChar char="§"/>
            </a:pPr>
            <a:endParaRPr lang="en-GB" sz="2400" b="1" dirty="0">
              <a:solidFill>
                <a:prstClr val="black"/>
              </a:solidFill>
            </a:endParaRPr>
          </a:p>
          <a:p>
            <a:pPr>
              <a:buFont typeface="Wingdings" panose="05000000000000000000" pitchFamily="2" charset="2"/>
              <a:buChar char="§"/>
            </a:pPr>
            <a:r>
              <a:rPr lang="en-GB" sz="2400" b="1" dirty="0">
                <a:solidFill>
                  <a:prstClr val="black"/>
                </a:solidFill>
              </a:rPr>
              <a:t>Ensuring access to contraception is fundamental </a:t>
            </a:r>
            <a:r>
              <a:rPr lang="en-GB" sz="2400" dirty="0">
                <a:solidFill>
                  <a:prstClr val="black"/>
                </a:solidFill>
              </a:rPr>
              <a:t>to upholding </a:t>
            </a:r>
            <a:r>
              <a:rPr lang="en-GB" sz="2400" b="1" dirty="0">
                <a:solidFill>
                  <a:prstClr val="black"/>
                </a:solidFill>
              </a:rPr>
              <a:t>human rights </a:t>
            </a:r>
            <a:r>
              <a:rPr lang="en-GB" sz="2400" dirty="0">
                <a:solidFill>
                  <a:prstClr val="black"/>
                </a:solidFill>
              </a:rPr>
              <a:t>as well as contributing to improved health outcomes, as recognised in </a:t>
            </a:r>
            <a:r>
              <a:rPr lang="en-GB" sz="2400" b="1" dirty="0">
                <a:solidFill>
                  <a:prstClr val="black"/>
                </a:solidFill>
              </a:rPr>
              <a:t>SDG 3.7 </a:t>
            </a:r>
            <a:r>
              <a:rPr lang="en-GB" sz="2400" dirty="0">
                <a:solidFill>
                  <a:prstClr val="black"/>
                </a:solidFill>
              </a:rPr>
              <a:t>for universal access to sexual and reproductive healthcare services.</a:t>
            </a:r>
          </a:p>
          <a:p>
            <a:endParaRPr lang="en-GB" sz="2400" dirty="0"/>
          </a:p>
        </p:txBody>
      </p:sp>
      <p:pic>
        <p:nvPicPr>
          <p:cNvPr id="5" name="Content Placeholder 4"/>
          <p:cNvPicPr>
            <a:picLocks noGrp="1" noChangeAspect="1"/>
          </p:cNvPicPr>
          <p:nvPr>
            <p:ph sz="half" idx="2"/>
          </p:nvPr>
        </p:nvPicPr>
        <p:blipFill>
          <a:blip r:embed="rId3"/>
          <a:srcRect t="-6034" b="-6034"/>
          <a:stretch>
            <a:fillRect/>
          </a:stretch>
        </p:blipFill>
        <p:spPr>
          <a:xfrm>
            <a:off x="5562600" y="990600"/>
            <a:ext cx="3437209" cy="3851993"/>
          </a:xfrm>
        </p:spPr>
      </p:pic>
    </p:spTree>
    <p:extLst>
      <p:ext uri="{BB962C8B-B14F-4D97-AF65-F5344CB8AC3E}">
        <p14:creationId xmlns:p14="http://schemas.microsoft.com/office/powerpoint/2010/main" val="51604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cap="none" dirty="0"/>
              <a:t>EFFECT OF COVID-19 ON FAMILY PLANNING SERVICES</a:t>
            </a:r>
            <a:br>
              <a:rPr lang="en-US" cap="none" dirty="0"/>
            </a:br>
            <a:br>
              <a:rPr lang="en-GB" cap="none" dirty="0"/>
            </a:br>
            <a:endParaRPr lang="en-US" cap="none" dirty="0"/>
          </a:p>
        </p:txBody>
      </p:sp>
      <p:pic>
        <p:nvPicPr>
          <p:cNvPr id="6" name="Picture 5"/>
          <p:cNvPicPr>
            <a:picLocks noChangeAspect="1"/>
          </p:cNvPicPr>
          <p:nvPr/>
        </p:nvPicPr>
        <p:blipFill>
          <a:blip r:embed="rId2"/>
          <a:stretch>
            <a:fillRect/>
          </a:stretch>
        </p:blipFill>
        <p:spPr>
          <a:xfrm>
            <a:off x="2667000" y="1066800"/>
            <a:ext cx="3667040" cy="2447996"/>
          </a:xfrm>
          <a:prstGeom prst="rect">
            <a:avLst/>
          </a:prstGeom>
        </p:spPr>
      </p:pic>
      <p:sp>
        <p:nvSpPr>
          <p:cNvPr id="7" name="TextBox 6"/>
          <p:cNvSpPr txBox="1"/>
          <p:nvPr/>
        </p:nvSpPr>
        <p:spPr>
          <a:xfrm>
            <a:off x="2743200" y="3505200"/>
            <a:ext cx="2667000" cy="246221"/>
          </a:xfrm>
          <a:prstGeom prst="rect">
            <a:avLst/>
          </a:prstGeom>
          <a:noFill/>
        </p:spPr>
        <p:txBody>
          <a:bodyPr wrap="square" rtlCol="0">
            <a:spAutoFit/>
          </a:bodyPr>
          <a:lstStyle/>
          <a:p>
            <a:r>
              <a:rPr lang="en-US" sz="1000" dirty="0"/>
              <a:t>Source: CDC</a:t>
            </a:r>
          </a:p>
        </p:txBody>
      </p:sp>
    </p:spTree>
    <p:extLst>
      <p:ext uri="{BB962C8B-B14F-4D97-AF65-F5344CB8AC3E}">
        <p14:creationId xmlns:p14="http://schemas.microsoft.com/office/powerpoint/2010/main" val="43071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A6A6-18EC-49F4-947E-4D8B9358C769}"/>
              </a:ext>
            </a:extLst>
          </p:cNvPr>
          <p:cNvSpPr>
            <a:spLocks noGrp="1"/>
          </p:cNvSpPr>
          <p:nvPr>
            <p:ph type="title"/>
          </p:nvPr>
        </p:nvSpPr>
        <p:spPr>
          <a:xfrm>
            <a:off x="457200" y="274638"/>
            <a:ext cx="8382000" cy="850106"/>
          </a:xfrm>
        </p:spPr>
        <p:txBody>
          <a:bodyPr>
            <a:normAutofit fontScale="90000"/>
          </a:bodyPr>
          <a:lstStyle/>
          <a:p>
            <a:r>
              <a:rPr lang="en-GB" dirty="0"/>
              <a:t>Effect</a:t>
            </a:r>
            <a:r>
              <a:rPr lang="fr-CH" dirty="0"/>
              <a:t> of COVID-19 on family planning services</a:t>
            </a:r>
            <a:endParaRPr lang="en-US" dirty="0"/>
          </a:p>
        </p:txBody>
      </p:sp>
      <p:pic>
        <p:nvPicPr>
          <p:cNvPr id="5" name="Content Placeholder 4">
            <a:extLst>
              <a:ext uri="{FF2B5EF4-FFF2-40B4-BE49-F238E27FC236}">
                <a16:creationId xmlns:a16="http://schemas.microsoft.com/office/drawing/2014/main" id="{6E861B20-E305-45E6-8F67-FB1AA0771C20}"/>
              </a:ext>
            </a:extLst>
          </p:cNvPr>
          <p:cNvPicPr>
            <a:picLocks noGrp="1" noChangeAspect="1"/>
          </p:cNvPicPr>
          <p:nvPr>
            <p:ph idx="1"/>
          </p:nvPr>
        </p:nvPicPr>
        <p:blipFill>
          <a:blip r:embed="rId3"/>
          <a:stretch>
            <a:fillRect/>
          </a:stretch>
        </p:blipFill>
        <p:spPr>
          <a:xfrm>
            <a:off x="457200" y="1601565"/>
            <a:ext cx="8229600" cy="4523232"/>
          </a:xfrm>
          <a:prstGeom prst="rect">
            <a:avLst/>
          </a:prstGeom>
        </p:spPr>
      </p:pic>
      <p:pic>
        <p:nvPicPr>
          <p:cNvPr id="6" name="Picture 5">
            <a:extLst>
              <a:ext uri="{FF2B5EF4-FFF2-40B4-BE49-F238E27FC236}">
                <a16:creationId xmlns:a16="http://schemas.microsoft.com/office/drawing/2014/main" id="{5ABB29A7-A8C0-4643-B9C7-F128148EB68E}"/>
              </a:ext>
            </a:extLst>
          </p:cNvPr>
          <p:cNvPicPr>
            <a:picLocks noChangeAspect="1"/>
          </p:cNvPicPr>
          <p:nvPr/>
        </p:nvPicPr>
        <p:blipFill>
          <a:blip r:embed="rId4"/>
          <a:stretch>
            <a:fillRect/>
          </a:stretch>
        </p:blipFill>
        <p:spPr>
          <a:xfrm>
            <a:off x="457198" y="990600"/>
            <a:ext cx="8080998" cy="5364000"/>
          </a:xfrm>
          <a:prstGeom prst="rect">
            <a:avLst/>
          </a:prstGeom>
        </p:spPr>
      </p:pic>
      <p:sp>
        <p:nvSpPr>
          <p:cNvPr id="7" name="TextBox 6"/>
          <p:cNvSpPr txBox="1"/>
          <p:nvPr/>
        </p:nvSpPr>
        <p:spPr>
          <a:xfrm>
            <a:off x="3962400" y="6477000"/>
            <a:ext cx="3276600" cy="230832"/>
          </a:xfrm>
          <a:prstGeom prst="rect">
            <a:avLst/>
          </a:prstGeom>
          <a:noFill/>
        </p:spPr>
        <p:txBody>
          <a:bodyPr wrap="square" rtlCol="0">
            <a:spAutoFit/>
          </a:bodyPr>
          <a:lstStyle/>
          <a:p>
            <a:r>
              <a:rPr lang="en-US" sz="900" dirty="0"/>
              <a:t>Source: Rita Kabra, Komal P. Allagh, WHO FP Accelerator project</a:t>
            </a:r>
          </a:p>
        </p:txBody>
      </p:sp>
    </p:spTree>
    <p:extLst>
      <p:ext uri="{BB962C8B-B14F-4D97-AF65-F5344CB8AC3E}">
        <p14:creationId xmlns:p14="http://schemas.microsoft.com/office/powerpoint/2010/main" val="107635069"/>
      </p:ext>
    </p:extLst>
  </p:cSld>
  <p:clrMapOvr>
    <a:masterClrMapping/>
  </p:clrMapOvr>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73E3B195DDEC4DA3286754E5D2D861" ma:contentTypeVersion="14" ma:contentTypeDescription="Create a new document." ma:contentTypeScope="" ma:versionID="7e56408702624c767f5f087558f7febe">
  <xsd:schema xmlns:xsd="http://www.w3.org/2001/XMLSchema" xmlns:xs="http://www.w3.org/2001/XMLSchema" xmlns:p="http://schemas.microsoft.com/office/2006/metadata/properties" xmlns:ns3="f2f6d5af-f638-4f62-aa1e-f841ead3cdd3" xmlns:ns4="b4570ebe-0c37-4beb-883b-16e07b099dac" targetNamespace="http://schemas.microsoft.com/office/2006/metadata/properties" ma:root="true" ma:fieldsID="cc422db59789569f2506100b49bd1a14" ns3:_="" ns4:_="">
    <xsd:import namespace="f2f6d5af-f638-4f62-aa1e-f841ead3cdd3"/>
    <xsd:import namespace="b4570ebe-0c37-4beb-883b-16e07b099d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f6d5af-f638-4f62-aa1e-f841ead3c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570ebe-0c37-4beb-883b-16e07b099da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C73242-36C8-4F63-ABE0-F117AF62BCAB}">
  <ds:schemaRefs>
    <ds:schemaRef ds:uri="http://schemas.microsoft.com/sharepoint/v3/contenttype/forms"/>
  </ds:schemaRefs>
</ds:datastoreItem>
</file>

<file path=customXml/itemProps2.xml><?xml version="1.0" encoding="utf-8"?>
<ds:datastoreItem xmlns:ds="http://schemas.openxmlformats.org/officeDocument/2006/customXml" ds:itemID="{F0622856-4839-417B-B6AE-B45D213D9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f6d5af-f638-4f62-aa1e-f841ead3cdd3"/>
    <ds:schemaRef ds:uri="b4570ebe-0c37-4beb-883b-16e07b099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E670D9-74D7-4CEF-A352-63C818B5484D}">
  <ds:schemaRefs>
    <ds:schemaRef ds:uri="http://purl.org/dc/terms/"/>
    <ds:schemaRef ds:uri="http://schemas.microsoft.com/office/2006/documentManagement/types"/>
    <ds:schemaRef ds:uri="http://schemas.microsoft.com/office/infopath/2007/PartnerControls"/>
    <ds:schemaRef ds:uri="http://purl.org/dc/dcmitype/"/>
    <ds:schemaRef ds:uri="f2f6d5af-f638-4f62-aa1e-f841ead3cdd3"/>
    <ds:schemaRef ds:uri="http://purl.org/dc/elements/1.1/"/>
    <ds:schemaRef ds:uri="http://schemas.microsoft.com/office/2006/metadata/properties"/>
    <ds:schemaRef ds:uri="b4570ebe-0c37-4beb-883b-16e07b099dac"/>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TotalTime>
  <Words>2317</Words>
  <Application>Microsoft Office PowerPoint</Application>
  <PresentationFormat>On-screen Show (4:3)</PresentationFormat>
  <Paragraphs>179</Paragraphs>
  <Slides>26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Narrow</vt:lpstr>
      <vt:lpstr>Calibri</vt:lpstr>
      <vt:lpstr>Trebuchet MS</vt:lpstr>
      <vt:lpstr>Wingdings</vt:lpstr>
      <vt:lpstr>Presentation template</vt:lpstr>
      <vt:lpstr>Family planning services during the COVID 19 pandemic </vt:lpstr>
      <vt:lpstr>Training objectives</vt:lpstr>
      <vt:lpstr>Main benefits of family planning/contraception</vt:lpstr>
      <vt:lpstr>Meeting the unmet need for contraception </vt:lpstr>
      <vt:lpstr>Rationale</vt:lpstr>
      <vt:lpstr>FP Services during COVID- 19 pandemic</vt:lpstr>
      <vt:lpstr>FP services during COVID- 19 pandemic</vt:lpstr>
      <vt:lpstr>EFFECT OF COVID-19 ON FAMILY PLANNING SERVICES  </vt:lpstr>
      <vt:lpstr>Effect of COVID-19 on family planning services</vt:lpstr>
      <vt:lpstr>Effects of COVID-19 on family planning</vt:lpstr>
      <vt:lpstr>An example of impact of COVID-19 on FP services in India</vt:lpstr>
      <vt:lpstr>Response to maintain FP services during the pandemic</vt:lpstr>
      <vt:lpstr>WHO guidance to maintain FP services during the pandemic  </vt:lpstr>
      <vt:lpstr>  WHO guidance to maintain FP services during the pandemic  </vt:lpstr>
      <vt:lpstr>Operational guidelines: Maintaining essential health care services </vt:lpstr>
      <vt:lpstr>PowerPoint Presentation</vt:lpstr>
      <vt:lpstr> Clinical management of COVID-19  </vt:lpstr>
      <vt:lpstr>1. Guidance on infection prevention measures: COVID 19</vt:lpstr>
      <vt:lpstr>2. Modification for safe delivery of FP services</vt:lpstr>
      <vt:lpstr>3. Transition towards restoration of activities</vt:lpstr>
      <vt:lpstr>Community-based health care (outreach and campaigns) during COVID-19 pandemic</vt:lpstr>
      <vt:lpstr>PowerPoint Presentation</vt:lpstr>
      <vt:lpstr> CONCLUSIONS: What do countries need to do to maintain FP services during the pandemic? </vt:lpstr>
      <vt:lpstr>Additional reading</vt:lpstr>
      <vt:lpstr>  WHO guidance to maintain FP services during the pandemic  </vt:lpstr>
      <vt:lpstr>https://fp2030.org/covid-19 </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planning services during the COVID 19 pandemic - Rita Kabra</dc:title>
  <dc:creator>KABRA, Rita</dc:creator>
  <cp:lastModifiedBy>Aldo Campana</cp:lastModifiedBy>
  <cp:revision>47</cp:revision>
  <dcterms:created xsi:type="dcterms:W3CDTF">2021-06-23T16:14:05Z</dcterms:created>
  <dcterms:modified xsi:type="dcterms:W3CDTF">2022-06-27T14:10:34Z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0x010100D773E3B195DDEC4DA3286754E5D2D861</vt:lpwstr>
  </property>
</Properties>
</file>