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3" r:id="rId2"/>
    <p:sldMasterId id="2147483716" r:id="rId3"/>
  </p:sldMasterIdLst>
  <p:notesMasterIdLst>
    <p:notesMasterId r:id="rId15"/>
  </p:notesMasterIdLst>
  <p:handoutMasterIdLst>
    <p:handoutMasterId r:id="rId16"/>
  </p:handoutMasterIdLst>
  <p:sldIdLst>
    <p:sldId id="269" r:id="rId4"/>
    <p:sldId id="482" r:id="rId5"/>
    <p:sldId id="460" r:id="rId6"/>
    <p:sldId id="425" r:id="rId7"/>
    <p:sldId id="461" r:id="rId8"/>
    <p:sldId id="465" r:id="rId9"/>
    <p:sldId id="466" r:id="rId10"/>
    <p:sldId id="438" r:id="rId11"/>
    <p:sldId id="467" r:id="rId12"/>
    <p:sldId id="463" r:id="rId13"/>
    <p:sldId id="447" r:id="rId1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69"/>
            <p14:sldId id="482"/>
            <p14:sldId id="460"/>
            <p14:sldId id="425"/>
            <p14:sldId id="461"/>
            <p14:sldId id="465"/>
            <p14:sldId id="466"/>
            <p14:sldId id="438"/>
            <p14:sldId id="467"/>
            <p14:sldId id="463"/>
            <p14:sldId id="4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66CC"/>
    <a:srgbClr val="DE9432"/>
    <a:srgbClr val="007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413" autoAdjust="0"/>
    <p:restoredTop sz="91375" autoAdjust="0"/>
  </p:normalViewPr>
  <p:slideViewPr>
    <p:cSldViewPr>
      <p:cViewPr varScale="1">
        <p:scale>
          <a:sx n="60" d="100"/>
          <a:sy n="60" d="100"/>
        </p:scale>
        <p:origin x="756" y="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4" d="100"/>
          <a:sy n="74" d="100"/>
        </p:scale>
        <p:origin x="-2880"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0BB44-10E6-41AF-9A70-6EA6503ED25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7305800B-B47A-46B9-8250-4EF56E80290C}">
      <dgm:prSet phldrT="[Text]" custT="1"/>
      <dgm:spPr/>
      <dgm:t>
        <a:bodyPr/>
        <a:lstStyle/>
        <a:p>
          <a:r>
            <a:rPr lang="en-US" sz="2000" b="1" dirty="0"/>
            <a:t>The right to attain the highest standard of sexual and reproductive health</a:t>
          </a:r>
          <a:endParaRPr lang="en-GB" sz="2000" b="1" dirty="0"/>
        </a:p>
      </dgm:t>
    </dgm:pt>
    <dgm:pt modelId="{1CFD414F-5840-4F2C-B3C3-4F84D5052E3C}" type="parTrans" cxnId="{8545ED71-BB88-4F99-9B9D-D68FC3003CE4}">
      <dgm:prSet/>
      <dgm:spPr/>
      <dgm:t>
        <a:bodyPr/>
        <a:lstStyle/>
        <a:p>
          <a:endParaRPr lang="en-GB"/>
        </a:p>
      </dgm:t>
    </dgm:pt>
    <dgm:pt modelId="{D93F1F29-A403-4380-8FB1-02B35AF4DB63}" type="sibTrans" cxnId="{8545ED71-BB88-4F99-9B9D-D68FC3003CE4}">
      <dgm:prSet/>
      <dgm:spPr/>
      <dgm:t>
        <a:bodyPr/>
        <a:lstStyle/>
        <a:p>
          <a:endParaRPr lang="en-GB"/>
        </a:p>
      </dgm:t>
    </dgm:pt>
    <dgm:pt modelId="{EAB554A0-3F9F-40FE-9A7C-50D67C521912}">
      <dgm:prSet phldrT="[Text]" custT="1"/>
      <dgm:spPr/>
      <dgm:t>
        <a:bodyPr anchor="ctr"/>
        <a:lstStyle/>
        <a:p>
          <a:pPr algn="ctr">
            <a:spcAft>
              <a:spcPts val="0"/>
            </a:spcAft>
          </a:pPr>
          <a:r>
            <a:rPr lang="en-GB" sz="2800" dirty="0"/>
            <a:t>Research</a:t>
          </a:r>
        </a:p>
      </dgm:t>
    </dgm:pt>
    <dgm:pt modelId="{88FED5B2-0633-49B6-BE56-CC7DEF3B1840}" type="parTrans" cxnId="{B3E48496-6749-4C16-9B18-44B9F4D96AFB}">
      <dgm:prSet/>
      <dgm:spPr/>
      <dgm:t>
        <a:bodyPr/>
        <a:lstStyle/>
        <a:p>
          <a:endParaRPr lang="en-GB"/>
        </a:p>
      </dgm:t>
    </dgm:pt>
    <dgm:pt modelId="{8E2F09E7-2001-4537-B66D-C76FB093C9CB}" type="sibTrans" cxnId="{B3E48496-6749-4C16-9B18-44B9F4D96AFB}">
      <dgm:prSet/>
      <dgm:spPr/>
      <dgm:t>
        <a:bodyPr/>
        <a:lstStyle/>
        <a:p>
          <a:endParaRPr lang="en-GB"/>
        </a:p>
      </dgm:t>
    </dgm:pt>
    <dgm:pt modelId="{1747DB57-B54B-48B3-B17D-EC51C497E6E8}">
      <dgm:prSet phldrT="[Text]" custT="1"/>
      <dgm:spPr/>
      <dgm:t>
        <a:bodyPr anchor="ctr"/>
        <a:lstStyle/>
        <a:p>
          <a:pPr algn="ctr">
            <a:spcAft>
              <a:spcPts val="0"/>
            </a:spcAft>
          </a:pPr>
          <a:r>
            <a:rPr lang="en-GB" sz="2800" dirty="0"/>
            <a:t>Capacity Strengthening</a:t>
          </a:r>
        </a:p>
      </dgm:t>
    </dgm:pt>
    <dgm:pt modelId="{A0657D2E-8085-4A97-9407-588987FBE01A}" type="parTrans" cxnId="{9109451C-BC5A-458A-B9FC-23685FB00EF9}">
      <dgm:prSet/>
      <dgm:spPr/>
      <dgm:t>
        <a:bodyPr/>
        <a:lstStyle/>
        <a:p>
          <a:endParaRPr lang="en-GB"/>
        </a:p>
      </dgm:t>
    </dgm:pt>
    <dgm:pt modelId="{9866E92E-F1F7-475C-A65A-5CE89B81650C}" type="sibTrans" cxnId="{9109451C-BC5A-458A-B9FC-23685FB00EF9}">
      <dgm:prSet/>
      <dgm:spPr/>
      <dgm:t>
        <a:bodyPr/>
        <a:lstStyle/>
        <a:p>
          <a:endParaRPr lang="en-GB"/>
        </a:p>
      </dgm:t>
    </dgm:pt>
    <dgm:pt modelId="{3A7B8DC4-5725-4F1D-81FA-4CDAFF4BC49D}">
      <dgm:prSet phldrT="[Text]" custT="1"/>
      <dgm:spPr/>
      <dgm:t>
        <a:bodyPr anchor="ctr"/>
        <a:lstStyle/>
        <a:p>
          <a:pPr algn="ctr">
            <a:spcAft>
              <a:spcPts val="0"/>
            </a:spcAft>
          </a:pPr>
          <a:r>
            <a:rPr lang="en-GB" sz="2800" dirty="0"/>
            <a:t>Global Leadership</a:t>
          </a:r>
        </a:p>
      </dgm:t>
    </dgm:pt>
    <dgm:pt modelId="{4A4F4211-FBE7-49FB-9D8F-3C56F537A22C}" type="parTrans" cxnId="{BF8C18E3-D9E5-440A-A27D-8B4455B63F04}">
      <dgm:prSet/>
      <dgm:spPr/>
      <dgm:t>
        <a:bodyPr/>
        <a:lstStyle/>
        <a:p>
          <a:endParaRPr lang="en-GB"/>
        </a:p>
      </dgm:t>
    </dgm:pt>
    <dgm:pt modelId="{71202C49-5415-4B2B-BE60-B5B87D681238}" type="sibTrans" cxnId="{BF8C18E3-D9E5-440A-A27D-8B4455B63F04}">
      <dgm:prSet/>
      <dgm:spPr/>
      <dgm:t>
        <a:bodyPr/>
        <a:lstStyle/>
        <a:p>
          <a:endParaRPr lang="en-GB"/>
        </a:p>
      </dgm:t>
    </dgm:pt>
    <dgm:pt modelId="{47D660AE-B05E-4CC5-82E2-616237316E4D}">
      <dgm:prSet custT="1"/>
      <dgm:spPr/>
      <dgm:t>
        <a:bodyPr anchor="ctr"/>
        <a:lstStyle/>
        <a:p>
          <a:pPr algn="l">
            <a:spcAft>
              <a:spcPts val="0"/>
            </a:spcAft>
          </a:pPr>
          <a:r>
            <a:rPr lang="en-GB" sz="2000" dirty="0"/>
            <a:t>Normative guidelines</a:t>
          </a:r>
        </a:p>
      </dgm:t>
    </dgm:pt>
    <dgm:pt modelId="{AF933ECE-9D41-41BF-917A-47EF0CE0E015}" type="parTrans" cxnId="{50C13BD3-E661-4C90-8975-4A846181A8C7}">
      <dgm:prSet/>
      <dgm:spPr/>
      <dgm:t>
        <a:bodyPr/>
        <a:lstStyle/>
        <a:p>
          <a:endParaRPr lang="en-GB"/>
        </a:p>
      </dgm:t>
    </dgm:pt>
    <dgm:pt modelId="{2F49E168-9D9E-4320-AF36-D873DCF738C5}" type="sibTrans" cxnId="{50C13BD3-E661-4C90-8975-4A846181A8C7}">
      <dgm:prSet/>
      <dgm:spPr/>
      <dgm:t>
        <a:bodyPr/>
        <a:lstStyle/>
        <a:p>
          <a:endParaRPr lang="en-GB"/>
        </a:p>
      </dgm:t>
    </dgm:pt>
    <dgm:pt modelId="{FFA92D39-019E-4017-8DF2-435041695219}">
      <dgm:prSet custT="1"/>
      <dgm:spPr/>
      <dgm:t>
        <a:bodyPr anchor="ctr"/>
        <a:lstStyle/>
        <a:p>
          <a:pPr algn="l">
            <a:spcAft>
              <a:spcPts val="0"/>
            </a:spcAft>
          </a:pPr>
          <a:r>
            <a:rPr lang="en-GB" sz="2000" dirty="0"/>
            <a:t>Innovations</a:t>
          </a:r>
        </a:p>
      </dgm:t>
    </dgm:pt>
    <dgm:pt modelId="{EA935A2F-CFD0-444D-A579-D651C2FFF089}" type="parTrans" cxnId="{2E6B2403-5F2A-448C-8AD2-11B68CEFC3D4}">
      <dgm:prSet/>
      <dgm:spPr/>
      <dgm:t>
        <a:bodyPr/>
        <a:lstStyle/>
        <a:p>
          <a:endParaRPr lang="en-GB"/>
        </a:p>
      </dgm:t>
    </dgm:pt>
    <dgm:pt modelId="{AE00BB64-0747-4EE9-B320-564DD01B66D3}" type="sibTrans" cxnId="{2E6B2403-5F2A-448C-8AD2-11B68CEFC3D4}">
      <dgm:prSet/>
      <dgm:spPr/>
      <dgm:t>
        <a:bodyPr/>
        <a:lstStyle/>
        <a:p>
          <a:endParaRPr lang="en-GB"/>
        </a:p>
      </dgm:t>
    </dgm:pt>
    <dgm:pt modelId="{B1D28DD9-6B2F-467C-85CB-AE44526EDF09}">
      <dgm:prSet custT="1"/>
      <dgm:spPr/>
      <dgm:t>
        <a:bodyPr anchor="ctr"/>
        <a:lstStyle/>
        <a:p>
          <a:pPr algn="l">
            <a:spcAft>
              <a:spcPts val="0"/>
            </a:spcAft>
          </a:pPr>
          <a:r>
            <a:rPr lang="en-GB" sz="2000" dirty="0"/>
            <a:t>Indicator monitoring</a:t>
          </a:r>
        </a:p>
      </dgm:t>
    </dgm:pt>
    <dgm:pt modelId="{A65FAFF4-B486-4851-B226-1F15247568E5}" type="parTrans" cxnId="{A461A778-4C3F-4D0E-8EA2-3F14E96B03A9}">
      <dgm:prSet/>
      <dgm:spPr/>
      <dgm:t>
        <a:bodyPr/>
        <a:lstStyle/>
        <a:p>
          <a:endParaRPr lang="en-GB"/>
        </a:p>
      </dgm:t>
    </dgm:pt>
    <dgm:pt modelId="{A51DE08A-AA45-4046-B21E-2D0C1592A170}" type="sibTrans" cxnId="{A461A778-4C3F-4D0E-8EA2-3F14E96B03A9}">
      <dgm:prSet/>
      <dgm:spPr/>
      <dgm:t>
        <a:bodyPr/>
        <a:lstStyle/>
        <a:p>
          <a:endParaRPr lang="en-GB"/>
        </a:p>
      </dgm:t>
    </dgm:pt>
    <dgm:pt modelId="{13629EB4-30E6-4A3F-9176-E61107816983}">
      <dgm:prSet custT="1"/>
      <dgm:spPr/>
      <dgm:t>
        <a:bodyPr anchor="ctr"/>
        <a:lstStyle/>
        <a:p>
          <a:pPr algn="l">
            <a:spcAft>
              <a:spcPts val="0"/>
            </a:spcAft>
          </a:pPr>
          <a:r>
            <a:rPr lang="en-GB" sz="2000" dirty="0"/>
            <a:t>Determinants &amp; consequences</a:t>
          </a:r>
        </a:p>
      </dgm:t>
    </dgm:pt>
    <dgm:pt modelId="{10629B1B-A74C-40E3-9BBE-3BA9F5FC1D4B}" type="parTrans" cxnId="{EF30F515-A4FB-4F2B-BA96-794E3401CFE4}">
      <dgm:prSet/>
      <dgm:spPr/>
      <dgm:t>
        <a:bodyPr/>
        <a:lstStyle/>
        <a:p>
          <a:endParaRPr lang="en-GB"/>
        </a:p>
      </dgm:t>
    </dgm:pt>
    <dgm:pt modelId="{0299C23E-5414-4F3D-BB62-D7814755EDFF}" type="sibTrans" cxnId="{EF30F515-A4FB-4F2B-BA96-794E3401CFE4}">
      <dgm:prSet/>
      <dgm:spPr/>
      <dgm:t>
        <a:bodyPr/>
        <a:lstStyle/>
        <a:p>
          <a:endParaRPr lang="en-GB"/>
        </a:p>
      </dgm:t>
    </dgm:pt>
    <dgm:pt modelId="{05BA323B-6085-4068-8BCB-864DFB498315}">
      <dgm:prSet custT="1"/>
      <dgm:spPr/>
      <dgm:t>
        <a:bodyPr anchor="ctr"/>
        <a:lstStyle/>
        <a:p>
          <a:pPr algn="l">
            <a:spcAft>
              <a:spcPts val="0"/>
            </a:spcAft>
          </a:pPr>
          <a:r>
            <a:rPr lang="en-GB" sz="2000" dirty="0"/>
            <a:t>Institutional, organizations, individuals</a:t>
          </a:r>
        </a:p>
      </dgm:t>
    </dgm:pt>
    <dgm:pt modelId="{B4DB428C-79FF-43AA-807D-F2466DCA5752}" type="parTrans" cxnId="{BBC738DD-7056-4BA2-9925-5DDFFABC4049}">
      <dgm:prSet/>
      <dgm:spPr/>
      <dgm:t>
        <a:bodyPr/>
        <a:lstStyle/>
        <a:p>
          <a:endParaRPr lang="en-GB"/>
        </a:p>
      </dgm:t>
    </dgm:pt>
    <dgm:pt modelId="{EFCAA2A5-E062-4C5E-861F-408E73DC62D5}" type="sibTrans" cxnId="{BBC738DD-7056-4BA2-9925-5DDFFABC4049}">
      <dgm:prSet/>
      <dgm:spPr/>
      <dgm:t>
        <a:bodyPr/>
        <a:lstStyle/>
        <a:p>
          <a:endParaRPr lang="en-GB"/>
        </a:p>
      </dgm:t>
    </dgm:pt>
    <dgm:pt modelId="{9A64DB34-AF8C-45EA-AF40-049097FAE27B}">
      <dgm:prSet custT="1"/>
      <dgm:spPr/>
      <dgm:t>
        <a:bodyPr anchor="ctr"/>
        <a:lstStyle/>
        <a:p>
          <a:pPr algn="l">
            <a:spcAft>
              <a:spcPts val="0"/>
            </a:spcAft>
          </a:pPr>
          <a:r>
            <a:rPr lang="en-GB" sz="2000" dirty="0"/>
            <a:t>Methodology development</a:t>
          </a:r>
        </a:p>
      </dgm:t>
    </dgm:pt>
    <dgm:pt modelId="{41DBD56E-AE13-46D1-B5C8-467E2E6EB922}" type="parTrans" cxnId="{AE29676E-4BF0-45E5-AC91-858974FA3B7D}">
      <dgm:prSet/>
      <dgm:spPr/>
      <dgm:t>
        <a:bodyPr/>
        <a:lstStyle/>
        <a:p>
          <a:endParaRPr lang="en-GB"/>
        </a:p>
      </dgm:t>
    </dgm:pt>
    <dgm:pt modelId="{FBE65187-0907-4340-8971-9043AE757669}" type="sibTrans" cxnId="{AE29676E-4BF0-45E5-AC91-858974FA3B7D}">
      <dgm:prSet/>
      <dgm:spPr/>
      <dgm:t>
        <a:bodyPr/>
        <a:lstStyle/>
        <a:p>
          <a:endParaRPr lang="en-GB"/>
        </a:p>
      </dgm:t>
    </dgm:pt>
    <dgm:pt modelId="{9D127756-3795-4CFA-B123-AB650AC95DF1}">
      <dgm:prSet custT="1"/>
      <dgm:spPr/>
      <dgm:t>
        <a:bodyPr anchor="ctr"/>
        <a:lstStyle/>
        <a:p>
          <a:pPr algn="l">
            <a:spcAft>
              <a:spcPts val="0"/>
            </a:spcAft>
          </a:pPr>
          <a:r>
            <a:rPr lang="en-GB" sz="2000" dirty="0"/>
            <a:t>SRHR advocacy</a:t>
          </a:r>
        </a:p>
      </dgm:t>
    </dgm:pt>
    <dgm:pt modelId="{CFA9675D-A56F-47E8-901A-160CBC081278}" type="parTrans" cxnId="{3EB19036-E604-4CBE-84BE-D55B363840B5}">
      <dgm:prSet/>
      <dgm:spPr/>
      <dgm:t>
        <a:bodyPr/>
        <a:lstStyle/>
        <a:p>
          <a:endParaRPr lang="en-GB"/>
        </a:p>
      </dgm:t>
    </dgm:pt>
    <dgm:pt modelId="{350DEF4E-57B5-4DCC-A1DD-40AEB827E02C}" type="sibTrans" cxnId="{3EB19036-E604-4CBE-84BE-D55B363840B5}">
      <dgm:prSet/>
      <dgm:spPr/>
      <dgm:t>
        <a:bodyPr/>
        <a:lstStyle/>
        <a:p>
          <a:endParaRPr lang="en-GB"/>
        </a:p>
      </dgm:t>
    </dgm:pt>
    <dgm:pt modelId="{ABD2E4A2-2A19-4C4E-ADDD-0682DB448267}">
      <dgm:prSet custT="1"/>
      <dgm:spPr/>
      <dgm:t>
        <a:bodyPr anchor="ctr"/>
        <a:lstStyle/>
        <a:p>
          <a:pPr algn="l">
            <a:spcAft>
              <a:spcPts val="0"/>
            </a:spcAft>
          </a:pPr>
          <a:r>
            <a:rPr lang="en-GB" sz="2000" dirty="0"/>
            <a:t>Convening credibility</a:t>
          </a:r>
        </a:p>
      </dgm:t>
    </dgm:pt>
    <dgm:pt modelId="{4554EC6C-E50F-4481-B382-6857CB70A2B7}" type="parTrans" cxnId="{BB864433-21B1-48D5-92B3-8890507A0E55}">
      <dgm:prSet/>
      <dgm:spPr/>
      <dgm:t>
        <a:bodyPr/>
        <a:lstStyle/>
        <a:p>
          <a:endParaRPr lang="en-GB"/>
        </a:p>
      </dgm:t>
    </dgm:pt>
    <dgm:pt modelId="{AB61AA00-6999-43E4-975A-66E7198F6E40}" type="sibTrans" cxnId="{BB864433-21B1-48D5-92B3-8890507A0E55}">
      <dgm:prSet/>
      <dgm:spPr/>
      <dgm:t>
        <a:bodyPr/>
        <a:lstStyle/>
        <a:p>
          <a:endParaRPr lang="en-GB"/>
        </a:p>
      </dgm:t>
    </dgm:pt>
    <dgm:pt modelId="{1A381588-D2DC-4F92-9ADE-14C7BC5E7210}">
      <dgm:prSet custT="1"/>
      <dgm:spPr/>
      <dgm:t>
        <a:bodyPr anchor="ctr"/>
        <a:lstStyle/>
        <a:p>
          <a:pPr algn="l">
            <a:spcAft>
              <a:spcPts val="0"/>
            </a:spcAft>
          </a:pPr>
          <a:r>
            <a:rPr lang="en-GB" sz="2000" dirty="0"/>
            <a:t>Networking</a:t>
          </a:r>
        </a:p>
      </dgm:t>
    </dgm:pt>
    <dgm:pt modelId="{D28E9867-785A-407F-9E44-228E6231E659}" type="parTrans" cxnId="{F7CEB273-F542-438A-9BD1-5BF57803A478}">
      <dgm:prSet/>
      <dgm:spPr/>
      <dgm:t>
        <a:bodyPr/>
        <a:lstStyle/>
        <a:p>
          <a:endParaRPr lang="en-GB"/>
        </a:p>
      </dgm:t>
    </dgm:pt>
    <dgm:pt modelId="{19A94C58-3C48-42B8-947F-5A9570A64ED7}" type="sibTrans" cxnId="{F7CEB273-F542-438A-9BD1-5BF57803A478}">
      <dgm:prSet/>
      <dgm:spPr/>
      <dgm:t>
        <a:bodyPr/>
        <a:lstStyle/>
        <a:p>
          <a:endParaRPr lang="en-GB"/>
        </a:p>
      </dgm:t>
    </dgm:pt>
    <dgm:pt modelId="{D89752C5-C874-4A24-B804-A7D4057742CA}" type="pres">
      <dgm:prSet presAssocID="{9810BB44-10E6-41AF-9A70-6EA6503ED25C}" presName="cycle" presStyleCnt="0">
        <dgm:presLayoutVars>
          <dgm:chMax val="1"/>
          <dgm:dir/>
          <dgm:animLvl val="ctr"/>
          <dgm:resizeHandles val="exact"/>
        </dgm:presLayoutVars>
      </dgm:prSet>
      <dgm:spPr/>
    </dgm:pt>
    <dgm:pt modelId="{CBDE1737-1A18-4AC8-97A0-A803239DB3CC}" type="pres">
      <dgm:prSet presAssocID="{7305800B-B47A-46B9-8250-4EF56E80290C}" presName="centerShape" presStyleLbl="node0" presStyleIdx="0" presStyleCnt="1"/>
      <dgm:spPr/>
    </dgm:pt>
    <dgm:pt modelId="{BD94E2D0-A581-4B2A-8C85-ADE84290EE9B}" type="pres">
      <dgm:prSet presAssocID="{88FED5B2-0633-49B6-BE56-CC7DEF3B1840}" presName="parTrans" presStyleLbl="bgSibTrans2D1" presStyleIdx="0" presStyleCnt="3"/>
      <dgm:spPr/>
    </dgm:pt>
    <dgm:pt modelId="{CEF03E42-EB27-4FBB-8BBE-92B629A1626F}" type="pres">
      <dgm:prSet presAssocID="{EAB554A0-3F9F-40FE-9A7C-50D67C521912}" presName="node" presStyleLbl="node1" presStyleIdx="0" presStyleCnt="3" custScaleX="116937" custRadScaleRad="96189" custRadScaleInc="-5644">
        <dgm:presLayoutVars>
          <dgm:bulletEnabled val="1"/>
        </dgm:presLayoutVars>
      </dgm:prSet>
      <dgm:spPr/>
    </dgm:pt>
    <dgm:pt modelId="{07F34902-42CF-4FDC-978E-9E5BCD586407}" type="pres">
      <dgm:prSet presAssocID="{A0657D2E-8085-4A97-9407-588987FBE01A}" presName="parTrans" presStyleLbl="bgSibTrans2D1" presStyleIdx="1" presStyleCnt="3"/>
      <dgm:spPr/>
    </dgm:pt>
    <dgm:pt modelId="{614A8D8F-4B93-4752-AA96-EA9EBF13B3C5}" type="pres">
      <dgm:prSet presAssocID="{1747DB57-B54B-48B3-B17D-EC51C497E6E8}" presName="node" presStyleLbl="node1" presStyleIdx="1" presStyleCnt="3" custScaleX="142515" custRadScaleRad="100008" custRadScaleInc="1257">
        <dgm:presLayoutVars>
          <dgm:bulletEnabled val="1"/>
        </dgm:presLayoutVars>
      </dgm:prSet>
      <dgm:spPr/>
    </dgm:pt>
    <dgm:pt modelId="{178CDA92-AE6B-4ADD-A615-CE0E0CB53072}" type="pres">
      <dgm:prSet presAssocID="{4A4F4211-FBE7-49FB-9D8F-3C56F537A22C}" presName="parTrans" presStyleLbl="bgSibTrans2D1" presStyleIdx="2" presStyleCnt="3"/>
      <dgm:spPr/>
    </dgm:pt>
    <dgm:pt modelId="{230740BD-90D5-4A5F-8E79-872416EC19CE}" type="pres">
      <dgm:prSet presAssocID="{3A7B8DC4-5725-4F1D-81FA-4CDAFF4BC49D}" presName="node" presStyleLbl="node1" presStyleIdx="2" presStyleCnt="3" custScaleX="116918" custRadScaleRad="96189" custRadScaleInc="5644">
        <dgm:presLayoutVars>
          <dgm:bulletEnabled val="1"/>
        </dgm:presLayoutVars>
      </dgm:prSet>
      <dgm:spPr/>
    </dgm:pt>
  </dgm:ptLst>
  <dgm:cxnLst>
    <dgm:cxn modelId="{2E6B2403-5F2A-448C-8AD2-11B68CEFC3D4}" srcId="{EAB554A0-3F9F-40FE-9A7C-50D67C521912}" destId="{FFA92D39-019E-4017-8DF2-435041695219}" srcOrd="1" destOrd="0" parTransId="{EA935A2F-CFD0-444D-A579-D651C2FFF089}" sibTransId="{AE00BB64-0747-4EE9-B320-564DD01B66D3}"/>
    <dgm:cxn modelId="{EF30F515-A4FB-4F2B-BA96-794E3401CFE4}" srcId="{EAB554A0-3F9F-40FE-9A7C-50D67C521912}" destId="{13629EB4-30E6-4A3F-9176-E61107816983}" srcOrd="3" destOrd="0" parTransId="{10629B1B-A74C-40E3-9BBE-3BA9F5FC1D4B}" sibTransId="{0299C23E-5414-4F3D-BB62-D7814755EDFF}"/>
    <dgm:cxn modelId="{FE37601A-1F1E-4FEA-8CBF-0E356905408A}" type="presOf" srcId="{ABD2E4A2-2A19-4C4E-ADDD-0682DB448267}" destId="{230740BD-90D5-4A5F-8E79-872416EC19CE}" srcOrd="0" destOrd="2" presId="urn:microsoft.com/office/officeart/2005/8/layout/radial4"/>
    <dgm:cxn modelId="{9109451C-BC5A-458A-B9FC-23685FB00EF9}" srcId="{7305800B-B47A-46B9-8250-4EF56E80290C}" destId="{1747DB57-B54B-48B3-B17D-EC51C497E6E8}" srcOrd="1" destOrd="0" parTransId="{A0657D2E-8085-4A97-9407-588987FBE01A}" sibTransId="{9866E92E-F1F7-475C-A65A-5CE89B81650C}"/>
    <dgm:cxn modelId="{76646A25-3411-459D-969E-116616218E94}" type="presOf" srcId="{88FED5B2-0633-49B6-BE56-CC7DEF3B1840}" destId="{BD94E2D0-A581-4B2A-8C85-ADE84290EE9B}" srcOrd="0" destOrd="0" presId="urn:microsoft.com/office/officeart/2005/8/layout/radial4"/>
    <dgm:cxn modelId="{082F9026-E5AA-47F5-B6CA-61BFBE94AD6C}" type="presOf" srcId="{4A4F4211-FBE7-49FB-9D8F-3C56F537A22C}" destId="{178CDA92-AE6B-4ADD-A615-CE0E0CB53072}" srcOrd="0" destOrd="0" presId="urn:microsoft.com/office/officeart/2005/8/layout/radial4"/>
    <dgm:cxn modelId="{241B0E30-B53D-4533-8D54-4593BF6899EF}" type="presOf" srcId="{9A64DB34-AF8C-45EA-AF40-049097FAE27B}" destId="{614A8D8F-4B93-4752-AA96-EA9EBF13B3C5}" srcOrd="0" destOrd="2" presId="urn:microsoft.com/office/officeart/2005/8/layout/radial4"/>
    <dgm:cxn modelId="{BB864433-21B1-48D5-92B3-8890507A0E55}" srcId="{3A7B8DC4-5725-4F1D-81FA-4CDAFF4BC49D}" destId="{ABD2E4A2-2A19-4C4E-ADDD-0682DB448267}" srcOrd="1" destOrd="0" parTransId="{4554EC6C-E50F-4481-B382-6857CB70A2B7}" sibTransId="{AB61AA00-6999-43E4-975A-66E7198F6E40}"/>
    <dgm:cxn modelId="{3EB19036-E604-4CBE-84BE-D55B363840B5}" srcId="{3A7B8DC4-5725-4F1D-81FA-4CDAFF4BC49D}" destId="{9D127756-3795-4CFA-B123-AB650AC95DF1}" srcOrd="0" destOrd="0" parTransId="{CFA9675D-A56F-47E8-901A-160CBC081278}" sibTransId="{350DEF4E-57B5-4DCC-A1DD-40AEB827E02C}"/>
    <dgm:cxn modelId="{2067A95C-C687-4826-B15D-482E6DDD3206}" type="presOf" srcId="{13629EB4-30E6-4A3F-9176-E61107816983}" destId="{CEF03E42-EB27-4FBB-8BBE-92B629A1626F}" srcOrd="0" destOrd="4" presId="urn:microsoft.com/office/officeart/2005/8/layout/radial4"/>
    <dgm:cxn modelId="{2973E262-A2F4-4DC6-90D3-40F85926CD00}" type="presOf" srcId="{EAB554A0-3F9F-40FE-9A7C-50D67C521912}" destId="{CEF03E42-EB27-4FBB-8BBE-92B629A1626F}" srcOrd="0" destOrd="0" presId="urn:microsoft.com/office/officeart/2005/8/layout/radial4"/>
    <dgm:cxn modelId="{B64E0765-C114-42F2-8E72-17BC7D5A1664}" type="presOf" srcId="{B1D28DD9-6B2F-467C-85CB-AE44526EDF09}" destId="{CEF03E42-EB27-4FBB-8BBE-92B629A1626F}" srcOrd="0" destOrd="3" presId="urn:microsoft.com/office/officeart/2005/8/layout/radial4"/>
    <dgm:cxn modelId="{67B49F65-C947-458E-A59A-475B2AEE1BFC}" type="presOf" srcId="{9810BB44-10E6-41AF-9A70-6EA6503ED25C}" destId="{D89752C5-C874-4A24-B804-A7D4057742CA}" srcOrd="0" destOrd="0" presId="urn:microsoft.com/office/officeart/2005/8/layout/radial4"/>
    <dgm:cxn modelId="{AE29676E-4BF0-45E5-AC91-858974FA3B7D}" srcId="{1747DB57-B54B-48B3-B17D-EC51C497E6E8}" destId="{9A64DB34-AF8C-45EA-AF40-049097FAE27B}" srcOrd="1" destOrd="0" parTransId="{41DBD56E-AE13-46D1-B5C8-467E2E6EB922}" sibTransId="{FBE65187-0907-4340-8971-9043AE757669}"/>
    <dgm:cxn modelId="{8545ED71-BB88-4F99-9B9D-D68FC3003CE4}" srcId="{9810BB44-10E6-41AF-9A70-6EA6503ED25C}" destId="{7305800B-B47A-46B9-8250-4EF56E80290C}" srcOrd="0" destOrd="0" parTransId="{1CFD414F-5840-4F2C-B3C3-4F84D5052E3C}" sibTransId="{D93F1F29-A403-4380-8FB1-02B35AF4DB63}"/>
    <dgm:cxn modelId="{F7CEB273-F542-438A-9BD1-5BF57803A478}" srcId="{3A7B8DC4-5725-4F1D-81FA-4CDAFF4BC49D}" destId="{1A381588-D2DC-4F92-9ADE-14C7BC5E7210}" srcOrd="2" destOrd="0" parTransId="{D28E9867-785A-407F-9E44-228E6231E659}" sibTransId="{19A94C58-3C48-42B8-947F-5A9570A64ED7}"/>
    <dgm:cxn modelId="{A461A778-4C3F-4D0E-8EA2-3F14E96B03A9}" srcId="{EAB554A0-3F9F-40FE-9A7C-50D67C521912}" destId="{B1D28DD9-6B2F-467C-85CB-AE44526EDF09}" srcOrd="2" destOrd="0" parTransId="{A65FAFF4-B486-4851-B226-1F15247568E5}" sibTransId="{A51DE08A-AA45-4046-B21E-2D0C1592A170}"/>
    <dgm:cxn modelId="{B3E48496-6749-4C16-9B18-44B9F4D96AFB}" srcId="{7305800B-B47A-46B9-8250-4EF56E80290C}" destId="{EAB554A0-3F9F-40FE-9A7C-50D67C521912}" srcOrd="0" destOrd="0" parTransId="{88FED5B2-0633-49B6-BE56-CC7DEF3B1840}" sibTransId="{8E2F09E7-2001-4537-B66D-C76FB093C9CB}"/>
    <dgm:cxn modelId="{64A7829A-5129-4D0A-86E8-5354FA30C901}" type="presOf" srcId="{1A381588-D2DC-4F92-9ADE-14C7BC5E7210}" destId="{230740BD-90D5-4A5F-8E79-872416EC19CE}" srcOrd="0" destOrd="3" presId="urn:microsoft.com/office/officeart/2005/8/layout/radial4"/>
    <dgm:cxn modelId="{65D8B6A0-34E4-40AE-AE6A-E03D01AA40FD}" type="presOf" srcId="{3A7B8DC4-5725-4F1D-81FA-4CDAFF4BC49D}" destId="{230740BD-90D5-4A5F-8E79-872416EC19CE}" srcOrd="0" destOrd="0" presId="urn:microsoft.com/office/officeart/2005/8/layout/radial4"/>
    <dgm:cxn modelId="{CD0A76B4-3E60-49C3-976F-178D21B6EBEC}" type="presOf" srcId="{47D660AE-B05E-4CC5-82E2-616237316E4D}" destId="{CEF03E42-EB27-4FBB-8BBE-92B629A1626F}" srcOrd="0" destOrd="1" presId="urn:microsoft.com/office/officeart/2005/8/layout/radial4"/>
    <dgm:cxn modelId="{B589A7BA-825E-4125-B55B-38B8E393C198}" type="presOf" srcId="{9D127756-3795-4CFA-B123-AB650AC95DF1}" destId="{230740BD-90D5-4A5F-8E79-872416EC19CE}" srcOrd="0" destOrd="1" presId="urn:microsoft.com/office/officeart/2005/8/layout/radial4"/>
    <dgm:cxn modelId="{7C4A45C4-827C-489B-AAF1-26CD344D12A6}" type="presOf" srcId="{A0657D2E-8085-4A97-9407-588987FBE01A}" destId="{07F34902-42CF-4FDC-978E-9E5BCD586407}" srcOrd="0" destOrd="0" presId="urn:microsoft.com/office/officeart/2005/8/layout/radial4"/>
    <dgm:cxn modelId="{50C13BD3-E661-4C90-8975-4A846181A8C7}" srcId="{EAB554A0-3F9F-40FE-9A7C-50D67C521912}" destId="{47D660AE-B05E-4CC5-82E2-616237316E4D}" srcOrd="0" destOrd="0" parTransId="{AF933ECE-9D41-41BF-917A-47EF0CE0E015}" sibTransId="{2F49E168-9D9E-4320-AF36-D873DCF738C5}"/>
    <dgm:cxn modelId="{0C53A5DB-0A4E-459A-A1A3-51A397A55A9E}" type="presOf" srcId="{7305800B-B47A-46B9-8250-4EF56E80290C}" destId="{CBDE1737-1A18-4AC8-97A0-A803239DB3CC}" srcOrd="0" destOrd="0" presId="urn:microsoft.com/office/officeart/2005/8/layout/radial4"/>
    <dgm:cxn modelId="{BBC738DD-7056-4BA2-9925-5DDFFABC4049}" srcId="{1747DB57-B54B-48B3-B17D-EC51C497E6E8}" destId="{05BA323B-6085-4068-8BCB-864DFB498315}" srcOrd="0" destOrd="0" parTransId="{B4DB428C-79FF-43AA-807D-F2466DCA5752}" sibTransId="{EFCAA2A5-E062-4C5E-861F-408E73DC62D5}"/>
    <dgm:cxn modelId="{C061C3E2-42FE-48CE-8464-19391F9B6133}" type="presOf" srcId="{05BA323B-6085-4068-8BCB-864DFB498315}" destId="{614A8D8F-4B93-4752-AA96-EA9EBF13B3C5}" srcOrd="0" destOrd="1" presId="urn:microsoft.com/office/officeart/2005/8/layout/radial4"/>
    <dgm:cxn modelId="{BF8C18E3-D9E5-440A-A27D-8B4455B63F04}" srcId="{7305800B-B47A-46B9-8250-4EF56E80290C}" destId="{3A7B8DC4-5725-4F1D-81FA-4CDAFF4BC49D}" srcOrd="2" destOrd="0" parTransId="{4A4F4211-FBE7-49FB-9D8F-3C56F537A22C}" sibTransId="{71202C49-5415-4B2B-BE60-B5B87D681238}"/>
    <dgm:cxn modelId="{4F5ABDF8-FD69-419B-84C5-331C9B888F2B}" type="presOf" srcId="{FFA92D39-019E-4017-8DF2-435041695219}" destId="{CEF03E42-EB27-4FBB-8BBE-92B629A1626F}" srcOrd="0" destOrd="2" presId="urn:microsoft.com/office/officeart/2005/8/layout/radial4"/>
    <dgm:cxn modelId="{F3E9E3FD-EC26-4A57-8ED2-A34F91B69C9D}" type="presOf" srcId="{1747DB57-B54B-48B3-B17D-EC51C497E6E8}" destId="{614A8D8F-4B93-4752-AA96-EA9EBF13B3C5}" srcOrd="0" destOrd="0" presId="urn:microsoft.com/office/officeart/2005/8/layout/radial4"/>
    <dgm:cxn modelId="{5A930384-40B8-438B-8D4B-364C32C41712}" type="presParOf" srcId="{D89752C5-C874-4A24-B804-A7D4057742CA}" destId="{CBDE1737-1A18-4AC8-97A0-A803239DB3CC}" srcOrd="0" destOrd="0" presId="urn:microsoft.com/office/officeart/2005/8/layout/radial4"/>
    <dgm:cxn modelId="{E1792147-CBE7-4995-ADFD-2DDF1E962368}" type="presParOf" srcId="{D89752C5-C874-4A24-B804-A7D4057742CA}" destId="{BD94E2D0-A581-4B2A-8C85-ADE84290EE9B}" srcOrd="1" destOrd="0" presId="urn:microsoft.com/office/officeart/2005/8/layout/radial4"/>
    <dgm:cxn modelId="{3C41DD1E-6782-4929-AF69-ED2E81F60618}" type="presParOf" srcId="{D89752C5-C874-4A24-B804-A7D4057742CA}" destId="{CEF03E42-EB27-4FBB-8BBE-92B629A1626F}" srcOrd="2" destOrd="0" presId="urn:microsoft.com/office/officeart/2005/8/layout/radial4"/>
    <dgm:cxn modelId="{14CC6A1B-72FB-48C5-93DB-49BCB255AF7E}" type="presParOf" srcId="{D89752C5-C874-4A24-B804-A7D4057742CA}" destId="{07F34902-42CF-4FDC-978E-9E5BCD586407}" srcOrd="3" destOrd="0" presId="urn:microsoft.com/office/officeart/2005/8/layout/radial4"/>
    <dgm:cxn modelId="{8D8467CB-F795-405F-AF73-119C595878E0}" type="presParOf" srcId="{D89752C5-C874-4A24-B804-A7D4057742CA}" destId="{614A8D8F-4B93-4752-AA96-EA9EBF13B3C5}" srcOrd="4" destOrd="0" presId="urn:microsoft.com/office/officeart/2005/8/layout/radial4"/>
    <dgm:cxn modelId="{25351B63-7B6C-4904-916A-538FF893F5C0}" type="presParOf" srcId="{D89752C5-C874-4A24-B804-A7D4057742CA}" destId="{178CDA92-AE6B-4ADD-A615-CE0E0CB53072}" srcOrd="5" destOrd="0" presId="urn:microsoft.com/office/officeart/2005/8/layout/radial4"/>
    <dgm:cxn modelId="{5041047B-F69A-455E-9536-0F85F6D15748}" type="presParOf" srcId="{D89752C5-C874-4A24-B804-A7D4057742CA}" destId="{230740BD-90D5-4A5F-8E79-872416EC19C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CCE585-FA1F-4290-8852-D0D91E0A3344}" type="doc">
      <dgm:prSet loTypeId="urn:microsoft.com/office/officeart/2005/8/layout/process1" loCatId="process" qsTypeId="urn:microsoft.com/office/officeart/2005/8/quickstyle/3d3" qsCatId="3D" csTypeId="urn:microsoft.com/office/officeart/2005/8/colors/colorful2" csCatId="colorful" phldr="1"/>
      <dgm:spPr/>
      <dgm:t>
        <a:bodyPr/>
        <a:lstStyle/>
        <a:p>
          <a:endParaRPr lang="en-GB"/>
        </a:p>
      </dgm:t>
    </dgm:pt>
    <dgm:pt modelId="{075EEDBC-2F49-405B-96D7-0B9448EE3B40}">
      <dgm:prSet phldrT="[Text]" custT="1"/>
      <dgm:spPr/>
      <dgm:t>
        <a:bodyPr/>
        <a:lstStyle/>
        <a:p>
          <a:pPr algn="ctr"/>
          <a:r>
            <a:rPr lang="en-GB" sz="1200" b="1" dirty="0"/>
            <a:t>Effective innovations</a:t>
          </a:r>
        </a:p>
      </dgm:t>
    </dgm:pt>
    <dgm:pt modelId="{A6B4C58C-56E8-4A60-9B9B-68C6C4DE0B17}" type="parTrans" cxnId="{1B9D02ED-AA99-4B4C-B7A8-0CD9241E2A67}">
      <dgm:prSet/>
      <dgm:spPr/>
      <dgm:t>
        <a:bodyPr/>
        <a:lstStyle/>
        <a:p>
          <a:endParaRPr lang="en-GB"/>
        </a:p>
      </dgm:t>
    </dgm:pt>
    <dgm:pt modelId="{13C66A0F-C0E6-420E-95B2-4FFBBA0EF867}" type="sibTrans" cxnId="{1B9D02ED-AA99-4B4C-B7A8-0CD9241E2A67}">
      <dgm:prSet/>
      <dgm:spPr/>
      <dgm:t>
        <a:bodyPr/>
        <a:lstStyle/>
        <a:p>
          <a:endParaRPr lang="en-GB" dirty="0"/>
        </a:p>
      </dgm:t>
    </dgm:pt>
    <dgm:pt modelId="{1D1434A3-F430-4887-BF9C-0BAD26122E64}">
      <dgm:prSet phldrT="[Text]" custT="1"/>
      <dgm:spPr/>
      <dgm:t>
        <a:bodyPr/>
        <a:lstStyle/>
        <a:p>
          <a:pPr algn="ctr"/>
          <a:r>
            <a:rPr lang="en-US" sz="1200" b="1" dirty="0"/>
            <a:t>Effective</a:t>
          </a:r>
        </a:p>
        <a:p>
          <a:pPr algn="ctr"/>
          <a:r>
            <a:rPr lang="en-US" sz="1200" b="1" dirty="0"/>
            <a:t>Implementation</a:t>
          </a:r>
          <a:endParaRPr lang="en-GB" sz="1200" b="1" dirty="0"/>
        </a:p>
      </dgm:t>
    </dgm:pt>
    <dgm:pt modelId="{EB845C30-C8EE-449C-BD2E-EAD5DFE22561}" type="parTrans" cxnId="{4256C7EC-1F46-4522-A93A-68C591D86772}">
      <dgm:prSet/>
      <dgm:spPr/>
      <dgm:t>
        <a:bodyPr/>
        <a:lstStyle/>
        <a:p>
          <a:endParaRPr lang="en-GB"/>
        </a:p>
      </dgm:t>
    </dgm:pt>
    <dgm:pt modelId="{86721B1F-7BC1-433C-9EAD-DCE0C9F7EB57}" type="sibTrans" cxnId="{4256C7EC-1F46-4522-A93A-68C591D86772}">
      <dgm:prSet/>
      <dgm:spPr/>
      <dgm:t>
        <a:bodyPr/>
        <a:lstStyle/>
        <a:p>
          <a:endParaRPr lang="en-GB" dirty="0"/>
        </a:p>
      </dgm:t>
    </dgm:pt>
    <dgm:pt modelId="{34F463D6-7A73-43F2-ACD4-7433F514FBE9}">
      <dgm:prSet phldrT="[Text]" custT="1"/>
      <dgm:spPr/>
      <dgm:t>
        <a:bodyPr/>
        <a:lstStyle/>
        <a:p>
          <a:pPr algn="ctr"/>
          <a:endParaRPr lang="en-US" sz="1400" b="1" dirty="0"/>
        </a:p>
        <a:p>
          <a:pPr algn="ctr"/>
          <a:r>
            <a:rPr lang="en-US" sz="1400" b="1" dirty="0"/>
            <a:t>Enabling</a:t>
          </a:r>
        </a:p>
        <a:p>
          <a:pPr algn="ctr"/>
          <a:r>
            <a:rPr lang="en-US" sz="1400" b="1" dirty="0"/>
            <a:t>Contexts</a:t>
          </a:r>
          <a:endParaRPr lang="en-GB" sz="1400" b="1" dirty="0"/>
        </a:p>
      </dgm:t>
    </dgm:pt>
    <dgm:pt modelId="{E9D15339-504E-414C-A934-A3179E201A0C}" type="parTrans" cxnId="{AAB451AE-94F3-4008-B08B-E3AB1EDBCBEE}">
      <dgm:prSet/>
      <dgm:spPr/>
      <dgm:t>
        <a:bodyPr/>
        <a:lstStyle/>
        <a:p>
          <a:endParaRPr lang="en-GB"/>
        </a:p>
      </dgm:t>
    </dgm:pt>
    <dgm:pt modelId="{64AC35F5-9E29-490C-8FDC-5397243D7B4C}" type="sibTrans" cxnId="{AAB451AE-94F3-4008-B08B-E3AB1EDBCBEE}">
      <dgm:prSet/>
      <dgm:spPr/>
      <dgm:t>
        <a:bodyPr/>
        <a:lstStyle/>
        <a:p>
          <a:endParaRPr lang="en-GB" dirty="0"/>
        </a:p>
      </dgm:t>
    </dgm:pt>
    <dgm:pt modelId="{FDE4EFFA-3BCF-4A46-A3CB-4A5EFCBEE1D1}">
      <dgm:prSet phldrT="[Text]"/>
      <dgm:spPr/>
      <dgm:t>
        <a:bodyPr/>
        <a:lstStyle/>
        <a:p>
          <a:pPr algn="ctr"/>
          <a:endParaRPr lang="en-GB" sz="1500" dirty="0"/>
        </a:p>
      </dgm:t>
    </dgm:pt>
    <dgm:pt modelId="{9320C95A-2FE5-41C1-91D2-AC35B30C38B7}" type="parTrans" cxnId="{6897971E-3AB3-4909-A864-F262362D4B58}">
      <dgm:prSet/>
      <dgm:spPr/>
      <dgm:t>
        <a:bodyPr/>
        <a:lstStyle/>
        <a:p>
          <a:endParaRPr lang="en-GB"/>
        </a:p>
      </dgm:t>
    </dgm:pt>
    <dgm:pt modelId="{F233D347-5896-4207-9AE2-3D53E1D9EAB3}" type="sibTrans" cxnId="{6897971E-3AB3-4909-A864-F262362D4B58}">
      <dgm:prSet/>
      <dgm:spPr/>
      <dgm:t>
        <a:bodyPr/>
        <a:lstStyle/>
        <a:p>
          <a:endParaRPr lang="en-GB"/>
        </a:p>
      </dgm:t>
    </dgm:pt>
    <dgm:pt modelId="{5C0FFD35-3ABE-423E-A376-B208C1E9AEF4}">
      <dgm:prSet custT="1"/>
      <dgm:spPr/>
      <dgm:t>
        <a:bodyPr/>
        <a:lstStyle/>
        <a:p>
          <a:pPr algn="ctr"/>
          <a:r>
            <a:rPr lang="en-US" sz="1400" b="1" dirty="0"/>
            <a:t>Socially</a:t>
          </a:r>
        </a:p>
        <a:p>
          <a:pPr algn="ctr"/>
          <a:r>
            <a:rPr lang="en-US" sz="1400" b="1" dirty="0"/>
            <a:t>Significant</a:t>
          </a:r>
        </a:p>
        <a:p>
          <a:pPr algn="ctr"/>
          <a:r>
            <a:rPr lang="en-US" sz="1400" b="1" dirty="0"/>
            <a:t>Outcomes</a:t>
          </a:r>
          <a:endParaRPr lang="en-GB" sz="1400" b="1" dirty="0"/>
        </a:p>
      </dgm:t>
    </dgm:pt>
    <dgm:pt modelId="{C78D0EDD-0E6E-4A64-9091-FE247686AC18}" type="parTrans" cxnId="{18793726-DFCC-4419-A1AE-65729B249EA6}">
      <dgm:prSet/>
      <dgm:spPr/>
      <dgm:t>
        <a:bodyPr/>
        <a:lstStyle/>
        <a:p>
          <a:endParaRPr lang="en-GB"/>
        </a:p>
      </dgm:t>
    </dgm:pt>
    <dgm:pt modelId="{C32C6CE9-4D23-4378-A48A-7664BB44537C}" type="sibTrans" cxnId="{18793726-DFCC-4419-A1AE-65729B249EA6}">
      <dgm:prSet/>
      <dgm:spPr/>
      <dgm:t>
        <a:bodyPr/>
        <a:lstStyle/>
        <a:p>
          <a:endParaRPr lang="en-GB"/>
        </a:p>
      </dgm:t>
    </dgm:pt>
    <dgm:pt modelId="{7B9C8A45-F5F9-46FD-9346-174657C8EDC1}" type="pres">
      <dgm:prSet presAssocID="{1ECCE585-FA1F-4290-8852-D0D91E0A3344}" presName="Name0" presStyleCnt="0">
        <dgm:presLayoutVars>
          <dgm:dir/>
          <dgm:resizeHandles val="exact"/>
        </dgm:presLayoutVars>
      </dgm:prSet>
      <dgm:spPr/>
    </dgm:pt>
    <dgm:pt modelId="{6E746337-254A-4717-967D-357A8C7834A0}" type="pres">
      <dgm:prSet presAssocID="{075EEDBC-2F49-405B-96D7-0B9448EE3B40}" presName="node" presStyleLbl="node1" presStyleIdx="0" presStyleCnt="4" custScaleX="53223" custScaleY="93277">
        <dgm:presLayoutVars>
          <dgm:bulletEnabled val="1"/>
        </dgm:presLayoutVars>
      </dgm:prSet>
      <dgm:spPr/>
    </dgm:pt>
    <dgm:pt modelId="{1224645A-1DC1-45DB-82FF-785EDCEC34F2}" type="pres">
      <dgm:prSet presAssocID="{13C66A0F-C0E6-420E-95B2-4FFBBA0EF867}" presName="sibTrans" presStyleLbl="sibTrans2D1" presStyleIdx="0" presStyleCnt="3" custScaleX="119689" custScaleY="48479" custLinFactNeighborX="-3285" custLinFactNeighborY="280"/>
      <dgm:spPr/>
    </dgm:pt>
    <dgm:pt modelId="{23C3A507-25F1-461F-A534-8D1DF81D5EBC}" type="pres">
      <dgm:prSet presAssocID="{13C66A0F-C0E6-420E-95B2-4FFBBA0EF867}" presName="connectorText" presStyleLbl="sibTrans2D1" presStyleIdx="0" presStyleCnt="3"/>
      <dgm:spPr/>
    </dgm:pt>
    <dgm:pt modelId="{E460C377-3E31-4C85-A268-7AF1C15B5843}" type="pres">
      <dgm:prSet presAssocID="{1D1434A3-F430-4887-BF9C-0BAD26122E64}" presName="node" presStyleLbl="node1" presStyleIdx="1" presStyleCnt="4" custScaleX="53223" custScaleY="93277" custLinFactNeighborX="-29617" custLinFactNeighborY="4349">
        <dgm:presLayoutVars>
          <dgm:bulletEnabled val="1"/>
        </dgm:presLayoutVars>
      </dgm:prSet>
      <dgm:spPr/>
    </dgm:pt>
    <dgm:pt modelId="{3B4DE168-B24E-4EEF-B109-D347C295B1A8}" type="pres">
      <dgm:prSet presAssocID="{86721B1F-7BC1-433C-9EAD-DCE0C9F7EB57}" presName="sibTrans" presStyleLbl="sibTrans2D1" presStyleIdx="1" presStyleCnt="3" custScaleY="53373" custLinFactNeighborX="5055" custLinFactNeighborY="524"/>
      <dgm:spPr/>
    </dgm:pt>
    <dgm:pt modelId="{091750DF-F373-42CA-ACBB-3E4ED821FB17}" type="pres">
      <dgm:prSet presAssocID="{86721B1F-7BC1-433C-9EAD-DCE0C9F7EB57}" presName="connectorText" presStyleLbl="sibTrans2D1" presStyleIdx="1" presStyleCnt="3"/>
      <dgm:spPr/>
    </dgm:pt>
    <dgm:pt modelId="{A14A0BBC-F2A4-485D-822A-5A17CD518F6D}" type="pres">
      <dgm:prSet presAssocID="{34F463D6-7A73-43F2-ACD4-7433F514FBE9}" presName="node" presStyleLbl="node1" presStyleIdx="2" presStyleCnt="4" custScaleX="53223" custScaleY="93277" custLinFactNeighborX="-52206" custLinFactNeighborY="2455">
        <dgm:presLayoutVars>
          <dgm:bulletEnabled val="1"/>
        </dgm:presLayoutVars>
      </dgm:prSet>
      <dgm:spPr/>
    </dgm:pt>
    <dgm:pt modelId="{27111026-8242-4867-BD5F-6C92C6FBA46A}" type="pres">
      <dgm:prSet presAssocID="{64AC35F5-9E29-490C-8FDC-5397243D7B4C}" presName="sibTrans" presStyleLbl="sibTrans2D1" presStyleIdx="2" presStyleCnt="3" custScaleY="53373" custLinFactNeighborX="-24121" custLinFactNeighborY="280"/>
      <dgm:spPr/>
    </dgm:pt>
    <dgm:pt modelId="{DA002982-D1D2-46CA-9C42-846954F556C2}" type="pres">
      <dgm:prSet presAssocID="{64AC35F5-9E29-490C-8FDC-5397243D7B4C}" presName="connectorText" presStyleLbl="sibTrans2D1" presStyleIdx="2" presStyleCnt="3"/>
      <dgm:spPr/>
    </dgm:pt>
    <dgm:pt modelId="{6E165F0F-E0E3-4305-84D3-D01F26CD318B}" type="pres">
      <dgm:prSet presAssocID="{5C0FFD35-3ABE-423E-A376-B208C1E9AEF4}" presName="node" presStyleLbl="node1" presStyleIdx="3" presStyleCnt="4" custScaleX="53223" custScaleY="93277" custLinFactNeighborX="-81289" custLinFactNeighborY="-498">
        <dgm:presLayoutVars>
          <dgm:bulletEnabled val="1"/>
        </dgm:presLayoutVars>
      </dgm:prSet>
      <dgm:spPr/>
    </dgm:pt>
  </dgm:ptLst>
  <dgm:cxnLst>
    <dgm:cxn modelId="{FEACE809-5A89-4A8E-8F16-345156761C72}" type="presOf" srcId="{86721B1F-7BC1-433C-9EAD-DCE0C9F7EB57}" destId="{091750DF-F373-42CA-ACBB-3E4ED821FB17}" srcOrd="1" destOrd="0" presId="urn:microsoft.com/office/officeart/2005/8/layout/process1"/>
    <dgm:cxn modelId="{6897971E-3AB3-4909-A864-F262362D4B58}" srcId="{34F463D6-7A73-43F2-ACD4-7433F514FBE9}" destId="{FDE4EFFA-3BCF-4A46-A3CB-4A5EFCBEE1D1}" srcOrd="0" destOrd="0" parTransId="{9320C95A-2FE5-41C1-91D2-AC35B30C38B7}" sibTransId="{F233D347-5896-4207-9AE2-3D53E1D9EAB3}"/>
    <dgm:cxn modelId="{18793726-DFCC-4419-A1AE-65729B249EA6}" srcId="{1ECCE585-FA1F-4290-8852-D0D91E0A3344}" destId="{5C0FFD35-3ABE-423E-A376-B208C1E9AEF4}" srcOrd="3" destOrd="0" parTransId="{C78D0EDD-0E6E-4A64-9091-FE247686AC18}" sibTransId="{C32C6CE9-4D23-4378-A48A-7664BB44537C}"/>
    <dgm:cxn modelId="{76492C2D-00D2-42C7-8E90-5FA951071827}" type="presOf" srcId="{5C0FFD35-3ABE-423E-A376-B208C1E9AEF4}" destId="{6E165F0F-E0E3-4305-84D3-D01F26CD318B}" srcOrd="0" destOrd="0" presId="urn:microsoft.com/office/officeart/2005/8/layout/process1"/>
    <dgm:cxn modelId="{868EFD38-6356-46C5-9024-2DA35D421156}" type="presOf" srcId="{86721B1F-7BC1-433C-9EAD-DCE0C9F7EB57}" destId="{3B4DE168-B24E-4EEF-B109-D347C295B1A8}" srcOrd="0" destOrd="0" presId="urn:microsoft.com/office/officeart/2005/8/layout/process1"/>
    <dgm:cxn modelId="{FB6A2C60-F211-4034-B48A-53249C6FC71A}" type="presOf" srcId="{FDE4EFFA-3BCF-4A46-A3CB-4A5EFCBEE1D1}" destId="{A14A0BBC-F2A4-485D-822A-5A17CD518F6D}" srcOrd="0" destOrd="1" presId="urn:microsoft.com/office/officeart/2005/8/layout/process1"/>
    <dgm:cxn modelId="{C823BB41-0DCC-469C-B4F8-59CB263D2FFB}" type="presOf" srcId="{64AC35F5-9E29-490C-8FDC-5397243D7B4C}" destId="{DA002982-D1D2-46CA-9C42-846954F556C2}" srcOrd="1" destOrd="0" presId="urn:microsoft.com/office/officeart/2005/8/layout/process1"/>
    <dgm:cxn modelId="{57E90670-0C11-4F54-A078-FBE19A09AF82}" type="presOf" srcId="{13C66A0F-C0E6-420E-95B2-4FFBBA0EF867}" destId="{1224645A-1DC1-45DB-82FF-785EDCEC34F2}" srcOrd="0" destOrd="0" presId="urn:microsoft.com/office/officeart/2005/8/layout/process1"/>
    <dgm:cxn modelId="{CD948957-D1DC-4D9B-AA7E-E5CA12F120FF}" type="presOf" srcId="{64AC35F5-9E29-490C-8FDC-5397243D7B4C}" destId="{27111026-8242-4867-BD5F-6C92C6FBA46A}" srcOrd="0" destOrd="0" presId="urn:microsoft.com/office/officeart/2005/8/layout/process1"/>
    <dgm:cxn modelId="{CD409F7B-9B4D-4CAB-AB00-6263AC2CC5B2}" type="presOf" srcId="{075EEDBC-2F49-405B-96D7-0B9448EE3B40}" destId="{6E746337-254A-4717-967D-357A8C7834A0}" srcOrd="0" destOrd="0" presId="urn:microsoft.com/office/officeart/2005/8/layout/process1"/>
    <dgm:cxn modelId="{5746C685-C04B-4BBA-AE26-ABB3195FEC74}" type="presOf" srcId="{1ECCE585-FA1F-4290-8852-D0D91E0A3344}" destId="{7B9C8A45-F5F9-46FD-9346-174657C8EDC1}" srcOrd="0" destOrd="0" presId="urn:microsoft.com/office/officeart/2005/8/layout/process1"/>
    <dgm:cxn modelId="{54D8038A-F41A-42E4-9B8E-E305CF5981E2}" type="presOf" srcId="{13C66A0F-C0E6-420E-95B2-4FFBBA0EF867}" destId="{23C3A507-25F1-461F-A534-8D1DF81D5EBC}" srcOrd="1" destOrd="0" presId="urn:microsoft.com/office/officeart/2005/8/layout/process1"/>
    <dgm:cxn modelId="{AAB451AE-94F3-4008-B08B-E3AB1EDBCBEE}" srcId="{1ECCE585-FA1F-4290-8852-D0D91E0A3344}" destId="{34F463D6-7A73-43F2-ACD4-7433F514FBE9}" srcOrd="2" destOrd="0" parTransId="{E9D15339-504E-414C-A934-A3179E201A0C}" sibTransId="{64AC35F5-9E29-490C-8FDC-5397243D7B4C}"/>
    <dgm:cxn modelId="{6A597AC1-C58F-4D0D-9F7F-48E67E9B689D}" type="presOf" srcId="{1D1434A3-F430-4887-BF9C-0BAD26122E64}" destId="{E460C377-3E31-4C85-A268-7AF1C15B5843}" srcOrd="0" destOrd="0" presId="urn:microsoft.com/office/officeart/2005/8/layout/process1"/>
    <dgm:cxn modelId="{BF42ADDC-4273-4F4C-9BF7-F4A0AE8CF8EB}" type="presOf" srcId="{34F463D6-7A73-43F2-ACD4-7433F514FBE9}" destId="{A14A0BBC-F2A4-485D-822A-5A17CD518F6D}" srcOrd="0" destOrd="0" presId="urn:microsoft.com/office/officeart/2005/8/layout/process1"/>
    <dgm:cxn modelId="{4256C7EC-1F46-4522-A93A-68C591D86772}" srcId="{1ECCE585-FA1F-4290-8852-D0D91E0A3344}" destId="{1D1434A3-F430-4887-BF9C-0BAD26122E64}" srcOrd="1" destOrd="0" parTransId="{EB845C30-C8EE-449C-BD2E-EAD5DFE22561}" sibTransId="{86721B1F-7BC1-433C-9EAD-DCE0C9F7EB57}"/>
    <dgm:cxn modelId="{1B9D02ED-AA99-4B4C-B7A8-0CD9241E2A67}" srcId="{1ECCE585-FA1F-4290-8852-D0D91E0A3344}" destId="{075EEDBC-2F49-405B-96D7-0B9448EE3B40}" srcOrd="0" destOrd="0" parTransId="{A6B4C58C-56E8-4A60-9B9B-68C6C4DE0B17}" sibTransId="{13C66A0F-C0E6-420E-95B2-4FFBBA0EF867}"/>
    <dgm:cxn modelId="{0FDEA0D3-E57D-42DF-8649-85E32E56D6C9}" type="presParOf" srcId="{7B9C8A45-F5F9-46FD-9346-174657C8EDC1}" destId="{6E746337-254A-4717-967D-357A8C7834A0}" srcOrd="0" destOrd="0" presId="urn:microsoft.com/office/officeart/2005/8/layout/process1"/>
    <dgm:cxn modelId="{422C95BD-8A0A-4AD2-A6EE-E2AA69DE7B57}" type="presParOf" srcId="{7B9C8A45-F5F9-46FD-9346-174657C8EDC1}" destId="{1224645A-1DC1-45DB-82FF-785EDCEC34F2}" srcOrd="1" destOrd="0" presId="urn:microsoft.com/office/officeart/2005/8/layout/process1"/>
    <dgm:cxn modelId="{3B371122-81D9-4758-B95A-DB852C040F14}" type="presParOf" srcId="{1224645A-1DC1-45DB-82FF-785EDCEC34F2}" destId="{23C3A507-25F1-461F-A534-8D1DF81D5EBC}" srcOrd="0" destOrd="0" presId="urn:microsoft.com/office/officeart/2005/8/layout/process1"/>
    <dgm:cxn modelId="{F7306F3D-8214-463A-AF0C-C7C21C3C388C}" type="presParOf" srcId="{7B9C8A45-F5F9-46FD-9346-174657C8EDC1}" destId="{E460C377-3E31-4C85-A268-7AF1C15B5843}" srcOrd="2" destOrd="0" presId="urn:microsoft.com/office/officeart/2005/8/layout/process1"/>
    <dgm:cxn modelId="{39C5A5FE-6907-43BE-A508-9AB8D3EF7B74}" type="presParOf" srcId="{7B9C8A45-F5F9-46FD-9346-174657C8EDC1}" destId="{3B4DE168-B24E-4EEF-B109-D347C295B1A8}" srcOrd="3" destOrd="0" presId="urn:microsoft.com/office/officeart/2005/8/layout/process1"/>
    <dgm:cxn modelId="{22E205D7-3E96-4463-AD5F-90052CA308C4}" type="presParOf" srcId="{3B4DE168-B24E-4EEF-B109-D347C295B1A8}" destId="{091750DF-F373-42CA-ACBB-3E4ED821FB17}" srcOrd="0" destOrd="0" presId="urn:microsoft.com/office/officeart/2005/8/layout/process1"/>
    <dgm:cxn modelId="{533BE1F1-E766-43D9-8C93-07944E7683E1}" type="presParOf" srcId="{7B9C8A45-F5F9-46FD-9346-174657C8EDC1}" destId="{A14A0BBC-F2A4-485D-822A-5A17CD518F6D}" srcOrd="4" destOrd="0" presId="urn:microsoft.com/office/officeart/2005/8/layout/process1"/>
    <dgm:cxn modelId="{AFFC73C7-4553-4A02-9287-42F6510E7A95}" type="presParOf" srcId="{7B9C8A45-F5F9-46FD-9346-174657C8EDC1}" destId="{27111026-8242-4867-BD5F-6C92C6FBA46A}" srcOrd="5" destOrd="0" presId="urn:microsoft.com/office/officeart/2005/8/layout/process1"/>
    <dgm:cxn modelId="{6E193ECB-0B48-472F-A4F8-D9D9D72FEA76}" type="presParOf" srcId="{27111026-8242-4867-BD5F-6C92C6FBA46A}" destId="{DA002982-D1D2-46CA-9C42-846954F556C2}" srcOrd="0" destOrd="0" presId="urn:microsoft.com/office/officeart/2005/8/layout/process1"/>
    <dgm:cxn modelId="{74C67490-5353-42A9-92E9-3C70471C16B8}" type="presParOf" srcId="{7B9C8A45-F5F9-46FD-9346-174657C8EDC1}" destId="{6E165F0F-E0E3-4305-84D3-D01F26CD318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E1737-1A18-4AC8-97A0-A803239DB3CC}">
      <dsp:nvSpPr>
        <dsp:cNvPr id="0" name=""/>
        <dsp:cNvSpPr/>
      </dsp:nvSpPr>
      <dsp:spPr>
        <a:xfrm>
          <a:off x="2910043" y="3278820"/>
          <a:ext cx="2409729" cy="24097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The right to attain the highest standard of sexual and reproductive health</a:t>
          </a:r>
          <a:endParaRPr lang="en-GB" sz="2000" b="1" kern="1200" dirty="0"/>
        </a:p>
      </dsp:txBody>
      <dsp:txXfrm>
        <a:off x="3262940" y="3631717"/>
        <a:ext cx="1703935" cy="1703935"/>
      </dsp:txXfrm>
    </dsp:sp>
    <dsp:sp modelId="{BD94E2D0-A581-4B2A-8C85-ADE84290EE9B}">
      <dsp:nvSpPr>
        <dsp:cNvPr id="0" name=""/>
        <dsp:cNvSpPr/>
      </dsp:nvSpPr>
      <dsp:spPr>
        <a:xfrm rot="12696816">
          <a:off x="1036108" y="2892918"/>
          <a:ext cx="2104579" cy="68677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F03E42-EB27-4FBB-8BBE-92B629A1626F}">
      <dsp:nvSpPr>
        <dsp:cNvPr id="0" name=""/>
        <dsp:cNvSpPr/>
      </dsp:nvSpPr>
      <dsp:spPr>
        <a:xfrm>
          <a:off x="-146220" y="1769009"/>
          <a:ext cx="2676972" cy="18313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ts val="0"/>
            </a:spcAft>
            <a:buNone/>
          </a:pPr>
          <a:r>
            <a:rPr lang="en-GB" sz="2800" kern="1200" dirty="0"/>
            <a:t>Research</a:t>
          </a:r>
        </a:p>
        <a:p>
          <a:pPr marL="228600" lvl="1" indent="-228600" algn="l" defTabSz="889000">
            <a:lnSpc>
              <a:spcPct val="90000"/>
            </a:lnSpc>
            <a:spcBef>
              <a:spcPct val="0"/>
            </a:spcBef>
            <a:spcAft>
              <a:spcPts val="0"/>
            </a:spcAft>
            <a:buChar char="•"/>
          </a:pPr>
          <a:r>
            <a:rPr lang="en-GB" sz="2000" kern="1200" dirty="0"/>
            <a:t>Normative guidelines</a:t>
          </a:r>
        </a:p>
        <a:p>
          <a:pPr marL="228600" lvl="1" indent="-228600" algn="l" defTabSz="889000">
            <a:lnSpc>
              <a:spcPct val="90000"/>
            </a:lnSpc>
            <a:spcBef>
              <a:spcPct val="0"/>
            </a:spcBef>
            <a:spcAft>
              <a:spcPts val="0"/>
            </a:spcAft>
            <a:buChar char="•"/>
          </a:pPr>
          <a:r>
            <a:rPr lang="en-GB" sz="2000" kern="1200" dirty="0"/>
            <a:t>Innovations</a:t>
          </a:r>
        </a:p>
        <a:p>
          <a:pPr marL="228600" lvl="1" indent="-228600" algn="l" defTabSz="889000">
            <a:lnSpc>
              <a:spcPct val="90000"/>
            </a:lnSpc>
            <a:spcBef>
              <a:spcPct val="0"/>
            </a:spcBef>
            <a:spcAft>
              <a:spcPts val="0"/>
            </a:spcAft>
            <a:buChar char="•"/>
          </a:pPr>
          <a:r>
            <a:rPr lang="en-GB" sz="2000" kern="1200" dirty="0"/>
            <a:t>Indicator monitoring</a:t>
          </a:r>
        </a:p>
        <a:p>
          <a:pPr marL="228600" lvl="1" indent="-228600" algn="l" defTabSz="889000">
            <a:lnSpc>
              <a:spcPct val="90000"/>
            </a:lnSpc>
            <a:spcBef>
              <a:spcPct val="0"/>
            </a:spcBef>
            <a:spcAft>
              <a:spcPts val="0"/>
            </a:spcAft>
            <a:buChar char="•"/>
          </a:pPr>
          <a:r>
            <a:rPr lang="en-GB" sz="2000" kern="1200" dirty="0"/>
            <a:t>Determinants &amp; consequences</a:t>
          </a:r>
        </a:p>
      </dsp:txBody>
      <dsp:txXfrm>
        <a:off x="-92580" y="1822649"/>
        <a:ext cx="2569692" cy="1724114"/>
      </dsp:txXfrm>
    </dsp:sp>
    <dsp:sp modelId="{07F34902-42CF-4FDC-978E-9E5BCD586407}">
      <dsp:nvSpPr>
        <dsp:cNvPr id="0" name=""/>
        <dsp:cNvSpPr/>
      </dsp:nvSpPr>
      <dsp:spPr>
        <a:xfrm rot="16245252">
          <a:off x="3030505" y="1688991"/>
          <a:ext cx="2233343" cy="68677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4A8D8F-4B93-4752-AA96-EA9EBF13B3C5}">
      <dsp:nvSpPr>
        <dsp:cNvPr id="0" name=""/>
        <dsp:cNvSpPr/>
      </dsp:nvSpPr>
      <dsp:spPr>
        <a:xfrm>
          <a:off x="2530618" y="105"/>
          <a:ext cx="3262515" cy="18313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ts val="0"/>
            </a:spcAft>
            <a:buNone/>
          </a:pPr>
          <a:r>
            <a:rPr lang="en-GB" sz="2800" kern="1200" dirty="0"/>
            <a:t>Capacity Strengthening</a:t>
          </a:r>
        </a:p>
        <a:p>
          <a:pPr marL="228600" lvl="1" indent="-228600" algn="l" defTabSz="889000">
            <a:lnSpc>
              <a:spcPct val="90000"/>
            </a:lnSpc>
            <a:spcBef>
              <a:spcPct val="0"/>
            </a:spcBef>
            <a:spcAft>
              <a:spcPts val="0"/>
            </a:spcAft>
            <a:buChar char="•"/>
          </a:pPr>
          <a:r>
            <a:rPr lang="en-GB" sz="2000" kern="1200" dirty="0"/>
            <a:t>Institutional, organizations, individuals</a:t>
          </a:r>
        </a:p>
        <a:p>
          <a:pPr marL="228600" lvl="1" indent="-228600" algn="l" defTabSz="889000">
            <a:lnSpc>
              <a:spcPct val="90000"/>
            </a:lnSpc>
            <a:spcBef>
              <a:spcPct val="0"/>
            </a:spcBef>
            <a:spcAft>
              <a:spcPts val="0"/>
            </a:spcAft>
            <a:buChar char="•"/>
          </a:pPr>
          <a:r>
            <a:rPr lang="en-GB" sz="2000" kern="1200" dirty="0"/>
            <a:t>Methodology development</a:t>
          </a:r>
        </a:p>
      </dsp:txBody>
      <dsp:txXfrm>
        <a:off x="2584258" y="53745"/>
        <a:ext cx="3155235" cy="1724114"/>
      </dsp:txXfrm>
    </dsp:sp>
    <dsp:sp modelId="{178CDA92-AE6B-4ADD-A615-CE0E0CB53072}">
      <dsp:nvSpPr>
        <dsp:cNvPr id="0" name=""/>
        <dsp:cNvSpPr/>
      </dsp:nvSpPr>
      <dsp:spPr>
        <a:xfrm rot="19703184">
          <a:off x="5089129" y="2892918"/>
          <a:ext cx="2104579" cy="68677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0740BD-90D5-4A5F-8E79-872416EC19CE}">
      <dsp:nvSpPr>
        <dsp:cNvPr id="0" name=""/>
        <dsp:cNvSpPr/>
      </dsp:nvSpPr>
      <dsp:spPr>
        <a:xfrm>
          <a:off x="5699283" y="1769009"/>
          <a:ext cx="2676537" cy="18313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ts val="0"/>
            </a:spcAft>
            <a:buNone/>
          </a:pPr>
          <a:r>
            <a:rPr lang="en-GB" sz="2800" kern="1200" dirty="0"/>
            <a:t>Global Leadership</a:t>
          </a:r>
        </a:p>
        <a:p>
          <a:pPr marL="228600" lvl="1" indent="-228600" algn="l" defTabSz="889000">
            <a:lnSpc>
              <a:spcPct val="90000"/>
            </a:lnSpc>
            <a:spcBef>
              <a:spcPct val="0"/>
            </a:spcBef>
            <a:spcAft>
              <a:spcPts val="0"/>
            </a:spcAft>
            <a:buChar char="•"/>
          </a:pPr>
          <a:r>
            <a:rPr lang="en-GB" sz="2000" kern="1200" dirty="0"/>
            <a:t>SRHR advocacy</a:t>
          </a:r>
        </a:p>
        <a:p>
          <a:pPr marL="228600" lvl="1" indent="-228600" algn="l" defTabSz="889000">
            <a:lnSpc>
              <a:spcPct val="90000"/>
            </a:lnSpc>
            <a:spcBef>
              <a:spcPct val="0"/>
            </a:spcBef>
            <a:spcAft>
              <a:spcPts val="0"/>
            </a:spcAft>
            <a:buChar char="•"/>
          </a:pPr>
          <a:r>
            <a:rPr lang="en-GB" sz="2000" kern="1200" dirty="0"/>
            <a:t>Convening credibility</a:t>
          </a:r>
        </a:p>
        <a:p>
          <a:pPr marL="228600" lvl="1" indent="-228600" algn="l" defTabSz="889000">
            <a:lnSpc>
              <a:spcPct val="90000"/>
            </a:lnSpc>
            <a:spcBef>
              <a:spcPct val="0"/>
            </a:spcBef>
            <a:spcAft>
              <a:spcPts val="0"/>
            </a:spcAft>
            <a:buChar char="•"/>
          </a:pPr>
          <a:r>
            <a:rPr lang="en-GB" sz="2000" kern="1200" dirty="0"/>
            <a:t>Networking</a:t>
          </a:r>
        </a:p>
      </dsp:txBody>
      <dsp:txXfrm>
        <a:off x="5752923" y="1822649"/>
        <a:ext cx="2569257" cy="1724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46337-254A-4717-967D-357A8C7834A0}">
      <dsp:nvSpPr>
        <dsp:cNvPr id="0" name=""/>
        <dsp:cNvSpPr/>
      </dsp:nvSpPr>
      <dsp:spPr>
        <a:xfrm>
          <a:off x="1437" y="1591581"/>
          <a:ext cx="1317743" cy="1385661"/>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Effective innovations</a:t>
          </a:r>
        </a:p>
      </dsp:txBody>
      <dsp:txXfrm>
        <a:off x="40032" y="1630176"/>
        <a:ext cx="1240553" cy="1308471"/>
      </dsp:txXfrm>
    </dsp:sp>
    <dsp:sp modelId="{1224645A-1DC1-45DB-82FF-785EDCEC34F2}">
      <dsp:nvSpPr>
        <dsp:cNvPr id="0" name=""/>
        <dsp:cNvSpPr/>
      </dsp:nvSpPr>
      <dsp:spPr>
        <a:xfrm rot="110197">
          <a:off x="1444816" y="2169934"/>
          <a:ext cx="442397" cy="29767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1444839" y="2228037"/>
        <a:ext cx="353096" cy="178603"/>
      </dsp:txXfrm>
    </dsp:sp>
    <dsp:sp modelId="{E460C377-3E31-4C85-A268-7AF1C15B5843}">
      <dsp:nvSpPr>
        <dsp:cNvPr id="0" name=""/>
        <dsp:cNvSpPr/>
      </dsp:nvSpPr>
      <dsp:spPr>
        <a:xfrm>
          <a:off x="2016223" y="1656187"/>
          <a:ext cx="1317743" cy="1385661"/>
        </a:xfrm>
        <a:prstGeom prst="roundRect">
          <a:avLst>
            <a:gd name="adj" fmla="val 10000"/>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Effective</a:t>
          </a:r>
        </a:p>
        <a:p>
          <a:pPr marL="0" lvl="0" indent="0" algn="ctr" defTabSz="533400">
            <a:lnSpc>
              <a:spcPct val="90000"/>
            </a:lnSpc>
            <a:spcBef>
              <a:spcPct val="0"/>
            </a:spcBef>
            <a:spcAft>
              <a:spcPct val="35000"/>
            </a:spcAft>
            <a:buNone/>
          </a:pPr>
          <a:r>
            <a:rPr lang="en-US" sz="1200" b="1" kern="1200" dirty="0"/>
            <a:t>Implementation</a:t>
          </a:r>
          <a:endParaRPr lang="en-GB" sz="1200" b="1" kern="1200" dirty="0"/>
        </a:p>
      </dsp:txBody>
      <dsp:txXfrm>
        <a:off x="2054818" y="1694782"/>
        <a:ext cx="1240553" cy="1308471"/>
      </dsp:txXfrm>
    </dsp:sp>
    <dsp:sp modelId="{3B4DE168-B24E-4EEF-B109-D347C295B1A8}">
      <dsp:nvSpPr>
        <dsp:cNvPr id="0" name=""/>
        <dsp:cNvSpPr/>
      </dsp:nvSpPr>
      <dsp:spPr>
        <a:xfrm rot="21553599">
          <a:off x="3546150" y="2174151"/>
          <a:ext cx="406358" cy="327721"/>
        </a:xfrm>
        <a:prstGeom prst="rightArrow">
          <a:avLst>
            <a:gd name="adj1" fmla="val 60000"/>
            <a:gd name="adj2" fmla="val 50000"/>
          </a:avLst>
        </a:prstGeom>
        <a:solidFill>
          <a:schemeClr val="accent2">
            <a:hueOff val="2340759"/>
            <a:satOff val="-2919"/>
            <a:lumOff val="68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3546154" y="2240358"/>
        <a:ext cx="308042" cy="196633"/>
      </dsp:txXfrm>
    </dsp:sp>
    <dsp:sp modelId="{A14A0BBC-F2A4-485D-822A-5A17CD518F6D}">
      <dsp:nvSpPr>
        <dsp:cNvPr id="0" name=""/>
        <dsp:cNvSpPr/>
      </dsp:nvSpPr>
      <dsp:spPr>
        <a:xfrm>
          <a:off x="4100610" y="1628051"/>
          <a:ext cx="1317743" cy="1385661"/>
        </a:xfrm>
        <a:prstGeom prst="roundRect">
          <a:avLst>
            <a:gd name="adj" fmla="val 10000"/>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b="1" kern="1200" dirty="0"/>
            <a:t>Enabling</a:t>
          </a:r>
        </a:p>
        <a:p>
          <a:pPr marL="0" lvl="0" indent="0" algn="ctr" defTabSz="622300">
            <a:lnSpc>
              <a:spcPct val="90000"/>
            </a:lnSpc>
            <a:spcBef>
              <a:spcPct val="0"/>
            </a:spcBef>
            <a:spcAft>
              <a:spcPct val="35000"/>
            </a:spcAft>
            <a:buNone/>
          </a:pPr>
          <a:r>
            <a:rPr lang="en-US" sz="1400" b="1" kern="1200" dirty="0"/>
            <a:t>Contexts</a:t>
          </a:r>
          <a:endParaRPr lang="en-GB" sz="1400" b="1" kern="1200" dirty="0"/>
        </a:p>
        <a:p>
          <a:pPr marL="114300" lvl="1" indent="-114300" algn="ctr" defTabSz="666750">
            <a:lnSpc>
              <a:spcPct val="90000"/>
            </a:lnSpc>
            <a:spcBef>
              <a:spcPct val="0"/>
            </a:spcBef>
            <a:spcAft>
              <a:spcPct val="15000"/>
            </a:spcAft>
            <a:buChar char="•"/>
          </a:pPr>
          <a:endParaRPr lang="en-GB" sz="1500" kern="1200" dirty="0"/>
        </a:p>
      </dsp:txBody>
      <dsp:txXfrm>
        <a:off x="4139205" y="1666646"/>
        <a:ext cx="1240553" cy="1308471"/>
      </dsp:txXfrm>
    </dsp:sp>
    <dsp:sp modelId="{27111026-8242-4867-BD5F-6C92C6FBA46A}">
      <dsp:nvSpPr>
        <dsp:cNvPr id="0" name=""/>
        <dsp:cNvSpPr/>
      </dsp:nvSpPr>
      <dsp:spPr>
        <a:xfrm rot="21525358">
          <a:off x="5504084" y="2136578"/>
          <a:ext cx="372323" cy="327721"/>
        </a:xfrm>
        <a:prstGeom prst="rightArrow">
          <a:avLst>
            <a:gd name="adj1" fmla="val 60000"/>
            <a:gd name="adj2" fmla="val 50000"/>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5504096" y="2203189"/>
        <a:ext cx="274007" cy="196633"/>
      </dsp:txXfrm>
    </dsp:sp>
    <dsp:sp modelId="{6E165F0F-E0E3-4305-84D3-D01F26CD318B}">
      <dsp:nvSpPr>
        <dsp:cNvPr id="0" name=""/>
        <dsp:cNvSpPr/>
      </dsp:nvSpPr>
      <dsp:spPr>
        <a:xfrm>
          <a:off x="6120684" y="1584183"/>
          <a:ext cx="1317743" cy="1385661"/>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Socially</a:t>
          </a:r>
        </a:p>
        <a:p>
          <a:pPr marL="0" lvl="0" indent="0" algn="ctr" defTabSz="622300">
            <a:lnSpc>
              <a:spcPct val="90000"/>
            </a:lnSpc>
            <a:spcBef>
              <a:spcPct val="0"/>
            </a:spcBef>
            <a:spcAft>
              <a:spcPct val="35000"/>
            </a:spcAft>
            <a:buNone/>
          </a:pPr>
          <a:r>
            <a:rPr lang="en-US" sz="1400" b="1" kern="1200" dirty="0"/>
            <a:t>Significant</a:t>
          </a:r>
        </a:p>
        <a:p>
          <a:pPr marL="0" lvl="0" indent="0" algn="ctr" defTabSz="622300">
            <a:lnSpc>
              <a:spcPct val="90000"/>
            </a:lnSpc>
            <a:spcBef>
              <a:spcPct val="0"/>
            </a:spcBef>
            <a:spcAft>
              <a:spcPct val="35000"/>
            </a:spcAft>
            <a:buNone/>
          </a:pPr>
          <a:r>
            <a:rPr lang="en-US" sz="1400" b="1" kern="1200" dirty="0"/>
            <a:t>Outcomes</a:t>
          </a:r>
          <a:endParaRPr lang="en-GB" sz="1400" b="1" kern="1200" dirty="0"/>
        </a:p>
      </dsp:txBody>
      <dsp:txXfrm>
        <a:off x="6159279" y="1622778"/>
        <a:ext cx="1240553" cy="130847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092" cy="49721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155" y="0"/>
            <a:ext cx="2951092" cy="497218"/>
          </a:xfrm>
          <a:prstGeom prst="rect">
            <a:avLst/>
          </a:prstGeom>
        </p:spPr>
        <p:txBody>
          <a:bodyPr vert="horz" lIns="91440" tIns="45720" rIns="91440" bIns="45720" rtlCol="0"/>
          <a:lstStyle>
            <a:lvl1pPr algn="r">
              <a:defRPr sz="1200"/>
            </a:lvl1pPr>
          </a:lstStyle>
          <a:p>
            <a:fld id="{23A8588F-67F9-4562-9C37-840280E2386F}" type="datetimeFigureOut">
              <a:rPr lang="en-GB" smtClean="0"/>
              <a:t>08/09/2022</a:t>
            </a:fld>
            <a:endParaRPr lang="en-GB" dirty="0"/>
          </a:p>
        </p:txBody>
      </p:sp>
      <p:sp>
        <p:nvSpPr>
          <p:cNvPr id="4" name="Footer Placeholder 3"/>
          <p:cNvSpPr>
            <a:spLocks noGrp="1"/>
          </p:cNvSpPr>
          <p:nvPr>
            <p:ph type="ftr" sz="quarter" idx="2"/>
          </p:nvPr>
        </p:nvSpPr>
        <p:spPr>
          <a:xfrm>
            <a:off x="0" y="9442000"/>
            <a:ext cx="2951092" cy="49721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155" y="9442000"/>
            <a:ext cx="2951092" cy="497218"/>
          </a:xfrm>
          <a:prstGeom prst="rect">
            <a:avLst/>
          </a:prstGeom>
        </p:spPr>
        <p:txBody>
          <a:bodyPr vert="horz" lIns="91440" tIns="45720" rIns="91440" bIns="45720" rtlCol="0" anchor="b"/>
          <a:lstStyle>
            <a:lvl1pPr algn="r">
              <a:defRPr sz="1200"/>
            </a:lvl1pPr>
          </a:lstStyle>
          <a:p>
            <a:fld id="{A9ABBC7C-67F9-4546-9980-092AD434FBD9}" type="slidenum">
              <a:rPr lang="en-GB" smtClean="0"/>
              <a:t>‹#›</a:t>
            </a:fld>
            <a:endParaRPr lang="en-GB" dirty="0"/>
          </a:p>
        </p:txBody>
      </p:sp>
    </p:spTree>
    <p:extLst>
      <p:ext uri="{BB962C8B-B14F-4D97-AF65-F5344CB8AC3E}">
        <p14:creationId xmlns:p14="http://schemas.microsoft.com/office/powerpoint/2010/main" val="2672305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7"/>
          </a:xfrm>
          <a:prstGeom prst="rect">
            <a:avLst/>
          </a:prstGeom>
        </p:spPr>
        <p:txBody>
          <a:bodyPr vert="horz" lIns="92848" tIns="46424" rIns="92848" bIns="46424" rtlCol="0"/>
          <a:lstStyle>
            <a:lvl1pPr algn="l">
              <a:defRPr sz="1200"/>
            </a:lvl1pPr>
          </a:lstStyle>
          <a:p>
            <a:endParaRPr lang="en-GB" dirty="0"/>
          </a:p>
        </p:txBody>
      </p:sp>
      <p:sp>
        <p:nvSpPr>
          <p:cNvPr id="3" name="Date Placeholder 2"/>
          <p:cNvSpPr>
            <a:spLocks noGrp="1"/>
          </p:cNvSpPr>
          <p:nvPr>
            <p:ph type="dt" idx="1"/>
          </p:nvPr>
        </p:nvSpPr>
        <p:spPr>
          <a:xfrm>
            <a:off x="3856739" y="1"/>
            <a:ext cx="2950475" cy="497047"/>
          </a:xfrm>
          <a:prstGeom prst="rect">
            <a:avLst/>
          </a:prstGeom>
        </p:spPr>
        <p:txBody>
          <a:bodyPr vert="horz" lIns="92848" tIns="46424" rIns="92848" bIns="46424" rtlCol="0"/>
          <a:lstStyle>
            <a:lvl1pPr algn="r">
              <a:defRPr sz="1200"/>
            </a:lvl1pPr>
          </a:lstStyle>
          <a:p>
            <a:fld id="{97F76D5D-1347-44BE-9468-18706034E012}" type="datetimeFigureOut">
              <a:rPr lang="en-GB" smtClean="0"/>
              <a:t>08/09/2022</a:t>
            </a:fld>
            <a:endParaRPr lang="en-GB" dirty="0"/>
          </a:p>
        </p:txBody>
      </p:sp>
      <p:sp>
        <p:nvSpPr>
          <p:cNvPr id="4" name="Slide Image Placeholder 3"/>
          <p:cNvSpPr>
            <a:spLocks noGrp="1" noRot="1" noChangeAspect="1"/>
          </p:cNvSpPr>
          <p:nvPr>
            <p:ph type="sldImg" idx="2"/>
          </p:nvPr>
        </p:nvSpPr>
        <p:spPr>
          <a:xfrm>
            <a:off x="920750" y="744538"/>
            <a:ext cx="4968875" cy="3727450"/>
          </a:xfrm>
          <a:prstGeom prst="rect">
            <a:avLst/>
          </a:prstGeom>
          <a:noFill/>
          <a:ln w="12700">
            <a:solidFill>
              <a:prstClr val="black"/>
            </a:solidFill>
          </a:ln>
        </p:spPr>
        <p:txBody>
          <a:bodyPr vert="horz" lIns="92848" tIns="46424" rIns="92848" bIns="46424" rtlCol="0" anchor="ctr"/>
          <a:lstStyle/>
          <a:p>
            <a:endParaRPr lang="en-GB" dirty="0"/>
          </a:p>
        </p:txBody>
      </p:sp>
      <p:sp>
        <p:nvSpPr>
          <p:cNvPr id="5" name="Notes Placeholder 4"/>
          <p:cNvSpPr>
            <a:spLocks noGrp="1"/>
          </p:cNvSpPr>
          <p:nvPr>
            <p:ph type="body" sz="quarter" idx="3"/>
          </p:nvPr>
        </p:nvSpPr>
        <p:spPr>
          <a:xfrm>
            <a:off x="680880" y="4721940"/>
            <a:ext cx="5447030" cy="4473417"/>
          </a:xfrm>
          <a:prstGeom prst="rect">
            <a:avLst/>
          </a:prstGeom>
        </p:spPr>
        <p:txBody>
          <a:bodyPr vert="horz" lIns="92848" tIns="46424" rIns="92848" bIns="464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5" cy="497047"/>
          </a:xfrm>
          <a:prstGeom prst="rect">
            <a:avLst/>
          </a:prstGeom>
        </p:spPr>
        <p:txBody>
          <a:bodyPr vert="horz" lIns="92848" tIns="46424" rIns="92848" bIns="4642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9" y="9442153"/>
            <a:ext cx="2950475" cy="497047"/>
          </a:xfrm>
          <a:prstGeom prst="rect">
            <a:avLst/>
          </a:prstGeom>
        </p:spPr>
        <p:txBody>
          <a:bodyPr vert="horz" lIns="92848" tIns="46424" rIns="92848" bIns="46424"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a:t>
            </a:fld>
            <a:endParaRPr lang="en-GB" dirty="0"/>
          </a:p>
        </p:txBody>
      </p:sp>
    </p:spTree>
    <p:extLst>
      <p:ext uri="{BB962C8B-B14F-4D97-AF65-F5344CB8AC3E}">
        <p14:creationId xmlns:p14="http://schemas.microsoft.com/office/powerpoint/2010/main" val="393302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AF38CF7-23F4-400B-AC22-7C19BD316F75}"/>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45B93A7B-DD94-4163-AE46-23F43E5048A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cs typeface="Arial" panose="020B0604020202020204" pitchFamily="34" charset="0"/>
            </a:endParaRPr>
          </a:p>
        </p:txBody>
      </p:sp>
      <p:sp>
        <p:nvSpPr>
          <p:cNvPr id="104452" name="Slide Number Placeholder 3">
            <a:extLst>
              <a:ext uri="{FF2B5EF4-FFF2-40B4-BE49-F238E27FC236}">
                <a16:creationId xmlns:a16="http://schemas.microsoft.com/office/drawing/2014/main" id="{6CF1498F-066E-4532-83BC-BEFE49E77F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E5E3DAB6-70C5-4528-831E-56D0ADCAE126}"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buFont typeface="Wingdings" panose="05000000000000000000" pitchFamily="2" charset="2"/>
              <a:buChar char="§"/>
            </a:pPr>
            <a:r>
              <a:rPr lang="en-GB" dirty="0"/>
              <a:t>This Global Strategy is much broader, more ambitious, and more focused on equity than its predecessor. </a:t>
            </a:r>
          </a:p>
          <a:p>
            <a:pPr>
              <a:spcAft>
                <a:spcPts val="800"/>
              </a:spcAft>
              <a:buFont typeface="Wingdings" panose="05000000000000000000" pitchFamily="2" charset="2"/>
              <a:buChar char="§"/>
            </a:pPr>
            <a:endParaRPr lang="en-GB" dirty="0"/>
          </a:p>
          <a:p>
            <a:pPr>
              <a:spcAft>
                <a:spcPts val="800"/>
              </a:spcAft>
              <a:buFont typeface="Wingdings" panose="05000000000000000000" pitchFamily="2" charset="2"/>
              <a:buChar char="§"/>
            </a:pPr>
            <a:r>
              <a:rPr lang="en-GB" dirty="0"/>
              <a:t>It is universal and applies to all people (including the marginalized and hard-to-reach), in all places (including crisis situations), and to transnational issues. It explicitly focuses on safeguarding women, children and adolescents in humanitarian settings and upholding their human right to the highest attainable standard of health, even in the most difficult of circumstances.</a:t>
            </a:r>
          </a:p>
          <a:p>
            <a:pPr>
              <a:spcAft>
                <a:spcPts val="800"/>
              </a:spcAft>
              <a:buFont typeface="Wingdings" panose="05000000000000000000" pitchFamily="2" charset="2"/>
              <a:buChar char="§"/>
            </a:pPr>
            <a:endParaRPr lang="en-GB" dirty="0"/>
          </a:p>
          <a:p>
            <a:pPr>
              <a:spcAft>
                <a:spcPts val="800"/>
              </a:spcAft>
              <a:buFont typeface="Wingdings" panose="05000000000000000000" pitchFamily="2" charset="2"/>
              <a:buChar char="§"/>
            </a:pPr>
            <a:r>
              <a:rPr lang="en-GB" dirty="0"/>
              <a:t>Adolescents join women and children at the heart of the strategy</a:t>
            </a:r>
          </a:p>
          <a:p>
            <a:pPr>
              <a:spcAft>
                <a:spcPts val="800"/>
              </a:spcAft>
              <a:buFont typeface="Wingdings" panose="05000000000000000000" pitchFamily="2" charset="2"/>
              <a:buChar char="§"/>
            </a:pPr>
            <a:endParaRPr lang="en-GB" dirty="0"/>
          </a:p>
          <a:p>
            <a:pPr>
              <a:spcAft>
                <a:spcPts val="800"/>
              </a:spcAft>
              <a:buFont typeface="Wingdings" panose="05000000000000000000" pitchFamily="2" charset="2"/>
              <a:buChar char="§"/>
            </a:pPr>
            <a:r>
              <a:rPr lang="en-GB" dirty="0"/>
              <a:t>A “life course” approach that aims for the highest attainable standard of physical, mental and social health and well-being at every age. A person’s health at each stage of life affects their health at other stages and also has knock-on effects for the next generation.</a:t>
            </a:r>
          </a:p>
          <a:p>
            <a:pPr>
              <a:spcAft>
                <a:spcPts val="800"/>
              </a:spcAft>
            </a:pPr>
            <a:endParaRPr lang="en-GB" dirty="0"/>
          </a:p>
          <a:p>
            <a:pPr>
              <a:spcAft>
                <a:spcPts val="800"/>
              </a:spcAft>
              <a:buFont typeface="Wingdings" panose="05000000000000000000" pitchFamily="2" charset="2"/>
              <a:buChar char="§"/>
            </a:pPr>
            <a:r>
              <a:rPr lang="en-GB" dirty="0"/>
              <a:t>Finally, the Global Strategy adopts an integrated and multisector approach, recognizing that non-health sectors—including nutrition, education, water, sanitation, hygiene, and infrastructure—are essential to improving health and well-being, reducing inequities, tackling new environmental challenges, achieving the SDGs and implementing the Global Strategy. </a:t>
            </a:r>
          </a:p>
          <a:p>
            <a:pPr>
              <a:spcAft>
                <a:spcPts val="800"/>
              </a:spcAft>
              <a:buFont typeface="Wingdings" panose="05000000000000000000" pitchFamily="2" charset="2"/>
              <a:buChar cha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4EA6424F-0C3F-4ABD-BBC6-CB1A581E67D5}"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48772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present SDGs indicators related to SRHR.</a:t>
            </a:r>
          </a:p>
          <a:p>
            <a:r>
              <a:rPr lang="en-GB" dirty="0"/>
              <a:t>To present the responsible unit within WHO for reporting on the following indicators: MMR,  preterm births, violence against women, STIs.</a:t>
            </a:r>
          </a:p>
        </p:txBody>
      </p:sp>
      <p:sp>
        <p:nvSpPr>
          <p:cNvPr id="4" name="Slide Number Placeholder 3"/>
          <p:cNvSpPr>
            <a:spLocks noGrp="1"/>
          </p:cNvSpPr>
          <p:nvPr>
            <p:ph type="sldNum" sz="quarter" idx="10"/>
          </p:nvPr>
        </p:nvSpPr>
        <p:spPr/>
        <p:txBody>
          <a:bodyPr/>
          <a:lstStyle/>
          <a:p>
            <a:fld id="{098F2579-E084-4BE5-B155-114E7DEDDB7D}"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866474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4" name="Title Placeholder 2"/>
          <p:cNvSpPr>
            <a:spLocks noGrp="1"/>
          </p:cNvSpPr>
          <p:nvPr>
            <p:ph type="title"/>
          </p:nvPr>
        </p:nvSpPr>
        <p:spPr>
          <a:xfrm>
            <a:off x="457200" y="1075874"/>
            <a:ext cx="7344888" cy="925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7343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5825"/>
            <a:ext cx="347353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4" name="Content Placeholder 3"/>
          <p:cNvSpPr>
            <a:spLocks noGrp="1"/>
          </p:cNvSpPr>
          <p:nvPr>
            <p:ph sz="half" idx="2"/>
          </p:nvPr>
        </p:nvSpPr>
        <p:spPr>
          <a:xfrm>
            <a:off x="4173187" y="2015825"/>
            <a:ext cx="36289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5" name="Title Placeholder 2"/>
          <p:cNvSpPr>
            <a:spLocks noGrp="1"/>
          </p:cNvSpPr>
          <p:nvPr>
            <p:ph type="title"/>
          </p:nvPr>
        </p:nvSpPr>
        <p:spPr>
          <a:xfrm>
            <a:off x="457200" y="1075874"/>
            <a:ext cx="7344888" cy="925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86638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7C2E6C53-9E2D-460F-A970-798214B38D99}"/>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4939FAC3-0085-491C-996C-8365393D8674}"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sp>
        <p:nvSpPr>
          <p:cNvPr id="7" name="Rectangle 6">
            <a:extLst>
              <a:ext uri="{FF2B5EF4-FFF2-40B4-BE49-F238E27FC236}">
                <a16:creationId xmlns:a16="http://schemas.microsoft.com/office/drawing/2014/main" id="{1D79D15C-09B6-4D35-B978-A38EBD30353A}"/>
              </a:ext>
            </a:extLst>
          </p:cNvPr>
          <p:cNvSpPr/>
          <p:nvPr userDrawn="1"/>
        </p:nvSpPr>
        <p:spPr bwMode="auto">
          <a:xfrm>
            <a:off x="1063625" y="3732213"/>
            <a:ext cx="6604000" cy="863600"/>
          </a:xfrm>
          <a:prstGeom prst="rect">
            <a:avLst/>
          </a:prstGeom>
          <a:solidFill>
            <a:schemeClr val="bg1">
              <a:lumMod val="85000"/>
            </a:schemeClr>
          </a:solidFill>
          <a:ln>
            <a:noFill/>
          </a:ln>
          <a:effectLst/>
        </p:spPr>
        <p:txBody>
          <a:bodyPr/>
          <a:lstStyle/>
          <a:p>
            <a:pPr eaLnBrk="1" hangingPunct="1">
              <a:spcBef>
                <a:spcPct val="20000"/>
              </a:spcBef>
              <a:buFontTx/>
              <a:buChar char="•"/>
              <a:defRPr/>
            </a:pPr>
            <a:endParaRPr lang="en-GB" dirty="0">
              <a:solidFill>
                <a:prstClr val="black"/>
              </a:solidFill>
              <a:cs typeface="Arial" charset="0"/>
            </a:endParaRPr>
          </a:p>
        </p:txBody>
      </p:sp>
      <p:sp>
        <p:nvSpPr>
          <p:cNvPr id="8" name="Rectangle 7">
            <a:extLst>
              <a:ext uri="{FF2B5EF4-FFF2-40B4-BE49-F238E27FC236}">
                <a16:creationId xmlns:a16="http://schemas.microsoft.com/office/drawing/2014/main" id="{49BE3451-1938-48C2-AF5A-708754C44F46}"/>
              </a:ext>
            </a:extLst>
          </p:cNvPr>
          <p:cNvSpPr/>
          <p:nvPr userDrawn="1"/>
        </p:nvSpPr>
        <p:spPr bwMode="auto">
          <a:xfrm flipV="1">
            <a:off x="1063625" y="1557338"/>
            <a:ext cx="6604000" cy="2174875"/>
          </a:xfrm>
          <a:prstGeom prst="rect">
            <a:avLst/>
          </a:prstGeom>
          <a:solidFill>
            <a:schemeClr val="bg1">
              <a:lumMod val="95000"/>
            </a:schemeClr>
          </a:solidFill>
          <a:ln>
            <a:noFill/>
          </a:ln>
          <a:effectLst/>
        </p:spPr>
        <p:txBody>
          <a:bodyPr/>
          <a:lstStyle/>
          <a:p>
            <a:pPr eaLnBrk="1" hangingPunct="1">
              <a:spcBef>
                <a:spcPct val="20000"/>
              </a:spcBef>
              <a:buFontTx/>
              <a:buChar char="•"/>
              <a:defRPr/>
            </a:pPr>
            <a:endParaRPr lang="en-GB" dirty="0">
              <a:solidFill>
                <a:prstClr val="black"/>
              </a:solidFill>
              <a:cs typeface="Arial" charset="0"/>
            </a:endParaRPr>
          </a:p>
        </p:txBody>
      </p:sp>
      <p:pic>
        <p:nvPicPr>
          <p:cNvPr id="9" name="Picture 2" descr="C:\Users\kolevs\Desktop\WHO-EN-BW-H.jpg">
            <a:extLst>
              <a:ext uri="{FF2B5EF4-FFF2-40B4-BE49-F238E27FC236}">
                <a16:creationId xmlns:a16="http://schemas.microsoft.com/office/drawing/2014/main" id="{80E7ACF7-C5A0-4260-8392-7DFAD00724B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8175" y="5421313"/>
            <a:ext cx="1644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41C0EE0-B73D-423C-A640-76462525CD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45038" y="5199063"/>
            <a:ext cx="19542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46541" y="1776871"/>
            <a:ext cx="5933771" cy="1735444"/>
          </a:xfrm>
        </p:spPr>
        <p:txBody>
          <a:bodyPr>
            <a:normAutofit/>
          </a:bodyPr>
          <a:lstStyle>
            <a:lvl1pPr>
              <a:defRPr sz="36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3" name="Text Placeholder 22"/>
          <p:cNvSpPr>
            <a:spLocks noGrp="1"/>
          </p:cNvSpPr>
          <p:nvPr>
            <p:ph type="body" sz="quarter" idx="10"/>
          </p:nvPr>
        </p:nvSpPr>
        <p:spPr>
          <a:xfrm>
            <a:off x="1446540" y="4198770"/>
            <a:ext cx="5933771" cy="287337"/>
          </a:xfrm>
        </p:spPr>
        <p:txBody>
          <a:bodyPr>
            <a:noAutofit/>
          </a:bodyPr>
          <a:lstStyle>
            <a:lvl1pPr marL="0" indent="0">
              <a:buNone/>
              <a:defRPr sz="1600"/>
            </a:lvl1pPr>
          </a:lstStyle>
          <a:p>
            <a:pPr lvl="0"/>
            <a:r>
              <a:rPr lang="en-US"/>
              <a:t>Click to edit Master text styles</a:t>
            </a:r>
          </a:p>
        </p:txBody>
      </p:sp>
      <p:sp>
        <p:nvSpPr>
          <p:cNvPr id="25" name="Text Placeholder 24"/>
          <p:cNvSpPr>
            <a:spLocks noGrp="1"/>
          </p:cNvSpPr>
          <p:nvPr>
            <p:ph type="body" sz="quarter" idx="1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518342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8C02C251-8FC2-461B-BD07-B847256F3FBA}"/>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BA82F897-966C-49D2-85E9-4224047BCFCD}"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8F3ECC77-60A4-46E0-B5BE-ED1B9793C3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638" y="6465888"/>
            <a:ext cx="8016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2DD500D-0A85-493A-8FD9-0F7C7E6037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EBBB61B4-B502-4B86-9CC0-E4EA7D1AB5ED}"/>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193822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5FD14EEE-C641-43A9-93E4-BC8284A8F95B}"/>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BE8F730D-DAB8-4C86-9C77-2B992A849613}"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62D3BE6F-8DFC-4867-9C59-2B2CCBC7AD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44434277-794A-4616-AFB4-B9C0D7E800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E5DB1541-6DB2-4950-9C17-C50DA2956A90}"/>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203931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16B398F9-912D-4CD8-9F9C-FBB386BA6EBF}"/>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5B886B36-D2AD-46FB-979E-2D6E81CF1878}"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B8D64E97-B268-471A-B2AB-D5324897FC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9ACD3863-933F-439F-B5C9-189478A28C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3">
            <a:extLst>
              <a:ext uri="{FF2B5EF4-FFF2-40B4-BE49-F238E27FC236}">
                <a16:creationId xmlns:a16="http://schemas.microsoft.com/office/drawing/2014/main" id="{DCAAB07A-91B6-4AFE-9DF6-9D9BE63558D6}"/>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115297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EFA40D5-59E2-47C9-8F65-236F660E6214}"/>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10EC1B5C-8475-4D81-9A55-223411A9AA33}"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8" name="Picture 6">
            <a:extLst>
              <a:ext uri="{FF2B5EF4-FFF2-40B4-BE49-F238E27FC236}">
                <a16:creationId xmlns:a16="http://schemas.microsoft.com/office/drawing/2014/main" id="{E77A2157-13A2-40D6-A6A6-1AB90B2025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26F9ECDD-D58C-4065-B90D-25DB6DB42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3">
            <a:extLst>
              <a:ext uri="{FF2B5EF4-FFF2-40B4-BE49-F238E27FC236}">
                <a16:creationId xmlns:a16="http://schemas.microsoft.com/office/drawing/2014/main" id="{3B597F44-3C51-4E1D-AFF5-1DD2CDC666C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371391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1AF227CE-3D1A-47E0-A4DF-98F5FCE2840F}"/>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9BE91BEB-F3D3-452A-BDF0-CCA2D6483C40}"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4" name="Picture 6">
            <a:extLst>
              <a:ext uri="{FF2B5EF4-FFF2-40B4-BE49-F238E27FC236}">
                <a16:creationId xmlns:a16="http://schemas.microsoft.com/office/drawing/2014/main" id="{92665598-A565-414C-BE0C-27CC4A5309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3827EB6E-6695-4094-93D3-C898BB65C2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7682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4818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5CAFADB-BAE0-4B35-B551-4F3744BBF361}"/>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9E591038-8077-4C6E-8500-0408FED6C8C4}"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3" name="Picture 6">
            <a:extLst>
              <a:ext uri="{FF2B5EF4-FFF2-40B4-BE49-F238E27FC236}">
                <a16:creationId xmlns:a16="http://schemas.microsoft.com/office/drawing/2014/main" id="{DE0BA44B-1685-4C1F-BB07-F0B8E9F0CE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28270A3C-9BD4-4F4A-9122-7B8E153148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ED9A06E0-169A-4961-AE81-EF416C1AD0F8}"/>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4222783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25778D61-C6D4-467B-9AE7-3AE5164AA6C1}"/>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0E766C61-83B0-4234-8A42-2A661F61CB0F}"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09F8E641-4BF4-4DFC-9106-762B0CC9A3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A0A0C537-4211-42B0-B414-0C5D31DFAB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a:extLst>
              <a:ext uri="{FF2B5EF4-FFF2-40B4-BE49-F238E27FC236}">
                <a16:creationId xmlns:a16="http://schemas.microsoft.com/office/drawing/2014/main" id="{34B8B4CE-706D-4E6E-BCAA-866C4225A37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1746851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12B12694-5394-41D6-B9F1-38DC1B173133}"/>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F89037F6-D3BB-4092-BDCD-AE4761634271}"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E6F2B93A-ABDB-41E4-A26F-E37F3C32E7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BB5ADE9E-BCF7-4CDE-8169-F4B4C00200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a:extLst>
              <a:ext uri="{FF2B5EF4-FFF2-40B4-BE49-F238E27FC236}">
                <a16:creationId xmlns:a16="http://schemas.microsoft.com/office/drawing/2014/main" id="{89744D98-1E08-4820-B73D-2889C3A2E25C}"/>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650771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26062A86-2040-40B0-98F7-9760AFA56E35}"/>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BFF8B92B-D49F-4C3F-8CAF-182C0A92CAA4}"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D117D85F-8FBF-4460-B086-6FA14FA9D8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69A3E57-810B-4E25-BFE5-07699243F0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273BE23B-A6B2-438F-933B-D834EF3EEDDA}"/>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106430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7D003CB5-2A9A-47A6-A2EE-AB0A45C11F39}"/>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938393DE-32F7-4C8A-AE0C-D328831E7918}"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2A35B989-E4B8-483B-8D95-79A1537B3F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8B3C50F-2E30-406D-9305-A58AF6F419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D6012112-CF11-4CB8-8C2A-B6BDE03628C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759540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F91ED3-8C6A-45C3-9FC1-2148A12C11E1}"/>
              </a:ext>
            </a:extLst>
          </p:cNvPr>
          <p:cNvSpPr>
            <a:spLocks noGrp="1"/>
          </p:cNvSpPr>
          <p:nvPr>
            <p:ph type="dt" sz="half" idx="10"/>
          </p:nvPr>
        </p:nvSpPr>
        <p:spPr>
          <a:xfrm>
            <a:off x="457200" y="6356350"/>
            <a:ext cx="2133600" cy="365125"/>
          </a:xfrm>
          <a:prstGeom prst="rect">
            <a:avLst/>
          </a:prstGeom>
        </p:spPr>
        <p:txBody>
          <a:bodyPr/>
          <a:lstStyle>
            <a:lvl1pPr eaLnBrk="1" hangingPunct="1">
              <a:spcBef>
                <a:spcPct val="20000"/>
              </a:spcBef>
              <a:buFontTx/>
              <a:buChar char="•"/>
              <a:defRPr>
                <a:cs typeface="Arial" pitchFamily="34" charset="0"/>
              </a:defRPr>
            </a:lvl1pPr>
          </a:lstStyle>
          <a:p>
            <a:pPr>
              <a:defRPr/>
            </a:pPr>
            <a:fld id="{56C91129-D0C4-4676-B4D1-6A600AC89664}" type="datetimeFigureOut">
              <a:rPr lang="en-GB"/>
              <a:pPr>
                <a:defRPr/>
              </a:pPr>
              <a:t>08/09/2022</a:t>
            </a:fld>
            <a:endParaRPr lang="en-GB" dirty="0"/>
          </a:p>
        </p:txBody>
      </p:sp>
      <p:sp>
        <p:nvSpPr>
          <p:cNvPr id="5" name="Footer Placeholder 4">
            <a:extLst>
              <a:ext uri="{FF2B5EF4-FFF2-40B4-BE49-F238E27FC236}">
                <a16:creationId xmlns:a16="http://schemas.microsoft.com/office/drawing/2014/main" id="{F4F25FA6-EDE8-422E-BAB8-C485644197A1}"/>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53A72ABA-7EFD-4590-A09A-7DC4D35B44E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a:lvl1pPr>
          </a:lstStyle>
          <a:p>
            <a:fld id="{FDCB569C-7769-4509-B042-48F8D7DE430A}" type="slidenum">
              <a:rPr lang="en-GB" altLang="en-US"/>
              <a:pPr/>
              <a:t>‹#›</a:t>
            </a:fld>
            <a:endParaRPr lang="en-GB" altLang="en-US" dirty="0"/>
          </a:p>
        </p:txBody>
      </p:sp>
    </p:spTree>
    <p:extLst>
      <p:ext uri="{BB962C8B-B14F-4D97-AF65-F5344CB8AC3E}">
        <p14:creationId xmlns:p14="http://schemas.microsoft.com/office/powerpoint/2010/main" val="416381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15" y="0"/>
            <a:ext cx="9141970" cy="6858000"/>
          </a:xfrm>
          <a:prstGeom prst="rect">
            <a:avLst/>
          </a:prstGeom>
        </p:spPr>
      </p:pic>
      <p:sp>
        <p:nvSpPr>
          <p:cNvPr id="1027" name="Text Placeholder 2"/>
          <p:cNvSpPr>
            <a:spLocks noGrp="1"/>
          </p:cNvSpPr>
          <p:nvPr>
            <p:ph type="body" idx="1"/>
          </p:nvPr>
        </p:nvSpPr>
        <p:spPr bwMode="auto">
          <a:xfrm>
            <a:off x="457200" y="2012949"/>
            <a:ext cx="7344888" cy="4613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11" name="Slide Number Placeholder 1"/>
          <p:cNvSpPr txBox="1">
            <a:spLocks/>
          </p:cNvSpPr>
          <p:nvPr userDrawn="1"/>
        </p:nvSpPr>
        <p:spPr bwMode="auto">
          <a:xfrm>
            <a:off x="8547100" y="6356350"/>
            <a:ext cx="596900" cy="365125"/>
          </a:xfrm>
          <a:prstGeom prst="rect">
            <a:avLst/>
          </a:prstGeom>
          <a:noFill/>
          <a:ln>
            <a:miter lim="800000"/>
            <a:headEnd/>
            <a:tailEnd/>
          </a:ln>
        </p:spPr>
        <p:txBody>
          <a:bodyPr anchor="ctr"/>
          <a:lstStyle/>
          <a:p>
            <a:pPr defTabSz="457200" fontAlgn="base">
              <a:spcBef>
                <a:spcPct val="0"/>
              </a:spcBef>
              <a:spcAft>
                <a:spcPct val="0"/>
              </a:spcAft>
              <a:defRPr/>
            </a:pPr>
            <a:fld id="{86ABE27E-048F-460E-BB5C-D4242FBBBB3B}" type="slidenum">
              <a:rPr lang="en-US" sz="1200">
                <a:solidFill>
                  <a:prstClr val="white"/>
                </a:solidFill>
                <a:ea typeface="MS PGothic" pitchFamily="34" charset="-128"/>
                <a:cs typeface="Arial" charset="0"/>
              </a:rPr>
              <a:pPr defTabSz="457200" fontAlgn="base">
                <a:spcBef>
                  <a:spcPct val="0"/>
                </a:spcBef>
                <a:spcAft>
                  <a:spcPct val="0"/>
                </a:spcAft>
                <a:defRPr/>
              </a:pPr>
              <a:t>‹#›</a:t>
            </a:fld>
            <a:endParaRPr lang="en-US" sz="1200" dirty="0">
              <a:solidFill>
                <a:prstClr val="white"/>
              </a:solidFill>
              <a:ea typeface="MS PGothic" pitchFamily="34" charset="-128"/>
              <a:cs typeface="Arial" charset="0"/>
            </a:endParaRPr>
          </a:p>
        </p:txBody>
      </p:sp>
      <p:pic>
        <p:nvPicPr>
          <p:cNvPr id="14" name="Picture 2" descr="H:\PMNCH\Logos\Altri loghi\EWEC 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1020" y="422836"/>
            <a:ext cx="2362200" cy="5695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Placeholder 2"/>
          <p:cNvSpPr>
            <a:spLocks noGrp="1"/>
          </p:cNvSpPr>
          <p:nvPr>
            <p:ph type="title"/>
          </p:nvPr>
        </p:nvSpPr>
        <p:spPr>
          <a:xfrm>
            <a:off x="457200" y="1075874"/>
            <a:ext cx="7344888" cy="925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3972858"/>
      </p:ext>
    </p:extLst>
  </p:cSld>
  <p:clrMap bg1="lt1" tx1="dk1" bg2="lt2" tx2="dk2" accent1="accent1" accent2="accent2" accent3="accent3" accent4="accent4" accent5="accent5" accent6="accent6" hlink="hlink" folHlink="folHlink"/>
  <p:sldLayoutIdLst>
    <p:sldLayoutId id="2147483714" r:id="rId1"/>
    <p:sldLayoutId id="2147483715" r:id="rId2"/>
  </p:sldLayoutIdLst>
  <p:hf hdr="0" ftr="0" dt="0"/>
  <p:txStyles>
    <p:titleStyle>
      <a:lvl1pPr algn="l" defTabSz="457200" rtl="0" eaLnBrk="0" fontAlgn="base" hangingPunct="0">
        <a:spcBef>
          <a:spcPct val="0"/>
        </a:spcBef>
        <a:spcAft>
          <a:spcPct val="0"/>
        </a:spcAft>
        <a:defRPr sz="2400" b="1" kern="1200">
          <a:solidFill>
            <a:srgbClr val="345A8A"/>
          </a:solidFill>
          <a:latin typeface="Cambria" pitchFamily="18" charset="0"/>
          <a:ea typeface="MS PGothic" pitchFamily="34" charset="-128"/>
          <a:cs typeface="Tahoma" pitchFamily="34" charset="0"/>
        </a:defRPr>
      </a:lvl1pPr>
      <a:lvl2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2pPr>
      <a:lvl3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3pPr>
      <a:lvl4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4pPr>
      <a:lvl5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182563" indent="-182563" algn="l" defTabSz="457200" rtl="0" eaLnBrk="0" fontAlgn="base" hangingPunct="0">
        <a:spcBef>
          <a:spcPts val="0"/>
        </a:spcBef>
        <a:spcAft>
          <a:spcPts val="1200"/>
        </a:spcAft>
        <a:buClr>
          <a:srgbClr val="345A8A"/>
        </a:buClr>
        <a:buFont typeface="Wingdings" pitchFamily="2" charset="2"/>
        <a:buChar char="§"/>
        <a:defRPr sz="2000" kern="1200">
          <a:solidFill>
            <a:schemeClr val="tx1"/>
          </a:solidFill>
          <a:latin typeface="+mn-lt"/>
          <a:ea typeface="MS PGothic" pitchFamily="34" charset="-128"/>
          <a:cs typeface="Cambria" pitchFamily="18" charset="0"/>
        </a:defRPr>
      </a:lvl1pPr>
      <a:lvl2pPr marL="742950" indent="-285750" algn="l" defTabSz="457200" rtl="0" eaLnBrk="0" fontAlgn="base" hangingPunct="0">
        <a:spcBef>
          <a:spcPts val="0"/>
        </a:spcBef>
        <a:spcAft>
          <a:spcPts val="1200"/>
        </a:spcAft>
        <a:buClr>
          <a:srgbClr val="4F81BD"/>
        </a:buClr>
        <a:buFont typeface="Arial" charset="0"/>
        <a:buChar char="–"/>
        <a:defRPr sz="2000" kern="1200">
          <a:solidFill>
            <a:schemeClr val="tx1"/>
          </a:solidFill>
          <a:latin typeface="+mn-lt"/>
          <a:ea typeface="MS PGothic" pitchFamily="34" charset="-128"/>
          <a:cs typeface="Cambria" pitchFamily="18" charset="0"/>
        </a:defRPr>
      </a:lvl2pPr>
      <a:lvl3pPr marL="1079500" indent="-165100" algn="l" defTabSz="457200" rtl="0" eaLnBrk="0" fontAlgn="base" hangingPunct="0">
        <a:spcBef>
          <a:spcPts val="0"/>
        </a:spcBef>
        <a:spcAft>
          <a:spcPts val="1200"/>
        </a:spcAft>
        <a:buFont typeface="Arial" charset="0"/>
        <a:buChar char="•"/>
        <a:defRPr sz="2000" kern="1200">
          <a:solidFill>
            <a:schemeClr val="tx1"/>
          </a:solidFill>
          <a:latin typeface="+mn-lt"/>
          <a:ea typeface="MS PGothic" pitchFamily="34" charset="-128"/>
          <a:cs typeface="Cambria" pitchFamily="18" charset="0"/>
        </a:defRPr>
      </a:lvl3pPr>
      <a:lvl4pPr marL="1600200" indent="-228600" algn="l" defTabSz="457200" rtl="0" eaLnBrk="0" fontAlgn="base" hangingPunct="0">
        <a:spcBef>
          <a:spcPts val="0"/>
        </a:spcBef>
        <a:spcAft>
          <a:spcPts val="1200"/>
        </a:spcAft>
        <a:buFont typeface="Arial" charset="0"/>
        <a:buChar char="–"/>
        <a:defRPr sz="2000" kern="1200">
          <a:solidFill>
            <a:schemeClr val="tx1"/>
          </a:solidFill>
          <a:latin typeface="+mn-lt"/>
          <a:ea typeface="MS PGothic" pitchFamily="34" charset="-128"/>
          <a:cs typeface="Cambria" pitchFamily="18" charset="0"/>
        </a:defRPr>
      </a:lvl4pPr>
      <a:lvl5pPr marL="2057400" indent="-228600" algn="l" defTabSz="457200" rtl="0" eaLnBrk="0" fontAlgn="base" hangingPunct="0">
        <a:spcBef>
          <a:spcPts val="0"/>
        </a:spcBef>
        <a:spcAft>
          <a:spcPts val="1200"/>
        </a:spcAft>
        <a:buFont typeface="Arial" charset="0"/>
        <a:buChar char="»"/>
        <a:defRPr sz="2000" kern="1200">
          <a:solidFill>
            <a:schemeClr val="tx1"/>
          </a:solidFill>
          <a:latin typeface="+mn-lt"/>
          <a:ea typeface="MS PGothic" pitchFamily="34" charset="-128"/>
          <a:cs typeface="Cambria"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7FBEAE1-E3D6-4AFC-B426-0F3D315369F1}"/>
              </a:ext>
            </a:extLst>
          </p:cNvPr>
          <p:cNvSpPr>
            <a:spLocks noGrp="1"/>
          </p:cNvSpPr>
          <p:nvPr>
            <p:ph type="title"/>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8B760E00-BA4F-4926-8EC2-42856567CACB}"/>
              </a:ext>
            </a:extLst>
          </p:cNvPr>
          <p:cNvSpPr>
            <a:spLocks noGrp="1"/>
          </p:cNvSpPr>
          <p:nvPr>
            <p:ph type="body" idx="1"/>
          </p:nvPr>
        </p:nvSpPr>
        <p:spPr bwMode="auto">
          <a:xfrm>
            <a:off x="457200" y="1557338"/>
            <a:ext cx="82296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Footer Placeholder 3">
            <a:extLst>
              <a:ext uri="{FF2B5EF4-FFF2-40B4-BE49-F238E27FC236}">
                <a16:creationId xmlns:a16="http://schemas.microsoft.com/office/drawing/2014/main" id="{46B00AD9-A291-4ADF-BC3B-836316FDA8E3}"/>
              </a:ext>
            </a:extLst>
          </p:cNvPr>
          <p:cNvSpPr>
            <a:spLocks noGrp="1"/>
          </p:cNvSpPr>
          <p:nvPr>
            <p:ph type="ftr" sz="quarter" idx="3"/>
          </p:nvPr>
        </p:nvSpPr>
        <p:spPr>
          <a:xfrm>
            <a:off x="465138" y="6562725"/>
            <a:ext cx="2895600" cy="144463"/>
          </a:xfrm>
          <a:prstGeom prst="rect">
            <a:avLst/>
          </a:prstGeom>
        </p:spPr>
        <p:txBody>
          <a:bodyPr vert="horz" lIns="91440" tIns="45720" rIns="91440" bIns="45720" rtlCol="0" anchor="ctr"/>
          <a:lstStyle>
            <a:lvl1pPr algn="l" eaLnBrk="1" fontAlgn="auto" hangingPunct="1">
              <a:spcBef>
                <a:spcPts val="0"/>
              </a:spcBef>
              <a:spcAft>
                <a:spcPts val="0"/>
              </a:spcAft>
              <a:buFontTx/>
              <a:buNone/>
              <a:defRPr sz="900">
                <a:solidFill>
                  <a:prstClr val="white">
                    <a:lumMod val="75000"/>
                  </a:prstClr>
                </a:solidFill>
                <a:latin typeface="Calibri"/>
                <a:cs typeface="+mn-cs"/>
              </a:defRPr>
            </a:lvl1pPr>
          </a:lstStyle>
          <a:p>
            <a:pPr>
              <a:defRPr/>
            </a:pPr>
            <a:r>
              <a:rPr lang="en-US" dirty="0"/>
              <a:t>Filename</a:t>
            </a:r>
            <a:endParaRPr lang="en-GB" dirty="0"/>
          </a:p>
        </p:txBody>
      </p:sp>
      <p:sp>
        <p:nvSpPr>
          <p:cNvPr id="5" name="Slide Number Placeholder 6">
            <a:extLst>
              <a:ext uri="{FF2B5EF4-FFF2-40B4-BE49-F238E27FC236}">
                <a16:creationId xmlns:a16="http://schemas.microsoft.com/office/drawing/2014/main" id="{2D32D6CC-35AA-40AB-8C6A-F09BCF752037}"/>
              </a:ext>
            </a:extLst>
          </p:cNvPr>
          <p:cNvSpPr txBox="1">
            <a:spLocks noChangeArrowheads="1"/>
          </p:cNvSpPr>
          <p:nvPr/>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524BEA42-62AE-4EDB-9B2E-6FBCEB9DB157}"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spTree>
    <p:extLst>
      <p:ext uri="{BB962C8B-B14F-4D97-AF65-F5344CB8AC3E}">
        <p14:creationId xmlns:p14="http://schemas.microsoft.com/office/powerpoint/2010/main" val="221645845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sldNum="0" hdr="0" dt="0"/>
  <p:txStyles>
    <p:titleStyle>
      <a:lvl1pPr algn="l" rtl="0" eaLnBrk="0" fontAlgn="base" hangingPunct="0">
        <a:spcBef>
          <a:spcPct val="0"/>
        </a:spcBef>
        <a:spcAft>
          <a:spcPct val="0"/>
        </a:spcAft>
        <a:defRPr sz="3600" b="1" kern="1200">
          <a:solidFill>
            <a:srgbClr val="007DC5"/>
          </a:solidFill>
          <a:latin typeface="+mj-lt"/>
          <a:ea typeface="+mj-ea"/>
          <a:cs typeface="+mj-cs"/>
        </a:defRPr>
      </a:lvl1pPr>
      <a:lvl2pPr algn="l" rtl="0" eaLnBrk="0" fontAlgn="base" hangingPunct="0">
        <a:spcBef>
          <a:spcPct val="0"/>
        </a:spcBef>
        <a:spcAft>
          <a:spcPct val="0"/>
        </a:spcAft>
        <a:defRPr sz="3600" b="1">
          <a:solidFill>
            <a:srgbClr val="007DC5"/>
          </a:solidFill>
          <a:latin typeface="Calibri" pitchFamily="34" charset="0"/>
        </a:defRPr>
      </a:lvl2pPr>
      <a:lvl3pPr algn="l" rtl="0" eaLnBrk="0" fontAlgn="base" hangingPunct="0">
        <a:spcBef>
          <a:spcPct val="0"/>
        </a:spcBef>
        <a:spcAft>
          <a:spcPct val="0"/>
        </a:spcAft>
        <a:defRPr sz="3600" b="1">
          <a:solidFill>
            <a:srgbClr val="007DC5"/>
          </a:solidFill>
          <a:latin typeface="Calibri" pitchFamily="34" charset="0"/>
        </a:defRPr>
      </a:lvl3pPr>
      <a:lvl4pPr algn="l" rtl="0" eaLnBrk="0" fontAlgn="base" hangingPunct="0">
        <a:spcBef>
          <a:spcPct val="0"/>
        </a:spcBef>
        <a:spcAft>
          <a:spcPct val="0"/>
        </a:spcAft>
        <a:defRPr sz="3600" b="1">
          <a:solidFill>
            <a:srgbClr val="007DC5"/>
          </a:solidFill>
          <a:latin typeface="Calibri" pitchFamily="34" charset="0"/>
        </a:defRPr>
      </a:lvl4pPr>
      <a:lvl5pPr algn="l" rtl="0" eaLnBrk="0" fontAlgn="base" hangingPunct="0">
        <a:spcBef>
          <a:spcPct val="0"/>
        </a:spcBef>
        <a:spcAft>
          <a:spcPct val="0"/>
        </a:spcAft>
        <a:defRPr sz="3600" b="1">
          <a:solidFill>
            <a:srgbClr val="007DC5"/>
          </a:solidFill>
          <a:latin typeface="Calibri" pitchFamily="34" charset="0"/>
        </a:defRPr>
      </a:lvl5pPr>
      <a:lvl6pPr marL="457200" algn="l" rtl="0" fontAlgn="base">
        <a:spcBef>
          <a:spcPct val="0"/>
        </a:spcBef>
        <a:spcAft>
          <a:spcPct val="0"/>
        </a:spcAft>
        <a:defRPr sz="3600" b="1">
          <a:solidFill>
            <a:srgbClr val="007DC5"/>
          </a:solidFill>
          <a:latin typeface="Calibri" pitchFamily="34" charset="0"/>
        </a:defRPr>
      </a:lvl6pPr>
      <a:lvl7pPr marL="914400" algn="l" rtl="0" fontAlgn="base">
        <a:spcBef>
          <a:spcPct val="0"/>
        </a:spcBef>
        <a:spcAft>
          <a:spcPct val="0"/>
        </a:spcAft>
        <a:defRPr sz="3600" b="1">
          <a:solidFill>
            <a:srgbClr val="007DC5"/>
          </a:solidFill>
          <a:latin typeface="Calibri" pitchFamily="34" charset="0"/>
        </a:defRPr>
      </a:lvl7pPr>
      <a:lvl8pPr marL="1371600" algn="l" rtl="0" fontAlgn="base">
        <a:spcBef>
          <a:spcPct val="0"/>
        </a:spcBef>
        <a:spcAft>
          <a:spcPct val="0"/>
        </a:spcAft>
        <a:defRPr sz="3600" b="1">
          <a:solidFill>
            <a:srgbClr val="007DC5"/>
          </a:solidFill>
          <a:latin typeface="Calibri" pitchFamily="34" charset="0"/>
        </a:defRPr>
      </a:lvl8pPr>
      <a:lvl9pPr marL="1828800" algn="l" rtl="0" fontAlgn="base">
        <a:spcBef>
          <a:spcPct val="0"/>
        </a:spcBef>
        <a:spcAft>
          <a:spcPct val="0"/>
        </a:spcAft>
        <a:defRPr sz="3600" b="1">
          <a:solidFill>
            <a:srgbClr val="007DC5"/>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panose="05000000000000000000" pitchFamily="2" charset="2"/>
        <a:buChar char="q"/>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541" y="1556792"/>
            <a:ext cx="5933771" cy="2232248"/>
          </a:xfrm>
        </p:spPr>
        <p:txBody>
          <a:bodyPr>
            <a:normAutofit/>
          </a:bodyPr>
          <a:lstStyle/>
          <a:p>
            <a:r>
              <a:rPr lang="en-US" sz="3200" dirty="0"/>
              <a:t>Recent evolutions and research agenda in the field of SRHR</a:t>
            </a:r>
            <a:br>
              <a:rPr lang="en-US" sz="3200" dirty="0"/>
            </a:br>
            <a:br>
              <a:rPr lang="en-US" sz="3200" dirty="0"/>
            </a:br>
            <a:endParaRPr lang="en-GB" sz="3200" dirty="0"/>
          </a:p>
        </p:txBody>
      </p:sp>
      <p:sp>
        <p:nvSpPr>
          <p:cNvPr id="3" name="Subtitle 2"/>
          <p:cNvSpPr>
            <a:spLocks noGrp="1"/>
          </p:cNvSpPr>
          <p:nvPr>
            <p:ph type="subTitle" idx="1"/>
          </p:nvPr>
        </p:nvSpPr>
        <p:spPr/>
        <p:txBody>
          <a:bodyPr>
            <a:normAutofit lnSpcReduction="10000"/>
          </a:bodyPr>
          <a:lstStyle/>
          <a:p>
            <a:pPr lvl="0">
              <a:spcBef>
                <a:spcPts val="0"/>
              </a:spcBef>
              <a:buClrTx/>
              <a:buSzTx/>
              <a:defRPr/>
            </a:pPr>
            <a:r>
              <a:rPr lang="en-US" kern="0" dirty="0">
                <a:solidFill>
                  <a:srgbClr val="000000"/>
                </a:solidFill>
                <a:latin typeface="Calibri" pitchFamily="34" charset="0"/>
                <a:cs typeface="Calibri" pitchFamily="34" charset="0"/>
              </a:rPr>
              <a:t>Dr Moazzam Ali </a:t>
            </a:r>
            <a:r>
              <a:rPr lang="en-US" sz="1200" kern="0" dirty="0">
                <a:solidFill>
                  <a:srgbClr val="000000"/>
                </a:solidFill>
                <a:latin typeface="Calibri" pitchFamily="34" charset="0"/>
                <a:cs typeface="Calibri" pitchFamily="34" charset="0"/>
              </a:rPr>
              <a:t>MD, PhD, MPH</a:t>
            </a:r>
          </a:p>
        </p:txBody>
      </p:sp>
      <p:sp>
        <p:nvSpPr>
          <p:cNvPr id="4" name="Text Placeholder 24"/>
          <p:cNvSpPr>
            <a:spLocks noGrp="1"/>
          </p:cNvSpPr>
          <p:nvPr>
            <p:ph type="body" sz="quarter" idx="11"/>
          </p:nvPr>
        </p:nvSpPr>
        <p:spPr>
          <a:xfrm>
            <a:off x="0" y="476672"/>
            <a:ext cx="1763688" cy="432048"/>
          </a:xfrm>
          <a:solidFill>
            <a:schemeClr val="tx1">
              <a:lumMod val="95000"/>
              <a:lumOff val="5000"/>
            </a:schemeClr>
          </a:solidFill>
        </p:spPr>
        <p:txBody>
          <a:bodyPr>
            <a:normAutofit fontScale="92500" lnSpcReduction="10000"/>
          </a:bodyPr>
          <a:lstStyle>
            <a:lvl1pPr marL="0" indent="0" algn="ctr">
              <a:buNone/>
              <a:defRPr sz="1200" b="1" baseline="0">
                <a:solidFill>
                  <a:schemeClr val="bg1"/>
                </a:solidFill>
                <a:latin typeface="+mj-lt"/>
              </a:defRPr>
            </a:lvl1pPr>
          </a:lstStyle>
          <a:p>
            <a:pPr lvl="0"/>
            <a:r>
              <a:rPr lang="en-US" dirty="0"/>
              <a:t>September 2022</a:t>
            </a:r>
          </a:p>
          <a:p>
            <a:pPr lvl="0"/>
            <a:r>
              <a:rPr lang="en-US" dirty="0"/>
              <a:t>GFMER</a:t>
            </a:r>
            <a:endParaRPr lang="en-GB" dirty="0"/>
          </a:p>
        </p:txBody>
      </p:sp>
      <p:sp>
        <p:nvSpPr>
          <p:cNvPr id="5" name="Text Placeholder 22"/>
          <p:cNvSpPr>
            <a:spLocks noGrp="1"/>
          </p:cNvSpPr>
          <p:nvPr>
            <p:ph type="body" sz="quarter" idx="10"/>
          </p:nvPr>
        </p:nvSpPr>
        <p:spPr>
          <a:xfrm>
            <a:off x="1446541" y="4149080"/>
            <a:ext cx="5834062" cy="287337"/>
          </a:xfrm>
        </p:spPr>
        <p:txBody>
          <a:bodyPr>
            <a:noAutofit/>
          </a:bodyPr>
          <a:lstStyle>
            <a:lvl1pPr marL="0" indent="0">
              <a:buNone/>
              <a:defRPr sz="1600"/>
            </a:lvl1pPr>
          </a:lstStyle>
          <a:p>
            <a:r>
              <a:rPr lang="en-US" kern="0" dirty="0">
                <a:solidFill>
                  <a:srgbClr val="000000"/>
                </a:solidFill>
                <a:latin typeface="Calibri" pitchFamily="34" charset="0"/>
                <a:cs typeface="Calibri" pitchFamily="34" charset="0"/>
              </a:rPr>
              <a:t>Department of Reproductive Health and Research</a:t>
            </a:r>
          </a:p>
        </p:txBody>
      </p:sp>
    </p:spTree>
    <p:extLst>
      <p:ext uri="{BB962C8B-B14F-4D97-AF65-F5344CB8AC3E}">
        <p14:creationId xmlns:p14="http://schemas.microsoft.com/office/powerpoint/2010/main" val="23509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areas of research</a:t>
            </a:r>
          </a:p>
        </p:txBody>
      </p:sp>
      <p:sp>
        <p:nvSpPr>
          <p:cNvPr id="3" name="Content Placeholder 2"/>
          <p:cNvSpPr>
            <a:spLocks noGrp="1"/>
          </p:cNvSpPr>
          <p:nvPr>
            <p:ph idx="1"/>
          </p:nvPr>
        </p:nvSpPr>
        <p:spPr/>
        <p:txBody>
          <a:bodyPr>
            <a:normAutofit fontScale="92500" lnSpcReduction="20000"/>
          </a:bodyPr>
          <a:lstStyle/>
          <a:p>
            <a:r>
              <a:rPr lang="en-GB" dirty="0"/>
              <a:t>Innovation in technology (POCT, maternal health management, HPV vaccines) </a:t>
            </a:r>
          </a:p>
          <a:p>
            <a:r>
              <a:rPr lang="en-GB" dirty="0"/>
              <a:t>Integration of services (HIV and syphilis, HIV and contraception, immunization)</a:t>
            </a:r>
          </a:p>
          <a:p>
            <a:r>
              <a:rPr lang="en-GB" dirty="0"/>
              <a:t>Research to support development and implementation of guidelines at country level</a:t>
            </a:r>
          </a:p>
          <a:p>
            <a:r>
              <a:rPr lang="en-GB" dirty="0"/>
              <a:t>Innovative financing (vouchers, conditional cash transfer)</a:t>
            </a:r>
          </a:p>
          <a:p>
            <a:r>
              <a:rPr lang="en-GB" dirty="0"/>
              <a:t>Capacity building (multipurpose workers, staff retention)</a:t>
            </a:r>
          </a:p>
          <a:p>
            <a:r>
              <a:rPr lang="en-GB" dirty="0"/>
              <a:t>Social determinants in health </a:t>
            </a:r>
          </a:p>
          <a:p>
            <a:r>
              <a:rPr lang="en-GB" dirty="0"/>
              <a:t>Equity aspect (adolescent health issues)</a:t>
            </a:r>
          </a:p>
          <a:p>
            <a:r>
              <a:rPr lang="en-GB" dirty="0"/>
              <a:t>Monitoring and accountability (MMR, STI estimates)</a:t>
            </a:r>
          </a:p>
          <a:p>
            <a:r>
              <a:rPr lang="en-GB" dirty="0"/>
              <a:t>Emerging issues (Zika, Ebola, covid)</a:t>
            </a:r>
          </a:p>
          <a:p>
            <a:endParaRPr lang="en-GB" b="1" dirty="0"/>
          </a:p>
          <a:p>
            <a:endParaRPr lang="en-GB" dirty="0"/>
          </a:p>
          <a:p>
            <a:endParaRPr lang="en-GB" dirty="0"/>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186025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435280" cy="850106"/>
          </a:xfrm>
        </p:spPr>
        <p:txBody>
          <a:bodyPr>
            <a:normAutofit fontScale="90000"/>
          </a:bodyPr>
          <a:lstStyle/>
          <a:p>
            <a:r>
              <a:rPr lang="en-GB" sz="3200" dirty="0"/>
              <a:t>Overall alignment good; some reorientation needed</a:t>
            </a:r>
          </a:p>
        </p:txBody>
      </p:sp>
      <p:sp>
        <p:nvSpPr>
          <p:cNvPr id="3" name="Content Placeholder 2"/>
          <p:cNvSpPr>
            <a:spLocks noGrp="1"/>
          </p:cNvSpPr>
          <p:nvPr>
            <p:ph idx="1"/>
          </p:nvPr>
        </p:nvSpPr>
        <p:spPr>
          <a:xfrm>
            <a:off x="673224" y="836712"/>
            <a:ext cx="7859216" cy="5760640"/>
          </a:xfrm>
        </p:spPr>
        <p:txBody>
          <a:bodyPr anchor="ctr">
            <a:noAutofit/>
          </a:bodyPr>
          <a:lstStyle/>
          <a:p>
            <a:pPr>
              <a:spcBef>
                <a:spcPts val="600"/>
              </a:spcBef>
              <a:spcAft>
                <a:spcPts val="600"/>
              </a:spcAft>
            </a:pPr>
            <a:r>
              <a:rPr lang="en-GB" sz="2200" b="1" dirty="0"/>
              <a:t>UHC</a:t>
            </a:r>
            <a:r>
              <a:rPr lang="en-GB" sz="2200" dirty="0"/>
              <a:t> as a platform for an integrated approach for delivering SRH services; health security and greater consideration of socio- economic interactions needed</a:t>
            </a:r>
          </a:p>
          <a:p>
            <a:pPr>
              <a:spcBef>
                <a:spcPts val="600"/>
              </a:spcBef>
              <a:spcAft>
                <a:spcPts val="600"/>
              </a:spcAft>
            </a:pPr>
            <a:r>
              <a:rPr lang="en-GB" sz="2200" b="1" dirty="0"/>
              <a:t>Intersectoral action</a:t>
            </a:r>
            <a:r>
              <a:rPr lang="en-GB" sz="2200" dirty="0"/>
              <a:t>: stronger integration with the economic, social and environmental determinants needed</a:t>
            </a:r>
          </a:p>
          <a:p>
            <a:pPr>
              <a:spcBef>
                <a:spcPts val="600"/>
              </a:spcBef>
              <a:spcAft>
                <a:spcPts val="600"/>
              </a:spcAft>
            </a:pPr>
            <a:r>
              <a:rPr lang="en-GB" sz="2200" b="1" dirty="0"/>
              <a:t>Equity</a:t>
            </a:r>
            <a:r>
              <a:rPr lang="en-GB" sz="2200" dirty="0"/>
              <a:t>: absolutely critical, and for all countries; need for focus on sub-national data and actions</a:t>
            </a:r>
          </a:p>
          <a:p>
            <a:pPr>
              <a:spcBef>
                <a:spcPts val="600"/>
              </a:spcBef>
              <a:spcAft>
                <a:spcPts val="600"/>
              </a:spcAft>
            </a:pPr>
            <a:r>
              <a:rPr lang="en-GB" sz="2200" b="1" dirty="0"/>
              <a:t>Gender Equality and Human Rights: </a:t>
            </a:r>
            <a:r>
              <a:rPr lang="en-GB" sz="2200" dirty="0"/>
              <a:t>need for stronger and deeper integration of gender equality and human rights</a:t>
            </a:r>
          </a:p>
          <a:p>
            <a:pPr>
              <a:spcBef>
                <a:spcPts val="600"/>
              </a:spcBef>
              <a:spcAft>
                <a:spcPts val="600"/>
              </a:spcAft>
            </a:pPr>
            <a:r>
              <a:rPr lang="en-GB" sz="2200" b="1" dirty="0"/>
              <a:t>Financing shifts</a:t>
            </a:r>
            <a:r>
              <a:rPr lang="en-GB" sz="2200" dirty="0"/>
              <a:t> to greater domestic financing; least developed and fragile countries continue to need ODA assistance</a:t>
            </a:r>
          </a:p>
          <a:p>
            <a:pPr>
              <a:spcBef>
                <a:spcPts val="600"/>
              </a:spcBef>
              <a:spcAft>
                <a:spcPts val="600"/>
              </a:spcAft>
            </a:pPr>
            <a:r>
              <a:rPr lang="en-GB" sz="2200" b="1" dirty="0"/>
              <a:t>Monitoring and accountability framework</a:t>
            </a:r>
            <a:r>
              <a:rPr lang="en-GB" sz="2200" dirty="0"/>
              <a:t> requirements enormous; increased role for HRP</a:t>
            </a:r>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418386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ACB542-7C53-4C96-B5BE-AC052530C674}"/>
              </a:ext>
            </a:extLst>
          </p:cNvPr>
          <p:cNvSpPr/>
          <p:nvPr/>
        </p:nvSpPr>
        <p:spPr>
          <a:xfrm>
            <a:off x="0" y="-4763"/>
            <a:ext cx="7272338" cy="1152526"/>
          </a:xfrm>
          <a:prstGeom prst="rect">
            <a:avLst/>
          </a:prstGeom>
          <a:solidFill>
            <a:srgbClr val="A12341"/>
          </a:solidFill>
          <a:ln>
            <a:solidFill>
              <a:srgbClr val="A123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427" name="Content Placeholder 2">
            <a:extLst>
              <a:ext uri="{FF2B5EF4-FFF2-40B4-BE49-F238E27FC236}">
                <a16:creationId xmlns:a16="http://schemas.microsoft.com/office/drawing/2014/main" id="{EE137C7F-8D09-4380-99C9-D672EC36FF13}"/>
              </a:ext>
            </a:extLst>
          </p:cNvPr>
          <p:cNvSpPr>
            <a:spLocks noGrp="1"/>
          </p:cNvSpPr>
          <p:nvPr>
            <p:ph idx="1"/>
          </p:nvPr>
        </p:nvSpPr>
        <p:spPr>
          <a:xfrm>
            <a:off x="179388" y="1557338"/>
            <a:ext cx="5905500" cy="5256212"/>
          </a:xfrm>
        </p:spPr>
        <p:txBody>
          <a:bodyPr anchor="ctr"/>
          <a:lstStyle/>
          <a:p>
            <a:pPr>
              <a:buClr>
                <a:srgbClr val="000000"/>
              </a:buClr>
            </a:pPr>
            <a:r>
              <a:rPr lang="en-US" altLang="en-US" sz="1700" dirty="0">
                <a:solidFill>
                  <a:srgbClr val="000000"/>
                </a:solidFill>
              </a:rPr>
              <a:t>As of recent, an estimated </a:t>
            </a:r>
          </a:p>
          <a:p>
            <a:pPr lvl="1"/>
            <a:r>
              <a:rPr lang="en-US" altLang="en-US" sz="1700" b="1" dirty="0">
                <a:solidFill>
                  <a:srgbClr val="0070C0"/>
                </a:solidFill>
              </a:rPr>
              <a:t>295 000 women died from pregnancy-related causes </a:t>
            </a:r>
            <a:r>
              <a:rPr lang="en-US" altLang="en-US" sz="1700" dirty="0">
                <a:solidFill>
                  <a:srgbClr val="0070C0"/>
                </a:solidFill>
              </a:rPr>
              <a:t> </a:t>
            </a:r>
          </a:p>
          <a:p>
            <a:pPr lvl="1"/>
            <a:r>
              <a:rPr lang="en-US" altLang="en-US" sz="1700" b="1" dirty="0">
                <a:solidFill>
                  <a:srgbClr val="0070C0"/>
                </a:solidFill>
              </a:rPr>
              <a:t>2.7 million babies died </a:t>
            </a:r>
            <a:r>
              <a:rPr lang="en-US" altLang="en-US" sz="1700" dirty="0">
                <a:solidFill>
                  <a:srgbClr val="000000"/>
                </a:solidFill>
              </a:rPr>
              <a:t>during the first 28 days of life and </a:t>
            </a:r>
          </a:p>
          <a:p>
            <a:pPr lvl="1"/>
            <a:r>
              <a:rPr lang="en-US" altLang="en-US" sz="1700" b="1" dirty="0">
                <a:solidFill>
                  <a:srgbClr val="0070C0"/>
                </a:solidFill>
              </a:rPr>
              <a:t>2.6 million babies were stillborn</a:t>
            </a:r>
            <a:r>
              <a:rPr lang="en-US" altLang="en-US" sz="1700" dirty="0">
                <a:solidFill>
                  <a:srgbClr val="000000"/>
                </a:solidFill>
              </a:rPr>
              <a:t>.</a:t>
            </a:r>
            <a:r>
              <a:rPr lang="en-US" altLang="en-US" sz="1700" b="1" dirty="0">
                <a:solidFill>
                  <a:srgbClr val="000000"/>
                </a:solidFill>
              </a:rPr>
              <a:t> </a:t>
            </a:r>
            <a:r>
              <a:rPr lang="en-US" altLang="en-US" sz="1700" dirty="0">
                <a:solidFill>
                  <a:srgbClr val="000000"/>
                </a:solidFill>
              </a:rPr>
              <a:t>98% of stillbirths take place in low-income and middle-income countries.</a:t>
            </a:r>
          </a:p>
          <a:p>
            <a:pPr>
              <a:buClr>
                <a:srgbClr val="000000"/>
              </a:buClr>
            </a:pPr>
            <a:r>
              <a:rPr lang="en-US" altLang="en-US" sz="1700" b="1" dirty="0">
                <a:solidFill>
                  <a:srgbClr val="0070C0"/>
                </a:solidFill>
              </a:rPr>
              <a:t>Child marriages: 39 000 every day. </a:t>
            </a:r>
          </a:p>
          <a:p>
            <a:pPr>
              <a:buClr>
                <a:srgbClr val="000000"/>
              </a:buClr>
            </a:pPr>
            <a:r>
              <a:rPr lang="en-US" altLang="en-US" sz="1700" dirty="0">
                <a:solidFill>
                  <a:srgbClr val="000000"/>
                </a:solidFill>
              </a:rPr>
              <a:t>About </a:t>
            </a:r>
            <a:r>
              <a:rPr lang="en-US" altLang="en-US" sz="1700" b="1" dirty="0">
                <a:solidFill>
                  <a:srgbClr val="0070C0"/>
                </a:solidFill>
              </a:rPr>
              <a:t>1 million girls under 15 give birth every year</a:t>
            </a:r>
            <a:r>
              <a:rPr lang="en-US" altLang="en-US" sz="1700" dirty="0">
                <a:solidFill>
                  <a:srgbClr val="000000"/>
                </a:solidFill>
              </a:rPr>
              <a:t>—most in low- and middle-income countries.</a:t>
            </a:r>
          </a:p>
          <a:p>
            <a:pPr>
              <a:buClr>
                <a:srgbClr val="000000"/>
              </a:buClr>
            </a:pPr>
            <a:r>
              <a:rPr lang="en-US" altLang="en-US" sz="1700" dirty="0">
                <a:solidFill>
                  <a:srgbClr val="000000"/>
                </a:solidFill>
              </a:rPr>
              <a:t>An estimated </a:t>
            </a:r>
            <a:r>
              <a:rPr lang="en-US" altLang="en-US" sz="1700" b="1" dirty="0">
                <a:solidFill>
                  <a:srgbClr val="0070C0"/>
                </a:solidFill>
              </a:rPr>
              <a:t>214 million women have unmet need in contraception </a:t>
            </a:r>
            <a:r>
              <a:rPr lang="en-US" altLang="en-US" sz="1700" dirty="0">
                <a:solidFill>
                  <a:srgbClr val="000000"/>
                </a:solidFill>
              </a:rPr>
              <a:t>in developing countries .</a:t>
            </a:r>
          </a:p>
          <a:p>
            <a:pPr>
              <a:buClr>
                <a:srgbClr val="000000"/>
              </a:buClr>
            </a:pPr>
            <a:r>
              <a:rPr lang="en-US" altLang="en-US" sz="1700" dirty="0">
                <a:solidFill>
                  <a:srgbClr val="000000"/>
                </a:solidFill>
              </a:rPr>
              <a:t>Recent estimates:</a:t>
            </a:r>
            <a:r>
              <a:rPr lang="en-US" altLang="en-US" sz="1700" b="1" dirty="0">
                <a:solidFill>
                  <a:srgbClr val="0070C0"/>
                </a:solidFill>
              </a:rPr>
              <a:t> 56 million induced abortions </a:t>
            </a:r>
            <a:r>
              <a:rPr lang="en-US" altLang="en-US" sz="1700" dirty="0">
                <a:solidFill>
                  <a:srgbClr val="000000"/>
                </a:solidFill>
              </a:rPr>
              <a:t>occurred each year worldwide. </a:t>
            </a:r>
          </a:p>
          <a:p>
            <a:pPr>
              <a:buClr>
                <a:srgbClr val="000000"/>
              </a:buClr>
            </a:pPr>
            <a:r>
              <a:rPr lang="en-US" altLang="en-US" sz="1700" dirty="0">
                <a:solidFill>
                  <a:srgbClr val="000000"/>
                </a:solidFill>
              </a:rPr>
              <a:t>Each year, there are an estimated </a:t>
            </a:r>
            <a:r>
              <a:rPr lang="en-US" altLang="en-US" sz="1700" b="1" dirty="0">
                <a:solidFill>
                  <a:srgbClr val="0070C0"/>
                </a:solidFill>
              </a:rPr>
              <a:t>357 million new infections with 1 of 4 STIs</a:t>
            </a:r>
            <a:r>
              <a:rPr lang="en-US" altLang="en-US" sz="1700" dirty="0">
                <a:solidFill>
                  <a:srgbClr val="000000"/>
                </a:solidFill>
              </a:rPr>
              <a:t>: chlamydia, gonorrhea, syphilis and trichomoniasis. </a:t>
            </a:r>
          </a:p>
          <a:p>
            <a:pPr>
              <a:buClr>
                <a:srgbClr val="000000"/>
              </a:buClr>
            </a:pPr>
            <a:r>
              <a:rPr lang="en-US" altLang="en-US" sz="1700" b="1" dirty="0">
                <a:solidFill>
                  <a:srgbClr val="0070C0"/>
                </a:solidFill>
              </a:rPr>
              <a:t>1 in 3</a:t>
            </a:r>
            <a:r>
              <a:rPr lang="en-US" altLang="en-US" sz="1700" dirty="0"/>
              <a:t> women worldwide have experienced either </a:t>
            </a:r>
            <a:r>
              <a:rPr lang="en-US" altLang="en-US" sz="1700" b="1" dirty="0">
                <a:solidFill>
                  <a:srgbClr val="0070C0"/>
                </a:solidFill>
              </a:rPr>
              <a:t>physical and/or sexual intimate partner violence</a:t>
            </a:r>
            <a:r>
              <a:rPr lang="en-US" altLang="en-US" sz="1700" dirty="0">
                <a:solidFill>
                  <a:srgbClr val="000000"/>
                </a:solidFill>
              </a:rPr>
              <a:t>.</a:t>
            </a:r>
          </a:p>
          <a:p>
            <a:pPr>
              <a:buClr>
                <a:srgbClr val="000000"/>
              </a:buClr>
            </a:pPr>
            <a:endParaRPr lang="en-US" altLang="en-US" sz="1700" dirty="0">
              <a:solidFill>
                <a:srgbClr val="000000"/>
              </a:solidFill>
            </a:endParaRPr>
          </a:p>
          <a:p>
            <a:pPr>
              <a:spcBef>
                <a:spcPts val="600"/>
              </a:spcBef>
              <a:spcAft>
                <a:spcPts val="600"/>
              </a:spcAft>
              <a:buFont typeface="Wingdings" panose="05000000000000000000" pitchFamily="2" charset="2"/>
              <a:buChar char="§"/>
            </a:pPr>
            <a:endParaRPr lang="en-US" altLang="en-US" sz="1700" b="1" dirty="0"/>
          </a:p>
        </p:txBody>
      </p:sp>
      <p:pic>
        <p:nvPicPr>
          <p:cNvPr id="6" name="Picture 3" descr="D:\STAG Presentations\FP in Uganda.jpg">
            <a:extLst>
              <a:ext uri="{FF2B5EF4-FFF2-40B4-BE49-F238E27FC236}">
                <a16:creationId xmlns:a16="http://schemas.microsoft.com/office/drawing/2014/main" id="{C3F83CFD-42C0-4B73-AAC4-1EC395ED47A5}"/>
              </a:ext>
            </a:extLst>
          </p:cNvPr>
          <p:cNvPicPr>
            <a:picLocks noChangeAspect="1" noChangeArrowheads="1"/>
          </p:cNvPicPr>
          <p:nvPr/>
        </p:nvPicPr>
        <p:blipFill>
          <a:blip r:embed="rId3"/>
          <a:srcRect/>
          <a:stretch>
            <a:fillRect/>
          </a:stretch>
        </p:blipFill>
        <p:spPr bwMode="auto">
          <a:xfrm>
            <a:off x="6818313" y="-4763"/>
            <a:ext cx="2325687" cy="1562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3429" name="TextBox 7">
            <a:extLst>
              <a:ext uri="{FF2B5EF4-FFF2-40B4-BE49-F238E27FC236}">
                <a16:creationId xmlns:a16="http://schemas.microsoft.com/office/drawing/2014/main" id="{4EBEA0FA-5A93-4611-AFC5-A8358C8BC48F}"/>
              </a:ext>
            </a:extLst>
          </p:cNvPr>
          <p:cNvSpPr txBox="1">
            <a:spLocks noChangeArrowheads="1"/>
          </p:cNvSpPr>
          <p:nvPr/>
        </p:nvSpPr>
        <p:spPr bwMode="auto">
          <a:xfrm>
            <a:off x="179388" y="188913"/>
            <a:ext cx="66389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60000"/>
              <a:buFont typeface="Wingdings" panose="05000000000000000000" pitchFamily="2" charset="2"/>
              <a:buChar char="q"/>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Magnitude of the problems related to sexual and reproductive health and rights</a:t>
            </a:r>
            <a:endParaRPr kumimoji="0" lang="en-GB" altLang="en-US" sz="26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pic>
        <p:nvPicPr>
          <p:cNvPr id="103430" name="Picture 3">
            <a:extLst>
              <a:ext uri="{FF2B5EF4-FFF2-40B4-BE49-F238E27FC236}">
                <a16:creationId xmlns:a16="http://schemas.microsoft.com/office/drawing/2014/main" id="{E4B6FA1D-A507-4AF9-95F7-C8B5E21A00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3429000"/>
            <a:ext cx="3048000" cy="17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4">
            <a:extLst>
              <a:ext uri="{FF2B5EF4-FFF2-40B4-BE49-F238E27FC236}">
                <a16:creationId xmlns:a16="http://schemas.microsoft.com/office/drawing/2014/main" id="{7285B731-8DF9-4DA0-AE3D-64D9F212981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1773238"/>
            <a:ext cx="2114550" cy="166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CE1482D-56FD-4199-93C5-5EC92C6B32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3300" y="5198318"/>
            <a:ext cx="1952625" cy="1543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296144"/>
          </a:xfrm>
        </p:spPr>
        <p:txBody>
          <a:bodyPr>
            <a:normAutofit/>
          </a:bodyPr>
          <a:lstStyle/>
          <a:p>
            <a:r>
              <a:rPr lang="en-GB" sz="3200" dirty="0"/>
              <a:t>Several challenges to ensuring and protecting SRH rights remain</a:t>
            </a:r>
          </a:p>
        </p:txBody>
      </p:sp>
      <p:sp>
        <p:nvSpPr>
          <p:cNvPr id="3" name="Content Placeholder 2"/>
          <p:cNvSpPr>
            <a:spLocks noGrp="1"/>
          </p:cNvSpPr>
          <p:nvPr>
            <p:ph idx="1"/>
          </p:nvPr>
        </p:nvSpPr>
        <p:spPr>
          <a:xfrm>
            <a:off x="251520" y="1124744"/>
            <a:ext cx="4805436" cy="2099692"/>
          </a:xfrm>
        </p:spPr>
        <p:txBody>
          <a:bodyPr anchor="ctr">
            <a:normAutofit fontScale="77500" lnSpcReduction="20000"/>
          </a:bodyPr>
          <a:lstStyle/>
          <a:p>
            <a:pPr>
              <a:spcBef>
                <a:spcPts val="0"/>
              </a:spcBef>
              <a:spcAft>
                <a:spcPts val="600"/>
              </a:spcAft>
            </a:pPr>
            <a:r>
              <a:rPr lang="en-GB" dirty="0"/>
              <a:t>Addressing sexuality, sexual health, safe abortion, and gender relations continue to be challenging politically</a:t>
            </a:r>
          </a:p>
          <a:p>
            <a:r>
              <a:rPr lang="en-GB" dirty="0"/>
              <a:t>Integrating SRHR in humanitarian responses essential but modalities unclear</a:t>
            </a:r>
          </a:p>
        </p:txBody>
      </p:sp>
      <p:sp>
        <p:nvSpPr>
          <p:cNvPr id="4" name="Footer Placeholder 3"/>
          <p:cNvSpPr>
            <a:spLocks noGrp="1"/>
          </p:cNvSpPr>
          <p:nvPr>
            <p:ph type="ftr" sz="quarter" idx="3"/>
          </p:nvPr>
        </p:nvSpPr>
        <p:spPr/>
        <p:txBody>
          <a:bodyPr/>
          <a:lstStyle/>
          <a:p>
            <a:r>
              <a:rPr lang="en-US" dirty="0">
                <a:solidFill>
                  <a:prstClr val="white">
                    <a:lumMod val="75000"/>
                  </a:prstClr>
                </a:solidFill>
              </a:rPr>
              <a:t>Filename</a:t>
            </a:r>
            <a:endParaRPr lang="en-GB" dirty="0">
              <a:solidFill>
                <a:prstClr val="white">
                  <a:lumMod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956" y="1052736"/>
            <a:ext cx="3619500"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khoslar\AppData\Local\Microsoft\Windows\Temporary Internet Files\Content.Outlook\V79SXILD\FullSizeRe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006" y="3508300"/>
            <a:ext cx="3883551" cy="1504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19" y="3645024"/>
            <a:ext cx="3816424" cy="1972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8004" y="5136584"/>
            <a:ext cx="3883554" cy="1412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02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WHO/HRP’s core functions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1272686"/>
              </p:ext>
            </p:extLst>
          </p:nvPr>
        </p:nvGraphicFramePr>
        <p:xfrm>
          <a:off x="457200" y="1052736"/>
          <a:ext cx="82296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406037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57706"/>
          </a:xfrm>
        </p:spPr>
        <p:txBody>
          <a:bodyPr>
            <a:normAutofit fontScale="90000"/>
          </a:bodyPr>
          <a:lstStyle/>
          <a:p>
            <a:r>
              <a:rPr lang="en-GB" dirty="0"/>
              <a:t>Aligning with the SDGs and Global Strategy for Women’s, Children’s and Adolescents’ Health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110" y="1412776"/>
            <a:ext cx="3276600" cy="463296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009993"/>
            <a:ext cx="4567782"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2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egnaposto contenuto 7"/>
          <p:cNvSpPr>
            <a:spLocks noGrp="1"/>
          </p:cNvSpPr>
          <p:nvPr>
            <p:ph idx="1"/>
          </p:nvPr>
        </p:nvSpPr>
        <p:spPr>
          <a:xfrm>
            <a:off x="467544" y="1628800"/>
            <a:ext cx="7344888" cy="3619755"/>
          </a:xfrm>
        </p:spPr>
        <p:txBody>
          <a:bodyPr/>
          <a:lstStyle/>
          <a:p>
            <a:pPr lvl="0">
              <a:spcBef>
                <a:spcPts val="0"/>
              </a:spcBef>
              <a:spcAft>
                <a:spcPts val="1800"/>
              </a:spcAft>
              <a:buFont typeface="Wingdings" panose="05000000000000000000" pitchFamily="2" charset="2"/>
              <a:buChar char="§"/>
            </a:pPr>
            <a:r>
              <a:rPr lang="en-GB" sz="1800" b="1" dirty="0">
                <a:solidFill>
                  <a:srgbClr val="4F81BD"/>
                </a:solidFill>
                <a:latin typeface="Cambria" pitchFamily="18" charset="0"/>
              </a:rPr>
              <a:t>Equity</a:t>
            </a:r>
            <a:br>
              <a:rPr lang="en-GB" sz="1800" b="1" dirty="0">
                <a:solidFill>
                  <a:srgbClr val="4F81BD"/>
                </a:solidFill>
                <a:latin typeface="Cambria" pitchFamily="18" charset="0"/>
              </a:rPr>
            </a:br>
            <a:r>
              <a:rPr lang="en-GB" sz="1800" dirty="0"/>
              <a:t>Focus on reaching the most vulnerable and leaving no one behind</a:t>
            </a:r>
          </a:p>
          <a:p>
            <a:pPr lvl="0">
              <a:spcBef>
                <a:spcPts val="0"/>
              </a:spcBef>
              <a:spcAft>
                <a:spcPts val="1800"/>
              </a:spcAft>
              <a:buFont typeface="Wingdings" panose="05000000000000000000" pitchFamily="2" charset="2"/>
              <a:buChar char="§"/>
            </a:pPr>
            <a:r>
              <a:rPr lang="en-GB" sz="1800" b="1" dirty="0">
                <a:solidFill>
                  <a:srgbClr val="4F81BD"/>
                </a:solidFill>
                <a:latin typeface="Cambria" pitchFamily="18" charset="0"/>
              </a:rPr>
              <a:t>Universality</a:t>
            </a:r>
            <a:br>
              <a:rPr lang="en-GB" sz="1800" b="1" dirty="0">
                <a:solidFill>
                  <a:srgbClr val="4F81BD"/>
                </a:solidFill>
                <a:latin typeface="Cambria" pitchFamily="18" charset="0"/>
              </a:rPr>
            </a:br>
            <a:r>
              <a:rPr lang="en-GB" sz="1800" dirty="0"/>
              <a:t>For all countries, with an explicit focus on humanitarian settings</a:t>
            </a:r>
          </a:p>
          <a:p>
            <a:pPr lvl="0">
              <a:lnSpc>
                <a:spcPct val="114000"/>
              </a:lnSpc>
              <a:spcBef>
                <a:spcPts val="0"/>
              </a:spcBef>
              <a:spcAft>
                <a:spcPts val="1800"/>
              </a:spcAft>
              <a:buFont typeface="Wingdings" panose="05000000000000000000" pitchFamily="2" charset="2"/>
              <a:buChar char="§"/>
            </a:pPr>
            <a:r>
              <a:rPr lang="en-GB" sz="1800" b="1" dirty="0">
                <a:solidFill>
                  <a:srgbClr val="4F81BD"/>
                </a:solidFill>
                <a:latin typeface="Cambria" pitchFamily="18" charset="0"/>
              </a:rPr>
              <a:t>Adolescents</a:t>
            </a:r>
            <a:br>
              <a:rPr lang="en-GB" sz="1800" b="1" dirty="0">
                <a:solidFill>
                  <a:srgbClr val="4F81BD"/>
                </a:solidFill>
                <a:latin typeface="Cambria" pitchFamily="18" charset="0"/>
              </a:rPr>
            </a:br>
            <a:r>
              <a:rPr lang="en-GB" sz="1800" dirty="0"/>
              <a:t>The “SDG generation” – </a:t>
            </a:r>
            <a:br>
              <a:rPr lang="en-GB" sz="1800" dirty="0"/>
            </a:br>
            <a:r>
              <a:rPr lang="en-GB" sz="1800" dirty="0"/>
              <a:t>a 10 year old in 2016 </a:t>
            </a:r>
            <a:br>
              <a:rPr lang="en-GB" sz="1800" dirty="0"/>
            </a:br>
            <a:r>
              <a:rPr lang="en-GB" sz="1800" dirty="0"/>
              <a:t>will be 24 in 2030</a:t>
            </a:r>
          </a:p>
          <a:p>
            <a:pPr lvl="0">
              <a:spcAft>
                <a:spcPts val="1800"/>
              </a:spcAft>
            </a:pPr>
            <a:r>
              <a:rPr lang="en-GB" sz="1800" b="1" dirty="0">
                <a:solidFill>
                  <a:srgbClr val="4F81BD"/>
                </a:solidFill>
                <a:latin typeface="Cambria" pitchFamily="18" charset="0"/>
              </a:rPr>
              <a:t>Life-course approach </a:t>
            </a:r>
            <a:br>
              <a:rPr lang="en-GB" sz="1800" b="1" dirty="0">
                <a:solidFill>
                  <a:srgbClr val="4F81BD"/>
                </a:solidFill>
                <a:latin typeface="Cambria" pitchFamily="18" charset="0"/>
              </a:rPr>
            </a:br>
            <a:r>
              <a:rPr lang="en-GB" sz="1800" dirty="0"/>
              <a:t>Health and well-being interconnected at every age, </a:t>
            </a:r>
            <a:br>
              <a:rPr lang="en-GB" sz="1800" dirty="0"/>
            </a:br>
            <a:r>
              <a:rPr lang="en-GB" sz="1800" dirty="0"/>
              <a:t>and across generations</a:t>
            </a:r>
          </a:p>
          <a:p>
            <a:pPr lvl="0">
              <a:spcAft>
                <a:spcPts val="1800"/>
              </a:spcAft>
            </a:pPr>
            <a:r>
              <a:rPr lang="en-GB" sz="1800" b="1" dirty="0">
                <a:solidFill>
                  <a:srgbClr val="4F81BD"/>
                </a:solidFill>
                <a:latin typeface="Cambria" pitchFamily="18" charset="0"/>
              </a:rPr>
              <a:t>Multisector approach </a:t>
            </a:r>
            <a:br>
              <a:rPr lang="en-GB" sz="1800" b="1" dirty="0">
                <a:solidFill>
                  <a:srgbClr val="4F81BD"/>
                </a:solidFill>
                <a:latin typeface="Cambria" pitchFamily="18" charset="0"/>
              </a:rPr>
            </a:br>
            <a:r>
              <a:rPr lang="en-GB" sz="1800" dirty="0"/>
              <a:t>Joint progress across core sectors e.g. nutrition, education, WASH</a:t>
            </a:r>
            <a:endParaRPr lang="it-IT" sz="1800" dirty="0">
              <a:solidFill>
                <a:srgbClr val="FF0000"/>
              </a:solidFill>
            </a:endParaRPr>
          </a:p>
          <a:p>
            <a:pPr lvl="0">
              <a:lnSpc>
                <a:spcPct val="114000"/>
              </a:lnSpc>
              <a:spcBef>
                <a:spcPts val="0"/>
              </a:spcBef>
              <a:spcAft>
                <a:spcPts val="1800"/>
              </a:spcAft>
              <a:buFont typeface="Wingdings" panose="05000000000000000000" pitchFamily="2" charset="2"/>
              <a:buChar char="§"/>
            </a:pPr>
            <a:endParaRPr lang="en-GB" sz="1800" dirty="0"/>
          </a:p>
        </p:txBody>
      </p:sp>
      <p:sp>
        <p:nvSpPr>
          <p:cNvPr id="3" name="Title 2"/>
          <p:cNvSpPr>
            <a:spLocks noGrp="1"/>
          </p:cNvSpPr>
          <p:nvPr>
            <p:ph type="title"/>
          </p:nvPr>
        </p:nvSpPr>
        <p:spPr>
          <a:xfrm>
            <a:off x="467544" y="980728"/>
            <a:ext cx="7344888" cy="925200"/>
          </a:xfrm>
        </p:spPr>
        <p:txBody>
          <a:bodyPr/>
          <a:lstStyle/>
          <a:p>
            <a:r>
              <a:rPr lang="it-IT" dirty="0"/>
              <a:t>What is new?</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2" y="3249575"/>
            <a:ext cx="2482047" cy="1619585"/>
          </a:xfrm>
          <a:prstGeom prst="rect">
            <a:avLst/>
          </a:prstGeom>
        </p:spPr>
      </p:pic>
    </p:spTree>
    <p:extLst>
      <p:ext uri="{BB962C8B-B14F-4D97-AF65-F5344CB8AC3E}">
        <p14:creationId xmlns:p14="http://schemas.microsoft.com/office/powerpoint/2010/main" val="86263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7840496"/>
              </p:ext>
            </p:extLst>
          </p:nvPr>
        </p:nvGraphicFramePr>
        <p:xfrm>
          <a:off x="2267744" y="1814879"/>
          <a:ext cx="6408712" cy="2545267"/>
        </p:xfrm>
        <a:graphic>
          <a:graphicData uri="http://schemas.openxmlformats.org/drawingml/2006/table">
            <a:tbl>
              <a:tblPr firstRow="1" firstCol="1" bandRow="1">
                <a:tableStyleId>{0505E3EF-67EA-436B-97B2-0124C06EBD24}</a:tableStyleId>
              </a:tblPr>
              <a:tblGrid>
                <a:gridCol w="932341">
                  <a:extLst>
                    <a:ext uri="{9D8B030D-6E8A-4147-A177-3AD203B41FA5}">
                      <a16:colId xmlns:a16="http://schemas.microsoft.com/office/drawing/2014/main" val="20000"/>
                    </a:ext>
                  </a:extLst>
                </a:gridCol>
                <a:gridCol w="5476371">
                  <a:extLst>
                    <a:ext uri="{9D8B030D-6E8A-4147-A177-3AD203B41FA5}">
                      <a16:colId xmlns:a16="http://schemas.microsoft.com/office/drawing/2014/main" val="20001"/>
                    </a:ext>
                  </a:extLst>
                </a:gridCol>
              </a:tblGrid>
              <a:tr h="123562">
                <a:tc>
                  <a:txBody>
                    <a:bodyPr/>
                    <a:lstStyle/>
                    <a:p>
                      <a:pPr>
                        <a:spcAft>
                          <a:spcPts val="0"/>
                        </a:spcAft>
                      </a:pPr>
                      <a:r>
                        <a:rPr lang="en-US" sz="1200" dirty="0">
                          <a:effectLst/>
                        </a:rPr>
                        <a:t>SDG 3.1.1</a:t>
                      </a:r>
                      <a:endParaRPr lang="en-GB" sz="1200" dirty="0">
                        <a:effectLst/>
                        <a:latin typeface="Calibri"/>
                        <a:ea typeface="SimSun"/>
                      </a:endParaRPr>
                    </a:p>
                  </a:txBody>
                  <a:tcPr marL="83573" marR="83573" marT="41786" marB="41786"/>
                </a:tc>
                <a:tc>
                  <a:txBody>
                    <a:bodyPr/>
                    <a:lstStyle/>
                    <a:p>
                      <a:pPr>
                        <a:spcAft>
                          <a:spcPts val="0"/>
                        </a:spcAft>
                      </a:pPr>
                      <a:r>
                        <a:rPr lang="en-US" sz="1200" b="0" dirty="0">
                          <a:solidFill>
                            <a:schemeClr val="tx1"/>
                          </a:solidFill>
                          <a:effectLst/>
                        </a:rPr>
                        <a:t>Guidance on increasing</a:t>
                      </a:r>
                      <a:r>
                        <a:rPr lang="en-US" sz="1200" b="0" baseline="0" dirty="0">
                          <a:solidFill>
                            <a:schemeClr val="tx1"/>
                          </a:solidFill>
                          <a:effectLst/>
                        </a:rPr>
                        <a:t> </a:t>
                      </a:r>
                      <a:r>
                        <a:rPr lang="en-US" sz="1200" b="0" dirty="0">
                          <a:solidFill>
                            <a:schemeClr val="tx1"/>
                          </a:solidFill>
                          <a:effectLst/>
                        </a:rPr>
                        <a:t>access to contraception and improving maternal health services  to reduce maternal deaths and improve well-being</a:t>
                      </a:r>
                      <a:endParaRPr lang="en-GB" sz="1200" b="0" dirty="0">
                        <a:solidFill>
                          <a:schemeClr val="tx1"/>
                        </a:solidFill>
                        <a:effectLst/>
                        <a:latin typeface="Calibri"/>
                        <a:ea typeface="SimSun"/>
                      </a:endParaRPr>
                    </a:p>
                  </a:txBody>
                  <a:tcPr marL="83573" marR="83573" marT="41786" marB="41786"/>
                </a:tc>
                <a:extLst>
                  <a:ext uri="{0D108BD9-81ED-4DB2-BD59-A6C34878D82A}">
                    <a16:rowId xmlns:a16="http://schemas.microsoft.com/office/drawing/2014/main" val="10000"/>
                  </a:ext>
                </a:extLst>
              </a:tr>
              <a:tr h="298607">
                <a:tc>
                  <a:txBody>
                    <a:bodyPr/>
                    <a:lstStyle/>
                    <a:p>
                      <a:pPr>
                        <a:spcAft>
                          <a:spcPts val="0"/>
                        </a:spcAft>
                      </a:pPr>
                      <a:r>
                        <a:rPr lang="en-US" sz="1200" dirty="0">
                          <a:effectLst/>
                        </a:rPr>
                        <a:t>SDG 3.1.2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Guidance on strategies to increase access to SBA and quality of SBA services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1"/>
                  </a:ext>
                </a:extLst>
              </a:tr>
              <a:tr h="298607">
                <a:tc>
                  <a:txBody>
                    <a:bodyPr/>
                    <a:lstStyle/>
                    <a:p>
                      <a:pPr>
                        <a:spcAft>
                          <a:spcPts val="0"/>
                        </a:spcAft>
                      </a:pPr>
                      <a:r>
                        <a:rPr lang="en-US" sz="1200" dirty="0">
                          <a:effectLst/>
                        </a:rPr>
                        <a:t>SDG 3.2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Research to improve quality of perinatal care and development of normative guidance</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2"/>
                  </a:ext>
                </a:extLst>
              </a:tr>
              <a:tr h="298607">
                <a:tc>
                  <a:txBody>
                    <a:bodyPr/>
                    <a:lstStyle/>
                    <a:p>
                      <a:pPr>
                        <a:spcAft>
                          <a:spcPts val="0"/>
                        </a:spcAft>
                      </a:pPr>
                      <a:r>
                        <a:rPr lang="en-US" sz="1200" dirty="0">
                          <a:effectLst/>
                        </a:rPr>
                        <a:t>SDG 3.3</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Implementation research</a:t>
                      </a:r>
                      <a:r>
                        <a:rPr lang="en-US" sz="1200" baseline="0" dirty="0">
                          <a:effectLst/>
                        </a:rPr>
                        <a:t> to </a:t>
                      </a:r>
                      <a:r>
                        <a:rPr lang="en-US" sz="1200" dirty="0">
                          <a:effectLst/>
                        </a:rPr>
                        <a:t> support implementation of the global STI strategy and to strengthen SRHR-HIV linkages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3"/>
                  </a:ext>
                </a:extLst>
              </a:tr>
              <a:tr h="298607">
                <a:tc>
                  <a:txBody>
                    <a:bodyPr/>
                    <a:lstStyle/>
                    <a:p>
                      <a:pPr>
                        <a:spcAft>
                          <a:spcPts val="0"/>
                        </a:spcAft>
                      </a:pPr>
                      <a:r>
                        <a:rPr lang="en-US" sz="1200" dirty="0">
                          <a:effectLst/>
                        </a:rPr>
                        <a:t>SDG 3.7.1</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Implementation research to support scaling</a:t>
                      </a:r>
                      <a:r>
                        <a:rPr lang="en-US" sz="1200" baseline="0" dirty="0">
                          <a:effectLst/>
                        </a:rPr>
                        <a:t> up of effective interventions to </a:t>
                      </a:r>
                      <a:r>
                        <a:rPr lang="en-US" sz="1200" dirty="0">
                          <a:effectLst/>
                        </a:rPr>
                        <a:t>satisfy demand for contraception</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4"/>
                  </a:ext>
                </a:extLst>
              </a:tr>
              <a:tr h="298607">
                <a:tc>
                  <a:txBody>
                    <a:bodyPr/>
                    <a:lstStyle/>
                    <a:p>
                      <a:pPr>
                        <a:spcAft>
                          <a:spcPts val="0"/>
                        </a:spcAft>
                      </a:pPr>
                      <a:r>
                        <a:rPr lang="en-US" sz="1200" dirty="0">
                          <a:effectLst/>
                        </a:rPr>
                        <a:t>SDG 3.7.2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Implementation</a:t>
                      </a:r>
                      <a:r>
                        <a:rPr lang="en-US" sz="1200" baseline="0" dirty="0">
                          <a:effectLst/>
                        </a:rPr>
                        <a:t> r</a:t>
                      </a:r>
                      <a:r>
                        <a:rPr lang="en-US" sz="1200" dirty="0">
                          <a:effectLst/>
                        </a:rPr>
                        <a:t>esearch to support reduction of unintended pregnancy among adolescents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5"/>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41" y="4437112"/>
            <a:ext cx="1905637" cy="190563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80" y="1916832"/>
            <a:ext cx="1944216" cy="1944216"/>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1370770276"/>
              </p:ext>
            </p:extLst>
          </p:nvPr>
        </p:nvGraphicFramePr>
        <p:xfrm>
          <a:off x="2267744" y="4672471"/>
          <a:ext cx="6408712" cy="1797328"/>
        </p:xfrm>
        <a:graphic>
          <a:graphicData uri="http://schemas.openxmlformats.org/drawingml/2006/table">
            <a:tbl>
              <a:tblPr firstRow="1" firstCol="1" bandRow="1">
                <a:tableStyleId>{8A107856-5554-42FB-B03E-39F5DBC370BA}</a:tableStyleId>
              </a:tblPr>
              <a:tblGrid>
                <a:gridCol w="932341">
                  <a:extLst>
                    <a:ext uri="{9D8B030D-6E8A-4147-A177-3AD203B41FA5}">
                      <a16:colId xmlns:a16="http://schemas.microsoft.com/office/drawing/2014/main" val="20000"/>
                    </a:ext>
                  </a:extLst>
                </a:gridCol>
                <a:gridCol w="5476371">
                  <a:extLst>
                    <a:ext uri="{9D8B030D-6E8A-4147-A177-3AD203B41FA5}">
                      <a16:colId xmlns:a16="http://schemas.microsoft.com/office/drawing/2014/main" val="20001"/>
                    </a:ext>
                  </a:extLst>
                </a:gridCol>
              </a:tblGrid>
              <a:tr h="298607">
                <a:tc>
                  <a:txBody>
                    <a:bodyPr/>
                    <a:lstStyle/>
                    <a:p>
                      <a:pPr>
                        <a:spcAft>
                          <a:spcPts val="0"/>
                        </a:spcAft>
                      </a:pPr>
                      <a:r>
                        <a:rPr lang="en-US" sz="1200" b="1" dirty="0">
                          <a:effectLst/>
                        </a:rPr>
                        <a:t>SDG 5.2</a:t>
                      </a:r>
                      <a:endParaRPr lang="en-GB" sz="1200" b="1" dirty="0">
                        <a:effectLst/>
                        <a:latin typeface="Calibri"/>
                        <a:ea typeface="SimSun"/>
                      </a:endParaRPr>
                    </a:p>
                  </a:txBody>
                  <a:tcPr marL="83573" marR="83573" marT="41786" marB="41786"/>
                </a:tc>
                <a:tc>
                  <a:txBody>
                    <a:bodyPr/>
                    <a:lstStyle/>
                    <a:p>
                      <a:pPr>
                        <a:spcAft>
                          <a:spcPts val="0"/>
                        </a:spcAft>
                      </a:pPr>
                      <a:r>
                        <a:rPr lang="en-US" sz="1200" b="0" dirty="0">
                          <a:effectLst/>
                        </a:rPr>
                        <a:t>Implementation research to support the global plan of action to strengthen health systems response to violence</a:t>
                      </a:r>
                      <a:r>
                        <a:rPr lang="en-US" sz="1200" b="0" baseline="0" dirty="0">
                          <a:effectLst/>
                        </a:rPr>
                        <a:t> </a:t>
                      </a:r>
                      <a:r>
                        <a:rPr lang="en-US" sz="1200" b="0" dirty="0">
                          <a:effectLst/>
                        </a:rPr>
                        <a:t>against women,</a:t>
                      </a:r>
                      <a:r>
                        <a:rPr lang="en-US" sz="1200" b="0" baseline="0" dirty="0">
                          <a:effectLst/>
                        </a:rPr>
                        <a:t> girls and children</a:t>
                      </a:r>
                      <a:endParaRPr lang="en-GB" sz="1200" b="0" dirty="0">
                        <a:effectLst/>
                        <a:latin typeface="Calibri"/>
                        <a:ea typeface="SimSun"/>
                      </a:endParaRPr>
                    </a:p>
                  </a:txBody>
                  <a:tcPr marL="83573" marR="83573" marT="41786" marB="41786"/>
                </a:tc>
                <a:extLst>
                  <a:ext uri="{0D108BD9-81ED-4DB2-BD59-A6C34878D82A}">
                    <a16:rowId xmlns:a16="http://schemas.microsoft.com/office/drawing/2014/main" val="10000"/>
                  </a:ext>
                </a:extLst>
              </a:tr>
              <a:tr h="298607">
                <a:tc>
                  <a:txBody>
                    <a:bodyPr/>
                    <a:lstStyle/>
                    <a:p>
                      <a:pPr>
                        <a:spcAft>
                          <a:spcPts val="0"/>
                        </a:spcAft>
                      </a:pPr>
                      <a:r>
                        <a:rPr lang="en-US" sz="1200" dirty="0">
                          <a:effectLst/>
                        </a:rPr>
                        <a:t>SDG 5.3.1</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Research and technical support to parliamentarians to determine</a:t>
                      </a:r>
                      <a:r>
                        <a:rPr lang="en-US" sz="1200" baseline="0" dirty="0">
                          <a:effectLst/>
                        </a:rPr>
                        <a:t> how to </a:t>
                      </a:r>
                      <a:r>
                        <a:rPr lang="en-US" sz="1200" dirty="0">
                          <a:effectLst/>
                        </a:rPr>
                        <a:t>legislate effectively against CEFM</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1"/>
                  </a:ext>
                </a:extLst>
              </a:tr>
              <a:tr h="298607">
                <a:tc>
                  <a:txBody>
                    <a:bodyPr/>
                    <a:lstStyle/>
                    <a:p>
                      <a:pPr>
                        <a:spcAft>
                          <a:spcPts val="0"/>
                        </a:spcAft>
                      </a:pPr>
                      <a:r>
                        <a:rPr lang="en-US" sz="1200" dirty="0">
                          <a:effectLst/>
                        </a:rPr>
                        <a:t>SDG 5.3.2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Research to improve medical care and management of girls &amp; women with FGM in accordance with WHO</a:t>
                      </a:r>
                      <a:r>
                        <a:rPr lang="en-US" sz="1200" baseline="0" dirty="0">
                          <a:effectLst/>
                        </a:rPr>
                        <a:t> guidance</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2"/>
                  </a:ext>
                </a:extLst>
              </a:tr>
              <a:tr h="298607">
                <a:tc>
                  <a:txBody>
                    <a:bodyPr/>
                    <a:lstStyle/>
                    <a:p>
                      <a:pPr>
                        <a:spcAft>
                          <a:spcPts val="0"/>
                        </a:spcAft>
                      </a:pPr>
                      <a:r>
                        <a:rPr lang="en-US" sz="1200" dirty="0">
                          <a:effectLst/>
                        </a:rPr>
                        <a:t>SDG 5.6</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Technical support to enable states to safeguard rights to universal access to SRH services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3"/>
                  </a:ext>
                </a:extLst>
              </a:tr>
            </a:tbl>
          </a:graphicData>
        </a:graphic>
      </p:graphicFrame>
      <p:sp>
        <p:nvSpPr>
          <p:cNvPr id="20" name="Rectangle 19"/>
          <p:cNvSpPr/>
          <p:nvPr/>
        </p:nvSpPr>
        <p:spPr>
          <a:xfrm>
            <a:off x="-16855" y="-37188"/>
            <a:ext cx="9144000" cy="115212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itle 1"/>
          <p:cNvSpPr txBox="1">
            <a:spLocks/>
          </p:cNvSpPr>
          <p:nvPr/>
        </p:nvSpPr>
        <p:spPr>
          <a:xfrm>
            <a:off x="162041" y="113823"/>
            <a:ext cx="6608940" cy="85010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r>
              <a:rPr lang="en-GB" sz="2600" dirty="0">
                <a:solidFill>
                  <a:prstClr val="white"/>
                </a:solidFill>
              </a:rPr>
              <a:t>Contributing to SDG indicators related to SRHR</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2808" y="-63794"/>
            <a:ext cx="1907704" cy="1836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436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295400"/>
          </a:xfrm>
        </p:spPr>
        <p:txBody>
          <a:bodyPr>
            <a:normAutofit/>
          </a:bodyPr>
          <a:lstStyle/>
          <a:p>
            <a:pPr>
              <a:spcAft>
                <a:spcPts val="600"/>
              </a:spcAft>
            </a:pPr>
            <a:r>
              <a:rPr lang="en-US" dirty="0"/>
              <a:t>Strategic directions for WHO/HRP:</a:t>
            </a:r>
            <a:br>
              <a:rPr lang="en-US" dirty="0"/>
            </a:br>
            <a:r>
              <a:rPr lang="en-US" dirty="0"/>
              <a:t>Transitions to align with trends</a:t>
            </a:r>
          </a:p>
        </p:txBody>
      </p:sp>
      <p:sp>
        <p:nvSpPr>
          <p:cNvPr id="3" name="Content Placeholder 2"/>
          <p:cNvSpPr>
            <a:spLocks noGrp="1"/>
          </p:cNvSpPr>
          <p:nvPr>
            <p:ph idx="1"/>
          </p:nvPr>
        </p:nvSpPr>
        <p:spPr>
          <a:xfrm>
            <a:off x="457200" y="1371600"/>
            <a:ext cx="8229600" cy="5410200"/>
          </a:xfrm>
        </p:spPr>
        <p:txBody>
          <a:bodyPr anchor="ctr">
            <a:normAutofit/>
          </a:bodyPr>
          <a:lstStyle/>
          <a:p>
            <a:pPr>
              <a:spcBef>
                <a:spcPts val="600"/>
              </a:spcBef>
              <a:buFont typeface="Wingdings" panose="05000000000000000000" pitchFamily="2" charset="2"/>
              <a:buChar char="Ø"/>
            </a:pPr>
            <a:r>
              <a:rPr lang="en-US" sz="2600" dirty="0"/>
              <a:t>Global				National</a:t>
            </a:r>
          </a:p>
          <a:p>
            <a:pPr lvl="1">
              <a:spcBef>
                <a:spcPts val="0"/>
              </a:spcBef>
              <a:buFont typeface="Wingdings" panose="05000000000000000000" pitchFamily="2" charset="2"/>
              <a:buChar char="§"/>
            </a:pPr>
            <a:r>
              <a:rPr lang="en-US" sz="2200" dirty="0"/>
              <a:t>Application of norms &amp; standards, best practices</a:t>
            </a:r>
          </a:p>
          <a:p>
            <a:pPr lvl="1">
              <a:spcBef>
                <a:spcPts val="0"/>
              </a:spcBef>
              <a:buFont typeface="Wingdings" panose="05000000000000000000" pitchFamily="2" charset="2"/>
              <a:buChar char="§"/>
            </a:pPr>
            <a:r>
              <a:rPr lang="en-US" sz="2200" dirty="0"/>
              <a:t>Implementation research for institutionalization</a:t>
            </a:r>
          </a:p>
          <a:p>
            <a:pPr lvl="1">
              <a:spcBef>
                <a:spcPts val="0"/>
              </a:spcBef>
              <a:spcAft>
                <a:spcPts val="600"/>
              </a:spcAft>
              <a:buFont typeface="Wingdings" panose="05000000000000000000" pitchFamily="2" charset="2"/>
              <a:buChar char="§"/>
            </a:pPr>
            <a:r>
              <a:rPr lang="en-US" sz="2200" dirty="0"/>
              <a:t>Capacity-building for production and use of evidence</a:t>
            </a:r>
          </a:p>
          <a:p>
            <a:pPr>
              <a:spcBef>
                <a:spcPts val="1200"/>
              </a:spcBef>
              <a:buFont typeface="Wingdings" panose="05000000000000000000" pitchFamily="2" charset="2"/>
              <a:buChar char="Ø"/>
            </a:pPr>
            <a:r>
              <a:rPr lang="en-US" sz="2600" dirty="0"/>
              <a:t>Medical				Systems</a:t>
            </a:r>
          </a:p>
          <a:p>
            <a:pPr lvl="1">
              <a:spcBef>
                <a:spcPts val="0"/>
              </a:spcBef>
              <a:buFont typeface="Wingdings" panose="05000000000000000000" pitchFamily="2" charset="2"/>
              <a:buChar char="§"/>
            </a:pPr>
            <a:r>
              <a:rPr lang="en-US" sz="2200" dirty="0"/>
              <a:t>Building blocks, especially financing (UHC)</a:t>
            </a:r>
          </a:p>
          <a:p>
            <a:pPr lvl="1">
              <a:spcBef>
                <a:spcPts val="0"/>
              </a:spcBef>
              <a:buFont typeface="Wingdings" panose="05000000000000000000" pitchFamily="2" charset="2"/>
              <a:buChar char="§"/>
            </a:pPr>
            <a:r>
              <a:rPr lang="en-US" sz="2200" dirty="0"/>
              <a:t>Integration, wherever appropriate</a:t>
            </a:r>
          </a:p>
          <a:p>
            <a:pPr lvl="1">
              <a:spcBef>
                <a:spcPts val="0"/>
              </a:spcBef>
              <a:spcAft>
                <a:spcPts val="600"/>
              </a:spcAft>
              <a:buFont typeface="Wingdings" panose="05000000000000000000" pitchFamily="2" charset="2"/>
              <a:buChar char="§"/>
            </a:pPr>
            <a:r>
              <a:rPr lang="en-US" sz="2200" dirty="0"/>
              <a:t>Total Market Approaches</a:t>
            </a:r>
          </a:p>
          <a:p>
            <a:pPr>
              <a:spcBef>
                <a:spcPts val="1200"/>
              </a:spcBef>
              <a:buFont typeface="Wingdings" panose="05000000000000000000" pitchFamily="2" charset="2"/>
              <a:buChar char="Ø"/>
            </a:pPr>
            <a:r>
              <a:rPr lang="en-US" sz="2600" dirty="0"/>
              <a:t>Protection				Well-being</a:t>
            </a:r>
          </a:p>
          <a:p>
            <a:pPr lvl="1">
              <a:spcBef>
                <a:spcPts val="0"/>
              </a:spcBef>
              <a:buFont typeface="Wingdings" panose="05000000000000000000" pitchFamily="2" charset="2"/>
              <a:buChar char="§"/>
            </a:pPr>
            <a:r>
              <a:rPr lang="en-US" sz="2200" dirty="0"/>
              <a:t>Mortality, morbidities and rights</a:t>
            </a:r>
          </a:p>
          <a:p>
            <a:pPr lvl="1">
              <a:spcBef>
                <a:spcPts val="0"/>
              </a:spcBef>
              <a:spcAft>
                <a:spcPts val="600"/>
              </a:spcAft>
              <a:buFont typeface="Wingdings" panose="05000000000000000000" pitchFamily="2" charset="2"/>
              <a:buChar char="§"/>
            </a:pPr>
            <a:r>
              <a:rPr lang="en-US" sz="2200" dirty="0"/>
              <a:t>Personal / couple desires</a:t>
            </a:r>
          </a:p>
        </p:txBody>
      </p:sp>
      <p:sp>
        <p:nvSpPr>
          <p:cNvPr id="4" name="Right Arrow 3"/>
          <p:cNvSpPr/>
          <p:nvPr/>
        </p:nvSpPr>
        <p:spPr>
          <a:xfrm>
            <a:off x="2301240" y="2026920"/>
            <a:ext cx="2651760" cy="182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2301240" y="3657600"/>
            <a:ext cx="2651760" cy="182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2743200" y="5334000"/>
            <a:ext cx="2194560" cy="182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924800" y="1777425"/>
            <a:ext cx="1143000" cy="584775"/>
          </a:xfrm>
          <a:prstGeom prst="rect">
            <a:avLst/>
          </a:prstGeom>
          <a:noFill/>
        </p:spPr>
        <p:txBody>
          <a:bodyPr wrap="square" rtlCol="0">
            <a:spAutoFit/>
          </a:bodyPr>
          <a:lstStyle/>
          <a:p>
            <a:pPr algn="r"/>
            <a:r>
              <a:rPr lang="en-US" sz="3200" b="1" cap="small" dirty="0">
                <a:solidFill>
                  <a:schemeClr val="accent2"/>
                </a:solidFill>
                <a:latin typeface="Franklin Gothic Book" panose="020B0503020102020204" pitchFamily="34" charset="0"/>
              </a:rPr>
              <a:t>Level</a:t>
            </a:r>
          </a:p>
        </p:txBody>
      </p:sp>
      <p:sp>
        <p:nvSpPr>
          <p:cNvPr id="8" name="TextBox 7"/>
          <p:cNvSpPr txBox="1"/>
          <p:nvPr/>
        </p:nvSpPr>
        <p:spPr>
          <a:xfrm>
            <a:off x="6705600" y="3453825"/>
            <a:ext cx="2362200" cy="584775"/>
          </a:xfrm>
          <a:prstGeom prst="rect">
            <a:avLst/>
          </a:prstGeom>
          <a:noFill/>
        </p:spPr>
        <p:txBody>
          <a:bodyPr wrap="square" rtlCol="0">
            <a:spAutoFit/>
          </a:bodyPr>
          <a:lstStyle/>
          <a:p>
            <a:pPr algn="r"/>
            <a:r>
              <a:rPr lang="en-US" sz="3200" b="1" cap="small" dirty="0">
                <a:solidFill>
                  <a:schemeClr val="accent2"/>
                </a:solidFill>
                <a:latin typeface="Franklin Gothic Book" panose="020B0503020102020204" pitchFamily="34" charset="0"/>
              </a:rPr>
              <a:t>Intervention</a:t>
            </a:r>
          </a:p>
        </p:txBody>
      </p:sp>
      <p:sp>
        <p:nvSpPr>
          <p:cNvPr id="9" name="TextBox 8"/>
          <p:cNvSpPr txBox="1"/>
          <p:nvPr/>
        </p:nvSpPr>
        <p:spPr>
          <a:xfrm>
            <a:off x="6705600" y="5105400"/>
            <a:ext cx="2362200" cy="584775"/>
          </a:xfrm>
          <a:prstGeom prst="rect">
            <a:avLst/>
          </a:prstGeom>
          <a:noFill/>
        </p:spPr>
        <p:txBody>
          <a:bodyPr wrap="square" rtlCol="0">
            <a:spAutoFit/>
          </a:bodyPr>
          <a:lstStyle/>
          <a:p>
            <a:pPr algn="r"/>
            <a:r>
              <a:rPr lang="en-US" sz="3200" b="1" cap="small" dirty="0">
                <a:solidFill>
                  <a:schemeClr val="accent2"/>
                </a:solidFill>
                <a:latin typeface="Franklin Gothic Book" panose="020B0503020102020204" pitchFamily="34" charset="0"/>
              </a:rPr>
              <a:t>Outcomes</a:t>
            </a:r>
          </a:p>
        </p:txBody>
      </p:sp>
    </p:spTree>
    <p:extLst>
      <p:ext uri="{BB962C8B-B14F-4D97-AF65-F5344CB8AC3E}">
        <p14:creationId xmlns:p14="http://schemas.microsoft.com/office/powerpoint/2010/main" val="14140250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Framework of Evolution of SRHR Research:</a:t>
            </a:r>
            <a:br>
              <a:rPr lang="en-US" dirty="0"/>
            </a:br>
            <a:r>
              <a:rPr lang="en-US" dirty="0"/>
              <a:t>Discovery to Delivery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223345"/>
              </p:ext>
            </p:extLst>
          </p:nvPr>
        </p:nvGraphicFramePr>
        <p:xfrm>
          <a:off x="179512" y="1556792"/>
          <a:ext cx="8244916"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7804590" y="2273878"/>
            <a:ext cx="1224136" cy="122413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Scalable</a:t>
            </a:r>
          </a:p>
        </p:txBody>
      </p:sp>
      <p:sp>
        <p:nvSpPr>
          <p:cNvPr id="7" name="Oval 6"/>
          <p:cNvSpPr/>
          <p:nvPr/>
        </p:nvSpPr>
        <p:spPr>
          <a:xfrm>
            <a:off x="7834360" y="4149080"/>
            <a:ext cx="1224136" cy="122413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Sustain</a:t>
            </a:r>
          </a:p>
          <a:p>
            <a:pPr algn="ctr"/>
            <a:r>
              <a:rPr lang="en-GB" sz="1400" b="1" dirty="0">
                <a:solidFill>
                  <a:schemeClr val="tx1"/>
                </a:solidFill>
              </a:rPr>
              <a:t>able</a:t>
            </a:r>
          </a:p>
        </p:txBody>
      </p:sp>
      <p:sp>
        <p:nvSpPr>
          <p:cNvPr id="8" name="Right Arrow 7"/>
          <p:cNvSpPr/>
          <p:nvPr/>
        </p:nvSpPr>
        <p:spPr>
          <a:xfrm>
            <a:off x="395536" y="1772816"/>
            <a:ext cx="6984776" cy="54006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Implementation research</a:t>
            </a:r>
          </a:p>
        </p:txBody>
      </p:sp>
      <p:sp>
        <p:nvSpPr>
          <p:cNvPr id="10" name="Right Arrow 9"/>
          <p:cNvSpPr/>
          <p:nvPr/>
        </p:nvSpPr>
        <p:spPr>
          <a:xfrm>
            <a:off x="7732582" y="3717032"/>
            <a:ext cx="439818" cy="288032"/>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Arrow 10"/>
          <p:cNvSpPr/>
          <p:nvPr/>
        </p:nvSpPr>
        <p:spPr>
          <a:xfrm>
            <a:off x="395536" y="2384884"/>
            <a:ext cx="6984776" cy="5400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Epidemiological and behavioural research</a:t>
            </a:r>
          </a:p>
        </p:txBody>
      </p:sp>
      <p:sp>
        <p:nvSpPr>
          <p:cNvPr id="12" name="Right Arrow 11"/>
          <p:cNvSpPr/>
          <p:nvPr/>
        </p:nvSpPr>
        <p:spPr>
          <a:xfrm rot="16200000">
            <a:off x="107504" y="4833156"/>
            <a:ext cx="1476166" cy="118813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Basic science research</a:t>
            </a:r>
          </a:p>
        </p:txBody>
      </p:sp>
    </p:spTree>
    <p:extLst>
      <p:ext uri="{BB962C8B-B14F-4D97-AF65-F5344CB8AC3E}">
        <p14:creationId xmlns:p14="http://schemas.microsoft.com/office/powerpoint/2010/main" val="308236223"/>
      </p:ext>
    </p:extLst>
  </p:cSld>
  <p:clrMapOvr>
    <a:masterClrMapping/>
  </p:clrMapOvr>
</p:sld>
</file>

<file path=ppt/theme/theme1.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ajat Khosla_Har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logo - Presentation TEMPLATE 2014</Template>
  <TotalTime>0</TotalTime>
  <Words>1075</Words>
  <Application>Microsoft Office PowerPoint</Application>
  <PresentationFormat>On-screen Show (4:3)</PresentationFormat>
  <Paragraphs>129</Paragraphs>
  <Slides>11</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Cambria</vt:lpstr>
      <vt:lpstr>Franklin Gothic Book</vt:lpstr>
      <vt:lpstr>Trebuchet MS</vt:lpstr>
      <vt:lpstr>Wingdings</vt:lpstr>
      <vt:lpstr>new logo - Presentation TEMPLATE 2014</vt:lpstr>
      <vt:lpstr>Office Theme</vt:lpstr>
      <vt:lpstr>Rajat Khosla_Harare</vt:lpstr>
      <vt:lpstr>Recent evolutions and research agenda in the field of SRHR  </vt:lpstr>
      <vt:lpstr>PowerPoint Presentation</vt:lpstr>
      <vt:lpstr>Several challenges to ensuring and protecting SRH rights remain</vt:lpstr>
      <vt:lpstr>WHO/HRP’s core functions</vt:lpstr>
      <vt:lpstr>Aligning with the SDGs and Global Strategy for Women’s, Children’s and Adolescents’ Health</vt:lpstr>
      <vt:lpstr>What is new?</vt:lpstr>
      <vt:lpstr>PowerPoint Presentation</vt:lpstr>
      <vt:lpstr>Strategic directions for WHO/HRP: Transitions to align with trends</vt:lpstr>
      <vt:lpstr>Framework of Evolution of SRHR Research: Discovery to Delivery </vt:lpstr>
      <vt:lpstr>Key areas of research</vt:lpstr>
      <vt:lpstr>Overall alignment good; some reorientation needed</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evolutions and research agenda in the field of SRHR - Moazzam Ali</dc:title>
  <dc:creator>Moazzam Ali</dc:creator>
  <cp:lastModifiedBy>Raqibat Idris</cp:lastModifiedBy>
  <cp:revision>749</cp:revision>
  <cp:lastPrinted>2016-06-20T10:59:08Z</cp:lastPrinted>
  <dcterms:created xsi:type="dcterms:W3CDTF">2015-01-12T10:40:48Z</dcterms:created>
  <dcterms:modified xsi:type="dcterms:W3CDTF">2022-09-08T13:27:36Z</dcterms:modified>
</cp:coreProperties>
</file>