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Override1.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33"/>
  </p:notesMasterIdLst>
  <p:sldIdLst>
    <p:sldId id="347" r:id="rId6"/>
    <p:sldId id="256" r:id="rId7"/>
    <p:sldId id="261" r:id="rId8"/>
    <p:sldId id="340" r:id="rId9"/>
    <p:sldId id="339" r:id="rId10"/>
    <p:sldId id="291" r:id="rId11"/>
    <p:sldId id="257" r:id="rId12"/>
    <p:sldId id="335" r:id="rId13"/>
    <p:sldId id="735" r:id="rId14"/>
    <p:sldId id="336" r:id="rId15"/>
    <p:sldId id="264" r:id="rId16"/>
    <p:sldId id="258" r:id="rId17"/>
    <p:sldId id="736" r:id="rId18"/>
    <p:sldId id="738" r:id="rId19"/>
    <p:sldId id="337" r:id="rId20"/>
    <p:sldId id="266" r:id="rId21"/>
    <p:sldId id="268" r:id="rId22"/>
    <p:sldId id="739" r:id="rId23"/>
    <p:sldId id="740" r:id="rId24"/>
    <p:sldId id="343" r:id="rId25"/>
    <p:sldId id="267" r:id="rId26"/>
    <p:sldId id="269" r:id="rId27"/>
    <p:sldId id="346" r:id="rId28"/>
    <p:sldId id="734" r:id="rId29"/>
    <p:sldId id="345" r:id="rId30"/>
    <p:sldId id="348" r:id="rId31"/>
    <p:sldId id="28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38263A4-ACD1-0497-AAA5-01803979A2B5}" name="Raqibat Idris" initials="RI" userId="146d762bbc74e793"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HMED, Wisal" initials="AW" lastIdx="1" clrIdx="0">
    <p:extLst>
      <p:ext uri="{19B8F6BF-5375-455C-9EA6-DF929625EA0E}">
        <p15:presenceInfo xmlns:p15="http://schemas.microsoft.com/office/powerpoint/2012/main" userId="S::wahmed@who.int::8ca6cb6c-1474-4e69-845c-f91a4a988fe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843" autoAdjust="0"/>
    <p:restoredTop sz="82418" autoAdjust="0"/>
  </p:normalViewPr>
  <p:slideViewPr>
    <p:cSldViewPr snapToGrid="0">
      <p:cViewPr varScale="1">
        <p:scale>
          <a:sx n="100" d="100"/>
          <a:sy n="100" d="100"/>
        </p:scale>
        <p:origin x="1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8/10/relationships/authors" Target="authors.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52EB74-4249-4824-98F8-96372599CD36}" type="datetimeFigureOut">
              <a:rPr lang="en-US" smtClean="0"/>
              <a:t>4/13/2023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987FBF-01AD-4E0C-A2A7-8FD19674119D}" type="slidenum">
              <a:rPr lang="en-US" smtClean="0"/>
              <a:t>‹#›</a:t>
            </a:fld>
            <a:endParaRPr lang="en-US"/>
          </a:p>
        </p:txBody>
      </p:sp>
    </p:spTree>
    <p:extLst>
      <p:ext uri="{BB962C8B-B14F-4D97-AF65-F5344CB8AC3E}">
        <p14:creationId xmlns:p14="http://schemas.microsoft.com/office/powerpoint/2010/main" val="680543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data.unicef.org/resources/fgm-country-profiles/"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www.who.int/hrh/statistics/en/" TargetMode="External"/><Relationship Id="rId4" Type="http://schemas.openxmlformats.org/officeDocument/2006/relationships/hyperlink" Target="https://srhr.org/fgmcost/"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D987FBF-01AD-4E0C-A2A7-8FD19674119D}" type="slidenum">
              <a:rPr lang="en-US" smtClean="0"/>
              <a:t>1</a:t>
            </a:fld>
            <a:endParaRPr lang="en-US"/>
          </a:p>
        </p:txBody>
      </p:sp>
    </p:spTree>
    <p:extLst>
      <p:ext uri="{BB962C8B-B14F-4D97-AF65-F5344CB8AC3E}">
        <p14:creationId xmlns:p14="http://schemas.microsoft.com/office/powerpoint/2010/main" val="1729597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987FBF-01AD-4E0C-A2A7-8FD19674119D}" type="slidenum">
              <a:rPr lang="en-US" smtClean="0"/>
              <a:t>11</a:t>
            </a:fld>
            <a:endParaRPr lang="en-US"/>
          </a:p>
        </p:txBody>
      </p:sp>
    </p:spTree>
    <p:extLst>
      <p:ext uri="{BB962C8B-B14F-4D97-AF65-F5344CB8AC3E}">
        <p14:creationId xmlns:p14="http://schemas.microsoft.com/office/powerpoint/2010/main" val="2959676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Complete the slide, replacing or adapting examples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GUIDE: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Type of activities for this pillar that can be expanded on</a:t>
            </a:r>
          </a:p>
          <a:p>
            <a:endParaRPr lang="en-US" dirty="0"/>
          </a:p>
          <a:p>
            <a:pPr marL="171450" indent="-171450">
              <a:buFont typeface="Arial" panose="020B0604020202020204" pitchFamily="34" charset="0"/>
              <a:buChar char="•"/>
            </a:pPr>
            <a:r>
              <a:rPr lang="en-GB" sz="1200" dirty="0"/>
              <a:t>Develop national guidelines for various health-care providers </a:t>
            </a:r>
          </a:p>
          <a:p>
            <a:pPr marL="171450" indent="-171450">
              <a:buFont typeface="Arial" panose="020B0604020202020204" pitchFamily="34" charset="0"/>
              <a:buChar char="•"/>
            </a:pPr>
            <a:r>
              <a:rPr lang="en-GB" sz="1200" dirty="0"/>
              <a:t>Strengthen health workers’ required competencies to provide FGM prevention and appropriate management in facility and community health service</a:t>
            </a:r>
          </a:p>
          <a:p>
            <a:pPr marL="171450" indent="-171450">
              <a:buFont typeface="Arial" panose="020B0604020202020204" pitchFamily="34" charset="0"/>
              <a:buChar char="•"/>
            </a:pPr>
            <a:r>
              <a:rPr lang="en-GB" sz="1200" dirty="0"/>
              <a:t>Integrate FGM training modules within pre- and in-service curricula and other trainings tools </a:t>
            </a:r>
          </a:p>
        </p:txBody>
      </p:sp>
      <p:sp>
        <p:nvSpPr>
          <p:cNvPr id="4" name="Slide Number Placeholder 3"/>
          <p:cNvSpPr>
            <a:spLocks noGrp="1"/>
          </p:cNvSpPr>
          <p:nvPr>
            <p:ph type="sldNum" sz="quarter" idx="5"/>
          </p:nvPr>
        </p:nvSpPr>
        <p:spPr/>
        <p:txBody>
          <a:bodyPr/>
          <a:lstStyle/>
          <a:p>
            <a:fld id="{4D987FBF-01AD-4E0C-A2A7-8FD19674119D}" type="slidenum">
              <a:rPr lang="en-US" smtClean="0"/>
              <a:t>12</a:t>
            </a:fld>
            <a:endParaRPr lang="en-US"/>
          </a:p>
        </p:txBody>
      </p:sp>
    </p:spTree>
    <p:extLst>
      <p:ext uri="{BB962C8B-B14F-4D97-AF65-F5344CB8AC3E}">
        <p14:creationId xmlns:p14="http://schemas.microsoft.com/office/powerpoint/2010/main" val="36477916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Complete this slide if advocacy activity identified in this pillar. If there is no advocacy activity delete this slide and the next.</a:t>
            </a:r>
          </a:p>
          <a:p>
            <a:r>
              <a:rPr lang="en-GB" b="1" dirty="0"/>
              <a:t>To complete this table:</a:t>
            </a:r>
          </a:p>
          <a:p>
            <a:pPr marL="171450" indent="-171450">
              <a:buFont typeface="Arial" panose="020B0604020202020204" pitchFamily="34" charset="0"/>
              <a:buChar char="•"/>
            </a:pPr>
            <a:r>
              <a:rPr lang="en-GB" b="0" dirty="0"/>
              <a:t>Replace or adapt examples and remove the yellow guiding text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kern="1200" dirty="0">
                <a:solidFill>
                  <a:schemeClr val="tx1"/>
                </a:solidFill>
                <a:latin typeface="+mn-lt"/>
                <a:ea typeface="+mn-ea"/>
                <a:cs typeface="+mn-cs"/>
              </a:rPr>
              <a:t>Write out  the full advocacy message in next slide</a:t>
            </a:r>
          </a:p>
          <a:p>
            <a:endParaRPr lang="en-GB" b="1"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E13452-1E75-47D5-91EA-B21555B839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9396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600" dirty="0">
              <a:latin typeface="+mn-lt"/>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E13452-1E75-47D5-91EA-B21555B839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10311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Complete the slide, replacing or adapting examples</a:t>
            </a:r>
          </a:p>
          <a:p>
            <a:endParaRPr lang="en-US" dirty="0"/>
          </a:p>
          <a:p>
            <a:r>
              <a:rPr lang="en-US" b="1" dirty="0"/>
              <a:t>Guidance:</a:t>
            </a:r>
          </a:p>
          <a:p>
            <a:r>
              <a:rPr lang="en-US" dirty="0"/>
              <a:t>Select 3-5 activities from previous slides that can be implemented in the next 3 months.</a:t>
            </a:r>
          </a:p>
        </p:txBody>
      </p:sp>
      <p:sp>
        <p:nvSpPr>
          <p:cNvPr id="4" name="Slide Number Placeholder 3"/>
          <p:cNvSpPr>
            <a:spLocks noGrp="1"/>
          </p:cNvSpPr>
          <p:nvPr>
            <p:ph type="sldNum" sz="quarter" idx="5"/>
          </p:nvPr>
        </p:nvSpPr>
        <p:spPr/>
        <p:txBody>
          <a:bodyPr/>
          <a:lstStyle/>
          <a:p>
            <a:fld id="{4D987FBF-01AD-4E0C-A2A7-8FD19674119D}" type="slidenum">
              <a:rPr lang="en-US" smtClean="0"/>
              <a:t>15</a:t>
            </a:fld>
            <a:endParaRPr lang="en-US"/>
          </a:p>
        </p:txBody>
      </p:sp>
    </p:spTree>
    <p:extLst>
      <p:ext uri="{BB962C8B-B14F-4D97-AF65-F5344CB8AC3E}">
        <p14:creationId xmlns:p14="http://schemas.microsoft.com/office/powerpoint/2010/main" val="1637886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4D987FBF-01AD-4E0C-A2A7-8FD19674119D}" type="slidenum">
              <a:rPr lang="en-US" smtClean="0"/>
              <a:t>16</a:t>
            </a:fld>
            <a:endParaRPr lang="en-US"/>
          </a:p>
        </p:txBody>
      </p:sp>
    </p:spTree>
    <p:extLst>
      <p:ext uri="{BB962C8B-B14F-4D97-AF65-F5344CB8AC3E}">
        <p14:creationId xmlns:p14="http://schemas.microsoft.com/office/powerpoint/2010/main" val="6049453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Complete the slide, replacing or adapting examples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GUIDE: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Type of activities for this pillar that can be expanded on</a:t>
            </a:r>
          </a:p>
          <a:p>
            <a:pPr marL="171450" indent="-171450">
              <a:buFont typeface="Arial" panose="020B0604020202020204" pitchFamily="34" charset="0"/>
              <a:buChar char="•"/>
            </a:pPr>
            <a:r>
              <a:rPr lang="en-GB" sz="1200" dirty="0"/>
              <a:t>Develop M&amp;E plan for health action plan and implement it</a:t>
            </a:r>
          </a:p>
          <a:p>
            <a:pPr marL="171450" indent="-171450">
              <a:buFont typeface="Arial" panose="020B0604020202020204" pitchFamily="34" charset="0"/>
              <a:buChar char="•"/>
            </a:pPr>
            <a:r>
              <a:rPr lang="en-GB" sz="1200" dirty="0"/>
              <a:t>Develop mechanisms to increase accountability on FGM related services and FGM medicalization at facility and community levels</a:t>
            </a:r>
          </a:p>
          <a:p>
            <a:pPr marL="171450" indent="-171450">
              <a:buFont typeface="Arial" panose="020B0604020202020204" pitchFamily="34" charset="0"/>
              <a:buChar char="•"/>
            </a:pPr>
            <a:r>
              <a:rPr lang="en-GB" sz="1200" dirty="0"/>
              <a:t>FGM data integrated within health information systems at clinic (e.g. antenatal records) and program (e.g. health facility monthly reports e.g. de-infibulation) level </a:t>
            </a:r>
          </a:p>
          <a:p>
            <a:pPr marL="171450" indent="-171450">
              <a:buFont typeface="Arial" panose="020B0604020202020204" pitchFamily="34" charset="0"/>
              <a:buChar char="•"/>
            </a:pPr>
            <a:r>
              <a:rPr lang="en-GB" sz="1200" dirty="0"/>
              <a:t>Strengthen reporting linkages between health, legal/regulatory and child protective services</a:t>
            </a:r>
          </a:p>
          <a:p>
            <a:pPr marL="171450" indent="-171450">
              <a:buFont typeface="Arial" panose="020B0604020202020204" pitchFamily="34" charset="0"/>
              <a:buChar char="•"/>
            </a:pPr>
            <a:r>
              <a:rPr lang="en-GB" sz="1200" dirty="0"/>
              <a:t>Institutionalize feedback to communities</a:t>
            </a:r>
          </a:p>
          <a:p>
            <a:pPr marL="171450" indent="-171450">
              <a:buFont typeface="Arial" panose="020B0604020202020204" pitchFamily="34" charset="0"/>
              <a:buChar char="•"/>
            </a:pPr>
            <a:r>
              <a:rPr lang="en-GB" sz="1200" dirty="0"/>
              <a:t>Include FGM and its medicalization in the reporting to Universal Periodic Review and implement their recommendations</a:t>
            </a:r>
          </a:p>
          <a:p>
            <a:endParaRPr lang="en-US" dirty="0"/>
          </a:p>
        </p:txBody>
      </p:sp>
      <p:sp>
        <p:nvSpPr>
          <p:cNvPr id="4" name="Slide Number Placeholder 3"/>
          <p:cNvSpPr>
            <a:spLocks noGrp="1"/>
          </p:cNvSpPr>
          <p:nvPr>
            <p:ph type="sldNum" sz="quarter" idx="5"/>
          </p:nvPr>
        </p:nvSpPr>
        <p:spPr/>
        <p:txBody>
          <a:bodyPr/>
          <a:lstStyle/>
          <a:p>
            <a:fld id="{4D987FBF-01AD-4E0C-A2A7-8FD19674119D}" type="slidenum">
              <a:rPr lang="en-US" smtClean="0"/>
              <a:t>17</a:t>
            </a:fld>
            <a:endParaRPr lang="en-US"/>
          </a:p>
        </p:txBody>
      </p:sp>
    </p:spTree>
    <p:extLst>
      <p:ext uri="{BB962C8B-B14F-4D97-AF65-F5344CB8AC3E}">
        <p14:creationId xmlns:p14="http://schemas.microsoft.com/office/powerpoint/2010/main" val="24921080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Complete this slide if advocacy activity identified in this pillar. If there is no advocacy activity delete this slide and the next.</a:t>
            </a:r>
          </a:p>
          <a:p>
            <a:r>
              <a:rPr lang="en-GB" b="1" dirty="0"/>
              <a:t>To complete this table:</a:t>
            </a:r>
          </a:p>
          <a:p>
            <a:pPr marL="171450" indent="-171450">
              <a:buFont typeface="Arial" panose="020B0604020202020204" pitchFamily="34" charset="0"/>
              <a:buChar char="•"/>
            </a:pPr>
            <a:r>
              <a:rPr lang="en-GB" b="1" dirty="0"/>
              <a:t>Replace or adapt examples and remove the yellow guiding text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kern="1200" dirty="0">
                <a:solidFill>
                  <a:schemeClr val="tx1"/>
                </a:solidFill>
                <a:latin typeface="+mn-lt"/>
                <a:ea typeface="+mn-ea"/>
                <a:cs typeface="+mn-cs"/>
              </a:rPr>
              <a:t>Write out  the full advocacy message in next slide</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E13452-1E75-47D5-91EA-B21555B839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58529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600" dirty="0">
              <a:latin typeface="+mn-lt"/>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E13452-1E75-47D5-91EA-B21555B839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8790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Complete the slide, replacing or adapting examples</a:t>
            </a:r>
          </a:p>
          <a:p>
            <a:endParaRPr lang="en-US" dirty="0"/>
          </a:p>
          <a:p>
            <a:r>
              <a:rPr lang="en-US" b="1" dirty="0"/>
              <a:t>Guidance:</a:t>
            </a:r>
          </a:p>
          <a:p>
            <a:r>
              <a:rPr lang="en-US" dirty="0"/>
              <a:t>Select 3-5 activities from previous slides that can be implemented in the next 3 months.</a:t>
            </a:r>
          </a:p>
          <a:p>
            <a:endParaRPr lang="en-US" dirty="0"/>
          </a:p>
        </p:txBody>
      </p:sp>
      <p:sp>
        <p:nvSpPr>
          <p:cNvPr id="4" name="Slide Number Placeholder 3"/>
          <p:cNvSpPr>
            <a:spLocks noGrp="1"/>
          </p:cNvSpPr>
          <p:nvPr>
            <p:ph type="sldNum" sz="quarter" idx="5"/>
          </p:nvPr>
        </p:nvSpPr>
        <p:spPr/>
        <p:txBody>
          <a:bodyPr/>
          <a:lstStyle/>
          <a:p>
            <a:fld id="{4D987FBF-01AD-4E0C-A2A7-8FD19674119D}" type="slidenum">
              <a:rPr lang="en-US" smtClean="0"/>
              <a:t>20</a:t>
            </a:fld>
            <a:endParaRPr lang="en-US"/>
          </a:p>
        </p:txBody>
      </p:sp>
    </p:spTree>
    <p:extLst>
      <p:ext uri="{BB962C8B-B14F-4D97-AF65-F5344CB8AC3E}">
        <p14:creationId xmlns:p14="http://schemas.microsoft.com/office/powerpoint/2010/main" val="2482924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987FBF-01AD-4E0C-A2A7-8FD19674119D}" type="slidenum">
              <a:rPr lang="en-US" smtClean="0"/>
              <a:t>2</a:t>
            </a:fld>
            <a:endParaRPr lang="en-US"/>
          </a:p>
        </p:txBody>
      </p:sp>
    </p:spTree>
    <p:extLst>
      <p:ext uri="{BB962C8B-B14F-4D97-AF65-F5344CB8AC3E}">
        <p14:creationId xmlns:p14="http://schemas.microsoft.com/office/powerpoint/2010/main" val="27979313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987FBF-01AD-4E0C-A2A7-8FD19674119D}" type="slidenum">
              <a:rPr lang="en-US" smtClean="0"/>
              <a:t>21</a:t>
            </a:fld>
            <a:endParaRPr lang="en-US"/>
          </a:p>
        </p:txBody>
      </p:sp>
    </p:spTree>
    <p:extLst>
      <p:ext uri="{BB962C8B-B14F-4D97-AF65-F5344CB8AC3E}">
        <p14:creationId xmlns:p14="http://schemas.microsoft.com/office/powerpoint/2010/main" val="34684423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Complete the slide, replacing or adapting examples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GUIDE: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Type of activities for this pillar that can be expanded on</a:t>
            </a:r>
          </a:p>
          <a:p>
            <a:pPr marL="171450" indent="-171450">
              <a:buFont typeface="Arial" panose="020B0604020202020204" pitchFamily="34" charset="0"/>
              <a:buChar char="•"/>
            </a:pPr>
            <a:r>
              <a:rPr lang="en-GB" sz="1200" dirty="0"/>
              <a:t>Develop and enforce legal and professional sanctions on FGM medicalization</a:t>
            </a:r>
          </a:p>
          <a:p>
            <a:pPr marL="171450" indent="-171450">
              <a:buFont typeface="Arial" panose="020B0604020202020204" pitchFamily="34" charset="0"/>
              <a:buChar char="•"/>
            </a:pPr>
            <a:r>
              <a:rPr lang="en-GB" sz="1200" dirty="0"/>
              <a:t>Inform health-care providers about human rights, legal and ethical perspectives on FGM practice and responsibility to educate/empower women and girls on their human rights and to access legal service</a:t>
            </a:r>
          </a:p>
          <a:p>
            <a:pPr marL="171450" indent="-171450">
              <a:buFont typeface="Arial" panose="020B0604020202020204" pitchFamily="34" charset="0"/>
              <a:buChar char="•"/>
            </a:pPr>
            <a:r>
              <a:rPr lang="en-GB" sz="1200" dirty="0"/>
              <a:t>Integrate ethical guidelines within trainings and FGM as violation of code of conduct in professional practice standard guidance</a:t>
            </a:r>
          </a:p>
          <a:p>
            <a:pPr marL="171450" indent="-171450">
              <a:buFont typeface="Arial" panose="020B0604020202020204" pitchFamily="34" charset="0"/>
              <a:buChar char="•"/>
            </a:pPr>
            <a:r>
              <a:rPr lang="en-GB" sz="1200" dirty="0"/>
              <a:t> Issue a joint policy statement against FGM medicalization and commitment to work with other sectors to end FGM practice from the Ministry of Health and professional regulatory bodies, professional syndicates, professional councils and professional organizations</a:t>
            </a:r>
          </a:p>
        </p:txBody>
      </p:sp>
      <p:sp>
        <p:nvSpPr>
          <p:cNvPr id="4" name="Slide Number Placeholder 3"/>
          <p:cNvSpPr>
            <a:spLocks noGrp="1"/>
          </p:cNvSpPr>
          <p:nvPr>
            <p:ph type="sldNum" sz="quarter" idx="5"/>
          </p:nvPr>
        </p:nvSpPr>
        <p:spPr/>
        <p:txBody>
          <a:bodyPr/>
          <a:lstStyle/>
          <a:p>
            <a:fld id="{4D987FBF-01AD-4E0C-A2A7-8FD19674119D}" type="slidenum">
              <a:rPr lang="en-US" smtClean="0"/>
              <a:t>22</a:t>
            </a:fld>
            <a:endParaRPr lang="en-US"/>
          </a:p>
        </p:txBody>
      </p:sp>
    </p:spTree>
    <p:extLst>
      <p:ext uri="{BB962C8B-B14F-4D97-AF65-F5344CB8AC3E}">
        <p14:creationId xmlns:p14="http://schemas.microsoft.com/office/powerpoint/2010/main" val="15716938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Complete this slide if advocacy activity identified in this pillar. If there is no advocacy activity delete this slide and the next.</a:t>
            </a:r>
          </a:p>
          <a:p>
            <a:r>
              <a:rPr lang="en-GB" b="1" dirty="0"/>
              <a:t>To complete this table:</a:t>
            </a:r>
          </a:p>
          <a:p>
            <a:pPr marL="171450" indent="-171450">
              <a:buFont typeface="Arial" panose="020B0604020202020204" pitchFamily="34" charset="0"/>
              <a:buChar char="•"/>
            </a:pPr>
            <a:r>
              <a:rPr lang="en-GB" b="0" dirty="0"/>
              <a:t>Replace or adapt examples and remove the yellow guiding text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kern="1200" dirty="0">
                <a:solidFill>
                  <a:schemeClr val="tx1"/>
                </a:solidFill>
                <a:latin typeface="+mn-lt"/>
                <a:ea typeface="+mn-ea"/>
                <a:cs typeface="+mn-cs"/>
              </a:rPr>
              <a:t>Write out  the full advocacy message in next slide</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E13452-1E75-47D5-91EA-B21555B839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50666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600" dirty="0">
              <a:latin typeface="+mn-lt"/>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E13452-1E75-47D5-91EA-B21555B839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40435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Complete the slide, replacing or adapting examples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r>
              <a:rPr lang="en-US" b="1" dirty="0"/>
              <a:t>Guidance:</a:t>
            </a:r>
          </a:p>
          <a:p>
            <a:r>
              <a:rPr lang="en-US" dirty="0"/>
              <a:t>Select 3-5 activities from previous slides that can be implemented in the next 3 months.</a:t>
            </a:r>
          </a:p>
          <a:p>
            <a:endParaRPr lang="en-US" dirty="0"/>
          </a:p>
        </p:txBody>
      </p:sp>
      <p:sp>
        <p:nvSpPr>
          <p:cNvPr id="4" name="Slide Number Placeholder 3"/>
          <p:cNvSpPr>
            <a:spLocks noGrp="1"/>
          </p:cNvSpPr>
          <p:nvPr>
            <p:ph type="sldNum" sz="quarter" idx="5"/>
          </p:nvPr>
        </p:nvSpPr>
        <p:spPr/>
        <p:txBody>
          <a:bodyPr/>
          <a:lstStyle/>
          <a:p>
            <a:fld id="{4D987FBF-01AD-4E0C-A2A7-8FD19674119D}" type="slidenum">
              <a:rPr lang="en-US" smtClean="0"/>
              <a:t>25</a:t>
            </a:fld>
            <a:endParaRPr lang="en-US"/>
          </a:p>
        </p:txBody>
      </p:sp>
    </p:spTree>
    <p:extLst>
      <p:ext uri="{BB962C8B-B14F-4D97-AF65-F5344CB8AC3E}">
        <p14:creationId xmlns:p14="http://schemas.microsoft.com/office/powerpoint/2010/main" val="2803590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a:pPr>
            <a:r>
              <a:rPr lang="en-GB" b="1" dirty="0"/>
              <a:t>Complete the slide, replacing or adapting examples and remove the yellow guiding text</a:t>
            </a:r>
          </a:p>
          <a:p>
            <a:pPr marL="0" indent="0">
              <a:lnSpc>
                <a:spcPct val="90000"/>
              </a:lnSpc>
              <a:spcAft>
                <a:spcPts val="600"/>
              </a:spcAft>
              <a:buFont typeface="Arial" panose="020B0604020202020204" pitchFamily="34" charset="0"/>
              <a:buNone/>
            </a:pPr>
            <a:endParaRPr lang="en-US" sz="1200" dirty="0"/>
          </a:p>
          <a:p>
            <a:pPr marL="0" indent="0">
              <a:lnSpc>
                <a:spcPct val="90000"/>
              </a:lnSpc>
              <a:spcAft>
                <a:spcPts val="600"/>
              </a:spcAft>
              <a:buFont typeface="Arial" panose="020B0604020202020204" pitchFamily="34" charset="0"/>
              <a:buNone/>
            </a:pPr>
            <a:r>
              <a:rPr lang="en-US" sz="1200" dirty="0"/>
              <a:t>Guidance is available in the group assignment presentation slide set with e-links.</a:t>
            </a:r>
          </a:p>
          <a:p>
            <a:pPr indent="-228600">
              <a:lnSpc>
                <a:spcPct val="90000"/>
              </a:lnSpc>
              <a:spcAft>
                <a:spcPts val="600"/>
              </a:spcAft>
              <a:buFont typeface="Arial" panose="020B0604020202020204" pitchFamily="34" charset="0"/>
              <a:buChar char="•"/>
            </a:pPr>
            <a:r>
              <a:rPr lang="en-US" sz="1200" dirty="0"/>
              <a:t>Fill in or respond to all the yellow highlighted sections </a:t>
            </a:r>
          </a:p>
          <a:p>
            <a:pPr indent="-228600">
              <a:lnSpc>
                <a:spcPct val="90000"/>
              </a:lnSpc>
              <a:spcAft>
                <a:spcPts val="600"/>
              </a:spcAft>
              <a:buFont typeface="Arial" panose="020B0604020202020204" pitchFamily="34" charset="0"/>
              <a:buChar char="•"/>
            </a:pPr>
            <a:r>
              <a:rPr lang="en-US" sz="1200" dirty="0"/>
              <a:t>For FGM profile section use </a:t>
            </a:r>
            <a:r>
              <a:rPr lang="en-US" sz="1200" b="1" dirty="0"/>
              <a:t>country data on FGM  </a:t>
            </a:r>
            <a:r>
              <a:rPr lang="en-US" sz="1200" b="1" u="sng" dirty="0">
                <a:hlinkClick r:id="rId3"/>
              </a:rPr>
              <a:t>https://data.unicef.org/resources/fgm-country-profiles/</a:t>
            </a:r>
            <a:endParaRPr lang="en-US" sz="1200" b="1" u="sng" dirty="0"/>
          </a:p>
          <a:p>
            <a:pPr marL="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lang="en-US" sz="1200" b="1" u="sng" dirty="0"/>
              <a:t>FGM profile section for data on current number of FGM cases look at the projections of cases for 2022 in FGM cost calculator </a:t>
            </a:r>
            <a:r>
              <a:rPr lang="mr-IN" sz="1200" dirty="0">
                <a:solidFill>
                  <a:schemeClr val="tx2">
                    <a:lumMod val="60000"/>
                    <a:lumOff val="40000"/>
                  </a:schemeClr>
                </a:solidFill>
                <a:hlinkClick r:id="rId4"/>
              </a:rPr>
              <a:t>https://srhr.org/fgmcost/</a:t>
            </a:r>
            <a:endParaRPr lang="en-US" sz="1200" dirty="0">
              <a:solidFill>
                <a:schemeClr val="tx2">
                  <a:lumMod val="60000"/>
                  <a:lumOff val="40000"/>
                </a:schemeClr>
              </a:solidFill>
            </a:endParaRPr>
          </a:p>
          <a:p>
            <a:pPr marL="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lang="en-US" sz="1200" b="1" u="sng" kern="1200" dirty="0">
                <a:solidFill>
                  <a:schemeClr val="tx1"/>
                </a:solidFill>
                <a:latin typeface="+mn-lt"/>
                <a:ea typeface="+mn-ea"/>
                <a:cs typeface="+mn-cs"/>
              </a:rPr>
              <a:t>Health system status for data on current costs for treating FGM health complications look at the projections of costs for 2022 in FGM cost calculator </a:t>
            </a:r>
            <a:r>
              <a:rPr lang="mr-IN" sz="1200" dirty="0">
                <a:solidFill>
                  <a:schemeClr val="tx2">
                    <a:lumMod val="60000"/>
                    <a:lumOff val="40000"/>
                  </a:schemeClr>
                </a:solidFill>
                <a:hlinkClick r:id="rId4"/>
              </a:rPr>
              <a:t>https://srhr.org/fgmcost/</a:t>
            </a:r>
            <a:endParaRPr lang="en-US" sz="1200" b="1" u="sng" dirty="0"/>
          </a:p>
          <a:p>
            <a:pPr indent="-228600">
              <a:lnSpc>
                <a:spcPct val="90000"/>
              </a:lnSpc>
              <a:spcAft>
                <a:spcPts val="600"/>
              </a:spcAft>
              <a:buFont typeface="Arial" panose="020B0604020202020204" pitchFamily="34" charset="0"/>
              <a:buChar char="•"/>
            </a:pPr>
            <a:r>
              <a:rPr lang="en-US" sz="1200" b="1" u="sng" dirty="0"/>
              <a:t>Health system status for data on Human resource for health density identify country from this link </a:t>
            </a:r>
            <a:r>
              <a:rPr lang="en-US" sz="1200" b="1" u="sng" dirty="0">
                <a:hlinkClick r:id="rId5"/>
              </a:rPr>
              <a:t>https://www.who.int/hrh/statistics/en/</a:t>
            </a:r>
            <a:endParaRPr lang="en-US" sz="1200" b="1" u="sng" dirty="0"/>
          </a:p>
          <a:p>
            <a:pPr marL="0" indent="0">
              <a:lnSpc>
                <a:spcPct val="90000"/>
              </a:lnSpc>
              <a:spcAft>
                <a:spcPts val="600"/>
              </a:spcAft>
              <a:buFont typeface="Arial" panose="020B0604020202020204" pitchFamily="34" charset="0"/>
              <a:buNone/>
            </a:pPr>
            <a:r>
              <a:rPr lang="en-US" sz="1200" i="1" dirty="0"/>
              <a:t>Critical threshold for human resource for health is = 23 doctors, nurses and midwives per 10,000 population)</a:t>
            </a:r>
            <a:endParaRPr lang="en-US" sz="1200" dirty="0"/>
          </a:p>
          <a:p>
            <a:endParaRPr lang="en-US" dirty="0"/>
          </a:p>
          <a:p>
            <a:r>
              <a:rPr lang="en-US" dirty="0"/>
              <a:t>TIP: Use some of your responses for questions 1 in both module 1 and 2</a:t>
            </a:r>
          </a:p>
        </p:txBody>
      </p:sp>
      <p:sp>
        <p:nvSpPr>
          <p:cNvPr id="4" name="Slide Number Placeholder 3"/>
          <p:cNvSpPr>
            <a:spLocks noGrp="1"/>
          </p:cNvSpPr>
          <p:nvPr>
            <p:ph type="sldNum" sz="quarter" idx="5"/>
          </p:nvPr>
        </p:nvSpPr>
        <p:spPr/>
        <p:txBody>
          <a:bodyPr/>
          <a:lstStyle/>
          <a:p>
            <a:fld id="{4D987FBF-01AD-4E0C-A2A7-8FD19674119D}" type="slidenum">
              <a:rPr lang="en-US" smtClean="0"/>
              <a:t>3</a:t>
            </a:fld>
            <a:endParaRPr lang="en-US"/>
          </a:p>
        </p:txBody>
      </p:sp>
    </p:spTree>
    <p:extLst>
      <p:ext uri="{BB962C8B-B14F-4D97-AF65-F5344CB8AC3E}">
        <p14:creationId xmlns:p14="http://schemas.microsoft.com/office/powerpoint/2010/main" val="1278150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latin typeface="+mn-lt"/>
              </a:rPr>
              <a:t>Complete the slide, replacing or adapting examples and remove the yellow guiding text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mn-lt"/>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mn-lt"/>
                <a:ea typeface="Calibri" panose="020F0502020204030204" pitchFamily="34" charset="0"/>
              </a:rPr>
              <a:t>GUIDE: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mn-lt"/>
                <a:ea typeface="Calibri" panose="020F0502020204030204" pitchFamily="34" charset="0"/>
              </a:rPr>
              <a:t>1. Gaps in situational assessment findings can include </a:t>
            </a:r>
            <a:r>
              <a:rPr lang="en-US" sz="1200" dirty="0">
                <a:effectLst/>
                <a:latin typeface="+mn-lt"/>
                <a:ea typeface="Calibri" panose="020F0502020204030204" pitchFamily="34" charset="0"/>
                <a:cs typeface="Calibri" panose="020F0502020204030204" pitchFamily="34" charset="0"/>
              </a:rPr>
              <a:t>for instance no health sector plan, no or low-quality routine FGM prevention and care services or no clear regulatory position on FGM medicalization etc.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mn-lt"/>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mn-lt"/>
                <a:ea typeface="Calibri" panose="020F0502020204030204" pitchFamily="34" charset="0"/>
                <a:cs typeface="Calibri" panose="020F0502020204030204" pitchFamily="34" charset="0"/>
              </a:rPr>
              <a:t>2. Prioritize which of these gaps are most important to address and possible by the group members/institutions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mn-lt"/>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mn-lt"/>
                <a:ea typeface="Calibri" panose="020F0502020204030204" pitchFamily="34" charset="0"/>
                <a:cs typeface="Calibri" panose="020F0502020204030204" pitchFamily="34" charset="0"/>
              </a:rPr>
              <a:t>3. </a:t>
            </a:r>
            <a:r>
              <a:rPr lang="en-US" sz="1200" dirty="0">
                <a:effectLst/>
                <a:latin typeface="+mn-lt"/>
                <a:ea typeface="Calibri" panose="020F0502020204030204" pitchFamily="34" charset="0"/>
              </a:rPr>
              <a:t>Develop a </a:t>
            </a:r>
            <a:r>
              <a:rPr lang="en-US" sz="1200" dirty="0" err="1">
                <a:effectLst/>
                <a:latin typeface="+mn-lt"/>
                <a:ea typeface="Calibri" panose="020F0502020204030204" pitchFamily="34" charset="0"/>
              </a:rPr>
              <a:t>ToC</a:t>
            </a:r>
            <a:r>
              <a:rPr lang="en-US" sz="1200" dirty="0">
                <a:effectLst/>
                <a:latin typeface="+mn-lt"/>
                <a:ea typeface="Calibri" panose="020F0502020204030204" pitchFamily="34" charset="0"/>
              </a:rPr>
              <a:t> for the priority area/s your group selected as follows: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mn-lt"/>
              <a:ea typeface="Calibri" panose="020F0502020204030204" pitchFamily="34"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Both"/>
              <a:tabLst/>
              <a:defRPr/>
            </a:pPr>
            <a:r>
              <a:rPr lang="en-US" sz="1200" dirty="0">
                <a:effectLst/>
                <a:latin typeface="+mn-lt"/>
                <a:ea typeface="Calibri" panose="020F0502020204030204" pitchFamily="34" charset="0"/>
              </a:rPr>
              <a:t>Set a goal/long term outcomes first and work backwards to determine what results need to be in place by one year, and three months followed by activities and resources (inputs) needed.</a:t>
            </a:r>
          </a:p>
          <a:p>
            <a:pPr marL="342900" marR="0" lvl="0" indent="-342900" algn="l" defTabSz="914400" rtl="0" eaLnBrk="1" fontAlgn="auto" latinLnBrk="0" hangingPunct="1">
              <a:lnSpc>
                <a:spcPct val="100000"/>
              </a:lnSpc>
              <a:spcBef>
                <a:spcPts val="0"/>
              </a:spcBef>
              <a:spcAft>
                <a:spcPts val="0"/>
              </a:spcAft>
              <a:buClrTx/>
              <a:buSzTx/>
              <a:buFontTx/>
              <a:buAutoNum type="alphaLcParenBoth"/>
              <a:tabLst/>
              <a:defRPr/>
            </a:pPr>
            <a:r>
              <a:rPr lang="en-US" sz="1200" dirty="0">
                <a:effectLst/>
                <a:latin typeface="+mn-lt"/>
                <a:ea typeface="Calibri" panose="020F0502020204030204" pitchFamily="34" charset="0"/>
              </a:rPr>
              <a:t>Across the </a:t>
            </a:r>
            <a:r>
              <a:rPr lang="en-US" sz="1200" dirty="0" err="1">
                <a:effectLst/>
                <a:latin typeface="+mn-lt"/>
                <a:ea typeface="Calibri" panose="020F0502020204030204" pitchFamily="34" charset="0"/>
              </a:rPr>
              <a:t>ToC</a:t>
            </a:r>
            <a:r>
              <a:rPr lang="en-US" sz="1200" dirty="0">
                <a:effectLst/>
                <a:latin typeface="+mn-lt"/>
                <a:ea typeface="Calibri" panose="020F0502020204030204" pitchFamily="34" charset="0"/>
              </a:rPr>
              <a:t> developed, place an accountability ceiling to where you think </a:t>
            </a:r>
            <a:r>
              <a:rPr lang="en-US" sz="1200" dirty="0">
                <a:latin typeface="+mn-lt"/>
              </a:rPr>
              <a:t>you can claim credit for the interventions that will be implemented by your institution (e.g., MoH, NGO, health facility)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n-lt"/>
            </a:endParaRPr>
          </a:p>
        </p:txBody>
      </p:sp>
      <p:sp>
        <p:nvSpPr>
          <p:cNvPr id="4" name="Slide Number Placeholder 3"/>
          <p:cNvSpPr>
            <a:spLocks noGrp="1"/>
          </p:cNvSpPr>
          <p:nvPr>
            <p:ph type="sldNum" sz="quarter" idx="5"/>
          </p:nvPr>
        </p:nvSpPr>
        <p:spPr/>
        <p:txBody>
          <a:bodyPr/>
          <a:lstStyle/>
          <a:p>
            <a:fld id="{4D987FBF-01AD-4E0C-A2A7-8FD19674119D}" type="slidenum">
              <a:rPr lang="en-US" smtClean="0"/>
              <a:t>5</a:t>
            </a:fld>
            <a:endParaRPr lang="en-US"/>
          </a:p>
        </p:txBody>
      </p:sp>
    </p:spTree>
    <p:extLst>
      <p:ext uri="{BB962C8B-B14F-4D97-AF65-F5344CB8AC3E}">
        <p14:creationId xmlns:p14="http://schemas.microsoft.com/office/powerpoint/2010/main" val="1170920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987FBF-01AD-4E0C-A2A7-8FD1967411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0220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Complete the slide, replacing or adapting examples</a:t>
            </a:r>
          </a:p>
          <a:p>
            <a:endParaRPr lang="en-US" dirty="0"/>
          </a:p>
          <a:p>
            <a:r>
              <a:rPr lang="en-US" b="1" dirty="0"/>
              <a:t>GUIDE: </a:t>
            </a:r>
            <a:r>
              <a:rPr lang="en-US" dirty="0"/>
              <a:t>Types of activities in this pillar can be or expanded on</a:t>
            </a:r>
          </a:p>
          <a:p>
            <a:pPr marL="171450" indent="-171450">
              <a:buFont typeface="Arial" panose="020B0604020202020204" pitchFamily="34" charset="0"/>
              <a:buChar char="•"/>
            </a:pPr>
            <a:r>
              <a:rPr lang="en-GB" sz="1200" dirty="0"/>
              <a:t>Advocacy for investment in elimination efforts </a:t>
            </a:r>
          </a:p>
          <a:p>
            <a:pPr marL="171450" indent="-171450">
              <a:buFont typeface="Arial" panose="020B0604020202020204" pitchFamily="34" charset="0"/>
              <a:buChar char="•"/>
            </a:pPr>
            <a:r>
              <a:rPr lang="en-GB" sz="1200" dirty="0"/>
              <a:t>Mobilize and coordinate efforts to support national and health policy against the medicalization of FGM </a:t>
            </a:r>
          </a:p>
          <a:p>
            <a:pPr marL="171450" indent="-171450">
              <a:buFont typeface="Arial" panose="020B0604020202020204" pitchFamily="34" charset="0"/>
              <a:buChar char="•"/>
            </a:pPr>
            <a:r>
              <a:rPr lang="en-GB" sz="1200" dirty="0"/>
              <a:t>Advocate for sustained and coordinated health sector planning, budgeting and actions within RMNCAH*</a:t>
            </a:r>
          </a:p>
          <a:p>
            <a:pPr marL="171450" indent="-171450">
              <a:buFont typeface="Arial" panose="020B0604020202020204" pitchFamily="34" charset="0"/>
              <a:buChar char="•"/>
            </a:pPr>
            <a:r>
              <a:rPr lang="en-GB" sz="1200" dirty="0"/>
              <a:t>Advocate for a sustainable, coordinated public and private partnership in financing FGM-elimination programs</a:t>
            </a:r>
          </a:p>
        </p:txBody>
      </p:sp>
      <p:sp>
        <p:nvSpPr>
          <p:cNvPr id="4" name="Slide Number Placeholder 3"/>
          <p:cNvSpPr>
            <a:spLocks noGrp="1"/>
          </p:cNvSpPr>
          <p:nvPr>
            <p:ph type="sldNum" sz="quarter" idx="5"/>
          </p:nvPr>
        </p:nvSpPr>
        <p:spPr/>
        <p:txBody>
          <a:bodyPr/>
          <a:lstStyle/>
          <a:p>
            <a:fld id="{4D987FBF-01AD-4E0C-A2A7-8FD19674119D}" type="slidenum">
              <a:rPr lang="en-US" smtClean="0"/>
              <a:t>7</a:t>
            </a:fld>
            <a:endParaRPr lang="en-US"/>
          </a:p>
        </p:txBody>
      </p:sp>
    </p:spTree>
    <p:extLst>
      <p:ext uri="{BB962C8B-B14F-4D97-AF65-F5344CB8AC3E}">
        <p14:creationId xmlns:p14="http://schemas.microsoft.com/office/powerpoint/2010/main" val="1393619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Complete this slide if advocacy activity identified in this pillar. If there is no advocacy activity delete this slide and the next.</a:t>
            </a:r>
          </a:p>
          <a:p>
            <a:r>
              <a:rPr lang="en-GB" b="1" dirty="0"/>
              <a:t>To complete this table:</a:t>
            </a:r>
          </a:p>
          <a:p>
            <a:pPr marL="171450" indent="-171450">
              <a:buFont typeface="Arial" panose="020B0604020202020204" pitchFamily="34" charset="0"/>
              <a:buChar char="•"/>
            </a:pPr>
            <a:r>
              <a:rPr lang="en-GB" b="0" dirty="0"/>
              <a:t>Replace or adapt examples and remove the yellow guiding text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kern="1200" dirty="0">
                <a:solidFill>
                  <a:schemeClr val="tx1"/>
                </a:solidFill>
                <a:latin typeface="+mn-lt"/>
                <a:ea typeface="+mn-ea"/>
                <a:cs typeface="+mn-cs"/>
              </a:rPr>
              <a:t>Write out  the full advocacy message in next slide</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E13452-1E75-47D5-91EA-B21555B839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9541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600" dirty="0">
              <a:latin typeface="+mn-lt"/>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E13452-1E75-47D5-91EA-B21555B839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3517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Complete the slide, replacing or adapting examples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r>
              <a:rPr lang="en-US" b="1" dirty="0"/>
              <a:t>Guidance</a:t>
            </a:r>
            <a:r>
              <a:rPr lang="en-US" dirty="0"/>
              <a:t>:</a:t>
            </a:r>
          </a:p>
          <a:p>
            <a:r>
              <a:rPr lang="en-US" dirty="0"/>
              <a:t>Select 3-5 activities from previous slides that can be implemented in the next 3 months.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US" dirty="0"/>
          </a:p>
        </p:txBody>
      </p:sp>
      <p:sp>
        <p:nvSpPr>
          <p:cNvPr id="4" name="Slide Number Placeholder 3"/>
          <p:cNvSpPr>
            <a:spLocks noGrp="1"/>
          </p:cNvSpPr>
          <p:nvPr>
            <p:ph type="sldNum" sz="quarter" idx="5"/>
          </p:nvPr>
        </p:nvSpPr>
        <p:spPr/>
        <p:txBody>
          <a:bodyPr/>
          <a:lstStyle/>
          <a:p>
            <a:fld id="{4D987FBF-01AD-4E0C-A2A7-8FD19674119D}" type="slidenum">
              <a:rPr lang="en-US" smtClean="0"/>
              <a:t>10</a:t>
            </a:fld>
            <a:endParaRPr lang="en-US"/>
          </a:p>
        </p:txBody>
      </p:sp>
    </p:spTree>
    <p:extLst>
      <p:ext uri="{BB962C8B-B14F-4D97-AF65-F5344CB8AC3E}">
        <p14:creationId xmlns:p14="http://schemas.microsoft.com/office/powerpoint/2010/main" val="3284216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E0648-08FA-43F0-B658-1626B2BA38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05932B-B88A-432D-8CC9-C11F090238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2EEC7F-D8A1-4F88-BC65-BFCD58DD9D0F}"/>
              </a:ext>
            </a:extLst>
          </p:cNvPr>
          <p:cNvSpPr>
            <a:spLocks noGrp="1"/>
          </p:cNvSpPr>
          <p:nvPr>
            <p:ph type="dt" sz="half" idx="10"/>
          </p:nvPr>
        </p:nvSpPr>
        <p:spPr/>
        <p:txBody>
          <a:bodyPr/>
          <a:lstStyle/>
          <a:p>
            <a:fld id="{ED26F77C-07B3-4606-8232-426458AFD6A3}" type="datetimeFigureOut">
              <a:rPr lang="en-US" smtClean="0"/>
              <a:t>4/13/2023</a:t>
            </a:fld>
            <a:endParaRPr lang="en-US"/>
          </a:p>
        </p:txBody>
      </p:sp>
      <p:sp>
        <p:nvSpPr>
          <p:cNvPr id="5" name="Footer Placeholder 4">
            <a:extLst>
              <a:ext uri="{FF2B5EF4-FFF2-40B4-BE49-F238E27FC236}">
                <a16:creationId xmlns:a16="http://schemas.microsoft.com/office/drawing/2014/main" id="{9D17124E-31D1-4DF2-B2C1-4DBC829E9A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DFE861-6D21-43C6-B9B7-596CAC2B52E7}"/>
              </a:ext>
            </a:extLst>
          </p:cNvPr>
          <p:cNvSpPr>
            <a:spLocks noGrp="1"/>
          </p:cNvSpPr>
          <p:nvPr>
            <p:ph type="sldNum" sz="quarter" idx="12"/>
          </p:nvPr>
        </p:nvSpPr>
        <p:spPr/>
        <p:txBody>
          <a:bodyPr/>
          <a:lstStyle/>
          <a:p>
            <a:fld id="{C80B82C1-B36F-45D7-8C24-7169D9302000}" type="slidenum">
              <a:rPr lang="en-US" smtClean="0"/>
              <a:t>‹#›</a:t>
            </a:fld>
            <a:endParaRPr lang="en-US"/>
          </a:p>
        </p:txBody>
      </p:sp>
    </p:spTree>
    <p:extLst>
      <p:ext uri="{BB962C8B-B14F-4D97-AF65-F5344CB8AC3E}">
        <p14:creationId xmlns:p14="http://schemas.microsoft.com/office/powerpoint/2010/main" val="217481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FE369-7FE3-4137-9064-4F8BE82CCB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E7E11C-9796-40F6-8DAC-F76D7DB939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9ABFC1-0D5C-4D45-A407-075E73F668D5}"/>
              </a:ext>
            </a:extLst>
          </p:cNvPr>
          <p:cNvSpPr>
            <a:spLocks noGrp="1"/>
          </p:cNvSpPr>
          <p:nvPr>
            <p:ph type="dt" sz="half" idx="10"/>
          </p:nvPr>
        </p:nvSpPr>
        <p:spPr/>
        <p:txBody>
          <a:bodyPr/>
          <a:lstStyle/>
          <a:p>
            <a:fld id="{ED26F77C-07B3-4606-8232-426458AFD6A3}" type="datetimeFigureOut">
              <a:rPr lang="en-US" smtClean="0"/>
              <a:t>4/13/2023</a:t>
            </a:fld>
            <a:endParaRPr lang="en-US"/>
          </a:p>
        </p:txBody>
      </p:sp>
      <p:sp>
        <p:nvSpPr>
          <p:cNvPr id="5" name="Footer Placeholder 4">
            <a:extLst>
              <a:ext uri="{FF2B5EF4-FFF2-40B4-BE49-F238E27FC236}">
                <a16:creationId xmlns:a16="http://schemas.microsoft.com/office/drawing/2014/main" id="{FAA9FE41-CD52-4633-ABD7-21C3736C86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438FFF-2F37-4BE6-BD7C-0C401E7C517B}"/>
              </a:ext>
            </a:extLst>
          </p:cNvPr>
          <p:cNvSpPr>
            <a:spLocks noGrp="1"/>
          </p:cNvSpPr>
          <p:nvPr>
            <p:ph type="sldNum" sz="quarter" idx="12"/>
          </p:nvPr>
        </p:nvSpPr>
        <p:spPr/>
        <p:txBody>
          <a:bodyPr/>
          <a:lstStyle/>
          <a:p>
            <a:fld id="{C80B82C1-B36F-45D7-8C24-7169D9302000}" type="slidenum">
              <a:rPr lang="en-US" smtClean="0"/>
              <a:t>‹#›</a:t>
            </a:fld>
            <a:endParaRPr lang="en-US"/>
          </a:p>
        </p:txBody>
      </p:sp>
    </p:spTree>
    <p:extLst>
      <p:ext uri="{BB962C8B-B14F-4D97-AF65-F5344CB8AC3E}">
        <p14:creationId xmlns:p14="http://schemas.microsoft.com/office/powerpoint/2010/main" val="561533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DFA732-EFAB-4BF3-B43E-828A18BF8D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2FEEBF-F7F6-483B-9221-EBD3AC5E52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CC7ECC-0307-4A64-96A6-5702DEB5B949}"/>
              </a:ext>
            </a:extLst>
          </p:cNvPr>
          <p:cNvSpPr>
            <a:spLocks noGrp="1"/>
          </p:cNvSpPr>
          <p:nvPr>
            <p:ph type="dt" sz="half" idx="10"/>
          </p:nvPr>
        </p:nvSpPr>
        <p:spPr/>
        <p:txBody>
          <a:bodyPr/>
          <a:lstStyle/>
          <a:p>
            <a:fld id="{ED26F77C-07B3-4606-8232-426458AFD6A3}" type="datetimeFigureOut">
              <a:rPr lang="en-US" smtClean="0"/>
              <a:t>4/13/2023</a:t>
            </a:fld>
            <a:endParaRPr lang="en-US"/>
          </a:p>
        </p:txBody>
      </p:sp>
      <p:sp>
        <p:nvSpPr>
          <p:cNvPr id="5" name="Footer Placeholder 4">
            <a:extLst>
              <a:ext uri="{FF2B5EF4-FFF2-40B4-BE49-F238E27FC236}">
                <a16:creationId xmlns:a16="http://schemas.microsoft.com/office/drawing/2014/main" id="{D3200B4B-7C8B-42B7-B5D1-3EA1CBFB08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C02E81-7C2F-451F-A68C-3D9ED34A9DBB}"/>
              </a:ext>
            </a:extLst>
          </p:cNvPr>
          <p:cNvSpPr>
            <a:spLocks noGrp="1"/>
          </p:cNvSpPr>
          <p:nvPr>
            <p:ph type="sldNum" sz="quarter" idx="12"/>
          </p:nvPr>
        </p:nvSpPr>
        <p:spPr/>
        <p:txBody>
          <a:bodyPr/>
          <a:lstStyle/>
          <a:p>
            <a:fld id="{C80B82C1-B36F-45D7-8C24-7169D9302000}" type="slidenum">
              <a:rPr lang="en-US" smtClean="0"/>
              <a:t>‹#›</a:t>
            </a:fld>
            <a:endParaRPr lang="en-US"/>
          </a:p>
        </p:txBody>
      </p:sp>
    </p:spTree>
    <p:extLst>
      <p:ext uri="{BB962C8B-B14F-4D97-AF65-F5344CB8AC3E}">
        <p14:creationId xmlns:p14="http://schemas.microsoft.com/office/powerpoint/2010/main" val="3188434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BB92F3-220B-4F5E-8AB2-53972C49898E}" type="datetimeFigureOut">
              <a:rPr lang="en-GB" smtClean="0"/>
              <a:t>13/04/2023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AF33D3-3DE4-42D2-9AE7-28FD40BB0563}" type="slidenum">
              <a:rPr lang="en-GB" smtClean="0"/>
              <a:t>‹#›</a:t>
            </a:fld>
            <a:endParaRPr lang="en-GB"/>
          </a:p>
        </p:txBody>
      </p:sp>
    </p:spTree>
    <p:extLst>
      <p:ext uri="{BB962C8B-B14F-4D97-AF65-F5344CB8AC3E}">
        <p14:creationId xmlns:p14="http://schemas.microsoft.com/office/powerpoint/2010/main" val="26892071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BB92F3-220B-4F5E-8AB2-53972C49898E}" type="datetimeFigureOut">
              <a:rPr lang="en-GB" smtClean="0"/>
              <a:t>13/04/2023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AF33D3-3DE4-42D2-9AE7-28FD40BB0563}" type="slidenum">
              <a:rPr lang="en-GB" smtClean="0"/>
              <a:t>‹#›</a:t>
            </a:fld>
            <a:endParaRPr lang="en-GB"/>
          </a:p>
        </p:txBody>
      </p:sp>
      <p:pic>
        <p:nvPicPr>
          <p:cNvPr id="7" name="Picture 6">
            <a:extLst>
              <a:ext uri="{FF2B5EF4-FFF2-40B4-BE49-F238E27FC236}">
                <a16:creationId xmlns:a16="http://schemas.microsoft.com/office/drawing/2014/main" id="{8BC59748-3033-1BD2-D9EC-8A30D3FFD0E1}"/>
              </a:ext>
            </a:extLst>
          </p:cNvPr>
          <p:cNvPicPr>
            <a:picLocks noChangeAspect="1"/>
          </p:cNvPicPr>
          <p:nvPr userDrawn="1"/>
        </p:nvPicPr>
        <p:blipFill>
          <a:blip r:embed="rId2">
            <a:alphaModFix amt="20000"/>
          </a:blip>
          <a:stretch>
            <a:fillRect/>
          </a:stretch>
        </p:blipFill>
        <p:spPr>
          <a:xfrm>
            <a:off x="82550" y="5903914"/>
            <a:ext cx="1511300" cy="904875"/>
          </a:xfrm>
          <a:prstGeom prst="rect">
            <a:avLst/>
          </a:prstGeom>
        </p:spPr>
      </p:pic>
    </p:spTree>
    <p:extLst>
      <p:ext uri="{BB962C8B-B14F-4D97-AF65-F5344CB8AC3E}">
        <p14:creationId xmlns:p14="http://schemas.microsoft.com/office/powerpoint/2010/main" val="3198301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BB92F3-220B-4F5E-8AB2-53972C49898E}" type="datetimeFigureOut">
              <a:rPr lang="en-GB" smtClean="0"/>
              <a:t>13/04/2023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AF33D3-3DE4-42D2-9AE7-28FD40BB0563}" type="slidenum">
              <a:rPr lang="en-GB" smtClean="0"/>
              <a:t>‹#›</a:t>
            </a:fld>
            <a:endParaRPr lang="en-GB"/>
          </a:p>
        </p:txBody>
      </p:sp>
    </p:spTree>
    <p:extLst>
      <p:ext uri="{BB962C8B-B14F-4D97-AF65-F5344CB8AC3E}">
        <p14:creationId xmlns:p14="http://schemas.microsoft.com/office/powerpoint/2010/main" val="37268630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BB92F3-220B-4F5E-8AB2-53972C49898E}" type="datetimeFigureOut">
              <a:rPr lang="en-GB" smtClean="0"/>
              <a:t>13/04/2023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AF33D3-3DE4-42D2-9AE7-28FD40BB0563}" type="slidenum">
              <a:rPr lang="en-GB" smtClean="0"/>
              <a:t>‹#›</a:t>
            </a:fld>
            <a:endParaRPr lang="en-GB"/>
          </a:p>
        </p:txBody>
      </p:sp>
    </p:spTree>
    <p:extLst>
      <p:ext uri="{BB962C8B-B14F-4D97-AF65-F5344CB8AC3E}">
        <p14:creationId xmlns:p14="http://schemas.microsoft.com/office/powerpoint/2010/main" val="54150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BB92F3-220B-4F5E-8AB2-53972C49898E}" type="datetimeFigureOut">
              <a:rPr lang="en-GB" smtClean="0"/>
              <a:t>13/04/2023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BAF33D3-3DE4-42D2-9AE7-28FD40BB0563}" type="slidenum">
              <a:rPr lang="en-GB" smtClean="0"/>
              <a:t>‹#›</a:t>
            </a:fld>
            <a:endParaRPr lang="en-GB"/>
          </a:p>
        </p:txBody>
      </p:sp>
    </p:spTree>
    <p:extLst>
      <p:ext uri="{BB962C8B-B14F-4D97-AF65-F5344CB8AC3E}">
        <p14:creationId xmlns:p14="http://schemas.microsoft.com/office/powerpoint/2010/main" val="20037634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BB92F3-220B-4F5E-8AB2-53972C49898E}" type="datetimeFigureOut">
              <a:rPr lang="en-GB" smtClean="0"/>
              <a:t>13/04/2023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BAF33D3-3DE4-42D2-9AE7-28FD40BB0563}" type="slidenum">
              <a:rPr lang="en-GB" smtClean="0"/>
              <a:t>‹#›</a:t>
            </a:fld>
            <a:endParaRPr lang="en-GB"/>
          </a:p>
        </p:txBody>
      </p:sp>
    </p:spTree>
    <p:extLst>
      <p:ext uri="{BB962C8B-B14F-4D97-AF65-F5344CB8AC3E}">
        <p14:creationId xmlns:p14="http://schemas.microsoft.com/office/powerpoint/2010/main" val="18131763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BB92F3-220B-4F5E-8AB2-53972C49898E}" type="datetimeFigureOut">
              <a:rPr lang="en-GB" smtClean="0"/>
              <a:t>13/04/2023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BAF33D3-3DE4-42D2-9AE7-28FD40BB0563}" type="slidenum">
              <a:rPr lang="en-GB" smtClean="0"/>
              <a:t>‹#›</a:t>
            </a:fld>
            <a:endParaRPr lang="en-GB"/>
          </a:p>
        </p:txBody>
      </p:sp>
    </p:spTree>
    <p:extLst>
      <p:ext uri="{BB962C8B-B14F-4D97-AF65-F5344CB8AC3E}">
        <p14:creationId xmlns:p14="http://schemas.microsoft.com/office/powerpoint/2010/main" val="15901587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BB92F3-220B-4F5E-8AB2-53972C49898E}" type="datetimeFigureOut">
              <a:rPr lang="en-GB" smtClean="0"/>
              <a:t>13/04/2023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AF33D3-3DE4-42D2-9AE7-28FD40BB0563}" type="slidenum">
              <a:rPr lang="en-GB" smtClean="0"/>
              <a:t>‹#›</a:t>
            </a:fld>
            <a:endParaRPr lang="en-GB"/>
          </a:p>
        </p:txBody>
      </p:sp>
    </p:spTree>
    <p:extLst>
      <p:ext uri="{BB962C8B-B14F-4D97-AF65-F5344CB8AC3E}">
        <p14:creationId xmlns:p14="http://schemas.microsoft.com/office/powerpoint/2010/main" val="2585448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A0694-C1A7-425E-BA6E-AA7664444D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96349E-C867-44D0-B5C6-624F79CB77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865B2A-213E-4466-9500-7F7E971C6C52}"/>
              </a:ext>
            </a:extLst>
          </p:cNvPr>
          <p:cNvSpPr>
            <a:spLocks noGrp="1"/>
          </p:cNvSpPr>
          <p:nvPr>
            <p:ph type="dt" sz="half" idx="10"/>
          </p:nvPr>
        </p:nvSpPr>
        <p:spPr/>
        <p:txBody>
          <a:bodyPr/>
          <a:lstStyle/>
          <a:p>
            <a:fld id="{ED26F77C-07B3-4606-8232-426458AFD6A3}" type="datetimeFigureOut">
              <a:rPr lang="en-US" smtClean="0"/>
              <a:t>4/13/2023</a:t>
            </a:fld>
            <a:endParaRPr lang="en-US"/>
          </a:p>
        </p:txBody>
      </p:sp>
      <p:sp>
        <p:nvSpPr>
          <p:cNvPr id="5" name="Footer Placeholder 4">
            <a:extLst>
              <a:ext uri="{FF2B5EF4-FFF2-40B4-BE49-F238E27FC236}">
                <a16:creationId xmlns:a16="http://schemas.microsoft.com/office/drawing/2014/main" id="{F895837D-0F56-44B8-A5C7-7110A77A4B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86BC86-69CE-44E2-8C74-94DE8AD4504D}"/>
              </a:ext>
            </a:extLst>
          </p:cNvPr>
          <p:cNvSpPr>
            <a:spLocks noGrp="1"/>
          </p:cNvSpPr>
          <p:nvPr>
            <p:ph type="sldNum" sz="quarter" idx="12"/>
          </p:nvPr>
        </p:nvSpPr>
        <p:spPr/>
        <p:txBody>
          <a:bodyPr/>
          <a:lstStyle/>
          <a:p>
            <a:fld id="{C80B82C1-B36F-45D7-8C24-7169D9302000}" type="slidenum">
              <a:rPr lang="en-US" smtClean="0"/>
              <a:t>‹#›</a:t>
            </a:fld>
            <a:endParaRPr lang="en-US"/>
          </a:p>
        </p:txBody>
      </p:sp>
    </p:spTree>
    <p:extLst>
      <p:ext uri="{BB962C8B-B14F-4D97-AF65-F5344CB8AC3E}">
        <p14:creationId xmlns:p14="http://schemas.microsoft.com/office/powerpoint/2010/main" val="17897041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BB92F3-220B-4F5E-8AB2-53972C49898E}" type="datetimeFigureOut">
              <a:rPr lang="en-GB" smtClean="0"/>
              <a:t>13/04/2023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AF33D3-3DE4-42D2-9AE7-28FD40BB0563}" type="slidenum">
              <a:rPr lang="en-GB" smtClean="0"/>
              <a:t>‹#›</a:t>
            </a:fld>
            <a:endParaRPr lang="en-GB"/>
          </a:p>
        </p:txBody>
      </p:sp>
    </p:spTree>
    <p:extLst>
      <p:ext uri="{BB962C8B-B14F-4D97-AF65-F5344CB8AC3E}">
        <p14:creationId xmlns:p14="http://schemas.microsoft.com/office/powerpoint/2010/main" val="3914046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BB92F3-220B-4F5E-8AB2-53972C49898E}" type="datetimeFigureOut">
              <a:rPr lang="en-GB" smtClean="0"/>
              <a:t>13/04/2023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AF33D3-3DE4-42D2-9AE7-28FD40BB0563}" type="slidenum">
              <a:rPr lang="en-GB" smtClean="0"/>
              <a:t>‹#›</a:t>
            </a:fld>
            <a:endParaRPr lang="en-GB"/>
          </a:p>
        </p:txBody>
      </p:sp>
    </p:spTree>
    <p:extLst>
      <p:ext uri="{BB962C8B-B14F-4D97-AF65-F5344CB8AC3E}">
        <p14:creationId xmlns:p14="http://schemas.microsoft.com/office/powerpoint/2010/main" val="19184083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BB92F3-220B-4F5E-8AB2-53972C49898E}" type="datetimeFigureOut">
              <a:rPr lang="en-GB" smtClean="0"/>
              <a:t>13/04/2023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AF33D3-3DE4-42D2-9AE7-28FD40BB0563}" type="slidenum">
              <a:rPr lang="en-GB" smtClean="0"/>
              <a:t>‹#›</a:t>
            </a:fld>
            <a:endParaRPr lang="en-GB"/>
          </a:p>
        </p:txBody>
      </p:sp>
    </p:spTree>
    <p:extLst>
      <p:ext uri="{BB962C8B-B14F-4D97-AF65-F5344CB8AC3E}">
        <p14:creationId xmlns:p14="http://schemas.microsoft.com/office/powerpoint/2010/main" val="100715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5A1A4-EF81-4EE0-A0F8-F5CA84BD97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6EC5DC-4E49-43B7-A7D4-48066C8F22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D809ED-6860-4540-93CC-9CE79A75EAF0}"/>
              </a:ext>
            </a:extLst>
          </p:cNvPr>
          <p:cNvSpPr>
            <a:spLocks noGrp="1"/>
          </p:cNvSpPr>
          <p:nvPr>
            <p:ph type="dt" sz="half" idx="10"/>
          </p:nvPr>
        </p:nvSpPr>
        <p:spPr/>
        <p:txBody>
          <a:bodyPr/>
          <a:lstStyle/>
          <a:p>
            <a:fld id="{ED26F77C-07B3-4606-8232-426458AFD6A3}" type="datetimeFigureOut">
              <a:rPr lang="en-US" smtClean="0"/>
              <a:t>4/13/2023</a:t>
            </a:fld>
            <a:endParaRPr lang="en-US"/>
          </a:p>
        </p:txBody>
      </p:sp>
      <p:sp>
        <p:nvSpPr>
          <p:cNvPr id="5" name="Footer Placeholder 4">
            <a:extLst>
              <a:ext uri="{FF2B5EF4-FFF2-40B4-BE49-F238E27FC236}">
                <a16:creationId xmlns:a16="http://schemas.microsoft.com/office/drawing/2014/main" id="{90B0D108-ED7A-41B0-998A-9359CF0D1A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F7B3F3-41A5-403C-895B-E692E13FC1EA}"/>
              </a:ext>
            </a:extLst>
          </p:cNvPr>
          <p:cNvSpPr>
            <a:spLocks noGrp="1"/>
          </p:cNvSpPr>
          <p:nvPr>
            <p:ph type="sldNum" sz="quarter" idx="12"/>
          </p:nvPr>
        </p:nvSpPr>
        <p:spPr/>
        <p:txBody>
          <a:bodyPr/>
          <a:lstStyle/>
          <a:p>
            <a:fld id="{C80B82C1-B36F-45D7-8C24-7169D9302000}" type="slidenum">
              <a:rPr lang="en-US" smtClean="0"/>
              <a:t>‹#›</a:t>
            </a:fld>
            <a:endParaRPr lang="en-US"/>
          </a:p>
        </p:txBody>
      </p:sp>
    </p:spTree>
    <p:extLst>
      <p:ext uri="{BB962C8B-B14F-4D97-AF65-F5344CB8AC3E}">
        <p14:creationId xmlns:p14="http://schemas.microsoft.com/office/powerpoint/2010/main" val="1663294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4D6E9-917E-4BA3-92C7-F95F51EE06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ACF054-2DE0-4120-ACBA-39144CC459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E5F2C9C-E9FD-4A8B-A7B3-8F63D39BAD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B87373-9F7C-4CF9-9E90-9B007C0605A6}"/>
              </a:ext>
            </a:extLst>
          </p:cNvPr>
          <p:cNvSpPr>
            <a:spLocks noGrp="1"/>
          </p:cNvSpPr>
          <p:nvPr>
            <p:ph type="dt" sz="half" idx="10"/>
          </p:nvPr>
        </p:nvSpPr>
        <p:spPr/>
        <p:txBody>
          <a:bodyPr/>
          <a:lstStyle/>
          <a:p>
            <a:fld id="{ED26F77C-07B3-4606-8232-426458AFD6A3}" type="datetimeFigureOut">
              <a:rPr lang="en-US" smtClean="0"/>
              <a:t>4/13/2023</a:t>
            </a:fld>
            <a:endParaRPr lang="en-US"/>
          </a:p>
        </p:txBody>
      </p:sp>
      <p:sp>
        <p:nvSpPr>
          <p:cNvPr id="6" name="Footer Placeholder 5">
            <a:extLst>
              <a:ext uri="{FF2B5EF4-FFF2-40B4-BE49-F238E27FC236}">
                <a16:creationId xmlns:a16="http://schemas.microsoft.com/office/drawing/2014/main" id="{BE49CAA4-E045-4693-8675-3392CB0F42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89D8B6-C079-4560-950C-01A1E3DCCF2A}"/>
              </a:ext>
            </a:extLst>
          </p:cNvPr>
          <p:cNvSpPr>
            <a:spLocks noGrp="1"/>
          </p:cNvSpPr>
          <p:nvPr>
            <p:ph type="sldNum" sz="quarter" idx="12"/>
          </p:nvPr>
        </p:nvSpPr>
        <p:spPr/>
        <p:txBody>
          <a:bodyPr/>
          <a:lstStyle/>
          <a:p>
            <a:fld id="{C80B82C1-B36F-45D7-8C24-7169D9302000}" type="slidenum">
              <a:rPr lang="en-US" smtClean="0"/>
              <a:t>‹#›</a:t>
            </a:fld>
            <a:endParaRPr lang="en-US"/>
          </a:p>
        </p:txBody>
      </p:sp>
    </p:spTree>
    <p:extLst>
      <p:ext uri="{BB962C8B-B14F-4D97-AF65-F5344CB8AC3E}">
        <p14:creationId xmlns:p14="http://schemas.microsoft.com/office/powerpoint/2010/main" val="1218098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85862-55E0-4A63-961F-1E6D244B22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31AF50-42EB-4F07-866B-2D4A285D69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DEC90-E0E4-40FA-BF52-28F780D7BE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3484EC-6836-41AE-BF47-C66ECB5216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52DE23-BF7D-4FF7-8EFE-31793D6912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600F4-566A-412C-A737-A60F0526C951}"/>
              </a:ext>
            </a:extLst>
          </p:cNvPr>
          <p:cNvSpPr>
            <a:spLocks noGrp="1"/>
          </p:cNvSpPr>
          <p:nvPr>
            <p:ph type="dt" sz="half" idx="10"/>
          </p:nvPr>
        </p:nvSpPr>
        <p:spPr/>
        <p:txBody>
          <a:bodyPr/>
          <a:lstStyle/>
          <a:p>
            <a:fld id="{ED26F77C-07B3-4606-8232-426458AFD6A3}" type="datetimeFigureOut">
              <a:rPr lang="en-US" smtClean="0"/>
              <a:t>4/13/2023</a:t>
            </a:fld>
            <a:endParaRPr lang="en-US"/>
          </a:p>
        </p:txBody>
      </p:sp>
      <p:sp>
        <p:nvSpPr>
          <p:cNvPr id="8" name="Footer Placeholder 7">
            <a:extLst>
              <a:ext uri="{FF2B5EF4-FFF2-40B4-BE49-F238E27FC236}">
                <a16:creationId xmlns:a16="http://schemas.microsoft.com/office/drawing/2014/main" id="{BD5788FF-A63E-49CD-BEC7-919464749A8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B4113C-A38C-4A71-A295-08E4D8C9070D}"/>
              </a:ext>
            </a:extLst>
          </p:cNvPr>
          <p:cNvSpPr>
            <a:spLocks noGrp="1"/>
          </p:cNvSpPr>
          <p:nvPr>
            <p:ph type="sldNum" sz="quarter" idx="12"/>
          </p:nvPr>
        </p:nvSpPr>
        <p:spPr/>
        <p:txBody>
          <a:bodyPr/>
          <a:lstStyle/>
          <a:p>
            <a:fld id="{C80B82C1-B36F-45D7-8C24-7169D9302000}" type="slidenum">
              <a:rPr lang="en-US" smtClean="0"/>
              <a:t>‹#›</a:t>
            </a:fld>
            <a:endParaRPr lang="en-US"/>
          </a:p>
        </p:txBody>
      </p:sp>
    </p:spTree>
    <p:extLst>
      <p:ext uri="{BB962C8B-B14F-4D97-AF65-F5344CB8AC3E}">
        <p14:creationId xmlns:p14="http://schemas.microsoft.com/office/powerpoint/2010/main" val="1164122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87F0E-6664-43BD-9952-59227FFF03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7E3D9E-1BC9-40EF-B0BE-8B209440B00F}"/>
              </a:ext>
            </a:extLst>
          </p:cNvPr>
          <p:cNvSpPr>
            <a:spLocks noGrp="1"/>
          </p:cNvSpPr>
          <p:nvPr>
            <p:ph type="dt" sz="half" idx="10"/>
          </p:nvPr>
        </p:nvSpPr>
        <p:spPr/>
        <p:txBody>
          <a:bodyPr/>
          <a:lstStyle/>
          <a:p>
            <a:fld id="{ED26F77C-07B3-4606-8232-426458AFD6A3}" type="datetimeFigureOut">
              <a:rPr lang="en-US" smtClean="0"/>
              <a:t>4/13/2023</a:t>
            </a:fld>
            <a:endParaRPr lang="en-US"/>
          </a:p>
        </p:txBody>
      </p:sp>
      <p:sp>
        <p:nvSpPr>
          <p:cNvPr id="4" name="Footer Placeholder 3">
            <a:extLst>
              <a:ext uri="{FF2B5EF4-FFF2-40B4-BE49-F238E27FC236}">
                <a16:creationId xmlns:a16="http://schemas.microsoft.com/office/drawing/2014/main" id="{7E3D7400-E075-424B-A046-B9BF246D67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8D3115-5A1A-4F93-8D80-03DC70BDECB4}"/>
              </a:ext>
            </a:extLst>
          </p:cNvPr>
          <p:cNvSpPr>
            <a:spLocks noGrp="1"/>
          </p:cNvSpPr>
          <p:nvPr>
            <p:ph type="sldNum" sz="quarter" idx="12"/>
          </p:nvPr>
        </p:nvSpPr>
        <p:spPr/>
        <p:txBody>
          <a:bodyPr/>
          <a:lstStyle/>
          <a:p>
            <a:fld id="{C80B82C1-B36F-45D7-8C24-7169D9302000}" type="slidenum">
              <a:rPr lang="en-US" smtClean="0"/>
              <a:t>‹#›</a:t>
            </a:fld>
            <a:endParaRPr lang="en-US"/>
          </a:p>
        </p:txBody>
      </p:sp>
    </p:spTree>
    <p:extLst>
      <p:ext uri="{BB962C8B-B14F-4D97-AF65-F5344CB8AC3E}">
        <p14:creationId xmlns:p14="http://schemas.microsoft.com/office/powerpoint/2010/main" val="1104539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BB54A6-670C-49B4-AE34-6354E442B038}"/>
              </a:ext>
            </a:extLst>
          </p:cNvPr>
          <p:cNvSpPr>
            <a:spLocks noGrp="1"/>
          </p:cNvSpPr>
          <p:nvPr>
            <p:ph type="dt" sz="half" idx="10"/>
          </p:nvPr>
        </p:nvSpPr>
        <p:spPr/>
        <p:txBody>
          <a:bodyPr/>
          <a:lstStyle/>
          <a:p>
            <a:fld id="{ED26F77C-07B3-4606-8232-426458AFD6A3}" type="datetimeFigureOut">
              <a:rPr lang="en-US" smtClean="0"/>
              <a:t>4/13/2023</a:t>
            </a:fld>
            <a:endParaRPr lang="en-US"/>
          </a:p>
        </p:txBody>
      </p:sp>
      <p:sp>
        <p:nvSpPr>
          <p:cNvPr id="3" name="Footer Placeholder 2">
            <a:extLst>
              <a:ext uri="{FF2B5EF4-FFF2-40B4-BE49-F238E27FC236}">
                <a16:creationId xmlns:a16="http://schemas.microsoft.com/office/drawing/2014/main" id="{9767767B-120E-4D45-8F15-F614589BF2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CAFEB1-003E-47D9-BC0D-79DE379F3886}"/>
              </a:ext>
            </a:extLst>
          </p:cNvPr>
          <p:cNvSpPr>
            <a:spLocks noGrp="1"/>
          </p:cNvSpPr>
          <p:nvPr>
            <p:ph type="sldNum" sz="quarter" idx="12"/>
          </p:nvPr>
        </p:nvSpPr>
        <p:spPr/>
        <p:txBody>
          <a:bodyPr/>
          <a:lstStyle/>
          <a:p>
            <a:fld id="{C80B82C1-B36F-45D7-8C24-7169D9302000}" type="slidenum">
              <a:rPr lang="en-US" smtClean="0"/>
              <a:t>‹#›</a:t>
            </a:fld>
            <a:endParaRPr lang="en-US"/>
          </a:p>
        </p:txBody>
      </p:sp>
    </p:spTree>
    <p:extLst>
      <p:ext uri="{BB962C8B-B14F-4D97-AF65-F5344CB8AC3E}">
        <p14:creationId xmlns:p14="http://schemas.microsoft.com/office/powerpoint/2010/main" val="2788673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71CA5-38B0-4631-B873-883BD0C1BA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253AED-1B27-434B-AC83-9A6FC94A66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A15C97-4C32-4A84-A0AE-6247A8926A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561EBE-8E62-43AD-B9AD-59D777058051}"/>
              </a:ext>
            </a:extLst>
          </p:cNvPr>
          <p:cNvSpPr>
            <a:spLocks noGrp="1"/>
          </p:cNvSpPr>
          <p:nvPr>
            <p:ph type="dt" sz="half" idx="10"/>
          </p:nvPr>
        </p:nvSpPr>
        <p:spPr/>
        <p:txBody>
          <a:bodyPr/>
          <a:lstStyle/>
          <a:p>
            <a:fld id="{ED26F77C-07B3-4606-8232-426458AFD6A3}" type="datetimeFigureOut">
              <a:rPr lang="en-US" smtClean="0"/>
              <a:t>4/13/2023</a:t>
            </a:fld>
            <a:endParaRPr lang="en-US"/>
          </a:p>
        </p:txBody>
      </p:sp>
      <p:sp>
        <p:nvSpPr>
          <p:cNvPr id="6" name="Footer Placeholder 5">
            <a:extLst>
              <a:ext uri="{FF2B5EF4-FFF2-40B4-BE49-F238E27FC236}">
                <a16:creationId xmlns:a16="http://schemas.microsoft.com/office/drawing/2014/main" id="{F4415213-CD87-42B6-80DB-F16E4581A2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CC7BA5-31F0-4AEF-AE4B-0744C2439E9D}"/>
              </a:ext>
            </a:extLst>
          </p:cNvPr>
          <p:cNvSpPr>
            <a:spLocks noGrp="1"/>
          </p:cNvSpPr>
          <p:nvPr>
            <p:ph type="sldNum" sz="quarter" idx="12"/>
          </p:nvPr>
        </p:nvSpPr>
        <p:spPr/>
        <p:txBody>
          <a:bodyPr/>
          <a:lstStyle/>
          <a:p>
            <a:fld id="{C80B82C1-B36F-45D7-8C24-7169D9302000}" type="slidenum">
              <a:rPr lang="en-US" smtClean="0"/>
              <a:t>‹#›</a:t>
            </a:fld>
            <a:endParaRPr lang="en-US"/>
          </a:p>
        </p:txBody>
      </p:sp>
    </p:spTree>
    <p:extLst>
      <p:ext uri="{BB962C8B-B14F-4D97-AF65-F5344CB8AC3E}">
        <p14:creationId xmlns:p14="http://schemas.microsoft.com/office/powerpoint/2010/main" val="2681872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0AF60-4713-473B-ABAF-8980232C35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89CFF7-F80B-4A75-AB35-4F96A930DD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07F17FC-7800-4F04-B0C6-57A71CD76D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ED2455-C7E1-43DE-B2D1-04C5760214DC}"/>
              </a:ext>
            </a:extLst>
          </p:cNvPr>
          <p:cNvSpPr>
            <a:spLocks noGrp="1"/>
          </p:cNvSpPr>
          <p:nvPr>
            <p:ph type="dt" sz="half" idx="10"/>
          </p:nvPr>
        </p:nvSpPr>
        <p:spPr/>
        <p:txBody>
          <a:bodyPr/>
          <a:lstStyle/>
          <a:p>
            <a:fld id="{ED26F77C-07B3-4606-8232-426458AFD6A3}" type="datetimeFigureOut">
              <a:rPr lang="en-US" smtClean="0"/>
              <a:t>4/13/2023</a:t>
            </a:fld>
            <a:endParaRPr lang="en-US"/>
          </a:p>
        </p:txBody>
      </p:sp>
      <p:sp>
        <p:nvSpPr>
          <p:cNvPr id="6" name="Footer Placeholder 5">
            <a:extLst>
              <a:ext uri="{FF2B5EF4-FFF2-40B4-BE49-F238E27FC236}">
                <a16:creationId xmlns:a16="http://schemas.microsoft.com/office/drawing/2014/main" id="{3C666F5A-ED29-497B-B137-5CC04D0A92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9D0304-3215-42D1-A1DD-9A5291EC5356}"/>
              </a:ext>
            </a:extLst>
          </p:cNvPr>
          <p:cNvSpPr>
            <a:spLocks noGrp="1"/>
          </p:cNvSpPr>
          <p:nvPr>
            <p:ph type="sldNum" sz="quarter" idx="12"/>
          </p:nvPr>
        </p:nvSpPr>
        <p:spPr/>
        <p:txBody>
          <a:bodyPr/>
          <a:lstStyle/>
          <a:p>
            <a:fld id="{C80B82C1-B36F-45D7-8C24-7169D9302000}" type="slidenum">
              <a:rPr lang="en-US" smtClean="0"/>
              <a:t>‹#›</a:t>
            </a:fld>
            <a:endParaRPr lang="en-US"/>
          </a:p>
        </p:txBody>
      </p:sp>
    </p:spTree>
    <p:extLst>
      <p:ext uri="{BB962C8B-B14F-4D97-AF65-F5344CB8AC3E}">
        <p14:creationId xmlns:p14="http://schemas.microsoft.com/office/powerpoint/2010/main" val="210803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4C8867-3939-4161-B0DB-D76E469469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E45B42-F491-4F1E-9BC5-9C702C2D46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7E9AEC-D555-46CC-8D01-265054DE03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6F77C-07B3-4606-8232-426458AFD6A3}" type="datetimeFigureOut">
              <a:rPr lang="en-US" smtClean="0"/>
              <a:t>4/13/2023</a:t>
            </a:fld>
            <a:endParaRPr lang="en-US"/>
          </a:p>
        </p:txBody>
      </p:sp>
      <p:sp>
        <p:nvSpPr>
          <p:cNvPr id="5" name="Footer Placeholder 4">
            <a:extLst>
              <a:ext uri="{FF2B5EF4-FFF2-40B4-BE49-F238E27FC236}">
                <a16:creationId xmlns:a16="http://schemas.microsoft.com/office/drawing/2014/main" id="{EFD88161-C423-4B6D-9019-99DE65E85A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4E15B43-78EE-478A-A20B-21D9BD8139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0B82C1-B36F-45D7-8C24-7169D9302000}" type="slidenum">
              <a:rPr lang="en-US" smtClean="0"/>
              <a:t>‹#›</a:t>
            </a:fld>
            <a:endParaRPr lang="en-US"/>
          </a:p>
        </p:txBody>
      </p:sp>
    </p:spTree>
    <p:extLst>
      <p:ext uri="{BB962C8B-B14F-4D97-AF65-F5344CB8AC3E}">
        <p14:creationId xmlns:p14="http://schemas.microsoft.com/office/powerpoint/2010/main" val="4076849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BB92F3-220B-4F5E-8AB2-53972C49898E}" type="datetimeFigureOut">
              <a:rPr lang="en-GB" smtClean="0"/>
              <a:t>13/04/2023</a:t>
            </a:fld>
            <a:endParaRPr lang="en-GB"/>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AF33D3-3DE4-42D2-9AE7-28FD40BB0563}" type="slidenum">
              <a:rPr lang="en-GB" smtClean="0"/>
              <a:t>‹#›</a:t>
            </a:fld>
            <a:endParaRPr lang="en-GB"/>
          </a:p>
        </p:txBody>
      </p:sp>
    </p:spTree>
    <p:extLst>
      <p:ext uri="{BB962C8B-B14F-4D97-AF65-F5344CB8AC3E}">
        <p14:creationId xmlns:p14="http://schemas.microsoft.com/office/powerpoint/2010/main" val="29373285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6.sv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0.sv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2.sv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74751229-0244-4FBB-BED1-407467F4C9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454BC1-ADEF-078A-51F8-56E7A002E539}"/>
              </a:ext>
            </a:extLst>
          </p:cNvPr>
          <p:cNvSpPr>
            <a:spLocks noGrp="1"/>
          </p:cNvSpPr>
          <p:nvPr>
            <p:ph type="ctrTitle"/>
          </p:nvPr>
        </p:nvSpPr>
        <p:spPr>
          <a:xfrm>
            <a:off x="2197101" y="735283"/>
            <a:ext cx="4978399" cy="3165045"/>
          </a:xfrm>
        </p:spPr>
        <p:txBody>
          <a:bodyPr anchor="b">
            <a:normAutofit/>
          </a:bodyPr>
          <a:lstStyle/>
          <a:p>
            <a:pPr algn="l"/>
            <a:r>
              <a:rPr lang="en-GB" sz="5200" b="1" dirty="0">
                <a:highlight>
                  <a:srgbClr val="FFFF00"/>
                </a:highlight>
              </a:rPr>
              <a:t>Group members</a:t>
            </a:r>
          </a:p>
        </p:txBody>
      </p:sp>
      <p:sp>
        <p:nvSpPr>
          <p:cNvPr id="3" name="Subtitle 2">
            <a:extLst>
              <a:ext uri="{FF2B5EF4-FFF2-40B4-BE49-F238E27FC236}">
                <a16:creationId xmlns:a16="http://schemas.microsoft.com/office/drawing/2014/main" id="{D4120472-450D-9A97-937A-39AF37C883D9}"/>
              </a:ext>
            </a:extLst>
          </p:cNvPr>
          <p:cNvSpPr>
            <a:spLocks noGrp="1"/>
          </p:cNvSpPr>
          <p:nvPr>
            <p:ph type="subTitle" idx="1"/>
          </p:nvPr>
        </p:nvSpPr>
        <p:spPr>
          <a:xfrm>
            <a:off x="2197101" y="4078423"/>
            <a:ext cx="4978399" cy="2058657"/>
          </a:xfrm>
        </p:spPr>
        <p:txBody>
          <a:bodyPr>
            <a:normAutofit/>
          </a:bodyPr>
          <a:lstStyle/>
          <a:p>
            <a:pPr algn="l"/>
            <a:r>
              <a:rPr lang="en-GB" b="1" dirty="0">
                <a:highlight>
                  <a:srgbClr val="FFFF00"/>
                </a:highlight>
              </a:rPr>
              <a:t>Name of coach</a:t>
            </a:r>
          </a:p>
        </p:txBody>
      </p:sp>
      <p:pic>
        <p:nvPicPr>
          <p:cNvPr id="8" name="Graphic 7" descr="Teamwork">
            <a:extLst>
              <a:ext uri="{FF2B5EF4-FFF2-40B4-BE49-F238E27FC236}">
                <a16:creationId xmlns:a16="http://schemas.microsoft.com/office/drawing/2014/main" id="{F467A6AF-EFDE-2908-26EB-A799E5768D9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8256" y="2789372"/>
            <a:ext cx="1289051" cy="1289051"/>
          </a:xfrm>
          <a:prstGeom prst="rect">
            <a:avLst/>
          </a:prstGeom>
        </p:spPr>
      </p:pic>
      <p:pic>
        <p:nvPicPr>
          <p:cNvPr id="10" name="Graphic 9" descr="Teamwork">
            <a:extLst>
              <a:ext uri="{FF2B5EF4-FFF2-40B4-BE49-F238E27FC236}">
                <a16:creationId xmlns:a16="http://schemas.microsoft.com/office/drawing/2014/main" id="{DF18E286-4249-4E28-BC21-05AB641EE1B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07815" y="716407"/>
            <a:ext cx="5411343" cy="5411343"/>
          </a:xfrm>
          <a:prstGeom prst="rect">
            <a:avLst/>
          </a:prstGeom>
        </p:spPr>
      </p:pic>
      <p:pic>
        <p:nvPicPr>
          <p:cNvPr id="4" name="Picture 3">
            <a:extLst>
              <a:ext uri="{FF2B5EF4-FFF2-40B4-BE49-F238E27FC236}">
                <a16:creationId xmlns:a16="http://schemas.microsoft.com/office/drawing/2014/main" id="{8553812F-01DA-C31B-2C54-D1CB698C09F4}"/>
              </a:ext>
            </a:extLst>
          </p:cNvPr>
          <p:cNvPicPr>
            <a:picLocks noChangeAspect="1"/>
          </p:cNvPicPr>
          <p:nvPr/>
        </p:nvPicPr>
        <p:blipFill>
          <a:blip r:embed="rId5"/>
          <a:stretch>
            <a:fillRect/>
          </a:stretch>
        </p:blipFill>
        <p:spPr>
          <a:xfrm>
            <a:off x="13627" y="5578882"/>
            <a:ext cx="1267038" cy="1289365"/>
          </a:xfrm>
          <a:prstGeom prst="rect">
            <a:avLst/>
          </a:prstGeom>
        </p:spPr>
      </p:pic>
      <p:sp>
        <p:nvSpPr>
          <p:cNvPr id="5" name="TextBox 4">
            <a:extLst>
              <a:ext uri="{FF2B5EF4-FFF2-40B4-BE49-F238E27FC236}">
                <a16:creationId xmlns:a16="http://schemas.microsoft.com/office/drawing/2014/main" id="{86A1965C-E3DC-1A04-EE46-5038D3F55E39}"/>
              </a:ext>
            </a:extLst>
          </p:cNvPr>
          <p:cNvSpPr txBox="1"/>
          <p:nvPr/>
        </p:nvSpPr>
        <p:spPr>
          <a:xfrm>
            <a:off x="836676" y="53249"/>
            <a:ext cx="10515600" cy="400110"/>
          </a:xfrm>
          <a:prstGeom prst="rect">
            <a:avLst/>
          </a:prstGeom>
          <a:noFill/>
        </p:spPr>
        <p:txBody>
          <a:bodyPr wrap="square">
            <a:spAutoFit/>
          </a:bodyPr>
          <a:lstStyle/>
          <a:p>
            <a:pPr algn="ctr"/>
            <a:r>
              <a:rPr lang="en-GB" sz="2000" b="1" dirty="0">
                <a:solidFill>
                  <a:srgbClr val="C00000"/>
                </a:solidFill>
                <a:cs typeface="Arial" panose="020B0604020202020204" pitchFamily="34" charset="0"/>
              </a:rPr>
              <a:t>E- learning course on a public health approach to address female genital mutilation 2023</a:t>
            </a:r>
          </a:p>
        </p:txBody>
      </p:sp>
      <p:sp>
        <p:nvSpPr>
          <p:cNvPr id="23" name="TextBox 22">
            <a:extLst>
              <a:ext uri="{FF2B5EF4-FFF2-40B4-BE49-F238E27FC236}">
                <a16:creationId xmlns:a16="http://schemas.microsoft.com/office/drawing/2014/main" id="{2590EF4F-C018-962E-B231-5FF0DA19C927}"/>
              </a:ext>
            </a:extLst>
          </p:cNvPr>
          <p:cNvSpPr txBox="1"/>
          <p:nvPr/>
        </p:nvSpPr>
        <p:spPr>
          <a:xfrm>
            <a:off x="1211926" y="506608"/>
            <a:ext cx="9768149" cy="1168269"/>
          </a:xfrm>
          <a:prstGeom prst="rect">
            <a:avLst/>
          </a:prstGeom>
          <a:noFill/>
        </p:spPr>
        <p:txBody>
          <a:bodyPr wrap="square">
            <a:spAutoFit/>
          </a:bodyPr>
          <a:lstStyle/>
          <a:p>
            <a:pPr algn="ctr">
              <a:lnSpc>
                <a:spcPct val="107000"/>
              </a:lnSpc>
              <a:spcAft>
                <a:spcPts val="800"/>
              </a:spcAft>
            </a:pPr>
            <a:r>
              <a:rPr lang="en-GB" sz="2000" b="1" dirty="0">
                <a:solidFill>
                  <a:srgbClr val="002060"/>
                </a:solidFill>
                <a:effectLst/>
                <a:ea typeface="Calibri" panose="020F0502020204030204" pitchFamily="34" charset="0"/>
                <a:cs typeface="Arial" panose="020B0604020202020204" pitchFamily="34" charset="0"/>
              </a:rPr>
              <a:t>Module 4 – Health sector response to addressing FGM: Advocacy, strategic health planning and ethical guidance for FGM Research</a:t>
            </a:r>
          </a:p>
          <a:p>
            <a:pPr algn="ctr">
              <a:lnSpc>
                <a:spcPct val="107000"/>
              </a:lnSpc>
              <a:spcAft>
                <a:spcPts val="800"/>
              </a:spcAft>
            </a:pPr>
            <a:r>
              <a:rPr lang="en-GB" sz="2000" b="1" dirty="0">
                <a:solidFill>
                  <a:srgbClr val="002060"/>
                </a:solidFill>
                <a:ea typeface="Calibri" panose="020F0502020204030204" pitchFamily="34" charset="0"/>
                <a:cs typeface="Arial" panose="020B0604020202020204" pitchFamily="34" charset="0"/>
              </a:rPr>
              <a:t>Group assignment</a:t>
            </a:r>
            <a:endParaRPr lang="en-GB" sz="2000" dirty="0">
              <a:solidFill>
                <a:srgbClr val="002060"/>
              </a:solidFill>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35215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6D208-C659-4023-8BA0-31FD135ADEF6}"/>
              </a:ext>
            </a:extLst>
          </p:cNvPr>
          <p:cNvSpPr>
            <a:spLocks noGrp="1"/>
          </p:cNvSpPr>
          <p:nvPr>
            <p:ph type="title"/>
          </p:nvPr>
        </p:nvSpPr>
        <p:spPr>
          <a:xfrm>
            <a:off x="1913468" y="365125"/>
            <a:ext cx="9440332" cy="1325563"/>
          </a:xfrm>
        </p:spPr>
        <p:txBody>
          <a:bodyPr vert="horz" lIns="91440" tIns="45720" rIns="91440" bIns="45720" rtlCol="0">
            <a:normAutofit/>
          </a:bodyPr>
          <a:lstStyle/>
          <a:p>
            <a:r>
              <a:rPr lang="en-US" sz="5400" b="1" kern="1200" dirty="0">
                <a:latin typeface="+mj-lt"/>
                <a:ea typeface="+mj-ea"/>
                <a:cs typeface="+mj-cs"/>
              </a:rPr>
              <a:t>Three months plan</a:t>
            </a:r>
          </a:p>
        </p:txBody>
      </p:sp>
      <p:pic>
        <p:nvPicPr>
          <p:cNvPr id="7" name="Graphic 6" descr="Footprints">
            <a:extLst>
              <a:ext uri="{FF2B5EF4-FFF2-40B4-BE49-F238E27FC236}">
                <a16:creationId xmlns:a16="http://schemas.microsoft.com/office/drawing/2014/main" id="{C68B6CA4-BB07-916C-EC8A-F0807D71F74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570706"/>
            <a:ext cx="914400" cy="914400"/>
          </a:xfrm>
          <a:prstGeom prst="rect">
            <a:avLst/>
          </a:prstGeom>
        </p:spPr>
      </p:pic>
      <p:graphicFrame>
        <p:nvGraphicFramePr>
          <p:cNvPr id="5" name="Table 5">
            <a:extLst>
              <a:ext uri="{FF2B5EF4-FFF2-40B4-BE49-F238E27FC236}">
                <a16:creationId xmlns:a16="http://schemas.microsoft.com/office/drawing/2014/main" id="{8E627C13-9EAB-4D49-B588-A42BD647A917}"/>
              </a:ext>
            </a:extLst>
          </p:cNvPr>
          <p:cNvGraphicFramePr>
            <a:graphicFrameLocks noGrp="1"/>
          </p:cNvGraphicFramePr>
          <p:nvPr>
            <p:ph idx="1"/>
            <p:extLst>
              <p:ext uri="{D42A27DB-BD31-4B8C-83A1-F6EECF244321}">
                <p14:modId xmlns:p14="http://schemas.microsoft.com/office/powerpoint/2010/main" val="4233055297"/>
              </p:ext>
            </p:extLst>
          </p:nvPr>
        </p:nvGraphicFramePr>
        <p:xfrm>
          <a:off x="685800" y="1825624"/>
          <a:ext cx="10668000" cy="3887911"/>
        </p:xfrm>
        <a:graphic>
          <a:graphicData uri="http://schemas.openxmlformats.org/drawingml/2006/table">
            <a:tbl>
              <a:tblPr firstRow="1" bandRow="1">
                <a:tableStyleId>{FABFCF23-3B69-468F-B69F-88F6DE6A72F2}</a:tableStyleId>
              </a:tblPr>
              <a:tblGrid>
                <a:gridCol w="1524000">
                  <a:extLst>
                    <a:ext uri="{9D8B030D-6E8A-4147-A177-3AD203B41FA5}">
                      <a16:colId xmlns:a16="http://schemas.microsoft.com/office/drawing/2014/main" val="2178037938"/>
                    </a:ext>
                  </a:extLst>
                </a:gridCol>
                <a:gridCol w="1524000">
                  <a:extLst>
                    <a:ext uri="{9D8B030D-6E8A-4147-A177-3AD203B41FA5}">
                      <a16:colId xmlns:a16="http://schemas.microsoft.com/office/drawing/2014/main" val="3745666220"/>
                    </a:ext>
                  </a:extLst>
                </a:gridCol>
                <a:gridCol w="1524000">
                  <a:extLst>
                    <a:ext uri="{9D8B030D-6E8A-4147-A177-3AD203B41FA5}">
                      <a16:colId xmlns:a16="http://schemas.microsoft.com/office/drawing/2014/main" val="3925972358"/>
                    </a:ext>
                  </a:extLst>
                </a:gridCol>
                <a:gridCol w="1524000">
                  <a:extLst>
                    <a:ext uri="{9D8B030D-6E8A-4147-A177-3AD203B41FA5}">
                      <a16:colId xmlns:a16="http://schemas.microsoft.com/office/drawing/2014/main" val="3108068880"/>
                    </a:ext>
                  </a:extLst>
                </a:gridCol>
                <a:gridCol w="1524000">
                  <a:extLst>
                    <a:ext uri="{9D8B030D-6E8A-4147-A177-3AD203B41FA5}">
                      <a16:colId xmlns:a16="http://schemas.microsoft.com/office/drawing/2014/main" val="3011620450"/>
                    </a:ext>
                  </a:extLst>
                </a:gridCol>
                <a:gridCol w="1524000">
                  <a:extLst>
                    <a:ext uri="{9D8B030D-6E8A-4147-A177-3AD203B41FA5}">
                      <a16:colId xmlns:a16="http://schemas.microsoft.com/office/drawing/2014/main" val="4061113355"/>
                    </a:ext>
                  </a:extLst>
                </a:gridCol>
                <a:gridCol w="1524000">
                  <a:extLst>
                    <a:ext uri="{9D8B030D-6E8A-4147-A177-3AD203B41FA5}">
                      <a16:colId xmlns:a16="http://schemas.microsoft.com/office/drawing/2014/main" val="3792170388"/>
                    </a:ext>
                  </a:extLst>
                </a:gridCol>
              </a:tblGrid>
              <a:tr h="546294">
                <a:tc>
                  <a:txBody>
                    <a:bodyPr/>
                    <a:lstStyle/>
                    <a:p>
                      <a:r>
                        <a:rPr lang="en-US" dirty="0"/>
                        <a:t>Activity</a:t>
                      </a:r>
                    </a:p>
                  </a:txBody>
                  <a:tcPr/>
                </a:tc>
                <a:tc>
                  <a:txBody>
                    <a:bodyPr/>
                    <a:lstStyle/>
                    <a:p>
                      <a:r>
                        <a:rPr lang="en-US" dirty="0"/>
                        <a:t>Month 1</a:t>
                      </a:r>
                    </a:p>
                  </a:txBody>
                  <a:tcPr/>
                </a:tc>
                <a:tc>
                  <a:txBody>
                    <a:bodyPr/>
                    <a:lstStyle/>
                    <a:p>
                      <a:r>
                        <a:rPr lang="en-US" dirty="0"/>
                        <a:t>Month 2</a:t>
                      </a:r>
                    </a:p>
                  </a:txBody>
                  <a:tcPr/>
                </a:tc>
                <a:tc>
                  <a:txBody>
                    <a:bodyPr/>
                    <a:lstStyle/>
                    <a:p>
                      <a:r>
                        <a:rPr lang="en-US" dirty="0"/>
                        <a:t>Month 3</a:t>
                      </a:r>
                    </a:p>
                  </a:txBody>
                  <a:tcPr/>
                </a:tc>
                <a:tc>
                  <a:txBody>
                    <a:bodyPr/>
                    <a:lstStyle/>
                    <a:p>
                      <a:r>
                        <a:rPr lang="en-US" dirty="0"/>
                        <a:t>Responsible person</a:t>
                      </a:r>
                    </a:p>
                  </a:txBody>
                  <a:tcPr/>
                </a:tc>
                <a:tc>
                  <a:txBody>
                    <a:bodyPr/>
                    <a:lstStyle/>
                    <a:p>
                      <a:r>
                        <a:rPr lang="en-US" dirty="0"/>
                        <a:t>Cost/Source</a:t>
                      </a:r>
                    </a:p>
                  </a:txBody>
                  <a:tcPr/>
                </a:tc>
                <a:tc>
                  <a:txBody>
                    <a:bodyPr/>
                    <a:lstStyle/>
                    <a:p>
                      <a:r>
                        <a:rPr lang="en-US" dirty="0"/>
                        <a:t>Resources needed</a:t>
                      </a:r>
                    </a:p>
                  </a:txBody>
                  <a:tcPr/>
                </a:tc>
                <a:extLst>
                  <a:ext uri="{0D108BD9-81ED-4DB2-BD59-A6C34878D82A}">
                    <a16:rowId xmlns:a16="http://schemas.microsoft.com/office/drawing/2014/main" val="1015452790"/>
                  </a:ext>
                </a:extLst>
              </a:tr>
              <a:tr h="2155243">
                <a:tc>
                  <a:txBody>
                    <a:bodyPr/>
                    <a:lstStyle/>
                    <a:p>
                      <a:r>
                        <a:rPr lang="en-US" dirty="0"/>
                        <a:t>1. e.g. Advocacy  to build commitment in </a:t>
                      </a:r>
                      <a:r>
                        <a:rPr lang="en-US" dirty="0" err="1"/>
                        <a:t>MoH</a:t>
                      </a:r>
                      <a:r>
                        <a:rPr lang="en-US" dirty="0"/>
                        <a:t> or health facility</a:t>
                      </a:r>
                    </a:p>
                  </a:txBody>
                  <a:tcPr/>
                </a:tc>
                <a:tc>
                  <a:txBody>
                    <a:bodyPr/>
                    <a:lstStyle/>
                    <a:p>
                      <a:r>
                        <a:rPr lang="en-US" dirty="0"/>
                        <a:t>e.g. Lobbying and championing inclusion of FGM among peers and leadership</a:t>
                      </a:r>
                    </a:p>
                  </a:txBody>
                  <a:tcPr/>
                </a:tc>
                <a:tc>
                  <a:txBody>
                    <a:bodyPr/>
                    <a:lstStyle/>
                    <a:p>
                      <a:r>
                        <a:rPr kumimoji="0" lang="en-US" sz="1800" b="0" u="none" strike="noStrike" kern="1200" cap="none" spc="0" normalizeH="0" baseline="0" noProof="0">
                          <a:ln>
                            <a:noFill/>
                          </a:ln>
                          <a:solidFill>
                            <a:prstClr val="black"/>
                          </a:solidFill>
                          <a:effectLst/>
                          <a:uLnTx/>
                          <a:uFillTx/>
                        </a:rPr>
                        <a:t>Lobbying and championing inclusion of FGM among peers and leadership</a:t>
                      </a:r>
                      <a:endParaRPr lang="en-US" dirty="0"/>
                    </a:p>
                  </a:txBody>
                  <a:tcPr/>
                </a:tc>
                <a:tc>
                  <a:txBody>
                    <a:bodyPr/>
                    <a:lstStyle/>
                    <a:p>
                      <a:r>
                        <a:rPr kumimoji="0" lang="en-US" sz="1800" b="0" u="none" strike="noStrike" kern="1200" cap="none" spc="0" normalizeH="0" baseline="0" noProof="0" dirty="0">
                          <a:ln>
                            <a:noFill/>
                          </a:ln>
                          <a:solidFill>
                            <a:prstClr val="black"/>
                          </a:solidFill>
                          <a:effectLst/>
                          <a:uLnTx/>
                          <a:uFillTx/>
                        </a:rPr>
                        <a:t>Lobbying and championing inclusion of FGM among peers and leadership</a:t>
                      </a:r>
                      <a:endParaRPr lang="en-US" dirty="0"/>
                    </a:p>
                  </a:txBody>
                  <a:tcPr/>
                </a:tc>
                <a:tc>
                  <a:txBody>
                    <a:bodyPr/>
                    <a:lstStyle/>
                    <a:p>
                      <a:r>
                        <a:rPr lang="en-US" dirty="0"/>
                        <a:t>Name person</a:t>
                      </a:r>
                    </a:p>
                  </a:txBody>
                  <a:tcPr/>
                </a:tc>
                <a:tc>
                  <a:txBody>
                    <a:bodyPr/>
                    <a:lstStyle/>
                    <a:p>
                      <a:r>
                        <a:rPr lang="en-US" dirty="0"/>
                        <a:t>Estimate cost and funding source</a:t>
                      </a:r>
                    </a:p>
                  </a:txBody>
                  <a:tcPr/>
                </a:tc>
                <a:tc>
                  <a:txBody>
                    <a:bodyPr/>
                    <a:lstStyle/>
                    <a:p>
                      <a:r>
                        <a:rPr lang="en-US" dirty="0"/>
                        <a:t>e.g. WHO resources, technical support</a:t>
                      </a:r>
                    </a:p>
                  </a:txBody>
                  <a:tcPr/>
                </a:tc>
                <a:extLst>
                  <a:ext uri="{0D108BD9-81ED-4DB2-BD59-A6C34878D82A}">
                    <a16:rowId xmlns:a16="http://schemas.microsoft.com/office/drawing/2014/main" val="584471191"/>
                  </a:ext>
                </a:extLst>
              </a:tr>
              <a:tr h="546294">
                <a:tc>
                  <a:txBody>
                    <a:bodyPr/>
                    <a:lstStyle/>
                    <a:p>
                      <a:r>
                        <a:rPr lang="en-US" dirty="0"/>
                        <a:t>2.</a:t>
                      </a:r>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719998008"/>
                  </a:ext>
                </a:extLst>
              </a:tr>
              <a:tr h="546294">
                <a:tc>
                  <a:txBody>
                    <a:bodyPr/>
                    <a:lstStyle/>
                    <a:p>
                      <a:r>
                        <a:rPr lang="en-US" dirty="0"/>
                        <a:t>3.</a:t>
                      </a:r>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27647290"/>
                  </a:ext>
                </a:extLst>
              </a:tr>
            </a:tbl>
          </a:graphicData>
        </a:graphic>
      </p:graphicFrame>
    </p:spTree>
    <p:extLst>
      <p:ext uri="{BB962C8B-B14F-4D97-AF65-F5344CB8AC3E}">
        <p14:creationId xmlns:p14="http://schemas.microsoft.com/office/powerpoint/2010/main" val="4131224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9670BC-92A7-45E6-8D07-68F1C3FD8151}"/>
              </a:ext>
            </a:extLst>
          </p:cNvPr>
          <p:cNvSpPr>
            <a:spLocks noGrp="1"/>
          </p:cNvSpPr>
          <p:nvPr>
            <p:ph type="ctrTitle"/>
          </p:nvPr>
        </p:nvSpPr>
        <p:spPr>
          <a:xfrm>
            <a:off x="1094095" y="851517"/>
            <a:ext cx="5238466" cy="2991416"/>
          </a:xfrm>
        </p:spPr>
        <p:txBody>
          <a:bodyPr vert="horz" lIns="91440" tIns="45720" rIns="91440" bIns="45720" rtlCol="0" anchor="b">
            <a:normAutofit/>
          </a:bodyPr>
          <a:lstStyle/>
          <a:p>
            <a:pPr algn="l"/>
            <a:r>
              <a:rPr lang="en-US" b="1" kern="1200" dirty="0">
                <a:latin typeface="+mj-lt"/>
                <a:ea typeface="+mj-ea"/>
                <a:cs typeface="+mj-cs"/>
              </a:rPr>
              <a:t>Knowledge and Skills</a:t>
            </a:r>
          </a:p>
        </p:txBody>
      </p:sp>
      <p:sp>
        <p:nvSpPr>
          <p:cNvPr id="39" name="Freeform: Shape 38">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Head with Gears">
            <a:extLst>
              <a:ext uri="{FF2B5EF4-FFF2-40B4-BE49-F238E27FC236}">
                <a16:creationId xmlns:a16="http://schemas.microsoft.com/office/drawing/2014/main" id="{A661DC74-8FC1-8431-6539-5AB4F7BC097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31503" y="2129307"/>
            <a:ext cx="3217333" cy="3217333"/>
          </a:xfrm>
          <a:prstGeom prst="rect">
            <a:avLst/>
          </a:prstGeom>
        </p:spPr>
      </p:pic>
    </p:spTree>
    <p:extLst>
      <p:ext uri="{BB962C8B-B14F-4D97-AF65-F5344CB8AC3E}">
        <p14:creationId xmlns:p14="http://schemas.microsoft.com/office/powerpoint/2010/main" val="384531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B1FD4-071F-4AE3-AEFD-14169265137C}"/>
              </a:ext>
            </a:extLst>
          </p:cNvPr>
          <p:cNvSpPr>
            <a:spLocks noGrp="1"/>
          </p:cNvSpPr>
          <p:nvPr>
            <p:ph type="title"/>
          </p:nvPr>
        </p:nvSpPr>
        <p:spPr>
          <a:xfrm>
            <a:off x="259080" y="150283"/>
            <a:ext cx="2150745" cy="1811867"/>
          </a:xfrm>
          <a:prstGeom prst="ellipse">
            <a:avLst/>
          </a:prstGeom>
          <a:solidFill>
            <a:schemeClr val="accent4">
              <a:lumMod val="40000"/>
              <a:lumOff val="60000"/>
            </a:schemeClr>
          </a:solidFill>
          <a:ln w="174625" cmpd="thinThick">
            <a:solidFill>
              <a:srgbClr val="262626"/>
            </a:solidFill>
          </a:ln>
        </p:spPr>
        <p:txBody>
          <a:bodyPr vert="horz" lIns="91440" tIns="45720" rIns="91440" bIns="45720" rtlCol="0" anchor="ctr">
            <a:normAutofit/>
          </a:bodyPr>
          <a:lstStyle/>
          <a:p>
            <a:pPr algn="ctr"/>
            <a:r>
              <a:rPr lang="en-US" sz="1200" kern="1200" dirty="0">
                <a:latin typeface="+mj-lt"/>
                <a:ea typeface="+mj-ea"/>
                <a:cs typeface="+mj-cs"/>
              </a:rPr>
              <a:t>Pillar 2: Strengthen knowledge and skills of health workers to provide FGM prevention and care services </a:t>
            </a:r>
          </a:p>
        </p:txBody>
      </p:sp>
      <p:graphicFrame>
        <p:nvGraphicFramePr>
          <p:cNvPr id="4" name="Content Placeholder 3">
            <a:extLst>
              <a:ext uri="{FF2B5EF4-FFF2-40B4-BE49-F238E27FC236}">
                <a16:creationId xmlns:a16="http://schemas.microsoft.com/office/drawing/2014/main" id="{7F4E95B4-7047-4A80-9A6C-04BEF2764C12}"/>
              </a:ext>
            </a:extLst>
          </p:cNvPr>
          <p:cNvGraphicFramePr>
            <a:graphicFrameLocks noGrp="1"/>
          </p:cNvGraphicFramePr>
          <p:nvPr>
            <p:ph idx="1"/>
            <p:extLst>
              <p:ext uri="{D42A27DB-BD31-4B8C-83A1-F6EECF244321}">
                <p14:modId xmlns:p14="http://schemas.microsoft.com/office/powerpoint/2010/main" val="715151596"/>
              </p:ext>
            </p:extLst>
          </p:nvPr>
        </p:nvGraphicFramePr>
        <p:xfrm>
          <a:off x="2374200" y="66677"/>
          <a:ext cx="9782175" cy="6651623"/>
        </p:xfrm>
        <a:graphic>
          <a:graphicData uri="http://schemas.openxmlformats.org/drawingml/2006/table">
            <a:tbl>
              <a:tblPr firstRow="1" bandRow="1">
                <a:noFill/>
                <a:tableStyleId>{5C22544A-7EE6-4342-B048-85BDC9FD1C3A}</a:tableStyleId>
              </a:tblPr>
              <a:tblGrid>
                <a:gridCol w="2610335">
                  <a:extLst>
                    <a:ext uri="{9D8B030D-6E8A-4147-A177-3AD203B41FA5}">
                      <a16:colId xmlns:a16="http://schemas.microsoft.com/office/drawing/2014/main" val="4184324656"/>
                    </a:ext>
                  </a:extLst>
                </a:gridCol>
                <a:gridCol w="3662305">
                  <a:extLst>
                    <a:ext uri="{9D8B030D-6E8A-4147-A177-3AD203B41FA5}">
                      <a16:colId xmlns:a16="http://schemas.microsoft.com/office/drawing/2014/main" val="67525179"/>
                    </a:ext>
                  </a:extLst>
                </a:gridCol>
                <a:gridCol w="3509535">
                  <a:extLst>
                    <a:ext uri="{9D8B030D-6E8A-4147-A177-3AD203B41FA5}">
                      <a16:colId xmlns:a16="http://schemas.microsoft.com/office/drawing/2014/main" val="877374832"/>
                    </a:ext>
                  </a:extLst>
                </a:gridCol>
              </a:tblGrid>
              <a:tr h="1962500">
                <a:tc>
                  <a:txBody>
                    <a:bodyPr/>
                    <a:lstStyle/>
                    <a:p>
                      <a:pPr algn="ctr"/>
                      <a:r>
                        <a:rPr lang="en-US" sz="2000" dirty="0">
                          <a:solidFill>
                            <a:schemeClr val="tx1">
                              <a:lumMod val="75000"/>
                              <a:lumOff val="25000"/>
                            </a:schemeClr>
                          </a:solidFill>
                        </a:rPr>
                        <a:t>Proposed Activities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lumMod val="75000"/>
                              <a:lumOff val="25000"/>
                            </a:schemeClr>
                          </a:solidFill>
                        </a:rPr>
                        <a:t>(Implementing entity/timeline)</a:t>
                      </a:r>
                    </a:p>
                    <a:p>
                      <a:pPr algn="ctr"/>
                      <a:endParaRPr lang="en-US" sz="2000" dirty="0">
                        <a:solidFill>
                          <a:schemeClr val="tx1">
                            <a:lumMod val="75000"/>
                            <a:lumOff val="25000"/>
                          </a:schemeClr>
                        </a:solidFill>
                      </a:endParaRPr>
                    </a:p>
                  </a:txBody>
                  <a:tcPr marL="259315" marR="155589" marT="155589" marB="155589">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tc>
                  <a:txBody>
                    <a:bodyPr/>
                    <a:lstStyle/>
                    <a:p>
                      <a:pPr algn="ctr"/>
                      <a:r>
                        <a:rPr lang="en-US" sz="2000" dirty="0">
                          <a:solidFill>
                            <a:schemeClr val="tx1">
                              <a:lumMod val="75000"/>
                              <a:lumOff val="25000"/>
                            </a:schemeClr>
                          </a:solidFill>
                        </a:rPr>
                        <a:t>Facilitators </a:t>
                      </a:r>
                    </a:p>
                  </a:txBody>
                  <a:tcPr marL="259315" marR="155589" marT="155589" marB="155589">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tc>
                  <a:txBody>
                    <a:bodyPr/>
                    <a:lstStyle/>
                    <a:p>
                      <a:pPr algn="ctr"/>
                      <a:r>
                        <a:rPr lang="en-US" sz="2000" dirty="0">
                          <a:solidFill>
                            <a:schemeClr val="tx1">
                              <a:lumMod val="75000"/>
                              <a:lumOff val="25000"/>
                            </a:schemeClr>
                          </a:solidFill>
                        </a:rPr>
                        <a:t>Anticipated barriers and how they will be addressed</a:t>
                      </a:r>
                    </a:p>
                  </a:txBody>
                  <a:tcPr marL="259315" marR="155589" marT="155589" marB="155589">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extLst>
                  <a:ext uri="{0D108BD9-81ED-4DB2-BD59-A6C34878D82A}">
                    <a16:rowId xmlns:a16="http://schemas.microsoft.com/office/drawing/2014/main" val="2882274092"/>
                  </a:ext>
                </a:extLst>
              </a:tr>
              <a:tr h="2666796">
                <a:tc>
                  <a:txBody>
                    <a:bodyPr/>
                    <a:lstStyle/>
                    <a:p>
                      <a:r>
                        <a:rPr lang="en-US" sz="1600" dirty="0">
                          <a:solidFill>
                            <a:schemeClr val="tx1">
                              <a:lumMod val="75000"/>
                              <a:lumOff val="25000"/>
                            </a:schemeClr>
                          </a:solidFill>
                        </a:rPr>
                        <a:t>1. e.g. FGM training content developed for midwifery pre-service curriculum (midwifery council/ 1 year)</a:t>
                      </a:r>
                    </a:p>
                  </a:txBody>
                  <a:tcPr marL="259315" marR="134844" marT="134844" marB="134844">
                    <a:lnL w="12700" cmpd="sng">
                      <a:noFill/>
                      <a:prstDash val="solid"/>
                    </a:lnL>
                    <a:lnR w="12700" cmpd="sng">
                      <a:noFill/>
                      <a:prstDash val="solid"/>
                    </a:lnR>
                    <a:lnT w="12700" cmpd="sng">
                      <a:noFill/>
                      <a:prstDash val="solid"/>
                    </a:lnT>
                    <a:lnB w="19050" cap="flat" cmpd="sng" algn="ctr">
                      <a:solidFill>
                        <a:srgbClr val="FFFFFF"/>
                      </a:solidFill>
                      <a:prstDash val="solid"/>
                    </a:lnB>
                    <a:solidFill>
                      <a:srgbClr val="B4BCBE">
                        <a:alpha val="34902"/>
                      </a:srgbClr>
                    </a:solidFill>
                  </a:tcPr>
                </a:tc>
                <a:tc>
                  <a:txBody>
                    <a:bodyPr/>
                    <a:lstStyle/>
                    <a:p>
                      <a:r>
                        <a:rPr lang="en-US" sz="1600" dirty="0">
                          <a:solidFill>
                            <a:schemeClr val="tx1">
                              <a:lumMod val="75000"/>
                              <a:lumOff val="25000"/>
                            </a:schemeClr>
                          </a:solidFill>
                        </a:rPr>
                        <a:t>e.g. Facilitator: available WHO resource to address values of health care providers</a:t>
                      </a:r>
                    </a:p>
                    <a:p>
                      <a:r>
                        <a:rPr lang="en-US" sz="1600" dirty="0">
                          <a:solidFill>
                            <a:schemeClr val="tx1">
                              <a:lumMod val="75000"/>
                              <a:lumOff val="25000"/>
                            </a:schemeClr>
                          </a:solidFill>
                        </a:rPr>
                        <a:t>e.g. Facilitator: available WHO resource on FGM content and how to integrate it into curricula</a:t>
                      </a:r>
                    </a:p>
                  </a:txBody>
                  <a:tcPr marL="259315" marR="134844" marT="134844" marB="134844">
                    <a:lnL w="12700" cmpd="sng">
                      <a:noFill/>
                      <a:prstDash val="solid"/>
                    </a:lnL>
                    <a:lnR w="12700" cmpd="sng">
                      <a:noFill/>
                      <a:prstDash val="solid"/>
                    </a:lnR>
                    <a:lnT w="12700" cmpd="sng">
                      <a:noFill/>
                      <a:prstDash val="solid"/>
                    </a:lnT>
                    <a:lnB w="19050" cap="flat" cmpd="sng" algn="ctr">
                      <a:solidFill>
                        <a:srgbClr val="FFFFFF"/>
                      </a:solidFill>
                      <a:prstDash val="solid"/>
                      <a:round/>
                      <a:headEnd type="none" w="med" len="med"/>
                      <a:tailEnd type="none" w="med" len="med"/>
                    </a:lnB>
                    <a:solidFill>
                      <a:srgbClr val="B4BCBE">
                        <a:alpha val="34902"/>
                      </a:srgbClr>
                    </a:solidFill>
                  </a:tcPr>
                </a:tc>
                <a:tc>
                  <a:txBody>
                    <a:bodyPr/>
                    <a:lstStyle/>
                    <a:p>
                      <a:r>
                        <a:rPr lang="en-US" sz="1600" dirty="0">
                          <a:solidFill>
                            <a:schemeClr val="tx1">
                              <a:lumMod val="75000"/>
                              <a:lumOff val="25000"/>
                            </a:schemeClr>
                          </a:solidFill>
                        </a:rPr>
                        <a:t>e.g. Barrier: FGM deeply rooted norm and some values held by health care providers </a:t>
                      </a:r>
                    </a:p>
                    <a:p>
                      <a:r>
                        <a:rPr lang="en-US" sz="1600" dirty="0">
                          <a:solidFill>
                            <a:schemeClr val="tx1">
                              <a:lumMod val="75000"/>
                              <a:lumOff val="25000"/>
                            </a:schemeClr>
                          </a:solidFill>
                        </a:rPr>
                        <a:t>e.g. Recommendation: conduct several value clarification exercises</a:t>
                      </a:r>
                    </a:p>
                  </a:txBody>
                  <a:tcPr marL="259315" marR="134844" marT="134844" marB="134844">
                    <a:lnL w="12700" cmpd="sng">
                      <a:noFill/>
                      <a:prstDash val="solid"/>
                    </a:lnL>
                    <a:lnR w="12700" cmpd="sng">
                      <a:noFill/>
                      <a:prstDash val="solid"/>
                    </a:lnR>
                    <a:lnT w="12700" cmpd="sng">
                      <a:no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3563770093"/>
                  </a:ext>
                </a:extLst>
              </a:tr>
              <a:tr h="2022327">
                <a:tc>
                  <a:txBody>
                    <a:bodyPr/>
                    <a:lstStyle/>
                    <a:p>
                      <a:r>
                        <a:rPr lang="en-US" sz="1600" dirty="0">
                          <a:solidFill>
                            <a:schemeClr val="tx1">
                              <a:lumMod val="75000"/>
                              <a:lumOff val="25000"/>
                            </a:schemeClr>
                          </a:solidFill>
                        </a:rPr>
                        <a:t>2. e.g. 20 midwives received FGM content training in pre-service curriculum (health facility champion/3 months)</a:t>
                      </a:r>
                    </a:p>
                  </a:txBody>
                  <a:tcPr marL="259315" marR="134844" marT="134844" marB="134844">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endParaRPr lang="en-US" sz="1600" dirty="0">
                        <a:solidFill>
                          <a:schemeClr val="tx1">
                            <a:lumMod val="75000"/>
                            <a:lumOff val="25000"/>
                          </a:schemeClr>
                        </a:solidFill>
                      </a:endParaRPr>
                    </a:p>
                  </a:txBody>
                  <a:tcPr marL="259315" marR="134844" marT="134844" marB="134844">
                    <a:lnL w="12700" cmpd="sng">
                      <a:noFill/>
                      <a:prstDash val="solid"/>
                    </a:lnL>
                    <a:lnR w="12700" cmpd="sng">
                      <a:noFill/>
                      <a:prstDash val="solid"/>
                    </a:lnR>
                    <a:lnT w="19050" cap="flat" cmpd="sng" algn="ctr">
                      <a:solidFill>
                        <a:srgbClr val="FFFFFF"/>
                      </a:solidFill>
                      <a:prstDash val="solid"/>
                      <a:round/>
                      <a:headEnd type="none" w="med" len="med"/>
                      <a:tailEnd type="none" w="med" len="med"/>
                    </a:lnT>
                    <a:lnB w="19050" cap="flat" cmpd="sng" algn="ctr">
                      <a:solidFill>
                        <a:srgbClr val="FFFFFF"/>
                      </a:solidFill>
                      <a:prstDash val="solid"/>
                    </a:lnB>
                    <a:solidFill>
                      <a:srgbClr val="B4BCBE">
                        <a:alpha val="34902"/>
                      </a:srgbClr>
                    </a:solidFill>
                  </a:tcPr>
                </a:tc>
                <a:tc>
                  <a:txBody>
                    <a:bodyPr/>
                    <a:lstStyle/>
                    <a:p>
                      <a:r>
                        <a:rPr lang="en-US" sz="1600" dirty="0">
                          <a:solidFill>
                            <a:schemeClr val="tx1">
                              <a:lumMod val="75000"/>
                              <a:lumOff val="25000"/>
                            </a:schemeClr>
                          </a:solidFill>
                        </a:rPr>
                        <a:t>Barrier: resources not available to train all health care providers</a:t>
                      </a:r>
                    </a:p>
                    <a:p>
                      <a:r>
                        <a:rPr lang="en-US" sz="1600" dirty="0">
                          <a:solidFill>
                            <a:schemeClr val="tx1">
                              <a:lumMod val="75000"/>
                              <a:lumOff val="25000"/>
                            </a:schemeClr>
                          </a:solidFill>
                        </a:rPr>
                        <a:t>e.g. Recommendation: e.g. consider less costly approaches to roll out training integrate within existing continuous medical education sessions in clinic</a:t>
                      </a:r>
                    </a:p>
                  </a:txBody>
                  <a:tcPr marL="259315" marR="134844" marT="134844" marB="134844">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2066541954"/>
                  </a:ext>
                </a:extLst>
              </a:tr>
            </a:tbl>
          </a:graphicData>
        </a:graphic>
      </p:graphicFrame>
    </p:spTree>
    <p:extLst>
      <p:ext uri="{BB962C8B-B14F-4D97-AF65-F5344CB8AC3E}">
        <p14:creationId xmlns:p14="http://schemas.microsoft.com/office/powerpoint/2010/main" val="3904043542"/>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1A6A1DA-A89A-1FA5-3324-8C627916365C}"/>
              </a:ext>
            </a:extLst>
          </p:cNvPr>
          <p:cNvGraphicFramePr>
            <a:graphicFrameLocks noGrp="1"/>
          </p:cNvGraphicFramePr>
          <p:nvPr>
            <p:extLst>
              <p:ext uri="{D42A27DB-BD31-4B8C-83A1-F6EECF244321}">
                <p14:modId xmlns:p14="http://schemas.microsoft.com/office/powerpoint/2010/main" val="4228173525"/>
              </p:ext>
            </p:extLst>
          </p:nvPr>
        </p:nvGraphicFramePr>
        <p:xfrm>
          <a:off x="1745175" y="102688"/>
          <a:ext cx="10420350" cy="6469561"/>
        </p:xfrm>
        <a:graphic>
          <a:graphicData uri="http://schemas.openxmlformats.org/drawingml/2006/table">
            <a:tbl>
              <a:tblPr firstRow="1" firstCol="1" bandRow="1">
                <a:tableStyleId>{9D7B26C5-4107-4FEC-AEDC-1716B250A1EF}</a:tableStyleId>
              </a:tblPr>
              <a:tblGrid>
                <a:gridCol w="893174">
                  <a:extLst>
                    <a:ext uri="{9D8B030D-6E8A-4147-A177-3AD203B41FA5}">
                      <a16:colId xmlns:a16="http://schemas.microsoft.com/office/drawing/2014/main" val="297949277"/>
                    </a:ext>
                  </a:extLst>
                </a:gridCol>
                <a:gridCol w="2030461">
                  <a:extLst>
                    <a:ext uri="{9D8B030D-6E8A-4147-A177-3AD203B41FA5}">
                      <a16:colId xmlns:a16="http://schemas.microsoft.com/office/drawing/2014/main" val="2429230944"/>
                    </a:ext>
                  </a:extLst>
                </a:gridCol>
                <a:gridCol w="1720865">
                  <a:extLst>
                    <a:ext uri="{9D8B030D-6E8A-4147-A177-3AD203B41FA5}">
                      <a16:colId xmlns:a16="http://schemas.microsoft.com/office/drawing/2014/main" val="2684494622"/>
                    </a:ext>
                  </a:extLst>
                </a:gridCol>
                <a:gridCol w="1190897">
                  <a:extLst>
                    <a:ext uri="{9D8B030D-6E8A-4147-A177-3AD203B41FA5}">
                      <a16:colId xmlns:a16="http://schemas.microsoft.com/office/drawing/2014/main" val="3290508110"/>
                    </a:ext>
                  </a:extLst>
                </a:gridCol>
                <a:gridCol w="1533279">
                  <a:extLst>
                    <a:ext uri="{9D8B030D-6E8A-4147-A177-3AD203B41FA5}">
                      <a16:colId xmlns:a16="http://schemas.microsoft.com/office/drawing/2014/main" val="1677381145"/>
                    </a:ext>
                  </a:extLst>
                </a:gridCol>
                <a:gridCol w="908058">
                  <a:extLst>
                    <a:ext uri="{9D8B030D-6E8A-4147-A177-3AD203B41FA5}">
                      <a16:colId xmlns:a16="http://schemas.microsoft.com/office/drawing/2014/main" val="3108868865"/>
                    </a:ext>
                  </a:extLst>
                </a:gridCol>
                <a:gridCol w="967603">
                  <a:extLst>
                    <a:ext uri="{9D8B030D-6E8A-4147-A177-3AD203B41FA5}">
                      <a16:colId xmlns:a16="http://schemas.microsoft.com/office/drawing/2014/main" val="998072131"/>
                    </a:ext>
                  </a:extLst>
                </a:gridCol>
                <a:gridCol w="1176013">
                  <a:extLst>
                    <a:ext uri="{9D8B030D-6E8A-4147-A177-3AD203B41FA5}">
                      <a16:colId xmlns:a16="http://schemas.microsoft.com/office/drawing/2014/main" val="2466518116"/>
                    </a:ext>
                  </a:extLst>
                </a:gridCol>
              </a:tblGrid>
              <a:tr h="2255473">
                <a:tc>
                  <a:txBody>
                    <a:bodyPr/>
                    <a:lstStyle/>
                    <a:p>
                      <a:pPr algn="ctr">
                        <a:lnSpc>
                          <a:spcPct val="107000"/>
                        </a:lnSpc>
                        <a:spcAft>
                          <a:spcPts val="800"/>
                        </a:spcAft>
                      </a:pPr>
                      <a:r>
                        <a:rPr lang="en-GB" sz="1600" dirty="0">
                          <a:effectLst/>
                        </a:rPr>
                        <a:t>IMPACT</a:t>
                      </a:r>
                      <a:br>
                        <a:rPr lang="en-GB" sz="1600" dirty="0">
                          <a:effectLst/>
                        </a:rPr>
                      </a:br>
                      <a:r>
                        <a:rPr lang="en-GB" sz="1600" dirty="0">
                          <a:effectLst/>
                          <a:highlight>
                            <a:srgbClr val="FFFF00"/>
                          </a:highlight>
                        </a:rPr>
                        <a:t>Overall goal of your advocacy</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PRIORITY(IES)</a:t>
                      </a:r>
                      <a:br>
                        <a:rPr lang="en-GB" sz="1600" dirty="0">
                          <a:effectLst/>
                        </a:rPr>
                      </a:br>
                      <a:r>
                        <a:rPr lang="en-GB" sz="1600" dirty="0">
                          <a:effectLst/>
                          <a:highlight>
                            <a:srgbClr val="FFFF00"/>
                          </a:highlight>
                        </a:rPr>
                        <a:t>Steps to achieve your impact</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OBJECTIVE(S) </a:t>
                      </a:r>
                      <a:br>
                        <a:rPr lang="en-GB" sz="1600" dirty="0">
                          <a:effectLst/>
                        </a:rPr>
                      </a:br>
                      <a:r>
                        <a:rPr lang="en-GB" sz="1600" dirty="0">
                          <a:effectLst/>
                          <a:highlight>
                            <a:srgbClr val="FFFF00"/>
                          </a:highlight>
                        </a:rPr>
                        <a:t>Specific asks to achieve your priorities</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TARGET(S)</a:t>
                      </a:r>
                      <a:br>
                        <a:rPr lang="en-GB" sz="1600" dirty="0">
                          <a:effectLst/>
                        </a:rPr>
                      </a:br>
                      <a:r>
                        <a:rPr lang="en-GB" sz="1600" dirty="0">
                          <a:effectLst/>
                          <a:highlight>
                            <a:srgbClr val="FFFF00"/>
                          </a:highlight>
                        </a:rPr>
                        <a:t>Those who have the power to fulfil your asks</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MESSAGE(S)</a:t>
                      </a:r>
                      <a:br>
                        <a:rPr lang="en-GB" sz="1600" dirty="0">
                          <a:effectLst/>
                        </a:rPr>
                      </a:br>
                      <a:r>
                        <a:rPr lang="en-GB" sz="1600" dirty="0">
                          <a:effectLst/>
                          <a:highlight>
                            <a:srgbClr val="FFFF00"/>
                          </a:highlight>
                        </a:rPr>
                        <a:t>Structured communication to support your asks</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METHOD(S)</a:t>
                      </a:r>
                      <a:r>
                        <a:rPr lang="en-GB" sz="1600" dirty="0">
                          <a:effectLst/>
                          <a:highlight>
                            <a:srgbClr val="FFFF00"/>
                          </a:highlight>
                        </a:rPr>
                        <a:t>Way(s) to deliver your message</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RESOURCE(S) </a:t>
                      </a:r>
                      <a:r>
                        <a:rPr lang="en-GB" sz="1600" dirty="0">
                          <a:effectLst/>
                          <a:highlight>
                            <a:srgbClr val="FFFF00"/>
                          </a:highlight>
                        </a:rPr>
                        <a:t>What you have/ need</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M&amp;E INDICATORS</a:t>
                      </a:r>
                      <a:br>
                        <a:rPr lang="en-GB" sz="1600" dirty="0">
                          <a:effectLst/>
                        </a:rPr>
                      </a:br>
                      <a:r>
                        <a:rPr lang="en-GB" sz="1600" dirty="0">
                          <a:effectLst/>
                          <a:highlight>
                            <a:srgbClr val="FFFF00"/>
                          </a:highlight>
                        </a:rPr>
                        <a:t>How you measure success</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extLst>
                  <a:ext uri="{0D108BD9-81ED-4DB2-BD59-A6C34878D82A}">
                    <a16:rowId xmlns:a16="http://schemas.microsoft.com/office/drawing/2014/main" val="2637268490"/>
                  </a:ext>
                </a:extLst>
              </a:tr>
              <a:tr h="2304782">
                <a:tc>
                  <a:txBody>
                    <a:bodyPr/>
                    <a:lstStyle/>
                    <a:p>
                      <a:pPr>
                        <a:lnSpc>
                          <a:spcPct val="107000"/>
                        </a:lnSpc>
                        <a:spcAft>
                          <a:spcPts val="800"/>
                        </a:spcAft>
                      </a:pPr>
                      <a:r>
                        <a:rPr lang="en-GB" sz="1400" dirty="0">
                          <a:effectLst/>
                        </a:rPr>
                        <a:t>e.g. Mobilize investment and political commitment </a:t>
                      </a:r>
                      <a:endParaRPr lang="en-GB" sz="1400" dirty="0">
                        <a:effectLst/>
                        <a:latin typeface="+mn-lt"/>
                        <a:ea typeface="Calibri" panose="020F0502020204030204" pitchFamily="34" charset="0"/>
                        <a:cs typeface="Arial" panose="020B0604020202020204" pitchFamily="34" charset="0"/>
                      </a:endParaRPr>
                    </a:p>
                  </a:txBody>
                  <a:tcPr marL="8596" marR="8596" marT="0" marB="0"/>
                </a:tc>
                <a:tc>
                  <a:txBody>
                    <a:bodyPr/>
                    <a:lstStyle/>
                    <a:p>
                      <a:pPr marL="0" lvl="0" indent="0" algn="l" defTabSz="914400" rtl="0" eaLnBrk="1" latinLnBrk="0" hangingPunct="1">
                        <a:lnSpc>
                          <a:spcPct val="107000"/>
                        </a:lnSpc>
                        <a:spcAft>
                          <a:spcPts val="800"/>
                        </a:spcAft>
                        <a:buFont typeface="Arial" panose="020B0604020202020204" pitchFamily="34" charset="0"/>
                        <a:buNone/>
                        <a:tabLst>
                          <a:tab pos="457200" algn="l"/>
                        </a:tabLst>
                      </a:pPr>
                      <a:r>
                        <a:rPr lang="en-GB" sz="1400" kern="1200" dirty="0">
                          <a:solidFill>
                            <a:schemeClr val="tx1"/>
                          </a:solidFill>
                          <a:effectLst/>
                        </a:rPr>
                        <a:t>e.g. Commitment form </a:t>
                      </a:r>
                      <a:r>
                        <a:rPr lang="en-GB" sz="1400" kern="1200" dirty="0" err="1">
                          <a:solidFill>
                            <a:schemeClr val="tx1"/>
                          </a:solidFill>
                          <a:effectLst/>
                        </a:rPr>
                        <a:t>MoH</a:t>
                      </a:r>
                      <a:r>
                        <a:rPr lang="en-GB" sz="1400" kern="1200" dirty="0">
                          <a:solidFill>
                            <a:schemeClr val="tx1"/>
                          </a:solidFill>
                          <a:effectLst/>
                        </a:rPr>
                        <a:t> to recognize FGM as a health topic</a:t>
                      </a:r>
                      <a:endParaRPr lang="en-GB" sz="1400" kern="1200" dirty="0">
                        <a:solidFill>
                          <a:schemeClr val="tx1"/>
                        </a:solidFill>
                        <a:effectLst/>
                        <a:latin typeface="+mn-lt"/>
                        <a:ea typeface="+mn-ea"/>
                        <a:cs typeface="+mn-cs"/>
                      </a:endParaRPr>
                    </a:p>
                  </a:txBody>
                  <a:tcPr marL="8596" marR="8596" marT="0" marB="0"/>
                </a:tc>
                <a:tc>
                  <a:txBody>
                    <a:bodyPr/>
                    <a:lstStyle/>
                    <a:p>
                      <a:pPr marL="0" lvl="0" indent="0" rtl="0">
                        <a:lnSpc>
                          <a:spcPct val="107000"/>
                        </a:lnSpc>
                        <a:spcAft>
                          <a:spcPts val="800"/>
                        </a:spcAft>
                        <a:buFont typeface="Arial" panose="020B0604020202020204" pitchFamily="34" charset="0"/>
                        <a:buNone/>
                        <a:tabLst>
                          <a:tab pos="457200" algn="l"/>
                        </a:tabLst>
                      </a:pPr>
                      <a:r>
                        <a:rPr lang="en-GB" sz="1400" dirty="0" err="1">
                          <a:effectLst/>
                        </a:rPr>
                        <a:t>e.g</a:t>
                      </a:r>
                      <a:r>
                        <a:rPr lang="en-GB" sz="1400" dirty="0">
                          <a:effectLst/>
                        </a:rPr>
                        <a:t>, Integrate FGM within RMNCAH policy and annual health plans</a:t>
                      </a:r>
                      <a:endParaRPr lang="en-GB" sz="1400" dirty="0">
                        <a:effectLst/>
                        <a:latin typeface="+mn-lt"/>
                        <a:ea typeface="Calibri" panose="020F0502020204030204" pitchFamily="34" charset="0"/>
                        <a:cs typeface="Times New Roman" panose="02020603050405020304" pitchFamily="18" charset="0"/>
                      </a:endParaRPr>
                    </a:p>
                  </a:txBody>
                  <a:tcPr marL="8596" marR="8596" marT="0" marB="0"/>
                </a:tc>
                <a:tc>
                  <a:txBody>
                    <a:bodyPr/>
                    <a:lstStyle/>
                    <a:p>
                      <a:pPr>
                        <a:lnSpc>
                          <a:spcPct val="107000"/>
                        </a:lnSpc>
                        <a:spcAft>
                          <a:spcPts val="800"/>
                        </a:spcAft>
                      </a:pPr>
                      <a:r>
                        <a:rPr lang="en-GB" sz="1400" dirty="0">
                          <a:effectLst/>
                        </a:rPr>
                        <a:t>e.g. RMNACH Director, </a:t>
                      </a:r>
                      <a:r>
                        <a:rPr lang="en-GB" sz="1400" dirty="0" err="1">
                          <a:effectLst/>
                        </a:rPr>
                        <a:t>MoH</a:t>
                      </a:r>
                      <a:r>
                        <a:rPr lang="en-GB" sz="1400" dirty="0">
                          <a:effectLst/>
                        </a:rPr>
                        <a:t> DG</a:t>
                      </a:r>
                    </a:p>
                    <a:p>
                      <a:pPr>
                        <a:lnSpc>
                          <a:spcPct val="107000"/>
                        </a:lnSpc>
                        <a:spcAft>
                          <a:spcPts val="800"/>
                        </a:spcAft>
                      </a:pPr>
                      <a:endParaRPr lang="en-GB" sz="1400" dirty="0">
                        <a:effectLst/>
                        <a:latin typeface="+mn-lt"/>
                        <a:ea typeface="Calibri" panose="020F0502020204030204" pitchFamily="34" charset="0"/>
                        <a:cs typeface="Arial" panose="020B0604020202020204" pitchFamily="34" charset="0"/>
                      </a:endParaRPr>
                    </a:p>
                  </a:txBody>
                  <a:tcPr marL="8596" marR="8596" marT="0" marB="0"/>
                </a:tc>
                <a:tc>
                  <a:txBody>
                    <a:bodyPr/>
                    <a:lstStyle/>
                    <a:p>
                      <a:pPr>
                        <a:lnSpc>
                          <a:spcPct val="107000"/>
                        </a:lnSpc>
                        <a:spcAft>
                          <a:spcPts val="800"/>
                        </a:spcAft>
                      </a:pPr>
                      <a:r>
                        <a:rPr lang="en-GB" sz="1400" dirty="0">
                          <a:effectLst/>
                          <a:highlight>
                            <a:srgbClr val="FFFF00"/>
                          </a:highlight>
                        </a:rPr>
                        <a:t>Write advocacy message in next slide- see example in slide 40, session 1 in module 4</a:t>
                      </a:r>
                      <a:endParaRPr lang="en-GB" sz="14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nSpc>
                          <a:spcPct val="107000"/>
                        </a:lnSpc>
                        <a:spcAft>
                          <a:spcPts val="800"/>
                        </a:spcAft>
                      </a:pPr>
                      <a:r>
                        <a:rPr lang="en-GB" sz="1400" dirty="0">
                          <a:effectLst/>
                        </a:rPr>
                        <a:t>e.g. Lobbying</a:t>
                      </a:r>
                    </a:p>
                    <a:p>
                      <a:pPr>
                        <a:lnSpc>
                          <a:spcPct val="107000"/>
                        </a:lnSpc>
                        <a:spcAft>
                          <a:spcPts val="800"/>
                        </a:spcAft>
                      </a:pPr>
                      <a:endParaRPr lang="en-GB" sz="1400" dirty="0">
                        <a:effectLst/>
                        <a:latin typeface="+mn-lt"/>
                      </a:endParaRPr>
                    </a:p>
                  </a:txBody>
                  <a:tcPr marL="8596" marR="8596" marT="0" marB="0"/>
                </a:tc>
                <a:tc>
                  <a:txBody>
                    <a:bodyPr/>
                    <a:lstStyle/>
                    <a:p>
                      <a:pPr>
                        <a:lnSpc>
                          <a:spcPct val="107000"/>
                        </a:lnSpc>
                        <a:spcAft>
                          <a:spcPts val="800"/>
                        </a:spcAft>
                      </a:pPr>
                      <a:r>
                        <a:rPr lang="en-GB" sz="1400" dirty="0">
                          <a:effectLst/>
                        </a:rPr>
                        <a:t>e.g. Cost calculator Fact sheet</a:t>
                      </a:r>
                      <a:endParaRPr lang="en-GB" sz="1400" dirty="0">
                        <a:effectLst/>
                        <a:latin typeface="+mn-lt"/>
                        <a:ea typeface="Calibri" panose="020F0502020204030204" pitchFamily="34" charset="0"/>
                        <a:cs typeface="Arial" panose="020B0604020202020204" pitchFamily="34" charset="0"/>
                      </a:endParaRPr>
                    </a:p>
                  </a:txBody>
                  <a:tcPr marL="8596" marR="8596" marT="0" marB="0"/>
                </a:tc>
                <a:tc rowSpan="2">
                  <a:txBody>
                    <a:bodyPr/>
                    <a:lstStyle/>
                    <a:p>
                      <a:pPr>
                        <a:lnSpc>
                          <a:spcPct val="107000"/>
                        </a:lnSpc>
                        <a:spcAft>
                          <a:spcPts val="800"/>
                        </a:spcAft>
                      </a:pPr>
                      <a:r>
                        <a:rPr lang="en-GB" sz="1400" dirty="0">
                          <a:effectLst/>
                        </a:rPr>
                        <a:t>1. FGM  integrated within RMNCAH policy</a:t>
                      </a:r>
                    </a:p>
                    <a:p>
                      <a:pPr>
                        <a:lnSpc>
                          <a:spcPct val="107000"/>
                        </a:lnSpc>
                        <a:spcAft>
                          <a:spcPts val="800"/>
                        </a:spcAft>
                      </a:pPr>
                      <a:r>
                        <a:rPr lang="en-GB" sz="1400" dirty="0">
                          <a:effectLst/>
                        </a:rPr>
                        <a:t>2. FGM integrated within </a:t>
                      </a:r>
                      <a:r>
                        <a:rPr lang="en-GB" sz="1400" dirty="0" err="1">
                          <a:effectLst/>
                        </a:rPr>
                        <a:t>MoH</a:t>
                      </a:r>
                      <a:r>
                        <a:rPr lang="en-GB" sz="1400" dirty="0">
                          <a:effectLst/>
                        </a:rPr>
                        <a:t> plans funding, governance, M&amp;E, account pillars/plans</a:t>
                      </a:r>
                      <a:endParaRPr lang="en-GB" sz="1400" dirty="0">
                        <a:effectLst/>
                        <a:latin typeface="+mn-lt"/>
                        <a:ea typeface="Calibri" panose="020F0502020204030204" pitchFamily="34" charset="0"/>
                        <a:cs typeface="Arial" panose="020B0604020202020204" pitchFamily="34" charset="0"/>
                      </a:endParaRPr>
                    </a:p>
                  </a:txBody>
                  <a:tcPr marL="8596" marR="8596" marT="0" marB="0"/>
                </a:tc>
                <a:extLst>
                  <a:ext uri="{0D108BD9-81ED-4DB2-BD59-A6C34878D82A}">
                    <a16:rowId xmlns:a16="http://schemas.microsoft.com/office/drawing/2014/main" val="4222856521"/>
                  </a:ext>
                </a:extLst>
              </a:tr>
              <a:tr h="1909306">
                <a:tc>
                  <a:txBody>
                    <a:bodyPr/>
                    <a:lstStyle/>
                    <a:p>
                      <a:pPr>
                        <a:lnSpc>
                          <a:spcPct val="107000"/>
                        </a:lnSpc>
                        <a:spcAft>
                          <a:spcPts val="800"/>
                        </a:spcAft>
                      </a:pPr>
                      <a:endParaRPr lang="en-GB" sz="1200" dirty="0">
                        <a:effectLst/>
                        <a:latin typeface="+mn-lt"/>
                        <a:ea typeface="Calibri" panose="020F0502020204030204" pitchFamily="34" charset="0"/>
                        <a:cs typeface="Arial" panose="020B0604020202020204" pitchFamily="34" charset="0"/>
                      </a:endParaRPr>
                    </a:p>
                  </a:txBody>
                  <a:tcPr marL="8596" marR="8596" marT="0" marB="0"/>
                </a:tc>
                <a:tc>
                  <a:txBody>
                    <a:bodyPr/>
                    <a:lstStyle/>
                    <a:p>
                      <a:pPr marL="0" lvl="0" indent="0" algn="l" defTabSz="914400" rtl="0" eaLnBrk="1" latinLnBrk="0" hangingPunct="1">
                        <a:lnSpc>
                          <a:spcPct val="107000"/>
                        </a:lnSpc>
                        <a:spcAft>
                          <a:spcPts val="800"/>
                        </a:spcAft>
                        <a:buFont typeface="Arial" panose="020B0604020202020204" pitchFamily="34" charset="0"/>
                        <a:buNone/>
                        <a:tabLst>
                          <a:tab pos="457200" algn="l"/>
                        </a:tabLst>
                      </a:pPr>
                      <a:r>
                        <a:rPr lang="en-GB" sz="1400" kern="1200" dirty="0">
                          <a:solidFill>
                            <a:schemeClr val="tx1"/>
                          </a:solidFill>
                          <a:effectLst/>
                        </a:rPr>
                        <a:t>Diversify funding sources</a:t>
                      </a:r>
                      <a:endParaRPr lang="en-GB" sz="1400" kern="1200" dirty="0">
                        <a:solidFill>
                          <a:schemeClr val="tx1"/>
                        </a:solidFill>
                        <a:effectLst/>
                        <a:latin typeface="+mn-lt"/>
                        <a:ea typeface="+mn-ea"/>
                        <a:cs typeface="+mn-cs"/>
                      </a:endParaRPr>
                    </a:p>
                  </a:txBody>
                  <a:tcPr marL="8596" marR="8596" marT="0" marB="0"/>
                </a:tc>
                <a:tc>
                  <a:txBody>
                    <a:bodyPr/>
                    <a:lstStyle/>
                    <a:p>
                      <a:pPr marL="0" lvl="0" indent="0" rtl="0">
                        <a:lnSpc>
                          <a:spcPct val="107000"/>
                        </a:lnSpc>
                        <a:spcAft>
                          <a:spcPts val="800"/>
                        </a:spcAft>
                        <a:buFont typeface="Arial" panose="020B0604020202020204" pitchFamily="34" charset="0"/>
                        <a:buNone/>
                        <a:tabLst>
                          <a:tab pos="457200" algn="l"/>
                        </a:tabLst>
                      </a:pPr>
                      <a:r>
                        <a:rPr lang="en-GB" sz="1400" dirty="0">
                          <a:effectLst/>
                        </a:rPr>
                        <a:t>e.g. financial contribution 100% FGM abandonment</a:t>
                      </a:r>
                      <a:endParaRPr lang="en-GB" sz="1400" dirty="0">
                        <a:effectLst/>
                        <a:latin typeface="+mn-lt"/>
                        <a:ea typeface="Calibri" panose="020F0502020204030204" pitchFamily="34" charset="0"/>
                        <a:cs typeface="Times New Roman" panose="02020603050405020304" pitchFamily="18" charset="0"/>
                      </a:endParaRPr>
                    </a:p>
                  </a:txBody>
                  <a:tcPr marL="8596" marR="8596" marT="0" marB="0"/>
                </a:tc>
                <a:tc>
                  <a:txBody>
                    <a:bodyPr/>
                    <a:lstStyle/>
                    <a:p>
                      <a:pPr>
                        <a:lnSpc>
                          <a:spcPct val="107000"/>
                        </a:lnSpc>
                        <a:spcAft>
                          <a:spcPts val="800"/>
                        </a:spcAft>
                      </a:pPr>
                      <a:r>
                        <a:rPr lang="en-GB" sz="1400" dirty="0">
                          <a:effectLst/>
                        </a:rPr>
                        <a:t>Private foundation/private sector</a:t>
                      </a:r>
                      <a:endParaRPr lang="en-GB" sz="1400" dirty="0">
                        <a:effectLst/>
                        <a:latin typeface="+mn-lt"/>
                        <a:ea typeface="Calibri" panose="020F0502020204030204" pitchFamily="34" charset="0"/>
                        <a:cs typeface="Arial" panose="020B0604020202020204" pitchFamily="34" charset="0"/>
                      </a:endParaRPr>
                    </a:p>
                  </a:txBody>
                  <a:tcPr marL="8596" marR="8596" marT="0" marB="0"/>
                </a:tc>
                <a:tc>
                  <a:txBody>
                    <a:bodyPr/>
                    <a:lstStyle/>
                    <a:p>
                      <a:pPr>
                        <a:lnSpc>
                          <a:spcPct val="107000"/>
                        </a:lnSpc>
                        <a:spcAft>
                          <a:spcPts val="800"/>
                        </a:spcAft>
                      </a:pPr>
                      <a:r>
                        <a:rPr lang="en-GB" sz="1400" dirty="0">
                          <a:effectLst/>
                        </a:rPr>
                        <a:t>Write advocacy message</a:t>
                      </a:r>
                      <a:endParaRPr lang="en-GB" sz="1400" dirty="0">
                        <a:effectLst/>
                        <a:latin typeface="+mn-lt"/>
                        <a:ea typeface="Calibri" panose="020F0502020204030204" pitchFamily="34" charset="0"/>
                        <a:cs typeface="Arial" panose="020B0604020202020204" pitchFamily="34" charset="0"/>
                      </a:endParaRPr>
                    </a:p>
                  </a:txBody>
                  <a:tcPr marL="8596" marR="8596" marT="0" marB="0"/>
                </a:tc>
                <a:tc>
                  <a:txBody>
                    <a:bodyPr/>
                    <a:lstStyle/>
                    <a:p>
                      <a:pPr>
                        <a:lnSpc>
                          <a:spcPct val="107000"/>
                        </a:lnSpc>
                        <a:spcAft>
                          <a:spcPts val="800"/>
                        </a:spcAft>
                      </a:pPr>
                      <a:endParaRPr lang="en-GB" sz="1200" dirty="0">
                        <a:effectLst/>
                        <a:latin typeface="+mn-lt"/>
                      </a:endParaRPr>
                    </a:p>
                  </a:txBody>
                  <a:tcPr marL="8596" marR="8596" marT="0" marB="0"/>
                </a:tc>
                <a:tc>
                  <a:txBody>
                    <a:bodyPr/>
                    <a:lstStyle/>
                    <a:p>
                      <a:pPr>
                        <a:lnSpc>
                          <a:spcPct val="107000"/>
                        </a:lnSpc>
                        <a:spcAft>
                          <a:spcPts val="800"/>
                        </a:spcAft>
                      </a:pPr>
                      <a:endParaRPr lang="en-GB" sz="1200" dirty="0">
                        <a:effectLst/>
                        <a:latin typeface="+mn-lt"/>
                        <a:ea typeface="Calibri" panose="020F0502020204030204" pitchFamily="34" charset="0"/>
                        <a:cs typeface="Arial" panose="020B0604020202020204" pitchFamily="34" charset="0"/>
                      </a:endParaRPr>
                    </a:p>
                  </a:txBody>
                  <a:tcPr marL="8596" marR="8596" marT="0" marB="0"/>
                </a:tc>
                <a:tc vMerge="1">
                  <a:txBody>
                    <a:bodyPr/>
                    <a:lstStyle/>
                    <a:p>
                      <a:pPr>
                        <a:lnSpc>
                          <a:spcPct val="107000"/>
                        </a:lnSpc>
                        <a:spcAft>
                          <a:spcPts val="800"/>
                        </a:spcAft>
                      </a:pPr>
                      <a:endParaRPr lang="en-GB" sz="2000" dirty="0">
                        <a:effectLst/>
                        <a:latin typeface="+mn-lt"/>
                        <a:ea typeface="Calibri" panose="020F0502020204030204" pitchFamily="34" charset="0"/>
                        <a:cs typeface="Arial" panose="020B0604020202020204" pitchFamily="34" charset="0"/>
                      </a:endParaRPr>
                    </a:p>
                  </a:txBody>
                  <a:tcPr marL="8596" marR="8596" marT="0" marB="0"/>
                </a:tc>
                <a:extLst>
                  <a:ext uri="{0D108BD9-81ED-4DB2-BD59-A6C34878D82A}">
                    <a16:rowId xmlns:a16="http://schemas.microsoft.com/office/drawing/2014/main" val="2725545770"/>
                  </a:ext>
                </a:extLst>
              </a:tr>
            </a:tbl>
          </a:graphicData>
        </a:graphic>
      </p:graphicFrame>
      <p:sp>
        <p:nvSpPr>
          <p:cNvPr id="6" name="Title 1">
            <a:extLst>
              <a:ext uri="{FF2B5EF4-FFF2-40B4-BE49-F238E27FC236}">
                <a16:creationId xmlns:a16="http://schemas.microsoft.com/office/drawing/2014/main" id="{7AAC6F7F-5330-4D75-9BD4-47AA767084AD}"/>
              </a:ext>
            </a:extLst>
          </p:cNvPr>
          <p:cNvSpPr>
            <a:spLocks noGrp="1"/>
          </p:cNvSpPr>
          <p:nvPr>
            <p:ph type="title"/>
          </p:nvPr>
        </p:nvSpPr>
        <p:spPr>
          <a:xfrm>
            <a:off x="97726" y="43312"/>
            <a:ext cx="1771650" cy="1630862"/>
          </a:xfrm>
          <a:prstGeom prst="ellipse">
            <a:avLst/>
          </a:prstGeom>
          <a:solidFill>
            <a:schemeClr val="accent4">
              <a:lumMod val="40000"/>
              <a:lumOff val="60000"/>
            </a:schemeClr>
          </a:solidFill>
          <a:ln w="174625" cmpd="thinThick">
            <a:solidFill>
              <a:srgbClr val="262626"/>
            </a:solidFill>
          </a:ln>
        </p:spPr>
        <p:txBody>
          <a:bodyPr vert="horz" lIns="91440" tIns="45720" rIns="91440" bIns="45720" rtlCol="0" anchor="ctr">
            <a:normAutofit/>
          </a:bodyPr>
          <a:lstStyle/>
          <a:p>
            <a:pPr algn="ctr"/>
            <a:r>
              <a:rPr lang="en-US" sz="1800" kern="1200" dirty="0">
                <a:latin typeface="+mj-lt"/>
                <a:ea typeface="+mj-ea"/>
                <a:cs typeface="+mj-cs"/>
              </a:rPr>
              <a:t>Advocacy Plan</a:t>
            </a:r>
          </a:p>
        </p:txBody>
      </p:sp>
    </p:spTree>
    <p:extLst>
      <p:ext uri="{BB962C8B-B14F-4D97-AF65-F5344CB8AC3E}">
        <p14:creationId xmlns:p14="http://schemas.microsoft.com/office/powerpoint/2010/main" val="51734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389B38C2-99CB-45EA-99E6-06B52023D259}"/>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b="1" kern="1200" dirty="0">
                <a:solidFill>
                  <a:schemeClr val="bg1"/>
                </a:solidFill>
                <a:latin typeface="+mj-lt"/>
                <a:ea typeface="+mj-ea"/>
                <a:cs typeface="+mj-cs"/>
              </a:rPr>
              <a:t>Advocacy message targeting </a:t>
            </a:r>
            <a:r>
              <a:rPr lang="en-US" sz="3200" b="1" kern="1200" dirty="0">
                <a:solidFill>
                  <a:srgbClr val="FFFF00"/>
                </a:solidFill>
                <a:latin typeface="+mj-lt"/>
                <a:ea typeface="+mj-ea"/>
                <a:cs typeface="+mj-cs"/>
              </a:rPr>
              <a:t>xxx</a:t>
            </a:r>
          </a:p>
        </p:txBody>
      </p:sp>
      <p:graphicFrame>
        <p:nvGraphicFramePr>
          <p:cNvPr id="4" name="Table 5">
            <a:extLst>
              <a:ext uri="{FF2B5EF4-FFF2-40B4-BE49-F238E27FC236}">
                <a16:creationId xmlns:a16="http://schemas.microsoft.com/office/drawing/2014/main" id="{802E67BF-9381-45AF-A424-0E3289729B5D}"/>
              </a:ext>
            </a:extLst>
          </p:cNvPr>
          <p:cNvGraphicFramePr>
            <a:graphicFrameLocks noGrp="1"/>
          </p:cNvGraphicFramePr>
          <p:nvPr/>
        </p:nvGraphicFramePr>
        <p:xfrm>
          <a:off x="641131" y="1860646"/>
          <a:ext cx="11210925" cy="4023360"/>
        </p:xfrm>
        <a:graphic>
          <a:graphicData uri="http://schemas.openxmlformats.org/drawingml/2006/table">
            <a:tbl>
              <a:tblPr firstRow="1" bandRow="1">
                <a:tableStyleId>{8799B23B-EC83-4686-B30A-512413B5E67A}</a:tableStyleId>
              </a:tblPr>
              <a:tblGrid>
                <a:gridCol w="3100552">
                  <a:extLst>
                    <a:ext uri="{9D8B030D-6E8A-4147-A177-3AD203B41FA5}">
                      <a16:colId xmlns:a16="http://schemas.microsoft.com/office/drawing/2014/main" val="933121975"/>
                    </a:ext>
                  </a:extLst>
                </a:gridCol>
                <a:gridCol w="8110373">
                  <a:extLst>
                    <a:ext uri="{9D8B030D-6E8A-4147-A177-3AD203B41FA5}">
                      <a16:colId xmlns:a16="http://schemas.microsoft.com/office/drawing/2014/main" val="3630314891"/>
                    </a:ext>
                  </a:extLst>
                </a:gridCol>
              </a:tblGrid>
              <a:tr h="804672">
                <a:tc>
                  <a:txBody>
                    <a:bodyPr/>
                    <a:lstStyle/>
                    <a:p>
                      <a:pPr algn="l"/>
                      <a:r>
                        <a:rPr lang="en-GB" sz="3300" b="1" u="none" strike="noStrike" baseline="0">
                          <a:solidFill>
                            <a:srgbClr val="000000"/>
                          </a:solidFill>
                          <a:latin typeface="+mn-lt"/>
                        </a:rPr>
                        <a:t>Statement</a:t>
                      </a:r>
                      <a:r>
                        <a:rPr lang="en-GB" sz="3300" b="0" u="none" strike="noStrike" baseline="0">
                          <a:solidFill>
                            <a:srgbClr val="000000"/>
                          </a:solidFill>
                          <a:latin typeface="+mn-lt"/>
                        </a:rPr>
                        <a:t> </a:t>
                      </a:r>
                      <a:endParaRPr lang="en-GB" sz="3300" b="0" i="0" u="none" strike="noStrike" baseline="0">
                        <a:solidFill>
                          <a:srgbClr val="000000"/>
                        </a:solidFill>
                        <a:latin typeface="+mn-lt"/>
                        <a:cs typeface="Arial" panose="020B0604020202020204" pitchFamily="34" charset="0"/>
                      </a:endParaRPr>
                    </a:p>
                  </a:txBody>
                  <a:tcPr marL="215537" marR="215537" marT="107769" marB="107769"/>
                </a:tc>
                <a:tc>
                  <a:txBody>
                    <a:bodyPr/>
                    <a:lstStyle/>
                    <a:p>
                      <a:pPr algn="l"/>
                      <a:endParaRPr lang="en-GB" sz="3300" b="0" i="0" u="none" strike="noStrike" baseline="0">
                        <a:solidFill>
                          <a:srgbClr val="000000"/>
                        </a:solidFill>
                        <a:latin typeface="+mn-lt"/>
                        <a:cs typeface="Arial" panose="020B0604020202020204" pitchFamily="34" charset="0"/>
                      </a:endParaRPr>
                    </a:p>
                  </a:txBody>
                  <a:tcPr marL="215537" marR="215537" marT="107769" marB="107769"/>
                </a:tc>
                <a:extLst>
                  <a:ext uri="{0D108BD9-81ED-4DB2-BD59-A6C34878D82A}">
                    <a16:rowId xmlns:a16="http://schemas.microsoft.com/office/drawing/2014/main" val="3481290292"/>
                  </a:ext>
                </a:extLst>
              </a:tr>
              <a:tr h="804672">
                <a:tc>
                  <a:txBody>
                    <a:bodyPr/>
                    <a:lstStyle/>
                    <a:p>
                      <a:pPr algn="l"/>
                      <a:r>
                        <a:rPr lang="en-GB" sz="3300" b="1" u="none" strike="noStrike" baseline="0">
                          <a:solidFill>
                            <a:srgbClr val="000000"/>
                          </a:solidFill>
                          <a:latin typeface="+mn-lt"/>
                        </a:rPr>
                        <a:t>Evidence</a:t>
                      </a:r>
                      <a:r>
                        <a:rPr lang="en-GB" sz="3300" b="0" u="none" strike="noStrike" baseline="0">
                          <a:solidFill>
                            <a:srgbClr val="000000"/>
                          </a:solidFill>
                          <a:latin typeface="+mn-lt"/>
                        </a:rPr>
                        <a:t> </a:t>
                      </a:r>
                      <a:endParaRPr lang="en-GB" sz="3300" b="0" i="0" u="none" strike="noStrike" baseline="0">
                        <a:solidFill>
                          <a:srgbClr val="000000"/>
                        </a:solidFill>
                        <a:latin typeface="+mn-lt"/>
                        <a:cs typeface="Arial" panose="020B0604020202020204" pitchFamily="34" charset="0"/>
                      </a:endParaRPr>
                    </a:p>
                  </a:txBody>
                  <a:tcPr marL="215537" marR="215537" marT="107769" marB="107769"/>
                </a:tc>
                <a:tc>
                  <a:txBody>
                    <a:bodyPr/>
                    <a:lstStyle/>
                    <a:p>
                      <a:pPr algn="l"/>
                      <a:endParaRPr lang="en-GB" sz="3300" b="0" i="0" u="none" strike="noStrike" baseline="0">
                        <a:solidFill>
                          <a:srgbClr val="000000"/>
                        </a:solidFill>
                        <a:latin typeface="+mn-lt"/>
                        <a:cs typeface="Arial" panose="020B0604020202020204" pitchFamily="34" charset="0"/>
                      </a:endParaRPr>
                    </a:p>
                  </a:txBody>
                  <a:tcPr marL="215537" marR="215537" marT="107769" marB="107769"/>
                </a:tc>
                <a:extLst>
                  <a:ext uri="{0D108BD9-81ED-4DB2-BD59-A6C34878D82A}">
                    <a16:rowId xmlns:a16="http://schemas.microsoft.com/office/drawing/2014/main" val="3687728711"/>
                  </a:ext>
                </a:extLst>
              </a:tr>
              <a:tr h="804672">
                <a:tc>
                  <a:txBody>
                    <a:bodyPr/>
                    <a:lstStyle/>
                    <a:p>
                      <a:pPr algn="l"/>
                      <a:r>
                        <a:rPr lang="en-GB" sz="3300" b="1" u="none" strike="noStrike" baseline="0">
                          <a:solidFill>
                            <a:srgbClr val="000000"/>
                          </a:solidFill>
                          <a:latin typeface="+mn-lt"/>
                        </a:rPr>
                        <a:t>Example </a:t>
                      </a:r>
                      <a:endParaRPr lang="en-GB" sz="3300" b="1" i="0" u="none" strike="noStrike" baseline="0">
                        <a:solidFill>
                          <a:srgbClr val="000000"/>
                        </a:solidFill>
                        <a:latin typeface="+mn-lt"/>
                        <a:cs typeface="Arial" panose="020B0604020202020204" pitchFamily="34" charset="0"/>
                      </a:endParaRPr>
                    </a:p>
                  </a:txBody>
                  <a:tcPr marL="215537" marR="215537" marT="107769" marB="107769"/>
                </a:tc>
                <a:tc>
                  <a:txBody>
                    <a:bodyPr/>
                    <a:lstStyle/>
                    <a:p>
                      <a:pPr algn="l"/>
                      <a:endParaRPr lang="en-GB" sz="3300" b="0" i="0" u="none" strike="noStrike" baseline="0">
                        <a:solidFill>
                          <a:srgbClr val="000000"/>
                        </a:solidFill>
                        <a:latin typeface="+mn-lt"/>
                        <a:cs typeface="Arial" panose="020B0604020202020204" pitchFamily="34" charset="0"/>
                      </a:endParaRPr>
                    </a:p>
                  </a:txBody>
                  <a:tcPr marL="215537" marR="215537" marT="107769" marB="107769"/>
                </a:tc>
                <a:extLst>
                  <a:ext uri="{0D108BD9-81ED-4DB2-BD59-A6C34878D82A}">
                    <a16:rowId xmlns:a16="http://schemas.microsoft.com/office/drawing/2014/main" val="1574208631"/>
                  </a:ext>
                </a:extLst>
              </a:tr>
              <a:tr h="804672">
                <a:tc>
                  <a:txBody>
                    <a:bodyPr/>
                    <a:lstStyle/>
                    <a:p>
                      <a:pPr algn="l"/>
                      <a:r>
                        <a:rPr lang="en-GB" sz="3300" b="1" u="none" strike="noStrike" baseline="0">
                          <a:solidFill>
                            <a:srgbClr val="000000"/>
                          </a:solidFill>
                          <a:latin typeface="+mn-lt"/>
                        </a:rPr>
                        <a:t>Goal </a:t>
                      </a:r>
                      <a:endParaRPr lang="en-GB" sz="3300" b="1" i="0" u="none" strike="noStrike" baseline="0">
                        <a:solidFill>
                          <a:srgbClr val="000000"/>
                        </a:solidFill>
                        <a:latin typeface="+mn-lt"/>
                        <a:cs typeface="Arial" panose="020B0604020202020204" pitchFamily="34" charset="0"/>
                      </a:endParaRPr>
                    </a:p>
                  </a:txBody>
                  <a:tcPr marL="215537" marR="215537" marT="107769" marB="10776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3300" b="0" u="none" strike="noStrike" baseline="0">
                        <a:solidFill>
                          <a:srgbClr val="000000"/>
                        </a:solidFill>
                        <a:latin typeface="+mn-lt"/>
                      </a:endParaRPr>
                    </a:p>
                  </a:txBody>
                  <a:tcPr marL="215537" marR="215537" marT="107769" marB="107769"/>
                </a:tc>
                <a:extLst>
                  <a:ext uri="{0D108BD9-81ED-4DB2-BD59-A6C34878D82A}">
                    <a16:rowId xmlns:a16="http://schemas.microsoft.com/office/drawing/2014/main" val="3489982109"/>
                  </a:ext>
                </a:extLst>
              </a:tr>
              <a:tr h="804672">
                <a:tc>
                  <a:txBody>
                    <a:bodyPr/>
                    <a:lstStyle/>
                    <a:p>
                      <a:pPr algn="l"/>
                      <a:r>
                        <a:rPr lang="en-GB" sz="3300" b="1" u="none" strike="noStrike" baseline="0">
                          <a:solidFill>
                            <a:srgbClr val="000000"/>
                          </a:solidFill>
                          <a:latin typeface="+mn-lt"/>
                        </a:rPr>
                        <a:t>Action Desired </a:t>
                      </a:r>
                      <a:endParaRPr lang="en-GB" sz="3300" b="1">
                        <a:latin typeface="+mn-lt"/>
                        <a:cs typeface="Arial" panose="020B0604020202020204" pitchFamily="34" charset="0"/>
                      </a:endParaRPr>
                    </a:p>
                  </a:txBody>
                  <a:tcPr marL="215537" marR="215537" marT="107769" marB="107769"/>
                </a:tc>
                <a:tc>
                  <a:txBody>
                    <a:bodyPr/>
                    <a:lstStyle/>
                    <a:p>
                      <a:pPr marL="0" indent="0" algn="l">
                        <a:buFont typeface="Arial" panose="020B0604020202020204" pitchFamily="34" charset="0"/>
                        <a:buNone/>
                      </a:pPr>
                      <a:endParaRPr lang="en-GB" sz="3300" dirty="0">
                        <a:latin typeface="+mn-lt"/>
                        <a:cs typeface="Arial" panose="020B0604020202020204" pitchFamily="34" charset="0"/>
                      </a:endParaRPr>
                    </a:p>
                  </a:txBody>
                  <a:tcPr marL="215537" marR="215537" marT="107769" marB="107769"/>
                </a:tc>
                <a:extLst>
                  <a:ext uri="{0D108BD9-81ED-4DB2-BD59-A6C34878D82A}">
                    <a16:rowId xmlns:a16="http://schemas.microsoft.com/office/drawing/2014/main" val="1189707547"/>
                  </a:ext>
                </a:extLst>
              </a:tr>
            </a:tbl>
          </a:graphicData>
        </a:graphic>
      </p:graphicFrame>
    </p:spTree>
    <p:extLst>
      <p:ext uri="{BB962C8B-B14F-4D97-AF65-F5344CB8AC3E}">
        <p14:creationId xmlns:p14="http://schemas.microsoft.com/office/powerpoint/2010/main" val="1876547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6D208-C659-4023-8BA0-31FD135ADEF6}"/>
              </a:ext>
            </a:extLst>
          </p:cNvPr>
          <p:cNvSpPr>
            <a:spLocks noGrp="1"/>
          </p:cNvSpPr>
          <p:nvPr>
            <p:ph type="title"/>
          </p:nvPr>
        </p:nvSpPr>
        <p:spPr>
          <a:xfrm>
            <a:off x="1913468" y="365125"/>
            <a:ext cx="9440332" cy="1325563"/>
          </a:xfrm>
        </p:spPr>
        <p:txBody>
          <a:bodyPr vert="horz" lIns="91440" tIns="45720" rIns="91440" bIns="45720" rtlCol="0">
            <a:normAutofit/>
          </a:bodyPr>
          <a:lstStyle/>
          <a:p>
            <a:r>
              <a:rPr lang="en-US" sz="5400" b="1" kern="1200" dirty="0">
                <a:latin typeface="+mj-lt"/>
                <a:ea typeface="+mj-ea"/>
                <a:cs typeface="+mj-cs"/>
              </a:rPr>
              <a:t>Three months plan</a:t>
            </a:r>
          </a:p>
        </p:txBody>
      </p:sp>
      <p:pic>
        <p:nvPicPr>
          <p:cNvPr id="7" name="Graphic 6" descr="Footprints">
            <a:extLst>
              <a:ext uri="{FF2B5EF4-FFF2-40B4-BE49-F238E27FC236}">
                <a16:creationId xmlns:a16="http://schemas.microsoft.com/office/drawing/2014/main" id="{C68B6CA4-BB07-916C-EC8A-F0807D71F74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570706"/>
            <a:ext cx="914400" cy="914400"/>
          </a:xfrm>
          <a:prstGeom prst="rect">
            <a:avLst/>
          </a:prstGeom>
        </p:spPr>
      </p:pic>
      <p:graphicFrame>
        <p:nvGraphicFramePr>
          <p:cNvPr id="5" name="Table 5">
            <a:extLst>
              <a:ext uri="{FF2B5EF4-FFF2-40B4-BE49-F238E27FC236}">
                <a16:creationId xmlns:a16="http://schemas.microsoft.com/office/drawing/2014/main" id="{8E627C13-9EAB-4D49-B588-A42BD647A917}"/>
              </a:ext>
            </a:extLst>
          </p:cNvPr>
          <p:cNvGraphicFramePr>
            <a:graphicFrameLocks noGrp="1"/>
          </p:cNvGraphicFramePr>
          <p:nvPr>
            <p:ph idx="1"/>
            <p:extLst>
              <p:ext uri="{D42A27DB-BD31-4B8C-83A1-F6EECF244321}">
                <p14:modId xmlns:p14="http://schemas.microsoft.com/office/powerpoint/2010/main" val="1514371149"/>
              </p:ext>
            </p:extLst>
          </p:nvPr>
        </p:nvGraphicFramePr>
        <p:xfrm>
          <a:off x="685800" y="1825624"/>
          <a:ext cx="10668000" cy="3887911"/>
        </p:xfrm>
        <a:graphic>
          <a:graphicData uri="http://schemas.openxmlformats.org/drawingml/2006/table">
            <a:tbl>
              <a:tblPr firstRow="1" bandRow="1">
                <a:tableStyleId>{FABFCF23-3B69-468F-B69F-88F6DE6A72F2}</a:tableStyleId>
              </a:tblPr>
              <a:tblGrid>
                <a:gridCol w="1524000">
                  <a:extLst>
                    <a:ext uri="{9D8B030D-6E8A-4147-A177-3AD203B41FA5}">
                      <a16:colId xmlns:a16="http://schemas.microsoft.com/office/drawing/2014/main" val="2178037938"/>
                    </a:ext>
                  </a:extLst>
                </a:gridCol>
                <a:gridCol w="1524000">
                  <a:extLst>
                    <a:ext uri="{9D8B030D-6E8A-4147-A177-3AD203B41FA5}">
                      <a16:colId xmlns:a16="http://schemas.microsoft.com/office/drawing/2014/main" val="3745666220"/>
                    </a:ext>
                  </a:extLst>
                </a:gridCol>
                <a:gridCol w="1524000">
                  <a:extLst>
                    <a:ext uri="{9D8B030D-6E8A-4147-A177-3AD203B41FA5}">
                      <a16:colId xmlns:a16="http://schemas.microsoft.com/office/drawing/2014/main" val="3925972358"/>
                    </a:ext>
                  </a:extLst>
                </a:gridCol>
                <a:gridCol w="1524000">
                  <a:extLst>
                    <a:ext uri="{9D8B030D-6E8A-4147-A177-3AD203B41FA5}">
                      <a16:colId xmlns:a16="http://schemas.microsoft.com/office/drawing/2014/main" val="3108068880"/>
                    </a:ext>
                  </a:extLst>
                </a:gridCol>
                <a:gridCol w="1524000">
                  <a:extLst>
                    <a:ext uri="{9D8B030D-6E8A-4147-A177-3AD203B41FA5}">
                      <a16:colId xmlns:a16="http://schemas.microsoft.com/office/drawing/2014/main" val="2085109960"/>
                    </a:ext>
                  </a:extLst>
                </a:gridCol>
                <a:gridCol w="1524000">
                  <a:extLst>
                    <a:ext uri="{9D8B030D-6E8A-4147-A177-3AD203B41FA5}">
                      <a16:colId xmlns:a16="http://schemas.microsoft.com/office/drawing/2014/main" val="2079619060"/>
                    </a:ext>
                  </a:extLst>
                </a:gridCol>
                <a:gridCol w="1524000">
                  <a:extLst>
                    <a:ext uri="{9D8B030D-6E8A-4147-A177-3AD203B41FA5}">
                      <a16:colId xmlns:a16="http://schemas.microsoft.com/office/drawing/2014/main" val="3792170388"/>
                    </a:ext>
                  </a:extLst>
                </a:gridCol>
              </a:tblGrid>
              <a:tr h="546294">
                <a:tc>
                  <a:txBody>
                    <a:bodyPr/>
                    <a:lstStyle/>
                    <a:p>
                      <a:r>
                        <a:rPr lang="en-US" dirty="0"/>
                        <a:t>Activity</a:t>
                      </a:r>
                    </a:p>
                  </a:txBody>
                  <a:tcPr/>
                </a:tc>
                <a:tc>
                  <a:txBody>
                    <a:bodyPr/>
                    <a:lstStyle/>
                    <a:p>
                      <a:r>
                        <a:rPr lang="en-US" dirty="0"/>
                        <a:t>Month 1</a:t>
                      </a:r>
                    </a:p>
                  </a:txBody>
                  <a:tcPr/>
                </a:tc>
                <a:tc>
                  <a:txBody>
                    <a:bodyPr/>
                    <a:lstStyle/>
                    <a:p>
                      <a:r>
                        <a:rPr lang="en-US" dirty="0"/>
                        <a:t>Month 2</a:t>
                      </a:r>
                    </a:p>
                  </a:txBody>
                  <a:tcPr/>
                </a:tc>
                <a:tc>
                  <a:txBody>
                    <a:bodyPr/>
                    <a:lstStyle/>
                    <a:p>
                      <a:r>
                        <a:rPr lang="en-US" dirty="0"/>
                        <a:t>Month 3</a:t>
                      </a:r>
                    </a:p>
                  </a:txBody>
                  <a:tcPr/>
                </a:tc>
                <a:tc>
                  <a:txBody>
                    <a:bodyPr/>
                    <a:lstStyle/>
                    <a:p>
                      <a:r>
                        <a:rPr lang="en-US" dirty="0"/>
                        <a:t>Responsible person</a:t>
                      </a:r>
                    </a:p>
                  </a:txBody>
                  <a:tcPr/>
                </a:tc>
                <a:tc>
                  <a:txBody>
                    <a:bodyPr/>
                    <a:lstStyle/>
                    <a:p>
                      <a:r>
                        <a:rPr lang="en-US" dirty="0"/>
                        <a:t>Cost/Source</a:t>
                      </a:r>
                    </a:p>
                  </a:txBody>
                  <a:tcPr/>
                </a:tc>
                <a:tc>
                  <a:txBody>
                    <a:bodyPr/>
                    <a:lstStyle/>
                    <a:p>
                      <a:r>
                        <a:rPr lang="en-US" dirty="0"/>
                        <a:t>Resources needed</a:t>
                      </a:r>
                    </a:p>
                  </a:txBody>
                  <a:tcPr/>
                </a:tc>
                <a:extLst>
                  <a:ext uri="{0D108BD9-81ED-4DB2-BD59-A6C34878D82A}">
                    <a16:rowId xmlns:a16="http://schemas.microsoft.com/office/drawing/2014/main" val="1015452790"/>
                  </a:ext>
                </a:extLst>
              </a:tr>
              <a:tr h="2155243">
                <a:tc>
                  <a:txBody>
                    <a:bodyPr/>
                    <a:lstStyle/>
                    <a:p>
                      <a:r>
                        <a:rPr lang="en-US" dirty="0"/>
                        <a:t>1. e.g. Train 15 colleagues in health facility</a:t>
                      </a:r>
                    </a:p>
                  </a:txBody>
                  <a:tcPr/>
                </a:tc>
                <a:tc>
                  <a:txBody>
                    <a:bodyPr/>
                    <a:lstStyle/>
                    <a:p>
                      <a:r>
                        <a:rPr lang="en-US" dirty="0"/>
                        <a:t>Conduct KAP</a:t>
                      </a:r>
                    </a:p>
                  </a:txBody>
                  <a:tcPr/>
                </a:tc>
                <a:tc>
                  <a:txBody>
                    <a:bodyPr/>
                    <a:lstStyle/>
                    <a:p>
                      <a:r>
                        <a:rPr kumimoji="0" lang="en-US" sz="1800" b="0" u="none" strike="noStrike" kern="1200" cap="none" spc="0" normalizeH="0" baseline="0" noProof="0" dirty="0">
                          <a:ln>
                            <a:noFill/>
                          </a:ln>
                          <a:solidFill>
                            <a:prstClr val="black"/>
                          </a:solidFill>
                          <a:effectLst/>
                          <a:uLnTx/>
                          <a:uFillTx/>
                        </a:rPr>
                        <a:t>Tailor training to gaps identified</a:t>
                      </a:r>
                      <a:endParaRPr lang="en-US" dirty="0"/>
                    </a:p>
                  </a:txBody>
                  <a:tcPr/>
                </a:tc>
                <a:tc>
                  <a:txBody>
                    <a:bodyPr/>
                    <a:lstStyle/>
                    <a:p>
                      <a:r>
                        <a:rPr kumimoji="0" lang="en-US" sz="1800" b="0" u="none" strike="noStrike" kern="1200" cap="none" spc="0" normalizeH="0" baseline="0" noProof="0" dirty="0">
                          <a:ln>
                            <a:noFill/>
                          </a:ln>
                          <a:solidFill>
                            <a:prstClr val="black"/>
                          </a:solidFill>
                          <a:effectLst/>
                          <a:uLnTx/>
                          <a:uFillTx/>
                        </a:rPr>
                        <a:t>Mentor/Community of practice for sharing</a:t>
                      </a:r>
                      <a:endParaRPr lang="en-US" dirty="0"/>
                    </a:p>
                  </a:txBody>
                  <a:tcPr/>
                </a:tc>
                <a:tc>
                  <a:txBody>
                    <a:bodyPr/>
                    <a:lstStyle/>
                    <a:p>
                      <a:r>
                        <a:rPr lang="en-US" dirty="0"/>
                        <a:t>Name person</a:t>
                      </a:r>
                    </a:p>
                  </a:txBody>
                  <a:tcPr/>
                </a:tc>
                <a:tc>
                  <a:txBody>
                    <a:bodyPr/>
                    <a:lstStyle/>
                    <a:p>
                      <a:r>
                        <a:rPr lang="en-US" dirty="0"/>
                        <a:t>Estimate cost and funding source</a:t>
                      </a:r>
                    </a:p>
                  </a:txBody>
                  <a:tcPr/>
                </a:tc>
                <a:tc>
                  <a:txBody>
                    <a:bodyPr/>
                    <a:lstStyle/>
                    <a:p>
                      <a:r>
                        <a:rPr lang="en-US" dirty="0"/>
                        <a:t>e.g. WhatsApp group</a:t>
                      </a:r>
                    </a:p>
                  </a:txBody>
                  <a:tcPr/>
                </a:tc>
                <a:extLst>
                  <a:ext uri="{0D108BD9-81ED-4DB2-BD59-A6C34878D82A}">
                    <a16:rowId xmlns:a16="http://schemas.microsoft.com/office/drawing/2014/main" val="584471191"/>
                  </a:ext>
                </a:extLst>
              </a:tr>
              <a:tr h="546294">
                <a:tc>
                  <a:txBody>
                    <a:bodyPr/>
                    <a:lstStyle/>
                    <a:p>
                      <a:r>
                        <a:rPr lang="en-US" dirty="0"/>
                        <a:t>2.</a:t>
                      </a:r>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719998008"/>
                  </a:ext>
                </a:extLst>
              </a:tr>
              <a:tr h="546294">
                <a:tc>
                  <a:txBody>
                    <a:bodyPr/>
                    <a:lstStyle/>
                    <a:p>
                      <a:r>
                        <a:rPr lang="en-US" dirty="0"/>
                        <a:t>3.</a:t>
                      </a:r>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27647290"/>
                  </a:ext>
                </a:extLst>
              </a:tr>
            </a:tbl>
          </a:graphicData>
        </a:graphic>
      </p:graphicFrame>
    </p:spTree>
    <p:extLst>
      <p:ext uri="{BB962C8B-B14F-4D97-AF65-F5344CB8AC3E}">
        <p14:creationId xmlns:p14="http://schemas.microsoft.com/office/powerpoint/2010/main" val="2436327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BE525C-0215-447B-B204-4E88318CE38B}"/>
              </a:ext>
            </a:extLst>
          </p:cNvPr>
          <p:cNvSpPr>
            <a:spLocks noGrp="1"/>
          </p:cNvSpPr>
          <p:nvPr>
            <p:ph type="ctrTitle"/>
          </p:nvPr>
        </p:nvSpPr>
        <p:spPr>
          <a:xfrm>
            <a:off x="1094095" y="851517"/>
            <a:ext cx="5238466" cy="2991416"/>
          </a:xfrm>
        </p:spPr>
        <p:txBody>
          <a:bodyPr anchor="b">
            <a:normAutofit/>
          </a:bodyPr>
          <a:lstStyle/>
          <a:p>
            <a:pPr algn="l"/>
            <a:r>
              <a:rPr lang="en-US" b="1" dirty="0"/>
              <a:t>Monitoring and Evaluation</a:t>
            </a:r>
            <a:br>
              <a:rPr lang="en-US" b="1" dirty="0"/>
            </a:br>
            <a:r>
              <a:rPr lang="en-US" b="1" dirty="0"/>
              <a:t>Accountability</a:t>
            </a:r>
          </a:p>
        </p:txBody>
      </p:sp>
      <p:sp>
        <p:nvSpPr>
          <p:cNvPr id="12" name="Freeform: Shape 11">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Financial">
            <a:extLst>
              <a:ext uri="{FF2B5EF4-FFF2-40B4-BE49-F238E27FC236}">
                <a16:creationId xmlns:a16="http://schemas.microsoft.com/office/drawing/2014/main" id="{A82E4576-E8A9-F4F1-B78D-BF725412475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31503" y="2129307"/>
            <a:ext cx="3217333" cy="3217333"/>
          </a:xfrm>
          <a:prstGeom prst="rect">
            <a:avLst/>
          </a:prstGeom>
        </p:spPr>
      </p:pic>
    </p:spTree>
    <p:extLst>
      <p:ext uri="{BB962C8B-B14F-4D97-AF65-F5344CB8AC3E}">
        <p14:creationId xmlns:p14="http://schemas.microsoft.com/office/powerpoint/2010/main" val="3698901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B1FD4-071F-4AE3-AEFD-14169265137C}"/>
              </a:ext>
            </a:extLst>
          </p:cNvPr>
          <p:cNvSpPr>
            <a:spLocks noGrp="1"/>
          </p:cNvSpPr>
          <p:nvPr>
            <p:ph type="title"/>
          </p:nvPr>
        </p:nvSpPr>
        <p:spPr>
          <a:xfrm>
            <a:off x="259080" y="150282"/>
            <a:ext cx="2752354" cy="2709275"/>
          </a:xfrm>
          <a:prstGeom prst="ellipse">
            <a:avLst/>
          </a:prstGeom>
          <a:solidFill>
            <a:schemeClr val="accent4">
              <a:lumMod val="40000"/>
              <a:lumOff val="60000"/>
            </a:schemeClr>
          </a:solidFill>
          <a:ln w="174625" cmpd="thinThick">
            <a:solidFill>
              <a:srgbClr val="262626"/>
            </a:solidFill>
          </a:ln>
        </p:spPr>
        <p:txBody>
          <a:bodyPr vert="horz" lIns="91440" tIns="45720" rIns="91440" bIns="45720" rtlCol="0" anchor="ctr">
            <a:normAutofit/>
          </a:bodyPr>
          <a:lstStyle/>
          <a:p>
            <a:pPr algn="ctr"/>
            <a:r>
              <a:rPr lang="en-US" sz="1800" kern="1200" dirty="0">
                <a:latin typeface="+mj-lt"/>
                <a:ea typeface="+mj-ea"/>
                <a:cs typeface="+mj-cs"/>
              </a:rPr>
              <a:t>Pillar 3: Strengthen monitoring and evaluation and accountability</a:t>
            </a:r>
          </a:p>
        </p:txBody>
      </p:sp>
      <p:graphicFrame>
        <p:nvGraphicFramePr>
          <p:cNvPr id="4" name="Content Placeholder 3">
            <a:extLst>
              <a:ext uri="{FF2B5EF4-FFF2-40B4-BE49-F238E27FC236}">
                <a16:creationId xmlns:a16="http://schemas.microsoft.com/office/drawing/2014/main" id="{7F4E95B4-7047-4A80-9A6C-04BEF2764C12}"/>
              </a:ext>
            </a:extLst>
          </p:cNvPr>
          <p:cNvGraphicFramePr>
            <a:graphicFrameLocks noGrp="1"/>
          </p:cNvGraphicFramePr>
          <p:nvPr>
            <p:ph idx="1"/>
            <p:extLst>
              <p:ext uri="{D42A27DB-BD31-4B8C-83A1-F6EECF244321}">
                <p14:modId xmlns:p14="http://schemas.microsoft.com/office/powerpoint/2010/main" val="1900719988"/>
              </p:ext>
            </p:extLst>
          </p:nvPr>
        </p:nvGraphicFramePr>
        <p:xfrm>
          <a:off x="3011434" y="124076"/>
          <a:ext cx="9066265" cy="6725822"/>
        </p:xfrm>
        <a:graphic>
          <a:graphicData uri="http://schemas.openxmlformats.org/drawingml/2006/table">
            <a:tbl>
              <a:tblPr firstRow="1" bandRow="1">
                <a:noFill/>
                <a:tableStyleId>{5C22544A-7EE6-4342-B048-85BDC9FD1C3A}</a:tableStyleId>
              </a:tblPr>
              <a:tblGrid>
                <a:gridCol w="3046466">
                  <a:extLst>
                    <a:ext uri="{9D8B030D-6E8A-4147-A177-3AD203B41FA5}">
                      <a16:colId xmlns:a16="http://schemas.microsoft.com/office/drawing/2014/main" val="4184324656"/>
                    </a:ext>
                  </a:extLst>
                </a:gridCol>
                <a:gridCol w="2696315">
                  <a:extLst>
                    <a:ext uri="{9D8B030D-6E8A-4147-A177-3AD203B41FA5}">
                      <a16:colId xmlns:a16="http://schemas.microsoft.com/office/drawing/2014/main" val="2531816941"/>
                    </a:ext>
                  </a:extLst>
                </a:gridCol>
                <a:gridCol w="3323484">
                  <a:extLst>
                    <a:ext uri="{9D8B030D-6E8A-4147-A177-3AD203B41FA5}">
                      <a16:colId xmlns:a16="http://schemas.microsoft.com/office/drawing/2014/main" val="877374832"/>
                    </a:ext>
                  </a:extLst>
                </a:gridCol>
              </a:tblGrid>
              <a:tr h="1450337">
                <a:tc>
                  <a:txBody>
                    <a:bodyPr/>
                    <a:lstStyle/>
                    <a:p>
                      <a:pPr algn="ctr"/>
                      <a:r>
                        <a:rPr lang="en-US" sz="2000" dirty="0">
                          <a:solidFill>
                            <a:schemeClr val="tx1">
                              <a:lumMod val="75000"/>
                              <a:lumOff val="25000"/>
                            </a:schemeClr>
                          </a:solidFill>
                        </a:rPr>
                        <a:t>Activities and Results achieved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lumMod val="75000"/>
                              <a:lumOff val="25000"/>
                            </a:schemeClr>
                          </a:solidFill>
                        </a:rPr>
                        <a:t>(Implementing entity/timeline)</a:t>
                      </a:r>
                    </a:p>
                  </a:txBody>
                  <a:tcPr marL="259315" marR="155589" marT="155589" marB="155589">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tc>
                  <a:txBody>
                    <a:bodyPr/>
                    <a:lstStyle/>
                    <a:p>
                      <a:pPr algn="ctr"/>
                      <a:r>
                        <a:rPr lang="en-US" sz="2000" dirty="0">
                          <a:solidFill>
                            <a:schemeClr val="tx1">
                              <a:lumMod val="75000"/>
                              <a:lumOff val="25000"/>
                            </a:schemeClr>
                          </a:solidFill>
                        </a:rPr>
                        <a:t>Facilitators</a:t>
                      </a:r>
                    </a:p>
                  </a:txBody>
                  <a:tcPr marL="259315" marR="155589" marT="155589" marB="155589">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tc>
                  <a:txBody>
                    <a:bodyPr/>
                    <a:lstStyle/>
                    <a:p>
                      <a:pPr algn="ctr"/>
                      <a:r>
                        <a:rPr lang="en-US" sz="2000" dirty="0">
                          <a:solidFill>
                            <a:schemeClr val="tx1">
                              <a:lumMod val="75000"/>
                              <a:lumOff val="25000"/>
                            </a:schemeClr>
                          </a:solidFill>
                        </a:rPr>
                        <a:t>Anticipated barriers and how they will be addressed</a:t>
                      </a:r>
                    </a:p>
                  </a:txBody>
                  <a:tcPr marL="259315" marR="155589" marT="155589" marB="155589">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extLst>
                  <a:ext uri="{0D108BD9-81ED-4DB2-BD59-A6C34878D82A}">
                    <a16:rowId xmlns:a16="http://schemas.microsoft.com/office/drawing/2014/main" val="2882274092"/>
                  </a:ext>
                </a:extLst>
              </a:tr>
              <a:tr h="1509830">
                <a:tc>
                  <a:txBody>
                    <a:bodyPr/>
                    <a:lstStyle/>
                    <a:p>
                      <a:r>
                        <a:rPr lang="en-US" dirty="0"/>
                        <a:t>1. e.g. Endorsed M&amp;E plan for health sector FGM activities</a:t>
                      </a:r>
                    </a:p>
                  </a:txBody>
                  <a:tcPr>
                    <a:lnL w="12700" cmpd="sng">
                      <a:noFill/>
                      <a:prstDash val="solid"/>
                    </a:lnL>
                    <a:lnR w="12700" cmpd="sng">
                      <a:noFill/>
                      <a:prstDash val="solid"/>
                    </a:lnR>
                    <a:lnT w="12700" cmpd="sng">
                      <a:noFill/>
                      <a:prstDash val="solid"/>
                    </a:lnT>
                    <a:lnB w="19050" cap="flat" cmpd="sng" algn="ctr">
                      <a:solidFill>
                        <a:srgbClr val="FFFFFF"/>
                      </a:solidFill>
                      <a:prstDash val="solid"/>
                    </a:lnB>
                    <a:solidFill>
                      <a:srgbClr val="B4BCBE">
                        <a:alpha val="34902"/>
                      </a:srgbClr>
                    </a:solidFill>
                  </a:tcPr>
                </a:tc>
                <a:tc>
                  <a:txBody>
                    <a:bodyPr/>
                    <a:lstStyle/>
                    <a:p>
                      <a:r>
                        <a:rPr lang="en-US" dirty="0"/>
                        <a:t>e.g. upcoming review of </a:t>
                      </a:r>
                      <a:r>
                        <a:rPr lang="en-US" dirty="0" err="1"/>
                        <a:t>MoH</a:t>
                      </a:r>
                      <a:r>
                        <a:rPr lang="en-US" dirty="0"/>
                        <a:t> M&amp;E plans provide opportunity to integrate FGM</a:t>
                      </a:r>
                    </a:p>
                  </a:txBody>
                  <a:tcPr>
                    <a:lnL w="12700" cmpd="sng">
                      <a:noFill/>
                      <a:prstDash val="solid"/>
                    </a:lnL>
                    <a:lnR w="12700" cmpd="sng">
                      <a:noFill/>
                      <a:prstDash val="solid"/>
                    </a:lnR>
                    <a:lnT w="12700" cmpd="sng">
                      <a:noFill/>
                      <a:prstDash val="solid"/>
                    </a:lnT>
                    <a:lnB w="19050" cap="flat" cmpd="sng" algn="ctr">
                      <a:solidFill>
                        <a:srgbClr val="FFFFFF"/>
                      </a:solidFill>
                      <a:prstDash val="solid"/>
                      <a:round/>
                      <a:headEnd type="none" w="med" len="med"/>
                      <a:tailEnd type="none" w="med" len="med"/>
                    </a:lnB>
                    <a:solidFill>
                      <a:srgbClr val="B4BCBE">
                        <a:alpha val="34902"/>
                      </a:srgbClr>
                    </a:solidFill>
                  </a:tcPr>
                </a:tc>
                <a:tc>
                  <a:txBody>
                    <a:bodyPr/>
                    <a:lstStyle/>
                    <a:p>
                      <a:r>
                        <a:rPr lang="en-US" dirty="0"/>
                        <a:t>e.g. Barrier: weak M&amp;E systems and no guidance</a:t>
                      </a:r>
                    </a:p>
                    <a:p>
                      <a:endParaRPr lang="en-US" dirty="0"/>
                    </a:p>
                    <a:p>
                      <a:r>
                        <a:rPr lang="en-US" dirty="0"/>
                        <a:t>e.g. Recommendation: need technical expertise to support</a:t>
                      </a:r>
                    </a:p>
                  </a:txBody>
                  <a:tcPr>
                    <a:lnL w="12700" cmpd="sng">
                      <a:noFill/>
                      <a:prstDash val="solid"/>
                    </a:lnL>
                    <a:lnR w="12700" cmpd="sng">
                      <a:noFill/>
                      <a:prstDash val="solid"/>
                    </a:lnR>
                    <a:lnT w="12700" cmpd="sng">
                      <a:no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3563770093"/>
                  </a:ext>
                </a:extLst>
              </a:tr>
              <a:tr h="1526166">
                <a:tc>
                  <a:txBody>
                    <a:bodyPr/>
                    <a:lstStyle/>
                    <a:p>
                      <a:r>
                        <a:rPr lang="en-US" dirty="0"/>
                        <a:t>2. e.g. FGM surveillance model pilot and evaluation</a:t>
                      </a:r>
                    </a:p>
                  </a:txBody>
                  <a:tcPr>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endParaRPr lang="en-US" dirty="0"/>
                    </a:p>
                  </a:txBody>
                  <a:tcPr>
                    <a:lnL w="12700" cmpd="sng">
                      <a:noFill/>
                      <a:prstDash val="solid"/>
                    </a:lnL>
                    <a:lnR w="12700" cmpd="sng">
                      <a:noFill/>
                      <a:prstDash val="soli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BCBE">
                        <a:alpha val="34902"/>
                      </a:srgbClr>
                    </a:solidFill>
                  </a:tcPr>
                </a:tc>
                <a:tc>
                  <a:txBody>
                    <a:bodyPr/>
                    <a:lstStyle/>
                    <a:p>
                      <a:r>
                        <a:rPr lang="en-US" dirty="0"/>
                        <a:t>e.g. barrier: buy in of FGM measurement ministry of health low</a:t>
                      </a:r>
                    </a:p>
                    <a:p>
                      <a:r>
                        <a:rPr lang="en-US" dirty="0"/>
                        <a:t>Recommendation: include in advocacy plan </a:t>
                      </a:r>
                    </a:p>
                  </a:txBody>
                  <a:tcPr>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2066541954"/>
                  </a:ext>
                </a:extLst>
              </a:tr>
              <a:tr h="18731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3. e.g. Standards of  procedures on FGM clinical management for health professionals at facility level (health managers/3-6 months)</a:t>
                      </a:r>
                    </a:p>
                    <a:p>
                      <a:endParaRPr lang="en-US" sz="1600" dirty="0">
                        <a:solidFill>
                          <a:schemeClr val="tx1">
                            <a:lumMod val="75000"/>
                            <a:lumOff val="25000"/>
                          </a:schemeClr>
                        </a:solidFill>
                      </a:endParaRPr>
                    </a:p>
                  </a:txBody>
                  <a:tcPr marL="259315" marR="134844" marT="134844" marB="134844">
                    <a:lnL w="12700" cmpd="sng">
                      <a:noFill/>
                      <a:prstDash val="solid"/>
                    </a:lnL>
                    <a:lnR w="12700" cmpd="sng">
                      <a:noFill/>
                      <a:prstDash val="solid"/>
                    </a:lnR>
                    <a:lnT w="19050" cap="flat" cmpd="sng" algn="ctr">
                      <a:solidFill>
                        <a:srgbClr val="FFFFFF"/>
                      </a:solidFill>
                      <a:prstDash val="solid"/>
                      <a:round/>
                      <a:headEnd type="none" w="med" len="med"/>
                      <a:tailEnd type="none" w="med" len="med"/>
                    </a:lnT>
                    <a:lnB w="12700" cmpd="sng">
                      <a:noFill/>
                      <a:prstDash val="solid"/>
                    </a:lnB>
                    <a:solidFill>
                      <a:srgbClr val="B4BCBE">
                        <a:alpha val="34902"/>
                      </a:srgbClr>
                    </a:solidFill>
                  </a:tcPr>
                </a:tc>
                <a:tc>
                  <a:txBody>
                    <a:bodyPr/>
                    <a:lstStyle/>
                    <a:p>
                      <a:endParaRPr lang="en-US" sz="1600" dirty="0">
                        <a:solidFill>
                          <a:schemeClr val="tx1">
                            <a:lumMod val="75000"/>
                            <a:lumOff val="25000"/>
                          </a:schemeClr>
                        </a:solidFill>
                      </a:endParaRPr>
                    </a:p>
                  </a:txBody>
                  <a:tcPr marL="259315" marR="134844" marT="134844" marB="134844">
                    <a:lnL w="12700" cmpd="sng">
                      <a:noFill/>
                      <a:prstDash val="solid"/>
                    </a:lnL>
                    <a:lnR w="12700" cmpd="sng">
                      <a:noFill/>
                      <a:prstDash val="solid"/>
                    </a:lnR>
                    <a:lnT w="19050" cap="flat" cmpd="sng" algn="ctr">
                      <a:solidFill>
                        <a:srgbClr val="FFFFFF"/>
                      </a:solidFill>
                      <a:prstDash val="solid"/>
                      <a:round/>
                      <a:headEnd type="none" w="med" len="med"/>
                      <a:tailEnd type="none" w="med" len="med"/>
                    </a:lnT>
                    <a:lnB w="12700" cmpd="sng">
                      <a:noFill/>
                      <a:prstDash val="solid"/>
                    </a:lnB>
                    <a:solidFill>
                      <a:srgbClr val="B4BCBE">
                        <a:alpha val="34902"/>
                      </a:srgbClr>
                    </a:solidFill>
                  </a:tcPr>
                </a:tc>
                <a:tc>
                  <a:txBody>
                    <a:bodyPr/>
                    <a:lstStyle/>
                    <a:p>
                      <a:endParaRPr lang="en-US" sz="1600" dirty="0">
                        <a:solidFill>
                          <a:schemeClr val="tx1">
                            <a:lumMod val="75000"/>
                            <a:lumOff val="25000"/>
                          </a:schemeClr>
                        </a:solidFill>
                      </a:endParaRPr>
                    </a:p>
                  </a:txBody>
                  <a:tcPr marL="259315" marR="134844" marT="134844" marB="134844">
                    <a:lnL w="12700" cmpd="sng">
                      <a:noFill/>
                      <a:prstDash val="solid"/>
                    </a:lnL>
                    <a:lnR w="12700" cmpd="sng">
                      <a:noFill/>
                      <a:prstDash val="solid"/>
                    </a:lnR>
                    <a:lnT w="19050" cap="flat" cmpd="sng" algn="ctr">
                      <a:solidFill>
                        <a:srgbClr val="FFFFFF"/>
                      </a:solidFill>
                      <a:prstDash val="solid"/>
                      <a:round/>
                      <a:headEnd type="none" w="med" len="med"/>
                      <a:tailEnd type="none" w="med" len="med"/>
                    </a:lnT>
                    <a:lnB w="12700" cmpd="sng">
                      <a:noFill/>
                      <a:prstDash val="solid"/>
                    </a:lnB>
                    <a:solidFill>
                      <a:srgbClr val="B4BCBE">
                        <a:alpha val="34902"/>
                      </a:srgbClr>
                    </a:solidFill>
                  </a:tcPr>
                </a:tc>
                <a:extLst>
                  <a:ext uri="{0D108BD9-81ED-4DB2-BD59-A6C34878D82A}">
                    <a16:rowId xmlns:a16="http://schemas.microsoft.com/office/drawing/2014/main" val="1669499165"/>
                  </a:ext>
                </a:extLst>
              </a:tr>
            </a:tbl>
          </a:graphicData>
        </a:graphic>
      </p:graphicFrame>
    </p:spTree>
    <p:extLst>
      <p:ext uri="{BB962C8B-B14F-4D97-AF65-F5344CB8AC3E}">
        <p14:creationId xmlns:p14="http://schemas.microsoft.com/office/powerpoint/2010/main" val="2097976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1A6A1DA-A89A-1FA5-3324-8C627916365C}"/>
              </a:ext>
            </a:extLst>
          </p:cNvPr>
          <p:cNvGraphicFramePr>
            <a:graphicFrameLocks noGrp="1"/>
          </p:cNvGraphicFramePr>
          <p:nvPr>
            <p:extLst>
              <p:ext uri="{D42A27DB-BD31-4B8C-83A1-F6EECF244321}">
                <p14:modId xmlns:p14="http://schemas.microsoft.com/office/powerpoint/2010/main" val="838217714"/>
              </p:ext>
            </p:extLst>
          </p:nvPr>
        </p:nvGraphicFramePr>
        <p:xfrm>
          <a:off x="1721425" y="102688"/>
          <a:ext cx="10420350" cy="6404990"/>
        </p:xfrm>
        <a:graphic>
          <a:graphicData uri="http://schemas.openxmlformats.org/drawingml/2006/table">
            <a:tbl>
              <a:tblPr firstRow="1" firstCol="1" bandRow="1">
                <a:tableStyleId>{9D7B26C5-4107-4FEC-AEDC-1716B250A1EF}</a:tableStyleId>
              </a:tblPr>
              <a:tblGrid>
                <a:gridCol w="893174">
                  <a:extLst>
                    <a:ext uri="{9D8B030D-6E8A-4147-A177-3AD203B41FA5}">
                      <a16:colId xmlns:a16="http://schemas.microsoft.com/office/drawing/2014/main" val="297949277"/>
                    </a:ext>
                  </a:extLst>
                </a:gridCol>
                <a:gridCol w="2030461">
                  <a:extLst>
                    <a:ext uri="{9D8B030D-6E8A-4147-A177-3AD203B41FA5}">
                      <a16:colId xmlns:a16="http://schemas.microsoft.com/office/drawing/2014/main" val="2429230944"/>
                    </a:ext>
                  </a:extLst>
                </a:gridCol>
                <a:gridCol w="1720865">
                  <a:extLst>
                    <a:ext uri="{9D8B030D-6E8A-4147-A177-3AD203B41FA5}">
                      <a16:colId xmlns:a16="http://schemas.microsoft.com/office/drawing/2014/main" val="2684494622"/>
                    </a:ext>
                  </a:extLst>
                </a:gridCol>
                <a:gridCol w="1190897">
                  <a:extLst>
                    <a:ext uri="{9D8B030D-6E8A-4147-A177-3AD203B41FA5}">
                      <a16:colId xmlns:a16="http://schemas.microsoft.com/office/drawing/2014/main" val="3290508110"/>
                    </a:ext>
                  </a:extLst>
                </a:gridCol>
                <a:gridCol w="1533279">
                  <a:extLst>
                    <a:ext uri="{9D8B030D-6E8A-4147-A177-3AD203B41FA5}">
                      <a16:colId xmlns:a16="http://schemas.microsoft.com/office/drawing/2014/main" val="1677381145"/>
                    </a:ext>
                  </a:extLst>
                </a:gridCol>
                <a:gridCol w="908058">
                  <a:extLst>
                    <a:ext uri="{9D8B030D-6E8A-4147-A177-3AD203B41FA5}">
                      <a16:colId xmlns:a16="http://schemas.microsoft.com/office/drawing/2014/main" val="3108868865"/>
                    </a:ext>
                  </a:extLst>
                </a:gridCol>
                <a:gridCol w="967603">
                  <a:extLst>
                    <a:ext uri="{9D8B030D-6E8A-4147-A177-3AD203B41FA5}">
                      <a16:colId xmlns:a16="http://schemas.microsoft.com/office/drawing/2014/main" val="998072131"/>
                    </a:ext>
                  </a:extLst>
                </a:gridCol>
                <a:gridCol w="1176013">
                  <a:extLst>
                    <a:ext uri="{9D8B030D-6E8A-4147-A177-3AD203B41FA5}">
                      <a16:colId xmlns:a16="http://schemas.microsoft.com/office/drawing/2014/main" val="2466518116"/>
                    </a:ext>
                  </a:extLst>
                </a:gridCol>
              </a:tblGrid>
              <a:tr h="2606253">
                <a:tc>
                  <a:txBody>
                    <a:bodyPr/>
                    <a:lstStyle/>
                    <a:p>
                      <a:pPr algn="ctr">
                        <a:lnSpc>
                          <a:spcPct val="107000"/>
                        </a:lnSpc>
                        <a:spcAft>
                          <a:spcPts val="800"/>
                        </a:spcAft>
                      </a:pPr>
                      <a:r>
                        <a:rPr lang="en-GB" sz="1600" dirty="0">
                          <a:effectLst/>
                        </a:rPr>
                        <a:t>IMPACT</a:t>
                      </a:r>
                      <a:br>
                        <a:rPr lang="en-GB" sz="1600" dirty="0">
                          <a:effectLst/>
                        </a:rPr>
                      </a:br>
                      <a:r>
                        <a:rPr lang="en-GB" sz="1600" dirty="0">
                          <a:effectLst/>
                          <a:highlight>
                            <a:srgbClr val="FFFF00"/>
                          </a:highlight>
                        </a:rPr>
                        <a:t>Overall goal of your advocacy</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PRIORITY(IES)</a:t>
                      </a:r>
                      <a:br>
                        <a:rPr lang="en-GB" sz="1600" dirty="0">
                          <a:effectLst/>
                        </a:rPr>
                      </a:br>
                      <a:r>
                        <a:rPr lang="en-GB" sz="1600" dirty="0">
                          <a:effectLst/>
                          <a:highlight>
                            <a:srgbClr val="FFFF00"/>
                          </a:highlight>
                        </a:rPr>
                        <a:t>Steps to achieve your impact</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OBJECTIVE(S) </a:t>
                      </a:r>
                      <a:br>
                        <a:rPr lang="en-GB" sz="1600" dirty="0">
                          <a:effectLst/>
                        </a:rPr>
                      </a:br>
                      <a:r>
                        <a:rPr lang="en-GB" sz="1600" dirty="0">
                          <a:effectLst/>
                          <a:highlight>
                            <a:srgbClr val="FFFF00"/>
                          </a:highlight>
                        </a:rPr>
                        <a:t>Specific asks to achieve your priorities</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TARGET(S)</a:t>
                      </a:r>
                      <a:br>
                        <a:rPr lang="en-GB" sz="1600" dirty="0">
                          <a:effectLst/>
                        </a:rPr>
                      </a:br>
                      <a:r>
                        <a:rPr lang="en-GB" sz="1600" dirty="0">
                          <a:effectLst/>
                          <a:highlight>
                            <a:srgbClr val="FFFF00"/>
                          </a:highlight>
                        </a:rPr>
                        <a:t>Those who have the power to fulfil your asks</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MESSAGE(S)</a:t>
                      </a:r>
                      <a:br>
                        <a:rPr lang="en-GB" sz="1600" dirty="0">
                          <a:effectLst/>
                        </a:rPr>
                      </a:br>
                      <a:r>
                        <a:rPr lang="en-GB" sz="1600" dirty="0">
                          <a:effectLst/>
                          <a:highlight>
                            <a:srgbClr val="FFFF00"/>
                          </a:highlight>
                        </a:rPr>
                        <a:t>Structured communication to support your asks</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METHOD(S)</a:t>
                      </a:r>
                      <a:r>
                        <a:rPr lang="en-GB" sz="1600" dirty="0">
                          <a:effectLst/>
                          <a:highlight>
                            <a:srgbClr val="FFFF00"/>
                          </a:highlight>
                        </a:rPr>
                        <a:t>Way(s) to deliver your message</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RESOURCE(S) </a:t>
                      </a:r>
                      <a:r>
                        <a:rPr lang="en-GB" sz="1600" dirty="0">
                          <a:effectLst/>
                          <a:highlight>
                            <a:srgbClr val="FFFF00"/>
                          </a:highlight>
                        </a:rPr>
                        <a:t>What you have/ need</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M&amp;E INDICATORS</a:t>
                      </a:r>
                      <a:br>
                        <a:rPr lang="en-GB" sz="1600" dirty="0">
                          <a:effectLst/>
                        </a:rPr>
                      </a:br>
                      <a:r>
                        <a:rPr lang="en-GB" sz="1600" dirty="0">
                          <a:effectLst/>
                          <a:highlight>
                            <a:srgbClr val="FFFF00"/>
                          </a:highlight>
                        </a:rPr>
                        <a:t>How you measure success</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extLst>
                  <a:ext uri="{0D108BD9-81ED-4DB2-BD59-A6C34878D82A}">
                    <a16:rowId xmlns:a16="http://schemas.microsoft.com/office/drawing/2014/main" val="2637268490"/>
                  </a:ext>
                </a:extLst>
              </a:tr>
              <a:tr h="3798737">
                <a:tc>
                  <a:txBody>
                    <a:bodyPr/>
                    <a:lstStyle/>
                    <a:p>
                      <a:pPr>
                        <a:lnSpc>
                          <a:spcPct val="107000"/>
                        </a:lnSpc>
                        <a:spcAft>
                          <a:spcPts val="800"/>
                        </a:spcAft>
                      </a:pPr>
                      <a:r>
                        <a:rPr lang="en-GB" sz="1400" dirty="0">
                          <a:effectLst/>
                        </a:rPr>
                        <a:t>e.g. Mobilize investment and political commitment </a:t>
                      </a:r>
                      <a:endParaRPr lang="en-GB" sz="1400" dirty="0">
                        <a:effectLst/>
                        <a:latin typeface="+mn-lt"/>
                        <a:ea typeface="Calibri" panose="020F0502020204030204" pitchFamily="34" charset="0"/>
                        <a:cs typeface="Arial" panose="020B0604020202020204" pitchFamily="34" charset="0"/>
                      </a:endParaRPr>
                    </a:p>
                  </a:txBody>
                  <a:tcPr marL="8596" marR="8596" marT="0" marB="0"/>
                </a:tc>
                <a:tc>
                  <a:txBody>
                    <a:bodyPr/>
                    <a:lstStyle/>
                    <a:p>
                      <a:pPr marL="0" lvl="0" indent="0" algn="l" defTabSz="914400" rtl="0" eaLnBrk="1" latinLnBrk="0" hangingPunct="1">
                        <a:lnSpc>
                          <a:spcPct val="107000"/>
                        </a:lnSpc>
                        <a:spcAft>
                          <a:spcPts val="800"/>
                        </a:spcAft>
                        <a:buFont typeface="Arial" panose="020B0604020202020204" pitchFamily="34" charset="0"/>
                        <a:buNone/>
                        <a:tabLst>
                          <a:tab pos="457200" algn="l"/>
                        </a:tabLst>
                      </a:pPr>
                      <a:r>
                        <a:rPr lang="en-GB" sz="1400" kern="1200" dirty="0">
                          <a:solidFill>
                            <a:schemeClr val="tx1"/>
                          </a:solidFill>
                          <a:effectLst/>
                        </a:rPr>
                        <a:t>e.g. Commitment form </a:t>
                      </a:r>
                      <a:r>
                        <a:rPr lang="en-GB" sz="1400" kern="1200" dirty="0" err="1">
                          <a:solidFill>
                            <a:schemeClr val="tx1"/>
                          </a:solidFill>
                          <a:effectLst/>
                        </a:rPr>
                        <a:t>MoH</a:t>
                      </a:r>
                      <a:r>
                        <a:rPr lang="en-GB" sz="1400" kern="1200" dirty="0">
                          <a:solidFill>
                            <a:schemeClr val="tx1"/>
                          </a:solidFill>
                          <a:effectLst/>
                        </a:rPr>
                        <a:t> to recognize FGM as a health topic</a:t>
                      </a:r>
                      <a:endParaRPr lang="en-GB" sz="1400" kern="1200" dirty="0">
                        <a:solidFill>
                          <a:schemeClr val="tx1"/>
                        </a:solidFill>
                        <a:effectLst/>
                        <a:latin typeface="+mn-lt"/>
                        <a:ea typeface="+mn-ea"/>
                        <a:cs typeface="+mn-cs"/>
                      </a:endParaRPr>
                    </a:p>
                  </a:txBody>
                  <a:tcPr marL="8596" marR="8596" marT="0" marB="0"/>
                </a:tc>
                <a:tc>
                  <a:txBody>
                    <a:bodyPr/>
                    <a:lstStyle/>
                    <a:p>
                      <a:pPr marL="0" lvl="0" indent="0" rtl="0">
                        <a:lnSpc>
                          <a:spcPct val="107000"/>
                        </a:lnSpc>
                        <a:spcAft>
                          <a:spcPts val="800"/>
                        </a:spcAft>
                        <a:buFont typeface="Arial" panose="020B0604020202020204" pitchFamily="34" charset="0"/>
                        <a:buNone/>
                        <a:tabLst>
                          <a:tab pos="457200" algn="l"/>
                        </a:tabLst>
                      </a:pPr>
                      <a:r>
                        <a:rPr lang="en-GB" sz="1400" dirty="0" err="1">
                          <a:effectLst/>
                        </a:rPr>
                        <a:t>e.g</a:t>
                      </a:r>
                      <a:r>
                        <a:rPr lang="en-GB" sz="1400" dirty="0">
                          <a:effectLst/>
                        </a:rPr>
                        <a:t>, Integrate FGM within RMNCAH policy and annual health plans</a:t>
                      </a:r>
                      <a:endParaRPr lang="en-GB" sz="1400" dirty="0">
                        <a:effectLst/>
                        <a:latin typeface="+mn-lt"/>
                        <a:ea typeface="Calibri" panose="020F0502020204030204" pitchFamily="34" charset="0"/>
                        <a:cs typeface="Times New Roman" panose="02020603050405020304" pitchFamily="18" charset="0"/>
                      </a:endParaRPr>
                    </a:p>
                  </a:txBody>
                  <a:tcPr marL="8596" marR="8596" marT="0" marB="0"/>
                </a:tc>
                <a:tc>
                  <a:txBody>
                    <a:bodyPr/>
                    <a:lstStyle/>
                    <a:p>
                      <a:pPr>
                        <a:lnSpc>
                          <a:spcPct val="107000"/>
                        </a:lnSpc>
                        <a:spcAft>
                          <a:spcPts val="800"/>
                        </a:spcAft>
                      </a:pPr>
                      <a:r>
                        <a:rPr lang="en-GB" sz="1400" dirty="0">
                          <a:effectLst/>
                        </a:rPr>
                        <a:t>e.g. RMNACH Director, </a:t>
                      </a:r>
                      <a:r>
                        <a:rPr lang="en-GB" sz="1400" dirty="0" err="1">
                          <a:effectLst/>
                        </a:rPr>
                        <a:t>MoH</a:t>
                      </a:r>
                      <a:r>
                        <a:rPr lang="en-GB" sz="1400" dirty="0">
                          <a:effectLst/>
                        </a:rPr>
                        <a:t> DG</a:t>
                      </a:r>
                    </a:p>
                    <a:p>
                      <a:pPr>
                        <a:lnSpc>
                          <a:spcPct val="107000"/>
                        </a:lnSpc>
                        <a:spcAft>
                          <a:spcPts val="800"/>
                        </a:spcAft>
                      </a:pPr>
                      <a:endParaRPr lang="en-GB" sz="1400" dirty="0">
                        <a:effectLst/>
                        <a:latin typeface="+mn-lt"/>
                        <a:ea typeface="Calibri" panose="020F0502020204030204" pitchFamily="34" charset="0"/>
                        <a:cs typeface="Arial" panose="020B0604020202020204" pitchFamily="34" charset="0"/>
                      </a:endParaRPr>
                    </a:p>
                  </a:txBody>
                  <a:tcPr marL="8596" marR="8596" marT="0" marB="0"/>
                </a:tc>
                <a:tc>
                  <a:txBody>
                    <a:bodyPr/>
                    <a:lstStyle/>
                    <a:p>
                      <a:pPr>
                        <a:lnSpc>
                          <a:spcPct val="107000"/>
                        </a:lnSpc>
                        <a:spcAft>
                          <a:spcPts val="800"/>
                        </a:spcAft>
                      </a:pPr>
                      <a:r>
                        <a:rPr lang="en-GB" sz="1400" dirty="0">
                          <a:effectLst/>
                          <a:highlight>
                            <a:srgbClr val="FFFF00"/>
                          </a:highlight>
                        </a:rPr>
                        <a:t>Write advocacy message in next slide- see example in slide 40, session 1 in module 4</a:t>
                      </a:r>
                      <a:endParaRPr lang="en-GB" sz="14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nSpc>
                          <a:spcPct val="107000"/>
                        </a:lnSpc>
                        <a:spcAft>
                          <a:spcPts val="800"/>
                        </a:spcAft>
                      </a:pPr>
                      <a:r>
                        <a:rPr lang="en-GB" sz="1400" dirty="0">
                          <a:effectLst/>
                        </a:rPr>
                        <a:t>e.g. Lobbying</a:t>
                      </a:r>
                    </a:p>
                    <a:p>
                      <a:pPr>
                        <a:lnSpc>
                          <a:spcPct val="107000"/>
                        </a:lnSpc>
                        <a:spcAft>
                          <a:spcPts val="800"/>
                        </a:spcAft>
                      </a:pPr>
                      <a:endParaRPr lang="en-GB" sz="1400" dirty="0">
                        <a:effectLst/>
                        <a:latin typeface="+mn-lt"/>
                      </a:endParaRPr>
                    </a:p>
                  </a:txBody>
                  <a:tcPr marL="8596" marR="8596" marT="0" marB="0"/>
                </a:tc>
                <a:tc>
                  <a:txBody>
                    <a:bodyPr/>
                    <a:lstStyle/>
                    <a:p>
                      <a:pPr>
                        <a:lnSpc>
                          <a:spcPct val="107000"/>
                        </a:lnSpc>
                        <a:spcAft>
                          <a:spcPts val="800"/>
                        </a:spcAft>
                      </a:pPr>
                      <a:r>
                        <a:rPr lang="en-GB" sz="1400" dirty="0">
                          <a:effectLst/>
                        </a:rPr>
                        <a:t>e.g. Cost calculator Fact sheet</a:t>
                      </a:r>
                      <a:endParaRPr lang="en-GB" sz="1400" dirty="0">
                        <a:effectLst/>
                        <a:latin typeface="+mn-lt"/>
                        <a:ea typeface="Calibri" panose="020F0502020204030204" pitchFamily="34" charset="0"/>
                        <a:cs typeface="Arial" panose="020B0604020202020204" pitchFamily="34" charset="0"/>
                      </a:endParaRPr>
                    </a:p>
                  </a:txBody>
                  <a:tcPr marL="8596" marR="8596" marT="0" marB="0"/>
                </a:tc>
                <a:tc>
                  <a:txBody>
                    <a:bodyPr/>
                    <a:lstStyle/>
                    <a:p>
                      <a:pPr>
                        <a:lnSpc>
                          <a:spcPct val="107000"/>
                        </a:lnSpc>
                        <a:spcAft>
                          <a:spcPts val="800"/>
                        </a:spcAft>
                      </a:pPr>
                      <a:r>
                        <a:rPr lang="en-GB" sz="1400" dirty="0">
                          <a:effectLst/>
                        </a:rPr>
                        <a:t>1. FGM  integrated within RMNCAH policy/ investment framework</a:t>
                      </a:r>
                    </a:p>
                    <a:p>
                      <a:pPr>
                        <a:lnSpc>
                          <a:spcPct val="107000"/>
                        </a:lnSpc>
                        <a:spcAft>
                          <a:spcPts val="800"/>
                        </a:spcAft>
                      </a:pPr>
                      <a:r>
                        <a:rPr lang="en-GB" sz="1400" dirty="0">
                          <a:effectLst/>
                        </a:rPr>
                        <a:t>2. FGM integrated within </a:t>
                      </a:r>
                      <a:r>
                        <a:rPr lang="en-GB" sz="1400" dirty="0" err="1">
                          <a:effectLst/>
                        </a:rPr>
                        <a:t>MoH</a:t>
                      </a:r>
                      <a:r>
                        <a:rPr lang="en-GB" sz="1400" dirty="0">
                          <a:effectLst/>
                        </a:rPr>
                        <a:t> plans funding, governance, M&amp;E, account pillars/plans</a:t>
                      </a:r>
                      <a:endParaRPr lang="en-GB" sz="1400" dirty="0">
                        <a:effectLst/>
                        <a:latin typeface="+mn-lt"/>
                        <a:ea typeface="Calibri" panose="020F0502020204030204" pitchFamily="34" charset="0"/>
                        <a:cs typeface="Arial" panose="020B0604020202020204" pitchFamily="34" charset="0"/>
                      </a:endParaRPr>
                    </a:p>
                  </a:txBody>
                  <a:tcPr marL="8596" marR="8596" marT="0" marB="0"/>
                </a:tc>
                <a:extLst>
                  <a:ext uri="{0D108BD9-81ED-4DB2-BD59-A6C34878D82A}">
                    <a16:rowId xmlns:a16="http://schemas.microsoft.com/office/drawing/2014/main" val="4222856521"/>
                  </a:ext>
                </a:extLst>
              </a:tr>
            </a:tbl>
          </a:graphicData>
        </a:graphic>
      </p:graphicFrame>
      <p:sp>
        <p:nvSpPr>
          <p:cNvPr id="6" name="Title 1">
            <a:extLst>
              <a:ext uri="{FF2B5EF4-FFF2-40B4-BE49-F238E27FC236}">
                <a16:creationId xmlns:a16="http://schemas.microsoft.com/office/drawing/2014/main" id="{7AAC6F7F-5330-4D75-9BD4-47AA767084AD}"/>
              </a:ext>
            </a:extLst>
          </p:cNvPr>
          <p:cNvSpPr>
            <a:spLocks noGrp="1"/>
          </p:cNvSpPr>
          <p:nvPr>
            <p:ph type="title"/>
          </p:nvPr>
        </p:nvSpPr>
        <p:spPr>
          <a:xfrm>
            <a:off x="97726" y="43312"/>
            <a:ext cx="1771650" cy="1630862"/>
          </a:xfrm>
          <a:prstGeom prst="ellipse">
            <a:avLst/>
          </a:prstGeom>
          <a:solidFill>
            <a:schemeClr val="accent4">
              <a:lumMod val="40000"/>
              <a:lumOff val="60000"/>
            </a:schemeClr>
          </a:solidFill>
          <a:ln w="174625" cmpd="thinThick">
            <a:solidFill>
              <a:srgbClr val="262626"/>
            </a:solidFill>
          </a:ln>
        </p:spPr>
        <p:txBody>
          <a:bodyPr vert="horz" lIns="91440" tIns="45720" rIns="91440" bIns="45720" rtlCol="0" anchor="ctr">
            <a:normAutofit/>
          </a:bodyPr>
          <a:lstStyle/>
          <a:p>
            <a:pPr algn="ctr"/>
            <a:r>
              <a:rPr lang="en-US" sz="1800" kern="1200" dirty="0">
                <a:latin typeface="+mj-lt"/>
                <a:ea typeface="+mj-ea"/>
                <a:cs typeface="+mj-cs"/>
              </a:rPr>
              <a:t>Advocacy Plan</a:t>
            </a:r>
          </a:p>
        </p:txBody>
      </p:sp>
    </p:spTree>
    <p:extLst>
      <p:ext uri="{BB962C8B-B14F-4D97-AF65-F5344CB8AC3E}">
        <p14:creationId xmlns:p14="http://schemas.microsoft.com/office/powerpoint/2010/main" val="434164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389B38C2-99CB-45EA-99E6-06B52023D259}"/>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b="1" kern="1200" dirty="0">
                <a:solidFill>
                  <a:schemeClr val="bg1"/>
                </a:solidFill>
                <a:latin typeface="+mj-lt"/>
                <a:ea typeface="+mj-ea"/>
                <a:cs typeface="+mj-cs"/>
              </a:rPr>
              <a:t>Advocacy message targeting </a:t>
            </a:r>
            <a:r>
              <a:rPr lang="en-US" sz="3200" b="1" kern="1200" dirty="0">
                <a:solidFill>
                  <a:srgbClr val="FFFF00"/>
                </a:solidFill>
                <a:latin typeface="+mj-lt"/>
                <a:ea typeface="+mj-ea"/>
                <a:cs typeface="+mj-cs"/>
              </a:rPr>
              <a:t>xxx</a:t>
            </a:r>
          </a:p>
        </p:txBody>
      </p:sp>
      <p:graphicFrame>
        <p:nvGraphicFramePr>
          <p:cNvPr id="4" name="Table 5">
            <a:extLst>
              <a:ext uri="{FF2B5EF4-FFF2-40B4-BE49-F238E27FC236}">
                <a16:creationId xmlns:a16="http://schemas.microsoft.com/office/drawing/2014/main" id="{802E67BF-9381-45AF-A424-0E3289729B5D}"/>
              </a:ext>
            </a:extLst>
          </p:cNvPr>
          <p:cNvGraphicFramePr>
            <a:graphicFrameLocks noGrp="1"/>
          </p:cNvGraphicFramePr>
          <p:nvPr/>
        </p:nvGraphicFramePr>
        <p:xfrm>
          <a:off x="641131" y="1860646"/>
          <a:ext cx="11210925" cy="4023360"/>
        </p:xfrm>
        <a:graphic>
          <a:graphicData uri="http://schemas.openxmlformats.org/drawingml/2006/table">
            <a:tbl>
              <a:tblPr firstRow="1" bandRow="1">
                <a:tableStyleId>{8799B23B-EC83-4686-B30A-512413B5E67A}</a:tableStyleId>
              </a:tblPr>
              <a:tblGrid>
                <a:gridCol w="3100552">
                  <a:extLst>
                    <a:ext uri="{9D8B030D-6E8A-4147-A177-3AD203B41FA5}">
                      <a16:colId xmlns:a16="http://schemas.microsoft.com/office/drawing/2014/main" val="933121975"/>
                    </a:ext>
                  </a:extLst>
                </a:gridCol>
                <a:gridCol w="8110373">
                  <a:extLst>
                    <a:ext uri="{9D8B030D-6E8A-4147-A177-3AD203B41FA5}">
                      <a16:colId xmlns:a16="http://schemas.microsoft.com/office/drawing/2014/main" val="3630314891"/>
                    </a:ext>
                  </a:extLst>
                </a:gridCol>
              </a:tblGrid>
              <a:tr h="804672">
                <a:tc>
                  <a:txBody>
                    <a:bodyPr/>
                    <a:lstStyle/>
                    <a:p>
                      <a:pPr algn="l"/>
                      <a:r>
                        <a:rPr lang="en-GB" sz="3300" b="1" u="none" strike="noStrike" baseline="0">
                          <a:solidFill>
                            <a:srgbClr val="000000"/>
                          </a:solidFill>
                          <a:latin typeface="+mn-lt"/>
                        </a:rPr>
                        <a:t>Statement</a:t>
                      </a:r>
                      <a:r>
                        <a:rPr lang="en-GB" sz="3300" b="0" u="none" strike="noStrike" baseline="0">
                          <a:solidFill>
                            <a:srgbClr val="000000"/>
                          </a:solidFill>
                          <a:latin typeface="+mn-lt"/>
                        </a:rPr>
                        <a:t> </a:t>
                      </a:r>
                      <a:endParaRPr lang="en-GB" sz="3300" b="0" i="0" u="none" strike="noStrike" baseline="0">
                        <a:solidFill>
                          <a:srgbClr val="000000"/>
                        </a:solidFill>
                        <a:latin typeface="+mn-lt"/>
                        <a:cs typeface="Arial" panose="020B0604020202020204" pitchFamily="34" charset="0"/>
                      </a:endParaRPr>
                    </a:p>
                  </a:txBody>
                  <a:tcPr marL="215537" marR="215537" marT="107769" marB="107769"/>
                </a:tc>
                <a:tc>
                  <a:txBody>
                    <a:bodyPr/>
                    <a:lstStyle/>
                    <a:p>
                      <a:pPr algn="l"/>
                      <a:endParaRPr lang="en-GB" sz="3300" b="0" i="0" u="none" strike="noStrike" baseline="0">
                        <a:solidFill>
                          <a:srgbClr val="000000"/>
                        </a:solidFill>
                        <a:latin typeface="+mn-lt"/>
                        <a:cs typeface="Arial" panose="020B0604020202020204" pitchFamily="34" charset="0"/>
                      </a:endParaRPr>
                    </a:p>
                  </a:txBody>
                  <a:tcPr marL="215537" marR="215537" marT="107769" marB="107769"/>
                </a:tc>
                <a:extLst>
                  <a:ext uri="{0D108BD9-81ED-4DB2-BD59-A6C34878D82A}">
                    <a16:rowId xmlns:a16="http://schemas.microsoft.com/office/drawing/2014/main" val="3481290292"/>
                  </a:ext>
                </a:extLst>
              </a:tr>
              <a:tr h="804672">
                <a:tc>
                  <a:txBody>
                    <a:bodyPr/>
                    <a:lstStyle/>
                    <a:p>
                      <a:pPr algn="l"/>
                      <a:r>
                        <a:rPr lang="en-GB" sz="3300" b="1" u="none" strike="noStrike" baseline="0">
                          <a:solidFill>
                            <a:srgbClr val="000000"/>
                          </a:solidFill>
                          <a:latin typeface="+mn-lt"/>
                        </a:rPr>
                        <a:t>Evidence</a:t>
                      </a:r>
                      <a:r>
                        <a:rPr lang="en-GB" sz="3300" b="0" u="none" strike="noStrike" baseline="0">
                          <a:solidFill>
                            <a:srgbClr val="000000"/>
                          </a:solidFill>
                          <a:latin typeface="+mn-lt"/>
                        </a:rPr>
                        <a:t> </a:t>
                      </a:r>
                      <a:endParaRPr lang="en-GB" sz="3300" b="0" i="0" u="none" strike="noStrike" baseline="0">
                        <a:solidFill>
                          <a:srgbClr val="000000"/>
                        </a:solidFill>
                        <a:latin typeface="+mn-lt"/>
                        <a:cs typeface="Arial" panose="020B0604020202020204" pitchFamily="34" charset="0"/>
                      </a:endParaRPr>
                    </a:p>
                  </a:txBody>
                  <a:tcPr marL="215537" marR="215537" marT="107769" marB="107769"/>
                </a:tc>
                <a:tc>
                  <a:txBody>
                    <a:bodyPr/>
                    <a:lstStyle/>
                    <a:p>
                      <a:pPr algn="l"/>
                      <a:endParaRPr lang="en-GB" sz="3300" b="0" i="0" u="none" strike="noStrike" baseline="0">
                        <a:solidFill>
                          <a:srgbClr val="000000"/>
                        </a:solidFill>
                        <a:latin typeface="+mn-lt"/>
                        <a:cs typeface="Arial" panose="020B0604020202020204" pitchFamily="34" charset="0"/>
                      </a:endParaRPr>
                    </a:p>
                  </a:txBody>
                  <a:tcPr marL="215537" marR="215537" marT="107769" marB="107769"/>
                </a:tc>
                <a:extLst>
                  <a:ext uri="{0D108BD9-81ED-4DB2-BD59-A6C34878D82A}">
                    <a16:rowId xmlns:a16="http://schemas.microsoft.com/office/drawing/2014/main" val="3687728711"/>
                  </a:ext>
                </a:extLst>
              </a:tr>
              <a:tr h="804672">
                <a:tc>
                  <a:txBody>
                    <a:bodyPr/>
                    <a:lstStyle/>
                    <a:p>
                      <a:pPr algn="l"/>
                      <a:r>
                        <a:rPr lang="en-GB" sz="3300" b="1" u="none" strike="noStrike" baseline="0">
                          <a:solidFill>
                            <a:srgbClr val="000000"/>
                          </a:solidFill>
                          <a:latin typeface="+mn-lt"/>
                        </a:rPr>
                        <a:t>Example </a:t>
                      </a:r>
                      <a:endParaRPr lang="en-GB" sz="3300" b="1" i="0" u="none" strike="noStrike" baseline="0">
                        <a:solidFill>
                          <a:srgbClr val="000000"/>
                        </a:solidFill>
                        <a:latin typeface="+mn-lt"/>
                        <a:cs typeface="Arial" panose="020B0604020202020204" pitchFamily="34" charset="0"/>
                      </a:endParaRPr>
                    </a:p>
                  </a:txBody>
                  <a:tcPr marL="215537" marR="215537" marT="107769" marB="107769"/>
                </a:tc>
                <a:tc>
                  <a:txBody>
                    <a:bodyPr/>
                    <a:lstStyle/>
                    <a:p>
                      <a:pPr algn="l"/>
                      <a:endParaRPr lang="en-GB" sz="3300" b="0" i="0" u="none" strike="noStrike" baseline="0">
                        <a:solidFill>
                          <a:srgbClr val="000000"/>
                        </a:solidFill>
                        <a:latin typeface="+mn-lt"/>
                        <a:cs typeface="Arial" panose="020B0604020202020204" pitchFamily="34" charset="0"/>
                      </a:endParaRPr>
                    </a:p>
                  </a:txBody>
                  <a:tcPr marL="215537" marR="215537" marT="107769" marB="107769"/>
                </a:tc>
                <a:extLst>
                  <a:ext uri="{0D108BD9-81ED-4DB2-BD59-A6C34878D82A}">
                    <a16:rowId xmlns:a16="http://schemas.microsoft.com/office/drawing/2014/main" val="1574208631"/>
                  </a:ext>
                </a:extLst>
              </a:tr>
              <a:tr h="804672">
                <a:tc>
                  <a:txBody>
                    <a:bodyPr/>
                    <a:lstStyle/>
                    <a:p>
                      <a:pPr algn="l"/>
                      <a:r>
                        <a:rPr lang="en-GB" sz="3300" b="1" u="none" strike="noStrike" baseline="0">
                          <a:solidFill>
                            <a:srgbClr val="000000"/>
                          </a:solidFill>
                          <a:latin typeface="+mn-lt"/>
                        </a:rPr>
                        <a:t>Goal </a:t>
                      </a:r>
                      <a:endParaRPr lang="en-GB" sz="3300" b="1" i="0" u="none" strike="noStrike" baseline="0">
                        <a:solidFill>
                          <a:srgbClr val="000000"/>
                        </a:solidFill>
                        <a:latin typeface="+mn-lt"/>
                        <a:cs typeface="Arial" panose="020B0604020202020204" pitchFamily="34" charset="0"/>
                      </a:endParaRPr>
                    </a:p>
                  </a:txBody>
                  <a:tcPr marL="215537" marR="215537" marT="107769" marB="10776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3300" b="0" u="none" strike="noStrike" baseline="0">
                        <a:solidFill>
                          <a:srgbClr val="000000"/>
                        </a:solidFill>
                        <a:latin typeface="+mn-lt"/>
                      </a:endParaRPr>
                    </a:p>
                  </a:txBody>
                  <a:tcPr marL="215537" marR="215537" marT="107769" marB="107769"/>
                </a:tc>
                <a:extLst>
                  <a:ext uri="{0D108BD9-81ED-4DB2-BD59-A6C34878D82A}">
                    <a16:rowId xmlns:a16="http://schemas.microsoft.com/office/drawing/2014/main" val="3489982109"/>
                  </a:ext>
                </a:extLst>
              </a:tr>
              <a:tr h="804672">
                <a:tc>
                  <a:txBody>
                    <a:bodyPr/>
                    <a:lstStyle/>
                    <a:p>
                      <a:pPr algn="l"/>
                      <a:r>
                        <a:rPr lang="en-GB" sz="3300" b="1" u="none" strike="noStrike" baseline="0">
                          <a:solidFill>
                            <a:srgbClr val="000000"/>
                          </a:solidFill>
                          <a:latin typeface="+mn-lt"/>
                        </a:rPr>
                        <a:t>Action Desired </a:t>
                      </a:r>
                      <a:endParaRPr lang="en-GB" sz="3300" b="1">
                        <a:latin typeface="+mn-lt"/>
                        <a:cs typeface="Arial" panose="020B0604020202020204" pitchFamily="34" charset="0"/>
                      </a:endParaRPr>
                    </a:p>
                  </a:txBody>
                  <a:tcPr marL="215537" marR="215537" marT="107769" marB="107769"/>
                </a:tc>
                <a:tc>
                  <a:txBody>
                    <a:bodyPr/>
                    <a:lstStyle/>
                    <a:p>
                      <a:pPr marL="0" indent="0" algn="l">
                        <a:buFont typeface="Arial" panose="020B0604020202020204" pitchFamily="34" charset="0"/>
                        <a:buNone/>
                      </a:pPr>
                      <a:endParaRPr lang="en-GB" sz="3300" dirty="0">
                        <a:latin typeface="+mn-lt"/>
                        <a:cs typeface="Arial" panose="020B0604020202020204" pitchFamily="34" charset="0"/>
                      </a:endParaRPr>
                    </a:p>
                  </a:txBody>
                  <a:tcPr marL="215537" marR="215537" marT="107769" marB="107769"/>
                </a:tc>
                <a:extLst>
                  <a:ext uri="{0D108BD9-81ED-4DB2-BD59-A6C34878D82A}">
                    <a16:rowId xmlns:a16="http://schemas.microsoft.com/office/drawing/2014/main" val="1189707547"/>
                  </a:ext>
                </a:extLst>
              </a:tr>
            </a:tbl>
          </a:graphicData>
        </a:graphic>
      </p:graphicFrame>
    </p:spTree>
    <p:extLst>
      <p:ext uri="{BB962C8B-B14F-4D97-AF65-F5344CB8AC3E}">
        <p14:creationId xmlns:p14="http://schemas.microsoft.com/office/powerpoint/2010/main" val="1115001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8"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9"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BF547A7-E537-4A58-98EE-FC053FD78D3F}"/>
              </a:ext>
            </a:extLst>
          </p:cNvPr>
          <p:cNvSpPr>
            <a:spLocks noGrp="1"/>
          </p:cNvSpPr>
          <p:nvPr>
            <p:ph type="ctrTitle"/>
          </p:nvPr>
        </p:nvSpPr>
        <p:spPr>
          <a:xfrm>
            <a:off x="1524003" y="1999615"/>
            <a:ext cx="9144000" cy="2764028"/>
          </a:xfrm>
        </p:spPr>
        <p:txBody>
          <a:bodyPr anchor="ctr">
            <a:normAutofit/>
          </a:bodyPr>
          <a:lstStyle/>
          <a:p>
            <a:br>
              <a:rPr lang="en-US" sz="6100" b="1" dirty="0"/>
            </a:br>
            <a:r>
              <a:rPr lang="en-US" sz="6100" b="1" dirty="0"/>
              <a:t>Situation Assessment Findings</a:t>
            </a:r>
          </a:p>
        </p:txBody>
      </p:sp>
      <p:sp>
        <p:nvSpPr>
          <p:cNvPr id="50"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E61D0E70-9574-4EAC-A427-5A283C32BA76}"/>
              </a:ext>
            </a:extLst>
          </p:cNvPr>
          <p:cNvSpPr txBox="1"/>
          <p:nvPr/>
        </p:nvSpPr>
        <p:spPr>
          <a:xfrm>
            <a:off x="10208393" y="41362"/>
            <a:ext cx="1705510" cy="646331"/>
          </a:xfrm>
          <a:prstGeom prst="rect">
            <a:avLst/>
          </a:prstGeom>
          <a:noFill/>
        </p:spPr>
        <p:txBody>
          <a:bodyPr wrap="square" rtlCol="0">
            <a:spAutoFit/>
          </a:bodyPr>
          <a:lstStyle/>
          <a:p>
            <a:r>
              <a:rPr lang="en-US" dirty="0">
                <a:highlight>
                  <a:srgbClr val="FFFF00"/>
                </a:highlight>
              </a:rPr>
              <a:t>Insert country Flag here</a:t>
            </a:r>
          </a:p>
        </p:txBody>
      </p:sp>
      <p:sp>
        <p:nvSpPr>
          <p:cNvPr id="11" name="TextBox 10">
            <a:extLst>
              <a:ext uri="{FF2B5EF4-FFF2-40B4-BE49-F238E27FC236}">
                <a16:creationId xmlns:a16="http://schemas.microsoft.com/office/drawing/2014/main" id="{1CC470D0-29A4-4C0F-984F-D499C33C5FCF}"/>
              </a:ext>
            </a:extLst>
          </p:cNvPr>
          <p:cNvSpPr txBox="1"/>
          <p:nvPr/>
        </p:nvSpPr>
        <p:spPr>
          <a:xfrm>
            <a:off x="5139266" y="2072811"/>
            <a:ext cx="2880783" cy="369332"/>
          </a:xfrm>
          <a:prstGeom prst="rect">
            <a:avLst/>
          </a:prstGeom>
          <a:noFill/>
        </p:spPr>
        <p:txBody>
          <a:bodyPr wrap="square" rtlCol="0">
            <a:spAutoFit/>
          </a:bodyPr>
          <a:lstStyle/>
          <a:p>
            <a:r>
              <a:rPr lang="en-US" dirty="0">
                <a:highlight>
                  <a:srgbClr val="FFFF00"/>
                </a:highlight>
              </a:rPr>
              <a:t>Insert country name here</a:t>
            </a:r>
          </a:p>
        </p:txBody>
      </p:sp>
    </p:spTree>
    <p:extLst>
      <p:ext uri="{BB962C8B-B14F-4D97-AF65-F5344CB8AC3E}">
        <p14:creationId xmlns:p14="http://schemas.microsoft.com/office/powerpoint/2010/main" val="3254538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6D208-C659-4023-8BA0-31FD135ADEF6}"/>
              </a:ext>
            </a:extLst>
          </p:cNvPr>
          <p:cNvSpPr>
            <a:spLocks noGrp="1"/>
          </p:cNvSpPr>
          <p:nvPr>
            <p:ph type="title"/>
          </p:nvPr>
        </p:nvSpPr>
        <p:spPr>
          <a:xfrm>
            <a:off x="1913468" y="365125"/>
            <a:ext cx="9440332" cy="1325563"/>
          </a:xfrm>
        </p:spPr>
        <p:txBody>
          <a:bodyPr vert="horz" lIns="91440" tIns="45720" rIns="91440" bIns="45720" rtlCol="0">
            <a:normAutofit/>
          </a:bodyPr>
          <a:lstStyle/>
          <a:p>
            <a:r>
              <a:rPr lang="en-US" sz="5400" b="1" kern="1200" dirty="0">
                <a:latin typeface="+mj-lt"/>
                <a:ea typeface="+mj-ea"/>
                <a:cs typeface="+mj-cs"/>
              </a:rPr>
              <a:t>Three months plan</a:t>
            </a:r>
          </a:p>
        </p:txBody>
      </p:sp>
      <p:pic>
        <p:nvPicPr>
          <p:cNvPr id="7" name="Graphic 6" descr="Footprints">
            <a:extLst>
              <a:ext uri="{FF2B5EF4-FFF2-40B4-BE49-F238E27FC236}">
                <a16:creationId xmlns:a16="http://schemas.microsoft.com/office/drawing/2014/main" id="{C68B6CA4-BB07-916C-EC8A-F0807D71F74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570706"/>
            <a:ext cx="914400" cy="914400"/>
          </a:xfrm>
          <a:prstGeom prst="rect">
            <a:avLst/>
          </a:prstGeom>
        </p:spPr>
      </p:pic>
      <p:graphicFrame>
        <p:nvGraphicFramePr>
          <p:cNvPr id="5" name="Table 5">
            <a:extLst>
              <a:ext uri="{FF2B5EF4-FFF2-40B4-BE49-F238E27FC236}">
                <a16:creationId xmlns:a16="http://schemas.microsoft.com/office/drawing/2014/main" id="{8E627C13-9EAB-4D49-B588-A42BD647A917}"/>
              </a:ext>
            </a:extLst>
          </p:cNvPr>
          <p:cNvGraphicFramePr>
            <a:graphicFrameLocks noGrp="1"/>
          </p:cNvGraphicFramePr>
          <p:nvPr>
            <p:ph idx="1"/>
            <p:extLst>
              <p:ext uri="{D42A27DB-BD31-4B8C-83A1-F6EECF244321}">
                <p14:modId xmlns:p14="http://schemas.microsoft.com/office/powerpoint/2010/main" val="597955630"/>
              </p:ext>
            </p:extLst>
          </p:nvPr>
        </p:nvGraphicFramePr>
        <p:xfrm>
          <a:off x="685800" y="1825624"/>
          <a:ext cx="10668000" cy="3887911"/>
        </p:xfrm>
        <a:graphic>
          <a:graphicData uri="http://schemas.openxmlformats.org/drawingml/2006/table">
            <a:tbl>
              <a:tblPr firstRow="1" bandRow="1">
                <a:tableStyleId>{FABFCF23-3B69-468F-B69F-88F6DE6A72F2}</a:tableStyleId>
              </a:tblPr>
              <a:tblGrid>
                <a:gridCol w="1524000">
                  <a:extLst>
                    <a:ext uri="{9D8B030D-6E8A-4147-A177-3AD203B41FA5}">
                      <a16:colId xmlns:a16="http://schemas.microsoft.com/office/drawing/2014/main" val="2178037938"/>
                    </a:ext>
                  </a:extLst>
                </a:gridCol>
                <a:gridCol w="1524000">
                  <a:extLst>
                    <a:ext uri="{9D8B030D-6E8A-4147-A177-3AD203B41FA5}">
                      <a16:colId xmlns:a16="http://schemas.microsoft.com/office/drawing/2014/main" val="3745666220"/>
                    </a:ext>
                  </a:extLst>
                </a:gridCol>
                <a:gridCol w="1524000">
                  <a:extLst>
                    <a:ext uri="{9D8B030D-6E8A-4147-A177-3AD203B41FA5}">
                      <a16:colId xmlns:a16="http://schemas.microsoft.com/office/drawing/2014/main" val="3925972358"/>
                    </a:ext>
                  </a:extLst>
                </a:gridCol>
                <a:gridCol w="1524000">
                  <a:extLst>
                    <a:ext uri="{9D8B030D-6E8A-4147-A177-3AD203B41FA5}">
                      <a16:colId xmlns:a16="http://schemas.microsoft.com/office/drawing/2014/main" val="3108068880"/>
                    </a:ext>
                  </a:extLst>
                </a:gridCol>
                <a:gridCol w="1524000">
                  <a:extLst>
                    <a:ext uri="{9D8B030D-6E8A-4147-A177-3AD203B41FA5}">
                      <a16:colId xmlns:a16="http://schemas.microsoft.com/office/drawing/2014/main" val="3638580469"/>
                    </a:ext>
                  </a:extLst>
                </a:gridCol>
                <a:gridCol w="1524000">
                  <a:extLst>
                    <a:ext uri="{9D8B030D-6E8A-4147-A177-3AD203B41FA5}">
                      <a16:colId xmlns:a16="http://schemas.microsoft.com/office/drawing/2014/main" val="3972272250"/>
                    </a:ext>
                  </a:extLst>
                </a:gridCol>
                <a:gridCol w="1524000">
                  <a:extLst>
                    <a:ext uri="{9D8B030D-6E8A-4147-A177-3AD203B41FA5}">
                      <a16:colId xmlns:a16="http://schemas.microsoft.com/office/drawing/2014/main" val="3792170388"/>
                    </a:ext>
                  </a:extLst>
                </a:gridCol>
              </a:tblGrid>
              <a:tr h="546294">
                <a:tc>
                  <a:txBody>
                    <a:bodyPr/>
                    <a:lstStyle/>
                    <a:p>
                      <a:r>
                        <a:rPr lang="en-US" dirty="0"/>
                        <a:t>Activity</a:t>
                      </a:r>
                    </a:p>
                  </a:txBody>
                  <a:tcPr/>
                </a:tc>
                <a:tc>
                  <a:txBody>
                    <a:bodyPr/>
                    <a:lstStyle/>
                    <a:p>
                      <a:r>
                        <a:rPr lang="en-US" dirty="0"/>
                        <a:t>Month 1</a:t>
                      </a:r>
                    </a:p>
                  </a:txBody>
                  <a:tcPr/>
                </a:tc>
                <a:tc>
                  <a:txBody>
                    <a:bodyPr/>
                    <a:lstStyle/>
                    <a:p>
                      <a:r>
                        <a:rPr lang="en-US" dirty="0"/>
                        <a:t>Month 2</a:t>
                      </a:r>
                    </a:p>
                  </a:txBody>
                  <a:tcPr/>
                </a:tc>
                <a:tc>
                  <a:txBody>
                    <a:bodyPr/>
                    <a:lstStyle/>
                    <a:p>
                      <a:r>
                        <a:rPr lang="en-US" dirty="0"/>
                        <a:t>Month 3</a:t>
                      </a:r>
                    </a:p>
                  </a:txBody>
                  <a:tcPr/>
                </a:tc>
                <a:tc>
                  <a:txBody>
                    <a:bodyPr/>
                    <a:lstStyle/>
                    <a:p>
                      <a:r>
                        <a:rPr lang="en-US" dirty="0"/>
                        <a:t>Responsible person</a:t>
                      </a:r>
                    </a:p>
                  </a:txBody>
                  <a:tcPr/>
                </a:tc>
                <a:tc>
                  <a:txBody>
                    <a:bodyPr/>
                    <a:lstStyle/>
                    <a:p>
                      <a:r>
                        <a:rPr lang="en-US" dirty="0"/>
                        <a:t>Cost/Source</a:t>
                      </a:r>
                    </a:p>
                  </a:txBody>
                  <a:tcPr/>
                </a:tc>
                <a:tc>
                  <a:txBody>
                    <a:bodyPr/>
                    <a:lstStyle/>
                    <a:p>
                      <a:r>
                        <a:rPr lang="en-US" dirty="0"/>
                        <a:t>Resources needed</a:t>
                      </a:r>
                    </a:p>
                  </a:txBody>
                  <a:tcPr/>
                </a:tc>
                <a:extLst>
                  <a:ext uri="{0D108BD9-81ED-4DB2-BD59-A6C34878D82A}">
                    <a16:rowId xmlns:a16="http://schemas.microsoft.com/office/drawing/2014/main" val="1015452790"/>
                  </a:ext>
                </a:extLst>
              </a:tr>
              <a:tr h="2155243">
                <a:tc>
                  <a:txBody>
                    <a:bodyPr/>
                    <a:lstStyle/>
                    <a:p>
                      <a:r>
                        <a:rPr lang="en-US" dirty="0"/>
                        <a:t>1. e.g. Train 15 colleagues in health facility</a:t>
                      </a:r>
                    </a:p>
                  </a:txBody>
                  <a:tcPr/>
                </a:tc>
                <a:tc>
                  <a:txBody>
                    <a:bodyPr/>
                    <a:lstStyle/>
                    <a:p>
                      <a:r>
                        <a:rPr lang="en-US" dirty="0"/>
                        <a:t>Conduct KAP</a:t>
                      </a:r>
                    </a:p>
                  </a:txBody>
                  <a:tcPr/>
                </a:tc>
                <a:tc>
                  <a:txBody>
                    <a:bodyPr/>
                    <a:lstStyle/>
                    <a:p>
                      <a:r>
                        <a:rPr kumimoji="0" lang="en-US" sz="1800" b="0" u="none" strike="noStrike" kern="1200" cap="none" spc="0" normalizeH="0" baseline="0" noProof="0" dirty="0">
                          <a:ln>
                            <a:noFill/>
                          </a:ln>
                          <a:solidFill>
                            <a:prstClr val="black"/>
                          </a:solidFill>
                          <a:effectLst/>
                          <a:uLnTx/>
                          <a:uFillTx/>
                        </a:rPr>
                        <a:t>Tailor training to gaps identified</a:t>
                      </a:r>
                      <a:endParaRPr lang="en-US" dirty="0"/>
                    </a:p>
                  </a:txBody>
                  <a:tcPr/>
                </a:tc>
                <a:tc>
                  <a:txBody>
                    <a:bodyPr/>
                    <a:lstStyle/>
                    <a:p>
                      <a:r>
                        <a:rPr kumimoji="0" lang="en-US" sz="1800" b="0" u="none" strike="noStrike" kern="1200" cap="none" spc="0" normalizeH="0" baseline="0" noProof="0" dirty="0">
                          <a:ln>
                            <a:noFill/>
                          </a:ln>
                          <a:solidFill>
                            <a:prstClr val="black"/>
                          </a:solidFill>
                          <a:effectLst/>
                          <a:uLnTx/>
                          <a:uFillTx/>
                        </a:rPr>
                        <a:t>Mentor/Community of practice for sharing</a:t>
                      </a:r>
                      <a:endParaRPr lang="en-US" dirty="0"/>
                    </a:p>
                  </a:txBody>
                  <a:tcPr/>
                </a:tc>
                <a:tc>
                  <a:txBody>
                    <a:bodyPr/>
                    <a:lstStyle/>
                    <a:p>
                      <a:r>
                        <a:rPr lang="en-US" dirty="0"/>
                        <a:t>Name person</a:t>
                      </a:r>
                    </a:p>
                  </a:txBody>
                  <a:tcPr/>
                </a:tc>
                <a:tc>
                  <a:txBody>
                    <a:bodyPr/>
                    <a:lstStyle/>
                    <a:p>
                      <a:r>
                        <a:rPr lang="en-US" dirty="0"/>
                        <a:t>Estimate cost and funding source</a:t>
                      </a:r>
                    </a:p>
                  </a:txBody>
                  <a:tcPr/>
                </a:tc>
                <a:tc>
                  <a:txBody>
                    <a:bodyPr/>
                    <a:lstStyle/>
                    <a:p>
                      <a:r>
                        <a:rPr lang="en-US" dirty="0"/>
                        <a:t>e.g. WhatsApp group</a:t>
                      </a:r>
                    </a:p>
                  </a:txBody>
                  <a:tcPr/>
                </a:tc>
                <a:extLst>
                  <a:ext uri="{0D108BD9-81ED-4DB2-BD59-A6C34878D82A}">
                    <a16:rowId xmlns:a16="http://schemas.microsoft.com/office/drawing/2014/main" val="584471191"/>
                  </a:ext>
                </a:extLst>
              </a:tr>
              <a:tr h="546294">
                <a:tc>
                  <a:txBody>
                    <a:bodyPr/>
                    <a:lstStyle/>
                    <a:p>
                      <a:r>
                        <a:rPr lang="en-US" dirty="0"/>
                        <a:t>2.</a:t>
                      </a:r>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719998008"/>
                  </a:ext>
                </a:extLst>
              </a:tr>
              <a:tr h="546294">
                <a:tc>
                  <a:txBody>
                    <a:bodyPr/>
                    <a:lstStyle/>
                    <a:p>
                      <a:r>
                        <a:rPr lang="en-US" dirty="0"/>
                        <a:t>3.</a:t>
                      </a:r>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27647290"/>
                  </a:ext>
                </a:extLst>
              </a:tr>
            </a:tbl>
          </a:graphicData>
        </a:graphic>
      </p:graphicFrame>
    </p:spTree>
    <p:extLst>
      <p:ext uri="{BB962C8B-B14F-4D97-AF65-F5344CB8AC3E}">
        <p14:creationId xmlns:p14="http://schemas.microsoft.com/office/powerpoint/2010/main" val="2773115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BD2C09-B0A1-4744-81B1-68CD4150FDC0}"/>
              </a:ext>
            </a:extLst>
          </p:cNvPr>
          <p:cNvSpPr>
            <a:spLocks noGrp="1"/>
          </p:cNvSpPr>
          <p:nvPr>
            <p:ph type="ctrTitle"/>
          </p:nvPr>
        </p:nvSpPr>
        <p:spPr>
          <a:xfrm>
            <a:off x="6590662" y="4267832"/>
            <a:ext cx="4805996" cy="1297115"/>
          </a:xfrm>
        </p:spPr>
        <p:txBody>
          <a:bodyPr anchor="t">
            <a:normAutofit/>
          </a:bodyPr>
          <a:lstStyle/>
          <a:p>
            <a:pPr algn="l"/>
            <a:r>
              <a:rPr lang="en-US" sz="3400" b="1" dirty="0"/>
              <a:t>Supportive legislative and regulatory frameworks</a:t>
            </a:r>
          </a:p>
        </p:txBody>
      </p:sp>
      <p:pic>
        <p:nvPicPr>
          <p:cNvPr id="32" name="Graphic 6" descr="Scales of Justice">
            <a:extLst>
              <a:ext uri="{FF2B5EF4-FFF2-40B4-BE49-F238E27FC236}">
                <a16:creationId xmlns:a16="http://schemas.microsoft.com/office/drawing/2014/main" id="{09071C13-AC43-08E3-0FC5-D4EF581E519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33"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1633035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B1FD4-071F-4AE3-AEFD-14169265137C}"/>
              </a:ext>
            </a:extLst>
          </p:cNvPr>
          <p:cNvSpPr>
            <a:spLocks noGrp="1"/>
          </p:cNvSpPr>
          <p:nvPr>
            <p:ph type="title"/>
          </p:nvPr>
        </p:nvSpPr>
        <p:spPr>
          <a:xfrm>
            <a:off x="259080" y="150282"/>
            <a:ext cx="2752354" cy="2709275"/>
          </a:xfrm>
          <a:prstGeom prst="ellipse">
            <a:avLst/>
          </a:prstGeom>
          <a:solidFill>
            <a:schemeClr val="accent4">
              <a:lumMod val="40000"/>
              <a:lumOff val="60000"/>
            </a:schemeClr>
          </a:solidFill>
          <a:ln w="174625" cmpd="thinThick">
            <a:solidFill>
              <a:srgbClr val="262626"/>
            </a:solidFill>
          </a:ln>
        </p:spPr>
        <p:txBody>
          <a:bodyPr vert="horz" lIns="91440" tIns="45720" rIns="91440" bIns="45720" rtlCol="0" anchor="ctr">
            <a:normAutofit/>
          </a:bodyPr>
          <a:lstStyle/>
          <a:p>
            <a:pPr algn="ctr"/>
            <a:r>
              <a:rPr lang="en-US" sz="1800" kern="1200" dirty="0">
                <a:latin typeface="+mj-lt"/>
                <a:ea typeface="+mj-ea"/>
                <a:cs typeface="+mj-cs"/>
              </a:rPr>
              <a:t>Pillar 4: Create supportive legislative and regulatory frameworks</a:t>
            </a:r>
          </a:p>
        </p:txBody>
      </p:sp>
      <p:graphicFrame>
        <p:nvGraphicFramePr>
          <p:cNvPr id="4" name="Content Placeholder 3">
            <a:extLst>
              <a:ext uri="{FF2B5EF4-FFF2-40B4-BE49-F238E27FC236}">
                <a16:creationId xmlns:a16="http://schemas.microsoft.com/office/drawing/2014/main" id="{7F4E95B4-7047-4A80-9A6C-04BEF2764C12}"/>
              </a:ext>
            </a:extLst>
          </p:cNvPr>
          <p:cNvGraphicFramePr>
            <a:graphicFrameLocks noGrp="1"/>
          </p:cNvGraphicFramePr>
          <p:nvPr>
            <p:ph idx="1"/>
            <p:extLst>
              <p:ext uri="{D42A27DB-BD31-4B8C-83A1-F6EECF244321}">
                <p14:modId xmlns:p14="http://schemas.microsoft.com/office/powerpoint/2010/main" val="3900993901"/>
              </p:ext>
            </p:extLst>
          </p:nvPr>
        </p:nvGraphicFramePr>
        <p:xfrm>
          <a:off x="3524250" y="219075"/>
          <a:ext cx="8232320" cy="6300477"/>
        </p:xfrm>
        <a:graphic>
          <a:graphicData uri="http://schemas.openxmlformats.org/drawingml/2006/table">
            <a:tbl>
              <a:tblPr firstRow="1" bandRow="1">
                <a:noFill/>
                <a:tableStyleId>{5C22544A-7EE6-4342-B048-85BDC9FD1C3A}</a:tableStyleId>
              </a:tblPr>
              <a:tblGrid>
                <a:gridCol w="2612896">
                  <a:extLst>
                    <a:ext uri="{9D8B030D-6E8A-4147-A177-3AD203B41FA5}">
                      <a16:colId xmlns:a16="http://schemas.microsoft.com/office/drawing/2014/main" val="4184324656"/>
                    </a:ext>
                  </a:extLst>
                </a:gridCol>
                <a:gridCol w="2601645">
                  <a:extLst>
                    <a:ext uri="{9D8B030D-6E8A-4147-A177-3AD203B41FA5}">
                      <a16:colId xmlns:a16="http://schemas.microsoft.com/office/drawing/2014/main" val="1877598677"/>
                    </a:ext>
                  </a:extLst>
                </a:gridCol>
                <a:gridCol w="3017779">
                  <a:extLst>
                    <a:ext uri="{9D8B030D-6E8A-4147-A177-3AD203B41FA5}">
                      <a16:colId xmlns:a16="http://schemas.microsoft.com/office/drawing/2014/main" val="877374832"/>
                    </a:ext>
                  </a:extLst>
                </a:gridCol>
              </a:tblGrid>
              <a:tr h="1369965">
                <a:tc>
                  <a:txBody>
                    <a:bodyPr/>
                    <a:lstStyle/>
                    <a:p>
                      <a:pPr algn="ctr"/>
                      <a:r>
                        <a:rPr lang="en-US" sz="2000" dirty="0">
                          <a:solidFill>
                            <a:schemeClr val="tx1">
                              <a:lumMod val="75000"/>
                              <a:lumOff val="25000"/>
                            </a:schemeClr>
                          </a:solidFill>
                        </a:rPr>
                        <a:t>Activities and Results achieved</a:t>
                      </a:r>
                    </a:p>
                  </a:txBody>
                  <a:tcPr marL="259315" marR="155589" marT="155589" marB="155589">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tc>
                  <a:txBody>
                    <a:bodyPr/>
                    <a:lstStyle/>
                    <a:p>
                      <a:pPr algn="ctr"/>
                      <a:r>
                        <a:rPr lang="en-US" sz="2000" dirty="0">
                          <a:solidFill>
                            <a:schemeClr val="tx1">
                              <a:lumMod val="75000"/>
                              <a:lumOff val="25000"/>
                            </a:schemeClr>
                          </a:solidFill>
                        </a:rPr>
                        <a:t>Facilitators</a:t>
                      </a:r>
                    </a:p>
                  </a:txBody>
                  <a:tcPr marL="259315" marR="155589" marT="155589" marB="155589">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tc>
                  <a:txBody>
                    <a:bodyPr/>
                    <a:lstStyle/>
                    <a:p>
                      <a:pPr algn="ctr"/>
                      <a:r>
                        <a:rPr lang="en-US" sz="2000" dirty="0">
                          <a:solidFill>
                            <a:schemeClr val="tx1">
                              <a:lumMod val="75000"/>
                              <a:lumOff val="25000"/>
                            </a:schemeClr>
                          </a:solidFill>
                        </a:rPr>
                        <a:t>Anticipated barriers and how they will be addressed</a:t>
                      </a:r>
                    </a:p>
                  </a:txBody>
                  <a:tcPr marL="259315" marR="155589" marT="155589" marB="155589">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extLst>
                  <a:ext uri="{0D108BD9-81ED-4DB2-BD59-A6C34878D82A}">
                    <a16:rowId xmlns:a16="http://schemas.microsoft.com/office/drawing/2014/main" val="2882274092"/>
                  </a:ext>
                </a:extLst>
              </a:tr>
              <a:tr h="1457411">
                <a:tc>
                  <a:txBody>
                    <a:bodyPr/>
                    <a:lstStyle/>
                    <a:p>
                      <a:r>
                        <a:rPr lang="en-US" dirty="0"/>
                        <a:t>1. e.g. FGM medicalization within code of conduct for health professionals</a:t>
                      </a:r>
                    </a:p>
                  </a:txBody>
                  <a:tcPr>
                    <a:lnL w="12700" cmpd="sng">
                      <a:noFill/>
                      <a:prstDash val="solid"/>
                    </a:lnL>
                    <a:lnR w="12700" cmpd="sng">
                      <a:noFill/>
                      <a:prstDash val="solid"/>
                    </a:lnR>
                    <a:lnT w="12700" cmpd="sng">
                      <a:noFill/>
                      <a:prstDash val="solid"/>
                    </a:lnT>
                    <a:lnB w="19050" cap="flat" cmpd="sng" algn="ctr">
                      <a:solidFill>
                        <a:srgbClr val="FFFFFF"/>
                      </a:solidFill>
                      <a:prstDash val="solid"/>
                    </a:lnB>
                    <a:solidFill>
                      <a:srgbClr val="B4BCBE">
                        <a:alpha val="34902"/>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e.g. Facilitator: regulatory institutes supportive</a:t>
                      </a:r>
                    </a:p>
                    <a:p>
                      <a:endParaRPr lang="en-US" dirty="0"/>
                    </a:p>
                  </a:txBody>
                  <a:tcPr>
                    <a:lnL w="12700" cmpd="sng">
                      <a:noFill/>
                      <a:prstDash val="solid"/>
                    </a:lnL>
                    <a:lnR w="12700" cmpd="sng">
                      <a:noFill/>
                      <a:prstDash val="solid"/>
                    </a:lnR>
                    <a:lnT w="12700" cmpd="sng">
                      <a:noFill/>
                      <a:prstDash val="solid"/>
                    </a:lnT>
                    <a:lnB w="19050" cap="flat" cmpd="sng" algn="ctr">
                      <a:solidFill>
                        <a:srgbClr val="FFFFFF"/>
                      </a:solidFill>
                      <a:prstDash val="solid"/>
                      <a:round/>
                      <a:headEnd type="none" w="med" len="med"/>
                      <a:tailEnd type="none" w="med" len="med"/>
                    </a:lnB>
                    <a:solidFill>
                      <a:srgbClr val="B4BCBE">
                        <a:alpha val="34902"/>
                      </a:srgbClr>
                    </a:solidFill>
                  </a:tcPr>
                </a:tc>
                <a:tc>
                  <a:txBody>
                    <a:bodyPr/>
                    <a:lstStyle/>
                    <a:p>
                      <a:r>
                        <a:rPr lang="en-US" dirty="0"/>
                        <a:t>e.g. Barriers: code of conduct not enforced</a:t>
                      </a:r>
                    </a:p>
                    <a:p>
                      <a:endParaRPr lang="en-US" dirty="0"/>
                    </a:p>
                  </a:txBody>
                  <a:tcPr>
                    <a:lnL w="12700" cmpd="sng">
                      <a:noFill/>
                      <a:prstDash val="solid"/>
                    </a:lnL>
                    <a:lnR w="12700" cmpd="sng">
                      <a:noFill/>
                      <a:prstDash val="solid"/>
                    </a:lnR>
                    <a:lnT w="12700" cmpd="sng">
                      <a:no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3563770093"/>
                  </a:ext>
                </a:extLst>
              </a:tr>
              <a:tr h="2695815">
                <a:tc>
                  <a:txBody>
                    <a:bodyPr/>
                    <a:lstStyle/>
                    <a:p>
                      <a:r>
                        <a:rPr lang="en-US" dirty="0"/>
                        <a:t>2. e.g. develop accountability framework for FGM services and FGM medicalization</a:t>
                      </a:r>
                    </a:p>
                  </a:txBody>
                  <a:tcPr>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e.g. Facilitators: ministry of health strengthening accountability systems for midwives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lnL w="12700" cmpd="sng">
                      <a:noFill/>
                      <a:prstDash val="solid"/>
                    </a:lnL>
                    <a:lnR w="12700" cmpd="sng">
                      <a:noFill/>
                      <a:prstDash val="soli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BCBE">
                        <a:alpha val="34902"/>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e.g. Barriers: economic and social drivers for midwives strong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Recommendation: Value clarification exercises with midwives in trainings and coordinate with other players working within community</a:t>
                      </a:r>
                    </a:p>
                  </a:txBody>
                  <a:tcPr>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2066541954"/>
                  </a:ext>
                </a:extLst>
              </a:tr>
              <a:tr h="777286">
                <a:tc>
                  <a:txBody>
                    <a:bodyPr/>
                    <a:lstStyle/>
                    <a:p>
                      <a:endParaRPr lang="en-US" sz="1600" dirty="0">
                        <a:solidFill>
                          <a:schemeClr val="tx1">
                            <a:lumMod val="75000"/>
                            <a:lumOff val="25000"/>
                          </a:schemeClr>
                        </a:solidFill>
                      </a:endParaRPr>
                    </a:p>
                  </a:txBody>
                  <a:tcPr marL="259315" marR="134844" marT="134844" marB="134844">
                    <a:lnL w="12700" cmpd="sng">
                      <a:noFill/>
                      <a:prstDash val="solid"/>
                    </a:lnL>
                    <a:lnR w="12700" cmpd="sng">
                      <a:noFill/>
                      <a:prstDash val="solid"/>
                    </a:lnR>
                    <a:lnT w="19050" cap="flat" cmpd="sng" algn="ctr">
                      <a:solidFill>
                        <a:srgbClr val="FFFFFF"/>
                      </a:solidFill>
                      <a:prstDash val="solid"/>
                      <a:round/>
                      <a:headEnd type="none" w="med" len="med"/>
                      <a:tailEnd type="none" w="med" len="med"/>
                    </a:lnT>
                    <a:lnB w="12700" cmpd="sng">
                      <a:noFill/>
                      <a:prstDash val="solid"/>
                    </a:lnB>
                    <a:solidFill>
                      <a:srgbClr val="B4BCBE">
                        <a:alpha val="34902"/>
                      </a:srgbClr>
                    </a:solidFill>
                  </a:tcPr>
                </a:tc>
                <a:tc>
                  <a:txBody>
                    <a:bodyPr/>
                    <a:lstStyle/>
                    <a:p>
                      <a:endParaRPr lang="en-US" sz="1600" dirty="0">
                        <a:solidFill>
                          <a:schemeClr val="tx1">
                            <a:lumMod val="75000"/>
                            <a:lumOff val="25000"/>
                          </a:schemeClr>
                        </a:solidFill>
                      </a:endParaRPr>
                    </a:p>
                  </a:txBody>
                  <a:tcPr marL="259315" marR="134844" marT="134844" marB="134844">
                    <a:lnL w="12700" cmpd="sng">
                      <a:noFill/>
                      <a:prstDash val="solid"/>
                    </a:lnL>
                    <a:lnR w="12700" cmpd="sng">
                      <a:noFill/>
                      <a:prstDash val="solid"/>
                    </a:lnR>
                    <a:lnT w="19050" cap="flat" cmpd="sng" algn="ctr">
                      <a:solidFill>
                        <a:srgbClr val="FFFFFF"/>
                      </a:solidFill>
                      <a:prstDash val="solid"/>
                      <a:round/>
                      <a:headEnd type="none" w="med" len="med"/>
                      <a:tailEnd type="none" w="med" len="med"/>
                    </a:lnT>
                    <a:lnB w="12700" cmpd="sng">
                      <a:noFill/>
                      <a:prstDash val="solid"/>
                    </a:lnB>
                    <a:solidFill>
                      <a:srgbClr val="B4BCBE">
                        <a:alpha val="34902"/>
                      </a:srgbClr>
                    </a:solidFill>
                  </a:tcPr>
                </a:tc>
                <a:tc>
                  <a:txBody>
                    <a:bodyPr/>
                    <a:lstStyle/>
                    <a:p>
                      <a:endParaRPr lang="en-US" sz="1600" dirty="0">
                        <a:solidFill>
                          <a:schemeClr val="tx1">
                            <a:lumMod val="75000"/>
                            <a:lumOff val="25000"/>
                          </a:schemeClr>
                        </a:solidFill>
                      </a:endParaRPr>
                    </a:p>
                  </a:txBody>
                  <a:tcPr marL="259315" marR="134844" marT="134844" marB="134844">
                    <a:lnL w="12700" cmpd="sng">
                      <a:noFill/>
                      <a:prstDash val="solid"/>
                    </a:lnL>
                    <a:lnR w="12700" cmpd="sng">
                      <a:noFill/>
                      <a:prstDash val="solid"/>
                    </a:lnR>
                    <a:lnT w="19050" cap="flat" cmpd="sng" algn="ctr">
                      <a:solidFill>
                        <a:srgbClr val="FFFFFF"/>
                      </a:solidFill>
                      <a:prstDash val="solid"/>
                      <a:round/>
                      <a:headEnd type="none" w="med" len="med"/>
                      <a:tailEnd type="none" w="med" len="med"/>
                    </a:lnT>
                    <a:lnB w="12700" cmpd="sng">
                      <a:noFill/>
                      <a:prstDash val="solid"/>
                    </a:lnB>
                    <a:solidFill>
                      <a:srgbClr val="B4BCBE">
                        <a:alpha val="34902"/>
                      </a:srgbClr>
                    </a:solidFill>
                  </a:tcPr>
                </a:tc>
                <a:extLst>
                  <a:ext uri="{0D108BD9-81ED-4DB2-BD59-A6C34878D82A}">
                    <a16:rowId xmlns:a16="http://schemas.microsoft.com/office/drawing/2014/main" val="1669499165"/>
                  </a:ext>
                </a:extLst>
              </a:tr>
            </a:tbl>
          </a:graphicData>
        </a:graphic>
      </p:graphicFrame>
    </p:spTree>
    <p:extLst>
      <p:ext uri="{BB962C8B-B14F-4D97-AF65-F5344CB8AC3E}">
        <p14:creationId xmlns:p14="http://schemas.microsoft.com/office/powerpoint/2010/main" val="2260986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1A6A1DA-A89A-1FA5-3324-8C627916365C}"/>
              </a:ext>
            </a:extLst>
          </p:cNvPr>
          <p:cNvGraphicFramePr>
            <a:graphicFrameLocks noGrp="1"/>
          </p:cNvGraphicFramePr>
          <p:nvPr>
            <p:extLst>
              <p:ext uri="{D42A27DB-BD31-4B8C-83A1-F6EECF244321}">
                <p14:modId xmlns:p14="http://schemas.microsoft.com/office/powerpoint/2010/main" val="2859750165"/>
              </p:ext>
            </p:extLst>
          </p:nvPr>
        </p:nvGraphicFramePr>
        <p:xfrm>
          <a:off x="1757049" y="162063"/>
          <a:ext cx="10420350" cy="6464367"/>
        </p:xfrm>
        <a:graphic>
          <a:graphicData uri="http://schemas.openxmlformats.org/drawingml/2006/table">
            <a:tbl>
              <a:tblPr firstRow="1" firstCol="1" bandRow="1">
                <a:tableStyleId>{9D7B26C5-4107-4FEC-AEDC-1716B250A1EF}</a:tableStyleId>
              </a:tblPr>
              <a:tblGrid>
                <a:gridCol w="893174">
                  <a:extLst>
                    <a:ext uri="{9D8B030D-6E8A-4147-A177-3AD203B41FA5}">
                      <a16:colId xmlns:a16="http://schemas.microsoft.com/office/drawing/2014/main" val="297949277"/>
                    </a:ext>
                  </a:extLst>
                </a:gridCol>
                <a:gridCol w="2030461">
                  <a:extLst>
                    <a:ext uri="{9D8B030D-6E8A-4147-A177-3AD203B41FA5}">
                      <a16:colId xmlns:a16="http://schemas.microsoft.com/office/drawing/2014/main" val="2429230944"/>
                    </a:ext>
                  </a:extLst>
                </a:gridCol>
                <a:gridCol w="1720865">
                  <a:extLst>
                    <a:ext uri="{9D8B030D-6E8A-4147-A177-3AD203B41FA5}">
                      <a16:colId xmlns:a16="http://schemas.microsoft.com/office/drawing/2014/main" val="2684494622"/>
                    </a:ext>
                  </a:extLst>
                </a:gridCol>
                <a:gridCol w="1190897">
                  <a:extLst>
                    <a:ext uri="{9D8B030D-6E8A-4147-A177-3AD203B41FA5}">
                      <a16:colId xmlns:a16="http://schemas.microsoft.com/office/drawing/2014/main" val="3290508110"/>
                    </a:ext>
                  </a:extLst>
                </a:gridCol>
                <a:gridCol w="1533279">
                  <a:extLst>
                    <a:ext uri="{9D8B030D-6E8A-4147-A177-3AD203B41FA5}">
                      <a16:colId xmlns:a16="http://schemas.microsoft.com/office/drawing/2014/main" val="1677381145"/>
                    </a:ext>
                  </a:extLst>
                </a:gridCol>
                <a:gridCol w="908058">
                  <a:extLst>
                    <a:ext uri="{9D8B030D-6E8A-4147-A177-3AD203B41FA5}">
                      <a16:colId xmlns:a16="http://schemas.microsoft.com/office/drawing/2014/main" val="3108868865"/>
                    </a:ext>
                  </a:extLst>
                </a:gridCol>
                <a:gridCol w="967603">
                  <a:extLst>
                    <a:ext uri="{9D8B030D-6E8A-4147-A177-3AD203B41FA5}">
                      <a16:colId xmlns:a16="http://schemas.microsoft.com/office/drawing/2014/main" val="998072131"/>
                    </a:ext>
                  </a:extLst>
                </a:gridCol>
                <a:gridCol w="1176013">
                  <a:extLst>
                    <a:ext uri="{9D8B030D-6E8A-4147-A177-3AD203B41FA5}">
                      <a16:colId xmlns:a16="http://schemas.microsoft.com/office/drawing/2014/main" val="2466518116"/>
                    </a:ext>
                  </a:extLst>
                </a:gridCol>
              </a:tblGrid>
              <a:tr h="2630414">
                <a:tc>
                  <a:txBody>
                    <a:bodyPr/>
                    <a:lstStyle/>
                    <a:p>
                      <a:pPr algn="ctr">
                        <a:lnSpc>
                          <a:spcPct val="107000"/>
                        </a:lnSpc>
                        <a:spcAft>
                          <a:spcPts val="800"/>
                        </a:spcAft>
                      </a:pPr>
                      <a:r>
                        <a:rPr lang="en-GB" sz="1600" dirty="0">
                          <a:effectLst/>
                        </a:rPr>
                        <a:t>IMPACT</a:t>
                      </a:r>
                      <a:br>
                        <a:rPr lang="en-GB" sz="1600" dirty="0">
                          <a:effectLst/>
                        </a:rPr>
                      </a:br>
                      <a:r>
                        <a:rPr lang="en-GB" sz="1600" dirty="0">
                          <a:effectLst/>
                          <a:highlight>
                            <a:srgbClr val="FFFF00"/>
                          </a:highlight>
                        </a:rPr>
                        <a:t>Overall goal of your advocacy</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PRIORITY(IES)</a:t>
                      </a:r>
                      <a:br>
                        <a:rPr lang="en-GB" sz="1600" dirty="0">
                          <a:effectLst/>
                        </a:rPr>
                      </a:br>
                      <a:r>
                        <a:rPr lang="en-GB" sz="1600" dirty="0">
                          <a:effectLst/>
                          <a:highlight>
                            <a:srgbClr val="FFFF00"/>
                          </a:highlight>
                        </a:rPr>
                        <a:t>Steps to achieve your impact</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OBJECTIVE(S) </a:t>
                      </a:r>
                      <a:br>
                        <a:rPr lang="en-GB" sz="1600" dirty="0">
                          <a:effectLst/>
                        </a:rPr>
                      </a:br>
                      <a:r>
                        <a:rPr lang="en-GB" sz="1600" dirty="0">
                          <a:effectLst/>
                          <a:highlight>
                            <a:srgbClr val="FFFF00"/>
                          </a:highlight>
                        </a:rPr>
                        <a:t>Specific asks to achieve your priorities</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TARGET(S)</a:t>
                      </a:r>
                      <a:br>
                        <a:rPr lang="en-GB" sz="1600" dirty="0">
                          <a:effectLst/>
                        </a:rPr>
                      </a:br>
                      <a:r>
                        <a:rPr lang="en-GB" sz="1600" dirty="0">
                          <a:effectLst/>
                          <a:highlight>
                            <a:srgbClr val="FFFF00"/>
                          </a:highlight>
                        </a:rPr>
                        <a:t>Those who have the power to fulfil your asks</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MESSAGE(S)</a:t>
                      </a:r>
                      <a:br>
                        <a:rPr lang="en-GB" sz="1600" dirty="0">
                          <a:effectLst/>
                        </a:rPr>
                      </a:br>
                      <a:r>
                        <a:rPr lang="en-GB" sz="1600" dirty="0">
                          <a:effectLst/>
                          <a:highlight>
                            <a:srgbClr val="FFFF00"/>
                          </a:highlight>
                        </a:rPr>
                        <a:t>Structured communication to support your asks</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METHOD(S)</a:t>
                      </a:r>
                      <a:r>
                        <a:rPr lang="en-GB" sz="1600" dirty="0">
                          <a:effectLst/>
                          <a:highlight>
                            <a:srgbClr val="FFFF00"/>
                          </a:highlight>
                        </a:rPr>
                        <a:t>Way(s) to deliver your message</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RESOURCE(S) </a:t>
                      </a:r>
                      <a:r>
                        <a:rPr lang="en-GB" sz="1600" dirty="0">
                          <a:effectLst/>
                          <a:highlight>
                            <a:srgbClr val="FFFF00"/>
                          </a:highlight>
                        </a:rPr>
                        <a:t>What you have/ need</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M&amp;E INDICATORS</a:t>
                      </a:r>
                      <a:br>
                        <a:rPr lang="en-GB" sz="1600" dirty="0">
                          <a:effectLst/>
                        </a:rPr>
                      </a:br>
                      <a:r>
                        <a:rPr lang="en-GB" sz="1600" dirty="0">
                          <a:effectLst/>
                          <a:highlight>
                            <a:srgbClr val="FFFF00"/>
                          </a:highlight>
                        </a:rPr>
                        <a:t>How you measure success</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extLst>
                  <a:ext uri="{0D108BD9-81ED-4DB2-BD59-A6C34878D82A}">
                    <a16:rowId xmlns:a16="http://schemas.microsoft.com/office/drawing/2014/main" val="2637268490"/>
                  </a:ext>
                </a:extLst>
              </a:tr>
              <a:tr h="3833953">
                <a:tc>
                  <a:txBody>
                    <a:bodyPr/>
                    <a:lstStyle/>
                    <a:p>
                      <a:pPr>
                        <a:lnSpc>
                          <a:spcPct val="107000"/>
                        </a:lnSpc>
                        <a:spcAft>
                          <a:spcPts val="800"/>
                        </a:spcAft>
                      </a:pPr>
                      <a:r>
                        <a:rPr lang="en-GB" sz="1400" dirty="0">
                          <a:effectLst/>
                        </a:rPr>
                        <a:t>e.g. Mobilize investment and political commitment </a:t>
                      </a:r>
                      <a:endParaRPr lang="en-GB" sz="1400" dirty="0">
                        <a:effectLst/>
                        <a:latin typeface="+mn-lt"/>
                        <a:ea typeface="Calibri" panose="020F0502020204030204" pitchFamily="34" charset="0"/>
                        <a:cs typeface="Arial" panose="020B0604020202020204" pitchFamily="34" charset="0"/>
                      </a:endParaRPr>
                    </a:p>
                  </a:txBody>
                  <a:tcPr marL="8596" marR="8596" marT="0" marB="0"/>
                </a:tc>
                <a:tc>
                  <a:txBody>
                    <a:bodyPr/>
                    <a:lstStyle/>
                    <a:p>
                      <a:pPr marL="0" lvl="0" indent="0" algn="l" defTabSz="914400" rtl="0" eaLnBrk="1" latinLnBrk="0" hangingPunct="1">
                        <a:lnSpc>
                          <a:spcPct val="107000"/>
                        </a:lnSpc>
                        <a:spcAft>
                          <a:spcPts val="800"/>
                        </a:spcAft>
                        <a:buFont typeface="Arial" panose="020B0604020202020204" pitchFamily="34" charset="0"/>
                        <a:buNone/>
                        <a:tabLst>
                          <a:tab pos="457200" algn="l"/>
                        </a:tabLst>
                      </a:pPr>
                      <a:r>
                        <a:rPr lang="en-GB" sz="1400" kern="1200" dirty="0">
                          <a:solidFill>
                            <a:schemeClr val="tx1"/>
                          </a:solidFill>
                          <a:effectLst/>
                        </a:rPr>
                        <a:t>e.g. Commitment form </a:t>
                      </a:r>
                      <a:r>
                        <a:rPr lang="en-GB" sz="1400" kern="1200" dirty="0" err="1">
                          <a:solidFill>
                            <a:schemeClr val="tx1"/>
                          </a:solidFill>
                          <a:effectLst/>
                        </a:rPr>
                        <a:t>MoH</a:t>
                      </a:r>
                      <a:r>
                        <a:rPr lang="en-GB" sz="1400" kern="1200" dirty="0">
                          <a:solidFill>
                            <a:schemeClr val="tx1"/>
                          </a:solidFill>
                          <a:effectLst/>
                        </a:rPr>
                        <a:t> to recognize FGM as a health topic</a:t>
                      </a:r>
                      <a:endParaRPr lang="en-GB" sz="1400" kern="1200" dirty="0">
                        <a:solidFill>
                          <a:schemeClr val="tx1"/>
                        </a:solidFill>
                        <a:effectLst/>
                        <a:latin typeface="+mn-lt"/>
                        <a:ea typeface="+mn-ea"/>
                        <a:cs typeface="+mn-cs"/>
                      </a:endParaRPr>
                    </a:p>
                  </a:txBody>
                  <a:tcPr marL="8596" marR="8596" marT="0" marB="0"/>
                </a:tc>
                <a:tc>
                  <a:txBody>
                    <a:bodyPr/>
                    <a:lstStyle/>
                    <a:p>
                      <a:pPr marL="0" lvl="0" indent="0" rtl="0">
                        <a:lnSpc>
                          <a:spcPct val="107000"/>
                        </a:lnSpc>
                        <a:spcAft>
                          <a:spcPts val="800"/>
                        </a:spcAft>
                        <a:buFont typeface="Arial" panose="020B0604020202020204" pitchFamily="34" charset="0"/>
                        <a:buNone/>
                        <a:tabLst>
                          <a:tab pos="457200" algn="l"/>
                        </a:tabLst>
                      </a:pPr>
                      <a:r>
                        <a:rPr lang="en-GB" sz="1400" dirty="0" err="1">
                          <a:effectLst/>
                        </a:rPr>
                        <a:t>e.g</a:t>
                      </a:r>
                      <a:r>
                        <a:rPr lang="en-GB" sz="1400" dirty="0">
                          <a:effectLst/>
                        </a:rPr>
                        <a:t>, Integrate FGM within RMNCAH policy and annual health plans</a:t>
                      </a:r>
                      <a:endParaRPr lang="en-GB" sz="1400" dirty="0">
                        <a:effectLst/>
                        <a:latin typeface="+mn-lt"/>
                        <a:ea typeface="Calibri" panose="020F0502020204030204" pitchFamily="34" charset="0"/>
                        <a:cs typeface="Times New Roman" panose="02020603050405020304" pitchFamily="18" charset="0"/>
                      </a:endParaRPr>
                    </a:p>
                  </a:txBody>
                  <a:tcPr marL="8596" marR="8596" marT="0" marB="0"/>
                </a:tc>
                <a:tc>
                  <a:txBody>
                    <a:bodyPr/>
                    <a:lstStyle/>
                    <a:p>
                      <a:pPr>
                        <a:lnSpc>
                          <a:spcPct val="107000"/>
                        </a:lnSpc>
                        <a:spcAft>
                          <a:spcPts val="800"/>
                        </a:spcAft>
                      </a:pPr>
                      <a:r>
                        <a:rPr lang="en-GB" sz="1400" dirty="0">
                          <a:effectLst/>
                        </a:rPr>
                        <a:t>e.g. RMNACH Director, </a:t>
                      </a:r>
                      <a:r>
                        <a:rPr lang="en-GB" sz="1400" dirty="0" err="1">
                          <a:effectLst/>
                        </a:rPr>
                        <a:t>MoH</a:t>
                      </a:r>
                      <a:r>
                        <a:rPr lang="en-GB" sz="1400" dirty="0">
                          <a:effectLst/>
                        </a:rPr>
                        <a:t> DG</a:t>
                      </a:r>
                    </a:p>
                    <a:p>
                      <a:pPr>
                        <a:lnSpc>
                          <a:spcPct val="107000"/>
                        </a:lnSpc>
                        <a:spcAft>
                          <a:spcPts val="800"/>
                        </a:spcAft>
                      </a:pPr>
                      <a:endParaRPr lang="en-GB" sz="1400" dirty="0">
                        <a:effectLst/>
                        <a:latin typeface="+mn-lt"/>
                        <a:ea typeface="Calibri" panose="020F0502020204030204" pitchFamily="34" charset="0"/>
                        <a:cs typeface="Arial" panose="020B0604020202020204" pitchFamily="34" charset="0"/>
                      </a:endParaRPr>
                    </a:p>
                  </a:txBody>
                  <a:tcPr marL="8596" marR="8596" marT="0" marB="0"/>
                </a:tc>
                <a:tc>
                  <a:txBody>
                    <a:bodyPr/>
                    <a:lstStyle/>
                    <a:p>
                      <a:pPr>
                        <a:lnSpc>
                          <a:spcPct val="107000"/>
                        </a:lnSpc>
                        <a:spcAft>
                          <a:spcPts val="800"/>
                        </a:spcAft>
                      </a:pPr>
                      <a:r>
                        <a:rPr lang="en-GB" sz="1400" dirty="0">
                          <a:effectLst/>
                          <a:highlight>
                            <a:srgbClr val="FFFF00"/>
                          </a:highlight>
                        </a:rPr>
                        <a:t>Write advocacy message in next slide- see example in slide 40, session 1 in module 4</a:t>
                      </a:r>
                      <a:endParaRPr lang="en-GB" sz="14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nSpc>
                          <a:spcPct val="107000"/>
                        </a:lnSpc>
                        <a:spcAft>
                          <a:spcPts val="800"/>
                        </a:spcAft>
                      </a:pPr>
                      <a:r>
                        <a:rPr lang="en-GB" sz="1400" dirty="0">
                          <a:effectLst/>
                        </a:rPr>
                        <a:t>e.g. Lobbying</a:t>
                      </a:r>
                    </a:p>
                    <a:p>
                      <a:pPr>
                        <a:lnSpc>
                          <a:spcPct val="107000"/>
                        </a:lnSpc>
                        <a:spcAft>
                          <a:spcPts val="800"/>
                        </a:spcAft>
                      </a:pPr>
                      <a:endParaRPr lang="en-GB" sz="1400" dirty="0">
                        <a:effectLst/>
                        <a:latin typeface="+mn-lt"/>
                      </a:endParaRPr>
                    </a:p>
                  </a:txBody>
                  <a:tcPr marL="8596" marR="8596" marT="0" marB="0"/>
                </a:tc>
                <a:tc>
                  <a:txBody>
                    <a:bodyPr/>
                    <a:lstStyle/>
                    <a:p>
                      <a:pPr>
                        <a:lnSpc>
                          <a:spcPct val="107000"/>
                        </a:lnSpc>
                        <a:spcAft>
                          <a:spcPts val="800"/>
                        </a:spcAft>
                      </a:pPr>
                      <a:r>
                        <a:rPr lang="en-GB" sz="1400" dirty="0">
                          <a:effectLst/>
                        </a:rPr>
                        <a:t>e.g. Cost calculator Fact sheet</a:t>
                      </a:r>
                      <a:endParaRPr lang="en-GB" sz="1400" dirty="0">
                        <a:effectLst/>
                        <a:latin typeface="+mn-lt"/>
                        <a:ea typeface="Calibri" panose="020F0502020204030204" pitchFamily="34" charset="0"/>
                        <a:cs typeface="Arial" panose="020B0604020202020204" pitchFamily="34" charset="0"/>
                      </a:endParaRPr>
                    </a:p>
                  </a:txBody>
                  <a:tcPr marL="8596" marR="8596" marT="0" marB="0"/>
                </a:tc>
                <a:tc>
                  <a:txBody>
                    <a:bodyPr/>
                    <a:lstStyle/>
                    <a:p>
                      <a:pPr>
                        <a:lnSpc>
                          <a:spcPct val="107000"/>
                        </a:lnSpc>
                        <a:spcAft>
                          <a:spcPts val="800"/>
                        </a:spcAft>
                      </a:pPr>
                      <a:r>
                        <a:rPr lang="en-GB" sz="1400" dirty="0">
                          <a:effectLst/>
                        </a:rPr>
                        <a:t>1. FGM  integrated within RMNCAH policy/ investment framework</a:t>
                      </a:r>
                    </a:p>
                    <a:p>
                      <a:pPr>
                        <a:lnSpc>
                          <a:spcPct val="107000"/>
                        </a:lnSpc>
                        <a:spcAft>
                          <a:spcPts val="800"/>
                        </a:spcAft>
                      </a:pPr>
                      <a:r>
                        <a:rPr lang="en-GB" sz="1400" dirty="0">
                          <a:effectLst/>
                        </a:rPr>
                        <a:t>2. FGM integrated within </a:t>
                      </a:r>
                      <a:r>
                        <a:rPr lang="en-GB" sz="1400" dirty="0" err="1">
                          <a:effectLst/>
                        </a:rPr>
                        <a:t>MoH</a:t>
                      </a:r>
                      <a:r>
                        <a:rPr lang="en-GB" sz="1400" dirty="0">
                          <a:effectLst/>
                        </a:rPr>
                        <a:t> plans funding, governance, M&amp;E, account pillars/plans</a:t>
                      </a:r>
                      <a:endParaRPr lang="en-GB" sz="1400" dirty="0">
                        <a:effectLst/>
                        <a:latin typeface="+mn-lt"/>
                        <a:ea typeface="Calibri" panose="020F0502020204030204" pitchFamily="34" charset="0"/>
                        <a:cs typeface="Arial" panose="020B0604020202020204" pitchFamily="34" charset="0"/>
                      </a:endParaRPr>
                    </a:p>
                  </a:txBody>
                  <a:tcPr marL="8596" marR="8596" marT="0" marB="0"/>
                </a:tc>
                <a:extLst>
                  <a:ext uri="{0D108BD9-81ED-4DB2-BD59-A6C34878D82A}">
                    <a16:rowId xmlns:a16="http://schemas.microsoft.com/office/drawing/2014/main" val="4222856521"/>
                  </a:ext>
                </a:extLst>
              </a:tr>
            </a:tbl>
          </a:graphicData>
        </a:graphic>
      </p:graphicFrame>
      <p:sp>
        <p:nvSpPr>
          <p:cNvPr id="6" name="Title 1">
            <a:extLst>
              <a:ext uri="{FF2B5EF4-FFF2-40B4-BE49-F238E27FC236}">
                <a16:creationId xmlns:a16="http://schemas.microsoft.com/office/drawing/2014/main" id="{7AAC6F7F-5330-4D75-9BD4-47AA767084AD}"/>
              </a:ext>
            </a:extLst>
          </p:cNvPr>
          <p:cNvSpPr>
            <a:spLocks noGrp="1"/>
          </p:cNvSpPr>
          <p:nvPr>
            <p:ph type="title"/>
          </p:nvPr>
        </p:nvSpPr>
        <p:spPr>
          <a:xfrm>
            <a:off x="97726" y="43312"/>
            <a:ext cx="1771650" cy="1630862"/>
          </a:xfrm>
          <a:prstGeom prst="ellipse">
            <a:avLst/>
          </a:prstGeom>
          <a:solidFill>
            <a:schemeClr val="accent4">
              <a:lumMod val="40000"/>
              <a:lumOff val="60000"/>
            </a:schemeClr>
          </a:solidFill>
          <a:ln w="174625" cmpd="thinThick">
            <a:solidFill>
              <a:srgbClr val="262626"/>
            </a:solidFill>
          </a:ln>
        </p:spPr>
        <p:txBody>
          <a:bodyPr vert="horz" lIns="91440" tIns="45720" rIns="91440" bIns="45720" rtlCol="0" anchor="ctr">
            <a:normAutofit/>
          </a:bodyPr>
          <a:lstStyle/>
          <a:p>
            <a:pPr algn="ctr"/>
            <a:r>
              <a:rPr lang="en-US" sz="1800" kern="1200" dirty="0">
                <a:latin typeface="+mj-lt"/>
                <a:ea typeface="+mj-ea"/>
                <a:cs typeface="+mj-cs"/>
              </a:rPr>
              <a:t>Advocacy Plan</a:t>
            </a:r>
          </a:p>
        </p:txBody>
      </p:sp>
    </p:spTree>
    <p:extLst>
      <p:ext uri="{BB962C8B-B14F-4D97-AF65-F5344CB8AC3E}">
        <p14:creationId xmlns:p14="http://schemas.microsoft.com/office/powerpoint/2010/main" val="2573463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389B38C2-99CB-45EA-99E6-06B52023D259}"/>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b="1" kern="1200" dirty="0">
                <a:solidFill>
                  <a:schemeClr val="bg1"/>
                </a:solidFill>
                <a:latin typeface="+mj-lt"/>
                <a:ea typeface="+mj-ea"/>
                <a:cs typeface="+mj-cs"/>
              </a:rPr>
              <a:t>Advocacy message targeting </a:t>
            </a:r>
            <a:r>
              <a:rPr lang="en-US" sz="3200" b="1" kern="1200" dirty="0">
                <a:solidFill>
                  <a:srgbClr val="FFFF00"/>
                </a:solidFill>
                <a:latin typeface="+mj-lt"/>
                <a:ea typeface="+mj-ea"/>
                <a:cs typeface="+mj-cs"/>
              </a:rPr>
              <a:t>xxx</a:t>
            </a:r>
          </a:p>
        </p:txBody>
      </p:sp>
      <p:graphicFrame>
        <p:nvGraphicFramePr>
          <p:cNvPr id="4" name="Table 5">
            <a:extLst>
              <a:ext uri="{FF2B5EF4-FFF2-40B4-BE49-F238E27FC236}">
                <a16:creationId xmlns:a16="http://schemas.microsoft.com/office/drawing/2014/main" id="{802E67BF-9381-45AF-A424-0E3289729B5D}"/>
              </a:ext>
            </a:extLst>
          </p:cNvPr>
          <p:cNvGraphicFramePr>
            <a:graphicFrameLocks noGrp="1"/>
          </p:cNvGraphicFramePr>
          <p:nvPr>
            <p:extLst>
              <p:ext uri="{D42A27DB-BD31-4B8C-83A1-F6EECF244321}">
                <p14:modId xmlns:p14="http://schemas.microsoft.com/office/powerpoint/2010/main" val="3647966918"/>
              </p:ext>
            </p:extLst>
          </p:nvPr>
        </p:nvGraphicFramePr>
        <p:xfrm>
          <a:off x="641131" y="1860646"/>
          <a:ext cx="11210925" cy="4023360"/>
        </p:xfrm>
        <a:graphic>
          <a:graphicData uri="http://schemas.openxmlformats.org/drawingml/2006/table">
            <a:tbl>
              <a:tblPr firstRow="1" bandRow="1">
                <a:tableStyleId>{8799B23B-EC83-4686-B30A-512413B5E67A}</a:tableStyleId>
              </a:tblPr>
              <a:tblGrid>
                <a:gridCol w="3100552">
                  <a:extLst>
                    <a:ext uri="{9D8B030D-6E8A-4147-A177-3AD203B41FA5}">
                      <a16:colId xmlns:a16="http://schemas.microsoft.com/office/drawing/2014/main" val="933121975"/>
                    </a:ext>
                  </a:extLst>
                </a:gridCol>
                <a:gridCol w="8110373">
                  <a:extLst>
                    <a:ext uri="{9D8B030D-6E8A-4147-A177-3AD203B41FA5}">
                      <a16:colId xmlns:a16="http://schemas.microsoft.com/office/drawing/2014/main" val="3630314891"/>
                    </a:ext>
                  </a:extLst>
                </a:gridCol>
              </a:tblGrid>
              <a:tr h="804672">
                <a:tc>
                  <a:txBody>
                    <a:bodyPr/>
                    <a:lstStyle/>
                    <a:p>
                      <a:pPr algn="l"/>
                      <a:r>
                        <a:rPr lang="en-GB" sz="3300" b="1" u="none" strike="noStrike" baseline="0">
                          <a:solidFill>
                            <a:srgbClr val="000000"/>
                          </a:solidFill>
                          <a:latin typeface="+mn-lt"/>
                        </a:rPr>
                        <a:t>Statement</a:t>
                      </a:r>
                      <a:r>
                        <a:rPr lang="en-GB" sz="3300" b="0" u="none" strike="noStrike" baseline="0">
                          <a:solidFill>
                            <a:srgbClr val="000000"/>
                          </a:solidFill>
                          <a:latin typeface="+mn-lt"/>
                        </a:rPr>
                        <a:t> </a:t>
                      </a:r>
                      <a:endParaRPr lang="en-GB" sz="3300" b="0" i="0" u="none" strike="noStrike" baseline="0">
                        <a:solidFill>
                          <a:srgbClr val="000000"/>
                        </a:solidFill>
                        <a:latin typeface="+mn-lt"/>
                        <a:cs typeface="Arial" panose="020B0604020202020204" pitchFamily="34" charset="0"/>
                      </a:endParaRPr>
                    </a:p>
                  </a:txBody>
                  <a:tcPr marL="215537" marR="215537" marT="107769" marB="107769"/>
                </a:tc>
                <a:tc>
                  <a:txBody>
                    <a:bodyPr/>
                    <a:lstStyle/>
                    <a:p>
                      <a:pPr algn="l"/>
                      <a:endParaRPr lang="en-GB" sz="3300" b="0" i="0" u="none" strike="noStrike" baseline="0">
                        <a:solidFill>
                          <a:srgbClr val="000000"/>
                        </a:solidFill>
                        <a:latin typeface="+mn-lt"/>
                        <a:cs typeface="Arial" panose="020B0604020202020204" pitchFamily="34" charset="0"/>
                      </a:endParaRPr>
                    </a:p>
                  </a:txBody>
                  <a:tcPr marL="215537" marR="215537" marT="107769" marB="107769"/>
                </a:tc>
                <a:extLst>
                  <a:ext uri="{0D108BD9-81ED-4DB2-BD59-A6C34878D82A}">
                    <a16:rowId xmlns:a16="http://schemas.microsoft.com/office/drawing/2014/main" val="3481290292"/>
                  </a:ext>
                </a:extLst>
              </a:tr>
              <a:tr h="804672">
                <a:tc>
                  <a:txBody>
                    <a:bodyPr/>
                    <a:lstStyle/>
                    <a:p>
                      <a:pPr algn="l"/>
                      <a:r>
                        <a:rPr lang="en-GB" sz="3300" b="1" u="none" strike="noStrike" baseline="0">
                          <a:solidFill>
                            <a:srgbClr val="000000"/>
                          </a:solidFill>
                          <a:latin typeface="+mn-lt"/>
                        </a:rPr>
                        <a:t>Evidence</a:t>
                      </a:r>
                      <a:r>
                        <a:rPr lang="en-GB" sz="3300" b="0" u="none" strike="noStrike" baseline="0">
                          <a:solidFill>
                            <a:srgbClr val="000000"/>
                          </a:solidFill>
                          <a:latin typeface="+mn-lt"/>
                        </a:rPr>
                        <a:t> </a:t>
                      </a:r>
                      <a:endParaRPr lang="en-GB" sz="3300" b="0" i="0" u="none" strike="noStrike" baseline="0">
                        <a:solidFill>
                          <a:srgbClr val="000000"/>
                        </a:solidFill>
                        <a:latin typeface="+mn-lt"/>
                        <a:cs typeface="Arial" panose="020B0604020202020204" pitchFamily="34" charset="0"/>
                      </a:endParaRPr>
                    </a:p>
                  </a:txBody>
                  <a:tcPr marL="215537" marR="215537" marT="107769" marB="107769"/>
                </a:tc>
                <a:tc>
                  <a:txBody>
                    <a:bodyPr/>
                    <a:lstStyle/>
                    <a:p>
                      <a:pPr algn="l"/>
                      <a:endParaRPr lang="en-GB" sz="3300" b="0" i="0" u="none" strike="noStrike" baseline="0">
                        <a:solidFill>
                          <a:srgbClr val="000000"/>
                        </a:solidFill>
                        <a:latin typeface="+mn-lt"/>
                        <a:cs typeface="Arial" panose="020B0604020202020204" pitchFamily="34" charset="0"/>
                      </a:endParaRPr>
                    </a:p>
                  </a:txBody>
                  <a:tcPr marL="215537" marR="215537" marT="107769" marB="107769"/>
                </a:tc>
                <a:extLst>
                  <a:ext uri="{0D108BD9-81ED-4DB2-BD59-A6C34878D82A}">
                    <a16:rowId xmlns:a16="http://schemas.microsoft.com/office/drawing/2014/main" val="3687728711"/>
                  </a:ext>
                </a:extLst>
              </a:tr>
              <a:tr h="804672">
                <a:tc>
                  <a:txBody>
                    <a:bodyPr/>
                    <a:lstStyle/>
                    <a:p>
                      <a:pPr algn="l"/>
                      <a:r>
                        <a:rPr lang="en-GB" sz="3300" b="1" u="none" strike="noStrike" baseline="0">
                          <a:solidFill>
                            <a:srgbClr val="000000"/>
                          </a:solidFill>
                          <a:latin typeface="+mn-lt"/>
                        </a:rPr>
                        <a:t>Example </a:t>
                      </a:r>
                      <a:endParaRPr lang="en-GB" sz="3300" b="1" i="0" u="none" strike="noStrike" baseline="0">
                        <a:solidFill>
                          <a:srgbClr val="000000"/>
                        </a:solidFill>
                        <a:latin typeface="+mn-lt"/>
                        <a:cs typeface="Arial" panose="020B0604020202020204" pitchFamily="34" charset="0"/>
                      </a:endParaRPr>
                    </a:p>
                  </a:txBody>
                  <a:tcPr marL="215537" marR="215537" marT="107769" marB="107769"/>
                </a:tc>
                <a:tc>
                  <a:txBody>
                    <a:bodyPr/>
                    <a:lstStyle/>
                    <a:p>
                      <a:pPr algn="l"/>
                      <a:endParaRPr lang="en-GB" sz="3300" b="0" i="0" u="none" strike="noStrike" baseline="0">
                        <a:solidFill>
                          <a:srgbClr val="000000"/>
                        </a:solidFill>
                        <a:latin typeface="+mn-lt"/>
                        <a:cs typeface="Arial" panose="020B0604020202020204" pitchFamily="34" charset="0"/>
                      </a:endParaRPr>
                    </a:p>
                  </a:txBody>
                  <a:tcPr marL="215537" marR="215537" marT="107769" marB="107769"/>
                </a:tc>
                <a:extLst>
                  <a:ext uri="{0D108BD9-81ED-4DB2-BD59-A6C34878D82A}">
                    <a16:rowId xmlns:a16="http://schemas.microsoft.com/office/drawing/2014/main" val="1574208631"/>
                  </a:ext>
                </a:extLst>
              </a:tr>
              <a:tr h="804672">
                <a:tc>
                  <a:txBody>
                    <a:bodyPr/>
                    <a:lstStyle/>
                    <a:p>
                      <a:pPr algn="l"/>
                      <a:r>
                        <a:rPr lang="en-GB" sz="3300" b="1" u="none" strike="noStrike" baseline="0">
                          <a:solidFill>
                            <a:srgbClr val="000000"/>
                          </a:solidFill>
                          <a:latin typeface="+mn-lt"/>
                        </a:rPr>
                        <a:t>Goal </a:t>
                      </a:r>
                      <a:endParaRPr lang="en-GB" sz="3300" b="1" i="0" u="none" strike="noStrike" baseline="0">
                        <a:solidFill>
                          <a:srgbClr val="000000"/>
                        </a:solidFill>
                        <a:latin typeface="+mn-lt"/>
                        <a:cs typeface="Arial" panose="020B0604020202020204" pitchFamily="34" charset="0"/>
                      </a:endParaRPr>
                    </a:p>
                  </a:txBody>
                  <a:tcPr marL="215537" marR="215537" marT="107769" marB="10776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3300" b="0" u="none" strike="noStrike" baseline="0">
                        <a:solidFill>
                          <a:srgbClr val="000000"/>
                        </a:solidFill>
                        <a:latin typeface="+mn-lt"/>
                      </a:endParaRPr>
                    </a:p>
                  </a:txBody>
                  <a:tcPr marL="215537" marR="215537" marT="107769" marB="107769"/>
                </a:tc>
                <a:extLst>
                  <a:ext uri="{0D108BD9-81ED-4DB2-BD59-A6C34878D82A}">
                    <a16:rowId xmlns:a16="http://schemas.microsoft.com/office/drawing/2014/main" val="3489982109"/>
                  </a:ext>
                </a:extLst>
              </a:tr>
              <a:tr h="804672">
                <a:tc>
                  <a:txBody>
                    <a:bodyPr/>
                    <a:lstStyle/>
                    <a:p>
                      <a:pPr algn="l"/>
                      <a:r>
                        <a:rPr lang="en-GB" sz="3300" b="1" u="none" strike="noStrike" baseline="0">
                          <a:solidFill>
                            <a:srgbClr val="000000"/>
                          </a:solidFill>
                          <a:latin typeface="+mn-lt"/>
                        </a:rPr>
                        <a:t>Action Desired </a:t>
                      </a:r>
                      <a:endParaRPr lang="en-GB" sz="3300" b="1">
                        <a:latin typeface="+mn-lt"/>
                        <a:cs typeface="Arial" panose="020B0604020202020204" pitchFamily="34" charset="0"/>
                      </a:endParaRPr>
                    </a:p>
                  </a:txBody>
                  <a:tcPr marL="215537" marR="215537" marT="107769" marB="107769"/>
                </a:tc>
                <a:tc>
                  <a:txBody>
                    <a:bodyPr/>
                    <a:lstStyle/>
                    <a:p>
                      <a:pPr marL="0" indent="0" algn="l">
                        <a:buFont typeface="Arial" panose="020B0604020202020204" pitchFamily="34" charset="0"/>
                        <a:buNone/>
                      </a:pPr>
                      <a:endParaRPr lang="en-GB" sz="3300" dirty="0">
                        <a:latin typeface="+mn-lt"/>
                        <a:cs typeface="Arial" panose="020B0604020202020204" pitchFamily="34" charset="0"/>
                      </a:endParaRPr>
                    </a:p>
                  </a:txBody>
                  <a:tcPr marL="215537" marR="215537" marT="107769" marB="107769"/>
                </a:tc>
                <a:extLst>
                  <a:ext uri="{0D108BD9-81ED-4DB2-BD59-A6C34878D82A}">
                    <a16:rowId xmlns:a16="http://schemas.microsoft.com/office/drawing/2014/main" val="1189707547"/>
                  </a:ext>
                </a:extLst>
              </a:tr>
            </a:tbl>
          </a:graphicData>
        </a:graphic>
      </p:graphicFrame>
    </p:spTree>
    <p:extLst>
      <p:ext uri="{BB962C8B-B14F-4D97-AF65-F5344CB8AC3E}">
        <p14:creationId xmlns:p14="http://schemas.microsoft.com/office/powerpoint/2010/main" val="12752262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6D208-C659-4023-8BA0-31FD135ADEF6}"/>
              </a:ext>
            </a:extLst>
          </p:cNvPr>
          <p:cNvSpPr>
            <a:spLocks noGrp="1"/>
          </p:cNvSpPr>
          <p:nvPr>
            <p:ph type="title"/>
          </p:nvPr>
        </p:nvSpPr>
        <p:spPr>
          <a:xfrm>
            <a:off x="1913468" y="365125"/>
            <a:ext cx="9440332" cy="1325563"/>
          </a:xfrm>
        </p:spPr>
        <p:txBody>
          <a:bodyPr vert="horz" lIns="91440" tIns="45720" rIns="91440" bIns="45720" rtlCol="0">
            <a:normAutofit/>
          </a:bodyPr>
          <a:lstStyle/>
          <a:p>
            <a:r>
              <a:rPr lang="en-US" sz="5400" b="1" kern="1200" dirty="0">
                <a:latin typeface="+mj-lt"/>
                <a:ea typeface="+mj-ea"/>
                <a:cs typeface="+mj-cs"/>
              </a:rPr>
              <a:t>Three months plan</a:t>
            </a:r>
          </a:p>
        </p:txBody>
      </p:sp>
      <p:pic>
        <p:nvPicPr>
          <p:cNvPr id="7" name="Graphic 6" descr="Footprints">
            <a:extLst>
              <a:ext uri="{FF2B5EF4-FFF2-40B4-BE49-F238E27FC236}">
                <a16:creationId xmlns:a16="http://schemas.microsoft.com/office/drawing/2014/main" id="{C68B6CA4-BB07-916C-EC8A-F0807D71F74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570706"/>
            <a:ext cx="914400" cy="914400"/>
          </a:xfrm>
          <a:prstGeom prst="rect">
            <a:avLst/>
          </a:prstGeom>
        </p:spPr>
      </p:pic>
      <p:graphicFrame>
        <p:nvGraphicFramePr>
          <p:cNvPr id="5" name="Table 5">
            <a:extLst>
              <a:ext uri="{FF2B5EF4-FFF2-40B4-BE49-F238E27FC236}">
                <a16:creationId xmlns:a16="http://schemas.microsoft.com/office/drawing/2014/main" id="{8E627C13-9EAB-4D49-B588-A42BD647A917}"/>
              </a:ext>
            </a:extLst>
          </p:cNvPr>
          <p:cNvGraphicFramePr>
            <a:graphicFrameLocks noGrp="1"/>
          </p:cNvGraphicFramePr>
          <p:nvPr>
            <p:ph idx="1"/>
            <p:extLst>
              <p:ext uri="{D42A27DB-BD31-4B8C-83A1-F6EECF244321}">
                <p14:modId xmlns:p14="http://schemas.microsoft.com/office/powerpoint/2010/main" val="1301496552"/>
              </p:ext>
            </p:extLst>
          </p:nvPr>
        </p:nvGraphicFramePr>
        <p:xfrm>
          <a:off x="685800" y="1825624"/>
          <a:ext cx="10668000" cy="3887911"/>
        </p:xfrm>
        <a:graphic>
          <a:graphicData uri="http://schemas.openxmlformats.org/drawingml/2006/table">
            <a:tbl>
              <a:tblPr firstRow="1" bandRow="1">
                <a:tableStyleId>{FABFCF23-3B69-468F-B69F-88F6DE6A72F2}</a:tableStyleId>
              </a:tblPr>
              <a:tblGrid>
                <a:gridCol w="1524000">
                  <a:extLst>
                    <a:ext uri="{9D8B030D-6E8A-4147-A177-3AD203B41FA5}">
                      <a16:colId xmlns:a16="http://schemas.microsoft.com/office/drawing/2014/main" val="2178037938"/>
                    </a:ext>
                  </a:extLst>
                </a:gridCol>
                <a:gridCol w="1524000">
                  <a:extLst>
                    <a:ext uri="{9D8B030D-6E8A-4147-A177-3AD203B41FA5}">
                      <a16:colId xmlns:a16="http://schemas.microsoft.com/office/drawing/2014/main" val="3745666220"/>
                    </a:ext>
                  </a:extLst>
                </a:gridCol>
                <a:gridCol w="1524000">
                  <a:extLst>
                    <a:ext uri="{9D8B030D-6E8A-4147-A177-3AD203B41FA5}">
                      <a16:colId xmlns:a16="http://schemas.microsoft.com/office/drawing/2014/main" val="3925972358"/>
                    </a:ext>
                  </a:extLst>
                </a:gridCol>
                <a:gridCol w="1524000">
                  <a:extLst>
                    <a:ext uri="{9D8B030D-6E8A-4147-A177-3AD203B41FA5}">
                      <a16:colId xmlns:a16="http://schemas.microsoft.com/office/drawing/2014/main" val="3108068880"/>
                    </a:ext>
                  </a:extLst>
                </a:gridCol>
                <a:gridCol w="1524000">
                  <a:extLst>
                    <a:ext uri="{9D8B030D-6E8A-4147-A177-3AD203B41FA5}">
                      <a16:colId xmlns:a16="http://schemas.microsoft.com/office/drawing/2014/main" val="1282691200"/>
                    </a:ext>
                  </a:extLst>
                </a:gridCol>
                <a:gridCol w="1524000">
                  <a:extLst>
                    <a:ext uri="{9D8B030D-6E8A-4147-A177-3AD203B41FA5}">
                      <a16:colId xmlns:a16="http://schemas.microsoft.com/office/drawing/2014/main" val="3088020177"/>
                    </a:ext>
                  </a:extLst>
                </a:gridCol>
                <a:gridCol w="1524000">
                  <a:extLst>
                    <a:ext uri="{9D8B030D-6E8A-4147-A177-3AD203B41FA5}">
                      <a16:colId xmlns:a16="http://schemas.microsoft.com/office/drawing/2014/main" val="3792170388"/>
                    </a:ext>
                  </a:extLst>
                </a:gridCol>
              </a:tblGrid>
              <a:tr h="546294">
                <a:tc>
                  <a:txBody>
                    <a:bodyPr/>
                    <a:lstStyle/>
                    <a:p>
                      <a:r>
                        <a:rPr lang="en-US" dirty="0"/>
                        <a:t>Activity</a:t>
                      </a:r>
                    </a:p>
                  </a:txBody>
                  <a:tcPr/>
                </a:tc>
                <a:tc>
                  <a:txBody>
                    <a:bodyPr/>
                    <a:lstStyle/>
                    <a:p>
                      <a:r>
                        <a:rPr lang="en-US" dirty="0"/>
                        <a:t>Month 1</a:t>
                      </a:r>
                    </a:p>
                  </a:txBody>
                  <a:tcPr/>
                </a:tc>
                <a:tc>
                  <a:txBody>
                    <a:bodyPr/>
                    <a:lstStyle/>
                    <a:p>
                      <a:r>
                        <a:rPr lang="en-US" dirty="0"/>
                        <a:t>Month 2</a:t>
                      </a:r>
                    </a:p>
                  </a:txBody>
                  <a:tcPr/>
                </a:tc>
                <a:tc>
                  <a:txBody>
                    <a:bodyPr/>
                    <a:lstStyle/>
                    <a:p>
                      <a:r>
                        <a:rPr lang="en-US" dirty="0"/>
                        <a:t>Month 3</a:t>
                      </a:r>
                    </a:p>
                  </a:txBody>
                  <a:tcPr/>
                </a:tc>
                <a:tc>
                  <a:txBody>
                    <a:bodyPr/>
                    <a:lstStyle/>
                    <a:p>
                      <a:r>
                        <a:rPr lang="en-US" dirty="0"/>
                        <a:t>Responsible person</a:t>
                      </a:r>
                    </a:p>
                  </a:txBody>
                  <a:tcPr/>
                </a:tc>
                <a:tc>
                  <a:txBody>
                    <a:bodyPr/>
                    <a:lstStyle/>
                    <a:p>
                      <a:r>
                        <a:rPr lang="en-US" dirty="0"/>
                        <a:t>Cost/Source</a:t>
                      </a:r>
                    </a:p>
                  </a:txBody>
                  <a:tcPr/>
                </a:tc>
                <a:tc>
                  <a:txBody>
                    <a:bodyPr/>
                    <a:lstStyle/>
                    <a:p>
                      <a:r>
                        <a:rPr lang="en-US" dirty="0"/>
                        <a:t>Resources needed</a:t>
                      </a:r>
                    </a:p>
                  </a:txBody>
                  <a:tcPr/>
                </a:tc>
                <a:extLst>
                  <a:ext uri="{0D108BD9-81ED-4DB2-BD59-A6C34878D82A}">
                    <a16:rowId xmlns:a16="http://schemas.microsoft.com/office/drawing/2014/main" val="1015452790"/>
                  </a:ext>
                </a:extLst>
              </a:tr>
              <a:tr h="2155243">
                <a:tc>
                  <a:txBody>
                    <a:bodyPr/>
                    <a:lstStyle/>
                    <a:p>
                      <a:r>
                        <a:rPr lang="en-US" dirty="0"/>
                        <a:t>1. e.g. Train 15 colleagues in health facility</a:t>
                      </a:r>
                    </a:p>
                  </a:txBody>
                  <a:tcPr/>
                </a:tc>
                <a:tc>
                  <a:txBody>
                    <a:bodyPr/>
                    <a:lstStyle/>
                    <a:p>
                      <a:r>
                        <a:rPr lang="en-US" dirty="0"/>
                        <a:t>Conduct KAP</a:t>
                      </a:r>
                    </a:p>
                  </a:txBody>
                  <a:tcPr/>
                </a:tc>
                <a:tc>
                  <a:txBody>
                    <a:bodyPr/>
                    <a:lstStyle/>
                    <a:p>
                      <a:r>
                        <a:rPr kumimoji="0" lang="en-US" sz="1800" b="0" u="none" strike="noStrike" kern="1200" cap="none" spc="0" normalizeH="0" baseline="0" noProof="0" dirty="0">
                          <a:ln>
                            <a:noFill/>
                          </a:ln>
                          <a:solidFill>
                            <a:prstClr val="black"/>
                          </a:solidFill>
                          <a:effectLst/>
                          <a:uLnTx/>
                          <a:uFillTx/>
                        </a:rPr>
                        <a:t>Tailor training to gaps identified</a:t>
                      </a:r>
                      <a:endParaRPr lang="en-US" dirty="0"/>
                    </a:p>
                  </a:txBody>
                  <a:tcPr/>
                </a:tc>
                <a:tc>
                  <a:txBody>
                    <a:bodyPr/>
                    <a:lstStyle/>
                    <a:p>
                      <a:r>
                        <a:rPr kumimoji="0" lang="en-US" sz="1800" b="0" u="none" strike="noStrike" kern="1200" cap="none" spc="0" normalizeH="0" baseline="0" noProof="0" dirty="0">
                          <a:ln>
                            <a:noFill/>
                          </a:ln>
                          <a:solidFill>
                            <a:prstClr val="black"/>
                          </a:solidFill>
                          <a:effectLst/>
                          <a:uLnTx/>
                          <a:uFillTx/>
                        </a:rPr>
                        <a:t>Mentor/Community of practice for sharing</a:t>
                      </a:r>
                      <a:endParaRPr lang="en-US" dirty="0"/>
                    </a:p>
                  </a:txBody>
                  <a:tcPr/>
                </a:tc>
                <a:tc>
                  <a:txBody>
                    <a:bodyPr/>
                    <a:lstStyle/>
                    <a:p>
                      <a:r>
                        <a:rPr lang="en-US" dirty="0"/>
                        <a:t>Name person</a:t>
                      </a:r>
                    </a:p>
                  </a:txBody>
                  <a:tcPr/>
                </a:tc>
                <a:tc>
                  <a:txBody>
                    <a:bodyPr/>
                    <a:lstStyle/>
                    <a:p>
                      <a:r>
                        <a:rPr lang="en-US" dirty="0"/>
                        <a:t>Estimate cost and funding source</a:t>
                      </a:r>
                    </a:p>
                  </a:txBody>
                  <a:tcPr/>
                </a:tc>
                <a:tc>
                  <a:txBody>
                    <a:bodyPr/>
                    <a:lstStyle/>
                    <a:p>
                      <a:r>
                        <a:rPr lang="en-US" dirty="0"/>
                        <a:t>e.g. WhatsApp group</a:t>
                      </a:r>
                    </a:p>
                  </a:txBody>
                  <a:tcPr/>
                </a:tc>
                <a:extLst>
                  <a:ext uri="{0D108BD9-81ED-4DB2-BD59-A6C34878D82A}">
                    <a16:rowId xmlns:a16="http://schemas.microsoft.com/office/drawing/2014/main" val="584471191"/>
                  </a:ext>
                </a:extLst>
              </a:tr>
              <a:tr h="546294">
                <a:tc>
                  <a:txBody>
                    <a:bodyPr/>
                    <a:lstStyle/>
                    <a:p>
                      <a:r>
                        <a:rPr lang="en-US" dirty="0"/>
                        <a:t>2.</a:t>
                      </a:r>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719998008"/>
                  </a:ext>
                </a:extLst>
              </a:tr>
              <a:tr h="546294">
                <a:tc>
                  <a:txBody>
                    <a:bodyPr/>
                    <a:lstStyle/>
                    <a:p>
                      <a:r>
                        <a:rPr lang="en-US" dirty="0"/>
                        <a:t>3.</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27647290"/>
                  </a:ext>
                </a:extLst>
              </a:tr>
            </a:tbl>
          </a:graphicData>
        </a:graphic>
      </p:graphicFrame>
    </p:spTree>
    <p:extLst>
      <p:ext uri="{BB962C8B-B14F-4D97-AF65-F5344CB8AC3E}">
        <p14:creationId xmlns:p14="http://schemas.microsoft.com/office/powerpoint/2010/main" val="1198454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98D5D-2EA7-9E54-564F-A656007976A1}"/>
              </a:ext>
            </a:extLst>
          </p:cNvPr>
          <p:cNvSpPr>
            <a:spLocks noGrp="1"/>
          </p:cNvSpPr>
          <p:nvPr>
            <p:ph type="title"/>
          </p:nvPr>
        </p:nvSpPr>
        <p:spPr>
          <a:xfrm>
            <a:off x="783771" y="365125"/>
            <a:ext cx="10570029" cy="1325563"/>
          </a:xfrm>
        </p:spPr>
        <p:txBody>
          <a:bodyPr/>
          <a:lstStyle/>
          <a:p>
            <a:r>
              <a:rPr lang="en-GB" b="1" dirty="0"/>
              <a:t>References</a:t>
            </a:r>
          </a:p>
        </p:txBody>
      </p:sp>
      <p:sp>
        <p:nvSpPr>
          <p:cNvPr id="3" name="Content Placeholder 2">
            <a:extLst>
              <a:ext uri="{FF2B5EF4-FFF2-40B4-BE49-F238E27FC236}">
                <a16:creationId xmlns:a16="http://schemas.microsoft.com/office/drawing/2014/main" id="{98272497-7159-D348-CEB9-B6ACFC77D63D}"/>
              </a:ext>
            </a:extLst>
          </p:cNvPr>
          <p:cNvSpPr>
            <a:spLocks noGrp="1"/>
          </p:cNvSpPr>
          <p:nvPr>
            <p:ph idx="1"/>
          </p:nvPr>
        </p:nvSpPr>
        <p:spPr/>
        <p:txBody>
          <a:bodyPr/>
          <a:lstStyle/>
          <a:p>
            <a:r>
              <a:rPr lang="en-GB" dirty="0">
                <a:highlight>
                  <a:srgbClr val="FFFF00"/>
                </a:highlight>
              </a:rPr>
              <a:t>List your references as applicable</a:t>
            </a:r>
          </a:p>
        </p:txBody>
      </p:sp>
    </p:spTree>
    <p:extLst>
      <p:ext uri="{BB962C8B-B14F-4D97-AF65-F5344CB8AC3E}">
        <p14:creationId xmlns:p14="http://schemas.microsoft.com/office/powerpoint/2010/main" val="14891315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32">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8" name="Freeform: Shape 34">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59" name="Freeform: Shape 36">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037EA39-6E11-47E5-8806-932DD56EB6AA}"/>
              </a:ext>
            </a:extLst>
          </p:cNvPr>
          <p:cNvSpPr>
            <a:spLocks noGrp="1"/>
          </p:cNvSpPr>
          <p:nvPr>
            <p:ph type="title"/>
          </p:nvPr>
        </p:nvSpPr>
        <p:spPr>
          <a:xfrm>
            <a:off x="1524000" y="2046986"/>
            <a:ext cx="9144000" cy="2764028"/>
          </a:xfrm>
        </p:spPr>
        <p:txBody>
          <a:bodyPr vert="horz" lIns="91440" tIns="45720" rIns="91440" bIns="45720" rtlCol="0" anchor="ctr">
            <a:normAutofit/>
          </a:bodyPr>
          <a:lstStyle/>
          <a:p>
            <a:pPr algn="ctr"/>
            <a:r>
              <a:rPr lang="en-US" sz="7200" b="1" kern="1200" dirty="0">
                <a:solidFill>
                  <a:schemeClr val="tx1"/>
                </a:solidFill>
                <a:latin typeface="+mj-lt"/>
                <a:ea typeface="+mj-ea"/>
                <a:cs typeface="+mj-cs"/>
              </a:rPr>
              <a:t>END</a:t>
            </a:r>
          </a:p>
        </p:txBody>
      </p:sp>
      <p:sp>
        <p:nvSpPr>
          <p:cNvPr id="60" name="Rectangle 38">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7569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808E256-CCE3-4FAA-A178-AA10E33C3E34}"/>
              </a:ext>
            </a:extLst>
          </p:cNvPr>
          <p:cNvSpPr txBox="1"/>
          <p:nvPr/>
        </p:nvSpPr>
        <p:spPr>
          <a:xfrm>
            <a:off x="5162719" y="4883544"/>
            <a:ext cx="6586915" cy="1556907"/>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endParaRPr lang="en-US" sz="1400" dirty="0"/>
          </a:p>
        </p:txBody>
      </p:sp>
      <p:graphicFrame>
        <p:nvGraphicFramePr>
          <p:cNvPr id="4" name="Content Placeholder 3">
            <a:extLst>
              <a:ext uri="{FF2B5EF4-FFF2-40B4-BE49-F238E27FC236}">
                <a16:creationId xmlns:a16="http://schemas.microsoft.com/office/drawing/2014/main" id="{E3DC08F1-706B-4E50-A9B8-CC1AE6A6D873}"/>
              </a:ext>
            </a:extLst>
          </p:cNvPr>
          <p:cNvGraphicFramePr>
            <a:graphicFrameLocks noGrp="1"/>
          </p:cNvGraphicFramePr>
          <p:nvPr>
            <p:ph idx="1"/>
            <p:extLst>
              <p:ext uri="{D42A27DB-BD31-4B8C-83A1-F6EECF244321}">
                <p14:modId xmlns:p14="http://schemas.microsoft.com/office/powerpoint/2010/main" val="293839822"/>
              </p:ext>
            </p:extLst>
          </p:nvPr>
        </p:nvGraphicFramePr>
        <p:xfrm>
          <a:off x="0" y="1"/>
          <a:ext cx="12192000" cy="6874988"/>
        </p:xfrm>
        <a:graphic>
          <a:graphicData uri="http://schemas.openxmlformats.org/drawingml/2006/table">
            <a:tbl>
              <a:tblPr firstRow="1" bandRow="1">
                <a:tableStyleId>{C083E6E3-FA7D-4D7B-A595-EF9225AFEA82}</a:tableStyleId>
              </a:tblPr>
              <a:tblGrid>
                <a:gridCol w="4191000">
                  <a:extLst>
                    <a:ext uri="{9D8B030D-6E8A-4147-A177-3AD203B41FA5}">
                      <a16:colId xmlns:a16="http://schemas.microsoft.com/office/drawing/2014/main" val="519885865"/>
                    </a:ext>
                  </a:extLst>
                </a:gridCol>
                <a:gridCol w="5273634">
                  <a:extLst>
                    <a:ext uri="{9D8B030D-6E8A-4147-A177-3AD203B41FA5}">
                      <a16:colId xmlns:a16="http://schemas.microsoft.com/office/drawing/2014/main" val="2666759876"/>
                    </a:ext>
                  </a:extLst>
                </a:gridCol>
                <a:gridCol w="2727366">
                  <a:extLst>
                    <a:ext uri="{9D8B030D-6E8A-4147-A177-3AD203B41FA5}">
                      <a16:colId xmlns:a16="http://schemas.microsoft.com/office/drawing/2014/main" val="3522015436"/>
                    </a:ext>
                  </a:extLst>
                </a:gridCol>
              </a:tblGrid>
              <a:tr h="780494">
                <a:tc>
                  <a:txBody>
                    <a:bodyPr/>
                    <a:lstStyle/>
                    <a:p>
                      <a:pPr algn="ctr"/>
                      <a:r>
                        <a:rPr lang="en-US" sz="2200" b="1" dirty="0">
                          <a:solidFill>
                            <a:schemeClr val="tx1">
                              <a:lumMod val="75000"/>
                              <a:lumOff val="25000"/>
                            </a:schemeClr>
                          </a:solidFill>
                        </a:rPr>
                        <a:t>FGM Profile</a:t>
                      </a:r>
                    </a:p>
                  </a:txBody>
                  <a:tcPr marL="126369" marR="63185" marT="63185" marB="63185"/>
                </a:tc>
                <a:tc>
                  <a:txBody>
                    <a:bodyPr/>
                    <a:lstStyle/>
                    <a:p>
                      <a:pPr algn="ctr"/>
                      <a:r>
                        <a:rPr lang="en-US" sz="2200" b="1" dirty="0">
                          <a:solidFill>
                            <a:schemeClr val="tx1">
                              <a:lumMod val="75000"/>
                              <a:lumOff val="25000"/>
                            </a:schemeClr>
                          </a:solidFill>
                        </a:rPr>
                        <a:t>Health System Status</a:t>
                      </a:r>
                    </a:p>
                  </a:txBody>
                  <a:tcPr marL="126369" marR="63185" marT="63185" marB="63185"/>
                </a:tc>
                <a:tc>
                  <a:txBody>
                    <a:bodyPr/>
                    <a:lstStyle/>
                    <a:p>
                      <a:pPr algn="ctr"/>
                      <a:r>
                        <a:rPr lang="en-US" sz="2200" b="1" dirty="0">
                          <a:solidFill>
                            <a:schemeClr val="tx1">
                              <a:lumMod val="75000"/>
                              <a:lumOff val="25000"/>
                            </a:schemeClr>
                          </a:solidFill>
                        </a:rPr>
                        <a:t>Regulatory/Legal Position</a:t>
                      </a:r>
                    </a:p>
                  </a:txBody>
                  <a:tcPr marL="126369" marR="63185" marT="63185" marB="63185"/>
                </a:tc>
                <a:extLst>
                  <a:ext uri="{0D108BD9-81ED-4DB2-BD59-A6C34878D82A}">
                    <a16:rowId xmlns:a16="http://schemas.microsoft.com/office/drawing/2014/main" val="1440178375"/>
                  </a:ext>
                </a:extLst>
              </a:tr>
              <a:tr h="1954618">
                <a:tc>
                  <a:txBody>
                    <a:bodyPr/>
                    <a:lstStyle/>
                    <a:p>
                      <a:r>
                        <a:rPr lang="en-US" sz="1500" b="1" dirty="0">
                          <a:solidFill>
                            <a:schemeClr val="tx1">
                              <a:lumMod val="75000"/>
                              <a:lumOff val="25000"/>
                            </a:schemeClr>
                          </a:solidFill>
                        </a:rPr>
                        <a:t>Prevalence among 15 – 49 years </a:t>
                      </a:r>
                    </a:p>
                    <a:p>
                      <a:r>
                        <a:rPr lang="en-US" sz="1500" dirty="0">
                          <a:solidFill>
                            <a:schemeClr val="tx1">
                              <a:lumMod val="75000"/>
                              <a:lumOff val="25000"/>
                            </a:schemeClr>
                          </a:solidFill>
                          <a:highlight>
                            <a:srgbClr val="FFFF00"/>
                          </a:highlight>
                        </a:rPr>
                        <a:t>XX</a:t>
                      </a:r>
                      <a:r>
                        <a:rPr lang="en-US" sz="1500" dirty="0">
                          <a:solidFill>
                            <a:schemeClr val="tx1">
                              <a:lumMod val="75000"/>
                              <a:lumOff val="25000"/>
                            </a:schemeClr>
                          </a:solidFill>
                        </a:rPr>
                        <a:t>%  (</a:t>
                      </a:r>
                      <a:r>
                        <a:rPr lang="en-US" sz="1500" dirty="0">
                          <a:solidFill>
                            <a:schemeClr val="tx1">
                              <a:lumMod val="75000"/>
                              <a:lumOff val="25000"/>
                            </a:schemeClr>
                          </a:solidFill>
                          <a:highlight>
                            <a:srgbClr val="FFFF00"/>
                          </a:highlight>
                        </a:rPr>
                        <a:t>enter the DHS Survey year here</a:t>
                      </a:r>
                      <a:r>
                        <a:rPr lang="en-US" sz="1500" dirty="0">
                          <a:solidFill>
                            <a:schemeClr val="tx1">
                              <a:lumMod val="75000"/>
                              <a:lumOff val="25000"/>
                            </a:schemeClr>
                          </a:solidFill>
                        </a:rPr>
                        <a:t>)</a:t>
                      </a:r>
                    </a:p>
                    <a:p>
                      <a:r>
                        <a:rPr lang="en-US" sz="1500" dirty="0">
                          <a:solidFill>
                            <a:schemeClr val="tx1">
                              <a:lumMod val="75000"/>
                              <a:lumOff val="25000"/>
                            </a:schemeClr>
                          </a:solidFill>
                        </a:rPr>
                        <a:t>Current number of FGM cases is </a:t>
                      </a:r>
                      <a:r>
                        <a:rPr lang="en-US" sz="1500" dirty="0">
                          <a:solidFill>
                            <a:schemeClr val="tx1">
                              <a:lumMod val="75000"/>
                              <a:lumOff val="25000"/>
                            </a:schemeClr>
                          </a:solidFill>
                          <a:highlight>
                            <a:srgbClr val="FFFF00"/>
                          </a:highlight>
                        </a:rPr>
                        <a:t>XX</a:t>
                      </a:r>
                      <a:r>
                        <a:rPr lang="en-US" sz="1500" dirty="0">
                          <a:solidFill>
                            <a:schemeClr val="tx1">
                              <a:lumMod val="75000"/>
                              <a:lumOff val="25000"/>
                            </a:schemeClr>
                          </a:solidFill>
                        </a:rPr>
                        <a:t> million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tx1">
                              <a:lumMod val="75000"/>
                              <a:lumOff val="25000"/>
                            </a:schemeClr>
                          </a:solidFill>
                        </a:rPr>
                        <a:t>Prevalence among 0 – 15 years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solidFill>
                            <a:schemeClr val="tx1">
                              <a:lumMod val="75000"/>
                              <a:lumOff val="25000"/>
                            </a:schemeClr>
                          </a:solidFill>
                          <a:highlight>
                            <a:srgbClr val="FFFF00"/>
                          </a:highlight>
                        </a:rPr>
                        <a:t>XX</a:t>
                      </a:r>
                      <a:r>
                        <a:rPr lang="en-US" sz="1500" dirty="0">
                          <a:solidFill>
                            <a:schemeClr val="tx1">
                              <a:lumMod val="75000"/>
                              <a:lumOff val="25000"/>
                            </a:schemeClr>
                          </a:solidFill>
                        </a:rPr>
                        <a:t>% among girls (0-15) of mothers living with FGM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tx1">
                              <a:lumMod val="75000"/>
                              <a:lumOff val="25000"/>
                            </a:schemeClr>
                          </a:solidFill>
                        </a:rPr>
                        <a:t>FGM medicalization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solidFill>
                            <a:schemeClr val="tx1">
                              <a:lumMod val="75000"/>
                              <a:lumOff val="25000"/>
                            </a:schemeClr>
                          </a:solidFill>
                          <a:highlight>
                            <a:srgbClr val="FFFF00"/>
                          </a:highlight>
                        </a:rPr>
                        <a:t>XX</a:t>
                      </a:r>
                      <a:r>
                        <a:rPr lang="en-US" sz="1500" dirty="0">
                          <a:solidFill>
                            <a:schemeClr val="tx1">
                              <a:lumMod val="75000"/>
                              <a:lumOff val="25000"/>
                            </a:schemeClr>
                          </a:solidFill>
                        </a:rPr>
                        <a:t>% of girls (0-15 years)</a:t>
                      </a:r>
                    </a:p>
                  </a:txBody>
                  <a:tcPr marL="126369" marR="63185" marT="63185" marB="6318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tx1">
                              <a:lumMod val="75000"/>
                              <a:lumOff val="25000"/>
                            </a:schemeClr>
                          </a:solidFill>
                        </a:rPr>
                        <a:t>Health systems management </a:t>
                      </a:r>
                      <a:r>
                        <a:rPr lang="en-US" sz="1500" dirty="0">
                          <a:solidFill>
                            <a:schemeClr val="tx1">
                              <a:lumMod val="75000"/>
                              <a:lumOff val="25000"/>
                            </a:schemeClr>
                          </a:solidFill>
                        </a:rPr>
                        <a:t>(</a:t>
                      </a:r>
                      <a:r>
                        <a:rPr lang="en-US" sz="1500" dirty="0">
                          <a:solidFill>
                            <a:schemeClr val="tx1">
                              <a:lumMod val="75000"/>
                              <a:lumOff val="25000"/>
                            </a:schemeClr>
                          </a:solidFill>
                          <a:highlight>
                            <a:srgbClr val="FFFF00"/>
                          </a:highlight>
                        </a:rPr>
                        <a:t>select &amp; delete N/A)</a:t>
                      </a:r>
                      <a:endParaRPr lang="en-US" sz="1500" b="1" dirty="0">
                        <a:solidFill>
                          <a:schemeClr val="tx1">
                            <a:lumMod val="75000"/>
                            <a:lumOff val="25000"/>
                          </a:schemeClr>
                        </a:solidFill>
                      </a:endParaRPr>
                    </a:p>
                    <a:p>
                      <a:pPr marL="285750" indent="-285750">
                        <a:buFont typeface="Arial" panose="020B0604020202020204" pitchFamily="34" charset="0"/>
                        <a:buChar char="•"/>
                      </a:pPr>
                      <a:r>
                        <a:rPr lang="en-US" sz="1500" dirty="0">
                          <a:solidFill>
                            <a:schemeClr val="tx1">
                              <a:lumMod val="75000"/>
                              <a:lumOff val="25000"/>
                            </a:schemeClr>
                          </a:solidFill>
                        </a:rPr>
                        <a:t>Centralized health system</a:t>
                      </a:r>
                    </a:p>
                    <a:p>
                      <a:pPr marL="285750" indent="-285750">
                        <a:buFont typeface="Arial" panose="020B0604020202020204" pitchFamily="34" charset="0"/>
                        <a:buChar char="•"/>
                      </a:pPr>
                      <a:r>
                        <a:rPr lang="en-US" sz="1500" dirty="0">
                          <a:solidFill>
                            <a:schemeClr val="tx1">
                              <a:lumMod val="75000"/>
                              <a:lumOff val="25000"/>
                            </a:schemeClr>
                          </a:solidFill>
                        </a:rPr>
                        <a:t>De-centralized health system</a:t>
                      </a:r>
                    </a:p>
                    <a:p>
                      <a:r>
                        <a:rPr lang="en-US" sz="1500" b="1" dirty="0">
                          <a:solidFill>
                            <a:schemeClr val="tx1">
                              <a:lumMod val="75000"/>
                              <a:lumOff val="25000"/>
                            </a:schemeClr>
                          </a:solidFill>
                        </a:rPr>
                        <a:t>Human Resource for Health is </a:t>
                      </a:r>
                      <a:r>
                        <a:rPr lang="en-US" sz="1500" dirty="0">
                          <a:solidFill>
                            <a:schemeClr val="tx1">
                              <a:lumMod val="75000"/>
                              <a:lumOff val="25000"/>
                            </a:schemeClr>
                          </a:solidFill>
                        </a:rPr>
                        <a:t>(</a:t>
                      </a:r>
                      <a:r>
                        <a:rPr lang="en-US" sz="1500" dirty="0">
                          <a:solidFill>
                            <a:schemeClr val="tx1">
                              <a:lumMod val="75000"/>
                              <a:lumOff val="25000"/>
                            </a:schemeClr>
                          </a:solidFill>
                          <a:highlight>
                            <a:srgbClr val="FFFF00"/>
                          </a:highlight>
                        </a:rPr>
                        <a:t>select &amp; delete N/A)</a:t>
                      </a:r>
                      <a:endParaRPr lang="en-US" sz="1500" b="1" dirty="0">
                        <a:solidFill>
                          <a:schemeClr val="tx1">
                            <a:lumMod val="75000"/>
                            <a:lumOff val="25000"/>
                          </a:schemeClr>
                        </a:solidFill>
                      </a:endParaRPr>
                    </a:p>
                    <a:p>
                      <a:pPr marL="285750" indent="-285750">
                        <a:buFont typeface="Arial" panose="020B0604020202020204" pitchFamily="34" charset="0"/>
                        <a:buChar char="•"/>
                      </a:pPr>
                      <a:r>
                        <a:rPr lang="en-US" sz="1500" dirty="0">
                          <a:solidFill>
                            <a:schemeClr val="tx1">
                              <a:lumMod val="75000"/>
                              <a:lumOff val="25000"/>
                            </a:schemeClr>
                          </a:solidFill>
                        </a:rPr>
                        <a:t>Critically low </a:t>
                      </a:r>
                    </a:p>
                    <a:p>
                      <a:pPr marL="285750" indent="-285750">
                        <a:buFont typeface="Arial" panose="020B0604020202020204" pitchFamily="34" charset="0"/>
                        <a:buChar char="•"/>
                      </a:pPr>
                      <a:r>
                        <a:rPr lang="en-US" sz="1500" dirty="0">
                          <a:solidFill>
                            <a:schemeClr val="tx1">
                              <a:lumMod val="75000"/>
                              <a:lumOff val="25000"/>
                            </a:schemeClr>
                          </a:solidFill>
                        </a:rPr>
                        <a:t>Not critically low</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dirty="0">
                          <a:solidFill>
                            <a:schemeClr val="tx1">
                              <a:lumMod val="75000"/>
                              <a:lumOff val="25000"/>
                            </a:schemeClr>
                          </a:solidFill>
                        </a:rPr>
                        <a:t>Current costs  for treating FGM health complications is</a:t>
                      </a:r>
                      <a:r>
                        <a:rPr lang="en-US" sz="1500" dirty="0">
                          <a:solidFill>
                            <a:schemeClr val="tx1">
                              <a:lumMod val="75000"/>
                              <a:lumOff val="25000"/>
                            </a:schemeClr>
                          </a:solidFill>
                          <a:highlight>
                            <a:srgbClr val="FFFF00"/>
                          </a:highlight>
                        </a:rPr>
                        <a:t> XX </a:t>
                      </a:r>
                      <a:r>
                        <a:rPr lang="en-US" sz="1500" dirty="0">
                          <a:solidFill>
                            <a:schemeClr val="tx1">
                              <a:lumMod val="75000"/>
                              <a:lumOff val="25000"/>
                            </a:schemeClr>
                          </a:solidFill>
                        </a:rPr>
                        <a:t>million USD </a:t>
                      </a:r>
                    </a:p>
                  </a:txBody>
                  <a:tcPr marL="126369" marR="63185" marT="63185" marB="6318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tx1">
                              <a:lumMod val="75000"/>
                              <a:lumOff val="25000"/>
                            </a:schemeClr>
                          </a:solidFill>
                        </a:rPr>
                        <a:t>Law against FGM  </a:t>
                      </a:r>
                      <a:r>
                        <a:rPr lang="en-US" sz="1500" dirty="0">
                          <a:solidFill>
                            <a:schemeClr val="tx1">
                              <a:lumMod val="75000"/>
                              <a:lumOff val="25000"/>
                            </a:schemeClr>
                          </a:solidFill>
                        </a:rPr>
                        <a:t>(</a:t>
                      </a:r>
                      <a:r>
                        <a:rPr lang="en-US" sz="1500" dirty="0">
                          <a:solidFill>
                            <a:schemeClr val="tx1">
                              <a:lumMod val="75000"/>
                              <a:lumOff val="25000"/>
                            </a:schemeClr>
                          </a:solidFill>
                          <a:highlight>
                            <a:srgbClr val="FFFF00"/>
                          </a:highlight>
                        </a:rPr>
                        <a:t>select &amp; delete N/A)</a:t>
                      </a:r>
                      <a:endParaRPr lang="en-US" sz="1500" b="1" dirty="0">
                        <a:solidFill>
                          <a:schemeClr val="tx1">
                            <a:lumMod val="75000"/>
                            <a:lumOff val="25000"/>
                          </a:schemeClr>
                        </a:solidFill>
                      </a:endParaRPr>
                    </a:p>
                    <a:p>
                      <a:pPr marL="285750" indent="-285750">
                        <a:buFont typeface="Arial" panose="020B0604020202020204" pitchFamily="34" charset="0"/>
                        <a:buChar char="•"/>
                      </a:pPr>
                      <a:r>
                        <a:rPr lang="en-US" sz="1500" dirty="0">
                          <a:solidFill>
                            <a:schemeClr val="tx1">
                              <a:lumMod val="75000"/>
                              <a:lumOff val="25000"/>
                            </a:schemeClr>
                          </a:solidFill>
                        </a:rPr>
                        <a:t>Was passed since </a:t>
                      </a:r>
                      <a:r>
                        <a:rPr lang="en-US" sz="1500" dirty="0">
                          <a:solidFill>
                            <a:schemeClr val="tx1">
                              <a:lumMod val="75000"/>
                              <a:lumOff val="25000"/>
                            </a:schemeClr>
                          </a:solidFill>
                          <a:highlight>
                            <a:srgbClr val="FFFF00"/>
                          </a:highlight>
                        </a:rPr>
                        <a:t>XX</a:t>
                      </a:r>
                      <a:r>
                        <a:rPr lang="en-US" sz="1500" dirty="0">
                          <a:solidFill>
                            <a:schemeClr val="tx1">
                              <a:lumMod val="75000"/>
                              <a:lumOff val="25000"/>
                            </a:schemeClr>
                          </a:solidFill>
                        </a:rPr>
                        <a:t> year</a:t>
                      </a:r>
                    </a:p>
                    <a:p>
                      <a:pPr marL="285750" indent="-285750">
                        <a:buFont typeface="Arial" panose="020B0604020202020204" pitchFamily="34" charset="0"/>
                        <a:buChar char="•"/>
                      </a:pPr>
                      <a:r>
                        <a:rPr lang="en-US" sz="1500" dirty="0">
                          <a:solidFill>
                            <a:schemeClr val="tx1">
                              <a:lumMod val="75000"/>
                              <a:lumOff val="25000"/>
                            </a:schemeClr>
                          </a:solidFill>
                        </a:rPr>
                        <a:t>No law was passed</a:t>
                      </a:r>
                    </a:p>
                    <a:p>
                      <a:pPr marL="0" indent="0">
                        <a:buFont typeface="Arial" panose="020B0604020202020204" pitchFamily="34" charset="0"/>
                        <a:buNone/>
                      </a:pPr>
                      <a:r>
                        <a:rPr lang="en-US" sz="1500" b="1" dirty="0">
                          <a:solidFill>
                            <a:schemeClr val="tx1">
                              <a:lumMod val="75000"/>
                              <a:lumOff val="25000"/>
                            </a:schemeClr>
                          </a:solidFill>
                        </a:rPr>
                        <a:t>Professional code of conduct</a:t>
                      </a:r>
                    </a:p>
                    <a:p>
                      <a:pPr marL="285750" indent="-285750">
                        <a:buFont typeface="Arial" panose="020B0604020202020204" pitchFamily="34" charset="0"/>
                        <a:buChar char="•"/>
                      </a:pPr>
                      <a:r>
                        <a:rPr lang="en-US" sz="1500" dirty="0">
                          <a:solidFill>
                            <a:schemeClr val="tx1">
                              <a:lumMod val="75000"/>
                              <a:lumOff val="25000"/>
                            </a:schemeClr>
                          </a:solidFill>
                        </a:rPr>
                        <a:t>Clear position on FGM medicalization</a:t>
                      </a:r>
                    </a:p>
                    <a:p>
                      <a:pPr marL="285750" indent="-285750">
                        <a:buFont typeface="Arial" panose="020B0604020202020204" pitchFamily="34" charset="0"/>
                        <a:buChar char="•"/>
                      </a:pPr>
                      <a:r>
                        <a:rPr lang="en-US" sz="1500" dirty="0">
                          <a:solidFill>
                            <a:schemeClr val="tx1">
                              <a:lumMod val="75000"/>
                              <a:lumOff val="25000"/>
                            </a:schemeClr>
                          </a:solidFill>
                        </a:rPr>
                        <a:t>No specific clause </a:t>
                      </a:r>
                    </a:p>
                  </a:txBody>
                  <a:tcPr marL="126369" marR="63185" marT="63185" marB="63185"/>
                </a:tc>
                <a:extLst>
                  <a:ext uri="{0D108BD9-81ED-4DB2-BD59-A6C34878D82A}">
                    <a16:rowId xmlns:a16="http://schemas.microsoft.com/office/drawing/2014/main" val="1401120562"/>
                  </a:ext>
                </a:extLst>
              </a:tr>
              <a:tr h="12910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tx1">
                              <a:lumMod val="75000"/>
                              <a:lumOff val="25000"/>
                            </a:schemeClr>
                          </a:solidFill>
                        </a:rPr>
                        <a:t>Geographical Distribution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solidFill>
                            <a:schemeClr val="tx1">
                              <a:lumMod val="75000"/>
                              <a:lumOff val="25000"/>
                            </a:schemeClr>
                          </a:solidFill>
                        </a:rPr>
                        <a:t>(</a:t>
                      </a:r>
                      <a:r>
                        <a:rPr lang="en-US" sz="1500" dirty="0">
                          <a:solidFill>
                            <a:schemeClr val="tx1">
                              <a:lumMod val="75000"/>
                              <a:lumOff val="25000"/>
                            </a:schemeClr>
                          </a:solidFill>
                          <a:highlight>
                            <a:srgbClr val="FFFF00"/>
                          </a:highlight>
                        </a:rPr>
                        <a:t>select &amp; delete N/A)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solidFill>
                            <a:schemeClr val="tx1">
                              <a:lumMod val="75000"/>
                              <a:lumOff val="25000"/>
                            </a:schemeClr>
                          </a:solidFill>
                        </a:rPr>
                        <a:t>High subnational FGM prevalence variation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solidFill>
                            <a:schemeClr val="tx1">
                              <a:lumMod val="75000"/>
                              <a:lumOff val="25000"/>
                            </a:schemeClr>
                          </a:solidFill>
                        </a:rPr>
                        <a:t>Some subnational FGM prevalence variation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solidFill>
                            <a:schemeClr val="tx1">
                              <a:lumMod val="75000"/>
                              <a:lumOff val="25000"/>
                            </a:schemeClr>
                          </a:solidFill>
                        </a:rPr>
                        <a:t>Low subnational FGM prevalence variation</a:t>
                      </a:r>
                    </a:p>
                  </a:txBody>
                  <a:tcPr marL="126369" marR="63185" marT="63185" marB="6318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tx1">
                              <a:lumMod val="75000"/>
                              <a:lumOff val="25000"/>
                            </a:schemeClr>
                          </a:solidFill>
                        </a:rPr>
                        <a:t>Coverage of health facility data by district health information software II (DHIS II) </a:t>
                      </a:r>
                      <a:r>
                        <a:rPr lang="en-US" sz="1500" dirty="0">
                          <a:solidFill>
                            <a:schemeClr val="tx1">
                              <a:lumMod val="75000"/>
                              <a:lumOff val="25000"/>
                            </a:schemeClr>
                          </a:solidFill>
                        </a:rPr>
                        <a:t>(</a:t>
                      </a:r>
                      <a:r>
                        <a:rPr lang="en-US" sz="1500" dirty="0">
                          <a:solidFill>
                            <a:schemeClr val="tx1">
                              <a:lumMod val="75000"/>
                              <a:lumOff val="25000"/>
                            </a:schemeClr>
                          </a:solidFill>
                          <a:highlight>
                            <a:srgbClr val="FFFF00"/>
                          </a:highlight>
                        </a:rPr>
                        <a:t>select &amp; delete N/A)</a:t>
                      </a:r>
                    </a:p>
                    <a:p>
                      <a:pPr marL="285750" indent="-285750">
                        <a:buFont typeface="Arial" panose="020B0604020202020204" pitchFamily="34" charset="0"/>
                        <a:buChar char="•"/>
                      </a:pPr>
                      <a:r>
                        <a:rPr lang="en-US" sz="1500" dirty="0">
                          <a:solidFill>
                            <a:schemeClr val="tx1">
                              <a:lumMod val="75000"/>
                              <a:lumOff val="25000"/>
                            </a:schemeClr>
                          </a:solidFill>
                        </a:rPr>
                        <a:t>Over than 70%  of health facilities</a:t>
                      </a:r>
                    </a:p>
                    <a:p>
                      <a:pPr marL="285750" indent="-285750">
                        <a:buFont typeface="Arial" panose="020B0604020202020204" pitchFamily="34" charset="0"/>
                        <a:buChar char="•"/>
                      </a:pPr>
                      <a:r>
                        <a:rPr lang="en-US" sz="1500" dirty="0">
                          <a:solidFill>
                            <a:schemeClr val="tx1">
                              <a:lumMod val="75000"/>
                              <a:lumOff val="25000"/>
                            </a:schemeClr>
                          </a:solidFill>
                        </a:rPr>
                        <a:t>Less than 70% of health facilities </a:t>
                      </a:r>
                    </a:p>
                    <a:p>
                      <a:pPr marL="285750" indent="-285750">
                        <a:buFont typeface="Arial" panose="020B0604020202020204" pitchFamily="34" charset="0"/>
                        <a:buChar char="•"/>
                      </a:pPr>
                      <a:r>
                        <a:rPr lang="en-US" sz="1500" dirty="0">
                          <a:solidFill>
                            <a:schemeClr val="tx1">
                              <a:lumMod val="75000"/>
                              <a:lumOff val="25000"/>
                            </a:schemeClr>
                          </a:solidFill>
                        </a:rPr>
                        <a:t>DHIS is not used</a:t>
                      </a:r>
                    </a:p>
                  </a:txBody>
                  <a:tcPr marL="126369" marR="63185" marT="63185" marB="63185"/>
                </a:tc>
                <a:tc>
                  <a:txBody>
                    <a:bodyPr/>
                    <a:lstStyle/>
                    <a:p>
                      <a:pPr marL="0" algn="l" defTabSz="914400" rtl="0" eaLnBrk="1" latinLnBrk="0" hangingPunct="1"/>
                      <a:r>
                        <a:rPr lang="en-US" sz="1500" b="1" kern="1200" dirty="0">
                          <a:solidFill>
                            <a:schemeClr val="tx1">
                              <a:lumMod val="75000"/>
                              <a:lumOff val="25000"/>
                            </a:schemeClr>
                          </a:solidFill>
                          <a:latin typeface="+mn-lt"/>
                          <a:ea typeface="+mn-ea"/>
                          <a:cs typeface="+mn-cs"/>
                        </a:rPr>
                        <a:t>Punitive measures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solidFill>
                            <a:schemeClr val="tx1">
                              <a:lumMod val="75000"/>
                              <a:lumOff val="25000"/>
                            </a:schemeClr>
                          </a:solidFill>
                        </a:rPr>
                        <a:t>(</a:t>
                      </a:r>
                      <a:r>
                        <a:rPr lang="en-US" sz="1500" dirty="0">
                          <a:solidFill>
                            <a:schemeClr val="tx1">
                              <a:lumMod val="75000"/>
                              <a:lumOff val="25000"/>
                            </a:schemeClr>
                          </a:solidFill>
                          <a:highlight>
                            <a:srgbClr val="FFFF00"/>
                          </a:highlight>
                        </a:rPr>
                        <a:t>select &amp; delete N/A)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solidFill>
                            <a:schemeClr val="tx1">
                              <a:lumMod val="75000"/>
                              <a:lumOff val="25000"/>
                            </a:schemeClr>
                          </a:solidFill>
                          <a:highlight>
                            <a:srgbClr val="FFFF00"/>
                          </a:highlight>
                        </a:rPr>
                        <a:t>List what will happen to the person who performs FGM</a:t>
                      </a:r>
                    </a:p>
                    <a:p>
                      <a:pPr marL="285750" indent="-285750">
                        <a:buFont typeface="Arial" panose="020B0604020202020204" pitchFamily="34" charset="0"/>
                        <a:buChar char="•"/>
                      </a:pPr>
                      <a:r>
                        <a:rPr lang="en-US" sz="1500" dirty="0">
                          <a:solidFill>
                            <a:schemeClr val="tx1">
                              <a:lumMod val="75000"/>
                              <a:lumOff val="25000"/>
                            </a:schemeClr>
                          </a:solidFill>
                        </a:rPr>
                        <a:t>Not applicable</a:t>
                      </a:r>
                    </a:p>
                  </a:txBody>
                  <a:tcPr marL="126369" marR="63185" marT="63185" marB="63185"/>
                </a:tc>
                <a:extLst>
                  <a:ext uri="{0D108BD9-81ED-4DB2-BD59-A6C34878D82A}">
                    <a16:rowId xmlns:a16="http://schemas.microsoft.com/office/drawing/2014/main" val="2560122818"/>
                  </a:ext>
                </a:extLst>
              </a:tr>
              <a:tr h="1954618">
                <a:tc>
                  <a:txBody>
                    <a:bodyPr/>
                    <a:lstStyle/>
                    <a:p>
                      <a:r>
                        <a:rPr lang="en-US" sz="1500" b="1" dirty="0">
                          <a:solidFill>
                            <a:schemeClr val="tx1">
                              <a:lumMod val="75000"/>
                              <a:lumOff val="25000"/>
                            </a:schemeClr>
                          </a:solidFill>
                        </a:rPr>
                        <a:t>Attitudinal stance on FGM</a:t>
                      </a:r>
                    </a:p>
                    <a:p>
                      <a:pPr marL="285750" indent="-285750">
                        <a:buFont typeface="Arial" panose="020B0604020202020204" pitchFamily="34" charset="0"/>
                        <a:buChar char="•"/>
                      </a:pPr>
                      <a:r>
                        <a:rPr lang="en-US" sz="1500" dirty="0">
                          <a:solidFill>
                            <a:schemeClr val="tx1">
                              <a:lumMod val="75000"/>
                              <a:lumOff val="25000"/>
                            </a:schemeClr>
                          </a:solidFill>
                          <a:highlight>
                            <a:srgbClr val="FFFF00"/>
                          </a:highlight>
                        </a:rPr>
                        <a:t>XX</a:t>
                      </a:r>
                      <a:r>
                        <a:rPr lang="en-US" sz="1500" dirty="0">
                          <a:solidFill>
                            <a:schemeClr val="tx1">
                              <a:lumMod val="75000"/>
                              <a:lumOff val="25000"/>
                            </a:schemeClr>
                          </a:solidFill>
                        </a:rPr>
                        <a:t>% of women supportive towards FGM continuation</a:t>
                      </a:r>
                    </a:p>
                    <a:p>
                      <a:pPr marL="285750" indent="-285750">
                        <a:buFont typeface="Arial" panose="020B0604020202020204" pitchFamily="34" charset="0"/>
                        <a:buChar char="•"/>
                      </a:pPr>
                      <a:r>
                        <a:rPr lang="en-US" sz="1500" dirty="0">
                          <a:solidFill>
                            <a:schemeClr val="tx1">
                              <a:lumMod val="75000"/>
                              <a:lumOff val="25000"/>
                            </a:schemeClr>
                          </a:solidFill>
                          <a:highlight>
                            <a:srgbClr val="FFFF00"/>
                          </a:highlight>
                        </a:rPr>
                        <a:t>XX </a:t>
                      </a:r>
                      <a:r>
                        <a:rPr lang="en-US" sz="1500" dirty="0">
                          <a:solidFill>
                            <a:schemeClr val="tx1">
                              <a:lumMod val="75000"/>
                              <a:lumOff val="25000"/>
                            </a:schemeClr>
                          </a:solidFill>
                        </a:rPr>
                        <a:t>% of men supportive towards FGM continuation</a:t>
                      </a:r>
                    </a:p>
                  </a:txBody>
                  <a:tcPr marL="126369" marR="63185" marT="63185" marB="63185"/>
                </a:tc>
                <a:tc>
                  <a:txBody>
                    <a:bodyPr/>
                    <a:lstStyle/>
                    <a:p>
                      <a:r>
                        <a:rPr lang="en-US" sz="1500" b="1" kern="1200" dirty="0">
                          <a:solidFill>
                            <a:schemeClr val="tx1">
                              <a:lumMod val="75000"/>
                              <a:lumOff val="25000"/>
                            </a:schemeClr>
                          </a:solidFill>
                          <a:latin typeface="+mn-lt"/>
                          <a:ea typeface="+mn-ea"/>
                          <a:cs typeface="+mn-cs"/>
                        </a:rPr>
                        <a:t>National or subnational health plan addressing FGM</a:t>
                      </a:r>
                      <a:r>
                        <a:rPr lang="en-US" sz="1500" kern="1200" dirty="0">
                          <a:solidFill>
                            <a:schemeClr val="tx1">
                              <a:lumMod val="75000"/>
                              <a:lumOff val="25000"/>
                            </a:schemeClr>
                          </a:solidFill>
                          <a:latin typeface="+mn-lt"/>
                          <a:ea typeface="+mn-ea"/>
                          <a:cs typeface="+mn-cs"/>
                        </a:rPr>
                        <a:t> </a:t>
                      </a:r>
                      <a:r>
                        <a:rPr lang="en-US" sz="1500" dirty="0">
                          <a:solidFill>
                            <a:schemeClr val="tx1">
                              <a:lumMod val="75000"/>
                              <a:lumOff val="25000"/>
                            </a:schemeClr>
                          </a:solidFill>
                        </a:rPr>
                        <a:t>(</a:t>
                      </a:r>
                      <a:r>
                        <a:rPr lang="en-US" sz="1500" dirty="0">
                          <a:solidFill>
                            <a:schemeClr val="tx1">
                              <a:lumMod val="75000"/>
                              <a:lumOff val="25000"/>
                            </a:schemeClr>
                          </a:solidFill>
                          <a:highlight>
                            <a:srgbClr val="FFFF00"/>
                          </a:highlight>
                        </a:rPr>
                        <a:t>select &amp; delete N/A)</a:t>
                      </a:r>
                      <a:endParaRPr lang="en-US" sz="1500" kern="1200" dirty="0">
                        <a:solidFill>
                          <a:schemeClr val="tx1">
                            <a:lumMod val="75000"/>
                            <a:lumOff val="25000"/>
                          </a:schemeClr>
                        </a:solidFill>
                        <a:latin typeface="+mn-lt"/>
                        <a:ea typeface="+mn-ea"/>
                        <a:cs typeface="+mn-cs"/>
                      </a:endParaRPr>
                    </a:p>
                    <a:p>
                      <a:pPr marL="285750" indent="-285750">
                        <a:buFont typeface="Arial" panose="020B0604020202020204" pitchFamily="34" charset="0"/>
                        <a:buChar char="•"/>
                      </a:pPr>
                      <a:r>
                        <a:rPr lang="en-US" sz="1500" kern="1200" dirty="0">
                          <a:solidFill>
                            <a:schemeClr val="tx1">
                              <a:lumMod val="75000"/>
                              <a:lumOff val="25000"/>
                            </a:schemeClr>
                          </a:solidFill>
                          <a:latin typeface="+mn-lt"/>
                          <a:ea typeface="+mn-ea"/>
                          <a:cs typeface="+mn-cs"/>
                        </a:rPr>
                        <a:t>None in place </a:t>
                      </a:r>
                    </a:p>
                    <a:p>
                      <a:pPr marL="285750" indent="-285750">
                        <a:buFont typeface="Arial" panose="020B0604020202020204" pitchFamily="34" charset="0"/>
                        <a:buChar char="•"/>
                      </a:pPr>
                      <a:r>
                        <a:rPr lang="en-US" sz="1500" kern="1200" dirty="0">
                          <a:solidFill>
                            <a:schemeClr val="tx1">
                              <a:lumMod val="75000"/>
                              <a:lumOff val="25000"/>
                            </a:schemeClr>
                          </a:solidFill>
                          <a:latin typeface="+mn-lt"/>
                          <a:ea typeface="+mn-ea"/>
                          <a:cs typeface="+mn-cs"/>
                        </a:rPr>
                        <a:t>Health sector plans available but not aligned to WHO’s 4 pillars of action</a:t>
                      </a:r>
                    </a:p>
                    <a:p>
                      <a:pPr marL="285750" indent="-285750">
                        <a:buFont typeface="Arial" panose="020B0604020202020204" pitchFamily="34" charset="0"/>
                        <a:buChar char="•"/>
                      </a:pPr>
                      <a:r>
                        <a:rPr lang="en-US" sz="1500" kern="1200" dirty="0">
                          <a:solidFill>
                            <a:schemeClr val="tx1">
                              <a:lumMod val="75000"/>
                              <a:lumOff val="25000"/>
                            </a:schemeClr>
                          </a:solidFill>
                          <a:latin typeface="+mn-lt"/>
                          <a:ea typeface="+mn-ea"/>
                          <a:cs typeface="+mn-cs"/>
                        </a:rPr>
                        <a:t>Health sector plans available and aligned to WHO’s 4 pillars of action with </a:t>
                      </a:r>
                      <a:r>
                        <a:rPr lang="en-US" sz="1500" kern="1200" dirty="0">
                          <a:solidFill>
                            <a:schemeClr val="tx1">
                              <a:lumMod val="75000"/>
                              <a:lumOff val="25000"/>
                            </a:schemeClr>
                          </a:solidFill>
                          <a:highlight>
                            <a:srgbClr val="FFFF00"/>
                          </a:highlight>
                          <a:latin typeface="+mn-lt"/>
                          <a:ea typeface="+mn-ea"/>
                          <a:cs typeface="+mn-cs"/>
                        </a:rPr>
                        <a:t>limited, some, high scale </a:t>
                      </a:r>
                      <a:r>
                        <a:rPr lang="en-US" sz="1500" kern="1200" dirty="0">
                          <a:solidFill>
                            <a:schemeClr val="tx1">
                              <a:lumMod val="75000"/>
                              <a:lumOff val="25000"/>
                            </a:schemeClr>
                          </a:solidFill>
                          <a:latin typeface="+mn-lt"/>
                          <a:ea typeface="+mn-ea"/>
                          <a:cs typeface="+mn-cs"/>
                        </a:rPr>
                        <a:t>in implementation</a:t>
                      </a:r>
                    </a:p>
                  </a:txBody>
                  <a:tcPr marL="126369" marR="63185" marT="63185" marB="63185"/>
                </a:tc>
                <a:tc>
                  <a:txBody>
                    <a:bodyPr/>
                    <a:lstStyle/>
                    <a:p>
                      <a:r>
                        <a:rPr lang="en-US" sz="1500" b="1" dirty="0">
                          <a:solidFill>
                            <a:schemeClr val="tx1">
                              <a:lumMod val="75000"/>
                              <a:lumOff val="25000"/>
                            </a:schemeClr>
                          </a:solidFill>
                        </a:rPr>
                        <a:t>Law enforcement status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solidFill>
                            <a:schemeClr val="tx1">
                              <a:lumMod val="75000"/>
                              <a:lumOff val="25000"/>
                            </a:schemeClr>
                          </a:solidFill>
                        </a:rPr>
                        <a:t>(</a:t>
                      </a:r>
                      <a:r>
                        <a:rPr lang="en-US" sz="1500" dirty="0">
                          <a:solidFill>
                            <a:schemeClr val="tx1">
                              <a:lumMod val="75000"/>
                              <a:lumOff val="25000"/>
                            </a:schemeClr>
                          </a:solidFill>
                          <a:highlight>
                            <a:srgbClr val="FFFF00"/>
                          </a:highlight>
                        </a:rPr>
                        <a:t>select &amp; delete N/A)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solidFill>
                            <a:schemeClr val="tx1">
                              <a:lumMod val="75000"/>
                              <a:lumOff val="25000"/>
                            </a:schemeClr>
                          </a:solidFill>
                        </a:rPr>
                        <a:t>Fully </a:t>
                      </a:r>
                    </a:p>
                    <a:p>
                      <a:pPr marL="285750" indent="-285750">
                        <a:buFont typeface="Arial" panose="020B0604020202020204" pitchFamily="34" charset="0"/>
                        <a:buChar char="•"/>
                      </a:pPr>
                      <a:r>
                        <a:rPr lang="en-US" sz="1500" dirty="0">
                          <a:solidFill>
                            <a:schemeClr val="tx1">
                              <a:lumMod val="75000"/>
                              <a:lumOff val="25000"/>
                            </a:schemeClr>
                          </a:solidFill>
                        </a:rPr>
                        <a:t>Partially </a:t>
                      </a:r>
                    </a:p>
                    <a:p>
                      <a:pPr marL="285750" indent="-285750">
                        <a:buFont typeface="Arial" panose="020B0604020202020204" pitchFamily="34" charset="0"/>
                        <a:buChar char="•"/>
                      </a:pPr>
                      <a:r>
                        <a:rPr lang="en-US" sz="1500" dirty="0">
                          <a:solidFill>
                            <a:schemeClr val="tx1">
                              <a:lumMod val="75000"/>
                              <a:lumOff val="25000"/>
                            </a:schemeClr>
                          </a:solidFill>
                        </a:rPr>
                        <a:t>Not enforced</a:t>
                      </a:r>
                    </a:p>
                  </a:txBody>
                  <a:tcPr marL="126369" marR="63185" marT="63185" marB="63185"/>
                </a:tc>
                <a:extLst>
                  <a:ext uri="{0D108BD9-81ED-4DB2-BD59-A6C34878D82A}">
                    <a16:rowId xmlns:a16="http://schemas.microsoft.com/office/drawing/2014/main" val="1953119010"/>
                  </a:ext>
                </a:extLst>
              </a:tr>
              <a:tr h="8771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solidFill>
                          <a:schemeClr val="tx1">
                            <a:lumMod val="75000"/>
                            <a:lumOff val="25000"/>
                          </a:schemeClr>
                        </a:solidFill>
                      </a:endParaRPr>
                    </a:p>
                  </a:txBody>
                  <a:tcPr marL="126369" marR="63185" marT="63185" marB="6318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kern="1200" dirty="0">
                          <a:solidFill>
                            <a:schemeClr val="tx1">
                              <a:lumMod val="75000"/>
                              <a:lumOff val="25000"/>
                            </a:schemeClr>
                          </a:solidFill>
                          <a:latin typeface="+mn-lt"/>
                          <a:ea typeface="+mn-ea"/>
                          <a:cs typeface="+mn-cs"/>
                        </a:rPr>
                        <a:t>Health Facility Level </a:t>
                      </a:r>
                      <a:r>
                        <a:rPr lang="en-US" sz="1500" dirty="0">
                          <a:solidFill>
                            <a:schemeClr val="tx1">
                              <a:lumMod val="75000"/>
                              <a:lumOff val="25000"/>
                            </a:schemeClr>
                          </a:solidFill>
                        </a:rPr>
                        <a:t>(</a:t>
                      </a:r>
                      <a:r>
                        <a:rPr lang="en-US" sz="1500" dirty="0">
                          <a:solidFill>
                            <a:schemeClr val="tx1">
                              <a:lumMod val="75000"/>
                              <a:lumOff val="25000"/>
                            </a:schemeClr>
                          </a:solidFill>
                          <a:highlight>
                            <a:srgbClr val="FFFF00"/>
                          </a:highlight>
                        </a:rPr>
                        <a:t>select &amp; delete N/A)</a:t>
                      </a:r>
                      <a:endParaRPr lang="en-US" sz="1500" kern="1200" dirty="0">
                        <a:solidFill>
                          <a:schemeClr val="tx1">
                            <a:lumMod val="75000"/>
                            <a:lumOff val="25000"/>
                          </a:schemeClr>
                        </a:solidFill>
                        <a:latin typeface="+mn-lt"/>
                        <a:ea typeface="+mn-ea"/>
                        <a:cs typeface="+mn-cs"/>
                      </a:endParaRPr>
                    </a:p>
                    <a:p>
                      <a:pPr marL="285750" indent="-285750">
                        <a:buFont typeface="Arial" panose="020B0604020202020204" pitchFamily="34" charset="0"/>
                        <a:buChar char="•"/>
                      </a:pPr>
                      <a:r>
                        <a:rPr lang="en-US" sz="1500" kern="1200" dirty="0">
                          <a:solidFill>
                            <a:schemeClr val="tx1">
                              <a:lumMod val="75000"/>
                              <a:lumOff val="25000"/>
                            </a:schemeClr>
                          </a:solidFill>
                          <a:highlight>
                            <a:srgbClr val="FFFF00"/>
                          </a:highlight>
                          <a:latin typeface="+mn-lt"/>
                          <a:ea typeface="+mn-ea"/>
                          <a:cs typeface="+mn-cs"/>
                        </a:rPr>
                        <a:t>High/low </a:t>
                      </a:r>
                      <a:r>
                        <a:rPr lang="en-US" sz="1500" kern="1200" dirty="0">
                          <a:solidFill>
                            <a:schemeClr val="tx1">
                              <a:lumMod val="75000"/>
                              <a:lumOff val="25000"/>
                            </a:schemeClr>
                          </a:solidFill>
                          <a:latin typeface="+mn-lt"/>
                          <a:ea typeface="+mn-ea"/>
                          <a:cs typeface="+mn-cs"/>
                        </a:rPr>
                        <a:t>quality of FGM prevention and care routine services</a:t>
                      </a:r>
                    </a:p>
                    <a:p>
                      <a:pPr marL="285750" indent="-285750">
                        <a:buFont typeface="Arial" panose="020B0604020202020204" pitchFamily="34" charset="0"/>
                        <a:buChar char="•"/>
                      </a:pPr>
                      <a:r>
                        <a:rPr lang="en-US" sz="1500" kern="1200" dirty="0">
                          <a:solidFill>
                            <a:schemeClr val="tx1">
                              <a:lumMod val="75000"/>
                              <a:lumOff val="25000"/>
                            </a:schemeClr>
                          </a:solidFill>
                          <a:latin typeface="+mn-lt"/>
                          <a:ea typeface="+mn-ea"/>
                          <a:cs typeface="+mn-cs"/>
                        </a:rPr>
                        <a:t>No FGM prevention and care routine services</a:t>
                      </a:r>
                    </a:p>
                  </a:txBody>
                  <a:tcPr marL="126369" marR="63185" marT="63185" marB="63185"/>
                </a:tc>
                <a:tc>
                  <a:txBody>
                    <a:bodyPr/>
                    <a:lstStyle/>
                    <a:p>
                      <a:endParaRPr lang="en-US" sz="1500" dirty="0">
                        <a:solidFill>
                          <a:schemeClr val="tx1">
                            <a:lumMod val="75000"/>
                            <a:lumOff val="25000"/>
                          </a:schemeClr>
                        </a:solidFill>
                      </a:endParaRPr>
                    </a:p>
                  </a:txBody>
                  <a:tcPr marL="126369" marR="63185" marT="63185" marB="63185"/>
                </a:tc>
                <a:extLst>
                  <a:ext uri="{0D108BD9-81ED-4DB2-BD59-A6C34878D82A}">
                    <a16:rowId xmlns:a16="http://schemas.microsoft.com/office/drawing/2014/main" val="2272862055"/>
                  </a:ext>
                </a:extLst>
              </a:tr>
            </a:tbl>
          </a:graphicData>
        </a:graphic>
      </p:graphicFrame>
    </p:spTree>
    <p:extLst>
      <p:ext uri="{BB962C8B-B14F-4D97-AF65-F5344CB8AC3E}">
        <p14:creationId xmlns:p14="http://schemas.microsoft.com/office/powerpoint/2010/main" val="293556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4" name="Freeform: Shape 63">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66" name="Freeform: Shape 65">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1E5A95C-E949-4C77-9349-A6BB4ABF343C}"/>
              </a:ext>
            </a:extLst>
          </p:cNvPr>
          <p:cNvSpPr>
            <a:spLocks noGrp="1"/>
          </p:cNvSpPr>
          <p:nvPr>
            <p:ph type="ctrTitle"/>
          </p:nvPr>
        </p:nvSpPr>
        <p:spPr>
          <a:xfrm>
            <a:off x="1524000" y="2046986"/>
            <a:ext cx="9144000" cy="2764028"/>
          </a:xfrm>
        </p:spPr>
        <p:txBody>
          <a:bodyPr anchor="ctr">
            <a:normAutofit/>
          </a:bodyPr>
          <a:lstStyle/>
          <a:p>
            <a:r>
              <a:rPr lang="en-US" sz="7200" b="1" dirty="0"/>
              <a:t>Theory of Change</a:t>
            </a:r>
          </a:p>
        </p:txBody>
      </p:sp>
      <p:sp>
        <p:nvSpPr>
          <p:cNvPr id="68" name="Rectangle 67">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3667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AEC7C4F5-C327-49AA-BF14-F44A93F88665}"/>
              </a:ext>
            </a:extLst>
          </p:cNvPr>
          <p:cNvGraphicFramePr>
            <a:graphicFrameLocks noGrp="1"/>
          </p:cNvGraphicFramePr>
          <p:nvPr>
            <p:ph idx="1"/>
            <p:extLst>
              <p:ext uri="{D42A27DB-BD31-4B8C-83A1-F6EECF244321}">
                <p14:modId xmlns:p14="http://schemas.microsoft.com/office/powerpoint/2010/main" val="1156356854"/>
              </p:ext>
            </p:extLst>
          </p:nvPr>
        </p:nvGraphicFramePr>
        <p:xfrm>
          <a:off x="48516" y="305002"/>
          <a:ext cx="11817351" cy="6494705"/>
        </p:xfrm>
        <a:graphic>
          <a:graphicData uri="http://schemas.openxmlformats.org/drawingml/2006/table">
            <a:tbl>
              <a:tblPr firstRow="1" firstCol="1" bandRow="1">
                <a:tableStyleId>{9D7B26C5-4107-4FEC-AEDC-1716B250A1EF}</a:tableStyleId>
              </a:tblPr>
              <a:tblGrid>
                <a:gridCol w="2779055">
                  <a:extLst>
                    <a:ext uri="{9D8B030D-6E8A-4147-A177-3AD203B41FA5}">
                      <a16:colId xmlns:a16="http://schemas.microsoft.com/office/drawing/2014/main" val="1864213705"/>
                    </a:ext>
                  </a:extLst>
                </a:gridCol>
                <a:gridCol w="2098833">
                  <a:extLst>
                    <a:ext uri="{9D8B030D-6E8A-4147-A177-3AD203B41FA5}">
                      <a16:colId xmlns:a16="http://schemas.microsoft.com/office/drawing/2014/main" val="693537733"/>
                    </a:ext>
                  </a:extLst>
                </a:gridCol>
                <a:gridCol w="2305564">
                  <a:extLst>
                    <a:ext uri="{9D8B030D-6E8A-4147-A177-3AD203B41FA5}">
                      <a16:colId xmlns:a16="http://schemas.microsoft.com/office/drawing/2014/main" val="1373385537"/>
                    </a:ext>
                  </a:extLst>
                </a:gridCol>
                <a:gridCol w="2568564">
                  <a:extLst>
                    <a:ext uri="{9D8B030D-6E8A-4147-A177-3AD203B41FA5}">
                      <a16:colId xmlns:a16="http://schemas.microsoft.com/office/drawing/2014/main" val="1846802978"/>
                    </a:ext>
                  </a:extLst>
                </a:gridCol>
                <a:gridCol w="2065335">
                  <a:extLst>
                    <a:ext uri="{9D8B030D-6E8A-4147-A177-3AD203B41FA5}">
                      <a16:colId xmlns:a16="http://schemas.microsoft.com/office/drawing/2014/main" val="2662265683"/>
                    </a:ext>
                  </a:extLst>
                </a:gridCol>
              </a:tblGrid>
              <a:tr h="265108">
                <a:tc>
                  <a:txBody>
                    <a:bodyPr/>
                    <a:lstStyle/>
                    <a:p>
                      <a:pPr marL="0" marR="0" algn="ctr">
                        <a:lnSpc>
                          <a:spcPct val="107000"/>
                        </a:lnSpc>
                        <a:spcBef>
                          <a:spcPts val="300"/>
                        </a:spcBef>
                        <a:spcAft>
                          <a:spcPts val="300"/>
                        </a:spcAft>
                      </a:pPr>
                      <a:r>
                        <a:rPr lang="en-IN" sz="1300" dirty="0">
                          <a:effectLst/>
                        </a:rPr>
                        <a:t>Inputs</a:t>
                      </a: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81370" marR="81370" marT="0" marB="0" anchor="ctr"/>
                </a:tc>
                <a:tc>
                  <a:txBody>
                    <a:bodyPr/>
                    <a:lstStyle/>
                    <a:p>
                      <a:pPr marL="0" marR="0" algn="ctr">
                        <a:lnSpc>
                          <a:spcPct val="107000"/>
                        </a:lnSpc>
                        <a:spcBef>
                          <a:spcPts val="300"/>
                        </a:spcBef>
                        <a:spcAft>
                          <a:spcPts val="300"/>
                        </a:spcAft>
                      </a:pPr>
                      <a:r>
                        <a:rPr lang="en-IN" sz="1300" dirty="0">
                          <a:effectLst/>
                        </a:rPr>
                        <a:t>Activities</a:t>
                      </a: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81370" marR="81370" marT="0" marB="0" anchor="ctr"/>
                </a:tc>
                <a:tc>
                  <a:txBody>
                    <a:bodyPr/>
                    <a:lstStyle/>
                    <a:p>
                      <a:pPr marL="0" marR="0" algn="ctr">
                        <a:lnSpc>
                          <a:spcPct val="107000"/>
                        </a:lnSpc>
                        <a:spcBef>
                          <a:spcPts val="300"/>
                        </a:spcBef>
                        <a:spcAft>
                          <a:spcPts val="300"/>
                        </a:spcAft>
                      </a:pPr>
                      <a:r>
                        <a:rPr lang="en-IN" sz="1300">
                          <a:effectLst/>
                        </a:rPr>
                        <a:t>Outputs</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81370" marR="81370" marT="0" marB="0" anchor="ctr"/>
                </a:tc>
                <a:tc>
                  <a:txBody>
                    <a:bodyPr/>
                    <a:lstStyle/>
                    <a:p>
                      <a:pPr marL="0" marR="0" algn="ctr">
                        <a:lnSpc>
                          <a:spcPct val="107000"/>
                        </a:lnSpc>
                        <a:spcBef>
                          <a:spcPts val="300"/>
                        </a:spcBef>
                        <a:spcAft>
                          <a:spcPts val="300"/>
                        </a:spcAft>
                      </a:pPr>
                      <a:r>
                        <a:rPr lang="en-IN" sz="1300" dirty="0">
                          <a:effectLst/>
                        </a:rPr>
                        <a:t>Outcomes</a:t>
                      </a: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81370" marR="81370" marT="0" marB="0" anchor="ctr"/>
                </a:tc>
                <a:tc>
                  <a:txBody>
                    <a:bodyPr/>
                    <a:lstStyle/>
                    <a:p>
                      <a:pPr marL="0" marR="0" algn="ctr">
                        <a:lnSpc>
                          <a:spcPct val="107000"/>
                        </a:lnSpc>
                        <a:spcBef>
                          <a:spcPts val="300"/>
                        </a:spcBef>
                        <a:spcAft>
                          <a:spcPts val="300"/>
                        </a:spcAft>
                      </a:pPr>
                      <a:r>
                        <a:rPr lang="en-IN" sz="1300">
                          <a:effectLst/>
                        </a:rPr>
                        <a:t>Long-Term Outcomes</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81370" marR="81370" marT="0" marB="0" anchor="ctr"/>
                </a:tc>
                <a:extLst>
                  <a:ext uri="{0D108BD9-81ED-4DB2-BD59-A6C34878D82A}">
                    <a16:rowId xmlns:a16="http://schemas.microsoft.com/office/drawing/2014/main" val="3883675840"/>
                  </a:ext>
                </a:extLst>
              </a:tr>
              <a:tr h="4593925">
                <a:tc>
                  <a:txBody>
                    <a:bodyPr/>
                    <a:lstStyle/>
                    <a:p>
                      <a:pPr marL="0" marR="0">
                        <a:lnSpc>
                          <a:spcPct val="107000"/>
                        </a:lnSpc>
                        <a:spcBef>
                          <a:spcPts val="300"/>
                        </a:spcBef>
                        <a:spcAft>
                          <a:spcPts val="0"/>
                        </a:spcAft>
                        <a:tabLst>
                          <a:tab pos="1200150" algn="l"/>
                        </a:tabLst>
                      </a:pPr>
                      <a:r>
                        <a:rPr lang="en-IN" sz="1400" dirty="0">
                          <a:effectLst/>
                          <a:highlight>
                            <a:srgbClr val="FFFF00"/>
                          </a:highlight>
                        </a:rPr>
                        <a:t>Resources needed to conduct your activities efficiently. </a:t>
                      </a:r>
                      <a:endParaRPr lang="en-US" sz="1300" dirty="0">
                        <a:effectLst/>
                        <a:highlight>
                          <a:srgbClr val="FFFF00"/>
                        </a:highlight>
                      </a:endParaRPr>
                    </a:p>
                    <a:p>
                      <a:pPr marL="0" marR="0">
                        <a:lnSpc>
                          <a:spcPct val="107000"/>
                        </a:lnSpc>
                        <a:spcBef>
                          <a:spcPts val="0"/>
                        </a:spcBef>
                        <a:spcAft>
                          <a:spcPts val="0"/>
                        </a:spcAft>
                        <a:tabLst>
                          <a:tab pos="1200150" algn="l"/>
                        </a:tabLst>
                      </a:pPr>
                      <a:r>
                        <a:rPr lang="en-IN" sz="1400" dirty="0">
                          <a:effectLst/>
                          <a:highlight>
                            <a:srgbClr val="FFFF00"/>
                          </a:highlight>
                        </a:rPr>
                        <a:t> </a:t>
                      </a:r>
                      <a:endParaRPr lang="en-US" sz="1300" dirty="0">
                        <a:effectLst/>
                        <a:highlight>
                          <a:srgbClr val="FFFF00"/>
                        </a:highlight>
                      </a:endParaRPr>
                    </a:p>
                    <a:p>
                      <a:pPr marL="0" marR="0">
                        <a:lnSpc>
                          <a:spcPct val="107000"/>
                        </a:lnSpc>
                        <a:spcBef>
                          <a:spcPts val="0"/>
                        </a:spcBef>
                        <a:spcAft>
                          <a:spcPts val="0"/>
                        </a:spcAft>
                        <a:tabLst>
                          <a:tab pos="1200150" algn="l"/>
                        </a:tabLst>
                      </a:pPr>
                      <a:r>
                        <a:rPr lang="en-IN" sz="1400" u="sng" dirty="0">
                          <a:effectLst/>
                          <a:highlight>
                            <a:srgbClr val="FFFF00"/>
                          </a:highlight>
                        </a:rPr>
                        <a:t>Examples:</a:t>
                      </a:r>
                      <a:endParaRPr lang="en-US" sz="1300" dirty="0">
                        <a:effectLst/>
                        <a:highlight>
                          <a:srgbClr val="FFFF00"/>
                        </a:highlight>
                      </a:endParaRPr>
                    </a:p>
                    <a:p>
                      <a:pPr marL="342900" marR="0" lvl="0" indent="-342900">
                        <a:lnSpc>
                          <a:spcPct val="115000"/>
                        </a:lnSpc>
                        <a:spcBef>
                          <a:spcPts val="0"/>
                        </a:spcBef>
                        <a:spcAft>
                          <a:spcPts val="0"/>
                        </a:spcAft>
                        <a:buFont typeface="Symbol" panose="05050102010706020507" pitchFamily="18" charset="2"/>
                        <a:buChar char=""/>
                        <a:tabLst>
                          <a:tab pos="1200150" algn="l"/>
                        </a:tabLst>
                      </a:pPr>
                      <a:r>
                        <a:rPr lang="en-US" sz="1400" dirty="0">
                          <a:effectLst/>
                          <a:highlight>
                            <a:srgbClr val="FFFF00"/>
                          </a:highlight>
                        </a:rPr>
                        <a:t>Time – how much of your time will be needed to achieve the results?</a:t>
                      </a:r>
                      <a:endParaRPr lang="en-US" sz="1300" dirty="0">
                        <a:effectLst/>
                        <a:highlight>
                          <a:srgbClr val="FFFF00"/>
                        </a:highlight>
                      </a:endParaRPr>
                    </a:p>
                    <a:p>
                      <a:pPr marL="342900" marR="0" lvl="0" indent="-342900">
                        <a:lnSpc>
                          <a:spcPct val="115000"/>
                        </a:lnSpc>
                        <a:spcBef>
                          <a:spcPts val="0"/>
                        </a:spcBef>
                        <a:spcAft>
                          <a:spcPts val="0"/>
                        </a:spcAft>
                        <a:buFont typeface="Symbol" panose="05050102010706020507" pitchFamily="18" charset="2"/>
                        <a:buChar char=""/>
                        <a:tabLst>
                          <a:tab pos="1200150" algn="l"/>
                        </a:tabLst>
                      </a:pPr>
                      <a:r>
                        <a:rPr lang="en-US" sz="1400" dirty="0">
                          <a:effectLst/>
                          <a:highlight>
                            <a:srgbClr val="FFFF00"/>
                          </a:highlight>
                        </a:rPr>
                        <a:t>Which WHO resources  will be needed?</a:t>
                      </a:r>
                    </a:p>
                    <a:p>
                      <a:pPr marL="342900" marR="0" lvl="0" indent="-342900">
                        <a:lnSpc>
                          <a:spcPct val="115000"/>
                        </a:lnSpc>
                        <a:spcBef>
                          <a:spcPts val="0"/>
                        </a:spcBef>
                        <a:spcAft>
                          <a:spcPts val="0"/>
                        </a:spcAft>
                        <a:buFont typeface="Symbol" panose="05050102010706020507" pitchFamily="18" charset="2"/>
                        <a:buChar char=""/>
                        <a:tabLst>
                          <a:tab pos="1200150" algn="l"/>
                        </a:tabLst>
                      </a:pPr>
                      <a:r>
                        <a:rPr lang="en-US" sz="1400" dirty="0">
                          <a:effectLst/>
                          <a:highlight>
                            <a:srgbClr val="FFFF00"/>
                          </a:highlight>
                        </a:rPr>
                        <a:t>Additional resources needed? Try to maximize in existent activities so that funding is not a barrier e.g. FGM integrated within existent trainings</a:t>
                      </a:r>
                      <a:endParaRPr lang="en-US" sz="1300" dirty="0">
                        <a:effectLst/>
                        <a:highlight>
                          <a:srgbClr val="FFFF00"/>
                        </a:highlight>
                      </a:endParaRPr>
                    </a:p>
                  </a:txBody>
                  <a:tcPr marL="81370" marR="81370" marT="0" marB="0"/>
                </a:tc>
                <a:tc>
                  <a:txBody>
                    <a:bodyPr/>
                    <a:lstStyle/>
                    <a:p>
                      <a:pPr marL="0" marR="0">
                        <a:lnSpc>
                          <a:spcPct val="107000"/>
                        </a:lnSpc>
                        <a:spcBef>
                          <a:spcPts val="300"/>
                        </a:spcBef>
                        <a:spcAft>
                          <a:spcPts val="0"/>
                        </a:spcAft>
                        <a:tabLst>
                          <a:tab pos="1200150" algn="l"/>
                        </a:tabLst>
                      </a:pPr>
                      <a:r>
                        <a:rPr lang="en-IN" sz="1400" dirty="0">
                          <a:effectLst/>
                          <a:highlight>
                            <a:srgbClr val="FFFF00"/>
                          </a:highlight>
                        </a:rPr>
                        <a:t>Enter the activities </a:t>
                      </a:r>
                      <a:r>
                        <a:rPr lang="en-US" sz="1400" dirty="0">
                          <a:effectLst/>
                          <a:highlight>
                            <a:srgbClr val="FFFF00"/>
                          </a:highlight>
                        </a:rPr>
                        <a:t>that are needed </a:t>
                      </a:r>
                      <a:endParaRPr lang="en-US" sz="1300" dirty="0">
                        <a:effectLst/>
                        <a:highlight>
                          <a:srgbClr val="FFFF00"/>
                        </a:highlight>
                      </a:endParaRPr>
                    </a:p>
                    <a:p>
                      <a:pPr marL="0" marR="0">
                        <a:lnSpc>
                          <a:spcPct val="107000"/>
                        </a:lnSpc>
                        <a:spcBef>
                          <a:spcPts val="0"/>
                        </a:spcBef>
                        <a:spcAft>
                          <a:spcPts val="0"/>
                        </a:spcAft>
                        <a:tabLst>
                          <a:tab pos="1200150" algn="l"/>
                        </a:tabLst>
                      </a:pPr>
                      <a:r>
                        <a:rPr lang="en-IN" sz="1400" dirty="0">
                          <a:effectLst/>
                        </a:rPr>
                        <a:t> </a:t>
                      </a:r>
                      <a:endParaRPr lang="en-US" sz="1300" dirty="0">
                        <a:effectLst/>
                      </a:endParaRPr>
                    </a:p>
                    <a:p>
                      <a:pPr marL="342900" marR="0" lvl="0" indent="-342900">
                        <a:lnSpc>
                          <a:spcPct val="115000"/>
                        </a:lnSpc>
                        <a:spcBef>
                          <a:spcPts val="0"/>
                        </a:spcBef>
                        <a:spcAft>
                          <a:spcPts val="0"/>
                        </a:spcAft>
                        <a:buFont typeface="Symbol" panose="05050102010706020507" pitchFamily="18" charset="2"/>
                        <a:buChar char=""/>
                        <a:tabLst>
                          <a:tab pos="1200150" algn="l"/>
                        </a:tabLst>
                      </a:pPr>
                      <a:r>
                        <a:rPr lang="fr-CA" sz="1400" dirty="0">
                          <a:effectLst/>
                        </a:rPr>
                        <a:t>E.g. </a:t>
                      </a:r>
                      <a:r>
                        <a:rPr lang="fr-CA" sz="1400" dirty="0" err="1">
                          <a:effectLst/>
                        </a:rPr>
                        <a:t>Adapt</a:t>
                      </a:r>
                      <a:r>
                        <a:rPr lang="fr-CA" sz="1400" dirty="0">
                          <a:effectLst/>
                        </a:rPr>
                        <a:t> training content, KAP </a:t>
                      </a:r>
                      <a:r>
                        <a:rPr lang="fr-CA" sz="1400" dirty="0" err="1">
                          <a:effectLst/>
                        </a:rPr>
                        <a:t>assessment</a:t>
                      </a:r>
                      <a:r>
                        <a:rPr lang="fr-CA" sz="1400" dirty="0">
                          <a:effectLst/>
                        </a:rPr>
                        <a:t> and trainings </a:t>
                      </a:r>
                      <a:endParaRPr lang="en-US" sz="1300" dirty="0">
                        <a:effectLst/>
                      </a:endParaRPr>
                    </a:p>
                    <a:p>
                      <a:pPr marL="342900" marR="0" lvl="0" indent="-342900">
                        <a:lnSpc>
                          <a:spcPct val="115000"/>
                        </a:lnSpc>
                        <a:spcBef>
                          <a:spcPts val="0"/>
                        </a:spcBef>
                        <a:spcAft>
                          <a:spcPts val="0"/>
                        </a:spcAft>
                        <a:buFont typeface="Symbol" panose="05050102010706020507" pitchFamily="18" charset="2"/>
                        <a:buChar char=""/>
                        <a:tabLst>
                          <a:tab pos="1200150" algn="l"/>
                        </a:tabLst>
                      </a:pPr>
                      <a:r>
                        <a:rPr lang="en-GB" sz="1400" dirty="0">
                          <a:effectLst/>
                        </a:rPr>
                        <a:t>E.g. Advocacy for policy, resource mobilization, integration</a:t>
                      </a:r>
                    </a:p>
                    <a:p>
                      <a:pPr marL="0" marR="0" lvl="0" indent="0">
                        <a:lnSpc>
                          <a:spcPct val="115000"/>
                        </a:lnSpc>
                        <a:spcBef>
                          <a:spcPts val="0"/>
                        </a:spcBef>
                        <a:spcAft>
                          <a:spcPts val="0"/>
                        </a:spcAft>
                        <a:buFont typeface="Symbol" panose="05050102010706020507" pitchFamily="18" charset="2"/>
                        <a:buNone/>
                        <a:tabLst>
                          <a:tab pos="1200150" algn="l"/>
                        </a:tabLst>
                      </a:pPr>
                      <a:endParaRPr lang="en-GB" sz="1400" dirty="0">
                        <a:effectLst/>
                      </a:endParaRPr>
                    </a:p>
                    <a:p>
                      <a:pPr marL="0" marR="0" lvl="0" indent="0">
                        <a:lnSpc>
                          <a:spcPct val="115000"/>
                        </a:lnSpc>
                        <a:spcBef>
                          <a:spcPts val="0"/>
                        </a:spcBef>
                        <a:spcAft>
                          <a:spcPts val="0"/>
                        </a:spcAft>
                        <a:buFont typeface="Symbol" panose="05050102010706020507" pitchFamily="18" charset="2"/>
                        <a:buNone/>
                        <a:tabLst>
                          <a:tab pos="1200150" algn="l"/>
                        </a:tabLst>
                      </a:pPr>
                      <a:endParaRPr lang="en-US" sz="1300" dirty="0">
                        <a:effectLst/>
                      </a:endParaRPr>
                    </a:p>
                  </a:txBody>
                  <a:tcPr marL="81370" marR="81370" marT="0" marB="0"/>
                </a:tc>
                <a:tc>
                  <a:txBody>
                    <a:bodyPr/>
                    <a:lstStyle/>
                    <a:p>
                      <a:pPr marL="0" marR="0">
                        <a:lnSpc>
                          <a:spcPct val="107000"/>
                        </a:lnSpc>
                        <a:spcBef>
                          <a:spcPts val="300"/>
                        </a:spcBef>
                        <a:spcAft>
                          <a:spcPts val="0"/>
                        </a:spcAft>
                        <a:tabLst>
                          <a:tab pos="1200150" algn="l"/>
                        </a:tabLst>
                      </a:pPr>
                      <a:r>
                        <a:rPr lang="en-IN" sz="1400" dirty="0">
                          <a:effectLst/>
                          <a:highlight>
                            <a:srgbClr val="FFFF00"/>
                          </a:highlight>
                        </a:rPr>
                        <a:t>Enter the results expected in  three months</a:t>
                      </a:r>
                      <a:endParaRPr lang="en-US" sz="1300" dirty="0">
                        <a:effectLst/>
                        <a:highlight>
                          <a:srgbClr val="FFFF00"/>
                        </a:highlight>
                      </a:endParaRPr>
                    </a:p>
                    <a:p>
                      <a:pPr marL="0" marR="0">
                        <a:lnSpc>
                          <a:spcPct val="107000"/>
                        </a:lnSpc>
                        <a:spcBef>
                          <a:spcPts val="0"/>
                        </a:spcBef>
                        <a:spcAft>
                          <a:spcPts val="0"/>
                        </a:spcAft>
                        <a:tabLst>
                          <a:tab pos="1200150" algn="l"/>
                        </a:tabLst>
                      </a:pPr>
                      <a:r>
                        <a:rPr lang="en-IN" sz="1400" dirty="0">
                          <a:effectLst/>
                        </a:rPr>
                        <a:t> </a:t>
                      </a:r>
                      <a:endParaRPr lang="en-US" sz="1300" dirty="0">
                        <a:effectLst/>
                      </a:endParaRPr>
                    </a:p>
                    <a:p>
                      <a:pPr marL="342900" marR="0" lvl="0" indent="-342900">
                        <a:lnSpc>
                          <a:spcPct val="115000"/>
                        </a:lnSpc>
                        <a:spcBef>
                          <a:spcPts val="0"/>
                        </a:spcBef>
                        <a:spcAft>
                          <a:spcPts val="0"/>
                        </a:spcAft>
                        <a:buFont typeface="Symbol" panose="05050102010706020507" pitchFamily="18" charset="2"/>
                        <a:buChar char=""/>
                        <a:tabLst>
                          <a:tab pos="1200150" algn="l"/>
                          <a:tab pos="1482090" algn="l"/>
                        </a:tabLst>
                      </a:pPr>
                      <a:r>
                        <a:rPr lang="en-US" sz="1400" dirty="0">
                          <a:effectLst/>
                        </a:rPr>
                        <a:t>E.g. FGM medicalization clause drafted for code of ethics</a:t>
                      </a:r>
                      <a:endParaRPr lang="en-US" sz="1300" dirty="0">
                        <a:effectLst/>
                      </a:endParaRPr>
                    </a:p>
                    <a:p>
                      <a:pPr marL="342900" marR="0" lvl="0" indent="-342900" algn="l" defTabSz="914400" rtl="0" eaLnBrk="1" fontAlgn="auto" latinLnBrk="0" hangingPunct="1">
                        <a:lnSpc>
                          <a:spcPct val="115000"/>
                        </a:lnSpc>
                        <a:spcBef>
                          <a:spcPts val="0"/>
                        </a:spcBef>
                        <a:spcAft>
                          <a:spcPts val="0"/>
                        </a:spcAft>
                        <a:buClrTx/>
                        <a:buSzTx/>
                        <a:buFont typeface="Symbol" panose="05050102010706020507" pitchFamily="18" charset="2"/>
                        <a:buChar char=""/>
                        <a:tabLst>
                          <a:tab pos="1200150" algn="l"/>
                        </a:tabLst>
                        <a:defRPr/>
                      </a:pPr>
                      <a:r>
                        <a:rPr lang="en-GB" sz="1400" dirty="0">
                          <a:effectLst/>
                        </a:rPr>
                        <a:t> </a:t>
                      </a:r>
                      <a:r>
                        <a:rPr lang="en-US" sz="1400" dirty="0">
                          <a:effectLst/>
                        </a:rPr>
                        <a:t>E.g. draft health sector plan (national/subnational/health facility)</a:t>
                      </a:r>
                      <a:endParaRPr lang="en-US" sz="1300" dirty="0">
                        <a:effectLst/>
                      </a:endParaRPr>
                    </a:p>
                    <a:p>
                      <a:pPr marL="342900" marR="0" lvl="0" indent="-342900">
                        <a:lnSpc>
                          <a:spcPct val="115000"/>
                        </a:lnSpc>
                        <a:spcBef>
                          <a:spcPts val="0"/>
                        </a:spcBef>
                        <a:spcAft>
                          <a:spcPts val="0"/>
                        </a:spcAft>
                        <a:buFont typeface="Symbol" panose="05050102010706020507" pitchFamily="18" charset="2"/>
                        <a:buChar char=""/>
                        <a:tabLst>
                          <a:tab pos="1200150" algn="l"/>
                        </a:tabLst>
                      </a:pPr>
                      <a:r>
                        <a:rPr lang="en-US" sz="1300" dirty="0">
                          <a:effectLst/>
                        </a:rPr>
                        <a:t>E.g. Trained staff and job aids in specific health facility</a:t>
                      </a:r>
                    </a:p>
                    <a:p>
                      <a:pPr marL="342900" marR="0" lvl="0" indent="-342900">
                        <a:lnSpc>
                          <a:spcPct val="115000"/>
                        </a:lnSpc>
                        <a:spcBef>
                          <a:spcPts val="0"/>
                        </a:spcBef>
                        <a:spcAft>
                          <a:spcPts val="0"/>
                        </a:spcAft>
                        <a:buFont typeface="Symbol" panose="05050102010706020507" pitchFamily="18" charset="2"/>
                        <a:buChar char=""/>
                        <a:tabLst>
                          <a:tab pos="1200150" algn="l"/>
                        </a:tabLst>
                      </a:pPr>
                      <a:r>
                        <a:rPr lang="en-US" sz="1300" dirty="0">
                          <a:effectLst/>
                        </a:rPr>
                        <a:t>E.g. health facility policy on routine FGM prevention and care services</a:t>
                      </a:r>
                    </a:p>
                    <a:p>
                      <a:pPr marL="342900" marR="0" lvl="0" indent="-342900">
                        <a:lnSpc>
                          <a:spcPct val="115000"/>
                        </a:lnSpc>
                        <a:spcBef>
                          <a:spcPts val="0"/>
                        </a:spcBef>
                        <a:spcAft>
                          <a:spcPts val="0"/>
                        </a:spcAft>
                        <a:buFont typeface="Symbol" panose="05050102010706020507" pitchFamily="18" charset="2"/>
                        <a:buChar char=""/>
                        <a:tabLst>
                          <a:tab pos="1200150" algn="l"/>
                        </a:tabLst>
                      </a:pPr>
                      <a:r>
                        <a:rPr lang="en-US" sz="1300" dirty="0">
                          <a:effectLst/>
                        </a:rPr>
                        <a:t>E.g. Include FGM slots in Clinic records and</a:t>
                      </a: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81370" marR="81370" marT="0" marB="0"/>
                </a:tc>
                <a:tc>
                  <a:txBody>
                    <a:bodyPr/>
                    <a:lstStyle/>
                    <a:p>
                      <a:pPr marL="0" marR="0">
                        <a:lnSpc>
                          <a:spcPct val="107000"/>
                        </a:lnSpc>
                        <a:spcBef>
                          <a:spcPts val="300"/>
                        </a:spcBef>
                        <a:spcAft>
                          <a:spcPts val="0"/>
                        </a:spcAft>
                        <a:tabLst>
                          <a:tab pos="1200150" algn="l"/>
                        </a:tabLst>
                      </a:pPr>
                      <a:r>
                        <a:rPr lang="en-IN" sz="1400" dirty="0">
                          <a:effectLst/>
                          <a:highlight>
                            <a:srgbClr val="FFFF00"/>
                          </a:highlight>
                        </a:rPr>
                        <a:t>Enter the outcomes you want to see in </a:t>
                      </a:r>
                      <a:r>
                        <a:rPr lang="en-US" sz="1400" dirty="0">
                          <a:effectLst/>
                          <a:highlight>
                            <a:srgbClr val="FFFF00"/>
                          </a:highlight>
                        </a:rPr>
                        <a:t>one year</a:t>
                      </a:r>
                      <a:endParaRPr lang="en-US" sz="1300" dirty="0">
                        <a:effectLst/>
                        <a:highlight>
                          <a:srgbClr val="FFFF00"/>
                        </a:highlight>
                      </a:endParaRPr>
                    </a:p>
                    <a:p>
                      <a:pPr marL="0" marR="0">
                        <a:lnSpc>
                          <a:spcPct val="107000"/>
                        </a:lnSpc>
                        <a:spcBef>
                          <a:spcPts val="0"/>
                        </a:spcBef>
                        <a:spcAft>
                          <a:spcPts val="0"/>
                        </a:spcAft>
                        <a:tabLst>
                          <a:tab pos="1200150" algn="l"/>
                          <a:tab pos="1482090" algn="l"/>
                        </a:tabLst>
                      </a:pPr>
                      <a:r>
                        <a:rPr lang="en-GB" sz="1400" u="none" strike="noStrike" dirty="0">
                          <a:effectLst/>
                        </a:rPr>
                        <a:t> </a:t>
                      </a:r>
                      <a:r>
                        <a:rPr lang="en-GB" sz="1400" dirty="0">
                          <a:effectLst/>
                        </a:rPr>
                        <a:t> </a:t>
                      </a:r>
                      <a:endParaRPr lang="en-US" sz="1300" dirty="0">
                        <a:effectLst/>
                      </a:endParaRPr>
                    </a:p>
                    <a:p>
                      <a:pPr marL="342900" marR="0" lvl="0" indent="-342900">
                        <a:lnSpc>
                          <a:spcPct val="115000"/>
                        </a:lnSpc>
                        <a:spcBef>
                          <a:spcPts val="0"/>
                        </a:spcBef>
                        <a:spcAft>
                          <a:spcPts val="0"/>
                        </a:spcAft>
                        <a:buFont typeface="Symbol" panose="05050102010706020507" pitchFamily="18" charset="2"/>
                        <a:buChar char=""/>
                        <a:tabLst>
                          <a:tab pos="1200150" algn="l"/>
                          <a:tab pos="1482090" algn="l"/>
                        </a:tabLst>
                      </a:pPr>
                      <a:r>
                        <a:rPr lang="en-US" sz="1400" dirty="0">
                          <a:effectLst/>
                        </a:rPr>
                        <a:t>E.g. Regulatory position on FGM medicalization enacted</a:t>
                      </a:r>
                      <a:endParaRPr lang="en-US" sz="1300" dirty="0">
                        <a:effectLst/>
                      </a:endParaRPr>
                    </a:p>
                    <a:p>
                      <a:pPr marL="342900" marR="0" lvl="0" indent="-342900">
                        <a:lnSpc>
                          <a:spcPct val="115000"/>
                        </a:lnSpc>
                        <a:spcBef>
                          <a:spcPts val="0"/>
                        </a:spcBef>
                        <a:spcAft>
                          <a:spcPts val="0"/>
                        </a:spcAft>
                        <a:buFont typeface="Symbol" panose="05050102010706020507" pitchFamily="18" charset="2"/>
                        <a:buChar char=""/>
                        <a:tabLst>
                          <a:tab pos="1200150" algn="l"/>
                          <a:tab pos="1482090" algn="l"/>
                        </a:tabLst>
                      </a:pPr>
                      <a:r>
                        <a:rPr lang="en-US" sz="1400" dirty="0">
                          <a:effectLst/>
                        </a:rPr>
                        <a:t>E.g. Implementation of a health sector response aligned to WHO 4 pillars</a:t>
                      </a:r>
                    </a:p>
                    <a:p>
                      <a:pPr marL="342900" marR="0" lvl="0" indent="-342900">
                        <a:lnSpc>
                          <a:spcPct val="115000"/>
                        </a:lnSpc>
                        <a:spcBef>
                          <a:spcPts val="0"/>
                        </a:spcBef>
                        <a:spcAft>
                          <a:spcPts val="0"/>
                        </a:spcAft>
                        <a:buFont typeface="Symbol" panose="05050102010706020507" pitchFamily="18" charset="2"/>
                        <a:buChar char=""/>
                        <a:tabLst>
                          <a:tab pos="1200150" algn="l"/>
                          <a:tab pos="1482090" algn="l"/>
                        </a:tabLst>
                      </a:pPr>
                      <a:r>
                        <a:rPr lang="en-US" sz="1400" dirty="0">
                          <a:effectLst/>
                        </a:rPr>
                        <a:t>E.g. Expansion of quality routine FGM prevention and care services in other clinics in health facility</a:t>
                      </a: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81370" marR="81370" marT="0" marB="0"/>
                </a:tc>
                <a:tc>
                  <a:txBody>
                    <a:bodyPr/>
                    <a:lstStyle/>
                    <a:p>
                      <a:pPr marL="0" marR="0">
                        <a:lnSpc>
                          <a:spcPct val="107000"/>
                        </a:lnSpc>
                        <a:spcBef>
                          <a:spcPts val="300"/>
                        </a:spcBef>
                        <a:spcAft>
                          <a:spcPts val="0"/>
                        </a:spcAft>
                        <a:tabLst>
                          <a:tab pos="1200150" algn="l"/>
                        </a:tabLst>
                      </a:pPr>
                      <a:r>
                        <a:rPr lang="en-IN" sz="1400" dirty="0">
                          <a:effectLst/>
                          <a:highlight>
                            <a:srgbClr val="FFFF00"/>
                          </a:highlight>
                        </a:rPr>
                        <a:t>Enter the outcomes you hope to observe </a:t>
                      </a:r>
                      <a:r>
                        <a:rPr lang="en-US" sz="1400" dirty="0">
                          <a:effectLst/>
                          <a:highlight>
                            <a:srgbClr val="FFFF00"/>
                          </a:highlight>
                        </a:rPr>
                        <a:t>within 10 years</a:t>
                      </a:r>
                      <a:endParaRPr lang="en-US" sz="1300" dirty="0">
                        <a:effectLst/>
                        <a:highlight>
                          <a:srgbClr val="FFFF00"/>
                        </a:highlight>
                      </a:endParaRPr>
                    </a:p>
                    <a:p>
                      <a:pPr marL="0" marR="0">
                        <a:lnSpc>
                          <a:spcPct val="107000"/>
                        </a:lnSpc>
                        <a:spcBef>
                          <a:spcPts val="0"/>
                        </a:spcBef>
                        <a:spcAft>
                          <a:spcPts val="0"/>
                        </a:spcAft>
                        <a:tabLst>
                          <a:tab pos="1200150" algn="l"/>
                        </a:tabLst>
                      </a:pPr>
                      <a:r>
                        <a:rPr lang="en-IN" sz="1400" dirty="0">
                          <a:effectLst/>
                        </a:rPr>
                        <a:t> </a:t>
                      </a:r>
                      <a:endParaRPr lang="en-US" sz="1300" dirty="0">
                        <a:effectLst/>
                      </a:endParaRPr>
                    </a:p>
                    <a:p>
                      <a:pPr marL="0" marR="0">
                        <a:lnSpc>
                          <a:spcPct val="107000"/>
                        </a:lnSpc>
                        <a:spcBef>
                          <a:spcPts val="0"/>
                        </a:spcBef>
                        <a:spcAft>
                          <a:spcPts val="0"/>
                        </a:spcAft>
                        <a:tabLst>
                          <a:tab pos="1200150" algn="l"/>
                          <a:tab pos="1482090" algn="l"/>
                        </a:tabLst>
                      </a:pPr>
                      <a:r>
                        <a:rPr lang="en-GB" sz="1400" u="sng" dirty="0">
                          <a:effectLst/>
                        </a:rPr>
                        <a:t>Changes in:</a:t>
                      </a:r>
                      <a:r>
                        <a:rPr lang="en-GB" sz="1400" dirty="0">
                          <a:effectLst/>
                        </a:rPr>
                        <a:t> </a:t>
                      </a:r>
                      <a:endParaRPr lang="en-US" sz="1300" dirty="0">
                        <a:effectLst/>
                      </a:endParaRPr>
                    </a:p>
                    <a:p>
                      <a:pPr marL="342900" marR="0" lvl="0" indent="-342900">
                        <a:lnSpc>
                          <a:spcPct val="115000"/>
                        </a:lnSpc>
                        <a:spcBef>
                          <a:spcPts val="0"/>
                        </a:spcBef>
                        <a:spcAft>
                          <a:spcPts val="0"/>
                        </a:spcAft>
                        <a:buFont typeface="Symbol" panose="05050102010706020507" pitchFamily="18" charset="2"/>
                        <a:buChar char=""/>
                        <a:tabLst>
                          <a:tab pos="1200150" algn="l"/>
                          <a:tab pos="1482090" algn="l"/>
                        </a:tabLst>
                      </a:pPr>
                      <a:r>
                        <a:rPr lang="en-US" sz="1400" dirty="0">
                          <a:effectLst/>
                        </a:rPr>
                        <a:t>E.g. FGM prevalence among 0 – 15 years</a:t>
                      </a:r>
                    </a:p>
                    <a:p>
                      <a:pPr marL="342900" marR="0" lvl="0" indent="-342900">
                        <a:lnSpc>
                          <a:spcPct val="115000"/>
                        </a:lnSpc>
                        <a:spcBef>
                          <a:spcPts val="0"/>
                        </a:spcBef>
                        <a:spcAft>
                          <a:spcPts val="0"/>
                        </a:spcAft>
                        <a:buFont typeface="Symbol" panose="05050102010706020507" pitchFamily="18" charset="2"/>
                        <a:buChar char=""/>
                        <a:tabLst>
                          <a:tab pos="1200150" algn="l"/>
                          <a:tab pos="1482090" algn="l"/>
                        </a:tabLst>
                      </a:pPr>
                      <a:endParaRPr lang="en-US" sz="1300" dirty="0">
                        <a:effectLst/>
                      </a:endParaRPr>
                    </a:p>
                    <a:p>
                      <a:pPr marL="342900" marR="0" lvl="0" indent="-342900">
                        <a:lnSpc>
                          <a:spcPct val="115000"/>
                        </a:lnSpc>
                        <a:spcBef>
                          <a:spcPts val="0"/>
                        </a:spcBef>
                        <a:spcAft>
                          <a:spcPts val="0"/>
                        </a:spcAft>
                        <a:buFont typeface="Symbol" panose="05050102010706020507" pitchFamily="18" charset="2"/>
                        <a:buChar char=""/>
                        <a:tabLst>
                          <a:tab pos="1200150" algn="l"/>
                          <a:tab pos="1482090" algn="l"/>
                        </a:tabLst>
                      </a:pPr>
                      <a:r>
                        <a:rPr lang="en-GB" sz="1400" dirty="0">
                          <a:effectLst/>
                        </a:rPr>
                        <a:t>E.g. FGM medicalization among 0 – 15 years</a:t>
                      </a: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81370" marR="81370" marT="0" marB="0"/>
                </a:tc>
                <a:extLst>
                  <a:ext uri="{0D108BD9-81ED-4DB2-BD59-A6C34878D82A}">
                    <a16:rowId xmlns:a16="http://schemas.microsoft.com/office/drawing/2014/main" val="3073548556"/>
                  </a:ext>
                </a:extLst>
              </a:tr>
              <a:tr h="624774">
                <a:tc>
                  <a:txBody>
                    <a:bodyPr/>
                    <a:lstStyle/>
                    <a:p>
                      <a:pPr marL="342900" marR="0" lvl="0" indent="-342900">
                        <a:lnSpc>
                          <a:spcPct val="115000"/>
                        </a:lnSpc>
                        <a:spcBef>
                          <a:spcPts val="0"/>
                        </a:spcBef>
                        <a:spcAft>
                          <a:spcPts val="0"/>
                        </a:spcAft>
                        <a:buFont typeface="Symbol" panose="05050102010706020507" pitchFamily="18" charset="2"/>
                        <a:buChar char=""/>
                        <a:tabLst>
                          <a:tab pos="1200150" algn="l"/>
                        </a:tabLst>
                      </a:pPr>
                      <a:r>
                        <a:rPr lang="en-US" sz="1300" dirty="0">
                          <a:effectLst/>
                        </a:rPr>
                        <a:t>Indicators </a:t>
                      </a:r>
                      <a:endParaRPr lang="en-US" sz="1300" dirty="0">
                        <a:effectLst/>
                        <a:latin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Font typeface="Symbol" panose="05050102010706020507" pitchFamily="18" charset="2"/>
                        <a:buChar char=""/>
                        <a:tabLst>
                          <a:tab pos="1200150" algn="l"/>
                        </a:tabLst>
                      </a:pPr>
                      <a:endParaRPr lang="en-US" sz="1300" dirty="0">
                        <a:effectLst/>
                      </a:endParaRPr>
                    </a:p>
                  </a:txBody>
                  <a:tcPr marL="81370" marR="81370" marT="0" marB="0"/>
                </a:tc>
                <a:tc>
                  <a:txBody>
                    <a:bodyPr/>
                    <a:lstStyle/>
                    <a:p>
                      <a:pPr marL="342900" marR="0" lvl="0" indent="-342900">
                        <a:lnSpc>
                          <a:spcPct val="115000"/>
                        </a:lnSpc>
                        <a:spcBef>
                          <a:spcPts val="0"/>
                        </a:spcBef>
                        <a:spcAft>
                          <a:spcPts val="0"/>
                        </a:spcAft>
                        <a:buFont typeface="Symbol" panose="05050102010706020507" pitchFamily="18" charset="2"/>
                        <a:buChar char=""/>
                        <a:tabLst>
                          <a:tab pos="1200150" algn="l"/>
                        </a:tabLst>
                      </a:pP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81370" marR="81370" marT="0" marB="0"/>
                </a:tc>
                <a:tc>
                  <a:txBody>
                    <a:bodyPr/>
                    <a:lstStyle/>
                    <a:p>
                      <a:pPr marL="342900" marR="0" lvl="0" indent="-342900">
                        <a:lnSpc>
                          <a:spcPct val="115000"/>
                        </a:lnSpc>
                        <a:spcBef>
                          <a:spcPts val="0"/>
                        </a:spcBef>
                        <a:spcAft>
                          <a:spcPts val="0"/>
                        </a:spcAft>
                        <a:buFont typeface="Symbol" panose="05050102010706020507" pitchFamily="18" charset="2"/>
                        <a:buChar char=""/>
                        <a:tabLst>
                          <a:tab pos="1200150" algn="l"/>
                        </a:tabLst>
                      </a:pP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81370" marR="81370" marT="0" marB="0"/>
                </a:tc>
                <a:tc>
                  <a:txBody>
                    <a:bodyPr/>
                    <a:lstStyle/>
                    <a:p>
                      <a:pPr marL="342900" marR="0" lvl="0" indent="-342900">
                        <a:lnSpc>
                          <a:spcPct val="115000"/>
                        </a:lnSpc>
                        <a:spcBef>
                          <a:spcPts val="0"/>
                        </a:spcBef>
                        <a:spcAft>
                          <a:spcPts val="0"/>
                        </a:spcAft>
                        <a:buFont typeface="Symbol" panose="05050102010706020507" pitchFamily="18" charset="2"/>
                        <a:buChar char=""/>
                        <a:tabLst>
                          <a:tab pos="1200150" algn="l"/>
                          <a:tab pos="1482090" algn="l"/>
                        </a:tabLst>
                      </a:pP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81370" marR="81370" marT="0" marB="0"/>
                </a:tc>
                <a:tc>
                  <a:txBody>
                    <a:bodyPr/>
                    <a:lstStyle/>
                    <a:p>
                      <a:pPr marL="342900" marR="0" lvl="0" indent="-342900">
                        <a:lnSpc>
                          <a:spcPct val="115000"/>
                        </a:lnSpc>
                        <a:spcBef>
                          <a:spcPts val="0"/>
                        </a:spcBef>
                        <a:spcAft>
                          <a:spcPts val="0"/>
                        </a:spcAft>
                        <a:buFont typeface="Symbol" panose="05050102010706020507" pitchFamily="18" charset="2"/>
                        <a:buChar char=""/>
                        <a:tabLst>
                          <a:tab pos="1200150" algn="l"/>
                          <a:tab pos="1482090" algn="l"/>
                        </a:tabLst>
                      </a:pP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81370" marR="81370" marT="0" marB="0"/>
                </a:tc>
                <a:extLst>
                  <a:ext uri="{0D108BD9-81ED-4DB2-BD59-A6C34878D82A}">
                    <a16:rowId xmlns:a16="http://schemas.microsoft.com/office/drawing/2014/main" val="3777233049"/>
                  </a:ext>
                </a:extLst>
              </a:tr>
              <a:tr h="1010898">
                <a:tc gridSpan="5">
                  <a:txBody>
                    <a:bodyPr/>
                    <a:lstStyle/>
                    <a:p>
                      <a:r>
                        <a:rPr lang="en-US" sz="1400" dirty="0"/>
                        <a:t>Assumptions for theory of change:</a:t>
                      </a:r>
                    </a:p>
                    <a:p>
                      <a:pPr marL="285750" indent="-285750">
                        <a:buFont typeface="Arial" panose="020B0604020202020204" pitchFamily="34" charset="0"/>
                        <a:buChar char="•"/>
                      </a:pPr>
                      <a:r>
                        <a:rPr lang="en-US" sz="1400" dirty="0"/>
                        <a:t>E.g. Supportive work environment such as XXX</a:t>
                      </a:r>
                    </a:p>
                    <a:p>
                      <a:pPr marL="285750" indent="-285750">
                        <a:buFont typeface="Arial" panose="020B0604020202020204" pitchFamily="34" charset="0"/>
                        <a:buChar char="•"/>
                      </a:pPr>
                      <a:r>
                        <a:rPr lang="en-US" sz="1400" dirty="0"/>
                        <a:t>E.g. Knowledge and attitudinal changes will lead to behavior (practice) changes</a:t>
                      </a:r>
                    </a:p>
                  </a:txBody>
                  <a:tcPr marL="81370" marR="81370" marT="0" marB="0"/>
                </a:tc>
                <a:tc hMerge="1">
                  <a:txBody>
                    <a:bodyPr/>
                    <a:lstStyle/>
                    <a:p>
                      <a:pPr marL="342900" marR="0" lvl="0" indent="-342900">
                        <a:lnSpc>
                          <a:spcPct val="115000"/>
                        </a:lnSpc>
                        <a:spcBef>
                          <a:spcPts val="0"/>
                        </a:spcBef>
                        <a:spcAft>
                          <a:spcPts val="0"/>
                        </a:spcAft>
                        <a:buFont typeface="Symbol" panose="05050102010706020507" pitchFamily="18" charset="2"/>
                        <a:buChar char=""/>
                        <a:tabLst>
                          <a:tab pos="1200150" algn="l"/>
                        </a:tabLst>
                      </a:pP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81370" marR="81370" marT="0" marB="0"/>
                </a:tc>
                <a:tc hMerge="1">
                  <a:txBody>
                    <a:bodyPr/>
                    <a:lstStyle/>
                    <a:p>
                      <a:pPr marL="342900" marR="0" lvl="0" indent="-342900">
                        <a:lnSpc>
                          <a:spcPct val="115000"/>
                        </a:lnSpc>
                        <a:spcBef>
                          <a:spcPts val="0"/>
                        </a:spcBef>
                        <a:spcAft>
                          <a:spcPts val="0"/>
                        </a:spcAft>
                        <a:buFont typeface="Symbol" panose="05050102010706020507" pitchFamily="18" charset="2"/>
                        <a:buChar char=""/>
                        <a:tabLst>
                          <a:tab pos="1200150" algn="l"/>
                        </a:tabLst>
                      </a:pP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81370" marR="81370" marT="0" marB="0"/>
                </a:tc>
                <a:tc hMerge="1">
                  <a:txBody>
                    <a:bodyPr/>
                    <a:lstStyle/>
                    <a:p>
                      <a:pPr marL="342900" marR="0" lvl="0" indent="-342900">
                        <a:lnSpc>
                          <a:spcPct val="115000"/>
                        </a:lnSpc>
                        <a:spcBef>
                          <a:spcPts val="0"/>
                        </a:spcBef>
                        <a:spcAft>
                          <a:spcPts val="0"/>
                        </a:spcAft>
                        <a:buFont typeface="Symbol" panose="05050102010706020507" pitchFamily="18" charset="2"/>
                        <a:buChar char=""/>
                        <a:tabLst>
                          <a:tab pos="1200150" algn="l"/>
                          <a:tab pos="1482090" algn="l"/>
                        </a:tabLst>
                      </a:pP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81370" marR="81370" marT="0" marB="0"/>
                </a:tc>
                <a:tc hMerge="1">
                  <a:txBody>
                    <a:bodyPr/>
                    <a:lstStyle/>
                    <a:p>
                      <a:pPr marL="342900" marR="0" lvl="0" indent="-342900">
                        <a:lnSpc>
                          <a:spcPct val="115000"/>
                        </a:lnSpc>
                        <a:spcBef>
                          <a:spcPts val="0"/>
                        </a:spcBef>
                        <a:spcAft>
                          <a:spcPts val="0"/>
                        </a:spcAft>
                        <a:buFont typeface="Symbol" panose="05050102010706020507" pitchFamily="18" charset="2"/>
                        <a:buChar char=""/>
                        <a:tabLst>
                          <a:tab pos="1200150" algn="l"/>
                          <a:tab pos="1482090" algn="l"/>
                        </a:tabLst>
                      </a:pP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81370" marR="81370" marT="0" marB="0"/>
                </a:tc>
                <a:extLst>
                  <a:ext uri="{0D108BD9-81ED-4DB2-BD59-A6C34878D82A}">
                    <a16:rowId xmlns:a16="http://schemas.microsoft.com/office/drawing/2014/main" val="3250574552"/>
                  </a:ext>
                </a:extLst>
              </a:tr>
            </a:tbl>
          </a:graphicData>
        </a:graphic>
      </p:graphicFrame>
      <p:sp>
        <p:nvSpPr>
          <p:cNvPr id="10" name="TextBox 9">
            <a:extLst>
              <a:ext uri="{FF2B5EF4-FFF2-40B4-BE49-F238E27FC236}">
                <a16:creationId xmlns:a16="http://schemas.microsoft.com/office/drawing/2014/main" id="{89D3E573-A8BF-433C-8520-21368AED0F73}"/>
              </a:ext>
            </a:extLst>
          </p:cNvPr>
          <p:cNvSpPr txBox="1"/>
          <p:nvPr/>
        </p:nvSpPr>
        <p:spPr>
          <a:xfrm>
            <a:off x="9035825" y="147636"/>
            <a:ext cx="2830042" cy="369332"/>
          </a:xfrm>
          <a:prstGeom prst="rect">
            <a:avLst/>
          </a:prstGeom>
          <a:solidFill>
            <a:srgbClr val="FFC000"/>
          </a:solidFill>
        </p:spPr>
        <p:txBody>
          <a:bodyPr wrap="square" rtlCol="0">
            <a:spAutoFit/>
          </a:bodyPr>
          <a:lstStyle/>
          <a:p>
            <a:pPr algn="ctr"/>
            <a:r>
              <a:rPr lang="en-US" dirty="0"/>
              <a:t>Accountability Ceiling</a:t>
            </a:r>
          </a:p>
        </p:txBody>
      </p:sp>
      <p:cxnSp>
        <p:nvCxnSpPr>
          <p:cNvPr id="16" name="Straight Connector 15">
            <a:extLst>
              <a:ext uri="{FF2B5EF4-FFF2-40B4-BE49-F238E27FC236}">
                <a16:creationId xmlns:a16="http://schemas.microsoft.com/office/drawing/2014/main" id="{A6F4C30A-FDE1-4EE9-A0B8-41AA5A67A978}"/>
              </a:ext>
            </a:extLst>
          </p:cNvPr>
          <p:cNvCxnSpPr>
            <a:cxnSpLocks/>
          </p:cNvCxnSpPr>
          <p:nvPr/>
        </p:nvCxnSpPr>
        <p:spPr>
          <a:xfrm flipH="1">
            <a:off x="10450846" y="619490"/>
            <a:ext cx="14846" cy="5328987"/>
          </a:xfrm>
          <a:prstGeom prst="line">
            <a:avLst/>
          </a:prstGeom>
          <a:ln w="63500"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284370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475749F-F487-4EFB-ABC7-C1359590EB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8B627D5-584C-4F0C-8241-C70E22AEDBB1}"/>
              </a:ext>
            </a:extLst>
          </p:cNvPr>
          <p:cNvSpPr>
            <a:spLocks noGrp="1"/>
          </p:cNvSpPr>
          <p:nvPr>
            <p:ph type="ctrTitle"/>
          </p:nvPr>
        </p:nvSpPr>
        <p:spPr>
          <a:xfrm>
            <a:off x="880281" y="921452"/>
            <a:ext cx="4985018" cy="3268639"/>
          </a:xfrm>
        </p:spPr>
        <p:txBody>
          <a:bodyPr vert="horz" lIns="91440" tIns="45720" rIns="91440" bIns="45720" rtlCol="0" anchor="b">
            <a:normAutofit/>
          </a:bodyPr>
          <a:lstStyle/>
          <a:p>
            <a:pPr algn="l"/>
            <a:r>
              <a:rPr lang="en-US" sz="6700" b="1" kern="1200" dirty="0">
                <a:latin typeface="+mj-lt"/>
                <a:ea typeface="+mj-ea"/>
                <a:cs typeface="+mj-cs"/>
              </a:rPr>
              <a:t>Policy, Financing and Governance</a:t>
            </a:r>
          </a:p>
        </p:txBody>
      </p:sp>
      <p:sp>
        <p:nvSpPr>
          <p:cNvPr id="11" name="Freeform: Shape 10">
            <a:extLst>
              <a:ext uri="{FF2B5EF4-FFF2-40B4-BE49-F238E27FC236}">
                <a16:creationId xmlns:a16="http://schemas.microsoft.com/office/drawing/2014/main" id="{16D6FAA8-41A5-46EA-A8AB-E9D2754A6F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00601" y="1073777"/>
            <a:ext cx="5623281" cy="4686943"/>
          </a:xfrm>
          <a:custGeom>
            <a:avLst/>
            <a:gdLst>
              <a:gd name="connsiteX0" fmla="*/ 2768595 w 4574113"/>
              <a:gd name="connsiteY0" fmla="*/ 2476119 h 3812472"/>
              <a:gd name="connsiteX1" fmla="*/ 3374676 w 4574113"/>
              <a:gd name="connsiteY1" fmla="*/ 2476119 h 3812472"/>
              <a:gd name="connsiteX2" fmla="*/ 3403209 w 4574113"/>
              <a:gd name="connsiteY2" fmla="*/ 2479909 h 3812472"/>
              <a:gd name="connsiteX3" fmla="*/ 3422833 w 4574113"/>
              <a:gd name="connsiteY3" fmla="*/ 2488137 h 3812472"/>
              <a:gd name="connsiteX4" fmla="*/ 3410840 w 4574113"/>
              <a:gd name="connsiteY4" fmla="*/ 2508879 h 3812472"/>
              <a:gd name="connsiteX5" fmla="*/ 2985934 w 4574113"/>
              <a:gd name="connsiteY5" fmla="*/ 3243764 h 3812472"/>
              <a:gd name="connsiteX6" fmla="*/ 2732784 w 4574113"/>
              <a:gd name="connsiteY6" fmla="*/ 3390890 h 3812472"/>
              <a:gd name="connsiteX7" fmla="*/ 2529297 w 4574113"/>
              <a:gd name="connsiteY7" fmla="*/ 3390890 h 3812472"/>
              <a:gd name="connsiteX8" fmla="*/ 2505559 w 4574113"/>
              <a:gd name="connsiteY8" fmla="*/ 3390890 h 3812472"/>
              <a:gd name="connsiteX9" fmla="*/ 2482907 w 4574113"/>
              <a:gd name="connsiteY9" fmla="*/ 3351884 h 3812472"/>
              <a:gd name="connsiteX10" fmla="*/ 2371959 w 4574113"/>
              <a:gd name="connsiteY10" fmla="*/ 3160822 h 3812472"/>
              <a:gd name="connsiteX11" fmla="*/ 2371959 w 4574113"/>
              <a:gd name="connsiteY11" fmla="*/ 3053878 h 3812472"/>
              <a:gd name="connsiteX12" fmla="*/ 2675654 w 4574113"/>
              <a:gd name="connsiteY12" fmla="*/ 2530895 h 3812472"/>
              <a:gd name="connsiteX13" fmla="*/ 2768595 w 4574113"/>
              <a:gd name="connsiteY13" fmla="*/ 2476119 h 3812472"/>
              <a:gd name="connsiteX14" fmla="*/ 3909778 w 4574113"/>
              <a:gd name="connsiteY14" fmla="*/ 676847 h 3812472"/>
              <a:gd name="connsiteX15" fmla="*/ 4305516 w 4574113"/>
              <a:gd name="connsiteY15" fmla="*/ 676847 h 3812472"/>
              <a:gd name="connsiteX16" fmla="*/ 4367056 w 4574113"/>
              <a:gd name="connsiteY16" fmla="*/ 712612 h 3812472"/>
              <a:gd name="connsiteX17" fmla="*/ 4564498 w 4574113"/>
              <a:gd name="connsiteY17" fmla="*/ 1054092 h 3812472"/>
              <a:gd name="connsiteX18" fmla="*/ 4564498 w 4574113"/>
              <a:gd name="connsiteY18" fmla="*/ 1123921 h 3812472"/>
              <a:gd name="connsiteX19" fmla="*/ 4367056 w 4574113"/>
              <a:gd name="connsiteY19" fmla="*/ 1465401 h 3812472"/>
              <a:gd name="connsiteX20" fmla="*/ 4305516 w 4574113"/>
              <a:gd name="connsiteY20" fmla="*/ 1501167 h 3812472"/>
              <a:gd name="connsiteX21" fmla="*/ 3909778 w 4574113"/>
              <a:gd name="connsiteY21" fmla="*/ 1501167 h 3812472"/>
              <a:gd name="connsiteX22" fmla="*/ 3849091 w 4574113"/>
              <a:gd name="connsiteY22" fmla="*/ 1465401 h 3812472"/>
              <a:gd name="connsiteX23" fmla="*/ 3650795 w 4574113"/>
              <a:gd name="connsiteY23" fmla="*/ 1123921 h 3812472"/>
              <a:gd name="connsiteX24" fmla="*/ 3650795 w 4574113"/>
              <a:gd name="connsiteY24" fmla="*/ 1054092 h 3812472"/>
              <a:gd name="connsiteX25" fmla="*/ 3849091 w 4574113"/>
              <a:gd name="connsiteY25" fmla="*/ 712612 h 3812472"/>
              <a:gd name="connsiteX26" fmla="*/ 3909778 w 4574113"/>
              <a:gd name="connsiteY26" fmla="*/ 676847 h 3812472"/>
              <a:gd name="connsiteX27" fmla="*/ 1104892 w 4574113"/>
              <a:gd name="connsiteY27" fmla="*/ 0 h 3812472"/>
              <a:gd name="connsiteX28" fmla="*/ 2732784 w 4574113"/>
              <a:gd name="connsiteY28" fmla="*/ 0 h 3812472"/>
              <a:gd name="connsiteX29" fmla="*/ 2985934 w 4574113"/>
              <a:gd name="connsiteY29" fmla="*/ 147125 h 3812472"/>
              <a:gd name="connsiteX30" fmla="*/ 3798122 w 4574113"/>
              <a:gd name="connsiteY30" fmla="*/ 1551823 h 3812472"/>
              <a:gd name="connsiteX31" fmla="*/ 3798122 w 4574113"/>
              <a:gd name="connsiteY31" fmla="*/ 1839068 h 3812472"/>
              <a:gd name="connsiteX32" fmla="*/ 3496551 w 4574113"/>
              <a:gd name="connsiteY32" fmla="*/ 2360642 h 3812472"/>
              <a:gd name="connsiteX33" fmla="*/ 3471135 w 4574113"/>
              <a:gd name="connsiteY33" fmla="*/ 2404597 h 3812472"/>
              <a:gd name="connsiteX34" fmla="*/ 3472029 w 4574113"/>
              <a:gd name="connsiteY34" fmla="*/ 2404972 h 3812472"/>
              <a:gd name="connsiteX35" fmla="*/ 3516881 w 4574113"/>
              <a:gd name="connsiteY35" fmla="*/ 2450209 h 3812472"/>
              <a:gd name="connsiteX36" fmla="*/ 3857970 w 4574113"/>
              <a:gd name="connsiteY36" fmla="*/ 3040131 h 3812472"/>
              <a:gd name="connsiteX37" fmla="*/ 3857970 w 4574113"/>
              <a:gd name="connsiteY37" fmla="*/ 3160764 h 3812472"/>
              <a:gd name="connsiteX38" fmla="*/ 3516881 w 4574113"/>
              <a:gd name="connsiteY38" fmla="*/ 3750684 h 3812472"/>
              <a:gd name="connsiteX39" fmla="*/ 3410567 w 4574113"/>
              <a:gd name="connsiteY39" fmla="*/ 3812472 h 3812472"/>
              <a:gd name="connsiteX40" fmla="*/ 2726911 w 4574113"/>
              <a:gd name="connsiteY40" fmla="*/ 3812472 h 3812472"/>
              <a:gd name="connsiteX41" fmla="*/ 2622074 w 4574113"/>
              <a:gd name="connsiteY41" fmla="*/ 3750684 h 3812472"/>
              <a:gd name="connsiteX42" fmla="*/ 2438330 w 4574113"/>
              <a:gd name="connsiteY42" fmla="*/ 3434265 h 3812472"/>
              <a:gd name="connsiteX43" fmla="*/ 2417573 w 4574113"/>
              <a:gd name="connsiteY43" fmla="*/ 3398519 h 3812472"/>
              <a:gd name="connsiteX44" fmla="*/ 2433905 w 4574113"/>
              <a:gd name="connsiteY44" fmla="*/ 3398519 h 3812472"/>
              <a:gd name="connsiteX45" fmla="*/ 2511101 w 4574113"/>
              <a:gd name="connsiteY45" fmla="*/ 3398519 h 3812472"/>
              <a:gd name="connsiteX46" fmla="*/ 2544636 w 4574113"/>
              <a:gd name="connsiteY46" fmla="*/ 3456269 h 3812472"/>
              <a:gd name="connsiteX47" fmla="*/ 2672757 w 4574113"/>
              <a:gd name="connsiteY47" fmla="*/ 3676902 h 3812472"/>
              <a:gd name="connsiteX48" fmla="*/ 2765699 w 4574113"/>
              <a:gd name="connsiteY48" fmla="*/ 3731679 h 3812472"/>
              <a:gd name="connsiteX49" fmla="*/ 3371780 w 4574113"/>
              <a:gd name="connsiteY49" fmla="*/ 3731679 h 3812472"/>
              <a:gd name="connsiteX50" fmla="*/ 3466029 w 4574113"/>
              <a:gd name="connsiteY50" fmla="*/ 3676902 h 3812472"/>
              <a:gd name="connsiteX51" fmla="*/ 3768415 w 4574113"/>
              <a:gd name="connsiteY51" fmla="*/ 3153920 h 3812472"/>
              <a:gd name="connsiteX52" fmla="*/ 3768415 w 4574113"/>
              <a:gd name="connsiteY52" fmla="*/ 3046975 h 3812472"/>
              <a:gd name="connsiteX53" fmla="*/ 3466029 w 4574113"/>
              <a:gd name="connsiteY53" fmla="*/ 2523992 h 3812472"/>
              <a:gd name="connsiteX54" fmla="*/ 3426268 w 4574113"/>
              <a:gd name="connsiteY54" fmla="*/ 2483888 h 3812472"/>
              <a:gd name="connsiteX55" fmla="*/ 3421667 w 4574113"/>
              <a:gd name="connsiteY55" fmla="*/ 2481960 h 3812472"/>
              <a:gd name="connsiteX56" fmla="*/ 3446331 w 4574113"/>
              <a:gd name="connsiteY56" fmla="*/ 2439303 h 3812472"/>
              <a:gd name="connsiteX57" fmla="*/ 3464674 w 4574113"/>
              <a:gd name="connsiteY57" fmla="*/ 2407578 h 3812472"/>
              <a:gd name="connsiteX58" fmla="*/ 3445649 w 4574113"/>
              <a:gd name="connsiteY58" fmla="*/ 2399601 h 3812472"/>
              <a:gd name="connsiteX59" fmla="*/ 3413464 w 4574113"/>
              <a:gd name="connsiteY59" fmla="*/ 2395325 h 3812472"/>
              <a:gd name="connsiteX60" fmla="*/ 2729808 w 4574113"/>
              <a:gd name="connsiteY60" fmla="*/ 2395325 h 3812472"/>
              <a:gd name="connsiteX61" fmla="*/ 2624971 w 4574113"/>
              <a:gd name="connsiteY61" fmla="*/ 2457112 h 3812472"/>
              <a:gd name="connsiteX62" fmla="*/ 2282405 w 4574113"/>
              <a:gd name="connsiteY62" fmla="*/ 3047034 h 3812472"/>
              <a:gd name="connsiteX63" fmla="*/ 2282405 w 4574113"/>
              <a:gd name="connsiteY63" fmla="*/ 3167666 h 3812472"/>
              <a:gd name="connsiteX64" fmla="*/ 2395478 w 4574113"/>
              <a:gd name="connsiteY64" fmla="*/ 3362386 h 3812472"/>
              <a:gd name="connsiteX65" fmla="*/ 2412031 w 4574113"/>
              <a:gd name="connsiteY65" fmla="*/ 3390890 h 3812472"/>
              <a:gd name="connsiteX66" fmla="*/ 2335350 w 4574113"/>
              <a:gd name="connsiteY66" fmla="*/ 3390890 h 3812472"/>
              <a:gd name="connsiteX67" fmla="*/ 1104892 w 4574113"/>
              <a:gd name="connsiteY67" fmla="*/ 3390890 h 3812472"/>
              <a:gd name="connsiteX68" fmla="*/ 855258 w 4574113"/>
              <a:gd name="connsiteY68" fmla="*/ 3243764 h 3812472"/>
              <a:gd name="connsiteX69" fmla="*/ 39555 w 4574113"/>
              <a:gd name="connsiteY69" fmla="*/ 1839068 h 3812472"/>
              <a:gd name="connsiteX70" fmla="*/ 39555 w 4574113"/>
              <a:gd name="connsiteY70" fmla="*/ 1551823 h 3812472"/>
              <a:gd name="connsiteX71" fmla="*/ 855258 w 4574113"/>
              <a:gd name="connsiteY71" fmla="*/ 147125 h 3812472"/>
              <a:gd name="connsiteX72" fmla="*/ 1104892 w 4574113"/>
              <a:gd name="connsiteY72" fmla="*/ 0 h 3812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574113" h="3812472">
                <a:moveTo>
                  <a:pt x="2768595" y="2476119"/>
                </a:moveTo>
                <a:cubicBezTo>
                  <a:pt x="2768595" y="2476119"/>
                  <a:pt x="2768595" y="2476119"/>
                  <a:pt x="3374676" y="2476119"/>
                </a:cubicBezTo>
                <a:cubicBezTo>
                  <a:pt x="3384493" y="2476119"/>
                  <a:pt x="3394066" y="2477423"/>
                  <a:pt x="3403209" y="2479909"/>
                </a:cubicBezTo>
                <a:lnTo>
                  <a:pt x="3422833" y="2488137"/>
                </a:lnTo>
                <a:lnTo>
                  <a:pt x="3410840" y="2508879"/>
                </a:lnTo>
                <a:cubicBezTo>
                  <a:pt x="3302401" y="2696426"/>
                  <a:pt x="3163600" y="2936487"/>
                  <a:pt x="2985934" y="3243764"/>
                </a:cubicBezTo>
                <a:cubicBezTo>
                  <a:pt x="2933195" y="3334842"/>
                  <a:pt x="2838263" y="3390890"/>
                  <a:pt x="2732784" y="3390890"/>
                </a:cubicBezTo>
                <a:cubicBezTo>
                  <a:pt x="2732784" y="3390890"/>
                  <a:pt x="2732784" y="3390890"/>
                  <a:pt x="2529297" y="3390890"/>
                </a:cubicBezTo>
                <a:lnTo>
                  <a:pt x="2505559" y="3390890"/>
                </a:lnTo>
                <a:lnTo>
                  <a:pt x="2482907" y="3351884"/>
                </a:lnTo>
                <a:cubicBezTo>
                  <a:pt x="2451367" y="3297569"/>
                  <a:pt x="2414666" y="3234367"/>
                  <a:pt x="2371959" y="3160822"/>
                </a:cubicBezTo>
                <a:cubicBezTo>
                  <a:pt x="2352324" y="3128217"/>
                  <a:pt x="2352324" y="3086483"/>
                  <a:pt x="2371959" y="3053878"/>
                </a:cubicBezTo>
                <a:cubicBezTo>
                  <a:pt x="2371959" y="3053878"/>
                  <a:pt x="2371959" y="3053878"/>
                  <a:pt x="2675654" y="2530895"/>
                </a:cubicBezTo>
                <a:cubicBezTo>
                  <a:pt x="2693981" y="2496986"/>
                  <a:pt x="2730633" y="2476119"/>
                  <a:pt x="2768595" y="2476119"/>
                </a:cubicBezTo>
                <a:close/>
                <a:moveTo>
                  <a:pt x="3909778" y="676847"/>
                </a:moveTo>
                <a:cubicBezTo>
                  <a:pt x="3909778" y="676847"/>
                  <a:pt x="3909778" y="676847"/>
                  <a:pt x="4305516" y="676847"/>
                </a:cubicBezTo>
                <a:cubicBezTo>
                  <a:pt x="4331158" y="676847"/>
                  <a:pt x="4354235" y="690472"/>
                  <a:pt x="4367056" y="712612"/>
                </a:cubicBezTo>
                <a:cubicBezTo>
                  <a:pt x="4367056" y="712612"/>
                  <a:pt x="4367056" y="712612"/>
                  <a:pt x="4564498" y="1054092"/>
                </a:cubicBezTo>
                <a:cubicBezTo>
                  <a:pt x="4577319" y="1075382"/>
                  <a:pt x="4577319" y="1102632"/>
                  <a:pt x="4564498" y="1123921"/>
                </a:cubicBezTo>
                <a:cubicBezTo>
                  <a:pt x="4564498" y="1123921"/>
                  <a:pt x="4564498" y="1123921"/>
                  <a:pt x="4367056" y="1465401"/>
                </a:cubicBezTo>
                <a:cubicBezTo>
                  <a:pt x="4354235" y="1487542"/>
                  <a:pt x="4331158" y="1501167"/>
                  <a:pt x="4305516" y="1501167"/>
                </a:cubicBezTo>
                <a:cubicBezTo>
                  <a:pt x="4305516" y="1501167"/>
                  <a:pt x="4305516" y="1501167"/>
                  <a:pt x="3909778" y="1501167"/>
                </a:cubicBezTo>
                <a:cubicBezTo>
                  <a:pt x="3884990" y="1501167"/>
                  <a:pt x="3861058" y="1487542"/>
                  <a:pt x="3849091" y="1465401"/>
                </a:cubicBezTo>
                <a:cubicBezTo>
                  <a:pt x="3849091" y="1465401"/>
                  <a:pt x="3849091" y="1465401"/>
                  <a:pt x="3650795" y="1123921"/>
                </a:cubicBezTo>
                <a:cubicBezTo>
                  <a:pt x="3637974" y="1102632"/>
                  <a:pt x="3637974" y="1075382"/>
                  <a:pt x="3650795" y="1054092"/>
                </a:cubicBezTo>
                <a:cubicBezTo>
                  <a:pt x="3650795" y="1054092"/>
                  <a:pt x="3650795" y="1054092"/>
                  <a:pt x="3849091" y="712612"/>
                </a:cubicBezTo>
                <a:cubicBezTo>
                  <a:pt x="3861058" y="690472"/>
                  <a:pt x="3884990" y="676847"/>
                  <a:pt x="3909778" y="676847"/>
                </a:cubicBezTo>
                <a:close/>
                <a:moveTo>
                  <a:pt x="1104892" y="0"/>
                </a:moveTo>
                <a:cubicBezTo>
                  <a:pt x="1104892" y="0"/>
                  <a:pt x="1104892" y="0"/>
                  <a:pt x="2732784" y="0"/>
                </a:cubicBezTo>
                <a:cubicBezTo>
                  <a:pt x="2838263" y="0"/>
                  <a:pt x="2933195" y="56047"/>
                  <a:pt x="2985934" y="147125"/>
                </a:cubicBezTo>
                <a:cubicBezTo>
                  <a:pt x="2985934" y="147125"/>
                  <a:pt x="2985934" y="147125"/>
                  <a:pt x="3798122" y="1551823"/>
                </a:cubicBezTo>
                <a:cubicBezTo>
                  <a:pt x="3850862" y="1639397"/>
                  <a:pt x="3850862" y="1751493"/>
                  <a:pt x="3798122" y="1839068"/>
                </a:cubicBezTo>
                <a:cubicBezTo>
                  <a:pt x="3798122" y="1839068"/>
                  <a:pt x="3798122" y="1839068"/>
                  <a:pt x="3496551" y="2360642"/>
                </a:cubicBezTo>
                <a:lnTo>
                  <a:pt x="3471135" y="2404597"/>
                </a:lnTo>
                <a:lnTo>
                  <a:pt x="3472029" y="2404972"/>
                </a:lnTo>
                <a:cubicBezTo>
                  <a:pt x="3490302" y="2415638"/>
                  <a:pt x="3505806" y="2431084"/>
                  <a:pt x="3516881" y="2450209"/>
                </a:cubicBezTo>
                <a:cubicBezTo>
                  <a:pt x="3516881" y="2450209"/>
                  <a:pt x="3516881" y="2450209"/>
                  <a:pt x="3857970" y="3040131"/>
                </a:cubicBezTo>
                <a:cubicBezTo>
                  <a:pt x="3880120" y="3076909"/>
                  <a:pt x="3880120" y="3123985"/>
                  <a:pt x="3857970" y="3160764"/>
                </a:cubicBezTo>
                <a:cubicBezTo>
                  <a:pt x="3857970" y="3160764"/>
                  <a:pt x="3857970" y="3160764"/>
                  <a:pt x="3516881" y="3750684"/>
                </a:cubicBezTo>
                <a:cubicBezTo>
                  <a:pt x="3494732" y="3788933"/>
                  <a:pt x="3454864" y="3812472"/>
                  <a:pt x="3410567" y="3812472"/>
                </a:cubicBezTo>
                <a:cubicBezTo>
                  <a:pt x="3410567" y="3812472"/>
                  <a:pt x="3410567" y="3812472"/>
                  <a:pt x="2726911" y="3812472"/>
                </a:cubicBezTo>
                <a:cubicBezTo>
                  <a:pt x="2684090" y="3812472"/>
                  <a:pt x="2642747" y="3788933"/>
                  <a:pt x="2622074" y="3750684"/>
                </a:cubicBezTo>
                <a:cubicBezTo>
                  <a:pt x="2622074" y="3750684"/>
                  <a:pt x="2622074" y="3750684"/>
                  <a:pt x="2438330" y="3434265"/>
                </a:cubicBezTo>
                <a:lnTo>
                  <a:pt x="2417573" y="3398519"/>
                </a:lnTo>
                <a:lnTo>
                  <a:pt x="2433905" y="3398519"/>
                </a:lnTo>
                <a:lnTo>
                  <a:pt x="2511101" y="3398519"/>
                </a:lnTo>
                <a:lnTo>
                  <a:pt x="2544636" y="3456269"/>
                </a:lnTo>
                <a:cubicBezTo>
                  <a:pt x="2672757" y="3676902"/>
                  <a:pt x="2672757" y="3676902"/>
                  <a:pt x="2672757" y="3676902"/>
                </a:cubicBezTo>
                <a:cubicBezTo>
                  <a:pt x="2691084" y="3710811"/>
                  <a:pt x="2727737" y="3731679"/>
                  <a:pt x="2765699" y="3731679"/>
                </a:cubicBezTo>
                <a:cubicBezTo>
                  <a:pt x="3371780" y="3731679"/>
                  <a:pt x="3371780" y="3731679"/>
                  <a:pt x="3371780" y="3731679"/>
                </a:cubicBezTo>
                <a:cubicBezTo>
                  <a:pt x="3411050" y="3731679"/>
                  <a:pt x="3446394" y="3710811"/>
                  <a:pt x="3466029" y="3676902"/>
                </a:cubicBezTo>
                <a:cubicBezTo>
                  <a:pt x="3768415" y="3153920"/>
                  <a:pt x="3768415" y="3153920"/>
                  <a:pt x="3768415" y="3153920"/>
                </a:cubicBezTo>
                <a:cubicBezTo>
                  <a:pt x="3788051" y="3121314"/>
                  <a:pt x="3788051" y="3079580"/>
                  <a:pt x="3768415" y="3046975"/>
                </a:cubicBezTo>
                <a:cubicBezTo>
                  <a:pt x="3466029" y="2523992"/>
                  <a:pt x="3466029" y="2523992"/>
                  <a:pt x="3466029" y="2523992"/>
                </a:cubicBezTo>
                <a:cubicBezTo>
                  <a:pt x="3456211" y="2507037"/>
                  <a:pt x="3442467" y="2493343"/>
                  <a:pt x="3426268" y="2483888"/>
                </a:cubicBezTo>
                <a:lnTo>
                  <a:pt x="3421667" y="2481960"/>
                </a:lnTo>
                <a:lnTo>
                  <a:pt x="3446331" y="2439303"/>
                </a:lnTo>
                <a:lnTo>
                  <a:pt x="3464674" y="2407578"/>
                </a:lnTo>
                <a:lnTo>
                  <a:pt x="3445649" y="2399601"/>
                </a:lnTo>
                <a:cubicBezTo>
                  <a:pt x="3435335" y="2396796"/>
                  <a:pt x="3424538" y="2395325"/>
                  <a:pt x="3413464" y="2395325"/>
                </a:cubicBezTo>
                <a:cubicBezTo>
                  <a:pt x="2729808" y="2395325"/>
                  <a:pt x="2729808" y="2395325"/>
                  <a:pt x="2729808" y="2395325"/>
                </a:cubicBezTo>
                <a:cubicBezTo>
                  <a:pt x="2686987" y="2395325"/>
                  <a:pt x="2645644" y="2418863"/>
                  <a:pt x="2624971" y="2457112"/>
                </a:cubicBezTo>
                <a:cubicBezTo>
                  <a:pt x="2282405" y="3047034"/>
                  <a:pt x="2282405" y="3047034"/>
                  <a:pt x="2282405" y="3047034"/>
                </a:cubicBezTo>
                <a:cubicBezTo>
                  <a:pt x="2260256" y="3083811"/>
                  <a:pt x="2260256" y="3130887"/>
                  <a:pt x="2282405" y="3167666"/>
                </a:cubicBezTo>
                <a:cubicBezTo>
                  <a:pt x="2325225" y="3241406"/>
                  <a:pt x="2362693" y="3305929"/>
                  <a:pt x="2395478" y="3362386"/>
                </a:cubicBezTo>
                <a:lnTo>
                  <a:pt x="2412031" y="3390890"/>
                </a:lnTo>
                <a:lnTo>
                  <a:pt x="2335350" y="3390890"/>
                </a:lnTo>
                <a:cubicBezTo>
                  <a:pt x="2096889" y="3390890"/>
                  <a:pt x="1715352" y="3390890"/>
                  <a:pt x="1104892" y="3390890"/>
                </a:cubicBezTo>
                <a:cubicBezTo>
                  <a:pt x="1002929" y="3390890"/>
                  <a:pt x="904482" y="3334842"/>
                  <a:pt x="855258" y="3243764"/>
                </a:cubicBezTo>
                <a:cubicBezTo>
                  <a:pt x="855258" y="3243764"/>
                  <a:pt x="855258" y="3243764"/>
                  <a:pt x="39555" y="1839068"/>
                </a:cubicBezTo>
                <a:cubicBezTo>
                  <a:pt x="-13185" y="1751493"/>
                  <a:pt x="-13185" y="1639397"/>
                  <a:pt x="39555" y="1551823"/>
                </a:cubicBezTo>
                <a:cubicBezTo>
                  <a:pt x="39555" y="1551823"/>
                  <a:pt x="39555" y="1551823"/>
                  <a:pt x="855258" y="147125"/>
                </a:cubicBezTo>
                <a:cubicBezTo>
                  <a:pt x="904482" y="56047"/>
                  <a:pt x="1002929" y="0"/>
                  <a:pt x="1104892"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95429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4D5B7-1FB5-4FE7-8208-660605DA7CB6}"/>
              </a:ext>
            </a:extLst>
          </p:cNvPr>
          <p:cNvSpPr>
            <a:spLocks noGrp="1"/>
          </p:cNvSpPr>
          <p:nvPr>
            <p:ph type="title"/>
          </p:nvPr>
        </p:nvSpPr>
        <p:spPr>
          <a:xfrm>
            <a:off x="142875" y="207464"/>
            <a:ext cx="2219325" cy="1745162"/>
          </a:xfrm>
          <a:prstGeom prst="ellipse">
            <a:avLst/>
          </a:prstGeom>
          <a:solidFill>
            <a:schemeClr val="accent4">
              <a:lumMod val="40000"/>
              <a:lumOff val="60000"/>
            </a:schemeClr>
          </a:solidFill>
          <a:ln w="174625" cmpd="thinThick">
            <a:solidFill>
              <a:srgbClr val="262626"/>
            </a:solidFill>
          </a:ln>
        </p:spPr>
        <p:txBody>
          <a:bodyPr vert="horz" lIns="91440" tIns="45720" rIns="91440" bIns="45720" rtlCol="0" anchor="ctr">
            <a:normAutofit/>
          </a:bodyPr>
          <a:lstStyle/>
          <a:p>
            <a:pPr algn="ctr"/>
            <a:r>
              <a:rPr lang="en-US" sz="1200" kern="1200" dirty="0">
                <a:latin typeface="+mj-lt"/>
                <a:ea typeface="+mj-ea"/>
                <a:cs typeface="+mj-cs"/>
              </a:rPr>
              <a:t>Pillar 1: Strengthen Governance, Policy and Financing on elimination of FGM and its medicalization</a:t>
            </a:r>
          </a:p>
        </p:txBody>
      </p:sp>
      <p:graphicFrame>
        <p:nvGraphicFramePr>
          <p:cNvPr id="20" name="Content Placeholder 3">
            <a:extLst>
              <a:ext uri="{FF2B5EF4-FFF2-40B4-BE49-F238E27FC236}">
                <a16:creationId xmlns:a16="http://schemas.microsoft.com/office/drawing/2014/main" id="{1286C3B1-BC86-45FB-984A-B0FA9B619653}"/>
              </a:ext>
            </a:extLst>
          </p:cNvPr>
          <p:cNvGraphicFramePr>
            <a:graphicFrameLocks/>
          </p:cNvGraphicFramePr>
          <p:nvPr>
            <p:extLst>
              <p:ext uri="{D42A27DB-BD31-4B8C-83A1-F6EECF244321}">
                <p14:modId xmlns:p14="http://schemas.microsoft.com/office/powerpoint/2010/main" val="3720347624"/>
              </p:ext>
            </p:extLst>
          </p:nvPr>
        </p:nvGraphicFramePr>
        <p:xfrm>
          <a:off x="2590800" y="102688"/>
          <a:ext cx="9269359" cy="6233494"/>
        </p:xfrm>
        <a:graphic>
          <a:graphicData uri="http://schemas.openxmlformats.org/drawingml/2006/table">
            <a:tbl>
              <a:tblPr firstRow="1" bandRow="1">
                <a:noFill/>
                <a:tableStyleId>{5C22544A-7EE6-4342-B048-85BDC9FD1C3A}</a:tableStyleId>
              </a:tblPr>
              <a:tblGrid>
                <a:gridCol w="3238500">
                  <a:extLst>
                    <a:ext uri="{9D8B030D-6E8A-4147-A177-3AD203B41FA5}">
                      <a16:colId xmlns:a16="http://schemas.microsoft.com/office/drawing/2014/main" val="4184324656"/>
                    </a:ext>
                  </a:extLst>
                </a:gridCol>
                <a:gridCol w="2218218">
                  <a:extLst>
                    <a:ext uri="{9D8B030D-6E8A-4147-A177-3AD203B41FA5}">
                      <a16:colId xmlns:a16="http://schemas.microsoft.com/office/drawing/2014/main" val="1979675950"/>
                    </a:ext>
                  </a:extLst>
                </a:gridCol>
                <a:gridCol w="3812641">
                  <a:extLst>
                    <a:ext uri="{9D8B030D-6E8A-4147-A177-3AD203B41FA5}">
                      <a16:colId xmlns:a16="http://schemas.microsoft.com/office/drawing/2014/main" val="877374832"/>
                    </a:ext>
                  </a:extLst>
                </a:gridCol>
              </a:tblGrid>
              <a:tr h="1106987">
                <a:tc>
                  <a:txBody>
                    <a:bodyPr/>
                    <a:lstStyle/>
                    <a:p>
                      <a:pPr algn="ctr"/>
                      <a:r>
                        <a:rPr lang="en-US" sz="2000" dirty="0">
                          <a:solidFill>
                            <a:schemeClr val="tx1">
                              <a:lumMod val="75000"/>
                              <a:lumOff val="25000"/>
                            </a:schemeClr>
                          </a:solidFill>
                        </a:rPr>
                        <a:t>Proposed Activities</a:t>
                      </a:r>
                    </a:p>
                    <a:p>
                      <a:pPr algn="ctr"/>
                      <a:r>
                        <a:rPr lang="en-US" sz="2000" dirty="0">
                          <a:solidFill>
                            <a:schemeClr val="tx1">
                              <a:lumMod val="75000"/>
                              <a:lumOff val="25000"/>
                            </a:schemeClr>
                          </a:solidFill>
                        </a:rPr>
                        <a:t>(Implementing entity/timeline)</a:t>
                      </a:r>
                    </a:p>
                  </a:txBody>
                  <a:tcPr marL="259315" marR="155589" marT="155589" marB="155589">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tc>
                  <a:txBody>
                    <a:bodyPr/>
                    <a:lstStyle/>
                    <a:p>
                      <a:pPr algn="ctr"/>
                      <a:r>
                        <a:rPr lang="en-US" sz="2000" dirty="0">
                          <a:solidFill>
                            <a:schemeClr val="tx1">
                              <a:lumMod val="75000"/>
                              <a:lumOff val="25000"/>
                            </a:schemeClr>
                          </a:solidFill>
                        </a:rPr>
                        <a:t>Facilitators</a:t>
                      </a:r>
                    </a:p>
                  </a:txBody>
                  <a:tcPr marL="259315" marR="155589" marT="155589" marB="155589">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tc>
                  <a:txBody>
                    <a:bodyPr/>
                    <a:lstStyle/>
                    <a:p>
                      <a:pPr algn="ctr"/>
                      <a:r>
                        <a:rPr lang="en-US" sz="2000" dirty="0">
                          <a:solidFill>
                            <a:schemeClr val="tx1">
                              <a:lumMod val="75000"/>
                              <a:lumOff val="25000"/>
                            </a:schemeClr>
                          </a:solidFill>
                        </a:rPr>
                        <a:t>Anticipated barriers and how they will be addressed</a:t>
                      </a:r>
                    </a:p>
                  </a:txBody>
                  <a:tcPr marL="259315" marR="155589" marT="155589" marB="155589">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extLst>
                  <a:ext uri="{0D108BD9-81ED-4DB2-BD59-A6C34878D82A}">
                    <a16:rowId xmlns:a16="http://schemas.microsoft.com/office/drawing/2014/main" val="2882274092"/>
                  </a:ext>
                </a:extLst>
              </a:tr>
              <a:tr h="1323975">
                <a:tc>
                  <a:txBody>
                    <a:bodyPr/>
                    <a:lstStyle/>
                    <a:p>
                      <a:r>
                        <a:rPr lang="en-US" sz="1600" cap="none" spc="0" dirty="0">
                          <a:solidFill>
                            <a:schemeClr val="tx1"/>
                          </a:solidFill>
                        </a:rPr>
                        <a:t>1. e.g. RMNCAH policy which includes FGM (</a:t>
                      </a:r>
                      <a:r>
                        <a:rPr lang="en-US" sz="1600" cap="none" spc="0" dirty="0" err="1">
                          <a:solidFill>
                            <a:schemeClr val="tx1"/>
                          </a:solidFill>
                        </a:rPr>
                        <a:t>MoH</a:t>
                      </a:r>
                      <a:r>
                        <a:rPr lang="en-US" sz="1600" cap="none" spc="0" dirty="0">
                          <a:solidFill>
                            <a:schemeClr val="tx1"/>
                          </a:solidFill>
                        </a:rPr>
                        <a:t>/6 months)</a:t>
                      </a:r>
                    </a:p>
                  </a:txBody>
                  <a:tcPr marL="84556" marR="60397" marT="76927" marB="120795">
                    <a:lnL w="12700" cmpd="sng">
                      <a:noFill/>
                      <a:prstDash val="solid"/>
                    </a:lnL>
                    <a:lnR w="12700" cmpd="sng">
                      <a:noFill/>
                      <a:prstDash val="solid"/>
                    </a:lnR>
                    <a:lnT w="12700" cmpd="sng">
                      <a:noFill/>
                      <a:prstDash val="solid"/>
                    </a:lnT>
                    <a:lnB w="19050" cap="flat" cmpd="sng" algn="ctr">
                      <a:solidFill>
                        <a:srgbClr val="FFFFFF"/>
                      </a:solidFill>
                      <a:prstDash val="solid"/>
                      <a:round/>
                      <a:headEnd type="none" w="med" len="med"/>
                      <a:tailEnd type="none" w="med" len="med"/>
                    </a:lnB>
                    <a:solidFill>
                      <a:srgbClr val="B4BCBE">
                        <a:alpha val="34902"/>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lumMod val="75000"/>
                              <a:lumOff val="25000"/>
                            </a:schemeClr>
                          </a:solidFill>
                        </a:rPr>
                        <a:t>e.g. Facilitator: Political commitment and push to end FGM by 2020</a:t>
                      </a:r>
                    </a:p>
                    <a:p>
                      <a:endParaRPr lang="en-US" sz="1600" cap="none" spc="0" dirty="0">
                        <a:solidFill>
                          <a:schemeClr val="tx1"/>
                        </a:solidFill>
                      </a:endParaRPr>
                    </a:p>
                  </a:txBody>
                  <a:tcPr marL="84556" marR="60397" marT="76927" marB="120795">
                    <a:lnL w="12700" cmpd="sng">
                      <a:noFill/>
                      <a:prstDash val="solid"/>
                    </a:lnL>
                    <a:lnR w="12700" cmpd="sng">
                      <a:noFill/>
                      <a:prstDash val="solid"/>
                    </a:lnR>
                    <a:lnT w="12700" cmpd="sng">
                      <a:noFill/>
                      <a:prstDash val="solid"/>
                    </a:lnT>
                    <a:lnB w="19050" cap="flat" cmpd="sng" algn="ctr">
                      <a:solidFill>
                        <a:srgbClr val="FFFFFF"/>
                      </a:solidFill>
                      <a:prstDash val="solid"/>
                      <a:round/>
                      <a:headEnd type="none" w="med" len="med"/>
                      <a:tailEnd type="none" w="med" len="med"/>
                    </a:lnB>
                    <a:solidFill>
                      <a:srgbClr val="B4BCBE">
                        <a:alpha val="34902"/>
                      </a:srgbClr>
                    </a:solidFill>
                  </a:tcPr>
                </a:tc>
                <a:tc>
                  <a:txBody>
                    <a:bodyPr/>
                    <a:lstStyle/>
                    <a:p>
                      <a:r>
                        <a:rPr lang="en-US" sz="1600" cap="none" spc="0" dirty="0">
                          <a:solidFill>
                            <a:schemeClr val="tx1"/>
                          </a:solidFill>
                        </a:rPr>
                        <a:t>e.g. Barrier: Limited commitment senior staff at </a:t>
                      </a:r>
                      <a:r>
                        <a:rPr lang="en-US" sz="1600" cap="none" spc="0" dirty="0" err="1">
                          <a:solidFill>
                            <a:schemeClr val="tx1"/>
                          </a:solidFill>
                        </a:rPr>
                        <a:t>MoH</a:t>
                      </a:r>
                      <a:endParaRPr lang="en-US" sz="1600" cap="none" spc="0" dirty="0">
                        <a:solidFill>
                          <a:schemeClr val="tx1"/>
                        </a:solidFill>
                      </a:endParaRPr>
                    </a:p>
                    <a:p>
                      <a:r>
                        <a:rPr lang="en-US" sz="1600" cap="none" spc="0" dirty="0">
                          <a:solidFill>
                            <a:schemeClr val="tx1"/>
                          </a:solidFill>
                        </a:rPr>
                        <a:t>e.g. Recommendation: Advocacy efforts with Senior managers at </a:t>
                      </a:r>
                      <a:r>
                        <a:rPr lang="en-US" sz="1600" cap="none" spc="0" dirty="0" err="1">
                          <a:solidFill>
                            <a:schemeClr val="tx1"/>
                          </a:solidFill>
                        </a:rPr>
                        <a:t>MoH</a:t>
                      </a:r>
                      <a:endParaRPr lang="en-US" sz="1600" cap="none" spc="0" dirty="0">
                        <a:solidFill>
                          <a:schemeClr val="tx1"/>
                        </a:solidFill>
                      </a:endParaRPr>
                    </a:p>
                    <a:p>
                      <a:endParaRPr lang="en-US" sz="1600" cap="none" spc="0" dirty="0">
                        <a:solidFill>
                          <a:schemeClr val="tx1"/>
                        </a:solidFill>
                      </a:endParaRPr>
                    </a:p>
                  </a:txBody>
                  <a:tcPr marL="84556" marR="60397" marT="76927" marB="120795">
                    <a:lnL w="12700" cmpd="sng">
                      <a:noFill/>
                      <a:prstDash val="solid"/>
                    </a:lnL>
                    <a:lnR w="12700" cmpd="sng">
                      <a:noFill/>
                      <a:prstDash val="solid"/>
                    </a:lnR>
                    <a:lnT w="12700" cmpd="sng">
                      <a:noFill/>
                      <a:prstDash val="solid"/>
                    </a:lnT>
                    <a:lnB w="19050" cap="flat" cmpd="sng" algn="ctr">
                      <a:solidFill>
                        <a:srgbClr val="FFFFFF"/>
                      </a:solidFill>
                      <a:prstDash val="solid"/>
                      <a:round/>
                      <a:headEnd type="none" w="med" len="med"/>
                      <a:tailEnd type="none" w="med" len="med"/>
                    </a:lnB>
                    <a:solidFill>
                      <a:srgbClr val="B4BCBE">
                        <a:alpha val="34902"/>
                      </a:srgbClr>
                    </a:solidFill>
                  </a:tcPr>
                </a:tc>
                <a:extLst>
                  <a:ext uri="{0D108BD9-81ED-4DB2-BD59-A6C34878D82A}">
                    <a16:rowId xmlns:a16="http://schemas.microsoft.com/office/drawing/2014/main" val="3563770093"/>
                  </a:ext>
                </a:extLst>
              </a:tr>
              <a:tr h="1650128">
                <a:tc>
                  <a:txBody>
                    <a:bodyPr/>
                    <a:lstStyle/>
                    <a:p>
                      <a:r>
                        <a:rPr lang="en-US" sz="1600" dirty="0">
                          <a:solidFill>
                            <a:schemeClr val="tx1">
                              <a:lumMod val="75000"/>
                              <a:lumOff val="25000"/>
                            </a:schemeClr>
                          </a:solidFill>
                        </a:rPr>
                        <a:t>2. e.g. Development of health sector plan or update existing n/health stakeholders led by </a:t>
                      </a:r>
                      <a:r>
                        <a:rPr lang="en-US" sz="1600" dirty="0" err="1">
                          <a:solidFill>
                            <a:schemeClr val="tx1">
                              <a:lumMod val="75000"/>
                              <a:lumOff val="25000"/>
                            </a:schemeClr>
                          </a:solidFill>
                        </a:rPr>
                        <a:t>MoH</a:t>
                      </a:r>
                      <a:r>
                        <a:rPr lang="en-US" sz="1600" dirty="0">
                          <a:solidFill>
                            <a:schemeClr val="tx1">
                              <a:lumMod val="75000"/>
                              <a:lumOff val="25000"/>
                            </a:schemeClr>
                          </a:solidFill>
                        </a:rPr>
                        <a:t>/1 year</a:t>
                      </a:r>
                    </a:p>
                  </a:txBody>
                  <a:tcPr marL="259315" marR="134844" marT="134844" marB="134844">
                    <a:lnL w="12700" cmpd="sng">
                      <a:noFill/>
                      <a:prstDash val="solid"/>
                    </a:lnL>
                    <a:lnR w="12700" cmpd="sng">
                      <a:noFill/>
                      <a:prstDash val="soli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BCBE">
                        <a:alpha val="34902"/>
                      </a:srgbClr>
                    </a:solidFill>
                  </a:tcPr>
                </a:tc>
                <a:tc>
                  <a:txBody>
                    <a:bodyPr/>
                    <a:lstStyle/>
                    <a:p>
                      <a:endParaRPr lang="en-US" sz="1600" dirty="0">
                        <a:solidFill>
                          <a:schemeClr val="tx1">
                            <a:lumMod val="75000"/>
                            <a:lumOff val="25000"/>
                          </a:schemeClr>
                        </a:solidFill>
                      </a:endParaRPr>
                    </a:p>
                  </a:txBody>
                  <a:tcPr marL="259315" marR="134844" marT="134844" marB="134844">
                    <a:lnL w="12700" cmpd="sng">
                      <a:noFill/>
                      <a:prstDash val="solid"/>
                    </a:lnL>
                    <a:lnR w="12700" cmpd="sng">
                      <a:noFill/>
                      <a:prstDash val="soli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BCBE">
                        <a:alpha val="34902"/>
                      </a:srgbClr>
                    </a:solidFill>
                  </a:tcPr>
                </a:tc>
                <a:tc>
                  <a:txBody>
                    <a:bodyPr/>
                    <a:lstStyle/>
                    <a:p>
                      <a:r>
                        <a:rPr lang="en-US" sz="1600" dirty="0">
                          <a:solidFill>
                            <a:schemeClr val="tx1">
                              <a:lumMod val="75000"/>
                              <a:lumOff val="25000"/>
                            </a:schemeClr>
                          </a:solidFill>
                        </a:rPr>
                        <a:t>e.g. Barrier: resources  to implement at large scale</a:t>
                      </a:r>
                    </a:p>
                    <a:p>
                      <a:r>
                        <a:rPr lang="en-US" sz="1600" dirty="0">
                          <a:solidFill>
                            <a:schemeClr val="tx1">
                              <a:lumMod val="75000"/>
                              <a:lumOff val="25000"/>
                            </a:schemeClr>
                          </a:solidFill>
                        </a:rPr>
                        <a:t>e.g. Recommendation: add advocacy activities to mobilize  private donor/private sector to support interventions</a:t>
                      </a:r>
                    </a:p>
                  </a:txBody>
                  <a:tcPr marL="259315" marR="134844" marT="134844" marB="134844">
                    <a:lnL w="12700" cmpd="sng">
                      <a:noFill/>
                      <a:prstDash val="solid"/>
                    </a:lnL>
                    <a:lnR w="12700" cmpd="sng">
                      <a:noFill/>
                      <a:prstDash val="soli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BCBE">
                        <a:alpha val="34902"/>
                      </a:srgbClr>
                    </a:solidFill>
                  </a:tcPr>
                </a:tc>
                <a:extLst>
                  <a:ext uri="{0D108BD9-81ED-4DB2-BD59-A6C34878D82A}">
                    <a16:rowId xmlns:a16="http://schemas.microsoft.com/office/drawing/2014/main" val="3911908855"/>
                  </a:ext>
                </a:extLst>
              </a:tr>
              <a:tr h="1858266">
                <a:tc>
                  <a:txBody>
                    <a:bodyPr/>
                    <a:lstStyle/>
                    <a:p>
                      <a:r>
                        <a:rPr lang="en-US" sz="1600" dirty="0">
                          <a:solidFill>
                            <a:schemeClr val="tx1">
                              <a:lumMod val="75000"/>
                              <a:lumOff val="25000"/>
                            </a:schemeClr>
                          </a:solidFill>
                        </a:rPr>
                        <a:t>3. </a:t>
                      </a:r>
                      <a:r>
                        <a:rPr lang="en-US" sz="1600" cap="none" spc="0" dirty="0">
                          <a:solidFill>
                            <a:schemeClr val="tx1"/>
                          </a:solidFill>
                        </a:rPr>
                        <a:t>e.g. integration of routine FGM prevention and care service within health facility (Health facility manager/ 6-12 months</a:t>
                      </a:r>
                      <a:endParaRPr lang="en-US" sz="1600" dirty="0">
                        <a:solidFill>
                          <a:schemeClr val="tx1">
                            <a:lumMod val="75000"/>
                            <a:lumOff val="25000"/>
                          </a:schemeClr>
                        </a:solidFill>
                      </a:endParaRPr>
                    </a:p>
                  </a:txBody>
                  <a:tcPr marL="259315" marR="134844" marT="134844" marB="134844">
                    <a:lnL w="12700" cmpd="sng">
                      <a:noFill/>
                      <a:prstDash val="solid"/>
                    </a:lnL>
                    <a:lnR w="12700" cmpd="sng">
                      <a:noFill/>
                      <a:prstDash val="solid"/>
                    </a:lnR>
                    <a:lnT w="19050" cap="flat" cmpd="sng" algn="ctr">
                      <a:solidFill>
                        <a:srgbClr val="FFFFFF"/>
                      </a:solidFill>
                      <a:prstDash val="solid"/>
                      <a:round/>
                      <a:headEnd type="none" w="med" len="med"/>
                      <a:tailEnd type="none" w="med" len="med"/>
                    </a:lnT>
                    <a:lnB w="19050" cap="flat" cmpd="sng" algn="ctr">
                      <a:solidFill>
                        <a:srgbClr val="FFFFFF"/>
                      </a:solidFill>
                      <a:prstDash val="solid"/>
                    </a:lnB>
                    <a:solidFill>
                      <a:srgbClr val="B4BCBE">
                        <a:alpha val="34902"/>
                      </a:srgbClr>
                    </a:solidFill>
                  </a:tcPr>
                </a:tc>
                <a:tc>
                  <a:txBody>
                    <a:bodyPr/>
                    <a:lstStyle/>
                    <a:p>
                      <a:endParaRPr lang="en-US" sz="1600" dirty="0">
                        <a:solidFill>
                          <a:schemeClr val="tx1">
                            <a:lumMod val="75000"/>
                            <a:lumOff val="25000"/>
                          </a:schemeClr>
                        </a:solidFill>
                      </a:endParaRPr>
                    </a:p>
                  </a:txBody>
                  <a:tcPr marL="259315" marR="134844" marT="134844" marB="134844">
                    <a:lnL w="12700" cmpd="sng">
                      <a:noFill/>
                      <a:prstDash val="solid"/>
                    </a:lnL>
                    <a:lnR w="12700" cmpd="sng">
                      <a:noFill/>
                      <a:prstDash val="solid"/>
                    </a:lnR>
                    <a:lnT w="19050" cap="flat" cmpd="sng" algn="ctr">
                      <a:solidFill>
                        <a:srgbClr val="FFFFFF"/>
                      </a:solidFill>
                      <a:prstDash val="solid"/>
                      <a:round/>
                      <a:headEnd type="none" w="med" len="med"/>
                      <a:tailEnd type="none" w="med" len="med"/>
                    </a:lnT>
                    <a:lnB w="19050" cap="flat" cmpd="sng" algn="ctr">
                      <a:solidFill>
                        <a:srgbClr val="FFFFFF"/>
                      </a:solidFill>
                      <a:prstDash val="solid"/>
                    </a:lnB>
                    <a:solidFill>
                      <a:srgbClr val="B4BCBE">
                        <a:alpha val="34902"/>
                      </a:srgbClr>
                    </a:solidFill>
                  </a:tcPr>
                </a:tc>
                <a:tc>
                  <a:txBody>
                    <a:bodyPr/>
                    <a:lstStyle/>
                    <a:p>
                      <a:r>
                        <a:rPr lang="en-US" sz="1600" cap="none" spc="0" dirty="0">
                          <a:solidFill>
                            <a:schemeClr val="tx1"/>
                          </a:solidFill>
                        </a:rPr>
                        <a:t>e.g. Barrier: FGM is not considered a health issue</a:t>
                      </a:r>
                    </a:p>
                    <a:p>
                      <a:r>
                        <a:rPr lang="en-US" sz="1600" cap="none" spc="0" dirty="0">
                          <a:solidFill>
                            <a:schemeClr val="tx1"/>
                          </a:solidFill>
                        </a:rPr>
                        <a:t>e.g. Recommendation: e.g. add activity on advocacy and identifying senior </a:t>
                      </a:r>
                      <a:r>
                        <a:rPr lang="en-US" sz="1600" cap="none" spc="0" dirty="0" err="1">
                          <a:solidFill>
                            <a:schemeClr val="tx1"/>
                          </a:solidFill>
                        </a:rPr>
                        <a:t>MoH</a:t>
                      </a:r>
                      <a:r>
                        <a:rPr lang="en-US" sz="1600" cap="none" spc="0" dirty="0">
                          <a:solidFill>
                            <a:schemeClr val="tx1"/>
                          </a:solidFill>
                        </a:rPr>
                        <a:t> ally/champion to facilitate process </a:t>
                      </a:r>
                    </a:p>
                  </a:txBody>
                  <a:tcPr marL="259315" marR="134844" marT="134844" marB="134844">
                    <a:lnL w="12700" cmpd="sng">
                      <a:noFill/>
                      <a:prstDash val="solid"/>
                    </a:lnL>
                    <a:lnR w="12700" cmpd="sng">
                      <a:noFill/>
                      <a:prstDash val="solid"/>
                    </a:lnR>
                    <a:lnT w="19050" cap="flat" cmpd="sng" algn="ctr">
                      <a:solidFill>
                        <a:srgbClr val="FFFFFF"/>
                      </a:solidFill>
                      <a:prstDash val="solid"/>
                      <a:round/>
                      <a:headEnd type="none" w="med" len="med"/>
                      <a:tailEnd type="none" w="med" len="me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2066541954"/>
                  </a:ext>
                </a:extLst>
              </a:tr>
            </a:tbl>
          </a:graphicData>
        </a:graphic>
      </p:graphicFrame>
    </p:spTree>
    <p:extLst>
      <p:ext uri="{BB962C8B-B14F-4D97-AF65-F5344CB8AC3E}">
        <p14:creationId xmlns:p14="http://schemas.microsoft.com/office/powerpoint/2010/main" val="131758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1A6A1DA-A89A-1FA5-3324-8C627916365C}"/>
              </a:ext>
            </a:extLst>
          </p:cNvPr>
          <p:cNvGraphicFramePr>
            <a:graphicFrameLocks noGrp="1"/>
          </p:cNvGraphicFramePr>
          <p:nvPr>
            <p:extLst>
              <p:ext uri="{D42A27DB-BD31-4B8C-83A1-F6EECF244321}">
                <p14:modId xmlns:p14="http://schemas.microsoft.com/office/powerpoint/2010/main" val="1337358518"/>
              </p:ext>
            </p:extLst>
          </p:nvPr>
        </p:nvGraphicFramePr>
        <p:xfrm>
          <a:off x="1745175" y="102688"/>
          <a:ext cx="10420350" cy="6469561"/>
        </p:xfrm>
        <a:graphic>
          <a:graphicData uri="http://schemas.openxmlformats.org/drawingml/2006/table">
            <a:tbl>
              <a:tblPr firstRow="1" firstCol="1" bandRow="1">
                <a:tableStyleId>{9D7B26C5-4107-4FEC-AEDC-1716B250A1EF}</a:tableStyleId>
              </a:tblPr>
              <a:tblGrid>
                <a:gridCol w="893174">
                  <a:extLst>
                    <a:ext uri="{9D8B030D-6E8A-4147-A177-3AD203B41FA5}">
                      <a16:colId xmlns:a16="http://schemas.microsoft.com/office/drawing/2014/main" val="297949277"/>
                    </a:ext>
                  </a:extLst>
                </a:gridCol>
                <a:gridCol w="2030461">
                  <a:extLst>
                    <a:ext uri="{9D8B030D-6E8A-4147-A177-3AD203B41FA5}">
                      <a16:colId xmlns:a16="http://schemas.microsoft.com/office/drawing/2014/main" val="2429230944"/>
                    </a:ext>
                  </a:extLst>
                </a:gridCol>
                <a:gridCol w="1720865">
                  <a:extLst>
                    <a:ext uri="{9D8B030D-6E8A-4147-A177-3AD203B41FA5}">
                      <a16:colId xmlns:a16="http://schemas.microsoft.com/office/drawing/2014/main" val="2684494622"/>
                    </a:ext>
                  </a:extLst>
                </a:gridCol>
                <a:gridCol w="1190897">
                  <a:extLst>
                    <a:ext uri="{9D8B030D-6E8A-4147-A177-3AD203B41FA5}">
                      <a16:colId xmlns:a16="http://schemas.microsoft.com/office/drawing/2014/main" val="3290508110"/>
                    </a:ext>
                  </a:extLst>
                </a:gridCol>
                <a:gridCol w="1533279">
                  <a:extLst>
                    <a:ext uri="{9D8B030D-6E8A-4147-A177-3AD203B41FA5}">
                      <a16:colId xmlns:a16="http://schemas.microsoft.com/office/drawing/2014/main" val="1677381145"/>
                    </a:ext>
                  </a:extLst>
                </a:gridCol>
                <a:gridCol w="908058">
                  <a:extLst>
                    <a:ext uri="{9D8B030D-6E8A-4147-A177-3AD203B41FA5}">
                      <a16:colId xmlns:a16="http://schemas.microsoft.com/office/drawing/2014/main" val="3108868865"/>
                    </a:ext>
                  </a:extLst>
                </a:gridCol>
                <a:gridCol w="967603">
                  <a:extLst>
                    <a:ext uri="{9D8B030D-6E8A-4147-A177-3AD203B41FA5}">
                      <a16:colId xmlns:a16="http://schemas.microsoft.com/office/drawing/2014/main" val="998072131"/>
                    </a:ext>
                  </a:extLst>
                </a:gridCol>
                <a:gridCol w="1176013">
                  <a:extLst>
                    <a:ext uri="{9D8B030D-6E8A-4147-A177-3AD203B41FA5}">
                      <a16:colId xmlns:a16="http://schemas.microsoft.com/office/drawing/2014/main" val="2466518116"/>
                    </a:ext>
                  </a:extLst>
                </a:gridCol>
              </a:tblGrid>
              <a:tr h="2255473">
                <a:tc>
                  <a:txBody>
                    <a:bodyPr/>
                    <a:lstStyle/>
                    <a:p>
                      <a:pPr algn="ctr">
                        <a:lnSpc>
                          <a:spcPct val="107000"/>
                        </a:lnSpc>
                        <a:spcAft>
                          <a:spcPts val="800"/>
                        </a:spcAft>
                      </a:pPr>
                      <a:r>
                        <a:rPr lang="en-GB" sz="1600" dirty="0">
                          <a:effectLst/>
                        </a:rPr>
                        <a:t>IMPACT</a:t>
                      </a:r>
                      <a:br>
                        <a:rPr lang="en-GB" sz="1600" dirty="0">
                          <a:effectLst/>
                        </a:rPr>
                      </a:br>
                      <a:r>
                        <a:rPr lang="en-GB" sz="1600" dirty="0">
                          <a:effectLst/>
                          <a:highlight>
                            <a:srgbClr val="FFFF00"/>
                          </a:highlight>
                        </a:rPr>
                        <a:t>Overall goal of your advocacy</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PRIORITY(IES)</a:t>
                      </a:r>
                      <a:br>
                        <a:rPr lang="en-GB" sz="1600" dirty="0">
                          <a:effectLst/>
                        </a:rPr>
                      </a:br>
                      <a:r>
                        <a:rPr lang="en-GB" sz="1600" dirty="0">
                          <a:effectLst/>
                          <a:highlight>
                            <a:srgbClr val="FFFF00"/>
                          </a:highlight>
                        </a:rPr>
                        <a:t>Steps to achieve your impact</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OBJECTIVE(S) </a:t>
                      </a:r>
                      <a:br>
                        <a:rPr lang="en-GB" sz="1600" dirty="0">
                          <a:effectLst/>
                        </a:rPr>
                      </a:br>
                      <a:r>
                        <a:rPr lang="en-GB" sz="1600" dirty="0">
                          <a:effectLst/>
                          <a:highlight>
                            <a:srgbClr val="FFFF00"/>
                          </a:highlight>
                        </a:rPr>
                        <a:t>Specific asks to achieve your priorities</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TARGET(S)</a:t>
                      </a:r>
                      <a:br>
                        <a:rPr lang="en-GB" sz="1600" dirty="0">
                          <a:effectLst/>
                        </a:rPr>
                      </a:br>
                      <a:r>
                        <a:rPr lang="en-GB" sz="1600" dirty="0">
                          <a:effectLst/>
                          <a:highlight>
                            <a:srgbClr val="FFFF00"/>
                          </a:highlight>
                        </a:rPr>
                        <a:t>Those who have the power to fulfil your asks</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MESSAGE(S)</a:t>
                      </a:r>
                      <a:br>
                        <a:rPr lang="en-GB" sz="1600" dirty="0">
                          <a:effectLst/>
                        </a:rPr>
                      </a:br>
                      <a:r>
                        <a:rPr lang="en-GB" sz="1600" dirty="0">
                          <a:effectLst/>
                          <a:highlight>
                            <a:srgbClr val="FFFF00"/>
                          </a:highlight>
                        </a:rPr>
                        <a:t>Structured communication to support your asks</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METHOD(S)</a:t>
                      </a:r>
                      <a:r>
                        <a:rPr lang="en-GB" sz="1600" dirty="0">
                          <a:effectLst/>
                          <a:highlight>
                            <a:srgbClr val="FFFF00"/>
                          </a:highlight>
                        </a:rPr>
                        <a:t>Way(s) to deliver your message</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RESOURCE(S) </a:t>
                      </a:r>
                      <a:r>
                        <a:rPr lang="en-GB" sz="1600" dirty="0">
                          <a:effectLst/>
                          <a:highlight>
                            <a:srgbClr val="FFFF00"/>
                          </a:highlight>
                        </a:rPr>
                        <a:t>What you have/ need</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gn="ctr">
                        <a:lnSpc>
                          <a:spcPct val="107000"/>
                        </a:lnSpc>
                        <a:spcAft>
                          <a:spcPts val="800"/>
                        </a:spcAft>
                      </a:pPr>
                      <a:r>
                        <a:rPr lang="en-GB" sz="1600" dirty="0">
                          <a:effectLst/>
                        </a:rPr>
                        <a:t>M&amp;E INDICATORS</a:t>
                      </a:r>
                      <a:br>
                        <a:rPr lang="en-GB" sz="1600" dirty="0">
                          <a:effectLst/>
                        </a:rPr>
                      </a:br>
                      <a:r>
                        <a:rPr lang="en-GB" sz="1600" dirty="0">
                          <a:effectLst/>
                          <a:highlight>
                            <a:srgbClr val="FFFF00"/>
                          </a:highlight>
                        </a:rPr>
                        <a:t>How you measure success</a:t>
                      </a:r>
                      <a:endParaRPr lang="en-GB" sz="16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extLst>
                  <a:ext uri="{0D108BD9-81ED-4DB2-BD59-A6C34878D82A}">
                    <a16:rowId xmlns:a16="http://schemas.microsoft.com/office/drawing/2014/main" val="2637268490"/>
                  </a:ext>
                </a:extLst>
              </a:tr>
              <a:tr h="2304782">
                <a:tc>
                  <a:txBody>
                    <a:bodyPr/>
                    <a:lstStyle/>
                    <a:p>
                      <a:pPr>
                        <a:lnSpc>
                          <a:spcPct val="107000"/>
                        </a:lnSpc>
                        <a:spcAft>
                          <a:spcPts val="800"/>
                        </a:spcAft>
                      </a:pPr>
                      <a:r>
                        <a:rPr lang="en-GB" sz="1400" dirty="0">
                          <a:effectLst/>
                        </a:rPr>
                        <a:t>e.g. Mobilize investment and political commitment </a:t>
                      </a:r>
                      <a:endParaRPr lang="en-GB" sz="1400" dirty="0">
                        <a:effectLst/>
                        <a:latin typeface="+mn-lt"/>
                        <a:ea typeface="Calibri" panose="020F0502020204030204" pitchFamily="34" charset="0"/>
                        <a:cs typeface="Arial" panose="020B0604020202020204" pitchFamily="34" charset="0"/>
                      </a:endParaRPr>
                    </a:p>
                  </a:txBody>
                  <a:tcPr marL="8596" marR="8596" marT="0" marB="0"/>
                </a:tc>
                <a:tc>
                  <a:txBody>
                    <a:bodyPr/>
                    <a:lstStyle/>
                    <a:p>
                      <a:pPr marL="0" lvl="0" indent="0" algn="l" defTabSz="914400" rtl="0" eaLnBrk="1" latinLnBrk="0" hangingPunct="1">
                        <a:lnSpc>
                          <a:spcPct val="107000"/>
                        </a:lnSpc>
                        <a:spcAft>
                          <a:spcPts val="800"/>
                        </a:spcAft>
                        <a:buFont typeface="Arial" panose="020B0604020202020204" pitchFamily="34" charset="0"/>
                        <a:buNone/>
                        <a:tabLst>
                          <a:tab pos="457200" algn="l"/>
                        </a:tabLst>
                      </a:pPr>
                      <a:r>
                        <a:rPr lang="en-GB" sz="1400" kern="1200" dirty="0">
                          <a:solidFill>
                            <a:schemeClr val="tx1"/>
                          </a:solidFill>
                          <a:effectLst/>
                        </a:rPr>
                        <a:t>e.g. Commitment form </a:t>
                      </a:r>
                      <a:r>
                        <a:rPr lang="en-GB" sz="1400" kern="1200" dirty="0" err="1">
                          <a:solidFill>
                            <a:schemeClr val="tx1"/>
                          </a:solidFill>
                          <a:effectLst/>
                        </a:rPr>
                        <a:t>MoH</a:t>
                      </a:r>
                      <a:r>
                        <a:rPr lang="en-GB" sz="1400" kern="1200" dirty="0">
                          <a:solidFill>
                            <a:schemeClr val="tx1"/>
                          </a:solidFill>
                          <a:effectLst/>
                        </a:rPr>
                        <a:t> to recognize FGM as a health topic</a:t>
                      </a:r>
                      <a:endParaRPr lang="en-GB" sz="1400" kern="1200" dirty="0">
                        <a:solidFill>
                          <a:schemeClr val="tx1"/>
                        </a:solidFill>
                        <a:effectLst/>
                        <a:latin typeface="+mn-lt"/>
                        <a:ea typeface="+mn-ea"/>
                        <a:cs typeface="+mn-cs"/>
                      </a:endParaRPr>
                    </a:p>
                  </a:txBody>
                  <a:tcPr marL="8596" marR="8596" marT="0" marB="0"/>
                </a:tc>
                <a:tc>
                  <a:txBody>
                    <a:bodyPr/>
                    <a:lstStyle/>
                    <a:p>
                      <a:pPr marL="0" lvl="0" indent="0" rtl="0">
                        <a:lnSpc>
                          <a:spcPct val="107000"/>
                        </a:lnSpc>
                        <a:spcAft>
                          <a:spcPts val="800"/>
                        </a:spcAft>
                        <a:buFont typeface="Arial" panose="020B0604020202020204" pitchFamily="34" charset="0"/>
                        <a:buNone/>
                        <a:tabLst>
                          <a:tab pos="457200" algn="l"/>
                        </a:tabLst>
                      </a:pPr>
                      <a:r>
                        <a:rPr lang="en-GB" sz="1400" dirty="0" err="1">
                          <a:effectLst/>
                        </a:rPr>
                        <a:t>e.g</a:t>
                      </a:r>
                      <a:r>
                        <a:rPr lang="en-GB" sz="1400" dirty="0">
                          <a:effectLst/>
                        </a:rPr>
                        <a:t>, Integrate FGM within RMNCAH policy and annual health plans</a:t>
                      </a:r>
                      <a:endParaRPr lang="en-GB" sz="1400" dirty="0">
                        <a:effectLst/>
                        <a:latin typeface="+mn-lt"/>
                        <a:ea typeface="Calibri" panose="020F0502020204030204" pitchFamily="34" charset="0"/>
                        <a:cs typeface="Times New Roman" panose="02020603050405020304" pitchFamily="18" charset="0"/>
                      </a:endParaRPr>
                    </a:p>
                  </a:txBody>
                  <a:tcPr marL="8596" marR="8596" marT="0" marB="0"/>
                </a:tc>
                <a:tc>
                  <a:txBody>
                    <a:bodyPr/>
                    <a:lstStyle/>
                    <a:p>
                      <a:pPr>
                        <a:lnSpc>
                          <a:spcPct val="107000"/>
                        </a:lnSpc>
                        <a:spcAft>
                          <a:spcPts val="800"/>
                        </a:spcAft>
                      </a:pPr>
                      <a:r>
                        <a:rPr lang="en-GB" sz="1400" dirty="0">
                          <a:effectLst/>
                        </a:rPr>
                        <a:t>e.g. RMNACH Director, </a:t>
                      </a:r>
                      <a:r>
                        <a:rPr lang="en-GB" sz="1400" dirty="0" err="1">
                          <a:effectLst/>
                        </a:rPr>
                        <a:t>MoH</a:t>
                      </a:r>
                      <a:r>
                        <a:rPr lang="en-GB" sz="1400" dirty="0">
                          <a:effectLst/>
                        </a:rPr>
                        <a:t> DG</a:t>
                      </a:r>
                    </a:p>
                    <a:p>
                      <a:pPr>
                        <a:lnSpc>
                          <a:spcPct val="107000"/>
                        </a:lnSpc>
                        <a:spcAft>
                          <a:spcPts val="800"/>
                        </a:spcAft>
                      </a:pPr>
                      <a:endParaRPr lang="en-GB" sz="1400" dirty="0">
                        <a:effectLst/>
                        <a:latin typeface="+mn-lt"/>
                        <a:ea typeface="Calibri" panose="020F0502020204030204" pitchFamily="34" charset="0"/>
                        <a:cs typeface="Arial" panose="020B0604020202020204" pitchFamily="34" charset="0"/>
                      </a:endParaRPr>
                    </a:p>
                  </a:txBody>
                  <a:tcPr marL="8596" marR="8596" marT="0" marB="0"/>
                </a:tc>
                <a:tc>
                  <a:txBody>
                    <a:bodyPr/>
                    <a:lstStyle/>
                    <a:p>
                      <a:pPr>
                        <a:lnSpc>
                          <a:spcPct val="107000"/>
                        </a:lnSpc>
                        <a:spcAft>
                          <a:spcPts val="800"/>
                        </a:spcAft>
                      </a:pPr>
                      <a:r>
                        <a:rPr lang="en-GB" sz="1400" dirty="0">
                          <a:effectLst/>
                          <a:highlight>
                            <a:srgbClr val="FFFF00"/>
                          </a:highlight>
                        </a:rPr>
                        <a:t>Write advocacy message in next slide- see example in slide 40, session 1 in module 4</a:t>
                      </a:r>
                      <a:endParaRPr lang="en-GB" sz="1400" dirty="0">
                        <a:effectLst/>
                        <a:highlight>
                          <a:srgbClr val="FFFF00"/>
                        </a:highlight>
                        <a:latin typeface="+mn-lt"/>
                        <a:ea typeface="Calibri" panose="020F0502020204030204" pitchFamily="34" charset="0"/>
                        <a:cs typeface="Arial" panose="020B0604020202020204" pitchFamily="34" charset="0"/>
                      </a:endParaRPr>
                    </a:p>
                  </a:txBody>
                  <a:tcPr marL="8596" marR="8596" marT="0" marB="0"/>
                </a:tc>
                <a:tc>
                  <a:txBody>
                    <a:bodyPr/>
                    <a:lstStyle/>
                    <a:p>
                      <a:pPr>
                        <a:lnSpc>
                          <a:spcPct val="107000"/>
                        </a:lnSpc>
                        <a:spcAft>
                          <a:spcPts val="800"/>
                        </a:spcAft>
                      </a:pPr>
                      <a:r>
                        <a:rPr lang="en-GB" sz="1400" dirty="0">
                          <a:effectLst/>
                        </a:rPr>
                        <a:t>e.g. Lobbying</a:t>
                      </a:r>
                    </a:p>
                    <a:p>
                      <a:pPr>
                        <a:lnSpc>
                          <a:spcPct val="107000"/>
                        </a:lnSpc>
                        <a:spcAft>
                          <a:spcPts val="800"/>
                        </a:spcAft>
                      </a:pPr>
                      <a:endParaRPr lang="en-GB" sz="1400" dirty="0">
                        <a:effectLst/>
                        <a:latin typeface="+mn-lt"/>
                      </a:endParaRPr>
                    </a:p>
                  </a:txBody>
                  <a:tcPr marL="8596" marR="8596" marT="0" marB="0"/>
                </a:tc>
                <a:tc>
                  <a:txBody>
                    <a:bodyPr/>
                    <a:lstStyle/>
                    <a:p>
                      <a:pPr>
                        <a:lnSpc>
                          <a:spcPct val="107000"/>
                        </a:lnSpc>
                        <a:spcAft>
                          <a:spcPts val="800"/>
                        </a:spcAft>
                      </a:pPr>
                      <a:r>
                        <a:rPr lang="en-GB" sz="1400" dirty="0">
                          <a:effectLst/>
                        </a:rPr>
                        <a:t>e.g. Cost calculator Fact sheet</a:t>
                      </a:r>
                      <a:endParaRPr lang="en-GB" sz="1400" dirty="0">
                        <a:effectLst/>
                        <a:latin typeface="+mn-lt"/>
                        <a:ea typeface="Calibri" panose="020F0502020204030204" pitchFamily="34" charset="0"/>
                        <a:cs typeface="Arial" panose="020B0604020202020204" pitchFamily="34" charset="0"/>
                      </a:endParaRPr>
                    </a:p>
                  </a:txBody>
                  <a:tcPr marL="8596" marR="8596" marT="0" marB="0"/>
                </a:tc>
                <a:tc rowSpan="2">
                  <a:txBody>
                    <a:bodyPr/>
                    <a:lstStyle/>
                    <a:p>
                      <a:pPr>
                        <a:lnSpc>
                          <a:spcPct val="107000"/>
                        </a:lnSpc>
                        <a:spcAft>
                          <a:spcPts val="800"/>
                        </a:spcAft>
                      </a:pPr>
                      <a:r>
                        <a:rPr lang="en-GB" sz="1400" dirty="0">
                          <a:effectLst/>
                        </a:rPr>
                        <a:t>1. FGM  integrated within RMNCAH policy</a:t>
                      </a:r>
                    </a:p>
                    <a:p>
                      <a:pPr>
                        <a:lnSpc>
                          <a:spcPct val="107000"/>
                        </a:lnSpc>
                        <a:spcAft>
                          <a:spcPts val="800"/>
                        </a:spcAft>
                      </a:pPr>
                      <a:r>
                        <a:rPr lang="en-GB" sz="1400" dirty="0">
                          <a:effectLst/>
                        </a:rPr>
                        <a:t>2. FGM integrated within </a:t>
                      </a:r>
                      <a:r>
                        <a:rPr lang="en-GB" sz="1400" dirty="0" err="1">
                          <a:effectLst/>
                        </a:rPr>
                        <a:t>MoH</a:t>
                      </a:r>
                      <a:r>
                        <a:rPr lang="en-GB" sz="1400" dirty="0">
                          <a:effectLst/>
                        </a:rPr>
                        <a:t> plans funding, governance, M&amp;E, account pillars/plans</a:t>
                      </a:r>
                      <a:endParaRPr lang="en-GB" sz="1400" dirty="0">
                        <a:effectLst/>
                        <a:latin typeface="+mn-lt"/>
                        <a:ea typeface="Calibri" panose="020F0502020204030204" pitchFamily="34" charset="0"/>
                        <a:cs typeface="Arial" panose="020B0604020202020204" pitchFamily="34" charset="0"/>
                      </a:endParaRPr>
                    </a:p>
                  </a:txBody>
                  <a:tcPr marL="8596" marR="8596" marT="0" marB="0"/>
                </a:tc>
                <a:extLst>
                  <a:ext uri="{0D108BD9-81ED-4DB2-BD59-A6C34878D82A}">
                    <a16:rowId xmlns:a16="http://schemas.microsoft.com/office/drawing/2014/main" val="4222856521"/>
                  </a:ext>
                </a:extLst>
              </a:tr>
              <a:tr h="1909306">
                <a:tc>
                  <a:txBody>
                    <a:bodyPr/>
                    <a:lstStyle/>
                    <a:p>
                      <a:pPr>
                        <a:lnSpc>
                          <a:spcPct val="107000"/>
                        </a:lnSpc>
                        <a:spcAft>
                          <a:spcPts val="800"/>
                        </a:spcAft>
                      </a:pPr>
                      <a:endParaRPr lang="en-GB" sz="1200" dirty="0">
                        <a:effectLst/>
                        <a:latin typeface="+mn-lt"/>
                        <a:ea typeface="Calibri" panose="020F0502020204030204" pitchFamily="34" charset="0"/>
                        <a:cs typeface="Arial" panose="020B0604020202020204" pitchFamily="34" charset="0"/>
                      </a:endParaRPr>
                    </a:p>
                  </a:txBody>
                  <a:tcPr marL="8596" marR="8596" marT="0" marB="0"/>
                </a:tc>
                <a:tc>
                  <a:txBody>
                    <a:bodyPr/>
                    <a:lstStyle/>
                    <a:p>
                      <a:pPr marL="0" lvl="0" indent="0" algn="l" defTabSz="914400" rtl="0" eaLnBrk="1" latinLnBrk="0" hangingPunct="1">
                        <a:lnSpc>
                          <a:spcPct val="107000"/>
                        </a:lnSpc>
                        <a:spcAft>
                          <a:spcPts val="800"/>
                        </a:spcAft>
                        <a:buFont typeface="Arial" panose="020B0604020202020204" pitchFamily="34" charset="0"/>
                        <a:buNone/>
                        <a:tabLst>
                          <a:tab pos="457200" algn="l"/>
                        </a:tabLst>
                      </a:pPr>
                      <a:r>
                        <a:rPr lang="en-GB" sz="1400" kern="1200" dirty="0">
                          <a:solidFill>
                            <a:schemeClr val="tx1"/>
                          </a:solidFill>
                          <a:effectLst/>
                        </a:rPr>
                        <a:t>Diversify funding sources</a:t>
                      </a:r>
                      <a:endParaRPr lang="en-GB" sz="1400" kern="1200" dirty="0">
                        <a:solidFill>
                          <a:schemeClr val="tx1"/>
                        </a:solidFill>
                        <a:effectLst/>
                        <a:latin typeface="+mn-lt"/>
                        <a:ea typeface="+mn-ea"/>
                        <a:cs typeface="+mn-cs"/>
                      </a:endParaRPr>
                    </a:p>
                  </a:txBody>
                  <a:tcPr marL="8596" marR="8596" marT="0" marB="0"/>
                </a:tc>
                <a:tc>
                  <a:txBody>
                    <a:bodyPr/>
                    <a:lstStyle/>
                    <a:p>
                      <a:pPr marL="0" lvl="0" indent="0" rtl="0">
                        <a:lnSpc>
                          <a:spcPct val="107000"/>
                        </a:lnSpc>
                        <a:spcAft>
                          <a:spcPts val="800"/>
                        </a:spcAft>
                        <a:buFont typeface="Arial" panose="020B0604020202020204" pitchFamily="34" charset="0"/>
                        <a:buNone/>
                        <a:tabLst>
                          <a:tab pos="457200" algn="l"/>
                        </a:tabLst>
                      </a:pPr>
                      <a:r>
                        <a:rPr lang="en-GB" sz="1400" dirty="0">
                          <a:effectLst/>
                        </a:rPr>
                        <a:t>e.g. financial contribution 100% FGM abandonment</a:t>
                      </a:r>
                      <a:endParaRPr lang="en-GB" sz="1400" dirty="0">
                        <a:effectLst/>
                        <a:latin typeface="+mn-lt"/>
                        <a:ea typeface="Calibri" panose="020F0502020204030204" pitchFamily="34" charset="0"/>
                        <a:cs typeface="Times New Roman" panose="02020603050405020304" pitchFamily="18" charset="0"/>
                      </a:endParaRPr>
                    </a:p>
                  </a:txBody>
                  <a:tcPr marL="8596" marR="8596" marT="0" marB="0"/>
                </a:tc>
                <a:tc>
                  <a:txBody>
                    <a:bodyPr/>
                    <a:lstStyle/>
                    <a:p>
                      <a:pPr>
                        <a:lnSpc>
                          <a:spcPct val="107000"/>
                        </a:lnSpc>
                        <a:spcAft>
                          <a:spcPts val="800"/>
                        </a:spcAft>
                      </a:pPr>
                      <a:r>
                        <a:rPr lang="en-GB" sz="1400" dirty="0">
                          <a:effectLst/>
                        </a:rPr>
                        <a:t>Private foundation/private sector</a:t>
                      </a:r>
                      <a:endParaRPr lang="en-GB" sz="1400" dirty="0">
                        <a:effectLst/>
                        <a:latin typeface="+mn-lt"/>
                        <a:ea typeface="Calibri" panose="020F0502020204030204" pitchFamily="34" charset="0"/>
                        <a:cs typeface="Arial" panose="020B0604020202020204" pitchFamily="34" charset="0"/>
                      </a:endParaRPr>
                    </a:p>
                  </a:txBody>
                  <a:tcPr marL="8596" marR="8596" marT="0" marB="0"/>
                </a:tc>
                <a:tc>
                  <a:txBody>
                    <a:bodyPr/>
                    <a:lstStyle/>
                    <a:p>
                      <a:pPr>
                        <a:lnSpc>
                          <a:spcPct val="107000"/>
                        </a:lnSpc>
                        <a:spcAft>
                          <a:spcPts val="800"/>
                        </a:spcAft>
                      </a:pPr>
                      <a:r>
                        <a:rPr lang="en-GB" sz="1400" dirty="0">
                          <a:effectLst/>
                        </a:rPr>
                        <a:t>Write advocacy message</a:t>
                      </a:r>
                      <a:endParaRPr lang="en-GB" sz="1400" dirty="0">
                        <a:effectLst/>
                        <a:latin typeface="+mn-lt"/>
                        <a:ea typeface="Calibri" panose="020F0502020204030204" pitchFamily="34" charset="0"/>
                        <a:cs typeface="Arial" panose="020B0604020202020204" pitchFamily="34" charset="0"/>
                      </a:endParaRPr>
                    </a:p>
                  </a:txBody>
                  <a:tcPr marL="8596" marR="8596" marT="0" marB="0"/>
                </a:tc>
                <a:tc>
                  <a:txBody>
                    <a:bodyPr/>
                    <a:lstStyle/>
                    <a:p>
                      <a:pPr>
                        <a:lnSpc>
                          <a:spcPct val="107000"/>
                        </a:lnSpc>
                        <a:spcAft>
                          <a:spcPts val="800"/>
                        </a:spcAft>
                      </a:pPr>
                      <a:endParaRPr lang="en-GB" sz="1200" dirty="0">
                        <a:effectLst/>
                        <a:latin typeface="+mn-lt"/>
                      </a:endParaRPr>
                    </a:p>
                  </a:txBody>
                  <a:tcPr marL="8596" marR="8596" marT="0" marB="0"/>
                </a:tc>
                <a:tc>
                  <a:txBody>
                    <a:bodyPr/>
                    <a:lstStyle/>
                    <a:p>
                      <a:pPr>
                        <a:lnSpc>
                          <a:spcPct val="107000"/>
                        </a:lnSpc>
                        <a:spcAft>
                          <a:spcPts val="800"/>
                        </a:spcAft>
                      </a:pPr>
                      <a:endParaRPr lang="en-GB" sz="1200" dirty="0">
                        <a:effectLst/>
                        <a:latin typeface="+mn-lt"/>
                        <a:ea typeface="Calibri" panose="020F0502020204030204" pitchFamily="34" charset="0"/>
                        <a:cs typeface="Arial" panose="020B0604020202020204" pitchFamily="34" charset="0"/>
                      </a:endParaRPr>
                    </a:p>
                  </a:txBody>
                  <a:tcPr marL="8596" marR="8596" marT="0" marB="0"/>
                </a:tc>
                <a:tc vMerge="1">
                  <a:txBody>
                    <a:bodyPr/>
                    <a:lstStyle/>
                    <a:p>
                      <a:pPr>
                        <a:lnSpc>
                          <a:spcPct val="107000"/>
                        </a:lnSpc>
                        <a:spcAft>
                          <a:spcPts val="800"/>
                        </a:spcAft>
                      </a:pPr>
                      <a:endParaRPr lang="en-GB" sz="2000" dirty="0">
                        <a:effectLst/>
                        <a:latin typeface="+mn-lt"/>
                        <a:ea typeface="Calibri" panose="020F0502020204030204" pitchFamily="34" charset="0"/>
                        <a:cs typeface="Arial" panose="020B0604020202020204" pitchFamily="34" charset="0"/>
                      </a:endParaRPr>
                    </a:p>
                  </a:txBody>
                  <a:tcPr marL="8596" marR="8596" marT="0" marB="0"/>
                </a:tc>
                <a:extLst>
                  <a:ext uri="{0D108BD9-81ED-4DB2-BD59-A6C34878D82A}">
                    <a16:rowId xmlns:a16="http://schemas.microsoft.com/office/drawing/2014/main" val="2725545770"/>
                  </a:ext>
                </a:extLst>
              </a:tr>
            </a:tbl>
          </a:graphicData>
        </a:graphic>
      </p:graphicFrame>
      <p:sp>
        <p:nvSpPr>
          <p:cNvPr id="6" name="Title 1">
            <a:extLst>
              <a:ext uri="{FF2B5EF4-FFF2-40B4-BE49-F238E27FC236}">
                <a16:creationId xmlns:a16="http://schemas.microsoft.com/office/drawing/2014/main" id="{7AAC6F7F-5330-4D75-9BD4-47AA767084AD}"/>
              </a:ext>
            </a:extLst>
          </p:cNvPr>
          <p:cNvSpPr>
            <a:spLocks noGrp="1"/>
          </p:cNvSpPr>
          <p:nvPr>
            <p:ph type="title"/>
          </p:nvPr>
        </p:nvSpPr>
        <p:spPr>
          <a:xfrm>
            <a:off x="109600" y="102688"/>
            <a:ext cx="1771650" cy="1630862"/>
          </a:xfrm>
          <a:prstGeom prst="ellipse">
            <a:avLst/>
          </a:prstGeom>
          <a:solidFill>
            <a:schemeClr val="accent4">
              <a:lumMod val="40000"/>
              <a:lumOff val="60000"/>
            </a:schemeClr>
          </a:solidFill>
          <a:ln w="174625" cmpd="thinThick">
            <a:solidFill>
              <a:srgbClr val="262626"/>
            </a:solidFill>
          </a:ln>
        </p:spPr>
        <p:txBody>
          <a:bodyPr vert="horz" lIns="91440" tIns="45720" rIns="91440" bIns="45720" rtlCol="0" anchor="ctr">
            <a:normAutofit/>
          </a:bodyPr>
          <a:lstStyle/>
          <a:p>
            <a:pPr algn="ctr"/>
            <a:r>
              <a:rPr lang="en-US" sz="1800" kern="1200" dirty="0">
                <a:latin typeface="+mj-lt"/>
                <a:ea typeface="+mj-ea"/>
                <a:cs typeface="+mj-cs"/>
              </a:rPr>
              <a:t>Advocacy Plan</a:t>
            </a:r>
          </a:p>
        </p:txBody>
      </p:sp>
    </p:spTree>
    <p:extLst>
      <p:ext uri="{BB962C8B-B14F-4D97-AF65-F5344CB8AC3E}">
        <p14:creationId xmlns:p14="http://schemas.microsoft.com/office/powerpoint/2010/main" val="2223794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389B38C2-99CB-45EA-99E6-06B52023D259}"/>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b="1" kern="1200" dirty="0">
                <a:solidFill>
                  <a:schemeClr val="bg1"/>
                </a:solidFill>
                <a:latin typeface="+mj-lt"/>
                <a:ea typeface="+mj-ea"/>
                <a:cs typeface="+mj-cs"/>
              </a:rPr>
              <a:t>Advocacy message targeting </a:t>
            </a:r>
            <a:r>
              <a:rPr lang="en-US" sz="3200" b="1" kern="1200" dirty="0">
                <a:solidFill>
                  <a:srgbClr val="FFFF00"/>
                </a:solidFill>
                <a:latin typeface="+mj-lt"/>
                <a:ea typeface="+mj-ea"/>
                <a:cs typeface="+mj-cs"/>
              </a:rPr>
              <a:t>xxx</a:t>
            </a:r>
          </a:p>
        </p:txBody>
      </p:sp>
      <p:graphicFrame>
        <p:nvGraphicFramePr>
          <p:cNvPr id="4" name="Table 5">
            <a:extLst>
              <a:ext uri="{FF2B5EF4-FFF2-40B4-BE49-F238E27FC236}">
                <a16:creationId xmlns:a16="http://schemas.microsoft.com/office/drawing/2014/main" id="{802E67BF-9381-45AF-A424-0E3289729B5D}"/>
              </a:ext>
            </a:extLst>
          </p:cNvPr>
          <p:cNvGraphicFramePr>
            <a:graphicFrameLocks noGrp="1"/>
          </p:cNvGraphicFramePr>
          <p:nvPr/>
        </p:nvGraphicFramePr>
        <p:xfrm>
          <a:off x="641131" y="1860646"/>
          <a:ext cx="11210925" cy="4023360"/>
        </p:xfrm>
        <a:graphic>
          <a:graphicData uri="http://schemas.openxmlformats.org/drawingml/2006/table">
            <a:tbl>
              <a:tblPr firstRow="1" bandRow="1">
                <a:tableStyleId>{8799B23B-EC83-4686-B30A-512413B5E67A}</a:tableStyleId>
              </a:tblPr>
              <a:tblGrid>
                <a:gridCol w="3100552">
                  <a:extLst>
                    <a:ext uri="{9D8B030D-6E8A-4147-A177-3AD203B41FA5}">
                      <a16:colId xmlns:a16="http://schemas.microsoft.com/office/drawing/2014/main" val="933121975"/>
                    </a:ext>
                  </a:extLst>
                </a:gridCol>
                <a:gridCol w="8110373">
                  <a:extLst>
                    <a:ext uri="{9D8B030D-6E8A-4147-A177-3AD203B41FA5}">
                      <a16:colId xmlns:a16="http://schemas.microsoft.com/office/drawing/2014/main" val="3630314891"/>
                    </a:ext>
                  </a:extLst>
                </a:gridCol>
              </a:tblGrid>
              <a:tr h="804672">
                <a:tc>
                  <a:txBody>
                    <a:bodyPr/>
                    <a:lstStyle/>
                    <a:p>
                      <a:pPr algn="l"/>
                      <a:r>
                        <a:rPr lang="en-GB" sz="3300" b="1" u="none" strike="noStrike" baseline="0">
                          <a:solidFill>
                            <a:srgbClr val="000000"/>
                          </a:solidFill>
                          <a:latin typeface="+mn-lt"/>
                        </a:rPr>
                        <a:t>Statement</a:t>
                      </a:r>
                      <a:r>
                        <a:rPr lang="en-GB" sz="3300" b="0" u="none" strike="noStrike" baseline="0">
                          <a:solidFill>
                            <a:srgbClr val="000000"/>
                          </a:solidFill>
                          <a:latin typeface="+mn-lt"/>
                        </a:rPr>
                        <a:t> </a:t>
                      </a:r>
                      <a:endParaRPr lang="en-GB" sz="3300" b="0" i="0" u="none" strike="noStrike" baseline="0">
                        <a:solidFill>
                          <a:srgbClr val="000000"/>
                        </a:solidFill>
                        <a:latin typeface="+mn-lt"/>
                        <a:cs typeface="Arial" panose="020B0604020202020204" pitchFamily="34" charset="0"/>
                      </a:endParaRPr>
                    </a:p>
                  </a:txBody>
                  <a:tcPr marL="215537" marR="215537" marT="107769" marB="107769"/>
                </a:tc>
                <a:tc>
                  <a:txBody>
                    <a:bodyPr/>
                    <a:lstStyle/>
                    <a:p>
                      <a:pPr algn="l"/>
                      <a:endParaRPr lang="en-GB" sz="3300" b="0" i="0" u="none" strike="noStrike" baseline="0">
                        <a:solidFill>
                          <a:srgbClr val="000000"/>
                        </a:solidFill>
                        <a:latin typeface="+mn-lt"/>
                        <a:cs typeface="Arial" panose="020B0604020202020204" pitchFamily="34" charset="0"/>
                      </a:endParaRPr>
                    </a:p>
                  </a:txBody>
                  <a:tcPr marL="215537" marR="215537" marT="107769" marB="107769"/>
                </a:tc>
                <a:extLst>
                  <a:ext uri="{0D108BD9-81ED-4DB2-BD59-A6C34878D82A}">
                    <a16:rowId xmlns:a16="http://schemas.microsoft.com/office/drawing/2014/main" val="3481290292"/>
                  </a:ext>
                </a:extLst>
              </a:tr>
              <a:tr h="804672">
                <a:tc>
                  <a:txBody>
                    <a:bodyPr/>
                    <a:lstStyle/>
                    <a:p>
                      <a:pPr algn="l"/>
                      <a:r>
                        <a:rPr lang="en-GB" sz="3300" b="1" u="none" strike="noStrike" baseline="0">
                          <a:solidFill>
                            <a:srgbClr val="000000"/>
                          </a:solidFill>
                          <a:latin typeface="+mn-lt"/>
                        </a:rPr>
                        <a:t>Evidence</a:t>
                      </a:r>
                      <a:r>
                        <a:rPr lang="en-GB" sz="3300" b="0" u="none" strike="noStrike" baseline="0">
                          <a:solidFill>
                            <a:srgbClr val="000000"/>
                          </a:solidFill>
                          <a:latin typeface="+mn-lt"/>
                        </a:rPr>
                        <a:t> </a:t>
                      </a:r>
                      <a:endParaRPr lang="en-GB" sz="3300" b="0" i="0" u="none" strike="noStrike" baseline="0">
                        <a:solidFill>
                          <a:srgbClr val="000000"/>
                        </a:solidFill>
                        <a:latin typeface="+mn-lt"/>
                        <a:cs typeface="Arial" panose="020B0604020202020204" pitchFamily="34" charset="0"/>
                      </a:endParaRPr>
                    </a:p>
                  </a:txBody>
                  <a:tcPr marL="215537" marR="215537" marT="107769" marB="107769"/>
                </a:tc>
                <a:tc>
                  <a:txBody>
                    <a:bodyPr/>
                    <a:lstStyle/>
                    <a:p>
                      <a:pPr algn="l"/>
                      <a:endParaRPr lang="en-GB" sz="3300" b="0" i="0" u="none" strike="noStrike" baseline="0">
                        <a:solidFill>
                          <a:srgbClr val="000000"/>
                        </a:solidFill>
                        <a:latin typeface="+mn-lt"/>
                        <a:cs typeface="Arial" panose="020B0604020202020204" pitchFamily="34" charset="0"/>
                      </a:endParaRPr>
                    </a:p>
                  </a:txBody>
                  <a:tcPr marL="215537" marR="215537" marT="107769" marB="107769"/>
                </a:tc>
                <a:extLst>
                  <a:ext uri="{0D108BD9-81ED-4DB2-BD59-A6C34878D82A}">
                    <a16:rowId xmlns:a16="http://schemas.microsoft.com/office/drawing/2014/main" val="3687728711"/>
                  </a:ext>
                </a:extLst>
              </a:tr>
              <a:tr h="804672">
                <a:tc>
                  <a:txBody>
                    <a:bodyPr/>
                    <a:lstStyle/>
                    <a:p>
                      <a:pPr algn="l"/>
                      <a:r>
                        <a:rPr lang="en-GB" sz="3300" b="1" u="none" strike="noStrike" baseline="0">
                          <a:solidFill>
                            <a:srgbClr val="000000"/>
                          </a:solidFill>
                          <a:latin typeface="+mn-lt"/>
                        </a:rPr>
                        <a:t>Example </a:t>
                      </a:r>
                      <a:endParaRPr lang="en-GB" sz="3300" b="1" i="0" u="none" strike="noStrike" baseline="0">
                        <a:solidFill>
                          <a:srgbClr val="000000"/>
                        </a:solidFill>
                        <a:latin typeface="+mn-lt"/>
                        <a:cs typeface="Arial" panose="020B0604020202020204" pitchFamily="34" charset="0"/>
                      </a:endParaRPr>
                    </a:p>
                  </a:txBody>
                  <a:tcPr marL="215537" marR="215537" marT="107769" marB="107769"/>
                </a:tc>
                <a:tc>
                  <a:txBody>
                    <a:bodyPr/>
                    <a:lstStyle/>
                    <a:p>
                      <a:pPr algn="l"/>
                      <a:endParaRPr lang="en-GB" sz="3300" b="0" i="0" u="none" strike="noStrike" baseline="0">
                        <a:solidFill>
                          <a:srgbClr val="000000"/>
                        </a:solidFill>
                        <a:latin typeface="+mn-lt"/>
                        <a:cs typeface="Arial" panose="020B0604020202020204" pitchFamily="34" charset="0"/>
                      </a:endParaRPr>
                    </a:p>
                  </a:txBody>
                  <a:tcPr marL="215537" marR="215537" marT="107769" marB="107769"/>
                </a:tc>
                <a:extLst>
                  <a:ext uri="{0D108BD9-81ED-4DB2-BD59-A6C34878D82A}">
                    <a16:rowId xmlns:a16="http://schemas.microsoft.com/office/drawing/2014/main" val="1574208631"/>
                  </a:ext>
                </a:extLst>
              </a:tr>
              <a:tr h="804672">
                <a:tc>
                  <a:txBody>
                    <a:bodyPr/>
                    <a:lstStyle/>
                    <a:p>
                      <a:pPr algn="l"/>
                      <a:r>
                        <a:rPr lang="en-GB" sz="3300" b="1" u="none" strike="noStrike" baseline="0">
                          <a:solidFill>
                            <a:srgbClr val="000000"/>
                          </a:solidFill>
                          <a:latin typeface="+mn-lt"/>
                        </a:rPr>
                        <a:t>Goal </a:t>
                      </a:r>
                      <a:endParaRPr lang="en-GB" sz="3300" b="1" i="0" u="none" strike="noStrike" baseline="0">
                        <a:solidFill>
                          <a:srgbClr val="000000"/>
                        </a:solidFill>
                        <a:latin typeface="+mn-lt"/>
                        <a:cs typeface="Arial" panose="020B0604020202020204" pitchFamily="34" charset="0"/>
                      </a:endParaRPr>
                    </a:p>
                  </a:txBody>
                  <a:tcPr marL="215537" marR="215537" marT="107769" marB="10776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3300" b="0" u="none" strike="noStrike" baseline="0">
                        <a:solidFill>
                          <a:srgbClr val="000000"/>
                        </a:solidFill>
                        <a:latin typeface="+mn-lt"/>
                      </a:endParaRPr>
                    </a:p>
                  </a:txBody>
                  <a:tcPr marL="215537" marR="215537" marT="107769" marB="107769"/>
                </a:tc>
                <a:extLst>
                  <a:ext uri="{0D108BD9-81ED-4DB2-BD59-A6C34878D82A}">
                    <a16:rowId xmlns:a16="http://schemas.microsoft.com/office/drawing/2014/main" val="3489982109"/>
                  </a:ext>
                </a:extLst>
              </a:tr>
              <a:tr h="804672">
                <a:tc>
                  <a:txBody>
                    <a:bodyPr/>
                    <a:lstStyle/>
                    <a:p>
                      <a:pPr algn="l"/>
                      <a:r>
                        <a:rPr lang="en-GB" sz="3300" b="1" u="none" strike="noStrike" baseline="0">
                          <a:solidFill>
                            <a:srgbClr val="000000"/>
                          </a:solidFill>
                          <a:latin typeface="+mn-lt"/>
                        </a:rPr>
                        <a:t>Action Desired </a:t>
                      </a:r>
                      <a:endParaRPr lang="en-GB" sz="3300" b="1">
                        <a:latin typeface="+mn-lt"/>
                        <a:cs typeface="Arial" panose="020B0604020202020204" pitchFamily="34" charset="0"/>
                      </a:endParaRPr>
                    </a:p>
                  </a:txBody>
                  <a:tcPr marL="215537" marR="215537" marT="107769" marB="107769"/>
                </a:tc>
                <a:tc>
                  <a:txBody>
                    <a:bodyPr/>
                    <a:lstStyle/>
                    <a:p>
                      <a:pPr marL="0" indent="0" algn="l">
                        <a:buFont typeface="Arial" panose="020B0604020202020204" pitchFamily="34" charset="0"/>
                        <a:buNone/>
                      </a:pPr>
                      <a:endParaRPr lang="en-GB" sz="3300" dirty="0">
                        <a:latin typeface="+mn-lt"/>
                        <a:cs typeface="Arial" panose="020B0604020202020204" pitchFamily="34" charset="0"/>
                      </a:endParaRPr>
                    </a:p>
                  </a:txBody>
                  <a:tcPr marL="215537" marR="215537" marT="107769" marB="107769"/>
                </a:tc>
                <a:extLst>
                  <a:ext uri="{0D108BD9-81ED-4DB2-BD59-A6C34878D82A}">
                    <a16:rowId xmlns:a16="http://schemas.microsoft.com/office/drawing/2014/main" val="1189707547"/>
                  </a:ext>
                </a:extLst>
              </a:tr>
            </a:tbl>
          </a:graphicData>
        </a:graphic>
      </p:graphicFrame>
    </p:spTree>
    <p:extLst>
      <p:ext uri="{BB962C8B-B14F-4D97-AF65-F5344CB8AC3E}">
        <p14:creationId xmlns:p14="http://schemas.microsoft.com/office/powerpoint/2010/main" val="3722825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6D742755BFBB840A7DF641BA6176A3A" ma:contentTypeVersion="8" ma:contentTypeDescription="Create a new document." ma:contentTypeScope="" ma:versionID="39f2d59a6383150c40cc4a6f7e6b9cfd">
  <xsd:schema xmlns:xsd="http://www.w3.org/2001/XMLSchema" xmlns:xs="http://www.w3.org/2001/XMLSchema" xmlns:p="http://schemas.microsoft.com/office/2006/metadata/properties" xmlns:ns3="ce90b564-79aa-47ca-9571-6ba494b773a5" targetNamespace="http://schemas.microsoft.com/office/2006/metadata/properties" ma:root="true" ma:fieldsID="29df9173868833b81052ad26a0419272" ns3:_="">
    <xsd:import namespace="ce90b564-79aa-47ca-9571-6ba494b773a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90b564-79aa-47ca-9571-6ba494b773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2A8B39-6548-4275-88DB-D3E3A966B221}">
  <ds:schemaRefs>
    <ds:schemaRef ds:uri="ce90b564-79aa-47ca-9571-6ba494b773a5"/>
    <ds:schemaRef ds:uri="http://purl.org/dc/dcmitype/"/>
    <ds:schemaRef ds:uri="http://schemas.openxmlformats.org/package/2006/metadata/core-properties"/>
    <ds:schemaRef ds:uri="http://purl.org/dc/terms/"/>
    <ds:schemaRef ds:uri="http://www.w3.org/XML/1998/namespace"/>
    <ds:schemaRef ds:uri="http://purl.org/dc/elements/1.1/"/>
    <ds:schemaRef ds:uri="http://schemas.microsoft.com/office/2006/metadata/properties"/>
    <ds:schemaRef ds:uri="http://schemas.microsoft.com/office/2006/documentManagement/types"/>
    <ds:schemaRef ds:uri="http://schemas.microsoft.com/office/infopath/2007/PartnerControls"/>
  </ds:schemaRefs>
</ds:datastoreItem>
</file>

<file path=customXml/itemProps2.xml><?xml version="1.0" encoding="utf-8"?>
<ds:datastoreItem xmlns:ds="http://schemas.openxmlformats.org/officeDocument/2006/customXml" ds:itemID="{FA03FC59-E1E5-45F3-9E4B-9F6024F23A69}">
  <ds:schemaRefs>
    <ds:schemaRef ds:uri="http://schemas.microsoft.com/sharepoint/v3/contenttype/forms"/>
  </ds:schemaRefs>
</ds:datastoreItem>
</file>

<file path=customXml/itemProps3.xml><?xml version="1.0" encoding="utf-8"?>
<ds:datastoreItem xmlns:ds="http://schemas.openxmlformats.org/officeDocument/2006/customXml" ds:itemID="{05D31A68-6921-4EC6-8429-F174101023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90b564-79aa-47ca-9571-6ba494b773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TotalTime>
  <Words>3506</Words>
  <Application>Microsoft Office PowerPoint</Application>
  <PresentationFormat>Widescreen</PresentationFormat>
  <Paragraphs>441</Paragraphs>
  <Slides>27</Slides>
  <Notes>24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27</vt:i4>
      </vt:variant>
    </vt:vector>
  </HeadingPairs>
  <TitlesOfParts>
    <vt:vector size="33" baseType="lpstr">
      <vt:lpstr>Arial</vt:lpstr>
      <vt:lpstr>Calibri</vt:lpstr>
      <vt:lpstr>Calibri Light</vt:lpstr>
      <vt:lpstr>Symbol</vt:lpstr>
      <vt:lpstr>Office Theme</vt:lpstr>
      <vt:lpstr>1_Office Theme</vt:lpstr>
      <vt:lpstr>Group members</vt:lpstr>
      <vt:lpstr> Situation Assessment Findings</vt:lpstr>
      <vt:lpstr>PowerPoint Presentation</vt:lpstr>
      <vt:lpstr>Theory of Change</vt:lpstr>
      <vt:lpstr>PowerPoint Presentation</vt:lpstr>
      <vt:lpstr>Policy, Financing and Governance</vt:lpstr>
      <vt:lpstr>Pillar 1: Strengthen Governance, Policy and Financing on elimination of FGM and its medicalization</vt:lpstr>
      <vt:lpstr>Advocacy Plan</vt:lpstr>
      <vt:lpstr>Advocacy message targeting xxx</vt:lpstr>
      <vt:lpstr>Three months plan</vt:lpstr>
      <vt:lpstr>Knowledge and Skills</vt:lpstr>
      <vt:lpstr>Pillar 2: Strengthen knowledge and skills of health workers to provide FGM prevention and care services </vt:lpstr>
      <vt:lpstr>Advocacy Plan</vt:lpstr>
      <vt:lpstr>Advocacy message targeting xxx</vt:lpstr>
      <vt:lpstr>Three months plan</vt:lpstr>
      <vt:lpstr>Monitoring and Evaluation Accountability</vt:lpstr>
      <vt:lpstr>Pillar 3: Strengthen monitoring and evaluation and accountability</vt:lpstr>
      <vt:lpstr>Advocacy Plan</vt:lpstr>
      <vt:lpstr>Advocacy message targeting xxx</vt:lpstr>
      <vt:lpstr>Three months plan</vt:lpstr>
      <vt:lpstr>Supportive legislative and regulatory frameworks</vt:lpstr>
      <vt:lpstr>Pillar 4: Create supportive legislative and regulatory frameworks</vt:lpstr>
      <vt:lpstr>Advocacy Plan</vt:lpstr>
      <vt:lpstr>Advocacy message targeting xxx</vt:lpstr>
      <vt:lpstr>Three months plan</vt:lpstr>
      <vt:lpstr>References</vt:lpstr>
      <vt:lpstr>END</vt:lpstr>
    </vt:vector>
  </TitlesOfParts>
  <Company>WHO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work presentations templates</dc:title>
  <dc:creator>AHMED, Wisal</dc:creator>
  <cp:lastModifiedBy>Aldo Campana</cp:lastModifiedBy>
  <cp:revision>81</cp:revision>
  <dcterms:created xsi:type="dcterms:W3CDTF">2021-03-10T10:26:32Z</dcterms:created>
  <dcterms:modified xsi:type="dcterms:W3CDTF">2023-04-13T15:41:33Z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0x01010026D742755BFBB840A7DF641BA6176A3A</vt:lpwstr>
  </property>
</Properties>
</file>