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61" r:id="rId4"/>
    <p:sldId id="259" r:id="rId5"/>
    <p:sldId id="277" r:id="rId6"/>
    <p:sldId id="278" r:id="rId7"/>
    <p:sldId id="264" r:id="rId8"/>
    <p:sldId id="266" r:id="rId9"/>
    <p:sldId id="270" r:id="rId10"/>
    <p:sldId id="279" r:id="rId11"/>
    <p:sldId id="263" r:id="rId12"/>
    <p:sldId id="268" r:id="rId13"/>
    <p:sldId id="272" r:id="rId14"/>
    <p:sldId id="280" r:id="rId15"/>
    <p:sldId id="290" r:id="rId16"/>
    <p:sldId id="275" r:id="rId17"/>
    <p:sldId id="291" r:id="rId18"/>
    <p:sldId id="276" r:id="rId19"/>
    <p:sldId id="273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4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19" autoAdjust="0"/>
  </p:normalViewPr>
  <p:slideViewPr>
    <p:cSldViewPr>
      <p:cViewPr>
        <p:scale>
          <a:sx n="94" d="100"/>
          <a:sy n="94" d="100"/>
        </p:scale>
        <p:origin x="-2130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E8845-1E84-4ECD-9BFF-4C0E7A7D761C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D11F1-5930-4FDC-A9FE-9F8C4E2A18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6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Phones</a:t>
            </a:r>
            <a:r>
              <a:rPr lang="en-US" baseline="0" dirty="0" smtClean="0"/>
              <a:t> can provide clients who otherwise can’t access the health system with crucial health information on disease, childcare, pregnancy, etc.; also offer direct services to clients (appointment reminders, treatment adherence reminders, etc.)</a:t>
            </a:r>
          </a:p>
          <a:p>
            <a:r>
              <a:rPr lang="en-US" baseline="0" dirty="0" smtClean="0"/>
              <a:t>Phones can strengthen HW capacity through providing training, connecting them with a greater network of resources/other HWs, and giving HWs the tools to properly diagnose, treat, and monitor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4 “Health Focus Areas” for </a:t>
            </a:r>
            <a:r>
              <a:rPr lang="en-US" dirty="0" err="1" smtClean="0"/>
              <a:t>mHealth</a:t>
            </a:r>
            <a:r>
              <a:rPr lang="en-US" baseline="0" dirty="0" smtClean="0"/>
              <a:t> Alliance – all on the top 10 causes of death list. If that have an </a:t>
            </a:r>
            <a:r>
              <a:rPr lang="en-US" baseline="0" dirty="0" err="1" smtClean="0"/>
              <a:t>mHealth</a:t>
            </a:r>
            <a:r>
              <a:rPr lang="en-US" baseline="0" dirty="0" smtClean="0"/>
              <a:t> intervention for all Top 10, GREAT!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are the 4 “Health Focus Areas” for </a:t>
            </a:r>
            <a:r>
              <a:rPr lang="en-US" dirty="0" err="1" smtClean="0"/>
              <a:t>mHealth</a:t>
            </a:r>
            <a:r>
              <a:rPr lang="en-US" baseline="0" dirty="0" smtClean="0"/>
              <a:t> Alliance – all on the top 10 causes of death list. If that have an </a:t>
            </a:r>
            <a:r>
              <a:rPr lang="en-US" baseline="0" dirty="0" err="1" smtClean="0"/>
              <a:t>mHealth</a:t>
            </a:r>
            <a:r>
              <a:rPr lang="en-US" baseline="0" dirty="0" smtClean="0"/>
              <a:t> intervention for all Top 10, GREAT!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as part of the ‘Saving One Million Lives’ Initiative in Nigeria,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FMoH</a:t>
            </a:r>
            <a:r>
              <a:rPr lang="en-US" baseline="0" dirty="0" smtClean="0"/>
              <a:t> has prioritized the use of ICT (</a:t>
            </a:r>
            <a:r>
              <a:rPr lang="en-US" baseline="0" dirty="0" err="1" smtClean="0"/>
              <a:t>mHealth</a:t>
            </a:r>
            <a:r>
              <a:rPr lang="en-US" baseline="0" dirty="0" smtClean="0"/>
              <a:t>/</a:t>
            </a:r>
            <a:r>
              <a:rPr lang="en-US" baseline="0" dirty="0" err="1" smtClean="0"/>
              <a:t>eHealth</a:t>
            </a:r>
            <a:r>
              <a:rPr lang="en-US" baseline="0" dirty="0" smtClean="0"/>
              <a:t>) to scale up access to PHC for women/children and save 1 </a:t>
            </a:r>
            <a:r>
              <a:rPr lang="en-US" baseline="0" dirty="0" err="1" smtClean="0"/>
              <a:t>mn</a:t>
            </a:r>
            <a:r>
              <a:rPr lang="en-US" baseline="0" dirty="0" smtClean="0"/>
              <a:t> lives by 2015</a:t>
            </a:r>
          </a:p>
          <a:p>
            <a:r>
              <a:rPr lang="en-US" baseline="0" dirty="0" err="1" smtClean="0"/>
              <a:t>FMoH</a:t>
            </a:r>
            <a:r>
              <a:rPr lang="en-US" baseline="0" dirty="0" smtClean="0"/>
              <a:t> currently working with </a:t>
            </a:r>
            <a:r>
              <a:rPr lang="en-US" baseline="0" dirty="0" err="1" smtClean="0"/>
              <a:t>mHealth</a:t>
            </a:r>
            <a:r>
              <a:rPr lang="en-US" baseline="0" dirty="0" smtClean="0"/>
              <a:t> Alliance and partners to come up with a systematic plan for leveraging mobile technology to achieve better health outcomes for its population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mobile technology has succeeded</a:t>
            </a:r>
            <a:r>
              <a:rPr lang="en-US" baseline="0" dirty="0" smtClean="0"/>
              <a:t> in reaching remote, poor regions when other modern ICTs have not, it can be a significant ICT tool for addressing major problems plaguing health systems and improving health care in LICs: reach, accessibility, quality, effectiveness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11F1-5930-4FDC-A9FE-9F8C4E2A18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6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1) More than 3 million newborns die each year due to preventable illnesses and complications and </a:t>
            </a:r>
            <a:r>
              <a:rPr lang="en-US" dirty="0" err="1" smtClean="0"/>
              <a:t>Ruma</a:t>
            </a:r>
            <a:r>
              <a:rPr lang="en-US" dirty="0" smtClean="0"/>
              <a:t> and her unborn child are at highest risk.</a:t>
            </a:r>
            <a:br>
              <a:rPr lang="en-US" dirty="0" smtClean="0"/>
            </a:br>
            <a:r>
              <a:rPr lang="en-US" dirty="0" smtClean="0"/>
              <a:t>2)</a:t>
            </a:r>
            <a:r>
              <a:rPr lang="en-US" baseline="0" dirty="0" smtClean="0"/>
              <a:t> </a:t>
            </a:r>
            <a:r>
              <a:rPr lang="en-US" dirty="0" smtClean="0"/>
              <a:t>More than 20,000 children die every day in developing countries due to limited access to frontline health workers.</a:t>
            </a:r>
          </a:p>
          <a:p>
            <a:r>
              <a:rPr lang="en-US" dirty="0" smtClean="0"/>
              <a:t>Source: Save the Children, </a:t>
            </a:r>
            <a:r>
              <a:rPr lang="en-US" i="1" dirty="0" smtClean="0"/>
              <a:t>State of the World’s Mothers</a:t>
            </a:r>
            <a:r>
              <a:rPr lang="en-US" i="1" baseline="0" dirty="0" smtClean="0"/>
              <a:t> Report</a:t>
            </a:r>
            <a:r>
              <a:rPr lang="en-US" baseline="0" dirty="0" smtClean="0"/>
              <a:t>.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for child death in children under 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1) More than 3 million newborns die each year due to preventable illnesses and complications and </a:t>
            </a:r>
            <a:r>
              <a:rPr lang="en-US" dirty="0" err="1" smtClean="0"/>
              <a:t>Ruma</a:t>
            </a:r>
            <a:r>
              <a:rPr lang="en-US" dirty="0" smtClean="0"/>
              <a:t> and her unborn child are at highest risk.</a:t>
            </a:r>
            <a:br>
              <a:rPr lang="en-US" dirty="0" smtClean="0"/>
            </a:br>
            <a:r>
              <a:rPr lang="en-US" dirty="0" smtClean="0"/>
              <a:t>2)</a:t>
            </a:r>
            <a:r>
              <a:rPr lang="en-US" baseline="0" dirty="0" smtClean="0"/>
              <a:t> </a:t>
            </a:r>
            <a:r>
              <a:rPr lang="en-US" dirty="0" smtClean="0"/>
              <a:t>More than 20,000 children die every day in developing countries due to limited access to frontline health workers.</a:t>
            </a:r>
          </a:p>
          <a:p>
            <a:r>
              <a:rPr lang="en-US" dirty="0" smtClean="0"/>
              <a:t>Source: Save the Children, </a:t>
            </a:r>
            <a:r>
              <a:rPr lang="en-US" i="1" dirty="0" smtClean="0"/>
              <a:t>State of the World’s Mothers</a:t>
            </a:r>
            <a:r>
              <a:rPr lang="en-US" i="1" baseline="0" dirty="0" smtClean="0"/>
              <a:t> Report</a:t>
            </a:r>
            <a:r>
              <a:rPr lang="en-US" baseline="0" dirty="0" smtClean="0"/>
              <a:t>. 11</a:t>
            </a:r>
            <a:r>
              <a:rPr lang="en-US" baseline="30000" dirty="0" smtClean="0"/>
              <a:t>th</a:t>
            </a:r>
            <a:r>
              <a:rPr lang="en-US" baseline="0" dirty="0" smtClean="0"/>
              <a:t> for child death in children under 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mHealth</a:t>
            </a:r>
            <a:r>
              <a:rPr lang="en-US" dirty="0" smtClean="0"/>
              <a:t> Alliance is secretariat</a:t>
            </a:r>
            <a:r>
              <a:rPr lang="en-US" baseline="0" dirty="0" smtClean="0"/>
              <a:t> of MAMA – Mobile Alliance for Maternal Action. MAMA sends out messages to mothers (and helps them access phones) like the one hyperlinked above They do so in Bangladesh where 62% of the population has a cell phone.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developing countries, breastfed children are at least 6 times more likely to survive in the early months of life than non-breastfed children. Source: Save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Children’s2012  State of the World’s Mothers Report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mHealth</a:t>
            </a:r>
            <a:r>
              <a:rPr lang="en-US" dirty="0" smtClean="0"/>
              <a:t> Alliance is secretariat</a:t>
            </a:r>
            <a:r>
              <a:rPr lang="en-US" baseline="0" dirty="0" smtClean="0"/>
              <a:t> of MAMA – Mobile Alliance for Maternal Action. MAMA sends out messages to mothers (and helps them access phones) like the one hyperlinked above They do so in Bangladesh where 62% of the population has a cell phone.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developing countries, breastfed children are at least 6 times more likely to survive in the early months of life than non-breastfed children.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Save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Children’s2012  State of the World’s Mothers Report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mHealth</a:t>
            </a:r>
            <a:r>
              <a:rPr lang="en-US" dirty="0" smtClean="0"/>
              <a:t> Alliance is secretariat</a:t>
            </a:r>
            <a:r>
              <a:rPr lang="en-US" baseline="0" dirty="0" smtClean="0"/>
              <a:t> of MAMA – Mobile Alliance for Maternal Action. MAMA sends out messages to mothers (and helps them access phones) like the one hyperlinked above They do so in Bangladesh where 62% of the population has a cell phone. 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developing countries, breastfed children are at least 6 times more likely to survive in the early months of life than non-breastfed children. 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Save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Children’s2012  State of the World’s Mothers Report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mHealth</a:t>
            </a:r>
            <a:r>
              <a:rPr lang="en-US" baseline="0" dirty="0" smtClean="0"/>
              <a:t> projects taking place are small, pilot projects operating in isolation from a broader </a:t>
            </a:r>
            <a:r>
              <a:rPr lang="en-US" baseline="0" dirty="0" err="1" smtClean="0"/>
              <a:t>mHealth</a:t>
            </a:r>
            <a:r>
              <a:rPr lang="en-US" baseline="0" dirty="0" smtClean="0"/>
              <a:t> ecosystem Lack of evidence and sharing of knowledge within </a:t>
            </a:r>
            <a:r>
              <a:rPr lang="en-US" baseline="0" dirty="0" err="1" smtClean="0"/>
              <a:t>mHealth</a:t>
            </a:r>
            <a:r>
              <a:rPr lang="en-US" baseline="0" dirty="0" smtClean="0"/>
              <a:t> limits the ability to scale up </a:t>
            </a:r>
            <a:r>
              <a:rPr lang="en-US" baseline="0" dirty="0" err="1" smtClean="0"/>
              <a:t>projecdts</a:t>
            </a:r>
            <a:r>
              <a:rPr lang="en-US" baseline="0" dirty="0" smtClean="0"/>
              <a:t> and integrate them into the larger health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Lack of basic health care</a:t>
            </a:r>
            <a:r>
              <a:rPr lang="en-US" baseline="0" dirty="0" smtClean="0"/>
              <a:t> in developing world – avg. ratio between doctors and patients is 1 : 250,000</a:t>
            </a:r>
          </a:p>
          <a:p>
            <a:r>
              <a:rPr lang="en-US" baseline="0" dirty="0" smtClean="0"/>
              <a:t>Top causes of death in LICs (i.e. respiratory infection, diarrheal disease, TB, HIV/AIDS, low </a:t>
            </a:r>
            <a:r>
              <a:rPr lang="en-US" baseline="0" dirty="0" err="1" smtClean="0"/>
              <a:t>birthweight</a:t>
            </a:r>
            <a:r>
              <a:rPr lang="en-US" baseline="0" dirty="0" smtClean="0"/>
              <a:t>, neonatal infections) – many of these are preventable and treatable through basic information, education, and access to simple lifesaving interventions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11F1-5930-4FDC-A9FE-9F8C4E2A18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WHO http://www.who.int/mediacentre/factsheets/fs310/en/index4.html </a:t>
            </a:r>
          </a:p>
          <a:p>
            <a:r>
              <a:rPr lang="en-US" baseline="0" dirty="0" smtClean="0"/>
              <a:t>Many of these causes of death are preventable through basic information, education and access to simple interventions.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ea typeface="ヒラギノ角ゴ Pro W3" charset="-128"/>
              </a:rPr>
              <a:t>mHealth</a:t>
            </a:r>
            <a:r>
              <a:rPr lang="en-US" baseline="0" dirty="0" smtClean="0">
                <a:latin typeface="Arial" pitchFamily="34" charset="0"/>
                <a:ea typeface="ヒラギノ角ゴ Pro W3" charset="-128"/>
              </a:rPr>
              <a:t> s</a:t>
            </a:r>
            <a:r>
              <a:rPr lang="en-US" dirty="0" smtClean="0">
                <a:latin typeface="Arial" pitchFamily="34" charset="0"/>
                <a:ea typeface="ヒラギノ角ゴ Pro W3" charset="-128"/>
              </a:rPr>
              <a:t>urvey conducted by WHO’s Global Observatory for </a:t>
            </a:r>
            <a:r>
              <a:rPr lang="en-US" dirty="0" err="1" smtClean="0">
                <a:latin typeface="Arial" pitchFamily="34" charset="0"/>
                <a:ea typeface="ヒラギノ角ゴ Pro W3" charset="-128"/>
              </a:rPr>
              <a:t>eHealth</a:t>
            </a:r>
            <a:r>
              <a:rPr lang="en-US" dirty="0" smtClean="0">
                <a:latin typeface="Arial" pitchFamily="34" charset="0"/>
                <a:ea typeface="ヒラギノ角ゴ Pro W3" charset="-128"/>
              </a:rPr>
              <a:t> in 2009</a:t>
            </a:r>
          </a:p>
          <a:p>
            <a:r>
              <a:rPr lang="en-US" dirty="0" smtClean="0">
                <a:latin typeface="Arial" pitchFamily="34" charset="0"/>
              </a:rPr>
              <a:t>In</a:t>
            </a:r>
            <a:r>
              <a:rPr lang="en-US" baseline="0" dirty="0" smtClean="0">
                <a:latin typeface="Arial" pitchFamily="34" charset="0"/>
              </a:rPr>
              <a:t> both developed/developing world – many countries are building &amp; implementing national </a:t>
            </a:r>
            <a:r>
              <a:rPr lang="en-US" baseline="0" dirty="0" err="1" smtClean="0">
                <a:latin typeface="Arial" pitchFamily="34" charset="0"/>
              </a:rPr>
              <a:t>mHealth</a:t>
            </a:r>
            <a:r>
              <a:rPr lang="en-US" baseline="0" dirty="0" smtClean="0">
                <a:latin typeface="Arial" pitchFamily="34" charset="0"/>
              </a:rPr>
              <a:t> strategies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Save the Children’s 2012 </a:t>
            </a:r>
            <a:r>
              <a:rPr lang="en-US" i="1" dirty="0" smtClean="0"/>
              <a:t>State of the World’s Mothers Report</a:t>
            </a:r>
          </a:p>
          <a:p>
            <a:r>
              <a:rPr lang="en-US" dirty="0" smtClean="0"/>
              <a:t>In LMICs- network</a:t>
            </a:r>
            <a:r>
              <a:rPr lang="en-US" baseline="0" dirty="0" smtClean="0"/>
              <a:t> of mobile subscribers far greater than the number of fixed-line connections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Statistics: World Bank, 2012</a:t>
            </a:r>
          </a:p>
          <a:p>
            <a:r>
              <a:rPr lang="en-US" i="1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“In less than three decades, the mobile phone has gone from being a status symbol to being a ubiquitous technology that facilitates almost every interaction in our daily lives.”</a:t>
            </a:r>
          </a:p>
          <a:p>
            <a:r>
              <a:rPr lang="en-US" dirty="0" err="1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TechCrunch</a:t>
            </a:r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, 2012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Phones</a:t>
            </a:r>
            <a:r>
              <a:rPr lang="en-US" baseline="0" dirty="0" smtClean="0"/>
              <a:t> can: provide pregnant women with tips on exclusive breastfeeding for building immunity in children; send lab results for an HIV test instantaneously to a health worker and improve the timeliness of treatment for infected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D11F1-5930-4FDC-A9FE-9F8C4E2A18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7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Phones can cut across the barriers that traditionally prevent many from accessing the health system: geographic, cost, time, low technology, human resources, financial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55EBD-73BC-7D41-BDE4-7F39D22B258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7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493839"/>
            <a:ext cx="4449762" cy="4224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493839"/>
            <a:ext cx="4449763" cy="4224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2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255589"/>
            <a:ext cx="2262188" cy="5462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255589"/>
            <a:ext cx="6637337" cy="5462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9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5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2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85E2D-E886-412F-80A5-8A2F8D636300}" type="datetimeFigureOut">
              <a:rPr lang="en-US" smtClean="0"/>
              <a:pPr/>
              <a:t>3/2/2013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DA83-6B69-48D0-AD0E-CE9BBD970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1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D1F0B31-8B85-2845-88D2-6F3F7660B1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415B219-F336-C443-8E0F-FCA0DFFEF3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ho.int/goe/publications/goe_mhealth_web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health logo.eps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1256474" cy="617805"/>
          </a:xfrm>
          <a:prstGeom prst="rect">
            <a:avLst/>
          </a:prstGeom>
        </p:spPr>
      </p:pic>
      <p:pic>
        <p:nvPicPr>
          <p:cNvPr id="12" name="Picture 11" descr="phone-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775364" y="0"/>
            <a:ext cx="5368636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79896" y="5274439"/>
            <a:ext cx="377616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1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  <a:p>
            <a:pPr algn="ctr"/>
            <a:r>
              <a:rPr lang="en-US" sz="11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Madhu Deshmukh</a:t>
            </a:r>
          </a:p>
          <a:p>
            <a:pPr algn="ctr"/>
            <a:r>
              <a:rPr lang="en-US" sz="11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Director</a:t>
            </a:r>
            <a:r>
              <a:rPr lang="en-US" sz="1100" dirty="0">
                <a:solidFill>
                  <a:srgbClr val="208AB9"/>
                </a:solidFill>
                <a:latin typeface="Franklin Gothic Medium"/>
                <a:cs typeface="Franklin Gothic Medium"/>
              </a:rPr>
              <a:t> </a:t>
            </a:r>
            <a:r>
              <a:rPr lang="en-US" sz="11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-  MNCH, mHealth, and Gender</a:t>
            </a:r>
          </a:p>
          <a:p>
            <a:pPr algn="ctr"/>
            <a:r>
              <a:rPr lang="en-US" sz="11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mHealth Alliance</a:t>
            </a:r>
          </a:p>
          <a:p>
            <a:pPr algn="ctr"/>
            <a:r>
              <a:rPr lang="en-US" sz="11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mdeshmukh@mhealthalliance.org</a:t>
            </a:r>
          </a:p>
          <a:p>
            <a:pPr algn="ctr"/>
            <a:endParaRPr lang="en-US" sz="11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  <a:p>
            <a:pPr algn="ctr"/>
            <a:r>
              <a:rPr lang="en-US" sz="11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February 15, 2013</a:t>
            </a:r>
            <a:endParaRPr lang="en-US" sz="11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1469572"/>
            <a:ext cx="2366818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0" y="5429117"/>
            <a:ext cx="2366818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6830" y="228600"/>
            <a:ext cx="3202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Introduction to mHealth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433697"/>
            <a:ext cx="312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mHealth for Sexual Reproductive and Maternal Health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358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en with cell phon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9727" y="0"/>
            <a:ext cx="53742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10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59202" y="487024"/>
            <a:ext cx="29697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For hundreds of millions of people in developing countries, lack of basic health services is an issue of access to basic information and intervention.</a:t>
            </a:r>
          </a:p>
          <a:p>
            <a:endParaRPr lang="en-US" sz="2400" dirty="0">
              <a:solidFill>
                <a:srgbClr val="485254"/>
              </a:solidFill>
              <a:latin typeface="Franklin Gothic Medium"/>
              <a:cs typeface="Franklin Gothic Medium"/>
            </a:endParaRPr>
          </a:p>
          <a:p>
            <a:r>
              <a:rPr lang="en-US" sz="24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Mobile Devices </a:t>
            </a:r>
            <a:br>
              <a:rPr lang="en-US" sz="24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</a:br>
            <a:r>
              <a:rPr lang="en-US" sz="24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+ Health Information</a:t>
            </a:r>
            <a:br>
              <a:rPr lang="en-US" sz="24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</a:br>
            <a:r>
              <a:rPr lang="en-US" sz="24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can </a:t>
            </a:r>
            <a:r>
              <a:rPr lang="en-US" sz="2400" b="1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Effectively and Efficiently </a:t>
            </a:r>
            <a:r>
              <a:rPr lang="en-US" sz="24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help people across the globe.</a:t>
            </a:r>
            <a:endParaRPr lang="en-US" sz="2400" b="1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04649" y="30480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0999" y="373380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80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4909" y="408214"/>
            <a:ext cx="796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How? </a:t>
            </a:r>
            <a:b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</a:b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mHealth is a Cross-Cutting Tool Providing: 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11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3276" y="2204357"/>
            <a:ext cx="371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cap="all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E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ducation 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&amp; Awareness</a:t>
            </a:r>
            <a:endParaRPr lang="en-US" sz="2000" cap="all" dirty="0" smtClean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3276" y="3650265"/>
            <a:ext cx="371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Diagnostic 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Treatment &amp; Support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3276" y="5061857"/>
            <a:ext cx="371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Disease &amp; Epidemic 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Outbreak Tracking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10367" y="2204357"/>
            <a:ext cx="371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Healthcare Worker 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Communication &amp; Training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0367" y="3650265"/>
            <a:ext cx="371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Remote 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Monitoring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10367" y="5061857"/>
            <a:ext cx="3718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Remote Data 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Collection</a:t>
            </a:r>
          </a:p>
        </p:txBody>
      </p:sp>
      <p:pic>
        <p:nvPicPr>
          <p:cNvPr id="31" name="Picture 30" descr="Training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9818" y="2122714"/>
            <a:ext cx="762000" cy="945339"/>
          </a:xfrm>
          <a:prstGeom prst="rect">
            <a:avLst/>
          </a:prstGeom>
        </p:spPr>
      </p:pic>
      <p:pic>
        <p:nvPicPr>
          <p:cNvPr id="32" name="Picture 31" descr="Education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198615"/>
            <a:ext cx="833293" cy="951081"/>
          </a:xfrm>
          <a:prstGeom prst="rect">
            <a:avLst/>
          </a:prstGeom>
        </p:spPr>
      </p:pic>
      <p:pic>
        <p:nvPicPr>
          <p:cNvPr id="33" name="Picture 32" descr="Marker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0545" y="5014590"/>
            <a:ext cx="457200" cy="945339"/>
          </a:xfrm>
          <a:prstGeom prst="rect">
            <a:avLst/>
          </a:prstGeom>
        </p:spPr>
      </p:pic>
      <p:pic>
        <p:nvPicPr>
          <p:cNvPr id="34" name="Picture 33" descr="Pulse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7364" y="3667125"/>
            <a:ext cx="865909" cy="823232"/>
          </a:xfrm>
          <a:prstGeom prst="rect">
            <a:avLst/>
          </a:prstGeom>
        </p:spPr>
      </p:pic>
      <p:pic>
        <p:nvPicPr>
          <p:cNvPr id="36" name="Picture 35" descr="Chart.eps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27864" y="5002737"/>
            <a:ext cx="883227" cy="957192"/>
          </a:xfrm>
          <a:prstGeom prst="rect">
            <a:avLst/>
          </a:prstGeom>
        </p:spPr>
      </p:pic>
      <p:pic>
        <p:nvPicPr>
          <p:cNvPr id="37" name="Picture 36" descr="Remote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0546" y="3585482"/>
            <a:ext cx="883227" cy="104094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623455" y="1796143"/>
            <a:ext cx="782781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23455" y="6284799"/>
            <a:ext cx="782781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1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4909" y="734786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The Potential Impact of mHealth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12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4909" y="1881571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[        </a:t>
            </a:r>
            <a:endParaRPr lang="en-US" sz="120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0545" y="2585719"/>
            <a:ext cx="2840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Improving quality of care provided by millions of health workers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2182" y="2752194"/>
            <a:ext cx="1801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16182" y="4572000"/>
            <a:ext cx="623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=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23455" y="1957727"/>
            <a:ext cx="782781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3455" y="6039870"/>
            <a:ext cx="782781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67942" y="1990384"/>
            <a:ext cx="4237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       ]</a:t>
            </a:r>
            <a:endParaRPr lang="en-US" sz="120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95454" y="2585719"/>
            <a:ext cx="28401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Providing direct health information and support </a:t>
            </a:r>
          </a:p>
          <a:p>
            <a:pPr algn="ctr"/>
            <a:r>
              <a:rPr lang="en-US" sz="20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to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6182" y="4644384"/>
            <a:ext cx="65116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A holistic and personalized approach to healthcare </a:t>
            </a:r>
          </a:p>
        </p:txBody>
      </p:sp>
    </p:spTree>
    <p:extLst>
      <p:ext uri="{BB962C8B-B14F-4D97-AF65-F5344CB8AC3E}">
        <p14:creationId xmlns:p14="http://schemas.microsoft.com/office/powerpoint/2010/main" val="75191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13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mHealth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Focus Areas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94" y="1775668"/>
            <a:ext cx="371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all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Cause of Death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4185" y="1775668"/>
            <a:ext cx="371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</a:t>
            </a:r>
            <a:r>
              <a:rPr lang="en-US" sz="1600" cap="all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Health</a:t>
            </a:r>
            <a:r>
              <a:rPr lang="en-US" sz="1600" cap="all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Intervention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094" y="2449286"/>
            <a:ext cx="371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Prematurity, low birth weight and neonatal infections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94185" y="2449286"/>
            <a:ext cx="371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Maternal and prenatal </a:t>
            </a:r>
            <a:b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094" y="3669145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HIV/AIDS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4185" y="3669145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Awareness and testing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094" y="4485574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Heart disease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4185" y="4485574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Smoking cessation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094" y="5220360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Tuberculosis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4185" y="5220360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Vaccination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1909" y="22860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99000" y="22860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909" y="350894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99000" y="350894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909" y="432707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99000" y="432707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1909" y="51435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99000" y="51435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14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11909" y="22860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99000" y="22860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909" y="350894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99000" y="350894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909" y="432707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99000" y="432707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1909" y="51435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99000" y="51435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3400" y="1447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2" name="Picture 31" descr="Continuum-of-Care_June-201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1524000"/>
            <a:ext cx="7162800" cy="38100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47800" y="4572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Continuum of CARE for SRMH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-103910" y="-163286"/>
            <a:ext cx="9247910" cy="7004799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15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1648" y="2694215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648" y="4243727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6182" y="1306286"/>
            <a:ext cx="6373092" cy="54049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0091" y="4082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MNCH </a:t>
            </a:r>
            <a:r>
              <a:rPr lang="en-US" sz="4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mHealth</a:t>
            </a:r>
            <a:r>
              <a:rPr lang="en-US" sz="4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Framework</a:t>
            </a:r>
            <a:endParaRPr lang="en-US" sz="4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09116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16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mHealth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Focus Areas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094" y="1775668"/>
            <a:ext cx="371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cap="all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Cause of Death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4185" y="1775668"/>
            <a:ext cx="3718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</a:t>
            </a:r>
            <a:r>
              <a:rPr lang="en-US" sz="1600" cap="all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Health</a:t>
            </a:r>
            <a:r>
              <a:rPr lang="en-US" sz="1600" cap="all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Intervention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094" y="2449286"/>
            <a:ext cx="3718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Prematurity, low birth weight and neonatal infections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94185" y="2449286"/>
            <a:ext cx="3718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Maternal and prenatal </a:t>
            </a:r>
            <a:b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7094" y="3669145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HIV/AIDS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94185" y="3669145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Awareness and testing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094" y="4485574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Heart disease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94185" y="4485574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Smoking cessation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094" y="5220360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Tuberculosis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4185" y="5220360"/>
            <a:ext cx="3718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Vaccination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11909" y="22860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699000" y="22860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11909" y="350894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699000" y="350894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11909" y="432707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699000" y="4327072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11909" y="51435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699000" y="5143500"/>
            <a:ext cx="3602182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-146799"/>
            <a:ext cx="9144000" cy="7004799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17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0091" y="51884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Gender Mainstreaming Framework</a:t>
            </a:r>
            <a:endParaRPr lang="en-US" sz="4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1648" y="2694215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648" y="4243727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t="26679" r="18981" b="23469"/>
          <a:stretch/>
        </p:blipFill>
        <p:spPr bwMode="auto">
          <a:xfrm>
            <a:off x="762000" y="1469571"/>
            <a:ext cx="7550727" cy="499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81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ay3-e133419887797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86909" y="0"/>
            <a:ext cx="5357091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18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4909" y="1502954"/>
            <a:ext cx="27709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6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The mHealth Opportunity</a:t>
            </a:r>
            <a:endParaRPr lang="en-US" sz="36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84909" y="2775453"/>
            <a:ext cx="2770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Ministers of Health are making the mHealth connection. </a:t>
            </a:r>
          </a:p>
          <a:p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  <a:p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  <a:p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  <a:p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  <a:p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89705" y="114300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89705" y="5958227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Up Arrow 8"/>
          <p:cNvSpPr/>
          <p:nvPr/>
        </p:nvSpPr>
        <p:spPr>
          <a:xfrm>
            <a:off x="589705" y="4104823"/>
            <a:ext cx="310840" cy="489857"/>
          </a:xfrm>
          <a:prstGeom prst="upArrow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39091" y="4027089"/>
            <a:ext cx="21474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Huge penetration </a:t>
            </a:r>
            <a:br>
              <a:rPr lang="en-US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of mobile phones.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39091" y="4922697"/>
            <a:ext cx="214745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60"/>
              </a:lnSpc>
            </a:pPr>
            <a:r>
              <a:rPr lang="en-US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Rising endemic </a:t>
            </a:r>
            <a:br>
              <a:rPr lang="en-US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health issues.</a:t>
            </a:r>
          </a:p>
        </p:txBody>
      </p:sp>
      <p:sp>
        <p:nvSpPr>
          <p:cNvPr id="15" name="Up Arrow 14"/>
          <p:cNvSpPr/>
          <p:nvPr/>
        </p:nvSpPr>
        <p:spPr>
          <a:xfrm>
            <a:off x="589705" y="4991554"/>
            <a:ext cx="310840" cy="489857"/>
          </a:xfrm>
          <a:prstGeom prst="upArrow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19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977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4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Story: “</a:t>
            </a:r>
            <a:r>
              <a:rPr lang="en-US" sz="4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</a:t>
            </a:r>
            <a:r>
              <a:rPr lang="en-US" sz="4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” is for Mothers</a:t>
            </a:r>
            <a:endParaRPr lang="en-US" sz="4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61648" y="2694215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1648" y="4243727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7048" y="1219200"/>
            <a:ext cx="279762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28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Definition of  mobile health or mHealth</a:t>
            </a:r>
            <a:endParaRPr lang="en-US" sz="28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15819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589705" y="2729026"/>
            <a:ext cx="2552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Medical and public health practice supported by mobile devices, such as mobile phones, patient monitoring devices, tablets, personal digital assistants (PDAs), and other wireless devices.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89705" y="99060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89705" y="556260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15" y="0"/>
            <a:ext cx="53163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7819" y="6579297"/>
            <a:ext cx="13161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Mhealth</a:t>
            </a: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Alliance | 3 </a:t>
            </a:r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5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20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Picture 6" descr="Pregnant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69818" y="2041071"/>
            <a:ext cx="1108364" cy="33494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Story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091" y="2449286"/>
            <a:ext cx="59574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17-year-old </a:t>
            </a:r>
            <a:r>
              <a:rPr lang="en-US" sz="2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Ruma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is pregnant and living in Bangladesh, 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ranked 11</a:t>
            </a:r>
            <a:r>
              <a:rPr lang="en-US" sz="3000" baseline="30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th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in child-death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. </a:t>
            </a:r>
          </a:p>
          <a:p>
            <a:endParaRPr lang="en-US" sz="2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She is diabetic with 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no access to basic maternal or prenatal care.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21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Story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6378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Her home is 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100 miles from the closest medical clinic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.</a:t>
            </a:r>
          </a:p>
          <a:p>
            <a:endParaRPr lang="en-US" sz="2000" dirty="0" smtClean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3" name="Picture 12" descr="House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727" y="2361564"/>
            <a:ext cx="1277962" cy="1394008"/>
          </a:xfrm>
          <a:prstGeom prst="rect">
            <a:avLst/>
          </a:prstGeom>
        </p:spPr>
      </p:pic>
      <p:pic>
        <p:nvPicPr>
          <p:cNvPr id="14" name="Picture 13" descr="Pregnant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00349" y="3020786"/>
            <a:ext cx="324196" cy="979714"/>
          </a:xfrm>
          <a:prstGeom prst="rect">
            <a:avLst/>
          </a:prstGeom>
        </p:spPr>
      </p:pic>
      <p:pic>
        <p:nvPicPr>
          <p:cNvPr id="15" name="Picture 14" descr="Clinic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54272" y="2361563"/>
            <a:ext cx="1123139" cy="155729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678545" y="3508942"/>
            <a:ext cx="4087091" cy="1701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22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Story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091" y="2212037"/>
            <a:ext cx="6096000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What </a:t>
            </a:r>
            <a:r>
              <a:rPr lang="en-US" sz="2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Ruma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does have is a 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mobile phone.</a:t>
            </a:r>
          </a:p>
          <a:p>
            <a:pPr>
              <a:lnSpc>
                <a:spcPct val="120000"/>
              </a:lnSpc>
              <a:buNone/>
            </a:pP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Through voice and text messages on her prepaid mobile phone </a:t>
            </a:r>
            <a:r>
              <a:rPr lang="en-US" sz="2000" dirty="0" err="1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Ruma</a:t>
            </a:r>
            <a:r>
              <a:rPr lang="en-US" sz="20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Franklin Gothic Medium"/>
                <a:cs typeface="Franklin Gothic Medium"/>
              </a:rPr>
              <a:t>gets news on her baby’s development and nutrition recommendations to support prenatal health.</a:t>
            </a:r>
          </a:p>
          <a:p>
            <a:endParaRPr lang="en-US" sz="2000" dirty="0">
              <a:latin typeface="Franklin Gothic Medium"/>
              <a:cs typeface="Franklin Gothic Medium"/>
            </a:endParaRPr>
          </a:p>
        </p:txBody>
      </p:sp>
      <p:pic>
        <p:nvPicPr>
          <p:cNvPr id="12" name="Picture 11" descr="phone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54364" y="2130394"/>
            <a:ext cx="1223818" cy="3020786"/>
          </a:xfrm>
          <a:prstGeom prst="rect">
            <a:avLst/>
          </a:prstGeom>
        </p:spPr>
      </p:pic>
      <p:pic>
        <p:nvPicPr>
          <p:cNvPr id="13" name="Picture 12" descr="health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19909" y="2906001"/>
            <a:ext cx="704273" cy="8300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23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Story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187730"/>
            <a:ext cx="7689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An app helps her manage and track her insulin and blood sugar and 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she can text questions to her health care worker who can help her in real-time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.</a:t>
            </a:r>
          </a:p>
        </p:txBody>
      </p:sp>
      <p:pic>
        <p:nvPicPr>
          <p:cNvPr id="12" name="Picture 11" descr="phone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4029062" y="1877786"/>
            <a:ext cx="820029" cy="2024104"/>
          </a:xfrm>
          <a:prstGeom prst="rect">
            <a:avLst/>
          </a:prstGeom>
        </p:spPr>
      </p:pic>
      <p:pic>
        <p:nvPicPr>
          <p:cNvPr id="11" name="Picture 10" descr="woman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147454" y="2058645"/>
            <a:ext cx="623455" cy="1884066"/>
          </a:xfrm>
          <a:prstGeom prst="rect">
            <a:avLst/>
          </a:prstGeom>
        </p:spPr>
      </p:pic>
      <p:pic>
        <p:nvPicPr>
          <p:cNvPr id="14" name="Picture 13" descr="doctor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165273" y="2058645"/>
            <a:ext cx="607469" cy="188406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978728" y="2923877"/>
            <a:ext cx="900545" cy="1701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56909" y="2923877"/>
            <a:ext cx="900545" cy="1701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24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Story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63091" y="2212952"/>
            <a:ext cx="595745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After her baby is born, </a:t>
            </a:r>
            <a:r>
              <a:rPr lang="en-US" sz="2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Ruma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gets 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pre-recorded voice messages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reminding her of her son’s immunization schedule.</a:t>
            </a:r>
          </a:p>
          <a:p>
            <a:endParaRPr lang="en-US" sz="2000" dirty="0" smtClean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She’s informed in her decision to breastfeed and now 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her baby is 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6 times more likely to survive 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his precarious early months.</a:t>
            </a:r>
          </a:p>
          <a:p>
            <a:endParaRPr lang="en-US" sz="2000" dirty="0" smtClean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pic>
        <p:nvPicPr>
          <p:cNvPr id="11" name="Picture 10" descr="breastfeed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4182" y="2376238"/>
            <a:ext cx="1731818" cy="268561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25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Story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1636" y="2367643"/>
            <a:ext cx="5818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Her frontline health worker, hospital, and medical clinic are linked through </a:t>
            </a:r>
            <a:r>
              <a:rPr lang="en-US" sz="3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Health ID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. </a:t>
            </a:r>
          </a:p>
          <a:p>
            <a:endParaRPr lang="en-US" sz="2000" dirty="0" smtClean="0">
              <a:solidFill>
                <a:schemeClr val="bg1"/>
              </a:solidFill>
              <a:latin typeface="Franklin Gothic Medium"/>
              <a:cs typeface="Franklin Gothic Medium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Her son’s birth does not go unnoticed—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the baby now has a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Vital Registry ID and counts in the system.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 </a:t>
            </a:r>
          </a:p>
        </p:txBody>
      </p:sp>
      <p:pic>
        <p:nvPicPr>
          <p:cNvPr id="7" name="Picture 6" descr="Public Health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16000" y="1959429"/>
            <a:ext cx="1050636" cy="1360714"/>
          </a:xfrm>
          <a:prstGeom prst="rect">
            <a:avLst/>
          </a:prstGeom>
        </p:spPr>
      </p:pic>
      <p:pic>
        <p:nvPicPr>
          <p:cNvPr id="12" name="Picture 11" descr="Medical Record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1273" y="4000501"/>
            <a:ext cx="1524000" cy="162005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rot="5400000">
            <a:off x="1299276" y="3652873"/>
            <a:ext cx="450891" cy="1444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85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26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909" y="679740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Ruma’s</a:t>
            </a:r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 Story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4909" y="4301814"/>
            <a:ext cx="8035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Ruma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is no longer lost in a fragmented health system.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She feels connected and that her family is cared for.</a:t>
            </a:r>
          </a:p>
        </p:txBody>
      </p:sp>
      <p:pic>
        <p:nvPicPr>
          <p:cNvPr id="14" name="Picture 13" descr="Healthcare Worker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6420" y="2221899"/>
            <a:ext cx="1073035" cy="1277421"/>
          </a:xfrm>
          <a:prstGeom prst="rect">
            <a:avLst/>
          </a:prstGeom>
        </p:spPr>
      </p:pic>
      <p:pic>
        <p:nvPicPr>
          <p:cNvPr id="15" name="Picture 14" descr="doctor.ep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35091" y="1959429"/>
            <a:ext cx="692727" cy="2148493"/>
          </a:xfrm>
          <a:prstGeom prst="rect">
            <a:avLst/>
          </a:prstGeom>
        </p:spPr>
      </p:pic>
      <p:pic>
        <p:nvPicPr>
          <p:cNvPr id="16" name="Picture 15" descr="phone.eps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4065863" y="2531502"/>
            <a:ext cx="436864" cy="1078324"/>
          </a:xfrm>
          <a:prstGeom prst="rect">
            <a:avLst/>
          </a:prstGeom>
        </p:spPr>
      </p:pic>
      <p:grpSp>
        <p:nvGrpSpPr>
          <p:cNvPr id="2" name="Group 33"/>
          <p:cNvGrpSpPr/>
          <p:nvPr/>
        </p:nvGrpSpPr>
        <p:grpSpPr>
          <a:xfrm>
            <a:off x="1316182" y="1984404"/>
            <a:ext cx="1245522" cy="2115280"/>
            <a:chOff x="1144526" y="2054454"/>
            <a:chExt cx="955802" cy="1377300"/>
          </a:xfrm>
        </p:grpSpPr>
        <p:pic>
          <p:nvPicPr>
            <p:cNvPr id="11" name="Picture 10" descr="woman.eps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144526" y="2054454"/>
              <a:ext cx="537147" cy="1377300"/>
            </a:xfrm>
            <a:prstGeom prst="rect">
              <a:avLst/>
            </a:prstGeom>
          </p:spPr>
        </p:pic>
        <p:pic>
          <p:nvPicPr>
            <p:cNvPr id="17" name="Picture 16" descr="Baby.eps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709676" y="2669754"/>
              <a:ext cx="390652" cy="550214"/>
            </a:xfrm>
            <a:prstGeom prst="rect">
              <a:avLst/>
            </a:prstGeom>
          </p:spPr>
        </p:pic>
      </p:grpSp>
      <p:cxnSp>
        <p:nvCxnSpPr>
          <p:cNvPr id="35" name="Straight Connector 34"/>
          <p:cNvCxnSpPr/>
          <p:nvPr/>
        </p:nvCxnSpPr>
        <p:spPr>
          <a:xfrm>
            <a:off x="2840182" y="3118268"/>
            <a:ext cx="969818" cy="1701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Plus 36"/>
          <p:cNvSpPr/>
          <p:nvPr/>
        </p:nvSpPr>
        <p:spPr>
          <a:xfrm>
            <a:off x="6650182" y="2738352"/>
            <a:ext cx="323796" cy="381617"/>
          </a:xfrm>
          <a:prstGeom prst="mathPlus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4710546" y="3118268"/>
            <a:ext cx="969818" cy="1701"/>
          </a:xfrm>
          <a:prstGeom prst="line">
            <a:avLst/>
          </a:prstGeom>
          <a:ln w="25400" cap="flat" cmpd="sng" algn="ctr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238311299_643ce305c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76660" y="0"/>
            <a:ext cx="5367341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7306" y="4931182"/>
            <a:ext cx="29678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In Kenya alone, there are more than 30 different mHealth initiatives active simultaneously.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27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4909" y="1258025"/>
            <a:ext cx="27709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900"/>
              </a:lnSpc>
            </a:pPr>
            <a:r>
              <a:rPr lang="en-US" sz="36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The mHealth Challenge</a:t>
            </a:r>
            <a:endParaRPr lang="en-US" sz="36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484909" y="2530525"/>
            <a:ext cx="30202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But coordination in the crowded mHealth space is </a:t>
            </a:r>
            <a:r>
              <a:rPr lang="en-US" sz="32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fragmented, unsynchronized, </a:t>
            </a:r>
            <a:br>
              <a:rPr lang="en-US" sz="32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</a:br>
            <a:r>
              <a:rPr lang="en-US" sz="32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and duplicative.</a:t>
            </a:r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  <a:p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89705" y="898072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89705" y="6121513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6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entral African Republic 2010 708-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364" y="0"/>
            <a:ext cx="5368636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mhealth logo.eps"/>
          <p:cNvPicPr>
            <a:picLocks noChangeAspect="1"/>
          </p:cNvPicPr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0"/>
            <a:ext cx="2366818" cy="11637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1" y="3755572"/>
            <a:ext cx="236681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Thank You.</a:t>
            </a:r>
            <a:endParaRPr lang="en-US" sz="21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62000" y="1469572"/>
            <a:ext cx="2366818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000" y="5429117"/>
            <a:ext cx="2366818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4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4909" y="408214"/>
            <a:ext cx="5264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The Crisis</a:t>
            </a:r>
            <a:endParaRPr lang="en-US" sz="40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3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113" y="1306286"/>
            <a:ext cx="179854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7 Billion 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People</a:t>
            </a:r>
            <a:endParaRPr lang="en-US" sz="2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27276" y="1416231"/>
            <a:ext cx="1749241" cy="571390"/>
            <a:chOff x="8818" y="1404938"/>
            <a:chExt cx="4582232" cy="1270000"/>
          </a:xfrm>
        </p:grpSpPr>
        <p:pic>
          <p:nvPicPr>
            <p:cNvPr id="17" name="Picture 16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3250" y="1404938"/>
              <a:ext cx="444500" cy="1270000"/>
            </a:xfrm>
            <a:prstGeom prst="rect">
              <a:avLst/>
            </a:prstGeom>
          </p:spPr>
        </p:pic>
        <p:pic>
          <p:nvPicPr>
            <p:cNvPr id="18" name="Picture 17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19" name="Picture 18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21" name="Picture 20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22" name="Picture 21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23" name="Picture 22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24" name="Picture 23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  <p:pic>
          <p:nvPicPr>
            <p:cNvPr id="85" name="Picture 84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818" y="1404938"/>
              <a:ext cx="495300" cy="12700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5539594" y="1416231"/>
            <a:ext cx="1522320" cy="571390"/>
            <a:chOff x="603250" y="1404938"/>
            <a:chExt cx="3987800" cy="1270000"/>
          </a:xfrm>
        </p:grpSpPr>
        <p:pic>
          <p:nvPicPr>
            <p:cNvPr id="36" name="Picture 35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3250" y="1404938"/>
              <a:ext cx="444500" cy="1270000"/>
            </a:xfrm>
            <a:prstGeom prst="rect">
              <a:avLst/>
            </a:prstGeom>
          </p:spPr>
        </p:pic>
        <p:pic>
          <p:nvPicPr>
            <p:cNvPr id="37" name="Picture 36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38" name="Picture 37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39" name="Picture 38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40" name="Picture 39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41" name="Picture 40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42" name="Picture 41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7114586" y="1416231"/>
            <a:ext cx="1522320" cy="571390"/>
            <a:chOff x="603250" y="1404938"/>
            <a:chExt cx="3987800" cy="1270000"/>
          </a:xfrm>
        </p:grpSpPr>
        <p:pic>
          <p:nvPicPr>
            <p:cNvPr id="44" name="Picture 43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3250" y="1404938"/>
              <a:ext cx="444500" cy="1270000"/>
            </a:xfrm>
            <a:prstGeom prst="rect">
              <a:avLst/>
            </a:prstGeom>
          </p:spPr>
        </p:pic>
        <p:pic>
          <p:nvPicPr>
            <p:cNvPr id="45" name="Picture 44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46" name="Picture 45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47" name="Picture 46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48" name="Picture 47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49" name="Picture 48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50" name="Picture 49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</p:grpSp>
      <p:pic>
        <p:nvPicPr>
          <p:cNvPr id="58" name="Picture 57" descr="man.eps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21436" y="2049335"/>
            <a:ext cx="169685" cy="571390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3954197" y="2049335"/>
            <a:ext cx="1522320" cy="571390"/>
            <a:chOff x="603250" y="1404938"/>
            <a:chExt cx="3987800" cy="1270000"/>
          </a:xfrm>
        </p:grpSpPr>
        <p:pic>
          <p:nvPicPr>
            <p:cNvPr id="60" name="Picture 59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3250" y="1404938"/>
              <a:ext cx="444500" cy="1270000"/>
            </a:xfrm>
            <a:prstGeom prst="rect">
              <a:avLst/>
            </a:prstGeom>
          </p:spPr>
        </p:pic>
        <p:pic>
          <p:nvPicPr>
            <p:cNvPr id="61" name="Picture 60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62" name="Picture 61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63" name="Picture 62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64" name="Picture 63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65" name="Picture 64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66" name="Picture 65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</p:grpSp>
      <p:grpSp>
        <p:nvGrpSpPr>
          <p:cNvPr id="67" name="Group 66"/>
          <p:cNvGrpSpPr/>
          <p:nvPr/>
        </p:nvGrpSpPr>
        <p:grpSpPr>
          <a:xfrm>
            <a:off x="5529190" y="2049335"/>
            <a:ext cx="1522320" cy="571390"/>
            <a:chOff x="603250" y="1404938"/>
            <a:chExt cx="3987800" cy="1270000"/>
          </a:xfrm>
        </p:grpSpPr>
        <p:pic>
          <p:nvPicPr>
            <p:cNvPr id="68" name="Picture 67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3250" y="1404938"/>
              <a:ext cx="444500" cy="1270000"/>
            </a:xfrm>
            <a:prstGeom prst="rect">
              <a:avLst/>
            </a:prstGeom>
          </p:spPr>
        </p:pic>
        <p:pic>
          <p:nvPicPr>
            <p:cNvPr id="69" name="Picture 68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70" name="Picture 69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71" name="Picture 70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72" name="Picture 71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73" name="Picture 72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74" name="Picture 73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7109385" y="2049335"/>
            <a:ext cx="1522320" cy="571390"/>
            <a:chOff x="603250" y="1404938"/>
            <a:chExt cx="3987800" cy="1270000"/>
          </a:xfrm>
        </p:grpSpPr>
        <p:pic>
          <p:nvPicPr>
            <p:cNvPr id="76" name="Picture 75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03250" y="1404938"/>
              <a:ext cx="444500" cy="1270000"/>
            </a:xfrm>
            <a:prstGeom prst="rect">
              <a:avLst/>
            </a:prstGeom>
          </p:spPr>
        </p:pic>
        <p:pic>
          <p:nvPicPr>
            <p:cNvPr id="77" name="Picture 76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78" name="Picture 77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79" name="Picture 78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80" name="Picture 79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81" name="Picture 80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82" name="Picture 81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</p:grpSp>
      <p:sp>
        <p:nvSpPr>
          <p:cNvPr id="87" name="TextBox 86"/>
          <p:cNvSpPr txBox="1"/>
          <p:nvPr/>
        </p:nvSpPr>
        <p:spPr>
          <a:xfrm>
            <a:off x="507113" y="3020786"/>
            <a:ext cx="17985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6 Billion 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Mobile Phone Users</a:t>
            </a:r>
            <a:endParaRPr lang="en-US" sz="2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285931" y="3020786"/>
            <a:ext cx="5334648" cy="1205031"/>
            <a:chOff x="2008950" y="3048000"/>
            <a:chExt cx="7516050" cy="1440544"/>
          </a:xfrm>
        </p:grpSpPr>
        <p:pic>
          <p:nvPicPr>
            <p:cNvPr id="153" name="Picture 152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704938" y="3048000"/>
              <a:ext cx="347971" cy="678544"/>
            </a:xfrm>
            <a:prstGeom prst="rect">
              <a:avLst/>
            </a:prstGeom>
          </p:spPr>
        </p:pic>
        <p:pic>
          <p:nvPicPr>
            <p:cNvPr id="154" name="Picture 153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611" y="3048000"/>
              <a:ext cx="347971" cy="678544"/>
            </a:xfrm>
            <a:prstGeom prst="rect">
              <a:avLst/>
            </a:prstGeom>
          </p:spPr>
        </p:pic>
        <p:pic>
          <p:nvPicPr>
            <p:cNvPr id="155" name="Picture 154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598597" y="3048000"/>
              <a:ext cx="347971" cy="678544"/>
            </a:xfrm>
            <a:prstGeom prst="rect">
              <a:avLst/>
            </a:prstGeom>
          </p:spPr>
        </p:pic>
        <p:pic>
          <p:nvPicPr>
            <p:cNvPr id="156" name="Picture 155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044220" y="3048000"/>
              <a:ext cx="347971" cy="678544"/>
            </a:xfrm>
            <a:prstGeom prst="rect">
              <a:avLst/>
            </a:prstGeom>
          </p:spPr>
        </p:pic>
        <p:pic>
          <p:nvPicPr>
            <p:cNvPr id="157" name="Picture 156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491206" y="3048000"/>
              <a:ext cx="347971" cy="678544"/>
            </a:xfrm>
            <a:prstGeom prst="rect">
              <a:avLst/>
            </a:prstGeom>
          </p:spPr>
        </p:pic>
        <p:pic>
          <p:nvPicPr>
            <p:cNvPr id="158" name="Picture 157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937879" y="3048000"/>
              <a:ext cx="347971" cy="678544"/>
            </a:xfrm>
            <a:prstGeom prst="rect">
              <a:avLst/>
            </a:prstGeom>
          </p:spPr>
        </p:pic>
        <p:pic>
          <p:nvPicPr>
            <p:cNvPr id="159" name="Picture 158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384865" y="3048000"/>
              <a:ext cx="347971" cy="678544"/>
            </a:xfrm>
            <a:prstGeom prst="rect">
              <a:avLst/>
            </a:prstGeom>
          </p:spPr>
        </p:pic>
        <p:pic>
          <p:nvPicPr>
            <p:cNvPr id="160" name="Picture 159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36384" y="3048000"/>
              <a:ext cx="347971" cy="678544"/>
            </a:xfrm>
            <a:prstGeom prst="rect">
              <a:avLst/>
            </a:prstGeom>
          </p:spPr>
        </p:pic>
        <p:pic>
          <p:nvPicPr>
            <p:cNvPr id="161" name="Picture 160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283370" y="3048000"/>
              <a:ext cx="347971" cy="678544"/>
            </a:xfrm>
            <a:prstGeom prst="rect">
              <a:avLst/>
            </a:prstGeom>
          </p:spPr>
        </p:pic>
        <p:pic>
          <p:nvPicPr>
            <p:cNvPr id="162" name="Picture 161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730043" y="3048000"/>
              <a:ext cx="347971" cy="678544"/>
            </a:xfrm>
            <a:prstGeom prst="rect">
              <a:avLst/>
            </a:prstGeom>
          </p:spPr>
        </p:pic>
        <p:pic>
          <p:nvPicPr>
            <p:cNvPr id="163" name="Picture 162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177029" y="3048000"/>
              <a:ext cx="347971" cy="678544"/>
            </a:xfrm>
            <a:prstGeom prst="rect">
              <a:avLst/>
            </a:prstGeom>
          </p:spPr>
        </p:pic>
        <p:pic>
          <p:nvPicPr>
            <p:cNvPr id="166" name="Picture 165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704938" y="3810000"/>
              <a:ext cx="347971" cy="678544"/>
            </a:xfrm>
            <a:prstGeom prst="rect">
              <a:avLst/>
            </a:prstGeom>
          </p:spPr>
        </p:pic>
        <p:pic>
          <p:nvPicPr>
            <p:cNvPr id="167" name="Picture 166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151611" y="3810000"/>
              <a:ext cx="347971" cy="678544"/>
            </a:xfrm>
            <a:prstGeom prst="rect">
              <a:avLst/>
            </a:prstGeom>
          </p:spPr>
        </p:pic>
        <p:pic>
          <p:nvPicPr>
            <p:cNvPr id="168" name="Picture 167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598597" y="3810000"/>
              <a:ext cx="347971" cy="678544"/>
            </a:xfrm>
            <a:prstGeom prst="rect">
              <a:avLst/>
            </a:prstGeom>
          </p:spPr>
        </p:pic>
        <p:pic>
          <p:nvPicPr>
            <p:cNvPr id="169" name="Picture 168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044220" y="3810000"/>
              <a:ext cx="347971" cy="678544"/>
            </a:xfrm>
            <a:prstGeom prst="rect">
              <a:avLst/>
            </a:prstGeom>
          </p:spPr>
        </p:pic>
        <p:pic>
          <p:nvPicPr>
            <p:cNvPr id="170" name="Picture 169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491206" y="3810000"/>
              <a:ext cx="347971" cy="678544"/>
            </a:xfrm>
            <a:prstGeom prst="rect">
              <a:avLst/>
            </a:prstGeom>
          </p:spPr>
        </p:pic>
        <p:pic>
          <p:nvPicPr>
            <p:cNvPr id="171" name="Picture 170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6937879" y="3810000"/>
              <a:ext cx="347971" cy="678544"/>
            </a:xfrm>
            <a:prstGeom prst="rect">
              <a:avLst/>
            </a:prstGeom>
          </p:spPr>
        </p:pic>
        <p:pic>
          <p:nvPicPr>
            <p:cNvPr id="172" name="Picture 171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384865" y="3810000"/>
              <a:ext cx="347971" cy="678544"/>
            </a:xfrm>
            <a:prstGeom prst="rect">
              <a:avLst/>
            </a:prstGeom>
          </p:spPr>
        </p:pic>
        <p:pic>
          <p:nvPicPr>
            <p:cNvPr id="173" name="Picture 172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836384" y="3810000"/>
              <a:ext cx="347971" cy="678544"/>
            </a:xfrm>
            <a:prstGeom prst="rect">
              <a:avLst/>
            </a:prstGeom>
          </p:spPr>
        </p:pic>
        <p:pic>
          <p:nvPicPr>
            <p:cNvPr id="174" name="Picture 173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283370" y="3810000"/>
              <a:ext cx="347971" cy="678544"/>
            </a:xfrm>
            <a:prstGeom prst="rect">
              <a:avLst/>
            </a:prstGeom>
          </p:spPr>
        </p:pic>
        <p:pic>
          <p:nvPicPr>
            <p:cNvPr id="175" name="Picture 174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730043" y="3810000"/>
              <a:ext cx="347971" cy="678544"/>
            </a:xfrm>
            <a:prstGeom prst="rect">
              <a:avLst/>
            </a:prstGeom>
          </p:spPr>
        </p:pic>
        <p:pic>
          <p:nvPicPr>
            <p:cNvPr id="176" name="Picture 175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9177029" y="3810000"/>
              <a:ext cx="347971" cy="678544"/>
            </a:xfrm>
            <a:prstGeom prst="rect">
              <a:avLst/>
            </a:prstGeom>
          </p:spPr>
        </p:pic>
        <p:pic>
          <p:nvPicPr>
            <p:cNvPr id="209" name="Picture 208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467463" y="3048000"/>
              <a:ext cx="347971" cy="678544"/>
            </a:xfrm>
            <a:prstGeom prst="rect">
              <a:avLst/>
            </a:prstGeom>
          </p:spPr>
        </p:pic>
        <p:pic>
          <p:nvPicPr>
            <p:cNvPr id="210" name="Picture 209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914136" y="3048000"/>
              <a:ext cx="347971" cy="678544"/>
            </a:xfrm>
            <a:prstGeom prst="rect">
              <a:avLst/>
            </a:prstGeom>
          </p:spPr>
        </p:pic>
        <p:pic>
          <p:nvPicPr>
            <p:cNvPr id="211" name="Picture 210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61121" y="3048000"/>
              <a:ext cx="347971" cy="678544"/>
            </a:xfrm>
            <a:prstGeom prst="rect">
              <a:avLst/>
            </a:prstGeom>
          </p:spPr>
        </p:pic>
        <p:pic>
          <p:nvPicPr>
            <p:cNvPr id="212" name="Picture 211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06745" y="3048000"/>
              <a:ext cx="347971" cy="678544"/>
            </a:xfrm>
            <a:prstGeom prst="rect">
              <a:avLst/>
            </a:prstGeom>
          </p:spPr>
        </p:pic>
        <p:pic>
          <p:nvPicPr>
            <p:cNvPr id="213" name="Picture 212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53731" y="3048000"/>
              <a:ext cx="347971" cy="678544"/>
            </a:xfrm>
            <a:prstGeom prst="rect">
              <a:avLst/>
            </a:prstGeom>
          </p:spPr>
        </p:pic>
        <p:pic>
          <p:nvPicPr>
            <p:cNvPr id="214" name="Picture 213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467463" y="3810000"/>
              <a:ext cx="347971" cy="678544"/>
            </a:xfrm>
            <a:prstGeom prst="rect">
              <a:avLst/>
            </a:prstGeom>
          </p:spPr>
        </p:pic>
        <p:pic>
          <p:nvPicPr>
            <p:cNvPr id="215" name="Picture 214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914137" y="3810000"/>
              <a:ext cx="347971" cy="678544"/>
            </a:xfrm>
            <a:prstGeom prst="rect">
              <a:avLst/>
            </a:prstGeom>
          </p:spPr>
        </p:pic>
        <p:pic>
          <p:nvPicPr>
            <p:cNvPr id="216" name="Picture 215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361122" y="3810000"/>
              <a:ext cx="347971" cy="678544"/>
            </a:xfrm>
            <a:prstGeom prst="rect">
              <a:avLst/>
            </a:prstGeom>
          </p:spPr>
        </p:pic>
        <p:pic>
          <p:nvPicPr>
            <p:cNvPr id="217" name="Picture 216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806745" y="3810000"/>
              <a:ext cx="347971" cy="678544"/>
            </a:xfrm>
            <a:prstGeom prst="rect">
              <a:avLst/>
            </a:prstGeom>
          </p:spPr>
        </p:pic>
        <p:pic>
          <p:nvPicPr>
            <p:cNvPr id="218" name="Picture 217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53731" y="3810000"/>
              <a:ext cx="347971" cy="678544"/>
            </a:xfrm>
            <a:prstGeom prst="rect">
              <a:avLst/>
            </a:prstGeom>
          </p:spPr>
        </p:pic>
        <p:pic>
          <p:nvPicPr>
            <p:cNvPr id="219" name="Picture 218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008950" y="3048000"/>
              <a:ext cx="347971" cy="678544"/>
            </a:xfrm>
            <a:prstGeom prst="rect">
              <a:avLst/>
            </a:prstGeom>
          </p:spPr>
        </p:pic>
        <p:pic>
          <p:nvPicPr>
            <p:cNvPr id="220" name="Picture 219" descr="phone.eps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2008950" y="3810000"/>
              <a:ext cx="347971" cy="678544"/>
            </a:xfrm>
            <a:prstGeom prst="rect">
              <a:avLst/>
            </a:prstGeom>
          </p:spPr>
        </p:pic>
      </p:grpSp>
      <p:sp>
        <p:nvSpPr>
          <p:cNvPr id="177" name="TextBox 176"/>
          <p:cNvSpPr txBox="1"/>
          <p:nvPr/>
        </p:nvSpPr>
        <p:spPr>
          <a:xfrm>
            <a:off x="514579" y="4735286"/>
            <a:ext cx="3188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1 Billion 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Mobile Phone Users</a:t>
            </a:r>
            <a:b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Have No Healthcare</a:t>
            </a:r>
            <a:endParaRPr lang="en-US" sz="2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7774968" y="4735286"/>
            <a:ext cx="856737" cy="567610"/>
            <a:chOff x="8113836" y="4728693"/>
            <a:chExt cx="1379793" cy="775640"/>
          </a:xfrm>
        </p:grpSpPr>
        <p:pic>
          <p:nvPicPr>
            <p:cNvPr id="179" name="Picture 178" descr="noun_project_3208.eps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090296" y="4728693"/>
              <a:ext cx="403333" cy="775640"/>
            </a:xfrm>
            <a:prstGeom prst="rect">
              <a:avLst/>
            </a:prstGeom>
          </p:spPr>
        </p:pic>
        <p:pic>
          <p:nvPicPr>
            <p:cNvPr id="180" name="Picture 179" descr="noun_project_3208.eps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607051" y="4728693"/>
              <a:ext cx="403333" cy="775640"/>
            </a:xfrm>
            <a:prstGeom prst="rect">
              <a:avLst/>
            </a:prstGeom>
          </p:spPr>
        </p:pic>
        <p:pic>
          <p:nvPicPr>
            <p:cNvPr id="181" name="Picture 180" descr="noun_project_3208.eps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113836" y="4728693"/>
              <a:ext cx="403333" cy="775640"/>
            </a:xfrm>
            <a:prstGeom prst="rect">
              <a:avLst/>
            </a:prstGeom>
          </p:spPr>
        </p:pic>
      </p:grpSp>
      <p:cxnSp>
        <p:nvCxnSpPr>
          <p:cNvPr id="185" name="Straight Connector 184"/>
          <p:cNvCxnSpPr/>
          <p:nvPr/>
        </p:nvCxnSpPr>
        <p:spPr>
          <a:xfrm>
            <a:off x="561648" y="2816546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>
            <a:off x="561648" y="4475323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oup 186"/>
          <p:cNvGrpSpPr/>
          <p:nvPr/>
        </p:nvGrpSpPr>
        <p:grpSpPr>
          <a:xfrm>
            <a:off x="2364945" y="1416231"/>
            <a:ext cx="1301729" cy="571390"/>
            <a:chOff x="1181100" y="1404938"/>
            <a:chExt cx="3409950" cy="1270000"/>
          </a:xfrm>
        </p:grpSpPr>
        <p:pic>
          <p:nvPicPr>
            <p:cNvPr id="189" name="Picture 188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190" name="Picture 189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191" name="Picture 190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192" name="Picture 191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193" name="Picture 192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194" name="Picture 193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2364945" y="2049335"/>
            <a:ext cx="1301729" cy="571390"/>
            <a:chOff x="1181100" y="1404938"/>
            <a:chExt cx="3409950" cy="1270000"/>
          </a:xfrm>
        </p:grpSpPr>
        <p:pic>
          <p:nvPicPr>
            <p:cNvPr id="198" name="Picture 197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181100" y="1404938"/>
              <a:ext cx="495300" cy="1270000"/>
            </a:xfrm>
            <a:prstGeom prst="rect">
              <a:avLst/>
            </a:prstGeom>
          </p:spPr>
        </p:pic>
        <p:pic>
          <p:nvPicPr>
            <p:cNvPr id="199" name="Picture 198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784350" y="1404938"/>
              <a:ext cx="444500" cy="1270000"/>
            </a:xfrm>
            <a:prstGeom prst="rect">
              <a:avLst/>
            </a:prstGeom>
          </p:spPr>
        </p:pic>
        <p:pic>
          <p:nvPicPr>
            <p:cNvPr id="200" name="Picture 199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2362200" y="1404938"/>
              <a:ext cx="495300" cy="1270000"/>
            </a:xfrm>
            <a:prstGeom prst="rect">
              <a:avLst/>
            </a:prstGeom>
          </p:spPr>
        </p:pic>
        <p:pic>
          <p:nvPicPr>
            <p:cNvPr id="201" name="Picture 200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965450" y="1404938"/>
              <a:ext cx="444500" cy="1270000"/>
            </a:xfrm>
            <a:prstGeom prst="rect">
              <a:avLst/>
            </a:prstGeom>
          </p:spPr>
        </p:pic>
        <p:pic>
          <p:nvPicPr>
            <p:cNvPr id="202" name="Picture 201" descr="woman.eps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543300" y="1404938"/>
              <a:ext cx="495300" cy="1270000"/>
            </a:xfrm>
            <a:prstGeom prst="rect">
              <a:avLst/>
            </a:prstGeom>
          </p:spPr>
        </p:pic>
        <p:pic>
          <p:nvPicPr>
            <p:cNvPr id="203" name="Picture 202" descr="man.eps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146550" y="1404938"/>
              <a:ext cx="444500" cy="1270000"/>
            </a:xfrm>
            <a:prstGeom prst="rect">
              <a:avLst/>
            </a:prstGeom>
          </p:spPr>
        </p:pic>
      </p:grpSp>
      <p:grpSp>
        <p:nvGrpSpPr>
          <p:cNvPr id="205" name="Group 204"/>
          <p:cNvGrpSpPr/>
          <p:nvPr/>
        </p:nvGrpSpPr>
        <p:grpSpPr>
          <a:xfrm>
            <a:off x="7802354" y="5388429"/>
            <a:ext cx="856737" cy="567610"/>
            <a:chOff x="8113836" y="4728693"/>
            <a:chExt cx="1379793" cy="775640"/>
          </a:xfrm>
        </p:grpSpPr>
        <p:pic>
          <p:nvPicPr>
            <p:cNvPr id="206" name="Picture 205" descr="noun_project_3208.eps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9090296" y="4728693"/>
              <a:ext cx="403333" cy="775640"/>
            </a:xfrm>
            <a:prstGeom prst="rect">
              <a:avLst/>
            </a:prstGeom>
          </p:spPr>
        </p:pic>
        <p:pic>
          <p:nvPicPr>
            <p:cNvPr id="207" name="Picture 206" descr="noun_project_3208.eps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607051" y="4728693"/>
              <a:ext cx="403333" cy="775640"/>
            </a:xfrm>
            <a:prstGeom prst="rect">
              <a:avLst/>
            </a:prstGeom>
          </p:spPr>
        </p:pic>
        <p:pic>
          <p:nvPicPr>
            <p:cNvPr id="208" name="Picture 207" descr="noun_project_3208.eps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113836" y="4728693"/>
              <a:ext cx="403333" cy="775640"/>
            </a:xfrm>
            <a:prstGeom prst="rect">
              <a:avLst/>
            </a:prstGeom>
          </p:spPr>
        </p:pic>
      </p:grpSp>
      <p:cxnSp>
        <p:nvCxnSpPr>
          <p:cNvPr id="221" name="Straight Connector 220"/>
          <p:cNvCxnSpPr/>
          <p:nvPr/>
        </p:nvCxnSpPr>
        <p:spPr>
          <a:xfrm>
            <a:off x="561648" y="6163903"/>
            <a:ext cx="807525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7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Content Placeholder 7" descr="UN-MarkGarten_MyanmarDisasterManagementCente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364" y="2"/>
            <a:ext cx="536863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 defTabSz="457200"/>
              <a:t>4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4909" y="1827826"/>
            <a:ext cx="2770909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3900"/>
              </a:lnSpc>
            </a:pPr>
            <a:r>
              <a:rPr lang="en-US" sz="36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Lack of Basic </a:t>
            </a:r>
            <a:br>
              <a:rPr lang="en-US" sz="36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</a:br>
            <a:r>
              <a:rPr lang="en-US" sz="36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Health Care</a:t>
            </a:r>
            <a:endParaRPr lang="en-US" sz="36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07114" y="3100727"/>
            <a:ext cx="2748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1: 250,000</a:t>
            </a:r>
            <a:endParaRPr lang="en-US" sz="4000" dirty="0">
              <a:solidFill>
                <a:srgbClr val="485254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4909" y="3859178"/>
            <a:ext cx="2770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The average ratio between doctors and patients in developing countries.</a:t>
            </a:r>
          </a:p>
          <a:p>
            <a:pPr defTabSz="457200"/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89705" y="146787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89705" y="5305086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niel Cima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0504" y="2"/>
            <a:ext cx="5374598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 defTabSz="457200"/>
              <a:t>5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4909" y="898073"/>
            <a:ext cx="2770909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3400"/>
              </a:lnSpc>
            </a:pPr>
            <a:r>
              <a:rPr lang="en-US" sz="30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Top 10 Causes </a:t>
            </a:r>
            <a:br>
              <a:rPr lang="en-US" sz="30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</a:br>
            <a:r>
              <a:rPr lang="en-US" sz="30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of Death in Low-Income Countries</a:t>
            </a:r>
            <a:endParaRPr lang="en-US" sz="30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4909" y="2465300"/>
            <a:ext cx="27709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Lower respiratory infection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Diarrheal diseases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HIV/AIDS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Ischemic heart disease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Malaria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Stroke and other heart disease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Tuberculosis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Prematurity and low birth weight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Birth asphyxia and birth trauma</a:t>
            </a:r>
          </a:p>
          <a:p>
            <a:pPr marL="225425" indent="-225425" defTabSz="457200">
              <a:spcAft>
                <a:spcPts val="600"/>
              </a:spcAft>
              <a:buFont typeface="Lucida Grande"/>
              <a:buChar char="▸"/>
            </a:pPr>
            <a:r>
              <a:rPr lang="en-US" sz="15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Neonatal infections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89705" y="653143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89705" y="628480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228600"/>
            <a:ext cx="796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mHealth Around the World </a:t>
            </a:r>
            <a:b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</a:b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6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623455" y="6284799"/>
            <a:ext cx="7827818" cy="1701"/>
          </a:xfrm>
          <a:prstGeom prst="line">
            <a:avLst/>
          </a:prstGeom>
          <a:ln w="12700" cap="flat" cmpd="sng" algn="ctr">
            <a:solidFill>
              <a:srgbClr val="FFFFFF">
                <a:alpha val="5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1" y="4800600"/>
            <a:ext cx="7460672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Book" pitchFamily="34" charset="0"/>
              </a:rPr>
              <a:t>83% of WHO member countries reported having at least one mHealth initiative in their country.</a:t>
            </a:r>
            <a:r>
              <a:rPr lang="en-US" sz="1600" b="1" baseline="30000" dirty="0">
                <a:solidFill>
                  <a:schemeClr val="bg1"/>
                </a:solidFill>
                <a:latin typeface="Franklin Gothic Book" pitchFamily="34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defRPr/>
            </a:pPr>
            <a:endParaRPr lang="en-US" sz="800" b="1" dirty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bg1"/>
                </a:solidFill>
                <a:latin typeface="Franklin Gothic Book" pitchFamily="34" charset="0"/>
              </a:rPr>
              <a:t>77% of responding low-income countries reported at least one mHealth initiative in their country, making them only ten percent behind high-income countries.</a:t>
            </a:r>
            <a:r>
              <a:rPr lang="en-US" sz="1600" b="1" baseline="30000" dirty="0">
                <a:solidFill>
                  <a:schemeClr val="bg1"/>
                </a:solidFill>
                <a:latin typeface="Franklin Gothic Book" pitchFamily="34" charset="0"/>
              </a:rPr>
              <a:t>1</a:t>
            </a:r>
            <a:endParaRPr lang="en-US" sz="1600" b="1" dirty="0">
              <a:solidFill>
                <a:schemeClr val="bg1"/>
              </a:solidFill>
              <a:latin typeface="Franklin Gothic Book" pitchFamily="34" charset="0"/>
            </a:endParaRPr>
          </a:p>
          <a:p>
            <a:endParaRPr lang="en-US" dirty="0"/>
          </a:p>
        </p:txBody>
      </p:sp>
      <p:pic>
        <p:nvPicPr>
          <p:cNvPr id="25" name="Content Placeholder 6" descr="HUBmap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024798"/>
            <a:ext cx="5920020" cy="3775802"/>
          </a:xfrm>
          <a:prstGeom prst="rect">
            <a:avLst/>
          </a:prstGeom>
          <a:ln w="222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990600" y="6379242"/>
            <a:ext cx="5562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00" baseline="30000" dirty="0">
                <a:solidFill>
                  <a:schemeClr val="bg2"/>
                </a:solidFill>
                <a:latin typeface="Franklin Gothic Book" pitchFamily="34" charset="0"/>
              </a:rPr>
              <a:t>1</a:t>
            </a:r>
            <a:r>
              <a:rPr lang="en-US" sz="1000" dirty="0">
                <a:solidFill>
                  <a:schemeClr val="bg2"/>
                </a:solidFill>
                <a:latin typeface="Franklin Gothic Book" pitchFamily="34" charset="0"/>
              </a:rPr>
              <a:t>World Health Organization. mHealth: New horizons for health through mobile technologies: second global survey on </a:t>
            </a:r>
            <a:r>
              <a:rPr lang="en-US" sz="1000" dirty="0" err="1">
                <a:solidFill>
                  <a:schemeClr val="bg2"/>
                </a:solidFill>
                <a:latin typeface="Franklin Gothic Book" pitchFamily="34" charset="0"/>
              </a:rPr>
              <a:t>eHealth</a:t>
            </a:r>
            <a:r>
              <a:rPr lang="en-US" sz="1000" dirty="0">
                <a:solidFill>
                  <a:schemeClr val="bg2"/>
                </a:solidFill>
                <a:latin typeface="Franklin Gothic Book" pitchFamily="34" charset="0"/>
              </a:rPr>
              <a:t>. </a:t>
            </a:r>
            <a:r>
              <a:rPr lang="en-US" sz="1000" dirty="0">
                <a:latin typeface="Franklin Gothic Book" pitchFamily="34" charset="0"/>
                <a:hlinkClick r:id="rId4"/>
              </a:rPr>
              <a:t>http://www.who.int/goe/publications/goe_mhealth_web.pdf</a:t>
            </a:r>
            <a:r>
              <a:rPr lang="en-US" sz="1000" dirty="0">
                <a:latin typeface="Franklin Gothic Book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0553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08A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79112"/>
            <a:ext cx="796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>
                    <a:alpha val="50000"/>
                  </a:schemeClr>
                </a:solidFill>
                <a:latin typeface="Franklin Gothic Medium"/>
                <a:cs typeface="Franklin Gothic Medium"/>
              </a:rPr>
              <a:t>Progression of mHealth </a:t>
            </a:r>
            <a:endParaRPr lang="en-US" sz="3200" dirty="0">
              <a:solidFill>
                <a:schemeClr val="bg1">
                  <a:alpha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7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3" name="Picture 8" descr="number of mobile subscriptio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777999" cy="2987675"/>
          </a:xfrm>
          <a:prstGeom prst="rect">
            <a:avLst/>
          </a:prstGeom>
          <a:noFill/>
          <a:ln w="222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number of article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" y="3733800"/>
            <a:ext cx="4392191" cy="2960913"/>
          </a:xfrm>
          <a:prstGeom prst="rect">
            <a:avLst/>
          </a:prstGeom>
          <a:noFill/>
          <a:ln w="222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31850" y="1752600"/>
            <a:ext cx="35909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Franklin Gothic Book" pitchFamily="34" charset="0"/>
              </a:rPr>
              <a:t>With the rise in </a:t>
            </a:r>
            <a:br>
              <a:rPr lang="en-US" sz="2600" b="1" dirty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sz="2600" b="1" dirty="0">
                <a:solidFill>
                  <a:schemeClr val="bg1"/>
                </a:solidFill>
                <a:latin typeface="Franklin Gothic Book" pitchFamily="34" charset="0"/>
              </a:rPr>
              <a:t>mobile subscriptions </a:t>
            </a:r>
            <a:r>
              <a:rPr lang="en-US" sz="2600" b="1" dirty="0" smtClean="0">
                <a:solidFill>
                  <a:schemeClr val="bg1"/>
                </a:solidFill>
                <a:latin typeface="Franklin Gothic Book" pitchFamily="34" charset="0"/>
              </a:rPr>
              <a:t>worldwide… </a:t>
            </a:r>
            <a:endParaRPr lang="en-US" sz="2600" b="1" dirty="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4592638" y="4548188"/>
            <a:ext cx="42672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r>
              <a:rPr lang="en-US" sz="2600" b="1" dirty="0" smtClean="0">
                <a:solidFill>
                  <a:schemeClr val="bg1"/>
                </a:solidFill>
                <a:latin typeface="Franklin Gothic Book" pitchFamily="34" charset="0"/>
              </a:rPr>
              <a:t>… comes </a:t>
            </a:r>
            <a:r>
              <a:rPr lang="en-US" sz="2600" b="1" dirty="0">
                <a:solidFill>
                  <a:schemeClr val="bg1"/>
                </a:solidFill>
                <a:latin typeface="Franklin Gothic Book" pitchFamily="34" charset="0"/>
              </a:rPr>
              <a:t>a rise in mHealth initiatives in countries around the world. </a:t>
            </a:r>
          </a:p>
        </p:txBody>
      </p:sp>
    </p:spTree>
    <p:extLst>
      <p:ext uri="{BB962C8B-B14F-4D97-AF65-F5344CB8AC3E}">
        <p14:creationId xmlns:p14="http://schemas.microsoft.com/office/powerpoint/2010/main" val="130825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/>
              <a:t>8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4909" y="609600"/>
            <a:ext cx="2944091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8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Mobile Technology Changes the Face of Access to Information</a:t>
            </a:r>
            <a:endParaRPr lang="en-US" sz="28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4909" y="2667000"/>
            <a:ext cx="277090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77% </a:t>
            </a:r>
            <a:br>
              <a:rPr lang="en-US" sz="40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of mobile subscriptions are in developing countries</a:t>
            </a:r>
          </a:p>
          <a:p>
            <a:endParaRPr lang="en-US" dirty="0" smtClean="0">
              <a:solidFill>
                <a:srgbClr val="485254"/>
              </a:solidFill>
              <a:latin typeface="Franklin Gothic Medium"/>
              <a:cs typeface="Franklin Gothic Medium"/>
            </a:endParaRPr>
          </a:p>
          <a:p>
            <a:r>
              <a:rPr lang="en-US" sz="4000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75%</a:t>
            </a:r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 </a:t>
            </a:r>
            <a:b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of the world now have easier access to a mobile phone than a bank account, electricity, or clean water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589705" y="489857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89705" y="6519773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health-alliance-mobile-phone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937756" y="0"/>
            <a:ext cx="5206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5364" y="2"/>
            <a:ext cx="5368636" cy="6857999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342909" y="6463881"/>
            <a:ext cx="16625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900" dirty="0" err="1" smtClean="0">
                <a:solidFill>
                  <a:srgbClr val="FFFFFF"/>
                </a:solidFill>
                <a:latin typeface="Arial"/>
                <a:cs typeface="Arial"/>
              </a:rPr>
              <a:t>Mhealth</a:t>
            </a:r>
            <a:r>
              <a:rPr lang="en-US" sz="900" dirty="0" smtClean="0">
                <a:solidFill>
                  <a:srgbClr val="FFFFFF"/>
                </a:solidFill>
                <a:latin typeface="Arial"/>
                <a:cs typeface="Arial"/>
              </a:rPr>
              <a:t> Alliance  |  </a:t>
            </a:r>
            <a:fld id="{C131230D-4A83-3F4E-9F41-7E481FFB3A62}" type="slidenum">
              <a:rPr lang="en-US" sz="900" smtClean="0">
                <a:solidFill>
                  <a:srgbClr val="FFFFFF"/>
                </a:solidFill>
                <a:latin typeface="Arial"/>
                <a:cs typeface="Arial"/>
              </a:rPr>
              <a:pPr algn="r" defTabSz="457200"/>
              <a:t>9</a:t>
            </a:fld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4909" y="1747883"/>
            <a:ext cx="277090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ts val="3900"/>
              </a:lnSpc>
            </a:pPr>
            <a:r>
              <a:rPr lang="en-US" sz="3600" dirty="0" smtClean="0">
                <a:solidFill>
                  <a:srgbClr val="208AB9"/>
                </a:solidFill>
                <a:latin typeface="Franklin Gothic Medium"/>
                <a:cs typeface="Franklin Gothic Medium"/>
              </a:rPr>
              <a:t>Informed = Preventable</a:t>
            </a:r>
            <a:endParaRPr lang="en-US" sz="3600" dirty="0">
              <a:solidFill>
                <a:srgbClr val="208AB9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623760" y="0"/>
            <a:ext cx="313996" cy="6858000"/>
          </a:xfrm>
          <a:prstGeom prst="rect">
            <a:avLst/>
          </a:prstGeom>
          <a:solidFill>
            <a:srgbClr val="208AB9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84909" y="3020383"/>
            <a:ext cx="2770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485254"/>
                </a:solidFill>
                <a:latin typeface="Franklin Gothic Medium"/>
                <a:cs typeface="Franklin Gothic Medium"/>
              </a:rPr>
              <a:t>For hundred of millions of people in developing countries, lack of basic health services is an issue of access to basic information and intervention.</a:t>
            </a:r>
          </a:p>
        </p:txBody>
      </p:sp>
      <p:cxnSp>
        <p:nvCxnSpPr>
          <p:cNvPr id="129" name="Straight Connector 128"/>
          <p:cNvCxnSpPr/>
          <p:nvPr/>
        </p:nvCxnSpPr>
        <p:spPr>
          <a:xfrm>
            <a:off x="589705" y="1387930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589705" y="5306787"/>
            <a:ext cx="2666113" cy="1701"/>
          </a:xfrm>
          <a:prstGeom prst="line">
            <a:avLst/>
          </a:prstGeom>
          <a:ln w="12700" cap="flat" cmpd="sng" algn="ctr">
            <a:solidFill>
              <a:srgbClr val="485254">
                <a:alpha val="40000"/>
              </a:srgbClr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1599</Words>
  <Application>Microsoft Office PowerPoint</Application>
  <PresentationFormat>On-screen Show (4:3)</PresentationFormat>
  <Paragraphs>210</Paragraphs>
  <Slides>28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mHealth Alliance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mHealth: mHealth for sexual reproductive and maternal health</dc:title>
  <dc:creator>Madhu Deshmukh</dc:creator>
  <cp:lastModifiedBy>campana</cp:lastModifiedBy>
  <cp:revision>36</cp:revision>
  <dcterms:created xsi:type="dcterms:W3CDTF">2013-02-07T15:56:48Z</dcterms:created>
  <dcterms:modified xsi:type="dcterms:W3CDTF">2013-03-02T11:47:42Z</dcterms:modified>
</cp:coreProperties>
</file>