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24" r:id="rId2"/>
    <p:sldMasterId id="2147483718" r:id="rId3"/>
    <p:sldMasterId id="2147483694" r:id="rId4"/>
  </p:sldMasterIdLst>
  <p:notesMasterIdLst>
    <p:notesMasterId r:id="rId46"/>
  </p:notesMasterIdLst>
  <p:handoutMasterIdLst>
    <p:handoutMasterId r:id="rId47"/>
  </p:handoutMasterIdLst>
  <p:sldIdLst>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44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8263A4-ACD1-0497-AAA5-01803979A2B5}" name="Raqibat Idris" initials="RI" userId="146d762bbc74e79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nette Hounkanrin" initials="GH" lastIdx="1" clrIdx="0">
    <p:extLst>
      <p:ext uri="{19B8F6BF-5375-455C-9EA6-DF929625EA0E}">
        <p15:presenceInfo xmlns:p15="http://schemas.microsoft.com/office/powerpoint/2012/main" userId="S::ghounkanrin@e2aproject.org::9b48b288-8afb-4105-a78d-4b4f280d5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58C3EB"/>
    <a:srgbClr val="E62D74"/>
    <a:srgbClr val="08149A"/>
    <a:srgbClr val="E62D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7"/>
    <p:restoredTop sz="84636" autoAdjust="0"/>
  </p:normalViewPr>
  <p:slideViewPr>
    <p:cSldViewPr snapToGrid="0" snapToObjects="1">
      <p:cViewPr varScale="1">
        <p:scale>
          <a:sx n="55" d="100"/>
          <a:sy n="55" d="100"/>
        </p:scale>
        <p:origin x="936" y="4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p:scale>
          <a:sx n="80" d="100"/>
          <a:sy n="80" d="100"/>
        </p:scale>
        <p:origin x="2064" y="-1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0AEE1E-CDBC-7B44-96AB-26CB8306A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6F8399-6732-A14A-9B0E-8B41CFAA40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69472-1EFB-0643-B7E2-8FC918FAF5D0}" type="datetimeFigureOut">
              <a:rPr lang="en-US" smtClean="0"/>
              <a:t>5/16/2023</a:t>
            </a:fld>
            <a:endParaRPr lang="en-US"/>
          </a:p>
        </p:txBody>
      </p:sp>
      <p:sp>
        <p:nvSpPr>
          <p:cNvPr id="4" name="Footer Placeholder 3">
            <a:extLst>
              <a:ext uri="{FF2B5EF4-FFF2-40B4-BE49-F238E27FC236}">
                <a16:creationId xmlns:a16="http://schemas.microsoft.com/office/drawing/2014/main" id="{D3F73660-14FE-F448-8DEA-68B23FABF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1EF15C-0DEB-084B-A802-1ECBE90EDB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8B1F7-7C69-884E-8787-89B3B15DFCE5}" type="slidenum">
              <a:rPr lang="en-US" smtClean="0"/>
              <a:t>‹#›</a:t>
            </a:fld>
            <a:endParaRPr lang="en-US"/>
          </a:p>
        </p:txBody>
      </p:sp>
    </p:spTree>
    <p:extLst>
      <p:ext uri="{BB962C8B-B14F-4D97-AF65-F5344CB8AC3E}">
        <p14:creationId xmlns:p14="http://schemas.microsoft.com/office/powerpoint/2010/main" val="193649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13D47-DA42-1745-B7B9-17A341DCCCA2}" type="datetimeFigureOut">
              <a:rPr lang="fr-FR" smtClean="0"/>
              <a:t>16/05/2023</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6D187-2786-1648-A1F7-1CE11C2B1330}" type="slidenum">
              <a:rPr lang="fr-FR" smtClean="0"/>
              <a:t>‹#›</a:t>
            </a:fld>
            <a:endParaRPr lang="fr-FR"/>
          </a:p>
        </p:txBody>
      </p:sp>
    </p:spTree>
    <p:extLst>
      <p:ext uri="{BB962C8B-B14F-4D97-AF65-F5344CB8AC3E}">
        <p14:creationId xmlns:p14="http://schemas.microsoft.com/office/powerpoint/2010/main" val="67694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fpa.org/sites/default/files/pub-pdf/ITGSE.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m'appelle Chandra </a:t>
            </a:r>
            <a:r>
              <a:rPr lang="fr-FR" dirty="0" err="1"/>
              <a:t>Mouli</a:t>
            </a:r>
            <a:r>
              <a:rPr lang="fr-FR" dirty="0"/>
              <a:t>. Je dirige les travaux sur la santé et les droits sexuels et génésiques des adolescents au sein du département de la santé sexuelle et génésique et de la recherche de l'Organisation mondiale de la santé.</a:t>
            </a:r>
          </a:p>
          <a:p>
            <a:r>
              <a:rPr lang="fr-FR" dirty="0"/>
              <a:t>J'ai le plaisir de vous présenter un bref aperçu de l'éducation sexuelle complète.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74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diapositive met l'accent sur les défis et les limites de la mise en œuvre des programmes d'éducation sexuelle complète.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164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Cette</a:t>
            </a:r>
            <a:r>
              <a:rPr lang="en-US" dirty="0"/>
              <a:t> diapositive </a:t>
            </a:r>
            <a:r>
              <a:rPr lang="en-US" dirty="0" err="1"/>
              <a:t>énumère</a:t>
            </a:r>
            <a:r>
              <a:rPr lang="en-US" dirty="0"/>
              <a:t> les trois directives de </a:t>
            </a:r>
            <a:r>
              <a:rPr lang="en-US" dirty="0" err="1"/>
              <a:t>l'OMS</a:t>
            </a:r>
            <a:r>
              <a:rPr lang="en-US" dirty="0"/>
              <a:t> qui </a:t>
            </a:r>
            <a:r>
              <a:rPr lang="en-US" dirty="0" err="1"/>
              <a:t>traitent</a:t>
            </a:r>
            <a:r>
              <a:rPr lang="en-US" dirty="0"/>
              <a:t>  de </a:t>
            </a:r>
            <a:r>
              <a:rPr lang="en-US" dirty="0" err="1"/>
              <a:t>l’ECS</a:t>
            </a:r>
            <a:r>
              <a:rPr lang="en-US" dirty="0"/>
              <a:t>. </a:t>
            </a:r>
            <a:r>
              <a:rPr lang="en-US" dirty="0" err="1"/>
              <a:t>Toutes</a:t>
            </a:r>
            <a:r>
              <a:rPr lang="en-US" dirty="0"/>
              <a:t> </a:t>
            </a:r>
            <a:r>
              <a:rPr lang="en-US" dirty="0" err="1"/>
              <a:t>ces</a:t>
            </a:r>
            <a:r>
              <a:rPr lang="en-US" dirty="0"/>
              <a:t> directives </a:t>
            </a:r>
            <a:r>
              <a:rPr lang="en-US" dirty="0" err="1"/>
              <a:t>sont</a:t>
            </a:r>
            <a:r>
              <a:rPr lang="en-US" dirty="0"/>
              <a:t> </a:t>
            </a:r>
            <a:r>
              <a:rPr lang="en-US" dirty="0" err="1"/>
              <a:t>disponibles</a:t>
            </a:r>
            <a:r>
              <a:rPr lang="en-US" dirty="0"/>
              <a:t> </a:t>
            </a:r>
            <a:r>
              <a:rPr lang="en-US" dirty="0" err="1"/>
              <a:t>en</a:t>
            </a:r>
            <a:r>
              <a:rPr lang="en-US" dirty="0"/>
              <a:t> </a:t>
            </a:r>
            <a:r>
              <a:rPr lang="en-US" dirty="0" err="1"/>
              <a:t>ligne</a:t>
            </a:r>
            <a:r>
              <a:rPr lang="en-US" dirty="0"/>
              <a:t>. </a:t>
            </a:r>
            <a:endParaRPr lang="en-GB"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18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Cette</a:t>
            </a:r>
            <a:r>
              <a:rPr lang="en-US" dirty="0"/>
              <a:t> diapositive </a:t>
            </a:r>
            <a:r>
              <a:rPr lang="en-US" dirty="0" err="1"/>
              <a:t>énumère</a:t>
            </a:r>
            <a:r>
              <a:rPr lang="en-US" dirty="0"/>
              <a:t> </a:t>
            </a:r>
            <a:r>
              <a:rPr lang="en-US" dirty="0" err="1"/>
              <a:t>quelques</a:t>
            </a:r>
            <a:r>
              <a:rPr lang="en-US" dirty="0"/>
              <a:t> documents </a:t>
            </a:r>
            <a:r>
              <a:rPr lang="en-US" dirty="0" err="1"/>
              <a:t>complémentaires</a:t>
            </a:r>
            <a:r>
              <a:rPr lang="en-US" dirty="0"/>
              <a:t>  (UNFPA, UNESCO, </a:t>
            </a:r>
            <a:r>
              <a:rPr lang="en-US" sz="1200" dirty="0">
                <a:solidFill>
                  <a:srgbClr val="009CDE"/>
                </a:solidFill>
              </a:rPr>
              <a:t>Centre </a:t>
            </a:r>
            <a:r>
              <a:rPr lang="en-US" sz="1200" dirty="0" err="1">
                <a:solidFill>
                  <a:srgbClr val="009CDE"/>
                </a:solidFill>
              </a:rPr>
              <a:t>fédéral</a:t>
            </a:r>
            <a:r>
              <a:rPr lang="en-US" sz="1200" dirty="0">
                <a:solidFill>
                  <a:srgbClr val="009CDE"/>
                </a:solidFill>
              </a:rPr>
              <a:t> </a:t>
            </a:r>
            <a:r>
              <a:rPr lang="en-US" sz="1200" dirty="0" err="1">
                <a:solidFill>
                  <a:srgbClr val="009CDE"/>
                </a:solidFill>
              </a:rPr>
              <a:t>Europeen</a:t>
            </a:r>
            <a:r>
              <a:rPr lang="en-US" sz="1200" dirty="0">
                <a:solidFill>
                  <a:srgbClr val="009CDE"/>
                </a:solidFill>
              </a:rPr>
              <a:t> </a:t>
            </a:r>
            <a:r>
              <a:rPr lang="en-US" sz="1200" dirty="0" err="1">
                <a:solidFill>
                  <a:srgbClr val="009CDE"/>
                </a:solidFill>
              </a:rPr>
              <a:t>d'éducation</a:t>
            </a:r>
            <a:r>
              <a:rPr lang="en-US" sz="1200" dirty="0">
                <a:solidFill>
                  <a:srgbClr val="009CDE"/>
                </a:solidFill>
              </a:rPr>
              <a:t> pour la </a:t>
            </a:r>
            <a:r>
              <a:rPr lang="en-US" sz="1200" dirty="0" err="1">
                <a:solidFill>
                  <a:srgbClr val="009CDE"/>
                </a:solidFill>
              </a:rPr>
              <a:t>santé</a:t>
            </a:r>
            <a:r>
              <a:rPr lang="en-US" sz="1200" dirty="0">
                <a:solidFill>
                  <a:srgbClr val="009CDE"/>
                </a:solidFill>
              </a:rPr>
              <a:t>) </a:t>
            </a:r>
            <a:r>
              <a:rPr lang="en-US" dirty="0"/>
              <a:t>aux directives de </a:t>
            </a:r>
            <a:r>
              <a:rPr lang="en-US" dirty="0" err="1"/>
              <a:t>l'OMS</a:t>
            </a:r>
            <a:r>
              <a:rPr lang="en-US" dirty="0"/>
              <a:t> sur </a:t>
            </a:r>
            <a:r>
              <a:rPr lang="en-US" dirty="0" err="1"/>
              <a:t>l’ECS</a:t>
            </a:r>
            <a:r>
              <a:rPr lang="en-US" dirty="0"/>
              <a:t>. </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253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Cette</a:t>
            </a:r>
            <a:r>
              <a:rPr lang="en-US" dirty="0"/>
              <a:t> diapositive </a:t>
            </a:r>
            <a:r>
              <a:rPr lang="en-US" dirty="0" err="1"/>
              <a:t>énumère</a:t>
            </a:r>
            <a:r>
              <a:rPr lang="en-US" dirty="0"/>
              <a:t> </a:t>
            </a:r>
            <a:r>
              <a:rPr lang="en-US" dirty="0" err="1"/>
              <a:t>quelques</a:t>
            </a:r>
            <a:r>
              <a:rPr lang="en-US" dirty="0"/>
              <a:t> </a:t>
            </a:r>
            <a:r>
              <a:rPr lang="en-US" dirty="0" err="1"/>
              <a:t>autres</a:t>
            </a:r>
            <a:r>
              <a:rPr lang="en-US" dirty="0"/>
              <a:t> documents </a:t>
            </a:r>
            <a:r>
              <a:rPr lang="en-US" dirty="0" err="1"/>
              <a:t>complémentaires</a:t>
            </a:r>
            <a:r>
              <a:rPr lang="en-US" dirty="0"/>
              <a:t>  (UNFPA, </a:t>
            </a:r>
            <a:r>
              <a:rPr lang="fr-CA" dirty="0" err="1">
                <a:solidFill>
                  <a:srgbClr val="009CDE"/>
                </a:solidFill>
              </a:rPr>
              <a:t>Réseau</a:t>
            </a:r>
            <a:r>
              <a:rPr lang="fr-CA" dirty="0">
                <a:solidFill>
                  <a:srgbClr val="009CDE"/>
                </a:solidFill>
              </a:rPr>
              <a:t> d’ONG pour les femmes d’Afrique</a:t>
            </a:r>
            <a:r>
              <a:rPr lang="en-US" sz="1200" dirty="0">
                <a:solidFill>
                  <a:srgbClr val="009CDE"/>
                </a:solidFill>
              </a:rPr>
              <a:t>) </a:t>
            </a:r>
            <a:r>
              <a:rPr lang="en-US" dirty="0"/>
              <a:t>aux directives de </a:t>
            </a:r>
            <a:r>
              <a:rPr lang="en-US" dirty="0" err="1"/>
              <a:t>l'OMS</a:t>
            </a:r>
            <a:r>
              <a:rPr lang="en-US" dirty="0"/>
              <a:t> sur </a:t>
            </a:r>
            <a:r>
              <a:rPr lang="en-US" dirty="0" err="1"/>
              <a:t>l’ECS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578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compléter la section globale de cette présentation, c</a:t>
            </a:r>
            <a:r>
              <a:rPr lang="en-US" dirty="0" err="1"/>
              <a:t>ette</a:t>
            </a:r>
            <a:r>
              <a:rPr lang="en-US" dirty="0"/>
              <a:t> diapositive </a:t>
            </a:r>
            <a:r>
              <a:rPr lang="en-US" dirty="0" err="1"/>
              <a:t>contient</a:t>
            </a:r>
            <a:r>
              <a:rPr lang="en-US" dirty="0"/>
              <a:t> </a:t>
            </a:r>
            <a:r>
              <a:rPr lang="en-US" dirty="0" err="1"/>
              <a:t>une</a:t>
            </a:r>
            <a:r>
              <a:rPr lang="en-US" dirty="0"/>
              <a:t> s</a:t>
            </a:r>
            <a:r>
              <a:rPr lang="fr-FR" dirty="0" err="1"/>
              <a:t>imulation</a:t>
            </a:r>
            <a:r>
              <a:rPr lang="fr-FR" dirty="0"/>
              <a:t> d’une scène de discussion parents-enseignant  sur l’ESC.</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763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 nos remerciements aux personnes sus dessus pour leurs contributions exemplaires.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154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FR" dirty="0">
                <a:solidFill>
                  <a:srgbClr val="FF0000"/>
                </a:solidFill>
              </a:rPr>
              <a:t>Image d’un instituteur qui dispense un cours sur l’ECS dans une salle de classe. </a:t>
            </a:r>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3B8E-5F21-472E-B1AD-09D2387DB6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948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Cette</a:t>
            </a:r>
            <a:r>
              <a:rPr lang="en-US" dirty="0"/>
              <a:t> diapositive parle du </a:t>
            </a:r>
            <a:r>
              <a:rPr lang="en-US" dirty="0" err="1"/>
              <a:t>faible</a:t>
            </a:r>
            <a:r>
              <a:rPr lang="en-US" dirty="0"/>
              <a:t> </a:t>
            </a:r>
            <a:r>
              <a:rPr lang="en-US" dirty="0" err="1"/>
              <a:t>niveau</a:t>
            </a:r>
            <a:r>
              <a:rPr lang="en-US" dirty="0"/>
              <a:t> des </a:t>
            </a:r>
            <a:r>
              <a:rPr lang="en-US" dirty="0" err="1"/>
              <a:t>connaisances</a:t>
            </a:r>
            <a:r>
              <a:rPr lang="en-US" dirty="0"/>
              <a:t> des adolescents sur la SSR </a:t>
            </a:r>
            <a:r>
              <a:rPr lang="en-US" dirty="0" err="1"/>
              <a:t>dont</a:t>
            </a:r>
            <a:r>
              <a:rPr lang="en-US" dirty="0"/>
              <a:t> </a:t>
            </a:r>
            <a:r>
              <a:rPr lang="en-US" dirty="0" err="1"/>
              <a:t>une</a:t>
            </a:r>
            <a:r>
              <a:rPr lang="en-US" dirty="0"/>
              <a:t> des solutions est </a:t>
            </a:r>
            <a:r>
              <a:rPr lang="en-US" dirty="0" err="1"/>
              <a:t>l’ECS</a:t>
            </a:r>
            <a:r>
              <a:rPr lang="en-US" dirty="0"/>
              <a:t>, </a:t>
            </a:r>
            <a:r>
              <a:rPr lang="en-US" dirty="0" err="1"/>
              <a:t>mais</a:t>
            </a:r>
            <a:r>
              <a:rPr lang="en-US" dirty="0"/>
              <a:t> </a:t>
            </a:r>
            <a:r>
              <a:rPr lang="en-US" dirty="0" err="1"/>
              <a:t>aussi</a:t>
            </a:r>
            <a:r>
              <a:rPr lang="en-US" dirty="0"/>
              <a:t> de la </a:t>
            </a:r>
            <a:r>
              <a:rPr lang="en-US" dirty="0" err="1"/>
              <a:t>mauvaise</a:t>
            </a:r>
            <a:r>
              <a:rPr lang="en-US" dirty="0"/>
              <a:t> perception des parents et </a:t>
            </a:r>
            <a:r>
              <a:rPr lang="en-US" dirty="0" err="1"/>
              <a:t>autres</a:t>
            </a:r>
            <a:r>
              <a:rPr lang="en-US" dirty="0"/>
              <a:t> </a:t>
            </a:r>
            <a:r>
              <a:rPr lang="en-US" dirty="0" err="1"/>
              <a:t>acteurs</a:t>
            </a:r>
            <a:r>
              <a:rPr lang="en-US" dirty="0"/>
              <a:t>, qui </a:t>
            </a:r>
            <a:r>
              <a:rPr lang="en-US" dirty="0" err="1"/>
              <a:t>serait</a:t>
            </a:r>
            <a:r>
              <a:rPr lang="en-US" dirty="0"/>
              <a:t> due à </a:t>
            </a:r>
            <a:r>
              <a:rPr lang="en-US" dirty="0" err="1"/>
              <a:t>une</a:t>
            </a:r>
            <a:r>
              <a:rPr lang="en-US" dirty="0"/>
              <a:t> </a:t>
            </a:r>
            <a:r>
              <a:rPr lang="en-US" dirty="0" err="1"/>
              <a:t>insuffiance</a:t>
            </a:r>
            <a:r>
              <a:rPr lang="en-US" dirty="0"/>
              <a:t> de communication sur </a:t>
            </a:r>
            <a:r>
              <a:rPr lang="en-US" dirty="0" err="1"/>
              <a:t>l’ESC</a:t>
            </a:r>
            <a:r>
              <a:rPr lang="en-US" dirty="0"/>
              <a:t>.</a:t>
            </a:r>
          </a:p>
          <a:p>
            <a:pPr marL="0" indent="0">
              <a:buNone/>
            </a:pPr>
            <a:endParaRPr lang="en-US" dirty="0"/>
          </a:p>
          <a:p>
            <a:pPr marL="228600" indent="-228600">
              <a:buAutoNum type="arabicPeriod"/>
            </a:pPr>
            <a:r>
              <a:rPr lang="en-US" dirty="0"/>
              <a:t>UNICEF. </a:t>
            </a:r>
            <a:r>
              <a:rPr lang="en-US" i="1" dirty="0"/>
              <a:t>State of the world’s children. </a:t>
            </a:r>
            <a:r>
              <a:rPr lang="en-US" dirty="0"/>
              <a:t>New York: UNICEF; 2016.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UNICEF. </a:t>
            </a:r>
            <a:r>
              <a:rPr lang="en-US" i="1" dirty="0"/>
              <a:t>State of the world’s children. </a:t>
            </a:r>
            <a:r>
              <a:rPr lang="en-US" dirty="0"/>
              <a:t>New York: UNICEF; 2021.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UNICEF. </a:t>
            </a:r>
            <a:r>
              <a:rPr lang="en-US" i="1" dirty="0"/>
              <a:t>School completion rates</a:t>
            </a:r>
            <a:r>
              <a:rPr lang="en-US" dirty="0"/>
              <a:t>. Available from: https://</a:t>
            </a:r>
            <a:r>
              <a:rPr lang="en-US" dirty="0" err="1"/>
              <a:t>data.unicef.org</a:t>
            </a:r>
            <a:r>
              <a:rPr lang="en-US" dirty="0"/>
              <a:t>/topic/education/primary-education/#status.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UNESCO. </a:t>
            </a:r>
            <a:r>
              <a:rPr lang="en-US" i="1" dirty="0"/>
              <a:t>Baseline study- our rights, our lives, our future: Making positive sexual and reproductive health and education outcomes a reality for adolescents and young people in sub-Saharan Africa</a:t>
            </a:r>
            <a:r>
              <a:rPr lang="en-US" dirty="0"/>
              <a:t>. Paris: UNESCO; 2018.</a:t>
            </a:r>
          </a:p>
          <a:p>
            <a:pPr marL="228600" indent="-228600">
              <a:buAutoNum type="arabicPeriod"/>
            </a:pPr>
            <a:r>
              <a:rPr lang="en-US" dirty="0"/>
              <a:t>UNAIDS &amp; African Union</a:t>
            </a:r>
            <a:r>
              <a:rPr lang="en-US" i="1" dirty="0"/>
              <a:t>. Empower young women and adolescent girls: Fast-Tracking the end of the aids epidemic in Africa</a:t>
            </a:r>
            <a:r>
              <a:rPr lang="en-US" dirty="0"/>
              <a:t>. Geneva: UNAIDS; 2015.</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3B8E-5F21-472E-B1AD-09D2387DB6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89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Cette diapositive nous parle des difficultés dans la mise en œuvre des directives et engagements pris par les gouvernements. Ces difficultés sont d’origines multifactorielles.</a:t>
            </a:r>
          </a:p>
          <a:p>
            <a:r>
              <a:rPr lang="fr-CA" sz="1200" kern="1200" dirty="0">
                <a:solidFill>
                  <a:schemeClr val="tx1"/>
                </a:solidFill>
                <a:effectLst/>
                <a:latin typeface="+mn-lt"/>
                <a:ea typeface="+mn-ea"/>
                <a:cs typeface="+mn-cs"/>
              </a:rPr>
              <a:t>C’est le cas au Mali, en 2019, le gouvernement  face à certains leaders religieux a abandonné le processus d’adaptation de l’ESC au profit du curricula de l’enseignement fondamental.</a:t>
            </a:r>
          </a:p>
          <a:p>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580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Malgré les difficultés de la mise en œuvre de l’ECS en Afrique subsaharienne, nous avons  quelques points fort comme illustré dans cette diapositive.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35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Cette diapositive met en lumière ce qui est attendu en termes de renforcement de capacités c’est-à-dire de ce que chaque participant ou participante doit être capable à la fin du module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164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Cependant malgré les points forts, nous avons d’énormes défis à relever qui sont ci-contre.</a:t>
            </a:r>
          </a:p>
          <a:p>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324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kern="1200" dirty="0">
                <a:solidFill>
                  <a:schemeClr val="tx1"/>
                </a:solidFill>
                <a:effectLst/>
                <a:latin typeface="+mn-lt"/>
                <a:ea typeface="+mn-ea"/>
                <a:cs typeface="+mn-cs"/>
              </a:rPr>
              <a:t>Pour faciliter la mise en œuvre de l’ECS, il est demandé à chaque état membre de réaliser une domestication c’est-à-dire  une adaptation au contexte socio-culturel et religieux. Ceci a permis aux pays d’adopter des appellations spécifiques.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083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rPr>
              <a:t>Nous rappelons encore l’importance de l’ECS dans les domaines de l’éducation, de la santé, de l’égalité de genre et les normes de protection.</a:t>
            </a:r>
          </a:p>
          <a:p>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19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rPr>
              <a:t>Nous rappelons encore l’importance de l’ECS dans les domaines de l’éducation, de la santé, de l’égalité de genre et les normes de protection.</a:t>
            </a:r>
          </a:p>
          <a:p>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173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prstClr val="black"/>
                </a:solidFill>
              </a:rPr>
              <a:t>Nous rappelons encore l’importance de l’ECS dans les domaines de l’éducation, de la santé, de l’égalité de genre et les normes de protection.</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335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 la suite de la mise en œuvre de l’ECS dans certains pays, plusieurs bonnes pratiques et leçons apprises ont été recensées, celles-ci doivent servir d’exemples pour le futur.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3258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Une série d’éléments sur lesquels nous pouvons nous appuyer afin de faciliter la mise en œuvre du programme d’ECS.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324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21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L’étude à travers </a:t>
            </a:r>
            <a:r>
              <a:rPr lang="fr-FR" dirty="0">
                <a:effectLst/>
                <a:ea typeface="Calibri" panose="020F0502020204030204" pitchFamily="34" charset="0"/>
              </a:rPr>
              <a:t>l’outil de revue et d’analyse des programmes d’éducation à la sexualité </a:t>
            </a:r>
            <a:r>
              <a:rPr lang="fr-FR" dirty="0"/>
              <a:t> (SERAT) en 2019 a porté sur le programme d’éducation à la vie familiale, en matière de population, et à l’éducation préventive au VIH et au SIDA (EVF/EMP/VIH). </a:t>
            </a:r>
          </a:p>
          <a:p>
            <a:r>
              <a:rPr lang="fr-FR" dirty="0"/>
              <a:t>Au Cameroun, nous avons quelques points forts qui sont entre autre : </a:t>
            </a:r>
          </a:p>
          <a:p>
            <a:pPr marL="171450" indent="-171450">
              <a:buFont typeface="Wingdings" panose="05000000000000000000" pitchFamily="2" charset="2"/>
              <a:buChar char="ü"/>
            </a:pPr>
            <a:r>
              <a:rPr lang="fr-FR" sz="1200" dirty="0"/>
              <a:t>Un arrêté ministériel de 2006 a introduit l’EVF/EMP/VIH dans les programmes des enseignements primaire, normal et secondaire. </a:t>
            </a:r>
          </a:p>
          <a:p>
            <a:pPr lvl="1" algn="just">
              <a:buClr>
                <a:srgbClr val="009CDE"/>
              </a:buClr>
              <a:buFont typeface="Wingdings" panose="05000000000000000000" pitchFamily="2" charset="2"/>
              <a:buChar char="ü"/>
            </a:pPr>
            <a:r>
              <a:rPr lang="fr-FR" sz="1200" dirty="0"/>
              <a:t>Des contenus éducatifs ont été intégrés dans plusieurs disciplines d’accueil de la maternelle au secondaire à l’occasion de la révision des programmes scolaires. </a:t>
            </a:r>
          </a:p>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584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sz="1200" b="0" dirty="0"/>
              <a:t>Cette diapositive partage les  résultats satisfaisants issus de l’étude SERAT en Cote d’Ivoire, il s’agit entres autres :</a:t>
            </a:r>
          </a:p>
          <a:p>
            <a:pPr lvl="1" algn="just">
              <a:buClr>
                <a:srgbClr val="009CDE"/>
              </a:buClr>
              <a:buFont typeface="Wingdings" panose="05000000000000000000" pitchFamily="2" charset="2"/>
              <a:buChar char="ü"/>
            </a:pPr>
            <a:r>
              <a:rPr lang="fr-FR" sz="1200" b="0" dirty="0"/>
              <a:t>Le cadre institutionnel est favorable à l’enseignement de l’ES ; le ministère s’est doté de politiques et de stratégies, en particulier en termes de réponse du secteur de l’éducation au VIH.</a:t>
            </a:r>
          </a:p>
          <a:p>
            <a:pPr lvl="1" algn="just">
              <a:buClr>
                <a:srgbClr val="009CDE"/>
              </a:buClr>
              <a:buFont typeface="Wingdings" panose="05000000000000000000" pitchFamily="2" charset="2"/>
              <a:buChar char="ü"/>
            </a:pPr>
            <a:r>
              <a:rPr lang="fr-FR" sz="1200" b="0" dirty="0"/>
              <a:t>Le programme d’enseignement est assorti d’objectifs clairement définis.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76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Nous avons la vision du cours sur le plan global c’est-à-dire la situation dans le monde mais aussi, nous avons le contexte régional qui est plus spécifique pour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l'Afrique subsaharienne et plus particulièrement l'Afrique de l'Ouest, l'Afrique centrale et l'Afrique du Nord francophones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65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L’étude SERAT en 2018 a porté sur le programme d’éducation à la vie courante (EVC) mis en œuvre par le ministère de l’Enseignement primaire, secondaire et professionnel (MEPSP). </a:t>
            </a:r>
          </a:p>
          <a:p>
            <a:r>
              <a:rPr lang="fr-FR" dirty="0">
                <a:solidFill>
                  <a:srgbClr val="FFFFFF"/>
                </a:solidFill>
                <a:effectLst/>
                <a:ea typeface="Calibri" panose="020F0502020204030204" pitchFamily="34" charset="0"/>
              </a:rPr>
              <a:t>Dans ce contexte, des manuels pour les élèves ont été adaptés pour correspondre aux classes de la première année du cycle primaire à la dernière année du cycle secondaire, des guides de l’enseignant ont été élaborés pour le cycle primaire. </a:t>
            </a:r>
            <a:endParaRPr lang="fr-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459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solidFill>
                  <a:srgbClr val="000000"/>
                </a:solidFill>
                <a:effectLst/>
                <a:ea typeface="Calibri" panose="020F0502020204030204" pitchFamily="34" charset="0"/>
              </a:rPr>
              <a:t>L’étude SERAT en 2017 a porté sur le programme d’éducation à la santé de la reproduction des adolescents et des jeunes (ESRAJ) mis en œuvre par le ministère des Enseignements secondaires.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1"/>
                </a:solidFill>
              </a:rPr>
              <a:t>Deux principales recommandations sont : renforcer le programme d’ESRAJ en l’intégrant dans le cycle primaire et en l’élargissant aux aspects relationnels, affectifs et sociaux de la sexualité ; et améliorer la formation des enseignants, en incluant notamment l’ESRAJ dans les curricula de la formation initiale des enseignants. </a:t>
            </a:r>
          </a:p>
          <a:p>
            <a:endParaRPr lang="fr-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0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L’étude SERAT en 2018 a porté sur le programme d’éducation à la santé sexuelle et de la reproduction (ESSR) mis en œuvre par le ministère de l’Éducation nationale.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Plusieurs points forts ont été recensés.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417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a typeface="Open Sans"/>
                <a:sym typeface="Open Sans"/>
              </a:rPr>
              <a:t>Il s’agit d’une opportunité au cours de laquelle, les ministres de l’éducation et ceux de la santé de l’Afrique de l’Ouest et du Centre se sont engagés à mettre en œuvre des programmes pourque les  adolescents/jeunes soient éduqués, en bonne santé et épanouis.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674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Nous avons ici quelques messages clés qu’il faudra retenir afin de faire progresser les programmes d’ECS,  pour que les citoyens de demains soient exemplaires en termes de comportements et des choix responsables.</a:t>
            </a:r>
          </a:p>
          <a:p>
            <a:endParaRPr lang="fr-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0847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Nous avons ici quelques messages clés qu’il faudra retenir afin de faire progresser les programmes d’ECS,  pour que les citoyens de demains soient exemplaires en termes de comportements et des choix responsables.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4761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028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F0025-0F53-1E45-A73E-237D7B65691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23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Commençons par une perspective globale sur l'éducation sexuelle complète.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55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err="1">
                <a:solidFill>
                  <a:schemeClr val="tx1"/>
                </a:solidFill>
                <a:effectLst/>
                <a:latin typeface="+mn-lt"/>
                <a:ea typeface="+mn-ea"/>
                <a:cs typeface="+mn-cs"/>
              </a:rPr>
              <a:t>Cette</a:t>
            </a:r>
            <a:r>
              <a:rPr lang="en-US" sz="1200" kern="1200" dirty="0">
                <a:solidFill>
                  <a:schemeClr val="tx1"/>
                </a:solidFill>
                <a:effectLst/>
                <a:latin typeface="+mn-lt"/>
                <a:ea typeface="+mn-ea"/>
                <a:cs typeface="+mn-cs"/>
              </a:rPr>
              <a:t> diapositive </a:t>
            </a:r>
            <a:r>
              <a:rPr lang="en-US" sz="1200" kern="1200" dirty="0" err="1">
                <a:solidFill>
                  <a:schemeClr val="tx1"/>
                </a:solidFill>
                <a:effectLst/>
                <a:latin typeface="+mn-lt"/>
                <a:ea typeface="+mn-ea"/>
                <a:cs typeface="+mn-cs"/>
              </a:rPr>
              <a:t>explique</a:t>
            </a:r>
            <a:r>
              <a:rPr lang="en-US" sz="1200" kern="1200" dirty="0">
                <a:solidFill>
                  <a:schemeClr val="tx1"/>
                </a:solidFill>
                <a:effectLst/>
                <a:latin typeface="+mn-lt"/>
                <a:ea typeface="+mn-ea"/>
                <a:cs typeface="+mn-cs"/>
              </a:rPr>
              <a:t> q</a:t>
            </a:r>
            <a:r>
              <a:rPr lang="fr-FR" sz="1200" kern="1200" dirty="0" err="1">
                <a:solidFill>
                  <a:schemeClr val="tx1"/>
                </a:solidFill>
                <a:effectLst/>
                <a:latin typeface="+mn-lt"/>
                <a:ea typeface="+mn-ea"/>
                <a:cs typeface="+mn-cs"/>
              </a:rPr>
              <a:t>u'est</a:t>
            </a:r>
            <a:r>
              <a:rPr lang="fr-FR" sz="1200" kern="1200" dirty="0">
                <a:solidFill>
                  <a:schemeClr val="tx1"/>
                </a:solidFill>
                <a:effectLst/>
                <a:latin typeface="+mn-lt"/>
                <a:ea typeface="+mn-ea"/>
                <a:cs typeface="+mn-cs"/>
              </a:rPr>
              <a:t>-ce que l'éducation sexuelle complète et quels sont ses objectifs</a:t>
            </a:r>
            <a:r>
              <a:rPr lang="en-US" sz="1200" kern="1200" dirty="0">
                <a:solidFill>
                  <a:schemeClr val="tx1"/>
                </a:solidFill>
                <a:effectLst/>
                <a:latin typeface="+mn-lt"/>
                <a:ea typeface="+mn-ea"/>
                <a:cs typeface="+mn-cs"/>
              </a:rPr>
              <a:t>.</a:t>
            </a:r>
          </a:p>
          <a:p>
            <a:r>
              <a:rPr lang="fr-FR" sz="1200" kern="1200" dirty="0">
                <a:solidFill>
                  <a:schemeClr val="tx1"/>
                </a:solidFill>
                <a:effectLst/>
                <a:latin typeface="+mn-lt"/>
                <a:ea typeface="+mn-ea"/>
                <a:cs typeface="+mn-cs"/>
              </a:rPr>
              <a:t>Elle est tirée d'un document intitulé : </a:t>
            </a:r>
            <a:r>
              <a:rPr lang="fr-CA" sz="1200" b="0" kern="1200" dirty="0">
                <a:solidFill>
                  <a:schemeClr val="tx1"/>
                </a:solidFill>
                <a:effectLst/>
                <a:latin typeface="+mn-lt"/>
                <a:ea typeface="+mn-ea"/>
                <a:cs typeface="+mn-cs"/>
              </a:rPr>
              <a:t>Principes directeurs internationaux sur l’éducation à la sexualité : Une approche factuelle, </a:t>
            </a:r>
            <a:r>
              <a:rPr lang="fr-FR" sz="1200" kern="1200" dirty="0">
                <a:solidFill>
                  <a:schemeClr val="tx1"/>
                </a:solidFill>
                <a:effectLst/>
                <a:latin typeface="+mn-lt"/>
                <a:ea typeface="+mn-ea"/>
                <a:cs typeface="+mn-cs"/>
              </a:rPr>
              <a:t>qui a été dirigé par l'UNESCO mais coécrit par cinq agences des Nations Unies, dont l’OMS.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fr-CA" sz="1200" b="1" kern="1200" dirty="0">
              <a:solidFill>
                <a:schemeClr val="tx1"/>
              </a:solidFill>
              <a:effectLst/>
              <a:latin typeface="+mn-lt"/>
              <a:ea typeface="+mn-ea"/>
              <a:cs typeface="+mn-cs"/>
            </a:endParaRPr>
          </a:p>
          <a:p>
            <a:r>
              <a:rPr lang="fr-CA" sz="1200" b="1" i="1" kern="1200" dirty="0">
                <a:solidFill>
                  <a:schemeClr val="tx1"/>
                </a:solidFill>
                <a:effectLst/>
                <a:latin typeface="+mn-lt"/>
                <a:ea typeface="+mn-ea"/>
                <a:cs typeface="+mn-cs"/>
              </a:rPr>
              <a:t>Disponible sur : </a:t>
            </a:r>
            <a:r>
              <a:rPr lang="fr-CA" sz="1200" b="1" i="1" kern="1200" dirty="0">
                <a:solidFill>
                  <a:schemeClr val="tx1"/>
                </a:solidFill>
                <a:effectLst/>
                <a:latin typeface="+mn-lt"/>
                <a:ea typeface="+mn-ea"/>
                <a:cs typeface="+mn-cs"/>
                <a:hlinkClick r:id="rId3"/>
              </a:rPr>
              <a:t>https://www.unfpa.org/sites/default/files/pub-pdf/ITGSE.pdf</a:t>
            </a:r>
            <a:endParaRPr lang="fr-CA" sz="1200" b="1" i="1" kern="1200" dirty="0">
              <a:solidFill>
                <a:schemeClr val="tx1"/>
              </a:solidFill>
              <a:effectLst/>
              <a:latin typeface="+mn-lt"/>
              <a:ea typeface="+mn-ea"/>
              <a:cs typeface="+mn-cs"/>
            </a:endParaRPr>
          </a:p>
          <a:p>
            <a:endParaRPr lang="fr-CA" b="1" i="1"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50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a:xfrm>
            <a:off x="620202" y="4400550"/>
            <a:ext cx="5987332" cy="4560570"/>
          </a:xfrm>
        </p:spPr>
        <p:txBody>
          <a:bodyPr/>
          <a:lstStyle/>
          <a:p>
            <a:r>
              <a:rPr lang="fr-FR" u="none" dirty="0"/>
              <a:t>Cette diapositive présente les huit concepts qui se retrouvent dans </a:t>
            </a:r>
            <a:r>
              <a:rPr lang="en-US" u="none" dirty="0"/>
              <a:t>des </a:t>
            </a:r>
            <a:r>
              <a:rPr lang="en-US" u="none" dirty="0" err="1"/>
              <a:t>Principes</a:t>
            </a:r>
            <a:r>
              <a:rPr lang="en-US" u="none" dirty="0"/>
              <a:t> </a:t>
            </a:r>
            <a:r>
              <a:rPr lang="en-US" u="none" dirty="0" err="1"/>
              <a:t>directeurs</a:t>
            </a:r>
            <a:r>
              <a:rPr lang="en-US" u="none" dirty="0"/>
              <a:t> </a:t>
            </a:r>
            <a:r>
              <a:rPr lang="en-US" u="none" dirty="0" err="1"/>
              <a:t>internationaux</a:t>
            </a:r>
            <a:r>
              <a:rPr lang="en-US" u="none" dirty="0"/>
              <a:t> sur </a:t>
            </a:r>
            <a:r>
              <a:rPr lang="en-US" u="none" dirty="0" err="1"/>
              <a:t>l'éducation</a:t>
            </a:r>
            <a:r>
              <a:rPr lang="en-US" u="none" dirty="0"/>
              <a:t> </a:t>
            </a:r>
            <a:r>
              <a:rPr lang="en-US" u="none" dirty="0" err="1"/>
              <a:t>sexuelle</a:t>
            </a:r>
            <a:r>
              <a:rPr lang="en-US" u="none" dirty="0"/>
              <a:t>.</a:t>
            </a:r>
          </a:p>
          <a:p>
            <a:r>
              <a:rPr lang="fr-FR" u="none" dirty="0"/>
              <a:t>Chaque concept comporte des sujets clés et des objectifs d'apprentissage adaptés à l'âge des élèves. Les huit concepts sont enseignés ensemble pour construire un ensemble holistique de connaissances, d'attitudes et de compétences.</a:t>
            </a:r>
            <a:endParaRPr lang="en-US" u="none" dirty="0"/>
          </a:p>
          <a:p>
            <a:endParaRPr lang="en-US" u="sng" dirty="0"/>
          </a:p>
          <a:p>
            <a:r>
              <a:rPr lang="en-US" b="1" dirty="0">
                <a:solidFill>
                  <a:srgbClr val="FF0000"/>
                </a:solidFill>
              </a:rPr>
              <a:t>1</a:t>
            </a:r>
            <a:r>
              <a:rPr lang="en-US" sz="800" b="1" dirty="0">
                <a:solidFill>
                  <a:srgbClr val="FF0000"/>
                </a:solidFill>
              </a:rPr>
              <a:t>. RELATIONS PERSONNELLES</a:t>
            </a:r>
          </a:p>
          <a:p>
            <a:r>
              <a:rPr lang="en-US" sz="800" dirty="0"/>
              <a:t>1.1 Les </a:t>
            </a:r>
            <a:r>
              <a:rPr lang="en-US" sz="800" dirty="0" err="1"/>
              <a:t>familles</a:t>
            </a:r>
            <a:endParaRPr lang="en-US" sz="800" dirty="0"/>
          </a:p>
          <a:p>
            <a:r>
              <a:rPr lang="en-US" sz="800" dirty="0"/>
              <a:t>1.2 </a:t>
            </a:r>
            <a:r>
              <a:rPr lang="en-US" sz="800" dirty="0" err="1"/>
              <a:t>Amitié</a:t>
            </a:r>
            <a:r>
              <a:rPr lang="en-US" sz="800" dirty="0"/>
              <a:t>, amour et relations </a:t>
            </a:r>
            <a:r>
              <a:rPr lang="en-US" sz="800" dirty="0" err="1"/>
              <a:t>romantiques</a:t>
            </a:r>
            <a:endParaRPr lang="en-US" sz="800" dirty="0"/>
          </a:p>
          <a:p>
            <a:r>
              <a:rPr lang="en-US" sz="800" dirty="0"/>
              <a:t>1.3 </a:t>
            </a:r>
            <a:r>
              <a:rPr lang="en-US" sz="800" dirty="0" err="1"/>
              <a:t>Tolérance</a:t>
            </a:r>
            <a:r>
              <a:rPr lang="en-US" sz="800" dirty="0"/>
              <a:t>, inclusion et respect</a:t>
            </a:r>
          </a:p>
          <a:p>
            <a:r>
              <a:rPr lang="en-US" sz="800" dirty="0"/>
              <a:t>1.4 Engagements </a:t>
            </a:r>
            <a:r>
              <a:rPr lang="en-US" sz="800" dirty="0" err="1"/>
              <a:t>à</a:t>
            </a:r>
            <a:r>
              <a:rPr lang="en-US" sz="800" dirty="0"/>
              <a:t> long </a:t>
            </a:r>
            <a:r>
              <a:rPr lang="en-US" sz="800" dirty="0" err="1"/>
              <a:t>terme</a:t>
            </a:r>
            <a:r>
              <a:rPr lang="en-US" sz="800" dirty="0"/>
              <a:t> et </a:t>
            </a:r>
            <a:r>
              <a:rPr lang="en-US" sz="800" dirty="0" err="1"/>
              <a:t>parentalité</a:t>
            </a:r>
            <a:endParaRPr lang="en-US" sz="800" dirty="0"/>
          </a:p>
          <a:p>
            <a:r>
              <a:rPr lang="en-US" sz="800" b="1" dirty="0"/>
              <a:t>2. VALEURS, DROITS, CULTURES ET SEXUALITÉ</a:t>
            </a:r>
          </a:p>
          <a:p>
            <a:r>
              <a:rPr lang="en-US" sz="800" dirty="0"/>
              <a:t>2.1 </a:t>
            </a:r>
            <a:r>
              <a:rPr lang="en-US" sz="800" dirty="0" err="1"/>
              <a:t>Valeurs</a:t>
            </a:r>
            <a:r>
              <a:rPr lang="en-US" sz="800" dirty="0"/>
              <a:t> et </a:t>
            </a:r>
            <a:r>
              <a:rPr lang="en-US" sz="800" dirty="0" err="1"/>
              <a:t>sexualité</a:t>
            </a:r>
            <a:endParaRPr lang="en-US" sz="800" dirty="0"/>
          </a:p>
          <a:p>
            <a:r>
              <a:rPr lang="en-US" sz="800" dirty="0"/>
              <a:t>2.2 Droits de </a:t>
            </a:r>
            <a:r>
              <a:rPr lang="en-US" sz="800" dirty="0" err="1"/>
              <a:t>l'homme</a:t>
            </a:r>
            <a:r>
              <a:rPr lang="en-US" sz="800" dirty="0"/>
              <a:t> et </a:t>
            </a:r>
            <a:r>
              <a:rPr lang="en-US" sz="800" dirty="0" err="1"/>
              <a:t>sexualité</a:t>
            </a:r>
            <a:endParaRPr lang="en-US" sz="800" dirty="0"/>
          </a:p>
          <a:p>
            <a:r>
              <a:rPr lang="en-US" sz="800" dirty="0"/>
              <a:t>2.3 Culture, </a:t>
            </a:r>
            <a:r>
              <a:rPr lang="en-US" sz="800" dirty="0" err="1"/>
              <a:t>société</a:t>
            </a:r>
            <a:r>
              <a:rPr lang="en-US" sz="800" dirty="0"/>
              <a:t> et </a:t>
            </a:r>
            <a:r>
              <a:rPr lang="en-US" sz="800" dirty="0" err="1"/>
              <a:t>sexualité</a:t>
            </a:r>
            <a:endParaRPr lang="en-US" sz="800" dirty="0"/>
          </a:p>
          <a:p>
            <a:r>
              <a:rPr lang="en-US" sz="800" b="1" dirty="0"/>
              <a:t>3. COMPRENDRE LE GENRE</a:t>
            </a:r>
          </a:p>
          <a:p>
            <a:r>
              <a:rPr lang="en-US" sz="800" dirty="0"/>
              <a:t>3.1 La construction </a:t>
            </a:r>
            <a:r>
              <a:rPr lang="en-US" sz="800" dirty="0" err="1"/>
              <a:t>sociale</a:t>
            </a:r>
            <a:r>
              <a:rPr lang="en-US" sz="800" dirty="0"/>
              <a:t> du genre et des </a:t>
            </a:r>
            <a:r>
              <a:rPr lang="en-US" sz="800" dirty="0" err="1"/>
              <a:t>normes</a:t>
            </a:r>
            <a:r>
              <a:rPr lang="en-US" sz="800" dirty="0"/>
              <a:t> de genre</a:t>
            </a:r>
          </a:p>
          <a:p>
            <a:r>
              <a:rPr lang="en-US" sz="800" dirty="0"/>
              <a:t>3.2 Égalité des sexes, </a:t>
            </a:r>
            <a:r>
              <a:rPr lang="en-US" sz="800" dirty="0" err="1"/>
              <a:t>stéréotypes</a:t>
            </a:r>
            <a:r>
              <a:rPr lang="en-US" sz="800" dirty="0"/>
              <a:t> et </a:t>
            </a:r>
            <a:r>
              <a:rPr lang="en-US" sz="800" dirty="0" err="1"/>
              <a:t>préjugés</a:t>
            </a:r>
            <a:endParaRPr lang="en-US" sz="800" dirty="0"/>
          </a:p>
          <a:p>
            <a:r>
              <a:rPr lang="en-US" sz="800" dirty="0"/>
              <a:t>3.3 Violence </a:t>
            </a:r>
            <a:r>
              <a:rPr lang="en-US" sz="800" dirty="0" err="1"/>
              <a:t>fondée</a:t>
            </a:r>
            <a:r>
              <a:rPr lang="en-US" sz="800" dirty="0"/>
              <a:t> sur le genre</a:t>
            </a:r>
          </a:p>
          <a:p>
            <a:r>
              <a:rPr lang="en-US" sz="800" b="1" dirty="0"/>
              <a:t>4. LA VIOLENCE ET LA SÉCURITÉ</a:t>
            </a:r>
          </a:p>
          <a:p>
            <a:r>
              <a:rPr lang="en-US" sz="800" dirty="0"/>
              <a:t>4.1 Violence</a:t>
            </a:r>
          </a:p>
          <a:p>
            <a:r>
              <a:rPr lang="en-US" sz="800" dirty="0"/>
              <a:t>4.2 </a:t>
            </a:r>
            <a:r>
              <a:rPr lang="en-US" sz="800" dirty="0" err="1"/>
              <a:t>Consentement</a:t>
            </a:r>
            <a:r>
              <a:rPr lang="en-US" sz="800" dirty="0"/>
              <a:t>, vie </a:t>
            </a:r>
            <a:r>
              <a:rPr lang="en-US" sz="800" dirty="0" err="1"/>
              <a:t>privée</a:t>
            </a:r>
            <a:r>
              <a:rPr lang="en-US" sz="800" dirty="0"/>
              <a:t> et </a:t>
            </a:r>
            <a:r>
              <a:rPr lang="en-US" sz="800" dirty="0" err="1"/>
              <a:t>intégrité</a:t>
            </a:r>
            <a:r>
              <a:rPr lang="en-US" sz="800" dirty="0"/>
              <a:t> </a:t>
            </a:r>
            <a:r>
              <a:rPr lang="en-US" sz="800" dirty="0" err="1"/>
              <a:t>corporelle</a:t>
            </a:r>
            <a:endParaRPr lang="en-US" sz="800" dirty="0"/>
          </a:p>
          <a:p>
            <a:r>
              <a:rPr lang="en-US" sz="800" dirty="0"/>
              <a:t>4.3 </a:t>
            </a:r>
            <a:r>
              <a:rPr lang="en-US" sz="800" dirty="0" err="1"/>
              <a:t>Utilisation</a:t>
            </a:r>
            <a:r>
              <a:rPr lang="en-US" sz="800" dirty="0"/>
              <a:t> </a:t>
            </a:r>
            <a:r>
              <a:rPr lang="en-US" sz="800" dirty="0" err="1"/>
              <a:t>sûre</a:t>
            </a:r>
            <a:r>
              <a:rPr lang="en-US" sz="800" dirty="0"/>
              <a:t> des technologies de </a:t>
            </a:r>
            <a:r>
              <a:rPr lang="en-US" sz="800" dirty="0" err="1"/>
              <a:t>l'information</a:t>
            </a:r>
            <a:r>
              <a:rPr lang="en-US" sz="800" dirty="0"/>
              <a:t> et de la communication (TIC)</a:t>
            </a:r>
          </a:p>
          <a:p>
            <a:r>
              <a:rPr lang="en-US" sz="800" b="1" dirty="0"/>
              <a:t>5. COMPÉTENCES POUR LA SANTÉ ET LE BIEN-ÊTRE</a:t>
            </a:r>
          </a:p>
          <a:p>
            <a:r>
              <a:rPr lang="en-US" sz="800" dirty="0"/>
              <a:t>5.1 </a:t>
            </a:r>
            <a:r>
              <a:rPr lang="en-US" sz="800" dirty="0" err="1"/>
              <a:t>Normes</a:t>
            </a:r>
            <a:r>
              <a:rPr lang="en-US" sz="800" dirty="0"/>
              <a:t> et influence des pairs sur le </a:t>
            </a:r>
            <a:r>
              <a:rPr lang="en-US" sz="800" dirty="0" err="1"/>
              <a:t>comportement</a:t>
            </a:r>
            <a:r>
              <a:rPr lang="en-US" sz="800" dirty="0"/>
              <a:t> </a:t>
            </a:r>
            <a:r>
              <a:rPr lang="en-US" sz="800" dirty="0" err="1"/>
              <a:t>sexuel</a:t>
            </a:r>
            <a:endParaRPr lang="en-US" sz="800" dirty="0"/>
          </a:p>
          <a:p>
            <a:r>
              <a:rPr lang="en-US" sz="800" dirty="0"/>
              <a:t>5.2 </a:t>
            </a:r>
            <a:r>
              <a:rPr lang="en-US" sz="800" dirty="0" err="1"/>
              <a:t>Prise</a:t>
            </a:r>
            <a:r>
              <a:rPr lang="en-US" sz="800" dirty="0"/>
              <a:t> de </a:t>
            </a:r>
            <a:r>
              <a:rPr lang="en-US" sz="800" dirty="0" err="1"/>
              <a:t>décision</a:t>
            </a:r>
            <a:endParaRPr lang="en-US" sz="800" dirty="0"/>
          </a:p>
          <a:p>
            <a:r>
              <a:rPr lang="en-US" sz="800" dirty="0"/>
              <a:t>5.3 </a:t>
            </a:r>
            <a:r>
              <a:rPr lang="en-US" sz="800" dirty="0" err="1"/>
              <a:t>Compétences</a:t>
            </a:r>
            <a:r>
              <a:rPr lang="en-US" sz="800" dirty="0"/>
              <a:t> </a:t>
            </a:r>
            <a:r>
              <a:rPr lang="en-US" sz="800" dirty="0" err="1"/>
              <a:t>en</a:t>
            </a:r>
            <a:r>
              <a:rPr lang="en-US" sz="800" dirty="0"/>
              <a:t> matière de communication, de </a:t>
            </a:r>
            <a:r>
              <a:rPr lang="en-US" sz="800" dirty="0" err="1"/>
              <a:t>refus</a:t>
            </a:r>
            <a:r>
              <a:rPr lang="en-US" sz="800" dirty="0"/>
              <a:t> et de </a:t>
            </a:r>
            <a:r>
              <a:rPr lang="en-US" sz="800" dirty="0" err="1"/>
              <a:t>négociation</a:t>
            </a:r>
            <a:endParaRPr lang="en-US" sz="800" dirty="0"/>
          </a:p>
          <a:p>
            <a:r>
              <a:rPr lang="en-US" sz="800" dirty="0"/>
              <a:t>5.4 </a:t>
            </a:r>
            <a:r>
              <a:rPr lang="en-US" sz="800" dirty="0" err="1"/>
              <a:t>Éducation</a:t>
            </a:r>
            <a:r>
              <a:rPr lang="en-US" sz="800" dirty="0"/>
              <a:t> aux </a:t>
            </a:r>
            <a:r>
              <a:rPr lang="en-US" sz="800" dirty="0" err="1"/>
              <a:t>médias</a:t>
            </a:r>
            <a:r>
              <a:rPr lang="en-US" sz="800" dirty="0"/>
              <a:t> et </a:t>
            </a:r>
            <a:r>
              <a:rPr lang="en-US" sz="800" dirty="0" err="1"/>
              <a:t>sexualité</a:t>
            </a:r>
            <a:endParaRPr lang="en-US" sz="800" dirty="0"/>
          </a:p>
          <a:p>
            <a:r>
              <a:rPr lang="en-US" sz="800" dirty="0"/>
              <a:t>5.5 </a:t>
            </a:r>
            <a:r>
              <a:rPr lang="en-US" sz="800" dirty="0" err="1"/>
              <a:t>Trouver</a:t>
            </a:r>
            <a:r>
              <a:rPr lang="en-US" sz="800" dirty="0"/>
              <a:t> de </a:t>
            </a:r>
            <a:r>
              <a:rPr lang="en-US" sz="800" dirty="0" err="1"/>
              <a:t>l'aide</a:t>
            </a:r>
            <a:r>
              <a:rPr lang="en-US" sz="800" dirty="0"/>
              <a:t> et du </a:t>
            </a:r>
            <a:r>
              <a:rPr lang="en-US" sz="800" dirty="0" err="1"/>
              <a:t>soutien</a:t>
            </a:r>
            <a:endParaRPr lang="en-US" sz="800" dirty="0"/>
          </a:p>
          <a:p>
            <a:r>
              <a:rPr lang="en-US" sz="800" b="1" dirty="0"/>
              <a:t>6. LE CORPS HUMAIN ET LE DÉVELOPPEMENT</a:t>
            </a:r>
          </a:p>
          <a:p>
            <a:r>
              <a:rPr lang="en-US" sz="800" dirty="0"/>
              <a:t>6.1 </a:t>
            </a:r>
            <a:r>
              <a:rPr lang="en-US" sz="800" dirty="0" err="1"/>
              <a:t>Anatomie</a:t>
            </a:r>
            <a:r>
              <a:rPr lang="en-US" sz="800" dirty="0"/>
              <a:t> et </a:t>
            </a:r>
            <a:r>
              <a:rPr lang="en-US" sz="800" dirty="0" err="1"/>
              <a:t>physiologie</a:t>
            </a:r>
            <a:r>
              <a:rPr lang="en-US" sz="800" dirty="0"/>
              <a:t> </a:t>
            </a:r>
            <a:r>
              <a:rPr lang="en-US" sz="800" dirty="0" err="1"/>
              <a:t>sexuelles</a:t>
            </a:r>
            <a:r>
              <a:rPr lang="en-US" sz="800" dirty="0"/>
              <a:t> et </a:t>
            </a:r>
            <a:r>
              <a:rPr lang="en-US" sz="800" dirty="0" err="1"/>
              <a:t>reproductives</a:t>
            </a:r>
            <a:endParaRPr lang="en-US" sz="800" dirty="0"/>
          </a:p>
          <a:p>
            <a:r>
              <a:rPr lang="en-US" sz="800" dirty="0"/>
              <a:t>6.2 Reproduction</a:t>
            </a:r>
          </a:p>
          <a:p>
            <a:r>
              <a:rPr lang="en-US" sz="800" dirty="0"/>
              <a:t>6.3 La </a:t>
            </a:r>
            <a:r>
              <a:rPr lang="en-US" sz="800" dirty="0" err="1"/>
              <a:t>puberté</a:t>
            </a:r>
            <a:endParaRPr lang="en-US" sz="800" dirty="0"/>
          </a:p>
          <a:p>
            <a:r>
              <a:rPr lang="en-US" sz="800" dirty="0"/>
              <a:t>6.4 Image </a:t>
            </a:r>
            <a:r>
              <a:rPr lang="en-US" sz="800" dirty="0" err="1"/>
              <a:t>corporelle</a:t>
            </a:r>
            <a:endParaRPr lang="en-US" sz="800" dirty="0"/>
          </a:p>
          <a:p>
            <a:r>
              <a:rPr lang="en-US" sz="800" b="1" dirty="0"/>
              <a:t>7. SEXUALITÉ ET COMPORTEMENT SEXUEL</a:t>
            </a:r>
          </a:p>
          <a:p>
            <a:r>
              <a:rPr lang="en-US" sz="800" dirty="0"/>
              <a:t>7.1 Le </a:t>
            </a:r>
            <a:r>
              <a:rPr lang="en-US" sz="800" dirty="0" err="1"/>
              <a:t>sexe</a:t>
            </a:r>
            <a:r>
              <a:rPr lang="en-US" sz="800" dirty="0"/>
              <a:t>, la </a:t>
            </a:r>
            <a:r>
              <a:rPr lang="en-US" sz="800" dirty="0" err="1"/>
              <a:t>sexualité</a:t>
            </a:r>
            <a:r>
              <a:rPr lang="en-US" sz="800" dirty="0"/>
              <a:t> et le cycle de vie </a:t>
            </a:r>
            <a:r>
              <a:rPr lang="en-US" sz="800" dirty="0" err="1"/>
              <a:t>sexuel</a:t>
            </a:r>
            <a:endParaRPr lang="en-US" sz="800" dirty="0"/>
          </a:p>
          <a:p>
            <a:r>
              <a:rPr lang="en-US" sz="800" dirty="0"/>
              <a:t>7.2 </a:t>
            </a:r>
            <a:r>
              <a:rPr lang="en-US" sz="800" dirty="0" err="1"/>
              <a:t>Comportement</a:t>
            </a:r>
            <a:r>
              <a:rPr lang="en-US" sz="800" dirty="0"/>
              <a:t> </a:t>
            </a:r>
            <a:r>
              <a:rPr lang="en-US" sz="800" dirty="0" err="1"/>
              <a:t>sexuel</a:t>
            </a:r>
            <a:r>
              <a:rPr lang="en-US" sz="800" dirty="0"/>
              <a:t> et </a:t>
            </a:r>
            <a:r>
              <a:rPr lang="en-US" sz="800" dirty="0" err="1"/>
              <a:t>réponse</a:t>
            </a:r>
            <a:r>
              <a:rPr lang="en-US" sz="800" dirty="0"/>
              <a:t> </a:t>
            </a:r>
            <a:r>
              <a:rPr lang="en-US" sz="800" dirty="0" err="1"/>
              <a:t>sexuelle</a:t>
            </a:r>
            <a:endParaRPr lang="en-US" sz="800" dirty="0"/>
          </a:p>
          <a:p>
            <a:r>
              <a:rPr lang="en-US" sz="800" b="1" dirty="0"/>
              <a:t>8. SANTÉ SEXUELLE ET REPRODUCTIVE</a:t>
            </a:r>
          </a:p>
          <a:p>
            <a:r>
              <a:rPr lang="en-US" sz="800" dirty="0"/>
              <a:t>8.1 </a:t>
            </a:r>
            <a:r>
              <a:rPr lang="en-US" sz="800" dirty="0" err="1"/>
              <a:t>Grossesse</a:t>
            </a:r>
            <a:r>
              <a:rPr lang="en-US" sz="800" dirty="0"/>
              <a:t> et </a:t>
            </a:r>
            <a:r>
              <a:rPr lang="en-US" sz="800" dirty="0" err="1"/>
              <a:t>prévention</a:t>
            </a:r>
            <a:r>
              <a:rPr lang="en-US" sz="800" dirty="0"/>
              <a:t> de la </a:t>
            </a:r>
            <a:r>
              <a:rPr lang="en-US" sz="800" dirty="0" err="1"/>
              <a:t>grossesse</a:t>
            </a:r>
            <a:endParaRPr lang="en-US" sz="800" dirty="0"/>
          </a:p>
          <a:p>
            <a:r>
              <a:rPr lang="en-US" sz="800" dirty="0"/>
              <a:t>8.2 </a:t>
            </a:r>
            <a:r>
              <a:rPr lang="en-US" sz="800" dirty="0" err="1"/>
              <a:t>Stigmatisation</a:t>
            </a:r>
            <a:r>
              <a:rPr lang="en-US" sz="800" dirty="0"/>
              <a:t>, </a:t>
            </a:r>
            <a:r>
              <a:rPr lang="en-US" sz="800" dirty="0" err="1"/>
              <a:t>soins</a:t>
            </a:r>
            <a:r>
              <a:rPr lang="en-US" sz="800" dirty="0"/>
              <a:t>, </a:t>
            </a:r>
            <a:r>
              <a:rPr lang="en-US" sz="800" dirty="0" err="1"/>
              <a:t>traitement</a:t>
            </a:r>
            <a:r>
              <a:rPr lang="en-US" sz="800" dirty="0"/>
              <a:t> et </a:t>
            </a:r>
            <a:r>
              <a:rPr lang="en-US" sz="800" dirty="0" err="1"/>
              <a:t>soutien</a:t>
            </a:r>
            <a:r>
              <a:rPr lang="en-US" sz="800" dirty="0"/>
              <a:t> </a:t>
            </a:r>
            <a:r>
              <a:rPr lang="en-US" sz="800" dirty="0" err="1"/>
              <a:t>liés</a:t>
            </a:r>
            <a:r>
              <a:rPr lang="en-US" sz="800" dirty="0"/>
              <a:t> au VIH et au SIDA</a:t>
            </a:r>
          </a:p>
          <a:p>
            <a:r>
              <a:rPr lang="en-US" sz="800" dirty="0"/>
              <a:t>8.3 </a:t>
            </a:r>
            <a:r>
              <a:rPr lang="en-US" sz="800" dirty="0" err="1"/>
              <a:t>Comprendre</a:t>
            </a:r>
            <a:r>
              <a:rPr lang="en-US" sz="800" dirty="0"/>
              <a:t>, </a:t>
            </a:r>
            <a:r>
              <a:rPr lang="en-US" sz="800" dirty="0" err="1"/>
              <a:t>reconnaître</a:t>
            </a:r>
            <a:r>
              <a:rPr lang="en-US" sz="800" dirty="0"/>
              <a:t> et </a:t>
            </a:r>
            <a:r>
              <a:rPr lang="en-US" sz="800" dirty="0" err="1"/>
              <a:t>réduire</a:t>
            </a:r>
            <a:r>
              <a:rPr lang="en-US" sz="800" dirty="0"/>
              <a:t> le </a:t>
            </a:r>
            <a:r>
              <a:rPr lang="en-US" sz="800" dirty="0" err="1"/>
              <a:t>risque</a:t>
            </a:r>
            <a:r>
              <a:rPr lang="en-US" sz="800" dirty="0"/>
              <a:t> </a:t>
            </a:r>
            <a:r>
              <a:rPr lang="en-US" sz="800" dirty="0" err="1"/>
              <a:t>d'IST</a:t>
            </a:r>
            <a:r>
              <a:rPr lang="en-US" sz="800" dirty="0"/>
              <a:t>, y </a:t>
            </a:r>
            <a:r>
              <a:rPr lang="en-US" sz="800" dirty="0" err="1"/>
              <a:t>compris</a:t>
            </a:r>
            <a:r>
              <a:rPr lang="en-US" sz="800" dirty="0"/>
              <a:t> le VIH</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8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pt-PT" dirty="0"/>
              <a:t>Cette</a:t>
            </a:r>
            <a:r>
              <a:rPr lang="pt-PT" baseline="0" dirty="0"/>
              <a:t> diapositive décrit les huit caractéristiques d’une éducation à la sexualité de qualité.</a:t>
            </a:r>
          </a:p>
          <a:p>
            <a:endParaRPr lang="pt-PT" baseline="0" dirty="0"/>
          </a:p>
          <a:p>
            <a:r>
              <a:rPr lang="pt-PT" b="1" baseline="0" dirty="0" err="1"/>
              <a:t>Scientifiquement</a:t>
            </a:r>
            <a:r>
              <a:rPr lang="pt-PT" b="1" baseline="0" dirty="0"/>
              <a:t> </a:t>
            </a:r>
            <a:r>
              <a:rPr lang="pt-PT" b="1" baseline="0" dirty="0" err="1"/>
              <a:t>correcte</a:t>
            </a:r>
            <a:r>
              <a:rPr lang="pt-PT" baseline="0" dirty="0"/>
              <a:t>: </a:t>
            </a:r>
            <a:r>
              <a:rPr lang="pt-PT" baseline="0" dirty="0" err="1"/>
              <a:t>basée</a:t>
            </a:r>
            <a:r>
              <a:rPr lang="pt-PT" baseline="0" dirty="0"/>
              <a:t> </a:t>
            </a:r>
            <a:r>
              <a:rPr lang="pt-PT" baseline="0" dirty="0" err="1"/>
              <a:t>sur</a:t>
            </a:r>
            <a:r>
              <a:rPr lang="pt-PT" baseline="0" dirty="0"/>
              <a:t> </a:t>
            </a:r>
            <a:r>
              <a:rPr lang="pt-PT" baseline="0" dirty="0" err="1"/>
              <a:t>les</a:t>
            </a:r>
            <a:r>
              <a:rPr lang="pt-PT" baseline="0" dirty="0"/>
              <a:t> </a:t>
            </a:r>
            <a:r>
              <a:rPr lang="pt-PT" baseline="0" dirty="0" err="1"/>
              <a:t>faits</a:t>
            </a:r>
            <a:r>
              <a:rPr lang="pt-PT" baseline="0" dirty="0"/>
              <a:t>, au </a:t>
            </a:r>
            <a:r>
              <a:rPr lang="pt-PT" baseline="0" dirty="0" err="1"/>
              <a:t>même</a:t>
            </a:r>
            <a:r>
              <a:rPr lang="pt-PT" baseline="0" dirty="0"/>
              <a:t> </a:t>
            </a:r>
            <a:r>
              <a:rPr lang="pt-PT" baseline="0" dirty="0" err="1"/>
              <a:t>titre</a:t>
            </a:r>
            <a:r>
              <a:rPr lang="pt-PT" baseline="0" dirty="0"/>
              <a:t> que </a:t>
            </a:r>
            <a:r>
              <a:rPr lang="pt-PT" baseline="0" dirty="0" err="1"/>
              <a:t>les</a:t>
            </a:r>
            <a:r>
              <a:rPr lang="pt-PT" baseline="0" dirty="0"/>
              <a:t> </a:t>
            </a:r>
            <a:r>
              <a:rPr lang="pt-PT" baseline="0" dirty="0" err="1"/>
              <a:t>autres</a:t>
            </a:r>
            <a:r>
              <a:rPr lang="pt-PT" baseline="0" dirty="0"/>
              <a:t> </a:t>
            </a:r>
            <a:r>
              <a:rPr lang="pt-PT" baseline="0" dirty="0" err="1"/>
              <a:t>programmes</a:t>
            </a:r>
            <a:r>
              <a:rPr lang="pt-PT" baseline="0" dirty="0"/>
              <a:t> </a:t>
            </a:r>
            <a:r>
              <a:rPr lang="pt-PT" baseline="0" dirty="0" err="1"/>
              <a:t>scolaire</a:t>
            </a:r>
            <a:endParaRPr lang="pt-PT"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dirty="0"/>
              <a:t>Progressive, adaptée à l’âge et au stade de développement</a:t>
            </a:r>
            <a:r>
              <a:rPr lang="fr-FR" sz="1200" dirty="0"/>
              <a:t>: on n’aborde pas les même</a:t>
            </a:r>
            <a:r>
              <a:rPr lang="fr-FR" sz="1200" baseline="0" dirty="0"/>
              <a:t> thèmes avec tous les âges. Avec les plus jeunes on parle par exemple des relations familiales, des parties privées du corps, ou des notions d’hygiène de base.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baseline="0" dirty="0"/>
              <a:t>Fondée sur un programme</a:t>
            </a:r>
            <a:r>
              <a:rPr lang="fr-FR" sz="1200" baseline="0" dirty="0"/>
              <a:t>: par contraste avec quelques séances de sensibilisation isolées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baseline="0" dirty="0"/>
              <a:t>Complète</a:t>
            </a:r>
            <a:r>
              <a:rPr lang="fr-FR" sz="1200" baseline="0" dirty="0"/>
              <a:t> (vu quelques diapos plus haut)</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baseline="0" dirty="0"/>
              <a:t>Basées sur les droits humains</a:t>
            </a:r>
            <a:r>
              <a:rPr lang="fr-FR" sz="1200" baseline="0" dirty="0"/>
              <a:t>, c’est-à-dire le droit à l’éducation, le droit à la santé, la protection contre le mariage d’enfant, les grossesses non-désirées, le VIH, ou les violences, les abus et l’exploitation</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baseline="0" dirty="0"/>
              <a:t>Basée sur l’égalité de genre: </a:t>
            </a:r>
            <a:r>
              <a:rPr lang="fr-FR" sz="1200" baseline="0" dirty="0"/>
              <a:t>une condition essentielle de son efficacité, de nombreux comportements à risque étant conditionnés par les normes de genre, ainsi que les difficultés d’accès aux services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baseline="0" dirty="0"/>
              <a:t>Culturellement pertinente et adaptée au contexte</a:t>
            </a:r>
            <a:r>
              <a:rPr lang="fr-FR" sz="1200" baseline="0" dirty="0"/>
              <a:t>: c’est la clé du succès et une condition indispensable à leur mise en œuvre. C’est la raison pour laquelle l’UNESCO insiste toujours sur les concertations entre les différentes parties prenantes au moment de développer un nouveau programme, et sur l’importance d’impliquer les parents d’élèves, les leaders religieux et traditionnels, les enseignants, ou encore les jeunes, auprès des autorités. L’UNESCO ou les Nations Unies n’imposent strictement aucun contenus, et les autorités nationales ont toujours le dernier mot sur les programmes.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1" baseline="0" dirty="0"/>
              <a:t>Capables de développer des compétences</a:t>
            </a:r>
            <a:r>
              <a:rPr lang="fr-FR" sz="1200" baseline="0" dirty="0"/>
              <a:t>, pour que les connaissances se transforment en comportements. </a:t>
            </a:r>
            <a:endParaRPr lang="fr-FR" sz="1200" dirty="0"/>
          </a:p>
          <a:p>
            <a:endParaRPr lang="en-GB" dirty="0"/>
          </a:p>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CB92B-31DD-4631-A5DA-B6AF5C9C2D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542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Cette</a:t>
            </a:r>
            <a:r>
              <a:rPr lang="pt-PT" baseline="0" dirty="0"/>
              <a:t> diapositive rappelle surtout les raisons pour lesquelles les adolescent(es) ont besoin d’une ECS.</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86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ici, les obligations sur les états de fournir aux adolescent(es) les cours sur l’ECS tout en impliquant les bénéficiaires qui sont les adolescent(es) eux-mêmes dans l’ensemble du processus du programme.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6D187-2786-1648-A1F7-1CE11C2B133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272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7789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B55A4-DBD7-544A-B773-9BC739E3D511}"/>
              </a:ext>
            </a:extLst>
          </p:cNvPr>
          <p:cNvPicPr>
            <a:picLocks noChangeAspect="1"/>
          </p:cNvPicPr>
          <p:nvPr userDrawn="1"/>
        </p:nvPicPr>
        <p:blipFill rotWithShape="1">
          <a:blip r:embed="rId2">
            <a:biLevel thresh="25000"/>
            <a:alphaModFix amt="14000"/>
          </a:blip>
          <a:srcRect l="34811" t="43811" r="36455" b="42656"/>
          <a:stretch/>
        </p:blipFill>
        <p:spPr>
          <a:xfrm>
            <a:off x="315309" y="329783"/>
            <a:ext cx="11646842" cy="6274217"/>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solidFill>
                  <a:srgbClr val="58C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4338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17007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60186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58C3E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1981422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7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413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7830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0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66294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379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937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4013791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74449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355883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033510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529280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 id="2147483730"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879263323"/>
      </p:ext>
    </p:extLst>
  </p:cSld>
  <p:clrMap bg1="lt1" tx1="dk1" bg2="lt2" tx2="dk2" accent1="accent1" accent2="accent2" accent3="accent3" accent4="accent4" accent5="accent5" accent6="accent6" hlink="hlink" folHlink="folHlink"/>
  <p:sldLayoutIdLst>
    <p:sldLayoutId id="2147483725" r:id="rId1"/>
    <p:sldLayoutId id="2147483728" r:id="rId2"/>
    <p:sldLayoutId id="2147483726" r:id="rId3"/>
    <p:sldLayoutId id="2147483727" r:id="rId4"/>
    <p:sldLayoutId id="2147483729"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3671299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5"/>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458282986"/>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9"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apps.who.int/iris/rest/bitstreams/559853/retrieve"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fr/publications/m/item/9789231002595"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s://www.unfpa.org/sites/default/files/pub-pdf/UNFPAEvaluation_FR.pdf" TargetMode="External"/><Relationship Id="rId4" Type="http://schemas.openxmlformats.org/officeDocument/2006/relationships/hyperlink" Target="https://www.unfpa.org/sites/default/files/pub-pdf/UNFPA_OperationalGuidance_FR%20-Website_0.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pps.who.int/iris/rest/bitstreams/1333402/retrieve"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hyperlink" Target="http://alliancedroitsetsante.equipop.org/wp-content/uploads/2021/06/Brochure-ECS-JVS-WEB.pdf" TargetMode="External"/><Relationship Id="rId4" Type="http://schemas.openxmlformats.org/officeDocument/2006/relationships/hyperlink" Target="https://www.unfpa.org/sites/default/files/pub-pdf/Out_of_School_CSE_FR_web.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http://dx.doi.org/10.1016/j.jadohealth.2014.08.013" TargetMode="External"/><Relationship Id="rId2" Type="http://schemas.openxmlformats.org/officeDocument/2006/relationships/hyperlink" Target="https://unesdoc.unesco.org/ark:/48223/pf0000266214" TargetMode="External"/><Relationship Id="rId1" Type="http://schemas.openxmlformats.org/officeDocument/2006/relationships/slideLayout" Target="../slideLayouts/slideLayout9.xml"/><Relationship Id="rId4" Type="http://schemas.openxmlformats.org/officeDocument/2006/relationships/hyperlink" Target="https://wcaro.unfpa.org/fr/publications/leducation-compl%C3%A8te-%C3%A0-la-sexualit%C3%A9-%C3%A9l%C3%A9ments-cl%C3%A9s-pour-une-mise-en-%C5%93uvre-et-mise-%C3%A0"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dx.doi.org/10.1371/journal.pone.0200513" TargetMode="External"/><Relationship Id="rId2" Type="http://schemas.openxmlformats.org/officeDocument/2006/relationships/hyperlink" Target="https://reliefweb.int/report/world/rapport-sur-les-adolescents-et-les-jeunes-afrique-de-l-ouest-et-du-centreafrica" TargetMode="External"/><Relationship Id="rId1" Type="http://schemas.openxmlformats.org/officeDocument/2006/relationships/slideLayout" Target="../slideLayouts/slideLayout9.xml"/><Relationship Id="rId5" Type="http://schemas.openxmlformats.org/officeDocument/2006/relationships/hyperlink" Target="https://unesdoc.unesco.org/ark:/48223/pf0000377963_fre" TargetMode="External"/><Relationship Id="rId4" Type="http://schemas.openxmlformats.org/officeDocument/2006/relationships/hyperlink" Target="http://dx.doi.org/10.9745/GHSP-D-15-0012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pps.who.int/iris/bitstream/handle/10665/272299/9789242512342-fre.pdf?ua=1" TargetMode="External"/><Relationship Id="rId2" Type="http://schemas.openxmlformats.org/officeDocument/2006/relationships/hyperlink" Target="https://doi.org/10.1080/14681811.2020.1792874" TargetMode="External"/><Relationship Id="rId1" Type="http://schemas.openxmlformats.org/officeDocument/2006/relationships/slideLayout" Target="../slideLayouts/slideLayout9.xml"/><Relationship Id="rId6" Type="http://schemas.openxmlformats.org/officeDocument/2006/relationships/hyperlink" Target="https://apps.who.int/iris/rest/bitstreams/66304/retrieve" TargetMode="External"/><Relationship Id="rId5" Type="http://schemas.openxmlformats.org/officeDocument/2006/relationships/hyperlink" Target="https://www.unfpa.org/sites/default/files/pub-pdf/UNFPA_ASRHtoolkit_french.pdf" TargetMode="External"/><Relationship Id="rId4" Type="http://schemas.openxmlformats.org/officeDocument/2006/relationships/hyperlink" Target="http://dx.doi.org/10.1016/S0140-6736(17)30872-3"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DB916-D794-4D4B-9AF3-EEBB594F83C0}"/>
              </a:ext>
            </a:extLst>
          </p:cNvPr>
          <p:cNvSpPr>
            <a:spLocks noGrp="1"/>
          </p:cNvSpPr>
          <p:nvPr>
            <p:ph type="ctrTitle"/>
          </p:nvPr>
        </p:nvSpPr>
        <p:spPr>
          <a:xfrm>
            <a:off x="315495" y="2000726"/>
            <a:ext cx="8666938" cy="2104708"/>
          </a:xfrm>
        </p:spPr>
        <p:txBody>
          <a:bodyPr/>
          <a:lstStyle/>
          <a:p>
            <a:r>
              <a:rPr lang="en-US" sz="4400" dirty="0"/>
              <a:t>OFFRE DE L’ÉDUCATION COMPLÈTE À LA SEXUALITÉ (ECS)</a:t>
            </a:r>
          </a:p>
        </p:txBody>
      </p:sp>
      <p:pic>
        <p:nvPicPr>
          <p:cNvPr id="5" name="Picture 4">
            <a:extLst>
              <a:ext uri="{FF2B5EF4-FFF2-40B4-BE49-F238E27FC236}">
                <a16:creationId xmlns:a16="http://schemas.microsoft.com/office/drawing/2014/main" id="{B9BA6E4B-9DF9-9440-B1B9-EF162FD557F5}"/>
              </a:ext>
            </a:extLst>
          </p:cNvPr>
          <p:cNvPicPr>
            <a:picLocks noChangeAspect="1"/>
          </p:cNvPicPr>
          <p:nvPr/>
        </p:nvPicPr>
        <p:blipFill>
          <a:blip r:embed="rId3">
            <a:biLevel thresh="25000"/>
            <a:alphaModFix/>
          </a:blip>
          <a:stretch>
            <a:fillRect/>
          </a:stretch>
        </p:blipFill>
        <p:spPr>
          <a:xfrm>
            <a:off x="8439866" y="945061"/>
            <a:ext cx="3128029" cy="3281867"/>
          </a:xfrm>
          <a:prstGeom prst="rect">
            <a:avLst/>
          </a:prstGeom>
        </p:spPr>
      </p:pic>
      <p:sp>
        <p:nvSpPr>
          <p:cNvPr id="4" name="Rectangle 3">
            <a:extLst>
              <a:ext uri="{FF2B5EF4-FFF2-40B4-BE49-F238E27FC236}">
                <a16:creationId xmlns:a16="http://schemas.microsoft.com/office/drawing/2014/main" id="{769C79B9-5FC8-4030-BEA4-2A50655538C0}"/>
              </a:ext>
            </a:extLst>
          </p:cNvPr>
          <p:cNvSpPr/>
          <p:nvPr/>
        </p:nvSpPr>
        <p:spPr>
          <a:xfrm>
            <a:off x="3095795" y="5161099"/>
            <a:ext cx="5421677" cy="4247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VENKATRAMAN CHANDRA-MOULI </a:t>
            </a:r>
          </a:p>
        </p:txBody>
      </p:sp>
    </p:spTree>
    <p:extLst>
      <p:ext uri="{BB962C8B-B14F-4D97-AF65-F5344CB8AC3E}">
        <p14:creationId xmlns:p14="http://schemas.microsoft.com/office/powerpoint/2010/main" val="1077715988"/>
      </p:ext>
    </p:extLst>
  </p:cSld>
  <p:clrMapOvr>
    <a:masterClrMapping/>
  </p:clrMapOvr>
  <mc:AlternateContent xmlns:mc="http://schemas.openxmlformats.org/markup-compatibility/2006" xmlns:p14="http://schemas.microsoft.com/office/powerpoint/2010/main">
    <mc:Choice Requires="p14">
      <p:transition spd="slow" p14:dur="2000" advTm="32411"/>
    </mc:Choice>
    <mc:Fallback xmlns="">
      <p:transition spd="slow" advTm="324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19578" y="2398816"/>
            <a:ext cx="4109918" cy="2127102"/>
          </a:xfrm>
        </p:spPr>
        <p:txBody>
          <a:bodyPr/>
          <a:lstStyle/>
          <a:p>
            <a:pPr algn="ctr"/>
            <a:r>
              <a:rPr lang="en-US" sz="2800" dirty="0"/>
              <a:t>CONSIDÉRATIONS D’ORDRE PROGRAMMATIQUE</a:t>
            </a:r>
          </a:p>
        </p:txBody>
      </p:sp>
      <p:sp>
        <p:nvSpPr>
          <p:cNvPr id="6" name="Content Placeholder 2">
            <a:extLst>
              <a:ext uri="{FF2B5EF4-FFF2-40B4-BE49-F238E27FC236}">
                <a16:creationId xmlns:a16="http://schemas.microsoft.com/office/drawing/2014/main" id="{F638F5AB-918F-6D48-B2FA-FA258EBE69EA}"/>
              </a:ext>
            </a:extLst>
          </p:cNvPr>
          <p:cNvSpPr>
            <a:spLocks noGrp="1"/>
          </p:cNvSpPr>
          <p:nvPr>
            <p:ph idx="1"/>
          </p:nvPr>
        </p:nvSpPr>
        <p:spPr>
          <a:xfrm>
            <a:off x="4251366" y="792271"/>
            <a:ext cx="7621057" cy="5667906"/>
          </a:xfrm>
        </p:spPr>
        <p:txBody>
          <a:bodyPr>
            <a:normAutofit lnSpcReduction="10000"/>
          </a:bodyPr>
          <a:lstStyle/>
          <a:p>
            <a:pPr algn="just">
              <a:buClr>
                <a:srgbClr val="009CDE"/>
              </a:buClr>
            </a:pPr>
            <a:r>
              <a:rPr lang="en-US" sz="2000" dirty="0"/>
              <a:t>Il </a:t>
            </a:r>
            <a:r>
              <a:rPr lang="en-US" sz="2000" b="1" dirty="0">
                <a:solidFill>
                  <a:srgbClr val="009CDE"/>
                </a:solidFill>
              </a:rPr>
              <a:t>existe un malaise profond au sujet de la sexualité des adolescents qui contribue aux obstacles à l'offre de ECS :</a:t>
            </a:r>
            <a:r>
              <a:rPr lang="en-US" sz="2000" b="1" dirty="0">
                <a:solidFill>
                  <a:srgbClr val="0070C0"/>
                </a:solidFill>
              </a:rPr>
              <a:t> </a:t>
            </a:r>
            <a:r>
              <a:rPr lang="en-US" sz="2000" dirty="0" err="1"/>
              <a:t>l’ECS</a:t>
            </a:r>
            <a:r>
              <a:rPr lang="en-US" sz="2000" dirty="0"/>
              <a:t> doit </a:t>
            </a:r>
            <a:r>
              <a:rPr lang="en-US" sz="2000" dirty="0" err="1"/>
              <a:t>être</a:t>
            </a:r>
            <a:r>
              <a:rPr lang="en-US" sz="2000" dirty="0"/>
              <a:t> </a:t>
            </a:r>
            <a:r>
              <a:rPr lang="en-US" sz="2000" dirty="0" err="1"/>
              <a:t>placée</a:t>
            </a:r>
            <a:r>
              <a:rPr lang="en-US" sz="2000" dirty="0"/>
              <a:t> dans les agendas nationaux, et des stratégies doivent être mises en place pour obtenir le soutien de la communauté et identifier et traiter les </a:t>
            </a:r>
            <a:r>
              <a:rPr lang="en-US" sz="2000" dirty="0" err="1"/>
              <a:t>résistances</a:t>
            </a:r>
            <a:r>
              <a:rPr lang="en-US" sz="2000" dirty="0"/>
              <a:t>.</a:t>
            </a:r>
          </a:p>
          <a:p>
            <a:pPr algn="just">
              <a:buClr>
                <a:srgbClr val="009CDE"/>
              </a:buClr>
            </a:pPr>
            <a:endParaRPr lang="en-US" sz="2000" dirty="0"/>
          </a:p>
          <a:p>
            <a:pPr algn="just">
              <a:buClr>
                <a:srgbClr val="009CDE"/>
              </a:buClr>
            </a:pPr>
            <a:r>
              <a:rPr lang="en-US" sz="2000" dirty="0"/>
              <a:t>Il existe </a:t>
            </a:r>
            <a:r>
              <a:rPr lang="en-US" sz="2000" b="1" dirty="0">
                <a:solidFill>
                  <a:srgbClr val="009CDE"/>
                </a:solidFill>
              </a:rPr>
              <a:t>une idée fausse très répandue selon laquelle </a:t>
            </a:r>
            <a:r>
              <a:rPr lang="en-US" sz="2000" b="1" dirty="0" err="1">
                <a:solidFill>
                  <a:srgbClr val="009CDE"/>
                </a:solidFill>
              </a:rPr>
              <a:t>l'offre</a:t>
            </a:r>
            <a:r>
              <a:rPr lang="en-US" sz="2000" b="1" dirty="0">
                <a:solidFill>
                  <a:srgbClr val="009CDE"/>
                </a:solidFill>
              </a:rPr>
              <a:t> de ECS entraîne un comportement sexuel précoce ou à risque :</a:t>
            </a:r>
            <a:r>
              <a:rPr lang="en-US" sz="2000" dirty="0">
                <a:solidFill>
                  <a:srgbClr val="009CDE"/>
                </a:solidFill>
              </a:rPr>
              <a:t>  </a:t>
            </a:r>
            <a:r>
              <a:rPr lang="en-US" sz="2000" dirty="0"/>
              <a:t>Il existe des preuves solides que </a:t>
            </a:r>
            <a:r>
              <a:rPr lang="en-US" sz="2000" dirty="0" err="1"/>
              <a:t>l’ECS</a:t>
            </a:r>
            <a:r>
              <a:rPr lang="en-US" sz="2000" dirty="0"/>
              <a:t> </a:t>
            </a:r>
            <a:r>
              <a:rPr lang="en-US" sz="2000" dirty="0" err="1"/>
              <a:t>n'augmente</a:t>
            </a:r>
            <a:r>
              <a:rPr lang="en-US" sz="2000" dirty="0"/>
              <a:t> pas l'activité sexuelle, les comportements sexuels à risque ou les taux de VIH ou d'autres IST. Ce message doit être largement </a:t>
            </a:r>
            <a:r>
              <a:rPr lang="en-US" sz="2000" dirty="0" err="1"/>
              <a:t>diffusé</a:t>
            </a:r>
            <a:r>
              <a:rPr lang="en-US" sz="2000" dirty="0"/>
              <a:t>.</a:t>
            </a:r>
          </a:p>
          <a:p>
            <a:pPr algn="just">
              <a:buClr>
                <a:srgbClr val="009CDE"/>
              </a:buClr>
            </a:pPr>
            <a:endParaRPr lang="en-US" sz="2000" dirty="0"/>
          </a:p>
          <a:p>
            <a:pPr algn="just">
              <a:buClr>
                <a:srgbClr val="009CDE"/>
              </a:buClr>
            </a:pPr>
            <a:r>
              <a:rPr lang="en-US" sz="2000" b="1" dirty="0">
                <a:solidFill>
                  <a:srgbClr val="009CDE"/>
                </a:solidFill>
              </a:rPr>
              <a:t>Les enseignants manquent souvent d'une formation et d'un soutien de bonne qualité sur le </a:t>
            </a:r>
            <a:r>
              <a:rPr lang="en-US" sz="2000" b="1" dirty="0" err="1">
                <a:solidFill>
                  <a:srgbClr val="009CDE"/>
                </a:solidFill>
              </a:rPr>
              <a:t>contenu</a:t>
            </a:r>
            <a:r>
              <a:rPr lang="en-US" sz="2000" b="1" dirty="0">
                <a:solidFill>
                  <a:srgbClr val="009CDE"/>
                </a:solidFill>
              </a:rPr>
              <a:t> de </a:t>
            </a:r>
            <a:r>
              <a:rPr lang="en-US" sz="2000" b="1" dirty="0" err="1">
                <a:solidFill>
                  <a:srgbClr val="009CDE"/>
                </a:solidFill>
              </a:rPr>
              <a:t>l’ECS</a:t>
            </a:r>
            <a:r>
              <a:rPr lang="en-US" sz="2000" b="1" dirty="0">
                <a:solidFill>
                  <a:srgbClr val="009CDE"/>
                </a:solidFill>
              </a:rPr>
              <a:t> et sur la facilitation participative sans jugement :</a:t>
            </a:r>
            <a:r>
              <a:rPr lang="en-US" sz="2000" dirty="0">
                <a:solidFill>
                  <a:srgbClr val="009CDE"/>
                </a:solidFill>
              </a:rPr>
              <a:t> </a:t>
            </a:r>
            <a:r>
              <a:rPr lang="en-US" sz="2000" dirty="0"/>
              <a:t>les enseignants et les écoles doivent être soutenus pour dispenser </a:t>
            </a:r>
            <a:r>
              <a:rPr lang="en-US" sz="2000" dirty="0" err="1"/>
              <a:t>l’ECS</a:t>
            </a:r>
            <a:r>
              <a:rPr lang="en-US" sz="2000" dirty="0"/>
              <a:t> de manière efficace et pour impliquer les parents et les familles dans ce processus. </a:t>
            </a:r>
          </a:p>
        </p:txBody>
      </p:sp>
    </p:spTree>
    <p:extLst>
      <p:ext uri="{BB962C8B-B14F-4D97-AF65-F5344CB8AC3E}">
        <p14:creationId xmlns:p14="http://schemas.microsoft.com/office/powerpoint/2010/main" val="2348140998"/>
      </p:ext>
    </p:extLst>
  </p:cSld>
  <p:clrMapOvr>
    <a:masterClrMapping/>
  </p:clrMapOvr>
  <mc:AlternateContent xmlns:mc="http://schemas.openxmlformats.org/markup-compatibility/2006" xmlns:p14="http://schemas.microsoft.com/office/powerpoint/2010/main">
    <mc:Choice Requires="p14">
      <p:transition spd="slow" p14:dur="2000" advTm="13233"/>
    </mc:Choice>
    <mc:Fallback xmlns="">
      <p:transition spd="slow" advTm="1323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053" y="2613991"/>
            <a:ext cx="4135325" cy="1821720"/>
          </a:xfrm>
        </p:spPr>
        <p:txBody>
          <a:bodyPr/>
          <a:lstStyle/>
          <a:p>
            <a:pPr algn="ctr"/>
            <a:r>
              <a:rPr lang="en-US" sz="3600" dirty="0"/>
              <a:t>LIGNES DIRECTRICES DE L'OMS</a:t>
            </a:r>
          </a:p>
        </p:txBody>
      </p:sp>
      <p:sp>
        <p:nvSpPr>
          <p:cNvPr id="7" name="Content Placeholder 2">
            <a:extLst>
              <a:ext uri="{FF2B5EF4-FFF2-40B4-BE49-F238E27FC236}">
                <a16:creationId xmlns:a16="http://schemas.microsoft.com/office/drawing/2014/main" id="{C24C2EB5-6A96-4A44-940E-E0548B357E02}"/>
              </a:ext>
            </a:extLst>
          </p:cNvPr>
          <p:cNvSpPr>
            <a:spLocks noGrp="1"/>
          </p:cNvSpPr>
          <p:nvPr>
            <p:ph idx="1"/>
          </p:nvPr>
        </p:nvSpPr>
        <p:spPr>
          <a:xfrm>
            <a:off x="3538847" y="792271"/>
            <a:ext cx="8300852" cy="5727282"/>
          </a:xfrm>
        </p:spPr>
        <p:txBody>
          <a:bodyPr>
            <a:normAutofit fontScale="92500" lnSpcReduction="20000"/>
          </a:bodyPr>
          <a:lstStyle/>
          <a:p>
            <a:pPr algn="just">
              <a:buClr>
                <a:srgbClr val="009CDE"/>
              </a:buClr>
            </a:pPr>
            <a:r>
              <a:rPr lang="fr-FR" sz="1600" b="1" i="1" dirty="0">
                <a:solidFill>
                  <a:srgbClr val="009CDE"/>
                </a:solidFill>
              </a:rPr>
              <a:t>Directives de l'OMS sur la prévention des grossesses précoces et des mauvais résultats en matière de procréation chez les adolescents des pays en développement (2011).</a:t>
            </a:r>
          </a:p>
          <a:p>
            <a:pPr lvl="1" algn="just">
              <a:buClr>
                <a:srgbClr val="009CDE"/>
              </a:buClr>
              <a:buFont typeface="Wingdings" panose="05000000000000000000" pitchFamily="2" charset="2"/>
              <a:buChar char="v"/>
            </a:pPr>
            <a:r>
              <a:rPr lang="fr-FR" dirty="0"/>
              <a:t>En ce qui concerne l’ECS, les lignes directrices recommandent de mener des actions de sensibilisation au </a:t>
            </a:r>
            <a:r>
              <a:rPr lang="fr-FR" b="1" u="sng" dirty="0"/>
              <a:t>niveau communautaire </a:t>
            </a:r>
            <a:r>
              <a:rPr lang="fr-FR" dirty="0"/>
              <a:t>en impliquant toutes les parties prenantes par le biais de la fourniture d'informations, de l'éducation à la sexualité et à la santé, de l'acquisition de compétences pratiques, de l’offre de conseils et de services en matière de contraception et de la création d'environnements favorables.</a:t>
            </a:r>
          </a:p>
          <a:p>
            <a:pPr lvl="1" algn="just">
              <a:buClr>
                <a:srgbClr val="009CDE"/>
              </a:buClr>
              <a:buFont typeface="Wingdings" panose="05000000000000000000" pitchFamily="2" charset="2"/>
              <a:buChar char="v"/>
            </a:pPr>
            <a:r>
              <a:rPr lang="fr-FR" dirty="0"/>
              <a:t>Au </a:t>
            </a:r>
            <a:r>
              <a:rPr lang="fr-FR" b="1" u="sng" dirty="0"/>
              <a:t>niveau individuel</a:t>
            </a:r>
            <a:r>
              <a:rPr lang="fr-FR" dirty="0"/>
              <a:t>, offrir de l'information et une éducation précises, en particulier l'ECS, pour augmenter l'utilisation de la contraception.</a:t>
            </a:r>
          </a:p>
          <a:p>
            <a:pPr lvl="1" algn="just">
              <a:buClr>
                <a:srgbClr val="009CDE"/>
              </a:buClr>
              <a:buFont typeface="Wingdings" panose="05000000000000000000" pitchFamily="2" charset="2"/>
              <a:buChar char="v"/>
            </a:pPr>
            <a:endParaRPr lang="fr-FR" sz="900" dirty="0"/>
          </a:p>
          <a:p>
            <a:pPr algn="just">
              <a:buClr>
                <a:srgbClr val="009CDE"/>
              </a:buClr>
            </a:pPr>
            <a:r>
              <a:rPr lang="fr-FR" sz="1600" b="1" i="1" dirty="0">
                <a:solidFill>
                  <a:srgbClr val="009CDE"/>
                </a:solidFill>
                <a:hlinkClick r:id="rId3">
                  <a:extLst>
                    <a:ext uri="{A12FA001-AC4F-418D-AE19-62706E023703}">
                      <ahyp:hlinkClr xmlns:ahyp="http://schemas.microsoft.com/office/drawing/2018/hyperlinkcolor" val="tx"/>
                    </a:ext>
                  </a:extLst>
                </a:hlinkClick>
              </a:rPr>
              <a:t>Garantir les droits de l'homme dans l’offre d'informations et de services en matière de contraception : orientations et recommandations (2014)</a:t>
            </a:r>
            <a:r>
              <a:rPr lang="fr-FR" sz="1600" b="1" i="1" dirty="0">
                <a:solidFill>
                  <a:srgbClr val="009CDE"/>
                </a:solidFill>
              </a:rPr>
              <a:t>.</a:t>
            </a:r>
          </a:p>
          <a:p>
            <a:pPr lvl="1" algn="just">
              <a:buClr>
                <a:srgbClr val="009CDE"/>
              </a:buClr>
              <a:buFont typeface="Wingdings" panose="05000000000000000000" pitchFamily="2" charset="2"/>
              <a:buChar char="v"/>
            </a:pPr>
            <a:r>
              <a:rPr lang="fr-FR" dirty="0"/>
              <a:t>Au </a:t>
            </a:r>
            <a:r>
              <a:rPr lang="fr-FR" b="1" u="sng" dirty="0"/>
              <a:t>niveau individuel</a:t>
            </a:r>
            <a:r>
              <a:rPr lang="fr-FR" dirty="0"/>
              <a:t>, offrir un programme d’ECS scientifiquement exacts, à l'intérieur et à l'extérieur des écoles, comprenant des informations sur l'utilisation et l'acquisition de contraceptifs.</a:t>
            </a:r>
          </a:p>
          <a:p>
            <a:pPr lvl="1" algn="just">
              <a:buClr>
                <a:srgbClr val="009CDE"/>
              </a:buClr>
              <a:buFont typeface="Wingdings" panose="05000000000000000000" pitchFamily="2" charset="2"/>
              <a:buChar char="v"/>
            </a:pPr>
            <a:endParaRPr lang="fr-FR" sz="900" dirty="0"/>
          </a:p>
          <a:p>
            <a:pPr algn="just">
              <a:buClr>
                <a:srgbClr val="009CDE"/>
              </a:buClr>
            </a:pPr>
            <a:r>
              <a:rPr lang="fr-FR" sz="1600" b="1" i="1" dirty="0">
                <a:solidFill>
                  <a:srgbClr val="009CDE"/>
                </a:solidFill>
              </a:rPr>
              <a:t>Directives consolidées sur la prévention, le diagnostic, le traitement et la prise en charge du VIH pour les populations clés (mise à jour 2016).</a:t>
            </a:r>
          </a:p>
          <a:p>
            <a:pPr lvl="1" algn="just">
              <a:buClr>
                <a:srgbClr val="009CDE"/>
              </a:buClr>
              <a:buFont typeface="Wingdings" panose="05000000000000000000" pitchFamily="2" charset="2"/>
              <a:buChar char="v"/>
            </a:pPr>
            <a:r>
              <a:rPr lang="fr-FR" dirty="0"/>
              <a:t>Comprend la recommandation de bonne pratique selon laquelle les programmes d'éducation sexuelle destinés aux adolescents, tant à l'intérieur qu'à l'extérieur des écoles, devraient être scientifiquement exacts et complets et inclure des informations sur les contraceptifs, notamment sur leur utilisation et l'endroit où les obtenir.</a:t>
            </a:r>
          </a:p>
          <a:p>
            <a:pPr lvl="1" algn="just">
              <a:buClr>
                <a:srgbClr val="009CDE"/>
              </a:buClr>
              <a:buFont typeface="Wingdings" panose="05000000000000000000" pitchFamily="2" charset="2"/>
              <a:buChar char="v"/>
            </a:pPr>
            <a:r>
              <a:rPr lang="fr-FR" dirty="0"/>
              <a:t>Promouvoir l'ECS comme une approche permettant de lutter contre les normes sociales néfastes et la stigmatisation concernant la sexualité, les identités de genre et l'orientation sexuelle.</a:t>
            </a:r>
          </a:p>
        </p:txBody>
      </p:sp>
    </p:spTree>
    <p:extLst>
      <p:ext uri="{BB962C8B-B14F-4D97-AF65-F5344CB8AC3E}">
        <p14:creationId xmlns:p14="http://schemas.microsoft.com/office/powerpoint/2010/main" val="547750945"/>
      </p:ext>
    </p:extLst>
  </p:cSld>
  <p:clrMapOvr>
    <a:masterClrMapping/>
  </p:clrMapOvr>
  <mc:AlternateContent xmlns:mc="http://schemas.openxmlformats.org/markup-compatibility/2006" xmlns:p14="http://schemas.microsoft.com/office/powerpoint/2010/main">
    <mc:Choice Requires="p14">
      <p:transition spd="slow" p14:dur="2000" advTm="16037"/>
    </mc:Choice>
    <mc:Fallback xmlns="">
      <p:transition spd="slow" advTm="160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12701" y="2354156"/>
            <a:ext cx="4620557" cy="1821720"/>
          </a:xfrm>
        </p:spPr>
        <p:txBody>
          <a:bodyPr/>
          <a:lstStyle/>
          <a:p>
            <a:pPr algn="ctr"/>
            <a:r>
              <a:rPr lang="en-US" sz="3200" dirty="0"/>
              <a:t>PUBLICATIONS COMPLÉMENTAIRES AUX GUIDES DE L’OMS</a:t>
            </a:r>
            <a:br>
              <a:rPr lang="en-US" sz="3200" dirty="0"/>
            </a:br>
            <a:r>
              <a:rPr lang="en-US" sz="3200" dirty="0"/>
              <a:t> 1/2</a:t>
            </a:r>
          </a:p>
        </p:txBody>
      </p:sp>
      <p:sp>
        <p:nvSpPr>
          <p:cNvPr id="6" name="Content Placeholder 2">
            <a:extLst>
              <a:ext uri="{FF2B5EF4-FFF2-40B4-BE49-F238E27FC236}">
                <a16:creationId xmlns:a16="http://schemas.microsoft.com/office/drawing/2014/main" id="{964D8ECA-5E18-964F-AA23-AC21307C4999}"/>
              </a:ext>
            </a:extLst>
          </p:cNvPr>
          <p:cNvSpPr>
            <a:spLocks noGrp="1"/>
          </p:cNvSpPr>
          <p:nvPr>
            <p:ph idx="1"/>
          </p:nvPr>
        </p:nvSpPr>
        <p:spPr>
          <a:xfrm>
            <a:off x="4526155" y="510639"/>
            <a:ext cx="7099788" cy="6115792"/>
          </a:xfrm>
        </p:spPr>
        <p:txBody>
          <a:bodyPr>
            <a:normAutofit lnSpcReduction="10000"/>
          </a:bodyPr>
          <a:lstStyle/>
          <a:p>
            <a:pPr algn="just">
              <a:buClr>
                <a:srgbClr val="009CDE"/>
              </a:buClr>
            </a:pPr>
            <a:r>
              <a:rPr lang="en-US" sz="2000" dirty="0">
                <a:solidFill>
                  <a:srgbClr val="009CDE"/>
                </a:solidFill>
                <a:hlinkClick r:id="rId3">
                  <a:extLst>
                    <a:ext uri="{A12FA001-AC4F-418D-AE19-62706E023703}">
                      <ahyp:hlinkClr xmlns:ahyp="http://schemas.microsoft.com/office/drawing/2018/hyperlinkcolor" val="tx"/>
                    </a:ext>
                  </a:extLst>
                </a:hlinkClick>
              </a:rPr>
              <a:t>Édition révisée : </a:t>
            </a:r>
            <a:r>
              <a:rPr lang="fr-FR" sz="2000" dirty="0">
                <a:solidFill>
                  <a:srgbClr val="009CDE"/>
                </a:solidFill>
                <a:hlinkClick r:id="rId3">
                  <a:extLst>
                    <a:ext uri="{A12FA001-AC4F-418D-AE19-62706E023703}">
                      <ahyp:hlinkClr xmlns:ahyp="http://schemas.microsoft.com/office/drawing/2018/hyperlinkcolor" val="tx"/>
                    </a:ext>
                  </a:extLst>
                </a:hlinkClick>
              </a:rPr>
              <a:t>Principes directeurs internationaux sur l’éducation à la sexualité</a:t>
            </a:r>
            <a:r>
              <a:rPr lang="en-US" sz="2000" dirty="0">
                <a:solidFill>
                  <a:srgbClr val="009CDE"/>
                </a:solidFill>
                <a:hlinkClick r:id="rId3">
                  <a:extLst>
                    <a:ext uri="{A12FA001-AC4F-418D-AE19-62706E023703}">
                      <ahyp:hlinkClr xmlns:ahyp="http://schemas.microsoft.com/office/drawing/2018/hyperlinkcolor" val="tx"/>
                    </a:ext>
                  </a:extLst>
                </a:hlinkClick>
              </a:rPr>
              <a:t>- Une </a:t>
            </a:r>
            <a:r>
              <a:rPr lang="en-US" sz="2000" dirty="0" err="1">
                <a:solidFill>
                  <a:srgbClr val="009CDE"/>
                </a:solidFill>
                <a:hlinkClick r:id="rId3">
                  <a:extLst>
                    <a:ext uri="{A12FA001-AC4F-418D-AE19-62706E023703}">
                      <ahyp:hlinkClr xmlns:ahyp="http://schemas.microsoft.com/office/drawing/2018/hyperlinkcolor" val="tx"/>
                    </a:ext>
                  </a:extLst>
                </a:hlinkClick>
              </a:rPr>
              <a:t>approche</a:t>
            </a:r>
            <a:r>
              <a:rPr lang="en-US" sz="2000" dirty="0">
                <a:solidFill>
                  <a:srgbClr val="009CDE"/>
                </a:solidFill>
                <a:hlinkClick r:id="rId3">
                  <a:extLst>
                    <a:ext uri="{A12FA001-AC4F-418D-AE19-62706E023703}">
                      <ahyp:hlinkClr xmlns:ahyp="http://schemas.microsoft.com/office/drawing/2018/hyperlinkcolor" val="tx"/>
                    </a:ext>
                  </a:extLst>
                </a:hlinkClick>
              </a:rPr>
              <a:t> </a:t>
            </a:r>
            <a:r>
              <a:rPr lang="en-US" sz="2000" dirty="0" err="1">
                <a:solidFill>
                  <a:srgbClr val="009CDE"/>
                </a:solidFill>
                <a:hlinkClick r:id="rId3">
                  <a:extLst>
                    <a:ext uri="{A12FA001-AC4F-418D-AE19-62706E023703}">
                      <ahyp:hlinkClr xmlns:ahyp="http://schemas.microsoft.com/office/drawing/2018/hyperlinkcolor" val="tx"/>
                    </a:ext>
                  </a:extLst>
                </a:hlinkClick>
              </a:rPr>
              <a:t>factuelle</a:t>
            </a:r>
            <a:r>
              <a:rPr lang="en-US" sz="2000" dirty="0">
                <a:solidFill>
                  <a:srgbClr val="009CDE"/>
                </a:solidFill>
                <a:hlinkClick r:id="rId3">
                  <a:extLst>
                    <a:ext uri="{A12FA001-AC4F-418D-AE19-62706E023703}">
                      <ahyp:hlinkClr xmlns:ahyp="http://schemas.microsoft.com/office/drawing/2018/hyperlinkcolor" val="tx"/>
                    </a:ext>
                  </a:extLst>
                </a:hlinkClick>
              </a:rPr>
              <a:t> (UNESCO, 2018)</a:t>
            </a:r>
            <a:r>
              <a:rPr lang="en-US" sz="2000" dirty="0">
                <a:solidFill>
                  <a:srgbClr val="009CDE"/>
                </a:solidFill>
              </a:rPr>
              <a:t>.</a:t>
            </a:r>
          </a:p>
          <a:p>
            <a:pPr algn="just">
              <a:buClr>
                <a:srgbClr val="009CDE"/>
              </a:buClr>
            </a:pPr>
            <a:endParaRPr lang="en-US" sz="800" dirty="0">
              <a:solidFill>
                <a:schemeClr val="bg1"/>
              </a:solidFill>
            </a:endParaRPr>
          </a:p>
          <a:p>
            <a:pPr algn="just">
              <a:buClr>
                <a:srgbClr val="009CDE"/>
              </a:buClr>
            </a:pPr>
            <a:r>
              <a:rPr lang="en-US" sz="2000" dirty="0"/>
              <a:t>Normes pour l'éducation sexuelle en Europe : un cadre pour les décideurs, les autorités et les spécialistes de l'éducation et de la santé (Bureau régional de l'OMS pour l'Europe et Centre fédéral d'éducation pour la santé, 2010).</a:t>
            </a:r>
          </a:p>
          <a:p>
            <a:pPr algn="just">
              <a:buClr>
                <a:srgbClr val="009CDE"/>
              </a:buClr>
            </a:pPr>
            <a:endParaRPr lang="en-US" sz="800" dirty="0"/>
          </a:p>
          <a:p>
            <a:pPr algn="just">
              <a:buClr>
                <a:srgbClr val="009CDE"/>
              </a:buClr>
            </a:pPr>
            <a:r>
              <a:rPr lang="en-US" sz="2000" dirty="0">
                <a:solidFill>
                  <a:srgbClr val="009CDE"/>
                </a:solidFill>
              </a:rPr>
              <a:t>Standards pour l'éducation sexuelle en Europe : conseils pour la mise en œuvre (Centre fédéral d'éducation pour la santé, 2013).</a:t>
            </a:r>
          </a:p>
          <a:p>
            <a:pPr algn="just">
              <a:buClr>
                <a:srgbClr val="009CDE"/>
              </a:buClr>
            </a:pPr>
            <a:endParaRPr lang="en-US" sz="900" dirty="0">
              <a:solidFill>
                <a:srgbClr val="009CDE"/>
              </a:solidFill>
            </a:endParaRPr>
          </a:p>
          <a:p>
            <a:pPr algn="just">
              <a:buClr>
                <a:srgbClr val="009CDE"/>
              </a:buClr>
            </a:pPr>
            <a:r>
              <a:rPr lang="fr-FR" dirty="0">
                <a:hlinkClick r:id="rId4">
                  <a:extLst>
                    <a:ext uri="{A12FA001-AC4F-418D-AE19-62706E023703}">
                      <ahyp:hlinkClr xmlns:ahyp="http://schemas.microsoft.com/office/drawing/2018/hyperlinkcolor" val="tx"/>
                    </a:ext>
                  </a:extLst>
                </a:hlinkClick>
              </a:rPr>
              <a:t>Orientations opérationnelles de l’UNFPA pour l’éducation complète à la sexualité : une approche axée sur les droits de l’homme et l’égalité des genres</a:t>
            </a:r>
            <a:r>
              <a:rPr lang="en-US" sz="2000" dirty="0">
                <a:hlinkClick r:id="rId4">
                  <a:extLst>
                    <a:ext uri="{A12FA001-AC4F-418D-AE19-62706E023703}">
                      <ahyp:hlinkClr xmlns:ahyp="http://schemas.microsoft.com/office/drawing/2018/hyperlinkcolor" val="tx"/>
                    </a:ext>
                  </a:extLst>
                </a:hlinkClick>
              </a:rPr>
              <a:t> (UNFPA, 2014).</a:t>
            </a:r>
            <a:endParaRPr lang="en-US" sz="2000" dirty="0"/>
          </a:p>
          <a:p>
            <a:pPr algn="just">
              <a:buClr>
                <a:srgbClr val="009CDE"/>
              </a:buClr>
            </a:pPr>
            <a:endParaRPr lang="en-US" sz="900" dirty="0"/>
          </a:p>
          <a:p>
            <a:pPr algn="just">
              <a:buClr>
                <a:srgbClr val="009CDE"/>
              </a:buClr>
            </a:pPr>
            <a:r>
              <a:rPr lang="fr-FR" dirty="0">
                <a:solidFill>
                  <a:srgbClr val="009CDE"/>
                </a:solidFill>
                <a:hlinkClick r:id="rId5">
                  <a:extLst>
                    <a:ext uri="{A12FA001-AC4F-418D-AE19-62706E023703}">
                      <ahyp:hlinkClr xmlns:ahyp="http://schemas.microsoft.com/office/drawing/2018/hyperlinkcolor" val="tx"/>
                    </a:ext>
                  </a:extLst>
                </a:hlinkClick>
              </a:rPr>
              <a:t>Évaluation des programmes d’éducation complète à la sexualité : une approche centrée sur les résultats en matière d’égalité des genres et d’autonomisation</a:t>
            </a:r>
            <a:r>
              <a:rPr lang="en-US" sz="2000" dirty="0">
                <a:solidFill>
                  <a:srgbClr val="009CDE"/>
                </a:solidFill>
                <a:hlinkClick r:id="rId5">
                  <a:extLst>
                    <a:ext uri="{A12FA001-AC4F-418D-AE19-62706E023703}">
                      <ahyp:hlinkClr xmlns:ahyp="http://schemas.microsoft.com/office/drawing/2018/hyperlinkcolor" val="tx"/>
                    </a:ext>
                  </a:extLst>
                </a:hlinkClick>
              </a:rPr>
              <a:t> (UNFPA, 2015).</a:t>
            </a:r>
            <a:endParaRPr lang="en-US" sz="2000" dirty="0">
              <a:solidFill>
                <a:srgbClr val="009CDE"/>
              </a:solidFill>
            </a:endParaRPr>
          </a:p>
        </p:txBody>
      </p:sp>
    </p:spTree>
    <p:extLst>
      <p:ext uri="{BB962C8B-B14F-4D97-AF65-F5344CB8AC3E}">
        <p14:creationId xmlns:p14="http://schemas.microsoft.com/office/powerpoint/2010/main" val="1455724130"/>
      </p:ext>
    </p:extLst>
  </p:cSld>
  <p:clrMapOvr>
    <a:masterClrMapping/>
  </p:clrMapOvr>
  <mc:AlternateContent xmlns:mc="http://schemas.openxmlformats.org/markup-compatibility/2006" xmlns:p14="http://schemas.microsoft.com/office/powerpoint/2010/main">
    <mc:Choice Requires="p14">
      <p:transition spd="slow" p14:dur="2000" advTm="10752"/>
    </mc:Choice>
    <mc:Fallback xmlns="">
      <p:transition spd="slow" advTm="107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17699" y="2257731"/>
            <a:ext cx="4810561" cy="1821720"/>
          </a:xfrm>
        </p:spPr>
        <p:txBody>
          <a:bodyPr/>
          <a:lstStyle/>
          <a:p>
            <a:pPr algn="ctr"/>
            <a:r>
              <a:rPr lang="en-US" sz="3200" dirty="0"/>
              <a:t>PUBLICATIONS COMPLÉMENTAIRES AUX GUIDES DE L’OMS</a:t>
            </a:r>
            <a:br>
              <a:rPr lang="en-US" sz="3200" dirty="0"/>
            </a:br>
            <a:r>
              <a:rPr lang="en-US" sz="3200" dirty="0"/>
              <a:t> 2/2</a:t>
            </a:r>
          </a:p>
        </p:txBody>
      </p:sp>
      <p:sp>
        <p:nvSpPr>
          <p:cNvPr id="7" name="Content Placeholder 2">
            <a:extLst>
              <a:ext uri="{FF2B5EF4-FFF2-40B4-BE49-F238E27FC236}">
                <a16:creationId xmlns:a16="http://schemas.microsoft.com/office/drawing/2014/main" id="{57CFE62E-CD40-2F47-97C9-3A59447928AF}"/>
              </a:ext>
            </a:extLst>
          </p:cNvPr>
          <p:cNvSpPr>
            <a:spLocks noGrp="1"/>
          </p:cNvSpPr>
          <p:nvPr>
            <p:ph idx="1"/>
          </p:nvPr>
        </p:nvSpPr>
        <p:spPr>
          <a:xfrm>
            <a:off x="4526154" y="498764"/>
            <a:ext cx="7325419" cy="6139541"/>
          </a:xfrm>
        </p:spPr>
        <p:txBody>
          <a:bodyPr>
            <a:normAutofit/>
          </a:bodyPr>
          <a:lstStyle/>
          <a:p>
            <a:pPr algn="just">
              <a:buClr>
                <a:srgbClr val="009CDE"/>
              </a:buClr>
            </a:pPr>
            <a:r>
              <a:rPr lang="fr-FR" dirty="0">
                <a:solidFill>
                  <a:srgbClr val="009CDE"/>
                </a:solidFill>
                <a:hlinkClick r:id="rId3">
                  <a:extLst>
                    <a:ext uri="{A12FA001-AC4F-418D-AE19-62706E023703}">
                      <ahyp:hlinkClr xmlns:ahyp="http://schemas.microsoft.com/office/drawing/2018/hyperlinkcolor" val="tx"/>
                    </a:ext>
                  </a:extLst>
                </a:hlinkClick>
              </a:rPr>
              <a:t>Interventions de santé numérique axées sur la jeunesse : cadre pour la planification, l’élaboration et la mise en </a:t>
            </a:r>
            <a:r>
              <a:rPr lang="fr-FR" dirty="0" err="1">
                <a:solidFill>
                  <a:srgbClr val="009CDE"/>
                </a:solidFill>
                <a:hlinkClick r:id="rId3">
                  <a:extLst>
                    <a:ext uri="{A12FA001-AC4F-418D-AE19-62706E023703}">
                      <ahyp:hlinkClr xmlns:ahyp="http://schemas.microsoft.com/office/drawing/2018/hyperlinkcolor" val="tx"/>
                    </a:ext>
                  </a:extLst>
                </a:hlinkClick>
              </a:rPr>
              <a:t>oeuvre</a:t>
            </a:r>
            <a:r>
              <a:rPr lang="fr-FR" dirty="0">
                <a:solidFill>
                  <a:srgbClr val="009CDE"/>
                </a:solidFill>
                <a:hlinkClick r:id="rId3">
                  <a:extLst>
                    <a:ext uri="{A12FA001-AC4F-418D-AE19-62706E023703}">
                      <ahyp:hlinkClr xmlns:ahyp="http://schemas.microsoft.com/office/drawing/2018/hyperlinkcolor" val="tx"/>
                    </a:ext>
                  </a:extLst>
                </a:hlinkClick>
              </a:rPr>
              <a:t> de solutions avec et pour les jeunes</a:t>
            </a:r>
            <a:r>
              <a:rPr lang="en-US" sz="2000" dirty="0">
                <a:solidFill>
                  <a:srgbClr val="009CDE"/>
                </a:solidFill>
                <a:hlinkClick r:id="rId3">
                  <a:extLst>
                    <a:ext uri="{A12FA001-AC4F-418D-AE19-62706E023703}">
                      <ahyp:hlinkClr xmlns:ahyp="http://schemas.microsoft.com/office/drawing/2018/hyperlinkcolor" val="tx"/>
                    </a:ext>
                  </a:extLst>
                </a:hlinkClick>
              </a:rPr>
              <a:t> (OMS, 2021).</a:t>
            </a:r>
            <a:endParaRPr lang="en-US" sz="2000" dirty="0">
              <a:solidFill>
                <a:srgbClr val="009CDE"/>
              </a:solidFill>
            </a:endParaRPr>
          </a:p>
          <a:p>
            <a:pPr>
              <a:buClr>
                <a:srgbClr val="009CDE"/>
              </a:buClr>
            </a:pPr>
            <a:endParaRPr lang="en-US" sz="800" dirty="0">
              <a:solidFill>
                <a:srgbClr val="009CDE"/>
              </a:solidFill>
            </a:endParaRPr>
          </a:p>
          <a:p>
            <a:pPr algn="just">
              <a:buClr>
                <a:srgbClr val="009CDE"/>
              </a:buClr>
            </a:pPr>
            <a:r>
              <a:rPr lang="fr-CA" dirty="0">
                <a:hlinkClick r:id="rId4">
                  <a:extLst>
                    <a:ext uri="{A12FA001-AC4F-418D-AE19-62706E023703}">
                      <ahyp:hlinkClr xmlns:ahyp="http://schemas.microsoft.com/office/drawing/2018/hyperlinkcolor" val="tx"/>
                    </a:ext>
                  </a:extLst>
                </a:hlinkClick>
              </a:rPr>
              <a:t>Principes directeurs et programmatiques internationaux sur l'éducation complète à la sexualité en milieu extrascolaire : Une approche factuelle des programmes non officiels proposés en dehors des environnements scolaires (UNFPA, 2020)</a:t>
            </a:r>
            <a:endParaRPr lang="fr-CA" dirty="0"/>
          </a:p>
          <a:p>
            <a:pPr>
              <a:buClr>
                <a:srgbClr val="009CDE"/>
              </a:buClr>
            </a:pPr>
            <a:endParaRPr lang="fr-CA" sz="900" dirty="0"/>
          </a:p>
          <a:p>
            <a:pPr algn="just">
              <a:buClr>
                <a:srgbClr val="009CDE"/>
              </a:buClr>
            </a:pPr>
            <a:r>
              <a:rPr lang="fr-CA" dirty="0">
                <a:solidFill>
                  <a:srgbClr val="009CDE"/>
                </a:solidFill>
              </a:rPr>
              <a:t>ALLIANCE DROITS ET SANTÉ (</a:t>
            </a:r>
            <a:r>
              <a:rPr lang="fr-CA" dirty="0" err="1">
                <a:solidFill>
                  <a:srgbClr val="009CDE"/>
                </a:solidFill>
              </a:rPr>
              <a:t>Réseau</a:t>
            </a:r>
            <a:r>
              <a:rPr lang="fr-CA" dirty="0">
                <a:solidFill>
                  <a:srgbClr val="009CDE"/>
                </a:solidFill>
              </a:rPr>
              <a:t> d’ONG pour les femmes d’Afrique) Engagé·</a:t>
            </a:r>
            <a:r>
              <a:rPr lang="fr-CA" dirty="0" err="1">
                <a:solidFill>
                  <a:srgbClr val="009CDE"/>
                </a:solidFill>
              </a:rPr>
              <a:t>e·s</a:t>
            </a:r>
            <a:r>
              <a:rPr lang="fr-CA" dirty="0">
                <a:solidFill>
                  <a:srgbClr val="009CDE"/>
                </a:solidFill>
              </a:rPr>
              <a:t> pour l’ECS - </a:t>
            </a:r>
            <a:r>
              <a:rPr lang="fr-CA" dirty="0">
                <a:solidFill>
                  <a:srgbClr val="009CDE"/>
                </a:solidFill>
                <a:hlinkClick r:id="rId5">
                  <a:extLst>
                    <a:ext uri="{A12FA001-AC4F-418D-AE19-62706E023703}">
                      <ahyp:hlinkClr xmlns:ahyp="http://schemas.microsoft.com/office/drawing/2018/hyperlinkcolor" val="tx"/>
                    </a:ext>
                  </a:extLst>
                </a:hlinkClick>
              </a:rPr>
              <a:t>S’engager pour une éducation complète à la sexualité et des services de santé sexuelle et reproductive pour les </a:t>
            </a:r>
            <a:r>
              <a:rPr lang="fr-CA" dirty="0" err="1">
                <a:solidFill>
                  <a:srgbClr val="009CDE"/>
                </a:solidFill>
                <a:hlinkClick r:id="rId5">
                  <a:extLst>
                    <a:ext uri="{A12FA001-AC4F-418D-AE19-62706E023703}">
                      <ahyp:hlinkClr xmlns:ahyp="http://schemas.microsoft.com/office/drawing/2018/hyperlinkcolor" val="tx"/>
                    </a:ext>
                  </a:extLst>
                </a:hlinkClick>
              </a:rPr>
              <a:t>adolescent·e·s</a:t>
            </a:r>
            <a:r>
              <a:rPr lang="fr-CA" dirty="0">
                <a:solidFill>
                  <a:srgbClr val="009CDE"/>
                </a:solidFill>
                <a:hlinkClick r:id="rId5">
                  <a:extLst>
                    <a:ext uri="{A12FA001-AC4F-418D-AE19-62706E023703}">
                      <ahyp:hlinkClr xmlns:ahyp="http://schemas.microsoft.com/office/drawing/2018/hyperlinkcolor" val="tx"/>
                    </a:ext>
                  </a:extLst>
                </a:hlinkClick>
              </a:rPr>
              <a:t> et les jeunes dans les pays du Partenariat de Ouagadougou: Document de positionnement 2020-2021</a:t>
            </a:r>
            <a:endParaRPr lang="fr-CA" dirty="0">
              <a:solidFill>
                <a:srgbClr val="009CDE"/>
              </a:solidFill>
            </a:endParaRPr>
          </a:p>
          <a:p>
            <a:pPr algn="just">
              <a:buClr>
                <a:srgbClr val="009CDE"/>
              </a:buClr>
            </a:pPr>
            <a:endParaRPr lang="en-US" sz="900" dirty="0">
              <a:solidFill>
                <a:srgbClr val="009CDE"/>
              </a:solidFill>
            </a:endParaRPr>
          </a:p>
          <a:p>
            <a:pPr>
              <a:buClr>
                <a:srgbClr val="009CDE"/>
              </a:buClr>
            </a:pPr>
            <a:r>
              <a:rPr lang="en-US" sz="2000" dirty="0"/>
              <a:t>Switched on : L'éducation sexuelle dans l'espace numérique (UNESCO, 2020)</a:t>
            </a:r>
          </a:p>
          <a:p>
            <a:pPr>
              <a:buClr>
                <a:srgbClr val="009CDE"/>
              </a:buClr>
            </a:pPr>
            <a:endParaRPr lang="en-US" sz="2000" dirty="0"/>
          </a:p>
        </p:txBody>
      </p:sp>
    </p:spTree>
    <p:extLst>
      <p:ext uri="{BB962C8B-B14F-4D97-AF65-F5344CB8AC3E}">
        <p14:creationId xmlns:p14="http://schemas.microsoft.com/office/powerpoint/2010/main" val="2641237990"/>
      </p:ext>
    </p:extLst>
  </p:cSld>
  <p:clrMapOvr>
    <a:masterClrMapping/>
  </p:clrMapOvr>
  <mc:AlternateContent xmlns:mc="http://schemas.openxmlformats.org/markup-compatibility/2006" xmlns:p14="http://schemas.microsoft.com/office/powerpoint/2010/main">
    <mc:Choice Requires="p14">
      <p:transition spd="slow" p14:dur="2000" advTm="13209"/>
    </mc:Choice>
    <mc:Fallback xmlns="">
      <p:transition spd="slow" advTm="1320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A682AB9-AE87-8B4C-88A5-7E3B9DED8F7E}"/>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3917324657"/>
      </p:ext>
    </p:extLst>
  </p:cSld>
  <p:clrMapOvr>
    <a:masterClrMapping/>
  </p:clrMapOvr>
  <mc:AlternateContent xmlns:mc="http://schemas.openxmlformats.org/markup-compatibility/2006" xmlns:p14="http://schemas.microsoft.com/office/powerpoint/2010/main">
    <mc:Choice Requires="p14">
      <p:transition spd="slow" p14:dur="2000" advTm="20555"/>
    </mc:Choice>
    <mc:Fallback xmlns="">
      <p:transition spd="slow" advTm="2055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960563"/>
            <a:ext cx="9144000" cy="2387600"/>
          </a:xfrm>
        </p:spPr>
        <p:txBody>
          <a:bodyPr/>
          <a:lstStyle/>
          <a:p>
            <a:r>
              <a:rPr lang="en-US" dirty="0"/>
              <a:t>PERSPECTIVE REGIONALE</a:t>
            </a:r>
          </a:p>
        </p:txBody>
      </p:sp>
      <p:sp>
        <p:nvSpPr>
          <p:cNvPr id="6" name="TextBox 5">
            <a:extLst>
              <a:ext uri="{FF2B5EF4-FFF2-40B4-BE49-F238E27FC236}">
                <a16:creationId xmlns:a16="http://schemas.microsoft.com/office/drawing/2014/main" id="{691A81A1-33F7-A6A6-514A-D4E233C1E9B4}"/>
              </a:ext>
            </a:extLst>
          </p:cNvPr>
          <p:cNvSpPr txBox="1"/>
          <p:nvPr/>
        </p:nvSpPr>
        <p:spPr>
          <a:xfrm>
            <a:off x="3048965" y="4604511"/>
            <a:ext cx="6094070" cy="169347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CONTRIBUTEURS/ CONTRIBUTRICE</a:t>
            </a: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XAVIER HOSPITAL</a:t>
            </a: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GINETTE HOUNKANRIN</a:t>
            </a: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NOELLIE KOEVI-KOUDAM</a:t>
            </a: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9041753"/>
      </p:ext>
    </p:extLst>
  </p:cSld>
  <p:clrMapOvr>
    <a:masterClrMapping/>
  </p:clrMapOvr>
  <mc:AlternateContent xmlns:mc="http://schemas.openxmlformats.org/markup-compatibility/2006" xmlns:p14="http://schemas.microsoft.com/office/powerpoint/2010/main">
    <mc:Choice Requires="p14">
      <p:transition spd="slow" p14:dur="2000" advTm="14630"/>
    </mc:Choice>
    <mc:Fallback xmlns="">
      <p:transition spd="slow" advTm="1463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2C735D6-428F-9944-AEB9-E09DF505B54D}"/>
              </a:ext>
            </a:extLst>
          </p:cNvPr>
          <p:cNvSpPr txBox="1">
            <a:spLocks noGrp="1"/>
          </p:cNvSpPr>
          <p:nvPr>
            <p:ph type="title" idx="4294967295"/>
          </p:nvPr>
        </p:nvSpPr>
        <p:spPr>
          <a:xfrm rot="10800000" flipV="1">
            <a:off x="868363" y="2549525"/>
            <a:ext cx="11323637" cy="6048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normAutofit fontScale="90000"/>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cs typeface="Arial"/>
              </a:rPr>
              <a:t>L’ECS EN AFRIQUE FRANCOPHONE </a:t>
            </a:r>
            <a:b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cs typeface="Arial"/>
              </a:rPr>
            </a:br>
            <a: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cs typeface="Arial"/>
              </a:rPr>
              <a:t>(CONNAISSANCES ET ATTITUDES)</a:t>
            </a:r>
            <a:endParaRPr kumimoji="0" lang="en-US" sz="2800" b="1" i="0" u="none" strike="noStrike" kern="1200" cap="none" spc="0" normalizeH="0" baseline="0" noProof="0" dirty="0">
              <a:ln>
                <a:noFill/>
              </a:ln>
              <a:solidFill>
                <a:srgbClr val="FF0000"/>
              </a:solidFill>
              <a:effectLst/>
              <a:uLnTx/>
              <a:uFillTx/>
              <a:latin typeface="Arial Black" panose="020B0A04020102020204" pitchFamily="34" charset="0"/>
              <a:cs typeface="Arial"/>
            </a:endParaRPr>
          </a:p>
        </p:txBody>
      </p:sp>
      <p:sp>
        <p:nvSpPr>
          <p:cNvPr id="4" name="Slide Number Placeholder 3">
            <a:extLst>
              <a:ext uri="{FF2B5EF4-FFF2-40B4-BE49-F238E27FC236}">
                <a16:creationId xmlns:a16="http://schemas.microsoft.com/office/drawing/2014/main" id="{58772F0F-334A-A740-9FFB-7EB8A9BF5A77}"/>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998EA3-FA9D-4CA1-BAA1-56F414042093}"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Image 2">
            <a:extLst>
              <a:ext uri="{FF2B5EF4-FFF2-40B4-BE49-F238E27FC236}">
                <a16:creationId xmlns:a16="http://schemas.microsoft.com/office/drawing/2014/main" id="{DAD7AFFF-0F22-59EA-F060-68500F9AC221}"/>
              </a:ext>
            </a:extLst>
          </p:cNvPr>
          <p:cNvPicPr>
            <a:picLocks noChangeAspect="1"/>
          </p:cNvPicPr>
          <p:nvPr/>
        </p:nvPicPr>
        <p:blipFill>
          <a:blip r:embed="rId3"/>
          <a:stretch>
            <a:fillRect/>
          </a:stretch>
        </p:blipFill>
        <p:spPr>
          <a:xfrm>
            <a:off x="259080" y="262890"/>
            <a:ext cx="11673840" cy="5974323"/>
          </a:xfrm>
          <a:prstGeom prst="rect">
            <a:avLst/>
          </a:prstGeom>
        </p:spPr>
      </p:pic>
    </p:spTree>
    <p:extLst>
      <p:ext uri="{BB962C8B-B14F-4D97-AF65-F5344CB8AC3E}">
        <p14:creationId xmlns:p14="http://schemas.microsoft.com/office/powerpoint/2010/main" val="1922556597"/>
      </p:ext>
    </p:extLst>
  </p:cSld>
  <p:clrMapOvr>
    <a:masterClrMapping/>
  </p:clrMapOvr>
  <mc:AlternateContent xmlns:mc="http://schemas.openxmlformats.org/markup-compatibility/2006" xmlns:p14="http://schemas.microsoft.com/office/powerpoint/2010/main">
    <mc:Choice Requires="p14">
      <p:transition spd="slow" p14:dur="2000" advTm="9192"/>
    </mc:Choice>
    <mc:Fallback xmlns="">
      <p:transition spd="slow" advTm="919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2C735D6-428F-9944-AEB9-E09DF505B54D}"/>
              </a:ext>
            </a:extLst>
          </p:cNvPr>
          <p:cNvSpPr txBox="1">
            <a:spLocks noGrp="1"/>
          </p:cNvSpPr>
          <p:nvPr>
            <p:ph type="title" idx="4294967295"/>
          </p:nvPr>
        </p:nvSpPr>
        <p:spPr>
          <a:xfrm>
            <a:off x="434182" y="419348"/>
            <a:ext cx="11323637" cy="925513"/>
          </a:xfrm>
          <a:prstGeom prst="rect">
            <a:avLst/>
          </a:prstGeom>
          <a:noFill/>
        </p:spPr>
        <p:style>
          <a:lnRef idx="1">
            <a:schemeClr val="accent1"/>
          </a:lnRef>
          <a:fillRef idx="3">
            <a:schemeClr val="accent1"/>
          </a:fillRef>
          <a:effectRef idx="2">
            <a:schemeClr val="accent1"/>
          </a:effectRef>
          <a:fontRef idx="minor">
            <a:schemeClr val="lt1"/>
          </a:fontRef>
        </p:style>
        <p:txBody>
          <a:bodyPr anchor="ctr">
            <a:normAutofit fontScale="90000"/>
          </a:bodyPr>
          <a:lstStyle>
            <a:lvl1pPr algn="ctr" defTabSz="4572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cs typeface="Arial"/>
              </a:rPr>
              <a:t>L’ECS EN AFRIQUE FRANCOPHONE </a:t>
            </a:r>
            <a:b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cs typeface="Arial"/>
              </a:rPr>
            </a:br>
            <a:r>
              <a:rPr kumimoji="0" lang="fr-FR" sz="2800" b="1" i="0" u="none" strike="noStrike" kern="1200" cap="none" spc="0" normalizeH="0" baseline="0" noProof="0" dirty="0">
                <a:ln>
                  <a:noFill/>
                </a:ln>
                <a:solidFill>
                  <a:srgbClr val="FF0000"/>
                </a:solidFill>
                <a:effectLst/>
                <a:uLnTx/>
                <a:uFillTx/>
                <a:latin typeface="Arial Black" panose="020B0A04020102020204" pitchFamily="34" charset="0"/>
                <a:cs typeface="Arial"/>
              </a:rPr>
              <a:t>(CONNAISSANCES ET ATTITUDES)</a:t>
            </a:r>
            <a:endParaRPr kumimoji="0" lang="en-US" sz="2800" b="1" i="0" u="none" strike="noStrike" kern="1200" cap="none" spc="0" normalizeH="0" baseline="0" noProof="0" dirty="0">
              <a:ln>
                <a:noFill/>
              </a:ln>
              <a:solidFill>
                <a:srgbClr val="FF0000"/>
              </a:solidFill>
              <a:effectLst/>
              <a:uLnTx/>
              <a:uFillTx/>
              <a:latin typeface="Arial Black" panose="020B0A04020102020204" pitchFamily="34" charset="0"/>
              <a:cs typeface="Arial"/>
            </a:endParaRPr>
          </a:p>
        </p:txBody>
      </p:sp>
      <p:sp>
        <p:nvSpPr>
          <p:cNvPr id="4" name="Slide Number Placeholder 3">
            <a:extLst>
              <a:ext uri="{FF2B5EF4-FFF2-40B4-BE49-F238E27FC236}">
                <a16:creationId xmlns:a16="http://schemas.microsoft.com/office/drawing/2014/main" id="{58772F0F-334A-A740-9FFB-7EB8A9BF5A77}"/>
              </a:ext>
            </a:extLst>
          </p:cNvPr>
          <p:cNvSpPr>
            <a:spLocks noGrp="1"/>
          </p:cNvSpPr>
          <p:nvPr>
            <p:ph type="sldNum" sz="quarter" idx="4294967295"/>
          </p:nvPr>
        </p:nvSpPr>
        <p:spPr>
          <a:xfrm>
            <a:off x="0" y="0"/>
            <a:ext cx="0" cy="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998EA3-FA9D-4CA1-BAA1-56F414042093}"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01D04E1-3682-5343-80A1-8F90496046DE}"/>
              </a:ext>
            </a:extLst>
          </p:cNvPr>
          <p:cNvSpPr txBox="1"/>
          <p:nvPr/>
        </p:nvSpPr>
        <p:spPr>
          <a:xfrm>
            <a:off x="609600" y="1582340"/>
            <a:ext cx="11220450"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Peu de jeunes en </a:t>
            </a:r>
            <a:r>
              <a:rPr kumimoji="0" lang="fr-FR"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Afrique de l'Ouest et du Centre (AOC)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reçoivent une préparation adéquate pour leur vie sexuelle et reproductive. Tout d'abord, nombreux sont ceux qui ne vont pas à l'école. Les taux nets de scolarisation en </a:t>
            </a:r>
            <a:r>
              <a:rPr kumimoji="0" lang="fr-FR"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AOC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sont de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les hommes et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les femmes, tandis que le taux d'achèvement de l'école primaire est de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61%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le taux d'achèvement du secondaire inférieur est de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43%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les hommes et les femmes. Enfin, les taux d'achèvement de l'enseignement secondaire supérieur sont de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les hommes et de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les femmes. </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20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Connaissances</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Seuls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24 %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hommes et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22 %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femmes âgés de 15-19 ans dans la région d'AOC ont des connaissances complètes sur le VIH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000" b="1" i="0"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Attitudes: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 y a une résistance de la part des parents, des enseignants et des décideurs en </a:t>
            </a:r>
            <a:r>
              <a:rPr kumimoji="0" lang="fr-FR"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AOC</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due aux malentendus sur la nature, le but et les effets de l'éducation sexuelle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 4</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26523974"/>
      </p:ext>
    </p:extLst>
  </p:cSld>
  <p:clrMapOvr>
    <a:masterClrMapping/>
  </p:clrMapOvr>
  <mc:AlternateContent xmlns:mc="http://schemas.openxmlformats.org/markup-compatibility/2006" xmlns:p14="http://schemas.microsoft.com/office/powerpoint/2010/main">
    <mc:Choice Requires="p14">
      <p:transition spd="slow" p14:dur="2000" advTm="25108"/>
    </mc:Choice>
    <mc:Fallback xmlns="">
      <p:transition spd="slow" advTm="2510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idx="4294967295"/>
          </p:nvPr>
        </p:nvSpPr>
        <p:spPr>
          <a:xfrm>
            <a:off x="160915" y="332922"/>
            <a:ext cx="11761911" cy="866775"/>
          </a:xfrm>
          <a:prstGeom prst="rect">
            <a:avLst/>
          </a:prstGeom>
        </p:spPr>
        <p:txBody>
          <a:bodyPr/>
          <a:lstStyle/>
          <a:p>
            <a:pPr algn="ctr"/>
            <a:r>
              <a:rPr lang="fr-FR" sz="2800" dirty="0">
                <a:solidFill>
                  <a:srgbClr val="58C3EB"/>
                </a:solidFill>
                <a:latin typeface="Arial Black" panose="020B0A04020102020204" pitchFamily="34" charset="0"/>
                <a:cs typeface="Arial"/>
              </a:rPr>
              <a:t>Etat des lieux des programmes d’ECS dans certains pays de l’Afrique francophone  </a:t>
            </a:r>
            <a:endParaRPr lang="fr-FR" sz="2800" dirty="0">
              <a:solidFill>
                <a:srgbClr val="58C3EB"/>
              </a:solidFill>
              <a:latin typeface="Arial Black" panose="020B0A04020102020204" pitchFamily="34" charset="0"/>
            </a:endParaRPr>
          </a:p>
        </p:txBody>
      </p:sp>
      <p:sp>
        <p:nvSpPr>
          <p:cNvPr id="3" name="Text Placeholder 2">
            <a:extLst>
              <a:ext uri="{FF2B5EF4-FFF2-40B4-BE49-F238E27FC236}">
                <a16:creationId xmlns:a16="http://schemas.microsoft.com/office/drawing/2014/main" id="{267FC627-7B93-4700-932D-8E8BCC0861ED}"/>
              </a:ext>
            </a:extLst>
          </p:cNvPr>
          <p:cNvSpPr>
            <a:spLocks noGrp="1"/>
          </p:cNvSpPr>
          <p:nvPr>
            <p:ph type="body" sz="quarter" idx="4294967295"/>
          </p:nvPr>
        </p:nvSpPr>
        <p:spPr>
          <a:xfrm>
            <a:off x="213756" y="1466850"/>
            <a:ext cx="11675753" cy="4540250"/>
          </a:xfrm>
          <a:prstGeom prst="rect">
            <a:avLst/>
          </a:prstGeom>
        </p:spPr>
        <p:txBody>
          <a:bodyPr numCol="1"/>
          <a:lstStyle/>
          <a:p>
            <a:pPr lvl="0" algn="just">
              <a:defRPr/>
            </a:pPr>
            <a:r>
              <a:rPr lang="en-US" sz="2200" b="1" u="sng" dirty="0">
                <a:solidFill>
                  <a:srgbClr val="FF0000"/>
                </a:solidFill>
              </a:rPr>
              <a:t>Politiques et cadre </a:t>
            </a:r>
            <a:r>
              <a:rPr lang="en-US" sz="2200" b="1" u="sng" dirty="0" err="1">
                <a:solidFill>
                  <a:srgbClr val="FF0000"/>
                </a:solidFill>
              </a:rPr>
              <a:t>juridiques</a:t>
            </a:r>
            <a:r>
              <a:rPr lang="en-US" sz="2200" b="1" u="sng" dirty="0">
                <a:solidFill>
                  <a:srgbClr val="FF0000"/>
                </a:solidFill>
              </a:rPr>
              <a:t> </a:t>
            </a:r>
            <a:r>
              <a:rPr lang="en-US" sz="2200" b="1" u="sng" baseline="30000" dirty="0">
                <a:solidFill>
                  <a:srgbClr val="FF0000"/>
                </a:solidFill>
              </a:rPr>
              <a:t>5</a:t>
            </a:r>
            <a:endParaRPr lang="en-US" sz="2200" b="1" u="sng" dirty="0">
              <a:solidFill>
                <a:srgbClr val="FF0000"/>
              </a:solidFill>
            </a:endParaRPr>
          </a:p>
          <a:p>
            <a:pPr marL="400050" indent="-400050" algn="just">
              <a:buFont typeface="+mj-lt"/>
              <a:buAutoNum type="romanUcPeriod"/>
              <a:defRPr/>
            </a:pPr>
            <a:r>
              <a:rPr lang="fr-CA" sz="2200" dirty="0">
                <a:solidFill>
                  <a:srgbClr val="009CDE"/>
                </a:solidFill>
              </a:rPr>
              <a:t>La plupart des pays de la région ont des politiques et un cadre juridique propices à une mise à l’échelle de l’ECS</a:t>
            </a:r>
            <a:r>
              <a:rPr lang="fr-CA" sz="2200" dirty="0"/>
              <a:t>, et dans certain cas, à la protection des filles. </a:t>
            </a:r>
          </a:p>
          <a:p>
            <a:pPr marL="400050" indent="-400050" algn="just">
              <a:buFont typeface="+mj-lt"/>
              <a:buAutoNum type="romanUcPeriod"/>
              <a:defRPr/>
            </a:pPr>
            <a:endParaRPr lang="fr-CA" sz="2200" dirty="0"/>
          </a:p>
          <a:p>
            <a:pPr marL="400050" indent="-400050" algn="just">
              <a:buClr>
                <a:srgbClr val="009CDE"/>
              </a:buClr>
              <a:buFont typeface="+mj-lt"/>
              <a:buAutoNum type="romanUcPeriod"/>
              <a:defRPr/>
            </a:pPr>
            <a:r>
              <a:rPr lang="fr-CA" sz="2200" dirty="0"/>
              <a:t>Malgré l’existence de politiques et d’un cadre juridique, </a:t>
            </a:r>
            <a:r>
              <a:rPr lang="fr-CA" sz="2200" dirty="0">
                <a:solidFill>
                  <a:srgbClr val="009CDE"/>
                </a:solidFill>
              </a:rPr>
              <a:t>leur mise en œuvre demeurent problématique</a:t>
            </a:r>
            <a:r>
              <a:rPr lang="fr-CA" sz="2200" dirty="0"/>
              <a:t>:  très faible connaissance et application des lois, manque de décret d’application, contexte socioculturel peu favorable.</a:t>
            </a:r>
            <a:endParaRPr lang="fr-CA" sz="2200" dirty="0">
              <a:solidFill>
                <a:srgbClr val="009CDE"/>
              </a:solidFill>
            </a:endParaRPr>
          </a:p>
          <a:p>
            <a:pPr marL="400050" indent="-400050" algn="just">
              <a:buFont typeface="+mj-lt"/>
              <a:buAutoNum type="romanUcPeriod"/>
              <a:defRPr/>
            </a:pPr>
            <a:endParaRPr lang="fr-CA" sz="2200" dirty="0">
              <a:solidFill>
                <a:srgbClr val="009CDE"/>
              </a:solidFill>
            </a:endParaRPr>
          </a:p>
          <a:p>
            <a:pPr marL="400050" indent="-400050" algn="just">
              <a:buFont typeface="+mj-lt"/>
              <a:buAutoNum type="romanUcPeriod"/>
              <a:defRPr/>
            </a:pPr>
            <a:r>
              <a:rPr lang="fr-CA" sz="2200" dirty="0">
                <a:solidFill>
                  <a:srgbClr val="009CDE"/>
                </a:solidFill>
              </a:rPr>
              <a:t>L’insuffisance de la vulgarisation et de l’application de lois et de textes juridiques requiert donc des activités ciblées pour assurer une mise à échelle. </a:t>
            </a:r>
            <a:r>
              <a:rPr lang="fr-CA" sz="2200" dirty="0"/>
              <a:t>(Exemple de la Côte d’Ivoire qui a élaboré un « Recueil de textes juridiques et non juridiques » qui vise à informer sur les voies de recours et les textes de loi susceptibles de mettre fin aux situations de violence basées sur le genre et de grossesses non désirées en milieu scolaire).</a:t>
            </a:r>
          </a:p>
        </p:txBody>
      </p:sp>
    </p:spTree>
    <p:extLst>
      <p:ext uri="{BB962C8B-B14F-4D97-AF65-F5344CB8AC3E}">
        <p14:creationId xmlns:p14="http://schemas.microsoft.com/office/powerpoint/2010/main" val="3365952470"/>
      </p:ext>
    </p:extLst>
  </p:cSld>
  <p:clrMapOvr>
    <a:masterClrMapping/>
  </p:clrMapOvr>
  <mc:AlternateContent xmlns:mc="http://schemas.openxmlformats.org/markup-compatibility/2006" xmlns:p14="http://schemas.microsoft.com/office/powerpoint/2010/main">
    <mc:Choice Requires="p14">
      <p:transition spd="slow" p14:dur="2000" advTm="25783"/>
    </mc:Choice>
    <mc:Fallback xmlns="">
      <p:transition spd="slow" advTm="2578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p:nvPr>
        </p:nvSpPr>
        <p:spPr>
          <a:xfrm>
            <a:off x="332509" y="380011"/>
            <a:ext cx="11483439" cy="902138"/>
          </a:xfrm>
        </p:spPr>
        <p:txBody>
          <a:bodyPr anchor="b"/>
          <a:lstStyle/>
          <a:p>
            <a:pPr algn="ctr"/>
            <a:r>
              <a:rPr lang="en-US" sz="2800" dirty="0">
                <a:latin typeface="Arial Black" panose="020B0A04020102020204" pitchFamily="34" charset="0"/>
                <a:cs typeface="Arial"/>
              </a:rPr>
              <a:t>Etat des </a:t>
            </a:r>
            <a:r>
              <a:rPr lang="en-US" sz="2800" dirty="0" err="1">
                <a:latin typeface="Arial Black" panose="020B0A04020102020204" pitchFamily="34" charset="0"/>
                <a:cs typeface="Arial"/>
              </a:rPr>
              <a:t>lieux</a:t>
            </a:r>
            <a:r>
              <a:rPr lang="en-US" sz="2800" dirty="0">
                <a:latin typeface="Arial Black" panose="020B0A04020102020204" pitchFamily="34" charset="0"/>
                <a:cs typeface="Arial"/>
              </a:rPr>
              <a:t> des programmes </a:t>
            </a:r>
            <a:r>
              <a:rPr lang="en-US" sz="2800" dirty="0" err="1">
                <a:latin typeface="Arial Black" panose="020B0A04020102020204" pitchFamily="34" charset="0"/>
                <a:cs typeface="Arial"/>
              </a:rPr>
              <a:t>d’ECS</a:t>
            </a:r>
            <a:r>
              <a:rPr lang="en-US" sz="2800" dirty="0">
                <a:latin typeface="Arial Black" panose="020B0A04020102020204" pitchFamily="34" charset="0"/>
                <a:cs typeface="Arial"/>
              </a:rPr>
              <a:t> dans </a:t>
            </a:r>
            <a:r>
              <a:rPr lang="en-US" sz="2800" dirty="0" err="1">
                <a:latin typeface="Arial Black" panose="020B0A04020102020204" pitchFamily="34" charset="0"/>
                <a:cs typeface="Arial"/>
              </a:rPr>
              <a:t>certains</a:t>
            </a:r>
            <a:r>
              <a:rPr lang="en-US" sz="2800" dirty="0">
                <a:latin typeface="Arial Black" panose="020B0A04020102020204" pitchFamily="34" charset="0"/>
                <a:cs typeface="Arial"/>
              </a:rPr>
              <a:t> pays de </a:t>
            </a:r>
            <a:r>
              <a:rPr lang="en-US" sz="2800" dirty="0" err="1">
                <a:latin typeface="Arial Black" panose="020B0A04020102020204" pitchFamily="34" charset="0"/>
                <a:cs typeface="Arial"/>
              </a:rPr>
              <a:t>l’Afrique</a:t>
            </a:r>
            <a:r>
              <a:rPr lang="en-US" sz="2800" dirty="0">
                <a:latin typeface="Arial Black" panose="020B0A04020102020204" pitchFamily="34" charset="0"/>
                <a:cs typeface="Arial"/>
              </a:rPr>
              <a:t> francophone </a:t>
            </a:r>
            <a:r>
              <a:rPr lang="fr-CA" sz="2800" dirty="0">
                <a:latin typeface="Arial Black" panose="020B0A04020102020204" pitchFamily="34" charset="0"/>
                <a:cs typeface="Arial"/>
              </a:rPr>
              <a:t> </a:t>
            </a:r>
            <a:endParaRPr lang="en-US" sz="2800" dirty="0">
              <a:latin typeface="Arial Black" panose="020B0A04020102020204" pitchFamily="34" charset="0"/>
              <a:cs typeface="Arial"/>
            </a:endParaRPr>
          </a:p>
        </p:txBody>
      </p:sp>
      <p:sp>
        <p:nvSpPr>
          <p:cNvPr id="3" name="Text Placeholder 2">
            <a:extLst>
              <a:ext uri="{FF2B5EF4-FFF2-40B4-BE49-F238E27FC236}">
                <a16:creationId xmlns:a16="http://schemas.microsoft.com/office/drawing/2014/main" id="{267FC627-7B93-4700-932D-8E8BCC0861ED}"/>
              </a:ext>
            </a:extLst>
          </p:cNvPr>
          <p:cNvSpPr>
            <a:spLocks noGrp="1"/>
          </p:cNvSpPr>
          <p:nvPr>
            <p:ph type="body" sz="quarter" idx="13"/>
          </p:nvPr>
        </p:nvSpPr>
        <p:spPr/>
        <p:txBody>
          <a:bodyPr numCol="1"/>
          <a:lstStyle/>
          <a:p>
            <a:pPr lvl="0" algn="just">
              <a:defRPr/>
            </a:pPr>
            <a:r>
              <a:rPr lang="en-US" sz="2400" b="1" u="sng" dirty="0">
                <a:solidFill>
                  <a:srgbClr val="FF0000"/>
                </a:solidFill>
              </a:rPr>
              <a:t>Points forts et </a:t>
            </a:r>
            <a:r>
              <a:rPr lang="en-US" sz="2400" b="1" u="sng" dirty="0" err="1">
                <a:solidFill>
                  <a:srgbClr val="FF0000"/>
                </a:solidFill>
              </a:rPr>
              <a:t>défis</a:t>
            </a:r>
            <a:r>
              <a:rPr lang="en-US" sz="2400" b="1" u="sng" dirty="0">
                <a:solidFill>
                  <a:srgbClr val="FF0000"/>
                </a:solidFill>
              </a:rPr>
              <a:t> </a:t>
            </a:r>
            <a:r>
              <a:rPr lang="en-US" sz="2400" b="1" u="sng" baseline="30000" dirty="0">
                <a:solidFill>
                  <a:srgbClr val="FF0000"/>
                </a:solidFill>
              </a:rPr>
              <a:t>5</a:t>
            </a:r>
            <a:endParaRPr lang="en-US" sz="2400" b="1" u="sng" dirty="0">
              <a:solidFill>
                <a:srgbClr val="FF0000"/>
              </a:solidFill>
            </a:endParaRPr>
          </a:p>
          <a:p>
            <a:r>
              <a:rPr lang="en-US" sz="2200" dirty="0"/>
              <a:t>Une </a:t>
            </a:r>
            <a:r>
              <a:rPr lang="en-US" sz="2200" dirty="0" err="1"/>
              <a:t>analyse</a:t>
            </a:r>
            <a:r>
              <a:rPr lang="en-US" sz="2200" dirty="0"/>
              <a:t> des pratiques en ECS dans </a:t>
            </a:r>
            <a:r>
              <a:rPr lang="en-US" sz="2200" dirty="0" err="1"/>
              <a:t>certains</a:t>
            </a:r>
            <a:r>
              <a:rPr lang="en-US" sz="2200" dirty="0"/>
              <a:t> pays francophones </a:t>
            </a:r>
            <a:r>
              <a:rPr lang="en-US" sz="2200" dirty="0" err="1"/>
              <a:t>d’Afrique</a:t>
            </a:r>
            <a:r>
              <a:rPr lang="en-US" sz="2200" dirty="0"/>
              <a:t> </a:t>
            </a:r>
            <a:r>
              <a:rPr lang="en-US" sz="2200" dirty="0" err="1"/>
              <a:t>subsaharienne</a:t>
            </a:r>
            <a:r>
              <a:rPr lang="en-US" sz="2200" dirty="0"/>
              <a:t> </a:t>
            </a:r>
            <a:r>
              <a:rPr lang="fr-CA" sz="2200" dirty="0"/>
              <a:t>a permis de dégager les constats suivants :</a:t>
            </a:r>
          </a:p>
          <a:p>
            <a:endParaRPr lang="en-US" b="1" u="sng" dirty="0">
              <a:solidFill>
                <a:srgbClr val="FF0000"/>
              </a:solidFill>
            </a:endParaRPr>
          </a:p>
          <a:p>
            <a:pPr lvl="0" algn="just">
              <a:lnSpc>
                <a:spcPct val="150000"/>
              </a:lnSpc>
              <a:spcBef>
                <a:spcPts val="0"/>
              </a:spcBef>
              <a:buClrTx/>
              <a:defRPr/>
            </a:pPr>
            <a:r>
              <a:rPr lang="en-US" sz="2400" b="1" dirty="0">
                <a:solidFill>
                  <a:prstClr val="black"/>
                </a:solidFill>
              </a:rPr>
              <a:t>Les points forts</a:t>
            </a:r>
          </a:p>
          <a:p>
            <a:pPr marL="742950" lvl="1" indent="-285750">
              <a:buClr>
                <a:srgbClr val="009CDE"/>
              </a:buClr>
            </a:pPr>
            <a:r>
              <a:rPr lang="fr-FR" sz="2200" dirty="0">
                <a:effectLst/>
                <a:ea typeface="Calibri" panose="020F0502020204030204" pitchFamily="34" charset="0"/>
              </a:rPr>
              <a:t>les programmes nationaux sont dans la plupart des pays, relativement robustes en termes de contexte institutionnel, de mise en œuvre, d’objectifs, de principes et de contenus délivrés aux 9-12 ans ;</a:t>
            </a:r>
          </a:p>
          <a:p>
            <a:pPr marL="742950" lvl="1" indent="-285750">
              <a:buClr>
                <a:srgbClr val="009CDE"/>
              </a:buClr>
            </a:pPr>
            <a:r>
              <a:rPr lang="fr-FR" sz="2200" dirty="0">
                <a:effectLst/>
                <a:ea typeface="Calibri" panose="020F0502020204030204" pitchFamily="34" charset="0"/>
              </a:rPr>
              <a:t>Les connaissances et les compétences de la vie courante sont davantage abordées au sein des contenus scolaires ;</a:t>
            </a:r>
          </a:p>
          <a:p>
            <a:pPr marL="742950" lvl="1" indent="-285750">
              <a:buClr>
                <a:srgbClr val="009CDE"/>
              </a:buClr>
            </a:pPr>
            <a:r>
              <a:rPr lang="fr-FR" sz="2200" dirty="0">
                <a:effectLst/>
                <a:ea typeface="Calibri" panose="020F0502020204030204" pitchFamily="34" charset="0"/>
              </a:rPr>
              <a:t>La plupart des pays se sont dotés d’un cadre politique et stratégique bien établi</a:t>
            </a:r>
            <a:r>
              <a:rPr lang="fr-CA" sz="2200" dirty="0"/>
              <a:t>.</a:t>
            </a:r>
            <a:endParaRPr lang="en-US" sz="2200" dirty="0">
              <a:solidFill>
                <a:prstClr val="black"/>
              </a:solidFill>
            </a:endParaRPr>
          </a:p>
          <a:p>
            <a:endParaRPr lang="en-US" dirty="0"/>
          </a:p>
        </p:txBody>
      </p:sp>
    </p:spTree>
    <p:extLst>
      <p:ext uri="{BB962C8B-B14F-4D97-AF65-F5344CB8AC3E}">
        <p14:creationId xmlns:p14="http://schemas.microsoft.com/office/powerpoint/2010/main" val="1141872313"/>
      </p:ext>
    </p:extLst>
  </p:cSld>
  <p:clrMapOvr>
    <a:masterClrMapping/>
  </p:clrMapOvr>
  <mc:AlternateContent xmlns:mc="http://schemas.openxmlformats.org/markup-compatibility/2006" xmlns:p14="http://schemas.microsoft.com/office/powerpoint/2010/main">
    <mc:Choice Requires="p14">
      <p:transition spd="slow" p14:dur="2000" advTm="37210"/>
    </mc:Choice>
    <mc:Fallback xmlns="">
      <p:transition spd="slow" advTm="3721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en-US" dirty="0"/>
              <a:t>Objectifs du module</a:t>
            </a:r>
          </a:p>
        </p:txBody>
      </p:sp>
      <p:sp>
        <p:nvSpPr>
          <p:cNvPr id="2" name="Subtitle 1">
            <a:extLst>
              <a:ext uri="{FF2B5EF4-FFF2-40B4-BE49-F238E27FC236}">
                <a16:creationId xmlns:a16="http://schemas.microsoft.com/office/drawing/2014/main" id="{7D90C0A5-A684-5645-8E93-0DEA08F3B27C}"/>
              </a:ext>
            </a:extLst>
          </p:cNvPr>
          <p:cNvSpPr>
            <a:spLocks noGrp="1"/>
          </p:cNvSpPr>
          <p:nvPr>
            <p:ph type="body" sz="quarter" idx="13"/>
          </p:nvPr>
        </p:nvSpPr>
        <p:spPr/>
        <p:txBody>
          <a:bodyPr numCol="1"/>
          <a:lstStyle/>
          <a:p>
            <a:r>
              <a:rPr lang="fr-FR" sz="2400" dirty="0"/>
              <a:t>A la fin de ce module, les participant (e)s seront capables de :</a:t>
            </a:r>
          </a:p>
          <a:p>
            <a:endParaRPr lang="fr-FR" sz="2400" dirty="0"/>
          </a:p>
          <a:p>
            <a:pPr lvl="1">
              <a:buClr>
                <a:srgbClr val="009CDE"/>
              </a:buClr>
            </a:pPr>
            <a:r>
              <a:rPr lang="fr-FR" sz="2200" dirty="0"/>
              <a:t>Présenter l’importance de l’éducation complète à la sexualité et ses concepts clés.</a:t>
            </a:r>
          </a:p>
          <a:p>
            <a:pPr lvl="1">
              <a:buClr>
                <a:srgbClr val="009CDE"/>
              </a:buClr>
            </a:pPr>
            <a:endParaRPr lang="fr-FR" sz="2200" dirty="0"/>
          </a:p>
          <a:p>
            <a:pPr lvl="1">
              <a:buClr>
                <a:srgbClr val="009CDE"/>
              </a:buClr>
            </a:pPr>
            <a:r>
              <a:rPr lang="fr-FR" sz="2200" dirty="0"/>
              <a:t>Offrir un programme d’éducation complète à la sexualité en fonction des orientations programmatiques de l’OMS.</a:t>
            </a:r>
          </a:p>
          <a:p>
            <a:pPr lvl="1">
              <a:buClr>
                <a:srgbClr val="009CDE"/>
              </a:buClr>
            </a:pPr>
            <a:endParaRPr lang="fr-FR" sz="2200" dirty="0"/>
          </a:p>
          <a:p>
            <a:pPr lvl="1">
              <a:buClr>
                <a:srgbClr val="009CDE"/>
              </a:buClr>
            </a:pPr>
            <a:r>
              <a:rPr lang="fr-FR" sz="2200" dirty="0"/>
              <a:t>Adapter les bonnes pratiques en matière d’éducation complète à la sexualité dans les contextes spécifiques.</a:t>
            </a:r>
          </a:p>
          <a:p>
            <a:endParaRPr lang="en-US" dirty="0"/>
          </a:p>
        </p:txBody>
      </p:sp>
    </p:spTree>
    <p:extLst>
      <p:ext uri="{BB962C8B-B14F-4D97-AF65-F5344CB8AC3E}">
        <p14:creationId xmlns:p14="http://schemas.microsoft.com/office/powerpoint/2010/main" val="3780385777"/>
      </p:ext>
    </p:extLst>
  </p:cSld>
  <p:clrMapOvr>
    <a:masterClrMapping/>
  </p:clrMapOvr>
  <mc:AlternateContent xmlns:mc="http://schemas.openxmlformats.org/markup-compatibility/2006" xmlns:p14="http://schemas.microsoft.com/office/powerpoint/2010/main">
    <mc:Choice Requires="p14">
      <p:transition spd="slow" p14:dur="2000" advTm="19291"/>
    </mc:Choice>
    <mc:Fallback xmlns="">
      <p:transition spd="slow" advTm="1929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p:nvPr>
        </p:nvSpPr>
        <p:spPr>
          <a:xfrm>
            <a:off x="631066" y="391887"/>
            <a:ext cx="10757370" cy="890262"/>
          </a:xfrm>
        </p:spPr>
        <p:txBody>
          <a:bodyPr anchor="b"/>
          <a:lstStyle/>
          <a:p>
            <a:pPr algn="ctr"/>
            <a:r>
              <a:rPr lang="fr-FR" sz="2800" dirty="0">
                <a:latin typeface="Arial Black" panose="020B0A04020102020204" pitchFamily="34" charset="0"/>
                <a:cs typeface="Arial"/>
              </a:rPr>
              <a:t>Etat des lieux des programmes d’ECS dans certains pays de l’Afrique francophone  </a:t>
            </a:r>
          </a:p>
        </p:txBody>
      </p:sp>
      <p:sp>
        <p:nvSpPr>
          <p:cNvPr id="3" name="Text Placeholder 2">
            <a:extLst>
              <a:ext uri="{FF2B5EF4-FFF2-40B4-BE49-F238E27FC236}">
                <a16:creationId xmlns:a16="http://schemas.microsoft.com/office/drawing/2014/main" id="{267FC627-7B93-4700-932D-8E8BCC0861ED}"/>
              </a:ext>
            </a:extLst>
          </p:cNvPr>
          <p:cNvSpPr>
            <a:spLocks noGrp="1"/>
          </p:cNvSpPr>
          <p:nvPr>
            <p:ph type="body" sz="quarter" idx="13"/>
          </p:nvPr>
        </p:nvSpPr>
        <p:spPr/>
        <p:txBody>
          <a:bodyPr numCol="1"/>
          <a:lstStyle/>
          <a:p>
            <a:pPr lvl="0" algn="just">
              <a:defRPr/>
            </a:pPr>
            <a:r>
              <a:rPr lang="fr-FR" sz="2400" b="1" u="sng" dirty="0">
                <a:solidFill>
                  <a:srgbClr val="FF0000"/>
                </a:solidFill>
              </a:rPr>
              <a:t>Points forts et défis </a:t>
            </a:r>
            <a:r>
              <a:rPr lang="en-US" sz="2400" b="1" u="sng" baseline="30000" dirty="0">
                <a:solidFill>
                  <a:srgbClr val="FF0000"/>
                </a:solidFill>
                <a:latin typeface="Calibri"/>
              </a:rPr>
              <a:t>5</a:t>
            </a:r>
            <a:endParaRPr lang="en-US" sz="2400" b="1" u="sng" dirty="0">
              <a:solidFill>
                <a:srgbClr val="FF0000"/>
              </a:solidFill>
              <a:latin typeface="Calibri"/>
            </a:endParaRPr>
          </a:p>
          <a:p>
            <a:pPr lvl="0" algn="just">
              <a:lnSpc>
                <a:spcPct val="100000"/>
              </a:lnSpc>
              <a:spcBef>
                <a:spcPts val="0"/>
              </a:spcBef>
              <a:buClrTx/>
              <a:defRPr/>
            </a:pPr>
            <a:endParaRPr lang="fr-FR" sz="2400" b="1" u="sng" dirty="0">
              <a:solidFill>
                <a:srgbClr val="FF0000"/>
              </a:solidFill>
            </a:endParaRPr>
          </a:p>
          <a:p>
            <a:pPr algn="just">
              <a:defRPr/>
            </a:pPr>
            <a:r>
              <a:rPr lang="fr-FR" sz="2400" b="1" dirty="0">
                <a:solidFill>
                  <a:prstClr val="black"/>
                </a:solidFill>
              </a:rPr>
              <a:t>Les défis</a:t>
            </a:r>
          </a:p>
          <a:p>
            <a:pPr marL="742950" lvl="1" indent="-285750" algn="just">
              <a:lnSpc>
                <a:spcPct val="100000"/>
              </a:lnSpc>
              <a:buClr>
                <a:srgbClr val="009CDE"/>
              </a:buClr>
            </a:pPr>
            <a:r>
              <a:rPr lang="fr-FR" sz="2200" dirty="0">
                <a:effectLst/>
                <a:ea typeface="Calibri" panose="020F0502020204030204" pitchFamily="34" charset="0"/>
              </a:rPr>
              <a:t>les contenus destinés aux 5-8 ans sont soit absents du programme, soit sont présents mais ne sont abordés que partiellement ;</a:t>
            </a:r>
          </a:p>
          <a:p>
            <a:pPr marL="742950" lvl="1" indent="-285750" algn="just">
              <a:lnSpc>
                <a:spcPct val="100000"/>
              </a:lnSpc>
              <a:buClr>
                <a:srgbClr val="009CDE"/>
              </a:buClr>
            </a:pPr>
            <a:r>
              <a:rPr lang="fr-FR" sz="2200" dirty="0"/>
              <a:t>les contenus liés aux normes sociales, au genre et aux droits humains sont les plus faibles du programme dans un grand nombre de pays ;</a:t>
            </a:r>
          </a:p>
          <a:p>
            <a:pPr marL="742950" lvl="1" indent="-285750" algn="just">
              <a:lnSpc>
                <a:spcPct val="100000"/>
              </a:lnSpc>
              <a:buClr>
                <a:srgbClr val="009CDE"/>
              </a:buClr>
            </a:pPr>
            <a:r>
              <a:rPr lang="fr-FR" sz="2200" dirty="0">
                <a:effectLst/>
                <a:ea typeface="Calibri" panose="020F0502020204030204" pitchFamily="34" charset="0"/>
              </a:rPr>
              <a:t>la formation des enseignants en matière d’éducation à la sexualité ;</a:t>
            </a:r>
            <a:r>
              <a:rPr lang="en-US" sz="2200" dirty="0">
                <a:effectLst/>
                <a:ea typeface="Calibri" panose="020F0502020204030204" pitchFamily="34" charset="0"/>
              </a:rPr>
              <a:t> </a:t>
            </a:r>
          </a:p>
          <a:p>
            <a:pPr marL="742950" lvl="1" indent="-285750" algn="just">
              <a:lnSpc>
                <a:spcPct val="100000"/>
              </a:lnSpc>
              <a:buClr>
                <a:srgbClr val="009CDE"/>
              </a:buClr>
            </a:pPr>
            <a:r>
              <a:rPr lang="fr-FR" sz="2200" dirty="0">
                <a:ea typeface="Calibri" panose="020F0502020204030204" pitchFamily="34" charset="0"/>
              </a:rPr>
              <a:t>l</a:t>
            </a:r>
            <a:r>
              <a:rPr lang="fr-FR" sz="2200" dirty="0">
                <a:effectLst/>
                <a:ea typeface="Calibri" panose="020F0502020204030204" pitchFamily="34" charset="0"/>
              </a:rPr>
              <a:t>’intégration dans la formation initiale et l’indisponibilité ou l’obsolescence des ressources pédagogiques ;</a:t>
            </a:r>
          </a:p>
          <a:p>
            <a:pPr marL="742950" lvl="1" indent="-285750" algn="just">
              <a:lnSpc>
                <a:spcPct val="100000"/>
              </a:lnSpc>
              <a:buClr>
                <a:srgbClr val="009CDE"/>
              </a:buClr>
            </a:pPr>
            <a:r>
              <a:rPr lang="fr-FR" sz="2200" dirty="0">
                <a:effectLst/>
                <a:ea typeface="Calibri" panose="020F0502020204030204" pitchFamily="34" charset="0"/>
              </a:rPr>
              <a:t>l’intégration dans le programme d’enseignement national ;</a:t>
            </a:r>
          </a:p>
          <a:p>
            <a:pPr marL="742950" lvl="1" indent="-285750" algn="just">
              <a:lnSpc>
                <a:spcPct val="100000"/>
              </a:lnSpc>
              <a:buClr>
                <a:srgbClr val="009CDE"/>
              </a:buClr>
            </a:pPr>
            <a:r>
              <a:rPr lang="fr-FR" sz="2200" dirty="0">
                <a:effectLst/>
                <a:ea typeface="Calibri" panose="020F0502020204030204" pitchFamily="34" charset="0"/>
              </a:rPr>
              <a:t>le caractère évaluable de la discipline. </a:t>
            </a:r>
            <a:endParaRPr lang="fr-FR" sz="2200" dirty="0"/>
          </a:p>
        </p:txBody>
      </p:sp>
    </p:spTree>
    <p:extLst>
      <p:ext uri="{BB962C8B-B14F-4D97-AF65-F5344CB8AC3E}">
        <p14:creationId xmlns:p14="http://schemas.microsoft.com/office/powerpoint/2010/main" val="1329509098"/>
      </p:ext>
    </p:extLst>
  </p:cSld>
  <p:clrMapOvr>
    <a:masterClrMapping/>
  </p:clrMapOvr>
  <mc:AlternateContent xmlns:mc="http://schemas.openxmlformats.org/markup-compatibility/2006" xmlns:p14="http://schemas.microsoft.com/office/powerpoint/2010/main">
    <mc:Choice Requires="p14">
      <p:transition spd="slow" p14:dur="2000" advTm="58241"/>
    </mc:Choice>
    <mc:Fallback xmlns="">
      <p:transition spd="slow" advTm="5824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p:nvPr>
        </p:nvSpPr>
        <p:spPr>
          <a:xfrm>
            <a:off x="631066" y="439387"/>
            <a:ext cx="10555490" cy="842761"/>
          </a:xfrm>
        </p:spPr>
        <p:txBody>
          <a:bodyPr anchor="b"/>
          <a:lstStyle/>
          <a:p>
            <a:pPr algn="ctr"/>
            <a:r>
              <a:rPr lang="en-US" sz="2800" dirty="0">
                <a:latin typeface="Arial Black" panose="020B0A04020102020204" pitchFamily="34" charset="0"/>
                <a:cs typeface="Arial"/>
              </a:rPr>
              <a:t>Etat des </a:t>
            </a:r>
            <a:r>
              <a:rPr lang="en-US" sz="2800" dirty="0" err="1">
                <a:latin typeface="Arial Black" panose="020B0A04020102020204" pitchFamily="34" charset="0"/>
                <a:cs typeface="Arial"/>
              </a:rPr>
              <a:t>lieux</a:t>
            </a:r>
            <a:r>
              <a:rPr lang="en-US" sz="2800" dirty="0">
                <a:latin typeface="Arial Black" panose="020B0A04020102020204" pitchFamily="34" charset="0"/>
                <a:cs typeface="Arial"/>
              </a:rPr>
              <a:t> des programmes </a:t>
            </a:r>
            <a:r>
              <a:rPr lang="en-US" sz="2800" dirty="0" err="1">
                <a:latin typeface="Arial Black" panose="020B0A04020102020204" pitchFamily="34" charset="0"/>
                <a:cs typeface="Arial"/>
              </a:rPr>
              <a:t>d’ECS</a:t>
            </a:r>
            <a:r>
              <a:rPr lang="en-US" sz="2800" dirty="0">
                <a:latin typeface="Arial Black" panose="020B0A04020102020204" pitchFamily="34" charset="0"/>
                <a:cs typeface="Arial"/>
              </a:rPr>
              <a:t> dans </a:t>
            </a:r>
            <a:r>
              <a:rPr lang="en-US" sz="2800" dirty="0" err="1">
                <a:latin typeface="Arial Black" panose="020B0A04020102020204" pitchFamily="34" charset="0"/>
                <a:cs typeface="Arial"/>
              </a:rPr>
              <a:t>certains</a:t>
            </a:r>
            <a:r>
              <a:rPr lang="en-US" sz="2800" dirty="0">
                <a:latin typeface="Arial Black" panose="020B0A04020102020204" pitchFamily="34" charset="0"/>
                <a:cs typeface="Arial"/>
              </a:rPr>
              <a:t> pays de </a:t>
            </a:r>
            <a:r>
              <a:rPr lang="en-US" sz="2800" dirty="0" err="1">
                <a:latin typeface="Arial Black" panose="020B0A04020102020204" pitchFamily="34" charset="0"/>
                <a:cs typeface="Arial"/>
              </a:rPr>
              <a:t>l’Afrique</a:t>
            </a:r>
            <a:r>
              <a:rPr lang="en-US" sz="2800" dirty="0">
                <a:latin typeface="Arial Black" panose="020B0A04020102020204" pitchFamily="34" charset="0"/>
                <a:cs typeface="Arial"/>
              </a:rPr>
              <a:t> francophone </a:t>
            </a:r>
            <a:r>
              <a:rPr lang="fr-CA" sz="2800" dirty="0">
                <a:latin typeface="Arial Black" panose="020B0A04020102020204" pitchFamily="34" charset="0"/>
                <a:cs typeface="Arial"/>
              </a:rPr>
              <a:t> </a:t>
            </a:r>
            <a:endParaRPr lang="en-US" sz="2800" dirty="0">
              <a:latin typeface="Arial Black" panose="020B0A04020102020204" pitchFamily="34" charset="0"/>
              <a:cs typeface="Arial"/>
            </a:endParaRPr>
          </a:p>
        </p:txBody>
      </p:sp>
      <p:sp>
        <p:nvSpPr>
          <p:cNvPr id="3" name="Text Placeholder 2">
            <a:extLst>
              <a:ext uri="{FF2B5EF4-FFF2-40B4-BE49-F238E27FC236}">
                <a16:creationId xmlns:a16="http://schemas.microsoft.com/office/drawing/2014/main" id="{267FC627-7B93-4700-932D-8E8BCC0861ED}"/>
              </a:ext>
            </a:extLst>
          </p:cNvPr>
          <p:cNvSpPr>
            <a:spLocks noGrp="1"/>
          </p:cNvSpPr>
          <p:nvPr>
            <p:ph type="body" sz="quarter" idx="13"/>
          </p:nvPr>
        </p:nvSpPr>
        <p:spPr>
          <a:xfrm>
            <a:off x="631824" y="1570038"/>
            <a:ext cx="11077245" cy="4237638"/>
          </a:xfrm>
        </p:spPr>
        <p:txBody>
          <a:bodyPr numCol="1"/>
          <a:lstStyle/>
          <a:p>
            <a:pPr lvl="0" algn="just">
              <a:defRPr/>
            </a:pPr>
            <a:r>
              <a:rPr lang="fr-FR" sz="2200" b="1" u="sng" dirty="0">
                <a:solidFill>
                  <a:srgbClr val="FF0000"/>
                </a:solidFill>
              </a:rPr>
              <a:t>Différentes appellations d’ECS dans certains pays </a:t>
            </a:r>
            <a:r>
              <a:rPr lang="en-US" sz="2200" b="1" u="sng" baseline="30000" dirty="0">
                <a:solidFill>
                  <a:srgbClr val="FF0000"/>
                </a:solidFill>
              </a:rPr>
              <a:t>5</a:t>
            </a:r>
            <a:endParaRPr lang="en-US" sz="2200" b="1" u="sng" dirty="0">
              <a:solidFill>
                <a:srgbClr val="FF0000"/>
              </a:solidFill>
            </a:endParaRPr>
          </a:p>
          <a:p>
            <a:pPr algn="just">
              <a:lnSpc>
                <a:spcPct val="100000"/>
              </a:lnSpc>
              <a:spcBef>
                <a:spcPts val="0"/>
              </a:spcBef>
              <a:buClrTx/>
              <a:defRPr/>
            </a:pPr>
            <a:endParaRPr lang="fr-FR" dirty="0"/>
          </a:p>
          <a:p>
            <a:pPr algn="just">
              <a:lnSpc>
                <a:spcPct val="100000"/>
              </a:lnSpc>
              <a:spcBef>
                <a:spcPts val="0"/>
              </a:spcBef>
              <a:buClrTx/>
              <a:defRPr/>
            </a:pPr>
            <a:r>
              <a:rPr lang="fr-FR" dirty="0"/>
              <a:t>Les programmes d’éducation à la sexualité, quelle que soit leur dénomination, se fondent sur les droits humains – notamment les droits à la santé, à l’éducation, à la non-discrimination et à un accès équitable à l’information et contribuent à les renforcer en permettant aux enfants et aux jeunes de comprendre leurs droits et de les exercer tout au long de leur vie.:</a:t>
            </a:r>
          </a:p>
          <a:p>
            <a:pPr lvl="3">
              <a:lnSpc>
                <a:spcPct val="150000"/>
              </a:lnSpc>
              <a:buClr>
                <a:srgbClr val="009CDE"/>
              </a:buClr>
            </a:pPr>
            <a:r>
              <a:rPr lang="fr-CA" dirty="0"/>
              <a:t>Éducation à la vie familiale (</a:t>
            </a:r>
            <a:r>
              <a:rPr lang="fr-CA" b="1" dirty="0"/>
              <a:t>République démocratique du Congo</a:t>
            </a:r>
            <a:r>
              <a:rPr lang="fr-CA" dirty="0"/>
              <a:t>)</a:t>
            </a:r>
          </a:p>
          <a:p>
            <a:pPr lvl="3">
              <a:lnSpc>
                <a:spcPct val="150000"/>
              </a:lnSpc>
              <a:buClr>
                <a:srgbClr val="009CDE"/>
              </a:buClr>
            </a:pPr>
            <a:r>
              <a:rPr lang="fr-CA" dirty="0"/>
              <a:t>Éducation à la santé de la reproduction (</a:t>
            </a:r>
            <a:r>
              <a:rPr lang="fr-CA" b="1" dirty="0"/>
              <a:t>Sénégal</a:t>
            </a:r>
            <a:r>
              <a:rPr lang="fr-CA" dirty="0"/>
              <a:t>)</a:t>
            </a:r>
          </a:p>
          <a:p>
            <a:pPr lvl="3">
              <a:lnSpc>
                <a:spcPct val="150000"/>
              </a:lnSpc>
              <a:buClr>
                <a:srgbClr val="009CDE"/>
              </a:buClr>
            </a:pPr>
            <a:r>
              <a:rPr lang="fr-CA" dirty="0"/>
              <a:t>Éducation sexuelle complète (</a:t>
            </a:r>
            <a:r>
              <a:rPr lang="fr-CA" b="1" dirty="0"/>
              <a:t>Togo</a:t>
            </a:r>
            <a:r>
              <a:rPr lang="fr-CA" dirty="0"/>
              <a:t>)</a:t>
            </a:r>
          </a:p>
          <a:p>
            <a:pPr lvl="3">
              <a:lnSpc>
                <a:spcPct val="150000"/>
              </a:lnSpc>
              <a:buClr>
                <a:srgbClr val="009CDE"/>
              </a:buClr>
            </a:pPr>
            <a:r>
              <a:rPr lang="fr-CA" dirty="0"/>
              <a:t>Éducation sexuelle intégrée (</a:t>
            </a:r>
            <a:r>
              <a:rPr lang="fr-CA" b="1" dirty="0"/>
              <a:t>Cameroun</a:t>
            </a:r>
            <a:r>
              <a:rPr lang="fr-CA" dirty="0"/>
              <a:t>)</a:t>
            </a:r>
          </a:p>
          <a:p>
            <a:pPr lvl="3">
              <a:lnSpc>
                <a:spcPct val="150000"/>
              </a:lnSpc>
              <a:buClr>
                <a:srgbClr val="009CDE"/>
              </a:buClr>
            </a:pPr>
            <a:r>
              <a:rPr lang="fr-CA" dirty="0"/>
              <a:t>Éducation à la santé sexuelle (</a:t>
            </a:r>
            <a:r>
              <a:rPr lang="fr-CA" b="1" dirty="0"/>
              <a:t>Bénin</a:t>
            </a:r>
            <a:r>
              <a:rPr lang="fr-CA" dirty="0"/>
              <a:t>) </a:t>
            </a:r>
          </a:p>
          <a:p>
            <a:pPr lvl="3">
              <a:lnSpc>
                <a:spcPct val="150000"/>
              </a:lnSpc>
              <a:buClr>
                <a:srgbClr val="009CDE"/>
              </a:buClr>
            </a:pPr>
            <a:r>
              <a:rPr lang="en-US" dirty="0"/>
              <a:t>E</a:t>
            </a:r>
            <a:r>
              <a:rPr lang="en-US" i="0" u="none" strike="noStrike" baseline="0" dirty="0"/>
              <a:t>ducation et information completes (</a:t>
            </a:r>
            <a:r>
              <a:rPr lang="en-US" b="1" i="0" u="none" strike="noStrike" baseline="0" dirty="0"/>
              <a:t>UNESCO</a:t>
            </a:r>
            <a:r>
              <a:rPr lang="en-US" i="0" u="none" strike="noStrike" baseline="0" dirty="0"/>
              <a:t>)</a:t>
            </a:r>
            <a:endParaRPr lang="fr-CA" dirty="0"/>
          </a:p>
          <a:p>
            <a:endParaRPr lang="en-US" dirty="0"/>
          </a:p>
        </p:txBody>
      </p:sp>
    </p:spTree>
    <p:extLst>
      <p:ext uri="{BB962C8B-B14F-4D97-AF65-F5344CB8AC3E}">
        <p14:creationId xmlns:p14="http://schemas.microsoft.com/office/powerpoint/2010/main" val="1997366079"/>
      </p:ext>
    </p:extLst>
  </p:cSld>
  <p:clrMapOvr>
    <a:masterClrMapping/>
  </p:clrMapOvr>
  <mc:AlternateContent xmlns:mc="http://schemas.openxmlformats.org/markup-compatibility/2006" xmlns:p14="http://schemas.microsoft.com/office/powerpoint/2010/main">
    <mc:Choice Requires="p14">
      <p:transition spd="slow" p14:dur="2000" advTm="46489"/>
    </mc:Choice>
    <mc:Fallback xmlns="">
      <p:transition spd="slow" advTm="4648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p:nvPr>
        </p:nvSpPr>
        <p:spPr>
          <a:xfrm>
            <a:off x="631065" y="356261"/>
            <a:ext cx="10329859" cy="925888"/>
          </a:xfrm>
        </p:spPr>
        <p:txBody>
          <a:bodyPr anchor="b"/>
          <a:lstStyle/>
          <a:p>
            <a:pPr algn="ctr"/>
            <a:r>
              <a:rPr lang="en-US" sz="2800" dirty="0">
                <a:latin typeface="Arial Black" panose="020B0A04020102020204" pitchFamily="34" charset="0"/>
                <a:cs typeface="Arial"/>
              </a:rPr>
              <a:t>Etat des </a:t>
            </a:r>
            <a:r>
              <a:rPr lang="en-US" sz="2800" dirty="0" err="1">
                <a:latin typeface="Arial Black" panose="020B0A04020102020204" pitchFamily="34" charset="0"/>
                <a:cs typeface="Arial"/>
              </a:rPr>
              <a:t>lieux</a:t>
            </a:r>
            <a:r>
              <a:rPr lang="en-US" sz="2800" dirty="0">
                <a:latin typeface="Arial Black" panose="020B0A04020102020204" pitchFamily="34" charset="0"/>
                <a:cs typeface="Arial"/>
              </a:rPr>
              <a:t> des programmes </a:t>
            </a:r>
            <a:r>
              <a:rPr lang="en-US" sz="2800" dirty="0" err="1">
                <a:latin typeface="Arial Black" panose="020B0A04020102020204" pitchFamily="34" charset="0"/>
                <a:cs typeface="Arial"/>
              </a:rPr>
              <a:t>d’ECS</a:t>
            </a:r>
            <a:r>
              <a:rPr lang="en-US" sz="2800" dirty="0">
                <a:latin typeface="Arial Black" panose="020B0A04020102020204" pitchFamily="34" charset="0"/>
                <a:cs typeface="Arial"/>
              </a:rPr>
              <a:t> dans </a:t>
            </a:r>
            <a:r>
              <a:rPr lang="en-US" sz="2800" dirty="0" err="1">
                <a:latin typeface="Arial Black" panose="020B0A04020102020204" pitchFamily="34" charset="0"/>
                <a:cs typeface="Arial"/>
              </a:rPr>
              <a:t>certains</a:t>
            </a:r>
            <a:r>
              <a:rPr lang="en-US" sz="2800" dirty="0">
                <a:latin typeface="Arial Black" panose="020B0A04020102020204" pitchFamily="34" charset="0"/>
                <a:cs typeface="Arial"/>
              </a:rPr>
              <a:t> pays de </a:t>
            </a:r>
            <a:r>
              <a:rPr lang="en-US" sz="2800" dirty="0" err="1">
                <a:latin typeface="Arial Black" panose="020B0A04020102020204" pitchFamily="34" charset="0"/>
                <a:cs typeface="Arial"/>
              </a:rPr>
              <a:t>l’Afrique</a:t>
            </a:r>
            <a:r>
              <a:rPr lang="en-US" sz="2800" dirty="0">
                <a:latin typeface="Arial Black" panose="020B0A04020102020204" pitchFamily="34" charset="0"/>
                <a:cs typeface="Arial"/>
              </a:rPr>
              <a:t> francophone </a:t>
            </a:r>
            <a:r>
              <a:rPr lang="fr-CA" sz="2800" dirty="0">
                <a:latin typeface="Arial Black" panose="020B0A04020102020204" pitchFamily="34" charset="0"/>
                <a:cs typeface="Arial"/>
              </a:rPr>
              <a:t> </a:t>
            </a:r>
            <a:endParaRPr lang="en-US" sz="2800" dirty="0">
              <a:latin typeface="Arial Black" panose="020B0A04020102020204" pitchFamily="34" charset="0"/>
              <a:cs typeface="Arial"/>
            </a:endParaRPr>
          </a:p>
        </p:txBody>
      </p:sp>
      <p:sp>
        <p:nvSpPr>
          <p:cNvPr id="3" name="Text Placeholder 2">
            <a:extLst>
              <a:ext uri="{FF2B5EF4-FFF2-40B4-BE49-F238E27FC236}">
                <a16:creationId xmlns:a16="http://schemas.microsoft.com/office/drawing/2014/main" id="{267FC627-7B93-4700-932D-8E8BCC0861ED}"/>
              </a:ext>
            </a:extLst>
          </p:cNvPr>
          <p:cNvSpPr>
            <a:spLocks noGrp="1"/>
          </p:cNvSpPr>
          <p:nvPr>
            <p:ph type="body" sz="quarter" idx="13"/>
          </p:nvPr>
        </p:nvSpPr>
        <p:spPr>
          <a:xfrm>
            <a:off x="631824" y="1302166"/>
            <a:ext cx="11166165" cy="4931701"/>
          </a:xfrm>
        </p:spPr>
        <p:txBody>
          <a:bodyPr numCol="1"/>
          <a:lstStyle/>
          <a:p>
            <a:pPr>
              <a:defRPr/>
            </a:pPr>
            <a:r>
              <a:rPr lang="fr-FR" sz="2200" b="1" u="sng" dirty="0">
                <a:solidFill>
                  <a:srgbClr val="FF0000"/>
                </a:solidFill>
              </a:rPr>
              <a:t>Importance régionale de l’ECS</a:t>
            </a:r>
            <a:r>
              <a:rPr lang="fr-FR" sz="2200" b="1" dirty="0">
                <a:solidFill>
                  <a:srgbClr val="FF0000"/>
                </a:solidFill>
              </a:rPr>
              <a:t> </a:t>
            </a:r>
            <a:r>
              <a:rPr lang="en-US" sz="2200" baseline="30000" dirty="0"/>
              <a:t>6</a:t>
            </a:r>
            <a:r>
              <a:rPr lang="fr-FR" sz="2200" b="1" u="sng" dirty="0">
                <a:solidFill>
                  <a:srgbClr val="FF0000"/>
                </a:solidFill>
              </a:rPr>
              <a:t> </a:t>
            </a:r>
          </a:p>
          <a:p>
            <a:pPr lvl="0" algn="just">
              <a:lnSpc>
                <a:spcPct val="100000"/>
              </a:lnSpc>
              <a:spcBef>
                <a:spcPts val="0"/>
              </a:spcBef>
              <a:buClrTx/>
              <a:defRPr/>
            </a:pPr>
            <a:endParaRPr lang="fr-FR" sz="2200" dirty="0">
              <a:solidFill>
                <a:prstClr val="black"/>
              </a:solidFill>
            </a:endParaRPr>
          </a:p>
          <a:p>
            <a:pPr lvl="0" algn="just">
              <a:lnSpc>
                <a:spcPct val="100000"/>
              </a:lnSpc>
              <a:spcBef>
                <a:spcPts val="0"/>
              </a:spcBef>
              <a:buClrTx/>
              <a:defRPr/>
            </a:pPr>
            <a:r>
              <a:rPr lang="fr-FR" sz="2200" dirty="0">
                <a:solidFill>
                  <a:prstClr val="black"/>
                </a:solidFill>
              </a:rPr>
              <a:t>L’importance de l’ECS se justifie sur plusieurs plans notamment dans les domaines de l’éducation, de la santé, de l’égalité de genre et les normes de protection.</a:t>
            </a:r>
          </a:p>
          <a:p>
            <a:pPr lvl="0" algn="just">
              <a:lnSpc>
                <a:spcPct val="100000"/>
              </a:lnSpc>
              <a:spcBef>
                <a:spcPts val="0"/>
              </a:spcBef>
              <a:buClrTx/>
              <a:defRPr/>
            </a:pPr>
            <a:endParaRPr lang="fr-FR" sz="2200" dirty="0">
              <a:solidFill>
                <a:prstClr val="black"/>
              </a:solidFill>
            </a:endParaRPr>
          </a:p>
          <a:p>
            <a:pPr lvl="0" algn="just">
              <a:lnSpc>
                <a:spcPct val="100000"/>
              </a:lnSpc>
              <a:spcBef>
                <a:spcPts val="0"/>
              </a:spcBef>
              <a:buClrTx/>
              <a:defRPr/>
            </a:pPr>
            <a:r>
              <a:rPr lang="fr-FR" sz="2200" b="1" dirty="0">
                <a:solidFill>
                  <a:prstClr val="black"/>
                </a:solidFill>
              </a:rPr>
              <a:t>Sur le plan de l’éducation</a:t>
            </a:r>
            <a:endParaRPr lang="fr-FR" sz="2200" dirty="0">
              <a:solidFill>
                <a:prstClr val="black"/>
              </a:solidFill>
            </a:endParaRPr>
          </a:p>
          <a:p>
            <a:pPr marL="342900" indent="-342900" algn="just">
              <a:buClr>
                <a:srgbClr val="009CDE"/>
              </a:buClr>
              <a:buFont typeface="Arial" panose="020B0604020202020204" pitchFamily="34" charset="0"/>
              <a:buChar char="•"/>
            </a:pPr>
            <a:r>
              <a:rPr lang="fr-CA" sz="2200" dirty="0"/>
              <a:t>Seulement 27 % des jeunes hommes et 25 % des jeunes femmes répondent correctement aux questions sur la prévention du VIH et identifient les fausses croyances sur le VIH et le sida.</a:t>
            </a:r>
          </a:p>
          <a:p>
            <a:pPr marL="342900" indent="-342900" algn="just">
              <a:buClr>
                <a:srgbClr val="009CDE"/>
              </a:buClr>
              <a:buFont typeface="Arial" panose="020B0604020202020204" pitchFamily="34" charset="0"/>
              <a:buChar char="•"/>
            </a:pPr>
            <a:r>
              <a:rPr lang="fr-CA" sz="2200" dirty="0"/>
              <a:t>Il n’y a que deux pays en AOC où plus de la moitié des femmes interrogées ont une connaissance correcte de leur période de fécondité.</a:t>
            </a:r>
          </a:p>
          <a:p>
            <a:pPr marL="342900" indent="-342900" algn="just">
              <a:buClr>
                <a:srgbClr val="009CDE"/>
              </a:buClr>
              <a:buFont typeface="Arial" panose="020B0604020202020204" pitchFamily="34" charset="0"/>
              <a:buChar char="•"/>
            </a:pPr>
            <a:r>
              <a:rPr lang="fr-CA" sz="2200" dirty="0"/>
              <a:t>Le manque de connaissances et les idées fausses sur les contraceptifs chez les adolescentes et les jeunes femmes constituent un obstacle persistant à la demande et à l’utilisation des contraceptifs.</a:t>
            </a:r>
          </a:p>
          <a:p>
            <a:endParaRPr lang="en-US" sz="2200" dirty="0"/>
          </a:p>
        </p:txBody>
      </p:sp>
    </p:spTree>
    <p:extLst>
      <p:ext uri="{BB962C8B-B14F-4D97-AF65-F5344CB8AC3E}">
        <p14:creationId xmlns:p14="http://schemas.microsoft.com/office/powerpoint/2010/main" val="4141596404"/>
      </p:ext>
    </p:extLst>
  </p:cSld>
  <p:clrMapOvr>
    <a:masterClrMapping/>
  </p:clrMapOvr>
  <mc:AlternateContent xmlns:mc="http://schemas.openxmlformats.org/markup-compatibility/2006" xmlns:p14="http://schemas.microsoft.com/office/powerpoint/2010/main">
    <mc:Choice Requires="p14">
      <p:transition spd="slow" p14:dur="2000" advTm="43341"/>
    </mc:Choice>
    <mc:Fallback xmlns="">
      <p:transition spd="slow" advTm="4334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p:nvPr>
        </p:nvSpPr>
        <p:spPr>
          <a:xfrm>
            <a:off x="631065" y="439387"/>
            <a:ext cx="10861345" cy="842761"/>
          </a:xfrm>
        </p:spPr>
        <p:txBody>
          <a:bodyPr anchor="b"/>
          <a:lstStyle/>
          <a:p>
            <a:pPr algn="ctr"/>
            <a:r>
              <a:rPr lang="en-US" sz="2800" dirty="0">
                <a:latin typeface="Arial Black" panose="020B0A04020102020204" pitchFamily="34" charset="0"/>
                <a:cs typeface="Arial"/>
              </a:rPr>
              <a:t>Etat des </a:t>
            </a:r>
            <a:r>
              <a:rPr lang="en-US" sz="2800" dirty="0" err="1">
                <a:latin typeface="Arial Black" panose="020B0A04020102020204" pitchFamily="34" charset="0"/>
                <a:cs typeface="Arial"/>
              </a:rPr>
              <a:t>lieux</a:t>
            </a:r>
            <a:r>
              <a:rPr lang="en-US" sz="2800" dirty="0">
                <a:latin typeface="Arial Black" panose="020B0A04020102020204" pitchFamily="34" charset="0"/>
                <a:cs typeface="Arial"/>
              </a:rPr>
              <a:t> des programmes </a:t>
            </a:r>
            <a:r>
              <a:rPr lang="en-US" sz="2800" dirty="0" err="1">
                <a:latin typeface="Arial Black" panose="020B0A04020102020204" pitchFamily="34" charset="0"/>
                <a:cs typeface="Arial"/>
              </a:rPr>
              <a:t>d’ECS</a:t>
            </a:r>
            <a:r>
              <a:rPr lang="en-US" sz="2800" dirty="0">
                <a:latin typeface="Arial Black" panose="020B0A04020102020204" pitchFamily="34" charset="0"/>
                <a:cs typeface="Arial"/>
              </a:rPr>
              <a:t> dans </a:t>
            </a:r>
            <a:r>
              <a:rPr lang="en-US" sz="2800" dirty="0" err="1">
                <a:latin typeface="Arial Black" panose="020B0A04020102020204" pitchFamily="34" charset="0"/>
                <a:cs typeface="Arial"/>
              </a:rPr>
              <a:t>certains</a:t>
            </a:r>
            <a:r>
              <a:rPr lang="en-US" sz="2800" dirty="0">
                <a:latin typeface="Arial Black" panose="020B0A04020102020204" pitchFamily="34" charset="0"/>
                <a:cs typeface="Arial"/>
              </a:rPr>
              <a:t> pays de </a:t>
            </a:r>
            <a:r>
              <a:rPr lang="en-US" sz="2800" dirty="0" err="1">
                <a:latin typeface="Arial Black" panose="020B0A04020102020204" pitchFamily="34" charset="0"/>
                <a:cs typeface="Arial"/>
              </a:rPr>
              <a:t>l’Afrique</a:t>
            </a:r>
            <a:r>
              <a:rPr lang="en-US" sz="2800" dirty="0">
                <a:latin typeface="Arial Black" panose="020B0A04020102020204" pitchFamily="34" charset="0"/>
                <a:cs typeface="Arial"/>
              </a:rPr>
              <a:t> francophone </a:t>
            </a:r>
            <a:r>
              <a:rPr lang="fr-CA" sz="2800" dirty="0">
                <a:latin typeface="Arial Black" panose="020B0A04020102020204" pitchFamily="34" charset="0"/>
                <a:cs typeface="Arial"/>
              </a:rPr>
              <a:t> </a:t>
            </a:r>
            <a:endParaRPr lang="en-US" sz="2800" dirty="0">
              <a:latin typeface="Arial Black" panose="020B0A04020102020204" pitchFamily="34" charset="0"/>
              <a:cs typeface="Arial"/>
            </a:endParaRPr>
          </a:p>
        </p:txBody>
      </p:sp>
      <p:sp>
        <p:nvSpPr>
          <p:cNvPr id="3" name="Text Placeholder 2">
            <a:extLst>
              <a:ext uri="{FF2B5EF4-FFF2-40B4-BE49-F238E27FC236}">
                <a16:creationId xmlns:a16="http://schemas.microsoft.com/office/drawing/2014/main" id="{267FC627-7B93-4700-932D-8E8BCC0861ED}"/>
              </a:ext>
            </a:extLst>
          </p:cNvPr>
          <p:cNvSpPr>
            <a:spLocks noGrp="1"/>
          </p:cNvSpPr>
          <p:nvPr>
            <p:ph type="body" sz="quarter" idx="13"/>
          </p:nvPr>
        </p:nvSpPr>
        <p:spPr>
          <a:xfrm>
            <a:off x="665707" y="1413921"/>
            <a:ext cx="10860586" cy="5004692"/>
          </a:xfrm>
        </p:spPr>
        <p:txBody>
          <a:bodyPr numCol="1"/>
          <a:lstStyle/>
          <a:p>
            <a:pPr algn="just">
              <a:defRPr/>
            </a:pPr>
            <a:r>
              <a:rPr lang="fr-FR" sz="2200" b="1" u="sng" dirty="0">
                <a:solidFill>
                  <a:srgbClr val="FF0000"/>
                </a:solidFill>
              </a:rPr>
              <a:t>Importance régionale de l’ECS</a:t>
            </a:r>
            <a:r>
              <a:rPr lang="fr-FR" sz="2200" b="1" dirty="0">
                <a:solidFill>
                  <a:srgbClr val="FF0000"/>
                </a:solidFill>
              </a:rPr>
              <a:t> </a:t>
            </a:r>
            <a:r>
              <a:rPr lang="en-US" sz="2200" baseline="30000" dirty="0"/>
              <a:t>6</a:t>
            </a:r>
            <a:endParaRPr lang="fr-FR" sz="2200" b="1" baseline="30000" dirty="0">
              <a:solidFill>
                <a:srgbClr val="FF0000"/>
              </a:solidFill>
            </a:endParaRPr>
          </a:p>
          <a:p>
            <a:pPr lvl="0" algn="just">
              <a:lnSpc>
                <a:spcPct val="100000"/>
              </a:lnSpc>
              <a:spcBef>
                <a:spcPts val="0"/>
              </a:spcBef>
              <a:buClrTx/>
              <a:defRPr/>
            </a:pPr>
            <a:endParaRPr lang="fr-FR" sz="2200" dirty="0">
              <a:solidFill>
                <a:prstClr val="black"/>
              </a:solidFill>
            </a:endParaRPr>
          </a:p>
          <a:p>
            <a:pPr lvl="0" algn="just">
              <a:lnSpc>
                <a:spcPct val="100000"/>
              </a:lnSpc>
              <a:spcBef>
                <a:spcPts val="0"/>
              </a:spcBef>
              <a:spcAft>
                <a:spcPts val="1200"/>
              </a:spcAft>
              <a:buClrTx/>
              <a:defRPr/>
            </a:pPr>
            <a:r>
              <a:rPr lang="fr-FR" sz="2200" b="1" dirty="0">
                <a:solidFill>
                  <a:prstClr val="black"/>
                </a:solidFill>
              </a:rPr>
              <a:t>Sur le plan de la santé</a:t>
            </a:r>
            <a:endParaRPr lang="fr-FR" sz="2200" dirty="0">
              <a:solidFill>
                <a:prstClr val="black"/>
              </a:solidFill>
            </a:endParaRPr>
          </a:p>
          <a:p>
            <a:pPr lvl="1" algn="just">
              <a:spcBef>
                <a:spcPts val="0"/>
              </a:spcBef>
              <a:spcAft>
                <a:spcPts val="1200"/>
              </a:spcAft>
              <a:buClr>
                <a:srgbClr val="009CDE"/>
              </a:buClr>
            </a:pPr>
            <a:r>
              <a:rPr lang="fr-CA" sz="2200" dirty="0"/>
              <a:t>Dans la plupart des pays en AOC, 12-16% des jeunes ont eu des rapports sexuels avant l’âge de 15 ans.</a:t>
            </a:r>
          </a:p>
          <a:p>
            <a:pPr lvl="1" algn="just">
              <a:spcBef>
                <a:spcPts val="0"/>
              </a:spcBef>
              <a:spcAft>
                <a:spcPts val="1200"/>
              </a:spcAft>
              <a:buClr>
                <a:srgbClr val="009CDE"/>
              </a:buClr>
            </a:pPr>
            <a:r>
              <a:rPr lang="fr-CA" sz="2200" dirty="0"/>
              <a:t>Dans cette région, le taux de natalité chez les adolescentes est le plus élevé, </a:t>
            </a:r>
            <a:r>
              <a:rPr lang="fr-FR" sz="2200" dirty="0"/>
              <a:t>pouvant atteindre plus de 178 naissances pour 1 000 filles âgées de 15 à 19 ans,</a:t>
            </a:r>
            <a:endParaRPr lang="fr-CA" sz="2200" dirty="0"/>
          </a:p>
          <a:p>
            <a:pPr lvl="1" algn="just">
              <a:spcBef>
                <a:spcPts val="0"/>
              </a:spcBef>
              <a:spcAft>
                <a:spcPts val="1200"/>
              </a:spcAft>
              <a:buClr>
                <a:srgbClr val="009CDE"/>
              </a:buClr>
            </a:pPr>
            <a:r>
              <a:rPr lang="fr-CA" sz="2200" dirty="0"/>
              <a:t>En moyenne, un décès sur quatre des adolescentes de 15-19 ans est lié à la grossesse.</a:t>
            </a:r>
          </a:p>
          <a:p>
            <a:pPr lvl="1" algn="just">
              <a:spcBef>
                <a:spcPts val="0"/>
              </a:spcBef>
              <a:spcAft>
                <a:spcPts val="1200"/>
              </a:spcAft>
              <a:buClr>
                <a:srgbClr val="009CDE"/>
              </a:buClr>
            </a:pPr>
            <a:r>
              <a:rPr lang="fr-CA" sz="2200" dirty="0"/>
              <a:t>Les nouvelles infections par le VIH chez les jeunes de 15-24 ans sont persistantes (64%) et touchent les filles et les jeunes femmes de manière disproportionnée.</a:t>
            </a:r>
            <a:endParaRPr lang="fr-FR" sz="2200" dirty="0">
              <a:solidFill>
                <a:prstClr val="black"/>
              </a:solidFill>
            </a:endParaRPr>
          </a:p>
          <a:p>
            <a:endParaRPr lang="en-US" sz="2200" dirty="0"/>
          </a:p>
        </p:txBody>
      </p:sp>
    </p:spTree>
    <p:extLst>
      <p:ext uri="{BB962C8B-B14F-4D97-AF65-F5344CB8AC3E}">
        <p14:creationId xmlns:p14="http://schemas.microsoft.com/office/powerpoint/2010/main" val="3345110028"/>
      </p:ext>
    </p:extLst>
  </p:cSld>
  <p:clrMapOvr>
    <a:masterClrMapping/>
  </p:clrMapOvr>
  <mc:AlternateContent xmlns:mc="http://schemas.openxmlformats.org/markup-compatibility/2006" xmlns:p14="http://schemas.microsoft.com/office/powerpoint/2010/main">
    <mc:Choice Requires="p14">
      <p:transition spd="slow" p14:dur="2000" advTm="34139"/>
    </mc:Choice>
    <mc:Fallback xmlns="">
      <p:transition spd="slow" advTm="3413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360D-F85F-46CE-8D52-7C010F386032}"/>
              </a:ext>
            </a:extLst>
          </p:cNvPr>
          <p:cNvSpPr>
            <a:spLocks noGrp="1"/>
          </p:cNvSpPr>
          <p:nvPr>
            <p:ph type="title"/>
          </p:nvPr>
        </p:nvSpPr>
        <p:spPr>
          <a:xfrm>
            <a:off x="631065" y="344385"/>
            <a:ext cx="10674243" cy="937764"/>
          </a:xfrm>
        </p:spPr>
        <p:txBody>
          <a:bodyPr anchor="b"/>
          <a:lstStyle/>
          <a:p>
            <a:pPr algn="ctr"/>
            <a:r>
              <a:rPr lang="en-US" sz="2800" dirty="0">
                <a:latin typeface="Arial Black" panose="020B0A04020102020204" pitchFamily="34" charset="0"/>
                <a:cs typeface="Arial"/>
              </a:rPr>
              <a:t>Etat des </a:t>
            </a:r>
            <a:r>
              <a:rPr lang="en-US" sz="2800" dirty="0" err="1">
                <a:latin typeface="Arial Black" panose="020B0A04020102020204" pitchFamily="34" charset="0"/>
                <a:cs typeface="Arial"/>
              </a:rPr>
              <a:t>lieux</a:t>
            </a:r>
            <a:r>
              <a:rPr lang="en-US" sz="2800" dirty="0">
                <a:latin typeface="Arial Black" panose="020B0A04020102020204" pitchFamily="34" charset="0"/>
                <a:cs typeface="Arial"/>
              </a:rPr>
              <a:t> des programmes </a:t>
            </a:r>
            <a:r>
              <a:rPr lang="en-US" sz="2800" dirty="0" err="1">
                <a:latin typeface="Arial Black" panose="020B0A04020102020204" pitchFamily="34" charset="0"/>
                <a:cs typeface="Arial"/>
              </a:rPr>
              <a:t>d’ECS</a:t>
            </a:r>
            <a:r>
              <a:rPr lang="en-US" sz="2800" dirty="0">
                <a:latin typeface="Arial Black" panose="020B0A04020102020204" pitchFamily="34" charset="0"/>
                <a:cs typeface="Arial"/>
              </a:rPr>
              <a:t> dans </a:t>
            </a:r>
            <a:r>
              <a:rPr lang="en-US" sz="2800" dirty="0" err="1">
                <a:latin typeface="Arial Black" panose="020B0A04020102020204" pitchFamily="34" charset="0"/>
                <a:cs typeface="Arial"/>
              </a:rPr>
              <a:t>certains</a:t>
            </a:r>
            <a:r>
              <a:rPr lang="en-US" sz="2800" dirty="0">
                <a:latin typeface="Arial Black" panose="020B0A04020102020204" pitchFamily="34" charset="0"/>
                <a:cs typeface="Arial"/>
              </a:rPr>
              <a:t> pays de </a:t>
            </a:r>
            <a:r>
              <a:rPr lang="en-US" sz="2800" dirty="0" err="1">
                <a:latin typeface="Arial Black" panose="020B0A04020102020204" pitchFamily="34" charset="0"/>
                <a:cs typeface="Arial"/>
              </a:rPr>
              <a:t>l’Afrique</a:t>
            </a:r>
            <a:r>
              <a:rPr lang="en-US" sz="2800" dirty="0">
                <a:latin typeface="Arial Black" panose="020B0A04020102020204" pitchFamily="34" charset="0"/>
                <a:cs typeface="Arial"/>
              </a:rPr>
              <a:t> francophone </a:t>
            </a:r>
            <a:r>
              <a:rPr lang="fr-CA" sz="2800" dirty="0">
                <a:latin typeface="Arial Black" panose="020B0A04020102020204" pitchFamily="34" charset="0"/>
                <a:cs typeface="Arial"/>
              </a:rPr>
              <a:t> </a:t>
            </a:r>
            <a:endParaRPr lang="en-US" sz="2800" dirty="0">
              <a:latin typeface="Arial Black" panose="020B0A04020102020204" pitchFamily="34" charset="0"/>
              <a:cs typeface="Arial"/>
            </a:endParaRPr>
          </a:p>
        </p:txBody>
      </p:sp>
      <p:sp>
        <p:nvSpPr>
          <p:cNvPr id="3" name="Text Placeholder 2">
            <a:extLst>
              <a:ext uri="{FF2B5EF4-FFF2-40B4-BE49-F238E27FC236}">
                <a16:creationId xmlns:a16="http://schemas.microsoft.com/office/drawing/2014/main" id="{267FC627-7B93-4700-932D-8E8BCC0861ED}"/>
              </a:ext>
            </a:extLst>
          </p:cNvPr>
          <p:cNvSpPr>
            <a:spLocks noGrp="1"/>
          </p:cNvSpPr>
          <p:nvPr>
            <p:ph type="body" sz="quarter" idx="13"/>
          </p:nvPr>
        </p:nvSpPr>
        <p:spPr/>
        <p:txBody>
          <a:bodyPr numCol="1"/>
          <a:lstStyle/>
          <a:p>
            <a:pPr>
              <a:defRPr/>
            </a:pPr>
            <a:r>
              <a:rPr lang="fr-FR" sz="2400" b="1" u="sng" dirty="0">
                <a:solidFill>
                  <a:srgbClr val="FF0000"/>
                </a:solidFill>
              </a:rPr>
              <a:t>Importance régionale de l’ECS </a:t>
            </a:r>
            <a:r>
              <a:rPr lang="en-US" sz="2400" baseline="30000" dirty="0"/>
              <a:t>6</a:t>
            </a:r>
          </a:p>
          <a:p>
            <a:pPr>
              <a:defRPr/>
            </a:pPr>
            <a:endParaRPr lang="fr-FR" sz="2400" u="sng" dirty="0">
              <a:solidFill>
                <a:prstClr val="black"/>
              </a:solidFill>
            </a:endParaRPr>
          </a:p>
          <a:p>
            <a:pPr lvl="0" algn="just">
              <a:lnSpc>
                <a:spcPct val="100000"/>
              </a:lnSpc>
              <a:spcBef>
                <a:spcPts val="0"/>
              </a:spcBef>
              <a:buClrTx/>
              <a:defRPr/>
            </a:pPr>
            <a:r>
              <a:rPr lang="fr-FR" sz="2400" b="1" dirty="0">
                <a:solidFill>
                  <a:prstClr val="black"/>
                </a:solidFill>
              </a:rPr>
              <a:t>Sur le plan de l’égalité de genre et les normes de protection</a:t>
            </a:r>
          </a:p>
          <a:p>
            <a:pPr lvl="0" algn="just">
              <a:lnSpc>
                <a:spcPct val="100000"/>
              </a:lnSpc>
              <a:spcBef>
                <a:spcPts val="0"/>
              </a:spcBef>
              <a:buClrTx/>
              <a:defRPr/>
            </a:pPr>
            <a:endParaRPr lang="fr-FR" sz="2400" b="1" dirty="0">
              <a:solidFill>
                <a:prstClr val="black"/>
              </a:solidFill>
            </a:endParaRPr>
          </a:p>
          <a:p>
            <a:pPr lvl="1">
              <a:buClr>
                <a:srgbClr val="009CDE"/>
              </a:buClr>
            </a:pPr>
            <a:r>
              <a:rPr lang="fr-CA" sz="2400" dirty="0"/>
              <a:t>Entre 5-30 % des filles âgées de 14 ans ou moins sont mariées.</a:t>
            </a:r>
          </a:p>
          <a:p>
            <a:pPr marL="457200" lvl="1" indent="0">
              <a:buNone/>
            </a:pPr>
            <a:endParaRPr lang="fr-CA" sz="2400" dirty="0"/>
          </a:p>
          <a:p>
            <a:pPr lvl="1">
              <a:buClr>
                <a:srgbClr val="009CDE"/>
              </a:buClr>
            </a:pPr>
            <a:r>
              <a:rPr lang="fr-CA" sz="2400" dirty="0"/>
              <a:t>La justification de la violence envers les femmes par leur mari est une attitude courante chez les adolescents, en particulier les filles.</a:t>
            </a:r>
          </a:p>
          <a:p>
            <a:endParaRPr lang="en-US" sz="2400" dirty="0"/>
          </a:p>
        </p:txBody>
      </p:sp>
    </p:spTree>
    <p:extLst>
      <p:ext uri="{BB962C8B-B14F-4D97-AF65-F5344CB8AC3E}">
        <p14:creationId xmlns:p14="http://schemas.microsoft.com/office/powerpoint/2010/main" val="3935905072"/>
      </p:ext>
    </p:extLst>
  </p:cSld>
  <p:clrMapOvr>
    <a:masterClrMapping/>
  </p:clrMapOvr>
  <mc:AlternateContent xmlns:mc="http://schemas.openxmlformats.org/markup-compatibility/2006" xmlns:p14="http://schemas.microsoft.com/office/powerpoint/2010/main">
    <mc:Choice Requires="p14">
      <p:transition spd="slow" p14:dur="2000" advTm="19828"/>
    </mc:Choice>
    <mc:Fallback xmlns="">
      <p:transition spd="slow" advTm="1982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F80E-9EDD-410F-91C3-292E78F0E2D7}"/>
              </a:ext>
            </a:extLst>
          </p:cNvPr>
          <p:cNvSpPr>
            <a:spLocks noGrp="1"/>
          </p:cNvSpPr>
          <p:nvPr>
            <p:ph type="title"/>
          </p:nvPr>
        </p:nvSpPr>
        <p:spPr>
          <a:xfrm>
            <a:off x="631065" y="332509"/>
            <a:ext cx="10861345" cy="949639"/>
          </a:xfrm>
        </p:spPr>
        <p:txBody>
          <a:bodyPr anchor="b"/>
          <a:lstStyle/>
          <a:p>
            <a:pPr algn="ctr"/>
            <a:r>
              <a:rPr lang="fr-FR" sz="2800" dirty="0">
                <a:latin typeface="Arial Black" panose="020B0A04020102020204" pitchFamily="34" charset="0"/>
                <a:cs typeface="Arial"/>
              </a:rPr>
              <a:t>Bonnes pratiques et leçons apprises de la MEO de quelques programmes en Afrique francophone </a:t>
            </a:r>
            <a:r>
              <a:rPr lang="en-US" sz="2800" baseline="30000" dirty="0">
                <a:latin typeface="Arial Black" panose="020B0A04020102020204" pitchFamily="34" charset="0"/>
              </a:rPr>
              <a:t>5, 6, 7</a:t>
            </a:r>
            <a:r>
              <a:rPr lang="fr-FR" sz="2800" dirty="0">
                <a:latin typeface="Arial Black" panose="020B0A04020102020204" pitchFamily="34" charset="0"/>
                <a:cs typeface="Arial"/>
              </a:rPr>
              <a:t> </a:t>
            </a:r>
          </a:p>
        </p:txBody>
      </p:sp>
      <p:sp>
        <p:nvSpPr>
          <p:cNvPr id="3" name="Text Placeholder 2">
            <a:extLst>
              <a:ext uri="{FF2B5EF4-FFF2-40B4-BE49-F238E27FC236}">
                <a16:creationId xmlns:a16="http://schemas.microsoft.com/office/drawing/2014/main" id="{51736C0F-C0E1-4251-B704-9494BD53EBB8}"/>
              </a:ext>
            </a:extLst>
          </p:cNvPr>
          <p:cNvSpPr>
            <a:spLocks noGrp="1"/>
          </p:cNvSpPr>
          <p:nvPr>
            <p:ph type="body" sz="quarter" idx="13"/>
          </p:nvPr>
        </p:nvSpPr>
        <p:spPr>
          <a:xfrm>
            <a:off x="631825" y="1570036"/>
            <a:ext cx="11124746" cy="5151397"/>
          </a:xfrm>
        </p:spPr>
        <p:txBody>
          <a:bodyPr numCol="1"/>
          <a:lstStyle/>
          <a:p>
            <a:pPr algn="just"/>
            <a:r>
              <a:rPr lang="fr-CA" dirty="0"/>
              <a:t>De l’engagement des pays notamment du Bénin, de la Côte d’Ivoire, du Sénégal et du Togo, plusieurs bonnes pratiques et leçons apprises pourraient servir d’exemples pour d’autres pays.</a:t>
            </a:r>
          </a:p>
          <a:p>
            <a:pPr algn="just"/>
            <a:endParaRPr lang="fr-CA" dirty="0"/>
          </a:p>
          <a:p>
            <a:pPr marL="742950" lvl="1" indent="-285750" algn="just">
              <a:buClr>
                <a:srgbClr val="009CDE"/>
              </a:buClr>
            </a:pPr>
            <a:r>
              <a:rPr lang="fr-CA" dirty="0"/>
              <a:t>Un grand </a:t>
            </a:r>
            <a:r>
              <a:rPr lang="fr-CA" dirty="0">
                <a:solidFill>
                  <a:srgbClr val="009CDE"/>
                </a:solidFill>
              </a:rPr>
              <a:t>effort de plaidoyer </a:t>
            </a:r>
            <a:r>
              <a:rPr lang="fr-CA" dirty="0"/>
              <a:t>est essentiel pour le développement d’une compréhension commune de l’ECS par les parties prenantes </a:t>
            </a:r>
            <a:r>
              <a:rPr lang="fr-CA" dirty="0" err="1"/>
              <a:t>clées</a:t>
            </a:r>
            <a:r>
              <a:rPr lang="fr-CA" dirty="0"/>
              <a:t>.</a:t>
            </a:r>
          </a:p>
          <a:p>
            <a:pPr marL="742950" lvl="1" indent="-285750" algn="just">
              <a:buClr>
                <a:srgbClr val="009CDE"/>
              </a:buClr>
            </a:pPr>
            <a:r>
              <a:rPr lang="fr-CA" dirty="0">
                <a:solidFill>
                  <a:srgbClr val="009CDE"/>
                </a:solidFill>
              </a:rPr>
              <a:t>L’intérêt au plus haut niveau politique </a:t>
            </a:r>
            <a:r>
              <a:rPr lang="fr-CA" dirty="0"/>
              <a:t>permet l’ouverture de la discussion sur la SSRAJ et crée une responsabilité commune.</a:t>
            </a:r>
          </a:p>
          <a:p>
            <a:pPr marL="742950" lvl="1" indent="-285750" algn="just">
              <a:buClr>
                <a:srgbClr val="009CDE"/>
              </a:buClr>
            </a:pPr>
            <a:r>
              <a:rPr lang="fr-CA" dirty="0"/>
              <a:t>L’importance du </a:t>
            </a:r>
            <a:r>
              <a:rPr lang="fr-CA" dirty="0">
                <a:solidFill>
                  <a:srgbClr val="009CDE"/>
                </a:solidFill>
              </a:rPr>
              <a:t>leadership par le gouvernement.</a:t>
            </a:r>
          </a:p>
          <a:p>
            <a:pPr marL="742950" lvl="1" indent="-285750" algn="just">
              <a:buClr>
                <a:srgbClr val="009CDE"/>
              </a:buClr>
            </a:pPr>
            <a:r>
              <a:rPr lang="fr-CA" dirty="0">
                <a:solidFill>
                  <a:srgbClr val="009CDE"/>
                </a:solidFill>
              </a:rPr>
              <a:t>La dissémination d’arguments en faveur de l’ECS réduit les obstacles d’une MEO </a:t>
            </a:r>
            <a:r>
              <a:rPr lang="fr-CA" dirty="0"/>
              <a:t>(recueil de textes juridiques et non juridiques ainsi qu’activités impliquant les leaders religieux et coutumiers).</a:t>
            </a:r>
          </a:p>
          <a:p>
            <a:pPr marL="742950" lvl="1" indent="-285750" algn="just">
              <a:buClr>
                <a:srgbClr val="009CDE"/>
              </a:buClr>
            </a:pPr>
            <a:r>
              <a:rPr lang="fr-CA" dirty="0"/>
              <a:t>L’importance de </a:t>
            </a:r>
            <a:r>
              <a:rPr lang="fr-CA" dirty="0">
                <a:solidFill>
                  <a:srgbClr val="009CDE"/>
                </a:solidFill>
              </a:rPr>
              <a:t>créer une compréhension commune de l’ECS </a:t>
            </a:r>
            <a:r>
              <a:rPr lang="fr-CA" dirty="0"/>
              <a:t>– Ceci nécessite l’exécution d’activités pour sensibiliser les leaders communautaires et religieux, les parents et les membres de la communauté.</a:t>
            </a:r>
          </a:p>
          <a:p>
            <a:endParaRPr lang="en-US" dirty="0"/>
          </a:p>
        </p:txBody>
      </p:sp>
    </p:spTree>
    <p:extLst>
      <p:ext uri="{BB962C8B-B14F-4D97-AF65-F5344CB8AC3E}">
        <p14:creationId xmlns:p14="http://schemas.microsoft.com/office/powerpoint/2010/main" val="3159699200"/>
      </p:ext>
    </p:extLst>
  </p:cSld>
  <p:clrMapOvr>
    <a:masterClrMapping/>
  </p:clrMapOvr>
  <mc:AlternateContent xmlns:mc="http://schemas.openxmlformats.org/markup-compatibility/2006" xmlns:p14="http://schemas.microsoft.com/office/powerpoint/2010/main">
    <mc:Choice Requires="p14">
      <p:transition spd="slow" p14:dur="2000" advTm="78974"/>
    </mc:Choice>
    <mc:Fallback xmlns="">
      <p:transition spd="slow" advTm="7897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F5E601-4CD4-7C47-8506-528DACCBE3DB}"/>
              </a:ext>
            </a:extLst>
          </p:cNvPr>
          <p:cNvSpPr>
            <a:spLocks noGrp="1"/>
          </p:cNvSpPr>
          <p:nvPr>
            <p:ph type="title"/>
          </p:nvPr>
        </p:nvSpPr>
        <p:spPr>
          <a:xfrm>
            <a:off x="631066" y="290946"/>
            <a:ext cx="10614866" cy="860575"/>
          </a:xfrm>
        </p:spPr>
        <p:txBody>
          <a:bodyPr anchor="b"/>
          <a:lstStyle/>
          <a:p>
            <a:pPr algn="ctr"/>
            <a:r>
              <a:rPr lang="fr-CA" sz="2800" dirty="0">
                <a:latin typeface="Arial Black" panose="020B0A04020102020204" pitchFamily="34" charset="0"/>
                <a:cs typeface="Arial"/>
              </a:rPr>
              <a:t>Leviers du succès pour une mise en œuvre de ECS </a:t>
            </a:r>
            <a:r>
              <a:rPr lang="fr-CA" sz="2800" baseline="30000" dirty="0">
                <a:latin typeface="Arial Black" panose="020B0A04020102020204" pitchFamily="34" charset="0"/>
                <a:cs typeface="Arial"/>
              </a:rPr>
              <a:t>4, 8</a:t>
            </a:r>
            <a:endParaRPr lang="fr-FR" sz="2800" dirty="0">
              <a:latin typeface="Arial Black" panose="020B0A04020102020204" pitchFamily="34" charset="0"/>
              <a:cs typeface="Arial"/>
            </a:endParaRPr>
          </a:p>
        </p:txBody>
      </p:sp>
      <p:sp>
        <p:nvSpPr>
          <p:cNvPr id="3" name="Espace réservé du texte 2">
            <a:extLst>
              <a:ext uri="{FF2B5EF4-FFF2-40B4-BE49-F238E27FC236}">
                <a16:creationId xmlns:a16="http://schemas.microsoft.com/office/drawing/2014/main" id="{33740B16-1FE3-F54F-BB2B-48DF8C030074}"/>
              </a:ext>
            </a:extLst>
          </p:cNvPr>
          <p:cNvSpPr>
            <a:spLocks noGrp="1"/>
          </p:cNvSpPr>
          <p:nvPr>
            <p:ph type="body" sz="quarter" idx="13"/>
          </p:nvPr>
        </p:nvSpPr>
        <p:spPr>
          <a:xfrm>
            <a:off x="631824" y="1570037"/>
            <a:ext cx="11005993" cy="4997017"/>
          </a:xfrm>
        </p:spPr>
        <p:txBody>
          <a:bodyPr numCol="1"/>
          <a:lstStyle/>
          <a:p>
            <a:pPr algn="just"/>
            <a:r>
              <a:rPr lang="fr-CA" sz="2200" dirty="0"/>
              <a:t>Les études</a:t>
            </a:r>
            <a:r>
              <a:rPr lang="fr-CA" sz="2200" baseline="30000" dirty="0"/>
              <a:t> </a:t>
            </a:r>
            <a:r>
              <a:rPr lang="fr-CA" sz="2200" dirty="0"/>
              <a:t>sur les conditions et actions qui s’avèrent être propices à l’institution ou à la mise en œuvre de l'information et l’éducation complète ont identifié des leviers du succès. Entre autres :</a:t>
            </a:r>
          </a:p>
          <a:p>
            <a:pPr algn="just"/>
            <a:endParaRPr lang="fr-CA" sz="2200" dirty="0">
              <a:solidFill>
                <a:srgbClr val="009CDE"/>
              </a:solidFill>
            </a:endParaRPr>
          </a:p>
          <a:p>
            <a:pPr marL="742950" lvl="1" indent="-285750" algn="just">
              <a:spcBef>
                <a:spcPts val="0"/>
              </a:spcBef>
              <a:spcAft>
                <a:spcPts val="1200"/>
              </a:spcAft>
              <a:buClr>
                <a:srgbClr val="009CDE"/>
              </a:buClr>
            </a:pPr>
            <a:r>
              <a:rPr lang="fr-CA" sz="2200" dirty="0">
                <a:solidFill>
                  <a:srgbClr val="009CDE"/>
                </a:solidFill>
              </a:rPr>
              <a:t>L’institution d’un environnement favorable </a:t>
            </a:r>
            <a:r>
              <a:rPr lang="fr-CA" sz="2200" dirty="0"/>
              <a:t>: Une volonté et un soutien politique à un haut niveau sont essentiels etc.</a:t>
            </a:r>
          </a:p>
          <a:p>
            <a:pPr marL="742950" lvl="1" indent="-285750" algn="just">
              <a:spcBef>
                <a:spcPts val="0"/>
              </a:spcBef>
              <a:spcAft>
                <a:spcPts val="1200"/>
              </a:spcAft>
              <a:buClr>
                <a:srgbClr val="009CDE"/>
              </a:buClr>
            </a:pPr>
            <a:r>
              <a:rPr lang="fr-CA" sz="2200" dirty="0">
                <a:solidFill>
                  <a:srgbClr val="009CDE"/>
                </a:solidFill>
              </a:rPr>
              <a:t>L’implication et le soutien des parties prenantes</a:t>
            </a:r>
            <a:r>
              <a:rPr lang="fr-CA" sz="2200" dirty="0">
                <a:solidFill>
                  <a:schemeClr val="bg1"/>
                </a:solidFill>
              </a:rPr>
              <a:t> </a:t>
            </a:r>
            <a:r>
              <a:rPr lang="fr-CA" sz="2200" dirty="0"/>
              <a:t>: la constitution d’une coalition nationale, des alliés clés, l’implication des enseignants, des adolescents et des jeunes etc.</a:t>
            </a:r>
          </a:p>
          <a:p>
            <a:pPr marL="742950" lvl="1" indent="-285750" algn="just">
              <a:spcBef>
                <a:spcPts val="0"/>
              </a:spcBef>
              <a:spcAft>
                <a:spcPts val="1200"/>
              </a:spcAft>
              <a:buClr>
                <a:srgbClr val="009CDE"/>
              </a:buClr>
            </a:pPr>
            <a:r>
              <a:rPr lang="fr-CA" sz="2200" dirty="0">
                <a:solidFill>
                  <a:srgbClr val="009CDE"/>
                </a:solidFill>
              </a:rPr>
              <a:t>Le plaidoyer et la sensibilisation </a:t>
            </a:r>
            <a:r>
              <a:rPr lang="fr-CA" sz="2200" dirty="0"/>
              <a:t>: des activités continues de sensibilisation, d’information, de communication, de plaidoyer et de recherche de consensus etc.</a:t>
            </a:r>
          </a:p>
          <a:p>
            <a:pPr marL="742950" lvl="1" indent="-285750" algn="just">
              <a:spcBef>
                <a:spcPts val="0"/>
              </a:spcBef>
              <a:spcAft>
                <a:spcPts val="1200"/>
              </a:spcAft>
              <a:buClr>
                <a:srgbClr val="009CDE"/>
              </a:buClr>
            </a:pPr>
            <a:r>
              <a:rPr lang="en-US" sz="2200" u="none" strike="noStrike" baseline="0" dirty="0">
                <a:solidFill>
                  <a:srgbClr val="009CDE"/>
                </a:solidFill>
              </a:rPr>
              <a:t>La </a:t>
            </a:r>
            <a:r>
              <a:rPr lang="en-US" sz="2200" u="none" strike="noStrike" baseline="0" dirty="0" err="1">
                <a:solidFill>
                  <a:srgbClr val="009CDE"/>
                </a:solidFill>
              </a:rPr>
              <a:t>réponse</a:t>
            </a:r>
            <a:r>
              <a:rPr lang="en-US" sz="2200" u="none" strike="noStrike" baseline="0" dirty="0">
                <a:solidFill>
                  <a:srgbClr val="009CDE"/>
                </a:solidFill>
              </a:rPr>
              <a:t> </a:t>
            </a:r>
            <a:r>
              <a:rPr lang="en-US" sz="2200" u="none" strike="noStrike" baseline="0" dirty="0" err="1">
                <a:solidFill>
                  <a:srgbClr val="009CDE"/>
                </a:solidFill>
              </a:rPr>
              <a:t>nationale</a:t>
            </a:r>
            <a:r>
              <a:rPr lang="en-US" sz="2200" u="none" strike="noStrike" baseline="0" dirty="0">
                <a:solidFill>
                  <a:srgbClr val="009CDE"/>
                </a:solidFill>
              </a:rPr>
              <a:t> : </a:t>
            </a:r>
            <a:r>
              <a:rPr lang="fr-FR" sz="2200" b="0" u="none" strike="noStrike" baseline="0" dirty="0">
                <a:solidFill>
                  <a:srgbClr val="009CDE"/>
                </a:solidFill>
              </a:rPr>
              <a:t> </a:t>
            </a:r>
            <a:r>
              <a:rPr lang="fr-FR" sz="2200" b="0" u="none" strike="noStrike" baseline="0" dirty="0"/>
              <a:t>L’élaboration d’un plan stratégique national préalable à la mise en </a:t>
            </a:r>
            <a:r>
              <a:rPr lang="fr-FR" sz="2200" b="0" u="none" strike="noStrike" baseline="0" dirty="0" err="1"/>
              <a:t>oeuvre</a:t>
            </a:r>
            <a:r>
              <a:rPr lang="fr-FR" sz="2200" b="0" u="none" strike="noStrike" baseline="0" dirty="0"/>
              <a:t> du programme, </a:t>
            </a:r>
            <a:r>
              <a:rPr lang="fr-CA" sz="2200" dirty="0"/>
              <a:t>des outils opérationnels </a:t>
            </a:r>
            <a:r>
              <a:rPr lang="en-US" sz="2200" b="0" u="none" strike="noStrike" baseline="0" dirty="0" err="1"/>
              <a:t>d’ECS</a:t>
            </a:r>
            <a:r>
              <a:rPr lang="en-US" sz="2200" b="0" u="none" strike="noStrike" baseline="0" dirty="0"/>
              <a:t> etc.</a:t>
            </a:r>
            <a:endParaRPr lang="fr-CA" sz="2200" dirty="0"/>
          </a:p>
        </p:txBody>
      </p:sp>
    </p:spTree>
    <p:extLst>
      <p:ext uri="{BB962C8B-B14F-4D97-AF65-F5344CB8AC3E}">
        <p14:creationId xmlns:p14="http://schemas.microsoft.com/office/powerpoint/2010/main" val="1149301922"/>
      </p:ext>
    </p:extLst>
  </p:cSld>
  <p:clrMapOvr>
    <a:masterClrMapping/>
  </p:clrMapOvr>
  <mc:AlternateContent xmlns:mc="http://schemas.openxmlformats.org/markup-compatibility/2006" xmlns:p14="http://schemas.microsoft.com/office/powerpoint/2010/main">
    <mc:Choice Requires="p14">
      <p:transition spd="slow" p14:dur="2000" advTm="53038"/>
    </mc:Choice>
    <mc:Fallback xmlns="">
      <p:transition spd="slow" advTm="5303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90AECB39-F25D-00DB-E009-7A9CCA3B333D}"/>
              </a:ext>
            </a:extLst>
          </p:cNvPr>
          <p:cNvPicPr>
            <a:picLocks noChangeAspect="1"/>
          </p:cNvPicPr>
          <p:nvPr/>
        </p:nvPicPr>
        <p:blipFill>
          <a:blip r:embed="rId3"/>
          <a:stretch>
            <a:fillRect/>
          </a:stretch>
        </p:blipFill>
        <p:spPr>
          <a:xfrm>
            <a:off x="365760" y="320040"/>
            <a:ext cx="11475720" cy="5669280"/>
          </a:xfrm>
          <a:prstGeom prst="rect">
            <a:avLst/>
          </a:prstGeom>
        </p:spPr>
      </p:pic>
    </p:spTree>
    <p:extLst>
      <p:ext uri="{BB962C8B-B14F-4D97-AF65-F5344CB8AC3E}">
        <p14:creationId xmlns:p14="http://schemas.microsoft.com/office/powerpoint/2010/main" val="1510848719"/>
      </p:ext>
    </p:extLst>
  </p:cSld>
  <p:clrMapOvr>
    <a:masterClrMapping/>
  </p:clrMapOvr>
  <mc:AlternateContent xmlns:mc="http://schemas.openxmlformats.org/markup-compatibility/2006" xmlns:p14="http://schemas.microsoft.com/office/powerpoint/2010/main">
    <mc:Choice Requires="p14">
      <p:transition spd="slow" p14:dur="2000" advTm="7274"/>
    </mc:Choice>
    <mc:Fallback xmlns="">
      <p:transition spd="slow" advTm="727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5DBC8-3094-E344-AB15-80A69AE0C5EA}"/>
              </a:ext>
            </a:extLst>
          </p:cNvPr>
          <p:cNvSpPr>
            <a:spLocks noGrp="1"/>
          </p:cNvSpPr>
          <p:nvPr>
            <p:ph type="title"/>
          </p:nvPr>
        </p:nvSpPr>
        <p:spPr>
          <a:xfrm>
            <a:off x="761691" y="285007"/>
            <a:ext cx="9337882" cy="581890"/>
          </a:xfrm>
        </p:spPr>
        <p:txBody>
          <a:bodyPr anchor="b"/>
          <a:lstStyle/>
          <a:p>
            <a:pPr algn="ctr"/>
            <a:r>
              <a:rPr lang="fr-FR" sz="2800" dirty="0">
                <a:latin typeface="Arial Black" panose="020B0A04020102020204" pitchFamily="34" charset="0"/>
                <a:cs typeface="Arial"/>
              </a:rPr>
              <a:t>Initiatives régionales en ECS </a:t>
            </a:r>
            <a:r>
              <a:rPr lang="fr-CA" sz="2800" baseline="30000" dirty="0">
                <a:latin typeface="Arial Black" panose="020B0A04020102020204" pitchFamily="34" charset="0"/>
                <a:cs typeface="Arial"/>
              </a:rPr>
              <a:t>5</a:t>
            </a:r>
            <a:r>
              <a:rPr lang="fr-FR" sz="2800" dirty="0">
                <a:latin typeface="Arial Black" panose="020B0A04020102020204" pitchFamily="34" charset="0"/>
                <a:cs typeface="Arial"/>
              </a:rPr>
              <a:t> </a:t>
            </a:r>
          </a:p>
        </p:txBody>
      </p:sp>
      <p:sp>
        <p:nvSpPr>
          <p:cNvPr id="3" name="Espace réservé du texte 2">
            <a:extLst>
              <a:ext uri="{FF2B5EF4-FFF2-40B4-BE49-F238E27FC236}">
                <a16:creationId xmlns:a16="http://schemas.microsoft.com/office/drawing/2014/main" id="{AC9F2833-40F8-AA4E-9CAC-2FAD65BC1EF8}"/>
              </a:ext>
            </a:extLst>
          </p:cNvPr>
          <p:cNvSpPr>
            <a:spLocks noGrp="1"/>
          </p:cNvSpPr>
          <p:nvPr>
            <p:ph type="body" sz="quarter" idx="13"/>
          </p:nvPr>
        </p:nvSpPr>
        <p:spPr>
          <a:xfrm>
            <a:off x="368135" y="1142526"/>
            <a:ext cx="11495314" cy="5715473"/>
          </a:xfrm>
        </p:spPr>
        <p:txBody>
          <a:bodyPr numCol="1"/>
          <a:lstStyle/>
          <a:p>
            <a:r>
              <a:rPr lang="fr-CA" sz="2200" dirty="0"/>
              <a:t>Plusieurs pays de la région francophone d’Afrique subsaharienne ont initié, avec les parties prenantes nationales, un processus pour mettre à jour et renforcer leurs programmes d’éducation sexuelle. </a:t>
            </a:r>
          </a:p>
          <a:p>
            <a:r>
              <a:rPr lang="fr-CA" sz="2400" b="1" dirty="0"/>
              <a:t>Cameroun</a:t>
            </a:r>
            <a:r>
              <a:rPr lang="fr-CA" sz="2200" dirty="0"/>
              <a:t> </a:t>
            </a:r>
          </a:p>
          <a:p>
            <a:r>
              <a:rPr lang="fr-FR" sz="2200" dirty="0"/>
              <a:t>L’étude SERAT  2019 a identifié les points favorables cis dessous.</a:t>
            </a:r>
          </a:p>
          <a:p>
            <a:r>
              <a:rPr lang="fr-FR" sz="2200" b="1" dirty="0"/>
              <a:t>Points favorables</a:t>
            </a:r>
          </a:p>
          <a:p>
            <a:pPr lvl="1" algn="just">
              <a:buClr>
                <a:srgbClr val="009CDE"/>
              </a:buClr>
              <a:buFont typeface="Wingdings" panose="05000000000000000000" pitchFamily="2" charset="2"/>
              <a:buChar char="ü"/>
            </a:pPr>
            <a:r>
              <a:rPr lang="fr-FR" sz="2200" dirty="0"/>
              <a:t>Un arrêté ministériel de 2006 a introduit l’EVF/EMP/VIH dans les programmes des enseignements primaire, normal et secondaire. </a:t>
            </a:r>
          </a:p>
          <a:p>
            <a:pPr lvl="1" algn="just">
              <a:buClr>
                <a:srgbClr val="009CDE"/>
              </a:buClr>
              <a:buFont typeface="Wingdings" panose="05000000000000000000" pitchFamily="2" charset="2"/>
              <a:buChar char="ü"/>
            </a:pPr>
            <a:r>
              <a:rPr lang="fr-FR" sz="2200" dirty="0"/>
              <a:t>Des contenus éducatifs ont été intégrés dans plusieurs disciplines d’accueil de la maternelle au secondaire à l’occasion de la révision des programmes scolaires. </a:t>
            </a:r>
          </a:p>
          <a:p>
            <a:pPr lvl="1" algn="just">
              <a:buClr>
                <a:srgbClr val="009CDE"/>
              </a:buClr>
              <a:buFont typeface="Wingdings" panose="05000000000000000000" pitchFamily="2" charset="2"/>
              <a:buChar char="ü"/>
            </a:pPr>
            <a:r>
              <a:rPr lang="fr-FR" sz="2200" dirty="0"/>
              <a:t>Un fort accent sur les technologies de l’information et de la communication afin de préparer les élèves aux risques auxquels ils peuvent être confrontés. </a:t>
            </a:r>
          </a:p>
          <a:p>
            <a:pPr indent="-228600" algn="just"/>
            <a:r>
              <a:rPr lang="fr-FR" sz="2200" dirty="0">
                <a:solidFill>
                  <a:srgbClr val="009CDE"/>
                </a:solidFill>
              </a:rPr>
              <a:t>Depuis lors le pays a changé l’appellation du programme national, désormais intitulé « éducation sexuelle intégrée » (ESI).</a:t>
            </a:r>
          </a:p>
        </p:txBody>
      </p:sp>
    </p:spTree>
    <p:extLst>
      <p:ext uri="{BB962C8B-B14F-4D97-AF65-F5344CB8AC3E}">
        <p14:creationId xmlns:p14="http://schemas.microsoft.com/office/powerpoint/2010/main" val="831205785"/>
      </p:ext>
    </p:extLst>
  </p:cSld>
  <p:clrMapOvr>
    <a:masterClrMapping/>
  </p:clrMapOvr>
  <mc:AlternateContent xmlns:mc="http://schemas.openxmlformats.org/markup-compatibility/2006" xmlns:p14="http://schemas.microsoft.com/office/powerpoint/2010/main">
    <mc:Choice Requires="p14">
      <p:transition spd="slow" p14:dur="2000" advTm="68508"/>
    </mc:Choice>
    <mc:Fallback xmlns="">
      <p:transition spd="slow" advTm="6850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5DBC8-3094-E344-AB15-80A69AE0C5EA}"/>
              </a:ext>
            </a:extLst>
          </p:cNvPr>
          <p:cNvSpPr>
            <a:spLocks noGrp="1"/>
          </p:cNvSpPr>
          <p:nvPr>
            <p:ph type="title"/>
          </p:nvPr>
        </p:nvSpPr>
        <p:spPr>
          <a:xfrm>
            <a:off x="631065" y="369298"/>
            <a:ext cx="10567365" cy="556591"/>
          </a:xfrm>
        </p:spPr>
        <p:txBody>
          <a:bodyPr anchor="b"/>
          <a:lstStyle/>
          <a:p>
            <a:pPr algn="ctr"/>
            <a:r>
              <a:rPr lang="fr-FR" sz="2800" dirty="0">
                <a:latin typeface="Arial Black" panose="020B0A04020102020204" pitchFamily="34" charset="0"/>
                <a:cs typeface="Arial"/>
              </a:rPr>
              <a:t>Initiatives régionales en ECS </a:t>
            </a:r>
            <a:r>
              <a:rPr lang="fr-CA" sz="2800" baseline="30000" dirty="0">
                <a:latin typeface="Arial Black" panose="020B0A04020102020204" pitchFamily="34" charset="0"/>
                <a:cs typeface="Arial"/>
              </a:rPr>
              <a:t>5</a:t>
            </a:r>
            <a:r>
              <a:rPr lang="fr-FR" sz="2800" dirty="0">
                <a:latin typeface="Arial Black" panose="020B0A04020102020204" pitchFamily="34" charset="0"/>
                <a:cs typeface="Arial"/>
              </a:rPr>
              <a:t> </a:t>
            </a:r>
          </a:p>
        </p:txBody>
      </p:sp>
      <p:sp>
        <p:nvSpPr>
          <p:cNvPr id="3" name="Espace réservé du texte 2">
            <a:extLst>
              <a:ext uri="{FF2B5EF4-FFF2-40B4-BE49-F238E27FC236}">
                <a16:creationId xmlns:a16="http://schemas.microsoft.com/office/drawing/2014/main" id="{AC9F2833-40F8-AA4E-9CAC-2FAD65BC1EF8}"/>
              </a:ext>
            </a:extLst>
          </p:cNvPr>
          <p:cNvSpPr>
            <a:spLocks noGrp="1"/>
          </p:cNvSpPr>
          <p:nvPr>
            <p:ph type="body" sz="quarter" idx="13"/>
          </p:nvPr>
        </p:nvSpPr>
        <p:spPr>
          <a:xfrm>
            <a:off x="344384" y="1199408"/>
            <a:ext cx="11471563" cy="4608268"/>
          </a:xfrm>
        </p:spPr>
        <p:txBody>
          <a:bodyPr numCol="1"/>
          <a:lstStyle/>
          <a:p>
            <a:pPr algn="just"/>
            <a:r>
              <a:rPr lang="fr-CA" sz="2400" b="1" dirty="0"/>
              <a:t>Côte d’Ivoire</a:t>
            </a:r>
            <a:r>
              <a:rPr lang="fr-CA" sz="2400" dirty="0"/>
              <a:t> </a:t>
            </a:r>
          </a:p>
          <a:p>
            <a:pPr algn="just"/>
            <a:r>
              <a:rPr lang="fr-FR" sz="2100" dirty="0"/>
              <a:t>L’étude SERAT en 2016 a porté sur le programme d’éducation à la sexualité (ES). </a:t>
            </a:r>
          </a:p>
          <a:p>
            <a:pPr algn="just"/>
            <a:endParaRPr lang="fr-FR" sz="400" b="1" dirty="0"/>
          </a:p>
          <a:p>
            <a:pPr algn="just"/>
            <a:r>
              <a:rPr lang="fr-FR" sz="2100" b="1" dirty="0"/>
              <a:t>Points favorables</a:t>
            </a:r>
          </a:p>
          <a:p>
            <a:pPr lvl="1" algn="just">
              <a:buClr>
                <a:srgbClr val="009CDE"/>
              </a:buClr>
              <a:buFont typeface="Wingdings" panose="05000000000000000000" pitchFamily="2" charset="2"/>
              <a:buChar char="ü"/>
            </a:pPr>
            <a:r>
              <a:rPr lang="fr-FR" sz="2100" dirty="0"/>
              <a:t>Le cadre institutionnel est favorable à l’enseignement de l’ES ; le ministère s’est doté de politiques et de stratégies, en particulier en termes de réponse du secteur de l’éducation au VIH.</a:t>
            </a:r>
          </a:p>
          <a:p>
            <a:pPr lvl="1" algn="just">
              <a:buClr>
                <a:srgbClr val="009CDE"/>
              </a:buClr>
              <a:buFont typeface="Wingdings" panose="05000000000000000000" pitchFamily="2" charset="2"/>
              <a:buChar char="ü"/>
            </a:pPr>
            <a:r>
              <a:rPr lang="fr-FR" sz="2100" dirty="0"/>
              <a:t>Le programme d’enseignement est assorti d’objectifs clairement définis. </a:t>
            </a:r>
          </a:p>
          <a:p>
            <a:pPr lvl="1" algn="just">
              <a:buClr>
                <a:srgbClr val="009CDE"/>
              </a:buClr>
              <a:buFont typeface="Wingdings" panose="05000000000000000000" pitchFamily="2" charset="2"/>
              <a:buChar char="ü"/>
            </a:pPr>
            <a:r>
              <a:rPr lang="fr-FR" sz="2100" dirty="0"/>
              <a:t>L’autonomisation des jeunes, les relations interpersonnelles, la santé sexuelle et reproductive, les compétences pour la vie et les comportements sexuels sont largement abordées dans les contenus scolaires.  </a:t>
            </a:r>
          </a:p>
          <a:p>
            <a:pPr algn="just"/>
            <a:r>
              <a:rPr lang="fr-FR" sz="2100" dirty="0">
                <a:solidFill>
                  <a:srgbClr val="009CDE"/>
                </a:solidFill>
              </a:rPr>
              <a:t>Depuis cette étude, le pays a adopté une nouvelle terminologie « éducation à la santé et à la vie saine ». Plusieurs politiques viennent également renforcer le cadre politique, avec l’adoption du Programme national de l’éducation complète à la sexualité et du Plan accéléré de réduction des grossesses en milieu scolaire. </a:t>
            </a:r>
          </a:p>
        </p:txBody>
      </p:sp>
    </p:spTree>
    <p:extLst>
      <p:ext uri="{BB962C8B-B14F-4D97-AF65-F5344CB8AC3E}">
        <p14:creationId xmlns:p14="http://schemas.microsoft.com/office/powerpoint/2010/main" val="2787724137"/>
      </p:ext>
    </p:extLst>
  </p:cSld>
  <p:clrMapOvr>
    <a:masterClrMapping/>
  </p:clrMapOvr>
  <mc:AlternateContent xmlns:mc="http://schemas.openxmlformats.org/markup-compatibility/2006" xmlns:p14="http://schemas.microsoft.com/office/powerpoint/2010/main">
    <mc:Choice Requires="p14">
      <p:transition spd="slow" p14:dur="2000" advTm="43551"/>
    </mc:Choice>
    <mc:Fallback xmlns="">
      <p:transition spd="slow" advTm="4355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en-US" dirty="0"/>
              <a:t>Plan du module</a:t>
            </a:r>
          </a:p>
        </p:txBody>
      </p:sp>
      <p:sp>
        <p:nvSpPr>
          <p:cNvPr id="2" name="Subtitle 1">
            <a:extLst>
              <a:ext uri="{FF2B5EF4-FFF2-40B4-BE49-F238E27FC236}">
                <a16:creationId xmlns:a16="http://schemas.microsoft.com/office/drawing/2014/main" id="{7D90C0A5-A684-5645-8E93-0DEA08F3B27C}"/>
              </a:ext>
            </a:extLst>
          </p:cNvPr>
          <p:cNvSpPr>
            <a:spLocks noGrp="1"/>
          </p:cNvSpPr>
          <p:nvPr>
            <p:ph type="body" sz="quarter" idx="13"/>
          </p:nvPr>
        </p:nvSpPr>
        <p:spPr/>
        <p:txBody>
          <a:bodyPr/>
          <a:lstStyle/>
          <a:p>
            <a:pPr>
              <a:spcBef>
                <a:spcPts val="0"/>
              </a:spcBef>
              <a:spcAft>
                <a:spcPts val="1200"/>
              </a:spcAft>
            </a:pPr>
            <a:r>
              <a:rPr lang="fr-FR" sz="2400" b="1" dirty="0"/>
              <a:t>PERSPECTIVE GLOBALE</a:t>
            </a:r>
          </a:p>
          <a:p>
            <a:pPr>
              <a:buClr>
                <a:srgbClr val="009CDE"/>
              </a:buClr>
              <a:buFont typeface="Wingdings" panose="05000000000000000000" pitchFamily="2" charset="2"/>
              <a:buChar char="ü"/>
            </a:pPr>
            <a:r>
              <a:rPr lang="fr-FR" sz="2200" dirty="0"/>
              <a:t>Définition de l’éducation complète à la sexualité</a:t>
            </a:r>
          </a:p>
          <a:p>
            <a:pPr>
              <a:buClr>
                <a:srgbClr val="009CDE"/>
              </a:buClr>
              <a:buFont typeface="Wingdings" panose="05000000000000000000" pitchFamily="2" charset="2"/>
              <a:buChar char="ü"/>
            </a:pPr>
            <a:r>
              <a:rPr lang="fr-FR" sz="2200" dirty="0"/>
              <a:t>Rationnel pour l’offre des programmes d’éducation complète à la sexualité</a:t>
            </a:r>
          </a:p>
          <a:p>
            <a:pPr>
              <a:buClr>
                <a:srgbClr val="009CDE"/>
              </a:buClr>
              <a:buFont typeface="Wingdings" panose="05000000000000000000" pitchFamily="2" charset="2"/>
              <a:buChar char="ü"/>
            </a:pPr>
            <a:r>
              <a:rPr lang="fr-FR" sz="2200" dirty="0"/>
              <a:t>Considérations d’ordre programmatique</a:t>
            </a:r>
          </a:p>
          <a:p>
            <a:pPr>
              <a:buClr>
                <a:srgbClr val="009CDE"/>
              </a:buClr>
              <a:buFont typeface="Wingdings" panose="05000000000000000000" pitchFamily="2" charset="2"/>
              <a:buChar char="ü"/>
            </a:pPr>
            <a:r>
              <a:rPr lang="fr-FR" sz="2200" dirty="0"/>
              <a:t>Lignes directrices de l’OMS en matière d’éducation complète à la sexualité </a:t>
            </a:r>
            <a:endParaRPr lang="fr-FR" sz="2400" b="1" dirty="0"/>
          </a:p>
          <a:p>
            <a:endParaRPr lang="fr-FR" sz="2400" b="1" dirty="0"/>
          </a:p>
          <a:p>
            <a:endParaRPr lang="fr-FR" sz="2400" b="1" dirty="0"/>
          </a:p>
          <a:p>
            <a:pPr>
              <a:spcBef>
                <a:spcPts val="0"/>
              </a:spcBef>
              <a:spcAft>
                <a:spcPts val="1200"/>
              </a:spcAft>
            </a:pPr>
            <a:r>
              <a:rPr lang="fr-FR" sz="2400" b="1" dirty="0"/>
              <a:t>PERSPECTIVES REGIONALES</a:t>
            </a:r>
          </a:p>
          <a:p>
            <a:pPr lvl="1">
              <a:spcAft>
                <a:spcPts val="600"/>
              </a:spcAft>
              <a:buClr>
                <a:srgbClr val="009CDE"/>
              </a:buClr>
              <a:buFont typeface="Wingdings" panose="05000000000000000000" pitchFamily="2" charset="2"/>
              <a:buChar char="ü"/>
            </a:pPr>
            <a:r>
              <a:rPr lang="fr-FR" sz="2200" dirty="0"/>
              <a:t>Contexte régional (pays francophones)</a:t>
            </a:r>
          </a:p>
          <a:p>
            <a:pPr lvl="1">
              <a:spcAft>
                <a:spcPts val="600"/>
              </a:spcAft>
              <a:buClr>
                <a:srgbClr val="009CDE"/>
              </a:buClr>
              <a:buFont typeface="Wingdings" panose="05000000000000000000" pitchFamily="2" charset="2"/>
              <a:buChar char="ü"/>
            </a:pPr>
            <a:r>
              <a:rPr lang="fr-FR" sz="2200" dirty="0"/>
              <a:t>Défis et initiatives régionales</a:t>
            </a:r>
          </a:p>
          <a:p>
            <a:pPr lvl="1">
              <a:spcAft>
                <a:spcPts val="600"/>
              </a:spcAft>
              <a:buClr>
                <a:srgbClr val="009CDE"/>
              </a:buClr>
              <a:buFont typeface="Wingdings" panose="05000000000000000000" pitchFamily="2" charset="2"/>
              <a:buChar char="ü"/>
            </a:pPr>
            <a:r>
              <a:rPr lang="fr-FR" sz="2200" dirty="0"/>
              <a:t>Principaux messages sur l’éducation complète à la sexualité</a:t>
            </a:r>
          </a:p>
          <a:p>
            <a:endParaRPr lang="en-US" dirty="0"/>
          </a:p>
        </p:txBody>
      </p:sp>
    </p:spTree>
    <p:extLst>
      <p:ext uri="{BB962C8B-B14F-4D97-AF65-F5344CB8AC3E}">
        <p14:creationId xmlns:p14="http://schemas.microsoft.com/office/powerpoint/2010/main" val="3118267104"/>
      </p:ext>
    </p:extLst>
  </p:cSld>
  <p:clrMapOvr>
    <a:masterClrMapping/>
  </p:clrMapOvr>
  <mc:AlternateContent xmlns:mc="http://schemas.openxmlformats.org/markup-compatibility/2006" xmlns:p14="http://schemas.microsoft.com/office/powerpoint/2010/main">
    <mc:Choice Requires="p14">
      <p:transition spd="slow" p14:dur="2000" advTm="27446"/>
    </mc:Choice>
    <mc:Fallback xmlns="">
      <p:transition spd="slow" advTm="2744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5DBC8-3094-E344-AB15-80A69AE0C5EA}"/>
              </a:ext>
            </a:extLst>
          </p:cNvPr>
          <p:cNvSpPr>
            <a:spLocks noGrp="1"/>
          </p:cNvSpPr>
          <p:nvPr>
            <p:ph type="title"/>
          </p:nvPr>
        </p:nvSpPr>
        <p:spPr>
          <a:xfrm>
            <a:off x="547940" y="309921"/>
            <a:ext cx="10460487" cy="556591"/>
          </a:xfrm>
        </p:spPr>
        <p:txBody>
          <a:bodyPr anchor="b"/>
          <a:lstStyle/>
          <a:p>
            <a:pPr algn="ctr"/>
            <a:r>
              <a:rPr lang="fr-FR" sz="2800" dirty="0">
                <a:latin typeface="Arial Black" panose="020B0A04020102020204" pitchFamily="34" charset="0"/>
                <a:cs typeface="Arial"/>
              </a:rPr>
              <a:t>Initiatives régionales en ECS </a:t>
            </a:r>
            <a:r>
              <a:rPr lang="fr-CA" sz="2800" baseline="30000" dirty="0">
                <a:latin typeface="Arial Black" panose="020B0A04020102020204" pitchFamily="34" charset="0"/>
                <a:cs typeface="Arial"/>
              </a:rPr>
              <a:t>5 </a:t>
            </a:r>
            <a:r>
              <a:rPr lang="fr-FR" sz="2800" dirty="0">
                <a:latin typeface="Arial Black" panose="020B0A04020102020204" pitchFamily="34" charset="0"/>
                <a:cs typeface="Arial"/>
              </a:rPr>
              <a:t>  </a:t>
            </a:r>
          </a:p>
        </p:txBody>
      </p:sp>
      <p:sp>
        <p:nvSpPr>
          <p:cNvPr id="3" name="Espace réservé du texte 2">
            <a:extLst>
              <a:ext uri="{FF2B5EF4-FFF2-40B4-BE49-F238E27FC236}">
                <a16:creationId xmlns:a16="http://schemas.microsoft.com/office/drawing/2014/main" id="{AC9F2833-40F8-AA4E-9CAC-2FAD65BC1EF8}"/>
              </a:ext>
            </a:extLst>
          </p:cNvPr>
          <p:cNvSpPr>
            <a:spLocks noGrp="1"/>
          </p:cNvSpPr>
          <p:nvPr>
            <p:ph type="body" sz="quarter" idx="13"/>
          </p:nvPr>
        </p:nvSpPr>
        <p:spPr>
          <a:xfrm>
            <a:off x="631824" y="1318161"/>
            <a:ext cx="11291001" cy="5229918"/>
          </a:xfrm>
        </p:spPr>
        <p:txBody>
          <a:bodyPr numCol="1"/>
          <a:lstStyle/>
          <a:p>
            <a:r>
              <a:rPr lang="fr-CA" sz="2400" b="1" dirty="0"/>
              <a:t>RÉPUBLIQUE DÉMOCRATIQUE DU CONGO</a:t>
            </a:r>
            <a:r>
              <a:rPr lang="fr-CA" sz="2400" dirty="0"/>
              <a:t> </a:t>
            </a:r>
          </a:p>
          <a:p>
            <a:r>
              <a:rPr lang="fr-FR" sz="2200" dirty="0"/>
              <a:t>L’étude SERAT en 2018 a porté sur le programme d’éducation à la vie courante (EVC).</a:t>
            </a:r>
          </a:p>
          <a:p>
            <a:pPr indent="-228600" algn="just"/>
            <a:endParaRPr lang="fr-FR" sz="800" b="1" dirty="0"/>
          </a:p>
          <a:p>
            <a:pPr indent="-228600" algn="just"/>
            <a:r>
              <a:rPr lang="fr-FR" sz="2200" b="1" dirty="0"/>
              <a:t>Points favorables</a:t>
            </a:r>
          </a:p>
          <a:p>
            <a:pPr lvl="1" algn="just">
              <a:buClr>
                <a:srgbClr val="009CDE"/>
              </a:buClr>
              <a:buFont typeface="Wingdings" panose="05000000000000000000" pitchFamily="2" charset="2"/>
              <a:buChar char="ü"/>
            </a:pPr>
            <a:r>
              <a:rPr lang="fr-FR" sz="2200" dirty="0"/>
              <a:t>Depuis l’année scolaire 2018-2019, le programme d’EVC jusqu’alors en phase pilote a été passé à l’échelle sur l’ensemble du territoire national. </a:t>
            </a:r>
          </a:p>
          <a:p>
            <a:pPr lvl="1" algn="just">
              <a:buClr>
                <a:srgbClr val="009CDE"/>
              </a:buClr>
              <a:buFont typeface="Wingdings" panose="05000000000000000000" pitchFamily="2" charset="2"/>
              <a:buChar char="ü"/>
            </a:pPr>
            <a:r>
              <a:rPr lang="fr-FR" sz="2200" dirty="0"/>
              <a:t>L’élaboration du programme d’EVC a été conduite en impliquant les diverses parties prenantes (en particulier les jeunes, les parents et les leaders traditionnels et religieux).</a:t>
            </a:r>
          </a:p>
          <a:p>
            <a:pPr lvl="1" algn="just">
              <a:buClr>
                <a:srgbClr val="009CDE"/>
              </a:buClr>
              <a:buFont typeface="Wingdings" panose="05000000000000000000" pitchFamily="2" charset="2"/>
              <a:buChar char="ü"/>
            </a:pPr>
            <a:r>
              <a:rPr lang="fr-FR" sz="2200" dirty="0"/>
              <a:t>L’EVC est intégrée dans une matière préexistante, dont le contenu est évaluable et qui est déjà dotée d’une grille horaire.</a:t>
            </a:r>
          </a:p>
          <a:p>
            <a:pPr indent="-228600" algn="just"/>
            <a:r>
              <a:rPr lang="fr-FR" sz="2200" dirty="0">
                <a:solidFill>
                  <a:srgbClr val="009CDE"/>
                </a:solidFill>
                <a:effectLst/>
                <a:ea typeface="Calibri" panose="020F0502020204030204" pitchFamily="34" charset="0"/>
              </a:rPr>
              <a:t>Depuis cette étude, la RDC a renommé  L’EVC à « éducation à la vie familiale ». </a:t>
            </a:r>
            <a:endParaRPr lang="fr-FR" sz="2200" dirty="0">
              <a:solidFill>
                <a:srgbClr val="009CDE"/>
              </a:solidFill>
            </a:endParaRPr>
          </a:p>
        </p:txBody>
      </p:sp>
    </p:spTree>
    <p:extLst>
      <p:ext uri="{BB962C8B-B14F-4D97-AF65-F5344CB8AC3E}">
        <p14:creationId xmlns:p14="http://schemas.microsoft.com/office/powerpoint/2010/main" val="116787026"/>
      </p:ext>
    </p:extLst>
  </p:cSld>
  <p:clrMapOvr>
    <a:masterClrMapping/>
  </p:clrMapOvr>
  <mc:AlternateContent xmlns:mc="http://schemas.openxmlformats.org/markup-compatibility/2006" xmlns:p14="http://schemas.microsoft.com/office/powerpoint/2010/main">
    <mc:Choice Requires="p14">
      <p:transition spd="slow" p14:dur="2000" advTm="55917"/>
    </mc:Choice>
    <mc:Fallback xmlns="">
      <p:transition spd="slow" advTm="5591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5DBC8-3094-E344-AB15-80A69AE0C5EA}"/>
              </a:ext>
            </a:extLst>
          </p:cNvPr>
          <p:cNvSpPr>
            <a:spLocks noGrp="1"/>
          </p:cNvSpPr>
          <p:nvPr>
            <p:ph type="title"/>
          </p:nvPr>
        </p:nvSpPr>
        <p:spPr>
          <a:xfrm>
            <a:off x="631065" y="345548"/>
            <a:ext cx="9795469" cy="556591"/>
          </a:xfrm>
        </p:spPr>
        <p:txBody>
          <a:bodyPr anchor="b"/>
          <a:lstStyle/>
          <a:p>
            <a:pPr algn="ctr"/>
            <a:r>
              <a:rPr lang="fr-FR" sz="2800" dirty="0">
                <a:latin typeface="Arial Black" panose="020B0A04020102020204" pitchFamily="34" charset="0"/>
                <a:cs typeface="Arial"/>
              </a:rPr>
              <a:t>Initiatives régionales en ECS </a:t>
            </a:r>
            <a:r>
              <a:rPr lang="fr-CA" sz="2800" baseline="30000" dirty="0">
                <a:latin typeface="Arial Black" panose="020B0A04020102020204" pitchFamily="34" charset="0"/>
                <a:cs typeface="Arial"/>
              </a:rPr>
              <a:t>5 </a:t>
            </a:r>
            <a:r>
              <a:rPr lang="fr-FR" sz="2800" dirty="0">
                <a:latin typeface="Arial"/>
                <a:cs typeface="Arial"/>
              </a:rPr>
              <a:t>  </a:t>
            </a:r>
          </a:p>
        </p:txBody>
      </p:sp>
      <p:sp>
        <p:nvSpPr>
          <p:cNvPr id="3" name="Espace réservé du texte 2">
            <a:extLst>
              <a:ext uri="{FF2B5EF4-FFF2-40B4-BE49-F238E27FC236}">
                <a16:creationId xmlns:a16="http://schemas.microsoft.com/office/drawing/2014/main" id="{AC9F2833-40F8-AA4E-9CAC-2FAD65BC1EF8}"/>
              </a:ext>
            </a:extLst>
          </p:cNvPr>
          <p:cNvSpPr>
            <a:spLocks noGrp="1"/>
          </p:cNvSpPr>
          <p:nvPr>
            <p:ph type="body" sz="quarter" idx="13"/>
          </p:nvPr>
        </p:nvSpPr>
        <p:spPr>
          <a:xfrm>
            <a:off x="427512" y="1018903"/>
            <a:ext cx="11447813" cy="4788773"/>
          </a:xfrm>
        </p:spPr>
        <p:txBody>
          <a:bodyPr numCol="1"/>
          <a:lstStyle/>
          <a:p>
            <a:pPr algn="just"/>
            <a:r>
              <a:rPr lang="fr-CA" sz="2400" b="1" dirty="0"/>
              <a:t>Niger</a:t>
            </a:r>
          </a:p>
          <a:p>
            <a:pPr algn="l">
              <a:spcAft>
                <a:spcPts val="600"/>
              </a:spcAft>
            </a:pPr>
            <a:r>
              <a:rPr lang="fr-FR" sz="2200" dirty="0">
                <a:solidFill>
                  <a:srgbClr val="000000"/>
                </a:solidFill>
                <a:effectLst/>
                <a:ea typeface="Calibri" panose="020F0502020204030204" pitchFamily="34" charset="0"/>
              </a:rPr>
              <a:t>L’étude SERAT en 2017 a porté sur le programme d’éducation à la santé de la reproduction des adolescents et des jeunes.</a:t>
            </a:r>
            <a:endParaRPr lang="en-US" sz="2200" dirty="0">
              <a:effectLst/>
              <a:ea typeface="Calibri" panose="020F0502020204030204" pitchFamily="34" charset="0"/>
            </a:endParaRPr>
          </a:p>
          <a:p>
            <a:pPr indent="-228600" algn="just"/>
            <a:endParaRPr lang="fr-FR" sz="800" b="1" dirty="0"/>
          </a:p>
          <a:p>
            <a:pPr indent="-228600" algn="just"/>
            <a:r>
              <a:rPr lang="fr-FR" sz="2200" b="1" dirty="0"/>
              <a:t>Points favorables</a:t>
            </a:r>
          </a:p>
          <a:p>
            <a:pPr algn="just">
              <a:buClr>
                <a:srgbClr val="009CDE"/>
              </a:buClr>
              <a:buFont typeface="Wingdings" panose="05000000000000000000" pitchFamily="2" charset="2"/>
              <a:buChar char="ü"/>
            </a:pPr>
            <a:r>
              <a:rPr lang="fr-FR" sz="2200" dirty="0"/>
              <a:t>Le programme d’ESRAJ vise à développer chez les apprenants du secondaire des connaissances sur certains aspects de la santé sexuelle et reproductive (comportements à risque, grossesses non désirées, etc.) </a:t>
            </a:r>
          </a:p>
          <a:p>
            <a:pPr algn="just">
              <a:buClr>
                <a:srgbClr val="009CDE"/>
              </a:buClr>
              <a:buFont typeface="Wingdings" panose="05000000000000000000" pitchFamily="2" charset="2"/>
              <a:buChar char="ü"/>
            </a:pPr>
            <a:r>
              <a:rPr lang="fr-FR" sz="2200" dirty="0"/>
              <a:t>Le programme oriente les élèves vers des services de conseil et de soutien pour répondre à leurs besoins (IST, VBG, contraception, etc.)</a:t>
            </a:r>
          </a:p>
          <a:p>
            <a:pPr algn="just"/>
            <a:r>
              <a:rPr lang="fr-FR" sz="2200" dirty="0">
                <a:solidFill>
                  <a:srgbClr val="009CDE"/>
                </a:solidFill>
              </a:rPr>
              <a:t>SERAT a formulé deux principales recommandations  : renforcer le programme d’ESRAJ en l’intégrant dans le cycle primaire et en l’élargissant aux aspects relationnels, affectifs et sociaux de la sexualité ; et améliorer la formation des enseignants, en incluant notamment l’ESRAJ dans les curricula de la formation initiale des enseignants. </a:t>
            </a:r>
          </a:p>
        </p:txBody>
      </p:sp>
    </p:spTree>
    <p:extLst>
      <p:ext uri="{BB962C8B-B14F-4D97-AF65-F5344CB8AC3E}">
        <p14:creationId xmlns:p14="http://schemas.microsoft.com/office/powerpoint/2010/main" val="1164423595"/>
      </p:ext>
    </p:extLst>
  </p:cSld>
  <p:clrMapOvr>
    <a:masterClrMapping/>
  </p:clrMapOvr>
  <mc:AlternateContent xmlns:mc="http://schemas.openxmlformats.org/markup-compatibility/2006" xmlns:p14="http://schemas.microsoft.com/office/powerpoint/2010/main">
    <mc:Choice Requires="p14">
      <p:transition spd="slow" p14:dur="2000" advTm="41178"/>
    </mc:Choice>
    <mc:Fallback xmlns="">
      <p:transition spd="slow" advTm="4117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B5DBC8-3094-E344-AB15-80A69AE0C5EA}"/>
              </a:ext>
            </a:extLst>
          </p:cNvPr>
          <p:cNvSpPr>
            <a:spLocks noGrp="1"/>
          </p:cNvSpPr>
          <p:nvPr>
            <p:ph type="title"/>
          </p:nvPr>
        </p:nvSpPr>
        <p:spPr>
          <a:xfrm>
            <a:off x="631066" y="369299"/>
            <a:ext cx="9337882" cy="556591"/>
          </a:xfrm>
        </p:spPr>
        <p:txBody>
          <a:bodyPr anchor="b"/>
          <a:lstStyle/>
          <a:p>
            <a:pPr algn="ctr"/>
            <a:r>
              <a:rPr lang="fr-FR" sz="2800" dirty="0">
                <a:latin typeface="Arial Black" panose="020B0A04020102020204" pitchFamily="34" charset="0"/>
                <a:cs typeface="Arial"/>
              </a:rPr>
              <a:t>Initiatives régionales en ECS </a:t>
            </a:r>
            <a:r>
              <a:rPr lang="fr-CA" sz="2800" baseline="30000" dirty="0">
                <a:latin typeface="Arial Black" panose="020B0A04020102020204" pitchFamily="34" charset="0"/>
                <a:cs typeface="Arial"/>
              </a:rPr>
              <a:t>5 </a:t>
            </a:r>
            <a:r>
              <a:rPr lang="fr-FR" sz="2800" dirty="0">
                <a:latin typeface="Arial Black" panose="020B0A04020102020204" pitchFamily="34" charset="0"/>
                <a:cs typeface="Arial"/>
              </a:rPr>
              <a:t>  </a:t>
            </a:r>
          </a:p>
        </p:txBody>
      </p:sp>
      <p:sp>
        <p:nvSpPr>
          <p:cNvPr id="3" name="Espace réservé du texte 2">
            <a:extLst>
              <a:ext uri="{FF2B5EF4-FFF2-40B4-BE49-F238E27FC236}">
                <a16:creationId xmlns:a16="http://schemas.microsoft.com/office/drawing/2014/main" id="{AC9F2833-40F8-AA4E-9CAC-2FAD65BC1EF8}"/>
              </a:ext>
            </a:extLst>
          </p:cNvPr>
          <p:cNvSpPr>
            <a:spLocks noGrp="1"/>
          </p:cNvSpPr>
          <p:nvPr>
            <p:ph type="body" sz="quarter" idx="13"/>
          </p:nvPr>
        </p:nvSpPr>
        <p:spPr>
          <a:xfrm>
            <a:off x="486888" y="1092530"/>
            <a:ext cx="11352811" cy="5664530"/>
          </a:xfrm>
        </p:spPr>
        <p:txBody>
          <a:bodyPr numCol="1"/>
          <a:lstStyle/>
          <a:p>
            <a:pPr algn="just"/>
            <a:r>
              <a:rPr lang="fr-CA" sz="2400" b="1" dirty="0"/>
              <a:t>Gabon</a:t>
            </a:r>
            <a:endParaRPr lang="fr-CA" sz="2400" dirty="0"/>
          </a:p>
          <a:p>
            <a:pPr algn="just"/>
            <a:r>
              <a:rPr lang="fr-FR" dirty="0"/>
              <a:t>L’étude SERAT en 2018 a porté sur le programme d’éducation à la santé sexuelle et de la reproduction. </a:t>
            </a:r>
          </a:p>
          <a:p>
            <a:pPr algn="just"/>
            <a:endParaRPr lang="fr-FR" sz="800" dirty="0"/>
          </a:p>
          <a:p>
            <a:pPr algn="just"/>
            <a:r>
              <a:rPr lang="fr-FR" b="1" dirty="0"/>
              <a:t>Points favorables</a:t>
            </a:r>
          </a:p>
          <a:p>
            <a:pPr algn="just">
              <a:buClr>
                <a:srgbClr val="009CDE"/>
              </a:buClr>
              <a:buFont typeface="Wingdings" panose="05000000000000000000" pitchFamily="2" charset="2"/>
              <a:buChar char="ü"/>
            </a:pPr>
            <a:r>
              <a:rPr lang="fr-FR" dirty="0"/>
              <a:t>Un module sur la prévention du VIH/sida et sur la santé sexuelle et de la reproduction a été intégré dans les programmes de formation des enseignants et des formateurs d’enseignants. </a:t>
            </a:r>
          </a:p>
          <a:p>
            <a:pPr algn="just">
              <a:buClr>
                <a:srgbClr val="009CDE"/>
              </a:buClr>
              <a:buFont typeface="Wingdings" panose="05000000000000000000" pitchFamily="2" charset="2"/>
              <a:buChar char="ü"/>
            </a:pPr>
            <a:r>
              <a:rPr lang="fr-FR" dirty="0"/>
              <a:t>Le programme d’ESSR aborde largement les sujets liés au VIH et au SIDA et aux droits humains. </a:t>
            </a:r>
          </a:p>
          <a:p>
            <a:pPr algn="just">
              <a:buClr>
                <a:srgbClr val="009CDE"/>
              </a:buClr>
              <a:buFont typeface="Wingdings" panose="05000000000000000000" pitchFamily="2" charset="2"/>
              <a:buChar char="ü"/>
            </a:pPr>
            <a:r>
              <a:rPr lang="fr-FR" dirty="0"/>
              <a:t>Les contenus relatifs à l’ESSR faisant intégralement partie des matières porteuses, ils sont pris en compte dans l’élaboration des examens nationaux. </a:t>
            </a:r>
          </a:p>
          <a:p>
            <a:pPr algn="just"/>
            <a:r>
              <a:rPr lang="fr-FR" dirty="0">
                <a:solidFill>
                  <a:srgbClr val="009CDE"/>
                </a:solidFill>
                <a:effectLst/>
                <a:ea typeface="Calibri" panose="020F0502020204030204" pitchFamily="34" charset="0"/>
              </a:rPr>
              <a:t>Depuis l’étude SERAT, le programme d’ESSR a été intégré de manière expérimentale en sciences de la vie et de la terre, en éducation civique, en anglais etc. Il est prévu que le programme d’ESSR s’étende au pré-primaire et à l’ensemble des établissements d’enseignement général et technique. </a:t>
            </a:r>
            <a:endParaRPr lang="fr-FR" dirty="0">
              <a:solidFill>
                <a:srgbClr val="009CDE"/>
              </a:solidFill>
            </a:endParaRPr>
          </a:p>
        </p:txBody>
      </p:sp>
    </p:spTree>
    <p:extLst>
      <p:ext uri="{BB962C8B-B14F-4D97-AF65-F5344CB8AC3E}">
        <p14:creationId xmlns:p14="http://schemas.microsoft.com/office/powerpoint/2010/main" val="3613717463"/>
      </p:ext>
    </p:extLst>
  </p:cSld>
  <p:clrMapOvr>
    <a:masterClrMapping/>
  </p:clrMapOvr>
  <mc:AlternateContent xmlns:mc="http://schemas.openxmlformats.org/markup-compatibility/2006" xmlns:p14="http://schemas.microsoft.com/office/powerpoint/2010/main">
    <mc:Choice Requires="p14">
      <p:transition spd="slow" p14:dur="2000" advTm="40075"/>
    </mc:Choice>
    <mc:Fallback xmlns="">
      <p:transition spd="slow" advTm="4007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idx="4294967295"/>
          </p:nvPr>
        </p:nvSpPr>
        <p:spPr>
          <a:xfrm>
            <a:off x="-1" y="377825"/>
            <a:ext cx="10949049" cy="631825"/>
          </a:xfrm>
          <a:prstGeom prst="rect">
            <a:avLst/>
          </a:prstGeom>
        </p:spPr>
        <p:txBody>
          <a:bodyPr anchor="b"/>
          <a:lstStyle/>
          <a:p>
            <a:pPr algn="ctr"/>
            <a:r>
              <a:rPr lang="en-US" sz="2800" dirty="0">
                <a:solidFill>
                  <a:srgbClr val="58C3EB"/>
                </a:solidFill>
                <a:latin typeface="Arial Black" panose="020B0A04020102020204" pitchFamily="34" charset="0"/>
                <a:cs typeface="Arial"/>
              </a:rPr>
              <a:t>Perspectives et </a:t>
            </a:r>
            <a:r>
              <a:rPr lang="en-US" sz="2800" dirty="0" err="1">
                <a:solidFill>
                  <a:srgbClr val="58C3EB"/>
                </a:solidFill>
                <a:latin typeface="Arial Black" panose="020B0A04020102020204" pitchFamily="34" charset="0"/>
                <a:cs typeface="Arial"/>
              </a:rPr>
              <a:t>opportunités</a:t>
            </a:r>
            <a:r>
              <a:rPr lang="en-US" sz="2800" dirty="0">
                <a:solidFill>
                  <a:srgbClr val="58C3EB"/>
                </a:solidFill>
                <a:latin typeface="Arial Black" panose="020B0A04020102020204" pitchFamily="34" charset="0"/>
                <a:cs typeface="Arial"/>
              </a:rPr>
              <a:t> </a:t>
            </a:r>
            <a:r>
              <a:rPr lang="en-US" sz="2800" dirty="0" err="1">
                <a:solidFill>
                  <a:srgbClr val="58C3EB"/>
                </a:solidFill>
                <a:latin typeface="Arial Black" panose="020B0A04020102020204" pitchFamily="34" charset="0"/>
                <a:cs typeface="Arial"/>
              </a:rPr>
              <a:t>régionales</a:t>
            </a:r>
            <a:r>
              <a:rPr lang="fr-CA" sz="2800" baseline="30000" dirty="0">
                <a:solidFill>
                  <a:srgbClr val="58C3EB"/>
                </a:solidFill>
                <a:latin typeface="Arial Black" panose="020B0A04020102020204" pitchFamily="34" charset="0"/>
                <a:cs typeface="Arial"/>
              </a:rPr>
              <a:t> 9 </a:t>
            </a:r>
            <a:r>
              <a:rPr lang="en-US" sz="2800" dirty="0">
                <a:solidFill>
                  <a:srgbClr val="58C3EB"/>
                </a:solidFill>
                <a:latin typeface="Arial Black" panose="020B0A04020102020204" pitchFamily="34" charset="0"/>
                <a:cs typeface="Arial"/>
              </a:rPr>
              <a:t> </a:t>
            </a:r>
            <a:r>
              <a:rPr lang="fr-CA" sz="2800" dirty="0">
                <a:solidFill>
                  <a:srgbClr val="58C3EB"/>
                </a:solidFill>
                <a:latin typeface="Arial Black" panose="020B0A04020102020204" pitchFamily="34" charset="0"/>
                <a:cs typeface="Arial"/>
              </a:rPr>
              <a:t> </a:t>
            </a:r>
            <a:endParaRPr lang="fr-FR" sz="2800" dirty="0">
              <a:solidFill>
                <a:srgbClr val="58C3EB"/>
              </a:solidFill>
              <a:latin typeface="Arial Black" panose="020B0A04020102020204" pitchFamily="34" charset="0"/>
              <a:cs typeface="Arial"/>
            </a:endParaRP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4294967295"/>
          </p:nvPr>
        </p:nvSpPr>
        <p:spPr>
          <a:xfrm>
            <a:off x="3519323" y="1146175"/>
            <a:ext cx="8126412" cy="4949825"/>
          </a:xfrm>
          <a:prstGeom prst="rect">
            <a:avLst/>
          </a:prstGeom>
        </p:spPr>
        <p:txBody>
          <a:bodyPr numCol="1"/>
          <a:lstStyle/>
          <a:p>
            <a:pPr lvl="0" algn="just">
              <a:lnSpc>
                <a:spcPct val="90000"/>
              </a:lnSpc>
              <a:buClr>
                <a:srgbClr val="00B0F0"/>
              </a:buClr>
              <a:buSzPts val="2400"/>
            </a:pPr>
            <a:r>
              <a:rPr lang="fr-FR" sz="2000" b="1" dirty="0">
                <a:ea typeface="Open Sans"/>
                <a:sym typeface="Open Sans"/>
              </a:rPr>
              <a:t>Engagement des dirigeants de l’Afrique de l’Ouest et  du Centre pour des jeunes éduqués, en bonne santé et épanouis tenu du 05 au 06 Avril 2023 à Brazzaville.</a:t>
            </a:r>
          </a:p>
          <a:p>
            <a:pPr algn="just"/>
            <a:endParaRPr lang="fr-FR" dirty="0"/>
          </a:p>
          <a:p>
            <a:pPr algn="just"/>
            <a:r>
              <a:rPr lang="fr-FR" sz="2000" dirty="0"/>
              <a:t>Cet engagement contribuera ainsi à mettre en œuvre :</a:t>
            </a:r>
          </a:p>
          <a:p>
            <a:pPr algn="just"/>
            <a:endParaRPr lang="fr-CA" dirty="0"/>
          </a:p>
          <a:p>
            <a:pPr marL="742950" lvl="1" indent="-285750" algn="just">
              <a:buClr>
                <a:srgbClr val="009CDE"/>
              </a:buClr>
            </a:pPr>
            <a:r>
              <a:rPr lang="fr-FR" sz="2400" dirty="0"/>
              <a:t>la Feuille de route de l’Union Africaine pour tirer pleinement profit du dividende démographique.</a:t>
            </a:r>
          </a:p>
          <a:p>
            <a:pPr marL="742950" lvl="1" indent="-285750" algn="just">
              <a:buClr>
                <a:srgbClr val="009CDE"/>
              </a:buClr>
            </a:pPr>
            <a:r>
              <a:rPr lang="fr-FR" sz="2400" dirty="0"/>
              <a:t>la Stratégie continentale d'éducation pour l'Afrique.</a:t>
            </a:r>
          </a:p>
          <a:p>
            <a:pPr marL="742950" lvl="1" indent="-285750" algn="just">
              <a:buClr>
                <a:srgbClr val="009CDE"/>
              </a:buClr>
            </a:pPr>
            <a:r>
              <a:rPr lang="fr-FR" sz="2400" dirty="0"/>
              <a:t>les Objectif de développement durable sur la santé, l'éducation et l'égalité de genre.</a:t>
            </a:r>
          </a:p>
          <a:p>
            <a:pPr marL="742950" lvl="1" indent="-285750" algn="just">
              <a:buClr>
                <a:srgbClr val="009CDE"/>
              </a:buClr>
            </a:pPr>
            <a:r>
              <a:rPr lang="fr-FR" sz="2400" dirty="0"/>
              <a:t>l’initiative Education Plus.</a:t>
            </a:r>
          </a:p>
          <a:p>
            <a:endParaRPr lang="fr-CA" sz="2400" dirty="0"/>
          </a:p>
          <a:p>
            <a:endParaRPr lang="fr-CA" dirty="0"/>
          </a:p>
          <a:p>
            <a:endParaRPr lang="fr-FR" dirty="0"/>
          </a:p>
        </p:txBody>
      </p:sp>
      <p:pic>
        <p:nvPicPr>
          <p:cNvPr id="5" name="Google Shape;88;p1">
            <a:extLst>
              <a:ext uri="{FF2B5EF4-FFF2-40B4-BE49-F238E27FC236}">
                <a16:creationId xmlns:a16="http://schemas.microsoft.com/office/drawing/2014/main" id="{30C4F377-70E3-EDD0-99BA-9DD952191A2B}"/>
              </a:ext>
            </a:extLst>
          </p:cNvPr>
          <p:cNvPicPr preferRelativeResize="0">
            <a:picLocks noChangeAspect="1"/>
          </p:cNvPicPr>
          <p:nvPr/>
        </p:nvPicPr>
        <p:blipFill rotWithShape="1">
          <a:blip r:embed="rId3">
            <a:alphaModFix/>
          </a:blip>
          <a:srcRect/>
          <a:stretch/>
        </p:blipFill>
        <p:spPr>
          <a:xfrm>
            <a:off x="177954" y="1338055"/>
            <a:ext cx="3341369" cy="4566064"/>
          </a:xfrm>
          <a:prstGeom prst="rect">
            <a:avLst/>
          </a:prstGeom>
          <a:noFill/>
          <a:ln>
            <a:noFill/>
          </a:ln>
        </p:spPr>
      </p:pic>
    </p:spTree>
    <p:extLst>
      <p:ext uri="{BB962C8B-B14F-4D97-AF65-F5344CB8AC3E}">
        <p14:creationId xmlns:p14="http://schemas.microsoft.com/office/powerpoint/2010/main" val="3020466762"/>
      </p:ext>
    </p:extLst>
  </p:cSld>
  <p:clrMapOvr>
    <a:masterClrMapping/>
  </p:clrMapOvr>
  <mc:AlternateContent xmlns:mc="http://schemas.openxmlformats.org/markup-compatibility/2006" xmlns:p14="http://schemas.microsoft.com/office/powerpoint/2010/main">
    <mc:Choice Requires="p14">
      <p:transition spd="slow" p14:dur="2000" advTm="22512"/>
    </mc:Choice>
    <mc:Fallback xmlns="">
      <p:transition spd="slow" advTm="2251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p:nvPr>
        </p:nvSpPr>
        <p:spPr>
          <a:xfrm>
            <a:off x="631066" y="381175"/>
            <a:ext cx="9890472" cy="556591"/>
          </a:xfrm>
        </p:spPr>
        <p:txBody>
          <a:bodyPr anchor="b"/>
          <a:lstStyle/>
          <a:p>
            <a:pPr algn="ctr"/>
            <a:r>
              <a:rPr lang="fr-CA" sz="3200" dirty="0">
                <a:latin typeface="Arial Black" panose="020B0A04020102020204" pitchFamily="34" charset="0"/>
                <a:cs typeface="Arial"/>
              </a:rPr>
              <a:t>Messages Clés 1/2</a:t>
            </a:r>
            <a:endParaRPr lang="fr-FR" sz="3200" dirty="0">
              <a:latin typeface="Arial Black" panose="020B0A04020102020204" pitchFamily="34" charset="0"/>
              <a:cs typeface="Arial"/>
            </a:endParaRP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13"/>
          </p:nvPr>
        </p:nvSpPr>
        <p:spPr>
          <a:xfrm>
            <a:off x="415636" y="1151906"/>
            <a:ext cx="11400311" cy="5142016"/>
          </a:xfrm>
        </p:spPr>
        <p:txBody>
          <a:bodyPr numCol="1"/>
          <a:lstStyle/>
          <a:p>
            <a:r>
              <a:rPr lang="fr-CA" sz="2400" dirty="0"/>
              <a:t>Les expériences régionales ont mis en évidence certains éléments clés qui offrent une perspective prometteuse pour le développement de l’ECS</a:t>
            </a:r>
          </a:p>
          <a:p>
            <a:endParaRPr lang="fr-CA" sz="2400" dirty="0"/>
          </a:p>
          <a:p>
            <a:pPr marL="457200" lvl="1" indent="0" algn="just">
              <a:buNone/>
            </a:pPr>
            <a:r>
              <a:rPr lang="fr-FR" sz="2400" i="0" u="none" strike="noStrike" baseline="0" dirty="0">
                <a:solidFill>
                  <a:srgbClr val="000000"/>
                </a:solidFill>
              </a:rPr>
              <a:t>L’éducation à la sexualité devrait commencer tôt, être adaptée à l’âge et au niveau de développement des enfants et suivre une approche progressive. </a:t>
            </a:r>
          </a:p>
          <a:p>
            <a:pPr marL="457200" lvl="1" indent="0" algn="just">
              <a:buNone/>
            </a:pPr>
            <a:r>
              <a:rPr lang="fr-FR" sz="2400" i="0" u="none" strike="noStrike" baseline="0" dirty="0">
                <a:solidFill>
                  <a:srgbClr val="000000"/>
                </a:solidFill>
              </a:rPr>
              <a:t>Elle permettra ainsi aux apprenants d’intérioriser des concepts, de prendre des décisions éclairées, de comprendre la sexualité et de développer des compétences de réflexion critique qui s’affineront avec l’âge. 	</a:t>
            </a:r>
            <a:endParaRPr lang="fr-FR" sz="2400" dirty="0">
              <a:solidFill>
                <a:srgbClr val="000000"/>
              </a:solidFill>
            </a:endParaRPr>
          </a:p>
          <a:p>
            <a:pPr marL="457200" lvl="1" indent="0" algn="just">
              <a:buNone/>
            </a:pPr>
            <a:r>
              <a:rPr lang="fr-FR" sz="2400" dirty="0">
                <a:solidFill>
                  <a:srgbClr val="000000"/>
                </a:solidFill>
              </a:rPr>
              <a:t>Dans le contexte de l’AOC, d</a:t>
            </a:r>
            <a:r>
              <a:rPr lang="fr-FR" sz="2400" i="0" u="none" strike="noStrike" baseline="0" dirty="0">
                <a:solidFill>
                  <a:srgbClr val="000000"/>
                </a:solidFill>
              </a:rPr>
              <a:t>es progrès encourageants ont été accomplis, le chemin vers l’éducation complète à la sexualité exige une poursuite des efforts et des investissements.</a:t>
            </a:r>
            <a:r>
              <a:rPr lang="fr-CA" sz="2400" baseline="30000" dirty="0"/>
              <a:t> 10</a:t>
            </a:r>
            <a:r>
              <a:rPr lang="fr-FR" sz="2400" i="0" u="none" strike="noStrike" baseline="0" dirty="0">
                <a:solidFill>
                  <a:srgbClr val="000000"/>
                </a:solidFill>
              </a:rPr>
              <a:t> </a:t>
            </a:r>
          </a:p>
        </p:txBody>
      </p:sp>
    </p:spTree>
    <p:extLst>
      <p:ext uri="{BB962C8B-B14F-4D97-AF65-F5344CB8AC3E}">
        <p14:creationId xmlns:p14="http://schemas.microsoft.com/office/powerpoint/2010/main" val="2548690550"/>
      </p:ext>
    </p:extLst>
  </p:cSld>
  <p:clrMapOvr>
    <a:masterClrMapping/>
  </p:clrMapOvr>
  <mc:AlternateContent xmlns:mc="http://schemas.openxmlformats.org/markup-compatibility/2006" xmlns:p14="http://schemas.microsoft.com/office/powerpoint/2010/main">
    <mc:Choice Requires="p14">
      <p:transition spd="slow" p14:dur="2000" advTm="54617"/>
    </mc:Choice>
    <mc:Fallback xmlns="">
      <p:transition spd="slow" advTm="54617"/>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p:nvPr>
        </p:nvSpPr>
        <p:spPr>
          <a:xfrm>
            <a:off x="726068" y="333671"/>
            <a:ext cx="9926098" cy="556591"/>
          </a:xfrm>
        </p:spPr>
        <p:txBody>
          <a:bodyPr anchor="b"/>
          <a:lstStyle/>
          <a:p>
            <a:pPr algn="ctr"/>
            <a:r>
              <a:rPr lang="fr-CA" sz="3200" dirty="0">
                <a:latin typeface="Arial Black" panose="020B0A04020102020204" pitchFamily="34" charset="0"/>
                <a:cs typeface="Arial"/>
              </a:rPr>
              <a:t>Messages Clés 2/2</a:t>
            </a:r>
            <a:endParaRPr lang="fr-FR" sz="3200" dirty="0">
              <a:latin typeface="Arial Black" panose="020B0A04020102020204" pitchFamily="34" charset="0"/>
              <a:cs typeface="Arial"/>
            </a:endParaRP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13"/>
          </p:nvPr>
        </p:nvSpPr>
        <p:spPr>
          <a:xfrm>
            <a:off x="190005" y="1235034"/>
            <a:ext cx="11578442" cy="4572642"/>
          </a:xfrm>
        </p:spPr>
        <p:txBody>
          <a:bodyPr numCol="1"/>
          <a:lstStyle/>
          <a:p>
            <a:pPr marL="457200" lvl="1" indent="0" algn="just">
              <a:buNone/>
            </a:pPr>
            <a:r>
              <a:rPr lang="fr-FR" sz="2400" i="0" u="none" strike="noStrike" baseline="0" dirty="0">
                <a:solidFill>
                  <a:srgbClr val="000000"/>
                </a:solidFill>
              </a:rPr>
              <a:t>Il faudra continuer à veiller à ce que l’ECS et la protection des enfants soient clairement prescrites par la loi et/ou les politiques, et soutenues par des budgets dédiés, tout en poursuivant les efforts pour en accroître la couverture. </a:t>
            </a:r>
          </a:p>
          <a:p>
            <a:pPr marL="457200" lvl="1" indent="0" algn="just">
              <a:buNone/>
            </a:pPr>
            <a:endParaRPr lang="fr-FR" sz="800" i="0" u="none" strike="noStrike" baseline="0" dirty="0">
              <a:solidFill>
                <a:srgbClr val="000000"/>
              </a:solidFill>
            </a:endParaRPr>
          </a:p>
          <a:p>
            <a:pPr marL="457200" lvl="1" indent="0" algn="just">
              <a:buNone/>
            </a:pPr>
            <a:r>
              <a:rPr lang="fr-FR" sz="2400" i="0" u="none" strike="noStrike" baseline="0" dirty="0">
                <a:solidFill>
                  <a:srgbClr val="000000"/>
                </a:solidFill>
              </a:rPr>
              <a:t>Ces investissements ne seront rentables que si l’on prête attention à la qualité de l’enseignement, ce qui passe par une réforme continue des programmes scolaires et des investissements importants dans la formation et le soutien des enseignants. </a:t>
            </a:r>
          </a:p>
          <a:p>
            <a:pPr marL="457200" lvl="1" indent="0" algn="just">
              <a:buNone/>
            </a:pPr>
            <a:endParaRPr lang="fr-FR" sz="800" i="0" u="none" strike="noStrike" baseline="0" dirty="0">
              <a:solidFill>
                <a:srgbClr val="000000"/>
              </a:solidFill>
            </a:endParaRPr>
          </a:p>
          <a:p>
            <a:pPr marL="457200" lvl="1" indent="0" algn="just">
              <a:buNone/>
            </a:pPr>
            <a:r>
              <a:rPr lang="fr-FR" sz="2400" i="0" u="none" strike="noStrike" baseline="0" dirty="0">
                <a:solidFill>
                  <a:srgbClr val="000000"/>
                </a:solidFill>
              </a:rPr>
              <a:t>Alors que les pays poursuivent leur progression vers l’ECS, le suivi des progrès sera essentiel, notamment en renforçant l’utilisation des indicateurs recommandés au niveau mondial et en s’appuyant sur un large éventail de points de vue, y compris ceux des apprenants et des enseignants, pour dresser un tableau clair des progrès accomplis.</a:t>
            </a:r>
            <a:r>
              <a:rPr lang="fr-CA" sz="2400" baseline="30000" dirty="0"/>
              <a:t>10</a:t>
            </a:r>
            <a:r>
              <a:rPr lang="fr-FR" sz="2400" i="0" u="none" strike="noStrike" baseline="0" dirty="0">
                <a:solidFill>
                  <a:srgbClr val="000000"/>
                </a:solidFill>
              </a:rPr>
              <a:t> </a:t>
            </a:r>
            <a:endParaRPr lang="fr-CA" sz="2400" dirty="0"/>
          </a:p>
        </p:txBody>
      </p:sp>
    </p:spTree>
    <p:extLst>
      <p:ext uri="{BB962C8B-B14F-4D97-AF65-F5344CB8AC3E}">
        <p14:creationId xmlns:p14="http://schemas.microsoft.com/office/powerpoint/2010/main" val="3245012260"/>
      </p:ext>
    </p:extLst>
  </p:cSld>
  <p:clrMapOvr>
    <a:masterClrMapping/>
  </p:clrMapOvr>
  <mc:AlternateContent xmlns:mc="http://schemas.openxmlformats.org/markup-compatibility/2006" xmlns:p14="http://schemas.microsoft.com/office/powerpoint/2010/main">
    <mc:Choice Requires="p14">
      <p:transition spd="slow" p14:dur="2000" advTm="49629"/>
    </mc:Choice>
    <mc:Fallback xmlns="">
      <p:transition spd="slow" advTm="49629"/>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2DAD6D0-D7D9-47D0-1AC4-9B5A297AB0DC}"/>
              </a:ext>
            </a:extLst>
          </p:cNvPr>
          <p:cNvPicPr>
            <a:picLocks noChangeAspect="1"/>
          </p:cNvPicPr>
          <p:nvPr/>
        </p:nvPicPr>
        <p:blipFill>
          <a:blip r:embed="rId3"/>
          <a:stretch>
            <a:fillRect/>
          </a:stretch>
        </p:blipFill>
        <p:spPr>
          <a:xfrm>
            <a:off x="297180" y="320040"/>
            <a:ext cx="11590020" cy="5669280"/>
          </a:xfrm>
          <a:prstGeom prst="rect">
            <a:avLst/>
          </a:prstGeom>
        </p:spPr>
      </p:pic>
    </p:spTree>
    <p:extLst>
      <p:ext uri="{BB962C8B-B14F-4D97-AF65-F5344CB8AC3E}">
        <p14:creationId xmlns:p14="http://schemas.microsoft.com/office/powerpoint/2010/main" val="2210249840"/>
      </p:ext>
    </p:extLst>
  </p:cSld>
  <p:clrMapOvr>
    <a:masterClrMapping/>
  </p:clrMapOvr>
  <mc:AlternateContent xmlns:mc="http://schemas.openxmlformats.org/markup-compatibility/2006" xmlns:p14="http://schemas.microsoft.com/office/powerpoint/2010/main">
    <mc:Choice Requires="p14">
      <p:transition spd="slow" p14:dur="2000" advTm="17901"/>
    </mc:Choice>
    <mc:Fallback xmlns="">
      <p:transition spd="slow" advTm="17901"/>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503363"/>
            <a:ext cx="9144000" cy="2387600"/>
          </a:xfrm>
        </p:spPr>
        <p:txBody>
          <a:bodyPr/>
          <a:lstStyle/>
          <a:p>
            <a:r>
              <a:rPr lang="en-US" dirty="0"/>
              <a:t>REFERENCES</a:t>
            </a:r>
          </a:p>
        </p:txBody>
      </p:sp>
    </p:spTree>
    <p:extLst>
      <p:ext uri="{BB962C8B-B14F-4D97-AF65-F5344CB8AC3E}">
        <p14:creationId xmlns:p14="http://schemas.microsoft.com/office/powerpoint/2010/main" val="912981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726068" y="447261"/>
            <a:ext cx="9337882" cy="556591"/>
          </a:xfrm>
        </p:spPr>
        <p:txBody>
          <a:bodyPr/>
          <a:lstStyle/>
          <a:p>
            <a:r>
              <a:rPr lang="en-US" sz="3200" dirty="0" err="1"/>
              <a:t>Références</a:t>
            </a:r>
            <a:endParaRPr lang="en-US" sz="3200" dirty="0"/>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368135" y="1175657"/>
            <a:ext cx="11400312" cy="5545777"/>
          </a:xfrm>
        </p:spPr>
        <p:txBody>
          <a:bodyPr numCol="1"/>
          <a:lstStyle/>
          <a:p>
            <a:pPr marL="342900" lvl="0" indent="-342900" rtl="0">
              <a:lnSpc>
                <a:spcPct val="107000"/>
              </a:lnSpc>
              <a:buClr>
                <a:srgbClr val="009CDE"/>
              </a:buClr>
              <a:buFont typeface="+mj-lt"/>
              <a:buAutoNum type="arabicPeriod"/>
            </a:pPr>
            <a:r>
              <a:rPr lang="fr-CH" dirty="0">
                <a:effectLst/>
                <a:ea typeface="Calibri" panose="020F0502020204030204" pitchFamily="34" charset="0"/>
              </a:rPr>
              <a:t>UNESCO. Principes directeurs internationaux sur l'éducation à la sexualité: une approche factuelle. Paris : UNESCO ; 2018.  </a:t>
            </a:r>
            <a:r>
              <a:rPr lang="fr-CH" u="sng" dirty="0">
                <a:solidFill>
                  <a:srgbClr val="0563C1"/>
                </a:solidFill>
                <a:effectLst/>
                <a:ea typeface="Calibri" panose="020F0502020204030204" pitchFamily="34" charset="0"/>
                <a:hlinkClick r:id="rId2"/>
              </a:rPr>
              <a:t>https://unesdoc.unesco.org/ark:/48223/pf0000266214</a:t>
            </a:r>
            <a:endParaRPr lang="en-GB" dirty="0">
              <a:effectLst/>
              <a:ea typeface="Calibri" panose="020F0502020204030204" pitchFamily="34" charset="0"/>
            </a:endParaRPr>
          </a:p>
          <a:p>
            <a:pPr marL="342900" lvl="0" indent="-342900">
              <a:lnSpc>
                <a:spcPct val="107000"/>
              </a:lnSpc>
              <a:buClr>
                <a:srgbClr val="009CDE"/>
              </a:buClr>
              <a:buFont typeface="+mj-lt"/>
              <a:buAutoNum type="arabicPeriod"/>
            </a:pPr>
            <a:r>
              <a:rPr lang="en-GB" dirty="0" err="1">
                <a:effectLst/>
                <a:ea typeface="Calibri" panose="020F0502020204030204" pitchFamily="34" charset="0"/>
              </a:rPr>
              <a:t>Haberland</a:t>
            </a:r>
            <a:r>
              <a:rPr lang="en-GB" dirty="0">
                <a:effectLst/>
                <a:ea typeface="Calibri" panose="020F0502020204030204" pitchFamily="34" charset="0"/>
              </a:rPr>
              <a:t> N, </a:t>
            </a:r>
            <a:r>
              <a:rPr lang="en-GB" dirty="0" err="1">
                <a:effectLst/>
                <a:ea typeface="Calibri" panose="020F0502020204030204" pitchFamily="34" charset="0"/>
              </a:rPr>
              <a:t>Rogow</a:t>
            </a:r>
            <a:r>
              <a:rPr lang="en-GB" dirty="0">
                <a:effectLst/>
                <a:ea typeface="Calibri" panose="020F0502020204030204" pitchFamily="34" charset="0"/>
              </a:rPr>
              <a:t> D. Sexuality education: emerging trends in evidence and practice. J </a:t>
            </a:r>
            <a:r>
              <a:rPr lang="en-GB" dirty="0" err="1">
                <a:effectLst/>
                <a:ea typeface="Calibri" panose="020F0502020204030204" pitchFamily="34" charset="0"/>
              </a:rPr>
              <a:t>Adolesc</a:t>
            </a:r>
            <a:r>
              <a:rPr lang="en-GB" dirty="0">
                <a:effectLst/>
                <a:ea typeface="Calibri" panose="020F0502020204030204" pitchFamily="34" charset="0"/>
              </a:rPr>
              <a:t> Health. 2015 Jan;56(1 </a:t>
            </a:r>
            <a:r>
              <a:rPr lang="en-GB" dirty="0" err="1">
                <a:effectLst/>
                <a:ea typeface="Calibri" panose="020F0502020204030204" pitchFamily="34" charset="0"/>
              </a:rPr>
              <a:t>Suppl</a:t>
            </a:r>
            <a:r>
              <a:rPr lang="en-GB" dirty="0">
                <a:effectLst/>
                <a:ea typeface="Calibri" panose="020F0502020204030204" pitchFamily="34" charset="0"/>
              </a:rPr>
              <a:t>):S15-21. </a:t>
            </a:r>
            <a:r>
              <a:rPr lang="en-GB" u="sng" dirty="0">
                <a:solidFill>
                  <a:srgbClr val="0563C1"/>
                </a:solidFill>
                <a:effectLst/>
                <a:ea typeface="Calibri" panose="020F0502020204030204" pitchFamily="34" charset="0"/>
                <a:hlinkClick r:id="rId3"/>
              </a:rPr>
              <a:t>http://dx.doi.org/10.1016/j.jadohealth.2014.08.013</a:t>
            </a:r>
            <a:endParaRPr lang="en-GB" dirty="0">
              <a:effectLst/>
              <a:ea typeface="Calibri" panose="020F0502020204030204" pitchFamily="34" charset="0"/>
            </a:endParaRPr>
          </a:p>
          <a:p>
            <a:pPr marL="342900" lvl="0" indent="-342900">
              <a:lnSpc>
                <a:spcPct val="107000"/>
              </a:lnSpc>
              <a:buClr>
                <a:srgbClr val="009CDE"/>
              </a:buClr>
              <a:buFont typeface="+mj-lt"/>
              <a:buAutoNum type="arabicPeriod"/>
            </a:pPr>
            <a:r>
              <a:rPr lang="fr-FR" dirty="0">
                <a:effectLst/>
                <a:ea typeface="Calibri" panose="020F0502020204030204" pitchFamily="34" charset="0"/>
              </a:rPr>
              <a:t>UNFPA. L’Education Complète à la Sexualité : Éléments clés pour une mise en œuvre et mise à l'échelle en Afrique de l'Ouest et du Centre. </a:t>
            </a:r>
            <a:r>
              <a:rPr lang="de-CH" dirty="0">
                <a:effectLst/>
                <a:ea typeface="Calibri" panose="020F0502020204030204" pitchFamily="34" charset="0"/>
              </a:rPr>
              <a:t>UNFPA ; 2018. </a:t>
            </a:r>
            <a:r>
              <a:rPr lang="de-CH" u="sng" dirty="0">
                <a:solidFill>
                  <a:srgbClr val="0563C1"/>
                </a:solidFill>
                <a:effectLst/>
                <a:ea typeface="Calibri" panose="020F0502020204030204" pitchFamily="34" charset="0"/>
                <a:hlinkClick r:id="rId4"/>
              </a:rPr>
              <a:t>https://wcaro.unfpa.org/fr/publications/leducation-compl%C3%A8te-%C3%A0-la-sexualit%C3%A9-%C3%A9l%C3%A9ments-cl%C3%A9s-pour-une-mise-en-%C5%93uvre-et-mise-%C3%A0</a:t>
            </a:r>
            <a:endParaRPr lang="en-GB" dirty="0">
              <a:effectLst/>
              <a:ea typeface="Calibri" panose="020F0502020204030204" pitchFamily="34" charset="0"/>
            </a:endParaRPr>
          </a:p>
          <a:p>
            <a:pPr marL="342900" lvl="0" indent="-342900">
              <a:lnSpc>
                <a:spcPct val="107000"/>
              </a:lnSpc>
              <a:buClr>
                <a:srgbClr val="009CDE"/>
              </a:buClr>
              <a:buFont typeface="+mj-lt"/>
              <a:buAutoNum type="arabicPeriod"/>
            </a:pPr>
            <a:r>
              <a:rPr lang="fr-CH" dirty="0">
                <a:effectLst/>
                <a:ea typeface="Calibri" panose="020F0502020204030204" pitchFamily="34" charset="0"/>
              </a:rPr>
              <a:t>UNESCO. </a:t>
            </a:r>
            <a:r>
              <a:rPr lang="fr-FR" dirty="0">
                <a:effectLst/>
                <a:ea typeface="Calibri" panose="020F0502020204030204" pitchFamily="34" charset="0"/>
              </a:rPr>
              <a:t>Engagement de l’Afrique de l’Ouest et du Centre pour des adolescents et des jeunes éduqués, en bonne santé et épanouis. UNESCO ; 2021.  </a:t>
            </a:r>
            <a:endParaRPr lang="en-GB" dirty="0">
              <a:effectLst/>
              <a:ea typeface="Calibri" panose="020F0502020204030204" pitchFamily="34" charset="0"/>
            </a:endParaRPr>
          </a:p>
          <a:p>
            <a:pPr marL="342900" lvl="0" indent="-342900">
              <a:lnSpc>
                <a:spcPct val="107000"/>
              </a:lnSpc>
              <a:buClr>
                <a:srgbClr val="009CDE"/>
              </a:buClr>
              <a:buFont typeface="+mj-lt"/>
              <a:buAutoNum type="arabicPeriod"/>
            </a:pPr>
            <a:r>
              <a:rPr lang="fr-CA" dirty="0">
                <a:effectLst/>
                <a:ea typeface="Calibri" panose="020F0502020204030204" pitchFamily="34" charset="0"/>
              </a:rPr>
              <a:t>UNESCO. </a:t>
            </a:r>
            <a:r>
              <a:rPr lang="fr-FR" dirty="0">
                <a:effectLst/>
                <a:ea typeface="Calibri" panose="020F0502020204030204" pitchFamily="34" charset="0"/>
              </a:rPr>
              <a:t>L’éducation à la sexualité en Afrique subsaharienne : Synthèse comparative par pays des résultats d’études conduites dans 13 pays. UNESCO ; </a:t>
            </a:r>
            <a:r>
              <a:rPr lang="fr-CA" dirty="0">
                <a:effectLst/>
                <a:ea typeface="Calibri" panose="020F0502020204030204" pitchFamily="34" charset="0"/>
              </a:rPr>
              <a:t>2021.</a:t>
            </a:r>
            <a:endParaRPr lang="en-GB" dirty="0">
              <a:effectLst/>
              <a:ea typeface="Calibri" panose="020F0502020204030204" pitchFamily="34" charset="0"/>
            </a:endParaRPr>
          </a:p>
          <a:p>
            <a:pPr marL="457200" lvl="0" indent="-457200">
              <a:buClr>
                <a:srgbClr val="009CDE"/>
              </a:buClr>
              <a:buFont typeface="+mj-lt"/>
              <a:buAutoNum type="arabicPeriod"/>
            </a:pPr>
            <a:endParaRPr lang="fr-CA" b="1" dirty="0"/>
          </a:p>
        </p:txBody>
      </p:sp>
    </p:spTree>
    <p:extLst>
      <p:ext uri="{BB962C8B-B14F-4D97-AF65-F5344CB8AC3E}">
        <p14:creationId xmlns:p14="http://schemas.microsoft.com/office/powerpoint/2010/main" val="3899429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369808" y="493733"/>
            <a:ext cx="9337882" cy="556591"/>
          </a:xfrm>
        </p:spPr>
        <p:txBody>
          <a:bodyPr/>
          <a:lstStyle/>
          <a:p>
            <a:r>
              <a:rPr lang="en-US" sz="3200" dirty="0" err="1"/>
              <a:t>Références</a:t>
            </a:r>
            <a:endParaRPr lang="en-US" sz="3200" dirty="0"/>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369808" y="1228454"/>
            <a:ext cx="11636145" cy="4757352"/>
          </a:xfrm>
        </p:spPr>
        <p:txBody>
          <a:bodyPr numCol="1"/>
          <a:lstStyle/>
          <a:p>
            <a:pPr marL="457200" lvl="0" indent="-457200" rtl="0">
              <a:lnSpc>
                <a:spcPct val="107000"/>
              </a:lnSpc>
              <a:buClr>
                <a:srgbClr val="009CDE"/>
              </a:buClr>
              <a:buFont typeface="+mj-lt"/>
              <a:buAutoNum type="arabicPeriod" startAt="6"/>
            </a:pPr>
            <a:r>
              <a:rPr lang="fr-FR" dirty="0">
                <a:effectLst/>
                <a:ea typeface="Calibri" panose="020F0502020204030204" pitchFamily="34" charset="0"/>
              </a:rPr>
              <a:t>UNFPA. Rapport sur les adolescents et les jeunes: Afrique de l’Ouest et du </a:t>
            </a:r>
            <a:r>
              <a:rPr lang="fr-FR" dirty="0" err="1">
                <a:effectLst/>
                <a:ea typeface="Calibri" panose="020F0502020204030204" pitchFamily="34" charset="0"/>
              </a:rPr>
              <a:t>CentreAfrica</a:t>
            </a:r>
            <a:r>
              <a:rPr lang="fr-FR" dirty="0">
                <a:effectLst/>
                <a:ea typeface="Calibri" panose="020F0502020204030204" pitchFamily="34" charset="0"/>
              </a:rPr>
              <a:t>. </a:t>
            </a:r>
            <a:r>
              <a:rPr lang="de-CH" dirty="0">
                <a:effectLst/>
                <a:ea typeface="Calibri" panose="020F0502020204030204" pitchFamily="34" charset="0"/>
              </a:rPr>
              <a:t>UNFPA ; 2018. </a:t>
            </a:r>
            <a:r>
              <a:rPr lang="de-CH" u="sng" dirty="0">
                <a:solidFill>
                  <a:srgbClr val="0563C1"/>
                </a:solidFill>
                <a:effectLst/>
                <a:ea typeface="Calibri" panose="020F0502020204030204" pitchFamily="34" charset="0"/>
                <a:hlinkClick r:id="rId2"/>
              </a:rPr>
              <a:t>https://reliefweb.int/report/world/rapport-sur-les-adolescents-et-les-jeunes-afrique-de-l-ouest-et-du-centreafrica</a:t>
            </a:r>
            <a:endParaRPr lang="en-GB" dirty="0">
              <a:effectLst/>
              <a:ea typeface="Calibri" panose="020F0502020204030204" pitchFamily="34" charset="0"/>
            </a:endParaRPr>
          </a:p>
          <a:p>
            <a:pPr marL="457200" lvl="0" indent="-457200">
              <a:lnSpc>
                <a:spcPct val="107000"/>
              </a:lnSpc>
              <a:buClr>
                <a:srgbClr val="009CDE"/>
              </a:buClr>
              <a:buFont typeface="+mj-lt"/>
              <a:buAutoNum type="arabicPeriod" startAt="6"/>
            </a:pPr>
            <a:r>
              <a:rPr lang="en-GB" dirty="0">
                <a:effectLst/>
                <a:ea typeface="Calibri" panose="020F0502020204030204" pitchFamily="34" charset="0"/>
              </a:rPr>
              <a:t>Keogh SC, Stillman M, </a:t>
            </a:r>
            <a:r>
              <a:rPr lang="en-GB" dirty="0" err="1">
                <a:effectLst/>
                <a:ea typeface="Calibri" panose="020F0502020204030204" pitchFamily="34" charset="0"/>
              </a:rPr>
              <a:t>Awusabo-Asare</a:t>
            </a:r>
            <a:r>
              <a:rPr lang="en-GB" dirty="0">
                <a:effectLst/>
                <a:ea typeface="Calibri" panose="020F0502020204030204" pitchFamily="34" charset="0"/>
              </a:rPr>
              <a:t> K, </a:t>
            </a:r>
            <a:r>
              <a:rPr lang="en-GB" dirty="0" err="1">
                <a:effectLst/>
                <a:ea typeface="Calibri" panose="020F0502020204030204" pitchFamily="34" charset="0"/>
              </a:rPr>
              <a:t>Sidze</a:t>
            </a:r>
            <a:r>
              <a:rPr lang="en-GB" dirty="0">
                <a:effectLst/>
                <a:ea typeface="Calibri" panose="020F0502020204030204" pitchFamily="34" charset="0"/>
              </a:rPr>
              <a:t> E, </a:t>
            </a:r>
            <a:r>
              <a:rPr lang="en-GB" dirty="0" err="1">
                <a:effectLst/>
                <a:ea typeface="Calibri" panose="020F0502020204030204" pitchFamily="34" charset="0"/>
              </a:rPr>
              <a:t>Monzón</a:t>
            </a:r>
            <a:r>
              <a:rPr lang="en-GB" dirty="0">
                <a:effectLst/>
                <a:ea typeface="Calibri" panose="020F0502020204030204" pitchFamily="34" charset="0"/>
              </a:rPr>
              <a:t> AS, Motta A, Leong E. Challenges to implementing national comprehensive sexuality education curricula in low- and middle-income countries: Case studies of Ghana, Kenya, Peru and Guatemala. PLOS ONE. 2018 Jul 11;13(7):e0200513. </a:t>
            </a:r>
            <a:r>
              <a:rPr lang="en-GB" u="sng" dirty="0">
                <a:solidFill>
                  <a:srgbClr val="0563C1"/>
                </a:solidFill>
                <a:effectLst/>
                <a:ea typeface="Calibri" panose="020F0502020204030204" pitchFamily="34" charset="0"/>
                <a:hlinkClick r:id="rId3"/>
              </a:rPr>
              <a:t>http://dx.doi.org/10.1371/journal.pone.0200513</a:t>
            </a:r>
            <a:endParaRPr lang="en-GB" dirty="0">
              <a:effectLst/>
              <a:ea typeface="Calibri" panose="020F0502020204030204" pitchFamily="34" charset="0"/>
            </a:endParaRPr>
          </a:p>
          <a:p>
            <a:pPr marL="457200" lvl="0" indent="-457200">
              <a:lnSpc>
                <a:spcPct val="107000"/>
              </a:lnSpc>
              <a:buClr>
                <a:srgbClr val="009CDE"/>
              </a:buClr>
              <a:buFont typeface="+mj-lt"/>
              <a:buAutoNum type="arabicPeriod" startAt="6"/>
            </a:pPr>
            <a:r>
              <a:rPr lang="en-GB" dirty="0" err="1">
                <a:effectLst/>
                <a:ea typeface="Calibri" panose="020F0502020204030204" pitchFamily="34" charset="0"/>
              </a:rPr>
              <a:t>Chandra-Mouli</a:t>
            </a:r>
            <a:r>
              <a:rPr lang="en-GB" dirty="0">
                <a:effectLst/>
                <a:ea typeface="Calibri" panose="020F0502020204030204" pitchFamily="34" charset="0"/>
              </a:rPr>
              <a:t> V, Lane C, Wong S. What Does Not Work in Adolescent Sexual and Reproductive Health: A Review of Evidence on Interventions Commonly Accepted as Best Practices. Glob Health Sci </a:t>
            </a:r>
            <a:r>
              <a:rPr lang="en-GB" dirty="0" err="1">
                <a:effectLst/>
                <a:ea typeface="Calibri" panose="020F0502020204030204" pitchFamily="34" charset="0"/>
              </a:rPr>
              <a:t>Pract</a:t>
            </a:r>
            <a:r>
              <a:rPr lang="en-GB" dirty="0">
                <a:effectLst/>
                <a:ea typeface="Calibri" panose="020F0502020204030204" pitchFamily="34" charset="0"/>
              </a:rPr>
              <a:t>. 2015 Aug 31;3(3):333-40. </a:t>
            </a:r>
            <a:r>
              <a:rPr lang="en-GB" u="sng" dirty="0">
                <a:solidFill>
                  <a:srgbClr val="0563C1"/>
                </a:solidFill>
                <a:effectLst/>
                <a:ea typeface="Calibri" panose="020F0502020204030204" pitchFamily="34" charset="0"/>
                <a:hlinkClick r:id="rId4"/>
              </a:rPr>
              <a:t>http://dx.doi.org/10.9745/GHSP-D-15-00126</a:t>
            </a:r>
            <a:endParaRPr lang="en-GB" dirty="0">
              <a:effectLst/>
              <a:ea typeface="Calibri" panose="020F0502020204030204" pitchFamily="34" charset="0"/>
            </a:endParaRPr>
          </a:p>
          <a:p>
            <a:pPr marL="457200" lvl="0" indent="-457200">
              <a:lnSpc>
                <a:spcPct val="107000"/>
              </a:lnSpc>
              <a:buClr>
                <a:srgbClr val="009CDE"/>
              </a:buClr>
              <a:buFont typeface="+mj-lt"/>
              <a:buAutoNum type="arabicPeriod" startAt="6"/>
            </a:pPr>
            <a:r>
              <a:rPr lang="en-US" dirty="0">
                <a:effectLst/>
                <a:ea typeface="Calibri" panose="020F0502020204030204" pitchFamily="34" charset="0"/>
              </a:rPr>
              <a:t>UNESCO. Update on WCA commitment 2022-12-15 FR. UNESCO; 2022.</a:t>
            </a:r>
            <a:endParaRPr lang="en-GB" dirty="0">
              <a:effectLst/>
              <a:ea typeface="Calibri" panose="020F0502020204030204" pitchFamily="34" charset="0"/>
            </a:endParaRPr>
          </a:p>
          <a:p>
            <a:pPr marL="457200" lvl="0" indent="-457200">
              <a:lnSpc>
                <a:spcPct val="107000"/>
              </a:lnSpc>
              <a:spcAft>
                <a:spcPts val="800"/>
              </a:spcAft>
              <a:buClr>
                <a:srgbClr val="009CDE"/>
              </a:buClr>
              <a:buFont typeface="+mj-lt"/>
              <a:buAutoNum type="arabicPeriod" startAt="6"/>
            </a:pPr>
            <a:r>
              <a:rPr lang="fr-CH" dirty="0">
                <a:effectLst/>
                <a:ea typeface="Calibri" panose="020F0502020204030204" pitchFamily="34" charset="0"/>
              </a:rPr>
              <a:t>UNESCO. Le chemin vers l’éducation complète à la sexualité: rapport sur la situation dans le </a:t>
            </a:r>
            <a:r>
              <a:rPr lang="fr-CH" dirty="0" err="1">
                <a:effectLst/>
                <a:ea typeface="Calibri" panose="020F0502020204030204" pitchFamily="34" charset="0"/>
              </a:rPr>
              <a:t>monde;mise</a:t>
            </a:r>
            <a:r>
              <a:rPr lang="fr-CH" dirty="0">
                <a:effectLst/>
                <a:ea typeface="Calibri" panose="020F0502020204030204" pitchFamily="34" charset="0"/>
              </a:rPr>
              <a:t> en relief des informations clés. </a:t>
            </a:r>
            <a:r>
              <a:rPr lang="en-GB" dirty="0">
                <a:effectLst/>
                <a:ea typeface="Calibri" panose="020F0502020204030204" pitchFamily="34" charset="0"/>
              </a:rPr>
              <a:t>UNESCO ; 2022. </a:t>
            </a:r>
            <a:r>
              <a:rPr lang="en-GB" u="sng" dirty="0">
                <a:solidFill>
                  <a:srgbClr val="0563C1"/>
                </a:solidFill>
                <a:effectLst/>
                <a:ea typeface="Calibri" panose="020F0502020204030204" pitchFamily="34" charset="0"/>
                <a:hlinkClick r:id="rId5"/>
              </a:rPr>
              <a:t>https://unesdoc.unesco.org/ark:/48223/pf0000377963_fre</a:t>
            </a:r>
            <a:endParaRPr lang="en-GB" dirty="0">
              <a:effectLst/>
              <a:ea typeface="Calibri" panose="020F0502020204030204" pitchFamily="34" charset="0"/>
            </a:endParaRPr>
          </a:p>
          <a:p>
            <a:pPr marL="457200" lvl="0" indent="-457200">
              <a:buClr>
                <a:srgbClr val="009CDE"/>
              </a:buClr>
              <a:buFont typeface="+mj-lt"/>
              <a:buAutoNum type="arabicPeriod" startAt="6"/>
            </a:pPr>
            <a:endParaRPr lang="fr-CA" b="1" dirty="0"/>
          </a:p>
        </p:txBody>
      </p:sp>
    </p:spTree>
    <p:extLst>
      <p:ext uri="{BB962C8B-B14F-4D97-AF65-F5344CB8AC3E}">
        <p14:creationId xmlns:p14="http://schemas.microsoft.com/office/powerpoint/2010/main" val="27914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960563"/>
            <a:ext cx="9144000" cy="2387600"/>
          </a:xfrm>
        </p:spPr>
        <p:txBody>
          <a:bodyPr/>
          <a:lstStyle/>
          <a:p>
            <a:r>
              <a:rPr lang="en-US" dirty="0"/>
              <a:t>A L’ECHELLE MONDIALE</a:t>
            </a:r>
          </a:p>
        </p:txBody>
      </p:sp>
    </p:spTree>
    <p:extLst>
      <p:ext uri="{BB962C8B-B14F-4D97-AF65-F5344CB8AC3E}">
        <p14:creationId xmlns:p14="http://schemas.microsoft.com/office/powerpoint/2010/main" val="4266888268"/>
      </p:ext>
    </p:extLst>
  </p:cSld>
  <p:clrMapOvr>
    <a:masterClrMapping/>
  </p:clrMapOvr>
  <mc:AlternateContent xmlns:mc="http://schemas.openxmlformats.org/markup-compatibility/2006" xmlns:p14="http://schemas.microsoft.com/office/powerpoint/2010/main">
    <mc:Choice Requires="p14">
      <p:transition spd="slow" p14:dur="2000" advTm="9054"/>
    </mc:Choice>
    <mc:Fallback xmlns="">
      <p:transition spd="slow" advTm="9054"/>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3EB711-44C9-2C41-962C-BB0F261E2074}"/>
              </a:ext>
            </a:extLst>
          </p:cNvPr>
          <p:cNvSpPr>
            <a:spLocks noGrp="1"/>
          </p:cNvSpPr>
          <p:nvPr>
            <p:ph type="title"/>
          </p:nvPr>
        </p:nvSpPr>
        <p:spPr>
          <a:xfrm>
            <a:off x="417310" y="269132"/>
            <a:ext cx="9337882" cy="556591"/>
          </a:xfrm>
        </p:spPr>
        <p:txBody>
          <a:bodyPr/>
          <a:lstStyle/>
          <a:p>
            <a:r>
              <a:rPr lang="en-US" sz="3200" dirty="0"/>
              <a:t>Lecture </a:t>
            </a:r>
            <a:r>
              <a:rPr lang="en-US" sz="3200" dirty="0" err="1"/>
              <a:t>complémentaire</a:t>
            </a:r>
            <a:endParaRPr lang="en-US" sz="3200" dirty="0"/>
          </a:p>
        </p:txBody>
      </p:sp>
      <p:sp>
        <p:nvSpPr>
          <p:cNvPr id="3" name="Text Placeholder 2">
            <a:extLst>
              <a:ext uri="{FF2B5EF4-FFF2-40B4-BE49-F238E27FC236}">
                <a16:creationId xmlns:a16="http://schemas.microsoft.com/office/drawing/2014/main" id="{AEAC0467-4241-47AA-B5B4-DFF3555C5C9F}"/>
              </a:ext>
            </a:extLst>
          </p:cNvPr>
          <p:cNvSpPr>
            <a:spLocks noGrp="1"/>
          </p:cNvSpPr>
          <p:nvPr>
            <p:ph type="body" sz="quarter" idx="13"/>
          </p:nvPr>
        </p:nvSpPr>
        <p:spPr>
          <a:xfrm>
            <a:off x="631824" y="1003852"/>
            <a:ext cx="11081755" cy="5610704"/>
          </a:xfrm>
        </p:spPr>
        <p:txBody>
          <a:bodyPr numCol="1"/>
          <a:lstStyle/>
          <a:p>
            <a:pPr marL="400050" indent="-400050">
              <a:lnSpc>
                <a:spcPct val="107000"/>
              </a:lnSpc>
              <a:buClr>
                <a:srgbClr val="009CDE"/>
              </a:buClr>
              <a:buFont typeface="+mj-lt"/>
              <a:buAutoNum type="romanUcPeriod"/>
            </a:pPr>
            <a:r>
              <a:rPr lang="en-GB" sz="1700" dirty="0">
                <a:effectLst/>
                <a:ea typeface="Calibri" panose="020F0502020204030204" pitchFamily="34" charset="0"/>
              </a:rPr>
              <a:t>O’Brien H, Hendriks J, Burns S. Teacher training organisations and their preparation of the pre-service teacher to deliver comprehensive sexuality education in the school setting: a systematic literature review. Sex Education. 2021 May 4;21(3):284-303. http://dx.doi.org/</a:t>
            </a:r>
            <a:r>
              <a:rPr lang="en-GB" sz="1700" u="sng" dirty="0">
                <a:solidFill>
                  <a:srgbClr val="0563C1"/>
                </a:solidFill>
                <a:effectLst/>
                <a:ea typeface="Calibri" panose="020F0502020204030204" pitchFamily="34" charset="0"/>
                <a:hlinkClick r:id="rId2"/>
              </a:rPr>
              <a:t>10.1080/14681811.2020.1792874</a:t>
            </a:r>
            <a:endParaRPr lang="en-US" sz="1700" dirty="0"/>
          </a:p>
          <a:p>
            <a:pPr marL="400050" indent="-400050">
              <a:lnSpc>
                <a:spcPct val="107000"/>
              </a:lnSpc>
              <a:buClr>
                <a:srgbClr val="009CDE"/>
              </a:buClr>
              <a:buFont typeface="+mj-lt"/>
              <a:buAutoNum type="romanUcPeriod"/>
            </a:pPr>
            <a:r>
              <a:rPr lang="fr-CH" sz="1700" dirty="0">
                <a:effectLst/>
                <a:ea typeface="Calibri" panose="020F0502020204030204" pitchFamily="34" charset="0"/>
              </a:rPr>
              <a:t>OMS. Action mondiale accélérée en faveur de la santé des adolescents (AA-HA!) : orientations à l’appui de la mise en œuvre dans les pays [Global </a:t>
            </a:r>
            <a:r>
              <a:rPr lang="fr-CH" sz="1700" dirty="0" err="1">
                <a:effectLst/>
                <a:ea typeface="Calibri" panose="020F0502020204030204" pitchFamily="34" charset="0"/>
              </a:rPr>
              <a:t>accelerated</a:t>
            </a:r>
            <a:r>
              <a:rPr lang="fr-CH" sz="1700" dirty="0">
                <a:effectLst/>
                <a:ea typeface="Calibri" panose="020F0502020204030204" pitchFamily="34" charset="0"/>
              </a:rPr>
              <a:t> action for the </a:t>
            </a:r>
            <a:r>
              <a:rPr lang="fr-CH" sz="1700" dirty="0" err="1">
                <a:effectLst/>
                <a:ea typeface="Calibri" panose="020F0502020204030204" pitchFamily="34" charset="0"/>
              </a:rPr>
              <a:t>health</a:t>
            </a:r>
            <a:r>
              <a:rPr lang="fr-CH" sz="1700" dirty="0">
                <a:effectLst/>
                <a:ea typeface="Calibri" panose="020F0502020204030204" pitchFamily="34" charset="0"/>
              </a:rPr>
              <a:t> of adolescents (AA-HA!): guidance to support country </a:t>
            </a:r>
            <a:r>
              <a:rPr lang="fr-CH" sz="1700" dirty="0" err="1">
                <a:effectLst/>
                <a:ea typeface="Calibri" panose="020F0502020204030204" pitchFamily="34" charset="0"/>
              </a:rPr>
              <a:t>implementation</a:t>
            </a:r>
            <a:r>
              <a:rPr lang="fr-CH" sz="1700" dirty="0">
                <a:effectLst/>
                <a:ea typeface="Calibri" panose="020F0502020204030204" pitchFamily="34" charset="0"/>
              </a:rPr>
              <a:t>]. Genève : Organisation mondiale de la Santé ; 2018. Licence : CC BY-NC-SA 3.0 IGO. </a:t>
            </a:r>
            <a:r>
              <a:rPr lang="en-GB" sz="1700" u="sng" dirty="0">
                <a:solidFill>
                  <a:srgbClr val="0563C1"/>
                </a:solidFill>
                <a:effectLst/>
                <a:ea typeface="Calibri" panose="020F0502020204030204" pitchFamily="34" charset="0"/>
                <a:hlinkClick r:id="rId3"/>
              </a:rPr>
              <a:t>https://apps.who.int/iris/bitstream/handle/10665/272299/9789242512342-fre.pdf?ua=1</a:t>
            </a:r>
            <a:r>
              <a:rPr lang="en-GB" sz="1700" dirty="0">
                <a:effectLst/>
                <a:ea typeface="Calibri" panose="020F0502020204030204" pitchFamily="34" charset="0"/>
              </a:rPr>
              <a:t>  </a:t>
            </a:r>
          </a:p>
          <a:p>
            <a:pPr marL="400050" indent="-400050">
              <a:lnSpc>
                <a:spcPct val="107000"/>
              </a:lnSpc>
              <a:buClr>
                <a:srgbClr val="009CDE"/>
              </a:buClr>
              <a:buFont typeface="+mj-lt"/>
              <a:buAutoNum type="romanUcPeriod"/>
            </a:pPr>
            <a:r>
              <a:rPr lang="en-GB" sz="1700" dirty="0">
                <a:effectLst/>
                <a:ea typeface="Calibri" panose="020F0502020204030204" pitchFamily="34" charset="0"/>
              </a:rPr>
              <a:t>Sheehan P, Sweeny K, Rasmussen B, </a:t>
            </a:r>
            <a:r>
              <a:rPr lang="en-GB" sz="1700" dirty="0" err="1">
                <a:effectLst/>
                <a:ea typeface="Calibri" panose="020F0502020204030204" pitchFamily="34" charset="0"/>
              </a:rPr>
              <a:t>Wils</a:t>
            </a:r>
            <a:r>
              <a:rPr lang="en-GB" sz="1700" dirty="0">
                <a:effectLst/>
                <a:ea typeface="Calibri" panose="020F0502020204030204" pitchFamily="34" charset="0"/>
              </a:rPr>
              <a:t> A, Friedman HS, Mahon J, Patton GC, Sawyer SM, Howard E, Symons J, Stenberg K, Chalasani S, Maharaj N, </a:t>
            </a:r>
            <a:r>
              <a:rPr lang="en-GB" sz="1700" dirty="0" err="1">
                <a:effectLst/>
                <a:ea typeface="Calibri" panose="020F0502020204030204" pitchFamily="34" charset="0"/>
              </a:rPr>
              <a:t>Reavley</a:t>
            </a:r>
            <a:r>
              <a:rPr lang="en-GB" sz="1700" dirty="0">
                <a:effectLst/>
                <a:ea typeface="Calibri" panose="020F0502020204030204" pitchFamily="34" charset="0"/>
              </a:rPr>
              <a:t> N, Shi H, </a:t>
            </a:r>
            <a:r>
              <a:rPr lang="en-GB" sz="1700" dirty="0" err="1">
                <a:effectLst/>
                <a:ea typeface="Calibri" panose="020F0502020204030204" pitchFamily="34" charset="0"/>
              </a:rPr>
              <a:t>Fridman</a:t>
            </a:r>
            <a:r>
              <a:rPr lang="en-GB" sz="1700" dirty="0">
                <a:effectLst/>
                <a:ea typeface="Calibri" panose="020F0502020204030204" pitchFamily="34" charset="0"/>
              </a:rPr>
              <a:t> M, Welsh A, </a:t>
            </a:r>
            <a:r>
              <a:rPr lang="en-GB" sz="1700" dirty="0" err="1">
                <a:effectLst/>
                <a:ea typeface="Calibri" panose="020F0502020204030204" pitchFamily="34" charset="0"/>
              </a:rPr>
              <a:t>Nsofor</a:t>
            </a:r>
            <a:r>
              <a:rPr lang="en-GB" sz="1700" dirty="0">
                <a:effectLst/>
                <a:ea typeface="Calibri" panose="020F0502020204030204" pitchFamily="34" charset="0"/>
              </a:rPr>
              <a:t> E, Laski L. Building the foundations for sustainable development: a case for global investment in the capabilities of adolescents. Lancet. 2017 Oct 14;390(10104):1792-806. </a:t>
            </a:r>
            <a:r>
              <a:rPr lang="en-GB" sz="1700" dirty="0">
                <a:effectLst/>
                <a:ea typeface="Calibri" panose="020F0502020204030204" pitchFamily="34" charset="0"/>
                <a:hlinkClick r:id="rId4"/>
              </a:rPr>
              <a:t>http://dx.doi.org/</a:t>
            </a:r>
            <a:r>
              <a:rPr lang="en-GB" sz="1700" u="sng" dirty="0">
                <a:solidFill>
                  <a:srgbClr val="0563C1"/>
                </a:solidFill>
                <a:effectLst/>
                <a:ea typeface="Calibri" panose="020F0502020204030204" pitchFamily="34" charset="0"/>
                <a:hlinkClick r:id="rId4"/>
              </a:rPr>
              <a:t>10.1016/S0140-6736(17)30872-3</a:t>
            </a:r>
            <a:endParaRPr lang="en-GB" sz="1700" dirty="0">
              <a:effectLst/>
              <a:ea typeface="Calibri" panose="020F0502020204030204" pitchFamily="34" charset="0"/>
            </a:endParaRPr>
          </a:p>
          <a:p>
            <a:pPr marL="400050" lvl="0" indent="-400050">
              <a:lnSpc>
                <a:spcPct val="107000"/>
              </a:lnSpc>
              <a:buClr>
                <a:srgbClr val="009CDE"/>
              </a:buClr>
              <a:buFont typeface="+mj-lt"/>
              <a:buAutoNum type="romanUcPeriod"/>
            </a:pPr>
            <a:r>
              <a:rPr lang="fr-CH" sz="1700" dirty="0">
                <a:effectLst/>
                <a:ea typeface="Calibri" panose="020F0502020204030204" pitchFamily="34" charset="0"/>
              </a:rPr>
              <a:t>UNFPA. Boîte à outils pour la santé sexuelle et reproductive des adolescents en situations de crise humanitaire : Document accompagnant le Manuel de terrain </a:t>
            </a:r>
            <a:r>
              <a:rPr lang="fr-CH" sz="1700" dirty="0" err="1">
                <a:effectLst/>
                <a:ea typeface="Calibri" panose="020F0502020204030204" pitchFamily="34" charset="0"/>
              </a:rPr>
              <a:t>interorganisations</a:t>
            </a:r>
            <a:r>
              <a:rPr lang="fr-CH" sz="1700" dirty="0">
                <a:effectLst/>
                <a:ea typeface="Calibri" panose="020F0502020204030204" pitchFamily="34" charset="0"/>
              </a:rPr>
              <a:t> sur la santé reproductive en situations de crise humanitaire. </a:t>
            </a:r>
            <a:r>
              <a:rPr lang="de-CH" sz="1700" dirty="0">
                <a:effectLst/>
                <a:ea typeface="Calibri" panose="020F0502020204030204" pitchFamily="34" charset="0"/>
              </a:rPr>
              <a:t>UNFPA ; 2009. </a:t>
            </a:r>
            <a:r>
              <a:rPr lang="de-CH" sz="1700" u="sng" dirty="0">
                <a:solidFill>
                  <a:srgbClr val="0563C1"/>
                </a:solidFill>
                <a:effectLst/>
                <a:ea typeface="Calibri" panose="020F0502020204030204" pitchFamily="34" charset="0"/>
                <a:hlinkClick r:id="rId5"/>
              </a:rPr>
              <a:t>https://www.unfpa.org/sites/default/files/pub-pdf/UNFPA_ASRHtoolkit_french.pdf</a:t>
            </a:r>
            <a:r>
              <a:rPr lang="de-CH" sz="1700" dirty="0">
                <a:effectLst/>
                <a:ea typeface="Calibri" panose="020F0502020204030204" pitchFamily="34" charset="0"/>
              </a:rPr>
              <a:t> </a:t>
            </a:r>
          </a:p>
          <a:p>
            <a:pPr marL="400050" indent="-400050">
              <a:lnSpc>
                <a:spcPct val="107000"/>
              </a:lnSpc>
              <a:buClr>
                <a:srgbClr val="009CDE"/>
              </a:buClr>
              <a:buFont typeface="+mj-lt"/>
              <a:buAutoNum type="romanUcPeriod"/>
            </a:pPr>
            <a:r>
              <a:rPr lang="en-GB" sz="1700" dirty="0">
                <a:effectLst/>
                <a:ea typeface="Calibri" panose="020F0502020204030204" pitchFamily="34" charset="0"/>
              </a:rPr>
              <a:t>WHO. Promoting adolescent sexual and reproductive health through schools in low income countries: an information brief (Department of Child and Adolescent Health and Development. Geneva, 2008). WHO; 2009. </a:t>
            </a:r>
            <a:r>
              <a:rPr lang="en-GB" sz="1700" u="sng" dirty="0">
                <a:solidFill>
                  <a:srgbClr val="0563C1"/>
                </a:solidFill>
                <a:effectLst/>
                <a:ea typeface="Calibri" panose="020F0502020204030204" pitchFamily="34" charset="0"/>
                <a:hlinkClick r:id="rId6"/>
              </a:rPr>
              <a:t>https://apps.who.int/iris/rest/bitstreams/66304/retrieve</a:t>
            </a:r>
            <a:r>
              <a:rPr lang="en-GB" sz="1700" dirty="0">
                <a:effectLst/>
                <a:ea typeface="Calibri" panose="020F0502020204030204" pitchFamily="34" charset="0"/>
              </a:rPr>
              <a:t> </a:t>
            </a:r>
          </a:p>
        </p:txBody>
      </p:sp>
    </p:spTree>
    <p:extLst>
      <p:ext uri="{BB962C8B-B14F-4D97-AF65-F5344CB8AC3E}">
        <p14:creationId xmlns:p14="http://schemas.microsoft.com/office/powerpoint/2010/main" val="1510980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a:extLst>
              <a:ext uri="{FF2B5EF4-FFF2-40B4-BE49-F238E27FC236}">
                <a16:creationId xmlns:a16="http://schemas.microsoft.com/office/drawing/2014/main" id="{DF7A28AA-913D-1D2F-866D-D0FA9C5D1453}"/>
              </a:ext>
            </a:extLst>
          </p:cNvPr>
          <p:cNvPicPr>
            <a:picLocks noChangeAspect="1"/>
          </p:cNvPicPr>
          <p:nvPr/>
        </p:nvPicPr>
        <p:blipFill>
          <a:blip r:embed="rId3">
            <a:extLst>
              <a:ext uri="{28A0092B-C50C-407E-A947-70E740481C1C}">
                <a14:useLocalDpi xmlns:a14="http://schemas.microsoft.com/office/drawing/2010/main"/>
              </a:ext>
            </a:extLst>
          </a:blip>
          <a:srcRect l="5531" r="5531"/>
          <a:stretch>
            <a:fillRect/>
          </a:stretch>
        </p:blipFill>
        <p:spPr>
          <a:xfrm>
            <a:off x="219456" y="275890"/>
            <a:ext cx="11825826" cy="5741043"/>
          </a:xfrm>
          <a:prstGeom prst="rect">
            <a:avLst/>
          </a:prstGeom>
        </p:spPr>
      </p:pic>
      <p:sp>
        <p:nvSpPr>
          <p:cNvPr id="5" name="ZoneTexte 4">
            <a:extLst>
              <a:ext uri="{FF2B5EF4-FFF2-40B4-BE49-F238E27FC236}">
                <a16:creationId xmlns:a16="http://schemas.microsoft.com/office/drawing/2014/main" id="{1C5C4FD6-57DD-C14A-0E1E-E4755F41BCB6}"/>
              </a:ext>
            </a:extLst>
          </p:cNvPr>
          <p:cNvSpPr txBox="1"/>
          <p:nvPr/>
        </p:nvSpPr>
        <p:spPr>
          <a:xfrm>
            <a:off x="4622105" y="1960507"/>
            <a:ext cx="3382028" cy="120032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00"/>
                </a:solidFill>
                <a:effectLst/>
                <a:uLnTx/>
                <a:uFillTx/>
                <a:latin typeface="Calibri"/>
                <a:ea typeface="+mn-ea"/>
                <a:cs typeface="+mn-cs"/>
              </a:rPr>
              <a:t>MERCI</a:t>
            </a:r>
          </a:p>
        </p:txBody>
      </p:sp>
    </p:spTree>
    <p:extLst>
      <p:ext uri="{BB962C8B-B14F-4D97-AF65-F5344CB8AC3E}">
        <p14:creationId xmlns:p14="http://schemas.microsoft.com/office/powerpoint/2010/main" val="371974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83955" y="2624451"/>
            <a:ext cx="3584177" cy="2138196"/>
          </a:xfrm>
        </p:spPr>
        <p:txBody>
          <a:bodyPr/>
          <a:lstStyle/>
          <a:p>
            <a:r>
              <a:rPr lang="fr-FR" sz="4000" dirty="0"/>
              <a:t>Définition</a:t>
            </a:r>
            <a:r>
              <a:rPr lang="en-US" sz="2800" baseline="30000" dirty="0"/>
              <a:t>1</a:t>
            </a:r>
            <a:endParaRPr lang="en-US" sz="4000" dirty="0"/>
          </a:p>
        </p:txBody>
      </p:sp>
      <p:sp>
        <p:nvSpPr>
          <p:cNvPr id="7" name="Content Placeholder 2">
            <a:extLst>
              <a:ext uri="{FF2B5EF4-FFF2-40B4-BE49-F238E27FC236}">
                <a16:creationId xmlns:a16="http://schemas.microsoft.com/office/drawing/2014/main" id="{40B7EDD3-C663-2C46-BA96-A17FA04B1976}"/>
              </a:ext>
            </a:extLst>
          </p:cNvPr>
          <p:cNvSpPr>
            <a:spLocks noGrp="1"/>
          </p:cNvSpPr>
          <p:nvPr>
            <p:ph idx="1"/>
          </p:nvPr>
        </p:nvSpPr>
        <p:spPr>
          <a:xfrm>
            <a:off x="3657600" y="792271"/>
            <a:ext cx="8158348" cy="5549152"/>
          </a:xfrm>
        </p:spPr>
        <p:txBody>
          <a:bodyPr>
            <a:normAutofit/>
          </a:bodyPr>
          <a:lstStyle/>
          <a:p>
            <a:pPr algn="just">
              <a:buClr>
                <a:srgbClr val="009CDE"/>
              </a:buClr>
            </a:pPr>
            <a:r>
              <a:rPr lang="fr-FR" sz="2400" b="1" dirty="0">
                <a:solidFill>
                  <a:srgbClr val="009CDE"/>
                </a:solidFill>
              </a:rPr>
              <a:t>L’ECS </a:t>
            </a:r>
            <a:r>
              <a:rPr lang="fr-FR" sz="2400" dirty="0">
                <a:solidFill>
                  <a:srgbClr val="009CDE"/>
                </a:solidFill>
              </a:rPr>
              <a:t>: </a:t>
            </a:r>
            <a:r>
              <a:rPr lang="fr-FR" sz="2400" dirty="0"/>
              <a:t>processus d'enseignement et d'apprentissage des aspects cognitifs, émotionnels, physiques et sociaux de la sexualité. Il peut être dispensé en contexte scolaire ou extrascolaire.</a:t>
            </a:r>
          </a:p>
          <a:p>
            <a:pPr algn="just"/>
            <a:endParaRPr lang="fr-FR" sz="2400" dirty="0"/>
          </a:p>
          <a:p>
            <a:pPr algn="just"/>
            <a:r>
              <a:rPr lang="fr-FR" sz="2400" dirty="0"/>
              <a:t>L’ECS vise à doter les enfants et les adolescents :</a:t>
            </a:r>
          </a:p>
          <a:p>
            <a:pPr marL="857250" lvl="1" indent="-514350" algn="just">
              <a:buClr>
                <a:srgbClr val="009CDE"/>
              </a:buClr>
              <a:buFont typeface="+mj-lt"/>
              <a:buAutoNum type="romanLcPeriod"/>
            </a:pPr>
            <a:r>
              <a:rPr lang="fr-FR" sz="2000" dirty="0"/>
              <a:t>des connaissances, des compétences, des attitudes et des valeurs qui leur permettront de réaliser leur santé, leur bien-être et leur dignité,</a:t>
            </a:r>
          </a:p>
          <a:p>
            <a:pPr marL="857250" lvl="1" indent="-514350" algn="just">
              <a:buClr>
                <a:srgbClr val="009CDE"/>
              </a:buClr>
              <a:buFont typeface="+mj-lt"/>
              <a:buAutoNum type="romanLcPeriod"/>
            </a:pPr>
            <a:r>
              <a:rPr lang="fr-FR" sz="2000" dirty="0"/>
              <a:t>des aptitudes à développer des relations sociales et sexuelles respectueuses, </a:t>
            </a:r>
          </a:p>
          <a:p>
            <a:pPr marL="857250" lvl="1" indent="-514350" algn="just">
              <a:buClr>
                <a:srgbClr val="009CDE"/>
              </a:buClr>
              <a:buFont typeface="+mj-lt"/>
              <a:buAutoNum type="romanLcPeriod"/>
            </a:pPr>
            <a:r>
              <a:rPr lang="fr-FR" sz="2000" dirty="0"/>
              <a:t>de la capacité à reconnaitre comment leurs choix affectent leur propre bien-être et celui des autres,  </a:t>
            </a:r>
          </a:p>
          <a:p>
            <a:pPr marL="857250" lvl="1" indent="-514350" algn="just">
              <a:buClr>
                <a:srgbClr val="009CDE"/>
              </a:buClr>
              <a:buFont typeface="+mj-lt"/>
              <a:buAutoNum type="romanLcPeriod"/>
            </a:pPr>
            <a:r>
              <a:rPr lang="fr-FR" sz="2000" dirty="0"/>
              <a:t>des habiletés à comprendre et assurer la protection de leurs droits tout au long de leur vie.  </a:t>
            </a:r>
          </a:p>
        </p:txBody>
      </p:sp>
    </p:spTree>
    <p:extLst>
      <p:ext uri="{BB962C8B-B14F-4D97-AF65-F5344CB8AC3E}">
        <p14:creationId xmlns:p14="http://schemas.microsoft.com/office/powerpoint/2010/main" val="975686874"/>
      </p:ext>
    </p:extLst>
  </p:cSld>
  <p:clrMapOvr>
    <a:masterClrMapping/>
  </p:clrMapOvr>
  <mc:AlternateContent xmlns:mc="http://schemas.openxmlformats.org/markup-compatibility/2006" xmlns:p14="http://schemas.microsoft.com/office/powerpoint/2010/main">
    <mc:Choice Requires="p14">
      <p:transition spd="slow" p14:dur="2000" advTm="29299"/>
    </mc:Choice>
    <mc:Fallback xmlns="">
      <p:transition spd="slow" advTm="292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24576" y="2174604"/>
            <a:ext cx="3584177" cy="1821720"/>
          </a:xfrm>
        </p:spPr>
        <p:txBody>
          <a:bodyPr/>
          <a:lstStyle/>
          <a:p>
            <a:pPr algn="ctr"/>
            <a:r>
              <a:rPr lang="en-US" sz="3600" dirty="0"/>
              <a:t>Concepts </a:t>
            </a:r>
            <a:r>
              <a:rPr lang="en-US" sz="3600" dirty="0" err="1"/>
              <a:t>clés</a:t>
            </a:r>
            <a:r>
              <a:rPr lang="en-US" sz="3600" dirty="0"/>
              <a:t> dans les </a:t>
            </a:r>
            <a:r>
              <a:rPr lang="en-US" sz="3600" dirty="0" err="1"/>
              <a:t>programmes</a:t>
            </a:r>
            <a:r>
              <a:rPr lang="en-US" sz="3600" dirty="0"/>
              <a:t> ECS</a:t>
            </a:r>
            <a:r>
              <a:rPr lang="en-US" sz="2800" baseline="30000" dirty="0"/>
              <a:t>1</a:t>
            </a:r>
            <a:endParaRPr lang="en-US" sz="3600" dirty="0"/>
          </a:p>
        </p:txBody>
      </p:sp>
      <p:sp>
        <p:nvSpPr>
          <p:cNvPr id="8" name="Content Placeholder 2">
            <a:extLst>
              <a:ext uri="{FF2B5EF4-FFF2-40B4-BE49-F238E27FC236}">
                <a16:creationId xmlns:a16="http://schemas.microsoft.com/office/drawing/2014/main" id="{BA5B2C43-4304-EA45-BFD9-BBF4B5810A50}"/>
              </a:ext>
            </a:extLst>
          </p:cNvPr>
          <p:cNvSpPr>
            <a:spLocks noGrp="1"/>
          </p:cNvSpPr>
          <p:nvPr>
            <p:ph idx="1"/>
          </p:nvPr>
        </p:nvSpPr>
        <p:spPr>
          <a:xfrm>
            <a:off x="3915632" y="463138"/>
            <a:ext cx="7944914" cy="6044539"/>
          </a:xfrm>
        </p:spPr>
        <p:txBody>
          <a:bodyPr>
            <a:normAutofit/>
          </a:bodyPr>
          <a:lstStyle/>
          <a:p>
            <a:pPr marL="0" indent="0">
              <a:buNone/>
            </a:pPr>
            <a:r>
              <a:rPr lang="fr-FR" sz="2800" b="1" dirty="0">
                <a:solidFill>
                  <a:srgbClr val="E62D74"/>
                </a:solidFill>
              </a:rPr>
              <a:t>Huit composantes clés de l’ECS: </a:t>
            </a:r>
          </a:p>
          <a:p>
            <a:pPr marL="342900" indent="-342900" algn="just">
              <a:buClr>
                <a:srgbClr val="E62D74"/>
              </a:buClr>
              <a:buFont typeface="+mj-lt"/>
              <a:buAutoNum type="arabicPeriod"/>
            </a:pPr>
            <a:r>
              <a:rPr lang="fr-FR" sz="2600" dirty="0"/>
              <a:t>Les relations interpersonnelles</a:t>
            </a:r>
          </a:p>
          <a:p>
            <a:pPr marL="342900" indent="-342900" algn="just">
              <a:buClr>
                <a:srgbClr val="E62D74"/>
              </a:buClr>
              <a:buFont typeface="+mj-lt"/>
              <a:buAutoNum type="arabicPeriod"/>
            </a:pPr>
            <a:r>
              <a:rPr lang="fr-FR" sz="2600" dirty="0"/>
              <a:t>Valeurs, droits, cultures et sexualité</a:t>
            </a:r>
          </a:p>
          <a:p>
            <a:pPr marL="342900" indent="-342900" algn="just">
              <a:buClr>
                <a:srgbClr val="E62D74"/>
              </a:buClr>
              <a:buFont typeface="+mj-lt"/>
              <a:buAutoNum type="arabicPeriod"/>
            </a:pPr>
            <a:r>
              <a:rPr lang="fr-FR" sz="2600" dirty="0"/>
              <a:t>Comprendre le genre</a:t>
            </a:r>
          </a:p>
          <a:p>
            <a:pPr marL="342900" indent="-342900" algn="just">
              <a:buClr>
                <a:srgbClr val="E62D74"/>
              </a:buClr>
              <a:buFont typeface="+mj-lt"/>
              <a:buAutoNum type="arabicPeriod"/>
            </a:pPr>
            <a:r>
              <a:rPr lang="fr-FR" sz="2600" dirty="0"/>
              <a:t>La violence et la sécurité</a:t>
            </a:r>
          </a:p>
          <a:p>
            <a:pPr marL="342900" indent="-342900" algn="just">
              <a:buClr>
                <a:srgbClr val="E62D74"/>
              </a:buClr>
              <a:buFont typeface="+mj-lt"/>
              <a:buAutoNum type="arabicPeriod"/>
            </a:pPr>
            <a:r>
              <a:rPr lang="fr-FR" sz="2600" dirty="0"/>
              <a:t>Compétences pour la santé et le bien-être</a:t>
            </a:r>
          </a:p>
          <a:p>
            <a:pPr marL="342900" indent="-342900" algn="just">
              <a:buClr>
                <a:srgbClr val="E62D74"/>
              </a:buClr>
              <a:buFont typeface="+mj-lt"/>
              <a:buAutoNum type="arabicPeriod"/>
            </a:pPr>
            <a:r>
              <a:rPr lang="fr-FR" sz="2600" dirty="0"/>
              <a:t>Le corps humain et le développement</a:t>
            </a:r>
          </a:p>
          <a:p>
            <a:pPr marL="342900" indent="-342900" algn="just">
              <a:buClr>
                <a:srgbClr val="E62D74"/>
              </a:buClr>
              <a:buFont typeface="+mj-lt"/>
              <a:buAutoNum type="arabicPeriod"/>
            </a:pPr>
            <a:r>
              <a:rPr lang="fr-FR" sz="2600" dirty="0"/>
              <a:t>Sexualité et comportement sexuel</a:t>
            </a:r>
          </a:p>
          <a:p>
            <a:pPr marL="342900" indent="-342900" algn="just">
              <a:buClr>
                <a:srgbClr val="E62D74"/>
              </a:buClr>
              <a:buFont typeface="+mj-lt"/>
              <a:buAutoNum type="arabicPeriod"/>
            </a:pPr>
            <a:r>
              <a:rPr lang="fr-FR" sz="2600" dirty="0"/>
              <a:t>Sujets relatifs à la santé sexuelle et reproductive</a:t>
            </a:r>
          </a:p>
          <a:p>
            <a:pPr marL="0" indent="0" algn="just">
              <a:buNone/>
            </a:pPr>
            <a:endParaRPr lang="fr-FR" sz="2600" dirty="0"/>
          </a:p>
          <a:p>
            <a:pPr marL="0" indent="0" algn="just">
              <a:buNone/>
            </a:pPr>
            <a:r>
              <a:rPr lang="fr-FR" sz="2600" dirty="0"/>
              <a:t>Elles doivent être adaptées en fonction du contexte socio-culturel de chaque pays ainsi que de l’âge des apprenants.</a:t>
            </a:r>
          </a:p>
        </p:txBody>
      </p:sp>
    </p:spTree>
    <p:extLst>
      <p:ext uri="{BB962C8B-B14F-4D97-AF65-F5344CB8AC3E}">
        <p14:creationId xmlns:p14="http://schemas.microsoft.com/office/powerpoint/2010/main" val="4051511239"/>
      </p:ext>
    </p:extLst>
  </p:cSld>
  <p:clrMapOvr>
    <a:masterClrMapping/>
  </p:clrMapOvr>
  <mc:AlternateContent xmlns:mc="http://schemas.openxmlformats.org/markup-compatibility/2006" xmlns:p14="http://schemas.microsoft.com/office/powerpoint/2010/main">
    <mc:Choice Requires="p14">
      <p:transition spd="slow" p14:dur="2000" advTm="31003"/>
    </mc:Choice>
    <mc:Fallback xmlns="">
      <p:transition spd="slow" advTm="3100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B89BE2-C648-4BAC-868B-4D96F4A8F207}"/>
              </a:ext>
            </a:extLst>
          </p:cNvPr>
          <p:cNvSpPr/>
          <p:nvPr/>
        </p:nvSpPr>
        <p:spPr>
          <a:xfrm>
            <a:off x="318140" y="252573"/>
            <a:ext cx="11569060" cy="1247343"/>
          </a:xfrm>
          <a:prstGeom prst="rect">
            <a:avLst/>
          </a:prstGeom>
          <a:solidFill>
            <a:srgbClr val="127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71B7"/>
              </a:solidFill>
              <a:effectLst/>
              <a:uLnTx/>
              <a:uFillTx/>
              <a:latin typeface="Calibri" panose="020F0502020204030204"/>
              <a:ea typeface="+mn-ea"/>
              <a:cs typeface="+mn-cs"/>
            </a:endParaRPr>
          </a:p>
        </p:txBody>
      </p:sp>
      <p:sp>
        <p:nvSpPr>
          <p:cNvPr id="6" name="Titre 1">
            <a:extLst>
              <a:ext uri="{FF2B5EF4-FFF2-40B4-BE49-F238E27FC236}">
                <a16:creationId xmlns:a16="http://schemas.microsoft.com/office/drawing/2014/main" id="{DF094F27-6649-4BB1-8533-F8D9A2BD12AD}"/>
              </a:ext>
            </a:extLst>
          </p:cNvPr>
          <p:cNvSpPr txBox="1">
            <a:spLocks/>
          </p:cNvSpPr>
          <p:nvPr/>
        </p:nvSpPr>
        <p:spPr>
          <a:xfrm>
            <a:off x="419100" y="230188"/>
            <a:ext cx="11170919" cy="12113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dirty="0">
                <a:ln>
                  <a:noFill/>
                </a:ln>
                <a:solidFill>
                  <a:prstClr val="white"/>
                </a:solidFill>
                <a:effectLst/>
                <a:uLnTx/>
                <a:uFillTx/>
                <a:latin typeface="Myriad Pro" panose="020B0503030403020204" pitchFamily="34" charset="0"/>
                <a:ea typeface="Adobe Gothic Std B" panose="020B0800000000000000" pitchFamily="34" charset="-128"/>
                <a:cs typeface="+mj-cs"/>
              </a:rPr>
              <a:t>Une éducation formelle ou informelle</a:t>
            </a:r>
          </a:p>
        </p:txBody>
      </p:sp>
      <p:grpSp>
        <p:nvGrpSpPr>
          <p:cNvPr id="20" name="Groupe 8">
            <a:extLst>
              <a:ext uri="{FF2B5EF4-FFF2-40B4-BE49-F238E27FC236}">
                <a16:creationId xmlns:a16="http://schemas.microsoft.com/office/drawing/2014/main" id="{1308D1B5-0BA2-4285-8448-97B12F6DBBCF}"/>
              </a:ext>
            </a:extLst>
          </p:cNvPr>
          <p:cNvGrpSpPr/>
          <p:nvPr/>
        </p:nvGrpSpPr>
        <p:grpSpPr>
          <a:xfrm>
            <a:off x="318140" y="1787345"/>
            <a:ext cx="11173134" cy="4271055"/>
            <a:chOff x="387923" y="1862521"/>
            <a:chExt cx="11173134" cy="4271055"/>
          </a:xfrm>
        </p:grpSpPr>
        <p:graphicFrame>
          <p:nvGraphicFramePr>
            <p:cNvPr id="21" name="Tableau 2">
              <a:extLst>
                <a:ext uri="{FF2B5EF4-FFF2-40B4-BE49-F238E27FC236}">
                  <a16:creationId xmlns:a16="http://schemas.microsoft.com/office/drawing/2014/main" id="{9D8C39D3-8006-436B-9F31-313109F22872}"/>
                </a:ext>
              </a:extLst>
            </p:cNvPr>
            <p:cNvGraphicFramePr/>
            <p:nvPr/>
          </p:nvGraphicFramePr>
          <p:xfrm>
            <a:off x="387923" y="1862521"/>
            <a:ext cx="11173134" cy="4271055"/>
          </p:xfrm>
          <a:graphic>
            <a:graphicData uri="http://schemas.openxmlformats.org/drawingml/2006/table">
              <a:tbl>
                <a:tblPr firstRow="1" bandRow="1"/>
                <a:tblGrid>
                  <a:gridCol w="1468183">
                    <a:extLst>
                      <a:ext uri="{9D8B030D-6E8A-4147-A177-3AD203B41FA5}">
                        <a16:colId xmlns:a16="http://schemas.microsoft.com/office/drawing/2014/main" val="20000"/>
                      </a:ext>
                    </a:extLst>
                  </a:gridCol>
                  <a:gridCol w="4118384">
                    <a:extLst>
                      <a:ext uri="{9D8B030D-6E8A-4147-A177-3AD203B41FA5}">
                        <a16:colId xmlns:a16="http://schemas.microsoft.com/office/drawing/2014/main" val="20001"/>
                      </a:ext>
                    </a:extLst>
                  </a:gridCol>
                  <a:gridCol w="1313001">
                    <a:extLst>
                      <a:ext uri="{9D8B030D-6E8A-4147-A177-3AD203B41FA5}">
                        <a16:colId xmlns:a16="http://schemas.microsoft.com/office/drawing/2014/main" val="20002"/>
                      </a:ext>
                    </a:extLst>
                  </a:gridCol>
                  <a:gridCol w="4273566">
                    <a:extLst>
                      <a:ext uri="{9D8B030D-6E8A-4147-A177-3AD203B41FA5}">
                        <a16:colId xmlns:a16="http://schemas.microsoft.com/office/drawing/2014/main" val="20003"/>
                      </a:ext>
                    </a:extLst>
                  </a:gridCol>
                </a:tblGrid>
                <a:tr h="1027445">
                  <a:tc>
                    <a:txBody>
                      <a:bodyPr/>
                      <a:lstStyle/>
                      <a:p>
                        <a:pPr algn="l">
                          <a:defRPr sz="2400" b="0"/>
                        </a:pPr>
                        <a:endParaRPr b="1">
                          <a:solidFill>
                            <a:srgbClr val="C00000"/>
                          </a:solidFill>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spcBef>
                            <a:spcPts val="3600"/>
                          </a:spcBef>
                          <a:defRPr sz="1800" b="0">
                            <a:solidFill>
                              <a:srgbClr val="000000"/>
                            </a:solidFill>
                          </a:defRPr>
                        </a:pPr>
                        <a:r>
                          <a:rPr sz="2400" b="1" dirty="0" err="1">
                            <a:solidFill>
                              <a:srgbClr val="C00000"/>
                            </a:solidFill>
                          </a:rPr>
                          <a:t>Scientifiquement</a:t>
                        </a:r>
                        <a:r>
                          <a:rPr sz="2400" b="1" dirty="0">
                            <a:solidFill>
                              <a:srgbClr val="C00000"/>
                            </a:solidFill>
                          </a:rPr>
                          <a:t> </a:t>
                        </a:r>
                        <a:r>
                          <a:rPr sz="2400" b="1" dirty="0" err="1">
                            <a:solidFill>
                              <a:srgbClr val="C00000"/>
                            </a:solidFill>
                          </a:rPr>
                          <a:t>correcte</a:t>
                        </a:r>
                        <a:endParaRPr sz="2400" b="1" dirty="0">
                          <a:solidFill>
                            <a:srgbClr val="C00000"/>
                          </a:solidFill>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2400" b="0"/>
                        </a:pPr>
                        <a:endParaRPr b="1">
                          <a:solidFill>
                            <a:srgbClr val="C00000"/>
                          </a:solidFill>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b="0">
                            <a:solidFill>
                              <a:srgbClr val="000000"/>
                            </a:solidFill>
                          </a:defRPr>
                        </a:pPr>
                        <a:r>
                          <a:rPr sz="2400" b="1">
                            <a:solidFill>
                              <a:srgbClr val="C00000"/>
                            </a:solidFill>
                          </a:rPr>
                          <a:t>Basée sur les droits humains</a:t>
                        </a: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027445">
                  <a:tc>
                    <a:txBody>
                      <a:bodyPr/>
                      <a:lstStyle/>
                      <a:p>
                        <a:pPr algn="l">
                          <a:defRPr sz="2400"/>
                        </a:pPr>
                        <a:endParaRPr b="1">
                          <a:solidFill>
                            <a:srgbClr val="C00000"/>
                          </a:solidFill>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a:pPr>
                        <a:r>
                          <a:rPr sz="2400" b="1" dirty="0">
                            <a:solidFill>
                              <a:srgbClr val="C00000"/>
                            </a:solidFill>
                          </a:rPr>
                          <a:t>Progressive, </a:t>
                        </a:r>
                        <a:r>
                          <a:rPr sz="2400" b="1" dirty="0" err="1">
                            <a:solidFill>
                              <a:srgbClr val="C00000"/>
                            </a:solidFill>
                          </a:rPr>
                          <a:t>adaptée</a:t>
                        </a:r>
                        <a:r>
                          <a:rPr sz="2400" b="1" dirty="0">
                            <a:solidFill>
                              <a:srgbClr val="C00000"/>
                            </a:solidFill>
                          </a:rPr>
                          <a:t> à </a:t>
                        </a:r>
                        <a:r>
                          <a:rPr sz="2400" b="1" dirty="0" err="1">
                            <a:solidFill>
                              <a:srgbClr val="C00000"/>
                            </a:solidFill>
                          </a:rPr>
                          <a:t>l’âge</a:t>
                        </a:r>
                        <a:r>
                          <a:rPr sz="2400" b="1" dirty="0">
                            <a:solidFill>
                              <a:srgbClr val="C00000"/>
                            </a:solidFill>
                          </a:rPr>
                          <a:t> et au </a:t>
                        </a:r>
                        <a:r>
                          <a:rPr sz="2400" b="1" dirty="0" err="1">
                            <a:solidFill>
                              <a:srgbClr val="C00000"/>
                            </a:solidFill>
                          </a:rPr>
                          <a:t>stade</a:t>
                        </a:r>
                        <a:r>
                          <a:rPr sz="2400" b="1" dirty="0">
                            <a:solidFill>
                              <a:srgbClr val="C00000"/>
                            </a:solidFill>
                          </a:rPr>
                          <a:t> de </a:t>
                        </a:r>
                        <a:r>
                          <a:rPr sz="2400" b="1" dirty="0" err="1">
                            <a:solidFill>
                              <a:srgbClr val="C00000"/>
                            </a:solidFill>
                          </a:rPr>
                          <a:t>développement</a:t>
                        </a:r>
                        <a:endParaRPr sz="2400" b="1" dirty="0">
                          <a:solidFill>
                            <a:srgbClr val="C00000"/>
                          </a:solidFill>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2400"/>
                        </a:pPr>
                        <a:endParaRPr b="1">
                          <a:solidFill>
                            <a:srgbClr val="C00000"/>
                          </a:solidFill>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a:pPr>
                        <a:r>
                          <a:rPr sz="2400" b="1" dirty="0" err="1">
                            <a:solidFill>
                              <a:srgbClr val="C00000"/>
                            </a:solidFill>
                          </a:rPr>
                          <a:t>Basée</a:t>
                        </a:r>
                        <a:r>
                          <a:rPr sz="2400" b="1" dirty="0">
                            <a:solidFill>
                              <a:srgbClr val="C00000"/>
                            </a:solidFill>
                          </a:rPr>
                          <a:t> sur </a:t>
                        </a:r>
                        <a:r>
                          <a:rPr sz="2400" b="1" dirty="0" err="1">
                            <a:solidFill>
                              <a:srgbClr val="C00000"/>
                            </a:solidFill>
                          </a:rPr>
                          <a:t>l’égalité</a:t>
                        </a:r>
                        <a:r>
                          <a:rPr sz="2400" b="1" dirty="0">
                            <a:solidFill>
                              <a:srgbClr val="C00000"/>
                            </a:solidFill>
                          </a:rPr>
                          <a:t> de genre</a:t>
                        </a: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27445">
                  <a:tc>
                    <a:txBody>
                      <a:bodyPr/>
                      <a:lstStyle/>
                      <a:p>
                        <a:pPr algn="l">
                          <a:defRPr sz="2400"/>
                        </a:pPr>
                        <a:endParaRPr b="1" dirty="0">
                          <a:solidFill>
                            <a:srgbClr val="C00000"/>
                          </a:solidFill>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a:pPr>
                        <a:r>
                          <a:rPr sz="2400" b="1" dirty="0" err="1">
                            <a:solidFill>
                              <a:srgbClr val="C00000"/>
                            </a:solidFill>
                          </a:rPr>
                          <a:t>Fondée</a:t>
                        </a:r>
                        <a:r>
                          <a:rPr sz="2400" b="1" dirty="0">
                            <a:solidFill>
                              <a:srgbClr val="C00000"/>
                            </a:solidFill>
                          </a:rPr>
                          <a:t> sur un </a:t>
                        </a:r>
                        <a:r>
                          <a:rPr sz="2400" b="1" dirty="0" err="1">
                            <a:solidFill>
                              <a:srgbClr val="C00000"/>
                            </a:solidFill>
                          </a:rPr>
                          <a:t>programme</a:t>
                        </a:r>
                        <a:endParaRPr sz="2400" b="1" dirty="0">
                          <a:solidFill>
                            <a:srgbClr val="C00000"/>
                          </a:solidFill>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2400"/>
                        </a:pPr>
                        <a:endParaRPr b="1">
                          <a:solidFill>
                            <a:srgbClr val="C00000"/>
                          </a:solidFill>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a:pPr>
                        <a:r>
                          <a:rPr sz="2400" b="1">
                            <a:solidFill>
                              <a:srgbClr val="C00000"/>
                            </a:solidFill>
                          </a:rPr>
                          <a:t>Culturellement pertinente et adaptée au contexte</a:t>
                        </a: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64998">
                  <a:tc>
                    <a:txBody>
                      <a:bodyPr/>
                      <a:lstStyle/>
                      <a:p>
                        <a:pPr algn="l">
                          <a:defRPr sz="2400"/>
                        </a:pPr>
                        <a:endParaRPr b="1">
                          <a:solidFill>
                            <a:srgbClr val="C00000"/>
                          </a:solidFill>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a:pPr>
                        <a:r>
                          <a:rPr sz="2400" b="1" dirty="0" err="1">
                            <a:solidFill>
                              <a:srgbClr val="C00000"/>
                            </a:solidFill>
                          </a:rPr>
                          <a:t>Complète</a:t>
                        </a:r>
                        <a:endParaRPr sz="2400" b="1" dirty="0">
                          <a:solidFill>
                            <a:srgbClr val="C00000"/>
                          </a:solidFill>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2400"/>
                        </a:pPr>
                        <a:endParaRPr b="1">
                          <a:solidFill>
                            <a:srgbClr val="C00000"/>
                          </a:solidFill>
                        </a:endParaRP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algn="l">
                          <a:defRPr sz="1800"/>
                        </a:pPr>
                        <a:r>
                          <a:rPr sz="2400" b="1" dirty="0">
                            <a:solidFill>
                              <a:srgbClr val="C00000"/>
                            </a:solidFill>
                          </a:rPr>
                          <a:t>Capable de </a:t>
                        </a:r>
                        <a:r>
                          <a:rPr sz="2400" b="1" dirty="0" err="1">
                            <a:solidFill>
                              <a:srgbClr val="C00000"/>
                            </a:solidFill>
                          </a:rPr>
                          <a:t>développer</a:t>
                        </a:r>
                        <a:r>
                          <a:rPr sz="2400" b="1" dirty="0">
                            <a:solidFill>
                              <a:srgbClr val="C00000"/>
                            </a:solidFill>
                          </a:rPr>
                          <a:t> les </a:t>
                        </a:r>
                        <a:r>
                          <a:rPr sz="2400" b="1" dirty="0" err="1">
                            <a:solidFill>
                              <a:srgbClr val="C00000"/>
                            </a:solidFill>
                          </a:rPr>
                          <a:t>compétences</a:t>
                        </a:r>
                        <a:r>
                          <a:rPr sz="2400" b="1" dirty="0">
                            <a:solidFill>
                              <a:srgbClr val="C00000"/>
                            </a:solidFill>
                          </a:rPr>
                          <a:t> </a:t>
                        </a:r>
                        <a:r>
                          <a:rPr sz="2400" b="1" dirty="0" err="1">
                            <a:solidFill>
                              <a:srgbClr val="C00000"/>
                            </a:solidFill>
                          </a:rPr>
                          <a:t>nécessaires</a:t>
                        </a:r>
                        <a:r>
                          <a:rPr sz="2400" b="1" dirty="0">
                            <a:solidFill>
                              <a:srgbClr val="C00000"/>
                            </a:solidFill>
                          </a:rPr>
                          <a:t> à des </a:t>
                        </a:r>
                        <a:r>
                          <a:rPr sz="2400" b="1" dirty="0" err="1">
                            <a:solidFill>
                              <a:srgbClr val="C00000"/>
                            </a:solidFill>
                          </a:rPr>
                          <a:t>choix</a:t>
                        </a:r>
                        <a:r>
                          <a:rPr sz="2400" b="1" dirty="0">
                            <a:solidFill>
                              <a:srgbClr val="C00000"/>
                            </a:solidFill>
                          </a:rPr>
                          <a:t> pour </a:t>
                        </a:r>
                        <a:r>
                          <a:rPr sz="2400" b="1" dirty="0" err="1">
                            <a:solidFill>
                              <a:srgbClr val="C00000"/>
                            </a:solidFill>
                          </a:rPr>
                          <a:t>une</a:t>
                        </a:r>
                        <a:r>
                          <a:rPr sz="2400" b="1" dirty="0">
                            <a:solidFill>
                              <a:srgbClr val="C00000"/>
                            </a:solidFill>
                          </a:rPr>
                          <a:t> bonne santé</a:t>
                        </a:r>
                      </a:p>
                    </a:txBody>
                    <a:tcPr marL="45720" marR="45720" anchor="ctr"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22" name="Picture 42" descr="Picture 42">
              <a:extLst>
                <a:ext uri="{FF2B5EF4-FFF2-40B4-BE49-F238E27FC236}">
                  <a16:creationId xmlns:a16="http://schemas.microsoft.com/office/drawing/2014/main" id="{7E142183-8E94-4208-88FC-171819574397}"/>
                </a:ext>
              </a:extLst>
            </p:cNvPr>
            <p:cNvPicPr>
              <a:picLocks noChangeAspect="1"/>
            </p:cNvPicPr>
            <p:nvPr/>
          </p:nvPicPr>
          <p:blipFill>
            <a:blip r:embed="rId3"/>
            <a:stretch>
              <a:fillRect/>
            </a:stretch>
          </p:blipFill>
          <p:spPr>
            <a:xfrm>
              <a:off x="950801" y="3113706"/>
              <a:ext cx="648000" cy="648000"/>
            </a:xfrm>
            <a:prstGeom prst="rect">
              <a:avLst/>
            </a:prstGeom>
            <a:ln w="12700">
              <a:miter lim="400000"/>
            </a:ln>
          </p:spPr>
        </p:pic>
        <p:pic>
          <p:nvPicPr>
            <p:cNvPr id="23" name="Image 1">
              <a:extLst>
                <a:ext uri="{FF2B5EF4-FFF2-40B4-BE49-F238E27FC236}">
                  <a16:creationId xmlns:a16="http://schemas.microsoft.com/office/drawing/2014/main" id="{5F146EF1-B456-45CE-9CCC-76A6C3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8956" y="2056006"/>
              <a:ext cx="648000" cy="648000"/>
            </a:xfrm>
            <a:prstGeom prst="rect">
              <a:avLst/>
            </a:prstGeom>
          </p:spPr>
        </p:pic>
        <p:pic>
          <p:nvPicPr>
            <p:cNvPr id="24" name="Image 2">
              <a:extLst>
                <a:ext uri="{FF2B5EF4-FFF2-40B4-BE49-F238E27FC236}">
                  <a16:creationId xmlns:a16="http://schemas.microsoft.com/office/drawing/2014/main" id="{74424BB0-44EA-42A6-A951-11375157F1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801" y="2056006"/>
              <a:ext cx="648000" cy="648000"/>
            </a:xfrm>
            <a:prstGeom prst="rect">
              <a:avLst/>
            </a:prstGeom>
          </p:spPr>
        </p:pic>
        <p:pic>
          <p:nvPicPr>
            <p:cNvPr id="25" name="Image 3">
              <a:extLst>
                <a:ext uri="{FF2B5EF4-FFF2-40B4-BE49-F238E27FC236}">
                  <a16:creationId xmlns:a16="http://schemas.microsoft.com/office/drawing/2014/main" id="{4C136BF8-6B0C-4E30-96E0-B92F646CDC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801" y="4142638"/>
              <a:ext cx="648000" cy="648000"/>
            </a:xfrm>
            <a:prstGeom prst="rect">
              <a:avLst/>
            </a:prstGeom>
          </p:spPr>
        </p:pic>
        <p:pic>
          <p:nvPicPr>
            <p:cNvPr id="26" name="Image 4">
              <a:extLst>
                <a:ext uri="{FF2B5EF4-FFF2-40B4-BE49-F238E27FC236}">
                  <a16:creationId xmlns:a16="http://schemas.microsoft.com/office/drawing/2014/main" id="{04AF91D0-E680-40D4-98C1-B3A586263F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8956" y="4142638"/>
              <a:ext cx="648000" cy="648000"/>
            </a:xfrm>
            <a:prstGeom prst="rect">
              <a:avLst/>
            </a:prstGeom>
          </p:spPr>
        </p:pic>
        <p:pic>
          <p:nvPicPr>
            <p:cNvPr id="27" name="Image 5">
              <a:extLst>
                <a:ext uri="{FF2B5EF4-FFF2-40B4-BE49-F238E27FC236}">
                  <a16:creationId xmlns:a16="http://schemas.microsoft.com/office/drawing/2014/main" id="{1FC62BC2-DCBD-421D-A75C-9C223A7E29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28956" y="5226657"/>
              <a:ext cx="648000" cy="648000"/>
            </a:xfrm>
            <a:prstGeom prst="rect">
              <a:avLst/>
            </a:prstGeom>
          </p:spPr>
        </p:pic>
        <p:pic>
          <p:nvPicPr>
            <p:cNvPr id="28" name="Image 6">
              <a:extLst>
                <a:ext uri="{FF2B5EF4-FFF2-40B4-BE49-F238E27FC236}">
                  <a16:creationId xmlns:a16="http://schemas.microsoft.com/office/drawing/2014/main" id="{DB02F6BC-9201-434D-9294-6E86FF72461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0801" y="5226657"/>
              <a:ext cx="648000" cy="648000"/>
            </a:xfrm>
            <a:prstGeom prst="rect">
              <a:avLst/>
            </a:prstGeom>
          </p:spPr>
        </p:pic>
        <p:pic>
          <p:nvPicPr>
            <p:cNvPr id="29" name="Image 7">
              <a:extLst>
                <a:ext uri="{FF2B5EF4-FFF2-40B4-BE49-F238E27FC236}">
                  <a16:creationId xmlns:a16="http://schemas.microsoft.com/office/drawing/2014/main" id="{099CD4F6-17C2-4B3A-863A-F2C01D61194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28956" y="3113706"/>
              <a:ext cx="648000" cy="648000"/>
            </a:xfrm>
            <a:prstGeom prst="rect">
              <a:avLst/>
            </a:prstGeom>
          </p:spPr>
        </p:pic>
      </p:grpSp>
    </p:spTree>
    <p:extLst>
      <p:ext uri="{BB962C8B-B14F-4D97-AF65-F5344CB8AC3E}">
        <p14:creationId xmlns:p14="http://schemas.microsoft.com/office/powerpoint/2010/main" val="873798562"/>
      </p:ext>
    </p:extLst>
  </p:cSld>
  <p:clrMapOvr>
    <a:masterClrMapping/>
  </p:clrMapOvr>
  <mc:AlternateContent xmlns:mc="http://schemas.openxmlformats.org/markup-compatibility/2006" xmlns:p14="http://schemas.microsoft.com/office/powerpoint/2010/main">
    <mc:Choice Requires="p14">
      <p:transition spd="slow" p14:dur="2000" advTm="11076"/>
    </mc:Choice>
    <mc:Fallback xmlns="">
      <p:transition spd="slow" advTm="1107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90005" y="2613991"/>
            <a:ext cx="4010634" cy="1821720"/>
          </a:xfrm>
        </p:spPr>
        <p:txBody>
          <a:bodyPr/>
          <a:lstStyle/>
          <a:p>
            <a:r>
              <a:rPr lang="en-US" sz="4000" dirty="0"/>
              <a:t>RATIONNEL</a:t>
            </a:r>
            <a:r>
              <a:rPr lang="en-US" sz="2800" baseline="30000" dirty="0"/>
              <a:t>1, 2</a:t>
            </a:r>
            <a:endParaRPr lang="en-US" sz="4000" baseline="30000" dirty="0"/>
          </a:p>
        </p:txBody>
      </p:sp>
      <p:sp>
        <p:nvSpPr>
          <p:cNvPr id="6" name="Content Placeholder 2">
            <a:extLst>
              <a:ext uri="{FF2B5EF4-FFF2-40B4-BE49-F238E27FC236}">
                <a16:creationId xmlns:a16="http://schemas.microsoft.com/office/drawing/2014/main" id="{FEE67F0D-65B3-E646-9E05-5714ECA04698}"/>
              </a:ext>
            </a:extLst>
          </p:cNvPr>
          <p:cNvSpPr>
            <a:spLocks noGrp="1"/>
          </p:cNvSpPr>
          <p:nvPr>
            <p:ph idx="1"/>
          </p:nvPr>
        </p:nvSpPr>
        <p:spPr>
          <a:xfrm>
            <a:off x="4200639" y="380011"/>
            <a:ext cx="7639060" cy="5961412"/>
          </a:xfrm>
        </p:spPr>
        <p:txBody>
          <a:bodyPr>
            <a:normAutofit fontScale="92500" lnSpcReduction="20000"/>
          </a:bodyPr>
          <a:lstStyle/>
          <a:p>
            <a:pPr algn="just">
              <a:lnSpc>
                <a:spcPct val="110000"/>
              </a:lnSpc>
              <a:buClr>
                <a:srgbClr val="009CDE"/>
              </a:buClr>
            </a:pPr>
            <a:r>
              <a:rPr lang="en-US" sz="2200" dirty="0">
                <a:solidFill>
                  <a:srgbClr val="009CDE"/>
                </a:solidFill>
              </a:rPr>
              <a:t>Les adolescents ont besoin de l'ECS : </a:t>
            </a:r>
            <a:r>
              <a:rPr lang="en-US" sz="2200" dirty="0" err="1"/>
              <a:t>Besoin</a:t>
            </a:r>
            <a:r>
              <a:rPr lang="en-US" sz="2200" dirty="0"/>
              <a:t> de connaissances et de compétences pour faire des </a:t>
            </a:r>
            <a:r>
              <a:rPr lang="en-US" sz="2200" dirty="0" err="1"/>
              <a:t>choix</a:t>
            </a:r>
            <a:r>
              <a:rPr lang="en-US" sz="2200" dirty="0"/>
              <a:t> </a:t>
            </a:r>
            <a:r>
              <a:rPr lang="en-US" sz="2200" dirty="0" err="1"/>
              <a:t>éclairés</a:t>
            </a:r>
            <a:r>
              <a:rPr lang="en-US" sz="2200" dirty="0"/>
              <a:t>. L’ECS </a:t>
            </a:r>
            <a:r>
              <a:rPr lang="en-US" sz="2200" dirty="0" err="1"/>
              <a:t>permet</a:t>
            </a:r>
            <a:r>
              <a:rPr lang="en-US" sz="2200" dirty="0"/>
              <a:t> </a:t>
            </a:r>
            <a:r>
              <a:rPr lang="en-US" sz="2200" dirty="0" err="1"/>
              <a:t>d’accroitre</a:t>
            </a:r>
            <a:r>
              <a:rPr lang="en-US" sz="2200" dirty="0"/>
              <a:t> </a:t>
            </a:r>
            <a:r>
              <a:rPr lang="en-US" sz="2200" dirty="0" err="1"/>
              <a:t>notamment</a:t>
            </a:r>
            <a:r>
              <a:rPr lang="en-US" sz="2200" dirty="0"/>
              <a:t> les </a:t>
            </a:r>
            <a:r>
              <a:rPr lang="en-US" sz="2200" dirty="0" err="1"/>
              <a:t>connaissances</a:t>
            </a:r>
            <a:r>
              <a:rPr lang="en-US" sz="2200" dirty="0"/>
              <a:t> relatives aux divers aspects de la </a:t>
            </a:r>
            <a:r>
              <a:rPr lang="en-US" sz="2200" dirty="0" err="1"/>
              <a:t>sexualité</a:t>
            </a:r>
            <a:r>
              <a:rPr lang="en-US" sz="2200" dirty="0"/>
              <a:t>, aux </a:t>
            </a:r>
            <a:r>
              <a:rPr lang="en-US" sz="2200" dirty="0" err="1"/>
              <a:t>comportements</a:t>
            </a:r>
            <a:r>
              <a:rPr lang="en-US" sz="2200" dirty="0"/>
              <a:t> et aux </a:t>
            </a:r>
            <a:r>
              <a:rPr lang="en-US" sz="2200" dirty="0" err="1"/>
              <a:t>risques</a:t>
            </a:r>
            <a:r>
              <a:rPr lang="en-US" sz="2200" dirty="0"/>
              <a:t> de </a:t>
            </a:r>
            <a:r>
              <a:rPr lang="en-US" sz="2200" dirty="0" err="1"/>
              <a:t>grossesse</a:t>
            </a:r>
            <a:r>
              <a:rPr lang="en-US" sz="2200" dirty="0"/>
              <a:t> </a:t>
            </a:r>
            <a:r>
              <a:rPr lang="en-US" sz="2200" dirty="0" err="1"/>
              <a:t>ou</a:t>
            </a:r>
            <a:r>
              <a:rPr lang="en-US" sz="2200" dirty="0"/>
              <a:t> </a:t>
            </a:r>
            <a:r>
              <a:rPr lang="en-US" sz="2200" dirty="0" err="1"/>
              <a:t>d’infection</a:t>
            </a:r>
            <a:r>
              <a:rPr lang="en-US" sz="2200" dirty="0"/>
              <a:t> par le VIH et </a:t>
            </a:r>
            <a:r>
              <a:rPr lang="en-US" sz="2200" dirty="0" err="1"/>
              <a:t>d’autres</a:t>
            </a:r>
            <a:r>
              <a:rPr lang="en-US" sz="2200" dirty="0"/>
              <a:t> IST. </a:t>
            </a:r>
          </a:p>
          <a:p>
            <a:pPr algn="just">
              <a:lnSpc>
                <a:spcPct val="110000"/>
              </a:lnSpc>
              <a:buClr>
                <a:srgbClr val="009CDE"/>
              </a:buClr>
            </a:pPr>
            <a:endParaRPr lang="en-US" sz="2200" dirty="0"/>
          </a:p>
          <a:p>
            <a:pPr algn="just">
              <a:lnSpc>
                <a:spcPct val="110000"/>
              </a:lnSpc>
              <a:buClr>
                <a:srgbClr val="009CDE"/>
              </a:buClr>
            </a:pPr>
            <a:r>
              <a:rPr lang="en-US" sz="2200" dirty="0">
                <a:solidFill>
                  <a:srgbClr val="009CDE"/>
                </a:solidFill>
              </a:rPr>
              <a:t>L’ ECS </a:t>
            </a:r>
            <a:r>
              <a:rPr lang="en-US" sz="2200" dirty="0" err="1">
                <a:solidFill>
                  <a:srgbClr val="009CDE"/>
                </a:solidFill>
              </a:rPr>
              <a:t>s'est</a:t>
            </a:r>
            <a:r>
              <a:rPr lang="en-US" sz="2200" dirty="0">
                <a:solidFill>
                  <a:srgbClr val="009CDE"/>
                </a:solidFill>
              </a:rPr>
              <a:t> </a:t>
            </a:r>
            <a:r>
              <a:rPr lang="en-US" sz="2200" dirty="0" err="1">
                <a:solidFill>
                  <a:srgbClr val="009CDE"/>
                </a:solidFill>
              </a:rPr>
              <a:t>révélée</a:t>
            </a:r>
            <a:r>
              <a:rPr lang="en-US" sz="2200" dirty="0">
                <a:solidFill>
                  <a:srgbClr val="009CDE"/>
                </a:solidFill>
              </a:rPr>
              <a:t> efficace :  </a:t>
            </a:r>
            <a:r>
              <a:rPr lang="en-US" sz="2200" dirty="0"/>
              <a:t>Il</a:t>
            </a:r>
            <a:r>
              <a:rPr lang="en-US" sz="2200" dirty="0">
                <a:solidFill>
                  <a:srgbClr val="009CDE"/>
                </a:solidFill>
              </a:rPr>
              <a:t> </a:t>
            </a:r>
            <a:r>
              <a:rPr lang="en-US" sz="2200" dirty="0"/>
              <a:t>existe des preuves </a:t>
            </a:r>
            <a:r>
              <a:rPr lang="en-US" sz="2200" dirty="0" err="1"/>
              <a:t>solides</a:t>
            </a:r>
            <a:r>
              <a:rPr lang="en-US" sz="2200" dirty="0"/>
              <a:t> de </a:t>
            </a:r>
            <a:r>
              <a:rPr lang="en-US" sz="2200" dirty="0" err="1"/>
              <a:t>ces</a:t>
            </a:r>
            <a:r>
              <a:rPr lang="en-US" sz="2200" dirty="0"/>
              <a:t> </a:t>
            </a:r>
            <a:r>
              <a:rPr lang="en-US" sz="2200" dirty="0" err="1"/>
              <a:t>effets</a:t>
            </a:r>
            <a:r>
              <a:rPr lang="en-US" sz="2200" dirty="0"/>
              <a:t> </a:t>
            </a:r>
            <a:r>
              <a:rPr lang="en-US" sz="2200" dirty="0" err="1"/>
              <a:t>positifs</a:t>
            </a:r>
            <a:r>
              <a:rPr lang="en-US" sz="2200" dirty="0"/>
              <a:t>. Rien ne prouve que </a:t>
            </a:r>
            <a:r>
              <a:rPr lang="en-US" sz="2200" dirty="0" err="1"/>
              <a:t>l’ECS</a:t>
            </a:r>
            <a:r>
              <a:rPr lang="en-US" sz="2200" dirty="0"/>
              <a:t> augmente l'activité sexuelle, les </a:t>
            </a:r>
            <a:r>
              <a:rPr lang="en-GB" sz="2200" dirty="0"/>
              <a:t>comportements </a:t>
            </a:r>
            <a:r>
              <a:rPr lang="en-US" sz="2200" dirty="0"/>
              <a:t>sexuels à risque ou les taux de VIH ou d'autres IST. </a:t>
            </a:r>
          </a:p>
          <a:p>
            <a:pPr algn="just">
              <a:lnSpc>
                <a:spcPct val="110000"/>
              </a:lnSpc>
              <a:buClr>
                <a:srgbClr val="009CDE"/>
              </a:buClr>
            </a:pPr>
            <a:endParaRPr lang="en-US" sz="2200" dirty="0"/>
          </a:p>
          <a:p>
            <a:pPr algn="just">
              <a:lnSpc>
                <a:spcPct val="110000"/>
              </a:lnSpc>
              <a:buClr>
                <a:srgbClr val="009CDE"/>
              </a:buClr>
            </a:pPr>
            <a:r>
              <a:rPr lang="en-US" sz="2200" dirty="0">
                <a:solidFill>
                  <a:srgbClr val="009CDE"/>
                </a:solidFill>
              </a:rPr>
              <a:t>L'accès à des programmes </a:t>
            </a:r>
            <a:r>
              <a:rPr lang="en-US" sz="2200" dirty="0" err="1">
                <a:solidFill>
                  <a:srgbClr val="009CDE"/>
                </a:solidFill>
              </a:rPr>
              <a:t>d’ECS</a:t>
            </a:r>
            <a:r>
              <a:rPr lang="en-US" sz="2200" dirty="0">
                <a:solidFill>
                  <a:srgbClr val="009CDE"/>
                </a:solidFill>
              </a:rPr>
              <a:t> de bonne qualité et </a:t>
            </a:r>
            <a:r>
              <a:rPr lang="en-US" sz="2200" dirty="0" err="1">
                <a:solidFill>
                  <a:srgbClr val="009CDE"/>
                </a:solidFill>
              </a:rPr>
              <a:t>sa</a:t>
            </a:r>
            <a:r>
              <a:rPr lang="en-US" sz="2200" dirty="0">
                <a:solidFill>
                  <a:srgbClr val="009CDE"/>
                </a:solidFill>
              </a:rPr>
              <a:t> mise à disposition nécessitent une attention particulière : De </a:t>
            </a:r>
            <a:r>
              <a:rPr lang="en-US" sz="2200" dirty="0"/>
              <a:t>nombreux pays qui ont mis en œuvre des programmes ECS à grande échelle ont du mal à en garantir la </a:t>
            </a:r>
            <a:r>
              <a:rPr lang="en-US" sz="2200" dirty="0" err="1"/>
              <a:t>qualité</a:t>
            </a:r>
            <a:r>
              <a:rPr lang="en-US" sz="2200" dirty="0"/>
              <a:t>. En outre, la possibilité </a:t>
            </a:r>
            <a:r>
              <a:rPr lang="en-US" sz="2200" dirty="0" err="1"/>
              <a:t>d'accéder</a:t>
            </a:r>
            <a:r>
              <a:rPr lang="en-US" sz="2200" dirty="0"/>
              <a:t> à </a:t>
            </a:r>
            <a:r>
              <a:rPr lang="en-US" sz="2200" dirty="0" err="1"/>
              <a:t>une</a:t>
            </a:r>
            <a:r>
              <a:rPr lang="en-US" sz="2200" dirty="0"/>
              <a:t> ECS dépend souvent de la fréquentation scolaire.  </a:t>
            </a:r>
          </a:p>
          <a:p>
            <a:pPr>
              <a:buClr>
                <a:srgbClr val="009CDE"/>
              </a:buClr>
            </a:pPr>
            <a:endParaRPr lang="en-US" dirty="0"/>
          </a:p>
        </p:txBody>
      </p:sp>
    </p:spTree>
    <p:extLst>
      <p:ext uri="{BB962C8B-B14F-4D97-AF65-F5344CB8AC3E}">
        <p14:creationId xmlns:p14="http://schemas.microsoft.com/office/powerpoint/2010/main" val="823113713"/>
      </p:ext>
    </p:extLst>
  </p:cSld>
  <p:clrMapOvr>
    <a:masterClrMapping/>
  </p:clrMapOvr>
  <mc:AlternateContent xmlns:mc="http://schemas.openxmlformats.org/markup-compatibility/2006" xmlns:p14="http://schemas.microsoft.com/office/powerpoint/2010/main">
    <mc:Choice Requires="p14">
      <p:transition spd="slow" p14:dur="2000" advTm="16243"/>
    </mc:Choice>
    <mc:Fallback xmlns="">
      <p:transition spd="slow" advTm="1624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78130" y="2437197"/>
            <a:ext cx="4348025" cy="1821720"/>
          </a:xfrm>
        </p:spPr>
        <p:txBody>
          <a:bodyPr/>
          <a:lstStyle/>
          <a:p>
            <a:pPr algn="ctr"/>
            <a:r>
              <a:rPr lang="en-US" sz="3600" dirty="0"/>
              <a:t>OBLIGATIONS EN MATIÈRE DE DROITS DE L'HOMME</a:t>
            </a:r>
          </a:p>
        </p:txBody>
      </p:sp>
      <p:sp>
        <p:nvSpPr>
          <p:cNvPr id="7" name="Content Placeholder 2">
            <a:extLst>
              <a:ext uri="{FF2B5EF4-FFF2-40B4-BE49-F238E27FC236}">
                <a16:creationId xmlns:a16="http://schemas.microsoft.com/office/drawing/2014/main" id="{F4348FFA-7E7D-D643-91BF-A52AB4BE0F1C}"/>
              </a:ext>
            </a:extLst>
          </p:cNvPr>
          <p:cNvSpPr>
            <a:spLocks noGrp="1"/>
          </p:cNvSpPr>
          <p:nvPr>
            <p:ph idx="1"/>
          </p:nvPr>
        </p:nvSpPr>
        <p:spPr>
          <a:xfrm>
            <a:off x="4334494" y="792271"/>
            <a:ext cx="7552706" cy="5774784"/>
          </a:xfrm>
        </p:spPr>
        <p:txBody>
          <a:bodyPr>
            <a:normAutofit/>
          </a:bodyPr>
          <a:lstStyle/>
          <a:p>
            <a:pPr>
              <a:buClr>
                <a:srgbClr val="009CDE"/>
              </a:buClr>
            </a:pPr>
            <a:r>
              <a:rPr lang="fr-FR" dirty="0"/>
              <a:t>L’ECS fait partie </a:t>
            </a:r>
            <a:r>
              <a:rPr lang="fr-FR" dirty="0">
                <a:solidFill>
                  <a:srgbClr val="009CDE"/>
                </a:solidFill>
              </a:rPr>
              <a:t>des obligations fondamentales </a:t>
            </a:r>
            <a:r>
              <a:rPr lang="fr-FR" dirty="0"/>
              <a:t>des États en matière de respect du droit à la santé sexuelle et reproductive.</a:t>
            </a:r>
          </a:p>
          <a:p>
            <a:pPr>
              <a:buClr>
                <a:srgbClr val="009CDE"/>
              </a:buClr>
            </a:pPr>
            <a:endParaRPr lang="fr-FR" dirty="0"/>
          </a:p>
          <a:p>
            <a:pPr>
              <a:buClr>
                <a:srgbClr val="009CDE"/>
              </a:buClr>
            </a:pPr>
            <a:r>
              <a:rPr lang="fr-FR" dirty="0"/>
              <a:t>L'ECS doit aborder la </a:t>
            </a:r>
            <a:r>
              <a:rPr lang="fr-FR" dirty="0">
                <a:solidFill>
                  <a:srgbClr val="009CDE"/>
                </a:solidFill>
              </a:rPr>
              <a:t>conscience de soi et la connaissance du corps, de la santé sexuelle et du bien-être.</a:t>
            </a:r>
          </a:p>
          <a:p>
            <a:pPr>
              <a:buClr>
                <a:srgbClr val="009CDE"/>
              </a:buClr>
            </a:pPr>
            <a:endParaRPr lang="fr-FR" dirty="0">
              <a:solidFill>
                <a:schemeClr val="bg1"/>
              </a:solidFill>
            </a:endParaRPr>
          </a:p>
          <a:p>
            <a:pPr>
              <a:buClr>
                <a:srgbClr val="009CDE"/>
              </a:buClr>
            </a:pPr>
            <a:r>
              <a:rPr lang="fr-FR" dirty="0"/>
              <a:t>Tous les enfants et les adolescents doivent avoir accès à une ECS, qui doit </a:t>
            </a:r>
            <a:r>
              <a:rPr lang="fr-FR" dirty="0">
                <a:solidFill>
                  <a:srgbClr val="009CDE"/>
                </a:solidFill>
              </a:rPr>
              <a:t>être gratuite, confidentielle, adaptée au contexte socio-culturel; et non discriminatoire.</a:t>
            </a:r>
          </a:p>
          <a:p>
            <a:pPr>
              <a:buClr>
                <a:srgbClr val="009CDE"/>
              </a:buClr>
            </a:pPr>
            <a:endParaRPr lang="fr-FR" dirty="0"/>
          </a:p>
          <a:p>
            <a:pPr>
              <a:buClr>
                <a:srgbClr val="009CDE"/>
              </a:buClr>
            </a:pPr>
            <a:r>
              <a:rPr lang="fr-FR" dirty="0"/>
              <a:t>L’ECS devrait être </a:t>
            </a:r>
            <a:r>
              <a:rPr lang="fr-FR" dirty="0">
                <a:solidFill>
                  <a:srgbClr val="009CDE"/>
                </a:solidFill>
              </a:rPr>
              <a:t>disponible à la fois en ligne et en présentiel. </a:t>
            </a:r>
            <a:r>
              <a:rPr lang="fr-FR" dirty="0"/>
              <a:t>Elle doit être adaptée à l'âge des participants et fondée sur des preuves scientifiques, être complet et inclusif.</a:t>
            </a:r>
          </a:p>
          <a:p>
            <a:pPr>
              <a:buClr>
                <a:srgbClr val="009CDE"/>
              </a:buClr>
            </a:pPr>
            <a:endParaRPr lang="fr-FR" dirty="0"/>
          </a:p>
          <a:p>
            <a:pPr>
              <a:buClr>
                <a:srgbClr val="009CDE"/>
              </a:buClr>
            </a:pPr>
            <a:r>
              <a:rPr lang="fr-FR" dirty="0"/>
              <a:t>Les programmes d'ECS devraient être </a:t>
            </a:r>
            <a:r>
              <a:rPr lang="fr-FR" dirty="0">
                <a:solidFill>
                  <a:srgbClr val="009CDE"/>
                </a:solidFill>
              </a:rPr>
              <a:t>élaborés avec les adolescents et faire partie du programme scolaire obligatoire.</a:t>
            </a:r>
          </a:p>
        </p:txBody>
      </p:sp>
    </p:spTree>
    <p:extLst>
      <p:ext uri="{BB962C8B-B14F-4D97-AF65-F5344CB8AC3E}">
        <p14:creationId xmlns:p14="http://schemas.microsoft.com/office/powerpoint/2010/main" val="589367870"/>
      </p:ext>
    </p:extLst>
  </p:cSld>
  <p:clrMapOvr>
    <a:masterClrMapping/>
  </p:clrMapOvr>
  <mc:AlternateContent xmlns:mc="http://schemas.openxmlformats.org/markup-compatibility/2006" xmlns:p14="http://schemas.microsoft.com/office/powerpoint/2010/main">
    <mc:Choice Requires="p14">
      <p:transition spd="slow" p14:dur="2000" advTm="22512"/>
    </mc:Choice>
    <mc:Fallback xmlns="">
      <p:transition spd="slow" advTm="22512"/>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6513</Words>
  <Application>Microsoft Office PowerPoint</Application>
  <PresentationFormat>Widescreen</PresentationFormat>
  <Paragraphs>419</Paragraphs>
  <Slides>41</Slides>
  <Notes>38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41</vt:i4>
      </vt:variant>
    </vt:vector>
  </HeadingPairs>
  <TitlesOfParts>
    <vt:vector size="50" baseType="lpstr">
      <vt:lpstr>Arial</vt:lpstr>
      <vt:lpstr>Arial Black</vt:lpstr>
      <vt:lpstr>Calibri</vt:lpstr>
      <vt:lpstr>Myriad Pro</vt:lpstr>
      <vt:lpstr>Wingdings</vt:lpstr>
      <vt:lpstr>3_Office Theme</vt:lpstr>
      <vt:lpstr>5_Office Theme</vt:lpstr>
      <vt:lpstr>4_Office Theme</vt:lpstr>
      <vt:lpstr>2_Office Theme</vt:lpstr>
      <vt:lpstr>OFFRE DE L’ÉDUCATION COMPLÈTE À LA SEXUALITÉ (ECS)</vt:lpstr>
      <vt:lpstr>Objectifs du module</vt:lpstr>
      <vt:lpstr>Plan du module</vt:lpstr>
      <vt:lpstr>A L’ECHELLE MONDIALE</vt:lpstr>
      <vt:lpstr>Définition1</vt:lpstr>
      <vt:lpstr>Concepts clés dans les programmes ECS1</vt:lpstr>
      <vt:lpstr>PowerPoint Presentation</vt:lpstr>
      <vt:lpstr>RATIONNEL1, 2</vt:lpstr>
      <vt:lpstr>OBLIGATIONS EN MATIÈRE DE DROITS DE L'HOMME</vt:lpstr>
      <vt:lpstr>CONSIDÉRATIONS D’ORDRE PROGRAMMATIQUE</vt:lpstr>
      <vt:lpstr>LIGNES DIRECTRICES DE L'OMS</vt:lpstr>
      <vt:lpstr>PUBLICATIONS COMPLÉMENTAIRES AUX GUIDES DE L’OMS  1/2</vt:lpstr>
      <vt:lpstr>PUBLICATIONS COMPLÉMENTAIRES AUX GUIDES DE L’OMS  2/2</vt:lpstr>
      <vt:lpstr>PowerPoint Presentation</vt:lpstr>
      <vt:lpstr>PERSPECTIVE REGIONALE</vt:lpstr>
      <vt:lpstr>L’ECS EN AFRIQUE FRANCOPHONE  (CONNAISSANCES ET ATTITUDES)</vt:lpstr>
      <vt:lpstr>L’ECS EN AFRIQUE FRANCOPHONE  (CONNAISSANCES ET ATTITUDES)</vt:lpstr>
      <vt:lpstr>Etat des lieux des programmes d’ECS dans certains pays de l’Afrique francophone  </vt:lpstr>
      <vt:lpstr>Etat des lieux des programmes d’ECS dans certains pays de l’Afrique francophone  </vt:lpstr>
      <vt:lpstr>Etat des lieux des programmes d’ECS dans certains pays de l’Afrique francophone  </vt:lpstr>
      <vt:lpstr>Etat des lieux des programmes d’ECS dans certains pays de l’Afrique francophone  </vt:lpstr>
      <vt:lpstr>Etat des lieux des programmes d’ECS dans certains pays de l’Afrique francophone  </vt:lpstr>
      <vt:lpstr>Etat des lieux des programmes d’ECS dans certains pays de l’Afrique francophone  </vt:lpstr>
      <vt:lpstr>Etat des lieux des programmes d’ECS dans certains pays de l’Afrique francophone  </vt:lpstr>
      <vt:lpstr>Bonnes pratiques et leçons apprises de la MEO de quelques programmes en Afrique francophone 5, 6, 7 </vt:lpstr>
      <vt:lpstr>Leviers du succès pour une mise en œuvre de ECS 4, 8</vt:lpstr>
      <vt:lpstr>PowerPoint Presentation</vt:lpstr>
      <vt:lpstr>Initiatives régionales en ECS 5 </vt:lpstr>
      <vt:lpstr>Initiatives régionales en ECS 5 </vt:lpstr>
      <vt:lpstr>Initiatives régionales en ECS 5   </vt:lpstr>
      <vt:lpstr>Initiatives régionales en ECS 5   </vt:lpstr>
      <vt:lpstr>Initiatives régionales en ECS 5   </vt:lpstr>
      <vt:lpstr>Perspectives et opportunités régionales 9   </vt:lpstr>
      <vt:lpstr>Messages Clés 1/2</vt:lpstr>
      <vt:lpstr>Messages Clés 2/2</vt:lpstr>
      <vt:lpstr>PowerPoint Presentation</vt:lpstr>
      <vt:lpstr>REFERENCES</vt:lpstr>
      <vt:lpstr>Références</vt:lpstr>
      <vt:lpstr>Références</vt:lpstr>
      <vt:lpstr>Lecture complémentaire</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Offre de l’éducation complète à la sexualité (ECS) - Venkatraman Chandra-Mouli</dc:title>
  <dc:creator>Venkatraman Chandra-Mouli</dc:creator>
  <cp:lastModifiedBy>Raqibat Idris</cp:lastModifiedBy>
  <cp:revision>125</cp:revision>
  <dcterms:created xsi:type="dcterms:W3CDTF">2021-11-27T17:57:02Z</dcterms:created>
  <dcterms:modified xsi:type="dcterms:W3CDTF">2023-05-16T08:24:48Z</dcterms:modified>
</cp:coreProperties>
</file>